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00"/>
  </p:notesMasterIdLst>
  <p:sldIdLst>
    <p:sldId id="336" r:id="rId2"/>
    <p:sldId id="334" r:id="rId3"/>
    <p:sldId id="335" r:id="rId4"/>
    <p:sldId id="446" r:id="rId5"/>
    <p:sldId id="447" r:id="rId6"/>
    <p:sldId id="337" r:id="rId7"/>
    <p:sldId id="407" r:id="rId8"/>
    <p:sldId id="449" r:id="rId9"/>
    <p:sldId id="450" r:id="rId10"/>
    <p:sldId id="338" r:id="rId11"/>
    <p:sldId id="339" r:id="rId12"/>
    <p:sldId id="340" r:id="rId13"/>
    <p:sldId id="341" r:id="rId14"/>
    <p:sldId id="409" r:id="rId15"/>
    <p:sldId id="451" r:id="rId16"/>
    <p:sldId id="411" r:id="rId17"/>
    <p:sldId id="342" r:id="rId18"/>
    <p:sldId id="346" r:id="rId19"/>
    <p:sldId id="343" r:id="rId20"/>
    <p:sldId id="452" r:id="rId21"/>
    <p:sldId id="526" r:id="rId22"/>
    <p:sldId id="344" r:id="rId23"/>
    <p:sldId id="555" r:id="rId24"/>
    <p:sldId id="412" r:id="rId25"/>
    <p:sldId id="454" r:id="rId26"/>
    <p:sldId id="575" r:id="rId27"/>
    <p:sldId id="453" r:id="rId28"/>
    <p:sldId id="347" r:id="rId29"/>
    <p:sldId id="413" r:id="rId30"/>
    <p:sldId id="455" r:id="rId31"/>
    <p:sldId id="466" r:id="rId32"/>
    <p:sldId id="456" r:id="rId33"/>
    <p:sldId id="457" r:id="rId34"/>
    <p:sldId id="458" r:id="rId35"/>
    <p:sldId id="459" r:id="rId36"/>
    <p:sldId id="552" r:id="rId37"/>
    <p:sldId id="460" r:id="rId38"/>
    <p:sldId id="553" r:id="rId39"/>
    <p:sldId id="461" r:id="rId40"/>
    <p:sldId id="462" r:id="rId41"/>
    <p:sldId id="463" r:id="rId42"/>
    <p:sldId id="465" r:id="rId43"/>
    <p:sldId id="464" r:id="rId44"/>
    <p:sldId id="557" r:id="rId45"/>
    <p:sldId id="483" r:id="rId46"/>
    <p:sldId id="484" r:id="rId47"/>
    <p:sldId id="560" r:id="rId48"/>
    <p:sldId id="489" r:id="rId49"/>
    <p:sldId id="414" r:id="rId50"/>
    <p:sldId id="490" r:id="rId51"/>
    <p:sldId id="491" r:id="rId52"/>
    <p:sldId id="492" r:id="rId53"/>
    <p:sldId id="493" r:id="rId54"/>
    <p:sldId id="494" r:id="rId55"/>
    <p:sldId id="495" r:id="rId56"/>
    <p:sldId id="496" r:id="rId57"/>
    <p:sldId id="497" r:id="rId58"/>
    <p:sldId id="498" r:id="rId59"/>
    <p:sldId id="499" r:id="rId60"/>
    <p:sldId id="500" r:id="rId61"/>
    <p:sldId id="501" r:id="rId62"/>
    <p:sldId id="502" r:id="rId63"/>
    <p:sldId id="503" r:id="rId64"/>
    <p:sldId id="564" r:id="rId65"/>
    <p:sldId id="565" r:id="rId66"/>
    <p:sldId id="570" r:id="rId67"/>
    <p:sldId id="566" r:id="rId68"/>
    <p:sldId id="568" r:id="rId69"/>
    <p:sldId id="567" r:id="rId70"/>
    <p:sldId id="569" r:id="rId71"/>
    <p:sldId id="571" r:id="rId72"/>
    <p:sldId id="572" r:id="rId73"/>
    <p:sldId id="504" r:id="rId74"/>
    <p:sldId id="505" r:id="rId75"/>
    <p:sldId id="573" r:id="rId76"/>
    <p:sldId id="506" r:id="rId77"/>
    <p:sldId id="507" r:id="rId78"/>
    <p:sldId id="533" r:id="rId79"/>
    <p:sldId id="535" r:id="rId80"/>
    <p:sldId id="536" r:id="rId81"/>
    <p:sldId id="537" r:id="rId82"/>
    <p:sldId id="538" r:id="rId83"/>
    <p:sldId id="539" r:id="rId84"/>
    <p:sldId id="540" r:id="rId85"/>
    <p:sldId id="541" r:id="rId86"/>
    <p:sldId id="542" r:id="rId87"/>
    <p:sldId id="543" r:id="rId88"/>
    <p:sldId id="544" r:id="rId89"/>
    <p:sldId id="545" r:id="rId90"/>
    <p:sldId id="546" r:id="rId91"/>
    <p:sldId id="547" r:id="rId92"/>
    <p:sldId id="548" r:id="rId93"/>
    <p:sldId id="549" r:id="rId94"/>
    <p:sldId id="562" r:id="rId95"/>
    <p:sldId id="550" r:id="rId96"/>
    <p:sldId id="563" r:id="rId97"/>
    <p:sldId id="574" r:id="rId98"/>
    <p:sldId id="551" r:id="rId9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E4A8"/>
    <a:srgbClr val="C7FF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78725" autoAdjust="0"/>
  </p:normalViewPr>
  <p:slideViewPr>
    <p:cSldViewPr>
      <p:cViewPr varScale="1">
        <p:scale>
          <a:sx n="78" d="100"/>
          <a:sy n="78" d="100"/>
        </p:scale>
        <p:origin x="1745" y="36"/>
      </p:cViewPr>
      <p:guideLst>
        <p:guide orient="horz" pos="2160"/>
        <p:guide pos="29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156F1C0-D772-43D4-9714-24A5A0B00816}"/>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5123" name="Rectangle 3">
            <a:extLst>
              <a:ext uri="{FF2B5EF4-FFF2-40B4-BE49-F238E27FC236}">
                <a16:creationId xmlns:a16="http://schemas.microsoft.com/office/drawing/2014/main" id="{2DE46E51-A98E-47BE-ABF5-6D5B02AD7D2B}"/>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vl1pPr>
          </a:lstStyle>
          <a:p>
            <a:pPr>
              <a:defRPr/>
            </a:pPr>
            <a:endParaRPr lang="zh-CN" altLang="zh-CN"/>
          </a:p>
        </p:txBody>
      </p:sp>
      <p:sp>
        <p:nvSpPr>
          <p:cNvPr id="3076" name="Rectangle 4">
            <a:extLst>
              <a:ext uri="{FF2B5EF4-FFF2-40B4-BE49-F238E27FC236}">
                <a16:creationId xmlns:a16="http://schemas.microsoft.com/office/drawing/2014/main" id="{7D407212-8DFA-4B4C-BEBB-47BE6C10D049}"/>
              </a:ext>
            </a:extLst>
          </p:cNvPr>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5125" name="Rectangle 5">
            <a:extLst>
              <a:ext uri="{FF2B5EF4-FFF2-40B4-BE49-F238E27FC236}">
                <a16:creationId xmlns:a16="http://schemas.microsoft.com/office/drawing/2014/main" id="{D428DFFF-D196-4F6A-9088-008AB45D9F32}"/>
              </a:ext>
            </a:extLst>
          </p:cNvPr>
          <p:cNvSpPr>
            <a:spLocks noGrp="1" noRot="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zh-CN" noProof="0"/>
              <a:t>单击此处编辑母版文本样式</a:t>
            </a:r>
          </a:p>
          <a:p>
            <a:pPr lvl="1"/>
            <a:r>
              <a:rPr lang="zh-CN" altLang="zh-CN" noProof="0"/>
              <a:t>第二级</a:t>
            </a:r>
          </a:p>
          <a:p>
            <a:pPr lvl="2"/>
            <a:r>
              <a:rPr lang="zh-CN" altLang="zh-CN" noProof="0"/>
              <a:t>第三级</a:t>
            </a:r>
          </a:p>
          <a:p>
            <a:pPr lvl="3"/>
            <a:r>
              <a:rPr lang="zh-CN" altLang="zh-CN" noProof="0"/>
              <a:t>第四级</a:t>
            </a:r>
          </a:p>
          <a:p>
            <a:pPr lvl="4"/>
            <a:r>
              <a:rPr lang="zh-CN" altLang="zh-CN" noProof="0"/>
              <a:t>第五级</a:t>
            </a:r>
          </a:p>
        </p:txBody>
      </p:sp>
      <p:sp>
        <p:nvSpPr>
          <p:cNvPr id="5126" name="Rectangle 6">
            <a:extLst>
              <a:ext uri="{FF2B5EF4-FFF2-40B4-BE49-F238E27FC236}">
                <a16:creationId xmlns:a16="http://schemas.microsoft.com/office/drawing/2014/main" id="{ABA9C948-C38A-4975-B7A7-43A6036835EE}"/>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5127" name="Rectangle 7">
            <a:extLst>
              <a:ext uri="{FF2B5EF4-FFF2-40B4-BE49-F238E27FC236}">
                <a16:creationId xmlns:a16="http://schemas.microsoft.com/office/drawing/2014/main" id="{A59CB936-43F9-44EA-B9B5-014385916340}"/>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vl1pPr>
          </a:lstStyle>
          <a:p>
            <a:pPr>
              <a:defRPr/>
            </a:pPr>
            <a:fld id="{2FF7BAB8-C9C9-4C73-9390-923FF10FB81D}"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25A025D8-4DDC-4830-8FBB-81102D6AA43F}"/>
              </a:ext>
            </a:extLst>
          </p:cNvPr>
          <p:cNvSpPr>
            <a:spLocks noGrp="1" noRot="1" noChangeAspect="1" noChangeArrowheads="1" noTextEdit="1"/>
          </p:cNvSpPr>
          <p:nvPr>
            <p:ph type="sldImg"/>
          </p:nvPr>
        </p:nvSpPr>
        <p:spPr/>
      </p:sp>
      <p:sp>
        <p:nvSpPr>
          <p:cNvPr id="5123" name="备注占位符 2">
            <a:extLst>
              <a:ext uri="{FF2B5EF4-FFF2-40B4-BE49-F238E27FC236}">
                <a16:creationId xmlns:a16="http://schemas.microsoft.com/office/drawing/2014/main" id="{81EEC80B-9DE8-4865-9FC0-FFC690307CE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4" name="灯片编号占位符 3">
            <a:extLst>
              <a:ext uri="{FF2B5EF4-FFF2-40B4-BE49-F238E27FC236}">
                <a16:creationId xmlns:a16="http://schemas.microsoft.com/office/drawing/2014/main" id="{01863C13-0001-44EA-B332-4BB12CB3496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F41DF3D-3325-4E5D-8D58-D1501D4B8E56}" type="slidenum">
              <a:rPr lang="zh-CN" altLang="zh-CN"/>
              <a:pPr/>
              <a:t>1</a:t>
            </a:fld>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s[n]</a:t>
            </a:r>
            <a:r>
              <a:rPr lang="zh-CN" altLang="en-US" dirty="0"/>
              <a:t>的值是：当要切割长度为</a:t>
            </a:r>
            <a:r>
              <a:rPr lang="en-US" altLang="zh-CN" dirty="0"/>
              <a:t>n</a:t>
            </a:r>
            <a:r>
              <a:rPr lang="zh-CN" altLang="en-US"/>
              <a:t>的钢条时，</a:t>
            </a:r>
            <a:endParaRPr lang="zh-CN" altLang="en-US" dirty="0"/>
          </a:p>
        </p:txBody>
      </p:sp>
      <p:sp>
        <p:nvSpPr>
          <p:cNvPr id="4" name="灯片编号占位符 3"/>
          <p:cNvSpPr>
            <a:spLocks noGrp="1"/>
          </p:cNvSpPr>
          <p:nvPr>
            <p:ph type="sldNum" sz="quarter" idx="5"/>
          </p:nvPr>
        </p:nvSpPr>
        <p:spPr/>
        <p:txBody>
          <a:bodyPr/>
          <a:lstStyle/>
          <a:p>
            <a:pPr>
              <a:defRPr/>
            </a:pPr>
            <a:fld id="{2FF7BAB8-C9C9-4C73-9390-923FF10FB81D}" type="slidenum">
              <a:rPr lang="zh-CN" altLang="zh-CN" smtClean="0"/>
              <a:pPr>
                <a:defRPr/>
              </a:pPr>
              <a:t>29</a:t>
            </a:fld>
            <a:endParaRPr lang="zh-CN" altLang="zh-CN"/>
          </a:p>
        </p:txBody>
      </p:sp>
    </p:spTree>
    <p:extLst>
      <p:ext uri="{BB962C8B-B14F-4D97-AF65-F5344CB8AC3E}">
        <p14:creationId xmlns:p14="http://schemas.microsoft.com/office/powerpoint/2010/main" val="3906197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CB626175-9A5A-4446-910D-0A16023255AF}"/>
              </a:ext>
            </a:extLst>
          </p:cNvPr>
          <p:cNvSpPr>
            <a:spLocks noGrp="1" noRot="1" noChangeAspect="1" noTextEdit="1"/>
          </p:cNvSpPr>
          <p:nvPr>
            <p:ph type="sldImg"/>
          </p:nvPr>
        </p:nvSpPr>
        <p:spPr>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D585C13C-19C7-4FAB-B588-CBA5E53E911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r>
              <a:rPr lang="zh-CN" altLang="en-US" dirty="0"/>
              <a:t>加全部括号</a:t>
            </a:r>
            <a:endParaRPr lang="en-US" altLang="zh-CN" dirty="0"/>
          </a:p>
          <a:p>
            <a:endParaRPr lang="en-US" altLang="zh-CN" dirty="0"/>
          </a:p>
          <a:p>
            <a:endParaRPr lang="zh-CN" altLang="en-US" dirty="0"/>
          </a:p>
        </p:txBody>
      </p:sp>
      <p:sp>
        <p:nvSpPr>
          <p:cNvPr id="44036" name="灯片编号占位符 3">
            <a:extLst>
              <a:ext uri="{FF2B5EF4-FFF2-40B4-BE49-F238E27FC236}">
                <a16:creationId xmlns:a16="http://schemas.microsoft.com/office/drawing/2014/main" id="{5832F050-FA78-4F6B-B33E-ABF3FF8B89A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C002AA7C-3533-48AD-A5B2-10ECAC0F7303}" type="slidenum">
              <a:rPr lang="zh-CN" altLang="en-US">
                <a:latin typeface="Calibri" panose="020F0502020204030204" pitchFamily="34" charset="0"/>
              </a:rPr>
              <a:pPr>
                <a:spcBef>
                  <a:spcPct val="0"/>
                </a:spcBef>
                <a:buFontTx/>
                <a:buNone/>
              </a:pPr>
              <a:t>34</a:t>
            </a:fld>
            <a:endParaRPr lang="zh-CN"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如果从</a:t>
            </a:r>
            <a:r>
              <a:rPr lang="en-US" altLang="zh-CN" dirty="0"/>
              <a:t>k</a:t>
            </a:r>
            <a:r>
              <a:rPr lang="zh-CN" altLang="en-US" dirty="0"/>
              <a:t>处切开，那么前半段和后半段的最优合起来就是整段最优的</a:t>
            </a:r>
          </a:p>
        </p:txBody>
      </p:sp>
      <p:sp>
        <p:nvSpPr>
          <p:cNvPr id="4" name="灯片编号占位符 3"/>
          <p:cNvSpPr>
            <a:spLocks noGrp="1"/>
          </p:cNvSpPr>
          <p:nvPr>
            <p:ph type="sldNum" sz="quarter" idx="5"/>
          </p:nvPr>
        </p:nvSpPr>
        <p:spPr/>
        <p:txBody>
          <a:bodyPr/>
          <a:lstStyle/>
          <a:p>
            <a:pPr>
              <a:defRPr/>
            </a:pPr>
            <a:fld id="{2FF7BAB8-C9C9-4C73-9390-923FF10FB81D}" type="slidenum">
              <a:rPr lang="zh-CN" altLang="zh-CN" smtClean="0"/>
              <a:pPr>
                <a:defRPr/>
              </a:pPr>
              <a:t>35</a:t>
            </a:fld>
            <a:endParaRPr lang="zh-CN" altLang="zh-CN"/>
          </a:p>
        </p:txBody>
      </p:sp>
    </p:spTree>
    <p:extLst>
      <p:ext uri="{BB962C8B-B14F-4D97-AF65-F5344CB8AC3E}">
        <p14:creationId xmlns:p14="http://schemas.microsoft.com/office/powerpoint/2010/main" val="2715489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B3C7F098-C8B4-455A-A497-022EF487FD94}"/>
              </a:ext>
            </a:extLst>
          </p:cNvPr>
          <p:cNvSpPr>
            <a:spLocks noGrp="1" noRot="1" noChangeAspect="1" noChangeArrowheads="1" noTextEdit="1"/>
          </p:cNvSpPr>
          <p:nvPr>
            <p:ph type="sldImg"/>
          </p:nvPr>
        </p:nvSpPr>
        <p:spPr/>
      </p:sp>
      <p:sp>
        <p:nvSpPr>
          <p:cNvPr id="49155" name="备注占位符 2">
            <a:extLst>
              <a:ext uri="{FF2B5EF4-FFF2-40B4-BE49-F238E27FC236}">
                <a16:creationId xmlns:a16="http://schemas.microsoft.com/office/drawing/2014/main" id="{C5DA0C2D-0F18-42EF-A23A-E240DAD0E92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4625">
              <a:lnSpc>
                <a:spcPct val="150000"/>
              </a:lnSpc>
              <a:spcBef>
                <a:spcPts val="1200"/>
              </a:spcBef>
            </a:pPr>
            <a:endParaRPr lang="zh-CN" altLang="en-US"/>
          </a:p>
        </p:txBody>
      </p:sp>
      <p:sp>
        <p:nvSpPr>
          <p:cNvPr id="49156" name="灯片编号占位符 3">
            <a:extLst>
              <a:ext uri="{FF2B5EF4-FFF2-40B4-BE49-F238E27FC236}">
                <a16:creationId xmlns:a16="http://schemas.microsoft.com/office/drawing/2014/main" id="{7361E94B-580B-4247-8609-A6F75023F9B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CDC7E08-FED6-437E-909A-73FE6885D578}" type="slidenum">
              <a:rPr lang="zh-CN" altLang="zh-CN"/>
              <a:pPr/>
              <a:t>38</a:t>
            </a:fld>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81A70AD8-D9D6-46D6-BFA6-7D829B6D7D46}"/>
              </a:ext>
            </a:extLst>
          </p:cNvPr>
          <p:cNvSpPr>
            <a:spLocks noGrp="1" noRot="1" noChangeAspect="1" noChangeArrowheads="1" noTextEdit="1"/>
          </p:cNvSpPr>
          <p:nvPr>
            <p:ph type="sldImg"/>
          </p:nvPr>
        </p:nvSpPr>
        <p:spPr/>
      </p:sp>
      <p:sp>
        <p:nvSpPr>
          <p:cNvPr id="53251" name="备注占位符 2">
            <a:extLst>
              <a:ext uri="{FF2B5EF4-FFF2-40B4-BE49-F238E27FC236}">
                <a16:creationId xmlns:a16="http://schemas.microsoft.com/office/drawing/2014/main" id="{F6BD9EA0-49F5-4DDC-A5CD-3FA16189755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52" name="灯片编号占位符 3">
            <a:extLst>
              <a:ext uri="{FF2B5EF4-FFF2-40B4-BE49-F238E27FC236}">
                <a16:creationId xmlns:a16="http://schemas.microsoft.com/office/drawing/2014/main" id="{953E2DBB-FC0B-41D3-B356-2A679A9890EF}"/>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98B67D-95D6-4CD3-9B3B-3CD54BD287A9}" type="slidenum">
              <a:rPr lang="zh-CN" altLang="zh-CN"/>
              <a:pPr/>
              <a:t>41</a:t>
            </a:fld>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思考：为啥钢管切割问题只产生一个子问题，而矩阵链乘是两个</a:t>
            </a:r>
          </a:p>
        </p:txBody>
      </p:sp>
      <p:sp>
        <p:nvSpPr>
          <p:cNvPr id="4" name="灯片编号占位符 3"/>
          <p:cNvSpPr>
            <a:spLocks noGrp="1"/>
          </p:cNvSpPr>
          <p:nvPr>
            <p:ph type="sldNum" sz="quarter" idx="5"/>
          </p:nvPr>
        </p:nvSpPr>
        <p:spPr/>
        <p:txBody>
          <a:bodyPr/>
          <a:lstStyle/>
          <a:p>
            <a:pPr>
              <a:defRPr/>
            </a:pPr>
            <a:fld id="{2FF7BAB8-C9C9-4C73-9390-923FF10FB81D}" type="slidenum">
              <a:rPr lang="zh-CN" altLang="zh-CN" smtClean="0"/>
              <a:pPr>
                <a:defRPr/>
              </a:pPr>
              <a:t>46</a:t>
            </a:fld>
            <a:endParaRPr lang="zh-CN" altLang="zh-CN"/>
          </a:p>
        </p:txBody>
      </p:sp>
    </p:spTree>
    <p:extLst>
      <p:ext uri="{BB962C8B-B14F-4D97-AF65-F5344CB8AC3E}">
        <p14:creationId xmlns:p14="http://schemas.microsoft.com/office/powerpoint/2010/main" val="1348455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806771B4-1F7C-43BE-9EEC-1AD1453F5142}"/>
              </a:ext>
            </a:extLst>
          </p:cNvPr>
          <p:cNvSpPr>
            <a:spLocks noGrp="1" noRot="1" noChangeAspect="1" noChangeArrowheads="1" noTextEdit="1"/>
          </p:cNvSpPr>
          <p:nvPr>
            <p:ph type="sldImg"/>
          </p:nvPr>
        </p:nvSpPr>
        <p:spPr/>
      </p:sp>
      <p:sp>
        <p:nvSpPr>
          <p:cNvPr id="64515" name="备注占位符 2">
            <a:extLst>
              <a:ext uri="{FF2B5EF4-FFF2-40B4-BE49-F238E27FC236}">
                <a16:creationId xmlns:a16="http://schemas.microsoft.com/office/drawing/2014/main" id="{75F6711C-9117-4A3D-A539-62529BA0EB5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16" name="灯片编号占位符 3">
            <a:extLst>
              <a:ext uri="{FF2B5EF4-FFF2-40B4-BE49-F238E27FC236}">
                <a16:creationId xmlns:a16="http://schemas.microsoft.com/office/drawing/2014/main" id="{4F0B0546-E392-4C9C-A9E9-FD1ABEE85D7A}"/>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29E2D5B-3994-409B-9845-EB3C3E63A6EF}" type="slidenum">
              <a:rPr lang="zh-CN" altLang="zh-CN"/>
              <a:pPr/>
              <a:t>51</a:t>
            </a:fld>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6C296C71-C7A4-4755-953B-F55CF763C820}"/>
              </a:ext>
            </a:extLst>
          </p:cNvPr>
          <p:cNvSpPr>
            <a:spLocks noGrp="1" noRot="1" noChangeAspect="1" noTextEdit="1"/>
          </p:cNvSpPr>
          <p:nvPr>
            <p:ph type="sldImg"/>
          </p:nvPr>
        </p:nvSpPr>
        <p:spPr>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3C1EBC48-ED9B-4915-BCDD-4E485965341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endParaRPr lang="en-US" altLang="zh-CN"/>
          </a:p>
        </p:txBody>
      </p:sp>
      <p:sp>
        <p:nvSpPr>
          <p:cNvPr id="67588" name="灯片编号占位符 3">
            <a:extLst>
              <a:ext uri="{FF2B5EF4-FFF2-40B4-BE49-F238E27FC236}">
                <a16:creationId xmlns:a16="http://schemas.microsoft.com/office/drawing/2014/main" id="{CAD71852-0830-42D3-9BC6-095CD80DF849}"/>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B2866D79-7E3C-4466-AC9C-844BC5A2A3A1}" type="slidenum">
              <a:rPr lang="zh-CN" altLang="en-US">
                <a:latin typeface="Calibri" panose="020F0502020204030204" pitchFamily="34" charset="0"/>
              </a:rPr>
              <a:pPr>
                <a:spcBef>
                  <a:spcPct val="0"/>
                </a:spcBef>
                <a:buFontTx/>
                <a:buNone/>
              </a:pPr>
              <a:t>53</a:t>
            </a:fld>
            <a:endParaRPr lang="zh-CN"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a:extLst>
              <a:ext uri="{FF2B5EF4-FFF2-40B4-BE49-F238E27FC236}">
                <a16:creationId xmlns:a16="http://schemas.microsoft.com/office/drawing/2014/main" id="{EEE8CB81-27B2-458A-BC75-A62E19AA78C1}"/>
              </a:ext>
            </a:extLst>
          </p:cNvPr>
          <p:cNvSpPr>
            <a:spLocks noGrp="1" noRot="1" noChangeAspect="1" noTextEdit="1"/>
          </p:cNvSpPr>
          <p:nvPr>
            <p:ph type="sldImg"/>
          </p:nvPr>
        </p:nvSpPr>
        <p:spPr>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备注占位符 2">
            <a:extLst>
              <a:ext uri="{FF2B5EF4-FFF2-40B4-BE49-F238E27FC236}">
                <a16:creationId xmlns:a16="http://schemas.microsoft.com/office/drawing/2014/main" id="{83D8AE34-B179-4DCA-A3DE-4A9529C05C4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endParaRPr lang="zh-CN" altLang="en-US"/>
          </a:p>
        </p:txBody>
      </p:sp>
      <p:sp>
        <p:nvSpPr>
          <p:cNvPr id="90116" name="灯片编号占位符 3">
            <a:extLst>
              <a:ext uri="{FF2B5EF4-FFF2-40B4-BE49-F238E27FC236}">
                <a16:creationId xmlns:a16="http://schemas.microsoft.com/office/drawing/2014/main" id="{92DC5BBC-8C59-44C1-A2E5-A1283EBDBAE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8AEF2077-EFB0-42A3-95B7-62B47A1C23B5}" type="slidenum">
              <a:rPr lang="zh-CN" altLang="en-US">
                <a:latin typeface="Calibri" panose="020F0502020204030204" pitchFamily="34" charset="0"/>
              </a:rPr>
              <a:pPr>
                <a:spcBef>
                  <a:spcPct val="0"/>
                </a:spcBef>
                <a:buFontTx/>
                <a:buNone/>
              </a:pPr>
              <a:t>74</a:t>
            </a:fld>
            <a:endParaRPr lang="zh-CN"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a16="http://schemas.microsoft.com/office/drawing/2014/main" id="{BD9D32FF-1EE2-4DED-ABAE-E0E163318826}"/>
              </a:ext>
            </a:extLst>
          </p:cNvPr>
          <p:cNvSpPr>
            <a:spLocks noGrp="1" noRot="1" noChangeAspect="1" noTextEdit="1"/>
          </p:cNvSpPr>
          <p:nvPr>
            <p:ph type="sldImg"/>
          </p:nvPr>
        </p:nvSpPr>
        <p:spPr>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备注占位符 2">
            <a:extLst>
              <a:ext uri="{FF2B5EF4-FFF2-40B4-BE49-F238E27FC236}">
                <a16:creationId xmlns:a16="http://schemas.microsoft.com/office/drawing/2014/main" id="{6ED36EB3-6188-4ADB-80FB-36A0D347823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r>
              <a:rPr lang="en-US" altLang="zh-CN" dirty="0"/>
              <a:t>b[</a:t>
            </a:r>
            <a:r>
              <a:rPr lang="en-US" altLang="zh-CN" dirty="0" err="1"/>
              <a:t>i,j</a:t>
            </a:r>
            <a:r>
              <a:rPr lang="en-US" altLang="zh-CN" dirty="0"/>
              <a:t>] = “</a:t>
            </a:r>
            <a:r>
              <a:rPr lang="zh-CN" altLang="en-US" dirty="0"/>
              <a:t>左上箭头</a:t>
            </a:r>
            <a:r>
              <a:rPr lang="en-US" altLang="zh-CN" dirty="0"/>
              <a:t>” </a:t>
            </a:r>
            <a:r>
              <a:rPr lang="zh-CN" altLang="en-US" dirty="0"/>
              <a:t>可以改为判断 </a:t>
            </a:r>
            <a:r>
              <a:rPr lang="en-US" altLang="zh-CN" dirty="0" err="1"/>
              <a:t>x_i</a:t>
            </a:r>
            <a:r>
              <a:rPr lang="en-US" altLang="zh-CN" dirty="0"/>
              <a:t> == </a:t>
            </a:r>
            <a:r>
              <a:rPr lang="en-US" altLang="zh-CN" dirty="0" err="1"/>
              <a:t>y_j</a:t>
            </a:r>
            <a:endParaRPr lang="en-US" altLang="zh-CN" dirty="0"/>
          </a:p>
          <a:p>
            <a:endParaRPr lang="en-US" altLang="zh-CN" dirty="0"/>
          </a:p>
          <a:p>
            <a:r>
              <a:rPr lang="zh-CN" altLang="en-US" dirty="0"/>
              <a:t>其他两种情况只需比较 </a:t>
            </a:r>
            <a:r>
              <a:rPr lang="en-US" altLang="zh-CN" dirty="0"/>
              <a:t>c[i-1,j] </a:t>
            </a:r>
            <a:r>
              <a:rPr lang="zh-CN" altLang="en-US" dirty="0"/>
              <a:t>和 </a:t>
            </a:r>
            <a:r>
              <a:rPr lang="en-US" altLang="zh-CN" dirty="0"/>
              <a:t>c[i,j-1]</a:t>
            </a:r>
            <a:endParaRPr lang="zh-CN" altLang="en-US" dirty="0"/>
          </a:p>
        </p:txBody>
      </p:sp>
      <p:sp>
        <p:nvSpPr>
          <p:cNvPr id="93188" name="灯片编号占位符 3">
            <a:extLst>
              <a:ext uri="{FF2B5EF4-FFF2-40B4-BE49-F238E27FC236}">
                <a16:creationId xmlns:a16="http://schemas.microsoft.com/office/drawing/2014/main" id="{130534FA-47F4-4E64-A5F3-8436A432A1EE}"/>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7423B90A-8D2C-436E-AD0F-65410309874B}" type="slidenum">
              <a:rPr lang="zh-CN" altLang="en-US">
                <a:latin typeface="Calibri" panose="020F0502020204030204" pitchFamily="34" charset="0"/>
              </a:rPr>
              <a:pPr>
                <a:spcBef>
                  <a:spcPct val="0"/>
                </a:spcBef>
                <a:buFontTx/>
                <a:buNone/>
              </a:pPr>
              <a:t>76</a:t>
            </a:fld>
            <a:endParaRPr lang="zh-CN"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6EA79C38-5FF0-4C98-8F51-CCA63E482D8F}"/>
              </a:ext>
            </a:extLst>
          </p:cNvPr>
          <p:cNvSpPr>
            <a:spLocks noGrp="1" noRot="1" noChangeAspect="1" noTextEdit="1"/>
          </p:cNvSpPr>
          <p:nvPr>
            <p:ph type="sldImg"/>
          </p:nvPr>
        </p:nvSpPr>
        <p:spPr>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C76618FA-5B8F-46CC-A33F-632DA0E9156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eaLnBrk="1" hangingPunct="1">
              <a:spcBef>
                <a:spcPct val="0"/>
              </a:spcBef>
            </a:pPr>
            <a:endParaRPr lang="zh-CN" altLang="en-US"/>
          </a:p>
        </p:txBody>
      </p:sp>
      <p:sp>
        <p:nvSpPr>
          <p:cNvPr id="10244" name="灯片编号占位符 3">
            <a:extLst>
              <a:ext uri="{FF2B5EF4-FFF2-40B4-BE49-F238E27FC236}">
                <a16:creationId xmlns:a16="http://schemas.microsoft.com/office/drawing/2014/main" id="{AC8A9A85-874E-427A-A1A5-472064C9C03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983D3BBB-13E5-4F8A-AC8F-740AB0E8A25C}" type="slidenum">
              <a:rPr lang="zh-CN" altLang="en-US">
                <a:latin typeface="Calibri" panose="020F0502020204030204" pitchFamily="34" charset="0"/>
              </a:rPr>
              <a:pPr>
                <a:spcBef>
                  <a:spcPct val="0"/>
                </a:spcBef>
                <a:buFontTx/>
                <a:buNone/>
              </a:pPr>
              <a:t>5</a:t>
            </a:fld>
            <a:endParaRPr lang="zh-CN"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宋体" panose="02010600030101010101" pitchFamily="2" charset="-122"/>
                <a:ea typeface="宋体" panose="02010600030101010101" pitchFamily="2" charset="-122"/>
              </a:rPr>
              <a:t>右子树中将含关键字</a:t>
            </a:r>
            <a:r>
              <a:rPr lang="en-US" altLang="zh-CN" sz="1200" dirty="0">
                <a:latin typeface="宋体" panose="02010600030101010101" pitchFamily="2" charset="-122"/>
                <a:ea typeface="宋体" panose="02010600030101010101" pitchFamily="2" charset="-122"/>
              </a:rPr>
              <a:t>k_{r+1}</a:t>
            </a:r>
            <a:r>
              <a:rPr lang="zh-CN" altLang="en-US" sz="1200" dirty="0">
                <a:latin typeface="宋体" panose="02010600030101010101" pitchFamily="2" charset="-122"/>
                <a:ea typeface="宋体" panose="02010600030101010101" pitchFamily="2" charset="-122"/>
              </a:rPr>
              <a:t>，这里打错了</a:t>
            </a:r>
            <a:endParaRPr lang="zh-CN" altLang="en-US" dirty="0"/>
          </a:p>
        </p:txBody>
      </p:sp>
      <p:sp>
        <p:nvSpPr>
          <p:cNvPr id="4" name="灯片编号占位符 3"/>
          <p:cNvSpPr>
            <a:spLocks noGrp="1"/>
          </p:cNvSpPr>
          <p:nvPr>
            <p:ph type="sldNum" sz="quarter" idx="5"/>
          </p:nvPr>
        </p:nvSpPr>
        <p:spPr/>
        <p:txBody>
          <a:bodyPr/>
          <a:lstStyle/>
          <a:p>
            <a:pPr>
              <a:defRPr/>
            </a:pPr>
            <a:fld id="{2FF7BAB8-C9C9-4C73-9390-923FF10FB81D}" type="slidenum">
              <a:rPr lang="zh-CN" altLang="zh-CN" smtClean="0"/>
              <a:pPr>
                <a:defRPr/>
              </a:pPr>
              <a:t>87</a:t>
            </a:fld>
            <a:endParaRPr lang="zh-CN" altLang="zh-CN"/>
          </a:p>
        </p:txBody>
      </p:sp>
    </p:spTree>
    <p:extLst>
      <p:ext uri="{BB962C8B-B14F-4D97-AF65-F5344CB8AC3E}">
        <p14:creationId xmlns:p14="http://schemas.microsoft.com/office/powerpoint/2010/main" val="3153219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33E6664F-A7F6-4AE7-8650-1E339172FCDB}"/>
              </a:ext>
            </a:extLst>
          </p:cNvPr>
          <p:cNvSpPr>
            <a:spLocks noGrp="1" noRot="1" noChangeAspect="1" noChangeArrowheads="1" noTextEdit="1"/>
          </p:cNvSpPr>
          <p:nvPr>
            <p:ph type="sldImg"/>
          </p:nvPr>
        </p:nvSpPr>
        <p:spPr/>
      </p:sp>
      <p:sp>
        <p:nvSpPr>
          <p:cNvPr id="112643" name="备注占位符 2">
            <a:extLst>
              <a:ext uri="{FF2B5EF4-FFF2-40B4-BE49-F238E27FC236}">
                <a16:creationId xmlns:a16="http://schemas.microsoft.com/office/drawing/2014/main" id="{3CBAA79B-FD5B-4CEE-BB22-6F6CB83779E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w[1,0]=0.05</a:t>
            </a:r>
          </a:p>
          <a:p>
            <a:r>
              <a:rPr lang="en-US" altLang="zh-CN"/>
              <a:t>w[1,1]=w[1,0]+p1+q1=0.3</a:t>
            </a:r>
          </a:p>
          <a:p>
            <a:r>
              <a:rPr lang="en-US" altLang="zh-CN"/>
              <a:t>e[1,1]=min{e[1,0]+e[2,1] +w[1,1]}=0.45</a:t>
            </a:r>
          </a:p>
          <a:p>
            <a:r>
              <a:rPr lang="en-US" altLang="zh-CN"/>
              <a:t>w[1,2]=w[1,1]+p2+q2=0.45</a:t>
            </a:r>
          </a:p>
          <a:p>
            <a:r>
              <a:rPr lang="en-US" altLang="zh-CN"/>
              <a:t>e[1,2]=min{e[1,0]+e[2,2] +w[1,2]</a:t>
            </a:r>
            <a:r>
              <a:rPr lang="zh-CN" altLang="en-US"/>
              <a:t>，</a:t>
            </a:r>
            <a:r>
              <a:rPr lang="en-US" altLang="zh-CN"/>
              <a:t>e[1,1]+e[3,2] +w[1,2]}=0.9</a:t>
            </a:r>
            <a:endParaRPr lang="zh-CN" altLang="en-US"/>
          </a:p>
          <a:p>
            <a:endParaRPr lang="zh-CN" altLang="en-US"/>
          </a:p>
        </p:txBody>
      </p:sp>
      <p:sp>
        <p:nvSpPr>
          <p:cNvPr id="112644" name="灯片编号占位符 3">
            <a:extLst>
              <a:ext uri="{FF2B5EF4-FFF2-40B4-BE49-F238E27FC236}">
                <a16:creationId xmlns:a16="http://schemas.microsoft.com/office/drawing/2014/main" id="{587BB7F3-DCED-4FAD-8049-24324DB29B1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E21C23A-0568-4C0F-B01E-41CD9569A0BA}" type="slidenum">
              <a:rPr lang="zh-CN" altLang="zh-CN">
                <a:solidFill>
                  <a:srgbClr val="000000"/>
                </a:solidFill>
              </a:rPr>
              <a:pPr/>
              <a:t>94</a:t>
            </a:fld>
            <a:endParaRPr lang="zh-CN" altLang="zh-CN">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a:extLst>
              <a:ext uri="{FF2B5EF4-FFF2-40B4-BE49-F238E27FC236}">
                <a16:creationId xmlns:a16="http://schemas.microsoft.com/office/drawing/2014/main" id="{4BF464F3-4288-4756-B34F-AD79E63E70E0}"/>
              </a:ext>
            </a:extLst>
          </p:cNvPr>
          <p:cNvSpPr>
            <a:spLocks noGrp="1" noRot="1" noChangeAspect="1" noChangeArrowheads="1" noTextEdit="1"/>
          </p:cNvSpPr>
          <p:nvPr>
            <p:ph type="sldImg"/>
          </p:nvPr>
        </p:nvSpPr>
        <p:spPr/>
      </p:sp>
      <p:sp>
        <p:nvSpPr>
          <p:cNvPr id="114691" name="备注占位符 2">
            <a:extLst>
              <a:ext uri="{FF2B5EF4-FFF2-40B4-BE49-F238E27FC236}">
                <a16:creationId xmlns:a16="http://schemas.microsoft.com/office/drawing/2014/main" id="{5101E4E4-57B4-4126-9EB0-8DE1FB1F538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w[1,0]=0.05</a:t>
            </a:r>
          </a:p>
          <a:p>
            <a:r>
              <a:rPr lang="en-US" altLang="zh-CN"/>
              <a:t>w[1,1]=w[1,0]+p1+q1=0.3</a:t>
            </a:r>
          </a:p>
          <a:p>
            <a:r>
              <a:rPr lang="en-US" altLang="zh-CN"/>
              <a:t>e[1,1]=min{e[1,0]+e[2,1] +w[1,1]}=0.45</a:t>
            </a:r>
          </a:p>
          <a:p>
            <a:r>
              <a:rPr lang="en-US" altLang="zh-CN"/>
              <a:t>w[1,2]=w[1,1]+p2+q2=0.45</a:t>
            </a:r>
          </a:p>
          <a:p>
            <a:r>
              <a:rPr lang="en-US" altLang="zh-CN"/>
              <a:t>e[1,2]=min{e[1,0]+e[2,2] +w[1,2]</a:t>
            </a:r>
            <a:r>
              <a:rPr lang="zh-CN" altLang="en-US"/>
              <a:t>，</a:t>
            </a:r>
            <a:r>
              <a:rPr lang="en-US" altLang="zh-CN"/>
              <a:t>e[1,1]+e[3,2] +w[1,2]}=0.9</a:t>
            </a:r>
            <a:endParaRPr lang="zh-CN" altLang="en-US"/>
          </a:p>
          <a:p>
            <a:endParaRPr lang="zh-CN" altLang="en-US"/>
          </a:p>
        </p:txBody>
      </p:sp>
      <p:sp>
        <p:nvSpPr>
          <p:cNvPr id="114692" name="灯片编号占位符 3">
            <a:extLst>
              <a:ext uri="{FF2B5EF4-FFF2-40B4-BE49-F238E27FC236}">
                <a16:creationId xmlns:a16="http://schemas.microsoft.com/office/drawing/2014/main" id="{F053A4E0-A922-4809-A5C0-05C8B66EFF6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703945B-0AA3-4B15-88AA-D12AA77A2076}" type="slidenum">
              <a:rPr lang="zh-CN" altLang="zh-CN">
                <a:solidFill>
                  <a:srgbClr val="000000"/>
                </a:solidFill>
              </a:rPr>
              <a:pPr/>
              <a:t>95</a:t>
            </a:fld>
            <a:endParaRPr lang="zh-CN" altLang="zh-CN">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a:extLst>
              <a:ext uri="{FF2B5EF4-FFF2-40B4-BE49-F238E27FC236}">
                <a16:creationId xmlns:a16="http://schemas.microsoft.com/office/drawing/2014/main" id="{114A4792-62E3-492E-ADAF-685062BB4486}"/>
              </a:ext>
            </a:extLst>
          </p:cNvPr>
          <p:cNvSpPr>
            <a:spLocks noGrp="1" noRot="1" noChangeAspect="1" noChangeArrowheads="1" noTextEdit="1"/>
          </p:cNvSpPr>
          <p:nvPr>
            <p:ph type="sldImg"/>
          </p:nvPr>
        </p:nvSpPr>
        <p:spPr/>
      </p:sp>
      <p:sp>
        <p:nvSpPr>
          <p:cNvPr id="116739" name="备注占位符 2">
            <a:extLst>
              <a:ext uri="{FF2B5EF4-FFF2-40B4-BE49-F238E27FC236}">
                <a16:creationId xmlns:a16="http://schemas.microsoft.com/office/drawing/2014/main" id="{5C953D50-2CF6-40AA-8948-78E92161CD0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w[1,0]=0.05</a:t>
            </a:r>
          </a:p>
          <a:p>
            <a:r>
              <a:rPr lang="en-US" altLang="zh-CN"/>
              <a:t>w[1,1]=w[1,0]+p1+q1=0.3</a:t>
            </a:r>
          </a:p>
          <a:p>
            <a:r>
              <a:rPr lang="en-US" altLang="zh-CN"/>
              <a:t>e[1,1]=min{e[1,0]+e[2,1] +w[1,1]}=0.45</a:t>
            </a:r>
          </a:p>
          <a:p>
            <a:r>
              <a:rPr lang="en-US" altLang="zh-CN"/>
              <a:t>w[1,2]=w[1,1]+p2+q2=0.45</a:t>
            </a:r>
          </a:p>
          <a:p>
            <a:r>
              <a:rPr lang="en-US" altLang="zh-CN"/>
              <a:t>e[1,2]=min{e[1,0]+e[2,2] +w[1,2]</a:t>
            </a:r>
            <a:r>
              <a:rPr lang="zh-CN" altLang="en-US"/>
              <a:t>，</a:t>
            </a:r>
            <a:r>
              <a:rPr lang="en-US" altLang="zh-CN"/>
              <a:t>e[1,1]+e[3,2] +w[1,2]}=0.9</a:t>
            </a:r>
            <a:endParaRPr lang="zh-CN" altLang="en-US"/>
          </a:p>
          <a:p>
            <a:endParaRPr lang="zh-CN" altLang="en-US"/>
          </a:p>
        </p:txBody>
      </p:sp>
      <p:sp>
        <p:nvSpPr>
          <p:cNvPr id="116740" name="灯片编号占位符 3">
            <a:extLst>
              <a:ext uri="{FF2B5EF4-FFF2-40B4-BE49-F238E27FC236}">
                <a16:creationId xmlns:a16="http://schemas.microsoft.com/office/drawing/2014/main" id="{8A881A5E-C9E9-4726-9662-2512C0B1C45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33CF14-0EEA-4BB8-AC6D-38DC42BCD176}" type="slidenum">
              <a:rPr lang="zh-CN" altLang="zh-CN">
                <a:solidFill>
                  <a:srgbClr val="000000"/>
                </a:solidFill>
              </a:rPr>
              <a:pPr/>
              <a:t>96</a:t>
            </a:fld>
            <a:endParaRPr lang="zh-CN" altLang="zh-CN">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a:extLst>
              <a:ext uri="{FF2B5EF4-FFF2-40B4-BE49-F238E27FC236}">
                <a16:creationId xmlns:a16="http://schemas.microsoft.com/office/drawing/2014/main" id="{51727245-209D-43D8-8075-EF7E5E78C248}"/>
              </a:ext>
            </a:extLst>
          </p:cNvPr>
          <p:cNvSpPr>
            <a:spLocks noGrp="1" noRot="1" noChangeAspect="1" noChangeArrowheads="1" noTextEdit="1"/>
          </p:cNvSpPr>
          <p:nvPr>
            <p:ph type="sldImg"/>
          </p:nvPr>
        </p:nvSpPr>
        <p:spPr/>
      </p:sp>
      <p:sp>
        <p:nvSpPr>
          <p:cNvPr id="118787" name="备注占位符 2">
            <a:extLst>
              <a:ext uri="{FF2B5EF4-FFF2-40B4-BE49-F238E27FC236}">
                <a16:creationId xmlns:a16="http://schemas.microsoft.com/office/drawing/2014/main" id="{3CC24622-AF17-4CB8-AEDA-1181137E6B0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w[1,0]=0.05</a:t>
            </a:r>
          </a:p>
          <a:p>
            <a:r>
              <a:rPr lang="en-US" altLang="zh-CN"/>
              <a:t>w[1,1]=w[1,0]+p1+q1=0.3</a:t>
            </a:r>
          </a:p>
          <a:p>
            <a:r>
              <a:rPr lang="en-US" altLang="zh-CN"/>
              <a:t>e[1,1]=min{e[1,0]+e[2,1] +w[1,1]}=0.45</a:t>
            </a:r>
          </a:p>
          <a:p>
            <a:r>
              <a:rPr lang="en-US" altLang="zh-CN"/>
              <a:t>w[1,2]=w[1,1]+p2+q2=0.45</a:t>
            </a:r>
          </a:p>
          <a:p>
            <a:r>
              <a:rPr lang="en-US" altLang="zh-CN"/>
              <a:t>e[1,2]=min{e[1,0]+e[2,2] +w[1,2]</a:t>
            </a:r>
            <a:r>
              <a:rPr lang="zh-CN" altLang="en-US"/>
              <a:t>，</a:t>
            </a:r>
            <a:r>
              <a:rPr lang="en-US" altLang="zh-CN"/>
              <a:t>e[1,1]+e[3,2] +w[1,2]}=0.9</a:t>
            </a:r>
            <a:endParaRPr lang="zh-CN" altLang="en-US"/>
          </a:p>
          <a:p>
            <a:endParaRPr lang="zh-CN" altLang="en-US"/>
          </a:p>
        </p:txBody>
      </p:sp>
      <p:sp>
        <p:nvSpPr>
          <p:cNvPr id="118788" name="灯片编号占位符 3">
            <a:extLst>
              <a:ext uri="{FF2B5EF4-FFF2-40B4-BE49-F238E27FC236}">
                <a16:creationId xmlns:a16="http://schemas.microsoft.com/office/drawing/2014/main" id="{E5E977A6-D5B1-4253-982C-E409B87E560E}"/>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E683A3-D2CA-446B-93A9-CCBC271BB051}" type="slidenum">
              <a:rPr lang="zh-CN" altLang="zh-CN">
                <a:solidFill>
                  <a:srgbClr val="000000"/>
                </a:solidFill>
              </a:rPr>
              <a:pPr/>
              <a:t>97</a:t>
            </a:fld>
            <a:endParaRPr lang="zh-CN" altLang="zh-CN">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a:extLst>
              <a:ext uri="{FF2B5EF4-FFF2-40B4-BE49-F238E27FC236}">
                <a16:creationId xmlns:a16="http://schemas.microsoft.com/office/drawing/2014/main" id="{738BE68E-4326-4E04-AC30-C6ED8ABC5FF6}"/>
              </a:ext>
            </a:extLst>
          </p:cNvPr>
          <p:cNvSpPr>
            <a:spLocks noGrp="1" noRot="1" noChangeAspect="1" noTextEdit="1"/>
          </p:cNvSpPr>
          <p:nvPr>
            <p:ph type="sldImg"/>
          </p:nvPr>
        </p:nvSpPr>
        <p:spPr>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备注占位符 2">
            <a:extLst>
              <a:ext uri="{FF2B5EF4-FFF2-40B4-BE49-F238E27FC236}">
                <a16:creationId xmlns:a16="http://schemas.microsoft.com/office/drawing/2014/main" id="{BE2D7960-6586-4F1E-A529-409FA4F91C2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endParaRPr lang="zh-CN" altLang="en-US"/>
          </a:p>
        </p:txBody>
      </p:sp>
      <p:sp>
        <p:nvSpPr>
          <p:cNvPr id="120836" name="灯片编号占位符 3">
            <a:extLst>
              <a:ext uri="{FF2B5EF4-FFF2-40B4-BE49-F238E27FC236}">
                <a16:creationId xmlns:a16="http://schemas.microsoft.com/office/drawing/2014/main" id="{87C36BE9-76A1-465F-B108-6B6A83F2021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98C4123B-E871-4F5D-BAED-786283BE5AA1}" type="slidenum">
              <a:rPr lang="zh-CN" altLang="en-US">
                <a:solidFill>
                  <a:srgbClr val="000000"/>
                </a:solidFill>
                <a:latin typeface="Calibri" panose="020F0502020204030204" pitchFamily="34" charset="0"/>
              </a:rPr>
              <a:pPr>
                <a:spcBef>
                  <a:spcPct val="0"/>
                </a:spcBef>
                <a:buFontTx/>
                <a:buNone/>
              </a:pPr>
              <a:t>98</a:t>
            </a:fld>
            <a:endParaRPr lang="zh-CN" altLang="en-US">
              <a:solidFill>
                <a:srgbClr val="000000"/>
              </a:solidFill>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8DF9CF74-B4CD-45F7-94B3-87BC64D51EE9}"/>
              </a:ext>
            </a:extLst>
          </p:cNvPr>
          <p:cNvSpPr>
            <a:spLocks noGrp="1" noRot="1" noChangeAspect="1" noChangeArrowheads="1" noTextEdit="1"/>
          </p:cNvSpPr>
          <p:nvPr>
            <p:ph type="sldImg"/>
          </p:nvPr>
        </p:nvSpPr>
        <p:spPr/>
      </p:sp>
      <p:sp>
        <p:nvSpPr>
          <p:cNvPr id="13315" name="备注占位符 2">
            <a:extLst>
              <a:ext uri="{FF2B5EF4-FFF2-40B4-BE49-F238E27FC236}">
                <a16:creationId xmlns:a16="http://schemas.microsoft.com/office/drawing/2014/main" id="{4491FB65-7FB9-4511-8C10-E2FC81C17EB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非均匀价格，否则没意义了</a:t>
            </a:r>
            <a:endParaRPr lang="en-US" altLang="zh-CN"/>
          </a:p>
          <a:p>
            <a:r>
              <a:rPr lang="zh-CN" altLang="en-US"/>
              <a:t>批发</a:t>
            </a:r>
            <a:r>
              <a:rPr lang="en-US" altLang="zh-CN"/>
              <a:t>-&gt;</a:t>
            </a:r>
            <a:r>
              <a:rPr lang="zh-CN" altLang="en-US"/>
              <a:t>零售的关系</a:t>
            </a:r>
          </a:p>
        </p:txBody>
      </p:sp>
      <p:sp>
        <p:nvSpPr>
          <p:cNvPr id="13316" name="灯片编号占位符 3">
            <a:extLst>
              <a:ext uri="{FF2B5EF4-FFF2-40B4-BE49-F238E27FC236}">
                <a16:creationId xmlns:a16="http://schemas.microsoft.com/office/drawing/2014/main" id="{DF0ABE6A-8785-4BDF-B865-931695829D6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D30508-975D-4F83-9E60-CE428BB606A9}" type="slidenum">
              <a:rPr lang="zh-CN" altLang="zh-CN"/>
              <a:pPr/>
              <a:t>7</a:t>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贪心不对，以</a:t>
            </a:r>
            <a:r>
              <a:rPr lang="en-US" altLang="zh-CN" dirty="0"/>
              <a:t>4</a:t>
            </a:r>
            <a:r>
              <a:rPr lang="zh-CN" altLang="en-US" dirty="0"/>
              <a:t>为例，</a:t>
            </a:r>
            <a:r>
              <a:rPr lang="en-US" altLang="zh-CN" dirty="0"/>
              <a:t>2+2</a:t>
            </a:r>
            <a:r>
              <a:rPr lang="zh-CN" altLang="en-US" dirty="0"/>
              <a:t>的组合比</a:t>
            </a:r>
            <a:r>
              <a:rPr lang="en-US" altLang="zh-CN" dirty="0"/>
              <a:t>4</a:t>
            </a:r>
            <a:r>
              <a:rPr lang="zh-CN" altLang="en-US" dirty="0"/>
              <a:t>好</a:t>
            </a:r>
          </a:p>
        </p:txBody>
      </p:sp>
      <p:sp>
        <p:nvSpPr>
          <p:cNvPr id="4" name="灯片编号占位符 3"/>
          <p:cNvSpPr>
            <a:spLocks noGrp="1"/>
          </p:cNvSpPr>
          <p:nvPr>
            <p:ph type="sldNum" sz="quarter" idx="5"/>
          </p:nvPr>
        </p:nvSpPr>
        <p:spPr/>
        <p:txBody>
          <a:bodyPr/>
          <a:lstStyle/>
          <a:p>
            <a:pPr>
              <a:defRPr/>
            </a:pPr>
            <a:fld id="{2FF7BAB8-C9C9-4C73-9390-923FF10FB81D}" type="slidenum">
              <a:rPr lang="zh-CN" altLang="zh-CN" smtClean="0"/>
              <a:pPr>
                <a:defRPr/>
              </a:pPr>
              <a:t>8</a:t>
            </a:fld>
            <a:endParaRPr lang="zh-CN" altLang="zh-CN"/>
          </a:p>
        </p:txBody>
      </p:sp>
    </p:spTree>
    <p:extLst>
      <p:ext uri="{BB962C8B-B14F-4D97-AF65-F5344CB8AC3E}">
        <p14:creationId xmlns:p14="http://schemas.microsoft.com/office/powerpoint/2010/main" val="546699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0401057B-2085-49E9-87B0-7889688CCBAD}"/>
              </a:ext>
            </a:extLst>
          </p:cNvPr>
          <p:cNvSpPr>
            <a:spLocks noGrp="1" noRot="1" noChangeAspect="1" noChangeArrowheads="1" noTextEdit="1"/>
          </p:cNvSpPr>
          <p:nvPr>
            <p:ph type="sldImg"/>
          </p:nvPr>
        </p:nvSpPr>
        <p:spPr/>
      </p:sp>
      <p:sp>
        <p:nvSpPr>
          <p:cNvPr id="16387" name="备注占位符 2">
            <a:extLst>
              <a:ext uri="{FF2B5EF4-FFF2-40B4-BE49-F238E27FC236}">
                <a16:creationId xmlns:a16="http://schemas.microsoft.com/office/drawing/2014/main" id="{131BE13B-A955-47F0-A631-D359AB16147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8" name="灯片编号占位符 3">
            <a:extLst>
              <a:ext uri="{FF2B5EF4-FFF2-40B4-BE49-F238E27FC236}">
                <a16:creationId xmlns:a16="http://schemas.microsoft.com/office/drawing/2014/main" id="{20D5F81A-5516-42A7-BA68-102EA543239A}"/>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C93E512-2812-4DF2-AD4F-30A97C0BF9C8}" type="slidenum">
              <a:rPr lang="zh-CN" altLang="zh-CN"/>
              <a:pPr/>
              <a:t>9</a:t>
            </a:fld>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62B70DFE-A322-49D8-A79E-D823EF7FC2E2}"/>
              </a:ext>
            </a:extLst>
          </p:cNvPr>
          <p:cNvSpPr>
            <a:spLocks noGrp="1" noRot="1" noChangeAspect="1" noChangeArrowheads="1" noTextEdit="1"/>
          </p:cNvSpPr>
          <p:nvPr>
            <p:ph type="sldImg"/>
          </p:nvPr>
        </p:nvSpPr>
        <p:spPr/>
      </p:sp>
      <p:sp>
        <p:nvSpPr>
          <p:cNvPr id="21507" name="备注占位符 2">
            <a:extLst>
              <a:ext uri="{FF2B5EF4-FFF2-40B4-BE49-F238E27FC236}">
                <a16:creationId xmlns:a16="http://schemas.microsoft.com/office/drawing/2014/main" id="{2D5C85E0-F4F1-458F-B301-F8F02F5C48F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8" name="灯片编号占位符 3">
            <a:extLst>
              <a:ext uri="{FF2B5EF4-FFF2-40B4-BE49-F238E27FC236}">
                <a16:creationId xmlns:a16="http://schemas.microsoft.com/office/drawing/2014/main" id="{FA6ABC1F-C8F6-4A1A-B434-A663A89D8FCF}"/>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E2F0F4-4D95-41C8-A516-57EB3D30946C}" type="slidenum">
              <a:rPr lang="zh-CN" altLang="zh-CN"/>
              <a:pPr/>
              <a:t>13</a:t>
            </a:fld>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 = max( </a:t>
            </a:r>
          </a:p>
          <a:p>
            <a:r>
              <a:rPr lang="en-US" altLang="zh-CN" dirty="0"/>
              <a:t>p[1] + CR(p,3), </a:t>
            </a:r>
          </a:p>
          <a:p>
            <a:r>
              <a:rPr lang="en-US" altLang="zh-CN" dirty="0"/>
              <a:t>p[2] + CR(p,2), </a:t>
            </a:r>
          </a:p>
          <a:p>
            <a:r>
              <a:rPr lang="en-US" altLang="zh-CN" dirty="0"/>
              <a:t>p[3] + CR(p,1), </a:t>
            </a:r>
          </a:p>
          <a:p>
            <a:r>
              <a:rPr lang="en-US" altLang="zh-CN" dirty="0"/>
              <a:t>p[4] + CR(p,0) = p[4]</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pPr>
              <a:defRPr/>
            </a:pPr>
            <a:fld id="{2FF7BAB8-C9C9-4C73-9390-923FF10FB81D}" type="slidenum">
              <a:rPr lang="zh-CN" altLang="zh-CN" smtClean="0"/>
              <a:pPr>
                <a:defRPr/>
              </a:pPr>
              <a:t>15</a:t>
            </a:fld>
            <a:endParaRPr lang="zh-CN" altLang="zh-CN"/>
          </a:p>
        </p:txBody>
      </p:sp>
    </p:spTree>
    <p:extLst>
      <p:ext uri="{BB962C8B-B14F-4D97-AF65-F5344CB8AC3E}">
        <p14:creationId xmlns:p14="http://schemas.microsoft.com/office/powerpoint/2010/main" val="3050394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T(1) = 1 + T(0)</a:t>
            </a:r>
            <a:r>
              <a:rPr lang="zh-CN" altLang="en-US" dirty="0"/>
              <a:t>，</a:t>
            </a:r>
            <a:r>
              <a:rPr lang="en-US" altLang="zh-CN" dirty="0"/>
              <a:t>T(0) = 1</a:t>
            </a:r>
            <a:r>
              <a:rPr lang="zh-CN" altLang="en-US" dirty="0"/>
              <a:t>，因为满足</a:t>
            </a:r>
            <a:r>
              <a:rPr lang="en-US" altLang="zh-CN" dirty="0"/>
              <a:t>if</a:t>
            </a:r>
            <a:r>
              <a:rPr lang="zh-CN" altLang="en-US" dirty="0"/>
              <a:t>，直接</a:t>
            </a:r>
            <a:r>
              <a:rPr lang="en-US" altLang="zh-CN" dirty="0"/>
              <a:t>return</a:t>
            </a:r>
            <a:r>
              <a:rPr lang="zh-CN" altLang="en-US" dirty="0"/>
              <a:t>，不用递归</a:t>
            </a:r>
          </a:p>
        </p:txBody>
      </p:sp>
      <p:sp>
        <p:nvSpPr>
          <p:cNvPr id="4" name="灯片编号占位符 3"/>
          <p:cNvSpPr>
            <a:spLocks noGrp="1"/>
          </p:cNvSpPr>
          <p:nvPr>
            <p:ph type="sldNum" sz="quarter" idx="5"/>
          </p:nvPr>
        </p:nvSpPr>
        <p:spPr/>
        <p:txBody>
          <a:bodyPr/>
          <a:lstStyle/>
          <a:p>
            <a:pPr>
              <a:defRPr/>
            </a:pPr>
            <a:fld id="{2FF7BAB8-C9C9-4C73-9390-923FF10FB81D}" type="slidenum">
              <a:rPr lang="zh-CN" altLang="zh-CN" smtClean="0"/>
              <a:pPr>
                <a:defRPr/>
              </a:pPr>
              <a:t>16</a:t>
            </a:fld>
            <a:endParaRPr lang="zh-CN" altLang="zh-CN"/>
          </a:p>
        </p:txBody>
      </p:sp>
    </p:spTree>
    <p:extLst>
      <p:ext uri="{BB962C8B-B14F-4D97-AF65-F5344CB8AC3E}">
        <p14:creationId xmlns:p14="http://schemas.microsoft.com/office/powerpoint/2010/main" val="1722341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对于带备忘的自顶向下法，第</a:t>
            </a:r>
            <a:r>
              <a:rPr lang="en-US" altLang="zh-CN" dirty="0"/>
              <a:t>6</a:t>
            </a:r>
            <a:r>
              <a:rPr lang="zh-CN" altLang="en-US" dirty="0"/>
              <a:t>行</a:t>
            </a:r>
            <a:r>
              <a:rPr lang="en-US" altLang="zh-CN" dirty="0"/>
              <a:t>for</a:t>
            </a:r>
            <a:r>
              <a:rPr lang="zh-CN" altLang="en-US" dirty="0"/>
              <a:t>循环复杂度是</a:t>
            </a:r>
            <a:r>
              <a:rPr lang="en-US" altLang="zh-CN" dirty="0"/>
              <a:t>n</a:t>
            </a:r>
            <a:r>
              <a:rPr lang="zh-CN" altLang="en-US" dirty="0"/>
              <a:t>，可以求得单个</a:t>
            </a:r>
            <a:r>
              <a:rPr lang="en-US" altLang="zh-CN" dirty="0"/>
              <a:t>r[n]</a:t>
            </a:r>
            <a:r>
              <a:rPr lang="zh-CN" altLang="en-US" dirty="0"/>
              <a:t>，然后需要对所有的</a:t>
            </a:r>
            <a:r>
              <a:rPr lang="en-US" altLang="zh-CN" dirty="0"/>
              <a:t>n</a:t>
            </a:r>
            <a:r>
              <a:rPr lang="zh-CN" altLang="en-US" dirty="0"/>
              <a:t>求</a:t>
            </a:r>
            <a:r>
              <a:rPr lang="en-US" altLang="zh-CN" dirty="0"/>
              <a:t>r[n]</a:t>
            </a:r>
            <a:r>
              <a:rPr lang="zh-CN" altLang="en-US" dirty="0"/>
              <a:t>，所以是</a:t>
            </a:r>
            <a:r>
              <a:rPr lang="en-US" altLang="zh-CN" dirty="0"/>
              <a:t>n^2</a:t>
            </a:r>
            <a:endParaRPr lang="zh-CN" altLang="en-US" dirty="0"/>
          </a:p>
        </p:txBody>
      </p:sp>
      <p:sp>
        <p:nvSpPr>
          <p:cNvPr id="4" name="灯片编号占位符 3"/>
          <p:cNvSpPr>
            <a:spLocks noGrp="1"/>
          </p:cNvSpPr>
          <p:nvPr>
            <p:ph type="sldNum" sz="quarter" idx="5"/>
          </p:nvPr>
        </p:nvSpPr>
        <p:spPr/>
        <p:txBody>
          <a:bodyPr/>
          <a:lstStyle/>
          <a:p>
            <a:pPr>
              <a:defRPr/>
            </a:pPr>
            <a:fld id="{2FF7BAB8-C9C9-4C73-9390-923FF10FB81D}" type="slidenum">
              <a:rPr lang="zh-CN" altLang="zh-CN" smtClean="0"/>
              <a:pPr>
                <a:defRPr/>
              </a:pPr>
              <a:t>21</a:t>
            </a:fld>
            <a:endParaRPr lang="zh-CN" altLang="zh-CN"/>
          </a:p>
        </p:txBody>
      </p:sp>
    </p:spTree>
    <p:extLst>
      <p:ext uri="{BB962C8B-B14F-4D97-AF65-F5344CB8AC3E}">
        <p14:creationId xmlns:p14="http://schemas.microsoft.com/office/powerpoint/2010/main" val="3372241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375F79E-46A8-4258-87F0-E06E9B3868F7}"/>
              </a:ext>
            </a:extLst>
          </p:cNvPr>
          <p:cNvGrpSpPr>
            <a:grpSpLocks/>
          </p:cNvGrpSpPr>
          <p:nvPr/>
        </p:nvGrpSpPr>
        <p:grpSpPr bwMode="auto">
          <a:xfrm>
            <a:off x="0" y="2438400"/>
            <a:ext cx="9009063" cy="1052513"/>
            <a:chOff x="0" y="0"/>
            <a:chExt cx="5675" cy="663"/>
          </a:xfrm>
        </p:grpSpPr>
        <p:grpSp>
          <p:nvGrpSpPr>
            <p:cNvPr id="5" name="Group 3">
              <a:extLst>
                <a:ext uri="{FF2B5EF4-FFF2-40B4-BE49-F238E27FC236}">
                  <a16:creationId xmlns:a16="http://schemas.microsoft.com/office/drawing/2014/main" id="{E478057B-37A8-4DCA-996E-5B865B989B9A}"/>
                </a:ext>
              </a:extLst>
            </p:cNvPr>
            <p:cNvGrpSpPr>
              <a:grpSpLocks/>
            </p:cNvGrpSpPr>
            <p:nvPr/>
          </p:nvGrpSpPr>
          <p:grpSpPr bwMode="auto">
            <a:xfrm>
              <a:off x="183" y="68"/>
              <a:ext cx="448" cy="299"/>
              <a:chOff x="0" y="0"/>
              <a:chExt cx="624" cy="432"/>
            </a:xfrm>
          </p:grpSpPr>
          <p:sp>
            <p:nvSpPr>
              <p:cNvPr id="12" name="Rectangle 4">
                <a:extLst>
                  <a:ext uri="{FF2B5EF4-FFF2-40B4-BE49-F238E27FC236}">
                    <a16:creationId xmlns:a16="http://schemas.microsoft.com/office/drawing/2014/main" id="{582448ED-04AD-431E-BD8F-1FF870A64B6F}"/>
                  </a:ext>
                </a:extLst>
              </p:cNvPr>
              <p:cNvSpPr>
                <a:spLocks noChangeArrowheads="1"/>
              </p:cNvSpPr>
              <p:nvPr/>
            </p:nvSpPr>
            <p:spPr bwMode="auto">
              <a:xfrm>
                <a:off x="0" y="0"/>
                <a:ext cx="384" cy="432"/>
              </a:xfrm>
              <a:prstGeom prst="rect">
                <a:avLst/>
              </a:prstGeom>
              <a:solidFill>
                <a:schemeClr val="folHlink"/>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13" name="Rectangle 5">
                <a:extLst>
                  <a:ext uri="{FF2B5EF4-FFF2-40B4-BE49-F238E27FC236}">
                    <a16:creationId xmlns:a16="http://schemas.microsoft.com/office/drawing/2014/main" id="{1F879DA8-FAA6-410E-852F-B3641372ED00}"/>
                  </a:ext>
                </a:extLst>
              </p:cNvPr>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grpSp>
          <p:nvGrpSpPr>
            <p:cNvPr id="6" name="Group 6">
              <a:extLst>
                <a:ext uri="{FF2B5EF4-FFF2-40B4-BE49-F238E27FC236}">
                  <a16:creationId xmlns:a16="http://schemas.microsoft.com/office/drawing/2014/main" id="{19C30E2D-BF59-49FF-97DF-9E45FB7BF5A0}"/>
                </a:ext>
              </a:extLst>
            </p:cNvPr>
            <p:cNvGrpSpPr>
              <a:grpSpLocks/>
            </p:cNvGrpSpPr>
            <p:nvPr/>
          </p:nvGrpSpPr>
          <p:grpSpPr bwMode="auto">
            <a:xfrm>
              <a:off x="261" y="334"/>
              <a:ext cx="465" cy="299"/>
              <a:chOff x="0" y="0"/>
              <a:chExt cx="672" cy="432"/>
            </a:xfrm>
          </p:grpSpPr>
          <p:sp>
            <p:nvSpPr>
              <p:cNvPr id="10" name="Rectangle 7">
                <a:extLst>
                  <a:ext uri="{FF2B5EF4-FFF2-40B4-BE49-F238E27FC236}">
                    <a16:creationId xmlns:a16="http://schemas.microsoft.com/office/drawing/2014/main" id="{35F3F2F2-2CB8-488E-89A7-B3C55F503E64}"/>
                  </a:ext>
                </a:extLst>
              </p:cNvPr>
              <p:cNvSpPr>
                <a:spLocks noChangeArrowheads="1"/>
              </p:cNvSpPr>
              <p:nvPr/>
            </p:nvSpPr>
            <p:spPr bwMode="auto">
              <a:xfrm>
                <a:off x="0" y="0"/>
                <a:ext cx="384" cy="432"/>
              </a:xfrm>
              <a:prstGeom prst="rect">
                <a:avLst/>
              </a:prstGeom>
              <a:solidFill>
                <a:schemeClr val="accent2"/>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11" name="Rectangle 8">
                <a:extLst>
                  <a:ext uri="{FF2B5EF4-FFF2-40B4-BE49-F238E27FC236}">
                    <a16:creationId xmlns:a16="http://schemas.microsoft.com/office/drawing/2014/main" id="{41369FD3-F029-467C-9A2B-A231C0F5E59D}"/>
                  </a:ext>
                </a:extLst>
              </p:cNvPr>
              <p:cNvSpPr>
                <a:spLocks noChangeArrowheads="1"/>
              </p:cNvSpPr>
              <p:nvPr/>
            </p:nvSpPr>
            <p:spPr bwMode="auto">
              <a:xfrm>
                <a:off x="337" y="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sp>
          <p:nvSpPr>
            <p:cNvPr id="7" name="Rectangle 9">
              <a:extLst>
                <a:ext uri="{FF2B5EF4-FFF2-40B4-BE49-F238E27FC236}">
                  <a16:creationId xmlns:a16="http://schemas.microsoft.com/office/drawing/2014/main" id="{684A3469-3309-434C-AF16-E8937EA6A516}"/>
                </a:ext>
              </a:extLst>
            </p:cNvPr>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8" name="Rectangle 10">
              <a:extLst>
                <a:ext uri="{FF2B5EF4-FFF2-40B4-BE49-F238E27FC236}">
                  <a16:creationId xmlns:a16="http://schemas.microsoft.com/office/drawing/2014/main" id="{21637B75-959D-4BAC-9342-C59303034E00}"/>
                </a:ext>
              </a:extLst>
            </p:cNvPr>
            <p:cNvSpPr>
              <a:spLocks noChangeArrowheads="1"/>
            </p:cNvSpPr>
            <p:nvPr/>
          </p:nvSpPr>
          <p:spPr bwMode="auto">
            <a:xfrm>
              <a:off x="400" y="0"/>
              <a:ext cx="20" cy="663"/>
            </a:xfrm>
            <a:prstGeom prst="rect">
              <a:avLst/>
            </a:prstGeom>
            <a:solidFill>
              <a:schemeClr val="bg2"/>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9" name="Rectangle 11">
              <a:extLst>
                <a:ext uri="{FF2B5EF4-FFF2-40B4-BE49-F238E27FC236}">
                  <a16:creationId xmlns:a16="http://schemas.microsoft.com/office/drawing/2014/main" id="{4A59091C-E3CD-4EA1-B7A7-9A7B4A52D540}"/>
                </a:ext>
              </a:extLst>
            </p:cNvPr>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sp>
        <p:nvSpPr>
          <p:cNvPr id="2060" name="Rectangle 12"/>
          <p:cNvSpPr>
            <a:spLocks noGrp="1" noChangeArrowheads="1"/>
          </p:cNvSpPr>
          <p:nvPr>
            <p:ph type="ctrTitle"/>
          </p:nvPr>
        </p:nvSpPr>
        <p:spPr>
          <a:xfrm>
            <a:off x="611188" y="260350"/>
            <a:ext cx="7772400" cy="1462088"/>
          </a:xfrm>
        </p:spPr>
        <p:txBody>
          <a:bodyPr/>
          <a:lstStyle>
            <a:lvl1pPr>
              <a:defRPr b="0"/>
            </a:lvl1pPr>
          </a:lstStyle>
          <a:p>
            <a:pPr lvl="0"/>
            <a:r>
              <a:rPr lang="zh-CN" altLang="zh-CN" noProof="0"/>
              <a:t>C语言程序设计</a:t>
            </a:r>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b="0"/>
            </a:lvl1pPr>
          </a:lstStyle>
          <a:p>
            <a:pPr lvl="0"/>
            <a:r>
              <a:rPr lang="zh-CN" altLang="zh-CN" noProof="0"/>
              <a:t>单击此处编辑母版副标题样式</a:t>
            </a:r>
          </a:p>
        </p:txBody>
      </p:sp>
      <p:sp>
        <p:nvSpPr>
          <p:cNvPr id="14" name="Rectangle 14">
            <a:extLst>
              <a:ext uri="{FF2B5EF4-FFF2-40B4-BE49-F238E27FC236}">
                <a16:creationId xmlns:a16="http://schemas.microsoft.com/office/drawing/2014/main" id="{54318153-303F-48A5-9FCA-09569228A937}"/>
              </a:ext>
            </a:extLst>
          </p:cNvPr>
          <p:cNvSpPr>
            <a:spLocks noGrp="1" noChangeArrowheads="1"/>
          </p:cNvSpPr>
          <p:nvPr>
            <p:ph type="dt" sz="half" idx="10"/>
          </p:nvPr>
        </p:nvSpPr>
        <p:spPr>
          <a:xfrm>
            <a:off x="395288" y="6248400"/>
            <a:ext cx="2089150" cy="457200"/>
          </a:xfrm>
        </p:spPr>
        <p:txBody>
          <a:bodyPr/>
          <a:lstStyle>
            <a:lvl1pPr>
              <a:defRPr>
                <a:solidFill>
                  <a:schemeClr val="bg2"/>
                </a:solidFill>
              </a:defRPr>
            </a:lvl1pPr>
          </a:lstStyle>
          <a:p>
            <a:pPr>
              <a:defRPr/>
            </a:pPr>
            <a:fld id="{8762B373-7EE8-4118-9CFD-AFB1F930F963}" type="datetime1">
              <a:rPr lang="zh-CN" altLang="en-US"/>
              <a:pPr>
                <a:defRPr/>
              </a:pPr>
              <a:t>2022/3/23</a:t>
            </a:fld>
            <a:endParaRPr lang="zh-CN" altLang="en-US"/>
          </a:p>
        </p:txBody>
      </p:sp>
      <p:sp>
        <p:nvSpPr>
          <p:cNvPr id="15" name="Rectangle 16">
            <a:extLst>
              <a:ext uri="{FF2B5EF4-FFF2-40B4-BE49-F238E27FC236}">
                <a16:creationId xmlns:a16="http://schemas.microsoft.com/office/drawing/2014/main" id="{B10A46F5-7CD9-4C3A-BEF2-D4B67207F241}"/>
              </a:ext>
            </a:extLst>
          </p:cNvPr>
          <p:cNvSpPr>
            <a:spLocks noGrp="1" noChangeArrowheads="1"/>
          </p:cNvSpPr>
          <p:nvPr>
            <p:ph type="sldNum" sz="quarter" idx="11"/>
          </p:nvPr>
        </p:nvSpPr>
        <p:spPr>
          <a:xfrm>
            <a:off x="7164388" y="6248400"/>
            <a:ext cx="1598612" cy="457200"/>
          </a:xfrm>
        </p:spPr>
        <p:txBody>
          <a:bodyPr/>
          <a:lstStyle>
            <a:lvl1pPr>
              <a:defRPr smtClean="0">
                <a:solidFill>
                  <a:schemeClr val="bg2"/>
                </a:solidFill>
              </a:defRPr>
            </a:lvl1pPr>
          </a:lstStyle>
          <a:p>
            <a:pPr>
              <a:defRPr/>
            </a:pPr>
            <a:fld id="{0813EFA5-2E0B-40A9-B137-2AACD125C509}" type="slidenum">
              <a:rPr lang="zh-CN" altLang="zh-CN"/>
              <a:pPr>
                <a:defRPr/>
              </a:pPr>
              <a:t>‹#›</a:t>
            </a:fld>
            <a:endParaRPr lang="zh-CN" altLang="zh-CN"/>
          </a:p>
        </p:txBody>
      </p:sp>
    </p:spTree>
    <p:extLst>
      <p:ext uri="{BB962C8B-B14F-4D97-AF65-F5344CB8AC3E}">
        <p14:creationId xmlns:p14="http://schemas.microsoft.com/office/powerpoint/2010/main" val="166519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lvl1pPr>
              <a:defRPr b="0"/>
            </a:lvl1pPr>
            <a:lvl2pPr>
              <a:defRPr b="0"/>
            </a:lvl2pPr>
            <a:lvl3pPr>
              <a:defRPr b="0"/>
            </a:lvl3pPr>
            <a:lvl4pPr>
              <a:defRPr b="0"/>
            </a:lvl4pPr>
            <a:lvl5pPr>
              <a:defRPr b="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6ECC4526-F5ED-4BAF-9682-A800C1172C61}"/>
              </a:ext>
            </a:extLst>
          </p:cNvPr>
          <p:cNvSpPr>
            <a:spLocks noGrp="1" noChangeArrowheads="1"/>
          </p:cNvSpPr>
          <p:nvPr>
            <p:ph type="dt" sz="half" idx="10"/>
          </p:nvPr>
        </p:nvSpPr>
        <p:spPr>
          <a:ln/>
        </p:spPr>
        <p:txBody>
          <a:bodyPr/>
          <a:lstStyle>
            <a:lvl1pPr>
              <a:defRPr/>
            </a:lvl1pPr>
          </a:lstStyle>
          <a:p>
            <a:pPr>
              <a:defRPr/>
            </a:pPr>
            <a:fld id="{321BC168-4A55-464A-8497-DA22B22396BE}" type="datetime1">
              <a:rPr lang="zh-CN" altLang="en-US"/>
              <a:pPr>
                <a:defRPr/>
              </a:pPr>
              <a:t>2022/3/23</a:t>
            </a:fld>
            <a:endParaRPr lang="zh-CN" altLang="en-US"/>
          </a:p>
        </p:txBody>
      </p:sp>
      <p:sp>
        <p:nvSpPr>
          <p:cNvPr id="5" name="Rectangle 13">
            <a:extLst>
              <a:ext uri="{FF2B5EF4-FFF2-40B4-BE49-F238E27FC236}">
                <a16:creationId xmlns:a16="http://schemas.microsoft.com/office/drawing/2014/main" id="{453A3B81-5712-4322-B343-4029F367C569}"/>
              </a:ext>
            </a:extLst>
          </p:cNvPr>
          <p:cNvSpPr>
            <a:spLocks noGrp="1" noChangeArrowheads="1"/>
          </p:cNvSpPr>
          <p:nvPr>
            <p:ph type="sldNum" sz="quarter" idx="11"/>
          </p:nvPr>
        </p:nvSpPr>
        <p:spPr>
          <a:ln/>
        </p:spPr>
        <p:txBody>
          <a:bodyPr/>
          <a:lstStyle>
            <a:lvl1pPr>
              <a:defRPr/>
            </a:lvl1pPr>
          </a:lstStyle>
          <a:p>
            <a:pPr>
              <a:defRPr/>
            </a:pPr>
            <a:fld id="{E32DDB6E-3E1D-4838-94CB-E5E41D47AC02}" type="slidenum">
              <a:rPr lang="zh-CN" altLang="zh-CN"/>
              <a:pPr>
                <a:defRPr/>
              </a:pPr>
              <a:t>‹#›</a:t>
            </a:fld>
            <a:endParaRPr lang="zh-CN" altLang="zh-CN"/>
          </a:p>
        </p:txBody>
      </p:sp>
    </p:spTree>
    <p:extLst>
      <p:ext uri="{BB962C8B-B14F-4D97-AF65-F5344CB8AC3E}">
        <p14:creationId xmlns:p14="http://schemas.microsoft.com/office/powerpoint/2010/main" val="2129388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3388" y="214313"/>
            <a:ext cx="2176462" cy="5889625"/>
          </a:xfrm>
        </p:spPr>
        <p:txBody>
          <a:bodyPr vert="eaVert"/>
          <a:lstStyle>
            <a:lvl1pPr>
              <a:defRPr b="0"/>
            </a:lvl1pPr>
          </a:lstStyle>
          <a:p>
            <a:r>
              <a:rPr lang="zh-CN" altLang="en-US"/>
              <a:t>单击此处编辑母版标题样式</a:t>
            </a:r>
          </a:p>
        </p:txBody>
      </p:sp>
      <p:sp>
        <p:nvSpPr>
          <p:cNvPr id="3" name="竖排文字占位符 2"/>
          <p:cNvSpPr>
            <a:spLocks noGrp="1"/>
          </p:cNvSpPr>
          <p:nvPr>
            <p:ph type="body" orient="vert" idx="1"/>
          </p:nvPr>
        </p:nvSpPr>
        <p:spPr>
          <a:xfrm>
            <a:off x="250825" y="214313"/>
            <a:ext cx="6380163" cy="5889625"/>
          </a:xfrm>
        </p:spPr>
        <p:txBody>
          <a:bodyPr vert="eaVert"/>
          <a:lstStyle>
            <a:lvl1pPr>
              <a:defRPr b="0"/>
            </a:lvl1pPr>
            <a:lvl2pPr>
              <a:defRPr b="0"/>
            </a:lvl2pPr>
            <a:lvl3pPr>
              <a:defRPr b="0"/>
            </a:lvl3pPr>
            <a:lvl4pPr>
              <a:defRPr b="0"/>
            </a:lvl4pPr>
            <a:lvl5pPr>
              <a:defRPr b="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1">
            <a:extLst>
              <a:ext uri="{FF2B5EF4-FFF2-40B4-BE49-F238E27FC236}">
                <a16:creationId xmlns:a16="http://schemas.microsoft.com/office/drawing/2014/main" id="{7A17F5B6-C2F1-4D25-9655-2716160E3555}"/>
              </a:ext>
            </a:extLst>
          </p:cNvPr>
          <p:cNvSpPr>
            <a:spLocks noGrp="1" noChangeArrowheads="1"/>
          </p:cNvSpPr>
          <p:nvPr>
            <p:ph type="dt" sz="half" idx="10"/>
          </p:nvPr>
        </p:nvSpPr>
        <p:spPr>
          <a:ln/>
        </p:spPr>
        <p:txBody>
          <a:bodyPr/>
          <a:lstStyle>
            <a:lvl1pPr>
              <a:defRPr/>
            </a:lvl1pPr>
          </a:lstStyle>
          <a:p>
            <a:pPr>
              <a:defRPr/>
            </a:pPr>
            <a:fld id="{F974BC03-0581-4C56-AD1D-97E6457F7311}" type="datetime1">
              <a:rPr lang="zh-CN" altLang="en-US"/>
              <a:pPr>
                <a:defRPr/>
              </a:pPr>
              <a:t>2022/3/23</a:t>
            </a:fld>
            <a:endParaRPr lang="zh-CN" altLang="en-US"/>
          </a:p>
        </p:txBody>
      </p:sp>
      <p:sp>
        <p:nvSpPr>
          <p:cNvPr id="5" name="Rectangle 13">
            <a:extLst>
              <a:ext uri="{FF2B5EF4-FFF2-40B4-BE49-F238E27FC236}">
                <a16:creationId xmlns:a16="http://schemas.microsoft.com/office/drawing/2014/main" id="{BB6EE5BE-C94A-4A93-B324-547C38B830A7}"/>
              </a:ext>
            </a:extLst>
          </p:cNvPr>
          <p:cNvSpPr>
            <a:spLocks noGrp="1" noChangeArrowheads="1"/>
          </p:cNvSpPr>
          <p:nvPr>
            <p:ph type="sldNum" sz="quarter" idx="11"/>
          </p:nvPr>
        </p:nvSpPr>
        <p:spPr>
          <a:ln/>
        </p:spPr>
        <p:txBody>
          <a:bodyPr/>
          <a:lstStyle>
            <a:lvl1pPr>
              <a:defRPr/>
            </a:lvl1pPr>
          </a:lstStyle>
          <a:p>
            <a:pPr>
              <a:defRPr/>
            </a:pPr>
            <a:fld id="{399E84F8-2F43-4EA1-A7CE-D4573170F5BB}" type="slidenum">
              <a:rPr lang="zh-CN" altLang="zh-CN"/>
              <a:pPr>
                <a:defRPr/>
              </a:pPr>
              <a:t>‹#›</a:t>
            </a:fld>
            <a:endParaRPr lang="zh-CN" altLang="zh-CN"/>
          </a:p>
        </p:txBody>
      </p:sp>
    </p:spTree>
    <p:extLst>
      <p:ext uri="{BB962C8B-B14F-4D97-AF65-F5344CB8AC3E}">
        <p14:creationId xmlns:p14="http://schemas.microsoft.com/office/powerpoint/2010/main" val="2420960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solidFill>
                  <a:schemeClr val="tx1"/>
                </a:solidFill>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b="0">
                <a:solidFill>
                  <a:schemeClr val="tx1"/>
                </a:solidFill>
              </a:defRPr>
            </a:lvl1pPr>
            <a:lvl2pPr>
              <a:defRPr b="0">
                <a:solidFill>
                  <a:schemeClr val="tx1"/>
                </a:solidFill>
              </a:defRPr>
            </a:lvl2pPr>
            <a:lvl3pPr>
              <a:defRPr b="0">
                <a:solidFill>
                  <a:schemeClr val="tx1"/>
                </a:solidFill>
              </a:defRPr>
            </a:lvl3pPr>
            <a:lvl4pPr>
              <a:defRPr b="0">
                <a:solidFill>
                  <a:schemeClr val="tx1"/>
                </a:solidFill>
              </a:defRPr>
            </a:lvl4pPr>
            <a:lvl5pPr>
              <a:defRPr b="0">
                <a:solidFill>
                  <a:schemeClr val="tx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1">
            <a:extLst>
              <a:ext uri="{FF2B5EF4-FFF2-40B4-BE49-F238E27FC236}">
                <a16:creationId xmlns:a16="http://schemas.microsoft.com/office/drawing/2014/main" id="{816870D9-4C69-460D-8E1A-4F6541039B0F}"/>
              </a:ext>
            </a:extLst>
          </p:cNvPr>
          <p:cNvSpPr>
            <a:spLocks noGrp="1" noChangeArrowheads="1"/>
          </p:cNvSpPr>
          <p:nvPr>
            <p:ph type="dt" sz="half" idx="10"/>
          </p:nvPr>
        </p:nvSpPr>
        <p:spPr>
          <a:ln/>
        </p:spPr>
        <p:txBody>
          <a:bodyPr/>
          <a:lstStyle>
            <a:lvl1pPr>
              <a:defRPr/>
            </a:lvl1pPr>
          </a:lstStyle>
          <a:p>
            <a:pPr>
              <a:defRPr/>
            </a:pPr>
            <a:fld id="{6EFF011F-AB31-427B-942F-66B4BC3A77CD}" type="datetime1">
              <a:rPr lang="zh-CN" altLang="en-US"/>
              <a:pPr>
                <a:defRPr/>
              </a:pPr>
              <a:t>2022/3/23</a:t>
            </a:fld>
            <a:endParaRPr lang="zh-CN" altLang="en-US"/>
          </a:p>
        </p:txBody>
      </p:sp>
      <p:sp>
        <p:nvSpPr>
          <p:cNvPr id="5" name="Rectangle 13">
            <a:extLst>
              <a:ext uri="{FF2B5EF4-FFF2-40B4-BE49-F238E27FC236}">
                <a16:creationId xmlns:a16="http://schemas.microsoft.com/office/drawing/2014/main" id="{E3E91B84-BD27-454B-97B6-C0770E58710F}"/>
              </a:ext>
            </a:extLst>
          </p:cNvPr>
          <p:cNvSpPr>
            <a:spLocks noGrp="1" noChangeArrowheads="1"/>
          </p:cNvSpPr>
          <p:nvPr>
            <p:ph type="sldNum" sz="quarter" idx="11"/>
          </p:nvPr>
        </p:nvSpPr>
        <p:spPr>
          <a:ln/>
        </p:spPr>
        <p:txBody>
          <a:bodyPr/>
          <a:lstStyle>
            <a:lvl1pPr>
              <a:defRPr/>
            </a:lvl1pPr>
          </a:lstStyle>
          <a:p>
            <a:pPr>
              <a:defRPr/>
            </a:pPr>
            <a:fld id="{14EF8864-6C36-40B5-B0D2-74EC0F444FA7}" type="slidenum">
              <a:rPr lang="zh-CN" altLang="zh-CN"/>
              <a:pPr>
                <a:defRPr/>
              </a:pPr>
              <a:t>‹#›</a:t>
            </a:fld>
            <a:endParaRPr lang="zh-CN" altLang="zh-CN"/>
          </a:p>
        </p:txBody>
      </p:sp>
    </p:spTree>
    <p:extLst>
      <p:ext uri="{BB962C8B-B14F-4D97-AF65-F5344CB8AC3E}">
        <p14:creationId xmlns:p14="http://schemas.microsoft.com/office/powerpoint/2010/main" val="2444280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b="0"/>
            </a:lvl1pPr>
          </a:lstStyle>
          <a:p>
            <a:r>
              <a:rPr lang="zh-CN" altLang="en-US" dirty="0"/>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b="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11">
            <a:extLst>
              <a:ext uri="{FF2B5EF4-FFF2-40B4-BE49-F238E27FC236}">
                <a16:creationId xmlns:a16="http://schemas.microsoft.com/office/drawing/2014/main" id="{7FB23049-EFEB-47E0-B107-944C702816E7}"/>
              </a:ext>
            </a:extLst>
          </p:cNvPr>
          <p:cNvSpPr>
            <a:spLocks noGrp="1" noChangeArrowheads="1"/>
          </p:cNvSpPr>
          <p:nvPr>
            <p:ph type="dt" sz="half" idx="10"/>
          </p:nvPr>
        </p:nvSpPr>
        <p:spPr>
          <a:ln/>
        </p:spPr>
        <p:txBody>
          <a:bodyPr/>
          <a:lstStyle>
            <a:lvl1pPr>
              <a:defRPr/>
            </a:lvl1pPr>
          </a:lstStyle>
          <a:p>
            <a:pPr>
              <a:defRPr/>
            </a:pPr>
            <a:fld id="{5940CE5F-AF31-477E-8C4D-DE5418C1E971}" type="datetime1">
              <a:rPr lang="zh-CN" altLang="en-US"/>
              <a:pPr>
                <a:defRPr/>
              </a:pPr>
              <a:t>2022/3/23</a:t>
            </a:fld>
            <a:endParaRPr lang="zh-CN" altLang="en-US"/>
          </a:p>
        </p:txBody>
      </p:sp>
      <p:sp>
        <p:nvSpPr>
          <p:cNvPr id="5" name="Rectangle 13">
            <a:extLst>
              <a:ext uri="{FF2B5EF4-FFF2-40B4-BE49-F238E27FC236}">
                <a16:creationId xmlns:a16="http://schemas.microsoft.com/office/drawing/2014/main" id="{8DD8593A-C82B-47CC-9280-7D5A7B7C829C}"/>
              </a:ext>
            </a:extLst>
          </p:cNvPr>
          <p:cNvSpPr>
            <a:spLocks noGrp="1" noChangeArrowheads="1"/>
          </p:cNvSpPr>
          <p:nvPr>
            <p:ph type="sldNum" sz="quarter" idx="11"/>
          </p:nvPr>
        </p:nvSpPr>
        <p:spPr>
          <a:ln/>
        </p:spPr>
        <p:txBody>
          <a:bodyPr/>
          <a:lstStyle>
            <a:lvl1pPr>
              <a:defRPr/>
            </a:lvl1pPr>
          </a:lstStyle>
          <a:p>
            <a:pPr>
              <a:defRPr/>
            </a:pPr>
            <a:fld id="{F8C75257-B76A-4033-9AFE-16516A99386A}" type="slidenum">
              <a:rPr lang="zh-CN" altLang="zh-CN"/>
              <a:pPr>
                <a:defRPr/>
              </a:pPr>
              <a:t>‹#›</a:t>
            </a:fld>
            <a:endParaRPr lang="zh-CN" altLang="zh-CN"/>
          </a:p>
        </p:txBody>
      </p:sp>
    </p:spTree>
    <p:extLst>
      <p:ext uri="{BB962C8B-B14F-4D97-AF65-F5344CB8AC3E}">
        <p14:creationId xmlns:p14="http://schemas.microsoft.com/office/powerpoint/2010/main" val="1047256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250825" y="1989138"/>
            <a:ext cx="4278313" cy="4114800"/>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81538" y="1989138"/>
            <a:ext cx="4278312" cy="4114800"/>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11">
            <a:extLst>
              <a:ext uri="{FF2B5EF4-FFF2-40B4-BE49-F238E27FC236}">
                <a16:creationId xmlns:a16="http://schemas.microsoft.com/office/drawing/2014/main" id="{AE94C3AA-2A5E-4C10-80F0-A57820DA796E}"/>
              </a:ext>
            </a:extLst>
          </p:cNvPr>
          <p:cNvSpPr>
            <a:spLocks noGrp="1" noChangeArrowheads="1"/>
          </p:cNvSpPr>
          <p:nvPr>
            <p:ph type="dt" sz="half" idx="10"/>
          </p:nvPr>
        </p:nvSpPr>
        <p:spPr>
          <a:ln/>
        </p:spPr>
        <p:txBody>
          <a:bodyPr/>
          <a:lstStyle>
            <a:lvl1pPr>
              <a:defRPr/>
            </a:lvl1pPr>
          </a:lstStyle>
          <a:p>
            <a:pPr>
              <a:defRPr/>
            </a:pPr>
            <a:fld id="{05D30C81-E1C4-4FE1-BE70-36D6EB5692D9}" type="datetime1">
              <a:rPr lang="zh-CN" altLang="en-US"/>
              <a:pPr>
                <a:defRPr/>
              </a:pPr>
              <a:t>2022/3/23</a:t>
            </a:fld>
            <a:endParaRPr lang="zh-CN" altLang="en-US"/>
          </a:p>
        </p:txBody>
      </p:sp>
      <p:sp>
        <p:nvSpPr>
          <p:cNvPr id="6" name="Rectangle 13">
            <a:extLst>
              <a:ext uri="{FF2B5EF4-FFF2-40B4-BE49-F238E27FC236}">
                <a16:creationId xmlns:a16="http://schemas.microsoft.com/office/drawing/2014/main" id="{2844F2AB-C8B6-4EED-B3B4-CCDCE1E8DD5B}"/>
              </a:ext>
            </a:extLst>
          </p:cNvPr>
          <p:cNvSpPr>
            <a:spLocks noGrp="1" noChangeArrowheads="1"/>
          </p:cNvSpPr>
          <p:nvPr>
            <p:ph type="sldNum" sz="quarter" idx="11"/>
          </p:nvPr>
        </p:nvSpPr>
        <p:spPr>
          <a:ln/>
        </p:spPr>
        <p:txBody>
          <a:bodyPr/>
          <a:lstStyle>
            <a:lvl1pPr>
              <a:defRPr/>
            </a:lvl1pPr>
          </a:lstStyle>
          <a:p>
            <a:pPr>
              <a:defRPr/>
            </a:pPr>
            <a:fld id="{12DA8423-327C-4502-90DF-B876E96911A4}" type="slidenum">
              <a:rPr lang="zh-CN" altLang="zh-CN"/>
              <a:pPr>
                <a:defRPr/>
              </a:pPr>
              <a:t>‹#›</a:t>
            </a:fld>
            <a:endParaRPr lang="zh-CN" altLang="zh-CN"/>
          </a:p>
        </p:txBody>
      </p:sp>
    </p:spTree>
    <p:extLst>
      <p:ext uri="{BB962C8B-B14F-4D97-AF65-F5344CB8AC3E}">
        <p14:creationId xmlns:p14="http://schemas.microsoft.com/office/powerpoint/2010/main" val="2073428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lvl1pPr>
              <a:defRPr b="0"/>
            </a:lvl1pPr>
          </a:lstStyle>
          <a:p>
            <a:r>
              <a:rPr lang="zh-CN" altLang="en-US" dirty="0"/>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4" name="内容占位符 3"/>
          <p:cNvSpPr>
            <a:spLocks noGrp="1"/>
          </p:cNvSpPr>
          <p:nvPr>
            <p:ph sz="half" idx="2"/>
          </p:nvPr>
        </p:nvSpPr>
        <p:spPr>
          <a:xfrm>
            <a:off x="630238" y="2505075"/>
            <a:ext cx="3868737" cy="3684588"/>
          </a:xfrm>
        </p:spPr>
        <p:txBody>
          <a:bodyPr/>
          <a:lstStyle>
            <a:lvl1pPr>
              <a:defRPr b="0"/>
            </a:lvl1pPr>
            <a:lvl2pPr>
              <a:defRPr b="0"/>
            </a:lvl2pPr>
            <a:lvl3pPr>
              <a:defRPr b="0"/>
            </a:lvl3pPr>
            <a:lvl4pPr>
              <a:defRPr b="0"/>
            </a:lvl4pPr>
            <a:lvl5pPr>
              <a:defRPr b="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lvl1pPr>
              <a:defRPr b="0"/>
            </a:lvl1pPr>
            <a:lvl2pPr>
              <a:defRPr b="0"/>
            </a:lvl2pPr>
            <a:lvl3pPr>
              <a:defRPr b="0"/>
            </a:lvl3pPr>
            <a:lvl4pPr>
              <a:defRPr b="0"/>
            </a:lvl4pPr>
            <a:lvl5pPr>
              <a:defRPr b="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Rectangle 11">
            <a:extLst>
              <a:ext uri="{FF2B5EF4-FFF2-40B4-BE49-F238E27FC236}">
                <a16:creationId xmlns:a16="http://schemas.microsoft.com/office/drawing/2014/main" id="{281194E8-DB42-4C91-AE42-EB639BFC1F5F}"/>
              </a:ext>
            </a:extLst>
          </p:cNvPr>
          <p:cNvSpPr>
            <a:spLocks noGrp="1" noChangeArrowheads="1"/>
          </p:cNvSpPr>
          <p:nvPr>
            <p:ph type="dt" sz="half" idx="10"/>
          </p:nvPr>
        </p:nvSpPr>
        <p:spPr>
          <a:ln/>
        </p:spPr>
        <p:txBody>
          <a:bodyPr/>
          <a:lstStyle>
            <a:lvl1pPr>
              <a:defRPr/>
            </a:lvl1pPr>
          </a:lstStyle>
          <a:p>
            <a:pPr>
              <a:defRPr/>
            </a:pPr>
            <a:fld id="{2B85528A-582A-4D52-A0AC-D22BCCF6CC7A}" type="datetime1">
              <a:rPr lang="zh-CN" altLang="en-US"/>
              <a:pPr>
                <a:defRPr/>
              </a:pPr>
              <a:t>2022/3/23</a:t>
            </a:fld>
            <a:endParaRPr lang="zh-CN" altLang="en-US"/>
          </a:p>
        </p:txBody>
      </p:sp>
      <p:sp>
        <p:nvSpPr>
          <p:cNvPr id="8" name="Rectangle 13">
            <a:extLst>
              <a:ext uri="{FF2B5EF4-FFF2-40B4-BE49-F238E27FC236}">
                <a16:creationId xmlns:a16="http://schemas.microsoft.com/office/drawing/2014/main" id="{48FE70B8-BD0E-4249-98E1-7CBEB677EFE4}"/>
              </a:ext>
            </a:extLst>
          </p:cNvPr>
          <p:cNvSpPr>
            <a:spLocks noGrp="1" noChangeArrowheads="1"/>
          </p:cNvSpPr>
          <p:nvPr>
            <p:ph type="sldNum" sz="quarter" idx="11"/>
          </p:nvPr>
        </p:nvSpPr>
        <p:spPr>
          <a:ln/>
        </p:spPr>
        <p:txBody>
          <a:bodyPr/>
          <a:lstStyle>
            <a:lvl1pPr>
              <a:defRPr/>
            </a:lvl1pPr>
          </a:lstStyle>
          <a:p>
            <a:pPr>
              <a:defRPr/>
            </a:pPr>
            <a:fld id="{8C56665C-7959-4C0C-921B-90B37E9D983D}" type="slidenum">
              <a:rPr lang="zh-CN" altLang="zh-CN"/>
              <a:pPr>
                <a:defRPr/>
              </a:pPr>
              <a:t>‹#›</a:t>
            </a:fld>
            <a:endParaRPr lang="zh-CN" altLang="zh-CN"/>
          </a:p>
        </p:txBody>
      </p:sp>
    </p:spTree>
    <p:extLst>
      <p:ext uri="{BB962C8B-B14F-4D97-AF65-F5344CB8AC3E}">
        <p14:creationId xmlns:p14="http://schemas.microsoft.com/office/powerpoint/2010/main" val="3480387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lang="zh-CN" altLang="en-US" dirty="0"/>
              <a:t>单击此处编辑母版标题样式</a:t>
            </a:r>
          </a:p>
        </p:txBody>
      </p:sp>
      <p:sp>
        <p:nvSpPr>
          <p:cNvPr id="3" name="Rectangle 11">
            <a:extLst>
              <a:ext uri="{FF2B5EF4-FFF2-40B4-BE49-F238E27FC236}">
                <a16:creationId xmlns:a16="http://schemas.microsoft.com/office/drawing/2014/main" id="{B4218D6C-0508-4BB3-B8CF-FB73D8981DD8}"/>
              </a:ext>
            </a:extLst>
          </p:cNvPr>
          <p:cNvSpPr>
            <a:spLocks noGrp="1" noChangeArrowheads="1"/>
          </p:cNvSpPr>
          <p:nvPr>
            <p:ph type="dt" sz="half" idx="10"/>
          </p:nvPr>
        </p:nvSpPr>
        <p:spPr>
          <a:ln/>
        </p:spPr>
        <p:txBody>
          <a:bodyPr/>
          <a:lstStyle>
            <a:lvl1pPr>
              <a:defRPr/>
            </a:lvl1pPr>
          </a:lstStyle>
          <a:p>
            <a:pPr>
              <a:defRPr/>
            </a:pPr>
            <a:fld id="{2B53C1F4-226D-4DB5-A30C-79D106818240}" type="datetime1">
              <a:rPr lang="zh-CN" altLang="en-US"/>
              <a:pPr>
                <a:defRPr/>
              </a:pPr>
              <a:t>2022/3/23</a:t>
            </a:fld>
            <a:endParaRPr lang="zh-CN" altLang="en-US"/>
          </a:p>
        </p:txBody>
      </p:sp>
      <p:sp>
        <p:nvSpPr>
          <p:cNvPr id="4" name="Rectangle 13">
            <a:extLst>
              <a:ext uri="{FF2B5EF4-FFF2-40B4-BE49-F238E27FC236}">
                <a16:creationId xmlns:a16="http://schemas.microsoft.com/office/drawing/2014/main" id="{955ACFF3-789A-428E-8910-AC410C0F9F1B}"/>
              </a:ext>
            </a:extLst>
          </p:cNvPr>
          <p:cNvSpPr>
            <a:spLocks noGrp="1" noChangeArrowheads="1"/>
          </p:cNvSpPr>
          <p:nvPr>
            <p:ph type="sldNum" sz="quarter" idx="11"/>
          </p:nvPr>
        </p:nvSpPr>
        <p:spPr>
          <a:ln/>
        </p:spPr>
        <p:txBody>
          <a:bodyPr/>
          <a:lstStyle>
            <a:lvl1pPr>
              <a:defRPr/>
            </a:lvl1pPr>
          </a:lstStyle>
          <a:p>
            <a:pPr>
              <a:defRPr/>
            </a:pPr>
            <a:fld id="{88870FD9-DC4B-4432-928E-8854C96F17AF}" type="slidenum">
              <a:rPr lang="zh-CN" altLang="zh-CN"/>
              <a:pPr>
                <a:defRPr/>
              </a:pPr>
              <a:t>‹#›</a:t>
            </a:fld>
            <a:endParaRPr lang="zh-CN" altLang="zh-CN"/>
          </a:p>
        </p:txBody>
      </p:sp>
    </p:spTree>
    <p:extLst>
      <p:ext uri="{BB962C8B-B14F-4D97-AF65-F5344CB8AC3E}">
        <p14:creationId xmlns:p14="http://schemas.microsoft.com/office/powerpoint/2010/main" val="358721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A1ABB2DD-EBF3-411C-9724-5A0EFA2CBB09}"/>
              </a:ext>
            </a:extLst>
          </p:cNvPr>
          <p:cNvSpPr>
            <a:spLocks noGrp="1" noChangeArrowheads="1"/>
          </p:cNvSpPr>
          <p:nvPr>
            <p:ph type="dt" sz="half" idx="10"/>
          </p:nvPr>
        </p:nvSpPr>
        <p:spPr>
          <a:ln/>
        </p:spPr>
        <p:txBody>
          <a:bodyPr/>
          <a:lstStyle>
            <a:lvl1pPr>
              <a:defRPr/>
            </a:lvl1pPr>
          </a:lstStyle>
          <a:p>
            <a:pPr>
              <a:defRPr/>
            </a:pPr>
            <a:fld id="{EFD9D898-DF18-4296-B6EE-74D880ECC033}" type="datetime1">
              <a:rPr lang="zh-CN" altLang="en-US"/>
              <a:pPr>
                <a:defRPr/>
              </a:pPr>
              <a:t>2022/3/23</a:t>
            </a:fld>
            <a:endParaRPr lang="zh-CN" altLang="en-US"/>
          </a:p>
        </p:txBody>
      </p:sp>
      <p:sp>
        <p:nvSpPr>
          <p:cNvPr id="3" name="Rectangle 13">
            <a:extLst>
              <a:ext uri="{FF2B5EF4-FFF2-40B4-BE49-F238E27FC236}">
                <a16:creationId xmlns:a16="http://schemas.microsoft.com/office/drawing/2014/main" id="{B4F79E79-A3AA-4E14-BB3D-7CE5908EBBC7}"/>
              </a:ext>
            </a:extLst>
          </p:cNvPr>
          <p:cNvSpPr>
            <a:spLocks noGrp="1" noChangeArrowheads="1"/>
          </p:cNvSpPr>
          <p:nvPr>
            <p:ph type="sldNum" sz="quarter" idx="11"/>
          </p:nvPr>
        </p:nvSpPr>
        <p:spPr>
          <a:ln/>
        </p:spPr>
        <p:txBody>
          <a:bodyPr/>
          <a:lstStyle>
            <a:lvl1pPr>
              <a:defRPr/>
            </a:lvl1pPr>
          </a:lstStyle>
          <a:p>
            <a:pPr>
              <a:defRPr/>
            </a:pPr>
            <a:fld id="{087FEF2F-FE18-4BE5-A48C-5F259E5870E6}" type="slidenum">
              <a:rPr lang="zh-CN" altLang="zh-CN"/>
              <a:pPr>
                <a:defRPr/>
              </a:pPr>
              <a:t>‹#›</a:t>
            </a:fld>
            <a:endParaRPr lang="zh-CN" altLang="zh-CN"/>
          </a:p>
        </p:txBody>
      </p:sp>
    </p:spTree>
    <p:extLst>
      <p:ext uri="{BB962C8B-B14F-4D97-AF65-F5344CB8AC3E}">
        <p14:creationId xmlns:p14="http://schemas.microsoft.com/office/powerpoint/2010/main" val="32593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b="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b="0"/>
            </a:lvl1pPr>
            <a:lvl2pPr>
              <a:defRPr sz="2800" b="0"/>
            </a:lvl2pPr>
            <a:lvl3pPr>
              <a:defRPr sz="2400" b="0"/>
            </a:lvl3pPr>
            <a:lvl4pPr>
              <a:defRPr sz="2000" b="0"/>
            </a:lvl4pPr>
            <a:lvl5pPr>
              <a:defRPr sz="2000" b="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11">
            <a:extLst>
              <a:ext uri="{FF2B5EF4-FFF2-40B4-BE49-F238E27FC236}">
                <a16:creationId xmlns:a16="http://schemas.microsoft.com/office/drawing/2014/main" id="{05C2BBA9-5D62-4B32-A33C-D148061EDA50}"/>
              </a:ext>
            </a:extLst>
          </p:cNvPr>
          <p:cNvSpPr>
            <a:spLocks noGrp="1" noChangeArrowheads="1"/>
          </p:cNvSpPr>
          <p:nvPr>
            <p:ph type="dt" sz="half" idx="10"/>
          </p:nvPr>
        </p:nvSpPr>
        <p:spPr>
          <a:ln/>
        </p:spPr>
        <p:txBody>
          <a:bodyPr/>
          <a:lstStyle>
            <a:lvl1pPr>
              <a:defRPr/>
            </a:lvl1pPr>
          </a:lstStyle>
          <a:p>
            <a:pPr>
              <a:defRPr/>
            </a:pPr>
            <a:fld id="{72C3EFDF-2C08-40A9-AD20-FE128E832AE3}" type="datetime1">
              <a:rPr lang="zh-CN" altLang="en-US"/>
              <a:pPr>
                <a:defRPr/>
              </a:pPr>
              <a:t>2022/3/23</a:t>
            </a:fld>
            <a:endParaRPr lang="zh-CN" altLang="en-US"/>
          </a:p>
        </p:txBody>
      </p:sp>
      <p:sp>
        <p:nvSpPr>
          <p:cNvPr id="6" name="Rectangle 13">
            <a:extLst>
              <a:ext uri="{FF2B5EF4-FFF2-40B4-BE49-F238E27FC236}">
                <a16:creationId xmlns:a16="http://schemas.microsoft.com/office/drawing/2014/main" id="{FEF2EEB0-AC36-42E6-B047-EA086A1632B2}"/>
              </a:ext>
            </a:extLst>
          </p:cNvPr>
          <p:cNvSpPr>
            <a:spLocks noGrp="1" noChangeArrowheads="1"/>
          </p:cNvSpPr>
          <p:nvPr>
            <p:ph type="sldNum" sz="quarter" idx="11"/>
          </p:nvPr>
        </p:nvSpPr>
        <p:spPr>
          <a:ln/>
        </p:spPr>
        <p:txBody>
          <a:bodyPr/>
          <a:lstStyle>
            <a:lvl1pPr>
              <a:defRPr/>
            </a:lvl1pPr>
          </a:lstStyle>
          <a:p>
            <a:pPr>
              <a:defRPr/>
            </a:pPr>
            <a:fld id="{DE65D623-DC04-4C66-BF01-663175C9FD2B}" type="slidenum">
              <a:rPr lang="zh-CN" altLang="zh-CN"/>
              <a:pPr>
                <a:defRPr/>
              </a:pPr>
              <a:t>‹#›</a:t>
            </a:fld>
            <a:endParaRPr lang="zh-CN" altLang="zh-CN"/>
          </a:p>
        </p:txBody>
      </p:sp>
    </p:spTree>
    <p:extLst>
      <p:ext uri="{BB962C8B-B14F-4D97-AF65-F5344CB8AC3E}">
        <p14:creationId xmlns:p14="http://schemas.microsoft.com/office/powerpoint/2010/main" val="335720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11">
            <a:extLst>
              <a:ext uri="{FF2B5EF4-FFF2-40B4-BE49-F238E27FC236}">
                <a16:creationId xmlns:a16="http://schemas.microsoft.com/office/drawing/2014/main" id="{39756957-7470-4B72-86D5-981306C38748}"/>
              </a:ext>
            </a:extLst>
          </p:cNvPr>
          <p:cNvSpPr>
            <a:spLocks noGrp="1" noChangeArrowheads="1"/>
          </p:cNvSpPr>
          <p:nvPr>
            <p:ph type="dt" sz="half" idx="10"/>
          </p:nvPr>
        </p:nvSpPr>
        <p:spPr>
          <a:ln/>
        </p:spPr>
        <p:txBody>
          <a:bodyPr/>
          <a:lstStyle>
            <a:lvl1pPr>
              <a:defRPr/>
            </a:lvl1pPr>
          </a:lstStyle>
          <a:p>
            <a:pPr>
              <a:defRPr/>
            </a:pPr>
            <a:fld id="{46B43B8E-C1C0-48AA-A85E-C172E4174B5D}" type="datetime1">
              <a:rPr lang="zh-CN" altLang="en-US"/>
              <a:pPr>
                <a:defRPr/>
              </a:pPr>
              <a:t>2022/3/23</a:t>
            </a:fld>
            <a:endParaRPr lang="zh-CN" altLang="en-US"/>
          </a:p>
        </p:txBody>
      </p:sp>
      <p:sp>
        <p:nvSpPr>
          <p:cNvPr id="6" name="Rectangle 13">
            <a:extLst>
              <a:ext uri="{FF2B5EF4-FFF2-40B4-BE49-F238E27FC236}">
                <a16:creationId xmlns:a16="http://schemas.microsoft.com/office/drawing/2014/main" id="{D313F432-4825-4A64-BA8F-8D7DDF9F5903}"/>
              </a:ext>
            </a:extLst>
          </p:cNvPr>
          <p:cNvSpPr>
            <a:spLocks noGrp="1" noChangeArrowheads="1"/>
          </p:cNvSpPr>
          <p:nvPr>
            <p:ph type="sldNum" sz="quarter" idx="11"/>
          </p:nvPr>
        </p:nvSpPr>
        <p:spPr>
          <a:ln/>
        </p:spPr>
        <p:txBody>
          <a:bodyPr/>
          <a:lstStyle>
            <a:lvl1pPr>
              <a:defRPr/>
            </a:lvl1pPr>
          </a:lstStyle>
          <a:p>
            <a:pPr>
              <a:defRPr/>
            </a:pPr>
            <a:fld id="{33F21AE7-56DC-4FA3-AAC6-DBC9A7073CEF}" type="slidenum">
              <a:rPr lang="zh-CN" altLang="zh-CN"/>
              <a:pPr>
                <a:defRPr/>
              </a:pPr>
              <a:t>‹#›</a:t>
            </a:fld>
            <a:endParaRPr lang="zh-CN" altLang="zh-CN"/>
          </a:p>
        </p:txBody>
      </p:sp>
    </p:spTree>
    <p:extLst>
      <p:ext uri="{BB962C8B-B14F-4D97-AF65-F5344CB8AC3E}">
        <p14:creationId xmlns:p14="http://schemas.microsoft.com/office/powerpoint/2010/main" val="3722609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3AD3177-A493-4D20-BAAE-448391BE6D53}"/>
              </a:ext>
            </a:extLst>
          </p:cNvPr>
          <p:cNvSpPr>
            <a:spLocks noChangeArrowheads="1"/>
          </p:cNvSpPr>
          <p:nvPr/>
        </p:nvSpPr>
        <p:spPr bwMode="auto">
          <a:xfrm>
            <a:off x="417513" y="1098550"/>
            <a:ext cx="438150" cy="474663"/>
          </a:xfrm>
          <a:prstGeom prst="rect">
            <a:avLst/>
          </a:prstGeom>
          <a:solidFill>
            <a:schemeClr val="accent2"/>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27" name="Rectangle 3">
            <a:extLst>
              <a:ext uri="{FF2B5EF4-FFF2-40B4-BE49-F238E27FC236}">
                <a16:creationId xmlns:a16="http://schemas.microsoft.com/office/drawing/2014/main" id="{52E73983-FA19-4FA0-B489-9C9CCD555EFE}"/>
              </a:ext>
            </a:extLst>
          </p:cNvPr>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28" name="Rectangle 4">
            <a:extLst>
              <a:ext uri="{FF2B5EF4-FFF2-40B4-BE49-F238E27FC236}">
                <a16:creationId xmlns:a16="http://schemas.microsoft.com/office/drawing/2014/main" id="{525C1B75-F0F5-4145-9006-EC67D01D328C}"/>
              </a:ext>
            </a:extLst>
          </p:cNvPr>
          <p:cNvSpPr>
            <a:spLocks noChangeArrowheads="1"/>
          </p:cNvSpPr>
          <p:nvPr/>
        </p:nvSpPr>
        <p:spPr bwMode="auto">
          <a:xfrm>
            <a:off x="541338" y="1520825"/>
            <a:ext cx="422275" cy="474663"/>
          </a:xfrm>
          <a:prstGeom prst="rect">
            <a:avLst/>
          </a:prstGeom>
          <a:solidFill>
            <a:schemeClr val="folHlink"/>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29" name="Rectangle 5">
            <a:extLst>
              <a:ext uri="{FF2B5EF4-FFF2-40B4-BE49-F238E27FC236}">
                <a16:creationId xmlns:a16="http://schemas.microsoft.com/office/drawing/2014/main" id="{BBE62F32-0A3D-48D3-81D7-2F476BA41ED5}"/>
              </a:ext>
            </a:extLst>
          </p:cNvPr>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30" name="Rectangle 6">
            <a:extLst>
              <a:ext uri="{FF2B5EF4-FFF2-40B4-BE49-F238E27FC236}">
                <a16:creationId xmlns:a16="http://schemas.microsoft.com/office/drawing/2014/main" id="{CF90FDF7-F12C-4436-B1BB-48F175065489}"/>
              </a:ext>
            </a:extLst>
          </p:cNvPr>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31" name="Rectangle 7">
            <a:extLst>
              <a:ext uri="{FF2B5EF4-FFF2-40B4-BE49-F238E27FC236}">
                <a16:creationId xmlns:a16="http://schemas.microsoft.com/office/drawing/2014/main" id="{C573398F-9F8E-4932-91FD-F5EAEF70E953}"/>
              </a:ext>
            </a:extLst>
          </p:cNvPr>
          <p:cNvSpPr>
            <a:spLocks noChangeArrowheads="1"/>
          </p:cNvSpPr>
          <p:nvPr/>
        </p:nvSpPr>
        <p:spPr bwMode="auto">
          <a:xfrm>
            <a:off x="762000" y="990600"/>
            <a:ext cx="31750" cy="1052513"/>
          </a:xfrm>
          <a:prstGeom prst="rect">
            <a:avLst/>
          </a:prstGeom>
          <a:solidFill>
            <a:schemeClr val="bg2"/>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32" name="Rectangle 8">
            <a:extLst>
              <a:ext uri="{FF2B5EF4-FFF2-40B4-BE49-F238E27FC236}">
                <a16:creationId xmlns:a16="http://schemas.microsoft.com/office/drawing/2014/main" id="{2DB2842B-9D69-4358-847D-F8EA0BBFF452}"/>
              </a:ext>
            </a:extLst>
          </p:cNvPr>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33" name="Rectangle 9">
            <a:extLst>
              <a:ext uri="{FF2B5EF4-FFF2-40B4-BE49-F238E27FC236}">
                <a16:creationId xmlns:a16="http://schemas.microsoft.com/office/drawing/2014/main" id="{A2546E4D-66B5-4AAA-88DD-BBBB28A00E5A}"/>
              </a:ext>
            </a:extLst>
          </p:cNvPr>
          <p:cNvSpPr>
            <a:spLocks noGrp="1" noChangeArrowheads="1"/>
          </p:cNvSpPr>
          <p:nvPr>
            <p:ph type="title"/>
          </p:nvPr>
        </p:nvSpPr>
        <p:spPr bwMode="auto">
          <a:xfrm>
            <a:off x="395288" y="214313"/>
            <a:ext cx="854868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zh-CN"/>
              <a:t>C语言程序设计</a:t>
            </a:r>
          </a:p>
        </p:txBody>
      </p:sp>
      <p:sp>
        <p:nvSpPr>
          <p:cNvPr id="1034" name="Rectangle 10">
            <a:extLst>
              <a:ext uri="{FF2B5EF4-FFF2-40B4-BE49-F238E27FC236}">
                <a16:creationId xmlns:a16="http://schemas.microsoft.com/office/drawing/2014/main" id="{ED1DBB75-E4CF-4A43-A5F9-23014D625BFE}"/>
              </a:ext>
            </a:extLst>
          </p:cNvPr>
          <p:cNvSpPr>
            <a:spLocks noGrp="1" noChangeArrowheads="1"/>
          </p:cNvSpPr>
          <p:nvPr>
            <p:ph type="body" idx="1"/>
          </p:nvPr>
        </p:nvSpPr>
        <p:spPr bwMode="auto">
          <a:xfrm>
            <a:off x="250825" y="1989138"/>
            <a:ext cx="87090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5" name="Rectangle 11">
            <a:extLst>
              <a:ext uri="{FF2B5EF4-FFF2-40B4-BE49-F238E27FC236}">
                <a16:creationId xmlns:a16="http://schemas.microsoft.com/office/drawing/2014/main" id="{8B23C700-61AF-4561-A059-3A6D0C9F19C1}"/>
              </a:ext>
            </a:extLst>
          </p:cNvPr>
          <p:cNvSpPr>
            <a:spLocks noGrp="1" noChangeArrowheads="1"/>
          </p:cNvSpPr>
          <p:nvPr>
            <p:ph type="dt" sz="half" idx="2"/>
          </p:nvPr>
        </p:nvSpPr>
        <p:spPr bwMode="auto">
          <a:xfrm>
            <a:off x="539750" y="6243638"/>
            <a:ext cx="1728788"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400">
                <a:latin typeface="+mn-lt"/>
              </a:defRPr>
            </a:lvl1pPr>
          </a:lstStyle>
          <a:p>
            <a:pPr>
              <a:defRPr/>
            </a:pPr>
            <a:fld id="{07CAE5AF-7519-41CD-B6FB-9B8CE4327E38}" type="datetime1">
              <a:rPr lang="zh-CN" altLang="en-US"/>
              <a:pPr>
                <a:defRPr/>
              </a:pPr>
              <a:t>2022/3/23</a:t>
            </a:fld>
            <a:endParaRPr lang="zh-CN" altLang="en-US"/>
          </a:p>
        </p:txBody>
      </p:sp>
      <p:sp>
        <p:nvSpPr>
          <p:cNvPr id="1037" name="Rectangle 13">
            <a:extLst>
              <a:ext uri="{FF2B5EF4-FFF2-40B4-BE49-F238E27FC236}">
                <a16:creationId xmlns:a16="http://schemas.microsoft.com/office/drawing/2014/main" id="{469C8F9C-94A7-4343-AC8D-B211ECD1755A}"/>
              </a:ext>
            </a:extLst>
          </p:cNvPr>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400" smtClean="0">
                <a:latin typeface="Tahoma" panose="020B0604030504040204" pitchFamily="34" charset="0"/>
              </a:defRPr>
            </a:lvl1pPr>
          </a:lstStyle>
          <a:p>
            <a:pPr>
              <a:defRPr/>
            </a:pPr>
            <a:fld id="{BFBCB94D-DCEC-40D6-A4B7-E991CC3607A8}"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4423" r:id="rId1"/>
    <p:sldLayoutId id="2147484413" r:id="rId2"/>
    <p:sldLayoutId id="2147484414" r:id="rId3"/>
    <p:sldLayoutId id="2147484415" r:id="rId4"/>
    <p:sldLayoutId id="2147484416" r:id="rId5"/>
    <p:sldLayoutId id="2147484417" r:id="rId6"/>
    <p:sldLayoutId id="2147484418" r:id="rId7"/>
    <p:sldLayoutId id="2147484419" r:id="rId8"/>
    <p:sldLayoutId id="2147484420" r:id="rId9"/>
    <p:sldLayoutId id="2147484421" r:id="rId10"/>
    <p:sldLayoutId id="2147484422" r:id="rId11"/>
  </p:sldLayoutIdLst>
  <p:hf hdr="0"/>
  <p:txStyles>
    <p:titleStyle>
      <a:lvl1pPr algn="ctr" rtl="0" eaLnBrk="0" fontAlgn="base" hangingPunct="0">
        <a:spcBef>
          <a:spcPct val="0"/>
        </a:spcBef>
        <a:spcAft>
          <a:spcPct val="0"/>
        </a:spcAft>
        <a:defRPr sz="4400" kern="1200">
          <a:solidFill>
            <a:schemeClr val="tx2"/>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2"/>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4400">
          <a:solidFill>
            <a:schemeClr val="tx2"/>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4400">
          <a:solidFill>
            <a:schemeClr val="tx2"/>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4400">
          <a:solidFill>
            <a:schemeClr val="tx2"/>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4400" b="1">
          <a:solidFill>
            <a:schemeClr val="tx2"/>
          </a:solidFill>
          <a:latin typeface="黑体" panose="02010609060101010101" pitchFamily="49" charset="-122"/>
          <a:ea typeface="黑体" panose="02010609060101010101" pitchFamily="49" charset="-122"/>
        </a:defRPr>
      </a:lvl6pPr>
      <a:lvl7pPr marL="914400" algn="ctr" rtl="0" fontAlgn="base">
        <a:spcBef>
          <a:spcPct val="0"/>
        </a:spcBef>
        <a:spcAft>
          <a:spcPct val="0"/>
        </a:spcAft>
        <a:defRPr sz="4400" b="1">
          <a:solidFill>
            <a:schemeClr val="tx2"/>
          </a:solidFill>
          <a:latin typeface="黑体" panose="02010609060101010101" pitchFamily="49" charset="-122"/>
          <a:ea typeface="黑体" panose="02010609060101010101" pitchFamily="49" charset="-122"/>
        </a:defRPr>
      </a:lvl7pPr>
      <a:lvl8pPr marL="1371600" algn="ctr" rtl="0" fontAlgn="base">
        <a:spcBef>
          <a:spcPct val="0"/>
        </a:spcBef>
        <a:spcAft>
          <a:spcPct val="0"/>
        </a:spcAft>
        <a:defRPr sz="4400" b="1">
          <a:solidFill>
            <a:schemeClr val="tx2"/>
          </a:solidFill>
          <a:latin typeface="黑体" panose="02010609060101010101" pitchFamily="49" charset="-122"/>
          <a:ea typeface="黑体" panose="02010609060101010101" pitchFamily="49" charset="-122"/>
        </a:defRPr>
      </a:lvl8pPr>
      <a:lvl9pPr marL="1828800" algn="ctr" rtl="0" fontAlgn="base">
        <a:spcBef>
          <a:spcPct val="0"/>
        </a:spcBef>
        <a:spcAft>
          <a:spcPct val="0"/>
        </a:spcAft>
        <a:defRPr sz="4400" b="1">
          <a:solidFill>
            <a:schemeClr val="tx2"/>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2"/>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2"/>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tx2"/>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kern="1200">
          <a:solidFill>
            <a:schemeClr val="tx2"/>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kern="1200">
          <a:solidFill>
            <a:schemeClr val="tx2"/>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qwang@mail.hust.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0.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0.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3.png"/><Relationship Id="rId4" Type="http://schemas.openxmlformats.org/officeDocument/2006/relationships/image" Target="../media/image30.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3.png"/><Relationship Id="rId4" Type="http://schemas.openxmlformats.org/officeDocument/2006/relationships/image" Target="../media/image30.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3.png"/><Relationship Id="rId4" Type="http://schemas.openxmlformats.org/officeDocument/2006/relationships/image" Target="../media/image30.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4.png"/><Relationship Id="rId4" Type="http://schemas.openxmlformats.org/officeDocument/2006/relationships/image" Target="../media/image30.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5.png"/><Relationship Id="rId4" Type="http://schemas.openxmlformats.org/officeDocument/2006/relationships/image" Target="../media/image30.wm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4.png"/><Relationship Id="rId4" Type="http://schemas.openxmlformats.org/officeDocument/2006/relationships/image" Target="../media/image30.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4.png"/><Relationship Id="rId4" Type="http://schemas.openxmlformats.org/officeDocument/2006/relationships/image" Target="../media/image30.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4.png"/><Relationship Id="rId4" Type="http://schemas.openxmlformats.org/officeDocument/2006/relationships/image" Target="../media/image30.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39.png"/></Relationships>
</file>

<file path=ppt/slides/_rels/slide8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9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9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37.png"/><Relationship Id="rId7"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48.png"/><Relationship Id="rId4" Type="http://schemas.openxmlformats.org/officeDocument/2006/relationships/image" Target="../media/image38.png"/><Relationship Id="rId9" Type="http://schemas.openxmlformats.org/officeDocument/2006/relationships/image" Target="../media/image50.png"/></Relationships>
</file>

<file path=ppt/slides/_rels/slide9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37.png"/><Relationship Id="rId7"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38.png"/><Relationship Id="rId9" Type="http://schemas.openxmlformats.org/officeDocument/2006/relationships/image" Target="../media/image48.png"/></Relationships>
</file>

<file path=ppt/slides/_rels/slide9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37.png"/><Relationship Id="rId7"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38.png"/><Relationship Id="rId9" Type="http://schemas.openxmlformats.org/officeDocument/2006/relationships/image" Target="../media/image48.png"/></Relationships>
</file>

<file path=ppt/slides/_rels/slide9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37.png"/><Relationship Id="rId7"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38.png"/><Relationship Id="rId9" Type="http://schemas.openxmlformats.org/officeDocument/2006/relationships/image" Target="../media/image48.png"/></Relationships>
</file>

<file path=ppt/slides/_rels/slide9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E6E04963-7F02-44EF-A0C5-CE0AD4DBF3A0}"/>
              </a:ext>
            </a:extLst>
          </p:cNvPr>
          <p:cNvSpPr>
            <a:spLocks noGrp="1" noChangeArrowheads="1"/>
          </p:cNvSpPr>
          <p:nvPr>
            <p:ph type="ctrTitle"/>
          </p:nvPr>
        </p:nvSpPr>
        <p:spPr>
          <a:xfrm>
            <a:off x="357188" y="765175"/>
            <a:ext cx="8458200" cy="2519363"/>
          </a:xfrm>
        </p:spPr>
        <p:txBody>
          <a:bodyPr/>
          <a:lstStyle/>
          <a:p>
            <a:pPr eaLnBrk="1" hangingPunct="1"/>
            <a:r>
              <a:rPr lang="zh-CN" altLang="en-US" sz="7200">
                <a:latin typeface="隶书" panose="02010509060101010101" pitchFamily="49" charset="-122"/>
                <a:ea typeface="隶书" panose="02010509060101010101" pitchFamily="49" charset="-122"/>
              </a:rPr>
              <a:t>算法设计与分析</a:t>
            </a:r>
            <a:br>
              <a:rPr lang="en-US" altLang="zh-CN" sz="7200">
                <a:latin typeface="隶书" panose="02010509060101010101" pitchFamily="49" charset="-122"/>
                <a:ea typeface="隶书" panose="02010509060101010101" pitchFamily="49" charset="-122"/>
              </a:rPr>
            </a:br>
            <a:r>
              <a:rPr lang="en-US" altLang="zh-CN" sz="3200">
                <a:latin typeface="隶书" panose="02010509060101010101" pitchFamily="49" charset="-122"/>
                <a:ea typeface="隶书" panose="02010509060101010101" pitchFamily="49" charset="-122"/>
              </a:rPr>
              <a:t>Computer Algorithm Design &amp; Analysis</a:t>
            </a:r>
            <a:endParaRPr lang="zh-CN" altLang="en-US" sz="5400"/>
          </a:p>
        </p:txBody>
      </p:sp>
      <p:sp>
        <p:nvSpPr>
          <p:cNvPr id="4099" name="副标题 2">
            <a:extLst>
              <a:ext uri="{FF2B5EF4-FFF2-40B4-BE49-F238E27FC236}">
                <a16:creationId xmlns:a16="http://schemas.microsoft.com/office/drawing/2014/main" id="{01AD91FE-A49A-455B-8D07-BA875DAC198A}"/>
              </a:ext>
            </a:extLst>
          </p:cNvPr>
          <p:cNvSpPr>
            <a:spLocks noGrp="1" noChangeArrowheads="1"/>
          </p:cNvSpPr>
          <p:nvPr>
            <p:ph type="subTitle" idx="1"/>
          </p:nvPr>
        </p:nvSpPr>
        <p:spPr>
          <a:xfrm>
            <a:off x="357188" y="4357688"/>
            <a:ext cx="8458200" cy="1879600"/>
          </a:xfrm>
        </p:spPr>
        <p:txBody>
          <a:bodyPr/>
          <a:lstStyle/>
          <a:p>
            <a:pPr eaLnBrk="1" hangingPunct="1">
              <a:buFont typeface="Wingdings 2" panose="05020102010507070707" pitchFamily="18" charset="2"/>
              <a:buNone/>
            </a:pPr>
            <a:r>
              <a:rPr lang="zh-CN" altLang="en-US" sz="2500"/>
              <a:t>王多强</a:t>
            </a:r>
            <a:endParaRPr lang="en-US" altLang="zh-CN" sz="2500"/>
          </a:p>
          <a:p>
            <a:pPr eaLnBrk="1" hangingPunct="1">
              <a:buFont typeface="Wingdings 2" panose="05020102010507070707" pitchFamily="18" charset="2"/>
              <a:buNone/>
            </a:pPr>
            <a:r>
              <a:rPr lang="en-US" altLang="zh-CN" sz="2500">
                <a:hlinkClick r:id="rId3"/>
              </a:rPr>
              <a:t>dqwang@mail.hust.edu.cn</a:t>
            </a:r>
            <a:endParaRPr lang="en-US" altLang="zh-CN" sz="2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74A9F23-5F4D-4964-8E71-8408AF9D7BCC}"/>
              </a:ext>
            </a:extLst>
          </p:cNvPr>
          <p:cNvSpPr>
            <a:spLocks noGrp="1"/>
          </p:cNvSpPr>
          <p:nvPr>
            <p:ph idx="1"/>
          </p:nvPr>
        </p:nvSpPr>
        <p:spPr>
          <a:xfrm>
            <a:off x="368300" y="357188"/>
            <a:ext cx="8578850" cy="3468687"/>
          </a:xfrm>
          <a:solidFill>
            <a:schemeClr val="bg1"/>
          </a:solidFill>
          <a:ln>
            <a:solidFill>
              <a:schemeClr val="bg1"/>
            </a:solidFill>
          </a:ln>
        </p:spPr>
        <p:txBody>
          <a:bodyPr/>
          <a:lstStyle/>
          <a:p>
            <a:pPr>
              <a:lnSpc>
                <a:spcPct val="150000"/>
              </a:lnSpc>
              <a:spcBef>
                <a:spcPts val="0"/>
              </a:spcBef>
              <a:defRPr/>
            </a:pPr>
            <a:r>
              <a:rPr lang="zh-CN" altLang="en-US" sz="2400" dirty="0">
                <a:latin typeface="宋体" panose="02010600030101010101" pitchFamily="2" charset="-122"/>
                <a:ea typeface="宋体" panose="02010600030101010101" pitchFamily="2" charset="-122"/>
              </a:rPr>
              <a:t>长度为</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英寸的钢条共有</a:t>
            </a:r>
            <a:r>
              <a:rPr lang="en-US" altLang="zh-CN" sz="2400" dirty="0">
                <a:solidFill>
                  <a:srgbClr val="FF0000"/>
                </a:solidFill>
                <a:latin typeface="宋体" panose="02010600030101010101" pitchFamily="2" charset="-122"/>
                <a:ea typeface="宋体" panose="02010600030101010101" pitchFamily="2" charset="-122"/>
              </a:rPr>
              <a:t>2</a:t>
            </a:r>
            <a:r>
              <a:rPr lang="en-US" altLang="zh-CN" sz="2400" baseline="30000" dirty="0">
                <a:solidFill>
                  <a:srgbClr val="FF0000"/>
                </a:solidFill>
                <a:latin typeface="宋体" panose="02010600030101010101" pitchFamily="2" charset="-122"/>
                <a:ea typeface="宋体" panose="02010600030101010101" pitchFamily="2" charset="-122"/>
              </a:rPr>
              <a:t>n-1</a:t>
            </a:r>
            <a:r>
              <a:rPr lang="zh-CN" altLang="en-US" sz="2400" dirty="0">
                <a:latin typeface="宋体" panose="02010600030101010101" pitchFamily="2" charset="-122"/>
                <a:ea typeface="宋体" panose="02010600030101010101" pitchFamily="2" charset="-122"/>
              </a:rPr>
              <a:t>中不同的切割方案。</a:t>
            </a:r>
            <a:endParaRPr lang="en-US" altLang="zh-CN" sz="2400" dirty="0">
              <a:latin typeface="宋体" panose="02010600030101010101" pitchFamily="2" charset="-122"/>
              <a:ea typeface="宋体" panose="02010600030101010101" pitchFamily="2" charset="-122"/>
            </a:endParaRPr>
          </a:p>
          <a:p>
            <a:pPr lvl="1">
              <a:lnSpc>
                <a:spcPct val="150000"/>
              </a:lnSpc>
              <a:spcBef>
                <a:spcPts val="0"/>
              </a:spcBef>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每一英寸都可切割，共有</a:t>
            </a:r>
            <a:r>
              <a:rPr lang="en-US" altLang="zh-CN" sz="2000" dirty="0">
                <a:latin typeface="宋体" panose="02010600030101010101" pitchFamily="2" charset="-122"/>
                <a:ea typeface="宋体" panose="02010600030101010101" pitchFamily="2" charset="-122"/>
              </a:rPr>
              <a:t>n-1</a:t>
            </a:r>
            <a:r>
              <a:rPr lang="zh-CN" altLang="en-US" sz="2000" dirty="0">
                <a:latin typeface="宋体" panose="02010600030101010101" pitchFamily="2" charset="-122"/>
                <a:ea typeface="宋体" panose="02010600030101010101" pitchFamily="2" charset="-122"/>
              </a:rPr>
              <a:t>个切割点</a:t>
            </a:r>
            <a:endParaRPr lang="en-US" altLang="zh-CN" sz="2000" dirty="0">
              <a:latin typeface="宋体" panose="02010600030101010101" pitchFamily="2" charset="-122"/>
              <a:ea typeface="宋体" panose="02010600030101010101" pitchFamily="2" charset="-122"/>
            </a:endParaRPr>
          </a:p>
          <a:p>
            <a:pPr>
              <a:lnSpc>
                <a:spcPct val="150000"/>
              </a:lnSpc>
              <a:spcBef>
                <a:spcPts val="0"/>
              </a:spcBef>
              <a:defRPr/>
            </a:pPr>
            <a:r>
              <a:rPr lang="zh-CN" altLang="en-US" sz="2400" dirty="0">
                <a:latin typeface="宋体" panose="02010600030101010101" pitchFamily="2" charset="-122"/>
                <a:ea typeface="宋体" panose="02010600030101010101" pitchFamily="2" charset="-122"/>
              </a:rPr>
              <a:t>如果一个</a:t>
            </a:r>
            <a:r>
              <a:rPr lang="zh-CN" altLang="en-US" sz="2400" dirty="0">
                <a:solidFill>
                  <a:srgbClr val="0000FF"/>
                </a:solidFill>
                <a:latin typeface="宋体" panose="02010600030101010101" pitchFamily="2" charset="-122"/>
                <a:ea typeface="宋体" panose="02010600030101010101" pitchFamily="2" charset="-122"/>
              </a:rPr>
              <a:t>最优解</a:t>
            </a:r>
            <a:r>
              <a:rPr lang="zh-CN" altLang="en-US" sz="2400" dirty="0">
                <a:latin typeface="宋体" panose="02010600030101010101" pitchFamily="2" charset="-122"/>
                <a:ea typeface="宋体" panose="02010600030101010101" pitchFamily="2" charset="-122"/>
              </a:rPr>
              <a:t>将总长度为</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的钢条切割为</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段，每段的长度为</a:t>
            </a:r>
            <a:r>
              <a:rPr lang="en-US" altLang="zh-CN" sz="2400" dirty="0" err="1"/>
              <a:t>i</a:t>
            </a:r>
            <a:r>
              <a:rPr lang="en-US" altLang="zh-CN" sz="2400" baseline="-25000" dirty="0" err="1"/>
              <a:t>j</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1≤j≤k</a:t>
            </a:r>
            <a:r>
              <a:rPr lang="zh-CN" altLang="en-US" sz="2400" dirty="0">
                <a:latin typeface="宋体" panose="02010600030101010101" pitchFamily="2" charset="-122"/>
                <a:ea typeface="宋体" panose="02010600030101010101" pitchFamily="2" charset="-122"/>
              </a:rPr>
              <a:t>），则有：</a:t>
            </a:r>
            <a:r>
              <a:rPr lang="en-US" altLang="zh-CN" sz="2400" dirty="0"/>
              <a:t>n=i</a:t>
            </a:r>
            <a:r>
              <a:rPr lang="en-US" altLang="zh-CN" sz="2400" baseline="-25000" dirty="0"/>
              <a:t>1</a:t>
            </a:r>
            <a:r>
              <a:rPr lang="en-US" altLang="zh-CN" sz="2400" dirty="0"/>
              <a:t>+i</a:t>
            </a:r>
            <a:r>
              <a:rPr lang="en-US" altLang="zh-CN" sz="2400" baseline="-25000" dirty="0"/>
              <a:t>2</a:t>
            </a:r>
            <a:r>
              <a:rPr lang="en-US" altLang="zh-CN" sz="2400" dirty="0"/>
              <a:t>+…+</a:t>
            </a:r>
            <a:r>
              <a:rPr lang="en-US" altLang="zh-CN" sz="2400" dirty="0" err="1"/>
              <a:t>i</a:t>
            </a:r>
            <a:r>
              <a:rPr lang="en-US" altLang="zh-CN" sz="2400" baseline="-25000" dirty="0" err="1"/>
              <a:t>k</a:t>
            </a:r>
            <a:endParaRPr lang="en-US" altLang="zh-CN" sz="2400" baseline="-25000" dirty="0"/>
          </a:p>
          <a:p>
            <a:pPr marL="0" indent="0">
              <a:lnSpc>
                <a:spcPct val="150000"/>
              </a:lnSpc>
              <a:spcBef>
                <a:spcPts val="0"/>
              </a:spcBef>
              <a:buFont typeface="Wingdings" panose="05000000000000000000" pitchFamily="2" charset="2"/>
              <a:buNone/>
              <a:defRPr/>
            </a:pPr>
            <a:r>
              <a:rPr lang="zh-CN" altLang="en-US" sz="2400" dirty="0"/>
              <a:t>      </a:t>
            </a:r>
            <a:r>
              <a:rPr lang="zh-CN" altLang="en-US" sz="2400" dirty="0">
                <a:latin typeface="宋体" panose="02010600030101010101" pitchFamily="2" charset="-122"/>
                <a:ea typeface="宋体" panose="02010600030101010101" pitchFamily="2" charset="-122"/>
              </a:rPr>
              <a:t>得到的</a:t>
            </a:r>
            <a:r>
              <a:rPr lang="zh-CN" altLang="en-US" sz="2400" dirty="0">
                <a:solidFill>
                  <a:srgbClr val="0000FF"/>
                </a:solidFill>
                <a:latin typeface="宋体" panose="02010600030101010101" pitchFamily="2" charset="-122"/>
                <a:ea typeface="宋体" panose="02010600030101010101" pitchFamily="2" charset="-122"/>
              </a:rPr>
              <a:t>最大收益</a:t>
            </a:r>
            <a:r>
              <a:rPr lang="zh-CN" altLang="en-US" sz="2400" dirty="0">
                <a:latin typeface="宋体" panose="02010600030101010101" pitchFamily="2" charset="-122"/>
                <a:ea typeface="宋体" panose="02010600030101010101" pitchFamily="2" charset="-122"/>
              </a:rPr>
              <a:t>为：</a:t>
            </a:r>
            <a:r>
              <a:rPr lang="en-US" altLang="zh-CN" sz="2400" dirty="0" err="1"/>
              <a:t>r</a:t>
            </a:r>
            <a:r>
              <a:rPr lang="en-US" altLang="zh-CN" sz="2400" baseline="-25000" dirty="0" err="1"/>
              <a:t>n</a:t>
            </a:r>
            <a:r>
              <a:rPr lang="en-US" altLang="zh-CN" sz="2400" dirty="0"/>
              <a:t>=p</a:t>
            </a:r>
            <a:r>
              <a:rPr lang="en-US" altLang="zh-CN" sz="2400" baseline="-25000" dirty="0"/>
              <a:t>i1</a:t>
            </a:r>
            <a:r>
              <a:rPr lang="en-US" altLang="zh-CN" sz="2400" dirty="0"/>
              <a:t>+p</a:t>
            </a:r>
            <a:r>
              <a:rPr lang="en-US" altLang="zh-CN" sz="2400" baseline="-25000" dirty="0"/>
              <a:t>i2</a:t>
            </a:r>
            <a:r>
              <a:rPr lang="en-US" altLang="zh-CN" sz="2400" dirty="0"/>
              <a:t>+…+</a:t>
            </a:r>
            <a:r>
              <a:rPr lang="en-US" altLang="zh-CN" sz="2400" dirty="0" err="1"/>
              <a:t>p</a:t>
            </a:r>
            <a:r>
              <a:rPr lang="en-US" altLang="zh-CN" sz="2400" baseline="-25000" dirty="0" err="1"/>
              <a:t>ik</a:t>
            </a:r>
            <a:endParaRPr lang="en-US" altLang="zh-CN" sz="2400" baseline="-25000" dirty="0"/>
          </a:p>
          <a:p>
            <a:pPr marL="0" indent="0">
              <a:lnSpc>
                <a:spcPct val="150000"/>
              </a:lnSpc>
              <a:spcBef>
                <a:spcPts val="0"/>
              </a:spcBef>
              <a:buFont typeface="Wingdings" panose="05000000000000000000" pitchFamily="2" charset="2"/>
              <a:buNone/>
              <a:defRPr/>
            </a:pPr>
            <a:endParaRPr lang="zh-CN" altLang="en-US" sz="2400" dirty="0"/>
          </a:p>
        </p:txBody>
      </p:sp>
      <p:sp>
        <p:nvSpPr>
          <p:cNvPr id="17411" name="灯片编号占位符 4">
            <a:extLst>
              <a:ext uri="{FF2B5EF4-FFF2-40B4-BE49-F238E27FC236}">
                <a16:creationId xmlns:a16="http://schemas.microsoft.com/office/drawing/2014/main" id="{896BD618-8B2F-4A39-91D4-643A52F4A8E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7379A008-964D-4FB7-8B94-5F0D317C649F}" type="slidenum">
              <a:rPr lang="zh-CN" altLang="zh-CN" sz="140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10</a:t>
            </a:fld>
            <a:endParaRPr lang="zh-CN" altLang="zh-CN" sz="1400">
              <a:solidFill>
                <a:schemeClr val="tx1"/>
              </a:solidFill>
              <a:latin typeface="Tahoma" panose="020B0604030504040204" pitchFamily="34" charset="0"/>
              <a:ea typeface="宋体" panose="02010600030101010101" pitchFamily="2" charset="-122"/>
            </a:endParaRPr>
          </a:p>
        </p:txBody>
      </p:sp>
      <p:sp>
        <p:nvSpPr>
          <p:cNvPr id="2" name="矩形 1">
            <a:extLst>
              <a:ext uri="{FF2B5EF4-FFF2-40B4-BE49-F238E27FC236}">
                <a16:creationId xmlns:a16="http://schemas.microsoft.com/office/drawing/2014/main" id="{C1DC32E8-8D61-4886-ACD0-F420DA870D67}"/>
              </a:ext>
            </a:extLst>
          </p:cNvPr>
          <p:cNvSpPr/>
          <p:nvPr/>
        </p:nvSpPr>
        <p:spPr>
          <a:xfrm>
            <a:off x="611188" y="3584575"/>
            <a:ext cx="4572000" cy="2786063"/>
          </a:xfrm>
          <a:prstGeom prst="rect">
            <a:avLst/>
          </a:prstGeom>
        </p:spPr>
        <p:txBody>
          <a:bodyPr>
            <a:spAutoFit/>
          </a:bodyPr>
          <a:lstStyle/>
          <a:p>
            <a:pPr>
              <a:lnSpc>
                <a:spcPct val="150000"/>
              </a:lnSpc>
              <a:spcBef>
                <a:spcPts val="0"/>
              </a:spcBef>
              <a:buFont typeface="Wingdings" panose="05000000000000000000" pitchFamily="2" charset="2"/>
              <a:buNone/>
              <a:defRPr/>
            </a:pPr>
            <a:r>
              <a:rPr lang="zh-CN" altLang="en-US" sz="2000" dirty="0">
                <a:latin typeface="+mn-ea"/>
                <a:ea typeface="+mn-ea"/>
              </a:rPr>
              <a:t>如，从价格表可得以下基本方案：</a:t>
            </a:r>
            <a:endParaRPr lang="en-US" altLang="zh-CN" sz="2000" dirty="0">
              <a:latin typeface="+mn-ea"/>
              <a:ea typeface="+mn-ea"/>
            </a:endParaRPr>
          </a:p>
          <a:p>
            <a:pPr>
              <a:lnSpc>
                <a:spcPct val="150000"/>
              </a:lnSpc>
              <a:spcBef>
                <a:spcPts val="1200"/>
              </a:spcBef>
              <a:buFont typeface="Wingdings" panose="05000000000000000000" pitchFamily="2" charset="2"/>
              <a:buNone/>
              <a:defRPr/>
            </a:pPr>
            <a:r>
              <a:rPr lang="en-US" altLang="zh-CN" dirty="0"/>
              <a:t>r</a:t>
            </a:r>
            <a:r>
              <a:rPr lang="en-US" altLang="zh-CN" baseline="-25000" dirty="0"/>
              <a:t>1</a:t>
            </a:r>
            <a:r>
              <a:rPr lang="en-US" altLang="zh-CN" dirty="0"/>
              <a:t>=1</a:t>
            </a:r>
            <a:r>
              <a:rPr lang="zh-CN" altLang="en-US" dirty="0"/>
              <a:t>，切割方案</a:t>
            </a:r>
            <a:r>
              <a:rPr lang="en-US" altLang="zh-CN" dirty="0"/>
              <a:t>1=1</a:t>
            </a:r>
            <a:r>
              <a:rPr lang="zh-CN" altLang="en-US" dirty="0"/>
              <a:t>（无切割）</a:t>
            </a:r>
            <a:endParaRPr lang="en-US" altLang="zh-CN" dirty="0"/>
          </a:p>
          <a:p>
            <a:pPr>
              <a:lnSpc>
                <a:spcPct val="150000"/>
              </a:lnSpc>
              <a:spcBef>
                <a:spcPts val="0"/>
              </a:spcBef>
              <a:defRPr/>
            </a:pPr>
            <a:r>
              <a:rPr lang="en-US" altLang="zh-CN" dirty="0"/>
              <a:t>r</a:t>
            </a:r>
            <a:r>
              <a:rPr lang="en-US" altLang="zh-CN" baseline="-25000" dirty="0"/>
              <a:t>2</a:t>
            </a:r>
            <a:r>
              <a:rPr lang="en-US" altLang="zh-CN" dirty="0"/>
              <a:t>=5</a:t>
            </a:r>
            <a:r>
              <a:rPr lang="zh-CN" altLang="en-US" dirty="0"/>
              <a:t>，切割方案</a:t>
            </a:r>
            <a:r>
              <a:rPr lang="en-US" altLang="zh-CN" dirty="0"/>
              <a:t>2=2</a:t>
            </a:r>
            <a:r>
              <a:rPr lang="zh-CN" altLang="en-US" dirty="0"/>
              <a:t>（无切割）</a:t>
            </a:r>
          </a:p>
          <a:p>
            <a:pPr>
              <a:lnSpc>
                <a:spcPct val="150000"/>
              </a:lnSpc>
              <a:spcBef>
                <a:spcPts val="0"/>
              </a:spcBef>
              <a:defRPr/>
            </a:pPr>
            <a:r>
              <a:rPr lang="en-US" altLang="zh-CN" dirty="0"/>
              <a:t>r</a:t>
            </a:r>
            <a:r>
              <a:rPr lang="en-US" altLang="zh-CN" baseline="-25000" dirty="0"/>
              <a:t>3</a:t>
            </a:r>
            <a:r>
              <a:rPr lang="en-US" altLang="zh-CN" dirty="0"/>
              <a:t>=8</a:t>
            </a:r>
            <a:r>
              <a:rPr lang="zh-CN" altLang="en-US" dirty="0"/>
              <a:t>，切割方案</a:t>
            </a:r>
            <a:r>
              <a:rPr lang="en-US" altLang="zh-CN" dirty="0"/>
              <a:t>3=3</a:t>
            </a:r>
            <a:r>
              <a:rPr lang="zh-CN" altLang="en-US" dirty="0"/>
              <a:t>（无切割）</a:t>
            </a:r>
          </a:p>
          <a:p>
            <a:pPr>
              <a:lnSpc>
                <a:spcPct val="150000"/>
              </a:lnSpc>
              <a:spcBef>
                <a:spcPts val="0"/>
              </a:spcBef>
              <a:defRPr/>
            </a:pPr>
            <a:r>
              <a:rPr lang="en-US" altLang="zh-CN" dirty="0"/>
              <a:t>r</a:t>
            </a:r>
            <a:r>
              <a:rPr lang="en-US" altLang="zh-CN" baseline="-25000" dirty="0"/>
              <a:t>4</a:t>
            </a:r>
            <a:r>
              <a:rPr lang="en-US" altLang="zh-CN" dirty="0"/>
              <a:t>=10</a:t>
            </a:r>
            <a:r>
              <a:rPr lang="zh-CN" altLang="en-US" dirty="0"/>
              <a:t>，切割方案</a:t>
            </a:r>
            <a:r>
              <a:rPr lang="en-US" altLang="zh-CN" dirty="0"/>
              <a:t>4=2+2</a:t>
            </a:r>
          </a:p>
          <a:p>
            <a:pPr>
              <a:lnSpc>
                <a:spcPct val="150000"/>
              </a:lnSpc>
              <a:spcBef>
                <a:spcPts val="0"/>
              </a:spcBef>
              <a:defRPr/>
            </a:pPr>
            <a:r>
              <a:rPr lang="en-US" altLang="zh-CN" dirty="0"/>
              <a:t>r</a:t>
            </a:r>
            <a:r>
              <a:rPr lang="en-US" altLang="zh-CN" baseline="-25000" dirty="0"/>
              <a:t>5</a:t>
            </a:r>
            <a:r>
              <a:rPr lang="en-US" altLang="zh-CN" dirty="0"/>
              <a:t>=13</a:t>
            </a:r>
            <a:r>
              <a:rPr lang="zh-CN" altLang="en-US" dirty="0"/>
              <a:t>，切割方案</a:t>
            </a:r>
            <a:r>
              <a:rPr lang="en-US" altLang="zh-CN" dirty="0"/>
              <a:t>5=2+3</a:t>
            </a:r>
            <a:endParaRPr lang="zh-CN" altLang="en-US" dirty="0"/>
          </a:p>
        </p:txBody>
      </p:sp>
      <p:sp>
        <p:nvSpPr>
          <p:cNvPr id="17413" name="矩形 7">
            <a:extLst>
              <a:ext uri="{FF2B5EF4-FFF2-40B4-BE49-F238E27FC236}">
                <a16:creationId xmlns:a16="http://schemas.microsoft.com/office/drawing/2014/main" id="{B16896DB-426C-4750-9B1A-24B033DE77D2}"/>
              </a:ext>
            </a:extLst>
          </p:cNvPr>
          <p:cNvSpPr>
            <a:spLocks noChangeArrowheads="1"/>
          </p:cNvSpPr>
          <p:nvPr/>
        </p:nvSpPr>
        <p:spPr bwMode="auto">
          <a:xfrm>
            <a:off x="4716463" y="4202113"/>
            <a:ext cx="3887787"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r</a:t>
            </a:r>
            <a:r>
              <a:rPr lang="en-US" altLang="zh-CN" sz="1800" baseline="-25000">
                <a:solidFill>
                  <a:schemeClr val="tx1"/>
                </a:solidFill>
                <a:latin typeface="Arial" panose="020B0604020202020204" pitchFamily="34" charset="0"/>
                <a:ea typeface="宋体" panose="02010600030101010101" pitchFamily="2" charset="-122"/>
              </a:rPr>
              <a:t>6</a:t>
            </a:r>
            <a:r>
              <a:rPr lang="en-US" altLang="zh-CN" sz="1800">
                <a:solidFill>
                  <a:schemeClr val="tx1"/>
                </a:solidFill>
                <a:latin typeface="Arial" panose="020B0604020202020204" pitchFamily="34" charset="0"/>
                <a:ea typeface="宋体" panose="02010600030101010101" pitchFamily="2" charset="-122"/>
              </a:rPr>
              <a:t>=17</a:t>
            </a:r>
            <a:r>
              <a:rPr lang="zh-CN" altLang="en-US" sz="1800">
                <a:solidFill>
                  <a:schemeClr val="tx1"/>
                </a:solidFill>
                <a:latin typeface="Arial" panose="020B0604020202020204" pitchFamily="34" charset="0"/>
                <a:ea typeface="宋体" panose="02010600030101010101" pitchFamily="2" charset="-122"/>
              </a:rPr>
              <a:t>，切割方案</a:t>
            </a:r>
            <a:r>
              <a:rPr lang="en-US" altLang="zh-CN" sz="1800">
                <a:solidFill>
                  <a:schemeClr val="tx1"/>
                </a:solidFill>
                <a:latin typeface="Arial" panose="020B0604020202020204" pitchFamily="34" charset="0"/>
                <a:ea typeface="宋体" panose="02010600030101010101" pitchFamily="2" charset="-122"/>
              </a:rPr>
              <a:t>6=6</a:t>
            </a:r>
            <a:r>
              <a:rPr lang="zh-CN" altLang="en-US" sz="1800">
                <a:solidFill>
                  <a:schemeClr val="tx1"/>
                </a:solidFill>
                <a:latin typeface="Arial" panose="020B0604020202020204" pitchFamily="34" charset="0"/>
                <a:ea typeface="宋体" panose="02010600030101010101" pitchFamily="2" charset="-122"/>
              </a:rPr>
              <a:t> （无切割）</a:t>
            </a:r>
          </a:p>
          <a:p>
            <a:pPr>
              <a:lnSpc>
                <a:spcPct val="150000"/>
              </a:lnSpc>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r</a:t>
            </a:r>
            <a:r>
              <a:rPr lang="en-US" altLang="zh-CN" sz="1800" baseline="-25000">
                <a:solidFill>
                  <a:schemeClr val="tx1"/>
                </a:solidFill>
                <a:latin typeface="Arial" panose="020B0604020202020204" pitchFamily="34" charset="0"/>
                <a:ea typeface="宋体" panose="02010600030101010101" pitchFamily="2" charset="-122"/>
              </a:rPr>
              <a:t>7</a:t>
            </a:r>
            <a:r>
              <a:rPr lang="en-US" altLang="zh-CN" sz="1800">
                <a:solidFill>
                  <a:schemeClr val="tx1"/>
                </a:solidFill>
                <a:latin typeface="Arial" panose="020B0604020202020204" pitchFamily="34" charset="0"/>
                <a:ea typeface="宋体" panose="02010600030101010101" pitchFamily="2" charset="-122"/>
              </a:rPr>
              <a:t>=18</a:t>
            </a:r>
            <a:r>
              <a:rPr lang="zh-CN" altLang="en-US" sz="1800">
                <a:solidFill>
                  <a:schemeClr val="tx1"/>
                </a:solidFill>
                <a:latin typeface="Arial" panose="020B0604020202020204" pitchFamily="34" charset="0"/>
                <a:ea typeface="宋体" panose="02010600030101010101" pitchFamily="2" charset="-122"/>
              </a:rPr>
              <a:t>，切割方案</a:t>
            </a:r>
            <a:r>
              <a:rPr lang="en-US" altLang="zh-CN" sz="1800">
                <a:solidFill>
                  <a:schemeClr val="tx1"/>
                </a:solidFill>
                <a:latin typeface="Arial" panose="020B0604020202020204" pitchFamily="34" charset="0"/>
                <a:ea typeface="宋体" panose="02010600030101010101" pitchFamily="2" charset="-122"/>
              </a:rPr>
              <a:t>7=1+6</a:t>
            </a:r>
            <a:r>
              <a:rPr lang="zh-CN" altLang="en-US" sz="1800">
                <a:solidFill>
                  <a:schemeClr val="tx1"/>
                </a:solidFill>
                <a:latin typeface="Arial" panose="020B0604020202020204" pitchFamily="34" charset="0"/>
                <a:ea typeface="宋体" panose="02010600030101010101" pitchFamily="2" charset="-122"/>
              </a:rPr>
              <a:t>或</a:t>
            </a:r>
            <a:r>
              <a:rPr lang="en-US" altLang="zh-CN" sz="1800">
                <a:solidFill>
                  <a:schemeClr val="tx1"/>
                </a:solidFill>
                <a:latin typeface="Arial" panose="020B0604020202020204" pitchFamily="34" charset="0"/>
                <a:ea typeface="宋体" panose="02010600030101010101" pitchFamily="2" charset="-122"/>
              </a:rPr>
              <a:t>7=2+2+3</a:t>
            </a:r>
            <a:endParaRPr lang="zh-CN" altLang="en-US" sz="1800">
              <a:solidFill>
                <a:schemeClr val="tx1"/>
              </a:solidFill>
              <a:latin typeface="Arial" panose="020B0604020202020204" pitchFamily="34" charset="0"/>
              <a:ea typeface="宋体" panose="02010600030101010101" pitchFamily="2" charset="-122"/>
            </a:endParaRPr>
          </a:p>
          <a:p>
            <a:pPr>
              <a:lnSpc>
                <a:spcPct val="150000"/>
              </a:lnSpc>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r</a:t>
            </a:r>
            <a:r>
              <a:rPr lang="en-US" altLang="zh-CN" sz="1800" baseline="-25000">
                <a:solidFill>
                  <a:schemeClr val="tx1"/>
                </a:solidFill>
                <a:latin typeface="Arial" panose="020B0604020202020204" pitchFamily="34" charset="0"/>
                <a:ea typeface="宋体" panose="02010600030101010101" pitchFamily="2" charset="-122"/>
              </a:rPr>
              <a:t>8</a:t>
            </a:r>
            <a:r>
              <a:rPr lang="en-US" altLang="zh-CN" sz="1800">
                <a:solidFill>
                  <a:schemeClr val="tx1"/>
                </a:solidFill>
                <a:latin typeface="Arial" panose="020B0604020202020204" pitchFamily="34" charset="0"/>
                <a:ea typeface="宋体" panose="02010600030101010101" pitchFamily="2" charset="-122"/>
              </a:rPr>
              <a:t>=22</a:t>
            </a:r>
            <a:r>
              <a:rPr lang="zh-CN" altLang="en-US" sz="1800">
                <a:solidFill>
                  <a:schemeClr val="tx1"/>
                </a:solidFill>
                <a:latin typeface="Arial" panose="020B0604020202020204" pitchFamily="34" charset="0"/>
                <a:ea typeface="宋体" panose="02010600030101010101" pitchFamily="2" charset="-122"/>
              </a:rPr>
              <a:t>，切割方案</a:t>
            </a:r>
            <a:r>
              <a:rPr lang="en-US" altLang="zh-CN" sz="1800">
                <a:solidFill>
                  <a:schemeClr val="tx1"/>
                </a:solidFill>
                <a:latin typeface="Arial" panose="020B0604020202020204" pitchFamily="34" charset="0"/>
                <a:ea typeface="宋体" panose="02010600030101010101" pitchFamily="2" charset="-122"/>
              </a:rPr>
              <a:t>8=2+6</a:t>
            </a:r>
            <a:endParaRPr lang="zh-CN" altLang="en-US" sz="1800">
              <a:solidFill>
                <a:schemeClr val="tx1"/>
              </a:solidFill>
              <a:latin typeface="Arial" panose="020B0604020202020204" pitchFamily="34" charset="0"/>
              <a:ea typeface="宋体" panose="02010600030101010101" pitchFamily="2" charset="-122"/>
            </a:endParaRPr>
          </a:p>
          <a:p>
            <a:pPr>
              <a:lnSpc>
                <a:spcPct val="150000"/>
              </a:lnSpc>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r</a:t>
            </a:r>
            <a:r>
              <a:rPr lang="en-US" altLang="zh-CN" sz="1800" baseline="-25000">
                <a:solidFill>
                  <a:schemeClr val="tx1"/>
                </a:solidFill>
                <a:latin typeface="Arial" panose="020B0604020202020204" pitchFamily="34" charset="0"/>
                <a:ea typeface="宋体" panose="02010600030101010101" pitchFamily="2" charset="-122"/>
              </a:rPr>
              <a:t>9</a:t>
            </a:r>
            <a:r>
              <a:rPr lang="en-US" altLang="zh-CN" sz="1800">
                <a:solidFill>
                  <a:schemeClr val="tx1"/>
                </a:solidFill>
                <a:latin typeface="Arial" panose="020B0604020202020204" pitchFamily="34" charset="0"/>
                <a:ea typeface="宋体" panose="02010600030101010101" pitchFamily="2" charset="-122"/>
              </a:rPr>
              <a:t>=25</a:t>
            </a:r>
            <a:r>
              <a:rPr lang="zh-CN" altLang="en-US" sz="1800">
                <a:solidFill>
                  <a:schemeClr val="tx1"/>
                </a:solidFill>
                <a:latin typeface="Arial" panose="020B0604020202020204" pitchFamily="34" charset="0"/>
                <a:ea typeface="宋体" panose="02010600030101010101" pitchFamily="2" charset="-122"/>
              </a:rPr>
              <a:t>，切割方案</a:t>
            </a:r>
            <a:r>
              <a:rPr lang="en-US" altLang="zh-CN" sz="1800">
                <a:solidFill>
                  <a:schemeClr val="tx1"/>
                </a:solidFill>
                <a:latin typeface="Arial" panose="020B0604020202020204" pitchFamily="34" charset="0"/>
                <a:ea typeface="宋体" panose="02010600030101010101" pitchFamily="2" charset="-122"/>
              </a:rPr>
              <a:t>9=3+6</a:t>
            </a:r>
            <a:endParaRPr lang="zh-CN" altLang="en-US" sz="1800">
              <a:solidFill>
                <a:schemeClr val="tx1"/>
              </a:solidFill>
              <a:latin typeface="Arial" panose="020B0604020202020204" pitchFamily="34" charset="0"/>
              <a:ea typeface="宋体" panose="02010600030101010101" pitchFamily="2" charset="-122"/>
            </a:endParaRPr>
          </a:p>
          <a:p>
            <a:pPr>
              <a:lnSpc>
                <a:spcPct val="150000"/>
              </a:lnSpc>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r</a:t>
            </a:r>
            <a:r>
              <a:rPr lang="en-US" altLang="zh-CN" sz="1800" baseline="-25000">
                <a:solidFill>
                  <a:schemeClr val="tx1"/>
                </a:solidFill>
                <a:latin typeface="Arial" panose="020B0604020202020204" pitchFamily="34" charset="0"/>
                <a:ea typeface="宋体" panose="02010600030101010101" pitchFamily="2" charset="-122"/>
              </a:rPr>
              <a:t>10</a:t>
            </a:r>
            <a:r>
              <a:rPr lang="en-US" altLang="zh-CN" sz="1800">
                <a:solidFill>
                  <a:schemeClr val="tx1"/>
                </a:solidFill>
                <a:latin typeface="Arial" panose="020B0604020202020204" pitchFamily="34" charset="0"/>
                <a:ea typeface="宋体" panose="02010600030101010101" pitchFamily="2" charset="-122"/>
              </a:rPr>
              <a:t>=30</a:t>
            </a:r>
            <a:r>
              <a:rPr lang="zh-CN" altLang="en-US" sz="1800">
                <a:solidFill>
                  <a:schemeClr val="tx1"/>
                </a:solidFill>
                <a:latin typeface="Arial" panose="020B0604020202020204" pitchFamily="34" charset="0"/>
                <a:ea typeface="宋体" panose="02010600030101010101" pitchFamily="2" charset="-122"/>
              </a:rPr>
              <a:t>，切割方案</a:t>
            </a:r>
            <a:r>
              <a:rPr lang="en-US" altLang="zh-CN" sz="1800">
                <a:solidFill>
                  <a:schemeClr val="tx1"/>
                </a:solidFill>
                <a:latin typeface="Arial" panose="020B0604020202020204" pitchFamily="34" charset="0"/>
                <a:ea typeface="宋体" panose="02010600030101010101" pitchFamily="2" charset="-122"/>
              </a:rPr>
              <a:t>10=10</a:t>
            </a:r>
            <a:r>
              <a:rPr lang="zh-CN" altLang="en-US" sz="1800">
                <a:solidFill>
                  <a:schemeClr val="tx1"/>
                </a:solidFill>
                <a:latin typeface="Arial" panose="020B0604020202020204" pitchFamily="34" charset="0"/>
                <a:ea typeface="宋体" panose="02010600030101010101" pitchFamily="2" charset="-122"/>
              </a:rPr>
              <a:t> （无切割）</a:t>
            </a:r>
          </a:p>
        </p:txBody>
      </p:sp>
      <p:pic>
        <p:nvPicPr>
          <p:cNvPr id="17414" name="图片 4">
            <a:extLst>
              <a:ext uri="{FF2B5EF4-FFF2-40B4-BE49-F238E27FC236}">
                <a16:creationId xmlns:a16="http://schemas.microsoft.com/office/drawing/2014/main" id="{3297DCD6-D735-4BD3-AAB5-E0E5589186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73613" y="3613150"/>
            <a:ext cx="4037012" cy="5889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a:extLst>
              <a:ext uri="{FF2B5EF4-FFF2-40B4-BE49-F238E27FC236}">
                <a16:creationId xmlns:a16="http://schemas.microsoft.com/office/drawing/2014/main" id="{11D9E3E2-316A-4AF6-943F-1B913FEA23EA}"/>
              </a:ext>
            </a:extLst>
          </p:cNvPr>
          <p:cNvSpPr>
            <a:spLocks noGrp="1"/>
          </p:cNvSpPr>
          <p:nvPr>
            <p:ph idx="1"/>
          </p:nvPr>
        </p:nvSpPr>
        <p:spPr>
          <a:xfrm>
            <a:off x="107950" y="317500"/>
            <a:ext cx="8928100" cy="5905500"/>
          </a:xfrm>
          <a:solidFill>
            <a:schemeClr val="bg1"/>
          </a:solidFill>
          <a:ln>
            <a:solidFill>
              <a:schemeClr val="bg1"/>
            </a:solidFill>
            <a:miter lim="800000"/>
            <a:headEnd/>
            <a:tailEnd/>
          </a:ln>
        </p:spPr>
        <p:txBody>
          <a:bodyPr/>
          <a:lstStyle/>
          <a:p>
            <a:pPr marL="0" indent="0">
              <a:lnSpc>
                <a:spcPct val="150000"/>
              </a:lnSpc>
              <a:spcBef>
                <a:spcPts val="1200"/>
              </a:spcBef>
              <a:buFont typeface="Wingdings" panose="05000000000000000000" pitchFamily="2" charset="2"/>
              <a:buNone/>
            </a:pPr>
            <a:r>
              <a:rPr lang="zh-CN" altLang="en-US" sz="2400"/>
              <a:t>       对于长度为</a:t>
            </a:r>
            <a:r>
              <a:rPr lang="en-US" altLang="zh-CN" sz="2400"/>
              <a:t>n</a:t>
            </a:r>
            <a:r>
              <a:rPr lang="zh-CN" altLang="en-US" sz="2400"/>
              <a:t>（</a:t>
            </a:r>
            <a:r>
              <a:rPr lang="en-US" altLang="zh-CN" sz="2400"/>
              <a:t>n≥1</a:t>
            </a:r>
            <a:r>
              <a:rPr lang="zh-CN" altLang="en-US" sz="2400"/>
              <a:t>）的钢条，设</a:t>
            </a:r>
            <a:r>
              <a:rPr lang="en-US" altLang="zh-CN" sz="2400"/>
              <a:t>r</a:t>
            </a:r>
            <a:r>
              <a:rPr lang="en-US" altLang="zh-CN" sz="2400" baseline="-25000"/>
              <a:t>n</a:t>
            </a:r>
            <a:r>
              <a:rPr lang="zh-CN" altLang="en-US" sz="2400"/>
              <a:t>是最优切割的收益，那么该如何获得该最优切割？</a:t>
            </a:r>
            <a:endParaRPr lang="en-US" altLang="zh-CN" sz="2400"/>
          </a:p>
          <a:p>
            <a:pPr marL="622300" lvl="1" indent="-349250">
              <a:lnSpc>
                <a:spcPct val="150000"/>
              </a:lnSpc>
              <a:spcBef>
                <a:spcPct val="0"/>
              </a:spcBef>
            </a:pPr>
            <a:r>
              <a:rPr lang="zh-CN" altLang="en-US" sz="2400">
                <a:latin typeface="宋体" panose="02010600030101010101" pitchFamily="2" charset="-122"/>
                <a:ea typeface="宋体" panose="02010600030101010101" pitchFamily="2" charset="-122"/>
              </a:rPr>
              <a:t>对</a:t>
            </a:r>
            <a:r>
              <a:rPr lang="zh-CN" altLang="en-US" sz="2400">
                <a:solidFill>
                  <a:srgbClr val="FF0000"/>
                </a:solidFill>
              </a:rPr>
              <a:t>最优切割</a:t>
            </a:r>
            <a:r>
              <a:rPr lang="zh-CN" altLang="en-US" sz="2400">
                <a:latin typeface="宋体" panose="02010600030101010101" pitchFamily="2" charset="-122"/>
                <a:ea typeface="宋体" panose="02010600030101010101" pitchFamily="2" charset="-122"/>
              </a:rPr>
              <a:t>，从左往右看，设</a:t>
            </a:r>
            <a:r>
              <a:rPr lang="zh-CN" altLang="en-US" sz="2400">
                <a:solidFill>
                  <a:srgbClr val="0000FF"/>
                </a:solidFill>
                <a:latin typeface="宋体" panose="02010600030101010101" pitchFamily="2" charset="-122"/>
                <a:ea typeface="宋体" panose="02010600030101010101" pitchFamily="2" charset="-122"/>
              </a:rPr>
              <a:t>首次切割</a:t>
            </a:r>
            <a:r>
              <a:rPr lang="zh-CN" altLang="en-US" sz="2400">
                <a:latin typeface="宋体" panose="02010600030101010101" pitchFamily="2" charset="-122"/>
                <a:ea typeface="宋体" panose="02010600030101010101" pitchFamily="2" charset="-122"/>
              </a:rPr>
              <a:t>在位置</a:t>
            </a:r>
            <a:r>
              <a:rPr lang="en-US" altLang="zh-CN" sz="2400">
                <a:latin typeface="宋体" panose="02010600030101010101" pitchFamily="2" charset="-122"/>
                <a:ea typeface="宋体" panose="02010600030101010101" pitchFamily="2" charset="-122"/>
              </a:rPr>
              <a:t>i</a:t>
            </a:r>
            <a:r>
              <a:rPr lang="zh-CN" altLang="en-US" sz="2400">
                <a:latin typeface="宋体" panose="02010600030101010101" pitchFamily="2" charset="-122"/>
                <a:ea typeface="宋体" panose="02010600030101010101" pitchFamily="2" charset="-122"/>
              </a:rPr>
              <a:t>，将钢条分成长度为</a:t>
            </a:r>
            <a:r>
              <a:rPr lang="en-US" altLang="zh-CN" sz="2400">
                <a:latin typeface="宋体" panose="02010600030101010101" pitchFamily="2" charset="-122"/>
                <a:ea typeface="宋体" panose="02010600030101010101" pitchFamily="2" charset="-122"/>
              </a:rPr>
              <a:t>i</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n-i</a:t>
            </a:r>
            <a:r>
              <a:rPr lang="zh-CN" altLang="en-US" sz="2400">
                <a:latin typeface="宋体" panose="02010600030101010101" pitchFamily="2" charset="-122"/>
                <a:ea typeface="宋体" panose="02010600030101010101" pitchFamily="2" charset="-122"/>
              </a:rPr>
              <a:t>的两段，令</a:t>
            </a:r>
            <a:r>
              <a:rPr lang="en-US" altLang="zh-CN" sz="2400">
                <a:latin typeface="宋体" panose="02010600030101010101" pitchFamily="2" charset="-122"/>
                <a:ea typeface="宋体" panose="02010600030101010101" pitchFamily="2" charset="-122"/>
              </a:rPr>
              <a:t>r</a:t>
            </a:r>
            <a:r>
              <a:rPr lang="en-US" altLang="zh-CN" sz="2400" baseline="-25000">
                <a:latin typeface="宋体" panose="02010600030101010101" pitchFamily="2" charset="-122"/>
                <a:ea typeface="宋体" panose="02010600030101010101" pitchFamily="2" charset="-122"/>
              </a:rPr>
              <a:t>i</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r</a:t>
            </a:r>
            <a:r>
              <a:rPr lang="en-US" altLang="zh-CN" sz="2400" baseline="-25000">
                <a:latin typeface="宋体" panose="02010600030101010101" pitchFamily="2" charset="-122"/>
                <a:ea typeface="宋体" panose="02010600030101010101" pitchFamily="2" charset="-122"/>
              </a:rPr>
              <a:t>n-i</a:t>
            </a:r>
            <a:r>
              <a:rPr lang="zh-CN" altLang="en-US" sz="2400">
                <a:latin typeface="宋体" panose="02010600030101010101" pitchFamily="2" charset="-122"/>
                <a:ea typeface="宋体" panose="02010600030101010101" pitchFamily="2" charset="-122"/>
              </a:rPr>
              <a:t>分别是这两段的最优子切割收益，则有：</a:t>
            </a:r>
            <a:endParaRPr lang="en-US" altLang="zh-CN" sz="2400">
              <a:latin typeface="宋体" panose="02010600030101010101" pitchFamily="2" charset="-122"/>
              <a:ea typeface="宋体" panose="02010600030101010101" pitchFamily="2" charset="-122"/>
            </a:endParaRPr>
          </a:p>
          <a:p>
            <a:pPr marL="0" indent="0">
              <a:lnSpc>
                <a:spcPct val="150000"/>
              </a:lnSpc>
              <a:spcBef>
                <a:spcPct val="0"/>
              </a:spcBef>
              <a:buFont typeface="Wingdings" panose="05000000000000000000" pitchFamily="2" charset="2"/>
              <a:buNone/>
            </a:pPr>
            <a:r>
              <a:rPr lang="en-US" altLang="zh-CN" sz="2400">
                <a:latin typeface="宋体" panose="02010600030101010101" pitchFamily="2" charset="-122"/>
                <a:ea typeface="宋体" panose="02010600030101010101" pitchFamily="2" charset="-122"/>
              </a:rPr>
              <a:t>                       r</a:t>
            </a:r>
            <a:r>
              <a:rPr lang="en-US" altLang="zh-CN" sz="2400" baseline="-25000">
                <a:latin typeface="宋体" panose="02010600030101010101" pitchFamily="2" charset="-122"/>
                <a:ea typeface="宋体" panose="02010600030101010101" pitchFamily="2" charset="-122"/>
              </a:rPr>
              <a:t>n=</a:t>
            </a:r>
            <a:r>
              <a:rPr lang="en-US" altLang="zh-CN" sz="2400">
                <a:latin typeface="宋体" panose="02010600030101010101" pitchFamily="2" charset="-122"/>
                <a:ea typeface="宋体" panose="02010600030101010101" pitchFamily="2" charset="-122"/>
              </a:rPr>
              <a:t> r</a:t>
            </a:r>
            <a:r>
              <a:rPr lang="en-US" altLang="zh-CN" sz="2400" baseline="-25000">
                <a:latin typeface="宋体" panose="02010600030101010101" pitchFamily="2" charset="-122"/>
                <a:ea typeface="宋体" panose="02010600030101010101" pitchFamily="2" charset="-122"/>
              </a:rPr>
              <a:t>i</a:t>
            </a:r>
            <a:r>
              <a:rPr lang="en-US" altLang="zh-CN" sz="2400">
                <a:latin typeface="宋体" panose="02010600030101010101" pitchFamily="2" charset="-122"/>
                <a:ea typeface="宋体" panose="02010600030101010101" pitchFamily="2" charset="-122"/>
              </a:rPr>
              <a:t>+ r</a:t>
            </a:r>
            <a:r>
              <a:rPr lang="en-US" altLang="zh-CN" sz="2400" baseline="-25000">
                <a:latin typeface="宋体" panose="02010600030101010101" pitchFamily="2" charset="-122"/>
                <a:ea typeface="宋体" panose="02010600030101010101" pitchFamily="2" charset="-122"/>
              </a:rPr>
              <a:t>n-i</a:t>
            </a:r>
          </a:p>
          <a:p>
            <a:pPr marL="622300" lvl="1" indent="-349250" algn="just">
              <a:lnSpc>
                <a:spcPct val="150000"/>
              </a:lnSpc>
              <a:spcBef>
                <a:spcPts val="1200"/>
              </a:spcBef>
            </a:pPr>
            <a:r>
              <a:rPr lang="zh-CN" altLang="en-US" sz="2400">
                <a:solidFill>
                  <a:srgbClr val="FF0000"/>
                </a:solidFill>
              </a:rPr>
              <a:t>一般情况</a:t>
            </a:r>
            <a:r>
              <a:rPr lang="zh-CN" altLang="en-US" sz="2400">
                <a:latin typeface="宋体" panose="02010600030101010101" pitchFamily="2" charset="-122"/>
                <a:ea typeface="宋体" panose="02010600030101010101" pitchFamily="2" charset="-122"/>
              </a:rPr>
              <a:t>，任意切割点</a:t>
            </a:r>
            <a:r>
              <a:rPr lang="en-US" altLang="zh-CN" sz="2400">
                <a:latin typeface="宋体" panose="02010600030101010101" pitchFamily="2" charset="-122"/>
                <a:ea typeface="宋体" panose="02010600030101010101" pitchFamily="2" charset="-122"/>
              </a:rPr>
              <a:t>j</a:t>
            </a:r>
            <a:r>
              <a:rPr lang="zh-CN" altLang="en-US" sz="2400">
                <a:latin typeface="宋体" panose="02010600030101010101" pitchFamily="2" charset="-122"/>
                <a:ea typeface="宋体" panose="02010600030101010101" pitchFamily="2" charset="-122"/>
              </a:rPr>
              <a:t>都将钢条分为两段，长度分别为</a:t>
            </a:r>
            <a:r>
              <a:rPr lang="en-US" altLang="zh-CN" sz="2400">
                <a:latin typeface="宋体" panose="02010600030101010101" pitchFamily="2" charset="-122"/>
                <a:ea typeface="宋体" panose="02010600030101010101" pitchFamily="2" charset="-122"/>
              </a:rPr>
              <a:t>j</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n-j</a:t>
            </a:r>
            <a:r>
              <a:rPr lang="zh-CN" altLang="en-US" sz="2400">
                <a:latin typeface="宋体" panose="02010600030101010101" pitchFamily="2" charset="-122"/>
                <a:ea typeface="宋体" panose="02010600030101010101" pitchFamily="2" charset="-122"/>
              </a:rPr>
              <a:t>，</a:t>
            </a:r>
            <a:r>
              <a:rPr lang="en-US" altLang="zh-CN" sz="2400">
                <a:latin typeface="宋体" panose="02010600030101010101" pitchFamily="2" charset="-122"/>
                <a:ea typeface="宋体" panose="02010600030101010101" pitchFamily="2" charset="-122"/>
              </a:rPr>
              <a:t>1≤j≤n</a:t>
            </a:r>
            <a:r>
              <a:rPr lang="zh-CN" altLang="en-US" sz="2400">
                <a:latin typeface="宋体" panose="02010600030101010101" pitchFamily="2" charset="-122"/>
                <a:ea typeface="宋体" panose="02010600030101010101" pitchFamily="2" charset="-122"/>
              </a:rPr>
              <a:t>。令</a:t>
            </a:r>
            <a:r>
              <a:rPr lang="en-US" altLang="zh-CN" sz="2400">
                <a:latin typeface="宋体" panose="02010600030101010101" pitchFamily="2" charset="-122"/>
                <a:ea typeface="宋体" panose="02010600030101010101" pitchFamily="2" charset="-122"/>
              </a:rPr>
              <a:t>r</a:t>
            </a:r>
            <a:r>
              <a:rPr lang="en-US" altLang="zh-CN" sz="2400" baseline="-25000">
                <a:latin typeface="宋体" panose="02010600030101010101" pitchFamily="2" charset="-122"/>
                <a:ea typeface="宋体" panose="02010600030101010101" pitchFamily="2" charset="-122"/>
              </a:rPr>
              <a:t>j</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r</a:t>
            </a:r>
            <a:r>
              <a:rPr lang="en-US" altLang="zh-CN" sz="2400" baseline="-25000">
                <a:latin typeface="宋体" panose="02010600030101010101" pitchFamily="2" charset="-122"/>
                <a:ea typeface="宋体" panose="02010600030101010101" pitchFamily="2" charset="-122"/>
              </a:rPr>
              <a:t>n-j</a:t>
            </a:r>
            <a:r>
              <a:rPr lang="zh-CN" altLang="en-US" sz="2400">
                <a:latin typeface="宋体" panose="02010600030101010101" pitchFamily="2" charset="-122"/>
                <a:ea typeface="宋体" panose="02010600030101010101" pitchFamily="2" charset="-122"/>
              </a:rPr>
              <a:t>分别是</a:t>
            </a:r>
            <a:r>
              <a:rPr lang="zh-CN" altLang="en-US" sz="2400">
                <a:solidFill>
                  <a:srgbClr val="0000FF"/>
                </a:solidFill>
                <a:latin typeface="宋体" panose="02010600030101010101" pitchFamily="2" charset="-122"/>
                <a:ea typeface="宋体" panose="02010600030101010101" pitchFamily="2" charset="-122"/>
              </a:rPr>
              <a:t>这两段的最优切割收益</a:t>
            </a:r>
            <a:r>
              <a:rPr lang="zh-CN" altLang="en-US" sz="2400">
                <a:latin typeface="宋体" panose="02010600030101010101" pitchFamily="2" charset="-122"/>
                <a:ea typeface="宋体" panose="02010600030101010101" pitchFamily="2" charset="-122"/>
              </a:rPr>
              <a:t>，则该切割可获得的最好收益是：</a:t>
            </a:r>
            <a:r>
              <a:rPr lang="en-US" altLang="zh-CN" sz="2400">
                <a:latin typeface="宋体" panose="02010600030101010101" pitchFamily="2" charset="-122"/>
                <a:ea typeface="宋体" panose="02010600030101010101" pitchFamily="2" charset="-122"/>
              </a:rPr>
              <a:t>r'</a:t>
            </a:r>
            <a:r>
              <a:rPr lang="en-US" altLang="zh-CN" sz="2400" baseline="-25000">
                <a:latin typeface="宋体" panose="02010600030101010101" pitchFamily="2" charset="-122"/>
                <a:ea typeface="宋体" panose="02010600030101010101" pitchFamily="2" charset="-122"/>
              </a:rPr>
              <a:t>n</a:t>
            </a:r>
            <a:r>
              <a:rPr lang="en-US" altLang="zh-CN" sz="2400">
                <a:latin typeface="宋体" panose="02010600030101010101" pitchFamily="2" charset="-122"/>
                <a:ea typeface="宋体" panose="02010600030101010101" pitchFamily="2" charset="-122"/>
              </a:rPr>
              <a:t>= r</a:t>
            </a:r>
            <a:r>
              <a:rPr lang="en-US" altLang="zh-CN" sz="2400" baseline="-25000">
                <a:latin typeface="宋体" panose="02010600030101010101" pitchFamily="2" charset="-122"/>
                <a:ea typeface="宋体" panose="02010600030101010101" pitchFamily="2" charset="-122"/>
              </a:rPr>
              <a:t>j</a:t>
            </a:r>
            <a:r>
              <a:rPr lang="en-US" altLang="zh-CN" sz="2400">
                <a:latin typeface="宋体" panose="02010600030101010101" pitchFamily="2" charset="-122"/>
                <a:ea typeface="宋体" panose="02010600030101010101" pitchFamily="2" charset="-122"/>
              </a:rPr>
              <a:t>+ r</a:t>
            </a:r>
            <a:r>
              <a:rPr lang="en-US" altLang="zh-CN" sz="2400" baseline="-25000">
                <a:latin typeface="宋体" panose="02010600030101010101" pitchFamily="2" charset="-122"/>
                <a:ea typeface="宋体" panose="02010600030101010101" pitchFamily="2" charset="-122"/>
              </a:rPr>
              <a:t>n-j</a:t>
            </a:r>
          </a:p>
          <a:p>
            <a:pPr marL="622300" lvl="1" indent="-349250" algn="just">
              <a:lnSpc>
                <a:spcPct val="150000"/>
              </a:lnSpc>
              <a:spcBef>
                <a:spcPts val="1200"/>
              </a:spcBef>
              <a:spcAft>
                <a:spcPts val="1200"/>
              </a:spcAft>
            </a:pPr>
            <a:r>
              <a:rPr lang="en-US" altLang="zh-CN" b="1">
                <a:solidFill>
                  <a:srgbClr val="FF0000"/>
                </a:solidFill>
                <a:latin typeface="宋体" panose="02010600030101010101" pitchFamily="2" charset="-122"/>
                <a:ea typeface="宋体" panose="02010600030101010101" pitchFamily="2" charset="-122"/>
              </a:rPr>
              <a:t>j</a:t>
            </a:r>
            <a:r>
              <a:rPr lang="zh-CN" altLang="en-US" b="1">
                <a:solidFill>
                  <a:srgbClr val="FF0000"/>
                </a:solidFill>
                <a:latin typeface="宋体" panose="02010600030101010101" pitchFamily="2" charset="-122"/>
                <a:ea typeface="宋体" panose="02010600030101010101" pitchFamily="2" charset="-122"/>
              </a:rPr>
              <a:t>和</a:t>
            </a:r>
            <a:r>
              <a:rPr lang="en-US" altLang="zh-CN" b="1">
                <a:solidFill>
                  <a:srgbClr val="FF0000"/>
                </a:solidFill>
                <a:latin typeface="宋体" panose="02010600030101010101" pitchFamily="2" charset="-122"/>
                <a:ea typeface="宋体" panose="02010600030101010101" pitchFamily="2" charset="-122"/>
              </a:rPr>
              <a:t>i</a:t>
            </a:r>
            <a:r>
              <a:rPr lang="zh-CN" altLang="en-US" b="1">
                <a:solidFill>
                  <a:srgbClr val="FF0000"/>
                </a:solidFill>
                <a:latin typeface="宋体" panose="02010600030101010101" pitchFamily="2" charset="-122"/>
                <a:ea typeface="宋体" panose="02010600030101010101" pitchFamily="2" charset="-122"/>
              </a:rPr>
              <a:t>有什么关系呢？</a:t>
            </a:r>
            <a:endParaRPr lang="en-US" altLang="zh-CN" b="1">
              <a:solidFill>
                <a:srgbClr val="FF0000"/>
              </a:solidFill>
              <a:latin typeface="宋体" panose="02010600030101010101" pitchFamily="2" charset="-122"/>
              <a:ea typeface="宋体" panose="02010600030101010101" pitchFamily="2" charset="-122"/>
            </a:endParaRPr>
          </a:p>
          <a:p>
            <a:pPr marL="0" indent="0">
              <a:lnSpc>
                <a:spcPct val="150000"/>
              </a:lnSpc>
              <a:spcBef>
                <a:spcPts val="1200"/>
              </a:spcBef>
              <a:buFont typeface="Wingdings" panose="05000000000000000000" pitchFamily="2" charset="2"/>
              <a:buNone/>
            </a:pPr>
            <a:endParaRPr lang="en-US" altLang="zh-CN" sz="2400"/>
          </a:p>
          <a:p>
            <a:pPr marL="0" indent="0">
              <a:lnSpc>
                <a:spcPct val="150000"/>
              </a:lnSpc>
              <a:spcBef>
                <a:spcPts val="1200"/>
              </a:spcBef>
              <a:buFont typeface="Wingdings" panose="05000000000000000000" pitchFamily="2" charset="2"/>
              <a:buNone/>
            </a:pPr>
            <a:endParaRPr lang="zh-CN" altLang="en-US" sz="2400"/>
          </a:p>
        </p:txBody>
      </p:sp>
      <p:sp>
        <p:nvSpPr>
          <p:cNvPr id="18435" name="灯片编号占位符 4">
            <a:extLst>
              <a:ext uri="{FF2B5EF4-FFF2-40B4-BE49-F238E27FC236}">
                <a16:creationId xmlns:a16="http://schemas.microsoft.com/office/drawing/2014/main" id="{521EDC9F-FB97-427E-BF8C-96A4B7843CA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0943A638-A1EF-49E9-B9D3-4827EB3B9B96}" type="slidenum">
              <a:rPr lang="zh-CN" altLang="zh-CN" sz="140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11</a:t>
            </a:fld>
            <a:endParaRPr lang="zh-CN" altLang="zh-CN" sz="1400">
              <a:solidFill>
                <a:schemeClr val="tx1"/>
              </a:solidFill>
              <a:latin typeface="Tahoma" panose="020B060403050404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a:extLst>
              <a:ext uri="{FF2B5EF4-FFF2-40B4-BE49-F238E27FC236}">
                <a16:creationId xmlns:a16="http://schemas.microsoft.com/office/drawing/2014/main" id="{F3C36D14-A205-4F43-B0EF-D1794D06F2CF}"/>
              </a:ext>
            </a:extLst>
          </p:cNvPr>
          <p:cNvSpPr>
            <a:spLocks noGrp="1" noChangeArrowheads="1"/>
          </p:cNvSpPr>
          <p:nvPr>
            <p:ph idx="1"/>
          </p:nvPr>
        </p:nvSpPr>
        <p:spPr>
          <a:xfrm>
            <a:off x="250825" y="549275"/>
            <a:ext cx="8599488" cy="5688013"/>
          </a:xfrm>
          <a:solidFill>
            <a:schemeClr val="bg1"/>
          </a:solidFill>
        </p:spPr>
        <p:txBody>
          <a:bodyPr/>
          <a:lstStyle/>
          <a:p>
            <a:pPr>
              <a:lnSpc>
                <a:spcPct val="150000"/>
              </a:lnSpc>
              <a:spcBef>
                <a:spcPts val="1200"/>
              </a:spcBef>
            </a:pPr>
            <a:r>
              <a:rPr lang="zh-CN" altLang="en-US" sz="2400">
                <a:latin typeface="宋体" panose="02010600030101010101" pitchFamily="2" charset="-122"/>
                <a:ea typeface="宋体" panose="02010600030101010101" pitchFamily="2" charset="-122"/>
              </a:rPr>
              <a:t>这样的</a:t>
            </a:r>
            <a:r>
              <a:rPr lang="en-US" altLang="zh-CN" sz="2400">
                <a:latin typeface="宋体" panose="02010600030101010101" pitchFamily="2" charset="-122"/>
                <a:ea typeface="宋体" panose="02010600030101010101" pitchFamily="2" charset="-122"/>
              </a:rPr>
              <a:t>j</a:t>
            </a:r>
            <a:r>
              <a:rPr lang="zh-CN" altLang="en-US" sz="2400">
                <a:latin typeface="宋体" panose="02010600030101010101" pitchFamily="2" charset="-122"/>
                <a:ea typeface="宋体" panose="02010600030101010101" pitchFamily="2" charset="-122"/>
              </a:rPr>
              <a:t>有</a:t>
            </a:r>
            <a:r>
              <a:rPr lang="en-US" altLang="zh-CN" sz="2400">
                <a:latin typeface="宋体" panose="02010600030101010101" pitchFamily="2" charset="-122"/>
                <a:ea typeface="宋体" panose="02010600030101010101" pitchFamily="2" charset="-122"/>
              </a:rPr>
              <a:t>n</a:t>
            </a:r>
            <a:r>
              <a:rPr lang="zh-CN" altLang="en-US" sz="2400">
                <a:latin typeface="宋体" panose="02010600030101010101" pitchFamily="2" charset="-122"/>
                <a:ea typeface="宋体" panose="02010600030101010101" pitchFamily="2" charset="-122"/>
              </a:rPr>
              <a:t>种选择</a:t>
            </a:r>
            <a:r>
              <a:rPr lang="en-US" altLang="zh-CN" sz="2400">
                <a:latin typeface="宋体" panose="02010600030101010101" pitchFamily="2" charset="-122"/>
                <a:ea typeface="宋体" panose="02010600030101010101" pitchFamily="2" charset="-122"/>
              </a:rPr>
              <a:t>(</a:t>
            </a:r>
            <a:r>
              <a:rPr lang="zh-CN" altLang="en-US" sz="2400">
                <a:latin typeface="宋体" panose="02010600030101010101" pitchFamily="2" charset="-122"/>
                <a:ea typeface="宋体" panose="02010600030101010101" pitchFamily="2" charset="-122"/>
              </a:rPr>
              <a:t>包括不切割</a:t>
            </a:r>
            <a:r>
              <a:rPr lang="en-US" altLang="zh-CN" sz="2400">
                <a:latin typeface="宋体" panose="02010600030101010101" pitchFamily="2" charset="-122"/>
                <a:ea typeface="宋体" panose="02010600030101010101" pitchFamily="2" charset="-122"/>
              </a:rPr>
              <a:t>)</a:t>
            </a:r>
            <a:r>
              <a:rPr lang="zh-CN" altLang="en-US" sz="2400">
                <a:latin typeface="宋体" panose="02010600030101010101" pitchFamily="2" charset="-122"/>
                <a:ea typeface="宋体" panose="02010600030101010101" pitchFamily="2" charset="-122"/>
              </a:rPr>
              <a:t>，而</a:t>
            </a:r>
            <a:r>
              <a:rPr lang="zh-CN" altLang="en-US" sz="2400">
                <a:solidFill>
                  <a:srgbClr val="FF0000"/>
                </a:solidFill>
              </a:rPr>
              <a:t>最优切割是能够获得最大收益的切割方案</a:t>
            </a:r>
            <a:r>
              <a:rPr lang="zh-CN" altLang="en-US" sz="2400">
                <a:latin typeface="宋体" panose="02010600030101010101" pitchFamily="2" charset="-122"/>
                <a:ea typeface="宋体" panose="02010600030101010101" pitchFamily="2" charset="-122"/>
              </a:rPr>
              <a:t>，所以有：</a:t>
            </a:r>
            <a:endParaRPr lang="en-US" altLang="zh-CN" sz="2400">
              <a:latin typeface="宋体" panose="02010600030101010101" pitchFamily="2" charset="-122"/>
              <a:ea typeface="宋体" panose="02010600030101010101" pitchFamily="2" charset="-122"/>
            </a:endParaRPr>
          </a:p>
          <a:p>
            <a:pPr>
              <a:lnSpc>
                <a:spcPct val="150000"/>
              </a:lnSpc>
              <a:spcBef>
                <a:spcPts val="1200"/>
              </a:spcBef>
            </a:pPr>
            <a:endParaRPr lang="en-US" altLang="zh-CN" sz="2400">
              <a:latin typeface="宋体" panose="02010600030101010101" pitchFamily="2" charset="-122"/>
              <a:ea typeface="宋体" panose="02010600030101010101" pitchFamily="2" charset="-122"/>
            </a:endParaRPr>
          </a:p>
          <a:p>
            <a:pPr>
              <a:lnSpc>
                <a:spcPct val="150000"/>
              </a:lnSpc>
              <a:spcBef>
                <a:spcPts val="1800"/>
              </a:spcBef>
            </a:pPr>
            <a:r>
              <a:rPr lang="zh-CN" altLang="en-US" sz="2400">
                <a:latin typeface="宋体" panose="02010600030101010101" pitchFamily="2" charset="-122"/>
                <a:ea typeface="宋体" panose="02010600030101010101" pitchFamily="2" charset="-122"/>
              </a:rPr>
              <a:t>即，首次切割后，将两段钢条看成两个独立的钢条切割问题实例。若分别获得两段钢条的最优切割收益</a:t>
            </a:r>
            <a:r>
              <a:rPr lang="en-US" altLang="zh-CN" sz="2400">
                <a:latin typeface="宋体" panose="02010600030101010101" pitchFamily="2" charset="-122"/>
                <a:ea typeface="宋体" panose="02010600030101010101" pitchFamily="2" charset="-122"/>
              </a:rPr>
              <a:t>r</a:t>
            </a:r>
            <a:r>
              <a:rPr lang="en-US" altLang="zh-CN" sz="2400" baseline="-25000">
                <a:latin typeface="宋体" panose="02010600030101010101" pitchFamily="2" charset="-122"/>
                <a:ea typeface="宋体" panose="02010600030101010101" pitchFamily="2" charset="-122"/>
              </a:rPr>
              <a:t>j</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r</a:t>
            </a:r>
            <a:r>
              <a:rPr lang="en-US" altLang="zh-CN" sz="2400" baseline="-25000">
                <a:latin typeface="宋体" panose="02010600030101010101" pitchFamily="2" charset="-122"/>
                <a:ea typeface="宋体" panose="02010600030101010101" pitchFamily="2" charset="-122"/>
              </a:rPr>
              <a:t>n-j</a:t>
            </a:r>
            <a:r>
              <a:rPr lang="zh-CN" altLang="en-US" sz="2400">
                <a:latin typeface="宋体" panose="02010600030101010101" pitchFamily="2" charset="-122"/>
                <a:ea typeface="宋体" panose="02010600030101010101" pitchFamily="2" charset="-122"/>
              </a:rPr>
              <a:t>，则</a:t>
            </a:r>
            <a:r>
              <a:rPr lang="zh-CN" altLang="en-US" sz="2400"/>
              <a:t>原问题的解就可以通过组合这两个相关子问题的最优子解获得</a:t>
            </a:r>
            <a:r>
              <a:rPr lang="zh-CN" altLang="en-US"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p>
            <a:pPr>
              <a:lnSpc>
                <a:spcPct val="150000"/>
              </a:lnSpc>
              <a:spcBef>
                <a:spcPts val="1200"/>
              </a:spcBef>
            </a:pPr>
            <a:r>
              <a:rPr lang="zh-CN" altLang="en-US" sz="2400">
                <a:latin typeface="宋体" panose="02010600030101010101" pitchFamily="2" charset="-122"/>
                <a:ea typeface="宋体" panose="02010600030101010101" pitchFamily="2" charset="-122"/>
              </a:rPr>
              <a:t>这里体现了该问题最优解的一个重要性质：</a:t>
            </a:r>
            <a:r>
              <a:rPr lang="zh-CN" altLang="en-US" sz="2400">
                <a:solidFill>
                  <a:srgbClr val="FF0000"/>
                </a:solidFill>
              </a:rPr>
              <a:t>最优子结构性</a:t>
            </a:r>
            <a:endParaRPr lang="en-US" altLang="zh-CN" sz="2400">
              <a:solidFill>
                <a:srgbClr val="FF0000"/>
              </a:solidFill>
            </a:endParaRPr>
          </a:p>
          <a:p>
            <a:pPr lvl="1">
              <a:lnSpc>
                <a:spcPct val="150000"/>
              </a:lnSpc>
              <a:spcBef>
                <a:spcPts val="1200"/>
              </a:spcBef>
              <a:buFont typeface="Wingdings" panose="05000000000000000000" pitchFamily="2" charset="2"/>
              <a:buChar char="Ø"/>
            </a:pPr>
            <a:r>
              <a:rPr lang="zh-CN" altLang="en-US" sz="2400">
                <a:latin typeface="宋体" panose="02010600030101010101" pitchFamily="2" charset="-122"/>
                <a:ea typeface="宋体" panose="02010600030101010101" pitchFamily="2" charset="-122"/>
              </a:rPr>
              <a:t>如果</a:t>
            </a:r>
            <a:r>
              <a:rPr lang="en-US" altLang="zh-CN" sz="2400">
                <a:latin typeface="宋体" panose="02010600030101010101" pitchFamily="2" charset="-122"/>
                <a:ea typeface="宋体" panose="02010600030101010101" pitchFamily="2" charset="-122"/>
              </a:rPr>
              <a:t>r</a:t>
            </a:r>
            <a:r>
              <a:rPr lang="en-US" altLang="zh-CN" sz="2400" baseline="-25000">
                <a:latin typeface="宋体" panose="02010600030101010101" pitchFamily="2" charset="-122"/>
                <a:ea typeface="宋体" panose="02010600030101010101" pitchFamily="2" charset="-122"/>
              </a:rPr>
              <a:t>n=</a:t>
            </a:r>
            <a:r>
              <a:rPr lang="en-US" altLang="zh-CN" sz="2400">
                <a:latin typeface="宋体" panose="02010600030101010101" pitchFamily="2" charset="-122"/>
                <a:ea typeface="宋体" panose="02010600030101010101" pitchFamily="2" charset="-122"/>
              </a:rPr>
              <a:t> r</a:t>
            </a:r>
            <a:r>
              <a:rPr lang="en-US" altLang="zh-CN" sz="2400" baseline="-25000">
                <a:latin typeface="宋体" panose="02010600030101010101" pitchFamily="2" charset="-122"/>
                <a:ea typeface="宋体" panose="02010600030101010101" pitchFamily="2" charset="-122"/>
              </a:rPr>
              <a:t>i</a:t>
            </a:r>
            <a:r>
              <a:rPr lang="en-US" altLang="zh-CN" sz="2400">
                <a:latin typeface="宋体" panose="02010600030101010101" pitchFamily="2" charset="-122"/>
                <a:ea typeface="宋体" panose="02010600030101010101" pitchFamily="2" charset="-122"/>
              </a:rPr>
              <a:t>+ r</a:t>
            </a:r>
            <a:r>
              <a:rPr lang="en-US" altLang="zh-CN" sz="2400" baseline="-25000">
                <a:latin typeface="宋体" panose="02010600030101010101" pitchFamily="2" charset="-122"/>
                <a:ea typeface="宋体" panose="02010600030101010101" pitchFamily="2" charset="-122"/>
              </a:rPr>
              <a:t>n-i</a:t>
            </a:r>
            <a:r>
              <a:rPr lang="zh-CN" altLang="en-US" sz="2400">
                <a:latin typeface="宋体" panose="02010600030101010101" pitchFamily="2" charset="-122"/>
                <a:ea typeface="宋体" panose="02010600030101010101" pitchFamily="2" charset="-122"/>
              </a:rPr>
              <a:t>是最优切割收益，则</a:t>
            </a:r>
            <a:r>
              <a:rPr lang="en-US" altLang="zh-CN" sz="2400">
                <a:latin typeface="宋体" panose="02010600030101010101" pitchFamily="2" charset="-122"/>
                <a:ea typeface="宋体" panose="02010600030101010101" pitchFamily="2" charset="-122"/>
              </a:rPr>
              <a:t>r</a:t>
            </a:r>
            <a:r>
              <a:rPr lang="en-US" altLang="zh-CN" sz="2400" baseline="-25000">
                <a:latin typeface="宋体" panose="02010600030101010101" pitchFamily="2" charset="-122"/>
                <a:ea typeface="宋体" panose="02010600030101010101" pitchFamily="2" charset="-122"/>
              </a:rPr>
              <a:t>i</a:t>
            </a:r>
            <a:r>
              <a:rPr lang="zh-CN" altLang="en-US" sz="2400">
                <a:latin typeface="宋体" panose="02010600030101010101" pitchFamily="2" charset="-122"/>
                <a:ea typeface="宋体" panose="02010600030101010101" pitchFamily="2" charset="-122"/>
              </a:rPr>
              <a:t>、</a:t>
            </a:r>
            <a:r>
              <a:rPr lang="en-US" altLang="zh-CN" sz="2400">
                <a:latin typeface="宋体" panose="02010600030101010101" pitchFamily="2" charset="-122"/>
                <a:ea typeface="宋体" panose="02010600030101010101" pitchFamily="2" charset="-122"/>
              </a:rPr>
              <a:t>r</a:t>
            </a:r>
            <a:r>
              <a:rPr lang="en-US" altLang="zh-CN" sz="2400" baseline="-25000">
                <a:latin typeface="宋体" panose="02010600030101010101" pitchFamily="2" charset="-122"/>
                <a:ea typeface="宋体" panose="02010600030101010101" pitchFamily="2" charset="-122"/>
              </a:rPr>
              <a:t>n-i</a:t>
            </a:r>
            <a:r>
              <a:rPr lang="zh-CN" altLang="en-US" sz="2400">
                <a:latin typeface="宋体" panose="02010600030101010101" pitchFamily="2" charset="-122"/>
                <a:ea typeface="宋体" panose="02010600030101010101" pitchFamily="2" charset="-122"/>
              </a:rPr>
              <a:t>是相应子问题的最优切割收益（为什么？）。</a:t>
            </a:r>
            <a:endParaRPr lang="en-US" altLang="zh-CN" sz="2400" baseline="-25000">
              <a:latin typeface="宋体" panose="02010600030101010101" pitchFamily="2" charset="-122"/>
              <a:ea typeface="宋体" panose="02010600030101010101" pitchFamily="2" charset="-122"/>
            </a:endParaRPr>
          </a:p>
          <a:p>
            <a:pPr>
              <a:lnSpc>
                <a:spcPct val="150000"/>
              </a:lnSpc>
              <a:spcBef>
                <a:spcPts val="1200"/>
              </a:spcBef>
            </a:pPr>
            <a:endParaRPr lang="en-US" altLang="zh-CN" sz="2400">
              <a:latin typeface="宋体" panose="02010600030101010101" pitchFamily="2" charset="-122"/>
              <a:ea typeface="宋体" panose="02010600030101010101" pitchFamily="2" charset="-122"/>
            </a:endParaRPr>
          </a:p>
          <a:p>
            <a:pPr>
              <a:lnSpc>
                <a:spcPct val="150000"/>
              </a:lnSpc>
              <a:spcBef>
                <a:spcPts val="1200"/>
              </a:spcBef>
            </a:pPr>
            <a:endParaRPr lang="en-US" altLang="zh-CN" sz="2400">
              <a:solidFill>
                <a:srgbClr val="FF0000"/>
              </a:solidFill>
            </a:endParaRPr>
          </a:p>
        </p:txBody>
      </p:sp>
      <p:graphicFrame>
        <p:nvGraphicFramePr>
          <p:cNvPr id="19459" name="对象 10">
            <a:extLst>
              <a:ext uri="{FF2B5EF4-FFF2-40B4-BE49-F238E27FC236}">
                <a16:creationId xmlns:a16="http://schemas.microsoft.com/office/drawing/2014/main" id="{5A55AE14-C7C5-4733-8750-F19382E0CD4E}"/>
              </a:ext>
            </a:extLst>
          </p:cNvPr>
          <p:cNvGraphicFramePr>
            <a:graphicFrameLocks noChangeAspect="1"/>
          </p:cNvGraphicFramePr>
          <p:nvPr/>
        </p:nvGraphicFramePr>
        <p:xfrm>
          <a:off x="900113" y="1844675"/>
          <a:ext cx="7594600" cy="654050"/>
        </p:xfrm>
        <a:graphic>
          <a:graphicData uri="http://schemas.openxmlformats.org/presentationml/2006/ole">
            <mc:AlternateContent xmlns:mc="http://schemas.openxmlformats.org/markup-compatibility/2006">
              <mc:Choice xmlns:v="urn:schemas-microsoft-com:vml" Requires="v">
                <p:oleObj spid="_x0000_s19481" name="公式" r:id="rId3" imgW="3390900" imgH="292100" progId="Equation.3">
                  <p:embed/>
                </p:oleObj>
              </mc:Choice>
              <mc:Fallback>
                <p:oleObj name="公式" r:id="rId3" imgW="3390900" imgH="292100" progId="Equation.3">
                  <p:embed/>
                  <p:pic>
                    <p:nvPicPr>
                      <p:cNvPr id="0"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844675"/>
                        <a:ext cx="75946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占位符 2">
            <a:extLst>
              <a:ext uri="{FF2B5EF4-FFF2-40B4-BE49-F238E27FC236}">
                <a16:creationId xmlns:a16="http://schemas.microsoft.com/office/drawing/2014/main" id="{171A2E86-EF8D-4370-B341-571312D1DE00}"/>
              </a:ext>
            </a:extLst>
          </p:cNvPr>
          <p:cNvSpPr txBox="1">
            <a:spLocks/>
          </p:cNvSpPr>
          <p:nvPr/>
        </p:nvSpPr>
        <p:spPr bwMode="auto">
          <a:xfrm>
            <a:off x="179388" y="334963"/>
            <a:ext cx="8713787" cy="546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107950">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buFont typeface="Wingdings" panose="05000000000000000000" pitchFamily="2" charset="2"/>
              <a:buNone/>
            </a:pPr>
            <a:r>
              <a:rPr lang="zh-CN" altLang="en-US" sz="2800" b="1">
                <a:solidFill>
                  <a:schemeClr val="tx1"/>
                </a:solidFill>
                <a:latin typeface="宋体" panose="02010600030101010101" pitchFamily="2" charset="-122"/>
                <a:ea typeface="宋体" panose="02010600030101010101" pitchFamily="2" charset="-122"/>
              </a:rPr>
              <a:t>钢条切割问题的</a:t>
            </a:r>
            <a:r>
              <a:rPr lang="zh-CN" altLang="en-US" sz="2800" b="1">
                <a:solidFill>
                  <a:srgbClr val="FF0000"/>
                </a:solidFill>
                <a:latin typeface="宋体" panose="02010600030101010101" pitchFamily="2" charset="-122"/>
                <a:ea typeface="宋体" panose="02010600030101010101" pitchFamily="2" charset="-122"/>
              </a:rPr>
              <a:t>朴素递归求解</a:t>
            </a:r>
            <a:r>
              <a:rPr lang="zh-CN" altLang="en-US" sz="2800" b="1">
                <a:solidFill>
                  <a:schemeClr val="tx1"/>
                </a:solidFill>
                <a:latin typeface="宋体" panose="02010600030101010101" pitchFamily="2" charset="-122"/>
                <a:ea typeface="宋体" panose="02010600030101010101" pitchFamily="2" charset="-122"/>
              </a:rPr>
              <a:t>过程：</a:t>
            </a:r>
            <a:endParaRPr lang="en-US" altLang="zh-CN" sz="2800" b="1">
              <a:solidFill>
                <a:schemeClr val="tx1"/>
              </a:solidFill>
              <a:latin typeface="宋体" panose="02010600030101010101" pitchFamily="2" charset="-122"/>
              <a:ea typeface="宋体" panose="02010600030101010101" pitchFamily="2" charset="-122"/>
            </a:endParaRPr>
          </a:p>
          <a:p>
            <a:pPr>
              <a:lnSpc>
                <a:spcPct val="150000"/>
              </a:lnSpc>
              <a:buFont typeface="Wingdings" panose="05000000000000000000" pitchFamily="2" charset="2"/>
              <a:buNone/>
            </a:pPr>
            <a:r>
              <a:rPr lang="zh-CN" altLang="en-US" sz="2400">
                <a:solidFill>
                  <a:schemeClr val="tx1"/>
                </a:solidFill>
                <a:latin typeface="宋体" panose="02010600030101010101" pitchFamily="2" charset="-122"/>
                <a:ea typeface="宋体" panose="02010600030101010101" pitchFamily="2" charset="-122"/>
              </a:rPr>
              <a:t>    对切割过程可做如下简化：将钢条从左边切割下长度为</a:t>
            </a:r>
            <a:r>
              <a:rPr lang="en-US" altLang="zh-CN" sz="2400">
                <a:solidFill>
                  <a:schemeClr val="tx1"/>
                </a:solidFill>
                <a:latin typeface="宋体" panose="02010600030101010101" pitchFamily="2" charset="-122"/>
                <a:ea typeface="宋体" panose="02010600030101010101" pitchFamily="2" charset="-122"/>
              </a:rPr>
              <a:t>i</a:t>
            </a:r>
            <a:r>
              <a:rPr lang="zh-CN" altLang="en-US" sz="2400">
                <a:solidFill>
                  <a:schemeClr val="tx1"/>
                </a:solidFill>
                <a:latin typeface="宋体" panose="02010600030101010101" pitchFamily="2" charset="-122"/>
                <a:ea typeface="宋体" panose="02010600030101010101" pitchFamily="2" charset="-122"/>
              </a:rPr>
              <a:t>的一段，然后只对右边剩下的长度为</a:t>
            </a:r>
            <a:r>
              <a:rPr lang="en-US" altLang="zh-CN" sz="2400">
                <a:solidFill>
                  <a:schemeClr val="tx1"/>
                </a:solidFill>
                <a:latin typeface="宋体" panose="02010600030101010101" pitchFamily="2" charset="-122"/>
                <a:ea typeface="宋体" panose="02010600030101010101" pitchFamily="2" charset="-122"/>
              </a:rPr>
              <a:t>n-i</a:t>
            </a:r>
            <a:r>
              <a:rPr lang="zh-CN" altLang="en-US" sz="2400">
                <a:solidFill>
                  <a:schemeClr val="tx1"/>
                </a:solidFill>
                <a:latin typeface="宋体" panose="02010600030101010101" pitchFamily="2" charset="-122"/>
                <a:ea typeface="宋体" panose="02010600030101010101" pitchFamily="2" charset="-122"/>
              </a:rPr>
              <a:t>的一段继续进行切割（递归求解），但对左边的一段不再进行切割。</a:t>
            </a:r>
            <a:endParaRPr lang="en-US" altLang="zh-CN" sz="2400">
              <a:solidFill>
                <a:schemeClr val="tx1"/>
              </a:solidFill>
              <a:latin typeface="宋体" panose="02010600030101010101" pitchFamily="2" charset="-122"/>
              <a:ea typeface="宋体" panose="02010600030101010101" pitchFamily="2" charset="-122"/>
            </a:endParaRPr>
          </a:p>
          <a:p>
            <a:pPr>
              <a:lnSpc>
                <a:spcPct val="150000"/>
              </a:lnSpc>
              <a:buFont typeface="Wingdings" panose="05000000000000000000" pitchFamily="2" charset="2"/>
              <a:buNone/>
            </a:pPr>
            <a:r>
              <a:rPr lang="zh-CN" altLang="en-US" sz="2400">
                <a:solidFill>
                  <a:schemeClr val="tx1"/>
                </a:solidFill>
                <a:latin typeface="宋体" panose="02010600030101010101" pitchFamily="2" charset="-122"/>
                <a:ea typeface="宋体" panose="02010600030101010101" pitchFamily="2" charset="-122"/>
              </a:rPr>
              <a:t>    此时有：</a:t>
            </a:r>
            <a:endParaRPr lang="en-US" altLang="zh-CN" sz="2400">
              <a:solidFill>
                <a:schemeClr val="tx1"/>
              </a:solidFill>
              <a:latin typeface="宋体" panose="02010600030101010101" pitchFamily="2" charset="-122"/>
              <a:ea typeface="宋体" panose="02010600030101010101" pitchFamily="2" charset="-122"/>
            </a:endParaRPr>
          </a:p>
          <a:p>
            <a:pPr>
              <a:lnSpc>
                <a:spcPct val="150000"/>
              </a:lnSpc>
              <a:buFont typeface="Wingdings" panose="05000000000000000000" pitchFamily="2" charset="2"/>
              <a:buNone/>
            </a:pPr>
            <a:endParaRPr lang="en-US" altLang="zh-CN" sz="2400">
              <a:solidFill>
                <a:schemeClr val="tx1"/>
              </a:solidFill>
              <a:latin typeface="宋体" panose="02010600030101010101" pitchFamily="2" charset="-122"/>
              <a:ea typeface="宋体" panose="02010600030101010101" pitchFamily="2" charset="-122"/>
            </a:endParaRPr>
          </a:p>
          <a:p>
            <a:pPr>
              <a:lnSpc>
                <a:spcPct val="150000"/>
              </a:lnSpc>
              <a:buFont typeface="Wingdings" panose="05000000000000000000" pitchFamily="2" charset="2"/>
              <a:buNone/>
            </a:pPr>
            <a:r>
              <a:rPr lang="zh-CN" altLang="en-US" sz="2400">
                <a:solidFill>
                  <a:schemeClr val="tx1"/>
                </a:solidFill>
                <a:latin typeface="宋体" panose="02010600030101010101" pitchFamily="2" charset="-122"/>
                <a:ea typeface="宋体" panose="02010600030101010101" pitchFamily="2" charset="-122"/>
              </a:rPr>
              <a:t>    即，此时，</a:t>
            </a:r>
            <a:r>
              <a:rPr lang="zh-CN" altLang="en-US" sz="2400">
                <a:solidFill>
                  <a:srgbClr val="FF0000"/>
                </a:solidFill>
                <a:latin typeface="宋体" panose="02010600030101010101" pitchFamily="2" charset="-122"/>
                <a:ea typeface="宋体" panose="02010600030101010101" pitchFamily="2" charset="-122"/>
              </a:rPr>
              <a:t>原问题的最优解只包含一个相关子问题（右端剩余部分）的解，而不是两个</a:t>
            </a:r>
            <a:r>
              <a:rPr lang="zh-CN" altLang="en-US" sz="2400">
                <a:solidFill>
                  <a:schemeClr val="tx1"/>
                </a:solidFill>
                <a:latin typeface="宋体" panose="02010600030101010101" pitchFamily="2" charset="-122"/>
                <a:ea typeface="宋体" panose="02010600030101010101" pitchFamily="2" charset="-122"/>
              </a:rPr>
              <a:t>。</a:t>
            </a:r>
            <a:endParaRPr lang="en-US" altLang="zh-CN" sz="2400">
              <a:solidFill>
                <a:schemeClr val="tx1"/>
              </a:solidFill>
              <a:latin typeface="宋体" panose="02010600030101010101" pitchFamily="2" charset="-122"/>
              <a:ea typeface="宋体" panose="02010600030101010101" pitchFamily="2" charset="-122"/>
            </a:endParaRPr>
          </a:p>
          <a:p>
            <a:pPr>
              <a:lnSpc>
                <a:spcPct val="150000"/>
              </a:lnSpc>
              <a:buFont typeface="Wingdings" panose="05000000000000000000" pitchFamily="2" charset="2"/>
              <a:buNone/>
            </a:pPr>
            <a:r>
              <a:rPr lang="en-US" altLang="zh-CN" sz="2400">
                <a:solidFill>
                  <a:schemeClr val="tx1"/>
                </a:solidFill>
                <a:latin typeface="宋体" panose="02010600030101010101" pitchFamily="2" charset="-122"/>
                <a:ea typeface="宋体" panose="02010600030101010101" pitchFamily="2" charset="-122"/>
              </a:rPr>
              <a:t>    </a:t>
            </a:r>
            <a:r>
              <a:rPr lang="zh-CN" altLang="en-US" sz="2400">
                <a:solidFill>
                  <a:schemeClr val="tx1"/>
                </a:solidFill>
                <a:latin typeface="宋体" panose="02010600030101010101" pitchFamily="2" charset="-122"/>
                <a:ea typeface="宋体" panose="02010600030101010101" pitchFamily="2" charset="-122"/>
              </a:rPr>
              <a:t>一个</a:t>
            </a:r>
            <a:r>
              <a:rPr lang="zh-CN" altLang="en-US" sz="2400">
                <a:solidFill>
                  <a:schemeClr val="tx1"/>
                </a:solidFill>
              </a:rPr>
              <a:t>自顶向下的递归求解过程</a:t>
            </a:r>
            <a:r>
              <a:rPr lang="zh-CN" altLang="en-US" sz="2400">
                <a:solidFill>
                  <a:schemeClr val="tx1"/>
                </a:solidFill>
                <a:latin typeface="宋体" panose="02010600030101010101" pitchFamily="2" charset="-122"/>
                <a:ea typeface="宋体" panose="02010600030101010101" pitchFamily="2" charset="-122"/>
              </a:rPr>
              <a:t>可以描述如下：</a:t>
            </a:r>
            <a:endParaRPr lang="en-US" altLang="zh-CN" sz="2400">
              <a:solidFill>
                <a:schemeClr val="tx1"/>
              </a:solidFill>
              <a:latin typeface="宋体" panose="02010600030101010101" pitchFamily="2" charset="-122"/>
              <a:ea typeface="宋体" panose="02010600030101010101" pitchFamily="2" charset="-122"/>
            </a:endParaRPr>
          </a:p>
          <a:p>
            <a:pPr>
              <a:lnSpc>
                <a:spcPct val="150000"/>
              </a:lnSpc>
              <a:buFont typeface="Wingdings" panose="05000000000000000000" pitchFamily="2" charset="2"/>
              <a:buNone/>
            </a:pPr>
            <a:endParaRPr lang="en-US" altLang="zh-CN" sz="2400">
              <a:solidFill>
                <a:schemeClr val="tx1"/>
              </a:solidFill>
              <a:latin typeface="宋体" panose="02010600030101010101" pitchFamily="2" charset="-122"/>
              <a:ea typeface="宋体" panose="02010600030101010101" pitchFamily="2" charset="-122"/>
            </a:endParaRPr>
          </a:p>
          <a:p>
            <a:pPr>
              <a:lnSpc>
                <a:spcPct val="150000"/>
              </a:lnSpc>
              <a:buFont typeface="Wingdings" panose="05000000000000000000" pitchFamily="2" charset="2"/>
              <a:buNone/>
            </a:pPr>
            <a:endParaRPr lang="en-US" altLang="zh-CN" sz="2400">
              <a:solidFill>
                <a:schemeClr val="tx1"/>
              </a:solidFill>
              <a:latin typeface="宋体" panose="02010600030101010101" pitchFamily="2" charset="-122"/>
              <a:ea typeface="宋体" panose="02010600030101010101" pitchFamily="2" charset="-122"/>
            </a:endParaRPr>
          </a:p>
          <a:p>
            <a:pPr>
              <a:lnSpc>
                <a:spcPct val="150000"/>
              </a:lnSpc>
              <a:buFont typeface="Wingdings" panose="05000000000000000000" pitchFamily="2" charset="2"/>
              <a:buNone/>
            </a:pPr>
            <a:endParaRPr lang="zh-CN" altLang="en-US" sz="2400">
              <a:solidFill>
                <a:schemeClr val="tx1"/>
              </a:solidFill>
              <a:latin typeface="宋体" panose="02010600030101010101" pitchFamily="2" charset="-122"/>
              <a:ea typeface="宋体" panose="02010600030101010101" pitchFamily="2" charset="-122"/>
            </a:endParaRPr>
          </a:p>
        </p:txBody>
      </p:sp>
      <p:graphicFrame>
        <p:nvGraphicFramePr>
          <p:cNvPr id="20483" name="对象 9">
            <a:extLst>
              <a:ext uri="{FF2B5EF4-FFF2-40B4-BE49-F238E27FC236}">
                <a16:creationId xmlns:a16="http://schemas.microsoft.com/office/drawing/2014/main" id="{6312CE4A-2A77-4D69-BD37-0BB1C1E2F6BF}"/>
              </a:ext>
            </a:extLst>
          </p:cNvPr>
          <p:cNvGraphicFramePr>
            <a:graphicFrameLocks noChangeAspect="1"/>
          </p:cNvGraphicFramePr>
          <p:nvPr/>
        </p:nvGraphicFramePr>
        <p:xfrm>
          <a:off x="2771775" y="3087688"/>
          <a:ext cx="3192463" cy="722312"/>
        </p:xfrm>
        <a:graphic>
          <a:graphicData uri="http://schemas.openxmlformats.org/presentationml/2006/ole">
            <mc:AlternateContent xmlns:mc="http://schemas.openxmlformats.org/markup-compatibility/2006">
              <mc:Choice xmlns:v="urn:schemas-microsoft-com:vml" Requires="v">
                <p:oleObj spid="_x0000_s20505" name="公式" r:id="rId4" imgW="1231366" imgH="279279" progId="Equation.3">
                  <p:embed/>
                </p:oleObj>
              </mc:Choice>
              <mc:Fallback>
                <p:oleObj name="公式" r:id="rId4" imgW="1231366" imgH="279279" progId="Equation.3">
                  <p:embed/>
                  <p:pic>
                    <p:nvPicPr>
                      <p:cNvPr id="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3087688"/>
                        <a:ext cx="3192463"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1">
            <a:extLst>
              <a:ext uri="{FF2B5EF4-FFF2-40B4-BE49-F238E27FC236}">
                <a16:creationId xmlns:a16="http://schemas.microsoft.com/office/drawing/2014/main" id="{B49ADDBC-C949-4708-9BA9-F721A357BB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836613"/>
            <a:ext cx="67325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BAF86A3A-5905-41E5-A386-840E64696D32}"/>
              </a:ext>
            </a:extLst>
          </p:cNvPr>
          <p:cNvSpPr txBox="1">
            <a:spLocks noChangeArrowheads="1"/>
          </p:cNvSpPr>
          <p:nvPr/>
        </p:nvSpPr>
        <p:spPr bwMode="auto">
          <a:xfrm>
            <a:off x="3359150" y="476250"/>
            <a:ext cx="3984625" cy="1008063"/>
          </a:xfrm>
          <a:prstGeom prst="rect">
            <a:avLst/>
          </a:prstGeom>
          <a:solidFill>
            <a:schemeClr val="accent1">
              <a:lumMod val="20000"/>
              <a:lumOff val="80000"/>
            </a:schemeClr>
          </a:solidFill>
          <a:ln w="9525">
            <a:noFill/>
            <a:miter lim="800000"/>
            <a:headEnd/>
            <a:tailEnd/>
          </a:ln>
        </p:spPr>
        <p:txBody>
          <a:bodyPr/>
          <a:lstStyle/>
          <a:p>
            <a:pPr marL="447675" indent="-447675">
              <a:lnSpc>
                <a:spcPct val="150000"/>
              </a:lnSpc>
              <a:spcBef>
                <a:spcPct val="20000"/>
              </a:spcBef>
              <a:buClr>
                <a:srgbClr val="00007D"/>
              </a:buClr>
              <a:buSzPct val="75000"/>
              <a:buFont typeface="Wingdings" pitchFamily="2" charset="2"/>
              <a:buNone/>
              <a:defRPr/>
            </a:pPr>
            <a:r>
              <a:rPr lang="zh-CN" altLang="en-US" kern="0" dirty="0">
                <a:solidFill>
                  <a:srgbClr val="000000"/>
                </a:solidFill>
                <a:latin typeface="微软雅黑" panose="020B0503020204020204" pitchFamily="34" charset="-122"/>
                <a:ea typeface="微软雅黑" panose="020B0503020204020204" pitchFamily="34" charset="-122"/>
              </a:rPr>
              <a:t>其中，</a:t>
            </a:r>
            <a:r>
              <a:rPr lang="en-US" altLang="zh-CN" kern="0" dirty="0">
                <a:solidFill>
                  <a:srgbClr val="000000"/>
                </a:solidFill>
                <a:latin typeface="微软雅黑" panose="020B0503020204020204" pitchFamily="34" charset="-122"/>
                <a:ea typeface="微软雅黑" panose="020B0503020204020204" pitchFamily="34" charset="-122"/>
              </a:rPr>
              <a:t>p</a:t>
            </a:r>
            <a:r>
              <a:rPr lang="zh-CN" altLang="en-US" kern="0" dirty="0">
                <a:solidFill>
                  <a:srgbClr val="000000"/>
                </a:solidFill>
                <a:latin typeface="微软雅黑" panose="020B0503020204020204" pitchFamily="34" charset="-122"/>
                <a:ea typeface="微软雅黑" panose="020B0503020204020204" pitchFamily="34" charset="-122"/>
              </a:rPr>
              <a:t>是价格数组，</a:t>
            </a:r>
            <a:r>
              <a:rPr lang="en-US" altLang="zh-CN" kern="0" dirty="0">
                <a:solidFill>
                  <a:srgbClr val="000000"/>
                </a:solidFill>
                <a:latin typeface="微软雅黑" panose="020B0503020204020204" pitchFamily="34" charset="-122"/>
                <a:ea typeface="微软雅黑" panose="020B0503020204020204" pitchFamily="34" charset="-122"/>
              </a:rPr>
              <a:t>n</a:t>
            </a:r>
            <a:r>
              <a:rPr lang="zh-CN" altLang="en-US" kern="0" dirty="0">
                <a:solidFill>
                  <a:srgbClr val="000000"/>
                </a:solidFill>
                <a:latin typeface="微软雅黑" panose="020B0503020204020204" pitchFamily="34" charset="-122"/>
                <a:ea typeface="微软雅黑" panose="020B0503020204020204" pitchFamily="34" charset="-122"/>
              </a:rPr>
              <a:t>是钢条长度。</a:t>
            </a:r>
            <a:endParaRPr lang="en-US" altLang="zh-CN" kern="0" dirty="0">
              <a:solidFill>
                <a:srgbClr val="000000"/>
              </a:solidFill>
              <a:latin typeface="微软雅黑" panose="020B0503020204020204" pitchFamily="34" charset="-122"/>
              <a:ea typeface="微软雅黑" panose="020B0503020204020204" pitchFamily="34" charset="-122"/>
            </a:endParaRPr>
          </a:p>
          <a:p>
            <a:pPr marL="447675" indent="-447675">
              <a:lnSpc>
                <a:spcPct val="150000"/>
              </a:lnSpc>
              <a:spcBef>
                <a:spcPct val="20000"/>
              </a:spcBef>
              <a:buClr>
                <a:srgbClr val="00007D"/>
              </a:buClr>
              <a:buSzPct val="75000"/>
              <a:buFont typeface="Wingdings" pitchFamily="2" charset="2"/>
              <a:buNone/>
              <a:defRPr/>
            </a:pPr>
            <a:r>
              <a:rPr lang="zh-CN" altLang="en-US" kern="0" dirty="0">
                <a:solidFill>
                  <a:srgbClr val="000000"/>
                </a:solidFill>
                <a:latin typeface="微软雅黑" panose="020B0503020204020204" pitchFamily="34" charset="-122"/>
                <a:ea typeface="微软雅黑" panose="020B0503020204020204" pitchFamily="34" charset="-122"/>
              </a:rPr>
              <a:t>          若</a:t>
            </a:r>
            <a:r>
              <a:rPr lang="en-US" altLang="zh-CN" kern="0" dirty="0">
                <a:solidFill>
                  <a:srgbClr val="000000"/>
                </a:solidFill>
                <a:latin typeface="微软雅黑" panose="020B0503020204020204" pitchFamily="34" charset="-122"/>
                <a:ea typeface="微软雅黑" panose="020B0503020204020204" pitchFamily="34" charset="-122"/>
              </a:rPr>
              <a:t>n=0</a:t>
            </a:r>
            <a:r>
              <a:rPr lang="zh-CN" altLang="en-US" kern="0" dirty="0">
                <a:solidFill>
                  <a:srgbClr val="000000"/>
                </a:solidFill>
                <a:latin typeface="微软雅黑" panose="020B0503020204020204" pitchFamily="34" charset="-122"/>
                <a:ea typeface="微软雅黑" panose="020B0503020204020204" pitchFamily="34" charset="-122"/>
              </a:rPr>
              <a:t>，则收益为</a:t>
            </a:r>
            <a:r>
              <a:rPr lang="en-US" altLang="zh-CN" kern="0" dirty="0">
                <a:solidFill>
                  <a:srgbClr val="000000"/>
                </a:solidFill>
                <a:latin typeface="微软雅黑" panose="020B0503020204020204" pitchFamily="34" charset="-122"/>
                <a:ea typeface="微软雅黑" panose="020B0503020204020204" pitchFamily="34" charset="-122"/>
              </a:rPr>
              <a:t>0</a:t>
            </a:r>
            <a:r>
              <a:rPr lang="zh-CN" altLang="en-US" kern="0" dirty="0">
                <a:solidFill>
                  <a:srgbClr val="000000"/>
                </a:solidFill>
                <a:latin typeface="微软雅黑" panose="020B0503020204020204" pitchFamily="34" charset="-122"/>
                <a:ea typeface="微软雅黑" panose="020B0503020204020204" pitchFamily="34" charset="-122"/>
              </a:rPr>
              <a:t>。</a:t>
            </a:r>
            <a:endParaRPr lang="en-US" altLang="zh-CN" kern="0" dirty="0">
              <a:solidFill>
                <a:srgbClr val="000000"/>
              </a:solidFill>
              <a:latin typeface="微软雅黑" panose="020B0503020204020204" pitchFamily="34" charset="-122"/>
              <a:ea typeface="微软雅黑" panose="020B0503020204020204" pitchFamily="34" charset="-122"/>
            </a:endParaRPr>
          </a:p>
          <a:p>
            <a:pPr marL="447675" indent="-447675">
              <a:lnSpc>
                <a:spcPct val="150000"/>
              </a:lnSpc>
              <a:spcBef>
                <a:spcPct val="20000"/>
              </a:spcBef>
              <a:buClr>
                <a:srgbClr val="00007D"/>
              </a:buClr>
              <a:buSzPct val="75000"/>
              <a:buFont typeface="Wingdings" pitchFamily="2" charset="2"/>
              <a:buNone/>
              <a:defRPr/>
            </a:pPr>
            <a:endParaRPr lang="zh-CN" altLang="en-US" sz="1600" kern="0" dirty="0">
              <a:solidFill>
                <a:srgbClr val="000000"/>
              </a:solidFill>
              <a:latin typeface="微软雅黑" panose="020B0503020204020204" pitchFamily="34" charset="-122"/>
              <a:ea typeface="微软雅黑" panose="020B0503020204020204" pitchFamily="34" charset="-122"/>
            </a:endParaRPr>
          </a:p>
        </p:txBody>
      </p:sp>
      <p:sp>
        <p:nvSpPr>
          <p:cNvPr id="7" name="Rectangle 3">
            <a:extLst>
              <a:ext uri="{FF2B5EF4-FFF2-40B4-BE49-F238E27FC236}">
                <a16:creationId xmlns:a16="http://schemas.microsoft.com/office/drawing/2014/main" id="{F1D1E16B-F0F5-4F10-AF68-8A15CFB30129}"/>
              </a:ext>
            </a:extLst>
          </p:cNvPr>
          <p:cNvSpPr txBox="1">
            <a:spLocks noChangeArrowheads="1"/>
          </p:cNvSpPr>
          <p:nvPr/>
        </p:nvSpPr>
        <p:spPr bwMode="auto">
          <a:xfrm>
            <a:off x="395288" y="4292600"/>
            <a:ext cx="8389937" cy="2233613"/>
          </a:xfrm>
          <a:prstGeom prst="rect">
            <a:avLst/>
          </a:prstGeom>
          <a:noFill/>
          <a:ln w="9525">
            <a:noFill/>
            <a:miter lim="800000"/>
            <a:headEnd/>
            <a:tailEnd/>
          </a:ln>
        </p:spPr>
        <p:txBody>
          <a:bodyPr/>
          <a:lstStyle/>
          <a:p>
            <a:pPr marL="447675" indent="-447675">
              <a:lnSpc>
                <a:spcPct val="150000"/>
              </a:lnSpc>
              <a:spcBef>
                <a:spcPct val="20000"/>
              </a:spcBef>
              <a:buClr>
                <a:srgbClr val="00007D"/>
              </a:buClr>
              <a:buSzPct val="75000"/>
              <a:buFont typeface="Wingdings" pitchFamily="2" charset="2"/>
              <a:buNone/>
              <a:defRPr/>
            </a:pPr>
            <a:r>
              <a:rPr lang="zh-CN" altLang="en-US" sz="2400" kern="0" dirty="0">
                <a:solidFill>
                  <a:srgbClr val="000000"/>
                </a:solidFill>
                <a:latin typeface="微软雅黑" panose="020B0503020204020204" pitchFamily="34" charset="-122"/>
                <a:ea typeface="微软雅黑" panose="020B0503020204020204" pitchFamily="34" charset="-122"/>
              </a:rPr>
              <a:t>该过程的效率很差：</a:t>
            </a:r>
            <a:endParaRPr lang="en-US" altLang="zh-CN" sz="2400" kern="0" dirty="0">
              <a:solidFill>
                <a:srgbClr val="000000"/>
              </a:solidFill>
              <a:latin typeface="微软雅黑" panose="020B0503020204020204" pitchFamily="34" charset="-122"/>
              <a:ea typeface="微软雅黑" panose="020B0503020204020204" pitchFamily="34" charset="-122"/>
            </a:endParaRPr>
          </a:p>
          <a:p>
            <a:pPr marL="904875" lvl="1" indent="-447675">
              <a:lnSpc>
                <a:spcPct val="150000"/>
              </a:lnSpc>
              <a:spcBef>
                <a:spcPct val="20000"/>
              </a:spcBef>
              <a:buClr>
                <a:srgbClr val="00007D"/>
              </a:buClr>
              <a:buSzPct val="75000"/>
              <a:buFont typeface="Wingdings" panose="05000000000000000000" pitchFamily="2" charset="2"/>
              <a:buChar char="n"/>
              <a:defRPr/>
            </a:pPr>
            <a:r>
              <a:rPr lang="zh-CN" altLang="en-US" sz="2400" kern="0" dirty="0">
                <a:solidFill>
                  <a:srgbClr val="000000"/>
                </a:solidFill>
                <a:latin typeface="宋体" panose="02010600030101010101" pitchFamily="2" charset="-122"/>
              </a:rPr>
              <a:t>存在一些相同的子问题，</a:t>
            </a:r>
            <a:r>
              <a:rPr lang="en-US" altLang="zh-CN" sz="2400" kern="0" dirty="0">
                <a:solidFill>
                  <a:srgbClr val="000000"/>
                </a:solidFill>
                <a:latin typeface="宋体" panose="02010600030101010101" pitchFamily="2" charset="-122"/>
              </a:rPr>
              <a:t>CUT-ROD</a:t>
            </a:r>
            <a:r>
              <a:rPr lang="zh-CN" altLang="en-US" sz="2400" kern="0" dirty="0">
                <a:solidFill>
                  <a:srgbClr val="000000"/>
                </a:solidFill>
                <a:latin typeface="宋体" panose="02010600030101010101" pitchFamily="2" charset="-122"/>
              </a:rPr>
              <a:t>反复地用一些</a:t>
            </a:r>
            <a:r>
              <a:rPr lang="zh-CN" altLang="en-US" sz="2400" kern="0" dirty="0">
                <a:solidFill>
                  <a:srgbClr val="FF0000"/>
                </a:solidFill>
                <a:latin typeface="宋体" panose="02010600030101010101" pitchFamily="2" charset="-122"/>
              </a:rPr>
              <a:t>相同的参数</a:t>
            </a:r>
            <a:r>
              <a:rPr lang="zh-CN" altLang="en-US" sz="2400" kern="0" dirty="0">
                <a:solidFill>
                  <a:srgbClr val="000000"/>
                </a:solidFill>
                <a:latin typeface="宋体" panose="02010600030101010101" pitchFamily="2" charset="-122"/>
              </a:rPr>
              <a:t>做重复的递归调用。</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4E21ABC-3B47-4952-8BF4-30161F43441B}"/>
              </a:ext>
            </a:extLst>
          </p:cNvPr>
          <p:cNvPicPr>
            <a:picLocks noChangeAspect="1"/>
          </p:cNvPicPr>
          <p:nvPr/>
        </p:nvPicPr>
        <p:blipFill>
          <a:blip r:embed="rId3"/>
          <a:stretch>
            <a:fillRect/>
          </a:stretch>
        </p:blipFill>
        <p:spPr>
          <a:xfrm>
            <a:off x="6157913" y="5570538"/>
            <a:ext cx="2954337" cy="1265237"/>
          </a:xfrm>
          <a:prstGeom prst="rect">
            <a:avLst/>
          </a:prstGeom>
          <a:ln>
            <a:solidFill>
              <a:schemeClr val="accent1">
                <a:lumMod val="60000"/>
                <a:lumOff val="40000"/>
              </a:schemeClr>
            </a:solidFill>
          </a:ln>
        </p:spPr>
      </p:pic>
      <p:pic>
        <p:nvPicPr>
          <p:cNvPr id="23555" name="图片 2">
            <a:extLst>
              <a:ext uri="{FF2B5EF4-FFF2-40B4-BE49-F238E27FC236}">
                <a16:creationId xmlns:a16="http://schemas.microsoft.com/office/drawing/2014/main" id="{C3AE5081-66A1-468F-911D-A1B82AEE142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057400"/>
            <a:ext cx="4992687"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a:extLst>
              <a:ext uri="{FF2B5EF4-FFF2-40B4-BE49-F238E27FC236}">
                <a16:creationId xmlns:a16="http://schemas.microsoft.com/office/drawing/2014/main" id="{B497B41A-2509-408C-9A5F-CFCD608432F8}"/>
              </a:ext>
            </a:extLst>
          </p:cNvPr>
          <p:cNvSpPr txBox="1">
            <a:spLocks noChangeArrowheads="1"/>
          </p:cNvSpPr>
          <p:nvPr/>
        </p:nvSpPr>
        <p:spPr bwMode="auto">
          <a:xfrm>
            <a:off x="250825" y="188913"/>
            <a:ext cx="8812213" cy="623887"/>
          </a:xfrm>
          <a:prstGeom prst="rect">
            <a:avLst/>
          </a:prstGeom>
          <a:solidFill>
            <a:schemeClr val="bg1"/>
          </a:solidFill>
          <a:ln w="9525">
            <a:noFill/>
            <a:miter lim="800000"/>
            <a:headEnd/>
            <a:tailEnd/>
          </a:ln>
        </p:spPr>
        <p:txBody>
          <a:bodyPr/>
          <a:lstStyle/>
          <a:p>
            <a:pPr marL="447675" indent="-447675">
              <a:lnSpc>
                <a:spcPct val="150000"/>
              </a:lnSpc>
              <a:spcBef>
                <a:spcPct val="20000"/>
              </a:spcBef>
              <a:buClr>
                <a:srgbClr val="00007D"/>
              </a:buClr>
              <a:buSzPct val="75000"/>
              <a:buFont typeface="Wingdings" pitchFamily="2" charset="2"/>
              <a:buNone/>
              <a:defRPr/>
            </a:pPr>
            <a:r>
              <a:rPr lang="zh-CN" altLang="en-US" sz="2400" kern="0" dirty="0">
                <a:solidFill>
                  <a:srgbClr val="000000"/>
                </a:solidFill>
                <a:latin typeface="微软雅黑" panose="020B0503020204020204" pitchFamily="34" charset="-122"/>
                <a:ea typeface="微软雅黑" panose="020B0503020204020204" pitchFamily="34" charset="-122"/>
              </a:rPr>
              <a:t>如</a:t>
            </a:r>
            <a:r>
              <a:rPr lang="en-US" altLang="zh-CN" sz="2400" kern="0" dirty="0">
                <a:solidFill>
                  <a:srgbClr val="000000"/>
                </a:solidFill>
                <a:latin typeface="微软雅黑" panose="020B0503020204020204" pitchFamily="34" charset="-122"/>
                <a:ea typeface="微软雅黑" panose="020B0503020204020204" pitchFamily="34" charset="-122"/>
              </a:rPr>
              <a:t>n=4</a:t>
            </a:r>
            <a:r>
              <a:rPr lang="zh-CN" altLang="en-US" sz="2400" kern="0" dirty="0">
                <a:solidFill>
                  <a:srgbClr val="000000"/>
                </a:solidFill>
                <a:latin typeface="微软雅黑" panose="020B0503020204020204" pitchFamily="34" charset="-122"/>
                <a:ea typeface="微软雅黑" panose="020B0503020204020204" pitchFamily="34" charset="-122"/>
              </a:rPr>
              <a:t>，</a:t>
            </a:r>
            <a:r>
              <a:rPr lang="en-US" altLang="zh-CN" sz="2400" kern="0" dirty="0">
                <a:solidFill>
                  <a:srgbClr val="000000"/>
                </a:solidFill>
                <a:latin typeface="微软雅黑" panose="020B0503020204020204" pitchFamily="34" charset="-122"/>
                <a:ea typeface="微软雅黑" panose="020B0503020204020204" pitchFamily="34" charset="-122"/>
              </a:rPr>
              <a:t> CUT-ROD</a:t>
            </a:r>
            <a:r>
              <a:rPr lang="zh-CN" altLang="en-US" sz="2400" kern="0" dirty="0">
                <a:solidFill>
                  <a:srgbClr val="000000"/>
                </a:solidFill>
                <a:latin typeface="微软雅黑" panose="020B0503020204020204" pitchFamily="34" charset="-122"/>
                <a:ea typeface="微软雅黑" panose="020B0503020204020204" pitchFamily="34" charset="-122"/>
              </a:rPr>
              <a:t>的递归执行过程可以用</a:t>
            </a:r>
            <a:r>
              <a:rPr lang="zh-CN" altLang="en-US" sz="2400" kern="0" dirty="0">
                <a:solidFill>
                  <a:srgbClr val="FF0000"/>
                </a:solidFill>
                <a:latin typeface="微软雅黑" panose="020B0503020204020204" pitchFamily="34" charset="-122"/>
                <a:ea typeface="微软雅黑" panose="020B0503020204020204" pitchFamily="34" charset="-122"/>
              </a:rPr>
              <a:t>递归调用树表示</a:t>
            </a:r>
            <a:r>
              <a:rPr lang="zh-CN" altLang="en-US" sz="2400" kern="0" dirty="0">
                <a:solidFill>
                  <a:srgbClr val="000000"/>
                </a:solidFill>
                <a:latin typeface="微软雅黑" panose="020B0503020204020204" pitchFamily="34" charset="-122"/>
                <a:ea typeface="微软雅黑" panose="020B0503020204020204" pitchFamily="34" charset="-122"/>
              </a:rPr>
              <a:t>为：</a:t>
            </a:r>
            <a:endParaRPr lang="en-US" altLang="zh-CN" sz="2400" kern="0" dirty="0">
              <a:solidFill>
                <a:srgbClr val="000000"/>
              </a:solidFill>
              <a:latin typeface="微软雅黑" panose="020B0503020204020204" pitchFamily="34" charset="-122"/>
              <a:ea typeface="微软雅黑" panose="020B0503020204020204" pitchFamily="34" charset="-122"/>
            </a:endParaRPr>
          </a:p>
          <a:p>
            <a:pPr marL="447675" indent="-447675">
              <a:lnSpc>
                <a:spcPct val="150000"/>
              </a:lnSpc>
              <a:spcBef>
                <a:spcPct val="20000"/>
              </a:spcBef>
              <a:buClr>
                <a:srgbClr val="00007D"/>
              </a:buClr>
              <a:buSzPct val="75000"/>
              <a:buFont typeface="Wingdings" pitchFamily="2" charset="2"/>
              <a:buNone/>
              <a:defRPr/>
            </a:pPr>
            <a:endParaRPr lang="zh-CN" altLang="en-US" sz="2400" kern="0" dirty="0">
              <a:solidFill>
                <a:srgbClr val="000000"/>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a16="http://schemas.microsoft.com/office/drawing/2014/main" id="{C70B72B5-93A7-486E-834F-9BE3E161BD55}"/>
              </a:ext>
            </a:extLst>
          </p:cNvPr>
          <p:cNvSpPr txBox="1">
            <a:spLocks noChangeArrowheads="1"/>
          </p:cNvSpPr>
          <p:nvPr/>
        </p:nvSpPr>
        <p:spPr bwMode="auto">
          <a:xfrm>
            <a:off x="2925763" y="5675313"/>
            <a:ext cx="2936875" cy="741362"/>
          </a:xfrm>
          <a:prstGeom prst="rect">
            <a:avLst/>
          </a:prstGeom>
          <a:solidFill>
            <a:schemeClr val="accent1">
              <a:lumMod val="20000"/>
              <a:lumOff val="80000"/>
            </a:schemeClr>
          </a:solidFill>
          <a:ln w="9525">
            <a:noFill/>
            <a:miter lim="800000"/>
            <a:headEnd/>
            <a:tailEnd/>
          </a:ln>
        </p:spPr>
        <p:txBody>
          <a:bodyPr/>
          <a:lstStyle/>
          <a:p>
            <a:pPr>
              <a:lnSpc>
                <a:spcPct val="150000"/>
              </a:lnSpc>
              <a:spcBef>
                <a:spcPct val="20000"/>
              </a:spcBef>
              <a:buClr>
                <a:srgbClr val="00007D"/>
              </a:buClr>
              <a:buSzPct val="75000"/>
              <a:defRPr/>
            </a:pPr>
            <a:r>
              <a:rPr lang="zh-CN" altLang="en-US" sz="1400" kern="0" dirty="0">
                <a:solidFill>
                  <a:srgbClr val="000000"/>
                </a:solidFill>
                <a:latin typeface="宋体" panose="02010600030101010101" pitchFamily="2" charset="-122"/>
              </a:rPr>
              <a:t>一般来说，这棵递归调用树有</a:t>
            </a:r>
            <a:r>
              <a:rPr lang="en-US" altLang="zh-CN" sz="1400" kern="0" dirty="0">
                <a:solidFill>
                  <a:srgbClr val="000000"/>
                </a:solidFill>
                <a:latin typeface="宋体" panose="02010600030101010101" pitchFamily="2" charset="-122"/>
              </a:rPr>
              <a:t>2</a:t>
            </a:r>
            <a:r>
              <a:rPr lang="en-US" altLang="zh-CN" sz="1400" kern="0" baseline="30000" dirty="0">
                <a:solidFill>
                  <a:srgbClr val="000000"/>
                </a:solidFill>
                <a:latin typeface="宋体" panose="02010600030101010101" pitchFamily="2" charset="-122"/>
              </a:rPr>
              <a:t>n</a:t>
            </a:r>
            <a:r>
              <a:rPr lang="zh-CN" altLang="en-US" sz="1400" kern="0" dirty="0">
                <a:solidFill>
                  <a:srgbClr val="000000"/>
                </a:solidFill>
                <a:latin typeface="宋体" panose="02010600030101010101" pitchFamily="2" charset="-122"/>
              </a:rPr>
              <a:t>个结点，其中有</a:t>
            </a:r>
            <a:r>
              <a:rPr lang="en-US" altLang="zh-CN" sz="1400" kern="0" dirty="0">
                <a:solidFill>
                  <a:srgbClr val="000000"/>
                </a:solidFill>
                <a:latin typeface="宋体" panose="02010600030101010101" pitchFamily="2" charset="-122"/>
              </a:rPr>
              <a:t>2</a:t>
            </a:r>
            <a:r>
              <a:rPr lang="en-US" altLang="zh-CN" sz="1400" kern="0" baseline="30000" dirty="0">
                <a:solidFill>
                  <a:srgbClr val="000000"/>
                </a:solidFill>
                <a:latin typeface="宋体" panose="02010600030101010101" pitchFamily="2" charset="-122"/>
              </a:rPr>
              <a:t>n-1</a:t>
            </a:r>
            <a:r>
              <a:rPr lang="zh-CN" altLang="en-US" sz="1400" kern="0" dirty="0">
                <a:solidFill>
                  <a:srgbClr val="000000"/>
                </a:solidFill>
                <a:latin typeface="宋体" panose="02010600030101010101" pitchFamily="2" charset="-122"/>
              </a:rPr>
              <a:t>个叶结点。</a:t>
            </a:r>
          </a:p>
        </p:txBody>
      </p:sp>
      <p:sp>
        <p:nvSpPr>
          <p:cNvPr id="3" name="矩形 2">
            <a:extLst>
              <a:ext uri="{FF2B5EF4-FFF2-40B4-BE49-F238E27FC236}">
                <a16:creationId xmlns:a16="http://schemas.microsoft.com/office/drawing/2014/main" id="{95183683-5644-4D2E-A3E0-49B1C0999C4B}"/>
              </a:ext>
            </a:extLst>
          </p:cNvPr>
          <p:cNvSpPr/>
          <p:nvPr/>
        </p:nvSpPr>
        <p:spPr>
          <a:xfrm>
            <a:off x="6180138" y="1098550"/>
            <a:ext cx="1176337" cy="1062038"/>
          </a:xfrm>
          <a:prstGeom prst="rect">
            <a:avLst/>
          </a:prstGeom>
          <a:solidFill>
            <a:schemeClr val="accent1">
              <a:lumMod val="20000"/>
              <a:lumOff val="80000"/>
            </a:schemeClr>
          </a:solidFill>
        </p:spPr>
        <p:txBody>
          <a:bodyPr>
            <a:spAutoFit/>
          </a:bodyPr>
          <a:lstStyle/>
          <a:p>
            <a:pPr>
              <a:lnSpc>
                <a:spcPct val="150000"/>
              </a:lnSpc>
              <a:spcBef>
                <a:spcPct val="20000"/>
              </a:spcBef>
              <a:buClr>
                <a:srgbClr val="00007D"/>
              </a:buClr>
              <a:buSzPct val="75000"/>
              <a:defRPr/>
            </a:pPr>
            <a:r>
              <a:rPr lang="zh-CN" altLang="en-US" sz="1400" kern="0" dirty="0">
                <a:solidFill>
                  <a:srgbClr val="000000"/>
                </a:solidFill>
                <a:latin typeface="宋体" panose="02010600030101010101" pitchFamily="2" charset="-122"/>
              </a:rPr>
              <a:t>结点中的数字为对应子问题的规模</a:t>
            </a:r>
            <a:endParaRPr lang="en-US" altLang="zh-CN" sz="1400" kern="0" dirty="0">
              <a:solidFill>
                <a:srgbClr val="000000"/>
              </a:solidFill>
              <a:latin typeface="宋体" panose="02010600030101010101" pitchFamily="2" charset="-122"/>
            </a:endParaRPr>
          </a:p>
        </p:txBody>
      </p:sp>
      <p:cxnSp>
        <p:nvCxnSpPr>
          <p:cNvPr id="23559" name="直接箭头连接符 4">
            <a:extLst>
              <a:ext uri="{FF2B5EF4-FFF2-40B4-BE49-F238E27FC236}">
                <a16:creationId xmlns:a16="http://schemas.microsoft.com/office/drawing/2014/main" id="{33ECF201-F981-4BEF-8E6F-A57D91CE50E5}"/>
              </a:ext>
            </a:extLst>
          </p:cNvPr>
          <p:cNvCxnSpPr>
            <a:cxnSpLocks noChangeShapeType="1"/>
          </p:cNvCxnSpPr>
          <p:nvPr/>
        </p:nvCxnSpPr>
        <p:spPr bwMode="auto">
          <a:xfrm flipH="1">
            <a:off x="4772025" y="1649413"/>
            <a:ext cx="1312863" cy="555625"/>
          </a:xfrm>
          <a:prstGeom prst="straightConnector1">
            <a:avLst/>
          </a:prstGeom>
          <a:noFill/>
          <a:ln w="9525" algn="ctr">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矩形 7">
            <a:extLst>
              <a:ext uri="{FF2B5EF4-FFF2-40B4-BE49-F238E27FC236}">
                <a16:creationId xmlns:a16="http://schemas.microsoft.com/office/drawing/2014/main" id="{9EFDAA13-4E6B-49D7-BD31-14A630A5C5A7}"/>
              </a:ext>
            </a:extLst>
          </p:cNvPr>
          <p:cNvSpPr/>
          <p:nvPr/>
        </p:nvSpPr>
        <p:spPr>
          <a:xfrm>
            <a:off x="468313" y="1008063"/>
            <a:ext cx="2076450" cy="1657350"/>
          </a:xfrm>
          <a:prstGeom prst="rect">
            <a:avLst/>
          </a:prstGeom>
          <a:solidFill>
            <a:schemeClr val="accent1">
              <a:lumMod val="20000"/>
              <a:lumOff val="80000"/>
            </a:schemeClr>
          </a:solidFill>
        </p:spPr>
        <p:txBody>
          <a:bodyPr>
            <a:spAutoFit/>
          </a:bodyPr>
          <a:lstStyle/>
          <a:p>
            <a:pPr algn="just">
              <a:lnSpc>
                <a:spcPct val="150000"/>
              </a:lnSpc>
              <a:spcBef>
                <a:spcPct val="20000"/>
              </a:spcBef>
              <a:buClr>
                <a:srgbClr val="00007D"/>
              </a:buClr>
              <a:buSzPct val="75000"/>
              <a:defRPr/>
            </a:pPr>
            <a:r>
              <a:rPr lang="zh-CN" altLang="en-US" sz="1400" kern="0" dirty="0">
                <a:solidFill>
                  <a:srgbClr val="000000"/>
                </a:solidFill>
                <a:latin typeface="宋体" panose="02010600030101010101" pitchFamily="2" charset="-122"/>
              </a:rPr>
              <a:t>从父结点</a:t>
            </a:r>
            <a:r>
              <a:rPr lang="en-US" altLang="zh-CN" sz="1400" kern="0" dirty="0">
                <a:solidFill>
                  <a:srgbClr val="000000"/>
                </a:solidFill>
                <a:latin typeface="宋体" panose="02010600030101010101" pitchFamily="2" charset="-122"/>
              </a:rPr>
              <a:t>s</a:t>
            </a:r>
            <a:r>
              <a:rPr lang="zh-CN" altLang="en-US" sz="1400" kern="0" dirty="0">
                <a:solidFill>
                  <a:srgbClr val="000000"/>
                </a:solidFill>
                <a:latin typeface="宋体" panose="02010600030101010101" pitchFamily="2" charset="-122"/>
              </a:rPr>
              <a:t>到子结点</a:t>
            </a:r>
            <a:r>
              <a:rPr lang="en-US" altLang="zh-CN" sz="1400" kern="0" dirty="0">
                <a:solidFill>
                  <a:srgbClr val="000000"/>
                </a:solidFill>
                <a:latin typeface="宋体" panose="02010600030101010101" pitchFamily="2" charset="-122"/>
              </a:rPr>
              <a:t>t</a:t>
            </a:r>
            <a:r>
              <a:rPr lang="zh-CN" altLang="en-US" sz="1400" kern="0" dirty="0">
                <a:solidFill>
                  <a:srgbClr val="000000"/>
                </a:solidFill>
                <a:latin typeface="宋体" panose="02010600030101010101" pitchFamily="2" charset="-122"/>
              </a:rPr>
              <a:t>的边表示从钢条左端切下长度为</a:t>
            </a:r>
            <a:r>
              <a:rPr lang="en-US" altLang="zh-CN" sz="1400" kern="0" dirty="0">
                <a:solidFill>
                  <a:srgbClr val="000000"/>
                </a:solidFill>
                <a:latin typeface="宋体" panose="02010600030101010101" pitchFamily="2" charset="-122"/>
              </a:rPr>
              <a:t>s-t</a:t>
            </a:r>
            <a:r>
              <a:rPr lang="zh-CN" altLang="en-US" sz="1400" kern="0" dirty="0">
                <a:solidFill>
                  <a:srgbClr val="000000"/>
                </a:solidFill>
                <a:latin typeface="宋体" panose="02010600030101010101" pitchFamily="2" charset="-122"/>
              </a:rPr>
              <a:t>的一段，然后继续递归求解剩余规模为</a:t>
            </a:r>
            <a:r>
              <a:rPr lang="en-US" altLang="zh-CN" sz="1400" kern="0" dirty="0">
                <a:solidFill>
                  <a:srgbClr val="000000"/>
                </a:solidFill>
                <a:latin typeface="宋体" panose="02010600030101010101" pitchFamily="2" charset="-122"/>
              </a:rPr>
              <a:t>t</a:t>
            </a:r>
            <a:r>
              <a:rPr lang="zh-CN" altLang="en-US" sz="1400" kern="0" dirty="0">
                <a:solidFill>
                  <a:srgbClr val="000000"/>
                </a:solidFill>
                <a:latin typeface="宋体" panose="02010600030101010101" pitchFamily="2" charset="-122"/>
              </a:rPr>
              <a:t>的子问题。</a:t>
            </a:r>
            <a:endParaRPr lang="en-US" altLang="zh-CN" sz="1400" kern="0" dirty="0">
              <a:solidFill>
                <a:srgbClr val="000000"/>
              </a:solidFill>
              <a:latin typeface="宋体" panose="02010600030101010101" pitchFamily="2" charset="-122"/>
            </a:endParaRPr>
          </a:p>
        </p:txBody>
      </p:sp>
      <p:cxnSp>
        <p:nvCxnSpPr>
          <p:cNvPr id="23561" name="直接箭头连接符 11">
            <a:extLst>
              <a:ext uri="{FF2B5EF4-FFF2-40B4-BE49-F238E27FC236}">
                <a16:creationId xmlns:a16="http://schemas.microsoft.com/office/drawing/2014/main" id="{8AA1DCB2-39E5-434C-BBA4-B2C5996AC9C8}"/>
              </a:ext>
            </a:extLst>
          </p:cNvPr>
          <p:cNvCxnSpPr>
            <a:cxnSpLocks noChangeShapeType="1"/>
          </p:cNvCxnSpPr>
          <p:nvPr/>
        </p:nvCxnSpPr>
        <p:spPr bwMode="auto">
          <a:xfrm>
            <a:off x="2925763" y="1892300"/>
            <a:ext cx="493712" cy="165100"/>
          </a:xfrm>
          <a:prstGeom prst="straightConnector1">
            <a:avLst/>
          </a:prstGeom>
          <a:noFill/>
          <a:ln w="9525" algn="ctr">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62" name="左大括号 19">
            <a:extLst>
              <a:ext uri="{FF2B5EF4-FFF2-40B4-BE49-F238E27FC236}">
                <a16:creationId xmlns:a16="http://schemas.microsoft.com/office/drawing/2014/main" id="{E71868EF-4C14-4A7E-8CE1-31483DA2A34F}"/>
              </a:ext>
            </a:extLst>
          </p:cNvPr>
          <p:cNvSpPr>
            <a:spLocks/>
          </p:cNvSpPr>
          <p:nvPr/>
        </p:nvSpPr>
        <p:spPr bwMode="auto">
          <a:xfrm rot="-5400000">
            <a:off x="3934619" y="3050381"/>
            <a:ext cx="431800" cy="4586288"/>
          </a:xfrm>
          <a:prstGeom prst="leftBrace">
            <a:avLst>
              <a:gd name="adj1" fmla="val 8359"/>
              <a:gd name="adj2" fmla="val 50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3563" name="左大括号 22">
            <a:extLst>
              <a:ext uri="{FF2B5EF4-FFF2-40B4-BE49-F238E27FC236}">
                <a16:creationId xmlns:a16="http://schemas.microsoft.com/office/drawing/2014/main" id="{1D16CD5C-37A4-49FC-8082-FADEED9D84F4}"/>
              </a:ext>
            </a:extLst>
          </p:cNvPr>
          <p:cNvSpPr>
            <a:spLocks/>
          </p:cNvSpPr>
          <p:nvPr/>
        </p:nvSpPr>
        <p:spPr bwMode="auto">
          <a:xfrm rot="4154388">
            <a:off x="3344863" y="1433512"/>
            <a:ext cx="431800" cy="1692275"/>
          </a:xfrm>
          <a:prstGeom prst="leftBrace">
            <a:avLst>
              <a:gd name="adj1" fmla="val 8346"/>
              <a:gd name="adj2" fmla="val 50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2">
            <a:extLst>
              <a:ext uri="{FF2B5EF4-FFF2-40B4-BE49-F238E27FC236}">
                <a16:creationId xmlns:a16="http://schemas.microsoft.com/office/drawing/2014/main" id="{8EB7340D-E126-47C5-B286-8E21A975F88A}"/>
              </a:ext>
            </a:extLst>
          </p:cNvPr>
          <p:cNvSpPr>
            <a:spLocks noChangeArrowheads="1"/>
          </p:cNvSpPr>
          <p:nvPr/>
        </p:nvSpPr>
        <p:spPr bwMode="auto">
          <a:xfrm>
            <a:off x="415925" y="620713"/>
            <a:ext cx="8728075" cy="2085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lnSpc>
                <a:spcPct val="120000"/>
              </a:lnSpc>
              <a:buClr>
                <a:srgbClr val="00007D"/>
              </a:buClr>
              <a:buSzPct val="75000"/>
              <a:buFontTx/>
              <a:buNone/>
            </a:pPr>
            <a:r>
              <a:rPr lang="zh-CN" altLang="en-US" sz="2400">
                <a:solidFill>
                  <a:schemeClr val="tx1"/>
                </a:solidFill>
                <a:latin typeface="宋体" panose="02010600030101010101" pitchFamily="2" charset="-122"/>
                <a:ea typeface="宋体" panose="02010600030101010101" pitchFamily="2" charset="-122"/>
              </a:rPr>
              <a:t>令</a:t>
            </a:r>
            <a:r>
              <a:rPr lang="en-US" altLang="zh-CN" sz="2400">
                <a:solidFill>
                  <a:schemeClr val="tx1"/>
                </a:solidFill>
                <a:latin typeface="宋体" panose="02010600030101010101" pitchFamily="2" charset="-122"/>
                <a:ea typeface="宋体" panose="02010600030101010101" pitchFamily="2" charset="-122"/>
              </a:rPr>
              <a:t>T(n)</a:t>
            </a:r>
            <a:r>
              <a:rPr lang="zh-CN" altLang="en-US" sz="2400">
                <a:solidFill>
                  <a:schemeClr val="tx1"/>
                </a:solidFill>
                <a:latin typeface="宋体" panose="02010600030101010101" pitchFamily="2" charset="-122"/>
                <a:ea typeface="宋体" panose="02010600030101010101" pitchFamily="2" charset="-122"/>
              </a:rPr>
              <a:t>表示对规模为</a:t>
            </a:r>
            <a:r>
              <a:rPr lang="en-US" altLang="zh-CN" sz="2400">
                <a:solidFill>
                  <a:schemeClr val="tx1"/>
                </a:solidFill>
                <a:latin typeface="宋体" panose="02010600030101010101" pitchFamily="2" charset="-122"/>
                <a:ea typeface="宋体" panose="02010600030101010101" pitchFamily="2" charset="-122"/>
              </a:rPr>
              <a:t>n</a:t>
            </a:r>
            <a:r>
              <a:rPr lang="zh-CN" altLang="en-US" sz="2400">
                <a:solidFill>
                  <a:schemeClr val="tx1"/>
                </a:solidFill>
                <a:latin typeface="宋体" panose="02010600030101010101" pitchFamily="2" charset="-122"/>
                <a:ea typeface="宋体" panose="02010600030101010101" pitchFamily="2" charset="-122"/>
              </a:rPr>
              <a:t>的问题，</a:t>
            </a:r>
            <a:r>
              <a:rPr lang="en-US" altLang="zh-CN" sz="2400">
                <a:solidFill>
                  <a:schemeClr val="tx1"/>
                </a:solidFill>
                <a:latin typeface="宋体" panose="02010600030101010101" pitchFamily="2" charset="-122"/>
                <a:ea typeface="宋体" panose="02010600030101010101" pitchFamily="2" charset="-122"/>
              </a:rPr>
              <a:t> CUT-ROD</a:t>
            </a:r>
            <a:r>
              <a:rPr lang="zh-CN" altLang="en-US" sz="2400">
                <a:solidFill>
                  <a:schemeClr val="tx1"/>
                </a:solidFill>
                <a:latin typeface="宋体" panose="02010600030101010101" pitchFamily="2" charset="-122"/>
                <a:ea typeface="宋体" panose="02010600030101010101" pitchFamily="2" charset="-122"/>
              </a:rPr>
              <a:t>的调用次数，则有：</a:t>
            </a:r>
            <a:endParaRPr lang="en-US" altLang="zh-CN" sz="2400">
              <a:solidFill>
                <a:schemeClr val="tx1"/>
              </a:solidFill>
              <a:latin typeface="宋体" panose="02010600030101010101" pitchFamily="2" charset="-122"/>
              <a:ea typeface="宋体" panose="02010600030101010101" pitchFamily="2" charset="-122"/>
            </a:endParaRPr>
          </a:p>
          <a:p>
            <a:pPr eaLnBrk="1" hangingPunct="1">
              <a:lnSpc>
                <a:spcPct val="120000"/>
              </a:lnSpc>
              <a:buClr>
                <a:srgbClr val="00007D"/>
              </a:buClr>
              <a:buSzPct val="75000"/>
              <a:buFontTx/>
              <a:buNone/>
            </a:pPr>
            <a:endParaRPr lang="en-US" altLang="zh-CN" sz="2400">
              <a:solidFill>
                <a:schemeClr val="tx1"/>
              </a:solidFill>
              <a:latin typeface="宋体" panose="02010600030101010101" pitchFamily="2" charset="-122"/>
              <a:ea typeface="宋体" panose="02010600030101010101" pitchFamily="2" charset="-122"/>
            </a:endParaRPr>
          </a:p>
          <a:p>
            <a:pPr eaLnBrk="1" hangingPunct="1">
              <a:lnSpc>
                <a:spcPct val="120000"/>
              </a:lnSpc>
              <a:buClr>
                <a:srgbClr val="00007D"/>
              </a:buClr>
              <a:buSzPct val="75000"/>
              <a:buFontTx/>
              <a:buNone/>
            </a:pPr>
            <a:endParaRPr lang="en-US" altLang="zh-CN" sz="2400">
              <a:solidFill>
                <a:schemeClr val="tx1"/>
              </a:solidFill>
              <a:latin typeface="宋体" panose="02010600030101010101" pitchFamily="2" charset="-122"/>
              <a:ea typeface="宋体" panose="02010600030101010101" pitchFamily="2" charset="-122"/>
            </a:endParaRPr>
          </a:p>
          <a:p>
            <a:pPr eaLnBrk="1" hangingPunct="1">
              <a:lnSpc>
                <a:spcPct val="120000"/>
              </a:lnSpc>
              <a:buClr>
                <a:srgbClr val="00007D"/>
              </a:buClr>
              <a:buSzPct val="75000"/>
              <a:buFontTx/>
              <a:buNone/>
            </a:pPr>
            <a:endParaRPr lang="en-US" altLang="zh-CN" sz="2400">
              <a:solidFill>
                <a:schemeClr val="tx1"/>
              </a:solidFill>
              <a:latin typeface="宋体" panose="02010600030101010101" pitchFamily="2" charset="-122"/>
              <a:ea typeface="宋体" panose="02010600030101010101" pitchFamily="2" charset="-122"/>
            </a:endParaRPr>
          </a:p>
        </p:txBody>
      </p:sp>
      <p:pic>
        <p:nvPicPr>
          <p:cNvPr id="24579" name="图片 3">
            <a:extLst>
              <a:ext uri="{FF2B5EF4-FFF2-40B4-BE49-F238E27FC236}">
                <a16:creationId xmlns:a16="http://schemas.microsoft.com/office/drawing/2014/main" id="{DDAA345D-B1E9-4D04-AB12-3E0A4E930F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1225550"/>
            <a:ext cx="3319462"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3555859F-0EC0-440B-B6CA-9D59710B1EDB}"/>
              </a:ext>
            </a:extLst>
          </p:cNvPr>
          <p:cNvSpPr/>
          <p:nvPr/>
        </p:nvSpPr>
        <p:spPr>
          <a:xfrm>
            <a:off x="442913" y="2828925"/>
            <a:ext cx="8477250" cy="476250"/>
          </a:xfrm>
          <a:prstGeom prst="rect">
            <a:avLst/>
          </a:prstGeom>
        </p:spPr>
        <p:txBody>
          <a:bodyPr>
            <a:spAutoFit/>
          </a:bodyPr>
          <a:lstStyle/>
          <a:p>
            <a:pPr marL="342900" indent="-342900" eaLnBrk="1" hangingPunct="1">
              <a:lnSpc>
                <a:spcPct val="120000"/>
              </a:lnSpc>
              <a:spcBef>
                <a:spcPct val="20000"/>
              </a:spcBef>
              <a:buClr>
                <a:srgbClr val="00007D"/>
              </a:buClr>
              <a:buSzPct val="75000"/>
              <a:buFont typeface="Wingdings" panose="05000000000000000000" pitchFamily="2" charset="2"/>
              <a:buChar char="n"/>
              <a:defRPr/>
            </a:pPr>
            <a:r>
              <a:rPr lang="zh-CN" altLang="en-US" sz="2400" dirty="0">
                <a:latin typeface="宋体" panose="02010600030101010101" pitchFamily="2" charset="-122"/>
              </a:rPr>
              <a:t>可以证明：</a:t>
            </a:r>
            <a:endParaRPr lang="en-US" altLang="zh-CN" sz="2400" kern="0" dirty="0">
              <a:solidFill>
                <a:srgbClr val="FF0066"/>
              </a:solidFill>
              <a:latin typeface="宋体" panose="02010600030101010101" pitchFamily="2" charset="-122"/>
              <a:cs typeface="Arial" charset="0"/>
            </a:endParaRPr>
          </a:p>
        </p:txBody>
      </p:sp>
      <p:pic>
        <p:nvPicPr>
          <p:cNvPr id="24581" name="图片 4">
            <a:extLst>
              <a:ext uri="{FF2B5EF4-FFF2-40B4-BE49-F238E27FC236}">
                <a16:creationId xmlns:a16="http://schemas.microsoft.com/office/drawing/2014/main" id="{0DAE3C19-BD69-4113-A743-F466607EF8C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20950" y="2706688"/>
            <a:ext cx="18954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A815D33D-ED44-4126-8F4A-A821585AF543}"/>
              </a:ext>
            </a:extLst>
          </p:cNvPr>
          <p:cNvPicPr>
            <a:picLocks noChangeAspect="1"/>
          </p:cNvPicPr>
          <p:nvPr/>
        </p:nvPicPr>
        <p:blipFill>
          <a:blip r:embed="rId5"/>
          <a:stretch>
            <a:fillRect/>
          </a:stretch>
        </p:blipFill>
        <p:spPr>
          <a:xfrm>
            <a:off x="2411413" y="3817938"/>
            <a:ext cx="5722937" cy="2451100"/>
          </a:xfrm>
          <a:prstGeom prst="rect">
            <a:avLst/>
          </a:prstGeom>
          <a:ln>
            <a:solidFill>
              <a:schemeClr val="accent1">
                <a:lumMod val="60000"/>
                <a:lumOff val="40000"/>
              </a:schemeClr>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a:extLst>
              <a:ext uri="{FF2B5EF4-FFF2-40B4-BE49-F238E27FC236}">
                <a16:creationId xmlns:a16="http://schemas.microsoft.com/office/drawing/2014/main" id="{628CEF56-CBAE-44BD-9535-3A27D021A62F}"/>
              </a:ext>
            </a:extLst>
          </p:cNvPr>
          <p:cNvSpPr>
            <a:spLocks noGrp="1"/>
          </p:cNvSpPr>
          <p:nvPr>
            <p:ph idx="1"/>
          </p:nvPr>
        </p:nvSpPr>
        <p:spPr>
          <a:xfrm>
            <a:off x="179388" y="908050"/>
            <a:ext cx="8891587" cy="5473700"/>
          </a:xfrm>
          <a:solidFill>
            <a:schemeClr val="bg1"/>
          </a:solidFill>
          <a:ln>
            <a:solidFill>
              <a:schemeClr val="bg1"/>
            </a:solidFill>
            <a:miter lim="800000"/>
            <a:headEnd/>
            <a:tailEnd/>
          </a:ln>
        </p:spPr>
        <p:txBody>
          <a:bodyPr/>
          <a:lstStyle/>
          <a:p>
            <a:pPr marL="0" indent="0">
              <a:lnSpc>
                <a:spcPct val="150000"/>
              </a:lnSpc>
              <a:spcBef>
                <a:spcPts val="1200"/>
              </a:spcBef>
              <a:buFont typeface="Wingdings" panose="05000000000000000000" pitchFamily="2" charset="2"/>
              <a:buNone/>
            </a:pPr>
            <a:r>
              <a:rPr lang="zh-CN" altLang="en-US" sz="2800"/>
              <a:t>钢条切割问题的</a:t>
            </a:r>
            <a:r>
              <a:rPr lang="zh-CN" altLang="en-US" sz="2800">
                <a:solidFill>
                  <a:srgbClr val="FF0000"/>
                </a:solidFill>
              </a:rPr>
              <a:t>动态规划</a:t>
            </a:r>
            <a:r>
              <a:rPr lang="zh-CN" altLang="en-US" sz="2800"/>
              <a:t>求解</a:t>
            </a:r>
            <a:endParaRPr lang="en-US" altLang="zh-CN" sz="2800"/>
          </a:p>
          <a:p>
            <a:pPr marL="0" indent="0">
              <a:lnSpc>
                <a:spcPct val="150000"/>
              </a:lnSpc>
              <a:spcBef>
                <a:spcPts val="1200"/>
              </a:spcBef>
              <a:buFont typeface="Wingdings" panose="05000000000000000000" pitchFamily="2" charset="2"/>
              <a:buNone/>
            </a:pP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动态规划方法将</a:t>
            </a:r>
            <a:r>
              <a:rPr lang="zh-CN" altLang="en-US" sz="2400">
                <a:solidFill>
                  <a:srgbClr val="0000FF"/>
                </a:solidFill>
                <a:latin typeface="宋体" panose="02010600030101010101" pitchFamily="2" charset="-122"/>
                <a:ea typeface="宋体" panose="02010600030101010101" pitchFamily="2" charset="-122"/>
              </a:rPr>
              <a:t>仔细安排</a:t>
            </a:r>
            <a:r>
              <a:rPr lang="zh-CN" altLang="en-US" sz="2400">
                <a:latin typeface="宋体" panose="02010600030101010101" pitchFamily="2" charset="-122"/>
                <a:ea typeface="宋体" panose="02010600030101010101" pitchFamily="2" charset="-122"/>
              </a:rPr>
              <a:t>求解顺序，对每个子问题只求解一次，并</a:t>
            </a:r>
            <a:r>
              <a:rPr lang="zh-CN" altLang="en-US" sz="2400">
                <a:solidFill>
                  <a:srgbClr val="0000FF"/>
                </a:solidFill>
                <a:latin typeface="宋体" panose="02010600030101010101" pitchFamily="2" charset="-122"/>
                <a:ea typeface="宋体" panose="02010600030101010101" pitchFamily="2" charset="-122"/>
              </a:rPr>
              <a:t>将结果保存下来</a:t>
            </a:r>
            <a:r>
              <a:rPr lang="zh-CN" altLang="en-US" sz="2400">
                <a:latin typeface="宋体" panose="02010600030101010101" pitchFamily="2" charset="-122"/>
                <a:ea typeface="宋体" panose="02010600030101010101" pitchFamily="2" charset="-122"/>
              </a:rPr>
              <a:t>。如果再次需要此子问题的解，只需查找保存的结果，而不必重新计算。</a:t>
            </a:r>
            <a:endParaRPr lang="en-US" altLang="zh-CN" sz="2400">
              <a:latin typeface="宋体" panose="02010600030101010101" pitchFamily="2" charset="-122"/>
              <a:ea typeface="宋体" panose="02010600030101010101" pitchFamily="2" charset="-122"/>
            </a:endParaRPr>
          </a:p>
          <a:p>
            <a:pPr marL="893763" lvl="1" indent="-269875">
              <a:lnSpc>
                <a:spcPct val="150000"/>
              </a:lnSpc>
              <a:spcBef>
                <a:spcPct val="0"/>
              </a:spcBef>
              <a:buFont typeface="Wingdings" panose="05000000000000000000" pitchFamily="2" charset="2"/>
              <a:buChar char="Ø"/>
            </a:pPr>
            <a:r>
              <a:rPr lang="zh-CN" altLang="en-US" sz="2200">
                <a:latin typeface="宋体" panose="02010600030101010101" pitchFamily="2" charset="-122"/>
                <a:ea typeface="宋体" panose="02010600030101010101" pitchFamily="2" charset="-122"/>
              </a:rPr>
              <a:t>动态规划方法需要付出</a:t>
            </a:r>
            <a:r>
              <a:rPr lang="zh-CN" altLang="en-US" sz="2200">
                <a:solidFill>
                  <a:srgbClr val="0000FF"/>
                </a:solidFill>
              </a:rPr>
              <a:t>额外的空间</a:t>
            </a:r>
            <a:r>
              <a:rPr lang="zh-CN" altLang="en-US" sz="2200">
                <a:latin typeface="宋体" panose="02010600030101010101" pitchFamily="2" charset="-122"/>
                <a:ea typeface="宋体" panose="02010600030101010101" pitchFamily="2" charset="-122"/>
              </a:rPr>
              <a:t>保存子问题的解，是一种典型的</a:t>
            </a:r>
            <a:r>
              <a:rPr lang="zh-CN" altLang="en-US" sz="2200">
                <a:solidFill>
                  <a:srgbClr val="FF0000"/>
                </a:solidFill>
                <a:latin typeface="宋体" panose="02010600030101010101" pitchFamily="2" charset="-122"/>
                <a:ea typeface="宋体" panose="02010600030101010101" pitchFamily="2" charset="-122"/>
              </a:rPr>
              <a:t>时空权衡</a:t>
            </a:r>
            <a:r>
              <a:rPr lang="zh-CN" altLang="en-US" sz="2200">
                <a:latin typeface="宋体" panose="02010600030101010101" pitchFamily="2" charset="-122"/>
                <a:ea typeface="宋体" panose="02010600030101010101" pitchFamily="2" charset="-122"/>
              </a:rPr>
              <a:t>（</a:t>
            </a:r>
            <a:r>
              <a:rPr lang="en-US" altLang="zh-CN" sz="2200">
                <a:latin typeface="宋体" panose="02010600030101010101" pitchFamily="2" charset="-122"/>
                <a:ea typeface="宋体" panose="02010600030101010101" pitchFamily="2" charset="-122"/>
              </a:rPr>
              <a:t>time-memory trade-off</a:t>
            </a:r>
            <a:r>
              <a:rPr lang="zh-CN" altLang="en-US" sz="2200">
                <a:latin typeface="宋体" panose="02010600030101010101" pitchFamily="2" charset="-122"/>
                <a:ea typeface="宋体" panose="02010600030101010101" pitchFamily="2" charset="-122"/>
              </a:rPr>
              <a:t>）。</a:t>
            </a:r>
            <a:endParaRPr lang="en-US" altLang="zh-CN" sz="2200">
              <a:latin typeface="宋体" panose="02010600030101010101" pitchFamily="2" charset="-122"/>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958434D-EE24-4691-9BED-FE5709D2FB48}"/>
              </a:ext>
            </a:extLst>
          </p:cNvPr>
          <p:cNvSpPr>
            <a:spLocks noGrp="1"/>
          </p:cNvSpPr>
          <p:nvPr>
            <p:ph idx="1"/>
          </p:nvPr>
        </p:nvSpPr>
        <p:spPr>
          <a:xfrm>
            <a:off x="107950" y="582613"/>
            <a:ext cx="8839200" cy="5864225"/>
          </a:xfrm>
          <a:solidFill>
            <a:schemeClr val="bg1"/>
          </a:solidFill>
        </p:spPr>
        <p:txBody>
          <a:bodyPr/>
          <a:lstStyle/>
          <a:p>
            <a:pPr>
              <a:lnSpc>
                <a:spcPct val="150000"/>
              </a:lnSpc>
              <a:spcBef>
                <a:spcPts val="0"/>
              </a:spcBef>
              <a:defRPr/>
            </a:pPr>
            <a:r>
              <a:rPr lang="zh-CN" altLang="en-US" sz="2800" dirty="0">
                <a:latin typeface="宋体" panose="02010600030101010101" pitchFamily="2" charset="-122"/>
                <a:ea typeface="宋体" panose="02010600030101010101" pitchFamily="2" charset="-122"/>
              </a:rPr>
              <a:t>动态规划求解的两种方法</a:t>
            </a:r>
            <a:endParaRPr lang="en-US" altLang="zh-CN" sz="2800" dirty="0">
              <a:latin typeface="宋体" panose="02010600030101010101" pitchFamily="2" charset="-122"/>
              <a:ea typeface="宋体" panose="02010600030101010101" pitchFamily="2" charset="-122"/>
            </a:endParaRPr>
          </a:p>
          <a:p>
            <a:pPr marL="0" indent="0">
              <a:lnSpc>
                <a:spcPct val="150000"/>
              </a:lnSpc>
              <a:spcBef>
                <a:spcPts val="600"/>
              </a:spcBef>
              <a:buFont typeface="Wingdings" panose="05000000000000000000" pitchFamily="2" charset="2"/>
              <a:buNone/>
              <a:defRPr/>
            </a:pPr>
            <a:r>
              <a:rPr lang="zh-CN" altLang="en-US" sz="2200" dirty="0"/>
              <a:t>（</a:t>
            </a:r>
            <a:r>
              <a:rPr lang="en-US" altLang="zh-CN" sz="2200" dirty="0"/>
              <a:t>1</a:t>
            </a:r>
            <a:r>
              <a:rPr lang="zh-CN" altLang="en-US" sz="2200" dirty="0"/>
              <a:t>）</a:t>
            </a:r>
            <a:r>
              <a:rPr lang="zh-CN" altLang="en-US" sz="2400" dirty="0"/>
              <a:t>带备忘的自顶向下法</a:t>
            </a:r>
            <a:r>
              <a:rPr lang="zh-CN" altLang="en-US" sz="2200" dirty="0"/>
              <a:t>（</a:t>
            </a:r>
            <a:r>
              <a:rPr lang="en-US" altLang="zh-CN" sz="2200" dirty="0"/>
              <a:t>top-down with </a:t>
            </a:r>
            <a:r>
              <a:rPr lang="en-US" altLang="zh-CN" sz="2200" dirty="0" err="1"/>
              <a:t>memoization</a:t>
            </a:r>
            <a:r>
              <a:rPr lang="zh-CN" altLang="en-US" sz="2200" dirty="0"/>
              <a:t>）</a:t>
            </a:r>
            <a:endParaRPr lang="en-US" altLang="zh-CN" sz="2200" dirty="0"/>
          </a:p>
          <a:p>
            <a:pPr marL="1117600" lvl="1">
              <a:lnSpc>
                <a:spcPct val="150000"/>
              </a:lnSpc>
              <a:spcBef>
                <a:spcPts val="60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依旧按照</a:t>
            </a:r>
            <a:r>
              <a:rPr lang="zh-CN" altLang="en-US" sz="2400" b="1" dirty="0">
                <a:solidFill>
                  <a:srgbClr val="FF0000"/>
                </a:solidFill>
                <a:latin typeface="宋体" panose="02010600030101010101" pitchFamily="2" charset="-122"/>
                <a:ea typeface="宋体" panose="02010600030101010101" pitchFamily="2" charset="-122"/>
              </a:rPr>
              <a:t>递归</a:t>
            </a:r>
            <a:r>
              <a:rPr lang="zh-CN" altLang="en-US" sz="2400" dirty="0">
                <a:latin typeface="宋体" panose="02010600030101010101" pitchFamily="2" charset="-122"/>
                <a:ea typeface="宋体" panose="02010600030101010101" pitchFamily="2" charset="-122"/>
              </a:rPr>
              <a:t>的形式编写过程，但处理过程中会</a:t>
            </a:r>
            <a:r>
              <a:rPr lang="zh-CN" altLang="en-US" sz="2400" dirty="0">
                <a:solidFill>
                  <a:srgbClr val="0000FF"/>
                </a:solidFill>
                <a:latin typeface="宋体" panose="02010600030101010101" pitchFamily="2" charset="-122"/>
                <a:ea typeface="宋体" panose="02010600030101010101" pitchFamily="2" charset="-122"/>
              </a:rPr>
              <a:t>保存每个子问题的解</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1117600" lvl="1">
              <a:lnSpc>
                <a:spcPct val="150000"/>
              </a:lnSpc>
              <a:spcBef>
                <a:spcPts val="60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当需要时，过程首先检查是否已经保存过此解。</a:t>
            </a:r>
            <a:endParaRPr lang="en-US" altLang="zh-CN" sz="2400" dirty="0">
              <a:latin typeface="宋体" panose="02010600030101010101" pitchFamily="2" charset="-122"/>
              <a:ea typeface="宋体" panose="02010600030101010101" pitchFamily="2" charset="-122"/>
            </a:endParaRPr>
          </a:p>
          <a:p>
            <a:pPr marL="1517650" lvl="2" indent="-342900">
              <a:lnSpc>
                <a:spcPct val="150000"/>
              </a:lnSpc>
              <a:spcBef>
                <a:spcPts val="600"/>
              </a:spcBef>
              <a:buFont typeface="Wingdings" panose="05000000000000000000" pitchFamily="2" charset="2"/>
              <a:buChar char="u"/>
              <a:defRPr/>
            </a:pPr>
            <a:r>
              <a:rPr lang="zh-CN" altLang="en-US" sz="2200" dirty="0">
                <a:latin typeface="宋体" panose="02010600030101010101" pitchFamily="2" charset="-122"/>
                <a:ea typeface="宋体" panose="02010600030101010101" pitchFamily="2" charset="-122"/>
              </a:rPr>
              <a:t>如果是，则直接返回保存的值；</a:t>
            </a:r>
            <a:endParaRPr lang="en-US" altLang="zh-CN" sz="2200" dirty="0">
              <a:latin typeface="宋体" panose="02010600030101010101" pitchFamily="2" charset="-122"/>
              <a:ea typeface="宋体" panose="02010600030101010101" pitchFamily="2" charset="-122"/>
            </a:endParaRPr>
          </a:p>
          <a:p>
            <a:pPr marL="1517650" lvl="2" indent="-342900">
              <a:lnSpc>
                <a:spcPct val="150000"/>
              </a:lnSpc>
              <a:spcBef>
                <a:spcPts val="600"/>
              </a:spcBef>
              <a:buFont typeface="Wingdings" panose="05000000000000000000" pitchFamily="2" charset="2"/>
              <a:buChar char="u"/>
              <a:defRPr/>
            </a:pPr>
            <a:r>
              <a:rPr lang="zh-CN" altLang="en-US" sz="2200" dirty="0">
                <a:latin typeface="宋体" panose="02010600030101010101" pitchFamily="2" charset="-122"/>
                <a:ea typeface="宋体" panose="02010600030101010101" pitchFamily="2" charset="-122"/>
              </a:rPr>
              <a:t>否则按照通常的方式计算该子问题。</a:t>
            </a:r>
            <a:endParaRPr lang="en-US" altLang="zh-CN" sz="2200" dirty="0">
              <a:latin typeface="宋体" panose="02010600030101010101" pitchFamily="2" charset="-122"/>
              <a:ea typeface="宋体" panose="02010600030101010101" pitchFamily="2" charset="-122"/>
            </a:endParaRPr>
          </a:p>
          <a:p>
            <a:pPr marL="1879600" indent="-1504950">
              <a:lnSpc>
                <a:spcPct val="150000"/>
              </a:lnSpc>
              <a:spcBef>
                <a:spcPts val="3000"/>
              </a:spcBef>
              <a:buFont typeface="Wingdings" panose="05000000000000000000" pitchFamily="2" charset="2"/>
              <a:buNone/>
              <a:defRPr/>
            </a:pPr>
            <a:r>
              <a:rPr lang="zh-CN" altLang="en-US" sz="2400" b="1" kern="0" dirty="0">
                <a:solidFill>
                  <a:srgbClr val="FF0000"/>
                </a:solidFill>
              </a:rPr>
              <a:t>    带备忘</a:t>
            </a:r>
            <a:r>
              <a:rPr lang="zh-CN" altLang="en-US" sz="2400" kern="0" dirty="0">
                <a:solidFill>
                  <a:srgbClr val="000000"/>
                </a:solidFill>
              </a:rPr>
              <a:t>：“记住”之前已经计算出来的结果。</a:t>
            </a:r>
            <a:endParaRPr lang="en-US" altLang="zh-CN" sz="2400" kern="0" dirty="0">
              <a:solidFill>
                <a:srgbClr val="000000"/>
              </a:solidFill>
            </a:endParaRPr>
          </a:p>
          <a:p>
            <a:pPr marL="1879600" indent="-1504950">
              <a:lnSpc>
                <a:spcPct val="150000"/>
              </a:lnSpc>
              <a:spcBef>
                <a:spcPts val="0"/>
              </a:spcBef>
              <a:buFont typeface="Wingdings" panose="05000000000000000000" pitchFamily="2" charset="2"/>
              <a:buNone/>
              <a:defRPr/>
            </a:pPr>
            <a:r>
              <a:rPr lang="en-US" altLang="zh-CN" sz="2400" kern="0" dirty="0">
                <a:solidFill>
                  <a:srgbClr val="000000"/>
                </a:solidFill>
              </a:rPr>
              <a:t>                   </a:t>
            </a:r>
            <a:r>
              <a:rPr lang="zh-CN" altLang="en-US" sz="2400" kern="0" dirty="0">
                <a:solidFill>
                  <a:srgbClr val="000000"/>
                </a:solidFill>
              </a:rPr>
              <a:t>通常保存在一个数组或散列表中。</a:t>
            </a:r>
            <a:endParaRPr lang="en-US" altLang="zh-CN" sz="2800" dirty="0"/>
          </a:p>
        </p:txBody>
      </p:sp>
      <p:sp>
        <p:nvSpPr>
          <p:cNvPr id="26627" name="灯片编号占位符 4">
            <a:extLst>
              <a:ext uri="{FF2B5EF4-FFF2-40B4-BE49-F238E27FC236}">
                <a16:creationId xmlns:a16="http://schemas.microsoft.com/office/drawing/2014/main" id="{56317092-34D4-4937-B041-DBDD328C729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9D71082F-0A53-4C02-810D-9448E25A21D3}" type="slidenum">
              <a:rPr lang="zh-CN" altLang="zh-CN" sz="140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18</a:t>
            </a:fld>
            <a:endParaRPr lang="zh-CN" altLang="zh-CN" sz="1400">
              <a:solidFill>
                <a:schemeClr val="tx1"/>
              </a:solidFill>
              <a:latin typeface="Tahoma" panose="020B060403050404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图片 1">
            <a:extLst>
              <a:ext uri="{FF2B5EF4-FFF2-40B4-BE49-F238E27FC236}">
                <a16:creationId xmlns:a16="http://schemas.microsoft.com/office/drawing/2014/main" id="{636ED6D6-CA26-4467-A332-2085D0045E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515938"/>
            <a:ext cx="6026150"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图片 2">
            <a:extLst>
              <a:ext uri="{FF2B5EF4-FFF2-40B4-BE49-F238E27FC236}">
                <a16:creationId xmlns:a16="http://schemas.microsoft.com/office/drawing/2014/main" id="{DD8712AC-BA94-423B-8BDF-07CD1A9890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3144838"/>
            <a:ext cx="866457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652" name="直接连接符 4">
            <a:extLst>
              <a:ext uri="{FF2B5EF4-FFF2-40B4-BE49-F238E27FC236}">
                <a16:creationId xmlns:a16="http://schemas.microsoft.com/office/drawing/2014/main" id="{DC46022C-A3A4-4E80-A7B1-A30C519D4F31}"/>
              </a:ext>
            </a:extLst>
          </p:cNvPr>
          <p:cNvCxnSpPr>
            <a:cxnSpLocks noChangeShapeType="1"/>
          </p:cNvCxnSpPr>
          <p:nvPr/>
        </p:nvCxnSpPr>
        <p:spPr bwMode="auto">
          <a:xfrm>
            <a:off x="1243013" y="2065338"/>
            <a:ext cx="1438275" cy="0"/>
          </a:xfrm>
          <a:prstGeom prst="line">
            <a:avLst/>
          </a:prstGeom>
          <a:noFill/>
          <a:ln w="2857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3" name="直接连接符 9">
            <a:extLst>
              <a:ext uri="{FF2B5EF4-FFF2-40B4-BE49-F238E27FC236}">
                <a16:creationId xmlns:a16="http://schemas.microsoft.com/office/drawing/2014/main" id="{595EB72F-D904-49C0-9900-A701726650B7}"/>
              </a:ext>
            </a:extLst>
          </p:cNvPr>
          <p:cNvCxnSpPr>
            <a:cxnSpLocks noChangeShapeType="1"/>
          </p:cNvCxnSpPr>
          <p:nvPr/>
        </p:nvCxnSpPr>
        <p:spPr bwMode="auto">
          <a:xfrm>
            <a:off x="935038" y="3910013"/>
            <a:ext cx="900112" cy="0"/>
          </a:xfrm>
          <a:prstGeom prst="line">
            <a:avLst/>
          </a:prstGeom>
          <a:noFill/>
          <a:ln w="2857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4" name="直接连接符 11">
            <a:extLst>
              <a:ext uri="{FF2B5EF4-FFF2-40B4-BE49-F238E27FC236}">
                <a16:creationId xmlns:a16="http://schemas.microsoft.com/office/drawing/2014/main" id="{05E70B8E-9D7F-460C-BE35-A147F9B36588}"/>
              </a:ext>
            </a:extLst>
          </p:cNvPr>
          <p:cNvCxnSpPr>
            <a:cxnSpLocks noChangeShapeType="1"/>
          </p:cNvCxnSpPr>
          <p:nvPr/>
        </p:nvCxnSpPr>
        <p:spPr bwMode="auto">
          <a:xfrm>
            <a:off x="611188" y="6237288"/>
            <a:ext cx="1008062" cy="0"/>
          </a:xfrm>
          <a:prstGeom prst="line">
            <a:avLst/>
          </a:prstGeom>
          <a:noFill/>
          <a:ln w="2857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31" name="内容占位符 1">
            <a:extLst>
              <a:ext uri="{FF2B5EF4-FFF2-40B4-BE49-F238E27FC236}">
                <a16:creationId xmlns:a16="http://schemas.microsoft.com/office/drawing/2014/main" id="{96A4AF8C-A71F-4AC0-9675-B88169456D5A}"/>
              </a:ext>
            </a:extLst>
          </p:cNvPr>
          <p:cNvSpPr>
            <a:spLocks noGrp="1"/>
          </p:cNvSpPr>
          <p:nvPr>
            <p:ph idx="1"/>
          </p:nvPr>
        </p:nvSpPr>
        <p:spPr>
          <a:xfrm>
            <a:off x="4746625" y="3022600"/>
            <a:ext cx="4427538" cy="2236788"/>
          </a:xfrm>
          <a:solidFill>
            <a:schemeClr val="accent1">
              <a:lumMod val="20000"/>
              <a:lumOff val="80000"/>
            </a:schemeClr>
          </a:solidFill>
        </p:spPr>
        <p:txBody>
          <a:bodyPr/>
          <a:lstStyle/>
          <a:p>
            <a:pPr marL="0" indent="0">
              <a:lnSpc>
                <a:spcPct val="150000"/>
              </a:lnSpc>
              <a:spcBef>
                <a:spcPts val="0"/>
              </a:spcBef>
              <a:buFont typeface="Wingdings" panose="05000000000000000000" pitchFamily="2" charset="2"/>
              <a:buNone/>
              <a:defRPr/>
            </a:pPr>
            <a:r>
              <a:rPr lang="zh-CN" altLang="en-US" sz="1800" dirty="0"/>
              <a:t>辅助数组</a:t>
            </a:r>
            <a:r>
              <a:rPr lang="en-US" altLang="zh-CN" sz="1800" dirty="0"/>
              <a:t>r[0…n]</a:t>
            </a:r>
            <a:r>
              <a:rPr lang="zh-CN" altLang="en-US" sz="1800" dirty="0"/>
              <a:t>用于保存子问题的结果。</a:t>
            </a:r>
            <a:endParaRPr lang="en-US" altLang="zh-CN" sz="1800" dirty="0"/>
          </a:p>
          <a:p>
            <a:pPr lvl="1">
              <a:lnSpc>
                <a:spcPct val="150000"/>
              </a:lnSpc>
              <a:spcBef>
                <a:spcPts val="0"/>
              </a:spcBef>
              <a:buFont typeface="Wingdings" panose="05000000000000000000" pitchFamily="2" charset="2"/>
              <a:buChar char="Ø"/>
              <a:defRPr/>
            </a:pPr>
            <a:r>
              <a:rPr lang="zh-CN" altLang="en-US" sz="1800" dirty="0"/>
              <a:t>初始化为</a:t>
            </a:r>
            <a:r>
              <a:rPr lang="en-US" altLang="zh-CN" sz="1800" dirty="0"/>
              <a:t>-</a:t>
            </a:r>
            <a:r>
              <a:rPr lang="zh-CN" altLang="en-US" sz="1800" dirty="0"/>
              <a:t>∞</a:t>
            </a:r>
            <a:r>
              <a:rPr lang="en-US" altLang="zh-CN" sz="1800" dirty="0"/>
              <a:t>;</a:t>
            </a:r>
          </a:p>
          <a:p>
            <a:pPr lvl="1">
              <a:lnSpc>
                <a:spcPct val="150000"/>
              </a:lnSpc>
              <a:spcBef>
                <a:spcPts val="0"/>
              </a:spcBef>
              <a:buFont typeface="Wingdings" panose="05000000000000000000" pitchFamily="2" charset="2"/>
              <a:buChar char="Ø"/>
              <a:defRPr/>
            </a:pPr>
            <a:r>
              <a:rPr lang="zh-CN" altLang="en-US" sz="1800" dirty="0"/>
              <a:t>当有新的结果时，</a:t>
            </a:r>
            <a:r>
              <a:rPr lang="en-US" altLang="zh-CN" sz="1800" dirty="0"/>
              <a:t>r[n]</a:t>
            </a:r>
            <a:r>
              <a:rPr lang="zh-CN" altLang="en-US" sz="1800" dirty="0"/>
              <a:t>保存结果</a:t>
            </a:r>
            <a:r>
              <a:rPr lang="en-US" altLang="zh-CN" sz="1800" dirty="0"/>
              <a:t>q;</a:t>
            </a:r>
          </a:p>
          <a:p>
            <a:pPr lvl="1">
              <a:lnSpc>
                <a:spcPct val="150000"/>
              </a:lnSpc>
              <a:spcBef>
                <a:spcPts val="0"/>
              </a:spcBef>
              <a:buFont typeface="Wingdings" panose="05000000000000000000" pitchFamily="2" charset="2"/>
              <a:buChar char="Ø"/>
              <a:defRPr/>
            </a:pPr>
            <a:r>
              <a:rPr lang="zh-CN" altLang="en-US" sz="1800" dirty="0"/>
              <a:t>当</a:t>
            </a:r>
            <a:r>
              <a:rPr lang="en-US" altLang="zh-CN" sz="1800" dirty="0"/>
              <a:t>r[n]≥0</a:t>
            </a:r>
            <a:r>
              <a:rPr lang="zh-CN" altLang="en-US" sz="1800" dirty="0"/>
              <a:t>时，直接引用其中已保存的值。</a:t>
            </a:r>
          </a:p>
        </p:txBody>
      </p:sp>
      <p:cxnSp>
        <p:nvCxnSpPr>
          <p:cNvPr id="27656" name="直接箭头连接符 4">
            <a:extLst>
              <a:ext uri="{FF2B5EF4-FFF2-40B4-BE49-F238E27FC236}">
                <a16:creationId xmlns:a16="http://schemas.microsoft.com/office/drawing/2014/main" id="{C09D98FD-8B3F-4D26-8E9B-CC8620B36C3E}"/>
              </a:ext>
            </a:extLst>
          </p:cNvPr>
          <p:cNvCxnSpPr>
            <a:cxnSpLocks noChangeShapeType="1"/>
          </p:cNvCxnSpPr>
          <p:nvPr/>
        </p:nvCxnSpPr>
        <p:spPr bwMode="auto">
          <a:xfrm flipH="1" flipV="1">
            <a:off x="2771775" y="2065338"/>
            <a:ext cx="2736850" cy="1597025"/>
          </a:xfrm>
          <a:prstGeom prst="straightConnector1">
            <a:avLst/>
          </a:prstGeom>
          <a:noFill/>
          <a:ln w="9525" algn="ctr">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7" name="直接箭头连接符 11">
            <a:extLst>
              <a:ext uri="{FF2B5EF4-FFF2-40B4-BE49-F238E27FC236}">
                <a16:creationId xmlns:a16="http://schemas.microsoft.com/office/drawing/2014/main" id="{B86453C3-2ACB-4B87-92E4-D26015D3ECD0}"/>
              </a:ext>
            </a:extLst>
          </p:cNvPr>
          <p:cNvCxnSpPr>
            <a:cxnSpLocks noChangeShapeType="1"/>
          </p:cNvCxnSpPr>
          <p:nvPr/>
        </p:nvCxnSpPr>
        <p:spPr bwMode="auto">
          <a:xfrm flipH="1" flipV="1">
            <a:off x="1962150" y="3792538"/>
            <a:ext cx="3546475" cy="788987"/>
          </a:xfrm>
          <a:prstGeom prst="straightConnector1">
            <a:avLst/>
          </a:prstGeom>
          <a:noFill/>
          <a:ln w="9525" algn="ctr">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8" name="直接箭头连接符 13">
            <a:extLst>
              <a:ext uri="{FF2B5EF4-FFF2-40B4-BE49-F238E27FC236}">
                <a16:creationId xmlns:a16="http://schemas.microsoft.com/office/drawing/2014/main" id="{6D0650BD-DB60-4541-8FB6-CC0B36E51420}"/>
              </a:ext>
            </a:extLst>
          </p:cNvPr>
          <p:cNvCxnSpPr>
            <a:cxnSpLocks noChangeShapeType="1"/>
          </p:cNvCxnSpPr>
          <p:nvPr/>
        </p:nvCxnSpPr>
        <p:spPr bwMode="auto">
          <a:xfrm flipH="1">
            <a:off x="1757363" y="4140200"/>
            <a:ext cx="3751262" cy="1952625"/>
          </a:xfrm>
          <a:prstGeom prst="straightConnector1">
            <a:avLst/>
          </a:prstGeom>
          <a:noFill/>
          <a:ln w="9525" algn="ctr">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796A0D4C-39C6-43D5-9D7D-604A4EC80E1D}"/>
              </a:ext>
            </a:extLst>
          </p:cNvPr>
          <p:cNvSpPr>
            <a:spLocks noGrp="1" noChangeArrowheads="1"/>
          </p:cNvSpPr>
          <p:nvPr>
            <p:ph type="ctrTitle"/>
          </p:nvPr>
        </p:nvSpPr>
        <p:spPr>
          <a:xfrm>
            <a:off x="611188" y="1844675"/>
            <a:ext cx="7775575" cy="2314575"/>
          </a:xfrm>
        </p:spPr>
        <p:txBody>
          <a:bodyPr/>
          <a:lstStyle/>
          <a:p>
            <a:pPr eaLnBrk="1" hangingPunct="1">
              <a:spcBef>
                <a:spcPts val="1800"/>
              </a:spcBef>
            </a:pPr>
            <a:r>
              <a:rPr lang="en-US" altLang="zh-CN" sz="3200"/>
              <a:t>Chapter 15</a:t>
            </a:r>
            <a:br>
              <a:rPr lang="en-US" altLang="zh-CN" sz="3200"/>
            </a:br>
            <a:r>
              <a:rPr lang="en-US" altLang="zh-CN" sz="3200"/>
              <a:t>Dynamic Programming </a:t>
            </a:r>
            <a:br>
              <a:rPr lang="en-US" altLang="zh-CN" sz="3600"/>
            </a:br>
            <a:br>
              <a:rPr lang="en-US" altLang="zh-CN" sz="3200"/>
            </a:br>
            <a:r>
              <a:rPr lang="zh-CN" altLang="en-US" sz="3200"/>
              <a:t>动态规划</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5D439A9-7515-435B-8C85-AB5BB5590E8E}"/>
              </a:ext>
            </a:extLst>
          </p:cNvPr>
          <p:cNvSpPr>
            <a:spLocks noGrp="1"/>
          </p:cNvSpPr>
          <p:nvPr>
            <p:ph idx="1"/>
          </p:nvPr>
        </p:nvSpPr>
        <p:spPr>
          <a:xfrm>
            <a:off x="57150" y="92075"/>
            <a:ext cx="8978900" cy="6151563"/>
          </a:xfrm>
          <a:solidFill>
            <a:schemeClr val="bg1"/>
          </a:solidFill>
        </p:spPr>
        <p:txBody>
          <a:bodyPr/>
          <a:lstStyle/>
          <a:p>
            <a:pPr marL="0" indent="0">
              <a:lnSpc>
                <a:spcPct val="150000"/>
              </a:lnSpc>
              <a:spcBef>
                <a:spcPts val="600"/>
              </a:spcBef>
              <a:buFont typeface="Wingdings" panose="05000000000000000000" pitchFamily="2" charset="2"/>
              <a:buNone/>
              <a:defRPr/>
            </a:pPr>
            <a:r>
              <a:rPr lang="zh-CN" altLang="en-US" sz="2400" dirty="0"/>
              <a:t>（</a:t>
            </a:r>
            <a:r>
              <a:rPr lang="en-US" altLang="zh-CN" sz="2400" dirty="0"/>
              <a:t>2</a:t>
            </a:r>
            <a:r>
              <a:rPr lang="zh-CN" altLang="en-US" sz="2400" dirty="0"/>
              <a:t>）自底向上法</a:t>
            </a:r>
            <a:r>
              <a:rPr lang="zh-CN" altLang="en-US" sz="2400" b="1" dirty="0"/>
              <a:t>（</a:t>
            </a:r>
            <a:r>
              <a:rPr lang="en-US" altLang="zh-CN" sz="2400" b="1" dirty="0"/>
              <a:t>bottom-up method</a:t>
            </a:r>
            <a:r>
              <a:rPr lang="zh-CN" altLang="en-US" sz="2400" b="1" dirty="0"/>
              <a:t>）</a:t>
            </a:r>
            <a:endParaRPr lang="en-US" altLang="zh-CN" sz="2400" b="1" dirty="0"/>
          </a:p>
          <a:p>
            <a:pPr marL="811213" lvl="1">
              <a:lnSpc>
                <a:spcPct val="150000"/>
              </a:lnSpc>
              <a:spcBef>
                <a:spcPts val="0"/>
              </a:spcBef>
              <a:buFont typeface="Wingdings" panose="05000000000000000000" pitchFamily="2" charset="2"/>
              <a:buChar char="Ø"/>
              <a:defRPr/>
            </a:pPr>
            <a:r>
              <a:rPr lang="zh-CN" altLang="en-US" sz="2400" dirty="0"/>
              <a:t>将子问题</a:t>
            </a:r>
            <a:r>
              <a:rPr lang="zh-CN" altLang="en-US" sz="2400" dirty="0">
                <a:solidFill>
                  <a:srgbClr val="FF0000"/>
                </a:solidFill>
              </a:rPr>
              <a:t>按规模排序</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811213" lvl="1">
              <a:lnSpc>
                <a:spcPct val="150000"/>
              </a:lnSpc>
              <a:spcBef>
                <a:spcPts val="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最小子问题、较小子问题、</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、较大子问题、原问题。</a:t>
            </a:r>
            <a:endParaRPr lang="en-US" altLang="zh-CN" sz="2400" dirty="0">
              <a:latin typeface="宋体" panose="02010600030101010101" pitchFamily="2" charset="-122"/>
              <a:ea typeface="宋体" panose="02010600030101010101" pitchFamily="2" charset="-122"/>
            </a:endParaRPr>
          </a:p>
          <a:p>
            <a:pPr marL="811213" lvl="1">
              <a:lnSpc>
                <a:spcPct val="150000"/>
              </a:lnSpc>
              <a:spcBef>
                <a:spcPts val="0"/>
              </a:spcBef>
              <a:buFont typeface="Wingdings" panose="05000000000000000000" pitchFamily="2" charset="2"/>
              <a:buChar char="Ø"/>
              <a:defRPr/>
            </a:pPr>
            <a:r>
              <a:rPr lang="zh-CN" altLang="en-US" sz="2400" dirty="0"/>
              <a:t>按</a:t>
            </a:r>
            <a:r>
              <a:rPr lang="zh-CN" altLang="en-US" sz="2400" dirty="0">
                <a:solidFill>
                  <a:srgbClr val="0000FF"/>
                </a:solidFill>
              </a:rPr>
              <a:t>由小到大</a:t>
            </a:r>
            <a:r>
              <a:rPr lang="zh-CN" altLang="en-US" sz="2400" dirty="0"/>
              <a:t>的顺序顺次求解</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893763" lvl="1" indent="-368300">
              <a:lnSpc>
                <a:spcPct val="150000"/>
              </a:lnSpc>
              <a:spcBef>
                <a:spcPts val="0"/>
              </a:spcBef>
              <a:buFont typeface="Wingdings" panose="05000000000000000000" pitchFamily="2" charset="2"/>
              <a:buNone/>
              <a:defRPr/>
            </a:pPr>
            <a:r>
              <a:rPr lang="en-US" altLang="zh-CN"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当求解某个子问题时，它所依赖的更小子问题都已求解完毕，结果已经保存，故可以直接引用并组合出它自身的解。</a:t>
            </a:r>
            <a:endParaRPr lang="en-US" altLang="zh-CN" sz="2400" dirty="0">
              <a:latin typeface="宋体" panose="02010600030101010101" pitchFamily="2" charset="-122"/>
              <a:ea typeface="宋体" panose="02010600030101010101" pitchFamily="2" charset="-122"/>
            </a:endParaRPr>
          </a:p>
        </p:txBody>
      </p:sp>
      <p:sp>
        <p:nvSpPr>
          <p:cNvPr id="28675" name="灯片编号占位符 4">
            <a:extLst>
              <a:ext uri="{FF2B5EF4-FFF2-40B4-BE49-F238E27FC236}">
                <a16:creationId xmlns:a16="http://schemas.microsoft.com/office/drawing/2014/main" id="{1592C4D5-3201-472D-92B8-DEC5F9CBECA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0ED5BDA7-EF6E-4D51-8390-A01341D7219B}" type="slidenum">
              <a:rPr lang="zh-CN" altLang="zh-CN" sz="140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20</a:t>
            </a:fld>
            <a:endParaRPr lang="zh-CN" altLang="zh-CN" sz="1400">
              <a:solidFill>
                <a:schemeClr val="tx1"/>
              </a:solidFill>
              <a:latin typeface="Tahoma" panose="020B0604030504040204" pitchFamily="34" charset="0"/>
              <a:ea typeface="宋体" panose="02010600030101010101" pitchFamily="2" charset="-122"/>
            </a:endParaRPr>
          </a:p>
        </p:txBody>
      </p:sp>
      <p:pic>
        <p:nvPicPr>
          <p:cNvPr id="28676" name="图片 1">
            <a:extLst>
              <a:ext uri="{FF2B5EF4-FFF2-40B4-BE49-F238E27FC236}">
                <a16:creationId xmlns:a16="http://schemas.microsoft.com/office/drawing/2014/main" id="{D5AA0917-5863-49AC-A4E0-CD8E9B3E74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594100"/>
            <a:ext cx="5126037" cy="32305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61F5BDE-C60A-4CB8-874A-2B7E2E084E82}"/>
              </a:ext>
            </a:extLst>
          </p:cNvPr>
          <p:cNvSpPr txBox="1"/>
          <p:nvPr/>
        </p:nvSpPr>
        <p:spPr>
          <a:xfrm>
            <a:off x="5810250" y="3886200"/>
            <a:ext cx="3009900" cy="2586038"/>
          </a:xfrm>
          <a:prstGeom prst="rect">
            <a:avLst/>
          </a:prstGeom>
          <a:solidFill>
            <a:schemeClr val="accent1">
              <a:lumMod val="20000"/>
              <a:lumOff val="80000"/>
            </a:schemeClr>
          </a:solidFill>
        </p:spPr>
        <p:txBody>
          <a:bodyPr>
            <a:spAutoFit/>
          </a:bodyPr>
          <a:lstStyle/>
          <a:p>
            <a:pPr marL="285750" indent="-285750" algn="just">
              <a:lnSpc>
                <a:spcPct val="150000"/>
              </a:lnSpc>
              <a:buFont typeface="Wingdings" panose="05000000000000000000" pitchFamily="2" charset="2"/>
              <a:buChar char="n"/>
              <a:defRPr/>
            </a:pPr>
            <a:r>
              <a:rPr lang="zh-CN" altLang="en-US" dirty="0"/>
              <a:t>这里采用子问题的自然顺序：若</a:t>
            </a:r>
            <a:r>
              <a:rPr lang="en-US" altLang="zh-CN" dirty="0" err="1"/>
              <a:t>i</a:t>
            </a:r>
            <a:r>
              <a:rPr lang="en-US" altLang="zh-CN" dirty="0"/>
              <a:t>&lt;j</a:t>
            </a:r>
            <a:r>
              <a:rPr lang="zh-CN" altLang="en-US" dirty="0"/>
              <a:t>，则规模为</a:t>
            </a:r>
            <a:r>
              <a:rPr lang="en-US" altLang="zh-CN" dirty="0" err="1"/>
              <a:t>i</a:t>
            </a:r>
            <a:r>
              <a:rPr lang="zh-CN" altLang="en-US" dirty="0"/>
              <a:t>的子问题比规模为</a:t>
            </a:r>
            <a:r>
              <a:rPr lang="en-US" altLang="zh-CN" dirty="0"/>
              <a:t>j</a:t>
            </a:r>
            <a:r>
              <a:rPr lang="zh-CN" altLang="en-US" dirty="0"/>
              <a:t>的子问题“更小”。</a:t>
            </a:r>
            <a:endParaRPr lang="en-US" altLang="zh-CN" dirty="0"/>
          </a:p>
          <a:p>
            <a:pPr marL="285750" indent="-285750" algn="just">
              <a:lnSpc>
                <a:spcPct val="150000"/>
              </a:lnSpc>
              <a:buFont typeface="Wingdings" panose="05000000000000000000" pitchFamily="2" charset="2"/>
              <a:buChar char="n"/>
              <a:defRPr/>
            </a:pPr>
            <a:r>
              <a:rPr lang="zh-CN" altLang="en-US" dirty="0"/>
              <a:t>过程依次求解规模为</a:t>
            </a:r>
            <a:r>
              <a:rPr lang="en-US" altLang="zh-CN" dirty="0"/>
              <a:t>j=0,1,…,n</a:t>
            </a:r>
            <a:r>
              <a:rPr lang="zh-CN" altLang="en-US" dirty="0"/>
              <a:t>的子问题。</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a:extLst>
              <a:ext uri="{FF2B5EF4-FFF2-40B4-BE49-F238E27FC236}">
                <a16:creationId xmlns:a16="http://schemas.microsoft.com/office/drawing/2014/main" id="{93104DFF-924D-4F0E-9B92-A8CBE2CDC2FD}"/>
              </a:ext>
            </a:extLst>
          </p:cNvPr>
          <p:cNvSpPr>
            <a:spLocks noGrp="1" noChangeArrowheads="1"/>
          </p:cNvSpPr>
          <p:nvPr>
            <p:ph idx="1"/>
          </p:nvPr>
        </p:nvSpPr>
        <p:spPr>
          <a:xfrm>
            <a:off x="293688" y="109538"/>
            <a:ext cx="7345362" cy="504825"/>
          </a:xfrm>
          <a:solidFill>
            <a:schemeClr val="bg1"/>
          </a:solidFill>
        </p:spPr>
        <p:txBody>
          <a:bodyPr/>
          <a:lstStyle/>
          <a:p>
            <a:r>
              <a:rPr lang="zh-CN" altLang="en-US" sz="2800">
                <a:latin typeface="宋体" panose="02010600030101010101" pitchFamily="2" charset="-122"/>
                <a:ea typeface="宋体" panose="02010600030101010101" pitchFamily="2" charset="-122"/>
              </a:rPr>
              <a:t>对比：带备忘的自顶向下法 </a:t>
            </a:r>
            <a:r>
              <a:rPr lang="en-US" altLang="zh-CN" sz="2800">
                <a:latin typeface="宋体" panose="02010600030101010101" pitchFamily="2" charset="-122"/>
                <a:ea typeface="宋体" panose="02010600030101010101" pitchFamily="2" charset="-122"/>
              </a:rPr>
              <a:t>Vs </a:t>
            </a:r>
            <a:r>
              <a:rPr lang="zh-CN" altLang="en-US" sz="2800">
                <a:latin typeface="宋体" panose="02010600030101010101" pitchFamily="2" charset="-122"/>
                <a:ea typeface="宋体" panose="02010600030101010101" pitchFamily="2" charset="-122"/>
              </a:rPr>
              <a:t>自底向上法</a:t>
            </a:r>
          </a:p>
        </p:txBody>
      </p:sp>
      <p:sp>
        <p:nvSpPr>
          <p:cNvPr id="4" name="日期占位符 3">
            <a:extLst>
              <a:ext uri="{FF2B5EF4-FFF2-40B4-BE49-F238E27FC236}">
                <a16:creationId xmlns:a16="http://schemas.microsoft.com/office/drawing/2014/main" id="{2BA8944E-30D8-40E5-83A0-9206606B9F5B}"/>
              </a:ext>
            </a:extLst>
          </p:cNvPr>
          <p:cNvSpPr>
            <a:spLocks noGrp="1"/>
          </p:cNvSpPr>
          <p:nvPr>
            <p:ph type="dt" sz="quarter" idx="10"/>
          </p:nvPr>
        </p:nvSpPr>
        <p:spPr/>
        <p:txBody>
          <a:bodyPr/>
          <a:lstStyle/>
          <a:p>
            <a:pPr>
              <a:defRPr/>
            </a:pPr>
            <a:fld id="{90CE1A9F-E56D-4754-A4D1-D43B3E86C94D}" type="datetime1">
              <a:rPr lang="zh-CN" altLang="en-US" smtClean="0"/>
              <a:pPr>
                <a:defRPr/>
              </a:pPr>
              <a:t>2022/3/23</a:t>
            </a:fld>
            <a:endParaRPr lang="zh-CN" altLang="en-US"/>
          </a:p>
        </p:txBody>
      </p:sp>
      <p:sp>
        <p:nvSpPr>
          <p:cNvPr id="29700" name="灯片编号占位符 4">
            <a:extLst>
              <a:ext uri="{FF2B5EF4-FFF2-40B4-BE49-F238E27FC236}">
                <a16:creationId xmlns:a16="http://schemas.microsoft.com/office/drawing/2014/main" id="{A089A9C3-0CD6-4121-8074-B3EBFBA440A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A25C88DC-9314-4963-B987-9B21AD69D5C2}" type="slidenum">
              <a:rPr lang="zh-CN" altLang="zh-CN" sz="140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21</a:t>
            </a:fld>
            <a:endParaRPr lang="zh-CN" altLang="zh-CN" sz="1400">
              <a:solidFill>
                <a:schemeClr val="tx1"/>
              </a:solidFill>
              <a:latin typeface="Tahoma" panose="020B0604030504040204" pitchFamily="34" charset="0"/>
              <a:ea typeface="宋体" panose="02010600030101010101" pitchFamily="2" charset="-122"/>
            </a:endParaRPr>
          </a:p>
        </p:txBody>
      </p:sp>
      <p:pic>
        <p:nvPicPr>
          <p:cNvPr id="6" name="图片 2">
            <a:extLst>
              <a:ext uri="{FF2B5EF4-FFF2-40B4-BE49-F238E27FC236}">
                <a16:creationId xmlns:a16="http://schemas.microsoft.com/office/drawing/2014/main" id="{D466DC1F-E237-40BA-9DA9-A50182810D5C}"/>
              </a:ext>
            </a:extLst>
          </p:cNvPr>
          <p:cNvPicPr>
            <a:picLocks noChangeAspect="1"/>
          </p:cNvPicPr>
          <p:nvPr/>
        </p:nvPicPr>
        <p:blipFill>
          <a:blip r:embed="rId3"/>
          <a:srcRect/>
          <a:stretch>
            <a:fillRect/>
          </a:stretch>
        </p:blipFill>
        <p:spPr bwMode="auto">
          <a:xfrm>
            <a:off x="388938" y="762000"/>
            <a:ext cx="7048500" cy="2811463"/>
          </a:xfrm>
          <a:prstGeom prst="rect">
            <a:avLst/>
          </a:prstGeom>
          <a:noFill/>
          <a:ln w="9525">
            <a:solidFill>
              <a:schemeClr val="accent1">
                <a:lumMod val="60000"/>
                <a:lumOff val="40000"/>
              </a:schemeClr>
            </a:solidFill>
            <a:miter lim="800000"/>
            <a:headEnd/>
            <a:tailEnd/>
          </a:ln>
        </p:spPr>
      </p:pic>
      <p:pic>
        <p:nvPicPr>
          <p:cNvPr id="7" name="图片 1">
            <a:extLst>
              <a:ext uri="{FF2B5EF4-FFF2-40B4-BE49-F238E27FC236}">
                <a16:creationId xmlns:a16="http://schemas.microsoft.com/office/drawing/2014/main" id="{B846FDB3-53DC-47D8-9632-F5D0F338A157}"/>
              </a:ext>
            </a:extLst>
          </p:cNvPr>
          <p:cNvPicPr>
            <a:picLocks noChangeAspect="1"/>
          </p:cNvPicPr>
          <p:nvPr/>
        </p:nvPicPr>
        <p:blipFill>
          <a:blip r:embed="rId4"/>
          <a:srcRect/>
          <a:stretch>
            <a:fillRect/>
          </a:stretch>
        </p:blipFill>
        <p:spPr bwMode="auto">
          <a:xfrm>
            <a:off x="358775" y="3759200"/>
            <a:ext cx="4772025" cy="3006725"/>
          </a:xfrm>
          <a:prstGeom prst="rect">
            <a:avLst/>
          </a:prstGeom>
          <a:noFill/>
          <a:ln w="9525">
            <a:solidFill>
              <a:schemeClr val="accent1">
                <a:lumMod val="60000"/>
                <a:lumOff val="40000"/>
              </a:schemeClr>
            </a:solidFill>
            <a:miter lim="800000"/>
            <a:headEnd/>
            <a:tailEnd/>
          </a:ln>
        </p:spPr>
      </p:pic>
      <p:sp>
        <p:nvSpPr>
          <p:cNvPr id="29703" name="右箭头 19">
            <a:extLst>
              <a:ext uri="{FF2B5EF4-FFF2-40B4-BE49-F238E27FC236}">
                <a16:creationId xmlns:a16="http://schemas.microsoft.com/office/drawing/2014/main" id="{43E5A70B-DEA0-44B9-A3BF-8556777A76DF}"/>
              </a:ext>
            </a:extLst>
          </p:cNvPr>
          <p:cNvSpPr>
            <a:spLocks noChangeArrowheads="1"/>
          </p:cNvSpPr>
          <p:nvPr/>
        </p:nvSpPr>
        <p:spPr bwMode="auto">
          <a:xfrm rot="5400000">
            <a:off x="6731794" y="1807369"/>
            <a:ext cx="2305050" cy="719138"/>
          </a:xfrm>
          <a:prstGeom prst="rightArrow">
            <a:avLst>
              <a:gd name="adj1" fmla="val 50000"/>
              <a:gd name="adj2" fmla="val 50083"/>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gn="ctr">
              <a:spcBef>
                <a:spcPct val="0"/>
              </a:spcBef>
              <a:buClrTx/>
              <a:buSzTx/>
              <a:buFontTx/>
              <a:buNone/>
            </a:pPr>
            <a:r>
              <a:rPr lang="zh-CN" altLang="en-US" sz="1800">
                <a:solidFill>
                  <a:schemeClr val="tx1"/>
                </a:solidFill>
                <a:latin typeface="Arial" panose="020B0604020202020204" pitchFamily="34" charset="0"/>
                <a:ea typeface="宋体" panose="02010600030101010101" pitchFamily="2" charset="-122"/>
              </a:rPr>
              <a:t>自顶向下</a:t>
            </a:r>
          </a:p>
        </p:txBody>
      </p:sp>
      <p:sp>
        <p:nvSpPr>
          <p:cNvPr id="29704" name="右箭头 20">
            <a:extLst>
              <a:ext uri="{FF2B5EF4-FFF2-40B4-BE49-F238E27FC236}">
                <a16:creationId xmlns:a16="http://schemas.microsoft.com/office/drawing/2014/main" id="{0226C723-48E1-4742-9493-1D60CA34CAD2}"/>
              </a:ext>
            </a:extLst>
          </p:cNvPr>
          <p:cNvSpPr>
            <a:spLocks noChangeArrowheads="1"/>
          </p:cNvSpPr>
          <p:nvPr/>
        </p:nvSpPr>
        <p:spPr bwMode="auto">
          <a:xfrm rot="-5400000">
            <a:off x="4564062" y="4629151"/>
            <a:ext cx="2132013" cy="779462"/>
          </a:xfrm>
          <a:prstGeom prst="rightArrow">
            <a:avLst>
              <a:gd name="adj1" fmla="val 50000"/>
              <a:gd name="adj2" fmla="val 49956"/>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gn="ctr">
              <a:spcBef>
                <a:spcPct val="0"/>
              </a:spcBef>
              <a:buClrTx/>
              <a:buSzTx/>
              <a:buFontTx/>
              <a:buNone/>
            </a:pPr>
            <a:r>
              <a:rPr lang="zh-CN" altLang="en-US" sz="1800">
                <a:solidFill>
                  <a:schemeClr val="tx1"/>
                </a:solidFill>
                <a:latin typeface="Arial" panose="020B0604020202020204" pitchFamily="34" charset="0"/>
                <a:ea typeface="宋体" panose="02010600030101010101" pitchFamily="2" charset="-122"/>
              </a:rPr>
              <a:t>自底向上</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文本框 4">
            <a:extLst>
              <a:ext uri="{FF2B5EF4-FFF2-40B4-BE49-F238E27FC236}">
                <a16:creationId xmlns:a16="http://schemas.microsoft.com/office/drawing/2014/main" id="{D37B14A9-4A11-4293-98DE-51EBAC251BB6}"/>
              </a:ext>
            </a:extLst>
          </p:cNvPr>
          <p:cNvSpPr txBox="1">
            <a:spLocks noChangeArrowheads="1"/>
          </p:cNvSpPr>
          <p:nvPr/>
        </p:nvSpPr>
        <p:spPr bwMode="auto">
          <a:xfrm>
            <a:off x="179388" y="404813"/>
            <a:ext cx="8712200" cy="5848350"/>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marL="342900" indent="-342900">
              <a:lnSpc>
                <a:spcPct val="150000"/>
              </a:lnSpc>
              <a:spcBef>
                <a:spcPts val="1200"/>
              </a:spcBef>
              <a:buClrTx/>
              <a:buSzTx/>
              <a:defRPr/>
            </a:pPr>
            <a:r>
              <a:rPr lang="en-US" altLang="zh-CN" sz="2400" dirty="0">
                <a:solidFill>
                  <a:schemeClr val="tx1"/>
                </a:solidFill>
              </a:rPr>
              <a:t>MEMOIZED-CUT-ROD</a:t>
            </a:r>
            <a:r>
              <a:rPr lang="zh-CN" altLang="en-US" sz="2400" dirty="0">
                <a:solidFill>
                  <a:schemeClr val="tx1"/>
                </a:solidFill>
              </a:rPr>
              <a:t>和</a:t>
            </a:r>
            <a:r>
              <a:rPr lang="en-US" altLang="zh-CN" sz="2400" dirty="0">
                <a:solidFill>
                  <a:schemeClr val="tx1"/>
                </a:solidFill>
              </a:rPr>
              <a:t>BOTTOM-UP-CUT-ROD</a:t>
            </a:r>
            <a:r>
              <a:rPr lang="zh-CN" altLang="en-US" sz="2400" dirty="0">
                <a:solidFill>
                  <a:schemeClr val="tx1"/>
                </a:solidFill>
              </a:rPr>
              <a:t>具有相同的渐近运行时间：</a:t>
            </a:r>
            <a:r>
              <a:rPr lang="el-GR" altLang="zh-CN" sz="2400" dirty="0">
                <a:solidFill>
                  <a:srgbClr val="FF0000"/>
                </a:solidFill>
                <a:ea typeface="宋体" panose="02010600030101010101" pitchFamily="2" charset="-122"/>
              </a:rPr>
              <a:t>Θ</a:t>
            </a:r>
            <a:r>
              <a:rPr lang="en-US" altLang="zh-CN" sz="2400" dirty="0">
                <a:solidFill>
                  <a:srgbClr val="FF0000"/>
                </a:solidFill>
                <a:ea typeface="宋体" panose="02010600030101010101" pitchFamily="2" charset="-122"/>
              </a:rPr>
              <a:t>(n</a:t>
            </a:r>
            <a:r>
              <a:rPr lang="en-US" altLang="zh-CN" sz="2400" baseline="30000" dirty="0">
                <a:solidFill>
                  <a:srgbClr val="FF0000"/>
                </a:solidFill>
                <a:ea typeface="宋体" panose="02010600030101010101" pitchFamily="2" charset="-122"/>
              </a:rPr>
              <a:t>2</a:t>
            </a:r>
            <a:r>
              <a:rPr lang="en-US" altLang="zh-CN" sz="2400" dirty="0">
                <a:solidFill>
                  <a:srgbClr val="FF0000"/>
                </a:solidFill>
                <a:ea typeface="宋体" panose="02010600030101010101" pitchFamily="2" charset="-122"/>
              </a:rPr>
              <a:t>)</a:t>
            </a:r>
            <a:r>
              <a:rPr lang="zh-CN" altLang="en-US" sz="2400" dirty="0">
                <a:solidFill>
                  <a:schemeClr val="tx1"/>
                </a:solidFill>
                <a:ea typeface="宋体" panose="02010600030101010101" pitchFamily="2" charset="-122"/>
              </a:rPr>
              <a:t>。</a:t>
            </a:r>
            <a:endParaRPr lang="en-US" altLang="zh-CN" sz="2400" dirty="0">
              <a:solidFill>
                <a:schemeClr val="tx1"/>
              </a:solidFill>
              <a:ea typeface="宋体" panose="02010600030101010101" pitchFamily="2" charset="-122"/>
            </a:endParaRPr>
          </a:p>
          <a:p>
            <a:pPr>
              <a:lnSpc>
                <a:spcPct val="150000"/>
              </a:lnSpc>
              <a:spcBef>
                <a:spcPts val="1200"/>
              </a:spcBef>
              <a:buClrTx/>
              <a:buSzTx/>
              <a:buFontTx/>
              <a:buNone/>
              <a:defRPr/>
            </a:pPr>
            <a:r>
              <a:rPr lang="zh-CN" altLang="en-US" sz="2400" dirty="0">
                <a:solidFill>
                  <a:schemeClr val="tx1"/>
                </a:solidFill>
              </a:rPr>
              <a:t>    </a:t>
            </a:r>
            <a:r>
              <a:rPr lang="zh-CN" altLang="en-US" sz="2400" dirty="0">
                <a:solidFill>
                  <a:srgbClr val="0000FF"/>
                </a:solidFill>
                <a:latin typeface="宋体" panose="02010600030101010101" pitchFamily="2" charset="-122"/>
                <a:ea typeface="宋体" panose="02010600030101010101" pitchFamily="2" charset="-122"/>
              </a:rPr>
              <a:t>证明</a:t>
            </a:r>
            <a:r>
              <a:rPr lang="zh-CN" altLang="en-US" sz="2400" dirty="0">
                <a:solidFill>
                  <a:schemeClr val="tx1"/>
                </a:solidFill>
                <a:latin typeface="宋体" panose="02010600030101010101" pitchFamily="2" charset="-122"/>
                <a:ea typeface="宋体" panose="02010600030101010101" pitchFamily="2" charset="-122"/>
              </a:rPr>
              <a:t>：略，见</a:t>
            </a:r>
            <a:r>
              <a:rPr lang="en-US" altLang="zh-CN" sz="2400" dirty="0">
                <a:solidFill>
                  <a:schemeClr val="tx1"/>
                </a:solidFill>
                <a:latin typeface="宋体" panose="02010600030101010101" pitchFamily="2" charset="-122"/>
                <a:ea typeface="宋体" panose="02010600030101010101" pitchFamily="2" charset="-122"/>
              </a:rPr>
              <a:t>P208.</a:t>
            </a:r>
          </a:p>
          <a:p>
            <a:pPr>
              <a:lnSpc>
                <a:spcPct val="150000"/>
              </a:lnSpc>
              <a:spcBef>
                <a:spcPts val="1200"/>
              </a:spcBef>
              <a:buClrTx/>
              <a:buSzTx/>
              <a:buFontTx/>
              <a:buNone/>
              <a:defRPr/>
            </a:pPr>
            <a:endParaRPr lang="en-US" altLang="zh-CN" sz="2400" dirty="0">
              <a:solidFill>
                <a:schemeClr val="tx1"/>
              </a:solidFill>
              <a:ea typeface="宋体" panose="02010600030101010101" pitchFamily="2" charset="-122"/>
            </a:endParaRPr>
          </a:p>
          <a:p>
            <a:pPr marL="342900" indent="-342900">
              <a:lnSpc>
                <a:spcPct val="150000"/>
              </a:lnSpc>
              <a:spcBef>
                <a:spcPts val="1200"/>
              </a:spcBef>
              <a:buClrTx/>
              <a:buSzTx/>
              <a:defRPr/>
            </a:pPr>
            <a:r>
              <a:rPr lang="zh-CN" altLang="en-US" sz="2400" dirty="0">
                <a:solidFill>
                  <a:schemeClr val="tx1"/>
                </a:solidFill>
                <a:latin typeface="宋体" panose="02010600030101010101" pitchFamily="2" charset="-122"/>
                <a:ea typeface="宋体" panose="02010600030101010101" pitchFamily="2" charset="-122"/>
              </a:rPr>
              <a:t>通常，</a:t>
            </a:r>
            <a:r>
              <a:rPr lang="zh-CN" altLang="en-US" sz="2400" dirty="0">
                <a:solidFill>
                  <a:srgbClr val="0000FF"/>
                </a:solidFill>
              </a:rPr>
              <a:t>自顶向下法和自底向上法具有相同的渐近运行时间</a:t>
            </a:r>
            <a:r>
              <a:rPr lang="zh-CN" altLang="en-US" sz="2400" dirty="0">
                <a:solidFill>
                  <a:schemeClr val="tx1"/>
                </a:solidFill>
                <a:latin typeface="宋体" panose="02010600030101010101" pitchFamily="2" charset="-122"/>
                <a:ea typeface="宋体" panose="02010600030101010101" pitchFamily="2" charset="-122"/>
              </a:rPr>
              <a:t>。</a:t>
            </a:r>
            <a:endParaRPr lang="en-US" altLang="zh-CN" sz="2400" dirty="0">
              <a:solidFill>
                <a:schemeClr val="tx1"/>
              </a:solidFill>
              <a:latin typeface="宋体" panose="02010600030101010101" pitchFamily="2" charset="-122"/>
              <a:ea typeface="宋体" panose="02010600030101010101" pitchFamily="2" charset="-122"/>
            </a:endParaRPr>
          </a:p>
          <a:p>
            <a:pPr marL="803275" lvl="1" indent="-342900">
              <a:lnSpc>
                <a:spcPct val="150000"/>
              </a:lnSpc>
              <a:spcBef>
                <a:spcPts val="1200"/>
              </a:spcBef>
              <a:buClrTx/>
              <a:buSzTx/>
              <a:buFont typeface="Wingdings" panose="05000000000000000000" pitchFamily="2" charset="2"/>
              <a:buChar char="Ø"/>
              <a:defRPr/>
            </a:pPr>
            <a:r>
              <a:rPr lang="zh-CN" altLang="en-US" sz="2200" dirty="0">
                <a:solidFill>
                  <a:schemeClr val="tx1"/>
                </a:solidFill>
                <a:latin typeface="宋体" panose="02010600030101010101" pitchFamily="2" charset="-122"/>
                <a:ea typeface="宋体" panose="02010600030101010101" pitchFamily="2" charset="-122"/>
              </a:rPr>
              <a:t>在某些特殊情况下，自顶向下法可能没有递归处理所有可能的子问题（剪枝）。</a:t>
            </a:r>
            <a:endParaRPr lang="en-US" altLang="zh-CN" sz="2200" dirty="0">
              <a:solidFill>
                <a:schemeClr val="tx1"/>
              </a:solidFill>
              <a:latin typeface="宋体" panose="02010600030101010101" pitchFamily="2" charset="-122"/>
              <a:ea typeface="宋体" panose="02010600030101010101" pitchFamily="2" charset="-122"/>
            </a:endParaRPr>
          </a:p>
          <a:p>
            <a:pPr marL="803275" lvl="1" indent="-342900">
              <a:lnSpc>
                <a:spcPct val="150000"/>
              </a:lnSpc>
              <a:spcBef>
                <a:spcPts val="1200"/>
              </a:spcBef>
              <a:buClrTx/>
              <a:buSzTx/>
              <a:buFont typeface="Wingdings" panose="05000000000000000000" pitchFamily="2" charset="2"/>
              <a:buChar char="Ø"/>
              <a:defRPr/>
            </a:pPr>
            <a:r>
              <a:rPr lang="zh-CN" altLang="en-US" sz="2200" dirty="0">
                <a:solidFill>
                  <a:schemeClr val="tx1"/>
                </a:solidFill>
                <a:latin typeface="宋体" panose="02010600030101010101" pitchFamily="2" charset="-122"/>
                <a:ea typeface="宋体" panose="02010600030101010101" pitchFamily="2" charset="-122"/>
              </a:rPr>
              <a:t>由于自底向上法没有频繁的</a:t>
            </a:r>
            <a:r>
              <a:rPr lang="zh-CN" altLang="en-US" sz="2200" dirty="0">
                <a:solidFill>
                  <a:schemeClr val="tx1"/>
                </a:solidFill>
              </a:rPr>
              <a:t>递归函数调用的开销</a:t>
            </a:r>
            <a:r>
              <a:rPr lang="zh-CN" altLang="en-US" sz="2200" dirty="0">
                <a:solidFill>
                  <a:schemeClr val="tx1"/>
                </a:solidFill>
                <a:latin typeface="宋体" panose="02010600030101010101" pitchFamily="2" charset="-122"/>
                <a:ea typeface="宋体" panose="02010600030101010101" pitchFamily="2" charset="-122"/>
              </a:rPr>
              <a:t>，所以自底向上法的时间复杂性函数通常具有</a:t>
            </a:r>
            <a:r>
              <a:rPr lang="zh-CN" altLang="en-US" sz="2200" dirty="0">
                <a:solidFill>
                  <a:schemeClr val="tx1"/>
                </a:solidFill>
              </a:rPr>
              <a:t>更小的系数</a:t>
            </a:r>
            <a:r>
              <a:rPr lang="zh-CN" altLang="en-US" sz="2200" dirty="0">
                <a:solidFill>
                  <a:schemeClr val="tx1"/>
                </a:solidFill>
                <a:latin typeface="宋体" panose="02010600030101010101" pitchFamily="2" charset="-122"/>
                <a:ea typeface="宋体" panose="02010600030101010101" pitchFamily="2" charset="-122"/>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a:extLst>
              <a:ext uri="{FF2B5EF4-FFF2-40B4-BE49-F238E27FC236}">
                <a16:creationId xmlns:a16="http://schemas.microsoft.com/office/drawing/2014/main" id="{8B48B487-F00B-43FD-8449-05BA17A12F84}"/>
              </a:ext>
            </a:extLst>
          </p:cNvPr>
          <p:cNvSpPr>
            <a:spLocks noGrp="1" noChangeArrowheads="1"/>
          </p:cNvSpPr>
          <p:nvPr>
            <p:ph idx="1"/>
          </p:nvPr>
        </p:nvSpPr>
        <p:spPr>
          <a:xfrm>
            <a:off x="73025" y="133350"/>
            <a:ext cx="8709025" cy="5483225"/>
          </a:xfrm>
          <a:solidFill>
            <a:schemeClr val="bg1"/>
          </a:solidFill>
        </p:spPr>
        <p:txBody>
          <a:bodyPr/>
          <a:lstStyle/>
          <a:p>
            <a:r>
              <a:rPr lang="zh-CN" altLang="en-US" sz="2800"/>
              <a:t>对比简单递归和动态规划</a:t>
            </a:r>
          </a:p>
        </p:txBody>
      </p:sp>
      <p:pic>
        <p:nvPicPr>
          <p:cNvPr id="6" name="图片 5">
            <a:extLst>
              <a:ext uri="{FF2B5EF4-FFF2-40B4-BE49-F238E27FC236}">
                <a16:creationId xmlns:a16="http://schemas.microsoft.com/office/drawing/2014/main" id="{AFAEFBFB-FA17-455B-A034-4643E86DD2C3}"/>
              </a:ext>
            </a:extLst>
          </p:cNvPr>
          <p:cNvPicPr>
            <a:picLocks noChangeAspect="1"/>
          </p:cNvPicPr>
          <p:nvPr/>
        </p:nvPicPr>
        <p:blipFill>
          <a:blip r:embed="rId2"/>
          <a:stretch>
            <a:fillRect/>
          </a:stretch>
        </p:blipFill>
        <p:spPr>
          <a:xfrm>
            <a:off x="376238" y="742950"/>
            <a:ext cx="4722812" cy="2022475"/>
          </a:xfrm>
          <a:prstGeom prst="rect">
            <a:avLst/>
          </a:prstGeom>
          <a:ln>
            <a:solidFill>
              <a:schemeClr val="accent1">
                <a:lumMod val="60000"/>
                <a:lumOff val="40000"/>
              </a:schemeClr>
            </a:solidFill>
          </a:ln>
        </p:spPr>
      </p:pic>
      <p:pic>
        <p:nvPicPr>
          <p:cNvPr id="7" name="图片 2">
            <a:extLst>
              <a:ext uri="{FF2B5EF4-FFF2-40B4-BE49-F238E27FC236}">
                <a16:creationId xmlns:a16="http://schemas.microsoft.com/office/drawing/2014/main" id="{AD7EBFEF-5F85-494C-BCB2-EA739E273B4C}"/>
              </a:ext>
            </a:extLst>
          </p:cNvPr>
          <p:cNvPicPr>
            <a:picLocks noChangeAspect="1"/>
          </p:cNvPicPr>
          <p:nvPr/>
        </p:nvPicPr>
        <p:blipFill>
          <a:blip r:embed="rId3"/>
          <a:srcRect/>
          <a:stretch>
            <a:fillRect/>
          </a:stretch>
        </p:blipFill>
        <p:spPr bwMode="auto">
          <a:xfrm>
            <a:off x="179388" y="3671888"/>
            <a:ext cx="7986712" cy="3186112"/>
          </a:xfrm>
          <a:prstGeom prst="rect">
            <a:avLst/>
          </a:prstGeom>
          <a:noFill/>
          <a:ln w="9525">
            <a:solidFill>
              <a:schemeClr val="accent1">
                <a:lumMod val="60000"/>
                <a:lumOff val="40000"/>
              </a:schemeClr>
            </a:solidFill>
            <a:miter lim="800000"/>
            <a:headEnd/>
            <a:tailEnd/>
          </a:ln>
        </p:spPr>
      </p:pic>
      <p:sp>
        <p:nvSpPr>
          <p:cNvPr id="8" name="Rectangle 3">
            <a:extLst>
              <a:ext uri="{FF2B5EF4-FFF2-40B4-BE49-F238E27FC236}">
                <a16:creationId xmlns:a16="http://schemas.microsoft.com/office/drawing/2014/main" id="{F01BAE56-A288-4D41-9AE8-1DC65F7960C6}"/>
              </a:ext>
            </a:extLst>
          </p:cNvPr>
          <p:cNvSpPr txBox="1">
            <a:spLocks noChangeArrowheads="1"/>
          </p:cNvSpPr>
          <p:nvPr/>
        </p:nvSpPr>
        <p:spPr bwMode="auto">
          <a:xfrm>
            <a:off x="5245100" y="549275"/>
            <a:ext cx="3860800" cy="1600200"/>
          </a:xfrm>
          <a:prstGeom prst="rect">
            <a:avLst/>
          </a:prstGeom>
          <a:solidFill>
            <a:schemeClr val="accent1">
              <a:lumMod val="20000"/>
              <a:lumOff val="80000"/>
            </a:schemeClr>
          </a:solidFill>
          <a:ln w="9525">
            <a:noFill/>
            <a:miter lim="800000"/>
            <a:headEnd/>
            <a:tailEnd/>
          </a:ln>
        </p:spPr>
        <p:txBody>
          <a:bodyPr/>
          <a:lstStyle/>
          <a:p>
            <a:pPr>
              <a:lnSpc>
                <a:spcPct val="150000"/>
              </a:lnSpc>
              <a:spcBef>
                <a:spcPct val="20000"/>
              </a:spcBef>
              <a:buClr>
                <a:srgbClr val="00007D"/>
              </a:buClr>
              <a:buSzPct val="75000"/>
              <a:buFont typeface="Wingdings" pitchFamily="2" charset="2"/>
              <a:buNone/>
              <a:defRPr/>
            </a:pPr>
            <a:r>
              <a:rPr lang="zh-CN" altLang="en-US" sz="2400" kern="0" dirty="0">
                <a:solidFill>
                  <a:srgbClr val="000000"/>
                </a:solidFill>
                <a:latin typeface="微软雅黑" panose="020B0503020204020204" pitchFamily="34" charset="-122"/>
                <a:ea typeface="微软雅黑" panose="020B0503020204020204" pitchFamily="34" charset="-122"/>
              </a:rPr>
              <a:t>递归</a:t>
            </a:r>
            <a:r>
              <a:rPr lang="zh-CN" altLang="en-US" sz="2400" kern="0" dirty="0">
                <a:solidFill>
                  <a:srgbClr val="000000"/>
                </a:solidFill>
                <a:latin typeface="宋体" panose="02010600030101010101" pitchFamily="2" charset="-122"/>
              </a:rPr>
              <a:t>：“硬”求解。整个过程对存在的重复子问题的重复计算，造成效率低下。</a:t>
            </a:r>
          </a:p>
        </p:txBody>
      </p:sp>
      <p:sp>
        <p:nvSpPr>
          <p:cNvPr id="9" name="Rectangle 3">
            <a:extLst>
              <a:ext uri="{FF2B5EF4-FFF2-40B4-BE49-F238E27FC236}">
                <a16:creationId xmlns:a16="http://schemas.microsoft.com/office/drawing/2014/main" id="{85A6BB7D-6DD5-438B-B3F6-20C8D6EF99D7}"/>
              </a:ext>
            </a:extLst>
          </p:cNvPr>
          <p:cNvSpPr txBox="1">
            <a:spLocks noChangeArrowheads="1"/>
          </p:cNvSpPr>
          <p:nvPr/>
        </p:nvSpPr>
        <p:spPr bwMode="auto">
          <a:xfrm>
            <a:off x="4625975" y="2911475"/>
            <a:ext cx="4479925" cy="2776538"/>
          </a:xfrm>
          <a:prstGeom prst="rect">
            <a:avLst/>
          </a:prstGeom>
          <a:solidFill>
            <a:schemeClr val="accent1">
              <a:lumMod val="20000"/>
              <a:lumOff val="80000"/>
            </a:schemeClr>
          </a:solidFill>
          <a:ln w="9525">
            <a:noFill/>
            <a:miter lim="800000"/>
            <a:headEnd/>
            <a:tailEnd/>
          </a:ln>
        </p:spPr>
        <p:txBody>
          <a:bodyPr/>
          <a:lstStyle/>
          <a:p>
            <a:pPr>
              <a:lnSpc>
                <a:spcPct val="150000"/>
              </a:lnSpc>
              <a:spcBef>
                <a:spcPct val="20000"/>
              </a:spcBef>
              <a:buClr>
                <a:srgbClr val="00007D"/>
              </a:buClr>
              <a:buSzPct val="75000"/>
              <a:buFont typeface="Wingdings" pitchFamily="2" charset="2"/>
              <a:buNone/>
              <a:defRPr/>
            </a:pPr>
            <a:r>
              <a:rPr lang="zh-CN" altLang="en-US" sz="2400" kern="0" dirty="0">
                <a:solidFill>
                  <a:srgbClr val="000000"/>
                </a:solidFill>
                <a:latin typeface="微软雅黑" panose="020B0503020204020204" pitchFamily="34" charset="-122"/>
                <a:ea typeface="微软雅黑" panose="020B0503020204020204" pitchFamily="34" charset="-122"/>
              </a:rPr>
              <a:t>动态规划</a:t>
            </a:r>
            <a:r>
              <a:rPr lang="zh-CN" altLang="en-US" sz="2400" kern="0" dirty="0">
                <a:solidFill>
                  <a:srgbClr val="000000"/>
                </a:solidFill>
                <a:latin typeface="宋体" panose="02010600030101010101" pitchFamily="2" charset="-122"/>
              </a:rPr>
              <a:t>：递归只是处理的一部分。在求解的过程中记录了重复子问题的解。通过“</a:t>
            </a:r>
            <a:r>
              <a:rPr lang="zh-CN" altLang="en-US" sz="2400" kern="0" dirty="0">
                <a:solidFill>
                  <a:srgbClr val="000000"/>
                </a:solidFill>
                <a:latin typeface="微软雅黑" panose="020B0503020204020204" pitchFamily="34" charset="-122"/>
                <a:ea typeface="微软雅黑" panose="020B0503020204020204" pitchFamily="34" charset="-122"/>
              </a:rPr>
              <a:t>引用</a:t>
            </a:r>
            <a:r>
              <a:rPr lang="zh-CN" altLang="en-US" sz="2400" kern="0" dirty="0">
                <a:solidFill>
                  <a:srgbClr val="000000"/>
                </a:solidFill>
                <a:latin typeface="宋体" panose="02010600030101010101" pitchFamily="2" charset="-122"/>
              </a:rPr>
              <a:t>”以前的计算结果，避免重复计算，提高效率。</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a:extLst>
              <a:ext uri="{FF2B5EF4-FFF2-40B4-BE49-F238E27FC236}">
                <a16:creationId xmlns:a16="http://schemas.microsoft.com/office/drawing/2014/main" id="{AEEC1676-1E16-48EB-A656-B38A44357BBD}"/>
              </a:ext>
            </a:extLst>
          </p:cNvPr>
          <p:cNvSpPr>
            <a:spLocks noGrp="1" noChangeArrowheads="1"/>
          </p:cNvSpPr>
          <p:nvPr>
            <p:ph idx="1"/>
          </p:nvPr>
        </p:nvSpPr>
        <p:spPr>
          <a:xfrm>
            <a:off x="136525" y="128588"/>
            <a:ext cx="9001125" cy="5772150"/>
          </a:xfrm>
          <a:solidFill>
            <a:schemeClr val="bg1"/>
          </a:solidFill>
        </p:spPr>
        <p:txBody>
          <a:bodyPr/>
          <a:lstStyle/>
          <a:p>
            <a:pPr marL="0" indent="0">
              <a:lnSpc>
                <a:spcPct val="150000"/>
              </a:lnSpc>
              <a:buFont typeface="Wingdings" panose="05000000000000000000" pitchFamily="2" charset="2"/>
              <a:buNone/>
            </a:pPr>
            <a:r>
              <a:rPr lang="zh-CN" altLang="en-US" sz="2800">
                <a:solidFill>
                  <a:srgbClr val="FF0000"/>
                </a:solidFill>
              </a:rPr>
              <a:t>子问题图</a:t>
            </a:r>
            <a:endParaRPr lang="en-US" altLang="zh-CN" sz="2800">
              <a:solidFill>
                <a:srgbClr val="FF0000"/>
              </a:solidFill>
            </a:endParaRPr>
          </a:p>
          <a:p>
            <a:pPr marL="0" indent="0">
              <a:lnSpc>
                <a:spcPct val="150000"/>
              </a:lnSpc>
              <a:buFont typeface="Wingdings" panose="05000000000000000000" pitchFamily="2" charset="2"/>
              <a:buNone/>
            </a:pPr>
            <a:r>
              <a:rPr lang="zh-CN" altLang="en-US" sz="2400">
                <a:latin typeface="宋体" panose="02010600030101010101" pitchFamily="2" charset="-122"/>
                <a:ea typeface="宋体" panose="02010600030101010101" pitchFamily="2" charset="-122"/>
              </a:rPr>
              <a:t>    当思考一个动态规划问题时，应该弄清楚所涉及的子问题与子问题之间的</a:t>
            </a:r>
            <a:r>
              <a:rPr lang="zh-CN" altLang="en-US" sz="2400">
                <a:solidFill>
                  <a:srgbClr val="0000FF"/>
                </a:solidFill>
                <a:latin typeface="宋体" panose="02010600030101010101" pitchFamily="2" charset="-122"/>
                <a:ea typeface="宋体" panose="02010600030101010101" pitchFamily="2" charset="-122"/>
              </a:rPr>
              <a:t>依赖关系</a:t>
            </a:r>
            <a:r>
              <a:rPr lang="zh-CN" altLang="en-US" sz="2400">
                <a:latin typeface="宋体" panose="02010600030101010101" pitchFamily="2" charset="-122"/>
                <a:ea typeface="宋体" panose="02010600030101010101" pitchFamily="2" charset="-122"/>
              </a:rPr>
              <a:t>，可用</a:t>
            </a:r>
            <a:r>
              <a:rPr lang="zh-CN" altLang="en-US" sz="2400"/>
              <a:t>子问题图</a:t>
            </a:r>
            <a:r>
              <a:rPr lang="zh-CN" altLang="en-US" sz="2400">
                <a:latin typeface="宋体" panose="02010600030101010101" pitchFamily="2" charset="-122"/>
                <a:ea typeface="宋体" panose="02010600030101010101" pitchFamily="2" charset="-122"/>
              </a:rPr>
              <a:t>描述：</a:t>
            </a:r>
            <a:endParaRPr lang="en-US" altLang="zh-CN" sz="2400">
              <a:latin typeface="宋体" panose="02010600030101010101" pitchFamily="2" charset="-122"/>
              <a:ea typeface="宋体" panose="02010600030101010101" pitchFamily="2" charset="-122"/>
            </a:endParaRPr>
          </a:p>
          <a:p>
            <a:pPr marL="0" indent="0">
              <a:lnSpc>
                <a:spcPct val="150000"/>
              </a:lnSpc>
              <a:buFont typeface="Wingdings" panose="05000000000000000000" pitchFamily="2" charset="2"/>
              <a:buNone/>
            </a:pPr>
            <a:r>
              <a:rPr lang="zh-CN" altLang="en-US" sz="2200">
                <a:solidFill>
                  <a:srgbClr val="FF0000"/>
                </a:solidFill>
              </a:rPr>
              <a:t>       </a:t>
            </a:r>
            <a:r>
              <a:rPr lang="zh-CN" altLang="en-US" sz="2400">
                <a:solidFill>
                  <a:srgbClr val="FF0000"/>
                </a:solidFill>
              </a:rPr>
              <a:t>子问题图</a:t>
            </a:r>
            <a:r>
              <a:rPr lang="zh-CN" altLang="en-US" sz="2400"/>
              <a:t>：用于描述子问题与子问题之间的依赖关系。</a:t>
            </a:r>
            <a:endParaRPr lang="en-US" altLang="zh-CN" sz="2400"/>
          </a:p>
        </p:txBody>
      </p:sp>
      <p:pic>
        <p:nvPicPr>
          <p:cNvPr id="32771" name="图片 1">
            <a:extLst>
              <a:ext uri="{FF2B5EF4-FFF2-40B4-BE49-F238E27FC236}">
                <a16:creationId xmlns:a16="http://schemas.microsoft.com/office/drawing/2014/main" id="{9F679817-2D35-42DC-9D07-008F6D20C9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2814638"/>
            <a:ext cx="1708150"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矩形 2">
            <a:extLst>
              <a:ext uri="{FF2B5EF4-FFF2-40B4-BE49-F238E27FC236}">
                <a16:creationId xmlns:a16="http://schemas.microsoft.com/office/drawing/2014/main" id="{A94A1ABE-0FD0-4C3C-9AE3-B4CFCDEE82D7}"/>
              </a:ext>
            </a:extLst>
          </p:cNvPr>
          <p:cNvSpPr>
            <a:spLocks noChangeArrowheads="1"/>
          </p:cNvSpPr>
          <p:nvPr/>
        </p:nvSpPr>
        <p:spPr bwMode="auto">
          <a:xfrm>
            <a:off x="128588" y="2924175"/>
            <a:ext cx="5472112"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Wingdings" panose="05000000000000000000" pitchFamily="2" charset="2"/>
              <a:buChar char="Ø"/>
            </a:pPr>
            <a:r>
              <a:rPr lang="zh-CN" altLang="en-US" sz="2400">
                <a:solidFill>
                  <a:schemeClr val="tx1"/>
                </a:solidFill>
                <a:latin typeface="宋体" panose="02010600030101010101" pitchFamily="2" charset="-122"/>
                <a:ea typeface="宋体" panose="02010600030101010101" pitchFamily="2" charset="-122"/>
              </a:rPr>
              <a:t>子问题图是一个有向图，每个顶点唯一地对应一个子问题。</a:t>
            </a:r>
            <a:endParaRPr lang="en-US" altLang="zh-CN" sz="2400">
              <a:solidFill>
                <a:schemeClr val="tx1"/>
              </a:solidFill>
              <a:latin typeface="宋体" panose="02010600030101010101" pitchFamily="2" charset="-122"/>
              <a:ea typeface="宋体" panose="02010600030101010101" pitchFamily="2" charset="-122"/>
            </a:endParaRPr>
          </a:p>
          <a:p>
            <a:pPr>
              <a:lnSpc>
                <a:spcPct val="150000"/>
              </a:lnSpc>
              <a:spcBef>
                <a:spcPct val="0"/>
              </a:spcBef>
              <a:buClrTx/>
              <a:buSzTx/>
              <a:buFont typeface="Wingdings" panose="05000000000000000000" pitchFamily="2" charset="2"/>
              <a:buChar char="Ø"/>
            </a:pPr>
            <a:r>
              <a:rPr lang="zh-CN" altLang="en-US" sz="2400">
                <a:solidFill>
                  <a:schemeClr val="tx1"/>
                </a:solidFill>
                <a:latin typeface="宋体" panose="02010600030101010101" pitchFamily="2" charset="-122"/>
                <a:ea typeface="宋体" panose="02010600030101010101" pitchFamily="2" charset="-122"/>
              </a:rPr>
              <a:t>若求子问题</a:t>
            </a:r>
            <a:r>
              <a:rPr lang="en-US" altLang="zh-CN" sz="2400">
                <a:solidFill>
                  <a:schemeClr val="tx1"/>
                </a:solidFill>
                <a:latin typeface="宋体" panose="02010600030101010101" pitchFamily="2" charset="-122"/>
                <a:ea typeface="宋体" panose="02010600030101010101" pitchFamily="2" charset="-122"/>
              </a:rPr>
              <a:t>x</a:t>
            </a:r>
            <a:r>
              <a:rPr lang="zh-CN" altLang="en-US" sz="2400">
                <a:solidFill>
                  <a:schemeClr val="tx1"/>
                </a:solidFill>
                <a:latin typeface="宋体" panose="02010600030101010101" pitchFamily="2" charset="-122"/>
                <a:ea typeface="宋体" panose="02010600030101010101" pitchFamily="2" charset="-122"/>
              </a:rPr>
              <a:t>的最优解时需要直接用到子问题</a:t>
            </a:r>
            <a:r>
              <a:rPr lang="en-US" altLang="zh-CN" sz="2400">
                <a:solidFill>
                  <a:schemeClr val="tx1"/>
                </a:solidFill>
                <a:latin typeface="宋体" panose="02010600030101010101" pitchFamily="2" charset="-122"/>
                <a:ea typeface="宋体" panose="02010600030101010101" pitchFamily="2" charset="-122"/>
              </a:rPr>
              <a:t>y</a:t>
            </a:r>
            <a:r>
              <a:rPr lang="zh-CN" altLang="en-US" sz="2400">
                <a:solidFill>
                  <a:schemeClr val="tx1"/>
                </a:solidFill>
                <a:latin typeface="宋体" panose="02010600030101010101" pitchFamily="2" charset="-122"/>
                <a:ea typeface="宋体" panose="02010600030101010101" pitchFamily="2" charset="-122"/>
              </a:rPr>
              <a:t>的最优解，则在子问题图中就会有一条从子问题</a:t>
            </a:r>
            <a:r>
              <a:rPr lang="en-US" altLang="zh-CN" sz="2400">
                <a:solidFill>
                  <a:schemeClr val="tx1"/>
                </a:solidFill>
                <a:latin typeface="宋体" panose="02010600030101010101" pitchFamily="2" charset="-122"/>
                <a:ea typeface="宋体" panose="02010600030101010101" pitchFamily="2" charset="-122"/>
              </a:rPr>
              <a:t>x</a:t>
            </a:r>
            <a:r>
              <a:rPr lang="zh-CN" altLang="en-US" sz="2400">
                <a:solidFill>
                  <a:schemeClr val="tx1"/>
                </a:solidFill>
                <a:latin typeface="宋体" panose="02010600030101010101" pitchFamily="2" charset="-122"/>
                <a:ea typeface="宋体" panose="02010600030101010101" pitchFamily="2" charset="-122"/>
              </a:rPr>
              <a:t>的顶点到子问题</a:t>
            </a:r>
            <a:r>
              <a:rPr lang="en-US" altLang="zh-CN" sz="2400">
                <a:solidFill>
                  <a:schemeClr val="tx1"/>
                </a:solidFill>
                <a:latin typeface="宋体" panose="02010600030101010101" pitchFamily="2" charset="-122"/>
                <a:ea typeface="宋体" panose="02010600030101010101" pitchFamily="2" charset="-122"/>
              </a:rPr>
              <a:t>y</a:t>
            </a:r>
            <a:r>
              <a:rPr lang="zh-CN" altLang="en-US" sz="2400">
                <a:solidFill>
                  <a:schemeClr val="tx1"/>
                </a:solidFill>
                <a:latin typeface="宋体" panose="02010600030101010101" pitchFamily="2" charset="-122"/>
                <a:ea typeface="宋体" panose="02010600030101010101" pitchFamily="2" charset="-122"/>
              </a:rPr>
              <a:t>的顶点的有向边。</a:t>
            </a:r>
            <a:endParaRPr lang="en-US" altLang="zh-CN" sz="2400">
              <a:solidFill>
                <a:schemeClr val="tx1"/>
              </a:solidFill>
              <a:latin typeface="宋体" panose="02010600030101010101" pitchFamily="2" charset="-122"/>
              <a:ea typeface="宋体" panose="02010600030101010101" pitchFamily="2" charset="-122"/>
            </a:endParaRPr>
          </a:p>
        </p:txBody>
      </p:sp>
      <p:sp>
        <p:nvSpPr>
          <p:cNvPr id="12" name="矩形 11">
            <a:extLst>
              <a:ext uri="{FF2B5EF4-FFF2-40B4-BE49-F238E27FC236}">
                <a16:creationId xmlns:a16="http://schemas.microsoft.com/office/drawing/2014/main" id="{4EEA0FD0-C902-4957-8D47-30975785B24A}"/>
              </a:ext>
            </a:extLst>
          </p:cNvPr>
          <p:cNvSpPr/>
          <p:nvPr/>
        </p:nvSpPr>
        <p:spPr>
          <a:xfrm>
            <a:off x="4100513" y="6100763"/>
            <a:ext cx="5005387" cy="739775"/>
          </a:xfrm>
          <a:prstGeom prst="rect">
            <a:avLst/>
          </a:prstGeom>
          <a:solidFill>
            <a:schemeClr val="accent1">
              <a:lumMod val="20000"/>
              <a:lumOff val="80000"/>
            </a:schemeClr>
          </a:solidFill>
        </p:spPr>
        <p:txBody>
          <a:bodyPr>
            <a:spAutoFit/>
          </a:bodyPr>
          <a:lstStyle/>
          <a:p>
            <a:pPr>
              <a:lnSpc>
                <a:spcPct val="150000"/>
              </a:lnSpc>
              <a:defRPr/>
            </a:pPr>
            <a:r>
              <a:rPr lang="en-US" altLang="zh-CN" sz="1400" dirty="0">
                <a:latin typeface="微软雅黑" panose="020B0503020204020204" pitchFamily="34" charset="-122"/>
                <a:ea typeface="微软雅黑" panose="020B0503020204020204" pitchFamily="34" charset="-122"/>
              </a:rPr>
              <a:t>n=4</a:t>
            </a:r>
            <a:r>
              <a:rPr lang="zh-CN" altLang="en-US" sz="1400" dirty="0">
                <a:latin typeface="微软雅黑" panose="020B0503020204020204" pitchFamily="34" charset="-122"/>
                <a:ea typeface="微软雅黑" panose="020B0503020204020204" pitchFamily="34" charset="-122"/>
              </a:rPr>
              <a:t>时，钢条切割问题的子问题图。顶点的标号给出了子问题的规模。有向边</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x,y</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表示当求解子问题</a:t>
            </a:r>
            <a:r>
              <a:rPr lang="en-US" altLang="zh-CN" sz="1400" dirty="0">
                <a:latin typeface="微软雅黑" panose="020B0503020204020204" pitchFamily="34" charset="-122"/>
                <a:ea typeface="微软雅黑" panose="020B0503020204020204" pitchFamily="34" charset="-122"/>
              </a:rPr>
              <a:t>x</a:t>
            </a:r>
            <a:r>
              <a:rPr lang="zh-CN" altLang="en-US" sz="1400" dirty="0">
                <a:latin typeface="微软雅黑" panose="020B0503020204020204" pitchFamily="34" charset="-122"/>
                <a:ea typeface="微软雅黑" panose="020B0503020204020204" pitchFamily="34" charset="-122"/>
              </a:rPr>
              <a:t>时需要子问题</a:t>
            </a:r>
            <a:r>
              <a:rPr lang="en-US" altLang="zh-CN" sz="1400" dirty="0">
                <a:latin typeface="微软雅黑" panose="020B0503020204020204" pitchFamily="34" charset="-122"/>
                <a:ea typeface="微软雅黑" panose="020B0503020204020204" pitchFamily="34" charset="-122"/>
              </a:rPr>
              <a:t>y</a:t>
            </a:r>
            <a:r>
              <a:rPr lang="zh-CN" altLang="en-US" sz="1400" dirty="0">
                <a:latin typeface="微软雅黑" panose="020B0503020204020204" pitchFamily="34" charset="-122"/>
                <a:ea typeface="微软雅黑" panose="020B0503020204020204" pitchFamily="34" charset="-122"/>
              </a:rPr>
              <a:t>的解。</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a:extLst>
              <a:ext uri="{FF2B5EF4-FFF2-40B4-BE49-F238E27FC236}">
                <a16:creationId xmlns:a16="http://schemas.microsoft.com/office/drawing/2014/main" id="{74D7B697-C13A-4970-85E4-C5492C063C81}"/>
              </a:ext>
            </a:extLst>
          </p:cNvPr>
          <p:cNvSpPr>
            <a:spLocks noGrp="1"/>
          </p:cNvSpPr>
          <p:nvPr>
            <p:ph idx="1"/>
          </p:nvPr>
        </p:nvSpPr>
        <p:spPr>
          <a:xfrm>
            <a:off x="277813" y="255588"/>
            <a:ext cx="8686800" cy="5772150"/>
          </a:xfrm>
          <a:solidFill>
            <a:schemeClr val="bg1"/>
          </a:solidFill>
        </p:spPr>
        <p:txBody>
          <a:bodyPr/>
          <a:lstStyle/>
          <a:p>
            <a:pPr>
              <a:lnSpc>
                <a:spcPct val="150000"/>
              </a:lnSpc>
              <a:spcBef>
                <a:spcPts val="1800"/>
              </a:spcBef>
              <a:defRPr/>
            </a:pPr>
            <a:r>
              <a:rPr lang="zh-CN" altLang="en-US" sz="2400" dirty="0">
                <a:solidFill>
                  <a:schemeClr val="tx2"/>
                </a:solidFill>
              </a:rPr>
              <a:t>子问题图是自顶向下</a:t>
            </a:r>
            <a:r>
              <a:rPr lang="zh-CN" altLang="en-US" sz="2400" dirty="0">
                <a:solidFill>
                  <a:srgbClr val="FF0000"/>
                </a:solidFill>
              </a:rPr>
              <a:t>递归调用树</a:t>
            </a:r>
            <a:r>
              <a:rPr lang="zh-CN" altLang="en-US" sz="2400" dirty="0">
                <a:solidFill>
                  <a:schemeClr val="tx2"/>
                </a:solidFill>
              </a:rPr>
              <a:t>的“简化版”或“收缩版”</a:t>
            </a:r>
            <a:endParaRPr lang="en-US" altLang="zh-CN" sz="2400" dirty="0">
              <a:solidFill>
                <a:schemeClr val="tx2"/>
              </a:solidFill>
            </a:endParaRPr>
          </a:p>
          <a:p>
            <a:pPr marL="1081088" indent="-1081088">
              <a:lnSpc>
                <a:spcPct val="150000"/>
              </a:lnSpc>
              <a:spcBef>
                <a:spcPts val="180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 </a:t>
            </a:r>
            <a:r>
              <a:rPr lang="zh-CN" altLang="en-US" sz="2400" dirty="0">
                <a:latin typeface="宋体" panose="02010600030101010101" pitchFamily="2" charset="-122"/>
                <a:ea typeface="宋体" panose="02010600030101010101" pitchFamily="2" charset="-122"/>
              </a:rPr>
              <a:t>递归树中所有对应</a:t>
            </a:r>
            <a:r>
              <a:rPr lang="zh-CN" altLang="en-US" sz="2400" dirty="0">
                <a:solidFill>
                  <a:srgbClr val="0000FF"/>
                </a:solidFill>
                <a:latin typeface="宋体" panose="02010600030101010101" pitchFamily="2" charset="-122"/>
                <a:ea typeface="宋体" panose="02010600030101010101" pitchFamily="2" charset="-122"/>
              </a:rPr>
              <a:t>相同子问题</a:t>
            </a:r>
            <a:r>
              <a:rPr lang="zh-CN" altLang="en-US" sz="2400" dirty="0">
                <a:latin typeface="宋体" panose="02010600030101010101" pitchFamily="2" charset="-122"/>
                <a:ea typeface="宋体" panose="02010600030101010101" pitchFamily="2" charset="-122"/>
              </a:rPr>
              <a:t>的结点合并为子问题图中的一个单一顶点，相关的边都从父结点指向子结点。</a:t>
            </a:r>
            <a:endParaRPr lang="en-US" altLang="zh-CN" sz="2400" dirty="0">
              <a:latin typeface="宋体" panose="02010600030101010101" pitchFamily="2" charset="-122"/>
              <a:ea typeface="宋体" panose="02010600030101010101" pitchFamily="2" charset="-122"/>
            </a:endParaRPr>
          </a:p>
        </p:txBody>
      </p:sp>
      <p:pic>
        <p:nvPicPr>
          <p:cNvPr id="33795" name="图片 1">
            <a:extLst>
              <a:ext uri="{FF2B5EF4-FFF2-40B4-BE49-F238E27FC236}">
                <a16:creationId xmlns:a16="http://schemas.microsoft.com/office/drawing/2014/main" id="{67EDD6D0-DAB9-48B1-B387-AC5BB78473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00750" y="2420938"/>
            <a:ext cx="2109788"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图片 2">
            <a:extLst>
              <a:ext uri="{FF2B5EF4-FFF2-40B4-BE49-F238E27FC236}">
                <a16:creationId xmlns:a16="http://schemas.microsoft.com/office/drawing/2014/main" id="{31A69145-C793-445B-B144-C9F6AE066D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625" y="2852738"/>
            <a:ext cx="4437063"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下箭头 1">
            <a:extLst>
              <a:ext uri="{FF2B5EF4-FFF2-40B4-BE49-F238E27FC236}">
                <a16:creationId xmlns:a16="http://schemas.microsoft.com/office/drawing/2014/main" id="{5D7A910E-39FE-455B-A31A-42868474D844}"/>
              </a:ext>
            </a:extLst>
          </p:cNvPr>
          <p:cNvSpPr>
            <a:spLocks noChangeArrowheads="1"/>
          </p:cNvSpPr>
          <p:nvPr/>
        </p:nvSpPr>
        <p:spPr bwMode="auto">
          <a:xfrm rot="-5400000">
            <a:off x="5257007" y="4472781"/>
            <a:ext cx="481012" cy="841375"/>
          </a:xfrm>
          <a:prstGeom prst="downArrow">
            <a:avLst>
              <a:gd name="adj1" fmla="val 50000"/>
              <a:gd name="adj2" fmla="val 4992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a:extLst>
              <a:ext uri="{FF2B5EF4-FFF2-40B4-BE49-F238E27FC236}">
                <a16:creationId xmlns:a16="http://schemas.microsoft.com/office/drawing/2014/main" id="{D26B84AF-9DB0-4C63-9609-DD0DC2571425}"/>
              </a:ext>
            </a:extLst>
          </p:cNvPr>
          <p:cNvSpPr>
            <a:spLocks noGrp="1"/>
          </p:cNvSpPr>
          <p:nvPr>
            <p:ph idx="1"/>
          </p:nvPr>
        </p:nvSpPr>
        <p:spPr>
          <a:xfrm>
            <a:off x="323850" y="476250"/>
            <a:ext cx="8542338" cy="5480050"/>
          </a:xfrm>
          <a:solidFill>
            <a:schemeClr val="bg1"/>
          </a:solidFill>
        </p:spPr>
        <p:txBody>
          <a:bodyPr/>
          <a:lstStyle/>
          <a:p>
            <a:pPr>
              <a:lnSpc>
                <a:spcPct val="150000"/>
              </a:lnSpc>
              <a:spcBef>
                <a:spcPts val="1800"/>
              </a:spcBef>
              <a:defRPr/>
            </a:pPr>
            <a:r>
              <a:rPr lang="zh-CN" altLang="en-US" sz="2400" dirty="0">
                <a:solidFill>
                  <a:srgbClr val="FF0000"/>
                </a:solidFill>
              </a:rPr>
              <a:t>自底向上</a:t>
            </a:r>
            <a:r>
              <a:rPr lang="zh-CN" altLang="en-US" sz="2400" dirty="0">
                <a:solidFill>
                  <a:schemeClr val="tx2"/>
                </a:solidFill>
              </a:rPr>
              <a:t>的动态规划方法处理子问题图中顶点的顺序为：</a:t>
            </a:r>
            <a:endParaRPr lang="en-US" altLang="zh-CN" sz="2400" dirty="0">
              <a:solidFill>
                <a:schemeClr val="tx2"/>
              </a:solidFill>
            </a:endParaRPr>
          </a:p>
          <a:p>
            <a:pPr marL="0" indent="0" algn="just">
              <a:lnSpc>
                <a:spcPct val="150000"/>
              </a:lnSpc>
              <a:spcBef>
                <a:spcPts val="1200"/>
              </a:spcBef>
              <a:buFont typeface="Wingdings" panose="05000000000000000000" pitchFamily="2" charset="2"/>
              <a:buNone/>
              <a:defRPr/>
            </a:pPr>
            <a:r>
              <a:rPr lang="zh-CN" altLang="en-US" sz="2400" dirty="0"/>
              <a:t>       对一个给定的子问题</a:t>
            </a:r>
            <a:r>
              <a:rPr lang="en-US" altLang="zh-CN" sz="2400" dirty="0"/>
              <a:t>x</a:t>
            </a:r>
            <a:r>
              <a:rPr lang="zh-CN" altLang="en-US" sz="2400" dirty="0"/>
              <a:t>，在求解它之前先求解邻接至它的子问题。即，对于任何子问题，仅当它依赖的所有子问题都求解完成了，才会求解它。</a:t>
            </a:r>
            <a:endParaRPr lang="en-US" altLang="zh-CN" sz="2400" dirty="0"/>
          </a:p>
          <a:p>
            <a:pPr marL="0" indent="0">
              <a:lnSpc>
                <a:spcPct val="150000"/>
              </a:lnSpc>
              <a:spcBef>
                <a:spcPts val="1800"/>
              </a:spcBef>
              <a:buFont typeface="Wingdings" panose="05000000000000000000" pitchFamily="2" charset="2"/>
              <a:buNone/>
              <a:defRPr/>
            </a:pPr>
            <a:r>
              <a:rPr lang="en-US" altLang="zh-CN" sz="2400" dirty="0"/>
              <a:t>       —— </a:t>
            </a:r>
            <a:r>
              <a:rPr lang="zh-CN" altLang="en-US" sz="2400" dirty="0">
                <a:solidFill>
                  <a:srgbClr val="FF0000"/>
                </a:solidFill>
              </a:rPr>
              <a:t>逆拓扑序</a:t>
            </a:r>
            <a:r>
              <a:rPr lang="zh-CN" altLang="en-US" sz="2400" dirty="0"/>
              <a:t>，</a:t>
            </a:r>
            <a:r>
              <a:rPr lang="zh-CN" altLang="en-US" sz="2400" dirty="0">
                <a:solidFill>
                  <a:srgbClr val="FF0000"/>
                </a:solidFill>
              </a:rPr>
              <a:t>深度优先原则</a:t>
            </a:r>
            <a:r>
              <a:rPr lang="zh-CN" altLang="en-US" sz="2400" dirty="0"/>
              <a:t>进行处理。</a:t>
            </a:r>
            <a:endParaRPr lang="en-US" altLang="zh-CN" sz="2400" dirty="0"/>
          </a:p>
        </p:txBody>
      </p:sp>
      <p:pic>
        <p:nvPicPr>
          <p:cNvPr id="34819" name="图片 1">
            <a:extLst>
              <a:ext uri="{FF2B5EF4-FFF2-40B4-BE49-F238E27FC236}">
                <a16:creationId xmlns:a16="http://schemas.microsoft.com/office/drawing/2014/main" id="{9307282D-E12E-4C9D-9260-5D862C9456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60800" y="4027488"/>
            <a:ext cx="1468438"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a:extLst>
              <a:ext uri="{FF2B5EF4-FFF2-40B4-BE49-F238E27FC236}">
                <a16:creationId xmlns:a16="http://schemas.microsoft.com/office/drawing/2014/main" id="{C5208FEB-43EE-422F-A615-D6C32A158A0D}"/>
              </a:ext>
            </a:extLst>
          </p:cNvPr>
          <p:cNvSpPr>
            <a:spLocks noGrp="1" noChangeArrowheads="1"/>
          </p:cNvSpPr>
          <p:nvPr>
            <p:ph idx="1"/>
          </p:nvPr>
        </p:nvSpPr>
        <p:spPr>
          <a:xfrm>
            <a:off x="395288" y="333375"/>
            <a:ext cx="8424862" cy="5567363"/>
          </a:xfrm>
          <a:solidFill>
            <a:schemeClr val="bg1"/>
          </a:solidFill>
        </p:spPr>
        <p:txBody>
          <a:bodyPr/>
          <a:lstStyle/>
          <a:p>
            <a:pPr marL="0" indent="0">
              <a:lnSpc>
                <a:spcPct val="150000"/>
              </a:lnSpc>
              <a:buFont typeface="Wingdings" panose="05000000000000000000" pitchFamily="2" charset="2"/>
              <a:buNone/>
            </a:pPr>
            <a:r>
              <a:rPr lang="zh-CN" altLang="en-US" sz="2800"/>
              <a:t>基于子问题图“</a:t>
            </a:r>
            <a:r>
              <a:rPr lang="zh-CN" altLang="en-US" sz="2800">
                <a:solidFill>
                  <a:srgbClr val="FF0000"/>
                </a:solidFill>
              </a:rPr>
              <a:t>估算</a:t>
            </a:r>
            <a:r>
              <a:rPr lang="zh-CN" altLang="en-US" sz="2800"/>
              <a:t>”算法的运行时间：</a:t>
            </a:r>
            <a:endParaRPr lang="en-US" altLang="zh-CN" sz="2800"/>
          </a:p>
          <a:p>
            <a:pPr marL="0" indent="0">
              <a:lnSpc>
                <a:spcPct val="150000"/>
              </a:lnSpc>
              <a:buFont typeface="Wingdings" panose="05000000000000000000" pitchFamily="2" charset="2"/>
              <a:buNone/>
            </a:pP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算法的运行时间等于所有子问题求解的时间之和。子问题图中，子问题对应顶点，子问题的数目等于顶点数。一个子问题的求解时间与子问题图中对应</a:t>
            </a:r>
            <a:r>
              <a:rPr lang="zh-CN" altLang="en-US" sz="2400"/>
              <a:t>顶点的“</a:t>
            </a:r>
            <a:r>
              <a:rPr lang="zh-CN" altLang="en-US" sz="2400">
                <a:solidFill>
                  <a:srgbClr val="0000FF"/>
                </a:solidFill>
              </a:rPr>
              <a:t>出度”</a:t>
            </a:r>
            <a:r>
              <a:rPr lang="zh-CN" altLang="en-US" sz="2400">
                <a:latin typeface="宋体" panose="02010600030101010101" pitchFamily="2" charset="-122"/>
                <a:ea typeface="宋体" panose="02010600030101010101" pitchFamily="2" charset="-122"/>
              </a:rPr>
              <a:t>成正比。</a:t>
            </a:r>
            <a:endParaRPr lang="en-US" altLang="zh-CN" sz="2400">
              <a:latin typeface="宋体" panose="02010600030101010101" pitchFamily="2" charset="-122"/>
              <a:ea typeface="宋体" panose="02010600030101010101" pitchFamily="2" charset="-122"/>
            </a:endParaRPr>
          </a:p>
          <a:p>
            <a:pPr marL="0" indent="0">
              <a:lnSpc>
                <a:spcPct val="150000"/>
              </a:lnSpc>
              <a:buFont typeface="Wingdings" panose="05000000000000000000" pitchFamily="2" charset="2"/>
              <a:buNone/>
            </a:pP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因此，一般情况下，动态规划算法的运行时间</a:t>
            </a:r>
            <a:r>
              <a:rPr lang="zh-CN" altLang="en-US" sz="2400"/>
              <a:t>与顶点和边的数量至少呈线性关系</a:t>
            </a:r>
            <a:r>
              <a:rPr lang="zh-CN" altLang="en-US"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p>
            <a:pPr marL="0" indent="0">
              <a:lnSpc>
                <a:spcPct val="150000"/>
              </a:lnSpc>
              <a:buFont typeface="Wingdings" panose="05000000000000000000" pitchFamily="2" charset="2"/>
              <a:buNone/>
            </a:pPr>
            <a:endParaRPr lang="zh-CN" altLang="en-US" sz="2200"/>
          </a:p>
        </p:txBody>
      </p:sp>
      <p:pic>
        <p:nvPicPr>
          <p:cNvPr id="35843" name="图片 1">
            <a:extLst>
              <a:ext uri="{FF2B5EF4-FFF2-40B4-BE49-F238E27FC236}">
                <a16:creationId xmlns:a16="http://schemas.microsoft.com/office/drawing/2014/main" id="{FA4E9B44-8A86-41E8-84D7-3BB21C1748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7763" y="3644900"/>
            <a:ext cx="1601787"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图片 2">
            <a:extLst>
              <a:ext uri="{FF2B5EF4-FFF2-40B4-BE49-F238E27FC236}">
                <a16:creationId xmlns:a16="http://schemas.microsoft.com/office/drawing/2014/main" id="{AD75E49C-C172-496D-87FC-FEECC7A4C0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4002088"/>
            <a:ext cx="3816350" cy="237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8CAEE-A893-4C24-AEE7-85DFA61EF115}"/>
              </a:ext>
            </a:extLst>
          </p:cNvPr>
          <p:cNvSpPr>
            <a:spLocks noGrp="1"/>
          </p:cNvSpPr>
          <p:nvPr>
            <p:ph idx="1"/>
          </p:nvPr>
        </p:nvSpPr>
        <p:spPr>
          <a:xfrm>
            <a:off x="395288" y="260350"/>
            <a:ext cx="8461375" cy="5991225"/>
          </a:xfrm>
          <a:solidFill>
            <a:schemeClr val="bg1"/>
          </a:solidFill>
        </p:spPr>
        <p:txBody>
          <a:bodyPr/>
          <a:lstStyle/>
          <a:p>
            <a:pPr marL="450850" indent="-450850">
              <a:lnSpc>
                <a:spcPct val="150000"/>
              </a:lnSpc>
              <a:defRPr/>
            </a:pPr>
            <a:r>
              <a:rPr lang="zh-CN" altLang="en-US" dirty="0"/>
              <a:t>重构解</a:t>
            </a:r>
            <a:endParaRPr lang="en-US" altLang="zh-CN" dirty="0"/>
          </a:p>
          <a:p>
            <a:pPr marL="0" indent="0" algn="just">
              <a:lnSpc>
                <a:spcPct val="150000"/>
              </a:lnSpc>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CUT-ROD</a:t>
            </a:r>
            <a:r>
              <a:rPr lang="zh-CN" altLang="en-US" sz="2400" dirty="0">
                <a:latin typeface="宋体" panose="02010600030101010101" pitchFamily="2" charset="-122"/>
                <a:ea typeface="宋体" panose="02010600030101010101" pitchFamily="2" charset="-122"/>
              </a:rPr>
              <a:t>算法给出了</a:t>
            </a:r>
            <a:r>
              <a:rPr lang="zh-CN" altLang="en-US" sz="2400" dirty="0"/>
              <a:t>最优收益</a:t>
            </a:r>
            <a:r>
              <a:rPr lang="zh-CN" altLang="en-US" sz="2400" dirty="0">
                <a:latin typeface="宋体" panose="02010600030101010101" pitchFamily="2" charset="-122"/>
                <a:ea typeface="宋体" panose="02010600030101010101" pitchFamily="2" charset="-122"/>
              </a:rPr>
              <a:t>，但怎么切割的、切割点在哪里呢？通过扩展上述动态规划算法，在求出最优收益之后，即可求出</a:t>
            </a:r>
            <a:r>
              <a:rPr lang="zh-CN" altLang="en-US" sz="2400" dirty="0">
                <a:solidFill>
                  <a:srgbClr val="FF0000"/>
                </a:solidFill>
              </a:rPr>
              <a:t>切割方案</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lnSpc>
                <a:spcPct val="150000"/>
              </a:lnSpc>
              <a:buFont typeface="Wingdings" panose="05000000000000000000" pitchFamily="2" charset="2"/>
              <a:buNone/>
              <a:defRPr/>
            </a:pPr>
            <a:endParaRPr lang="en-US" altLang="zh-CN" sz="2400" dirty="0"/>
          </a:p>
        </p:txBody>
      </p:sp>
      <p:pic>
        <p:nvPicPr>
          <p:cNvPr id="36867" name="图片 1">
            <a:extLst>
              <a:ext uri="{FF2B5EF4-FFF2-40B4-BE49-F238E27FC236}">
                <a16:creationId xmlns:a16="http://schemas.microsoft.com/office/drawing/2014/main" id="{EDEEEF7B-99CB-43FA-A380-0449594008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00" y="3016250"/>
            <a:ext cx="4813300"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a:extLst>
              <a:ext uri="{FF2B5EF4-FFF2-40B4-BE49-F238E27FC236}">
                <a16:creationId xmlns:a16="http://schemas.microsoft.com/office/drawing/2014/main" id="{46D82546-96D7-4818-8196-D8D427571D53}"/>
              </a:ext>
            </a:extLst>
          </p:cNvPr>
          <p:cNvSpPr txBox="1">
            <a:spLocks/>
          </p:cNvSpPr>
          <p:nvPr/>
        </p:nvSpPr>
        <p:spPr bwMode="auto">
          <a:xfrm>
            <a:off x="5624513" y="4862513"/>
            <a:ext cx="3362325" cy="1838325"/>
          </a:xfrm>
          <a:prstGeom prst="rect">
            <a:avLst/>
          </a:prstGeom>
          <a:solidFill>
            <a:schemeClr val="accent1">
              <a:lumMod val="20000"/>
              <a:lumOff val="80000"/>
            </a:schemeClr>
          </a:solidFill>
          <a:ln>
            <a:noFill/>
          </a:ln>
          <a:effec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Wingdings" panose="05000000000000000000" pitchFamily="2" charset="2"/>
              <a:buNone/>
              <a:defRPr/>
            </a:pPr>
            <a:r>
              <a:rPr lang="zh-CN" altLang="en-US" sz="2000" dirty="0">
                <a:latin typeface="宋体" panose="02010600030101010101" pitchFamily="2" charset="-122"/>
                <a:ea typeface="宋体" panose="02010600030101010101" pitchFamily="2" charset="-122"/>
              </a:rPr>
              <a:t>扩展的</a:t>
            </a:r>
            <a:r>
              <a:rPr lang="en-US" altLang="zh-CN" sz="2000" dirty="0">
                <a:latin typeface="宋体" panose="02010600030101010101" pitchFamily="2" charset="-122"/>
                <a:ea typeface="宋体" panose="02010600030101010101" pitchFamily="2" charset="-122"/>
              </a:rPr>
              <a:t>BOTTOM-UP-CUT-ROD</a:t>
            </a:r>
            <a:r>
              <a:rPr lang="zh-CN" altLang="en-US" sz="2000" dirty="0">
                <a:latin typeface="宋体" panose="02010600030101010101" pitchFamily="2" charset="-122"/>
                <a:ea typeface="宋体" panose="02010600030101010101" pitchFamily="2" charset="-122"/>
              </a:rPr>
              <a:t>算法，对长度为</a:t>
            </a:r>
            <a:r>
              <a:rPr lang="en-US" altLang="zh-CN" sz="2000" dirty="0">
                <a:latin typeface="宋体" panose="02010600030101010101" pitchFamily="2" charset="-122"/>
                <a:ea typeface="宋体" panose="02010600030101010101" pitchFamily="2" charset="-122"/>
              </a:rPr>
              <a:t>j</a:t>
            </a:r>
            <a:r>
              <a:rPr lang="zh-CN" altLang="en-US" sz="2000" dirty="0">
                <a:latin typeface="宋体" panose="02010600030101010101" pitchFamily="2" charset="-122"/>
                <a:ea typeface="宋体" panose="02010600030101010101" pitchFamily="2" charset="-122"/>
              </a:rPr>
              <a:t>的钢条不仅计算出最大收益</a:t>
            </a:r>
            <a:r>
              <a:rPr lang="en-US" altLang="zh-CN" sz="2000" dirty="0" err="1">
                <a:latin typeface="宋体" panose="02010600030101010101" pitchFamily="2" charset="-122"/>
                <a:ea typeface="宋体" panose="02010600030101010101" pitchFamily="2" charset="-122"/>
              </a:rPr>
              <a:t>r</a:t>
            </a:r>
            <a:r>
              <a:rPr lang="en-US" altLang="zh-CN" sz="2000" baseline="-25000" dirty="0" err="1">
                <a:latin typeface="宋体" panose="02010600030101010101" pitchFamily="2" charset="-122"/>
                <a:ea typeface="宋体" panose="02010600030101010101" pitchFamily="2" charset="-122"/>
              </a:rPr>
              <a:t>j</a:t>
            </a:r>
            <a:r>
              <a:rPr lang="zh-CN" altLang="en-US" sz="2000" dirty="0">
                <a:latin typeface="宋体" panose="02010600030101010101" pitchFamily="2" charset="-122"/>
                <a:ea typeface="宋体" panose="02010600030101010101" pitchFamily="2" charset="-122"/>
              </a:rPr>
              <a:t>，同时记录切割的第一段钢条的长度</a:t>
            </a:r>
            <a:r>
              <a:rPr lang="en-US" altLang="zh-CN" sz="2000" dirty="0" err="1">
                <a:latin typeface="宋体" panose="02010600030101010101" pitchFamily="2" charset="-122"/>
                <a:ea typeface="宋体" panose="02010600030101010101" pitchFamily="2" charset="-122"/>
              </a:rPr>
              <a:t>s</a:t>
            </a:r>
            <a:r>
              <a:rPr lang="en-US" altLang="zh-CN" sz="2000" baseline="-25000" dirty="0" err="1">
                <a:latin typeface="宋体" panose="02010600030101010101" pitchFamily="2" charset="-122"/>
                <a:ea typeface="宋体" panose="02010600030101010101" pitchFamily="2" charset="-122"/>
              </a:rPr>
              <a:t>j</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p:txBody>
      </p:sp>
      <p:sp>
        <p:nvSpPr>
          <p:cNvPr id="7" name="内容占位符 2">
            <a:extLst>
              <a:ext uri="{FF2B5EF4-FFF2-40B4-BE49-F238E27FC236}">
                <a16:creationId xmlns:a16="http://schemas.microsoft.com/office/drawing/2014/main" id="{FDD71E3B-1850-4348-8A38-906596F72E72}"/>
              </a:ext>
            </a:extLst>
          </p:cNvPr>
          <p:cNvSpPr txBox="1">
            <a:spLocks/>
          </p:cNvSpPr>
          <p:nvPr/>
        </p:nvSpPr>
        <p:spPr bwMode="auto">
          <a:xfrm>
            <a:off x="5624513" y="2378075"/>
            <a:ext cx="3355975" cy="1439863"/>
          </a:xfrm>
          <a:prstGeom prst="rect">
            <a:avLst/>
          </a:prstGeom>
          <a:solidFill>
            <a:schemeClr val="accent1">
              <a:lumMod val="20000"/>
              <a:lumOff val="80000"/>
            </a:schemeClr>
          </a:solidFill>
          <a:ln>
            <a:noFill/>
          </a:ln>
          <a:effec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Wingdings" panose="05000000000000000000" pitchFamily="2" charset="2"/>
              <a:buNone/>
              <a:defRPr/>
            </a:pPr>
            <a:r>
              <a:rPr lang="zh-CN" altLang="en-US" sz="2000" dirty="0">
                <a:latin typeface="宋体" panose="02010600030101010101" pitchFamily="2" charset="-122"/>
                <a:ea typeface="宋体" panose="02010600030101010101" pitchFamily="2" charset="-122"/>
              </a:rPr>
              <a:t>数组</a:t>
            </a:r>
            <a:r>
              <a:rPr lang="en-US" altLang="zh-CN" sz="2000" dirty="0">
                <a:latin typeface="宋体" panose="02010600030101010101" pitchFamily="2" charset="-122"/>
                <a:ea typeface="宋体" panose="02010600030101010101" pitchFamily="2" charset="-122"/>
              </a:rPr>
              <a:t>s</a:t>
            </a:r>
            <a:r>
              <a:rPr lang="zh-CN" altLang="en-US" sz="2000" dirty="0">
                <a:latin typeface="宋体" panose="02010600030101010101" pitchFamily="2" charset="-122"/>
                <a:ea typeface="宋体" panose="02010600030101010101" pitchFamily="2" charset="-122"/>
              </a:rPr>
              <a:t>用于记录对规模为</a:t>
            </a:r>
            <a:r>
              <a:rPr lang="en-US" altLang="zh-CN" sz="2000" dirty="0">
                <a:latin typeface="宋体" panose="02010600030101010101" pitchFamily="2" charset="-122"/>
                <a:ea typeface="宋体" panose="02010600030101010101" pitchFamily="2" charset="-122"/>
              </a:rPr>
              <a:t>j</a:t>
            </a:r>
            <a:r>
              <a:rPr lang="zh-CN" altLang="en-US" sz="2000" dirty="0">
                <a:latin typeface="宋体" panose="02010600030101010101" pitchFamily="2" charset="-122"/>
                <a:ea typeface="宋体" panose="02010600030101010101" pitchFamily="2" charset="-122"/>
              </a:rPr>
              <a:t>的钢条切割出的第一段钢条的长度</a:t>
            </a:r>
            <a:r>
              <a:rPr lang="en-US" altLang="zh-CN" sz="2000" dirty="0">
                <a:latin typeface="宋体" panose="02010600030101010101" pitchFamily="2" charset="-122"/>
                <a:ea typeface="宋体" panose="02010600030101010101" pitchFamily="2" charset="-122"/>
              </a:rPr>
              <a:t>s[j]</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a:extLst>
              <a:ext uri="{FF2B5EF4-FFF2-40B4-BE49-F238E27FC236}">
                <a16:creationId xmlns:a16="http://schemas.microsoft.com/office/drawing/2014/main" id="{6A356F00-C761-4E99-8031-2E9FB3ED1C36}"/>
              </a:ext>
            </a:extLst>
          </p:cNvPr>
          <p:cNvSpPr txBox="1">
            <a:spLocks noChangeArrowheads="1"/>
          </p:cNvSpPr>
          <p:nvPr/>
        </p:nvSpPr>
        <p:spPr bwMode="auto">
          <a:xfrm>
            <a:off x="266700" y="147638"/>
            <a:ext cx="8748713" cy="6192837"/>
          </a:xfrm>
          <a:prstGeom prst="rect">
            <a:avLst/>
          </a:prstGeom>
          <a:solidFill>
            <a:schemeClr val="bg1"/>
          </a:solidFill>
          <a:ln w="9525">
            <a:noFill/>
            <a:miter lim="800000"/>
            <a:headEnd/>
            <a:tailEnd/>
          </a:ln>
        </p:spPr>
        <p:txBody>
          <a:bodyPr/>
          <a:lstStyle/>
          <a:p>
            <a:pPr marL="342900" indent="-342900">
              <a:lnSpc>
                <a:spcPct val="150000"/>
              </a:lnSpc>
              <a:spcBef>
                <a:spcPts val="0"/>
              </a:spcBef>
              <a:buClr>
                <a:srgbClr val="00007D"/>
              </a:buClr>
              <a:buSzPct val="75000"/>
              <a:buFont typeface="Wingdings" panose="05000000000000000000" pitchFamily="2" charset="2"/>
              <a:buChar char="n"/>
              <a:defRPr/>
            </a:pPr>
            <a:r>
              <a:rPr lang="zh-CN" altLang="en-US" sz="2800" kern="0" dirty="0">
                <a:solidFill>
                  <a:srgbClr val="000000"/>
                </a:solidFill>
                <a:latin typeface="微软雅黑" panose="020B0503020204020204" pitchFamily="34" charset="-122"/>
                <a:ea typeface="微软雅黑" panose="020B0503020204020204" pitchFamily="34" charset="-122"/>
              </a:rPr>
              <a:t>输出完整的最优切割方案</a:t>
            </a:r>
            <a:endParaRPr lang="en-US" altLang="zh-CN" sz="2800" kern="0" dirty="0">
              <a:solidFill>
                <a:srgbClr val="000000"/>
              </a:solidFill>
              <a:latin typeface="微软雅黑" panose="020B0503020204020204" pitchFamily="34" charset="-122"/>
              <a:ea typeface="微软雅黑" panose="020B0503020204020204" pitchFamily="34" charset="-122"/>
            </a:endParaRPr>
          </a:p>
          <a:p>
            <a:pPr>
              <a:lnSpc>
                <a:spcPct val="150000"/>
              </a:lnSpc>
              <a:spcBef>
                <a:spcPts val="0"/>
              </a:spcBef>
              <a:buClr>
                <a:srgbClr val="00007D"/>
              </a:buClr>
              <a:buSzPct val="75000"/>
              <a:defRPr/>
            </a:pPr>
            <a:r>
              <a:rPr lang="zh-CN" altLang="en-US" sz="2400" kern="0" dirty="0">
                <a:solidFill>
                  <a:srgbClr val="000000"/>
                </a:solidFill>
                <a:latin typeface="宋体" panose="02010600030101010101" pitchFamily="2" charset="-122"/>
              </a:rPr>
              <a:t>    对已知价格表</a:t>
            </a:r>
            <a:r>
              <a:rPr lang="en-US" altLang="zh-CN" sz="2400" kern="0" dirty="0">
                <a:solidFill>
                  <a:srgbClr val="000000"/>
                </a:solidFill>
                <a:latin typeface="宋体" panose="02010600030101010101" pitchFamily="2" charset="-122"/>
              </a:rPr>
              <a:t>p</a:t>
            </a:r>
            <a:r>
              <a:rPr lang="zh-CN" altLang="en-US" sz="2400" kern="0" dirty="0">
                <a:solidFill>
                  <a:srgbClr val="000000"/>
                </a:solidFill>
                <a:latin typeface="宋体" panose="02010600030101010101" pitchFamily="2" charset="-122"/>
              </a:rPr>
              <a:t>和钢条长度</a:t>
            </a:r>
            <a:r>
              <a:rPr lang="en-US" altLang="zh-CN" sz="2400" kern="0" dirty="0">
                <a:solidFill>
                  <a:srgbClr val="000000"/>
                </a:solidFill>
                <a:latin typeface="宋体" panose="02010600030101010101" pitchFamily="2" charset="-122"/>
              </a:rPr>
              <a:t>n</a:t>
            </a:r>
            <a:r>
              <a:rPr lang="zh-CN" altLang="en-US" sz="2400" kern="0" dirty="0">
                <a:solidFill>
                  <a:srgbClr val="000000"/>
                </a:solidFill>
                <a:latin typeface="宋体" panose="02010600030101010101" pitchFamily="2" charset="-122"/>
              </a:rPr>
              <a:t>，下述过程能够计算出长度数组</a:t>
            </a:r>
            <a:r>
              <a:rPr lang="en-US" altLang="zh-CN" sz="2400" kern="0" dirty="0">
                <a:solidFill>
                  <a:srgbClr val="000000"/>
                </a:solidFill>
                <a:latin typeface="宋体" panose="02010600030101010101" pitchFamily="2" charset="-122"/>
              </a:rPr>
              <a:t>s[1..n]</a:t>
            </a:r>
            <a:r>
              <a:rPr lang="zh-CN" altLang="en-US" sz="2400" kern="0" dirty="0">
                <a:solidFill>
                  <a:srgbClr val="000000"/>
                </a:solidFill>
                <a:latin typeface="宋体" panose="02010600030101010101" pitchFamily="2" charset="-122"/>
              </a:rPr>
              <a:t>，并输出完整的最优切割方案：</a:t>
            </a:r>
            <a:endParaRPr lang="en-US" altLang="zh-CN" sz="2400" kern="0" dirty="0">
              <a:solidFill>
                <a:srgbClr val="000000"/>
              </a:solidFill>
              <a:latin typeface="宋体" panose="02010600030101010101" pitchFamily="2" charset="-122"/>
            </a:endParaRPr>
          </a:p>
          <a:p>
            <a:pPr marL="342900" indent="-342900">
              <a:lnSpc>
                <a:spcPct val="150000"/>
              </a:lnSpc>
              <a:spcBef>
                <a:spcPts val="0"/>
              </a:spcBef>
              <a:buClr>
                <a:srgbClr val="00007D"/>
              </a:buClr>
              <a:buSzPct val="75000"/>
              <a:buFont typeface="Wingdings" panose="05000000000000000000" pitchFamily="2" charset="2"/>
              <a:buChar char="n"/>
              <a:defRPr/>
            </a:pPr>
            <a:endParaRPr lang="en-US" altLang="zh-CN" sz="2200" kern="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ts val="0"/>
              </a:spcBef>
              <a:buClr>
                <a:srgbClr val="00007D"/>
              </a:buClr>
              <a:buSzPct val="75000"/>
              <a:buFont typeface="Wingdings" panose="05000000000000000000" pitchFamily="2" charset="2"/>
              <a:buChar char="n"/>
              <a:defRPr/>
            </a:pPr>
            <a:endParaRPr lang="en-US" altLang="zh-CN" sz="2200" kern="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ts val="0"/>
              </a:spcBef>
              <a:buClr>
                <a:srgbClr val="00007D"/>
              </a:buClr>
              <a:buSzPct val="75000"/>
              <a:buFont typeface="Wingdings" panose="05000000000000000000" pitchFamily="2" charset="2"/>
              <a:buChar char="n"/>
              <a:defRPr/>
            </a:pPr>
            <a:endParaRPr lang="en-US" altLang="zh-CN" sz="2200" kern="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ts val="0"/>
              </a:spcBef>
              <a:buClr>
                <a:srgbClr val="00007D"/>
              </a:buClr>
              <a:buSzPct val="75000"/>
              <a:buFont typeface="Wingdings" panose="05000000000000000000" pitchFamily="2" charset="2"/>
              <a:buChar char="n"/>
              <a:defRPr/>
            </a:pPr>
            <a:endParaRPr lang="en-US" altLang="zh-CN" sz="2200" kern="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ts val="0"/>
              </a:spcBef>
              <a:buClr>
                <a:srgbClr val="00007D"/>
              </a:buClr>
              <a:buSzPct val="75000"/>
              <a:buFont typeface="Wingdings" panose="05000000000000000000" pitchFamily="2" charset="2"/>
              <a:buChar char="n"/>
              <a:defRPr/>
            </a:pPr>
            <a:endParaRPr lang="en-US" altLang="zh-CN" sz="1200" kern="0" dirty="0">
              <a:solidFill>
                <a:srgbClr val="000000"/>
              </a:solidFill>
              <a:latin typeface="微软雅黑" panose="020B0503020204020204" pitchFamily="34" charset="-122"/>
              <a:ea typeface="微软雅黑" panose="020B0503020204020204" pitchFamily="34" charset="-122"/>
            </a:endParaRPr>
          </a:p>
          <a:p>
            <a:pPr>
              <a:lnSpc>
                <a:spcPct val="150000"/>
              </a:lnSpc>
              <a:spcBef>
                <a:spcPts val="0"/>
              </a:spcBef>
              <a:buClr>
                <a:srgbClr val="00007D"/>
              </a:buClr>
              <a:buSzPct val="75000"/>
              <a:defRPr/>
            </a:pPr>
            <a:r>
              <a:rPr lang="zh-CN" altLang="en-US" sz="2200" kern="0" dirty="0">
                <a:solidFill>
                  <a:srgbClr val="000000"/>
                </a:solidFill>
                <a:latin typeface="微软雅黑" panose="020B0503020204020204" pitchFamily="34" charset="-122"/>
                <a:ea typeface="微软雅黑" panose="020B0503020204020204" pitchFamily="34" charset="-122"/>
              </a:rPr>
              <a:t>     实例：</a:t>
            </a:r>
            <a:endParaRPr lang="en-US" altLang="zh-CN" sz="2200" kern="0" dirty="0">
              <a:solidFill>
                <a:srgbClr val="000000"/>
              </a:solidFill>
              <a:latin typeface="微软雅黑" panose="020B0503020204020204" pitchFamily="34" charset="-122"/>
              <a:ea typeface="微软雅黑" panose="020B0503020204020204" pitchFamily="34" charset="-122"/>
            </a:endParaRPr>
          </a:p>
          <a:p>
            <a:pPr>
              <a:lnSpc>
                <a:spcPct val="150000"/>
              </a:lnSpc>
              <a:spcBef>
                <a:spcPts val="0"/>
              </a:spcBef>
              <a:buClr>
                <a:srgbClr val="00007D"/>
              </a:buClr>
              <a:buSzPct val="75000"/>
              <a:defRPr/>
            </a:pPr>
            <a:endParaRPr lang="en-US" altLang="zh-CN" sz="2200" kern="0" dirty="0">
              <a:solidFill>
                <a:srgbClr val="000000"/>
              </a:solidFill>
              <a:latin typeface="微软雅黑" panose="020B0503020204020204" pitchFamily="34" charset="-122"/>
              <a:ea typeface="微软雅黑" panose="020B0503020204020204" pitchFamily="34" charset="-122"/>
            </a:endParaRPr>
          </a:p>
          <a:p>
            <a:pPr marL="1258888" lvl="2" indent="176213">
              <a:lnSpc>
                <a:spcPct val="150000"/>
              </a:lnSpc>
              <a:spcBef>
                <a:spcPts val="3600"/>
              </a:spcBef>
              <a:buClr>
                <a:srgbClr val="00007D"/>
              </a:buClr>
              <a:buSzPct val="75000"/>
              <a:buFont typeface="Wingdings" panose="05000000000000000000" pitchFamily="2" charset="2"/>
              <a:buChar char="Ø"/>
              <a:defRPr/>
            </a:pPr>
            <a:r>
              <a:rPr lang="en-US" altLang="zh-CN" kern="0" dirty="0">
                <a:solidFill>
                  <a:srgbClr val="000000"/>
                </a:solidFill>
                <a:latin typeface="微软雅黑" panose="020B0503020204020204" pitchFamily="34" charset="-122"/>
                <a:ea typeface="微软雅黑" panose="020B0503020204020204" pitchFamily="34" charset="-122"/>
              </a:rPr>
              <a:t>PRINT-CUT-ROD-SOLUTION(p,7)</a:t>
            </a:r>
            <a:r>
              <a:rPr lang="zh-CN" altLang="en-US" kern="0" dirty="0">
                <a:solidFill>
                  <a:srgbClr val="000000"/>
                </a:solidFill>
                <a:latin typeface="微软雅黑" panose="020B0503020204020204" pitchFamily="34" charset="-122"/>
                <a:ea typeface="微软雅黑" panose="020B0503020204020204" pitchFamily="34" charset="-122"/>
              </a:rPr>
              <a:t>：</a:t>
            </a:r>
            <a:r>
              <a:rPr lang="en-US" altLang="zh-CN" kern="0" dirty="0">
                <a:solidFill>
                  <a:srgbClr val="000000"/>
                </a:solidFill>
                <a:latin typeface="微软雅黑" panose="020B0503020204020204" pitchFamily="34" charset="-122"/>
                <a:ea typeface="微软雅黑" panose="020B0503020204020204" pitchFamily="34" charset="-122"/>
              </a:rPr>
              <a:t>1</a:t>
            </a:r>
            <a:r>
              <a:rPr lang="zh-CN" altLang="en-US" kern="0" dirty="0">
                <a:solidFill>
                  <a:srgbClr val="000000"/>
                </a:solidFill>
                <a:latin typeface="微软雅黑" panose="020B0503020204020204" pitchFamily="34" charset="-122"/>
                <a:ea typeface="微软雅黑" panose="020B0503020204020204" pitchFamily="34" charset="-122"/>
              </a:rPr>
              <a:t>，</a:t>
            </a:r>
            <a:r>
              <a:rPr lang="en-US" altLang="zh-CN" kern="0" dirty="0">
                <a:solidFill>
                  <a:srgbClr val="000000"/>
                </a:solidFill>
                <a:latin typeface="微软雅黑" panose="020B0503020204020204" pitchFamily="34" charset="-122"/>
                <a:ea typeface="微软雅黑" panose="020B0503020204020204" pitchFamily="34" charset="-122"/>
              </a:rPr>
              <a:t>6</a:t>
            </a:r>
          </a:p>
          <a:p>
            <a:pPr marL="4129088" lvl="2" indent="-342900">
              <a:lnSpc>
                <a:spcPct val="150000"/>
              </a:lnSpc>
              <a:spcBef>
                <a:spcPts val="1800"/>
              </a:spcBef>
              <a:buClr>
                <a:srgbClr val="00007D"/>
              </a:buClr>
              <a:buSzPct val="75000"/>
              <a:buFont typeface="Wingdings" panose="05000000000000000000" pitchFamily="2" charset="2"/>
              <a:buChar char="Ø"/>
              <a:defRPr/>
            </a:pPr>
            <a:r>
              <a:rPr lang="en-US" altLang="zh-CN" kern="0" dirty="0">
                <a:solidFill>
                  <a:srgbClr val="000000"/>
                </a:solidFill>
                <a:latin typeface="微软雅黑" panose="020B0503020204020204" pitchFamily="34" charset="-122"/>
                <a:ea typeface="微软雅黑" panose="020B0503020204020204" pitchFamily="34" charset="-122"/>
              </a:rPr>
              <a:t>PRINT-CUT-ROD-SOLUTION(p,10)</a:t>
            </a:r>
            <a:r>
              <a:rPr lang="zh-CN" altLang="en-US" kern="0" dirty="0">
                <a:solidFill>
                  <a:srgbClr val="000000"/>
                </a:solidFill>
                <a:latin typeface="微软雅黑" panose="020B0503020204020204" pitchFamily="34" charset="-122"/>
                <a:ea typeface="微软雅黑" panose="020B0503020204020204" pitchFamily="34" charset="-122"/>
              </a:rPr>
              <a:t>：</a:t>
            </a:r>
            <a:r>
              <a:rPr lang="en-US" altLang="zh-CN" kern="0" dirty="0">
                <a:solidFill>
                  <a:srgbClr val="000000"/>
                </a:solidFill>
                <a:latin typeface="微软雅黑" panose="020B0503020204020204" pitchFamily="34" charset="-122"/>
                <a:ea typeface="微软雅黑" panose="020B0503020204020204" pitchFamily="34" charset="-122"/>
              </a:rPr>
              <a:t>10</a:t>
            </a:r>
          </a:p>
        </p:txBody>
      </p:sp>
      <p:pic>
        <p:nvPicPr>
          <p:cNvPr id="37891" name="图片 2">
            <a:extLst>
              <a:ext uri="{FF2B5EF4-FFF2-40B4-BE49-F238E27FC236}">
                <a16:creationId xmlns:a16="http://schemas.microsoft.com/office/drawing/2014/main" id="{D8E7E8E1-BE4B-4F7C-BE6B-3092E2346D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6600" y="2170113"/>
            <a:ext cx="7150100" cy="1993900"/>
          </a:xfrm>
          <a:prstGeom prst="rect">
            <a:avLst/>
          </a:prstGeom>
          <a:noFill/>
          <a:ln w="9525">
            <a:solidFill>
              <a:srgbClr val="00E4A8"/>
            </a:solidFill>
            <a:miter lim="800000"/>
            <a:headEnd/>
            <a:tailEnd/>
          </a:ln>
          <a:extLst>
            <a:ext uri="{909E8E84-426E-40DD-AFC4-6F175D3DCCD1}">
              <a14:hiddenFill xmlns:a14="http://schemas.microsoft.com/office/drawing/2010/main">
                <a:solidFill>
                  <a:srgbClr val="FFFFFF"/>
                </a:solidFill>
              </a14:hiddenFill>
            </a:ext>
          </a:extLst>
        </p:spPr>
      </p:pic>
      <p:pic>
        <p:nvPicPr>
          <p:cNvPr id="37892" name="图片 3">
            <a:extLst>
              <a:ext uri="{FF2B5EF4-FFF2-40B4-BE49-F238E27FC236}">
                <a16:creationId xmlns:a16="http://schemas.microsoft.com/office/drawing/2014/main" id="{3AC8866C-16BF-40AC-B253-DAE1D352755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09713" y="4273550"/>
            <a:ext cx="640080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893" name="直接箭头连接符 2">
            <a:extLst>
              <a:ext uri="{FF2B5EF4-FFF2-40B4-BE49-F238E27FC236}">
                <a16:creationId xmlns:a16="http://schemas.microsoft.com/office/drawing/2014/main" id="{D5C8117F-EA5B-4C7F-8D00-BAE19C845E94}"/>
              </a:ext>
            </a:extLst>
          </p:cNvPr>
          <p:cNvCxnSpPr>
            <a:cxnSpLocks noChangeShapeType="1"/>
          </p:cNvCxnSpPr>
          <p:nvPr/>
        </p:nvCxnSpPr>
        <p:spPr bwMode="auto">
          <a:xfrm flipH="1" flipV="1">
            <a:off x="7667625" y="5411788"/>
            <a:ext cx="865188" cy="928687"/>
          </a:xfrm>
          <a:prstGeom prst="straightConnector1">
            <a:avLst/>
          </a:prstGeom>
          <a:noFill/>
          <a:ln w="9525" algn="ctr">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894" name="直接箭头连接符 6">
            <a:extLst>
              <a:ext uri="{FF2B5EF4-FFF2-40B4-BE49-F238E27FC236}">
                <a16:creationId xmlns:a16="http://schemas.microsoft.com/office/drawing/2014/main" id="{B2B4A375-EAA8-48BA-B124-D43DCB5A9EBE}"/>
              </a:ext>
            </a:extLst>
          </p:cNvPr>
          <p:cNvCxnSpPr>
            <a:cxnSpLocks noChangeShapeType="1"/>
          </p:cNvCxnSpPr>
          <p:nvPr/>
        </p:nvCxnSpPr>
        <p:spPr bwMode="auto">
          <a:xfrm flipV="1">
            <a:off x="5713413" y="5411788"/>
            <a:ext cx="153987" cy="360362"/>
          </a:xfrm>
          <a:prstGeom prst="straightConnector1">
            <a:avLst/>
          </a:prstGeom>
          <a:noFill/>
          <a:ln w="9525" algn="ctr">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7895" name="图片 4">
            <a:extLst>
              <a:ext uri="{FF2B5EF4-FFF2-40B4-BE49-F238E27FC236}">
                <a16:creationId xmlns:a16="http://schemas.microsoft.com/office/drawing/2014/main" id="{00D668E8-A9A7-4053-B777-CBCEEB9605B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535363"/>
            <a:ext cx="4305300" cy="6286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2">
            <a:extLst>
              <a:ext uri="{FF2B5EF4-FFF2-40B4-BE49-F238E27FC236}">
                <a16:creationId xmlns:a16="http://schemas.microsoft.com/office/drawing/2014/main" id="{2D84A2B8-1252-4787-8A3F-975BFBD0DE6A}"/>
              </a:ext>
            </a:extLst>
          </p:cNvPr>
          <p:cNvSpPr>
            <a:spLocks noGrp="1" noChangeArrowheads="1"/>
          </p:cNvSpPr>
          <p:nvPr>
            <p:ph idx="1"/>
          </p:nvPr>
        </p:nvSpPr>
        <p:spPr>
          <a:xfrm>
            <a:off x="611188" y="2492375"/>
            <a:ext cx="8424862" cy="3960813"/>
          </a:xfrm>
          <a:solidFill>
            <a:schemeClr val="bg1"/>
          </a:solidFill>
        </p:spPr>
        <p:txBody>
          <a:bodyPr/>
          <a:lstStyle/>
          <a:p>
            <a:pPr marL="107950" indent="0" eaLnBrk="1" hangingPunct="1">
              <a:lnSpc>
                <a:spcPct val="150000"/>
              </a:lnSpc>
              <a:spcBef>
                <a:spcPct val="0"/>
              </a:spcBef>
              <a:buFont typeface="Wingdings 3" panose="05040102010807070707" pitchFamily="18" charset="2"/>
              <a:buNone/>
            </a:pPr>
            <a:r>
              <a:rPr lang="en-US" altLang="zh-CN" sz="2800" b="1"/>
              <a:t>Advanced Design and Analysis Techniques</a:t>
            </a:r>
          </a:p>
          <a:p>
            <a:pPr marL="107950" indent="0" eaLnBrk="1" hangingPunct="1">
              <a:lnSpc>
                <a:spcPct val="150000"/>
              </a:lnSpc>
              <a:spcBef>
                <a:spcPct val="0"/>
              </a:spcBef>
              <a:buFont typeface="Wingdings 3" panose="05040102010807070707" pitchFamily="18" charset="2"/>
              <a:buNone/>
            </a:pPr>
            <a:endParaRPr lang="zh-CN" alt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59564E3F-C014-438A-B167-29EC1C4A0F44}"/>
              </a:ext>
            </a:extLst>
          </p:cNvPr>
          <p:cNvSpPr>
            <a:spLocks noGrp="1" noChangeArrowheads="1"/>
          </p:cNvSpPr>
          <p:nvPr>
            <p:ph type="title"/>
          </p:nvPr>
        </p:nvSpPr>
        <p:spPr>
          <a:xfrm>
            <a:off x="179388" y="188913"/>
            <a:ext cx="8229600" cy="698500"/>
          </a:xfrm>
        </p:spPr>
        <p:txBody>
          <a:bodyPr/>
          <a:lstStyle/>
          <a:p>
            <a:pPr algn="l"/>
            <a:r>
              <a:rPr lang="en-US" altLang="zh-CN" sz="3200"/>
              <a:t>15.2 </a:t>
            </a:r>
            <a:r>
              <a:rPr lang="zh-CN" altLang="en-US" sz="3200"/>
              <a:t>矩阵链乘法</a:t>
            </a:r>
          </a:p>
        </p:txBody>
      </p:sp>
      <p:sp>
        <p:nvSpPr>
          <p:cNvPr id="3" name="内容占位符 2">
            <a:extLst>
              <a:ext uri="{FF2B5EF4-FFF2-40B4-BE49-F238E27FC236}">
                <a16:creationId xmlns:a16="http://schemas.microsoft.com/office/drawing/2014/main" id="{9BF31F93-CB61-4AE8-B1BF-3C5AD8FF0A9F}"/>
              </a:ext>
            </a:extLst>
          </p:cNvPr>
          <p:cNvSpPr>
            <a:spLocks noGrp="1"/>
          </p:cNvSpPr>
          <p:nvPr>
            <p:ph idx="1"/>
          </p:nvPr>
        </p:nvSpPr>
        <p:spPr>
          <a:xfrm>
            <a:off x="457200" y="981075"/>
            <a:ext cx="8435975" cy="5343525"/>
          </a:xfrm>
          <a:solidFill>
            <a:schemeClr val="bg1"/>
          </a:solidFill>
        </p:spPr>
        <p:txBody>
          <a:bodyPr/>
          <a:lstStyle/>
          <a:p>
            <a:pPr>
              <a:lnSpc>
                <a:spcPct val="150000"/>
              </a:lnSpc>
              <a:spcBef>
                <a:spcPts val="0"/>
              </a:spcBef>
              <a:buFont typeface="Wingdings 2" panose="05020102010507070707" pitchFamily="18" charset="2"/>
              <a:buNone/>
              <a:defRPr/>
            </a:pPr>
            <a:r>
              <a:rPr lang="zh-CN" altLang="en-US" sz="2800" dirty="0">
                <a:latin typeface="+mj-ea"/>
                <a:ea typeface="+mj-ea"/>
              </a:rPr>
              <a:t>两个矩阵的乘积：</a:t>
            </a:r>
            <a:endParaRPr lang="en-US" altLang="zh-CN" sz="2800" dirty="0">
              <a:latin typeface="+mj-ea"/>
              <a:ea typeface="+mj-ea"/>
            </a:endParaRPr>
          </a:p>
          <a:p>
            <a:pPr marL="0" indent="0">
              <a:lnSpc>
                <a:spcPct val="150000"/>
              </a:lnSpc>
              <a:spcBef>
                <a:spcPts val="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rPr>
              <a:t>    已知</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为</a:t>
            </a:r>
            <a:r>
              <a:rPr lang="en-US" altLang="zh-CN" sz="2400" dirty="0" err="1">
                <a:solidFill>
                  <a:srgbClr val="0000FF"/>
                </a:solidFill>
                <a:latin typeface="宋体" panose="02010600030101010101" pitchFamily="2" charset="-122"/>
                <a:ea typeface="宋体" panose="02010600030101010101" pitchFamily="2" charset="-122"/>
              </a:rPr>
              <a:t>p×r</a:t>
            </a:r>
            <a:r>
              <a:rPr lang="zh-CN" altLang="en-US" sz="2400" dirty="0">
                <a:latin typeface="宋体" panose="02010600030101010101" pitchFamily="2" charset="-122"/>
                <a:ea typeface="宋体" panose="02010600030101010101" pitchFamily="2" charset="-122"/>
              </a:rPr>
              <a:t>的矩阵，</a:t>
            </a:r>
            <a:r>
              <a:rPr lang="en-US" altLang="zh-CN" sz="2400" dirty="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为</a:t>
            </a:r>
            <a:r>
              <a:rPr lang="en-US" altLang="zh-CN" sz="2400" dirty="0" err="1">
                <a:solidFill>
                  <a:srgbClr val="0000FF"/>
                </a:solidFill>
                <a:latin typeface="宋体" panose="02010600030101010101" pitchFamily="2" charset="-122"/>
                <a:ea typeface="宋体" panose="02010600030101010101" pitchFamily="2" charset="-122"/>
              </a:rPr>
              <a:t>r×q</a:t>
            </a:r>
            <a:r>
              <a:rPr lang="zh-CN" altLang="en-US" sz="2400" dirty="0">
                <a:latin typeface="宋体" panose="02010600030101010101" pitchFamily="2" charset="-122"/>
                <a:ea typeface="宋体" panose="02010600030101010101" pitchFamily="2" charset="-122"/>
              </a:rPr>
              <a:t>的矩阵，则</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的乘积是一个</a:t>
            </a:r>
            <a:r>
              <a:rPr lang="en-US" altLang="zh-CN" sz="2400" dirty="0" err="1">
                <a:solidFill>
                  <a:srgbClr val="0000FF"/>
                </a:solidFill>
                <a:latin typeface="宋体" panose="02010600030101010101" pitchFamily="2" charset="-122"/>
                <a:ea typeface="宋体" panose="02010600030101010101" pitchFamily="2" charset="-122"/>
              </a:rPr>
              <a:t>p×q</a:t>
            </a:r>
            <a:r>
              <a:rPr lang="zh-CN" altLang="en-US" sz="2400" dirty="0">
                <a:latin typeface="宋体" panose="02010600030101010101" pitchFamily="2" charset="-122"/>
                <a:ea typeface="宋体" panose="02010600030101010101" pitchFamily="2" charset="-122"/>
              </a:rPr>
              <a:t>的矩阵，记为</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eaLnBrk="1" hangingPunct="1">
              <a:lnSpc>
                <a:spcPct val="150000"/>
              </a:lnSpc>
              <a:spcBef>
                <a:spcPts val="0"/>
              </a:spcBef>
              <a:buFont typeface="Wingdings" panose="05000000000000000000" pitchFamily="2" charset="2"/>
              <a:buNone/>
              <a:defRPr/>
            </a:pPr>
            <a:r>
              <a:rPr lang="en-US" altLang="zh-CN" sz="2400" dirty="0"/>
              <a:t>                        C</a:t>
            </a:r>
            <a:r>
              <a:rPr lang="zh-CN" altLang="en-US" sz="2400" dirty="0"/>
              <a:t>＝</a:t>
            </a:r>
            <a:r>
              <a:rPr lang="en-US" altLang="zh-CN" sz="2400" dirty="0" err="1"/>
              <a:t>A</a:t>
            </a:r>
            <a:r>
              <a:rPr lang="en-US" altLang="zh-CN" sz="2400" baseline="-25000" dirty="0" err="1"/>
              <a:t>p×r</a:t>
            </a:r>
            <a:r>
              <a:rPr lang="en-US" altLang="zh-CN" sz="2400" baseline="-25000" dirty="0"/>
              <a:t> </a:t>
            </a:r>
            <a:r>
              <a:rPr lang="en-US" altLang="zh-CN" sz="2400" dirty="0"/>
              <a:t>╳ </a:t>
            </a:r>
            <a:r>
              <a:rPr lang="en-US" altLang="zh-CN" sz="2400" dirty="0" err="1"/>
              <a:t>B</a:t>
            </a:r>
            <a:r>
              <a:rPr lang="en-US" altLang="zh-CN" sz="2400" baseline="-25000" dirty="0" err="1"/>
              <a:t>r×q</a:t>
            </a:r>
            <a:r>
              <a:rPr lang="zh-CN" altLang="en-US" sz="2400" dirty="0"/>
              <a:t>＝ </a:t>
            </a:r>
            <a:r>
              <a:rPr lang="en-US" altLang="zh-CN" sz="2400" dirty="0"/>
              <a:t>(</a:t>
            </a:r>
            <a:r>
              <a:rPr lang="en-US" altLang="zh-CN" sz="2400" dirty="0" err="1"/>
              <a:t>c</a:t>
            </a:r>
            <a:r>
              <a:rPr lang="en-US" altLang="zh-CN" sz="2400" baseline="-25000" dirty="0" err="1"/>
              <a:t>ij</a:t>
            </a:r>
            <a:r>
              <a:rPr lang="en-US" altLang="zh-CN" sz="2400" dirty="0"/>
              <a:t>)</a:t>
            </a:r>
            <a:r>
              <a:rPr lang="en-US" altLang="zh-CN" sz="2400" baseline="-25000" dirty="0" err="1"/>
              <a:t>p×q</a:t>
            </a:r>
            <a:r>
              <a:rPr lang="zh-CN" altLang="en-US" sz="2400" dirty="0"/>
              <a:t>，</a:t>
            </a:r>
            <a:endParaRPr lang="en-US" altLang="zh-CN" sz="2400" dirty="0"/>
          </a:p>
          <a:p>
            <a:pPr marL="0" indent="0" eaLnBrk="1" hangingPunct="1">
              <a:lnSpc>
                <a:spcPct val="150000"/>
              </a:lnSpc>
              <a:spcBef>
                <a:spcPts val="0"/>
              </a:spcBef>
              <a:buFont typeface="Wingdings" panose="05000000000000000000" pitchFamily="2" charset="2"/>
              <a:buNone/>
              <a:defRPr/>
            </a:pPr>
            <a:r>
              <a:rPr lang="en-US" altLang="zh-CN" sz="2400" dirty="0"/>
              <a:t>       </a:t>
            </a:r>
            <a:r>
              <a:rPr lang="zh-CN" altLang="en-US" sz="2000" dirty="0">
                <a:latin typeface="宋体" panose="02010600030101010101" pitchFamily="2" charset="-122"/>
                <a:ea typeface="宋体" panose="02010600030101010101" pitchFamily="2" charset="-122"/>
              </a:rPr>
              <a:t>其中，</a:t>
            </a:r>
            <a:endParaRPr lang="zh-CN" altLang="en-US" sz="2400" dirty="0">
              <a:latin typeface="宋体" panose="02010600030101010101" pitchFamily="2" charset="-122"/>
              <a:ea typeface="宋体" panose="02010600030101010101" pitchFamily="2" charset="-122"/>
            </a:endParaRPr>
          </a:p>
          <a:p>
            <a:pPr marL="0" indent="0" eaLnBrk="1" hangingPunct="1">
              <a:lnSpc>
                <a:spcPct val="150000"/>
              </a:lnSpc>
              <a:spcBef>
                <a:spcPts val="0"/>
              </a:spcBef>
              <a:buFont typeface="Wingdings" panose="05000000000000000000" pitchFamily="2" charset="2"/>
              <a:buNone/>
              <a:defRPr/>
            </a:pPr>
            <a:r>
              <a:rPr lang="zh-CN" altLang="en-US" sz="2400" dirty="0"/>
              <a:t>        </a:t>
            </a:r>
            <a:endParaRPr lang="en-US" altLang="zh-CN" sz="2400" dirty="0"/>
          </a:p>
          <a:p>
            <a:pPr marL="0" indent="0" eaLnBrk="1" hangingPunct="1">
              <a:lnSpc>
                <a:spcPct val="150000"/>
              </a:lnSpc>
              <a:spcBef>
                <a:spcPts val="0"/>
              </a:spcBef>
              <a:buFont typeface="Wingdings" panose="05000000000000000000" pitchFamily="2" charset="2"/>
              <a:buNone/>
              <a:defRPr/>
            </a:pPr>
            <a:endParaRPr lang="en-US" altLang="zh-CN" sz="2400" dirty="0"/>
          </a:p>
          <a:p>
            <a:pPr marL="0" indent="0" eaLnBrk="1" hangingPunct="1">
              <a:lnSpc>
                <a:spcPct val="150000"/>
              </a:lnSpc>
              <a:spcBef>
                <a:spcPts val="0"/>
              </a:spcBef>
              <a:buFont typeface="Wingdings" panose="05000000000000000000" pitchFamily="2" charset="2"/>
              <a:buNone/>
              <a:defRPr/>
            </a:pPr>
            <a:r>
              <a:rPr lang="zh-CN" altLang="en-US" sz="2400" dirty="0"/>
              <a:t>       每个</a:t>
            </a:r>
            <a:r>
              <a:rPr lang="en-US" altLang="zh-CN" sz="2400" dirty="0" err="1"/>
              <a:t>c</a:t>
            </a:r>
            <a:r>
              <a:rPr lang="en-US" altLang="zh-CN" sz="2400" baseline="-25000" dirty="0" err="1"/>
              <a:t>ij</a:t>
            </a:r>
            <a:r>
              <a:rPr lang="zh-CN" altLang="en-US" sz="2400" dirty="0"/>
              <a:t>的计算需要</a:t>
            </a:r>
            <a:r>
              <a:rPr lang="en-US" altLang="zh-CN" sz="2400" dirty="0"/>
              <a:t>r</a:t>
            </a:r>
            <a:r>
              <a:rPr lang="zh-CN" altLang="en-US" sz="2400" dirty="0"/>
              <a:t>次乘法（另有</a:t>
            </a:r>
            <a:r>
              <a:rPr lang="en-US" altLang="zh-CN" sz="2400" dirty="0"/>
              <a:t>r-1</a:t>
            </a:r>
            <a:r>
              <a:rPr lang="zh-CN" altLang="en-US" sz="2400" dirty="0"/>
              <a:t>次加法，这里仅考虑元素的标量乘法），则计算</a:t>
            </a:r>
            <a:r>
              <a:rPr lang="en-US" altLang="zh-CN" sz="2400" dirty="0"/>
              <a:t>C</a:t>
            </a:r>
            <a:r>
              <a:rPr lang="zh-CN" altLang="en-US" sz="2400" dirty="0"/>
              <a:t>共需要</a:t>
            </a:r>
            <a:r>
              <a:rPr lang="en-US" altLang="zh-CN" sz="2400" i="1" dirty="0" err="1">
                <a:solidFill>
                  <a:srgbClr val="FF0000"/>
                </a:solidFill>
              </a:rPr>
              <a:t>pqr</a:t>
            </a:r>
            <a:r>
              <a:rPr lang="en-US" altLang="zh-CN" sz="2400" i="1" dirty="0">
                <a:solidFill>
                  <a:srgbClr val="FF0000"/>
                </a:solidFill>
              </a:rPr>
              <a:t> </a:t>
            </a:r>
            <a:r>
              <a:rPr lang="zh-CN" altLang="en-US" sz="2400" dirty="0"/>
              <a:t>次标量乘法运算。</a:t>
            </a:r>
            <a:endParaRPr lang="zh-CN" altLang="en-US" dirty="0"/>
          </a:p>
        </p:txBody>
      </p:sp>
      <p:graphicFrame>
        <p:nvGraphicFramePr>
          <p:cNvPr id="38916" name="Object 4">
            <a:extLst>
              <a:ext uri="{FF2B5EF4-FFF2-40B4-BE49-F238E27FC236}">
                <a16:creationId xmlns:a16="http://schemas.microsoft.com/office/drawing/2014/main" id="{26C51089-004E-4894-A965-DCE95ABAB87D}"/>
              </a:ext>
            </a:extLst>
          </p:cNvPr>
          <p:cNvGraphicFramePr>
            <a:graphicFrameLocks noChangeAspect="1"/>
          </p:cNvGraphicFramePr>
          <p:nvPr/>
        </p:nvGraphicFramePr>
        <p:xfrm>
          <a:off x="1908175" y="3860800"/>
          <a:ext cx="6170613" cy="877888"/>
        </p:xfrm>
        <a:graphic>
          <a:graphicData uri="http://schemas.openxmlformats.org/presentationml/2006/ole">
            <mc:AlternateContent xmlns:mc="http://schemas.openxmlformats.org/markup-compatibility/2006">
              <mc:Choice xmlns:v="urn:schemas-microsoft-com:vml" Requires="v">
                <p:oleObj spid="_x0000_s38938" name="公式" r:id="rId3" imgW="2324100" imgH="342900" progId="Equation.3">
                  <p:embed/>
                </p:oleObj>
              </mc:Choice>
              <mc:Fallback>
                <p:oleObj name="公式" r:id="rId3" imgW="2324100" imgH="342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860800"/>
                        <a:ext cx="6170613"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a:extLst>
              <a:ext uri="{FF2B5EF4-FFF2-40B4-BE49-F238E27FC236}">
                <a16:creationId xmlns:a16="http://schemas.microsoft.com/office/drawing/2014/main" id="{4B5C5F48-A7FC-4C60-9661-2DFC4A9076C6}"/>
              </a:ext>
            </a:extLst>
          </p:cNvPr>
          <p:cNvSpPr>
            <a:spLocks noGrp="1" noChangeArrowheads="1"/>
          </p:cNvSpPr>
          <p:nvPr>
            <p:ph idx="1"/>
          </p:nvPr>
        </p:nvSpPr>
        <p:spPr>
          <a:xfrm>
            <a:off x="509588" y="841375"/>
            <a:ext cx="5688012" cy="649288"/>
          </a:xfrm>
          <a:solidFill>
            <a:schemeClr val="bg1"/>
          </a:solidFill>
        </p:spPr>
        <p:txBody>
          <a:bodyPr/>
          <a:lstStyle/>
          <a:p>
            <a:r>
              <a:rPr lang="zh-CN" altLang="en-US" sz="2800">
                <a:latin typeface="宋体" panose="02010600030101010101" pitchFamily="2" charset="-122"/>
                <a:ea typeface="宋体" panose="02010600030101010101" pitchFamily="2" charset="-122"/>
              </a:rPr>
              <a:t>一个标准的两矩阵乘算法如下：</a:t>
            </a:r>
          </a:p>
        </p:txBody>
      </p:sp>
      <p:sp>
        <p:nvSpPr>
          <p:cNvPr id="4" name="日期占位符 3">
            <a:extLst>
              <a:ext uri="{FF2B5EF4-FFF2-40B4-BE49-F238E27FC236}">
                <a16:creationId xmlns:a16="http://schemas.microsoft.com/office/drawing/2014/main" id="{45873DEB-4EDE-474D-92A0-A4353A7440BA}"/>
              </a:ext>
            </a:extLst>
          </p:cNvPr>
          <p:cNvSpPr>
            <a:spLocks noGrp="1"/>
          </p:cNvSpPr>
          <p:nvPr>
            <p:ph type="dt" sz="quarter" idx="10"/>
          </p:nvPr>
        </p:nvSpPr>
        <p:spPr/>
        <p:txBody>
          <a:bodyPr/>
          <a:lstStyle/>
          <a:p>
            <a:pPr>
              <a:defRPr/>
            </a:pPr>
            <a:fld id="{36772780-90B6-44BD-A02E-7E4C80FB5C3B}" type="datetime1">
              <a:rPr lang="zh-CN" altLang="en-US" smtClean="0"/>
              <a:pPr>
                <a:defRPr/>
              </a:pPr>
              <a:t>2022/3/23</a:t>
            </a:fld>
            <a:endParaRPr lang="zh-CN" altLang="en-US"/>
          </a:p>
        </p:txBody>
      </p:sp>
      <p:sp>
        <p:nvSpPr>
          <p:cNvPr id="39940" name="灯片编号占位符 4">
            <a:extLst>
              <a:ext uri="{FF2B5EF4-FFF2-40B4-BE49-F238E27FC236}">
                <a16:creationId xmlns:a16="http://schemas.microsoft.com/office/drawing/2014/main" id="{FBEC1F45-B9CC-48C4-99FC-6E4B44B65E9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B0F6842A-4B99-4038-908A-27C683EA4E21}" type="slidenum">
              <a:rPr lang="zh-CN" altLang="zh-CN" sz="140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31</a:t>
            </a:fld>
            <a:endParaRPr lang="zh-CN" altLang="zh-CN" sz="1400">
              <a:solidFill>
                <a:schemeClr val="tx1"/>
              </a:solidFill>
              <a:latin typeface="Tahoma" panose="020B0604030504040204" pitchFamily="34" charset="0"/>
              <a:ea typeface="宋体" panose="02010600030101010101" pitchFamily="2" charset="-122"/>
            </a:endParaRPr>
          </a:p>
        </p:txBody>
      </p:sp>
      <p:pic>
        <p:nvPicPr>
          <p:cNvPr id="39941" name="图片 5">
            <a:extLst>
              <a:ext uri="{FF2B5EF4-FFF2-40B4-BE49-F238E27FC236}">
                <a16:creationId xmlns:a16="http://schemas.microsoft.com/office/drawing/2014/main" id="{A2D39E78-A961-4AE5-83FD-5257EEAAA7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989138"/>
            <a:ext cx="7148512"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内容占位符 2">
            <a:extLst>
              <a:ext uri="{FF2B5EF4-FFF2-40B4-BE49-F238E27FC236}">
                <a16:creationId xmlns:a16="http://schemas.microsoft.com/office/drawing/2014/main" id="{DF9774EB-55DE-4016-8778-48A4CD4DAC3E}"/>
              </a:ext>
            </a:extLst>
          </p:cNvPr>
          <p:cNvSpPr txBox="1">
            <a:spLocks/>
          </p:cNvSpPr>
          <p:nvPr/>
        </p:nvSpPr>
        <p:spPr bwMode="auto">
          <a:xfrm>
            <a:off x="5543550" y="1641475"/>
            <a:ext cx="3600450" cy="930275"/>
          </a:xfrm>
          <a:prstGeom prst="rect">
            <a:avLst/>
          </a:prstGeom>
          <a:solidFill>
            <a:schemeClr val="accent1">
              <a:lumMod val="20000"/>
              <a:lumOff val="80000"/>
            </a:schemeClr>
          </a:solidFill>
          <a:ln>
            <a:noFill/>
          </a:ln>
          <a:effec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tabLst>
                <a:tab pos="539750" algn="l"/>
              </a:tabLst>
              <a:defRPr/>
            </a:pPr>
            <a:r>
              <a:rPr lang="zh-CN" altLang="en-US" sz="2400" dirty="0"/>
              <a:t>注：只有两个矩阵</a:t>
            </a:r>
            <a:r>
              <a:rPr lang="en-US" altLang="zh-CN" sz="2400" dirty="0"/>
              <a:t>"</a:t>
            </a:r>
            <a:r>
              <a:rPr lang="zh-CN" altLang="en-US" sz="2400" dirty="0"/>
              <a:t>相容</a:t>
            </a:r>
            <a:r>
              <a:rPr lang="en-US" altLang="zh-CN" sz="2400" dirty="0"/>
              <a:t>" (compatible)</a:t>
            </a:r>
            <a:r>
              <a:rPr lang="zh-CN" altLang="en-US" sz="2400" dirty="0"/>
              <a:t>才能相乘。</a:t>
            </a:r>
          </a:p>
        </p:txBody>
      </p:sp>
      <p:cxnSp>
        <p:nvCxnSpPr>
          <p:cNvPr id="39943" name="直接箭头连接符 2">
            <a:extLst>
              <a:ext uri="{FF2B5EF4-FFF2-40B4-BE49-F238E27FC236}">
                <a16:creationId xmlns:a16="http://schemas.microsoft.com/office/drawing/2014/main" id="{B57F5CDA-3D92-42D3-870E-579433E76A3D}"/>
              </a:ext>
            </a:extLst>
          </p:cNvPr>
          <p:cNvCxnSpPr>
            <a:cxnSpLocks noChangeShapeType="1"/>
            <a:stCxn id="7" idx="1"/>
          </p:cNvCxnSpPr>
          <p:nvPr/>
        </p:nvCxnSpPr>
        <p:spPr bwMode="auto">
          <a:xfrm flipH="1">
            <a:off x="4500563" y="2106613"/>
            <a:ext cx="1042987" cy="523875"/>
          </a:xfrm>
          <a:prstGeom prst="straightConnector1">
            <a:avLst/>
          </a:prstGeom>
          <a:noFill/>
          <a:ln w="28575"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44" name="右大括号 1">
            <a:extLst>
              <a:ext uri="{FF2B5EF4-FFF2-40B4-BE49-F238E27FC236}">
                <a16:creationId xmlns:a16="http://schemas.microsoft.com/office/drawing/2014/main" id="{5BE318C4-CFDE-4081-9894-99587CDCADD5}"/>
              </a:ext>
            </a:extLst>
          </p:cNvPr>
          <p:cNvSpPr>
            <a:spLocks/>
          </p:cNvSpPr>
          <p:nvPr/>
        </p:nvSpPr>
        <p:spPr bwMode="auto">
          <a:xfrm>
            <a:off x="6948488" y="3789363"/>
            <a:ext cx="503237" cy="1871662"/>
          </a:xfrm>
          <a:prstGeom prst="rightBrace">
            <a:avLst>
              <a:gd name="adj1" fmla="val 8351"/>
              <a:gd name="adj2" fmla="val 50000"/>
            </a:avLst>
          </a:prstGeom>
          <a:solidFill>
            <a:schemeClr val="bg1"/>
          </a:solidFill>
          <a:ln w="38100"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39945" name="文本框 2">
            <a:extLst>
              <a:ext uri="{FF2B5EF4-FFF2-40B4-BE49-F238E27FC236}">
                <a16:creationId xmlns:a16="http://schemas.microsoft.com/office/drawing/2014/main" id="{170F707F-E386-44B3-9D4F-190EF23D82DD}"/>
              </a:ext>
            </a:extLst>
          </p:cNvPr>
          <p:cNvSpPr txBox="1">
            <a:spLocks noChangeArrowheads="1"/>
          </p:cNvSpPr>
          <p:nvPr/>
        </p:nvSpPr>
        <p:spPr bwMode="auto">
          <a:xfrm>
            <a:off x="7545388" y="4540250"/>
            <a:ext cx="1568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1800">
                <a:solidFill>
                  <a:srgbClr val="0000FF"/>
                </a:solidFill>
              </a:rPr>
              <a:t>三重循环结构</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D134664-C4AB-4B01-90EF-9DEC4983EDF7}"/>
              </a:ext>
            </a:extLst>
          </p:cNvPr>
          <p:cNvSpPr>
            <a:spLocks noGrp="1"/>
          </p:cNvSpPr>
          <p:nvPr>
            <p:ph idx="1"/>
          </p:nvPr>
        </p:nvSpPr>
        <p:spPr>
          <a:xfrm>
            <a:off x="395288" y="115888"/>
            <a:ext cx="8569325" cy="6408737"/>
          </a:xfrm>
          <a:solidFill>
            <a:schemeClr val="bg1"/>
          </a:solidFill>
        </p:spPr>
        <p:txBody>
          <a:bodyPr/>
          <a:lstStyle/>
          <a:p>
            <a:pPr>
              <a:lnSpc>
                <a:spcPct val="150000"/>
              </a:lnSpc>
              <a:spcBef>
                <a:spcPts val="0"/>
              </a:spcBef>
              <a:buFont typeface="Wingdings 2" panose="05020102010507070707" pitchFamily="18" charset="2"/>
              <a:buNone/>
              <a:defRPr/>
            </a:pPr>
            <a:r>
              <a:rPr lang="zh-CN" altLang="en-US" b="1" dirty="0">
                <a:solidFill>
                  <a:srgbClr val="FF0000"/>
                </a:solidFill>
                <a:latin typeface="+mj-ea"/>
                <a:ea typeface="+mj-ea"/>
              </a:rPr>
              <a:t>矩阵链</a:t>
            </a:r>
            <a:r>
              <a:rPr lang="zh-CN" altLang="en-US" dirty="0">
                <a:latin typeface="+mj-ea"/>
                <a:ea typeface="+mj-ea"/>
              </a:rPr>
              <a:t>相乘</a:t>
            </a:r>
            <a:endParaRPr lang="en-US" altLang="zh-CN" dirty="0">
              <a:latin typeface="+mj-ea"/>
              <a:ea typeface="+mj-ea"/>
            </a:endParaRPr>
          </a:p>
          <a:p>
            <a:pPr marL="0" indent="0">
              <a:lnSpc>
                <a:spcPct val="150000"/>
              </a:lnSpc>
              <a:spcBef>
                <a:spcPts val="0"/>
              </a:spcBef>
              <a:buFont typeface="Wingdings" panose="05000000000000000000" pitchFamily="2" charset="2"/>
              <a:buNone/>
              <a:defRPr/>
            </a:pPr>
            <a:r>
              <a:rPr lang="en-US" altLang="zh-CN" sz="2400" dirty="0"/>
              <a:t>    </a:t>
            </a:r>
            <a:r>
              <a:rPr lang="zh-CN" altLang="en-US" sz="2400" dirty="0"/>
              <a:t>   </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个要连续相乘的矩阵构成一个</a:t>
            </a:r>
            <a:r>
              <a:rPr lang="zh-CN" altLang="en-US" sz="2400" dirty="0">
                <a:solidFill>
                  <a:srgbClr val="0000FF"/>
                </a:solidFill>
              </a:rPr>
              <a:t>矩阵链</a:t>
            </a:r>
            <a:r>
              <a:rPr lang="en-US" altLang="zh-CN" sz="2400" dirty="0">
                <a:latin typeface="宋体" panose="02010600030101010101" pitchFamily="2" charset="-122"/>
                <a:ea typeface="宋体" panose="02010600030101010101" pitchFamily="2" charset="-122"/>
              </a:rPr>
              <a:t>&lt;A</a:t>
            </a:r>
            <a:r>
              <a:rPr lang="en-US" altLang="zh-CN" sz="2400" baseline="-25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n</a:t>
            </a:r>
            <a:r>
              <a:rPr lang="en-US" altLang="zh-CN" sz="2400" dirty="0">
                <a:latin typeface="宋体" panose="02010600030101010101" pitchFamily="2" charset="-122"/>
                <a:ea typeface="宋体" panose="02010600030101010101" pitchFamily="2" charset="-122"/>
              </a:rPr>
              <a:t>&gt;,</a:t>
            </a:r>
            <a:r>
              <a:rPr lang="zh-CN" altLang="en-US" sz="2400" dirty="0">
                <a:latin typeface="宋体" panose="02010600030101010101" pitchFamily="2" charset="-122"/>
                <a:ea typeface="宋体" panose="02010600030101010101" pitchFamily="2" charset="-122"/>
              </a:rPr>
              <a:t>要计算这</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个矩阵的连乘乘积：</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，称为</a:t>
            </a:r>
            <a:r>
              <a:rPr lang="zh-CN" altLang="en-US" sz="2400" dirty="0">
                <a:solidFill>
                  <a:srgbClr val="FF0000"/>
                </a:solidFill>
                <a:latin typeface="+mj-ea"/>
              </a:rPr>
              <a:t>矩阵链乘</a:t>
            </a:r>
            <a:r>
              <a:rPr lang="zh-CN" altLang="en-US" sz="2400" dirty="0">
                <a:latin typeface="+mj-ea"/>
              </a:rPr>
              <a:t>问题。</a:t>
            </a:r>
            <a:endParaRPr lang="en-US" altLang="zh-CN" sz="2400" dirty="0"/>
          </a:p>
          <a:p>
            <a:pPr lvl="1">
              <a:lnSpc>
                <a:spcPct val="150000"/>
              </a:lnSpc>
              <a:spcBef>
                <a:spcPts val="120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矩阵链乘满足</a:t>
            </a:r>
            <a:r>
              <a:rPr lang="zh-CN" altLang="en-US" sz="2400" dirty="0">
                <a:solidFill>
                  <a:srgbClr val="FF0000"/>
                </a:solidFill>
              </a:rPr>
              <a:t>结合律</a:t>
            </a:r>
            <a:r>
              <a:rPr lang="zh-CN" altLang="en-US" sz="2400" dirty="0">
                <a:latin typeface="宋体" panose="02010600030101010101" pitchFamily="2" charset="-122"/>
                <a:ea typeface="宋体" panose="02010600030101010101" pitchFamily="2" charset="-122"/>
              </a:rPr>
              <a:t>，不满足交换律</a:t>
            </a:r>
            <a:r>
              <a:rPr lang="zh-CN" altLang="en-US" sz="2400" dirty="0"/>
              <a:t>。</a:t>
            </a:r>
            <a:endParaRPr lang="en-US" altLang="zh-CN" sz="2400" dirty="0"/>
          </a:p>
          <a:p>
            <a:pPr lvl="1">
              <a:lnSpc>
                <a:spcPct val="150000"/>
              </a:lnSpc>
              <a:spcBef>
                <a:spcPts val="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矩阵链乘过程相当于在矩阵之间</a:t>
            </a:r>
            <a:r>
              <a:rPr lang="zh-CN" altLang="en-US" sz="2400" dirty="0">
                <a:solidFill>
                  <a:srgbClr val="0000FF"/>
                </a:solidFill>
              </a:rPr>
              <a:t>加适当的括号</a:t>
            </a:r>
            <a:r>
              <a:rPr lang="zh-CN" altLang="en-US" sz="2400" dirty="0">
                <a:latin typeface="宋体" panose="02010600030101010101" pitchFamily="2" charset="-122"/>
                <a:ea typeface="宋体" panose="02010600030101010101" pitchFamily="2" charset="-122"/>
              </a:rPr>
              <a:t>，从而根据组合关系定义出矩阵链乘的</a:t>
            </a:r>
            <a:r>
              <a:rPr lang="zh-CN" altLang="en-US" sz="2400" dirty="0">
                <a:solidFill>
                  <a:srgbClr val="FF0000"/>
                </a:solidFill>
              </a:rPr>
              <a:t>计算模式</a:t>
            </a:r>
            <a:r>
              <a:rPr lang="zh-CN" altLang="en-US" sz="2400" dirty="0"/>
              <a:t>。   </a:t>
            </a:r>
            <a:endParaRPr lang="en-US" altLang="zh-CN" sz="2400" dirty="0"/>
          </a:p>
          <a:p>
            <a:pPr marL="623888" indent="-623888">
              <a:lnSpc>
                <a:spcPct val="150000"/>
              </a:lnSpc>
              <a:spcBef>
                <a:spcPts val="120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rPr>
              <a:t>如，已知四个矩阵</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3</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，乘积</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3</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可用五种不同的加括号方式完成：   </a:t>
            </a:r>
            <a:r>
              <a:rPr lang="en-US" altLang="zh-CN" sz="2400" dirty="0">
                <a:latin typeface="宋体" panose="02010600030101010101" pitchFamily="2" charset="-122"/>
                <a:ea typeface="宋体" panose="02010600030101010101" pitchFamily="2" charset="-122"/>
              </a:rPr>
              <a:t>     </a:t>
            </a:r>
          </a:p>
          <a:p>
            <a:pPr marL="2420938" indent="-1258888">
              <a:lnSpc>
                <a:spcPct val="150000"/>
              </a:lnSpc>
              <a:spcBef>
                <a:spcPts val="0"/>
              </a:spcBef>
              <a:buFont typeface="Wingdings 2" panose="05020102010507070707" pitchFamily="18" charset="2"/>
              <a:buNone/>
              <a:tabLst>
                <a:tab pos="2244725" algn="l"/>
              </a:tabLst>
              <a:defRPr/>
            </a:pPr>
            <a:r>
              <a:rPr lang="en-US" altLang="zh-CN" sz="2000" dirty="0">
                <a:latin typeface="宋体" panose="02010600030101010101" pitchFamily="2" charset="-122"/>
                <a:ea typeface="宋体" panose="02010600030101010101" pitchFamily="2" charset="-122"/>
              </a:rPr>
              <a:t>                </a:t>
            </a:r>
            <a:r>
              <a:rPr lang="en-US" altLang="zh-CN" sz="2000" dirty="0"/>
              <a:t>(A</a:t>
            </a:r>
            <a:r>
              <a:rPr lang="en-US" altLang="zh-CN" sz="2000" baseline="-25000" dirty="0"/>
              <a:t>1</a:t>
            </a:r>
            <a:r>
              <a:rPr lang="en-US" altLang="zh-CN" sz="2000" dirty="0"/>
              <a:t>(A</a:t>
            </a:r>
            <a:r>
              <a:rPr lang="en-US" altLang="zh-CN" sz="2000" baseline="-25000" dirty="0"/>
              <a:t>2</a:t>
            </a:r>
            <a:r>
              <a:rPr lang="en-US" altLang="zh-CN" sz="2000" dirty="0"/>
              <a:t>(A</a:t>
            </a:r>
            <a:r>
              <a:rPr lang="en-US" altLang="zh-CN" sz="2000" baseline="-25000" dirty="0"/>
              <a:t>3</a:t>
            </a:r>
            <a:r>
              <a:rPr lang="en-US" altLang="zh-CN" sz="2000" dirty="0"/>
              <a:t>A</a:t>
            </a:r>
            <a:r>
              <a:rPr lang="en-US" altLang="zh-CN" sz="2000" baseline="-25000" dirty="0"/>
              <a:t>4</a:t>
            </a:r>
            <a:r>
              <a:rPr lang="en-US" altLang="zh-CN" sz="2000" dirty="0"/>
              <a:t>)))       (A</a:t>
            </a:r>
            <a:r>
              <a:rPr lang="en-US" altLang="zh-CN" sz="2000" baseline="-25000" dirty="0"/>
              <a:t>1</a:t>
            </a:r>
            <a:r>
              <a:rPr lang="en-US" altLang="zh-CN" sz="2000" dirty="0"/>
              <a:t>((A</a:t>
            </a:r>
            <a:r>
              <a:rPr lang="en-US" altLang="zh-CN" sz="2000" baseline="-25000" dirty="0"/>
              <a:t>2</a:t>
            </a:r>
            <a:r>
              <a:rPr lang="en-US" altLang="zh-CN" sz="2000" dirty="0"/>
              <a:t>A</a:t>
            </a:r>
            <a:r>
              <a:rPr lang="en-US" altLang="zh-CN" sz="2000" baseline="-25000" dirty="0"/>
              <a:t>3</a:t>
            </a:r>
            <a:r>
              <a:rPr lang="en-US" altLang="zh-CN" sz="2000" dirty="0"/>
              <a:t>)A</a:t>
            </a:r>
            <a:r>
              <a:rPr lang="en-US" altLang="zh-CN" sz="2000" baseline="-25000" dirty="0"/>
              <a:t>4</a:t>
            </a:r>
            <a:r>
              <a:rPr lang="en-US" altLang="zh-CN" sz="2000" dirty="0"/>
              <a:t>))</a:t>
            </a:r>
          </a:p>
          <a:p>
            <a:pPr marL="2420938" indent="-1258888">
              <a:lnSpc>
                <a:spcPct val="150000"/>
              </a:lnSpc>
              <a:spcBef>
                <a:spcPts val="600"/>
              </a:spcBef>
              <a:buFont typeface="Wingdings 2" panose="05020102010507070707" pitchFamily="18" charset="2"/>
              <a:buNone/>
              <a:tabLst>
                <a:tab pos="2244725" algn="l"/>
              </a:tabLst>
              <a:defRPr/>
            </a:pPr>
            <a:r>
              <a:rPr lang="en-US" altLang="zh-CN" sz="2000" dirty="0"/>
              <a:t>                            ((A</a:t>
            </a:r>
            <a:r>
              <a:rPr lang="en-US" altLang="zh-CN" sz="2000" baseline="-25000" dirty="0"/>
              <a:t>1</a:t>
            </a:r>
            <a:r>
              <a:rPr lang="en-US" altLang="zh-CN" sz="2000" dirty="0"/>
              <a:t>A</a:t>
            </a:r>
            <a:r>
              <a:rPr lang="en-US" altLang="zh-CN" sz="2000" baseline="-25000" dirty="0"/>
              <a:t>2</a:t>
            </a:r>
            <a:r>
              <a:rPr lang="en-US" altLang="zh-CN" sz="2000" dirty="0"/>
              <a:t>)(A</a:t>
            </a:r>
            <a:r>
              <a:rPr lang="en-US" altLang="zh-CN" sz="2000" baseline="-25000" dirty="0"/>
              <a:t>3</a:t>
            </a:r>
            <a:r>
              <a:rPr lang="en-US" altLang="zh-CN" sz="2000" dirty="0"/>
              <a:t>A</a:t>
            </a:r>
            <a:r>
              <a:rPr lang="en-US" altLang="zh-CN" sz="2000" baseline="-25000" dirty="0"/>
              <a:t>4</a:t>
            </a:r>
            <a:r>
              <a:rPr lang="en-US" altLang="zh-CN" sz="2000" dirty="0"/>
              <a:t>))       ((A</a:t>
            </a:r>
            <a:r>
              <a:rPr lang="en-US" altLang="zh-CN" sz="2000" baseline="-25000" dirty="0"/>
              <a:t>1</a:t>
            </a:r>
            <a:r>
              <a:rPr lang="en-US" altLang="zh-CN" sz="2000" dirty="0"/>
              <a:t>(A</a:t>
            </a:r>
            <a:r>
              <a:rPr lang="en-US" altLang="zh-CN" sz="2000" baseline="-25000" dirty="0"/>
              <a:t>2</a:t>
            </a:r>
            <a:r>
              <a:rPr lang="en-US" altLang="zh-CN" sz="2000" dirty="0"/>
              <a:t>A</a:t>
            </a:r>
            <a:r>
              <a:rPr lang="en-US" altLang="zh-CN" sz="2000" baseline="-25000" dirty="0"/>
              <a:t>3</a:t>
            </a:r>
            <a:r>
              <a:rPr lang="en-US" altLang="zh-CN" sz="2000" dirty="0"/>
              <a:t>))A</a:t>
            </a:r>
            <a:r>
              <a:rPr lang="en-US" altLang="zh-CN" sz="2000" baseline="-25000" dirty="0"/>
              <a:t>4</a:t>
            </a:r>
            <a:r>
              <a:rPr lang="en-US" altLang="zh-CN" sz="2000" dirty="0"/>
              <a:t>)</a:t>
            </a:r>
          </a:p>
          <a:p>
            <a:pPr marL="2420938" indent="-1258888">
              <a:lnSpc>
                <a:spcPct val="150000"/>
              </a:lnSpc>
              <a:spcBef>
                <a:spcPts val="600"/>
              </a:spcBef>
              <a:buFont typeface="Wingdings 2" panose="05020102010507070707" pitchFamily="18" charset="2"/>
              <a:buNone/>
              <a:tabLst>
                <a:tab pos="2244725" algn="l"/>
              </a:tabLst>
              <a:defRPr/>
            </a:pPr>
            <a:r>
              <a:rPr lang="en-US" altLang="zh-CN" sz="2000" dirty="0"/>
              <a:t>                            (((A</a:t>
            </a:r>
            <a:r>
              <a:rPr lang="en-US" altLang="zh-CN" sz="2000" baseline="-25000" dirty="0"/>
              <a:t>1</a:t>
            </a:r>
            <a:r>
              <a:rPr lang="en-US" altLang="zh-CN" sz="2000" dirty="0"/>
              <a:t>A</a:t>
            </a:r>
            <a:r>
              <a:rPr lang="en-US" altLang="zh-CN" sz="2000" baseline="-25000" dirty="0"/>
              <a:t>2</a:t>
            </a:r>
            <a:r>
              <a:rPr lang="en-US" altLang="zh-CN" sz="2000" dirty="0"/>
              <a:t>)A</a:t>
            </a:r>
            <a:r>
              <a:rPr lang="en-US" altLang="zh-CN" sz="2000" baseline="-25000" dirty="0"/>
              <a:t>3</a:t>
            </a:r>
            <a:r>
              <a:rPr lang="en-US" altLang="zh-CN" sz="2000" dirty="0"/>
              <a:t>)A</a:t>
            </a:r>
            <a:r>
              <a:rPr lang="en-US" altLang="zh-CN" sz="2000" baseline="-25000" dirty="0"/>
              <a:t>4</a:t>
            </a:r>
            <a:r>
              <a:rPr lang="en-US" altLang="zh-CN" sz="2000" dirty="0"/>
              <a:t>)</a:t>
            </a:r>
          </a:p>
          <a:p>
            <a:pPr>
              <a:lnSpc>
                <a:spcPct val="150000"/>
              </a:lnSpc>
              <a:spcBef>
                <a:spcPts val="0"/>
              </a:spcBef>
              <a:buFont typeface="Wingdings 2" panose="05020102010507070707" pitchFamily="18" charset="2"/>
              <a:buNone/>
              <a:defRPr/>
            </a:pP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6E2D8DD-B838-4EF5-A11C-E04A6762EB42}"/>
              </a:ext>
            </a:extLst>
          </p:cNvPr>
          <p:cNvSpPr>
            <a:spLocks noGrp="1"/>
          </p:cNvSpPr>
          <p:nvPr>
            <p:ph idx="1"/>
          </p:nvPr>
        </p:nvSpPr>
        <p:spPr>
          <a:xfrm>
            <a:off x="196850" y="63500"/>
            <a:ext cx="8767763" cy="6064250"/>
          </a:xfrm>
          <a:solidFill>
            <a:schemeClr val="bg1"/>
          </a:solidFill>
        </p:spPr>
        <p:txBody>
          <a:bodyPr/>
          <a:lstStyle/>
          <a:p>
            <a:pPr marL="0" indent="0">
              <a:lnSpc>
                <a:spcPct val="150000"/>
              </a:lnSpc>
              <a:spcBef>
                <a:spcPts val="0"/>
              </a:spcBef>
              <a:buFont typeface="Wingdings 2" panose="05020102010507070707" pitchFamily="18" charset="2"/>
              <a:buNone/>
              <a:defRPr/>
            </a:pPr>
            <a:r>
              <a:rPr lang="zh-CN" altLang="en-US" dirty="0">
                <a:latin typeface="+mj-ea"/>
                <a:ea typeface="+mj-ea"/>
              </a:rPr>
              <a:t>问题：</a:t>
            </a:r>
            <a:r>
              <a:rPr lang="zh-CN" altLang="en-US" sz="2400" dirty="0"/>
              <a:t>不同的加括号方式代表不同的</a:t>
            </a:r>
            <a:r>
              <a:rPr lang="zh-CN" altLang="en-US" sz="2400" b="1" dirty="0">
                <a:solidFill>
                  <a:srgbClr val="0000FF"/>
                </a:solidFill>
              </a:rPr>
              <a:t>计算模式</a:t>
            </a:r>
            <a:r>
              <a:rPr lang="zh-CN" altLang="en-US" sz="2400" dirty="0"/>
              <a:t>，而不同的计算</a:t>
            </a:r>
            <a:endParaRPr lang="en-US" altLang="zh-CN" sz="2400" dirty="0"/>
          </a:p>
          <a:p>
            <a:pPr marL="0" indent="0">
              <a:lnSpc>
                <a:spcPct val="150000"/>
              </a:lnSpc>
              <a:spcBef>
                <a:spcPts val="0"/>
              </a:spcBef>
              <a:buFont typeface="Wingdings 2" panose="05020102010507070707" pitchFamily="18" charset="2"/>
              <a:buNone/>
              <a:defRPr/>
            </a:pPr>
            <a:r>
              <a:rPr lang="en-US" altLang="zh-CN" sz="2400" dirty="0"/>
              <a:t>              </a:t>
            </a:r>
            <a:r>
              <a:rPr lang="zh-CN" altLang="en-US" sz="2400" dirty="0"/>
              <a:t>模式计算矩阵链乘积的代价是不同的。</a:t>
            </a:r>
            <a:endParaRPr lang="en-US" altLang="zh-CN" sz="2400" dirty="0"/>
          </a:p>
          <a:p>
            <a:pPr marL="0" indent="0">
              <a:lnSpc>
                <a:spcPct val="150000"/>
              </a:lnSpc>
              <a:spcBef>
                <a:spcPts val="1200"/>
              </a:spcBef>
              <a:buFont typeface="Wingdings 2" panose="05020102010507070707" pitchFamily="18" charset="2"/>
              <a:buNone/>
              <a:defRPr/>
            </a:pPr>
            <a:r>
              <a:rPr lang="zh-CN" altLang="en-US" sz="2000" b="1" dirty="0">
                <a:latin typeface="宋体" panose="02010600030101010101" pitchFamily="2" charset="-122"/>
                <a:ea typeface="宋体" panose="02010600030101010101" pitchFamily="2" charset="-122"/>
              </a:rPr>
              <a:t>    如</a:t>
            </a:r>
            <a:r>
              <a:rPr lang="zh-CN" altLang="en-US" sz="2000" dirty="0">
                <a:latin typeface="宋体" panose="02010600030101010101" pitchFamily="2" charset="-122"/>
                <a:ea typeface="宋体" panose="02010600030101010101" pitchFamily="2" charset="-122"/>
              </a:rPr>
              <a:t>，设有三个矩阵的链</a:t>
            </a:r>
            <a:r>
              <a:rPr lang="en-US" altLang="zh-CN" sz="2000" dirty="0">
                <a:latin typeface="宋体" panose="02010600030101010101" pitchFamily="2" charset="-122"/>
                <a:ea typeface="宋体" panose="02010600030101010101" pitchFamily="2" charset="-122"/>
              </a:rPr>
              <a:t>&lt;A</a:t>
            </a:r>
            <a:r>
              <a:rPr lang="en-US" altLang="zh-CN" sz="2000" baseline="-25000" dirty="0">
                <a:latin typeface="宋体" panose="02010600030101010101" pitchFamily="2" charset="-122"/>
                <a:ea typeface="宋体" panose="02010600030101010101" pitchFamily="2" charset="-122"/>
              </a:rPr>
              <a:t>1</a:t>
            </a:r>
            <a:r>
              <a:rPr lang="en-US" altLang="zh-CN" sz="2000" dirty="0">
                <a:latin typeface="宋体" panose="02010600030101010101" pitchFamily="2" charset="-122"/>
                <a:ea typeface="宋体" panose="02010600030101010101" pitchFamily="2" charset="-122"/>
              </a:rPr>
              <a:t>,A</a:t>
            </a:r>
            <a:r>
              <a:rPr lang="en-US" altLang="zh-CN" sz="2000" baseline="-25000" dirty="0">
                <a:latin typeface="宋体" panose="02010600030101010101" pitchFamily="2" charset="-122"/>
                <a:ea typeface="宋体" panose="02010600030101010101" pitchFamily="2" charset="-122"/>
              </a:rPr>
              <a:t>2</a:t>
            </a:r>
            <a:r>
              <a:rPr lang="en-US" altLang="zh-CN" sz="2000" dirty="0">
                <a:latin typeface="宋体" panose="02010600030101010101" pitchFamily="2" charset="-122"/>
                <a:ea typeface="宋体" panose="02010600030101010101" pitchFamily="2" charset="-122"/>
              </a:rPr>
              <a:t>,A</a:t>
            </a:r>
            <a:r>
              <a:rPr lang="en-US" altLang="zh-CN" sz="2000" baseline="-25000" dirty="0">
                <a:latin typeface="宋体" panose="02010600030101010101" pitchFamily="2" charset="-122"/>
                <a:ea typeface="宋体" panose="02010600030101010101" pitchFamily="2" charset="-122"/>
              </a:rPr>
              <a:t>3</a:t>
            </a:r>
            <a:r>
              <a:rPr lang="en-US" altLang="zh-CN" sz="2000" dirty="0">
                <a:latin typeface="宋体" panose="02010600030101010101" pitchFamily="2" charset="-122"/>
                <a:ea typeface="宋体" panose="02010600030101010101" pitchFamily="2" charset="-122"/>
              </a:rPr>
              <a:t>&gt;</a:t>
            </a:r>
            <a:r>
              <a:rPr lang="zh-CN" altLang="en-US" sz="2000" dirty="0">
                <a:latin typeface="宋体" panose="02010600030101010101" pitchFamily="2" charset="-122"/>
                <a:ea typeface="宋体" panose="02010600030101010101" pitchFamily="2" charset="-122"/>
              </a:rPr>
              <a:t>，维数分别为</a:t>
            </a:r>
            <a:r>
              <a:rPr lang="en-US" altLang="zh-CN" sz="2000" dirty="0">
                <a:latin typeface="宋体" panose="02010600030101010101" pitchFamily="2" charset="-122"/>
                <a:ea typeface="宋体" panose="02010600030101010101" pitchFamily="2" charset="-122"/>
              </a:rPr>
              <a:t>10×100,100×5,5×50</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0" indent="0" algn="just">
              <a:lnSpc>
                <a:spcPct val="150000"/>
              </a:lnSpc>
              <a:spcBef>
                <a:spcPts val="0"/>
              </a:spcBef>
              <a:buFont typeface="Wingdings 2" panose="05020102010507070707" pitchFamily="18" charset="2"/>
              <a:buNone/>
              <a:defRPr/>
            </a:pPr>
            <a:r>
              <a:rPr lang="en-US" altLang="zh-CN" sz="2000" dirty="0">
                <a:latin typeface="宋体" panose="02010600030101010101" pitchFamily="2" charset="-122"/>
                <a:ea typeface="宋体" panose="02010600030101010101" pitchFamily="2" charset="-122"/>
              </a:rPr>
              <a:t>    1</a:t>
            </a:r>
            <a:r>
              <a:rPr lang="zh-CN" altLang="en-US" sz="2000" dirty="0">
                <a:latin typeface="宋体" panose="02010600030101010101" pitchFamily="2" charset="-122"/>
                <a:ea typeface="宋体" panose="02010600030101010101" pitchFamily="2" charset="-122"/>
              </a:rPr>
              <a:t>）如果按</a:t>
            </a:r>
            <a:r>
              <a:rPr lang="en-US" altLang="zh-CN" sz="2000" b="1" dirty="0">
                <a:solidFill>
                  <a:srgbClr val="FF0000"/>
                </a:solidFill>
                <a:latin typeface="宋体" panose="02010600030101010101" pitchFamily="2" charset="-122"/>
                <a:ea typeface="宋体" panose="02010600030101010101" pitchFamily="2" charset="-122"/>
              </a:rPr>
              <a:t>((A</a:t>
            </a:r>
            <a:r>
              <a:rPr lang="en-US" altLang="zh-CN" sz="2000" b="1" baseline="-25000" dirty="0">
                <a:solidFill>
                  <a:srgbClr val="FF0000"/>
                </a:solidFill>
                <a:latin typeface="宋体" panose="02010600030101010101" pitchFamily="2" charset="-122"/>
                <a:ea typeface="宋体" panose="02010600030101010101" pitchFamily="2" charset="-122"/>
              </a:rPr>
              <a:t>1</a:t>
            </a:r>
            <a:r>
              <a:rPr lang="en-US" altLang="zh-CN" sz="2000" b="1" dirty="0">
                <a:solidFill>
                  <a:srgbClr val="FF0000"/>
                </a:solidFill>
                <a:latin typeface="宋体" panose="02010600030101010101" pitchFamily="2" charset="-122"/>
                <a:ea typeface="宋体" panose="02010600030101010101" pitchFamily="2" charset="-122"/>
              </a:rPr>
              <a:t>A</a:t>
            </a:r>
            <a:r>
              <a:rPr lang="en-US" altLang="zh-CN" sz="2000" b="1" baseline="-25000" dirty="0">
                <a:solidFill>
                  <a:srgbClr val="FF0000"/>
                </a:solidFill>
                <a:latin typeface="宋体" panose="02010600030101010101" pitchFamily="2" charset="-122"/>
                <a:ea typeface="宋体" panose="02010600030101010101" pitchFamily="2" charset="-122"/>
              </a:rPr>
              <a:t>2</a:t>
            </a:r>
            <a:r>
              <a:rPr lang="en-US" altLang="zh-CN" sz="2000" b="1" dirty="0">
                <a:solidFill>
                  <a:srgbClr val="FF0000"/>
                </a:solidFill>
                <a:latin typeface="宋体" panose="02010600030101010101" pitchFamily="2" charset="-122"/>
                <a:ea typeface="宋体" panose="02010600030101010101" pitchFamily="2" charset="-122"/>
              </a:rPr>
              <a:t>)A</a:t>
            </a:r>
            <a:r>
              <a:rPr lang="en-US" altLang="zh-CN" sz="2000" b="1" baseline="-25000" dirty="0">
                <a:solidFill>
                  <a:srgbClr val="FF0000"/>
                </a:solidFill>
                <a:latin typeface="宋体" panose="02010600030101010101" pitchFamily="2" charset="-122"/>
                <a:ea typeface="宋体" panose="02010600030101010101" pitchFamily="2" charset="-122"/>
              </a:rPr>
              <a:t>3</a:t>
            </a:r>
            <a:r>
              <a:rPr lang="en-US" altLang="zh-CN" sz="2000" b="1" dirty="0">
                <a:solidFill>
                  <a:srgbClr val="FF0000"/>
                </a:solidFill>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的次序完成乘法，则</a:t>
            </a:r>
            <a:r>
              <a:rPr lang="en-US" altLang="zh-CN" sz="2000" dirty="0">
                <a:latin typeface="宋体" panose="02010600030101010101" pitchFamily="2" charset="-122"/>
                <a:ea typeface="宋体" panose="02010600030101010101" pitchFamily="2" charset="-122"/>
              </a:rPr>
              <a:t>A</a:t>
            </a:r>
            <a:r>
              <a:rPr lang="en-US" altLang="zh-CN" sz="2000" baseline="-25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与</a:t>
            </a:r>
            <a:r>
              <a:rPr lang="en-US" altLang="zh-CN" sz="2000" dirty="0">
                <a:latin typeface="宋体" panose="02010600030101010101" pitchFamily="2" charset="-122"/>
                <a:ea typeface="宋体" panose="02010600030101010101" pitchFamily="2" charset="-122"/>
              </a:rPr>
              <a:t>A</a:t>
            </a:r>
            <a:r>
              <a:rPr lang="en-US" altLang="zh-CN" sz="2000" baseline="-25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乘需要</a:t>
            </a:r>
            <a:r>
              <a:rPr lang="en-US" altLang="zh-CN" sz="2000" dirty="0">
                <a:latin typeface="宋体" panose="02010600030101010101" pitchFamily="2" charset="-122"/>
                <a:ea typeface="宋体" panose="02010600030101010101" pitchFamily="2" charset="-122"/>
              </a:rPr>
              <a:t>10×100×5 =5000</a:t>
            </a:r>
            <a:r>
              <a:rPr lang="zh-CN" altLang="en-US" sz="2000" dirty="0">
                <a:latin typeface="宋体" panose="02010600030101010101" pitchFamily="2" charset="-122"/>
                <a:ea typeface="宋体" panose="02010600030101010101" pitchFamily="2" charset="-122"/>
              </a:rPr>
              <a:t>次</a:t>
            </a:r>
            <a:r>
              <a:rPr lang="zh-CN" altLang="en-US" sz="2000" b="1" dirty="0">
                <a:latin typeface="宋体" panose="02010600030101010101" pitchFamily="2" charset="-122"/>
                <a:ea typeface="宋体" panose="02010600030101010101" pitchFamily="2" charset="-122"/>
              </a:rPr>
              <a:t>标量乘法</a:t>
            </a:r>
            <a:r>
              <a:rPr lang="zh-CN" altLang="en-US" sz="2000" dirty="0">
                <a:latin typeface="宋体" panose="02010600030101010101" pitchFamily="2" charset="-122"/>
                <a:ea typeface="宋体" panose="02010600030101010101" pitchFamily="2" charset="-122"/>
              </a:rPr>
              <a:t>运算，得一</a:t>
            </a:r>
            <a:r>
              <a:rPr lang="en-US" altLang="zh-CN" sz="2000" dirty="0">
                <a:latin typeface="宋体" panose="02010600030101010101" pitchFamily="2" charset="-122"/>
                <a:ea typeface="宋体" panose="02010600030101010101" pitchFamily="2" charset="-122"/>
              </a:rPr>
              <a:t>10×5</a:t>
            </a:r>
            <a:r>
              <a:rPr lang="zh-CN" altLang="en-US" sz="2000" dirty="0">
                <a:latin typeface="宋体" panose="02010600030101010101" pitchFamily="2" charset="-122"/>
                <a:ea typeface="宋体" panose="02010600030101010101" pitchFamily="2" charset="-122"/>
              </a:rPr>
              <a:t>的中间结果矩阵，再继续与</a:t>
            </a:r>
            <a:r>
              <a:rPr lang="en-US" altLang="zh-CN" sz="2000" dirty="0">
                <a:latin typeface="宋体" panose="02010600030101010101" pitchFamily="2" charset="-122"/>
                <a:ea typeface="宋体" panose="02010600030101010101" pitchFamily="2" charset="-122"/>
              </a:rPr>
              <a:t>A</a:t>
            </a:r>
            <a:r>
              <a:rPr lang="en-US" altLang="zh-CN" sz="2000" baseline="-25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相乘，又需要</a:t>
            </a:r>
            <a:r>
              <a:rPr lang="en-US" altLang="zh-CN" sz="2000" dirty="0">
                <a:latin typeface="宋体" panose="02010600030101010101" pitchFamily="2" charset="-122"/>
                <a:ea typeface="宋体" panose="02010600030101010101" pitchFamily="2" charset="-122"/>
              </a:rPr>
              <a:t>10×5×50=2500</a:t>
            </a:r>
            <a:r>
              <a:rPr lang="zh-CN" altLang="en-US" sz="2000" dirty="0">
                <a:latin typeface="宋体" panose="02010600030101010101" pitchFamily="2" charset="-122"/>
                <a:ea typeface="宋体" panose="02010600030101010101" pitchFamily="2" charset="-122"/>
              </a:rPr>
              <a:t>次标量乘法运算，总共为</a:t>
            </a:r>
            <a:r>
              <a:rPr lang="en-US" altLang="zh-CN" sz="2000" b="1" dirty="0">
                <a:solidFill>
                  <a:srgbClr val="FF0000"/>
                </a:solidFill>
                <a:latin typeface="宋体" panose="02010600030101010101" pitchFamily="2" charset="-122"/>
                <a:ea typeface="宋体" panose="02010600030101010101" pitchFamily="2" charset="-122"/>
              </a:rPr>
              <a:t>7500</a:t>
            </a:r>
            <a:r>
              <a:rPr lang="zh-CN" altLang="en-US" sz="2000" b="1" dirty="0">
                <a:solidFill>
                  <a:srgbClr val="FF0000"/>
                </a:solidFill>
                <a:latin typeface="宋体" panose="02010600030101010101" pitchFamily="2" charset="-122"/>
                <a:ea typeface="宋体" panose="02010600030101010101" pitchFamily="2" charset="-122"/>
              </a:rPr>
              <a:t>次</a:t>
            </a:r>
            <a:r>
              <a:rPr lang="zh-CN" altLang="en-US" sz="2000" dirty="0">
                <a:latin typeface="宋体" panose="02010600030101010101" pitchFamily="2" charset="-122"/>
                <a:ea typeface="宋体" panose="02010600030101010101" pitchFamily="2" charset="-122"/>
              </a:rPr>
              <a:t>标量乘法运算。</a:t>
            </a:r>
            <a:endParaRPr lang="en-US" altLang="zh-CN" sz="2000" dirty="0">
              <a:latin typeface="宋体" panose="02010600030101010101" pitchFamily="2" charset="-122"/>
              <a:ea typeface="宋体" panose="02010600030101010101" pitchFamily="2" charset="-122"/>
            </a:endParaRPr>
          </a:p>
          <a:p>
            <a:pPr marL="0" indent="0" algn="just">
              <a:lnSpc>
                <a:spcPct val="150000"/>
              </a:lnSpc>
              <a:spcBef>
                <a:spcPts val="600"/>
              </a:spcBef>
              <a:buFont typeface="Wingdings 2" panose="05020102010507070707" pitchFamily="18" charset="2"/>
              <a:buNone/>
              <a:defRPr/>
            </a:pPr>
            <a:r>
              <a:rPr lang="en-US" altLang="zh-CN" sz="2000" dirty="0">
                <a:latin typeface="宋体" panose="02010600030101010101" pitchFamily="2" charset="-122"/>
                <a:ea typeface="宋体" panose="02010600030101010101" pitchFamily="2" charset="-122"/>
              </a:rPr>
              <a:t>    2</a:t>
            </a:r>
            <a:r>
              <a:rPr lang="zh-CN" altLang="en-US" sz="2000" dirty="0">
                <a:latin typeface="宋体" panose="02010600030101010101" pitchFamily="2" charset="-122"/>
                <a:ea typeface="宋体" panose="02010600030101010101" pitchFamily="2" charset="-122"/>
              </a:rPr>
              <a:t>）如果按</a:t>
            </a:r>
            <a:r>
              <a:rPr lang="en-US" altLang="zh-CN" sz="2000" b="1" dirty="0">
                <a:solidFill>
                  <a:srgbClr val="FF0000"/>
                </a:solidFill>
                <a:latin typeface="宋体" panose="02010600030101010101" pitchFamily="2" charset="-122"/>
                <a:ea typeface="宋体" panose="02010600030101010101" pitchFamily="2" charset="-122"/>
              </a:rPr>
              <a:t>(A</a:t>
            </a:r>
            <a:r>
              <a:rPr lang="en-US" altLang="zh-CN" sz="2000" b="1" baseline="-25000" dirty="0">
                <a:solidFill>
                  <a:srgbClr val="FF0000"/>
                </a:solidFill>
                <a:latin typeface="宋体" panose="02010600030101010101" pitchFamily="2" charset="-122"/>
                <a:ea typeface="宋体" panose="02010600030101010101" pitchFamily="2" charset="-122"/>
              </a:rPr>
              <a:t>1</a:t>
            </a:r>
            <a:r>
              <a:rPr lang="en-US" altLang="zh-CN" sz="2000" b="1" dirty="0">
                <a:solidFill>
                  <a:srgbClr val="FF0000"/>
                </a:solidFill>
                <a:latin typeface="宋体" panose="02010600030101010101" pitchFamily="2" charset="-122"/>
                <a:ea typeface="宋体" panose="02010600030101010101" pitchFamily="2" charset="-122"/>
              </a:rPr>
              <a:t>(A</a:t>
            </a:r>
            <a:r>
              <a:rPr lang="en-US" altLang="zh-CN" sz="2000" b="1" baseline="-25000" dirty="0">
                <a:solidFill>
                  <a:srgbClr val="FF0000"/>
                </a:solidFill>
                <a:latin typeface="宋体" panose="02010600030101010101" pitchFamily="2" charset="-122"/>
                <a:ea typeface="宋体" panose="02010600030101010101" pitchFamily="2" charset="-122"/>
              </a:rPr>
              <a:t>2</a:t>
            </a:r>
            <a:r>
              <a:rPr lang="en-US" altLang="zh-CN" sz="2000" b="1" dirty="0">
                <a:solidFill>
                  <a:srgbClr val="FF0000"/>
                </a:solidFill>
                <a:latin typeface="宋体" panose="02010600030101010101" pitchFamily="2" charset="-122"/>
                <a:ea typeface="宋体" panose="02010600030101010101" pitchFamily="2" charset="-122"/>
              </a:rPr>
              <a:t>A</a:t>
            </a:r>
            <a:r>
              <a:rPr lang="en-US" altLang="zh-CN" sz="2000" b="1" baseline="-25000" dirty="0">
                <a:solidFill>
                  <a:srgbClr val="FF0000"/>
                </a:solidFill>
                <a:latin typeface="宋体" panose="02010600030101010101" pitchFamily="2" charset="-122"/>
                <a:ea typeface="宋体" panose="02010600030101010101" pitchFamily="2" charset="-122"/>
              </a:rPr>
              <a:t>3</a:t>
            </a:r>
            <a:r>
              <a:rPr lang="en-US" altLang="zh-CN" sz="2000" b="1" dirty="0">
                <a:solidFill>
                  <a:srgbClr val="FF0000"/>
                </a:solidFill>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的次序完成乘法，则</a:t>
            </a:r>
            <a:r>
              <a:rPr lang="en-US" altLang="zh-CN" sz="2000" dirty="0">
                <a:latin typeface="宋体" panose="02010600030101010101" pitchFamily="2" charset="-122"/>
                <a:ea typeface="宋体" panose="02010600030101010101" pitchFamily="2" charset="-122"/>
              </a:rPr>
              <a:t>A</a:t>
            </a:r>
            <a:r>
              <a:rPr lang="en-US" altLang="zh-CN" sz="2000" baseline="-25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与</a:t>
            </a:r>
            <a:r>
              <a:rPr lang="en-US" altLang="zh-CN" sz="2000" dirty="0">
                <a:latin typeface="宋体" panose="02010600030101010101" pitchFamily="2" charset="-122"/>
                <a:ea typeface="宋体" panose="02010600030101010101" pitchFamily="2" charset="-122"/>
              </a:rPr>
              <a:t>A</a:t>
            </a:r>
            <a:r>
              <a:rPr lang="en-US" altLang="zh-CN" sz="2000" baseline="-25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乘需要</a:t>
            </a:r>
            <a:r>
              <a:rPr lang="en-US" altLang="zh-CN" sz="2000" dirty="0">
                <a:latin typeface="宋体" panose="02010600030101010101" pitchFamily="2" charset="-122"/>
                <a:ea typeface="宋体" panose="02010600030101010101" pitchFamily="2" charset="-122"/>
              </a:rPr>
              <a:t>100×5×50 =25000</a:t>
            </a:r>
            <a:r>
              <a:rPr lang="zh-CN" altLang="en-US" sz="2000" dirty="0">
                <a:latin typeface="宋体" panose="02010600030101010101" pitchFamily="2" charset="-122"/>
                <a:ea typeface="宋体" panose="02010600030101010101" pitchFamily="2" charset="-122"/>
              </a:rPr>
              <a:t>次标量乘法运算，得一</a:t>
            </a:r>
            <a:r>
              <a:rPr lang="en-US" altLang="zh-CN" sz="2000" dirty="0">
                <a:latin typeface="宋体" panose="02010600030101010101" pitchFamily="2" charset="-122"/>
                <a:ea typeface="宋体" panose="02010600030101010101" pitchFamily="2" charset="-122"/>
              </a:rPr>
              <a:t>100×50</a:t>
            </a:r>
            <a:r>
              <a:rPr lang="zh-CN" altLang="en-US" sz="2000" dirty="0">
                <a:latin typeface="宋体" panose="02010600030101010101" pitchFamily="2" charset="-122"/>
                <a:ea typeface="宋体" panose="02010600030101010101" pitchFamily="2" charset="-122"/>
              </a:rPr>
              <a:t>的中间结果矩阵，</a:t>
            </a:r>
            <a:r>
              <a:rPr lang="en-US" altLang="zh-CN" sz="2000" dirty="0">
                <a:latin typeface="宋体" panose="02010600030101010101" pitchFamily="2" charset="-122"/>
                <a:ea typeface="宋体" panose="02010600030101010101" pitchFamily="2" charset="-122"/>
              </a:rPr>
              <a:t>A</a:t>
            </a:r>
            <a:r>
              <a:rPr lang="en-US" altLang="zh-CN" sz="2000" baseline="-25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与之再次相乘，又需要</a:t>
            </a:r>
            <a:r>
              <a:rPr lang="en-US" altLang="zh-CN" sz="2000" dirty="0">
                <a:latin typeface="宋体" panose="02010600030101010101" pitchFamily="2" charset="-122"/>
                <a:ea typeface="宋体" panose="02010600030101010101" pitchFamily="2" charset="-122"/>
              </a:rPr>
              <a:t>10×100×50=50000</a:t>
            </a:r>
            <a:r>
              <a:rPr lang="zh-CN" altLang="en-US" sz="2000" dirty="0">
                <a:latin typeface="宋体" panose="02010600030101010101" pitchFamily="2" charset="-122"/>
                <a:ea typeface="宋体" panose="02010600030101010101" pitchFamily="2" charset="-122"/>
              </a:rPr>
              <a:t>次标量乘法运算，总共为</a:t>
            </a:r>
            <a:r>
              <a:rPr lang="en-US" altLang="zh-CN" sz="2000" b="1" dirty="0">
                <a:solidFill>
                  <a:srgbClr val="FF0000"/>
                </a:solidFill>
                <a:latin typeface="宋体" panose="02010600030101010101" pitchFamily="2" charset="-122"/>
                <a:ea typeface="宋体" panose="02010600030101010101" pitchFamily="2" charset="-122"/>
              </a:rPr>
              <a:t>75000</a:t>
            </a:r>
            <a:r>
              <a:rPr lang="zh-CN" altLang="en-US" sz="2000" b="1" dirty="0">
                <a:solidFill>
                  <a:srgbClr val="FF0000"/>
                </a:solidFill>
                <a:latin typeface="宋体" panose="02010600030101010101" pitchFamily="2" charset="-122"/>
                <a:ea typeface="宋体" panose="02010600030101010101" pitchFamily="2" charset="-122"/>
              </a:rPr>
              <a:t>次</a:t>
            </a:r>
            <a:r>
              <a:rPr lang="zh-CN" altLang="en-US" sz="2000" dirty="0">
                <a:latin typeface="宋体" panose="02010600030101010101" pitchFamily="2" charset="-122"/>
                <a:ea typeface="宋体" panose="02010600030101010101" pitchFamily="2" charset="-122"/>
              </a:rPr>
              <a:t>标量乘法运算。</a:t>
            </a:r>
            <a:endParaRPr lang="en-US" altLang="zh-CN" sz="2000" dirty="0">
              <a:latin typeface="宋体" panose="02010600030101010101" pitchFamily="2" charset="-122"/>
              <a:ea typeface="宋体" panose="02010600030101010101" pitchFamily="2" charset="-122"/>
            </a:endParaRPr>
          </a:p>
          <a:p>
            <a:pPr marL="0" indent="0">
              <a:lnSpc>
                <a:spcPct val="150000"/>
              </a:lnSpc>
              <a:spcBef>
                <a:spcPts val="600"/>
              </a:spcBef>
              <a:buFont typeface="Wingdings 2" panose="05020102010507070707" pitchFamily="18" charset="2"/>
              <a:buNone/>
              <a:defRPr/>
            </a:pPr>
            <a:r>
              <a:rPr lang="zh-CN" altLang="en-US" sz="2400" dirty="0"/>
              <a:t>     </a:t>
            </a:r>
            <a:r>
              <a:rPr lang="zh-CN" altLang="en-US" sz="2400" dirty="0">
                <a:latin typeface="宋体" panose="02010600030101010101" pitchFamily="2" charset="-122"/>
                <a:ea typeface="宋体" panose="02010600030101010101" pitchFamily="2" charset="-122"/>
              </a:rPr>
              <a:t>可见，上述两种方法的计算量</a:t>
            </a:r>
            <a:r>
              <a:rPr lang="zh-CN" altLang="en-US" sz="2400" dirty="0">
                <a:solidFill>
                  <a:srgbClr val="FF0000"/>
                </a:solidFill>
              </a:rPr>
              <a:t>相差</a:t>
            </a:r>
            <a:r>
              <a:rPr lang="en-US" altLang="zh-CN" sz="2400" dirty="0">
                <a:solidFill>
                  <a:srgbClr val="FF0000"/>
                </a:solidFill>
              </a:rPr>
              <a:t>10</a:t>
            </a:r>
            <a:r>
              <a:rPr lang="zh-CN" altLang="en-US" sz="2400" dirty="0">
                <a:solidFill>
                  <a:srgbClr val="FF0000"/>
                </a:solidFill>
              </a:rPr>
              <a:t>倍</a:t>
            </a:r>
            <a:r>
              <a:rPr lang="zh-CN" altLang="en-US" sz="2400" dirty="0"/>
              <a:t>！</a:t>
            </a:r>
            <a:endParaRPr lang="en-US" altLang="zh-CN" sz="2400" dirty="0"/>
          </a:p>
          <a:p>
            <a:pPr marL="0" indent="0">
              <a:lnSpc>
                <a:spcPct val="150000"/>
              </a:lnSpc>
              <a:spcBef>
                <a:spcPts val="0"/>
              </a:spcBef>
              <a:buFont typeface="Wingdings 2" panose="05020102010507070707" pitchFamily="18" charset="2"/>
              <a:buNone/>
              <a:defRPr/>
            </a:pPr>
            <a:endParaRPr lang="zh-CN" altLang="en-US" sz="2400" dirty="0"/>
          </a:p>
        </p:txBody>
      </p:sp>
      <p:sp>
        <p:nvSpPr>
          <p:cNvPr id="41987" name="内容占位符 2">
            <a:extLst>
              <a:ext uri="{FF2B5EF4-FFF2-40B4-BE49-F238E27FC236}">
                <a16:creationId xmlns:a16="http://schemas.microsoft.com/office/drawing/2014/main" id="{A4DA087D-421B-46B3-93E0-1F8D347781E9}"/>
              </a:ext>
            </a:extLst>
          </p:cNvPr>
          <p:cNvSpPr txBox="1">
            <a:spLocks/>
          </p:cNvSpPr>
          <p:nvPr/>
        </p:nvSpPr>
        <p:spPr bwMode="auto">
          <a:xfrm>
            <a:off x="323850" y="5661025"/>
            <a:ext cx="8232775" cy="7635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pPr>
            <a:r>
              <a:rPr lang="zh-CN" altLang="en-US" sz="2400" b="1">
                <a:solidFill>
                  <a:schemeClr val="tx1"/>
                </a:solidFill>
              </a:rPr>
              <a:t>矩阵链中的矩阵怎么两两相乘才能使总的代价最小呢？</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7CF2942-45DC-4FF3-8763-7240F4DD651D}"/>
              </a:ext>
            </a:extLst>
          </p:cNvPr>
          <p:cNvSpPr>
            <a:spLocks noGrp="1"/>
          </p:cNvSpPr>
          <p:nvPr>
            <p:ph idx="1"/>
          </p:nvPr>
        </p:nvSpPr>
        <p:spPr>
          <a:xfrm>
            <a:off x="250825" y="188913"/>
            <a:ext cx="8678863" cy="5991225"/>
          </a:xfrm>
          <a:solidFill>
            <a:schemeClr val="bg1"/>
          </a:solidFill>
        </p:spPr>
        <p:txBody>
          <a:bodyPr/>
          <a:lstStyle/>
          <a:p>
            <a:pPr marL="0" indent="0">
              <a:lnSpc>
                <a:spcPct val="150000"/>
              </a:lnSpc>
              <a:spcBef>
                <a:spcPts val="600"/>
              </a:spcBef>
              <a:buFont typeface="Wingdings 2" panose="05020102010507070707" pitchFamily="18" charset="2"/>
              <a:buNone/>
              <a:defRPr/>
            </a:pPr>
            <a:r>
              <a:rPr lang="zh-CN" altLang="en-US" sz="2800" b="1" dirty="0"/>
              <a:t>矩阵链乘法问题</a:t>
            </a:r>
            <a:r>
              <a:rPr lang="en-US" altLang="zh-CN" sz="2800" dirty="0"/>
              <a:t>(</a:t>
            </a:r>
            <a:r>
              <a:rPr lang="en-US" altLang="zh-CN" sz="2400" dirty="0"/>
              <a:t>matrix-chain multiplication problem </a:t>
            </a:r>
            <a:r>
              <a:rPr lang="en-US" altLang="zh-CN" sz="2800" dirty="0"/>
              <a:t>)</a:t>
            </a:r>
            <a:r>
              <a:rPr lang="en-US" altLang="zh-CN" dirty="0"/>
              <a:t>   </a:t>
            </a:r>
          </a:p>
          <a:p>
            <a:pPr marL="0" indent="622300">
              <a:lnSpc>
                <a:spcPct val="150000"/>
              </a:lnSpc>
              <a:spcBef>
                <a:spcPts val="60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rPr>
              <a:t>给定</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个矩阵的链，记为</a:t>
            </a:r>
            <a:r>
              <a:rPr lang="en-US" altLang="zh-CN" sz="2400" dirty="0">
                <a:latin typeface="宋体" panose="02010600030101010101" pitchFamily="2" charset="-122"/>
                <a:ea typeface="宋体" panose="02010600030101010101" pitchFamily="2" charset="-122"/>
              </a:rPr>
              <a:t>&lt;A</a:t>
            </a:r>
            <a:r>
              <a:rPr lang="en-US" altLang="zh-CN" sz="2400" baseline="-25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n</a:t>
            </a:r>
            <a:r>
              <a:rPr lang="en-US" altLang="zh-CN" sz="2400" dirty="0">
                <a:latin typeface="宋体" panose="02010600030101010101" pitchFamily="2" charset="-122"/>
                <a:ea typeface="宋体" panose="02010600030101010101" pitchFamily="2" charset="-122"/>
              </a:rPr>
              <a:t>&gt;</a:t>
            </a:r>
            <a:r>
              <a:rPr lang="zh-CN" altLang="en-US" sz="2400" dirty="0">
                <a:latin typeface="宋体" panose="02010600030101010101" pitchFamily="2" charset="-122"/>
                <a:ea typeface="宋体" panose="02010600030101010101" pitchFamily="2" charset="-122"/>
              </a:rPr>
              <a:t>，其中</a:t>
            </a:r>
            <a:r>
              <a:rPr lang="en-US" altLang="zh-CN" sz="2400" dirty="0" err="1">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=1,2,…,n</a:t>
            </a:r>
            <a:r>
              <a:rPr lang="zh-CN" altLang="en-US" sz="2400" dirty="0">
                <a:latin typeface="宋体" panose="02010600030101010101" pitchFamily="2" charset="-122"/>
                <a:ea typeface="宋体" panose="02010600030101010101" pitchFamily="2" charset="-122"/>
              </a:rPr>
              <a:t>，矩阵</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的维数为</a:t>
            </a:r>
            <a:r>
              <a:rPr lang="en-US" altLang="zh-CN" sz="2400" b="1" dirty="0">
                <a:solidFill>
                  <a:srgbClr val="0000FF"/>
                </a:solidFill>
                <a:latin typeface="宋体" panose="02010600030101010101" pitchFamily="2" charset="-122"/>
                <a:ea typeface="宋体" panose="02010600030101010101" pitchFamily="2" charset="-122"/>
              </a:rPr>
              <a:t>p</a:t>
            </a:r>
            <a:r>
              <a:rPr lang="en-US" altLang="zh-CN" sz="2400" b="1" baseline="-25000" dirty="0">
                <a:solidFill>
                  <a:srgbClr val="0000FF"/>
                </a:solidFill>
                <a:latin typeface="宋体" panose="02010600030101010101" pitchFamily="2" charset="-122"/>
                <a:ea typeface="宋体" panose="02010600030101010101" pitchFamily="2" charset="-122"/>
              </a:rPr>
              <a:t>i-1</a:t>
            </a:r>
            <a:r>
              <a:rPr lang="en-US" altLang="zh-CN" sz="2400" b="1" dirty="0">
                <a:solidFill>
                  <a:srgbClr val="0000FF"/>
                </a:solidFill>
                <a:latin typeface="宋体" panose="02010600030101010101" pitchFamily="2" charset="-122"/>
                <a:ea typeface="宋体" panose="02010600030101010101" pitchFamily="2" charset="-122"/>
              </a:rPr>
              <a:t>×p</a:t>
            </a:r>
            <a:r>
              <a:rPr lang="en-US" altLang="zh-CN" sz="2400" b="1" baseline="-25000" dirty="0">
                <a:solidFill>
                  <a:srgbClr val="0000FF"/>
                </a:solidFill>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。求一个完全“</a:t>
            </a:r>
            <a:r>
              <a:rPr lang="zh-CN" altLang="en-US" sz="2400" dirty="0">
                <a:solidFill>
                  <a:srgbClr val="FF0000"/>
                </a:solidFill>
              </a:rPr>
              <a:t>括号化方案</a:t>
            </a:r>
            <a:r>
              <a:rPr lang="zh-CN" altLang="en-US" sz="2400" dirty="0">
                <a:latin typeface="宋体" panose="02010600030101010101" pitchFamily="2" charset="-122"/>
                <a:ea typeface="宋体" panose="02010600030101010101" pitchFamily="2" charset="-122"/>
              </a:rPr>
              <a:t>”，使得计算乘积</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所需的</a:t>
            </a:r>
            <a:r>
              <a:rPr lang="zh-CN" altLang="en-US" sz="2400" dirty="0">
                <a:solidFill>
                  <a:srgbClr val="FF0000"/>
                </a:solidFill>
              </a:rPr>
              <a:t>标量乘法次数最小</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895350">
              <a:lnSpc>
                <a:spcPct val="150000"/>
              </a:lnSpc>
              <a:spcBef>
                <a:spcPts val="600"/>
              </a:spcBef>
              <a:defRPr/>
            </a:pPr>
            <a:r>
              <a:rPr lang="zh-CN" altLang="en-US" sz="2400" dirty="0">
                <a:latin typeface="宋体" panose="02010600030101010101" pitchFamily="2" charset="-122"/>
                <a:ea typeface="宋体" panose="02010600030101010101" pitchFamily="2" charset="-122"/>
              </a:rPr>
              <a:t>显然，</a:t>
            </a:r>
            <a:r>
              <a:rPr lang="zh-CN" altLang="en-US" sz="2400" b="1" dirty="0">
                <a:solidFill>
                  <a:srgbClr val="0000FF"/>
                </a:solidFill>
                <a:latin typeface="宋体" panose="02010600030101010101" pitchFamily="2" charset="-122"/>
                <a:ea typeface="宋体" panose="02010600030101010101" pitchFamily="2" charset="-122"/>
              </a:rPr>
              <a:t>穷举</a:t>
            </a:r>
            <a:r>
              <a:rPr lang="zh-CN" altLang="en-US" sz="2400" dirty="0">
                <a:latin typeface="宋体" panose="02010600030101010101" pitchFamily="2" charset="-122"/>
                <a:ea typeface="宋体" panose="02010600030101010101" pitchFamily="2" charset="-122"/>
              </a:rPr>
              <a:t>所有可能的括号化方案是不可取的：</a:t>
            </a:r>
            <a:endParaRPr lang="en-US" altLang="zh-CN" sz="2400" dirty="0">
              <a:latin typeface="宋体" panose="02010600030101010101" pitchFamily="2" charset="-122"/>
              <a:ea typeface="宋体" panose="02010600030101010101" pitchFamily="2" charset="-122"/>
            </a:endParaRPr>
          </a:p>
          <a:p>
            <a:pPr marL="893763" indent="-893763">
              <a:lnSpc>
                <a:spcPct val="150000"/>
              </a:lnSpc>
              <a:spcBef>
                <a:spcPts val="600"/>
              </a:spcBef>
              <a:buFont typeface="Wingdings 2" panose="05020102010507070707" pitchFamily="18" charset="2"/>
              <a:buNone/>
              <a:defRPr/>
            </a:pPr>
            <a:r>
              <a:rPr lang="zh-CN" altLang="en-US" sz="2200" dirty="0">
                <a:latin typeface="宋体" panose="02010600030101010101" pitchFamily="2" charset="-122"/>
                <a:ea typeface="宋体" panose="02010600030101010101" pitchFamily="2" charset="-122"/>
              </a:rPr>
              <a:t>      此时，可令</a:t>
            </a:r>
            <a:r>
              <a:rPr lang="en-US" altLang="zh-CN" sz="2200" dirty="0">
                <a:latin typeface="宋体" panose="02010600030101010101" pitchFamily="2" charset="-122"/>
                <a:ea typeface="宋体" panose="02010600030101010101" pitchFamily="2" charset="-122"/>
              </a:rPr>
              <a:t>p(n)</a:t>
            </a:r>
            <a:r>
              <a:rPr lang="zh-CN" altLang="en-US" sz="2200" dirty="0">
                <a:latin typeface="宋体" panose="02010600030101010101" pitchFamily="2" charset="-122"/>
                <a:ea typeface="宋体" panose="02010600030101010101" pitchFamily="2" charset="-122"/>
              </a:rPr>
              <a:t>表示</a:t>
            </a:r>
            <a:r>
              <a:rPr lang="en-US" altLang="zh-CN" sz="2200" dirty="0">
                <a:latin typeface="宋体" panose="02010600030101010101" pitchFamily="2" charset="-122"/>
                <a:ea typeface="宋体" panose="02010600030101010101" pitchFamily="2" charset="-122"/>
              </a:rPr>
              <a:t>n</a:t>
            </a:r>
            <a:r>
              <a:rPr lang="zh-CN" altLang="en-US" sz="2200" dirty="0">
                <a:latin typeface="宋体" panose="02010600030101010101" pitchFamily="2" charset="-122"/>
                <a:ea typeface="宋体" panose="02010600030101010101" pitchFamily="2" charset="-122"/>
              </a:rPr>
              <a:t>个矩阵的链相乘时，可供选择的括号化方案的数量。则有：</a:t>
            </a:r>
            <a:endParaRPr lang="en-US" altLang="zh-CN" sz="2200" dirty="0">
              <a:latin typeface="宋体" panose="02010600030101010101" pitchFamily="2" charset="-122"/>
              <a:ea typeface="宋体" panose="02010600030101010101" pitchFamily="2" charset="-122"/>
            </a:endParaRPr>
          </a:p>
          <a:p>
            <a:pPr marL="0" indent="0">
              <a:lnSpc>
                <a:spcPct val="150000"/>
              </a:lnSpc>
              <a:spcBef>
                <a:spcPts val="600"/>
              </a:spcBef>
              <a:buFont typeface="Wingdings 2" panose="05020102010507070707" pitchFamily="18" charset="2"/>
              <a:buNone/>
              <a:defRPr/>
            </a:pPr>
            <a:endParaRPr lang="en-US" altLang="zh-CN" sz="2400" dirty="0"/>
          </a:p>
          <a:p>
            <a:pPr marL="0" indent="0">
              <a:lnSpc>
                <a:spcPct val="150000"/>
              </a:lnSpc>
              <a:spcBef>
                <a:spcPts val="600"/>
              </a:spcBef>
              <a:buFont typeface="Wingdings 2" panose="05020102010507070707" pitchFamily="18" charset="2"/>
              <a:buNone/>
              <a:defRPr/>
            </a:pPr>
            <a:endParaRPr lang="en-US" altLang="zh-CN" sz="2400" dirty="0"/>
          </a:p>
          <a:p>
            <a:pPr marL="0" indent="0">
              <a:lnSpc>
                <a:spcPct val="150000"/>
              </a:lnSpc>
              <a:spcBef>
                <a:spcPts val="2400"/>
              </a:spcBef>
              <a:buFont typeface="Wingdings 2" panose="05020102010507070707" pitchFamily="18" charset="2"/>
              <a:buNone/>
              <a:defRPr/>
            </a:pPr>
            <a:r>
              <a:rPr lang="en-US" altLang="zh-CN" sz="2200" dirty="0"/>
              <a:t>          </a:t>
            </a:r>
            <a:r>
              <a:rPr lang="zh-CN" altLang="en-US" sz="2200" dirty="0"/>
              <a:t>可以证明：</a:t>
            </a:r>
            <a:r>
              <a:rPr lang="en-US" altLang="zh-CN" sz="2200" dirty="0">
                <a:solidFill>
                  <a:srgbClr val="FF0000"/>
                </a:solidFill>
              </a:rPr>
              <a:t>P(n)=</a:t>
            </a:r>
            <a:r>
              <a:rPr lang="el-GR" altLang="zh-CN" sz="2200" dirty="0">
                <a:solidFill>
                  <a:srgbClr val="FF0000"/>
                </a:solidFill>
                <a:ea typeface="宋体" panose="02010600030101010101" pitchFamily="2" charset="-122"/>
              </a:rPr>
              <a:t>Ω</a:t>
            </a:r>
            <a:r>
              <a:rPr lang="en-US" altLang="zh-CN" sz="2200" dirty="0">
                <a:solidFill>
                  <a:srgbClr val="FF0000"/>
                </a:solidFill>
                <a:ea typeface="宋体" panose="02010600030101010101" pitchFamily="2" charset="-122"/>
              </a:rPr>
              <a:t>(2</a:t>
            </a:r>
            <a:r>
              <a:rPr lang="en-US" altLang="zh-CN" sz="2200" baseline="30000" dirty="0">
                <a:solidFill>
                  <a:srgbClr val="FF0000"/>
                </a:solidFill>
                <a:ea typeface="宋体" panose="02010600030101010101" pitchFamily="2" charset="-122"/>
              </a:rPr>
              <a:t>n</a:t>
            </a:r>
            <a:r>
              <a:rPr lang="en-US" altLang="zh-CN" sz="2200" dirty="0">
                <a:solidFill>
                  <a:srgbClr val="FF0000"/>
                </a:solidFill>
                <a:ea typeface="宋体" panose="02010600030101010101" pitchFamily="2" charset="-122"/>
              </a:rPr>
              <a:t>)</a:t>
            </a:r>
            <a:endParaRPr lang="en-US" altLang="zh-CN" sz="2200" dirty="0">
              <a:solidFill>
                <a:srgbClr val="FF0000"/>
              </a:solidFill>
            </a:endParaRPr>
          </a:p>
        </p:txBody>
      </p:sp>
      <p:pic>
        <p:nvPicPr>
          <p:cNvPr id="43011" name="图片 1">
            <a:extLst>
              <a:ext uri="{FF2B5EF4-FFF2-40B4-BE49-F238E27FC236}">
                <a16:creationId xmlns:a16="http://schemas.microsoft.com/office/drawing/2014/main" id="{A2131D6D-AF16-46C7-A9DB-B122187148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4437063"/>
            <a:ext cx="54641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a:extLst>
              <a:ext uri="{FF2B5EF4-FFF2-40B4-BE49-F238E27FC236}">
                <a16:creationId xmlns:a16="http://schemas.microsoft.com/office/drawing/2014/main" id="{2DF0FC68-9CBB-4B47-AC7C-53ECA9F70B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5864290"/>
            <a:ext cx="34956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9C37728-CC7F-47CE-91D1-0A28EDCC1D05}"/>
              </a:ext>
            </a:extLst>
          </p:cNvPr>
          <p:cNvSpPr>
            <a:spLocks noGrp="1"/>
          </p:cNvSpPr>
          <p:nvPr>
            <p:ph idx="1"/>
          </p:nvPr>
        </p:nvSpPr>
        <p:spPr>
          <a:xfrm>
            <a:off x="179388" y="287338"/>
            <a:ext cx="8785225" cy="6021387"/>
          </a:xfrm>
          <a:solidFill>
            <a:schemeClr val="bg1"/>
          </a:solidFill>
        </p:spPr>
        <p:txBody>
          <a:bodyPr/>
          <a:lstStyle/>
          <a:p>
            <a:pPr>
              <a:lnSpc>
                <a:spcPct val="150000"/>
              </a:lnSpc>
              <a:spcBef>
                <a:spcPts val="0"/>
              </a:spcBef>
              <a:buFont typeface="Wingdings 2" panose="05020102010507070707" pitchFamily="18" charset="2"/>
              <a:buNone/>
              <a:defRPr/>
            </a:pPr>
            <a:r>
              <a:rPr lang="en-US" altLang="zh-CN" sz="2800" dirty="0"/>
              <a:t>1</a:t>
            </a:r>
            <a:r>
              <a:rPr lang="zh-CN" altLang="en-US" sz="2800" dirty="0"/>
              <a:t>）最优括号化方案的结构特征</a:t>
            </a:r>
            <a:endParaRPr lang="en-US" altLang="zh-CN" sz="2800" dirty="0"/>
          </a:p>
          <a:p>
            <a:pPr>
              <a:lnSpc>
                <a:spcPct val="150000"/>
              </a:lnSpc>
              <a:spcBef>
                <a:spcPts val="0"/>
              </a:spcBef>
              <a:buFont typeface="Wingdings 2" panose="05020102010507070707" pitchFamily="18" charset="2"/>
              <a:buNone/>
              <a:defRPr/>
            </a:pPr>
            <a:r>
              <a:rPr lang="en-US" altLang="zh-CN" sz="2800" dirty="0"/>
              <a:t>   —— </a:t>
            </a:r>
            <a:r>
              <a:rPr lang="zh-CN" altLang="en-US" sz="2800" dirty="0"/>
              <a:t>寻找</a:t>
            </a:r>
            <a:r>
              <a:rPr lang="zh-CN" altLang="en-US" sz="2800" dirty="0">
                <a:solidFill>
                  <a:srgbClr val="0000FF"/>
                </a:solidFill>
              </a:rPr>
              <a:t>最优子结构</a:t>
            </a:r>
            <a:endParaRPr lang="en-US" altLang="zh-CN" sz="2800" dirty="0">
              <a:solidFill>
                <a:srgbClr val="0000FF"/>
              </a:solidFill>
            </a:endParaRPr>
          </a:p>
          <a:p>
            <a:pPr marL="0" indent="0" algn="just">
              <a:lnSpc>
                <a:spcPct val="150000"/>
              </a:lnSpc>
              <a:spcBef>
                <a:spcPts val="180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rPr>
              <a:t>    用记号</a:t>
            </a:r>
            <a:r>
              <a:rPr lang="en-US" altLang="zh-CN" sz="2400" b="1" dirty="0" err="1">
                <a:solidFill>
                  <a:srgbClr val="FF0000"/>
                </a:solidFill>
                <a:latin typeface="宋体" panose="02010600030101010101" pitchFamily="2" charset="-122"/>
                <a:ea typeface="宋体" panose="02010600030101010101" pitchFamily="2" charset="-122"/>
              </a:rPr>
              <a:t>A</a:t>
            </a:r>
            <a:r>
              <a:rPr lang="en-US" altLang="zh-CN" sz="2400" b="1" baseline="-25000" dirty="0" err="1">
                <a:solidFill>
                  <a:srgbClr val="FF0000"/>
                </a:solidFill>
                <a:latin typeface="宋体" panose="02010600030101010101" pitchFamily="2" charset="-122"/>
                <a:ea typeface="宋体" panose="02010600030101010101" pitchFamily="2" charset="-122"/>
              </a:rPr>
              <a:t>i,j</a:t>
            </a:r>
            <a:r>
              <a:rPr lang="zh-CN" altLang="en-US" sz="2400" dirty="0">
                <a:latin typeface="宋体" panose="02010600030101010101" pitchFamily="2" charset="-122"/>
                <a:ea typeface="宋体" panose="02010600030101010101" pitchFamily="2" charset="-122"/>
              </a:rPr>
              <a:t>表示</a:t>
            </a:r>
            <a:r>
              <a:rPr lang="zh-CN" altLang="en-US" sz="2400" dirty="0"/>
              <a:t>子问题</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i+1</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A</a:t>
            </a:r>
            <a:r>
              <a:rPr lang="en-US" altLang="zh-CN" sz="2400" baseline="-25000" dirty="0" err="1">
                <a:latin typeface="宋体" panose="02010600030101010101" pitchFamily="2" charset="-122"/>
                <a:ea typeface="宋体" panose="02010600030101010101" pitchFamily="2" charset="-122"/>
              </a:rPr>
              <a:t>j</a:t>
            </a:r>
            <a:r>
              <a:rPr lang="zh-CN" altLang="en-US" sz="2400" dirty="0">
                <a:latin typeface="宋体" panose="02010600030101010101" pitchFamily="2" charset="-122"/>
                <a:ea typeface="宋体" panose="02010600030101010101" pitchFamily="2" charset="-122"/>
              </a:rPr>
              <a:t>通过加括号后得到的一个</a:t>
            </a:r>
            <a:r>
              <a:rPr lang="zh-CN" altLang="en-US" sz="2400" dirty="0">
                <a:solidFill>
                  <a:srgbClr val="FF0000"/>
                </a:solidFill>
              </a:rPr>
              <a:t>最优计算模式</a:t>
            </a:r>
            <a:r>
              <a:rPr lang="zh-CN" altLang="en-US" sz="2400" dirty="0">
                <a:latin typeface="宋体" panose="02010600030101010101" pitchFamily="2" charset="-122"/>
                <a:ea typeface="宋体" panose="02010600030101010101" pitchFamily="2" charset="-122"/>
              </a:rPr>
              <a:t>，且该计算模式下的最大区间恰好在</a:t>
            </a:r>
            <a:r>
              <a:rPr lang="en-US" altLang="zh-CN" sz="2400" dirty="0" err="1">
                <a:latin typeface="宋体" panose="02010600030101010101" pitchFamily="2" charset="-122"/>
                <a:ea typeface="宋体" panose="02010600030101010101" pitchFamily="2" charset="-122"/>
              </a:rPr>
              <a:t>A</a:t>
            </a:r>
            <a:r>
              <a:rPr lang="en-US" altLang="zh-CN" sz="2400" baseline="-25000" dirty="0" err="1">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k+1</a:t>
            </a:r>
            <a:r>
              <a:rPr lang="zh-CN" altLang="en-US" sz="2400" dirty="0">
                <a:latin typeface="宋体" panose="02010600030101010101" pitchFamily="2" charset="-122"/>
                <a:ea typeface="宋体" panose="02010600030101010101" pitchFamily="2" charset="-122"/>
              </a:rPr>
              <a:t>之间分开，则有：</a:t>
            </a:r>
            <a:endParaRPr lang="en-US" altLang="zh-CN" sz="2400" dirty="0">
              <a:latin typeface="宋体" panose="02010600030101010101" pitchFamily="2" charset="-122"/>
              <a:ea typeface="宋体" panose="02010600030101010101" pitchFamily="2" charset="-122"/>
            </a:endParaRPr>
          </a:p>
          <a:p>
            <a:pPr marL="0" indent="0" algn="just">
              <a:lnSpc>
                <a:spcPct val="150000"/>
              </a:lnSpc>
              <a:spcBef>
                <a:spcPts val="0"/>
              </a:spcBef>
              <a:spcAft>
                <a:spcPts val="1200"/>
              </a:spcAft>
              <a:buFont typeface="Wingdings 2" panose="05020102010507070707" pitchFamily="18" charset="2"/>
              <a:buNone/>
              <a:defRPr/>
            </a:pPr>
            <a:r>
              <a:rPr lang="en-US" altLang="zh-CN" sz="2400" dirty="0">
                <a:latin typeface="宋体" panose="02010600030101010101" pitchFamily="2" charset="-122"/>
                <a:ea typeface="宋体" panose="02010600030101010101" pitchFamily="2" charset="-122"/>
              </a:rPr>
              <a:t>                 </a:t>
            </a:r>
            <a:r>
              <a:rPr lang="en-US" altLang="zh-CN" sz="2400" dirty="0"/>
              <a:t>(</a:t>
            </a:r>
            <a:r>
              <a:rPr lang="en-US" altLang="zh-CN" sz="2400" i="1" dirty="0"/>
              <a:t>A</a:t>
            </a:r>
            <a:r>
              <a:rPr lang="en-US" altLang="zh-CN" sz="2400" i="1" baseline="-25000" dirty="0"/>
              <a:t>i</a:t>
            </a:r>
            <a:r>
              <a:rPr lang="en-US" altLang="zh-CN" sz="2400" i="1" dirty="0"/>
              <a:t>A</a:t>
            </a:r>
            <a:r>
              <a:rPr lang="en-US" altLang="zh-CN" sz="2400" i="1" baseline="-25000" dirty="0"/>
              <a:t>i+1</a:t>
            </a:r>
            <a:r>
              <a:rPr lang="en-US" altLang="zh-CN" sz="2400" i="1" dirty="0"/>
              <a:t>… </a:t>
            </a:r>
            <a:r>
              <a:rPr lang="en-US" altLang="zh-CN" sz="2400" i="1" dirty="0" err="1"/>
              <a:t>A</a:t>
            </a:r>
            <a:r>
              <a:rPr lang="en-US" altLang="zh-CN" sz="2400" i="1" baseline="-25000" dirty="0" err="1"/>
              <a:t>k</a:t>
            </a:r>
            <a:r>
              <a:rPr lang="en-US" altLang="zh-CN" sz="2400" dirty="0"/>
              <a:t>)(</a:t>
            </a:r>
            <a:r>
              <a:rPr lang="en-US" altLang="zh-CN" sz="2400" i="1" dirty="0"/>
              <a:t>A</a:t>
            </a:r>
            <a:r>
              <a:rPr lang="en-US" altLang="zh-CN" sz="2400" i="1" baseline="-25000" dirty="0"/>
              <a:t>k+1 </a:t>
            </a:r>
            <a:r>
              <a:rPr lang="en-US" altLang="zh-CN" sz="2400" i="1" dirty="0"/>
              <a:t>…</a:t>
            </a:r>
            <a:r>
              <a:rPr lang="en-US" altLang="zh-CN" sz="2400" i="1" dirty="0" err="1"/>
              <a:t>A</a:t>
            </a:r>
            <a:r>
              <a:rPr lang="en-US" altLang="zh-CN" sz="2400" i="1" baseline="-25000" dirty="0" err="1"/>
              <a:t>j</a:t>
            </a:r>
            <a:r>
              <a:rPr lang="en-US" altLang="zh-CN" sz="2400" dirty="0"/>
              <a:t>)</a:t>
            </a:r>
          </a:p>
          <a:p>
            <a:pPr marL="0" indent="639763" algn="just">
              <a:lnSpc>
                <a:spcPct val="150000"/>
              </a:lnSpc>
              <a:spcBef>
                <a:spcPts val="180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则必须有：</a:t>
            </a:r>
            <a:r>
              <a:rPr lang="en-US" altLang="zh-CN" sz="2400" i="1" dirty="0"/>
              <a:t>(A</a:t>
            </a:r>
            <a:r>
              <a:rPr lang="en-US" altLang="zh-CN" sz="2400" i="1" baseline="-25000" dirty="0"/>
              <a:t>i</a:t>
            </a:r>
            <a:r>
              <a:rPr lang="en-US" altLang="zh-CN" sz="2400" i="1" dirty="0"/>
              <a:t>A</a:t>
            </a:r>
            <a:r>
              <a:rPr lang="en-US" altLang="zh-CN" sz="2400" i="1" baseline="-25000" dirty="0"/>
              <a:t>i+1</a:t>
            </a:r>
            <a:r>
              <a:rPr lang="en-US" altLang="zh-CN" sz="2400" i="1" dirty="0"/>
              <a:t>…</a:t>
            </a:r>
            <a:r>
              <a:rPr lang="en-US" altLang="zh-CN" sz="2400" i="1" dirty="0" err="1"/>
              <a:t>A</a:t>
            </a:r>
            <a:r>
              <a:rPr lang="en-US" altLang="zh-CN" sz="2400" i="1" baseline="-25000" dirty="0" err="1"/>
              <a:t>k</a:t>
            </a:r>
            <a:r>
              <a:rPr lang="en-US" altLang="zh-CN" sz="2400" i="1" dirty="0"/>
              <a:t>) </a:t>
            </a:r>
            <a:r>
              <a:rPr lang="zh-CN" altLang="en-US" sz="2400" dirty="0">
                <a:latin typeface="宋体" panose="02010600030101010101" pitchFamily="2" charset="-122"/>
                <a:ea typeface="宋体" panose="02010600030101010101" pitchFamily="2" charset="-122"/>
              </a:rPr>
              <a:t>必是“前缀”子链</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i+1</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A</a:t>
            </a:r>
            <a:r>
              <a:rPr lang="en-US" altLang="zh-CN" sz="2400" baseline="-25000" dirty="0" err="1">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的一个最优的括号化子方案，记为</a:t>
            </a:r>
            <a:r>
              <a:rPr lang="en-US" altLang="zh-CN" sz="2400" b="1" dirty="0" err="1">
                <a:solidFill>
                  <a:srgbClr val="0000FF"/>
                </a:solidFill>
                <a:latin typeface="宋体" panose="02010600030101010101" pitchFamily="2" charset="-122"/>
                <a:ea typeface="宋体" panose="02010600030101010101" pitchFamily="2" charset="-122"/>
              </a:rPr>
              <a:t>A</a:t>
            </a:r>
            <a:r>
              <a:rPr lang="en-US" altLang="zh-CN" sz="2400" b="1" baseline="-25000" dirty="0" err="1">
                <a:solidFill>
                  <a:srgbClr val="0000FF"/>
                </a:solidFill>
                <a:latin typeface="宋体" panose="02010600030101010101" pitchFamily="2" charset="-122"/>
                <a:ea typeface="宋体" panose="02010600030101010101" pitchFamily="2" charset="-122"/>
              </a:rPr>
              <a:t>i,k</a:t>
            </a:r>
            <a:r>
              <a:rPr lang="zh-CN" altLang="en-US" sz="2400" dirty="0">
                <a:latin typeface="宋体" panose="02010600030101010101" pitchFamily="2" charset="-122"/>
                <a:ea typeface="宋体" panose="02010600030101010101" pitchFamily="2" charset="-122"/>
              </a:rPr>
              <a:t>；同理</a:t>
            </a:r>
            <a:r>
              <a:rPr lang="en-US" altLang="zh-CN" sz="2400" i="1" dirty="0"/>
              <a:t>(A</a:t>
            </a:r>
            <a:r>
              <a:rPr lang="en-US" altLang="zh-CN" sz="2400" i="1" baseline="-25000" dirty="0"/>
              <a:t>k+1</a:t>
            </a:r>
            <a:r>
              <a:rPr lang="en-US" altLang="zh-CN" sz="2400" i="1" dirty="0"/>
              <a:t>A</a:t>
            </a:r>
            <a:r>
              <a:rPr lang="en-US" altLang="zh-CN" sz="2400" i="1" baseline="-25000" dirty="0"/>
              <a:t>k+2</a:t>
            </a:r>
            <a:r>
              <a:rPr lang="en-US" altLang="zh-CN" sz="2400" i="1" dirty="0"/>
              <a:t>…</a:t>
            </a:r>
            <a:r>
              <a:rPr lang="en-US" altLang="zh-CN" sz="2400" i="1" dirty="0" err="1"/>
              <a:t>A</a:t>
            </a:r>
            <a:r>
              <a:rPr lang="en-US" altLang="zh-CN" sz="2400" i="1" baseline="-25000" dirty="0" err="1"/>
              <a:t>j</a:t>
            </a:r>
            <a:r>
              <a:rPr lang="en-US" altLang="zh-CN" sz="2400" i="1" dirty="0"/>
              <a:t>) </a:t>
            </a:r>
            <a:r>
              <a:rPr lang="zh-CN" altLang="en-US" sz="2400" dirty="0">
                <a:latin typeface="宋体" panose="02010600030101010101" pitchFamily="2" charset="-122"/>
                <a:ea typeface="宋体" panose="02010600030101010101" pitchFamily="2" charset="-122"/>
              </a:rPr>
              <a:t>也必是“后缀”子链</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k+1</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k+2</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A</a:t>
            </a:r>
            <a:r>
              <a:rPr lang="en-US" altLang="zh-CN" sz="2400" baseline="-25000" dirty="0" err="1">
                <a:latin typeface="宋体" panose="02010600030101010101" pitchFamily="2" charset="-122"/>
                <a:ea typeface="宋体" panose="02010600030101010101" pitchFamily="2" charset="-122"/>
              </a:rPr>
              <a:t>j</a:t>
            </a:r>
            <a:r>
              <a:rPr lang="zh-CN" altLang="en-US" sz="2400" dirty="0">
                <a:latin typeface="宋体" panose="02010600030101010101" pitchFamily="2" charset="-122"/>
                <a:ea typeface="宋体" panose="02010600030101010101" pitchFamily="2" charset="-122"/>
              </a:rPr>
              <a:t>的一个最优的括号化子方案，记为</a:t>
            </a:r>
            <a:r>
              <a:rPr lang="en-US" altLang="zh-CN" sz="2400" b="1" dirty="0">
                <a:solidFill>
                  <a:srgbClr val="0000FF"/>
                </a:solidFill>
                <a:latin typeface="宋体" panose="02010600030101010101" pitchFamily="2" charset="-122"/>
                <a:ea typeface="宋体" panose="02010600030101010101" pitchFamily="2" charset="-122"/>
              </a:rPr>
              <a:t>A</a:t>
            </a:r>
            <a:r>
              <a:rPr lang="en-US" altLang="zh-CN" sz="2400" b="1" baseline="-25000" dirty="0">
                <a:solidFill>
                  <a:srgbClr val="0000FF"/>
                </a:solidFill>
                <a:latin typeface="宋体" panose="02010600030101010101" pitchFamily="2" charset="-122"/>
                <a:ea typeface="宋体" panose="02010600030101010101" pitchFamily="2" charset="-122"/>
              </a:rPr>
              <a:t>k+1,j</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cxnSp>
        <p:nvCxnSpPr>
          <p:cNvPr id="45059" name="直接连接符 3">
            <a:extLst>
              <a:ext uri="{FF2B5EF4-FFF2-40B4-BE49-F238E27FC236}">
                <a16:creationId xmlns:a16="http://schemas.microsoft.com/office/drawing/2014/main" id="{474FBF50-0E3C-4EC8-9929-F0C20D20A8F5}"/>
              </a:ext>
            </a:extLst>
          </p:cNvPr>
          <p:cNvCxnSpPr>
            <a:cxnSpLocks noChangeShapeType="1"/>
          </p:cNvCxnSpPr>
          <p:nvPr/>
        </p:nvCxnSpPr>
        <p:spPr bwMode="auto">
          <a:xfrm>
            <a:off x="3059113" y="3573463"/>
            <a:ext cx="1296987" cy="0"/>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60" name="直接连接符 6">
            <a:extLst>
              <a:ext uri="{FF2B5EF4-FFF2-40B4-BE49-F238E27FC236}">
                <a16:creationId xmlns:a16="http://schemas.microsoft.com/office/drawing/2014/main" id="{58A56907-660B-42A2-B543-7115F76B1F2A}"/>
              </a:ext>
            </a:extLst>
          </p:cNvPr>
          <p:cNvCxnSpPr>
            <a:cxnSpLocks noChangeShapeType="1"/>
          </p:cNvCxnSpPr>
          <p:nvPr/>
        </p:nvCxnSpPr>
        <p:spPr bwMode="auto">
          <a:xfrm>
            <a:off x="4803775" y="3573463"/>
            <a:ext cx="920750" cy="0"/>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61" name="直接连接符 8">
            <a:extLst>
              <a:ext uri="{FF2B5EF4-FFF2-40B4-BE49-F238E27FC236}">
                <a16:creationId xmlns:a16="http://schemas.microsoft.com/office/drawing/2014/main" id="{6415D0BC-89C0-4174-B222-22309E53A237}"/>
              </a:ext>
            </a:extLst>
          </p:cNvPr>
          <p:cNvCxnSpPr>
            <a:cxnSpLocks noChangeShapeType="1"/>
          </p:cNvCxnSpPr>
          <p:nvPr/>
        </p:nvCxnSpPr>
        <p:spPr bwMode="auto">
          <a:xfrm>
            <a:off x="2700338" y="4508500"/>
            <a:ext cx="1295400" cy="0"/>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62" name="直接连接符 9">
            <a:extLst>
              <a:ext uri="{FF2B5EF4-FFF2-40B4-BE49-F238E27FC236}">
                <a16:creationId xmlns:a16="http://schemas.microsoft.com/office/drawing/2014/main" id="{4E64AF91-E373-4594-A72F-F56F22D88A5C}"/>
              </a:ext>
            </a:extLst>
          </p:cNvPr>
          <p:cNvCxnSpPr>
            <a:cxnSpLocks noChangeShapeType="1"/>
          </p:cNvCxnSpPr>
          <p:nvPr/>
        </p:nvCxnSpPr>
        <p:spPr bwMode="auto">
          <a:xfrm>
            <a:off x="5508625" y="5084763"/>
            <a:ext cx="1727200" cy="0"/>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A959C51-189B-4F32-B67B-7E8FBE1A23F8}"/>
              </a:ext>
            </a:extLst>
          </p:cNvPr>
          <p:cNvSpPr>
            <a:spLocks noGrp="1"/>
          </p:cNvSpPr>
          <p:nvPr>
            <p:ph idx="1"/>
          </p:nvPr>
        </p:nvSpPr>
        <p:spPr>
          <a:xfrm>
            <a:off x="323850" y="692150"/>
            <a:ext cx="8496300" cy="5661025"/>
          </a:xfrm>
          <a:solidFill>
            <a:schemeClr val="bg1"/>
          </a:solidFill>
        </p:spPr>
        <p:txBody>
          <a:bodyPr/>
          <a:lstStyle/>
          <a:p>
            <a:pPr marL="696913" lvl="1" indent="-696913" algn="just">
              <a:lnSpc>
                <a:spcPct val="150000"/>
              </a:lnSpc>
              <a:spcBef>
                <a:spcPts val="0"/>
              </a:spcBef>
              <a:buFont typeface="Wingdings" panose="05000000000000000000" pitchFamily="2" charset="2"/>
              <a:buNone/>
              <a:defRPr/>
            </a:pPr>
            <a:r>
              <a:rPr lang="zh-CN" altLang="en-US" sz="2400" dirty="0"/>
              <a:t>证明：</a:t>
            </a:r>
            <a:r>
              <a:rPr lang="zh-CN" altLang="en-US" sz="2400" dirty="0">
                <a:latin typeface="宋体" panose="02010600030101010101" pitchFamily="2" charset="-122"/>
                <a:ea typeface="宋体" panose="02010600030101010101" pitchFamily="2" charset="-122"/>
              </a:rPr>
              <a:t>反证法</a:t>
            </a:r>
            <a:endParaRPr lang="en-US" altLang="zh-CN" sz="2400" dirty="0">
              <a:latin typeface="宋体" panose="02010600030101010101" pitchFamily="2" charset="-122"/>
              <a:ea typeface="宋体" panose="02010600030101010101" pitchFamily="2" charset="-122"/>
            </a:endParaRPr>
          </a:p>
          <a:p>
            <a:pPr marL="0" lvl="1" indent="0" algn="just">
              <a:lnSpc>
                <a:spcPct val="150000"/>
              </a:lnSpc>
              <a:spcBef>
                <a:spcPts val="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如若不然，设</a:t>
            </a:r>
            <a:r>
              <a:rPr lang="en-US" altLang="zh-CN" sz="2400" dirty="0" err="1">
                <a:latin typeface="宋体" panose="02010600030101010101" pitchFamily="2" charset="-122"/>
                <a:ea typeface="宋体" panose="02010600030101010101" pitchFamily="2" charset="-122"/>
              </a:rPr>
              <a:t>A'</a:t>
            </a:r>
            <a:r>
              <a:rPr lang="en-US" altLang="zh-CN" sz="2400" baseline="-25000" dirty="0" err="1">
                <a:latin typeface="宋体" panose="02010600030101010101" pitchFamily="2" charset="-122"/>
                <a:ea typeface="宋体" panose="02010600030101010101" pitchFamily="2" charset="-122"/>
              </a:rPr>
              <a:t>i,k</a:t>
            </a:r>
            <a:r>
              <a:rPr lang="zh-CN" altLang="en-US" sz="2400" dirty="0">
                <a:latin typeface="宋体" panose="02010600030101010101" pitchFamily="2" charset="-122"/>
                <a:ea typeface="宋体" panose="02010600030101010101" pitchFamily="2" charset="-122"/>
              </a:rPr>
              <a:t>是</a:t>
            </a:r>
            <a:r>
              <a:rPr lang="en-US" altLang="zh-CN" sz="2400" dirty="0">
                <a:latin typeface="宋体" panose="02010600030101010101" pitchFamily="2" charset="-122"/>
                <a:ea typeface="宋体" panose="02010600030101010101" pitchFamily="2" charset="-122"/>
              </a:rPr>
              <a:t>&lt;A</a:t>
            </a:r>
            <a:r>
              <a:rPr lang="en-US" altLang="zh-CN" sz="2400" baseline="-25000" dirty="0">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i+1</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A</a:t>
            </a:r>
            <a:r>
              <a:rPr lang="en-US" altLang="zh-CN" sz="2400" baseline="-25000" dirty="0" err="1">
                <a:latin typeface="宋体" panose="02010600030101010101" pitchFamily="2" charset="-122"/>
                <a:ea typeface="宋体" panose="02010600030101010101" pitchFamily="2" charset="-122"/>
              </a:rPr>
              <a:t>k</a:t>
            </a:r>
            <a:r>
              <a:rPr lang="en-US" altLang="zh-CN" sz="2400" dirty="0">
                <a:latin typeface="宋体" panose="02010600030101010101" pitchFamily="2" charset="-122"/>
                <a:ea typeface="宋体" panose="02010600030101010101" pitchFamily="2" charset="-122"/>
              </a:rPr>
              <a:t>&gt;</a:t>
            </a:r>
            <a:r>
              <a:rPr lang="zh-CN" altLang="en-US" sz="2400" dirty="0">
                <a:latin typeface="宋体" panose="02010600030101010101" pitchFamily="2" charset="-122"/>
                <a:ea typeface="宋体" panose="02010600030101010101" pitchFamily="2" charset="-122"/>
              </a:rPr>
              <a:t>一个代价更小的计算模式，则由</a:t>
            </a:r>
            <a:r>
              <a:rPr lang="en-US" altLang="zh-CN" sz="2400" dirty="0" err="1">
                <a:latin typeface="宋体" panose="02010600030101010101" pitchFamily="2" charset="-122"/>
                <a:ea typeface="宋体" panose="02010600030101010101" pitchFamily="2" charset="-122"/>
              </a:rPr>
              <a:t>A'</a:t>
            </a:r>
            <a:r>
              <a:rPr lang="en-US" altLang="zh-CN" sz="2400" baseline="-25000" dirty="0" err="1">
                <a:latin typeface="宋体" panose="02010600030101010101" pitchFamily="2" charset="-122"/>
                <a:ea typeface="宋体" panose="02010600030101010101" pitchFamily="2" charset="-122"/>
              </a:rPr>
              <a:t>i,k</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k+1,j</a:t>
            </a:r>
            <a:r>
              <a:rPr lang="zh-CN" altLang="en-US" sz="2400" dirty="0">
                <a:latin typeface="宋体" panose="02010600030101010101" pitchFamily="2" charset="-122"/>
                <a:ea typeface="宋体" panose="02010600030101010101" pitchFamily="2" charset="-122"/>
              </a:rPr>
              <a:t>构造计算过程</a:t>
            </a:r>
            <a:r>
              <a:rPr lang="en-US" altLang="zh-CN" sz="2400" dirty="0" err="1">
                <a:latin typeface="宋体" panose="02010600030101010101" pitchFamily="2" charset="-122"/>
                <a:ea typeface="宋体" panose="02010600030101010101" pitchFamily="2" charset="-122"/>
              </a:rPr>
              <a:t>A'</a:t>
            </a:r>
            <a:r>
              <a:rPr lang="en-US" altLang="zh-CN" sz="2400" baseline="-25000" dirty="0" err="1">
                <a:latin typeface="宋体" panose="02010600030101010101" pitchFamily="2" charset="-122"/>
                <a:ea typeface="宋体" panose="02010600030101010101" pitchFamily="2" charset="-122"/>
              </a:rPr>
              <a:t>i,j</a:t>
            </a:r>
            <a:r>
              <a:rPr lang="zh-CN" altLang="en-US" sz="2400" dirty="0">
                <a:latin typeface="宋体" panose="02010600030101010101" pitchFamily="2" charset="-122"/>
                <a:ea typeface="宋体" panose="02010600030101010101" pitchFamily="2" charset="-122"/>
              </a:rPr>
              <a:t>，代价将比</a:t>
            </a:r>
            <a:r>
              <a:rPr lang="en-US" altLang="zh-CN" sz="2400" dirty="0" err="1">
                <a:latin typeface="宋体" panose="02010600030101010101" pitchFamily="2" charset="-122"/>
                <a:ea typeface="宋体" panose="02010600030101010101" pitchFamily="2" charset="-122"/>
              </a:rPr>
              <a:t>A</a:t>
            </a:r>
            <a:r>
              <a:rPr lang="en-US" altLang="zh-CN" sz="2400" baseline="-25000" dirty="0" err="1">
                <a:latin typeface="宋体" panose="02010600030101010101" pitchFamily="2" charset="-122"/>
                <a:ea typeface="宋体" panose="02010600030101010101" pitchFamily="2" charset="-122"/>
              </a:rPr>
              <a:t>i,j</a:t>
            </a:r>
            <a:r>
              <a:rPr lang="zh-CN" altLang="en-US" sz="2400" dirty="0">
                <a:latin typeface="宋体" panose="02010600030101010101" pitchFamily="2" charset="-122"/>
                <a:ea typeface="宋体" panose="02010600030101010101" pitchFamily="2" charset="-122"/>
              </a:rPr>
              <a:t>小，这与</a:t>
            </a:r>
            <a:r>
              <a:rPr lang="en-US" altLang="zh-CN" sz="2400" dirty="0" err="1">
                <a:latin typeface="宋体" panose="02010600030101010101" pitchFamily="2" charset="-122"/>
                <a:ea typeface="宋体" panose="02010600030101010101" pitchFamily="2" charset="-122"/>
              </a:rPr>
              <a:t>A</a:t>
            </a:r>
            <a:r>
              <a:rPr lang="en-US" altLang="zh-CN" sz="2400" baseline="-25000" dirty="0" err="1">
                <a:latin typeface="宋体" panose="02010600030101010101" pitchFamily="2" charset="-122"/>
                <a:ea typeface="宋体" panose="02010600030101010101" pitchFamily="2" charset="-122"/>
              </a:rPr>
              <a:t>i,j</a:t>
            </a:r>
            <a:r>
              <a:rPr lang="zh-CN" altLang="en-US" sz="2400" dirty="0">
                <a:latin typeface="宋体" panose="02010600030101010101" pitchFamily="2" charset="-122"/>
                <a:ea typeface="宋体" panose="02010600030101010101" pitchFamily="2" charset="-122"/>
              </a:rPr>
              <a:t>是最优链乘模式相矛盾。</a:t>
            </a:r>
            <a:endParaRPr lang="en-US" altLang="zh-CN" sz="2400" dirty="0">
              <a:latin typeface="宋体" panose="02010600030101010101" pitchFamily="2" charset="-122"/>
              <a:ea typeface="宋体" panose="02010600030101010101" pitchFamily="2" charset="-122"/>
            </a:endParaRPr>
          </a:p>
          <a:p>
            <a:pPr marL="696913" lvl="1" indent="0" algn="just">
              <a:lnSpc>
                <a:spcPct val="150000"/>
              </a:lnSpc>
              <a:spcBef>
                <a:spcPts val="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对</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k+1,j</a:t>
            </a:r>
            <a:r>
              <a:rPr lang="zh-CN" altLang="en-US" sz="2400" dirty="0">
                <a:latin typeface="宋体" panose="02010600030101010101" pitchFamily="2" charset="-122"/>
                <a:ea typeface="宋体" panose="02010600030101010101" pitchFamily="2" charset="-122"/>
              </a:rPr>
              <a:t>亦然。</a:t>
            </a:r>
            <a:endParaRPr lang="en-US" altLang="zh-CN" sz="2400" dirty="0">
              <a:latin typeface="宋体" panose="02010600030101010101" pitchFamily="2" charset="-122"/>
              <a:ea typeface="宋体" panose="02010600030101010101" pitchFamily="2" charset="-122"/>
            </a:endParaRPr>
          </a:p>
          <a:p>
            <a:pPr marL="1435100" indent="-1435100">
              <a:lnSpc>
                <a:spcPct val="150000"/>
              </a:lnSpc>
              <a:spcBef>
                <a:spcPts val="2400"/>
              </a:spcBef>
              <a:buFont typeface="Wingdings 2" panose="05020102010507070707" pitchFamily="18" charset="2"/>
              <a:buNone/>
              <a:defRPr/>
            </a:pPr>
            <a:r>
              <a:rPr lang="en-US" altLang="zh-CN" sz="28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这一性质称为（该问题的）</a:t>
            </a:r>
            <a:r>
              <a:rPr lang="zh-CN" altLang="en-US" sz="2400" dirty="0">
                <a:solidFill>
                  <a:srgbClr val="FF0000"/>
                </a:solidFill>
              </a:rPr>
              <a:t>最优子结构性</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0"/>
              </a:spcBef>
              <a:buFont typeface="Wingdings 2" panose="05020102010507070707" pitchFamily="18" charset="2"/>
              <a:buNone/>
              <a:defRPr/>
            </a:pPr>
            <a:endParaRPr lang="zh-CN" altLang="en-US" sz="2800" dirty="0">
              <a:latin typeface="宋体" panose="02010600030101010101" pitchFamily="2" charset="-122"/>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8543804-2B2C-42A0-AD73-35C73941D7D6}"/>
              </a:ext>
            </a:extLst>
          </p:cNvPr>
          <p:cNvSpPr>
            <a:spLocks noGrp="1"/>
          </p:cNvSpPr>
          <p:nvPr>
            <p:ph idx="1"/>
          </p:nvPr>
        </p:nvSpPr>
        <p:spPr>
          <a:xfrm>
            <a:off x="250825" y="549275"/>
            <a:ext cx="8640763" cy="5905500"/>
          </a:xfrm>
          <a:solidFill>
            <a:schemeClr val="bg1"/>
          </a:solidFill>
        </p:spPr>
        <p:txBody>
          <a:bodyPr/>
          <a:lstStyle/>
          <a:p>
            <a:pPr>
              <a:lnSpc>
                <a:spcPct val="150000"/>
              </a:lnSpc>
              <a:spcBef>
                <a:spcPts val="0"/>
              </a:spcBef>
              <a:buFont typeface="Wingdings 2" panose="05020102010507070707" pitchFamily="18" charset="2"/>
              <a:buNone/>
              <a:defRPr/>
            </a:pPr>
            <a:r>
              <a:rPr lang="en-US" altLang="zh-CN" dirty="0"/>
              <a:t>2. </a:t>
            </a:r>
            <a:r>
              <a:rPr lang="zh-CN" altLang="en-US" dirty="0"/>
              <a:t>递归求解方案</a:t>
            </a:r>
            <a:endParaRPr lang="en-US" altLang="zh-CN" dirty="0"/>
          </a:p>
          <a:p>
            <a:pPr marL="0" indent="0">
              <a:lnSpc>
                <a:spcPct val="150000"/>
              </a:lnSpc>
              <a:spcBef>
                <a:spcPts val="0"/>
              </a:spcBef>
              <a:buFont typeface="Wingdings 2" panose="05020102010507070707" pitchFamily="18" charset="2"/>
              <a:buNone/>
              <a:defRPr/>
            </a:pPr>
            <a:r>
              <a:rPr lang="zh-CN" altLang="en-US" sz="2400" dirty="0"/>
              <a:t>       </a:t>
            </a:r>
            <a:r>
              <a:rPr lang="zh-CN" altLang="en-US" sz="2400" dirty="0">
                <a:latin typeface="宋体" panose="02010600030101010101" pitchFamily="2" charset="-122"/>
                <a:ea typeface="宋体" panose="02010600030101010101" pitchFamily="2" charset="-122"/>
              </a:rPr>
              <a:t>最优子结构性告诉我们：</a:t>
            </a:r>
            <a:endParaRPr lang="en-US" altLang="zh-CN" sz="2400" dirty="0">
              <a:latin typeface="宋体" panose="02010600030101010101" pitchFamily="2" charset="-122"/>
              <a:ea typeface="宋体" panose="02010600030101010101" pitchFamily="2" charset="-122"/>
            </a:endParaRPr>
          </a:p>
          <a:p>
            <a:pPr marL="0" indent="0">
              <a:lnSpc>
                <a:spcPct val="200000"/>
              </a:lnSpc>
              <a:spcBef>
                <a:spcPts val="0"/>
              </a:spcBef>
              <a:buFont typeface="Wingdings 2" panose="05020102010507070707" pitchFamily="18" charset="2"/>
              <a:buNone/>
              <a:defRPr/>
            </a:pPr>
            <a:r>
              <a:rPr lang="en-US" altLang="zh-CN" sz="2400" dirty="0">
                <a:latin typeface="宋体" panose="02010600030101010101" pitchFamily="2" charset="-122"/>
                <a:ea typeface="宋体" panose="02010600030101010101" pitchFamily="2" charset="-122"/>
              </a:rPr>
              <a:t>    </a:t>
            </a:r>
            <a:r>
              <a:rPr lang="zh-CN" altLang="en-US" sz="2800" dirty="0"/>
              <a:t>整体的最优括号化方案可以通过寻找使最终标量乘法次数最小的两个</a:t>
            </a:r>
            <a:r>
              <a:rPr lang="zh-CN" altLang="en-US" sz="2800" dirty="0">
                <a:solidFill>
                  <a:srgbClr val="0000FF"/>
                </a:solidFill>
              </a:rPr>
              <a:t>最优括号化子方案</a:t>
            </a:r>
            <a:r>
              <a:rPr lang="zh-CN" altLang="en-US" sz="2800" dirty="0"/>
              <a:t>得到。</a:t>
            </a:r>
            <a:endParaRPr lang="en-US" altLang="zh-CN" sz="2800" dirty="0"/>
          </a:p>
          <a:p>
            <a:pPr marL="0" indent="0">
              <a:lnSpc>
                <a:spcPct val="150000"/>
              </a:lnSpc>
              <a:spcBef>
                <a:spcPts val="0"/>
              </a:spcBef>
              <a:buFont typeface="Wingdings 2" panose="05020102010507070707" pitchFamily="18" charset="2"/>
              <a:buNone/>
              <a:defRPr/>
            </a:pPr>
            <a:endParaRPr lang="en-US" altLang="zh-CN" sz="1200" dirty="0"/>
          </a:p>
          <a:p>
            <a:pPr marL="0" indent="0">
              <a:lnSpc>
                <a:spcPct val="150000"/>
              </a:lnSpc>
              <a:spcBef>
                <a:spcPts val="0"/>
              </a:spcBef>
              <a:buFont typeface="Wingdings" panose="05000000000000000000" pitchFamily="2" charset="2"/>
              <a:buNone/>
              <a:defRPr/>
            </a:pPr>
            <a:r>
              <a:rPr lang="en-US" altLang="zh-CN" sz="2400" dirty="0"/>
              <a:t>       </a:t>
            </a:r>
            <a:r>
              <a:rPr lang="zh-CN" altLang="en-US" sz="2400" dirty="0"/>
              <a:t>形如：</a:t>
            </a:r>
            <a:r>
              <a:rPr lang="en-US" altLang="zh-CN" sz="2400" dirty="0"/>
              <a:t>(A</a:t>
            </a:r>
            <a:r>
              <a:rPr lang="en-US" altLang="zh-CN" sz="2400" baseline="-25000" dirty="0"/>
              <a:t>1</a:t>
            </a:r>
            <a:r>
              <a:rPr lang="en-US" altLang="zh-CN" sz="2400" dirty="0"/>
              <a:t>A</a:t>
            </a:r>
            <a:r>
              <a:rPr lang="en-US" altLang="zh-CN" sz="2400" baseline="-25000" dirty="0"/>
              <a:t>i+1</a:t>
            </a:r>
            <a:r>
              <a:rPr lang="en-US" altLang="zh-CN" sz="2400" dirty="0"/>
              <a:t>… </a:t>
            </a:r>
            <a:r>
              <a:rPr lang="en-US" altLang="zh-CN" sz="2400" dirty="0" err="1"/>
              <a:t>A</a:t>
            </a:r>
            <a:r>
              <a:rPr lang="en-US" altLang="zh-CN" sz="2400" baseline="-25000" dirty="0" err="1"/>
              <a:t>k</a:t>
            </a:r>
            <a:r>
              <a:rPr lang="en-US" altLang="zh-CN" sz="2400" dirty="0"/>
              <a:t>)(A</a:t>
            </a:r>
            <a:r>
              <a:rPr lang="en-US" altLang="zh-CN" sz="2400" baseline="-25000" dirty="0"/>
              <a:t>k+1 </a:t>
            </a:r>
            <a:r>
              <a:rPr lang="en-US" altLang="zh-CN" sz="2400" dirty="0"/>
              <a:t>…A</a:t>
            </a:r>
            <a:r>
              <a:rPr lang="en-US" altLang="zh-CN" sz="2400" baseline="-25000" dirty="0"/>
              <a:t>n</a:t>
            </a:r>
            <a:r>
              <a:rPr lang="en-US" altLang="zh-CN" sz="2400" dirty="0"/>
              <a:t>)</a:t>
            </a:r>
          </a:p>
          <a:p>
            <a:pPr marL="0" indent="0">
              <a:lnSpc>
                <a:spcPct val="150000"/>
              </a:lnSpc>
              <a:spcBef>
                <a:spcPts val="180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到哪里找这样的一个</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，使得上述计算的标量乘法次数最小呢？</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0"/>
              </a:spcBef>
              <a:buFont typeface="Wingdings 2" panose="05020102010507070707" pitchFamily="18" charset="2"/>
              <a:buNone/>
              <a:defRPr/>
            </a:pPr>
            <a:endParaRPr lang="en-US" altLang="zh-CN" sz="2400" dirty="0"/>
          </a:p>
          <a:p>
            <a:pPr>
              <a:lnSpc>
                <a:spcPct val="150000"/>
              </a:lnSpc>
              <a:spcBef>
                <a:spcPts val="0"/>
              </a:spcBef>
              <a:buFont typeface="Wingdings 2" panose="05020102010507070707" pitchFamily="18" charset="2"/>
              <a:buNone/>
              <a:defRPr/>
            </a:pP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472533-5961-48AD-9DEB-B593D7AF3A14}"/>
              </a:ext>
            </a:extLst>
          </p:cNvPr>
          <p:cNvSpPr>
            <a:spLocks noGrp="1"/>
          </p:cNvSpPr>
          <p:nvPr>
            <p:ph idx="1"/>
          </p:nvPr>
        </p:nvSpPr>
        <p:spPr>
          <a:xfrm>
            <a:off x="107950" y="404813"/>
            <a:ext cx="8928100" cy="6049962"/>
          </a:xfrm>
          <a:solidFill>
            <a:schemeClr val="bg1"/>
          </a:solidFill>
        </p:spPr>
        <p:txBody>
          <a:bodyPr/>
          <a:lstStyle/>
          <a:p>
            <a:pPr>
              <a:lnSpc>
                <a:spcPct val="150000"/>
              </a:lnSpc>
              <a:spcBef>
                <a:spcPts val="0"/>
              </a:spcBef>
              <a:buFont typeface="Wingdings 2" panose="05020102010507070707" pitchFamily="18" charset="2"/>
              <a:buNone/>
              <a:defRPr/>
            </a:pPr>
            <a:r>
              <a:rPr lang="zh-CN" altLang="en-US" sz="2400" dirty="0"/>
              <a:t>（</a:t>
            </a:r>
            <a:r>
              <a:rPr lang="en-US" altLang="zh-CN" sz="2400" dirty="0"/>
              <a:t>1</a:t>
            </a:r>
            <a:r>
              <a:rPr lang="zh-CN" altLang="en-US" sz="2400" dirty="0"/>
              <a:t>）递推关系式</a:t>
            </a:r>
            <a:endParaRPr lang="en-US" altLang="zh-CN" sz="2400" dirty="0"/>
          </a:p>
          <a:p>
            <a:pPr marL="0" indent="0">
              <a:lnSpc>
                <a:spcPct val="150000"/>
              </a:lnSpc>
              <a:spcBef>
                <a:spcPts val="240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rPr>
              <a:t>    令 </a:t>
            </a:r>
            <a:r>
              <a:rPr lang="en-US" altLang="zh-CN" sz="2400" dirty="0">
                <a:latin typeface="宋体" panose="02010600030101010101" pitchFamily="2" charset="-122"/>
                <a:ea typeface="宋体" panose="02010600030101010101" pitchFamily="2" charset="-122"/>
              </a:rPr>
              <a:t>m[</a:t>
            </a:r>
            <a:r>
              <a:rPr lang="en-US" altLang="zh-CN" sz="2400" dirty="0" err="1">
                <a:latin typeface="宋体" panose="02010600030101010101" pitchFamily="2" charset="-122"/>
                <a:ea typeface="宋体" panose="02010600030101010101" pitchFamily="2" charset="-122"/>
              </a:rPr>
              <a:t>i,j</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为计算矩阵链</a:t>
            </a:r>
            <a:r>
              <a:rPr lang="en-US" altLang="zh-CN" sz="2400" dirty="0" err="1">
                <a:latin typeface="宋体" panose="02010600030101010101" pitchFamily="2" charset="-122"/>
                <a:ea typeface="宋体" panose="02010600030101010101" pitchFamily="2" charset="-122"/>
              </a:rPr>
              <a:t>A</a:t>
            </a:r>
            <a:r>
              <a:rPr lang="en-US" altLang="zh-CN" sz="2400" baseline="-25000" dirty="0" err="1">
                <a:latin typeface="宋体" panose="02010600030101010101" pitchFamily="2" charset="-122"/>
                <a:ea typeface="宋体" panose="02010600030101010101" pitchFamily="2" charset="-122"/>
              </a:rPr>
              <a:t>i,j</a:t>
            </a:r>
            <a:r>
              <a:rPr lang="zh-CN" altLang="en-US" sz="2400" dirty="0">
                <a:latin typeface="宋体" panose="02010600030101010101" pitchFamily="2" charset="-122"/>
                <a:ea typeface="宋体" panose="02010600030101010101" pitchFamily="2" charset="-122"/>
              </a:rPr>
              <a:t>所需的标量乘法运算次数的最小值</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则有</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0"/>
              </a:spcBef>
              <a:buFont typeface="Wingdings 2" panose="05020102010507070707" pitchFamily="18" charset="2"/>
              <a:buNone/>
              <a:defRPr/>
            </a:pPr>
            <a:endParaRPr lang="en-US" altLang="zh-CN" sz="1400" dirty="0"/>
          </a:p>
          <a:p>
            <a:pPr marL="0" indent="0">
              <a:lnSpc>
                <a:spcPct val="150000"/>
              </a:lnSpc>
              <a:spcBef>
                <a:spcPts val="240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rPr>
              <a:t>含义：</a:t>
            </a:r>
            <a:endParaRPr lang="en-US" altLang="zh-CN" sz="2400" dirty="0">
              <a:latin typeface="宋体" panose="02010600030101010101" pitchFamily="2" charset="-122"/>
              <a:ea typeface="宋体" panose="02010600030101010101" pitchFamily="2" charset="-122"/>
            </a:endParaRPr>
          </a:p>
          <a:p>
            <a:pPr marL="265113" indent="-176213">
              <a:lnSpc>
                <a:spcPct val="150000"/>
              </a:lnSpc>
              <a:spcBef>
                <a:spcPts val="1200"/>
              </a:spcBef>
              <a:defRPr/>
            </a:pPr>
            <a:r>
              <a:rPr lang="zh-CN" altLang="en-US" sz="2000" dirty="0">
                <a:latin typeface="宋体" panose="02010600030101010101" pitchFamily="2" charset="-122"/>
                <a:ea typeface="宋体" panose="02010600030101010101" pitchFamily="2" charset="-122"/>
              </a:rPr>
              <a:t>对任意的</a:t>
            </a:r>
            <a:r>
              <a:rPr lang="en-US" altLang="zh-CN" sz="2000" dirty="0">
                <a:latin typeface="宋体" panose="02010600030101010101" pitchFamily="2" charset="-122"/>
                <a:ea typeface="宋体" panose="02010600030101010101" pitchFamily="2" charset="-122"/>
              </a:rPr>
              <a:t>k(</a:t>
            </a:r>
            <a:r>
              <a:rPr lang="en-US" altLang="zh-CN" sz="2000" dirty="0" err="1">
                <a:latin typeface="宋体" panose="02010600030101010101" pitchFamily="2" charset="-122"/>
                <a:ea typeface="宋体" panose="02010600030101010101" pitchFamily="2" charset="-122"/>
              </a:rPr>
              <a:t>i≤k</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j)</a:t>
            </a:r>
            <a:r>
              <a:rPr lang="zh-CN" altLang="en-US" sz="2000" dirty="0">
                <a:latin typeface="宋体" panose="02010600030101010101" pitchFamily="2" charset="-122"/>
                <a:ea typeface="宋体" panose="02010600030101010101" pitchFamily="2" charset="-122"/>
              </a:rPr>
              <a:t>分开的子乘积，</a:t>
            </a:r>
            <a:r>
              <a:rPr lang="en-US" altLang="zh-CN" sz="2000" dirty="0" err="1">
                <a:latin typeface="宋体" panose="02010600030101010101" pitchFamily="2" charset="-122"/>
                <a:ea typeface="宋体" panose="02010600030101010101" pitchFamily="2" charset="-122"/>
              </a:rPr>
              <a:t>A</a:t>
            </a:r>
            <a:r>
              <a:rPr lang="en-US" altLang="zh-CN" sz="2000" baseline="-25000" dirty="0" err="1">
                <a:latin typeface="宋体" panose="02010600030101010101" pitchFamily="2" charset="-122"/>
                <a:ea typeface="宋体" panose="02010600030101010101" pitchFamily="2" charset="-122"/>
              </a:rPr>
              <a:t>i,k</a:t>
            </a:r>
            <a:r>
              <a:rPr lang="zh-CN" altLang="en-US" sz="2000" dirty="0">
                <a:latin typeface="宋体" panose="02010600030101010101" pitchFamily="2" charset="-122"/>
                <a:ea typeface="宋体" panose="02010600030101010101" pitchFamily="2" charset="-122"/>
              </a:rPr>
              <a:t>是一个</a:t>
            </a:r>
            <a:r>
              <a:rPr lang="en-US" altLang="zh-CN" sz="2000" dirty="0">
                <a:latin typeface="宋体" panose="02010600030101010101" pitchFamily="2" charset="-122"/>
                <a:ea typeface="宋体" panose="02010600030101010101" pitchFamily="2" charset="-122"/>
              </a:rPr>
              <a:t>p</a:t>
            </a:r>
            <a:r>
              <a:rPr lang="en-US" altLang="zh-CN" sz="2000" baseline="-25000" dirty="0">
                <a:latin typeface="宋体" panose="02010600030101010101" pitchFamily="2" charset="-122"/>
                <a:ea typeface="宋体" panose="02010600030101010101" pitchFamily="2" charset="-122"/>
              </a:rPr>
              <a:t>i-1</a:t>
            </a:r>
            <a:r>
              <a:rPr lang="en-US" altLang="zh-CN" sz="2000" dirty="0">
                <a:latin typeface="宋体" panose="02010600030101010101" pitchFamily="2" charset="-122"/>
                <a:ea typeface="宋体" panose="02010600030101010101" pitchFamily="2" charset="-122"/>
              </a:rPr>
              <a:t>×p</a:t>
            </a:r>
            <a:r>
              <a:rPr lang="en-US" altLang="zh-CN" sz="2000" baseline="-25000" dirty="0">
                <a:latin typeface="宋体" panose="02010600030101010101" pitchFamily="2" charset="-122"/>
                <a:ea typeface="宋体" panose="02010600030101010101" pitchFamily="2" charset="-122"/>
              </a:rPr>
              <a:t>k</a:t>
            </a:r>
            <a:r>
              <a:rPr lang="zh-CN" altLang="en-US" sz="2000" dirty="0">
                <a:latin typeface="宋体" panose="02010600030101010101" pitchFamily="2" charset="-122"/>
                <a:ea typeface="宋体" panose="02010600030101010101" pitchFamily="2" charset="-122"/>
              </a:rPr>
              <a:t>的矩阵，</a:t>
            </a:r>
            <a:r>
              <a:rPr lang="en-US" altLang="zh-CN" sz="2000" dirty="0">
                <a:latin typeface="宋体" panose="02010600030101010101" pitchFamily="2" charset="-122"/>
                <a:ea typeface="宋体" panose="02010600030101010101" pitchFamily="2" charset="-122"/>
              </a:rPr>
              <a:t>A</a:t>
            </a:r>
            <a:r>
              <a:rPr lang="en-US" altLang="zh-CN" sz="2000" baseline="-25000" dirty="0">
                <a:latin typeface="宋体" panose="02010600030101010101" pitchFamily="2" charset="-122"/>
                <a:ea typeface="宋体" panose="02010600030101010101" pitchFamily="2" charset="-122"/>
              </a:rPr>
              <a:t>k+1,j</a:t>
            </a:r>
            <a:r>
              <a:rPr lang="zh-CN" altLang="en-US" sz="2000" dirty="0">
                <a:latin typeface="宋体" panose="02010600030101010101" pitchFamily="2" charset="-122"/>
                <a:ea typeface="宋体" panose="02010600030101010101" pitchFamily="2" charset="-122"/>
              </a:rPr>
              <a:t>是一个</a:t>
            </a:r>
            <a:r>
              <a:rPr lang="en-US" altLang="zh-CN" sz="2000" dirty="0" err="1">
                <a:latin typeface="宋体" panose="02010600030101010101" pitchFamily="2" charset="-122"/>
                <a:ea typeface="宋体" panose="02010600030101010101" pitchFamily="2" charset="-122"/>
              </a:rPr>
              <a:t>p</a:t>
            </a:r>
            <a:r>
              <a:rPr lang="en-US" altLang="zh-CN" sz="2000" baseline="-25000" dirty="0" err="1">
                <a:latin typeface="宋体" panose="02010600030101010101" pitchFamily="2" charset="-122"/>
                <a:ea typeface="宋体" panose="02010600030101010101" pitchFamily="2" charset="-122"/>
              </a:rPr>
              <a:t>k</a:t>
            </a:r>
            <a:r>
              <a:rPr lang="en-US" altLang="zh-CN" sz="2000" dirty="0" err="1">
                <a:latin typeface="宋体" panose="02010600030101010101" pitchFamily="2" charset="-122"/>
                <a:ea typeface="宋体" panose="02010600030101010101" pitchFamily="2" charset="-122"/>
              </a:rPr>
              <a:t>×p</a:t>
            </a:r>
            <a:r>
              <a:rPr lang="en-US" altLang="zh-CN" sz="2000" baseline="-25000" dirty="0" err="1">
                <a:latin typeface="宋体" panose="02010600030101010101" pitchFamily="2" charset="-122"/>
                <a:ea typeface="宋体" panose="02010600030101010101" pitchFamily="2" charset="-122"/>
              </a:rPr>
              <a:t>j</a:t>
            </a:r>
            <a:r>
              <a:rPr lang="zh-CN" altLang="en-US" sz="2000" dirty="0">
                <a:latin typeface="宋体" panose="02010600030101010101" pitchFamily="2" charset="-122"/>
                <a:ea typeface="宋体" panose="02010600030101010101" pitchFamily="2" charset="-122"/>
              </a:rPr>
              <a:t>的矩阵</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。结果矩阵</a:t>
            </a:r>
            <a:r>
              <a:rPr lang="en-US" altLang="zh-CN" sz="2000" dirty="0" err="1">
                <a:latin typeface="宋体" panose="02010600030101010101" pitchFamily="2" charset="-122"/>
                <a:ea typeface="宋体" panose="02010600030101010101" pitchFamily="2" charset="-122"/>
              </a:rPr>
              <a:t>A</a:t>
            </a:r>
            <a:r>
              <a:rPr lang="en-US" altLang="zh-CN" sz="2000" baseline="-25000" dirty="0" err="1">
                <a:latin typeface="宋体" panose="02010600030101010101" pitchFamily="2" charset="-122"/>
                <a:ea typeface="宋体" panose="02010600030101010101" pitchFamily="2" charset="-122"/>
              </a:rPr>
              <a:t>i,j</a:t>
            </a:r>
            <a:r>
              <a:rPr lang="zh-CN" altLang="en-US" sz="2000" dirty="0">
                <a:latin typeface="宋体" panose="02010600030101010101" pitchFamily="2" charset="-122"/>
                <a:ea typeface="宋体" panose="02010600030101010101" pitchFamily="2" charset="-122"/>
              </a:rPr>
              <a:t>是</a:t>
            </a:r>
            <a:r>
              <a:rPr lang="en-US" altLang="zh-CN" sz="2000" dirty="0" err="1">
                <a:latin typeface="宋体" panose="02010600030101010101" pitchFamily="2" charset="-122"/>
                <a:ea typeface="宋体" panose="02010600030101010101" pitchFamily="2" charset="-122"/>
              </a:rPr>
              <a:t>A</a:t>
            </a:r>
            <a:r>
              <a:rPr lang="en-US" altLang="zh-CN" sz="2000" baseline="-25000" dirty="0" err="1">
                <a:latin typeface="宋体" panose="02010600030101010101" pitchFamily="2" charset="-122"/>
                <a:ea typeface="宋体" panose="02010600030101010101" pitchFamily="2" charset="-122"/>
              </a:rPr>
              <a:t>i,k</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A</a:t>
            </a:r>
            <a:r>
              <a:rPr lang="en-US" altLang="zh-CN" sz="2000" baseline="-25000" dirty="0">
                <a:latin typeface="宋体" panose="02010600030101010101" pitchFamily="2" charset="-122"/>
                <a:ea typeface="宋体" panose="02010600030101010101" pitchFamily="2" charset="-122"/>
              </a:rPr>
              <a:t>k+1,j</a:t>
            </a:r>
            <a:r>
              <a:rPr lang="zh-CN" altLang="en-US" sz="2000" dirty="0">
                <a:latin typeface="宋体" panose="02010600030101010101" pitchFamily="2" charset="-122"/>
                <a:ea typeface="宋体" panose="02010600030101010101" pitchFamily="2" charset="-122"/>
              </a:rPr>
              <a:t>最终相乘的结果。</a:t>
            </a:r>
            <a:endParaRPr lang="en-US" altLang="zh-CN" sz="2000" dirty="0">
              <a:latin typeface="宋体" panose="02010600030101010101" pitchFamily="2" charset="-122"/>
              <a:ea typeface="宋体" panose="02010600030101010101" pitchFamily="2" charset="-122"/>
            </a:endParaRPr>
          </a:p>
          <a:p>
            <a:pPr marL="265113" indent="-176213">
              <a:lnSpc>
                <a:spcPct val="150000"/>
              </a:lnSpc>
              <a:spcBef>
                <a:spcPts val="1200"/>
              </a:spcBef>
              <a:defRPr/>
            </a:pPr>
            <a:r>
              <a:rPr lang="zh-CN" altLang="en-US" sz="2000" dirty="0">
                <a:latin typeface="宋体" panose="02010600030101010101" pitchFamily="2" charset="-122"/>
                <a:ea typeface="宋体" panose="02010600030101010101" pitchFamily="2" charset="-122"/>
              </a:rPr>
              <a:t>对</a:t>
            </a:r>
            <a:r>
              <a:rPr lang="en-US" altLang="zh-CN" sz="2000" dirty="0">
                <a:latin typeface="宋体" panose="02010600030101010101" pitchFamily="2" charset="-122"/>
                <a:ea typeface="宋体" panose="02010600030101010101" pitchFamily="2" charset="-122"/>
              </a:rPr>
              <a:t>m[</a:t>
            </a:r>
            <a:r>
              <a:rPr lang="en-US" altLang="zh-CN" sz="2000" dirty="0" err="1">
                <a:latin typeface="宋体" panose="02010600030101010101" pitchFamily="2" charset="-122"/>
                <a:ea typeface="宋体" panose="02010600030101010101" pitchFamily="2" charset="-122"/>
              </a:rPr>
              <a:t>i,j</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和任意</a:t>
            </a:r>
            <a:r>
              <a:rPr lang="en-US" altLang="zh-CN" sz="2000" dirty="0">
                <a:latin typeface="宋体" panose="02010600030101010101" pitchFamily="2" charset="-122"/>
                <a:ea typeface="宋体" panose="02010600030101010101" pitchFamily="2" charset="-122"/>
              </a:rPr>
              <a:t>k</a:t>
            </a:r>
            <a:r>
              <a:rPr lang="zh-CN" altLang="en-US" sz="2000" dirty="0">
                <a:latin typeface="宋体" panose="02010600030101010101" pitchFamily="2" charset="-122"/>
                <a:ea typeface="宋体" panose="02010600030101010101" pitchFamily="2" charset="-122"/>
              </a:rPr>
              <a:t>所分开的矩阵链乘</a:t>
            </a:r>
            <a:r>
              <a:rPr lang="en-US" altLang="zh-CN" sz="2000" dirty="0">
                <a:latin typeface="宋体" panose="02010600030101010101" pitchFamily="2" charset="-122"/>
                <a:ea typeface="宋体" panose="02010600030101010101" pitchFamily="2" charset="-122"/>
              </a:rPr>
              <a:t>&lt;A</a:t>
            </a:r>
            <a:r>
              <a:rPr lang="en-US" altLang="zh-CN" sz="2000" baseline="-25000" dirty="0">
                <a:latin typeface="宋体" panose="02010600030101010101" pitchFamily="2" charset="-122"/>
                <a:ea typeface="宋体" panose="02010600030101010101" pitchFamily="2" charset="-122"/>
              </a:rPr>
              <a:t>i</a:t>
            </a:r>
            <a:r>
              <a:rPr lang="en-US" altLang="zh-CN" sz="2000" dirty="0">
                <a:latin typeface="宋体" panose="02010600030101010101" pitchFamily="2" charset="-122"/>
                <a:ea typeface="宋体" panose="02010600030101010101" pitchFamily="2" charset="-122"/>
              </a:rPr>
              <a:t>,A</a:t>
            </a:r>
            <a:r>
              <a:rPr lang="en-US" altLang="zh-CN" sz="2000" baseline="-25000" dirty="0">
                <a:latin typeface="宋体" panose="02010600030101010101" pitchFamily="2" charset="-122"/>
                <a:ea typeface="宋体" panose="02010600030101010101" pitchFamily="2" charset="-122"/>
              </a:rPr>
              <a:t>i+1</a:t>
            </a: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A</a:t>
            </a:r>
            <a:r>
              <a:rPr lang="en-US" altLang="zh-CN" sz="2000" baseline="-25000" dirty="0" err="1">
                <a:latin typeface="宋体" panose="02010600030101010101" pitchFamily="2" charset="-122"/>
                <a:ea typeface="宋体" panose="02010600030101010101" pitchFamily="2" charset="-122"/>
              </a:rPr>
              <a:t>j</a:t>
            </a:r>
            <a:r>
              <a:rPr lang="en-US" altLang="zh-CN" sz="2000" dirty="0">
                <a:latin typeface="宋体" panose="02010600030101010101" pitchFamily="2" charset="-122"/>
                <a:ea typeface="宋体" panose="02010600030101010101" pitchFamily="2" charset="-122"/>
              </a:rPr>
              <a:t>&gt;</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m[</a:t>
            </a:r>
            <a:r>
              <a:rPr lang="en-US" altLang="zh-CN" sz="2000" dirty="0" err="1">
                <a:latin typeface="宋体" panose="02010600030101010101" pitchFamily="2" charset="-122"/>
                <a:ea typeface="宋体" panose="02010600030101010101" pitchFamily="2" charset="-122"/>
              </a:rPr>
              <a:t>i,j</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等于</a:t>
            </a:r>
            <a:r>
              <a:rPr lang="zh-CN" altLang="en-US" sz="2000" dirty="0"/>
              <a:t>计算子乘积</a:t>
            </a:r>
            <a:r>
              <a:rPr lang="en-US" altLang="zh-CN" sz="2000" dirty="0" err="1"/>
              <a:t>A</a:t>
            </a:r>
            <a:r>
              <a:rPr lang="en-US" altLang="zh-CN" sz="2000" baseline="-25000" dirty="0" err="1"/>
              <a:t>i,k</a:t>
            </a:r>
            <a:r>
              <a:rPr lang="zh-CN" altLang="en-US" sz="2000" dirty="0"/>
              <a:t>最小代价</a:t>
            </a:r>
            <a:r>
              <a:rPr lang="en-US" altLang="zh-CN" sz="2000" dirty="0">
                <a:solidFill>
                  <a:srgbClr val="0000FF"/>
                </a:solidFill>
              </a:rPr>
              <a:t>m[</a:t>
            </a:r>
            <a:r>
              <a:rPr lang="en-US" altLang="zh-CN" sz="2000" dirty="0" err="1">
                <a:solidFill>
                  <a:srgbClr val="0000FF"/>
                </a:solidFill>
              </a:rPr>
              <a:t>i,k</a:t>
            </a:r>
            <a:r>
              <a:rPr lang="en-US" altLang="zh-CN" sz="2000" dirty="0">
                <a:solidFill>
                  <a:srgbClr val="0000FF"/>
                </a:solidFill>
              </a:rPr>
              <a:t>]</a:t>
            </a:r>
            <a:r>
              <a:rPr lang="en-US" altLang="zh-CN" sz="2000" dirty="0">
                <a:solidFill>
                  <a:srgbClr val="0000FF"/>
                </a:solidFill>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 </a:t>
            </a:r>
            <a:r>
              <a:rPr lang="zh-CN" altLang="en-US" sz="2000" dirty="0"/>
              <a:t>计算子乘积</a:t>
            </a:r>
            <a:r>
              <a:rPr lang="en-US" altLang="zh-CN" sz="2000" dirty="0"/>
              <a:t>A</a:t>
            </a:r>
            <a:r>
              <a:rPr lang="en-US" altLang="zh-CN" sz="2000" baseline="-25000" dirty="0"/>
              <a:t>k+1,j</a:t>
            </a:r>
            <a:r>
              <a:rPr lang="zh-CN" altLang="en-US" sz="2000" dirty="0"/>
              <a:t>的最小代价</a:t>
            </a:r>
            <a:r>
              <a:rPr lang="en-US" altLang="zh-CN" sz="2000" dirty="0">
                <a:solidFill>
                  <a:srgbClr val="0000FF"/>
                </a:solidFill>
              </a:rPr>
              <a:t>m[k+1,j]</a:t>
            </a:r>
            <a:r>
              <a:rPr lang="en-US" altLang="zh-CN" sz="2000" dirty="0">
                <a:solidFill>
                  <a:srgbClr val="0000FF"/>
                </a:solidFill>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 </a:t>
            </a:r>
            <a:r>
              <a:rPr lang="zh-CN" altLang="en-US" sz="2000" dirty="0"/>
              <a:t>这两个子矩阵最后相乘的代价</a:t>
            </a:r>
            <a:r>
              <a:rPr lang="en-US" altLang="zh-CN" sz="2000" dirty="0">
                <a:solidFill>
                  <a:srgbClr val="FF0000"/>
                </a:solidFill>
              </a:rPr>
              <a:t>p</a:t>
            </a:r>
            <a:r>
              <a:rPr lang="en-US" altLang="zh-CN" sz="2000" baseline="-25000" dirty="0">
                <a:solidFill>
                  <a:srgbClr val="FF0000"/>
                </a:solidFill>
              </a:rPr>
              <a:t>i-1</a:t>
            </a:r>
            <a:r>
              <a:rPr lang="en-US" altLang="zh-CN" sz="2000" dirty="0">
                <a:solidFill>
                  <a:srgbClr val="FF0000"/>
                </a:solidFill>
              </a:rPr>
              <a:t>p</a:t>
            </a:r>
            <a:r>
              <a:rPr lang="en-US" altLang="zh-CN" sz="2000" baseline="-25000" dirty="0">
                <a:solidFill>
                  <a:srgbClr val="FF0000"/>
                </a:solidFill>
              </a:rPr>
              <a:t>k</a:t>
            </a:r>
            <a:r>
              <a:rPr lang="en-US" altLang="zh-CN" sz="2000" dirty="0">
                <a:solidFill>
                  <a:srgbClr val="FF0000"/>
                </a:solidFill>
              </a:rPr>
              <a:t>p</a:t>
            </a:r>
            <a:r>
              <a:rPr lang="en-US" altLang="zh-CN" sz="2000" baseline="-25000" dirty="0">
                <a:solidFill>
                  <a:srgbClr val="FF0000"/>
                </a:solidFill>
              </a:rPr>
              <a:t>j</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而这样的</a:t>
            </a:r>
            <a:r>
              <a:rPr lang="en-US" altLang="zh-CN" sz="2000" dirty="0">
                <a:latin typeface="宋体" panose="02010600030101010101" pitchFamily="2" charset="-122"/>
                <a:ea typeface="宋体" panose="02010600030101010101" pitchFamily="2" charset="-122"/>
              </a:rPr>
              <a:t>k</a:t>
            </a:r>
            <a:r>
              <a:rPr lang="zh-CN" altLang="en-US" sz="2000" dirty="0">
                <a:latin typeface="宋体" panose="02010600030101010101" pitchFamily="2" charset="-122"/>
                <a:ea typeface="宋体" panose="02010600030101010101" pitchFamily="2" charset="-122"/>
              </a:rPr>
              <a:t>有</a:t>
            </a:r>
            <a:r>
              <a:rPr lang="en-US" altLang="zh-CN" sz="2000" dirty="0">
                <a:latin typeface="宋体" panose="02010600030101010101" pitchFamily="2" charset="-122"/>
                <a:ea typeface="宋体" panose="02010600030101010101" pitchFamily="2" charset="-122"/>
              </a:rPr>
              <a:t>j-</a:t>
            </a:r>
            <a:r>
              <a:rPr lang="en-US" altLang="zh-CN" sz="2000" dirty="0" err="1">
                <a:latin typeface="宋体" panose="02010600030101010101" pitchFamily="2" charset="-122"/>
                <a:ea typeface="宋体" panose="02010600030101010101" pitchFamily="2" charset="-122"/>
              </a:rPr>
              <a:t>i</a:t>
            </a:r>
            <a:r>
              <a:rPr lang="zh-CN" altLang="en-US" sz="2000" dirty="0">
                <a:latin typeface="宋体" panose="02010600030101010101" pitchFamily="2" charset="-122"/>
                <a:ea typeface="宋体" panose="02010600030101010101" pitchFamily="2" charset="-122"/>
              </a:rPr>
              <a:t>种可能性</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取其中最小者。</a:t>
            </a:r>
            <a:endParaRPr lang="en-US" altLang="zh-CN" sz="2000" dirty="0">
              <a:latin typeface="宋体" panose="02010600030101010101" pitchFamily="2" charset="-122"/>
              <a:ea typeface="宋体" panose="02010600030101010101" pitchFamily="2" charset="-122"/>
            </a:endParaRPr>
          </a:p>
          <a:p>
            <a:pPr marL="265113" indent="-176213">
              <a:lnSpc>
                <a:spcPct val="150000"/>
              </a:lnSpc>
              <a:spcBef>
                <a:spcPts val="0"/>
              </a:spcBef>
              <a:defRPr/>
            </a:pPr>
            <a:r>
              <a:rPr lang="en-US" altLang="zh-CN" sz="2000" dirty="0">
                <a:latin typeface="宋体" panose="02010600030101010101" pitchFamily="2" charset="-122"/>
                <a:ea typeface="宋体" panose="02010600030101010101" pitchFamily="2" charset="-122"/>
              </a:rPr>
              <a:t> </a:t>
            </a:r>
            <a:r>
              <a:rPr lang="en-US" altLang="zh-CN" sz="2000" dirty="0">
                <a:solidFill>
                  <a:srgbClr val="0000FF"/>
                </a:solidFill>
                <a:latin typeface="宋体" panose="02010600030101010101" pitchFamily="2" charset="-122"/>
                <a:ea typeface="宋体" panose="02010600030101010101" pitchFamily="2" charset="-122"/>
              </a:rPr>
              <a:t>m[1,n]</a:t>
            </a:r>
            <a:r>
              <a:rPr lang="zh-CN" altLang="en-US" sz="2000" dirty="0">
                <a:solidFill>
                  <a:srgbClr val="0000FF"/>
                </a:solidFill>
                <a:latin typeface="宋体" panose="02010600030101010101" pitchFamily="2" charset="-122"/>
                <a:ea typeface="宋体" panose="02010600030101010101" pitchFamily="2" charset="-122"/>
              </a:rPr>
              <a:t>是计算</a:t>
            </a:r>
            <a:r>
              <a:rPr lang="en-US" altLang="zh-CN" sz="2000" dirty="0">
                <a:solidFill>
                  <a:srgbClr val="0000FF"/>
                </a:solidFill>
                <a:latin typeface="宋体" panose="02010600030101010101" pitchFamily="2" charset="-122"/>
                <a:ea typeface="宋体" panose="02010600030101010101" pitchFamily="2" charset="-122"/>
              </a:rPr>
              <a:t>A</a:t>
            </a:r>
            <a:r>
              <a:rPr lang="en-US" altLang="zh-CN" sz="2000" baseline="-25000" dirty="0">
                <a:solidFill>
                  <a:srgbClr val="0000FF"/>
                </a:solidFill>
                <a:latin typeface="宋体" panose="02010600030101010101" pitchFamily="2" charset="-122"/>
                <a:ea typeface="宋体" panose="02010600030101010101" pitchFamily="2" charset="-122"/>
              </a:rPr>
              <a:t>1,n</a:t>
            </a:r>
            <a:r>
              <a:rPr lang="zh-CN" altLang="en-US" sz="2000" dirty="0">
                <a:solidFill>
                  <a:srgbClr val="0000FF"/>
                </a:solidFill>
                <a:latin typeface="宋体" panose="02010600030101010101" pitchFamily="2" charset="-122"/>
                <a:ea typeface="宋体" panose="02010600030101010101" pitchFamily="2" charset="-122"/>
              </a:rPr>
              <a:t>的最小代价</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a:lnSpc>
                <a:spcPct val="150000"/>
              </a:lnSpc>
              <a:spcBef>
                <a:spcPts val="0"/>
              </a:spcBef>
              <a:buFont typeface="Wingdings 2" panose="05020102010507070707" pitchFamily="18" charset="2"/>
              <a:buNone/>
              <a:defRPr/>
            </a:pPr>
            <a:endParaRPr lang="zh-CN" altLang="en-US" dirty="0"/>
          </a:p>
        </p:txBody>
      </p:sp>
      <p:pic>
        <p:nvPicPr>
          <p:cNvPr id="48131" name="图片 1">
            <a:extLst>
              <a:ext uri="{FF2B5EF4-FFF2-40B4-BE49-F238E27FC236}">
                <a16:creationId xmlns:a16="http://schemas.microsoft.com/office/drawing/2014/main" id="{CF0FA403-D3EB-4F7F-8716-6266F6B74C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7463" y="2060575"/>
            <a:ext cx="698817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a:extLst>
              <a:ext uri="{FF2B5EF4-FFF2-40B4-BE49-F238E27FC236}">
                <a16:creationId xmlns:a16="http://schemas.microsoft.com/office/drawing/2014/main" id="{4C48F02D-18C2-4B0F-A56B-D92A3F8425E0}"/>
              </a:ext>
            </a:extLst>
          </p:cNvPr>
          <p:cNvSpPr>
            <a:spLocks noGrp="1" noChangeArrowheads="1"/>
          </p:cNvSpPr>
          <p:nvPr>
            <p:ph idx="1"/>
          </p:nvPr>
        </p:nvSpPr>
        <p:spPr>
          <a:xfrm>
            <a:off x="395288" y="1268413"/>
            <a:ext cx="8401050" cy="5108575"/>
          </a:xfrm>
          <a:solidFill>
            <a:schemeClr val="bg1"/>
          </a:solidFill>
        </p:spPr>
        <p:txBody>
          <a:bodyPr/>
          <a:lstStyle/>
          <a:p>
            <a:pPr marL="0" indent="0">
              <a:lnSpc>
                <a:spcPct val="150000"/>
              </a:lnSpc>
              <a:spcBef>
                <a:spcPts val="1200"/>
              </a:spcBef>
              <a:buFont typeface="Wingdings 2" panose="05020102010507070707" pitchFamily="18" charset="2"/>
              <a:buNone/>
            </a:pPr>
            <a:r>
              <a:rPr lang="zh-CN" altLang="en-US" sz="2800">
                <a:latin typeface="宋体" panose="02010600030101010101" pitchFamily="2" charset="-122"/>
                <a:ea typeface="宋体" panose="02010600030101010101" pitchFamily="2" charset="-122"/>
              </a:rPr>
              <a:t>    再设</a:t>
            </a:r>
            <a:r>
              <a:rPr lang="en-US" altLang="zh-CN" sz="2800" b="1">
                <a:solidFill>
                  <a:srgbClr val="FF0000"/>
                </a:solidFill>
                <a:latin typeface="宋体" panose="02010600030101010101" pitchFamily="2" charset="-122"/>
                <a:ea typeface="宋体" panose="02010600030101010101" pitchFamily="2" charset="-122"/>
              </a:rPr>
              <a:t>s[i,j]</a:t>
            </a:r>
            <a:r>
              <a:rPr lang="zh-CN" altLang="en-US" sz="2800">
                <a:latin typeface="宋体" panose="02010600030101010101" pitchFamily="2" charset="-122"/>
                <a:ea typeface="宋体" panose="02010600030101010101" pitchFamily="2" charset="-122"/>
              </a:rPr>
              <a:t>，记录使</a:t>
            </a:r>
            <a:r>
              <a:rPr lang="en-US" altLang="zh-CN" sz="2800">
                <a:latin typeface="宋体" panose="02010600030101010101" pitchFamily="2" charset="-122"/>
                <a:ea typeface="宋体" panose="02010600030101010101" pitchFamily="2" charset="-122"/>
              </a:rPr>
              <a:t>m[i,j]</a:t>
            </a:r>
            <a:r>
              <a:rPr lang="zh-CN" altLang="en-US" sz="2800">
                <a:latin typeface="宋体" panose="02010600030101010101" pitchFamily="2" charset="-122"/>
                <a:ea typeface="宋体" panose="02010600030101010101" pitchFamily="2" charset="-122"/>
              </a:rPr>
              <a:t>取最小值的</a:t>
            </a:r>
            <a:r>
              <a:rPr lang="en-US" altLang="zh-CN" sz="2800">
                <a:latin typeface="宋体" panose="02010600030101010101" pitchFamily="2" charset="-122"/>
                <a:ea typeface="宋体" panose="02010600030101010101" pitchFamily="2" charset="-122"/>
              </a:rPr>
              <a:t>k</a:t>
            </a:r>
            <a:r>
              <a:rPr lang="zh-CN" altLang="en-US" sz="2800">
                <a:latin typeface="宋体" panose="02010600030101010101" pitchFamily="2" charset="-122"/>
                <a:ea typeface="宋体" panose="02010600030101010101" pitchFamily="2" charset="-122"/>
              </a:rPr>
              <a:t>，则可以依靠</a:t>
            </a:r>
            <a:r>
              <a:rPr lang="en-US" altLang="zh-CN" sz="2800">
                <a:latin typeface="宋体" panose="02010600030101010101" pitchFamily="2" charset="-122"/>
                <a:ea typeface="宋体" panose="02010600030101010101" pitchFamily="2" charset="-122"/>
              </a:rPr>
              <a:t>s</a:t>
            </a:r>
            <a:r>
              <a:rPr lang="zh-CN" altLang="en-US" sz="2800">
                <a:latin typeface="宋体" panose="02010600030101010101" pitchFamily="2" charset="-122"/>
                <a:ea typeface="宋体" panose="02010600030101010101" pitchFamily="2" charset="-122"/>
              </a:rPr>
              <a:t>求出最优链乘模式。</a:t>
            </a:r>
            <a:endParaRPr lang="en-US" altLang="zh-CN" sz="2800">
              <a:latin typeface="宋体" panose="02010600030101010101" pitchFamily="2" charset="-122"/>
              <a:ea typeface="宋体" panose="02010600030101010101" pitchFamily="2" charset="-122"/>
            </a:endParaRPr>
          </a:p>
          <a:p>
            <a:pPr marL="0" indent="0">
              <a:lnSpc>
                <a:spcPct val="150000"/>
              </a:lnSpc>
              <a:spcBef>
                <a:spcPts val="1200"/>
              </a:spcBef>
              <a:buFont typeface="Wingdings 2" panose="05020102010507070707" pitchFamily="18" charset="2"/>
              <a:buNone/>
            </a:pPr>
            <a:r>
              <a:rPr lang="zh-CN" altLang="en-US" sz="2800">
                <a:latin typeface="宋体" panose="02010600030101010101" pitchFamily="2" charset="-122"/>
                <a:ea typeface="宋体" panose="02010600030101010101" pitchFamily="2" charset="-122"/>
              </a:rPr>
              <a:t>    下述过程</a:t>
            </a:r>
            <a:r>
              <a:rPr lang="en-US" altLang="zh-CN" sz="2800" b="1">
                <a:latin typeface="宋体" panose="02010600030101010101" pitchFamily="2" charset="-122"/>
                <a:ea typeface="宋体" panose="02010600030101010101" pitchFamily="2" charset="-122"/>
              </a:rPr>
              <a:t>MATRIX-CHAIN-ORDER</a:t>
            </a:r>
            <a:r>
              <a:rPr lang="zh-CN" altLang="en-US" sz="2800">
                <a:latin typeface="宋体" panose="02010600030101010101" pitchFamily="2" charset="-122"/>
                <a:ea typeface="宋体" panose="02010600030101010101" pitchFamily="2" charset="-122"/>
              </a:rPr>
              <a:t>采用</a:t>
            </a:r>
            <a:r>
              <a:rPr lang="zh-CN" altLang="en-US" sz="2800">
                <a:solidFill>
                  <a:srgbClr val="0000FF"/>
                </a:solidFill>
              </a:rPr>
              <a:t>自底向上表格法</a:t>
            </a:r>
            <a:r>
              <a:rPr lang="zh-CN" altLang="en-US" sz="2800">
                <a:latin typeface="宋体" panose="02010600030101010101" pitchFamily="2" charset="-122"/>
                <a:ea typeface="宋体" panose="02010600030101010101" pitchFamily="2" charset="-122"/>
              </a:rPr>
              <a:t>计算</a:t>
            </a:r>
            <a:r>
              <a:rPr lang="en-US" altLang="zh-CN" sz="2800">
                <a:latin typeface="宋体" panose="02010600030101010101" pitchFamily="2" charset="-122"/>
                <a:ea typeface="宋体" panose="02010600030101010101" pitchFamily="2" charset="-122"/>
              </a:rPr>
              <a:t>n</a:t>
            </a:r>
            <a:r>
              <a:rPr lang="zh-CN" altLang="en-US" sz="2800">
                <a:latin typeface="宋体" panose="02010600030101010101" pitchFamily="2" charset="-122"/>
                <a:ea typeface="宋体" panose="02010600030101010101" pitchFamily="2" charset="-122"/>
              </a:rPr>
              <a:t>个矩阵链乘的最优模式。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a:extLst>
              <a:ext uri="{FF2B5EF4-FFF2-40B4-BE49-F238E27FC236}">
                <a16:creationId xmlns:a16="http://schemas.microsoft.com/office/drawing/2014/main" id="{0BB7ECCC-06ED-4C85-9D5E-3811957394A1}"/>
              </a:ext>
            </a:extLst>
          </p:cNvPr>
          <p:cNvSpPr>
            <a:spLocks noGrp="1"/>
          </p:cNvSpPr>
          <p:nvPr>
            <p:ph idx="1"/>
          </p:nvPr>
        </p:nvSpPr>
        <p:spPr>
          <a:xfrm>
            <a:off x="250825" y="1052513"/>
            <a:ext cx="8785225" cy="5400675"/>
          </a:xfrm>
          <a:solidFill>
            <a:schemeClr val="bg1"/>
          </a:solidFill>
        </p:spPr>
        <p:txBody>
          <a:bodyPr/>
          <a:lstStyle/>
          <a:p>
            <a:pPr marL="2062163" indent="-2062163" eaLnBrk="1" hangingPunct="1">
              <a:lnSpc>
                <a:spcPct val="150000"/>
              </a:lnSpc>
              <a:spcBef>
                <a:spcPts val="2400"/>
              </a:spcBef>
              <a:buFont typeface="Wingdings 2" panose="05020102010507070707" pitchFamily="18" charset="2"/>
              <a:buNone/>
              <a:defRPr/>
            </a:pPr>
            <a:r>
              <a:rPr lang="zh-CN" altLang="en-US" sz="2800" dirty="0">
                <a:solidFill>
                  <a:srgbClr val="FF0000"/>
                </a:solidFill>
              </a:rPr>
              <a:t>最优化问题</a:t>
            </a:r>
            <a:r>
              <a:rPr lang="zh-CN" altLang="en-US" sz="2400" dirty="0"/>
              <a:t>：</a:t>
            </a:r>
            <a:r>
              <a:rPr lang="zh-CN" altLang="en-US" sz="2400" dirty="0">
                <a:latin typeface="宋体" panose="02010600030101010101" pitchFamily="2" charset="-122"/>
                <a:ea typeface="宋体" panose="02010600030101010101" pitchFamily="2" charset="-122"/>
              </a:rPr>
              <a:t>这一类问题的可行解可能有很多个。每个解都有一个值，我们希望寻找具有最优值的解（最小值或最大值）。</a:t>
            </a:r>
            <a:endParaRPr lang="en-US" altLang="zh-CN" sz="2400" dirty="0">
              <a:latin typeface="宋体" panose="02010600030101010101" pitchFamily="2" charset="-122"/>
              <a:ea typeface="宋体" panose="02010600030101010101" pitchFamily="2" charset="-122"/>
            </a:endParaRPr>
          </a:p>
          <a:p>
            <a:pPr marL="0" indent="0" eaLnBrk="1" hangingPunct="1">
              <a:lnSpc>
                <a:spcPct val="150000"/>
              </a:lnSpc>
              <a:spcBef>
                <a:spcPts val="2400"/>
              </a:spcBef>
              <a:buFont typeface="Wingdings 2" panose="05020102010507070707" pitchFamily="18" charset="2"/>
              <a:buNone/>
              <a:defRPr/>
            </a:pPr>
            <a:r>
              <a:rPr lang="en-US" altLang="zh-CN" sz="28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注：这里，我们称这个解为问题的一个最优解（</a:t>
            </a:r>
            <a:r>
              <a:rPr lang="en-US" altLang="zh-CN" sz="2000" dirty="0">
                <a:latin typeface="宋体" panose="02010600030101010101" pitchFamily="2" charset="-122"/>
                <a:ea typeface="宋体" panose="02010600030101010101" pitchFamily="2" charset="-122"/>
              </a:rPr>
              <a:t>an optimal solution</a:t>
            </a:r>
            <a:r>
              <a:rPr lang="zh-CN" altLang="en-US" sz="2400" dirty="0">
                <a:latin typeface="宋体" panose="02010600030101010101" pitchFamily="2" charset="-122"/>
                <a:ea typeface="宋体" panose="02010600030101010101" pitchFamily="2" charset="-122"/>
              </a:rPr>
              <a:t>），而不是</a:t>
            </a:r>
            <a:r>
              <a:rPr lang="en-US" altLang="zh-CN" sz="2400" dirty="0">
                <a:latin typeface="宋体" panose="02010600030101010101" pitchFamily="2" charset="-122"/>
                <a:ea typeface="宋体" panose="02010600030101010101" pitchFamily="2" charset="-122"/>
              </a:rPr>
              <a:t>the optimal solution</a:t>
            </a:r>
            <a:r>
              <a:rPr lang="zh-CN" altLang="en-US" sz="2400" dirty="0">
                <a:latin typeface="宋体" panose="02010600030101010101" pitchFamily="2" charset="-122"/>
                <a:ea typeface="宋体" panose="02010600030101010101" pitchFamily="2" charset="-122"/>
              </a:rPr>
              <a:t>，因为最优解也可能有多个。</a:t>
            </a:r>
            <a:endParaRPr lang="en-US" altLang="zh-CN" sz="2400" dirty="0">
              <a:latin typeface="宋体" panose="02010600030101010101" pitchFamily="2" charset="-122"/>
              <a:ea typeface="宋体" panose="02010600030101010101" pitchFamily="2" charset="-122"/>
            </a:endParaRPr>
          </a:p>
          <a:p>
            <a:pPr marL="0" indent="0" eaLnBrk="1" hangingPunct="1">
              <a:lnSpc>
                <a:spcPct val="150000"/>
              </a:lnSpc>
              <a:spcBef>
                <a:spcPts val="2400"/>
              </a:spcBef>
              <a:spcAft>
                <a:spcPts val="1200"/>
              </a:spcAft>
              <a:buFont typeface="Wingdings 2" panose="05020102010507070707" pitchFamily="18" charset="2"/>
              <a:buNone/>
              <a:defRPr/>
            </a:pPr>
            <a:r>
              <a:rPr lang="en-US" altLang="zh-CN" sz="2400" dirty="0"/>
              <a:t>       —— </a:t>
            </a:r>
            <a:r>
              <a:rPr lang="zh-CN" altLang="en-US" sz="2400" dirty="0"/>
              <a:t>这种找最优解的问题通常称为</a:t>
            </a:r>
            <a:r>
              <a:rPr lang="zh-CN" altLang="en-US" sz="2400" b="1" dirty="0">
                <a:solidFill>
                  <a:srgbClr val="FF0000"/>
                </a:solidFill>
              </a:rPr>
              <a:t>最优化问题</a:t>
            </a:r>
            <a:r>
              <a:rPr lang="zh-CN" altLang="en-US" sz="2400" dirty="0"/>
              <a:t>。</a:t>
            </a:r>
            <a:endParaRPr lang="en-US" altLang="zh-CN" sz="2400" dirty="0"/>
          </a:p>
          <a:p>
            <a:pPr marL="0" indent="0" eaLnBrk="1" hangingPunct="1">
              <a:lnSpc>
                <a:spcPct val="150000"/>
              </a:lnSpc>
              <a:spcBef>
                <a:spcPts val="2400"/>
              </a:spcBef>
              <a:buFont typeface="Wingdings 2" panose="05020102010507070707" pitchFamily="18" charset="2"/>
              <a:buNone/>
              <a:defRPr/>
            </a:pPr>
            <a:r>
              <a:rPr lang="zh-CN" altLang="en-US" sz="2000" dirty="0"/>
              <a:t>        </a:t>
            </a:r>
            <a:endParaRPr lang="zh-CN"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图片 2">
            <a:extLst>
              <a:ext uri="{FF2B5EF4-FFF2-40B4-BE49-F238E27FC236}">
                <a16:creationId xmlns:a16="http://schemas.microsoft.com/office/drawing/2014/main" id="{FA11569D-E473-4DEB-81F4-FE7F4C882E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275" y="363538"/>
            <a:ext cx="7258050" cy="524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D58F2485-05B7-4411-824D-6094E9E90FA6}"/>
              </a:ext>
            </a:extLst>
          </p:cNvPr>
          <p:cNvSpPr/>
          <p:nvPr/>
        </p:nvSpPr>
        <p:spPr>
          <a:xfrm>
            <a:off x="3827463" y="122238"/>
            <a:ext cx="5106987" cy="869950"/>
          </a:xfrm>
          <a:prstGeom prst="rect">
            <a:avLst/>
          </a:prstGeom>
          <a:solidFill>
            <a:schemeClr val="accent1">
              <a:lumMod val="20000"/>
              <a:lumOff val="80000"/>
            </a:schemeClr>
          </a:solidFill>
        </p:spPr>
        <p:txBody>
          <a:bodyPr>
            <a:spAutoFit/>
          </a:bodyPr>
          <a:lstStyle/>
          <a:p>
            <a:pPr>
              <a:lnSpc>
                <a:spcPct val="150000"/>
              </a:lnSpc>
              <a:defRPr/>
            </a:pPr>
            <a:r>
              <a:rPr lang="zh-CN" altLang="en-US" dirty="0"/>
              <a:t>输入序列</a:t>
            </a:r>
            <a:r>
              <a:rPr lang="en-US" altLang="zh-CN" dirty="0"/>
              <a:t>p=&lt;p</a:t>
            </a:r>
            <a:r>
              <a:rPr lang="en-US" altLang="zh-CN" baseline="-25000" dirty="0"/>
              <a:t>0</a:t>
            </a:r>
            <a:r>
              <a:rPr lang="en-US" altLang="zh-CN" dirty="0"/>
              <a:t>,p</a:t>
            </a:r>
            <a:r>
              <a:rPr lang="en-US" altLang="zh-CN" baseline="-25000" dirty="0"/>
              <a:t>1</a:t>
            </a:r>
            <a:r>
              <a:rPr lang="en-US" altLang="zh-CN" dirty="0"/>
              <a:t>,...,</a:t>
            </a:r>
            <a:r>
              <a:rPr lang="en-US" altLang="zh-CN" dirty="0" err="1"/>
              <a:t>p</a:t>
            </a:r>
            <a:r>
              <a:rPr lang="en-US" altLang="zh-CN" baseline="-25000" dirty="0" err="1"/>
              <a:t>n</a:t>
            </a:r>
            <a:r>
              <a:rPr lang="en-US" altLang="zh-CN" dirty="0"/>
              <a:t>&gt;</a:t>
            </a:r>
            <a:r>
              <a:rPr lang="zh-CN" altLang="en-US" dirty="0"/>
              <a:t>是</a:t>
            </a:r>
            <a:r>
              <a:rPr lang="en-US" altLang="zh-CN" dirty="0"/>
              <a:t>n</a:t>
            </a:r>
            <a:r>
              <a:rPr lang="zh-CN" altLang="en-US" dirty="0"/>
              <a:t>个矩阵的维数表示，矩阵</a:t>
            </a:r>
            <a:r>
              <a:rPr lang="en-US" altLang="zh-CN" dirty="0"/>
              <a:t>A</a:t>
            </a:r>
            <a:r>
              <a:rPr lang="en-US" altLang="zh-CN" baseline="-25000" dirty="0"/>
              <a:t>i</a:t>
            </a:r>
            <a:r>
              <a:rPr lang="zh-CN" altLang="en-US" dirty="0"/>
              <a:t>的维数是</a:t>
            </a:r>
            <a:r>
              <a:rPr lang="en-US" altLang="zh-CN" dirty="0"/>
              <a:t>p</a:t>
            </a:r>
            <a:r>
              <a:rPr lang="en-US" altLang="zh-CN" baseline="-25000" dirty="0"/>
              <a:t>i-1</a:t>
            </a:r>
            <a:r>
              <a:rPr lang="en-US" altLang="zh-CN" dirty="0"/>
              <a:t>×p</a:t>
            </a:r>
            <a:r>
              <a:rPr lang="en-US" altLang="zh-CN" baseline="-25000" dirty="0"/>
              <a:t>i</a:t>
            </a:r>
            <a:r>
              <a:rPr lang="zh-CN" altLang="en-US" dirty="0"/>
              <a:t>，</a:t>
            </a:r>
            <a:r>
              <a:rPr lang="en-US" altLang="zh-CN" dirty="0" err="1"/>
              <a:t>i</a:t>
            </a:r>
            <a:r>
              <a:rPr lang="en-US" altLang="zh-CN" dirty="0"/>
              <a:t>=1,2,...,n</a:t>
            </a:r>
            <a:r>
              <a:rPr lang="zh-CN" altLang="en-US" dirty="0"/>
              <a:t>。</a:t>
            </a:r>
          </a:p>
        </p:txBody>
      </p:sp>
      <p:sp>
        <p:nvSpPr>
          <p:cNvPr id="11" name="矩形 10">
            <a:extLst>
              <a:ext uri="{FF2B5EF4-FFF2-40B4-BE49-F238E27FC236}">
                <a16:creationId xmlns:a16="http://schemas.microsoft.com/office/drawing/2014/main" id="{2BE8CA20-45F2-4071-91C7-D82922310575}"/>
              </a:ext>
            </a:extLst>
          </p:cNvPr>
          <p:cNvSpPr/>
          <p:nvPr/>
        </p:nvSpPr>
        <p:spPr>
          <a:xfrm>
            <a:off x="198438" y="6115050"/>
            <a:ext cx="4229100" cy="461963"/>
          </a:xfrm>
          <a:prstGeom prst="rect">
            <a:avLst/>
          </a:prstGeom>
          <a:solidFill>
            <a:schemeClr val="accent1">
              <a:lumMod val="20000"/>
              <a:lumOff val="80000"/>
            </a:schemeClr>
          </a:solidFill>
        </p:spPr>
        <p:txBody>
          <a:bodyPr>
            <a:spAutoFit/>
          </a:bodyPr>
          <a:lstStyle/>
          <a:p>
            <a:pPr>
              <a:defRPr/>
            </a:pPr>
            <a:r>
              <a:rPr lang="en-US" altLang="zh-CN" sz="2400" dirty="0">
                <a:solidFill>
                  <a:srgbClr val="000000"/>
                </a:solidFill>
                <a:latin typeface="微软雅黑" panose="020B0503020204020204" pitchFamily="34" charset="-122"/>
                <a:ea typeface="微软雅黑" panose="020B0503020204020204" pitchFamily="34" charset="-122"/>
              </a:rPr>
              <a:t>m[1,n]</a:t>
            </a:r>
            <a:r>
              <a:rPr lang="zh-CN" altLang="en-US" sz="2400" dirty="0">
                <a:solidFill>
                  <a:srgbClr val="000000"/>
                </a:solidFill>
                <a:latin typeface="微软雅黑" panose="020B0503020204020204" pitchFamily="34" charset="-122"/>
                <a:ea typeface="微软雅黑" panose="020B0503020204020204" pitchFamily="34" charset="-122"/>
              </a:rPr>
              <a:t>是计算</a:t>
            </a:r>
            <a:r>
              <a:rPr lang="en-US" altLang="zh-CN" sz="2400" dirty="0">
                <a:solidFill>
                  <a:srgbClr val="000000"/>
                </a:solidFill>
                <a:latin typeface="微软雅黑" panose="020B0503020204020204" pitchFamily="34" charset="-122"/>
                <a:ea typeface="微软雅黑" panose="020B0503020204020204" pitchFamily="34" charset="-122"/>
              </a:rPr>
              <a:t>A</a:t>
            </a:r>
            <a:r>
              <a:rPr lang="en-US" altLang="zh-CN" sz="2400" baseline="-25000" dirty="0">
                <a:solidFill>
                  <a:srgbClr val="000000"/>
                </a:solidFill>
                <a:latin typeface="微软雅黑" panose="020B0503020204020204" pitchFamily="34" charset="-122"/>
                <a:ea typeface="微软雅黑" panose="020B0503020204020204" pitchFamily="34" charset="-122"/>
              </a:rPr>
              <a:t>1,n</a:t>
            </a:r>
            <a:r>
              <a:rPr lang="zh-CN" altLang="en-US" sz="2400" dirty="0">
                <a:solidFill>
                  <a:srgbClr val="000000"/>
                </a:solidFill>
                <a:latin typeface="微软雅黑" panose="020B0503020204020204" pitchFamily="34" charset="-122"/>
                <a:ea typeface="微软雅黑" panose="020B0503020204020204" pitchFamily="34" charset="-122"/>
              </a:rPr>
              <a:t>的最小代价</a:t>
            </a:r>
            <a:endParaRPr lang="zh-CN" altLang="en-US" sz="2400" dirty="0">
              <a:latin typeface="微软雅黑" panose="020B0503020204020204" pitchFamily="34" charset="-122"/>
              <a:ea typeface="微软雅黑" panose="020B0503020204020204" pitchFamily="34" charset="-122"/>
            </a:endParaRPr>
          </a:p>
        </p:txBody>
      </p:sp>
      <p:cxnSp>
        <p:nvCxnSpPr>
          <p:cNvPr id="51205" name="直接连接符 2">
            <a:extLst>
              <a:ext uri="{FF2B5EF4-FFF2-40B4-BE49-F238E27FC236}">
                <a16:creationId xmlns:a16="http://schemas.microsoft.com/office/drawing/2014/main" id="{68FA0CEB-225B-44E5-8668-994043FEBEED}"/>
              </a:ext>
            </a:extLst>
          </p:cNvPr>
          <p:cNvCxnSpPr>
            <a:cxnSpLocks noChangeShapeType="1"/>
          </p:cNvCxnSpPr>
          <p:nvPr/>
        </p:nvCxnSpPr>
        <p:spPr bwMode="auto">
          <a:xfrm>
            <a:off x="3316288" y="1649413"/>
            <a:ext cx="2089150" cy="0"/>
          </a:xfrm>
          <a:prstGeom prst="line">
            <a:avLst/>
          </a:prstGeom>
          <a:noFill/>
          <a:ln w="190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1206" name="图片 1">
            <a:extLst>
              <a:ext uri="{FF2B5EF4-FFF2-40B4-BE49-F238E27FC236}">
                <a16:creationId xmlns:a16="http://schemas.microsoft.com/office/drawing/2014/main" id="{820516E6-F9D7-40CA-8EB6-A863B3247A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30750" y="5984875"/>
            <a:ext cx="4229100" cy="5921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a:extLst>
              <a:ext uri="{FF2B5EF4-FFF2-40B4-BE49-F238E27FC236}">
                <a16:creationId xmlns:a16="http://schemas.microsoft.com/office/drawing/2014/main" id="{53E7AEB4-04B9-4515-84D0-F017F7B29477}"/>
              </a:ext>
            </a:extLst>
          </p:cNvPr>
          <p:cNvSpPr>
            <a:spLocks noGrp="1" noChangeArrowheads="1"/>
          </p:cNvSpPr>
          <p:nvPr>
            <p:ph idx="1"/>
          </p:nvPr>
        </p:nvSpPr>
        <p:spPr>
          <a:xfrm>
            <a:off x="112713" y="1628775"/>
            <a:ext cx="2857500" cy="3214688"/>
          </a:xfrm>
          <a:solidFill>
            <a:schemeClr val="bg1"/>
          </a:solidFill>
        </p:spPr>
        <p:txBody>
          <a:bodyPr/>
          <a:lstStyle/>
          <a:p>
            <a:pPr>
              <a:buFont typeface="Wingdings 2" panose="05020102010507070707" pitchFamily="18" charset="2"/>
              <a:buNone/>
            </a:pPr>
            <a:r>
              <a:rPr lang="zh-CN" altLang="en-US" sz="2400"/>
              <a:t>例，设</a:t>
            </a:r>
          </a:p>
        </p:txBody>
      </p:sp>
      <p:graphicFrame>
        <p:nvGraphicFramePr>
          <p:cNvPr id="5" name="表格 4">
            <a:extLst>
              <a:ext uri="{FF2B5EF4-FFF2-40B4-BE49-F238E27FC236}">
                <a16:creationId xmlns:a16="http://schemas.microsoft.com/office/drawing/2014/main" id="{AA877A24-D622-4DBC-B956-EC114AD08FA3}"/>
              </a:ext>
            </a:extLst>
          </p:cNvPr>
          <p:cNvGraphicFramePr>
            <a:graphicFrameLocks noGrp="1"/>
          </p:cNvGraphicFramePr>
          <p:nvPr/>
        </p:nvGraphicFramePr>
        <p:xfrm>
          <a:off x="187325" y="2143125"/>
          <a:ext cx="2333626" cy="2560635"/>
        </p:xfrm>
        <a:graphic>
          <a:graphicData uri="http://schemas.openxmlformats.org/drawingml/2006/table">
            <a:tbl>
              <a:tblPr firstRow="1" bandRow="1">
                <a:tableStyleId>{5C22544A-7EE6-4342-B048-85BDC9FD1C3A}</a:tableStyleId>
              </a:tblPr>
              <a:tblGrid>
                <a:gridCol w="1166813">
                  <a:extLst>
                    <a:ext uri="{9D8B030D-6E8A-4147-A177-3AD203B41FA5}">
                      <a16:colId xmlns:a16="http://schemas.microsoft.com/office/drawing/2014/main" val="20000"/>
                    </a:ext>
                  </a:extLst>
                </a:gridCol>
                <a:gridCol w="1166813">
                  <a:extLst>
                    <a:ext uri="{9D8B030D-6E8A-4147-A177-3AD203B41FA5}">
                      <a16:colId xmlns:a16="http://schemas.microsoft.com/office/drawing/2014/main" val="20001"/>
                    </a:ext>
                  </a:extLst>
                </a:gridCol>
              </a:tblGrid>
              <a:tr h="365805">
                <a:tc>
                  <a:txBody>
                    <a:bodyPr/>
                    <a:lstStyle/>
                    <a:p>
                      <a:r>
                        <a:rPr lang="zh-CN" altLang="en-US" sz="1800" dirty="0"/>
                        <a:t>矩阵</a:t>
                      </a:r>
                    </a:p>
                  </a:txBody>
                  <a:tcPr marT="45726" marB="45726"/>
                </a:tc>
                <a:tc>
                  <a:txBody>
                    <a:bodyPr/>
                    <a:lstStyle/>
                    <a:p>
                      <a:r>
                        <a:rPr lang="zh-CN" altLang="en-US" sz="1800"/>
                        <a:t>维数</a:t>
                      </a:r>
                    </a:p>
                  </a:txBody>
                  <a:tcPr marT="45726" marB="45726"/>
                </a:tc>
                <a:extLst>
                  <a:ext uri="{0D108BD9-81ED-4DB2-BD59-A6C34878D82A}">
                    <a16:rowId xmlns:a16="http://schemas.microsoft.com/office/drawing/2014/main" val="10000"/>
                  </a:ext>
                </a:extLst>
              </a:tr>
              <a:tr h="365805">
                <a:tc>
                  <a:txBody>
                    <a:bodyPr/>
                    <a:lstStyle/>
                    <a:p>
                      <a:r>
                        <a:rPr lang="en-US" altLang="zh-CN" sz="1800" dirty="0"/>
                        <a:t>A1</a:t>
                      </a:r>
                      <a:endParaRPr lang="zh-CN" altLang="en-US" sz="1800" dirty="0"/>
                    </a:p>
                  </a:txBody>
                  <a:tcPr marT="45726" marB="45726"/>
                </a:tc>
                <a:tc>
                  <a:txBody>
                    <a:bodyPr/>
                    <a:lstStyle/>
                    <a:p>
                      <a:r>
                        <a:rPr lang="en-US" altLang="zh-CN" sz="1800" dirty="0"/>
                        <a:t>30×35</a:t>
                      </a:r>
                      <a:endParaRPr lang="zh-CN" altLang="en-US" sz="1800" dirty="0"/>
                    </a:p>
                  </a:txBody>
                  <a:tcPr marT="45726" marB="45726"/>
                </a:tc>
                <a:extLst>
                  <a:ext uri="{0D108BD9-81ED-4DB2-BD59-A6C34878D82A}">
                    <a16:rowId xmlns:a16="http://schemas.microsoft.com/office/drawing/2014/main" val="10001"/>
                  </a:ext>
                </a:extLst>
              </a:tr>
              <a:tr h="365805">
                <a:tc>
                  <a:txBody>
                    <a:bodyPr/>
                    <a:lstStyle/>
                    <a:p>
                      <a:r>
                        <a:rPr lang="en-US" altLang="zh-CN" sz="1800" dirty="0"/>
                        <a:t>A2</a:t>
                      </a:r>
                      <a:endParaRPr lang="zh-CN" altLang="en-US" sz="1800" dirty="0"/>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35×15</a:t>
                      </a:r>
                      <a:endParaRPr lang="zh-CN" altLang="en-US" sz="1800" dirty="0"/>
                    </a:p>
                  </a:txBody>
                  <a:tcPr marT="45726" marB="45726"/>
                </a:tc>
                <a:extLst>
                  <a:ext uri="{0D108BD9-81ED-4DB2-BD59-A6C34878D82A}">
                    <a16:rowId xmlns:a16="http://schemas.microsoft.com/office/drawing/2014/main" val="10002"/>
                  </a:ext>
                </a:extLst>
              </a:tr>
              <a:tr h="365805">
                <a:tc>
                  <a:txBody>
                    <a:bodyPr/>
                    <a:lstStyle/>
                    <a:p>
                      <a:r>
                        <a:rPr lang="en-US" altLang="zh-CN" sz="1800" dirty="0"/>
                        <a:t>A3</a:t>
                      </a:r>
                      <a:endParaRPr lang="zh-CN" altLang="en-US" sz="1800" dirty="0"/>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15×5</a:t>
                      </a:r>
                      <a:endParaRPr lang="zh-CN" altLang="en-US" sz="1800" dirty="0"/>
                    </a:p>
                  </a:txBody>
                  <a:tcPr marT="45726" marB="45726"/>
                </a:tc>
                <a:extLst>
                  <a:ext uri="{0D108BD9-81ED-4DB2-BD59-A6C34878D82A}">
                    <a16:rowId xmlns:a16="http://schemas.microsoft.com/office/drawing/2014/main" val="10003"/>
                  </a:ext>
                </a:extLst>
              </a:tr>
              <a:tr h="365805">
                <a:tc>
                  <a:txBody>
                    <a:bodyPr/>
                    <a:lstStyle/>
                    <a:p>
                      <a:r>
                        <a:rPr lang="en-US" altLang="zh-CN" sz="1800" dirty="0"/>
                        <a:t>A4</a:t>
                      </a:r>
                      <a:endParaRPr lang="zh-CN" altLang="en-US" sz="1800" dirty="0"/>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5×10</a:t>
                      </a:r>
                      <a:endParaRPr lang="zh-CN" altLang="en-US" sz="1800" dirty="0"/>
                    </a:p>
                  </a:txBody>
                  <a:tcPr marT="45726" marB="45726"/>
                </a:tc>
                <a:extLst>
                  <a:ext uri="{0D108BD9-81ED-4DB2-BD59-A6C34878D82A}">
                    <a16:rowId xmlns:a16="http://schemas.microsoft.com/office/drawing/2014/main" val="10004"/>
                  </a:ext>
                </a:extLst>
              </a:tr>
              <a:tr h="365805">
                <a:tc>
                  <a:txBody>
                    <a:bodyPr/>
                    <a:lstStyle/>
                    <a:p>
                      <a:r>
                        <a:rPr lang="en-US" altLang="zh-CN" sz="1800" dirty="0"/>
                        <a:t>A5</a:t>
                      </a:r>
                      <a:endParaRPr lang="zh-CN" altLang="en-US" sz="1800" dirty="0"/>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10×20</a:t>
                      </a:r>
                      <a:endParaRPr lang="zh-CN" altLang="en-US" sz="1800" dirty="0"/>
                    </a:p>
                  </a:txBody>
                  <a:tcPr marT="45726" marB="45726"/>
                </a:tc>
                <a:extLst>
                  <a:ext uri="{0D108BD9-81ED-4DB2-BD59-A6C34878D82A}">
                    <a16:rowId xmlns:a16="http://schemas.microsoft.com/office/drawing/2014/main" val="10005"/>
                  </a:ext>
                </a:extLst>
              </a:tr>
              <a:tr h="365805">
                <a:tc>
                  <a:txBody>
                    <a:bodyPr/>
                    <a:lstStyle/>
                    <a:p>
                      <a:r>
                        <a:rPr lang="en-US" altLang="zh-CN" sz="1800" dirty="0"/>
                        <a:t>A6</a:t>
                      </a:r>
                      <a:endParaRPr lang="zh-CN" altLang="en-US" sz="1800" dirty="0"/>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20×25</a:t>
                      </a:r>
                      <a:endParaRPr lang="zh-CN" altLang="en-US" sz="1800" dirty="0"/>
                    </a:p>
                  </a:txBody>
                  <a:tcPr marT="45726" marB="45726"/>
                </a:tc>
                <a:extLst>
                  <a:ext uri="{0D108BD9-81ED-4DB2-BD59-A6C34878D82A}">
                    <a16:rowId xmlns:a16="http://schemas.microsoft.com/office/drawing/2014/main" val="10006"/>
                  </a:ext>
                </a:extLst>
              </a:tr>
            </a:tbl>
          </a:graphicData>
        </a:graphic>
      </p:graphicFrame>
      <p:grpSp>
        <p:nvGrpSpPr>
          <p:cNvPr id="52253" name="组合 201">
            <a:extLst>
              <a:ext uri="{FF2B5EF4-FFF2-40B4-BE49-F238E27FC236}">
                <a16:creationId xmlns:a16="http://schemas.microsoft.com/office/drawing/2014/main" id="{D819636B-A9D0-4489-8B94-661E8082BD81}"/>
              </a:ext>
            </a:extLst>
          </p:cNvPr>
          <p:cNvGrpSpPr>
            <a:grpSpLocks/>
          </p:cNvGrpSpPr>
          <p:nvPr/>
        </p:nvGrpSpPr>
        <p:grpSpPr bwMode="auto">
          <a:xfrm>
            <a:off x="4286250" y="357188"/>
            <a:ext cx="4456113" cy="3370262"/>
            <a:chOff x="3857620" y="214290"/>
            <a:chExt cx="4456310" cy="3369728"/>
          </a:xfrm>
        </p:grpSpPr>
        <p:sp>
          <p:nvSpPr>
            <p:cNvPr id="20" name="矩形 19">
              <a:extLst>
                <a:ext uri="{FF2B5EF4-FFF2-40B4-BE49-F238E27FC236}">
                  <a16:creationId xmlns:a16="http://schemas.microsoft.com/office/drawing/2014/main" id="{E9F40117-0009-4314-973C-220BF10A903E}"/>
                </a:ext>
              </a:extLst>
            </p:cNvPr>
            <p:cNvSpPr/>
            <p:nvPr/>
          </p:nvSpPr>
          <p:spPr>
            <a:xfrm>
              <a:off x="4500586" y="2214223"/>
              <a:ext cx="500084" cy="4999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000">
                  <a:solidFill>
                    <a:schemeClr val="tx1"/>
                  </a:solidFill>
                  <a:latin typeface="+mn-ea"/>
                </a:rPr>
                <a:t>15750</a:t>
              </a:r>
              <a:endParaRPr lang="zh-CN" altLang="en-US" sz="1000">
                <a:solidFill>
                  <a:schemeClr val="tx1"/>
                </a:solidFill>
                <a:latin typeface="+mn-ea"/>
              </a:endParaRPr>
            </a:p>
          </p:txBody>
        </p:sp>
        <p:cxnSp>
          <p:nvCxnSpPr>
            <p:cNvPr id="29" name="直接连接符 28">
              <a:extLst>
                <a:ext uri="{FF2B5EF4-FFF2-40B4-BE49-F238E27FC236}">
                  <a16:creationId xmlns:a16="http://schemas.microsoft.com/office/drawing/2014/main" id="{0F8BDB10-44D7-41A8-89A1-B384D698735B}"/>
                </a:ext>
              </a:extLst>
            </p:cNvPr>
            <p:cNvCxnSpPr/>
            <p:nvPr/>
          </p:nvCxnSpPr>
          <p:spPr>
            <a:xfrm flipV="1">
              <a:off x="4000501" y="714273"/>
              <a:ext cx="2143220" cy="207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E72BC13A-AC60-482B-862A-3E1CA8BDBF41}"/>
                </a:ext>
              </a:extLst>
            </p:cNvPr>
            <p:cNvCxnSpPr/>
            <p:nvPr/>
          </p:nvCxnSpPr>
          <p:spPr>
            <a:xfrm flipV="1">
              <a:off x="4357705" y="1071404"/>
              <a:ext cx="2143220" cy="2071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AC2E35CC-2E18-42EC-A0AA-DF6BE884C0A9}"/>
                </a:ext>
              </a:extLst>
            </p:cNvPr>
            <p:cNvCxnSpPr/>
            <p:nvPr/>
          </p:nvCxnSpPr>
          <p:spPr>
            <a:xfrm rot="16200000" flipH="1">
              <a:off x="4000538" y="2785596"/>
              <a:ext cx="357130" cy="357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69255D64-4CF1-43B3-9F17-39BB7B69AB1B}"/>
                </a:ext>
              </a:extLst>
            </p:cNvPr>
            <p:cNvCxnSpPr/>
            <p:nvPr/>
          </p:nvCxnSpPr>
          <p:spPr>
            <a:xfrm>
              <a:off x="6143721" y="714273"/>
              <a:ext cx="2143220" cy="207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0FCADDBE-3EA1-4790-B03F-15CABA3A14F7}"/>
                </a:ext>
              </a:extLst>
            </p:cNvPr>
            <p:cNvCxnSpPr/>
            <p:nvPr/>
          </p:nvCxnSpPr>
          <p:spPr>
            <a:xfrm>
              <a:off x="5786518" y="1071404"/>
              <a:ext cx="2143220" cy="2071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43BDEC5A-4852-4C12-8337-FE6EF42B8DF8}"/>
                </a:ext>
              </a:extLst>
            </p:cNvPr>
            <p:cNvCxnSpPr/>
            <p:nvPr/>
          </p:nvCxnSpPr>
          <p:spPr>
            <a:xfrm>
              <a:off x="5429314" y="1428535"/>
              <a:ext cx="1786017" cy="1714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C87D8A65-C51A-490D-96AE-301FF01D1A9D}"/>
                </a:ext>
              </a:extLst>
            </p:cNvPr>
            <p:cNvCxnSpPr/>
            <p:nvPr/>
          </p:nvCxnSpPr>
          <p:spPr>
            <a:xfrm flipV="1">
              <a:off x="5072112" y="1428535"/>
              <a:ext cx="1786016" cy="1714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2E7FA164-DBF8-42CB-8D8C-38CF0753D9A1}"/>
                </a:ext>
              </a:extLst>
            </p:cNvPr>
            <p:cNvCxnSpPr/>
            <p:nvPr/>
          </p:nvCxnSpPr>
          <p:spPr>
            <a:xfrm>
              <a:off x="5072112" y="1785666"/>
              <a:ext cx="1428813" cy="1357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D7E30595-D762-4DA0-B4F0-42266F99EB3E}"/>
                </a:ext>
              </a:extLst>
            </p:cNvPr>
            <p:cNvCxnSpPr/>
            <p:nvPr/>
          </p:nvCxnSpPr>
          <p:spPr>
            <a:xfrm rot="5400000" flipH="1" flipV="1">
              <a:off x="5786663" y="1734729"/>
              <a:ext cx="1428524" cy="1428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7105D0CA-E9F7-4848-AE33-ED5E49EF1B9C}"/>
                </a:ext>
              </a:extLst>
            </p:cNvPr>
            <p:cNvCxnSpPr/>
            <p:nvPr/>
          </p:nvCxnSpPr>
          <p:spPr>
            <a:xfrm rot="5400000">
              <a:off x="7929774" y="2785596"/>
              <a:ext cx="357130" cy="357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84674A73-5AB2-4181-B8B7-6FD05F588AED}"/>
                </a:ext>
              </a:extLst>
            </p:cNvPr>
            <p:cNvCxnSpPr/>
            <p:nvPr/>
          </p:nvCxnSpPr>
          <p:spPr>
            <a:xfrm rot="16200000" flipV="1">
              <a:off x="4357777" y="2428429"/>
              <a:ext cx="714262" cy="714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262DB61B-61FC-435A-9934-EE16CCC646A9}"/>
                </a:ext>
              </a:extLst>
            </p:cNvPr>
            <p:cNvCxnSpPr/>
            <p:nvPr/>
          </p:nvCxnSpPr>
          <p:spPr>
            <a:xfrm rot="16200000" flipH="1">
              <a:off x="4724542" y="2082372"/>
              <a:ext cx="1071393" cy="1071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45BBAF8E-1BD2-4135-9399-702A9B2A6C0F}"/>
                </a:ext>
              </a:extLst>
            </p:cNvPr>
            <p:cNvCxnSpPr/>
            <p:nvPr/>
          </p:nvCxnSpPr>
          <p:spPr>
            <a:xfrm rot="5400000" flipH="1" flipV="1">
              <a:off x="6501032" y="2082373"/>
              <a:ext cx="1071393" cy="1071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DF5C2FAA-6409-460E-A164-98BAA86A9720}"/>
                </a:ext>
              </a:extLst>
            </p:cNvPr>
            <p:cNvCxnSpPr/>
            <p:nvPr/>
          </p:nvCxnSpPr>
          <p:spPr>
            <a:xfrm rot="5400000" flipH="1" flipV="1">
              <a:off x="7215404" y="2428429"/>
              <a:ext cx="714262" cy="714407"/>
            </a:xfrm>
            <a:prstGeom prst="line">
              <a:avLst/>
            </a:prstGeom>
          </p:spPr>
          <p:style>
            <a:lnRef idx="1">
              <a:schemeClr val="accent1"/>
            </a:lnRef>
            <a:fillRef idx="0">
              <a:schemeClr val="accent1"/>
            </a:fillRef>
            <a:effectRef idx="0">
              <a:schemeClr val="accent1"/>
            </a:effectRef>
            <a:fontRef idx="minor">
              <a:schemeClr val="tx1"/>
            </a:fontRef>
          </p:style>
        </p:cxnSp>
        <p:sp>
          <p:nvSpPr>
            <p:cNvPr id="96" name="矩形 95">
              <a:extLst>
                <a:ext uri="{FF2B5EF4-FFF2-40B4-BE49-F238E27FC236}">
                  <a16:creationId xmlns:a16="http://schemas.microsoft.com/office/drawing/2014/main" id="{33AB795D-7A6A-4B79-9EF0-7C19907493AC}"/>
                </a:ext>
              </a:extLst>
            </p:cNvPr>
            <p:cNvSpPr/>
            <p:nvPr/>
          </p:nvSpPr>
          <p:spPr>
            <a:xfrm>
              <a:off x="4143383" y="2571353"/>
              <a:ext cx="500085" cy="4999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000">
                  <a:solidFill>
                    <a:schemeClr val="tx1"/>
                  </a:solidFill>
                  <a:latin typeface="+mn-ea"/>
                </a:rPr>
                <a:t>0</a:t>
              </a:r>
              <a:endParaRPr lang="zh-CN" altLang="en-US" sz="1000">
                <a:solidFill>
                  <a:schemeClr val="tx1"/>
                </a:solidFill>
                <a:latin typeface="+mn-ea"/>
              </a:endParaRPr>
            </a:p>
          </p:txBody>
        </p:sp>
        <p:sp>
          <p:nvSpPr>
            <p:cNvPr id="97" name="矩形 96">
              <a:extLst>
                <a:ext uri="{FF2B5EF4-FFF2-40B4-BE49-F238E27FC236}">
                  <a16:creationId xmlns:a16="http://schemas.microsoft.com/office/drawing/2014/main" id="{C92BC498-D519-4E81-B744-96FFEBC50A76}"/>
                </a:ext>
              </a:extLst>
            </p:cNvPr>
            <p:cNvSpPr/>
            <p:nvPr/>
          </p:nvSpPr>
          <p:spPr>
            <a:xfrm>
              <a:off x="4857789" y="2571353"/>
              <a:ext cx="500085" cy="4999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000">
                  <a:solidFill>
                    <a:schemeClr val="tx1"/>
                  </a:solidFill>
                  <a:latin typeface="+mn-ea"/>
                </a:rPr>
                <a:t>0</a:t>
              </a:r>
              <a:endParaRPr lang="zh-CN" altLang="en-US" sz="1000">
                <a:solidFill>
                  <a:schemeClr val="tx1"/>
                </a:solidFill>
                <a:latin typeface="+mn-ea"/>
              </a:endParaRPr>
            </a:p>
          </p:txBody>
        </p:sp>
        <p:sp>
          <p:nvSpPr>
            <p:cNvPr id="98" name="矩形 97">
              <a:extLst>
                <a:ext uri="{FF2B5EF4-FFF2-40B4-BE49-F238E27FC236}">
                  <a16:creationId xmlns:a16="http://schemas.microsoft.com/office/drawing/2014/main" id="{56049E46-F12B-41BC-A7E4-EB2D91581496}"/>
                </a:ext>
              </a:extLst>
            </p:cNvPr>
            <p:cNvSpPr/>
            <p:nvPr/>
          </p:nvSpPr>
          <p:spPr>
            <a:xfrm>
              <a:off x="5572196" y="2571353"/>
              <a:ext cx="500085" cy="4999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000">
                  <a:solidFill>
                    <a:schemeClr val="tx1"/>
                  </a:solidFill>
                  <a:latin typeface="+mn-ea"/>
                </a:rPr>
                <a:t>0</a:t>
              </a:r>
              <a:endParaRPr lang="zh-CN" altLang="en-US" sz="1000">
                <a:solidFill>
                  <a:schemeClr val="tx1"/>
                </a:solidFill>
                <a:latin typeface="+mn-ea"/>
              </a:endParaRPr>
            </a:p>
          </p:txBody>
        </p:sp>
        <p:sp>
          <p:nvSpPr>
            <p:cNvPr id="99" name="矩形 98">
              <a:extLst>
                <a:ext uri="{FF2B5EF4-FFF2-40B4-BE49-F238E27FC236}">
                  <a16:creationId xmlns:a16="http://schemas.microsoft.com/office/drawing/2014/main" id="{980743D8-3BE9-429D-95D8-89BEC73CF05C}"/>
                </a:ext>
              </a:extLst>
            </p:cNvPr>
            <p:cNvSpPr/>
            <p:nvPr/>
          </p:nvSpPr>
          <p:spPr>
            <a:xfrm>
              <a:off x="6215162" y="2571353"/>
              <a:ext cx="500084" cy="4999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000">
                  <a:solidFill>
                    <a:schemeClr val="tx1"/>
                  </a:solidFill>
                  <a:latin typeface="+mn-ea"/>
                </a:rPr>
                <a:t>0</a:t>
              </a:r>
              <a:endParaRPr lang="zh-CN" altLang="en-US" sz="1000">
                <a:solidFill>
                  <a:schemeClr val="tx1"/>
                </a:solidFill>
                <a:latin typeface="+mn-ea"/>
              </a:endParaRPr>
            </a:p>
          </p:txBody>
        </p:sp>
        <p:sp>
          <p:nvSpPr>
            <p:cNvPr id="100" name="矩形 99">
              <a:extLst>
                <a:ext uri="{FF2B5EF4-FFF2-40B4-BE49-F238E27FC236}">
                  <a16:creationId xmlns:a16="http://schemas.microsoft.com/office/drawing/2014/main" id="{07EB0670-CB93-44FA-A912-EF6137FA82D0}"/>
                </a:ext>
              </a:extLst>
            </p:cNvPr>
            <p:cNvSpPr/>
            <p:nvPr/>
          </p:nvSpPr>
          <p:spPr>
            <a:xfrm>
              <a:off x="6929569" y="2571353"/>
              <a:ext cx="500084" cy="4999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000">
                  <a:solidFill>
                    <a:schemeClr val="tx1"/>
                  </a:solidFill>
                  <a:latin typeface="+mn-ea"/>
                </a:rPr>
                <a:t>0</a:t>
              </a:r>
              <a:endParaRPr lang="zh-CN" altLang="en-US" sz="1000">
                <a:solidFill>
                  <a:schemeClr val="tx1"/>
                </a:solidFill>
                <a:latin typeface="+mn-ea"/>
              </a:endParaRPr>
            </a:p>
          </p:txBody>
        </p:sp>
        <p:sp>
          <p:nvSpPr>
            <p:cNvPr id="101" name="矩形 100">
              <a:extLst>
                <a:ext uri="{FF2B5EF4-FFF2-40B4-BE49-F238E27FC236}">
                  <a16:creationId xmlns:a16="http://schemas.microsoft.com/office/drawing/2014/main" id="{C618F778-48FF-4688-AC0E-E6843EB9AE61}"/>
                </a:ext>
              </a:extLst>
            </p:cNvPr>
            <p:cNvSpPr/>
            <p:nvPr/>
          </p:nvSpPr>
          <p:spPr>
            <a:xfrm>
              <a:off x="7643975" y="2571353"/>
              <a:ext cx="500084" cy="4999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000">
                  <a:solidFill>
                    <a:schemeClr val="tx1"/>
                  </a:solidFill>
                  <a:latin typeface="+mn-ea"/>
                </a:rPr>
                <a:t>0</a:t>
              </a:r>
              <a:endParaRPr lang="zh-CN" altLang="en-US" sz="1000">
                <a:solidFill>
                  <a:schemeClr val="tx1"/>
                </a:solidFill>
                <a:latin typeface="+mn-ea"/>
              </a:endParaRPr>
            </a:p>
          </p:txBody>
        </p:sp>
        <p:sp>
          <p:nvSpPr>
            <p:cNvPr id="102" name="矩形 101">
              <a:extLst>
                <a:ext uri="{FF2B5EF4-FFF2-40B4-BE49-F238E27FC236}">
                  <a16:creationId xmlns:a16="http://schemas.microsoft.com/office/drawing/2014/main" id="{ABDD19D8-F628-4098-AB97-F50C73E76CC7}"/>
                </a:ext>
              </a:extLst>
            </p:cNvPr>
            <p:cNvSpPr/>
            <p:nvPr/>
          </p:nvSpPr>
          <p:spPr>
            <a:xfrm>
              <a:off x="5214993" y="2214223"/>
              <a:ext cx="500084" cy="4999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000">
                  <a:solidFill>
                    <a:srgbClr val="FF0000"/>
                  </a:solidFill>
                  <a:latin typeface="+mn-ea"/>
                </a:rPr>
                <a:t>2625</a:t>
              </a:r>
              <a:endParaRPr lang="zh-CN" altLang="en-US" sz="1000">
                <a:solidFill>
                  <a:srgbClr val="FF0000"/>
                </a:solidFill>
                <a:latin typeface="+mn-ea"/>
              </a:endParaRPr>
            </a:p>
          </p:txBody>
        </p:sp>
        <p:sp>
          <p:nvSpPr>
            <p:cNvPr id="103" name="矩形 102">
              <a:extLst>
                <a:ext uri="{FF2B5EF4-FFF2-40B4-BE49-F238E27FC236}">
                  <a16:creationId xmlns:a16="http://schemas.microsoft.com/office/drawing/2014/main" id="{8AC9E4B9-AEA3-41B3-AADF-4177C005C9BE}"/>
                </a:ext>
              </a:extLst>
            </p:cNvPr>
            <p:cNvSpPr/>
            <p:nvPr/>
          </p:nvSpPr>
          <p:spPr>
            <a:xfrm>
              <a:off x="5857958" y="2214223"/>
              <a:ext cx="500085" cy="4999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000">
                  <a:solidFill>
                    <a:schemeClr val="tx1"/>
                  </a:solidFill>
                  <a:latin typeface="+mn-ea"/>
                </a:rPr>
                <a:t>750</a:t>
              </a:r>
              <a:endParaRPr lang="zh-CN" altLang="en-US" sz="1000">
                <a:solidFill>
                  <a:schemeClr val="tx1"/>
                </a:solidFill>
                <a:latin typeface="+mn-ea"/>
              </a:endParaRPr>
            </a:p>
          </p:txBody>
        </p:sp>
        <p:sp>
          <p:nvSpPr>
            <p:cNvPr id="104" name="矩形 103">
              <a:extLst>
                <a:ext uri="{FF2B5EF4-FFF2-40B4-BE49-F238E27FC236}">
                  <a16:creationId xmlns:a16="http://schemas.microsoft.com/office/drawing/2014/main" id="{B1F779FC-3281-4791-B8AF-8BC034BE6C6C}"/>
                </a:ext>
              </a:extLst>
            </p:cNvPr>
            <p:cNvSpPr/>
            <p:nvPr/>
          </p:nvSpPr>
          <p:spPr>
            <a:xfrm>
              <a:off x="6572365" y="2214223"/>
              <a:ext cx="500085" cy="4999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000">
                  <a:solidFill>
                    <a:schemeClr val="tx1"/>
                  </a:solidFill>
                  <a:latin typeface="+mn-ea"/>
                </a:rPr>
                <a:t>1000</a:t>
              </a:r>
              <a:endParaRPr lang="zh-CN" altLang="en-US" sz="1000">
                <a:solidFill>
                  <a:schemeClr val="tx1"/>
                </a:solidFill>
                <a:latin typeface="+mn-ea"/>
              </a:endParaRPr>
            </a:p>
          </p:txBody>
        </p:sp>
        <p:sp>
          <p:nvSpPr>
            <p:cNvPr id="105" name="矩形 104">
              <a:extLst>
                <a:ext uri="{FF2B5EF4-FFF2-40B4-BE49-F238E27FC236}">
                  <a16:creationId xmlns:a16="http://schemas.microsoft.com/office/drawing/2014/main" id="{27BAECD5-A345-4E52-A080-6ACF8D4FFC43}"/>
                </a:ext>
              </a:extLst>
            </p:cNvPr>
            <p:cNvSpPr/>
            <p:nvPr/>
          </p:nvSpPr>
          <p:spPr>
            <a:xfrm>
              <a:off x="7286772" y="2214223"/>
              <a:ext cx="500085" cy="4999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000">
                  <a:solidFill>
                    <a:schemeClr val="tx1"/>
                  </a:solidFill>
                  <a:latin typeface="+mn-ea"/>
                </a:rPr>
                <a:t>5000</a:t>
              </a:r>
              <a:endParaRPr lang="zh-CN" altLang="en-US" sz="1000">
                <a:solidFill>
                  <a:schemeClr val="tx1"/>
                </a:solidFill>
                <a:latin typeface="+mn-ea"/>
              </a:endParaRPr>
            </a:p>
          </p:txBody>
        </p:sp>
        <p:sp>
          <p:nvSpPr>
            <p:cNvPr id="106" name="矩形 105">
              <a:extLst>
                <a:ext uri="{FF2B5EF4-FFF2-40B4-BE49-F238E27FC236}">
                  <a16:creationId xmlns:a16="http://schemas.microsoft.com/office/drawing/2014/main" id="{7C28BAFE-4440-4610-9572-C995CA9F535B}"/>
                </a:ext>
              </a:extLst>
            </p:cNvPr>
            <p:cNvSpPr/>
            <p:nvPr/>
          </p:nvSpPr>
          <p:spPr>
            <a:xfrm>
              <a:off x="4857789" y="1857092"/>
              <a:ext cx="500085" cy="4999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000">
                  <a:solidFill>
                    <a:srgbClr val="0000CC"/>
                  </a:solidFill>
                  <a:latin typeface="+mn-ea"/>
                </a:rPr>
                <a:t>7875</a:t>
              </a:r>
              <a:endParaRPr lang="zh-CN" altLang="en-US" sz="1000">
                <a:solidFill>
                  <a:srgbClr val="0000CC"/>
                </a:solidFill>
                <a:latin typeface="+mn-ea"/>
              </a:endParaRPr>
            </a:p>
          </p:txBody>
        </p:sp>
        <p:sp>
          <p:nvSpPr>
            <p:cNvPr id="107" name="矩形 106">
              <a:extLst>
                <a:ext uri="{FF2B5EF4-FFF2-40B4-BE49-F238E27FC236}">
                  <a16:creationId xmlns:a16="http://schemas.microsoft.com/office/drawing/2014/main" id="{67A670E2-522B-43CE-A2E1-C75C3D9539FD}"/>
                </a:ext>
              </a:extLst>
            </p:cNvPr>
            <p:cNvSpPr/>
            <p:nvPr/>
          </p:nvSpPr>
          <p:spPr>
            <a:xfrm>
              <a:off x="5500756" y="1857092"/>
              <a:ext cx="500084" cy="4999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000">
                  <a:solidFill>
                    <a:schemeClr val="tx1"/>
                  </a:solidFill>
                  <a:latin typeface="+mn-ea"/>
                </a:rPr>
                <a:t>4375</a:t>
              </a:r>
              <a:endParaRPr lang="zh-CN" altLang="en-US" sz="1000">
                <a:solidFill>
                  <a:schemeClr val="tx1"/>
                </a:solidFill>
                <a:latin typeface="+mn-ea"/>
              </a:endParaRPr>
            </a:p>
          </p:txBody>
        </p:sp>
        <p:sp>
          <p:nvSpPr>
            <p:cNvPr id="108" name="矩形 107">
              <a:extLst>
                <a:ext uri="{FF2B5EF4-FFF2-40B4-BE49-F238E27FC236}">
                  <a16:creationId xmlns:a16="http://schemas.microsoft.com/office/drawing/2014/main" id="{1F867FAD-A522-421A-9006-6130C00F0FEB}"/>
                </a:ext>
              </a:extLst>
            </p:cNvPr>
            <p:cNvSpPr/>
            <p:nvPr/>
          </p:nvSpPr>
          <p:spPr>
            <a:xfrm>
              <a:off x="6215162" y="1857092"/>
              <a:ext cx="500084" cy="4999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000">
                  <a:solidFill>
                    <a:schemeClr val="tx1"/>
                  </a:solidFill>
                  <a:latin typeface="+mn-ea"/>
                </a:rPr>
                <a:t>2500</a:t>
              </a:r>
              <a:endParaRPr lang="zh-CN" altLang="en-US" sz="1000">
                <a:solidFill>
                  <a:schemeClr val="tx1"/>
                </a:solidFill>
                <a:latin typeface="+mn-ea"/>
              </a:endParaRPr>
            </a:p>
          </p:txBody>
        </p:sp>
        <p:sp>
          <p:nvSpPr>
            <p:cNvPr id="109" name="矩形 108">
              <a:extLst>
                <a:ext uri="{FF2B5EF4-FFF2-40B4-BE49-F238E27FC236}">
                  <a16:creationId xmlns:a16="http://schemas.microsoft.com/office/drawing/2014/main" id="{52AD9C92-ED03-4891-AAB3-63A1F25AE2EC}"/>
                </a:ext>
              </a:extLst>
            </p:cNvPr>
            <p:cNvSpPr/>
            <p:nvPr/>
          </p:nvSpPr>
          <p:spPr>
            <a:xfrm>
              <a:off x="6929569" y="1857092"/>
              <a:ext cx="500084" cy="4999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000">
                  <a:solidFill>
                    <a:schemeClr val="tx1"/>
                  </a:solidFill>
                  <a:latin typeface="+mn-ea"/>
                </a:rPr>
                <a:t>3500</a:t>
              </a:r>
              <a:endParaRPr lang="zh-CN" altLang="en-US" sz="1000">
                <a:solidFill>
                  <a:schemeClr val="tx1"/>
                </a:solidFill>
                <a:latin typeface="+mn-ea"/>
              </a:endParaRPr>
            </a:p>
          </p:txBody>
        </p:sp>
        <p:sp>
          <p:nvSpPr>
            <p:cNvPr id="110" name="矩形 109">
              <a:extLst>
                <a:ext uri="{FF2B5EF4-FFF2-40B4-BE49-F238E27FC236}">
                  <a16:creationId xmlns:a16="http://schemas.microsoft.com/office/drawing/2014/main" id="{11FFE96C-9973-4367-B83D-3EF198C5CA3F}"/>
                </a:ext>
              </a:extLst>
            </p:cNvPr>
            <p:cNvSpPr/>
            <p:nvPr/>
          </p:nvSpPr>
          <p:spPr>
            <a:xfrm>
              <a:off x="5143552" y="1499961"/>
              <a:ext cx="500085" cy="4999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000">
                  <a:solidFill>
                    <a:schemeClr val="tx1"/>
                  </a:solidFill>
                  <a:latin typeface="+mn-ea"/>
                </a:rPr>
                <a:t>9375</a:t>
              </a:r>
              <a:endParaRPr lang="zh-CN" altLang="en-US" sz="1000">
                <a:solidFill>
                  <a:schemeClr val="tx1"/>
                </a:solidFill>
                <a:latin typeface="+mn-ea"/>
              </a:endParaRPr>
            </a:p>
          </p:txBody>
        </p:sp>
        <p:sp>
          <p:nvSpPr>
            <p:cNvPr id="111" name="矩形 110">
              <a:extLst>
                <a:ext uri="{FF2B5EF4-FFF2-40B4-BE49-F238E27FC236}">
                  <a16:creationId xmlns:a16="http://schemas.microsoft.com/office/drawing/2014/main" id="{E0F4468F-6857-4A00-A425-6289ADB0A773}"/>
                </a:ext>
              </a:extLst>
            </p:cNvPr>
            <p:cNvSpPr/>
            <p:nvPr/>
          </p:nvSpPr>
          <p:spPr>
            <a:xfrm>
              <a:off x="5857958" y="1499961"/>
              <a:ext cx="500085" cy="4999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000">
                  <a:solidFill>
                    <a:schemeClr val="tx1"/>
                  </a:solidFill>
                  <a:latin typeface="+mn-ea"/>
                </a:rPr>
                <a:t>7125</a:t>
              </a:r>
              <a:endParaRPr lang="zh-CN" altLang="en-US" sz="1000">
                <a:solidFill>
                  <a:schemeClr val="tx1"/>
                </a:solidFill>
                <a:latin typeface="+mn-ea"/>
              </a:endParaRPr>
            </a:p>
          </p:txBody>
        </p:sp>
        <p:sp>
          <p:nvSpPr>
            <p:cNvPr id="112" name="矩形 111">
              <a:extLst>
                <a:ext uri="{FF2B5EF4-FFF2-40B4-BE49-F238E27FC236}">
                  <a16:creationId xmlns:a16="http://schemas.microsoft.com/office/drawing/2014/main" id="{9B5D62B5-62A3-490E-846E-B3AF9B576D19}"/>
                </a:ext>
              </a:extLst>
            </p:cNvPr>
            <p:cNvSpPr/>
            <p:nvPr/>
          </p:nvSpPr>
          <p:spPr>
            <a:xfrm>
              <a:off x="6572365" y="1499961"/>
              <a:ext cx="500085" cy="4999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000">
                  <a:solidFill>
                    <a:schemeClr val="tx1"/>
                  </a:solidFill>
                  <a:latin typeface="+mn-ea"/>
                </a:rPr>
                <a:t>5375</a:t>
              </a:r>
              <a:endParaRPr lang="zh-CN" altLang="en-US" sz="1000">
                <a:solidFill>
                  <a:schemeClr val="tx1"/>
                </a:solidFill>
                <a:latin typeface="+mn-ea"/>
              </a:endParaRPr>
            </a:p>
          </p:txBody>
        </p:sp>
        <p:sp>
          <p:nvSpPr>
            <p:cNvPr id="113" name="矩形 112">
              <a:extLst>
                <a:ext uri="{FF2B5EF4-FFF2-40B4-BE49-F238E27FC236}">
                  <a16:creationId xmlns:a16="http://schemas.microsoft.com/office/drawing/2014/main" id="{5C606021-A524-4C71-8EA1-2DF11CC4440C}"/>
                </a:ext>
              </a:extLst>
            </p:cNvPr>
            <p:cNvSpPr/>
            <p:nvPr/>
          </p:nvSpPr>
          <p:spPr>
            <a:xfrm>
              <a:off x="5572196" y="1142830"/>
              <a:ext cx="500085" cy="4999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000" dirty="0">
                  <a:solidFill>
                    <a:schemeClr val="tx1"/>
                  </a:solidFill>
                  <a:latin typeface="+mn-ea"/>
                </a:rPr>
                <a:t>11875</a:t>
              </a:r>
              <a:endParaRPr lang="zh-CN" altLang="en-US" sz="1000" dirty="0">
                <a:solidFill>
                  <a:schemeClr val="tx1"/>
                </a:solidFill>
                <a:latin typeface="+mn-ea"/>
              </a:endParaRPr>
            </a:p>
          </p:txBody>
        </p:sp>
        <p:sp>
          <p:nvSpPr>
            <p:cNvPr id="114" name="矩形 113">
              <a:extLst>
                <a:ext uri="{FF2B5EF4-FFF2-40B4-BE49-F238E27FC236}">
                  <a16:creationId xmlns:a16="http://schemas.microsoft.com/office/drawing/2014/main" id="{F4C2191D-4C8B-4EE3-AFDE-A4F07FDB87B5}"/>
                </a:ext>
              </a:extLst>
            </p:cNvPr>
            <p:cNvSpPr/>
            <p:nvPr/>
          </p:nvSpPr>
          <p:spPr>
            <a:xfrm>
              <a:off x="6215162" y="1142830"/>
              <a:ext cx="500084" cy="4999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000">
                  <a:solidFill>
                    <a:schemeClr val="tx1"/>
                  </a:solidFill>
                  <a:latin typeface="+mn-ea"/>
                </a:rPr>
                <a:t>10500</a:t>
              </a:r>
              <a:endParaRPr lang="zh-CN" altLang="en-US" sz="1000">
                <a:solidFill>
                  <a:schemeClr val="tx1"/>
                </a:solidFill>
                <a:latin typeface="+mn-ea"/>
              </a:endParaRPr>
            </a:p>
          </p:txBody>
        </p:sp>
        <p:sp>
          <p:nvSpPr>
            <p:cNvPr id="115" name="矩形 114">
              <a:extLst>
                <a:ext uri="{FF2B5EF4-FFF2-40B4-BE49-F238E27FC236}">
                  <a16:creationId xmlns:a16="http://schemas.microsoft.com/office/drawing/2014/main" id="{C70F6A18-F4B5-4187-807F-DE2AFFB56474}"/>
                </a:ext>
              </a:extLst>
            </p:cNvPr>
            <p:cNvSpPr/>
            <p:nvPr/>
          </p:nvSpPr>
          <p:spPr>
            <a:xfrm>
              <a:off x="5929400" y="785699"/>
              <a:ext cx="500084" cy="4999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000">
                  <a:solidFill>
                    <a:schemeClr val="tx1"/>
                  </a:solidFill>
                  <a:latin typeface="+mn-ea"/>
                </a:rPr>
                <a:t>15125</a:t>
              </a:r>
              <a:endParaRPr lang="zh-CN" altLang="en-US" sz="1000">
                <a:solidFill>
                  <a:schemeClr val="tx1"/>
                </a:solidFill>
                <a:latin typeface="+mn-ea"/>
              </a:endParaRPr>
            </a:p>
          </p:txBody>
        </p:sp>
        <p:sp>
          <p:nvSpPr>
            <p:cNvPr id="52339" name="TextBox 115">
              <a:extLst>
                <a:ext uri="{FF2B5EF4-FFF2-40B4-BE49-F238E27FC236}">
                  <a16:creationId xmlns:a16="http://schemas.microsoft.com/office/drawing/2014/main" id="{4BF71158-9C03-4195-BE07-B6BB71F3168D}"/>
                </a:ext>
              </a:extLst>
            </p:cNvPr>
            <p:cNvSpPr txBox="1">
              <a:spLocks noChangeArrowheads="1"/>
            </p:cNvSpPr>
            <p:nvPr/>
          </p:nvSpPr>
          <p:spPr bwMode="auto">
            <a:xfrm>
              <a:off x="4071934" y="3214686"/>
              <a:ext cx="4235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A</a:t>
              </a:r>
              <a:r>
                <a:rPr lang="en-US" altLang="zh-CN" sz="1800" baseline="-25000">
                  <a:solidFill>
                    <a:schemeClr val="tx1"/>
                  </a:solidFill>
                  <a:latin typeface="Arial" panose="020B0604020202020204" pitchFamily="34" charset="0"/>
                  <a:ea typeface="宋体" panose="02010600030101010101" pitchFamily="2" charset="-122"/>
                </a:rPr>
                <a:t>1</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340" name="TextBox 116">
              <a:extLst>
                <a:ext uri="{FF2B5EF4-FFF2-40B4-BE49-F238E27FC236}">
                  <a16:creationId xmlns:a16="http://schemas.microsoft.com/office/drawing/2014/main" id="{8E66BCF6-7381-43EF-BE2B-7AAD6B060845}"/>
                </a:ext>
              </a:extLst>
            </p:cNvPr>
            <p:cNvSpPr txBox="1">
              <a:spLocks noChangeArrowheads="1"/>
            </p:cNvSpPr>
            <p:nvPr/>
          </p:nvSpPr>
          <p:spPr bwMode="auto">
            <a:xfrm>
              <a:off x="4857752" y="3214686"/>
              <a:ext cx="4235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A</a:t>
              </a:r>
              <a:r>
                <a:rPr lang="en-US" altLang="zh-CN" sz="1800" baseline="-25000">
                  <a:solidFill>
                    <a:schemeClr val="tx1"/>
                  </a:solidFill>
                  <a:latin typeface="Arial" panose="020B0604020202020204" pitchFamily="34" charset="0"/>
                  <a:ea typeface="宋体" panose="02010600030101010101" pitchFamily="2" charset="-122"/>
                </a:rPr>
                <a:t>2</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341" name="TextBox 117">
              <a:extLst>
                <a:ext uri="{FF2B5EF4-FFF2-40B4-BE49-F238E27FC236}">
                  <a16:creationId xmlns:a16="http://schemas.microsoft.com/office/drawing/2014/main" id="{3CDB08C9-E0C8-4641-BC0F-0D0F21152D0C}"/>
                </a:ext>
              </a:extLst>
            </p:cNvPr>
            <p:cNvSpPr txBox="1">
              <a:spLocks noChangeArrowheads="1"/>
            </p:cNvSpPr>
            <p:nvPr/>
          </p:nvSpPr>
          <p:spPr bwMode="auto">
            <a:xfrm>
              <a:off x="5572132" y="3214686"/>
              <a:ext cx="4235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A</a:t>
              </a:r>
              <a:r>
                <a:rPr lang="en-US" altLang="zh-CN" sz="1800" baseline="-25000">
                  <a:solidFill>
                    <a:schemeClr val="tx1"/>
                  </a:solidFill>
                  <a:latin typeface="Arial" panose="020B0604020202020204" pitchFamily="34" charset="0"/>
                  <a:ea typeface="宋体" panose="02010600030101010101" pitchFamily="2" charset="-122"/>
                </a:rPr>
                <a:t>3</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342" name="TextBox 118">
              <a:extLst>
                <a:ext uri="{FF2B5EF4-FFF2-40B4-BE49-F238E27FC236}">
                  <a16:creationId xmlns:a16="http://schemas.microsoft.com/office/drawing/2014/main" id="{7915515A-444D-49DD-AF66-8F5DD8CCA446}"/>
                </a:ext>
              </a:extLst>
            </p:cNvPr>
            <p:cNvSpPr txBox="1">
              <a:spLocks noChangeArrowheads="1"/>
            </p:cNvSpPr>
            <p:nvPr/>
          </p:nvSpPr>
          <p:spPr bwMode="auto">
            <a:xfrm>
              <a:off x="6286512" y="3214686"/>
              <a:ext cx="4235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A</a:t>
              </a:r>
              <a:r>
                <a:rPr lang="en-US" altLang="zh-CN" sz="1800" baseline="-25000">
                  <a:solidFill>
                    <a:schemeClr val="tx1"/>
                  </a:solidFill>
                  <a:latin typeface="Arial" panose="020B0604020202020204" pitchFamily="34" charset="0"/>
                  <a:ea typeface="宋体" panose="02010600030101010101" pitchFamily="2" charset="-122"/>
                </a:rPr>
                <a:t>4</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343" name="TextBox 119">
              <a:extLst>
                <a:ext uri="{FF2B5EF4-FFF2-40B4-BE49-F238E27FC236}">
                  <a16:creationId xmlns:a16="http://schemas.microsoft.com/office/drawing/2014/main" id="{EF826207-EAE9-4E87-8DCB-B118764BC3E4}"/>
                </a:ext>
              </a:extLst>
            </p:cNvPr>
            <p:cNvSpPr txBox="1">
              <a:spLocks noChangeArrowheads="1"/>
            </p:cNvSpPr>
            <p:nvPr/>
          </p:nvSpPr>
          <p:spPr bwMode="auto">
            <a:xfrm>
              <a:off x="7000892" y="3214686"/>
              <a:ext cx="4235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A</a:t>
              </a:r>
              <a:r>
                <a:rPr lang="en-US" altLang="zh-CN" sz="1800" baseline="-25000">
                  <a:solidFill>
                    <a:schemeClr val="tx1"/>
                  </a:solidFill>
                  <a:latin typeface="Arial" panose="020B0604020202020204" pitchFamily="34" charset="0"/>
                  <a:ea typeface="宋体" panose="02010600030101010101" pitchFamily="2" charset="-122"/>
                </a:rPr>
                <a:t>5</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344" name="TextBox 120">
              <a:extLst>
                <a:ext uri="{FF2B5EF4-FFF2-40B4-BE49-F238E27FC236}">
                  <a16:creationId xmlns:a16="http://schemas.microsoft.com/office/drawing/2014/main" id="{13947298-9BE3-4A7F-9A42-89F386C33C8B}"/>
                </a:ext>
              </a:extLst>
            </p:cNvPr>
            <p:cNvSpPr txBox="1">
              <a:spLocks noChangeArrowheads="1"/>
            </p:cNvSpPr>
            <p:nvPr/>
          </p:nvSpPr>
          <p:spPr bwMode="auto">
            <a:xfrm>
              <a:off x="7715272" y="3214686"/>
              <a:ext cx="4235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A</a:t>
              </a:r>
              <a:r>
                <a:rPr lang="en-US" altLang="zh-CN" sz="1800" baseline="-25000">
                  <a:solidFill>
                    <a:schemeClr val="tx1"/>
                  </a:solidFill>
                  <a:latin typeface="Arial" panose="020B0604020202020204" pitchFamily="34" charset="0"/>
                  <a:ea typeface="宋体" panose="02010600030101010101" pitchFamily="2" charset="-122"/>
                </a:rPr>
                <a:t>6</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345" name="TextBox 121">
              <a:extLst>
                <a:ext uri="{FF2B5EF4-FFF2-40B4-BE49-F238E27FC236}">
                  <a16:creationId xmlns:a16="http://schemas.microsoft.com/office/drawing/2014/main" id="{C0D97D1C-937E-4FB8-AD30-A6EE77E644D4}"/>
                </a:ext>
              </a:extLst>
            </p:cNvPr>
            <p:cNvSpPr txBox="1">
              <a:spLocks noChangeArrowheads="1"/>
            </p:cNvSpPr>
            <p:nvPr/>
          </p:nvSpPr>
          <p:spPr bwMode="auto">
            <a:xfrm>
              <a:off x="3857620" y="2285992"/>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1</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346" name="TextBox 122">
              <a:extLst>
                <a:ext uri="{FF2B5EF4-FFF2-40B4-BE49-F238E27FC236}">
                  <a16:creationId xmlns:a16="http://schemas.microsoft.com/office/drawing/2014/main" id="{1FF5914B-67A3-421C-B332-08912F5A5D9A}"/>
                </a:ext>
              </a:extLst>
            </p:cNvPr>
            <p:cNvSpPr txBox="1">
              <a:spLocks noChangeArrowheads="1"/>
            </p:cNvSpPr>
            <p:nvPr/>
          </p:nvSpPr>
          <p:spPr bwMode="auto">
            <a:xfrm>
              <a:off x="4143372" y="198809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2</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347" name="TextBox 123">
              <a:extLst>
                <a:ext uri="{FF2B5EF4-FFF2-40B4-BE49-F238E27FC236}">
                  <a16:creationId xmlns:a16="http://schemas.microsoft.com/office/drawing/2014/main" id="{02BA23F1-1BBE-464D-B98C-2077E65B44F6}"/>
                </a:ext>
              </a:extLst>
            </p:cNvPr>
            <p:cNvSpPr txBox="1">
              <a:spLocks noChangeArrowheads="1"/>
            </p:cNvSpPr>
            <p:nvPr/>
          </p:nvSpPr>
          <p:spPr bwMode="auto">
            <a:xfrm>
              <a:off x="4500562" y="164305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3</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348" name="TextBox 124">
              <a:extLst>
                <a:ext uri="{FF2B5EF4-FFF2-40B4-BE49-F238E27FC236}">
                  <a16:creationId xmlns:a16="http://schemas.microsoft.com/office/drawing/2014/main" id="{ECA90409-2E0F-4774-A89A-89CBE7839F47}"/>
                </a:ext>
              </a:extLst>
            </p:cNvPr>
            <p:cNvSpPr txBox="1">
              <a:spLocks noChangeArrowheads="1"/>
            </p:cNvSpPr>
            <p:nvPr/>
          </p:nvSpPr>
          <p:spPr bwMode="auto">
            <a:xfrm>
              <a:off x="4857752" y="128586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4</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349" name="TextBox 125">
              <a:extLst>
                <a:ext uri="{FF2B5EF4-FFF2-40B4-BE49-F238E27FC236}">
                  <a16:creationId xmlns:a16="http://schemas.microsoft.com/office/drawing/2014/main" id="{A84C7E66-D68D-4AD5-B07F-7CC33BD19154}"/>
                </a:ext>
              </a:extLst>
            </p:cNvPr>
            <p:cNvSpPr txBox="1">
              <a:spLocks noChangeArrowheads="1"/>
            </p:cNvSpPr>
            <p:nvPr/>
          </p:nvSpPr>
          <p:spPr bwMode="auto">
            <a:xfrm>
              <a:off x="5214942" y="92867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5</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350" name="TextBox 126">
              <a:extLst>
                <a:ext uri="{FF2B5EF4-FFF2-40B4-BE49-F238E27FC236}">
                  <a16:creationId xmlns:a16="http://schemas.microsoft.com/office/drawing/2014/main" id="{5E586766-3684-486A-AC3A-F4DB1DE15F2A}"/>
                </a:ext>
              </a:extLst>
            </p:cNvPr>
            <p:cNvSpPr txBox="1">
              <a:spLocks noChangeArrowheads="1"/>
            </p:cNvSpPr>
            <p:nvPr/>
          </p:nvSpPr>
          <p:spPr bwMode="auto">
            <a:xfrm>
              <a:off x="5572132" y="630776"/>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6</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351" name="TextBox 127">
              <a:extLst>
                <a:ext uri="{FF2B5EF4-FFF2-40B4-BE49-F238E27FC236}">
                  <a16:creationId xmlns:a16="http://schemas.microsoft.com/office/drawing/2014/main" id="{B2CA6EB6-D868-40C8-A4CA-CE589379C733}"/>
                </a:ext>
              </a:extLst>
            </p:cNvPr>
            <p:cNvSpPr txBox="1">
              <a:spLocks noChangeArrowheads="1"/>
            </p:cNvSpPr>
            <p:nvPr/>
          </p:nvSpPr>
          <p:spPr bwMode="auto">
            <a:xfrm>
              <a:off x="6357950" y="64291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1</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352" name="TextBox 128">
              <a:extLst>
                <a:ext uri="{FF2B5EF4-FFF2-40B4-BE49-F238E27FC236}">
                  <a16:creationId xmlns:a16="http://schemas.microsoft.com/office/drawing/2014/main" id="{0D2AAFC5-7B36-4209-8217-8B738A23E51A}"/>
                </a:ext>
              </a:extLst>
            </p:cNvPr>
            <p:cNvSpPr txBox="1">
              <a:spLocks noChangeArrowheads="1"/>
            </p:cNvSpPr>
            <p:nvPr/>
          </p:nvSpPr>
          <p:spPr bwMode="auto">
            <a:xfrm>
              <a:off x="6715140" y="92867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2</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353" name="TextBox 129">
              <a:extLst>
                <a:ext uri="{FF2B5EF4-FFF2-40B4-BE49-F238E27FC236}">
                  <a16:creationId xmlns:a16="http://schemas.microsoft.com/office/drawing/2014/main" id="{50EF3945-1236-45E9-B40D-2B3F0CE8F82B}"/>
                </a:ext>
              </a:extLst>
            </p:cNvPr>
            <p:cNvSpPr txBox="1">
              <a:spLocks noChangeArrowheads="1"/>
            </p:cNvSpPr>
            <p:nvPr/>
          </p:nvSpPr>
          <p:spPr bwMode="auto">
            <a:xfrm>
              <a:off x="7072330" y="1214422"/>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3</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354" name="TextBox 130">
              <a:extLst>
                <a:ext uri="{FF2B5EF4-FFF2-40B4-BE49-F238E27FC236}">
                  <a16:creationId xmlns:a16="http://schemas.microsoft.com/office/drawing/2014/main" id="{11A59F32-70D1-4586-919E-ACCAB20847B8}"/>
                </a:ext>
              </a:extLst>
            </p:cNvPr>
            <p:cNvSpPr txBox="1">
              <a:spLocks noChangeArrowheads="1"/>
            </p:cNvSpPr>
            <p:nvPr/>
          </p:nvSpPr>
          <p:spPr bwMode="auto">
            <a:xfrm>
              <a:off x="7358082" y="1571612"/>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4</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355" name="TextBox 131">
              <a:extLst>
                <a:ext uri="{FF2B5EF4-FFF2-40B4-BE49-F238E27FC236}">
                  <a16:creationId xmlns:a16="http://schemas.microsoft.com/office/drawing/2014/main" id="{3B744263-6C1B-4D42-9C45-C7FA7C53C916}"/>
                </a:ext>
              </a:extLst>
            </p:cNvPr>
            <p:cNvSpPr txBox="1">
              <a:spLocks noChangeArrowheads="1"/>
            </p:cNvSpPr>
            <p:nvPr/>
          </p:nvSpPr>
          <p:spPr bwMode="auto">
            <a:xfrm>
              <a:off x="7715272" y="1928802"/>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5</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356" name="TextBox 132">
              <a:extLst>
                <a:ext uri="{FF2B5EF4-FFF2-40B4-BE49-F238E27FC236}">
                  <a16:creationId xmlns:a16="http://schemas.microsoft.com/office/drawing/2014/main" id="{C00538BD-C399-4261-B9E2-4C6AED4159D0}"/>
                </a:ext>
              </a:extLst>
            </p:cNvPr>
            <p:cNvSpPr txBox="1">
              <a:spLocks noChangeArrowheads="1"/>
            </p:cNvSpPr>
            <p:nvPr/>
          </p:nvSpPr>
          <p:spPr bwMode="auto">
            <a:xfrm>
              <a:off x="8001024" y="2214554"/>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6</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357" name="TextBox 133">
              <a:extLst>
                <a:ext uri="{FF2B5EF4-FFF2-40B4-BE49-F238E27FC236}">
                  <a16:creationId xmlns:a16="http://schemas.microsoft.com/office/drawing/2014/main" id="{81CE5E10-A39B-4F46-AFB9-10EC24FDD211}"/>
                </a:ext>
              </a:extLst>
            </p:cNvPr>
            <p:cNvSpPr txBox="1">
              <a:spLocks noChangeArrowheads="1"/>
            </p:cNvSpPr>
            <p:nvPr/>
          </p:nvSpPr>
          <p:spPr bwMode="auto">
            <a:xfrm>
              <a:off x="4907538" y="750959"/>
              <a:ext cx="248797" cy="369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b="1">
                  <a:solidFill>
                    <a:srgbClr val="FF0000"/>
                  </a:solidFill>
                  <a:latin typeface="Arial" panose="020B0604020202020204" pitchFamily="34" charset="0"/>
                  <a:ea typeface="宋体" panose="02010600030101010101" pitchFamily="2" charset="-122"/>
                </a:rPr>
                <a:t>j</a:t>
              </a:r>
              <a:endParaRPr lang="zh-CN" altLang="en-US" sz="1800" b="1">
                <a:solidFill>
                  <a:srgbClr val="FF0000"/>
                </a:solidFill>
                <a:latin typeface="Arial" panose="020B0604020202020204" pitchFamily="34" charset="0"/>
                <a:ea typeface="宋体" panose="02010600030101010101" pitchFamily="2" charset="-122"/>
              </a:endParaRPr>
            </a:p>
          </p:txBody>
        </p:sp>
        <p:sp>
          <p:nvSpPr>
            <p:cNvPr id="52358" name="TextBox 135">
              <a:extLst>
                <a:ext uri="{FF2B5EF4-FFF2-40B4-BE49-F238E27FC236}">
                  <a16:creationId xmlns:a16="http://schemas.microsoft.com/office/drawing/2014/main" id="{47D2DA15-0943-449A-BA6D-89C70F25BADB}"/>
                </a:ext>
              </a:extLst>
            </p:cNvPr>
            <p:cNvSpPr txBox="1">
              <a:spLocks noChangeArrowheads="1"/>
            </p:cNvSpPr>
            <p:nvPr/>
          </p:nvSpPr>
          <p:spPr bwMode="auto">
            <a:xfrm>
              <a:off x="7135089" y="761841"/>
              <a:ext cx="248797" cy="369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b="1">
                  <a:solidFill>
                    <a:srgbClr val="FF0000"/>
                  </a:solidFill>
                  <a:latin typeface="Arial" panose="020B0604020202020204" pitchFamily="34" charset="0"/>
                  <a:ea typeface="宋体" panose="02010600030101010101" pitchFamily="2" charset="-122"/>
                </a:rPr>
                <a:t>i</a:t>
              </a:r>
              <a:endParaRPr lang="zh-CN" altLang="en-US" sz="1800" b="1">
                <a:solidFill>
                  <a:srgbClr val="FF0000"/>
                </a:solidFill>
                <a:latin typeface="Arial" panose="020B0604020202020204" pitchFamily="34" charset="0"/>
                <a:ea typeface="宋体" panose="02010600030101010101" pitchFamily="2" charset="-122"/>
              </a:endParaRPr>
            </a:p>
          </p:txBody>
        </p:sp>
        <p:sp>
          <p:nvSpPr>
            <p:cNvPr id="52359" name="TextBox 136">
              <a:extLst>
                <a:ext uri="{FF2B5EF4-FFF2-40B4-BE49-F238E27FC236}">
                  <a16:creationId xmlns:a16="http://schemas.microsoft.com/office/drawing/2014/main" id="{B2E7EC42-A988-4C4C-A80B-865B4D4606E4}"/>
                </a:ext>
              </a:extLst>
            </p:cNvPr>
            <p:cNvSpPr txBox="1">
              <a:spLocks noChangeArrowheads="1"/>
            </p:cNvSpPr>
            <p:nvPr/>
          </p:nvSpPr>
          <p:spPr bwMode="auto">
            <a:xfrm>
              <a:off x="6000760" y="214290"/>
              <a:ext cx="3770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m</a:t>
              </a:r>
              <a:endParaRPr lang="zh-CN" altLang="en-US" sz="1800">
                <a:solidFill>
                  <a:schemeClr val="tx1"/>
                </a:solidFill>
                <a:latin typeface="Arial" panose="020B0604020202020204" pitchFamily="34" charset="0"/>
                <a:ea typeface="宋体" panose="02010600030101010101" pitchFamily="2" charset="-122"/>
              </a:endParaRPr>
            </a:p>
          </p:txBody>
        </p:sp>
      </p:grpSp>
      <p:grpSp>
        <p:nvGrpSpPr>
          <p:cNvPr id="52254" name="组合 200">
            <a:extLst>
              <a:ext uri="{FF2B5EF4-FFF2-40B4-BE49-F238E27FC236}">
                <a16:creationId xmlns:a16="http://schemas.microsoft.com/office/drawing/2014/main" id="{563048F6-09F6-4C3C-94AE-26AA6637402C}"/>
              </a:ext>
            </a:extLst>
          </p:cNvPr>
          <p:cNvGrpSpPr>
            <a:grpSpLocks/>
          </p:cNvGrpSpPr>
          <p:nvPr/>
        </p:nvGrpSpPr>
        <p:grpSpPr bwMode="auto">
          <a:xfrm>
            <a:off x="5035550" y="3989388"/>
            <a:ext cx="3813175" cy="2593975"/>
            <a:chOff x="4500562" y="4143380"/>
            <a:chExt cx="3813368" cy="2592088"/>
          </a:xfrm>
        </p:grpSpPr>
        <p:cxnSp>
          <p:nvCxnSpPr>
            <p:cNvPr id="140" name="直接连接符 139">
              <a:extLst>
                <a:ext uri="{FF2B5EF4-FFF2-40B4-BE49-F238E27FC236}">
                  <a16:creationId xmlns:a16="http://schemas.microsoft.com/office/drawing/2014/main" id="{525EB31B-83A3-4406-9CE7-62CE55C79BDE}"/>
                </a:ext>
              </a:extLst>
            </p:cNvPr>
            <p:cNvCxnSpPr/>
            <p:nvPr/>
          </p:nvCxnSpPr>
          <p:spPr>
            <a:xfrm flipV="1">
              <a:off x="4714886" y="4643078"/>
              <a:ext cx="1786027" cy="1714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4B1001DB-6D54-473C-BBB2-8D91C46E172B}"/>
                </a:ext>
              </a:extLst>
            </p:cNvPr>
            <p:cNvCxnSpPr/>
            <p:nvPr/>
          </p:nvCxnSpPr>
          <p:spPr>
            <a:xfrm>
              <a:off x="6500913" y="4643078"/>
              <a:ext cx="1786028" cy="1714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39FF2F9F-B2D7-4F9C-B5DD-0C76EC4C4351}"/>
                </a:ext>
              </a:extLst>
            </p:cNvPr>
            <p:cNvCxnSpPr/>
            <p:nvPr/>
          </p:nvCxnSpPr>
          <p:spPr>
            <a:xfrm>
              <a:off x="6143708" y="5000006"/>
              <a:ext cx="1786027" cy="1714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C7CDC40D-7CC2-4E36-82AD-5F194FF8FCDD}"/>
                </a:ext>
              </a:extLst>
            </p:cNvPr>
            <p:cNvCxnSpPr/>
            <p:nvPr/>
          </p:nvCxnSpPr>
          <p:spPr>
            <a:xfrm>
              <a:off x="5786502" y="5356934"/>
              <a:ext cx="1428822" cy="1357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523A74FA-E8A5-4CCF-AA15-B7C67671B0E0}"/>
                </a:ext>
              </a:extLst>
            </p:cNvPr>
            <p:cNvCxnSpPr/>
            <p:nvPr/>
          </p:nvCxnSpPr>
          <p:spPr>
            <a:xfrm flipV="1">
              <a:off x="5072091" y="5000006"/>
              <a:ext cx="1786028" cy="1714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4CF5DF1F-167B-4D39-A674-0B0EA1CB5003}"/>
                </a:ext>
              </a:extLst>
            </p:cNvPr>
            <p:cNvCxnSpPr/>
            <p:nvPr/>
          </p:nvCxnSpPr>
          <p:spPr>
            <a:xfrm>
              <a:off x="5429297" y="5715448"/>
              <a:ext cx="1071616" cy="999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3CACB406-56A3-4FDF-A845-0B084C79B9B6}"/>
                </a:ext>
              </a:extLst>
            </p:cNvPr>
            <p:cNvCxnSpPr/>
            <p:nvPr/>
          </p:nvCxnSpPr>
          <p:spPr>
            <a:xfrm rot="5400000" flipH="1" flipV="1">
              <a:off x="5786264" y="5306408"/>
              <a:ext cx="1429297" cy="1428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直接连接符 147">
              <a:extLst>
                <a:ext uri="{FF2B5EF4-FFF2-40B4-BE49-F238E27FC236}">
                  <a16:creationId xmlns:a16="http://schemas.microsoft.com/office/drawing/2014/main" id="{6B7A9A28-C68D-49E8-B7DF-E6BCF871D91B}"/>
                </a:ext>
              </a:extLst>
            </p:cNvPr>
            <p:cNvCxnSpPr/>
            <p:nvPr/>
          </p:nvCxnSpPr>
          <p:spPr>
            <a:xfrm rot="5400000">
              <a:off x="7929875" y="6357779"/>
              <a:ext cx="356927" cy="357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9C62199F-8159-4F18-8899-9A91A02C66CD}"/>
                </a:ext>
              </a:extLst>
            </p:cNvPr>
            <p:cNvCxnSpPr/>
            <p:nvPr/>
          </p:nvCxnSpPr>
          <p:spPr>
            <a:xfrm rot="16200000" flipH="1">
              <a:off x="5071579" y="6001501"/>
              <a:ext cx="724960" cy="723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直接连接符 150">
              <a:extLst>
                <a:ext uri="{FF2B5EF4-FFF2-40B4-BE49-F238E27FC236}">
                  <a16:creationId xmlns:a16="http://schemas.microsoft.com/office/drawing/2014/main" id="{F479281A-6DC4-47D2-86DD-0F62E2FD3DBF}"/>
                </a:ext>
              </a:extLst>
            </p:cNvPr>
            <p:cNvCxnSpPr/>
            <p:nvPr/>
          </p:nvCxnSpPr>
          <p:spPr>
            <a:xfrm rot="5400000" flipH="1" flipV="1">
              <a:off x="6501330" y="5654750"/>
              <a:ext cx="1070783" cy="1071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直接连接符 151">
              <a:extLst>
                <a:ext uri="{FF2B5EF4-FFF2-40B4-BE49-F238E27FC236}">
                  <a16:creationId xmlns:a16="http://schemas.microsoft.com/office/drawing/2014/main" id="{3293B9A9-B094-4235-BDF4-5411C2E0C367}"/>
                </a:ext>
              </a:extLst>
            </p:cNvPr>
            <p:cNvCxnSpPr/>
            <p:nvPr/>
          </p:nvCxnSpPr>
          <p:spPr>
            <a:xfrm rot="5400000" flipH="1" flipV="1">
              <a:off x="7215602" y="6000712"/>
              <a:ext cx="713855" cy="714411"/>
            </a:xfrm>
            <a:prstGeom prst="line">
              <a:avLst/>
            </a:prstGeom>
          </p:spPr>
          <p:style>
            <a:lnRef idx="1">
              <a:schemeClr val="accent1"/>
            </a:lnRef>
            <a:fillRef idx="0">
              <a:schemeClr val="accent1"/>
            </a:fillRef>
            <a:effectRef idx="0">
              <a:schemeClr val="accent1"/>
            </a:effectRef>
            <a:fontRef idx="minor">
              <a:schemeClr val="tx1"/>
            </a:fontRef>
          </p:style>
        </p:cxnSp>
        <p:sp>
          <p:nvSpPr>
            <p:cNvPr id="154" name="矩形 153">
              <a:extLst>
                <a:ext uri="{FF2B5EF4-FFF2-40B4-BE49-F238E27FC236}">
                  <a16:creationId xmlns:a16="http://schemas.microsoft.com/office/drawing/2014/main" id="{7B247581-7ACD-400D-B6B7-4C1FE8FBBBAC}"/>
                </a:ext>
              </a:extLst>
            </p:cNvPr>
            <p:cNvSpPr/>
            <p:nvPr/>
          </p:nvSpPr>
          <p:spPr>
            <a:xfrm>
              <a:off x="4857768" y="6143761"/>
              <a:ext cx="500087" cy="49969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600">
                  <a:solidFill>
                    <a:schemeClr val="tx1"/>
                  </a:solidFill>
                  <a:latin typeface="+mn-ea"/>
                </a:rPr>
                <a:t>1</a:t>
              </a:r>
              <a:endParaRPr lang="zh-CN" altLang="en-US" sz="1600">
                <a:solidFill>
                  <a:schemeClr val="tx1"/>
                </a:solidFill>
                <a:latin typeface="+mn-ea"/>
              </a:endParaRPr>
            </a:p>
          </p:txBody>
        </p:sp>
        <p:sp>
          <p:nvSpPr>
            <p:cNvPr id="155" name="矩形 154">
              <a:extLst>
                <a:ext uri="{FF2B5EF4-FFF2-40B4-BE49-F238E27FC236}">
                  <a16:creationId xmlns:a16="http://schemas.microsoft.com/office/drawing/2014/main" id="{DB6C0B7F-E070-4B74-9B77-88E6D46E8DAA}"/>
                </a:ext>
              </a:extLst>
            </p:cNvPr>
            <p:cNvSpPr/>
            <p:nvPr/>
          </p:nvSpPr>
          <p:spPr>
            <a:xfrm>
              <a:off x="5572179" y="6143761"/>
              <a:ext cx="500087" cy="49969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600">
                  <a:solidFill>
                    <a:schemeClr val="tx1"/>
                  </a:solidFill>
                  <a:latin typeface="+mn-ea"/>
                </a:rPr>
                <a:t>2</a:t>
              </a:r>
              <a:endParaRPr lang="zh-CN" altLang="en-US" sz="1600">
                <a:solidFill>
                  <a:schemeClr val="tx1"/>
                </a:solidFill>
                <a:latin typeface="+mn-ea"/>
              </a:endParaRPr>
            </a:p>
          </p:txBody>
        </p:sp>
        <p:sp>
          <p:nvSpPr>
            <p:cNvPr id="156" name="矩形 155">
              <a:extLst>
                <a:ext uri="{FF2B5EF4-FFF2-40B4-BE49-F238E27FC236}">
                  <a16:creationId xmlns:a16="http://schemas.microsoft.com/office/drawing/2014/main" id="{063AC141-AE61-4491-933E-4C3FFDAA8AF1}"/>
                </a:ext>
              </a:extLst>
            </p:cNvPr>
            <p:cNvSpPr/>
            <p:nvPr/>
          </p:nvSpPr>
          <p:spPr>
            <a:xfrm>
              <a:off x="6215149" y="6143761"/>
              <a:ext cx="500088" cy="49969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600">
                  <a:solidFill>
                    <a:schemeClr val="tx1"/>
                  </a:solidFill>
                  <a:latin typeface="+mn-ea"/>
                </a:rPr>
                <a:t>3</a:t>
              </a:r>
              <a:endParaRPr lang="zh-CN" altLang="en-US" sz="1600">
                <a:solidFill>
                  <a:schemeClr val="tx1"/>
                </a:solidFill>
                <a:latin typeface="+mn-ea"/>
              </a:endParaRPr>
            </a:p>
          </p:txBody>
        </p:sp>
        <p:sp>
          <p:nvSpPr>
            <p:cNvPr id="157" name="矩形 156">
              <a:extLst>
                <a:ext uri="{FF2B5EF4-FFF2-40B4-BE49-F238E27FC236}">
                  <a16:creationId xmlns:a16="http://schemas.microsoft.com/office/drawing/2014/main" id="{CA77944D-92E0-497D-A854-A5F0186A8DEE}"/>
                </a:ext>
              </a:extLst>
            </p:cNvPr>
            <p:cNvSpPr/>
            <p:nvPr/>
          </p:nvSpPr>
          <p:spPr>
            <a:xfrm>
              <a:off x="6929560" y="6143761"/>
              <a:ext cx="500088" cy="49969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600">
                  <a:solidFill>
                    <a:schemeClr val="tx1"/>
                  </a:solidFill>
                  <a:latin typeface="+mn-ea"/>
                </a:rPr>
                <a:t>4</a:t>
              </a:r>
              <a:endParaRPr lang="zh-CN" altLang="en-US" sz="1600">
                <a:solidFill>
                  <a:schemeClr val="tx1"/>
                </a:solidFill>
                <a:latin typeface="+mn-ea"/>
              </a:endParaRPr>
            </a:p>
          </p:txBody>
        </p:sp>
        <p:sp>
          <p:nvSpPr>
            <p:cNvPr id="158" name="矩形 157">
              <a:extLst>
                <a:ext uri="{FF2B5EF4-FFF2-40B4-BE49-F238E27FC236}">
                  <a16:creationId xmlns:a16="http://schemas.microsoft.com/office/drawing/2014/main" id="{F0999FA0-0DD1-47D7-8EEF-6FBFA9F8A0F7}"/>
                </a:ext>
              </a:extLst>
            </p:cNvPr>
            <p:cNvSpPr/>
            <p:nvPr/>
          </p:nvSpPr>
          <p:spPr>
            <a:xfrm>
              <a:off x="7643971" y="6143761"/>
              <a:ext cx="500088" cy="49969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600">
                  <a:solidFill>
                    <a:schemeClr val="tx1"/>
                  </a:solidFill>
                  <a:latin typeface="+mn-ea"/>
                </a:rPr>
                <a:t>5</a:t>
              </a:r>
              <a:endParaRPr lang="zh-CN" altLang="en-US" sz="1600">
                <a:solidFill>
                  <a:schemeClr val="tx1"/>
                </a:solidFill>
                <a:latin typeface="+mn-ea"/>
              </a:endParaRPr>
            </a:p>
          </p:txBody>
        </p:sp>
        <p:sp>
          <p:nvSpPr>
            <p:cNvPr id="159" name="矩形 158">
              <a:extLst>
                <a:ext uri="{FF2B5EF4-FFF2-40B4-BE49-F238E27FC236}">
                  <a16:creationId xmlns:a16="http://schemas.microsoft.com/office/drawing/2014/main" id="{9F9EDAE0-ED4E-407E-89D3-280FEAFEC450}"/>
                </a:ext>
              </a:extLst>
            </p:cNvPr>
            <p:cNvSpPr/>
            <p:nvPr/>
          </p:nvSpPr>
          <p:spPr>
            <a:xfrm>
              <a:off x="5214973" y="5786834"/>
              <a:ext cx="500088" cy="49969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600">
                  <a:solidFill>
                    <a:schemeClr val="tx1"/>
                  </a:solidFill>
                  <a:latin typeface="+mn-ea"/>
                </a:rPr>
                <a:t>1</a:t>
              </a:r>
              <a:endParaRPr lang="zh-CN" altLang="en-US" sz="1600">
                <a:solidFill>
                  <a:schemeClr val="tx1"/>
                </a:solidFill>
                <a:latin typeface="+mn-ea"/>
              </a:endParaRPr>
            </a:p>
          </p:txBody>
        </p:sp>
        <p:sp>
          <p:nvSpPr>
            <p:cNvPr id="160" name="矩形 159">
              <a:extLst>
                <a:ext uri="{FF2B5EF4-FFF2-40B4-BE49-F238E27FC236}">
                  <a16:creationId xmlns:a16="http://schemas.microsoft.com/office/drawing/2014/main" id="{C9D66A11-D293-4FAE-9908-B23D7C6BADD8}"/>
                </a:ext>
              </a:extLst>
            </p:cNvPr>
            <p:cNvSpPr/>
            <p:nvPr/>
          </p:nvSpPr>
          <p:spPr>
            <a:xfrm>
              <a:off x="5857944" y="5786834"/>
              <a:ext cx="500087" cy="49969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600">
                  <a:solidFill>
                    <a:schemeClr val="tx1"/>
                  </a:solidFill>
                  <a:latin typeface="+mn-ea"/>
                </a:rPr>
                <a:t>3</a:t>
              </a:r>
              <a:endParaRPr lang="zh-CN" altLang="en-US" sz="1600">
                <a:solidFill>
                  <a:schemeClr val="tx1"/>
                </a:solidFill>
                <a:latin typeface="+mn-ea"/>
              </a:endParaRPr>
            </a:p>
          </p:txBody>
        </p:sp>
        <p:sp>
          <p:nvSpPr>
            <p:cNvPr id="161" name="矩形 160">
              <a:extLst>
                <a:ext uri="{FF2B5EF4-FFF2-40B4-BE49-F238E27FC236}">
                  <a16:creationId xmlns:a16="http://schemas.microsoft.com/office/drawing/2014/main" id="{EF15EF36-907B-4902-8D7A-7A99A78756AE}"/>
                </a:ext>
              </a:extLst>
            </p:cNvPr>
            <p:cNvSpPr/>
            <p:nvPr/>
          </p:nvSpPr>
          <p:spPr>
            <a:xfrm>
              <a:off x="6572355" y="5786834"/>
              <a:ext cx="500087" cy="49969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600">
                  <a:solidFill>
                    <a:schemeClr val="tx1"/>
                  </a:solidFill>
                  <a:latin typeface="+mn-ea"/>
                </a:rPr>
                <a:t>3</a:t>
              </a:r>
              <a:endParaRPr lang="zh-CN" altLang="en-US" sz="1600">
                <a:solidFill>
                  <a:schemeClr val="tx1"/>
                </a:solidFill>
                <a:latin typeface="+mn-ea"/>
              </a:endParaRPr>
            </a:p>
          </p:txBody>
        </p:sp>
        <p:sp>
          <p:nvSpPr>
            <p:cNvPr id="162" name="矩形 161">
              <a:extLst>
                <a:ext uri="{FF2B5EF4-FFF2-40B4-BE49-F238E27FC236}">
                  <a16:creationId xmlns:a16="http://schemas.microsoft.com/office/drawing/2014/main" id="{69E78AC3-0188-4F05-9655-6421EE74120B}"/>
                </a:ext>
              </a:extLst>
            </p:cNvPr>
            <p:cNvSpPr/>
            <p:nvPr/>
          </p:nvSpPr>
          <p:spPr>
            <a:xfrm>
              <a:off x="7286766" y="5786834"/>
              <a:ext cx="500087" cy="49969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600">
                  <a:solidFill>
                    <a:schemeClr val="tx1"/>
                  </a:solidFill>
                  <a:latin typeface="+mn-ea"/>
                </a:rPr>
                <a:t>5</a:t>
              </a:r>
              <a:endParaRPr lang="zh-CN" altLang="en-US" sz="1600">
                <a:solidFill>
                  <a:schemeClr val="tx1"/>
                </a:solidFill>
                <a:latin typeface="+mn-ea"/>
              </a:endParaRPr>
            </a:p>
          </p:txBody>
        </p:sp>
        <p:sp>
          <p:nvSpPr>
            <p:cNvPr id="164" name="矩形 163">
              <a:extLst>
                <a:ext uri="{FF2B5EF4-FFF2-40B4-BE49-F238E27FC236}">
                  <a16:creationId xmlns:a16="http://schemas.microsoft.com/office/drawing/2014/main" id="{EB566C33-229F-4076-9EEA-7F3F306C25A1}"/>
                </a:ext>
              </a:extLst>
            </p:cNvPr>
            <p:cNvSpPr/>
            <p:nvPr/>
          </p:nvSpPr>
          <p:spPr>
            <a:xfrm>
              <a:off x="5500738" y="5428320"/>
              <a:ext cx="500088" cy="50128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600">
                  <a:solidFill>
                    <a:schemeClr val="tx1"/>
                  </a:solidFill>
                  <a:latin typeface="+mn-ea"/>
                </a:rPr>
                <a:t>3</a:t>
              </a:r>
              <a:endParaRPr lang="zh-CN" altLang="en-US" sz="1600">
                <a:solidFill>
                  <a:schemeClr val="tx1"/>
                </a:solidFill>
                <a:latin typeface="+mn-ea"/>
              </a:endParaRPr>
            </a:p>
          </p:txBody>
        </p:sp>
        <p:sp>
          <p:nvSpPr>
            <p:cNvPr id="165" name="矩形 164">
              <a:extLst>
                <a:ext uri="{FF2B5EF4-FFF2-40B4-BE49-F238E27FC236}">
                  <a16:creationId xmlns:a16="http://schemas.microsoft.com/office/drawing/2014/main" id="{2B5E0DB5-D8E6-45E7-8112-75C383B880A1}"/>
                </a:ext>
              </a:extLst>
            </p:cNvPr>
            <p:cNvSpPr/>
            <p:nvPr/>
          </p:nvSpPr>
          <p:spPr>
            <a:xfrm>
              <a:off x="6215149" y="5428320"/>
              <a:ext cx="500088" cy="50128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600">
                  <a:solidFill>
                    <a:schemeClr val="tx1"/>
                  </a:solidFill>
                  <a:latin typeface="+mn-ea"/>
                </a:rPr>
                <a:t>3</a:t>
              </a:r>
              <a:endParaRPr lang="zh-CN" altLang="en-US" sz="1600">
                <a:solidFill>
                  <a:schemeClr val="tx1"/>
                </a:solidFill>
                <a:latin typeface="+mn-ea"/>
              </a:endParaRPr>
            </a:p>
          </p:txBody>
        </p:sp>
        <p:sp>
          <p:nvSpPr>
            <p:cNvPr id="166" name="矩形 165">
              <a:extLst>
                <a:ext uri="{FF2B5EF4-FFF2-40B4-BE49-F238E27FC236}">
                  <a16:creationId xmlns:a16="http://schemas.microsoft.com/office/drawing/2014/main" id="{F1C1EEA4-E66E-410C-87FC-DCEB62FA70BB}"/>
                </a:ext>
              </a:extLst>
            </p:cNvPr>
            <p:cNvSpPr/>
            <p:nvPr/>
          </p:nvSpPr>
          <p:spPr>
            <a:xfrm>
              <a:off x="6929560" y="5428320"/>
              <a:ext cx="500088" cy="50128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600">
                  <a:solidFill>
                    <a:schemeClr val="tx1"/>
                  </a:solidFill>
                  <a:latin typeface="+mn-ea"/>
                </a:rPr>
                <a:t>3</a:t>
              </a:r>
              <a:endParaRPr lang="zh-CN" altLang="en-US" sz="1600">
                <a:solidFill>
                  <a:schemeClr val="tx1"/>
                </a:solidFill>
                <a:latin typeface="+mn-ea"/>
              </a:endParaRPr>
            </a:p>
          </p:txBody>
        </p:sp>
        <p:sp>
          <p:nvSpPr>
            <p:cNvPr id="168" name="矩形 167">
              <a:extLst>
                <a:ext uri="{FF2B5EF4-FFF2-40B4-BE49-F238E27FC236}">
                  <a16:creationId xmlns:a16="http://schemas.microsoft.com/office/drawing/2014/main" id="{C3243DE9-A5BA-4A45-B553-2DD11F52AAC7}"/>
                </a:ext>
              </a:extLst>
            </p:cNvPr>
            <p:cNvSpPr/>
            <p:nvPr/>
          </p:nvSpPr>
          <p:spPr>
            <a:xfrm>
              <a:off x="5857944" y="5071391"/>
              <a:ext cx="500087" cy="50128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600">
                  <a:solidFill>
                    <a:schemeClr val="tx1"/>
                  </a:solidFill>
                  <a:latin typeface="+mn-ea"/>
                </a:rPr>
                <a:t>3</a:t>
              </a:r>
              <a:endParaRPr lang="zh-CN" altLang="en-US" sz="1600">
                <a:solidFill>
                  <a:schemeClr val="tx1"/>
                </a:solidFill>
                <a:latin typeface="+mn-ea"/>
              </a:endParaRPr>
            </a:p>
          </p:txBody>
        </p:sp>
        <p:sp>
          <p:nvSpPr>
            <p:cNvPr id="169" name="矩形 168">
              <a:extLst>
                <a:ext uri="{FF2B5EF4-FFF2-40B4-BE49-F238E27FC236}">
                  <a16:creationId xmlns:a16="http://schemas.microsoft.com/office/drawing/2014/main" id="{93E69BB8-09D1-4FA4-AD15-546983DA4AB5}"/>
                </a:ext>
              </a:extLst>
            </p:cNvPr>
            <p:cNvSpPr/>
            <p:nvPr/>
          </p:nvSpPr>
          <p:spPr>
            <a:xfrm>
              <a:off x="6572355" y="5071391"/>
              <a:ext cx="500087" cy="50128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600">
                  <a:solidFill>
                    <a:schemeClr val="tx1"/>
                  </a:solidFill>
                  <a:latin typeface="+mn-ea"/>
                </a:rPr>
                <a:t>3</a:t>
              </a:r>
              <a:endParaRPr lang="zh-CN" altLang="en-US" sz="1600">
                <a:solidFill>
                  <a:schemeClr val="tx1"/>
                </a:solidFill>
                <a:latin typeface="+mn-ea"/>
              </a:endParaRPr>
            </a:p>
          </p:txBody>
        </p:sp>
        <p:sp>
          <p:nvSpPr>
            <p:cNvPr id="171" name="矩形 170">
              <a:extLst>
                <a:ext uri="{FF2B5EF4-FFF2-40B4-BE49-F238E27FC236}">
                  <a16:creationId xmlns:a16="http://schemas.microsoft.com/office/drawing/2014/main" id="{202ACB67-A973-4484-A9EC-8E2E687E7BC7}"/>
                </a:ext>
              </a:extLst>
            </p:cNvPr>
            <p:cNvSpPr/>
            <p:nvPr/>
          </p:nvSpPr>
          <p:spPr>
            <a:xfrm>
              <a:off x="6215149" y="4714464"/>
              <a:ext cx="500088" cy="49969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zh-CN" sz="1600" dirty="0">
                  <a:solidFill>
                    <a:schemeClr val="tx1"/>
                  </a:solidFill>
                  <a:latin typeface="+mn-ea"/>
                </a:rPr>
                <a:t>3</a:t>
              </a:r>
              <a:endParaRPr lang="zh-CN" altLang="en-US" sz="1600" dirty="0">
                <a:solidFill>
                  <a:schemeClr val="tx1"/>
                </a:solidFill>
                <a:latin typeface="+mn-ea"/>
              </a:endParaRPr>
            </a:p>
          </p:txBody>
        </p:sp>
        <p:sp>
          <p:nvSpPr>
            <p:cNvPr id="52290" name="TextBox 179">
              <a:extLst>
                <a:ext uri="{FF2B5EF4-FFF2-40B4-BE49-F238E27FC236}">
                  <a16:creationId xmlns:a16="http://schemas.microsoft.com/office/drawing/2014/main" id="{F7B12661-FCFD-4904-B9E4-5AE5741614F3}"/>
                </a:ext>
              </a:extLst>
            </p:cNvPr>
            <p:cNvSpPr txBox="1">
              <a:spLocks noChangeArrowheads="1"/>
            </p:cNvSpPr>
            <p:nvPr/>
          </p:nvSpPr>
          <p:spPr bwMode="auto">
            <a:xfrm>
              <a:off x="4500562" y="5905046"/>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2</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291" name="TextBox 180">
              <a:extLst>
                <a:ext uri="{FF2B5EF4-FFF2-40B4-BE49-F238E27FC236}">
                  <a16:creationId xmlns:a16="http://schemas.microsoft.com/office/drawing/2014/main" id="{1E525533-0B79-49B7-B43B-7D5CB8C347CF}"/>
                </a:ext>
              </a:extLst>
            </p:cNvPr>
            <p:cNvSpPr txBox="1">
              <a:spLocks noChangeArrowheads="1"/>
            </p:cNvSpPr>
            <p:nvPr/>
          </p:nvSpPr>
          <p:spPr bwMode="auto">
            <a:xfrm>
              <a:off x="4857752" y="555999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3</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292" name="TextBox 181">
              <a:extLst>
                <a:ext uri="{FF2B5EF4-FFF2-40B4-BE49-F238E27FC236}">
                  <a16:creationId xmlns:a16="http://schemas.microsoft.com/office/drawing/2014/main" id="{09D0701A-B5C1-4E10-9D9E-C377598527B2}"/>
                </a:ext>
              </a:extLst>
            </p:cNvPr>
            <p:cNvSpPr txBox="1">
              <a:spLocks noChangeArrowheads="1"/>
            </p:cNvSpPr>
            <p:nvPr/>
          </p:nvSpPr>
          <p:spPr bwMode="auto">
            <a:xfrm>
              <a:off x="5214942" y="520280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4</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293" name="TextBox 182">
              <a:extLst>
                <a:ext uri="{FF2B5EF4-FFF2-40B4-BE49-F238E27FC236}">
                  <a16:creationId xmlns:a16="http://schemas.microsoft.com/office/drawing/2014/main" id="{B7CA25C9-97D6-467D-8648-11D54B2874C1}"/>
                </a:ext>
              </a:extLst>
            </p:cNvPr>
            <p:cNvSpPr txBox="1">
              <a:spLocks noChangeArrowheads="1"/>
            </p:cNvSpPr>
            <p:nvPr/>
          </p:nvSpPr>
          <p:spPr bwMode="auto">
            <a:xfrm>
              <a:off x="5572132" y="484561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5</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294" name="TextBox 183">
              <a:extLst>
                <a:ext uri="{FF2B5EF4-FFF2-40B4-BE49-F238E27FC236}">
                  <a16:creationId xmlns:a16="http://schemas.microsoft.com/office/drawing/2014/main" id="{5B3F57D1-4102-4239-9E69-0E69A13EA6DF}"/>
                </a:ext>
              </a:extLst>
            </p:cNvPr>
            <p:cNvSpPr txBox="1">
              <a:spLocks noChangeArrowheads="1"/>
            </p:cNvSpPr>
            <p:nvPr/>
          </p:nvSpPr>
          <p:spPr bwMode="auto">
            <a:xfrm>
              <a:off x="5929322" y="4547724"/>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6</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295" name="TextBox 184">
              <a:extLst>
                <a:ext uri="{FF2B5EF4-FFF2-40B4-BE49-F238E27FC236}">
                  <a16:creationId xmlns:a16="http://schemas.microsoft.com/office/drawing/2014/main" id="{21F6BBF8-E0EA-4428-ACF3-A89616B2C7D4}"/>
                </a:ext>
              </a:extLst>
            </p:cNvPr>
            <p:cNvSpPr txBox="1">
              <a:spLocks noChangeArrowheads="1"/>
            </p:cNvSpPr>
            <p:nvPr/>
          </p:nvSpPr>
          <p:spPr bwMode="auto">
            <a:xfrm>
              <a:off x="6643702" y="450057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1</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296" name="TextBox 185">
              <a:extLst>
                <a:ext uri="{FF2B5EF4-FFF2-40B4-BE49-F238E27FC236}">
                  <a16:creationId xmlns:a16="http://schemas.microsoft.com/office/drawing/2014/main" id="{E50E1CF1-260C-4AAD-8C32-A9F52DDA9310}"/>
                </a:ext>
              </a:extLst>
            </p:cNvPr>
            <p:cNvSpPr txBox="1">
              <a:spLocks noChangeArrowheads="1"/>
            </p:cNvSpPr>
            <p:nvPr/>
          </p:nvSpPr>
          <p:spPr bwMode="auto">
            <a:xfrm>
              <a:off x="7000892" y="4786322"/>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2</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297" name="TextBox 186">
              <a:extLst>
                <a:ext uri="{FF2B5EF4-FFF2-40B4-BE49-F238E27FC236}">
                  <a16:creationId xmlns:a16="http://schemas.microsoft.com/office/drawing/2014/main" id="{5BD542A7-459E-4F60-95C9-E7D110E7559A}"/>
                </a:ext>
              </a:extLst>
            </p:cNvPr>
            <p:cNvSpPr txBox="1">
              <a:spLocks noChangeArrowheads="1"/>
            </p:cNvSpPr>
            <p:nvPr/>
          </p:nvSpPr>
          <p:spPr bwMode="auto">
            <a:xfrm>
              <a:off x="7358082" y="5072074"/>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3</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298" name="TextBox 187">
              <a:extLst>
                <a:ext uri="{FF2B5EF4-FFF2-40B4-BE49-F238E27FC236}">
                  <a16:creationId xmlns:a16="http://schemas.microsoft.com/office/drawing/2014/main" id="{79064588-DE86-42DA-8C8D-FD5C6D229DB4}"/>
                </a:ext>
              </a:extLst>
            </p:cNvPr>
            <p:cNvSpPr txBox="1">
              <a:spLocks noChangeArrowheads="1"/>
            </p:cNvSpPr>
            <p:nvPr/>
          </p:nvSpPr>
          <p:spPr bwMode="auto">
            <a:xfrm>
              <a:off x="7643834" y="5429264"/>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4</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299" name="TextBox 188">
              <a:extLst>
                <a:ext uri="{FF2B5EF4-FFF2-40B4-BE49-F238E27FC236}">
                  <a16:creationId xmlns:a16="http://schemas.microsoft.com/office/drawing/2014/main" id="{56618DFA-F853-4598-B678-9637A44742D6}"/>
                </a:ext>
              </a:extLst>
            </p:cNvPr>
            <p:cNvSpPr txBox="1">
              <a:spLocks noChangeArrowheads="1"/>
            </p:cNvSpPr>
            <p:nvPr/>
          </p:nvSpPr>
          <p:spPr bwMode="auto">
            <a:xfrm>
              <a:off x="8001024" y="5786454"/>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5</a:t>
              </a:r>
              <a:endParaRPr lang="zh-CN" altLang="en-US" sz="1800" baseline="-25000">
                <a:solidFill>
                  <a:schemeClr val="tx1"/>
                </a:solidFill>
                <a:latin typeface="Arial" panose="020B0604020202020204" pitchFamily="34" charset="0"/>
                <a:ea typeface="宋体" panose="02010600030101010101" pitchFamily="2" charset="-122"/>
              </a:endParaRPr>
            </a:p>
          </p:txBody>
        </p:sp>
        <p:sp>
          <p:nvSpPr>
            <p:cNvPr id="52300" name="TextBox 190">
              <a:extLst>
                <a:ext uri="{FF2B5EF4-FFF2-40B4-BE49-F238E27FC236}">
                  <a16:creationId xmlns:a16="http://schemas.microsoft.com/office/drawing/2014/main" id="{778D1C7B-8FB1-47F4-875F-60145C492B0B}"/>
                </a:ext>
              </a:extLst>
            </p:cNvPr>
            <p:cNvSpPr txBox="1">
              <a:spLocks noChangeArrowheads="1"/>
            </p:cNvSpPr>
            <p:nvPr/>
          </p:nvSpPr>
          <p:spPr bwMode="auto">
            <a:xfrm>
              <a:off x="5170564" y="4654497"/>
              <a:ext cx="248799" cy="369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b="1">
                  <a:solidFill>
                    <a:srgbClr val="FF0000"/>
                  </a:solidFill>
                  <a:latin typeface="Arial" panose="020B0604020202020204" pitchFamily="34" charset="0"/>
                  <a:ea typeface="宋体" panose="02010600030101010101" pitchFamily="2" charset="-122"/>
                </a:rPr>
                <a:t>j</a:t>
              </a:r>
              <a:endParaRPr lang="zh-CN" altLang="en-US" sz="1800" b="1">
                <a:solidFill>
                  <a:srgbClr val="FF0000"/>
                </a:solidFill>
                <a:latin typeface="Arial" panose="020B0604020202020204" pitchFamily="34" charset="0"/>
                <a:ea typeface="宋体" panose="02010600030101010101" pitchFamily="2" charset="-122"/>
              </a:endParaRPr>
            </a:p>
          </p:txBody>
        </p:sp>
        <p:sp>
          <p:nvSpPr>
            <p:cNvPr id="52301" name="TextBox 191">
              <a:extLst>
                <a:ext uri="{FF2B5EF4-FFF2-40B4-BE49-F238E27FC236}">
                  <a16:creationId xmlns:a16="http://schemas.microsoft.com/office/drawing/2014/main" id="{68FD46F4-7A13-4BF4-A5A8-8A7D5634710F}"/>
                </a:ext>
              </a:extLst>
            </p:cNvPr>
            <p:cNvSpPr txBox="1">
              <a:spLocks noChangeArrowheads="1"/>
            </p:cNvSpPr>
            <p:nvPr/>
          </p:nvSpPr>
          <p:spPr bwMode="auto">
            <a:xfrm>
              <a:off x="7577915" y="4620086"/>
              <a:ext cx="248799" cy="369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b="1">
                  <a:solidFill>
                    <a:srgbClr val="FF0000"/>
                  </a:solidFill>
                  <a:latin typeface="Arial" panose="020B0604020202020204" pitchFamily="34" charset="0"/>
                  <a:ea typeface="宋体" panose="02010600030101010101" pitchFamily="2" charset="-122"/>
                </a:rPr>
                <a:t>i</a:t>
              </a:r>
              <a:endParaRPr lang="zh-CN" altLang="en-US" sz="1800" b="1">
                <a:solidFill>
                  <a:srgbClr val="FF0000"/>
                </a:solidFill>
                <a:latin typeface="Arial" panose="020B0604020202020204" pitchFamily="34" charset="0"/>
                <a:ea typeface="宋体" panose="02010600030101010101" pitchFamily="2" charset="-122"/>
              </a:endParaRPr>
            </a:p>
          </p:txBody>
        </p:sp>
        <p:sp>
          <p:nvSpPr>
            <p:cNvPr id="52302" name="TextBox 192">
              <a:extLst>
                <a:ext uri="{FF2B5EF4-FFF2-40B4-BE49-F238E27FC236}">
                  <a16:creationId xmlns:a16="http://schemas.microsoft.com/office/drawing/2014/main" id="{EA1C8349-D4D4-4552-A2F3-E9A203DDD1AA}"/>
                </a:ext>
              </a:extLst>
            </p:cNvPr>
            <p:cNvSpPr txBox="1">
              <a:spLocks noChangeArrowheads="1"/>
            </p:cNvSpPr>
            <p:nvPr/>
          </p:nvSpPr>
          <p:spPr bwMode="auto">
            <a:xfrm>
              <a:off x="6357950" y="414338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s</a:t>
              </a:r>
              <a:endParaRPr lang="zh-CN" altLang="en-US" sz="1800">
                <a:solidFill>
                  <a:schemeClr val="tx1"/>
                </a:solidFill>
                <a:latin typeface="Arial" panose="020B0604020202020204" pitchFamily="34" charset="0"/>
                <a:ea typeface="宋体" panose="02010600030101010101" pitchFamily="2" charset="-122"/>
              </a:endParaRPr>
            </a:p>
          </p:txBody>
        </p:sp>
        <p:cxnSp>
          <p:nvCxnSpPr>
            <p:cNvPr id="200" name="直接连接符 199">
              <a:extLst>
                <a:ext uri="{FF2B5EF4-FFF2-40B4-BE49-F238E27FC236}">
                  <a16:creationId xmlns:a16="http://schemas.microsoft.com/office/drawing/2014/main" id="{1E93E5A8-58E4-4C10-9E1C-AB7257BB3B94}"/>
                </a:ext>
              </a:extLst>
            </p:cNvPr>
            <p:cNvCxnSpPr/>
            <p:nvPr/>
          </p:nvCxnSpPr>
          <p:spPr>
            <a:xfrm rot="16200000" flipH="1">
              <a:off x="4715025" y="6357779"/>
              <a:ext cx="356927" cy="35720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1279" name="TextBox 202">
            <a:extLst>
              <a:ext uri="{FF2B5EF4-FFF2-40B4-BE49-F238E27FC236}">
                <a16:creationId xmlns:a16="http://schemas.microsoft.com/office/drawing/2014/main" id="{56190A4B-972C-4E2C-A640-6A512D592BC9}"/>
              </a:ext>
            </a:extLst>
          </p:cNvPr>
          <p:cNvSpPr txBox="1">
            <a:spLocks noChangeArrowheads="1"/>
          </p:cNvSpPr>
          <p:nvPr/>
        </p:nvSpPr>
        <p:spPr bwMode="auto">
          <a:xfrm>
            <a:off x="98425" y="134938"/>
            <a:ext cx="5072063" cy="1200150"/>
          </a:xfrm>
          <a:prstGeom prst="rect">
            <a:avLst/>
          </a:prstGeom>
          <a:solidFill>
            <a:schemeClr val="accent1">
              <a:lumMod val="20000"/>
              <a:lumOff val="80000"/>
            </a:schemeClr>
          </a:solidFill>
          <a:ln>
            <a:noFill/>
          </a:ln>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defRPr/>
            </a:pPr>
            <a:r>
              <a:rPr lang="en-US" altLang="zh-CN" sz="1800" dirty="0">
                <a:latin typeface="Cambria Math" panose="02040503050406030204" pitchFamily="18" charset="0"/>
              </a:rPr>
              <a:t>m[1,3] = min{m[1,1]+m[2,3]+30×35×5,</a:t>
            </a:r>
          </a:p>
          <a:p>
            <a:pPr eaLnBrk="1" hangingPunct="1">
              <a:spcBef>
                <a:spcPct val="0"/>
              </a:spcBef>
              <a:buClrTx/>
              <a:buSzTx/>
              <a:buFontTx/>
              <a:buNone/>
              <a:defRPr/>
            </a:pPr>
            <a:r>
              <a:rPr lang="en-US" altLang="zh-CN" sz="1800" dirty="0">
                <a:latin typeface="Cambria Math" panose="02040503050406030204" pitchFamily="18" charset="0"/>
              </a:rPr>
              <a:t>                           m[1,2]+m[3,3]+30×15×5}</a:t>
            </a:r>
          </a:p>
          <a:p>
            <a:pPr eaLnBrk="1" hangingPunct="1">
              <a:spcBef>
                <a:spcPct val="0"/>
              </a:spcBef>
              <a:buClrTx/>
              <a:buSzTx/>
              <a:buFontTx/>
              <a:buNone/>
              <a:defRPr/>
            </a:pPr>
            <a:r>
              <a:rPr lang="en-US" altLang="zh-CN" sz="1800" dirty="0">
                <a:latin typeface="Cambria Math" panose="02040503050406030204" pitchFamily="18" charset="0"/>
              </a:rPr>
              <a:t>              = min{0+2625+5250</a:t>
            </a:r>
            <a:r>
              <a:rPr lang="zh-CN" altLang="en-US" sz="1800" dirty="0">
                <a:latin typeface="Cambria Math" panose="02040503050406030204" pitchFamily="18" charset="0"/>
              </a:rPr>
              <a:t>，</a:t>
            </a:r>
            <a:r>
              <a:rPr lang="en-US" altLang="zh-CN" sz="1800" dirty="0">
                <a:latin typeface="Cambria Math" panose="02040503050406030204" pitchFamily="18" charset="0"/>
              </a:rPr>
              <a:t>15750+0+2250}</a:t>
            </a:r>
          </a:p>
          <a:p>
            <a:pPr eaLnBrk="1" hangingPunct="1">
              <a:spcBef>
                <a:spcPct val="0"/>
              </a:spcBef>
              <a:buClrTx/>
              <a:buSzTx/>
              <a:buFontTx/>
              <a:buNone/>
              <a:defRPr/>
            </a:pPr>
            <a:r>
              <a:rPr lang="en-US" altLang="zh-CN" sz="1800" dirty="0">
                <a:latin typeface="Cambria Math" panose="02040503050406030204" pitchFamily="18" charset="0"/>
              </a:rPr>
              <a:t>              = 7875</a:t>
            </a:r>
            <a:endParaRPr lang="zh-CN" altLang="en-US" sz="1800" dirty="0">
              <a:latin typeface="Cambria Math" panose="02040503050406030204" pitchFamily="18" charset="0"/>
            </a:endParaRPr>
          </a:p>
        </p:txBody>
      </p:sp>
      <p:cxnSp>
        <p:nvCxnSpPr>
          <p:cNvPr id="205" name="直接箭头连接符 204">
            <a:extLst>
              <a:ext uri="{FF2B5EF4-FFF2-40B4-BE49-F238E27FC236}">
                <a16:creationId xmlns:a16="http://schemas.microsoft.com/office/drawing/2014/main" id="{FFFEF92D-DF4A-4F69-B3FC-5904EB7B5A12}"/>
              </a:ext>
            </a:extLst>
          </p:cNvPr>
          <p:cNvCxnSpPr/>
          <p:nvPr/>
        </p:nvCxnSpPr>
        <p:spPr>
          <a:xfrm rot="16200000" flipH="1">
            <a:off x="3320256" y="392907"/>
            <a:ext cx="955675" cy="25542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E8639225-8DA2-4091-BC8A-EB9737AD4602}"/>
              </a:ext>
            </a:extLst>
          </p:cNvPr>
          <p:cNvSpPr/>
          <p:nvPr/>
        </p:nvSpPr>
        <p:spPr>
          <a:xfrm>
            <a:off x="2647950" y="3817938"/>
            <a:ext cx="2192338" cy="1338262"/>
          </a:xfrm>
          <a:prstGeom prst="rect">
            <a:avLst/>
          </a:prstGeom>
          <a:solidFill>
            <a:schemeClr val="accent1">
              <a:lumMod val="20000"/>
              <a:lumOff val="80000"/>
            </a:schemeClr>
          </a:solidFill>
        </p:spPr>
        <p:txBody>
          <a:bodyPr wrap="none">
            <a:spAutoFit/>
          </a:bodyPr>
          <a:lstStyle/>
          <a:p>
            <a:pPr>
              <a:lnSpc>
                <a:spcPct val="150000"/>
              </a:lnSpc>
              <a:defRPr/>
            </a:pPr>
            <a:r>
              <a:rPr lang="en-US" altLang="zh-CN" dirty="0">
                <a:latin typeface="Cambria Math" panose="02040503050406030204" pitchFamily="18" charset="0"/>
              </a:rPr>
              <a:t>m[</a:t>
            </a:r>
            <a:r>
              <a:rPr lang="en-US" altLang="zh-CN" dirty="0" err="1">
                <a:latin typeface="Cambria Math" panose="02040503050406030204" pitchFamily="18" charset="0"/>
              </a:rPr>
              <a:t>i,i</a:t>
            </a:r>
            <a:r>
              <a:rPr lang="en-US" altLang="zh-CN" dirty="0">
                <a:latin typeface="Cambria Math" panose="02040503050406030204" pitchFamily="18" charset="0"/>
              </a:rPr>
              <a:t>] = 0</a:t>
            </a:r>
          </a:p>
          <a:p>
            <a:pPr>
              <a:lnSpc>
                <a:spcPct val="150000"/>
              </a:lnSpc>
              <a:defRPr/>
            </a:pPr>
            <a:r>
              <a:rPr lang="en-US" altLang="zh-CN" dirty="0">
                <a:latin typeface="Cambria Math" panose="02040503050406030204" pitchFamily="18" charset="0"/>
              </a:rPr>
              <a:t>m[i,i+1] = p</a:t>
            </a:r>
            <a:r>
              <a:rPr lang="en-US" altLang="zh-CN" baseline="-25000" dirty="0">
                <a:latin typeface="Cambria Math" panose="02040503050406030204" pitchFamily="18" charset="0"/>
              </a:rPr>
              <a:t>i-1</a:t>
            </a:r>
            <a:r>
              <a:rPr lang="en-US" altLang="zh-CN" dirty="0">
                <a:latin typeface="Cambria Math" panose="02040503050406030204" pitchFamily="18" charset="0"/>
              </a:rPr>
              <a:t>p</a:t>
            </a:r>
            <a:r>
              <a:rPr lang="en-US" altLang="zh-CN" baseline="-25000" dirty="0">
                <a:latin typeface="Cambria Math" panose="02040503050406030204" pitchFamily="18" charset="0"/>
              </a:rPr>
              <a:t>i</a:t>
            </a:r>
            <a:r>
              <a:rPr lang="en-US" altLang="zh-CN" dirty="0">
                <a:latin typeface="Cambria Math" panose="02040503050406030204" pitchFamily="18" charset="0"/>
              </a:rPr>
              <a:t>p</a:t>
            </a:r>
            <a:r>
              <a:rPr lang="en-US" altLang="zh-CN" baseline="-25000" dirty="0">
                <a:latin typeface="Cambria Math" panose="02040503050406030204" pitchFamily="18" charset="0"/>
              </a:rPr>
              <a:t>i+1</a:t>
            </a:r>
            <a:r>
              <a:rPr lang="en-US" altLang="zh-CN" dirty="0">
                <a:latin typeface="Cambria Math" panose="02040503050406030204" pitchFamily="18" charset="0"/>
              </a:rPr>
              <a:t> </a:t>
            </a:r>
          </a:p>
          <a:p>
            <a:pPr>
              <a:lnSpc>
                <a:spcPct val="150000"/>
              </a:lnSpc>
              <a:defRPr/>
            </a:pPr>
            <a:r>
              <a:rPr lang="en-US" altLang="zh-CN" dirty="0">
                <a:latin typeface="Cambria Math" panose="02040503050406030204" pitchFamily="18" charset="0"/>
              </a:rPr>
              <a:t>s[i,i+1] = </a:t>
            </a:r>
            <a:r>
              <a:rPr lang="en-US" altLang="zh-CN" dirty="0" err="1">
                <a:latin typeface="Cambria Math" panose="02040503050406030204" pitchFamily="18" charset="0"/>
              </a:rPr>
              <a:t>i</a:t>
            </a:r>
            <a:r>
              <a:rPr lang="en-US" altLang="zh-CN" dirty="0">
                <a:latin typeface="Cambria Math" panose="02040503050406030204" pitchFamily="18" charset="0"/>
              </a:rPr>
              <a:t> </a:t>
            </a:r>
            <a:endParaRPr lang="zh-CN" altLang="en-US" dirty="0"/>
          </a:p>
        </p:txBody>
      </p:sp>
      <p:cxnSp>
        <p:nvCxnSpPr>
          <p:cNvPr id="117" name="直接箭头连接符 116">
            <a:extLst>
              <a:ext uri="{FF2B5EF4-FFF2-40B4-BE49-F238E27FC236}">
                <a16:creationId xmlns:a16="http://schemas.microsoft.com/office/drawing/2014/main" id="{C58B598D-F0AD-4565-BDEC-BEC4CA2D7385}"/>
              </a:ext>
            </a:extLst>
          </p:cNvPr>
          <p:cNvCxnSpPr/>
          <p:nvPr/>
        </p:nvCxnSpPr>
        <p:spPr>
          <a:xfrm flipV="1">
            <a:off x="3521075" y="3016250"/>
            <a:ext cx="830263" cy="88265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9903BB5D-4829-4D20-A33D-B341494422E6}"/>
              </a:ext>
            </a:extLst>
          </p:cNvPr>
          <p:cNvCxnSpPr>
            <a:endCxn id="52290" idx="3"/>
          </p:cNvCxnSpPr>
          <p:nvPr/>
        </p:nvCxnSpPr>
        <p:spPr>
          <a:xfrm>
            <a:off x="4241800" y="4979988"/>
            <a:ext cx="1106488" cy="957262"/>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2260" name="椭圆 1">
            <a:extLst>
              <a:ext uri="{FF2B5EF4-FFF2-40B4-BE49-F238E27FC236}">
                <a16:creationId xmlns:a16="http://schemas.microsoft.com/office/drawing/2014/main" id="{DD6F879A-A643-4358-88CC-331479F021CA}"/>
              </a:ext>
            </a:extLst>
          </p:cNvPr>
          <p:cNvSpPr>
            <a:spLocks noChangeArrowheads="1"/>
          </p:cNvSpPr>
          <p:nvPr/>
        </p:nvSpPr>
        <p:spPr bwMode="auto">
          <a:xfrm>
            <a:off x="5629275" y="2355850"/>
            <a:ext cx="503238" cy="503238"/>
          </a:xfrm>
          <a:prstGeom prst="ellipse">
            <a:avLst/>
          </a:prstGeom>
          <a:solidFill>
            <a:srgbClr val="00E4A8">
              <a:alpha val="27843"/>
            </a:srgbClr>
          </a:solidFill>
          <a:ln w="9525" algn="ctr">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52261" name="椭圆 1">
            <a:extLst>
              <a:ext uri="{FF2B5EF4-FFF2-40B4-BE49-F238E27FC236}">
                <a16:creationId xmlns:a16="http://schemas.microsoft.com/office/drawing/2014/main" id="{2EAB808B-DF2A-45ED-A664-17F8C6D54F78}"/>
              </a:ext>
            </a:extLst>
          </p:cNvPr>
          <p:cNvSpPr>
            <a:spLocks noChangeArrowheads="1"/>
          </p:cNvSpPr>
          <p:nvPr/>
        </p:nvSpPr>
        <p:spPr bwMode="auto">
          <a:xfrm>
            <a:off x="4548188" y="2698750"/>
            <a:ext cx="503237" cy="503238"/>
          </a:xfrm>
          <a:prstGeom prst="ellipse">
            <a:avLst/>
          </a:prstGeom>
          <a:solidFill>
            <a:srgbClr val="00E4A8">
              <a:alpha val="27843"/>
            </a:srgbClr>
          </a:solidFill>
          <a:ln w="9525" algn="ctr">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52262" name="椭圆 1">
            <a:extLst>
              <a:ext uri="{FF2B5EF4-FFF2-40B4-BE49-F238E27FC236}">
                <a16:creationId xmlns:a16="http://schemas.microsoft.com/office/drawing/2014/main" id="{980920FE-D6C5-4021-B7C7-2614D786108B}"/>
              </a:ext>
            </a:extLst>
          </p:cNvPr>
          <p:cNvSpPr>
            <a:spLocks noChangeArrowheads="1"/>
          </p:cNvSpPr>
          <p:nvPr/>
        </p:nvSpPr>
        <p:spPr bwMode="auto">
          <a:xfrm>
            <a:off x="4924425" y="2335213"/>
            <a:ext cx="503238" cy="503237"/>
          </a:xfrm>
          <a:prstGeom prst="ellipse">
            <a:avLst/>
          </a:prstGeom>
          <a:solidFill>
            <a:srgbClr val="FFFF00">
              <a:alpha val="27843"/>
            </a:srgbClr>
          </a:solidFill>
          <a:ln w="9525" algn="ctr">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52263" name="椭圆 1">
            <a:extLst>
              <a:ext uri="{FF2B5EF4-FFF2-40B4-BE49-F238E27FC236}">
                <a16:creationId xmlns:a16="http://schemas.microsoft.com/office/drawing/2014/main" id="{999BE915-53D0-4369-8880-C118A31DCBFE}"/>
              </a:ext>
            </a:extLst>
          </p:cNvPr>
          <p:cNvSpPr>
            <a:spLocks noChangeArrowheads="1"/>
          </p:cNvSpPr>
          <p:nvPr/>
        </p:nvSpPr>
        <p:spPr bwMode="auto">
          <a:xfrm>
            <a:off x="5986463" y="2698750"/>
            <a:ext cx="503237" cy="503238"/>
          </a:xfrm>
          <a:prstGeom prst="ellipse">
            <a:avLst/>
          </a:prstGeom>
          <a:solidFill>
            <a:srgbClr val="FFFF00">
              <a:alpha val="27843"/>
            </a:srgbClr>
          </a:solidFill>
          <a:ln w="9525" algn="ctr">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a:extLst>
              <a:ext uri="{FF2B5EF4-FFF2-40B4-BE49-F238E27FC236}">
                <a16:creationId xmlns:a16="http://schemas.microsoft.com/office/drawing/2014/main" id="{85D9C2FA-E3AE-4B86-8FB5-8F33FA796966}"/>
              </a:ext>
            </a:extLst>
          </p:cNvPr>
          <p:cNvSpPr>
            <a:spLocks noGrp="1"/>
          </p:cNvSpPr>
          <p:nvPr>
            <p:ph idx="1"/>
          </p:nvPr>
        </p:nvSpPr>
        <p:spPr>
          <a:xfrm>
            <a:off x="323850" y="115888"/>
            <a:ext cx="8569325" cy="2214562"/>
          </a:xfrm>
          <a:solidFill>
            <a:schemeClr val="bg1"/>
          </a:solidFill>
        </p:spPr>
        <p:txBody>
          <a:bodyPr/>
          <a:lstStyle/>
          <a:p>
            <a:pPr>
              <a:lnSpc>
                <a:spcPct val="150000"/>
              </a:lnSpc>
              <a:buFont typeface="Wingdings 2" panose="05020102010507070707" pitchFamily="18" charset="2"/>
              <a:buNone/>
              <a:defRPr/>
            </a:pPr>
            <a:r>
              <a:rPr lang="zh-CN" altLang="en-US" sz="2800" dirty="0"/>
              <a:t>时间复杂度分析</a:t>
            </a:r>
            <a:endParaRPr lang="en-US" altLang="zh-CN" sz="2800" dirty="0"/>
          </a:p>
          <a:p>
            <a:pPr marL="0" indent="0">
              <a:lnSpc>
                <a:spcPct val="150000"/>
              </a:lnSpc>
              <a:spcBef>
                <a:spcPct val="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rPr>
              <a:t>    算法的主体由一个三层循环构成。外循环执行</a:t>
            </a:r>
            <a:r>
              <a:rPr lang="en-US" altLang="zh-CN" sz="2400" dirty="0">
                <a:latin typeface="宋体" panose="02010600030101010101" pitchFamily="2" charset="-122"/>
                <a:ea typeface="宋体" panose="02010600030101010101" pitchFamily="2" charset="-122"/>
              </a:rPr>
              <a:t>n-1</a:t>
            </a:r>
            <a:r>
              <a:rPr lang="zh-CN" altLang="en-US" sz="2400" dirty="0">
                <a:latin typeface="宋体" panose="02010600030101010101" pitchFamily="2" charset="-122"/>
                <a:ea typeface="宋体" panose="02010600030101010101" pitchFamily="2" charset="-122"/>
              </a:rPr>
              <a:t>次，内层循环至多执行</a:t>
            </a:r>
            <a:r>
              <a:rPr lang="en-US" altLang="zh-CN" sz="2400" dirty="0">
                <a:latin typeface="宋体" panose="02010600030101010101" pitchFamily="2" charset="-122"/>
                <a:ea typeface="宋体" panose="02010600030101010101" pitchFamily="2" charset="-122"/>
              </a:rPr>
              <a:t>n-1</a:t>
            </a:r>
            <a:r>
              <a:rPr lang="zh-CN" altLang="en-US" sz="2400" dirty="0">
                <a:latin typeface="宋体" panose="02010600030101010101" pitchFamily="2" charset="-122"/>
                <a:ea typeface="宋体" panose="02010600030101010101" pitchFamily="2" charset="-122"/>
              </a:rPr>
              <a:t>次，所以</a:t>
            </a:r>
            <a:r>
              <a:rPr lang="en-US" altLang="zh-CN" sz="2400" dirty="0">
                <a:latin typeface="宋体" panose="02010600030101010101" pitchFamily="2" charset="-122"/>
                <a:ea typeface="宋体" panose="02010600030101010101" pitchFamily="2" charset="-122"/>
              </a:rPr>
              <a:t>MATRIX-CHAIN-ORDER</a:t>
            </a:r>
            <a:r>
              <a:rPr lang="zh-CN" altLang="en-US" sz="2400" dirty="0">
                <a:latin typeface="宋体" panose="02010600030101010101" pitchFamily="2" charset="-122"/>
                <a:ea typeface="宋体" panose="02010600030101010101" pitchFamily="2" charset="-122"/>
              </a:rPr>
              <a:t>的算法复杂度是</a:t>
            </a:r>
            <a:r>
              <a:rPr lang="el-GR" altLang="zh-CN" sz="2400" dirty="0">
                <a:solidFill>
                  <a:srgbClr val="FF0000"/>
                </a:solidFill>
                <a:ea typeface="宋体" panose="02010600030101010101" pitchFamily="2" charset="-122"/>
              </a:rPr>
              <a:t>Ω</a:t>
            </a:r>
            <a:r>
              <a:rPr lang="en-US" altLang="zh-CN" sz="2400" dirty="0">
                <a:solidFill>
                  <a:srgbClr val="FF0000"/>
                </a:solidFill>
                <a:latin typeface="宋体" panose="02010600030101010101" pitchFamily="2" charset="-122"/>
                <a:ea typeface="宋体" panose="02010600030101010101" pitchFamily="2" charset="-122"/>
              </a:rPr>
              <a:t>(n</a:t>
            </a:r>
            <a:r>
              <a:rPr lang="en-US" altLang="zh-CN" sz="2400" baseline="30000" dirty="0">
                <a:solidFill>
                  <a:srgbClr val="FF0000"/>
                </a:solidFill>
                <a:latin typeface="宋体" panose="02010600030101010101" pitchFamily="2" charset="-122"/>
                <a:ea typeface="宋体" panose="02010600030101010101" pitchFamily="2" charset="-122"/>
              </a:rPr>
              <a:t>3</a:t>
            </a:r>
            <a:r>
              <a:rPr lang="en-US" altLang="zh-CN" sz="2400" dirty="0">
                <a:solidFill>
                  <a:srgbClr val="FF0000"/>
                </a:solidFill>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ct val="150000"/>
              </a:lnSpc>
              <a:spcBef>
                <a:spcPct val="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rPr>
              <a:t>   另，算法需要</a:t>
            </a:r>
            <a:r>
              <a:rPr lang="el-GR" altLang="zh-CN" sz="2400" dirty="0">
                <a:solidFill>
                  <a:srgbClr val="FF0000"/>
                </a:solidFill>
                <a:ea typeface="宋体" panose="02010600030101010101" pitchFamily="2" charset="-122"/>
              </a:rPr>
              <a:t>Θ</a:t>
            </a:r>
            <a:r>
              <a:rPr lang="en-US" altLang="zh-CN" sz="2400" dirty="0">
                <a:solidFill>
                  <a:srgbClr val="FF0000"/>
                </a:solidFill>
                <a:latin typeface="宋体" panose="02010600030101010101" pitchFamily="2" charset="-122"/>
                <a:ea typeface="宋体" panose="02010600030101010101" pitchFamily="2" charset="-122"/>
              </a:rPr>
              <a:t>(n</a:t>
            </a:r>
            <a:r>
              <a:rPr lang="en-US" altLang="zh-CN" sz="2400" baseline="30000" dirty="0">
                <a:solidFill>
                  <a:srgbClr val="FF0000"/>
                </a:solidFill>
                <a:latin typeface="宋体" panose="02010600030101010101" pitchFamily="2" charset="-122"/>
                <a:ea typeface="宋体" panose="02010600030101010101" pitchFamily="2" charset="-122"/>
              </a:rPr>
              <a:t>2</a:t>
            </a:r>
            <a:r>
              <a:rPr lang="en-US" altLang="zh-CN" sz="2400" dirty="0">
                <a:solidFill>
                  <a:srgbClr val="FF0000"/>
                </a:solidFill>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的空间保存</a:t>
            </a:r>
            <a:r>
              <a:rPr lang="en-US" altLang="zh-CN" sz="2400" dirty="0">
                <a:latin typeface="宋体" panose="02010600030101010101" pitchFamily="2" charset="-122"/>
                <a:ea typeface="宋体" panose="02010600030101010101" pitchFamily="2" charset="-122"/>
              </a:rPr>
              <a:t>m</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s</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buFont typeface="Wingdings 2" panose="05020102010507070707" pitchFamily="18" charset="2"/>
              <a:buNone/>
              <a:defRPr/>
            </a:pPr>
            <a:endParaRPr lang="zh-CN" altLang="en-US" dirty="0"/>
          </a:p>
          <a:p>
            <a:pPr>
              <a:defRPr/>
            </a:pPr>
            <a:endParaRPr lang="zh-CN" altLang="en-US" dirty="0"/>
          </a:p>
        </p:txBody>
      </p:sp>
      <p:pic>
        <p:nvPicPr>
          <p:cNvPr id="54275" name="图片 3">
            <a:extLst>
              <a:ext uri="{FF2B5EF4-FFF2-40B4-BE49-F238E27FC236}">
                <a16:creationId xmlns:a16="http://schemas.microsoft.com/office/drawing/2014/main" id="{4A0FB2E0-514F-4728-BB57-4AE02D9E67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7925" y="3357563"/>
            <a:ext cx="4321175" cy="312578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1B9FC67-7010-4332-85D3-A59804C4B0CA}"/>
              </a:ext>
            </a:extLst>
          </p:cNvPr>
          <p:cNvSpPr>
            <a:spLocks noGrp="1"/>
          </p:cNvSpPr>
          <p:nvPr>
            <p:ph idx="1"/>
          </p:nvPr>
        </p:nvSpPr>
        <p:spPr>
          <a:xfrm>
            <a:off x="4763" y="404813"/>
            <a:ext cx="9139237" cy="5430837"/>
          </a:xfrm>
          <a:solidFill>
            <a:schemeClr val="bg1"/>
          </a:solidFill>
        </p:spPr>
        <p:txBody>
          <a:bodyPr/>
          <a:lstStyle/>
          <a:p>
            <a:pPr>
              <a:lnSpc>
                <a:spcPct val="150000"/>
              </a:lnSpc>
              <a:buFont typeface="Wingdings 2" panose="05020102010507070707" pitchFamily="18" charset="2"/>
              <a:buNone/>
              <a:defRPr/>
            </a:pPr>
            <a:r>
              <a:rPr lang="en-US" altLang="zh-CN" sz="2800" dirty="0">
                <a:latin typeface="+mj-ea"/>
                <a:ea typeface="+mj-ea"/>
              </a:rPr>
              <a:t>(4)</a:t>
            </a:r>
            <a:r>
              <a:rPr lang="zh-CN" altLang="en-US" sz="2800" dirty="0">
                <a:latin typeface="+mj-ea"/>
                <a:ea typeface="+mj-ea"/>
              </a:rPr>
              <a:t>构造最优解</a:t>
            </a:r>
            <a:endParaRPr lang="en-US" altLang="zh-CN" sz="2800" dirty="0">
              <a:latin typeface="+mj-ea"/>
              <a:ea typeface="+mj-ea"/>
            </a:endParaRPr>
          </a:p>
          <a:p>
            <a:pPr marL="623888" lvl="1">
              <a:lnSpc>
                <a:spcPct val="150000"/>
              </a:lnSpc>
              <a:spcBef>
                <a:spcPts val="0"/>
              </a:spcBef>
              <a:buFont typeface="Wingdings" panose="05000000000000000000" pitchFamily="2" charset="2"/>
              <a:buChar char="Ø"/>
              <a:defRPr/>
            </a:pPr>
            <a:r>
              <a:rPr lang="en-US" altLang="zh-CN" sz="2400" dirty="0"/>
              <a:t>s[</a:t>
            </a:r>
            <a:r>
              <a:rPr lang="en-US" altLang="zh-CN" sz="2400" dirty="0" err="1"/>
              <a:t>i,j</a:t>
            </a:r>
            <a:r>
              <a:rPr lang="en-US" altLang="zh-CN" sz="2400" dirty="0"/>
              <a:t>]</a:t>
            </a:r>
            <a:r>
              <a:rPr lang="zh-CN" altLang="en-US" sz="2400" dirty="0"/>
              <a:t>记录了</a:t>
            </a:r>
            <a:r>
              <a:rPr lang="en-US" altLang="zh-CN" sz="2400" dirty="0"/>
              <a:t>A</a:t>
            </a:r>
            <a:r>
              <a:rPr lang="en-US" altLang="zh-CN" sz="2400" baseline="-25000" dirty="0"/>
              <a:t>i</a:t>
            </a:r>
            <a:r>
              <a:rPr lang="en-US" altLang="zh-CN" sz="2400" dirty="0"/>
              <a:t>A</a:t>
            </a:r>
            <a:r>
              <a:rPr lang="en-US" altLang="zh-CN" sz="2400" baseline="-25000" dirty="0"/>
              <a:t>i+1</a:t>
            </a:r>
            <a:r>
              <a:rPr lang="en-US" altLang="zh-CN" sz="2400" dirty="0"/>
              <a:t>…</a:t>
            </a:r>
            <a:r>
              <a:rPr lang="en-US" altLang="zh-CN" sz="2400" dirty="0" err="1"/>
              <a:t>A</a:t>
            </a:r>
            <a:r>
              <a:rPr lang="en-US" altLang="zh-CN" sz="2400" baseline="-25000" dirty="0" err="1"/>
              <a:t>j</a:t>
            </a:r>
            <a:r>
              <a:rPr lang="zh-CN" altLang="en-US" sz="2400" dirty="0"/>
              <a:t>的最优括号化方案的“首个”分割点</a:t>
            </a:r>
            <a:r>
              <a:rPr lang="en-US" altLang="zh-CN" sz="2400" dirty="0"/>
              <a:t>k</a:t>
            </a:r>
            <a:r>
              <a:rPr lang="zh-CN" altLang="en-US" sz="2400" dirty="0"/>
              <a:t>。</a:t>
            </a:r>
            <a:endParaRPr lang="en-US" altLang="zh-CN" sz="2400" dirty="0"/>
          </a:p>
          <a:p>
            <a:pPr marL="1339850" lvl="1" indent="-342900">
              <a:lnSpc>
                <a:spcPct val="150000"/>
              </a:lnSpc>
              <a:spcBef>
                <a:spcPts val="0"/>
              </a:spcBef>
              <a:buFont typeface="Wingdings" panose="05000000000000000000" pitchFamily="2" charset="2"/>
              <a:buChar char="u"/>
              <a:defRPr/>
            </a:pPr>
            <a:r>
              <a:rPr lang="zh-CN" altLang="en-US" sz="2200" dirty="0">
                <a:latin typeface="宋体" panose="02010600030101010101" pitchFamily="2" charset="-122"/>
                <a:ea typeface="宋体" panose="02010600030101010101" pitchFamily="2" charset="-122"/>
              </a:rPr>
              <a:t>基于</a:t>
            </a:r>
            <a:r>
              <a:rPr lang="en-US" altLang="zh-CN" sz="2200" dirty="0">
                <a:latin typeface="宋体" panose="02010600030101010101" pitchFamily="2" charset="-122"/>
                <a:ea typeface="宋体" panose="02010600030101010101" pitchFamily="2" charset="-122"/>
              </a:rPr>
              <a:t>s[</a:t>
            </a:r>
            <a:r>
              <a:rPr lang="en-US" altLang="zh-CN" sz="2200" dirty="0" err="1">
                <a:latin typeface="宋体" panose="02010600030101010101" pitchFamily="2" charset="-122"/>
                <a:ea typeface="宋体" panose="02010600030101010101" pitchFamily="2" charset="-122"/>
              </a:rPr>
              <a:t>i,j</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，对</a:t>
            </a:r>
            <a:r>
              <a:rPr lang="en-US" altLang="zh-CN" sz="2200" dirty="0">
                <a:latin typeface="宋体" panose="02010600030101010101" pitchFamily="2" charset="-122"/>
                <a:ea typeface="宋体" panose="02010600030101010101" pitchFamily="2" charset="-122"/>
              </a:rPr>
              <a:t>A</a:t>
            </a:r>
            <a:r>
              <a:rPr lang="en-US" altLang="zh-CN" sz="2200" baseline="-25000" dirty="0">
                <a:latin typeface="宋体" panose="02010600030101010101" pitchFamily="2" charset="-122"/>
                <a:ea typeface="宋体" panose="02010600030101010101" pitchFamily="2" charset="-122"/>
              </a:rPr>
              <a:t>i</a:t>
            </a:r>
            <a:r>
              <a:rPr lang="en-US" altLang="zh-CN" sz="2200" dirty="0">
                <a:latin typeface="宋体" panose="02010600030101010101" pitchFamily="2" charset="-122"/>
                <a:ea typeface="宋体" panose="02010600030101010101" pitchFamily="2" charset="-122"/>
              </a:rPr>
              <a:t>A</a:t>
            </a:r>
            <a:r>
              <a:rPr lang="en-US" altLang="zh-CN" sz="2200" baseline="-25000" dirty="0">
                <a:latin typeface="宋体" panose="02010600030101010101" pitchFamily="2" charset="-122"/>
                <a:ea typeface="宋体" panose="02010600030101010101" pitchFamily="2" charset="-122"/>
              </a:rPr>
              <a:t>i+1</a:t>
            </a:r>
            <a:r>
              <a:rPr lang="en-US" altLang="zh-CN"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A</a:t>
            </a:r>
            <a:r>
              <a:rPr lang="en-US" altLang="zh-CN" sz="2200" baseline="-25000" dirty="0" err="1">
                <a:latin typeface="宋体" panose="02010600030101010101" pitchFamily="2" charset="-122"/>
                <a:ea typeface="宋体" panose="02010600030101010101" pitchFamily="2" charset="-122"/>
              </a:rPr>
              <a:t>j</a:t>
            </a:r>
            <a:r>
              <a:rPr lang="zh-CN" altLang="en-US" sz="2200" dirty="0">
                <a:latin typeface="宋体" panose="02010600030101010101" pitchFamily="2" charset="-122"/>
                <a:ea typeface="宋体" panose="02010600030101010101" pitchFamily="2" charset="-122"/>
              </a:rPr>
              <a:t>的括号化方案是：</a:t>
            </a:r>
            <a:endParaRPr lang="en-US" altLang="zh-CN" sz="2200" dirty="0">
              <a:latin typeface="宋体" panose="02010600030101010101" pitchFamily="2" charset="-122"/>
              <a:ea typeface="宋体" panose="02010600030101010101" pitchFamily="2" charset="-122"/>
            </a:endParaRPr>
          </a:p>
          <a:p>
            <a:pPr marL="520700" lvl="1" indent="0">
              <a:lnSpc>
                <a:spcPct val="150000"/>
              </a:lnSpc>
              <a:spcBef>
                <a:spcPts val="1200"/>
              </a:spcBef>
              <a:spcAft>
                <a:spcPts val="1200"/>
              </a:spcAft>
              <a:buFont typeface="Wingdings" panose="05000000000000000000" pitchFamily="2" charset="2"/>
              <a:buNone/>
              <a:defRPr/>
            </a:pPr>
            <a:r>
              <a:rPr lang="zh-CN" altLang="en-US" sz="2200" dirty="0">
                <a:latin typeface="宋体" panose="02010600030101010101" pitchFamily="2" charset="-122"/>
                <a:ea typeface="宋体" panose="02010600030101010101" pitchFamily="2" charset="-122"/>
              </a:rPr>
              <a:t>              （</a:t>
            </a:r>
            <a:r>
              <a:rPr lang="en-US" altLang="zh-CN" sz="2200" dirty="0">
                <a:latin typeface="宋体" panose="02010600030101010101" pitchFamily="2" charset="-122"/>
                <a:ea typeface="宋体" panose="02010600030101010101" pitchFamily="2" charset="-122"/>
              </a:rPr>
              <a:t>A</a:t>
            </a:r>
            <a:r>
              <a:rPr lang="en-US" altLang="zh-CN" sz="2200" baseline="-25000" dirty="0">
                <a:latin typeface="宋体" panose="02010600030101010101" pitchFamily="2" charset="-122"/>
                <a:ea typeface="宋体" panose="02010600030101010101" pitchFamily="2" charset="-122"/>
              </a:rPr>
              <a:t>i</a:t>
            </a:r>
            <a:r>
              <a:rPr lang="en-US" altLang="zh-CN" sz="2200" dirty="0">
                <a:latin typeface="宋体" panose="02010600030101010101" pitchFamily="2" charset="-122"/>
                <a:ea typeface="宋体" panose="02010600030101010101" pitchFamily="2" charset="-122"/>
              </a:rPr>
              <a:t>A</a:t>
            </a:r>
            <a:r>
              <a:rPr lang="en-US" altLang="zh-CN" sz="2200" baseline="-25000" dirty="0">
                <a:latin typeface="宋体" panose="02010600030101010101" pitchFamily="2" charset="-122"/>
                <a:ea typeface="宋体" panose="02010600030101010101" pitchFamily="2" charset="-122"/>
              </a:rPr>
              <a:t>i+1</a:t>
            </a:r>
            <a:r>
              <a:rPr lang="en-US" altLang="zh-CN" sz="2200" dirty="0">
                <a:latin typeface="宋体" panose="02010600030101010101" pitchFamily="2" charset="-122"/>
                <a:ea typeface="宋体" panose="02010600030101010101" pitchFamily="2" charset="-122"/>
              </a:rPr>
              <a:t>…A</a:t>
            </a:r>
            <a:r>
              <a:rPr lang="en-US" altLang="zh-CN" sz="2200" baseline="-25000" dirty="0">
                <a:latin typeface="宋体" panose="02010600030101010101" pitchFamily="2" charset="-122"/>
                <a:ea typeface="宋体" panose="02010600030101010101" pitchFamily="2" charset="-122"/>
              </a:rPr>
              <a:t>s[</a:t>
            </a:r>
            <a:r>
              <a:rPr lang="en-US" altLang="zh-CN" sz="2200" baseline="-25000" dirty="0" err="1">
                <a:latin typeface="宋体" panose="02010600030101010101" pitchFamily="2" charset="-122"/>
                <a:ea typeface="宋体" panose="02010600030101010101" pitchFamily="2" charset="-122"/>
              </a:rPr>
              <a:t>i,j</a:t>
            </a:r>
            <a:r>
              <a:rPr lang="en-US" altLang="zh-CN" sz="2200" baseline="-250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A</a:t>
            </a:r>
            <a:r>
              <a:rPr lang="en-US" altLang="zh-CN" sz="2200" baseline="-25000" dirty="0">
                <a:latin typeface="宋体" panose="02010600030101010101" pitchFamily="2" charset="-122"/>
                <a:ea typeface="宋体" panose="02010600030101010101" pitchFamily="2" charset="-122"/>
              </a:rPr>
              <a:t>s[</a:t>
            </a:r>
            <a:r>
              <a:rPr lang="en-US" altLang="zh-CN" sz="2200" baseline="-25000" dirty="0" err="1">
                <a:latin typeface="宋体" panose="02010600030101010101" pitchFamily="2" charset="-122"/>
                <a:ea typeface="宋体" panose="02010600030101010101" pitchFamily="2" charset="-122"/>
              </a:rPr>
              <a:t>i,j</a:t>
            </a:r>
            <a:r>
              <a:rPr lang="en-US" altLang="zh-CN" sz="2200" baseline="-25000" dirty="0">
                <a:latin typeface="宋体" panose="02010600030101010101" pitchFamily="2" charset="-122"/>
                <a:ea typeface="宋体" panose="02010600030101010101" pitchFamily="2" charset="-122"/>
              </a:rPr>
              <a:t>]+1</a:t>
            </a:r>
            <a:r>
              <a:rPr lang="en-US" altLang="zh-CN"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A</a:t>
            </a:r>
            <a:r>
              <a:rPr lang="en-US" altLang="zh-CN" sz="2200" baseline="-25000" dirty="0" err="1">
                <a:latin typeface="宋体" panose="02010600030101010101" pitchFamily="2" charset="-122"/>
                <a:ea typeface="宋体" panose="02010600030101010101" pitchFamily="2" charset="-122"/>
              </a:rPr>
              <a:t>j</a:t>
            </a:r>
            <a:r>
              <a:rPr lang="zh-CN" altLang="en-US" sz="2200" dirty="0">
                <a:latin typeface="宋体" panose="02010600030101010101" pitchFamily="2" charset="-122"/>
                <a:ea typeface="宋体" panose="02010600030101010101" pitchFamily="2" charset="-122"/>
              </a:rPr>
              <a:t>）</a:t>
            </a:r>
            <a:endParaRPr lang="en-US" altLang="zh-CN" sz="2200" dirty="0">
              <a:latin typeface="宋体" panose="02010600030101010101" pitchFamily="2" charset="-122"/>
              <a:ea typeface="宋体" panose="02010600030101010101" pitchFamily="2" charset="-122"/>
            </a:endParaRPr>
          </a:p>
          <a:p>
            <a:pPr marL="623888" lvl="1">
              <a:lnSpc>
                <a:spcPct val="150000"/>
              </a:lnSpc>
              <a:spcBef>
                <a:spcPts val="2400"/>
              </a:spcBef>
              <a:buFont typeface="Wingdings" panose="05000000000000000000" pitchFamily="2" charset="2"/>
              <a:buChar char="Ø"/>
              <a:defRPr/>
            </a:pPr>
            <a:r>
              <a:rPr lang="en-US" altLang="zh-CN" sz="2400" dirty="0"/>
              <a:t>A</a:t>
            </a:r>
            <a:r>
              <a:rPr lang="en-US" altLang="zh-CN" sz="2400" baseline="-25000" dirty="0"/>
              <a:t>1…n</a:t>
            </a:r>
            <a:r>
              <a:rPr lang="zh-CN" altLang="en-US" sz="2400" dirty="0"/>
              <a:t>的最优方案中最后一次矩阵乘运算是：</a:t>
            </a:r>
            <a:endParaRPr lang="en-US" altLang="zh-CN" sz="2400" dirty="0"/>
          </a:p>
          <a:p>
            <a:pPr marL="520700" lvl="1" indent="0">
              <a:lnSpc>
                <a:spcPct val="150000"/>
              </a:lnSpc>
              <a:spcBef>
                <a:spcPts val="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1…s[1,n]</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s[1,n]+1…n</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623888" lvl="1">
              <a:lnSpc>
                <a:spcPct val="150000"/>
              </a:lnSpc>
              <a:spcBef>
                <a:spcPts val="2400"/>
              </a:spcBef>
              <a:buFont typeface="Wingdings" panose="05000000000000000000" pitchFamily="2" charset="2"/>
              <a:buChar char="Ø"/>
              <a:defRPr/>
            </a:pPr>
            <a:r>
              <a:rPr lang="zh-CN" altLang="en-US" sz="2400" dirty="0"/>
              <a:t>用递归的方法求出</a:t>
            </a:r>
            <a:r>
              <a:rPr lang="en-US" altLang="zh-CN" sz="2400" dirty="0"/>
              <a:t>A</a:t>
            </a:r>
            <a:r>
              <a:rPr lang="en-US" altLang="zh-CN" sz="2400" baseline="-25000" dirty="0"/>
              <a:t>1…s[1,n]</a:t>
            </a:r>
            <a:r>
              <a:rPr lang="zh-CN" altLang="en-US" sz="2400" dirty="0"/>
              <a:t>、</a:t>
            </a:r>
            <a:r>
              <a:rPr lang="en-US" altLang="zh-CN" sz="2400" dirty="0"/>
              <a:t>A</a:t>
            </a:r>
            <a:r>
              <a:rPr lang="en-US" altLang="zh-CN" sz="2400" baseline="-25000" dirty="0"/>
              <a:t>s[1,n]+1…n</a:t>
            </a:r>
            <a:r>
              <a:rPr lang="zh-CN" altLang="en-US" sz="2400" dirty="0"/>
              <a:t>及其它所有子问题的最优括号化方案。</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a:extLst>
              <a:ext uri="{FF2B5EF4-FFF2-40B4-BE49-F238E27FC236}">
                <a16:creationId xmlns:a16="http://schemas.microsoft.com/office/drawing/2014/main" id="{9898CFD2-40C9-484D-9D6D-5AA0292935EB}"/>
              </a:ext>
            </a:extLst>
          </p:cNvPr>
          <p:cNvSpPr>
            <a:spLocks noGrp="1" noChangeArrowheads="1"/>
          </p:cNvSpPr>
          <p:nvPr>
            <p:ph idx="1"/>
          </p:nvPr>
        </p:nvSpPr>
        <p:spPr>
          <a:xfrm>
            <a:off x="250825" y="188913"/>
            <a:ext cx="8539163" cy="5359400"/>
          </a:xfrm>
          <a:solidFill>
            <a:schemeClr val="bg1"/>
          </a:solidFill>
        </p:spPr>
        <p:txBody>
          <a:bodyPr/>
          <a:lstStyle/>
          <a:p>
            <a:pPr>
              <a:lnSpc>
                <a:spcPct val="150000"/>
              </a:lnSpc>
              <a:buFont typeface="Wingdings 2" panose="05020102010507070707" pitchFamily="18" charset="2"/>
              <a:buNone/>
            </a:pPr>
            <a:r>
              <a:rPr lang="zh-CN" altLang="en-US" sz="2800">
                <a:latin typeface="宋体" panose="02010600030101010101" pitchFamily="2" charset="-122"/>
                <a:ea typeface="宋体" panose="02010600030101010101" pitchFamily="2" charset="-122"/>
              </a:rPr>
              <a:t>根据</a:t>
            </a:r>
            <a:r>
              <a:rPr lang="en-US" altLang="zh-CN" sz="2800">
                <a:latin typeface="宋体" panose="02010600030101010101" pitchFamily="2" charset="-122"/>
                <a:ea typeface="宋体" panose="02010600030101010101" pitchFamily="2" charset="-122"/>
              </a:rPr>
              <a:t>s</a:t>
            </a:r>
            <a:r>
              <a:rPr lang="zh-CN" altLang="en-US" sz="2800">
                <a:latin typeface="宋体" panose="02010600030101010101" pitchFamily="2" charset="-122"/>
                <a:ea typeface="宋体" panose="02010600030101010101" pitchFamily="2" charset="-122"/>
              </a:rPr>
              <a:t>求出矩阵链乘的最优计算模式：</a:t>
            </a:r>
            <a:endParaRPr lang="zh-CN" altLang="en-US" sz="2400">
              <a:latin typeface="宋体" panose="02010600030101010101" pitchFamily="2" charset="-122"/>
              <a:ea typeface="宋体" panose="02010600030101010101" pitchFamily="2" charset="-122"/>
            </a:endParaRPr>
          </a:p>
        </p:txBody>
      </p:sp>
      <p:pic>
        <p:nvPicPr>
          <p:cNvPr id="56323" name="图片 1">
            <a:extLst>
              <a:ext uri="{FF2B5EF4-FFF2-40B4-BE49-F238E27FC236}">
                <a16:creationId xmlns:a16="http://schemas.microsoft.com/office/drawing/2014/main" id="{D6667D9A-2F3C-45DF-A9A2-7B62E23607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5113" y="1003300"/>
            <a:ext cx="6553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文本框 30">
            <a:extLst>
              <a:ext uri="{FF2B5EF4-FFF2-40B4-BE49-F238E27FC236}">
                <a16:creationId xmlns:a16="http://schemas.microsoft.com/office/drawing/2014/main" id="{436009B1-B7C3-429E-86B9-2F340DC9488A}"/>
              </a:ext>
            </a:extLst>
          </p:cNvPr>
          <p:cNvSpPr txBox="1">
            <a:spLocks noChangeArrowheads="1"/>
          </p:cNvSpPr>
          <p:nvPr/>
        </p:nvSpPr>
        <p:spPr bwMode="auto">
          <a:xfrm>
            <a:off x="-61913" y="4257675"/>
            <a:ext cx="5461001"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2400">
                <a:solidFill>
                  <a:schemeClr val="tx1"/>
                </a:solidFill>
                <a:latin typeface="Arial" panose="020B0604020202020204" pitchFamily="34" charset="0"/>
                <a:ea typeface="宋体" panose="02010600030101010101" pitchFamily="2" charset="-122"/>
              </a:rPr>
              <a:t>例：</a:t>
            </a:r>
            <a:r>
              <a:rPr lang="en-US" altLang="zh-CN" sz="2400">
                <a:solidFill>
                  <a:schemeClr val="tx1"/>
                </a:solidFill>
                <a:latin typeface="Arial" panose="020B0604020202020204" pitchFamily="34" charset="0"/>
                <a:ea typeface="宋体" panose="02010600030101010101" pitchFamily="2" charset="-122"/>
              </a:rPr>
              <a:t> PRINT-OPTIMAL-PARENS(s,1,6)</a:t>
            </a:r>
          </a:p>
          <a:p>
            <a:pPr>
              <a:spcBef>
                <a:spcPct val="0"/>
              </a:spcBef>
              <a:buClrTx/>
              <a:buSzTx/>
              <a:buFontTx/>
              <a:buNone/>
            </a:pPr>
            <a:r>
              <a:rPr lang="en-US" altLang="zh-CN" sz="2400">
                <a:solidFill>
                  <a:schemeClr val="tx1"/>
                </a:solidFill>
                <a:latin typeface="Arial" panose="020B0604020202020204" pitchFamily="34" charset="0"/>
                <a:ea typeface="宋体" panose="02010600030101010101" pitchFamily="2" charset="-122"/>
              </a:rPr>
              <a:t> </a:t>
            </a:r>
          </a:p>
          <a:p>
            <a:pPr>
              <a:spcBef>
                <a:spcPct val="0"/>
              </a:spcBef>
              <a:buClrTx/>
              <a:buSzTx/>
              <a:buFontTx/>
              <a:buNone/>
            </a:pPr>
            <a:r>
              <a:rPr lang="en-US" altLang="zh-CN" sz="2400">
                <a:solidFill>
                  <a:schemeClr val="tx1"/>
                </a:solidFill>
                <a:latin typeface="Arial" panose="020B0604020202020204" pitchFamily="34" charset="0"/>
                <a:ea typeface="宋体" panose="02010600030101010101" pitchFamily="2" charset="-122"/>
              </a:rPr>
              <a:t>  </a:t>
            </a:r>
          </a:p>
          <a:p>
            <a:pPr>
              <a:spcBef>
                <a:spcPct val="0"/>
              </a:spcBef>
              <a:buClrTx/>
              <a:buSzTx/>
              <a:buFontTx/>
              <a:buNone/>
            </a:pPr>
            <a:r>
              <a:rPr lang="en-US" altLang="zh-CN" sz="2400">
                <a:solidFill>
                  <a:schemeClr val="tx1"/>
                </a:solidFill>
                <a:latin typeface="Arial" panose="020B0604020202020204" pitchFamily="34" charset="0"/>
                <a:ea typeface="宋体" panose="02010600030101010101" pitchFamily="2" charset="-122"/>
              </a:rPr>
              <a:t>       ( ( A</a:t>
            </a:r>
            <a:r>
              <a:rPr lang="en-US" altLang="zh-CN" sz="2400" baseline="-25000">
                <a:solidFill>
                  <a:schemeClr val="tx1"/>
                </a:solidFill>
                <a:latin typeface="Arial" panose="020B0604020202020204" pitchFamily="34" charset="0"/>
                <a:ea typeface="宋体" panose="02010600030101010101" pitchFamily="2" charset="-122"/>
              </a:rPr>
              <a:t>1</a:t>
            </a:r>
            <a:r>
              <a:rPr lang="en-US" altLang="zh-CN" sz="2400">
                <a:solidFill>
                  <a:schemeClr val="tx1"/>
                </a:solidFill>
                <a:latin typeface="Arial" panose="020B0604020202020204" pitchFamily="34" charset="0"/>
                <a:ea typeface="宋体" panose="02010600030101010101" pitchFamily="2" charset="-122"/>
              </a:rPr>
              <a:t> ( A</a:t>
            </a:r>
            <a:r>
              <a:rPr lang="en-US" altLang="zh-CN" sz="2400" baseline="-25000">
                <a:solidFill>
                  <a:schemeClr val="tx1"/>
                </a:solidFill>
                <a:latin typeface="Arial" panose="020B0604020202020204" pitchFamily="34" charset="0"/>
                <a:ea typeface="宋体" panose="02010600030101010101" pitchFamily="2" charset="-122"/>
              </a:rPr>
              <a:t>2</a:t>
            </a:r>
            <a:r>
              <a:rPr lang="en-US" altLang="zh-CN" sz="2400">
                <a:solidFill>
                  <a:schemeClr val="tx1"/>
                </a:solidFill>
                <a:latin typeface="Arial" panose="020B0604020202020204" pitchFamily="34" charset="0"/>
                <a:ea typeface="宋体" panose="02010600030101010101" pitchFamily="2" charset="-122"/>
              </a:rPr>
              <a:t>A</a:t>
            </a:r>
            <a:r>
              <a:rPr lang="en-US" altLang="zh-CN" sz="2400" baseline="-25000">
                <a:solidFill>
                  <a:schemeClr val="tx1"/>
                </a:solidFill>
                <a:latin typeface="Arial" panose="020B0604020202020204" pitchFamily="34" charset="0"/>
                <a:ea typeface="宋体" panose="02010600030101010101" pitchFamily="2" charset="-122"/>
              </a:rPr>
              <a:t>3</a:t>
            </a:r>
            <a:r>
              <a:rPr lang="en-US" altLang="zh-CN" sz="2400">
                <a:solidFill>
                  <a:schemeClr val="tx1"/>
                </a:solidFill>
                <a:latin typeface="Arial" panose="020B0604020202020204" pitchFamily="34" charset="0"/>
                <a:ea typeface="宋体" panose="02010600030101010101" pitchFamily="2" charset="-122"/>
              </a:rPr>
              <a:t> ) ) ( ( A</a:t>
            </a:r>
            <a:r>
              <a:rPr lang="en-US" altLang="zh-CN" sz="2400" baseline="-25000">
                <a:solidFill>
                  <a:schemeClr val="tx1"/>
                </a:solidFill>
                <a:latin typeface="Arial" panose="020B0604020202020204" pitchFamily="34" charset="0"/>
                <a:ea typeface="宋体" panose="02010600030101010101" pitchFamily="2" charset="-122"/>
              </a:rPr>
              <a:t>4</a:t>
            </a:r>
            <a:r>
              <a:rPr lang="en-US" altLang="zh-CN" sz="2400">
                <a:solidFill>
                  <a:schemeClr val="tx1"/>
                </a:solidFill>
                <a:latin typeface="Arial" panose="020B0604020202020204" pitchFamily="34" charset="0"/>
                <a:ea typeface="宋体" panose="02010600030101010101" pitchFamily="2" charset="-122"/>
              </a:rPr>
              <a:t>A</a:t>
            </a:r>
            <a:r>
              <a:rPr lang="en-US" altLang="zh-CN" sz="2400" baseline="-25000">
                <a:solidFill>
                  <a:schemeClr val="tx1"/>
                </a:solidFill>
                <a:latin typeface="Arial" panose="020B0604020202020204" pitchFamily="34" charset="0"/>
                <a:ea typeface="宋体" panose="02010600030101010101" pitchFamily="2" charset="-122"/>
              </a:rPr>
              <a:t>5</a:t>
            </a:r>
            <a:r>
              <a:rPr lang="en-US" altLang="zh-CN" sz="2400">
                <a:solidFill>
                  <a:schemeClr val="tx1"/>
                </a:solidFill>
                <a:latin typeface="Arial" panose="020B0604020202020204" pitchFamily="34" charset="0"/>
                <a:ea typeface="宋体" panose="02010600030101010101" pitchFamily="2" charset="-122"/>
              </a:rPr>
              <a:t> ) A</a:t>
            </a:r>
            <a:r>
              <a:rPr lang="en-US" altLang="zh-CN" sz="2400" baseline="-25000">
                <a:solidFill>
                  <a:schemeClr val="tx1"/>
                </a:solidFill>
                <a:latin typeface="Arial" panose="020B0604020202020204" pitchFamily="34" charset="0"/>
                <a:ea typeface="宋体" panose="02010600030101010101" pitchFamily="2" charset="-122"/>
              </a:rPr>
              <a:t>6</a:t>
            </a:r>
            <a:r>
              <a:rPr lang="en-US" altLang="zh-CN" sz="2400">
                <a:solidFill>
                  <a:schemeClr val="tx1"/>
                </a:solidFill>
                <a:latin typeface="Arial" panose="020B0604020202020204" pitchFamily="34" charset="0"/>
                <a:ea typeface="宋体" panose="02010600030101010101" pitchFamily="2" charset="-122"/>
              </a:rPr>
              <a:t> ) )</a:t>
            </a:r>
            <a:endParaRPr lang="zh-CN" altLang="en-US" sz="2400">
              <a:solidFill>
                <a:schemeClr val="tx1"/>
              </a:solidFill>
              <a:latin typeface="Arial" panose="020B0604020202020204" pitchFamily="34" charset="0"/>
              <a:ea typeface="宋体" panose="02010600030101010101" pitchFamily="2" charset="-122"/>
            </a:endParaRPr>
          </a:p>
        </p:txBody>
      </p:sp>
      <p:sp>
        <p:nvSpPr>
          <p:cNvPr id="56325" name="右箭头 31">
            <a:extLst>
              <a:ext uri="{FF2B5EF4-FFF2-40B4-BE49-F238E27FC236}">
                <a16:creationId xmlns:a16="http://schemas.microsoft.com/office/drawing/2014/main" id="{5D240026-49B9-4365-9BF0-367ED638022C}"/>
              </a:ext>
            </a:extLst>
          </p:cNvPr>
          <p:cNvSpPr>
            <a:spLocks noChangeArrowheads="1"/>
          </p:cNvSpPr>
          <p:nvPr/>
        </p:nvSpPr>
        <p:spPr bwMode="auto">
          <a:xfrm rot="5400000">
            <a:off x="2335213" y="4914900"/>
            <a:ext cx="360362" cy="204788"/>
          </a:xfrm>
          <a:prstGeom prst="rightArrow">
            <a:avLst>
              <a:gd name="adj1" fmla="val 50000"/>
              <a:gd name="adj2" fmla="val 5019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56326" name="组合 1">
            <a:extLst>
              <a:ext uri="{FF2B5EF4-FFF2-40B4-BE49-F238E27FC236}">
                <a16:creationId xmlns:a16="http://schemas.microsoft.com/office/drawing/2014/main" id="{B7442F3F-58A1-4571-82D8-CC2669AD28E7}"/>
              </a:ext>
            </a:extLst>
          </p:cNvPr>
          <p:cNvGrpSpPr>
            <a:grpSpLocks/>
          </p:cNvGrpSpPr>
          <p:nvPr/>
        </p:nvGrpSpPr>
        <p:grpSpPr bwMode="auto">
          <a:xfrm>
            <a:off x="5308600" y="3668713"/>
            <a:ext cx="3584575" cy="2566987"/>
            <a:chOff x="2339752" y="3376364"/>
            <a:chExt cx="3584331" cy="2567236"/>
          </a:xfrm>
        </p:grpSpPr>
        <p:pic>
          <p:nvPicPr>
            <p:cNvPr id="56327" name="图片 3">
              <a:extLst>
                <a:ext uri="{FF2B5EF4-FFF2-40B4-BE49-F238E27FC236}">
                  <a16:creationId xmlns:a16="http://schemas.microsoft.com/office/drawing/2014/main" id="{E81281D8-249C-4B7C-9E0E-6679DBF74B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3376364"/>
              <a:ext cx="3584331" cy="2567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8" name="椭圆 1">
              <a:extLst>
                <a:ext uri="{FF2B5EF4-FFF2-40B4-BE49-F238E27FC236}">
                  <a16:creationId xmlns:a16="http://schemas.microsoft.com/office/drawing/2014/main" id="{E065D30F-BD8C-4DA2-81FD-2EC30850B822}"/>
                </a:ext>
              </a:extLst>
            </p:cNvPr>
            <p:cNvSpPr>
              <a:spLocks noChangeArrowheads="1"/>
            </p:cNvSpPr>
            <p:nvPr/>
          </p:nvSpPr>
          <p:spPr bwMode="auto">
            <a:xfrm>
              <a:off x="3881215" y="3816440"/>
              <a:ext cx="503237" cy="503238"/>
            </a:xfrm>
            <a:prstGeom prst="ellipse">
              <a:avLst/>
            </a:prstGeom>
            <a:solidFill>
              <a:srgbClr val="00E4A8">
                <a:alpha val="27843"/>
              </a:srgbClr>
            </a:solidFill>
            <a:ln w="9525" algn="ctr">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56329" name="椭圆 7">
              <a:extLst>
                <a:ext uri="{FF2B5EF4-FFF2-40B4-BE49-F238E27FC236}">
                  <a16:creationId xmlns:a16="http://schemas.microsoft.com/office/drawing/2014/main" id="{A27535AB-7F2A-4490-B905-5D77376CB99D}"/>
                </a:ext>
              </a:extLst>
            </p:cNvPr>
            <p:cNvSpPr>
              <a:spLocks noChangeArrowheads="1"/>
            </p:cNvSpPr>
            <p:nvPr/>
          </p:nvSpPr>
          <p:spPr bwMode="auto">
            <a:xfrm>
              <a:off x="2831326" y="4885530"/>
              <a:ext cx="503238" cy="504825"/>
            </a:xfrm>
            <a:prstGeom prst="ellipse">
              <a:avLst/>
            </a:prstGeom>
            <a:solidFill>
              <a:srgbClr val="00E4A8">
                <a:alpha val="27843"/>
              </a:srgbClr>
            </a:solidFill>
            <a:ln w="9525" algn="ctr">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56330" name="椭圆 8">
              <a:extLst>
                <a:ext uri="{FF2B5EF4-FFF2-40B4-BE49-F238E27FC236}">
                  <a16:creationId xmlns:a16="http://schemas.microsoft.com/office/drawing/2014/main" id="{682797D6-14C0-480E-806C-6B9F45A63364}"/>
                </a:ext>
              </a:extLst>
            </p:cNvPr>
            <p:cNvSpPr>
              <a:spLocks noChangeArrowheads="1"/>
            </p:cNvSpPr>
            <p:nvPr/>
          </p:nvSpPr>
          <p:spPr bwMode="auto">
            <a:xfrm>
              <a:off x="3152530" y="5255200"/>
              <a:ext cx="503237" cy="504825"/>
            </a:xfrm>
            <a:prstGeom prst="ellipse">
              <a:avLst/>
            </a:prstGeom>
            <a:solidFill>
              <a:srgbClr val="00E4A8">
                <a:alpha val="27843"/>
              </a:srgbClr>
            </a:solidFill>
            <a:ln w="9525" algn="ctr">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56331" name="椭圆 9">
              <a:extLst>
                <a:ext uri="{FF2B5EF4-FFF2-40B4-BE49-F238E27FC236}">
                  <a16:creationId xmlns:a16="http://schemas.microsoft.com/office/drawing/2014/main" id="{EE4A4004-86E4-4792-9C25-9CAD24AAF0BA}"/>
                </a:ext>
              </a:extLst>
            </p:cNvPr>
            <p:cNvSpPr>
              <a:spLocks noChangeArrowheads="1"/>
            </p:cNvSpPr>
            <p:nvPr/>
          </p:nvSpPr>
          <p:spPr bwMode="auto">
            <a:xfrm>
              <a:off x="4931618" y="4893930"/>
              <a:ext cx="503237" cy="504825"/>
            </a:xfrm>
            <a:prstGeom prst="ellipse">
              <a:avLst/>
            </a:prstGeom>
            <a:solidFill>
              <a:srgbClr val="00E4A8">
                <a:alpha val="27843"/>
              </a:srgbClr>
            </a:solidFill>
            <a:ln w="9525" algn="ctr">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7C6A4FAB-E154-43AF-88A6-7C2B87CAAFD7}"/>
              </a:ext>
            </a:extLst>
          </p:cNvPr>
          <p:cNvSpPr>
            <a:spLocks noGrp="1"/>
          </p:cNvSpPr>
          <p:nvPr>
            <p:ph type="dt" sz="quarter" idx="10"/>
          </p:nvPr>
        </p:nvSpPr>
        <p:spPr/>
        <p:txBody>
          <a:bodyPr/>
          <a:lstStyle/>
          <a:p>
            <a:pPr>
              <a:defRPr/>
            </a:pPr>
            <a:fld id="{BCA22885-A370-4DEA-B3D0-1B4A175C79FD}" type="datetime1">
              <a:rPr lang="zh-CN" altLang="en-US"/>
              <a:pPr>
                <a:defRPr/>
              </a:pPr>
              <a:t>2022/3/23</a:t>
            </a:fld>
            <a:endParaRPr lang="en-US" altLang="zh-CN"/>
          </a:p>
        </p:txBody>
      </p:sp>
      <p:sp>
        <p:nvSpPr>
          <p:cNvPr id="75780" name="Rectangle 2">
            <a:extLst>
              <a:ext uri="{FF2B5EF4-FFF2-40B4-BE49-F238E27FC236}">
                <a16:creationId xmlns:a16="http://schemas.microsoft.com/office/drawing/2014/main" id="{99605E9C-6BAF-4E70-A756-F70DD1289EF8}"/>
              </a:ext>
            </a:extLst>
          </p:cNvPr>
          <p:cNvSpPr>
            <a:spLocks noGrp="1" noChangeArrowheads="1"/>
          </p:cNvSpPr>
          <p:nvPr>
            <p:ph type="body" idx="1"/>
          </p:nvPr>
        </p:nvSpPr>
        <p:spPr>
          <a:xfrm>
            <a:off x="179388" y="252413"/>
            <a:ext cx="8785225" cy="6015037"/>
          </a:xfrm>
          <a:solidFill>
            <a:schemeClr val="bg1"/>
          </a:solidFill>
        </p:spPr>
        <p:txBody>
          <a:bodyPr/>
          <a:lstStyle/>
          <a:p>
            <a:pPr marL="0" indent="0" eaLnBrk="1" hangingPunct="1">
              <a:lnSpc>
                <a:spcPct val="150000"/>
              </a:lnSpc>
              <a:spcBef>
                <a:spcPts val="600"/>
              </a:spcBef>
              <a:buFont typeface="Wingdings" panose="05000000000000000000" pitchFamily="2" charset="2"/>
              <a:buNone/>
              <a:defRPr/>
            </a:pPr>
            <a:r>
              <a:rPr lang="zh-CN" altLang="en-US" dirty="0">
                <a:solidFill>
                  <a:srgbClr val="0000FF"/>
                </a:solidFill>
                <a:latin typeface="+mj-ea"/>
                <a:ea typeface="+mj-ea"/>
              </a:rPr>
              <a:t>利用动态规划求解问题的方法：</a:t>
            </a:r>
          </a:p>
          <a:p>
            <a:pPr marL="0" indent="0" eaLnBrk="1" hangingPunct="1">
              <a:lnSpc>
                <a:spcPct val="150000"/>
              </a:lnSpc>
              <a:spcBef>
                <a:spcPts val="600"/>
              </a:spcBef>
              <a:buFont typeface="Wingdings" panose="05000000000000000000" pitchFamily="2" charset="2"/>
              <a:buNone/>
              <a:defRPr/>
            </a:pPr>
            <a:r>
              <a:rPr lang="zh-CN" altLang="en-US" sz="2400" b="1" dirty="0"/>
              <a:t>第一步：证明问题满足最优性原理</a:t>
            </a:r>
          </a:p>
          <a:p>
            <a:pPr marL="0" indent="0" eaLnBrk="1" hangingPunct="1">
              <a:lnSpc>
                <a:spcPct val="150000"/>
              </a:lnSpc>
              <a:spcBef>
                <a:spcPts val="600"/>
              </a:spcBef>
              <a:buFont typeface="Wingdings" panose="05000000000000000000" pitchFamily="2" charset="2"/>
              <a:buNone/>
              <a:defRPr/>
            </a:pPr>
            <a:r>
              <a:rPr lang="zh-CN" altLang="en-US" sz="2400" dirty="0"/>
              <a:t>       所谓“问题满足最优性原理”即：问题的最优决策序列具有</a:t>
            </a:r>
            <a:r>
              <a:rPr lang="zh-CN" altLang="en-US" sz="2400" dirty="0">
                <a:solidFill>
                  <a:srgbClr val="FF0000"/>
                </a:solidFill>
              </a:rPr>
              <a:t>最优子结构性</a:t>
            </a:r>
            <a:r>
              <a:rPr lang="zh-CN" altLang="en-US" sz="2400" dirty="0"/>
              <a:t>。</a:t>
            </a:r>
            <a:endParaRPr lang="en-US" altLang="zh-CN" sz="2400" dirty="0"/>
          </a:p>
          <a:p>
            <a:pPr marL="0" indent="0" eaLnBrk="1" hangingPunct="1">
              <a:lnSpc>
                <a:spcPct val="150000"/>
              </a:lnSpc>
              <a:spcBef>
                <a:spcPts val="600"/>
              </a:spcBef>
              <a:buFont typeface="Wingdings" panose="05000000000000000000" pitchFamily="2" charset="2"/>
              <a:buNone/>
              <a:defRPr/>
            </a:pPr>
            <a:r>
              <a:rPr lang="zh-CN" altLang="en-US" sz="2200" dirty="0">
                <a:latin typeface="宋体" panose="02010600030101010101" pitchFamily="2" charset="-122"/>
                <a:ea typeface="宋体" panose="02010600030101010101" pitchFamily="2" charset="-122"/>
              </a:rPr>
              <a:t>    证明问题满足最优性原理是实施动态规划的</a:t>
            </a:r>
            <a:r>
              <a:rPr lang="zh-CN" altLang="en-US" sz="2200" dirty="0"/>
              <a:t>必要条件</a:t>
            </a:r>
            <a:r>
              <a:rPr lang="zh-CN" altLang="en-US" sz="2200" dirty="0">
                <a:latin typeface="宋体" panose="02010600030101010101" pitchFamily="2" charset="-122"/>
                <a:ea typeface="宋体" panose="02010600030101010101" pitchFamily="2" charset="-122"/>
              </a:rPr>
              <a:t>：如果证明了问题满足最优性原理，则说明用动态规划方法</a:t>
            </a:r>
            <a:r>
              <a:rPr lang="zh-CN" altLang="en-US" sz="2200" dirty="0"/>
              <a:t>有可能解决该问题</a:t>
            </a:r>
            <a:r>
              <a:rPr lang="zh-CN" altLang="en-US" sz="2200" dirty="0">
                <a:latin typeface="宋体" panose="02010600030101010101" pitchFamily="2" charset="-122"/>
                <a:ea typeface="宋体" panose="02010600030101010101" pitchFamily="2" charset="-122"/>
              </a:rPr>
              <a:t>。</a:t>
            </a:r>
            <a:endParaRPr lang="en-US" altLang="zh-CN" sz="2200" dirty="0">
              <a:latin typeface="宋体" panose="02010600030101010101" pitchFamily="2" charset="-122"/>
              <a:ea typeface="宋体" panose="02010600030101010101" pitchFamily="2" charset="-122"/>
            </a:endParaRPr>
          </a:p>
          <a:p>
            <a:pPr marL="0" indent="0" eaLnBrk="1" hangingPunct="1">
              <a:lnSpc>
                <a:spcPct val="150000"/>
              </a:lnSpc>
              <a:spcBef>
                <a:spcPts val="600"/>
              </a:spcBef>
              <a:buFont typeface="Wingdings" panose="05000000000000000000" pitchFamily="2" charset="2"/>
              <a:buNone/>
              <a:defRPr/>
            </a:pPr>
            <a:r>
              <a:rPr lang="zh-CN" altLang="en-US" sz="2400" b="1" dirty="0"/>
              <a:t>第二步：获得问题状态的递推关系式</a:t>
            </a:r>
            <a:r>
              <a:rPr lang="zh-CN" altLang="en-US" sz="2400" dirty="0"/>
              <a:t>（即状态转移方程）</a:t>
            </a:r>
          </a:p>
          <a:p>
            <a:pPr marL="0" indent="0" eaLnBrk="1" hangingPunct="1">
              <a:lnSpc>
                <a:spcPct val="150000"/>
              </a:lnSpc>
              <a:spcBef>
                <a:spcPts val="600"/>
              </a:spcBef>
              <a:buFont typeface="Wingdings" panose="05000000000000000000" pitchFamily="2" charset="2"/>
              <a:buNone/>
              <a:defRPr/>
            </a:pPr>
            <a:r>
              <a:rPr lang="zh-CN" altLang="en-US" sz="2200" dirty="0"/>
              <a:t>       </a:t>
            </a:r>
            <a:r>
              <a:rPr lang="zh-CN" altLang="en-US" sz="2400" dirty="0"/>
              <a:t>能否求得各阶段间状态变换的递推关系式是解决问题的关键。</a:t>
            </a:r>
          </a:p>
          <a:p>
            <a:pPr marL="0" indent="0" eaLnBrk="1" hangingPunct="1">
              <a:lnSpc>
                <a:spcPct val="150000"/>
              </a:lnSpc>
              <a:spcBef>
                <a:spcPts val="600"/>
              </a:spcBef>
              <a:buFont typeface="Wingdings 2" panose="05020102010507070707" pitchFamily="18" charset="2"/>
              <a:buNone/>
              <a:defRPr/>
            </a:pPr>
            <a:r>
              <a:rPr lang="zh-CN" altLang="en-US" sz="2200" dirty="0">
                <a:latin typeface="宋体" panose="02010600030101010101" pitchFamily="2" charset="-122"/>
                <a:ea typeface="宋体" panose="02010600030101010101" pitchFamily="2" charset="-122"/>
              </a:rPr>
              <a:t>                </a:t>
            </a:r>
            <a:r>
              <a:rPr lang="en-US" altLang="zh-CN" sz="2200" dirty="0">
                <a:latin typeface="宋体" panose="02010600030101010101" pitchFamily="2" charset="-122"/>
                <a:ea typeface="宋体" panose="02010600030101010101" pitchFamily="2" charset="-122"/>
              </a:rPr>
              <a:t>f(x</a:t>
            </a:r>
            <a:r>
              <a:rPr lang="en-US" altLang="zh-CN" sz="2200" baseline="-25000" dirty="0">
                <a:latin typeface="宋体" panose="02010600030101010101" pitchFamily="2" charset="-122"/>
                <a:ea typeface="宋体" panose="02010600030101010101" pitchFamily="2" charset="-122"/>
              </a:rPr>
              <a:t>1</a:t>
            </a:r>
            <a:r>
              <a:rPr lang="en-US" altLang="zh-CN" sz="2200" dirty="0">
                <a:latin typeface="宋体" panose="02010600030101010101" pitchFamily="2" charset="-122"/>
                <a:ea typeface="宋体" panose="02010600030101010101" pitchFamily="2" charset="-122"/>
              </a:rPr>
              <a:t>,x</a:t>
            </a:r>
            <a:r>
              <a:rPr lang="en-US" altLang="zh-CN" sz="2200" baseline="-25000" dirty="0">
                <a:latin typeface="宋体" panose="02010600030101010101" pitchFamily="2" charset="-122"/>
                <a:ea typeface="宋体" panose="02010600030101010101" pitchFamily="2" charset="-122"/>
              </a:rPr>
              <a:t>2</a:t>
            </a:r>
            <a:r>
              <a:rPr lang="en-US" altLang="zh-CN" sz="2200" dirty="0">
                <a:latin typeface="宋体" panose="02010600030101010101" pitchFamily="2" charset="-122"/>
                <a:ea typeface="宋体" panose="02010600030101010101" pitchFamily="2" charset="-122"/>
              </a:rPr>
              <a:t>,…,x</a:t>
            </a:r>
            <a:r>
              <a:rPr lang="en-US" altLang="zh-CN" sz="2200" baseline="-25000" dirty="0">
                <a:latin typeface="宋体" panose="02010600030101010101" pitchFamily="2" charset="-122"/>
                <a:ea typeface="宋体" panose="02010600030101010101" pitchFamily="2" charset="-122"/>
              </a:rPr>
              <a:t>i</a:t>
            </a:r>
            <a:r>
              <a:rPr lang="en-US" altLang="zh-CN" sz="2200" dirty="0">
                <a:latin typeface="宋体" panose="02010600030101010101" pitchFamily="2" charset="-122"/>
                <a:ea typeface="宋体" panose="02010600030101010101" pitchFamily="2" charset="-122"/>
              </a:rPr>
              <a:t>) →x</a:t>
            </a:r>
            <a:r>
              <a:rPr lang="en-US" altLang="zh-CN" sz="2200" baseline="-25000" dirty="0">
                <a:latin typeface="宋体" panose="02010600030101010101" pitchFamily="2" charset="-122"/>
                <a:ea typeface="宋体" panose="02010600030101010101" pitchFamily="2" charset="-122"/>
              </a:rPr>
              <a:t>i+1</a:t>
            </a:r>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向后递推</a:t>
            </a:r>
          </a:p>
          <a:p>
            <a:pPr marL="0" indent="0" eaLnBrk="1" hangingPunct="1">
              <a:lnSpc>
                <a:spcPct val="150000"/>
              </a:lnSpc>
              <a:spcBef>
                <a:spcPts val="600"/>
              </a:spcBef>
              <a:buFont typeface="Wingdings 2" panose="05020102010507070707" pitchFamily="18" charset="2"/>
              <a:buNone/>
              <a:defRPr/>
            </a:pPr>
            <a:r>
              <a:rPr lang="zh-CN" altLang="en-US" sz="2200" dirty="0">
                <a:latin typeface="宋体" panose="02010600030101010101" pitchFamily="2" charset="-122"/>
                <a:ea typeface="宋体" panose="02010600030101010101" pitchFamily="2" charset="-122"/>
              </a:rPr>
              <a:t>          或    </a:t>
            </a:r>
            <a:r>
              <a:rPr lang="en-US" altLang="zh-CN" sz="2200" dirty="0">
                <a:latin typeface="宋体" panose="02010600030101010101" pitchFamily="2" charset="-122"/>
                <a:ea typeface="宋体" panose="02010600030101010101" pitchFamily="2" charset="-122"/>
              </a:rPr>
              <a:t>f(x</a:t>
            </a:r>
            <a:r>
              <a:rPr lang="en-US" altLang="zh-CN" sz="2200" baseline="-25000" dirty="0">
                <a:latin typeface="宋体" panose="02010600030101010101" pitchFamily="2" charset="-122"/>
                <a:ea typeface="宋体" panose="02010600030101010101" pitchFamily="2" charset="-122"/>
              </a:rPr>
              <a:t>i</a:t>
            </a:r>
            <a:r>
              <a:rPr lang="en-US" altLang="zh-CN" sz="2200" dirty="0">
                <a:latin typeface="宋体" panose="02010600030101010101" pitchFamily="2" charset="-122"/>
                <a:ea typeface="宋体" panose="02010600030101010101" pitchFamily="2" charset="-122"/>
              </a:rPr>
              <a:t>,x</a:t>
            </a:r>
            <a:r>
              <a:rPr lang="en-US" altLang="zh-CN" sz="2200" baseline="-25000" dirty="0">
                <a:latin typeface="宋体" panose="02010600030101010101" pitchFamily="2" charset="-122"/>
                <a:ea typeface="宋体" panose="02010600030101010101" pitchFamily="2" charset="-122"/>
              </a:rPr>
              <a:t>i+1</a:t>
            </a:r>
            <a:r>
              <a:rPr lang="en-US" altLang="zh-CN"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x</a:t>
            </a:r>
            <a:r>
              <a:rPr lang="en-US" altLang="zh-CN" sz="2200" baseline="-25000" dirty="0" err="1">
                <a:latin typeface="宋体" panose="02010600030101010101" pitchFamily="2" charset="-122"/>
                <a:ea typeface="宋体" panose="02010600030101010101" pitchFamily="2" charset="-122"/>
              </a:rPr>
              <a:t>n</a:t>
            </a:r>
            <a:r>
              <a:rPr lang="en-US" altLang="zh-CN" sz="2200" dirty="0">
                <a:latin typeface="宋体" panose="02010600030101010101" pitchFamily="2" charset="-122"/>
                <a:ea typeface="宋体" panose="02010600030101010101" pitchFamily="2" charset="-122"/>
              </a:rPr>
              <a:t>)→x</a:t>
            </a:r>
            <a:r>
              <a:rPr lang="en-US" altLang="zh-CN" sz="2200" baseline="-25000" dirty="0">
                <a:latin typeface="宋体" panose="02010600030101010101" pitchFamily="2" charset="-122"/>
                <a:ea typeface="宋体" panose="02010600030101010101" pitchFamily="2" charset="-122"/>
              </a:rPr>
              <a:t>i-1</a:t>
            </a:r>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向前递推</a:t>
            </a:r>
            <a:endParaRPr lang="en-US" altLang="en-US" sz="2200" dirty="0">
              <a:latin typeface="宋体" panose="02010600030101010101" pitchFamily="2" charset="-122"/>
              <a:ea typeface="宋体" panose="02010600030101010101" pitchFamily="2" charset="-122"/>
            </a:endParaRPr>
          </a:p>
          <a:p>
            <a:pPr marL="0" indent="0" eaLnBrk="1" hangingPunct="1">
              <a:lnSpc>
                <a:spcPct val="150000"/>
              </a:lnSpc>
              <a:spcBef>
                <a:spcPts val="600"/>
              </a:spcBef>
              <a:buFont typeface="Wingdings" panose="05000000000000000000" pitchFamily="2" charset="2"/>
              <a:buNone/>
              <a:defRPr/>
            </a:pPr>
            <a:endParaRPr lang="en-US" altLang="zh-CN" sz="2400"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EDFE219-0487-438A-81BC-10CFB754A243}"/>
              </a:ext>
            </a:extLst>
          </p:cNvPr>
          <p:cNvSpPr>
            <a:spLocks noGrp="1"/>
          </p:cNvSpPr>
          <p:nvPr>
            <p:ph idx="1"/>
          </p:nvPr>
        </p:nvSpPr>
        <p:spPr>
          <a:xfrm>
            <a:off x="250825" y="188913"/>
            <a:ext cx="8696325" cy="5915025"/>
          </a:xfrm>
          <a:solidFill>
            <a:schemeClr val="bg1"/>
          </a:solidFill>
        </p:spPr>
        <p:txBody>
          <a:bodyPr/>
          <a:lstStyle/>
          <a:p>
            <a:pPr marL="0" indent="0">
              <a:lnSpc>
                <a:spcPct val="150000"/>
              </a:lnSpc>
              <a:spcBef>
                <a:spcPts val="1200"/>
              </a:spcBef>
              <a:buFont typeface="Wingdings" panose="05000000000000000000" pitchFamily="2" charset="2"/>
              <a:buNone/>
              <a:defRPr/>
            </a:pPr>
            <a:r>
              <a:rPr lang="zh-CN" altLang="en-US" sz="2800" dirty="0">
                <a:solidFill>
                  <a:srgbClr val="0000FF"/>
                </a:solidFill>
              </a:rPr>
              <a:t>回顾</a:t>
            </a:r>
            <a:r>
              <a:rPr lang="zh-CN" altLang="en-US" sz="2800" dirty="0"/>
              <a:t>：</a:t>
            </a:r>
            <a:endParaRPr lang="en-US" altLang="zh-CN" sz="2800" dirty="0"/>
          </a:p>
          <a:p>
            <a:pPr marL="447675" indent="-447675">
              <a:lnSpc>
                <a:spcPct val="150000"/>
              </a:lnSpc>
              <a:spcBef>
                <a:spcPts val="1200"/>
              </a:spcBef>
              <a:buFont typeface="Wingdings" panose="05000000000000000000" pitchFamily="2" charset="2"/>
              <a:buNone/>
              <a:defRPr/>
            </a:pPr>
            <a:r>
              <a:rPr lang="en-US" altLang="zh-CN" sz="2200" dirty="0"/>
              <a:t>1</a:t>
            </a:r>
            <a:r>
              <a:rPr lang="zh-CN" altLang="en-US" sz="2200" dirty="0"/>
              <a:t>）不管是钢管切割问题还是矩阵链乘问题，我们都首先讨论了问题最优解的结构特征，即证明问题的最优解具有最优子结构性：</a:t>
            </a:r>
            <a:endParaRPr lang="en-US" altLang="zh-CN" sz="2200" dirty="0"/>
          </a:p>
          <a:p>
            <a:pPr lvl="1">
              <a:lnSpc>
                <a:spcPct val="150000"/>
              </a:lnSpc>
              <a:spcBef>
                <a:spcPts val="1200"/>
              </a:spcBef>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钢管切割问题</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若</a:t>
            </a:r>
            <a:r>
              <a:rPr lang="en-US" altLang="zh-CN" sz="2000" dirty="0">
                <a:latin typeface="宋体" panose="02010600030101010101" pitchFamily="2" charset="-122"/>
                <a:ea typeface="宋体" panose="02010600030101010101" pitchFamily="2" charset="-122"/>
              </a:rPr>
              <a:t>s(1,n)</a:t>
            </a:r>
            <a:r>
              <a:rPr lang="zh-CN" altLang="en-US" sz="2000" dirty="0">
                <a:latin typeface="宋体" panose="02010600030101010101" pitchFamily="2" charset="-122"/>
                <a:ea typeface="宋体" panose="02010600030101010101" pitchFamily="2" charset="-122"/>
              </a:rPr>
              <a:t>为最优切割方案，则第一次切割（假定切割点在位置</a:t>
            </a:r>
            <a:r>
              <a:rPr lang="en-US" altLang="zh-CN" sz="2000" dirty="0">
                <a:latin typeface="宋体" panose="02010600030101010101" pitchFamily="2" charset="-122"/>
                <a:ea typeface="宋体" panose="02010600030101010101" pitchFamily="2" charset="-122"/>
              </a:rPr>
              <a:t>k</a:t>
            </a:r>
            <a:r>
              <a:rPr lang="zh-CN" altLang="en-US" sz="2000" dirty="0">
                <a:latin typeface="宋体" panose="02010600030101010101" pitchFamily="2" charset="-122"/>
                <a:ea typeface="宋体" panose="02010600030101010101" pitchFamily="2" charset="-122"/>
              </a:rPr>
              <a:t>）后得到的两段：</a:t>
            </a:r>
            <a:r>
              <a:rPr lang="en-US" altLang="zh-CN" sz="2000" dirty="0">
                <a:latin typeface="宋体" panose="02010600030101010101" pitchFamily="2" charset="-122"/>
                <a:ea typeface="宋体" panose="02010600030101010101" pitchFamily="2" charset="-122"/>
              </a:rPr>
              <a:t>s(1,k)</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s(k+1,n)</a:t>
            </a:r>
            <a:r>
              <a:rPr lang="zh-CN" altLang="en-US" sz="2000" dirty="0">
                <a:latin typeface="宋体" panose="02010600030101010101" pitchFamily="2" charset="-122"/>
                <a:ea typeface="宋体" panose="02010600030101010101" pitchFamily="2" charset="-122"/>
              </a:rPr>
              <a:t>也必是最优的子方案。</a:t>
            </a:r>
            <a:endParaRPr lang="en-US" altLang="zh-CN" sz="2000" dirty="0">
              <a:latin typeface="宋体" panose="02010600030101010101" pitchFamily="2" charset="-122"/>
              <a:ea typeface="宋体" panose="02010600030101010101" pitchFamily="2" charset="-122"/>
            </a:endParaRPr>
          </a:p>
          <a:p>
            <a:pPr lvl="1">
              <a:lnSpc>
                <a:spcPct val="150000"/>
              </a:lnSpc>
              <a:spcBef>
                <a:spcPts val="1200"/>
              </a:spcBef>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矩阵链乘问题</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设</a:t>
            </a:r>
            <a:r>
              <a:rPr lang="en-US" altLang="zh-CN" sz="2000" dirty="0">
                <a:latin typeface="宋体" panose="02010600030101010101" pitchFamily="2" charset="-122"/>
                <a:ea typeface="宋体" panose="02010600030101010101" pitchFamily="2" charset="-122"/>
              </a:rPr>
              <a:t>A</a:t>
            </a:r>
            <a:r>
              <a:rPr lang="en-US" altLang="zh-CN" sz="2000" baseline="-25000" dirty="0">
                <a:latin typeface="宋体" panose="02010600030101010101" pitchFamily="2" charset="-122"/>
                <a:ea typeface="宋体" panose="02010600030101010101" pitchFamily="2" charset="-122"/>
              </a:rPr>
              <a:t>1,n</a:t>
            </a:r>
            <a:r>
              <a:rPr lang="zh-CN" altLang="en-US" sz="2000" dirty="0">
                <a:latin typeface="宋体" panose="02010600030101010101" pitchFamily="2" charset="-122"/>
                <a:ea typeface="宋体" panose="02010600030101010101" pitchFamily="2" charset="-122"/>
              </a:rPr>
              <a:t>是最优括号化方案</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“最大子括号”加在</a:t>
            </a:r>
            <a:r>
              <a:rPr lang="en-US" altLang="zh-CN" sz="2000" dirty="0" err="1">
                <a:latin typeface="宋体" panose="02010600030101010101" pitchFamily="2" charset="-122"/>
                <a:ea typeface="宋体" panose="02010600030101010101" pitchFamily="2" charset="-122"/>
              </a:rPr>
              <a:t>A</a:t>
            </a:r>
            <a:r>
              <a:rPr lang="en-US" altLang="zh-CN" sz="2000" baseline="-25000" dirty="0" err="1">
                <a:latin typeface="宋体" panose="02010600030101010101" pitchFamily="2" charset="-122"/>
                <a:ea typeface="宋体" panose="02010600030101010101" pitchFamily="2" charset="-122"/>
              </a:rPr>
              <a:t>k</a:t>
            </a:r>
            <a:r>
              <a:rPr lang="zh-CN" altLang="en-US" sz="2000" dirty="0">
                <a:latin typeface="宋体" panose="02010600030101010101" pitchFamily="2" charset="-122"/>
                <a:ea typeface="宋体" panose="02010600030101010101" pitchFamily="2" charset="-122"/>
              </a:rPr>
              <a:t>后面，则</a:t>
            </a:r>
            <a:r>
              <a:rPr lang="en-US" altLang="zh-CN" sz="2000" dirty="0">
                <a:latin typeface="宋体" panose="02010600030101010101" pitchFamily="2" charset="-122"/>
                <a:ea typeface="宋体" panose="02010600030101010101" pitchFamily="2" charset="-122"/>
              </a:rPr>
              <a:t>A</a:t>
            </a:r>
            <a:r>
              <a:rPr lang="en-US" altLang="zh-CN" sz="2000" baseline="-25000" dirty="0">
                <a:latin typeface="宋体" panose="02010600030101010101" pitchFamily="2" charset="-122"/>
                <a:ea typeface="宋体" panose="02010600030101010101" pitchFamily="2" charset="-122"/>
              </a:rPr>
              <a:t>1,k</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A</a:t>
            </a:r>
            <a:r>
              <a:rPr lang="en-US" altLang="zh-CN" sz="2000" baseline="-25000" dirty="0">
                <a:latin typeface="宋体" panose="02010600030101010101" pitchFamily="2" charset="-122"/>
                <a:ea typeface="宋体" panose="02010600030101010101" pitchFamily="2" charset="-122"/>
              </a:rPr>
              <a:t>k+1,n</a:t>
            </a:r>
            <a:r>
              <a:rPr lang="zh-CN" altLang="en-US" sz="2000" dirty="0">
                <a:latin typeface="宋体" panose="02010600030101010101" pitchFamily="2" charset="-122"/>
                <a:ea typeface="宋体" panose="02010600030101010101" pitchFamily="2" charset="-122"/>
              </a:rPr>
              <a:t>必是子矩阵链的最优括号化方案。</a:t>
            </a:r>
            <a:endParaRPr lang="en-US" altLang="zh-CN" sz="2000" dirty="0">
              <a:latin typeface="宋体" panose="02010600030101010101" pitchFamily="2" charset="-122"/>
              <a:ea typeface="宋体" panose="02010600030101010101" pitchFamily="2" charset="-122"/>
            </a:endParaRPr>
          </a:p>
          <a:p>
            <a:pPr marL="0" indent="0">
              <a:lnSpc>
                <a:spcPct val="150000"/>
              </a:lnSpc>
              <a:spcBef>
                <a:spcPts val="1200"/>
              </a:spcBef>
              <a:buFont typeface="Wingdings" panose="05000000000000000000" pitchFamily="2" charset="2"/>
              <a:buNone/>
              <a:defRPr/>
            </a:pPr>
            <a:r>
              <a:rPr lang="en-US" altLang="zh-CN" sz="2200" dirty="0"/>
              <a:t>2</a:t>
            </a:r>
            <a:r>
              <a:rPr lang="zh-CN" altLang="en-US" sz="2200" dirty="0"/>
              <a:t>）状态转移方程</a:t>
            </a:r>
            <a:endParaRPr lang="en-US" altLang="zh-CN" sz="2200" dirty="0"/>
          </a:p>
          <a:p>
            <a:pPr lvl="1">
              <a:lnSpc>
                <a:spcPct val="150000"/>
              </a:lnSpc>
              <a:spcBef>
                <a:spcPts val="1200"/>
              </a:spcBef>
              <a:buFont typeface="Wingdings" panose="05000000000000000000" pitchFamily="2" charset="2"/>
              <a:buChar char="Ø"/>
              <a:defRPr/>
            </a:pPr>
            <a:r>
              <a:rPr lang="zh-CN" altLang="en-US" sz="2000" dirty="0"/>
              <a:t>钢管切割问题：</a:t>
            </a:r>
            <a:endParaRPr lang="en-US" altLang="zh-CN" sz="2000" dirty="0"/>
          </a:p>
          <a:p>
            <a:pPr lvl="1">
              <a:lnSpc>
                <a:spcPct val="150000"/>
              </a:lnSpc>
              <a:spcBef>
                <a:spcPts val="2400"/>
              </a:spcBef>
              <a:buFont typeface="Wingdings" panose="05000000000000000000" pitchFamily="2" charset="2"/>
              <a:buChar char="Ø"/>
              <a:defRPr/>
            </a:pPr>
            <a:r>
              <a:rPr lang="zh-CN" altLang="en-US" sz="2000" dirty="0"/>
              <a:t>矩阵链乘问题：</a:t>
            </a:r>
          </a:p>
        </p:txBody>
      </p:sp>
      <p:sp>
        <p:nvSpPr>
          <p:cNvPr id="4" name="日期占位符 3">
            <a:extLst>
              <a:ext uri="{FF2B5EF4-FFF2-40B4-BE49-F238E27FC236}">
                <a16:creationId xmlns:a16="http://schemas.microsoft.com/office/drawing/2014/main" id="{FD1EB800-DE3C-4860-8423-DF4173FEAC88}"/>
              </a:ext>
            </a:extLst>
          </p:cNvPr>
          <p:cNvSpPr>
            <a:spLocks noGrp="1"/>
          </p:cNvSpPr>
          <p:nvPr>
            <p:ph type="dt" sz="quarter" idx="10"/>
          </p:nvPr>
        </p:nvSpPr>
        <p:spPr/>
        <p:txBody>
          <a:bodyPr/>
          <a:lstStyle/>
          <a:p>
            <a:pPr>
              <a:defRPr/>
            </a:pPr>
            <a:fld id="{83CEC40C-0A46-409A-8876-98FBE1EE8000}" type="datetime1">
              <a:rPr lang="zh-CN" altLang="en-US" smtClean="0"/>
              <a:pPr>
                <a:defRPr/>
              </a:pPr>
              <a:t>2022/3/23</a:t>
            </a:fld>
            <a:endParaRPr lang="zh-CN" altLang="en-US"/>
          </a:p>
        </p:txBody>
      </p:sp>
      <p:sp>
        <p:nvSpPr>
          <p:cNvPr id="58372" name="灯片编号占位符 4">
            <a:extLst>
              <a:ext uri="{FF2B5EF4-FFF2-40B4-BE49-F238E27FC236}">
                <a16:creationId xmlns:a16="http://schemas.microsoft.com/office/drawing/2014/main" id="{0D781F37-4343-46BC-BF30-0EA632B3E1B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3AFE8945-00AD-4DE1-84C1-E202545E037C}" type="slidenum">
              <a:rPr lang="zh-CN" altLang="zh-CN" sz="140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46</a:t>
            </a:fld>
            <a:endParaRPr lang="zh-CN" altLang="zh-CN" sz="1400">
              <a:solidFill>
                <a:schemeClr val="tx1"/>
              </a:solidFill>
              <a:latin typeface="Tahoma" panose="020B0604030504040204" pitchFamily="34" charset="0"/>
              <a:ea typeface="宋体" panose="02010600030101010101" pitchFamily="2" charset="-122"/>
            </a:endParaRPr>
          </a:p>
        </p:txBody>
      </p:sp>
      <p:pic>
        <p:nvPicPr>
          <p:cNvPr id="58373" name="图片 1">
            <a:extLst>
              <a:ext uri="{FF2B5EF4-FFF2-40B4-BE49-F238E27FC236}">
                <a16:creationId xmlns:a16="http://schemas.microsoft.com/office/drawing/2014/main" id="{3A0D3A6C-D109-49E1-91CA-3F9C95B8ADE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98775" y="5503863"/>
            <a:ext cx="62452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8374" name="对象 9">
            <a:extLst>
              <a:ext uri="{FF2B5EF4-FFF2-40B4-BE49-F238E27FC236}">
                <a16:creationId xmlns:a16="http://schemas.microsoft.com/office/drawing/2014/main" id="{6FE85FAA-8D88-4DFC-9977-123B658AC01E}"/>
              </a:ext>
            </a:extLst>
          </p:cNvPr>
          <p:cNvGraphicFramePr>
            <a:graphicFrameLocks noChangeAspect="1"/>
          </p:cNvGraphicFramePr>
          <p:nvPr/>
        </p:nvGraphicFramePr>
        <p:xfrm>
          <a:off x="2898775" y="4979988"/>
          <a:ext cx="2376488" cy="538162"/>
        </p:xfrm>
        <a:graphic>
          <a:graphicData uri="http://schemas.openxmlformats.org/presentationml/2006/ole">
            <mc:AlternateContent xmlns:mc="http://schemas.openxmlformats.org/markup-compatibility/2006">
              <mc:Choice xmlns:v="urn:schemas-microsoft-com:vml" Requires="v">
                <p:oleObj spid="_x0000_s58397" name="公式" r:id="rId5" imgW="1231366" imgH="279279" progId="Equation.3">
                  <p:embed/>
                </p:oleObj>
              </mc:Choice>
              <mc:Fallback>
                <p:oleObj name="公式" r:id="rId5" imgW="1231366" imgH="279279" progId="Equation.3">
                  <p:embed/>
                  <p:pic>
                    <p:nvPicPr>
                      <p:cNvPr id="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8775" y="4979988"/>
                        <a:ext cx="237648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a:extLst>
              <a:ext uri="{FF2B5EF4-FFF2-40B4-BE49-F238E27FC236}">
                <a16:creationId xmlns:a16="http://schemas.microsoft.com/office/drawing/2014/main" id="{9FD41808-863C-4C4B-8391-D3010904DF79}"/>
              </a:ext>
            </a:extLst>
          </p:cNvPr>
          <p:cNvSpPr>
            <a:spLocks noGrp="1" noChangeArrowheads="1"/>
          </p:cNvSpPr>
          <p:nvPr>
            <p:ph idx="1"/>
          </p:nvPr>
        </p:nvSpPr>
        <p:spPr>
          <a:xfrm>
            <a:off x="395288" y="1052513"/>
            <a:ext cx="8334375" cy="5327650"/>
          </a:xfrm>
          <a:solidFill>
            <a:schemeClr val="bg1"/>
          </a:solidFill>
        </p:spPr>
        <p:txBody>
          <a:bodyPr/>
          <a:lstStyle/>
          <a:p>
            <a:pPr marL="0" indent="0">
              <a:lnSpc>
                <a:spcPct val="150000"/>
              </a:lnSpc>
              <a:buFont typeface="Wingdings" panose="05000000000000000000" pitchFamily="2" charset="2"/>
              <a:buNone/>
            </a:pPr>
            <a:r>
              <a:rPr lang="zh-CN" altLang="en-US" sz="2800">
                <a:solidFill>
                  <a:srgbClr val="000000"/>
                </a:solidFill>
                <a:latin typeface="宋体" panose="02010600030101010101" pitchFamily="2" charset="-122"/>
                <a:ea typeface="宋体" panose="02010600030101010101" pitchFamily="2" charset="-122"/>
              </a:rPr>
              <a:t>    动态规划实质上是一种</a:t>
            </a:r>
            <a:r>
              <a:rPr lang="zh-CN" altLang="en-US" sz="2800">
                <a:solidFill>
                  <a:srgbClr val="0000FF"/>
                </a:solidFill>
              </a:rPr>
              <a:t>以空间换时间</a:t>
            </a:r>
            <a:r>
              <a:rPr lang="zh-CN" altLang="en-US" sz="2800">
                <a:solidFill>
                  <a:srgbClr val="000000"/>
                </a:solidFill>
                <a:latin typeface="宋体" panose="02010600030101010101" pitchFamily="2" charset="-122"/>
                <a:ea typeface="宋体" panose="02010600030101010101" pitchFamily="2" charset="-122"/>
              </a:rPr>
              <a:t>的技术，它在实现的过程中，</a:t>
            </a:r>
            <a:r>
              <a:rPr lang="zh-CN" altLang="en-US" sz="2800">
                <a:solidFill>
                  <a:srgbClr val="FF0000"/>
                </a:solidFill>
                <a:latin typeface="宋体" panose="02010600030101010101" pitchFamily="2" charset="-122"/>
                <a:ea typeface="宋体" panose="02010600030101010101" pitchFamily="2" charset="-122"/>
              </a:rPr>
              <a:t>需要存储过程中产生的各种状态（中间结果），所以它的空间复杂度要大于其它的算法</a:t>
            </a:r>
            <a:r>
              <a:rPr lang="zh-CN" altLang="en-US" sz="2800">
                <a:solidFill>
                  <a:srgbClr val="000000"/>
                </a:solidFill>
                <a:latin typeface="宋体" panose="02010600030101010101" pitchFamily="2" charset="-122"/>
                <a:ea typeface="宋体" panose="02010600030101010101" pitchFamily="2" charset="-122"/>
              </a:rPr>
              <a:t>。</a:t>
            </a:r>
            <a:endParaRPr lang="zh-CN" altLang="en-US" sz="2800">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01731D9C-C288-4D60-9C70-AF7202023190}"/>
              </a:ext>
            </a:extLst>
          </p:cNvPr>
          <p:cNvSpPr/>
          <p:nvPr/>
        </p:nvSpPr>
        <p:spPr>
          <a:xfrm>
            <a:off x="6300788" y="5949950"/>
            <a:ext cx="2357437" cy="554038"/>
          </a:xfrm>
          <a:prstGeom prst="rect">
            <a:avLst/>
          </a:prstGeom>
          <a:solidFill>
            <a:schemeClr val="accent1">
              <a:lumMod val="20000"/>
              <a:lumOff val="80000"/>
            </a:schemeClr>
          </a:solidFill>
        </p:spPr>
        <p:txBody>
          <a:bodyPr wrap="none">
            <a:spAutoFit/>
          </a:bodyPr>
          <a:lstStyle/>
          <a:p>
            <a:pPr marL="342900" indent="-342900">
              <a:lnSpc>
                <a:spcPct val="150000"/>
              </a:lnSpc>
              <a:spcBef>
                <a:spcPts val="0"/>
              </a:spcBef>
              <a:buClr>
                <a:srgbClr val="3333CC"/>
              </a:buClr>
              <a:buSzPct val="60000"/>
              <a:buFont typeface="Wingdings" panose="05000000000000000000" pitchFamily="2" charset="2"/>
              <a:buChar char="n"/>
              <a:defRPr/>
            </a:pPr>
            <a:r>
              <a:rPr lang="zh-CN" altLang="en-US" sz="2000" dirty="0">
                <a:solidFill>
                  <a:srgbClr val="000000"/>
                </a:solidFill>
                <a:latin typeface="微软雅黑" panose="020B0503020204020204" pitchFamily="34" charset="-122"/>
                <a:ea typeface="微软雅黑" panose="020B0503020204020204" pitchFamily="34" charset="-122"/>
              </a:rPr>
              <a:t>详见</a:t>
            </a:r>
            <a:r>
              <a:rPr lang="en-US" altLang="zh-CN" sz="2000" dirty="0">
                <a:solidFill>
                  <a:srgbClr val="000000"/>
                </a:solidFill>
                <a:latin typeface="微软雅黑" panose="020B0503020204020204" pitchFamily="34" charset="-122"/>
                <a:ea typeface="微软雅黑" panose="020B0503020204020204" pitchFamily="34" charset="-122"/>
              </a:rPr>
              <a:t>P218~220.</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AB237AD-69F4-407D-A12F-816CF816A4CE}"/>
              </a:ext>
            </a:extLst>
          </p:cNvPr>
          <p:cNvSpPr>
            <a:spLocks noGrp="1"/>
          </p:cNvSpPr>
          <p:nvPr>
            <p:ph idx="1"/>
          </p:nvPr>
        </p:nvSpPr>
        <p:spPr>
          <a:xfrm>
            <a:off x="238125" y="476250"/>
            <a:ext cx="8709025" cy="5573713"/>
          </a:xfrm>
          <a:solidFill>
            <a:schemeClr val="bg1"/>
          </a:solidFill>
        </p:spPr>
        <p:txBody>
          <a:bodyPr/>
          <a:lstStyle/>
          <a:p>
            <a:pPr marL="0" indent="0">
              <a:lnSpc>
                <a:spcPct val="150000"/>
              </a:lnSpc>
              <a:spcBef>
                <a:spcPts val="0"/>
              </a:spcBef>
              <a:buFont typeface="Wingdings" panose="05000000000000000000" pitchFamily="2" charset="2"/>
              <a:buNone/>
              <a:defRPr/>
            </a:pPr>
            <a:r>
              <a:rPr lang="zh-CN" altLang="en-US" dirty="0">
                <a:solidFill>
                  <a:srgbClr val="0000FF"/>
                </a:solidFill>
              </a:rPr>
              <a:t>子问题无关性</a:t>
            </a:r>
            <a:endParaRPr lang="en-US" altLang="zh-CN" dirty="0">
              <a:solidFill>
                <a:srgbClr val="0000FF"/>
              </a:solidFill>
            </a:endParaRPr>
          </a:p>
          <a:p>
            <a:pPr marL="0" indent="0">
              <a:lnSpc>
                <a:spcPct val="150000"/>
              </a:lnSpc>
              <a:spcBef>
                <a:spcPts val="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能够用动态规划策略求解的问题，构成最优解的子问题间必须是无关的</a:t>
            </a:r>
            <a:endParaRPr lang="en-US" altLang="zh-CN" sz="2400" dirty="0">
              <a:latin typeface="宋体" panose="02010600030101010101" pitchFamily="2" charset="-122"/>
              <a:ea typeface="宋体" panose="02010600030101010101" pitchFamily="2" charset="-122"/>
            </a:endParaRPr>
          </a:p>
          <a:p>
            <a:pPr marL="0" lvl="1" indent="457200">
              <a:lnSpc>
                <a:spcPct val="150000"/>
              </a:lnSpc>
              <a:spcBef>
                <a:spcPts val="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所谓</a:t>
            </a:r>
            <a:r>
              <a:rPr lang="zh-CN" altLang="en-US" sz="2400" dirty="0">
                <a:solidFill>
                  <a:srgbClr val="FF0000"/>
                </a:solidFill>
              </a:rPr>
              <a:t>子问题无关</a:t>
            </a:r>
            <a:r>
              <a:rPr lang="zh-CN" altLang="en-US" sz="2400" dirty="0">
                <a:latin typeface="宋体" panose="02010600030101010101" pitchFamily="2" charset="-122"/>
                <a:ea typeface="宋体" panose="02010600030101010101" pitchFamily="2" charset="-122"/>
              </a:rPr>
              <a:t>，是指同一个原问题的一个子问题的解不影响另一个子问题的解，可以各自独立求解。</a:t>
            </a:r>
            <a:endParaRPr lang="en-US" altLang="zh-CN" sz="2400" dirty="0">
              <a:latin typeface="宋体" panose="02010600030101010101" pitchFamily="2" charset="-122"/>
              <a:ea typeface="宋体" panose="02010600030101010101" pitchFamily="2" charset="-122"/>
            </a:endParaRPr>
          </a:p>
          <a:p>
            <a:pPr marL="806450">
              <a:lnSpc>
                <a:spcPct val="150000"/>
              </a:lnSpc>
              <a:spcBef>
                <a:spcPts val="600"/>
              </a:spcBef>
              <a:defRPr/>
            </a:pPr>
            <a:r>
              <a:rPr lang="zh-CN" altLang="en-US" sz="2400" dirty="0">
                <a:solidFill>
                  <a:srgbClr val="FF0000"/>
                </a:solidFill>
                <a:latin typeface="宋体" panose="02010600030101010101" pitchFamily="2" charset="-122"/>
                <a:ea typeface="宋体" panose="02010600030101010101" pitchFamily="2" charset="-122"/>
              </a:rPr>
              <a:t>最长简单路径问题</a:t>
            </a:r>
            <a:endParaRPr lang="en-US" altLang="zh-CN" sz="2400" dirty="0">
              <a:latin typeface="宋体" panose="02010600030101010101" pitchFamily="2" charset="-122"/>
              <a:ea typeface="宋体" panose="02010600030101010101" pitchFamily="2" charset="-122"/>
            </a:endParaRPr>
          </a:p>
          <a:p>
            <a:pPr marL="1169988" lvl="1">
              <a:lnSpc>
                <a:spcPct val="150000"/>
              </a:lnSpc>
              <a:spcBef>
                <a:spcPts val="60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子问题间相关，不能用动态规划策略求解。</a:t>
            </a:r>
            <a:endParaRPr lang="en-US" altLang="zh-CN" sz="2400" dirty="0">
              <a:latin typeface="宋体" panose="02010600030101010101" pitchFamily="2" charset="-122"/>
              <a:ea typeface="宋体" panose="02010600030101010101" pitchFamily="2" charset="-122"/>
            </a:endParaRPr>
          </a:p>
          <a:p>
            <a:pPr marL="806450">
              <a:lnSpc>
                <a:spcPct val="150000"/>
              </a:lnSpc>
              <a:spcBef>
                <a:spcPts val="600"/>
              </a:spcBef>
              <a:tabLst>
                <a:tab pos="806450" algn="l"/>
              </a:tabLst>
              <a:defRPr/>
            </a:pPr>
            <a:r>
              <a:rPr lang="zh-CN" altLang="en-US" sz="2400" dirty="0">
                <a:solidFill>
                  <a:srgbClr val="FF0000"/>
                </a:solidFill>
                <a:latin typeface="宋体" panose="02010600030101010101" pitchFamily="2" charset="-122"/>
                <a:ea typeface="宋体" panose="02010600030101010101" pitchFamily="2" charset="-122"/>
              </a:rPr>
              <a:t>最短路径问题</a:t>
            </a:r>
            <a:endParaRPr lang="en-US" altLang="zh-CN" sz="2400" dirty="0">
              <a:latin typeface="宋体" panose="02010600030101010101" pitchFamily="2" charset="-122"/>
              <a:ea typeface="宋体" panose="02010600030101010101" pitchFamily="2" charset="-122"/>
            </a:endParaRPr>
          </a:p>
          <a:p>
            <a:pPr marL="1169988" lvl="1">
              <a:lnSpc>
                <a:spcPct val="150000"/>
              </a:lnSpc>
              <a:spcBef>
                <a:spcPts val="60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子问题不相关，满足最优子结构性，可以用动态规划问题求解。</a:t>
            </a:r>
            <a:endParaRPr lang="en-US" altLang="zh-CN" sz="2400" dirty="0">
              <a:latin typeface="宋体" panose="02010600030101010101" pitchFamily="2" charset="-122"/>
              <a:ea typeface="宋体" panose="02010600030101010101" pitchFamily="2" charset="-122"/>
            </a:endParaRPr>
          </a:p>
        </p:txBody>
      </p:sp>
      <p:sp>
        <p:nvSpPr>
          <p:cNvPr id="60419" name="灯片编号占位符 4">
            <a:extLst>
              <a:ext uri="{FF2B5EF4-FFF2-40B4-BE49-F238E27FC236}">
                <a16:creationId xmlns:a16="http://schemas.microsoft.com/office/drawing/2014/main" id="{9C31DAD2-34FC-4E9C-B848-58ECC7E2B1D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8C2F3E5C-6F63-4FD4-B3FD-4EEC451A6153}" type="slidenum">
              <a:rPr lang="zh-CN" altLang="zh-CN" sz="140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48</a:t>
            </a:fld>
            <a:endParaRPr lang="zh-CN" altLang="zh-CN" sz="1400">
              <a:solidFill>
                <a:schemeClr val="tx1"/>
              </a:solidFill>
              <a:latin typeface="Tahoma" panose="020B0604030504040204" pitchFamily="34" charset="0"/>
              <a:ea typeface="宋体" panose="02010600030101010101" pitchFamily="2" charset="-122"/>
            </a:endParaRPr>
          </a:p>
        </p:txBody>
      </p:sp>
      <p:pic>
        <p:nvPicPr>
          <p:cNvPr id="60420" name="图片 5">
            <a:extLst>
              <a:ext uri="{FF2B5EF4-FFF2-40B4-BE49-F238E27FC236}">
                <a16:creationId xmlns:a16="http://schemas.microsoft.com/office/drawing/2014/main" id="{23F302F9-2BA8-4A5E-985C-842AC3696D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26325" y="3933825"/>
            <a:ext cx="1457325"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7B7918C2-6A3C-4AC3-9705-FFE1C1C9C969}"/>
              </a:ext>
            </a:extLst>
          </p:cNvPr>
          <p:cNvSpPr/>
          <p:nvPr/>
        </p:nvSpPr>
        <p:spPr>
          <a:xfrm>
            <a:off x="6588125" y="6202363"/>
            <a:ext cx="2359025" cy="498475"/>
          </a:xfrm>
          <a:prstGeom prst="rect">
            <a:avLst/>
          </a:prstGeom>
          <a:solidFill>
            <a:schemeClr val="accent1">
              <a:lumMod val="20000"/>
              <a:lumOff val="80000"/>
            </a:schemeClr>
          </a:solidFill>
        </p:spPr>
        <p:txBody>
          <a:bodyPr wrap="none">
            <a:spAutoFit/>
          </a:bodyPr>
          <a:lstStyle/>
          <a:p>
            <a:pPr marL="342900" indent="-342900">
              <a:lnSpc>
                <a:spcPct val="150000"/>
              </a:lnSpc>
              <a:spcBef>
                <a:spcPts val="0"/>
              </a:spcBef>
              <a:buClr>
                <a:srgbClr val="3333CC"/>
              </a:buClr>
              <a:buSzPct val="60000"/>
              <a:buFont typeface="Wingdings" panose="05000000000000000000" pitchFamily="2" charset="2"/>
              <a:buChar char="n"/>
              <a:defRPr/>
            </a:pPr>
            <a:r>
              <a:rPr lang="zh-CN" altLang="en-US" sz="2000" dirty="0">
                <a:solidFill>
                  <a:srgbClr val="000000"/>
                </a:solidFill>
                <a:latin typeface="微软雅黑" panose="020B0503020204020204" pitchFamily="34" charset="-122"/>
                <a:ea typeface="微软雅黑" panose="020B0503020204020204" pitchFamily="34" charset="-122"/>
              </a:rPr>
              <a:t>详见</a:t>
            </a:r>
            <a:r>
              <a:rPr lang="en-US" altLang="zh-CN" sz="2000" dirty="0">
                <a:solidFill>
                  <a:srgbClr val="000000"/>
                </a:solidFill>
                <a:latin typeface="微软雅黑" panose="020B0503020204020204" pitchFamily="34" charset="-122"/>
                <a:ea typeface="微软雅黑" panose="020B0503020204020204" pitchFamily="34" charset="-122"/>
              </a:rPr>
              <a:t>P217~218.</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3">
            <a:extLst>
              <a:ext uri="{FF2B5EF4-FFF2-40B4-BE49-F238E27FC236}">
                <a16:creationId xmlns:a16="http://schemas.microsoft.com/office/drawing/2014/main" id="{C073EADA-92D7-4B4E-B8B5-E96E71540463}"/>
              </a:ext>
            </a:extLst>
          </p:cNvPr>
          <p:cNvSpPr txBox="1">
            <a:spLocks noChangeArrowheads="1"/>
          </p:cNvSpPr>
          <p:nvPr/>
        </p:nvSpPr>
        <p:spPr bwMode="auto">
          <a:xfrm>
            <a:off x="250825" y="260350"/>
            <a:ext cx="8642350" cy="6402388"/>
          </a:xfrm>
          <a:prstGeom prst="rect">
            <a:avLst/>
          </a:prstGeom>
          <a:solidFill>
            <a:schemeClr val="bg1"/>
          </a:solidFill>
          <a:ln w="9525">
            <a:noFill/>
            <a:miter lim="800000"/>
            <a:headEnd/>
            <a:tailEnd/>
          </a:ln>
        </p:spPr>
        <p:txBody>
          <a:bodyPr>
            <a:spAutoFit/>
          </a:bodyPr>
          <a:lstStyle/>
          <a:p>
            <a:pPr fontAlgn="auto">
              <a:lnSpc>
                <a:spcPct val="150000"/>
              </a:lnSpc>
              <a:spcBef>
                <a:spcPts val="600"/>
              </a:spcBef>
              <a:spcAft>
                <a:spcPts val="0"/>
              </a:spcAft>
              <a:defRPr/>
            </a:pPr>
            <a:r>
              <a:rPr lang="zh-CN" altLang="en-US" sz="2800" kern="0" dirty="0">
                <a:solidFill>
                  <a:srgbClr val="0000FF"/>
                </a:solidFill>
                <a:latin typeface="微软雅黑" panose="020B0503020204020204" pitchFamily="34" charset="-122"/>
                <a:ea typeface="微软雅黑" panose="020B0503020204020204" pitchFamily="34" charset="-122"/>
              </a:rPr>
              <a:t>如何证明问题的最优解满足最优子结构性呢？</a:t>
            </a:r>
            <a:endParaRPr lang="en-US" altLang="zh-CN" sz="2800" kern="0" dirty="0">
              <a:solidFill>
                <a:srgbClr val="0000FF"/>
              </a:solidFill>
              <a:latin typeface="微软雅黑" panose="020B0503020204020204" pitchFamily="34" charset="-122"/>
              <a:ea typeface="微软雅黑" panose="020B0503020204020204" pitchFamily="34" charset="-122"/>
            </a:endParaRPr>
          </a:p>
          <a:p>
            <a:pPr marL="1257300" indent="-1257300" fontAlgn="auto">
              <a:lnSpc>
                <a:spcPct val="150000"/>
              </a:lnSpc>
              <a:spcBef>
                <a:spcPts val="600"/>
              </a:spcBef>
              <a:spcAft>
                <a:spcPts val="0"/>
              </a:spcAft>
              <a:defRPr/>
            </a:pPr>
            <a:r>
              <a:rPr lang="zh-CN" altLang="en-US" sz="2400" kern="0" dirty="0">
                <a:solidFill>
                  <a:sysClr val="windowText" lastClr="000000"/>
                </a:solidFill>
                <a:latin typeface="微软雅黑" panose="020B0503020204020204" pitchFamily="34" charset="-122"/>
                <a:ea typeface="微软雅黑" panose="020B0503020204020204" pitchFamily="34" charset="-122"/>
              </a:rPr>
              <a:t>即证明：</a:t>
            </a:r>
            <a:r>
              <a:rPr lang="zh-CN" altLang="en-US" sz="2400" kern="0" dirty="0">
                <a:solidFill>
                  <a:sysClr val="windowText" lastClr="000000"/>
                </a:solidFill>
                <a:latin typeface="宋体" panose="02010600030101010101" pitchFamily="2" charset="-122"/>
              </a:rPr>
              <a:t>作为构成原问题最优解的组成部分，对应每个子问题的部分应是该子问题的最优解。</a:t>
            </a:r>
            <a:endParaRPr lang="en-US" altLang="zh-CN" sz="2400" kern="0" dirty="0">
              <a:solidFill>
                <a:sysClr val="windowText" lastClr="000000"/>
              </a:solidFill>
              <a:latin typeface="宋体" panose="02010600030101010101" pitchFamily="2" charset="-122"/>
            </a:endParaRPr>
          </a:p>
          <a:p>
            <a:pPr fontAlgn="auto">
              <a:lnSpc>
                <a:spcPct val="150000"/>
              </a:lnSpc>
              <a:spcBef>
                <a:spcPts val="600"/>
              </a:spcBef>
              <a:spcAft>
                <a:spcPts val="0"/>
              </a:spcAft>
              <a:defRPr/>
            </a:pPr>
            <a:r>
              <a:rPr lang="zh-CN" altLang="en-US" sz="2800" kern="0" dirty="0">
                <a:solidFill>
                  <a:srgbClr val="FF0000"/>
                </a:solidFill>
                <a:latin typeface="微软雅黑" panose="020B0503020204020204" pitchFamily="34" charset="-122"/>
                <a:ea typeface="微软雅黑" panose="020B0503020204020204" pitchFamily="34" charset="-122"/>
              </a:rPr>
              <a:t>“剪切</a:t>
            </a:r>
            <a:r>
              <a:rPr lang="en-US" altLang="zh-CN" sz="2800" kern="0" dirty="0">
                <a:solidFill>
                  <a:srgbClr val="FF0000"/>
                </a:solidFill>
                <a:latin typeface="微软雅黑" panose="020B0503020204020204" pitchFamily="34" charset="-122"/>
                <a:ea typeface="微软雅黑" panose="020B0503020204020204" pitchFamily="34" charset="-122"/>
              </a:rPr>
              <a:t>-</a:t>
            </a:r>
            <a:r>
              <a:rPr lang="zh-CN" altLang="en-US" sz="2800" kern="0" dirty="0">
                <a:solidFill>
                  <a:srgbClr val="FF0000"/>
                </a:solidFill>
                <a:latin typeface="微软雅黑" panose="020B0503020204020204" pitchFamily="34" charset="-122"/>
                <a:ea typeface="微软雅黑" panose="020B0503020204020204" pitchFamily="34" charset="-122"/>
              </a:rPr>
              <a:t>粘贴”（</a:t>
            </a:r>
            <a:r>
              <a:rPr lang="en-US" altLang="zh-CN" sz="2800" kern="0" dirty="0">
                <a:solidFill>
                  <a:srgbClr val="FF0000"/>
                </a:solidFill>
                <a:latin typeface="微软雅黑" panose="020B0503020204020204" pitchFamily="34" charset="-122"/>
                <a:ea typeface="微软雅黑" panose="020B0503020204020204" pitchFamily="34" charset="-122"/>
              </a:rPr>
              <a:t>cut-and-paste</a:t>
            </a:r>
            <a:r>
              <a:rPr lang="zh-CN" altLang="en-US" sz="2800" kern="0" dirty="0">
                <a:solidFill>
                  <a:srgbClr val="FF0000"/>
                </a:solidFill>
                <a:latin typeface="微软雅黑" panose="020B0503020204020204" pitchFamily="34" charset="-122"/>
                <a:ea typeface="微软雅黑" panose="020B0503020204020204" pitchFamily="34" charset="-122"/>
              </a:rPr>
              <a:t>）技术：</a:t>
            </a:r>
            <a:endParaRPr lang="en-US" altLang="zh-CN" sz="2800" kern="0" dirty="0">
              <a:solidFill>
                <a:srgbClr val="FF0000"/>
              </a:solidFill>
              <a:latin typeface="微软雅黑" panose="020B0503020204020204" pitchFamily="34" charset="-122"/>
              <a:ea typeface="微软雅黑" panose="020B0503020204020204" pitchFamily="34" charset="-122"/>
            </a:endParaRPr>
          </a:p>
          <a:p>
            <a:pPr algn="just" fontAlgn="auto">
              <a:lnSpc>
                <a:spcPct val="150000"/>
              </a:lnSpc>
              <a:spcBef>
                <a:spcPts val="600"/>
              </a:spcBef>
              <a:spcAft>
                <a:spcPts val="0"/>
              </a:spcAft>
              <a:defRPr/>
            </a:pPr>
            <a:r>
              <a:rPr lang="zh-CN" altLang="en-US" sz="2200" kern="0" dirty="0">
                <a:solidFill>
                  <a:sysClr val="windowText" lastClr="000000"/>
                </a:solidFill>
                <a:latin typeface="宋体" panose="02010600030101010101" pitchFamily="2" charset="-122"/>
              </a:rPr>
              <a:t>    本质上是</a:t>
            </a:r>
            <a:r>
              <a:rPr lang="zh-CN" altLang="en-US" sz="2400" kern="0" dirty="0">
                <a:solidFill>
                  <a:sysClr val="windowText" lastClr="000000"/>
                </a:solidFill>
                <a:latin typeface="微软雅黑" panose="020B0503020204020204" pitchFamily="34" charset="-122"/>
                <a:ea typeface="微软雅黑" panose="020B0503020204020204" pitchFamily="34" charset="-122"/>
              </a:rPr>
              <a:t>反证法证明</a:t>
            </a:r>
            <a:r>
              <a:rPr lang="zh-CN" altLang="en-US" sz="2200" kern="0" dirty="0">
                <a:solidFill>
                  <a:sysClr val="windowText" lastClr="000000"/>
                </a:solidFill>
                <a:latin typeface="宋体" panose="02010600030101010101" pitchFamily="2" charset="-122"/>
              </a:rPr>
              <a:t>：假定原问题最优解中对应的某个子问题的部分解不是该子问题的最优解，而存在“</a:t>
            </a:r>
            <a:r>
              <a:rPr lang="zh-CN" altLang="en-US" sz="2200" kern="0" dirty="0">
                <a:solidFill>
                  <a:srgbClr val="FF0000"/>
                </a:solidFill>
                <a:latin typeface="宋体" panose="02010600030101010101" pitchFamily="2" charset="-122"/>
              </a:rPr>
              <a:t>更优的子解</a:t>
            </a:r>
            <a:r>
              <a:rPr lang="zh-CN" altLang="en-US" sz="2200" kern="0" dirty="0">
                <a:solidFill>
                  <a:sysClr val="windowText" lastClr="000000"/>
                </a:solidFill>
                <a:latin typeface="宋体" panose="02010600030101010101" pitchFamily="2" charset="-122"/>
              </a:rPr>
              <a:t>”，那么我们可以从原问题的解中“</a:t>
            </a:r>
            <a:r>
              <a:rPr lang="zh-CN" altLang="en-US" sz="2200" kern="0" dirty="0">
                <a:solidFill>
                  <a:srgbClr val="0000FF"/>
                </a:solidFill>
                <a:latin typeface="微软雅黑" panose="020B0503020204020204" pitchFamily="34" charset="-122"/>
                <a:ea typeface="微软雅黑" panose="020B0503020204020204" pitchFamily="34" charset="-122"/>
              </a:rPr>
              <a:t>剪切</a:t>
            </a:r>
            <a:r>
              <a:rPr lang="zh-CN" altLang="en-US" sz="2200" kern="0" dirty="0">
                <a:solidFill>
                  <a:sysClr val="windowText" lastClr="000000"/>
                </a:solidFill>
                <a:latin typeface="宋体" panose="02010600030101010101" pitchFamily="2" charset="-122"/>
              </a:rPr>
              <a:t>”掉这一部分，而将“更优的子解”</a:t>
            </a:r>
            <a:r>
              <a:rPr lang="zh-CN" altLang="en-US" sz="2200" kern="0" dirty="0">
                <a:solidFill>
                  <a:srgbClr val="0000FF"/>
                </a:solidFill>
                <a:latin typeface="微软雅黑" panose="020B0503020204020204" pitchFamily="34" charset="-122"/>
                <a:ea typeface="微软雅黑" panose="020B0503020204020204" pitchFamily="34" charset="-122"/>
              </a:rPr>
              <a:t>粘贴</a:t>
            </a:r>
            <a:r>
              <a:rPr lang="zh-CN" altLang="en-US" sz="2200" kern="0" dirty="0">
                <a:solidFill>
                  <a:sysClr val="windowText" lastClr="000000"/>
                </a:solidFill>
                <a:latin typeface="宋体" panose="02010600030101010101" pitchFamily="2" charset="-122"/>
              </a:rPr>
              <a:t>进去，从而得到一个比最优解“更优”的解，这与最初的解是原问题的最优解的前提假设相矛盾。因此，不可能存在“更优的子解”。</a:t>
            </a:r>
            <a:endParaRPr lang="en-US" altLang="zh-CN" sz="2200" kern="0" dirty="0">
              <a:solidFill>
                <a:sysClr val="windowText" lastClr="000000"/>
              </a:solidFill>
              <a:latin typeface="宋体" panose="02010600030101010101" pitchFamily="2" charset="-122"/>
            </a:endParaRPr>
          </a:p>
          <a:p>
            <a:pPr algn="just" fontAlgn="auto">
              <a:lnSpc>
                <a:spcPct val="150000"/>
              </a:lnSpc>
              <a:spcBef>
                <a:spcPts val="600"/>
              </a:spcBef>
              <a:spcAft>
                <a:spcPts val="0"/>
              </a:spcAft>
              <a:defRPr/>
            </a:pPr>
            <a:r>
              <a:rPr lang="en-US" altLang="zh-CN" sz="2200" kern="0" dirty="0">
                <a:solidFill>
                  <a:sysClr val="windowText" lastClr="000000"/>
                </a:solidFill>
                <a:latin typeface="宋体" panose="02010600030101010101" pitchFamily="2" charset="-122"/>
              </a:rPr>
              <a:t>    ——</a:t>
            </a:r>
            <a:r>
              <a:rPr lang="zh-CN" altLang="en-US" sz="2200" kern="0" dirty="0">
                <a:solidFill>
                  <a:sysClr val="windowText" lastClr="000000"/>
                </a:solidFill>
                <a:latin typeface="宋体" panose="02010600030101010101" pitchFamily="2" charset="-122"/>
              </a:rPr>
              <a:t>所以，原问题的子问题的解必须是其最优解，最优子结构性成立。</a:t>
            </a:r>
            <a:endParaRPr lang="en-US" altLang="zh-CN" sz="2200" kern="0" dirty="0">
              <a:solidFill>
                <a:sysClr val="windowText" lastClr="000000"/>
              </a:solidFill>
              <a:latin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a:extLst>
              <a:ext uri="{FF2B5EF4-FFF2-40B4-BE49-F238E27FC236}">
                <a16:creationId xmlns:a16="http://schemas.microsoft.com/office/drawing/2014/main" id="{2E19DFFF-9C1E-4C5B-A63A-4B5FDF072169}"/>
              </a:ext>
            </a:extLst>
          </p:cNvPr>
          <p:cNvSpPr>
            <a:spLocks noGrp="1" noChangeArrowheads="1"/>
          </p:cNvSpPr>
          <p:nvPr>
            <p:ph idx="1"/>
          </p:nvPr>
        </p:nvSpPr>
        <p:spPr>
          <a:xfrm>
            <a:off x="323850" y="404813"/>
            <a:ext cx="8496300" cy="5324475"/>
          </a:xfrm>
          <a:solidFill>
            <a:schemeClr val="bg1"/>
          </a:solidFill>
        </p:spPr>
        <p:txBody>
          <a:bodyPr/>
          <a:lstStyle/>
          <a:p>
            <a:pPr marL="0" indent="0" eaLnBrk="1" hangingPunct="1">
              <a:lnSpc>
                <a:spcPct val="150000"/>
              </a:lnSpc>
              <a:spcBef>
                <a:spcPts val="1800"/>
              </a:spcBef>
              <a:buFont typeface="Wingdings 2" panose="05020102010507070707" pitchFamily="18" charset="2"/>
              <a:buNone/>
            </a:pPr>
            <a:r>
              <a:rPr lang="zh-CN" altLang="en-US"/>
              <a:t>最优化问题的分类：</a:t>
            </a:r>
            <a:endParaRPr lang="en-US" altLang="zh-CN"/>
          </a:p>
          <a:p>
            <a:pPr marL="0" indent="0" eaLnBrk="1" hangingPunct="1">
              <a:lnSpc>
                <a:spcPct val="150000"/>
              </a:lnSpc>
              <a:spcBef>
                <a:spcPts val="1800"/>
              </a:spcBef>
              <a:buFont typeface="Wingdings 2" panose="05020102010507070707" pitchFamily="18" charset="2"/>
              <a:buNone/>
            </a:pP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根据描述约束条件和目标函数的</a:t>
            </a:r>
            <a:r>
              <a:rPr lang="zh-CN" altLang="en-US" sz="2400">
                <a:solidFill>
                  <a:srgbClr val="0000FF"/>
                </a:solidFill>
                <a:latin typeface="宋体" panose="02010600030101010101" pitchFamily="2" charset="-122"/>
                <a:ea typeface="宋体" panose="02010600030101010101" pitchFamily="2" charset="-122"/>
              </a:rPr>
              <a:t>数学模型</a:t>
            </a:r>
            <a:r>
              <a:rPr lang="zh-CN" altLang="en-US" sz="2400">
                <a:latin typeface="宋体" panose="02010600030101010101" pitchFamily="2" charset="-122"/>
                <a:ea typeface="宋体" panose="02010600030101010101" pitchFamily="2" charset="-122"/>
              </a:rPr>
              <a:t>的特性和问题的</a:t>
            </a:r>
            <a:r>
              <a:rPr lang="zh-CN" altLang="en-US" sz="2400">
                <a:solidFill>
                  <a:srgbClr val="0000FF"/>
                </a:solidFill>
                <a:latin typeface="宋体" panose="02010600030101010101" pitchFamily="2" charset="-122"/>
                <a:ea typeface="宋体" panose="02010600030101010101" pitchFamily="2" charset="-122"/>
              </a:rPr>
              <a:t>求解方法</a:t>
            </a:r>
            <a:r>
              <a:rPr lang="zh-CN" altLang="en-US" sz="2400">
                <a:latin typeface="宋体" panose="02010600030101010101" pitchFamily="2" charset="-122"/>
                <a:ea typeface="宋体" panose="02010600030101010101" pitchFamily="2" charset="-122"/>
              </a:rPr>
              <a:t>的不同，可分为：</a:t>
            </a:r>
            <a:r>
              <a:rPr lang="zh-CN" altLang="en-US" sz="2400"/>
              <a:t>线性规划、整数规划、非线性规划、动态规划</a:t>
            </a:r>
            <a:r>
              <a:rPr lang="zh-CN" altLang="en-US" sz="2400">
                <a:latin typeface="宋体" panose="02010600030101010101" pitchFamily="2" charset="-122"/>
                <a:ea typeface="宋体" panose="02010600030101010101" pitchFamily="2" charset="-122"/>
              </a:rPr>
              <a:t>等问题。而研究解决这些问题的科学一般就总称之为</a:t>
            </a:r>
            <a:r>
              <a:rPr lang="zh-CN" altLang="en-US" sz="2400">
                <a:solidFill>
                  <a:srgbClr val="FF0000"/>
                </a:solidFill>
              </a:rPr>
              <a:t>最优化理论和方法</a:t>
            </a:r>
            <a:r>
              <a:rPr lang="zh-CN" altLang="en-US" sz="2400"/>
              <a:t>。</a:t>
            </a:r>
            <a:endParaRPr lang="en-US" altLang="zh-CN" sz="2400"/>
          </a:p>
          <a:p>
            <a:pPr marL="0" indent="0" eaLnBrk="1" hangingPunct="1">
              <a:lnSpc>
                <a:spcPct val="150000"/>
              </a:lnSpc>
              <a:spcBef>
                <a:spcPts val="1800"/>
              </a:spcBef>
              <a:buFont typeface="Wingdings 2" panose="05020102010507070707" pitchFamily="18" charset="2"/>
              <a:buNone/>
            </a:pPr>
            <a:r>
              <a:rPr lang="zh-CN" altLang="en-US" sz="2400">
                <a:solidFill>
                  <a:srgbClr val="00B0F0"/>
                </a:solidFill>
              </a:rPr>
              <a:t>        </a:t>
            </a:r>
            <a:r>
              <a:rPr lang="zh-CN" altLang="en-US" sz="2400"/>
              <a:t>在运筹学领域有对最优化理论更深入的研究</a:t>
            </a:r>
            <a:endParaRPr lang="en-US" altLang="zh-CN" sz="2400"/>
          </a:p>
          <a:p>
            <a:pPr marL="0" indent="0" eaLnBrk="1" hangingPunct="1">
              <a:lnSpc>
                <a:spcPct val="150000"/>
              </a:lnSpc>
              <a:spcBef>
                <a:spcPts val="1800"/>
              </a:spcBef>
              <a:buFont typeface="Wingdings 2" panose="05020102010507070707" pitchFamily="18" charset="2"/>
              <a:buNone/>
            </a:pPr>
            <a:r>
              <a:rPr lang="zh-CN" altLang="en-US" sz="2400"/>
              <a:t>        本章介绍</a:t>
            </a:r>
            <a:r>
              <a:rPr lang="zh-CN" altLang="en-US" sz="2400">
                <a:solidFill>
                  <a:srgbClr val="FF0000"/>
                </a:solidFill>
              </a:rPr>
              <a:t>动态规划</a:t>
            </a:r>
            <a:r>
              <a:rPr lang="zh-CN" altLang="en-US" sz="2400"/>
              <a:t>（</a:t>
            </a:r>
            <a:r>
              <a:rPr lang="en-US" altLang="zh-CN" sz="2400"/>
              <a:t>Dynamic Programming</a:t>
            </a:r>
            <a:r>
              <a:rPr lang="zh-CN" altLang="en-US" sz="2400"/>
              <a:t>，简称</a:t>
            </a:r>
            <a:r>
              <a:rPr lang="en-US" altLang="zh-CN" sz="2400"/>
              <a:t>DP</a:t>
            </a:r>
            <a:r>
              <a:rPr lang="zh-CN" altLang="en-US" sz="2400"/>
              <a:t>）</a:t>
            </a:r>
            <a:endParaRPr lang="zh-CN" altLang="en-US" sz="2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a:extLst>
              <a:ext uri="{FF2B5EF4-FFF2-40B4-BE49-F238E27FC236}">
                <a16:creationId xmlns:a16="http://schemas.microsoft.com/office/drawing/2014/main" id="{C68FBEA0-E2EF-4FDC-A878-3D2F35475BAE}"/>
              </a:ext>
            </a:extLst>
          </p:cNvPr>
          <p:cNvSpPr>
            <a:spLocks noGrp="1" noChangeArrowheads="1"/>
          </p:cNvSpPr>
          <p:nvPr>
            <p:ph idx="1"/>
          </p:nvPr>
        </p:nvSpPr>
        <p:spPr>
          <a:xfrm>
            <a:off x="250825" y="188913"/>
            <a:ext cx="8696325" cy="5915025"/>
          </a:xfrm>
          <a:solidFill>
            <a:schemeClr val="bg1"/>
          </a:solidFill>
        </p:spPr>
        <p:txBody>
          <a:bodyPr/>
          <a:lstStyle/>
          <a:p>
            <a:pPr marL="0" indent="0">
              <a:lnSpc>
                <a:spcPct val="150000"/>
              </a:lnSpc>
              <a:buFont typeface="Wingdings" panose="05000000000000000000" pitchFamily="2" charset="2"/>
              <a:buNone/>
            </a:pPr>
            <a:r>
              <a:rPr lang="zh-CN" altLang="en-US">
                <a:solidFill>
                  <a:srgbClr val="0000FF"/>
                </a:solidFill>
              </a:rPr>
              <a:t>最优解的构造</a:t>
            </a:r>
            <a:endParaRPr lang="en-US" altLang="zh-CN">
              <a:solidFill>
                <a:srgbClr val="0000FF"/>
              </a:solidFill>
            </a:endParaRPr>
          </a:p>
          <a:p>
            <a:pPr marL="0" indent="0">
              <a:lnSpc>
                <a:spcPct val="150000"/>
              </a:lnSpc>
              <a:buFont typeface="Wingdings" panose="05000000000000000000" pitchFamily="2" charset="2"/>
              <a:buNone/>
            </a:pPr>
            <a:r>
              <a:rPr lang="zh-CN" altLang="en-US" sz="2400">
                <a:latin typeface="宋体" panose="02010600030101010101" pitchFamily="2" charset="-122"/>
                <a:ea typeface="宋体" panose="02010600030101010101" pitchFamily="2" charset="-122"/>
              </a:rPr>
              <a:t>    通常再定义一个表，记录每个子问题所做的选择。当求出最优解的值后，利用该表回推就可以求取最优方案。</a:t>
            </a:r>
            <a:endParaRPr lang="en-US" altLang="zh-CN" sz="2400">
              <a:latin typeface="宋体" panose="02010600030101010101" pitchFamily="2" charset="-122"/>
              <a:ea typeface="宋体" panose="02010600030101010101" pitchFamily="2" charset="-122"/>
            </a:endParaRPr>
          </a:p>
          <a:p>
            <a:pPr lvl="1">
              <a:lnSpc>
                <a:spcPct val="150000"/>
              </a:lnSpc>
              <a:buFont typeface="Wingdings" panose="05000000000000000000" pitchFamily="2" charset="2"/>
              <a:buChar char="Ø"/>
            </a:pPr>
            <a:r>
              <a:rPr lang="zh-CN" altLang="en-US" sz="2000">
                <a:latin typeface="宋体" panose="02010600030101010101" pitchFamily="2" charset="-122"/>
                <a:ea typeface="宋体" panose="02010600030101010101" pitchFamily="2" charset="-122"/>
              </a:rPr>
              <a:t>如矩阵链乘法中的表</a:t>
            </a:r>
            <a:r>
              <a:rPr lang="en-US" altLang="zh-CN" sz="2000">
                <a:latin typeface="宋体" panose="02010600030101010101" pitchFamily="2" charset="-122"/>
                <a:ea typeface="宋体" panose="02010600030101010101" pitchFamily="2" charset="-122"/>
              </a:rPr>
              <a:t>s[1…n]</a:t>
            </a:r>
            <a:r>
              <a:rPr lang="zh-CN" altLang="en-US" sz="200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a:p>
            <a:pPr marL="0" indent="0">
              <a:lnSpc>
                <a:spcPct val="150000"/>
              </a:lnSpc>
              <a:buFont typeface="Wingdings" panose="05000000000000000000" pitchFamily="2" charset="2"/>
              <a:buNone/>
            </a:pPr>
            <a:r>
              <a:rPr lang="zh-CN" altLang="en-US">
                <a:solidFill>
                  <a:srgbClr val="0000FF"/>
                </a:solidFill>
              </a:rPr>
              <a:t>备忘（查表）</a:t>
            </a:r>
            <a:endParaRPr lang="en-US" altLang="zh-CN">
              <a:solidFill>
                <a:srgbClr val="0000FF"/>
              </a:solidFill>
            </a:endParaRPr>
          </a:p>
          <a:p>
            <a:pPr marL="0" indent="0">
              <a:lnSpc>
                <a:spcPct val="150000"/>
              </a:lnSpc>
              <a:buFont typeface="Wingdings" panose="05000000000000000000" pitchFamily="2" charset="2"/>
              <a:buNone/>
            </a:pPr>
            <a:r>
              <a:rPr lang="zh-CN" altLang="en-US" sz="2400">
                <a:latin typeface="宋体" panose="02010600030101010101" pitchFamily="2" charset="-122"/>
                <a:ea typeface="宋体" panose="02010600030101010101" pitchFamily="2" charset="-122"/>
              </a:rPr>
              <a:t>    为了避免对重复子问题的重复计算，在递归过程中加入</a:t>
            </a:r>
            <a:r>
              <a:rPr lang="zh-CN" altLang="en-US" sz="2400"/>
              <a:t>备忘机制</a:t>
            </a:r>
            <a:r>
              <a:rPr lang="zh-CN" altLang="en-US" sz="2400">
                <a:latin typeface="宋体" panose="02010600030101010101" pitchFamily="2" charset="-122"/>
                <a:ea typeface="宋体" panose="02010600030101010101" pitchFamily="2" charset="-122"/>
              </a:rPr>
              <a:t>。这样当第一次遇到子问题时，计算其解，并将结果存储在备忘表中。而其后再遇到同一个子问题时，就只简单地查表，返回其解即可，不用重复计算，节省了时间。</a:t>
            </a:r>
            <a:endParaRPr lang="en-US" altLang="zh-CN" sz="2400">
              <a:latin typeface="宋体" panose="02010600030101010101" pitchFamily="2" charset="-122"/>
              <a:ea typeface="宋体" panose="02010600030101010101" pitchFamily="2" charset="-122"/>
            </a:endParaRPr>
          </a:p>
          <a:p>
            <a:pPr lvl="1">
              <a:lnSpc>
                <a:spcPct val="150000"/>
              </a:lnSpc>
              <a:buFont typeface="Wingdings" panose="05000000000000000000" pitchFamily="2" charset="2"/>
              <a:buChar char="Ø"/>
            </a:pPr>
            <a:r>
              <a:rPr lang="zh-CN" altLang="en-US" sz="2000"/>
              <a:t>例：带有备忘的矩阵链乘法（见</a:t>
            </a:r>
            <a:r>
              <a:rPr lang="en-US" altLang="zh-CN" sz="2000"/>
              <a:t>P220~221</a:t>
            </a:r>
            <a:r>
              <a:rPr lang="zh-CN" altLang="en-US" sz="2000"/>
              <a:t>）</a:t>
            </a:r>
          </a:p>
        </p:txBody>
      </p:sp>
      <p:sp>
        <p:nvSpPr>
          <p:cNvPr id="4" name="日期占位符 3">
            <a:extLst>
              <a:ext uri="{FF2B5EF4-FFF2-40B4-BE49-F238E27FC236}">
                <a16:creationId xmlns:a16="http://schemas.microsoft.com/office/drawing/2014/main" id="{0F32C27A-D660-427E-AE52-40431E3C5E7F}"/>
              </a:ext>
            </a:extLst>
          </p:cNvPr>
          <p:cNvSpPr>
            <a:spLocks noGrp="1"/>
          </p:cNvSpPr>
          <p:nvPr>
            <p:ph type="dt" sz="quarter" idx="10"/>
          </p:nvPr>
        </p:nvSpPr>
        <p:spPr/>
        <p:txBody>
          <a:bodyPr/>
          <a:lstStyle/>
          <a:p>
            <a:pPr>
              <a:defRPr/>
            </a:pPr>
            <a:fld id="{83CEC40C-0A46-409A-8876-98FBE1EE8000}" type="datetime1">
              <a:rPr lang="zh-CN" altLang="en-US" smtClean="0"/>
              <a:pPr>
                <a:defRPr/>
              </a:pPr>
              <a:t>2022/3/23</a:t>
            </a:fld>
            <a:endParaRPr lang="zh-CN" altLang="en-US"/>
          </a:p>
        </p:txBody>
      </p:sp>
      <p:sp>
        <p:nvSpPr>
          <p:cNvPr id="62468" name="灯片编号占位符 4">
            <a:extLst>
              <a:ext uri="{FF2B5EF4-FFF2-40B4-BE49-F238E27FC236}">
                <a16:creationId xmlns:a16="http://schemas.microsoft.com/office/drawing/2014/main" id="{430F78F4-E9AC-42DC-A0BC-62B4A9A0D7F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728BA0D2-422C-444C-88A2-929F5C64B176}" type="slidenum">
              <a:rPr lang="zh-CN" altLang="zh-CN" sz="140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50</a:t>
            </a:fld>
            <a:endParaRPr lang="zh-CN" altLang="zh-CN" sz="1400">
              <a:solidFill>
                <a:schemeClr val="tx1"/>
              </a:solidFill>
              <a:latin typeface="Tahoma" panose="020B0604030504040204" pitchFamily="34"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B10DD79B-12EB-4499-9C5D-46EFD12C7D1B}"/>
              </a:ext>
            </a:extLst>
          </p:cNvPr>
          <p:cNvSpPr>
            <a:spLocks noGrp="1" noChangeArrowheads="1"/>
          </p:cNvSpPr>
          <p:nvPr>
            <p:ph type="title"/>
          </p:nvPr>
        </p:nvSpPr>
        <p:spPr>
          <a:xfrm>
            <a:off x="204788" y="106363"/>
            <a:ext cx="8229600" cy="720725"/>
          </a:xfrm>
        </p:spPr>
        <p:txBody>
          <a:bodyPr/>
          <a:lstStyle/>
          <a:p>
            <a:pPr algn="l">
              <a:lnSpc>
                <a:spcPct val="150000"/>
              </a:lnSpc>
            </a:pPr>
            <a:r>
              <a:rPr lang="en-US" altLang="zh-CN" sz="3200"/>
              <a:t>15.4 </a:t>
            </a:r>
            <a:r>
              <a:rPr lang="zh-CN" altLang="en-US" sz="3200"/>
              <a:t>最长公共子序列</a:t>
            </a:r>
          </a:p>
        </p:txBody>
      </p:sp>
      <p:sp>
        <p:nvSpPr>
          <p:cNvPr id="63491" name="内容占位符 2">
            <a:extLst>
              <a:ext uri="{FF2B5EF4-FFF2-40B4-BE49-F238E27FC236}">
                <a16:creationId xmlns:a16="http://schemas.microsoft.com/office/drawing/2014/main" id="{B5BE84DD-772E-4E10-825A-B72F6802AF4B}"/>
              </a:ext>
            </a:extLst>
          </p:cNvPr>
          <p:cNvSpPr>
            <a:spLocks noGrp="1" noChangeArrowheads="1"/>
          </p:cNvSpPr>
          <p:nvPr>
            <p:ph idx="1"/>
          </p:nvPr>
        </p:nvSpPr>
        <p:spPr>
          <a:xfrm>
            <a:off x="250825" y="836613"/>
            <a:ext cx="8713788" cy="5487987"/>
          </a:xfrm>
          <a:solidFill>
            <a:schemeClr val="bg1"/>
          </a:solidFill>
        </p:spPr>
        <p:txBody>
          <a:bodyPr/>
          <a:lstStyle/>
          <a:p>
            <a:pPr marL="0" indent="0">
              <a:lnSpc>
                <a:spcPct val="150000"/>
              </a:lnSpc>
              <a:spcBef>
                <a:spcPts val="600"/>
              </a:spcBef>
              <a:buFont typeface="Wingdings 2" panose="05020102010507070707" pitchFamily="18" charset="2"/>
              <a:buNone/>
            </a:pPr>
            <a:r>
              <a:rPr lang="zh-CN" altLang="en-US" sz="2800">
                <a:latin typeface="宋体" panose="02010600030101010101" pitchFamily="2" charset="-122"/>
                <a:ea typeface="宋体" panose="02010600030101010101" pitchFamily="2" charset="-122"/>
              </a:rPr>
              <a:t>   一个应用背景：</a:t>
            </a:r>
            <a:r>
              <a:rPr lang="zh-CN" altLang="en-US" sz="2800">
                <a:solidFill>
                  <a:srgbClr val="FF0000"/>
                </a:solidFill>
              </a:rPr>
              <a:t>基因序列比对</a:t>
            </a:r>
            <a:r>
              <a:rPr lang="zh-CN" altLang="en-US" sz="2400"/>
              <a:t>。  </a:t>
            </a:r>
            <a:endParaRPr lang="en-US" altLang="zh-CN" sz="2400"/>
          </a:p>
          <a:p>
            <a:pPr marL="0" indent="0" algn="just">
              <a:lnSpc>
                <a:spcPct val="150000"/>
              </a:lnSpc>
              <a:spcBef>
                <a:spcPts val="600"/>
              </a:spcBef>
              <a:buFont typeface="Wingdings 2" panose="05020102010507070707" pitchFamily="18" charset="2"/>
              <a:buNone/>
            </a:pPr>
            <a:r>
              <a:rPr lang="en-US" altLang="zh-CN" sz="2200">
                <a:latin typeface="宋体" panose="02010600030101010101" pitchFamily="2" charset="-122"/>
                <a:ea typeface="宋体" panose="02010600030101010101" pitchFamily="2" charset="-122"/>
              </a:rPr>
              <a:t>    DNA</a:t>
            </a:r>
            <a:r>
              <a:rPr lang="zh-CN" altLang="en-US" sz="2200">
                <a:latin typeface="宋体" panose="02010600030101010101" pitchFamily="2" charset="-122"/>
                <a:ea typeface="宋体" panose="02010600030101010101" pitchFamily="2" charset="-122"/>
              </a:rPr>
              <a:t>（</a:t>
            </a:r>
            <a:r>
              <a:rPr lang="en-US" altLang="zh-CN" sz="2200">
                <a:latin typeface="宋体" panose="02010600030101010101" pitchFamily="2" charset="-122"/>
                <a:ea typeface="宋体" panose="02010600030101010101" pitchFamily="2" charset="-122"/>
              </a:rPr>
              <a:t>Deoxyribonucleic Acid</a:t>
            </a:r>
            <a:r>
              <a:rPr lang="zh-CN" altLang="en-US" sz="2200">
                <a:latin typeface="宋体" panose="02010600030101010101" pitchFamily="2" charset="-122"/>
                <a:ea typeface="宋体" panose="02010600030101010101" pitchFamily="2" charset="-122"/>
              </a:rPr>
              <a:t>，脱氧核糖核酸）是染色体的主要组成成分。</a:t>
            </a:r>
            <a:r>
              <a:rPr lang="en-US" altLang="zh-CN" sz="2200">
                <a:latin typeface="宋体" panose="02010600030101010101" pitchFamily="2" charset="-122"/>
                <a:ea typeface="宋体" panose="02010600030101010101" pitchFamily="2" charset="-122"/>
              </a:rPr>
              <a:t>DNA</a:t>
            </a:r>
            <a:r>
              <a:rPr lang="zh-CN" altLang="en-US" sz="2200">
                <a:latin typeface="宋体" panose="02010600030101010101" pitchFamily="2" charset="-122"/>
                <a:ea typeface="宋体" panose="02010600030101010101" pitchFamily="2" charset="-122"/>
              </a:rPr>
              <a:t>又是由腺嘌呤</a:t>
            </a:r>
            <a:r>
              <a:rPr lang="en-US" altLang="zh-CN" sz="2200">
                <a:latin typeface="宋体" panose="02010600030101010101" pitchFamily="2" charset="-122"/>
                <a:ea typeface="宋体" panose="02010600030101010101" pitchFamily="2" charset="-122"/>
              </a:rPr>
              <a:t>(adenine)</a:t>
            </a:r>
            <a:r>
              <a:rPr lang="zh-CN" altLang="en-US" sz="2200">
                <a:latin typeface="宋体" panose="02010600030101010101" pitchFamily="2" charset="-122"/>
                <a:ea typeface="宋体" panose="02010600030101010101" pitchFamily="2" charset="-122"/>
              </a:rPr>
              <a:t>、鸟嘌呤</a:t>
            </a:r>
            <a:r>
              <a:rPr lang="en-US" altLang="zh-CN" sz="2200">
                <a:latin typeface="宋体" panose="02010600030101010101" pitchFamily="2" charset="-122"/>
                <a:ea typeface="宋体" panose="02010600030101010101" pitchFamily="2" charset="-122"/>
              </a:rPr>
              <a:t>(guanine)</a:t>
            </a:r>
            <a:r>
              <a:rPr lang="zh-CN" altLang="en-US" sz="2200">
                <a:latin typeface="宋体" panose="02010600030101010101" pitchFamily="2" charset="-122"/>
                <a:ea typeface="宋体" panose="02010600030101010101" pitchFamily="2" charset="-122"/>
              </a:rPr>
              <a:t>、胞嘧啶</a:t>
            </a:r>
            <a:r>
              <a:rPr lang="en-US" altLang="zh-CN" sz="2200">
                <a:latin typeface="宋体" panose="02010600030101010101" pitchFamily="2" charset="-122"/>
                <a:ea typeface="宋体" panose="02010600030101010101" pitchFamily="2" charset="-122"/>
              </a:rPr>
              <a:t>(cytosine)</a:t>
            </a:r>
            <a:r>
              <a:rPr lang="zh-CN" altLang="en-US" sz="2200">
                <a:latin typeface="宋体" panose="02010600030101010101" pitchFamily="2" charset="-122"/>
                <a:ea typeface="宋体" panose="02010600030101010101" pitchFamily="2" charset="-122"/>
              </a:rPr>
              <a:t>、胸腺嘧啶</a:t>
            </a:r>
            <a:r>
              <a:rPr lang="en-US" altLang="zh-CN" sz="2200">
                <a:latin typeface="宋体" panose="02010600030101010101" pitchFamily="2" charset="-122"/>
                <a:ea typeface="宋体" panose="02010600030101010101" pitchFamily="2" charset="-122"/>
              </a:rPr>
              <a:t>(thymine)</a:t>
            </a:r>
            <a:r>
              <a:rPr lang="zh-CN" altLang="en-US" sz="2200">
                <a:latin typeface="宋体" panose="02010600030101010101" pitchFamily="2" charset="-122"/>
                <a:ea typeface="宋体" panose="02010600030101010101" pitchFamily="2" charset="-122"/>
              </a:rPr>
              <a:t>等四种碱基分子（</a:t>
            </a:r>
            <a:r>
              <a:rPr lang="en-US" altLang="zh-CN" sz="2000">
                <a:latin typeface="宋体" panose="02010600030101010101" pitchFamily="2" charset="-122"/>
                <a:ea typeface="宋体" panose="02010600030101010101" pitchFamily="2" charset="-122"/>
              </a:rPr>
              <a:t>canonical bases</a:t>
            </a:r>
            <a:r>
              <a:rPr lang="zh-CN" altLang="en-US" sz="2200">
                <a:latin typeface="宋体" panose="02010600030101010101" pitchFamily="2" charset="-122"/>
                <a:ea typeface="宋体" panose="02010600030101010101" pitchFamily="2" charset="-122"/>
              </a:rPr>
              <a:t>）组成。用它们单词的首字母</a:t>
            </a:r>
            <a:r>
              <a:rPr lang="en-US" altLang="zh-CN" sz="2200">
                <a:latin typeface="宋体" panose="02010600030101010101" pitchFamily="2" charset="-122"/>
                <a:ea typeface="宋体" panose="02010600030101010101" pitchFamily="2" charset="-122"/>
              </a:rPr>
              <a:t>A</a:t>
            </a:r>
            <a:r>
              <a:rPr lang="zh-CN" altLang="en-US" sz="2200">
                <a:latin typeface="宋体" panose="02010600030101010101" pitchFamily="2" charset="-122"/>
                <a:ea typeface="宋体" panose="02010600030101010101" pitchFamily="2" charset="-122"/>
              </a:rPr>
              <a:t>、</a:t>
            </a:r>
            <a:r>
              <a:rPr lang="en-US" altLang="zh-CN" sz="2200">
                <a:latin typeface="宋体" panose="02010600030101010101" pitchFamily="2" charset="-122"/>
                <a:ea typeface="宋体" panose="02010600030101010101" pitchFamily="2" charset="-122"/>
              </a:rPr>
              <a:t>C</a:t>
            </a:r>
            <a:r>
              <a:rPr lang="zh-CN" altLang="en-US" sz="2200">
                <a:latin typeface="宋体" panose="02010600030101010101" pitchFamily="2" charset="-122"/>
                <a:ea typeface="宋体" panose="02010600030101010101" pitchFamily="2" charset="-122"/>
              </a:rPr>
              <a:t>、</a:t>
            </a:r>
            <a:r>
              <a:rPr lang="en-US" altLang="zh-CN" sz="2200">
                <a:latin typeface="宋体" panose="02010600030101010101" pitchFamily="2" charset="-122"/>
                <a:ea typeface="宋体" panose="02010600030101010101" pitchFamily="2" charset="-122"/>
              </a:rPr>
              <a:t>G</a:t>
            </a:r>
            <a:r>
              <a:rPr lang="zh-CN" altLang="en-US" sz="2200">
                <a:latin typeface="宋体" panose="02010600030101010101" pitchFamily="2" charset="-122"/>
                <a:ea typeface="宋体" panose="02010600030101010101" pitchFamily="2" charset="-122"/>
              </a:rPr>
              <a:t>、</a:t>
            </a:r>
            <a:r>
              <a:rPr lang="en-US" altLang="zh-CN" sz="2200">
                <a:latin typeface="宋体" panose="02010600030101010101" pitchFamily="2" charset="-122"/>
                <a:ea typeface="宋体" panose="02010600030101010101" pitchFamily="2" charset="-122"/>
              </a:rPr>
              <a:t>T</a:t>
            </a:r>
            <a:r>
              <a:rPr lang="zh-CN" altLang="en-US" sz="2200">
                <a:latin typeface="宋体" panose="02010600030101010101" pitchFamily="2" charset="-122"/>
                <a:ea typeface="宋体" panose="02010600030101010101" pitchFamily="2" charset="-122"/>
              </a:rPr>
              <a:t>来代表这四种碱基，</a:t>
            </a:r>
            <a:endParaRPr lang="en-US" altLang="zh-CN" sz="2200">
              <a:latin typeface="宋体" panose="02010600030101010101" pitchFamily="2" charset="-122"/>
              <a:ea typeface="宋体" panose="02010600030101010101" pitchFamily="2" charset="-122"/>
            </a:endParaRPr>
          </a:p>
          <a:p>
            <a:pPr marL="0" indent="0" algn="just">
              <a:lnSpc>
                <a:spcPct val="150000"/>
              </a:lnSpc>
              <a:spcBef>
                <a:spcPts val="600"/>
              </a:spcBef>
              <a:buFont typeface="Wingdings 2" panose="05020102010507070707" pitchFamily="18" charset="2"/>
              <a:buNone/>
            </a:pPr>
            <a:r>
              <a:rPr lang="en-US" altLang="zh-CN" sz="2200">
                <a:latin typeface="宋体" panose="02010600030101010101" pitchFamily="2" charset="-122"/>
                <a:ea typeface="宋体" panose="02010600030101010101" pitchFamily="2" charset="-122"/>
              </a:rPr>
              <a:t>    </a:t>
            </a:r>
            <a:r>
              <a:rPr lang="zh-CN" altLang="en-US" sz="2200">
                <a:latin typeface="宋体" panose="02010600030101010101" pitchFamily="2" charset="-122"/>
                <a:ea typeface="宋体" panose="02010600030101010101" pitchFamily="2" charset="-122"/>
              </a:rPr>
              <a:t>这样</a:t>
            </a:r>
            <a:r>
              <a:rPr lang="zh-CN" altLang="en-US" sz="2200">
                <a:solidFill>
                  <a:srgbClr val="FF0000"/>
                </a:solidFill>
              </a:rPr>
              <a:t>一条</a:t>
            </a:r>
            <a:r>
              <a:rPr lang="en-US" altLang="zh-CN" sz="2200">
                <a:solidFill>
                  <a:srgbClr val="FF0000"/>
                </a:solidFill>
              </a:rPr>
              <a:t>DNA</a:t>
            </a:r>
            <a:r>
              <a:rPr lang="zh-CN" altLang="en-US" sz="2200">
                <a:solidFill>
                  <a:srgbClr val="FF0000"/>
                </a:solidFill>
              </a:rPr>
              <a:t>上碱基分子的排列被表示为有穷字符集</a:t>
            </a:r>
            <a:r>
              <a:rPr lang="en-US" altLang="zh-CN" sz="2200">
                <a:solidFill>
                  <a:srgbClr val="FF0000"/>
                </a:solidFill>
              </a:rPr>
              <a:t>{A,C,G,T}</a:t>
            </a:r>
            <a:r>
              <a:rPr lang="zh-CN" altLang="en-US" sz="2200">
                <a:solidFill>
                  <a:srgbClr val="FF0000"/>
                </a:solidFill>
              </a:rPr>
              <a:t>上的一个串进行表示</a:t>
            </a:r>
            <a:r>
              <a:rPr lang="zh-CN" altLang="en-US" sz="2200"/>
              <a:t>。</a:t>
            </a:r>
            <a:endParaRPr lang="en-US" altLang="zh-CN" sz="2200"/>
          </a:p>
          <a:p>
            <a:pPr marL="0" indent="0">
              <a:lnSpc>
                <a:spcPct val="150000"/>
              </a:lnSpc>
              <a:spcBef>
                <a:spcPts val="600"/>
              </a:spcBef>
              <a:buFont typeface="Wingdings 2" panose="05020102010507070707" pitchFamily="18" charset="2"/>
              <a:buNone/>
            </a:pPr>
            <a:r>
              <a:rPr lang="zh-CN" altLang="en-US" sz="2400"/>
              <a:t>       </a:t>
            </a:r>
            <a:r>
              <a:rPr lang="zh-CN" altLang="en-US" sz="2400">
                <a:latin typeface="宋体" panose="02010600030101010101" pitchFamily="2" charset="-122"/>
                <a:ea typeface="宋体" panose="02010600030101010101" pitchFamily="2" charset="-122"/>
              </a:rPr>
              <a:t>如：两个有机体的</a:t>
            </a:r>
            <a:r>
              <a:rPr lang="en-US" altLang="zh-CN" sz="2400">
                <a:latin typeface="宋体" panose="02010600030101010101" pitchFamily="2" charset="-122"/>
                <a:ea typeface="宋体" panose="02010600030101010101" pitchFamily="2" charset="-122"/>
              </a:rPr>
              <a:t>DNA</a:t>
            </a:r>
            <a:r>
              <a:rPr lang="zh-CN" altLang="en-US" sz="2400">
                <a:latin typeface="宋体" panose="02010600030101010101" pitchFamily="2" charset="-122"/>
                <a:ea typeface="宋体" panose="02010600030101010101" pitchFamily="2" charset="-122"/>
              </a:rPr>
              <a:t>分别为</a:t>
            </a:r>
            <a:endParaRPr lang="en-US" altLang="zh-CN" sz="2400">
              <a:latin typeface="宋体" panose="02010600030101010101" pitchFamily="2" charset="-122"/>
              <a:ea typeface="宋体" panose="02010600030101010101" pitchFamily="2" charset="-122"/>
            </a:endParaRPr>
          </a:p>
          <a:p>
            <a:pPr marL="0" indent="0">
              <a:lnSpc>
                <a:spcPct val="150000"/>
              </a:lnSpc>
              <a:spcBef>
                <a:spcPts val="600"/>
              </a:spcBef>
              <a:buFont typeface="Wingdings 2" panose="05020102010507070707" pitchFamily="18" charset="2"/>
              <a:buNone/>
            </a:pPr>
            <a:r>
              <a:rPr lang="en-US" altLang="zh-CN" sz="2000"/>
              <a:t>        S</a:t>
            </a:r>
            <a:r>
              <a:rPr lang="en-US" altLang="zh-CN" sz="2000" baseline="-25000"/>
              <a:t>1</a:t>
            </a:r>
            <a:r>
              <a:rPr lang="en-US" altLang="zh-CN" sz="2000"/>
              <a:t>=ACCGGTCGAGTGCGCGGAAGCCGGCCGAA</a:t>
            </a:r>
          </a:p>
          <a:p>
            <a:pPr marL="0" indent="0">
              <a:lnSpc>
                <a:spcPct val="150000"/>
              </a:lnSpc>
              <a:spcBef>
                <a:spcPts val="600"/>
              </a:spcBef>
              <a:buFont typeface="Wingdings 2" panose="05020102010507070707" pitchFamily="18" charset="2"/>
              <a:buNone/>
            </a:pPr>
            <a:r>
              <a:rPr lang="en-US" altLang="zh-CN" sz="2000"/>
              <a:t>        S</a:t>
            </a:r>
            <a:r>
              <a:rPr lang="en-US" altLang="zh-CN" sz="2000" baseline="-25000"/>
              <a:t>2</a:t>
            </a:r>
            <a:r>
              <a:rPr lang="en-US" altLang="zh-CN" sz="2000"/>
              <a:t>=GTCGTTCGGAATGCCGTTGCTCTGTAAA</a:t>
            </a:r>
          </a:p>
        </p:txBody>
      </p:sp>
      <p:pic>
        <p:nvPicPr>
          <p:cNvPr id="63492" name="图片 3" descr="8bc3a701e892bb10738da533.jpg">
            <a:extLst>
              <a:ext uri="{FF2B5EF4-FFF2-40B4-BE49-F238E27FC236}">
                <a16:creationId xmlns:a16="http://schemas.microsoft.com/office/drawing/2014/main" id="{D023D4F0-87D9-41C4-B522-EB2F8C3969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18375" y="4424363"/>
            <a:ext cx="16764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7C1E68D-2878-4942-AA83-B6A54894D503}"/>
              </a:ext>
            </a:extLst>
          </p:cNvPr>
          <p:cNvSpPr>
            <a:spLocks noGrp="1"/>
          </p:cNvSpPr>
          <p:nvPr>
            <p:ph idx="1"/>
          </p:nvPr>
        </p:nvSpPr>
        <p:spPr>
          <a:xfrm>
            <a:off x="179388" y="188913"/>
            <a:ext cx="8785225" cy="6280150"/>
          </a:xfrm>
          <a:solidFill>
            <a:schemeClr val="bg1"/>
          </a:solidFill>
        </p:spPr>
        <p:txBody>
          <a:bodyPr/>
          <a:lstStyle/>
          <a:p>
            <a:pPr marL="0" indent="0">
              <a:lnSpc>
                <a:spcPct val="150000"/>
              </a:lnSpc>
              <a:spcBef>
                <a:spcPts val="60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rPr>
              <a:t>    可以通过比较两个有机体的</a:t>
            </a:r>
            <a:r>
              <a:rPr lang="en-US" altLang="zh-CN" sz="2400" dirty="0">
                <a:latin typeface="宋体" panose="02010600030101010101" pitchFamily="2" charset="-122"/>
                <a:ea typeface="宋体" panose="02010600030101010101" pitchFamily="2" charset="-122"/>
              </a:rPr>
              <a:t>DNA</a:t>
            </a:r>
            <a:r>
              <a:rPr lang="zh-CN" altLang="en-US" sz="2400" dirty="0">
                <a:latin typeface="宋体" panose="02010600030101010101" pitchFamily="2" charset="-122"/>
                <a:ea typeface="宋体" panose="02010600030101010101" pitchFamily="2" charset="-122"/>
              </a:rPr>
              <a:t>来确定这两个有机体有多么“相似”。这在生物学上叫做“</a:t>
            </a:r>
            <a:r>
              <a:rPr lang="zh-CN" altLang="en-US" sz="2400" dirty="0">
                <a:solidFill>
                  <a:srgbClr val="FF0000"/>
                </a:solidFill>
              </a:rPr>
              <a:t>基因序列比对</a:t>
            </a:r>
            <a:r>
              <a:rPr lang="zh-CN" altLang="en-US" sz="2400" dirty="0">
                <a:latin typeface="宋体" panose="02010600030101010101" pitchFamily="2" charset="-122"/>
                <a:ea typeface="宋体" panose="02010600030101010101" pitchFamily="2" charset="-122"/>
              </a:rPr>
              <a:t>”，而用计算机的话讲就是把比较两个</a:t>
            </a:r>
            <a:r>
              <a:rPr lang="en-US" altLang="zh-CN" sz="2400" dirty="0">
                <a:latin typeface="宋体" panose="02010600030101010101" pitchFamily="2" charset="-122"/>
                <a:ea typeface="宋体" panose="02010600030101010101" pitchFamily="2" charset="-122"/>
              </a:rPr>
              <a:t>DNA</a:t>
            </a:r>
            <a:r>
              <a:rPr lang="zh-CN" altLang="en-US" sz="2400" dirty="0">
                <a:latin typeface="宋体" panose="02010600030101010101" pitchFamily="2" charset="-122"/>
                <a:ea typeface="宋体" panose="02010600030101010101" pitchFamily="2" charset="-122"/>
              </a:rPr>
              <a:t>相似性的操作看作是</a:t>
            </a:r>
            <a:r>
              <a:rPr lang="zh-CN" altLang="en-US" sz="2400" dirty="0">
                <a:solidFill>
                  <a:srgbClr val="FF0000"/>
                </a:solidFill>
              </a:rPr>
              <a:t>对两个由</a:t>
            </a:r>
            <a:r>
              <a:rPr lang="en-US" altLang="zh-CN" sz="2400" dirty="0">
                <a:solidFill>
                  <a:srgbClr val="FF0000"/>
                </a:solidFill>
              </a:rPr>
              <a:t>A</a:t>
            </a:r>
            <a:r>
              <a:rPr lang="zh-CN" altLang="en-US" sz="2400" dirty="0">
                <a:solidFill>
                  <a:srgbClr val="FF0000"/>
                </a:solidFill>
              </a:rPr>
              <a:t>、</a:t>
            </a:r>
            <a:r>
              <a:rPr lang="en-US" altLang="zh-CN" sz="2400" dirty="0">
                <a:solidFill>
                  <a:srgbClr val="FF0000"/>
                </a:solidFill>
              </a:rPr>
              <a:t>C</a:t>
            </a:r>
            <a:r>
              <a:rPr lang="zh-CN" altLang="en-US" sz="2400" dirty="0">
                <a:solidFill>
                  <a:srgbClr val="FF0000"/>
                </a:solidFill>
              </a:rPr>
              <a:t>、</a:t>
            </a:r>
            <a:r>
              <a:rPr lang="en-US" altLang="zh-CN" sz="2400" dirty="0">
                <a:solidFill>
                  <a:srgbClr val="FF0000"/>
                </a:solidFill>
              </a:rPr>
              <a:t>G</a:t>
            </a:r>
            <a:r>
              <a:rPr lang="zh-CN" altLang="en-US" sz="2400" dirty="0">
                <a:solidFill>
                  <a:srgbClr val="FF0000"/>
                </a:solidFill>
              </a:rPr>
              <a:t>、</a:t>
            </a:r>
            <a:r>
              <a:rPr lang="en-US" altLang="zh-CN" sz="2400" dirty="0">
                <a:solidFill>
                  <a:srgbClr val="FF0000"/>
                </a:solidFill>
              </a:rPr>
              <a:t>T</a:t>
            </a:r>
            <a:r>
              <a:rPr lang="zh-CN" altLang="en-US" sz="2400" dirty="0">
                <a:solidFill>
                  <a:srgbClr val="FF0000"/>
                </a:solidFill>
              </a:rPr>
              <a:t>组成的字符串的比较</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ct val="150000"/>
              </a:lnSpc>
              <a:spcBef>
                <a:spcPts val="2400"/>
              </a:spcBef>
              <a:defRPr/>
            </a:pPr>
            <a:r>
              <a:rPr lang="zh-CN" altLang="en-US" sz="2800" dirty="0">
                <a:solidFill>
                  <a:srgbClr val="0000FF"/>
                </a:solidFill>
              </a:rPr>
              <a:t>度量</a:t>
            </a:r>
            <a:r>
              <a:rPr lang="en-US" altLang="zh-CN" sz="2800" dirty="0">
                <a:solidFill>
                  <a:srgbClr val="0000FF"/>
                </a:solidFill>
              </a:rPr>
              <a:t>DNA</a:t>
            </a:r>
            <a:r>
              <a:rPr lang="zh-CN" altLang="en-US" sz="2800" dirty="0">
                <a:solidFill>
                  <a:srgbClr val="0000FF"/>
                </a:solidFill>
              </a:rPr>
              <a:t>的相似性：</a:t>
            </a:r>
            <a:endParaRPr lang="en-US" altLang="zh-CN" sz="2800" dirty="0">
              <a:solidFill>
                <a:srgbClr val="0000FF"/>
              </a:solidFill>
            </a:endParaRPr>
          </a:p>
          <a:p>
            <a:pPr marL="623888" lvl="1" indent="-257175">
              <a:lnSpc>
                <a:spcPct val="150000"/>
              </a:lnSpc>
              <a:spcBef>
                <a:spcPts val="600"/>
              </a:spcBef>
              <a:buFont typeface="Wingdings" panose="05000000000000000000" pitchFamily="2" charset="2"/>
              <a:buChar char="Ø"/>
              <a:defRPr/>
            </a:pPr>
            <a:r>
              <a:rPr lang="zh-CN" altLang="en-US" sz="2200" dirty="0">
                <a:latin typeface="宋体" panose="02010600030101010101" pitchFamily="2" charset="-122"/>
                <a:ea typeface="宋体" panose="02010600030101010101" pitchFamily="2" charset="-122"/>
              </a:rPr>
              <a:t>如果一个</a:t>
            </a:r>
            <a:r>
              <a:rPr lang="en-US" altLang="zh-CN" sz="2200" dirty="0">
                <a:latin typeface="宋体" panose="02010600030101010101" pitchFamily="2" charset="-122"/>
                <a:ea typeface="宋体" panose="02010600030101010101" pitchFamily="2" charset="-122"/>
              </a:rPr>
              <a:t>DNA</a:t>
            </a:r>
            <a:r>
              <a:rPr lang="zh-CN" altLang="en-US" sz="2200" dirty="0">
                <a:latin typeface="宋体" panose="02010600030101010101" pitchFamily="2" charset="-122"/>
                <a:ea typeface="宋体" panose="02010600030101010101" pitchFamily="2" charset="-122"/>
              </a:rPr>
              <a:t>螺旋是另一个</a:t>
            </a:r>
            <a:r>
              <a:rPr lang="en-US" altLang="zh-CN" sz="2200" dirty="0">
                <a:latin typeface="宋体" panose="02010600030101010101" pitchFamily="2" charset="-122"/>
                <a:ea typeface="宋体" panose="02010600030101010101" pitchFamily="2" charset="-122"/>
              </a:rPr>
              <a:t>DNA</a:t>
            </a:r>
            <a:r>
              <a:rPr lang="zh-CN" altLang="en-US" sz="2200" dirty="0">
                <a:latin typeface="宋体" panose="02010600030101010101" pitchFamily="2" charset="-122"/>
                <a:ea typeface="宋体" panose="02010600030101010101" pitchFamily="2" charset="-122"/>
              </a:rPr>
              <a:t>螺旋的子串，就说</a:t>
            </a:r>
            <a:endParaRPr lang="en-US" altLang="zh-CN" sz="2200" dirty="0">
              <a:latin typeface="宋体" panose="02010600030101010101" pitchFamily="2" charset="-122"/>
              <a:ea typeface="宋体" panose="02010600030101010101" pitchFamily="2" charset="-122"/>
            </a:endParaRPr>
          </a:p>
          <a:p>
            <a:pPr marL="366713" lvl="1" indent="0">
              <a:lnSpc>
                <a:spcPct val="150000"/>
              </a:lnSpc>
              <a:spcBef>
                <a:spcPts val="600"/>
              </a:spcBef>
              <a:buFont typeface="Wingdings 2" panose="05020102010507070707" pitchFamily="18" charset="2"/>
              <a:buNone/>
              <a:defRPr/>
            </a:pPr>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这两个</a:t>
            </a:r>
            <a:r>
              <a:rPr lang="en-US" altLang="zh-CN" sz="2200" dirty="0">
                <a:latin typeface="宋体" panose="02010600030101010101" pitchFamily="2" charset="-122"/>
                <a:ea typeface="宋体" panose="02010600030101010101" pitchFamily="2" charset="-122"/>
              </a:rPr>
              <a:t>DNA</a:t>
            </a:r>
            <a:r>
              <a:rPr lang="zh-CN" altLang="en-US" sz="2200" dirty="0">
                <a:latin typeface="宋体" panose="02010600030101010101" pitchFamily="2" charset="-122"/>
                <a:ea typeface="宋体" panose="02010600030101010101" pitchFamily="2" charset="-122"/>
              </a:rPr>
              <a:t>（串）相似。</a:t>
            </a:r>
            <a:endParaRPr lang="en-US" altLang="zh-CN" sz="2200" dirty="0">
              <a:latin typeface="宋体" panose="02010600030101010101" pitchFamily="2" charset="-122"/>
              <a:ea typeface="宋体" panose="02010600030101010101" pitchFamily="2" charset="-122"/>
            </a:endParaRPr>
          </a:p>
          <a:p>
            <a:pPr marL="623888" lvl="1" indent="-257175">
              <a:lnSpc>
                <a:spcPct val="150000"/>
              </a:lnSpc>
              <a:spcBef>
                <a:spcPts val="600"/>
              </a:spcBef>
              <a:buFont typeface="Wingdings" panose="05000000000000000000" pitchFamily="2" charset="2"/>
              <a:buChar char="Ø"/>
              <a:defRPr/>
            </a:pPr>
            <a:r>
              <a:rPr lang="zh-CN" altLang="en-US" sz="2200" dirty="0">
                <a:latin typeface="宋体" panose="02010600030101010101" pitchFamily="2" charset="-122"/>
                <a:ea typeface="宋体" panose="02010600030101010101" pitchFamily="2" charset="-122"/>
              </a:rPr>
              <a:t>当两个</a:t>
            </a:r>
            <a:r>
              <a:rPr lang="en-US" altLang="zh-CN" sz="2200" dirty="0">
                <a:latin typeface="宋体" panose="02010600030101010101" pitchFamily="2" charset="-122"/>
                <a:ea typeface="宋体" panose="02010600030101010101" pitchFamily="2" charset="-122"/>
              </a:rPr>
              <a:t>DNA</a:t>
            </a:r>
            <a:r>
              <a:rPr lang="zh-CN" altLang="en-US" sz="2200" dirty="0">
                <a:latin typeface="宋体" panose="02010600030101010101" pitchFamily="2" charset="-122"/>
                <a:ea typeface="宋体" panose="02010600030101010101" pitchFamily="2" charset="-122"/>
              </a:rPr>
              <a:t>螺旋互不为对方子串的时候，怎么度量呢？</a:t>
            </a:r>
            <a:endParaRPr lang="en-US" altLang="zh-CN" sz="2200" dirty="0">
              <a:latin typeface="宋体" panose="02010600030101010101" pitchFamily="2" charset="-122"/>
              <a:ea typeface="宋体" panose="02010600030101010101" pitchFamily="2" charset="-122"/>
            </a:endParaRPr>
          </a:p>
          <a:p>
            <a:pPr marL="366713" lvl="1" indent="0">
              <a:lnSpc>
                <a:spcPct val="150000"/>
              </a:lnSpc>
              <a:spcBef>
                <a:spcPts val="600"/>
              </a:spcBef>
              <a:buFont typeface="Wingdings 2" panose="05020102010507070707" pitchFamily="18" charset="2"/>
              <a:buNone/>
              <a:defRPr/>
            </a:pPr>
            <a:r>
              <a:rPr lang="zh-CN" altLang="en-US" sz="2200" dirty="0">
                <a:latin typeface="宋体" panose="02010600030101010101" pitchFamily="2" charset="-122"/>
                <a:ea typeface="宋体" panose="02010600030101010101" pitchFamily="2" charset="-122"/>
              </a:rPr>
              <a:t>  </a:t>
            </a:r>
            <a:r>
              <a:rPr lang="zh-CN" altLang="en-US" sz="2200" b="1" dirty="0">
                <a:solidFill>
                  <a:srgbClr val="0000FF"/>
                </a:solidFill>
                <a:latin typeface="宋体" panose="02010600030101010101" pitchFamily="2" charset="-122"/>
                <a:ea typeface="宋体" panose="02010600030101010101" pitchFamily="2" charset="-122"/>
              </a:rPr>
              <a:t>方法一</a:t>
            </a:r>
            <a:r>
              <a:rPr lang="zh-CN" altLang="en-US" sz="2200" dirty="0">
                <a:latin typeface="宋体" panose="02010600030101010101" pitchFamily="2" charset="-122"/>
                <a:ea typeface="宋体" panose="02010600030101010101" pitchFamily="2" charset="-122"/>
              </a:rPr>
              <a:t>：如果将其中一个转换成另一个所需改变的工作量小，</a:t>
            </a:r>
            <a:endParaRPr lang="en-US" altLang="zh-CN" sz="2200" dirty="0">
              <a:latin typeface="宋体" panose="02010600030101010101" pitchFamily="2" charset="-122"/>
              <a:ea typeface="宋体" panose="02010600030101010101" pitchFamily="2" charset="-122"/>
            </a:endParaRPr>
          </a:p>
          <a:p>
            <a:pPr marL="366713" lvl="1" indent="0">
              <a:lnSpc>
                <a:spcPct val="150000"/>
              </a:lnSpc>
              <a:spcBef>
                <a:spcPts val="600"/>
              </a:spcBef>
              <a:buFont typeface="Wingdings 2" panose="05020102010507070707" pitchFamily="18" charset="2"/>
              <a:buNone/>
              <a:defRPr/>
            </a:pPr>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则可称其相似（参见</a:t>
            </a:r>
            <a:r>
              <a:rPr lang="en-US" altLang="zh-CN" sz="2200" b="1" i="1" dirty="0">
                <a:latin typeface="宋体" panose="02010600030101010101" pitchFamily="2" charset="-122"/>
                <a:ea typeface="宋体" panose="02010600030101010101" pitchFamily="2" charset="-122"/>
              </a:rPr>
              <a:t> Edit distance 15-5</a:t>
            </a:r>
            <a:r>
              <a:rPr lang="zh-CN" altLang="en-US" sz="2200" dirty="0">
                <a:latin typeface="宋体" panose="02010600030101010101" pitchFamily="2" charset="-122"/>
                <a:ea typeface="宋体" panose="02010600030101010101" pitchFamily="2" charset="-122"/>
              </a:rPr>
              <a:t>）。</a:t>
            </a:r>
            <a:endParaRPr lang="en-US" altLang="zh-CN" sz="2200" dirty="0">
              <a:latin typeface="宋体" panose="02010600030101010101" pitchFamily="2" charset="-122"/>
              <a:ea typeface="宋体" panose="02010600030101010101" pitchFamily="2" charset="-122"/>
            </a:endParaRPr>
          </a:p>
          <a:p>
            <a:pPr>
              <a:lnSpc>
                <a:spcPct val="150000"/>
              </a:lnSpc>
              <a:spcBef>
                <a:spcPts val="600"/>
              </a:spcBef>
              <a:buFont typeface="Wingdings 2" panose="05020102010507070707" pitchFamily="18" charset="2"/>
              <a:buNone/>
              <a:defRPr/>
            </a:pPr>
            <a:endParaRPr lang="zh-CN" altLang="en-US" sz="2400" dirty="0"/>
          </a:p>
        </p:txBody>
      </p:sp>
      <p:pic>
        <p:nvPicPr>
          <p:cNvPr id="65539" name="Picture 7" descr="2">
            <a:extLst>
              <a:ext uri="{FF2B5EF4-FFF2-40B4-BE49-F238E27FC236}">
                <a16:creationId xmlns:a16="http://schemas.microsoft.com/office/drawing/2014/main" id="{816860F2-24B1-4341-A053-31572884B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2420938"/>
            <a:ext cx="10795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a:extLst>
              <a:ext uri="{FF2B5EF4-FFF2-40B4-BE49-F238E27FC236}">
                <a16:creationId xmlns:a16="http://schemas.microsoft.com/office/drawing/2014/main" id="{244534F8-8301-4CF8-B518-3EEFF44F6F84}"/>
              </a:ext>
            </a:extLst>
          </p:cNvPr>
          <p:cNvSpPr>
            <a:spLocks noGrp="1" noChangeArrowheads="1"/>
          </p:cNvSpPr>
          <p:nvPr>
            <p:ph idx="1"/>
          </p:nvPr>
        </p:nvSpPr>
        <p:spPr>
          <a:xfrm>
            <a:off x="179388" y="315913"/>
            <a:ext cx="8856662" cy="6208712"/>
          </a:xfrm>
          <a:solidFill>
            <a:schemeClr val="bg1"/>
          </a:solidFill>
        </p:spPr>
        <p:txBody>
          <a:bodyPr/>
          <a:lstStyle/>
          <a:p>
            <a:pPr marL="0" indent="0">
              <a:lnSpc>
                <a:spcPct val="150000"/>
              </a:lnSpc>
              <a:spcBef>
                <a:spcPts val="600"/>
              </a:spcBef>
              <a:buFont typeface="Wingdings 2" panose="05020102010507070707" pitchFamily="18" charset="2"/>
              <a:buNone/>
            </a:pPr>
            <a:r>
              <a:rPr lang="zh-CN" altLang="en-US" sz="2400">
                <a:latin typeface="宋体" panose="02010600030101010101" pitchFamily="2" charset="-122"/>
                <a:ea typeface="宋体" panose="02010600030101010101" pitchFamily="2" charset="-122"/>
              </a:rPr>
              <a:t>方法二：</a:t>
            </a:r>
            <a:r>
              <a:rPr lang="zh-CN" altLang="en-US" sz="2400"/>
              <a:t>在</a:t>
            </a:r>
            <a:r>
              <a:rPr lang="en-US" altLang="zh-CN" sz="2400"/>
              <a:t>S</a:t>
            </a:r>
            <a:r>
              <a:rPr lang="en-US" altLang="zh-CN" sz="2400" baseline="-25000"/>
              <a:t>1</a:t>
            </a:r>
            <a:r>
              <a:rPr lang="zh-CN" altLang="en-US" sz="2400"/>
              <a:t>和</a:t>
            </a:r>
            <a:r>
              <a:rPr lang="en-US" altLang="zh-CN" sz="2400"/>
              <a:t>S</a:t>
            </a:r>
            <a:r>
              <a:rPr lang="en-US" altLang="zh-CN" sz="2400" baseline="-25000"/>
              <a:t>2</a:t>
            </a:r>
            <a:r>
              <a:rPr lang="zh-CN" altLang="en-US" sz="2400"/>
              <a:t>中找出第三个存在</a:t>
            </a:r>
            <a:r>
              <a:rPr lang="en-US" altLang="zh-CN" sz="2400" b="1">
                <a:solidFill>
                  <a:srgbClr val="FF0000"/>
                </a:solidFill>
              </a:rPr>
              <a:t>S</a:t>
            </a:r>
            <a:r>
              <a:rPr lang="en-US" altLang="zh-CN" sz="2400" b="1" baseline="-25000">
                <a:solidFill>
                  <a:srgbClr val="FF0000"/>
                </a:solidFill>
              </a:rPr>
              <a:t>3</a:t>
            </a:r>
            <a:r>
              <a:rPr lang="zh-CN" altLang="en-US" sz="2400"/>
              <a:t>，使得</a:t>
            </a:r>
            <a:r>
              <a:rPr lang="en-US" altLang="zh-CN" sz="2400"/>
              <a:t>S</a:t>
            </a:r>
            <a:r>
              <a:rPr lang="en-US" altLang="zh-CN" sz="2400" baseline="-25000"/>
              <a:t>3</a:t>
            </a:r>
            <a:r>
              <a:rPr lang="zh-CN" altLang="en-US" sz="2400"/>
              <a:t>中的基</a:t>
            </a:r>
            <a:r>
              <a:rPr lang="zh-CN" altLang="en-US" sz="2400">
                <a:solidFill>
                  <a:srgbClr val="0000FF"/>
                </a:solidFill>
              </a:rPr>
              <a:t>以同样的 </a:t>
            </a:r>
            <a:endParaRPr lang="en-US" altLang="zh-CN" sz="2400">
              <a:solidFill>
                <a:srgbClr val="0000FF"/>
              </a:solidFill>
            </a:endParaRPr>
          </a:p>
          <a:p>
            <a:pPr marL="0" indent="0">
              <a:lnSpc>
                <a:spcPct val="150000"/>
              </a:lnSpc>
              <a:spcBef>
                <a:spcPts val="600"/>
              </a:spcBef>
              <a:buFont typeface="Wingdings 2" panose="05020102010507070707" pitchFamily="18" charset="2"/>
              <a:buNone/>
            </a:pPr>
            <a:r>
              <a:rPr lang="en-US" altLang="zh-CN" sz="2400">
                <a:solidFill>
                  <a:srgbClr val="0000FF"/>
                </a:solidFill>
              </a:rPr>
              <a:t>              </a:t>
            </a:r>
            <a:r>
              <a:rPr lang="zh-CN" altLang="en-US" sz="2400">
                <a:solidFill>
                  <a:srgbClr val="0000FF"/>
                </a:solidFill>
              </a:rPr>
              <a:t>先后顺序</a:t>
            </a:r>
            <a:r>
              <a:rPr lang="zh-CN" altLang="en-US" sz="2400"/>
              <a:t>出现在</a:t>
            </a:r>
            <a:r>
              <a:rPr lang="en-US" altLang="zh-CN" sz="2400"/>
              <a:t>S</a:t>
            </a:r>
            <a:r>
              <a:rPr lang="en-US" altLang="zh-CN" sz="2400" baseline="-25000"/>
              <a:t>1</a:t>
            </a:r>
            <a:r>
              <a:rPr lang="zh-CN" altLang="en-US" sz="2400"/>
              <a:t>和</a:t>
            </a:r>
            <a:r>
              <a:rPr lang="en-US" altLang="zh-CN" sz="2400"/>
              <a:t>S</a:t>
            </a:r>
            <a:r>
              <a:rPr lang="en-US" altLang="zh-CN" sz="2400" baseline="-25000"/>
              <a:t>2</a:t>
            </a:r>
            <a:r>
              <a:rPr lang="zh-CN" altLang="en-US" sz="2400"/>
              <a:t>中，但</a:t>
            </a:r>
            <a:r>
              <a:rPr lang="zh-CN" altLang="en-US" sz="2400">
                <a:solidFill>
                  <a:srgbClr val="FF0000"/>
                </a:solidFill>
              </a:rPr>
              <a:t>不一定连续</a:t>
            </a:r>
            <a:r>
              <a:rPr lang="zh-CN" altLang="en-US" sz="2400"/>
              <a:t>。</a:t>
            </a:r>
            <a:endParaRPr lang="en-US" altLang="zh-CN" sz="2400"/>
          </a:p>
          <a:p>
            <a:pPr marL="0" indent="0">
              <a:lnSpc>
                <a:spcPct val="150000"/>
              </a:lnSpc>
              <a:spcBef>
                <a:spcPts val="600"/>
              </a:spcBef>
              <a:buFont typeface="Wingdings 2" panose="05020102010507070707" pitchFamily="18" charset="2"/>
              <a:buNone/>
            </a:pP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然后视</a:t>
            </a:r>
            <a:r>
              <a:rPr lang="en-US" altLang="zh-CN" sz="2400">
                <a:latin typeface="宋体" panose="02010600030101010101" pitchFamily="2" charset="-122"/>
                <a:ea typeface="宋体" panose="02010600030101010101" pitchFamily="2" charset="-122"/>
              </a:rPr>
              <a:t>S</a:t>
            </a:r>
            <a:r>
              <a:rPr lang="en-US" altLang="zh-CN" sz="2400" baseline="-25000">
                <a:latin typeface="宋体" panose="02010600030101010101" pitchFamily="2" charset="-122"/>
                <a:ea typeface="宋体" panose="02010600030101010101" pitchFamily="2" charset="-122"/>
              </a:rPr>
              <a:t>3</a:t>
            </a:r>
            <a:r>
              <a:rPr lang="zh-CN" altLang="en-US" sz="2400">
                <a:latin typeface="宋体" panose="02010600030101010101" pitchFamily="2" charset="-122"/>
                <a:ea typeface="宋体" panose="02010600030101010101" pitchFamily="2" charset="-122"/>
              </a:rPr>
              <a:t>的长度，确定</a:t>
            </a:r>
            <a:r>
              <a:rPr lang="en-US" altLang="zh-CN" sz="2400">
                <a:latin typeface="宋体" panose="02010600030101010101" pitchFamily="2" charset="-122"/>
                <a:ea typeface="宋体" panose="02010600030101010101" pitchFamily="2" charset="-122"/>
              </a:rPr>
              <a:t>S</a:t>
            </a:r>
            <a:r>
              <a:rPr lang="en-US" altLang="zh-CN" sz="2400" baseline="-25000">
                <a:latin typeface="宋体" panose="02010600030101010101" pitchFamily="2" charset="-122"/>
                <a:ea typeface="宋体" panose="02010600030101010101" pitchFamily="2" charset="-122"/>
              </a:rPr>
              <a:t>1</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S</a:t>
            </a:r>
            <a:r>
              <a:rPr lang="en-US" altLang="zh-CN" sz="2400" baseline="-25000">
                <a:latin typeface="宋体" panose="02010600030101010101" pitchFamily="2" charset="-122"/>
                <a:ea typeface="宋体" panose="02010600030101010101" pitchFamily="2" charset="-122"/>
              </a:rPr>
              <a:t>2</a:t>
            </a:r>
            <a:r>
              <a:rPr lang="zh-CN" altLang="en-US" sz="2400">
                <a:latin typeface="宋体" panose="02010600030101010101" pitchFamily="2" charset="-122"/>
                <a:ea typeface="宋体" panose="02010600030101010101" pitchFamily="2" charset="-122"/>
              </a:rPr>
              <a:t>的相似度。</a:t>
            </a:r>
            <a:r>
              <a:rPr lang="en-US" altLang="zh-CN" sz="2400">
                <a:latin typeface="宋体" panose="02010600030101010101" pitchFamily="2" charset="-122"/>
                <a:ea typeface="宋体" panose="02010600030101010101" pitchFamily="2" charset="-122"/>
              </a:rPr>
              <a:t>S</a:t>
            </a:r>
            <a:r>
              <a:rPr lang="en-US" altLang="zh-CN" sz="2400" baseline="-25000">
                <a:latin typeface="宋体" panose="02010600030101010101" pitchFamily="2" charset="-122"/>
                <a:ea typeface="宋体" panose="02010600030101010101" pitchFamily="2" charset="-122"/>
              </a:rPr>
              <a:t>3</a:t>
            </a:r>
            <a:r>
              <a:rPr lang="zh-CN" altLang="en-US" sz="2400">
                <a:latin typeface="宋体" panose="02010600030101010101" pitchFamily="2" charset="-122"/>
                <a:ea typeface="宋体" panose="02010600030101010101" pitchFamily="2" charset="-122"/>
              </a:rPr>
              <a:t>越长，</a:t>
            </a:r>
            <a:r>
              <a:rPr lang="en-US" altLang="zh-CN" sz="2400">
                <a:latin typeface="宋体" panose="02010600030101010101" pitchFamily="2" charset="-122"/>
                <a:ea typeface="宋体" panose="02010600030101010101" pitchFamily="2" charset="-122"/>
              </a:rPr>
              <a:t>S</a:t>
            </a:r>
            <a:r>
              <a:rPr lang="en-US" altLang="zh-CN" sz="2400" baseline="-25000">
                <a:latin typeface="宋体" panose="02010600030101010101" pitchFamily="2" charset="-122"/>
                <a:ea typeface="宋体" panose="02010600030101010101" pitchFamily="2" charset="-122"/>
              </a:rPr>
              <a:t>1</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S</a:t>
            </a:r>
            <a:r>
              <a:rPr lang="en-US" altLang="zh-CN" sz="2400" baseline="-25000">
                <a:latin typeface="宋体" panose="02010600030101010101" pitchFamily="2" charset="-122"/>
                <a:ea typeface="宋体" panose="02010600030101010101" pitchFamily="2" charset="-122"/>
              </a:rPr>
              <a:t>2</a:t>
            </a:r>
            <a:r>
              <a:rPr lang="zh-CN" altLang="en-US" sz="2400">
                <a:latin typeface="宋体" panose="02010600030101010101" pitchFamily="2" charset="-122"/>
                <a:ea typeface="宋体" panose="02010600030101010101" pitchFamily="2" charset="-122"/>
              </a:rPr>
              <a:t>的相似度越大，反之越小。</a:t>
            </a:r>
            <a:endParaRPr lang="en-US" altLang="zh-CN" sz="2400">
              <a:latin typeface="宋体" panose="02010600030101010101" pitchFamily="2" charset="-122"/>
              <a:ea typeface="宋体" panose="02010600030101010101" pitchFamily="2" charset="-122"/>
            </a:endParaRPr>
          </a:p>
          <a:p>
            <a:pPr marL="982663" lvl="1">
              <a:lnSpc>
                <a:spcPct val="150000"/>
              </a:lnSpc>
              <a:spcBef>
                <a:spcPts val="600"/>
              </a:spcBef>
              <a:buFont typeface="Wingdings" panose="05000000000000000000" pitchFamily="2" charset="2"/>
              <a:buChar char="Ø"/>
            </a:pPr>
            <a:r>
              <a:rPr lang="zh-CN" altLang="en-US" sz="2000">
                <a:latin typeface="宋体" panose="02010600030101010101" pitchFamily="2" charset="-122"/>
                <a:ea typeface="宋体" panose="02010600030101010101" pitchFamily="2" charset="-122"/>
              </a:rPr>
              <a:t>如上面的两个</a:t>
            </a:r>
            <a:r>
              <a:rPr lang="en-US" altLang="zh-CN" sz="2000">
                <a:latin typeface="宋体" panose="02010600030101010101" pitchFamily="2" charset="-122"/>
                <a:ea typeface="宋体" panose="02010600030101010101" pitchFamily="2" charset="-122"/>
              </a:rPr>
              <a:t>DNA</a:t>
            </a:r>
            <a:r>
              <a:rPr lang="zh-CN" altLang="en-US" sz="2000">
                <a:latin typeface="宋体" panose="02010600030101010101" pitchFamily="2" charset="-122"/>
                <a:ea typeface="宋体" panose="02010600030101010101" pitchFamily="2" charset="-122"/>
              </a:rPr>
              <a:t>串中，</a:t>
            </a:r>
            <a:r>
              <a:rPr lang="zh-CN" altLang="en-US" sz="2000"/>
              <a:t>最长的公共存在</a:t>
            </a:r>
            <a:r>
              <a:rPr lang="zh-CN" altLang="en-US" sz="2000">
                <a:latin typeface="宋体" panose="02010600030101010101" pitchFamily="2" charset="-122"/>
                <a:ea typeface="宋体" panose="02010600030101010101" pitchFamily="2" charset="-122"/>
              </a:rPr>
              <a:t>是</a:t>
            </a:r>
            <a:endParaRPr lang="en-US" altLang="zh-CN" sz="2000">
              <a:latin typeface="宋体" panose="02010600030101010101" pitchFamily="2" charset="-122"/>
              <a:ea typeface="宋体" panose="02010600030101010101" pitchFamily="2" charset="-122"/>
            </a:endParaRPr>
          </a:p>
          <a:p>
            <a:pPr marL="0" indent="0">
              <a:lnSpc>
                <a:spcPct val="150000"/>
              </a:lnSpc>
              <a:spcBef>
                <a:spcPts val="600"/>
              </a:spcBef>
              <a:buFont typeface="Wingdings 2" panose="05020102010507070707" pitchFamily="18" charset="2"/>
              <a:buNone/>
            </a:pPr>
            <a:r>
              <a:rPr lang="en-US" altLang="zh-CN" sz="2400"/>
              <a:t>                      </a:t>
            </a:r>
            <a:r>
              <a:rPr lang="en-US" altLang="zh-CN" sz="2000"/>
              <a:t>S</a:t>
            </a:r>
            <a:r>
              <a:rPr lang="en-US" altLang="zh-CN" sz="2000" baseline="-25000"/>
              <a:t>3</a:t>
            </a:r>
            <a:r>
              <a:rPr lang="en-US" altLang="zh-CN" sz="2000"/>
              <a:t>=GTCGTCGGAAGCCGGCCGAA</a:t>
            </a:r>
            <a:r>
              <a:rPr lang="zh-CN" altLang="en-US" sz="2000"/>
              <a:t>。</a:t>
            </a:r>
            <a:endParaRPr lang="en-US" altLang="zh-CN" sz="2000"/>
          </a:p>
          <a:p>
            <a:pPr marL="0" indent="0">
              <a:lnSpc>
                <a:spcPct val="150000"/>
              </a:lnSpc>
              <a:spcBef>
                <a:spcPts val="600"/>
              </a:spcBef>
              <a:buFont typeface="Wingdings 2" panose="05020102010507070707" pitchFamily="18" charset="2"/>
              <a:buNone/>
            </a:pPr>
            <a:r>
              <a:rPr lang="zh-CN" altLang="en-US" sz="2400"/>
              <a:t>    </a:t>
            </a:r>
            <a:endParaRPr lang="en-US" altLang="zh-CN" sz="2400"/>
          </a:p>
          <a:p>
            <a:pPr marL="0" indent="0">
              <a:lnSpc>
                <a:spcPct val="150000"/>
              </a:lnSpc>
              <a:spcBef>
                <a:spcPts val="600"/>
              </a:spcBef>
              <a:buFont typeface="Wingdings 2" panose="05020102010507070707" pitchFamily="18" charset="2"/>
              <a:buNone/>
            </a:pPr>
            <a:r>
              <a:rPr lang="en-US" altLang="zh-CN" sz="2400"/>
              <a:t>    </a:t>
            </a:r>
          </a:p>
          <a:p>
            <a:pPr marL="0" indent="0">
              <a:lnSpc>
                <a:spcPct val="150000"/>
              </a:lnSpc>
              <a:spcBef>
                <a:spcPts val="600"/>
              </a:spcBef>
              <a:buFont typeface="Wingdings 2" panose="05020102010507070707" pitchFamily="18" charset="2"/>
              <a:buNone/>
            </a:pPr>
            <a:r>
              <a:rPr lang="en-US" altLang="zh-CN" sz="2400"/>
              <a:t>      </a:t>
            </a:r>
            <a:r>
              <a:rPr lang="zh-CN" altLang="en-US" sz="2400">
                <a:latin typeface="宋体" panose="02010600030101010101" pitchFamily="2" charset="-122"/>
                <a:ea typeface="宋体" panose="02010600030101010101" pitchFamily="2" charset="-122"/>
              </a:rPr>
              <a:t>怎么找最长的公共存在</a:t>
            </a:r>
            <a:r>
              <a:rPr lang="en-US" altLang="zh-CN" sz="2400">
                <a:latin typeface="宋体" panose="02010600030101010101" pitchFamily="2" charset="-122"/>
                <a:ea typeface="宋体" panose="02010600030101010101" pitchFamily="2" charset="-122"/>
              </a:rPr>
              <a:t>——</a:t>
            </a:r>
            <a:r>
              <a:rPr lang="zh-CN" altLang="en-US" sz="2400">
                <a:latin typeface="宋体" panose="02010600030101010101" pitchFamily="2" charset="-122"/>
                <a:ea typeface="宋体" panose="02010600030101010101" pitchFamily="2" charset="-122"/>
              </a:rPr>
              <a:t>两个字符串的最长公共非连续子串，称为</a:t>
            </a:r>
            <a:r>
              <a:rPr lang="zh-CN" altLang="en-US" sz="2400">
                <a:solidFill>
                  <a:srgbClr val="FF0000"/>
                </a:solidFill>
              </a:rPr>
              <a:t>最长公共子序列</a:t>
            </a:r>
            <a:r>
              <a:rPr lang="zh-CN" altLang="en-US" sz="2400"/>
              <a:t>。</a:t>
            </a:r>
            <a:endParaRPr lang="en-US" altLang="zh-CN" sz="2400"/>
          </a:p>
          <a:p>
            <a:pPr marL="0" indent="0">
              <a:lnSpc>
                <a:spcPct val="150000"/>
              </a:lnSpc>
              <a:spcBef>
                <a:spcPts val="600"/>
              </a:spcBef>
              <a:buFont typeface="Wingdings 2" panose="05020102010507070707" pitchFamily="18" charset="2"/>
              <a:buNone/>
            </a:pPr>
            <a:endParaRPr lang="en-US" altLang="zh-CN" sz="2400"/>
          </a:p>
        </p:txBody>
      </p:sp>
      <p:sp>
        <p:nvSpPr>
          <p:cNvPr id="158723" name="矩形 3">
            <a:extLst>
              <a:ext uri="{FF2B5EF4-FFF2-40B4-BE49-F238E27FC236}">
                <a16:creationId xmlns:a16="http://schemas.microsoft.com/office/drawing/2014/main" id="{7EEE8A35-D7F4-49D1-928F-46FA91ACF516}"/>
              </a:ext>
            </a:extLst>
          </p:cNvPr>
          <p:cNvSpPr>
            <a:spLocks noChangeArrowheads="1"/>
          </p:cNvSpPr>
          <p:nvPr/>
        </p:nvSpPr>
        <p:spPr bwMode="auto">
          <a:xfrm>
            <a:off x="2124075" y="4060825"/>
            <a:ext cx="4392613" cy="708025"/>
          </a:xfrm>
          <a:prstGeom prst="rect">
            <a:avLst/>
          </a:prstGeom>
          <a:solidFill>
            <a:schemeClr val="accent1">
              <a:lumMod val="20000"/>
              <a:lumOff val="80000"/>
            </a:schemeClr>
          </a:solidFill>
          <a:ln>
            <a:noFill/>
          </a:ln>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lnSpc>
                <a:spcPct val="125000"/>
              </a:lnSpc>
              <a:spcBef>
                <a:spcPts val="600"/>
              </a:spcBef>
              <a:buClrTx/>
              <a:buSzTx/>
              <a:buFont typeface="Wingdings 2" panose="05020102010507070707" pitchFamily="18" charset="2"/>
              <a:buNone/>
              <a:defRPr/>
            </a:pPr>
            <a:r>
              <a:rPr lang="en-US" altLang="zh-CN" sz="1400" dirty="0">
                <a:latin typeface="Arial" panose="020B0604020202020204" pitchFamily="34" charset="0"/>
              </a:rPr>
              <a:t> S</a:t>
            </a:r>
            <a:r>
              <a:rPr lang="en-US" altLang="zh-CN" sz="1400" baseline="-25000" dirty="0">
                <a:latin typeface="Arial" panose="020B0604020202020204" pitchFamily="34" charset="0"/>
              </a:rPr>
              <a:t>1</a:t>
            </a:r>
            <a:r>
              <a:rPr lang="en-US" altLang="zh-CN" sz="1400" dirty="0">
                <a:latin typeface="Arial" panose="020B0604020202020204" pitchFamily="34" charset="0"/>
              </a:rPr>
              <a:t>=ACCG</a:t>
            </a:r>
            <a:r>
              <a:rPr lang="en-US" altLang="zh-CN" sz="1400" dirty="0">
                <a:solidFill>
                  <a:srgbClr val="FF0000"/>
                </a:solidFill>
                <a:latin typeface="Arial" panose="020B0604020202020204" pitchFamily="34" charset="0"/>
              </a:rPr>
              <a:t>GTCG</a:t>
            </a:r>
            <a:r>
              <a:rPr lang="en-US" altLang="zh-CN" sz="1400" dirty="0">
                <a:latin typeface="Arial" panose="020B0604020202020204" pitchFamily="34" charset="0"/>
              </a:rPr>
              <a:t>AG</a:t>
            </a:r>
            <a:r>
              <a:rPr lang="en-US" altLang="zh-CN" sz="1400" dirty="0">
                <a:solidFill>
                  <a:srgbClr val="FF0000"/>
                </a:solidFill>
                <a:latin typeface="Arial" panose="020B0604020202020204" pitchFamily="34" charset="0"/>
              </a:rPr>
              <a:t>T</a:t>
            </a:r>
            <a:r>
              <a:rPr lang="en-US" altLang="zh-CN" sz="1400" dirty="0">
                <a:latin typeface="Arial" panose="020B0604020202020204" pitchFamily="34" charset="0"/>
              </a:rPr>
              <a:t>G</a:t>
            </a:r>
            <a:r>
              <a:rPr lang="en-US" altLang="zh-CN" sz="1400" dirty="0">
                <a:solidFill>
                  <a:srgbClr val="FF0000"/>
                </a:solidFill>
                <a:latin typeface="Arial" panose="020B0604020202020204" pitchFamily="34" charset="0"/>
              </a:rPr>
              <a:t>CG</a:t>
            </a:r>
            <a:r>
              <a:rPr lang="en-US" altLang="zh-CN" sz="1400" dirty="0">
                <a:latin typeface="Arial" panose="020B0604020202020204" pitchFamily="34" charset="0"/>
              </a:rPr>
              <a:t>C</a:t>
            </a:r>
            <a:r>
              <a:rPr lang="en-US" altLang="zh-CN" sz="1400" dirty="0">
                <a:solidFill>
                  <a:srgbClr val="FF0000"/>
                </a:solidFill>
                <a:latin typeface="Arial" panose="020B0604020202020204" pitchFamily="34" charset="0"/>
              </a:rPr>
              <a:t>G</a:t>
            </a:r>
            <a:r>
              <a:rPr lang="en-US" altLang="zh-CN" sz="1400" dirty="0">
                <a:latin typeface="Arial" panose="020B0604020202020204" pitchFamily="34" charset="0"/>
              </a:rPr>
              <a:t>G</a:t>
            </a:r>
            <a:r>
              <a:rPr lang="en-US" altLang="zh-CN" sz="1400" dirty="0">
                <a:solidFill>
                  <a:srgbClr val="FF0000"/>
                </a:solidFill>
                <a:latin typeface="Arial" panose="020B0604020202020204" pitchFamily="34" charset="0"/>
              </a:rPr>
              <a:t>AAGCCGGCCGAA</a:t>
            </a:r>
          </a:p>
          <a:p>
            <a:pPr eaLnBrk="1" hangingPunct="1">
              <a:lnSpc>
                <a:spcPct val="125000"/>
              </a:lnSpc>
              <a:spcBef>
                <a:spcPts val="600"/>
              </a:spcBef>
              <a:buClrTx/>
              <a:buSzTx/>
              <a:buFont typeface="Wingdings 2" panose="05020102010507070707" pitchFamily="18" charset="2"/>
              <a:buNone/>
              <a:defRPr/>
            </a:pPr>
            <a:r>
              <a:rPr lang="en-US" altLang="zh-CN" sz="1400" dirty="0">
                <a:latin typeface="Arial" panose="020B0604020202020204" pitchFamily="34" charset="0"/>
              </a:rPr>
              <a:t> S</a:t>
            </a:r>
            <a:r>
              <a:rPr lang="en-US" altLang="zh-CN" sz="1400" baseline="-25000" dirty="0">
                <a:latin typeface="Arial" panose="020B0604020202020204" pitchFamily="34" charset="0"/>
              </a:rPr>
              <a:t>2</a:t>
            </a:r>
            <a:r>
              <a:rPr lang="en-US" altLang="zh-CN" sz="1400" dirty="0">
                <a:latin typeface="Arial" panose="020B0604020202020204" pitchFamily="34" charset="0"/>
              </a:rPr>
              <a:t>=</a:t>
            </a:r>
            <a:r>
              <a:rPr lang="en-US" altLang="zh-CN" sz="1400" dirty="0">
                <a:solidFill>
                  <a:srgbClr val="FF0000"/>
                </a:solidFill>
                <a:latin typeface="Arial" panose="020B0604020202020204" pitchFamily="34" charset="0"/>
              </a:rPr>
              <a:t>GTCGT</a:t>
            </a:r>
            <a:r>
              <a:rPr lang="en-US" altLang="zh-CN" sz="1400" dirty="0">
                <a:latin typeface="Arial" panose="020B0604020202020204" pitchFamily="34" charset="0"/>
              </a:rPr>
              <a:t>T</a:t>
            </a:r>
            <a:r>
              <a:rPr lang="en-US" altLang="zh-CN" sz="1400" dirty="0">
                <a:solidFill>
                  <a:srgbClr val="FF0000"/>
                </a:solidFill>
                <a:latin typeface="Arial" panose="020B0604020202020204" pitchFamily="34" charset="0"/>
              </a:rPr>
              <a:t>CGGAA</a:t>
            </a:r>
            <a:r>
              <a:rPr lang="en-US" altLang="zh-CN" sz="1400" dirty="0">
                <a:latin typeface="Arial" panose="020B0604020202020204" pitchFamily="34" charset="0"/>
              </a:rPr>
              <a:t>T</a:t>
            </a:r>
            <a:r>
              <a:rPr lang="en-US" altLang="zh-CN" sz="1400" dirty="0">
                <a:solidFill>
                  <a:srgbClr val="FF0000"/>
                </a:solidFill>
                <a:latin typeface="Arial" panose="020B0604020202020204" pitchFamily="34" charset="0"/>
              </a:rPr>
              <a:t>GCCG</a:t>
            </a:r>
            <a:r>
              <a:rPr lang="en-US" altLang="zh-CN" sz="1400" dirty="0">
                <a:latin typeface="Arial" panose="020B0604020202020204" pitchFamily="34" charset="0"/>
              </a:rPr>
              <a:t>TT</a:t>
            </a:r>
            <a:r>
              <a:rPr lang="en-US" altLang="zh-CN" sz="1400" dirty="0">
                <a:solidFill>
                  <a:srgbClr val="FF0000"/>
                </a:solidFill>
                <a:latin typeface="Arial" panose="020B0604020202020204" pitchFamily="34" charset="0"/>
              </a:rPr>
              <a:t>GC</a:t>
            </a:r>
            <a:r>
              <a:rPr lang="en-US" altLang="zh-CN" sz="1400" dirty="0">
                <a:latin typeface="Arial" panose="020B0604020202020204" pitchFamily="34" charset="0"/>
              </a:rPr>
              <a:t>T</a:t>
            </a:r>
            <a:r>
              <a:rPr lang="en-US" altLang="zh-CN" sz="1400" dirty="0">
                <a:solidFill>
                  <a:srgbClr val="FF0000"/>
                </a:solidFill>
                <a:latin typeface="Arial" panose="020B0604020202020204" pitchFamily="34" charset="0"/>
              </a:rPr>
              <a:t>C</a:t>
            </a:r>
            <a:r>
              <a:rPr lang="en-US" altLang="zh-CN" sz="1400" dirty="0">
                <a:latin typeface="Arial" panose="020B0604020202020204" pitchFamily="34" charset="0"/>
              </a:rPr>
              <a:t>T</a:t>
            </a:r>
            <a:r>
              <a:rPr lang="en-US" altLang="zh-CN" sz="1400" dirty="0">
                <a:solidFill>
                  <a:srgbClr val="FF0000"/>
                </a:solidFill>
                <a:latin typeface="Arial" panose="020B0604020202020204" pitchFamily="34" charset="0"/>
              </a:rPr>
              <a:t>G</a:t>
            </a:r>
            <a:r>
              <a:rPr lang="en-US" altLang="zh-CN" sz="1400" dirty="0">
                <a:latin typeface="Arial" panose="020B0604020202020204" pitchFamily="34" charset="0"/>
              </a:rPr>
              <a:t>T</a:t>
            </a:r>
            <a:r>
              <a:rPr lang="en-US" altLang="zh-CN" sz="1400" dirty="0">
                <a:solidFill>
                  <a:srgbClr val="FF0000"/>
                </a:solidFill>
                <a:latin typeface="Arial" panose="020B0604020202020204" pitchFamily="34" charset="0"/>
              </a:rPr>
              <a:t>AA</a:t>
            </a:r>
            <a:r>
              <a:rPr lang="en-US" altLang="zh-CN" sz="1400" dirty="0">
                <a:latin typeface="Arial" panose="020B0604020202020204" pitchFamily="34" charset="0"/>
              </a:rPr>
              <a:t>A</a:t>
            </a:r>
            <a:endParaRPr lang="zh-CN" altLang="en-US" sz="1400" dirty="0">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9552FE3-611E-4421-B499-A0A7B212DF7E}"/>
              </a:ext>
            </a:extLst>
          </p:cNvPr>
          <p:cNvSpPr>
            <a:spLocks noGrp="1" noRot="1" noChangeAspect="1" noMove="1" noResize="1" noEditPoints="1" noAdjustHandles="1" noChangeArrowheads="1" noChangeShapeType="1" noTextEdit="1"/>
          </p:cNvSpPr>
          <p:nvPr>
            <p:ph idx="1"/>
          </p:nvPr>
        </p:nvSpPr>
        <p:spPr>
          <a:xfrm>
            <a:off x="179388" y="404813"/>
            <a:ext cx="8786812" cy="5991225"/>
          </a:xfrm>
          <a:blipFill>
            <a:blip r:embed="rId2"/>
            <a:stretch>
              <a:fillRect l="-1734"/>
            </a:stretch>
          </a:blipFill>
        </p:spPr>
        <p:txBody>
          <a:bodyPr/>
          <a:lstStyle/>
          <a:p>
            <a:pPr>
              <a:defRPr/>
            </a:pPr>
            <a:r>
              <a:rPr lang="zh-CN" altLang="en-US">
                <a:noFill/>
              </a:rPr>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1D459C-A37B-4C00-BB08-83F866E810D6}"/>
              </a:ext>
            </a:extLst>
          </p:cNvPr>
          <p:cNvSpPr>
            <a:spLocks noGrp="1"/>
          </p:cNvSpPr>
          <p:nvPr>
            <p:ph idx="1"/>
          </p:nvPr>
        </p:nvSpPr>
        <p:spPr>
          <a:xfrm>
            <a:off x="250825" y="115888"/>
            <a:ext cx="8785225" cy="6137275"/>
          </a:xfrm>
          <a:solidFill>
            <a:schemeClr val="bg1"/>
          </a:solidFill>
        </p:spPr>
        <p:txBody>
          <a:bodyPr/>
          <a:lstStyle/>
          <a:p>
            <a:pPr>
              <a:lnSpc>
                <a:spcPct val="150000"/>
              </a:lnSpc>
              <a:spcBef>
                <a:spcPts val="0"/>
              </a:spcBef>
              <a:buFont typeface="Wingdings 2" panose="05020102010507070707" pitchFamily="18" charset="2"/>
              <a:buNone/>
              <a:defRPr/>
            </a:pPr>
            <a:r>
              <a:rPr lang="en-US" altLang="zh-CN" sz="2800" dirty="0"/>
              <a:t>2</a:t>
            </a:r>
            <a:r>
              <a:rPr lang="zh-CN" altLang="en-US" sz="2800" dirty="0"/>
              <a:t>）公共子序列</a:t>
            </a:r>
            <a:endParaRPr lang="en-US" altLang="zh-CN" sz="2800" dirty="0"/>
          </a:p>
          <a:p>
            <a:pPr marL="0" indent="0">
              <a:lnSpc>
                <a:spcPct val="150000"/>
              </a:lnSpc>
              <a:spcBef>
                <a:spcPts val="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rPr>
              <a:t>    对给定的两个序列</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，若序列</a:t>
            </a:r>
            <a:r>
              <a:rPr lang="en-US" altLang="zh-CN" sz="2400" dirty="0">
                <a:latin typeface="宋体" panose="02010600030101010101" pitchFamily="2" charset="-122"/>
                <a:ea typeface="宋体" panose="02010600030101010101" pitchFamily="2" charset="-122"/>
              </a:rPr>
              <a:t>Z</a:t>
            </a:r>
            <a:r>
              <a:rPr lang="zh-CN" altLang="en-US" sz="2400" dirty="0">
                <a:latin typeface="宋体" panose="02010600030101010101" pitchFamily="2" charset="-122"/>
                <a:ea typeface="宋体" panose="02010600030101010101" pitchFamily="2" charset="-122"/>
              </a:rPr>
              <a:t>既是</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的的子序列，也是</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的子序列，则称</a:t>
            </a:r>
            <a:r>
              <a:rPr lang="en-US" altLang="zh-CN" sz="2400" dirty="0">
                <a:latin typeface="宋体" panose="02010600030101010101" pitchFamily="2" charset="-122"/>
                <a:ea typeface="宋体" panose="02010600030101010101" pitchFamily="2" charset="-122"/>
              </a:rPr>
              <a:t>Z</a:t>
            </a:r>
            <a:r>
              <a:rPr lang="zh-CN" altLang="en-US" sz="2400" dirty="0">
                <a:latin typeface="宋体" panose="02010600030101010101" pitchFamily="2" charset="-122"/>
                <a:ea typeface="宋体" panose="02010600030101010101" pitchFamily="2" charset="-122"/>
              </a:rPr>
              <a:t>是</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的</a:t>
            </a:r>
            <a:r>
              <a:rPr lang="zh-CN" altLang="en-US" sz="2800" dirty="0">
                <a:solidFill>
                  <a:srgbClr val="0000FF"/>
                </a:solidFill>
              </a:rPr>
              <a:t>公共子序列</a:t>
            </a:r>
            <a:r>
              <a:rPr lang="zh-CN" altLang="en-US" sz="2400" dirty="0"/>
              <a:t>。</a:t>
            </a:r>
            <a:endParaRPr lang="en-US" altLang="zh-CN" sz="2400" dirty="0"/>
          </a:p>
          <a:p>
            <a:pPr>
              <a:lnSpc>
                <a:spcPct val="150000"/>
              </a:lnSpc>
              <a:spcBef>
                <a:spcPts val="0"/>
              </a:spcBef>
              <a:buFont typeface="Wingdings 2" panose="05020102010507070707" pitchFamily="18" charset="2"/>
              <a:buNone/>
              <a:defRPr/>
            </a:pPr>
            <a:r>
              <a:rPr lang="zh-CN" altLang="en-US" sz="2000" dirty="0">
                <a:latin typeface="宋体" panose="02010600030101010101" pitchFamily="2" charset="-122"/>
                <a:ea typeface="宋体" panose="02010600030101010101" pitchFamily="2" charset="-122"/>
              </a:rPr>
              <a:t>     如，</a:t>
            </a:r>
            <a:r>
              <a:rPr lang="en-US" altLang="zh-CN" sz="2000" dirty="0">
                <a:latin typeface="宋体" panose="02010600030101010101" pitchFamily="2" charset="-122"/>
                <a:ea typeface="宋体" panose="02010600030101010101" pitchFamily="2" charset="-122"/>
              </a:rPr>
              <a:t>X=&lt;A,B,C,B,D,A,B&gt;,Y=&lt;B,D,C,A,B,A&gt;</a:t>
            </a:r>
            <a:r>
              <a:rPr lang="zh-CN" altLang="en-US" sz="2000" dirty="0">
                <a:latin typeface="宋体" panose="02010600030101010101" pitchFamily="2" charset="-122"/>
                <a:ea typeface="宋体" panose="02010600030101010101" pitchFamily="2" charset="-122"/>
              </a:rPr>
              <a:t>，则序列</a:t>
            </a:r>
            <a:r>
              <a:rPr lang="en-US" altLang="zh-CN" sz="2000" dirty="0">
                <a:latin typeface="宋体" panose="02010600030101010101" pitchFamily="2" charset="-122"/>
                <a:ea typeface="宋体" panose="02010600030101010101" pitchFamily="2" charset="-122"/>
              </a:rPr>
              <a:t>&lt;B,C,A&gt;</a:t>
            </a:r>
            <a:r>
              <a:rPr lang="zh-CN" altLang="en-US" sz="2000" dirty="0">
                <a:latin typeface="宋体" panose="02010600030101010101" pitchFamily="2" charset="-122"/>
                <a:ea typeface="宋体" panose="02010600030101010101" pitchFamily="2" charset="-122"/>
              </a:rPr>
              <a:t>是</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Y</a:t>
            </a:r>
            <a:r>
              <a:rPr lang="zh-CN" altLang="en-US" sz="2000" dirty="0">
                <a:latin typeface="宋体" panose="02010600030101010101" pitchFamily="2" charset="-122"/>
                <a:ea typeface="宋体" panose="02010600030101010101" pitchFamily="2" charset="-122"/>
              </a:rPr>
              <a:t>的</a:t>
            </a:r>
            <a:endParaRPr lang="en-US" altLang="zh-CN" sz="2000" dirty="0">
              <a:latin typeface="宋体" panose="02010600030101010101" pitchFamily="2" charset="-122"/>
              <a:ea typeface="宋体" panose="02010600030101010101" pitchFamily="2" charset="-122"/>
            </a:endParaRPr>
          </a:p>
          <a:p>
            <a:pPr>
              <a:lnSpc>
                <a:spcPct val="150000"/>
              </a:lnSpc>
              <a:spcBef>
                <a:spcPts val="0"/>
              </a:spcBef>
              <a:buFont typeface="Wingdings 2" panose="05020102010507070707" pitchFamily="18" charset="2"/>
              <a:buNone/>
              <a:defRPr/>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一个公共子序列。</a:t>
            </a:r>
            <a:endParaRPr lang="en-US" altLang="zh-CN" sz="2000" dirty="0">
              <a:latin typeface="宋体" panose="02010600030101010101" pitchFamily="2" charset="-122"/>
              <a:ea typeface="宋体" panose="02010600030101010101" pitchFamily="2" charset="-122"/>
            </a:endParaRPr>
          </a:p>
          <a:p>
            <a:pPr>
              <a:lnSpc>
                <a:spcPct val="150000"/>
              </a:lnSpc>
              <a:spcBef>
                <a:spcPts val="0"/>
              </a:spcBef>
              <a:buFont typeface="Wingdings 2" panose="05020102010507070707" pitchFamily="18" charset="2"/>
              <a:buNone/>
              <a:defRPr/>
            </a:pPr>
            <a:r>
              <a:rPr lang="en-US" altLang="zh-CN" sz="2800" dirty="0"/>
              <a:t>3</a:t>
            </a:r>
            <a:r>
              <a:rPr lang="zh-CN" altLang="en-US" sz="2800" dirty="0"/>
              <a:t>）最长公共子序列</a:t>
            </a:r>
            <a:endParaRPr lang="en-US" altLang="zh-CN" sz="2800" dirty="0"/>
          </a:p>
          <a:p>
            <a:pPr marL="0" indent="0">
              <a:lnSpc>
                <a:spcPct val="150000"/>
              </a:lnSpc>
              <a:spcBef>
                <a:spcPts val="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rPr>
              <a:t>    两个序列的长度最大的公共子序列称为它们的</a:t>
            </a:r>
            <a:r>
              <a:rPr lang="zh-CN" altLang="en-US" sz="2800" dirty="0">
                <a:solidFill>
                  <a:srgbClr val="FF0000"/>
                </a:solidFill>
              </a:rPr>
              <a:t>最长公共子序列</a:t>
            </a:r>
            <a:r>
              <a:rPr lang="zh-CN" altLang="en-US" sz="2400" dirty="0"/>
              <a:t>。</a:t>
            </a:r>
            <a:endParaRPr lang="en-US" altLang="zh-CN" sz="2400" dirty="0"/>
          </a:p>
          <a:p>
            <a:pPr marL="0" indent="0">
              <a:lnSpc>
                <a:spcPct val="150000"/>
              </a:lnSpc>
              <a:spcBef>
                <a:spcPts val="0"/>
              </a:spcBef>
              <a:buFont typeface="Wingdings 2" panose="05020102010507070707" pitchFamily="18" charset="2"/>
              <a:buNone/>
              <a:defRPr/>
            </a:pPr>
            <a:r>
              <a:rPr lang="zh-CN" altLang="en-US" sz="2000" dirty="0">
                <a:latin typeface="宋体" panose="02010600030101010101" pitchFamily="2" charset="-122"/>
                <a:ea typeface="宋体" panose="02010600030101010101" pitchFamily="2" charset="-122"/>
              </a:rPr>
              <a:t>     如，</a:t>
            </a:r>
            <a:r>
              <a:rPr lang="en-US" altLang="zh-CN" sz="2000" dirty="0">
                <a:latin typeface="宋体" panose="02010600030101010101" pitchFamily="2" charset="-122"/>
                <a:ea typeface="宋体" panose="02010600030101010101" pitchFamily="2" charset="-122"/>
              </a:rPr>
              <a:t>&lt;B,C,A&gt;</a:t>
            </a:r>
            <a:r>
              <a:rPr lang="zh-CN" altLang="en-US" sz="2000" dirty="0">
                <a:latin typeface="宋体" panose="02010600030101010101" pitchFamily="2" charset="-122"/>
                <a:ea typeface="宋体" panose="02010600030101010101" pitchFamily="2" charset="-122"/>
              </a:rPr>
              <a:t>是上面</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Y</a:t>
            </a:r>
            <a:r>
              <a:rPr lang="zh-CN" altLang="en-US" sz="2000" dirty="0">
                <a:latin typeface="宋体" panose="02010600030101010101" pitchFamily="2" charset="-122"/>
                <a:ea typeface="宋体" panose="02010600030101010101" pitchFamily="2" charset="-122"/>
              </a:rPr>
              <a:t>的一个公共子序列，但不是</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Y</a:t>
            </a:r>
            <a:r>
              <a:rPr lang="zh-CN" altLang="en-US" sz="2000" dirty="0">
                <a:latin typeface="宋体" panose="02010600030101010101" pitchFamily="2" charset="-122"/>
                <a:ea typeface="宋体" panose="02010600030101010101" pitchFamily="2" charset="-122"/>
              </a:rPr>
              <a:t>的最长公共子</a:t>
            </a:r>
            <a:endParaRPr lang="en-US" altLang="zh-CN" sz="2000" dirty="0">
              <a:latin typeface="宋体" panose="02010600030101010101" pitchFamily="2" charset="-122"/>
              <a:ea typeface="宋体" panose="02010600030101010101" pitchFamily="2" charset="-122"/>
            </a:endParaRPr>
          </a:p>
          <a:p>
            <a:pPr marL="0" indent="0">
              <a:lnSpc>
                <a:spcPct val="150000"/>
              </a:lnSpc>
              <a:spcBef>
                <a:spcPts val="0"/>
              </a:spcBef>
              <a:buFont typeface="Wingdings 2" panose="05020102010507070707" pitchFamily="18" charset="2"/>
              <a:buNone/>
              <a:defRPr/>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序列。最长公共子序列是</a:t>
            </a:r>
            <a:r>
              <a:rPr lang="en-US" altLang="zh-CN" sz="2000" dirty="0">
                <a:latin typeface="宋体" panose="02010600030101010101" pitchFamily="2" charset="-122"/>
                <a:ea typeface="宋体" panose="02010600030101010101" pitchFamily="2" charset="-122"/>
              </a:rPr>
              <a:t>&lt;B,C,B,A&gt;</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0" indent="0">
              <a:lnSpc>
                <a:spcPct val="150000"/>
              </a:lnSpc>
              <a:spcBef>
                <a:spcPts val="0"/>
              </a:spcBef>
              <a:buFont typeface="Wingdings 2" panose="05020102010507070707" pitchFamily="18" charset="2"/>
              <a:buNone/>
              <a:defRPr/>
            </a:pPr>
            <a:r>
              <a:rPr lang="zh-CN" altLang="en-US" sz="2800" dirty="0"/>
              <a:t>怎么求最长公共子序列？</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8AFCD75-81B7-4264-88BE-85AE0A6924BE}"/>
              </a:ext>
            </a:extLst>
          </p:cNvPr>
          <p:cNvSpPr>
            <a:spLocks noGrp="1"/>
          </p:cNvSpPr>
          <p:nvPr>
            <p:ph idx="1"/>
          </p:nvPr>
        </p:nvSpPr>
        <p:spPr>
          <a:xfrm>
            <a:off x="179388" y="692150"/>
            <a:ext cx="8713787" cy="5632450"/>
          </a:xfrm>
          <a:solidFill>
            <a:schemeClr val="bg1"/>
          </a:solidFill>
        </p:spPr>
        <p:txBody>
          <a:bodyPr/>
          <a:lstStyle/>
          <a:p>
            <a:pPr>
              <a:lnSpc>
                <a:spcPct val="150000"/>
              </a:lnSpc>
              <a:buFont typeface="Wingdings 2" panose="05020102010507070707" pitchFamily="18" charset="2"/>
              <a:buNone/>
              <a:defRPr/>
            </a:pPr>
            <a:r>
              <a:rPr lang="en-US" altLang="zh-CN" sz="2800" dirty="0"/>
              <a:t>2</a:t>
            </a:r>
            <a:r>
              <a:rPr lang="zh-CN" altLang="en-US" sz="2800" dirty="0"/>
              <a:t>、最长公共子序列问题（</a:t>
            </a:r>
            <a:r>
              <a:rPr lang="en-US" altLang="zh-CN" sz="1600" dirty="0"/>
              <a:t>Longest-Common-</a:t>
            </a:r>
            <a:r>
              <a:rPr lang="en-US" altLang="zh-CN" sz="1600" dirty="0" err="1"/>
              <a:t>Subsequence,</a:t>
            </a:r>
            <a:r>
              <a:rPr lang="en-US" altLang="zh-CN" sz="2400" dirty="0" err="1">
                <a:solidFill>
                  <a:srgbClr val="FF0000"/>
                </a:solidFill>
              </a:rPr>
              <a:t>LCS</a:t>
            </a:r>
            <a:r>
              <a:rPr lang="zh-CN" altLang="en-US" sz="2800" dirty="0"/>
              <a:t>）</a:t>
            </a:r>
            <a:endParaRPr lang="en-US" altLang="zh-CN" sz="2800" dirty="0"/>
          </a:p>
          <a:p>
            <a:pPr>
              <a:lnSpc>
                <a:spcPct val="150000"/>
              </a:lnSpc>
              <a:buFont typeface="Wingdings 2" panose="05020102010507070707" pitchFamily="18"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求（两个）序列的最长公共子序列</a:t>
            </a:r>
            <a:endParaRPr lang="en-US" altLang="zh-CN" sz="2400" dirty="0">
              <a:latin typeface="宋体" panose="02010600030101010101" pitchFamily="2" charset="-122"/>
              <a:ea typeface="宋体" panose="02010600030101010101" pitchFamily="2" charset="-122"/>
            </a:endParaRPr>
          </a:p>
          <a:p>
            <a:pPr marL="1257300" indent="-1257300">
              <a:lnSpc>
                <a:spcPct val="150000"/>
              </a:lnSpc>
              <a:buFont typeface="Wingdings 2" panose="05020102010507070707" pitchFamily="18" charset="2"/>
              <a:buNone/>
              <a:defRPr/>
            </a:pPr>
            <a:r>
              <a:rPr lang="zh-CN" altLang="en-US" sz="2400" dirty="0"/>
              <a:t>    </a:t>
            </a:r>
            <a:r>
              <a:rPr lang="zh-CN" altLang="en-US" sz="2400" dirty="0">
                <a:solidFill>
                  <a:srgbClr val="FF0000"/>
                </a:solidFill>
              </a:rPr>
              <a:t>前缀</a:t>
            </a:r>
            <a:r>
              <a:rPr lang="zh-CN" altLang="en-US" sz="2400" dirty="0"/>
              <a:t>：</a:t>
            </a:r>
            <a:r>
              <a:rPr lang="zh-CN" altLang="en-US" sz="2400" dirty="0">
                <a:latin typeface="宋体" panose="02010600030101010101" pitchFamily="2" charset="-122"/>
                <a:ea typeface="宋体" panose="02010600030101010101" pitchFamily="2" charset="-122"/>
              </a:rPr>
              <a:t>给定一个序列</a:t>
            </a:r>
            <a:r>
              <a:rPr lang="en-US" altLang="zh-CN" sz="2400" dirty="0">
                <a:latin typeface="宋体" panose="02010600030101010101" pitchFamily="2" charset="-122"/>
                <a:ea typeface="宋体" panose="02010600030101010101" pitchFamily="2" charset="-122"/>
              </a:rPr>
              <a:t>X=&lt;x</a:t>
            </a:r>
            <a:r>
              <a:rPr lang="en-US" altLang="zh-CN" sz="2400" baseline="-25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,x</a:t>
            </a:r>
            <a:r>
              <a:rPr lang="en-US" altLang="zh-CN" sz="2400" baseline="-25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x</a:t>
            </a:r>
            <a:r>
              <a:rPr lang="en-US" altLang="zh-CN" sz="2400" baseline="-25000" dirty="0" err="1">
                <a:latin typeface="宋体" panose="02010600030101010101" pitchFamily="2" charset="-122"/>
                <a:ea typeface="宋体" panose="02010600030101010101" pitchFamily="2" charset="-122"/>
              </a:rPr>
              <a:t>m</a:t>
            </a:r>
            <a:r>
              <a:rPr lang="en-US" altLang="zh-CN" sz="2400" dirty="0">
                <a:latin typeface="宋体" panose="02010600030101010101" pitchFamily="2" charset="-122"/>
                <a:ea typeface="宋体" panose="02010600030101010101" pitchFamily="2" charset="-122"/>
              </a:rPr>
              <a:t>&gt;</a:t>
            </a:r>
            <a:r>
              <a:rPr lang="zh-CN" altLang="en-US" sz="2400" dirty="0">
                <a:latin typeface="宋体" panose="02010600030101010101" pitchFamily="2" charset="-122"/>
                <a:ea typeface="宋体" panose="02010600030101010101" pitchFamily="2" charset="-122"/>
              </a:rPr>
              <a:t>，对于</a:t>
            </a:r>
            <a:r>
              <a:rPr lang="en-US" altLang="zh-CN" sz="2400" dirty="0" err="1">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=0,1,...,m, </a:t>
            </a:r>
            <a:r>
              <a:rPr lang="zh-CN" altLang="en-US" sz="2400" dirty="0">
                <a:latin typeface="宋体" panose="02010600030101010101" pitchFamily="2" charset="-122"/>
                <a:ea typeface="宋体" panose="02010600030101010101" pitchFamily="2" charset="-122"/>
              </a:rPr>
              <a:t>定义</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的第</a:t>
            </a:r>
            <a:r>
              <a:rPr lang="en-US" altLang="zh-CN" sz="2400" dirty="0" err="1">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个前缀为</a:t>
            </a:r>
            <a:r>
              <a:rPr lang="en-US" altLang="zh-CN" sz="2400" dirty="0">
                <a:latin typeface="宋体" panose="02010600030101010101" pitchFamily="2" charset="-122"/>
                <a:ea typeface="宋体" panose="02010600030101010101" pitchFamily="2" charset="-122"/>
              </a:rPr>
              <a:t>X</a:t>
            </a:r>
            <a:r>
              <a:rPr lang="en-US" altLang="zh-CN" sz="2400" baseline="-25000" dirty="0">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=&lt;x</a:t>
            </a:r>
            <a:r>
              <a:rPr lang="en-US" altLang="zh-CN" sz="2400" baseline="-25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,x</a:t>
            </a:r>
            <a:r>
              <a:rPr lang="en-US" altLang="zh-CN" sz="2400" baseline="-25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,...,x</a:t>
            </a:r>
            <a:r>
              <a:rPr lang="en-US" altLang="zh-CN" sz="2400" baseline="-25000" dirty="0">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&gt;</a:t>
            </a:r>
            <a:r>
              <a:rPr lang="zh-CN" altLang="en-US" sz="2400" dirty="0">
                <a:latin typeface="宋体" panose="02010600030101010101" pitchFamily="2" charset="-122"/>
                <a:ea typeface="宋体" panose="02010600030101010101" pitchFamily="2" charset="-122"/>
              </a:rPr>
              <a:t>，即</a:t>
            </a:r>
            <a:r>
              <a:rPr lang="zh-CN" altLang="en-US" sz="2400" dirty="0"/>
              <a:t>前</a:t>
            </a:r>
            <a:r>
              <a:rPr lang="en-US" altLang="zh-CN" sz="2400" dirty="0" err="1"/>
              <a:t>i</a:t>
            </a:r>
            <a:r>
              <a:rPr lang="zh-CN" altLang="en-US" sz="2400" dirty="0"/>
              <a:t>个元素构成的子序列</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ct val="150000"/>
              </a:lnSpc>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rPr>
              <a:t>             如，</a:t>
            </a:r>
            <a:r>
              <a:rPr lang="en-US" altLang="zh-CN" sz="2400" dirty="0">
                <a:latin typeface="宋体" panose="02010600030101010101" pitchFamily="2" charset="-122"/>
                <a:ea typeface="宋体" panose="02010600030101010101" pitchFamily="2" charset="-122"/>
              </a:rPr>
              <a:t>X=&lt;A,B,C,B,D,A,B&gt;</a:t>
            </a:r>
            <a:r>
              <a:rPr lang="zh-CN" altLang="en-US" sz="2400" dirty="0">
                <a:latin typeface="宋体" panose="02010600030101010101" pitchFamily="2" charset="-122"/>
                <a:ea typeface="宋体" panose="02010600030101010101" pitchFamily="2" charset="-122"/>
              </a:rPr>
              <a:t>，则</a:t>
            </a:r>
            <a:endParaRPr lang="en-US" altLang="zh-CN" sz="2400" dirty="0">
              <a:latin typeface="宋体" panose="02010600030101010101" pitchFamily="2" charset="-122"/>
              <a:ea typeface="宋体" panose="02010600030101010101" pitchFamily="2" charset="-122"/>
            </a:endParaRPr>
          </a:p>
          <a:p>
            <a:pPr>
              <a:lnSpc>
                <a:spcPct val="150000"/>
              </a:lnSpc>
              <a:buFont typeface="Wingdings 2" panose="05020102010507070707" pitchFamily="18" charset="2"/>
              <a:buNone/>
              <a:defRPr/>
            </a:pPr>
            <a:r>
              <a:rPr lang="en-US" altLang="zh-CN" sz="2400" dirty="0">
                <a:latin typeface="宋体" panose="02010600030101010101" pitchFamily="2" charset="-122"/>
                <a:ea typeface="宋体" panose="02010600030101010101" pitchFamily="2" charset="-122"/>
              </a:rPr>
              <a:t>                 X</a:t>
            </a:r>
            <a:r>
              <a:rPr lang="en-US" altLang="zh-CN" sz="2400" baseline="-25000" dirty="0">
                <a:latin typeface="宋体" panose="02010600030101010101" pitchFamily="2" charset="-122"/>
                <a:ea typeface="宋体" panose="02010600030101010101" pitchFamily="2" charset="-122"/>
              </a:rPr>
              <a:t>4</a:t>
            </a:r>
            <a:r>
              <a:rPr lang="en-US" altLang="zh-CN" sz="2400" dirty="0">
                <a:latin typeface="宋体" panose="02010600030101010101" pitchFamily="2" charset="-122"/>
                <a:ea typeface="宋体" panose="02010600030101010101" pitchFamily="2" charset="-122"/>
              </a:rPr>
              <a:t>=&lt;A,B,C,B&gt;</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ct val="150000"/>
              </a:lnSpc>
              <a:buFont typeface="Wingdings 2" panose="05020102010507070707" pitchFamily="18" charset="2"/>
              <a:buNone/>
              <a:defRPr/>
            </a:pPr>
            <a:r>
              <a:rPr lang="en-US" altLang="zh-CN" sz="2400" dirty="0">
                <a:latin typeface="宋体" panose="02010600030101010101" pitchFamily="2" charset="-122"/>
                <a:ea typeface="宋体" panose="02010600030101010101" pitchFamily="2" charset="-122"/>
              </a:rPr>
              <a:t>                 X</a:t>
            </a:r>
            <a:r>
              <a:rPr lang="en-US" altLang="zh-CN" sz="2400" baseline="-25000" dirty="0">
                <a:latin typeface="宋体" panose="02010600030101010101" pitchFamily="2" charset="-122"/>
                <a:ea typeface="宋体" panose="02010600030101010101" pitchFamily="2" charset="-122"/>
              </a:rPr>
              <a:t>0</a:t>
            </a:r>
            <a:r>
              <a:rPr lang="en-US" altLang="zh-CN" sz="2400" dirty="0">
                <a:latin typeface="宋体" panose="02010600030101010101" pitchFamily="2" charset="-122"/>
                <a:ea typeface="宋体" panose="02010600030101010101" pitchFamily="2" charset="-122"/>
              </a:rPr>
              <a:t>=</a:t>
            </a:r>
            <a:r>
              <a:rPr lang="el-GR" altLang="zh-CN" sz="2400" dirty="0">
                <a:ea typeface="宋体" panose="02010600030101010101" pitchFamily="2" charset="-122"/>
              </a:rPr>
              <a:t>Φ</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C7D783-A2A6-4200-91C5-AA9003D33F68}"/>
              </a:ext>
            </a:extLst>
          </p:cNvPr>
          <p:cNvSpPr>
            <a:spLocks noGrp="1"/>
          </p:cNvSpPr>
          <p:nvPr>
            <p:ph idx="1"/>
          </p:nvPr>
        </p:nvSpPr>
        <p:spPr>
          <a:xfrm>
            <a:off x="134938" y="333375"/>
            <a:ext cx="8928100" cy="5848350"/>
          </a:xfrm>
          <a:solidFill>
            <a:schemeClr val="bg1"/>
          </a:solidFill>
        </p:spPr>
        <p:txBody>
          <a:bodyPr/>
          <a:lstStyle/>
          <a:p>
            <a:pPr>
              <a:lnSpc>
                <a:spcPct val="150000"/>
              </a:lnSpc>
              <a:spcBef>
                <a:spcPts val="1200"/>
              </a:spcBef>
              <a:buFont typeface="Wingdings 2" panose="05020102010507070707" pitchFamily="18" charset="2"/>
              <a:buNone/>
              <a:defRPr/>
            </a:pPr>
            <a:r>
              <a:rPr lang="en-US" altLang="zh-CN" dirty="0"/>
              <a:t>1</a:t>
            </a:r>
            <a:r>
              <a:rPr lang="zh-CN" altLang="en-US" dirty="0"/>
              <a:t>）</a:t>
            </a:r>
            <a:r>
              <a:rPr lang="en-US" altLang="zh-CN" dirty="0"/>
              <a:t>LCS</a:t>
            </a:r>
            <a:r>
              <a:rPr lang="zh-CN" altLang="en-US" dirty="0"/>
              <a:t>问题的最优子结构性</a:t>
            </a:r>
            <a:endParaRPr lang="en-US" altLang="zh-CN" dirty="0"/>
          </a:p>
          <a:p>
            <a:pPr marL="0" indent="0">
              <a:lnSpc>
                <a:spcPct val="150000"/>
              </a:lnSpc>
              <a:spcBef>
                <a:spcPts val="120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rPr>
              <a:t>  定理</a:t>
            </a:r>
            <a:r>
              <a:rPr lang="en-US" altLang="zh-CN" sz="2400" dirty="0">
                <a:latin typeface="宋体" panose="02010600030101010101" pitchFamily="2" charset="-122"/>
                <a:ea typeface="宋体" panose="02010600030101010101" pitchFamily="2" charset="-122"/>
              </a:rPr>
              <a:t>6.2  </a:t>
            </a:r>
            <a:r>
              <a:rPr lang="zh-CN" altLang="en-US" sz="2400" dirty="0">
                <a:latin typeface="宋体" panose="02010600030101010101" pitchFamily="2" charset="-122"/>
                <a:ea typeface="宋体" panose="02010600030101010101" pitchFamily="2" charset="-122"/>
              </a:rPr>
              <a:t>设有序列</a:t>
            </a:r>
            <a:r>
              <a:rPr lang="en-US" altLang="zh-CN" sz="2400" dirty="0">
                <a:latin typeface="宋体" panose="02010600030101010101" pitchFamily="2" charset="-122"/>
                <a:ea typeface="宋体" panose="02010600030101010101" pitchFamily="2" charset="-122"/>
              </a:rPr>
              <a:t>X=&lt;x</a:t>
            </a:r>
            <a:r>
              <a:rPr lang="en-US" altLang="zh-CN" sz="2400" baseline="-25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,x</a:t>
            </a:r>
            <a:r>
              <a:rPr lang="en-US" altLang="zh-CN" sz="2400" baseline="-25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x</a:t>
            </a:r>
            <a:r>
              <a:rPr lang="en-US" altLang="zh-CN" sz="2400" baseline="-25000" dirty="0" err="1">
                <a:latin typeface="宋体" panose="02010600030101010101" pitchFamily="2" charset="-122"/>
                <a:ea typeface="宋体" panose="02010600030101010101" pitchFamily="2" charset="-122"/>
              </a:rPr>
              <a:t>m</a:t>
            </a:r>
            <a:r>
              <a:rPr lang="en-US" altLang="zh-CN" sz="2400" dirty="0">
                <a:latin typeface="宋体" panose="02010600030101010101" pitchFamily="2" charset="-122"/>
                <a:ea typeface="宋体" panose="02010600030101010101" pitchFamily="2" charset="-122"/>
              </a:rPr>
              <a:t>&gt;</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Y=&lt;y</a:t>
            </a:r>
            <a:r>
              <a:rPr lang="en-US" altLang="zh-CN" sz="2400" baseline="-25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,y</a:t>
            </a:r>
            <a:r>
              <a:rPr lang="en-US" altLang="zh-CN" sz="2400" baseline="-25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y</a:t>
            </a:r>
            <a:r>
              <a:rPr lang="en-US" altLang="zh-CN" sz="2400" baseline="-25000" dirty="0" err="1">
                <a:latin typeface="宋体" panose="02010600030101010101" pitchFamily="2" charset="-122"/>
                <a:ea typeface="宋体" panose="02010600030101010101" pitchFamily="2" charset="-122"/>
              </a:rPr>
              <a:t>n</a:t>
            </a:r>
            <a:r>
              <a:rPr lang="en-US" altLang="zh-CN" sz="2400" dirty="0">
                <a:latin typeface="宋体" panose="02010600030101010101" pitchFamily="2" charset="-122"/>
                <a:ea typeface="宋体" panose="02010600030101010101" pitchFamily="2" charset="-122"/>
              </a:rPr>
              <a:t>&gt;</a:t>
            </a:r>
            <a:r>
              <a:rPr lang="zh-CN" altLang="en-US" sz="2400" dirty="0">
                <a:latin typeface="宋体" panose="02010600030101010101" pitchFamily="2" charset="-122"/>
                <a:ea typeface="宋体" panose="02010600030101010101" pitchFamily="2" charset="-122"/>
              </a:rPr>
              <a:t>，并</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1200"/>
              </a:spcBef>
              <a:buFont typeface="Wingdings 2" panose="05020102010507070707" pitchFamily="18"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设序列</a:t>
            </a:r>
            <a:r>
              <a:rPr lang="en-US" altLang="zh-CN" sz="2400" dirty="0">
                <a:latin typeface="宋体" panose="02010600030101010101" pitchFamily="2" charset="-122"/>
                <a:ea typeface="宋体" panose="02010600030101010101" pitchFamily="2" charset="-122"/>
              </a:rPr>
              <a:t>Z=&lt;z</a:t>
            </a:r>
            <a:r>
              <a:rPr lang="en-US" altLang="zh-CN" sz="2400" baseline="-25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,z</a:t>
            </a:r>
            <a:r>
              <a:rPr lang="en-US" altLang="zh-CN" sz="2400" baseline="-25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z</a:t>
            </a:r>
            <a:r>
              <a:rPr lang="en-US" altLang="zh-CN" sz="2400" baseline="-25000" dirty="0" err="1">
                <a:latin typeface="宋体" panose="02010600030101010101" pitchFamily="2" charset="-122"/>
                <a:ea typeface="宋体" panose="02010600030101010101" pitchFamily="2" charset="-122"/>
              </a:rPr>
              <a:t>k</a:t>
            </a:r>
            <a:r>
              <a:rPr lang="en-US" altLang="zh-CN" sz="2400" dirty="0">
                <a:latin typeface="宋体" panose="02010600030101010101" pitchFamily="2" charset="-122"/>
                <a:ea typeface="宋体" panose="02010600030101010101" pitchFamily="2" charset="-122"/>
              </a:rPr>
              <a:t>&gt;</a:t>
            </a:r>
            <a:r>
              <a:rPr lang="zh-CN" altLang="en-US" sz="2400" dirty="0">
                <a:latin typeface="宋体" panose="02010600030101010101" pitchFamily="2" charset="-122"/>
                <a:ea typeface="宋体" panose="02010600030101010101" pitchFamily="2" charset="-122"/>
              </a:rPr>
              <a:t>为</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的任意一个</a:t>
            </a:r>
            <a:r>
              <a:rPr lang="en-US" altLang="zh-CN" sz="2400" b="1" dirty="0">
                <a:solidFill>
                  <a:srgbClr val="FF0000"/>
                </a:solidFill>
                <a:latin typeface="宋体" panose="02010600030101010101" pitchFamily="2" charset="-122"/>
                <a:ea typeface="宋体" panose="02010600030101010101" pitchFamily="2" charset="-122"/>
              </a:rPr>
              <a:t>LCS</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1200"/>
              </a:spcBef>
              <a:buFont typeface="Wingdings 2" panose="05020102010507070707" pitchFamily="18"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）若</a:t>
            </a:r>
            <a:r>
              <a:rPr lang="en-US" altLang="zh-CN" sz="2400" dirty="0" err="1">
                <a:latin typeface="宋体" panose="02010600030101010101" pitchFamily="2" charset="-122"/>
                <a:ea typeface="宋体" panose="02010600030101010101" pitchFamily="2" charset="-122"/>
              </a:rPr>
              <a:t>x</a:t>
            </a:r>
            <a:r>
              <a:rPr lang="en-US" altLang="zh-CN" sz="2400" baseline="-25000" dirty="0" err="1">
                <a:latin typeface="宋体" panose="02010600030101010101" pitchFamily="2" charset="-122"/>
                <a:ea typeface="宋体" panose="02010600030101010101" pitchFamily="2" charset="-122"/>
              </a:rPr>
              <a:t>m</a:t>
            </a:r>
            <a:r>
              <a:rPr lang="zh-CN" altLang="en-US"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y</a:t>
            </a:r>
            <a:r>
              <a:rPr lang="en-US" altLang="zh-CN" sz="2400" baseline="-25000" dirty="0" err="1">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，则</a:t>
            </a:r>
            <a:r>
              <a:rPr lang="en-US" altLang="zh-CN" sz="2400" dirty="0" err="1">
                <a:latin typeface="宋体" panose="02010600030101010101" pitchFamily="2" charset="-122"/>
                <a:ea typeface="宋体" panose="02010600030101010101" pitchFamily="2" charset="-122"/>
              </a:rPr>
              <a:t>z</a:t>
            </a:r>
            <a:r>
              <a:rPr lang="en-US" altLang="zh-CN" sz="2400" baseline="-25000" dirty="0" err="1">
                <a:latin typeface="宋体" panose="02010600030101010101" pitchFamily="2" charset="-122"/>
                <a:ea typeface="宋体" panose="02010600030101010101" pitchFamily="2" charset="-122"/>
              </a:rPr>
              <a:t>k</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x</a:t>
            </a:r>
            <a:r>
              <a:rPr lang="en-US" altLang="zh-CN" sz="2400" baseline="-25000" dirty="0" err="1">
                <a:latin typeface="宋体" panose="02010600030101010101" pitchFamily="2" charset="-122"/>
                <a:ea typeface="宋体" panose="02010600030101010101" pitchFamily="2" charset="-122"/>
              </a:rPr>
              <a:t>m</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y</a:t>
            </a:r>
            <a:r>
              <a:rPr lang="en-US" altLang="zh-CN" sz="2400" baseline="-25000" dirty="0" err="1">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，且</a:t>
            </a:r>
            <a:r>
              <a:rPr lang="en-US" altLang="zh-CN" sz="2400" dirty="0">
                <a:latin typeface="宋体" panose="02010600030101010101" pitchFamily="2" charset="-122"/>
                <a:ea typeface="宋体" panose="02010600030101010101" pitchFamily="2" charset="-122"/>
              </a:rPr>
              <a:t>Z</a:t>
            </a:r>
            <a:r>
              <a:rPr lang="en-US" altLang="zh-CN" sz="2400" baseline="-25000" dirty="0">
                <a:latin typeface="宋体" panose="02010600030101010101" pitchFamily="2" charset="-122"/>
                <a:ea typeface="宋体" panose="02010600030101010101" pitchFamily="2" charset="-122"/>
              </a:rPr>
              <a:t>k-1</a:t>
            </a:r>
            <a:r>
              <a:rPr lang="zh-CN" altLang="en-US" sz="2400" dirty="0">
                <a:latin typeface="宋体" panose="02010600030101010101" pitchFamily="2" charset="-122"/>
                <a:ea typeface="宋体" panose="02010600030101010101" pitchFamily="2" charset="-122"/>
              </a:rPr>
              <a:t>是</a:t>
            </a:r>
            <a:r>
              <a:rPr lang="en-US" altLang="zh-CN" sz="2400" dirty="0">
                <a:latin typeface="宋体" panose="02010600030101010101" pitchFamily="2" charset="-122"/>
                <a:ea typeface="宋体" panose="02010600030101010101" pitchFamily="2" charset="-122"/>
              </a:rPr>
              <a:t>X</a:t>
            </a:r>
            <a:r>
              <a:rPr lang="en-US" altLang="zh-CN" sz="2400" baseline="-25000" dirty="0">
                <a:latin typeface="宋体" panose="02010600030101010101" pitchFamily="2" charset="-122"/>
                <a:ea typeface="宋体" panose="02010600030101010101" pitchFamily="2" charset="-122"/>
              </a:rPr>
              <a:t>m-1</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en-US" altLang="zh-CN" sz="2400" baseline="-25000" dirty="0">
                <a:latin typeface="宋体" panose="02010600030101010101" pitchFamily="2" charset="-122"/>
                <a:ea typeface="宋体" panose="02010600030101010101" pitchFamily="2" charset="-122"/>
              </a:rPr>
              <a:t>n-1</a:t>
            </a:r>
            <a:r>
              <a:rPr lang="zh-CN" altLang="en-US" sz="2400" dirty="0">
                <a:latin typeface="宋体" panose="02010600030101010101" pitchFamily="2" charset="-122"/>
                <a:ea typeface="宋体" panose="02010600030101010101" pitchFamily="2" charset="-122"/>
              </a:rPr>
              <a:t>的一个</a:t>
            </a:r>
            <a:r>
              <a:rPr lang="en-US" altLang="zh-CN" sz="2400" dirty="0">
                <a:latin typeface="宋体" panose="02010600030101010101" pitchFamily="2" charset="-122"/>
                <a:ea typeface="宋体" panose="02010600030101010101" pitchFamily="2" charset="-122"/>
              </a:rPr>
              <a:t>LCS</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1200"/>
              </a:spcBef>
              <a:buFont typeface="Wingdings 2" panose="05020102010507070707" pitchFamily="18"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）若</a:t>
            </a:r>
            <a:r>
              <a:rPr lang="en-US" altLang="zh-CN" sz="2400" dirty="0" err="1">
                <a:latin typeface="宋体" panose="02010600030101010101" pitchFamily="2" charset="-122"/>
                <a:ea typeface="宋体" panose="02010600030101010101" pitchFamily="2" charset="-122"/>
              </a:rPr>
              <a:t>x</a:t>
            </a:r>
            <a:r>
              <a:rPr lang="en-US" altLang="zh-CN" sz="2400" baseline="-25000" dirty="0" err="1">
                <a:latin typeface="宋体" panose="02010600030101010101" pitchFamily="2" charset="-122"/>
                <a:ea typeface="宋体" panose="02010600030101010101" pitchFamily="2" charset="-122"/>
              </a:rPr>
              <a:t>m</a:t>
            </a:r>
            <a:r>
              <a:rPr lang="en-US" altLang="zh-CN" sz="2400" dirty="0" err="1">
                <a:latin typeface="宋体" panose="02010600030101010101" pitchFamily="2" charset="-122"/>
                <a:ea typeface="宋体" panose="02010600030101010101" pitchFamily="2" charset="-122"/>
              </a:rPr>
              <a:t>≠y</a:t>
            </a:r>
            <a:r>
              <a:rPr lang="en-US" altLang="zh-CN" sz="2400" baseline="-25000" dirty="0" err="1">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，则</a:t>
            </a:r>
            <a:r>
              <a:rPr lang="en-US" altLang="zh-CN" sz="2400" dirty="0" err="1">
                <a:latin typeface="宋体" panose="02010600030101010101" pitchFamily="2" charset="-122"/>
                <a:ea typeface="宋体" panose="02010600030101010101" pitchFamily="2" charset="-122"/>
              </a:rPr>
              <a:t>z</a:t>
            </a:r>
            <a:r>
              <a:rPr lang="en-US" altLang="zh-CN" sz="2400" baseline="-25000" dirty="0" err="1">
                <a:latin typeface="宋体" panose="02010600030101010101" pitchFamily="2" charset="-122"/>
                <a:ea typeface="宋体" panose="02010600030101010101" pitchFamily="2" charset="-122"/>
              </a:rPr>
              <a:t>k</a:t>
            </a:r>
            <a:r>
              <a:rPr lang="en-US" altLang="zh-CN" sz="2400" dirty="0" err="1">
                <a:latin typeface="宋体" panose="02010600030101010101" pitchFamily="2" charset="-122"/>
                <a:ea typeface="宋体" panose="02010600030101010101" pitchFamily="2" charset="-122"/>
              </a:rPr>
              <a:t>≠x</a:t>
            </a:r>
            <a:r>
              <a:rPr lang="en-US" altLang="zh-CN" sz="2400" baseline="-25000" dirty="0" err="1">
                <a:latin typeface="宋体" panose="02010600030101010101" pitchFamily="2" charset="-122"/>
                <a:ea typeface="宋体" panose="02010600030101010101" pitchFamily="2" charset="-122"/>
              </a:rPr>
              <a:t>m</a:t>
            </a:r>
            <a:r>
              <a:rPr lang="zh-CN" altLang="en-US" sz="2400" dirty="0">
                <a:latin typeface="宋体" panose="02010600030101010101" pitchFamily="2" charset="-122"/>
                <a:ea typeface="宋体" panose="02010600030101010101" pitchFamily="2" charset="-122"/>
              </a:rPr>
              <a:t>蕴含</a:t>
            </a:r>
            <a:r>
              <a:rPr lang="en-US" altLang="zh-CN" sz="2400" dirty="0">
                <a:latin typeface="宋体" panose="02010600030101010101" pitchFamily="2" charset="-122"/>
                <a:ea typeface="宋体" panose="02010600030101010101" pitchFamily="2" charset="-122"/>
              </a:rPr>
              <a:t>Z</a:t>
            </a:r>
            <a:r>
              <a:rPr lang="zh-CN" altLang="en-US" sz="2400" dirty="0">
                <a:latin typeface="宋体" panose="02010600030101010101" pitchFamily="2" charset="-122"/>
                <a:ea typeface="宋体" panose="02010600030101010101" pitchFamily="2" charset="-122"/>
              </a:rPr>
              <a:t>是</a:t>
            </a:r>
            <a:r>
              <a:rPr lang="en-US" altLang="zh-CN" sz="2400" dirty="0">
                <a:latin typeface="宋体" panose="02010600030101010101" pitchFamily="2" charset="-122"/>
                <a:ea typeface="宋体" panose="02010600030101010101" pitchFamily="2" charset="-122"/>
              </a:rPr>
              <a:t>X</a:t>
            </a:r>
            <a:r>
              <a:rPr lang="en-US" altLang="zh-CN" sz="2400" baseline="-25000" dirty="0">
                <a:latin typeface="宋体" panose="02010600030101010101" pitchFamily="2" charset="-122"/>
                <a:ea typeface="宋体" panose="02010600030101010101" pitchFamily="2" charset="-122"/>
              </a:rPr>
              <a:t>m-1</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的一个</a:t>
            </a:r>
            <a:r>
              <a:rPr lang="en-US" altLang="zh-CN" sz="2400" dirty="0">
                <a:latin typeface="宋体" panose="02010600030101010101" pitchFamily="2" charset="-122"/>
                <a:ea typeface="宋体" panose="02010600030101010101" pitchFamily="2" charset="-122"/>
              </a:rPr>
              <a:t>LCS</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1200"/>
              </a:spcBef>
              <a:buFont typeface="Wingdings 2" panose="05020102010507070707" pitchFamily="18"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）若</a:t>
            </a:r>
            <a:r>
              <a:rPr lang="en-US" altLang="zh-CN" sz="2400" dirty="0" err="1">
                <a:latin typeface="宋体" panose="02010600030101010101" pitchFamily="2" charset="-122"/>
                <a:ea typeface="宋体" panose="02010600030101010101" pitchFamily="2" charset="-122"/>
              </a:rPr>
              <a:t>x</a:t>
            </a:r>
            <a:r>
              <a:rPr lang="en-US" altLang="zh-CN" sz="2400" baseline="-25000" dirty="0" err="1">
                <a:latin typeface="宋体" panose="02010600030101010101" pitchFamily="2" charset="-122"/>
                <a:ea typeface="宋体" panose="02010600030101010101" pitchFamily="2" charset="-122"/>
              </a:rPr>
              <a:t>m</a:t>
            </a:r>
            <a:r>
              <a:rPr lang="en-US" altLang="zh-CN" sz="2400" dirty="0" err="1">
                <a:latin typeface="宋体" panose="02010600030101010101" pitchFamily="2" charset="-122"/>
                <a:ea typeface="宋体" panose="02010600030101010101" pitchFamily="2" charset="-122"/>
              </a:rPr>
              <a:t>≠y</a:t>
            </a:r>
            <a:r>
              <a:rPr lang="en-US" altLang="zh-CN" sz="2400" baseline="-25000" dirty="0" err="1">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，则</a:t>
            </a:r>
            <a:r>
              <a:rPr lang="en-US" altLang="zh-CN" sz="2400" dirty="0" err="1">
                <a:latin typeface="宋体" panose="02010600030101010101" pitchFamily="2" charset="-122"/>
                <a:ea typeface="宋体" panose="02010600030101010101" pitchFamily="2" charset="-122"/>
              </a:rPr>
              <a:t>z</a:t>
            </a:r>
            <a:r>
              <a:rPr lang="en-US" altLang="zh-CN" sz="2400" baseline="-25000" dirty="0" err="1">
                <a:latin typeface="宋体" panose="02010600030101010101" pitchFamily="2" charset="-122"/>
                <a:ea typeface="宋体" panose="02010600030101010101" pitchFamily="2" charset="-122"/>
              </a:rPr>
              <a:t>k</a:t>
            </a:r>
            <a:r>
              <a:rPr lang="en-US" altLang="zh-CN" sz="2400" dirty="0" err="1">
                <a:latin typeface="宋体" panose="02010600030101010101" pitchFamily="2" charset="-122"/>
                <a:ea typeface="宋体" panose="02010600030101010101" pitchFamily="2" charset="-122"/>
              </a:rPr>
              <a:t>≠y</a:t>
            </a:r>
            <a:r>
              <a:rPr lang="en-US" altLang="zh-CN" sz="2400" baseline="-25000" dirty="0" err="1">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蕴含</a:t>
            </a:r>
            <a:r>
              <a:rPr lang="en-US" altLang="zh-CN" sz="2400" dirty="0">
                <a:latin typeface="宋体" panose="02010600030101010101" pitchFamily="2" charset="-122"/>
                <a:ea typeface="宋体" panose="02010600030101010101" pitchFamily="2" charset="-122"/>
              </a:rPr>
              <a:t>Z</a:t>
            </a:r>
            <a:r>
              <a:rPr lang="zh-CN" altLang="en-US" sz="2400" dirty="0">
                <a:latin typeface="宋体" panose="02010600030101010101" pitchFamily="2" charset="-122"/>
                <a:ea typeface="宋体" panose="02010600030101010101" pitchFamily="2" charset="-122"/>
              </a:rPr>
              <a:t>是</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en-US" altLang="zh-CN" sz="2400" baseline="-25000" dirty="0">
                <a:latin typeface="宋体" panose="02010600030101010101" pitchFamily="2" charset="-122"/>
                <a:ea typeface="宋体" panose="02010600030101010101" pitchFamily="2" charset="-122"/>
              </a:rPr>
              <a:t>n-1</a:t>
            </a:r>
            <a:r>
              <a:rPr lang="zh-CN" altLang="en-US" sz="2400" dirty="0">
                <a:latin typeface="宋体" panose="02010600030101010101" pitchFamily="2" charset="-122"/>
                <a:ea typeface="宋体" panose="02010600030101010101" pitchFamily="2" charset="-122"/>
              </a:rPr>
              <a:t>的一个</a:t>
            </a:r>
            <a:r>
              <a:rPr lang="en-US" altLang="zh-CN" sz="2400" dirty="0">
                <a:latin typeface="宋体" panose="02010600030101010101" pitchFamily="2" charset="-122"/>
                <a:ea typeface="宋体" panose="02010600030101010101" pitchFamily="2" charset="-122"/>
              </a:rPr>
              <a:t>LCS</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ct val="150000"/>
              </a:lnSpc>
              <a:spcBef>
                <a:spcPts val="1200"/>
              </a:spcBef>
              <a:buFont typeface="Wingdings 2" panose="05020102010507070707" pitchFamily="18" charset="2"/>
              <a:buNone/>
              <a:defRPr/>
            </a:pPr>
            <a:endParaRPr lang="en-US" altLang="zh-CN" sz="2800" dirty="0"/>
          </a:p>
          <a:p>
            <a:pPr>
              <a:lnSpc>
                <a:spcPct val="150000"/>
              </a:lnSpc>
              <a:spcBef>
                <a:spcPts val="1200"/>
              </a:spcBef>
              <a:buFont typeface="Wingdings 2" panose="05020102010507070707" pitchFamily="18" charset="2"/>
              <a:buNone/>
              <a:defRPr/>
            </a:pPr>
            <a:endParaRPr lang="en-US" altLang="zh-CN" sz="2800" dirty="0"/>
          </a:p>
        </p:txBody>
      </p:sp>
      <p:sp>
        <p:nvSpPr>
          <p:cNvPr id="2" name="文本框 1">
            <a:extLst>
              <a:ext uri="{FF2B5EF4-FFF2-40B4-BE49-F238E27FC236}">
                <a16:creationId xmlns:a16="http://schemas.microsoft.com/office/drawing/2014/main" id="{5315BA10-45C0-464C-A102-C7865AFFB965}"/>
              </a:ext>
            </a:extLst>
          </p:cNvPr>
          <p:cNvSpPr txBox="1"/>
          <p:nvPr/>
        </p:nvSpPr>
        <p:spPr>
          <a:xfrm>
            <a:off x="314325" y="5157788"/>
            <a:ext cx="8748713" cy="1128712"/>
          </a:xfrm>
          <a:prstGeom prst="rect">
            <a:avLst/>
          </a:prstGeom>
          <a:solidFill>
            <a:schemeClr val="accent1">
              <a:lumMod val="20000"/>
              <a:lumOff val="80000"/>
            </a:schemeClr>
          </a:solidFill>
        </p:spPr>
        <p:txBody>
          <a:bodyPr>
            <a:spAutoFit/>
          </a:bodyPr>
          <a:lstStyle/>
          <a:p>
            <a:pPr marL="2151063" indent="-2151063">
              <a:lnSpc>
                <a:spcPct val="150000"/>
              </a:lnSpc>
              <a:defRPr/>
            </a:pPr>
            <a:r>
              <a:rPr lang="zh-CN" altLang="en-US" sz="2400" dirty="0"/>
              <a:t>子问题的定义：从“</a:t>
            </a:r>
            <a:r>
              <a:rPr lang="en-US" altLang="zh-CN" sz="2400" dirty="0" err="1"/>
              <a:t>X</a:t>
            </a:r>
            <a:r>
              <a:rPr lang="en-US" altLang="zh-CN" sz="2400" baseline="-25000" dirty="0" err="1"/>
              <a:t>m</a:t>
            </a:r>
            <a:r>
              <a:rPr lang="zh-CN" altLang="en-US" sz="2400" dirty="0"/>
              <a:t>和</a:t>
            </a:r>
            <a:r>
              <a:rPr lang="en-US" altLang="zh-CN" sz="2400" dirty="0" err="1"/>
              <a:t>Y</a:t>
            </a:r>
            <a:r>
              <a:rPr lang="en-US" altLang="zh-CN" sz="2400" baseline="-25000" dirty="0" err="1"/>
              <a:t>n</a:t>
            </a:r>
            <a:r>
              <a:rPr lang="zh-CN" altLang="en-US" sz="2400" dirty="0"/>
              <a:t>的</a:t>
            </a:r>
            <a:r>
              <a:rPr lang="en-US" altLang="zh-CN" sz="2400" dirty="0"/>
              <a:t>LCS</a:t>
            </a:r>
            <a:r>
              <a:rPr lang="zh-CN" altLang="en-US" sz="2400" dirty="0"/>
              <a:t>”到“</a:t>
            </a:r>
            <a:r>
              <a:rPr lang="en-US" altLang="zh-CN" sz="2400" dirty="0"/>
              <a:t>X</a:t>
            </a:r>
            <a:r>
              <a:rPr lang="en-US" altLang="zh-CN" sz="2400" baseline="-25000" dirty="0"/>
              <a:t>m-1</a:t>
            </a:r>
            <a:r>
              <a:rPr lang="zh-CN" altLang="en-US" sz="2400" dirty="0"/>
              <a:t>和</a:t>
            </a:r>
            <a:r>
              <a:rPr lang="en-US" altLang="zh-CN" sz="2400" dirty="0"/>
              <a:t>Y</a:t>
            </a:r>
            <a:r>
              <a:rPr lang="en-US" altLang="zh-CN" sz="2400" baseline="-25000" dirty="0"/>
              <a:t>n-1</a:t>
            </a:r>
            <a:r>
              <a:rPr lang="zh-CN" altLang="en-US" sz="2400" dirty="0"/>
              <a:t>的</a:t>
            </a:r>
            <a:r>
              <a:rPr lang="en-US" altLang="zh-CN" sz="2400" dirty="0"/>
              <a:t>LCS</a:t>
            </a:r>
            <a:r>
              <a:rPr lang="zh-CN" altLang="en-US" sz="2400" dirty="0"/>
              <a:t>”、“</a:t>
            </a:r>
            <a:r>
              <a:rPr lang="en-US" altLang="zh-CN" sz="2400" dirty="0"/>
              <a:t>X</a:t>
            </a:r>
            <a:r>
              <a:rPr lang="en-US" altLang="zh-CN" sz="2400" baseline="-25000" dirty="0"/>
              <a:t>m-1</a:t>
            </a:r>
            <a:r>
              <a:rPr lang="zh-CN" altLang="en-US" sz="2400" dirty="0"/>
              <a:t>和</a:t>
            </a:r>
            <a:r>
              <a:rPr lang="en-US" altLang="zh-CN" sz="2400" dirty="0" err="1"/>
              <a:t>Y</a:t>
            </a:r>
            <a:r>
              <a:rPr lang="en-US" altLang="zh-CN" sz="2400" baseline="-25000" dirty="0" err="1"/>
              <a:t>n</a:t>
            </a:r>
            <a:r>
              <a:rPr lang="zh-CN" altLang="en-US" sz="2400" dirty="0"/>
              <a:t>的</a:t>
            </a:r>
            <a:r>
              <a:rPr lang="en-US" altLang="zh-CN" sz="2400" dirty="0"/>
              <a:t>LCS</a:t>
            </a:r>
            <a:r>
              <a:rPr lang="zh-CN" altLang="en-US" sz="2400" dirty="0"/>
              <a:t>”、“</a:t>
            </a:r>
            <a:r>
              <a:rPr lang="en-US" altLang="zh-CN" sz="2400" dirty="0" err="1"/>
              <a:t>X</a:t>
            </a:r>
            <a:r>
              <a:rPr lang="en-US" altLang="zh-CN" sz="2400" baseline="-25000" dirty="0" err="1"/>
              <a:t>m</a:t>
            </a:r>
            <a:r>
              <a:rPr lang="zh-CN" altLang="en-US" sz="2400" dirty="0"/>
              <a:t>和</a:t>
            </a:r>
            <a:r>
              <a:rPr lang="en-US" altLang="zh-CN" sz="2400" dirty="0"/>
              <a:t>Y</a:t>
            </a:r>
            <a:r>
              <a:rPr lang="en-US" altLang="zh-CN" sz="2400" baseline="-25000" dirty="0"/>
              <a:t>n-1</a:t>
            </a:r>
            <a:r>
              <a:rPr lang="zh-CN" altLang="en-US" sz="2400" dirty="0"/>
              <a:t>的</a:t>
            </a:r>
            <a:r>
              <a:rPr lang="en-US" altLang="zh-CN" sz="2400" dirty="0"/>
              <a:t>LCS</a:t>
            </a:r>
            <a:r>
              <a:rPr lang="zh-CN" altLang="en-US" sz="2400"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1BEAB2-5A9A-4A7C-A0F6-8730DF1E01C8}"/>
              </a:ext>
            </a:extLst>
          </p:cNvPr>
          <p:cNvSpPr>
            <a:spLocks noGrp="1"/>
          </p:cNvSpPr>
          <p:nvPr>
            <p:ph idx="1"/>
          </p:nvPr>
        </p:nvSpPr>
        <p:spPr>
          <a:xfrm>
            <a:off x="323850" y="476250"/>
            <a:ext cx="8462963" cy="5842000"/>
          </a:xfrm>
          <a:solidFill>
            <a:schemeClr val="bg1"/>
          </a:solidFill>
        </p:spPr>
        <p:txBody>
          <a:bodyPr/>
          <a:lstStyle/>
          <a:p>
            <a:pPr marL="0" indent="0">
              <a:lnSpc>
                <a:spcPct val="150000"/>
              </a:lnSpc>
              <a:spcBef>
                <a:spcPts val="1200"/>
              </a:spcBef>
              <a:buFont typeface="Wingdings 2" panose="05020102010507070707" pitchFamily="18" charset="2"/>
              <a:buNone/>
              <a:defRPr/>
            </a:pPr>
            <a:r>
              <a:rPr lang="zh-CN" altLang="en-US" dirty="0">
                <a:latin typeface="+mj-ea"/>
                <a:ea typeface="+mj-ea"/>
              </a:rPr>
              <a:t>证明：</a:t>
            </a:r>
            <a:endParaRPr lang="en-US" altLang="zh-CN" dirty="0">
              <a:latin typeface="+mj-ea"/>
              <a:ea typeface="+mj-ea"/>
            </a:endParaRPr>
          </a:p>
          <a:p>
            <a:pPr marL="0" indent="0">
              <a:lnSpc>
                <a:spcPct val="150000"/>
              </a:lnSpc>
              <a:spcBef>
                <a:spcPts val="1200"/>
              </a:spcBef>
              <a:buFont typeface="Wingdings 2" panose="05020102010507070707" pitchFamily="18" charset="2"/>
              <a:buNone/>
              <a:defRPr/>
            </a:pPr>
            <a:r>
              <a:rPr lang="en-US" altLang="zh-CN" sz="2400" dirty="0">
                <a:latin typeface="宋体" panose="02010600030101010101" pitchFamily="2" charset="-122"/>
                <a:ea typeface="宋体" panose="02010600030101010101" pitchFamily="2" charset="-122"/>
              </a:rPr>
              <a:t>    (1) </a:t>
            </a:r>
            <a:r>
              <a:rPr lang="zh-CN" altLang="en-US" sz="2400" dirty="0">
                <a:latin typeface="宋体" panose="02010600030101010101" pitchFamily="2" charset="-122"/>
                <a:ea typeface="宋体" panose="02010600030101010101" pitchFamily="2" charset="-122"/>
              </a:rPr>
              <a:t>如果</a:t>
            </a:r>
            <a:r>
              <a:rPr lang="en-US" altLang="zh-CN" sz="2400" dirty="0" err="1">
                <a:latin typeface="宋体" panose="02010600030101010101" pitchFamily="2" charset="-122"/>
                <a:ea typeface="宋体" panose="02010600030101010101" pitchFamily="2" charset="-122"/>
              </a:rPr>
              <a:t>z</a:t>
            </a:r>
            <a:r>
              <a:rPr lang="en-US" altLang="zh-CN" sz="2400" baseline="-25000" dirty="0" err="1">
                <a:latin typeface="宋体" panose="02010600030101010101" pitchFamily="2" charset="-122"/>
                <a:ea typeface="宋体" panose="02010600030101010101" pitchFamily="2" charset="-122"/>
              </a:rPr>
              <a:t>k</a:t>
            </a:r>
            <a:r>
              <a:rPr lang="en-US" altLang="zh-CN" sz="2400" dirty="0" err="1">
                <a:latin typeface="宋体" panose="02010600030101010101" pitchFamily="2" charset="-122"/>
                <a:ea typeface="宋体" panose="02010600030101010101" pitchFamily="2" charset="-122"/>
              </a:rPr>
              <a:t>≠x</a:t>
            </a:r>
            <a:r>
              <a:rPr lang="en-US" altLang="zh-CN" sz="2400" baseline="-25000" dirty="0" err="1">
                <a:latin typeface="宋体" panose="02010600030101010101" pitchFamily="2" charset="-122"/>
                <a:ea typeface="宋体" panose="02010600030101010101" pitchFamily="2" charset="-122"/>
              </a:rPr>
              <a:t>m</a:t>
            </a:r>
            <a:r>
              <a:rPr lang="zh-CN" altLang="en-US" sz="2400" dirty="0">
                <a:latin typeface="宋体" panose="02010600030101010101" pitchFamily="2" charset="-122"/>
                <a:ea typeface="宋体" panose="02010600030101010101" pitchFamily="2" charset="-122"/>
              </a:rPr>
              <a:t>，则可以添加</a:t>
            </a:r>
            <a:r>
              <a:rPr lang="en-US" altLang="zh-CN" sz="2400" dirty="0" err="1">
                <a:latin typeface="宋体" panose="02010600030101010101" pitchFamily="2" charset="-122"/>
                <a:ea typeface="宋体" panose="02010600030101010101" pitchFamily="2" charset="-122"/>
              </a:rPr>
              <a:t>x</a:t>
            </a:r>
            <a:r>
              <a:rPr lang="en-US" altLang="zh-CN" sz="2400" baseline="-25000" dirty="0" err="1">
                <a:latin typeface="宋体" panose="02010600030101010101" pitchFamily="2" charset="-122"/>
                <a:ea typeface="宋体" panose="02010600030101010101" pitchFamily="2" charset="-122"/>
              </a:rPr>
              <a:t>m</a:t>
            </a:r>
            <a:r>
              <a:rPr lang="zh-CN" altLang="en-US" sz="2400" dirty="0">
                <a:latin typeface="宋体" panose="02010600030101010101" pitchFamily="2" charset="-122"/>
                <a:ea typeface="宋体" panose="02010600030101010101" pitchFamily="2" charset="-122"/>
              </a:rPr>
              <a:t>（也即</a:t>
            </a:r>
            <a:r>
              <a:rPr lang="en-US" altLang="zh-CN" sz="2400" dirty="0" err="1">
                <a:latin typeface="宋体" panose="02010600030101010101" pitchFamily="2" charset="-122"/>
                <a:ea typeface="宋体" panose="02010600030101010101" pitchFamily="2" charset="-122"/>
              </a:rPr>
              <a:t>y</a:t>
            </a:r>
            <a:r>
              <a:rPr lang="en-US" altLang="zh-CN" sz="2400" baseline="-25000" dirty="0" err="1">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）到</a:t>
            </a:r>
            <a:r>
              <a:rPr lang="en-US" altLang="zh-CN" sz="2400" dirty="0">
                <a:latin typeface="宋体" panose="02010600030101010101" pitchFamily="2" charset="-122"/>
                <a:ea typeface="宋体" panose="02010600030101010101" pitchFamily="2" charset="-122"/>
              </a:rPr>
              <a:t>Z</a:t>
            </a:r>
            <a:r>
              <a:rPr lang="zh-CN" altLang="en-US" sz="2400" dirty="0">
                <a:latin typeface="宋体" panose="02010600030101010101" pitchFamily="2" charset="-122"/>
                <a:ea typeface="宋体" panose="02010600030101010101" pitchFamily="2" charset="-122"/>
              </a:rPr>
              <a:t>中，从而可以得到</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的一个长度为</a:t>
            </a:r>
            <a:r>
              <a:rPr lang="en-US" altLang="zh-CN" sz="2400" dirty="0">
                <a:latin typeface="宋体" panose="02010600030101010101" pitchFamily="2" charset="-122"/>
                <a:ea typeface="宋体" panose="02010600030101010101" pitchFamily="2" charset="-122"/>
              </a:rPr>
              <a:t>k+1</a:t>
            </a:r>
            <a:r>
              <a:rPr lang="zh-CN" altLang="en-US" sz="2400" dirty="0">
                <a:latin typeface="宋体" panose="02010600030101010101" pitchFamily="2" charset="-122"/>
                <a:ea typeface="宋体" panose="02010600030101010101" pitchFamily="2" charset="-122"/>
              </a:rPr>
              <a:t>的公共子序列。这与</a:t>
            </a:r>
            <a:r>
              <a:rPr lang="en-US" altLang="zh-CN" sz="2400" dirty="0">
                <a:latin typeface="宋体" panose="02010600030101010101" pitchFamily="2" charset="-122"/>
                <a:ea typeface="宋体" panose="02010600030101010101" pitchFamily="2" charset="-122"/>
              </a:rPr>
              <a:t>Z</a:t>
            </a:r>
            <a:r>
              <a:rPr lang="zh-CN" altLang="en-US" sz="2400" dirty="0">
                <a:latin typeface="宋体" panose="02010600030101010101" pitchFamily="2" charset="-122"/>
                <a:ea typeface="宋体" panose="02010600030101010101" pitchFamily="2" charset="-122"/>
              </a:rPr>
              <a:t>是</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的最长公共子序列的假设相矛盾，故必有</a:t>
            </a:r>
            <a:r>
              <a:rPr lang="en-US" altLang="zh-CN" sz="2400" dirty="0" err="1">
                <a:latin typeface="宋体" panose="02010600030101010101" pitchFamily="2" charset="-122"/>
                <a:ea typeface="宋体" panose="02010600030101010101" pitchFamily="2" charset="-122"/>
              </a:rPr>
              <a:t>z</a:t>
            </a:r>
            <a:r>
              <a:rPr lang="en-US" altLang="zh-CN" sz="2400" baseline="-25000" dirty="0" err="1">
                <a:latin typeface="宋体" panose="02010600030101010101" pitchFamily="2" charset="-122"/>
                <a:ea typeface="宋体" panose="02010600030101010101" pitchFamily="2" charset="-122"/>
              </a:rPr>
              <a:t>k</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x</a:t>
            </a:r>
            <a:r>
              <a:rPr lang="en-US" altLang="zh-CN" sz="2400" baseline="-25000" dirty="0" err="1">
                <a:latin typeface="宋体" panose="02010600030101010101" pitchFamily="2" charset="-122"/>
                <a:ea typeface="宋体" panose="02010600030101010101" pitchFamily="2" charset="-122"/>
              </a:rPr>
              <a:t>m</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y</a:t>
            </a:r>
            <a:r>
              <a:rPr lang="en-US" altLang="zh-CN" sz="2400" baseline="-25000" dirty="0" err="1">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lgn="just">
              <a:lnSpc>
                <a:spcPct val="150000"/>
              </a:lnSpc>
              <a:spcBef>
                <a:spcPts val="120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rPr>
              <a:t>    同时，如果</a:t>
            </a:r>
            <a:r>
              <a:rPr lang="en-US" altLang="zh-CN" sz="2400" dirty="0">
                <a:latin typeface="宋体" panose="02010600030101010101" pitchFamily="2" charset="-122"/>
                <a:ea typeface="宋体" panose="02010600030101010101" pitchFamily="2" charset="-122"/>
              </a:rPr>
              <a:t>X</a:t>
            </a:r>
            <a:r>
              <a:rPr lang="en-US" altLang="zh-CN" sz="2400" baseline="-25000" dirty="0">
                <a:latin typeface="宋体" panose="02010600030101010101" pitchFamily="2" charset="-122"/>
                <a:ea typeface="宋体" panose="02010600030101010101" pitchFamily="2" charset="-122"/>
              </a:rPr>
              <a:t>m-1</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en-US" altLang="zh-CN" sz="2400" baseline="-25000" dirty="0">
                <a:latin typeface="宋体" panose="02010600030101010101" pitchFamily="2" charset="-122"/>
                <a:ea typeface="宋体" panose="02010600030101010101" pitchFamily="2" charset="-122"/>
              </a:rPr>
              <a:t>n-1</a:t>
            </a:r>
            <a:r>
              <a:rPr lang="zh-CN" altLang="en-US" sz="2400" dirty="0">
                <a:latin typeface="宋体" panose="02010600030101010101" pitchFamily="2" charset="-122"/>
                <a:ea typeface="宋体" panose="02010600030101010101" pitchFamily="2" charset="-122"/>
              </a:rPr>
              <a:t>有一个长度大于</a:t>
            </a:r>
            <a:r>
              <a:rPr lang="en-US" altLang="zh-CN" sz="2400" dirty="0">
                <a:latin typeface="宋体" panose="02010600030101010101" pitchFamily="2" charset="-122"/>
                <a:ea typeface="宋体" panose="02010600030101010101" pitchFamily="2" charset="-122"/>
              </a:rPr>
              <a:t>k-1</a:t>
            </a:r>
            <a:r>
              <a:rPr lang="zh-CN" altLang="en-US" sz="2400" dirty="0">
                <a:latin typeface="宋体" panose="02010600030101010101" pitchFamily="2" charset="-122"/>
                <a:ea typeface="宋体" panose="02010600030101010101" pitchFamily="2" charset="-122"/>
              </a:rPr>
              <a:t>的公共子序列</a:t>
            </a:r>
            <a:r>
              <a:rPr lang="en-US" altLang="zh-CN" sz="2400" dirty="0">
                <a:latin typeface="宋体" panose="02010600030101010101" pitchFamily="2" charset="-122"/>
                <a:ea typeface="宋体" panose="02010600030101010101" pitchFamily="2" charset="-122"/>
              </a:rPr>
              <a:t>W</a:t>
            </a:r>
            <a:r>
              <a:rPr lang="zh-CN" altLang="en-US" sz="2400" dirty="0">
                <a:latin typeface="宋体" panose="02010600030101010101" pitchFamily="2" charset="-122"/>
                <a:ea typeface="宋体" panose="02010600030101010101" pitchFamily="2" charset="-122"/>
              </a:rPr>
              <a:t>，则将</a:t>
            </a:r>
            <a:r>
              <a:rPr lang="en-US" altLang="zh-CN" sz="2400" dirty="0" err="1">
                <a:latin typeface="宋体" panose="02010600030101010101" pitchFamily="2" charset="-122"/>
                <a:ea typeface="宋体" panose="02010600030101010101" pitchFamily="2" charset="-122"/>
              </a:rPr>
              <a:t>x</a:t>
            </a:r>
            <a:r>
              <a:rPr lang="en-US" altLang="zh-CN" sz="2400" baseline="-25000" dirty="0" err="1">
                <a:latin typeface="宋体" panose="02010600030101010101" pitchFamily="2" charset="-122"/>
                <a:ea typeface="宋体" panose="02010600030101010101" pitchFamily="2" charset="-122"/>
              </a:rPr>
              <a:t>m</a:t>
            </a:r>
            <a:r>
              <a:rPr lang="zh-CN" altLang="en-US" sz="2400" dirty="0">
                <a:latin typeface="宋体" panose="02010600030101010101" pitchFamily="2" charset="-122"/>
                <a:ea typeface="宋体" panose="02010600030101010101" pitchFamily="2" charset="-122"/>
              </a:rPr>
              <a:t> （也即</a:t>
            </a:r>
            <a:r>
              <a:rPr lang="en-US" altLang="zh-CN" sz="2400" dirty="0" err="1">
                <a:latin typeface="宋体" panose="02010600030101010101" pitchFamily="2" charset="-122"/>
                <a:ea typeface="宋体" panose="02010600030101010101" pitchFamily="2" charset="-122"/>
              </a:rPr>
              <a:t>y</a:t>
            </a:r>
            <a:r>
              <a:rPr lang="en-US" altLang="zh-CN" sz="2400" baseline="-25000" dirty="0" err="1">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）添加到</a:t>
            </a:r>
            <a:r>
              <a:rPr lang="en-US" altLang="zh-CN" sz="2400" dirty="0">
                <a:latin typeface="宋体" panose="02010600030101010101" pitchFamily="2" charset="-122"/>
                <a:ea typeface="宋体" panose="02010600030101010101" pitchFamily="2" charset="-122"/>
              </a:rPr>
              <a:t>W</a:t>
            </a:r>
            <a:r>
              <a:rPr lang="zh-CN" altLang="en-US" sz="2400" dirty="0">
                <a:latin typeface="宋体" panose="02010600030101010101" pitchFamily="2" charset="-122"/>
                <a:ea typeface="宋体" panose="02010600030101010101" pitchFamily="2" charset="-122"/>
              </a:rPr>
              <a:t>上就会产生一个</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的长度大于</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的公共子序列，与</a:t>
            </a:r>
            <a:r>
              <a:rPr lang="en-US" altLang="zh-CN" sz="2400" dirty="0">
                <a:latin typeface="宋体" panose="02010600030101010101" pitchFamily="2" charset="-122"/>
                <a:ea typeface="宋体" panose="02010600030101010101" pitchFamily="2" charset="-122"/>
              </a:rPr>
              <a:t>Z</a:t>
            </a:r>
            <a:r>
              <a:rPr lang="zh-CN" altLang="en-US" sz="2400" dirty="0">
                <a:latin typeface="宋体" panose="02010600030101010101" pitchFamily="2" charset="-122"/>
                <a:ea typeface="宋体" panose="02010600030101010101" pitchFamily="2" charset="-122"/>
              </a:rPr>
              <a:t>是</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的最长公共子序列的假设相矛盾，故</a:t>
            </a:r>
            <a:r>
              <a:rPr lang="en-US" altLang="zh-CN" sz="2400" dirty="0">
                <a:latin typeface="宋体" panose="02010600030101010101" pitchFamily="2" charset="-122"/>
                <a:ea typeface="宋体" panose="02010600030101010101" pitchFamily="2" charset="-122"/>
              </a:rPr>
              <a:t>Z</a:t>
            </a:r>
            <a:r>
              <a:rPr lang="en-US" altLang="zh-CN" sz="2400" baseline="-25000" dirty="0">
                <a:latin typeface="宋体" panose="02010600030101010101" pitchFamily="2" charset="-122"/>
                <a:ea typeface="宋体" panose="02010600030101010101" pitchFamily="2" charset="-122"/>
              </a:rPr>
              <a:t>k-1</a:t>
            </a:r>
            <a:r>
              <a:rPr lang="zh-CN" altLang="en-US" sz="2400" dirty="0">
                <a:latin typeface="宋体" panose="02010600030101010101" pitchFamily="2" charset="-122"/>
                <a:ea typeface="宋体" panose="02010600030101010101" pitchFamily="2" charset="-122"/>
              </a:rPr>
              <a:t>必是</a:t>
            </a:r>
            <a:r>
              <a:rPr lang="en-US" altLang="zh-CN" sz="2400" dirty="0">
                <a:latin typeface="宋体" panose="02010600030101010101" pitchFamily="2" charset="-122"/>
                <a:ea typeface="宋体" panose="02010600030101010101" pitchFamily="2" charset="-122"/>
              </a:rPr>
              <a:t>X</a:t>
            </a:r>
            <a:r>
              <a:rPr lang="en-US" altLang="zh-CN" sz="2400" baseline="-25000" dirty="0">
                <a:latin typeface="宋体" panose="02010600030101010101" pitchFamily="2" charset="-122"/>
                <a:ea typeface="宋体" panose="02010600030101010101" pitchFamily="2" charset="-122"/>
              </a:rPr>
              <a:t>m-1</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en-US" altLang="zh-CN" sz="2400" baseline="-25000" dirty="0">
                <a:latin typeface="宋体" panose="02010600030101010101" pitchFamily="2" charset="-122"/>
                <a:ea typeface="宋体" panose="02010600030101010101" pitchFamily="2" charset="-122"/>
              </a:rPr>
              <a:t>n-1</a:t>
            </a:r>
            <a:r>
              <a:rPr lang="zh-CN" altLang="en-US" sz="2400" dirty="0">
                <a:latin typeface="宋体" panose="02010600030101010101" pitchFamily="2" charset="-122"/>
                <a:ea typeface="宋体" panose="02010600030101010101" pitchFamily="2" charset="-122"/>
              </a:rPr>
              <a:t>的</a:t>
            </a:r>
            <a:r>
              <a:rPr lang="en-US" altLang="zh-CN" sz="2400" dirty="0">
                <a:latin typeface="宋体" panose="02010600030101010101" pitchFamily="2" charset="-122"/>
                <a:ea typeface="宋体" panose="02010600030101010101" pitchFamily="2" charset="-122"/>
              </a:rPr>
              <a:t>LCS</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D4F85FE-C3F6-440E-9597-4F7D4F5AB45A}"/>
              </a:ext>
            </a:extLst>
          </p:cNvPr>
          <p:cNvSpPr>
            <a:spLocks noGrp="1"/>
          </p:cNvSpPr>
          <p:nvPr>
            <p:ph idx="1"/>
          </p:nvPr>
        </p:nvSpPr>
        <p:spPr>
          <a:xfrm>
            <a:off x="250825" y="549275"/>
            <a:ext cx="8680450" cy="5632450"/>
          </a:xfrm>
          <a:solidFill>
            <a:schemeClr val="bg1"/>
          </a:solidFill>
        </p:spPr>
        <p:txBody>
          <a:bodyPr/>
          <a:lstStyle/>
          <a:p>
            <a:pPr marL="0" indent="0">
              <a:lnSpc>
                <a:spcPct val="150000"/>
              </a:lnSpc>
              <a:spcBef>
                <a:spcPts val="1200"/>
              </a:spcBef>
              <a:buFont typeface="Wingdings 2" panose="05020102010507070707" pitchFamily="18" charset="2"/>
              <a:buNone/>
              <a:defRPr/>
            </a:pPr>
            <a:r>
              <a:rPr lang="en-US" altLang="zh-CN" sz="2400" dirty="0">
                <a:latin typeface="宋体" panose="02010600030101010101" pitchFamily="2" charset="-122"/>
                <a:ea typeface="宋体" panose="02010600030101010101" pitchFamily="2" charset="-122"/>
              </a:rPr>
              <a:t>    (2) </a:t>
            </a:r>
            <a:r>
              <a:rPr lang="zh-CN" altLang="en-US" sz="2400" dirty="0">
                <a:latin typeface="宋体" panose="02010600030101010101" pitchFamily="2" charset="-122"/>
                <a:ea typeface="宋体" panose="02010600030101010101" pitchFamily="2" charset="-122"/>
              </a:rPr>
              <a:t>若</a:t>
            </a:r>
            <a:r>
              <a:rPr lang="en-US" altLang="zh-CN" sz="2400" dirty="0" err="1">
                <a:latin typeface="宋体" panose="02010600030101010101" pitchFamily="2" charset="-122"/>
                <a:ea typeface="宋体" panose="02010600030101010101" pitchFamily="2" charset="-122"/>
              </a:rPr>
              <a:t>z</a:t>
            </a:r>
            <a:r>
              <a:rPr lang="en-US" altLang="zh-CN" sz="2400" baseline="-25000" dirty="0" err="1">
                <a:latin typeface="宋体" panose="02010600030101010101" pitchFamily="2" charset="-122"/>
                <a:ea typeface="宋体" panose="02010600030101010101" pitchFamily="2" charset="-122"/>
              </a:rPr>
              <a:t>k</a:t>
            </a:r>
            <a:r>
              <a:rPr lang="en-US" altLang="zh-CN" sz="2400" dirty="0" err="1">
                <a:latin typeface="宋体" panose="02010600030101010101" pitchFamily="2" charset="-122"/>
                <a:ea typeface="宋体" panose="02010600030101010101" pitchFamily="2" charset="-122"/>
              </a:rPr>
              <a:t>≠x</a:t>
            </a:r>
            <a:r>
              <a:rPr lang="en-US" altLang="zh-CN" sz="2400" baseline="-25000" dirty="0" err="1">
                <a:latin typeface="宋体" panose="02010600030101010101" pitchFamily="2" charset="-122"/>
                <a:ea typeface="宋体" panose="02010600030101010101" pitchFamily="2" charset="-122"/>
              </a:rPr>
              <a:t>m</a:t>
            </a:r>
            <a:r>
              <a:rPr lang="zh-CN" altLang="en-US" sz="2400" dirty="0">
                <a:latin typeface="宋体" panose="02010600030101010101" pitchFamily="2" charset="-122"/>
                <a:ea typeface="宋体" panose="02010600030101010101" pitchFamily="2" charset="-122"/>
              </a:rPr>
              <a:t>，设</a:t>
            </a:r>
            <a:r>
              <a:rPr lang="en-US" altLang="zh-CN" sz="2400" dirty="0">
                <a:latin typeface="宋体" panose="02010600030101010101" pitchFamily="2" charset="-122"/>
                <a:ea typeface="宋体" panose="02010600030101010101" pitchFamily="2" charset="-122"/>
              </a:rPr>
              <a:t>X</a:t>
            </a:r>
            <a:r>
              <a:rPr lang="en-US" altLang="zh-CN" sz="2400" baseline="-25000" dirty="0">
                <a:latin typeface="宋体" panose="02010600030101010101" pitchFamily="2" charset="-122"/>
                <a:ea typeface="宋体" panose="02010600030101010101" pitchFamily="2" charset="-122"/>
              </a:rPr>
              <a:t>m-1</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有一个长度</a:t>
            </a:r>
            <a:r>
              <a:rPr lang="zh-CN" altLang="en-US" sz="2400" dirty="0">
                <a:solidFill>
                  <a:srgbClr val="FF0000"/>
                </a:solidFill>
                <a:latin typeface="宋体" panose="02010600030101010101" pitchFamily="2" charset="-122"/>
                <a:ea typeface="宋体" panose="02010600030101010101" pitchFamily="2" charset="-122"/>
              </a:rPr>
              <a:t>大于</a:t>
            </a:r>
            <a:r>
              <a:rPr lang="en-US" altLang="zh-CN" sz="2400" dirty="0">
                <a:solidFill>
                  <a:srgbClr val="FF0000"/>
                </a:solidFill>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的公共子序列</a:t>
            </a:r>
            <a:r>
              <a:rPr lang="en-US" altLang="zh-CN" sz="2400" dirty="0">
                <a:latin typeface="宋体" panose="02010600030101010101" pitchFamily="2" charset="-122"/>
                <a:ea typeface="宋体" panose="02010600030101010101" pitchFamily="2" charset="-122"/>
              </a:rPr>
              <a:t>W</a:t>
            </a:r>
            <a:r>
              <a:rPr lang="zh-CN" altLang="en-US" sz="2400" dirty="0">
                <a:latin typeface="宋体" panose="02010600030101010101" pitchFamily="2" charset="-122"/>
                <a:ea typeface="宋体" panose="02010600030101010101" pitchFamily="2" charset="-122"/>
              </a:rPr>
              <a:t>，则</a:t>
            </a:r>
            <a:r>
              <a:rPr lang="en-US" altLang="zh-CN" sz="2400" dirty="0">
                <a:latin typeface="宋体" panose="02010600030101010101" pitchFamily="2" charset="-122"/>
                <a:ea typeface="宋体" panose="02010600030101010101" pitchFamily="2" charset="-122"/>
              </a:rPr>
              <a:t>W</a:t>
            </a:r>
            <a:r>
              <a:rPr lang="zh-CN" altLang="en-US" sz="2400" dirty="0">
                <a:latin typeface="宋体" panose="02010600030101010101" pitchFamily="2" charset="-122"/>
                <a:ea typeface="宋体" panose="02010600030101010101" pitchFamily="2" charset="-122"/>
              </a:rPr>
              <a:t>也应该是</a:t>
            </a:r>
            <a:r>
              <a:rPr lang="en-US" altLang="zh-CN" sz="2400" dirty="0" err="1">
                <a:latin typeface="宋体" panose="02010600030101010101" pitchFamily="2" charset="-122"/>
                <a:ea typeface="宋体" panose="02010600030101010101" pitchFamily="2" charset="-122"/>
              </a:rPr>
              <a:t>X</a:t>
            </a:r>
            <a:r>
              <a:rPr lang="en-US" altLang="zh-CN" sz="2400" baseline="-25000" dirty="0" err="1">
                <a:latin typeface="宋体" panose="02010600030101010101" pitchFamily="2" charset="-122"/>
                <a:ea typeface="宋体" panose="02010600030101010101" pitchFamily="2" charset="-122"/>
              </a:rPr>
              <a:t>m</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的一个公共子序列。这与</a:t>
            </a:r>
            <a:r>
              <a:rPr lang="en-US" altLang="zh-CN" sz="2400" dirty="0">
                <a:latin typeface="宋体" panose="02010600030101010101" pitchFamily="2" charset="-122"/>
                <a:ea typeface="宋体" panose="02010600030101010101" pitchFamily="2" charset="-122"/>
              </a:rPr>
              <a:t>Z</a:t>
            </a:r>
            <a:r>
              <a:rPr lang="zh-CN" altLang="en-US" sz="2400" dirty="0">
                <a:latin typeface="宋体" panose="02010600030101010101" pitchFamily="2" charset="-122"/>
                <a:ea typeface="宋体" panose="02010600030101010101" pitchFamily="2" charset="-122"/>
              </a:rPr>
              <a:t>是</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的一个</a:t>
            </a:r>
            <a:r>
              <a:rPr lang="en-US" altLang="zh-CN" sz="2400" dirty="0">
                <a:latin typeface="宋体" panose="02010600030101010101" pitchFamily="2" charset="-122"/>
                <a:ea typeface="宋体" panose="02010600030101010101" pitchFamily="2" charset="-122"/>
              </a:rPr>
              <a:t>LCS</a:t>
            </a:r>
            <a:r>
              <a:rPr lang="zh-CN" altLang="en-US" sz="2400" dirty="0">
                <a:latin typeface="宋体" panose="02010600030101010101" pitchFamily="2" charset="-122"/>
                <a:ea typeface="宋体" panose="02010600030101010101" pitchFamily="2" charset="-122"/>
              </a:rPr>
              <a:t>的假设相矛盾。故</a:t>
            </a:r>
            <a:r>
              <a:rPr lang="en-US" altLang="zh-CN" sz="2400" dirty="0">
                <a:latin typeface="宋体" panose="02010600030101010101" pitchFamily="2" charset="-122"/>
                <a:ea typeface="宋体" panose="02010600030101010101" pitchFamily="2" charset="-122"/>
              </a:rPr>
              <a:t>Z</a:t>
            </a:r>
            <a:r>
              <a:rPr lang="zh-CN" altLang="en-US" sz="2400" dirty="0">
                <a:latin typeface="宋体" panose="02010600030101010101" pitchFamily="2" charset="-122"/>
                <a:ea typeface="宋体" panose="02010600030101010101" pitchFamily="2" charset="-122"/>
              </a:rPr>
              <a:t>是</a:t>
            </a:r>
            <a:r>
              <a:rPr lang="en-US" altLang="zh-CN" sz="2400" dirty="0">
                <a:latin typeface="宋体" panose="02010600030101010101" pitchFamily="2" charset="-122"/>
                <a:ea typeface="宋体" panose="02010600030101010101" pitchFamily="2" charset="-122"/>
              </a:rPr>
              <a:t>X</a:t>
            </a:r>
            <a:r>
              <a:rPr lang="en-US" altLang="zh-CN" sz="2400" baseline="-25000" dirty="0">
                <a:latin typeface="宋体" panose="02010600030101010101" pitchFamily="2" charset="-122"/>
                <a:ea typeface="宋体" panose="02010600030101010101" pitchFamily="2" charset="-122"/>
              </a:rPr>
              <a:t>m-1</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的一个</a:t>
            </a:r>
            <a:r>
              <a:rPr lang="en-US" altLang="zh-CN" sz="2400" dirty="0">
                <a:latin typeface="宋体" panose="02010600030101010101" pitchFamily="2" charset="-122"/>
                <a:ea typeface="宋体" panose="02010600030101010101" pitchFamily="2" charset="-122"/>
              </a:rPr>
              <a:t>LCS</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ct val="150000"/>
              </a:lnSpc>
              <a:spcBef>
                <a:spcPts val="1200"/>
              </a:spcBef>
              <a:buFont typeface="Wingdings 2" panose="05020102010507070707" pitchFamily="18" charset="2"/>
              <a:buNone/>
              <a:defRPr/>
            </a:pPr>
            <a:r>
              <a:rPr lang="en-US" altLang="zh-CN" sz="2400" dirty="0">
                <a:latin typeface="宋体" panose="02010600030101010101" pitchFamily="2" charset="-122"/>
                <a:ea typeface="宋体" panose="02010600030101010101" pitchFamily="2" charset="-122"/>
              </a:rPr>
              <a:t>    (3) </a:t>
            </a:r>
            <a:r>
              <a:rPr lang="zh-CN" altLang="en-US" sz="2400" dirty="0">
                <a:latin typeface="宋体" panose="02010600030101010101" pitchFamily="2" charset="-122"/>
                <a:ea typeface="宋体" panose="02010600030101010101" pitchFamily="2" charset="-122"/>
              </a:rPr>
              <a:t>同（</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ct val="150000"/>
              </a:lnSpc>
              <a:spcBef>
                <a:spcPts val="120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rPr>
              <a:t>    （证毕）</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1200"/>
              </a:spcBef>
              <a:buFont typeface="Wingdings 2" panose="05020102010507070707" pitchFamily="18" charset="2"/>
              <a:buNone/>
              <a:defRPr/>
            </a:pPr>
            <a:r>
              <a:rPr lang="zh-CN" altLang="en-US" dirty="0"/>
              <a:t>    </a:t>
            </a:r>
            <a:r>
              <a:rPr lang="zh-CN" altLang="en-US" dirty="0">
                <a:solidFill>
                  <a:srgbClr val="0000FF"/>
                </a:solidFill>
              </a:rPr>
              <a:t>上述定理说明</a:t>
            </a:r>
            <a:r>
              <a:rPr lang="zh-CN" altLang="en-US" dirty="0"/>
              <a:t>，</a:t>
            </a:r>
            <a:r>
              <a:rPr lang="zh-CN" altLang="en-US" sz="2400" dirty="0"/>
              <a:t>两个序列的一个</a:t>
            </a:r>
            <a:r>
              <a:rPr lang="en-US" altLang="zh-CN" sz="2400" dirty="0"/>
              <a:t>LCS</a:t>
            </a:r>
            <a:r>
              <a:rPr lang="zh-CN" altLang="en-US" sz="2400" dirty="0"/>
              <a:t>也包含了两个序列的前缀的</a:t>
            </a:r>
            <a:r>
              <a:rPr lang="en-US" altLang="zh-CN" sz="2400" dirty="0"/>
              <a:t>LCS</a:t>
            </a:r>
            <a:r>
              <a:rPr lang="zh-CN" altLang="en-US" sz="2400" dirty="0"/>
              <a:t>，即</a:t>
            </a:r>
            <a:r>
              <a:rPr lang="en-US" altLang="zh-CN" sz="2400" dirty="0"/>
              <a:t>LCS</a:t>
            </a:r>
            <a:r>
              <a:rPr lang="zh-CN" altLang="en-US" sz="2400" dirty="0"/>
              <a:t>问题具有最优子结构性质。</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BB3957A-6680-4845-9EE7-F4AF422F1600}"/>
              </a:ext>
            </a:extLst>
          </p:cNvPr>
          <p:cNvSpPr>
            <a:spLocks noGrp="1"/>
          </p:cNvSpPr>
          <p:nvPr>
            <p:ph idx="1"/>
          </p:nvPr>
        </p:nvSpPr>
        <p:spPr>
          <a:xfrm>
            <a:off x="107950" y="333375"/>
            <a:ext cx="8713788" cy="6192838"/>
          </a:xfrm>
          <a:solidFill>
            <a:schemeClr val="bg1"/>
          </a:solidFill>
        </p:spPr>
        <p:txBody>
          <a:bodyPr/>
          <a:lstStyle/>
          <a:p>
            <a:pPr marL="0" indent="0" eaLnBrk="1" hangingPunct="1">
              <a:lnSpc>
                <a:spcPct val="150000"/>
              </a:lnSpc>
              <a:buFont typeface="Wingdings" panose="05000000000000000000" pitchFamily="2" charset="2"/>
              <a:buNone/>
              <a:defRPr/>
            </a:pPr>
            <a:r>
              <a:rPr lang="zh-CN" altLang="en-US" sz="2800" dirty="0">
                <a:latin typeface="宋体" panose="02010600030101010101" pitchFamily="2" charset="-122"/>
                <a:ea typeface="宋体" panose="02010600030101010101" pitchFamily="2" charset="-122"/>
              </a:rPr>
              <a:t>动态规划算法的步骤</a:t>
            </a:r>
            <a:endParaRPr lang="en-US" altLang="zh-CN" sz="2800" dirty="0">
              <a:latin typeface="宋体" panose="02010600030101010101" pitchFamily="2" charset="-122"/>
              <a:ea typeface="宋体" panose="02010600030101010101" pitchFamily="2" charset="-122"/>
            </a:endParaRPr>
          </a:p>
          <a:p>
            <a:pPr marL="625475" indent="0" eaLnBrk="1" hangingPunct="1">
              <a:lnSpc>
                <a:spcPct val="150000"/>
              </a:lnSpc>
              <a:buFont typeface="Wingdings" panose="05000000000000000000" pitchFamily="2" charset="2"/>
              <a:buNone/>
              <a:defRPr/>
            </a:pPr>
            <a:r>
              <a:rPr lang="en-US" altLang="zh-CN" sz="2400" dirty="0"/>
              <a:t>1. </a:t>
            </a:r>
            <a:r>
              <a:rPr lang="zh-CN" altLang="en-US" sz="2400" dirty="0"/>
              <a:t>刻画一个最优解的结构特征；</a:t>
            </a:r>
            <a:endParaRPr lang="en-US" altLang="zh-CN" sz="2400" dirty="0"/>
          </a:p>
          <a:p>
            <a:pPr marL="625475" indent="0" eaLnBrk="1" hangingPunct="1">
              <a:lnSpc>
                <a:spcPct val="150000"/>
              </a:lnSpc>
              <a:buFont typeface="Wingdings" panose="05000000000000000000" pitchFamily="2" charset="2"/>
              <a:buNone/>
              <a:defRPr/>
            </a:pPr>
            <a:r>
              <a:rPr lang="en-US" altLang="zh-CN" sz="2400" dirty="0"/>
              <a:t>2. </a:t>
            </a:r>
            <a:r>
              <a:rPr lang="zh-CN" altLang="en-US" sz="2400" dirty="0"/>
              <a:t>递归地定义最优解的值；</a:t>
            </a:r>
            <a:endParaRPr lang="en-US" altLang="zh-CN" sz="2400" dirty="0"/>
          </a:p>
          <a:p>
            <a:pPr marL="625475" indent="0" eaLnBrk="1" hangingPunct="1">
              <a:lnSpc>
                <a:spcPct val="150000"/>
              </a:lnSpc>
              <a:buFont typeface="Wingdings" panose="05000000000000000000" pitchFamily="2" charset="2"/>
              <a:buNone/>
              <a:defRPr/>
            </a:pPr>
            <a:r>
              <a:rPr lang="en-US" altLang="zh-CN" sz="2400" dirty="0"/>
              <a:t>3. </a:t>
            </a:r>
            <a:r>
              <a:rPr lang="zh-CN" altLang="en-US" sz="2400" dirty="0"/>
              <a:t>计算最优解的值；</a:t>
            </a:r>
            <a:endParaRPr lang="en-US" altLang="zh-CN" sz="2400" dirty="0"/>
          </a:p>
          <a:p>
            <a:pPr marL="625475" indent="0" eaLnBrk="1" hangingPunct="1">
              <a:lnSpc>
                <a:spcPct val="150000"/>
              </a:lnSpc>
              <a:buFont typeface="Wingdings" panose="05000000000000000000" pitchFamily="2" charset="2"/>
              <a:buNone/>
              <a:defRPr/>
            </a:pPr>
            <a:r>
              <a:rPr lang="en-US" altLang="zh-CN" sz="2400" dirty="0"/>
              <a:t>4. </a:t>
            </a:r>
            <a:r>
              <a:rPr lang="zh-CN" altLang="en-US" sz="2400" dirty="0"/>
              <a:t>利用计算出的信息，构造一个最优解。</a:t>
            </a:r>
            <a:endParaRPr lang="en-US" altLang="zh-CN" sz="2400" dirty="0"/>
          </a:p>
          <a:p>
            <a:pPr marL="0" indent="0" eaLnBrk="1" hangingPunct="1">
              <a:lnSpc>
                <a:spcPct val="150000"/>
              </a:lnSpc>
              <a:spcBef>
                <a:spcPts val="1200"/>
              </a:spcBef>
              <a:buFont typeface="Wingdings" panose="05000000000000000000" pitchFamily="2" charset="2"/>
              <a:buNone/>
              <a:defRPr/>
            </a:pPr>
            <a:r>
              <a:rPr lang="zh-CN" altLang="en-US" sz="2000" dirty="0">
                <a:latin typeface="宋体" panose="02010600030101010101" pitchFamily="2" charset="-122"/>
                <a:ea typeface="宋体" panose="02010600030101010101" pitchFamily="2" charset="-122"/>
              </a:rPr>
              <a:t>   注：</a:t>
            </a:r>
            <a:endParaRPr lang="en-US" altLang="zh-CN" sz="2000" dirty="0">
              <a:latin typeface="宋体" panose="02010600030101010101" pitchFamily="2" charset="-122"/>
              <a:ea typeface="宋体" panose="02010600030101010101" pitchFamily="2" charset="-122"/>
            </a:endParaRPr>
          </a:p>
          <a:p>
            <a:pPr marL="1257300" indent="-1257300" eaLnBrk="1" hangingPunct="1">
              <a:lnSpc>
                <a:spcPct val="150000"/>
              </a:lnSpc>
              <a:spcBef>
                <a:spcPts val="0"/>
              </a:spcBef>
              <a:buFont typeface="Wingdings" panose="05000000000000000000" pitchFamily="2" charset="2"/>
              <a:buNone/>
              <a:defRPr/>
            </a:pPr>
            <a:r>
              <a:rPr lang="en-US" altLang="zh-CN" sz="2000" dirty="0">
                <a:latin typeface="宋体" panose="02010600030101010101" pitchFamily="2" charset="-122"/>
                <a:ea typeface="宋体" panose="02010600030101010101" pitchFamily="2" charset="-122"/>
              </a:rPr>
              <a:t>       1</a:t>
            </a:r>
            <a:r>
              <a:rPr lang="zh-CN" altLang="en-US" sz="2000" dirty="0">
                <a:latin typeface="宋体" panose="02010600030101010101" pitchFamily="2" charset="-122"/>
                <a:ea typeface="宋体" panose="02010600030101010101" pitchFamily="2" charset="-122"/>
              </a:rPr>
              <a:t>）前三步是动态规划算法求解问题的基础。如果仅需要一个最优解的值，而非解本身，可以忽略步骤</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1258888" indent="-1258888" eaLnBrk="1" hangingPunct="1">
              <a:lnSpc>
                <a:spcPct val="150000"/>
              </a:lnSpc>
              <a:spcBef>
                <a:spcPts val="0"/>
              </a:spcBef>
              <a:buFont typeface="Wingdings" panose="05000000000000000000" pitchFamily="2" charset="2"/>
              <a:buNone/>
              <a:defRPr/>
            </a:pPr>
            <a:r>
              <a:rPr lang="en-US" altLang="zh-CN" sz="2000" dirty="0">
                <a:latin typeface="宋体" panose="02010600030101010101" pitchFamily="2" charset="-122"/>
                <a:ea typeface="宋体" panose="02010600030101010101" pitchFamily="2" charset="-122"/>
              </a:rPr>
              <a:t>       2</a:t>
            </a:r>
            <a:r>
              <a:rPr lang="zh-CN" altLang="en-US" sz="2000" dirty="0">
                <a:latin typeface="宋体" panose="02010600030101010101" pitchFamily="2" charset="-122"/>
                <a:ea typeface="宋体" panose="02010600030101010101" pitchFamily="2" charset="-122"/>
              </a:rPr>
              <a:t>）如果确实要做步骤</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，则有时需要在执行步骤</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的过程中维护一些额外的信息，以便用来构造一个最优解。 </a:t>
            </a:r>
            <a:endParaRPr lang="en-US" altLang="zh-CN" sz="2000" dirty="0">
              <a:latin typeface="宋体" panose="02010600030101010101" pitchFamily="2" charset="-122"/>
              <a:ea typeface="宋体" panose="02010600030101010101" pitchFamily="2" charset="-122"/>
            </a:endParaRPr>
          </a:p>
          <a:p>
            <a:pPr marL="1258888" indent="-1258888" eaLnBrk="1" hangingPunct="1">
              <a:lnSpc>
                <a:spcPct val="150000"/>
              </a:lnSpc>
              <a:spcBef>
                <a:spcPts val="0"/>
              </a:spcBef>
              <a:buFont typeface="Wingdings" panose="05000000000000000000" pitchFamily="2" charset="2"/>
              <a:buNone/>
              <a:defRPr/>
            </a:pPr>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）第三步通常采用</a:t>
            </a:r>
            <a:r>
              <a:rPr lang="zh-CN" altLang="en-US" sz="2000" dirty="0">
                <a:solidFill>
                  <a:srgbClr val="FF0000"/>
                </a:solidFill>
                <a:latin typeface="宋体" panose="02010600030101010101" pitchFamily="2" charset="-122"/>
                <a:ea typeface="宋体" panose="02010600030101010101" pitchFamily="2" charset="-122"/>
              </a:rPr>
              <a:t>自底向上</a:t>
            </a:r>
            <a:r>
              <a:rPr lang="zh-CN" altLang="en-US" sz="2000" dirty="0">
                <a:latin typeface="宋体" panose="02010600030101010101" pitchFamily="2" charset="-122"/>
                <a:ea typeface="宋体" panose="02010600030101010101" pitchFamily="2" charset="-122"/>
              </a:rPr>
              <a:t>的方法计算最优解；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a:extLst>
              <a:ext uri="{FF2B5EF4-FFF2-40B4-BE49-F238E27FC236}">
                <a16:creationId xmlns:a16="http://schemas.microsoft.com/office/drawing/2014/main" id="{9823AC04-0E69-4A8D-A3DF-378EC312C133}"/>
              </a:ext>
            </a:extLst>
          </p:cNvPr>
          <p:cNvSpPr>
            <a:spLocks noGrp="1" noChangeArrowheads="1"/>
          </p:cNvSpPr>
          <p:nvPr>
            <p:ph idx="1"/>
          </p:nvPr>
        </p:nvSpPr>
        <p:spPr>
          <a:xfrm>
            <a:off x="323850" y="404813"/>
            <a:ext cx="8712200" cy="6167437"/>
          </a:xfrm>
          <a:solidFill>
            <a:schemeClr val="bg1"/>
          </a:solidFill>
        </p:spPr>
        <p:txBody>
          <a:bodyPr/>
          <a:lstStyle/>
          <a:p>
            <a:pPr>
              <a:lnSpc>
                <a:spcPct val="150000"/>
              </a:lnSpc>
              <a:spcBef>
                <a:spcPct val="0"/>
              </a:spcBef>
              <a:buFont typeface="Wingdings 2" panose="05020102010507070707" pitchFamily="18" charset="2"/>
              <a:buNone/>
            </a:pPr>
            <a:r>
              <a:rPr lang="en-US" altLang="zh-CN" sz="2800"/>
              <a:t>2</a:t>
            </a:r>
            <a:r>
              <a:rPr lang="zh-CN" altLang="en-US" sz="2800"/>
              <a:t>）递推关系式</a:t>
            </a:r>
            <a:endParaRPr lang="en-US" altLang="zh-CN" sz="2800"/>
          </a:p>
          <a:p>
            <a:pPr>
              <a:lnSpc>
                <a:spcPct val="150000"/>
              </a:lnSpc>
              <a:spcBef>
                <a:spcPts val="1800"/>
              </a:spcBef>
              <a:buFont typeface="Wingdings 2" panose="05020102010507070707" pitchFamily="18" charset="2"/>
              <a:buNone/>
            </a:pPr>
            <a:r>
              <a:rPr lang="en-US" altLang="zh-CN" sz="2400"/>
              <a:t>    </a:t>
            </a:r>
            <a:r>
              <a:rPr lang="zh-CN" altLang="en-US" sz="2400"/>
              <a:t>记，</a:t>
            </a:r>
            <a:r>
              <a:rPr lang="en-US" altLang="zh-CN" sz="2400"/>
              <a:t>c[i,j]</a:t>
            </a:r>
            <a:r>
              <a:rPr lang="zh-CN" altLang="en-US" sz="2400"/>
              <a:t>为前缀序列</a:t>
            </a:r>
            <a:r>
              <a:rPr lang="en-US" altLang="zh-CN" sz="2400"/>
              <a:t>X</a:t>
            </a:r>
            <a:r>
              <a:rPr lang="en-US" altLang="zh-CN" sz="2400" baseline="-25000"/>
              <a:t>i</a:t>
            </a:r>
            <a:r>
              <a:rPr lang="zh-CN" altLang="en-US" sz="2400"/>
              <a:t>和</a:t>
            </a:r>
            <a:r>
              <a:rPr lang="en-US" altLang="zh-CN" sz="2400"/>
              <a:t>Y</a:t>
            </a:r>
            <a:r>
              <a:rPr lang="en-US" altLang="zh-CN" sz="2400" baseline="-25000"/>
              <a:t>j</a:t>
            </a:r>
            <a:r>
              <a:rPr lang="zh-CN" altLang="en-US" sz="2400"/>
              <a:t>的一个</a:t>
            </a:r>
            <a:r>
              <a:rPr lang="en-US" altLang="zh-CN" sz="2400"/>
              <a:t>LCS</a:t>
            </a:r>
            <a:r>
              <a:rPr lang="zh-CN" altLang="en-US" sz="2400"/>
              <a:t>的</a:t>
            </a:r>
            <a:r>
              <a:rPr lang="zh-CN" altLang="en-US" sz="2400">
                <a:solidFill>
                  <a:srgbClr val="FF0000"/>
                </a:solidFill>
              </a:rPr>
              <a:t>长度</a:t>
            </a:r>
            <a:r>
              <a:rPr lang="zh-CN" altLang="en-US" sz="2400"/>
              <a:t>。则有</a:t>
            </a:r>
            <a:endParaRPr lang="en-US" altLang="zh-CN" sz="2400"/>
          </a:p>
          <a:p>
            <a:pPr>
              <a:lnSpc>
                <a:spcPct val="150000"/>
              </a:lnSpc>
              <a:spcBef>
                <a:spcPct val="0"/>
              </a:spcBef>
              <a:buFont typeface="Wingdings 2" panose="05020102010507070707" pitchFamily="18" charset="2"/>
              <a:buNone/>
            </a:pPr>
            <a:endParaRPr lang="en-US" altLang="zh-CN" sz="2400"/>
          </a:p>
          <a:p>
            <a:pPr>
              <a:lnSpc>
                <a:spcPct val="150000"/>
              </a:lnSpc>
              <a:spcBef>
                <a:spcPct val="0"/>
              </a:spcBef>
              <a:buFont typeface="Wingdings 2" panose="05020102010507070707" pitchFamily="18" charset="2"/>
              <a:buNone/>
            </a:pPr>
            <a:endParaRPr lang="en-US" altLang="zh-CN" sz="2400"/>
          </a:p>
          <a:p>
            <a:pPr>
              <a:lnSpc>
                <a:spcPct val="150000"/>
              </a:lnSpc>
              <a:spcBef>
                <a:spcPct val="0"/>
              </a:spcBef>
              <a:buFont typeface="Wingdings 2" panose="05020102010507070707" pitchFamily="18" charset="2"/>
              <a:buNone/>
            </a:pPr>
            <a:endParaRPr lang="en-US" altLang="zh-CN" sz="2400"/>
          </a:p>
          <a:p>
            <a:pPr>
              <a:lnSpc>
                <a:spcPct val="150000"/>
              </a:lnSpc>
              <a:spcBef>
                <a:spcPct val="0"/>
              </a:spcBef>
              <a:buFont typeface="Wingdings 2" panose="05020102010507070707" pitchFamily="18" charset="2"/>
              <a:buNone/>
            </a:pPr>
            <a:r>
              <a:rPr lang="zh-CN" altLang="en-US" sz="2400"/>
              <a:t>含义：</a:t>
            </a:r>
            <a:endParaRPr lang="en-US" altLang="zh-CN" sz="2400"/>
          </a:p>
          <a:p>
            <a:pPr>
              <a:lnSpc>
                <a:spcPct val="150000"/>
              </a:lnSpc>
              <a:spcBef>
                <a:spcPct val="0"/>
              </a:spcBef>
              <a:buFont typeface="Wingdings 2" panose="05020102010507070707" pitchFamily="18" charset="2"/>
              <a:buNone/>
            </a:pPr>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）若</a:t>
            </a:r>
            <a:r>
              <a:rPr lang="en-US" altLang="zh-CN" sz="1600">
                <a:latin typeface="宋体" panose="02010600030101010101" pitchFamily="2" charset="-122"/>
                <a:ea typeface="宋体" panose="02010600030101010101" pitchFamily="2" charset="-122"/>
              </a:rPr>
              <a:t>i=0</a:t>
            </a:r>
            <a:r>
              <a:rPr lang="zh-CN" altLang="en-US" sz="1600">
                <a:latin typeface="宋体" panose="02010600030101010101" pitchFamily="2" charset="-122"/>
                <a:ea typeface="宋体" panose="02010600030101010101" pitchFamily="2" charset="-122"/>
              </a:rPr>
              <a:t>或</a:t>
            </a:r>
            <a:r>
              <a:rPr lang="en-US" altLang="zh-CN" sz="1600">
                <a:latin typeface="宋体" panose="02010600030101010101" pitchFamily="2" charset="-122"/>
                <a:ea typeface="宋体" panose="02010600030101010101" pitchFamily="2" charset="-122"/>
              </a:rPr>
              <a:t>j=0</a:t>
            </a:r>
            <a:r>
              <a:rPr lang="zh-CN" altLang="en-US" sz="1600">
                <a:latin typeface="宋体" panose="02010600030101010101" pitchFamily="2" charset="-122"/>
                <a:ea typeface="宋体" panose="02010600030101010101" pitchFamily="2" charset="-122"/>
              </a:rPr>
              <a:t>，即其中一个序列的长度为零，则二者的</a:t>
            </a:r>
            <a:r>
              <a:rPr lang="en-US" altLang="zh-CN" sz="1600">
                <a:latin typeface="宋体" panose="02010600030101010101" pitchFamily="2" charset="-122"/>
                <a:ea typeface="宋体" panose="02010600030101010101" pitchFamily="2" charset="-122"/>
              </a:rPr>
              <a:t>LCS</a:t>
            </a:r>
            <a:r>
              <a:rPr lang="zh-CN" altLang="en-US" sz="1600">
                <a:latin typeface="宋体" panose="02010600030101010101" pitchFamily="2" charset="-122"/>
                <a:ea typeface="宋体" panose="02010600030101010101" pitchFamily="2" charset="-122"/>
              </a:rPr>
              <a:t>的长度为</a:t>
            </a:r>
            <a:r>
              <a:rPr lang="en-US" altLang="zh-CN" sz="1600">
                <a:latin typeface="宋体" panose="02010600030101010101" pitchFamily="2" charset="-122"/>
                <a:ea typeface="宋体" panose="02010600030101010101" pitchFamily="2" charset="-122"/>
              </a:rPr>
              <a:t>0</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LCS=</a:t>
            </a:r>
            <a:r>
              <a:rPr lang="el-GR" altLang="zh-CN" sz="1600">
                <a:ea typeface="宋体" panose="02010600030101010101" pitchFamily="2" charset="-122"/>
              </a:rPr>
              <a:t>Φ</a:t>
            </a:r>
            <a:r>
              <a:rPr lang="zh-CN" altLang="en-US" sz="1600">
                <a:latin typeface="宋体" panose="02010600030101010101" pitchFamily="2" charset="-122"/>
                <a:ea typeface="宋体" panose="02010600030101010101" pitchFamily="2" charset="-122"/>
              </a:rPr>
              <a:t>；</a:t>
            </a:r>
            <a:endParaRPr lang="en-US" altLang="zh-CN" sz="1600">
              <a:latin typeface="宋体" panose="02010600030101010101" pitchFamily="2" charset="-122"/>
              <a:ea typeface="宋体" panose="02010600030101010101" pitchFamily="2" charset="-122"/>
            </a:endParaRPr>
          </a:p>
          <a:p>
            <a:pPr>
              <a:lnSpc>
                <a:spcPct val="150000"/>
              </a:lnSpc>
              <a:spcBef>
                <a:spcPct val="0"/>
              </a:spcBef>
              <a:buFont typeface="Wingdings 2" panose="05020102010507070707" pitchFamily="18" charset="2"/>
              <a:buNone/>
            </a:pPr>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）若</a:t>
            </a:r>
            <a:r>
              <a:rPr lang="en-US" altLang="zh-CN" sz="1600">
                <a:latin typeface="宋体" panose="02010600030101010101" pitchFamily="2" charset="-122"/>
                <a:ea typeface="宋体" panose="02010600030101010101" pitchFamily="2" charset="-122"/>
              </a:rPr>
              <a:t>x</a:t>
            </a:r>
            <a:r>
              <a:rPr lang="en-US" altLang="zh-CN" sz="1600" baseline="-25000">
                <a:latin typeface="宋体" panose="02010600030101010101" pitchFamily="2" charset="-122"/>
                <a:ea typeface="宋体" panose="02010600030101010101" pitchFamily="2" charset="-122"/>
              </a:rPr>
              <a:t>i</a:t>
            </a:r>
            <a:r>
              <a:rPr lang="en-US" altLang="zh-CN" sz="1600">
                <a:latin typeface="宋体" panose="02010600030101010101" pitchFamily="2" charset="-122"/>
                <a:ea typeface="宋体" panose="02010600030101010101" pitchFamily="2" charset="-122"/>
              </a:rPr>
              <a:t>=y</a:t>
            </a:r>
            <a:r>
              <a:rPr lang="en-US" altLang="zh-CN" sz="1600" baseline="-25000">
                <a:latin typeface="宋体" panose="02010600030101010101" pitchFamily="2" charset="-122"/>
                <a:ea typeface="宋体" panose="02010600030101010101" pitchFamily="2" charset="-122"/>
              </a:rPr>
              <a:t>j</a:t>
            </a:r>
            <a:r>
              <a:rPr lang="zh-CN" altLang="en-US" sz="1600">
                <a:latin typeface="宋体" panose="02010600030101010101" pitchFamily="2" charset="-122"/>
                <a:ea typeface="宋体" panose="02010600030101010101" pitchFamily="2" charset="-122"/>
              </a:rPr>
              <a:t>，则</a:t>
            </a:r>
            <a:r>
              <a:rPr lang="en-US" altLang="zh-CN" sz="1600">
                <a:latin typeface="宋体" panose="02010600030101010101" pitchFamily="2" charset="-122"/>
                <a:ea typeface="宋体" panose="02010600030101010101" pitchFamily="2" charset="-122"/>
              </a:rPr>
              <a:t>X</a:t>
            </a:r>
            <a:r>
              <a:rPr lang="en-US" altLang="zh-CN" sz="1600" baseline="-25000">
                <a:latin typeface="宋体" panose="02010600030101010101" pitchFamily="2" charset="-122"/>
                <a:ea typeface="宋体" panose="02010600030101010101" pitchFamily="2" charset="-122"/>
              </a:rPr>
              <a:t>i</a:t>
            </a:r>
            <a:r>
              <a:rPr lang="zh-CN" altLang="en-US" sz="1600">
                <a:latin typeface="宋体" panose="02010600030101010101" pitchFamily="2" charset="-122"/>
                <a:ea typeface="宋体" panose="02010600030101010101" pitchFamily="2" charset="-122"/>
              </a:rPr>
              <a:t>和</a:t>
            </a:r>
            <a:r>
              <a:rPr lang="en-US" altLang="zh-CN" sz="1600">
                <a:latin typeface="宋体" panose="02010600030101010101" pitchFamily="2" charset="-122"/>
                <a:ea typeface="宋体" panose="02010600030101010101" pitchFamily="2" charset="-122"/>
              </a:rPr>
              <a:t>Y</a:t>
            </a:r>
            <a:r>
              <a:rPr lang="en-US" altLang="zh-CN" sz="1600" baseline="-25000">
                <a:latin typeface="宋体" panose="02010600030101010101" pitchFamily="2" charset="-122"/>
                <a:ea typeface="宋体" panose="02010600030101010101" pitchFamily="2" charset="-122"/>
              </a:rPr>
              <a:t>j</a:t>
            </a:r>
            <a:r>
              <a:rPr lang="zh-CN" altLang="en-US" sz="1600">
                <a:latin typeface="宋体" panose="02010600030101010101" pitchFamily="2" charset="-122"/>
                <a:ea typeface="宋体" panose="02010600030101010101" pitchFamily="2" charset="-122"/>
              </a:rPr>
              <a:t>的</a:t>
            </a:r>
            <a:r>
              <a:rPr lang="en-US" altLang="zh-CN" sz="1600">
                <a:latin typeface="宋体" panose="02010600030101010101" pitchFamily="2" charset="-122"/>
                <a:ea typeface="宋体" panose="02010600030101010101" pitchFamily="2" charset="-122"/>
              </a:rPr>
              <a:t>LCS</a:t>
            </a:r>
            <a:r>
              <a:rPr lang="zh-CN" altLang="en-US" sz="1600">
                <a:latin typeface="宋体" panose="02010600030101010101" pitchFamily="2" charset="-122"/>
                <a:ea typeface="宋体" panose="02010600030101010101" pitchFamily="2" charset="-122"/>
              </a:rPr>
              <a:t>是在</a:t>
            </a:r>
            <a:r>
              <a:rPr lang="en-US" altLang="zh-CN" sz="1600">
                <a:latin typeface="宋体" panose="02010600030101010101" pitchFamily="2" charset="-122"/>
                <a:ea typeface="宋体" panose="02010600030101010101" pitchFamily="2" charset="-122"/>
              </a:rPr>
              <a:t>X</a:t>
            </a:r>
            <a:r>
              <a:rPr lang="en-US" altLang="zh-CN" sz="1600" baseline="-25000">
                <a:latin typeface="宋体" panose="02010600030101010101" pitchFamily="2" charset="-122"/>
                <a:ea typeface="宋体" panose="02010600030101010101" pitchFamily="2" charset="-122"/>
              </a:rPr>
              <a:t>i-1</a:t>
            </a:r>
            <a:r>
              <a:rPr lang="zh-CN" altLang="en-US" sz="1600">
                <a:latin typeface="宋体" panose="02010600030101010101" pitchFamily="2" charset="-122"/>
                <a:ea typeface="宋体" panose="02010600030101010101" pitchFamily="2" charset="-122"/>
              </a:rPr>
              <a:t>和</a:t>
            </a:r>
            <a:r>
              <a:rPr lang="en-US" altLang="zh-CN" sz="1600">
                <a:latin typeface="宋体" panose="02010600030101010101" pitchFamily="2" charset="-122"/>
                <a:ea typeface="宋体" panose="02010600030101010101" pitchFamily="2" charset="-122"/>
              </a:rPr>
              <a:t>Y</a:t>
            </a:r>
            <a:r>
              <a:rPr lang="en-US" altLang="zh-CN" sz="1600" baseline="-25000">
                <a:latin typeface="宋体" panose="02010600030101010101" pitchFamily="2" charset="-122"/>
                <a:ea typeface="宋体" panose="02010600030101010101" pitchFamily="2" charset="-122"/>
              </a:rPr>
              <a:t>j-1</a:t>
            </a:r>
            <a:r>
              <a:rPr lang="zh-CN" altLang="en-US" sz="1600">
                <a:latin typeface="宋体" panose="02010600030101010101" pitchFamily="2" charset="-122"/>
                <a:ea typeface="宋体" panose="02010600030101010101" pitchFamily="2" charset="-122"/>
              </a:rPr>
              <a:t>的</a:t>
            </a:r>
            <a:r>
              <a:rPr lang="en-US" altLang="zh-CN" sz="1600">
                <a:latin typeface="宋体" panose="02010600030101010101" pitchFamily="2" charset="-122"/>
                <a:ea typeface="宋体" panose="02010600030101010101" pitchFamily="2" charset="-122"/>
              </a:rPr>
              <a:t>LCS</a:t>
            </a:r>
            <a:r>
              <a:rPr lang="zh-CN" altLang="en-US" sz="1600">
                <a:latin typeface="宋体" panose="02010600030101010101" pitchFamily="2" charset="-122"/>
                <a:ea typeface="宋体" panose="02010600030101010101" pitchFamily="2" charset="-122"/>
              </a:rPr>
              <a:t>之后附加将</a:t>
            </a:r>
            <a:r>
              <a:rPr lang="en-US" altLang="zh-CN" sz="1600">
                <a:latin typeface="宋体" panose="02010600030101010101" pitchFamily="2" charset="-122"/>
                <a:ea typeface="宋体" panose="02010600030101010101" pitchFamily="2" charset="-122"/>
              </a:rPr>
              <a:t>x</a:t>
            </a:r>
            <a:r>
              <a:rPr lang="en-US" altLang="zh-CN" sz="1600" baseline="-25000">
                <a:latin typeface="宋体" panose="02010600030101010101" pitchFamily="2" charset="-122"/>
                <a:ea typeface="宋体" panose="02010600030101010101" pitchFamily="2" charset="-122"/>
              </a:rPr>
              <a:t>i</a:t>
            </a:r>
            <a:r>
              <a:rPr lang="zh-CN" altLang="en-US" sz="1600">
                <a:latin typeface="宋体" panose="02010600030101010101" pitchFamily="2" charset="-122"/>
                <a:ea typeface="宋体" panose="02010600030101010101" pitchFamily="2" charset="-122"/>
              </a:rPr>
              <a:t> （也即</a:t>
            </a:r>
            <a:r>
              <a:rPr lang="en-US" altLang="zh-CN" sz="1600">
                <a:latin typeface="宋体" panose="02010600030101010101" pitchFamily="2" charset="-122"/>
                <a:ea typeface="宋体" panose="02010600030101010101" pitchFamily="2" charset="-122"/>
              </a:rPr>
              <a:t>y</a:t>
            </a:r>
            <a:r>
              <a:rPr lang="en-US" altLang="zh-CN" sz="1600" baseline="-25000">
                <a:latin typeface="宋体" panose="02010600030101010101" pitchFamily="2" charset="-122"/>
                <a:ea typeface="宋体" panose="02010600030101010101" pitchFamily="2" charset="-122"/>
              </a:rPr>
              <a:t>j</a:t>
            </a:r>
            <a:r>
              <a:rPr lang="zh-CN" altLang="en-US" sz="1600">
                <a:latin typeface="宋体" panose="02010600030101010101" pitchFamily="2" charset="-122"/>
                <a:ea typeface="宋体" panose="02010600030101010101" pitchFamily="2" charset="-122"/>
              </a:rPr>
              <a:t>）得到的，所以                               </a:t>
            </a:r>
            <a:endParaRPr lang="en-US" altLang="zh-CN" sz="1600">
              <a:latin typeface="宋体" panose="02010600030101010101" pitchFamily="2" charset="-122"/>
              <a:ea typeface="宋体" panose="02010600030101010101" pitchFamily="2" charset="-122"/>
            </a:endParaRPr>
          </a:p>
          <a:p>
            <a:pPr>
              <a:lnSpc>
                <a:spcPct val="150000"/>
              </a:lnSpc>
              <a:spcBef>
                <a:spcPct val="0"/>
              </a:spcBef>
              <a:buFont typeface="Wingdings 2" panose="05020102010507070707" pitchFamily="18" charset="2"/>
              <a:buNone/>
            </a:pPr>
            <a:r>
              <a:rPr lang="en-US" altLang="zh-CN" sz="1600">
                <a:latin typeface="宋体" panose="02010600030101010101" pitchFamily="2" charset="-122"/>
                <a:ea typeface="宋体" panose="02010600030101010101" pitchFamily="2" charset="-122"/>
              </a:rPr>
              <a:t>                             c[i,j]=c[i-1,j-1]+1</a:t>
            </a:r>
            <a:r>
              <a:rPr lang="zh-CN" altLang="en-US" sz="1600">
                <a:latin typeface="宋体" panose="02010600030101010101" pitchFamily="2" charset="-122"/>
                <a:ea typeface="宋体" panose="02010600030101010101" pitchFamily="2" charset="-122"/>
              </a:rPr>
              <a:t>；</a:t>
            </a:r>
            <a:endParaRPr lang="en-US" altLang="zh-CN" sz="1600">
              <a:latin typeface="宋体" panose="02010600030101010101" pitchFamily="2" charset="-122"/>
              <a:ea typeface="宋体" panose="02010600030101010101" pitchFamily="2" charset="-122"/>
            </a:endParaRPr>
          </a:p>
          <a:p>
            <a:pPr>
              <a:lnSpc>
                <a:spcPct val="150000"/>
              </a:lnSpc>
              <a:spcBef>
                <a:spcPct val="0"/>
              </a:spcBef>
              <a:buFont typeface="Wingdings 2" panose="05020102010507070707" pitchFamily="18" charset="2"/>
              <a:buNone/>
            </a:pPr>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）若</a:t>
            </a:r>
            <a:r>
              <a:rPr lang="en-US" altLang="zh-CN" sz="1600">
                <a:latin typeface="宋体" panose="02010600030101010101" pitchFamily="2" charset="-122"/>
                <a:ea typeface="宋体" panose="02010600030101010101" pitchFamily="2" charset="-122"/>
              </a:rPr>
              <a:t>x</a:t>
            </a:r>
            <a:r>
              <a:rPr lang="en-US" altLang="zh-CN" sz="1600" baseline="-25000">
                <a:latin typeface="宋体" panose="02010600030101010101" pitchFamily="2" charset="-122"/>
                <a:ea typeface="宋体" panose="02010600030101010101" pitchFamily="2" charset="-122"/>
              </a:rPr>
              <a:t>i</a:t>
            </a:r>
            <a:r>
              <a:rPr lang="en-US" altLang="zh-CN" sz="1600">
                <a:latin typeface="宋体" panose="02010600030101010101" pitchFamily="2" charset="-122"/>
                <a:ea typeface="宋体" panose="02010600030101010101" pitchFamily="2" charset="-122"/>
              </a:rPr>
              <a:t>≠y</a:t>
            </a:r>
            <a:r>
              <a:rPr lang="en-US" altLang="zh-CN" sz="1600" baseline="-25000">
                <a:latin typeface="宋体" panose="02010600030101010101" pitchFamily="2" charset="-122"/>
                <a:ea typeface="宋体" panose="02010600030101010101" pitchFamily="2" charset="-122"/>
              </a:rPr>
              <a:t>j</a:t>
            </a:r>
            <a:r>
              <a:rPr lang="zh-CN" altLang="en-US" sz="1600">
                <a:latin typeface="宋体" panose="02010600030101010101" pitchFamily="2" charset="-122"/>
                <a:ea typeface="宋体" panose="02010600030101010101" pitchFamily="2" charset="-122"/>
              </a:rPr>
              <a:t>，则</a:t>
            </a:r>
            <a:r>
              <a:rPr lang="en-US" altLang="zh-CN" sz="1600">
                <a:latin typeface="宋体" panose="02010600030101010101" pitchFamily="2" charset="-122"/>
                <a:ea typeface="宋体" panose="02010600030101010101" pitchFamily="2" charset="-122"/>
              </a:rPr>
              <a:t>X</a:t>
            </a:r>
            <a:r>
              <a:rPr lang="en-US" altLang="zh-CN" sz="1600" baseline="-25000">
                <a:latin typeface="宋体" panose="02010600030101010101" pitchFamily="2" charset="-122"/>
                <a:ea typeface="宋体" panose="02010600030101010101" pitchFamily="2" charset="-122"/>
              </a:rPr>
              <a:t>i</a:t>
            </a:r>
            <a:r>
              <a:rPr lang="zh-CN" altLang="en-US" sz="1600">
                <a:latin typeface="宋体" panose="02010600030101010101" pitchFamily="2" charset="-122"/>
                <a:ea typeface="宋体" panose="02010600030101010101" pitchFamily="2" charset="-122"/>
              </a:rPr>
              <a:t>和</a:t>
            </a:r>
            <a:r>
              <a:rPr lang="en-US" altLang="zh-CN" sz="1600">
                <a:latin typeface="宋体" panose="02010600030101010101" pitchFamily="2" charset="-122"/>
                <a:ea typeface="宋体" panose="02010600030101010101" pitchFamily="2" charset="-122"/>
              </a:rPr>
              <a:t>Y</a:t>
            </a:r>
            <a:r>
              <a:rPr lang="en-US" altLang="zh-CN" sz="1600" baseline="-25000">
                <a:latin typeface="宋体" panose="02010600030101010101" pitchFamily="2" charset="-122"/>
                <a:ea typeface="宋体" panose="02010600030101010101" pitchFamily="2" charset="-122"/>
              </a:rPr>
              <a:t>j</a:t>
            </a:r>
            <a:r>
              <a:rPr lang="zh-CN" altLang="en-US" sz="1600">
                <a:latin typeface="宋体" panose="02010600030101010101" pitchFamily="2" charset="-122"/>
                <a:ea typeface="宋体" panose="02010600030101010101" pitchFamily="2" charset="-122"/>
              </a:rPr>
              <a:t>的</a:t>
            </a:r>
            <a:r>
              <a:rPr lang="en-US" altLang="zh-CN" sz="1600">
                <a:latin typeface="宋体" panose="02010600030101010101" pitchFamily="2" charset="-122"/>
                <a:ea typeface="宋体" panose="02010600030101010101" pitchFamily="2" charset="-122"/>
              </a:rPr>
              <a:t>LCS</a:t>
            </a:r>
            <a:r>
              <a:rPr lang="zh-CN" altLang="en-US" sz="1600">
                <a:latin typeface="宋体" panose="02010600030101010101" pitchFamily="2" charset="-122"/>
                <a:ea typeface="宋体" panose="02010600030101010101" pitchFamily="2" charset="-122"/>
              </a:rPr>
              <a:t>的最后一个字符不会是</a:t>
            </a:r>
            <a:r>
              <a:rPr lang="en-US" altLang="zh-CN" sz="1600">
                <a:latin typeface="宋体" panose="02010600030101010101" pitchFamily="2" charset="-122"/>
                <a:ea typeface="宋体" panose="02010600030101010101" pitchFamily="2" charset="-122"/>
              </a:rPr>
              <a:t>x</a:t>
            </a:r>
            <a:r>
              <a:rPr lang="en-US" altLang="zh-CN" sz="1600" baseline="-25000">
                <a:latin typeface="宋体" panose="02010600030101010101" pitchFamily="2" charset="-122"/>
                <a:ea typeface="宋体" panose="02010600030101010101" pitchFamily="2" charset="-122"/>
              </a:rPr>
              <a:t>i</a:t>
            </a:r>
            <a:r>
              <a:rPr lang="zh-CN" altLang="en-US" sz="1600">
                <a:latin typeface="宋体" panose="02010600030101010101" pitchFamily="2" charset="-122"/>
                <a:ea typeface="宋体" panose="02010600030101010101" pitchFamily="2" charset="-122"/>
              </a:rPr>
              <a:t>或</a:t>
            </a:r>
            <a:r>
              <a:rPr lang="en-US" altLang="zh-CN" sz="1600">
                <a:latin typeface="宋体" panose="02010600030101010101" pitchFamily="2" charset="-122"/>
                <a:ea typeface="宋体" panose="02010600030101010101" pitchFamily="2" charset="-122"/>
              </a:rPr>
              <a:t>y</a:t>
            </a:r>
            <a:r>
              <a:rPr lang="en-US" altLang="zh-CN" sz="1600" baseline="-25000">
                <a:latin typeface="宋体" panose="02010600030101010101" pitchFamily="2" charset="-122"/>
                <a:ea typeface="宋体" panose="02010600030101010101" pitchFamily="2" charset="-122"/>
              </a:rPr>
              <a:t>j</a:t>
            </a:r>
            <a:r>
              <a:rPr lang="en-US" altLang="zh-CN" sz="16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不可能同时等于两者，或与两者都不同</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，此时该</a:t>
            </a:r>
            <a:r>
              <a:rPr lang="en-US" altLang="zh-CN" sz="1600">
                <a:latin typeface="宋体" panose="02010600030101010101" pitchFamily="2" charset="-122"/>
                <a:ea typeface="宋体" panose="02010600030101010101" pitchFamily="2" charset="-122"/>
              </a:rPr>
              <a:t>LCS</a:t>
            </a:r>
            <a:r>
              <a:rPr lang="zh-CN" altLang="en-US" sz="1600">
                <a:latin typeface="宋体" panose="02010600030101010101" pitchFamily="2" charset="-122"/>
                <a:ea typeface="宋体" panose="02010600030101010101" pitchFamily="2" charset="-122"/>
              </a:rPr>
              <a:t>应等于</a:t>
            </a:r>
            <a:r>
              <a:rPr lang="en-US" altLang="zh-CN" sz="1600">
                <a:latin typeface="宋体" panose="02010600030101010101" pitchFamily="2" charset="-122"/>
                <a:ea typeface="宋体" panose="02010600030101010101" pitchFamily="2" charset="-122"/>
              </a:rPr>
              <a:t>X</a:t>
            </a:r>
            <a:r>
              <a:rPr lang="en-US" altLang="zh-CN" sz="1600" baseline="-25000">
                <a:latin typeface="宋体" panose="02010600030101010101" pitchFamily="2" charset="-122"/>
                <a:ea typeface="宋体" panose="02010600030101010101" pitchFamily="2" charset="-122"/>
              </a:rPr>
              <a:t>i-1</a:t>
            </a:r>
            <a:r>
              <a:rPr lang="zh-CN" altLang="en-US" sz="1600">
                <a:latin typeface="宋体" panose="02010600030101010101" pitchFamily="2" charset="-122"/>
                <a:ea typeface="宋体" panose="02010600030101010101" pitchFamily="2" charset="-122"/>
              </a:rPr>
              <a:t>和</a:t>
            </a:r>
            <a:r>
              <a:rPr lang="en-US" altLang="zh-CN" sz="1600">
                <a:latin typeface="宋体" panose="02010600030101010101" pitchFamily="2" charset="-122"/>
                <a:ea typeface="宋体" panose="02010600030101010101" pitchFamily="2" charset="-122"/>
              </a:rPr>
              <a:t>Y</a:t>
            </a:r>
            <a:r>
              <a:rPr lang="en-US" altLang="zh-CN" sz="1600" baseline="-25000">
                <a:latin typeface="宋体" panose="02010600030101010101" pitchFamily="2" charset="-122"/>
                <a:ea typeface="宋体" panose="02010600030101010101" pitchFamily="2" charset="-122"/>
              </a:rPr>
              <a:t>j</a:t>
            </a:r>
            <a:r>
              <a:rPr lang="zh-CN" altLang="en-US" sz="1600">
                <a:latin typeface="宋体" panose="02010600030101010101" pitchFamily="2" charset="-122"/>
                <a:ea typeface="宋体" panose="02010600030101010101" pitchFamily="2" charset="-122"/>
              </a:rPr>
              <a:t>的</a:t>
            </a:r>
            <a:r>
              <a:rPr lang="en-US" altLang="zh-CN" sz="1600">
                <a:latin typeface="宋体" panose="02010600030101010101" pitchFamily="2" charset="-122"/>
                <a:ea typeface="宋体" panose="02010600030101010101" pitchFamily="2" charset="-122"/>
              </a:rPr>
              <a:t>LCS</a:t>
            </a:r>
            <a:r>
              <a:rPr lang="zh-CN" altLang="en-US" sz="1600">
                <a:latin typeface="宋体" panose="02010600030101010101" pitchFamily="2" charset="-122"/>
                <a:ea typeface="宋体" panose="02010600030101010101" pitchFamily="2" charset="-122"/>
              </a:rPr>
              <a:t>与</a:t>
            </a:r>
            <a:r>
              <a:rPr lang="en-US" altLang="zh-CN" sz="1600">
                <a:latin typeface="宋体" panose="02010600030101010101" pitchFamily="2" charset="-122"/>
                <a:ea typeface="宋体" panose="02010600030101010101" pitchFamily="2" charset="-122"/>
              </a:rPr>
              <a:t>X</a:t>
            </a:r>
            <a:r>
              <a:rPr lang="en-US" altLang="zh-CN" sz="1600" baseline="-25000">
                <a:latin typeface="宋体" panose="02010600030101010101" pitchFamily="2" charset="-122"/>
                <a:ea typeface="宋体" panose="02010600030101010101" pitchFamily="2" charset="-122"/>
              </a:rPr>
              <a:t>i</a:t>
            </a:r>
            <a:r>
              <a:rPr lang="zh-CN" altLang="en-US" sz="1600">
                <a:latin typeface="宋体" panose="02010600030101010101" pitchFamily="2" charset="-122"/>
                <a:ea typeface="宋体" panose="02010600030101010101" pitchFamily="2" charset="-122"/>
              </a:rPr>
              <a:t>和</a:t>
            </a:r>
            <a:r>
              <a:rPr lang="en-US" altLang="zh-CN" sz="1600">
                <a:latin typeface="宋体" panose="02010600030101010101" pitchFamily="2" charset="-122"/>
                <a:ea typeface="宋体" panose="02010600030101010101" pitchFamily="2" charset="-122"/>
              </a:rPr>
              <a:t>Y</a:t>
            </a:r>
            <a:r>
              <a:rPr lang="en-US" altLang="zh-CN" sz="1600" baseline="-25000">
                <a:latin typeface="宋体" panose="02010600030101010101" pitchFamily="2" charset="-122"/>
                <a:ea typeface="宋体" panose="02010600030101010101" pitchFamily="2" charset="-122"/>
              </a:rPr>
              <a:t>j-1</a:t>
            </a:r>
            <a:r>
              <a:rPr lang="zh-CN" altLang="en-US" sz="1600">
                <a:latin typeface="宋体" panose="02010600030101010101" pitchFamily="2" charset="-122"/>
                <a:ea typeface="宋体" panose="02010600030101010101" pitchFamily="2" charset="-122"/>
              </a:rPr>
              <a:t>的</a:t>
            </a:r>
            <a:r>
              <a:rPr lang="en-US" altLang="zh-CN" sz="1600">
                <a:latin typeface="宋体" panose="02010600030101010101" pitchFamily="2" charset="-122"/>
                <a:ea typeface="宋体" panose="02010600030101010101" pitchFamily="2" charset="-122"/>
              </a:rPr>
              <a:t>LCS</a:t>
            </a:r>
            <a:r>
              <a:rPr lang="zh-CN" altLang="en-US" sz="1600">
                <a:latin typeface="宋体" panose="02010600030101010101" pitchFamily="2" charset="-122"/>
                <a:ea typeface="宋体" panose="02010600030101010101" pitchFamily="2" charset="-122"/>
              </a:rPr>
              <a:t>之中的长者。所以</a:t>
            </a:r>
            <a:endParaRPr lang="en-US" altLang="zh-CN" sz="1600">
              <a:latin typeface="宋体" panose="02010600030101010101" pitchFamily="2" charset="-122"/>
              <a:ea typeface="宋体" panose="02010600030101010101" pitchFamily="2" charset="-122"/>
            </a:endParaRPr>
          </a:p>
          <a:p>
            <a:pPr>
              <a:lnSpc>
                <a:spcPct val="150000"/>
              </a:lnSpc>
              <a:spcBef>
                <a:spcPct val="0"/>
              </a:spcBef>
              <a:buFont typeface="Wingdings 2" panose="05020102010507070707" pitchFamily="18" charset="2"/>
              <a:buNone/>
            </a:pPr>
            <a:r>
              <a:rPr lang="en-US" altLang="zh-CN" sz="1600">
                <a:latin typeface="宋体" panose="02010600030101010101" pitchFamily="2" charset="-122"/>
                <a:ea typeface="宋体" panose="02010600030101010101" pitchFamily="2" charset="-122"/>
              </a:rPr>
              <a:t>                         c[i,j]=max(c[i-1,j],c[i,j-1])</a:t>
            </a:r>
            <a:r>
              <a:rPr lang="zh-CN" altLang="en-US" sz="1600">
                <a:latin typeface="宋体" panose="02010600030101010101" pitchFamily="2" charset="-122"/>
                <a:ea typeface="宋体" panose="02010600030101010101" pitchFamily="2" charset="-122"/>
              </a:rPr>
              <a:t>；</a:t>
            </a:r>
            <a:endParaRPr lang="en-US" altLang="zh-CN" sz="1600">
              <a:latin typeface="宋体" panose="02010600030101010101" pitchFamily="2" charset="-122"/>
              <a:ea typeface="宋体" panose="02010600030101010101" pitchFamily="2" charset="-122"/>
            </a:endParaRPr>
          </a:p>
          <a:p>
            <a:pPr>
              <a:lnSpc>
                <a:spcPct val="150000"/>
              </a:lnSpc>
              <a:spcBef>
                <a:spcPct val="0"/>
              </a:spcBef>
              <a:buFont typeface="Wingdings 2" panose="05020102010507070707" pitchFamily="18" charset="2"/>
              <a:buNone/>
            </a:pPr>
            <a:r>
              <a:rPr lang="en-US" altLang="zh-CN"/>
              <a:t>    </a:t>
            </a:r>
            <a:endParaRPr lang="zh-CN" altLang="en-US"/>
          </a:p>
        </p:txBody>
      </p:sp>
      <p:graphicFrame>
        <p:nvGraphicFramePr>
          <p:cNvPr id="74755" name="Object 2">
            <a:extLst>
              <a:ext uri="{FF2B5EF4-FFF2-40B4-BE49-F238E27FC236}">
                <a16:creationId xmlns:a16="http://schemas.microsoft.com/office/drawing/2014/main" id="{A37E2BAA-A26A-4A6B-A769-13CA9D967C60}"/>
              </a:ext>
            </a:extLst>
          </p:cNvPr>
          <p:cNvGraphicFramePr>
            <a:graphicFrameLocks noChangeAspect="1"/>
          </p:cNvGraphicFramePr>
          <p:nvPr/>
        </p:nvGraphicFramePr>
        <p:xfrm>
          <a:off x="1187450" y="1989138"/>
          <a:ext cx="6697663" cy="1316037"/>
        </p:xfrm>
        <a:graphic>
          <a:graphicData uri="http://schemas.openxmlformats.org/presentationml/2006/ole">
            <mc:AlternateContent xmlns:mc="http://schemas.openxmlformats.org/markup-compatibility/2006">
              <mc:Choice xmlns:v="urn:schemas-microsoft-com:vml" Requires="v">
                <p:oleObj spid="_x0000_s74777" name="公式" r:id="rId3" imgW="3454400" imgH="736600" progId="Equation.3">
                  <p:embed/>
                </p:oleObj>
              </mc:Choice>
              <mc:Fallback>
                <p:oleObj name="公式" r:id="rId3" imgW="3454400" imgH="736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989138"/>
                        <a:ext cx="6697663" cy="131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1143FD04-542B-432B-834B-028A0653BC8F}"/>
              </a:ext>
            </a:extLst>
          </p:cNvPr>
          <p:cNvSpPr>
            <a:spLocks noGrp="1" noChangeArrowheads="1"/>
          </p:cNvSpPr>
          <p:nvPr>
            <p:ph type="title"/>
          </p:nvPr>
        </p:nvSpPr>
        <p:spPr>
          <a:xfrm>
            <a:off x="395288" y="549275"/>
            <a:ext cx="8548687" cy="693738"/>
          </a:xfrm>
          <a:solidFill>
            <a:schemeClr val="bg1"/>
          </a:solidFill>
        </p:spPr>
        <p:txBody>
          <a:bodyPr/>
          <a:lstStyle/>
          <a:p>
            <a:pPr algn="l"/>
            <a:r>
              <a:rPr lang="en-US" altLang="zh-CN" sz="3600"/>
              <a:t>3</a:t>
            </a:r>
            <a:r>
              <a:rPr lang="zh-CN" altLang="en-US" sz="3600"/>
              <a:t>）</a:t>
            </a:r>
            <a:r>
              <a:rPr lang="en-US" altLang="zh-CN" sz="3600"/>
              <a:t>LCS</a:t>
            </a:r>
            <a:r>
              <a:rPr lang="zh-CN" altLang="en-US" sz="3600"/>
              <a:t>的求解</a:t>
            </a:r>
          </a:p>
        </p:txBody>
      </p:sp>
      <p:sp>
        <p:nvSpPr>
          <p:cNvPr id="75779" name="内容占位符 2">
            <a:extLst>
              <a:ext uri="{FF2B5EF4-FFF2-40B4-BE49-F238E27FC236}">
                <a16:creationId xmlns:a16="http://schemas.microsoft.com/office/drawing/2014/main" id="{9E921DBD-DDED-4AAD-B8C2-AE1FE59159C5}"/>
              </a:ext>
            </a:extLst>
          </p:cNvPr>
          <p:cNvSpPr>
            <a:spLocks noGrp="1" noChangeArrowheads="1"/>
          </p:cNvSpPr>
          <p:nvPr>
            <p:ph idx="1"/>
          </p:nvPr>
        </p:nvSpPr>
        <p:spPr>
          <a:xfrm>
            <a:off x="684213" y="1530350"/>
            <a:ext cx="8137525" cy="5051425"/>
          </a:xfrm>
          <a:solidFill>
            <a:schemeClr val="bg1"/>
          </a:solidFill>
        </p:spPr>
        <p:txBody>
          <a:bodyPr/>
          <a:lstStyle/>
          <a:p>
            <a:pPr marL="0" indent="0" algn="just">
              <a:lnSpc>
                <a:spcPct val="150000"/>
              </a:lnSpc>
              <a:spcBef>
                <a:spcPts val="600"/>
              </a:spcBef>
              <a:buFont typeface="Wingdings 2" panose="05020102010507070707" pitchFamily="18" charset="2"/>
              <a:buNone/>
            </a:pPr>
            <a:r>
              <a:rPr lang="en-US" altLang="zh-CN" sz="2400">
                <a:latin typeface="宋体" panose="02010600030101010101" pitchFamily="2" charset="-122"/>
                <a:ea typeface="宋体" panose="02010600030101010101" pitchFamily="2" charset="-122"/>
              </a:rPr>
              <a:t>    X</a:t>
            </a:r>
            <a:r>
              <a:rPr lang="en-US" altLang="zh-CN" sz="2400" baseline="-25000">
                <a:latin typeface="宋体" panose="02010600030101010101" pitchFamily="2" charset="-122"/>
                <a:ea typeface="宋体" panose="02010600030101010101" pitchFamily="2" charset="-122"/>
              </a:rPr>
              <a:t>m</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Y</a:t>
            </a:r>
            <a:r>
              <a:rPr lang="en-US" altLang="zh-CN" sz="2400" baseline="-25000">
                <a:latin typeface="宋体" panose="02010600030101010101" pitchFamily="2" charset="-122"/>
                <a:ea typeface="宋体" panose="02010600030101010101" pitchFamily="2" charset="-122"/>
              </a:rPr>
              <a:t>n</a:t>
            </a:r>
            <a:r>
              <a:rPr lang="zh-CN" altLang="en-US" sz="2400">
                <a:latin typeface="宋体" panose="02010600030101010101" pitchFamily="2" charset="-122"/>
                <a:ea typeface="宋体" panose="02010600030101010101" pitchFamily="2" charset="-122"/>
              </a:rPr>
              <a:t>的</a:t>
            </a:r>
            <a:r>
              <a:rPr lang="en-US" altLang="zh-CN" sz="2400">
                <a:latin typeface="宋体" panose="02010600030101010101" pitchFamily="2" charset="-122"/>
                <a:ea typeface="宋体" panose="02010600030101010101" pitchFamily="2" charset="-122"/>
              </a:rPr>
              <a:t>LCS</a:t>
            </a:r>
            <a:r>
              <a:rPr lang="zh-CN" altLang="en-US" sz="2400">
                <a:latin typeface="宋体" panose="02010600030101010101" pitchFamily="2" charset="-122"/>
                <a:ea typeface="宋体" panose="02010600030101010101" pitchFamily="2" charset="-122"/>
              </a:rPr>
              <a:t>是基于</a:t>
            </a:r>
            <a:r>
              <a:rPr lang="en-US" altLang="zh-CN" sz="2400">
                <a:solidFill>
                  <a:srgbClr val="FF0000"/>
                </a:solidFill>
                <a:latin typeface="宋体" panose="02010600030101010101" pitchFamily="2" charset="-122"/>
                <a:ea typeface="宋体" panose="02010600030101010101" pitchFamily="2" charset="-122"/>
              </a:rPr>
              <a:t>X</a:t>
            </a:r>
            <a:r>
              <a:rPr lang="en-US" altLang="zh-CN" sz="2400" baseline="-25000">
                <a:solidFill>
                  <a:srgbClr val="FF0000"/>
                </a:solidFill>
                <a:latin typeface="宋体" panose="02010600030101010101" pitchFamily="2" charset="-122"/>
                <a:ea typeface="宋体" panose="02010600030101010101" pitchFamily="2" charset="-122"/>
              </a:rPr>
              <a:t>m-1</a:t>
            </a:r>
            <a:r>
              <a:rPr lang="zh-CN" altLang="en-US" sz="2400">
                <a:solidFill>
                  <a:srgbClr val="FF0000"/>
                </a:solidFill>
                <a:latin typeface="宋体" panose="02010600030101010101" pitchFamily="2" charset="-122"/>
                <a:ea typeface="宋体" panose="02010600030101010101" pitchFamily="2" charset="-122"/>
              </a:rPr>
              <a:t>和</a:t>
            </a:r>
            <a:r>
              <a:rPr lang="en-US" altLang="zh-CN" sz="2400">
                <a:solidFill>
                  <a:srgbClr val="FF0000"/>
                </a:solidFill>
                <a:latin typeface="宋体" panose="02010600030101010101" pitchFamily="2" charset="-122"/>
                <a:ea typeface="宋体" panose="02010600030101010101" pitchFamily="2" charset="-122"/>
              </a:rPr>
              <a:t>Y</a:t>
            </a:r>
            <a:r>
              <a:rPr lang="en-US" altLang="zh-CN" sz="2400" baseline="-25000">
                <a:solidFill>
                  <a:srgbClr val="FF0000"/>
                </a:solidFill>
                <a:latin typeface="宋体" panose="02010600030101010101" pitchFamily="2" charset="-122"/>
                <a:ea typeface="宋体" panose="02010600030101010101" pitchFamily="2" charset="-122"/>
              </a:rPr>
              <a:t>n-1</a:t>
            </a:r>
            <a:r>
              <a:rPr lang="zh-CN" altLang="en-US" sz="2400">
                <a:solidFill>
                  <a:srgbClr val="FF0000"/>
                </a:solidFill>
                <a:latin typeface="宋体" panose="02010600030101010101" pitchFamily="2" charset="-122"/>
                <a:ea typeface="宋体" panose="02010600030101010101" pitchFamily="2" charset="-122"/>
              </a:rPr>
              <a:t>的</a:t>
            </a:r>
            <a:r>
              <a:rPr lang="en-US" altLang="zh-CN" sz="2400">
                <a:solidFill>
                  <a:srgbClr val="FF0000"/>
                </a:solidFill>
                <a:latin typeface="宋体" panose="02010600030101010101" pitchFamily="2" charset="-122"/>
                <a:ea typeface="宋体" panose="02010600030101010101" pitchFamily="2" charset="-122"/>
              </a:rPr>
              <a:t>LCS</a:t>
            </a:r>
            <a:r>
              <a:rPr lang="zh-CN" altLang="en-US" sz="2400">
                <a:latin typeface="宋体" panose="02010600030101010101" pitchFamily="2" charset="-122"/>
                <a:ea typeface="宋体" panose="02010600030101010101" pitchFamily="2" charset="-122"/>
              </a:rPr>
              <a:t>、或</a:t>
            </a:r>
            <a:r>
              <a:rPr lang="en-US" altLang="zh-CN" sz="2400">
                <a:solidFill>
                  <a:srgbClr val="FF0000"/>
                </a:solidFill>
                <a:latin typeface="宋体" panose="02010600030101010101" pitchFamily="2" charset="-122"/>
                <a:ea typeface="宋体" panose="02010600030101010101" pitchFamily="2" charset="-122"/>
              </a:rPr>
              <a:t>X</a:t>
            </a:r>
            <a:r>
              <a:rPr lang="en-US" altLang="zh-CN" sz="2400" baseline="-25000">
                <a:solidFill>
                  <a:srgbClr val="FF0000"/>
                </a:solidFill>
                <a:latin typeface="宋体" panose="02010600030101010101" pitchFamily="2" charset="-122"/>
                <a:ea typeface="宋体" panose="02010600030101010101" pitchFamily="2" charset="-122"/>
              </a:rPr>
              <a:t>m-1</a:t>
            </a:r>
            <a:r>
              <a:rPr lang="zh-CN" altLang="en-US" sz="2400">
                <a:solidFill>
                  <a:srgbClr val="FF0000"/>
                </a:solidFill>
                <a:latin typeface="宋体" panose="02010600030101010101" pitchFamily="2" charset="-122"/>
                <a:ea typeface="宋体" panose="02010600030101010101" pitchFamily="2" charset="-122"/>
              </a:rPr>
              <a:t>和</a:t>
            </a:r>
            <a:r>
              <a:rPr lang="en-US" altLang="zh-CN" sz="2400">
                <a:solidFill>
                  <a:srgbClr val="FF0000"/>
                </a:solidFill>
                <a:latin typeface="宋体" panose="02010600030101010101" pitchFamily="2" charset="-122"/>
                <a:ea typeface="宋体" panose="02010600030101010101" pitchFamily="2" charset="-122"/>
              </a:rPr>
              <a:t>Y</a:t>
            </a:r>
            <a:r>
              <a:rPr lang="en-US" altLang="zh-CN" sz="2400" baseline="-25000">
                <a:solidFill>
                  <a:srgbClr val="FF0000"/>
                </a:solidFill>
                <a:latin typeface="宋体" panose="02010600030101010101" pitchFamily="2" charset="-122"/>
                <a:ea typeface="宋体" panose="02010600030101010101" pitchFamily="2" charset="-122"/>
              </a:rPr>
              <a:t>n</a:t>
            </a:r>
            <a:r>
              <a:rPr lang="zh-CN" altLang="en-US" sz="2400">
                <a:solidFill>
                  <a:srgbClr val="FF0000"/>
                </a:solidFill>
                <a:latin typeface="宋体" panose="02010600030101010101" pitchFamily="2" charset="-122"/>
                <a:ea typeface="宋体" panose="02010600030101010101" pitchFamily="2" charset="-122"/>
              </a:rPr>
              <a:t>的</a:t>
            </a:r>
            <a:r>
              <a:rPr lang="en-US" altLang="zh-CN" sz="2400">
                <a:solidFill>
                  <a:srgbClr val="FF0000"/>
                </a:solidFill>
                <a:latin typeface="宋体" panose="02010600030101010101" pitchFamily="2" charset="-122"/>
                <a:ea typeface="宋体" panose="02010600030101010101" pitchFamily="2" charset="-122"/>
              </a:rPr>
              <a:t>LCS</a:t>
            </a:r>
            <a:r>
              <a:rPr lang="zh-CN" altLang="en-US" sz="2400">
                <a:latin typeface="宋体" panose="02010600030101010101" pitchFamily="2" charset="-122"/>
                <a:ea typeface="宋体" panose="02010600030101010101" pitchFamily="2" charset="-122"/>
              </a:rPr>
              <a:t>、或</a:t>
            </a:r>
            <a:r>
              <a:rPr lang="en-US" altLang="zh-CN" sz="2400">
                <a:solidFill>
                  <a:srgbClr val="FF0000"/>
                </a:solidFill>
                <a:latin typeface="宋体" panose="02010600030101010101" pitchFamily="2" charset="-122"/>
                <a:ea typeface="宋体" panose="02010600030101010101" pitchFamily="2" charset="-122"/>
              </a:rPr>
              <a:t>X</a:t>
            </a:r>
            <a:r>
              <a:rPr lang="en-US" altLang="zh-CN" sz="2400" baseline="-25000">
                <a:solidFill>
                  <a:srgbClr val="FF0000"/>
                </a:solidFill>
                <a:latin typeface="宋体" panose="02010600030101010101" pitchFamily="2" charset="-122"/>
                <a:ea typeface="宋体" panose="02010600030101010101" pitchFamily="2" charset="-122"/>
              </a:rPr>
              <a:t>m</a:t>
            </a:r>
            <a:r>
              <a:rPr lang="zh-CN" altLang="en-US" sz="2400">
                <a:solidFill>
                  <a:srgbClr val="FF0000"/>
                </a:solidFill>
                <a:latin typeface="宋体" panose="02010600030101010101" pitchFamily="2" charset="-122"/>
                <a:ea typeface="宋体" panose="02010600030101010101" pitchFamily="2" charset="-122"/>
              </a:rPr>
              <a:t>和</a:t>
            </a:r>
            <a:r>
              <a:rPr lang="en-US" altLang="zh-CN" sz="2400">
                <a:solidFill>
                  <a:srgbClr val="FF0000"/>
                </a:solidFill>
                <a:latin typeface="宋体" panose="02010600030101010101" pitchFamily="2" charset="-122"/>
                <a:ea typeface="宋体" panose="02010600030101010101" pitchFamily="2" charset="-122"/>
              </a:rPr>
              <a:t>Y</a:t>
            </a:r>
            <a:r>
              <a:rPr lang="en-US" altLang="zh-CN" sz="2400" baseline="-25000">
                <a:solidFill>
                  <a:srgbClr val="FF0000"/>
                </a:solidFill>
                <a:latin typeface="宋体" panose="02010600030101010101" pitchFamily="2" charset="-122"/>
                <a:ea typeface="宋体" panose="02010600030101010101" pitchFamily="2" charset="-122"/>
              </a:rPr>
              <a:t>n-1</a:t>
            </a:r>
            <a:r>
              <a:rPr lang="zh-CN" altLang="en-US" sz="2400">
                <a:solidFill>
                  <a:srgbClr val="FF0000"/>
                </a:solidFill>
                <a:latin typeface="宋体" panose="02010600030101010101" pitchFamily="2" charset="-122"/>
                <a:ea typeface="宋体" panose="02010600030101010101" pitchFamily="2" charset="-122"/>
              </a:rPr>
              <a:t>的</a:t>
            </a:r>
            <a:r>
              <a:rPr lang="en-US" altLang="zh-CN" sz="2400">
                <a:solidFill>
                  <a:srgbClr val="FF0000"/>
                </a:solidFill>
                <a:latin typeface="宋体" panose="02010600030101010101" pitchFamily="2" charset="-122"/>
                <a:ea typeface="宋体" panose="02010600030101010101" pitchFamily="2" charset="-122"/>
              </a:rPr>
              <a:t>LCS</a:t>
            </a:r>
            <a:r>
              <a:rPr lang="zh-CN" altLang="en-US" sz="2400">
                <a:latin typeface="宋体" panose="02010600030101010101" pitchFamily="2" charset="-122"/>
                <a:ea typeface="宋体" panose="02010600030101010101" pitchFamily="2" charset="-122"/>
              </a:rPr>
              <a:t>求解的。</a:t>
            </a:r>
            <a:endParaRPr lang="en-US" altLang="zh-CN" sz="2400">
              <a:latin typeface="宋体" panose="02010600030101010101" pitchFamily="2" charset="-122"/>
              <a:ea typeface="宋体" panose="02010600030101010101" pitchFamily="2" charset="-122"/>
            </a:endParaRPr>
          </a:p>
          <a:p>
            <a:pPr marL="0" indent="0" algn="just">
              <a:lnSpc>
                <a:spcPct val="150000"/>
              </a:lnSpc>
              <a:spcBef>
                <a:spcPts val="600"/>
              </a:spcBef>
              <a:buFont typeface="Wingdings 2" panose="05020102010507070707" pitchFamily="18" charset="2"/>
              <a:buNone/>
            </a:pPr>
            <a:r>
              <a:rPr lang="zh-CN" altLang="en-US" sz="2400">
                <a:latin typeface="宋体" panose="02010600030101010101" pitchFamily="2" charset="-122"/>
                <a:ea typeface="宋体" panose="02010600030101010101" pitchFamily="2" charset="-122"/>
              </a:rPr>
              <a:t>    下述过程</a:t>
            </a:r>
            <a:r>
              <a:rPr lang="en-US" altLang="zh-CN" sz="2400" b="1">
                <a:latin typeface="宋体" panose="02010600030101010101" pitchFamily="2" charset="-122"/>
                <a:ea typeface="宋体" panose="02010600030101010101" pitchFamily="2" charset="-122"/>
              </a:rPr>
              <a:t>LCS-LENGTH(X,Y)</a:t>
            </a:r>
            <a:r>
              <a:rPr lang="zh-CN" altLang="en-US" sz="2400">
                <a:latin typeface="宋体" panose="02010600030101010101" pitchFamily="2" charset="-122"/>
                <a:ea typeface="宋体" panose="02010600030101010101" pitchFamily="2" charset="-122"/>
              </a:rPr>
              <a:t>求序列</a:t>
            </a:r>
            <a:r>
              <a:rPr lang="en-US" altLang="zh-CN" sz="2400">
                <a:latin typeface="宋体" panose="02010600030101010101" pitchFamily="2" charset="-122"/>
                <a:ea typeface="宋体" panose="02010600030101010101" pitchFamily="2" charset="-122"/>
              </a:rPr>
              <a:t>X=&lt;x</a:t>
            </a:r>
            <a:r>
              <a:rPr lang="en-US" altLang="zh-CN" sz="2400" baseline="-25000">
                <a:latin typeface="宋体" panose="02010600030101010101" pitchFamily="2" charset="-122"/>
                <a:ea typeface="宋体" panose="02010600030101010101" pitchFamily="2" charset="-122"/>
              </a:rPr>
              <a:t>1</a:t>
            </a:r>
            <a:r>
              <a:rPr lang="en-US" altLang="zh-CN" sz="2400">
                <a:latin typeface="宋体" panose="02010600030101010101" pitchFamily="2" charset="-122"/>
                <a:ea typeface="宋体" panose="02010600030101010101" pitchFamily="2" charset="-122"/>
              </a:rPr>
              <a:t>,x</a:t>
            </a:r>
            <a:r>
              <a:rPr lang="en-US" altLang="zh-CN" sz="2400" baseline="-25000">
                <a:latin typeface="宋体" panose="02010600030101010101" pitchFamily="2" charset="-122"/>
                <a:ea typeface="宋体" panose="02010600030101010101" pitchFamily="2" charset="-122"/>
              </a:rPr>
              <a:t>2</a:t>
            </a:r>
            <a:r>
              <a:rPr lang="en-US" altLang="zh-CN" sz="2400">
                <a:latin typeface="宋体" panose="02010600030101010101" pitchFamily="2" charset="-122"/>
                <a:ea typeface="宋体" panose="02010600030101010101" pitchFamily="2" charset="-122"/>
              </a:rPr>
              <a:t>,...,x</a:t>
            </a:r>
            <a:r>
              <a:rPr lang="en-US" altLang="zh-CN" sz="2400" baseline="-25000">
                <a:latin typeface="宋体" panose="02010600030101010101" pitchFamily="2" charset="-122"/>
                <a:ea typeface="宋体" panose="02010600030101010101" pitchFamily="2" charset="-122"/>
              </a:rPr>
              <a:t>m</a:t>
            </a:r>
            <a:r>
              <a:rPr lang="en-US" altLang="zh-CN" sz="2400">
                <a:latin typeface="宋体" panose="02010600030101010101" pitchFamily="2" charset="-122"/>
                <a:ea typeface="宋体" panose="02010600030101010101" pitchFamily="2" charset="-122"/>
              </a:rPr>
              <a:t>&gt;</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Y=&lt;y</a:t>
            </a:r>
            <a:r>
              <a:rPr lang="en-US" altLang="zh-CN" sz="2400" baseline="-25000">
                <a:latin typeface="宋体" panose="02010600030101010101" pitchFamily="2" charset="-122"/>
                <a:ea typeface="宋体" panose="02010600030101010101" pitchFamily="2" charset="-122"/>
              </a:rPr>
              <a:t>1</a:t>
            </a:r>
            <a:r>
              <a:rPr lang="en-US" altLang="zh-CN" sz="2400">
                <a:latin typeface="宋体" panose="02010600030101010101" pitchFamily="2" charset="-122"/>
                <a:ea typeface="宋体" panose="02010600030101010101" pitchFamily="2" charset="-122"/>
              </a:rPr>
              <a:t>,y</a:t>
            </a:r>
            <a:r>
              <a:rPr lang="en-US" altLang="zh-CN" sz="2400" baseline="-25000">
                <a:latin typeface="宋体" panose="02010600030101010101" pitchFamily="2" charset="-122"/>
                <a:ea typeface="宋体" panose="02010600030101010101" pitchFamily="2" charset="-122"/>
              </a:rPr>
              <a:t>2</a:t>
            </a:r>
            <a:r>
              <a:rPr lang="en-US" altLang="zh-CN" sz="2400">
                <a:latin typeface="宋体" panose="02010600030101010101" pitchFamily="2" charset="-122"/>
                <a:ea typeface="宋体" panose="02010600030101010101" pitchFamily="2" charset="-122"/>
              </a:rPr>
              <a:t>,...,y</a:t>
            </a:r>
            <a:r>
              <a:rPr lang="en-US" altLang="zh-CN" sz="2400" baseline="-25000">
                <a:latin typeface="宋体" panose="02010600030101010101" pitchFamily="2" charset="-122"/>
                <a:ea typeface="宋体" panose="02010600030101010101" pitchFamily="2" charset="-122"/>
              </a:rPr>
              <a:t>n</a:t>
            </a:r>
            <a:r>
              <a:rPr lang="en-US" altLang="zh-CN" sz="2400">
                <a:latin typeface="宋体" panose="02010600030101010101" pitchFamily="2" charset="-122"/>
                <a:ea typeface="宋体" panose="02010600030101010101" pitchFamily="2" charset="-122"/>
              </a:rPr>
              <a:t>&gt;</a:t>
            </a:r>
            <a:r>
              <a:rPr lang="zh-CN" altLang="en-US" sz="2400">
                <a:latin typeface="宋体" panose="02010600030101010101" pitchFamily="2" charset="-122"/>
                <a:ea typeface="宋体" panose="02010600030101010101" pitchFamily="2" charset="-122"/>
              </a:rPr>
              <a:t>的</a:t>
            </a:r>
            <a:r>
              <a:rPr lang="en-US" altLang="zh-CN" sz="2400">
                <a:latin typeface="宋体" panose="02010600030101010101" pitchFamily="2" charset="-122"/>
                <a:ea typeface="宋体" panose="02010600030101010101" pitchFamily="2" charset="-122"/>
              </a:rPr>
              <a:t>LCS</a:t>
            </a:r>
            <a:r>
              <a:rPr lang="zh-CN" altLang="en-US" sz="2400">
                <a:latin typeface="宋体" panose="02010600030101010101" pitchFamily="2" charset="-122"/>
                <a:ea typeface="宋体" panose="02010600030101010101" pitchFamily="2" charset="-122"/>
              </a:rPr>
              <a:t>的长度，表</a:t>
            </a:r>
            <a:r>
              <a:rPr lang="en-US" altLang="zh-CN" sz="2400" b="1">
                <a:solidFill>
                  <a:srgbClr val="FF0000"/>
                </a:solidFill>
                <a:latin typeface="宋体" panose="02010600030101010101" pitchFamily="2" charset="-122"/>
                <a:ea typeface="宋体" panose="02010600030101010101" pitchFamily="2" charset="-122"/>
              </a:rPr>
              <a:t>c[1..m,1..n]</a:t>
            </a:r>
            <a:r>
              <a:rPr lang="zh-CN" altLang="en-US" sz="2400">
                <a:latin typeface="宋体" panose="02010600030101010101" pitchFamily="2" charset="-122"/>
                <a:ea typeface="宋体" panose="02010600030101010101" pitchFamily="2" charset="-122"/>
              </a:rPr>
              <a:t>中包含每一阶段的</a:t>
            </a:r>
            <a:r>
              <a:rPr lang="en-US" altLang="zh-CN" sz="2400">
                <a:latin typeface="宋体" panose="02010600030101010101" pitchFamily="2" charset="-122"/>
                <a:ea typeface="宋体" panose="02010600030101010101" pitchFamily="2" charset="-122"/>
              </a:rPr>
              <a:t>LCS</a:t>
            </a:r>
            <a:r>
              <a:rPr lang="zh-CN" altLang="en-US" sz="2400">
                <a:latin typeface="宋体" panose="02010600030101010101" pitchFamily="2" charset="-122"/>
                <a:ea typeface="宋体" panose="02010600030101010101" pitchFamily="2" charset="-122"/>
              </a:rPr>
              <a:t>长度，</a:t>
            </a:r>
            <a:r>
              <a:rPr lang="en-US" altLang="zh-CN" sz="2400">
                <a:solidFill>
                  <a:srgbClr val="0000FF"/>
                </a:solidFill>
                <a:latin typeface="宋体" panose="02010600030101010101" pitchFamily="2" charset="-122"/>
                <a:ea typeface="宋体" panose="02010600030101010101" pitchFamily="2" charset="-122"/>
              </a:rPr>
              <a:t>c[m,n]</a:t>
            </a:r>
            <a:r>
              <a:rPr lang="zh-CN" altLang="en-US" sz="2400">
                <a:solidFill>
                  <a:srgbClr val="0000FF"/>
                </a:solidFill>
                <a:latin typeface="宋体" panose="02010600030101010101" pitchFamily="2" charset="-122"/>
                <a:ea typeface="宋体" panose="02010600030101010101" pitchFamily="2" charset="-122"/>
              </a:rPr>
              <a:t>等于</a:t>
            </a:r>
            <a:r>
              <a:rPr lang="en-US" altLang="zh-CN" sz="2400">
                <a:solidFill>
                  <a:srgbClr val="0000FF"/>
                </a:solidFill>
                <a:latin typeface="宋体" panose="02010600030101010101" pitchFamily="2" charset="-122"/>
                <a:ea typeface="宋体" panose="02010600030101010101" pitchFamily="2" charset="-122"/>
              </a:rPr>
              <a:t>X</a:t>
            </a:r>
            <a:r>
              <a:rPr lang="zh-CN" altLang="en-US" sz="2400">
                <a:solidFill>
                  <a:srgbClr val="0000FF"/>
                </a:solidFill>
                <a:latin typeface="宋体" panose="02010600030101010101" pitchFamily="2" charset="-122"/>
                <a:ea typeface="宋体" panose="02010600030101010101" pitchFamily="2" charset="-122"/>
              </a:rPr>
              <a:t>和</a:t>
            </a:r>
            <a:r>
              <a:rPr lang="en-US" altLang="zh-CN" sz="2400">
                <a:solidFill>
                  <a:srgbClr val="0000FF"/>
                </a:solidFill>
                <a:latin typeface="宋体" panose="02010600030101010101" pitchFamily="2" charset="-122"/>
                <a:ea typeface="宋体" panose="02010600030101010101" pitchFamily="2" charset="-122"/>
              </a:rPr>
              <a:t>Y</a:t>
            </a:r>
            <a:r>
              <a:rPr lang="zh-CN" altLang="en-US" sz="2400">
                <a:solidFill>
                  <a:srgbClr val="0000FF"/>
                </a:solidFill>
                <a:latin typeface="宋体" panose="02010600030101010101" pitchFamily="2" charset="-122"/>
                <a:ea typeface="宋体" panose="02010600030101010101" pitchFamily="2" charset="-122"/>
              </a:rPr>
              <a:t>的</a:t>
            </a:r>
            <a:r>
              <a:rPr lang="en-US" altLang="zh-CN" sz="2400">
                <a:solidFill>
                  <a:srgbClr val="0000FF"/>
                </a:solidFill>
                <a:latin typeface="宋体" panose="02010600030101010101" pitchFamily="2" charset="-122"/>
                <a:ea typeface="宋体" panose="02010600030101010101" pitchFamily="2" charset="-122"/>
              </a:rPr>
              <a:t>LCS</a:t>
            </a:r>
            <a:r>
              <a:rPr lang="zh-CN" altLang="en-US" sz="2400">
                <a:solidFill>
                  <a:srgbClr val="0000FF"/>
                </a:solidFill>
                <a:latin typeface="宋体" panose="02010600030101010101" pitchFamily="2" charset="-122"/>
                <a:ea typeface="宋体" panose="02010600030101010101" pitchFamily="2" charset="-122"/>
              </a:rPr>
              <a:t>的长度</a:t>
            </a:r>
            <a:r>
              <a:rPr lang="zh-CN" altLang="en-US"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p>
            <a:pPr marL="0" indent="0" algn="just">
              <a:lnSpc>
                <a:spcPct val="150000"/>
              </a:lnSpc>
              <a:spcBef>
                <a:spcPts val="600"/>
              </a:spcBef>
              <a:buFont typeface="Wingdings 2" panose="05020102010507070707" pitchFamily="18" charset="2"/>
              <a:buNone/>
            </a:pP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同时，还设置了一个表</a:t>
            </a:r>
            <a:r>
              <a:rPr lang="en-US" altLang="zh-CN" sz="2400" b="1">
                <a:solidFill>
                  <a:srgbClr val="FF0000"/>
                </a:solidFill>
                <a:latin typeface="宋体" panose="02010600030101010101" pitchFamily="2" charset="-122"/>
                <a:ea typeface="宋体" panose="02010600030101010101" pitchFamily="2" charset="-122"/>
              </a:rPr>
              <a:t>b[1..m,1..n]</a:t>
            </a:r>
            <a:r>
              <a:rPr lang="zh-CN" altLang="en-US" sz="2400">
                <a:latin typeface="宋体" panose="02010600030101010101" pitchFamily="2" charset="-122"/>
                <a:ea typeface="宋体" panose="02010600030101010101" pitchFamily="2" charset="-122"/>
              </a:rPr>
              <a:t>，记录当前</a:t>
            </a:r>
            <a:r>
              <a:rPr lang="en-US" altLang="zh-CN" sz="2400">
                <a:latin typeface="宋体" panose="02010600030101010101" pitchFamily="2" charset="-122"/>
                <a:ea typeface="宋体" panose="02010600030101010101" pitchFamily="2" charset="-122"/>
              </a:rPr>
              <a:t>c[i,j]</a:t>
            </a:r>
            <a:r>
              <a:rPr lang="zh-CN" altLang="en-US" sz="2400">
                <a:latin typeface="宋体" panose="02010600030101010101" pitchFamily="2" charset="-122"/>
                <a:ea typeface="宋体" panose="02010600030101010101" pitchFamily="2" charset="-122"/>
              </a:rPr>
              <a:t>的计值情况，以此来构造该</a:t>
            </a:r>
            <a:r>
              <a:rPr lang="en-US" altLang="zh-CN" sz="2400">
                <a:latin typeface="宋体" panose="02010600030101010101" pitchFamily="2" charset="-122"/>
                <a:ea typeface="宋体" panose="02010600030101010101" pitchFamily="2" charset="-122"/>
              </a:rPr>
              <a:t>LCS</a:t>
            </a:r>
            <a:r>
              <a:rPr lang="zh-CN" altLang="en-US" sz="2400">
                <a:latin typeface="宋体" panose="02010600030101010101" pitchFamily="2" charset="-122"/>
                <a:ea typeface="宋体" panose="02010600030101010101" pitchFamily="2" charset="-122"/>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0EB46E-AD5F-4497-AC26-956E37160DA0}"/>
              </a:ext>
            </a:extLst>
          </p:cNvPr>
          <p:cNvSpPr txBox="1"/>
          <p:nvPr/>
        </p:nvSpPr>
        <p:spPr>
          <a:xfrm>
            <a:off x="4356100" y="6148388"/>
            <a:ext cx="4648200" cy="461962"/>
          </a:xfrm>
          <a:prstGeom prst="rect">
            <a:avLst/>
          </a:prstGeom>
          <a:solidFill>
            <a:srgbClr val="FFFF00"/>
          </a:solidFill>
        </p:spPr>
        <p:txBody>
          <a:bodyPr wrap="none">
            <a:spAutoFit/>
          </a:bodyPr>
          <a:lstStyle/>
          <a:p>
            <a:pPr>
              <a:defRPr/>
            </a:pPr>
            <a:r>
              <a:rPr lang="en-US" altLang="zh-CN" sz="2400" dirty="0">
                <a:latin typeface="+mj-ea"/>
              </a:rPr>
              <a:t>LCS-LENGTH</a:t>
            </a:r>
            <a:r>
              <a:rPr lang="zh-CN" altLang="en-US" sz="2400" dirty="0">
                <a:latin typeface="+mj-ea"/>
              </a:rPr>
              <a:t>的时间复杂度为</a:t>
            </a:r>
            <a:r>
              <a:rPr lang="en-US" altLang="zh-CN" sz="2400" dirty="0">
                <a:latin typeface="+mj-ea"/>
              </a:rPr>
              <a:t>O(</a:t>
            </a:r>
            <a:r>
              <a:rPr lang="en-US" altLang="zh-CN" sz="2400" dirty="0" err="1">
                <a:latin typeface="+mj-ea"/>
              </a:rPr>
              <a:t>mn</a:t>
            </a:r>
            <a:r>
              <a:rPr lang="en-US" altLang="zh-CN" sz="2400" dirty="0">
                <a:latin typeface="+mj-ea"/>
              </a:rPr>
              <a:t>)</a:t>
            </a:r>
            <a:endParaRPr lang="zh-CN" altLang="en-US" sz="2400" dirty="0">
              <a:latin typeface="Arial" charset="0"/>
            </a:endParaRPr>
          </a:p>
        </p:txBody>
      </p:sp>
      <p:pic>
        <p:nvPicPr>
          <p:cNvPr id="76803" name="图片 1">
            <a:extLst>
              <a:ext uri="{FF2B5EF4-FFF2-40B4-BE49-F238E27FC236}">
                <a16:creationId xmlns:a16="http://schemas.microsoft.com/office/drawing/2014/main" id="{637C5BEE-3F4C-437A-B499-5F99E56064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52438"/>
            <a:ext cx="5837237" cy="569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4" name="图片 1">
            <a:extLst>
              <a:ext uri="{FF2B5EF4-FFF2-40B4-BE49-F238E27FC236}">
                <a16:creationId xmlns:a16="http://schemas.microsoft.com/office/drawing/2014/main" id="{23273842-ABDA-496A-A30B-9888E351BBF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30925" y="2636838"/>
            <a:ext cx="2873375" cy="30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2">
            <a:extLst>
              <a:ext uri="{FF2B5EF4-FFF2-40B4-BE49-F238E27FC236}">
                <a16:creationId xmlns:a16="http://schemas.microsoft.com/office/drawing/2014/main" id="{C120E784-550E-4FA4-B5D6-C01F62825F4E}"/>
              </a:ext>
            </a:extLst>
          </p:cNvPr>
          <p:cNvSpPr>
            <a:spLocks noGrp="1" noChangeArrowheads="1"/>
          </p:cNvSpPr>
          <p:nvPr>
            <p:ph idx="1"/>
          </p:nvPr>
        </p:nvSpPr>
        <p:spPr>
          <a:xfrm>
            <a:off x="395288" y="398463"/>
            <a:ext cx="8424862" cy="1071562"/>
          </a:xfrm>
          <a:solidFill>
            <a:schemeClr val="bg1"/>
          </a:solidFill>
        </p:spPr>
        <p:txBody>
          <a:bodyPr/>
          <a:lstStyle/>
          <a:p>
            <a:pPr marL="0" indent="0">
              <a:lnSpc>
                <a:spcPct val="150000"/>
              </a:lnSpc>
              <a:buFont typeface="Wingdings 2" panose="05020102010507070707" pitchFamily="18" charset="2"/>
              <a:buNone/>
            </a:pPr>
            <a:r>
              <a:rPr lang="zh-CN" altLang="en-US" sz="2400">
                <a:latin typeface="宋体" panose="02010600030101010101" pitchFamily="2" charset="-122"/>
                <a:ea typeface="宋体" panose="02010600030101010101" pitchFamily="2" charset="-122"/>
              </a:rPr>
              <a:t>例，下图给出了在</a:t>
            </a:r>
            <a:r>
              <a:rPr lang="en-US" altLang="zh-CN" sz="2400">
                <a:latin typeface="宋体" panose="02010600030101010101" pitchFamily="2" charset="-122"/>
                <a:ea typeface="宋体" panose="02010600030101010101" pitchFamily="2" charset="-122"/>
              </a:rPr>
              <a:t>X=&lt;A,B,C,B,D,A,B&gt;</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Y=&lt;B,D,C,A,B,A&gt;</a:t>
            </a:r>
            <a:r>
              <a:rPr lang="zh-CN" altLang="en-US" sz="2400">
                <a:latin typeface="宋体" panose="02010600030101010101" pitchFamily="2" charset="-122"/>
                <a:ea typeface="宋体" panose="02010600030101010101" pitchFamily="2" charset="-122"/>
              </a:rPr>
              <a:t>上</a:t>
            </a:r>
            <a:endParaRPr lang="en-US" altLang="zh-CN" sz="2400">
              <a:latin typeface="宋体" panose="02010600030101010101" pitchFamily="2" charset="-122"/>
              <a:ea typeface="宋体" panose="02010600030101010101" pitchFamily="2" charset="-122"/>
            </a:endParaRPr>
          </a:p>
          <a:p>
            <a:pPr marL="0" indent="0">
              <a:lnSpc>
                <a:spcPct val="150000"/>
              </a:lnSpc>
              <a:buFont typeface="Wingdings 2" panose="05020102010507070707" pitchFamily="18" charset="2"/>
              <a:buNone/>
            </a:pP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运行</a:t>
            </a:r>
            <a:r>
              <a:rPr lang="en-US" altLang="zh-CN" sz="2400">
                <a:latin typeface="宋体" panose="02010600030101010101" pitchFamily="2" charset="-122"/>
                <a:ea typeface="宋体" panose="02010600030101010101" pitchFamily="2" charset="-122"/>
              </a:rPr>
              <a:t>LCS-LENGTH</a:t>
            </a:r>
            <a:r>
              <a:rPr lang="zh-CN" altLang="en-US" sz="2400">
                <a:latin typeface="宋体" panose="02010600030101010101" pitchFamily="2" charset="-122"/>
                <a:ea typeface="宋体" panose="02010600030101010101" pitchFamily="2" charset="-122"/>
              </a:rPr>
              <a:t>计算出的表。</a:t>
            </a:r>
          </a:p>
        </p:txBody>
      </p:sp>
      <p:sp>
        <p:nvSpPr>
          <p:cNvPr id="99" name="内容占位符 2">
            <a:extLst>
              <a:ext uri="{FF2B5EF4-FFF2-40B4-BE49-F238E27FC236}">
                <a16:creationId xmlns:a16="http://schemas.microsoft.com/office/drawing/2014/main" id="{72033FB6-EEDC-4EEC-8E87-D214CB2E05F6}"/>
              </a:ext>
            </a:extLst>
          </p:cNvPr>
          <p:cNvSpPr txBox="1">
            <a:spLocks/>
          </p:cNvSpPr>
          <p:nvPr/>
        </p:nvSpPr>
        <p:spPr bwMode="auto">
          <a:xfrm>
            <a:off x="4640263" y="1914525"/>
            <a:ext cx="4229100" cy="4608513"/>
          </a:xfrm>
          <a:prstGeom prst="rect">
            <a:avLst/>
          </a:prstGeom>
          <a:noFill/>
          <a:ln w="9525">
            <a:solidFill>
              <a:schemeClr val="accent1"/>
            </a:solidFill>
            <a:miter lim="800000"/>
            <a:headEnd/>
            <a:tailEnd/>
          </a:ln>
        </p:spPr>
        <p:txBody>
          <a:bodyPr/>
          <a:lstStyle/>
          <a:p>
            <a:pPr>
              <a:lnSpc>
                <a:spcPct val="150000"/>
              </a:lnSpc>
              <a:spcBef>
                <a:spcPts val="0"/>
              </a:spcBef>
              <a:buClr>
                <a:srgbClr val="0BD0D9"/>
              </a:buClr>
              <a:buSzPct val="95000"/>
              <a:buFont typeface="Wingdings 2" pitchFamily="18" charset="2"/>
              <a:buNone/>
              <a:defRPr/>
            </a:pPr>
            <a:r>
              <a:rPr lang="zh-CN" altLang="en-US" dirty="0">
                <a:latin typeface="宋体" panose="02010600030101010101" pitchFamily="2" charset="-122"/>
              </a:rPr>
              <a:t>说明：</a:t>
            </a:r>
            <a:endParaRPr lang="en-US" altLang="zh-CN" dirty="0">
              <a:latin typeface="宋体" panose="02010600030101010101" pitchFamily="2" charset="-122"/>
            </a:endParaRPr>
          </a:p>
          <a:p>
            <a:pPr marL="360363" indent="-360363" algn="just">
              <a:lnSpc>
                <a:spcPct val="150000"/>
              </a:lnSpc>
              <a:spcBef>
                <a:spcPts val="0"/>
              </a:spcBef>
              <a:buClr>
                <a:srgbClr val="0BD0D9"/>
              </a:buClr>
              <a:buSzPct val="95000"/>
              <a:buFont typeface="Wingdings 2" pitchFamily="18" charset="2"/>
              <a:buNone/>
              <a:defRPr/>
            </a:pPr>
            <a:r>
              <a:rPr lang="en-US" altLang="zh-CN" dirty="0">
                <a:latin typeface="宋体" panose="02010600030101010101" pitchFamily="2" charset="-122"/>
              </a:rPr>
              <a:t>1</a:t>
            </a:r>
            <a:r>
              <a:rPr lang="zh-CN" altLang="en-US" dirty="0">
                <a:latin typeface="宋体" panose="02010600030101010101" pitchFamily="2" charset="-122"/>
              </a:rPr>
              <a:t>）第</a:t>
            </a:r>
            <a:r>
              <a:rPr lang="en-US" altLang="zh-CN" dirty="0" err="1">
                <a:latin typeface="宋体" panose="02010600030101010101" pitchFamily="2" charset="-122"/>
              </a:rPr>
              <a:t>i</a:t>
            </a:r>
            <a:r>
              <a:rPr lang="zh-CN" altLang="en-US" dirty="0">
                <a:latin typeface="宋体" panose="02010600030101010101" pitchFamily="2" charset="-122"/>
              </a:rPr>
              <a:t>行和第</a:t>
            </a:r>
            <a:r>
              <a:rPr lang="en-US" altLang="zh-CN" dirty="0">
                <a:latin typeface="宋体" panose="02010600030101010101" pitchFamily="2" charset="-122"/>
              </a:rPr>
              <a:t>j</a:t>
            </a:r>
            <a:r>
              <a:rPr lang="zh-CN" altLang="en-US" dirty="0">
                <a:latin typeface="宋体" panose="02010600030101010101" pitchFamily="2" charset="-122"/>
              </a:rPr>
              <a:t>列中的方块包含了</a:t>
            </a:r>
            <a:r>
              <a:rPr lang="en-US" altLang="zh-CN" dirty="0">
                <a:latin typeface="宋体" panose="02010600030101010101" pitchFamily="2" charset="-122"/>
              </a:rPr>
              <a:t>c[</a:t>
            </a:r>
            <a:r>
              <a:rPr lang="en-US" altLang="zh-CN" dirty="0" err="1">
                <a:latin typeface="宋体" panose="02010600030101010101" pitchFamily="2" charset="-122"/>
              </a:rPr>
              <a:t>i,j</a:t>
            </a:r>
            <a:r>
              <a:rPr lang="en-US" altLang="zh-CN" dirty="0">
                <a:latin typeface="宋体" panose="02010600030101010101" pitchFamily="2" charset="-122"/>
              </a:rPr>
              <a:t>]</a:t>
            </a:r>
            <a:r>
              <a:rPr lang="zh-CN" altLang="en-US" dirty="0">
                <a:latin typeface="宋体" panose="02010600030101010101" pitchFamily="2" charset="-122"/>
              </a:rPr>
              <a:t>的值以及</a:t>
            </a:r>
            <a:r>
              <a:rPr lang="en-US" altLang="zh-CN" dirty="0">
                <a:latin typeface="宋体" panose="02010600030101010101" pitchFamily="2" charset="-122"/>
              </a:rPr>
              <a:t>b[</a:t>
            </a:r>
            <a:r>
              <a:rPr lang="en-US" altLang="zh-CN" dirty="0" err="1">
                <a:latin typeface="宋体" panose="02010600030101010101" pitchFamily="2" charset="-122"/>
              </a:rPr>
              <a:t>i,j</a:t>
            </a:r>
            <a:r>
              <a:rPr lang="en-US" altLang="zh-CN" dirty="0">
                <a:latin typeface="宋体" panose="02010600030101010101" pitchFamily="2" charset="-122"/>
              </a:rPr>
              <a:t>]</a:t>
            </a:r>
            <a:r>
              <a:rPr lang="zh-CN" altLang="en-US" dirty="0">
                <a:latin typeface="宋体" panose="02010600030101010101" pitchFamily="2" charset="-122"/>
              </a:rPr>
              <a:t>记录的箭头。</a:t>
            </a:r>
            <a:endParaRPr lang="en-US" altLang="zh-CN" dirty="0">
              <a:latin typeface="宋体" panose="02010600030101010101" pitchFamily="2" charset="-122"/>
            </a:endParaRPr>
          </a:p>
          <a:p>
            <a:pPr marL="360363" indent="-360363" algn="just">
              <a:lnSpc>
                <a:spcPct val="150000"/>
              </a:lnSpc>
              <a:spcBef>
                <a:spcPts val="0"/>
              </a:spcBef>
              <a:buClr>
                <a:srgbClr val="0BD0D9"/>
              </a:buClr>
              <a:buSzPct val="95000"/>
              <a:buFont typeface="Wingdings 2" pitchFamily="18" charset="2"/>
              <a:buNone/>
              <a:defRPr/>
            </a:pPr>
            <a:r>
              <a:rPr lang="en-US" altLang="zh-CN" dirty="0">
                <a:latin typeface="宋体" panose="02010600030101010101" pitchFamily="2" charset="-122"/>
              </a:rPr>
              <a:t>2</a:t>
            </a:r>
            <a:r>
              <a:rPr lang="zh-CN" altLang="en-US" dirty="0">
                <a:latin typeface="宋体" panose="02010600030101010101" pitchFamily="2" charset="-122"/>
              </a:rPr>
              <a:t>）对于</a:t>
            </a:r>
            <a:r>
              <a:rPr lang="en-US" altLang="zh-CN" dirty="0" err="1">
                <a:latin typeface="宋体" panose="02010600030101010101" pitchFamily="2" charset="-122"/>
              </a:rPr>
              <a:t>i,j</a:t>
            </a:r>
            <a:r>
              <a:rPr lang="zh-CN" altLang="en-US" dirty="0">
                <a:latin typeface="宋体" panose="02010600030101010101" pitchFamily="2" charset="-122"/>
              </a:rPr>
              <a:t>＞</a:t>
            </a:r>
            <a:r>
              <a:rPr lang="en-US" altLang="zh-CN" dirty="0">
                <a:latin typeface="宋体" panose="02010600030101010101" pitchFamily="2" charset="-122"/>
              </a:rPr>
              <a:t>0</a:t>
            </a:r>
            <a:r>
              <a:rPr lang="zh-CN" altLang="en-US" dirty="0">
                <a:latin typeface="宋体" panose="02010600030101010101" pitchFamily="2" charset="-122"/>
              </a:rPr>
              <a:t>，项</a:t>
            </a:r>
            <a:r>
              <a:rPr lang="en-US" altLang="zh-CN" dirty="0">
                <a:latin typeface="宋体" panose="02010600030101010101" pitchFamily="2" charset="-122"/>
              </a:rPr>
              <a:t>c[</a:t>
            </a:r>
            <a:r>
              <a:rPr lang="en-US" altLang="zh-CN" dirty="0" err="1">
                <a:latin typeface="宋体" panose="02010600030101010101" pitchFamily="2" charset="-122"/>
              </a:rPr>
              <a:t>i,j</a:t>
            </a:r>
            <a:r>
              <a:rPr lang="en-US" altLang="zh-CN" dirty="0">
                <a:latin typeface="宋体" panose="02010600030101010101" pitchFamily="2" charset="-122"/>
              </a:rPr>
              <a:t>]</a:t>
            </a:r>
            <a:r>
              <a:rPr lang="zh-CN" altLang="en-US" dirty="0">
                <a:latin typeface="宋体" panose="02010600030101010101" pitchFamily="2" charset="-122"/>
              </a:rPr>
              <a:t>仅依赖于是否有</a:t>
            </a:r>
            <a:r>
              <a:rPr lang="en-US" altLang="zh-CN" dirty="0">
                <a:latin typeface="宋体" panose="02010600030101010101" pitchFamily="2" charset="-122"/>
              </a:rPr>
              <a:t>x</a:t>
            </a:r>
            <a:r>
              <a:rPr lang="en-US" altLang="zh-CN" baseline="-25000" dirty="0">
                <a:latin typeface="宋体" panose="02010600030101010101" pitchFamily="2" charset="-122"/>
              </a:rPr>
              <a:t>i</a:t>
            </a:r>
            <a:r>
              <a:rPr lang="en-US" altLang="zh-CN" dirty="0">
                <a:latin typeface="宋体" panose="02010600030101010101" pitchFamily="2" charset="-122"/>
              </a:rPr>
              <a:t>=</a:t>
            </a:r>
            <a:r>
              <a:rPr lang="en-US" altLang="zh-CN" dirty="0" err="1">
                <a:latin typeface="宋体" panose="02010600030101010101" pitchFamily="2" charset="-122"/>
              </a:rPr>
              <a:t>y</a:t>
            </a:r>
            <a:r>
              <a:rPr lang="en-US" altLang="zh-CN" baseline="-25000" dirty="0" err="1">
                <a:latin typeface="宋体" panose="02010600030101010101" pitchFamily="2" charset="-122"/>
              </a:rPr>
              <a:t>j</a:t>
            </a:r>
            <a:r>
              <a:rPr lang="zh-CN" altLang="en-US" dirty="0">
                <a:latin typeface="宋体" panose="02010600030101010101" pitchFamily="2" charset="-122"/>
              </a:rPr>
              <a:t>及项</a:t>
            </a:r>
            <a:r>
              <a:rPr lang="en-US" altLang="zh-CN" dirty="0">
                <a:latin typeface="宋体" panose="02010600030101010101" pitchFamily="2" charset="-122"/>
              </a:rPr>
              <a:t>c[i-1,j]</a:t>
            </a:r>
            <a:r>
              <a:rPr lang="zh-CN" altLang="en-US" dirty="0">
                <a:latin typeface="宋体" panose="02010600030101010101" pitchFamily="2" charset="-122"/>
              </a:rPr>
              <a:t>、</a:t>
            </a:r>
            <a:r>
              <a:rPr lang="en-US" altLang="zh-CN" dirty="0">
                <a:latin typeface="宋体" panose="02010600030101010101" pitchFamily="2" charset="-122"/>
              </a:rPr>
              <a:t>c[i,j-1]</a:t>
            </a:r>
            <a:r>
              <a:rPr lang="zh-CN" altLang="en-US" dirty="0">
                <a:latin typeface="宋体" panose="02010600030101010101" pitchFamily="2" charset="-122"/>
              </a:rPr>
              <a:t>、</a:t>
            </a:r>
            <a:r>
              <a:rPr lang="en-US" altLang="zh-CN" dirty="0">
                <a:latin typeface="宋体" panose="02010600030101010101" pitchFamily="2" charset="-122"/>
              </a:rPr>
              <a:t>c[i-1,j-1]</a:t>
            </a:r>
            <a:r>
              <a:rPr lang="zh-CN" altLang="en-US" dirty="0">
                <a:latin typeface="宋体" panose="02010600030101010101" pitchFamily="2" charset="-122"/>
              </a:rPr>
              <a:t>的值。</a:t>
            </a:r>
            <a:endParaRPr lang="en-US" altLang="zh-CN" dirty="0">
              <a:latin typeface="宋体" panose="02010600030101010101" pitchFamily="2" charset="-122"/>
            </a:endParaRPr>
          </a:p>
          <a:p>
            <a:pPr marL="360363" indent="-360363" algn="just">
              <a:lnSpc>
                <a:spcPct val="150000"/>
              </a:lnSpc>
              <a:spcBef>
                <a:spcPts val="0"/>
              </a:spcBef>
              <a:buClr>
                <a:srgbClr val="0BD0D9"/>
              </a:buClr>
              <a:buSzPct val="95000"/>
              <a:buFont typeface="Wingdings 2" pitchFamily="18" charset="2"/>
              <a:buNone/>
              <a:defRPr/>
            </a:pPr>
            <a:r>
              <a:rPr lang="en-US" altLang="zh-CN" dirty="0">
                <a:latin typeface="宋体" panose="02010600030101010101" pitchFamily="2" charset="-122"/>
              </a:rPr>
              <a:t>3</a:t>
            </a:r>
            <a:r>
              <a:rPr lang="zh-CN" altLang="en-US" dirty="0">
                <a:latin typeface="宋体" panose="02010600030101010101" pitchFamily="2" charset="-122"/>
              </a:rPr>
              <a:t>）为了重构一个</a:t>
            </a:r>
            <a:r>
              <a:rPr lang="en-US" altLang="zh-CN" dirty="0">
                <a:latin typeface="宋体" panose="02010600030101010101" pitchFamily="2" charset="-122"/>
              </a:rPr>
              <a:t>LCS</a:t>
            </a:r>
            <a:r>
              <a:rPr lang="zh-CN" altLang="en-US" dirty="0">
                <a:latin typeface="宋体" panose="02010600030101010101" pitchFamily="2" charset="-122"/>
              </a:rPr>
              <a:t>，从右下角开始跟踪</a:t>
            </a:r>
            <a:r>
              <a:rPr lang="en-US" altLang="zh-CN" dirty="0">
                <a:latin typeface="宋体" panose="02010600030101010101" pitchFamily="2" charset="-122"/>
              </a:rPr>
              <a:t>b[</a:t>
            </a:r>
            <a:r>
              <a:rPr lang="en-US" altLang="zh-CN" dirty="0" err="1">
                <a:latin typeface="宋体" panose="02010600030101010101" pitchFamily="2" charset="-122"/>
              </a:rPr>
              <a:t>i,j</a:t>
            </a:r>
            <a:r>
              <a:rPr lang="en-US" altLang="zh-CN" dirty="0">
                <a:latin typeface="宋体" panose="02010600030101010101" pitchFamily="2" charset="-122"/>
              </a:rPr>
              <a:t>]</a:t>
            </a:r>
            <a:r>
              <a:rPr lang="zh-CN" altLang="en-US" dirty="0">
                <a:latin typeface="宋体" panose="02010600030101010101" pitchFamily="2" charset="-122"/>
              </a:rPr>
              <a:t>箭头即可，即如图所示中的蓝色方块给出的轨迹。</a:t>
            </a:r>
            <a:endParaRPr lang="en-US" altLang="zh-CN" dirty="0">
              <a:latin typeface="宋体" panose="02010600030101010101" pitchFamily="2" charset="-122"/>
            </a:endParaRPr>
          </a:p>
          <a:p>
            <a:pPr>
              <a:lnSpc>
                <a:spcPct val="150000"/>
              </a:lnSpc>
              <a:spcBef>
                <a:spcPts val="0"/>
              </a:spcBef>
              <a:buClr>
                <a:srgbClr val="0BD0D9"/>
              </a:buClr>
              <a:buSzPct val="95000"/>
              <a:buFont typeface="Wingdings 2" pitchFamily="18" charset="2"/>
              <a:buNone/>
              <a:defRPr/>
            </a:pPr>
            <a:r>
              <a:rPr lang="en-US" altLang="zh-CN" dirty="0">
                <a:latin typeface="宋体" panose="02010600030101010101" pitchFamily="2" charset="-122"/>
              </a:rPr>
              <a:t>4</a:t>
            </a:r>
            <a:r>
              <a:rPr lang="zh-CN" altLang="en-US" dirty="0">
                <a:latin typeface="宋体" panose="02010600030101010101" pitchFamily="2" charset="-122"/>
              </a:rPr>
              <a:t>）图中，</a:t>
            </a:r>
            <a:r>
              <a:rPr lang="en-US" altLang="zh-CN" dirty="0">
                <a:latin typeface="宋体" panose="02010600030101010101" pitchFamily="2" charset="-122"/>
              </a:rPr>
              <a:t>c[7,6]=4</a:t>
            </a:r>
            <a:r>
              <a:rPr lang="zh-CN" altLang="en-US" dirty="0">
                <a:latin typeface="宋体" panose="02010600030101010101" pitchFamily="2" charset="-122"/>
              </a:rPr>
              <a:t>，</a:t>
            </a:r>
            <a:endParaRPr lang="en-US" altLang="zh-CN" dirty="0">
              <a:latin typeface="宋体" panose="02010600030101010101" pitchFamily="2" charset="-122"/>
            </a:endParaRPr>
          </a:p>
          <a:p>
            <a:pPr>
              <a:lnSpc>
                <a:spcPct val="150000"/>
              </a:lnSpc>
              <a:spcBef>
                <a:spcPts val="0"/>
              </a:spcBef>
              <a:buClr>
                <a:srgbClr val="0BD0D9"/>
              </a:buClr>
              <a:buSzPct val="95000"/>
              <a:buFont typeface="Wingdings 2" pitchFamily="18" charset="2"/>
              <a:buNone/>
              <a:defRPr/>
            </a:pPr>
            <a:r>
              <a:rPr lang="en-US" altLang="zh-CN" dirty="0">
                <a:latin typeface="宋体" panose="02010600030101010101" pitchFamily="2" charset="-122"/>
              </a:rPr>
              <a:t>   LCS(X,Y)=&lt;B,C,B,A&gt;</a:t>
            </a:r>
            <a:endParaRPr lang="zh-CN" altLang="en-US" dirty="0">
              <a:latin typeface="宋体" panose="02010600030101010101" pitchFamily="2" charset="-122"/>
            </a:endParaRPr>
          </a:p>
        </p:txBody>
      </p:sp>
      <p:grpSp>
        <p:nvGrpSpPr>
          <p:cNvPr id="77828" name="组合 97">
            <a:extLst>
              <a:ext uri="{FF2B5EF4-FFF2-40B4-BE49-F238E27FC236}">
                <a16:creationId xmlns:a16="http://schemas.microsoft.com/office/drawing/2014/main" id="{E148762C-F4E9-492B-BB4A-5AA252223DBE}"/>
              </a:ext>
            </a:extLst>
          </p:cNvPr>
          <p:cNvGrpSpPr>
            <a:grpSpLocks/>
          </p:cNvGrpSpPr>
          <p:nvPr/>
        </p:nvGrpSpPr>
        <p:grpSpPr bwMode="auto">
          <a:xfrm>
            <a:off x="539750" y="2182813"/>
            <a:ext cx="3357563" cy="3643312"/>
            <a:chOff x="1000100" y="2500306"/>
            <a:chExt cx="3357586" cy="3643338"/>
          </a:xfrm>
        </p:grpSpPr>
        <p:sp>
          <p:nvSpPr>
            <p:cNvPr id="189" name="矩形 188">
              <a:extLst>
                <a:ext uri="{FF2B5EF4-FFF2-40B4-BE49-F238E27FC236}">
                  <a16:creationId xmlns:a16="http://schemas.microsoft.com/office/drawing/2014/main" id="{2BBB2E03-32DA-4A56-9079-77A988D84E72}"/>
                </a:ext>
              </a:extLst>
            </p:cNvPr>
            <p:cNvSpPr/>
            <p:nvPr/>
          </p:nvSpPr>
          <p:spPr>
            <a:xfrm>
              <a:off x="185735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0" name="矩形 189">
              <a:extLst>
                <a:ext uri="{FF2B5EF4-FFF2-40B4-BE49-F238E27FC236}">
                  <a16:creationId xmlns:a16="http://schemas.microsoft.com/office/drawing/2014/main" id="{1DC3A0E1-7379-4E48-8A15-4DD681962A0A}"/>
                </a:ext>
              </a:extLst>
            </p:cNvPr>
            <p:cNvSpPr/>
            <p:nvPr/>
          </p:nvSpPr>
          <p:spPr>
            <a:xfrm>
              <a:off x="221454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1" name="矩形 190">
              <a:extLst>
                <a:ext uri="{FF2B5EF4-FFF2-40B4-BE49-F238E27FC236}">
                  <a16:creationId xmlns:a16="http://schemas.microsoft.com/office/drawing/2014/main" id="{6C340F4E-F01B-49F0-8252-89646B9E1125}"/>
                </a:ext>
              </a:extLst>
            </p:cNvPr>
            <p:cNvSpPr/>
            <p:nvPr/>
          </p:nvSpPr>
          <p:spPr>
            <a:xfrm>
              <a:off x="1857356" y="364331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2" name="矩形 191">
              <a:extLst>
                <a:ext uri="{FF2B5EF4-FFF2-40B4-BE49-F238E27FC236}">
                  <a16:creationId xmlns:a16="http://schemas.microsoft.com/office/drawing/2014/main" id="{F7370E0D-AB99-4DE8-AD4E-AB84C2C79902}"/>
                </a:ext>
              </a:extLst>
            </p:cNvPr>
            <p:cNvSpPr/>
            <p:nvPr/>
          </p:nvSpPr>
          <p:spPr>
            <a:xfrm>
              <a:off x="221454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3" name="矩形 192">
              <a:extLst>
                <a:ext uri="{FF2B5EF4-FFF2-40B4-BE49-F238E27FC236}">
                  <a16:creationId xmlns:a16="http://schemas.microsoft.com/office/drawing/2014/main" id="{D762E7B3-E6CB-4DF4-895D-B6D2BCFF02B0}"/>
                </a:ext>
              </a:extLst>
            </p:cNvPr>
            <p:cNvSpPr/>
            <p:nvPr/>
          </p:nvSpPr>
          <p:spPr>
            <a:xfrm>
              <a:off x="257173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4" name="矩形 193">
              <a:extLst>
                <a:ext uri="{FF2B5EF4-FFF2-40B4-BE49-F238E27FC236}">
                  <a16:creationId xmlns:a16="http://schemas.microsoft.com/office/drawing/2014/main" id="{67D2A58B-F872-4AEA-A127-6D264A1FC094}"/>
                </a:ext>
              </a:extLst>
            </p:cNvPr>
            <p:cNvSpPr/>
            <p:nvPr/>
          </p:nvSpPr>
          <p:spPr>
            <a:xfrm>
              <a:off x="292892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5" name="矩形 194">
              <a:extLst>
                <a:ext uri="{FF2B5EF4-FFF2-40B4-BE49-F238E27FC236}">
                  <a16:creationId xmlns:a16="http://schemas.microsoft.com/office/drawing/2014/main" id="{517159FC-5CA9-4254-80D5-4728DEE08EC1}"/>
                </a:ext>
              </a:extLst>
            </p:cNvPr>
            <p:cNvSpPr/>
            <p:nvPr/>
          </p:nvSpPr>
          <p:spPr>
            <a:xfrm>
              <a:off x="328611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6" name="矩形 195">
              <a:extLst>
                <a:ext uri="{FF2B5EF4-FFF2-40B4-BE49-F238E27FC236}">
                  <a16:creationId xmlns:a16="http://schemas.microsoft.com/office/drawing/2014/main" id="{C7D51761-CCCB-4E6E-9D12-59A370D1BA7C}"/>
                </a:ext>
              </a:extLst>
            </p:cNvPr>
            <p:cNvSpPr/>
            <p:nvPr/>
          </p:nvSpPr>
          <p:spPr>
            <a:xfrm>
              <a:off x="364330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7" name="矩形 196">
              <a:extLst>
                <a:ext uri="{FF2B5EF4-FFF2-40B4-BE49-F238E27FC236}">
                  <a16:creationId xmlns:a16="http://schemas.microsoft.com/office/drawing/2014/main" id="{E8E03E9B-745B-4CB5-86D4-2F5E2B94AB12}"/>
                </a:ext>
              </a:extLst>
            </p:cNvPr>
            <p:cNvSpPr/>
            <p:nvPr/>
          </p:nvSpPr>
          <p:spPr>
            <a:xfrm>
              <a:off x="400049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8" name="矩形 197">
              <a:extLst>
                <a:ext uri="{FF2B5EF4-FFF2-40B4-BE49-F238E27FC236}">
                  <a16:creationId xmlns:a16="http://schemas.microsoft.com/office/drawing/2014/main" id="{52CDE37F-9DCC-4FF2-94DB-B48D2E0D3AF8}"/>
                </a:ext>
              </a:extLst>
            </p:cNvPr>
            <p:cNvSpPr/>
            <p:nvPr/>
          </p:nvSpPr>
          <p:spPr>
            <a:xfrm>
              <a:off x="257173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0</a:t>
              </a:r>
              <a:endParaRPr lang="zh-CN" altLang="en-US" sz="1400" kern="0" dirty="0">
                <a:solidFill>
                  <a:prstClr val="black"/>
                </a:solidFill>
                <a:latin typeface="宋体" panose="02010600030101010101" pitchFamily="2" charset="-122"/>
              </a:endParaRPr>
            </a:p>
          </p:txBody>
        </p:sp>
        <p:sp>
          <p:nvSpPr>
            <p:cNvPr id="199" name="矩形 198">
              <a:extLst>
                <a:ext uri="{FF2B5EF4-FFF2-40B4-BE49-F238E27FC236}">
                  <a16:creationId xmlns:a16="http://schemas.microsoft.com/office/drawing/2014/main" id="{B7230F70-4229-48CE-BD69-2CCBE6F70AAF}"/>
                </a:ext>
              </a:extLst>
            </p:cNvPr>
            <p:cNvSpPr/>
            <p:nvPr/>
          </p:nvSpPr>
          <p:spPr>
            <a:xfrm>
              <a:off x="292892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0</a:t>
              </a:r>
              <a:endParaRPr lang="zh-CN" altLang="en-US" sz="1400" kern="0" dirty="0">
                <a:solidFill>
                  <a:prstClr val="black"/>
                </a:solidFill>
                <a:latin typeface="宋体" panose="02010600030101010101" pitchFamily="2" charset="-122"/>
              </a:endParaRPr>
            </a:p>
          </p:txBody>
        </p:sp>
        <p:sp>
          <p:nvSpPr>
            <p:cNvPr id="200" name="矩形 199">
              <a:extLst>
                <a:ext uri="{FF2B5EF4-FFF2-40B4-BE49-F238E27FC236}">
                  <a16:creationId xmlns:a16="http://schemas.microsoft.com/office/drawing/2014/main" id="{9F4E0AE4-19CB-4A77-8D8D-8DAC5CE89621}"/>
                </a:ext>
              </a:extLst>
            </p:cNvPr>
            <p:cNvSpPr/>
            <p:nvPr/>
          </p:nvSpPr>
          <p:spPr>
            <a:xfrm>
              <a:off x="328611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01" name="矩形 200">
              <a:extLst>
                <a:ext uri="{FF2B5EF4-FFF2-40B4-BE49-F238E27FC236}">
                  <a16:creationId xmlns:a16="http://schemas.microsoft.com/office/drawing/2014/main" id="{A430CA9D-8B53-4C0F-ABB9-5A341094D3AF}"/>
                </a:ext>
              </a:extLst>
            </p:cNvPr>
            <p:cNvSpPr/>
            <p:nvPr/>
          </p:nvSpPr>
          <p:spPr>
            <a:xfrm>
              <a:off x="400049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02" name="矩形 201">
              <a:extLst>
                <a:ext uri="{FF2B5EF4-FFF2-40B4-BE49-F238E27FC236}">
                  <a16:creationId xmlns:a16="http://schemas.microsoft.com/office/drawing/2014/main" id="{99D97470-2690-40A6-88B6-E49CD5D1F5A1}"/>
                </a:ext>
              </a:extLst>
            </p:cNvPr>
            <p:cNvSpPr/>
            <p:nvPr/>
          </p:nvSpPr>
          <p:spPr>
            <a:xfrm>
              <a:off x="364330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dirty="0">
                <a:solidFill>
                  <a:prstClr val="black"/>
                </a:solidFill>
                <a:latin typeface="宋体"/>
              </a:endParaRP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a:t>
              </a:r>
              <a:r>
                <a:rPr lang="en-US" altLang="zh-CN" sz="1400" kern="0" dirty="0">
                  <a:solidFill>
                    <a:prstClr val="black"/>
                  </a:solidFill>
                  <a:latin typeface="宋体"/>
                </a:rPr>
                <a:t>←</a:t>
              </a:r>
              <a:r>
                <a:rPr lang="en-US" altLang="zh-CN" sz="1400" kern="0" dirty="0">
                  <a:solidFill>
                    <a:prstClr val="black"/>
                  </a:solidFill>
                  <a:latin typeface="宋体" panose="02010600030101010101" pitchFamily="2" charset="-122"/>
                </a:rPr>
                <a:t>1</a:t>
              </a:r>
              <a:endParaRPr lang="zh-CN" altLang="en-US" sz="1400" kern="0" dirty="0">
                <a:solidFill>
                  <a:prstClr val="black"/>
                </a:solidFill>
                <a:latin typeface="宋体" panose="02010600030101010101" pitchFamily="2" charset="-122"/>
              </a:endParaRPr>
            </a:p>
          </p:txBody>
        </p:sp>
        <p:sp>
          <p:nvSpPr>
            <p:cNvPr id="203" name="矩形 202">
              <a:extLst>
                <a:ext uri="{FF2B5EF4-FFF2-40B4-BE49-F238E27FC236}">
                  <a16:creationId xmlns:a16="http://schemas.microsoft.com/office/drawing/2014/main" id="{1D6894A6-FFA3-4951-BB2F-02873121D923}"/>
                </a:ext>
              </a:extLst>
            </p:cNvPr>
            <p:cNvSpPr/>
            <p:nvPr/>
          </p:nvSpPr>
          <p:spPr>
            <a:xfrm>
              <a:off x="185735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4" name="矩形 203">
              <a:extLst>
                <a:ext uri="{FF2B5EF4-FFF2-40B4-BE49-F238E27FC236}">
                  <a16:creationId xmlns:a16="http://schemas.microsoft.com/office/drawing/2014/main" id="{FE3D0898-B43C-4E8D-865C-63BC732D0F71}"/>
                </a:ext>
              </a:extLst>
            </p:cNvPr>
            <p:cNvSpPr/>
            <p:nvPr/>
          </p:nvSpPr>
          <p:spPr>
            <a:xfrm>
              <a:off x="185735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5" name="矩形 204">
              <a:extLst>
                <a:ext uri="{FF2B5EF4-FFF2-40B4-BE49-F238E27FC236}">
                  <a16:creationId xmlns:a16="http://schemas.microsoft.com/office/drawing/2014/main" id="{A65C1C92-8DE1-4B5F-9AB4-488446BB04F6}"/>
                </a:ext>
              </a:extLst>
            </p:cNvPr>
            <p:cNvSpPr/>
            <p:nvPr/>
          </p:nvSpPr>
          <p:spPr>
            <a:xfrm>
              <a:off x="185735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6" name="矩形 205">
              <a:extLst>
                <a:ext uri="{FF2B5EF4-FFF2-40B4-BE49-F238E27FC236}">
                  <a16:creationId xmlns:a16="http://schemas.microsoft.com/office/drawing/2014/main" id="{F7B256EE-6956-43DB-A12A-4AC2798923A7}"/>
                </a:ext>
              </a:extLst>
            </p:cNvPr>
            <p:cNvSpPr/>
            <p:nvPr/>
          </p:nvSpPr>
          <p:spPr>
            <a:xfrm>
              <a:off x="185735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7" name="矩形 206">
              <a:extLst>
                <a:ext uri="{FF2B5EF4-FFF2-40B4-BE49-F238E27FC236}">
                  <a16:creationId xmlns:a16="http://schemas.microsoft.com/office/drawing/2014/main" id="{329ED452-90C8-4D1D-B20F-2B015FD22C31}"/>
                </a:ext>
              </a:extLst>
            </p:cNvPr>
            <p:cNvSpPr/>
            <p:nvPr/>
          </p:nvSpPr>
          <p:spPr>
            <a:xfrm>
              <a:off x="185735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8" name="矩形 207">
              <a:extLst>
                <a:ext uri="{FF2B5EF4-FFF2-40B4-BE49-F238E27FC236}">
                  <a16:creationId xmlns:a16="http://schemas.microsoft.com/office/drawing/2014/main" id="{D4DAF9A3-74D2-456B-869B-79378F474E27}"/>
                </a:ext>
              </a:extLst>
            </p:cNvPr>
            <p:cNvSpPr/>
            <p:nvPr/>
          </p:nvSpPr>
          <p:spPr>
            <a:xfrm>
              <a:off x="185735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9" name="矩形 208">
              <a:extLst>
                <a:ext uri="{FF2B5EF4-FFF2-40B4-BE49-F238E27FC236}">
                  <a16:creationId xmlns:a16="http://schemas.microsoft.com/office/drawing/2014/main" id="{A6520AEC-BEC2-405E-A11A-AFA3B3E1011B}"/>
                </a:ext>
              </a:extLst>
            </p:cNvPr>
            <p:cNvSpPr/>
            <p:nvPr/>
          </p:nvSpPr>
          <p:spPr>
            <a:xfrm>
              <a:off x="2214546" y="4000504"/>
              <a:ext cx="357189"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dirty="0">
                  <a:solidFill>
                    <a:prstClr val="black"/>
                  </a:solidFill>
                  <a:latin typeface="宋体"/>
                </a:rPr>
                <a:t>↖</a:t>
              </a:r>
            </a:p>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①</a:t>
              </a:r>
              <a:endParaRPr lang="zh-CN" altLang="en-US" sz="1400" kern="0" dirty="0">
                <a:solidFill>
                  <a:prstClr val="black"/>
                </a:solidFill>
                <a:latin typeface="宋体" panose="02010600030101010101" pitchFamily="2" charset="-122"/>
              </a:endParaRPr>
            </a:p>
          </p:txBody>
        </p:sp>
        <p:sp>
          <p:nvSpPr>
            <p:cNvPr id="210" name="矩形 209">
              <a:extLst>
                <a:ext uri="{FF2B5EF4-FFF2-40B4-BE49-F238E27FC236}">
                  <a16:creationId xmlns:a16="http://schemas.microsoft.com/office/drawing/2014/main" id="{F2E10BB2-30D7-43B0-BF1F-8D73372BCBBF}"/>
                </a:ext>
              </a:extLst>
            </p:cNvPr>
            <p:cNvSpPr/>
            <p:nvPr/>
          </p:nvSpPr>
          <p:spPr>
            <a:xfrm>
              <a:off x="2571736" y="4000504"/>
              <a:ext cx="357190"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11" name="矩形 210">
              <a:extLst>
                <a:ext uri="{FF2B5EF4-FFF2-40B4-BE49-F238E27FC236}">
                  <a16:creationId xmlns:a16="http://schemas.microsoft.com/office/drawing/2014/main" id="{12B8F628-6371-40B2-AD48-02AFE276F799}"/>
                </a:ext>
              </a:extLst>
            </p:cNvPr>
            <p:cNvSpPr/>
            <p:nvPr/>
          </p:nvSpPr>
          <p:spPr>
            <a:xfrm>
              <a:off x="2928926" y="400050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dirty="0">
                <a:solidFill>
                  <a:prstClr val="black"/>
                </a:solidFill>
                <a:latin typeface="宋体"/>
              </a:endParaRP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a:t>
              </a:r>
              <a:r>
                <a:rPr lang="en-US" altLang="zh-CN" sz="1400" kern="0" dirty="0">
                  <a:solidFill>
                    <a:prstClr val="black"/>
                  </a:solidFill>
                  <a:latin typeface="宋体"/>
                </a:rPr>
                <a:t>←</a:t>
              </a:r>
              <a:r>
                <a:rPr lang="en-US" altLang="zh-CN" sz="1400" kern="0" dirty="0">
                  <a:solidFill>
                    <a:prstClr val="black"/>
                  </a:solidFill>
                  <a:latin typeface="宋体" panose="02010600030101010101" pitchFamily="2" charset="-122"/>
                </a:rPr>
                <a:t>1</a:t>
              </a:r>
              <a:endParaRPr lang="zh-CN" altLang="en-US" sz="1400" kern="0" dirty="0">
                <a:solidFill>
                  <a:prstClr val="black"/>
                </a:solidFill>
                <a:latin typeface="宋体" panose="02010600030101010101" pitchFamily="2" charset="-122"/>
              </a:endParaRPr>
            </a:p>
          </p:txBody>
        </p:sp>
        <p:sp>
          <p:nvSpPr>
            <p:cNvPr id="212" name="矩形 211">
              <a:extLst>
                <a:ext uri="{FF2B5EF4-FFF2-40B4-BE49-F238E27FC236}">
                  <a16:creationId xmlns:a16="http://schemas.microsoft.com/office/drawing/2014/main" id="{D346110B-23ED-4B71-9E28-8E2B910211B0}"/>
                </a:ext>
              </a:extLst>
            </p:cNvPr>
            <p:cNvSpPr/>
            <p:nvPr/>
          </p:nvSpPr>
          <p:spPr>
            <a:xfrm>
              <a:off x="328611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1</a:t>
              </a:r>
              <a:endParaRPr lang="zh-CN" altLang="en-US" sz="1400" kern="0" dirty="0">
                <a:solidFill>
                  <a:prstClr val="black"/>
                </a:solidFill>
                <a:latin typeface="宋体" panose="02010600030101010101" pitchFamily="2" charset="-122"/>
              </a:endParaRPr>
            </a:p>
          </p:txBody>
        </p:sp>
        <p:sp>
          <p:nvSpPr>
            <p:cNvPr id="213" name="矩形 212">
              <a:extLst>
                <a:ext uri="{FF2B5EF4-FFF2-40B4-BE49-F238E27FC236}">
                  <a16:creationId xmlns:a16="http://schemas.microsoft.com/office/drawing/2014/main" id="{AE2E7982-E001-46E3-A21F-6BF0E1A200F5}"/>
                </a:ext>
              </a:extLst>
            </p:cNvPr>
            <p:cNvSpPr/>
            <p:nvPr/>
          </p:nvSpPr>
          <p:spPr>
            <a:xfrm>
              <a:off x="3643306" y="400050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14" name="矩形 213">
              <a:extLst>
                <a:ext uri="{FF2B5EF4-FFF2-40B4-BE49-F238E27FC236}">
                  <a16:creationId xmlns:a16="http://schemas.microsoft.com/office/drawing/2014/main" id="{8054A8DA-81C0-4AB9-8A42-71202DCD4546}"/>
                </a:ext>
              </a:extLst>
            </p:cNvPr>
            <p:cNvSpPr/>
            <p:nvPr/>
          </p:nvSpPr>
          <p:spPr>
            <a:xfrm>
              <a:off x="400049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15" name="矩形 214">
              <a:extLst>
                <a:ext uri="{FF2B5EF4-FFF2-40B4-BE49-F238E27FC236}">
                  <a16:creationId xmlns:a16="http://schemas.microsoft.com/office/drawing/2014/main" id="{3AD42DE4-00FC-4DD8-9A0C-C0DD97530E6F}"/>
                </a:ext>
              </a:extLst>
            </p:cNvPr>
            <p:cNvSpPr/>
            <p:nvPr/>
          </p:nvSpPr>
          <p:spPr>
            <a:xfrm>
              <a:off x="2214546" y="435769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16" name="矩形 215">
              <a:extLst>
                <a:ext uri="{FF2B5EF4-FFF2-40B4-BE49-F238E27FC236}">
                  <a16:creationId xmlns:a16="http://schemas.microsoft.com/office/drawing/2014/main" id="{50980E29-BDFB-46A9-98E3-D58601B11D26}"/>
                </a:ext>
              </a:extLst>
            </p:cNvPr>
            <p:cNvSpPr/>
            <p:nvPr/>
          </p:nvSpPr>
          <p:spPr>
            <a:xfrm>
              <a:off x="257173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17" name="矩形 216">
              <a:extLst>
                <a:ext uri="{FF2B5EF4-FFF2-40B4-BE49-F238E27FC236}">
                  <a16:creationId xmlns:a16="http://schemas.microsoft.com/office/drawing/2014/main" id="{ACFFB025-BE95-4BB4-9C3A-00ABC0B0BFFE}"/>
                </a:ext>
              </a:extLst>
            </p:cNvPr>
            <p:cNvSpPr/>
            <p:nvPr/>
          </p:nvSpPr>
          <p:spPr>
            <a:xfrm>
              <a:off x="2928926" y="4357694"/>
              <a:ext cx="357189"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dirty="0">
                  <a:solidFill>
                    <a:prstClr val="black"/>
                  </a:solidFill>
                  <a:latin typeface="宋体"/>
                </a:rPr>
                <a:t>↖</a:t>
              </a:r>
            </a:p>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②</a:t>
              </a:r>
              <a:endParaRPr lang="zh-CN" altLang="en-US" sz="1400" kern="0" dirty="0">
                <a:solidFill>
                  <a:prstClr val="black"/>
                </a:solidFill>
                <a:latin typeface="宋体" panose="02010600030101010101" pitchFamily="2" charset="-122"/>
              </a:endParaRPr>
            </a:p>
          </p:txBody>
        </p:sp>
        <p:sp>
          <p:nvSpPr>
            <p:cNvPr id="218" name="矩形 217">
              <a:extLst>
                <a:ext uri="{FF2B5EF4-FFF2-40B4-BE49-F238E27FC236}">
                  <a16:creationId xmlns:a16="http://schemas.microsoft.com/office/drawing/2014/main" id="{952D6D35-5A7B-407E-94CE-ACE9086D9A68}"/>
                </a:ext>
              </a:extLst>
            </p:cNvPr>
            <p:cNvSpPr/>
            <p:nvPr/>
          </p:nvSpPr>
          <p:spPr>
            <a:xfrm>
              <a:off x="3286116" y="435769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19" name="矩形 218">
              <a:extLst>
                <a:ext uri="{FF2B5EF4-FFF2-40B4-BE49-F238E27FC236}">
                  <a16:creationId xmlns:a16="http://schemas.microsoft.com/office/drawing/2014/main" id="{FD694520-D532-4238-ABC6-3640EC18A02C}"/>
                </a:ext>
              </a:extLst>
            </p:cNvPr>
            <p:cNvSpPr/>
            <p:nvPr/>
          </p:nvSpPr>
          <p:spPr>
            <a:xfrm>
              <a:off x="3643306" y="435769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0" name="矩形 219">
              <a:extLst>
                <a:ext uri="{FF2B5EF4-FFF2-40B4-BE49-F238E27FC236}">
                  <a16:creationId xmlns:a16="http://schemas.microsoft.com/office/drawing/2014/main" id="{F0E5A060-ACEF-4F4F-8EBD-B27739016706}"/>
                </a:ext>
              </a:extLst>
            </p:cNvPr>
            <p:cNvSpPr/>
            <p:nvPr/>
          </p:nvSpPr>
          <p:spPr>
            <a:xfrm>
              <a:off x="400049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1" name="矩形 220">
              <a:extLst>
                <a:ext uri="{FF2B5EF4-FFF2-40B4-BE49-F238E27FC236}">
                  <a16:creationId xmlns:a16="http://schemas.microsoft.com/office/drawing/2014/main" id="{806BCB94-361F-489D-A33A-31EC38DD7FA5}"/>
                </a:ext>
              </a:extLst>
            </p:cNvPr>
            <p:cNvSpPr/>
            <p:nvPr/>
          </p:nvSpPr>
          <p:spPr>
            <a:xfrm>
              <a:off x="2214546" y="471488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2" name="矩形 221">
              <a:extLst>
                <a:ext uri="{FF2B5EF4-FFF2-40B4-BE49-F238E27FC236}">
                  <a16:creationId xmlns:a16="http://schemas.microsoft.com/office/drawing/2014/main" id="{8E76326F-8112-406C-AD3B-46B76017DF2D}"/>
                </a:ext>
              </a:extLst>
            </p:cNvPr>
            <p:cNvSpPr/>
            <p:nvPr/>
          </p:nvSpPr>
          <p:spPr>
            <a:xfrm>
              <a:off x="257173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3" name="矩形 222">
              <a:extLst>
                <a:ext uri="{FF2B5EF4-FFF2-40B4-BE49-F238E27FC236}">
                  <a16:creationId xmlns:a16="http://schemas.microsoft.com/office/drawing/2014/main" id="{CEEE56B4-ADC0-470C-B25B-F5C495899B90}"/>
                </a:ext>
              </a:extLst>
            </p:cNvPr>
            <p:cNvSpPr/>
            <p:nvPr/>
          </p:nvSpPr>
          <p:spPr>
            <a:xfrm>
              <a:off x="2928926" y="471488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2</a:t>
              </a:r>
              <a:endParaRPr lang="zh-CN" altLang="en-US" sz="1400" kern="0" dirty="0">
                <a:solidFill>
                  <a:prstClr val="black"/>
                </a:solidFill>
                <a:latin typeface="宋体" panose="02010600030101010101" pitchFamily="2" charset="-122"/>
              </a:endParaRPr>
            </a:p>
          </p:txBody>
        </p:sp>
        <p:sp>
          <p:nvSpPr>
            <p:cNvPr id="224" name="矩形 223">
              <a:extLst>
                <a:ext uri="{FF2B5EF4-FFF2-40B4-BE49-F238E27FC236}">
                  <a16:creationId xmlns:a16="http://schemas.microsoft.com/office/drawing/2014/main" id="{AF2443CE-D8A9-4003-BA60-2F0591FE1A80}"/>
                </a:ext>
              </a:extLst>
            </p:cNvPr>
            <p:cNvSpPr/>
            <p:nvPr/>
          </p:nvSpPr>
          <p:spPr>
            <a:xfrm>
              <a:off x="328611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5" name="矩形 224">
              <a:extLst>
                <a:ext uri="{FF2B5EF4-FFF2-40B4-BE49-F238E27FC236}">
                  <a16:creationId xmlns:a16="http://schemas.microsoft.com/office/drawing/2014/main" id="{6E868918-AECB-45B7-BBCD-B0B2D0FBF07A}"/>
                </a:ext>
              </a:extLst>
            </p:cNvPr>
            <p:cNvSpPr/>
            <p:nvPr/>
          </p:nvSpPr>
          <p:spPr>
            <a:xfrm>
              <a:off x="3643306" y="4714884"/>
              <a:ext cx="357189"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③</a:t>
              </a:r>
              <a:endParaRPr lang="zh-CN" altLang="en-US" sz="1400" kern="0">
                <a:solidFill>
                  <a:prstClr val="black"/>
                </a:solidFill>
                <a:latin typeface="宋体" panose="02010600030101010101" pitchFamily="2" charset="-122"/>
              </a:endParaRPr>
            </a:p>
          </p:txBody>
        </p:sp>
        <p:sp>
          <p:nvSpPr>
            <p:cNvPr id="226" name="矩形 225">
              <a:extLst>
                <a:ext uri="{FF2B5EF4-FFF2-40B4-BE49-F238E27FC236}">
                  <a16:creationId xmlns:a16="http://schemas.microsoft.com/office/drawing/2014/main" id="{BCDD9F30-B550-437B-A1F0-41DBDD4FB18B}"/>
                </a:ext>
              </a:extLst>
            </p:cNvPr>
            <p:cNvSpPr/>
            <p:nvPr/>
          </p:nvSpPr>
          <p:spPr>
            <a:xfrm>
              <a:off x="400049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27" name="矩形 226">
              <a:extLst>
                <a:ext uri="{FF2B5EF4-FFF2-40B4-BE49-F238E27FC236}">
                  <a16:creationId xmlns:a16="http://schemas.microsoft.com/office/drawing/2014/main" id="{D70243BC-0F50-42CD-8C45-E14F450B94B3}"/>
                </a:ext>
              </a:extLst>
            </p:cNvPr>
            <p:cNvSpPr/>
            <p:nvPr/>
          </p:nvSpPr>
          <p:spPr>
            <a:xfrm>
              <a:off x="2214546" y="507207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8" name="矩形 227">
              <a:extLst>
                <a:ext uri="{FF2B5EF4-FFF2-40B4-BE49-F238E27FC236}">
                  <a16:creationId xmlns:a16="http://schemas.microsoft.com/office/drawing/2014/main" id="{045AEA90-5704-4D02-962F-F17A74E8136E}"/>
                </a:ext>
              </a:extLst>
            </p:cNvPr>
            <p:cNvSpPr/>
            <p:nvPr/>
          </p:nvSpPr>
          <p:spPr>
            <a:xfrm>
              <a:off x="221454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9" name="矩形 228">
              <a:extLst>
                <a:ext uri="{FF2B5EF4-FFF2-40B4-BE49-F238E27FC236}">
                  <a16:creationId xmlns:a16="http://schemas.microsoft.com/office/drawing/2014/main" id="{C901A5E1-539C-4A94-8B97-2A9D71527840}"/>
                </a:ext>
              </a:extLst>
            </p:cNvPr>
            <p:cNvSpPr/>
            <p:nvPr/>
          </p:nvSpPr>
          <p:spPr>
            <a:xfrm>
              <a:off x="221454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30" name="矩形 229">
              <a:extLst>
                <a:ext uri="{FF2B5EF4-FFF2-40B4-BE49-F238E27FC236}">
                  <a16:creationId xmlns:a16="http://schemas.microsoft.com/office/drawing/2014/main" id="{2D9FE762-08A8-4E1F-9BB8-723DD030FF71}"/>
                </a:ext>
              </a:extLst>
            </p:cNvPr>
            <p:cNvSpPr/>
            <p:nvPr/>
          </p:nvSpPr>
          <p:spPr>
            <a:xfrm>
              <a:off x="257173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1" name="矩形 230">
              <a:extLst>
                <a:ext uri="{FF2B5EF4-FFF2-40B4-BE49-F238E27FC236}">
                  <a16:creationId xmlns:a16="http://schemas.microsoft.com/office/drawing/2014/main" id="{707FB272-1F05-43FE-B1C1-024FCEF55F7B}"/>
                </a:ext>
              </a:extLst>
            </p:cNvPr>
            <p:cNvSpPr/>
            <p:nvPr/>
          </p:nvSpPr>
          <p:spPr>
            <a:xfrm>
              <a:off x="2928926" y="507207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2" name="矩形 231">
              <a:extLst>
                <a:ext uri="{FF2B5EF4-FFF2-40B4-BE49-F238E27FC236}">
                  <a16:creationId xmlns:a16="http://schemas.microsoft.com/office/drawing/2014/main" id="{2DC3E5C6-875F-47EE-91BE-8173B5655714}"/>
                </a:ext>
              </a:extLst>
            </p:cNvPr>
            <p:cNvSpPr/>
            <p:nvPr/>
          </p:nvSpPr>
          <p:spPr>
            <a:xfrm>
              <a:off x="328611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3" name="矩形 232">
              <a:extLst>
                <a:ext uri="{FF2B5EF4-FFF2-40B4-BE49-F238E27FC236}">
                  <a16:creationId xmlns:a16="http://schemas.microsoft.com/office/drawing/2014/main" id="{EC97FABE-340B-4230-9948-16FFBDD6C48D}"/>
                </a:ext>
              </a:extLst>
            </p:cNvPr>
            <p:cNvSpPr/>
            <p:nvPr/>
          </p:nvSpPr>
          <p:spPr>
            <a:xfrm>
              <a:off x="3643306" y="5072074"/>
              <a:ext cx="357189"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4" name="矩形 233">
              <a:extLst>
                <a:ext uri="{FF2B5EF4-FFF2-40B4-BE49-F238E27FC236}">
                  <a16:creationId xmlns:a16="http://schemas.microsoft.com/office/drawing/2014/main" id="{6FB3F785-9A6C-401F-9991-2018750F237B}"/>
                </a:ext>
              </a:extLst>
            </p:cNvPr>
            <p:cNvSpPr/>
            <p:nvPr/>
          </p:nvSpPr>
          <p:spPr>
            <a:xfrm>
              <a:off x="4000496" y="5429264"/>
              <a:ext cx="357190"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④</a:t>
              </a:r>
              <a:endParaRPr lang="zh-CN" altLang="en-US" sz="1400" kern="0">
                <a:solidFill>
                  <a:prstClr val="black"/>
                </a:solidFill>
                <a:latin typeface="宋体" panose="02010600030101010101" pitchFamily="2" charset="-122"/>
              </a:endParaRPr>
            </a:p>
          </p:txBody>
        </p:sp>
        <p:sp>
          <p:nvSpPr>
            <p:cNvPr id="235" name="矩形 234">
              <a:extLst>
                <a:ext uri="{FF2B5EF4-FFF2-40B4-BE49-F238E27FC236}">
                  <a16:creationId xmlns:a16="http://schemas.microsoft.com/office/drawing/2014/main" id="{1B5C1672-8F32-4297-8516-BE177374ED07}"/>
                </a:ext>
              </a:extLst>
            </p:cNvPr>
            <p:cNvSpPr/>
            <p:nvPr/>
          </p:nvSpPr>
          <p:spPr>
            <a:xfrm>
              <a:off x="400049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6" name="矩形 235">
              <a:extLst>
                <a:ext uri="{FF2B5EF4-FFF2-40B4-BE49-F238E27FC236}">
                  <a16:creationId xmlns:a16="http://schemas.microsoft.com/office/drawing/2014/main" id="{8D741D71-CF86-43AB-91FB-68F42D274FED}"/>
                </a:ext>
              </a:extLst>
            </p:cNvPr>
            <p:cNvSpPr/>
            <p:nvPr/>
          </p:nvSpPr>
          <p:spPr>
            <a:xfrm>
              <a:off x="364330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7" name="矩形 236">
              <a:extLst>
                <a:ext uri="{FF2B5EF4-FFF2-40B4-BE49-F238E27FC236}">
                  <a16:creationId xmlns:a16="http://schemas.microsoft.com/office/drawing/2014/main" id="{A334A51F-163E-4427-A8EB-AD9E760E2568}"/>
                </a:ext>
              </a:extLst>
            </p:cNvPr>
            <p:cNvSpPr/>
            <p:nvPr/>
          </p:nvSpPr>
          <p:spPr>
            <a:xfrm>
              <a:off x="328611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8" name="矩形 237">
              <a:extLst>
                <a:ext uri="{FF2B5EF4-FFF2-40B4-BE49-F238E27FC236}">
                  <a16:creationId xmlns:a16="http://schemas.microsoft.com/office/drawing/2014/main" id="{EF79E053-28E5-4050-A2B7-451EA843830E}"/>
                </a:ext>
              </a:extLst>
            </p:cNvPr>
            <p:cNvSpPr/>
            <p:nvPr/>
          </p:nvSpPr>
          <p:spPr>
            <a:xfrm>
              <a:off x="257173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9" name="矩形 238">
              <a:extLst>
                <a:ext uri="{FF2B5EF4-FFF2-40B4-BE49-F238E27FC236}">
                  <a16:creationId xmlns:a16="http://schemas.microsoft.com/office/drawing/2014/main" id="{E9DB139A-B37D-42C4-9C0E-FC3444BD673D}"/>
                </a:ext>
              </a:extLst>
            </p:cNvPr>
            <p:cNvSpPr/>
            <p:nvPr/>
          </p:nvSpPr>
          <p:spPr>
            <a:xfrm>
              <a:off x="292892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0" name="矩形 239">
              <a:extLst>
                <a:ext uri="{FF2B5EF4-FFF2-40B4-BE49-F238E27FC236}">
                  <a16:creationId xmlns:a16="http://schemas.microsoft.com/office/drawing/2014/main" id="{E5E4D308-5339-4528-B2EC-EE04DC887283}"/>
                </a:ext>
              </a:extLst>
            </p:cNvPr>
            <p:cNvSpPr/>
            <p:nvPr/>
          </p:nvSpPr>
          <p:spPr>
            <a:xfrm>
              <a:off x="257173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1" name="矩形 240">
              <a:extLst>
                <a:ext uri="{FF2B5EF4-FFF2-40B4-BE49-F238E27FC236}">
                  <a16:creationId xmlns:a16="http://schemas.microsoft.com/office/drawing/2014/main" id="{2F2785B4-4AEA-4E24-8C5D-38512681F01C}"/>
                </a:ext>
              </a:extLst>
            </p:cNvPr>
            <p:cNvSpPr/>
            <p:nvPr/>
          </p:nvSpPr>
          <p:spPr>
            <a:xfrm>
              <a:off x="292892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2" name="矩形 241">
              <a:extLst>
                <a:ext uri="{FF2B5EF4-FFF2-40B4-BE49-F238E27FC236}">
                  <a16:creationId xmlns:a16="http://schemas.microsoft.com/office/drawing/2014/main" id="{9A9F8B83-ACD4-4FE7-AF46-AE8D1F9E3474}"/>
                </a:ext>
              </a:extLst>
            </p:cNvPr>
            <p:cNvSpPr/>
            <p:nvPr/>
          </p:nvSpPr>
          <p:spPr>
            <a:xfrm>
              <a:off x="328611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43" name="矩形 242">
              <a:extLst>
                <a:ext uri="{FF2B5EF4-FFF2-40B4-BE49-F238E27FC236}">
                  <a16:creationId xmlns:a16="http://schemas.microsoft.com/office/drawing/2014/main" id="{8F2F7289-9D59-4DFD-B29A-B1157E9D56E5}"/>
                </a:ext>
              </a:extLst>
            </p:cNvPr>
            <p:cNvSpPr/>
            <p:nvPr/>
          </p:nvSpPr>
          <p:spPr>
            <a:xfrm>
              <a:off x="364330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4</a:t>
              </a:r>
              <a:endParaRPr lang="zh-CN" altLang="en-US" sz="1400" kern="0">
                <a:solidFill>
                  <a:prstClr val="black"/>
                </a:solidFill>
                <a:latin typeface="宋体" panose="02010600030101010101" pitchFamily="2" charset="-122"/>
              </a:endParaRPr>
            </a:p>
          </p:txBody>
        </p:sp>
        <p:sp>
          <p:nvSpPr>
            <p:cNvPr id="244" name="矩形 243">
              <a:extLst>
                <a:ext uri="{FF2B5EF4-FFF2-40B4-BE49-F238E27FC236}">
                  <a16:creationId xmlns:a16="http://schemas.microsoft.com/office/drawing/2014/main" id="{F9642FD5-F87B-4E86-BA7F-CD5034AA60D7}"/>
                </a:ext>
              </a:extLst>
            </p:cNvPr>
            <p:cNvSpPr/>
            <p:nvPr/>
          </p:nvSpPr>
          <p:spPr>
            <a:xfrm>
              <a:off x="4000496" y="578645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4</a:t>
              </a:r>
              <a:endParaRPr lang="zh-CN" altLang="en-US" sz="1400" kern="0">
                <a:solidFill>
                  <a:prstClr val="black"/>
                </a:solidFill>
                <a:latin typeface="宋体" panose="02010600030101010101" pitchFamily="2" charset="-122"/>
              </a:endParaRPr>
            </a:p>
          </p:txBody>
        </p:sp>
        <p:sp>
          <p:nvSpPr>
            <p:cNvPr id="245" name="TextBox 64">
              <a:extLst>
                <a:ext uri="{FF2B5EF4-FFF2-40B4-BE49-F238E27FC236}">
                  <a16:creationId xmlns:a16="http://schemas.microsoft.com/office/drawing/2014/main" id="{08D28414-A14E-4DAD-850A-DD3073097D98}"/>
                </a:ext>
              </a:extLst>
            </p:cNvPr>
            <p:cNvSpPr txBox="1">
              <a:spLocks noChangeArrowheads="1"/>
            </p:cNvSpPr>
            <p:nvPr/>
          </p:nvSpPr>
          <p:spPr bwMode="auto">
            <a:xfrm>
              <a:off x="1928794" y="2928934"/>
              <a:ext cx="301627" cy="307977"/>
            </a:xfrm>
            <a:prstGeom prst="rect">
              <a:avLst/>
            </a:prstGeom>
            <a:noFill/>
            <a:ln>
              <a:noFill/>
            </a:ln>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fontAlgn="auto" hangingPunct="1">
                <a:spcBef>
                  <a:spcPct val="0"/>
                </a:spcBef>
                <a:spcAft>
                  <a:spcPts val="0"/>
                </a:spcAft>
                <a:buClrTx/>
                <a:buSzTx/>
                <a:buFontTx/>
                <a:buNone/>
                <a:defRPr/>
              </a:pPr>
              <a:r>
                <a:rPr lang="en-US" altLang="zh-CN" sz="1400" kern="0">
                  <a:solidFill>
                    <a:prstClr val="black"/>
                  </a:solidFill>
                  <a:latin typeface="Arial" panose="020B0604020202020204" pitchFamily="34" charset="0"/>
                </a:rPr>
                <a:t>y</a:t>
              </a:r>
              <a:r>
                <a:rPr lang="en-US" altLang="zh-CN" sz="1400" kern="0" baseline="-25000">
                  <a:solidFill>
                    <a:prstClr val="black"/>
                  </a:solidFill>
                  <a:latin typeface="Arial" panose="020B0604020202020204" pitchFamily="34" charset="0"/>
                </a:rPr>
                <a:t>j</a:t>
              </a:r>
              <a:endParaRPr lang="zh-CN" altLang="en-US" sz="1400" kern="0" baseline="-25000">
                <a:solidFill>
                  <a:prstClr val="black"/>
                </a:solidFill>
                <a:latin typeface="Arial" panose="020B0604020202020204" pitchFamily="34" charset="0"/>
              </a:endParaRPr>
            </a:p>
          </p:txBody>
        </p:sp>
        <p:sp>
          <p:nvSpPr>
            <p:cNvPr id="246" name="椭圆 245">
              <a:extLst>
                <a:ext uri="{FF2B5EF4-FFF2-40B4-BE49-F238E27FC236}">
                  <a16:creationId xmlns:a16="http://schemas.microsoft.com/office/drawing/2014/main" id="{5E252DFA-D9EC-4D71-8223-CE2CF4362341}"/>
                </a:ext>
              </a:extLst>
            </p:cNvPr>
            <p:cNvSpPr/>
            <p:nvPr/>
          </p:nvSpPr>
          <p:spPr>
            <a:xfrm>
              <a:off x="2285984"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47" name="椭圆 246">
              <a:extLst>
                <a:ext uri="{FF2B5EF4-FFF2-40B4-BE49-F238E27FC236}">
                  <a16:creationId xmlns:a16="http://schemas.microsoft.com/office/drawing/2014/main" id="{3AAEEB7B-91F2-43EC-B1AC-CE4FD4B3CD61}"/>
                </a:ext>
              </a:extLst>
            </p:cNvPr>
            <p:cNvSpPr/>
            <p:nvPr/>
          </p:nvSpPr>
          <p:spPr>
            <a:xfrm>
              <a:off x="2643174" y="2928934"/>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D</a:t>
              </a:r>
              <a:endParaRPr lang="zh-CN" altLang="en-US" sz="1400" kern="0">
                <a:solidFill>
                  <a:prstClr val="black"/>
                </a:solidFill>
                <a:latin typeface="Constantia"/>
              </a:endParaRPr>
            </a:p>
          </p:txBody>
        </p:sp>
        <p:sp>
          <p:nvSpPr>
            <p:cNvPr id="248" name="椭圆 247">
              <a:extLst>
                <a:ext uri="{FF2B5EF4-FFF2-40B4-BE49-F238E27FC236}">
                  <a16:creationId xmlns:a16="http://schemas.microsoft.com/office/drawing/2014/main" id="{960D855C-07D9-4945-96F6-915220871238}"/>
                </a:ext>
              </a:extLst>
            </p:cNvPr>
            <p:cNvSpPr/>
            <p:nvPr/>
          </p:nvSpPr>
          <p:spPr>
            <a:xfrm>
              <a:off x="2990839"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C</a:t>
              </a:r>
              <a:endParaRPr lang="zh-CN" altLang="en-US" sz="1400" kern="0">
                <a:solidFill>
                  <a:prstClr val="black"/>
                </a:solidFill>
                <a:latin typeface="Constantia"/>
              </a:endParaRPr>
            </a:p>
          </p:txBody>
        </p:sp>
        <p:sp>
          <p:nvSpPr>
            <p:cNvPr id="249" name="椭圆 248">
              <a:extLst>
                <a:ext uri="{FF2B5EF4-FFF2-40B4-BE49-F238E27FC236}">
                  <a16:creationId xmlns:a16="http://schemas.microsoft.com/office/drawing/2014/main" id="{13F9D294-78A3-4C39-A4E1-F15732A8CE9B}"/>
                </a:ext>
              </a:extLst>
            </p:cNvPr>
            <p:cNvSpPr/>
            <p:nvPr/>
          </p:nvSpPr>
          <p:spPr>
            <a:xfrm>
              <a:off x="3336916" y="2928934"/>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0" name="椭圆 249">
              <a:extLst>
                <a:ext uri="{FF2B5EF4-FFF2-40B4-BE49-F238E27FC236}">
                  <a16:creationId xmlns:a16="http://schemas.microsoft.com/office/drawing/2014/main" id="{255E8A8C-DEEB-4094-A153-06A0BEBBE47E}"/>
                </a:ext>
              </a:extLst>
            </p:cNvPr>
            <p:cNvSpPr/>
            <p:nvPr/>
          </p:nvSpPr>
          <p:spPr>
            <a:xfrm>
              <a:off x="3684581"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1" name="椭圆 250">
              <a:extLst>
                <a:ext uri="{FF2B5EF4-FFF2-40B4-BE49-F238E27FC236}">
                  <a16:creationId xmlns:a16="http://schemas.microsoft.com/office/drawing/2014/main" id="{ABB505A8-543D-4ABF-98ED-26D1758C757E}"/>
                </a:ext>
              </a:extLst>
            </p:cNvPr>
            <p:cNvSpPr/>
            <p:nvPr/>
          </p:nvSpPr>
          <p:spPr>
            <a:xfrm>
              <a:off x="4041771"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2" name="TextBox 72">
              <a:extLst>
                <a:ext uri="{FF2B5EF4-FFF2-40B4-BE49-F238E27FC236}">
                  <a16:creationId xmlns:a16="http://schemas.microsoft.com/office/drawing/2014/main" id="{F6F6DFD8-0530-4A80-8DF1-AC7C5539C844}"/>
                </a:ext>
              </a:extLst>
            </p:cNvPr>
            <p:cNvSpPr txBox="1">
              <a:spLocks noChangeArrowheads="1"/>
            </p:cNvSpPr>
            <p:nvPr/>
          </p:nvSpPr>
          <p:spPr bwMode="auto">
            <a:xfrm>
              <a:off x="1500166" y="3286124"/>
              <a:ext cx="301627" cy="307977"/>
            </a:xfrm>
            <a:prstGeom prst="rect">
              <a:avLst/>
            </a:prstGeom>
            <a:noFill/>
            <a:ln>
              <a:noFill/>
            </a:ln>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fontAlgn="auto" hangingPunct="1">
                <a:spcBef>
                  <a:spcPct val="0"/>
                </a:spcBef>
                <a:spcAft>
                  <a:spcPts val="0"/>
                </a:spcAft>
                <a:buClrTx/>
                <a:buSzTx/>
                <a:buFontTx/>
                <a:buNone/>
                <a:defRPr/>
              </a:pPr>
              <a:r>
                <a:rPr lang="en-US" altLang="zh-CN" sz="1400" kern="0">
                  <a:solidFill>
                    <a:prstClr val="black"/>
                  </a:solidFill>
                  <a:latin typeface="Arial" panose="020B0604020202020204" pitchFamily="34" charset="0"/>
                </a:rPr>
                <a:t>x</a:t>
              </a:r>
              <a:r>
                <a:rPr lang="en-US" altLang="zh-CN" sz="1400" kern="0" baseline="-25000">
                  <a:solidFill>
                    <a:prstClr val="black"/>
                  </a:solidFill>
                  <a:latin typeface="Arial" panose="020B0604020202020204" pitchFamily="34" charset="0"/>
                </a:rPr>
                <a:t>i</a:t>
              </a:r>
              <a:endParaRPr lang="zh-CN" altLang="en-US" sz="1400" kern="0" baseline="-25000">
                <a:solidFill>
                  <a:prstClr val="black"/>
                </a:solidFill>
                <a:latin typeface="Arial" panose="020B0604020202020204" pitchFamily="34" charset="0"/>
              </a:endParaRPr>
            </a:p>
          </p:txBody>
        </p:sp>
        <p:sp>
          <p:nvSpPr>
            <p:cNvPr id="253" name="椭圆 252">
              <a:extLst>
                <a:ext uri="{FF2B5EF4-FFF2-40B4-BE49-F238E27FC236}">
                  <a16:creationId xmlns:a16="http://schemas.microsoft.com/office/drawing/2014/main" id="{FB8283B7-6C24-44CC-B8A7-B480534DFAA0}"/>
                </a:ext>
              </a:extLst>
            </p:cNvPr>
            <p:cNvSpPr/>
            <p:nvPr/>
          </p:nvSpPr>
          <p:spPr>
            <a:xfrm>
              <a:off x="1500166" y="371475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4" name="椭圆 253">
              <a:extLst>
                <a:ext uri="{FF2B5EF4-FFF2-40B4-BE49-F238E27FC236}">
                  <a16:creationId xmlns:a16="http://schemas.microsoft.com/office/drawing/2014/main" id="{F84CC785-763A-43CA-B7B5-D1EBE2B754FD}"/>
                </a:ext>
              </a:extLst>
            </p:cNvPr>
            <p:cNvSpPr/>
            <p:nvPr/>
          </p:nvSpPr>
          <p:spPr>
            <a:xfrm>
              <a:off x="1500166" y="550070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5" name="椭圆 254">
              <a:extLst>
                <a:ext uri="{FF2B5EF4-FFF2-40B4-BE49-F238E27FC236}">
                  <a16:creationId xmlns:a16="http://schemas.microsoft.com/office/drawing/2014/main" id="{2FAD8453-BEC0-48C2-8E03-293CC8EF66F4}"/>
                </a:ext>
              </a:extLst>
            </p:cNvPr>
            <p:cNvSpPr/>
            <p:nvPr/>
          </p:nvSpPr>
          <p:spPr>
            <a:xfrm>
              <a:off x="1500166" y="4041779"/>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dirty="0">
                  <a:solidFill>
                    <a:prstClr val="black"/>
                  </a:solidFill>
                  <a:latin typeface="Constantia"/>
                </a:rPr>
                <a:t>B</a:t>
              </a:r>
              <a:endParaRPr lang="zh-CN" altLang="en-US" sz="1400" kern="0" dirty="0">
                <a:solidFill>
                  <a:prstClr val="black"/>
                </a:solidFill>
                <a:latin typeface="Constantia"/>
              </a:endParaRPr>
            </a:p>
          </p:txBody>
        </p:sp>
        <p:sp>
          <p:nvSpPr>
            <p:cNvPr id="256" name="椭圆 255">
              <a:extLst>
                <a:ext uri="{FF2B5EF4-FFF2-40B4-BE49-F238E27FC236}">
                  <a16:creationId xmlns:a16="http://schemas.microsoft.com/office/drawing/2014/main" id="{370D9744-9753-43B8-B73A-49A99D21EDF3}"/>
                </a:ext>
              </a:extLst>
            </p:cNvPr>
            <p:cNvSpPr/>
            <p:nvPr/>
          </p:nvSpPr>
          <p:spPr>
            <a:xfrm>
              <a:off x="1500166" y="478632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7" name="椭圆 256">
              <a:extLst>
                <a:ext uri="{FF2B5EF4-FFF2-40B4-BE49-F238E27FC236}">
                  <a16:creationId xmlns:a16="http://schemas.microsoft.com/office/drawing/2014/main" id="{24EE7210-DDDF-4B39-8779-2AA6447B3285}"/>
                </a:ext>
              </a:extLst>
            </p:cNvPr>
            <p:cNvSpPr/>
            <p:nvPr/>
          </p:nvSpPr>
          <p:spPr>
            <a:xfrm>
              <a:off x="1500166" y="585789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8" name="椭圆 257">
              <a:extLst>
                <a:ext uri="{FF2B5EF4-FFF2-40B4-BE49-F238E27FC236}">
                  <a16:creationId xmlns:a16="http://schemas.microsoft.com/office/drawing/2014/main" id="{6FE1C62A-F0CF-4AF7-B051-CE6A29D66ABF}"/>
                </a:ext>
              </a:extLst>
            </p:cNvPr>
            <p:cNvSpPr/>
            <p:nvPr/>
          </p:nvSpPr>
          <p:spPr>
            <a:xfrm>
              <a:off x="1500166" y="514351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D</a:t>
              </a:r>
              <a:endParaRPr lang="zh-CN" altLang="en-US" sz="1400" kern="0">
                <a:solidFill>
                  <a:prstClr val="black"/>
                </a:solidFill>
                <a:latin typeface="Constantia"/>
              </a:endParaRPr>
            </a:p>
          </p:txBody>
        </p:sp>
        <p:sp>
          <p:nvSpPr>
            <p:cNvPr id="259" name="椭圆 258">
              <a:extLst>
                <a:ext uri="{FF2B5EF4-FFF2-40B4-BE49-F238E27FC236}">
                  <a16:creationId xmlns:a16="http://schemas.microsoft.com/office/drawing/2014/main" id="{83DD1326-2498-42F2-AE2C-F278E0247A17}"/>
                </a:ext>
              </a:extLst>
            </p:cNvPr>
            <p:cNvSpPr/>
            <p:nvPr/>
          </p:nvSpPr>
          <p:spPr>
            <a:xfrm>
              <a:off x="1500166" y="442913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C</a:t>
              </a:r>
              <a:endParaRPr lang="zh-CN" altLang="en-US" sz="1400" kern="0">
                <a:solidFill>
                  <a:prstClr val="black"/>
                </a:solidFill>
                <a:latin typeface="Constantia"/>
              </a:endParaRPr>
            </a:p>
          </p:txBody>
        </p:sp>
        <p:sp>
          <p:nvSpPr>
            <p:cNvPr id="260" name="TextBox 80">
              <a:extLst>
                <a:ext uri="{FF2B5EF4-FFF2-40B4-BE49-F238E27FC236}">
                  <a16:creationId xmlns:a16="http://schemas.microsoft.com/office/drawing/2014/main" id="{C5D64FA5-4D0E-428C-8867-B75049CA146B}"/>
                </a:ext>
              </a:extLst>
            </p:cNvPr>
            <p:cNvSpPr txBox="1"/>
            <p:nvPr/>
          </p:nvSpPr>
          <p:spPr>
            <a:xfrm>
              <a:off x="1000100" y="3286124"/>
              <a:ext cx="284165"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0</a:t>
              </a:r>
              <a:endParaRPr lang="zh-CN" altLang="en-US" sz="1400" kern="0" baseline="-25000">
                <a:solidFill>
                  <a:prstClr val="black"/>
                </a:solidFill>
                <a:latin typeface="宋体" panose="02010600030101010101" pitchFamily="2" charset="-122"/>
              </a:endParaRPr>
            </a:p>
          </p:txBody>
        </p:sp>
        <p:sp>
          <p:nvSpPr>
            <p:cNvPr id="261" name="椭圆 260">
              <a:extLst>
                <a:ext uri="{FF2B5EF4-FFF2-40B4-BE49-F238E27FC236}">
                  <a16:creationId xmlns:a16="http://schemas.microsoft.com/office/drawing/2014/main" id="{85A5E127-5A03-44C0-B052-DB2ABCDF9705}"/>
                </a:ext>
              </a:extLst>
            </p:cNvPr>
            <p:cNvSpPr/>
            <p:nvPr/>
          </p:nvSpPr>
          <p:spPr>
            <a:xfrm>
              <a:off x="1000100" y="371475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62" name="椭圆 261">
              <a:extLst>
                <a:ext uri="{FF2B5EF4-FFF2-40B4-BE49-F238E27FC236}">
                  <a16:creationId xmlns:a16="http://schemas.microsoft.com/office/drawing/2014/main" id="{417C797D-9D49-4F2B-B0E7-8E4BB95F5A75}"/>
                </a:ext>
              </a:extLst>
            </p:cNvPr>
            <p:cNvSpPr/>
            <p:nvPr/>
          </p:nvSpPr>
          <p:spPr>
            <a:xfrm>
              <a:off x="1000100" y="550070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6</a:t>
              </a:r>
              <a:endParaRPr lang="zh-CN" altLang="en-US" sz="1400" kern="0">
                <a:solidFill>
                  <a:prstClr val="black"/>
                </a:solidFill>
                <a:latin typeface="宋体" panose="02010600030101010101" pitchFamily="2" charset="-122"/>
              </a:endParaRPr>
            </a:p>
          </p:txBody>
        </p:sp>
        <p:sp>
          <p:nvSpPr>
            <p:cNvPr id="263" name="椭圆 262">
              <a:extLst>
                <a:ext uri="{FF2B5EF4-FFF2-40B4-BE49-F238E27FC236}">
                  <a16:creationId xmlns:a16="http://schemas.microsoft.com/office/drawing/2014/main" id="{05491B00-2E31-452C-88BB-31D5BC43C5E0}"/>
                </a:ext>
              </a:extLst>
            </p:cNvPr>
            <p:cNvSpPr/>
            <p:nvPr/>
          </p:nvSpPr>
          <p:spPr>
            <a:xfrm>
              <a:off x="1000100" y="4041779"/>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64" name="椭圆 263">
              <a:extLst>
                <a:ext uri="{FF2B5EF4-FFF2-40B4-BE49-F238E27FC236}">
                  <a16:creationId xmlns:a16="http://schemas.microsoft.com/office/drawing/2014/main" id="{4A9CD3D1-A089-4CD1-BDE2-FD8AFF743EAB}"/>
                </a:ext>
              </a:extLst>
            </p:cNvPr>
            <p:cNvSpPr/>
            <p:nvPr/>
          </p:nvSpPr>
          <p:spPr>
            <a:xfrm>
              <a:off x="1000100" y="478632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4</a:t>
              </a:r>
              <a:endParaRPr lang="zh-CN" altLang="en-US" sz="1400" kern="0">
                <a:solidFill>
                  <a:prstClr val="black"/>
                </a:solidFill>
                <a:latin typeface="宋体" panose="02010600030101010101" pitchFamily="2" charset="-122"/>
              </a:endParaRPr>
            </a:p>
          </p:txBody>
        </p:sp>
        <p:sp>
          <p:nvSpPr>
            <p:cNvPr id="265" name="椭圆 264">
              <a:extLst>
                <a:ext uri="{FF2B5EF4-FFF2-40B4-BE49-F238E27FC236}">
                  <a16:creationId xmlns:a16="http://schemas.microsoft.com/office/drawing/2014/main" id="{665EAD07-4FB4-4EC6-89B7-1B620646F6FC}"/>
                </a:ext>
              </a:extLst>
            </p:cNvPr>
            <p:cNvSpPr/>
            <p:nvPr/>
          </p:nvSpPr>
          <p:spPr>
            <a:xfrm>
              <a:off x="1000100" y="585789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7</a:t>
              </a:r>
              <a:endParaRPr lang="zh-CN" altLang="en-US" sz="1400" kern="0">
                <a:solidFill>
                  <a:prstClr val="black"/>
                </a:solidFill>
                <a:latin typeface="宋体" panose="02010600030101010101" pitchFamily="2" charset="-122"/>
              </a:endParaRPr>
            </a:p>
          </p:txBody>
        </p:sp>
        <p:sp>
          <p:nvSpPr>
            <p:cNvPr id="266" name="椭圆 265">
              <a:extLst>
                <a:ext uri="{FF2B5EF4-FFF2-40B4-BE49-F238E27FC236}">
                  <a16:creationId xmlns:a16="http://schemas.microsoft.com/office/drawing/2014/main" id="{8A339B0B-E96E-4013-B915-E75086C59FCD}"/>
                </a:ext>
              </a:extLst>
            </p:cNvPr>
            <p:cNvSpPr/>
            <p:nvPr/>
          </p:nvSpPr>
          <p:spPr>
            <a:xfrm>
              <a:off x="1000100" y="514351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5</a:t>
              </a:r>
              <a:endParaRPr lang="zh-CN" altLang="en-US" sz="1400" kern="0">
                <a:solidFill>
                  <a:prstClr val="black"/>
                </a:solidFill>
                <a:latin typeface="宋体" panose="02010600030101010101" pitchFamily="2" charset="-122"/>
              </a:endParaRPr>
            </a:p>
          </p:txBody>
        </p:sp>
        <p:sp>
          <p:nvSpPr>
            <p:cNvPr id="267" name="椭圆 266">
              <a:extLst>
                <a:ext uri="{FF2B5EF4-FFF2-40B4-BE49-F238E27FC236}">
                  <a16:creationId xmlns:a16="http://schemas.microsoft.com/office/drawing/2014/main" id="{9B3A27FC-7ADF-443B-882F-F32AADD40FAF}"/>
                </a:ext>
              </a:extLst>
            </p:cNvPr>
            <p:cNvSpPr/>
            <p:nvPr/>
          </p:nvSpPr>
          <p:spPr>
            <a:xfrm>
              <a:off x="1000100" y="442913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68" name="TextBox 88">
              <a:extLst>
                <a:ext uri="{FF2B5EF4-FFF2-40B4-BE49-F238E27FC236}">
                  <a16:creationId xmlns:a16="http://schemas.microsoft.com/office/drawing/2014/main" id="{B93BC082-E284-47B2-95E7-8A250CBFCCD7}"/>
                </a:ext>
              </a:extLst>
            </p:cNvPr>
            <p:cNvSpPr txBox="1"/>
            <p:nvPr/>
          </p:nvSpPr>
          <p:spPr>
            <a:xfrm>
              <a:off x="1928794" y="2500306"/>
              <a:ext cx="284164"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0</a:t>
              </a:r>
              <a:endParaRPr lang="zh-CN" altLang="en-US" sz="1400" kern="0" baseline="-25000">
                <a:solidFill>
                  <a:prstClr val="black"/>
                </a:solidFill>
                <a:latin typeface="宋体" panose="02010600030101010101" pitchFamily="2" charset="-122"/>
              </a:endParaRPr>
            </a:p>
          </p:txBody>
        </p:sp>
        <p:sp>
          <p:nvSpPr>
            <p:cNvPr id="269" name="椭圆 268">
              <a:extLst>
                <a:ext uri="{FF2B5EF4-FFF2-40B4-BE49-F238E27FC236}">
                  <a16:creationId xmlns:a16="http://schemas.microsoft.com/office/drawing/2014/main" id="{E3C9BA3D-D29E-4981-A4BF-D1903B412BEA}"/>
                </a:ext>
              </a:extLst>
            </p:cNvPr>
            <p:cNvSpPr/>
            <p:nvPr/>
          </p:nvSpPr>
          <p:spPr>
            <a:xfrm>
              <a:off x="2285984"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70" name="椭圆 269">
              <a:extLst>
                <a:ext uri="{FF2B5EF4-FFF2-40B4-BE49-F238E27FC236}">
                  <a16:creationId xmlns:a16="http://schemas.microsoft.com/office/drawing/2014/main" id="{63FE5B94-EDC4-4BAA-97EA-874099F2E828}"/>
                </a:ext>
              </a:extLst>
            </p:cNvPr>
            <p:cNvSpPr/>
            <p:nvPr/>
          </p:nvSpPr>
          <p:spPr>
            <a:xfrm>
              <a:off x="2643174"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dirty="0">
                  <a:solidFill>
                    <a:prstClr val="black"/>
                  </a:solidFill>
                  <a:latin typeface="宋体" panose="02010600030101010101" pitchFamily="2" charset="-122"/>
                </a:rPr>
                <a:t>2</a:t>
              </a:r>
              <a:endParaRPr lang="zh-CN" altLang="en-US" sz="1400" kern="0" dirty="0">
                <a:solidFill>
                  <a:prstClr val="black"/>
                </a:solidFill>
                <a:latin typeface="宋体" panose="02010600030101010101" pitchFamily="2" charset="-122"/>
              </a:endParaRPr>
            </a:p>
          </p:txBody>
        </p:sp>
        <p:sp>
          <p:nvSpPr>
            <p:cNvPr id="271" name="椭圆 270">
              <a:extLst>
                <a:ext uri="{FF2B5EF4-FFF2-40B4-BE49-F238E27FC236}">
                  <a16:creationId xmlns:a16="http://schemas.microsoft.com/office/drawing/2014/main" id="{8DF5215B-334A-445D-9C92-556C50519646}"/>
                </a:ext>
              </a:extLst>
            </p:cNvPr>
            <p:cNvSpPr/>
            <p:nvPr/>
          </p:nvSpPr>
          <p:spPr>
            <a:xfrm>
              <a:off x="2990839"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72" name="椭圆 271">
              <a:extLst>
                <a:ext uri="{FF2B5EF4-FFF2-40B4-BE49-F238E27FC236}">
                  <a16:creationId xmlns:a16="http://schemas.microsoft.com/office/drawing/2014/main" id="{3587F3A3-7AAE-4F46-A978-164965E84677}"/>
                </a:ext>
              </a:extLst>
            </p:cNvPr>
            <p:cNvSpPr/>
            <p:nvPr/>
          </p:nvSpPr>
          <p:spPr>
            <a:xfrm>
              <a:off x="3336916"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4</a:t>
              </a:r>
              <a:endParaRPr lang="zh-CN" altLang="en-US" sz="1400" kern="0">
                <a:solidFill>
                  <a:prstClr val="black"/>
                </a:solidFill>
                <a:latin typeface="宋体" panose="02010600030101010101" pitchFamily="2" charset="-122"/>
              </a:endParaRPr>
            </a:p>
          </p:txBody>
        </p:sp>
        <p:sp>
          <p:nvSpPr>
            <p:cNvPr id="273" name="椭圆 272">
              <a:extLst>
                <a:ext uri="{FF2B5EF4-FFF2-40B4-BE49-F238E27FC236}">
                  <a16:creationId xmlns:a16="http://schemas.microsoft.com/office/drawing/2014/main" id="{7E5960E6-D795-4089-B45C-87A20936362F}"/>
                </a:ext>
              </a:extLst>
            </p:cNvPr>
            <p:cNvSpPr/>
            <p:nvPr/>
          </p:nvSpPr>
          <p:spPr>
            <a:xfrm>
              <a:off x="3684581"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5</a:t>
              </a:r>
              <a:endParaRPr lang="zh-CN" altLang="en-US" sz="1400" kern="0">
                <a:solidFill>
                  <a:prstClr val="black"/>
                </a:solidFill>
                <a:latin typeface="宋体" panose="02010600030101010101" pitchFamily="2" charset="-122"/>
              </a:endParaRPr>
            </a:p>
          </p:txBody>
        </p:sp>
        <p:sp>
          <p:nvSpPr>
            <p:cNvPr id="274" name="椭圆 273">
              <a:extLst>
                <a:ext uri="{FF2B5EF4-FFF2-40B4-BE49-F238E27FC236}">
                  <a16:creationId xmlns:a16="http://schemas.microsoft.com/office/drawing/2014/main" id="{7C579354-6E21-4F60-BDBD-BCB561F36137}"/>
                </a:ext>
              </a:extLst>
            </p:cNvPr>
            <p:cNvSpPr/>
            <p:nvPr/>
          </p:nvSpPr>
          <p:spPr>
            <a:xfrm>
              <a:off x="4041771"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6</a:t>
              </a:r>
              <a:endParaRPr lang="zh-CN" altLang="en-US" sz="1400" kern="0">
                <a:solidFill>
                  <a:prstClr val="black"/>
                </a:solidFill>
                <a:latin typeface="宋体" panose="02010600030101010101" pitchFamily="2" charset="-122"/>
              </a:endParaRPr>
            </a:p>
          </p:txBody>
        </p:sp>
        <p:sp>
          <p:nvSpPr>
            <p:cNvPr id="275" name="TextBox 95">
              <a:extLst>
                <a:ext uri="{FF2B5EF4-FFF2-40B4-BE49-F238E27FC236}">
                  <a16:creationId xmlns:a16="http://schemas.microsoft.com/office/drawing/2014/main" id="{9FD8022D-606B-4432-917B-B9AC4C357403}"/>
                </a:ext>
              </a:extLst>
            </p:cNvPr>
            <p:cNvSpPr txBox="1"/>
            <p:nvPr/>
          </p:nvSpPr>
          <p:spPr>
            <a:xfrm>
              <a:off x="1500166" y="2500306"/>
              <a:ext cx="274639"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j</a:t>
              </a:r>
              <a:endParaRPr lang="zh-CN" altLang="en-US" sz="1400" kern="0">
                <a:solidFill>
                  <a:prstClr val="black"/>
                </a:solidFill>
                <a:latin typeface="宋体" panose="02010600030101010101" pitchFamily="2" charset="-122"/>
              </a:endParaRPr>
            </a:p>
          </p:txBody>
        </p:sp>
        <p:sp>
          <p:nvSpPr>
            <p:cNvPr id="276" name="TextBox 96">
              <a:extLst>
                <a:ext uri="{FF2B5EF4-FFF2-40B4-BE49-F238E27FC236}">
                  <a16:creationId xmlns:a16="http://schemas.microsoft.com/office/drawing/2014/main" id="{3E0CA9A5-F6F8-476A-9A72-2E923B81DC23}"/>
                </a:ext>
              </a:extLst>
            </p:cNvPr>
            <p:cNvSpPr txBox="1"/>
            <p:nvPr/>
          </p:nvSpPr>
          <p:spPr>
            <a:xfrm>
              <a:off x="1000100" y="2857496"/>
              <a:ext cx="274640"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i</a:t>
              </a:r>
              <a:endParaRPr lang="zh-CN" altLang="en-US" sz="1400" kern="0">
                <a:solidFill>
                  <a:prstClr val="black"/>
                </a:solidFill>
                <a:latin typeface="宋体" panose="02010600030101010101" pitchFamily="2" charset="-122"/>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内容占位符 2">
            <a:extLst>
              <a:ext uri="{FF2B5EF4-FFF2-40B4-BE49-F238E27FC236}">
                <a16:creationId xmlns:a16="http://schemas.microsoft.com/office/drawing/2014/main" id="{B34CD22A-05AE-409E-9CE0-E33D0DD3AAB5}"/>
              </a:ext>
            </a:extLst>
          </p:cNvPr>
          <p:cNvSpPr>
            <a:spLocks noGrp="1" noChangeArrowheads="1"/>
          </p:cNvSpPr>
          <p:nvPr>
            <p:ph idx="1"/>
          </p:nvPr>
        </p:nvSpPr>
        <p:spPr>
          <a:xfrm>
            <a:off x="395288" y="398463"/>
            <a:ext cx="8424862" cy="1071562"/>
          </a:xfrm>
          <a:solidFill>
            <a:schemeClr val="bg1"/>
          </a:solidFill>
        </p:spPr>
        <p:txBody>
          <a:bodyPr/>
          <a:lstStyle/>
          <a:p>
            <a:pPr marL="0" indent="0">
              <a:lnSpc>
                <a:spcPct val="150000"/>
              </a:lnSpc>
              <a:buFont typeface="Wingdings 2" panose="05020102010507070707" pitchFamily="18" charset="2"/>
              <a:buNone/>
            </a:pPr>
            <a:r>
              <a:rPr lang="zh-CN" altLang="en-US" sz="2400">
                <a:latin typeface="宋体" panose="02010600030101010101" pitchFamily="2" charset="-122"/>
                <a:ea typeface="宋体" panose="02010600030101010101" pitchFamily="2" charset="-122"/>
              </a:rPr>
              <a:t>例，下图给出了在</a:t>
            </a:r>
            <a:r>
              <a:rPr lang="en-US" altLang="zh-CN" sz="2400">
                <a:latin typeface="宋体" panose="02010600030101010101" pitchFamily="2" charset="-122"/>
                <a:ea typeface="宋体" panose="02010600030101010101" pitchFamily="2" charset="-122"/>
              </a:rPr>
              <a:t>X=&lt;A,B,C,B,D,A,B&gt;</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Y=&lt;B,D,C,A,B,A&gt;</a:t>
            </a:r>
            <a:r>
              <a:rPr lang="zh-CN" altLang="en-US" sz="2400">
                <a:latin typeface="宋体" panose="02010600030101010101" pitchFamily="2" charset="-122"/>
                <a:ea typeface="宋体" panose="02010600030101010101" pitchFamily="2" charset="-122"/>
              </a:rPr>
              <a:t>上</a:t>
            </a:r>
            <a:endParaRPr lang="en-US" altLang="zh-CN" sz="2400">
              <a:latin typeface="宋体" panose="02010600030101010101" pitchFamily="2" charset="-122"/>
              <a:ea typeface="宋体" panose="02010600030101010101" pitchFamily="2" charset="-122"/>
            </a:endParaRPr>
          </a:p>
          <a:p>
            <a:pPr marL="0" indent="0">
              <a:lnSpc>
                <a:spcPct val="150000"/>
              </a:lnSpc>
              <a:buFont typeface="Wingdings 2" panose="05020102010507070707" pitchFamily="18" charset="2"/>
              <a:buNone/>
            </a:pP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运行</a:t>
            </a:r>
            <a:r>
              <a:rPr lang="en-US" altLang="zh-CN" sz="2400">
                <a:latin typeface="宋体" panose="02010600030101010101" pitchFamily="2" charset="-122"/>
                <a:ea typeface="宋体" panose="02010600030101010101" pitchFamily="2" charset="-122"/>
              </a:rPr>
              <a:t>LCS-LENGTH</a:t>
            </a:r>
            <a:r>
              <a:rPr lang="zh-CN" altLang="en-US" sz="2400">
                <a:latin typeface="宋体" panose="02010600030101010101" pitchFamily="2" charset="-122"/>
                <a:ea typeface="宋体" panose="02010600030101010101" pitchFamily="2" charset="-122"/>
              </a:rPr>
              <a:t>计算出的表。</a:t>
            </a:r>
          </a:p>
        </p:txBody>
      </p:sp>
      <p:grpSp>
        <p:nvGrpSpPr>
          <p:cNvPr id="78851" name="组合 97">
            <a:extLst>
              <a:ext uri="{FF2B5EF4-FFF2-40B4-BE49-F238E27FC236}">
                <a16:creationId xmlns:a16="http://schemas.microsoft.com/office/drawing/2014/main" id="{C448A425-37A0-4EEE-A1EB-89F2122A1511}"/>
              </a:ext>
            </a:extLst>
          </p:cNvPr>
          <p:cNvGrpSpPr>
            <a:grpSpLocks/>
          </p:cNvGrpSpPr>
          <p:nvPr/>
        </p:nvGrpSpPr>
        <p:grpSpPr bwMode="auto">
          <a:xfrm>
            <a:off x="539750" y="2182813"/>
            <a:ext cx="3357563" cy="3643312"/>
            <a:chOff x="1000100" y="2500306"/>
            <a:chExt cx="3357586" cy="3643338"/>
          </a:xfrm>
        </p:grpSpPr>
        <p:sp>
          <p:nvSpPr>
            <p:cNvPr id="189" name="矩形 188">
              <a:extLst>
                <a:ext uri="{FF2B5EF4-FFF2-40B4-BE49-F238E27FC236}">
                  <a16:creationId xmlns:a16="http://schemas.microsoft.com/office/drawing/2014/main" id="{D4E1A3D8-10E5-41F8-A600-2D584B982185}"/>
                </a:ext>
              </a:extLst>
            </p:cNvPr>
            <p:cNvSpPr/>
            <p:nvPr/>
          </p:nvSpPr>
          <p:spPr>
            <a:xfrm>
              <a:off x="185735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0" name="矩形 189">
              <a:extLst>
                <a:ext uri="{FF2B5EF4-FFF2-40B4-BE49-F238E27FC236}">
                  <a16:creationId xmlns:a16="http://schemas.microsoft.com/office/drawing/2014/main" id="{2D72603C-CB35-4777-B123-76138021106D}"/>
                </a:ext>
              </a:extLst>
            </p:cNvPr>
            <p:cNvSpPr/>
            <p:nvPr/>
          </p:nvSpPr>
          <p:spPr>
            <a:xfrm>
              <a:off x="221454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1" name="矩形 190">
              <a:extLst>
                <a:ext uri="{FF2B5EF4-FFF2-40B4-BE49-F238E27FC236}">
                  <a16:creationId xmlns:a16="http://schemas.microsoft.com/office/drawing/2014/main" id="{D0ABBB55-5F55-4EC9-829F-039A8C8DED1D}"/>
                </a:ext>
              </a:extLst>
            </p:cNvPr>
            <p:cNvSpPr/>
            <p:nvPr/>
          </p:nvSpPr>
          <p:spPr>
            <a:xfrm>
              <a:off x="1857356" y="364331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2" name="矩形 191">
              <a:extLst>
                <a:ext uri="{FF2B5EF4-FFF2-40B4-BE49-F238E27FC236}">
                  <a16:creationId xmlns:a16="http://schemas.microsoft.com/office/drawing/2014/main" id="{D40C7ECE-1528-4D0C-97FC-60D7BBAB3222}"/>
                </a:ext>
              </a:extLst>
            </p:cNvPr>
            <p:cNvSpPr/>
            <p:nvPr/>
          </p:nvSpPr>
          <p:spPr>
            <a:xfrm>
              <a:off x="221454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0</a:t>
              </a:r>
              <a:endParaRPr lang="zh-CN" altLang="en-US" sz="1400" kern="0" dirty="0">
                <a:solidFill>
                  <a:prstClr val="black"/>
                </a:solidFill>
                <a:latin typeface="宋体" panose="02010600030101010101" pitchFamily="2" charset="-122"/>
              </a:endParaRPr>
            </a:p>
          </p:txBody>
        </p:sp>
        <p:sp>
          <p:nvSpPr>
            <p:cNvPr id="193" name="矩形 192">
              <a:extLst>
                <a:ext uri="{FF2B5EF4-FFF2-40B4-BE49-F238E27FC236}">
                  <a16:creationId xmlns:a16="http://schemas.microsoft.com/office/drawing/2014/main" id="{017B918F-48D6-4A49-A580-79A43032AE67}"/>
                </a:ext>
              </a:extLst>
            </p:cNvPr>
            <p:cNvSpPr/>
            <p:nvPr/>
          </p:nvSpPr>
          <p:spPr>
            <a:xfrm>
              <a:off x="257173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4" name="矩形 193">
              <a:extLst>
                <a:ext uri="{FF2B5EF4-FFF2-40B4-BE49-F238E27FC236}">
                  <a16:creationId xmlns:a16="http://schemas.microsoft.com/office/drawing/2014/main" id="{9D0AABD4-5F50-4053-9707-9B7BB8BD077D}"/>
                </a:ext>
              </a:extLst>
            </p:cNvPr>
            <p:cNvSpPr/>
            <p:nvPr/>
          </p:nvSpPr>
          <p:spPr>
            <a:xfrm>
              <a:off x="292892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5" name="矩形 194">
              <a:extLst>
                <a:ext uri="{FF2B5EF4-FFF2-40B4-BE49-F238E27FC236}">
                  <a16:creationId xmlns:a16="http://schemas.microsoft.com/office/drawing/2014/main" id="{F00122B4-CF23-400B-B0C5-615FE74B12B1}"/>
                </a:ext>
              </a:extLst>
            </p:cNvPr>
            <p:cNvSpPr/>
            <p:nvPr/>
          </p:nvSpPr>
          <p:spPr>
            <a:xfrm>
              <a:off x="328611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6" name="矩形 195">
              <a:extLst>
                <a:ext uri="{FF2B5EF4-FFF2-40B4-BE49-F238E27FC236}">
                  <a16:creationId xmlns:a16="http://schemas.microsoft.com/office/drawing/2014/main" id="{CD471278-864C-46D0-ACB6-B2756475548A}"/>
                </a:ext>
              </a:extLst>
            </p:cNvPr>
            <p:cNvSpPr/>
            <p:nvPr/>
          </p:nvSpPr>
          <p:spPr>
            <a:xfrm>
              <a:off x="364330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7" name="矩形 196">
              <a:extLst>
                <a:ext uri="{FF2B5EF4-FFF2-40B4-BE49-F238E27FC236}">
                  <a16:creationId xmlns:a16="http://schemas.microsoft.com/office/drawing/2014/main" id="{C19D41C6-0799-4F97-AE49-3E68F9713976}"/>
                </a:ext>
              </a:extLst>
            </p:cNvPr>
            <p:cNvSpPr/>
            <p:nvPr/>
          </p:nvSpPr>
          <p:spPr>
            <a:xfrm>
              <a:off x="400049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8" name="矩形 197">
              <a:extLst>
                <a:ext uri="{FF2B5EF4-FFF2-40B4-BE49-F238E27FC236}">
                  <a16:creationId xmlns:a16="http://schemas.microsoft.com/office/drawing/2014/main" id="{C798FF32-FCF0-4894-B109-D1DA21270C5E}"/>
                </a:ext>
              </a:extLst>
            </p:cNvPr>
            <p:cNvSpPr/>
            <p:nvPr/>
          </p:nvSpPr>
          <p:spPr>
            <a:xfrm>
              <a:off x="257173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9" name="矩形 198">
              <a:extLst>
                <a:ext uri="{FF2B5EF4-FFF2-40B4-BE49-F238E27FC236}">
                  <a16:creationId xmlns:a16="http://schemas.microsoft.com/office/drawing/2014/main" id="{8399F7F2-C98C-4FD6-8B42-2488E3864BC0}"/>
                </a:ext>
              </a:extLst>
            </p:cNvPr>
            <p:cNvSpPr/>
            <p:nvPr/>
          </p:nvSpPr>
          <p:spPr>
            <a:xfrm>
              <a:off x="292892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0</a:t>
              </a:r>
              <a:endParaRPr lang="zh-CN" altLang="en-US" sz="1400" kern="0" dirty="0">
                <a:solidFill>
                  <a:prstClr val="black"/>
                </a:solidFill>
                <a:latin typeface="宋体" panose="02010600030101010101" pitchFamily="2" charset="-122"/>
              </a:endParaRPr>
            </a:p>
          </p:txBody>
        </p:sp>
        <p:sp>
          <p:nvSpPr>
            <p:cNvPr id="200" name="矩形 199">
              <a:extLst>
                <a:ext uri="{FF2B5EF4-FFF2-40B4-BE49-F238E27FC236}">
                  <a16:creationId xmlns:a16="http://schemas.microsoft.com/office/drawing/2014/main" id="{93BAD2FB-5C09-4BC0-9687-2C0FC2C667C0}"/>
                </a:ext>
              </a:extLst>
            </p:cNvPr>
            <p:cNvSpPr/>
            <p:nvPr/>
          </p:nvSpPr>
          <p:spPr>
            <a:xfrm>
              <a:off x="328611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01" name="矩形 200">
              <a:extLst>
                <a:ext uri="{FF2B5EF4-FFF2-40B4-BE49-F238E27FC236}">
                  <a16:creationId xmlns:a16="http://schemas.microsoft.com/office/drawing/2014/main" id="{E68FA763-3010-43BB-A74F-1494AD6B9BA6}"/>
                </a:ext>
              </a:extLst>
            </p:cNvPr>
            <p:cNvSpPr/>
            <p:nvPr/>
          </p:nvSpPr>
          <p:spPr>
            <a:xfrm>
              <a:off x="400049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02" name="矩形 201">
              <a:extLst>
                <a:ext uri="{FF2B5EF4-FFF2-40B4-BE49-F238E27FC236}">
                  <a16:creationId xmlns:a16="http://schemas.microsoft.com/office/drawing/2014/main" id="{E598993C-FAF8-4E5D-81E9-62E6A1CD5DAB}"/>
                </a:ext>
              </a:extLst>
            </p:cNvPr>
            <p:cNvSpPr/>
            <p:nvPr/>
          </p:nvSpPr>
          <p:spPr>
            <a:xfrm>
              <a:off x="364330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dirty="0">
                <a:solidFill>
                  <a:prstClr val="black"/>
                </a:solidFill>
                <a:latin typeface="宋体"/>
              </a:endParaRP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a:t>
              </a:r>
              <a:r>
                <a:rPr lang="en-US" altLang="zh-CN" sz="1400" kern="0" dirty="0">
                  <a:solidFill>
                    <a:prstClr val="black"/>
                  </a:solidFill>
                  <a:latin typeface="宋体"/>
                </a:rPr>
                <a:t>←</a:t>
              </a:r>
              <a:r>
                <a:rPr lang="en-US" altLang="zh-CN" sz="1400" kern="0" dirty="0">
                  <a:solidFill>
                    <a:prstClr val="black"/>
                  </a:solidFill>
                  <a:latin typeface="宋体" panose="02010600030101010101" pitchFamily="2" charset="-122"/>
                </a:rPr>
                <a:t>1</a:t>
              </a:r>
              <a:endParaRPr lang="zh-CN" altLang="en-US" sz="1400" kern="0" dirty="0">
                <a:solidFill>
                  <a:prstClr val="black"/>
                </a:solidFill>
                <a:latin typeface="宋体" panose="02010600030101010101" pitchFamily="2" charset="-122"/>
              </a:endParaRPr>
            </a:p>
          </p:txBody>
        </p:sp>
        <p:sp>
          <p:nvSpPr>
            <p:cNvPr id="203" name="矩形 202">
              <a:extLst>
                <a:ext uri="{FF2B5EF4-FFF2-40B4-BE49-F238E27FC236}">
                  <a16:creationId xmlns:a16="http://schemas.microsoft.com/office/drawing/2014/main" id="{8BBEF65C-C0A4-4A86-980F-26239B9503CD}"/>
                </a:ext>
              </a:extLst>
            </p:cNvPr>
            <p:cNvSpPr/>
            <p:nvPr/>
          </p:nvSpPr>
          <p:spPr>
            <a:xfrm>
              <a:off x="185735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4" name="矩形 203">
              <a:extLst>
                <a:ext uri="{FF2B5EF4-FFF2-40B4-BE49-F238E27FC236}">
                  <a16:creationId xmlns:a16="http://schemas.microsoft.com/office/drawing/2014/main" id="{C02C1494-B806-49A5-8067-A1B35FF99FB0}"/>
                </a:ext>
              </a:extLst>
            </p:cNvPr>
            <p:cNvSpPr/>
            <p:nvPr/>
          </p:nvSpPr>
          <p:spPr>
            <a:xfrm>
              <a:off x="185735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5" name="矩形 204">
              <a:extLst>
                <a:ext uri="{FF2B5EF4-FFF2-40B4-BE49-F238E27FC236}">
                  <a16:creationId xmlns:a16="http://schemas.microsoft.com/office/drawing/2014/main" id="{54F405BA-2838-49C0-9BE4-F72292FB4C0D}"/>
                </a:ext>
              </a:extLst>
            </p:cNvPr>
            <p:cNvSpPr/>
            <p:nvPr/>
          </p:nvSpPr>
          <p:spPr>
            <a:xfrm>
              <a:off x="185735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6" name="矩形 205">
              <a:extLst>
                <a:ext uri="{FF2B5EF4-FFF2-40B4-BE49-F238E27FC236}">
                  <a16:creationId xmlns:a16="http://schemas.microsoft.com/office/drawing/2014/main" id="{74D55C5D-8C1F-4C8A-B8E3-A2EFA8042DBC}"/>
                </a:ext>
              </a:extLst>
            </p:cNvPr>
            <p:cNvSpPr/>
            <p:nvPr/>
          </p:nvSpPr>
          <p:spPr>
            <a:xfrm>
              <a:off x="185735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7" name="矩形 206">
              <a:extLst>
                <a:ext uri="{FF2B5EF4-FFF2-40B4-BE49-F238E27FC236}">
                  <a16:creationId xmlns:a16="http://schemas.microsoft.com/office/drawing/2014/main" id="{5A950105-914E-4A24-A195-F571DA7EEFDD}"/>
                </a:ext>
              </a:extLst>
            </p:cNvPr>
            <p:cNvSpPr/>
            <p:nvPr/>
          </p:nvSpPr>
          <p:spPr>
            <a:xfrm>
              <a:off x="185735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8" name="矩形 207">
              <a:extLst>
                <a:ext uri="{FF2B5EF4-FFF2-40B4-BE49-F238E27FC236}">
                  <a16:creationId xmlns:a16="http://schemas.microsoft.com/office/drawing/2014/main" id="{3B0C7988-1498-4DC3-AF50-D103706329E7}"/>
                </a:ext>
              </a:extLst>
            </p:cNvPr>
            <p:cNvSpPr/>
            <p:nvPr/>
          </p:nvSpPr>
          <p:spPr>
            <a:xfrm>
              <a:off x="185735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9" name="矩形 208">
              <a:extLst>
                <a:ext uri="{FF2B5EF4-FFF2-40B4-BE49-F238E27FC236}">
                  <a16:creationId xmlns:a16="http://schemas.microsoft.com/office/drawing/2014/main" id="{A82F2088-31AD-45C5-BB01-4CE059EE13B3}"/>
                </a:ext>
              </a:extLst>
            </p:cNvPr>
            <p:cNvSpPr/>
            <p:nvPr/>
          </p:nvSpPr>
          <p:spPr>
            <a:xfrm>
              <a:off x="2214546" y="4000504"/>
              <a:ext cx="357189"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①</a:t>
              </a:r>
              <a:endParaRPr lang="zh-CN" altLang="en-US" sz="1400" kern="0">
                <a:solidFill>
                  <a:prstClr val="black"/>
                </a:solidFill>
                <a:latin typeface="宋体" panose="02010600030101010101" pitchFamily="2" charset="-122"/>
              </a:endParaRPr>
            </a:p>
          </p:txBody>
        </p:sp>
        <p:sp>
          <p:nvSpPr>
            <p:cNvPr id="210" name="矩形 209">
              <a:extLst>
                <a:ext uri="{FF2B5EF4-FFF2-40B4-BE49-F238E27FC236}">
                  <a16:creationId xmlns:a16="http://schemas.microsoft.com/office/drawing/2014/main" id="{2B3078B5-DFF6-4C91-90EC-A52750A63CF3}"/>
                </a:ext>
              </a:extLst>
            </p:cNvPr>
            <p:cNvSpPr/>
            <p:nvPr/>
          </p:nvSpPr>
          <p:spPr>
            <a:xfrm>
              <a:off x="2571736" y="4000504"/>
              <a:ext cx="357190"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11" name="矩形 210">
              <a:extLst>
                <a:ext uri="{FF2B5EF4-FFF2-40B4-BE49-F238E27FC236}">
                  <a16:creationId xmlns:a16="http://schemas.microsoft.com/office/drawing/2014/main" id="{66E17938-79A1-465D-9E61-E906B1480930}"/>
                </a:ext>
              </a:extLst>
            </p:cNvPr>
            <p:cNvSpPr/>
            <p:nvPr/>
          </p:nvSpPr>
          <p:spPr>
            <a:xfrm>
              <a:off x="2928926" y="400050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dirty="0">
                <a:solidFill>
                  <a:prstClr val="black"/>
                </a:solidFill>
                <a:latin typeface="宋体"/>
              </a:endParaRP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a:t>
              </a:r>
              <a:r>
                <a:rPr lang="en-US" altLang="zh-CN" sz="1400" kern="0" dirty="0">
                  <a:solidFill>
                    <a:prstClr val="black"/>
                  </a:solidFill>
                  <a:latin typeface="宋体"/>
                </a:rPr>
                <a:t>←</a:t>
              </a:r>
              <a:r>
                <a:rPr lang="en-US" altLang="zh-CN" sz="1400" kern="0" dirty="0">
                  <a:solidFill>
                    <a:prstClr val="black"/>
                  </a:solidFill>
                  <a:latin typeface="宋体" panose="02010600030101010101" pitchFamily="2" charset="-122"/>
                </a:rPr>
                <a:t>1</a:t>
              </a:r>
              <a:endParaRPr lang="zh-CN" altLang="en-US" sz="1400" kern="0" dirty="0">
                <a:solidFill>
                  <a:prstClr val="black"/>
                </a:solidFill>
                <a:latin typeface="宋体" panose="02010600030101010101" pitchFamily="2" charset="-122"/>
              </a:endParaRPr>
            </a:p>
          </p:txBody>
        </p:sp>
        <p:sp>
          <p:nvSpPr>
            <p:cNvPr id="212" name="矩形 211">
              <a:extLst>
                <a:ext uri="{FF2B5EF4-FFF2-40B4-BE49-F238E27FC236}">
                  <a16:creationId xmlns:a16="http://schemas.microsoft.com/office/drawing/2014/main" id="{22B2BCD9-8EFF-432A-A875-44F22D5A0886}"/>
                </a:ext>
              </a:extLst>
            </p:cNvPr>
            <p:cNvSpPr/>
            <p:nvPr/>
          </p:nvSpPr>
          <p:spPr>
            <a:xfrm>
              <a:off x="328611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1</a:t>
              </a:r>
              <a:endParaRPr lang="zh-CN" altLang="en-US" sz="1400" kern="0" dirty="0">
                <a:solidFill>
                  <a:prstClr val="black"/>
                </a:solidFill>
                <a:latin typeface="宋体" panose="02010600030101010101" pitchFamily="2" charset="-122"/>
              </a:endParaRPr>
            </a:p>
          </p:txBody>
        </p:sp>
        <p:sp>
          <p:nvSpPr>
            <p:cNvPr id="213" name="矩形 212">
              <a:extLst>
                <a:ext uri="{FF2B5EF4-FFF2-40B4-BE49-F238E27FC236}">
                  <a16:creationId xmlns:a16="http://schemas.microsoft.com/office/drawing/2014/main" id="{B0889D3C-5C10-4666-B58E-C4B822F27A67}"/>
                </a:ext>
              </a:extLst>
            </p:cNvPr>
            <p:cNvSpPr/>
            <p:nvPr/>
          </p:nvSpPr>
          <p:spPr>
            <a:xfrm>
              <a:off x="3643306" y="400050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14" name="矩形 213">
              <a:extLst>
                <a:ext uri="{FF2B5EF4-FFF2-40B4-BE49-F238E27FC236}">
                  <a16:creationId xmlns:a16="http://schemas.microsoft.com/office/drawing/2014/main" id="{41C23943-4F9F-4718-AB63-D805B4B82669}"/>
                </a:ext>
              </a:extLst>
            </p:cNvPr>
            <p:cNvSpPr/>
            <p:nvPr/>
          </p:nvSpPr>
          <p:spPr>
            <a:xfrm>
              <a:off x="400049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15" name="矩形 214">
              <a:extLst>
                <a:ext uri="{FF2B5EF4-FFF2-40B4-BE49-F238E27FC236}">
                  <a16:creationId xmlns:a16="http://schemas.microsoft.com/office/drawing/2014/main" id="{94B936D0-35C9-4F3D-AED0-F9DF5B67DF89}"/>
                </a:ext>
              </a:extLst>
            </p:cNvPr>
            <p:cNvSpPr/>
            <p:nvPr/>
          </p:nvSpPr>
          <p:spPr>
            <a:xfrm>
              <a:off x="2214546" y="435769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16" name="矩形 215">
              <a:extLst>
                <a:ext uri="{FF2B5EF4-FFF2-40B4-BE49-F238E27FC236}">
                  <a16:creationId xmlns:a16="http://schemas.microsoft.com/office/drawing/2014/main" id="{DC0BFE23-AFB5-4570-9953-D98E673AF990}"/>
                </a:ext>
              </a:extLst>
            </p:cNvPr>
            <p:cNvSpPr/>
            <p:nvPr/>
          </p:nvSpPr>
          <p:spPr>
            <a:xfrm>
              <a:off x="257173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17" name="矩形 216">
              <a:extLst>
                <a:ext uri="{FF2B5EF4-FFF2-40B4-BE49-F238E27FC236}">
                  <a16:creationId xmlns:a16="http://schemas.microsoft.com/office/drawing/2014/main" id="{FC7EE4D2-6294-4B42-B1CD-7C2586D7D5B9}"/>
                </a:ext>
              </a:extLst>
            </p:cNvPr>
            <p:cNvSpPr/>
            <p:nvPr/>
          </p:nvSpPr>
          <p:spPr>
            <a:xfrm>
              <a:off x="2928926" y="4357694"/>
              <a:ext cx="357189"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②</a:t>
              </a:r>
              <a:endParaRPr lang="zh-CN" altLang="en-US" sz="1400" kern="0">
                <a:solidFill>
                  <a:prstClr val="black"/>
                </a:solidFill>
                <a:latin typeface="宋体" panose="02010600030101010101" pitchFamily="2" charset="-122"/>
              </a:endParaRPr>
            </a:p>
          </p:txBody>
        </p:sp>
        <p:sp>
          <p:nvSpPr>
            <p:cNvPr id="218" name="矩形 217">
              <a:extLst>
                <a:ext uri="{FF2B5EF4-FFF2-40B4-BE49-F238E27FC236}">
                  <a16:creationId xmlns:a16="http://schemas.microsoft.com/office/drawing/2014/main" id="{52E6F32E-F71C-45B7-A717-8FF7B45629DF}"/>
                </a:ext>
              </a:extLst>
            </p:cNvPr>
            <p:cNvSpPr/>
            <p:nvPr/>
          </p:nvSpPr>
          <p:spPr>
            <a:xfrm>
              <a:off x="3286116" y="435769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19" name="矩形 218">
              <a:extLst>
                <a:ext uri="{FF2B5EF4-FFF2-40B4-BE49-F238E27FC236}">
                  <a16:creationId xmlns:a16="http://schemas.microsoft.com/office/drawing/2014/main" id="{8874E285-455C-41F1-A876-94CD6DA577B7}"/>
                </a:ext>
              </a:extLst>
            </p:cNvPr>
            <p:cNvSpPr/>
            <p:nvPr/>
          </p:nvSpPr>
          <p:spPr>
            <a:xfrm>
              <a:off x="3643306" y="435769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0" name="矩形 219">
              <a:extLst>
                <a:ext uri="{FF2B5EF4-FFF2-40B4-BE49-F238E27FC236}">
                  <a16:creationId xmlns:a16="http://schemas.microsoft.com/office/drawing/2014/main" id="{AA71E5EF-B23F-4E11-BA41-5B825FD9B37E}"/>
                </a:ext>
              </a:extLst>
            </p:cNvPr>
            <p:cNvSpPr/>
            <p:nvPr/>
          </p:nvSpPr>
          <p:spPr>
            <a:xfrm>
              <a:off x="400049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1" name="矩形 220">
              <a:extLst>
                <a:ext uri="{FF2B5EF4-FFF2-40B4-BE49-F238E27FC236}">
                  <a16:creationId xmlns:a16="http://schemas.microsoft.com/office/drawing/2014/main" id="{0BFD314A-C58F-457D-85EB-A0DE17A2B13C}"/>
                </a:ext>
              </a:extLst>
            </p:cNvPr>
            <p:cNvSpPr/>
            <p:nvPr/>
          </p:nvSpPr>
          <p:spPr>
            <a:xfrm>
              <a:off x="2214546" y="471488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2" name="矩形 221">
              <a:extLst>
                <a:ext uri="{FF2B5EF4-FFF2-40B4-BE49-F238E27FC236}">
                  <a16:creationId xmlns:a16="http://schemas.microsoft.com/office/drawing/2014/main" id="{5DA2EC02-AABC-4D98-8B2C-8A67D703AAF5}"/>
                </a:ext>
              </a:extLst>
            </p:cNvPr>
            <p:cNvSpPr/>
            <p:nvPr/>
          </p:nvSpPr>
          <p:spPr>
            <a:xfrm>
              <a:off x="257173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3" name="矩形 222">
              <a:extLst>
                <a:ext uri="{FF2B5EF4-FFF2-40B4-BE49-F238E27FC236}">
                  <a16:creationId xmlns:a16="http://schemas.microsoft.com/office/drawing/2014/main" id="{3D0336A7-A5DB-4FDD-AEAC-F89F1ED4F215}"/>
                </a:ext>
              </a:extLst>
            </p:cNvPr>
            <p:cNvSpPr/>
            <p:nvPr/>
          </p:nvSpPr>
          <p:spPr>
            <a:xfrm>
              <a:off x="2928926" y="471488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4" name="矩形 223">
              <a:extLst>
                <a:ext uri="{FF2B5EF4-FFF2-40B4-BE49-F238E27FC236}">
                  <a16:creationId xmlns:a16="http://schemas.microsoft.com/office/drawing/2014/main" id="{1A639C04-02FF-4BBD-99DD-97D0C156DC3D}"/>
                </a:ext>
              </a:extLst>
            </p:cNvPr>
            <p:cNvSpPr/>
            <p:nvPr/>
          </p:nvSpPr>
          <p:spPr>
            <a:xfrm>
              <a:off x="328611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5" name="矩形 224">
              <a:extLst>
                <a:ext uri="{FF2B5EF4-FFF2-40B4-BE49-F238E27FC236}">
                  <a16:creationId xmlns:a16="http://schemas.microsoft.com/office/drawing/2014/main" id="{933158BA-193B-47E6-9CDA-3E1176F689C1}"/>
                </a:ext>
              </a:extLst>
            </p:cNvPr>
            <p:cNvSpPr/>
            <p:nvPr/>
          </p:nvSpPr>
          <p:spPr>
            <a:xfrm>
              <a:off x="3643306" y="4714884"/>
              <a:ext cx="357189"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③</a:t>
              </a:r>
              <a:endParaRPr lang="zh-CN" altLang="en-US" sz="1400" kern="0">
                <a:solidFill>
                  <a:prstClr val="black"/>
                </a:solidFill>
                <a:latin typeface="宋体" panose="02010600030101010101" pitchFamily="2" charset="-122"/>
              </a:endParaRPr>
            </a:p>
          </p:txBody>
        </p:sp>
        <p:sp>
          <p:nvSpPr>
            <p:cNvPr id="226" name="矩形 225">
              <a:extLst>
                <a:ext uri="{FF2B5EF4-FFF2-40B4-BE49-F238E27FC236}">
                  <a16:creationId xmlns:a16="http://schemas.microsoft.com/office/drawing/2014/main" id="{E4C3C43B-62E7-4573-9EF1-22A8E7852DDB}"/>
                </a:ext>
              </a:extLst>
            </p:cNvPr>
            <p:cNvSpPr/>
            <p:nvPr/>
          </p:nvSpPr>
          <p:spPr>
            <a:xfrm>
              <a:off x="400049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27" name="矩形 226">
              <a:extLst>
                <a:ext uri="{FF2B5EF4-FFF2-40B4-BE49-F238E27FC236}">
                  <a16:creationId xmlns:a16="http://schemas.microsoft.com/office/drawing/2014/main" id="{D9922251-E104-4370-A07E-E003A0F32DFE}"/>
                </a:ext>
              </a:extLst>
            </p:cNvPr>
            <p:cNvSpPr/>
            <p:nvPr/>
          </p:nvSpPr>
          <p:spPr>
            <a:xfrm>
              <a:off x="2214546" y="507207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8" name="矩形 227">
              <a:extLst>
                <a:ext uri="{FF2B5EF4-FFF2-40B4-BE49-F238E27FC236}">
                  <a16:creationId xmlns:a16="http://schemas.microsoft.com/office/drawing/2014/main" id="{11F9E046-CDE4-4066-A160-E12EC8DEDD23}"/>
                </a:ext>
              </a:extLst>
            </p:cNvPr>
            <p:cNvSpPr/>
            <p:nvPr/>
          </p:nvSpPr>
          <p:spPr>
            <a:xfrm>
              <a:off x="221454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9" name="矩形 228">
              <a:extLst>
                <a:ext uri="{FF2B5EF4-FFF2-40B4-BE49-F238E27FC236}">
                  <a16:creationId xmlns:a16="http://schemas.microsoft.com/office/drawing/2014/main" id="{C6A169CD-05B9-4840-8E74-8E894ABBADA5}"/>
                </a:ext>
              </a:extLst>
            </p:cNvPr>
            <p:cNvSpPr/>
            <p:nvPr/>
          </p:nvSpPr>
          <p:spPr>
            <a:xfrm>
              <a:off x="221454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30" name="矩形 229">
              <a:extLst>
                <a:ext uri="{FF2B5EF4-FFF2-40B4-BE49-F238E27FC236}">
                  <a16:creationId xmlns:a16="http://schemas.microsoft.com/office/drawing/2014/main" id="{0B1484C9-C649-4457-90E6-978ED67FB91A}"/>
                </a:ext>
              </a:extLst>
            </p:cNvPr>
            <p:cNvSpPr/>
            <p:nvPr/>
          </p:nvSpPr>
          <p:spPr>
            <a:xfrm>
              <a:off x="257173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1" name="矩形 230">
              <a:extLst>
                <a:ext uri="{FF2B5EF4-FFF2-40B4-BE49-F238E27FC236}">
                  <a16:creationId xmlns:a16="http://schemas.microsoft.com/office/drawing/2014/main" id="{50494709-0A4D-45EC-92EC-7D48A53752AE}"/>
                </a:ext>
              </a:extLst>
            </p:cNvPr>
            <p:cNvSpPr/>
            <p:nvPr/>
          </p:nvSpPr>
          <p:spPr>
            <a:xfrm>
              <a:off x="2928926" y="507207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2" name="矩形 231">
              <a:extLst>
                <a:ext uri="{FF2B5EF4-FFF2-40B4-BE49-F238E27FC236}">
                  <a16:creationId xmlns:a16="http://schemas.microsoft.com/office/drawing/2014/main" id="{05B73FE0-5C73-4C33-8FF9-D7869A813830}"/>
                </a:ext>
              </a:extLst>
            </p:cNvPr>
            <p:cNvSpPr/>
            <p:nvPr/>
          </p:nvSpPr>
          <p:spPr>
            <a:xfrm>
              <a:off x="328611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3" name="矩形 232">
              <a:extLst>
                <a:ext uri="{FF2B5EF4-FFF2-40B4-BE49-F238E27FC236}">
                  <a16:creationId xmlns:a16="http://schemas.microsoft.com/office/drawing/2014/main" id="{EA57E921-8C39-4DD2-8651-12F43DC954DA}"/>
                </a:ext>
              </a:extLst>
            </p:cNvPr>
            <p:cNvSpPr/>
            <p:nvPr/>
          </p:nvSpPr>
          <p:spPr>
            <a:xfrm>
              <a:off x="3643306" y="5072074"/>
              <a:ext cx="357189"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4" name="矩形 233">
              <a:extLst>
                <a:ext uri="{FF2B5EF4-FFF2-40B4-BE49-F238E27FC236}">
                  <a16:creationId xmlns:a16="http://schemas.microsoft.com/office/drawing/2014/main" id="{D1E3978D-8CAA-4771-8379-F856EAA61EB7}"/>
                </a:ext>
              </a:extLst>
            </p:cNvPr>
            <p:cNvSpPr/>
            <p:nvPr/>
          </p:nvSpPr>
          <p:spPr>
            <a:xfrm>
              <a:off x="4000496" y="5429264"/>
              <a:ext cx="357190"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④</a:t>
              </a:r>
              <a:endParaRPr lang="zh-CN" altLang="en-US" sz="1400" kern="0">
                <a:solidFill>
                  <a:prstClr val="black"/>
                </a:solidFill>
                <a:latin typeface="宋体" panose="02010600030101010101" pitchFamily="2" charset="-122"/>
              </a:endParaRPr>
            </a:p>
          </p:txBody>
        </p:sp>
        <p:sp>
          <p:nvSpPr>
            <p:cNvPr id="235" name="矩形 234">
              <a:extLst>
                <a:ext uri="{FF2B5EF4-FFF2-40B4-BE49-F238E27FC236}">
                  <a16:creationId xmlns:a16="http://schemas.microsoft.com/office/drawing/2014/main" id="{912FECC4-5296-47E9-80A7-F36447769A9C}"/>
                </a:ext>
              </a:extLst>
            </p:cNvPr>
            <p:cNvSpPr/>
            <p:nvPr/>
          </p:nvSpPr>
          <p:spPr>
            <a:xfrm>
              <a:off x="400049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6" name="矩形 235">
              <a:extLst>
                <a:ext uri="{FF2B5EF4-FFF2-40B4-BE49-F238E27FC236}">
                  <a16:creationId xmlns:a16="http://schemas.microsoft.com/office/drawing/2014/main" id="{A582474A-8581-4A61-8B3F-A1EBA759BE24}"/>
                </a:ext>
              </a:extLst>
            </p:cNvPr>
            <p:cNvSpPr/>
            <p:nvPr/>
          </p:nvSpPr>
          <p:spPr>
            <a:xfrm>
              <a:off x="364330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7" name="矩形 236">
              <a:extLst>
                <a:ext uri="{FF2B5EF4-FFF2-40B4-BE49-F238E27FC236}">
                  <a16:creationId xmlns:a16="http://schemas.microsoft.com/office/drawing/2014/main" id="{11F8D976-4CAF-4FC1-9437-33C416ACB1B3}"/>
                </a:ext>
              </a:extLst>
            </p:cNvPr>
            <p:cNvSpPr/>
            <p:nvPr/>
          </p:nvSpPr>
          <p:spPr>
            <a:xfrm>
              <a:off x="328611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8" name="矩形 237">
              <a:extLst>
                <a:ext uri="{FF2B5EF4-FFF2-40B4-BE49-F238E27FC236}">
                  <a16:creationId xmlns:a16="http://schemas.microsoft.com/office/drawing/2014/main" id="{75985054-F460-426D-96D9-639F69503035}"/>
                </a:ext>
              </a:extLst>
            </p:cNvPr>
            <p:cNvSpPr/>
            <p:nvPr/>
          </p:nvSpPr>
          <p:spPr>
            <a:xfrm>
              <a:off x="257173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9" name="矩形 238">
              <a:extLst>
                <a:ext uri="{FF2B5EF4-FFF2-40B4-BE49-F238E27FC236}">
                  <a16:creationId xmlns:a16="http://schemas.microsoft.com/office/drawing/2014/main" id="{999F615F-EAEF-45AE-8C95-41EF36644906}"/>
                </a:ext>
              </a:extLst>
            </p:cNvPr>
            <p:cNvSpPr/>
            <p:nvPr/>
          </p:nvSpPr>
          <p:spPr>
            <a:xfrm>
              <a:off x="292892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0" name="矩形 239">
              <a:extLst>
                <a:ext uri="{FF2B5EF4-FFF2-40B4-BE49-F238E27FC236}">
                  <a16:creationId xmlns:a16="http://schemas.microsoft.com/office/drawing/2014/main" id="{0B7E7899-B697-418E-BE67-9D6C8438A313}"/>
                </a:ext>
              </a:extLst>
            </p:cNvPr>
            <p:cNvSpPr/>
            <p:nvPr/>
          </p:nvSpPr>
          <p:spPr>
            <a:xfrm>
              <a:off x="257173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1" name="矩形 240">
              <a:extLst>
                <a:ext uri="{FF2B5EF4-FFF2-40B4-BE49-F238E27FC236}">
                  <a16:creationId xmlns:a16="http://schemas.microsoft.com/office/drawing/2014/main" id="{AB3AECE4-39EF-4B38-AAB0-430B74267C8D}"/>
                </a:ext>
              </a:extLst>
            </p:cNvPr>
            <p:cNvSpPr/>
            <p:nvPr/>
          </p:nvSpPr>
          <p:spPr>
            <a:xfrm>
              <a:off x="292892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2" name="矩形 241">
              <a:extLst>
                <a:ext uri="{FF2B5EF4-FFF2-40B4-BE49-F238E27FC236}">
                  <a16:creationId xmlns:a16="http://schemas.microsoft.com/office/drawing/2014/main" id="{A3007677-E4C0-4B6D-A930-7A2C78BB0DB6}"/>
                </a:ext>
              </a:extLst>
            </p:cNvPr>
            <p:cNvSpPr/>
            <p:nvPr/>
          </p:nvSpPr>
          <p:spPr>
            <a:xfrm>
              <a:off x="328611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43" name="矩形 242">
              <a:extLst>
                <a:ext uri="{FF2B5EF4-FFF2-40B4-BE49-F238E27FC236}">
                  <a16:creationId xmlns:a16="http://schemas.microsoft.com/office/drawing/2014/main" id="{AB7247D2-4A51-444A-AE76-0CB3E52A1C71}"/>
                </a:ext>
              </a:extLst>
            </p:cNvPr>
            <p:cNvSpPr/>
            <p:nvPr/>
          </p:nvSpPr>
          <p:spPr>
            <a:xfrm>
              <a:off x="364330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4</a:t>
              </a:r>
              <a:endParaRPr lang="zh-CN" altLang="en-US" sz="1400" kern="0">
                <a:solidFill>
                  <a:prstClr val="black"/>
                </a:solidFill>
                <a:latin typeface="宋体" panose="02010600030101010101" pitchFamily="2" charset="-122"/>
              </a:endParaRPr>
            </a:p>
          </p:txBody>
        </p:sp>
        <p:sp>
          <p:nvSpPr>
            <p:cNvPr id="244" name="矩形 243">
              <a:extLst>
                <a:ext uri="{FF2B5EF4-FFF2-40B4-BE49-F238E27FC236}">
                  <a16:creationId xmlns:a16="http://schemas.microsoft.com/office/drawing/2014/main" id="{8B104934-71D8-49CA-BF6D-06FBDAB12088}"/>
                </a:ext>
              </a:extLst>
            </p:cNvPr>
            <p:cNvSpPr/>
            <p:nvPr/>
          </p:nvSpPr>
          <p:spPr>
            <a:xfrm>
              <a:off x="4000496" y="578645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4</a:t>
              </a:r>
              <a:endParaRPr lang="zh-CN" altLang="en-US" sz="1400" kern="0" dirty="0">
                <a:solidFill>
                  <a:prstClr val="black"/>
                </a:solidFill>
                <a:latin typeface="宋体" panose="02010600030101010101" pitchFamily="2" charset="-122"/>
              </a:endParaRPr>
            </a:p>
          </p:txBody>
        </p:sp>
        <p:sp>
          <p:nvSpPr>
            <p:cNvPr id="245" name="TextBox 64">
              <a:extLst>
                <a:ext uri="{FF2B5EF4-FFF2-40B4-BE49-F238E27FC236}">
                  <a16:creationId xmlns:a16="http://schemas.microsoft.com/office/drawing/2014/main" id="{262D9DD5-5F7B-499C-9A39-D4DE2A002DFD}"/>
                </a:ext>
              </a:extLst>
            </p:cNvPr>
            <p:cNvSpPr txBox="1">
              <a:spLocks noChangeArrowheads="1"/>
            </p:cNvSpPr>
            <p:nvPr/>
          </p:nvSpPr>
          <p:spPr bwMode="auto">
            <a:xfrm>
              <a:off x="1928794" y="2928934"/>
              <a:ext cx="301627" cy="307977"/>
            </a:xfrm>
            <a:prstGeom prst="rect">
              <a:avLst/>
            </a:prstGeom>
            <a:noFill/>
            <a:ln>
              <a:noFill/>
            </a:ln>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fontAlgn="auto" hangingPunct="1">
                <a:spcBef>
                  <a:spcPct val="0"/>
                </a:spcBef>
                <a:spcAft>
                  <a:spcPts val="0"/>
                </a:spcAft>
                <a:buClrTx/>
                <a:buSzTx/>
                <a:buFontTx/>
                <a:buNone/>
                <a:defRPr/>
              </a:pPr>
              <a:r>
                <a:rPr lang="en-US" altLang="zh-CN" sz="1400" kern="0">
                  <a:solidFill>
                    <a:prstClr val="black"/>
                  </a:solidFill>
                  <a:latin typeface="Arial" panose="020B0604020202020204" pitchFamily="34" charset="0"/>
                </a:rPr>
                <a:t>y</a:t>
              </a:r>
              <a:r>
                <a:rPr lang="en-US" altLang="zh-CN" sz="1400" kern="0" baseline="-25000">
                  <a:solidFill>
                    <a:prstClr val="black"/>
                  </a:solidFill>
                  <a:latin typeface="Arial" panose="020B0604020202020204" pitchFamily="34" charset="0"/>
                </a:rPr>
                <a:t>j</a:t>
              </a:r>
              <a:endParaRPr lang="zh-CN" altLang="en-US" sz="1400" kern="0" baseline="-25000">
                <a:solidFill>
                  <a:prstClr val="black"/>
                </a:solidFill>
                <a:latin typeface="Arial" panose="020B0604020202020204" pitchFamily="34" charset="0"/>
              </a:endParaRPr>
            </a:p>
          </p:txBody>
        </p:sp>
        <p:sp>
          <p:nvSpPr>
            <p:cNvPr id="246" name="椭圆 245">
              <a:extLst>
                <a:ext uri="{FF2B5EF4-FFF2-40B4-BE49-F238E27FC236}">
                  <a16:creationId xmlns:a16="http://schemas.microsoft.com/office/drawing/2014/main" id="{0BFEDEFF-65A5-44E9-A873-84956A7C3878}"/>
                </a:ext>
              </a:extLst>
            </p:cNvPr>
            <p:cNvSpPr/>
            <p:nvPr/>
          </p:nvSpPr>
          <p:spPr>
            <a:xfrm>
              <a:off x="2285984"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47" name="椭圆 246">
              <a:extLst>
                <a:ext uri="{FF2B5EF4-FFF2-40B4-BE49-F238E27FC236}">
                  <a16:creationId xmlns:a16="http://schemas.microsoft.com/office/drawing/2014/main" id="{35E9C423-088E-492B-A572-500036604E6F}"/>
                </a:ext>
              </a:extLst>
            </p:cNvPr>
            <p:cNvSpPr/>
            <p:nvPr/>
          </p:nvSpPr>
          <p:spPr>
            <a:xfrm>
              <a:off x="2643174" y="2928934"/>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D</a:t>
              </a:r>
              <a:endParaRPr lang="zh-CN" altLang="en-US" sz="1400" kern="0">
                <a:solidFill>
                  <a:prstClr val="black"/>
                </a:solidFill>
                <a:latin typeface="Constantia"/>
              </a:endParaRPr>
            </a:p>
          </p:txBody>
        </p:sp>
        <p:sp>
          <p:nvSpPr>
            <p:cNvPr id="248" name="椭圆 247">
              <a:extLst>
                <a:ext uri="{FF2B5EF4-FFF2-40B4-BE49-F238E27FC236}">
                  <a16:creationId xmlns:a16="http://schemas.microsoft.com/office/drawing/2014/main" id="{9371142B-504F-4291-9C47-ED8EDC130CE9}"/>
                </a:ext>
              </a:extLst>
            </p:cNvPr>
            <p:cNvSpPr/>
            <p:nvPr/>
          </p:nvSpPr>
          <p:spPr>
            <a:xfrm>
              <a:off x="2990839"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C</a:t>
              </a:r>
              <a:endParaRPr lang="zh-CN" altLang="en-US" sz="1400" kern="0">
                <a:solidFill>
                  <a:prstClr val="black"/>
                </a:solidFill>
                <a:latin typeface="Constantia"/>
              </a:endParaRPr>
            </a:p>
          </p:txBody>
        </p:sp>
        <p:sp>
          <p:nvSpPr>
            <p:cNvPr id="249" name="椭圆 248">
              <a:extLst>
                <a:ext uri="{FF2B5EF4-FFF2-40B4-BE49-F238E27FC236}">
                  <a16:creationId xmlns:a16="http://schemas.microsoft.com/office/drawing/2014/main" id="{7BA75C27-BFF1-4D47-A33A-DA253D530F10}"/>
                </a:ext>
              </a:extLst>
            </p:cNvPr>
            <p:cNvSpPr/>
            <p:nvPr/>
          </p:nvSpPr>
          <p:spPr>
            <a:xfrm>
              <a:off x="3336916" y="2928934"/>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0" name="椭圆 249">
              <a:extLst>
                <a:ext uri="{FF2B5EF4-FFF2-40B4-BE49-F238E27FC236}">
                  <a16:creationId xmlns:a16="http://schemas.microsoft.com/office/drawing/2014/main" id="{3D194E0B-5C0B-41E4-8E9E-A7D337D307DF}"/>
                </a:ext>
              </a:extLst>
            </p:cNvPr>
            <p:cNvSpPr/>
            <p:nvPr/>
          </p:nvSpPr>
          <p:spPr>
            <a:xfrm>
              <a:off x="3684581"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1" name="椭圆 250">
              <a:extLst>
                <a:ext uri="{FF2B5EF4-FFF2-40B4-BE49-F238E27FC236}">
                  <a16:creationId xmlns:a16="http://schemas.microsoft.com/office/drawing/2014/main" id="{8BDF26CD-9797-460F-BAFF-77106DFA2F99}"/>
                </a:ext>
              </a:extLst>
            </p:cNvPr>
            <p:cNvSpPr/>
            <p:nvPr/>
          </p:nvSpPr>
          <p:spPr>
            <a:xfrm>
              <a:off x="4041771"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2" name="TextBox 72">
              <a:extLst>
                <a:ext uri="{FF2B5EF4-FFF2-40B4-BE49-F238E27FC236}">
                  <a16:creationId xmlns:a16="http://schemas.microsoft.com/office/drawing/2014/main" id="{54A040B5-6C8E-473E-AE09-26B6A00C4BB9}"/>
                </a:ext>
              </a:extLst>
            </p:cNvPr>
            <p:cNvSpPr txBox="1">
              <a:spLocks noChangeArrowheads="1"/>
            </p:cNvSpPr>
            <p:nvPr/>
          </p:nvSpPr>
          <p:spPr bwMode="auto">
            <a:xfrm>
              <a:off x="1500166" y="3286124"/>
              <a:ext cx="301627" cy="307977"/>
            </a:xfrm>
            <a:prstGeom prst="rect">
              <a:avLst/>
            </a:prstGeom>
            <a:noFill/>
            <a:ln>
              <a:noFill/>
            </a:ln>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fontAlgn="auto" hangingPunct="1">
                <a:spcBef>
                  <a:spcPct val="0"/>
                </a:spcBef>
                <a:spcAft>
                  <a:spcPts val="0"/>
                </a:spcAft>
                <a:buClrTx/>
                <a:buSzTx/>
                <a:buFontTx/>
                <a:buNone/>
                <a:defRPr/>
              </a:pPr>
              <a:r>
                <a:rPr lang="en-US" altLang="zh-CN" sz="1400" kern="0">
                  <a:solidFill>
                    <a:prstClr val="black"/>
                  </a:solidFill>
                  <a:latin typeface="Arial" panose="020B0604020202020204" pitchFamily="34" charset="0"/>
                </a:rPr>
                <a:t>x</a:t>
              </a:r>
              <a:r>
                <a:rPr lang="en-US" altLang="zh-CN" sz="1400" kern="0" baseline="-25000">
                  <a:solidFill>
                    <a:prstClr val="black"/>
                  </a:solidFill>
                  <a:latin typeface="Arial" panose="020B0604020202020204" pitchFamily="34" charset="0"/>
                </a:rPr>
                <a:t>i</a:t>
              </a:r>
              <a:endParaRPr lang="zh-CN" altLang="en-US" sz="1400" kern="0" baseline="-25000">
                <a:solidFill>
                  <a:prstClr val="black"/>
                </a:solidFill>
                <a:latin typeface="Arial" panose="020B0604020202020204" pitchFamily="34" charset="0"/>
              </a:endParaRPr>
            </a:p>
          </p:txBody>
        </p:sp>
        <p:sp>
          <p:nvSpPr>
            <p:cNvPr id="253" name="椭圆 252">
              <a:extLst>
                <a:ext uri="{FF2B5EF4-FFF2-40B4-BE49-F238E27FC236}">
                  <a16:creationId xmlns:a16="http://schemas.microsoft.com/office/drawing/2014/main" id="{88D8ADC7-30A9-4416-9551-8125325A82CB}"/>
                </a:ext>
              </a:extLst>
            </p:cNvPr>
            <p:cNvSpPr/>
            <p:nvPr/>
          </p:nvSpPr>
          <p:spPr>
            <a:xfrm>
              <a:off x="1500166" y="371475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4" name="椭圆 253">
              <a:extLst>
                <a:ext uri="{FF2B5EF4-FFF2-40B4-BE49-F238E27FC236}">
                  <a16:creationId xmlns:a16="http://schemas.microsoft.com/office/drawing/2014/main" id="{9622D587-6213-4CC2-AF90-F8ED0E99633F}"/>
                </a:ext>
              </a:extLst>
            </p:cNvPr>
            <p:cNvSpPr/>
            <p:nvPr/>
          </p:nvSpPr>
          <p:spPr>
            <a:xfrm>
              <a:off x="1500166" y="550070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5" name="椭圆 254">
              <a:extLst>
                <a:ext uri="{FF2B5EF4-FFF2-40B4-BE49-F238E27FC236}">
                  <a16:creationId xmlns:a16="http://schemas.microsoft.com/office/drawing/2014/main" id="{032277B7-23AD-4451-B01A-F830E1ED6945}"/>
                </a:ext>
              </a:extLst>
            </p:cNvPr>
            <p:cNvSpPr/>
            <p:nvPr/>
          </p:nvSpPr>
          <p:spPr>
            <a:xfrm>
              <a:off x="1500166" y="4041779"/>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dirty="0">
                  <a:solidFill>
                    <a:prstClr val="black"/>
                  </a:solidFill>
                  <a:latin typeface="Constantia"/>
                </a:rPr>
                <a:t>B</a:t>
              </a:r>
              <a:endParaRPr lang="zh-CN" altLang="en-US" sz="1400" kern="0" dirty="0">
                <a:solidFill>
                  <a:prstClr val="black"/>
                </a:solidFill>
                <a:latin typeface="Constantia"/>
              </a:endParaRPr>
            </a:p>
          </p:txBody>
        </p:sp>
        <p:sp>
          <p:nvSpPr>
            <p:cNvPr id="256" name="椭圆 255">
              <a:extLst>
                <a:ext uri="{FF2B5EF4-FFF2-40B4-BE49-F238E27FC236}">
                  <a16:creationId xmlns:a16="http://schemas.microsoft.com/office/drawing/2014/main" id="{DE4539E4-D5CA-4AAE-96EC-08B4F8F5E3B2}"/>
                </a:ext>
              </a:extLst>
            </p:cNvPr>
            <p:cNvSpPr/>
            <p:nvPr/>
          </p:nvSpPr>
          <p:spPr>
            <a:xfrm>
              <a:off x="1500166" y="478632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7" name="椭圆 256">
              <a:extLst>
                <a:ext uri="{FF2B5EF4-FFF2-40B4-BE49-F238E27FC236}">
                  <a16:creationId xmlns:a16="http://schemas.microsoft.com/office/drawing/2014/main" id="{D0DACCC1-90C0-4732-9938-FB840E359998}"/>
                </a:ext>
              </a:extLst>
            </p:cNvPr>
            <p:cNvSpPr/>
            <p:nvPr/>
          </p:nvSpPr>
          <p:spPr>
            <a:xfrm>
              <a:off x="1500166" y="585789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8" name="椭圆 257">
              <a:extLst>
                <a:ext uri="{FF2B5EF4-FFF2-40B4-BE49-F238E27FC236}">
                  <a16:creationId xmlns:a16="http://schemas.microsoft.com/office/drawing/2014/main" id="{7BBB77BC-724A-461E-965F-ADA892201BFE}"/>
                </a:ext>
              </a:extLst>
            </p:cNvPr>
            <p:cNvSpPr/>
            <p:nvPr/>
          </p:nvSpPr>
          <p:spPr>
            <a:xfrm>
              <a:off x="1500166" y="514351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D</a:t>
              </a:r>
              <a:endParaRPr lang="zh-CN" altLang="en-US" sz="1400" kern="0">
                <a:solidFill>
                  <a:prstClr val="black"/>
                </a:solidFill>
                <a:latin typeface="Constantia"/>
              </a:endParaRPr>
            </a:p>
          </p:txBody>
        </p:sp>
        <p:sp>
          <p:nvSpPr>
            <p:cNvPr id="259" name="椭圆 258">
              <a:extLst>
                <a:ext uri="{FF2B5EF4-FFF2-40B4-BE49-F238E27FC236}">
                  <a16:creationId xmlns:a16="http://schemas.microsoft.com/office/drawing/2014/main" id="{B3D55873-1DB2-4AB8-8726-B96CA1BCA9DA}"/>
                </a:ext>
              </a:extLst>
            </p:cNvPr>
            <p:cNvSpPr/>
            <p:nvPr/>
          </p:nvSpPr>
          <p:spPr>
            <a:xfrm>
              <a:off x="1500166" y="442913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C</a:t>
              </a:r>
              <a:endParaRPr lang="zh-CN" altLang="en-US" sz="1400" kern="0">
                <a:solidFill>
                  <a:prstClr val="black"/>
                </a:solidFill>
                <a:latin typeface="Constantia"/>
              </a:endParaRPr>
            </a:p>
          </p:txBody>
        </p:sp>
        <p:sp>
          <p:nvSpPr>
            <p:cNvPr id="260" name="TextBox 80">
              <a:extLst>
                <a:ext uri="{FF2B5EF4-FFF2-40B4-BE49-F238E27FC236}">
                  <a16:creationId xmlns:a16="http://schemas.microsoft.com/office/drawing/2014/main" id="{3C5ADAF4-6E89-45D6-80C6-2CC0C0848BD2}"/>
                </a:ext>
              </a:extLst>
            </p:cNvPr>
            <p:cNvSpPr txBox="1"/>
            <p:nvPr/>
          </p:nvSpPr>
          <p:spPr>
            <a:xfrm>
              <a:off x="1000100" y="3286124"/>
              <a:ext cx="284165"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0</a:t>
              </a:r>
              <a:endParaRPr lang="zh-CN" altLang="en-US" sz="1400" kern="0" baseline="-25000">
                <a:solidFill>
                  <a:prstClr val="black"/>
                </a:solidFill>
                <a:latin typeface="宋体" panose="02010600030101010101" pitchFamily="2" charset="-122"/>
              </a:endParaRPr>
            </a:p>
          </p:txBody>
        </p:sp>
        <p:sp>
          <p:nvSpPr>
            <p:cNvPr id="261" name="椭圆 260">
              <a:extLst>
                <a:ext uri="{FF2B5EF4-FFF2-40B4-BE49-F238E27FC236}">
                  <a16:creationId xmlns:a16="http://schemas.microsoft.com/office/drawing/2014/main" id="{FAF4CF75-7FA6-4822-956C-F6993455999A}"/>
                </a:ext>
              </a:extLst>
            </p:cNvPr>
            <p:cNvSpPr/>
            <p:nvPr/>
          </p:nvSpPr>
          <p:spPr>
            <a:xfrm>
              <a:off x="1000100" y="371475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62" name="椭圆 261">
              <a:extLst>
                <a:ext uri="{FF2B5EF4-FFF2-40B4-BE49-F238E27FC236}">
                  <a16:creationId xmlns:a16="http://schemas.microsoft.com/office/drawing/2014/main" id="{7C6EC28F-D3C6-4B56-BD55-34F9AD61F2C7}"/>
                </a:ext>
              </a:extLst>
            </p:cNvPr>
            <p:cNvSpPr/>
            <p:nvPr/>
          </p:nvSpPr>
          <p:spPr>
            <a:xfrm>
              <a:off x="1000100" y="550070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6</a:t>
              </a:r>
              <a:endParaRPr lang="zh-CN" altLang="en-US" sz="1400" kern="0">
                <a:solidFill>
                  <a:prstClr val="black"/>
                </a:solidFill>
                <a:latin typeface="宋体" panose="02010600030101010101" pitchFamily="2" charset="-122"/>
              </a:endParaRPr>
            </a:p>
          </p:txBody>
        </p:sp>
        <p:sp>
          <p:nvSpPr>
            <p:cNvPr id="263" name="椭圆 262">
              <a:extLst>
                <a:ext uri="{FF2B5EF4-FFF2-40B4-BE49-F238E27FC236}">
                  <a16:creationId xmlns:a16="http://schemas.microsoft.com/office/drawing/2014/main" id="{B1B9DDC7-88F9-4418-9993-659A2F01F31B}"/>
                </a:ext>
              </a:extLst>
            </p:cNvPr>
            <p:cNvSpPr/>
            <p:nvPr/>
          </p:nvSpPr>
          <p:spPr>
            <a:xfrm>
              <a:off x="1000100" y="4041779"/>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64" name="椭圆 263">
              <a:extLst>
                <a:ext uri="{FF2B5EF4-FFF2-40B4-BE49-F238E27FC236}">
                  <a16:creationId xmlns:a16="http://schemas.microsoft.com/office/drawing/2014/main" id="{8D3A0DA0-838E-46BE-96AD-B06A30927BCE}"/>
                </a:ext>
              </a:extLst>
            </p:cNvPr>
            <p:cNvSpPr/>
            <p:nvPr/>
          </p:nvSpPr>
          <p:spPr>
            <a:xfrm>
              <a:off x="1000100" y="478632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4</a:t>
              </a:r>
              <a:endParaRPr lang="zh-CN" altLang="en-US" sz="1400" kern="0">
                <a:solidFill>
                  <a:prstClr val="black"/>
                </a:solidFill>
                <a:latin typeface="宋体" panose="02010600030101010101" pitchFamily="2" charset="-122"/>
              </a:endParaRPr>
            </a:p>
          </p:txBody>
        </p:sp>
        <p:sp>
          <p:nvSpPr>
            <p:cNvPr id="265" name="椭圆 264">
              <a:extLst>
                <a:ext uri="{FF2B5EF4-FFF2-40B4-BE49-F238E27FC236}">
                  <a16:creationId xmlns:a16="http://schemas.microsoft.com/office/drawing/2014/main" id="{86C7B15D-2A66-4C46-9E25-DBCFF913A763}"/>
                </a:ext>
              </a:extLst>
            </p:cNvPr>
            <p:cNvSpPr/>
            <p:nvPr/>
          </p:nvSpPr>
          <p:spPr>
            <a:xfrm>
              <a:off x="1000100" y="585789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7</a:t>
              </a:r>
              <a:endParaRPr lang="zh-CN" altLang="en-US" sz="1400" kern="0">
                <a:solidFill>
                  <a:prstClr val="black"/>
                </a:solidFill>
                <a:latin typeface="宋体" panose="02010600030101010101" pitchFamily="2" charset="-122"/>
              </a:endParaRPr>
            </a:p>
          </p:txBody>
        </p:sp>
        <p:sp>
          <p:nvSpPr>
            <p:cNvPr id="266" name="椭圆 265">
              <a:extLst>
                <a:ext uri="{FF2B5EF4-FFF2-40B4-BE49-F238E27FC236}">
                  <a16:creationId xmlns:a16="http://schemas.microsoft.com/office/drawing/2014/main" id="{989B1F66-A6C7-4729-8D3C-945BA4D7417D}"/>
                </a:ext>
              </a:extLst>
            </p:cNvPr>
            <p:cNvSpPr/>
            <p:nvPr/>
          </p:nvSpPr>
          <p:spPr>
            <a:xfrm>
              <a:off x="1000100" y="514351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5</a:t>
              </a:r>
              <a:endParaRPr lang="zh-CN" altLang="en-US" sz="1400" kern="0">
                <a:solidFill>
                  <a:prstClr val="black"/>
                </a:solidFill>
                <a:latin typeface="宋体" panose="02010600030101010101" pitchFamily="2" charset="-122"/>
              </a:endParaRPr>
            </a:p>
          </p:txBody>
        </p:sp>
        <p:sp>
          <p:nvSpPr>
            <p:cNvPr id="267" name="椭圆 266">
              <a:extLst>
                <a:ext uri="{FF2B5EF4-FFF2-40B4-BE49-F238E27FC236}">
                  <a16:creationId xmlns:a16="http://schemas.microsoft.com/office/drawing/2014/main" id="{DE242688-A7BD-450F-9F6A-57FD0C42FB97}"/>
                </a:ext>
              </a:extLst>
            </p:cNvPr>
            <p:cNvSpPr/>
            <p:nvPr/>
          </p:nvSpPr>
          <p:spPr>
            <a:xfrm>
              <a:off x="1000100" y="442913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68" name="TextBox 88">
              <a:extLst>
                <a:ext uri="{FF2B5EF4-FFF2-40B4-BE49-F238E27FC236}">
                  <a16:creationId xmlns:a16="http://schemas.microsoft.com/office/drawing/2014/main" id="{302646EC-578F-4751-87A8-3346EDACA5AA}"/>
                </a:ext>
              </a:extLst>
            </p:cNvPr>
            <p:cNvSpPr txBox="1"/>
            <p:nvPr/>
          </p:nvSpPr>
          <p:spPr>
            <a:xfrm>
              <a:off x="1928794" y="2500306"/>
              <a:ext cx="284164"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0</a:t>
              </a:r>
              <a:endParaRPr lang="zh-CN" altLang="en-US" sz="1400" kern="0" baseline="-25000">
                <a:solidFill>
                  <a:prstClr val="black"/>
                </a:solidFill>
                <a:latin typeface="宋体" panose="02010600030101010101" pitchFamily="2" charset="-122"/>
              </a:endParaRPr>
            </a:p>
          </p:txBody>
        </p:sp>
        <p:sp>
          <p:nvSpPr>
            <p:cNvPr id="269" name="椭圆 268">
              <a:extLst>
                <a:ext uri="{FF2B5EF4-FFF2-40B4-BE49-F238E27FC236}">
                  <a16:creationId xmlns:a16="http://schemas.microsoft.com/office/drawing/2014/main" id="{A3B0B33B-57E2-4072-93BC-E56B2EF50B25}"/>
                </a:ext>
              </a:extLst>
            </p:cNvPr>
            <p:cNvSpPr/>
            <p:nvPr/>
          </p:nvSpPr>
          <p:spPr>
            <a:xfrm>
              <a:off x="2285984"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70" name="椭圆 269">
              <a:extLst>
                <a:ext uri="{FF2B5EF4-FFF2-40B4-BE49-F238E27FC236}">
                  <a16:creationId xmlns:a16="http://schemas.microsoft.com/office/drawing/2014/main" id="{D86229A5-DA90-477E-9CC7-7E2660EE29D9}"/>
                </a:ext>
              </a:extLst>
            </p:cNvPr>
            <p:cNvSpPr/>
            <p:nvPr/>
          </p:nvSpPr>
          <p:spPr>
            <a:xfrm>
              <a:off x="2643174"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dirty="0">
                  <a:solidFill>
                    <a:prstClr val="black"/>
                  </a:solidFill>
                  <a:latin typeface="宋体" panose="02010600030101010101" pitchFamily="2" charset="-122"/>
                </a:rPr>
                <a:t>2</a:t>
              </a:r>
              <a:endParaRPr lang="zh-CN" altLang="en-US" sz="1400" kern="0" dirty="0">
                <a:solidFill>
                  <a:prstClr val="black"/>
                </a:solidFill>
                <a:latin typeface="宋体" panose="02010600030101010101" pitchFamily="2" charset="-122"/>
              </a:endParaRPr>
            </a:p>
          </p:txBody>
        </p:sp>
        <p:sp>
          <p:nvSpPr>
            <p:cNvPr id="271" name="椭圆 270">
              <a:extLst>
                <a:ext uri="{FF2B5EF4-FFF2-40B4-BE49-F238E27FC236}">
                  <a16:creationId xmlns:a16="http://schemas.microsoft.com/office/drawing/2014/main" id="{933B6B22-A37D-4D64-AAD8-5C4764C0B3F5}"/>
                </a:ext>
              </a:extLst>
            </p:cNvPr>
            <p:cNvSpPr/>
            <p:nvPr/>
          </p:nvSpPr>
          <p:spPr>
            <a:xfrm>
              <a:off x="2990839"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72" name="椭圆 271">
              <a:extLst>
                <a:ext uri="{FF2B5EF4-FFF2-40B4-BE49-F238E27FC236}">
                  <a16:creationId xmlns:a16="http://schemas.microsoft.com/office/drawing/2014/main" id="{458D5EBD-D848-46D6-86CF-57304F3D5BFD}"/>
                </a:ext>
              </a:extLst>
            </p:cNvPr>
            <p:cNvSpPr/>
            <p:nvPr/>
          </p:nvSpPr>
          <p:spPr>
            <a:xfrm>
              <a:off x="3336916"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4</a:t>
              </a:r>
              <a:endParaRPr lang="zh-CN" altLang="en-US" sz="1400" kern="0">
                <a:solidFill>
                  <a:prstClr val="black"/>
                </a:solidFill>
                <a:latin typeface="宋体" panose="02010600030101010101" pitchFamily="2" charset="-122"/>
              </a:endParaRPr>
            </a:p>
          </p:txBody>
        </p:sp>
        <p:sp>
          <p:nvSpPr>
            <p:cNvPr id="273" name="椭圆 272">
              <a:extLst>
                <a:ext uri="{FF2B5EF4-FFF2-40B4-BE49-F238E27FC236}">
                  <a16:creationId xmlns:a16="http://schemas.microsoft.com/office/drawing/2014/main" id="{0D6F64FD-82D5-4EB8-9547-560B8E773E95}"/>
                </a:ext>
              </a:extLst>
            </p:cNvPr>
            <p:cNvSpPr/>
            <p:nvPr/>
          </p:nvSpPr>
          <p:spPr>
            <a:xfrm>
              <a:off x="3684581"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5</a:t>
              </a:r>
              <a:endParaRPr lang="zh-CN" altLang="en-US" sz="1400" kern="0">
                <a:solidFill>
                  <a:prstClr val="black"/>
                </a:solidFill>
                <a:latin typeface="宋体" panose="02010600030101010101" pitchFamily="2" charset="-122"/>
              </a:endParaRPr>
            </a:p>
          </p:txBody>
        </p:sp>
        <p:sp>
          <p:nvSpPr>
            <p:cNvPr id="274" name="椭圆 273">
              <a:extLst>
                <a:ext uri="{FF2B5EF4-FFF2-40B4-BE49-F238E27FC236}">
                  <a16:creationId xmlns:a16="http://schemas.microsoft.com/office/drawing/2014/main" id="{35881289-523D-4135-82DD-E09D9017C5D4}"/>
                </a:ext>
              </a:extLst>
            </p:cNvPr>
            <p:cNvSpPr/>
            <p:nvPr/>
          </p:nvSpPr>
          <p:spPr>
            <a:xfrm>
              <a:off x="4041771"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6</a:t>
              </a:r>
              <a:endParaRPr lang="zh-CN" altLang="en-US" sz="1400" kern="0">
                <a:solidFill>
                  <a:prstClr val="black"/>
                </a:solidFill>
                <a:latin typeface="宋体" panose="02010600030101010101" pitchFamily="2" charset="-122"/>
              </a:endParaRPr>
            </a:p>
          </p:txBody>
        </p:sp>
        <p:sp>
          <p:nvSpPr>
            <p:cNvPr id="275" name="TextBox 95">
              <a:extLst>
                <a:ext uri="{FF2B5EF4-FFF2-40B4-BE49-F238E27FC236}">
                  <a16:creationId xmlns:a16="http://schemas.microsoft.com/office/drawing/2014/main" id="{6093ED04-45DD-4CE2-A834-0776DA00FB5B}"/>
                </a:ext>
              </a:extLst>
            </p:cNvPr>
            <p:cNvSpPr txBox="1"/>
            <p:nvPr/>
          </p:nvSpPr>
          <p:spPr>
            <a:xfrm>
              <a:off x="1500166" y="2500306"/>
              <a:ext cx="274639"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j</a:t>
              </a:r>
              <a:endParaRPr lang="zh-CN" altLang="en-US" sz="1400" kern="0">
                <a:solidFill>
                  <a:prstClr val="black"/>
                </a:solidFill>
                <a:latin typeface="宋体" panose="02010600030101010101" pitchFamily="2" charset="-122"/>
              </a:endParaRPr>
            </a:p>
          </p:txBody>
        </p:sp>
        <p:sp>
          <p:nvSpPr>
            <p:cNvPr id="276" name="TextBox 96">
              <a:extLst>
                <a:ext uri="{FF2B5EF4-FFF2-40B4-BE49-F238E27FC236}">
                  <a16:creationId xmlns:a16="http://schemas.microsoft.com/office/drawing/2014/main" id="{79F1DDCB-67D7-48D8-9B58-2B198B1FE38D}"/>
                </a:ext>
              </a:extLst>
            </p:cNvPr>
            <p:cNvSpPr txBox="1"/>
            <p:nvPr/>
          </p:nvSpPr>
          <p:spPr>
            <a:xfrm>
              <a:off x="1000100" y="2857496"/>
              <a:ext cx="274640"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i</a:t>
              </a:r>
              <a:endParaRPr lang="zh-CN" altLang="en-US" sz="1400" kern="0">
                <a:solidFill>
                  <a:prstClr val="black"/>
                </a:solidFill>
                <a:latin typeface="宋体" panose="02010600030101010101" pitchFamily="2" charset="-122"/>
              </a:endParaRPr>
            </a:p>
          </p:txBody>
        </p:sp>
      </p:grpSp>
      <p:graphicFrame>
        <p:nvGraphicFramePr>
          <p:cNvPr id="78852" name="Object 2">
            <a:extLst>
              <a:ext uri="{FF2B5EF4-FFF2-40B4-BE49-F238E27FC236}">
                <a16:creationId xmlns:a16="http://schemas.microsoft.com/office/drawing/2014/main" id="{F9CA2A3C-B4F1-4A6D-8C4C-4A9CE74D281B}"/>
              </a:ext>
            </a:extLst>
          </p:cNvPr>
          <p:cNvGraphicFramePr>
            <a:graphicFrameLocks noChangeAspect="1"/>
          </p:cNvGraphicFramePr>
          <p:nvPr/>
        </p:nvGraphicFramePr>
        <p:xfrm>
          <a:off x="4584700" y="2189163"/>
          <a:ext cx="4464050" cy="877887"/>
        </p:xfrm>
        <a:graphic>
          <a:graphicData uri="http://schemas.openxmlformats.org/presentationml/2006/ole">
            <mc:AlternateContent xmlns:mc="http://schemas.openxmlformats.org/markup-compatibility/2006">
              <mc:Choice xmlns:v="urn:schemas-microsoft-com:vml" Requires="v">
                <p:oleObj spid="_x0000_s78964" name="公式" r:id="rId3" imgW="3454400" imgH="736600" progId="Equation.3">
                  <p:embed/>
                </p:oleObj>
              </mc:Choice>
              <mc:Fallback>
                <p:oleObj name="公式" r:id="rId3" imgW="3454400" imgH="736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189163"/>
                        <a:ext cx="446405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3" name="文本框 1">
            <a:extLst>
              <a:ext uri="{FF2B5EF4-FFF2-40B4-BE49-F238E27FC236}">
                <a16:creationId xmlns:a16="http://schemas.microsoft.com/office/drawing/2014/main" id="{907369D3-C7B9-4AD9-8200-CD9712FA7564}"/>
              </a:ext>
            </a:extLst>
          </p:cNvPr>
          <p:cNvSpPr txBox="1">
            <a:spLocks noChangeArrowheads="1"/>
          </p:cNvSpPr>
          <p:nvPr/>
        </p:nvSpPr>
        <p:spPr bwMode="auto">
          <a:xfrm>
            <a:off x="4500563" y="3397250"/>
            <a:ext cx="10620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c[0,j] = 0</a:t>
            </a: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c[i,0] = 0</a:t>
            </a:r>
          </a:p>
          <a:p>
            <a:pPr>
              <a:spcBef>
                <a:spcPct val="0"/>
              </a:spcBef>
              <a:buClrTx/>
              <a:buSz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78854" name="矩形 2">
            <a:extLst>
              <a:ext uri="{FF2B5EF4-FFF2-40B4-BE49-F238E27FC236}">
                <a16:creationId xmlns:a16="http://schemas.microsoft.com/office/drawing/2014/main" id="{FAFD7107-EF3F-491B-A7C6-481DA2C34415}"/>
              </a:ext>
            </a:extLst>
          </p:cNvPr>
          <p:cNvSpPr>
            <a:spLocks noChangeArrowheads="1"/>
          </p:cNvSpPr>
          <p:nvPr/>
        </p:nvSpPr>
        <p:spPr bwMode="auto">
          <a:xfrm>
            <a:off x="1784350" y="3348038"/>
            <a:ext cx="2082800" cy="2498725"/>
          </a:xfrm>
          <a:prstGeom prst="rect">
            <a:avLst/>
          </a:prstGeom>
          <a:solidFill>
            <a:srgbClr val="C7FFF0">
              <a:alpha val="81175"/>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2">
            <a:extLst>
              <a:ext uri="{FF2B5EF4-FFF2-40B4-BE49-F238E27FC236}">
                <a16:creationId xmlns:a16="http://schemas.microsoft.com/office/drawing/2014/main" id="{CF52D0B8-B0CC-4438-87D5-59FA6638BED8}"/>
              </a:ext>
            </a:extLst>
          </p:cNvPr>
          <p:cNvSpPr>
            <a:spLocks noGrp="1" noChangeArrowheads="1"/>
          </p:cNvSpPr>
          <p:nvPr>
            <p:ph idx="1"/>
          </p:nvPr>
        </p:nvSpPr>
        <p:spPr>
          <a:xfrm>
            <a:off x="395288" y="398463"/>
            <a:ext cx="8424862" cy="1071562"/>
          </a:xfrm>
          <a:solidFill>
            <a:schemeClr val="bg1"/>
          </a:solidFill>
        </p:spPr>
        <p:txBody>
          <a:bodyPr/>
          <a:lstStyle/>
          <a:p>
            <a:pPr marL="0" indent="0">
              <a:lnSpc>
                <a:spcPct val="150000"/>
              </a:lnSpc>
              <a:buFont typeface="Wingdings 2" panose="05020102010507070707" pitchFamily="18" charset="2"/>
              <a:buNone/>
            </a:pPr>
            <a:r>
              <a:rPr lang="zh-CN" altLang="en-US" sz="2400">
                <a:latin typeface="宋体" panose="02010600030101010101" pitchFamily="2" charset="-122"/>
                <a:ea typeface="宋体" panose="02010600030101010101" pitchFamily="2" charset="-122"/>
              </a:rPr>
              <a:t>例，下图给出了在</a:t>
            </a:r>
            <a:r>
              <a:rPr lang="en-US" altLang="zh-CN" sz="2400">
                <a:latin typeface="宋体" panose="02010600030101010101" pitchFamily="2" charset="-122"/>
                <a:ea typeface="宋体" panose="02010600030101010101" pitchFamily="2" charset="-122"/>
              </a:rPr>
              <a:t>X=&lt;A,B,C,B,D,A,B&gt;</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Y=&lt;B,D,C,A,B,A&gt;</a:t>
            </a:r>
            <a:r>
              <a:rPr lang="zh-CN" altLang="en-US" sz="2400">
                <a:latin typeface="宋体" panose="02010600030101010101" pitchFamily="2" charset="-122"/>
                <a:ea typeface="宋体" panose="02010600030101010101" pitchFamily="2" charset="-122"/>
              </a:rPr>
              <a:t>上</a:t>
            </a:r>
            <a:endParaRPr lang="en-US" altLang="zh-CN" sz="2400">
              <a:latin typeface="宋体" panose="02010600030101010101" pitchFamily="2" charset="-122"/>
              <a:ea typeface="宋体" panose="02010600030101010101" pitchFamily="2" charset="-122"/>
            </a:endParaRPr>
          </a:p>
          <a:p>
            <a:pPr marL="0" indent="0">
              <a:lnSpc>
                <a:spcPct val="150000"/>
              </a:lnSpc>
              <a:buFont typeface="Wingdings 2" panose="05020102010507070707" pitchFamily="18" charset="2"/>
              <a:buNone/>
            </a:pP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运行</a:t>
            </a:r>
            <a:r>
              <a:rPr lang="en-US" altLang="zh-CN" sz="2400">
                <a:latin typeface="宋体" panose="02010600030101010101" pitchFamily="2" charset="-122"/>
                <a:ea typeface="宋体" panose="02010600030101010101" pitchFamily="2" charset="-122"/>
              </a:rPr>
              <a:t>LCS-LENGTH</a:t>
            </a:r>
            <a:r>
              <a:rPr lang="zh-CN" altLang="en-US" sz="2400">
                <a:latin typeface="宋体" panose="02010600030101010101" pitchFamily="2" charset="-122"/>
                <a:ea typeface="宋体" panose="02010600030101010101" pitchFamily="2" charset="-122"/>
              </a:rPr>
              <a:t>计算出的表。</a:t>
            </a:r>
          </a:p>
        </p:txBody>
      </p:sp>
      <p:grpSp>
        <p:nvGrpSpPr>
          <p:cNvPr id="79875" name="组合 97">
            <a:extLst>
              <a:ext uri="{FF2B5EF4-FFF2-40B4-BE49-F238E27FC236}">
                <a16:creationId xmlns:a16="http://schemas.microsoft.com/office/drawing/2014/main" id="{BA620FA2-F268-4191-B6EC-15DE63876EB6}"/>
              </a:ext>
            </a:extLst>
          </p:cNvPr>
          <p:cNvGrpSpPr>
            <a:grpSpLocks/>
          </p:cNvGrpSpPr>
          <p:nvPr/>
        </p:nvGrpSpPr>
        <p:grpSpPr bwMode="auto">
          <a:xfrm>
            <a:off x="539750" y="2182813"/>
            <a:ext cx="3357563" cy="3643312"/>
            <a:chOff x="1000100" y="2500306"/>
            <a:chExt cx="3357586" cy="3643338"/>
          </a:xfrm>
        </p:grpSpPr>
        <p:sp>
          <p:nvSpPr>
            <p:cNvPr id="189" name="矩形 188">
              <a:extLst>
                <a:ext uri="{FF2B5EF4-FFF2-40B4-BE49-F238E27FC236}">
                  <a16:creationId xmlns:a16="http://schemas.microsoft.com/office/drawing/2014/main" id="{1B800817-B43B-4C84-9DB5-4A74F10E7447}"/>
                </a:ext>
              </a:extLst>
            </p:cNvPr>
            <p:cNvSpPr/>
            <p:nvPr/>
          </p:nvSpPr>
          <p:spPr>
            <a:xfrm>
              <a:off x="185735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0" name="矩形 189">
              <a:extLst>
                <a:ext uri="{FF2B5EF4-FFF2-40B4-BE49-F238E27FC236}">
                  <a16:creationId xmlns:a16="http://schemas.microsoft.com/office/drawing/2014/main" id="{B1F43784-79F5-4E07-AEA2-CCDF553FC815}"/>
                </a:ext>
              </a:extLst>
            </p:cNvPr>
            <p:cNvSpPr/>
            <p:nvPr/>
          </p:nvSpPr>
          <p:spPr>
            <a:xfrm>
              <a:off x="221454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1" name="矩形 190">
              <a:extLst>
                <a:ext uri="{FF2B5EF4-FFF2-40B4-BE49-F238E27FC236}">
                  <a16:creationId xmlns:a16="http://schemas.microsoft.com/office/drawing/2014/main" id="{EB1A8182-AE7F-409F-B16C-AD07884CCAEE}"/>
                </a:ext>
              </a:extLst>
            </p:cNvPr>
            <p:cNvSpPr/>
            <p:nvPr/>
          </p:nvSpPr>
          <p:spPr>
            <a:xfrm>
              <a:off x="1857356" y="364331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2" name="矩形 191">
              <a:extLst>
                <a:ext uri="{FF2B5EF4-FFF2-40B4-BE49-F238E27FC236}">
                  <a16:creationId xmlns:a16="http://schemas.microsoft.com/office/drawing/2014/main" id="{8763BEEE-2422-4B64-8BCD-B87D37ACC89B}"/>
                </a:ext>
              </a:extLst>
            </p:cNvPr>
            <p:cNvSpPr/>
            <p:nvPr/>
          </p:nvSpPr>
          <p:spPr>
            <a:xfrm>
              <a:off x="221454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0</a:t>
              </a:r>
              <a:endParaRPr lang="zh-CN" altLang="en-US" sz="1400" kern="0" dirty="0">
                <a:solidFill>
                  <a:prstClr val="black"/>
                </a:solidFill>
                <a:latin typeface="宋体" panose="02010600030101010101" pitchFamily="2" charset="-122"/>
              </a:endParaRPr>
            </a:p>
          </p:txBody>
        </p:sp>
        <p:sp>
          <p:nvSpPr>
            <p:cNvPr id="193" name="矩形 192">
              <a:extLst>
                <a:ext uri="{FF2B5EF4-FFF2-40B4-BE49-F238E27FC236}">
                  <a16:creationId xmlns:a16="http://schemas.microsoft.com/office/drawing/2014/main" id="{256F809E-B7E2-4273-B39E-602DEAED65BE}"/>
                </a:ext>
              </a:extLst>
            </p:cNvPr>
            <p:cNvSpPr/>
            <p:nvPr/>
          </p:nvSpPr>
          <p:spPr>
            <a:xfrm>
              <a:off x="257173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4" name="矩形 193">
              <a:extLst>
                <a:ext uri="{FF2B5EF4-FFF2-40B4-BE49-F238E27FC236}">
                  <a16:creationId xmlns:a16="http://schemas.microsoft.com/office/drawing/2014/main" id="{C2B6BEB2-119B-4D69-84EA-486B5D41A8F6}"/>
                </a:ext>
              </a:extLst>
            </p:cNvPr>
            <p:cNvSpPr/>
            <p:nvPr/>
          </p:nvSpPr>
          <p:spPr>
            <a:xfrm>
              <a:off x="292892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5" name="矩形 194">
              <a:extLst>
                <a:ext uri="{FF2B5EF4-FFF2-40B4-BE49-F238E27FC236}">
                  <a16:creationId xmlns:a16="http://schemas.microsoft.com/office/drawing/2014/main" id="{6E2B9032-98F4-4C27-9B13-68CBA2631546}"/>
                </a:ext>
              </a:extLst>
            </p:cNvPr>
            <p:cNvSpPr/>
            <p:nvPr/>
          </p:nvSpPr>
          <p:spPr>
            <a:xfrm>
              <a:off x="328611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6" name="矩形 195">
              <a:extLst>
                <a:ext uri="{FF2B5EF4-FFF2-40B4-BE49-F238E27FC236}">
                  <a16:creationId xmlns:a16="http://schemas.microsoft.com/office/drawing/2014/main" id="{AD641832-EE70-4C00-8818-39F76D3A4C09}"/>
                </a:ext>
              </a:extLst>
            </p:cNvPr>
            <p:cNvSpPr/>
            <p:nvPr/>
          </p:nvSpPr>
          <p:spPr>
            <a:xfrm>
              <a:off x="364330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7" name="矩形 196">
              <a:extLst>
                <a:ext uri="{FF2B5EF4-FFF2-40B4-BE49-F238E27FC236}">
                  <a16:creationId xmlns:a16="http://schemas.microsoft.com/office/drawing/2014/main" id="{372446FC-18C7-4ABD-9F5D-69237E4928F7}"/>
                </a:ext>
              </a:extLst>
            </p:cNvPr>
            <p:cNvSpPr/>
            <p:nvPr/>
          </p:nvSpPr>
          <p:spPr>
            <a:xfrm>
              <a:off x="400049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8" name="矩形 197">
              <a:extLst>
                <a:ext uri="{FF2B5EF4-FFF2-40B4-BE49-F238E27FC236}">
                  <a16:creationId xmlns:a16="http://schemas.microsoft.com/office/drawing/2014/main" id="{29E698A0-6886-432A-A720-1DB8167F1A23}"/>
                </a:ext>
              </a:extLst>
            </p:cNvPr>
            <p:cNvSpPr/>
            <p:nvPr/>
          </p:nvSpPr>
          <p:spPr>
            <a:xfrm>
              <a:off x="257173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9" name="矩形 198">
              <a:extLst>
                <a:ext uri="{FF2B5EF4-FFF2-40B4-BE49-F238E27FC236}">
                  <a16:creationId xmlns:a16="http://schemas.microsoft.com/office/drawing/2014/main" id="{6AA7E64F-3E05-4D30-9A61-6B7F3FB1B5AB}"/>
                </a:ext>
              </a:extLst>
            </p:cNvPr>
            <p:cNvSpPr/>
            <p:nvPr/>
          </p:nvSpPr>
          <p:spPr>
            <a:xfrm>
              <a:off x="292892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0</a:t>
              </a:r>
              <a:endParaRPr lang="zh-CN" altLang="en-US" sz="1400" kern="0" dirty="0">
                <a:solidFill>
                  <a:prstClr val="black"/>
                </a:solidFill>
                <a:latin typeface="宋体" panose="02010600030101010101" pitchFamily="2" charset="-122"/>
              </a:endParaRPr>
            </a:p>
          </p:txBody>
        </p:sp>
        <p:sp>
          <p:nvSpPr>
            <p:cNvPr id="200" name="矩形 199">
              <a:extLst>
                <a:ext uri="{FF2B5EF4-FFF2-40B4-BE49-F238E27FC236}">
                  <a16:creationId xmlns:a16="http://schemas.microsoft.com/office/drawing/2014/main" id="{3BFE20D4-8206-4FF8-A93C-B4C013A7C9D6}"/>
                </a:ext>
              </a:extLst>
            </p:cNvPr>
            <p:cNvSpPr/>
            <p:nvPr/>
          </p:nvSpPr>
          <p:spPr>
            <a:xfrm>
              <a:off x="328611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01" name="矩形 200">
              <a:extLst>
                <a:ext uri="{FF2B5EF4-FFF2-40B4-BE49-F238E27FC236}">
                  <a16:creationId xmlns:a16="http://schemas.microsoft.com/office/drawing/2014/main" id="{2F93EB9D-3C69-46B3-9BF1-42E99499189C}"/>
                </a:ext>
              </a:extLst>
            </p:cNvPr>
            <p:cNvSpPr/>
            <p:nvPr/>
          </p:nvSpPr>
          <p:spPr>
            <a:xfrm>
              <a:off x="400049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02" name="矩形 201">
              <a:extLst>
                <a:ext uri="{FF2B5EF4-FFF2-40B4-BE49-F238E27FC236}">
                  <a16:creationId xmlns:a16="http://schemas.microsoft.com/office/drawing/2014/main" id="{1F6485C0-BE8B-4DC9-BB70-D750BC41DD88}"/>
                </a:ext>
              </a:extLst>
            </p:cNvPr>
            <p:cNvSpPr/>
            <p:nvPr/>
          </p:nvSpPr>
          <p:spPr>
            <a:xfrm>
              <a:off x="364330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dirty="0">
                <a:solidFill>
                  <a:prstClr val="black"/>
                </a:solidFill>
                <a:latin typeface="宋体"/>
              </a:endParaRP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a:t>
              </a:r>
              <a:r>
                <a:rPr lang="en-US" altLang="zh-CN" sz="1400" kern="0" dirty="0">
                  <a:solidFill>
                    <a:prstClr val="black"/>
                  </a:solidFill>
                  <a:latin typeface="宋体"/>
                </a:rPr>
                <a:t>←</a:t>
              </a:r>
              <a:r>
                <a:rPr lang="en-US" altLang="zh-CN" sz="1400" kern="0" dirty="0">
                  <a:solidFill>
                    <a:prstClr val="black"/>
                  </a:solidFill>
                  <a:latin typeface="宋体" panose="02010600030101010101" pitchFamily="2" charset="-122"/>
                </a:rPr>
                <a:t>1</a:t>
              </a:r>
              <a:endParaRPr lang="zh-CN" altLang="en-US" sz="1400" kern="0" dirty="0">
                <a:solidFill>
                  <a:prstClr val="black"/>
                </a:solidFill>
                <a:latin typeface="宋体" panose="02010600030101010101" pitchFamily="2" charset="-122"/>
              </a:endParaRPr>
            </a:p>
          </p:txBody>
        </p:sp>
        <p:sp>
          <p:nvSpPr>
            <p:cNvPr id="203" name="矩形 202">
              <a:extLst>
                <a:ext uri="{FF2B5EF4-FFF2-40B4-BE49-F238E27FC236}">
                  <a16:creationId xmlns:a16="http://schemas.microsoft.com/office/drawing/2014/main" id="{F69301D3-6D41-42CE-9092-53756D2DA81E}"/>
                </a:ext>
              </a:extLst>
            </p:cNvPr>
            <p:cNvSpPr/>
            <p:nvPr/>
          </p:nvSpPr>
          <p:spPr>
            <a:xfrm>
              <a:off x="185735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4" name="矩形 203">
              <a:extLst>
                <a:ext uri="{FF2B5EF4-FFF2-40B4-BE49-F238E27FC236}">
                  <a16:creationId xmlns:a16="http://schemas.microsoft.com/office/drawing/2014/main" id="{96EDC045-CEED-49D0-98A7-CCEFE6289CAD}"/>
                </a:ext>
              </a:extLst>
            </p:cNvPr>
            <p:cNvSpPr/>
            <p:nvPr/>
          </p:nvSpPr>
          <p:spPr>
            <a:xfrm>
              <a:off x="185735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5" name="矩形 204">
              <a:extLst>
                <a:ext uri="{FF2B5EF4-FFF2-40B4-BE49-F238E27FC236}">
                  <a16:creationId xmlns:a16="http://schemas.microsoft.com/office/drawing/2014/main" id="{E1B38936-DB02-4662-8C22-C0801DE4D0F4}"/>
                </a:ext>
              </a:extLst>
            </p:cNvPr>
            <p:cNvSpPr/>
            <p:nvPr/>
          </p:nvSpPr>
          <p:spPr>
            <a:xfrm>
              <a:off x="185735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6" name="矩形 205">
              <a:extLst>
                <a:ext uri="{FF2B5EF4-FFF2-40B4-BE49-F238E27FC236}">
                  <a16:creationId xmlns:a16="http://schemas.microsoft.com/office/drawing/2014/main" id="{4621DF52-B5A6-4D4C-8DE9-EE78C6FFF947}"/>
                </a:ext>
              </a:extLst>
            </p:cNvPr>
            <p:cNvSpPr/>
            <p:nvPr/>
          </p:nvSpPr>
          <p:spPr>
            <a:xfrm>
              <a:off x="185735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7" name="矩形 206">
              <a:extLst>
                <a:ext uri="{FF2B5EF4-FFF2-40B4-BE49-F238E27FC236}">
                  <a16:creationId xmlns:a16="http://schemas.microsoft.com/office/drawing/2014/main" id="{BA3EBA00-6DD8-45BC-909A-83E740EF03DF}"/>
                </a:ext>
              </a:extLst>
            </p:cNvPr>
            <p:cNvSpPr/>
            <p:nvPr/>
          </p:nvSpPr>
          <p:spPr>
            <a:xfrm>
              <a:off x="185735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8" name="矩形 207">
              <a:extLst>
                <a:ext uri="{FF2B5EF4-FFF2-40B4-BE49-F238E27FC236}">
                  <a16:creationId xmlns:a16="http://schemas.microsoft.com/office/drawing/2014/main" id="{C5F13214-2EB0-416A-B7CF-364050A6914F}"/>
                </a:ext>
              </a:extLst>
            </p:cNvPr>
            <p:cNvSpPr/>
            <p:nvPr/>
          </p:nvSpPr>
          <p:spPr>
            <a:xfrm>
              <a:off x="185735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9" name="矩形 208">
              <a:extLst>
                <a:ext uri="{FF2B5EF4-FFF2-40B4-BE49-F238E27FC236}">
                  <a16:creationId xmlns:a16="http://schemas.microsoft.com/office/drawing/2014/main" id="{1B0B5861-DB5C-4275-9166-227523892E35}"/>
                </a:ext>
              </a:extLst>
            </p:cNvPr>
            <p:cNvSpPr/>
            <p:nvPr/>
          </p:nvSpPr>
          <p:spPr>
            <a:xfrm>
              <a:off x="2214546" y="4000504"/>
              <a:ext cx="357189"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①</a:t>
              </a:r>
              <a:endParaRPr lang="zh-CN" altLang="en-US" sz="1400" kern="0">
                <a:solidFill>
                  <a:prstClr val="black"/>
                </a:solidFill>
                <a:latin typeface="宋体" panose="02010600030101010101" pitchFamily="2" charset="-122"/>
              </a:endParaRPr>
            </a:p>
          </p:txBody>
        </p:sp>
        <p:sp>
          <p:nvSpPr>
            <p:cNvPr id="210" name="矩形 209">
              <a:extLst>
                <a:ext uri="{FF2B5EF4-FFF2-40B4-BE49-F238E27FC236}">
                  <a16:creationId xmlns:a16="http://schemas.microsoft.com/office/drawing/2014/main" id="{9F14E4A9-09F2-4744-83CF-87DFFC5A0CE5}"/>
                </a:ext>
              </a:extLst>
            </p:cNvPr>
            <p:cNvSpPr/>
            <p:nvPr/>
          </p:nvSpPr>
          <p:spPr>
            <a:xfrm>
              <a:off x="2571736" y="4000504"/>
              <a:ext cx="357190"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11" name="矩形 210">
              <a:extLst>
                <a:ext uri="{FF2B5EF4-FFF2-40B4-BE49-F238E27FC236}">
                  <a16:creationId xmlns:a16="http://schemas.microsoft.com/office/drawing/2014/main" id="{2B8A6CD1-D37F-414F-8401-8A12E0B37A77}"/>
                </a:ext>
              </a:extLst>
            </p:cNvPr>
            <p:cNvSpPr/>
            <p:nvPr/>
          </p:nvSpPr>
          <p:spPr>
            <a:xfrm>
              <a:off x="2928926" y="400050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dirty="0">
                <a:solidFill>
                  <a:prstClr val="black"/>
                </a:solidFill>
                <a:latin typeface="宋体"/>
              </a:endParaRP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a:t>
              </a:r>
              <a:r>
                <a:rPr lang="en-US" altLang="zh-CN" sz="1400" kern="0" dirty="0">
                  <a:solidFill>
                    <a:prstClr val="black"/>
                  </a:solidFill>
                  <a:latin typeface="宋体"/>
                </a:rPr>
                <a:t>←</a:t>
              </a:r>
              <a:r>
                <a:rPr lang="en-US" altLang="zh-CN" sz="1400" kern="0" dirty="0">
                  <a:solidFill>
                    <a:prstClr val="black"/>
                  </a:solidFill>
                  <a:latin typeface="宋体" panose="02010600030101010101" pitchFamily="2" charset="-122"/>
                </a:rPr>
                <a:t>1</a:t>
              </a:r>
              <a:endParaRPr lang="zh-CN" altLang="en-US" sz="1400" kern="0" dirty="0">
                <a:solidFill>
                  <a:prstClr val="black"/>
                </a:solidFill>
                <a:latin typeface="宋体" panose="02010600030101010101" pitchFamily="2" charset="-122"/>
              </a:endParaRPr>
            </a:p>
          </p:txBody>
        </p:sp>
        <p:sp>
          <p:nvSpPr>
            <p:cNvPr id="212" name="矩形 211">
              <a:extLst>
                <a:ext uri="{FF2B5EF4-FFF2-40B4-BE49-F238E27FC236}">
                  <a16:creationId xmlns:a16="http://schemas.microsoft.com/office/drawing/2014/main" id="{FD27DD16-C22E-428A-A82A-8A9FAA566A78}"/>
                </a:ext>
              </a:extLst>
            </p:cNvPr>
            <p:cNvSpPr/>
            <p:nvPr/>
          </p:nvSpPr>
          <p:spPr>
            <a:xfrm>
              <a:off x="328611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1</a:t>
              </a:r>
              <a:endParaRPr lang="zh-CN" altLang="en-US" sz="1400" kern="0" dirty="0">
                <a:solidFill>
                  <a:prstClr val="black"/>
                </a:solidFill>
                <a:latin typeface="宋体" panose="02010600030101010101" pitchFamily="2" charset="-122"/>
              </a:endParaRPr>
            </a:p>
          </p:txBody>
        </p:sp>
        <p:sp>
          <p:nvSpPr>
            <p:cNvPr id="213" name="矩形 212">
              <a:extLst>
                <a:ext uri="{FF2B5EF4-FFF2-40B4-BE49-F238E27FC236}">
                  <a16:creationId xmlns:a16="http://schemas.microsoft.com/office/drawing/2014/main" id="{3A7C5E41-BE99-4B6B-B3C9-4EB0418AC97C}"/>
                </a:ext>
              </a:extLst>
            </p:cNvPr>
            <p:cNvSpPr/>
            <p:nvPr/>
          </p:nvSpPr>
          <p:spPr>
            <a:xfrm>
              <a:off x="3643306" y="400050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14" name="矩形 213">
              <a:extLst>
                <a:ext uri="{FF2B5EF4-FFF2-40B4-BE49-F238E27FC236}">
                  <a16:creationId xmlns:a16="http://schemas.microsoft.com/office/drawing/2014/main" id="{25542DAD-6F34-41A8-8F79-86AC77EEC3D6}"/>
                </a:ext>
              </a:extLst>
            </p:cNvPr>
            <p:cNvSpPr/>
            <p:nvPr/>
          </p:nvSpPr>
          <p:spPr>
            <a:xfrm>
              <a:off x="400049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15" name="矩形 214">
              <a:extLst>
                <a:ext uri="{FF2B5EF4-FFF2-40B4-BE49-F238E27FC236}">
                  <a16:creationId xmlns:a16="http://schemas.microsoft.com/office/drawing/2014/main" id="{E989E4B6-73E1-4433-8ECB-57410992E46E}"/>
                </a:ext>
              </a:extLst>
            </p:cNvPr>
            <p:cNvSpPr/>
            <p:nvPr/>
          </p:nvSpPr>
          <p:spPr>
            <a:xfrm>
              <a:off x="2214546" y="435769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16" name="矩形 215">
              <a:extLst>
                <a:ext uri="{FF2B5EF4-FFF2-40B4-BE49-F238E27FC236}">
                  <a16:creationId xmlns:a16="http://schemas.microsoft.com/office/drawing/2014/main" id="{C061DF42-CBA1-48BE-BE68-C102B01315AF}"/>
                </a:ext>
              </a:extLst>
            </p:cNvPr>
            <p:cNvSpPr/>
            <p:nvPr/>
          </p:nvSpPr>
          <p:spPr>
            <a:xfrm>
              <a:off x="257173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17" name="矩形 216">
              <a:extLst>
                <a:ext uri="{FF2B5EF4-FFF2-40B4-BE49-F238E27FC236}">
                  <a16:creationId xmlns:a16="http://schemas.microsoft.com/office/drawing/2014/main" id="{C403F8F2-9552-4566-8DCE-B2CCF59EB09D}"/>
                </a:ext>
              </a:extLst>
            </p:cNvPr>
            <p:cNvSpPr/>
            <p:nvPr/>
          </p:nvSpPr>
          <p:spPr>
            <a:xfrm>
              <a:off x="2928926" y="4357694"/>
              <a:ext cx="357189"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②</a:t>
              </a:r>
              <a:endParaRPr lang="zh-CN" altLang="en-US" sz="1400" kern="0">
                <a:solidFill>
                  <a:prstClr val="black"/>
                </a:solidFill>
                <a:latin typeface="宋体" panose="02010600030101010101" pitchFamily="2" charset="-122"/>
              </a:endParaRPr>
            </a:p>
          </p:txBody>
        </p:sp>
        <p:sp>
          <p:nvSpPr>
            <p:cNvPr id="218" name="矩形 217">
              <a:extLst>
                <a:ext uri="{FF2B5EF4-FFF2-40B4-BE49-F238E27FC236}">
                  <a16:creationId xmlns:a16="http://schemas.microsoft.com/office/drawing/2014/main" id="{AB1E2972-0E69-4220-89C2-2A31BF4763B7}"/>
                </a:ext>
              </a:extLst>
            </p:cNvPr>
            <p:cNvSpPr/>
            <p:nvPr/>
          </p:nvSpPr>
          <p:spPr>
            <a:xfrm>
              <a:off x="3286116" y="435769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19" name="矩形 218">
              <a:extLst>
                <a:ext uri="{FF2B5EF4-FFF2-40B4-BE49-F238E27FC236}">
                  <a16:creationId xmlns:a16="http://schemas.microsoft.com/office/drawing/2014/main" id="{98C5BF0C-574E-4AE4-AE11-F95A5D16F85F}"/>
                </a:ext>
              </a:extLst>
            </p:cNvPr>
            <p:cNvSpPr/>
            <p:nvPr/>
          </p:nvSpPr>
          <p:spPr>
            <a:xfrm>
              <a:off x="3643306" y="435769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0" name="矩形 219">
              <a:extLst>
                <a:ext uri="{FF2B5EF4-FFF2-40B4-BE49-F238E27FC236}">
                  <a16:creationId xmlns:a16="http://schemas.microsoft.com/office/drawing/2014/main" id="{A731268B-4653-4485-A51A-07E58757B9B4}"/>
                </a:ext>
              </a:extLst>
            </p:cNvPr>
            <p:cNvSpPr/>
            <p:nvPr/>
          </p:nvSpPr>
          <p:spPr>
            <a:xfrm>
              <a:off x="400049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1" name="矩形 220">
              <a:extLst>
                <a:ext uri="{FF2B5EF4-FFF2-40B4-BE49-F238E27FC236}">
                  <a16:creationId xmlns:a16="http://schemas.microsoft.com/office/drawing/2014/main" id="{B307E2DD-BC78-4DC0-87F8-4DF31C4D8079}"/>
                </a:ext>
              </a:extLst>
            </p:cNvPr>
            <p:cNvSpPr/>
            <p:nvPr/>
          </p:nvSpPr>
          <p:spPr>
            <a:xfrm>
              <a:off x="2214546" y="471488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2" name="矩形 221">
              <a:extLst>
                <a:ext uri="{FF2B5EF4-FFF2-40B4-BE49-F238E27FC236}">
                  <a16:creationId xmlns:a16="http://schemas.microsoft.com/office/drawing/2014/main" id="{6EA13E5E-5116-4E5F-82B2-353205EA7378}"/>
                </a:ext>
              </a:extLst>
            </p:cNvPr>
            <p:cNvSpPr/>
            <p:nvPr/>
          </p:nvSpPr>
          <p:spPr>
            <a:xfrm>
              <a:off x="257173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3" name="矩形 222">
              <a:extLst>
                <a:ext uri="{FF2B5EF4-FFF2-40B4-BE49-F238E27FC236}">
                  <a16:creationId xmlns:a16="http://schemas.microsoft.com/office/drawing/2014/main" id="{8E375C06-A245-4A2D-87A2-BF790D869F70}"/>
                </a:ext>
              </a:extLst>
            </p:cNvPr>
            <p:cNvSpPr/>
            <p:nvPr/>
          </p:nvSpPr>
          <p:spPr>
            <a:xfrm>
              <a:off x="2928926" y="471488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4" name="矩形 223">
              <a:extLst>
                <a:ext uri="{FF2B5EF4-FFF2-40B4-BE49-F238E27FC236}">
                  <a16:creationId xmlns:a16="http://schemas.microsoft.com/office/drawing/2014/main" id="{90218BE8-DA0D-4EAA-86B3-FEBBA2331DFD}"/>
                </a:ext>
              </a:extLst>
            </p:cNvPr>
            <p:cNvSpPr/>
            <p:nvPr/>
          </p:nvSpPr>
          <p:spPr>
            <a:xfrm>
              <a:off x="328611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5" name="矩形 224">
              <a:extLst>
                <a:ext uri="{FF2B5EF4-FFF2-40B4-BE49-F238E27FC236}">
                  <a16:creationId xmlns:a16="http://schemas.microsoft.com/office/drawing/2014/main" id="{0D1A5802-864A-4B67-9579-78C7A37AC8B9}"/>
                </a:ext>
              </a:extLst>
            </p:cNvPr>
            <p:cNvSpPr/>
            <p:nvPr/>
          </p:nvSpPr>
          <p:spPr>
            <a:xfrm>
              <a:off x="3643306" y="4714884"/>
              <a:ext cx="357189"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③</a:t>
              </a:r>
              <a:endParaRPr lang="zh-CN" altLang="en-US" sz="1400" kern="0">
                <a:solidFill>
                  <a:prstClr val="black"/>
                </a:solidFill>
                <a:latin typeface="宋体" panose="02010600030101010101" pitchFamily="2" charset="-122"/>
              </a:endParaRPr>
            </a:p>
          </p:txBody>
        </p:sp>
        <p:sp>
          <p:nvSpPr>
            <p:cNvPr id="226" name="矩形 225">
              <a:extLst>
                <a:ext uri="{FF2B5EF4-FFF2-40B4-BE49-F238E27FC236}">
                  <a16:creationId xmlns:a16="http://schemas.microsoft.com/office/drawing/2014/main" id="{302FE85D-432C-4780-8F43-F74C398A9F45}"/>
                </a:ext>
              </a:extLst>
            </p:cNvPr>
            <p:cNvSpPr/>
            <p:nvPr/>
          </p:nvSpPr>
          <p:spPr>
            <a:xfrm>
              <a:off x="400049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27" name="矩形 226">
              <a:extLst>
                <a:ext uri="{FF2B5EF4-FFF2-40B4-BE49-F238E27FC236}">
                  <a16:creationId xmlns:a16="http://schemas.microsoft.com/office/drawing/2014/main" id="{760AEE87-6E7B-46FE-AED4-90FD7CC2C424}"/>
                </a:ext>
              </a:extLst>
            </p:cNvPr>
            <p:cNvSpPr/>
            <p:nvPr/>
          </p:nvSpPr>
          <p:spPr>
            <a:xfrm>
              <a:off x="2214546" y="507207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8" name="矩形 227">
              <a:extLst>
                <a:ext uri="{FF2B5EF4-FFF2-40B4-BE49-F238E27FC236}">
                  <a16:creationId xmlns:a16="http://schemas.microsoft.com/office/drawing/2014/main" id="{D36C9B98-8021-49EC-AE7E-09556ED4AF86}"/>
                </a:ext>
              </a:extLst>
            </p:cNvPr>
            <p:cNvSpPr/>
            <p:nvPr/>
          </p:nvSpPr>
          <p:spPr>
            <a:xfrm>
              <a:off x="221454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9" name="矩形 228">
              <a:extLst>
                <a:ext uri="{FF2B5EF4-FFF2-40B4-BE49-F238E27FC236}">
                  <a16:creationId xmlns:a16="http://schemas.microsoft.com/office/drawing/2014/main" id="{FAF1A822-E87D-4E2B-9589-8396D03F04CA}"/>
                </a:ext>
              </a:extLst>
            </p:cNvPr>
            <p:cNvSpPr/>
            <p:nvPr/>
          </p:nvSpPr>
          <p:spPr>
            <a:xfrm>
              <a:off x="221454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30" name="矩形 229">
              <a:extLst>
                <a:ext uri="{FF2B5EF4-FFF2-40B4-BE49-F238E27FC236}">
                  <a16:creationId xmlns:a16="http://schemas.microsoft.com/office/drawing/2014/main" id="{A88A20C5-F643-47DD-9124-DF59B8189159}"/>
                </a:ext>
              </a:extLst>
            </p:cNvPr>
            <p:cNvSpPr/>
            <p:nvPr/>
          </p:nvSpPr>
          <p:spPr>
            <a:xfrm>
              <a:off x="257173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1" name="矩形 230">
              <a:extLst>
                <a:ext uri="{FF2B5EF4-FFF2-40B4-BE49-F238E27FC236}">
                  <a16:creationId xmlns:a16="http://schemas.microsoft.com/office/drawing/2014/main" id="{F8422D3E-E168-4D14-807E-48CE0AC9A4C4}"/>
                </a:ext>
              </a:extLst>
            </p:cNvPr>
            <p:cNvSpPr/>
            <p:nvPr/>
          </p:nvSpPr>
          <p:spPr>
            <a:xfrm>
              <a:off x="2928926" y="507207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2" name="矩形 231">
              <a:extLst>
                <a:ext uri="{FF2B5EF4-FFF2-40B4-BE49-F238E27FC236}">
                  <a16:creationId xmlns:a16="http://schemas.microsoft.com/office/drawing/2014/main" id="{D859E72C-7E04-4B81-A3E6-A512EC8F2572}"/>
                </a:ext>
              </a:extLst>
            </p:cNvPr>
            <p:cNvSpPr/>
            <p:nvPr/>
          </p:nvSpPr>
          <p:spPr>
            <a:xfrm>
              <a:off x="328611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3" name="矩形 232">
              <a:extLst>
                <a:ext uri="{FF2B5EF4-FFF2-40B4-BE49-F238E27FC236}">
                  <a16:creationId xmlns:a16="http://schemas.microsoft.com/office/drawing/2014/main" id="{2473F3D1-E3A7-4D6A-B378-EE9B5A82CB51}"/>
                </a:ext>
              </a:extLst>
            </p:cNvPr>
            <p:cNvSpPr/>
            <p:nvPr/>
          </p:nvSpPr>
          <p:spPr>
            <a:xfrm>
              <a:off x="3643306" y="5072074"/>
              <a:ext cx="357189"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4" name="矩形 233">
              <a:extLst>
                <a:ext uri="{FF2B5EF4-FFF2-40B4-BE49-F238E27FC236}">
                  <a16:creationId xmlns:a16="http://schemas.microsoft.com/office/drawing/2014/main" id="{79B3BFE1-C11A-4D9A-82CD-0385556D76F9}"/>
                </a:ext>
              </a:extLst>
            </p:cNvPr>
            <p:cNvSpPr/>
            <p:nvPr/>
          </p:nvSpPr>
          <p:spPr>
            <a:xfrm>
              <a:off x="4000496" y="5429264"/>
              <a:ext cx="357190"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④</a:t>
              </a:r>
              <a:endParaRPr lang="zh-CN" altLang="en-US" sz="1400" kern="0">
                <a:solidFill>
                  <a:prstClr val="black"/>
                </a:solidFill>
                <a:latin typeface="宋体" panose="02010600030101010101" pitchFamily="2" charset="-122"/>
              </a:endParaRPr>
            </a:p>
          </p:txBody>
        </p:sp>
        <p:sp>
          <p:nvSpPr>
            <p:cNvPr id="235" name="矩形 234">
              <a:extLst>
                <a:ext uri="{FF2B5EF4-FFF2-40B4-BE49-F238E27FC236}">
                  <a16:creationId xmlns:a16="http://schemas.microsoft.com/office/drawing/2014/main" id="{4552D7E8-E019-4E8B-B8BA-54327A36ADDF}"/>
                </a:ext>
              </a:extLst>
            </p:cNvPr>
            <p:cNvSpPr/>
            <p:nvPr/>
          </p:nvSpPr>
          <p:spPr>
            <a:xfrm>
              <a:off x="400049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6" name="矩形 235">
              <a:extLst>
                <a:ext uri="{FF2B5EF4-FFF2-40B4-BE49-F238E27FC236}">
                  <a16:creationId xmlns:a16="http://schemas.microsoft.com/office/drawing/2014/main" id="{BF1998AD-9151-425E-A9B6-2C13ED779EB7}"/>
                </a:ext>
              </a:extLst>
            </p:cNvPr>
            <p:cNvSpPr/>
            <p:nvPr/>
          </p:nvSpPr>
          <p:spPr>
            <a:xfrm>
              <a:off x="364330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7" name="矩形 236">
              <a:extLst>
                <a:ext uri="{FF2B5EF4-FFF2-40B4-BE49-F238E27FC236}">
                  <a16:creationId xmlns:a16="http://schemas.microsoft.com/office/drawing/2014/main" id="{9658BA9C-23FC-48F6-B4B5-4A1BEF0E7FE9}"/>
                </a:ext>
              </a:extLst>
            </p:cNvPr>
            <p:cNvSpPr/>
            <p:nvPr/>
          </p:nvSpPr>
          <p:spPr>
            <a:xfrm>
              <a:off x="328611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8" name="矩形 237">
              <a:extLst>
                <a:ext uri="{FF2B5EF4-FFF2-40B4-BE49-F238E27FC236}">
                  <a16:creationId xmlns:a16="http://schemas.microsoft.com/office/drawing/2014/main" id="{082556CA-EF36-49B7-A26C-BB0FF4845C0B}"/>
                </a:ext>
              </a:extLst>
            </p:cNvPr>
            <p:cNvSpPr/>
            <p:nvPr/>
          </p:nvSpPr>
          <p:spPr>
            <a:xfrm>
              <a:off x="257173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9" name="矩形 238">
              <a:extLst>
                <a:ext uri="{FF2B5EF4-FFF2-40B4-BE49-F238E27FC236}">
                  <a16:creationId xmlns:a16="http://schemas.microsoft.com/office/drawing/2014/main" id="{E9079BDD-BA1E-4A5A-8C32-ECE0838C7A86}"/>
                </a:ext>
              </a:extLst>
            </p:cNvPr>
            <p:cNvSpPr/>
            <p:nvPr/>
          </p:nvSpPr>
          <p:spPr>
            <a:xfrm>
              <a:off x="292892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0" name="矩形 239">
              <a:extLst>
                <a:ext uri="{FF2B5EF4-FFF2-40B4-BE49-F238E27FC236}">
                  <a16:creationId xmlns:a16="http://schemas.microsoft.com/office/drawing/2014/main" id="{573CDBB5-C661-4205-B522-89FADF53FB26}"/>
                </a:ext>
              </a:extLst>
            </p:cNvPr>
            <p:cNvSpPr/>
            <p:nvPr/>
          </p:nvSpPr>
          <p:spPr>
            <a:xfrm>
              <a:off x="257173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1" name="矩形 240">
              <a:extLst>
                <a:ext uri="{FF2B5EF4-FFF2-40B4-BE49-F238E27FC236}">
                  <a16:creationId xmlns:a16="http://schemas.microsoft.com/office/drawing/2014/main" id="{0D84B843-EA11-4B54-BAFF-B61F295CD779}"/>
                </a:ext>
              </a:extLst>
            </p:cNvPr>
            <p:cNvSpPr/>
            <p:nvPr/>
          </p:nvSpPr>
          <p:spPr>
            <a:xfrm>
              <a:off x="292892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2" name="矩形 241">
              <a:extLst>
                <a:ext uri="{FF2B5EF4-FFF2-40B4-BE49-F238E27FC236}">
                  <a16:creationId xmlns:a16="http://schemas.microsoft.com/office/drawing/2014/main" id="{6DB34A66-21BD-465C-92D6-C6D9E4BE6021}"/>
                </a:ext>
              </a:extLst>
            </p:cNvPr>
            <p:cNvSpPr/>
            <p:nvPr/>
          </p:nvSpPr>
          <p:spPr>
            <a:xfrm>
              <a:off x="328611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43" name="矩形 242">
              <a:extLst>
                <a:ext uri="{FF2B5EF4-FFF2-40B4-BE49-F238E27FC236}">
                  <a16:creationId xmlns:a16="http://schemas.microsoft.com/office/drawing/2014/main" id="{34CB326E-724F-4F8A-A204-974FC81045FC}"/>
                </a:ext>
              </a:extLst>
            </p:cNvPr>
            <p:cNvSpPr/>
            <p:nvPr/>
          </p:nvSpPr>
          <p:spPr>
            <a:xfrm>
              <a:off x="364330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4</a:t>
              </a:r>
              <a:endParaRPr lang="zh-CN" altLang="en-US" sz="1400" kern="0">
                <a:solidFill>
                  <a:prstClr val="black"/>
                </a:solidFill>
                <a:latin typeface="宋体" panose="02010600030101010101" pitchFamily="2" charset="-122"/>
              </a:endParaRPr>
            </a:p>
          </p:txBody>
        </p:sp>
        <p:sp>
          <p:nvSpPr>
            <p:cNvPr id="244" name="矩形 243">
              <a:extLst>
                <a:ext uri="{FF2B5EF4-FFF2-40B4-BE49-F238E27FC236}">
                  <a16:creationId xmlns:a16="http://schemas.microsoft.com/office/drawing/2014/main" id="{678B0C6F-5B89-46CE-9963-9FDD875AD454}"/>
                </a:ext>
              </a:extLst>
            </p:cNvPr>
            <p:cNvSpPr/>
            <p:nvPr/>
          </p:nvSpPr>
          <p:spPr>
            <a:xfrm>
              <a:off x="4000496" y="578645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4</a:t>
              </a:r>
              <a:endParaRPr lang="zh-CN" altLang="en-US" sz="1400" kern="0" dirty="0">
                <a:solidFill>
                  <a:prstClr val="black"/>
                </a:solidFill>
                <a:latin typeface="宋体" panose="02010600030101010101" pitchFamily="2" charset="-122"/>
              </a:endParaRPr>
            </a:p>
          </p:txBody>
        </p:sp>
        <p:sp>
          <p:nvSpPr>
            <p:cNvPr id="245" name="TextBox 64">
              <a:extLst>
                <a:ext uri="{FF2B5EF4-FFF2-40B4-BE49-F238E27FC236}">
                  <a16:creationId xmlns:a16="http://schemas.microsoft.com/office/drawing/2014/main" id="{702B3F36-75D9-463A-893C-4CC646B8C13E}"/>
                </a:ext>
              </a:extLst>
            </p:cNvPr>
            <p:cNvSpPr txBox="1">
              <a:spLocks noChangeArrowheads="1"/>
            </p:cNvSpPr>
            <p:nvPr/>
          </p:nvSpPr>
          <p:spPr bwMode="auto">
            <a:xfrm>
              <a:off x="1928794" y="2928934"/>
              <a:ext cx="301627" cy="307977"/>
            </a:xfrm>
            <a:prstGeom prst="rect">
              <a:avLst/>
            </a:prstGeom>
            <a:noFill/>
            <a:ln>
              <a:noFill/>
            </a:ln>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fontAlgn="auto" hangingPunct="1">
                <a:spcBef>
                  <a:spcPct val="0"/>
                </a:spcBef>
                <a:spcAft>
                  <a:spcPts val="0"/>
                </a:spcAft>
                <a:buClrTx/>
                <a:buSzTx/>
                <a:buFontTx/>
                <a:buNone/>
                <a:defRPr/>
              </a:pPr>
              <a:r>
                <a:rPr lang="en-US" altLang="zh-CN" sz="1400" kern="0">
                  <a:solidFill>
                    <a:prstClr val="black"/>
                  </a:solidFill>
                  <a:latin typeface="Arial" panose="020B0604020202020204" pitchFamily="34" charset="0"/>
                </a:rPr>
                <a:t>y</a:t>
              </a:r>
              <a:r>
                <a:rPr lang="en-US" altLang="zh-CN" sz="1400" kern="0" baseline="-25000">
                  <a:solidFill>
                    <a:prstClr val="black"/>
                  </a:solidFill>
                  <a:latin typeface="Arial" panose="020B0604020202020204" pitchFamily="34" charset="0"/>
                </a:rPr>
                <a:t>j</a:t>
              </a:r>
              <a:endParaRPr lang="zh-CN" altLang="en-US" sz="1400" kern="0" baseline="-25000">
                <a:solidFill>
                  <a:prstClr val="black"/>
                </a:solidFill>
                <a:latin typeface="Arial" panose="020B0604020202020204" pitchFamily="34" charset="0"/>
              </a:endParaRPr>
            </a:p>
          </p:txBody>
        </p:sp>
        <p:sp>
          <p:nvSpPr>
            <p:cNvPr id="246" name="椭圆 245">
              <a:extLst>
                <a:ext uri="{FF2B5EF4-FFF2-40B4-BE49-F238E27FC236}">
                  <a16:creationId xmlns:a16="http://schemas.microsoft.com/office/drawing/2014/main" id="{5E672919-85B9-4392-9864-76471075F2EC}"/>
                </a:ext>
              </a:extLst>
            </p:cNvPr>
            <p:cNvSpPr/>
            <p:nvPr/>
          </p:nvSpPr>
          <p:spPr>
            <a:xfrm>
              <a:off x="2285984"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47" name="椭圆 246">
              <a:extLst>
                <a:ext uri="{FF2B5EF4-FFF2-40B4-BE49-F238E27FC236}">
                  <a16:creationId xmlns:a16="http://schemas.microsoft.com/office/drawing/2014/main" id="{E2EBCCBE-D049-4A17-9093-D87829F76958}"/>
                </a:ext>
              </a:extLst>
            </p:cNvPr>
            <p:cNvSpPr/>
            <p:nvPr/>
          </p:nvSpPr>
          <p:spPr>
            <a:xfrm>
              <a:off x="2643174" y="2928934"/>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D</a:t>
              </a:r>
              <a:endParaRPr lang="zh-CN" altLang="en-US" sz="1400" kern="0">
                <a:solidFill>
                  <a:prstClr val="black"/>
                </a:solidFill>
                <a:latin typeface="Constantia"/>
              </a:endParaRPr>
            </a:p>
          </p:txBody>
        </p:sp>
        <p:sp>
          <p:nvSpPr>
            <p:cNvPr id="248" name="椭圆 247">
              <a:extLst>
                <a:ext uri="{FF2B5EF4-FFF2-40B4-BE49-F238E27FC236}">
                  <a16:creationId xmlns:a16="http://schemas.microsoft.com/office/drawing/2014/main" id="{C8FB505B-FC29-4EB9-84EA-59FDB0EA5875}"/>
                </a:ext>
              </a:extLst>
            </p:cNvPr>
            <p:cNvSpPr/>
            <p:nvPr/>
          </p:nvSpPr>
          <p:spPr>
            <a:xfrm>
              <a:off x="2990839"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C</a:t>
              </a:r>
              <a:endParaRPr lang="zh-CN" altLang="en-US" sz="1400" kern="0">
                <a:solidFill>
                  <a:prstClr val="black"/>
                </a:solidFill>
                <a:latin typeface="Constantia"/>
              </a:endParaRPr>
            </a:p>
          </p:txBody>
        </p:sp>
        <p:sp>
          <p:nvSpPr>
            <p:cNvPr id="249" name="椭圆 248">
              <a:extLst>
                <a:ext uri="{FF2B5EF4-FFF2-40B4-BE49-F238E27FC236}">
                  <a16:creationId xmlns:a16="http://schemas.microsoft.com/office/drawing/2014/main" id="{B3C887E4-D28E-4AE8-9A86-9CCA0FFC3D34}"/>
                </a:ext>
              </a:extLst>
            </p:cNvPr>
            <p:cNvSpPr/>
            <p:nvPr/>
          </p:nvSpPr>
          <p:spPr>
            <a:xfrm>
              <a:off x="3336916" y="2928934"/>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0" name="椭圆 249">
              <a:extLst>
                <a:ext uri="{FF2B5EF4-FFF2-40B4-BE49-F238E27FC236}">
                  <a16:creationId xmlns:a16="http://schemas.microsoft.com/office/drawing/2014/main" id="{E7E46E75-A376-46C1-8068-0953AA795A4F}"/>
                </a:ext>
              </a:extLst>
            </p:cNvPr>
            <p:cNvSpPr/>
            <p:nvPr/>
          </p:nvSpPr>
          <p:spPr>
            <a:xfrm>
              <a:off x="3684581"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1" name="椭圆 250">
              <a:extLst>
                <a:ext uri="{FF2B5EF4-FFF2-40B4-BE49-F238E27FC236}">
                  <a16:creationId xmlns:a16="http://schemas.microsoft.com/office/drawing/2014/main" id="{9DE9CF26-6397-46A8-B94C-2A1FF62C1ADC}"/>
                </a:ext>
              </a:extLst>
            </p:cNvPr>
            <p:cNvSpPr/>
            <p:nvPr/>
          </p:nvSpPr>
          <p:spPr>
            <a:xfrm>
              <a:off x="4041771"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2" name="TextBox 72">
              <a:extLst>
                <a:ext uri="{FF2B5EF4-FFF2-40B4-BE49-F238E27FC236}">
                  <a16:creationId xmlns:a16="http://schemas.microsoft.com/office/drawing/2014/main" id="{6B32D9A8-9DE2-426D-A4F4-63F24DD6BEDD}"/>
                </a:ext>
              </a:extLst>
            </p:cNvPr>
            <p:cNvSpPr txBox="1">
              <a:spLocks noChangeArrowheads="1"/>
            </p:cNvSpPr>
            <p:nvPr/>
          </p:nvSpPr>
          <p:spPr bwMode="auto">
            <a:xfrm>
              <a:off x="1500166" y="3286124"/>
              <a:ext cx="301627" cy="307977"/>
            </a:xfrm>
            <a:prstGeom prst="rect">
              <a:avLst/>
            </a:prstGeom>
            <a:noFill/>
            <a:ln>
              <a:noFill/>
            </a:ln>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fontAlgn="auto" hangingPunct="1">
                <a:spcBef>
                  <a:spcPct val="0"/>
                </a:spcBef>
                <a:spcAft>
                  <a:spcPts val="0"/>
                </a:spcAft>
                <a:buClrTx/>
                <a:buSzTx/>
                <a:buFontTx/>
                <a:buNone/>
                <a:defRPr/>
              </a:pPr>
              <a:r>
                <a:rPr lang="en-US" altLang="zh-CN" sz="1400" kern="0">
                  <a:solidFill>
                    <a:prstClr val="black"/>
                  </a:solidFill>
                  <a:latin typeface="Arial" panose="020B0604020202020204" pitchFamily="34" charset="0"/>
                </a:rPr>
                <a:t>x</a:t>
              </a:r>
              <a:r>
                <a:rPr lang="en-US" altLang="zh-CN" sz="1400" kern="0" baseline="-25000">
                  <a:solidFill>
                    <a:prstClr val="black"/>
                  </a:solidFill>
                  <a:latin typeface="Arial" panose="020B0604020202020204" pitchFamily="34" charset="0"/>
                </a:rPr>
                <a:t>i</a:t>
              </a:r>
              <a:endParaRPr lang="zh-CN" altLang="en-US" sz="1400" kern="0" baseline="-25000">
                <a:solidFill>
                  <a:prstClr val="black"/>
                </a:solidFill>
                <a:latin typeface="Arial" panose="020B0604020202020204" pitchFamily="34" charset="0"/>
              </a:endParaRPr>
            </a:p>
          </p:txBody>
        </p:sp>
        <p:sp>
          <p:nvSpPr>
            <p:cNvPr id="253" name="椭圆 252">
              <a:extLst>
                <a:ext uri="{FF2B5EF4-FFF2-40B4-BE49-F238E27FC236}">
                  <a16:creationId xmlns:a16="http://schemas.microsoft.com/office/drawing/2014/main" id="{F9518A32-81CA-4B35-9D19-6C17EA3003AB}"/>
                </a:ext>
              </a:extLst>
            </p:cNvPr>
            <p:cNvSpPr/>
            <p:nvPr/>
          </p:nvSpPr>
          <p:spPr>
            <a:xfrm>
              <a:off x="1500166" y="371475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4" name="椭圆 253">
              <a:extLst>
                <a:ext uri="{FF2B5EF4-FFF2-40B4-BE49-F238E27FC236}">
                  <a16:creationId xmlns:a16="http://schemas.microsoft.com/office/drawing/2014/main" id="{C62BC1AF-342D-4BF2-849B-F9A2868F242C}"/>
                </a:ext>
              </a:extLst>
            </p:cNvPr>
            <p:cNvSpPr/>
            <p:nvPr/>
          </p:nvSpPr>
          <p:spPr>
            <a:xfrm>
              <a:off x="1500166" y="550070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5" name="椭圆 254">
              <a:extLst>
                <a:ext uri="{FF2B5EF4-FFF2-40B4-BE49-F238E27FC236}">
                  <a16:creationId xmlns:a16="http://schemas.microsoft.com/office/drawing/2014/main" id="{84D507B3-AD5F-4B8C-8D00-F3A6B7FEDBB0}"/>
                </a:ext>
              </a:extLst>
            </p:cNvPr>
            <p:cNvSpPr/>
            <p:nvPr/>
          </p:nvSpPr>
          <p:spPr>
            <a:xfrm>
              <a:off x="1500166" y="4041779"/>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dirty="0">
                  <a:solidFill>
                    <a:prstClr val="black"/>
                  </a:solidFill>
                  <a:latin typeface="Constantia"/>
                </a:rPr>
                <a:t>B</a:t>
              </a:r>
              <a:endParaRPr lang="zh-CN" altLang="en-US" sz="1400" kern="0" dirty="0">
                <a:solidFill>
                  <a:prstClr val="black"/>
                </a:solidFill>
                <a:latin typeface="Constantia"/>
              </a:endParaRPr>
            </a:p>
          </p:txBody>
        </p:sp>
        <p:sp>
          <p:nvSpPr>
            <p:cNvPr id="256" name="椭圆 255">
              <a:extLst>
                <a:ext uri="{FF2B5EF4-FFF2-40B4-BE49-F238E27FC236}">
                  <a16:creationId xmlns:a16="http://schemas.microsoft.com/office/drawing/2014/main" id="{0D6363D0-06D1-44A3-BF4C-32EC4CC6D219}"/>
                </a:ext>
              </a:extLst>
            </p:cNvPr>
            <p:cNvSpPr/>
            <p:nvPr/>
          </p:nvSpPr>
          <p:spPr>
            <a:xfrm>
              <a:off x="1500166" y="478632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7" name="椭圆 256">
              <a:extLst>
                <a:ext uri="{FF2B5EF4-FFF2-40B4-BE49-F238E27FC236}">
                  <a16:creationId xmlns:a16="http://schemas.microsoft.com/office/drawing/2014/main" id="{6BB46627-E327-48AB-8D37-04A7E7F85F90}"/>
                </a:ext>
              </a:extLst>
            </p:cNvPr>
            <p:cNvSpPr/>
            <p:nvPr/>
          </p:nvSpPr>
          <p:spPr>
            <a:xfrm>
              <a:off x="1500166" y="585789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8" name="椭圆 257">
              <a:extLst>
                <a:ext uri="{FF2B5EF4-FFF2-40B4-BE49-F238E27FC236}">
                  <a16:creationId xmlns:a16="http://schemas.microsoft.com/office/drawing/2014/main" id="{9B55216B-D71B-4843-9550-B415747D94AB}"/>
                </a:ext>
              </a:extLst>
            </p:cNvPr>
            <p:cNvSpPr/>
            <p:nvPr/>
          </p:nvSpPr>
          <p:spPr>
            <a:xfrm>
              <a:off x="1500166" y="514351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D</a:t>
              </a:r>
              <a:endParaRPr lang="zh-CN" altLang="en-US" sz="1400" kern="0">
                <a:solidFill>
                  <a:prstClr val="black"/>
                </a:solidFill>
                <a:latin typeface="Constantia"/>
              </a:endParaRPr>
            </a:p>
          </p:txBody>
        </p:sp>
        <p:sp>
          <p:nvSpPr>
            <p:cNvPr id="259" name="椭圆 258">
              <a:extLst>
                <a:ext uri="{FF2B5EF4-FFF2-40B4-BE49-F238E27FC236}">
                  <a16:creationId xmlns:a16="http://schemas.microsoft.com/office/drawing/2014/main" id="{5661B7BA-33CE-4629-ADD6-B4FE0BA4F688}"/>
                </a:ext>
              </a:extLst>
            </p:cNvPr>
            <p:cNvSpPr/>
            <p:nvPr/>
          </p:nvSpPr>
          <p:spPr>
            <a:xfrm>
              <a:off x="1500166" y="442913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C</a:t>
              </a:r>
              <a:endParaRPr lang="zh-CN" altLang="en-US" sz="1400" kern="0">
                <a:solidFill>
                  <a:prstClr val="black"/>
                </a:solidFill>
                <a:latin typeface="Constantia"/>
              </a:endParaRPr>
            </a:p>
          </p:txBody>
        </p:sp>
        <p:sp>
          <p:nvSpPr>
            <p:cNvPr id="260" name="TextBox 80">
              <a:extLst>
                <a:ext uri="{FF2B5EF4-FFF2-40B4-BE49-F238E27FC236}">
                  <a16:creationId xmlns:a16="http://schemas.microsoft.com/office/drawing/2014/main" id="{42DD1B09-4A83-4DA9-B4DA-EA7C961348F3}"/>
                </a:ext>
              </a:extLst>
            </p:cNvPr>
            <p:cNvSpPr txBox="1"/>
            <p:nvPr/>
          </p:nvSpPr>
          <p:spPr>
            <a:xfrm>
              <a:off x="1000100" y="3286124"/>
              <a:ext cx="284165"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0</a:t>
              </a:r>
              <a:endParaRPr lang="zh-CN" altLang="en-US" sz="1400" kern="0" baseline="-25000">
                <a:solidFill>
                  <a:prstClr val="black"/>
                </a:solidFill>
                <a:latin typeface="宋体" panose="02010600030101010101" pitchFamily="2" charset="-122"/>
              </a:endParaRPr>
            </a:p>
          </p:txBody>
        </p:sp>
        <p:sp>
          <p:nvSpPr>
            <p:cNvPr id="261" name="椭圆 260">
              <a:extLst>
                <a:ext uri="{FF2B5EF4-FFF2-40B4-BE49-F238E27FC236}">
                  <a16:creationId xmlns:a16="http://schemas.microsoft.com/office/drawing/2014/main" id="{02F2B7D9-4A55-4C51-BC7A-9FEFBA48F15F}"/>
                </a:ext>
              </a:extLst>
            </p:cNvPr>
            <p:cNvSpPr/>
            <p:nvPr/>
          </p:nvSpPr>
          <p:spPr>
            <a:xfrm>
              <a:off x="1000100" y="371475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62" name="椭圆 261">
              <a:extLst>
                <a:ext uri="{FF2B5EF4-FFF2-40B4-BE49-F238E27FC236}">
                  <a16:creationId xmlns:a16="http://schemas.microsoft.com/office/drawing/2014/main" id="{6A3F98BF-680D-4694-BAD2-1B57566D0BE4}"/>
                </a:ext>
              </a:extLst>
            </p:cNvPr>
            <p:cNvSpPr/>
            <p:nvPr/>
          </p:nvSpPr>
          <p:spPr>
            <a:xfrm>
              <a:off x="1000100" y="550070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6</a:t>
              </a:r>
              <a:endParaRPr lang="zh-CN" altLang="en-US" sz="1400" kern="0">
                <a:solidFill>
                  <a:prstClr val="black"/>
                </a:solidFill>
                <a:latin typeface="宋体" panose="02010600030101010101" pitchFamily="2" charset="-122"/>
              </a:endParaRPr>
            </a:p>
          </p:txBody>
        </p:sp>
        <p:sp>
          <p:nvSpPr>
            <p:cNvPr id="263" name="椭圆 262">
              <a:extLst>
                <a:ext uri="{FF2B5EF4-FFF2-40B4-BE49-F238E27FC236}">
                  <a16:creationId xmlns:a16="http://schemas.microsoft.com/office/drawing/2014/main" id="{6515101A-DB4E-49BB-B7FC-D0BFBAA4B472}"/>
                </a:ext>
              </a:extLst>
            </p:cNvPr>
            <p:cNvSpPr/>
            <p:nvPr/>
          </p:nvSpPr>
          <p:spPr>
            <a:xfrm>
              <a:off x="1000100" y="4041779"/>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64" name="椭圆 263">
              <a:extLst>
                <a:ext uri="{FF2B5EF4-FFF2-40B4-BE49-F238E27FC236}">
                  <a16:creationId xmlns:a16="http://schemas.microsoft.com/office/drawing/2014/main" id="{123D84BF-E6BC-44B5-835F-D0662A222C97}"/>
                </a:ext>
              </a:extLst>
            </p:cNvPr>
            <p:cNvSpPr/>
            <p:nvPr/>
          </p:nvSpPr>
          <p:spPr>
            <a:xfrm>
              <a:off x="1000100" y="478632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4</a:t>
              </a:r>
              <a:endParaRPr lang="zh-CN" altLang="en-US" sz="1400" kern="0">
                <a:solidFill>
                  <a:prstClr val="black"/>
                </a:solidFill>
                <a:latin typeface="宋体" panose="02010600030101010101" pitchFamily="2" charset="-122"/>
              </a:endParaRPr>
            </a:p>
          </p:txBody>
        </p:sp>
        <p:sp>
          <p:nvSpPr>
            <p:cNvPr id="265" name="椭圆 264">
              <a:extLst>
                <a:ext uri="{FF2B5EF4-FFF2-40B4-BE49-F238E27FC236}">
                  <a16:creationId xmlns:a16="http://schemas.microsoft.com/office/drawing/2014/main" id="{02D47BA8-53E9-4EC9-BBB0-C37DAE7B8949}"/>
                </a:ext>
              </a:extLst>
            </p:cNvPr>
            <p:cNvSpPr/>
            <p:nvPr/>
          </p:nvSpPr>
          <p:spPr>
            <a:xfrm>
              <a:off x="1000100" y="585789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7</a:t>
              </a:r>
              <a:endParaRPr lang="zh-CN" altLang="en-US" sz="1400" kern="0">
                <a:solidFill>
                  <a:prstClr val="black"/>
                </a:solidFill>
                <a:latin typeface="宋体" panose="02010600030101010101" pitchFamily="2" charset="-122"/>
              </a:endParaRPr>
            </a:p>
          </p:txBody>
        </p:sp>
        <p:sp>
          <p:nvSpPr>
            <p:cNvPr id="266" name="椭圆 265">
              <a:extLst>
                <a:ext uri="{FF2B5EF4-FFF2-40B4-BE49-F238E27FC236}">
                  <a16:creationId xmlns:a16="http://schemas.microsoft.com/office/drawing/2014/main" id="{91B15B49-A083-40E0-BAE6-240CA93604CF}"/>
                </a:ext>
              </a:extLst>
            </p:cNvPr>
            <p:cNvSpPr/>
            <p:nvPr/>
          </p:nvSpPr>
          <p:spPr>
            <a:xfrm>
              <a:off x="1000100" y="514351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5</a:t>
              </a:r>
              <a:endParaRPr lang="zh-CN" altLang="en-US" sz="1400" kern="0">
                <a:solidFill>
                  <a:prstClr val="black"/>
                </a:solidFill>
                <a:latin typeface="宋体" panose="02010600030101010101" pitchFamily="2" charset="-122"/>
              </a:endParaRPr>
            </a:p>
          </p:txBody>
        </p:sp>
        <p:sp>
          <p:nvSpPr>
            <p:cNvPr id="267" name="椭圆 266">
              <a:extLst>
                <a:ext uri="{FF2B5EF4-FFF2-40B4-BE49-F238E27FC236}">
                  <a16:creationId xmlns:a16="http://schemas.microsoft.com/office/drawing/2014/main" id="{5D8DF15E-55DA-479C-89EC-667A7B66818B}"/>
                </a:ext>
              </a:extLst>
            </p:cNvPr>
            <p:cNvSpPr/>
            <p:nvPr/>
          </p:nvSpPr>
          <p:spPr>
            <a:xfrm>
              <a:off x="1000100" y="442913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68" name="TextBox 88">
              <a:extLst>
                <a:ext uri="{FF2B5EF4-FFF2-40B4-BE49-F238E27FC236}">
                  <a16:creationId xmlns:a16="http://schemas.microsoft.com/office/drawing/2014/main" id="{9A2EDFE9-C78D-443E-95B7-DE8D0DF1658B}"/>
                </a:ext>
              </a:extLst>
            </p:cNvPr>
            <p:cNvSpPr txBox="1"/>
            <p:nvPr/>
          </p:nvSpPr>
          <p:spPr>
            <a:xfrm>
              <a:off x="1928794" y="2500306"/>
              <a:ext cx="284164"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0</a:t>
              </a:r>
              <a:endParaRPr lang="zh-CN" altLang="en-US" sz="1400" kern="0" baseline="-25000">
                <a:solidFill>
                  <a:prstClr val="black"/>
                </a:solidFill>
                <a:latin typeface="宋体" panose="02010600030101010101" pitchFamily="2" charset="-122"/>
              </a:endParaRPr>
            </a:p>
          </p:txBody>
        </p:sp>
        <p:sp>
          <p:nvSpPr>
            <p:cNvPr id="269" name="椭圆 268">
              <a:extLst>
                <a:ext uri="{FF2B5EF4-FFF2-40B4-BE49-F238E27FC236}">
                  <a16:creationId xmlns:a16="http://schemas.microsoft.com/office/drawing/2014/main" id="{92987B8A-CAE9-4DD0-B692-E7DFFC78AA8E}"/>
                </a:ext>
              </a:extLst>
            </p:cNvPr>
            <p:cNvSpPr/>
            <p:nvPr/>
          </p:nvSpPr>
          <p:spPr>
            <a:xfrm>
              <a:off x="2285984"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70" name="椭圆 269">
              <a:extLst>
                <a:ext uri="{FF2B5EF4-FFF2-40B4-BE49-F238E27FC236}">
                  <a16:creationId xmlns:a16="http://schemas.microsoft.com/office/drawing/2014/main" id="{794DE8ED-4080-4588-9C21-A579655E8A37}"/>
                </a:ext>
              </a:extLst>
            </p:cNvPr>
            <p:cNvSpPr/>
            <p:nvPr/>
          </p:nvSpPr>
          <p:spPr>
            <a:xfrm>
              <a:off x="2643174"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dirty="0">
                  <a:solidFill>
                    <a:prstClr val="black"/>
                  </a:solidFill>
                  <a:latin typeface="宋体" panose="02010600030101010101" pitchFamily="2" charset="-122"/>
                </a:rPr>
                <a:t>2</a:t>
              </a:r>
              <a:endParaRPr lang="zh-CN" altLang="en-US" sz="1400" kern="0" dirty="0">
                <a:solidFill>
                  <a:prstClr val="black"/>
                </a:solidFill>
                <a:latin typeface="宋体" panose="02010600030101010101" pitchFamily="2" charset="-122"/>
              </a:endParaRPr>
            </a:p>
          </p:txBody>
        </p:sp>
        <p:sp>
          <p:nvSpPr>
            <p:cNvPr id="271" name="椭圆 270">
              <a:extLst>
                <a:ext uri="{FF2B5EF4-FFF2-40B4-BE49-F238E27FC236}">
                  <a16:creationId xmlns:a16="http://schemas.microsoft.com/office/drawing/2014/main" id="{B72EC780-7951-44E9-BF03-9DBCF8F46ACB}"/>
                </a:ext>
              </a:extLst>
            </p:cNvPr>
            <p:cNvSpPr/>
            <p:nvPr/>
          </p:nvSpPr>
          <p:spPr>
            <a:xfrm>
              <a:off x="2990839"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72" name="椭圆 271">
              <a:extLst>
                <a:ext uri="{FF2B5EF4-FFF2-40B4-BE49-F238E27FC236}">
                  <a16:creationId xmlns:a16="http://schemas.microsoft.com/office/drawing/2014/main" id="{12F7C7FA-D78E-4923-855C-55D999C01584}"/>
                </a:ext>
              </a:extLst>
            </p:cNvPr>
            <p:cNvSpPr/>
            <p:nvPr/>
          </p:nvSpPr>
          <p:spPr>
            <a:xfrm>
              <a:off x="3336916"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4</a:t>
              </a:r>
              <a:endParaRPr lang="zh-CN" altLang="en-US" sz="1400" kern="0">
                <a:solidFill>
                  <a:prstClr val="black"/>
                </a:solidFill>
                <a:latin typeface="宋体" panose="02010600030101010101" pitchFamily="2" charset="-122"/>
              </a:endParaRPr>
            </a:p>
          </p:txBody>
        </p:sp>
        <p:sp>
          <p:nvSpPr>
            <p:cNvPr id="273" name="椭圆 272">
              <a:extLst>
                <a:ext uri="{FF2B5EF4-FFF2-40B4-BE49-F238E27FC236}">
                  <a16:creationId xmlns:a16="http://schemas.microsoft.com/office/drawing/2014/main" id="{3810F8AE-FBAA-4900-B542-D7AF4CEFAD1E}"/>
                </a:ext>
              </a:extLst>
            </p:cNvPr>
            <p:cNvSpPr/>
            <p:nvPr/>
          </p:nvSpPr>
          <p:spPr>
            <a:xfrm>
              <a:off x="3684581"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5</a:t>
              </a:r>
              <a:endParaRPr lang="zh-CN" altLang="en-US" sz="1400" kern="0">
                <a:solidFill>
                  <a:prstClr val="black"/>
                </a:solidFill>
                <a:latin typeface="宋体" panose="02010600030101010101" pitchFamily="2" charset="-122"/>
              </a:endParaRPr>
            </a:p>
          </p:txBody>
        </p:sp>
        <p:sp>
          <p:nvSpPr>
            <p:cNvPr id="274" name="椭圆 273">
              <a:extLst>
                <a:ext uri="{FF2B5EF4-FFF2-40B4-BE49-F238E27FC236}">
                  <a16:creationId xmlns:a16="http://schemas.microsoft.com/office/drawing/2014/main" id="{96559CA1-5EA6-4217-8AE2-EF0307DEF89F}"/>
                </a:ext>
              </a:extLst>
            </p:cNvPr>
            <p:cNvSpPr/>
            <p:nvPr/>
          </p:nvSpPr>
          <p:spPr>
            <a:xfrm>
              <a:off x="4041771"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6</a:t>
              </a:r>
              <a:endParaRPr lang="zh-CN" altLang="en-US" sz="1400" kern="0">
                <a:solidFill>
                  <a:prstClr val="black"/>
                </a:solidFill>
                <a:latin typeface="宋体" panose="02010600030101010101" pitchFamily="2" charset="-122"/>
              </a:endParaRPr>
            </a:p>
          </p:txBody>
        </p:sp>
        <p:sp>
          <p:nvSpPr>
            <p:cNvPr id="275" name="TextBox 95">
              <a:extLst>
                <a:ext uri="{FF2B5EF4-FFF2-40B4-BE49-F238E27FC236}">
                  <a16:creationId xmlns:a16="http://schemas.microsoft.com/office/drawing/2014/main" id="{4FFACB56-0C9E-4E4D-94E3-5BD664657AAE}"/>
                </a:ext>
              </a:extLst>
            </p:cNvPr>
            <p:cNvSpPr txBox="1"/>
            <p:nvPr/>
          </p:nvSpPr>
          <p:spPr>
            <a:xfrm>
              <a:off x="1500166" y="2500306"/>
              <a:ext cx="274639"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j</a:t>
              </a:r>
              <a:endParaRPr lang="zh-CN" altLang="en-US" sz="1400" kern="0">
                <a:solidFill>
                  <a:prstClr val="black"/>
                </a:solidFill>
                <a:latin typeface="宋体" panose="02010600030101010101" pitchFamily="2" charset="-122"/>
              </a:endParaRPr>
            </a:p>
          </p:txBody>
        </p:sp>
        <p:sp>
          <p:nvSpPr>
            <p:cNvPr id="276" name="TextBox 96">
              <a:extLst>
                <a:ext uri="{FF2B5EF4-FFF2-40B4-BE49-F238E27FC236}">
                  <a16:creationId xmlns:a16="http://schemas.microsoft.com/office/drawing/2014/main" id="{281E2D72-75A3-48C3-A8F0-B0607F4641B0}"/>
                </a:ext>
              </a:extLst>
            </p:cNvPr>
            <p:cNvSpPr txBox="1"/>
            <p:nvPr/>
          </p:nvSpPr>
          <p:spPr>
            <a:xfrm>
              <a:off x="1000100" y="2857496"/>
              <a:ext cx="274640"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i</a:t>
              </a:r>
              <a:endParaRPr lang="zh-CN" altLang="en-US" sz="1400" kern="0">
                <a:solidFill>
                  <a:prstClr val="black"/>
                </a:solidFill>
                <a:latin typeface="宋体" panose="02010600030101010101" pitchFamily="2" charset="-122"/>
              </a:endParaRPr>
            </a:p>
          </p:txBody>
        </p:sp>
      </p:grpSp>
      <p:graphicFrame>
        <p:nvGraphicFramePr>
          <p:cNvPr id="79876" name="Object 2">
            <a:extLst>
              <a:ext uri="{FF2B5EF4-FFF2-40B4-BE49-F238E27FC236}">
                <a16:creationId xmlns:a16="http://schemas.microsoft.com/office/drawing/2014/main" id="{385BFB05-72FD-4896-ACAC-C0E0F1131F8D}"/>
              </a:ext>
            </a:extLst>
          </p:cNvPr>
          <p:cNvGraphicFramePr>
            <a:graphicFrameLocks noChangeAspect="1"/>
          </p:cNvGraphicFramePr>
          <p:nvPr/>
        </p:nvGraphicFramePr>
        <p:xfrm>
          <a:off x="4584700" y="2189163"/>
          <a:ext cx="4464050" cy="877887"/>
        </p:xfrm>
        <a:graphic>
          <a:graphicData uri="http://schemas.openxmlformats.org/presentationml/2006/ole">
            <mc:AlternateContent xmlns:mc="http://schemas.openxmlformats.org/markup-compatibility/2006">
              <mc:Choice xmlns:v="urn:schemas-microsoft-com:vml" Requires="v">
                <p:oleObj spid="_x0000_s79992" name="公式" r:id="rId3" imgW="3454400" imgH="736600" progId="Equation.3">
                  <p:embed/>
                </p:oleObj>
              </mc:Choice>
              <mc:Fallback>
                <p:oleObj name="公式" r:id="rId3" imgW="3454400" imgH="736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189163"/>
                        <a:ext cx="446405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77" name="文本框 1">
            <a:extLst>
              <a:ext uri="{FF2B5EF4-FFF2-40B4-BE49-F238E27FC236}">
                <a16:creationId xmlns:a16="http://schemas.microsoft.com/office/drawing/2014/main" id="{9E527EFF-194B-445B-B2EB-7492C98ED245}"/>
              </a:ext>
            </a:extLst>
          </p:cNvPr>
          <p:cNvSpPr txBox="1">
            <a:spLocks noChangeArrowheads="1"/>
          </p:cNvSpPr>
          <p:nvPr/>
        </p:nvSpPr>
        <p:spPr bwMode="auto">
          <a:xfrm>
            <a:off x="4427538" y="3276600"/>
            <a:ext cx="285908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c[0,j] = 0</a:t>
            </a: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c[i,0] = 0</a:t>
            </a: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i = 1, j = 1       </a:t>
            </a:r>
            <a:r>
              <a:rPr lang="en-US" altLang="zh-CN" sz="1800">
                <a:solidFill>
                  <a:srgbClr val="FF0000"/>
                </a:solidFill>
                <a:latin typeface="Arial" panose="020B0604020202020204" pitchFamily="34" charset="0"/>
                <a:ea typeface="宋体" panose="02010600030101010101" pitchFamily="2" charset="-122"/>
              </a:rPr>
              <a:t>x</a:t>
            </a:r>
            <a:r>
              <a:rPr lang="en-US" altLang="zh-CN" sz="1800" baseline="-25000">
                <a:solidFill>
                  <a:srgbClr val="FF0000"/>
                </a:solidFill>
                <a:latin typeface="Arial" panose="020B0604020202020204" pitchFamily="34" charset="0"/>
                <a:ea typeface="宋体" panose="02010600030101010101" pitchFamily="2" charset="-122"/>
              </a:rPr>
              <a:t>1</a:t>
            </a:r>
            <a:r>
              <a:rPr lang="en-US" altLang="zh-CN" sz="1800">
                <a:solidFill>
                  <a:srgbClr val="FF0000"/>
                </a:solidFill>
                <a:latin typeface="Arial" panose="020B0604020202020204" pitchFamily="34" charset="0"/>
                <a:ea typeface="宋体" panose="02010600030101010101" pitchFamily="2" charset="-122"/>
              </a:rPr>
              <a:t>≠y</a:t>
            </a:r>
            <a:r>
              <a:rPr lang="en-US" altLang="zh-CN" sz="1800" baseline="-25000">
                <a:solidFill>
                  <a:srgbClr val="FF0000"/>
                </a:solidFill>
                <a:latin typeface="Arial" panose="020B0604020202020204" pitchFamily="34" charset="0"/>
                <a:ea typeface="宋体" panose="02010600030101010101" pitchFamily="2" charset="-122"/>
              </a:rPr>
              <a:t>1</a:t>
            </a: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c[1,1] = max{c[1,0], c[0,1]}</a:t>
            </a: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          = max{0,0}</a:t>
            </a: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          =  0</a:t>
            </a: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b[1,1] = </a:t>
            </a:r>
            <a:r>
              <a:rPr lang="zh-CN" altLang="en-US" sz="1800">
                <a:solidFill>
                  <a:schemeClr val="tx1"/>
                </a:solidFill>
                <a:latin typeface="Arial" panose="020B0604020202020204" pitchFamily="34" charset="0"/>
                <a:ea typeface="宋体" panose="02010600030101010101" pitchFamily="2" charset="-122"/>
              </a:rPr>
              <a:t>‘</a:t>
            </a:r>
            <a:r>
              <a:rPr lang="zh-CN" altLang="en-US" sz="1800">
                <a:solidFill>
                  <a:schemeClr val="tx1"/>
                </a:solidFill>
                <a:latin typeface="等线" panose="02010600030101010101" pitchFamily="2" charset="-122"/>
                <a:ea typeface="等线" panose="02010600030101010101" pitchFamily="2" charset="-122"/>
              </a:rPr>
              <a:t>↑</a:t>
            </a:r>
            <a:r>
              <a:rPr lang="zh-CN" altLang="en-US" sz="1800">
                <a:solidFill>
                  <a:schemeClr val="tx1"/>
                </a:solidFill>
                <a:latin typeface="Arial" panose="020B0604020202020204" pitchFamily="34" charset="0"/>
                <a:ea typeface="宋体" panose="02010600030101010101" pitchFamily="2" charset="-122"/>
              </a:rPr>
              <a:t>’</a:t>
            </a: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79878" name="矩形 2">
            <a:extLst>
              <a:ext uri="{FF2B5EF4-FFF2-40B4-BE49-F238E27FC236}">
                <a16:creationId xmlns:a16="http://schemas.microsoft.com/office/drawing/2014/main" id="{64CE5C81-C8AA-4728-8963-CA6A87389BC0}"/>
              </a:ext>
            </a:extLst>
          </p:cNvPr>
          <p:cNvSpPr>
            <a:spLocks noChangeArrowheads="1"/>
          </p:cNvSpPr>
          <p:nvPr/>
        </p:nvSpPr>
        <p:spPr bwMode="auto">
          <a:xfrm>
            <a:off x="1784350" y="3724275"/>
            <a:ext cx="2082800" cy="2122488"/>
          </a:xfrm>
          <a:prstGeom prst="rect">
            <a:avLst/>
          </a:prstGeom>
          <a:solidFill>
            <a:srgbClr val="C7FFF0">
              <a:alpha val="81175"/>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79879" name="椭圆 3">
            <a:extLst>
              <a:ext uri="{FF2B5EF4-FFF2-40B4-BE49-F238E27FC236}">
                <a16:creationId xmlns:a16="http://schemas.microsoft.com/office/drawing/2014/main" id="{EF557DBA-A286-4CFE-A909-B238FE178209}"/>
              </a:ext>
            </a:extLst>
          </p:cNvPr>
          <p:cNvSpPr>
            <a:spLocks noChangeArrowheads="1"/>
          </p:cNvSpPr>
          <p:nvPr/>
        </p:nvSpPr>
        <p:spPr bwMode="auto">
          <a:xfrm>
            <a:off x="1679575" y="3294063"/>
            <a:ext cx="515938" cy="463550"/>
          </a:xfrm>
          <a:prstGeom prst="ellipse">
            <a:avLst/>
          </a:prstGeom>
          <a:solidFill>
            <a:srgbClr val="00E4A8">
              <a:alpha val="29019"/>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79880" name="椭圆 95">
            <a:extLst>
              <a:ext uri="{FF2B5EF4-FFF2-40B4-BE49-F238E27FC236}">
                <a16:creationId xmlns:a16="http://schemas.microsoft.com/office/drawing/2014/main" id="{4692A4AC-0D6E-4311-9BDF-95DEE732F200}"/>
              </a:ext>
            </a:extLst>
          </p:cNvPr>
          <p:cNvSpPr>
            <a:spLocks noChangeArrowheads="1"/>
          </p:cNvSpPr>
          <p:nvPr/>
        </p:nvSpPr>
        <p:spPr bwMode="auto">
          <a:xfrm>
            <a:off x="1355725" y="3273425"/>
            <a:ext cx="515938" cy="463550"/>
          </a:xfrm>
          <a:prstGeom prst="ellipse">
            <a:avLst/>
          </a:prstGeom>
          <a:solidFill>
            <a:srgbClr val="00E4A8">
              <a:alpha val="29019"/>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79881" name="椭圆 96">
            <a:extLst>
              <a:ext uri="{FF2B5EF4-FFF2-40B4-BE49-F238E27FC236}">
                <a16:creationId xmlns:a16="http://schemas.microsoft.com/office/drawing/2014/main" id="{C265EBC7-ED50-4643-909C-1F0CDA293CF5}"/>
              </a:ext>
            </a:extLst>
          </p:cNvPr>
          <p:cNvSpPr>
            <a:spLocks noChangeArrowheads="1"/>
          </p:cNvSpPr>
          <p:nvPr/>
        </p:nvSpPr>
        <p:spPr bwMode="auto">
          <a:xfrm>
            <a:off x="1708150" y="2951163"/>
            <a:ext cx="515938" cy="461962"/>
          </a:xfrm>
          <a:prstGeom prst="ellipse">
            <a:avLst/>
          </a:prstGeom>
          <a:solidFill>
            <a:srgbClr val="00E4A8">
              <a:alpha val="29019"/>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5" name="图片 4">
            <a:extLst>
              <a:ext uri="{FF2B5EF4-FFF2-40B4-BE49-F238E27FC236}">
                <a16:creationId xmlns:a16="http://schemas.microsoft.com/office/drawing/2014/main" id="{8855B6EC-BE67-427E-90B3-983DA9741202}"/>
              </a:ext>
            </a:extLst>
          </p:cNvPr>
          <p:cNvPicPr>
            <a:picLocks noChangeAspect="1"/>
          </p:cNvPicPr>
          <p:nvPr/>
        </p:nvPicPr>
        <p:blipFill>
          <a:blip r:embed="rId5"/>
          <a:stretch>
            <a:fillRect/>
          </a:stretch>
        </p:blipFill>
        <p:spPr>
          <a:xfrm>
            <a:off x="6227763" y="5894388"/>
            <a:ext cx="2747962" cy="808037"/>
          </a:xfrm>
          <a:prstGeom prst="rect">
            <a:avLst/>
          </a:prstGeom>
          <a:ln>
            <a:solidFill>
              <a:schemeClr val="accent1">
                <a:lumMod val="75000"/>
              </a:schemeClr>
            </a:solid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2">
            <a:extLst>
              <a:ext uri="{FF2B5EF4-FFF2-40B4-BE49-F238E27FC236}">
                <a16:creationId xmlns:a16="http://schemas.microsoft.com/office/drawing/2014/main" id="{61B3FCC6-7508-4A25-AD2F-46FDF816B145}"/>
              </a:ext>
            </a:extLst>
          </p:cNvPr>
          <p:cNvSpPr>
            <a:spLocks noGrp="1" noChangeArrowheads="1"/>
          </p:cNvSpPr>
          <p:nvPr>
            <p:ph idx="1"/>
          </p:nvPr>
        </p:nvSpPr>
        <p:spPr>
          <a:xfrm>
            <a:off x="395288" y="398463"/>
            <a:ext cx="8424862" cy="1071562"/>
          </a:xfrm>
          <a:solidFill>
            <a:schemeClr val="bg1"/>
          </a:solidFill>
        </p:spPr>
        <p:txBody>
          <a:bodyPr/>
          <a:lstStyle/>
          <a:p>
            <a:pPr marL="0" indent="0">
              <a:lnSpc>
                <a:spcPct val="150000"/>
              </a:lnSpc>
              <a:buFont typeface="Wingdings 2" panose="05020102010507070707" pitchFamily="18" charset="2"/>
              <a:buNone/>
            </a:pPr>
            <a:r>
              <a:rPr lang="zh-CN" altLang="en-US" sz="2400">
                <a:latin typeface="宋体" panose="02010600030101010101" pitchFamily="2" charset="-122"/>
                <a:ea typeface="宋体" panose="02010600030101010101" pitchFamily="2" charset="-122"/>
              </a:rPr>
              <a:t>例，下图给出了在</a:t>
            </a:r>
            <a:r>
              <a:rPr lang="en-US" altLang="zh-CN" sz="2400">
                <a:latin typeface="宋体" panose="02010600030101010101" pitchFamily="2" charset="-122"/>
                <a:ea typeface="宋体" panose="02010600030101010101" pitchFamily="2" charset="-122"/>
              </a:rPr>
              <a:t>X=&lt;A,B,C,B,D,A,B&gt;</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Y=&lt;B,D,C,A,B,A&gt;</a:t>
            </a:r>
            <a:r>
              <a:rPr lang="zh-CN" altLang="en-US" sz="2400">
                <a:latin typeface="宋体" panose="02010600030101010101" pitchFamily="2" charset="-122"/>
                <a:ea typeface="宋体" panose="02010600030101010101" pitchFamily="2" charset="-122"/>
              </a:rPr>
              <a:t>上</a:t>
            </a:r>
            <a:endParaRPr lang="en-US" altLang="zh-CN" sz="2400">
              <a:latin typeface="宋体" panose="02010600030101010101" pitchFamily="2" charset="-122"/>
              <a:ea typeface="宋体" panose="02010600030101010101" pitchFamily="2" charset="-122"/>
            </a:endParaRPr>
          </a:p>
          <a:p>
            <a:pPr marL="0" indent="0">
              <a:lnSpc>
                <a:spcPct val="150000"/>
              </a:lnSpc>
              <a:buFont typeface="Wingdings 2" panose="05020102010507070707" pitchFamily="18" charset="2"/>
              <a:buNone/>
            </a:pP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运行</a:t>
            </a:r>
            <a:r>
              <a:rPr lang="en-US" altLang="zh-CN" sz="2400">
                <a:latin typeface="宋体" panose="02010600030101010101" pitchFamily="2" charset="-122"/>
                <a:ea typeface="宋体" panose="02010600030101010101" pitchFamily="2" charset="-122"/>
              </a:rPr>
              <a:t>LCS-LENGTH</a:t>
            </a:r>
            <a:r>
              <a:rPr lang="zh-CN" altLang="en-US" sz="2400">
                <a:latin typeface="宋体" panose="02010600030101010101" pitchFamily="2" charset="-122"/>
                <a:ea typeface="宋体" panose="02010600030101010101" pitchFamily="2" charset="-122"/>
              </a:rPr>
              <a:t>计算出的表。</a:t>
            </a:r>
          </a:p>
        </p:txBody>
      </p:sp>
      <p:grpSp>
        <p:nvGrpSpPr>
          <p:cNvPr id="80899" name="组合 97">
            <a:extLst>
              <a:ext uri="{FF2B5EF4-FFF2-40B4-BE49-F238E27FC236}">
                <a16:creationId xmlns:a16="http://schemas.microsoft.com/office/drawing/2014/main" id="{1EC679E4-8810-4652-B7E3-3C2DFDFBA3EA}"/>
              </a:ext>
            </a:extLst>
          </p:cNvPr>
          <p:cNvGrpSpPr>
            <a:grpSpLocks/>
          </p:cNvGrpSpPr>
          <p:nvPr/>
        </p:nvGrpSpPr>
        <p:grpSpPr bwMode="auto">
          <a:xfrm>
            <a:off x="539750" y="2182813"/>
            <a:ext cx="3357563" cy="3643312"/>
            <a:chOff x="1000100" y="2500306"/>
            <a:chExt cx="3357586" cy="3643338"/>
          </a:xfrm>
        </p:grpSpPr>
        <p:sp>
          <p:nvSpPr>
            <p:cNvPr id="189" name="矩形 188">
              <a:extLst>
                <a:ext uri="{FF2B5EF4-FFF2-40B4-BE49-F238E27FC236}">
                  <a16:creationId xmlns:a16="http://schemas.microsoft.com/office/drawing/2014/main" id="{B1475F59-6F73-4B81-8E7B-AD36879C97DD}"/>
                </a:ext>
              </a:extLst>
            </p:cNvPr>
            <p:cNvSpPr/>
            <p:nvPr/>
          </p:nvSpPr>
          <p:spPr>
            <a:xfrm>
              <a:off x="185735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0" name="矩形 189">
              <a:extLst>
                <a:ext uri="{FF2B5EF4-FFF2-40B4-BE49-F238E27FC236}">
                  <a16:creationId xmlns:a16="http://schemas.microsoft.com/office/drawing/2014/main" id="{523A348F-1E48-445B-9070-1F05B0CBA447}"/>
                </a:ext>
              </a:extLst>
            </p:cNvPr>
            <p:cNvSpPr/>
            <p:nvPr/>
          </p:nvSpPr>
          <p:spPr>
            <a:xfrm>
              <a:off x="221454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1" name="矩形 190">
              <a:extLst>
                <a:ext uri="{FF2B5EF4-FFF2-40B4-BE49-F238E27FC236}">
                  <a16:creationId xmlns:a16="http://schemas.microsoft.com/office/drawing/2014/main" id="{980D0958-BDDF-4904-BDC0-893DD10CFB23}"/>
                </a:ext>
              </a:extLst>
            </p:cNvPr>
            <p:cNvSpPr/>
            <p:nvPr/>
          </p:nvSpPr>
          <p:spPr>
            <a:xfrm>
              <a:off x="1857356" y="364331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2" name="矩形 191">
              <a:extLst>
                <a:ext uri="{FF2B5EF4-FFF2-40B4-BE49-F238E27FC236}">
                  <a16:creationId xmlns:a16="http://schemas.microsoft.com/office/drawing/2014/main" id="{623C68F1-0585-4826-9D81-A43BC832FB5D}"/>
                </a:ext>
              </a:extLst>
            </p:cNvPr>
            <p:cNvSpPr/>
            <p:nvPr/>
          </p:nvSpPr>
          <p:spPr>
            <a:xfrm>
              <a:off x="221454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0</a:t>
              </a:r>
              <a:endParaRPr lang="zh-CN" altLang="en-US" sz="1400" kern="0" dirty="0">
                <a:solidFill>
                  <a:prstClr val="black"/>
                </a:solidFill>
                <a:latin typeface="宋体" panose="02010600030101010101" pitchFamily="2" charset="-122"/>
              </a:endParaRPr>
            </a:p>
          </p:txBody>
        </p:sp>
        <p:sp>
          <p:nvSpPr>
            <p:cNvPr id="193" name="矩形 192">
              <a:extLst>
                <a:ext uri="{FF2B5EF4-FFF2-40B4-BE49-F238E27FC236}">
                  <a16:creationId xmlns:a16="http://schemas.microsoft.com/office/drawing/2014/main" id="{68B9DC33-ACDA-4225-8BDF-8FDA7DEB6AC1}"/>
                </a:ext>
              </a:extLst>
            </p:cNvPr>
            <p:cNvSpPr/>
            <p:nvPr/>
          </p:nvSpPr>
          <p:spPr>
            <a:xfrm>
              <a:off x="257173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4" name="矩形 193">
              <a:extLst>
                <a:ext uri="{FF2B5EF4-FFF2-40B4-BE49-F238E27FC236}">
                  <a16:creationId xmlns:a16="http://schemas.microsoft.com/office/drawing/2014/main" id="{FDA34051-93ED-420F-A083-C65BD58D173A}"/>
                </a:ext>
              </a:extLst>
            </p:cNvPr>
            <p:cNvSpPr/>
            <p:nvPr/>
          </p:nvSpPr>
          <p:spPr>
            <a:xfrm>
              <a:off x="292892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5" name="矩形 194">
              <a:extLst>
                <a:ext uri="{FF2B5EF4-FFF2-40B4-BE49-F238E27FC236}">
                  <a16:creationId xmlns:a16="http://schemas.microsoft.com/office/drawing/2014/main" id="{7A459470-E965-4F67-B8C6-0B0F74AB3622}"/>
                </a:ext>
              </a:extLst>
            </p:cNvPr>
            <p:cNvSpPr/>
            <p:nvPr/>
          </p:nvSpPr>
          <p:spPr>
            <a:xfrm>
              <a:off x="328611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6" name="矩形 195">
              <a:extLst>
                <a:ext uri="{FF2B5EF4-FFF2-40B4-BE49-F238E27FC236}">
                  <a16:creationId xmlns:a16="http://schemas.microsoft.com/office/drawing/2014/main" id="{79F51C94-12D7-4F98-816B-B7750A13E95D}"/>
                </a:ext>
              </a:extLst>
            </p:cNvPr>
            <p:cNvSpPr/>
            <p:nvPr/>
          </p:nvSpPr>
          <p:spPr>
            <a:xfrm>
              <a:off x="364330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7" name="矩形 196">
              <a:extLst>
                <a:ext uri="{FF2B5EF4-FFF2-40B4-BE49-F238E27FC236}">
                  <a16:creationId xmlns:a16="http://schemas.microsoft.com/office/drawing/2014/main" id="{DE1ADB2D-5D70-473B-ADA9-3EC64284A4F4}"/>
                </a:ext>
              </a:extLst>
            </p:cNvPr>
            <p:cNvSpPr/>
            <p:nvPr/>
          </p:nvSpPr>
          <p:spPr>
            <a:xfrm>
              <a:off x="400049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8" name="矩形 197">
              <a:extLst>
                <a:ext uri="{FF2B5EF4-FFF2-40B4-BE49-F238E27FC236}">
                  <a16:creationId xmlns:a16="http://schemas.microsoft.com/office/drawing/2014/main" id="{3FCE6193-29FD-4688-B8C9-D0B65F96F5A1}"/>
                </a:ext>
              </a:extLst>
            </p:cNvPr>
            <p:cNvSpPr/>
            <p:nvPr/>
          </p:nvSpPr>
          <p:spPr>
            <a:xfrm>
              <a:off x="257173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9" name="矩形 198">
              <a:extLst>
                <a:ext uri="{FF2B5EF4-FFF2-40B4-BE49-F238E27FC236}">
                  <a16:creationId xmlns:a16="http://schemas.microsoft.com/office/drawing/2014/main" id="{2A025B3D-E2BE-42C3-89D9-9036759A0D57}"/>
                </a:ext>
              </a:extLst>
            </p:cNvPr>
            <p:cNvSpPr/>
            <p:nvPr/>
          </p:nvSpPr>
          <p:spPr>
            <a:xfrm>
              <a:off x="292892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0</a:t>
              </a:r>
              <a:endParaRPr lang="zh-CN" altLang="en-US" sz="1400" kern="0" dirty="0">
                <a:solidFill>
                  <a:prstClr val="black"/>
                </a:solidFill>
                <a:latin typeface="宋体" panose="02010600030101010101" pitchFamily="2" charset="-122"/>
              </a:endParaRPr>
            </a:p>
          </p:txBody>
        </p:sp>
        <p:sp>
          <p:nvSpPr>
            <p:cNvPr id="200" name="矩形 199">
              <a:extLst>
                <a:ext uri="{FF2B5EF4-FFF2-40B4-BE49-F238E27FC236}">
                  <a16:creationId xmlns:a16="http://schemas.microsoft.com/office/drawing/2014/main" id="{2B47D476-0B7C-4D2E-936D-56686E84DF46}"/>
                </a:ext>
              </a:extLst>
            </p:cNvPr>
            <p:cNvSpPr/>
            <p:nvPr/>
          </p:nvSpPr>
          <p:spPr>
            <a:xfrm>
              <a:off x="328611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01" name="矩形 200">
              <a:extLst>
                <a:ext uri="{FF2B5EF4-FFF2-40B4-BE49-F238E27FC236}">
                  <a16:creationId xmlns:a16="http://schemas.microsoft.com/office/drawing/2014/main" id="{EF342FE3-8FF1-44F0-961B-6A096496CE61}"/>
                </a:ext>
              </a:extLst>
            </p:cNvPr>
            <p:cNvSpPr/>
            <p:nvPr/>
          </p:nvSpPr>
          <p:spPr>
            <a:xfrm>
              <a:off x="400049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02" name="矩形 201">
              <a:extLst>
                <a:ext uri="{FF2B5EF4-FFF2-40B4-BE49-F238E27FC236}">
                  <a16:creationId xmlns:a16="http://schemas.microsoft.com/office/drawing/2014/main" id="{D6283D48-A08A-43C2-88FE-4251ECDEA9C7}"/>
                </a:ext>
              </a:extLst>
            </p:cNvPr>
            <p:cNvSpPr/>
            <p:nvPr/>
          </p:nvSpPr>
          <p:spPr>
            <a:xfrm>
              <a:off x="364330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dirty="0">
                <a:solidFill>
                  <a:prstClr val="black"/>
                </a:solidFill>
                <a:latin typeface="宋体"/>
              </a:endParaRP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a:t>
              </a:r>
              <a:r>
                <a:rPr lang="en-US" altLang="zh-CN" sz="1400" kern="0" dirty="0">
                  <a:solidFill>
                    <a:prstClr val="black"/>
                  </a:solidFill>
                  <a:latin typeface="宋体"/>
                </a:rPr>
                <a:t>←</a:t>
              </a:r>
              <a:r>
                <a:rPr lang="en-US" altLang="zh-CN" sz="1400" kern="0" dirty="0">
                  <a:solidFill>
                    <a:prstClr val="black"/>
                  </a:solidFill>
                  <a:latin typeface="宋体" panose="02010600030101010101" pitchFamily="2" charset="-122"/>
                </a:rPr>
                <a:t>1</a:t>
              </a:r>
              <a:endParaRPr lang="zh-CN" altLang="en-US" sz="1400" kern="0" dirty="0">
                <a:solidFill>
                  <a:prstClr val="black"/>
                </a:solidFill>
                <a:latin typeface="宋体" panose="02010600030101010101" pitchFamily="2" charset="-122"/>
              </a:endParaRPr>
            </a:p>
          </p:txBody>
        </p:sp>
        <p:sp>
          <p:nvSpPr>
            <p:cNvPr id="203" name="矩形 202">
              <a:extLst>
                <a:ext uri="{FF2B5EF4-FFF2-40B4-BE49-F238E27FC236}">
                  <a16:creationId xmlns:a16="http://schemas.microsoft.com/office/drawing/2014/main" id="{8467A4FD-4D2F-42DA-937B-51D555BB307B}"/>
                </a:ext>
              </a:extLst>
            </p:cNvPr>
            <p:cNvSpPr/>
            <p:nvPr/>
          </p:nvSpPr>
          <p:spPr>
            <a:xfrm>
              <a:off x="185735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4" name="矩形 203">
              <a:extLst>
                <a:ext uri="{FF2B5EF4-FFF2-40B4-BE49-F238E27FC236}">
                  <a16:creationId xmlns:a16="http://schemas.microsoft.com/office/drawing/2014/main" id="{5CCBF556-8CCC-4257-9A56-86C8153956B2}"/>
                </a:ext>
              </a:extLst>
            </p:cNvPr>
            <p:cNvSpPr/>
            <p:nvPr/>
          </p:nvSpPr>
          <p:spPr>
            <a:xfrm>
              <a:off x="185735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5" name="矩形 204">
              <a:extLst>
                <a:ext uri="{FF2B5EF4-FFF2-40B4-BE49-F238E27FC236}">
                  <a16:creationId xmlns:a16="http://schemas.microsoft.com/office/drawing/2014/main" id="{FC41D574-4094-416D-8335-E2D6A8A5B5D7}"/>
                </a:ext>
              </a:extLst>
            </p:cNvPr>
            <p:cNvSpPr/>
            <p:nvPr/>
          </p:nvSpPr>
          <p:spPr>
            <a:xfrm>
              <a:off x="185735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6" name="矩形 205">
              <a:extLst>
                <a:ext uri="{FF2B5EF4-FFF2-40B4-BE49-F238E27FC236}">
                  <a16:creationId xmlns:a16="http://schemas.microsoft.com/office/drawing/2014/main" id="{62A5100C-99C2-4369-885A-DFC9B985CEAB}"/>
                </a:ext>
              </a:extLst>
            </p:cNvPr>
            <p:cNvSpPr/>
            <p:nvPr/>
          </p:nvSpPr>
          <p:spPr>
            <a:xfrm>
              <a:off x="185735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7" name="矩形 206">
              <a:extLst>
                <a:ext uri="{FF2B5EF4-FFF2-40B4-BE49-F238E27FC236}">
                  <a16:creationId xmlns:a16="http://schemas.microsoft.com/office/drawing/2014/main" id="{031738B8-E89E-49A2-B157-23ADBB63374B}"/>
                </a:ext>
              </a:extLst>
            </p:cNvPr>
            <p:cNvSpPr/>
            <p:nvPr/>
          </p:nvSpPr>
          <p:spPr>
            <a:xfrm>
              <a:off x="185735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8" name="矩形 207">
              <a:extLst>
                <a:ext uri="{FF2B5EF4-FFF2-40B4-BE49-F238E27FC236}">
                  <a16:creationId xmlns:a16="http://schemas.microsoft.com/office/drawing/2014/main" id="{BF02D007-8378-4C7D-ADE5-7D29DEC6F98B}"/>
                </a:ext>
              </a:extLst>
            </p:cNvPr>
            <p:cNvSpPr/>
            <p:nvPr/>
          </p:nvSpPr>
          <p:spPr>
            <a:xfrm>
              <a:off x="185735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9" name="矩形 208">
              <a:extLst>
                <a:ext uri="{FF2B5EF4-FFF2-40B4-BE49-F238E27FC236}">
                  <a16:creationId xmlns:a16="http://schemas.microsoft.com/office/drawing/2014/main" id="{96DF0017-C10B-4D3B-A6E4-8FF305F9F988}"/>
                </a:ext>
              </a:extLst>
            </p:cNvPr>
            <p:cNvSpPr/>
            <p:nvPr/>
          </p:nvSpPr>
          <p:spPr>
            <a:xfrm>
              <a:off x="2214546" y="4000504"/>
              <a:ext cx="357189"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①</a:t>
              </a:r>
              <a:endParaRPr lang="zh-CN" altLang="en-US" sz="1400" kern="0">
                <a:solidFill>
                  <a:prstClr val="black"/>
                </a:solidFill>
                <a:latin typeface="宋体" panose="02010600030101010101" pitchFamily="2" charset="-122"/>
              </a:endParaRPr>
            </a:p>
          </p:txBody>
        </p:sp>
        <p:sp>
          <p:nvSpPr>
            <p:cNvPr id="210" name="矩形 209">
              <a:extLst>
                <a:ext uri="{FF2B5EF4-FFF2-40B4-BE49-F238E27FC236}">
                  <a16:creationId xmlns:a16="http://schemas.microsoft.com/office/drawing/2014/main" id="{E390B17E-87EA-420B-AF52-597BDAEF9D81}"/>
                </a:ext>
              </a:extLst>
            </p:cNvPr>
            <p:cNvSpPr/>
            <p:nvPr/>
          </p:nvSpPr>
          <p:spPr>
            <a:xfrm>
              <a:off x="2571736" y="4000504"/>
              <a:ext cx="357190"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11" name="矩形 210">
              <a:extLst>
                <a:ext uri="{FF2B5EF4-FFF2-40B4-BE49-F238E27FC236}">
                  <a16:creationId xmlns:a16="http://schemas.microsoft.com/office/drawing/2014/main" id="{342C0137-48D5-4784-91E1-953E5930F6CF}"/>
                </a:ext>
              </a:extLst>
            </p:cNvPr>
            <p:cNvSpPr/>
            <p:nvPr/>
          </p:nvSpPr>
          <p:spPr>
            <a:xfrm>
              <a:off x="2928926" y="400050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dirty="0">
                <a:solidFill>
                  <a:prstClr val="black"/>
                </a:solidFill>
                <a:latin typeface="宋体"/>
              </a:endParaRP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a:t>
              </a:r>
              <a:r>
                <a:rPr lang="en-US" altLang="zh-CN" sz="1400" kern="0" dirty="0">
                  <a:solidFill>
                    <a:prstClr val="black"/>
                  </a:solidFill>
                  <a:latin typeface="宋体"/>
                </a:rPr>
                <a:t>←</a:t>
              </a:r>
              <a:r>
                <a:rPr lang="en-US" altLang="zh-CN" sz="1400" kern="0" dirty="0">
                  <a:solidFill>
                    <a:prstClr val="black"/>
                  </a:solidFill>
                  <a:latin typeface="宋体" panose="02010600030101010101" pitchFamily="2" charset="-122"/>
                </a:rPr>
                <a:t>1</a:t>
              </a:r>
              <a:endParaRPr lang="zh-CN" altLang="en-US" sz="1400" kern="0" dirty="0">
                <a:solidFill>
                  <a:prstClr val="black"/>
                </a:solidFill>
                <a:latin typeface="宋体" panose="02010600030101010101" pitchFamily="2" charset="-122"/>
              </a:endParaRPr>
            </a:p>
          </p:txBody>
        </p:sp>
        <p:sp>
          <p:nvSpPr>
            <p:cNvPr id="212" name="矩形 211">
              <a:extLst>
                <a:ext uri="{FF2B5EF4-FFF2-40B4-BE49-F238E27FC236}">
                  <a16:creationId xmlns:a16="http://schemas.microsoft.com/office/drawing/2014/main" id="{5296C1DE-B0C3-4830-85B8-9C5910D68D52}"/>
                </a:ext>
              </a:extLst>
            </p:cNvPr>
            <p:cNvSpPr/>
            <p:nvPr/>
          </p:nvSpPr>
          <p:spPr>
            <a:xfrm>
              <a:off x="328611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1</a:t>
              </a:r>
              <a:endParaRPr lang="zh-CN" altLang="en-US" sz="1400" kern="0" dirty="0">
                <a:solidFill>
                  <a:prstClr val="black"/>
                </a:solidFill>
                <a:latin typeface="宋体" panose="02010600030101010101" pitchFamily="2" charset="-122"/>
              </a:endParaRPr>
            </a:p>
          </p:txBody>
        </p:sp>
        <p:sp>
          <p:nvSpPr>
            <p:cNvPr id="213" name="矩形 212">
              <a:extLst>
                <a:ext uri="{FF2B5EF4-FFF2-40B4-BE49-F238E27FC236}">
                  <a16:creationId xmlns:a16="http://schemas.microsoft.com/office/drawing/2014/main" id="{764D9C62-7F0D-4271-AD01-2413CD202BB8}"/>
                </a:ext>
              </a:extLst>
            </p:cNvPr>
            <p:cNvSpPr/>
            <p:nvPr/>
          </p:nvSpPr>
          <p:spPr>
            <a:xfrm>
              <a:off x="3643306" y="400050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14" name="矩形 213">
              <a:extLst>
                <a:ext uri="{FF2B5EF4-FFF2-40B4-BE49-F238E27FC236}">
                  <a16:creationId xmlns:a16="http://schemas.microsoft.com/office/drawing/2014/main" id="{F4DFB85F-481A-4FD6-AC41-67D9EDC9F861}"/>
                </a:ext>
              </a:extLst>
            </p:cNvPr>
            <p:cNvSpPr/>
            <p:nvPr/>
          </p:nvSpPr>
          <p:spPr>
            <a:xfrm>
              <a:off x="400049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15" name="矩形 214">
              <a:extLst>
                <a:ext uri="{FF2B5EF4-FFF2-40B4-BE49-F238E27FC236}">
                  <a16:creationId xmlns:a16="http://schemas.microsoft.com/office/drawing/2014/main" id="{FAEFA44C-6ED3-49FF-A28B-C9EC3DE68A86}"/>
                </a:ext>
              </a:extLst>
            </p:cNvPr>
            <p:cNvSpPr/>
            <p:nvPr/>
          </p:nvSpPr>
          <p:spPr>
            <a:xfrm>
              <a:off x="2214546" y="435769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16" name="矩形 215">
              <a:extLst>
                <a:ext uri="{FF2B5EF4-FFF2-40B4-BE49-F238E27FC236}">
                  <a16:creationId xmlns:a16="http://schemas.microsoft.com/office/drawing/2014/main" id="{71E22977-4B2B-460A-B96F-FA4A95CC9499}"/>
                </a:ext>
              </a:extLst>
            </p:cNvPr>
            <p:cNvSpPr/>
            <p:nvPr/>
          </p:nvSpPr>
          <p:spPr>
            <a:xfrm>
              <a:off x="257173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17" name="矩形 216">
              <a:extLst>
                <a:ext uri="{FF2B5EF4-FFF2-40B4-BE49-F238E27FC236}">
                  <a16:creationId xmlns:a16="http://schemas.microsoft.com/office/drawing/2014/main" id="{59577BDA-8843-4BBE-B4C7-DD06E6A10E6A}"/>
                </a:ext>
              </a:extLst>
            </p:cNvPr>
            <p:cNvSpPr/>
            <p:nvPr/>
          </p:nvSpPr>
          <p:spPr>
            <a:xfrm>
              <a:off x="2928926" y="4357694"/>
              <a:ext cx="357189"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②</a:t>
              </a:r>
              <a:endParaRPr lang="zh-CN" altLang="en-US" sz="1400" kern="0">
                <a:solidFill>
                  <a:prstClr val="black"/>
                </a:solidFill>
                <a:latin typeface="宋体" panose="02010600030101010101" pitchFamily="2" charset="-122"/>
              </a:endParaRPr>
            </a:p>
          </p:txBody>
        </p:sp>
        <p:sp>
          <p:nvSpPr>
            <p:cNvPr id="218" name="矩形 217">
              <a:extLst>
                <a:ext uri="{FF2B5EF4-FFF2-40B4-BE49-F238E27FC236}">
                  <a16:creationId xmlns:a16="http://schemas.microsoft.com/office/drawing/2014/main" id="{491FE29E-3377-47BE-9118-0E51ED476EDF}"/>
                </a:ext>
              </a:extLst>
            </p:cNvPr>
            <p:cNvSpPr/>
            <p:nvPr/>
          </p:nvSpPr>
          <p:spPr>
            <a:xfrm>
              <a:off x="3286116" y="435769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19" name="矩形 218">
              <a:extLst>
                <a:ext uri="{FF2B5EF4-FFF2-40B4-BE49-F238E27FC236}">
                  <a16:creationId xmlns:a16="http://schemas.microsoft.com/office/drawing/2014/main" id="{E558F648-D7AD-4D69-A3B7-2F988B006AAA}"/>
                </a:ext>
              </a:extLst>
            </p:cNvPr>
            <p:cNvSpPr/>
            <p:nvPr/>
          </p:nvSpPr>
          <p:spPr>
            <a:xfrm>
              <a:off x="3643306" y="435769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0" name="矩形 219">
              <a:extLst>
                <a:ext uri="{FF2B5EF4-FFF2-40B4-BE49-F238E27FC236}">
                  <a16:creationId xmlns:a16="http://schemas.microsoft.com/office/drawing/2014/main" id="{3B5D75AC-64EB-477D-9ECA-A5421A599185}"/>
                </a:ext>
              </a:extLst>
            </p:cNvPr>
            <p:cNvSpPr/>
            <p:nvPr/>
          </p:nvSpPr>
          <p:spPr>
            <a:xfrm>
              <a:off x="400049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1" name="矩形 220">
              <a:extLst>
                <a:ext uri="{FF2B5EF4-FFF2-40B4-BE49-F238E27FC236}">
                  <a16:creationId xmlns:a16="http://schemas.microsoft.com/office/drawing/2014/main" id="{38E6273C-B775-4AD3-8C0A-47AA4433BFDF}"/>
                </a:ext>
              </a:extLst>
            </p:cNvPr>
            <p:cNvSpPr/>
            <p:nvPr/>
          </p:nvSpPr>
          <p:spPr>
            <a:xfrm>
              <a:off x="2214546" y="471488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2" name="矩形 221">
              <a:extLst>
                <a:ext uri="{FF2B5EF4-FFF2-40B4-BE49-F238E27FC236}">
                  <a16:creationId xmlns:a16="http://schemas.microsoft.com/office/drawing/2014/main" id="{E3C4434B-92FF-4268-B996-82EC718D14A4}"/>
                </a:ext>
              </a:extLst>
            </p:cNvPr>
            <p:cNvSpPr/>
            <p:nvPr/>
          </p:nvSpPr>
          <p:spPr>
            <a:xfrm>
              <a:off x="257173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3" name="矩形 222">
              <a:extLst>
                <a:ext uri="{FF2B5EF4-FFF2-40B4-BE49-F238E27FC236}">
                  <a16:creationId xmlns:a16="http://schemas.microsoft.com/office/drawing/2014/main" id="{4A011908-C654-43CE-8068-D28FF1D5B12F}"/>
                </a:ext>
              </a:extLst>
            </p:cNvPr>
            <p:cNvSpPr/>
            <p:nvPr/>
          </p:nvSpPr>
          <p:spPr>
            <a:xfrm>
              <a:off x="2928926" y="471488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4" name="矩形 223">
              <a:extLst>
                <a:ext uri="{FF2B5EF4-FFF2-40B4-BE49-F238E27FC236}">
                  <a16:creationId xmlns:a16="http://schemas.microsoft.com/office/drawing/2014/main" id="{49508A6B-514F-4F86-B26F-5E42A450C3FA}"/>
                </a:ext>
              </a:extLst>
            </p:cNvPr>
            <p:cNvSpPr/>
            <p:nvPr/>
          </p:nvSpPr>
          <p:spPr>
            <a:xfrm>
              <a:off x="328611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5" name="矩形 224">
              <a:extLst>
                <a:ext uri="{FF2B5EF4-FFF2-40B4-BE49-F238E27FC236}">
                  <a16:creationId xmlns:a16="http://schemas.microsoft.com/office/drawing/2014/main" id="{56D6EC60-0E01-4B2F-9070-32B2FC0A0885}"/>
                </a:ext>
              </a:extLst>
            </p:cNvPr>
            <p:cNvSpPr/>
            <p:nvPr/>
          </p:nvSpPr>
          <p:spPr>
            <a:xfrm>
              <a:off x="3643306" y="4714884"/>
              <a:ext cx="357189"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③</a:t>
              </a:r>
              <a:endParaRPr lang="zh-CN" altLang="en-US" sz="1400" kern="0">
                <a:solidFill>
                  <a:prstClr val="black"/>
                </a:solidFill>
                <a:latin typeface="宋体" panose="02010600030101010101" pitchFamily="2" charset="-122"/>
              </a:endParaRPr>
            </a:p>
          </p:txBody>
        </p:sp>
        <p:sp>
          <p:nvSpPr>
            <p:cNvPr id="226" name="矩形 225">
              <a:extLst>
                <a:ext uri="{FF2B5EF4-FFF2-40B4-BE49-F238E27FC236}">
                  <a16:creationId xmlns:a16="http://schemas.microsoft.com/office/drawing/2014/main" id="{C74402FF-92A5-4494-811B-AD3B864C55BE}"/>
                </a:ext>
              </a:extLst>
            </p:cNvPr>
            <p:cNvSpPr/>
            <p:nvPr/>
          </p:nvSpPr>
          <p:spPr>
            <a:xfrm>
              <a:off x="400049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27" name="矩形 226">
              <a:extLst>
                <a:ext uri="{FF2B5EF4-FFF2-40B4-BE49-F238E27FC236}">
                  <a16:creationId xmlns:a16="http://schemas.microsoft.com/office/drawing/2014/main" id="{D7CA0A13-A856-44AF-8D88-34902E58A37B}"/>
                </a:ext>
              </a:extLst>
            </p:cNvPr>
            <p:cNvSpPr/>
            <p:nvPr/>
          </p:nvSpPr>
          <p:spPr>
            <a:xfrm>
              <a:off x="2214546" y="507207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8" name="矩形 227">
              <a:extLst>
                <a:ext uri="{FF2B5EF4-FFF2-40B4-BE49-F238E27FC236}">
                  <a16:creationId xmlns:a16="http://schemas.microsoft.com/office/drawing/2014/main" id="{2ED6E3AD-87B9-420A-A08A-1AEC9AC5F65D}"/>
                </a:ext>
              </a:extLst>
            </p:cNvPr>
            <p:cNvSpPr/>
            <p:nvPr/>
          </p:nvSpPr>
          <p:spPr>
            <a:xfrm>
              <a:off x="221454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9" name="矩形 228">
              <a:extLst>
                <a:ext uri="{FF2B5EF4-FFF2-40B4-BE49-F238E27FC236}">
                  <a16:creationId xmlns:a16="http://schemas.microsoft.com/office/drawing/2014/main" id="{CAF50C03-F1AC-4DE4-A846-3AA843485316}"/>
                </a:ext>
              </a:extLst>
            </p:cNvPr>
            <p:cNvSpPr/>
            <p:nvPr/>
          </p:nvSpPr>
          <p:spPr>
            <a:xfrm>
              <a:off x="221454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30" name="矩形 229">
              <a:extLst>
                <a:ext uri="{FF2B5EF4-FFF2-40B4-BE49-F238E27FC236}">
                  <a16:creationId xmlns:a16="http://schemas.microsoft.com/office/drawing/2014/main" id="{E7BD54A4-BBC3-4AEB-9BE5-907BE7350DA6}"/>
                </a:ext>
              </a:extLst>
            </p:cNvPr>
            <p:cNvSpPr/>
            <p:nvPr/>
          </p:nvSpPr>
          <p:spPr>
            <a:xfrm>
              <a:off x="257173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1" name="矩形 230">
              <a:extLst>
                <a:ext uri="{FF2B5EF4-FFF2-40B4-BE49-F238E27FC236}">
                  <a16:creationId xmlns:a16="http://schemas.microsoft.com/office/drawing/2014/main" id="{9576F27B-C565-438E-94A5-39666B1D3721}"/>
                </a:ext>
              </a:extLst>
            </p:cNvPr>
            <p:cNvSpPr/>
            <p:nvPr/>
          </p:nvSpPr>
          <p:spPr>
            <a:xfrm>
              <a:off x="2928926" y="507207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2" name="矩形 231">
              <a:extLst>
                <a:ext uri="{FF2B5EF4-FFF2-40B4-BE49-F238E27FC236}">
                  <a16:creationId xmlns:a16="http://schemas.microsoft.com/office/drawing/2014/main" id="{43BAD55F-5ACA-40FD-A8FE-66BD33BDA08B}"/>
                </a:ext>
              </a:extLst>
            </p:cNvPr>
            <p:cNvSpPr/>
            <p:nvPr/>
          </p:nvSpPr>
          <p:spPr>
            <a:xfrm>
              <a:off x="328611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3" name="矩形 232">
              <a:extLst>
                <a:ext uri="{FF2B5EF4-FFF2-40B4-BE49-F238E27FC236}">
                  <a16:creationId xmlns:a16="http://schemas.microsoft.com/office/drawing/2014/main" id="{084A5E78-6646-4AE4-A752-181221EEFD33}"/>
                </a:ext>
              </a:extLst>
            </p:cNvPr>
            <p:cNvSpPr/>
            <p:nvPr/>
          </p:nvSpPr>
          <p:spPr>
            <a:xfrm>
              <a:off x="3643306" y="5072074"/>
              <a:ext cx="357189"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4" name="矩形 233">
              <a:extLst>
                <a:ext uri="{FF2B5EF4-FFF2-40B4-BE49-F238E27FC236}">
                  <a16:creationId xmlns:a16="http://schemas.microsoft.com/office/drawing/2014/main" id="{C70CCF92-436C-4EFC-9105-0D4F0A3E454C}"/>
                </a:ext>
              </a:extLst>
            </p:cNvPr>
            <p:cNvSpPr/>
            <p:nvPr/>
          </p:nvSpPr>
          <p:spPr>
            <a:xfrm>
              <a:off x="4000496" y="5429264"/>
              <a:ext cx="357190"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④</a:t>
              </a:r>
              <a:endParaRPr lang="zh-CN" altLang="en-US" sz="1400" kern="0">
                <a:solidFill>
                  <a:prstClr val="black"/>
                </a:solidFill>
                <a:latin typeface="宋体" panose="02010600030101010101" pitchFamily="2" charset="-122"/>
              </a:endParaRPr>
            </a:p>
          </p:txBody>
        </p:sp>
        <p:sp>
          <p:nvSpPr>
            <p:cNvPr id="235" name="矩形 234">
              <a:extLst>
                <a:ext uri="{FF2B5EF4-FFF2-40B4-BE49-F238E27FC236}">
                  <a16:creationId xmlns:a16="http://schemas.microsoft.com/office/drawing/2014/main" id="{14DA5A9B-8900-488A-BBCA-17CB9D49AED2}"/>
                </a:ext>
              </a:extLst>
            </p:cNvPr>
            <p:cNvSpPr/>
            <p:nvPr/>
          </p:nvSpPr>
          <p:spPr>
            <a:xfrm>
              <a:off x="400049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6" name="矩形 235">
              <a:extLst>
                <a:ext uri="{FF2B5EF4-FFF2-40B4-BE49-F238E27FC236}">
                  <a16:creationId xmlns:a16="http://schemas.microsoft.com/office/drawing/2014/main" id="{2DC90A0E-5D2D-4A7A-B08B-7D8B51E2D72F}"/>
                </a:ext>
              </a:extLst>
            </p:cNvPr>
            <p:cNvSpPr/>
            <p:nvPr/>
          </p:nvSpPr>
          <p:spPr>
            <a:xfrm>
              <a:off x="364330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7" name="矩形 236">
              <a:extLst>
                <a:ext uri="{FF2B5EF4-FFF2-40B4-BE49-F238E27FC236}">
                  <a16:creationId xmlns:a16="http://schemas.microsoft.com/office/drawing/2014/main" id="{C0D9545B-A4BA-4F6D-A98E-4A593E8BE985}"/>
                </a:ext>
              </a:extLst>
            </p:cNvPr>
            <p:cNvSpPr/>
            <p:nvPr/>
          </p:nvSpPr>
          <p:spPr>
            <a:xfrm>
              <a:off x="328611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8" name="矩形 237">
              <a:extLst>
                <a:ext uri="{FF2B5EF4-FFF2-40B4-BE49-F238E27FC236}">
                  <a16:creationId xmlns:a16="http://schemas.microsoft.com/office/drawing/2014/main" id="{15F3D965-6ECE-4A97-AA78-DABF89785A18}"/>
                </a:ext>
              </a:extLst>
            </p:cNvPr>
            <p:cNvSpPr/>
            <p:nvPr/>
          </p:nvSpPr>
          <p:spPr>
            <a:xfrm>
              <a:off x="257173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9" name="矩形 238">
              <a:extLst>
                <a:ext uri="{FF2B5EF4-FFF2-40B4-BE49-F238E27FC236}">
                  <a16:creationId xmlns:a16="http://schemas.microsoft.com/office/drawing/2014/main" id="{9D9CFEC2-D284-4AF9-82B7-FF892AA18865}"/>
                </a:ext>
              </a:extLst>
            </p:cNvPr>
            <p:cNvSpPr/>
            <p:nvPr/>
          </p:nvSpPr>
          <p:spPr>
            <a:xfrm>
              <a:off x="292892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0" name="矩形 239">
              <a:extLst>
                <a:ext uri="{FF2B5EF4-FFF2-40B4-BE49-F238E27FC236}">
                  <a16:creationId xmlns:a16="http://schemas.microsoft.com/office/drawing/2014/main" id="{748E9D56-6260-426C-9262-C4A3651221B9}"/>
                </a:ext>
              </a:extLst>
            </p:cNvPr>
            <p:cNvSpPr/>
            <p:nvPr/>
          </p:nvSpPr>
          <p:spPr>
            <a:xfrm>
              <a:off x="257173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1" name="矩形 240">
              <a:extLst>
                <a:ext uri="{FF2B5EF4-FFF2-40B4-BE49-F238E27FC236}">
                  <a16:creationId xmlns:a16="http://schemas.microsoft.com/office/drawing/2014/main" id="{5890683D-6A17-472C-947A-834F8916F2DD}"/>
                </a:ext>
              </a:extLst>
            </p:cNvPr>
            <p:cNvSpPr/>
            <p:nvPr/>
          </p:nvSpPr>
          <p:spPr>
            <a:xfrm>
              <a:off x="292892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2" name="矩形 241">
              <a:extLst>
                <a:ext uri="{FF2B5EF4-FFF2-40B4-BE49-F238E27FC236}">
                  <a16:creationId xmlns:a16="http://schemas.microsoft.com/office/drawing/2014/main" id="{2B1DDEDC-FB7E-4DB9-9107-0772532F5AE8}"/>
                </a:ext>
              </a:extLst>
            </p:cNvPr>
            <p:cNvSpPr/>
            <p:nvPr/>
          </p:nvSpPr>
          <p:spPr>
            <a:xfrm>
              <a:off x="328611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43" name="矩形 242">
              <a:extLst>
                <a:ext uri="{FF2B5EF4-FFF2-40B4-BE49-F238E27FC236}">
                  <a16:creationId xmlns:a16="http://schemas.microsoft.com/office/drawing/2014/main" id="{3F723B5E-15B3-435C-919E-8DE32FD19A6F}"/>
                </a:ext>
              </a:extLst>
            </p:cNvPr>
            <p:cNvSpPr/>
            <p:nvPr/>
          </p:nvSpPr>
          <p:spPr>
            <a:xfrm>
              <a:off x="364330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4</a:t>
              </a:r>
              <a:endParaRPr lang="zh-CN" altLang="en-US" sz="1400" kern="0">
                <a:solidFill>
                  <a:prstClr val="black"/>
                </a:solidFill>
                <a:latin typeface="宋体" panose="02010600030101010101" pitchFamily="2" charset="-122"/>
              </a:endParaRPr>
            </a:p>
          </p:txBody>
        </p:sp>
        <p:sp>
          <p:nvSpPr>
            <p:cNvPr id="244" name="矩形 243">
              <a:extLst>
                <a:ext uri="{FF2B5EF4-FFF2-40B4-BE49-F238E27FC236}">
                  <a16:creationId xmlns:a16="http://schemas.microsoft.com/office/drawing/2014/main" id="{84210C9C-7D28-44A3-AE34-628EC97208C8}"/>
                </a:ext>
              </a:extLst>
            </p:cNvPr>
            <p:cNvSpPr/>
            <p:nvPr/>
          </p:nvSpPr>
          <p:spPr>
            <a:xfrm>
              <a:off x="4000496" y="578645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4</a:t>
              </a:r>
              <a:endParaRPr lang="zh-CN" altLang="en-US" sz="1400" kern="0" dirty="0">
                <a:solidFill>
                  <a:prstClr val="black"/>
                </a:solidFill>
                <a:latin typeface="宋体" panose="02010600030101010101" pitchFamily="2" charset="-122"/>
              </a:endParaRPr>
            </a:p>
          </p:txBody>
        </p:sp>
        <p:sp>
          <p:nvSpPr>
            <p:cNvPr id="245" name="TextBox 64">
              <a:extLst>
                <a:ext uri="{FF2B5EF4-FFF2-40B4-BE49-F238E27FC236}">
                  <a16:creationId xmlns:a16="http://schemas.microsoft.com/office/drawing/2014/main" id="{670AA5D2-8035-4495-9A8B-396E397A37CA}"/>
                </a:ext>
              </a:extLst>
            </p:cNvPr>
            <p:cNvSpPr txBox="1">
              <a:spLocks noChangeArrowheads="1"/>
            </p:cNvSpPr>
            <p:nvPr/>
          </p:nvSpPr>
          <p:spPr bwMode="auto">
            <a:xfrm>
              <a:off x="1928794" y="2928934"/>
              <a:ext cx="301627" cy="307977"/>
            </a:xfrm>
            <a:prstGeom prst="rect">
              <a:avLst/>
            </a:prstGeom>
            <a:noFill/>
            <a:ln>
              <a:noFill/>
            </a:ln>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fontAlgn="auto" hangingPunct="1">
                <a:spcBef>
                  <a:spcPct val="0"/>
                </a:spcBef>
                <a:spcAft>
                  <a:spcPts val="0"/>
                </a:spcAft>
                <a:buClrTx/>
                <a:buSzTx/>
                <a:buFontTx/>
                <a:buNone/>
                <a:defRPr/>
              </a:pPr>
              <a:r>
                <a:rPr lang="en-US" altLang="zh-CN" sz="1400" kern="0">
                  <a:solidFill>
                    <a:prstClr val="black"/>
                  </a:solidFill>
                  <a:latin typeface="Arial" panose="020B0604020202020204" pitchFamily="34" charset="0"/>
                </a:rPr>
                <a:t>y</a:t>
              </a:r>
              <a:r>
                <a:rPr lang="en-US" altLang="zh-CN" sz="1400" kern="0" baseline="-25000">
                  <a:solidFill>
                    <a:prstClr val="black"/>
                  </a:solidFill>
                  <a:latin typeface="Arial" panose="020B0604020202020204" pitchFamily="34" charset="0"/>
                </a:rPr>
                <a:t>j</a:t>
              </a:r>
              <a:endParaRPr lang="zh-CN" altLang="en-US" sz="1400" kern="0" baseline="-25000">
                <a:solidFill>
                  <a:prstClr val="black"/>
                </a:solidFill>
                <a:latin typeface="Arial" panose="020B0604020202020204" pitchFamily="34" charset="0"/>
              </a:endParaRPr>
            </a:p>
          </p:txBody>
        </p:sp>
        <p:sp>
          <p:nvSpPr>
            <p:cNvPr id="246" name="椭圆 245">
              <a:extLst>
                <a:ext uri="{FF2B5EF4-FFF2-40B4-BE49-F238E27FC236}">
                  <a16:creationId xmlns:a16="http://schemas.microsoft.com/office/drawing/2014/main" id="{3F39D7EC-F735-4800-AFF0-1D6E72954E3E}"/>
                </a:ext>
              </a:extLst>
            </p:cNvPr>
            <p:cNvSpPr/>
            <p:nvPr/>
          </p:nvSpPr>
          <p:spPr>
            <a:xfrm>
              <a:off x="2285984"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47" name="椭圆 246">
              <a:extLst>
                <a:ext uri="{FF2B5EF4-FFF2-40B4-BE49-F238E27FC236}">
                  <a16:creationId xmlns:a16="http://schemas.microsoft.com/office/drawing/2014/main" id="{043C8759-4683-4ACB-B3AA-727EFFC9E0CE}"/>
                </a:ext>
              </a:extLst>
            </p:cNvPr>
            <p:cNvSpPr/>
            <p:nvPr/>
          </p:nvSpPr>
          <p:spPr>
            <a:xfrm>
              <a:off x="2643174" y="2928934"/>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D</a:t>
              </a:r>
              <a:endParaRPr lang="zh-CN" altLang="en-US" sz="1400" kern="0">
                <a:solidFill>
                  <a:prstClr val="black"/>
                </a:solidFill>
                <a:latin typeface="Constantia"/>
              </a:endParaRPr>
            </a:p>
          </p:txBody>
        </p:sp>
        <p:sp>
          <p:nvSpPr>
            <p:cNvPr id="248" name="椭圆 247">
              <a:extLst>
                <a:ext uri="{FF2B5EF4-FFF2-40B4-BE49-F238E27FC236}">
                  <a16:creationId xmlns:a16="http://schemas.microsoft.com/office/drawing/2014/main" id="{39AA642D-CB94-453A-B7B7-1ABBAA48D868}"/>
                </a:ext>
              </a:extLst>
            </p:cNvPr>
            <p:cNvSpPr/>
            <p:nvPr/>
          </p:nvSpPr>
          <p:spPr>
            <a:xfrm>
              <a:off x="2990839"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C</a:t>
              </a:r>
              <a:endParaRPr lang="zh-CN" altLang="en-US" sz="1400" kern="0">
                <a:solidFill>
                  <a:prstClr val="black"/>
                </a:solidFill>
                <a:latin typeface="Constantia"/>
              </a:endParaRPr>
            </a:p>
          </p:txBody>
        </p:sp>
        <p:sp>
          <p:nvSpPr>
            <p:cNvPr id="249" name="椭圆 248">
              <a:extLst>
                <a:ext uri="{FF2B5EF4-FFF2-40B4-BE49-F238E27FC236}">
                  <a16:creationId xmlns:a16="http://schemas.microsoft.com/office/drawing/2014/main" id="{25208157-140C-4E50-BF26-2148DA3CB3FA}"/>
                </a:ext>
              </a:extLst>
            </p:cNvPr>
            <p:cNvSpPr/>
            <p:nvPr/>
          </p:nvSpPr>
          <p:spPr>
            <a:xfrm>
              <a:off x="3336916" y="2928934"/>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0" name="椭圆 249">
              <a:extLst>
                <a:ext uri="{FF2B5EF4-FFF2-40B4-BE49-F238E27FC236}">
                  <a16:creationId xmlns:a16="http://schemas.microsoft.com/office/drawing/2014/main" id="{007F5A58-ECCB-4D44-AAE5-3B89AD193CA1}"/>
                </a:ext>
              </a:extLst>
            </p:cNvPr>
            <p:cNvSpPr/>
            <p:nvPr/>
          </p:nvSpPr>
          <p:spPr>
            <a:xfrm>
              <a:off x="3684581"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1" name="椭圆 250">
              <a:extLst>
                <a:ext uri="{FF2B5EF4-FFF2-40B4-BE49-F238E27FC236}">
                  <a16:creationId xmlns:a16="http://schemas.microsoft.com/office/drawing/2014/main" id="{5B4497B9-3A4D-42C6-A1BF-460442FC07F8}"/>
                </a:ext>
              </a:extLst>
            </p:cNvPr>
            <p:cNvSpPr/>
            <p:nvPr/>
          </p:nvSpPr>
          <p:spPr>
            <a:xfrm>
              <a:off x="4041771"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2" name="TextBox 72">
              <a:extLst>
                <a:ext uri="{FF2B5EF4-FFF2-40B4-BE49-F238E27FC236}">
                  <a16:creationId xmlns:a16="http://schemas.microsoft.com/office/drawing/2014/main" id="{46CB51CA-626A-4D48-B554-CD281CEAE840}"/>
                </a:ext>
              </a:extLst>
            </p:cNvPr>
            <p:cNvSpPr txBox="1">
              <a:spLocks noChangeArrowheads="1"/>
            </p:cNvSpPr>
            <p:nvPr/>
          </p:nvSpPr>
          <p:spPr bwMode="auto">
            <a:xfrm>
              <a:off x="1500166" y="3286124"/>
              <a:ext cx="301627" cy="307977"/>
            </a:xfrm>
            <a:prstGeom prst="rect">
              <a:avLst/>
            </a:prstGeom>
            <a:noFill/>
            <a:ln>
              <a:noFill/>
            </a:ln>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fontAlgn="auto" hangingPunct="1">
                <a:spcBef>
                  <a:spcPct val="0"/>
                </a:spcBef>
                <a:spcAft>
                  <a:spcPts val="0"/>
                </a:spcAft>
                <a:buClrTx/>
                <a:buSzTx/>
                <a:buFontTx/>
                <a:buNone/>
                <a:defRPr/>
              </a:pPr>
              <a:r>
                <a:rPr lang="en-US" altLang="zh-CN" sz="1400" kern="0">
                  <a:solidFill>
                    <a:prstClr val="black"/>
                  </a:solidFill>
                  <a:latin typeface="Arial" panose="020B0604020202020204" pitchFamily="34" charset="0"/>
                </a:rPr>
                <a:t>x</a:t>
              </a:r>
              <a:r>
                <a:rPr lang="en-US" altLang="zh-CN" sz="1400" kern="0" baseline="-25000">
                  <a:solidFill>
                    <a:prstClr val="black"/>
                  </a:solidFill>
                  <a:latin typeface="Arial" panose="020B0604020202020204" pitchFamily="34" charset="0"/>
                </a:rPr>
                <a:t>i</a:t>
              </a:r>
              <a:endParaRPr lang="zh-CN" altLang="en-US" sz="1400" kern="0" baseline="-25000">
                <a:solidFill>
                  <a:prstClr val="black"/>
                </a:solidFill>
                <a:latin typeface="Arial" panose="020B0604020202020204" pitchFamily="34" charset="0"/>
              </a:endParaRPr>
            </a:p>
          </p:txBody>
        </p:sp>
        <p:sp>
          <p:nvSpPr>
            <p:cNvPr id="253" name="椭圆 252">
              <a:extLst>
                <a:ext uri="{FF2B5EF4-FFF2-40B4-BE49-F238E27FC236}">
                  <a16:creationId xmlns:a16="http://schemas.microsoft.com/office/drawing/2014/main" id="{B3CDCDF6-DA87-4F99-99BD-F14FA44BDA7E}"/>
                </a:ext>
              </a:extLst>
            </p:cNvPr>
            <p:cNvSpPr/>
            <p:nvPr/>
          </p:nvSpPr>
          <p:spPr>
            <a:xfrm>
              <a:off x="1500166" y="371475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4" name="椭圆 253">
              <a:extLst>
                <a:ext uri="{FF2B5EF4-FFF2-40B4-BE49-F238E27FC236}">
                  <a16:creationId xmlns:a16="http://schemas.microsoft.com/office/drawing/2014/main" id="{2ED06E33-205B-4D9C-870E-F7C4C5E1AB32}"/>
                </a:ext>
              </a:extLst>
            </p:cNvPr>
            <p:cNvSpPr/>
            <p:nvPr/>
          </p:nvSpPr>
          <p:spPr>
            <a:xfrm>
              <a:off x="1500166" y="550070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5" name="椭圆 254">
              <a:extLst>
                <a:ext uri="{FF2B5EF4-FFF2-40B4-BE49-F238E27FC236}">
                  <a16:creationId xmlns:a16="http://schemas.microsoft.com/office/drawing/2014/main" id="{5A053B24-081E-4BD6-9CCF-E20326DDFB1A}"/>
                </a:ext>
              </a:extLst>
            </p:cNvPr>
            <p:cNvSpPr/>
            <p:nvPr/>
          </p:nvSpPr>
          <p:spPr>
            <a:xfrm>
              <a:off x="1500166" y="4041779"/>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dirty="0">
                  <a:solidFill>
                    <a:prstClr val="black"/>
                  </a:solidFill>
                  <a:latin typeface="Constantia"/>
                </a:rPr>
                <a:t>B</a:t>
              </a:r>
              <a:endParaRPr lang="zh-CN" altLang="en-US" sz="1400" kern="0" dirty="0">
                <a:solidFill>
                  <a:prstClr val="black"/>
                </a:solidFill>
                <a:latin typeface="Constantia"/>
              </a:endParaRPr>
            </a:p>
          </p:txBody>
        </p:sp>
        <p:sp>
          <p:nvSpPr>
            <p:cNvPr id="256" name="椭圆 255">
              <a:extLst>
                <a:ext uri="{FF2B5EF4-FFF2-40B4-BE49-F238E27FC236}">
                  <a16:creationId xmlns:a16="http://schemas.microsoft.com/office/drawing/2014/main" id="{86AD08ED-69A7-41A5-9CAB-94ED2E6A8D45}"/>
                </a:ext>
              </a:extLst>
            </p:cNvPr>
            <p:cNvSpPr/>
            <p:nvPr/>
          </p:nvSpPr>
          <p:spPr>
            <a:xfrm>
              <a:off x="1500166" y="478632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7" name="椭圆 256">
              <a:extLst>
                <a:ext uri="{FF2B5EF4-FFF2-40B4-BE49-F238E27FC236}">
                  <a16:creationId xmlns:a16="http://schemas.microsoft.com/office/drawing/2014/main" id="{D18DC647-89A6-401F-B8EA-7B4D1E8117BD}"/>
                </a:ext>
              </a:extLst>
            </p:cNvPr>
            <p:cNvSpPr/>
            <p:nvPr/>
          </p:nvSpPr>
          <p:spPr>
            <a:xfrm>
              <a:off x="1500166" y="585789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8" name="椭圆 257">
              <a:extLst>
                <a:ext uri="{FF2B5EF4-FFF2-40B4-BE49-F238E27FC236}">
                  <a16:creationId xmlns:a16="http://schemas.microsoft.com/office/drawing/2014/main" id="{5D16778F-77C2-4A88-86EF-021D2D1BB8E8}"/>
                </a:ext>
              </a:extLst>
            </p:cNvPr>
            <p:cNvSpPr/>
            <p:nvPr/>
          </p:nvSpPr>
          <p:spPr>
            <a:xfrm>
              <a:off x="1500166" y="514351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D</a:t>
              </a:r>
              <a:endParaRPr lang="zh-CN" altLang="en-US" sz="1400" kern="0">
                <a:solidFill>
                  <a:prstClr val="black"/>
                </a:solidFill>
                <a:latin typeface="Constantia"/>
              </a:endParaRPr>
            </a:p>
          </p:txBody>
        </p:sp>
        <p:sp>
          <p:nvSpPr>
            <p:cNvPr id="259" name="椭圆 258">
              <a:extLst>
                <a:ext uri="{FF2B5EF4-FFF2-40B4-BE49-F238E27FC236}">
                  <a16:creationId xmlns:a16="http://schemas.microsoft.com/office/drawing/2014/main" id="{79D4FEEE-9630-40F4-8EAB-83AF62B4E92A}"/>
                </a:ext>
              </a:extLst>
            </p:cNvPr>
            <p:cNvSpPr/>
            <p:nvPr/>
          </p:nvSpPr>
          <p:spPr>
            <a:xfrm>
              <a:off x="1500166" y="442913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C</a:t>
              </a:r>
              <a:endParaRPr lang="zh-CN" altLang="en-US" sz="1400" kern="0">
                <a:solidFill>
                  <a:prstClr val="black"/>
                </a:solidFill>
                <a:latin typeface="Constantia"/>
              </a:endParaRPr>
            </a:p>
          </p:txBody>
        </p:sp>
        <p:sp>
          <p:nvSpPr>
            <p:cNvPr id="260" name="TextBox 80">
              <a:extLst>
                <a:ext uri="{FF2B5EF4-FFF2-40B4-BE49-F238E27FC236}">
                  <a16:creationId xmlns:a16="http://schemas.microsoft.com/office/drawing/2014/main" id="{5C989976-B270-42F6-B5EB-F10F9DEE44F2}"/>
                </a:ext>
              </a:extLst>
            </p:cNvPr>
            <p:cNvSpPr txBox="1"/>
            <p:nvPr/>
          </p:nvSpPr>
          <p:spPr>
            <a:xfrm>
              <a:off x="1000100" y="3286124"/>
              <a:ext cx="284165"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0</a:t>
              </a:r>
              <a:endParaRPr lang="zh-CN" altLang="en-US" sz="1400" kern="0" baseline="-25000">
                <a:solidFill>
                  <a:prstClr val="black"/>
                </a:solidFill>
                <a:latin typeface="宋体" panose="02010600030101010101" pitchFamily="2" charset="-122"/>
              </a:endParaRPr>
            </a:p>
          </p:txBody>
        </p:sp>
        <p:sp>
          <p:nvSpPr>
            <p:cNvPr id="261" name="椭圆 260">
              <a:extLst>
                <a:ext uri="{FF2B5EF4-FFF2-40B4-BE49-F238E27FC236}">
                  <a16:creationId xmlns:a16="http://schemas.microsoft.com/office/drawing/2014/main" id="{A98CD4BE-B2C2-4AF8-925F-E773246B0580}"/>
                </a:ext>
              </a:extLst>
            </p:cNvPr>
            <p:cNvSpPr/>
            <p:nvPr/>
          </p:nvSpPr>
          <p:spPr>
            <a:xfrm>
              <a:off x="1000100" y="371475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62" name="椭圆 261">
              <a:extLst>
                <a:ext uri="{FF2B5EF4-FFF2-40B4-BE49-F238E27FC236}">
                  <a16:creationId xmlns:a16="http://schemas.microsoft.com/office/drawing/2014/main" id="{CA0C2259-C7A9-4AA0-8F47-D2FD704A710A}"/>
                </a:ext>
              </a:extLst>
            </p:cNvPr>
            <p:cNvSpPr/>
            <p:nvPr/>
          </p:nvSpPr>
          <p:spPr>
            <a:xfrm>
              <a:off x="1000100" y="550070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6</a:t>
              </a:r>
              <a:endParaRPr lang="zh-CN" altLang="en-US" sz="1400" kern="0">
                <a:solidFill>
                  <a:prstClr val="black"/>
                </a:solidFill>
                <a:latin typeface="宋体" panose="02010600030101010101" pitchFamily="2" charset="-122"/>
              </a:endParaRPr>
            </a:p>
          </p:txBody>
        </p:sp>
        <p:sp>
          <p:nvSpPr>
            <p:cNvPr id="263" name="椭圆 262">
              <a:extLst>
                <a:ext uri="{FF2B5EF4-FFF2-40B4-BE49-F238E27FC236}">
                  <a16:creationId xmlns:a16="http://schemas.microsoft.com/office/drawing/2014/main" id="{D43030E3-139B-4D07-B117-3B96502A1180}"/>
                </a:ext>
              </a:extLst>
            </p:cNvPr>
            <p:cNvSpPr/>
            <p:nvPr/>
          </p:nvSpPr>
          <p:spPr>
            <a:xfrm>
              <a:off x="1000100" y="4041779"/>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64" name="椭圆 263">
              <a:extLst>
                <a:ext uri="{FF2B5EF4-FFF2-40B4-BE49-F238E27FC236}">
                  <a16:creationId xmlns:a16="http://schemas.microsoft.com/office/drawing/2014/main" id="{F075226D-0EC5-4F6B-8B9E-D6395CCCF6E4}"/>
                </a:ext>
              </a:extLst>
            </p:cNvPr>
            <p:cNvSpPr/>
            <p:nvPr/>
          </p:nvSpPr>
          <p:spPr>
            <a:xfrm>
              <a:off x="1000100" y="478632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4</a:t>
              </a:r>
              <a:endParaRPr lang="zh-CN" altLang="en-US" sz="1400" kern="0">
                <a:solidFill>
                  <a:prstClr val="black"/>
                </a:solidFill>
                <a:latin typeface="宋体" panose="02010600030101010101" pitchFamily="2" charset="-122"/>
              </a:endParaRPr>
            </a:p>
          </p:txBody>
        </p:sp>
        <p:sp>
          <p:nvSpPr>
            <p:cNvPr id="265" name="椭圆 264">
              <a:extLst>
                <a:ext uri="{FF2B5EF4-FFF2-40B4-BE49-F238E27FC236}">
                  <a16:creationId xmlns:a16="http://schemas.microsoft.com/office/drawing/2014/main" id="{75FD64D0-FBA6-4F0A-A58B-ED67077F7CA4}"/>
                </a:ext>
              </a:extLst>
            </p:cNvPr>
            <p:cNvSpPr/>
            <p:nvPr/>
          </p:nvSpPr>
          <p:spPr>
            <a:xfrm>
              <a:off x="1000100" y="585789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7</a:t>
              </a:r>
              <a:endParaRPr lang="zh-CN" altLang="en-US" sz="1400" kern="0">
                <a:solidFill>
                  <a:prstClr val="black"/>
                </a:solidFill>
                <a:latin typeface="宋体" panose="02010600030101010101" pitchFamily="2" charset="-122"/>
              </a:endParaRPr>
            </a:p>
          </p:txBody>
        </p:sp>
        <p:sp>
          <p:nvSpPr>
            <p:cNvPr id="266" name="椭圆 265">
              <a:extLst>
                <a:ext uri="{FF2B5EF4-FFF2-40B4-BE49-F238E27FC236}">
                  <a16:creationId xmlns:a16="http://schemas.microsoft.com/office/drawing/2014/main" id="{95325806-614D-4B63-B959-E85BC86474DE}"/>
                </a:ext>
              </a:extLst>
            </p:cNvPr>
            <p:cNvSpPr/>
            <p:nvPr/>
          </p:nvSpPr>
          <p:spPr>
            <a:xfrm>
              <a:off x="1000100" y="514351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5</a:t>
              </a:r>
              <a:endParaRPr lang="zh-CN" altLang="en-US" sz="1400" kern="0">
                <a:solidFill>
                  <a:prstClr val="black"/>
                </a:solidFill>
                <a:latin typeface="宋体" panose="02010600030101010101" pitchFamily="2" charset="-122"/>
              </a:endParaRPr>
            </a:p>
          </p:txBody>
        </p:sp>
        <p:sp>
          <p:nvSpPr>
            <p:cNvPr id="267" name="椭圆 266">
              <a:extLst>
                <a:ext uri="{FF2B5EF4-FFF2-40B4-BE49-F238E27FC236}">
                  <a16:creationId xmlns:a16="http://schemas.microsoft.com/office/drawing/2014/main" id="{59C951B1-AC2B-466D-A09F-F78043FA2677}"/>
                </a:ext>
              </a:extLst>
            </p:cNvPr>
            <p:cNvSpPr/>
            <p:nvPr/>
          </p:nvSpPr>
          <p:spPr>
            <a:xfrm>
              <a:off x="1000100" y="442913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68" name="TextBox 88">
              <a:extLst>
                <a:ext uri="{FF2B5EF4-FFF2-40B4-BE49-F238E27FC236}">
                  <a16:creationId xmlns:a16="http://schemas.microsoft.com/office/drawing/2014/main" id="{04827649-2215-46FD-9C4F-6B31D5F455FE}"/>
                </a:ext>
              </a:extLst>
            </p:cNvPr>
            <p:cNvSpPr txBox="1"/>
            <p:nvPr/>
          </p:nvSpPr>
          <p:spPr>
            <a:xfrm>
              <a:off x="1928794" y="2500306"/>
              <a:ext cx="284164"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0</a:t>
              </a:r>
              <a:endParaRPr lang="zh-CN" altLang="en-US" sz="1400" kern="0" baseline="-25000">
                <a:solidFill>
                  <a:prstClr val="black"/>
                </a:solidFill>
                <a:latin typeface="宋体" panose="02010600030101010101" pitchFamily="2" charset="-122"/>
              </a:endParaRPr>
            </a:p>
          </p:txBody>
        </p:sp>
        <p:sp>
          <p:nvSpPr>
            <p:cNvPr id="269" name="椭圆 268">
              <a:extLst>
                <a:ext uri="{FF2B5EF4-FFF2-40B4-BE49-F238E27FC236}">
                  <a16:creationId xmlns:a16="http://schemas.microsoft.com/office/drawing/2014/main" id="{2322EB49-5EAA-4B30-893D-11D2F2140336}"/>
                </a:ext>
              </a:extLst>
            </p:cNvPr>
            <p:cNvSpPr/>
            <p:nvPr/>
          </p:nvSpPr>
          <p:spPr>
            <a:xfrm>
              <a:off x="2285984"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70" name="椭圆 269">
              <a:extLst>
                <a:ext uri="{FF2B5EF4-FFF2-40B4-BE49-F238E27FC236}">
                  <a16:creationId xmlns:a16="http://schemas.microsoft.com/office/drawing/2014/main" id="{947F8989-CD41-4B85-BFCE-9221BDCCC43D}"/>
                </a:ext>
              </a:extLst>
            </p:cNvPr>
            <p:cNvSpPr/>
            <p:nvPr/>
          </p:nvSpPr>
          <p:spPr>
            <a:xfrm>
              <a:off x="2643174"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dirty="0">
                  <a:solidFill>
                    <a:prstClr val="black"/>
                  </a:solidFill>
                  <a:latin typeface="宋体" panose="02010600030101010101" pitchFamily="2" charset="-122"/>
                </a:rPr>
                <a:t>2</a:t>
              </a:r>
              <a:endParaRPr lang="zh-CN" altLang="en-US" sz="1400" kern="0" dirty="0">
                <a:solidFill>
                  <a:prstClr val="black"/>
                </a:solidFill>
                <a:latin typeface="宋体" panose="02010600030101010101" pitchFamily="2" charset="-122"/>
              </a:endParaRPr>
            </a:p>
          </p:txBody>
        </p:sp>
        <p:sp>
          <p:nvSpPr>
            <p:cNvPr id="271" name="椭圆 270">
              <a:extLst>
                <a:ext uri="{FF2B5EF4-FFF2-40B4-BE49-F238E27FC236}">
                  <a16:creationId xmlns:a16="http://schemas.microsoft.com/office/drawing/2014/main" id="{B4260CF6-4E9E-4D19-A44A-42CE3DC28030}"/>
                </a:ext>
              </a:extLst>
            </p:cNvPr>
            <p:cNvSpPr/>
            <p:nvPr/>
          </p:nvSpPr>
          <p:spPr>
            <a:xfrm>
              <a:off x="2990839"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72" name="椭圆 271">
              <a:extLst>
                <a:ext uri="{FF2B5EF4-FFF2-40B4-BE49-F238E27FC236}">
                  <a16:creationId xmlns:a16="http://schemas.microsoft.com/office/drawing/2014/main" id="{BC20D9D7-B25E-4BF2-97A9-23173116E82B}"/>
                </a:ext>
              </a:extLst>
            </p:cNvPr>
            <p:cNvSpPr/>
            <p:nvPr/>
          </p:nvSpPr>
          <p:spPr>
            <a:xfrm>
              <a:off x="3336916"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4</a:t>
              </a:r>
              <a:endParaRPr lang="zh-CN" altLang="en-US" sz="1400" kern="0">
                <a:solidFill>
                  <a:prstClr val="black"/>
                </a:solidFill>
                <a:latin typeface="宋体" panose="02010600030101010101" pitchFamily="2" charset="-122"/>
              </a:endParaRPr>
            </a:p>
          </p:txBody>
        </p:sp>
        <p:sp>
          <p:nvSpPr>
            <p:cNvPr id="273" name="椭圆 272">
              <a:extLst>
                <a:ext uri="{FF2B5EF4-FFF2-40B4-BE49-F238E27FC236}">
                  <a16:creationId xmlns:a16="http://schemas.microsoft.com/office/drawing/2014/main" id="{61E21872-2359-470B-919A-08B0D3A992E9}"/>
                </a:ext>
              </a:extLst>
            </p:cNvPr>
            <p:cNvSpPr/>
            <p:nvPr/>
          </p:nvSpPr>
          <p:spPr>
            <a:xfrm>
              <a:off x="3684581"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5</a:t>
              </a:r>
              <a:endParaRPr lang="zh-CN" altLang="en-US" sz="1400" kern="0">
                <a:solidFill>
                  <a:prstClr val="black"/>
                </a:solidFill>
                <a:latin typeface="宋体" panose="02010600030101010101" pitchFamily="2" charset="-122"/>
              </a:endParaRPr>
            </a:p>
          </p:txBody>
        </p:sp>
        <p:sp>
          <p:nvSpPr>
            <p:cNvPr id="274" name="椭圆 273">
              <a:extLst>
                <a:ext uri="{FF2B5EF4-FFF2-40B4-BE49-F238E27FC236}">
                  <a16:creationId xmlns:a16="http://schemas.microsoft.com/office/drawing/2014/main" id="{E8D84E9C-0890-475D-A14F-983CD4F6FAA4}"/>
                </a:ext>
              </a:extLst>
            </p:cNvPr>
            <p:cNvSpPr/>
            <p:nvPr/>
          </p:nvSpPr>
          <p:spPr>
            <a:xfrm>
              <a:off x="4041771"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6</a:t>
              </a:r>
              <a:endParaRPr lang="zh-CN" altLang="en-US" sz="1400" kern="0">
                <a:solidFill>
                  <a:prstClr val="black"/>
                </a:solidFill>
                <a:latin typeface="宋体" panose="02010600030101010101" pitchFamily="2" charset="-122"/>
              </a:endParaRPr>
            </a:p>
          </p:txBody>
        </p:sp>
        <p:sp>
          <p:nvSpPr>
            <p:cNvPr id="275" name="TextBox 95">
              <a:extLst>
                <a:ext uri="{FF2B5EF4-FFF2-40B4-BE49-F238E27FC236}">
                  <a16:creationId xmlns:a16="http://schemas.microsoft.com/office/drawing/2014/main" id="{E09302C4-2EDE-4212-ACB5-51D8219F14C8}"/>
                </a:ext>
              </a:extLst>
            </p:cNvPr>
            <p:cNvSpPr txBox="1"/>
            <p:nvPr/>
          </p:nvSpPr>
          <p:spPr>
            <a:xfrm>
              <a:off x="1500166" y="2500306"/>
              <a:ext cx="274639"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j</a:t>
              </a:r>
              <a:endParaRPr lang="zh-CN" altLang="en-US" sz="1400" kern="0">
                <a:solidFill>
                  <a:prstClr val="black"/>
                </a:solidFill>
                <a:latin typeface="宋体" panose="02010600030101010101" pitchFamily="2" charset="-122"/>
              </a:endParaRPr>
            </a:p>
          </p:txBody>
        </p:sp>
        <p:sp>
          <p:nvSpPr>
            <p:cNvPr id="276" name="TextBox 96">
              <a:extLst>
                <a:ext uri="{FF2B5EF4-FFF2-40B4-BE49-F238E27FC236}">
                  <a16:creationId xmlns:a16="http://schemas.microsoft.com/office/drawing/2014/main" id="{96495211-0CF5-46AE-9574-7BB9403EFB78}"/>
                </a:ext>
              </a:extLst>
            </p:cNvPr>
            <p:cNvSpPr txBox="1"/>
            <p:nvPr/>
          </p:nvSpPr>
          <p:spPr>
            <a:xfrm>
              <a:off x="1000100" y="2857496"/>
              <a:ext cx="274640"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i</a:t>
              </a:r>
              <a:endParaRPr lang="zh-CN" altLang="en-US" sz="1400" kern="0">
                <a:solidFill>
                  <a:prstClr val="black"/>
                </a:solidFill>
                <a:latin typeface="宋体" panose="02010600030101010101" pitchFamily="2" charset="-122"/>
              </a:endParaRPr>
            </a:p>
          </p:txBody>
        </p:sp>
      </p:grpSp>
      <p:graphicFrame>
        <p:nvGraphicFramePr>
          <p:cNvPr id="80900" name="Object 2">
            <a:extLst>
              <a:ext uri="{FF2B5EF4-FFF2-40B4-BE49-F238E27FC236}">
                <a16:creationId xmlns:a16="http://schemas.microsoft.com/office/drawing/2014/main" id="{0835564F-8688-4DEE-B8AE-A8B578467A10}"/>
              </a:ext>
            </a:extLst>
          </p:cNvPr>
          <p:cNvGraphicFramePr>
            <a:graphicFrameLocks noChangeAspect="1"/>
          </p:cNvGraphicFramePr>
          <p:nvPr/>
        </p:nvGraphicFramePr>
        <p:xfrm>
          <a:off x="4584700" y="2189163"/>
          <a:ext cx="4464050" cy="877887"/>
        </p:xfrm>
        <a:graphic>
          <a:graphicData uri="http://schemas.openxmlformats.org/presentationml/2006/ole">
            <mc:AlternateContent xmlns:mc="http://schemas.openxmlformats.org/markup-compatibility/2006">
              <mc:Choice xmlns:v="urn:schemas-microsoft-com:vml" Requires="v">
                <p:oleObj spid="_x0000_s81016" name="公式" r:id="rId3" imgW="3454400" imgH="736600" progId="Equation.3">
                  <p:embed/>
                </p:oleObj>
              </mc:Choice>
              <mc:Fallback>
                <p:oleObj name="公式" r:id="rId3" imgW="3454400" imgH="736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189163"/>
                        <a:ext cx="446405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1" name="文本框 1">
            <a:extLst>
              <a:ext uri="{FF2B5EF4-FFF2-40B4-BE49-F238E27FC236}">
                <a16:creationId xmlns:a16="http://schemas.microsoft.com/office/drawing/2014/main" id="{3263A312-6F58-42D0-B4B3-015D57A4E26A}"/>
              </a:ext>
            </a:extLst>
          </p:cNvPr>
          <p:cNvSpPr txBox="1">
            <a:spLocks noChangeArrowheads="1"/>
          </p:cNvSpPr>
          <p:nvPr/>
        </p:nvSpPr>
        <p:spPr bwMode="auto">
          <a:xfrm>
            <a:off x="4427538" y="3276600"/>
            <a:ext cx="285908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c[0,j] = 0</a:t>
            </a: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c[i,0] = 0</a:t>
            </a: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i = 1, j = 2        </a:t>
            </a:r>
            <a:r>
              <a:rPr lang="en-US" altLang="zh-CN" sz="1800">
                <a:solidFill>
                  <a:srgbClr val="FF0000"/>
                </a:solidFill>
                <a:latin typeface="Arial" panose="020B0604020202020204" pitchFamily="34" charset="0"/>
                <a:ea typeface="宋体" panose="02010600030101010101" pitchFamily="2" charset="-122"/>
              </a:rPr>
              <a:t>x</a:t>
            </a:r>
            <a:r>
              <a:rPr lang="en-US" altLang="zh-CN" sz="1800" baseline="-25000">
                <a:solidFill>
                  <a:srgbClr val="FF0000"/>
                </a:solidFill>
                <a:latin typeface="Arial" panose="020B0604020202020204" pitchFamily="34" charset="0"/>
                <a:ea typeface="宋体" panose="02010600030101010101" pitchFamily="2" charset="-122"/>
              </a:rPr>
              <a:t>1</a:t>
            </a:r>
            <a:r>
              <a:rPr lang="en-US" altLang="zh-CN" sz="1800">
                <a:solidFill>
                  <a:srgbClr val="FF0000"/>
                </a:solidFill>
                <a:latin typeface="Arial" panose="020B0604020202020204" pitchFamily="34" charset="0"/>
                <a:ea typeface="宋体" panose="02010600030101010101" pitchFamily="2" charset="-122"/>
              </a:rPr>
              <a:t>≠y</a:t>
            </a:r>
            <a:r>
              <a:rPr lang="en-US" altLang="zh-CN" sz="1800" baseline="-25000">
                <a:solidFill>
                  <a:srgbClr val="FF0000"/>
                </a:solidFill>
                <a:latin typeface="Arial" panose="020B0604020202020204" pitchFamily="34" charset="0"/>
                <a:ea typeface="宋体" panose="02010600030101010101" pitchFamily="2" charset="-122"/>
              </a:rPr>
              <a:t>2</a:t>
            </a: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c[1,2] = max{c[1,1], c[0,2]}</a:t>
            </a: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          = max{0,0}</a:t>
            </a: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          =  0</a:t>
            </a: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b[1,2] = </a:t>
            </a:r>
            <a:r>
              <a:rPr lang="zh-CN" altLang="en-US" sz="1800">
                <a:solidFill>
                  <a:schemeClr val="tx1"/>
                </a:solidFill>
                <a:latin typeface="Arial" panose="020B0604020202020204" pitchFamily="34" charset="0"/>
                <a:ea typeface="宋体" panose="02010600030101010101" pitchFamily="2" charset="-122"/>
              </a:rPr>
              <a:t>‘</a:t>
            </a:r>
            <a:r>
              <a:rPr lang="zh-CN" altLang="en-US" sz="1800">
                <a:solidFill>
                  <a:schemeClr val="tx1"/>
                </a:solidFill>
                <a:latin typeface="等线" panose="02010600030101010101" pitchFamily="2" charset="-122"/>
                <a:ea typeface="等线" panose="02010600030101010101" pitchFamily="2" charset="-122"/>
              </a:rPr>
              <a:t>↑</a:t>
            </a:r>
            <a:r>
              <a:rPr lang="zh-CN" altLang="en-US" sz="1800">
                <a:solidFill>
                  <a:schemeClr val="tx1"/>
                </a:solidFill>
                <a:latin typeface="Arial" panose="020B0604020202020204" pitchFamily="34" charset="0"/>
                <a:ea typeface="宋体" panose="02010600030101010101" pitchFamily="2" charset="-122"/>
              </a:rPr>
              <a:t>’</a:t>
            </a: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0902" name="矩形 2">
            <a:extLst>
              <a:ext uri="{FF2B5EF4-FFF2-40B4-BE49-F238E27FC236}">
                <a16:creationId xmlns:a16="http://schemas.microsoft.com/office/drawing/2014/main" id="{49AE8D2F-E537-44FC-9938-68534E4B8958}"/>
              </a:ext>
            </a:extLst>
          </p:cNvPr>
          <p:cNvSpPr>
            <a:spLocks noChangeArrowheads="1"/>
          </p:cNvSpPr>
          <p:nvPr/>
        </p:nvSpPr>
        <p:spPr bwMode="auto">
          <a:xfrm>
            <a:off x="1784350" y="3724275"/>
            <a:ext cx="2082800" cy="2122488"/>
          </a:xfrm>
          <a:prstGeom prst="rect">
            <a:avLst/>
          </a:prstGeom>
          <a:solidFill>
            <a:srgbClr val="C7FFF0">
              <a:alpha val="81175"/>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0903" name="椭圆 3">
            <a:extLst>
              <a:ext uri="{FF2B5EF4-FFF2-40B4-BE49-F238E27FC236}">
                <a16:creationId xmlns:a16="http://schemas.microsoft.com/office/drawing/2014/main" id="{184D063A-7D18-43B6-B231-371D2BA62D0D}"/>
              </a:ext>
            </a:extLst>
          </p:cNvPr>
          <p:cNvSpPr>
            <a:spLocks noChangeArrowheads="1"/>
          </p:cNvSpPr>
          <p:nvPr/>
        </p:nvSpPr>
        <p:spPr bwMode="auto">
          <a:xfrm>
            <a:off x="2047875" y="3273425"/>
            <a:ext cx="515938" cy="463550"/>
          </a:xfrm>
          <a:prstGeom prst="ellipse">
            <a:avLst/>
          </a:prstGeom>
          <a:solidFill>
            <a:srgbClr val="00E4A8">
              <a:alpha val="29019"/>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0904" name="椭圆 95">
            <a:extLst>
              <a:ext uri="{FF2B5EF4-FFF2-40B4-BE49-F238E27FC236}">
                <a16:creationId xmlns:a16="http://schemas.microsoft.com/office/drawing/2014/main" id="{FCEE6AD2-B552-4754-ABBE-5B2F9D22A148}"/>
              </a:ext>
            </a:extLst>
          </p:cNvPr>
          <p:cNvSpPr>
            <a:spLocks noChangeArrowheads="1"/>
          </p:cNvSpPr>
          <p:nvPr/>
        </p:nvSpPr>
        <p:spPr bwMode="auto">
          <a:xfrm>
            <a:off x="1724025" y="3252788"/>
            <a:ext cx="515938" cy="461962"/>
          </a:xfrm>
          <a:prstGeom prst="ellipse">
            <a:avLst/>
          </a:prstGeom>
          <a:solidFill>
            <a:srgbClr val="00E4A8">
              <a:alpha val="29019"/>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0905" name="椭圆 96">
            <a:extLst>
              <a:ext uri="{FF2B5EF4-FFF2-40B4-BE49-F238E27FC236}">
                <a16:creationId xmlns:a16="http://schemas.microsoft.com/office/drawing/2014/main" id="{81363A7D-9E3F-4F06-BED8-A88099E97470}"/>
              </a:ext>
            </a:extLst>
          </p:cNvPr>
          <p:cNvSpPr>
            <a:spLocks noChangeArrowheads="1"/>
          </p:cNvSpPr>
          <p:nvPr/>
        </p:nvSpPr>
        <p:spPr bwMode="auto">
          <a:xfrm>
            <a:off x="2078038" y="2930525"/>
            <a:ext cx="514350" cy="461963"/>
          </a:xfrm>
          <a:prstGeom prst="ellipse">
            <a:avLst/>
          </a:prstGeom>
          <a:solidFill>
            <a:srgbClr val="00E4A8">
              <a:alpha val="29019"/>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5" name="图片 4">
            <a:extLst>
              <a:ext uri="{FF2B5EF4-FFF2-40B4-BE49-F238E27FC236}">
                <a16:creationId xmlns:a16="http://schemas.microsoft.com/office/drawing/2014/main" id="{147F8255-4B6A-42AA-A6E0-5626A681DB59}"/>
              </a:ext>
            </a:extLst>
          </p:cNvPr>
          <p:cNvPicPr>
            <a:picLocks noChangeAspect="1"/>
          </p:cNvPicPr>
          <p:nvPr/>
        </p:nvPicPr>
        <p:blipFill>
          <a:blip r:embed="rId5"/>
          <a:stretch>
            <a:fillRect/>
          </a:stretch>
        </p:blipFill>
        <p:spPr>
          <a:xfrm>
            <a:off x="6227763" y="5894388"/>
            <a:ext cx="2747962" cy="808037"/>
          </a:xfrm>
          <a:prstGeom prst="rect">
            <a:avLst/>
          </a:prstGeom>
          <a:ln>
            <a:solidFill>
              <a:schemeClr val="accent1">
                <a:lumMod val="75000"/>
              </a:schemeClr>
            </a:solid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2">
            <a:extLst>
              <a:ext uri="{FF2B5EF4-FFF2-40B4-BE49-F238E27FC236}">
                <a16:creationId xmlns:a16="http://schemas.microsoft.com/office/drawing/2014/main" id="{667F99E0-15A2-4A7A-BBD4-80C79DD3182B}"/>
              </a:ext>
            </a:extLst>
          </p:cNvPr>
          <p:cNvSpPr>
            <a:spLocks noGrp="1" noChangeArrowheads="1"/>
          </p:cNvSpPr>
          <p:nvPr>
            <p:ph idx="1"/>
          </p:nvPr>
        </p:nvSpPr>
        <p:spPr>
          <a:xfrm>
            <a:off x="395288" y="398463"/>
            <a:ext cx="8424862" cy="1071562"/>
          </a:xfrm>
          <a:solidFill>
            <a:schemeClr val="bg1"/>
          </a:solidFill>
        </p:spPr>
        <p:txBody>
          <a:bodyPr/>
          <a:lstStyle/>
          <a:p>
            <a:pPr marL="0" indent="0">
              <a:lnSpc>
                <a:spcPct val="150000"/>
              </a:lnSpc>
              <a:buFont typeface="Wingdings 2" panose="05020102010507070707" pitchFamily="18" charset="2"/>
              <a:buNone/>
            </a:pPr>
            <a:r>
              <a:rPr lang="zh-CN" altLang="en-US" sz="2400">
                <a:latin typeface="宋体" panose="02010600030101010101" pitchFamily="2" charset="-122"/>
                <a:ea typeface="宋体" panose="02010600030101010101" pitchFamily="2" charset="-122"/>
              </a:rPr>
              <a:t>例，下图给出了在</a:t>
            </a:r>
            <a:r>
              <a:rPr lang="en-US" altLang="zh-CN" sz="2400">
                <a:latin typeface="宋体" panose="02010600030101010101" pitchFamily="2" charset="-122"/>
                <a:ea typeface="宋体" panose="02010600030101010101" pitchFamily="2" charset="-122"/>
              </a:rPr>
              <a:t>X=&lt;A,B,C,B,D,A,B&gt;</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Y=&lt;B,D,C,A,B,A&gt;</a:t>
            </a:r>
            <a:r>
              <a:rPr lang="zh-CN" altLang="en-US" sz="2400">
                <a:latin typeface="宋体" panose="02010600030101010101" pitchFamily="2" charset="-122"/>
                <a:ea typeface="宋体" panose="02010600030101010101" pitchFamily="2" charset="-122"/>
              </a:rPr>
              <a:t>上</a:t>
            </a:r>
            <a:endParaRPr lang="en-US" altLang="zh-CN" sz="2400">
              <a:latin typeface="宋体" panose="02010600030101010101" pitchFamily="2" charset="-122"/>
              <a:ea typeface="宋体" panose="02010600030101010101" pitchFamily="2" charset="-122"/>
            </a:endParaRPr>
          </a:p>
          <a:p>
            <a:pPr marL="0" indent="0">
              <a:lnSpc>
                <a:spcPct val="150000"/>
              </a:lnSpc>
              <a:buFont typeface="Wingdings 2" panose="05020102010507070707" pitchFamily="18" charset="2"/>
              <a:buNone/>
            </a:pP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运行</a:t>
            </a:r>
            <a:r>
              <a:rPr lang="en-US" altLang="zh-CN" sz="2400">
                <a:latin typeface="宋体" panose="02010600030101010101" pitchFamily="2" charset="-122"/>
                <a:ea typeface="宋体" panose="02010600030101010101" pitchFamily="2" charset="-122"/>
              </a:rPr>
              <a:t>LCS-LENGTH</a:t>
            </a:r>
            <a:r>
              <a:rPr lang="zh-CN" altLang="en-US" sz="2400">
                <a:latin typeface="宋体" panose="02010600030101010101" pitchFamily="2" charset="-122"/>
                <a:ea typeface="宋体" panose="02010600030101010101" pitchFamily="2" charset="-122"/>
              </a:rPr>
              <a:t>计算出的表。</a:t>
            </a:r>
          </a:p>
        </p:txBody>
      </p:sp>
      <p:grpSp>
        <p:nvGrpSpPr>
          <p:cNvPr id="81923" name="组合 97">
            <a:extLst>
              <a:ext uri="{FF2B5EF4-FFF2-40B4-BE49-F238E27FC236}">
                <a16:creationId xmlns:a16="http://schemas.microsoft.com/office/drawing/2014/main" id="{3D92D10E-B47D-45B8-8F00-8CB52D75F7A6}"/>
              </a:ext>
            </a:extLst>
          </p:cNvPr>
          <p:cNvGrpSpPr>
            <a:grpSpLocks/>
          </p:cNvGrpSpPr>
          <p:nvPr/>
        </p:nvGrpSpPr>
        <p:grpSpPr bwMode="auto">
          <a:xfrm>
            <a:off x="539750" y="2182813"/>
            <a:ext cx="3357563" cy="3643312"/>
            <a:chOff x="1000100" y="2500306"/>
            <a:chExt cx="3357586" cy="3643338"/>
          </a:xfrm>
        </p:grpSpPr>
        <p:sp>
          <p:nvSpPr>
            <p:cNvPr id="189" name="矩形 188">
              <a:extLst>
                <a:ext uri="{FF2B5EF4-FFF2-40B4-BE49-F238E27FC236}">
                  <a16:creationId xmlns:a16="http://schemas.microsoft.com/office/drawing/2014/main" id="{DC70F3C4-889B-48BA-8979-2060C93A24B0}"/>
                </a:ext>
              </a:extLst>
            </p:cNvPr>
            <p:cNvSpPr/>
            <p:nvPr/>
          </p:nvSpPr>
          <p:spPr>
            <a:xfrm>
              <a:off x="185735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0" name="矩形 189">
              <a:extLst>
                <a:ext uri="{FF2B5EF4-FFF2-40B4-BE49-F238E27FC236}">
                  <a16:creationId xmlns:a16="http://schemas.microsoft.com/office/drawing/2014/main" id="{5B45E44A-4B47-476C-89F5-F4C9409DD78D}"/>
                </a:ext>
              </a:extLst>
            </p:cNvPr>
            <p:cNvSpPr/>
            <p:nvPr/>
          </p:nvSpPr>
          <p:spPr>
            <a:xfrm>
              <a:off x="221454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1" name="矩形 190">
              <a:extLst>
                <a:ext uri="{FF2B5EF4-FFF2-40B4-BE49-F238E27FC236}">
                  <a16:creationId xmlns:a16="http://schemas.microsoft.com/office/drawing/2014/main" id="{F337E974-FE81-4A4F-9D2B-ED34E1E162D8}"/>
                </a:ext>
              </a:extLst>
            </p:cNvPr>
            <p:cNvSpPr/>
            <p:nvPr/>
          </p:nvSpPr>
          <p:spPr>
            <a:xfrm>
              <a:off x="1857356" y="364331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2" name="矩形 191">
              <a:extLst>
                <a:ext uri="{FF2B5EF4-FFF2-40B4-BE49-F238E27FC236}">
                  <a16:creationId xmlns:a16="http://schemas.microsoft.com/office/drawing/2014/main" id="{9847DF39-18CD-4D96-AA87-F62DE26695A0}"/>
                </a:ext>
              </a:extLst>
            </p:cNvPr>
            <p:cNvSpPr/>
            <p:nvPr/>
          </p:nvSpPr>
          <p:spPr>
            <a:xfrm>
              <a:off x="221454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0</a:t>
              </a:r>
              <a:endParaRPr lang="zh-CN" altLang="en-US" sz="1400" kern="0" dirty="0">
                <a:solidFill>
                  <a:prstClr val="black"/>
                </a:solidFill>
                <a:latin typeface="宋体" panose="02010600030101010101" pitchFamily="2" charset="-122"/>
              </a:endParaRPr>
            </a:p>
          </p:txBody>
        </p:sp>
        <p:sp>
          <p:nvSpPr>
            <p:cNvPr id="193" name="矩形 192">
              <a:extLst>
                <a:ext uri="{FF2B5EF4-FFF2-40B4-BE49-F238E27FC236}">
                  <a16:creationId xmlns:a16="http://schemas.microsoft.com/office/drawing/2014/main" id="{CF193CCF-5886-44FF-9141-C531170AFD2D}"/>
                </a:ext>
              </a:extLst>
            </p:cNvPr>
            <p:cNvSpPr/>
            <p:nvPr/>
          </p:nvSpPr>
          <p:spPr>
            <a:xfrm>
              <a:off x="257173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4" name="矩形 193">
              <a:extLst>
                <a:ext uri="{FF2B5EF4-FFF2-40B4-BE49-F238E27FC236}">
                  <a16:creationId xmlns:a16="http://schemas.microsoft.com/office/drawing/2014/main" id="{A39A03E0-01D8-4CEF-8C91-A0C027564F37}"/>
                </a:ext>
              </a:extLst>
            </p:cNvPr>
            <p:cNvSpPr/>
            <p:nvPr/>
          </p:nvSpPr>
          <p:spPr>
            <a:xfrm>
              <a:off x="292892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5" name="矩形 194">
              <a:extLst>
                <a:ext uri="{FF2B5EF4-FFF2-40B4-BE49-F238E27FC236}">
                  <a16:creationId xmlns:a16="http://schemas.microsoft.com/office/drawing/2014/main" id="{621E28D5-9CE8-41B5-8107-23D42D8763F2}"/>
                </a:ext>
              </a:extLst>
            </p:cNvPr>
            <p:cNvSpPr/>
            <p:nvPr/>
          </p:nvSpPr>
          <p:spPr>
            <a:xfrm>
              <a:off x="328611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6" name="矩形 195">
              <a:extLst>
                <a:ext uri="{FF2B5EF4-FFF2-40B4-BE49-F238E27FC236}">
                  <a16:creationId xmlns:a16="http://schemas.microsoft.com/office/drawing/2014/main" id="{03DA2129-6A5B-405B-8005-3DC035B04465}"/>
                </a:ext>
              </a:extLst>
            </p:cNvPr>
            <p:cNvSpPr/>
            <p:nvPr/>
          </p:nvSpPr>
          <p:spPr>
            <a:xfrm>
              <a:off x="364330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7" name="矩形 196">
              <a:extLst>
                <a:ext uri="{FF2B5EF4-FFF2-40B4-BE49-F238E27FC236}">
                  <a16:creationId xmlns:a16="http://schemas.microsoft.com/office/drawing/2014/main" id="{8E0BE9BB-4A12-4D8F-A455-DAF7795AD8C7}"/>
                </a:ext>
              </a:extLst>
            </p:cNvPr>
            <p:cNvSpPr/>
            <p:nvPr/>
          </p:nvSpPr>
          <p:spPr>
            <a:xfrm>
              <a:off x="400049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8" name="矩形 197">
              <a:extLst>
                <a:ext uri="{FF2B5EF4-FFF2-40B4-BE49-F238E27FC236}">
                  <a16:creationId xmlns:a16="http://schemas.microsoft.com/office/drawing/2014/main" id="{5D60AD5B-3263-4D9C-8DCC-F428C259CCA0}"/>
                </a:ext>
              </a:extLst>
            </p:cNvPr>
            <p:cNvSpPr/>
            <p:nvPr/>
          </p:nvSpPr>
          <p:spPr>
            <a:xfrm>
              <a:off x="257173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9" name="矩形 198">
              <a:extLst>
                <a:ext uri="{FF2B5EF4-FFF2-40B4-BE49-F238E27FC236}">
                  <a16:creationId xmlns:a16="http://schemas.microsoft.com/office/drawing/2014/main" id="{A52A6C6A-5DE0-44CA-9D51-3D28EBB3FB2E}"/>
                </a:ext>
              </a:extLst>
            </p:cNvPr>
            <p:cNvSpPr/>
            <p:nvPr/>
          </p:nvSpPr>
          <p:spPr>
            <a:xfrm>
              <a:off x="292892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0</a:t>
              </a:r>
              <a:endParaRPr lang="zh-CN" altLang="en-US" sz="1400" kern="0" dirty="0">
                <a:solidFill>
                  <a:prstClr val="black"/>
                </a:solidFill>
                <a:latin typeface="宋体" panose="02010600030101010101" pitchFamily="2" charset="-122"/>
              </a:endParaRPr>
            </a:p>
          </p:txBody>
        </p:sp>
        <p:sp>
          <p:nvSpPr>
            <p:cNvPr id="200" name="矩形 199">
              <a:extLst>
                <a:ext uri="{FF2B5EF4-FFF2-40B4-BE49-F238E27FC236}">
                  <a16:creationId xmlns:a16="http://schemas.microsoft.com/office/drawing/2014/main" id="{0EDD7EEE-F01A-443D-A7D1-F3D0122B0EF1}"/>
                </a:ext>
              </a:extLst>
            </p:cNvPr>
            <p:cNvSpPr/>
            <p:nvPr/>
          </p:nvSpPr>
          <p:spPr>
            <a:xfrm>
              <a:off x="328611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01" name="矩形 200">
              <a:extLst>
                <a:ext uri="{FF2B5EF4-FFF2-40B4-BE49-F238E27FC236}">
                  <a16:creationId xmlns:a16="http://schemas.microsoft.com/office/drawing/2014/main" id="{25CA0A8F-AD2B-47C3-862E-2788003FE785}"/>
                </a:ext>
              </a:extLst>
            </p:cNvPr>
            <p:cNvSpPr/>
            <p:nvPr/>
          </p:nvSpPr>
          <p:spPr>
            <a:xfrm>
              <a:off x="400049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02" name="矩形 201">
              <a:extLst>
                <a:ext uri="{FF2B5EF4-FFF2-40B4-BE49-F238E27FC236}">
                  <a16:creationId xmlns:a16="http://schemas.microsoft.com/office/drawing/2014/main" id="{2949E71D-48C1-4F0A-BF55-A83AD2EA5A76}"/>
                </a:ext>
              </a:extLst>
            </p:cNvPr>
            <p:cNvSpPr/>
            <p:nvPr/>
          </p:nvSpPr>
          <p:spPr>
            <a:xfrm>
              <a:off x="364330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dirty="0">
                <a:solidFill>
                  <a:prstClr val="black"/>
                </a:solidFill>
                <a:latin typeface="宋体"/>
              </a:endParaRP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a:t>
              </a:r>
              <a:r>
                <a:rPr lang="en-US" altLang="zh-CN" sz="1400" kern="0" dirty="0">
                  <a:solidFill>
                    <a:prstClr val="black"/>
                  </a:solidFill>
                  <a:latin typeface="宋体"/>
                </a:rPr>
                <a:t>←</a:t>
              </a:r>
              <a:r>
                <a:rPr lang="en-US" altLang="zh-CN" sz="1400" kern="0" dirty="0">
                  <a:solidFill>
                    <a:prstClr val="black"/>
                  </a:solidFill>
                  <a:latin typeface="宋体" panose="02010600030101010101" pitchFamily="2" charset="-122"/>
                </a:rPr>
                <a:t>1</a:t>
              </a:r>
              <a:endParaRPr lang="zh-CN" altLang="en-US" sz="1400" kern="0" dirty="0">
                <a:solidFill>
                  <a:prstClr val="black"/>
                </a:solidFill>
                <a:latin typeface="宋体" panose="02010600030101010101" pitchFamily="2" charset="-122"/>
              </a:endParaRPr>
            </a:p>
          </p:txBody>
        </p:sp>
        <p:sp>
          <p:nvSpPr>
            <p:cNvPr id="203" name="矩形 202">
              <a:extLst>
                <a:ext uri="{FF2B5EF4-FFF2-40B4-BE49-F238E27FC236}">
                  <a16:creationId xmlns:a16="http://schemas.microsoft.com/office/drawing/2014/main" id="{FE4DDF18-D57E-4404-9EF9-B6E9D1ECA5D0}"/>
                </a:ext>
              </a:extLst>
            </p:cNvPr>
            <p:cNvSpPr/>
            <p:nvPr/>
          </p:nvSpPr>
          <p:spPr>
            <a:xfrm>
              <a:off x="185735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4" name="矩形 203">
              <a:extLst>
                <a:ext uri="{FF2B5EF4-FFF2-40B4-BE49-F238E27FC236}">
                  <a16:creationId xmlns:a16="http://schemas.microsoft.com/office/drawing/2014/main" id="{A4AC670C-471A-4F09-9482-73F5C3C84D98}"/>
                </a:ext>
              </a:extLst>
            </p:cNvPr>
            <p:cNvSpPr/>
            <p:nvPr/>
          </p:nvSpPr>
          <p:spPr>
            <a:xfrm>
              <a:off x="185735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5" name="矩形 204">
              <a:extLst>
                <a:ext uri="{FF2B5EF4-FFF2-40B4-BE49-F238E27FC236}">
                  <a16:creationId xmlns:a16="http://schemas.microsoft.com/office/drawing/2014/main" id="{3B3DE016-353B-4C0B-B515-E2CFF71C0733}"/>
                </a:ext>
              </a:extLst>
            </p:cNvPr>
            <p:cNvSpPr/>
            <p:nvPr/>
          </p:nvSpPr>
          <p:spPr>
            <a:xfrm>
              <a:off x="185735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6" name="矩形 205">
              <a:extLst>
                <a:ext uri="{FF2B5EF4-FFF2-40B4-BE49-F238E27FC236}">
                  <a16:creationId xmlns:a16="http://schemas.microsoft.com/office/drawing/2014/main" id="{72A195A9-8466-43AD-9AD1-0469F4625B93}"/>
                </a:ext>
              </a:extLst>
            </p:cNvPr>
            <p:cNvSpPr/>
            <p:nvPr/>
          </p:nvSpPr>
          <p:spPr>
            <a:xfrm>
              <a:off x="185735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7" name="矩形 206">
              <a:extLst>
                <a:ext uri="{FF2B5EF4-FFF2-40B4-BE49-F238E27FC236}">
                  <a16:creationId xmlns:a16="http://schemas.microsoft.com/office/drawing/2014/main" id="{28A8519C-B1A5-4C73-A46F-83E87F451969}"/>
                </a:ext>
              </a:extLst>
            </p:cNvPr>
            <p:cNvSpPr/>
            <p:nvPr/>
          </p:nvSpPr>
          <p:spPr>
            <a:xfrm>
              <a:off x="185735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8" name="矩形 207">
              <a:extLst>
                <a:ext uri="{FF2B5EF4-FFF2-40B4-BE49-F238E27FC236}">
                  <a16:creationId xmlns:a16="http://schemas.microsoft.com/office/drawing/2014/main" id="{D6186E21-243F-4DF7-819A-9A96247E6382}"/>
                </a:ext>
              </a:extLst>
            </p:cNvPr>
            <p:cNvSpPr/>
            <p:nvPr/>
          </p:nvSpPr>
          <p:spPr>
            <a:xfrm>
              <a:off x="185735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9" name="矩形 208">
              <a:extLst>
                <a:ext uri="{FF2B5EF4-FFF2-40B4-BE49-F238E27FC236}">
                  <a16:creationId xmlns:a16="http://schemas.microsoft.com/office/drawing/2014/main" id="{C449C6C1-6367-4668-9BF7-D895A84E02A6}"/>
                </a:ext>
              </a:extLst>
            </p:cNvPr>
            <p:cNvSpPr/>
            <p:nvPr/>
          </p:nvSpPr>
          <p:spPr>
            <a:xfrm>
              <a:off x="2214546" y="4000504"/>
              <a:ext cx="357189"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①</a:t>
              </a:r>
              <a:endParaRPr lang="zh-CN" altLang="en-US" sz="1400" kern="0">
                <a:solidFill>
                  <a:prstClr val="black"/>
                </a:solidFill>
                <a:latin typeface="宋体" panose="02010600030101010101" pitchFamily="2" charset="-122"/>
              </a:endParaRPr>
            </a:p>
          </p:txBody>
        </p:sp>
        <p:sp>
          <p:nvSpPr>
            <p:cNvPr id="210" name="矩形 209">
              <a:extLst>
                <a:ext uri="{FF2B5EF4-FFF2-40B4-BE49-F238E27FC236}">
                  <a16:creationId xmlns:a16="http://schemas.microsoft.com/office/drawing/2014/main" id="{84692AB1-2998-422A-97AC-B2AED7168314}"/>
                </a:ext>
              </a:extLst>
            </p:cNvPr>
            <p:cNvSpPr/>
            <p:nvPr/>
          </p:nvSpPr>
          <p:spPr>
            <a:xfrm>
              <a:off x="2571736" y="4000504"/>
              <a:ext cx="357190"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11" name="矩形 210">
              <a:extLst>
                <a:ext uri="{FF2B5EF4-FFF2-40B4-BE49-F238E27FC236}">
                  <a16:creationId xmlns:a16="http://schemas.microsoft.com/office/drawing/2014/main" id="{DC49D811-D5F2-4C0B-B897-C2D6BD7D8833}"/>
                </a:ext>
              </a:extLst>
            </p:cNvPr>
            <p:cNvSpPr/>
            <p:nvPr/>
          </p:nvSpPr>
          <p:spPr>
            <a:xfrm>
              <a:off x="2928926" y="400050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dirty="0">
                <a:solidFill>
                  <a:prstClr val="black"/>
                </a:solidFill>
                <a:latin typeface="宋体"/>
              </a:endParaRP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a:t>
              </a:r>
              <a:r>
                <a:rPr lang="en-US" altLang="zh-CN" sz="1400" kern="0" dirty="0">
                  <a:solidFill>
                    <a:prstClr val="black"/>
                  </a:solidFill>
                  <a:latin typeface="宋体"/>
                </a:rPr>
                <a:t>←</a:t>
              </a:r>
              <a:r>
                <a:rPr lang="en-US" altLang="zh-CN" sz="1400" kern="0" dirty="0">
                  <a:solidFill>
                    <a:prstClr val="black"/>
                  </a:solidFill>
                  <a:latin typeface="宋体" panose="02010600030101010101" pitchFamily="2" charset="-122"/>
                </a:rPr>
                <a:t>1</a:t>
              </a:r>
              <a:endParaRPr lang="zh-CN" altLang="en-US" sz="1400" kern="0" dirty="0">
                <a:solidFill>
                  <a:prstClr val="black"/>
                </a:solidFill>
                <a:latin typeface="宋体" panose="02010600030101010101" pitchFamily="2" charset="-122"/>
              </a:endParaRPr>
            </a:p>
          </p:txBody>
        </p:sp>
        <p:sp>
          <p:nvSpPr>
            <p:cNvPr id="212" name="矩形 211">
              <a:extLst>
                <a:ext uri="{FF2B5EF4-FFF2-40B4-BE49-F238E27FC236}">
                  <a16:creationId xmlns:a16="http://schemas.microsoft.com/office/drawing/2014/main" id="{AAAF81C0-98BC-4E21-8FC4-3CA9E9F92A10}"/>
                </a:ext>
              </a:extLst>
            </p:cNvPr>
            <p:cNvSpPr/>
            <p:nvPr/>
          </p:nvSpPr>
          <p:spPr>
            <a:xfrm>
              <a:off x="328611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1</a:t>
              </a:r>
              <a:endParaRPr lang="zh-CN" altLang="en-US" sz="1400" kern="0" dirty="0">
                <a:solidFill>
                  <a:prstClr val="black"/>
                </a:solidFill>
                <a:latin typeface="宋体" panose="02010600030101010101" pitchFamily="2" charset="-122"/>
              </a:endParaRPr>
            </a:p>
          </p:txBody>
        </p:sp>
        <p:sp>
          <p:nvSpPr>
            <p:cNvPr id="213" name="矩形 212">
              <a:extLst>
                <a:ext uri="{FF2B5EF4-FFF2-40B4-BE49-F238E27FC236}">
                  <a16:creationId xmlns:a16="http://schemas.microsoft.com/office/drawing/2014/main" id="{9AD15204-7419-4B54-9DDB-4160646C0071}"/>
                </a:ext>
              </a:extLst>
            </p:cNvPr>
            <p:cNvSpPr/>
            <p:nvPr/>
          </p:nvSpPr>
          <p:spPr>
            <a:xfrm>
              <a:off x="3643306" y="400050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14" name="矩形 213">
              <a:extLst>
                <a:ext uri="{FF2B5EF4-FFF2-40B4-BE49-F238E27FC236}">
                  <a16:creationId xmlns:a16="http://schemas.microsoft.com/office/drawing/2014/main" id="{5CC19BEF-9EF1-4EF0-9A1F-E66FEA0578E7}"/>
                </a:ext>
              </a:extLst>
            </p:cNvPr>
            <p:cNvSpPr/>
            <p:nvPr/>
          </p:nvSpPr>
          <p:spPr>
            <a:xfrm>
              <a:off x="400049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15" name="矩形 214">
              <a:extLst>
                <a:ext uri="{FF2B5EF4-FFF2-40B4-BE49-F238E27FC236}">
                  <a16:creationId xmlns:a16="http://schemas.microsoft.com/office/drawing/2014/main" id="{4CD754D9-F863-4791-A25B-8D929AC5C917}"/>
                </a:ext>
              </a:extLst>
            </p:cNvPr>
            <p:cNvSpPr/>
            <p:nvPr/>
          </p:nvSpPr>
          <p:spPr>
            <a:xfrm>
              <a:off x="2214546" y="435769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16" name="矩形 215">
              <a:extLst>
                <a:ext uri="{FF2B5EF4-FFF2-40B4-BE49-F238E27FC236}">
                  <a16:creationId xmlns:a16="http://schemas.microsoft.com/office/drawing/2014/main" id="{D75F78ED-86DE-464B-A832-F4993777AE96}"/>
                </a:ext>
              </a:extLst>
            </p:cNvPr>
            <p:cNvSpPr/>
            <p:nvPr/>
          </p:nvSpPr>
          <p:spPr>
            <a:xfrm>
              <a:off x="257173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17" name="矩形 216">
              <a:extLst>
                <a:ext uri="{FF2B5EF4-FFF2-40B4-BE49-F238E27FC236}">
                  <a16:creationId xmlns:a16="http://schemas.microsoft.com/office/drawing/2014/main" id="{37693515-E26B-48C9-8B5A-98B47D9CF3F3}"/>
                </a:ext>
              </a:extLst>
            </p:cNvPr>
            <p:cNvSpPr/>
            <p:nvPr/>
          </p:nvSpPr>
          <p:spPr>
            <a:xfrm>
              <a:off x="2928926" y="4357694"/>
              <a:ext cx="357189"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②</a:t>
              </a:r>
              <a:endParaRPr lang="zh-CN" altLang="en-US" sz="1400" kern="0">
                <a:solidFill>
                  <a:prstClr val="black"/>
                </a:solidFill>
                <a:latin typeface="宋体" panose="02010600030101010101" pitchFamily="2" charset="-122"/>
              </a:endParaRPr>
            </a:p>
          </p:txBody>
        </p:sp>
        <p:sp>
          <p:nvSpPr>
            <p:cNvPr id="218" name="矩形 217">
              <a:extLst>
                <a:ext uri="{FF2B5EF4-FFF2-40B4-BE49-F238E27FC236}">
                  <a16:creationId xmlns:a16="http://schemas.microsoft.com/office/drawing/2014/main" id="{E68B1A11-CA40-4BA2-B22B-5996FDAA3B72}"/>
                </a:ext>
              </a:extLst>
            </p:cNvPr>
            <p:cNvSpPr/>
            <p:nvPr/>
          </p:nvSpPr>
          <p:spPr>
            <a:xfrm>
              <a:off x="3286116" y="435769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19" name="矩形 218">
              <a:extLst>
                <a:ext uri="{FF2B5EF4-FFF2-40B4-BE49-F238E27FC236}">
                  <a16:creationId xmlns:a16="http://schemas.microsoft.com/office/drawing/2014/main" id="{584FEC62-4B09-4D06-81FF-ED82F3BCFB7B}"/>
                </a:ext>
              </a:extLst>
            </p:cNvPr>
            <p:cNvSpPr/>
            <p:nvPr/>
          </p:nvSpPr>
          <p:spPr>
            <a:xfrm>
              <a:off x="3643306" y="435769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0" name="矩形 219">
              <a:extLst>
                <a:ext uri="{FF2B5EF4-FFF2-40B4-BE49-F238E27FC236}">
                  <a16:creationId xmlns:a16="http://schemas.microsoft.com/office/drawing/2014/main" id="{F9F15786-4171-4E4E-82B7-DE05C46338F4}"/>
                </a:ext>
              </a:extLst>
            </p:cNvPr>
            <p:cNvSpPr/>
            <p:nvPr/>
          </p:nvSpPr>
          <p:spPr>
            <a:xfrm>
              <a:off x="400049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1" name="矩形 220">
              <a:extLst>
                <a:ext uri="{FF2B5EF4-FFF2-40B4-BE49-F238E27FC236}">
                  <a16:creationId xmlns:a16="http://schemas.microsoft.com/office/drawing/2014/main" id="{B3D0814D-5E79-44B0-B092-D603F1BE95D4}"/>
                </a:ext>
              </a:extLst>
            </p:cNvPr>
            <p:cNvSpPr/>
            <p:nvPr/>
          </p:nvSpPr>
          <p:spPr>
            <a:xfrm>
              <a:off x="2214546" y="471488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2" name="矩形 221">
              <a:extLst>
                <a:ext uri="{FF2B5EF4-FFF2-40B4-BE49-F238E27FC236}">
                  <a16:creationId xmlns:a16="http://schemas.microsoft.com/office/drawing/2014/main" id="{781ADB7A-D762-4ABD-9293-7A2220FCFDB1}"/>
                </a:ext>
              </a:extLst>
            </p:cNvPr>
            <p:cNvSpPr/>
            <p:nvPr/>
          </p:nvSpPr>
          <p:spPr>
            <a:xfrm>
              <a:off x="257173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3" name="矩形 222">
              <a:extLst>
                <a:ext uri="{FF2B5EF4-FFF2-40B4-BE49-F238E27FC236}">
                  <a16:creationId xmlns:a16="http://schemas.microsoft.com/office/drawing/2014/main" id="{329FEF21-D4BA-47A6-9552-FF3B98C84D2B}"/>
                </a:ext>
              </a:extLst>
            </p:cNvPr>
            <p:cNvSpPr/>
            <p:nvPr/>
          </p:nvSpPr>
          <p:spPr>
            <a:xfrm>
              <a:off x="2928926" y="471488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4" name="矩形 223">
              <a:extLst>
                <a:ext uri="{FF2B5EF4-FFF2-40B4-BE49-F238E27FC236}">
                  <a16:creationId xmlns:a16="http://schemas.microsoft.com/office/drawing/2014/main" id="{8B74B469-21AD-4483-8D00-3368E97FE713}"/>
                </a:ext>
              </a:extLst>
            </p:cNvPr>
            <p:cNvSpPr/>
            <p:nvPr/>
          </p:nvSpPr>
          <p:spPr>
            <a:xfrm>
              <a:off x="328611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5" name="矩形 224">
              <a:extLst>
                <a:ext uri="{FF2B5EF4-FFF2-40B4-BE49-F238E27FC236}">
                  <a16:creationId xmlns:a16="http://schemas.microsoft.com/office/drawing/2014/main" id="{F4C57239-DC56-468E-AC72-19944E8F26EA}"/>
                </a:ext>
              </a:extLst>
            </p:cNvPr>
            <p:cNvSpPr/>
            <p:nvPr/>
          </p:nvSpPr>
          <p:spPr>
            <a:xfrm>
              <a:off x="3643306" y="4714884"/>
              <a:ext cx="357189"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③</a:t>
              </a:r>
              <a:endParaRPr lang="zh-CN" altLang="en-US" sz="1400" kern="0">
                <a:solidFill>
                  <a:prstClr val="black"/>
                </a:solidFill>
                <a:latin typeface="宋体" panose="02010600030101010101" pitchFamily="2" charset="-122"/>
              </a:endParaRPr>
            </a:p>
          </p:txBody>
        </p:sp>
        <p:sp>
          <p:nvSpPr>
            <p:cNvPr id="226" name="矩形 225">
              <a:extLst>
                <a:ext uri="{FF2B5EF4-FFF2-40B4-BE49-F238E27FC236}">
                  <a16:creationId xmlns:a16="http://schemas.microsoft.com/office/drawing/2014/main" id="{071F0C6E-CFE0-42FB-A499-DEEA6D3EDDAF}"/>
                </a:ext>
              </a:extLst>
            </p:cNvPr>
            <p:cNvSpPr/>
            <p:nvPr/>
          </p:nvSpPr>
          <p:spPr>
            <a:xfrm>
              <a:off x="400049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27" name="矩形 226">
              <a:extLst>
                <a:ext uri="{FF2B5EF4-FFF2-40B4-BE49-F238E27FC236}">
                  <a16:creationId xmlns:a16="http://schemas.microsoft.com/office/drawing/2014/main" id="{90198326-1B90-442E-B996-3B074960D376}"/>
                </a:ext>
              </a:extLst>
            </p:cNvPr>
            <p:cNvSpPr/>
            <p:nvPr/>
          </p:nvSpPr>
          <p:spPr>
            <a:xfrm>
              <a:off x="2214546" y="507207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8" name="矩形 227">
              <a:extLst>
                <a:ext uri="{FF2B5EF4-FFF2-40B4-BE49-F238E27FC236}">
                  <a16:creationId xmlns:a16="http://schemas.microsoft.com/office/drawing/2014/main" id="{0E98B79A-BF38-4E55-910E-D1E2A7906F9F}"/>
                </a:ext>
              </a:extLst>
            </p:cNvPr>
            <p:cNvSpPr/>
            <p:nvPr/>
          </p:nvSpPr>
          <p:spPr>
            <a:xfrm>
              <a:off x="221454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9" name="矩形 228">
              <a:extLst>
                <a:ext uri="{FF2B5EF4-FFF2-40B4-BE49-F238E27FC236}">
                  <a16:creationId xmlns:a16="http://schemas.microsoft.com/office/drawing/2014/main" id="{50FFE06A-E87F-472F-B4DA-B18CC1A463B8}"/>
                </a:ext>
              </a:extLst>
            </p:cNvPr>
            <p:cNvSpPr/>
            <p:nvPr/>
          </p:nvSpPr>
          <p:spPr>
            <a:xfrm>
              <a:off x="221454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30" name="矩形 229">
              <a:extLst>
                <a:ext uri="{FF2B5EF4-FFF2-40B4-BE49-F238E27FC236}">
                  <a16:creationId xmlns:a16="http://schemas.microsoft.com/office/drawing/2014/main" id="{BD0E14A0-7B3D-4532-907C-B461B51EC807}"/>
                </a:ext>
              </a:extLst>
            </p:cNvPr>
            <p:cNvSpPr/>
            <p:nvPr/>
          </p:nvSpPr>
          <p:spPr>
            <a:xfrm>
              <a:off x="257173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1" name="矩形 230">
              <a:extLst>
                <a:ext uri="{FF2B5EF4-FFF2-40B4-BE49-F238E27FC236}">
                  <a16:creationId xmlns:a16="http://schemas.microsoft.com/office/drawing/2014/main" id="{E9FA7FD8-AB4A-46A6-9D2B-96428CEBB601}"/>
                </a:ext>
              </a:extLst>
            </p:cNvPr>
            <p:cNvSpPr/>
            <p:nvPr/>
          </p:nvSpPr>
          <p:spPr>
            <a:xfrm>
              <a:off x="2928926" y="507207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2" name="矩形 231">
              <a:extLst>
                <a:ext uri="{FF2B5EF4-FFF2-40B4-BE49-F238E27FC236}">
                  <a16:creationId xmlns:a16="http://schemas.microsoft.com/office/drawing/2014/main" id="{951C907F-93BF-4915-A65D-F35F5E4F2931}"/>
                </a:ext>
              </a:extLst>
            </p:cNvPr>
            <p:cNvSpPr/>
            <p:nvPr/>
          </p:nvSpPr>
          <p:spPr>
            <a:xfrm>
              <a:off x="328611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3" name="矩形 232">
              <a:extLst>
                <a:ext uri="{FF2B5EF4-FFF2-40B4-BE49-F238E27FC236}">
                  <a16:creationId xmlns:a16="http://schemas.microsoft.com/office/drawing/2014/main" id="{82F4C08E-1FE5-401C-BCB6-33B13FFE2B06}"/>
                </a:ext>
              </a:extLst>
            </p:cNvPr>
            <p:cNvSpPr/>
            <p:nvPr/>
          </p:nvSpPr>
          <p:spPr>
            <a:xfrm>
              <a:off x="3643306" y="5072074"/>
              <a:ext cx="357189"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4" name="矩形 233">
              <a:extLst>
                <a:ext uri="{FF2B5EF4-FFF2-40B4-BE49-F238E27FC236}">
                  <a16:creationId xmlns:a16="http://schemas.microsoft.com/office/drawing/2014/main" id="{E6792D8E-AE27-4F0E-8490-8D3DA4D393F7}"/>
                </a:ext>
              </a:extLst>
            </p:cNvPr>
            <p:cNvSpPr/>
            <p:nvPr/>
          </p:nvSpPr>
          <p:spPr>
            <a:xfrm>
              <a:off x="4000496" y="5429264"/>
              <a:ext cx="357190"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④</a:t>
              </a:r>
              <a:endParaRPr lang="zh-CN" altLang="en-US" sz="1400" kern="0">
                <a:solidFill>
                  <a:prstClr val="black"/>
                </a:solidFill>
                <a:latin typeface="宋体" panose="02010600030101010101" pitchFamily="2" charset="-122"/>
              </a:endParaRPr>
            </a:p>
          </p:txBody>
        </p:sp>
        <p:sp>
          <p:nvSpPr>
            <p:cNvPr id="235" name="矩形 234">
              <a:extLst>
                <a:ext uri="{FF2B5EF4-FFF2-40B4-BE49-F238E27FC236}">
                  <a16:creationId xmlns:a16="http://schemas.microsoft.com/office/drawing/2014/main" id="{0A2DB34C-FB5C-492F-BCF7-393FEF7814FB}"/>
                </a:ext>
              </a:extLst>
            </p:cNvPr>
            <p:cNvSpPr/>
            <p:nvPr/>
          </p:nvSpPr>
          <p:spPr>
            <a:xfrm>
              <a:off x="400049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6" name="矩形 235">
              <a:extLst>
                <a:ext uri="{FF2B5EF4-FFF2-40B4-BE49-F238E27FC236}">
                  <a16:creationId xmlns:a16="http://schemas.microsoft.com/office/drawing/2014/main" id="{871246ED-8FB0-4D98-A72A-769B4DF4216E}"/>
                </a:ext>
              </a:extLst>
            </p:cNvPr>
            <p:cNvSpPr/>
            <p:nvPr/>
          </p:nvSpPr>
          <p:spPr>
            <a:xfrm>
              <a:off x="364330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7" name="矩形 236">
              <a:extLst>
                <a:ext uri="{FF2B5EF4-FFF2-40B4-BE49-F238E27FC236}">
                  <a16:creationId xmlns:a16="http://schemas.microsoft.com/office/drawing/2014/main" id="{5E18C1BE-24BF-4BA7-B9D0-1CA68651967A}"/>
                </a:ext>
              </a:extLst>
            </p:cNvPr>
            <p:cNvSpPr/>
            <p:nvPr/>
          </p:nvSpPr>
          <p:spPr>
            <a:xfrm>
              <a:off x="328611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8" name="矩形 237">
              <a:extLst>
                <a:ext uri="{FF2B5EF4-FFF2-40B4-BE49-F238E27FC236}">
                  <a16:creationId xmlns:a16="http://schemas.microsoft.com/office/drawing/2014/main" id="{157AC6E4-10A8-4084-8493-8C03920E0F6D}"/>
                </a:ext>
              </a:extLst>
            </p:cNvPr>
            <p:cNvSpPr/>
            <p:nvPr/>
          </p:nvSpPr>
          <p:spPr>
            <a:xfrm>
              <a:off x="257173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9" name="矩形 238">
              <a:extLst>
                <a:ext uri="{FF2B5EF4-FFF2-40B4-BE49-F238E27FC236}">
                  <a16:creationId xmlns:a16="http://schemas.microsoft.com/office/drawing/2014/main" id="{006BC76D-2E83-4BDB-94E0-09FB84453175}"/>
                </a:ext>
              </a:extLst>
            </p:cNvPr>
            <p:cNvSpPr/>
            <p:nvPr/>
          </p:nvSpPr>
          <p:spPr>
            <a:xfrm>
              <a:off x="292892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0" name="矩形 239">
              <a:extLst>
                <a:ext uri="{FF2B5EF4-FFF2-40B4-BE49-F238E27FC236}">
                  <a16:creationId xmlns:a16="http://schemas.microsoft.com/office/drawing/2014/main" id="{DB1EA0DF-ECF2-4C0A-A791-1EF891958F64}"/>
                </a:ext>
              </a:extLst>
            </p:cNvPr>
            <p:cNvSpPr/>
            <p:nvPr/>
          </p:nvSpPr>
          <p:spPr>
            <a:xfrm>
              <a:off x="257173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1" name="矩形 240">
              <a:extLst>
                <a:ext uri="{FF2B5EF4-FFF2-40B4-BE49-F238E27FC236}">
                  <a16:creationId xmlns:a16="http://schemas.microsoft.com/office/drawing/2014/main" id="{C5FB883B-1B4C-413E-AAAA-7205062E24C5}"/>
                </a:ext>
              </a:extLst>
            </p:cNvPr>
            <p:cNvSpPr/>
            <p:nvPr/>
          </p:nvSpPr>
          <p:spPr>
            <a:xfrm>
              <a:off x="292892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2" name="矩形 241">
              <a:extLst>
                <a:ext uri="{FF2B5EF4-FFF2-40B4-BE49-F238E27FC236}">
                  <a16:creationId xmlns:a16="http://schemas.microsoft.com/office/drawing/2014/main" id="{1134FF35-5A8E-4C8E-B2D6-E272B79D2318}"/>
                </a:ext>
              </a:extLst>
            </p:cNvPr>
            <p:cNvSpPr/>
            <p:nvPr/>
          </p:nvSpPr>
          <p:spPr>
            <a:xfrm>
              <a:off x="328611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43" name="矩形 242">
              <a:extLst>
                <a:ext uri="{FF2B5EF4-FFF2-40B4-BE49-F238E27FC236}">
                  <a16:creationId xmlns:a16="http://schemas.microsoft.com/office/drawing/2014/main" id="{50EDD922-15BA-491C-8E37-98120B31EFE9}"/>
                </a:ext>
              </a:extLst>
            </p:cNvPr>
            <p:cNvSpPr/>
            <p:nvPr/>
          </p:nvSpPr>
          <p:spPr>
            <a:xfrm>
              <a:off x="364330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4</a:t>
              </a:r>
              <a:endParaRPr lang="zh-CN" altLang="en-US" sz="1400" kern="0">
                <a:solidFill>
                  <a:prstClr val="black"/>
                </a:solidFill>
                <a:latin typeface="宋体" panose="02010600030101010101" pitchFamily="2" charset="-122"/>
              </a:endParaRPr>
            </a:p>
          </p:txBody>
        </p:sp>
        <p:sp>
          <p:nvSpPr>
            <p:cNvPr id="244" name="矩形 243">
              <a:extLst>
                <a:ext uri="{FF2B5EF4-FFF2-40B4-BE49-F238E27FC236}">
                  <a16:creationId xmlns:a16="http://schemas.microsoft.com/office/drawing/2014/main" id="{5D5DAF15-BA8F-45F9-BB11-9C44B27FB072}"/>
                </a:ext>
              </a:extLst>
            </p:cNvPr>
            <p:cNvSpPr/>
            <p:nvPr/>
          </p:nvSpPr>
          <p:spPr>
            <a:xfrm>
              <a:off x="4000496" y="578645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4</a:t>
              </a:r>
              <a:endParaRPr lang="zh-CN" altLang="en-US" sz="1400" kern="0" dirty="0">
                <a:solidFill>
                  <a:prstClr val="black"/>
                </a:solidFill>
                <a:latin typeface="宋体" panose="02010600030101010101" pitchFamily="2" charset="-122"/>
              </a:endParaRPr>
            </a:p>
          </p:txBody>
        </p:sp>
        <p:sp>
          <p:nvSpPr>
            <p:cNvPr id="245" name="TextBox 64">
              <a:extLst>
                <a:ext uri="{FF2B5EF4-FFF2-40B4-BE49-F238E27FC236}">
                  <a16:creationId xmlns:a16="http://schemas.microsoft.com/office/drawing/2014/main" id="{3512C596-47B7-4016-89A3-A66893224158}"/>
                </a:ext>
              </a:extLst>
            </p:cNvPr>
            <p:cNvSpPr txBox="1">
              <a:spLocks noChangeArrowheads="1"/>
            </p:cNvSpPr>
            <p:nvPr/>
          </p:nvSpPr>
          <p:spPr bwMode="auto">
            <a:xfrm>
              <a:off x="1928794" y="2928934"/>
              <a:ext cx="301627" cy="307977"/>
            </a:xfrm>
            <a:prstGeom prst="rect">
              <a:avLst/>
            </a:prstGeom>
            <a:noFill/>
            <a:ln>
              <a:noFill/>
            </a:ln>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fontAlgn="auto" hangingPunct="1">
                <a:spcBef>
                  <a:spcPct val="0"/>
                </a:spcBef>
                <a:spcAft>
                  <a:spcPts val="0"/>
                </a:spcAft>
                <a:buClrTx/>
                <a:buSzTx/>
                <a:buFontTx/>
                <a:buNone/>
                <a:defRPr/>
              </a:pPr>
              <a:r>
                <a:rPr lang="en-US" altLang="zh-CN" sz="1400" kern="0">
                  <a:solidFill>
                    <a:prstClr val="black"/>
                  </a:solidFill>
                  <a:latin typeface="Arial" panose="020B0604020202020204" pitchFamily="34" charset="0"/>
                </a:rPr>
                <a:t>y</a:t>
              </a:r>
              <a:r>
                <a:rPr lang="en-US" altLang="zh-CN" sz="1400" kern="0" baseline="-25000">
                  <a:solidFill>
                    <a:prstClr val="black"/>
                  </a:solidFill>
                  <a:latin typeface="Arial" panose="020B0604020202020204" pitchFamily="34" charset="0"/>
                </a:rPr>
                <a:t>j</a:t>
              </a:r>
              <a:endParaRPr lang="zh-CN" altLang="en-US" sz="1400" kern="0" baseline="-25000">
                <a:solidFill>
                  <a:prstClr val="black"/>
                </a:solidFill>
                <a:latin typeface="Arial" panose="020B0604020202020204" pitchFamily="34" charset="0"/>
              </a:endParaRPr>
            </a:p>
          </p:txBody>
        </p:sp>
        <p:sp>
          <p:nvSpPr>
            <p:cNvPr id="246" name="椭圆 245">
              <a:extLst>
                <a:ext uri="{FF2B5EF4-FFF2-40B4-BE49-F238E27FC236}">
                  <a16:creationId xmlns:a16="http://schemas.microsoft.com/office/drawing/2014/main" id="{F56A79C4-0EBC-4372-8AD7-515AEB786DE7}"/>
                </a:ext>
              </a:extLst>
            </p:cNvPr>
            <p:cNvSpPr/>
            <p:nvPr/>
          </p:nvSpPr>
          <p:spPr>
            <a:xfrm>
              <a:off x="2285984"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47" name="椭圆 246">
              <a:extLst>
                <a:ext uri="{FF2B5EF4-FFF2-40B4-BE49-F238E27FC236}">
                  <a16:creationId xmlns:a16="http://schemas.microsoft.com/office/drawing/2014/main" id="{336FA2FF-C249-44EE-88AE-DA122FA0A05F}"/>
                </a:ext>
              </a:extLst>
            </p:cNvPr>
            <p:cNvSpPr/>
            <p:nvPr/>
          </p:nvSpPr>
          <p:spPr>
            <a:xfrm>
              <a:off x="2643174" y="2928934"/>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D</a:t>
              </a:r>
              <a:endParaRPr lang="zh-CN" altLang="en-US" sz="1400" kern="0">
                <a:solidFill>
                  <a:prstClr val="black"/>
                </a:solidFill>
                <a:latin typeface="Constantia"/>
              </a:endParaRPr>
            </a:p>
          </p:txBody>
        </p:sp>
        <p:sp>
          <p:nvSpPr>
            <p:cNvPr id="248" name="椭圆 247">
              <a:extLst>
                <a:ext uri="{FF2B5EF4-FFF2-40B4-BE49-F238E27FC236}">
                  <a16:creationId xmlns:a16="http://schemas.microsoft.com/office/drawing/2014/main" id="{FF17F2C6-A9EF-4522-9727-95B336CA8A3E}"/>
                </a:ext>
              </a:extLst>
            </p:cNvPr>
            <p:cNvSpPr/>
            <p:nvPr/>
          </p:nvSpPr>
          <p:spPr>
            <a:xfrm>
              <a:off x="2990839"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C</a:t>
              </a:r>
              <a:endParaRPr lang="zh-CN" altLang="en-US" sz="1400" kern="0">
                <a:solidFill>
                  <a:prstClr val="black"/>
                </a:solidFill>
                <a:latin typeface="Constantia"/>
              </a:endParaRPr>
            </a:p>
          </p:txBody>
        </p:sp>
        <p:sp>
          <p:nvSpPr>
            <p:cNvPr id="249" name="椭圆 248">
              <a:extLst>
                <a:ext uri="{FF2B5EF4-FFF2-40B4-BE49-F238E27FC236}">
                  <a16:creationId xmlns:a16="http://schemas.microsoft.com/office/drawing/2014/main" id="{A9E47D49-4F12-4D7D-8C85-049F83E1EF50}"/>
                </a:ext>
              </a:extLst>
            </p:cNvPr>
            <p:cNvSpPr/>
            <p:nvPr/>
          </p:nvSpPr>
          <p:spPr>
            <a:xfrm>
              <a:off x="3336916" y="2928934"/>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0" name="椭圆 249">
              <a:extLst>
                <a:ext uri="{FF2B5EF4-FFF2-40B4-BE49-F238E27FC236}">
                  <a16:creationId xmlns:a16="http://schemas.microsoft.com/office/drawing/2014/main" id="{88F79775-A2C5-4356-97F9-834681A85501}"/>
                </a:ext>
              </a:extLst>
            </p:cNvPr>
            <p:cNvSpPr/>
            <p:nvPr/>
          </p:nvSpPr>
          <p:spPr>
            <a:xfrm>
              <a:off x="3684581"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1" name="椭圆 250">
              <a:extLst>
                <a:ext uri="{FF2B5EF4-FFF2-40B4-BE49-F238E27FC236}">
                  <a16:creationId xmlns:a16="http://schemas.microsoft.com/office/drawing/2014/main" id="{5CEB4C11-24E9-47F8-A02C-A38B6B3D6625}"/>
                </a:ext>
              </a:extLst>
            </p:cNvPr>
            <p:cNvSpPr/>
            <p:nvPr/>
          </p:nvSpPr>
          <p:spPr>
            <a:xfrm>
              <a:off x="4041771"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2" name="TextBox 72">
              <a:extLst>
                <a:ext uri="{FF2B5EF4-FFF2-40B4-BE49-F238E27FC236}">
                  <a16:creationId xmlns:a16="http://schemas.microsoft.com/office/drawing/2014/main" id="{1E1C164F-C9AA-4B67-8C32-B8FF8091E8F2}"/>
                </a:ext>
              </a:extLst>
            </p:cNvPr>
            <p:cNvSpPr txBox="1">
              <a:spLocks noChangeArrowheads="1"/>
            </p:cNvSpPr>
            <p:nvPr/>
          </p:nvSpPr>
          <p:spPr bwMode="auto">
            <a:xfrm>
              <a:off x="1500166" y="3286124"/>
              <a:ext cx="301627" cy="307977"/>
            </a:xfrm>
            <a:prstGeom prst="rect">
              <a:avLst/>
            </a:prstGeom>
            <a:noFill/>
            <a:ln>
              <a:noFill/>
            </a:ln>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fontAlgn="auto" hangingPunct="1">
                <a:spcBef>
                  <a:spcPct val="0"/>
                </a:spcBef>
                <a:spcAft>
                  <a:spcPts val="0"/>
                </a:spcAft>
                <a:buClrTx/>
                <a:buSzTx/>
                <a:buFontTx/>
                <a:buNone/>
                <a:defRPr/>
              </a:pPr>
              <a:r>
                <a:rPr lang="en-US" altLang="zh-CN" sz="1400" kern="0">
                  <a:solidFill>
                    <a:prstClr val="black"/>
                  </a:solidFill>
                  <a:latin typeface="Arial" panose="020B0604020202020204" pitchFamily="34" charset="0"/>
                </a:rPr>
                <a:t>x</a:t>
              </a:r>
              <a:r>
                <a:rPr lang="en-US" altLang="zh-CN" sz="1400" kern="0" baseline="-25000">
                  <a:solidFill>
                    <a:prstClr val="black"/>
                  </a:solidFill>
                  <a:latin typeface="Arial" panose="020B0604020202020204" pitchFamily="34" charset="0"/>
                </a:rPr>
                <a:t>i</a:t>
              </a:r>
              <a:endParaRPr lang="zh-CN" altLang="en-US" sz="1400" kern="0" baseline="-25000">
                <a:solidFill>
                  <a:prstClr val="black"/>
                </a:solidFill>
                <a:latin typeface="Arial" panose="020B0604020202020204" pitchFamily="34" charset="0"/>
              </a:endParaRPr>
            </a:p>
          </p:txBody>
        </p:sp>
        <p:sp>
          <p:nvSpPr>
            <p:cNvPr id="253" name="椭圆 252">
              <a:extLst>
                <a:ext uri="{FF2B5EF4-FFF2-40B4-BE49-F238E27FC236}">
                  <a16:creationId xmlns:a16="http://schemas.microsoft.com/office/drawing/2014/main" id="{2BA11F95-7350-46CE-955D-426DC49C97D0}"/>
                </a:ext>
              </a:extLst>
            </p:cNvPr>
            <p:cNvSpPr/>
            <p:nvPr/>
          </p:nvSpPr>
          <p:spPr>
            <a:xfrm>
              <a:off x="1500166" y="371475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4" name="椭圆 253">
              <a:extLst>
                <a:ext uri="{FF2B5EF4-FFF2-40B4-BE49-F238E27FC236}">
                  <a16:creationId xmlns:a16="http://schemas.microsoft.com/office/drawing/2014/main" id="{8D7A384E-8147-42F4-9657-5819957E3790}"/>
                </a:ext>
              </a:extLst>
            </p:cNvPr>
            <p:cNvSpPr/>
            <p:nvPr/>
          </p:nvSpPr>
          <p:spPr>
            <a:xfrm>
              <a:off x="1500166" y="550070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5" name="椭圆 254">
              <a:extLst>
                <a:ext uri="{FF2B5EF4-FFF2-40B4-BE49-F238E27FC236}">
                  <a16:creationId xmlns:a16="http://schemas.microsoft.com/office/drawing/2014/main" id="{06F51523-F300-4600-9427-7D488B28B36D}"/>
                </a:ext>
              </a:extLst>
            </p:cNvPr>
            <p:cNvSpPr/>
            <p:nvPr/>
          </p:nvSpPr>
          <p:spPr>
            <a:xfrm>
              <a:off x="1500166" y="4041779"/>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dirty="0">
                  <a:solidFill>
                    <a:prstClr val="black"/>
                  </a:solidFill>
                  <a:latin typeface="Constantia"/>
                </a:rPr>
                <a:t>B</a:t>
              </a:r>
              <a:endParaRPr lang="zh-CN" altLang="en-US" sz="1400" kern="0" dirty="0">
                <a:solidFill>
                  <a:prstClr val="black"/>
                </a:solidFill>
                <a:latin typeface="Constantia"/>
              </a:endParaRPr>
            </a:p>
          </p:txBody>
        </p:sp>
        <p:sp>
          <p:nvSpPr>
            <p:cNvPr id="256" name="椭圆 255">
              <a:extLst>
                <a:ext uri="{FF2B5EF4-FFF2-40B4-BE49-F238E27FC236}">
                  <a16:creationId xmlns:a16="http://schemas.microsoft.com/office/drawing/2014/main" id="{0A32C2C1-4570-4665-AE41-ADC36A49CB12}"/>
                </a:ext>
              </a:extLst>
            </p:cNvPr>
            <p:cNvSpPr/>
            <p:nvPr/>
          </p:nvSpPr>
          <p:spPr>
            <a:xfrm>
              <a:off x="1500166" y="478632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7" name="椭圆 256">
              <a:extLst>
                <a:ext uri="{FF2B5EF4-FFF2-40B4-BE49-F238E27FC236}">
                  <a16:creationId xmlns:a16="http://schemas.microsoft.com/office/drawing/2014/main" id="{5E38B96E-5C03-4348-8991-8A00ACD98268}"/>
                </a:ext>
              </a:extLst>
            </p:cNvPr>
            <p:cNvSpPr/>
            <p:nvPr/>
          </p:nvSpPr>
          <p:spPr>
            <a:xfrm>
              <a:off x="1500166" y="585789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8" name="椭圆 257">
              <a:extLst>
                <a:ext uri="{FF2B5EF4-FFF2-40B4-BE49-F238E27FC236}">
                  <a16:creationId xmlns:a16="http://schemas.microsoft.com/office/drawing/2014/main" id="{3857FA09-46E8-49D9-8BA7-D36AD0B24E83}"/>
                </a:ext>
              </a:extLst>
            </p:cNvPr>
            <p:cNvSpPr/>
            <p:nvPr/>
          </p:nvSpPr>
          <p:spPr>
            <a:xfrm>
              <a:off x="1500166" y="514351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D</a:t>
              </a:r>
              <a:endParaRPr lang="zh-CN" altLang="en-US" sz="1400" kern="0">
                <a:solidFill>
                  <a:prstClr val="black"/>
                </a:solidFill>
                <a:latin typeface="Constantia"/>
              </a:endParaRPr>
            </a:p>
          </p:txBody>
        </p:sp>
        <p:sp>
          <p:nvSpPr>
            <p:cNvPr id="259" name="椭圆 258">
              <a:extLst>
                <a:ext uri="{FF2B5EF4-FFF2-40B4-BE49-F238E27FC236}">
                  <a16:creationId xmlns:a16="http://schemas.microsoft.com/office/drawing/2014/main" id="{2F26EFED-6AE8-4ACA-B2F6-5437680099BA}"/>
                </a:ext>
              </a:extLst>
            </p:cNvPr>
            <p:cNvSpPr/>
            <p:nvPr/>
          </p:nvSpPr>
          <p:spPr>
            <a:xfrm>
              <a:off x="1500166" y="442913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C</a:t>
              </a:r>
              <a:endParaRPr lang="zh-CN" altLang="en-US" sz="1400" kern="0">
                <a:solidFill>
                  <a:prstClr val="black"/>
                </a:solidFill>
                <a:latin typeface="Constantia"/>
              </a:endParaRPr>
            </a:p>
          </p:txBody>
        </p:sp>
        <p:sp>
          <p:nvSpPr>
            <p:cNvPr id="260" name="TextBox 80">
              <a:extLst>
                <a:ext uri="{FF2B5EF4-FFF2-40B4-BE49-F238E27FC236}">
                  <a16:creationId xmlns:a16="http://schemas.microsoft.com/office/drawing/2014/main" id="{07172228-B3D9-4F95-A45F-97CA922848F7}"/>
                </a:ext>
              </a:extLst>
            </p:cNvPr>
            <p:cNvSpPr txBox="1"/>
            <p:nvPr/>
          </p:nvSpPr>
          <p:spPr>
            <a:xfrm>
              <a:off x="1000100" y="3286124"/>
              <a:ext cx="284165"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0</a:t>
              </a:r>
              <a:endParaRPr lang="zh-CN" altLang="en-US" sz="1400" kern="0" baseline="-25000">
                <a:solidFill>
                  <a:prstClr val="black"/>
                </a:solidFill>
                <a:latin typeface="宋体" panose="02010600030101010101" pitchFamily="2" charset="-122"/>
              </a:endParaRPr>
            </a:p>
          </p:txBody>
        </p:sp>
        <p:sp>
          <p:nvSpPr>
            <p:cNvPr id="261" name="椭圆 260">
              <a:extLst>
                <a:ext uri="{FF2B5EF4-FFF2-40B4-BE49-F238E27FC236}">
                  <a16:creationId xmlns:a16="http://schemas.microsoft.com/office/drawing/2014/main" id="{062404CA-D7C4-4F09-AF09-A69383EC0442}"/>
                </a:ext>
              </a:extLst>
            </p:cNvPr>
            <p:cNvSpPr/>
            <p:nvPr/>
          </p:nvSpPr>
          <p:spPr>
            <a:xfrm>
              <a:off x="1000100" y="371475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62" name="椭圆 261">
              <a:extLst>
                <a:ext uri="{FF2B5EF4-FFF2-40B4-BE49-F238E27FC236}">
                  <a16:creationId xmlns:a16="http://schemas.microsoft.com/office/drawing/2014/main" id="{F683E79A-8FCD-4A64-A75B-8BAD21FB8557}"/>
                </a:ext>
              </a:extLst>
            </p:cNvPr>
            <p:cNvSpPr/>
            <p:nvPr/>
          </p:nvSpPr>
          <p:spPr>
            <a:xfrm>
              <a:off x="1000100" y="550070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6</a:t>
              </a:r>
              <a:endParaRPr lang="zh-CN" altLang="en-US" sz="1400" kern="0">
                <a:solidFill>
                  <a:prstClr val="black"/>
                </a:solidFill>
                <a:latin typeface="宋体" panose="02010600030101010101" pitchFamily="2" charset="-122"/>
              </a:endParaRPr>
            </a:p>
          </p:txBody>
        </p:sp>
        <p:sp>
          <p:nvSpPr>
            <p:cNvPr id="263" name="椭圆 262">
              <a:extLst>
                <a:ext uri="{FF2B5EF4-FFF2-40B4-BE49-F238E27FC236}">
                  <a16:creationId xmlns:a16="http://schemas.microsoft.com/office/drawing/2014/main" id="{B8F7E93B-AF1F-4BAB-A7CC-897DB045265B}"/>
                </a:ext>
              </a:extLst>
            </p:cNvPr>
            <p:cNvSpPr/>
            <p:nvPr/>
          </p:nvSpPr>
          <p:spPr>
            <a:xfrm>
              <a:off x="1000100" y="4041779"/>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64" name="椭圆 263">
              <a:extLst>
                <a:ext uri="{FF2B5EF4-FFF2-40B4-BE49-F238E27FC236}">
                  <a16:creationId xmlns:a16="http://schemas.microsoft.com/office/drawing/2014/main" id="{B665EB5D-EC20-4247-A012-639862C67CBD}"/>
                </a:ext>
              </a:extLst>
            </p:cNvPr>
            <p:cNvSpPr/>
            <p:nvPr/>
          </p:nvSpPr>
          <p:spPr>
            <a:xfrm>
              <a:off x="1000100" y="478632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4</a:t>
              </a:r>
              <a:endParaRPr lang="zh-CN" altLang="en-US" sz="1400" kern="0">
                <a:solidFill>
                  <a:prstClr val="black"/>
                </a:solidFill>
                <a:latin typeface="宋体" panose="02010600030101010101" pitchFamily="2" charset="-122"/>
              </a:endParaRPr>
            </a:p>
          </p:txBody>
        </p:sp>
        <p:sp>
          <p:nvSpPr>
            <p:cNvPr id="265" name="椭圆 264">
              <a:extLst>
                <a:ext uri="{FF2B5EF4-FFF2-40B4-BE49-F238E27FC236}">
                  <a16:creationId xmlns:a16="http://schemas.microsoft.com/office/drawing/2014/main" id="{271A0DBF-72CA-4586-B2A2-C860933A8350}"/>
                </a:ext>
              </a:extLst>
            </p:cNvPr>
            <p:cNvSpPr/>
            <p:nvPr/>
          </p:nvSpPr>
          <p:spPr>
            <a:xfrm>
              <a:off x="1000100" y="585789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7</a:t>
              </a:r>
              <a:endParaRPr lang="zh-CN" altLang="en-US" sz="1400" kern="0">
                <a:solidFill>
                  <a:prstClr val="black"/>
                </a:solidFill>
                <a:latin typeface="宋体" panose="02010600030101010101" pitchFamily="2" charset="-122"/>
              </a:endParaRPr>
            </a:p>
          </p:txBody>
        </p:sp>
        <p:sp>
          <p:nvSpPr>
            <p:cNvPr id="266" name="椭圆 265">
              <a:extLst>
                <a:ext uri="{FF2B5EF4-FFF2-40B4-BE49-F238E27FC236}">
                  <a16:creationId xmlns:a16="http://schemas.microsoft.com/office/drawing/2014/main" id="{9E56D683-29D6-4444-B647-B7086386E208}"/>
                </a:ext>
              </a:extLst>
            </p:cNvPr>
            <p:cNvSpPr/>
            <p:nvPr/>
          </p:nvSpPr>
          <p:spPr>
            <a:xfrm>
              <a:off x="1000100" y="514351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5</a:t>
              </a:r>
              <a:endParaRPr lang="zh-CN" altLang="en-US" sz="1400" kern="0">
                <a:solidFill>
                  <a:prstClr val="black"/>
                </a:solidFill>
                <a:latin typeface="宋体" panose="02010600030101010101" pitchFamily="2" charset="-122"/>
              </a:endParaRPr>
            </a:p>
          </p:txBody>
        </p:sp>
        <p:sp>
          <p:nvSpPr>
            <p:cNvPr id="267" name="椭圆 266">
              <a:extLst>
                <a:ext uri="{FF2B5EF4-FFF2-40B4-BE49-F238E27FC236}">
                  <a16:creationId xmlns:a16="http://schemas.microsoft.com/office/drawing/2014/main" id="{1C21A3B4-AAA0-421D-8C71-C06F38B65083}"/>
                </a:ext>
              </a:extLst>
            </p:cNvPr>
            <p:cNvSpPr/>
            <p:nvPr/>
          </p:nvSpPr>
          <p:spPr>
            <a:xfrm>
              <a:off x="1000100" y="442913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68" name="TextBox 88">
              <a:extLst>
                <a:ext uri="{FF2B5EF4-FFF2-40B4-BE49-F238E27FC236}">
                  <a16:creationId xmlns:a16="http://schemas.microsoft.com/office/drawing/2014/main" id="{E6BBAB10-AADC-487D-B854-6DC7317399FF}"/>
                </a:ext>
              </a:extLst>
            </p:cNvPr>
            <p:cNvSpPr txBox="1"/>
            <p:nvPr/>
          </p:nvSpPr>
          <p:spPr>
            <a:xfrm>
              <a:off x="1928794" y="2500306"/>
              <a:ext cx="284164"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0</a:t>
              </a:r>
              <a:endParaRPr lang="zh-CN" altLang="en-US" sz="1400" kern="0" baseline="-25000">
                <a:solidFill>
                  <a:prstClr val="black"/>
                </a:solidFill>
                <a:latin typeface="宋体" panose="02010600030101010101" pitchFamily="2" charset="-122"/>
              </a:endParaRPr>
            </a:p>
          </p:txBody>
        </p:sp>
        <p:sp>
          <p:nvSpPr>
            <p:cNvPr id="269" name="椭圆 268">
              <a:extLst>
                <a:ext uri="{FF2B5EF4-FFF2-40B4-BE49-F238E27FC236}">
                  <a16:creationId xmlns:a16="http://schemas.microsoft.com/office/drawing/2014/main" id="{D94BFDF3-68E5-482E-A938-826D95741D00}"/>
                </a:ext>
              </a:extLst>
            </p:cNvPr>
            <p:cNvSpPr/>
            <p:nvPr/>
          </p:nvSpPr>
          <p:spPr>
            <a:xfrm>
              <a:off x="2285984"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70" name="椭圆 269">
              <a:extLst>
                <a:ext uri="{FF2B5EF4-FFF2-40B4-BE49-F238E27FC236}">
                  <a16:creationId xmlns:a16="http://schemas.microsoft.com/office/drawing/2014/main" id="{90BCF0AF-29A0-41E4-BB29-3419063CA6E4}"/>
                </a:ext>
              </a:extLst>
            </p:cNvPr>
            <p:cNvSpPr/>
            <p:nvPr/>
          </p:nvSpPr>
          <p:spPr>
            <a:xfrm>
              <a:off x="2643174"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dirty="0">
                  <a:solidFill>
                    <a:prstClr val="black"/>
                  </a:solidFill>
                  <a:latin typeface="宋体" panose="02010600030101010101" pitchFamily="2" charset="-122"/>
                </a:rPr>
                <a:t>2</a:t>
              </a:r>
              <a:endParaRPr lang="zh-CN" altLang="en-US" sz="1400" kern="0" dirty="0">
                <a:solidFill>
                  <a:prstClr val="black"/>
                </a:solidFill>
                <a:latin typeface="宋体" panose="02010600030101010101" pitchFamily="2" charset="-122"/>
              </a:endParaRPr>
            </a:p>
          </p:txBody>
        </p:sp>
        <p:sp>
          <p:nvSpPr>
            <p:cNvPr id="271" name="椭圆 270">
              <a:extLst>
                <a:ext uri="{FF2B5EF4-FFF2-40B4-BE49-F238E27FC236}">
                  <a16:creationId xmlns:a16="http://schemas.microsoft.com/office/drawing/2014/main" id="{F79613FD-5494-4DB4-8B4A-E3CB9A20C909}"/>
                </a:ext>
              </a:extLst>
            </p:cNvPr>
            <p:cNvSpPr/>
            <p:nvPr/>
          </p:nvSpPr>
          <p:spPr>
            <a:xfrm>
              <a:off x="2990839"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72" name="椭圆 271">
              <a:extLst>
                <a:ext uri="{FF2B5EF4-FFF2-40B4-BE49-F238E27FC236}">
                  <a16:creationId xmlns:a16="http://schemas.microsoft.com/office/drawing/2014/main" id="{2B4CD703-697D-4BF8-BA8E-3C60E3F13176}"/>
                </a:ext>
              </a:extLst>
            </p:cNvPr>
            <p:cNvSpPr/>
            <p:nvPr/>
          </p:nvSpPr>
          <p:spPr>
            <a:xfrm>
              <a:off x="3336916"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4</a:t>
              </a:r>
              <a:endParaRPr lang="zh-CN" altLang="en-US" sz="1400" kern="0">
                <a:solidFill>
                  <a:prstClr val="black"/>
                </a:solidFill>
                <a:latin typeface="宋体" panose="02010600030101010101" pitchFamily="2" charset="-122"/>
              </a:endParaRPr>
            </a:p>
          </p:txBody>
        </p:sp>
        <p:sp>
          <p:nvSpPr>
            <p:cNvPr id="273" name="椭圆 272">
              <a:extLst>
                <a:ext uri="{FF2B5EF4-FFF2-40B4-BE49-F238E27FC236}">
                  <a16:creationId xmlns:a16="http://schemas.microsoft.com/office/drawing/2014/main" id="{9B0003B4-2D54-4BE1-86C0-BF1D8905CD35}"/>
                </a:ext>
              </a:extLst>
            </p:cNvPr>
            <p:cNvSpPr/>
            <p:nvPr/>
          </p:nvSpPr>
          <p:spPr>
            <a:xfrm>
              <a:off x="3684581"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5</a:t>
              </a:r>
              <a:endParaRPr lang="zh-CN" altLang="en-US" sz="1400" kern="0">
                <a:solidFill>
                  <a:prstClr val="black"/>
                </a:solidFill>
                <a:latin typeface="宋体" panose="02010600030101010101" pitchFamily="2" charset="-122"/>
              </a:endParaRPr>
            </a:p>
          </p:txBody>
        </p:sp>
        <p:sp>
          <p:nvSpPr>
            <p:cNvPr id="274" name="椭圆 273">
              <a:extLst>
                <a:ext uri="{FF2B5EF4-FFF2-40B4-BE49-F238E27FC236}">
                  <a16:creationId xmlns:a16="http://schemas.microsoft.com/office/drawing/2014/main" id="{99B81A69-E073-41A4-85F5-1A6E63DC71BA}"/>
                </a:ext>
              </a:extLst>
            </p:cNvPr>
            <p:cNvSpPr/>
            <p:nvPr/>
          </p:nvSpPr>
          <p:spPr>
            <a:xfrm>
              <a:off x="4041771"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6</a:t>
              </a:r>
              <a:endParaRPr lang="zh-CN" altLang="en-US" sz="1400" kern="0">
                <a:solidFill>
                  <a:prstClr val="black"/>
                </a:solidFill>
                <a:latin typeface="宋体" panose="02010600030101010101" pitchFamily="2" charset="-122"/>
              </a:endParaRPr>
            </a:p>
          </p:txBody>
        </p:sp>
        <p:sp>
          <p:nvSpPr>
            <p:cNvPr id="275" name="TextBox 95">
              <a:extLst>
                <a:ext uri="{FF2B5EF4-FFF2-40B4-BE49-F238E27FC236}">
                  <a16:creationId xmlns:a16="http://schemas.microsoft.com/office/drawing/2014/main" id="{FAFC8FE7-7700-494B-B067-42E5408081EA}"/>
                </a:ext>
              </a:extLst>
            </p:cNvPr>
            <p:cNvSpPr txBox="1"/>
            <p:nvPr/>
          </p:nvSpPr>
          <p:spPr>
            <a:xfrm>
              <a:off x="1500166" y="2500306"/>
              <a:ext cx="274639"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j</a:t>
              </a:r>
              <a:endParaRPr lang="zh-CN" altLang="en-US" sz="1400" kern="0">
                <a:solidFill>
                  <a:prstClr val="black"/>
                </a:solidFill>
                <a:latin typeface="宋体" panose="02010600030101010101" pitchFamily="2" charset="-122"/>
              </a:endParaRPr>
            </a:p>
          </p:txBody>
        </p:sp>
        <p:sp>
          <p:nvSpPr>
            <p:cNvPr id="276" name="TextBox 96">
              <a:extLst>
                <a:ext uri="{FF2B5EF4-FFF2-40B4-BE49-F238E27FC236}">
                  <a16:creationId xmlns:a16="http://schemas.microsoft.com/office/drawing/2014/main" id="{B0EFDB24-279B-441C-82F5-446AB0B522D9}"/>
                </a:ext>
              </a:extLst>
            </p:cNvPr>
            <p:cNvSpPr txBox="1"/>
            <p:nvPr/>
          </p:nvSpPr>
          <p:spPr>
            <a:xfrm>
              <a:off x="1000100" y="2857496"/>
              <a:ext cx="274640"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i</a:t>
              </a:r>
              <a:endParaRPr lang="zh-CN" altLang="en-US" sz="1400" kern="0">
                <a:solidFill>
                  <a:prstClr val="black"/>
                </a:solidFill>
                <a:latin typeface="宋体" panose="02010600030101010101" pitchFamily="2" charset="-122"/>
              </a:endParaRPr>
            </a:p>
          </p:txBody>
        </p:sp>
      </p:grpSp>
      <p:graphicFrame>
        <p:nvGraphicFramePr>
          <p:cNvPr id="81924" name="Object 2">
            <a:extLst>
              <a:ext uri="{FF2B5EF4-FFF2-40B4-BE49-F238E27FC236}">
                <a16:creationId xmlns:a16="http://schemas.microsoft.com/office/drawing/2014/main" id="{00A8F161-A2D2-41AF-B2A6-3E707848A1D8}"/>
              </a:ext>
            </a:extLst>
          </p:cNvPr>
          <p:cNvGraphicFramePr>
            <a:graphicFrameLocks noChangeAspect="1"/>
          </p:cNvGraphicFramePr>
          <p:nvPr/>
        </p:nvGraphicFramePr>
        <p:xfrm>
          <a:off x="4584700" y="2189163"/>
          <a:ext cx="4464050" cy="877887"/>
        </p:xfrm>
        <a:graphic>
          <a:graphicData uri="http://schemas.openxmlformats.org/presentationml/2006/ole">
            <mc:AlternateContent xmlns:mc="http://schemas.openxmlformats.org/markup-compatibility/2006">
              <mc:Choice xmlns:v="urn:schemas-microsoft-com:vml" Requires="v">
                <p:oleObj spid="_x0000_s82040" name="公式" r:id="rId3" imgW="3454400" imgH="736600" progId="Equation.3">
                  <p:embed/>
                </p:oleObj>
              </mc:Choice>
              <mc:Fallback>
                <p:oleObj name="公式" r:id="rId3" imgW="3454400" imgH="736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189163"/>
                        <a:ext cx="446405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5" name="文本框 1">
            <a:extLst>
              <a:ext uri="{FF2B5EF4-FFF2-40B4-BE49-F238E27FC236}">
                <a16:creationId xmlns:a16="http://schemas.microsoft.com/office/drawing/2014/main" id="{622D6445-9785-4E64-95C5-BA082DC61106}"/>
              </a:ext>
            </a:extLst>
          </p:cNvPr>
          <p:cNvSpPr txBox="1">
            <a:spLocks noChangeArrowheads="1"/>
          </p:cNvSpPr>
          <p:nvPr/>
        </p:nvSpPr>
        <p:spPr bwMode="auto">
          <a:xfrm>
            <a:off x="4427538" y="3276600"/>
            <a:ext cx="2859087"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c[0,j] = 0</a:t>
            </a: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c[i,0] = 0</a:t>
            </a: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i = 1, j = 3         </a:t>
            </a:r>
            <a:r>
              <a:rPr lang="en-US" altLang="zh-CN" sz="1800">
                <a:solidFill>
                  <a:srgbClr val="FF0000"/>
                </a:solidFill>
                <a:latin typeface="Arial" panose="020B0604020202020204" pitchFamily="34" charset="0"/>
                <a:ea typeface="宋体" panose="02010600030101010101" pitchFamily="2" charset="-122"/>
              </a:rPr>
              <a:t>x</a:t>
            </a:r>
            <a:r>
              <a:rPr lang="en-US" altLang="zh-CN" sz="1800" baseline="-25000">
                <a:solidFill>
                  <a:srgbClr val="FF0000"/>
                </a:solidFill>
                <a:latin typeface="Arial" panose="020B0604020202020204" pitchFamily="34" charset="0"/>
                <a:ea typeface="宋体" panose="02010600030101010101" pitchFamily="2" charset="-122"/>
              </a:rPr>
              <a:t>1</a:t>
            </a:r>
            <a:r>
              <a:rPr lang="en-US" altLang="zh-CN" sz="1800">
                <a:solidFill>
                  <a:srgbClr val="FF0000"/>
                </a:solidFill>
                <a:latin typeface="Arial" panose="020B0604020202020204" pitchFamily="34" charset="0"/>
                <a:ea typeface="宋体" panose="02010600030101010101" pitchFamily="2" charset="-122"/>
              </a:rPr>
              <a:t>≠y</a:t>
            </a:r>
            <a:r>
              <a:rPr lang="en-US" altLang="zh-CN" sz="1800" baseline="-25000">
                <a:solidFill>
                  <a:srgbClr val="FF0000"/>
                </a:solidFill>
                <a:latin typeface="Arial" panose="020B0604020202020204" pitchFamily="34" charset="0"/>
                <a:ea typeface="宋体" panose="02010600030101010101" pitchFamily="2" charset="-122"/>
              </a:rPr>
              <a:t>3</a:t>
            </a: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 </a:t>
            </a: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c[1,3] = max{c[1,2], c[0,3]}</a:t>
            </a: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          = max{0,0}</a:t>
            </a: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          =  0</a:t>
            </a: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b[1,3] = </a:t>
            </a:r>
            <a:r>
              <a:rPr lang="zh-CN" altLang="en-US" sz="1800">
                <a:solidFill>
                  <a:schemeClr val="tx1"/>
                </a:solidFill>
                <a:latin typeface="Arial" panose="020B0604020202020204" pitchFamily="34" charset="0"/>
                <a:ea typeface="宋体" panose="02010600030101010101" pitchFamily="2" charset="-122"/>
              </a:rPr>
              <a:t>‘</a:t>
            </a:r>
            <a:r>
              <a:rPr lang="zh-CN" altLang="en-US" sz="1800">
                <a:solidFill>
                  <a:schemeClr val="tx1"/>
                </a:solidFill>
                <a:latin typeface="等线" panose="02010600030101010101" pitchFamily="2" charset="-122"/>
                <a:ea typeface="等线" panose="02010600030101010101" pitchFamily="2" charset="-122"/>
              </a:rPr>
              <a:t>↑</a:t>
            </a:r>
            <a:r>
              <a:rPr lang="zh-CN" altLang="en-US" sz="1800">
                <a:solidFill>
                  <a:schemeClr val="tx1"/>
                </a:solidFill>
                <a:latin typeface="Arial" panose="020B0604020202020204" pitchFamily="34" charset="0"/>
                <a:ea typeface="宋体" panose="02010600030101010101" pitchFamily="2" charset="-122"/>
              </a:rPr>
              <a:t>’</a:t>
            </a: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1926" name="矩形 2">
            <a:extLst>
              <a:ext uri="{FF2B5EF4-FFF2-40B4-BE49-F238E27FC236}">
                <a16:creationId xmlns:a16="http://schemas.microsoft.com/office/drawing/2014/main" id="{9574E3A8-6513-426C-8E6B-418D55C5957E}"/>
              </a:ext>
            </a:extLst>
          </p:cNvPr>
          <p:cNvSpPr>
            <a:spLocks noChangeArrowheads="1"/>
          </p:cNvSpPr>
          <p:nvPr/>
        </p:nvSpPr>
        <p:spPr bwMode="auto">
          <a:xfrm>
            <a:off x="1784350" y="3724275"/>
            <a:ext cx="2082800" cy="2122488"/>
          </a:xfrm>
          <a:prstGeom prst="rect">
            <a:avLst/>
          </a:prstGeom>
          <a:solidFill>
            <a:srgbClr val="C7FFF0">
              <a:alpha val="81175"/>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1927" name="椭圆 3">
            <a:extLst>
              <a:ext uri="{FF2B5EF4-FFF2-40B4-BE49-F238E27FC236}">
                <a16:creationId xmlns:a16="http://schemas.microsoft.com/office/drawing/2014/main" id="{B14A755B-C5E6-4A9C-B688-D236481E7C18}"/>
              </a:ext>
            </a:extLst>
          </p:cNvPr>
          <p:cNvSpPr>
            <a:spLocks noChangeArrowheads="1"/>
          </p:cNvSpPr>
          <p:nvPr/>
        </p:nvSpPr>
        <p:spPr bwMode="auto">
          <a:xfrm>
            <a:off x="2417763" y="3282950"/>
            <a:ext cx="515937" cy="461963"/>
          </a:xfrm>
          <a:prstGeom prst="ellipse">
            <a:avLst/>
          </a:prstGeom>
          <a:solidFill>
            <a:srgbClr val="00E4A8">
              <a:alpha val="29019"/>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1928" name="椭圆 96">
            <a:extLst>
              <a:ext uri="{FF2B5EF4-FFF2-40B4-BE49-F238E27FC236}">
                <a16:creationId xmlns:a16="http://schemas.microsoft.com/office/drawing/2014/main" id="{61B78ED8-F1CA-4A3C-B46C-F59ADC8DC2D8}"/>
              </a:ext>
            </a:extLst>
          </p:cNvPr>
          <p:cNvSpPr>
            <a:spLocks noChangeArrowheads="1"/>
          </p:cNvSpPr>
          <p:nvPr/>
        </p:nvSpPr>
        <p:spPr bwMode="auto">
          <a:xfrm>
            <a:off x="2417763" y="2938463"/>
            <a:ext cx="515937" cy="463550"/>
          </a:xfrm>
          <a:prstGeom prst="ellipse">
            <a:avLst/>
          </a:prstGeom>
          <a:solidFill>
            <a:srgbClr val="00E4A8">
              <a:alpha val="29019"/>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1929" name="椭圆 97">
            <a:extLst>
              <a:ext uri="{FF2B5EF4-FFF2-40B4-BE49-F238E27FC236}">
                <a16:creationId xmlns:a16="http://schemas.microsoft.com/office/drawing/2014/main" id="{72942EEA-2ACF-40A1-98CC-D84B1F3FC12B}"/>
              </a:ext>
            </a:extLst>
          </p:cNvPr>
          <p:cNvSpPr>
            <a:spLocks noChangeArrowheads="1"/>
          </p:cNvSpPr>
          <p:nvPr/>
        </p:nvSpPr>
        <p:spPr bwMode="auto">
          <a:xfrm>
            <a:off x="2047875" y="3314700"/>
            <a:ext cx="514350" cy="463550"/>
          </a:xfrm>
          <a:prstGeom prst="ellipse">
            <a:avLst/>
          </a:prstGeom>
          <a:solidFill>
            <a:srgbClr val="00E4A8">
              <a:alpha val="29019"/>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5" name="图片 4">
            <a:extLst>
              <a:ext uri="{FF2B5EF4-FFF2-40B4-BE49-F238E27FC236}">
                <a16:creationId xmlns:a16="http://schemas.microsoft.com/office/drawing/2014/main" id="{D1CD11EA-3785-4F1E-AF63-F0DD3B77CE1D}"/>
              </a:ext>
            </a:extLst>
          </p:cNvPr>
          <p:cNvPicPr>
            <a:picLocks noChangeAspect="1"/>
          </p:cNvPicPr>
          <p:nvPr/>
        </p:nvPicPr>
        <p:blipFill>
          <a:blip r:embed="rId5"/>
          <a:stretch>
            <a:fillRect/>
          </a:stretch>
        </p:blipFill>
        <p:spPr>
          <a:xfrm>
            <a:off x="6240463" y="5894388"/>
            <a:ext cx="2808287" cy="825500"/>
          </a:xfrm>
          <a:prstGeom prst="rect">
            <a:avLst/>
          </a:prstGeom>
          <a:ln>
            <a:solidFill>
              <a:schemeClr val="accent1">
                <a:lumMod val="75000"/>
              </a:schemeClr>
            </a:solid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内容占位符 2">
            <a:extLst>
              <a:ext uri="{FF2B5EF4-FFF2-40B4-BE49-F238E27FC236}">
                <a16:creationId xmlns:a16="http://schemas.microsoft.com/office/drawing/2014/main" id="{12B542D5-A34C-4A9F-8BFB-6FF366DC9824}"/>
              </a:ext>
            </a:extLst>
          </p:cNvPr>
          <p:cNvSpPr>
            <a:spLocks noGrp="1" noChangeArrowheads="1"/>
          </p:cNvSpPr>
          <p:nvPr>
            <p:ph idx="1"/>
          </p:nvPr>
        </p:nvSpPr>
        <p:spPr>
          <a:xfrm>
            <a:off x="395288" y="398463"/>
            <a:ext cx="8424862" cy="1071562"/>
          </a:xfrm>
          <a:solidFill>
            <a:schemeClr val="bg1"/>
          </a:solidFill>
        </p:spPr>
        <p:txBody>
          <a:bodyPr/>
          <a:lstStyle/>
          <a:p>
            <a:pPr marL="0" indent="0">
              <a:lnSpc>
                <a:spcPct val="150000"/>
              </a:lnSpc>
              <a:buFont typeface="Wingdings 2" panose="05020102010507070707" pitchFamily="18" charset="2"/>
              <a:buNone/>
            </a:pPr>
            <a:r>
              <a:rPr lang="zh-CN" altLang="en-US" sz="2400">
                <a:latin typeface="宋体" panose="02010600030101010101" pitchFamily="2" charset="-122"/>
                <a:ea typeface="宋体" panose="02010600030101010101" pitchFamily="2" charset="-122"/>
              </a:rPr>
              <a:t>例，下图给出了在</a:t>
            </a:r>
            <a:r>
              <a:rPr lang="en-US" altLang="zh-CN" sz="2400">
                <a:latin typeface="宋体" panose="02010600030101010101" pitchFamily="2" charset="-122"/>
                <a:ea typeface="宋体" panose="02010600030101010101" pitchFamily="2" charset="-122"/>
              </a:rPr>
              <a:t>X=&lt;A,B,C,B,D,A,B&gt;</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Y=&lt;B,D,C,A,B,A&gt;</a:t>
            </a:r>
            <a:r>
              <a:rPr lang="zh-CN" altLang="en-US" sz="2400">
                <a:latin typeface="宋体" panose="02010600030101010101" pitchFamily="2" charset="-122"/>
                <a:ea typeface="宋体" panose="02010600030101010101" pitchFamily="2" charset="-122"/>
              </a:rPr>
              <a:t>上</a:t>
            </a:r>
            <a:endParaRPr lang="en-US" altLang="zh-CN" sz="2400">
              <a:latin typeface="宋体" panose="02010600030101010101" pitchFamily="2" charset="-122"/>
              <a:ea typeface="宋体" panose="02010600030101010101" pitchFamily="2" charset="-122"/>
            </a:endParaRPr>
          </a:p>
          <a:p>
            <a:pPr marL="0" indent="0">
              <a:lnSpc>
                <a:spcPct val="150000"/>
              </a:lnSpc>
              <a:buFont typeface="Wingdings 2" panose="05020102010507070707" pitchFamily="18" charset="2"/>
              <a:buNone/>
            </a:pP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运行</a:t>
            </a:r>
            <a:r>
              <a:rPr lang="en-US" altLang="zh-CN" sz="2400">
                <a:latin typeface="宋体" panose="02010600030101010101" pitchFamily="2" charset="-122"/>
                <a:ea typeface="宋体" panose="02010600030101010101" pitchFamily="2" charset="-122"/>
              </a:rPr>
              <a:t>LCS-LENGTH</a:t>
            </a:r>
            <a:r>
              <a:rPr lang="zh-CN" altLang="en-US" sz="2400">
                <a:latin typeface="宋体" panose="02010600030101010101" pitchFamily="2" charset="-122"/>
                <a:ea typeface="宋体" panose="02010600030101010101" pitchFamily="2" charset="-122"/>
              </a:rPr>
              <a:t>计算出的表。</a:t>
            </a:r>
          </a:p>
        </p:txBody>
      </p:sp>
      <p:grpSp>
        <p:nvGrpSpPr>
          <p:cNvPr id="82947" name="组合 97">
            <a:extLst>
              <a:ext uri="{FF2B5EF4-FFF2-40B4-BE49-F238E27FC236}">
                <a16:creationId xmlns:a16="http://schemas.microsoft.com/office/drawing/2014/main" id="{FD1A5E3D-9FB3-408A-9876-4ABE990C5E02}"/>
              </a:ext>
            </a:extLst>
          </p:cNvPr>
          <p:cNvGrpSpPr>
            <a:grpSpLocks/>
          </p:cNvGrpSpPr>
          <p:nvPr/>
        </p:nvGrpSpPr>
        <p:grpSpPr bwMode="auto">
          <a:xfrm>
            <a:off x="539750" y="2182813"/>
            <a:ext cx="3357563" cy="3643312"/>
            <a:chOff x="1000100" y="2500306"/>
            <a:chExt cx="3357586" cy="3643338"/>
          </a:xfrm>
        </p:grpSpPr>
        <p:sp>
          <p:nvSpPr>
            <p:cNvPr id="189" name="矩形 188">
              <a:extLst>
                <a:ext uri="{FF2B5EF4-FFF2-40B4-BE49-F238E27FC236}">
                  <a16:creationId xmlns:a16="http://schemas.microsoft.com/office/drawing/2014/main" id="{B3D7CBF4-2DD5-4902-8655-5F98A70211BF}"/>
                </a:ext>
              </a:extLst>
            </p:cNvPr>
            <p:cNvSpPr/>
            <p:nvPr/>
          </p:nvSpPr>
          <p:spPr>
            <a:xfrm>
              <a:off x="185735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0" name="矩形 189">
              <a:extLst>
                <a:ext uri="{FF2B5EF4-FFF2-40B4-BE49-F238E27FC236}">
                  <a16:creationId xmlns:a16="http://schemas.microsoft.com/office/drawing/2014/main" id="{8E327867-1C4F-4FC1-A95E-09DA52E312AD}"/>
                </a:ext>
              </a:extLst>
            </p:cNvPr>
            <p:cNvSpPr/>
            <p:nvPr/>
          </p:nvSpPr>
          <p:spPr>
            <a:xfrm>
              <a:off x="221454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1" name="矩形 190">
              <a:extLst>
                <a:ext uri="{FF2B5EF4-FFF2-40B4-BE49-F238E27FC236}">
                  <a16:creationId xmlns:a16="http://schemas.microsoft.com/office/drawing/2014/main" id="{591C5D68-9CEC-40BC-AFBE-2A757AEC6623}"/>
                </a:ext>
              </a:extLst>
            </p:cNvPr>
            <p:cNvSpPr/>
            <p:nvPr/>
          </p:nvSpPr>
          <p:spPr>
            <a:xfrm>
              <a:off x="1857356" y="364331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2" name="矩形 191">
              <a:extLst>
                <a:ext uri="{FF2B5EF4-FFF2-40B4-BE49-F238E27FC236}">
                  <a16:creationId xmlns:a16="http://schemas.microsoft.com/office/drawing/2014/main" id="{0E8DFC4D-1010-47D7-9C16-DBB361F9093D}"/>
                </a:ext>
              </a:extLst>
            </p:cNvPr>
            <p:cNvSpPr/>
            <p:nvPr/>
          </p:nvSpPr>
          <p:spPr>
            <a:xfrm>
              <a:off x="221454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0</a:t>
              </a:r>
              <a:endParaRPr lang="zh-CN" altLang="en-US" sz="1400" kern="0" dirty="0">
                <a:solidFill>
                  <a:prstClr val="black"/>
                </a:solidFill>
                <a:latin typeface="宋体" panose="02010600030101010101" pitchFamily="2" charset="-122"/>
              </a:endParaRPr>
            </a:p>
          </p:txBody>
        </p:sp>
        <p:sp>
          <p:nvSpPr>
            <p:cNvPr id="193" name="矩形 192">
              <a:extLst>
                <a:ext uri="{FF2B5EF4-FFF2-40B4-BE49-F238E27FC236}">
                  <a16:creationId xmlns:a16="http://schemas.microsoft.com/office/drawing/2014/main" id="{3B38156A-0D59-456D-ACA4-508DB6C9B9C4}"/>
                </a:ext>
              </a:extLst>
            </p:cNvPr>
            <p:cNvSpPr/>
            <p:nvPr/>
          </p:nvSpPr>
          <p:spPr>
            <a:xfrm>
              <a:off x="257173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4" name="矩形 193">
              <a:extLst>
                <a:ext uri="{FF2B5EF4-FFF2-40B4-BE49-F238E27FC236}">
                  <a16:creationId xmlns:a16="http://schemas.microsoft.com/office/drawing/2014/main" id="{9659C0BB-B5D1-4BE7-8468-A6C13F403541}"/>
                </a:ext>
              </a:extLst>
            </p:cNvPr>
            <p:cNvSpPr/>
            <p:nvPr/>
          </p:nvSpPr>
          <p:spPr>
            <a:xfrm>
              <a:off x="292892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5" name="矩形 194">
              <a:extLst>
                <a:ext uri="{FF2B5EF4-FFF2-40B4-BE49-F238E27FC236}">
                  <a16:creationId xmlns:a16="http://schemas.microsoft.com/office/drawing/2014/main" id="{812FA1AF-18F2-448D-A615-D60D53213382}"/>
                </a:ext>
              </a:extLst>
            </p:cNvPr>
            <p:cNvSpPr/>
            <p:nvPr/>
          </p:nvSpPr>
          <p:spPr>
            <a:xfrm>
              <a:off x="328611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6" name="矩形 195">
              <a:extLst>
                <a:ext uri="{FF2B5EF4-FFF2-40B4-BE49-F238E27FC236}">
                  <a16:creationId xmlns:a16="http://schemas.microsoft.com/office/drawing/2014/main" id="{233223D3-D7DA-4CCE-B3CC-914E8B4A5CBD}"/>
                </a:ext>
              </a:extLst>
            </p:cNvPr>
            <p:cNvSpPr/>
            <p:nvPr/>
          </p:nvSpPr>
          <p:spPr>
            <a:xfrm>
              <a:off x="364330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7" name="矩形 196">
              <a:extLst>
                <a:ext uri="{FF2B5EF4-FFF2-40B4-BE49-F238E27FC236}">
                  <a16:creationId xmlns:a16="http://schemas.microsoft.com/office/drawing/2014/main" id="{E68E166C-E9D9-4ABE-A388-33D7DCC520FA}"/>
                </a:ext>
              </a:extLst>
            </p:cNvPr>
            <p:cNvSpPr/>
            <p:nvPr/>
          </p:nvSpPr>
          <p:spPr>
            <a:xfrm>
              <a:off x="400049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8" name="矩形 197">
              <a:extLst>
                <a:ext uri="{FF2B5EF4-FFF2-40B4-BE49-F238E27FC236}">
                  <a16:creationId xmlns:a16="http://schemas.microsoft.com/office/drawing/2014/main" id="{1FF18838-0101-4A18-9065-7646A668AC8A}"/>
                </a:ext>
              </a:extLst>
            </p:cNvPr>
            <p:cNvSpPr/>
            <p:nvPr/>
          </p:nvSpPr>
          <p:spPr>
            <a:xfrm>
              <a:off x="257173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9" name="矩形 198">
              <a:extLst>
                <a:ext uri="{FF2B5EF4-FFF2-40B4-BE49-F238E27FC236}">
                  <a16:creationId xmlns:a16="http://schemas.microsoft.com/office/drawing/2014/main" id="{9DFA8427-98E1-41C6-BA81-98BCC8AEDEB2}"/>
                </a:ext>
              </a:extLst>
            </p:cNvPr>
            <p:cNvSpPr/>
            <p:nvPr/>
          </p:nvSpPr>
          <p:spPr>
            <a:xfrm>
              <a:off x="292892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0</a:t>
              </a:r>
              <a:endParaRPr lang="zh-CN" altLang="en-US" sz="1400" kern="0" dirty="0">
                <a:solidFill>
                  <a:prstClr val="black"/>
                </a:solidFill>
                <a:latin typeface="宋体" panose="02010600030101010101" pitchFamily="2" charset="-122"/>
              </a:endParaRPr>
            </a:p>
          </p:txBody>
        </p:sp>
        <p:sp>
          <p:nvSpPr>
            <p:cNvPr id="200" name="矩形 199">
              <a:extLst>
                <a:ext uri="{FF2B5EF4-FFF2-40B4-BE49-F238E27FC236}">
                  <a16:creationId xmlns:a16="http://schemas.microsoft.com/office/drawing/2014/main" id="{BF38432F-AB92-4904-95F7-D415CEE485ED}"/>
                </a:ext>
              </a:extLst>
            </p:cNvPr>
            <p:cNvSpPr/>
            <p:nvPr/>
          </p:nvSpPr>
          <p:spPr>
            <a:xfrm>
              <a:off x="328611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01" name="矩形 200">
              <a:extLst>
                <a:ext uri="{FF2B5EF4-FFF2-40B4-BE49-F238E27FC236}">
                  <a16:creationId xmlns:a16="http://schemas.microsoft.com/office/drawing/2014/main" id="{E189632B-C801-4B57-AF62-A70900F77AA7}"/>
                </a:ext>
              </a:extLst>
            </p:cNvPr>
            <p:cNvSpPr/>
            <p:nvPr/>
          </p:nvSpPr>
          <p:spPr>
            <a:xfrm>
              <a:off x="400049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02" name="矩形 201">
              <a:extLst>
                <a:ext uri="{FF2B5EF4-FFF2-40B4-BE49-F238E27FC236}">
                  <a16:creationId xmlns:a16="http://schemas.microsoft.com/office/drawing/2014/main" id="{1FE9643F-DAA6-4415-90D7-F26C98907AD4}"/>
                </a:ext>
              </a:extLst>
            </p:cNvPr>
            <p:cNvSpPr/>
            <p:nvPr/>
          </p:nvSpPr>
          <p:spPr>
            <a:xfrm>
              <a:off x="364330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dirty="0">
                <a:solidFill>
                  <a:prstClr val="black"/>
                </a:solidFill>
                <a:latin typeface="宋体"/>
              </a:endParaRP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a:t>
              </a:r>
              <a:r>
                <a:rPr lang="en-US" altLang="zh-CN" sz="1400" kern="0" dirty="0">
                  <a:solidFill>
                    <a:prstClr val="black"/>
                  </a:solidFill>
                  <a:latin typeface="宋体"/>
                </a:rPr>
                <a:t>←</a:t>
              </a:r>
              <a:r>
                <a:rPr lang="en-US" altLang="zh-CN" sz="1400" kern="0" dirty="0">
                  <a:solidFill>
                    <a:prstClr val="black"/>
                  </a:solidFill>
                  <a:latin typeface="宋体" panose="02010600030101010101" pitchFamily="2" charset="-122"/>
                </a:rPr>
                <a:t>1</a:t>
              </a:r>
              <a:endParaRPr lang="zh-CN" altLang="en-US" sz="1400" kern="0" dirty="0">
                <a:solidFill>
                  <a:prstClr val="black"/>
                </a:solidFill>
                <a:latin typeface="宋体" panose="02010600030101010101" pitchFamily="2" charset="-122"/>
              </a:endParaRPr>
            </a:p>
          </p:txBody>
        </p:sp>
        <p:sp>
          <p:nvSpPr>
            <p:cNvPr id="203" name="矩形 202">
              <a:extLst>
                <a:ext uri="{FF2B5EF4-FFF2-40B4-BE49-F238E27FC236}">
                  <a16:creationId xmlns:a16="http://schemas.microsoft.com/office/drawing/2014/main" id="{D9815609-42C2-4029-BE53-389F3A050331}"/>
                </a:ext>
              </a:extLst>
            </p:cNvPr>
            <p:cNvSpPr/>
            <p:nvPr/>
          </p:nvSpPr>
          <p:spPr>
            <a:xfrm>
              <a:off x="185735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4" name="矩形 203">
              <a:extLst>
                <a:ext uri="{FF2B5EF4-FFF2-40B4-BE49-F238E27FC236}">
                  <a16:creationId xmlns:a16="http://schemas.microsoft.com/office/drawing/2014/main" id="{95B54A59-D140-469F-9C5B-BD2FBCC464E1}"/>
                </a:ext>
              </a:extLst>
            </p:cNvPr>
            <p:cNvSpPr/>
            <p:nvPr/>
          </p:nvSpPr>
          <p:spPr>
            <a:xfrm>
              <a:off x="185735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5" name="矩形 204">
              <a:extLst>
                <a:ext uri="{FF2B5EF4-FFF2-40B4-BE49-F238E27FC236}">
                  <a16:creationId xmlns:a16="http://schemas.microsoft.com/office/drawing/2014/main" id="{7EA04E44-D538-4A36-B294-3E8DA278067E}"/>
                </a:ext>
              </a:extLst>
            </p:cNvPr>
            <p:cNvSpPr/>
            <p:nvPr/>
          </p:nvSpPr>
          <p:spPr>
            <a:xfrm>
              <a:off x="185735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6" name="矩形 205">
              <a:extLst>
                <a:ext uri="{FF2B5EF4-FFF2-40B4-BE49-F238E27FC236}">
                  <a16:creationId xmlns:a16="http://schemas.microsoft.com/office/drawing/2014/main" id="{BBAE0428-0933-48E7-B965-12E0B0FB6EB3}"/>
                </a:ext>
              </a:extLst>
            </p:cNvPr>
            <p:cNvSpPr/>
            <p:nvPr/>
          </p:nvSpPr>
          <p:spPr>
            <a:xfrm>
              <a:off x="185735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7" name="矩形 206">
              <a:extLst>
                <a:ext uri="{FF2B5EF4-FFF2-40B4-BE49-F238E27FC236}">
                  <a16:creationId xmlns:a16="http://schemas.microsoft.com/office/drawing/2014/main" id="{6177FE23-4221-4C3A-8386-7C0426714CAB}"/>
                </a:ext>
              </a:extLst>
            </p:cNvPr>
            <p:cNvSpPr/>
            <p:nvPr/>
          </p:nvSpPr>
          <p:spPr>
            <a:xfrm>
              <a:off x="185735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8" name="矩形 207">
              <a:extLst>
                <a:ext uri="{FF2B5EF4-FFF2-40B4-BE49-F238E27FC236}">
                  <a16:creationId xmlns:a16="http://schemas.microsoft.com/office/drawing/2014/main" id="{E8D7740B-30CB-4306-8888-BA17B4DEA1E1}"/>
                </a:ext>
              </a:extLst>
            </p:cNvPr>
            <p:cNvSpPr/>
            <p:nvPr/>
          </p:nvSpPr>
          <p:spPr>
            <a:xfrm>
              <a:off x="185735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9" name="矩形 208">
              <a:extLst>
                <a:ext uri="{FF2B5EF4-FFF2-40B4-BE49-F238E27FC236}">
                  <a16:creationId xmlns:a16="http://schemas.microsoft.com/office/drawing/2014/main" id="{C9AECA08-8CA6-45C1-A3AD-8545E50E98A0}"/>
                </a:ext>
              </a:extLst>
            </p:cNvPr>
            <p:cNvSpPr/>
            <p:nvPr/>
          </p:nvSpPr>
          <p:spPr>
            <a:xfrm>
              <a:off x="2214546" y="4000504"/>
              <a:ext cx="357189"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①</a:t>
              </a:r>
              <a:endParaRPr lang="zh-CN" altLang="en-US" sz="1400" kern="0">
                <a:solidFill>
                  <a:prstClr val="black"/>
                </a:solidFill>
                <a:latin typeface="宋体" panose="02010600030101010101" pitchFamily="2" charset="-122"/>
              </a:endParaRPr>
            </a:p>
          </p:txBody>
        </p:sp>
        <p:sp>
          <p:nvSpPr>
            <p:cNvPr id="210" name="矩形 209">
              <a:extLst>
                <a:ext uri="{FF2B5EF4-FFF2-40B4-BE49-F238E27FC236}">
                  <a16:creationId xmlns:a16="http://schemas.microsoft.com/office/drawing/2014/main" id="{9A7299DE-7296-42DA-9F5E-01885B07192B}"/>
                </a:ext>
              </a:extLst>
            </p:cNvPr>
            <p:cNvSpPr/>
            <p:nvPr/>
          </p:nvSpPr>
          <p:spPr>
            <a:xfrm>
              <a:off x="2571736" y="4000504"/>
              <a:ext cx="357190"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11" name="矩形 210">
              <a:extLst>
                <a:ext uri="{FF2B5EF4-FFF2-40B4-BE49-F238E27FC236}">
                  <a16:creationId xmlns:a16="http://schemas.microsoft.com/office/drawing/2014/main" id="{A9B8D526-D2E4-42B6-8884-E8189C0F20F1}"/>
                </a:ext>
              </a:extLst>
            </p:cNvPr>
            <p:cNvSpPr/>
            <p:nvPr/>
          </p:nvSpPr>
          <p:spPr>
            <a:xfrm>
              <a:off x="2928926" y="400050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dirty="0">
                <a:solidFill>
                  <a:prstClr val="black"/>
                </a:solidFill>
                <a:latin typeface="宋体"/>
              </a:endParaRP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a:t>
              </a:r>
              <a:r>
                <a:rPr lang="en-US" altLang="zh-CN" sz="1400" kern="0" dirty="0">
                  <a:solidFill>
                    <a:prstClr val="black"/>
                  </a:solidFill>
                  <a:latin typeface="宋体"/>
                </a:rPr>
                <a:t>←</a:t>
              </a:r>
              <a:r>
                <a:rPr lang="en-US" altLang="zh-CN" sz="1400" kern="0" dirty="0">
                  <a:solidFill>
                    <a:prstClr val="black"/>
                  </a:solidFill>
                  <a:latin typeface="宋体" panose="02010600030101010101" pitchFamily="2" charset="-122"/>
                </a:rPr>
                <a:t>1</a:t>
              </a:r>
              <a:endParaRPr lang="zh-CN" altLang="en-US" sz="1400" kern="0" dirty="0">
                <a:solidFill>
                  <a:prstClr val="black"/>
                </a:solidFill>
                <a:latin typeface="宋体" panose="02010600030101010101" pitchFamily="2" charset="-122"/>
              </a:endParaRPr>
            </a:p>
          </p:txBody>
        </p:sp>
        <p:sp>
          <p:nvSpPr>
            <p:cNvPr id="212" name="矩形 211">
              <a:extLst>
                <a:ext uri="{FF2B5EF4-FFF2-40B4-BE49-F238E27FC236}">
                  <a16:creationId xmlns:a16="http://schemas.microsoft.com/office/drawing/2014/main" id="{237B43A2-950A-4A4F-8B4F-08AC76E793B1}"/>
                </a:ext>
              </a:extLst>
            </p:cNvPr>
            <p:cNvSpPr/>
            <p:nvPr/>
          </p:nvSpPr>
          <p:spPr>
            <a:xfrm>
              <a:off x="328611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1</a:t>
              </a:r>
              <a:endParaRPr lang="zh-CN" altLang="en-US" sz="1400" kern="0" dirty="0">
                <a:solidFill>
                  <a:prstClr val="black"/>
                </a:solidFill>
                <a:latin typeface="宋体" panose="02010600030101010101" pitchFamily="2" charset="-122"/>
              </a:endParaRPr>
            </a:p>
          </p:txBody>
        </p:sp>
        <p:sp>
          <p:nvSpPr>
            <p:cNvPr id="213" name="矩形 212">
              <a:extLst>
                <a:ext uri="{FF2B5EF4-FFF2-40B4-BE49-F238E27FC236}">
                  <a16:creationId xmlns:a16="http://schemas.microsoft.com/office/drawing/2014/main" id="{1BBFE1F8-60DD-4ED3-8698-50E11F4E06EF}"/>
                </a:ext>
              </a:extLst>
            </p:cNvPr>
            <p:cNvSpPr/>
            <p:nvPr/>
          </p:nvSpPr>
          <p:spPr>
            <a:xfrm>
              <a:off x="3643306" y="400050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14" name="矩形 213">
              <a:extLst>
                <a:ext uri="{FF2B5EF4-FFF2-40B4-BE49-F238E27FC236}">
                  <a16:creationId xmlns:a16="http://schemas.microsoft.com/office/drawing/2014/main" id="{04A6F17A-D7B1-4E0F-80BC-F2D2298C4BF3}"/>
                </a:ext>
              </a:extLst>
            </p:cNvPr>
            <p:cNvSpPr/>
            <p:nvPr/>
          </p:nvSpPr>
          <p:spPr>
            <a:xfrm>
              <a:off x="400049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15" name="矩形 214">
              <a:extLst>
                <a:ext uri="{FF2B5EF4-FFF2-40B4-BE49-F238E27FC236}">
                  <a16:creationId xmlns:a16="http://schemas.microsoft.com/office/drawing/2014/main" id="{74DED20E-B50F-47D8-B819-5D62EF02D77A}"/>
                </a:ext>
              </a:extLst>
            </p:cNvPr>
            <p:cNvSpPr/>
            <p:nvPr/>
          </p:nvSpPr>
          <p:spPr>
            <a:xfrm>
              <a:off x="2214546" y="435769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16" name="矩形 215">
              <a:extLst>
                <a:ext uri="{FF2B5EF4-FFF2-40B4-BE49-F238E27FC236}">
                  <a16:creationId xmlns:a16="http://schemas.microsoft.com/office/drawing/2014/main" id="{2F04AB09-A5BA-4077-8F7C-CE07613C3013}"/>
                </a:ext>
              </a:extLst>
            </p:cNvPr>
            <p:cNvSpPr/>
            <p:nvPr/>
          </p:nvSpPr>
          <p:spPr>
            <a:xfrm>
              <a:off x="257173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17" name="矩形 216">
              <a:extLst>
                <a:ext uri="{FF2B5EF4-FFF2-40B4-BE49-F238E27FC236}">
                  <a16:creationId xmlns:a16="http://schemas.microsoft.com/office/drawing/2014/main" id="{B02E3CB9-0A36-40D5-9FDA-497CB1502B74}"/>
                </a:ext>
              </a:extLst>
            </p:cNvPr>
            <p:cNvSpPr/>
            <p:nvPr/>
          </p:nvSpPr>
          <p:spPr>
            <a:xfrm>
              <a:off x="2928926" y="4357694"/>
              <a:ext cx="357189"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②</a:t>
              </a:r>
              <a:endParaRPr lang="zh-CN" altLang="en-US" sz="1400" kern="0">
                <a:solidFill>
                  <a:prstClr val="black"/>
                </a:solidFill>
                <a:latin typeface="宋体" panose="02010600030101010101" pitchFamily="2" charset="-122"/>
              </a:endParaRPr>
            </a:p>
          </p:txBody>
        </p:sp>
        <p:sp>
          <p:nvSpPr>
            <p:cNvPr id="218" name="矩形 217">
              <a:extLst>
                <a:ext uri="{FF2B5EF4-FFF2-40B4-BE49-F238E27FC236}">
                  <a16:creationId xmlns:a16="http://schemas.microsoft.com/office/drawing/2014/main" id="{612AF6E1-1C3C-43FC-8B0D-B033D629D642}"/>
                </a:ext>
              </a:extLst>
            </p:cNvPr>
            <p:cNvSpPr/>
            <p:nvPr/>
          </p:nvSpPr>
          <p:spPr>
            <a:xfrm>
              <a:off x="3286116" y="435769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19" name="矩形 218">
              <a:extLst>
                <a:ext uri="{FF2B5EF4-FFF2-40B4-BE49-F238E27FC236}">
                  <a16:creationId xmlns:a16="http://schemas.microsoft.com/office/drawing/2014/main" id="{E4DCB7BF-DF31-47F2-B27E-5F3400027FFA}"/>
                </a:ext>
              </a:extLst>
            </p:cNvPr>
            <p:cNvSpPr/>
            <p:nvPr/>
          </p:nvSpPr>
          <p:spPr>
            <a:xfrm>
              <a:off x="3643306" y="435769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0" name="矩形 219">
              <a:extLst>
                <a:ext uri="{FF2B5EF4-FFF2-40B4-BE49-F238E27FC236}">
                  <a16:creationId xmlns:a16="http://schemas.microsoft.com/office/drawing/2014/main" id="{01CB37AF-166B-4FEE-82A4-96A5C7219DFB}"/>
                </a:ext>
              </a:extLst>
            </p:cNvPr>
            <p:cNvSpPr/>
            <p:nvPr/>
          </p:nvSpPr>
          <p:spPr>
            <a:xfrm>
              <a:off x="400049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1" name="矩形 220">
              <a:extLst>
                <a:ext uri="{FF2B5EF4-FFF2-40B4-BE49-F238E27FC236}">
                  <a16:creationId xmlns:a16="http://schemas.microsoft.com/office/drawing/2014/main" id="{D9B6D750-4842-49A2-8E66-250A538C996E}"/>
                </a:ext>
              </a:extLst>
            </p:cNvPr>
            <p:cNvSpPr/>
            <p:nvPr/>
          </p:nvSpPr>
          <p:spPr>
            <a:xfrm>
              <a:off x="2214546" y="471488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2" name="矩形 221">
              <a:extLst>
                <a:ext uri="{FF2B5EF4-FFF2-40B4-BE49-F238E27FC236}">
                  <a16:creationId xmlns:a16="http://schemas.microsoft.com/office/drawing/2014/main" id="{BAF08629-0B58-443B-8EC1-8437D1A8D223}"/>
                </a:ext>
              </a:extLst>
            </p:cNvPr>
            <p:cNvSpPr/>
            <p:nvPr/>
          </p:nvSpPr>
          <p:spPr>
            <a:xfrm>
              <a:off x="257173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3" name="矩形 222">
              <a:extLst>
                <a:ext uri="{FF2B5EF4-FFF2-40B4-BE49-F238E27FC236}">
                  <a16:creationId xmlns:a16="http://schemas.microsoft.com/office/drawing/2014/main" id="{A92F2D30-85E0-4479-9044-2064CC55557F}"/>
                </a:ext>
              </a:extLst>
            </p:cNvPr>
            <p:cNvSpPr/>
            <p:nvPr/>
          </p:nvSpPr>
          <p:spPr>
            <a:xfrm>
              <a:off x="2928926" y="471488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4" name="矩形 223">
              <a:extLst>
                <a:ext uri="{FF2B5EF4-FFF2-40B4-BE49-F238E27FC236}">
                  <a16:creationId xmlns:a16="http://schemas.microsoft.com/office/drawing/2014/main" id="{2C92A60A-3B4C-4D0E-983F-73E47564C060}"/>
                </a:ext>
              </a:extLst>
            </p:cNvPr>
            <p:cNvSpPr/>
            <p:nvPr/>
          </p:nvSpPr>
          <p:spPr>
            <a:xfrm>
              <a:off x="328611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5" name="矩形 224">
              <a:extLst>
                <a:ext uri="{FF2B5EF4-FFF2-40B4-BE49-F238E27FC236}">
                  <a16:creationId xmlns:a16="http://schemas.microsoft.com/office/drawing/2014/main" id="{DEB36D27-A47F-487A-9C13-4D1954740740}"/>
                </a:ext>
              </a:extLst>
            </p:cNvPr>
            <p:cNvSpPr/>
            <p:nvPr/>
          </p:nvSpPr>
          <p:spPr>
            <a:xfrm>
              <a:off x="3643306" y="4714884"/>
              <a:ext cx="357189"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③</a:t>
              </a:r>
              <a:endParaRPr lang="zh-CN" altLang="en-US" sz="1400" kern="0">
                <a:solidFill>
                  <a:prstClr val="black"/>
                </a:solidFill>
                <a:latin typeface="宋体" panose="02010600030101010101" pitchFamily="2" charset="-122"/>
              </a:endParaRPr>
            </a:p>
          </p:txBody>
        </p:sp>
        <p:sp>
          <p:nvSpPr>
            <p:cNvPr id="226" name="矩形 225">
              <a:extLst>
                <a:ext uri="{FF2B5EF4-FFF2-40B4-BE49-F238E27FC236}">
                  <a16:creationId xmlns:a16="http://schemas.microsoft.com/office/drawing/2014/main" id="{DE9B82F1-D80F-4A08-8EAE-4F744E5B55F7}"/>
                </a:ext>
              </a:extLst>
            </p:cNvPr>
            <p:cNvSpPr/>
            <p:nvPr/>
          </p:nvSpPr>
          <p:spPr>
            <a:xfrm>
              <a:off x="400049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27" name="矩形 226">
              <a:extLst>
                <a:ext uri="{FF2B5EF4-FFF2-40B4-BE49-F238E27FC236}">
                  <a16:creationId xmlns:a16="http://schemas.microsoft.com/office/drawing/2014/main" id="{E0C64AC8-CC84-4D19-9D55-0BBDE65F0E6F}"/>
                </a:ext>
              </a:extLst>
            </p:cNvPr>
            <p:cNvSpPr/>
            <p:nvPr/>
          </p:nvSpPr>
          <p:spPr>
            <a:xfrm>
              <a:off x="2214546" y="507207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8" name="矩形 227">
              <a:extLst>
                <a:ext uri="{FF2B5EF4-FFF2-40B4-BE49-F238E27FC236}">
                  <a16:creationId xmlns:a16="http://schemas.microsoft.com/office/drawing/2014/main" id="{EA74928C-DC82-41B1-8215-99E73BDCDFDC}"/>
                </a:ext>
              </a:extLst>
            </p:cNvPr>
            <p:cNvSpPr/>
            <p:nvPr/>
          </p:nvSpPr>
          <p:spPr>
            <a:xfrm>
              <a:off x="221454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9" name="矩形 228">
              <a:extLst>
                <a:ext uri="{FF2B5EF4-FFF2-40B4-BE49-F238E27FC236}">
                  <a16:creationId xmlns:a16="http://schemas.microsoft.com/office/drawing/2014/main" id="{5557568E-21B5-4102-AA84-0BA33292D45F}"/>
                </a:ext>
              </a:extLst>
            </p:cNvPr>
            <p:cNvSpPr/>
            <p:nvPr/>
          </p:nvSpPr>
          <p:spPr>
            <a:xfrm>
              <a:off x="221454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30" name="矩形 229">
              <a:extLst>
                <a:ext uri="{FF2B5EF4-FFF2-40B4-BE49-F238E27FC236}">
                  <a16:creationId xmlns:a16="http://schemas.microsoft.com/office/drawing/2014/main" id="{A9F88614-85BC-43CC-A708-827C27431C3E}"/>
                </a:ext>
              </a:extLst>
            </p:cNvPr>
            <p:cNvSpPr/>
            <p:nvPr/>
          </p:nvSpPr>
          <p:spPr>
            <a:xfrm>
              <a:off x="257173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1" name="矩形 230">
              <a:extLst>
                <a:ext uri="{FF2B5EF4-FFF2-40B4-BE49-F238E27FC236}">
                  <a16:creationId xmlns:a16="http://schemas.microsoft.com/office/drawing/2014/main" id="{D660578C-1397-487C-90FB-93FBF16C75C3}"/>
                </a:ext>
              </a:extLst>
            </p:cNvPr>
            <p:cNvSpPr/>
            <p:nvPr/>
          </p:nvSpPr>
          <p:spPr>
            <a:xfrm>
              <a:off x="2928926" y="507207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2" name="矩形 231">
              <a:extLst>
                <a:ext uri="{FF2B5EF4-FFF2-40B4-BE49-F238E27FC236}">
                  <a16:creationId xmlns:a16="http://schemas.microsoft.com/office/drawing/2014/main" id="{89FCA448-ECA8-4C76-AAB1-AC0FF6A37BD5}"/>
                </a:ext>
              </a:extLst>
            </p:cNvPr>
            <p:cNvSpPr/>
            <p:nvPr/>
          </p:nvSpPr>
          <p:spPr>
            <a:xfrm>
              <a:off x="328611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3" name="矩形 232">
              <a:extLst>
                <a:ext uri="{FF2B5EF4-FFF2-40B4-BE49-F238E27FC236}">
                  <a16:creationId xmlns:a16="http://schemas.microsoft.com/office/drawing/2014/main" id="{977E6E6E-15A2-49A9-BA5C-0C1B7A921353}"/>
                </a:ext>
              </a:extLst>
            </p:cNvPr>
            <p:cNvSpPr/>
            <p:nvPr/>
          </p:nvSpPr>
          <p:spPr>
            <a:xfrm>
              <a:off x="3643306" y="5072074"/>
              <a:ext cx="357189"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4" name="矩形 233">
              <a:extLst>
                <a:ext uri="{FF2B5EF4-FFF2-40B4-BE49-F238E27FC236}">
                  <a16:creationId xmlns:a16="http://schemas.microsoft.com/office/drawing/2014/main" id="{6B574494-2BCA-463F-BBF1-2364FE9C6FB2}"/>
                </a:ext>
              </a:extLst>
            </p:cNvPr>
            <p:cNvSpPr/>
            <p:nvPr/>
          </p:nvSpPr>
          <p:spPr>
            <a:xfrm>
              <a:off x="4000496" y="5429264"/>
              <a:ext cx="357190"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④</a:t>
              </a:r>
              <a:endParaRPr lang="zh-CN" altLang="en-US" sz="1400" kern="0">
                <a:solidFill>
                  <a:prstClr val="black"/>
                </a:solidFill>
                <a:latin typeface="宋体" panose="02010600030101010101" pitchFamily="2" charset="-122"/>
              </a:endParaRPr>
            </a:p>
          </p:txBody>
        </p:sp>
        <p:sp>
          <p:nvSpPr>
            <p:cNvPr id="235" name="矩形 234">
              <a:extLst>
                <a:ext uri="{FF2B5EF4-FFF2-40B4-BE49-F238E27FC236}">
                  <a16:creationId xmlns:a16="http://schemas.microsoft.com/office/drawing/2014/main" id="{FD0062A7-7C42-4DE9-8B36-115F8AA4E38B}"/>
                </a:ext>
              </a:extLst>
            </p:cNvPr>
            <p:cNvSpPr/>
            <p:nvPr/>
          </p:nvSpPr>
          <p:spPr>
            <a:xfrm>
              <a:off x="400049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6" name="矩形 235">
              <a:extLst>
                <a:ext uri="{FF2B5EF4-FFF2-40B4-BE49-F238E27FC236}">
                  <a16:creationId xmlns:a16="http://schemas.microsoft.com/office/drawing/2014/main" id="{75656D00-0E2F-45BA-9CDA-2553061067CC}"/>
                </a:ext>
              </a:extLst>
            </p:cNvPr>
            <p:cNvSpPr/>
            <p:nvPr/>
          </p:nvSpPr>
          <p:spPr>
            <a:xfrm>
              <a:off x="364330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7" name="矩形 236">
              <a:extLst>
                <a:ext uri="{FF2B5EF4-FFF2-40B4-BE49-F238E27FC236}">
                  <a16:creationId xmlns:a16="http://schemas.microsoft.com/office/drawing/2014/main" id="{43BA4953-0A76-4107-BD34-46E018B5D150}"/>
                </a:ext>
              </a:extLst>
            </p:cNvPr>
            <p:cNvSpPr/>
            <p:nvPr/>
          </p:nvSpPr>
          <p:spPr>
            <a:xfrm>
              <a:off x="328611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8" name="矩形 237">
              <a:extLst>
                <a:ext uri="{FF2B5EF4-FFF2-40B4-BE49-F238E27FC236}">
                  <a16:creationId xmlns:a16="http://schemas.microsoft.com/office/drawing/2014/main" id="{3653B826-6B63-4413-AB94-07FC14EE787F}"/>
                </a:ext>
              </a:extLst>
            </p:cNvPr>
            <p:cNvSpPr/>
            <p:nvPr/>
          </p:nvSpPr>
          <p:spPr>
            <a:xfrm>
              <a:off x="257173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9" name="矩形 238">
              <a:extLst>
                <a:ext uri="{FF2B5EF4-FFF2-40B4-BE49-F238E27FC236}">
                  <a16:creationId xmlns:a16="http://schemas.microsoft.com/office/drawing/2014/main" id="{D3D8D909-D4D6-4597-8E05-F81E1462E57B}"/>
                </a:ext>
              </a:extLst>
            </p:cNvPr>
            <p:cNvSpPr/>
            <p:nvPr/>
          </p:nvSpPr>
          <p:spPr>
            <a:xfrm>
              <a:off x="292892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0" name="矩形 239">
              <a:extLst>
                <a:ext uri="{FF2B5EF4-FFF2-40B4-BE49-F238E27FC236}">
                  <a16:creationId xmlns:a16="http://schemas.microsoft.com/office/drawing/2014/main" id="{235D2E7A-2066-4C55-B2DA-7B659F7B9629}"/>
                </a:ext>
              </a:extLst>
            </p:cNvPr>
            <p:cNvSpPr/>
            <p:nvPr/>
          </p:nvSpPr>
          <p:spPr>
            <a:xfrm>
              <a:off x="257173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1" name="矩形 240">
              <a:extLst>
                <a:ext uri="{FF2B5EF4-FFF2-40B4-BE49-F238E27FC236}">
                  <a16:creationId xmlns:a16="http://schemas.microsoft.com/office/drawing/2014/main" id="{9679FDA1-FEF5-4076-B262-8FEA130B9FB1}"/>
                </a:ext>
              </a:extLst>
            </p:cNvPr>
            <p:cNvSpPr/>
            <p:nvPr/>
          </p:nvSpPr>
          <p:spPr>
            <a:xfrm>
              <a:off x="292892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2" name="矩形 241">
              <a:extLst>
                <a:ext uri="{FF2B5EF4-FFF2-40B4-BE49-F238E27FC236}">
                  <a16:creationId xmlns:a16="http://schemas.microsoft.com/office/drawing/2014/main" id="{17DF4625-5961-4198-8829-87BAC4DAB4DD}"/>
                </a:ext>
              </a:extLst>
            </p:cNvPr>
            <p:cNvSpPr/>
            <p:nvPr/>
          </p:nvSpPr>
          <p:spPr>
            <a:xfrm>
              <a:off x="328611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43" name="矩形 242">
              <a:extLst>
                <a:ext uri="{FF2B5EF4-FFF2-40B4-BE49-F238E27FC236}">
                  <a16:creationId xmlns:a16="http://schemas.microsoft.com/office/drawing/2014/main" id="{FBC96074-BE0E-45B5-8CC5-780B00D3181C}"/>
                </a:ext>
              </a:extLst>
            </p:cNvPr>
            <p:cNvSpPr/>
            <p:nvPr/>
          </p:nvSpPr>
          <p:spPr>
            <a:xfrm>
              <a:off x="364330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4</a:t>
              </a:r>
              <a:endParaRPr lang="zh-CN" altLang="en-US" sz="1400" kern="0">
                <a:solidFill>
                  <a:prstClr val="black"/>
                </a:solidFill>
                <a:latin typeface="宋体" panose="02010600030101010101" pitchFamily="2" charset="-122"/>
              </a:endParaRPr>
            </a:p>
          </p:txBody>
        </p:sp>
        <p:sp>
          <p:nvSpPr>
            <p:cNvPr id="244" name="矩形 243">
              <a:extLst>
                <a:ext uri="{FF2B5EF4-FFF2-40B4-BE49-F238E27FC236}">
                  <a16:creationId xmlns:a16="http://schemas.microsoft.com/office/drawing/2014/main" id="{92C3D811-43BF-403B-95FA-3DC1DCA03E4D}"/>
                </a:ext>
              </a:extLst>
            </p:cNvPr>
            <p:cNvSpPr/>
            <p:nvPr/>
          </p:nvSpPr>
          <p:spPr>
            <a:xfrm>
              <a:off x="4000496" y="578645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4</a:t>
              </a:r>
              <a:endParaRPr lang="zh-CN" altLang="en-US" sz="1400" kern="0" dirty="0">
                <a:solidFill>
                  <a:prstClr val="black"/>
                </a:solidFill>
                <a:latin typeface="宋体" panose="02010600030101010101" pitchFamily="2" charset="-122"/>
              </a:endParaRPr>
            </a:p>
          </p:txBody>
        </p:sp>
        <p:sp>
          <p:nvSpPr>
            <p:cNvPr id="245" name="TextBox 64">
              <a:extLst>
                <a:ext uri="{FF2B5EF4-FFF2-40B4-BE49-F238E27FC236}">
                  <a16:creationId xmlns:a16="http://schemas.microsoft.com/office/drawing/2014/main" id="{4F8E728F-6FB2-414A-8D94-50DD2DA4EF75}"/>
                </a:ext>
              </a:extLst>
            </p:cNvPr>
            <p:cNvSpPr txBox="1">
              <a:spLocks noChangeArrowheads="1"/>
            </p:cNvSpPr>
            <p:nvPr/>
          </p:nvSpPr>
          <p:spPr bwMode="auto">
            <a:xfrm>
              <a:off x="1928794" y="2928934"/>
              <a:ext cx="301627" cy="307977"/>
            </a:xfrm>
            <a:prstGeom prst="rect">
              <a:avLst/>
            </a:prstGeom>
            <a:noFill/>
            <a:ln>
              <a:noFill/>
            </a:ln>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fontAlgn="auto" hangingPunct="1">
                <a:spcBef>
                  <a:spcPct val="0"/>
                </a:spcBef>
                <a:spcAft>
                  <a:spcPts val="0"/>
                </a:spcAft>
                <a:buClrTx/>
                <a:buSzTx/>
                <a:buFontTx/>
                <a:buNone/>
                <a:defRPr/>
              </a:pPr>
              <a:r>
                <a:rPr lang="en-US" altLang="zh-CN" sz="1400" kern="0">
                  <a:solidFill>
                    <a:prstClr val="black"/>
                  </a:solidFill>
                  <a:latin typeface="Arial" panose="020B0604020202020204" pitchFamily="34" charset="0"/>
                </a:rPr>
                <a:t>y</a:t>
              </a:r>
              <a:r>
                <a:rPr lang="en-US" altLang="zh-CN" sz="1400" kern="0" baseline="-25000">
                  <a:solidFill>
                    <a:prstClr val="black"/>
                  </a:solidFill>
                  <a:latin typeface="Arial" panose="020B0604020202020204" pitchFamily="34" charset="0"/>
                </a:rPr>
                <a:t>j</a:t>
              </a:r>
              <a:endParaRPr lang="zh-CN" altLang="en-US" sz="1400" kern="0" baseline="-25000">
                <a:solidFill>
                  <a:prstClr val="black"/>
                </a:solidFill>
                <a:latin typeface="Arial" panose="020B0604020202020204" pitchFamily="34" charset="0"/>
              </a:endParaRPr>
            </a:p>
          </p:txBody>
        </p:sp>
        <p:sp>
          <p:nvSpPr>
            <p:cNvPr id="246" name="椭圆 245">
              <a:extLst>
                <a:ext uri="{FF2B5EF4-FFF2-40B4-BE49-F238E27FC236}">
                  <a16:creationId xmlns:a16="http://schemas.microsoft.com/office/drawing/2014/main" id="{9B42198A-D460-4F99-8FF9-D55CB88EF086}"/>
                </a:ext>
              </a:extLst>
            </p:cNvPr>
            <p:cNvSpPr/>
            <p:nvPr/>
          </p:nvSpPr>
          <p:spPr>
            <a:xfrm>
              <a:off x="2285984"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47" name="椭圆 246">
              <a:extLst>
                <a:ext uri="{FF2B5EF4-FFF2-40B4-BE49-F238E27FC236}">
                  <a16:creationId xmlns:a16="http://schemas.microsoft.com/office/drawing/2014/main" id="{B17E431E-303C-4876-BA36-23FE71C5AFB6}"/>
                </a:ext>
              </a:extLst>
            </p:cNvPr>
            <p:cNvSpPr/>
            <p:nvPr/>
          </p:nvSpPr>
          <p:spPr>
            <a:xfrm>
              <a:off x="2643174" y="2928934"/>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D</a:t>
              </a:r>
              <a:endParaRPr lang="zh-CN" altLang="en-US" sz="1400" kern="0">
                <a:solidFill>
                  <a:prstClr val="black"/>
                </a:solidFill>
                <a:latin typeface="Constantia"/>
              </a:endParaRPr>
            </a:p>
          </p:txBody>
        </p:sp>
        <p:sp>
          <p:nvSpPr>
            <p:cNvPr id="248" name="椭圆 247">
              <a:extLst>
                <a:ext uri="{FF2B5EF4-FFF2-40B4-BE49-F238E27FC236}">
                  <a16:creationId xmlns:a16="http://schemas.microsoft.com/office/drawing/2014/main" id="{913D9FAE-B85B-402D-81E6-55ACD133C6E1}"/>
                </a:ext>
              </a:extLst>
            </p:cNvPr>
            <p:cNvSpPr/>
            <p:nvPr/>
          </p:nvSpPr>
          <p:spPr>
            <a:xfrm>
              <a:off x="2990839"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C</a:t>
              </a:r>
              <a:endParaRPr lang="zh-CN" altLang="en-US" sz="1400" kern="0">
                <a:solidFill>
                  <a:prstClr val="black"/>
                </a:solidFill>
                <a:latin typeface="Constantia"/>
              </a:endParaRPr>
            </a:p>
          </p:txBody>
        </p:sp>
        <p:sp>
          <p:nvSpPr>
            <p:cNvPr id="249" name="椭圆 248">
              <a:extLst>
                <a:ext uri="{FF2B5EF4-FFF2-40B4-BE49-F238E27FC236}">
                  <a16:creationId xmlns:a16="http://schemas.microsoft.com/office/drawing/2014/main" id="{FB27D85B-799B-4AD2-8083-587B53633DDC}"/>
                </a:ext>
              </a:extLst>
            </p:cNvPr>
            <p:cNvSpPr/>
            <p:nvPr/>
          </p:nvSpPr>
          <p:spPr>
            <a:xfrm>
              <a:off x="3336916" y="2928934"/>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0" name="椭圆 249">
              <a:extLst>
                <a:ext uri="{FF2B5EF4-FFF2-40B4-BE49-F238E27FC236}">
                  <a16:creationId xmlns:a16="http://schemas.microsoft.com/office/drawing/2014/main" id="{A6CC992E-EDDF-40E9-A4CC-9F778591ED5F}"/>
                </a:ext>
              </a:extLst>
            </p:cNvPr>
            <p:cNvSpPr/>
            <p:nvPr/>
          </p:nvSpPr>
          <p:spPr>
            <a:xfrm>
              <a:off x="3684581"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1" name="椭圆 250">
              <a:extLst>
                <a:ext uri="{FF2B5EF4-FFF2-40B4-BE49-F238E27FC236}">
                  <a16:creationId xmlns:a16="http://schemas.microsoft.com/office/drawing/2014/main" id="{CB1B85FD-CAF3-4045-A507-54771F9CCC3F}"/>
                </a:ext>
              </a:extLst>
            </p:cNvPr>
            <p:cNvSpPr/>
            <p:nvPr/>
          </p:nvSpPr>
          <p:spPr>
            <a:xfrm>
              <a:off x="4041771"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2" name="TextBox 72">
              <a:extLst>
                <a:ext uri="{FF2B5EF4-FFF2-40B4-BE49-F238E27FC236}">
                  <a16:creationId xmlns:a16="http://schemas.microsoft.com/office/drawing/2014/main" id="{4433B82D-2A4E-4C37-AECA-1AD604DD45FF}"/>
                </a:ext>
              </a:extLst>
            </p:cNvPr>
            <p:cNvSpPr txBox="1">
              <a:spLocks noChangeArrowheads="1"/>
            </p:cNvSpPr>
            <p:nvPr/>
          </p:nvSpPr>
          <p:spPr bwMode="auto">
            <a:xfrm>
              <a:off x="1500166" y="3286124"/>
              <a:ext cx="301627" cy="307977"/>
            </a:xfrm>
            <a:prstGeom prst="rect">
              <a:avLst/>
            </a:prstGeom>
            <a:noFill/>
            <a:ln>
              <a:noFill/>
            </a:ln>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fontAlgn="auto" hangingPunct="1">
                <a:spcBef>
                  <a:spcPct val="0"/>
                </a:spcBef>
                <a:spcAft>
                  <a:spcPts val="0"/>
                </a:spcAft>
                <a:buClrTx/>
                <a:buSzTx/>
                <a:buFontTx/>
                <a:buNone/>
                <a:defRPr/>
              </a:pPr>
              <a:r>
                <a:rPr lang="en-US" altLang="zh-CN" sz="1400" kern="0">
                  <a:solidFill>
                    <a:prstClr val="black"/>
                  </a:solidFill>
                  <a:latin typeface="Arial" panose="020B0604020202020204" pitchFamily="34" charset="0"/>
                </a:rPr>
                <a:t>x</a:t>
              </a:r>
              <a:r>
                <a:rPr lang="en-US" altLang="zh-CN" sz="1400" kern="0" baseline="-25000">
                  <a:solidFill>
                    <a:prstClr val="black"/>
                  </a:solidFill>
                  <a:latin typeface="Arial" panose="020B0604020202020204" pitchFamily="34" charset="0"/>
                </a:rPr>
                <a:t>i</a:t>
              </a:r>
              <a:endParaRPr lang="zh-CN" altLang="en-US" sz="1400" kern="0" baseline="-25000">
                <a:solidFill>
                  <a:prstClr val="black"/>
                </a:solidFill>
                <a:latin typeface="Arial" panose="020B0604020202020204" pitchFamily="34" charset="0"/>
              </a:endParaRPr>
            </a:p>
          </p:txBody>
        </p:sp>
        <p:sp>
          <p:nvSpPr>
            <p:cNvPr id="253" name="椭圆 252">
              <a:extLst>
                <a:ext uri="{FF2B5EF4-FFF2-40B4-BE49-F238E27FC236}">
                  <a16:creationId xmlns:a16="http://schemas.microsoft.com/office/drawing/2014/main" id="{4120C371-9237-45C5-8D1D-EEFC3FD95A94}"/>
                </a:ext>
              </a:extLst>
            </p:cNvPr>
            <p:cNvSpPr/>
            <p:nvPr/>
          </p:nvSpPr>
          <p:spPr>
            <a:xfrm>
              <a:off x="1500166" y="371475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4" name="椭圆 253">
              <a:extLst>
                <a:ext uri="{FF2B5EF4-FFF2-40B4-BE49-F238E27FC236}">
                  <a16:creationId xmlns:a16="http://schemas.microsoft.com/office/drawing/2014/main" id="{D282993E-D70D-4B6A-9090-7A26F4D458EB}"/>
                </a:ext>
              </a:extLst>
            </p:cNvPr>
            <p:cNvSpPr/>
            <p:nvPr/>
          </p:nvSpPr>
          <p:spPr>
            <a:xfrm>
              <a:off x="1500166" y="550070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5" name="椭圆 254">
              <a:extLst>
                <a:ext uri="{FF2B5EF4-FFF2-40B4-BE49-F238E27FC236}">
                  <a16:creationId xmlns:a16="http://schemas.microsoft.com/office/drawing/2014/main" id="{27FE7E2C-6C3C-4EE0-8DB8-32EEA4A1EEDD}"/>
                </a:ext>
              </a:extLst>
            </p:cNvPr>
            <p:cNvSpPr/>
            <p:nvPr/>
          </p:nvSpPr>
          <p:spPr>
            <a:xfrm>
              <a:off x="1500166" y="4041779"/>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dirty="0">
                  <a:solidFill>
                    <a:prstClr val="black"/>
                  </a:solidFill>
                  <a:latin typeface="Constantia"/>
                </a:rPr>
                <a:t>B</a:t>
              </a:r>
              <a:endParaRPr lang="zh-CN" altLang="en-US" sz="1400" kern="0" dirty="0">
                <a:solidFill>
                  <a:prstClr val="black"/>
                </a:solidFill>
                <a:latin typeface="Constantia"/>
              </a:endParaRPr>
            </a:p>
          </p:txBody>
        </p:sp>
        <p:sp>
          <p:nvSpPr>
            <p:cNvPr id="256" name="椭圆 255">
              <a:extLst>
                <a:ext uri="{FF2B5EF4-FFF2-40B4-BE49-F238E27FC236}">
                  <a16:creationId xmlns:a16="http://schemas.microsoft.com/office/drawing/2014/main" id="{C04FB731-5F3B-4195-8543-B54B7F8B477E}"/>
                </a:ext>
              </a:extLst>
            </p:cNvPr>
            <p:cNvSpPr/>
            <p:nvPr/>
          </p:nvSpPr>
          <p:spPr>
            <a:xfrm>
              <a:off x="1500166" y="478632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7" name="椭圆 256">
              <a:extLst>
                <a:ext uri="{FF2B5EF4-FFF2-40B4-BE49-F238E27FC236}">
                  <a16:creationId xmlns:a16="http://schemas.microsoft.com/office/drawing/2014/main" id="{4D68069B-00C5-40F3-AA85-8657E93957F4}"/>
                </a:ext>
              </a:extLst>
            </p:cNvPr>
            <p:cNvSpPr/>
            <p:nvPr/>
          </p:nvSpPr>
          <p:spPr>
            <a:xfrm>
              <a:off x="1500166" y="585789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8" name="椭圆 257">
              <a:extLst>
                <a:ext uri="{FF2B5EF4-FFF2-40B4-BE49-F238E27FC236}">
                  <a16:creationId xmlns:a16="http://schemas.microsoft.com/office/drawing/2014/main" id="{5A3285C8-C60F-4001-BAAE-729DD97ED02B}"/>
                </a:ext>
              </a:extLst>
            </p:cNvPr>
            <p:cNvSpPr/>
            <p:nvPr/>
          </p:nvSpPr>
          <p:spPr>
            <a:xfrm>
              <a:off x="1500166" y="514351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D</a:t>
              </a:r>
              <a:endParaRPr lang="zh-CN" altLang="en-US" sz="1400" kern="0">
                <a:solidFill>
                  <a:prstClr val="black"/>
                </a:solidFill>
                <a:latin typeface="Constantia"/>
              </a:endParaRPr>
            </a:p>
          </p:txBody>
        </p:sp>
        <p:sp>
          <p:nvSpPr>
            <p:cNvPr id="259" name="椭圆 258">
              <a:extLst>
                <a:ext uri="{FF2B5EF4-FFF2-40B4-BE49-F238E27FC236}">
                  <a16:creationId xmlns:a16="http://schemas.microsoft.com/office/drawing/2014/main" id="{B2AE840E-AA24-4351-9686-8774994D91FF}"/>
                </a:ext>
              </a:extLst>
            </p:cNvPr>
            <p:cNvSpPr/>
            <p:nvPr/>
          </p:nvSpPr>
          <p:spPr>
            <a:xfrm>
              <a:off x="1500166" y="442913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C</a:t>
              </a:r>
              <a:endParaRPr lang="zh-CN" altLang="en-US" sz="1400" kern="0">
                <a:solidFill>
                  <a:prstClr val="black"/>
                </a:solidFill>
                <a:latin typeface="Constantia"/>
              </a:endParaRPr>
            </a:p>
          </p:txBody>
        </p:sp>
        <p:sp>
          <p:nvSpPr>
            <p:cNvPr id="260" name="TextBox 80">
              <a:extLst>
                <a:ext uri="{FF2B5EF4-FFF2-40B4-BE49-F238E27FC236}">
                  <a16:creationId xmlns:a16="http://schemas.microsoft.com/office/drawing/2014/main" id="{1850AA39-1402-4E9C-8183-DE3AD499F205}"/>
                </a:ext>
              </a:extLst>
            </p:cNvPr>
            <p:cNvSpPr txBox="1"/>
            <p:nvPr/>
          </p:nvSpPr>
          <p:spPr>
            <a:xfrm>
              <a:off x="1000100" y="3286124"/>
              <a:ext cx="284165"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0</a:t>
              </a:r>
              <a:endParaRPr lang="zh-CN" altLang="en-US" sz="1400" kern="0" baseline="-25000">
                <a:solidFill>
                  <a:prstClr val="black"/>
                </a:solidFill>
                <a:latin typeface="宋体" panose="02010600030101010101" pitchFamily="2" charset="-122"/>
              </a:endParaRPr>
            </a:p>
          </p:txBody>
        </p:sp>
        <p:sp>
          <p:nvSpPr>
            <p:cNvPr id="261" name="椭圆 260">
              <a:extLst>
                <a:ext uri="{FF2B5EF4-FFF2-40B4-BE49-F238E27FC236}">
                  <a16:creationId xmlns:a16="http://schemas.microsoft.com/office/drawing/2014/main" id="{7AF227F8-C9F3-4A8F-9926-9F0BF292664C}"/>
                </a:ext>
              </a:extLst>
            </p:cNvPr>
            <p:cNvSpPr/>
            <p:nvPr/>
          </p:nvSpPr>
          <p:spPr>
            <a:xfrm>
              <a:off x="1000100" y="371475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62" name="椭圆 261">
              <a:extLst>
                <a:ext uri="{FF2B5EF4-FFF2-40B4-BE49-F238E27FC236}">
                  <a16:creationId xmlns:a16="http://schemas.microsoft.com/office/drawing/2014/main" id="{3C24D71F-AD46-45CD-B1B9-4250D5D57018}"/>
                </a:ext>
              </a:extLst>
            </p:cNvPr>
            <p:cNvSpPr/>
            <p:nvPr/>
          </p:nvSpPr>
          <p:spPr>
            <a:xfrm>
              <a:off x="1000100" y="550070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6</a:t>
              </a:r>
              <a:endParaRPr lang="zh-CN" altLang="en-US" sz="1400" kern="0">
                <a:solidFill>
                  <a:prstClr val="black"/>
                </a:solidFill>
                <a:latin typeface="宋体" panose="02010600030101010101" pitchFamily="2" charset="-122"/>
              </a:endParaRPr>
            </a:p>
          </p:txBody>
        </p:sp>
        <p:sp>
          <p:nvSpPr>
            <p:cNvPr id="263" name="椭圆 262">
              <a:extLst>
                <a:ext uri="{FF2B5EF4-FFF2-40B4-BE49-F238E27FC236}">
                  <a16:creationId xmlns:a16="http://schemas.microsoft.com/office/drawing/2014/main" id="{B9AAFF02-F4C3-4DE3-A9BA-7113AAB5AA6F}"/>
                </a:ext>
              </a:extLst>
            </p:cNvPr>
            <p:cNvSpPr/>
            <p:nvPr/>
          </p:nvSpPr>
          <p:spPr>
            <a:xfrm>
              <a:off x="1000100" y="4041779"/>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64" name="椭圆 263">
              <a:extLst>
                <a:ext uri="{FF2B5EF4-FFF2-40B4-BE49-F238E27FC236}">
                  <a16:creationId xmlns:a16="http://schemas.microsoft.com/office/drawing/2014/main" id="{0AF3DCF7-98BB-491E-91BB-4849EB3EE891}"/>
                </a:ext>
              </a:extLst>
            </p:cNvPr>
            <p:cNvSpPr/>
            <p:nvPr/>
          </p:nvSpPr>
          <p:spPr>
            <a:xfrm>
              <a:off x="1000100" y="478632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4</a:t>
              </a:r>
              <a:endParaRPr lang="zh-CN" altLang="en-US" sz="1400" kern="0">
                <a:solidFill>
                  <a:prstClr val="black"/>
                </a:solidFill>
                <a:latin typeface="宋体" panose="02010600030101010101" pitchFamily="2" charset="-122"/>
              </a:endParaRPr>
            </a:p>
          </p:txBody>
        </p:sp>
        <p:sp>
          <p:nvSpPr>
            <p:cNvPr id="265" name="椭圆 264">
              <a:extLst>
                <a:ext uri="{FF2B5EF4-FFF2-40B4-BE49-F238E27FC236}">
                  <a16:creationId xmlns:a16="http://schemas.microsoft.com/office/drawing/2014/main" id="{9FC8A7CF-C962-43E6-9CB0-DA5E6E7977D1}"/>
                </a:ext>
              </a:extLst>
            </p:cNvPr>
            <p:cNvSpPr/>
            <p:nvPr/>
          </p:nvSpPr>
          <p:spPr>
            <a:xfrm>
              <a:off x="1000100" y="585789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7</a:t>
              </a:r>
              <a:endParaRPr lang="zh-CN" altLang="en-US" sz="1400" kern="0">
                <a:solidFill>
                  <a:prstClr val="black"/>
                </a:solidFill>
                <a:latin typeface="宋体" panose="02010600030101010101" pitchFamily="2" charset="-122"/>
              </a:endParaRPr>
            </a:p>
          </p:txBody>
        </p:sp>
        <p:sp>
          <p:nvSpPr>
            <p:cNvPr id="266" name="椭圆 265">
              <a:extLst>
                <a:ext uri="{FF2B5EF4-FFF2-40B4-BE49-F238E27FC236}">
                  <a16:creationId xmlns:a16="http://schemas.microsoft.com/office/drawing/2014/main" id="{F750DAB0-20A1-4E92-8C89-AF5750479C38}"/>
                </a:ext>
              </a:extLst>
            </p:cNvPr>
            <p:cNvSpPr/>
            <p:nvPr/>
          </p:nvSpPr>
          <p:spPr>
            <a:xfrm>
              <a:off x="1000100" y="514351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5</a:t>
              </a:r>
              <a:endParaRPr lang="zh-CN" altLang="en-US" sz="1400" kern="0">
                <a:solidFill>
                  <a:prstClr val="black"/>
                </a:solidFill>
                <a:latin typeface="宋体" panose="02010600030101010101" pitchFamily="2" charset="-122"/>
              </a:endParaRPr>
            </a:p>
          </p:txBody>
        </p:sp>
        <p:sp>
          <p:nvSpPr>
            <p:cNvPr id="267" name="椭圆 266">
              <a:extLst>
                <a:ext uri="{FF2B5EF4-FFF2-40B4-BE49-F238E27FC236}">
                  <a16:creationId xmlns:a16="http://schemas.microsoft.com/office/drawing/2014/main" id="{56630A1B-0C0C-4661-9422-722DBE3EEB5F}"/>
                </a:ext>
              </a:extLst>
            </p:cNvPr>
            <p:cNvSpPr/>
            <p:nvPr/>
          </p:nvSpPr>
          <p:spPr>
            <a:xfrm>
              <a:off x="1000100" y="442913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68" name="TextBox 88">
              <a:extLst>
                <a:ext uri="{FF2B5EF4-FFF2-40B4-BE49-F238E27FC236}">
                  <a16:creationId xmlns:a16="http://schemas.microsoft.com/office/drawing/2014/main" id="{74613D76-D5AC-405C-AD96-C64622390D6B}"/>
                </a:ext>
              </a:extLst>
            </p:cNvPr>
            <p:cNvSpPr txBox="1"/>
            <p:nvPr/>
          </p:nvSpPr>
          <p:spPr>
            <a:xfrm>
              <a:off x="1928794" y="2500306"/>
              <a:ext cx="284164"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0</a:t>
              </a:r>
              <a:endParaRPr lang="zh-CN" altLang="en-US" sz="1400" kern="0" baseline="-25000">
                <a:solidFill>
                  <a:prstClr val="black"/>
                </a:solidFill>
                <a:latin typeface="宋体" panose="02010600030101010101" pitchFamily="2" charset="-122"/>
              </a:endParaRPr>
            </a:p>
          </p:txBody>
        </p:sp>
        <p:sp>
          <p:nvSpPr>
            <p:cNvPr id="269" name="椭圆 268">
              <a:extLst>
                <a:ext uri="{FF2B5EF4-FFF2-40B4-BE49-F238E27FC236}">
                  <a16:creationId xmlns:a16="http://schemas.microsoft.com/office/drawing/2014/main" id="{88FD86F6-E095-472D-828A-88B81FD332C8}"/>
                </a:ext>
              </a:extLst>
            </p:cNvPr>
            <p:cNvSpPr/>
            <p:nvPr/>
          </p:nvSpPr>
          <p:spPr>
            <a:xfrm>
              <a:off x="2285984"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70" name="椭圆 269">
              <a:extLst>
                <a:ext uri="{FF2B5EF4-FFF2-40B4-BE49-F238E27FC236}">
                  <a16:creationId xmlns:a16="http://schemas.microsoft.com/office/drawing/2014/main" id="{6E0A9986-0A47-4C98-866B-3F658AD5CA66}"/>
                </a:ext>
              </a:extLst>
            </p:cNvPr>
            <p:cNvSpPr/>
            <p:nvPr/>
          </p:nvSpPr>
          <p:spPr>
            <a:xfrm>
              <a:off x="2643174"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dirty="0">
                  <a:solidFill>
                    <a:prstClr val="black"/>
                  </a:solidFill>
                  <a:latin typeface="宋体" panose="02010600030101010101" pitchFamily="2" charset="-122"/>
                </a:rPr>
                <a:t>2</a:t>
              </a:r>
              <a:endParaRPr lang="zh-CN" altLang="en-US" sz="1400" kern="0" dirty="0">
                <a:solidFill>
                  <a:prstClr val="black"/>
                </a:solidFill>
                <a:latin typeface="宋体" panose="02010600030101010101" pitchFamily="2" charset="-122"/>
              </a:endParaRPr>
            </a:p>
          </p:txBody>
        </p:sp>
        <p:sp>
          <p:nvSpPr>
            <p:cNvPr id="271" name="椭圆 270">
              <a:extLst>
                <a:ext uri="{FF2B5EF4-FFF2-40B4-BE49-F238E27FC236}">
                  <a16:creationId xmlns:a16="http://schemas.microsoft.com/office/drawing/2014/main" id="{02DAC74D-B5DF-4638-BDEB-3F6D928B7CA7}"/>
                </a:ext>
              </a:extLst>
            </p:cNvPr>
            <p:cNvSpPr/>
            <p:nvPr/>
          </p:nvSpPr>
          <p:spPr>
            <a:xfrm>
              <a:off x="2990839"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72" name="椭圆 271">
              <a:extLst>
                <a:ext uri="{FF2B5EF4-FFF2-40B4-BE49-F238E27FC236}">
                  <a16:creationId xmlns:a16="http://schemas.microsoft.com/office/drawing/2014/main" id="{78E92DD6-A505-4AA2-B061-F5E4898B725D}"/>
                </a:ext>
              </a:extLst>
            </p:cNvPr>
            <p:cNvSpPr/>
            <p:nvPr/>
          </p:nvSpPr>
          <p:spPr>
            <a:xfrm>
              <a:off x="3336916"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4</a:t>
              </a:r>
              <a:endParaRPr lang="zh-CN" altLang="en-US" sz="1400" kern="0">
                <a:solidFill>
                  <a:prstClr val="black"/>
                </a:solidFill>
                <a:latin typeface="宋体" panose="02010600030101010101" pitchFamily="2" charset="-122"/>
              </a:endParaRPr>
            </a:p>
          </p:txBody>
        </p:sp>
        <p:sp>
          <p:nvSpPr>
            <p:cNvPr id="273" name="椭圆 272">
              <a:extLst>
                <a:ext uri="{FF2B5EF4-FFF2-40B4-BE49-F238E27FC236}">
                  <a16:creationId xmlns:a16="http://schemas.microsoft.com/office/drawing/2014/main" id="{B5B4D220-3EAF-44C2-923A-CAB03FAFB29F}"/>
                </a:ext>
              </a:extLst>
            </p:cNvPr>
            <p:cNvSpPr/>
            <p:nvPr/>
          </p:nvSpPr>
          <p:spPr>
            <a:xfrm>
              <a:off x="3684581"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5</a:t>
              </a:r>
              <a:endParaRPr lang="zh-CN" altLang="en-US" sz="1400" kern="0">
                <a:solidFill>
                  <a:prstClr val="black"/>
                </a:solidFill>
                <a:latin typeface="宋体" panose="02010600030101010101" pitchFamily="2" charset="-122"/>
              </a:endParaRPr>
            </a:p>
          </p:txBody>
        </p:sp>
        <p:sp>
          <p:nvSpPr>
            <p:cNvPr id="274" name="椭圆 273">
              <a:extLst>
                <a:ext uri="{FF2B5EF4-FFF2-40B4-BE49-F238E27FC236}">
                  <a16:creationId xmlns:a16="http://schemas.microsoft.com/office/drawing/2014/main" id="{1CD8EDFA-DD06-44E4-9949-9363B3EE166D}"/>
                </a:ext>
              </a:extLst>
            </p:cNvPr>
            <p:cNvSpPr/>
            <p:nvPr/>
          </p:nvSpPr>
          <p:spPr>
            <a:xfrm>
              <a:off x="4041771"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6</a:t>
              </a:r>
              <a:endParaRPr lang="zh-CN" altLang="en-US" sz="1400" kern="0">
                <a:solidFill>
                  <a:prstClr val="black"/>
                </a:solidFill>
                <a:latin typeface="宋体" panose="02010600030101010101" pitchFamily="2" charset="-122"/>
              </a:endParaRPr>
            </a:p>
          </p:txBody>
        </p:sp>
        <p:sp>
          <p:nvSpPr>
            <p:cNvPr id="275" name="TextBox 95">
              <a:extLst>
                <a:ext uri="{FF2B5EF4-FFF2-40B4-BE49-F238E27FC236}">
                  <a16:creationId xmlns:a16="http://schemas.microsoft.com/office/drawing/2014/main" id="{F91F6122-E4B6-45FF-B636-A32CC5A10585}"/>
                </a:ext>
              </a:extLst>
            </p:cNvPr>
            <p:cNvSpPr txBox="1"/>
            <p:nvPr/>
          </p:nvSpPr>
          <p:spPr>
            <a:xfrm>
              <a:off x="1500166" y="2500306"/>
              <a:ext cx="274639"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j</a:t>
              </a:r>
              <a:endParaRPr lang="zh-CN" altLang="en-US" sz="1400" kern="0">
                <a:solidFill>
                  <a:prstClr val="black"/>
                </a:solidFill>
                <a:latin typeface="宋体" panose="02010600030101010101" pitchFamily="2" charset="-122"/>
              </a:endParaRPr>
            </a:p>
          </p:txBody>
        </p:sp>
        <p:sp>
          <p:nvSpPr>
            <p:cNvPr id="276" name="TextBox 96">
              <a:extLst>
                <a:ext uri="{FF2B5EF4-FFF2-40B4-BE49-F238E27FC236}">
                  <a16:creationId xmlns:a16="http://schemas.microsoft.com/office/drawing/2014/main" id="{2C68A7F2-BDF7-4259-B7A3-9F87078E09EA}"/>
                </a:ext>
              </a:extLst>
            </p:cNvPr>
            <p:cNvSpPr txBox="1"/>
            <p:nvPr/>
          </p:nvSpPr>
          <p:spPr>
            <a:xfrm>
              <a:off x="1000100" y="2857496"/>
              <a:ext cx="274640"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i</a:t>
              </a:r>
              <a:endParaRPr lang="zh-CN" altLang="en-US" sz="1400" kern="0">
                <a:solidFill>
                  <a:prstClr val="black"/>
                </a:solidFill>
                <a:latin typeface="宋体" panose="02010600030101010101" pitchFamily="2" charset="-122"/>
              </a:endParaRPr>
            </a:p>
          </p:txBody>
        </p:sp>
      </p:grpSp>
      <p:graphicFrame>
        <p:nvGraphicFramePr>
          <p:cNvPr id="82948" name="Object 2">
            <a:extLst>
              <a:ext uri="{FF2B5EF4-FFF2-40B4-BE49-F238E27FC236}">
                <a16:creationId xmlns:a16="http://schemas.microsoft.com/office/drawing/2014/main" id="{4A43184F-2C6E-4100-B9F6-CEC084855BD6}"/>
              </a:ext>
            </a:extLst>
          </p:cNvPr>
          <p:cNvGraphicFramePr>
            <a:graphicFrameLocks noChangeAspect="1"/>
          </p:cNvGraphicFramePr>
          <p:nvPr/>
        </p:nvGraphicFramePr>
        <p:xfrm>
          <a:off x="4584700" y="2189163"/>
          <a:ext cx="4464050" cy="877887"/>
        </p:xfrm>
        <a:graphic>
          <a:graphicData uri="http://schemas.openxmlformats.org/presentationml/2006/ole">
            <mc:AlternateContent xmlns:mc="http://schemas.openxmlformats.org/markup-compatibility/2006">
              <mc:Choice xmlns:v="urn:schemas-microsoft-com:vml" Requires="v">
                <p:oleObj spid="_x0000_s83064" name="公式" r:id="rId3" imgW="3454400" imgH="736600" progId="Equation.3">
                  <p:embed/>
                </p:oleObj>
              </mc:Choice>
              <mc:Fallback>
                <p:oleObj name="公式" r:id="rId3" imgW="3454400" imgH="736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189163"/>
                        <a:ext cx="446405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49" name="文本框 1">
            <a:extLst>
              <a:ext uri="{FF2B5EF4-FFF2-40B4-BE49-F238E27FC236}">
                <a16:creationId xmlns:a16="http://schemas.microsoft.com/office/drawing/2014/main" id="{6E8AD51A-E477-404B-A27D-B51AB932F800}"/>
              </a:ext>
            </a:extLst>
          </p:cNvPr>
          <p:cNvSpPr txBox="1">
            <a:spLocks noChangeArrowheads="1"/>
          </p:cNvSpPr>
          <p:nvPr/>
        </p:nvSpPr>
        <p:spPr bwMode="auto">
          <a:xfrm>
            <a:off x="4427538" y="3276600"/>
            <a:ext cx="25209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c[0,j] = 0</a:t>
            </a: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c[i,0] = 0</a:t>
            </a: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i = 1, j = 4         </a:t>
            </a:r>
            <a:r>
              <a:rPr lang="en-US" altLang="zh-CN" sz="1800">
                <a:solidFill>
                  <a:srgbClr val="FF0000"/>
                </a:solidFill>
                <a:latin typeface="Arial" panose="020B0604020202020204" pitchFamily="34" charset="0"/>
                <a:ea typeface="宋体" panose="02010600030101010101" pitchFamily="2" charset="-122"/>
              </a:rPr>
              <a:t>x</a:t>
            </a:r>
            <a:r>
              <a:rPr lang="en-US" altLang="zh-CN" sz="1800" baseline="-25000">
                <a:solidFill>
                  <a:srgbClr val="FF0000"/>
                </a:solidFill>
                <a:latin typeface="Arial" panose="020B0604020202020204" pitchFamily="34" charset="0"/>
                <a:ea typeface="宋体" panose="02010600030101010101" pitchFamily="2" charset="-122"/>
              </a:rPr>
              <a:t>1 </a:t>
            </a:r>
            <a:r>
              <a:rPr lang="en-US" altLang="zh-CN" sz="1800">
                <a:solidFill>
                  <a:srgbClr val="FF0000"/>
                </a:solidFill>
                <a:latin typeface="Arial" panose="020B0604020202020204" pitchFamily="34" charset="0"/>
                <a:ea typeface="宋体" panose="02010600030101010101" pitchFamily="2" charset="-122"/>
              </a:rPr>
              <a:t>= y</a:t>
            </a:r>
            <a:r>
              <a:rPr lang="en-US" altLang="zh-CN" sz="1800" baseline="-25000">
                <a:solidFill>
                  <a:srgbClr val="FF0000"/>
                </a:solidFill>
                <a:latin typeface="Arial" panose="020B0604020202020204" pitchFamily="34" charset="0"/>
                <a:ea typeface="宋体" panose="02010600030101010101" pitchFamily="2" charset="-122"/>
              </a:rPr>
              <a:t>4</a:t>
            </a:r>
            <a:r>
              <a:rPr lang="en-US" altLang="zh-CN" sz="1800">
                <a:solidFill>
                  <a:schemeClr val="tx1"/>
                </a:solidFill>
                <a:latin typeface="Arial" panose="020B0604020202020204" pitchFamily="34" charset="0"/>
                <a:ea typeface="宋体" panose="02010600030101010101" pitchFamily="2" charset="-122"/>
              </a:rPr>
              <a:t> </a:t>
            </a: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c[1,4] = c[0,3] + 1</a:t>
            </a: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          = 0 + 1</a:t>
            </a: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          = 1</a:t>
            </a: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b[1,4] = </a:t>
            </a:r>
            <a:r>
              <a:rPr lang="zh-CN" altLang="en-US" sz="1800">
                <a:solidFill>
                  <a:schemeClr val="tx1"/>
                </a:solidFill>
                <a:latin typeface="Arial" panose="020B0604020202020204" pitchFamily="34" charset="0"/>
                <a:ea typeface="宋体" panose="02010600030101010101" pitchFamily="2" charset="-122"/>
              </a:rPr>
              <a:t>‘</a:t>
            </a:r>
            <a:r>
              <a:rPr lang="zh-CN" altLang="en-US" sz="1800">
                <a:solidFill>
                  <a:schemeClr val="tx1"/>
                </a:solidFill>
                <a:latin typeface="等线" panose="02010600030101010101" pitchFamily="2" charset="-122"/>
                <a:ea typeface="等线" panose="02010600030101010101" pitchFamily="2" charset="-122"/>
              </a:rPr>
              <a:t>↖</a:t>
            </a:r>
            <a:r>
              <a:rPr lang="zh-CN" altLang="en-US" sz="1800">
                <a:solidFill>
                  <a:schemeClr val="tx1"/>
                </a:solidFill>
                <a:latin typeface="Arial" panose="020B0604020202020204" pitchFamily="34" charset="0"/>
                <a:ea typeface="宋体" panose="02010600030101010101" pitchFamily="2" charset="-122"/>
              </a:rPr>
              <a:t>’</a:t>
            </a: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2950" name="矩形 2">
            <a:extLst>
              <a:ext uri="{FF2B5EF4-FFF2-40B4-BE49-F238E27FC236}">
                <a16:creationId xmlns:a16="http://schemas.microsoft.com/office/drawing/2014/main" id="{8E977222-2A3B-4295-A7EB-E216B4ACB5D2}"/>
              </a:ext>
            </a:extLst>
          </p:cNvPr>
          <p:cNvSpPr>
            <a:spLocks noChangeArrowheads="1"/>
          </p:cNvSpPr>
          <p:nvPr/>
        </p:nvSpPr>
        <p:spPr bwMode="auto">
          <a:xfrm>
            <a:off x="1784350" y="3724275"/>
            <a:ext cx="2082800" cy="2122488"/>
          </a:xfrm>
          <a:prstGeom prst="rect">
            <a:avLst/>
          </a:prstGeom>
          <a:solidFill>
            <a:srgbClr val="C7FFF0">
              <a:alpha val="81175"/>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2951" name="椭圆 3">
            <a:extLst>
              <a:ext uri="{FF2B5EF4-FFF2-40B4-BE49-F238E27FC236}">
                <a16:creationId xmlns:a16="http://schemas.microsoft.com/office/drawing/2014/main" id="{1C9B305C-BE6A-434E-9CF1-74FF92A2D8E8}"/>
              </a:ext>
            </a:extLst>
          </p:cNvPr>
          <p:cNvSpPr>
            <a:spLocks noChangeArrowheads="1"/>
          </p:cNvSpPr>
          <p:nvPr/>
        </p:nvSpPr>
        <p:spPr bwMode="auto">
          <a:xfrm>
            <a:off x="2763838" y="3251200"/>
            <a:ext cx="515937" cy="463550"/>
          </a:xfrm>
          <a:prstGeom prst="ellipse">
            <a:avLst/>
          </a:prstGeom>
          <a:solidFill>
            <a:srgbClr val="00E4A8">
              <a:alpha val="29019"/>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2952" name="椭圆 96">
            <a:extLst>
              <a:ext uri="{FF2B5EF4-FFF2-40B4-BE49-F238E27FC236}">
                <a16:creationId xmlns:a16="http://schemas.microsoft.com/office/drawing/2014/main" id="{52ECA000-B374-4D9B-8703-37B00201EFF4}"/>
              </a:ext>
            </a:extLst>
          </p:cNvPr>
          <p:cNvSpPr>
            <a:spLocks noChangeArrowheads="1"/>
          </p:cNvSpPr>
          <p:nvPr/>
        </p:nvSpPr>
        <p:spPr bwMode="auto">
          <a:xfrm>
            <a:off x="2763838" y="2908300"/>
            <a:ext cx="515937" cy="461963"/>
          </a:xfrm>
          <a:prstGeom prst="ellipse">
            <a:avLst/>
          </a:prstGeom>
          <a:solidFill>
            <a:srgbClr val="00E4A8">
              <a:alpha val="29019"/>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2953" name="椭圆 97">
            <a:extLst>
              <a:ext uri="{FF2B5EF4-FFF2-40B4-BE49-F238E27FC236}">
                <a16:creationId xmlns:a16="http://schemas.microsoft.com/office/drawing/2014/main" id="{C92F6F31-E8DE-401E-927E-53F9C9CE2C8A}"/>
              </a:ext>
            </a:extLst>
          </p:cNvPr>
          <p:cNvSpPr>
            <a:spLocks noChangeArrowheads="1"/>
          </p:cNvSpPr>
          <p:nvPr/>
        </p:nvSpPr>
        <p:spPr bwMode="auto">
          <a:xfrm>
            <a:off x="2392363" y="3282950"/>
            <a:ext cx="515937" cy="463550"/>
          </a:xfrm>
          <a:prstGeom prst="ellipse">
            <a:avLst/>
          </a:prstGeom>
          <a:solidFill>
            <a:srgbClr val="00E4A8">
              <a:alpha val="29019"/>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99" name="图片 98">
            <a:extLst>
              <a:ext uri="{FF2B5EF4-FFF2-40B4-BE49-F238E27FC236}">
                <a16:creationId xmlns:a16="http://schemas.microsoft.com/office/drawing/2014/main" id="{E45A6DD8-2BA8-468F-A872-1C2C3CA4EB35}"/>
              </a:ext>
            </a:extLst>
          </p:cNvPr>
          <p:cNvPicPr>
            <a:picLocks noChangeAspect="1"/>
          </p:cNvPicPr>
          <p:nvPr/>
        </p:nvPicPr>
        <p:blipFill>
          <a:blip r:embed="rId5"/>
          <a:stretch>
            <a:fillRect/>
          </a:stretch>
        </p:blipFill>
        <p:spPr>
          <a:xfrm>
            <a:off x="6054725" y="5921375"/>
            <a:ext cx="2994025" cy="771525"/>
          </a:xfrm>
          <a:prstGeom prst="rect">
            <a:avLst/>
          </a:prstGeom>
          <a:ln>
            <a:solidFill>
              <a:schemeClr val="accent1">
                <a:lumMod val="75000"/>
              </a:schemeClr>
            </a:solid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2">
            <a:extLst>
              <a:ext uri="{FF2B5EF4-FFF2-40B4-BE49-F238E27FC236}">
                <a16:creationId xmlns:a16="http://schemas.microsoft.com/office/drawing/2014/main" id="{4C98BD2A-99F9-486C-B6DA-EEAC0D5F9DE2}"/>
              </a:ext>
            </a:extLst>
          </p:cNvPr>
          <p:cNvSpPr>
            <a:spLocks noGrp="1" noChangeArrowheads="1"/>
          </p:cNvSpPr>
          <p:nvPr>
            <p:ph idx="1"/>
          </p:nvPr>
        </p:nvSpPr>
        <p:spPr>
          <a:xfrm>
            <a:off x="395288" y="398463"/>
            <a:ext cx="8424862" cy="1071562"/>
          </a:xfrm>
          <a:solidFill>
            <a:schemeClr val="bg1"/>
          </a:solidFill>
        </p:spPr>
        <p:txBody>
          <a:bodyPr/>
          <a:lstStyle/>
          <a:p>
            <a:pPr marL="0" indent="0">
              <a:lnSpc>
                <a:spcPct val="150000"/>
              </a:lnSpc>
              <a:buFont typeface="Wingdings 2" panose="05020102010507070707" pitchFamily="18" charset="2"/>
              <a:buNone/>
            </a:pPr>
            <a:r>
              <a:rPr lang="zh-CN" altLang="en-US" sz="2400">
                <a:latin typeface="宋体" panose="02010600030101010101" pitchFamily="2" charset="-122"/>
                <a:ea typeface="宋体" panose="02010600030101010101" pitchFamily="2" charset="-122"/>
              </a:rPr>
              <a:t>例，下图给出了在</a:t>
            </a:r>
            <a:r>
              <a:rPr lang="en-US" altLang="zh-CN" sz="2400">
                <a:latin typeface="宋体" panose="02010600030101010101" pitchFamily="2" charset="-122"/>
                <a:ea typeface="宋体" panose="02010600030101010101" pitchFamily="2" charset="-122"/>
              </a:rPr>
              <a:t>X=&lt;A,B,C,B,D,A,B&gt;</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Y=&lt;B,D,C,A,B,A&gt;</a:t>
            </a:r>
            <a:r>
              <a:rPr lang="zh-CN" altLang="en-US" sz="2400">
                <a:latin typeface="宋体" panose="02010600030101010101" pitchFamily="2" charset="-122"/>
                <a:ea typeface="宋体" panose="02010600030101010101" pitchFamily="2" charset="-122"/>
              </a:rPr>
              <a:t>上</a:t>
            </a:r>
            <a:endParaRPr lang="en-US" altLang="zh-CN" sz="2400">
              <a:latin typeface="宋体" panose="02010600030101010101" pitchFamily="2" charset="-122"/>
              <a:ea typeface="宋体" panose="02010600030101010101" pitchFamily="2" charset="-122"/>
            </a:endParaRPr>
          </a:p>
          <a:p>
            <a:pPr marL="0" indent="0">
              <a:lnSpc>
                <a:spcPct val="150000"/>
              </a:lnSpc>
              <a:buFont typeface="Wingdings 2" panose="05020102010507070707" pitchFamily="18" charset="2"/>
              <a:buNone/>
            </a:pP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运行</a:t>
            </a:r>
            <a:r>
              <a:rPr lang="en-US" altLang="zh-CN" sz="2400">
                <a:latin typeface="宋体" panose="02010600030101010101" pitchFamily="2" charset="-122"/>
                <a:ea typeface="宋体" panose="02010600030101010101" pitchFamily="2" charset="-122"/>
              </a:rPr>
              <a:t>LCS-LENGTH</a:t>
            </a:r>
            <a:r>
              <a:rPr lang="zh-CN" altLang="en-US" sz="2400">
                <a:latin typeface="宋体" panose="02010600030101010101" pitchFamily="2" charset="-122"/>
                <a:ea typeface="宋体" panose="02010600030101010101" pitchFamily="2" charset="-122"/>
              </a:rPr>
              <a:t>计算出的表。</a:t>
            </a:r>
          </a:p>
        </p:txBody>
      </p:sp>
      <p:grpSp>
        <p:nvGrpSpPr>
          <p:cNvPr id="83971" name="组合 97">
            <a:extLst>
              <a:ext uri="{FF2B5EF4-FFF2-40B4-BE49-F238E27FC236}">
                <a16:creationId xmlns:a16="http://schemas.microsoft.com/office/drawing/2014/main" id="{E6C663D3-3080-428B-8827-9F90808F32E3}"/>
              </a:ext>
            </a:extLst>
          </p:cNvPr>
          <p:cNvGrpSpPr>
            <a:grpSpLocks/>
          </p:cNvGrpSpPr>
          <p:nvPr/>
        </p:nvGrpSpPr>
        <p:grpSpPr bwMode="auto">
          <a:xfrm>
            <a:off x="539750" y="2182813"/>
            <a:ext cx="3357563" cy="3643312"/>
            <a:chOff x="1000100" y="2500306"/>
            <a:chExt cx="3357586" cy="3643338"/>
          </a:xfrm>
        </p:grpSpPr>
        <p:sp>
          <p:nvSpPr>
            <p:cNvPr id="189" name="矩形 188">
              <a:extLst>
                <a:ext uri="{FF2B5EF4-FFF2-40B4-BE49-F238E27FC236}">
                  <a16:creationId xmlns:a16="http://schemas.microsoft.com/office/drawing/2014/main" id="{8E09A4EC-104D-4A92-A40D-492BC2EE6765}"/>
                </a:ext>
              </a:extLst>
            </p:cNvPr>
            <p:cNvSpPr/>
            <p:nvPr/>
          </p:nvSpPr>
          <p:spPr>
            <a:xfrm>
              <a:off x="185735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0" name="矩形 189">
              <a:extLst>
                <a:ext uri="{FF2B5EF4-FFF2-40B4-BE49-F238E27FC236}">
                  <a16:creationId xmlns:a16="http://schemas.microsoft.com/office/drawing/2014/main" id="{3D60C577-893D-45F1-9E39-74DB01E7D537}"/>
                </a:ext>
              </a:extLst>
            </p:cNvPr>
            <p:cNvSpPr/>
            <p:nvPr/>
          </p:nvSpPr>
          <p:spPr>
            <a:xfrm>
              <a:off x="221454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1" name="矩形 190">
              <a:extLst>
                <a:ext uri="{FF2B5EF4-FFF2-40B4-BE49-F238E27FC236}">
                  <a16:creationId xmlns:a16="http://schemas.microsoft.com/office/drawing/2014/main" id="{3B723EA3-93F8-4D27-92F1-C169B227F5DC}"/>
                </a:ext>
              </a:extLst>
            </p:cNvPr>
            <p:cNvSpPr/>
            <p:nvPr/>
          </p:nvSpPr>
          <p:spPr>
            <a:xfrm>
              <a:off x="1857356" y="364331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2" name="矩形 191">
              <a:extLst>
                <a:ext uri="{FF2B5EF4-FFF2-40B4-BE49-F238E27FC236}">
                  <a16:creationId xmlns:a16="http://schemas.microsoft.com/office/drawing/2014/main" id="{FB5C3B07-2F83-44B6-ACAF-B359420D3AF8}"/>
                </a:ext>
              </a:extLst>
            </p:cNvPr>
            <p:cNvSpPr/>
            <p:nvPr/>
          </p:nvSpPr>
          <p:spPr>
            <a:xfrm>
              <a:off x="221454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0</a:t>
              </a:r>
              <a:endParaRPr lang="zh-CN" altLang="en-US" sz="1400" kern="0" dirty="0">
                <a:solidFill>
                  <a:prstClr val="black"/>
                </a:solidFill>
                <a:latin typeface="宋体" panose="02010600030101010101" pitchFamily="2" charset="-122"/>
              </a:endParaRPr>
            </a:p>
          </p:txBody>
        </p:sp>
        <p:sp>
          <p:nvSpPr>
            <p:cNvPr id="193" name="矩形 192">
              <a:extLst>
                <a:ext uri="{FF2B5EF4-FFF2-40B4-BE49-F238E27FC236}">
                  <a16:creationId xmlns:a16="http://schemas.microsoft.com/office/drawing/2014/main" id="{E669CB24-3AD8-458D-A6F1-BE5CFD55D15A}"/>
                </a:ext>
              </a:extLst>
            </p:cNvPr>
            <p:cNvSpPr/>
            <p:nvPr/>
          </p:nvSpPr>
          <p:spPr>
            <a:xfrm>
              <a:off x="257173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4" name="矩形 193">
              <a:extLst>
                <a:ext uri="{FF2B5EF4-FFF2-40B4-BE49-F238E27FC236}">
                  <a16:creationId xmlns:a16="http://schemas.microsoft.com/office/drawing/2014/main" id="{7D2F5483-4834-4B2A-BF5D-24843FD2C0CD}"/>
                </a:ext>
              </a:extLst>
            </p:cNvPr>
            <p:cNvSpPr/>
            <p:nvPr/>
          </p:nvSpPr>
          <p:spPr>
            <a:xfrm>
              <a:off x="292892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5" name="矩形 194">
              <a:extLst>
                <a:ext uri="{FF2B5EF4-FFF2-40B4-BE49-F238E27FC236}">
                  <a16:creationId xmlns:a16="http://schemas.microsoft.com/office/drawing/2014/main" id="{7D845EDC-46F0-4062-A1E8-CEA6E6016742}"/>
                </a:ext>
              </a:extLst>
            </p:cNvPr>
            <p:cNvSpPr/>
            <p:nvPr/>
          </p:nvSpPr>
          <p:spPr>
            <a:xfrm>
              <a:off x="328611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6" name="矩形 195">
              <a:extLst>
                <a:ext uri="{FF2B5EF4-FFF2-40B4-BE49-F238E27FC236}">
                  <a16:creationId xmlns:a16="http://schemas.microsoft.com/office/drawing/2014/main" id="{F1843F0E-74E5-4E94-87E7-1D02CCCC134B}"/>
                </a:ext>
              </a:extLst>
            </p:cNvPr>
            <p:cNvSpPr/>
            <p:nvPr/>
          </p:nvSpPr>
          <p:spPr>
            <a:xfrm>
              <a:off x="364330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7" name="矩形 196">
              <a:extLst>
                <a:ext uri="{FF2B5EF4-FFF2-40B4-BE49-F238E27FC236}">
                  <a16:creationId xmlns:a16="http://schemas.microsoft.com/office/drawing/2014/main" id="{D3C963C7-68B2-4F31-B69B-60D1D1E83FF6}"/>
                </a:ext>
              </a:extLst>
            </p:cNvPr>
            <p:cNvSpPr/>
            <p:nvPr/>
          </p:nvSpPr>
          <p:spPr>
            <a:xfrm>
              <a:off x="400049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8" name="矩形 197">
              <a:extLst>
                <a:ext uri="{FF2B5EF4-FFF2-40B4-BE49-F238E27FC236}">
                  <a16:creationId xmlns:a16="http://schemas.microsoft.com/office/drawing/2014/main" id="{4052FFE8-335F-4322-A556-64ABF8D69C51}"/>
                </a:ext>
              </a:extLst>
            </p:cNvPr>
            <p:cNvSpPr/>
            <p:nvPr/>
          </p:nvSpPr>
          <p:spPr>
            <a:xfrm>
              <a:off x="257173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9" name="矩形 198">
              <a:extLst>
                <a:ext uri="{FF2B5EF4-FFF2-40B4-BE49-F238E27FC236}">
                  <a16:creationId xmlns:a16="http://schemas.microsoft.com/office/drawing/2014/main" id="{27B9BEF7-8746-4C16-BBF8-60D31F0615B4}"/>
                </a:ext>
              </a:extLst>
            </p:cNvPr>
            <p:cNvSpPr/>
            <p:nvPr/>
          </p:nvSpPr>
          <p:spPr>
            <a:xfrm>
              <a:off x="292892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0</a:t>
              </a:r>
              <a:endParaRPr lang="zh-CN" altLang="en-US" sz="1400" kern="0" dirty="0">
                <a:solidFill>
                  <a:prstClr val="black"/>
                </a:solidFill>
                <a:latin typeface="宋体" panose="02010600030101010101" pitchFamily="2" charset="-122"/>
              </a:endParaRPr>
            </a:p>
          </p:txBody>
        </p:sp>
        <p:sp>
          <p:nvSpPr>
            <p:cNvPr id="200" name="矩形 199">
              <a:extLst>
                <a:ext uri="{FF2B5EF4-FFF2-40B4-BE49-F238E27FC236}">
                  <a16:creationId xmlns:a16="http://schemas.microsoft.com/office/drawing/2014/main" id="{AE52530E-96D2-4900-8F43-049251ACD381}"/>
                </a:ext>
              </a:extLst>
            </p:cNvPr>
            <p:cNvSpPr/>
            <p:nvPr/>
          </p:nvSpPr>
          <p:spPr>
            <a:xfrm>
              <a:off x="328611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01" name="矩形 200">
              <a:extLst>
                <a:ext uri="{FF2B5EF4-FFF2-40B4-BE49-F238E27FC236}">
                  <a16:creationId xmlns:a16="http://schemas.microsoft.com/office/drawing/2014/main" id="{1D14DBA7-361E-4919-9ADE-6FC99FA0DBD9}"/>
                </a:ext>
              </a:extLst>
            </p:cNvPr>
            <p:cNvSpPr/>
            <p:nvPr/>
          </p:nvSpPr>
          <p:spPr>
            <a:xfrm>
              <a:off x="400049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02" name="矩形 201">
              <a:extLst>
                <a:ext uri="{FF2B5EF4-FFF2-40B4-BE49-F238E27FC236}">
                  <a16:creationId xmlns:a16="http://schemas.microsoft.com/office/drawing/2014/main" id="{0BE3BAE6-9D6F-449E-9FAD-2BAEA71F0C8C}"/>
                </a:ext>
              </a:extLst>
            </p:cNvPr>
            <p:cNvSpPr/>
            <p:nvPr/>
          </p:nvSpPr>
          <p:spPr>
            <a:xfrm>
              <a:off x="364330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dirty="0">
                <a:solidFill>
                  <a:prstClr val="black"/>
                </a:solidFill>
                <a:latin typeface="宋体"/>
              </a:endParaRP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a:t>
              </a:r>
              <a:r>
                <a:rPr lang="en-US" altLang="zh-CN" sz="1400" kern="0" dirty="0">
                  <a:solidFill>
                    <a:prstClr val="black"/>
                  </a:solidFill>
                  <a:latin typeface="宋体"/>
                </a:rPr>
                <a:t>←</a:t>
              </a:r>
              <a:r>
                <a:rPr lang="en-US" altLang="zh-CN" sz="1400" kern="0" dirty="0">
                  <a:solidFill>
                    <a:prstClr val="black"/>
                  </a:solidFill>
                  <a:latin typeface="宋体" panose="02010600030101010101" pitchFamily="2" charset="-122"/>
                </a:rPr>
                <a:t>1</a:t>
              </a:r>
              <a:endParaRPr lang="zh-CN" altLang="en-US" sz="1400" kern="0" dirty="0">
                <a:solidFill>
                  <a:prstClr val="black"/>
                </a:solidFill>
                <a:latin typeface="宋体" panose="02010600030101010101" pitchFamily="2" charset="-122"/>
              </a:endParaRPr>
            </a:p>
          </p:txBody>
        </p:sp>
        <p:sp>
          <p:nvSpPr>
            <p:cNvPr id="203" name="矩形 202">
              <a:extLst>
                <a:ext uri="{FF2B5EF4-FFF2-40B4-BE49-F238E27FC236}">
                  <a16:creationId xmlns:a16="http://schemas.microsoft.com/office/drawing/2014/main" id="{040CC9B1-7200-4644-8D54-2250BE9D1409}"/>
                </a:ext>
              </a:extLst>
            </p:cNvPr>
            <p:cNvSpPr/>
            <p:nvPr/>
          </p:nvSpPr>
          <p:spPr>
            <a:xfrm>
              <a:off x="185735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4" name="矩形 203">
              <a:extLst>
                <a:ext uri="{FF2B5EF4-FFF2-40B4-BE49-F238E27FC236}">
                  <a16:creationId xmlns:a16="http://schemas.microsoft.com/office/drawing/2014/main" id="{8D702267-1561-4C39-A988-9F77F1CA814B}"/>
                </a:ext>
              </a:extLst>
            </p:cNvPr>
            <p:cNvSpPr/>
            <p:nvPr/>
          </p:nvSpPr>
          <p:spPr>
            <a:xfrm>
              <a:off x="185735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5" name="矩形 204">
              <a:extLst>
                <a:ext uri="{FF2B5EF4-FFF2-40B4-BE49-F238E27FC236}">
                  <a16:creationId xmlns:a16="http://schemas.microsoft.com/office/drawing/2014/main" id="{A03CE9C1-AACA-43D4-92AD-32B4DE3792BC}"/>
                </a:ext>
              </a:extLst>
            </p:cNvPr>
            <p:cNvSpPr/>
            <p:nvPr/>
          </p:nvSpPr>
          <p:spPr>
            <a:xfrm>
              <a:off x="185735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6" name="矩形 205">
              <a:extLst>
                <a:ext uri="{FF2B5EF4-FFF2-40B4-BE49-F238E27FC236}">
                  <a16:creationId xmlns:a16="http://schemas.microsoft.com/office/drawing/2014/main" id="{4624FB28-935D-4EEC-9318-9CAFA47CBB51}"/>
                </a:ext>
              </a:extLst>
            </p:cNvPr>
            <p:cNvSpPr/>
            <p:nvPr/>
          </p:nvSpPr>
          <p:spPr>
            <a:xfrm>
              <a:off x="185735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7" name="矩形 206">
              <a:extLst>
                <a:ext uri="{FF2B5EF4-FFF2-40B4-BE49-F238E27FC236}">
                  <a16:creationId xmlns:a16="http://schemas.microsoft.com/office/drawing/2014/main" id="{22619B55-147E-48C6-BC9C-003C978E31CB}"/>
                </a:ext>
              </a:extLst>
            </p:cNvPr>
            <p:cNvSpPr/>
            <p:nvPr/>
          </p:nvSpPr>
          <p:spPr>
            <a:xfrm>
              <a:off x="185735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8" name="矩形 207">
              <a:extLst>
                <a:ext uri="{FF2B5EF4-FFF2-40B4-BE49-F238E27FC236}">
                  <a16:creationId xmlns:a16="http://schemas.microsoft.com/office/drawing/2014/main" id="{A7CF0E6E-C730-4629-A8FB-6CD1340A4B34}"/>
                </a:ext>
              </a:extLst>
            </p:cNvPr>
            <p:cNvSpPr/>
            <p:nvPr/>
          </p:nvSpPr>
          <p:spPr>
            <a:xfrm>
              <a:off x="185735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9" name="矩形 208">
              <a:extLst>
                <a:ext uri="{FF2B5EF4-FFF2-40B4-BE49-F238E27FC236}">
                  <a16:creationId xmlns:a16="http://schemas.microsoft.com/office/drawing/2014/main" id="{0EB6A6AD-90D2-484A-B174-6783232F7C89}"/>
                </a:ext>
              </a:extLst>
            </p:cNvPr>
            <p:cNvSpPr/>
            <p:nvPr/>
          </p:nvSpPr>
          <p:spPr>
            <a:xfrm>
              <a:off x="2214546" y="4000504"/>
              <a:ext cx="357189"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①</a:t>
              </a:r>
              <a:endParaRPr lang="zh-CN" altLang="en-US" sz="1400" kern="0">
                <a:solidFill>
                  <a:prstClr val="black"/>
                </a:solidFill>
                <a:latin typeface="宋体" panose="02010600030101010101" pitchFamily="2" charset="-122"/>
              </a:endParaRPr>
            </a:p>
          </p:txBody>
        </p:sp>
        <p:sp>
          <p:nvSpPr>
            <p:cNvPr id="210" name="矩形 209">
              <a:extLst>
                <a:ext uri="{FF2B5EF4-FFF2-40B4-BE49-F238E27FC236}">
                  <a16:creationId xmlns:a16="http://schemas.microsoft.com/office/drawing/2014/main" id="{5DDF872D-E12E-4806-89DC-469B770730C2}"/>
                </a:ext>
              </a:extLst>
            </p:cNvPr>
            <p:cNvSpPr/>
            <p:nvPr/>
          </p:nvSpPr>
          <p:spPr>
            <a:xfrm>
              <a:off x="2571736" y="4000504"/>
              <a:ext cx="357190"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11" name="矩形 210">
              <a:extLst>
                <a:ext uri="{FF2B5EF4-FFF2-40B4-BE49-F238E27FC236}">
                  <a16:creationId xmlns:a16="http://schemas.microsoft.com/office/drawing/2014/main" id="{7855F096-17ED-417B-972E-7D363DFA2545}"/>
                </a:ext>
              </a:extLst>
            </p:cNvPr>
            <p:cNvSpPr/>
            <p:nvPr/>
          </p:nvSpPr>
          <p:spPr>
            <a:xfrm>
              <a:off x="2928926" y="400050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dirty="0">
                <a:solidFill>
                  <a:prstClr val="black"/>
                </a:solidFill>
                <a:latin typeface="宋体"/>
              </a:endParaRP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a:t>
              </a:r>
              <a:r>
                <a:rPr lang="en-US" altLang="zh-CN" sz="1400" kern="0" dirty="0">
                  <a:solidFill>
                    <a:prstClr val="black"/>
                  </a:solidFill>
                  <a:latin typeface="宋体"/>
                </a:rPr>
                <a:t>←</a:t>
              </a:r>
              <a:r>
                <a:rPr lang="en-US" altLang="zh-CN" sz="1400" kern="0" dirty="0">
                  <a:solidFill>
                    <a:prstClr val="black"/>
                  </a:solidFill>
                  <a:latin typeface="宋体" panose="02010600030101010101" pitchFamily="2" charset="-122"/>
                </a:rPr>
                <a:t>1</a:t>
              </a:r>
              <a:endParaRPr lang="zh-CN" altLang="en-US" sz="1400" kern="0" dirty="0">
                <a:solidFill>
                  <a:prstClr val="black"/>
                </a:solidFill>
                <a:latin typeface="宋体" panose="02010600030101010101" pitchFamily="2" charset="-122"/>
              </a:endParaRPr>
            </a:p>
          </p:txBody>
        </p:sp>
        <p:sp>
          <p:nvSpPr>
            <p:cNvPr id="212" name="矩形 211">
              <a:extLst>
                <a:ext uri="{FF2B5EF4-FFF2-40B4-BE49-F238E27FC236}">
                  <a16:creationId xmlns:a16="http://schemas.microsoft.com/office/drawing/2014/main" id="{275712D2-DCE6-4E2F-8DB4-A7FFEA5EEADF}"/>
                </a:ext>
              </a:extLst>
            </p:cNvPr>
            <p:cNvSpPr/>
            <p:nvPr/>
          </p:nvSpPr>
          <p:spPr>
            <a:xfrm>
              <a:off x="328611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1</a:t>
              </a:r>
              <a:endParaRPr lang="zh-CN" altLang="en-US" sz="1400" kern="0" dirty="0">
                <a:solidFill>
                  <a:prstClr val="black"/>
                </a:solidFill>
                <a:latin typeface="宋体" panose="02010600030101010101" pitchFamily="2" charset="-122"/>
              </a:endParaRPr>
            </a:p>
          </p:txBody>
        </p:sp>
        <p:sp>
          <p:nvSpPr>
            <p:cNvPr id="213" name="矩形 212">
              <a:extLst>
                <a:ext uri="{FF2B5EF4-FFF2-40B4-BE49-F238E27FC236}">
                  <a16:creationId xmlns:a16="http://schemas.microsoft.com/office/drawing/2014/main" id="{CAD67AD5-8F92-40D1-BFD9-D523C67F9A11}"/>
                </a:ext>
              </a:extLst>
            </p:cNvPr>
            <p:cNvSpPr/>
            <p:nvPr/>
          </p:nvSpPr>
          <p:spPr>
            <a:xfrm>
              <a:off x="3643306" y="400050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14" name="矩形 213">
              <a:extLst>
                <a:ext uri="{FF2B5EF4-FFF2-40B4-BE49-F238E27FC236}">
                  <a16:creationId xmlns:a16="http://schemas.microsoft.com/office/drawing/2014/main" id="{2CDD400E-5C76-47B7-8A57-9A518DF053E8}"/>
                </a:ext>
              </a:extLst>
            </p:cNvPr>
            <p:cNvSpPr/>
            <p:nvPr/>
          </p:nvSpPr>
          <p:spPr>
            <a:xfrm>
              <a:off x="400049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15" name="矩形 214">
              <a:extLst>
                <a:ext uri="{FF2B5EF4-FFF2-40B4-BE49-F238E27FC236}">
                  <a16:creationId xmlns:a16="http://schemas.microsoft.com/office/drawing/2014/main" id="{52971FA6-F533-49F5-9243-699B855EE4D2}"/>
                </a:ext>
              </a:extLst>
            </p:cNvPr>
            <p:cNvSpPr/>
            <p:nvPr/>
          </p:nvSpPr>
          <p:spPr>
            <a:xfrm>
              <a:off x="2214546" y="435769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16" name="矩形 215">
              <a:extLst>
                <a:ext uri="{FF2B5EF4-FFF2-40B4-BE49-F238E27FC236}">
                  <a16:creationId xmlns:a16="http://schemas.microsoft.com/office/drawing/2014/main" id="{908B566F-E13D-41D4-A7D6-372EF9FEBB4E}"/>
                </a:ext>
              </a:extLst>
            </p:cNvPr>
            <p:cNvSpPr/>
            <p:nvPr/>
          </p:nvSpPr>
          <p:spPr>
            <a:xfrm>
              <a:off x="257173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17" name="矩形 216">
              <a:extLst>
                <a:ext uri="{FF2B5EF4-FFF2-40B4-BE49-F238E27FC236}">
                  <a16:creationId xmlns:a16="http://schemas.microsoft.com/office/drawing/2014/main" id="{AF5583CC-D40B-4CB9-BEF2-7FF77A6074F9}"/>
                </a:ext>
              </a:extLst>
            </p:cNvPr>
            <p:cNvSpPr/>
            <p:nvPr/>
          </p:nvSpPr>
          <p:spPr>
            <a:xfrm>
              <a:off x="2928926" y="4357694"/>
              <a:ext cx="357189"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②</a:t>
              </a:r>
              <a:endParaRPr lang="zh-CN" altLang="en-US" sz="1400" kern="0">
                <a:solidFill>
                  <a:prstClr val="black"/>
                </a:solidFill>
                <a:latin typeface="宋体" panose="02010600030101010101" pitchFamily="2" charset="-122"/>
              </a:endParaRPr>
            </a:p>
          </p:txBody>
        </p:sp>
        <p:sp>
          <p:nvSpPr>
            <p:cNvPr id="218" name="矩形 217">
              <a:extLst>
                <a:ext uri="{FF2B5EF4-FFF2-40B4-BE49-F238E27FC236}">
                  <a16:creationId xmlns:a16="http://schemas.microsoft.com/office/drawing/2014/main" id="{DF626A9F-3846-40B6-9914-49EC7A94E73C}"/>
                </a:ext>
              </a:extLst>
            </p:cNvPr>
            <p:cNvSpPr/>
            <p:nvPr/>
          </p:nvSpPr>
          <p:spPr>
            <a:xfrm>
              <a:off x="3286116" y="435769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19" name="矩形 218">
              <a:extLst>
                <a:ext uri="{FF2B5EF4-FFF2-40B4-BE49-F238E27FC236}">
                  <a16:creationId xmlns:a16="http://schemas.microsoft.com/office/drawing/2014/main" id="{94A75A08-645A-490E-81BA-EA2F488A43D8}"/>
                </a:ext>
              </a:extLst>
            </p:cNvPr>
            <p:cNvSpPr/>
            <p:nvPr/>
          </p:nvSpPr>
          <p:spPr>
            <a:xfrm>
              <a:off x="3643306" y="435769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0" name="矩形 219">
              <a:extLst>
                <a:ext uri="{FF2B5EF4-FFF2-40B4-BE49-F238E27FC236}">
                  <a16:creationId xmlns:a16="http://schemas.microsoft.com/office/drawing/2014/main" id="{48341EE3-AD44-4FEC-B53A-75277D96CB69}"/>
                </a:ext>
              </a:extLst>
            </p:cNvPr>
            <p:cNvSpPr/>
            <p:nvPr/>
          </p:nvSpPr>
          <p:spPr>
            <a:xfrm>
              <a:off x="400049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1" name="矩形 220">
              <a:extLst>
                <a:ext uri="{FF2B5EF4-FFF2-40B4-BE49-F238E27FC236}">
                  <a16:creationId xmlns:a16="http://schemas.microsoft.com/office/drawing/2014/main" id="{DEB90EB0-227F-48BD-8BC6-944574D31076}"/>
                </a:ext>
              </a:extLst>
            </p:cNvPr>
            <p:cNvSpPr/>
            <p:nvPr/>
          </p:nvSpPr>
          <p:spPr>
            <a:xfrm>
              <a:off x="2214546" y="471488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2" name="矩形 221">
              <a:extLst>
                <a:ext uri="{FF2B5EF4-FFF2-40B4-BE49-F238E27FC236}">
                  <a16:creationId xmlns:a16="http://schemas.microsoft.com/office/drawing/2014/main" id="{E85C17AD-6283-49B9-946C-069482AB66D4}"/>
                </a:ext>
              </a:extLst>
            </p:cNvPr>
            <p:cNvSpPr/>
            <p:nvPr/>
          </p:nvSpPr>
          <p:spPr>
            <a:xfrm>
              <a:off x="257173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3" name="矩形 222">
              <a:extLst>
                <a:ext uri="{FF2B5EF4-FFF2-40B4-BE49-F238E27FC236}">
                  <a16:creationId xmlns:a16="http://schemas.microsoft.com/office/drawing/2014/main" id="{4CE84235-C12F-41BC-9845-DB0C2A17EB90}"/>
                </a:ext>
              </a:extLst>
            </p:cNvPr>
            <p:cNvSpPr/>
            <p:nvPr/>
          </p:nvSpPr>
          <p:spPr>
            <a:xfrm>
              <a:off x="2928926" y="471488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4" name="矩形 223">
              <a:extLst>
                <a:ext uri="{FF2B5EF4-FFF2-40B4-BE49-F238E27FC236}">
                  <a16:creationId xmlns:a16="http://schemas.microsoft.com/office/drawing/2014/main" id="{E79D0B29-0875-4240-8DD4-F20C92CCBB47}"/>
                </a:ext>
              </a:extLst>
            </p:cNvPr>
            <p:cNvSpPr/>
            <p:nvPr/>
          </p:nvSpPr>
          <p:spPr>
            <a:xfrm>
              <a:off x="328611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5" name="矩形 224">
              <a:extLst>
                <a:ext uri="{FF2B5EF4-FFF2-40B4-BE49-F238E27FC236}">
                  <a16:creationId xmlns:a16="http://schemas.microsoft.com/office/drawing/2014/main" id="{2A576373-2AA7-49B4-AC1F-42360866E2C7}"/>
                </a:ext>
              </a:extLst>
            </p:cNvPr>
            <p:cNvSpPr/>
            <p:nvPr/>
          </p:nvSpPr>
          <p:spPr>
            <a:xfrm>
              <a:off x="3643306" y="4714884"/>
              <a:ext cx="357189"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③</a:t>
              </a:r>
              <a:endParaRPr lang="zh-CN" altLang="en-US" sz="1400" kern="0">
                <a:solidFill>
                  <a:prstClr val="black"/>
                </a:solidFill>
                <a:latin typeface="宋体" panose="02010600030101010101" pitchFamily="2" charset="-122"/>
              </a:endParaRPr>
            </a:p>
          </p:txBody>
        </p:sp>
        <p:sp>
          <p:nvSpPr>
            <p:cNvPr id="226" name="矩形 225">
              <a:extLst>
                <a:ext uri="{FF2B5EF4-FFF2-40B4-BE49-F238E27FC236}">
                  <a16:creationId xmlns:a16="http://schemas.microsoft.com/office/drawing/2014/main" id="{92D87C7E-3C64-4FD4-AAC6-326174FA410B}"/>
                </a:ext>
              </a:extLst>
            </p:cNvPr>
            <p:cNvSpPr/>
            <p:nvPr/>
          </p:nvSpPr>
          <p:spPr>
            <a:xfrm>
              <a:off x="400049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27" name="矩形 226">
              <a:extLst>
                <a:ext uri="{FF2B5EF4-FFF2-40B4-BE49-F238E27FC236}">
                  <a16:creationId xmlns:a16="http://schemas.microsoft.com/office/drawing/2014/main" id="{DAF97E56-1AD3-4E61-8C27-5F3C8AEE1E11}"/>
                </a:ext>
              </a:extLst>
            </p:cNvPr>
            <p:cNvSpPr/>
            <p:nvPr/>
          </p:nvSpPr>
          <p:spPr>
            <a:xfrm>
              <a:off x="2214546" y="507207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8" name="矩形 227">
              <a:extLst>
                <a:ext uri="{FF2B5EF4-FFF2-40B4-BE49-F238E27FC236}">
                  <a16:creationId xmlns:a16="http://schemas.microsoft.com/office/drawing/2014/main" id="{1780B64D-BE6D-4E71-8A3F-5C34ED6C213E}"/>
                </a:ext>
              </a:extLst>
            </p:cNvPr>
            <p:cNvSpPr/>
            <p:nvPr/>
          </p:nvSpPr>
          <p:spPr>
            <a:xfrm>
              <a:off x="221454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9" name="矩形 228">
              <a:extLst>
                <a:ext uri="{FF2B5EF4-FFF2-40B4-BE49-F238E27FC236}">
                  <a16:creationId xmlns:a16="http://schemas.microsoft.com/office/drawing/2014/main" id="{49DDC67B-46DC-4EAD-B8CD-EFE8C53A56D8}"/>
                </a:ext>
              </a:extLst>
            </p:cNvPr>
            <p:cNvSpPr/>
            <p:nvPr/>
          </p:nvSpPr>
          <p:spPr>
            <a:xfrm>
              <a:off x="221454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30" name="矩形 229">
              <a:extLst>
                <a:ext uri="{FF2B5EF4-FFF2-40B4-BE49-F238E27FC236}">
                  <a16:creationId xmlns:a16="http://schemas.microsoft.com/office/drawing/2014/main" id="{49B4BAE9-2B6B-45F6-99CD-9B2F9641697D}"/>
                </a:ext>
              </a:extLst>
            </p:cNvPr>
            <p:cNvSpPr/>
            <p:nvPr/>
          </p:nvSpPr>
          <p:spPr>
            <a:xfrm>
              <a:off x="257173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1" name="矩形 230">
              <a:extLst>
                <a:ext uri="{FF2B5EF4-FFF2-40B4-BE49-F238E27FC236}">
                  <a16:creationId xmlns:a16="http://schemas.microsoft.com/office/drawing/2014/main" id="{A42E5B81-E7DA-40F7-BD5F-3FAE11E20ECC}"/>
                </a:ext>
              </a:extLst>
            </p:cNvPr>
            <p:cNvSpPr/>
            <p:nvPr/>
          </p:nvSpPr>
          <p:spPr>
            <a:xfrm>
              <a:off x="2928926" y="507207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2" name="矩形 231">
              <a:extLst>
                <a:ext uri="{FF2B5EF4-FFF2-40B4-BE49-F238E27FC236}">
                  <a16:creationId xmlns:a16="http://schemas.microsoft.com/office/drawing/2014/main" id="{966A2801-7FB9-4E0B-AE36-ACC6C40EF4F0}"/>
                </a:ext>
              </a:extLst>
            </p:cNvPr>
            <p:cNvSpPr/>
            <p:nvPr/>
          </p:nvSpPr>
          <p:spPr>
            <a:xfrm>
              <a:off x="328611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3" name="矩形 232">
              <a:extLst>
                <a:ext uri="{FF2B5EF4-FFF2-40B4-BE49-F238E27FC236}">
                  <a16:creationId xmlns:a16="http://schemas.microsoft.com/office/drawing/2014/main" id="{6139356A-095C-4A5A-808B-6330F70668AC}"/>
                </a:ext>
              </a:extLst>
            </p:cNvPr>
            <p:cNvSpPr/>
            <p:nvPr/>
          </p:nvSpPr>
          <p:spPr>
            <a:xfrm>
              <a:off x="3643306" y="5072074"/>
              <a:ext cx="357189"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4" name="矩形 233">
              <a:extLst>
                <a:ext uri="{FF2B5EF4-FFF2-40B4-BE49-F238E27FC236}">
                  <a16:creationId xmlns:a16="http://schemas.microsoft.com/office/drawing/2014/main" id="{20FC916D-52EC-4B1E-9A06-1156E5685C2F}"/>
                </a:ext>
              </a:extLst>
            </p:cNvPr>
            <p:cNvSpPr/>
            <p:nvPr/>
          </p:nvSpPr>
          <p:spPr>
            <a:xfrm>
              <a:off x="4000496" y="5429264"/>
              <a:ext cx="357190"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④</a:t>
              </a:r>
              <a:endParaRPr lang="zh-CN" altLang="en-US" sz="1400" kern="0">
                <a:solidFill>
                  <a:prstClr val="black"/>
                </a:solidFill>
                <a:latin typeface="宋体" panose="02010600030101010101" pitchFamily="2" charset="-122"/>
              </a:endParaRPr>
            </a:p>
          </p:txBody>
        </p:sp>
        <p:sp>
          <p:nvSpPr>
            <p:cNvPr id="235" name="矩形 234">
              <a:extLst>
                <a:ext uri="{FF2B5EF4-FFF2-40B4-BE49-F238E27FC236}">
                  <a16:creationId xmlns:a16="http://schemas.microsoft.com/office/drawing/2014/main" id="{5AA1328D-D41F-4115-B7FE-247CAC53B257}"/>
                </a:ext>
              </a:extLst>
            </p:cNvPr>
            <p:cNvSpPr/>
            <p:nvPr/>
          </p:nvSpPr>
          <p:spPr>
            <a:xfrm>
              <a:off x="400049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6" name="矩形 235">
              <a:extLst>
                <a:ext uri="{FF2B5EF4-FFF2-40B4-BE49-F238E27FC236}">
                  <a16:creationId xmlns:a16="http://schemas.microsoft.com/office/drawing/2014/main" id="{DABF625F-B197-4848-A1A8-395DE4E4EB23}"/>
                </a:ext>
              </a:extLst>
            </p:cNvPr>
            <p:cNvSpPr/>
            <p:nvPr/>
          </p:nvSpPr>
          <p:spPr>
            <a:xfrm>
              <a:off x="364330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7" name="矩形 236">
              <a:extLst>
                <a:ext uri="{FF2B5EF4-FFF2-40B4-BE49-F238E27FC236}">
                  <a16:creationId xmlns:a16="http://schemas.microsoft.com/office/drawing/2014/main" id="{B638A0E3-C7C1-4E8D-B529-817171C99081}"/>
                </a:ext>
              </a:extLst>
            </p:cNvPr>
            <p:cNvSpPr/>
            <p:nvPr/>
          </p:nvSpPr>
          <p:spPr>
            <a:xfrm>
              <a:off x="328611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8" name="矩形 237">
              <a:extLst>
                <a:ext uri="{FF2B5EF4-FFF2-40B4-BE49-F238E27FC236}">
                  <a16:creationId xmlns:a16="http://schemas.microsoft.com/office/drawing/2014/main" id="{2841EDBE-5AF4-4F8B-92B5-E4202DD6B28E}"/>
                </a:ext>
              </a:extLst>
            </p:cNvPr>
            <p:cNvSpPr/>
            <p:nvPr/>
          </p:nvSpPr>
          <p:spPr>
            <a:xfrm>
              <a:off x="257173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9" name="矩形 238">
              <a:extLst>
                <a:ext uri="{FF2B5EF4-FFF2-40B4-BE49-F238E27FC236}">
                  <a16:creationId xmlns:a16="http://schemas.microsoft.com/office/drawing/2014/main" id="{C7D12A48-690D-481F-B7C9-42D3FD34013C}"/>
                </a:ext>
              </a:extLst>
            </p:cNvPr>
            <p:cNvSpPr/>
            <p:nvPr/>
          </p:nvSpPr>
          <p:spPr>
            <a:xfrm>
              <a:off x="292892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0" name="矩形 239">
              <a:extLst>
                <a:ext uri="{FF2B5EF4-FFF2-40B4-BE49-F238E27FC236}">
                  <a16:creationId xmlns:a16="http://schemas.microsoft.com/office/drawing/2014/main" id="{E23ED60E-1076-4972-8A14-A93CBA450DB7}"/>
                </a:ext>
              </a:extLst>
            </p:cNvPr>
            <p:cNvSpPr/>
            <p:nvPr/>
          </p:nvSpPr>
          <p:spPr>
            <a:xfrm>
              <a:off x="257173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1" name="矩形 240">
              <a:extLst>
                <a:ext uri="{FF2B5EF4-FFF2-40B4-BE49-F238E27FC236}">
                  <a16:creationId xmlns:a16="http://schemas.microsoft.com/office/drawing/2014/main" id="{AB6DC3D6-4FAB-4758-841F-AD41A8204974}"/>
                </a:ext>
              </a:extLst>
            </p:cNvPr>
            <p:cNvSpPr/>
            <p:nvPr/>
          </p:nvSpPr>
          <p:spPr>
            <a:xfrm>
              <a:off x="292892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2" name="矩形 241">
              <a:extLst>
                <a:ext uri="{FF2B5EF4-FFF2-40B4-BE49-F238E27FC236}">
                  <a16:creationId xmlns:a16="http://schemas.microsoft.com/office/drawing/2014/main" id="{3D23349A-4E91-4638-B054-87DF00F59ADF}"/>
                </a:ext>
              </a:extLst>
            </p:cNvPr>
            <p:cNvSpPr/>
            <p:nvPr/>
          </p:nvSpPr>
          <p:spPr>
            <a:xfrm>
              <a:off x="328611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43" name="矩形 242">
              <a:extLst>
                <a:ext uri="{FF2B5EF4-FFF2-40B4-BE49-F238E27FC236}">
                  <a16:creationId xmlns:a16="http://schemas.microsoft.com/office/drawing/2014/main" id="{FD975575-B57B-4F6F-88EE-309B362F156B}"/>
                </a:ext>
              </a:extLst>
            </p:cNvPr>
            <p:cNvSpPr/>
            <p:nvPr/>
          </p:nvSpPr>
          <p:spPr>
            <a:xfrm>
              <a:off x="364330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4</a:t>
              </a:r>
              <a:endParaRPr lang="zh-CN" altLang="en-US" sz="1400" kern="0">
                <a:solidFill>
                  <a:prstClr val="black"/>
                </a:solidFill>
                <a:latin typeface="宋体" panose="02010600030101010101" pitchFamily="2" charset="-122"/>
              </a:endParaRPr>
            </a:p>
          </p:txBody>
        </p:sp>
        <p:sp>
          <p:nvSpPr>
            <p:cNvPr id="244" name="矩形 243">
              <a:extLst>
                <a:ext uri="{FF2B5EF4-FFF2-40B4-BE49-F238E27FC236}">
                  <a16:creationId xmlns:a16="http://schemas.microsoft.com/office/drawing/2014/main" id="{5BD32035-2B3C-4D2F-9BD2-A60A604BCBE9}"/>
                </a:ext>
              </a:extLst>
            </p:cNvPr>
            <p:cNvSpPr/>
            <p:nvPr/>
          </p:nvSpPr>
          <p:spPr>
            <a:xfrm>
              <a:off x="4000496" y="578645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4</a:t>
              </a:r>
              <a:endParaRPr lang="zh-CN" altLang="en-US" sz="1400" kern="0" dirty="0">
                <a:solidFill>
                  <a:prstClr val="black"/>
                </a:solidFill>
                <a:latin typeface="宋体" panose="02010600030101010101" pitchFamily="2" charset="-122"/>
              </a:endParaRPr>
            </a:p>
          </p:txBody>
        </p:sp>
        <p:sp>
          <p:nvSpPr>
            <p:cNvPr id="245" name="TextBox 64">
              <a:extLst>
                <a:ext uri="{FF2B5EF4-FFF2-40B4-BE49-F238E27FC236}">
                  <a16:creationId xmlns:a16="http://schemas.microsoft.com/office/drawing/2014/main" id="{9EA44E0E-1FA0-4F80-A167-DE354BD6E53E}"/>
                </a:ext>
              </a:extLst>
            </p:cNvPr>
            <p:cNvSpPr txBox="1">
              <a:spLocks noChangeArrowheads="1"/>
            </p:cNvSpPr>
            <p:nvPr/>
          </p:nvSpPr>
          <p:spPr bwMode="auto">
            <a:xfrm>
              <a:off x="1928794" y="2928934"/>
              <a:ext cx="301627" cy="307977"/>
            </a:xfrm>
            <a:prstGeom prst="rect">
              <a:avLst/>
            </a:prstGeom>
            <a:noFill/>
            <a:ln>
              <a:noFill/>
            </a:ln>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fontAlgn="auto" hangingPunct="1">
                <a:spcBef>
                  <a:spcPct val="0"/>
                </a:spcBef>
                <a:spcAft>
                  <a:spcPts val="0"/>
                </a:spcAft>
                <a:buClrTx/>
                <a:buSzTx/>
                <a:buFontTx/>
                <a:buNone/>
                <a:defRPr/>
              </a:pPr>
              <a:r>
                <a:rPr lang="en-US" altLang="zh-CN" sz="1400" kern="0">
                  <a:solidFill>
                    <a:prstClr val="black"/>
                  </a:solidFill>
                  <a:latin typeface="Arial" panose="020B0604020202020204" pitchFamily="34" charset="0"/>
                </a:rPr>
                <a:t>y</a:t>
              </a:r>
              <a:r>
                <a:rPr lang="en-US" altLang="zh-CN" sz="1400" kern="0" baseline="-25000">
                  <a:solidFill>
                    <a:prstClr val="black"/>
                  </a:solidFill>
                  <a:latin typeface="Arial" panose="020B0604020202020204" pitchFamily="34" charset="0"/>
                </a:rPr>
                <a:t>j</a:t>
              </a:r>
              <a:endParaRPr lang="zh-CN" altLang="en-US" sz="1400" kern="0" baseline="-25000">
                <a:solidFill>
                  <a:prstClr val="black"/>
                </a:solidFill>
                <a:latin typeface="Arial" panose="020B0604020202020204" pitchFamily="34" charset="0"/>
              </a:endParaRPr>
            </a:p>
          </p:txBody>
        </p:sp>
        <p:sp>
          <p:nvSpPr>
            <p:cNvPr id="246" name="椭圆 245">
              <a:extLst>
                <a:ext uri="{FF2B5EF4-FFF2-40B4-BE49-F238E27FC236}">
                  <a16:creationId xmlns:a16="http://schemas.microsoft.com/office/drawing/2014/main" id="{9216FB3D-D1B2-4710-9868-194C4893B245}"/>
                </a:ext>
              </a:extLst>
            </p:cNvPr>
            <p:cNvSpPr/>
            <p:nvPr/>
          </p:nvSpPr>
          <p:spPr>
            <a:xfrm>
              <a:off x="2285984"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47" name="椭圆 246">
              <a:extLst>
                <a:ext uri="{FF2B5EF4-FFF2-40B4-BE49-F238E27FC236}">
                  <a16:creationId xmlns:a16="http://schemas.microsoft.com/office/drawing/2014/main" id="{3B087A31-C051-48A8-A065-92281EC2B69B}"/>
                </a:ext>
              </a:extLst>
            </p:cNvPr>
            <p:cNvSpPr/>
            <p:nvPr/>
          </p:nvSpPr>
          <p:spPr>
            <a:xfrm>
              <a:off x="2643174" y="2928934"/>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D</a:t>
              </a:r>
              <a:endParaRPr lang="zh-CN" altLang="en-US" sz="1400" kern="0">
                <a:solidFill>
                  <a:prstClr val="black"/>
                </a:solidFill>
                <a:latin typeface="Constantia"/>
              </a:endParaRPr>
            </a:p>
          </p:txBody>
        </p:sp>
        <p:sp>
          <p:nvSpPr>
            <p:cNvPr id="248" name="椭圆 247">
              <a:extLst>
                <a:ext uri="{FF2B5EF4-FFF2-40B4-BE49-F238E27FC236}">
                  <a16:creationId xmlns:a16="http://schemas.microsoft.com/office/drawing/2014/main" id="{7A9DDBD1-26E3-4422-9BFB-A662C105487D}"/>
                </a:ext>
              </a:extLst>
            </p:cNvPr>
            <p:cNvSpPr/>
            <p:nvPr/>
          </p:nvSpPr>
          <p:spPr>
            <a:xfrm>
              <a:off x="2990839"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C</a:t>
              </a:r>
              <a:endParaRPr lang="zh-CN" altLang="en-US" sz="1400" kern="0">
                <a:solidFill>
                  <a:prstClr val="black"/>
                </a:solidFill>
                <a:latin typeface="Constantia"/>
              </a:endParaRPr>
            </a:p>
          </p:txBody>
        </p:sp>
        <p:sp>
          <p:nvSpPr>
            <p:cNvPr id="249" name="椭圆 248">
              <a:extLst>
                <a:ext uri="{FF2B5EF4-FFF2-40B4-BE49-F238E27FC236}">
                  <a16:creationId xmlns:a16="http://schemas.microsoft.com/office/drawing/2014/main" id="{C340AF62-303D-4CBC-A503-453B96E1C24C}"/>
                </a:ext>
              </a:extLst>
            </p:cNvPr>
            <p:cNvSpPr/>
            <p:nvPr/>
          </p:nvSpPr>
          <p:spPr>
            <a:xfrm>
              <a:off x="3336916" y="2928934"/>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0" name="椭圆 249">
              <a:extLst>
                <a:ext uri="{FF2B5EF4-FFF2-40B4-BE49-F238E27FC236}">
                  <a16:creationId xmlns:a16="http://schemas.microsoft.com/office/drawing/2014/main" id="{B6A241FC-525B-45B6-A791-B72854025360}"/>
                </a:ext>
              </a:extLst>
            </p:cNvPr>
            <p:cNvSpPr/>
            <p:nvPr/>
          </p:nvSpPr>
          <p:spPr>
            <a:xfrm>
              <a:off x="3684581"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1" name="椭圆 250">
              <a:extLst>
                <a:ext uri="{FF2B5EF4-FFF2-40B4-BE49-F238E27FC236}">
                  <a16:creationId xmlns:a16="http://schemas.microsoft.com/office/drawing/2014/main" id="{084DF850-A5C3-43E8-9EEC-AAA75B670A4D}"/>
                </a:ext>
              </a:extLst>
            </p:cNvPr>
            <p:cNvSpPr/>
            <p:nvPr/>
          </p:nvSpPr>
          <p:spPr>
            <a:xfrm>
              <a:off x="4041771"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2" name="TextBox 72">
              <a:extLst>
                <a:ext uri="{FF2B5EF4-FFF2-40B4-BE49-F238E27FC236}">
                  <a16:creationId xmlns:a16="http://schemas.microsoft.com/office/drawing/2014/main" id="{2EA02FB4-E017-4B29-AC27-8D42EFF03A53}"/>
                </a:ext>
              </a:extLst>
            </p:cNvPr>
            <p:cNvSpPr txBox="1">
              <a:spLocks noChangeArrowheads="1"/>
            </p:cNvSpPr>
            <p:nvPr/>
          </p:nvSpPr>
          <p:spPr bwMode="auto">
            <a:xfrm>
              <a:off x="1500166" y="3286124"/>
              <a:ext cx="301627" cy="307977"/>
            </a:xfrm>
            <a:prstGeom prst="rect">
              <a:avLst/>
            </a:prstGeom>
            <a:noFill/>
            <a:ln>
              <a:noFill/>
            </a:ln>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fontAlgn="auto" hangingPunct="1">
                <a:spcBef>
                  <a:spcPct val="0"/>
                </a:spcBef>
                <a:spcAft>
                  <a:spcPts val="0"/>
                </a:spcAft>
                <a:buClrTx/>
                <a:buSzTx/>
                <a:buFontTx/>
                <a:buNone/>
                <a:defRPr/>
              </a:pPr>
              <a:r>
                <a:rPr lang="en-US" altLang="zh-CN" sz="1400" kern="0">
                  <a:solidFill>
                    <a:prstClr val="black"/>
                  </a:solidFill>
                  <a:latin typeface="Arial" panose="020B0604020202020204" pitchFamily="34" charset="0"/>
                </a:rPr>
                <a:t>x</a:t>
              </a:r>
              <a:r>
                <a:rPr lang="en-US" altLang="zh-CN" sz="1400" kern="0" baseline="-25000">
                  <a:solidFill>
                    <a:prstClr val="black"/>
                  </a:solidFill>
                  <a:latin typeface="Arial" panose="020B0604020202020204" pitchFamily="34" charset="0"/>
                </a:rPr>
                <a:t>i</a:t>
              </a:r>
              <a:endParaRPr lang="zh-CN" altLang="en-US" sz="1400" kern="0" baseline="-25000">
                <a:solidFill>
                  <a:prstClr val="black"/>
                </a:solidFill>
                <a:latin typeface="Arial" panose="020B0604020202020204" pitchFamily="34" charset="0"/>
              </a:endParaRPr>
            </a:p>
          </p:txBody>
        </p:sp>
        <p:sp>
          <p:nvSpPr>
            <p:cNvPr id="253" name="椭圆 252">
              <a:extLst>
                <a:ext uri="{FF2B5EF4-FFF2-40B4-BE49-F238E27FC236}">
                  <a16:creationId xmlns:a16="http://schemas.microsoft.com/office/drawing/2014/main" id="{5049E0AE-60C7-418F-AEAA-FF7E24CE3CED}"/>
                </a:ext>
              </a:extLst>
            </p:cNvPr>
            <p:cNvSpPr/>
            <p:nvPr/>
          </p:nvSpPr>
          <p:spPr>
            <a:xfrm>
              <a:off x="1500166" y="371475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4" name="椭圆 253">
              <a:extLst>
                <a:ext uri="{FF2B5EF4-FFF2-40B4-BE49-F238E27FC236}">
                  <a16:creationId xmlns:a16="http://schemas.microsoft.com/office/drawing/2014/main" id="{E150CFB1-277D-40C1-ACBF-BB4E631FCC4E}"/>
                </a:ext>
              </a:extLst>
            </p:cNvPr>
            <p:cNvSpPr/>
            <p:nvPr/>
          </p:nvSpPr>
          <p:spPr>
            <a:xfrm>
              <a:off x="1500166" y="550070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5" name="椭圆 254">
              <a:extLst>
                <a:ext uri="{FF2B5EF4-FFF2-40B4-BE49-F238E27FC236}">
                  <a16:creationId xmlns:a16="http://schemas.microsoft.com/office/drawing/2014/main" id="{A0E9462E-E9FA-463D-8939-9587459C2381}"/>
                </a:ext>
              </a:extLst>
            </p:cNvPr>
            <p:cNvSpPr/>
            <p:nvPr/>
          </p:nvSpPr>
          <p:spPr>
            <a:xfrm>
              <a:off x="1500166" y="4041779"/>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dirty="0">
                  <a:solidFill>
                    <a:prstClr val="black"/>
                  </a:solidFill>
                  <a:latin typeface="Constantia"/>
                </a:rPr>
                <a:t>B</a:t>
              </a:r>
              <a:endParaRPr lang="zh-CN" altLang="en-US" sz="1400" kern="0" dirty="0">
                <a:solidFill>
                  <a:prstClr val="black"/>
                </a:solidFill>
                <a:latin typeface="Constantia"/>
              </a:endParaRPr>
            </a:p>
          </p:txBody>
        </p:sp>
        <p:sp>
          <p:nvSpPr>
            <p:cNvPr id="256" name="椭圆 255">
              <a:extLst>
                <a:ext uri="{FF2B5EF4-FFF2-40B4-BE49-F238E27FC236}">
                  <a16:creationId xmlns:a16="http://schemas.microsoft.com/office/drawing/2014/main" id="{A3D1C25C-FD5C-4887-861A-D06C0424D0FB}"/>
                </a:ext>
              </a:extLst>
            </p:cNvPr>
            <p:cNvSpPr/>
            <p:nvPr/>
          </p:nvSpPr>
          <p:spPr>
            <a:xfrm>
              <a:off x="1500166" y="478632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7" name="椭圆 256">
              <a:extLst>
                <a:ext uri="{FF2B5EF4-FFF2-40B4-BE49-F238E27FC236}">
                  <a16:creationId xmlns:a16="http://schemas.microsoft.com/office/drawing/2014/main" id="{A95F0706-E486-4E0B-8239-17466E3D47AD}"/>
                </a:ext>
              </a:extLst>
            </p:cNvPr>
            <p:cNvSpPr/>
            <p:nvPr/>
          </p:nvSpPr>
          <p:spPr>
            <a:xfrm>
              <a:off x="1500166" y="585789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8" name="椭圆 257">
              <a:extLst>
                <a:ext uri="{FF2B5EF4-FFF2-40B4-BE49-F238E27FC236}">
                  <a16:creationId xmlns:a16="http://schemas.microsoft.com/office/drawing/2014/main" id="{27D29AF3-CF3F-45F9-BFB5-8AB97A51A1B9}"/>
                </a:ext>
              </a:extLst>
            </p:cNvPr>
            <p:cNvSpPr/>
            <p:nvPr/>
          </p:nvSpPr>
          <p:spPr>
            <a:xfrm>
              <a:off x="1500166" y="514351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D</a:t>
              </a:r>
              <a:endParaRPr lang="zh-CN" altLang="en-US" sz="1400" kern="0">
                <a:solidFill>
                  <a:prstClr val="black"/>
                </a:solidFill>
                <a:latin typeface="Constantia"/>
              </a:endParaRPr>
            </a:p>
          </p:txBody>
        </p:sp>
        <p:sp>
          <p:nvSpPr>
            <p:cNvPr id="259" name="椭圆 258">
              <a:extLst>
                <a:ext uri="{FF2B5EF4-FFF2-40B4-BE49-F238E27FC236}">
                  <a16:creationId xmlns:a16="http://schemas.microsoft.com/office/drawing/2014/main" id="{B83E92F3-4F97-493D-9EB0-64062A651D2E}"/>
                </a:ext>
              </a:extLst>
            </p:cNvPr>
            <p:cNvSpPr/>
            <p:nvPr/>
          </p:nvSpPr>
          <p:spPr>
            <a:xfrm>
              <a:off x="1500166" y="442913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C</a:t>
              </a:r>
              <a:endParaRPr lang="zh-CN" altLang="en-US" sz="1400" kern="0">
                <a:solidFill>
                  <a:prstClr val="black"/>
                </a:solidFill>
                <a:latin typeface="Constantia"/>
              </a:endParaRPr>
            </a:p>
          </p:txBody>
        </p:sp>
        <p:sp>
          <p:nvSpPr>
            <p:cNvPr id="260" name="TextBox 80">
              <a:extLst>
                <a:ext uri="{FF2B5EF4-FFF2-40B4-BE49-F238E27FC236}">
                  <a16:creationId xmlns:a16="http://schemas.microsoft.com/office/drawing/2014/main" id="{A25D3512-F11C-4786-B9BF-27497F02F685}"/>
                </a:ext>
              </a:extLst>
            </p:cNvPr>
            <p:cNvSpPr txBox="1"/>
            <p:nvPr/>
          </p:nvSpPr>
          <p:spPr>
            <a:xfrm>
              <a:off x="1000100" y="3286124"/>
              <a:ext cx="284165"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0</a:t>
              </a:r>
              <a:endParaRPr lang="zh-CN" altLang="en-US" sz="1400" kern="0" baseline="-25000">
                <a:solidFill>
                  <a:prstClr val="black"/>
                </a:solidFill>
                <a:latin typeface="宋体" panose="02010600030101010101" pitchFamily="2" charset="-122"/>
              </a:endParaRPr>
            </a:p>
          </p:txBody>
        </p:sp>
        <p:sp>
          <p:nvSpPr>
            <p:cNvPr id="261" name="椭圆 260">
              <a:extLst>
                <a:ext uri="{FF2B5EF4-FFF2-40B4-BE49-F238E27FC236}">
                  <a16:creationId xmlns:a16="http://schemas.microsoft.com/office/drawing/2014/main" id="{ABAE821F-2DF4-49B8-96A1-0AFD09631F76}"/>
                </a:ext>
              </a:extLst>
            </p:cNvPr>
            <p:cNvSpPr/>
            <p:nvPr/>
          </p:nvSpPr>
          <p:spPr>
            <a:xfrm>
              <a:off x="1000100" y="371475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62" name="椭圆 261">
              <a:extLst>
                <a:ext uri="{FF2B5EF4-FFF2-40B4-BE49-F238E27FC236}">
                  <a16:creationId xmlns:a16="http://schemas.microsoft.com/office/drawing/2014/main" id="{A30CD6FB-83AD-4F75-83FB-00ED693154F3}"/>
                </a:ext>
              </a:extLst>
            </p:cNvPr>
            <p:cNvSpPr/>
            <p:nvPr/>
          </p:nvSpPr>
          <p:spPr>
            <a:xfrm>
              <a:off x="1000100" y="550070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6</a:t>
              </a:r>
              <a:endParaRPr lang="zh-CN" altLang="en-US" sz="1400" kern="0">
                <a:solidFill>
                  <a:prstClr val="black"/>
                </a:solidFill>
                <a:latin typeface="宋体" panose="02010600030101010101" pitchFamily="2" charset="-122"/>
              </a:endParaRPr>
            </a:p>
          </p:txBody>
        </p:sp>
        <p:sp>
          <p:nvSpPr>
            <p:cNvPr id="263" name="椭圆 262">
              <a:extLst>
                <a:ext uri="{FF2B5EF4-FFF2-40B4-BE49-F238E27FC236}">
                  <a16:creationId xmlns:a16="http://schemas.microsoft.com/office/drawing/2014/main" id="{6C019D1D-9973-4628-8BFA-471EA9E27683}"/>
                </a:ext>
              </a:extLst>
            </p:cNvPr>
            <p:cNvSpPr/>
            <p:nvPr/>
          </p:nvSpPr>
          <p:spPr>
            <a:xfrm>
              <a:off x="1000100" y="4041779"/>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64" name="椭圆 263">
              <a:extLst>
                <a:ext uri="{FF2B5EF4-FFF2-40B4-BE49-F238E27FC236}">
                  <a16:creationId xmlns:a16="http://schemas.microsoft.com/office/drawing/2014/main" id="{014E3D30-2579-4DEF-824E-75AC8362DFCA}"/>
                </a:ext>
              </a:extLst>
            </p:cNvPr>
            <p:cNvSpPr/>
            <p:nvPr/>
          </p:nvSpPr>
          <p:spPr>
            <a:xfrm>
              <a:off x="1000100" y="478632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4</a:t>
              </a:r>
              <a:endParaRPr lang="zh-CN" altLang="en-US" sz="1400" kern="0">
                <a:solidFill>
                  <a:prstClr val="black"/>
                </a:solidFill>
                <a:latin typeface="宋体" panose="02010600030101010101" pitchFamily="2" charset="-122"/>
              </a:endParaRPr>
            </a:p>
          </p:txBody>
        </p:sp>
        <p:sp>
          <p:nvSpPr>
            <p:cNvPr id="265" name="椭圆 264">
              <a:extLst>
                <a:ext uri="{FF2B5EF4-FFF2-40B4-BE49-F238E27FC236}">
                  <a16:creationId xmlns:a16="http://schemas.microsoft.com/office/drawing/2014/main" id="{139AA3E7-608F-4E18-B9BD-A9150D527DDF}"/>
                </a:ext>
              </a:extLst>
            </p:cNvPr>
            <p:cNvSpPr/>
            <p:nvPr/>
          </p:nvSpPr>
          <p:spPr>
            <a:xfrm>
              <a:off x="1000100" y="585789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7</a:t>
              </a:r>
              <a:endParaRPr lang="zh-CN" altLang="en-US" sz="1400" kern="0">
                <a:solidFill>
                  <a:prstClr val="black"/>
                </a:solidFill>
                <a:latin typeface="宋体" panose="02010600030101010101" pitchFamily="2" charset="-122"/>
              </a:endParaRPr>
            </a:p>
          </p:txBody>
        </p:sp>
        <p:sp>
          <p:nvSpPr>
            <p:cNvPr id="266" name="椭圆 265">
              <a:extLst>
                <a:ext uri="{FF2B5EF4-FFF2-40B4-BE49-F238E27FC236}">
                  <a16:creationId xmlns:a16="http://schemas.microsoft.com/office/drawing/2014/main" id="{1B43DA51-9714-4D3A-8DE0-280D47CDD42F}"/>
                </a:ext>
              </a:extLst>
            </p:cNvPr>
            <p:cNvSpPr/>
            <p:nvPr/>
          </p:nvSpPr>
          <p:spPr>
            <a:xfrm>
              <a:off x="1000100" y="514351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5</a:t>
              </a:r>
              <a:endParaRPr lang="zh-CN" altLang="en-US" sz="1400" kern="0">
                <a:solidFill>
                  <a:prstClr val="black"/>
                </a:solidFill>
                <a:latin typeface="宋体" panose="02010600030101010101" pitchFamily="2" charset="-122"/>
              </a:endParaRPr>
            </a:p>
          </p:txBody>
        </p:sp>
        <p:sp>
          <p:nvSpPr>
            <p:cNvPr id="267" name="椭圆 266">
              <a:extLst>
                <a:ext uri="{FF2B5EF4-FFF2-40B4-BE49-F238E27FC236}">
                  <a16:creationId xmlns:a16="http://schemas.microsoft.com/office/drawing/2014/main" id="{7581564E-F478-4053-82FF-5FE131BD620F}"/>
                </a:ext>
              </a:extLst>
            </p:cNvPr>
            <p:cNvSpPr/>
            <p:nvPr/>
          </p:nvSpPr>
          <p:spPr>
            <a:xfrm>
              <a:off x="1000100" y="442913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68" name="TextBox 88">
              <a:extLst>
                <a:ext uri="{FF2B5EF4-FFF2-40B4-BE49-F238E27FC236}">
                  <a16:creationId xmlns:a16="http://schemas.microsoft.com/office/drawing/2014/main" id="{2E21EF9D-A5C2-4B48-8F3A-2BD26A9CAC78}"/>
                </a:ext>
              </a:extLst>
            </p:cNvPr>
            <p:cNvSpPr txBox="1"/>
            <p:nvPr/>
          </p:nvSpPr>
          <p:spPr>
            <a:xfrm>
              <a:off x="1928794" y="2500306"/>
              <a:ext cx="284164"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0</a:t>
              </a:r>
              <a:endParaRPr lang="zh-CN" altLang="en-US" sz="1400" kern="0" baseline="-25000">
                <a:solidFill>
                  <a:prstClr val="black"/>
                </a:solidFill>
                <a:latin typeface="宋体" panose="02010600030101010101" pitchFamily="2" charset="-122"/>
              </a:endParaRPr>
            </a:p>
          </p:txBody>
        </p:sp>
        <p:sp>
          <p:nvSpPr>
            <p:cNvPr id="269" name="椭圆 268">
              <a:extLst>
                <a:ext uri="{FF2B5EF4-FFF2-40B4-BE49-F238E27FC236}">
                  <a16:creationId xmlns:a16="http://schemas.microsoft.com/office/drawing/2014/main" id="{D1ECEC10-3E85-4AE4-84A5-2B738B7B2129}"/>
                </a:ext>
              </a:extLst>
            </p:cNvPr>
            <p:cNvSpPr/>
            <p:nvPr/>
          </p:nvSpPr>
          <p:spPr>
            <a:xfrm>
              <a:off x="2285984"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70" name="椭圆 269">
              <a:extLst>
                <a:ext uri="{FF2B5EF4-FFF2-40B4-BE49-F238E27FC236}">
                  <a16:creationId xmlns:a16="http://schemas.microsoft.com/office/drawing/2014/main" id="{02DAF0B7-3FD7-44C0-ADDA-CAFE5DF2ACD5}"/>
                </a:ext>
              </a:extLst>
            </p:cNvPr>
            <p:cNvSpPr/>
            <p:nvPr/>
          </p:nvSpPr>
          <p:spPr>
            <a:xfrm>
              <a:off x="2643174"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dirty="0">
                  <a:solidFill>
                    <a:prstClr val="black"/>
                  </a:solidFill>
                  <a:latin typeface="宋体" panose="02010600030101010101" pitchFamily="2" charset="-122"/>
                </a:rPr>
                <a:t>2</a:t>
              </a:r>
              <a:endParaRPr lang="zh-CN" altLang="en-US" sz="1400" kern="0" dirty="0">
                <a:solidFill>
                  <a:prstClr val="black"/>
                </a:solidFill>
                <a:latin typeface="宋体" panose="02010600030101010101" pitchFamily="2" charset="-122"/>
              </a:endParaRPr>
            </a:p>
          </p:txBody>
        </p:sp>
        <p:sp>
          <p:nvSpPr>
            <p:cNvPr id="271" name="椭圆 270">
              <a:extLst>
                <a:ext uri="{FF2B5EF4-FFF2-40B4-BE49-F238E27FC236}">
                  <a16:creationId xmlns:a16="http://schemas.microsoft.com/office/drawing/2014/main" id="{598C449C-BB31-4BE6-BB73-BE3E27240C65}"/>
                </a:ext>
              </a:extLst>
            </p:cNvPr>
            <p:cNvSpPr/>
            <p:nvPr/>
          </p:nvSpPr>
          <p:spPr>
            <a:xfrm>
              <a:off x="2990839"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72" name="椭圆 271">
              <a:extLst>
                <a:ext uri="{FF2B5EF4-FFF2-40B4-BE49-F238E27FC236}">
                  <a16:creationId xmlns:a16="http://schemas.microsoft.com/office/drawing/2014/main" id="{3F3558C4-92FC-40C7-9A48-6AF7FAE74069}"/>
                </a:ext>
              </a:extLst>
            </p:cNvPr>
            <p:cNvSpPr/>
            <p:nvPr/>
          </p:nvSpPr>
          <p:spPr>
            <a:xfrm>
              <a:off x="3336916"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4</a:t>
              </a:r>
              <a:endParaRPr lang="zh-CN" altLang="en-US" sz="1400" kern="0">
                <a:solidFill>
                  <a:prstClr val="black"/>
                </a:solidFill>
                <a:latin typeface="宋体" panose="02010600030101010101" pitchFamily="2" charset="-122"/>
              </a:endParaRPr>
            </a:p>
          </p:txBody>
        </p:sp>
        <p:sp>
          <p:nvSpPr>
            <p:cNvPr id="273" name="椭圆 272">
              <a:extLst>
                <a:ext uri="{FF2B5EF4-FFF2-40B4-BE49-F238E27FC236}">
                  <a16:creationId xmlns:a16="http://schemas.microsoft.com/office/drawing/2014/main" id="{F602BFB1-25B6-44F7-A12D-79288DF8E913}"/>
                </a:ext>
              </a:extLst>
            </p:cNvPr>
            <p:cNvSpPr/>
            <p:nvPr/>
          </p:nvSpPr>
          <p:spPr>
            <a:xfrm>
              <a:off x="3684581"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5</a:t>
              </a:r>
              <a:endParaRPr lang="zh-CN" altLang="en-US" sz="1400" kern="0">
                <a:solidFill>
                  <a:prstClr val="black"/>
                </a:solidFill>
                <a:latin typeface="宋体" panose="02010600030101010101" pitchFamily="2" charset="-122"/>
              </a:endParaRPr>
            </a:p>
          </p:txBody>
        </p:sp>
        <p:sp>
          <p:nvSpPr>
            <p:cNvPr id="274" name="椭圆 273">
              <a:extLst>
                <a:ext uri="{FF2B5EF4-FFF2-40B4-BE49-F238E27FC236}">
                  <a16:creationId xmlns:a16="http://schemas.microsoft.com/office/drawing/2014/main" id="{88922C6F-3065-4E32-8DD0-A7805881C699}"/>
                </a:ext>
              </a:extLst>
            </p:cNvPr>
            <p:cNvSpPr/>
            <p:nvPr/>
          </p:nvSpPr>
          <p:spPr>
            <a:xfrm>
              <a:off x="4041771"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6</a:t>
              </a:r>
              <a:endParaRPr lang="zh-CN" altLang="en-US" sz="1400" kern="0">
                <a:solidFill>
                  <a:prstClr val="black"/>
                </a:solidFill>
                <a:latin typeface="宋体" panose="02010600030101010101" pitchFamily="2" charset="-122"/>
              </a:endParaRPr>
            </a:p>
          </p:txBody>
        </p:sp>
        <p:sp>
          <p:nvSpPr>
            <p:cNvPr id="275" name="TextBox 95">
              <a:extLst>
                <a:ext uri="{FF2B5EF4-FFF2-40B4-BE49-F238E27FC236}">
                  <a16:creationId xmlns:a16="http://schemas.microsoft.com/office/drawing/2014/main" id="{A3581869-1875-46A3-AE4D-82FDCE45DC7D}"/>
                </a:ext>
              </a:extLst>
            </p:cNvPr>
            <p:cNvSpPr txBox="1"/>
            <p:nvPr/>
          </p:nvSpPr>
          <p:spPr>
            <a:xfrm>
              <a:off x="1500166" y="2500306"/>
              <a:ext cx="274639"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j</a:t>
              </a:r>
              <a:endParaRPr lang="zh-CN" altLang="en-US" sz="1400" kern="0">
                <a:solidFill>
                  <a:prstClr val="black"/>
                </a:solidFill>
                <a:latin typeface="宋体" panose="02010600030101010101" pitchFamily="2" charset="-122"/>
              </a:endParaRPr>
            </a:p>
          </p:txBody>
        </p:sp>
        <p:sp>
          <p:nvSpPr>
            <p:cNvPr id="276" name="TextBox 96">
              <a:extLst>
                <a:ext uri="{FF2B5EF4-FFF2-40B4-BE49-F238E27FC236}">
                  <a16:creationId xmlns:a16="http://schemas.microsoft.com/office/drawing/2014/main" id="{52AA695A-6A39-4410-9532-3B9EC5DE4A73}"/>
                </a:ext>
              </a:extLst>
            </p:cNvPr>
            <p:cNvSpPr txBox="1"/>
            <p:nvPr/>
          </p:nvSpPr>
          <p:spPr>
            <a:xfrm>
              <a:off x="1000100" y="2857496"/>
              <a:ext cx="274640"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i</a:t>
              </a:r>
              <a:endParaRPr lang="zh-CN" altLang="en-US" sz="1400" kern="0">
                <a:solidFill>
                  <a:prstClr val="black"/>
                </a:solidFill>
                <a:latin typeface="宋体" panose="02010600030101010101" pitchFamily="2" charset="-122"/>
              </a:endParaRPr>
            </a:p>
          </p:txBody>
        </p:sp>
      </p:grpSp>
      <p:graphicFrame>
        <p:nvGraphicFramePr>
          <p:cNvPr id="83972" name="Object 2">
            <a:extLst>
              <a:ext uri="{FF2B5EF4-FFF2-40B4-BE49-F238E27FC236}">
                <a16:creationId xmlns:a16="http://schemas.microsoft.com/office/drawing/2014/main" id="{89A9F7B5-69D5-4F34-A461-C05F51FD2316}"/>
              </a:ext>
            </a:extLst>
          </p:cNvPr>
          <p:cNvGraphicFramePr>
            <a:graphicFrameLocks noChangeAspect="1"/>
          </p:cNvGraphicFramePr>
          <p:nvPr/>
        </p:nvGraphicFramePr>
        <p:xfrm>
          <a:off x="4584700" y="2189163"/>
          <a:ext cx="4464050" cy="877887"/>
        </p:xfrm>
        <a:graphic>
          <a:graphicData uri="http://schemas.openxmlformats.org/presentationml/2006/ole">
            <mc:AlternateContent xmlns:mc="http://schemas.openxmlformats.org/markup-compatibility/2006">
              <mc:Choice xmlns:v="urn:schemas-microsoft-com:vml" Requires="v">
                <p:oleObj spid="_x0000_s84088" name="公式" r:id="rId3" imgW="3454400" imgH="736600" progId="Equation.3">
                  <p:embed/>
                </p:oleObj>
              </mc:Choice>
              <mc:Fallback>
                <p:oleObj name="公式" r:id="rId3" imgW="3454400" imgH="736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189163"/>
                        <a:ext cx="446405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73" name="文本框 1">
            <a:extLst>
              <a:ext uri="{FF2B5EF4-FFF2-40B4-BE49-F238E27FC236}">
                <a16:creationId xmlns:a16="http://schemas.microsoft.com/office/drawing/2014/main" id="{DB9D13BE-8718-4DBC-A741-8645A6C514E3}"/>
              </a:ext>
            </a:extLst>
          </p:cNvPr>
          <p:cNvSpPr txBox="1">
            <a:spLocks noChangeArrowheads="1"/>
          </p:cNvSpPr>
          <p:nvPr/>
        </p:nvSpPr>
        <p:spPr bwMode="auto">
          <a:xfrm>
            <a:off x="4427538" y="3276600"/>
            <a:ext cx="2859087"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c[0,j] = 0</a:t>
            </a: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c[i,0] = 0</a:t>
            </a: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i = 1, j = 5       </a:t>
            </a:r>
            <a:r>
              <a:rPr lang="en-US" altLang="zh-CN" sz="1800">
                <a:solidFill>
                  <a:srgbClr val="FF0000"/>
                </a:solidFill>
                <a:latin typeface="Arial" panose="020B0604020202020204" pitchFamily="34" charset="0"/>
                <a:ea typeface="宋体" panose="02010600030101010101" pitchFamily="2" charset="-122"/>
              </a:rPr>
              <a:t>x</a:t>
            </a:r>
            <a:r>
              <a:rPr lang="en-US" altLang="zh-CN" sz="1800" baseline="-25000">
                <a:solidFill>
                  <a:srgbClr val="FF0000"/>
                </a:solidFill>
                <a:latin typeface="Arial" panose="020B0604020202020204" pitchFamily="34" charset="0"/>
                <a:ea typeface="宋体" panose="02010600030101010101" pitchFamily="2" charset="-122"/>
              </a:rPr>
              <a:t>1</a:t>
            </a:r>
            <a:r>
              <a:rPr lang="en-US" altLang="zh-CN" sz="1800">
                <a:solidFill>
                  <a:srgbClr val="FF0000"/>
                </a:solidFill>
                <a:latin typeface="Arial" panose="020B0604020202020204" pitchFamily="34" charset="0"/>
                <a:ea typeface="宋体" panose="02010600030101010101" pitchFamily="2" charset="-122"/>
              </a:rPr>
              <a:t>≠y</a:t>
            </a:r>
            <a:r>
              <a:rPr lang="en-US" altLang="zh-CN" sz="1800" baseline="-25000">
                <a:solidFill>
                  <a:srgbClr val="FF0000"/>
                </a:solidFill>
                <a:latin typeface="Arial" panose="020B0604020202020204" pitchFamily="34" charset="0"/>
                <a:ea typeface="宋体" panose="02010600030101010101" pitchFamily="2" charset="-122"/>
              </a:rPr>
              <a:t>5</a:t>
            </a: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c[1,5] = max{c[1,4], c[0,5]}</a:t>
            </a: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          = max{</a:t>
            </a:r>
            <a:r>
              <a:rPr lang="en-US" altLang="zh-CN" sz="1800">
                <a:solidFill>
                  <a:srgbClr val="FF0000"/>
                </a:solidFill>
                <a:latin typeface="Arial" panose="020B0604020202020204" pitchFamily="34" charset="0"/>
                <a:ea typeface="宋体" panose="02010600030101010101" pitchFamily="2" charset="-122"/>
              </a:rPr>
              <a:t>1</a:t>
            </a:r>
            <a:r>
              <a:rPr lang="en-US" altLang="zh-CN" sz="1800">
                <a:solidFill>
                  <a:schemeClr val="tx1"/>
                </a:solidFill>
                <a:latin typeface="Arial" panose="020B0604020202020204" pitchFamily="34" charset="0"/>
                <a:ea typeface="宋体" panose="02010600030101010101" pitchFamily="2" charset="-122"/>
              </a:rPr>
              <a:t>,0}</a:t>
            </a: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          =  0</a:t>
            </a: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b[1,5] = </a:t>
            </a:r>
            <a:r>
              <a:rPr lang="zh-CN" altLang="en-US" sz="1800">
                <a:solidFill>
                  <a:schemeClr val="tx1"/>
                </a:solidFill>
                <a:latin typeface="Arial" panose="020B0604020202020204" pitchFamily="34" charset="0"/>
                <a:ea typeface="宋体" panose="02010600030101010101" pitchFamily="2" charset="-122"/>
              </a:rPr>
              <a:t>‘</a:t>
            </a:r>
            <a:r>
              <a:rPr lang="zh-CN" altLang="en-US" sz="1800">
                <a:solidFill>
                  <a:schemeClr val="tx1"/>
                </a:solidFill>
                <a:latin typeface="等线" panose="02010600030101010101" pitchFamily="2" charset="-122"/>
                <a:ea typeface="等线" panose="02010600030101010101" pitchFamily="2" charset="-122"/>
              </a:rPr>
              <a:t>←</a:t>
            </a:r>
            <a:r>
              <a:rPr lang="zh-CN" altLang="en-US" sz="1800">
                <a:solidFill>
                  <a:schemeClr val="tx1"/>
                </a:solidFill>
                <a:latin typeface="Arial" panose="020B0604020202020204" pitchFamily="34" charset="0"/>
                <a:ea typeface="宋体" panose="02010600030101010101" pitchFamily="2" charset="-122"/>
              </a:rPr>
              <a:t>’</a:t>
            </a: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3974" name="矩形 2">
            <a:extLst>
              <a:ext uri="{FF2B5EF4-FFF2-40B4-BE49-F238E27FC236}">
                <a16:creationId xmlns:a16="http://schemas.microsoft.com/office/drawing/2014/main" id="{EF5764A7-9FAC-437E-88E8-234219295051}"/>
              </a:ext>
            </a:extLst>
          </p:cNvPr>
          <p:cNvSpPr>
            <a:spLocks noChangeArrowheads="1"/>
          </p:cNvSpPr>
          <p:nvPr/>
        </p:nvSpPr>
        <p:spPr bwMode="auto">
          <a:xfrm>
            <a:off x="1784350" y="3724275"/>
            <a:ext cx="2082800" cy="2122488"/>
          </a:xfrm>
          <a:prstGeom prst="rect">
            <a:avLst/>
          </a:prstGeom>
          <a:solidFill>
            <a:srgbClr val="C7FFF0">
              <a:alpha val="81175"/>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3975" name="椭圆 3">
            <a:extLst>
              <a:ext uri="{FF2B5EF4-FFF2-40B4-BE49-F238E27FC236}">
                <a16:creationId xmlns:a16="http://schemas.microsoft.com/office/drawing/2014/main" id="{31B7E9D6-9935-4DDE-90C1-59746DFAEF3E}"/>
              </a:ext>
            </a:extLst>
          </p:cNvPr>
          <p:cNvSpPr>
            <a:spLocks noChangeArrowheads="1"/>
          </p:cNvSpPr>
          <p:nvPr/>
        </p:nvSpPr>
        <p:spPr bwMode="auto">
          <a:xfrm>
            <a:off x="3128963" y="3282950"/>
            <a:ext cx="515937" cy="461963"/>
          </a:xfrm>
          <a:prstGeom prst="ellipse">
            <a:avLst/>
          </a:prstGeom>
          <a:solidFill>
            <a:srgbClr val="00E4A8">
              <a:alpha val="29019"/>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3976" name="椭圆 96">
            <a:extLst>
              <a:ext uri="{FF2B5EF4-FFF2-40B4-BE49-F238E27FC236}">
                <a16:creationId xmlns:a16="http://schemas.microsoft.com/office/drawing/2014/main" id="{47EDFCB2-2683-4CE0-968D-BA65E2D9DD3D}"/>
              </a:ext>
            </a:extLst>
          </p:cNvPr>
          <p:cNvSpPr>
            <a:spLocks noChangeArrowheads="1"/>
          </p:cNvSpPr>
          <p:nvPr/>
        </p:nvSpPr>
        <p:spPr bwMode="auto">
          <a:xfrm>
            <a:off x="3128963" y="2938463"/>
            <a:ext cx="515937" cy="463550"/>
          </a:xfrm>
          <a:prstGeom prst="ellipse">
            <a:avLst/>
          </a:prstGeom>
          <a:solidFill>
            <a:srgbClr val="00E4A8">
              <a:alpha val="29019"/>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3977" name="椭圆 97">
            <a:extLst>
              <a:ext uri="{FF2B5EF4-FFF2-40B4-BE49-F238E27FC236}">
                <a16:creationId xmlns:a16="http://schemas.microsoft.com/office/drawing/2014/main" id="{4B4F6675-0E8C-4F4B-AF24-C7E1A26358C6}"/>
              </a:ext>
            </a:extLst>
          </p:cNvPr>
          <p:cNvSpPr>
            <a:spLocks noChangeArrowheads="1"/>
          </p:cNvSpPr>
          <p:nvPr/>
        </p:nvSpPr>
        <p:spPr bwMode="auto">
          <a:xfrm>
            <a:off x="2757488" y="3314700"/>
            <a:ext cx="515937" cy="463550"/>
          </a:xfrm>
          <a:prstGeom prst="ellipse">
            <a:avLst/>
          </a:prstGeom>
          <a:solidFill>
            <a:srgbClr val="00E4A8">
              <a:alpha val="29019"/>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6" name="图片 5">
            <a:extLst>
              <a:ext uri="{FF2B5EF4-FFF2-40B4-BE49-F238E27FC236}">
                <a16:creationId xmlns:a16="http://schemas.microsoft.com/office/drawing/2014/main" id="{1F6CECB2-737A-4B36-BEE8-C4899FF2E063}"/>
              </a:ext>
            </a:extLst>
          </p:cNvPr>
          <p:cNvPicPr>
            <a:picLocks noChangeAspect="1"/>
          </p:cNvPicPr>
          <p:nvPr/>
        </p:nvPicPr>
        <p:blipFill>
          <a:blip r:embed="rId5"/>
          <a:stretch>
            <a:fillRect/>
          </a:stretch>
        </p:blipFill>
        <p:spPr>
          <a:xfrm>
            <a:off x="6311900" y="6092825"/>
            <a:ext cx="2736850" cy="555625"/>
          </a:xfrm>
          <a:prstGeom prst="rect">
            <a:avLst/>
          </a:prstGeom>
          <a:ln>
            <a:solidFill>
              <a:schemeClr val="accent1">
                <a:lumMod val="75000"/>
              </a:schemeClr>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a:extLst>
              <a:ext uri="{FF2B5EF4-FFF2-40B4-BE49-F238E27FC236}">
                <a16:creationId xmlns:a16="http://schemas.microsoft.com/office/drawing/2014/main" id="{3FBF2AA7-49BA-4D7F-BC6C-4355DFDD7759}"/>
              </a:ext>
            </a:extLst>
          </p:cNvPr>
          <p:cNvSpPr>
            <a:spLocks noGrp="1" noChangeArrowheads="1"/>
          </p:cNvSpPr>
          <p:nvPr>
            <p:ph idx="1"/>
          </p:nvPr>
        </p:nvSpPr>
        <p:spPr>
          <a:xfrm>
            <a:off x="250825" y="404813"/>
            <a:ext cx="8709025" cy="5699125"/>
          </a:xfrm>
          <a:solidFill>
            <a:schemeClr val="bg1"/>
          </a:solidFill>
        </p:spPr>
        <p:txBody>
          <a:bodyPr/>
          <a:lstStyle/>
          <a:p>
            <a:pPr marL="0" indent="0">
              <a:lnSpc>
                <a:spcPct val="150000"/>
              </a:lnSpc>
              <a:spcBef>
                <a:spcPts val="600"/>
              </a:spcBef>
              <a:buFont typeface="Wingdings" panose="05000000000000000000" pitchFamily="2" charset="2"/>
              <a:buNone/>
            </a:pPr>
            <a:r>
              <a:rPr lang="en-US" altLang="zh-CN">
                <a:solidFill>
                  <a:schemeClr val="tx2"/>
                </a:solidFill>
              </a:rPr>
              <a:t>15.1 </a:t>
            </a:r>
            <a:r>
              <a:rPr lang="zh-CN" altLang="en-US">
                <a:solidFill>
                  <a:schemeClr val="tx2"/>
                </a:solidFill>
              </a:rPr>
              <a:t>钢条切割</a:t>
            </a:r>
            <a:endParaRPr lang="en-US" altLang="zh-CN">
              <a:solidFill>
                <a:schemeClr val="tx2"/>
              </a:solidFill>
            </a:endParaRPr>
          </a:p>
          <a:p>
            <a:pPr marL="0" indent="0">
              <a:lnSpc>
                <a:spcPct val="150000"/>
              </a:lnSpc>
              <a:spcBef>
                <a:spcPts val="600"/>
              </a:spcBef>
              <a:buFont typeface="Wingdings" panose="05000000000000000000" pitchFamily="2" charset="2"/>
              <a:buNone/>
            </a:pPr>
            <a:r>
              <a:rPr lang="en-US" altLang="zh-CN" sz="2400">
                <a:latin typeface="宋体" panose="02010600030101010101" pitchFamily="2" charset="-122"/>
                <a:ea typeface="宋体" panose="02010600030101010101" pitchFamily="2" charset="-122"/>
              </a:rPr>
              <a:t>    Serling</a:t>
            </a:r>
            <a:r>
              <a:rPr lang="zh-CN" altLang="en-US" sz="2400">
                <a:latin typeface="宋体" panose="02010600030101010101" pitchFamily="2" charset="-122"/>
                <a:ea typeface="宋体" panose="02010600030101010101" pitchFamily="2" charset="-122"/>
              </a:rPr>
              <a:t>公司购买长钢条，将其切割为短钢条出售。不同的切割方案，收益是不同的，怎么切割才能有最大的收益呢？</a:t>
            </a:r>
            <a:endParaRPr lang="en-US" altLang="zh-CN" sz="2400">
              <a:latin typeface="宋体" panose="02010600030101010101" pitchFamily="2" charset="-122"/>
              <a:ea typeface="宋体" panose="02010600030101010101" pitchFamily="2" charset="-122"/>
            </a:endParaRPr>
          </a:p>
          <a:p>
            <a:pPr lvl="1">
              <a:lnSpc>
                <a:spcPct val="150000"/>
              </a:lnSpc>
              <a:spcBef>
                <a:spcPts val="600"/>
              </a:spcBef>
            </a:pPr>
            <a:r>
              <a:rPr lang="zh-CN" altLang="en-US" sz="2200">
                <a:latin typeface="宋体" panose="02010600030101010101" pitchFamily="2" charset="-122"/>
                <a:ea typeface="宋体" panose="02010600030101010101" pitchFamily="2" charset="-122"/>
              </a:rPr>
              <a:t>假设，切割工序本身没有成本支出。</a:t>
            </a:r>
            <a:endParaRPr lang="en-US" altLang="zh-CN" sz="2200">
              <a:latin typeface="宋体" panose="02010600030101010101" pitchFamily="2" charset="-122"/>
              <a:ea typeface="宋体" panose="02010600030101010101" pitchFamily="2" charset="-122"/>
            </a:endParaRPr>
          </a:p>
          <a:p>
            <a:pPr lvl="1">
              <a:lnSpc>
                <a:spcPct val="150000"/>
              </a:lnSpc>
              <a:spcBef>
                <a:spcPts val="600"/>
              </a:spcBef>
            </a:pPr>
            <a:r>
              <a:rPr lang="zh-CN" altLang="en-US" sz="2200">
                <a:latin typeface="宋体" panose="02010600030101010101" pitchFamily="2" charset="-122"/>
                <a:ea typeface="宋体" panose="02010600030101010101" pitchFamily="2" charset="-122"/>
              </a:rPr>
              <a:t>假定出售一段长度为</a:t>
            </a:r>
            <a:r>
              <a:rPr lang="en-US" altLang="zh-CN" sz="2200">
                <a:latin typeface="宋体" panose="02010600030101010101" pitchFamily="2" charset="-122"/>
                <a:ea typeface="宋体" panose="02010600030101010101" pitchFamily="2" charset="-122"/>
              </a:rPr>
              <a:t>i</a:t>
            </a:r>
            <a:r>
              <a:rPr lang="zh-CN" altLang="en-US" sz="2200">
                <a:latin typeface="宋体" panose="02010600030101010101" pitchFamily="2" charset="-122"/>
                <a:ea typeface="宋体" panose="02010600030101010101" pitchFamily="2" charset="-122"/>
              </a:rPr>
              <a:t>英寸的钢条的价格为</a:t>
            </a:r>
            <a:r>
              <a:rPr lang="en-US" altLang="zh-CN" sz="2200">
                <a:latin typeface="宋体" panose="02010600030101010101" pitchFamily="2" charset="-122"/>
                <a:ea typeface="宋体" panose="02010600030101010101" pitchFamily="2" charset="-122"/>
              </a:rPr>
              <a:t>p</a:t>
            </a:r>
            <a:r>
              <a:rPr lang="en-US" altLang="zh-CN" sz="2200" baseline="-25000">
                <a:latin typeface="宋体" panose="02010600030101010101" pitchFamily="2" charset="-122"/>
                <a:ea typeface="宋体" panose="02010600030101010101" pitchFamily="2" charset="-122"/>
              </a:rPr>
              <a:t>i</a:t>
            </a:r>
            <a:r>
              <a:rPr lang="zh-CN" altLang="en-US" sz="2200">
                <a:latin typeface="宋体" panose="02010600030101010101" pitchFamily="2" charset="-122"/>
                <a:ea typeface="宋体" panose="02010600030101010101" pitchFamily="2" charset="-122"/>
              </a:rPr>
              <a:t>（</a:t>
            </a:r>
            <a:r>
              <a:rPr lang="en-US" altLang="zh-CN" sz="2200">
                <a:latin typeface="宋体" panose="02010600030101010101" pitchFamily="2" charset="-122"/>
                <a:ea typeface="宋体" panose="02010600030101010101" pitchFamily="2" charset="-122"/>
              </a:rPr>
              <a:t>i=1,2,…</a:t>
            </a:r>
            <a:r>
              <a:rPr lang="zh-CN" altLang="en-US" sz="2200">
                <a:latin typeface="宋体" panose="02010600030101010101" pitchFamily="2" charset="-122"/>
                <a:ea typeface="宋体" panose="02010600030101010101" pitchFamily="2" charset="-122"/>
              </a:rPr>
              <a:t>），下面是一个价格表</a:t>
            </a:r>
            <a:r>
              <a:rPr lang="en-US" altLang="zh-CN" sz="2200">
                <a:latin typeface="宋体" panose="02010600030101010101" pitchFamily="2" charset="-122"/>
                <a:ea typeface="宋体" panose="02010600030101010101" pitchFamily="2" charset="-122"/>
              </a:rPr>
              <a:t>P</a:t>
            </a:r>
            <a:r>
              <a:rPr lang="zh-CN" altLang="en-US" sz="2200">
                <a:latin typeface="宋体" panose="02010600030101010101" pitchFamily="2" charset="-122"/>
                <a:ea typeface="宋体" panose="02010600030101010101" pitchFamily="2" charset="-122"/>
              </a:rPr>
              <a:t>。</a:t>
            </a:r>
            <a:endParaRPr lang="en-US" altLang="zh-CN" sz="2200">
              <a:latin typeface="宋体" panose="02010600030101010101" pitchFamily="2" charset="-122"/>
              <a:ea typeface="宋体" panose="02010600030101010101" pitchFamily="2" charset="-122"/>
            </a:endParaRPr>
          </a:p>
          <a:p>
            <a:pPr marL="0" indent="0">
              <a:lnSpc>
                <a:spcPct val="150000"/>
              </a:lnSpc>
              <a:spcBef>
                <a:spcPts val="600"/>
              </a:spcBef>
              <a:buFont typeface="Wingdings" panose="05000000000000000000" pitchFamily="2" charset="2"/>
              <a:buNone/>
            </a:pPr>
            <a:endParaRPr lang="zh-CN" altLang="en-US"/>
          </a:p>
        </p:txBody>
      </p:sp>
      <p:sp>
        <p:nvSpPr>
          <p:cNvPr id="4" name="日期占位符 3">
            <a:extLst>
              <a:ext uri="{FF2B5EF4-FFF2-40B4-BE49-F238E27FC236}">
                <a16:creationId xmlns:a16="http://schemas.microsoft.com/office/drawing/2014/main" id="{17ADB916-649D-4F5B-879B-604C49CA5763}"/>
              </a:ext>
            </a:extLst>
          </p:cNvPr>
          <p:cNvSpPr>
            <a:spLocks noGrp="1"/>
          </p:cNvSpPr>
          <p:nvPr>
            <p:ph type="dt" sz="quarter" idx="10"/>
          </p:nvPr>
        </p:nvSpPr>
        <p:spPr/>
        <p:txBody>
          <a:bodyPr/>
          <a:lstStyle/>
          <a:p>
            <a:pPr>
              <a:defRPr/>
            </a:pPr>
            <a:fld id="{DD3A20BF-6F9D-4290-8DC2-26707C899B5E}" type="datetime1">
              <a:rPr lang="zh-CN" altLang="en-US" smtClean="0"/>
              <a:pPr>
                <a:defRPr/>
              </a:pPr>
              <a:t>2022/3/23</a:t>
            </a:fld>
            <a:endParaRPr lang="zh-CN" altLang="en-US"/>
          </a:p>
        </p:txBody>
      </p:sp>
      <p:sp>
        <p:nvSpPr>
          <p:cNvPr id="12292" name="灯片编号占位符 4">
            <a:extLst>
              <a:ext uri="{FF2B5EF4-FFF2-40B4-BE49-F238E27FC236}">
                <a16:creationId xmlns:a16="http://schemas.microsoft.com/office/drawing/2014/main" id="{1F13061F-397E-4A35-AF3F-D9B9ACB5BAF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23494C2B-E9BC-4927-9E44-D17437D414EB}" type="slidenum">
              <a:rPr lang="zh-CN" altLang="zh-CN" sz="140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7</a:t>
            </a:fld>
            <a:endParaRPr lang="zh-CN" altLang="zh-CN" sz="1400">
              <a:solidFill>
                <a:schemeClr val="tx1"/>
              </a:solidFill>
              <a:latin typeface="Tahoma" panose="020B0604030504040204" pitchFamily="34" charset="0"/>
              <a:ea typeface="宋体" panose="02010600030101010101" pitchFamily="2" charset="-122"/>
            </a:endParaRPr>
          </a:p>
        </p:txBody>
      </p:sp>
      <p:pic>
        <p:nvPicPr>
          <p:cNvPr id="12293" name="图片 1">
            <a:extLst>
              <a:ext uri="{FF2B5EF4-FFF2-40B4-BE49-F238E27FC236}">
                <a16:creationId xmlns:a16="http://schemas.microsoft.com/office/drawing/2014/main" id="{143DF910-AB1E-498F-A647-CB185C4DB1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088" y="4270375"/>
            <a:ext cx="6545262"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矩形 5">
            <a:extLst>
              <a:ext uri="{FF2B5EF4-FFF2-40B4-BE49-F238E27FC236}">
                <a16:creationId xmlns:a16="http://schemas.microsoft.com/office/drawing/2014/main" id="{F30F68EC-EA20-44D7-BDC0-DF616C93BB11}"/>
              </a:ext>
            </a:extLst>
          </p:cNvPr>
          <p:cNvSpPr>
            <a:spLocks noChangeArrowheads="1"/>
          </p:cNvSpPr>
          <p:nvPr/>
        </p:nvSpPr>
        <p:spPr bwMode="auto">
          <a:xfrm>
            <a:off x="1763713" y="5365750"/>
            <a:ext cx="45291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1600">
                <a:solidFill>
                  <a:schemeClr val="tx1"/>
                </a:solidFill>
              </a:rPr>
              <a:t>长度为</a:t>
            </a:r>
            <a:r>
              <a:rPr lang="en-US" altLang="zh-CN" sz="1600">
                <a:solidFill>
                  <a:schemeClr val="tx1"/>
                </a:solidFill>
              </a:rPr>
              <a:t>i</a:t>
            </a:r>
            <a:r>
              <a:rPr lang="zh-CN" altLang="en-US" sz="1600">
                <a:solidFill>
                  <a:schemeClr val="tx1"/>
                </a:solidFill>
              </a:rPr>
              <a:t>英寸的钢条可以为公司带来</a:t>
            </a:r>
            <a:r>
              <a:rPr lang="en-US" altLang="zh-CN" sz="1600">
                <a:solidFill>
                  <a:schemeClr val="tx1"/>
                </a:solidFill>
              </a:rPr>
              <a:t>p</a:t>
            </a:r>
            <a:r>
              <a:rPr lang="en-US" altLang="zh-CN" sz="1600" baseline="-25000">
                <a:solidFill>
                  <a:schemeClr val="tx1"/>
                </a:solidFill>
              </a:rPr>
              <a:t>i</a:t>
            </a:r>
            <a:r>
              <a:rPr lang="zh-CN" altLang="en-US" sz="1600">
                <a:solidFill>
                  <a:schemeClr val="tx1"/>
                </a:solidFill>
              </a:rPr>
              <a:t>美元的收益</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内容占位符 2">
            <a:extLst>
              <a:ext uri="{FF2B5EF4-FFF2-40B4-BE49-F238E27FC236}">
                <a16:creationId xmlns:a16="http://schemas.microsoft.com/office/drawing/2014/main" id="{00F99DDA-E989-472C-BD11-2B8F5038C80A}"/>
              </a:ext>
            </a:extLst>
          </p:cNvPr>
          <p:cNvSpPr>
            <a:spLocks noGrp="1" noChangeArrowheads="1"/>
          </p:cNvSpPr>
          <p:nvPr>
            <p:ph idx="1"/>
          </p:nvPr>
        </p:nvSpPr>
        <p:spPr>
          <a:xfrm>
            <a:off x="395288" y="398463"/>
            <a:ext cx="8424862" cy="1071562"/>
          </a:xfrm>
          <a:solidFill>
            <a:schemeClr val="bg1"/>
          </a:solidFill>
        </p:spPr>
        <p:txBody>
          <a:bodyPr/>
          <a:lstStyle/>
          <a:p>
            <a:pPr marL="0" indent="0">
              <a:lnSpc>
                <a:spcPct val="150000"/>
              </a:lnSpc>
              <a:buFont typeface="Wingdings 2" panose="05020102010507070707" pitchFamily="18" charset="2"/>
              <a:buNone/>
            </a:pPr>
            <a:r>
              <a:rPr lang="zh-CN" altLang="en-US" sz="2400">
                <a:latin typeface="宋体" panose="02010600030101010101" pitchFamily="2" charset="-122"/>
                <a:ea typeface="宋体" panose="02010600030101010101" pitchFamily="2" charset="-122"/>
              </a:rPr>
              <a:t>例，下图给出了在</a:t>
            </a:r>
            <a:r>
              <a:rPr lang="en-US" altLang="zh-CN" sz="2400">
                <a:latin typeface="宋体" panose="02010600030101010101" pitchFamily="2" charset="-122"/>
                <a:ea typeface="宋体" panose="02010600030101010101" pitchFamily="2" charset="-122"/>
              </a:rPr>
              <a:t>X=&lt;A,B,C,B,D,A,B&gt;</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Y=&lt;B,D,C,A,B,A&gt;</a:t>
            </a:r>
            <a:r>
              <a:rPr lang="zh-CN" altLang="en-US" sz="2400">
                <a:latin typeface="宋体" panose="02010600030101010101" pitchFamily="2" charset="-122"/>
                <a:ea typeface="宋体" panose="02010600030101010101" pitchFamily="2" charset="-122"/>
              </a:rPr>
              <a:t>上</a:t>
            </a:r>
            <a:endParaRPr lang="en-US" altLang="zh-CN" sz="2400">
              <a:latin typeface="宋体" panose="02010600030101010101" pitchFamily="2" charset="-122"/>
              <a:ea typeface="宋体" panose="02010600030101010101" pitchFamily="2" charset="-122"/>
            </a:endParaRPr>
          </a:p>
          <a:p>
            <a:pPr marL="0" indent="0">
              <a:lnSpc>
                <a:spcPct val="150000"/>
              </a:lnSpc>
              <a:buFont typeface="Wingdings 2" panose="05020102010507070707" pitchFamily="18" charset="2"/>
              <a:buNone/>
            </a:pP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运行</a:t>
            </a:r>
            <a:r>
              <a:rPr lang="en-US" altLang="zh-CN" sz="2400">
                <a:latin typeface="宋体" panose="02010600030101010101" pitchFamily="2" charset="-122"/>
                <a:ea typeface="宋体" panose="02010600030101010101" pitchFamily="2" charset="-122"/>
              </a:rPr>
              <a:t>LCS-LENGTH</a:t>
            </a:r>
            <a:r>
              <a:rPr lang="zh-CN" altLang="en-US" sz="2400">
                <a:latin typeface="宋体" panose="02010600030101010101" pitchFamily="2" charset="-122"/>
                <a:ea typeface="宋体" panose="02010600030101010101" pitchFamily="2" charset="-122"/>
              </a:rPr>
              <a:t>计算出的表。</a:t>
            </a:r>
          </a:p>
        </p:txBody>
      </p:sp>
      <p:grpSp>
        <p:nvGrpSpPr>
          <p:cNvPr id="84995" name="组合 97">
            <a:extLst>
              <a:ext uri="{FF2B5EF4-FFF2-40B4-BE49-F238E27FC236}">
                <a16:creationId xmlns:a16="http://schemas.microsoft.com/office/drawing/2014/main" id="{869175D6-AEB0-4145-A409-A98887907162}"/>
              </a:ext>
            </a:extLst>
          </p:cNvPr>
          <p:cNvGrpSpPr>
            <a:grpSpLocks/>
          </p:cNvGrpSpPr>
          <p:nvPr/>
        </p:nvGrpSpPr>
        <p:grpSpPr bwMode="auto">
          <a:xfrm>
            <a:off x="539750" y="2182813"/>
            <a:ext cx="3357563" cy="3643312"/>
            <a:chOff x="1000100" y="2500306"/>
            <a:chExt cx="3357586" cy="3643338"/>
          </a:xfrm>
        </p:grpSpPr>
        <p:sp>
          <p:nvSpPr>
            <p:cNvPr id="189" name="矩形 188">
              <a:extLst>
                <a:ext uri="{FF2B5EF4-FFF2-40B4-BE49-F238E27FC236}">
                  <a16:creationId xmlns:a16="http://schemas.microsoft.com/office/drawing/2014/main" id="{E395BD2D-9B94-4A00-95D7-19C204CD5BEB}"/>
                </a:ext>
              </a:extLst>
            </p:cNvPr>
            <p:cNvSpPr/>
            <p:nvPr/>
          </p:nvSpPr>
          <p:spPr>
            <a:xfrm>
              <a:off x="185735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0" name="矩形 189">
              <a:extLst>
                <a:ext uri="{FF2B5EF4-FFF2-40B4-BE49-F238E27FC236}">
                  <a16:creationId xmlns:a16="http://schemas.microsoft.com/office/drawing/2014/main" id="{CB04A0CF-1EBC-4DB1-9FDA-64778C12CA8D}"/>
                </a:ext>
              </a:extLst>
            </p:cNvPr>
            <p:cNvSpPr/>
            <p:nvPr/>
          </p:nvSpPr>
          <p:spPr>
            <a:xfrm>
              <a:off x="221454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1" name="矩形 190">
              <a:extLst>
                <a:ext uri="{FF2B5EF4-FFF2-40B4-BE49-F238E27FC236}">
                  <a16:creationId xmlns:a16="http://schemas.microsoft.com/office/drawing/2014/main" id="{948F82C1-74D7-4657-AF5F-F0FC7B820B2F}"/>
                </a:ext>
              </a:extLst>
            </p:cNvPr>
            <p:cNvSpPr/>
            <p:nvPr/>
          </p:nvSpPr>
          <p:spPr>
            <a:xfrm>
              <a:off x="1857356" y="364331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2" name="矩形 191">
              <a:extLst>
                <a:ext uri="{FF2B5EF4-FFF2-40B4-BE49-F238E27FC236}">
                  <a16:creationId xmlns:a16="http://schemas.microsoft.com/office/drawing/2014/main" id="{403B9D78-80C5-444E-BA6C-B963C127E1E5}"/>
                </a:ext>
              </a:extLst>
            </p:cNvPr>
            <p:cNvSpPr/>
            <p:nvPr/>
          </p:nvSpPr>
          <p:spPr>
            <a:xfrm>
              <a:off x="221454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0</a:t>
              </a:r>
              <a:endParaRPr lang="zh-CN" altLang="en-US" sz="1400" kern="0" dirty="0">
                <a:solidFill>
                  <a:prstClr val="black"/>
                </a:solidFill>
                <a:latin typeface="宋体" panose="02010600030101010101" pitchFamily="2" charset="-122"/>
              </a:endParaRPr>
            </a:p>
          </p:txBody>
        </p:sp>
        <p:sp>
          <p:nvSpPr>
            <p:cNvPr id="193" name="矩形 192">
              <a:extLst>
                <a:ext uri="{FF2B5EF4-FFF2-40B4-BE49-F238E27FC236}">
                  <a16:creationId xmlns:a16="http://schemas.microsoft.com/office/drawing/2014/main" id="{DF7AF95D-0D44-442A-8201-77D6D5420685}"/>
                </a:ext>
              </a:extLst>
            </p:cNvPr>
            <p:cNvSpPr/>
            <p:nvPr/>
          </p:nvSpPr>
          <p:spPr>
            <a:xfrm>
              <a:off x="257173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4" name="矩形 193">
              <a:extLst>
                <a:ext uri="{FF2B5EF4-FFF2-40B4-BE49-F238E27FC236}">
                  <a16:creationId xmlns:a16="http://schemas.microsoft.com/office/drawing/2014/main" id="{D12D3A4A-D1ED-45F8-9369-4B94E8F86228}"/>
                </a:ext>
              </a:extLst>
            </p:cNvPr>
            <p:cNvSpPr/>
            <p:nvPr/>
          </p:nvSpPr>
          <p:spPr>
            <a:xfrm>
              <a:off x="292892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5" name="矩形 194">
              <a:extLst>
                <a:ext uri="{FF2B5EF4-FFF2-40B4-BE49-F238E27FC236}">
                  <a16:creationId xmlns:a16="http://schemas.microsoft.com/office/drawing/2014/main" id="{CF2FD86C-12EC-446D-B6E7-2D030F431D29}"/>
                </a:ext>
              </a:extLst>
            </p:cNvPr>
            <p:cNvSpPr/>
            <p:nvPr/>
          </p:nvSpPr>
          <p:spPr>
            <a:xfrm>
              <a:off x="328611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6" name="矩形 195">
              <a:extLst>
                <a:ext uri="{FF2B5EF4-FFF2-40B4-BE49-F238E27FC236}">
                  <a16:creationId xmlns:a16="http://schemas.microsoft.com/office/drawing/2014/main" id="{F453F317-B540-4108-9A25-92BF378B295B}"/>
                </a:ext>
              </a:extLst>
            </p:cNvPr>
            <p:cNvSpPr/>
            <p:nvPr/>
          </p:nvSpPr>
          <p:spPr>
            <a:xfrm>
              <a:off x="364330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7" name="矩形 196">
              <a:extLst>
                <a:ext uri="{FF2B5EF4-FFF2-40B4-BE49-F238E27FC236}">
                  <a16:creationId xmlns:a16="http://schemas.microsoft.com/office/drawing/2014/main" id="{40647BC5-AA8A-4054-9218-02B2459953AB}"/>
                </a:ext>
              </a:extLst>
            </p:cNvPr>
            <p:cNvSpPr/>
            <p:nvPr/>
          </p:nvSpPr>
          <p:spPr>
            <a:xfrm>
              <a:off x="400049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8" name="矩形 197">
              <a:extLst>
                <a:ext uri="{FF2B5EF4-FFF2-40B4-BE49-F238E27FC236}">
                  <a16:creationId xmlns:a16="http://schemas.microsoft.com/office/drawing/2014/main" id="{0CA139D2-6277-4FCE-87F1-C970D89BDF49}"/>
                </a:ext>
              </a:extLst>
            </p:cNvPr>
            <p:cNvSpPr/>
            <p:nvPr/>
          </p:nvSpPr>
          <p:spPr>
            <a:xfrm>
              <a:off x="257173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9" name="矩形 198">
              <a:extLst>
                <a:ext uri="{FF2B5EF4-FFF2-40B4-BE49-F238E27FC236}">
                  <a16:creationId xmlns:a16="http://schemas.microsoft.com/office/drawing/2014/main" id="{A47BF4AB-E762-4160-8C12-074D482BCD75}"/>
                </a:ext>
              </a:extLst>
            </p:cNvPr>
            <p:cNvSpPr/>
            <p:nvPr/>
          </p:nvSpPr>
          <p:spPr>
            <a:xfrm>
              <a:off x="292892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0</a:t>
              </a:r>
              <a:endParaRPr lang="zh-CN" altLang="en-US" sz="1400" kern="0" dirty="0">
                <a:solidFill>
                  <a:prstClr val="black"/>
                </a:solidFill>
                <a:latin typeface="宋体" panose="02010600030101010101" pitchFamily="2" charset="-122"/>
              </a:endParaRPr>
            </a:p>
          </p:txBody>
        </p:sp>
        <p:sp>
          <p:nvSpPr>
            <p:cNvPr id="200" name="矩形 199">
              <a:extLst>
                <a:ext uri="{FF2B5EF4-FFF2-40B4-BE49-F238E27FC236}">
                  <a16:creationId xmlns:a16="http://schemas.microsoft.com/office/drawing/2014/main" id="{974ACD5D-CCF8-4F07-8F80-1A6E785F8733}"/>
                </a:ext>
              </a:extLst>
            </p:cNvPr>
            <p:cNvSpPr/>
            <p:nvPr/>
          </p:nvSpPr>
          <p:spPr>
            <a:xfrm>
              <a:off x="328611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01" name="矩形 200">
              <a:extLst>
                <a:ext uri="{FF2B5EF4-FFF2-40B4-BE49-F238E27FC236}">
                  <a16:creationId xmlns:a16="http://schemas.microsoft.com/office/drawing/2014/main" id="{6BB58ED3-58CD-49EB-A9B5-376FB13BAE53}"/>
                </a:ext>
              </a:extLst>
            </p:cNvPr>
            <p:cNvSpPr/>
            <p:nvPr/>
          </p:nvSpPr>
          <p:spPr>
            <a:xfrm>
              <a:off x="400049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02" name="矩形 201">
              <a:extLst>
                <a:ext uri="{FF2B5EF4-FFF2-40B4-BE49-F238E27FC236}">
                  <a16:creationId xmlns:a16="http://schemas.microsoft.com/office/drawing/2014/main" id="{102665F0-E385-4FEF-BA44-ED18560FB081}"/>
                </a:ext>
              </a:extLst>
            </p:cNvPr>
            <p:cNvSpPr/>
            <p:nvPr/>
          </p:nvSpPr>
          <p:spPr>
            <a:xfrm>
              <a:off x="364330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dirty="0">
                <a:solidFill>
                  <a:prstClr val="black"/>
                </a:solidFill>
                <a:latin typeface="宋体"/>
              </a:endParaRP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a:t>
              </a:r>
              <a:r>
                <a:rPr lang="en-US" altLang="zh-CN" sz="1400" kern="0" dirty="0">
                  <a:solidFill>
                    <a:prstClr val="black"/>
                  </a:solidFill>
                  <a:latin typeface="宋体"/>
                </a:rPr>
                <a:t>←</a:t>
              </a:r>
              <a:r>
                <a:rPr lang="en-US" altLang="zh-CN" sz="1400" kern="0" dirty="0">
                  <a:solidFill>
                    <a:prstClr val="black"/>
                  </a:solidFill>
                  <a:latin typeface="宋体" panose="02010600030101010101" pitchFamily="2" charset="-122"/>
                </a:rPr>
                <a:t>1</a:t>
              </a:r>
              <a:endParaRPr lang="zh-CN" altLang="en-US" sz="1400" kern="0" dirty="0">
                <a:solidFill>
                  <a:prstClr val="black"/>
                </a:solidFill>
                <a:latin typeface="宋体" panose="02010600030101010101" pitchFamily="2" charset="-122"/>
              </a:endParaRPr>
            </a:p>
          </p:txBody>
        </p:sp>
        <p:sp>
          <p:nvSpPr>
            <p:cNvPr id="203" name="矩形 202">
              <a:extLst>
                <a:ext uri="{FF2B5EF4-FFF2-40B4-BE49-F238E27FC236}">
                  <a16:creationId xmlns:a16="http://schemas.microsoft.com/office/drawing/2014/main" id="{E087B9F1-2083-4711-AC16-74D9616D1238}"/>
                </a:ext>
              </a:extLst>
            </p:cNvPr>
            <p:cNvSpPr/>
            <p:nvPr/>
          </p:nvSpPr>
          <p:spPr>
            <a:xfrm>
              <a:off x="185735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4" name="矩形 203">
              <a:extLst>
                <a:ext uri="{FF2B5EF4-FFF2-40B4-BE49-F238E27FC236}">
                  <a16:creationId xmlns:a16="http://schemas.microsoft.com/office/drawing/2014/main" id="{84C46907-D138-4802-AF19-3EDD8D5BE2DC}"/>
                </a:ext>
              </a:extLst>
            </p:cNvPr>
            <p:cNvSpPr/>
            <p:nvPr/>
          </p:nvSpPr>
          <p:spPr>
            <a:xfrm>
              <a:off x="185735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5" name="矩形 204">
              <a:extLst>
                <a:ext uri="{FF2B5EF4-FFF2-40B4-BE49-F238E27FC236}">
                  <a16:creationId xmlns:a16="http://schemas.microsoft.com/office/drawing/2014/main" id="{1660E4A6-E20E-46C8-9786-E86445E17EEA}"/>
                </a:ext>
              </a:extLst>
            </p:cNvPr>
            <p:cNvSpPr/>
            <p:nvPr/>
          </p:nvSpPr>
          <p:spPr>
            <a:xfrm>
              <a:off x="185735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6" name="矩形 205">
              <a:extLst>
                <a:ext uri="{FF2B5EF4-FFF2-40B4-BE49-F238E27FC236}">
                  <a16:creationId xmlns:a16="http://schemas.microsoft.com/office/drawing/2014/main" id="{227AE846-9F63-4255-A868-6FA8365DDFB8}"/>
                </a:ext>
              </a:extLst>
            </p:cNvPr>
            <p:cNvSpPr/>
            <p:nvPr/>
          </p:nvSpPr>
          <p:spPr>
            <a:xfrm>
              <a:off x="185735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7" name="矩形 206">
              <a:extLst>
                <a:ext uri="{FF2B5EF4-FFF2-40B4-BE49-F238E27FC236}">
                  <a16:creationId xmlns:a16="http://schemas.microsoft.com/office/drawing/2014/main" id="{7A9529A3-AF79-478B-9924-A9020A4F3FD1}"/>
                </a:ext>
              </a:extLst>
            </p:cNvPr>
            <p:cNvSpPr/>
            <p:nvPr/>
          </p:nvSpPr>
          <p:spPr>
            <a:xfrm>
              <a:off x="185735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8" name="矩形 207">
              <a:extLst>
                <a:ext uri="{FF2B5EF4-FFF2-40B4-BE49-F238E27FC236}">
                  <a16:creationId xmlns:a16="http://schemas.microsoft.com/office/drawing/2014/main" id="{5E2C98D3-DD3B-4FE5-93D2-D8DB8341A92A}"/>
                </a:ext>
              </a:extLst>
            </p:cNvPr>
            <p:cNvSpPr/>
            <p:nvPr/>
          </p:nvSpPr>
          <p:spPr>
            <a:xfrm>
              <a:off x="185735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9" name="矩形 208">
              <a:extLst>
                <a:ext uri="{FF2B5EF4-FFF2-40B4-BE49-F238E27FC236}">
                  <a16:creationId xmlns:a16="http://schemas.microsoft.com/office/drawing/2014/main" id="{2F91B7D2-49AF-42F2-9AB1-637BD5C72DD3}"/>
                </a:ext>
              </a:extLst>
            </p:cNvPr>
            <p:cNvSpPr/>
            <p:nvPr/>
          </p:nvSpPr>
          <p:spPr>
            <a:xfrm>
              <a:off x="2214546" y="4000504"/>
              <a:ext cx="357189"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①</a:t>
              </a:r>
              <a:endParaRPr lang="zh-CN" altLang="en-US" sz="1400" kern="0">
                <a:solidFill>
                  <a:prstClr val="black"/>
                </a:solidFill>
                <a:latin typeface="宋体" panose="02010600030101010101" pitchFamily="2" charset="-122"/>
              </a:endParaRPr>
            </a:p>
          </p:txBody>
        </p:sp>
        <p:sp>
          <p:nvSpPr>
            <p:cNvPr id="210" name="矩形 209">
              <a:extLst>
                <a:ext uri="{FF2B5EF4-FFF2-40B4-BE49-F238E27FC236}">
                  <a16:creationId xmlns:a16="http://schemas.microsoft.com/office/drawing/2014/main" id="{A942F842-76EC-4571-95D3-18B726EE4D78}"/>
                </a:ext>
              </a:extLst>
            </p:cNvPr>
            <p:cNvSpPr/>
            <p:nvPr/>
          </p:nvSpPr>
          <p:spPr>
            <a:xfrm>
              <a:off x="2571736" y="4000504"/>
              <a:ext cx="357190"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11" name="矩形 210">
              <a:extLst>
                <a:ext uri="{FF2B5EF4-FFF2-40B4-BE49-F238E27FC236}">
                  <a16:creationId xmlns:a16="http://schemas.microsoft.com/office/drawing/2014/main" id="{FAB0A1DE-5C3A-4B5D-B05B-B15A6DBB0B5F}"/>
                </a:ext>
              </a:extLst>
            </p:cNvPr>
            <p:cNvSpPr/>
            <p:nvPr/>
          </p:nvSpPr>
          <p:spPr>
            <a:xfrm>
              <a:off x="2928926" y="400050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dirty="0">
                <a:solidFill>
                  <a:prstClr val="black"/>
                </a:solidFill>
                <a:latin typeface="宋体"/>
              </a:endParaRP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a:t>
              </a:r>
              <a:r>
                <a:rPr lang="en-US" altLang="zh-CN" sz="1400" kern="0" dirty="0">
                  <a:solidFill>
                    <a:prstClr val="black"/>
                  </a:solidFill>
                  <a:latin typeface="宋体"/>
                </a:rPr>
                <a:t>←</a:t>
              </a:r>
              <a:r>
                <a:rPr lang="en-US" altLang="zh-CN" sz="1400" kern="0" dirty="0">
                  <a:solidFill>
                    <a:prstClr val="black"/>
                  </a:solidFill>
                  <a:latin typeface="宋体" panose="02010600030101010101" pitchFamily="2" charset="-122"/>
                </a:rPr>
                <a:t>1</a:t>
              </a:r>
              <a:endParaRPr lang="zh-CN" altLang="en-US" sz="1400" kern="0" dirty="0">
                <a:solidFill>
                  <a:prstClr val="black"/>
                </a:solidFill>
                <a:latin typeface="宋体" panose="02010600030101010101" pitchFamily="2" charset="-122"/>
              </a:endParaRPr>
            </a:p>
          </p:txBody>
        </p:sp>
        <p:sp>
          <p:nvSpPr>
            <p:cNvPr id="212" name="矩形 211">
              <a:extLst>
                <a:ext uri="{FF2B5EF4-FFF2-40B4-BE49-F238E27FC236}">
                  <a16:creationId xmlns:a16="http://schemas.microsoft.com/office/drawing/2014/main" id="{2CC5FE4B-9394-41BB-93B9-77E93E780A19}"/>
                </a:ext>
              </a:extLst>
            </p:cNvPr>
            <p:cNvSpPr/>
            <p:nvPr/>
          </p:nvSpPr>
          <p:spPr>
            <a:xfrm>
              <a:off x="328611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1</a:t>
              </a:r>
              <a:endParaRPr lang="zh-CN" altLang="en-US" sz="1400" kern="0" dirty="0">
                <a:solidFill>
                  <a:prstClr val="black"/>
                </a:solidFill>
                <a:latin typeface="宋体" panose="02010600030101010101" pitchFamily="2" charset="-122"/>
              </a:endParaRPr>
            </a:p>
          </p:txBody>
        </p:sp>
        <p:sp>
          <p:nvSpPr>
            <p:cNvPr id="213" name="矩形 212">
              <a:extLst>
                <a:ext uri="{FF2B5EF4-FFF2-40B4-BE49-F238E27FC236}">
                  <a16:creationId xmlns:a16="http://schemas.microsoft.com/office/drawing/2014/main" id="{9D65DF55-7729-4E54-9048-7778CAB110AC}"/>
                </a:ext>
              </a:extLst>
            </p:cNvPr>
            <p:cNvSpPr/>
            <p:nvPr/>
          </p:nvSpPr>
          <p:spPr>
            <a:xfrm>
              <a:off x="3643306" y="400050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14" name="矩形 213">
              <a:extLst>
                <a:ext uri="{FF2B5EF4-FFF2-40B4-BE49-F238E27FC236}">
                  <a16:creationId xmlns:a16="http://schemas.microsoft.com/office/drawing/2014/main" id="{D4671168-1252-485B-9D41-5B745D5E7C65}"/>
                </a:ext>
              </a:extLst>
            </p:cNvPr>
            <p:cNvSpPr/>
            <p:nvPr/>
          </p:nvSpPr>
          <p:spPr>
            <a:xfrm>
              <a:off x="400049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15" name="矩形 214">
              <a:extLst>
                <a:ext uri="{FF2B5EF4-FFF2-40B4-BE49-F238E27FC236}">
                  <a16:creationId xmlns:a16="http://schemas.microsoft.com/office/drawing/2014/main" id="{A0922FAB-3A56-4151-BE34-8B6978F1D389}"/>
                </a:ext>
              </a:extLst>
            </p:cNvPr>
            <p:cNvSpPr/>
            <p:nvPr/>
          </p:nvSpPr>
          <p:spPr>
            <a:xfrm>
              <a:off x="2214546" y="435769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16" name="矩形 215">
              <a:extLst>
                <a:ext uri="{FF2B5EF4-FFF2-40B4-BE49-F238E27FC236}">
                  <a16:creationId xmlns:a16="http://schemas.microsoft.com/office/drawing/2014/main" id="{45E5D4FF-4FA9-4800-961E-F302809AF766}"/>
                </a:ext>
              </a:extLst>
            </p:cNvPr>
            <p:cNvSpPr/>
            <p:nvPr/>
          </p:nvSpPr>
          <p:spPr>
            <a:xfrm>
              <a:off x="257173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17" name="矩形 216">
              <a:extLst>
                <a:ext uri="{FF2B5EF4-FFF2-40B4-BE49-F238E27FC236}">
                  <a16:creationId xmlns:a16="http://schemas.microsoft.com/office/drawing/2014/main" id="{3B72D9A1-6D11-45D1-BF1D-F9A7CE397EA8}"/>
                </a:ext>
              </a:extLst>
            </p:cNvPr>
            <p:cNvSpPr/>
            <p:nvPr/>
          </p:nvSpPr>
          <p:spPr>
            <a:xfrm>
              <a:off x="2928926" y="4357694"/>
              <a:ext cx="357189"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②</a:t>
              </a:r>
              <a:endParaRPr lang="zh-CN" altLang="en-US" sz="1400" kern="0">
                <a:solidFill>
                  <a:prstClr val="black"/>
                </a:solidFill>
                <a:latin typeface="宋体" panose="02010600030101010101" pitchFamily="2" charset="-122"/>
              </a:endParaRPr>
            </a:p>
          </p:txBody>
        </p:sp>
        <p:sp>
          <p:nvSpPr>
            <p:cNvPr id="218" name="矩形 217">
              <a:extLst>
                <a:ext uri="{FF2B5EF4-FFF2-40B4-BE49-F238E27FC236}">
                  <a16:creationId xmlns:a16="http://schemas.microsoft.com/office/drawing/2014/main" id="{3B9B6348-6ABC-4FF5-BE07-2A8B7245800C}"/>
                </a:ext>
              </a:extLst>
            </p:cNvPr>
            <p:cNvSpPr/>
            <p:nvPr/>
          </p:nvSpPr>
          <p:spPr>
            <a:xfrm>
              <a:off x="3286116" y="435769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19" name="矩形 218">
              <a:extLst>
                <a:ext uri="{FF2B5EF4-FFF2-40B4-BE49-F238E27FC236}">
                  <a16:creationId xmlns:a16="http://schemas.microsoft.com/office/drawing/2014/main" id="{CB7ED320-5778-4BBD-8B25-6E91A5B97379}"/>
                </a:ext>
              </a:extLst>
            </p:cNvPr>
            <p:cNvSpPr/>
            <p:nvPr/>
          </p:nvSpPr>
          <p:spPr>
            <a:xfrm>
              <a:off x="3643306" y="435769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0" name="矩形 219">
              <a:extLst>
                <a:ext uri="{FF2B5EF4-FFF2-40B4-BE49-F238E27FC236}">
                  <a16:creationId xmlns:a16="http://schemas.microsoft.com/office/drawing/2014/main" id="{421E298B-7665-4B73-B00B-06F8CCACF2B2}"/>
                </a:ext>
              </a:extLst>
            </p:cNvPr>
            <p:cNvSpPr/>
            <p:nvPr/>
          </p:nvSpPr>
          <p:spPr>
            <a:xfrm>
              <a:off x="400049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1" name="矩形 220">
              <a:extLst>
                <a:ext uri="{FF2B5EF4-FFF2-40B4-BE49-F238E27FC236}">
                  <a16:creationId xmlns:a16="http://schemas.microsoft.com/office/drawing/2014/main" id="{865CD2B3-ECAF-450C-8E2B-B728276F0933}"/>
                </a:ext>
              </a:extLst>
            </p:cNvPr>
            <p:cNvSpPr/>
            <p:nvPr/>
          </p:nvSpPr>
          <p:spPr>
            <a:xfrm>
              <a:off x="2214546" y="471488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2" name="矩形 221">
              <a:extLst>
                <a:ext uri="{FF2B5EF4-FFF2-40B4-BE49-F238E27FC236}">
                  <a16:creationId xmlns:a16="http://schemas.microsoft.com/office/drawing/2014/main" id="{205071B2-D8F0-48DC-A767-4889FCB6B7BF}"/>
                </a:ext>
              </a:extLst>
            </p:cNvPr>
            <p:cNvSpPr/>
            <p:nvPr/>
          </p:nvSpPr>
          <p:spPr>
            <a:xfrm>
              <a:off x="257173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3" name="矩形 222">
              <a:extLst>
                <a:ext uri="{FF2B5EF4-FFF2-40B4-BE49-F238E27FC236}">
                  <a16:creationId xmlns:a16="http://schemas.microsoft.com/office/drawing/2014/main" id="{1EF5FBE1-CC63-4EF1-B275-B90B244D1E79}"/>
                </a:ext>
              </a:extLst>
            </p:cNvPr>
            <p:cNvSpPr/>
            <p:nvPr/>
          </p:nvSpPr>
          <p:spPr>
            <a:xfrm>
              <a:off x="2928926" y="471488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4" name="矩形 223">
              <a:extLst>
                <a:ext uri="{FF2B5EF4-FFF2-40B4-BE49-F238E27FC236}">
                  <a16:creationId xmlns:a16="http://schemas.microsoft.com/office/drawing/2014/main" id="{4FD6807E-6BA1-4E94-9628-9F064B9076FF}"/>
                </a:ext>
              </a:extLst>
            </p:cNvPr>
            <p:cNvSpPr/>
            <p:nvPr/>
          </p:nvSpPr>
          <p:spPr>
            <a:xfrm>
              <a:off x="328611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5" name="矩形 224">
              <a:extLst>
                <a:ext uri="{FF2B5EF4-FFF2-40B4-BE49-F238E27FC236}">
                  <a16:creationId xmlns:a16="http://schemas.microsoft.com/office/drawing/2014/main" id="{0E753574-DCD4-43E3-900B-B20A87D33502}"/>
                </a:ext>
              </a:extLst>
            </p:cNvPr>
            <p:cNvSpPr/>
            <p:nvPr/>
          </p:nvSpPr>
          <p:spPr>
            <a:xfrm>
              <a:off x="3643306" y="4714884"/>
              <a:ext cx="357189"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③</a:t>
              </a:r>
              <a:endParaRPr lang="zh-CN" altLang="en-US" sz="1400" kern="0">
                <a:solidFill>
                  <a:prstClr val="black"/>
                </a:solidFill>
                <a:latin typeface="宋体" panose="02010600030101010101" pitchFamily="2" charset="-122"/>
              </a:endParaRPr>
            </a:p>
          </p:txBody>
        </p:sp>
        <p:sp>
          <p:nvSpPr>
            <p:cNvPr id="226" name="矩形 225">
              <a:extLst>
                <a:ext uri="{FF2B5EF4-FFF2-40B4-BE49-F238E27FC236}">
                  <a16:creationId xmlns:a16="http://schemas.microsoft.com/office/drawing/2014/main" id="{9F967790-5D8D-468D-9B98-644F89D6A9D4}"/>
                </a:ext>
              </a:extLst>
            </p:cNvPr>
            <p:cNvSpPr/>
            <p:nvPr/>
          </p:nvSpPr>
          <p:spPr>
            <a:xfrm>
              <a:off x="400049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27" name="矩形 226">
              <a:extLst>
                <a:ext uri="{FF2B5EF4-FFF2-40B4-BE49-F238E27FC236}">
                  <a16:creationId xmlns:a16="http://schemas.microsoft.com/office/drawing/2014/main" id="{F7E42D5B-875E-4307-9D7F-0E3D3D8BE272}"/>
                </a:ext>
              </a:extLst>
            </p:cNvPr>
            <p:cNvSpPr/>
            <p:nvPr/>
          </p:nvSpPr>
          <p:spPr>
            <a:xfrm>
              <a:off x="2214546" y="507207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8" name="矩形 227">
              <a:extLst>
                <a:ext uri="{FF2B5EF4-FFF2-40B4-BE49-F238E27FC236}">
                  <a16:creationId xmlns:a16="http://schemas.microsoft.com/office/drawing/2014/main" id="{EBEE45A8-8999-4C72-ADDE-4EB33B6152CA}"/>
                </a:ext>
              </a:extLst>
            </p:cNvPr>
            <p:cNvSpPr/>
            <p:nvPr/>
          </p:nvSpPr>
          <p:spPr>
            <a:xfrm>
              <a:off x="221454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9" name="矩形 228">
              <a:extLst>
                <a:ext uri="{FF2B5EF4-FFF2-40B4-BE49-F238E27FC236}">
                  <a16:creationId xmlns:a16="http://schemas.microsoft.com/office/drawing/2014/main" id="{F4093629-2C9B-441F-BE8A-F886629C82FD}"/>
                </a:ext>
              </a:extLst>
            </p:cNvPr>
            <p:cNvSpPr/>
            <p:nvPr/>
          </p:nvSpPr>
          <p:spPr>
            <a:xfrm>
              <a:off x="221454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30" name="矩形 229">
              <a:extLst>
                <a:ext uri="{FF2B5EF4-FFF2-40B4-BE49-F238E27FC236}">
                  <a16:creationId xmlns:a16="http://schemas.microsoft.com/office/drawing/2014/main" id="{AFE64930-31C7-48B0-A9B3-E354EB0D45C5}"/>
                </a:ext>
              </a:extLst>
            </p:cNvPr>
            <p:cNvSpPr/>
            <p:nvPr/>
          </p:nvSpPr>
          <p:spPr>
            <a:xfrm>
              <a:off x="257173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1" name="矩形 230">
              <a:extLst>
                <a:ext uri="{FF2B5EF4-FFF2-40B4-BE49-F238E27FC236}">
                  <a16:creationId xmlns:a16="http://schemas.microsoft.com/office/drawing/2014/main" id="{18ACBEB2-0BF2-4F69-A8EE-C290AB590DED}"/>
                </a:ext>
              </a:extLst>
            </p:cNvPr>
            <p:cNvSpPr/>
            <p:nvPr/>
          </p:nvSpPr>
          <p:spPr>
            <a:xfrm>
              <a:off x="2928926" y="507207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2" name="矩形 231">
              <a:extLst>
                <a:ext uri="{FF2B5EF4-FFF2-40B4-BE49-F238E27FC236}">
                  <a16:creationId xmlns:a16="http://schemas.microsoft.com/office/drawing/2014/main" id="{538AADAB-EF90-4484-999F-0A236E79CD80}"/>
                </a:ext>
              </a:extLst>
            </p:cNvPr>
            <p:cNvSpPr/>
            <p:nvPr/>
          </p:nvSpPr>
          <p:spPr>
            <a:xfrm>
              <a:off x="328611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3" name="矩形 232">
              <a:extLst>
                <a:ext uri="{FF2B5EF4-FFF2-40B4-BE49-F238E27FC236}">
                  <a16:creationId xmlns:a16="http://schemas.microsoft.com/office/drawing/2014/main" id="{28E26DD1-C23B-4DFC-8C9B-5AA2D0499B51}"/>
                </a:ext>
              </a:extLst>
            </p:cNvPr>
            <p:cNvSpPr/>
            <p:nvPr/>
          </p:nvSpPr>
          <p:spPr>
            <a:xfrm>
              <a:off x="3643306" y="5072074"/>
              <a:ext cx="357189"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4" name="矩形 233">
              <a:extLst>
                <a:ext uri="{FF2B5EF4-FFF2-40B4-BE49-F238E27FC236}">
                  <a16:creationId xmlns:a16="http://schemas.microsoft.com/office/drawing/2014/main" id="{C479E265-EAF3-4EAC-93E5-FD06E88A5FD5}"/>
                </a:ext>
              </a:extLst>
            </p:cNvPr>
            <p:cNvSpPr/>
            <p:nvPr/>
          </p:nvSpPr>
          <p:spPr>
            <a:xfrm>
              <a:off x="4000496" y="5429264"/>
              <a:ext cx="357190"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④</a:t>
              </a:r>
              <a:endParaRPr lang="zh-CN" altLang="en-US" sz="1400" kern="0">
                <a:solidFill>
                  <a:prstClr val="black"/>
                </a:solidFill>
                <a:latin typeface="宋体" panose="02010600030101010101" pitchFamily="2" charset="-122"/>
              </a:endParaRPr>
            </a:p>
          </p:txBody>
        </p:sp>
        <p:sp>
          <p:nvSpPr>
            <p:cNvPr id="235" name="矩形 234">
              <a:extLst>
                <a:ext uri="{FF2B5EF4-FFF2-40B4-BE49-F238E27FC236}">
                  <a16:creationId xmlns:a16="http://schemas.microsoft.com/office/drawing/2014/main" id="{58D6BBEE-5324-41EB-BCA2-A87B8FF19FAD}"/>
                </a:ext>
              </a:extLst>
            </p:cNvPr>
            <p:cNvSpPr/>
            <p:nvPr/>
          </p:nvSpPr>
          <p:spPr>
            <a:xfrm>
              <a:off x="400049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6" name="矩形 235">
              <a:extLst>
                <a:ext uri="{FF2B5EF4-FFF2-40B4-BE49-F238E27FC236}">
                  <a16:creationId xmlns:a16="http://schemas.microsoft.com/office/drawing/2014/main" id="{D8FB658C-CDAC-4EA7-B446-49304727F47B}"/>
                </a:ext>
              </a:extLst>
            </p:cNvPr>
            <p:cNvSpPr/>
            <p:nvPr/>
          </p:nvSpPr>
          <p:spPr>
            <a:xfrm>
              <a:off x="364330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7" name="矩形 236">
              <a:extLst>
                <a:ext uri="{FF2B5EF4-FFF2-40B4-BE49-F238E27FC236}">
                  <a16:creationId xmlns:a16="http://schemas.microsoft.com/office/drawing/2014/main" id="{52AF19A0-6E17-4615-B166-A6760A3F1FCA}"/>
                </a:ext>
              </a:extLst>
            </p:cNvPr>
            <p:cNvSpPr/>
            <p:nvPr/>
          </p:nvSpPr>
          <p:spPr>
            <a:xfrm>
              <a:off x="328611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8" name="矩形 237">
              <a:extLst>
                <a:ext uri="{FF2B5EF4-FFF2-40B4-BE49-F238E27FC236}">
                  <a16:creationId xmlns:a16="http://schemas.microsoft.com/office/drawing/2014/main" id="{1CDFCC59-7A2C-4DBC-81B0-231024AD7505}"/>
                </a:ext>
              </a:extLst>
            </p:cNvPr>
            <p:cNvSpPr/>
            <p:nvPr/>
          </p:nvSpPr>
          <p:spPr>
            <a:xfrm>
              <a:off x="257173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9" name="矩形 238">
              <a:extLst>
                <a:ext uri="{FF2B5EF4-FFF2-40B4-BE49-F238E27FC236}">
                  <a16:creationId xmlns:a16="http://schemas.microsoft.com/office/drawing/2014/main" id="{A9C21C76-FB34-4D8A-AE18-7B4E620C36EE}"/>
                </a:ext>
              </a:extLst>
            </p:cNvPr>
            <p:cNvSpPr/>
            <p:nvPr/>
          </p:nvSpPr>
          <p:spPr>
            <a:xfrm>
              <a:off x="292892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0" name="矩形 239">
              <a:extLst>
                <a:ext uri="{FF2B5EF4-FFF2-40B4-BE49-F238E27FC236}">
                  <a16:creationId xmlns:a16="http://schemas.microsoft.com/office/drawing/2014/main" id="{E6FEADA0-A700-4B25-8A17-BD1DC5193B61}"/>
                </a:ext>
              </a:extLst>
            </p:cNvPr>
            <p:cNvSpPr/>
            <p:nvPr/>
          </p:nvSpPr>
          <p:spPr>
            <a:xfrm>
              <a:off x="257173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1" name="矩形 240">
              <a:extLst>
                <a:ext uri="{FF2B5EF4-FFF2-40B4-BE49-F238E27FC236}">
                  <a16:creationId xmlns:a16="http://schemas.microsoft.com/office/drawing/2014/main" id="{02FEC97C-A664-4B3F-A61E-5BA1459F476D}"/>
                </a:ext>
              </a:extLst>
            </p:cNvPr>
            <p:cNvSpPr/>
            <p:nvPr/>
          </p:nvSpPr>
          <p:spPr>
            <a:xfrm>
              <a:off x="292892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2" name="矩形 241">
              <a:extLst>
                <a:ext uri="{FF2B5EF4-FFF2-40B4-BE49-F238E27FC236}">
                  <a16:creationId xmlns:a16="http://schemas.microsoft.com/office/drawing/2014/main" id="{A2C865B9-FF89-4610-8504-8E579154C4C4}"/>
                </a:ext>
              </a:extLst>
            </p:cNvPr>
            <p:cNvSpPr/>
            <p:nvPr/>
          </p:nvSpPr>
          <p:spPr>
            <a:xfrm>
              <a:off x="328611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43" name="矩形 242">
              <a:extLst>
                <a:ext uri="{FF2B5EF4-FFF2-40B4-BE49-F238E27FC236}">
                  <a16:creationId xmlns:a16="http://schemas.microsoft.com/office/drawing/2014/main" id="{E3ED1027-B65B-4145-B6FB-BA992CA661AD}"/>
                </a:ext>
              </a:extLst>
            </p:cNvPr>
            <p:cNvSpPr/>
            <p:nvPr/>
          </p:nvSpPr>
          <p:spPr>
            <a:xfrm>
              <a:off x="364330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4</a:t>
              </a:r>
              <a:endParaRPr lang="zh-CN" altLang="en-US" sz="1400" kern="0">
                <a:solidFill>
                  <a:prstClr val="black"/>
                </a:solidFill>
                <a:latin typeface="宋体" panose="02010600030101010101" pitchFamily="2" charset="-122"/>
              </a:endParaRPr>
            </a:p>
          </p:txBody>
        </p:sp>
        <p:sp>
          <p:nvSpPr>
            <p:cNvPr id="244" name="矩形 243">
              <a:extLst>
                <a:ext uri="{FF2B5EF4-FFF2-40B4-BE49-F238E27FC236}">
                  <a16:creationId xmlns:a16="http://schemas.microsoft.com/office/drawing/2014/main" id="{70738FE2-9FD1-45B2-8DAB-C361575D7284}"/>
                </a:ext>
              </a:extLst>
            </p:cNvPr>
            <p:cNvSpPr/>
            <p:nvPr/>
          </p:nvSpPr>
          <p:spPr>
            <a:xfrm>
              <a:off x="4000496" y="578645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4</a:t>
              </a:r>
              <a:endParaRPr lang="zh-CN" altLang="en-US" sz="1400" kern="0" dirty="0">
                <a:solidFill>
                  <a:prstClr val="black"/>
                </a:solidFill>
                <a:latin typeface="宋体" panose="02010600030101010101" pitchFamily="2" charset="-122"/>
              </a:endParaRPr>
            </a:p>
          </p:txBody>
        </p:sp>
        <p:sp>
          <p:nvSpPr>
            <p:cNvPr id="245" name="TextBox 64">
              <a:extLst>
                <a:ext uri="{FF2B5EF4-FFF2-40B4-BE49-F238E27FC236}">
                  <a16:creationId xmlns:a16="http://schemas.microsoft.com/office/drawing/2014/main" id="{02E288A3-91EC-4C52-8641-1AD8F34224E9}"/>
                </a:ext>
              </a:extLst>
            </p:cNvPr>
            <p:cNvSpPr txBox="1">
              <a:spLocks noChangeArrowheads="1"/>
            </p:cNvSpPr>
            <p:nvPr/>
          </p:nvSpPr>
          <p:spPr bwMode="auto">
            <a:xfrm>
              <a:off x="1928794" y="2928934"/>
              <a:ext cx="301627" cy="307977"/>
            </a:xfrm>
            <a:prstGeom prst="rect">
              <a:avLst/>
            </a:prstGeom>
            <a:noFill/>
            <a:ln>
              <a:noFill/>
            </a:ln>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fontAlgn="auto" hangingPunct="1">
                <a:spcBef>
                  <a:spcPct val="0"/>
                </a:spcBef>
                <a:spcAft>
                  <a:spcPts val="0"/>
                </a:spcAft>
                <a:buClrTx/>
                <a:buSzTx/>
                <a:buFontTx/>
                <a:buNone/>
                <a:defRPr/>
              </a:pPr>
              <a:r>
                <a:rPr lang="en-US" altLang="zh-CN" sz="1400" kern="0">
                  <a:solidFill>
                    <a:prstClr val="black"/>
                  </a:solidFill>
                  <a:latin typeface="Arial" panose="020B0604020202020204" pitchFamily="34" charset="0"/>
                </a:rPr>
                <a:t>y</a:t>
              </a:r>
              <a:r>
                <a:rPr lang="en-US" altLang="zh-CN" sz="1400" kern="0" baseline="-25000">
                  <a:solidFill>
                    <a:prstClr val="black"/>
                  </a:solidFill>
                  <a:latin typeface="Arial" panose="020B0604020202020204" pitchFamily="34" charset="0"/>
                </a:rPr>
                <a:t>j</a:t>
              </a:r>
              <a:endParaRPr lang="zh-CN" altLang="en-US" sz="1400" kern="0" baseline="-25000">
                <a:solidFill>
                  <a:prstClr val="black"/>
                </a:solidFill>
                <a:latin typeface="Arial" panose="020B0604020202020204" pitchFamily="34" charset="0"/>
              </a:endParaRPr>
            </a:p>
          </p:txBody>
        </p:sp>
        <p:sp>
          <p:nvSpPr>
            <p:cNvPr id="246" name="椭圆 245">
              <a:extLst>
                <a:ext uri="{FF2B5EF4-FFF2-40B4-BE49-F238E27FC236}">
                  <a16:creationId xmlns:a16="http://schemas.microsoft.com/office/drawing/2014/main" id="{31EB1684-1443-407A-BBF7-3EE692B35F4D}"/>
                </a:ext>
              </a:extLst>
            </p:cNvPr>
            <p:cNvSpPr/>
            <p:nvPr/>
          </p:nvSpPr>
          <p:spPr>
            <a:xfrm>
              <a:off x="2285984"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47" name="椭圆 246">
              <a:extLst>
                <a:ext uri="{FF2B5EF4-FFF2-40B4-BE49-F238E27FC236}">
                  <a16:creationId xmlns:a16="http://schemas.microsoft.com/office/drawing/2014/main" id="{6CFD0E66-5720-4B85-8A77-6BE951EBC6A7}"/>
                </a:ext>
              </a:extLst>
            </p:cNvPr>
            <p:cNvSpPr/>
            <p:nvPr/>
          </p:nvSpPr>
          <p:spPr>
            <a:xfrm>
              <a:off x="2643174" y="2928934"/>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D</a:t>
              </a:r>
              <a:endParaRPr lang="zh-CN" altLang="en-US" sz="1400" kern="0">
                <a:solidFill>
                  <a:prstClr val="black"/>
                </a:solidFill>
                <a:latin typeface="Constantia"/>
              </a:endParaRPr>
            </a:p>
          </p:txBody>
        </p:sp>
        <p:sp>
          <p:nvSpPr>
            <p:cNvPr id="248" name="椭圆 247">
              <a:extLst>
                <a:ext uri="{FF2B5EF4-FFF2-40B4-BE49-F238E27FC236}">
                  <a16:creationId xmlns:a16="http://schemas.microsoft.com/office/drawing/2014/main" id="{D83160B3-E156-4977-8166-8C2163990A35}"/>
                </a:ext>
              </a:extLst>
            </p:cNvPr>
            <p:cNvSpPr/>
            <p:nvPr/>
          </p:nvSpPr>
          <p:spPr>
            <a:xfrm>
              <a:off x="2990839"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C</a:t>
              </a:r>
              <a:endParaRPr lang="zh-CN" altLang="en-US" sz="1400" kern="0">
                <a:solidFill>
                  <a:prstClr val="black"/>
                </a:solidFill>
                <a:latin typeface="Constantia"/>
              </a:endParaRPr>
            </a:p>
          </p:txBody>
        </p:sp>
        <p:sp>
          <p:nvSpPr>
            <p:cNvPr id="249" name="椭圆 248">
              <a:extLst>
                <a:ext uri="{FF2B5EF4-FFF2-40B4-BE49-F238E27FC236}">
                  <a16:creationId xmlns:a16="http://schemas.microsoft.com/office/drawing/2014/main" id="{B40E866D-82CE-4433-AA64-E16669394287}"/>
                </a:ext>
              </a:extLst>
            </p:cNvPr>
            <p:cNvSpPr/>
            <p:nvPr/>
          </p:nvSpPr>
          <p:spPr>
            <a:xfrm>
              <a:off x="3336916" y="2928934"/>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0" name="椭圆 249">
              <a:extLst>
                <a:ext uri="{FF2B5EF4-FFF2-40B4-BE49-F238E27FC236}">
                  <a16:creationId xmlns:a16="http://schemas.microsoft.com/office/drawing/2014/main" id="{81274D8B-C656-4482-AE65-4C350A6F0459}"/>
                </a:ext>
              </a:extLst>
            </p:cNvPr>
            <p:cNvSpPr/>
            <p:nvPr/>
          </p:nvSpPr>
          <p:spPr>
            <a:xfrm>
              <a:off x="3684581"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1" name="椭圆 250">
              <a:extLst>
                <a:ext uri="{FF2B5EF4-FFF2-40B4-BE49-F238E27FC236}">
                  <a16:creationId xmlns:a16="http://schemas.microsoft.com/office/drawing/2014/main" id="{01B3ECAB-68C6-4F4D-9DD7-51AAF0553792}"/>
                </a:ext>
              </a:extLst>
            </p:cNvPr>
            <p:cNvSpPr/>
            <p:nvPr/>
          </p:nvSpPr>
          <p:spPr>
            <a:xfrm>
              <a:off x="4041771"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2" name="TextBox 72">
              <a:extLst>
                <a:ext uri="{FF2B5EF4-FFF2-40B4-BE49-F238E27FC236}">
                  <a16:creationId xmlns:a16="http://schemas.microsoft.com/office/drawing/2014/main" id="{CB1E940E-DC4C-4371-895C-27C7BAEEE7CB}"/>
                </a:ext>
              </a:extLst>
            </p:cNvPr>
            <p:cNvSpPr txBox="1">
              <a:spLocks noChangeArrowheads="1"/>
            </p:cNvSpPr>
            <p:nvPr/>
          </p:nvSpPr>
          <p:spPr bwMode="auto">
            <a:xfrm>
              <a:off x="1500166" y="3286124"/>
              <a:ext cx="301627" cy="307977"/>
            </a:xfrm>
            <a:prstGeom prst="rect">
              <a:avLst/>
            </a:prstGeom>
            <a:noFill/>
            <a:ln>
              <a:noFill/>
            </a:ln>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fontAlgn="auto" hangingPunct="1">
                <a:spcBef>
                  <a:spcPct val="0"/>
                </a:spcBef>
                <a:spcAft>
                  <a:spcPts val="0"/>
                </a:spcAft>
                <a:buClrTx/>
                <a:buSzTx/>
                <a:buFontTx/>
                <a:buNone/>
                <a:defRPr/>
              </a:pPr>
              <a:r>
                <a:rPr lang="en-US" altLang="zh-CN" sz="1400" kern="0">
                  <a:solidFill>
                    <a:prstClr val="black"/>
                  </a:solidFill>
                  <a:latin typeface="Arial" panose="020B0604020202020204" pitchFamily="34" charset="0"/>
                </a:rPr>
                <a:t>x</a:t>
              </a:r>
              <a:r>
                <a:rPr lang="en-US" altLang="zh-CN" sz="1400" kern="0" baseline="-25000">
                  <a:solidFill>
                    <a:prstClr val="black"/>
                  </a:solidFill>
                  <a:latin typeface="Arial" panose="020B0604020202020204" pitchFamily="34" charset="0"/>
                </a:rPr>
                <a:t>i</a:t>
              </a:r>
              <a:endParaRPr lang="zh-CN" altLang="en-US" sz="1400" kern="0" baseline="-25000">
                <a:solidFill>
                  <a:prstClr val="black"/>
                </a:solidFill>
                <a:latin typeface="Arial" panose="020B0604020202020204" pitchFamily="34" charset="0"/>
              </a:endParaRPr>
            </a:p>
          </p:txBody>
        </p:sp>
        <p:sp>
          <p:nvSpPr>
            <p:cNvPr id="253" name="椭圆 252">
              <a:extLst>
                <a:ext uri="{FF2B5EF4-FFF2-40B4-BE49-F238E27FC236}">
                  <a16:creationId xmlns:a16="http://schemas.microsoft.com/office/drawing/2014/main" id="{15AA1D7A-B26D-480D-BADB-0E2FF49F550B}"/>
                </a:ext>
              </a:extLst>
            </p:cNvPr>
            <p:cNvSpPr/>
            <p:nvPr/>
          </p:nvSpPr>
          <p:spPr>
            <a:xfrm>
              <a:off x="1500166" y="371475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4" name="椭圆 253">
              <a:extLst>
                <a:ext uri="{FF2B5EF4-FFF2-40B4-BE49-F238E27FC236}">
                  <a16:creationId xmlns:a16="http://schemas.microsoft.com/office/drawing/2014/main" id="{4E5F1D10-F368-4947-8D1D-4FCC2E84BE90}"/>
                </a:ext>
              </a:extLst>
            </p:cNvPr>
            <p:cNvSpPr/>
            <p:nvPr/>
          </p:nvSpPr>
          <p:spPr>
            <a:xfrm>
              <a:off x="1500166" y="550070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5" name="椭圆 254">
              <a:extLst>
                <a:ext uri="{FF2B5EF4-FFF2-40B4-BE49-F238E27FC236}">
                  <a16:creationId xmlns:a16="http://schemas.microsoft.com/office/drawing/2014/main" id="{5C8BC91E-31ED-442E-A7FC-3D21391473E2}"/>
                </a:ext>
              </a:extLst>
            </p:cNvPr>
            <p:cNvSpPr/>
            <p:nvPr/>
          </p:nvSpPr>
          <p:spPr>
            <a:xfrm>
              <a:off x="1500166" y="4041779"/>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dirty="0">
                  <a:solidFill>
                    <a:prstClr val="black"/>
                  </a:solidFill>
                  <a:latin typeface="Constantia"/>
                </a:rPr>
                <a:t>B</a:t>
              </a:r>
              <a:endParaRPr lang="zh-CN" altLang="en-US" sz="1400" kern="0" dirty="0">
                <a:solidFill>
                  <a:prstClr val="black"/>
                </a:solidFill>
                <a:latin typeface="Constantia"/>
              </a:endParaRPr>
            </a:p>
          </p:txBody>
        </p:sp>
        <p:sp>
          <p:nvSpPr>
            <p:cNvPr id="256" name="椭圆 255">
              <a:extLst>
                <a:ext uri="{FF2B5EF4-FFF2-40B4-BE49-F238E27FC236}">
                  <a16:creationId xmlns:a16="http://schemas.microsoft.com/office/drawing/2014/main" id="{19128E0C-D617-422E-971C-D97BF070D56E}"/>
                </a:ext>
              </a:extLst>
            </p:cNvPr>
            <p:cNvSpPr/>
            <p:nvPr/>
          </p:nvSpPr>
          <p:spPr>
            <a:xfrm>
              <a:off x="1500166" y="478632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7" name="椭圆 256">
              <a:extLst>
                <a:ext uri="{FF2B5EF4-FFF2-40B4-BE49-F238E27FC236}">
                  <a16:creationId xmlns:a16="http://schemas.microsoft.com/office/drawing/2014/main" id="{09C413D5-F184-401B-9ABF-CAD76EDA3E43}"/>
                </a:ext>
              </a:extLst>
            </p:cNvPr>
            <p:cNvSpPr/>
            <p:nvPr/>
          </p:nvSpPr>
          <p:spPr>
            <a:xfrm>
              <a:off x="1500166" y="585789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8" name="椭圆 257">
              <a:extLst>
                <a:ext uri="{FF2B5EF4-FFF2-40B4-BE49-F238E27FC236}">
                  <a16:creationId xmlns:a16="http://schemas.microsoft.com/office/drawing/2014/main" id="{F8E24175-52A7-4263-9E7B-9F078FF154F7}"/>
                </a:ext>
              </a:extLst>
            </p:cNvPr>
            <p:cNvSpPr/>
            <p:nvPr/>
          </p:nvSpPr>
          <p:spPr>
            <a:xfrm>
              <a:off x="1500166" y="514351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D</a:t>
              </a:r>
              <a:endParaRPr lang="zh-CN" altLang="en-US" sz="1400" kern="0">
                <a:solidFill>
                  <a:prstClr val="black"/>
                </a:solidFill>
                <a:latin typeface="Constantia"/>
              </a:endParaRPr>
            </a:p>
          </p:txBody>
        </p:sp>
        <p:sp>
          <p:nvSpPr>
            <p:cNvPr id="259" name="椭圆 258">
              <a:extLst>
                <a:ext uri="{FF2B5EF4-FFF2-40B4-BE49-F238E27FC236}">
                  <a16:creationId xmlns:a16="http://schemas.microsoft.com/office/drawing/2014/main" id="{72B77797-B072-45DE-B115-D0B132B947FC}"/>
                </a:ext>
              </a:extLst>
            </p:cNvPr>
            <p:cNvSpPr/>
            <p:nvPr/>
          </p:nvSpPr>
          <p:spPr>
            <a:xfrm>
              <a:off x="1500166" y="442913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C</a:t>
              </a:r>
              <a:endParaRPr lang="zh-CN" altLang="en-US" sz="1400" kern="0">
                <a:solidFill>
                  <a:prstClr val="black"/>
                </a:solidFill>
                <a:latin typeface="Constantia"/>
              </a:endParaRPr>
            </a:p>
          </p:txBody>
        </p:sp>
        <p:sp>
          <p:nvSpPr>
            <p:cNvPr id="260" name="TextBox 80">
              <a:extLst>
                <a:ext uri="{FF2B5EF4-FFF2-40B4-BE49-F238E27FC236}">
                  <a16:creationId xmlns:a16="http://schemas.microsoft.com/office/drawing/2014/main" id="{C5AEF2E9-E105-4EA6-9744-EE21CEEF9C74}"/>
                </a:ext>
              </a:extLst>
            </p:cNvPr>
            <p:cNvSpPr txBox="1"/>
            <p:nvPr/>
          </p:nvSpPr>
          <p:spPr>
            <a:xfrm>
              <a:off x="1000100" y="3286124"/>
              <a:ext cx="284165"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0</a:t>
              </a:r>
              <a:endParaRPr lang="zh-CN" altLang="en-US" sz="1400" kern="0" baseline="-25000">
                <a:solidFill>
                  <a:prstClr val="black"/>
                </a:solidFill>
                <a:latin typeface="宋体" panose="02010600030101010101" pitchFamily="2" charset="-122"/>
              </a:endParaRPr>
            </a:p>
          </p:txBody>
        </p:sp>
        <p:sp>
          <p:nvSpPr>
            <p:cNvPr id="261" name="椭圆 260">
              <a:extLst>
                <a:ext uri="{FF2B5EF4-FFF2-40B4-BE49-F238E27FC236}">
                  <a16:creationId xmlns:a16="http://schemas.microsoft.com/office/drawing/2014/main" id="{0BDABEAA-2AB7-4A55-907A-6D4A430D4E54}"/>
                </a:ext>
              </a:extLst>
            </p:cNvPr>
            <p:cNvSpPr/>
            <p:nvPr/>
          </p:nvSpPr>
          <p:spPr>
            <a:xfrm>
              <a:off x="1000100" y="371475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62" name="椭圆 261">
              <a:extLst>
                <a:ext uri="{FF2B5EF4-FFF2-40B4-BE49-F238E27FC236}">
                  <a16:creationId xmlns:a16="http://schemas.microsoft.com/office/drawing/2014/main" id="{11CA780B-71D4-48E3-B008-0631FB67FF1A}"/>
                </a:ext>
              </a:extLst>
            </p:cNvPr>
            <p:cNvSpPr/>
            <p:nvPr/>
          </p:nvSpPr>
          <p:spPr>
            <a:xfrm>
              <a:off x="1000100" y="550070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6</a:t>
              </a:r>
              <a:endParaRPr lang="zh-CN" altLang="en-US" sz="1400" kern="0">
                <a:solidFill>
                  <a:prstClr val="black"/>
                </a:solidFill>
                <a:latin typeface="宋体" panose="02010600030101010101" pitchFamily="2" charset="-122"/>
              </a:endParaRPr>
            </a:p>
          </p:txBody>
        </p:sp>
        <p:sp>
          <p:nvSpPr>
            <p:cNvPr id="263" name="椭圆 262">
              <a:extLst>
                <a:ext uri="{FF2B5EF4-FFF2-40B4-BE49-F238E27FC236}">
                  <a16:creationId xmlns:a16="http://schemas.microsoft.com/office/drawing/2014/main" id="{2C26FA26-5ABB-4F76-BAB6-EAC3CDEE3B2D}"/>
                </a:ext>
              </a:extLst>
            </p:cNvPr>
            <p:cNvSpPr/>
            <p:nvPr/>
          </p:nvSpPr>
          <p:spPr>
            <a:xfrm>
              <a:off x="1000100" y="4041779"/>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64" name="椭圆 263">
              <a:extLst>
                <a:ext uri="{FF2B5EF4-FFF2-40B4-BE49-F238E27FC236}">
                  <a16:creationId xmlns:a16="http://schemas.microsoft.com/office/drawing/2014/main" id="{57502326-F718-4106-ACE3-14D16B709B0E}"/>
                </a:ext>
              </a:extLst>
            </p:cNvPr>
            <p:cNvSpPr/>
            <p:nvPr/>
          </p:nvSpPr>
          <p:spPr>
            <a:xfrm>
              <a:off x="1000100" y="478632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4</a:t>
              </a:r>
              <a:endParaRPr lang="zh-CN" altLang="en-US" sz="1400" kern="0">
                <a:solidFill>
                  <a:prstClr val="black"/>
                </a:solidFill>
                <a:latin typeface="宋体" panose="02010600030101010101" pitchFamily="2" charset="-122"/>
              </a:endParaRPr>
            </a:p>
          </p:txBody>
        </p:sp>
        <p:sp>
          <p:nvSpPr>
            <p:cNvPr id="265" name="椭圆 264">
              <a:extLst>
                <a:ext uri="{FF2B5EF4-FFF2-40B4-BE49-F238E27FC236}">
                  <a16:creationId xmlns:a16="http://schemas.microsoft.com/office/drawing/2014/main" id="{8DB22639-C4C7-4B25-8FAB-0C5B18795FA4}"/>
                </a:ext>
              </a:extLst>
            </p:cNvPr>
            <p:cNvSpPr/>
            <p:nvPr/>
          </p:nvSpPr>
          <p:spPr>
            <a:xfrm>
              <a:off x="1000100" y="585789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7</a:t>
              </a:r>
              <a:endParaRPr lang="zh-CN" altLang="en-US" sz="1400" kern="0">
                <a:solidFill>
                  <a:prstClr val="black"/>
                </a:solidFill>
                <a:latin typeface="宋体" panose="02010600030101010101" pitchFamily="2" charset="-122"/>
              </a:endParaRPr>
            </a:p>
          </p:txBody>
        </p:sp>
        <p:sp>
          <p:nvSpPr>
            <p:cNvPr id="266" name="椭圆 265">
              <a:extLst>
                <a:ext uri="{FF2B5EF4-FFF2-40B4-BE49-F238E27FC236}">
                  <a16:creationId xmlns:a16="http://schemas.microsoft.com/office/drawing/2014/main" id="{889C1552-F46F-437C-AC7B-59B583D00D3A}"/>
                </a:ext>
              </a:extLst>
            </p:cNvPr>
            <p:cNvSpPr/>
            <p:nvPr/>
          </p:nvSpPr>
          <p:spPr>
            <a:xfrm>
              <a:off x="1000100" y="514351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5</a:t>
              </a:r>
              <a:endParaRPr lang="zh-CN" altLang="en-US" sz="1400" kern="0">
                <a:solidFill>
                  <a:prstClr val="black"/>
                </a:solidFill>
                <a:latin typeface="宋体" panose="02010600030101010101" pitchFamily="2" charset="-122"/>
              </a:endParaRPr>
            </a:p>
          </p:txBody>
        </p:sp>
        <p:sp>
          <p:nvSpPr>
            <p:cNvPr id="267" name="椭圆 266">
              <a:extLst>
                <a:ext uri="{FF2B5EF4-FFF2-40B4-BE49-F238E27FC236}">
                  <a16:creationId xmlns:a16="http://schemas.microsoft.com/office/drawing/2014/main" id="{392092C3-A4CE-49A0-9FB8-4B3AFD56AA37}"/>
                </a:ext>
              </a:extLst>
            </p:cNvPr>
            <p:cNvSpPr/>
            <p:nvPr/>
          </p:nvSpPr>
          <p:spPr>
            <a:xfrm>
              <a:off x="1000100" y="442913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68" name="TextBox 88">
              <a:extLst>
                <a:ext uri="{FF2B5EF4-FFF2-40B4-BE49-F238E27FC236}">
                  <a16:creationId xmlns:a16="http://schemas.microsoft.com/office/drawing/2014/main" id="{6924902F-296E-41F3-A82E-681F99B34226}"/>
                </a:ext>
              </a:extLst>
            </p:cNvPr>
            <p:cNvSpPr txBox="1"/>
            <p:nvPr/>
          </p:nvSpPr>
          <p:spPr>
            <a:xfrm>
              <a:off x="1928794" y="2500306"/>
              <a:ext cx="284164"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0</a:t>
              </a:r>
              <a:endParaRPr lang="zh-CN" altLang="en-US" sz="1400" kern="0" baseline="-25000">
                <a:solidFill>
                  <a:prstClr val="black"/>
                </a:solidFill>
                <a:latin typeface="宋体" panose="02010600030101010101" pitchFamily="2" charset="-122"/>
              </a:endParaRPr>
            </a:p>
          </p:txBody>
        </p:sp>
        <p:sp>
          <p:nvSpPr>
            <p:cNvPr id="269" name="椭圆 268">
              <a:extLst>
                <a:ext uri="{FF2B5EF4-FFF2-40B4-BE49-F238E27FC236}">
                  <a16:creationId xmlns:a16="http://schemas.microsoft.com/office/drawing/2014/main" id="{AAA8FBB7-34B7-42E1-BCC0-4F99E841FFAD}"/>
                </a:ext>
              </a:extLst>
            </p:cNvPr>
            <p:cNvSpPr/>
            <p:nvPr/>
          </p:nvSpPr>
          <p:spPr>
            <a:xfrm>
              <a:off x="2285984"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70" name="椭圆 269">
              <a:extLst>
                <a:ext uri="{FF2B5EF4-FFF2-40B4-BE49-F238E27FC236}">
                  <a16:creationId xmlns:a16="http://schemas.microsoft.com/office/drawing/2014/main" id="{DE5F8367-6F1D-4680-B270-D94D8774347B}"/>
                </a:ext>
              </a:extLst>
            </p:cNvPr>
            <p:cNvSpPr/>
            <p:nvPr/>
          </p:nvSpPr>
          <p:spPr>
            <a:xfrm>
              <a:off x="2643174"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dirty="0">
                  <a:solidFill>
                    <a:prstClr val="black"/>
                  </a:solidFill>
                  <a:latin typeface="宋体" panose="02010600030101010101" pitchFamily="2" charset="-122"/>
                </a:rPr>
                <a:t>2</a:t>
              </a:r>
              <a:endParaRPr lang="zh-CN" altLang="en-US" sz="1400" kern="0" dirty="0">
                <a:solidFill>
                  <a:prstClr val="black"/>
                </a:solidFill>
                <a:latin typeface="宋体" panose="02010600030101010101" pitchFamily="2" charset="-122"/>
              </a:endParaRPr>
            </a:p>
          </p:txBody>
        </p:sp>
        <p:sp>
          <p:nvSpPr>
            <p:cNvPr id="271" name="椭圆 270">
              <a:extLst>
                <a:ext uri="{FF2B5EF4-FFF2-40B4-BE49-F238E27FC236}">
                  <a16:creationId xmlns:a16="http://schemas.microsoft.com/office/drawing/2014/main" id="{64CAE118-E937-448A-AAA5-8273502CA8FF}"/>
                </a:ext>
              </a:extLst>
            </p:cNvPr>
            <p:cNvSpPr/>
            <p:nvPr/>
          </p:nvSpPr>
          <p:spPr>
            <a:xfrm>
              <a:off x="2990839"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72" name="椭圆 271">
              <a:extLst>
                <a:ext uri="{FF2B5EF4-FFF2-40B4-BE49-F238E27FC236}">
                  <a16:creationId xmlns:a16="http://schemas.microsoft.com/office/drawing/2014/main" id="{0B9B5068-0933-4DC8-9156-C8D358D11413}"/>
                </a:ext>
              </a:extLst>
            </p:cNvPr>
            <p:cNvSpPr/>
            <p:nvPr/>
          </p:nvSpPr>
          <p:spPr>
            <a:xfrm>
              <a:off x="3336916"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4</a:t>
              </a:r>
              <a:endParaRPr lang="zh-CN" altLang="en-US" sz="1400" kern="0">
                <a:solidFill>
                  <a:prstClr val="black"/>
                </a:solidFill>
                <a:latin typeface="宋体" panose="02010600030101010101" pitchFamily="2" charset="-122"/>
              </a:endParaRPr>
            </a:p>
          </p:txBody>
        </p:sp>
        <p:sp>
          <p:nvSpPr>
            <p:cNvPr id="273" name="椭圆 272">
              <a:extLst>
                <a:ext uri="{FF2B5EF4-FFF2-40B4-BE49-F238E27FC236}">
                  <a16:creationId xmlns:a16="http://schemas.microsoft.com/office/drawing/2014/main" id="{CD71B51A-F54B-4904-BC6E-EB7591687CDD}"/>
                </a:ext>
              </a:extLst>
            </p:cNvPr>
            <p:cNvSpPr/>
            <p:nvPr/>
          </p:nvSpPr>
          <p:spPr>
            <a:xfrm>
              <a:off x="3684581"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5</a:t>
              </a:r>
              <a:endParaRPr lang="zh-CN" altLang="en-US" sz="1400" kern="0">
                <a:solidFill>
                  <a:prstClr val="black"/>
                </a:solidFill>
                <a:latin typeface="宋体" panose="02010600030101010101" pitchFamily="2" charset="-122"/>
              </a:endParaRPr>
            </a:p>
          </p:txBody>
        </p:sp>
        <p:sp>
          <p:nvSpPr>
            <p:cNvPr id="274" name="椭圆 273">
              <a:extLst>
                <a:ext uri="{FF2B5EF4-FFF2-40B4-BE49-F238E27FC236}">
                  <a16:creationId xmlns:a16="http://schemas.microsoft.com/office/drawing/2014/main" id="{08233200-136F-4070-9D4E-88EC9A312429}"/>
                </a:ext>
              </a:extLst>
            </p:cNvPr>
            <p:cNvSpPr/>
            <p:nvPr/>
          </p:nvSpPr>
          <p:spPr>
            <a:xfrm>
              <a:off x="4041771"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6</a:t>
              </a:r>
              <a:endParaRPr lang="zh-CN" altLang="en-US" sz="1400" kern="0">
                <a:solidFill>
                  <a:prstClr val="black"/>
                </a:solidFill>
                <a:latin typeface="宋体" panose="02010600030101010101" pitchFamily="2" charset="-122"/>
              </a:endParaRPr>
            </a:p>
          </p:txBody>
        </p:sp>
        <p:sp>
          <p:nvSpPr>
            <p:cNvPr id="275" name="TextBox 95">
              <a:extLst>
                <a:ext uri="{FF2B5EF4-FFF2-40B4-BE49-F238E27FC236}">
                  <a16:creationId xmlns:a16="http://schemas.microsoft.com/office/drawing/2014/main" id="{73169935-C726-44D7-97DA-BB284F892987}"/>
                </a:ext>
              </a:extLst>
            </p:cNvPr>
            <p:cNvSpPr txBox="1"/>
            <p:nvPr/>
          </p:nvSpPr>
          <p:spPr>
            <a:xfrm>
              <a:off x="1500166" y="2500306"/>
              <a:ext cx="274639"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j</a:t>
              </a:r>
              <a:endParaRPr lang="zh-CN" altLang="en-US" sz="1400" kern="0">
                <a:solidFill>
                  <a:prstClr val="black"/>
                </a:solidFill>
                <a:latin typeface="宋体" panose="02010600030101010101" pitchFamily="2" charset="-122"/>
              </a:endParaRPr>
            </a:p>
          </p:txBody>
        </p:sp>
        <p:sp>
          <p:nvSpPr>
            <p:cNvPr id="276" name="TextBox 96">
              <a:extLst>
                <a:ext uri="{FF2B5EF4-FFF2-40B4-BE49-F238E27FC236}">
                  <a16:creationId xmlns:a16="http://schemas.microsoft.com/office/drawing/2014/main" id="{67E54E31-F197-4010-880A-71A7ACD526F0}"/>
                </a:ext>
              </a:extLst>
            </p:cNvPr>
            <p:cNvSpPr txBox="1"/>
            <p:nvPr/>
          </p:nvSpPr>
          <p:spPr>
            <a:xfrm>
              <a:off x="1000100" y="2857496"/>
              <a:ext cx="274640"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i</a:t>
              </a:r>
              <a:endParaRPr lang="zh-CN" altLang="en-US" sz="1400" kern="0">
                <a:solidFill>
                  <a:prstClr val="black"/>
                </a:solidFill>
                <a:latin typeface="宋体" panose="02010600030101010101" pitchFamily="2" charset="-122"/>
              </a:endParaRPr>
            </a:p>
          </p:txBody>
        </p:sp>
      </p:grpSp>
      <p:graphicFrame>
        <p:nvGraphicFramePr>
          <p:cNvPr id="84996" name="Object 2">
            <a:extLst>
              <a:ext uri="{FF2B5EF4-FFF2-40B4-BE49-F238E27FC236}">
                <a16:creationId xmlns:a16="http://schemas.microsoft.com/office/drawing/2014/main" id="{F84E4A9A-9713-45DF-B898-B7AF54081082}"/>
              </a:ext>
            </a:extLst>
          </p:cNvPr>
          <p:cNvGraphicFramePr>
            <a:graphicFrameLocks noChangeAspect="1"/>
          </p:cNvGraphicFramePr>
          <p:nvPr/>
        </p:nvGraphicFramePr>
        <p:xfrm>
          <a:off x="4584700" y="2189163"/>
          <a:ext cx="4464050" cy="877887"/>
        </p:xfrm>
        <a:graphic>
          <a:graphicData uri="http://schemas.openxmlformats.org/presentationml/2006/ole">
            <mc:AlternateContent xmlns:mc="http://schemas.openxmlformats.org/markup-compatibility/2006">
              <mc:Choice xmlns:v="urn:schemas-microsoft-com:vml" Requires="v">
                <p:oleObj spid="_x0000_s85112" name="公式" r:id="rId3" imgW="3454400" imgH="736600" progId="Equation.3">
                  <p:embed/>
                </p:oleObj>
              </mc:Choice>
              <mc:Fallback>
                <p:oleObj name="公式" r:id="rId3" imgW="3454400" imgH="736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189163"/>
                        <a:ext cx="446405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997" name="文本框 1">
            <a:extLst>
              <a:ext uri="{FF2B5EF4-FFF2-40B4-BE49-F238E27FC236}">
                <a16:creationId xmlns:a16="http://schemas.microsoft.com/office/drawing/2014/main" id="{D6709C6A-BFEC-42B9-A7B2-58902B5953CF}"/>
              </a:ext>
            </a:extLst>
          </p:cNvPr>
          <p:cNvSpPr txBox="1">
            <a:spLocks noChangeArrowheads="1"/>
          </p:cNvSpPr>
          <p:nvPr/>
        </p:nvSpPr>
        <p:spPr bwMode="auto">
          <a:xfrm>
            <a:off x="4427538" y="3276600"/>
            <a:ext cx="2311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c[0,j] = 0</a:t>
            </a: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c[i,0] = 0</a:t>
            </a: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i = 1, j = 6       </a:t>
            </a:r>
            <a:r>
              <a:rPr lang="en-US" altLang="zh-CN" sz="1800">
                <a:solidFill>
                  <a:srgbClr val="FF0000"/>
                </a:solidFill>
                <a:latin typeface="Arial" panose="020B0604020202020204" pitchFamily="34" charset="0"/>
                <a:ea typeface="宋体" panose="02010600030101010101" pitchFamily="2" charset="-122"/>
              </a:rPr>
              <a:t>x</a:t>
            </a:r>
            <a:r>
              <a:rPr lang="en-US" altLang="zh-CN" sz="1800" baseline="-25000">
                <a:solidFill>
                  <a:srgbClr val="FF0000"/>
                </a:solidFill>
                <a:latin typeface="Arial" panose="020B0604020202020204" pitchFamily="34" charset="0"/>
                <a:ea typeface="宋体" panose="02010600030101010101" pitchFamily="2" charset="-122"/>
              </a:rPr>
              <a:t>1</a:t>
            </a:r>
            <a:r>
              <a:rPr lang="en-US" altLang="zh-CN" sz="1800">
                <a:solidFill>
                  <a:srgbClr val="FF0000"/>
                </a:solidFill>
                <a:latin typeface="Arial" panose="020B0604020202020204" pitchFamily="34" charset="0"/>
                <a:ea typeface="宋体" panose="02010600030101010101" pitchFamily="2" charset="-122"/>
              </a:rPr>
              <a:t> = y</a:t>
            </a:r>
            <a:r>
              <a:rPr lang="en-US" altLang="zh-CN" sz="1800" baseline="-25000">
                <a:solidFill>
                  <a:srgbClr val="FF0000"/>
                </a:solidFill>
                <a:latin typeface="Arial" panose="020B0604020202020204" pitchFamily="34" charset="0"/>
                <a:ea typeface="宋体" panose="02010600030101010101" pitchFamily="2" charset="-122"/>
              </a:rPr>
              <a:t>6</a:t>
            </a: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c[1,6] = c[0,5] + 1</a:t>
            </a: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          =  0 + 1</a:t>
            </a: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          = 1</a:t>
            </a: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b[1,6] = </a:t>
            </a:r>
            <a:r>
              <a:rPr lang="zh-CN" altLang="en-US" sz="1800">
                <a:solidFill>
                  <a:schemeClr val="tx1"/>
                </a:solidFill>
                <a:latin typeface="Arial" panose="020B0604020202020204" pitchFamily="34" charset="0"/>
                <a:ea typeface="宋体" panose="02010600030101010101" pitchFamily="2" charset="-122"/>
              </a:rPr>
              <a:t>‘</a:t>
            </a:r>
            <a:r>
              <a:rPr lang="zh-CN" altLang="en-US" sz="1800">
                <a:solidFill>
                  <a:schemeClr val="tx1"/>
                </a:solidFill>
                <a:latin typeface="等线" panose="02010600030101010101" pitchFamily="2" charset="-122"/>
                <a:ea typeface="等线" panose="02010600030101010101" pitchFamily="2" charset="-122"/>
              </a:rPr>
              <a:t>↖</a:t>
            </a:r>
            <a:r>
              <a:rPr lang="zh-CN" altLang="en-US" sz="1800">
                <a:solidFill>
                  <a:schemeClr val="tx1"/>
                </a:solidFill>
                <a:latin typeface="Arial" panose="020B0604020202020204" pitchFamily="34" charset="0"/>
                <a:ea typeface="宋体" panose="02010600030101010101" pitchFamily="2" charset="-122"/>
              </a:rPr>
              <a:t>’</a:t>
            </a: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4998" name="矩形 2">
            <a:extLst>
              <a:ext uri="{FF2B5EF4-FFF2-40B4-BE49-F238E27FC236}">
                <a16:creationId xmlns:a16="http://schemas.microsoft.com/office/drawing/2014/main" id="{C159E0D9-DFFE-47C4-A413-CF007E211BB0}"/>
              </a:ext>
            </a:extLst>
          </p:cNvPr>
          <p:cNvSpPr>
            <a:spLocks noChangeArrowheads="1"/>
          </p:cNvSpPr>
          <p:nvPr/>
        </p:nvSpPr>
        <p:spPr bwMode="auto">
          <a:xfrm>
            <a:off x="1784350" y="3724275"/>
            <a:ext cx="2082800" cy="2122488"/>
          </a:xfrm>
          <a:prstGeom prst="rect">
            <a:avLst/>
          </a:prstGeom>
          <a:solidFill>
            <a:srgbClr val="C7FFF0">
              <a:alpha val="81175"/>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4999" name="椭圆 3">
            <a:extLst>
              <a:ext uri="{FF2B5EF4-FFF2-40B4-BE49-F238E27FC236}">
                <a16:creationId xmlns:a16="http://schemas.microsoft.com/office/drawing/2014/main" id="{A840982D-DE5C-4F20-BC5C-55470FEF989C}"/>
              </a:ext>
            </a:extLst>
          </p:cNvPr>
          <p:cNvSpPr>
            <a:spLocks noChangeArrowheads="1"/>
          </p:cNvSpPr>
          <p:nvPr/>
        </p:nvSpPr>
        <p:spPr bwMode="auto">
          <a:xfrm>
            <a:off x="3492500" y="3254375"/>
            <a:ext cx="514350" cy="461963"/>
          </a:xfrm>
          <a:prstGeom prst="ellipse">
            <a:avLst/>
          </a:prstGeom>
          <a:solidFill>
            <a:srgbClr val="00E4A8">
              <a:alpha val="29019"/>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5000" name="椭圆 96">
            <a:extLst>
              <a:ext uri="{FF2B5EF4-FFF2-40B4-BE49-F238E27FC236}">
                <a16:creationId xmlns:a16="http://schemas.microsoft.com/office/drawing/2014/main" id="{1C52AEF8-CAA3-4105-A61F-29535253C2B4}"/>
              </a:ext>
            </a:extLst>
          </p:cNvPr>
          <p:cNvSpPr>
            <a:spLocks noChangeArrowheads="1"/>
          </p:cNvSpPr>
          <p:nvPr/>
        </p:nvSpPr>
        <p:spPr bwMode="auto">
          <a:xfrm>
            <a:off x="3492500" y="2909888"/>
            <a:ext cx="514350" cy="463550"/>
          </a:xfrm>
          <a:prstGeom prst="ellipse">
            <a:avLst/>
          </a:prstGeom>
          <a:solidFill>
            <a:srgbClr val="00E4A8">
              <a:alpha val="29019"/>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5001" name="椭圆 97">
            <a:extLst>
              <a:ext uri="{FF2B5EF4-FFF2-40B4-BE49-F238E27FC236}">
                <a16:creationId xmlns:a16="http://schemas.microsoft.com/office/drawing/2014/main" id="{49C2F46C-8E4B-4FDA-872B-0DEDF8FE04A9}"/>
              </a:ext>
            </a:extLst>
          </p:cNvPr>
          <p:cNvSpPr>
            <a:spLocks noChangeArrowheads="1"/>
          </p:cNvSpPr>
          <p:nvPr/>
        </p:nvSpPr>
        <p:spPr bwMode="auto">
          <a:xfrm>
            <a:off x="3059113" y="3284538"/>
            <a:ext cx="515937" cy="463550"/>
          </a:xfrm>
          <a:prstGeom prst="ellipse">
            <a:avLst/>
          </a:prstGeom>
          <a:solidFill>
            <a:srgbClr val="00E4A8">
              <a:alpha val="29019"/>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99" name="图片 98">
            <a:extLst>
              <a:ext uri="{FF2B5EF4-FFF2-40B4-BE49-F238E27FC236}">
                <a16:creationId xmlns:a16="http://schemas.microsoft.com/office/drawing/2014/main" id="{230D3380-E2A8-4669-A0AA-53F2D6B752E2}"/>
              </a:ext>
            </a:extLst>
          </p:cNvPr>
          <p:cNvPicPr>
            <a:picLocks noChangeAspect="1"/>
          </p:cNvPicPr>
          <p:nvPr/>
        </p:nvPicPr>
        <p:blipFill>
          <a:blip r:embed="rId5"/>
          <a:stretch>
            <a:fillRect/>
          </a:stretch>
        </p:blipFill>
        <p:spPr>
          <a:xfrm>
            <a:off x="6054725" y="5921375"/>
            <a:ext cx="2994025" cy="771525"/>
          </a:xfrm>
          <a:prstGeom prst="rect">
            <a:avLst/>
          </a:prstGeom>
          <a:ln>
            <a:solidFill>
              <a:schemeClr val="accent1">
                <a:lumMod val="75000"/>
              </a:schemeClr>
            </a:solid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内容占位符 2">
            <a:extLst>
              <a:ext uri="{FF2B5EF4-FFF2-40B4-BE49-F238E27FC236}">
                <a16:creationId xmlns:a16="http://schemas.microsoft.com/office/drawing/2014/main" id="{DC24474E-F1FE-4487-925F-7086BAC24D66}"/>
              </a:ext>
            </a:extLst>
          </p:cNvPr>
          <p:cNvSpPr>
            <a:spLocks noGrp="1" noChangeArrowheads="1"/>
          </p:cNvSpPr>
          <p:nvPr>
            <p:ph idx="1"/>
          </p:nvPr>
        </p:nvSpPr>
        <p:spPr>
          <a:xfrm>
            <a:off x="395288" y="398463"/>
            <a:ext cx="8424862" cy="1071562"/>
          </a:xfrm>
          <a:solidFill>
            <a:schemeClr val="bg1"/>
          </a:solidFill>
        </p:spPr>
        <p:txBody>
          <a:bodyPr/>
          <a:lstStyle/>
          <a:p>
            <a:pPr marL="0" indent="0">
              <a:lnSpc>
                <a:spcPct val="150000"/>
              </a:lnSpc>
              <a:buFont typeface="Wingdings 2" panose="05020102010507070707" pitchFamily="18" charset="2"/>
              <a:buNone/>
            </a:pPr>
            <a:r>
              <a:rPr lang="zh-CN" altLang="en-US" sz="2400">
                <a:latin typeface="宋体" panose="02010600030101010101" pitchFamily="2" charset="-122"/>
                <a:ea typeface="宋体" panose="02010600030101010101" pitchFamily="2" charset="-122"/>
              </a:rPr>
              <a:t>例，下图给出了在</a:t>
            </a:r>
            <a:r>
              <a:rPr lang="en-US" altLang="zh-CN" sz="2400">
                <a:latin typeface="宋体" panose="02010600030101010101" pitchFamily="2" charset="-122"/>
                <a:ea typeface="宋体" panose="02010600030101010101" pitchFamily="2" charset="-122"/>
              </a:rPr>
              <a:t>X=&lt;A,B,C,B,D,A,B&gt;</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Y=&lt;B,D,C,A,B,A&gt;</a:t>
            </a:r>
            <a:r>
              <a:rPr lang="zh-CN" altLang="en-US" sz="2400">
                <a:latin typeface="宋体" panose="02010600030101010101" pitchFamily="2" charset="-122"/>
                <a:ea typeface="宋体" panose="02010600030101010101" pitchFamily="2" charset="-122"/>
              </a:rPr>
              <a:t>上</a:t>
            </a:r>
            <a:endParaRPr lang="en-US" altLang="zh-CN" sz="2400">
              <a:latin typeface="宋体" panose="02010600030101010101" pitchFamily="2" charset="-122"/>
              <a:ea typeface="宋体" panose="02010600030101010101" pitchFamily="2" charset="-122"/>
            </a:endParaRPr>
          </a:p>
          <a:p>
            <a:pPr marL="0" indent="0">
              <a:lnSpc>
                <a:spcPct val="150000"/>
              </a:lnSpc>
              <a:buFont typeface="Wingdings 2" panose="05020102010507070707" pitchFamily="18" charset="2"/>
              <a:buNone/>
            </a:pP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运行</a:t>
            </a:r>
            <a:r>
              <a:rPr lang="en-US" altLang="zh-CN" sz="2400">
                <a:latin typeface="宋体" panose="02010600030101010101" pitchFamily="2" charset="-122"/>
                <a:ea typeface="宋体" panose="02010600030101010101" pitchFamily="2" charset="-122"/>
              </a:rPr>
              <a:t>LCS-LENGTH</a:t>
            </a:r>
            <a:r>
              <a:rPr lang="zh-CN" altLang="en-US" sz="2400">
                <a:latin typeface="宋体" panose="02010600030101010101" pitchFamily="2" charset="-122"/>
                <a:ea typeface="宋体" panose="02010600030101010101" pitchFamily="2" charset="-122"/>
              </a:rPr>
              <a:t>计算出的表。</a:t>
            </a:r>
          </a:p>
        </p:txBody>
      </p:sp>
      <p:grpSp>
        <p:nvGrpSpPr>
          <p:cNvPr id="86019" name="组合 97">
            <a:extLst>
              <a:ext uri="{FF2B5EF4-FFF2-40B4-BE49-F238E27FC236}">
                <a16:creationId xmlns:a16="http://schemas.microsoft.com/office/drawing/2014/main" id="{DEDCBA59-C2B1-449C-972E-1844987F46E4}"/>
              </a:ext>
            </a:extLst>
          </p:cNvPr>
          <p:cNvGrpSpPr>
            <a:grpSpLocks/>
          </p:cNvGrpSpPr>
          <p:nvPr/>
        </p:nvGrpSpPr>
        <p:grpSpPr bwMode="auto">
          <a:xfrm>
            <a:off x="539750" y="2182813"/>
            <a:ext cx="3357563" cy="3643312"/>
            <a:chOff x="1000100" y="2500306"/>
            <a:chExt cx="3357586" cy="3643338"/>
          </a:xfrm>
        </p:grpSpPr>
        <p:sp>
          <p:nvSpPr>
            <p:cNvPr id="189" name="矩形 188">
              <a:extLst>
                <a:ext uri="{FF2B5EF4-FFF2-40B4-BE49-F238E27FC236}">
                  <a16:creationId xmlns:a16="http://schemas.microsoft.com/office/drawing/2014/main" id="{F715D783-578E-489E-9E45-CE417CF5AFA1}"/>
                </a:ext>
              </a:extLst>
            </p:cNvPr>
            <p:cNvSpPr/>
            <p:nvPr/>
          </p:nvSpPr>
          <p:spPr>
            <a:xfrm>
              <a:off x="185735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0" name="矩形 189">
              <a:extLst>
                <a:ext uri="{FF2B5EF4-FFF2-40B4-BE49-F238E27FC236}">
                  <a16:creationId xmlns:a16="http://schemas.microsoft.com/office/drawing/2014/main" id="{FC4B6740-DED2-412B-B760-2802A76EB37B}"/>
                </a:ext>
              </a:extLst>
            </p:cNvPr>
            <p:cNvSpPr/>
            <p:nvPr/>
          </p:nvSpPr>
          <p:spPr>
            <a:xfrm>
              <a:off x="221454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1" name="矩形 190">
              <a:extLst>
                <a:ext uri="{FF2B5EF4-FFF2-40B4-BE49-F238E27FC236}">
                  <a16:creationId xmlns:a16="http://schemas.microsoft.com/office/drawing/2014/main" id="{996A54BE-43C8-40DA-8BA8-CBAC9D2173DE}"/>
                </a:ext>
              </a:extLst>
            </p:cNvPr>
            <p:cNvSpPr/>
            <p:nvPr/>
          </p:nvSpPr>
          <p:spPr>
            <a:xfrm>
              <a:off x="1857356" y="364331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2" name="矩形 191">
              <a:extLst>
                <a:ext uri="{FF2B5EF4-FFF2-40B4-BE49-F238E27FC236}">
                  <a16:creationId xmlns:a16="http://schemas.microsoft.com/office/drawing/2014/main" id="{3E481669-A8CD-4C59-B622-EBD5B496264A}"/>
                </a:ext>
              </a:extLst>
            </p:cNvPr>
            <p:cNvSpPr/>
            <p:nvPr/>
          </p:nvSpPr>
          <p:spPr>
            <a:xfrm>
              <a:off x="221454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0</a:t>
              </a:r>
              <a:endParaRPr lang="zh-CN" altLang="en-US" sz="1400" kern="0" dirty="0">
                <a:solidFill>
                  <a:prstClr val="black"/>
                </a:solidFill>
                <a:latin typeface="宋体" panose="02010600030101010101" pitchFamily="2" charset="-122"/>
              </a:endParaRPr>
            </a:p>
          </p:txBody>
        </p:sp>
        <p:sp>
          <p:nvSpPr>
            <p:cNvPr id="193" name="矩形 192">
              <a:extLst>
                <a:ext uri="{FF2B5EF4-FFF2-40B4-BE49-F238E27FC236}">
                  <a16:creationId xmlns:a16="http://schemas.microsoft.com/office/drawing/2014/main" id="{AAF736A5-C9F8-4295-AFD3-3E8D40D6480A}"/>
                </a:ext>
              </a:extLst>
            </p:cNvPr>
            <p:cNvSpPr/>
            <p:nvPr/>
          </p:nvSpPr>
          <p:spPr>
            <a:xfrm>
              <a:off x="257173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4" name="矩形 193">
              <a:extLst>
                <a:ext uri="{FF2B5EF4-FFF2-40B4-BE49-F238E27FC236}">
                  <a16:creationId xmlns:a16="http://schemas.microsoft.com/office/drawing/2014/main" id="{35D1E5A1-D789-4A23-A22C-E91797A2C6F6}"/>
                </a:ext>
              </a:extLst>
            </p:cNvPr>
            <p:cNvSpPr/>
            <p:nvPr/>
          </p:nvSpPr>
          <p:spPr>
            <a:xfrm>
              <a:off x="292892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5" name="矩形 194">
              <a:extLst>
                <a:ext uri="{FF2B5EF4-FFF2-40B4-BE49-F238E27FC236}">
                  <a16:creationId xmlns:a16="http://schemas.microsoft.com/office/drawing/2014/main" id="{2782DDB2-A7C3-4E66-A361-307013D5DD61}"/>
                </a:ext>
              </a:extLst>
            </p:cNvPr>
            <p:cNvSpPr/>
            <p:nvPr/>
          </p:nvSpPr>
          <p:spPr>
            <a:xfrm>
              <a:off x="328611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6" name="矩形 195">
              <a:extLst>
                <a:ext uri="{FF2B5EF4-FFF2-40B4-BE49-F238E27FC236}">
                  <a16:creationId xmlns:a16="http://schemas.microsoft.com/office/drawing/2014/main" id="{93FA1F96-FBB7-4FB0-9B13-116A18D302A7}"/>
                </a:ext>
              </a:extLst>
            </p:cNvPr>
            <p:cNvSpPr/>
            <p:nvPr/>
          </p:nvSpPr>
          <p:spPr>
            <a:xfrm>
              <a:off x="364330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7" name="矩形 196">
              <a:extLst>
                <a:ext uri="{FF2B5EF4-FFF2-40B4-BE49-F238E27FC236}">
                  <a16:creationId xmlns:a16="http://schemas.microsoft.com/office/drawing/2014/main" id="{E8BD438A-58E4-4273-A4DC-333085D2DF8D}"/>
                </a:ext>
              </a:extLst>
            </p:cNvPr>
            <p:cNvSpPr/>
            <p:nvPr/>
          </p:nvSpPr>
          <p:spPr>
            <a:xfrm>
              <a:off x="400049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8" name="矩形 197">
              <a:extLst>
                <a:ext uri="{FF2B5EF4-FFF2-40B4-BE49-F238E27FC236}">
                  <a16:creationId xmlns:a16="http://schemas.microsoft.com/office/drawing/2014/main" id="{5515B4C2-39B0-4810-B106-965A95543B1B}"/>
                </a:ext>
              </a:extLst>
            </p:cNvPr>
            <p:cNvSpPr/>
            <p:nvPr/>
          </p:nvSpPr>
          <p:spPr>
            <a:xfrm>
              <a:off x="257173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9" name="矩形 198">
              <a:extLst>
                <a:ext uri="{FF2B5EF4-FFF2-40B4-BE49-F238E27FC236}">
                  <a16:creationId xmlns:a16="http://schemas.microsoft.com/office/drawing/2014/main" id="{0C8C4DC9-D0F2-4A7E-BDBC-3205E895D5EF}"/>
                </a:ext>
              </a:extLst>
            </p:cNvPr>
            <p:cNvSpPr/>
            <p:nvPr/>
          </p:nvSpPr>
          <p:spPr>
            <a:xfrm>
              <a:off x="292892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0</a:t>
              </a:r>
              <a:endParaRPr lang="zh-CN" altLang="en-US" sz="1400" kern="0" dirty="0">
                <a:solidFill>
                  <a:prstClr val="black"/>
                </a:solidFill>
                <a:latin typeface="宋体" panose="02010600030101010101" pitchFamily="2" charset="-122"/>
              </a:endParaRPr>
            </a:p>
          </p:txBody>
        </p:sp>
        <p:sp>
          <p:nvSpPr>
            <p:cNvPr id="200" name="矩形 199">
              <a:extLst>
                <a:ext uri="{FF2B5EF4-FFF2-40B4-BE49-F238E27FC236}">
                  <a16:creationId xmlns:a16="http://schemas.microsoft.com/office/drawing/2014/main" id="{26D23C4E-F93C-46CC-96A9-A15ECE7CED46}"/>
                </a:ext>
              </a:extLst>
            </p:cNvPr>
            <p:cNvSpPr/>
            <p:nvPr/>
          </p:nvSpPr>
          <p:spPr>
            <a:xfrm>
              <a:off x="328611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01" name="矩形 200">
              <a:extLst>
                <a:ext uri="{FF2B5EF4-FFF2-40B4-BE49-F238E27FC236}">
                  <a16:creationId xmlns:a16="http://schemas.microsoft.com/office/drawing/2014/main" id="{5C10C5E9-66DD-4415-BB0A-E22C6640C639}"/>
                </a:ext>
              </a:extLst>
            </p:cNvPr>
            <p:cNvSpPr/>
            <p:nvPr/>
          </p:nvSpPr>
          <p:spPr>
            <a:xfrm>
              <a:off x="400049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02" name="矩形 201">
              <a:extLst>
                <a:ext uri="{FF2B5EF4-FFF2-40B4-BE49-F238E27FC236}">
                  <a16:creationId xmlns:a16="http://schemas.microsoft.com/office/drawing/2014/main" id="{69444D3E-CC4F-4FB2-B12D-ED18023235DB}"/>
                </a:ext>
              </a:extLst>
            </p:cNvPr>
            <p:cNvSpPr/>
            <p:nvPr/>
          </p:nvSpPr>
          <p:spPr>
            <a:xfrm>
              <a:off x="364330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dirty="0">
                <a:solidFill>
                  <a:prstClr val="black"/>
                </a:solidFill>
                <a:latin typeface="宋体"/>
              </a:endParaRP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a:t>
              </a:r>
              <a:r>
                <a:rPr lang="en-US" altLang="zh-CN" sz="1400" kern="0" dirty="0">
                  <a:solidFill>
                    <a:prstClr val="black"/>
                  </a:solidFill>
                  <a:latin typeface="宋体"/>
                </a:rPr>
                <a:t>←</a:t>
              </a:r>
              <a:r>
                <a:rPr lang="en-US" altLang="zh-CN" sz="1400" kern="0" dirty="0">
                  <a:solidFill>
                    <a:prstClr val="black"/>
                  </a:solidFill>
                  <a:latin typeface="宋体" panose="02010600030101010101" pitchFamily="2" charset="-122"/>
                </a:rPr>
                <a:t>1</a:t>
              </a:r>
              <a:endParaRPr lang="zh-CN" altLang="en-US" sz="1400" kern="0" dirty="0">
                <a:solidFill>
                  <a:prstClr val="black"/>
                </a:solidFill>
                <a:latin typeface="宋体" panose="02010600030101010101" pitchFamily="2" charset="-122"/>
              </a:endParaRPr>
            </a:p>
          </p:txBody>
        </p:sp>
        <p:sp>
          <p:nvSpPr>
            <p:cNvPr id="203" name="矩形 202">
              <a:extLst>
                <a:ext uri="{FF2B5EF4-FFF2-40B4-BE49-F238E27FC236}">
                  <a16:creationId xmlns:a16="http://schemas.microsoft.com/office/drawing/2014/main" id="{53FDFF0A-020C-4F95-850B-FF1A84124AAB}"/>
                </a:ext>
              </a:extLst>
            </p:cNvPr>
            <p:cNvSpPr/>
            <p:nvPr/>
          </p:nvSpPr>
          <p:spPr>
            <a:xfrm>
              <a:off x="185735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4" name="矩形 203">
              <a:extLst>
                <a:ext uri="{FF2B5EF4-FFF2-40B4-BE49-F238E27FC236}">
                  <a16:creationId xmlns:a16="http://schemas.microsoft.com/office/drawing/2014/main" id="{B8E93C08-F1D4-467D-99F2-561D49E36EEB}"/>
                </a:ext>
              </a:extLst>
            </p:cNvPr>
            <p:cNvSpPr/>
            <p:nvPr/>
          </p:nvSpPr>
          <p:spPr>
            <a:xfrm>
              <a:off x="185735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5" name="矩形 204">
              <a:extLst>
                <a:ext uri="{FF2B5EF4-FFF2-40B4-BE49-F238E27FC236}">
                  <a16:creationId xmlns:a16="http://schemas.microsoft.com/office/drawing/2014/main" id="{4D1596A9-889B-4675-BD8B-5051450A97CA}"/>
                </a:ext>
              </a:extLst>
            </p:cNvPr>
            <p:cNvSpPr/>
            <p:nvPr/>
          </p:nvSpPr>
          <p:spPr>
            <a:xfrm>
              <a:off x="185735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6" name="矩形 205">
              <a:extLst>
                <a:ext uri="{FF2B5EF4-FFF2-40B4-BE49-F238E27FC236}">
                  <a16:creationId xmlns:a16="http://schemas.microsoft.com/office/drawing/2014/main" id="{A78E3BBE-177F-4035-865E-103BA533D960}"/>
                </a:ext>
              </a:extLst>
            </p:cNvPr>
            <p:cNvSpPr/>
            <p:nvPr/>
          </p:nvSpPr>
          <p:spPr>
            <a:xfrm>
              <a:off x="185735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7" name="矩形 206">
              <a:extLst>
                <a:ext uri="{FF2B5EF4-FFF2-40B4-BE49-F238E27FC236}">
                  <a16:creationId xmlns:a16="http://schemas.microsoft.com/office/drawing/2014/main" id="{F02814CA-9080-4B1B-9E47-375809349896}"/>
                </a:ext>
              </a:extLst>
            </p:cNvPr>
            <p:cNvSpPr/>
            <p:nvPr/>
          </p:nvSpPr>
          <p:spPr>
            <a:xfrm>
              <a:off x="185735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8" name="矩形 207">
              <a:extLst>
                <a:ext uri="{FF2B5EF4-FFF2-40B4-BE49-F238E27FC236}">
                  <a16:creationId xmlns:a16="http://schemas.microsoft.com/office/drawing/2014/main" id="{442C94E4-84AE-4A49-B85E-D389E5F9BF35}"/>
                </a:ext>
              </a:extLst>
            </p:cNvPr>
            <p:cNvSpPr/>
            <p:nvPr/>
          </p:nvSpPr>
          <p:spPr>
            <a:xfrm>
              <a:off x="185735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9" name="矩形 208">
              <a:extLst>
                <a:ext uri="{FF2B5EF4-FFF2-40B4-BE49-F238E27FC236}">
                  <a16:creationId xmlns:a16="http://schemas.microsoft.com/office/drawing/2014/main" id="{C7DD3544-E8DD-49FB-BCF5-1F101B25BE32}"/>
                </a:ext>
              </a:extLst>
            </p:cNvPr>
            <p:cNvSpPr/>
            <p:nvPr/>
          </p:nvSpPr>
          <p:spPr>
            <a:xfrm>
              <a:off x="2214546" y="4000504"/>
              <a:ext cx="357189"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①</a:t>
              </a:r>
              <a:endParaRPr lang="zh-CN" altLang="en-US" sz="1400" kern="0">
                <a:solidFill>
                  <a:prstClr val="black"/>
                </a:solidFill>
                <a:latin typeface="宋体" panose="02010600030101010101" pitchFamily="2" charset="-122"/>
              </a:endParaRPr>
            </a:p>
          </p:txBody>
        </p:sp>
        <p:sp>
          <p:nvSpPr>
            <p:cNvPr id="210" name="矩形 209">
              <a:extLst>
                <a:ext uri="{FF2B5EF4-FFF2-40B4-BE49-F238E27FC236}">
                  <a16:creationId xmlns:a16="http://schemas.microsoft.com/office/drawing/2014/main" id="{FDC9AFD0-308A-4141-9F5C-EE2FD824249A}"/>
                </a:ext>
              </a:extLst>
            </p:cNvPr>
            <p:cNvSpPr/>
            <p:nvPr/>
          </p:nvSpPr>
          <p:spPr>
            <a:xfrm>
              <a:off x="2571736" y="4000504"/>
              <a:ext cx="357190"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11" name="矩形 210">
              <a:extLst>
                <a:ext uri="{FF2B5EF4-FFF2-40B4-BE49-F238E27FC236}">
                  <a16:creationId xmlns:a16="http://schemas.microsoft.com/office/drawing/2014/main" id="{E8338151-1C32-4911-84F3-269A186C33FF}"/>
                </a:ext>
              </a:extLst>
            </p:cNvPr>
            <p:cNvSpPr/>
            <p:nvPr/>
          </p:nvSpPr>
          <p:spPr>
            <a:xfrm>
              <a:off x="2928926" y="400050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dirty="0">
                <a:solidFill>
                  <a:prstClr val="black"/>
                </a:solidFill>
                <a:latin typeface="宋体"/>
              </a:endParaRP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a:t>
              </a:r>
              <a:r>
                <a:rPr lang="en-US" altLang="zh-CN" sz="1400" kern="0" dirty="0">
                  <a:solidFill>
                    <a:prstClr val="black"/>
                  </a:solidFill>
                  <a:latin typeface="宋体"/>
                </a:rPr>
                <a:t>←</a:t>
              </a:r>
              <a:r>
                <a:rPr lang="en-US" altLang="zh-CN" sz="1400" kern="0" dirty="0">
                  <a:solidFill>
                    <a:prstClr val="black"/>
                  </a:solidFill>
                  <a:latin typeface="宋体" panose="02010600030101010101" pitchFamily="2" charset="-122"/>
                </a:rPr>
                <a:t>1</a:t>
              </a:r>
              <a:endParaRPr lang="zh-CN" altLang="en-US" sz="1400" kern="0" dirty="0">
                <a:solidFill>
                  <a:prstClr val="black"/>
                </a:solidFill>
                <a:latin typeface="宋体" panose="02010600030101010101" pitchFamily="2" charset="-122"/>
              </a:endParaRPr>
            </a:p>
          </p:txBody>
        </p:sp>
        <p:sp>
          <p:nvSpPr>
            <p:cNvPr id="212" name="矩形 211">
              <a:extLst>
                <a:ext uri="{FF2B5EF4-FFF2-40B4-BE49-F238E27FC236}">
                  <a16:creationId xmlns:a16="http://schemas.microsoft.com/office/drawing/2014/main" id="{33BF68C3-CA85-4E7F-BEA1-2908D5D3753E}"/>
                </a:ext>
              </a:extLst>
            </p:cNvPr>
            <p:cNvSpPr/>
            <p:nvPr/>
          </p:nvSpPr>
          <p:spPr>
            <a:xfrm>
              <a:off x="328611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1</a:t>
              </a:r>
              <a:endParaRPr lang="zh-CN" altLang="en-US" sz="1400" kern="0" dirty="0">
                <a:solidFill>
                  <a:prstClr val="black"/>
                </a:solidFill>
                <a:latin typeface="宋体" panose="02010600030101010101" pitchFamily="2" charset="-122"/>
              </a:endParaRPr>
            </a:p>
          </p:txBody>
        </p:sp>
        <p:sp>
          <p:nvSpPr>
            <p:cNvPr id="213" name="矩形 212">
              <a:extLst>
                <a:ext uri="{FF2B5EF4-FFF2-40B4-BE49-F238E27FC236}">
                  <a16:creationId xmlns:a16="http://schemas.microsoft.com/office/drawing/2014/main" id="{90A8E3FC-A178-446C-8F62-5360D32892B0}"/>
                </a:ext>
              </a:extLst>
            </p:cNvPr>
            <p:cNvSpPr/>
            <p:nvPr/>
          </p:nvSpPr>
          <p:spPr>
            <a:xfrm>
              <a:off x="3643306" y="400050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14" name="矩形 213">
              <a:extLst>
                <a:ext uri="{FF2B5EF4-FFF2-40B4-BE49-F238E27FC236}">
                  <a16:creationId xmlns:a16="http://schemas.microsoft.com/office/drawing/2014/main" id="{8BDD98A6-0A22-450D-8B4F-6DDD71878FE9}"/>
                </a:ext>
              </a:extLst>
            </p:cNvPr>
            <p:cNvSpPr/>
            <p:nvPr/>
          </p:nvSpPr>
          <p:spPr>
            <a:xfrm>
              <a:off x="400049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15" name="矩形 214">
              <a:extLst>
                <a:ext uri="{FF2B5EF4-FFF2-40B4-BE49-F238E27FC236}">
                  <a16:creationId xmlns:a16="http://schemas.microsoft.com/office/drawing/2014/main" id="{9CBA3EE5-294E-483B-B528-82EC89A5ACD2}"/>
                </a:ext>
              </a:extLst>
            </p:cNvPr>
            <p:cNvSpPr/>
            <p:nvPr/>
          </p:nvSpPr>
          <p:spPr>
            <a:xfrm>
              <a:off x="2214546" y="435769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16" name="矩形 215">
              <a:extLst>
                <a:ext uri="{FF2B5EF4-FFF2-40B4-BE49-F238E27FC236}">
                  <a16:creationId xmlns:a16="http://schemas.microsoft.com/office/drawing/2014/main" id="{7624F107-69F9-4092-912A-E97819C554EB}"/>
                </a:ext>
              </a:extLst>
            </p:cNvPr>
            <p:cNvSpPr/>
            <p:nvPr/>
          </p:nvSpPr>
          <p:spPr>
            <a:xfrm>
              <a:off x="257173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17" name="矩形 216">
              <a:extLst>
                <a:ext uri="{FF2B5EF4-FFF2-40B4-BE49-F238E27FC236}">
                  <a16:creationId xmlns:a16="http://schemas.microsoft.com/office/drawing/2014/main" id="{3B9140F9-E41E-4C85-9FBC-92FC71C66376}"/>
                </a:ext>
              </a:extLst>
            </p:cNvPr>
            <p:cNvSpPr/>
            <p:nvPr/>
          </p:nvSpPr>
          <p:spPr>
            <a:xfrm>
              <a:off x="2928926" y="4357694"/>
              <a:ext cx="357189"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②</a:t>
              </a:r>
              <a:endParaRPr lang="zh-CN" altLang="en-US" sz="1400" kern="0">
                <a:solidFill>
                  <a:prstClr val="black"/>
                </a:solidFill>
                <a:latin typeface="宋体" panose="02010600030101010101" pitchFamily="2" charset="-122"/>
              </a:endParaRPr>
            </a:p>
          </p:txBody>
        </p:sp>
        <p:sp>
          <p:nvSpPr>
            <p:cNvPr id="218" name="矩形 217">
              <a:extLst>
                <a:ext uri="{FF2B5EF4-FFF2-40B4-BE49-F238E27FC236}">
                  <a16:creationId xmlns:a16="http://schemas.microsoft.com/office/drawing/2014/main" id="{14C08C6F-2ECB-4868-84E6-F13D6B02EF04}"/>
                </a:ext>
              </a:extLst>
            </p:cNvPr>
            <p:cNvSpPr/>
            <p:nvPr/>
          </p:nvSpPr>
          <p:spPr>
            <a:xfrm>
              <a:off x="3286116" y="435769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19" name="矩形 218">
              <a:extLst>
                <a:ext uri="{FF2B5EF4-FFF2-40B4-BE49-F238E27FC236}">
                  <a16:creationId xmlns:a16="http://schemas.microsoft.com/office/drawing/2014/main" id="{25E9CCD9-6BFC-40CD-B2E1-C6E791B2BA0A}"/>
                </a:ext>
              </a:extLst>
            </p:cNvPr>
            <p:cNvSpPr/>
            <p:nvPr/>
          </p:nvSpPr>
          <p:spPr>
            <a:xfrm>
              <a:off x="3643306" y="435769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0" name="矩形 219">
              <a:extLst>
                <a:ext uri="{FF2B5EF4-FFF2-40B4-BE49-F238E27FC236}">
                  <a16:creationId xmlns:a16="http://schemas.microsoft.com/office/drawing/2014/main" id="{F0C26156-5AD3-4EDF-82B6-05F883CD203C}"/>
                </a:ext>
              </a:extLst>
            </p:cNvPr>
            <p:cNvSpPr/>
            <p:nvPr/>
          </p:nvSpPr>
          <p:spPr>
            <a:xfrm>
              <a:off x="400049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1" name="矩形 220">
              <a:extLst>
                <a:ext uri="{FF2B5EF4-FFF2-40B4-BE49-F238E27FC236}">
                  <a16:creationId xmlns:a16="http://schemas.microsoft.com/office/drawing/2014/main" id="{6EDABF55-EB78-4E8F-BFB5-8A1D63E9FEBB}"/>
                </a:ext>
              </a:extLst>
            </p:cNvPr>
            <p:cNvSpPr/>
            <p:nvPr/>
          </p:nvSpPr>
          <p:spPr>
            <a:xfrm>
              <a:off x="2214546" y="471488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2" name="矩形 221">
              <a:extLst>
                <a:ext uri="{FF2B5EF4-FFF2-40B4-BE49-F238E27FC236}">
                  <a16:creationId xmlns:a16="http://schemas.microsoft.com/office/drawing/2014/main" id="{D5631CD1-443A-403B-B2EB-AF875C7E6D26}"/>
                </a:ext>
              </a:extLst>
            </p:cNvPr>
            <p:cNvSpPr/>
            <p:nvPr/>
          </p:nvSpPr>
          <p:spPr>
            <a:xfrm>
              <a:off x="257173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3" name="矩形 222">
              <a:extLst>
                <a:ext uri="{FF2B5EF4-FFF2-40B4-BE49-F238E27FC236}">
                  <a16:creationId xmlns:a16="http://schemas.microsoft.com/office/drawing/2014/main" id="{C7F8BE39-85CB-4571-9BE5-352B038D1E22}"/>
                </a:ext>
              </a:extLst>
            </p:cNvPr>
            <p:cNvSpPr/>
            <p:nvPr/>
          </p:nvSpPr>
          <p:spPr>
            <a:xfrm>
              <a:off x="2928926" y="471488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4" name="矩形 223">
              <a:extLst>
                <a:ext uri="{FF2B5EF4-FFF2-40B4-BE49-F238E27FC236}">
                  <a16:creationId xmlns:a16="http://schemas.microsoft.com/office/drawing/2014/main" id="{90DBD8E6-A6FE-416D-B544-8250EF5A1820}"/>
                </a:ext>
              </a:extLst>
            </p:cNvPr>
            <p:cNvSpPr/>
            <p:nvPr/>
          </p:nvSpPr>
          <p:spPr>
            <a:xfrm>
              <a:off x="328611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5" name="矩形 224">
              <a:extLst>
                <a:ext uri="{FF2B5EF4-FFF2-40B4-BE49-F238E27FC236}">
                  <a16:creationId xmlns:a16="http://schemas.microsoft.com/office/drawing/2014/main" id="{E74F4AF1-0824-4879-8DB6-86B14D562CD4}"/>
                </a:ext>
              </a:extLst>
            </p:cNvPr>
            <p:cNvSpPr/>
            <p:nvPr/>
          </p:nvSpPr>
          <p:spPr>
            <a:xfrm>
              <a:off x="3643306" y="4714884"/>
              <a:ext cx="357189"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③</a:t>
              </a:r>
              <a:endParaRPr lang="zh-CN" altLang="en-US" sz="1400" kern="0">
                <a:solidFill>
                  <a:prstClr val="black"/>
                </a:solidFill>
                <a:latin typeface="宋体" panose="02010600030101010101" pitchFamily="2" charset="-122"/>
              </a:endParaRPr>
            </a:p>
          </p:txBody>
        </p:sp>
        <p:sp>
          <p:nvSpPr>
            <p:cNvPr id="226" name="矩形 225">
              <a:extLst>
                <a:ext uri="{FF2B5EF4-FFF2-40B4-BE49-F238E27FC236}">
                  <a16:creationId xmlns:a16="http://schemas.microsoft.com/office/drawing/2014/main" id="{F0D5B097-B0AA-4E0C-A2DF-D76CE85006E2}"/>
                </a:ext>
              </a:extLst>
            </p:cNvPr>
            <p:cNvSpPr/>
            <p:nvPr/>
          </p:nvSpPr>
          <p:spPr>
            <a:xfrm>
              <a:off x="400049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27" name="矩形 226">
              <a:extLst>
                <a:ext uri="{FF2B5EF4-FFF2-40B4-BE49-F238E27FC236}">
                  <a16:creationId xmlns:a16="http://schemas.microsoft.com/office/drawing/2014/main" id="{175E450A-38FF-45F9-85EF-2DAC9F6AF22D}"/>
                </a:ext>
              </a:extLst>
            </p:cNvPr>
            <p:cNvSpPr/>
            <p:nvPr/>
          </p:nvSpPr>
          <p:spPr>
            <a:xfrm>
              <a:off x="2214546" y="507207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8" name="矩形 227">
              <a:extLst>
                <a:ext uri="{FF2B5EF4-FFF2-40B4-BE49-F238E27FC236}">
                  <a16:creationId xmlns:a16="http://schemas.microsoft.com/office/drawing/2014/main" id="{3B257165-D493-4955-ABF0-D6E16AF74A98}"/>
                </a:ext>
              </a:extLst>
            </p:cNvPr>
            <p:cNvSpPr/>
            <p:nvPr/>
          </p:nvSpPr>
          <p:spPr>
            <a:xfrm>
              <a:off x="221454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9" name="矩形 228">
              <a:extLst>
                <a:ext uri="{FF2B5EF4-FFF2-40B4-BE49-F238E27FC236}">
                  <a16:creationId xmlns:a16="http://schemas.microsoft.com/office/drawing/2014/main" id="{6C9870D4-F643-4941-BAF9-710A466D7725}"/>
                </a:ext>
              </a:extLst>
            </p:cNvPr>
            <p:cNvSpPr/>
            <p:nvPr/>
          </p:nvSpPr>
          <p:spPr>
            <a:xfrm>
              <a:off x="221454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30" name="矩形 229">
              <a:extLst>
                <a:ext uri="{FF2B5EF4-FFF2-40B4-BE49-F238E27FC236}">
                  <a16:creationId xmlns:a16="http://schemas.microsoft.com/office/drawing/2014/main" id="{E8287B7F-D34B-445F-AB07-FF1370D6F53E}"/>
                </a:ext>
              </a:extLst>
            </p:cNvPr>
            <p:cNvSpPr/>
            <p:nvPr/>
          </p:nvSpPr>
          <p:spPr>
            <a:xfrm>
              <a:off x="257173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1" name="矩形 230">
              <a:extLst>
                <a:ext uri="{FF2B5EF4-FFF2-40B4-BE49-F238E27FC236}">
                  <a16:creationId xmlns:a16="http://schemas.microsoft.com/office/drawing/2014/main" id="{135CD94F-C965-4E02-8AB4-99AB8EB9B4EC}"/>
                </a:ext>
              </a:extLst>
            </p:cNvPr>
            <p:cNvSpPr/>
            <p:nvPr/>
          </p:nvSpPr>
          <p:spPr>
            <a:xfrm>
              <a:off x="2928926" y="507207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2" name="矩形 231">
              <a:extLst>
                <a:ext uri="{FF2B5EF4-FFF2-40B4-BE49-F238E27FC236}">
                  <a16:creationId xmlns:a16="http://schemas.microsoft.com/office/drawing/2014/main" id="{85196146-746B-4E6B-97CC-C55B6CBB196B}"/>
                </a:ext>
              </a:extLst>
            </p:cNvPr>
            <p:cNvSpPr/>
            <p:nvPr/>
          </p:nvSpPr>
          <p:spPr>
            <a:xfrm>
              <a:off x="328611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3" name="矩形 232">
              <a:extLst>
                <a:ext uri="{FF2B5EF4-FFF2-40B4-BE49-F238E27FC236}">
                  <a16:creationId xmlns:a16="http://schemas.microsoft.com/office/drawing/2014/main" id="{C0AD0B1D-A880-4D77-ABFA-1E7076DC0495}"/>
                </a:ext>
              </a:extLst>
            </p:cNvPr>
            <p:cNvSpPr/>
            <p:nvPr/>
          </p:nvSpPr>
          <p:spPr>
            <a:xfrm>
              <a:off x="3643306" y="5072074"/>
              <a:ext cx="357189"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4" name="矩形 233">
              <a:extLst>
                <a:ext uri="{FF2B5EF4-FFF2-40B4-BE49-F238E27FC236}">
                  <a16:creationId xmlns:a16="http://schemas.microsoft.com/office/drawing/2014/main" id="{4B2D8080-4076-433E-B597-DD65F77CA008}"/>
                </a:ext>
              </a:extLst>
            </p:cNvPr>
            <p:cNvSpPr/>
            <p:nvPr/>
          </p:nvSpPr>
          <p:spPr>
            <a:xfrm>
              <a:off x="4000496" y="5429264"/>
              <a:ext cx="357190"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④</a:t>
              </a:r>
              <a:endParaRPr lang="zh-CN" altLang="en-US" sz="1400" kern="0">
                <a:solidFill>
                  <a:prstClr val="black"/>
                </a:solidFill>
                <a:latin typeface="宋体" panose="02010600030101010101" pitchFamily="2" charset="-122"/>
              </a:endParaRPr>
            </a:p>
          </p:txBody>
        </p:sp>
        <p:sp>
          <p:nvSpPr>
            <p:cNvPr id="235" name="矩形 234">
              <a:extLst>
                <a:ext uri="{FF2B5EF4-FFF2-40B4-BE49-F238E27FC236}">
                  <a16:creationId xmlns:a16="http://schemas.microsoft.com/office/drawing/2014/main" id="{B4081524-2D46-4E19-8B4A-BA4EFDD631B7}"/>
                </a:ext>
              </a:extLst>
            </p:cNvPr>
            <p:cNvSpPr/>
            <p:nvPr/>
          </p:nvSpPr>
          <p:spPr>
            <a:xfrm>
              <a:off x="400049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6" name="矩形 235">
              <a:extLst>
                <a:ext uri="{FF2B5EF4-FFF2-40B4-BE49-F238E27FC236}">
                  <a16:creationId xmlns:a16="http://schemas.microsoft.com/office/drawing/2014/main" id="{FBF43C52-7BD3-4261-A69A-A5F7E6E5C88E}"/>
                </a:ext>
              </a:extLst>
            </p:cNvPr>
            <p:cNvSpPr/>
            <p:nvPr/>
          </p:nvSpPr>
          <p:spPr>
            <a:xfrm>
              <a:off x="364330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7" name="矩形 236">
              <a:extLst>
                <a:ext uri="{FF2B5EF4-FFF2-40B4-BE49-F238E27FC236}">
                  <a16:creationId xmlns:a16="http://schemas.microsoft.com/office/drawing/2014/main" id="{6D43BBC1-0F78-43BB-B482-26F033016375}"/>
                </a:ext>
              </a:extLst>
            </p:cNvPr>
            <p:cNvSpPr/>
            <p:nvPr/>
          </p:nvSpPr>
          <p:spPr>
            <a:xfrm>
              <a:off x="328611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8" name="矩形 237">
              <a:extLst>
                <a:ext uri="{FF2B5EF4-FFF2-40B4-BE49-F238E27FC236}">
                  <a16:creationId xmlns:a16="http://schemas.microsoft.com/office/drawing/2014/main" id="{EE925A6C-07B1-4B2C-922E-6BEA4A208E93}"/>
                </a:ext>
              </a:extLst>
            </p:cNvPr>
            <p:cNvSpPr/>
            <p:nvPr/>
          </p:nvSpPr>
          <p:spPr>
            <a:xfrm>
              <a:off x="257173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9" name="矩形 238">
              <a:extLst>
                <a:ext uri="{FF2B5EF4-FFF2-40B4-BE49-F238E27FC236}">
                  <a16:creationId xmlns:a16="http://schemas.microsoft.com/office/drawing/2014/main" id="{1FA79748-AAED-48B3-8D32-556D988A491B}"/>
                </a:ext>
              </a:extLst>
            </p:cNvPr>
            <p:cNvSpPr/>
            <p:nvPr/>
          </p:nvSpPr>
          <p:spPr>
            <a:xfrm>
              <a:off x="292892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0" name="矩形 239">
              <a:extLst>
                <a:ext uri="{FF2B5EF4-FFF2-40B4-BE49-F238E27FC236}">
                  <a16:creationId xmlns:a16="http://schemas.microsoft.com/office/drawing/2014/main" id="{75CD4B21-7AC2-4317-AFF4-95B1F76915CF}"/>
                </a:ext>
              </a:extLst>
            </p:cNvPr>
            <p:cNvSpPr/>
            <p:nvPr/>
          </p:nvSpPr>
          <p:spPr>
            <a:xfrm>
              <a:off x="257173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1" name="矩形 240">
              <a:extLst>
                <a:ext uri="{FF2B5EF4-FFF2-40B4-BE49-F238E27FC236}">
                  <a16:creationId xmlns:a16="http://schemas.microsoft.com/office/drawing/2014/main" id="{635D21E4-30B7-44E7-A0BF-377777C072C9}"/>
                </a:ext>
              </a:extLst>
            </p:cNvPr>
            <p:cNvSpPr/>
            <p:nvPr/>
          </p:nvSpPr>
          <p:spPr>
            <a:xfrm>
              <a:off x="292892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2" name="矩形 241">
              <a:extLst>
                <a:ext uri="{FF2B5EF4-FFF2-40B4-BE49-F238E27FC236}">
                  <a16:creationId xmlns:a16="http://schemas.microsoft.com/office/drawing/2014/main" id="{848B3F2F-2AA4-41DD-AD81-9A02883A845A}"/>
                </a:ext>
              </a:extLst>
            </p:cNvPr>
            <p:cNvSpPr/>
            <p:nvPr/>
          </p:nvSpPr>
          <p:spPr>
            <a:xfrm>
              <a:off x="328611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43" name="矩形 242">
              <a:extLst>
                <a:ext uri="{FF2B5EF4-FFF2-40B4-BE49-F238E27FC236}">
                  <a16:creationId xmlns:a16="http://schemas.microsoft.com/office/drawing/2014/main" id="{B16D581F-7FC1-496E-8123-AAFFC30734A5}"/>
                </a:ext>
              </a:extLst>
            </p:cNvPr>
            <p:cNvSpPr/>
            <p:nvPr/>
          </p:nvSpPr>
          <p:spPr>
            <a:xfrm>
              <a:off x="364330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4</a:t>
              </a:r>
              <a:endParaRPr lang="zh-CN" altLang="en-US" sz="1400" kern="0">
                <a:solidFill>
                  <a:prstClr val="black"/>
                </a:solidFill>
                <a:latin typeface="宋体" panose="02010600030101010101" pitchFamily="2" charset="-122"/>
              </a:endParaRPr>
            </a:p>
          </p:txBody>
        </p:sp>
        <p:sp>
          <p:nvSpPr>
            <p:cNvPr id="244" name="矩形 243">
              <a:extLst>
                <a:ext uri="{FF2B5EF4-FFF2-40B4-BE49-F238E27FC236}">
                  <a16:creationId xmlns:a16="http://schemas.microsoft.com/office/drawing/2014/main" id="{B28801B7-62FB-49C4-A7BF-292F22F7A5C6}"/>
                </a:ext>
              </a:extLst>
            </p:cNvPr>
            <p:cNvSpPr/>
            <p:nvPr/>
          </p:nvSpPr>
          <p:spPr>
            <a:xfrm>
              <a:off x="4000496" y="578645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4</a:t>
              </a:r>
              <a:endParaRPr lang="zh-CN" altLang="en-US" sz="1400" kern="0" dirty="0">
                <a:solidFill>
                  <a:prstClr val="black"/>
                </a:solidFill>
                <a:latin typeface="宋体" panose="02010600030101010101" pitchFamily="2" charset="-122"/>
              </a:endParaRPr>
            </a:p>
          </p:txBody>
        </p:sp>
        <p:sp>
          <p:nvSpPr>
            <p:cNvPr id="245" name="TextBox 64">
              <a:extLst>
                <a:ext uri="{FF2B5EF4-FFF2-40B4-BE49-F238E27FC236}">
                  <a16:creationId xmlns:a16="http://schemas.microsoft.com/office/drawing/2014/main" id="{E6850868-84DB-4917-8CF1-9DCBE5C8883F}"/>
                </a:ext>
              </a:extLst>
            </p:cNvPr>
            <p:cNvSpPr txBox="1">
              <a:spLocks noChangeArrowheads="1"/>
            </p:cNvSpPr>
            <p:nvPr/>
          </p:nvSpPr>
          <p:spPr bwMode="auto">
            <a:xfrm>
              <a:off x="1928794" y="2928934"/>
              <a:ext cx="301627" cy="307977"/>
            </a:xfrm>
            <a:prstGeom prst="rect">
              <a:avLst/>
            </a:prstGeom>
            <a:noFill/>
            <a:ln>
              <a:noFill/>
            </a:ln>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fontAlgn="auto" hangingPunct="1">
                <a:spcBef>
                  <a:spcPct val="0"/>
                </a:spcBef>
                <a:spcAft>
                  <a:spcPts val="0"/>
                </a:spcAft>
                <a:buClrTx/>
                <a:buSzTx/>
                <a:buFontTx/>
                <a:buNone/>
                <a:defRPr/>
              </a:pPr>
              <a:r>
                <a:rPr lang="en-US" altLang="zh-CN" sz="1400" kern="0">
                  <a:solidFill>
                    <a:prstClr val="black"/>
                  </a:solidFill>
                  <a:latin typeface="Arial" panose="020B0604020202020204" pitchFamily="34" charset="0"/>
                </a:rPr>
                <a:t>y</a:t>
              </a:r>
              <a:r>
                <a:rPr lang="en-US" altLang="zh-CN" sz="1400" kern="0" baseline="-25000">
                  <a:solidFill>
                    <a:prstClr val="black"/>
                  </a:solidFill>
                  <a:latin typeface="Arial" panose="020B0604020202020204" pitchFamily="34" charset="0"/>
                </a:rPr>
                <a:t>j</a:t>
              </a:r>
              <a:endParaRPr lang="zh-CN" altLang="en-US" sz="1400" kern="0" baseline="-25000">
                <a:solidFill>
                  <a:prstClr val="black"/>
                </a:solidFill>
                <a:latin typeface="Arial" panose="020B0604020202020204" pitchFamily="34" charset="0"/>
              </a:endParaRPr>
            </a:p>
          </p:txBody>
        </p:sp>
        <p:sp>
          <p:nvSpPr>
            <p:cNvPr id="246" name="椭圆 245">
              <a:extLst>
                <a:ext uri="{FF2B5EF4-FFF2-40B4-BE49-F238E27FC236}">
                  <a16:creationId xmlns:a16="http://schemas.microsoft.com/office/drawing/2014/main" id="{885C827E-F0C2-42BB-9E7B-558BBEE61610}"/>
                </a:ext>
              </a:extLst>
            </p:cNvPr>
            <p:cNvSpPr/>
            <p:nvPr/>
          </p:nvSpPr>
          <p:spPr>
            <a:xfrm>
              <a:off x="2285984"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47" name="椭圆 246">
              <a:extLst>
                <a:ext uri="{FF2B5EF4-FFF2-40B4-BE49-F238E27FC236}">
                  <a16:creationId xmlns:a16="http://schemas.microsoft.com/office/drawing/2014/main" id="{3B749D77-99A7-4724-AE83-E20615EFA4CF}"/>
                </a:ext>
              </a:extLst>
            </p:cNvPr>
            <p:cNvSpPr/>
            <p:nvPr/>
          </p:nvSpPr>
          <p:spPr>
            <a:xfrm>
              <a:off x="2643174" y="2928934"/>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D</a:t>
              </a:r>
              <a:endParaRPr lang="zh-CN" altLang="en-US" sz="1400" kern="0">
                <a:solidFill>
                  <a:prstClr val="black"/>
                </a:solidFill>
                <a:latin typeface="Constantia"/>
              </a:endParaRPr>
            </a:p>
          </p:txBody>
        </p:sp>
        <p:sp>
          <p:nvSpPr>
            <p:cNvPr id="248" name="椭圆 247">
              <a:extLst>
                <a:ext uri="{FF2B5EF4-FFF2-40B4-BE49-F238E27FC236}">
                  <a16:creationId xmlns:a16="http://schemas.microsoft.com/office/drawing/2014/main" id="{0B327059-5477-4BE3-A980-37D06ED18185}"/>
                </a:ext>
              </a:extLst>
            </p:cNvPr>
            <p:cNvSpPr/>
            <p:nvPr/>
          </p:nvSpPr>
          <p:spPr>
            <a:xfrm>
              <a:off x="2990839"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C</a:t>
              </a:r>
              <a:endParaRPr lang="zh-CN" altLang="en-US" sz="1400" kern="0">
                <a:solidFill>
                  <a:prstClr val="black"/>
                </a:solidFill>
                <a:latin typeface="Constantia"/>
              </a:endParaRPr>
            </a:p>
          </p:txBody>
        </p:sp>
        <p:sp>
          <p:nvSpPr>
            <p:cNvPr id="249" name="椭圆 248">
              <a:extLst>
                <a:ext uri="{FF2B5EF4-FFF2-40B4-BE49-F238E27FC236}">
                  <a16:creationId xmlns:a16="http://schemas.microsoft.com/office/drawing/2014/main" id="{483F8684-8DB6-4FEB-B13E-515D41EBBE44}"/>
                </a:ext>
              </a:extLst>
            </p:cNvPr>
            <p:cNvSpPr/>
            <p:nvPr/>
          </p:nvSpPr>
          <p:spPr>
            <a:xfrm>
              <a:off x="3336916" y="2928934"/>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0" name="椭圆 249">
              <a:extLst>
                <a:ext uri="{FF2B5EF4-FFF2-40B4-BE49-F238E27FC236}">
                  <a16:creationId xmlns:a16="http://schemas.microsoft.com/office/drawing/2014/main" id="{47DD75AB-81FF-40CD-AAA5-DD8B03488CFC}"/>
                </a:ext>
              </a:extLst>
            </p:cNvPr>
            <p:cNvSpPr/>
            <p:nvPr/>
          </p:nvSpPr>
          <p:spPr>
            <a:xfrm>
              <a:off x="3684581"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1" name="椭圆 250">
              <a:extLst>
                <a:ext uri="{FF2B5EF4-FFF2-40B4-BE49-F238E27FC236}">
                  <a16:creationId xmlns:a16="http://schemas.microsoft.com/office/drawing/2014/main" id="{670B5D86-379C-4463-B709-8A9958841260}"/>
                </a:ext>
              </a:extLst>
            </p:cNvPr>
            <p:cNvSpPr/>
            <p:nvPr/>
          </p:nvSpPr>
          <p:spPr>
            <a:xfrm>
              <a:off x="4041771"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2" name="TextBox 72">
              <a:extLst>
                <a:ext uri="{FF2B5EF4-FFF2-40B4-BE49-F238E27FC236}">
                  <a16:creationId xmlns:a16="http://schemas.microsoft.com/office/drawing/2014/main" id="{0CEC2476-9BDD-439C-A1FE-63A5B92AF3AD}"/>
                </a:ext>
              </a:extLst>
            </p:cNvPr>
            <p:cNvSpPr txBox="1">
              <a:spLocks noChangeArrowheads="1"/>
            </p:cNvSpPr>
            <p:nvPr/>
          </p:nvSpPr>
          <p:spPr bwMode="auto">
            <a:xfrm>
              <a:off x="1500166" y="3286124"/>
              <a:ext cx="301627" cy="307977"/>
            </a:xfrm>
            <a:prstGeom prst="rect">
              <a:avLst/>
            </a:prstGeom>
            <a:noFill/>
            <a:ln>
              <a:noFill/>
            </a:ln>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fontAlgn="auto" hangingPunct="1">
                <a:spcBef>
                  <a:spcPct val="0"/>
                </a:spcBef>
                <a:spcAft>
                  <a:spcPts val="0"/>
                </a:spcAft>
                <a:buClrTx/>
                <a:buSzTx/>
                <a:buFontTx/>
                <a:buNone/>
                <a:defRPr/>
              </a:pPr>
              <a:r>
                <a:rPr lang="en-US" altLang="zh-CN" sz="1400" kern="0">
                  <a:solidFill>
                    <a:prstClr val="black"/>
                  </a:solidFill>
                  <a:latin typeface="Arial" panose="020B0604020202020204" pitchFamily="34" charset="0"/>
                </a:rPr>
                <a:t>x</a:t>
              </a:r>
              <a:r>
                <a:rPr lang="en-US" altLang="zh-CN" sz="1400" kern="0" baseline="-25000">
                  <a:solidFill>
                    <a:prstClr val="black"/>
                  </a:solidFill>
                  <a:latin typeface="Arial" panose="020B0604020202020204" pitchFamily="34" charset="0"/>
                </a:rPr>
                <a:t>i</a:t>
              </a:r>
              <a:endParaRPr lang="zh-CN" altLang="en-US" sz="1400" kern="0" baseline="-25000">
                <a:solidFill>
                  <a:prstClr val="black"/>
                </a:solidFill>
                <a:latin typeface="Arial" panose="020B0604020202020204" pitchFamily="34" charset="0"/>
              </a:endParaRPr>
            </a:p>
          </p:txBody>
        </p:sp>
        <p:sp>
          <p:nvSpPr>
            <p:cNvPr id="253" name="椭圆 252">
              <a:extLst>
                <a:ext uri="{FF2B5EF4-FFF2-40B4-BE49-F238E27FC236}">
                  <a16:creationId xmlns:a16="http://schemas.microsoft.com/office/drawing/2014/main" id="{918C5FC3-62F5-4D13-A458-3C01F06F9943}"/>
                </a:ext>
              </a:extLst>
            </p:cNvPr>
            <p:cNvSpPr/>
            <p:nvPr/>
          </p:nvSpPr>
          <p:spPr>
            <a:xfrm>
              <a:off x="1500166" y="371475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4" name="椭圆 253">
              <a:extLst>
                <a:ext uri="{FF2B5EF4-FFF2-40B4-BE49-F238E27FC236}">
                  <a16:creationId xmlns:a16="http://schemas.microsoft.com/office/drawing/2014/main" id="{B1955B08-305E-4539-BF27-AE89B4E8289C}"/>
                </a:ext>
              </a:extLst>
            </p:cNvPr>
            <p:cNvSpPr/>
            <p:nvPr/>
          </p:nvSpPr>
          <p:spPr>
            <a:xfrm>
              <a:off x="1500166" y="550070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5" name="椭圆 254">
              <a:extLst>
                <a:ext uri="{FF2B5EF4-FFF2-40B4-BE49-F238E27FC236}">
                  <a16:creationId xmlns:a16="http://schemas.microsoft.com/office/drawing/2014/main" id="{6580AA15-81BB-468F-B7A0-4F41A1191BB1}"/>
                </a:ext>
              </a:extLst>
            </p:cNvPr>
            <p:cNvSpPr/>
            <p:nvPr/>
          </p:nvSpPr>
          <p:spPr>
            <a:xfrm>
              <a:off x="1500166" y="4041779"/>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dirty="0">
                  <a:solidFill>
                    <a:prstClr val="black"/>
                  </a:solidFill>
                  <a:latin typeface="Constantia"/>
                </a:rPr>
                <a:t>B</a:t>
              </a:r>
              <a:endParaRPr lang="zh-CN" altLang="en-US" sz="1400" kern="0" dirty="0">
                <a:solidFill>
                  <a:prstClr val="black"/>
                </a:solidFill>
                <a:latin typeface="Constantia"/>
              </a:endParaRPr>
            </a:p>
          </p:txBody>
        </p:sp>
        <p:sp>
          <p:nvSpPr>
            <p:cNvPr id="256" name="椭圆 255">
              <a:extLst>
                <a:ext uri="{FF2B5EF4-FFF2-40B4-BE49-F238E27FC236}">
                  <a16:creationId xmlns:a16="http://schemas.microsoft.com/office/drawing/2014/main" id="{77AAB95A-664E-4449-A637-7FBD9FB9C452}"/>
                </a:ext>
              </a:extLst>
            </p:cNvPr>
            <p:cNvSpPr/>
            <p:nvPr/>
          </p:nvSpPr>
          <p:spPr>
            <a:xfrm>
              <a:off x="1500166" y="478632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7" name="椭圆 256">
              <a:extLst>
                <a:ext uri="{FF2B5EF4-FFF2-40B4-BE49-F238E27FC236}">
                  <a16:creationId xmlns:a16="http://schemas.microsoft.com/office/drawing/2014/main" id="{12CB430C-A487-430C-8405-7874573DC738}"/>
                </a:ext>
              </a:extLst>
            </p:cNvPr>
            <p:cNvSpPr/>
            <p:nvPr/>
          </p:nvSpPr>
          <p:spPr>
            <a:xfrm>
              <a:off x="1500166" y="585789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8" name="椭圆 257">
              <a:extLst>
                <a:ext uri="{FF2B5EF4-FFF2-40B4-BE49-F238E27FC236}">
                  <a16:creationId xmlns:a16="http://schemas.microsoft.com/office/drawing/2014/main" id="{81047230-C701-454B-A67D-07F0D9F8AF9D}"/>
                </a:ext>
              </a:extLst>
            </p:cNvPr>
            <p:cNvSpPr/>
            <p:nvPr/>
          </p:nvSpPr>
          <p:spPr>
            <a:xfrm>
              <a:off x="1500166" y="514351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D</a:t>
              </a:r>
              <a:endParaRPr lang="zh-CN" altLang="en-US" sz="1400" kern="0">
                <a:solidFill>
                  <a:prstClr val="black"/>
                </a:solidFill>
                <a:latin typeface="Constantia"/>
              </a:endParaRPr>
            </a:p>
          </p:txBody>
        </p:sp>
        <p:sp>
          <p:nvSpPr>
            <p:cNvPr id="259" name="椭圆 258">
              <a:extLst>
                <a:ext uri="{FF2B5EF4-FFF2-40B4-BE49-F238E27FC236}">
                  <a16:creationId xmlns:a16="http://schemas.microsoft.com/office/drawing/2014/main" id="{A2B16AE0-54CE-46FF-A465-3E2E7AF0527F}"/>
                </a:ext>
              </a:extLst>
            </p:cNvPr>
            <p:cNvSpPr/>
            <p:nvPr/>
          </p:nvSpPr>
          <p:spPr>
            <a:xfrm>
              <a:off x="1500166" y="442913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C</a:t>
              </a:r>
              <a:endParaRPr lang="zh-CN" altLang="en-US" sz="1400" kern="0">
                <a:solidFill>
                  <a:prstClr val="black"/>
                </a:solidFill>
                <a:latin typeface="Constantia"/>
              </a:endParaRPr>
            </a:p>
          </p:txBody>
        </p:sp>
        <p:sp>
          <p:nvSpPr>
            <p:cNvPr id="260" name="TextBox 80">
              <a:extLst>
                <a:ext uri="{FF2B5EF4-FFF2-40B4-BE49-F238E27FC236}">
                  <a16:creationId xmlns:a16="http://schemas.microsoft.com/office/drawing/2014/main" id="{9A6084D9-60A3-4BC0-819B-9531F6CB4297}"/>
                </a:ext>
              </a:extLst>
            </p:cNvPr>
            <p:cNvSpPr txBox="1"/>
            <p:nvPr/>
          </p:nvSpPr>
          <p:spPr>
            <a:xfrm>
              <a:off x="1000100" y="3286124"/>
              <a:ext cx="284165"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0</a:t>
              </a:r>
              <a:endParaRPr lang="zh-CN" altLang="en-US" sz="1400" kern="0" baseline="-25000">
                <a:solidFill>
                  <a:prstClr val="black"/>
                </a:solidFill>
                <a:latin typeface="宋体" panose="02010600030101010101" pitchFamily="2" charset="-122"/>
              </a:endParaRPr>
            </a:p>
          </p:txBody>
        </p:sp>
        <p:sp>
          <p:nvSpPr>
            <p:cNvPr id="261" name="椭圆 260">
              <a:extLst>
                <a:ext uri="{FF2B5EF4-FFF2-40B4-BE49-F238E27FC236}">
                  <a16:creationId xmlns:a16="http://schemas.microsoft.com/office/drawing/2014/main" id="{7E8C8EDF-1316-4DD6-B289-4D07074ABEF2}"/>
                </a:ext>
              </a:extLst>
            </p:cNvPr>
            <p:cNvSpPr/>
            <p:nvPr/>
          </p:nvSpPr>
          <p:spPr>
            <a:xfrm>
              <a:off x="1000100" y="371475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62" name="椭圆 261">
              <a:extLst>
                <a:ext uri="{FF2B5EF4-FFF2-40B4-BE49-F238E27FC236}">
                  <a16:creationId xmlns:a16="http://schemas.microsoft.com/office/drawing/2014/main" id="{BA4A9AD7-8266-403E-B5F4-17649389DA7C}"/>
                </a:ext>
              </a:extLst>
            </p:cNvPr>
            <p:cNvSpPr/>
            <p:nvPr/>
          </p:nvSpPr>
          <p:spPr>
            <a:xfrm>
              <a:off x="1000100" y="550070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6</a:t>
              </a:r>
              <a:endParaRPr lang="zh-CN" altLang="en-US" sz="1400" kern="0">
                <a:solidFill>
                  <a:prstClr val="black"/>
                </a:solidFill>
                <a:latin typeface="宋体" panose="02010600030101010101" pitchFamily="2" charset="-122"/>
              </a:endParaRPr>
            </a:p>
          </p:txBody>
        </p:sp>
        <p:sp>
          <p:nvSpPr>
            <p:cNvPr id="263" name="椭圆 262">
              <a:extLst>
                <a:ext uri="{FF2B5EF4-FFF2-40B4-BE49-F238E27FC236}">
                  <a16:creationId xmlns:a16="http://schemas.microsoft.com/office/drawing/2014/main" id="{972BC764-49E0-4BB2-9000-BBD2BA0CA729}"/>
                </a:ext>
              </a:extLst>
            </p:cNvPr>
            <p:cNvSpPr/>
            <p:nvPr/>
          </p:nvSpPr>
          <p:spPr>
            <a:xfrm>
              <a:off x="1000100" y="4041779"/>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64" name="椭圆 263">
              <a:extLst>
                <a:ext uri="{FF2B5EF4-FFF2-40B4-BE49-F238E27FC236}">
                  <a16:creationId xmlns:a16="http://schemas.microsoft.com/office/drawing/2014/main" id="{6DC40DF9-533B-4831-9D53-F6AD4DE706AB}"/>
                </a:ext>
              </a:extLst>
            </p:cNvPr>
            <p:cNvSpPr/>
            <p:nvPr/>
          </p:nvSpPr>
          <p:spPr>
            <a:xfrm>
              <a:off x="1000100" y="478632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4</a:t>
              </a:r>
              <a:endParaRPr lang="zh-CN" altLang="en-US" sz="1400" kern="0">
                <a:solidFill>
                  <a:prstClr val="black"/>
                </a:solidFill>
                <a:latin typeface="宋体" panose="02010600030101010101" pitchFamily="2" charset="-122"/>
              </a:endParaRPr>
            </a:p>
          </p:txBody>
        </p:sp>
        <p:sp>
          <p:nvSpPr>
            <p:cNvPr id="265" name="椭圆 264">
              <a:extLst>
                <a:ext uri="{FF2B5EF4-FFF2-40B4-BE49-F238E27FC236}">
                  <a16:creationId xmlns:a16="http://schemas.microsoft.com/office/drawing/2014/main" id="{F9F0EDB3-26AC-4BD0-B99C-CC3183A10E45}"/>
                </a:ext>
              </a:extLst>
            </p:cNvPr>
            <p:cNvSpPr/>
            <p:nvPr/>
          </p:nvSpPr>
          <p:spPr>
            <a:xfrm>
              <a:off x="1000100" y="585789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7</a:t>
              </a:r>
              <a:endParaRPr lang="zh-CN" altLang="en-US" sz="1400" kern="0">
                <a:solidFill>
                  <a:prstClr val="black"/>
                </a:solidFill>
                <a:latin typeface="宋体" panose="02010600030101010101" pitchFamily="2" charset="-122"/>
              </a:endParaRPr>
            </a:p>
          </p:txBody>
        </p:sp>
        <p:sp>
          <p:nvSpPr>
            <p:cNvPr id="266" name="椭圆 265">
              <a:extLst>
                <a:ext uri="{FF2B5EF4-FFF2-40B4-BE49-F238E27FC236}">
                  <a16:creationId xmlns:a16="http://schemas.microsoft.com/office/drawing/2014/main" id="{26A1FC9B-4517-42A5-8B2E-5201BC4CA70C}"/>
                </a:ext>
              </a:extLst>
            </p:cNvPr>
            <p:cNvSpPr/>
            <p:nvPr/>
          </p:nvSpPr>
          <p:spPr>
            <a:xfrm>
              <a:off x="1000100" y="514351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5</a:t>
              </a:r>
              <a:endParaRPr lang="zh-CN" altLang="en-US" sz="1400" kern="0">
                <a:solidFill>
                  <a:prstClr val="black"/>
                </a:solidFill>
                <a:latin typeface="宋体" panose="02010600030101010101" pitchFamily="2" charset="-122"/>
              </a:endParaRPr>
            </a:p>
          </p:txBody>
        </p:sp>
        <p:sp>
          <p:nvSpPr>
            <p:cNvPr id="267" name="椭圆 266">
              <a:extLst>
                <a:ext uri="{FF2B5EF4-FFF2-40B4-BE49-F238E27FC236}">
                  <a16:creationId xmlns:a16="http://schemas.microsoft.com/office/drawing/2014/main" id="{185E0EFD-F792-4443-ADD2-738E27E98ED5}"/>
                </a:ext>
              </a:extLst>
            </p:cNvPr>
            <p:cNvSpPr/>
            <p:nvPr/>
          </p:nvSpPr>
          <p:spPr>
            <a:xfrm>
              <a:off x="1000100" y="442913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68" name="TextBox 88">
              <a:extLst>
                <a:ext uri="{FF2B5EF4-FFF2-40B4-BE49-F238E27FC236}">
                  <a16:creationId xmlns:a16="http://schemas.microsoft.com/office/drawing/2014/main" id="{FDF4EC40-9124-4D59-9FD6-85009AEF7D7F}"/>
                </a:ext>
              </a:extLst>
            </p:cNvPr>
            <p:cNvSpPr txBox="1"/>
            <p:nvPr/>
          </p:nvSpPr>
          <p:spPr>
            <a:xfrm>
              <a:off x="1928794" y="2500306"/>
              <a:ext cx="284164"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0</a:t>
              </a:r>
              <a:endParaRPr lang="zh-CN" altLang="en-US" sz="1400" kern="0" baseline="-25000">
                <a:solidFill>
                  <a:prstClr val="black"/>
                </a:solidFill>
                <a:latin typeface="宋体" panose="02010600030101010101" pitchFamily="2" charset="-122"/>
              </a:endParaRPr>
            </a:p>
          </p:txBody>
        </p:sp>
        <p:sp>
          <p:nvSpPr>
            <p:cNvPr id="269" name="椭圆 268">
              <a:extLst>
                <a:ext uri="{FF2B5EF4-FFF2-40B4-BE49-F238E27FC236}">
                  <a16:creationId xmlns:a16="http://schemas.microsoft.com/office/drawing/2014/main" id="{8D470B25-044E-4A73-AC8F-3F5B1C93BBE9}"/>
                </a:ext>
              </a:extLst>
            </p:cNvPr>
            <p:cNvSpPr/>
            <p:nvPr/>
          </p:nvSpPr>
          <p:spPr>
            <a:xfrm>
              <a:off x="2285984"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70" name="椭圆 269">
              <a:extLst>
                <a:ext uri="{FF2B5EF4-FFF2-40B4-BE49-F238E27FC236}">
                  <a16:creationId xmlns:a16="http://schemas.microsoft.com/office/drawing/2014/main" id="{22D07DAC-6A38-44F9-90B9-6FC4843EEB62}"/>
                </a:ext>
              </a:extLst>
            </p:cNvPr>
            <p:cNvSpPr/>
            <p:nvPr/>
          </p:nvSpPr>
          <p:spPr>
            <a:xfrm>
              <a:off x="2643174"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dirty="0">
                  <a:solidFill>
                    <a:prstClr val="black"/>
                  </a:solidFill>
                  <a:latin typeface="宋体" panose="02010600030101010101" pitchFamily="2" charset="-122"/>
                </a:rPr>
                <a:t>2</a:t>
              </a:r>
              <a:endParaRPr lang="zh-CN" altLang="en-US" sz="1400" kern="0" dirty="0">
                <a:solidFill>
                  <a:prstClr val="black"/>
                </a:solidFill>
                <a:latin typeface="宋体" panose="02010600030101010101" pitchFamily="2" charset="-122"/>
              </a:endParaRPr>
            </a:p>
          </p:txBody>
        </p:sp>
        <p:sp>
          <p:nvSpPr>
            <p:cNvPr id="271" name="椭圆 270">
              <a:extLst>
                <a:ext uri="{FF2B5EF4-FFF2-40B4-BE49-F238E27FC236}">
                  <a16:creationId xmlns:a16="http://schemas.microsoft.com/office/drawing/2014/main" id="{03F1EBA1-F566-4FE5-9248-7A5BA46F869F}"/>
                </a:ext>
              </a:extLst>
            </p:cNvPr>
            <p:cNvSpPr/>
            <p:nvPr/>
          </p:nvSpPr>
          <p:spPr>
            <a:xfrm>
              <a:off x="2990839"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72" name="椭圆 271">
              <a:extLst>
                <a:ext uri="{FF2B5EF4-FFF2-40B4-BE49-F238E27FC236}">
                  <a16:creationId xmlns:a16="http://schemas.microsoft.com/office/drawing/2014/main" id="{4610C4CC-E425-47FC-9681-0B836C319D25}"/>
                </a:ext>
              </a:extLst>
            </p:cNvPr>
            <p:cNvSpPr/>
            <p:nvPr/>
          </p:nvSpPr>
          <p:spPr>
            <a:xfrm>
              <a:off x="3336916"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4</a:t>
              </a:r>
              <a:endParaRPr lang="zh-CN" altLang="en-US" sz="1400" kern="0">
                <a:solidFill>
                  <a:prstClr val="black"/>
                </a:solidFill>
                <a:latin typeface="宋体" panose="02010600030101010101" pitchFamily="2" charset="-122"/>
              </a:endParaRPr>
            </a:p>
          </p:txBody>
        </p:sp>
        <p:sp>
          <p:nvSpPr>
            <p:cNvPr id="273" name="椭圆 272">
              <a:extLst>
                <a:ext uri="{FF2B5EF4-FFF2-40B4-BE49-F238E27FC236}">
                  <a16:creationId xmlns:a16="http://schemas.microsoft.com/office/drawing/2014/main" id="{C8C49507-9C89-4939-939A-95EAD7FB627E}"/>
                </a:ext>
              </a:extLst>
            </p:cNvPr>
            <p:cNvSpPr/>
            <p:nvPr/>
          </p:nvSpPr>
          <p:spPr>
            <a:xfrm>
              <a:off x="3684581"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5</a:t>
              </a:r>
              <a:endParaRPr lang="zh-CN" altLang="en-US" sz="1400" kern="0">
                <a:solidFill>
                  <a:prstClr val="black"/>
                </a:solidFill>
                <a:latin typeface="宋体" panose="02010600030101010101" pitchFamily="2" charset="-122"/>
              </a:endParaRPr>
            </a:p>
          </p:txBody>
        </p:sp>
        <p:sp>
          <p:nvSpPr>
            <p:cNvPr id="274" name="椭圆 273">
              <a:extLst>
                <a:ext uri="{FF2B5EF4-FFF2-40B4-BE49-F238E27FC236}">
                  <a16:creationId xmlns:a16="http://schemas.microsoft.com/office/drawing/2014/main" id="{2416FE11-B4BA-454D-AD04-843507A9768E}"/>
                </a:ext>
              </a:extLst>
            </p:cNvPr>
            <p:cNvSpPr/>
            <p:nvPr/>
          </p:nvSpPr>
          <p:spPr>
            <a:xfrm>
              <a:off x="4041771"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6</a:t>
              </a:r>
              <a:endParaRPr lang="zh-CN" altLang="en-US" sz="1400" kern="0">
                <a:solidFill>
                  <a:prstClr val="black"/>
                </a:solidFill>
                <a:latin typeface="宋体" panose="02010600030101010101" pitchFamily="2" charset="-122"/>
              </a:endParaRPr>
            </a:p>
          </p:txBody>
        </p:sp>
        <p:sp>
          <p:nvSpPr>
            <p:cNvPr id="275" name="TextBox 95">
              <a:extLst>
                <a:ext uri="{FF2B5EF4-FFF2-40B4-BE49-F238E27FC236}">
                  <a16:creationId xmlns:a16="http://schemas.microsoft.com/office/drawing/2014/main" id="{64ED0642-E771-4D8F-AA61-FE5CB7439BC4}"/>
                </a:ext>
              </a:extLst>
            </p:cNvPr>
            <p:cNvSpPr txBox="1"/>
            <p:nvPr/>
          </p:nvSpPr>
          <p:spPr>
            <a:xfrm>
              <a:off x="1500166" y="2500306"/>
              <a:ext cx="274639"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j</a:t>
              </a:r>
              <a:endParaRPr lang="zh-CN" altLang="en-US" sz="1400" kern="0">
                <a:solidFill>
                  <a:prstClr val="black"/>
                </a:solidFill>
                <a:latin typeface="宋体" panose="02010600030101010101" pitchFamily="2" charset="-122"/>
              </a:endParaRPr>
            </a:p>
          </p:txBody>
        </p:sp>
        <p:sp>
          <p:nvSpPr>
            <p:cNvPr id="276" name="TextBox 96">
              <a:extLst>
                <a:ext uri="{FF2B5EF4-FFF2-40B4-BE49-F238E27FC236}">
                  <a16:creationId xmlns:a16="http://schemas.microsoft.com/office/drawing/2014/main" id="{59502B4F-9B03-465D-A8B0-6DC292459A05}"/>
                </a:ext>
              </a:extLst>
            </p:cNvPr>
            <p:cNvSpPr txBox="1"/>
            <p:nvPr/>
          </p:nvSpPr>
          <p:spPr>
            <a:xfrm>
              <a:off x="1000100" y="2857496"/>
              <a:ext cx="274640"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i</a:t>
              </a:r>
              <a:endParaRPr lang="zh-CN" altLang="en-US" sz="1400" kern="0">
                <a:solidFill>
                  <a:prstClr val="black"/>
                </a:solidFill>
                <a:latin typeface="宋体" panose="02010600030101010101" pitchFamily="2" charset="-122"/>
              </a:endParaRPr>
            </a:p>
          </p:txBody>
        </p:sp>
      </p:grpSp>
      <p:graphicFrame>
        <p:nvGraphicFramePr>
          <p:cNvPr id="86020" name="Object 2">
            <a:extLst>
              <a:ext uri="{FF2B5EF4-FFF2-40B4-BE49-F238E27FC236}">
                <a16:creationId xmlns:a16="http://schemas.microsoft.com/office/drawing/2014/main" id="{DC0650B2-C5BF-4875-85D9-03486BCFF28A}"/>
              </a:ext>
            </a:extLst>
          </p:cNvPr>
          <p:cNvGraphicFramePr>
            <a:graphicFrameLocks noChangeAspect="1"/>
          </p:cNvGraphicFramePr>
          <p:nvPr/>
        </p:nvGraphicFramePr>
        <p:xfrm>
          <a:off x="4584700" y="2189163"/>
          <a:ext cx="4464050" cy="877887"/>
        </p:xfrm>
        <a:graphic>
          <a:graphicData uri="http://schemas.openxmlformats.org/presentationml/2006/ole">
            <mc:AlternateContent xmlns:mc="http://schemas.openxmlformats.org/markup-compatibility/2006">
              <mc:Choice xmlns:v="urn:schemas-microsoft-com:vml" Requires="v">
                <p:oleObj spid="_x0000_s86136" name="公式" r:id="rId3" imgW="3454400" imgH="736600" progId="Equation.3">
                  <p:embed/>
                </p:oleObj>
              </mc:Choice>
              <mc:Fallback>
                <p:oleObj name="公式" r:id="rId3" imgW="3454400" imgH="736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189163"/>
                        <a:ext cx="446405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21" name="文本框 1">
            <a:extLst>
              <a:ext uri="{FF2B5EF4-FFF2-40B4-BE49-F238E27FC236}">
                <a16:creationId xmlns:a16="http://schemas.microsoft.com/office/drawing/2014/main" id="{5C44E87D-491B-4988-9375-6BF71CA405F9}"/>
              </a:ext>
            </a:extLst>
          </p:cNvPr>
          <p:cNvSpPr txBox="1">
            <a:spLocks noChangeArrowheads="1"/>
          </p:cNvSpPr>
          <p:nvPr/>
        </p:nvSpPr>
        <p:spPr bwMode="auto">
          <a:xfrm>
            <a:off x="4427538" y="3276600"/>
            <a:ext cx="222408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c[0,j] = 0</a:t>
            </a: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c[i,0] = 0</a:t>
            </a: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i = 2, j = 1       </a:t>
            </a:r>
            <a:r>
              <a:rPr lang="en-US" altLang="zh-CN" sz="1800">
                <a:solidFill>
                  <a:srgbClr val="FF0000"/>
                </a:solidFill>
                <a:latin typeface="Arial" panose="020B0604020202020204" pitchFamily="34" charset="0"/>
                <a:ea typeface="宋体" panose="02010600030101010101" pitchFamily="2" charset="-122"/>
              </a:rPr>
              <a:t>x</a:t>
            </a:r>
            <a:r>
              <a:rPr lang="en-US" altLang="zh-CN" sz="1800" baseline="-25000">
                <a:solidFill>
                  <a:srgbClr val="FF0000"/>
                </a:solidFill>
                <a:latin typeface="Arial" panose="020B0604020202020204" pitchFamily="34" charset="0"/>
                <a:ea typeface="宋体" panose="02010600030101010101" pitchFamily="2" charset="-122"/>
              </a:rPr>
              <a:t>2 = </a:t>
            </a:r>
            <a:r>
              <a:rPr lang="en-US" altLang="zh-CN" sz="1800">
                <a:solidFill>
                  <a:srgbClr val="FF0000"/>
                </a:solidFill>
                <a:latin typeface="Arial" panose="020B0604020202020204" pitchFamily="34" charset="0"/>
                <a:ea typeface="宋体" panose="02010600030101010101" pitchFamily="2" charset="-122"/>
              </a:rPr>
              <a:t>y</a:t>
            </a:r>
            <a:r>
              <a:rPr lang="en-US" altLang="zh-CN" sz="1800" baseline="-25000">
                <a:solidFill>
                  <a:srgbClr val="FF0000"/>
                </a:solidFill>
                <a:latin typeface="Arial" panose="020B0604020202020204" pitchFamily="34" charset="0"/>
                <a:ea typeface="宋体" panose="02010600030101010101" pitchFamily="2" charset="-122"/>
              </a:rPr>
              <a:t>2</a:t>
            </a: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c[2,1] = c[1,0] + 1</a:t>
            </a: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          = 0 +1</a:t>
            </a: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          = 1</a:t>
            </a: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b[2,1] = </a:t>
            </a:r>
            <a:r>
              <a:rPr lang="zh-CN" altLang="en-US" sz="1800">
                <a:solidFill>
                  <a:schemeClr val="tx1"/>
                </a:solidFill>
                <a:latin typeface="Arial" panose="020B0604020202020204" pitchFamily="34" charset="0"/>
                <a:ea typeface="宋体" panose="02010600030101010101" pitchFamily="2" charset="-122"/>
              </a:rPr>
              <a:t>‘</a:t>
            </a:r>
            <a:r>
              <a:rPr lang="zh-CN" altLang="en-US" sz="1800">
                <a:solidFill>
                  <a:schemeClr val="tx1"/>
                </a:solidFill>
                <a:latin typeface="等线" panose="02010600030101010101" pitchFamily="2" charset="-122"/>
                <a:ea typeface="等线" panose="02010600030101010101" pitchFamily="2" charset="-122"/>
              </a:rPr>
              <a:t>↖</a:t>
            </a:r>
            <a:r>
              <a:rPr lang="zh-CN" altLang="en-US" sz="1800">
                <a:solidFill>
                  <a:schemeClr val="tx1"/>
                </a:solidFill>
                <a:latin typeface="Arial" panose="020B0604020202020204" pitchFamily="34" charset="0"/>
                <a:ea typeface="宋体" panose="02010600030101010101" pitchFamily="2" charset="-122"/>
              </a:rPr>
              <a:t>’</a:t>
            </a: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6022" name="矩形 2">
            <a:extLst>
              <a:ext uri="{FF2B5EF4-FFF2-40B4-BE49-F238E27FC236}">
                <a16:creationId xmlns:a16="http://schemas.microsoft.com/office/drawing/2014/main" id="{47FF9FDD-24AF-440C-8A83-2F1AFEF35632}"/>
              </a:ext>
            </a:extLst>
          </p:cNvPr>
          <p:cNvSpPr>
            <a:spLocks noChangeArrowheads="1"/>
          </p:cNvSpPr>
          <p:nvPr/>
        </p:nvSpPr>
        <p:spPr bwMode="auto">
          <a:xfrm>
            <a:off x="1784350" y="4060825"/>
            <a:ext cx="2082800" cy="1785938"/>
          </a:xfrm>
          <a:prstGeom prst="rect">
            <a:avLst/>
          </a:prstGeom>
          <a:solidFill>
            <a:srgbClr val="C7FFF0">
              <a:alpha val="81175"/>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6023" name="椭圆 3">
            <a:extLst>
              <a:ext uri="{FF2B5EF4-FFF2-40B4-BE49-F238E27FC236}">
                <a16:creationId xmlns:a16="http://schemas.microsoft.com/office/drawing/2014/main" id="{041A9277-C9E2-4DD7-83EC-54D59EE30F86}"/>
              </a:ext>
            </a:extLst>
          </p:cNvPr>
          <p:cNvSpPr>
            <a:spLocks noChangeArrowheads="1"/>
          </p:cNvSpPr>
          <p:nvPr/>
        </p:nvSpPr>
        <p:spPr bwMode="auto">
          <a:xfrm>
            <a:off x="1687513" y="3621088"/>
            <a:ext cx="515937" cy="461962"/>
          </a:xfrm>
          <a:prstGeom prst="ellipse">
            <a:avLst/>
          </a:prstGeom>
          <a:solidFill>
            <a:srgbClr val="00E4A8">
              <a:alpha val="29019"/>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6024" name="椭圆 95">
            <a:extLst>
              <a:ext uri="{FF2B5EF4-FFF2-40B4-BE49-F238E27FC236}">
                <a16:creationId xmlns:a16="http://schemas.microsoft.com/office/drawing/2014/main" id="{EA66E2BD-BD90-4901-8280-F2B3E5DA5BA2}"/>
              </a:ext>
            </a:extLst>
          </p:cNvPr>
          <p:cNvSpPr>
            <a:spLocks noChangeArrowheads="1"/>
          </p:cNvSpPr>
          <p:nvPr/>
        </p:nvSpPr>
        <p:spPr bwMode="auto">
          <a:xfrm>
            <a:off x="1363663" y="3598863"/>
            <a:ext cx="514350" cy="463550"/>
          </a:xfrm>
          <a:prstGeom prst="ellipse">
            <a:avLst/>
          </a:prstGeom>
          <a:solidFill>
            <a:srgbClr val="00E4A8">
              <a:alpha val="29019"/>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6025" name="椭圆 96">
            <a:extLst>
              <a:ext uri="{FF2B5EF4-FFF2-40B4-BE49-F238E27FC236}">
                <a16:creationId xmlns:a16="http://schemas.microsoft.com/office/drawing/2014/main" id="{B6BCDF36-A99E-4316-B814-E139E255D8CD}"/>
              </a:ext>
            </a:extLst>
          </p:cNvPr>
          <p:cNvSpPr>
            <a:spLocks noChangeArrowheads="1"/>
          </p:cNvSpPr>
          <p:nvPr/>
        </p:nvSpPr>
        <p:spPr bwMode="auto">
          <a:xfrm>
            <a:off x="1716088" y="3276600"/>
            <a:ext cx="515937" cy="463550"/>
          </a:xfrm>
          <a:prstGeom prst="ellipse">
            <a:avLst/>
          </a:prstGeom>
          <a:solidFill>
            <a:srgbClr val="00E4A8">
              <a:alpha val="29019"/>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99" name="图片 98">
            <a:extLst>
              <a:ext uri="{FF2B5EF4-FFF2-40B4-BE49-F238E27FC236}">
                <a16:creationId xmlns:a16="http://schemas.microsoft.com/office/drawing/2014/main" id="{8F8C2125-FB86-4DE2-A372-5688F3D3245D}"/>
              </a:ext>
            </a:extLst>
          </p:cNvPr>
          <p:cNvPicPr>
            <a:picLocks noChangeAspect="1"/>
          </p:cNvPicPr>
          <p:nvPr/>
        </p:nvPicPr>
        <p:blipFill>
          <a:blip r:embed="rId5"/>
          <a:stretch>
            <a:fillRect/>
          </a:stretch>
        </p:blipFill>
        <p:spPr>
          <a:xfrm>
            <a:off x="6054725" y="5921375"/>
            <a:ext cx="2994025" cy="771525"/>
          </a:xfrm>
          <a:prstGeom prst="rect">
            <a:avLst/>
          </a:prstGeom>
          <a:ln>
            <a:solidFill>
              <a:schemeClr val="accent1">
                <a:lumMod val="75000"/>
              </a:schemeClr>
            </a:solid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内容占位符 2">
            <a:extLst>
              <a:ext uri="{FF2B5EF4-FFF2-40B4-BE49-F238E27FC236}">
                <a16:creationId xmlns:a16="http://schemas.microsoft.com/office/drawing/2014/main" id="{05A2CE7E-E768-48DB-B53C-1829B6FDF86F}"/>
              </a:ext>
            </a:extLst>
          </p:cNvPr>
          <p:cNvSpPr>
            <a:spLocks noGrp="1" noChangeArrowheads="1"/>
          </p:cNvSpPr>
          <p:nvPr>
            <p:ph idx="1"/>
          </p:nvPr>
        </p:nvSpPr>
        <p:spPr>
          <a:xfrm>
            <a:off x="395288" y="398463"/>
            <a:ext cx="8424862" cy="1071562"/>
          </a:xfrm>
          <a:solidFill>
            <a:schemeClr val="bg1"/>
          </a:solidFill>
        </p:spPr>
        <p:txBody>
          <a:bodyPr/>
          <a:lstStyle/>
          <a:p>
            <a:pPr marL="0" indent="0">
              <a:lnSpc>
                <a:spcPct val="150000"/>
              </a:lnSpc>
              <a:buFont typeface="Wingdings 2" panose="05020102010507070707" pitchFamily="18" charset="2"/>
              <a:buNone/>
            </a:pPr>
            <a:r>
              <a:rPr lang="zh-CN" altLang="en-US" sz="2400">
                <a:latin typeface="宋体" panose="02010600030101010101" pitchFamily="2" charset="-122"/>
                <a:ea typeface="宋体" panose="02010600030101010101" pitchFamily="2" charset="-122"/>
              </a:rPr>
              <a:t>例，下图给出了在</a:t>
            </a:r>
            <a:r>
              <a:rPr lang="en-US" altLang="zh-CN" sz="2400">
                <a:latin typeface="宋体" panose="02010600030101010101" pitchFamily="2" charset="-122"/>
                <a:ea typeface="宋体" panose="02010600030101010101" pitchFamily="2" charset="-122"/>
              </a:rPr>
              <a:t>X=&lt;A,B,C,B,D,A,B&gt;</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Y=&lt;B,D,C,A,B,A&gt;</a:t>
            </a:r>
            <a:r>
              <a:rPr lang="zh-CN" altLang="en-US" sz="2400">
                <a:latin typeface="宋体" panose="02010600030101010101" pitchFamily="2" charset="-122"/>
                <a:ea typeface="宋体" panose="02010600030101010101" pitchFamily="2" charset="-122"/>
              </a:rPr>
              <a:t>上</a:t>
            </a:r>
            <a:endParaRPr lang="en-US" altLang="zh-CN" sz="2400">
              <a:latin typeface="宋体" panose="02010600030101010101" pitchFamily="2" charset="-122"/>
              <a:ea typeface="宋体" panose="02010600030101010101" pitchFamily="2" charset="-122"/>
            </a:endParaRPr>
          </a:p>
          <a:p>
            <a:pPr marL="0" indent="0">
              <a:lnSpc>
                <a:spcPct val="150000"/>
              </a:lnSpc>
              <a:buFont typeface="Wingdings 2" panose="05020102010507070707" pitchFamily="18" charset="2"/>
              <a:buNone/>
            </a:pP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运行</a:t>
            </a:r>
            <a:r>
              <a:rPr lang="en-US" altLang="zh-CN" sz="2400">
                <a:latin typeface="宋体" panose="02010600030101010101" pitchFamily="2" charset="-122"/>
                <a:ea typeface="宋体" panose="02010600030101010101" pitchFamily="2" charset="-122"/>
              </a:rPr>
              <a:t>LCS-LENGTH</a:t>
            </a:r>
            <a:r>
              <a:rPr lang="zh-CN" altLang="en-US" sz="2400">
                <a:latin typeface="宋体" panose="02010600030101010101" pitchFamily="2" charset="-122"/>
                <a:ea typeface="宋体" panose="02010600030101010101" pitchFamily="2" charset="-122"/>
              </a:rPr>
              <a:t>计算出的表。</a:t>
            </a:r>
          </a:p>
        </p:txBody>
      </p:sp>
      <p:grpSp>
        <p:nvGrpSpPr>
          <p:cNvPr id="87043" name="组合 97">
            <a:extLst>
              <a:ext uri="{FF2B5EF4-FFF2-40B4-BE49-F238E27FC236}">
                <a16:creationId xmlns:a16="http://schemas.microsoft.com/office/drawing/2014/main" id="{A3AA30A0-4173-49B8-B4AA-EAA413110F03}"/>
              </a:ext>
            </a:extLst>
          </p:cNvPr>
          <p:cNvGrpSpPr>
            <a:grpSpLocks/>
          </p:cNvGrpSpPr>
          <p:nvPr/>
        </p:nvGrpSpPr>
        <p:grpSpPr bwMode="auto">
          <a:xfrm>
            <a:off x="539750" y="2182813"/>
            <a:ext cx="3357563" cy="3643312"/>
            <a:chOff x="1000100" y="2500306"/>
            <a:chExt cx="3357586" cy="3643338"/>
          </a:xfrm>
        </p:grpSpPr>
        <p:sp>
          <p:nvSpPr>
            <p:cNvPr id="189" name="矩形 188">
              <a:extLst>
                <a:ext uri="{FF2B5EF4-FFF2-40B4-BE49-F238E27FC236}">
                  <a16:creationId xmlns:a16="http://schemas.microsoft.com/office/drawing/2014/main" id="{1E5FD26B-03B5-4825-A563-47DEEC6C08F3}"/>
                </a:ext>
              </a:extLst>
            </p:cNvPr>
            <p:cNvSpPr/>
            <p:nvPr/>
          </p:nvSpPr>
          <p:spPr>
            <a:xfrm>
              <a:off x="185735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0" name="矩形 189">
              <a:extLst>
                <a:ext uri="{FF2B5EF4-FFF2-40B4-BE49-F238E27FC236}">
                  <a16:creationId xmlns:a16="http://schemas.microsoft.com/office/drawing/2014/main" id="{F9AEB4C4-4BEC-45AB-B12F-94910D7975AA}"/>
                </a:ext>
              </a:extLst>
            </p:cNvPr>
            <p:cNvSpPr/>
            <p:nvPr/>
          </p:nvSpPr>
          <p:spPr>
            <a:xfrm>
              <a:off x="221454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1" name="矩形 190">
              <a:extLst>
                <a:ext uri="{FF2B5EF4-FFF2-40B4-BE49-F238E27FC236}">
                  <a16:creationId xmlns:a16="http://schemas.microsoft.com/office/drawing/2014/main" id="{35C79D68-14BE-40F7-833D-BB65A22381E9}"/>
                </a:ext>
              </a:extLst>
            </p:cNvPr>
            <p:cNvSpPr/>
            <p:nvPr/>
          </p:nvSpPr>
          <p:spPr>
            <a:xfrm>
              <a:off x="1857356" y="364331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2" name="矩形 191">
              <a:extLst>
                <a:ext uri="{FF2B5EF4-FFF2-40B4-BE49-F238E27FC236}">
                  <a16:creationId xmlns:a16="http://schemas.microsoft.com/office/drawing/2014/main" id="{98EB272C-FA8E-48BD-BDE7-231418EFE788}"/>
                </a:ext>
              </a:extLst>
            </p:cNvPr>
            <p:cNvSpPr/>
            <p:nvPr/>
          </p:nvSpPr>
          <p:spPr>
            <a:xfrm>
              <a:off x="221454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0</a:t>
              </a:r>
              <a:endParaRPr lang="zh-CN" altLang="en-US" sz="1400" kern="0" dirty="0">
                <a:solidFill>
                  <a:prstClr val="black"/>
                </a:solidFill>
                <a:latin typeface="宋体" panose="02010600030101010101" pitchFamily="2" charset="-122"/>
              </a:endParaRPr>
            </a:p>
          </p:txBody>
        </p:sp>
        <p:sp>
          <p:nvSpPr>
            <p:cNvPr id="193" name="矩形 192">
              <a:extLst>
                <a:ext uri="{FF2B5EF4-FFF2-40B4-BE49-F238E27FC236}">
                  <a16:creationId xmlns:a16="http://schemas.microsoft.com/office/drawing/2014/main" id="{2292ED50-1E13-48F7-B873-38FAAAF43207}"/>
                </a:ext>
              </a:extLst>
            </p:cNvPr>
            <p:cNvSpPr/>
            <p:nvPr/>
          </p:nvSpPr>
          <p:spPr>
            <a:xfrm>
              <a:off x="257173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4" name="矩形 193">
              <a:extLst>
                <a:ext uri="{FF2B5EF4-FFF2-40B4-BE49-F238E27FC236}">
                  <a16:creationId xmlns:a16="http://schemas.microsoft.com/office/drawing/2014/main" id="{E5DB57E7-9D0D-43EC-8AD4-B2F7BF18501D}"/>
                </a:ext>
              </a:extLst>
            </p:cNvPr>
            <p:cNvSpPr/>
            <p:nvPr/>
          </p:nvSpPr>
          <p:spPr>
            <a:xfrm>
              <a:off x="292892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5" name="矩形 194">
              <a:extLst>
                <a:ext uri="{FF2B5EF4-FFF2-40B4-BE49-F238E27FC236}">
                  <a16:creationId xmlns:a16="http://schemas.microsoft.com/office/drawing/2014/main" id="{7A40CBD2-B5F6-4049-9C0A-C7245D5DF2AC}"/>
                </a:ext>
              </a:extLst>
            </p:cNvPr>
            <p:cNvSpPr/>
            <p:nvPr/>
          </p:nvSpPr>
          <p:spPr>
            <a:xfrm>
              <a:off x="328611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6" name="矩形 195">
              <a:extLst>
                <a:ext uri="{FF2B5EF4-FFF2-40B4-BE49-F238E27FC236}">
                  <a16:creationId xmlns:a16="http://schemas.microsoft.com/office/drawing/2014/main" id="{6EAB4BA7-3B24-45EA-ACD0-8348659B0E56}"/>
                </a:ext>
              </a:extLst>
            </p:cNvPr>
            <p:cNvSpPr/>
            <p:nvPr/>
          </p:nvSpPr>
          <p:spPr>
            <a:xfrm>
              <a:off x="3643306" y="328612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7" name="矩形 196">
              <a:extLst>
                <a:ext uri="{FF2B5EF4-FFF2-40B4-BE49-F238E27FC236}">
                  <a16:creationId xmlns:a16="http://schemas.microsoft.com/office/drawing/2014/main" id="{3CBE4499-7FC6-44C9-952D-1DC38BE8B9E4}"/>
                </a:ext>
              </a:extLst>
            </p:cNvPr>
            <p:cNvSpPr/>
            <p:nvPr/>
          </p:nvSpPr>
          <p:spPr>
            <a:xfrm>
              <a:off x="4000496" y="328612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8" name="矩形 197">
              <a:extLst>
                <a:ext uri="{FF2B5EF4-FFF2-40B4-BE49-F238E27FC236}">
                  <a16:creationId xmlns:a16="http://schemas.microsoft.com/office/drawing/2014/main" id="{857DBC1C-3B3B-4982-9C67-02EAA4F61F4B}"/>
                </a:ext>
              </a:extLst>
            </p:cNvPr>
            <p:cNvSpPr/>
            <p:nvPr/>
          </p:nvSpPr>
          <p:spPr>
            <a:xfrm>
              <a:off x="257173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9" name="矩形 198">
              <a:extLst>
                <a:ext uri="{FF2B5EF4-FFF2-40B4-BE49-F238E27FC236}">
                  <a16:creationId xmlns:a16="http://schemas.microsoft.com/office/drawing/2014/main" id="{E0311183-ECD4-412D-956F-17318E12FD13}"/>
                </a:ext>
              </a:extLst>
            </p:cNvPr>
            <p:cNvSpPr/>
            <p:nvPr/>
          </p:nvSpPr>
          <p:spPr>
            <a:xfrm>
              <a:off x="292892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0</a:t>
              </a:r>
              <a:endParaRPr lang="zh-CN" altLang="en-US" sz="1400" kern="0" dirty="0">
                <a:solidFill>
                  <a:prstClr val="black"/>
                </a:solidFill>
                <a:latin typeface="宋体" panose="02010600030101010101" pitchFamily="2" charset="-122"/>
              </a:endParaRPr>
            </a:p>
          </p:txBody>
        </p:sp>
        <p:sp>
          <p:nvSpPr>
            <p:cNvPr id="200" name="矩形 199">
              <a:extLst>
                <a:ext uri="{FF2B5EF4-FFF2-40B4-BE49-F238E27FC236}">
                  <a16:creationId xmlns:a16="http://schemas.microsoft.com/office/drawing/2014/main" id="{558705C3-4B1D-4622-9E94-5DA2C9B05633}"/>
                </a:ext>
              </a:extLst>
            </p:cNvPr>
            <p:cNvSpPr/>
            <p:nvPr/>
          </p:nvSpPr>
          <p:spPr>
            <a:xfrm>
              <a:off x="328611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01" name="矩形 200">
              <a:extLst>
                <a:ext uri="{FF2B5EF4-FFF2-40B4-BE49-F238E27FC236}">
                  <a16:creationId xmlns:a16="http://schemas.microsoft.com/office/drawing/2014/main" id="{2F967A61-01E0-45ED-A283-941544AC661C}"/>
                </a:ext>
              </a:extLst>
            </p:cNvPr>
            <p:cNvSpPr/>
            <p:nvPr/>
          </p:nvSpPr>
          <p:spPr>
            <a:xfrm>
              <a:off x="400049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02" name="矩形 201">
              <a:extLst>
                <a:ext uri="{FF2B5EF4-FFF2-40B4-BE49-F238E27FC236}">
                  <a16:creationId xmlns:a16="http://schemas.microsoft.com/office/drawing/2014/main" id="{D3BDF67F-3227-4588-B2C8-62209FCC2FC1}"/>
                </a:ext>
              </a:extLst>
            </p:cNvPr>
            <p:cNvSpPr/>
            <p:nvPr/>
          </p:nvSpPr>
          <p:spPr>
            <a:xfrm>
              <a:off x="3643306" y="364331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dirty="0">
                <a:solidFill>
                  <a:prstClr val="black"/>
                </a:solidFill>
                <a:latin typeface="宋体"/>
              </a:endParaRP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a:t>
              </a:r>
              <a:r>
                <a:rPr lang="en-US" altLang="zh-CN" sz="1400" kern="0" dirty="0">
                  <a:solidFill>
                    <a:prstClr val="black"/>
                  </a:solidFill>
                  <a:latin typeface="宋体"/>
                </a:rPr>
                <a:t>←</a:t>
              </a:r>
              <a:r>
                <a:rPr lang="en-US" altLang="zh-CN" sz="1400" kern="0" dirty="0">
                  <a:solidFill>
                    <a:prstClr val="black"/>
                  </a:solidFill>
                  <a:latin typeface="宋体" panose="02010600030101010101" pitchFamily="2" charset="-122"/>
                </a:rPr>
                <a:t>1</a:t>
              </a:r>
              <a:endParaRPr lang="zh-CN" altLang="en-US" sz="1400" kern="0" dirty="0">
                <a:solidFill>
                  <a:prstClr val="black"/>
                </a:solidFill>
                <a:latin typeface="宋体" panose="02010600030101010101" pitchFamily="2" charset="-122"/>
              </a:endParaRPr>
            </a:p>
          </p:txBody>
        </p:sp>
        <p:sp>
          <p:nvSpPr>
            <p:cNvPr id="203" name="矩形 202">
              <a:extLst>
                <a:ext uri="{FF2B5EF4-FFF2-40B4-BE49-F238E27FC236}">
                  <a16:creationId xmlns:a16="http://schemas.microsoft.com/office/drawing/2014/main" id="{15151EC1-85DE-495D-AA9B-21A798EC874E}"/>
                </a:ext>
              </a:extLst>
            </p:cNvPr>
            <p:cNvSpPr/>
            <p:nvPr/>
          </p:nvSpPr>
          <p:spPr>
            <a:xfrm>
              <a:off x="185735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4" name="矩形 203">
              <a:extLst>
                <a:ext uri="{FF2B5EF4-FFF2-40B4-BE49-F238E27FC236}">
                  <a16:creationId xmlns:a16="http://schemas.microsoft.com/office/drawing/2014/main" id="{72548CB2-7B7D-458E-807A-64FAC0E9D69F}"/>
                </a:ext>
              </a:extLst>
            </p:cNvPr>
            <p:cNvSpPr/>
            <p:nvPr/>
          </p:nvSpPr>
          <p:spPr>
            <a:xfrm>
              <a:off x="185735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5" name="矩形 204">
              <a:extLst>
                <a:ext uri="{FF2B5EF4-FFF2-40B4-BE49-F238E27FC236}">
                  <a16:creationId xmlns:a16="http://schemas.microsoft.com/office/drawing/2014/main" id="{604AC2C5-8AA6-4EFB-BEBA-B17182CEC71B}"/>
                </a:ext>
              </a:extLst>
            </p:cNvPr>
            <p:cNvSpPr/>
            <p:nvPr/>
          </p:nvSpPr>
          <p:spPr>
            <a:xfrm>
              <a:off x="185735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6" name="矩形 205">
              <a:extLst>
                <a:ext uri="{FF2B5EF4-FFF2-40B4-BE49-F238E27FC236}">
                  <a16:creationId xmlns:a16="http://schemas.microsoft.com/office/drawing/2014/main" id="{7D350D0D-24D2-47E3-B85F-BE8C745BD376}"/>
                </a:ext>
              </a:extLst>
            </p:cNvPr>
            <p:cNvSpPr/>
            <p:nvPr/>
          </p:nvSpPr>
          <p:spPr>
            <a:xfrm>
              <a:off x="185735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7" name="矩形 206">
              <a:extLst>
                <a:ext uri="{FF2B5EF4-FFF2-40B4-BE49-F238E27FC236}">
                  <a16:creationId xmlns:a16="http://schemas.microsoft.com/office/drawing/2014/main" id="{A30358D2-1385-462A-A5B6-CDA5CCC8D666}"/>
                </a:ext>
              </a:extLst>
            </p:cNvPr>
            <p:cNvSpPr/>
            <p:nvPr/>
          </p:nvSpPr>
          <p:spPr>
            <a:xfrm>
              <a:off x="185735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8" name="矩形 207">
              <a:extLst>
                <a:ext uri="{FF2B5EF4-FFF2-40B4-BE49-F238E27FC236}">
                  <a16:creationId xmlns:a16="http://schemas.microsoft.com/office/drawing/2014/main" id="{DD2C2EC6-F886-48EB-AB3C-00F6FEBAD162}"/>
                </a:ext>
              </a:extLst>
            </p:cNvPr>
            <p:cNvSpPr/>
            <p:nvPr/>
          </p:nvSpPr>
          <p:spPr>
            <a:xfrm>
              <a:off x="185735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9" name="矩形 208">
              <a:extLst>
                <a:ext uri="{FF2B5EF4-FFF2-40B4-BE49-F238E27FC236}">
                  <a16:creationId xmlns:a16="http://schemas.microsoft.com/office/drawing/2014/main" id="{0491B189-6320-4B78-8594-E19C7BC9DD24}"/>
                </a:ext>
              </a:extLst>
            </p:cNvPr>
            <p:cNvSpPr/>
            <p:nvPr/>
          </p:nvSpPr>
          <p:spPr>
            <a:xfrm>
              <a:off x="2214546" y="4000504"/>
              <a:ext cx="357189"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①</a:t>
              </a:r>
              <a:endParaRPr lang="zh-CN" altLang="en-US" sz="1400" kern="0">
                <a:solidFill>
                  <a:prstClr val="black"/>
                </a:solidFill>
                <a:latin typeface="宋体" panose="02010600030101010101" pitchFamily="2" charset="-122"/>
              </a:endParaRPr>
            </a:p>
          </p:txBody>
        </p:sp>
        <p:sp>
          <p:nvSpPr>
            <p:cNvPr id="210" name="矩形 209">
              <a:extLst>
                <a:ext uri="{FF2B5EF4-FFF2-40B4-BE49-F238E27FC236}">
                  <a16:creationId xmlns:a16="http://schemas.microsoft.com/office/drawing/2014/main" id="{4326FB82-50A5-41C8-903E-51DDF9A091EE}"/>
                </a:ext>
              </a:extLst>
            </p:cNvPr>
            <p:cNvSpPr/>
            <p:nvPr/>
          </p:nvSpPr>
          <p:spPr>
            <a:xfrm>
              <a:off x="2571736" y="4000504"/>
              <a:ext cx="357190"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11" name="矩形 210">
              <a:extLst>
                <a:ext uri="{FF2B5EF4-FFF2-40B4-BE49-F238E27FC236}">
                  <a16:creationId xmlns:a16="http://schemas.microsoft.com/office/drawing/2014/main" id="{531C2585-2E07-4F23-9ED3-9D3AC67504A1}"/>
                </a:ext>
              </a:extLst>
            </p:cNvPr>
            <p:cNvSpPr/>
            <p:nvPr/>
          </p:nvSpPr>
          <p:spPr>
            <a:xfrm>
              <a:off x="2928926" y="400050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dirty="0">
                <a:solidFill>
                  <a:prstClr val="black"/>
                </a:solidFill>
                <a:latin typeface="宋体"/>
              </a:endParaRP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a:t>
              </a:r>
              <a:r>
                <a:rPr lang="en-US" altLang="zh-CN" sz="1400" kern="0" dirty="0">
                  <a:solidFill>
                    <a:prstClr val="black"/>
                  </a:solidFill>
                  <a:latin typeface="宋体"/>
                </a:rPr>
                <a:t>←</a:t>
              </a:r>
              <a:r>
                <a:rPr lang="en-US" altLang="zh-CN" sz="1400" kern="0" dirty="0">
                  <a:solidFill>
                    <a:prstClr val="black"/>
                  </a:solidFill>
                  <a:latin typeface="宋体" panose="02010600030101010101" pitchFamily="2" charset="-122"/>
                </a:rPr>
                <a:t>1</a:t>
              </a:r>
              <a:endParaRPr lang="zh-CN" altLang="en-US" sz="1400" kern="0" dirty="0">
                <a:solidFill>
                  <a:prstClr val="black"/>
                </a:solidFill>
                <a:latin typeface="宋体" panose="02010600030101010101" pitchFamily="2" charset="-122"/>
              </a:endParaRPr>
            </a:p>
          </p:txBody>
        </p:sp>
        <p:sp>
          <p:nvSpPr>
            <p:cNvPr id="212" name="矩形 211">
              <a:extLst>
                <a:ext uri="{FF2B5EF4-FFF2-40B4-BE49-F238E27FC236}">
                  <a16:creationId xmlns:a16="http://schemas.microsoft.com/office/drawing/2014/main" id="{A557D63F-864B-45F0-8B0B-6F3799869E7A}"/>
                </a:ext>
              </a:extLst>
            </p:cNvPr>
            <p:cNvSpPr/>
            <p:nvPr/>
          </p:nvSpPr>
          <p:spPr>
            <a:xfrm>
              <a:off x="328611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1</a:t>
              </a:r>
              <a:endParaRPr lang="zh-CN" altLang="en-US" sz="1400" kern="0" dirty="0">
                <a:solidFill>
                  <a:prstClr val="black"/>
                </a:solidFill>
                <a:latin typeface="宋体" panose="02010600030101010101" pitchFamily="2" charset="-122"/>
              </a:endParaRPr>
            </a:p>
          </p:txBody>
        </p:sp>
        <p:sp>
          <p:nvSpPr>
            <p:cNvPr id="213" name="矩形 212">
              <a:extLst>
                <a:ext uri="{FF2B5EF4-FFF2-40B4-BE49-F238E27FC236}">
                  <a16:creationId xmlns:a16="http://schemas.microsoft.com/office/drawing/2014/main" id="{2CD6DB77-1CA2-424F-8864-DFDCB53931E4}"/>
                </a:ext>
              </a:extLst>
            </p:cNvPr>
            <p:cNvSpPr/>
            <p:nvPr/>
          </p:nvSpPr>
          <p:spPr>
            <a:xfrm>
              <a:off x="3643306" y="400050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14" name="矩形 213">
              <a:extLst>
                <a:ext uri="{FF2B5EF4-FFF2-40B4-BE49-F238E27FC236}">
                  <a16:creationId xmlns:a16="http://schemas.microsoft.com/office/drawing/2014/main" id="{73D822C7-33DF-49FB-B230-E56BCA83A303}"/>
                </a:ext>
              </a:extLst>
            </p:cNvPr>
            <p:cNvSpPr/>
            <p:nvPr/>
          </p:nvSpPr>
          <p:spPr>
            <a:xfrm>
              <a:off x="4000496" y="400050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15" name="矩形 214">
              <a:extLst>
                <a:ext uri="{FF2B5EF4-FFF2-40B4-BE49-F238E27FC236}">
                  <a16:creationId xmlns:a16="http://schemas.microsoft.com/office/drawing/2014/main" id="{3667BB25-649E-4096-81AE-8BFB36A79FF8}"/>
                </a:ext>
              </a:extLst>
            </p:cNvPr>
            <p:cNvSpPr/>
            <p:nvPr/>
          </p:nvSpPr>
          <p:spPr>
            <a:xfrm>
              <a:off x="2214546" y="435769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16" name="矩形 215">
              <a:extLst>
                <a:ext uri="{FF2B5EF4-FFF2-40B4-BE49-F238E27FC236}">
                  <a16:creationId xmlns:a16="http://schemas.microsoft.com/office/drawing/2014/main" id="{8B8CF664-7948-47EA-A007-B3028E4CECD4}"/>
                </a:ext>
              </a:extLst>
            </p:cNvPr>
            <p:cNvSpPr/>
            <p:nvPr/>
          </p:nvSpPr>
          <p:spPr>
            <a:xfrm>
              <a:off x="257173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17" name="矩形 216">
              <a:extLst>
                <a:ext uri="{FF2B5EF4-FFF2-40B4-BE49-F238E27FC236}">
                  <a16:creationId xmlns:a16="http://schemas.microsoft.com/office/drawing/2014/main" id="{2E7792AB-B9E0-477C-A2FC-051C99EBB1F3}"/>
                </a:ext>
              </a:extLst>
            </p:cNvPr>
            <p:cNvSpPr/>
            <p:nvPr/>
          </p:nvSpPr>
          <p:spPr>
            <a:xfrm>
              <a:off x="2928926" y="4357694"/>
              <a:ext cx="357189"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②</a:t>
              </a:r>
              <a:endParaRPr lang="zh-CN" altLang="en-US" sz="1400" kern="0">
                <a:solidFill>
                  <a:prstClr val="black"/>
                </a:solidFill>
                <a:latin typeface="宋体" panose="02010600030101010101" pitchFamily="2" charset="-122"/>
              </a:endParaRPr>
            </a:p>
          </p:txBody>
        </p:sp>
        <p:sp>
          <p:nvSpPr>
            <p:cNvPr id="218" name="矩形 217">
              <a:extLst>
                <a:ext uri="{FF2B5EF4-FFF2-40B4-BE49-F238E27FC236}">
                  <a16:creationId xmlns:a16="http://schemas.microsoft.com/office/drawing/2014/main" id="{5D8C0F48-1E33-40A7-BEA5-4E6DE0B63167}"/>
                </a:ext>
              </a:extLst>
            </p:cNvPr>
            <p:cNvSpPr/>
            <p:nvPr/>
          </p:nvSpPr>
          <p:spPr>
            <a:xfrm>
              <a:off x="3286116" y="435769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19" name="矩形 218">
              <a:extLst>
                <a:ext uri="{FF2B5EF4-FFF2-40B4-BE49-F238E27FC236}">
                  <a16:creationId xmlns:a16="http://schemas.microsoft.com/office/drawing/2014/main" id="{DE8721A2-CD1F-4C27-89E2-FC078E905191}"/>
                </a:ext>
              </a:extLst>
            </p:cNvPr>
            <p:cNvSpPr/>
            <p:nvPr/>
          </p:nvSpPr>
          <p:spPr>
            <a:xfrm>
              <a:off x="3643306" y="435769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0" name="矩形 219">
              <a:extLst>
                <a:ext uri="{FF2B5EF4-FFF2-40B4-BE49-F238E27FC236}">
                  <a16:creationId xmlns:a16="http://schemas.microsoft.com/office/drawing/2014/main" id="{4A075354-B0F1-4A02-800E-73389BE98577}"/>
                </a:ext>
              </a:extLst>
            </p:cNvPr>
            <p:cNvSpPr/>
            <p:nvPr/>
          </p:nvSpPr>
          <p:spPr>
            <a:xfrm>
              <a:off x="400049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1" name="矩形 220">
              <a:extLst>
                <a:ext uri="{FF2B5EF4-FFF2-40B4-BE49-F238E27FC236}">
                  <a16:creationId xmlns:a16="http://schemas.microsoft.com/office/drawing/2014/main" id="{2174E011-0A15-4DE3-A12B-5EDB577B2AAB}"/>
                </a:ext>
              </a:extLst>
            </p:cNvPr>
            <p:cNvSpPr/>
            <p:nvPr/>
          </p:nvSpPr>
          <p:spPr>
            <a:xfrm>
              <a:off x="2214546" y="471488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2" name="矩形 221">
              <a:extLst>
                <a:ext uri="{FF2B5EF4-FFF2-40B4-BE49-F238E27FC236}">
                  <a16:creationId xmlns:a16="http://schemas.microsoft.com/office/drawing/2014/main" id="{FA8A7C60-FFA6-4899-9B06-4E27550DD3D9}"/>
                </a:ext>
              </a:extLst>
            </p:cNvPr>
            <p:cNvSpPr/>
            <p:nvPr/>
          </p:nvSpPr>
          <p:spPr>
            <a:xfrm>
              <a:off x="257173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3" name="矩形 222">
              <a:extLst>
                <a:ext uri="{FF2B5EF4-FFF2-40B4-BE49-F238E27FC236}">
                  <a16:creationId xmlns:a16="http://schemas.microsoft.com/office/drawing/2014/main" id="{1C816B74-ACBE-4F2C-AC96-82D02A533808}"/>
                </a:ext>
              </a:extLst>
            </p:cNvPr>
            <p:cNvSpPr/>
            <p:nvPr/>
          </p:nvSpPr>
          <p:spPr>
            <a:xfrm>
              <a:off x="2928926" y="471488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4" name="矩形 223">
              <a:extLst>
                <a:ext uri="{FF2B5EF4-FFF2-40B4-BE49-F238E27FC236}">
                  <a16:creationId xmlns:a16="http://schemas.microsoft.com/office/drawing/2014/main" id="{1F456897-1A89-49F1-B1E5-3C9045D95654}"/>
                </a:ext>
              </a:extLst>
            </p:cNvPr>
            <p:cNvSpPr/>
            <p:nvPr/>
          </p:nvSpPr>
          <p:spPr>
            <a:xfrm>
              <a:off x="328611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5" name="矩形 224">
              <a:extLst>
                <a:ext uri="{FF2B5EF4-FFF2-40B4-BE49-F238E27FC236}">
                  <a16:creationId xmlns:a16="http://schemas.microsoft.com/office/drawing/2014/main" id="{7013007B-AEDF-4E01-929D-DB6CC273F286}"/>
                </a:ext>
              </a:extLst>
            </p:cNvPr>
            <p:cNvSpPr/>
            <p:nvPr/>
          </p:nvSpPr>
          <p:spPr>
            <a:xfrm>
              <a:off x="3643306" y="4714884"/>
              <a:ext cx="357189"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③</a:t>
              </a:r>
              <a:endParaRPr lang="zh-CN" altLang="en-US" sz="1400" kern="0">
                <a:solidFill>
                  <a:prstClr val="black"/>
                </a:solidFill>
                <a:latin typeface="宋体" panose="02010600030101010101" pitchFamily="2" charset="-122"/>
              </a:endParaRPr>
            </a:p>
          </p:txBody>
        </p:sp>
        <p:sp>
          <p:nvSpPr>
            <p:cNvPr id="226" name="矩形 225">
              <a:extLst>
                <a:ext uri="{FF2B5EF4-FFF2-40B4-BE49-F238E27FC236}">
                  <a16:creationId xmlns:a16="http://schemas.microsoft.com/office/drawing/2014/main" id="{9FFC00B0-391E-4EE5-9FBD-E74DA1908A95}"/>
                </a:ext>
              </a:extLst>
            </p:cNvPr>
            <p:cNvSpPr/>
            <p:nvPr/>
          </p:nvSpPr>
          <p:spPr>
            <a:xfrm>
              <a:off x="4000496" y="471488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27" name="矩形 226">
              <a:extLst>
                <a:ext uri="{FF2B5EF4-FFF2-40B4-BE49-F238E27FC236}">
                  <a16:creationId xmlns:a16="http://schemas.microsoft.com/office/drawing/2014/main" id="{48D5EAC4-366B-4C9E-A9BA-262376D9ED4B}"/>
                </a:ext>
              </a:extLst>
            </p:cNvPr>
            <p:cNvSpPr/>
            <p:nvPr/>
          </p:nvSpPr>
          <p:spPr>
            <a:xfrm>
              <a:off x="2214546" y="507207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8" name="矩形 227">
              <a:extLst>
                <a:ext uri="{FF2B5EF4-FFF2-40B4-BE49-F238E27FC236}">
                  <a16:creationId xmlns:a16="http://schemas.microsoft.com/office/drawing/2014/main" id="{0292D889-EAA4-4744-818D-F718DF7534C3}"/>
                </a:ext>
              </a:extLst>
            </p:cNvPr>
            <p:cNvSpPr/>
            <p:nvPr/>
          </p:nvSpPr>
          <p:spPr>
            <a:xfrm>
              <a:off x="221454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9" name="矩形 228">
              <a:extLst>
                <a:ext uri="{FF2B5EF4-FFF2-40B4-BE49-F238E27FC236}">
                  <a16:creationId xmlns:a16="http://schemas.microsoft.com/office/drawing/2014/main" id="{6495A365-3F48-4F71-A2B2-044FEE99F3FC}"/>
                </a:ext>
              </a:extLst>
            </p:cNvPr>
            <p:cNvSpPr/>
            <p:nvPr/>
          </p:nvSpPr>
          <p:spPr>
            <a:xfrm>
              <a:off x="221454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30" name="矩形 229">
              <a:extLst>
                <a:ext uri="{FF2B5EF4-FFF2-40B4-BE49-F238E27FC236}">
                  <a16:creationId xmlns:a16="http://schemas.microsoft.com/office/drawing/2014/main" id="{2E5FC130-AEC0-4408-81D8-0F03D4DAB7AC}"/>
                </a:ext>
              </a:extLst>
            </p:cNvPr>
            <p:cNvSpPr/>
            <p:nvPr/>
          </p:nvSpPr>
          <p:spPr>
            <a:xfrm>
              <a:off x="257173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1" name="矩形 230">
              <a:extLst>
                <a:ext uri="{FF2B5EF4-FFF2-40B4-BE49-F238E27FC236}">
                  <a16:creationId xmlns:a16="http://schemas.microsoft.com/office/drawing/2014/main" id="{7288BDE3-9C6C-47C2-B1E5-FCF46895AF41}"/>
                </a:ext>
              </a:extLst>
            </p:cNvPr>
            <p:cNvSpPr/>
            <p:nvPr/>
          </p:nvSpPr>
          <p:spPr>
            <a:xfrm>
              <a:off x="2928926" y="507207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2" name="矩形 231">
              <a:extLst>
                <a:ext uri="{FF2B5EF4-FFF2-40B4-BE49-F238E27FC236}">
                  <a16:creationId xmlns:a16="http://schemas.microsoft.com/office/drawing/2014/main" id="{42B9C76A-1DFF-4B76-82F3-EFED508F27CD}"/>
                </a:ext>
              </a:extLst>
            </p:cNvPr>
            <p:cNvSpPr/>
            <p:nvPr/>
          </p:nvSpPr>
          <p:spPr>
            <a:xfrm>
              <a:off x="328611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3" name="矩形 232">
              <a:extLst>
                <a:ext uri="{FF2B5EF4-FFF2-40B4-BE49-F238E27FC236}">
                  <a16:creationId xmlns:a16="http://schemas.microsoft.com/office/drawing/2014/main" id="{9D80D065-C82F-4D5D-8672-DB2545F752F0}"/>
                </a:ext>
              </a:extLst>
            </p:cNvPr>
            <p:cNvSpPr/>
            <p:nvPr/>
          </p:nvSpPr>
          <p:spPr>
            <a:xfrm>
              <a:off x="3643306" y="5072074"/>
              <a:ext cx="357189"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4" name="矩形 233">
              <a:extLst>
                <a:ext uri="{FF2B5EF4-FFF2-40B4-BE49-F238E27FC236}">
                  <a16:creationId xmlns:a16="http://schemas.microsoft.com/office/drawing/2014/main" id="{72FA8991-E9F2-41A2-AC6E-7ED7ACBB0A85}"/>
                </a:ext>
              </a:extLst>
            </p:cNvPr>
            <p:cNvSpPr/>
            <p:nvPr/>
          </p:nvSpPr>
          <p:spPr>
            <a:xfrm>
              <a:off x="4000496" y="5429264"/>
              <a:ext cx="357190" cy="357191"/>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④</a:t>
              </a:r>
              <a:endParaRPr lang="zh-CN" altLang="en-US" sz="1400" kern="0">
                <a:solidFill>
                  <a:prstClr val="black"/>
                </a:solidFill>
                <a:latin typeface="宋体" panose="02010600030101010101" pitchFamily="2" charset="-122"/>
              </a:endParaRPr>
            </a:p>
          </p:txBody>
        </p:sp>
        <p:sp>
          <p:nvSpPr>
            <p:cNvPr id="235" name="矩形 234">
              <a:extLst>
                <a:ext uri="{FF2B5EF4-FFF2-40B4-BE49-F238E27FC236}">
                  <a16:creationId xmlns:a16="http://schemas.microsoft.com/office/drawing/2014/main" id="{A978325C-A1D6-4423-A659-DC261E337EAD}"/>
                </a:ext>
              </a:extLst>
            </p:cNvPr>
            <p:cNvSpPr/>
            <p:nvPr/>
          </p:nvSpPr>
          <p:spPr>
            <a:xfrm>
              <a:off x="400049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6" name="矩形 235">
              <a:extLst>
                <a:ext uri="{FF2B5EF4-FFF2-40B4-BE49-F238E27FC236}">
                  <a16:creationId xmlns:a16="http://schemas.microsoft.com/office/drawing/2014/main" id="{2A1210A8-1F5F-4283-B1A1-F7E910D1416F}"/>
                </a:ext>
              </a:extLst>
            </p:cNvPr>
            <p:cNvSpPr/>
            <p:nvPr/>
          </p:nvSpPr>
          <p:spPr>
            <a:xfrm>
              <a:off x="364330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7" name="矩形 236">
              <a:extLst>
                <a:ext uri="{FF2B5EF4-FFF2-40B4-BE49-F238E27FC236}">
                  <a16:creationId xmlns:a16="http://schemas.microsoft.com/office/drawing/2014/main" id="{4CAF1C64-1965-4F41-AB16-B1740BC63ADC}"/>
                </a:ext>
              </a:extLst>
            </p:cNvPr>
            <p:cNvSpPr/>
            <p:nvPr/>
          </p:nvSpPr>
          <p:spPr>
            <a:xfrm>
              <a:off x="328611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8" name="矩形 237">
              <a:extLst>
                <a:ext uri="{FF2B5EF4-FFF2-40B4-BE49-F238E27FC236}">
                  <a16:creationId xmlns:a16="http://schemas.microsoft.com/office/drawing/2014/main" id="{1657B2A3-F7E5-4E15-956A-3D6F49377E3C}"/>
                </a:ext>
              </a:extLst>
            </p:cNvPr>
            <p:cNvSpPr/>
            <p:nvPr/>
          </p:nvSpPr>
          <p:spPr>
            <a:xfrm>
              <a:off x="2571736" y="5429264"/>
              <a:ext cx="357190"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9" name="矩形 238">
              <a:extLst>
                <a:ext uri="{FF2B5EF4-FFF2-40B4-BE49-F238E27FC236}">
                  <a16:creationId xmlns:a16="http://schemas.microsoft.com/office/drawing/2014/main" id="{383D1624-CA80-4AE9-BF31-DC4C0C214890}"/>
                </a:ext>
              </a:extLst>
            </p:cNvPr>
            <p:cNvSpPr/>
            <p:nvPr/>
          </p:nvSpPr>
          <p:spPr>
            <a:xfrm>
              <a:off x="2928926" y="5429264"/>
              <a:ext cx="357189" cy="357191"/>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0" name="矩形 239">
              <a:extLst>
                <a:ext uri="{FF2B5EF4-FFF2-40B4-BE49-F238E27FC236}">
                  <a16:creationId xmlns:a16="http://schemas.microsoft.com/office/drawing/2014/main" id="{A69DA8C3-47EB-4A23-BA8B-BD7FAAC97BF1}"/>
                </a:ext>
              </a:extLst>
            </p:cNvPr>
            <p:cNvSpPr/>
            <p:nvPr/>
          </p:nvSpPr>
          <p:spPr>
            <a:xfrm>
              <a:off x="257173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1" name="矩形 240">
              <a:extLst>
                <a:ext uri="{FF2B5EF4-FFF2-40B4-BE49-F238E27FC236}">
                  <a16:creationId xmlns:a16="http://schemas.microsoft.com/office/drawing/2014/main" id="{FEB3B9DD-AD7A-4423-808B-3428FFA511F2}"/>
                </a:ext>
              </a:extLst>
            </p:cNvPr>
            <p:cNvSpPr/>
            <p:nvPr/>
          </p:nvSpPr>
          <p:spPr>
            <a:xfrm>
              <a:off x="292892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2" name="矩形 241">
              <a:extLst>
                <a:ext uri="{FF2B5EF4-FFF2-40B4-BE49-F238E27FC236}">
                  <a16:creationId xmlns:a16="http://schemas.microsoft.com/office/drawing/2014/main" id="{E0B5332E-7A87-4C15-82F5-FCA8F078DCB5}"/>
                </a:ext>
              </a:extLst>
            </p:cNvPr>
            <p:cNvSpPr/>
            <p:nvPr/>
          </p:nvSpPr>
          <p:spPr>
            <a:xfrm>
              <a:off x="328611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43" name="矩形 242">
              <a:extLst>
                <a:ext uri="{FF2B5EF4-FFF2-40B4-BE49-F238E27FC236}">
                  <a16:creationId xmlns:a16="http://schemas.microsoft.com/office/drawing/2014/main" id="{070EF761-004C-4A0F-B53B-8E8C2E2742B9}"/>
                </a:ext>
              </a:extLst>
            </p:cNvPr>
            <p:cNvSpPr/>
            <p:nvPr/>
          </p:nvSpPr>
          <p:spPr>
            <a:xfrm>
              <a:off x="3643306" y="5786454"/>
              <a:ext cx="357189"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4</a:t>
              </a:r>
              <a:endParaRPr lang="zh-CN" altLang="en-US" sz="1400" kern="0">
                <a:solidFill>
                  <a:prstClr val="black"/>
                </a:solidFill>
                <a:latin typeface="宋体" panose="02010600030101010101" pitchFamily="2" charset="-122"/>
              </a:endParaRPr>
            </a:p>
          </p:txBody>
        </p:sp>
        <p:sp>
          <p:nvSpPr>
            <p:cNvPr id="244" name="矩形 243">
              <a:extLst>
                <a:ext uri="{FF2B5EF4-FFF2-40B4-BE49-F238E27FC236}">
                  <a16:creationId xmlns:a16="http://schemas.microsoft.com/office/drawing/2014/main" id="{ADE21E7B-67CA-4A4D-8760-7EE4821B5097}"/>
                </a:ext>
              </a:extLst>
            </p:cNvPr>
            <p:cNvSpPr/>
            <p:nvPr/>
          </p:nvSpPr>
          <p:spPr>
            <a:xfrm>
              <a:off x="4000496" y="578645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4</a:t>
              </a:r>
              <a:endParaRPr lang="zh-CN" altLang="en-US" sz="1400" kern="0" dirty="0">
                <a:solidFill>
                  <a:prstClr val="black"/>
                </a:solidFill>
                <a:latin typeface="宋体" panose="02010600030101010101" pitchFamily="2" charset="-122"/>
              </a:endParaRPr>
            </a:p>
          </p:txBody>
        </p:sp>
        <p:sp>
          <p:nvSpPr>
            <p:cNvPr id="245" name="TextBox 64">
              <a:extLst>
                <a:ext uri="{FF2B5EF4-FFF2-40B4-BE49-F238E27FC236}">
                  <a16:creationId xmlns:a16="http://schemas.microsoft.com/office/drawing/2014/main" id="{191C0873-144C-434C-80A0-5C49CC9567FB}"/>
                </a:ext>
              </a:extLst>
            </p:cNvPr>
            <p:cNvSpPr txBox="1">
              <a:spLocks noChangeArrowheads="1"/>
            </p:cNvSpPr>
            <p:nvPr/>
          </p:nvSpPr>
          <p:spPr bwMode="auto">
            <a:xfrm>
              <a:off x="1928794" y="2928934"/>
              <a:ext cx="301627" cy="307977"/>
            </a:xfrm>
            <a:prstGeom prst="rect">
              <a:avLst/>
            </a:prstGeom>
            <a:noFill/>
            <a:ln>
              <a:noFill/>
            </a:ln>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fontAlgn="auto" hangingPunct="1">
                <a:spcBef>
                  <a:spcPct val="0"/>
                </a:spcBef>
                <a:spcAft>
                  <a:spcPts val="0"/>
                </a:spcAft>
                <a:buClrTx/>
                <a:buSzTx/>
                <a:buFontTx/>
                <a:buNone/>
                <a:defRPr/>
              </a:pPr>
              <a:r>
                <a:rPr lang="en-US" altLang="zh-CN" sz="1400" kern="0">
                  <a:solidFill>
                    <a:prstClr val="black"/>
                  </a:solidFill>
                  <a:latin typeface="Arial" panose="020B0604020202020204" pitchFamily="34" charset="0"/>
                </a:rPr>
                <a:t>y</a:t>
              </a:r>
              <a:r>
                <a:rPr lang="en-US" altLang="zh-CN" sz="1400" kern="0" baseline="-25000">
                  <a:solidFill>
                    <a:prstClr val="black"/>
                  </a:solidFill>
                  <a:latin typeface="Arial" panose="020B0604020202020204" pitchFamily="34" charset="0"/>
                </a:rPr>
                <a:t>j</a:t>
              </a:r>
              <a:endParaRPr lang="zh-CN" altLang="en-US" sz="1400" kern="0" baseline="-25000">
                <a:solidFill>
                  <a:prstClr val="black"/>
                </a:solidFill>
                <a:latin typeface="Arial" panose="020B0604020202020204" pitchFamily="34" charset="0"/>
              </a:endParaRPr>
            </a:p>
          </p:txBody>
        </p:sp>
        <p:sp>
          <p:nvSpPr>
            <p:cNvPr id="246" name="椭圆 245">
              <a:extLst>
                <a:ext uri="{FF2B5EF4-FFF2-40B4-BE49-F238E27FC236}">
                  <a16:creationId xmlns:a16="http://schemas.microsoft.com/office/drawing/2014/main" id="{6656861B-7812-4F26-80C1-97F3F4B41E1A}"/>
                </a:ext>
              </a:extLst>
            </p:cNvPr>
            <p:cNvSpPr/>
            <p:nvPr/>
          </p:nvSpPr>
          <p:spPr>
            <a:xfrm>
              <a:off x="2285984"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47" name="椭圆 246">
              <a:extLst>
                <a:ext uri="{FF2B5EF4-FFF2-40B4-BE49-F238E27FC236}">
                  <a16:creationId xmlns:a16="http://schemas.microsoft.com/office/drawing/2014/main" id="{7BC72EEA-C037-4D2D-860C-2968E7D85191}"/>
                </a:ext>
              </a:extLst>
            </p:cNvPr>
            <p:cNvSpPr/>
            <p:nvPr/>
          </p:nvSpPr>
          <p:spPr>
            <a:xfrm>
              <a:off x="2643174" y="2928934"/>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D</a:t>
              </a:r>
              <a:endParaRPr lang="zh-CN" altLang="en-US" sz="1400" kern="0">
                <a:solidFill>
                  <a:prstClr val="black"/>
                </a:solidFill>
                <a:latin typeface="Constantia"/>
              </a:endParaRPr>
            </a:p>
          </p:txBody>
        </p:sp>
        <p:sp>
          <p:nvSpPr>
            <p:cNvPr id="248" name="椭圆 247">
              <a:extLst>
                <a:ext uri="{FF2B5EF4-FFF2-40B4-BE49-F238E27FC236}">
                  <a16:creationId xmlns:a16="http://schemas.microsoft.com/office/drawing/2014/main" id="{7BD44D43-F7EF-48B3-B258-E73C6BFCA81F}"/>
                </a:ext>
              </a:extLst>
            </p:cNvPr>
            <p:cNvSpPr/>
            <p:nvPr/>
          </p:nvSpPr>
          <p:spPr>
            <a:xfrm>
              <a:off x="2990839"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C</a:t>
              </a:r>
              <a:endParaRPr lang="zh-CN" altLang="en-US" sz="1400" kern="0">
                <a:solidFill>
                  <a:prstClr val="black"/>
                </a:solidFill>
                <a:latin typeface="Constantia"/>
              </a:endParaRPr>
            </a:p>
          </p:txBody>
        </p:sp>
        <p:sp>
          <p:nvSpPr>
            <p:cNvPr id="249" name="椭圆 248">
              <a:extLst>
                <a:ext uri="{FF2B5EF4-FFF2-40B4-BE49-F238E27FC236}">
                  <a16:creationId xmlns:a16="http://schemas.microsoft.com/office/drawing/2014/main" id="{A5296582-3580-4123-BA10-7A0F8431F53D}"/>
                </a:ext>
              </a:extLst>
            </p:cNvPr>
            <p:cNvSpPr/>
            <p:nvPr/>
          </p:nvSpPr>
          <p:spPr>
            <a:xfrm>
              <a:off x="3336916" y="2928934"/>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0" name="椭圆 249">
              <a:extLst>
                <a:ext uri="{FF2B5EF4-FFF2-40B4-BE49-F238E27FC236}">
                  <a16:creationId xmlns:a16="http://schemas.microsoft.com/office/drawing/2014/main" id="{C8C1D181-8375-4105-9D5F-E28FE4C4B9E7}"/>
                </a:ext>
              </a:extLst>
            </p:cNvPr>
            <p:cNvSpPr/>
            <p:nvPr/>
          </p:nvSpPr>
          <p:spPr>
            <a:xfrm>
              <a:off x="3684581"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1" name="椭圆 250">
              <a:extLst>
                <a:ext uri="{FF2B5EF4-FFF2-40B4-BE49-F238E27FC236}">
                  <a16:creationId xmlns:a16="http://schemas.microsoft.com/office/drawing/2014/main" id="{2BFBAF95-9EB0-4F3F-9A87-7573FC6D31D0}"/>
                </a:ext>
              </a:extLst>
            </p:cNvPr>
            <p:cNvSpPr/>
            <p:nvPr/>
          </p:nvSpPr>
          <p:spPr>
            <a:xfrm>
              <a:off x="4041771"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2" name="TextBox 72">
              <a:extLst>
                <a:ext uri="{FF2B5EF4-FFF2-40B4-BE49-F238E27FC236}">
                  <a16:creationId xmlns:a16="http://schemas.microsoft.com/office/drawing/2014/main" id="{32822155-4267-4CE2-BFF3-EF5279C9F77E}"/>
                </a:ext>
              </a:extLst>
            </p:cNvPr>
            <p:cNvSpPr txBox="1">
              <a:spLocks noChangeArrowheads="1"/>
            </p:cNvSpPr>
            <p:nvPr/>
          </p:nvSpPr>
          <p:spPr bwMode="auto">
            <a:xfrm>
              <a:off x="1500166" y="3286124"/>
              <a:ext cx="301627" cy="307977"/>
            </a:xfrm>
            <a:prstGeom prst="rect">
              <a:avLst/>
            </a:prstGeom>
            <a:noFill/>
            <a:ln>
              <a:noFill/>
            </a:ln>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fontAlgn="auto" hangingPunct="1">
                <a:spcBef>
                  <a:spcPct val="0"/>
                </a:spcBef>
                <a:spcAft>
                  <a:spcPts val="0"/>
                </a:spcAft>
                <a:buClrTx/>
                <a:buSzTx/>
                <a:buFontTx/>
                <a:buNone/>
                <a:defRPr/>
              </a:pPr>
              <a:r>
                <a:rPr lang="en-US" altLang="zh-CN" sz="1400" kern="0">
                  <a:solidFill>
                    <a:prstClr val="black"/>
                  </a:solidFill>
                  <a:latin typeface="Arial" panose="020B0604020202020204" pitchFamily="34" charset="0"/>
                </a:rPr>
                <a:t>x</a:t>
              </a:r>
              <a:r>
                <a:rPr lang="en-US" altLang="zh-CN" sz="1400" kern="0" baseline="-25000">
                  <a:solidFill>
                    <a:prstClr val="black"/>
                  </a:solidFill>
                  <a:latin typeface="Arial" panose="020B0604020202020204" pitchFamily="34" charset="0"/>
                </a:rPr>
                <a:t>i</a:t>
              </a:r>
              <a:endParaRPr lang="zh-CN" altLang="en-US" sz="1400" kern="0" baseline="-25000">
                <a:solidFill>
                  <a:prstClr val="black"/>
                </a:solidFill>
                <a:latin typeface="Arial" panose="020B0604020202020204" pitchFamily="34" charset="0"/>
              </a:endParaRPr>
            </a:p>
          </p:txBody>
        </p:sp>
        <p:sp>
          <p:nvSpPr>
            <p:cNvPr id="253" name="椭圆 252">
              <a:extLst>
                <a:ext uri="{FF2B5EF4-FFF2-40B4-BE49-F238E27FC236}">
                  <a16:creationId xmlns:a16="http://schemas.microsoft.com/office/drawing/2014/main" id="{1A499E30-9BD0-4151-8964-80E1D8259016}"/>
                </a:ext>
              </a:extLst>
            </p:cNvPr>
            <p:cNvSpPr/>
            <p:nvPr/>
          </p:nvSpPr>
          <p:spPr>
            <a:xfrm>
              <a:off x="1500166" y="371475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4" name="椭圆 253">
              <a:extLst>
                <a:ext uri="{FF2B5EF4-FFF2-40B4-BE49-F238E27FC236}">
                  <a16:creationId xmlns:a16="http://schemas.microsoft.com/office/drawing/2014/main" id="{A7F98996-D5AB-4568-B82B-44BB00E25303}"/>
                </a:ext>
              </a:extLst>
            </p:cNvPr>
            <p:cNvSpPr/>
            <p:nvPr/>
          </p:nvSpPr>
          <p:spPr>
            <a:xfrm>
              <a:off x="1500166" y="550070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5" name="椭圆 254">
              <a:extLst>
                <a:ext uri="{FF2B5EF4-FFF2-40B4-BE49-F238E27FC236}">
                  <a16:creationId xmlns:a16="http://schemas.microsoft.com/office/drawing/2014/main" id="{B2F6D8F1-692B-4FDE-A7FB-B00077192F80}"/>
                </a:ext>
              </a:extLst>
            </p:cNvPr>
            <p:cNvSpPr/>
            <p:nvPr/>
          </p:nvSpPr>
          <p:spPr>
            <a:xfrm>
              <a:off x="1500166" y="4041779"/>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dirty="0">
                  <a:solidFill>
                    <a:prstClr val="black"/>
                  </a:solidFill>
                  <a:latin typeface="Constantia"/>
                </a:rPr>
                <a:t>B</a:t>
              </a:r>
              <a:endParaRPr lang="zh-CN" altLang="en-US" sz="1400" kern="0" dirty="0">
                <a:solidFill>
                  <a:prstClr val="black"/>
                </a:solidFill>
                <a:latin typeface="Constantia"/>
              </a:endParaRPr>
            </a:p>
          </p:txBody>
        </p:sp>
        <p:sp>
          <p:nvSpPr>
            <p:cNvPr id="256" name="椭圆 255">
              <a:extLst>
                <a:ext uri="{FF2B5EF4-FFF2-40B4-BE49-F238E27FC236}">
                  <a16:creationId xmlns:a16="http://schemas.microsoft.com/office/drawing/2014/main" id="{D0EAF398-3276-4348-B64C-4BFF05F374C0}"/>
                </a:ext>
              </a:extLst>
            </p:cNvPr>
            <p:cNvSpPr/>
            <p:nvPr/>
          </p:nvSpPr>
          <p:spPr>
            <a:xfrm>
              <a:off x="1500166" y="478632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7" name="椭圆 256">
              <a:extLst>
                <a:ext uri="{FF2B5EF4-FFF2-40B4-BE49-F238E27FC236}">
                  <a16:creationId xmlns:a16="http://schemas.microsoft.com/office/drawing/2014/main" id="{7C463575-A241-456E-8426-1938C6B895FC}"/>
                </a:ext>
              </a:extLst>
            </p:cNvPr>
            <p:cNvSpPr/>
            <p:nvPr/>
          </p:nvSpPr>
          <p:spPr>
            <a:xfrm>
              <a:off x="1500166" y="585789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8" name="椭圆 257">
              <a:extLst>
                <a:ext uri="{FF2B5EF4-FFF2-40B4-BE49-F238E27FC236}">
                  <a16:creationId xmlns:a16="http://schemas.microsoft.com/office/drawing/2014/main" id="{7043890C-CE93-4092-AB1B-0FA60F56AA0A}"/>
                </a:ext>
              </a:extLst>
            </p:cNvPr>
            <p:cNvSpPr/>
            <p:nvPr/>
          </p:nvSpPr>
          <p:spPr>
            <a:xfrm>
              <a:off x="1500166" y="514351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D</a:t>
              </a:r>
              <a:endParaRPr lang="zh-CN" altLang="en-US" sz="1400" kern="0">
                <a:solidFill>
                  <a:prstClr val="black"/>
                </a:solidFill>
                <a:latin typeface="Constantia"/>
              </a:endParaRPr>
            </a:p>
          </p:txBody>
        </p:sp>
        <p:sp>
          <p:nvSpPr>
            <p:cNvPr id="259" name="椭圆 258">
              <a:extLst>
                <a:ext uri="{FF2B5EF4-FFF2-40B4-BE49-F238E27FC236}">
                  <a16:creationId xmlns:a16="http://schemas.microsoft.com/office/drawing/2014/main" id="{CE8248CE-A047-4BE2-8176-366366160908}"/>
                </a:ext>
              </a:extLst>
            </p:cNvPr>
            <p:cNvSpPr/>
            <p:nvPr/>
          </p:nvSpPr>
          <p:spPr>
            <a:xfrm>
              <a:off x="1500166" y="442913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C</a:t>
              </a:r>
              <a:endParaRPr lang="zh-CN" altLang="en-US" sz="1400" kern="0">
                <a:solidFill>
                  <a:prstClr val="black"/>
                </a:solidFill>
                <a:latin typeface="Constantia"/>
              </a:endParaRPr>
            </a:p>
          </p:txBody>
        </p:sp>
        <p:sp>
          <p:nvSpPr>
            <p:cNvPr id="260" name="TextBox 80">
              <a:extLst>
                <a:ext uri="{FF2B5EF4-FFF2-40B4-BE49-F238E27FC236}">
                  <a16:creationId xmlns:a16="http://schemas.microsoft.com/office/drawing/2014/main" id="{F42E9C70-278E-45A2-ADFC-586BD9714470}"/>
                </a:ext>
              </a:extLst>
            </p:cNvPr>
            <p:cNvSpPr txBox="1"/>
            <p:nvPr/>
          </p:nvSpPr>
          <p:spPr>
            <a:xfrm>
              <a:off x="1000100" y="3286124"/>
              <a:ext cx="284165"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0</a:t>
              </a:r>
              <a:endParaRPr lang="zh-CN" altLang="en-US" sz="1400" kern="0" baseline="-25000">
                <a:solidFill>
                  <a:prstClr val="black"/>
                </a:solidFill>
                <a:latin typeface="宋体" panose="02010600030101010101" pitchFamily="2" charset="-122"/>
              </a:endParaRPr>
            </a:p>
          </p:txBody>
        </p:sp>
        <p:sp>
          <p:nvSpPr>
            <p:cNvPr id="261" name="椭圆 260">
              <a:extLst>
                <a:ext uri="{FF2B5EF4-FFF2-40B4-BE49-F238E27FC236}">
                  <a16:creationId xmlns:a16="http://schemas.microsoft.com/office/drawing/2014/main" id="{B6B8E7DE-988E-4FFB-A162-C685F77686C1}"/>
                </a:ext>
              </a:extLst>
            </p:cNvPr>
            <p:cNvSpPr/>
            <p:nvPr/>
          </p:nvSpPr>
          <p:spPr>
            <a:xfrm>
              <a:off x="1000100" y="371475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62" name="椭圆 261">
              <a:extLst>
                <a:ext uri="{FF2B5EF4-FFF2-40B4-BE49-F238E27FC236}">
                  <a16:creationId xmlns:a16="http://schemas.microsoft.com/office/drawing/2014/main" id="{A2E13943-28D6-408A-A577-CE5007E0B4E1}"/>
                </a:ext>
              </a:extLst>
            </p:cNvPr>
            <p:cNvSpPr/>
            <p:nvPr/>
          </p:nvSpPr>
          <p:spPr>
            <a:xfrm>
              <a:off x="1000100" y="550070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6</a:t>
              </a:r>
              <a:endParaRPr lang="zh-CN" altLang="en-US" sz="1400" kern="0">
                <a:solidFill>
                  <a:prstClr val="black"/>
                </a:solidFill>
                <a:latin typeface="宋体" panose="02010600030101010101" pitchFamily="2" charset="-122"/>
              </a:endParaRPr>
            </a:p>
          </p:txBody>
        </p:sp>
        <p:sp>
          <p:nvSpPr>
            <p:cNvPr id="263" name="椭圆 262">
              <a:extLst>
                <a:ext uri="{FF2B5EF4-FFF2-40B4-BE49-F238E27FC236}">
                  <a16:creationId xmlns:a16="http://schemas.microsoft.com/office/drawing/2014/main" id="{01996EBB-552D-438D-BA08-CE52D8AA4DB3}"/>
                </a:ext>
              </a:extLst>
            </p:cNvPr>
            <p:cNvSpPr/>
            <p:nvPr/>
          </p:nvSpPr>
          <p:spPr>
            <a:xfrm>
              <a:off x="1000100" y="4041779"/>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64" name="椭圆 263">
              <a:extLst>
                <a:ext uri="{FF2B5EF4-FFF2-40B4-BE49-F238E27FC236}">
                  <a16:creationId xmlns:a16="http://schemas.microsoft.com/office/drawing/2014/main" id="{B2AD5054-5789-4314-838E-61AD264CD465}"/>
                </a:ext>
              </a:extLst>
            </p:cNvPr>
            <p:cNvSpPr/>
            <p:nvPr/>
          </p:nvSpPr>
          <p:spPr>
            <a:xfrm>
              <a:off x="1000100" y="478632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4</a:t>
              </a:r>
              <a:endParaRPr lang="zh-CN" altLang="en-US" sz="1400" kern="0">
                <a:solidFill>
                  <a:prstClr val="black"/>
                </a:solidFill>
                <a:latin typeface="宋体" panose="02010600030101010101" pitchFamily="2" charset="-122"/>
              </a:endParaRPr>
            </a:p>
          </p:txBody>
        </p:sp>
        <p:sp>
          <p:nvSpPr>
            <p:cNvPr id="265" name="椭圆 264">
              <a:extLst>
                <a:ext uri="{FF2B5EF4-FFF2-40B4-BE49-F238E27FC236}">
                  <a16:creationId xmlns:a16="http://schemas.microsoft.com/office/drawing/2014/main" id="{D57E2DB6-7F03-41F7-8472-AA54530ED5C4}"/>
                </a:ext>
              </a:extLst>
            </p:cNvPr>
            <p:cNvSpPr/>
            <p:nvPr/>
          </p:nvSpPr>
          <p:spPr>
            <a:xfrm>
              <a:off x="1000100" y="585789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7</a:t>
              </a:r>
              <a:endParaRPr lang="zh-CN" altLang="en-US" sz="1400" kern="0">
                <a:solidFill>
                  <a:prstClr val="black"/>
                </a:solidFill>
                <a:latin typeface="宋体" panose="02010600030101010101" pitchFamily="2" charset="-122"/>
              </a:endParaRPr>
            </a:p>
          </p:txBody>
        </p:sp>
        <p:sp>
          <p:nvSpPr>
            <p:cNvPr id="266" name="椭圆 265">
              <a:extLst>
                <a:ext uri="{FF2B5EF4-FFF2-40B4-BE49-F238E27FC236}">
                  <a16:creationId xmlns:a16="http://schemas.microsoft.com/office/drawing/2014/main" id="{C81D189C-1513-46FA-8C50-CBD8A5BA07F7}"/>
                </a:ext>
              </a:extLst>
            </p:cNvPr>
            <p:cNvSpPr/>
            <p:nvPr/>
          </p:nvSpPr>
          <p:spPr>
            <a:xfrm>
              <a:off x="1000100" y="514351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5</a:t>
              </a:r>
              <a:endParaRPr lang="zh-CN" altLang="en-US" sz="1400" kern="0">
                <a:solidFill>
                  <a:prstClr val="black"/>
                </a:solidFill>
                <a:latin typeface="宋体" panose="02010600030101010101" pitchFamily="2" charset="-122"/>
              </a:endParaRPr>
            </a:p>
          </p:txBody>
        </p:sp>
        <p:sp>
          <p:nvSpPr>
            <p:cNvPr id="267" name="椭圆 266">
              <a:extLst>
                <a:ext uri="{FF2B5EF4-FFF2-40B4-BE49-F238E27FC236}">
                  <a16:creationId xmlns:a16="http://schemas.microsoft.com/office/drawing/2014/main" id="{6CEC26A0-18EB-40B6-A34E-FF4D345B45D9}"/>
                </a:ext>
              </a:extLst>
            </p:cNvPr>
            <p:cNvSpPr/>
            <p:nvPr/>
          </p:nvSpPr>
          <p:spPr>
            <a:xfrm>
              <a:off x="1000100" y="442913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68" name="TextBox 88">
              <a:extLst>
                <a:ext uri="{FF2B5EF4-FFF2-40B4-BE49-F238E27FC236}">
                  <a16:creationId xmlns:a16="http://schemas.microsoft.com/office/drawing/2014/main" id="{8E839C0B-3E4D-42D7-B039-A0A35E7CDF95}"/>
                </a:ext>
              </a:extLst>
            </p:cNvPr>
            <p:cNvSpPr txBox="1"/>
            <p:nvPr/>
          </p:nvSpPr>
          <p:spPr>
            <a:xfrm>
              <a:off x="1928794" y="2500306"/>
              <a:ext cx="284164"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0</a:t>
              </a:r>
              <a:endParaRPr lang="zh-CN" altLang="en-US" sz="1400" kern="0" baseline="-25000">
                <a:solidFill>
                  <a:prstClr val="black"/>
                </a:solidFill>
                <a:latin typeface="宋体" panose="02010600030101010101" pitchFamily="2" charset="-122"/>
              </a:endParaRPr>
            </a:p>
          </p:txBody>
        </p:sp>
        <p:sp>
          <p:nvSpPr>
            <p:cNvPr id="269" name="椭圆 268">
              <a:extLst>
                <a:ext uri="{FF2B5EF4-FFF2-40B4-BE49-F238E27FC236}">
                  <a16:creationId xmlns:a16="http://schemas.microsoft.com/office/drawing/2014/main" id="{4898050E-730B-46C7-9775-C15903E0D14F}"/>
                </a:ext>
              </a:extLst>
            </p:cNvPr>
            <p:cNvSpPr/>
            <p:nvPr/>
          </p:nvSpPr>
          <p:spPr>
            <a:xfrm>
              <a:off x="2285984"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70" name="椭圆 269">
              <a:extLst>
                <a:ext uri="{FF2B5EF4-FFF2-40B4-BE49-F238E27FC236}">
                  <a16:creationId xmlns:a16="http://schemas.microsoft.com/office/drawing/2014/main" id="{E0E426DC-A853-4B23-B328-2633707FEE18}"/>
                </a:ext>
              </a:extLst>
            </p:cNvPr>
            <p:cNvSpPr/>
            <p:nvPr/>
          </p:nvSpPr>
          <p:spPr>
            <a:xfrm>
              <a:off x="2643174"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dirty="0">
                  <a:solidFill>
                    <a:prstClr val="black"/>
                  </a:solidFill>
                  <a:latin typeface="宋体" panose="02010600030101010101" pitchFamily="2" charset="-122"/>
                </a:rPr>
                <a:t>2</a:t>
              </a:r>
              <a:endParaRPr lang="zh-CN" altLang="en-US" sz="1400" kern="0" dirty="0">
                <a:solidFill>
                  <a:prstClr val="black"/>
                </a:solidFill>
                <a:latin typeface="宋体" panose="02010600030101010101" pitchFamily="2" charset="-122"/>
              </a:endParaRPr>
            </a:p>
          </p:txBody>
        </p:sp>
        <p:sp>
          <p:nvSpPr>
            <p:cNvPr id="271" name="椭圆 270">
              <a:extLst>
                <a:ext uri="{FF2B5EF4-FFF2-40B4-BE49-F238E27FC236}">
                  <a16:creationId xmlns:a16="http://schemas.microsoft.com/office/drawing/2014/main" id="{4ED34E27-7B78-44FE-9AB7-3FAC0B0B7C83}"/>
                </a:ext>
              </a:extLst>
            </p:cNvPr>
            <p:cNvSpPr/>
            <p:nvPr/>
          </p:nvSpPr>
          <p:spPr>
            <a:xfrm>
              <a:off x="2990839"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72" name="椭圆 271">
              <a:extLst>
                <a:ext uri="{FF2B5EF4-FFF2-40B4-BE49-F238E27FC236}">
                  <a16:creationId xmlns:a16="http://schemas.microsoft.com/office/drawing/2014/main" id="{CD7D2696-4B5C-4D43-AA50-B16F6BE32B95}"/>
                </a:ext>
              </a:extLst>
            </p:cNvPr>
            <p:cNvSpPr/>
            <p:nvPr/>
          </p:nvSpPr>
          <p:spPr>
            <a:xfrm>
              <a:off x="3336916"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4</a:t>
              </a:r>
              <a:endParaRPr lang="zh-CN" altLang="en-US" sz="1400" kern="0">
                <a:solidFill>
                  <a:prstClr val="black"/>
                </a:solidFill>
                <a:latin typeface="宋体" panose="02010600030101010101" pitchFamily="2" charset="-122"/>
              </a:endParaRPr>
            </a:p>
          </p:txBody>
        </p:sp>
        <p:sp>
          <p:nvSpPr>
            <p:cNvPr id="273" name="椭圆 272">
              <a:extLst>
                <a:ext uri="{FF2B5EF4-FFF2-40B4-BE49-F238E27FC236}">
                  <a16:creationId xmlns:a16="http://schemas.microsoft.com/office/drawing/2014/main" id="{481D8B9A-9679-4D57-A757-894D20CE0044}"/>
                </a:ext>
              </a:extLst>
            </p:cNvPr>
            <p:cNvSpPr/>
            <p:nvPr/>
          </p:nvSpPr>
          <p:spPr>
            <a:xfrm>
              <a:off x="3684581"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5</a:t>
              </a:r>
              <a:endParaRPr lang="zh-CN" altLang="en-US" sz="1400" kern="0">
                <a:solidFill>
                  <a:prstClr val="black"/>
                </a:solidFill>
                <a:latin typeface="宋体" panose="02010600030101010101" pitchFamily="2" charset="-122"/>
              </a:endParaRPr>
            </a:p>
          </p:txBody>
        </p:sp>
        <p:sp>
          <p:nvSpPr>
            <p:cNvPr id="274" name="椭圆 273">
              <a:extLst>
                <a:ext uri="{FF2B5EF4-FFF2-40B4-BE49-F238E27FC236}">
                  <a16:creationId xmlns:a16="http://schemas.microsoft.com/office/drawing/2014/main" id="{55FD36E8-3A61-474D-9D29-E6A4987AFF50}"/>
                </a:ext>
              </a:extLst>
            </p:cNvPr>
            <p:cNvSpPr/>
            <p:nvPr/>
          </p:nvSpPr>
          <p:spPr>
            <a:xfrm>
              <a:off x="4041771"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6</a:t>
              </a:r>
              <a:endParaRPr lang="zh-CN" altLang="en-US" sz="1400" kern="0">
                <a:solidFill>
                  <a:prstClr val="black"/>
                </a:solidFill>
                <a:latin typeface="宋体" panose="02010600030101010101" pitchFamily="2" charset="-122"/>
              </a:endParaRPr>
            </a:p>
          </p:txBody>
        </p:sp>
        <p:sp>
          <p:nvSpPr>
            <p:cNvPr id="275" name="TextBox 95">
              <a:extLst>
                <a:ext uri="{FF2B5EF4-FFF2-40B4-BE49-F238E27FC236}">
                  <a16:creationId xmlns:a16="http://schemas.microsoft.com/office/drawing/2014/main" id="{BF984EA0-A818-4F44-9F09-0AB30C27E245}"/>
                </a:ext>
              </a:extLst>
            </p:cNvPr>
            <p:cNvSpPr txBox="1"/>
            <p:nvPr/>
          </p:nvSpPr>
          <p:spPr>
            <a:xfrm>
              <a:off x="1500166" y="2500306"/>
              <a:ext cx="274639"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j</a:t>
              </a:r>
              <a:endParaRPr lang="zh-CN" altLang="en-US" sz="1400" kern="0">
                <a:solidFill>
                  <a:prstClr val="black"/>
                </a:solidFill>
                <a:latin typeface="宋体" panose="02010600030101010101" pitchFamily="2" charset="-122"/>
              </a:endParaRPr>
            </a:p>
          </p:txBody>
        </p:sp>
        <p:sp>
          <p:nvSpPr>
            <p:cNvPr id="276" name="TextBox 96">
              <a:extLst>
                <a:ext uri="{FF2B5EF4-FFF2-40B4-BE49-F238E27FC236}">
                  <a16:creationId xmlns:a16="http://schemas.microsoft.com/office/drawing/2014/main" id="{BD4A6123-6280-4C17-AA13-A782BDABF2DC}"/>
                </a:ext>
              </a:extLst>
            </p:cNvPr>
            <p:cNvSpPr txBox="1"/>
            <p:nvPr/>
          </p:nvSpPr>
          <p:spPr>
            <a:xfrm>
              <a:off x="1000100" y="2857496"/>
              <a:ext cx="274640"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i</a:t>
              </a:r>
              <a:endParaRPr lang="zh-CN" altLang="en-US" sz="1400" kern="0">
                <a:solidFill>
                  <a:prstClr val="black"/>
                </a:solidFill>
                <a:latin typeface="宋体" panose="02010600030101010101" pitchFamily="2" charset="-122"/>
              </a:endParaRPr>
            </a:p>
          </p:txBody>
        </p:sp>
      </p:grpSp>
      <p:graphicFrame>
        <p:nvGraphicFramePr>
          <p:cNvPr id="87044" name="Object 2">
            <a:extLst>
              <a:ext uri="{FF2B5EF4-FFF2-40B4-BE49-F238E27FC236}">
                <a16:creationId xmlns:a16="http://schemas.microsoft.com/office/drawing/2014/main" id="{2FD086FD-F933-4DDA-8051-C190CB405422}"/>
              </a:ext>
            </a:extLst>
          </p:cNvPr>
          <p:cNvGraphicFramePr>
            <a:graphicFrameLocks noChangeAspect="1"/>
          </p:cNvGraphicFramePr>
          <p:nvPr/>
        </p:nvGraphicFramePr>
        <p:xfrm>
          <a:off x="4584700" y="2189163"/>
          <a:ext cx="4464050" cy="877887"/>
        </p:xfrm>
        <a:graphic>
          <a:graphicData uri="http://schemas.openxmlformats.org/presentationml/2006/ole">
            <mc:AlternateContent xmlns:mc="http://schemas.openxmlformats.org/markup-compatibility/2006">
              <mc:Choice xmlns:v="urn:schemas-microsoft-com:vml" Requires="v">
                <p:oleObj spid="_x0000_s87160" name="公式" r:id="rId3" imgW="3454400" imgH="736600" progId="Equation.3">
                  <p:embed/>
                </p:oleObj>
              </mc:Choice>
              <mc:Fallback>
                <p:oleObj name="公式" r:id="rId3" imgW="3454400" imgH="736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189163"/>
                        <a:ext cx="446405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5" name="文本框 1">
            <a:extLst>
              <a:ext uri="{FF2B5EF4-FFF2-40B4-BE49-F238E27FC236}">
                <a16:creationId xmlns:a16="http://schemas.microsoft.com/office/drawing/2014/main" id="{5A6A371D-5E3A-4830-8449-2D0224E380B3}"/>
              </a:ext>
            </a:extLst>
          </p:cNvPr>
          <p:cNvSpPr txBox="1">
            <a:spLocks noChangeArrowheads="1"/>
          </p:cNvSpPr>
          <p:nvPr/>
        </p:nvSpPr>
        <p:spPr bwMode="auto">
          <a:xfrm>
            <a:off x="4427538" y="3276600"/>
            <a:ext cx="222408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c[0,j] = 0</a:t>
            </a: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c[i,0] = 0</a:t>
            </a: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i = 2, j = 5       </a:t>
            </a:r>
            <a:r>
              <a:rPr lang="en-US" altLang="zh-CN" sz="1800">
                <a:solidFill>
                  <a:srgbClr val="FF0000"/>
                </a:solidFill>
                <a:latin typeface="Arial" panose="020B0604020202020204" pitchFamily="34" charset="0"/>
                <a:ea typeface="宋体" panose="02010600030101010101" pitchFamily="2" charset="-122"/>
              </a:rPr>
              <a:t>x</a:t>
            </a:r>
            <a:r>
              <a:rPr lang="en-US" altLang="zh-CN" sz="1800" baseline="-25000">
                <a:solidFill>
                  <a:srgbClr val="FF0000"/>
                </a:solidFill>
                <a:latin typeface="Arial" panose="020B0604020202020204" pitchFamily="34" charset="0"/>
                <a:ea typeface="宋体" panose="02010600030101010101" pitchFamily="2" charset="-122"/>
              </a:rPr>
              <a:t>2 = </a:t>
            </a:r>
            <a:r>
              <a:rPr lang="en-US" altLang="zh-CN" sz="1800">
                <a:solidFill>
                  <a:srgbClr val="FF0000"/>
                </a:solidFill>
                <a:latin typeface="Arial" panose="020B0604020202020204" pitchFamily="34" charset="0"/>
                <a:ea typeface="宋体" panose="02010600030101010101" pitchFamily="2" charset="-122"/>
              </a:rPr>
              <a:t>y</a:t>
            </a:r>
            <a:r>
              <a:rPr lang="en-US" altLang="zh-CN" sz="1800" baseline="-25000">
                <a:solidFill>
                  <a:srgbClr val="FF0000"/>
                </a:solidFill>
                <a:latin typeface="Arial" panose="020B0604020202020204" pitchFamily="34" charset="0"/>
                <a:ea typeface="宋体" panose="02010600030101010101" pitchFamily="2" charset="-122"/>
              </a:rPr>
              <a:t>5</a:t>
            </a: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c[2,5] = c[1,4] + 1</a:t>
            </a: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          = 1+1</a:t>
            </a: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          = 2</a:t>
            </a:r>
          </a:p>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b[2,5] = </a:t>
            </a:r>
            <a:r>
              <a:rPr lang="zh-CN" altLang="en-US" sz="1800">
                <a:solidFill>
                  <a:schemeClr val="tx1"/>
                </a:solidFill>
                <a:latin typeface="Arial" panose="020B0604020202020204" pitchFamily="34" charset="0"/>
                <a:ea typeface="宋体" panose="02010600030101010101" pitchFamily="2" charset="-122"/>
              </a:rPr>
              <a:t>‘</a:t>
            </a:r>
            <a:r>
              <a:rPr lang="zh-CN" altLang="en-US" sz="1800">
                <a:solidFill>
                  <a:schemeClr val="tx1"/>
                </a:solidFill>
                <a:latin typeface="等线" panose="02010600030101010101" pitchFamily="2" charset="-122"/>
                <a:ea typeface="等线" panose="02010600030101010101" pitchFamily="2" charset="-122"/>
              </a:rPr>
              <a:t>↖</a:t>
            </a:r>
            <a:r>
              <a:rPr lang="zh-CN" altLang="en-US" sz="1800">
                <a:solidFill>
                  <a:schemeClr val="tx1"/>
                </a:solidFill>
                <a:latin typeface="Arial" panose="020B0604020202020204" pitchFamily="34" charset="0"/>
                <a:ea typeface="宋体" panose="02010600030101010101" pitchFamily="2" charset="-122"/>
              </a:rPr>
              <a:t>’</a:t>
            </a: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7046" name="矩形 2">
            <a:extLst>
              <a:ext uri="{FF2B5EF4-FFF2-40B4-BE49-F238E27FC236}">
                <a16:creationId xmlns:a16="http://schemas.microsoft.com/office/drawing/2014/main" id="{F010D4A3-09B7-4C17-B91F-B3AFE1EEF591}"/>
              </a:ext>
            </a:extLst>
          </p:cNvPr>
          <p:cNvSpPr>
            <a:spLocks noChangeArrowheads="1"/>
          </p:cNvSpPr>
          <p:nvPr/>
        </p:nvSpPr>
        <p:spPr bwMode="auto">
          <a:xfrm>
            <a:off x="1784350" y="4060825"/>
            <a:ext cx="2082800" cy="1785938"/>
          </a:xfrm>
          <a:prstGeom prst="rect">
            <a:avLst/>
          </a:prstGeom>
          <a:solidFill>
            <a:srgbClr val="C7FFF0">
              <a:alpha val="81175"/>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7047" name="椭圆 3">
            <a:extLst>
              <a:ext uri="{FF2B5EF4-FFF2-40B4-BE49-F238E27FC236}">
                <a16:creationId xmlns:a16="http://schemas.microsoft.com/office/drawing/2014/main" id="{03734BE4-52F3-4723-9264-244847B879D3}"/>
              </a:ext>
            </a:extLst>
          </p:cNvPr>
          <p:cNvSpPr>
            <a:spLocks noChangeArrowheads="1"/>
          </p:cNvSpPr>
          <p:nvPr/>
        </p:nvSpPr>
        <p:spPr bwMode="auto">
          <a:xfrm>
            <a:off x="3111500" y="3621088"/>
            <a:ext cx="515938" cy="461962"/>
          </a:xfrm>
          <a:prstGeom prst="ellipse">
            <a:avLst/>
          </a:prstGeom>
          <a:solidFill>
            <a:srgbClr val="00E4A8">
              <a:alpha val="29019"/>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7048" name="椭圆 95">
            <a:extLst>
              <a:ext uri="{FF2B5EF4-FFF2-40B4-BE49-F238E27FC236}">
                <a16:creationId xmlns:a16="http://schemas.microsoft.com/office/drawing/2014/main" id="{35E3AC52-3D89-4757-AF0A-3EC92D751170}"/>
              </a:ext>
            </a:extLst>
          </p:cNvPr>
          <p:cNvSpPr>
            <a:spLocks noChangeArrowheads="1"/>
          </p:cNvSpPr>
          <p:nvPr/>
        </p:nvSpPr>
        <p:spPr bwMode="auto">
          <a:xfrm>
            <a:off x="2786063" y="3598863"/>
            <a:ext cx="515937" cy="463550"/>
          </a:xfrm>
          <a:prstGeom prst="ellipse">
            <a:avLst/>
          </a:prstGeom>
          <a:solidFill>
            <a:srgbClr val="00E4A8">
              <a:alpha val="29019"/>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7049" name="椭圆 96">
            <a:extLst>
              <a:ext uri="{FF2B5EF4-FFF2-40B4-BE49-F238E27FC236}">
                <a16:creationId xmlns:a16="http://schemas.microsoft.com/office/drawing/2014/main" id="{55A50243-205E-4033-B24C-509A54C4F7A2}"/>
              </a:ext>
            </a:extLst>
          </p:cNvPr>
          <p:cNvSpPr>
            <a:spLocks noChangeArrowheads="1"/>
          </p:cNvSpPr>
          <p:nvPr/>
        </p:nvSpPr>
        <p:spPr bwMode="auto">
          <a:xfrm>
            <a:off x="3140075" y="3276600"/>
            <a:ext cx="515938" cy="463550"/>
          </a:xfrm>
          <a:prstGeom prst="ellipse">
            <a:avLst/>
          </a:prstGeom>
          <a:solidFill>
            <a:srgbClr val="00E4A8">
              <a:alpha val="29019"/>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99" name="图片 98">
            <a:extLst>
              <a:ext uri="{FF2B5EF4-FFF2-40B4-BE49-F238E27FC236}">
                <a16:creationId xmlns:a16="http://schemas.microsoft.com/office/drawing/2014/main" id="{0259785D-3A1C-47DF-B008-97184BA2ABD8}"/>
              </a:ext>
            </a:extLst>
          </p:cNvPr>
          <p:cNvPicPr>
            <a:picLocks noChangeAspect="1"/>
          </p:cNvPicPr>
          <p:nvPr/>
        </p:nvPicPr>
        <p:blipFill>
          <a:blip r:embed="rId5"/>
          <a:stretch>
            <a:fillRect/>
          </a:stretch>
        </p:blipFill>
        <p:spPr>
          <a:xfrm>
            <a:off x="6054725" y="5921375"/>
            <a:ext cx="2994025" cy="771525"/>
          </a:xfrm>
          <a:prstGeom prst="rect">
            <a:avLst/>
          </a:prstGeom>
          <a:ln>
            <a:solidFill>
              <a:schemeClr val="accent1">
                <a:lumMod val="75000"/>
              </a:schemeClr>
            </a:solid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a:extLst>
              <a:ext uri="{FF2B5EF4-FFF2-40B4-BE49-F238E27FC236}">
                <a16:creationId xmlns:a16="http://schemas.microsoft.com/office/drawing/2014/main" id="{35BE7CE8-851E-44F3-BF46-CA6440E46567}"/>
              </a:ext>
            </a:extLst>
          </p:cNvPr>
          <p:cNvSpPr>
            <a:spLocks noGrp="1" noChangeArrowheads="1"/>
          </p:cNvSpPr>
          <p:nvPr>
            <p:ph type="title"/>
          </p:nvPr>
        </p:nvSpPr>
        <p:spPr>
          <a:xfrm>
            <a:off x="457200" y="428625"/>
            <a:ext cx="8229600" cy="623888"/>
          </a:xfrm>
          <a:solidFill>
            <a:schemeClr val="bg1"/>
          </a:solidFill>
        </p:spPr>
        <p:txBody>
          <a:bodyPr/>
          <a:lstStyle/>
          <a:p>
            <a:pPr algn="l"/>
            <a:r>
              <a:rPr lang="zh-CN" altLang="en-US" sz="3200"/>
              <a:t>构造一个</a:t>
            </a:r>
            <a:r>
              <a:rPr lang="en-US" altLang="zh-CN" sz="3200"/>
              <a:t>LCS</a:t>
            </a:r>
            <a:endParaRPr lang="zh-CN" altLang="en-US" sz="3200"/>
          </a:p>
        </p:txBody>
      </p:sp>
      <p:sp>
        <p:nvSpPr>
          <p:cNvPr id="88067" name="内容占位符 2">
            <a:extLst>
              <a:ext uri="{FF2B5EF4-FFF2-40B4-BE49-F238E27FC236}">
                <a16:creationId xmlns:a16="http://schemas.microsoft.com/office/drawing/2014/main" id="{7097BC31-44B3-49C2-8C46-18915803C243}"/>
              </a:ext>
            </a:extLst>
          </p:cNvPr>
          <p:cNvSpPr>
            <a:spLocks noGrp="1" noChangeArrowheads="1"/>
          </p:cNvSpPr>
          <p:nvPr>
            <p:ph idx="1"/>
          </p:nvPr>
        </p:nvSpPr>
        <p:spPr>
          <a:xfrm>
            <a:off x="250825" y="1196975"/>
            <a:ext cx="8713788" cy="5272088"/>
          </a:xfrm>
          <a:solidFill>
            <a:schemeClr val="bg1"/>
          </a:solidFill>
        </p:spPr>
        <p:txBody>
          <a:bodyPr/>
          <a:lstStyle/>
          <a:p>
            <a:pPr marL="0" indent="0">
              <a:lnSpc>
                <a:spcPct val="150000"/>
              </a:lnSpc>
              <a:spcBef>
                <a:spcPts val="1200"/>
              </a:spcBef>
              <a:buFont typeface="Wingdings 2" panose="05020102010507070707" pitchFamily="18" charset="2"/>
              <a:buNone/>
            </a:pPr>
            <a:r>
              <a:rPr lang="zh-CN" altLang="en-US" sz="2400">
                <a:latin typeface="宋体" panose="02010600030101010101" pitchFamily="2" charset="-122"/>
                <a:ea typeface="宋体" panose="02010600030101010101" pitchFamily="2" charset="-122"/>
              </a:rPr>
              <a:t>    </a:t>
            </a:r>
            <a:r>
              <a:rPr lang="zh-CN" altLang="en-US" sz="2400">
                <a:solidFill>
                  <a:srgbClr val="FF0000"/>
                </a:solidFill>
                <a:latin typeface="宋体" panose="02010600030101010101" pitchFamily="2" charset="-122"/>
                <a:ea typeface="宋体" panose="02010600030101010101" pitchFamily="2" charset="-122"/>
              </a:rPr>
              <a:t>表</a:t>
            </a:r>
            <a:r>
              <a:rPr lang="en-US" altLang="zh-CN" sz="2400">
                <a:solidFill>
                  <a:srgbClr val="FF0000"/>
                </a:solidFill>
                <a:latin typeface="宋体" panose="02010600030101010101" pitchFamily="2" charset="-122"/>
                <a:ea typeface="宋体" panose="02010600030101010101" pitchFamily="2" charset="-122"/>
              </a:rPr>
              <a:t>b</a:t>
            </a:r>
            <a:r>
              <a:rPr lang="zh-CN" altLang="en-US" sz="2400">
                <a:latin typeface="宋体" panose="02010600030101010101" pitchFamily="2" charset="-122"/>
                <a:ea typeface="宋体" panose="02010600030101010101" pitchFamily="2" charset="-122"/>
              </a:rPr>
              <a:t>用来构造序列</a:t>
            </a:r>
            <a:r>
              <a:rPr lang="en-US" altLang="zh-CN" sz="2400">
                <a:latin typeface="宋体" panose="02010600030101010101" pitchFamily="2" charset="-122"/>
                <a:ea typeface="宋体" panose="02010600030101010101" pitchFamily="2" charset="-122"/>
              </a:rPr>
              <a:t>X=&lt;x</a:t>
            </a:r>
            <a:r>
              <a:rPr lang="en-US" altLang="zh-CN" sz="2400" baseline="-25000">
                <a:latin typeface="宋体" panose="02010600030101010101" pitchFamily="2" charset="-122"/>
                <a:ea typeface="宋体" panose="02010600030101010101" pitchFamily="2" charset="-122"/>
              </a:rPr>
              <a:t>1</a:t>
            </a:r>
            <a:r>
              <a:rPr lang="en-US" altLang="zh-CN" sz="2400">
                <a:latin typeface="宋体" panose="02010600030101010101" pitchFamily="2" charset="-122"/>
                <a:ea typeface="宋体" panose="02010600030101010101" pitchFamily="2" charset="-122"/>
              </a:rPr>
              <a:t>,x</a:t>
            </a:r>
            <a:r>
              <a:rPr lang="en-US" altLang="zh-CN" sz="2400" baseline="-25000">
                <a:latin typeface="宋体" panose="02010600030101010101" pitchFamily="2" charset="-122"/>
                <a:ea typeface="宋体" panose="02010600030101010101" pitchFamily="2" charset="-122"/>
              </a:rPr>
              <a:t>2</a:t>
            </a:r>
            <a:r>
              <a:rPr lang="en-US" altLang="zh-CN" sz="2400">
                <a:latin typeface="宋体" panose="02010600030101010101" pitchFamily="2" charset="-122"/>
                <a:ea typeface="宋体" panose="02010600030101010101" pitchFamily="2" charset="-122"/>
              </a:rPr>
              <a:t>,...,x</a:t>
            </a:r>
            <a:r>
              <a:rPr lang="en-US" altLang="zh-CN" sz="2400" baseline="-25000">
                <a:latin typeface="宋体" panose="02010600030101010101" pitchFamily="2" charset="-122"/>
                <a:ea typeface="宋体" panose="02010600030101010101" pitchFamily="2" charset="-122"/>
              </a:rPr>
              <a:t>m</a:t>
            </a:r>
            <a:r>
              <a:rPr lang="en-US" altLang="zh-CN" sz="2400">
                <a:latin typeface="宋体" panose="02010600030101010101" pitchFamily="2" charset="-122"/>
                <a:ea typeface="宋体" panose="02010600030101010101" pitchFamily="2" charset="-122"/>
              </a:rPr>
              <a:t>&gt;</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Y=&lt;y</a:t>
            </a:r>
            <a:r>
              <a:rPr lang="en-US" altLang="zh-CN" sz="2400" baseline="-25000">
                <a:latin typeface="宋体" panose="02010600030101010101" pitchFamily="2" charset="-122"/>
                <a:ea typeface="宋体" panose="02010600030101010101" pitchFamily="2" charset="-122"/>
              </a:rPr>
              <a:t>1</a:t>
            </a:r>
            <a:r>
              <a:rPr lang="en-US" altLang="zh-CN" sz="2400">
                <a:latin typeface="宋体" panose="02010600030101010101" pitchFamily="2" charset="-122"/>
                <a:ea typeface="宋体" panose="02010600030101010101" pitchFamily="2" charset="-122"/>
              </a:rPr>
              <a:t>,y</a:t>
            </a:r>
            <a:r>
              <a:rPr lang="en-US" altLang="zh-CN" sz="2400" baseline="-25000">
                <a:latin typeface="宋体" panose="02010600030101010101" pitchFamily="2" charset="-122"/>
                <a:ea typeface="宋体" panose="02010600030101010101" pitchFamily="2" charset="-122"/>
              </a:rPr>
              <a:t>2</a:t>
            </a:r>
            <a:r>
              <a:rPr lang="en-US" altLang="zh-CN" sz="2400">
                <a:latin typeface="宋体" panose="02010600030101010101" pitchFamily="2" charset="-122"/>
                <a:ea typeface="宋体" panose="02010600030101010101" pitchFamily="2" charset="-122"/>
              </a:rPr>
              <a:t>,...,y</a:t>
            </a:r>
            <a:r>
              <a:rPr lang="en-US" altLang="zh-CN" sz="2400" baseline="-25000">
                <a:latin typeface="宋体" panose="02010600030101010101" pitchFamily="2" charset="-122"/>
                <a:ea typeface="宋体" panose="02010600030101010101" pitchFamily="2" charset="-122"/>
              </a:rPr>
              <a:t>n</a:t>
            </a:r>
            <a:r>
              <a:rPr lang="en-US" altLang="zh-CN" sz="2400">
                <a:latin typeface="宋体" panose="02010600030101010101" pitchFamily="2" charset="-122"/>
                <a:ea typeface="宋体" panose="02010600030101010101" pitchFamily="2" charset="-122"/>
              </a:rPr>
              <a:t>&gt;</a:t>
            </a:r>
            <a:r>
              <a:rPr lang="zh-CN" altLang="en-US" sz="2400">
                <a:latin typeface="宋体" panose="02010600030101010101" pitchFamily="2" charset="-122"/>
                <a:ea typeface="宋体" panose="02010600030101010101" pitchFamily="2" charset="-122"/>
              </a:rPr>
              <a:t>的一个</a:t>
            </a:r>
            <a:r>
              <a:rPr lang="en-US" altLang="zh-CN" sz="2400">
                <a:latin typeface="宋体" panose="02010600030101010101" pitchFamily="2" charset="-122"/>
                <a:ea typeface="宋体" panose="02010600030101010101" pitchFamily="2" charset="-122"/>
              </a:rPr>
              <a:t>LCS</a:t>
            </a:r>
            <a:r>
              <a:rPr lang="zh-CN" altLang="en-US"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p>
            <a:pPr marL="0" indent="0">
              <a:lnSpc>
                <a:spcPct val="150000"/>
              </a:lnSpc>
              <a:spcBef>
                <a:spcPts val="1200"/>
              </a:spcBef>
              <a:buFont typeface="Wingdings 2" panose="05020102010507070707" pitchFamily="18" charset="2"/>
              <a:buNone/>
            </a:pPr>
            <a:r>
              <a:rPr lang="en-US" altLang="zh-CN" sz="2400">
                <a:latin typeface="宋体" panose="02010600030101010101" pitchFamily="2" charset="-122"/>
                <a:ea typeface="宋体" panose="02010600030101010101" pitchFamily="2" charset="-122"/>
              </a:rPr>
              <a:t>    </a:t>
            </a:r>
            <a:r>
              <a:rPr lang="zh-CN" altLang="en-US" sz="2400"/>
              <a:t>反序</a:t>
            </a:r>
            <a:r>
              <a:rPr lang="zh-CN" altLang="en-US" sz="2400">
                <a:latin typeface="宋体" panose="02010600030101010101" pitchFamily="2" charset="-122"/>
                <a:ea typeface="宋体" panose="02010600030101010101" pitchFamily="2" charset="-122"/>
              </a:rPr>
              <a:t>，从</a:t>
            </a:r>
            <a:r>
              <a:rPr lang="en-US" altLang="zh-CN" sz="2400">
                <a:latin typeface="宋体" panose="02010600030101010101" pitchFamily="2" charset="-122"/>
                <a:ea typeface="宋体" panose="02010600030101010101" pitchFamily="2" charset="-122"/>
              </a:rPr>
              <a:t>b[m,n]</a:t>
            </a:r>
            <a:r>
              <a:rPr lang="zh-CN" altLang="en-US" sz="2400">
                <a:latin typeface="宋体" panose="02010600030101010101" pitchFamily="2" charset="-122"/>
                <a:ea typeface="宋体" panose="02010600030101010101" pitchFamily="2" charset="-122"/>
              </a:rPr>
              <a:t>处开始，沿箭头在表格中向上跟踪。每当在表项</a:t>
            </a:r>
            <a:r>
              <a:rPr lang="en-US" altLang="zh-CN" sz="2400">
                <a:latin typeface="宋体" panose="02010600030101010101" pitchFamily="2" charset="-122"/>
                <a:ea typeface="宋体" panose="02010600030101010101" pitchFamily="2" charset="-122"/>
              </a:rPr>
              <a:t>b[i,j]</a:t>
            </a:r>
            <a:r>
              <a:rPr lang="zh-CN" altLang="en-US" sz="2400">
                <a:latin typeface="宋体" panose="02010600030101010101" pitchFamily="2" charset="-122"/>
                <a:ea typeface="宋体" panose="02010600030101010101" pitchFamily="2" charset="-122"/>
              </a:rPr>
              <a:t>中：</a:t>
            </a:r>
            <a:endParaRPr lang="en-US" altLang="zh-CN" sz="2400">
              <a:latin typeface="宋体" panose="02010600030101010101" pitchFamily="2" charset="-122"/>
              <a:ea typeface="宋体" panose="02010600030101010101" pitchFamily="2" charset="-122"/>
            </a:endParaRPr>
          </a:p>
          <a:p>
            <a:pPr marL="1081088" lvl="2" indent="-342900">
              <a:lnSpc>
                <a:spcPct val="150000"/>
              </a:lnSpc>
              <a:spcBef>
                <a:spcPts val="1200"/>
              </a:spcBef>
              <a:buFont typeface="Wingdings" panose="05000000000000000000" pitchFamily="2" charset="2"/>
              <a:buChar char="Ø"/>
            </a:pPr>
            <a:r>
              <a:rPr lang="zh-CN" altLang="en-US" sz="2200">
                <a:latin typeface="宋体" panose="02010600030101010101" pitchFamily="2" charset="-122"/>
                <a:ea typeface="宋体" panose="02010600030101010101" pitchFamily="2" charset="-122"/>
              </a:rPr>
              <a:t>遇到一个“↖”时，意味着</a:t>
            </a:r>
            <a:r>
              <a:rPr lang="en-US" altLang="zh-CN" sz="2200">
                <a:latin typeface="宋体" panose="02010600030101010101" pitchFamily="2" charset="-122"/>
                <a:ea typeface="宋体" panose="02010600030101010101" pitchFamily="2" charset="-122"/>
              </a:rPr>
              <a:t>x</a:t>
            </a:r>
            <a:r>
              <a:rPr lang="en-US" altLang="zh-CN" sz="2200" baseline="-25000">
                <a:latin typeface="宋体" panose="02010600030101010101" pitchFamily="2" charset="-122"/>
                <a:ea typeface="宋体" panose="02010600030101010101" pitchFamily="2" charset="-122"/>
              </a:rPr>
              <a:t>i</a:t>
            </a:r>
            <a:r>
              <a:rPr lang="en-US" altLang="zh-CN" sz="2200">
                <a:latin typeface="宋体" panose="02010600030101010101" pitchFamily="2" charset="-122"/>
                <a:ea typeface="宋体" panose="02010600030101010101" pitchFamily="2" charset="-122"/>
              </a:rPr>
              <a:t>=y</a:t>
            </a:r>
            <a:r>
              <a:rPr lang="en-US" altLang="zh-CN" sz="2200" baseline="-25000">
                <a:latin typeface="宋体" panose="02010600030101010101" pitchFamily="2" charset="-122"/>
                <a:ea typeface="宋体" panose="02010600030101010101" pitchFamily="2" charset="-122"/>
              </a:rPr>
              <a:t>j</a:t>
            </a:r>
            <a:r>
              <a:rPr lang="zh-CN" altLang="en-US" sz="2200">
                <a:latin typeface="宋体" panose="02010600030101010101" pitchFamily="2" charset="-122"/>
                <a:ea typeface="宋体" panose="02010600030101010101" pitchFamily="2" charset="-122"/>
              </a:rPr>
              <a:t>是</a:t>
            </a:r>
            <a:r>
              <a:rPr lang="en-US" altLang="zh-CN" sz="2200">
                <a:latin typeface="宋体" panose="02010600030101010101" pitchFamily="2" charset="-122"/>
                <a:ea typeface="宋体" panose="02010600030101010101" pitchFamily="2" charset="-122"/>
              </a:rPr>
              <a:t>LCS</a:t>
            </a:r>
            <a:r>
              <a:rPr lang="zh-CN" altLang="en-US" sz="2200">
                <a:latin typeface="宋体" panose="02010600030101010101" pitchFamily="2" charset="-122"/>
                <a:ea typeface="宋体" panose="02010600030101010101" pitchFamily="2" charset="-122"/>
              </a:rPr>
              <a:t>的一个元素，下一步</a:t>
            </a:r>
            <a:endParaRPr lang="en-US" altLang="zh-CN" sz="2200">
              <a:latin typeface="宋体" panose="02010600030101010101" pitchFamily="2" charset="-122"/>
              <a:ea typeface="宋体" panose="02010600030101010101" pitchFamily="2" charset="-122"/>
            </a:endParaRPr>
          </a:p>
          <a:p>
            <a:pPr marL="1081088" lvl="2" indent="-342900">
              <a:lnSpc>
                <a:spcPct val="150000"/>
              </a:lnSpc>
              <a:spcBef>
                <a:spcPts val="600"/>
              </a:spcBef>
              <a:buFont typeface="Wingdings" panose="05000000000000000000" pitchFamily="2" charset="2"/>
              <a:buNone/>
            </a:pPr>
            <a:r>
              <a:rPr lang="en-US" altLang="zh-CN" sz="2200">
                <a:latin typeface="宋体" panose="02010600030101010101" pitchFamily="2" charset="-122"/>
                <a:ea typeface="宋体" panose="02010600030101010101" pitchFamily="2" charset="-122"/>
              </a:rPr>
              <a:t>   </a:t>
            </a:r>
            <a:r>
              <a:rPr lang="zh-CN" altLang="en-US" sz="2200">
                <a:latin typeface="宋体" panose="02010600030101010101" pitchFamily="2" charset="-122"/>
                <a:ea typeface="宋体" panose="02010600030101010101" pitchFamily="2" charset="-122"/>
              </a:rPr>
              <a:t>继续在</a:t>
            </a:r>
            <a:r>
              <a:rPr lang="en-US" altLang="zh-CN" sz="2200">
                <a:latin typeface="宋体" panose="02010600030101010101" pitchFamily="2" charset="-122"/>
                <a:ea typeface="宋体" panose="02010600030101010101" pitchFamily="2" charset="-122"/>
              </a:rPr>
              <a:t>b[i-1,j-1]</a:t>
            </a:r>
            <a:r>
              <a:rPr lang="zh-CN" altLang="en-US" sz="2200">
                <a:latin typeface="宋体" panose="02010600030101010101" pitchFamily="2" charset="-122"/>
                <a:ea typeface="宋体" panose="02010600030101010101" pitchFamily="2" charset="-122"/>
              </a:rPr>
              <a:t>中寻找上一个元素；</a:t>
            </a:r>
            <a:endParaRPr lang="en-US" altLang="zh-CN" sz="2200">
              <a:latin typeface="宋体" panose="02010600030101010101" pitchFamily="2" charset="-122"/>
              <a:ea typeface="宋体" panose="02010600030101010101" pitchFamily="2" charset="-122"/>
            </a:endParaRPr>
          </a:p>
          <a:p>
            <a:pPr marL="1081088" lvl="2" indent="-342900">
              <a:lnSpc>
                <a:spcPct val="150000"/>
              </a:lnSpc>
              <a:spcBef>
                <a:spcPts val="1200"/>
              </a:spcBef>
              <a:buFont typeface="Wingdings" panose="05000000000000000000" pitchFamily="2" charset="2"/>
              <a:buChar char="Ø"/>
            </a:pPr>
            <a:r>
              <a:rPr lang="zh-CN" altLang="en-US" sz="2200">
                <a:latin typeface="宋体" panose="02010600030101010101" pitchFamily="2" charset="-122"/>
                <a:ea typeface="宋体" panose="02010600030101010101" pitchFamily="2" charset="-122"/>
              </a:rPr>
              <a:t>遇到“←”时，下一步到</a:t>
            </a:r>
            <a:r>
              <a:rPr lang="en-US" altLang="zh-CN" sz="2200">
                <a:latin typeface="宋体" panose="02010600030101010101" pitchFamily="2" charset="-122"/>
                <a:ea typeface="宋体" panose="02010600030101010101" pitchFamily="2" charset="-122"/>
              </a:rPr>
              <a:t>b[i,j-1]</a:t>
            </a:r>
            <a:r>
              <a:rPr lang="zh-CN" altLang="en-US" sz="2200">
                <a:latin typeface="宋体" panose="02010600030101010101" pitchFamily="2" charset="-122"/>
                <a:ea typeface="宋体" panose="02010600030101010101" pitchFamily="2" charset="-122"/>
              </a:rPr>
              <a:t>中寻找上一个元素；</a:t>
            </a:r>
            <a:endParaRPr lang="en-US" altLang="zh-CN" sz="2200">
              <a:latin typeface="宋体" panose="02010600030101010101" pitchFamily="2" charset="-122"/>
              <a:ea typeface="宋体" panose="02010600030101010101" pitchFamily="2" charset="-122"/>
            </a:endParaRPr>
          </a:p>
          <a:p>
            <a:pPr marL="1081088" lvl="2" indent="-342900">
              <a:lnSpc>
                <a:spcPct val="150000"/>
              </a:lnSpc>
              <a:spcBef>
                <a:spcPts val="1200"/>
              </a:spcBef>
              <a:buFont typeface="Wingdings" panose="05000000000000000000" pitchFamily="2" charset="2"/>
              <a:buChar char="Ø"/>
            </a:pPr>
            <a:r>
              <a:rPr lang="zh-CN" altLang="en-US" sz="2200">
                <a:latin typeface="宋体" panose="02010600030101010101" pitchFamily="2" charset="-122"/>
                <a:ea typeface="宋体" panose="02010600030101010101" pitchFamily="2" charset="-122"/>
              </a:rPr>
              <a:t>遇到“↑”时，下一步到</a:t>
            </a:r>
            <a:r>
              <a:rPr lang="en-US" altLang="zh-CN" sz="2200">
                <a:latin typeface="宋体" panose="02010600030101010101" pitchFamily="2" charset="-122"/>
                <a:ea typeface="宋体" panose="02010600030101010101" pitchFamily="2" charset="-122"/>
              </a:rPr>
              <a:t>b[i-1,j]</a:t>
            </a:r>
            <a:r>
              <a:rPr lang="zh-CN" altLang="en-US" sz="2200">
                <a:latin typeface="宋体" panose="02010600030101010101" pitchFamily="2" charset="-122"/>
                <a:ea typeface="宋体" panose="02010600030101010101" pitchFamily="2" charset="-122"/>
              </a:rPr>
              <a:t>中寻找上一个元素。</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2">
            <a:extLst>
              <a:ext uri="{FF2B5EF4-FFF2-40B4-BE49-F238E27FC236}">
                <a16:creationId xmlns:a16="http://schemas.microsoft.com/office/drawing/2014/main" id="{1A56EB65-C2E5-4FF5-9915-EBD925A79702}"/>
              </a:ext>
            </a:extLst>
          </p:cNvPr>
          <p:cNvSpPr>
            <a:spLocks noGrp="1" noChangeArrowheads="1"/>
          </p:cNvSpPr>
          <p:nvPr>
            <p:ph idx="1"/>
          </p:nvPr>
        </p:nvSpPr>
        <p:spPr>
          <a:xfrm>
            <a:off x="325438" y="549275"/>
            <a:ext cx="8229600" cy="4556125"/>
          </a:xfrm>
          <a:solidFill>
            <a:schemeClr val="bg1"/>
          </a:solidFill>
        </p:spPr>
        <p:txBody>
          <a:bodyPr/>
          <a:lstStyle/>
          <a:p>
            <a:pPr>
              <a:spcBef>
                <a:spcPts val="1200"/>
              </a:spcBef>
              <a:buFont typeface="Wingdings 2" panose="05020102010507070707" pitchFamily="18" charset="2"/>
              <a:buNone/>
            </a:pPr>
            <a:r>
              <a:rPr lang="zh-CN" altLang="en-US" sz="2800">
                <a:latin typeface="宋体" panose="02010600030101010101" pitchFamily="2" charset="-122"/>
                <a:ea typeface="宋体" panose="02010600030101010101" pitchFamily="2" charset="-122"/>
              </a:rPr>
              <a:t>过程</a:t>
            </a:r>
            <a:r>
              <a:rPr lang="en-US" altLang="zh-CN" sz="2800">
                <a:latin typeface="宋体" panose="02010600030101010101" pitchFamily="2" charset="-122"/>
                <a:ea typeface="宋体" panose="02010600030101010101" pitchFamily="2" charset="-122"/>
              </a:rPr>
              <a:t>PRINT-LCS</a:t>
            </a:r>
            <a:r>
              <a:rPr lang="zh-CN" altLang="en-US" sz="2800">
                <a:latin typeface="宋体" panose="02010600030101010101" pitchFamily="2" charset="-122"/>
                <a:ea typeface="宋体" panose="02010600030101010101" pitchFamily="2" charset="-122"/>
              </a:rPr>
              <a:t>按照上述规则输出</a:t>
            </a:r>
            <a:r>
              <a:rPr lang="en-US" altLang="zh-CN" sz="2800">
                <a:latin typeface="宋体" panose="02010600030101010101" pitchFamily="2" charset="-122"/>
                <a:ea typeface="宋体" panose="02010600030101010101" pitchFamily="2" charset="-122"/>
              </a:rPr>
              <a:t>X</a:t>
            </a:r>
            <a:r>
              <a:rPr lang="zh-CN" altLang="en-US" sz="2800">
                <a:latin typeface="宋体" panose="02010600030101010101" pitchFamily="2" charset="-122"/>
                <a:ea typeface="宋体" panose="02010600030101010101" pitchFamily="2" charset="-122"/>
              </a:rPr>
              <a:t>和</a:t>
            </a:r>
            <a:r>
              <a:rPr lang="en-US" altLang="zh-CN" sz="2800">
                <a:latin typeface="宋体" panose="02010600030101010101" pitchFamily="2" charset="-122"/>
                <a:ea typeface="宋体" panose="02010600030101010101" pitchFamily="2" charset="-122"/>
              </a:rPr>
              <a:t>Y</a:t>
            </a:r>
            <a:r>
              <a:rPr lang="zh-CN" altLang="en-US" sz="2800">
                <a:latin typeface="宋体" panose="02010600030101010101" pitchFamily="2" charset="-122"/>
                <a:ea typeface="宋体" panose="02010600030101010101" pitchFamily="2" charset="-122"/>
              </a:rPr>
              <a:t>的</a:t>
            </a:r>
            <a:r>
              <a:rPr lang="en-US" altLang="zh-CN" sz="2800">
                <a:latin typeface="宋体" panose="02010600030101010101" pitchFamily="2" charset="-122"/>
                <a:ea typeface="宋体" panose="02010600030101010101" pitchFamily="2" charset="-122"/>
              </a:rPr>
              <a:t>LCS</a:t>
            </a:r>
          </a:p>
        </p:txBody>
      </p:sp>
      <p:sp>
        <p:nvSpPr>
          <p:cNvPr id="4" name="TextBox 3">
            <a:extLst>
              <a:ext uri="{FF2B5EF4-FFF2-40B4-BE49-F238E27FC236}">
                <a16:creationId xmlns:a16="http://schemas.microsoft.com/office/drawing/2014/main" id="{BEF949C3-0763-4E2A-B50C-FF5F954D5F10}"/>
              </a:ext>
            </a:extLst>
          </p:cNvPr>
          <p:cNvSpPr txBox="1"/>
          <p:nvPr/>
        </p:nvSpPr>
        <p:spPr>
          <a:xfrm>
            <a:off x="249238" y="5516563"/>
            <a:ext cx="8748712" cy="1128712"/>
          </a:xfrm>
          <a:prstGeom prst="rect">
            <a:avLst/>
          </a:prstGeom>
          <a:solidFill>
            <a:schemeClr val="accent1">
              <a:lumMod val="20000"/>
              <a:lumOff val="80000"/>
            </a:schemeClr>
          </a:solidFill>
        </p:spPr>
        <p:txBody>
          <a:bodyPr>
            <a:spAutoFit/>
          </a:bodyPr>
          <a:lstStyle/>
          <a:p>
            <a:pPr>
              <a:lnSpc>
                <a:spcPct val="150000"/>
              </a:lnSpc>
              <a:defRPr/>
            </a:pPr>
            <a:r>
              <a:rPr lang="zh-CN" altLang="en-US" sz="2400" dirty="0">
                <a:latin typeface="Arial" charset="0"/>
              </a:rPr>
              <a:t>       由于每一次循环使</a:t>
            </a:r>
            <a:r>
              <a:rPr lang="en-US" altLang="zh-CN" sz="2400" dirty="0" err="1">
                <a:latin typeface="Arial" charset="0"/>
              </a:rPr>
              <a:t>i</a:t>
            </a:r>
            <a:r>
              <a:rPr lang="zh-CN" altLang="en-US" sz="2400" dirty="0">
                <a:latin typeface="Arial" charset="0"/>
              </a:rPr>
              <a:t>或</a:t>
            </a:r>
            <a:r>
              <a:rPr lang="en-US" altLang="zh-CN" sz="2400" dirty="0">
                <a:latin typeface="Arial" charset="0"/>
              </a:rPr>
              <a:t>j</a:t>
            </a:r>
            <a:r>
              <a:rPr lang="zh-CN" altLang="en-US" sz="2400" dirty="0">
                <a:latin typeface="Arial" charset="0"/>
              </a:rPr>
              <a:t>减</a:t>
            </a:r>
            <a:r>
              <a:rPr lang="en-US" altLang="zh-CN" sz="2400" dirty="0">
                <a:latin typeface="Arial" charset="0"/>
              </a:rPr>
              <a:t>1</a:t>
            </a:r>
            <a:r>
              <a:rPr lang="zh-CN" altLang="en-US" sz="2400" dirty="0">
                <a:latin typeface="Arial" charset="0"/>
              </a:rPr>
              <a:t>，最终</a:t>
            </a:r>
            <a:r>
              <a:rPr lang="en-US" altLang="zh-CN" sz="2400" dirty="0">
                <a:latin typeface="Arial" charset="0"/>
              </a:rPr>
              <a:t>m=0</a:t>
            </a:r>
            <a:r>
              <a:rPr lang="zh-CN" altLang="en-US" sz="2400" dirty="0">
                <a:latin typeface="Arial" charset="0"/>
              </a:rPr>
              <a:t>，</a:t>
            </a:r>
            <a:r>
              <a:rPr lang="en-US" altLang="zh-CN" sz="2400" dirty="0">
                <a:latin typeface="Arial" charset="0"/>
              </a:rPr>
              <a:t>n=0</a:t>
            </a:r>
            <a:r>
              <a:rPr lang="zh-CN" altLang="en-US" sz="2400" dirty="0">
                <a:latin typeface="Arial" charset="0"/>
              </a:rPr>
              <a:t>，算法结束，所以</a:t>
            </a:r>
            <a:r>
              <a:rPr lang="en-US" altLang="zh-CN" sz="2400" dirty="0">
                <a:latin typeface="Arial" charset="0"/>
              </a:rPr>
              <a:t>PRINT-LCS</a:t>
            </a:r>
            <a:r>
              <a:rPr lang="zh-CN" altLang="en-US" sz="2400" dirty="0">
                <a:latin typeface="+mj-ea"/>
              </a:rPr>
              <a:t>的时间复杂度为</a:t>
            </a:r>
            <a:r>
              <a:rPr lang="en-US" altLang="zh-CN" sz="2400" dirty="0">
                <a:latin typeface="+mj-ea"/>
              </a:rPr>
              <a:t>O(</a:t>
            </a:r>
            <a:r>
              <a:rPr lang="en-US" altLang="zh-CN" sz="2400" dirty="0" err="1">
                <a:latin typeface="+mj-ea"/>
              </a:rPr>
              <a:t>m+n</a:t>
            </a:r>
            <a:r>
              <a:rPr lang="en-US" altLang="zh-CN" sz="2400" dirty="0">
                <a:latin typeface="+mj-ea"/>
              </a:rPr>
              <a:t>)</a:t>
            </a:r>
            <a:endParaRPr lang="zh-CN" altLang="en-US" sz="2400" dirty="0">
              <a:latin typeface="Arial" charset="0"/>
            </a:endParaRPr>
          </a:p>
        </p:txBody>
      </p:sp>
      <p:pic>
        <p:nvPicPr>
          <p:cNvPr id="89092" name="图片 2">
            <a:extLst>
              <a:ext uri="{FF2B5EF4-FFF2-40B4-BE49-F238E27FC236}">
                <a16:creationId xmlns:a16="http://schemas.microsoft.com/office/drawing/2014/main" id="{5D3E7852-6ABC-4B6A-A362-75402C269C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8350" y="1341438"/>
            <a:ext cx="5478463" cy="376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38" name="组合 97">
            <a:extLst>
              <a:ext uri="{FF2B5EF4-FFF2-40B4-BE49-F238E27FC236}">
                <a16:creationId xmlns:a16="http://schemas.microsoft.com/office/drawing/2014/main" id="{1D35D2F5-083E-40C9-BA1F-4EF44D6A1034}"/>
              </a:ext>
            </a:extLst>
          </p:cNvPr>
          <p:cNvGrpSpPr>
            <a:grpSpLocks/>
          </p:cNvGrpSpPr>
          <p:nvPr/>
        </p:nvGrpSpPr>
        <p:grpSpPr bwMode="auto">
          <a:xfrm>
            <a:off x="547688" y="2708275"/>
            <a:ext cx="3357562" cy="3643313"/>
            <a:chOff x="1000100" y="2500306"/>
            <a:chExt cx="3357586" cy="3643338"/>
          </a:xfrm>
        </p:grpSpPr>
        <p:sp>
          <p:nvSpPr>
            <p:cNvPr id="189" name="矩形 188">
              <a:extLst>
                <a:ext uri="{FF2B5EF4-FFF2-40B4-BE49-F238E27FC236}">
                  <a16:creationId xmlns:a16="http://schemas.microsoft.com/office/drawing/2014/main" id="{F520F1AF-8D81-4452-A55D-37184A050217}"/>
                </a:ext>
              </a:extLst>
            </p:cNvPr>
            <p:cNvSpPr/>
            <p:nvPr/>
          </p:nvSpPr>
          <p:spPr>
            <a:xfrm>
              <a:off x="1857356" y="3286124"/>
              <a:ext cx="357190" cy="357189"/>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0" name="矩形 189">
              <a:extLst>
                <a:ext uri="{FF2B5EF4-FFF2-40B4-BE49-F238E27FC236}">
                  <a16:creationId xmlns:a16="http://schemas.microsoft.com/office/drawing/2014/main" id="{3F27E3CC-288D-45D8-B1BB-8E0443C1AB88}"/>
                </a:ext>
              </a:extLst>
            </p:cNvPr>
            <p:cNvSpPr/>
            <p:nvPr/>
          </p:nvSpPr>
          <p:spPr>
            <a:xfrm>
              <a:off x="2214546" y="3286124"/>
              <a:ext cx="357191" cy="357189"/>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1" name="矩形 190">
              <a:extLst>
                <a:ext uri="{FF2B5EF4-FFF2-40B4-BE49-F238E27FC236}">
                  <a16:creationId xmlns:a16="http://schemas.microsoft.com/office/drawing/2014/main" id="{5587F48B-F9A7-40DA-B5E7-9C2772C5ECD6}"/>
                </a:ext>
              </a:extLst>
            </p:cNvPr>
            <p:cNvSpPr/>
            <p:nvPr/>
          </p:nvSpPr>
          <p:spPr>
            <a:xfrm>
              <a:off x="1857356" y="364331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2" name="矩形 191">
              <a:extLst>
                <a:ext uri="{FF2B5EF4-FFF2-40B4-BE49-F238E27FC236}">
                  <a16:creationId xmlns:a16="http://schemas.microsoft.com/office/drawing/2014/main" id="{A2DF1152-CDF8-4B48-B5E9-9E6C25384DCA}"/>
                </a:ext>
              </a:extLst>
            </p:cNvPr>
            <p:cNvSpPr/>
            <p:nvPr/>
          </p:nvSpPr>
          <p:spPr>
            <a:xfrm>
              <a:off x="2214546" y="3643314"/>
              <a:ext cx="357191"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3" name="矩形 192">
              <a:extLst>
                <a:ext uri="{FF2B5EF4-FFF2-40B4-BE49-F238E27FC236}">
                  <a16:creationId xmlns:a16="http://schemas.microsoft.com/office/drawing/2014/main" id="{694CD0FC-F4D5-4CC4-B237-1CB883179E18}"/>
                </a:ext>
              </a:extLst>
            </p:cNvPr>
            <p:cNvSpPr/>
            <p:nvPr/>
          </p:nvSpPr>
          <p:spPr>
            <a:xfrm>
              <a:off x="2571736" y="3286124"/>
              <a:ext cx="357190" cy="357189"/>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4" name="矩形 193">
              <a:extLst>
                <a:ext uri="{FF2B5EF4-FFF2-40B4-BE49-F238E27FC236}">
                  <a16:creationId xmlns:a16="http://schemas.microsoft.com/office/drawing/2014/main" id="{F4A30C46-095C-4546-B341-5DF1AEC01D6F}"/>
                </a:ext>
              </a:extLst>
            </p:cNvPr>
            <p:cNvSpPr/>
            <p:nvPr/>
          </p:nvSpPr>
          <p:spPr>
            <a:xfrm>
              <a:off x="2928926" y="3286124"/>
              <a:ext cx="357191" cy="357189"/>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5" name="矩形 194">
              <a:extLst>
                <a:ext uri="{FF2B5EF4-FFF2-40B4-BE49-F238E27FC236}">
                  <a16:creationId xmlns:a16="http://schemas.microsoft.com/office/drawing/2014/main" id="{0FE825D9-9B14-499E-95A1-AC22D19BE23E}"/>
                </a:ext>
              </a:extLst>
            </p:cNvPr>
            <p:cNvSpPr/>
            <p:nvPr/>
          </p:nvSpPr>
          <p:spPr>
            <a:xfrm>
              <a:off x="3286116" y="3286124"/>
              <a:ext cx="357190" cy="357189"/>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6" name="矩形 195">
              <a:extLst>
                <a:ext uri="{FF2B5EF4-FFF2-40B4-BE49-F238E27FC236}">
                  <a16:creationId xmlns:a16="http://schemas.microsoft.com/office/drawing/2014/main" id="{32D65F8F-68E9-4837-AACB-BC1C55AFE882}"/>
                </a:ext>
              </a:extLst>
            </p:cNvPr>
            <p:cNvSpPr/>
            <p:nvPr/>
          </p:nvSpPr>
          <p:spPr>
            <a:xfrm>
              <a:off x="3643306" y="3286124"/>
              <a:ext cx="357191" cy="357189"/>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7" name="矩形 196">
              <a:extLst>
                <a:ext uri="{FF2B5EF4-FFF2-40B4-BE49-F238E27FC236}">
                  <a16:creationId xmlns:a16="http://schemas.microsoft.com/office/drawing/2014/main" id="{C1AEF0AC-7157-4119-B69F-20AE9136774E}"/>
                </a:ext>
              </a:extLst>
            </p:cNvPr>
            <p:cNvSpPr/>
            <p:nvPr/>
          </p:nvSpPr>
          <p:spPr>
            <a:xfrm>
              <a:off x="4000496" y="3286124"/>
              <a:ext cx="357190" cy="357189"/>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8" name="矩形 197">
              <a:extLst>
                <a:ext uri="{FF2B5EF4-FFF2-40B4-BE49-F238E27FC236}">
                  <a16:creationId xmlns:a16="http://schemas.microsoft.com/office/drawing/2014/main" id="{CED065F0-540E-4A82-A412-C470E2291042}"/>
                </a:ext>
              </a:extLst>
            </p:cNvPr>
            <p:cNvSpPr/>
            <p:nvPr/>
          </p:nvSpPr>
          <p:spPr>
            <a:xfrm>
              <a:off x="257173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199" name="矩形 198">
              <a:extLst>
                <a:ext uri="{FF2B5EF4-FFF2-40B4-BE49-F238E27FC236}">
                  <a16:creationId xmlns:a16="http://schemas.microsoft.com/office/drawing/2014/main" id="{091C2CE4-FF3B-45EC-B3B1-704051D5584B}"/>
                </a:ext>
              </a:extLst>
            </p:cNvPr>
            <p:cNvSpPr/>
            <p:nvPr/>
          </p:nvSpPr>
          <p:spPr>
            <a:xfrm>
              <a:off x="2928926" y="3643314"/>
              <a:ext cx="357191"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0</a:t>
              </a:r>
              <a:endParaRPr lang="zh-CN" altLang="en-US" sz="1400" kern="0" dirty="0">
                <a:solidFill>
                  <a:prstClr val="black"/>
                </a:solidFill>
                <a:latin typeface="宋体" panose="02010600030101010101" pitchFamily="2" charset="-122"/>
              </a:endParaRPr>
            </a:p>
          </p:txBody>
        </p:sp>
        <p:sp>
          <p:nvSpPr>
            <p:cNvPr id="200" name="矩形 199">
              <a:extLst>
                <a:ext uri="{FF2B5EF4-FFF2-40B4-BE49-F238E27FC236}">
                  <a16:creationId xmlns:a16="http://schemas.microsoft.com/office/drawing/2014/main" id="{72CE2F57-18ED-4834-BE7C-73AB6649C6E0}"/>
                </a:ext>
              </a:extLst>
            </p:cNvPr>
            <p:cNvSpPr/>
            <p:nvPr/>
          </p:nvSpPr>
          <p:spPr>
            <a:xfrm>
              <a:off x="328611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01" name="矩形 200">
              <a:extLst>
                <a:ext uri="{FF2B5EF4-FFF2-40B4-BE49-F238E27FC236}">
                  <a16:creationId xmlns:a16="http://schemas.microsoft.com/office/drawing/2014/main" id="{3E4AD326-6383-4C57-82F1-AB8C00EA0623}"/>
                </a:ext>
              </a:extLst>
            </p:cNvPr>
            <p:cNvSpPr/>
            <p:nvPr/>
          </p:nvSpPr>
          <p:spPr>
            <a:xfrm>
              <a:off x="4000496" y="364331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02" name="矩形 201">
              <a:extLst>
                <a:ext uri="{FF2B5EF4-FFF2-40B4-BE49-F238E27FC236}">
                  <a16:creationId xmlns:a16="http://schemas.microsoft.com/office/drawing/2014/main" id="{CE192D43-850F-42B4-B8DA-416F224FF168}"/>
                </a:ext>
              </a:extLst>
            </p:cNvPr>
            <p:cNvSpPr/>
            <p:nvPr/>
          </p:nvSpPr>
          <p:spPr>
            <a:xfrm>
              <a:off x="3643306" y="3643314"/>
              <a:ext cx="357191"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dirty="0">
                <a:solidFill>
                  <a:prstClr val="black"/>
                </a:solidFill>
                <a:latin typeface="宋体"/>
              </a:endParaRP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a:t>
              </a:r>
              <a:r>
                <a:rPr lang="en-US" altLang="zh-CN" sz="1400" kern="0" dirty="0">
                  <a:solidFill>
                    <a:prstClr val="black"/>
                  </a:solidFill>
                  <a:latin typeface="宋体"/>
                </a:rPr>
                <a:t>←</a:t>
              </a:r>
              <a:r>
                <a:rPr lang="en-US" altLang="zh-CN" sz="1400" kern="0" dirty="0">
                  <a:solidFill>
                    <a:prstClr val="black"/>
                  </a:solidFill>
                  <a:latin typeface="宋体" panose="02010600030101010101" pitchFamily="2" charset="-122"/>
                </a:rPr>
                <a:t>1</a:t>
              </a:r>
              <a:endParaRPr lang="zh-CN" altLang="en-US" sz="1400" kern="0" dirty="0">
                <a:solidFill>
                  <a:prstClr val="black"/>
                </a:solidFill>
                <a:latin typeface="宋体" panose="02010600030101010101" pitchFamily="2" charset="-122"/>
              </a:endParaRPr>
            </a:p>
          </p:txBody>
        </p:sp>
        <p:sp>
          <p:nvSpPr>
            <p:cNvPr id="203" name="矩形 202">
              <a:extLst>
                <a:ext uri="{FF2B5EF4-FFF2-40B4-BE49-F238E27FC236}">
                  <a16:creationId xmlns:a16="http://schemas.microsoft.com/office/drawing/2014/main" id="{EC22C4AA-6072-49BA-95EB-E8409F40FB8D}"/>
                </a:ext>
              </a:extLst>
            </p:cNvPr>
            <p:cNvSpPr/>
            <p:nvPr/>
          </p:nvSpPr>
          <p:spPr>
            <a:xfrm>
              <a:off x="1857356" y="4000504"/>
              <a:ext cx="357190" cy="357189"/>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4" name="矩形 203">
              <a:extLst>
                <a:ext uri="{FF2B5EF4-FFF2-40B4-BE49-F238E27FC236}">
                  <a16:creationId xmlns:a16="http://schemas.microsoft.com/office/drawing/2014/main" id="{DA58ADDB-9A99-48BD-A170-2549307ABD8D}"/>
                </a:ext>
              </a:extLst>
            </p:cNvPr>
            <p:cNvSpPr/>
            <p:nvPr/>
          </p:nvSpPr>
          <p:spPr>
            <a:xfrm>
              <a:off x="185735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5" name="矩形 204">
              <a:extLst>
                <a:ext uri="{FF2B5EF4-FFF2-40B4-BE49-F238E27FC236}">
                  <a16:creationId xmlns:a16="http://schemas.microsoft.com/office/drawing/2014/main" id="{0908A36D-FE97-495D-95F9-1EEA4113DBB8}"/>
                </a:ext>
              </a:extLst>
            </p:cNvPr>
            <p:cNvSpPr/>
            <p:nvPr/>
          </p:nvSpPr>
          <p:spPr>
            <a:xfrm>
              <a:off x="1857356" y="4714884"/>
              <a:ext cx="357190" cy="357189"/>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6" name="矩形 205">
              <a:extLst>
                <a:ext uri="{FF2B5EF4-FFF2-40B4-BE49-F238E27FC236}">
                  <a16:creationId xmlns:a16="http://schemas.microsoft.com/office/drawing/2014/main" id="{2A22228B-6774-4E8B-A800-EC3B05B04FF6}"/>
                </a:ext>
              </a:extLst>
            </p:cNvPr>
            <p:cNvSpPr/>
            <p:nvPr/>
          </p:nvSpPr>
          <p:spPr>
            <a:xfrm>
              <a:off x="185735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7" name="矩形 206">
              <a:extLst>
                <a:ext uri="{FF2B5EF4-FFF2-40B4-BE49-F238E27FC236}">
                  <a16:creationId xmlns:a16="http://schemas.microsoft.com/office/drawing/2014/main" id="{F8471958-FFEC-431F-9496-ACDB81FBA1EA}"/>
                </a:ext>
              </a:extLst>
            </p:cNvPr>
            <p:cNvSpPr/>
            <p:nvPr/>
          </p:nvSpPr>
          <p:spPr>
            <a:xfrm>
              <a:off x="1857356" y="5429264"/>
              <a:ext cx="357190" cy="357189"/>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8" name="矩形 207">
              <a:extLst>
                <a:ext uri="{FF2B5EF4-FFF2-40B4-BE49-F238E27FC236}">
                  <a16:creationId xmlns:a16="http://schemas.microsoft.com/office/drawing/2014/main" id="{98E3232D-6BCD-42D6-95A2-FE413B0327DA}"/>
                </a:ext>
              </a:extLst>
            </p:cNvPr>
            <p:cNvSpPr/>
            <p:nvPr/>
          </p:nvSpPr>
          <p:spPr>
            <a:xfrm>
              <a:off x="185735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panose="02010600030101010101" pitchFamily="2" charset="-122"/>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0</a:t>
              </a:r>
              <a:endParaRPr lang="zh-CN" altLang="en-US" sz="1400" kern="0">
                <a:solidFill>
                  <a:prstClr val="black"/>
                </a:solidFill>
                <a:latin typeface="宋体" panose="02010600030101010101" pitchFamily="2" charset="-122"/>
              </a:endParaRPr>
            </a:p>
          </p:txBody>
        </p:sp>
        <p:sp>
          <p:nvSpPr>
            <p:cNvPr id="209" name="矩形 208">
              <a:extLst>
                <a:ext uri="{FF2B5EF4-FFF2-40B4-BE49-F238E27FC236}">
                  <a16:creationId xmlns:a16="http://schemas.microsoft.com/office/drawing/2014/main" id="{1658EE0A-A092-4267-83F9-72354D015E8F}"/>
                </a:ext>
              </a:extLst>
            </p:cNvPr>
            <p:cNvSpPr/>
            <p:nvPr/>
          </p:nvSpPr>
          <p:spPr>
            <a:xfrm>
              <a:off x="2214546" y="4000504"/>
              <a:ext cx="357191" cy="357189"/>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①</a:t>
              </a:r>
              <a:endParaRPr lang="zh-CN" altLang="en-US" sz="1400" kern="0">
                <a:solidFill>
                  <a:prstClr val="black"/>
                </a:solidFill>
                <a:latin typeface="宋体" panose="02010600030101010101" pitchFamily="2" charset="-122"/>
              </a:endParaRPr>
            </a:p>
          </p:txBody>
        </p:sp>
        <p:sp>
          <p:nvSpPr>
            <p:cNvPr id="210" name="矩形 209">
              <a:extLst>
                <a:ext uri="{FF2B5EF4-FFF2-40B4-BE49-F238E27FC236}">
                  <a16:creationId xmlns:a16="http://schemas.microsoft.com/office/drawing/2014/main" id="{E1DE5DA0-A4D1-4333-811C-DEE083C0A5C7}"/>
                </a:ext>
              </a:extLst>
            </p:cNvPr>
            <p:cNvSpPr/>
            <p:nvPr/>
          </p:nvSpPr>
          <p:spPr>
            <a:xfrm>
              <a:off x="2571736" y="4000504"/>
              <a:ext cx="357190" cy="357189"/>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dirty="0">
                <a:solidFill>
                  <a:prstClr val="black"/>
                </a:solidFill>
                <a:latin typeface="宋体"/>
              </a:endParaRP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a:t>
              </a:r>
              <a:r>
                <a:rPr lang="en-US" altLang="zh-CN" sz="1400" kern="0" dirty="0">
                  <a:solidFill>
                    <a:prstClr val="black"/>
                  </a:solidFill>
                  <a:latin typeface="宋体"/>
                </a:rPr>
                <a:t>←</a:t>
              </a:r>
              <a:r>
                <a:rPr lang="en-US" altLang="zh-CN" sz="1400" kern="0" dirty="0">
                  <a:solidFill>
                    <a:prstClr val="black"/>
                  </a:solidFill>
                  <a:latin typeface="宋体" panose="02010600030101010101" pitchFamily="2" charset="-122"/>
                </a:rPr>
                <a:t>1</a:t>
              </a:r>
              <a:endParaRPr lang="zh-CN" altLang="en-US" sz="1400" kern="0" dirty="0">
                <a:solidFill>
                  <a:prstClr val="black"/>
                </a:solidFill>
                <a:latin typeface="宋体" panose="02010600030101010101" pitchFamily="2" charset="-122"/>
              </a:endParaRPr>
            </a:p>
          </p:txBody>
        </p:sp>
        <p:sp>
          <p:nvSpPr>
            <p:cNvPr id="211" name="矩形 210">
              <a:extLst>
                <a:ext uri="{FF2B5EF4-FFF2-40B4-BE49-F238E27FC236}">
                  <a16:creationId xmlns:a16="http://schemas.microsoft.com/office/drawing/2014/main" id="{3CA78E39-2F54-44D8-91DB-33FC5F8EE38F}"/>
                </a:ext>
              </a:extLst>
            </p:cNvPr>
            <p:cNvSpPr/>
            <p:nvPr/>
          </p:nvSpPr>
          <p:spPr>
            <a:xfrm>
              <a:off x="2928926" y="4000504"/>
              <a:ext cx="357191" cy="357189"/>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dirty="0">
                <a:solidFill>
                  <a:prstClr val="black"/>
                </a:solidFill>
                <a:latin typeface="宋体"/>
              </a:endParaRP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a:t>
              </a:r>
              <a:r>
                <a:rPr lang="en-US" altLang="zh-CN" sz="1400" kern="0" dirty="0">
                  <a:solidFill>
                    <a:prstClr val="black"/>
                  </a:solidFill>
                  <a:latin typeface="宋体"/>
                </a:rPr>
                <a:t>←</a:t>
              </a:r>
              <a:r>
                <a:rPr lang="en-US" altLang="zh-CN" sz="1400" kern="0" dirty="0">
                  <a:solidFill>
                    <a:prstClr val="black"/>
                  </a:solidFill>
                  <a:latin typeface="宋体" panose="02010600030101010101" pitchFamily="2" charset="-122"/>
                </a:rPr>
                <a:t>1</a:t>
              </a:r>
              <a:endParaRPr lang="zh-CN" altLang="en-US" sz="1400" kern="0" dirty="0">
                <a:solidFill>
                  <a:prstClr val="black"/>
                </a:solidFill>
                <a:latin typeface="宋体" panose="02010600030101010101" pitchFamily="2" charset="-122"/>
              </a:endParaRPr>
            </a:p>
          </p:txBody>
        </p:sp>
        <p:sp>
          <p:nvSpPr>
            <p:cNvPr id="212" name="矩形 211">
              <a:extLst>
                <a:ext uri="{FF2B5EF4-FFF2-40B4-BE49-F238E27FC236}">
                  <a16:creationId xmlns:a16="http://schemas.microsoft.com/office/drawing/2014/main" id="{09F70867-C478-4554-915D-BDA57A83D9D7}"/>
                </a:ext>
              </a:extLst>
            </p:cNvPr>
            <p:cNvSpPr/>
            <p:nvPr/>
          </p:nvSpPr>
          <p:spPr>
            <a:xfrm>
              <a:off x="3286116" y="4000504"/>
              <a:ext cx="357190" cy="357189"/>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dirty="0">
                  <a:solidFill>
                    <a:prstClr val="black"/>
                  </a:solidFill>
                  <a:latin typeface="宋体" panose="02010600030101010101" pitchFamily="2" charset="-122"/>
                </a:rPr>
                <a:t>  1</a:t>
              </a:r>
              <a:endParaRPr lang="zh-CN" altLang="en-US" sz="1400" kern="0" dirty="0">
                <a:solidFill>
                  <a:prstClr val="black"/>
                </a:solidFill>
                <a:latin typeface="宋体" panose="02010600030101010101" pitchFamily="2" charset="-122"/>
              </a:endParaRPr>
            </a:p>
          </p:txBody>
        </p:sp>
        <p:sp>
          <p:nvSpPr>
            <p:cNvPr id="213" name="矩形 212">
              <a:extLst>
                <a:ext uri="{FF2B5EF4-FFF2-40B4-BE49-F238E27FC236}">
                  <a16:creationId xmlns:a16="http://schemas.microsoft.com/office/drawing/2014/main" id="{D927B9A4-4FC6-4A0E-86A6-BFC64FFBB84F}"/>
                </a:ext>
              </a:extLst>
            </p:cNvPr>
            <p:cNvSpPr/>
            <p:nvPr/>
          </p:nvSpPr>
          <p:spPr>
            <a:xfrm>
              <a:off x="3643306" y="4000504"/>
              <a:ext cx="357191" cy="357189"/>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14" name="矩形 213">
              <a:extLst>
                <a:ext uri="{FF2B5EF4-FFF2-40B4-BE49-F238E27FC236}">
                  <a16:creationId xmlns:a16="http://schemas.microsoft.com/office/drawing/2014/main" id="{39AC42CB-0B66-4E0B-A897-0E60C99B82DF}"/>
                </a:ext>
              </a:extLst>
            </p:cNvPr>
            <p:cNvSpPr/>
            <p:nvPr/>
          </p:nvSpPr>
          <p:spPr>
            <a:xfrm>
              <a:off x="4000496" y="4000504"/>
              <a:ext cx="357190" cy="357189"/>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15" name="矩形 214">
              <a:extLst>
                <a:ext uri="{FF2B5EF4-FFF2-40B4-BE49-F238E27FC236}">
                  <a16:creationId xmlns:a16="http://schemas.microsoft.com/office/drawing/2014/main" id="{A98C1CFC-EBE9-44ED-8813-63512ED75D2E}"/>
                </a:ext>
              </a:extLst>
            </p:cNvPr>
            <p:cNvSpPr/>
            <p:nvPr/>
          </p:nvSpPr>
          <p:spPr>
            <a:xfrm>
              <a:off x="2214546" y="4357694"/>
              <a:ext cx="357191"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16" name="矩形 215">
              <a:extLst>
                <a:ext uri="{FF2B5EF4-FFF2-40B4-BE49-F238E27FC236}">
                  <a16:creationId xmlns:a16="http://schemas.microsoft.com/office/drawing/2014/main" id="{34468D9D-8A17-47F4-B5C4-833F14570677}"/>
                </a:ext>
              </a:extLst>
            </p:cNvPr>
            <p:cNvSpPr/>
            <p:nvPr/>
          </p:nvSpPr>
          <p:spPr>
            <a:xfrm>
              <a:off x="257173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17" name="矩形 216">
              <a:extLst>
                <a:ext uri="{FF2B5EF4-FFF2-40B4-BE49-F238E27FC236}">
                  <a16:creationId xmlns:a16="http://schemas.microsoft.com/office/drawing/2014/main" id="{A8E7BC90-11B5-4491-9FC6-7A3FDC35874C}"/>
                </a:ext>
              </a:extLst>
            </p:cNvPr>
            <p:cNvSpPr/>
            <p:nvPr/>
          </p:nvSpPr>
          <p:spPr>
            <a:xfrm>
              <a:off x="2928926" y="4357694"/>
              <a:ext cx="357191"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②</a:t>
              </a:r>
              <a:endParaRPr lang="zh-CN" altLang="en-US" sz="1400" kern="0">
                <a:solidFill>
                  <a:prstClr val="black"/>
                </a:solidFill>
                <a:latin typeface="宋体" panose="02010600030101010101" pitchFamily="2" charset="-122"/>
              </a:endParaRPr>
            </a:p>
          </p:txBody>
        </p:sp>
        <p:sp>
          <p:nvSpPr>
            <p:cNvPr id="218" name="矩形 217">
              <a:extLst>
                <a:ext uri="{FF2B5EF4-FFF2-40B4-BE49-F238E27FC236}">
                  <a16:creationId xmlns:a16="http://schemas.microsoft.com/office/drawing/2014/main" id="{1C5A54EB-6A30-4892-8E5F-2D09BB842125}"/>
                </a:ext>
              </a:extLst>
            </p:cNvPr>
            <p:cNvSpPr/>
            <p:nvPr/>
          </p:nvSpPr>
          <p:spPr>
            <a:xfrm>
              <a:off x="3286116" y="435769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19" name="矩形 218">
              <a:extLst>
                <a:ext uri="{FF2B5EF4-FFF2-40B4-BE49-F238E27FC236}">
                  <a16:creationId xmlns:a16="http://schemas.microsoft.com/office/drawing/2014/main" id="{4467E4CA-A053-4B21-8AED-38448E0FF9BF}"/>
                </a:ext>
              </a:extLst>
            </p:cNvPr>
            <p:cNvSpPr/>
            <p:nvPr/>
          </p:nvSpPr>
          <p:spPr>
            <a:xfrm>
              <a:off x="3643306" y="4357694"/>
              <a:ext cx="357191"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0" name="矩形 219">
              <a:extLst>
                <a:ext uri="{FF2B5EF4-FFF2-40B4-BE49-F238E27FC236}">
                  <a16:creationId xmlns:a16="http://schemas.microsoft.com/office/drawing/2014/main" id="{F91B759B-4823-414C-9792-1544701C5B5C}"/>
                </a:ext>
              </a:extLst>
            </p:cNvPr>
            <p:cNvSpPr/>
            <p:nvPr/>
          </p:nvSpPr>
          <p:spPr>
            <a:xfrm>
              <a:off x="4000496" y="435769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1" name="矩形 220">
              <a:extLst>
                <a:ext uri="{FF2B5EF4-FFF2-40B4-BE49-F238E27FC236}">
                  <a16:creationId xmlns:a16="http://schemas.microsoft.com/office/drawing/2014/main" id="{36DC5D81-00FF-46BB-AF1E-36970EA3A96E}"/>
                </a:ext>
              </a:extLst>
            </p:cNvPr>
            <p:cNvSpPr/>
            <p:nvPr/>
          </p:nvSpPr>
          <p:spPr>
            <a:xfrm>
              <a:off x="2214546" y="4714884"/>
              <a:ext cx="357191" cy="357189"/>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2" name="矩形 221">
              <a:extLst>
                <a:ext uri="{FF2B5EF4-FFF2-40B4-BE49-F238E27FC236}">
                  <a16:creationId xmlns:a16="http://schemas.microsoft.com/office/drawing/2014/main" id="{FC1B61E3-4714-406F-8AB2-05EBC93EB3DA}"/>
                </a:ext>
              </a:extLst>
            </p:cNvPr>
            <p:cNvSpPr/>
            <p:nvPr/>
          </p:nvSpPr>
          <p:spPr>
            <a:xfrm>
              <a:off x="2571736" y="4714884"/>
              <a:ext cx="357190" cy="357189"/>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3" name="矩形 222">
              <a:extLst>
                <a:ext uri="{FF2B5EF4-FFF2-40B4-BE49-F238E27FC236}">
                  <a16:creationId xmlns:a16="http://schemas.microsoft.com/office/drawing/2014/main" id="{7CD56720-1114-47DA-91AB-F7D9506D05AE}"/>
                </a:ext>
              </a:extLst>
            </p:cNvPr>
            <p:cNvSpPr/>
            <p:nvPr/>
          </p:nvSpPr>
          <p:spPr>
            <a:xfrm>
              <a:off x="2928926" y="4714884"/>
              <a:ext cx="357191" cy="357189"/>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4" name="矩形 223">
              <a:extLst>
                <a:ext uri="{FF2B5EF4-FFF2-40B4-BE49-F238E27FC236}">
                  <a16:creationId xmlns:a16="http://schemas.microsoft.com/office/drawing/2014/main" id="{195458EE-B725-4AED-8D5C-E2C558C2A2D7}"/>
                </a:ext>
              </a:extLst>
            </p:cNvPr>
            <p:cNvSpPr/>
            <p:nvPr/>
          </p:nvSpPr>
          <p:spPr>
            <a:xfrm>
              <a:off x="3286116" y="4714884"/>
              <a:ext cx="357190" cy="357189"/>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25" name="矩形 224">
              <a:extLst>
                <a:ext uri="{FF2B5EF4-FFF2-40B4-BE49-F238E27FC236}">
                  <a16:creationId xmlns:a16="http://schemas.microsoft.com/office/drawing/2014/main" id="{F6FD2F8A-FE59-4E87-9EC2-1DA751D69D76}"/>
                </a:ext>
              </a:extLst>
            </p:cNvPr>
            <p:cNvSpPr/>
            <p:nvPr/>
          </p:nvSpPr>
          <p:spPr>
            <a:xfrm>
              <a:off x="3643306" y="4714884"/>
              <a:ext cx="357191" cy="357189"/>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③</a:t>
              </a:r>
              <a:endParaRPr lang="zh-CN" altLang="en-US" sz="1400" kern="0">
                <a:solidFill>
                  <a:prstClr val="black"/>
                </a:solidFill>
                <a:latin typeface="宋体" panose="02010600030101010101" pitchFamily="2" charset="-122"/>
              </a:endParaRPr>
            </a:p>
          </p:txBody>
        </p:sp>
        <p:sp>
          <p:nvSpPr>
            <p:cNvPr id="226" name="矩形 225">
              <a:extLst>
                <a:ext uri="{FF2B5EF4-FFF2-40B4-BE49-F238E27FC236}">
                  <a16:creationId xmlns:a16="http://schemas.microsoft.com/office/drawing/2014/main" id="{A0CAA5FC-521A-48D6-B0E1-E94B02DB0E00}"/>
                </a:ext>
              </a:extLst>
            </p:cNvPr>
            <p:cNvSpPr/>
            <p:nvPr/>
          </p:nvSpPr>
          <p:spPr>
            <a:xfrm>
              <a:off x="4000496" y="4714884"/>
              <a:ext cx="357190" cy="357189"/>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endParaRPr lang="en-US" altLang="zh-CN" sz="1400" kern="0">
                <a:solidFill>
                  <a:prstClr val="black"/>
                </a:solidFill>
                <a:latin typeface="宋体"/>
              </a:endParaRP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a:t>
              </a:r>
              <a:r>
                <a:rPr lang="en-US" altLang="zh-CN" sz="1400" kern="0">
                  <a:solidFill>
                    <a:prstClr val="black"/>
                  </a:solidFill>
                  <a:latin typeface="宋体"/>
                </a:rPr>
                <a:t>←</a:t>
              </a: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27" name="矩形 226">
              <a:extLst>
                <a:ext uri="{FF2B5EF4-FFF2-40B4-BE49-F238E27FC236}">
                  <a16:creationId xmlns:a16="http://schemas.microsoft.com/office/drawing/2014/main" id="{2CE86196-E40A-4163-ACAC-247A1D7D1ECE}"/>
                </a:ext>
              </a:extLst>
            </p:cNvPr>
            <p:cNvSpPr/>
            <p:nvPr/>
          </p:nvSpPr>
          <p:spPr>
            <a:xfrm>
              <a:off x="2214546" y="5072074"/>
              <a:ext cx="357191"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8" name="矩形 227">
              <a:extLst>
                <a:ext uri="{FF2B5EF4-FFF2-40B4-BE49-F238E27FC236}">
                  <a16:creationId xmlns:a16="http://schemas.microsoft.com/office/drawing/2014/main" id="{640E232E-2A32-4470-A8D7-DF8D829E5756}"/>
                </a:ext>
              </a:extLst>
            </p:cNvPr>
            <p:cNvSpPr/>
            <p:nvPr/>
          </p:nvSpPr>
          <p:spPr>
            <a:xfrm>
              <a:off x="2214546" y="5786454"/>
              <a:ext cx="357191"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29" name="矩形 228">
              <a:extLst>
                <a:ext uri="{FF2B5EF4-FFF2-40B4-BE49-F238E27FC236}">
                  <a16:creationId xmlns:a16="http://schemas.microsoft.com/office/drawing/2014/main" id="{63CFF7E7-E88F-41F4-9381-C6D4367AAFFF}"/>
                </a:ext>
              </a:extLst>
            </p:cNvPr>
            <p:cNvSpPr/>
            <p:nvPr/>
          </p:nvSpPr>
          <p:spPr>
            <a:xfrm>
              <a:off x="2214546" y="5429264"/>
              <a:ext cx="357191" cy="357189"/>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1</a:t>
              </a:r>
              <a:endParaRPr lang="zh-CN" altLang="en-US" sz="1400" kern="0">
                <a:solidFill>
                  <a:prstClr val="black"/>
                </a:solidFill>
                <a:latin typeface="宋体" panose="02010600030101010101" pitchFamily="2" charset="-122"/>
              </a:endParaRPr>
            </a:p>
          </p:txBody>
        </p:sp>
        <p:sp>
          <p:nvSpPr>
            <p:cNvPr id="230" name="矩形 229">
              <a:extLst>
                <a:ext uri="{FF2B5EF4-FFF2-40B4-BE49-F238E27FC236}">
                  <a16:creationId xmlns:a16="http://schemas.microsoft.com/office/drawing/2014/main" id="{FF0CEAF5-8FE8-43F5-A208-46B3DEEB43AD}"/>
                </a:ext>
              </a:extLst>
            </p:cNvPr>
            <p:cNvSpPr/>
            <p:nvPr/>
          </p:nvSpPr>
          <p:spPr>
            <a:xfrm>
              <a:off x="257173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1" name="矩形 230">
              <a:extLst>
                <a:ext uri="{FF2B5EF4-FFF2-40B4-BE49-F238E27FC236}">
                  <a16:creationId xmlns:a16="http://schemas.microsoft.com/office/drawing/2014/main" id="{86EE4A27-CE22-4C94-B52B-1D02D41475E1}"/>
                </a:ext>
              </a:extLst>
            </p:cNvPr>
            <p:cNvSpPr/>
            <p:nvPr/>
          </p:nvSpPr>
          <p:spPr>
            <a:xfrm>
              <a:off x="2928926" y="5072074"/>
              <a:ext cx="357191"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2" name="矩形 231">
              <a:extLst>
                <a:ext uri="{FF2B5EF4-FFF2-40B4-BE49-F238E27FC236}">
                  <a16:creationId xmlns:a16="http://schemas.microsoft.com/office/drawing/2014/main" id="{04F97C1A-4DB0-4C55-B6A3-601B246E9051}"/>
                </a:ext>
              </a:extLst>
            </p:cNvPr>
            <p:cNvSpPr/>
            <p:nvPr/>
          </p:nvSpPr>
          <p:spPr>
            <a:xfrm>
              <a:off x="328611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3" name="矩形 232">
              <a:extLst>
                <a:ext uri="{FF2B5EF4-FFF2-40B4-BE49-F238E27FC236}">
                  <a16:creationId xmlns:a16="http://schemas.microsoft.com/office/drawing/2014/main" id="{C481B5D1-6900-44CC-A2DA-37A3445E2F6C}"/>
                </a:ext>
              </a:extLst>
            </p:cNvPr>
            <p:cNvSpPr/>
            <p:nvPr/>
          </p:nvSpPr>
          <p:spPr>
            <a:xfrm>
              <a:off x="3643306" y="5072074"/>
              <a:ext cx="357191"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4" name="矩形 233">
              <a:extLst>
                <a:ext uri="{FF2B5EF4-FFF2-40B4-BE49-F238E27FC236}">
                  <a16:creationId xmlns:a16="http://schemas.microsoft.com/office/drawing/2014/main" id="{93B2814F-128B-4233-A97F-3471D84D5B9C}"/>
                </a:ext>
              </a:extLst>
            </p:cNvPr>
            <p:cNvSpPr/>
            <p:nvPr/>
          </p:nvSpPr>
          <p:spPr>
            <a:xfrm>
              <a:off x="4000496" y="5429264"/>
              <a:ext cx="357190" cy="357189"/>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④</a:t>
              </a:r>
              <a:endParaRPr lang="zh-CN" altLang="en-US" sz="1400" kern="0">
                <a:solidFill>
                  <a:prstClr val="black"/>
                </a:solidFill>
                <a:latin typeface="宋体" panose="02010600030101010101" pitchFamily="2" charset="-122"/>
              </a:endParaRPr>
            </a:p>
          </p:txBody>
        </p:sp>
        <p:sp>
          <p:nvSpPr>
            <p:cNvPr id="235" name="矩形 234">
              <a:extLst>
                <a:ext uri="{FF2B5EF4-FFF2-40B4-BE49-F238E27FC236}">
                  <a16:creationId xmlns:a16="http://schemas.microsoft.com/office/drawing/2014/main" id="{D66DBADC-4922-4D92-9AC8-D1B052794E56}"/>
                </a:ext>
              </a:extLst>
            </p:cNvPr>
            <p:cNvSpPr/>
            <p:nvPr/>
          </p:nvSpPr>
          <p:spPr>
            <a:xfrm>
              <a:off x="4000496" y="507207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6" name="矩形 235">
              <a:extLst>
                <a:ext uri="{FF2B5EF4-FFF2-40B4-BE49-F238E27FC236}">
                  <a16:creationId xmlns:a16="http://schemas.microsoft.com/office/drawing/2014/main" id="{D6C46704-DC81-4378-9828-3B50CCCF53BB}"/>
                </a:ext>
              </a:extLst>
            </p:cNvPr>
            <p:cNvSpPr/>
            <p:nvPr/>
          </p:nvSpPr>
          <p:spPr>
            <a:xfrm>
              <a:off x="3643306" y="5429264"/>
              <a:ext cx="357191" cy="357189"/>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7" name="矩形 236">
              <a:extLst>
                <a:ext uri="{FF2B5EF4-FFF2-40B4-BE49-F238E27FC236}">
                  <a16:creationId xmlns:a16="http://schemas.microsoft.com/office/drawing/2014/main" id="{66D53B5C-2260-4577-889B-C9AC4A985167}"/>
                </a:ext>
              </a:extLst>
            </p:cNvPr>
            <p:cNvSpPr/>
            <p:nvPr/>
          </p:nvSpPr>
          <p:spPr>
            <a:xfrm>
              <a:off x="3286116" y="5429264"/>
              <a:ext cx="357190" cy="357189"/>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38" name="矩形 237">
              <a:extLst>
                <a:ext uri="{FF2B5EF4-FFF2-40B4-BE49-F238E27FC236}">
                  <a16:creationId xmlns:a16="http://schemas.microsoft.com/office/drawing/2014/main" id="{C32EAB2B-DE93-49E4-A7F9-B136584CA31E}"/>
                </a:ext>
              </a:extLst>
            </p:cNvPr>
            <p:cNvSpPr/>
            <p:nvPr/>
          </p:nvSpPr>
          <p:spPr>
            <a:xfrm>
              <a:off x="2571736" y="5429264"/>
              <a:ext cx="357190" cy="357189"/>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39" name="矩形 238">
              <a:extLst>
                <a:ext uri="{FF2B5EF4-FFF2-40B4-BE49-F238E27FC236}">
                  <a16:creationId xmlns:a16="http://schemas.microsoft.com/office/drawing/2014/main" id="{5DC5CFA2-9C93-4520-B8A5-F8BD4599F8AF}"/>
                </a:ext>
              </a:extLst>
            </p:cNvPr>
            <p:cNvSpPr/>
            <p:nvPr/>
          </p:nvSpPr>
          <p:spPr>
            <a:xfrm>
              <a:off x="2928926" y="5429264"/>
              <a:ext cx="357191" cy="357189"/>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0" name="矩形 239">
              <a:extLst>
                <a:ext uri="{FF2B5EF4-FFF2-40B4-BE49-F238E27FC236}">
                  <a16:creationId xmlns:a16="http://schemas.microsoft.com/office/drawing/2014/main" id="{9FB4F3CA-DF44-4410-B177-F01478BC792D}"/>
                </a:ext>
              </a:extLst>
            </p:cNvPr>
            <p:cNvSpPr/>
            <p:nvPr/>
          </p:nvSpPr>
          <p:spPr>
            <a:xfrm>
              <a:off x="257173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1" name="矩形 240">
              <a:extLst>
                <a:ext uri="{FF2B5EF4-FFF2-40B4-BE49-F238E27FC236}">
                  <a16:creationId xmlns:a16="http://schemas.microsoft.com/office/drawing/2014/main" id="{D04FB254-9BB1-4E0E-B78C-1812BC9FA7F2}"/>
                </a:ext>
              </a:extLst>
            </p:cNvPr>
            <p:cNvSpPr/>
            <p:nvPr/>
          </p:nvSpPr>
          <p:spPr>
            <a:xfrm>
              <a:off x="2928926" y="5786454"/>
              <a:ext cx="357191"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2</a:t>
              </a:r>
              <a:endParaRPr lang="zh-CN" altLang="en-US" sz="1400" kern="0">
                <a:solidFill>
                  <a:prstClr val="black"/>
                </a:solidFill>
                <a:latin typeface="宋体" panose="02010600030101010101" pitchFamily="2" charset="-122"/>
              </a:endParaRPr>
            </a:p>
          </p:txBody>
        </p:sp>
        <p:sp>
          <p:nvSpPr>
            <p:cNvPr id="242" name="矩形 241">
              <a:extLst>
                <a:ext uri="{FF2B5EF4-FFF2-40B4-BE49-F238E27FC236}">
                  <a16:creationId xmlns:a16="http://schemas.microsoft.com/office/drawing/2014/main" id="{16E55463-3BCD-42C0-A09D-A2D04697DDCE}"/>
                </a:ext>
              </a:extLst>
            </p:cNvPr>
            <p:cNvSpPr/>
            <p:nvPr/>
          </p:nvSpPr>
          <p:spPr>
            <a:xfrm>
              <a:off x="3286116" y="5786454"/>
              <a:ext cx="357190" cy="357190"/>
            </a:xfrm>
            <a:prstGeom prst="rect">
              <a:avLst/>
            </a:prstGeom>
            <a:no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3</a:t>
              </a:r>
              <a:endParaRPr lang="zh-CN" altLang="en-US" sz="1400" kern="0">
                <a:solidFill>
                  <a:prstClr val="black"/>
                </a:solidFill>
                <a:latin typeface="宋体" panose="02010600030101010101" pitchFamily="2" charset="-122"/>
              </a:endParaRPr>
            </a:p>
          </p:txBody>
        </p:sp>
        <p:sp>
          <p:nvSpPr>
            <p:cNvPr id="243" name="矩形 242">
              <a:extLst>
                <a:ext uri="{FF2B5EF4-FFF2-40B4-BE49-F238E27FC236}">
                  <a16:creationId xmlns:a16="http://schemas.microsoft.com/office/drawing/2014/main" id="{F675ED58-91A2-4765-B82C-F486750D37A1}"/>
                </a:ext>
              </a:extLst>
            </p:cNvPr>
            <p:cNvSpPr/>
            <p:nvPr/>
          </p:nvSpPr>
          <p:spPr>
            <a:xfrm>
              <a:off x="3643306" y="5786454"/>
              <a:ext cx="357191" cy="357190"/>
            </a:xfrm>
            <a:prstGeom prst="rect">
              <a:avLst/>
            </a:prstGeom>
            <a:noFill/>
            <a:ln w="9525" cap="flat" cmpd="sng" algn="ctr">
              <a:solidFill>
                <a:srgbClr val="0F6FC6">
                  <a:shade val="50000"/>
                </a:srgbClr>
              </a:solidFill>
              <a:prstDash val="solid"/>
            </a:ln>
            <a:effectLst/>
          </p:spPr>
          <p:txBody>
            <a:bodyPr lIns="0" tIns="108000" rIns="0" bIns="108000" anchor="ctr"/>
            <a:lstStyle/>
            <a:p>
              <a:pPr eaLnBrk="1" fontAlgn="auto" hangingPunct="1">
                <a:lnSpc>
                  <a:spcPct val="80000"/>
                </a:lnSpc>
                <a:spcBef>
                  <a:spcPts val="0"/>
                </a:spcBef>
                <a:spcAft>
                  <a:spcPts val="0"/>
                </a:spcAft>
                <a:defRPr/>
              </a:pPr>
              <a:r>
                <a:rPr lang="en-US" altLang="zh-CN" sz="1400" kern="0">
                  <a:solidFill>
                    <a:prstClr val="black"/>
                  </a:solidFill>
                  <a:latin typeface="宋体"/>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4</a:t>
              </a:r>
              <a:endParaRPr lang="zh-CN" altLang="en-US" sz="1400" kern="0">
                <a:solidFill>
                  <a:prstClr val="black"/>
                </a:solidFill>
                <a:latin typeface="宋体" panose="02010600030101010101" pitchFamily="2" charset="-122"/>
              </a:endParaRPr>
            </a:p>
          </p:txBody>
        </p:sp>
        <p:sp>
          <p:nvSpPr>
            <p:cNvPr id="244" name="矩形 243">
              <a:extLst>
                <a:ext uri="{FF2B5EF4-FFF2-40B4-BE49-F238E27FC236}">
                  <a16:creationId xmlns:a16="http://schemas.microsoft.com/office/drawing/2014/main" id="{320F121C-638D-4494-8F19-31E5945DD861}"/>
                </a:ext>
              </a:extLst>
            </p:cNvPr>
            <p:cNvSpPr/>
            <p:nvPr/>
          </p:nvSpPr>
          <p:spPr>
            <a:xfrm>
              <a:off x="4000496" y="5786454"/>
              <a:ext cx="357190" cy="357190"/>
            </a:xfrm>
            <a:prstGeom prst="rect">
              <a:avLst/>
            </a:prstGeom>
            <a:solidFill>
              <a:srgbClr val="0BD0D9">
                <a:lumMod val="20000"/>
                <a:lumOff val="80000"/>
              </a:srgbClr>
            </a:solidFill>
            <a:ln w="9525" cap="flat" cmpd="sng" algn="ctr">
              <a:solidFill>
                <a:srgbClr val="0F6FC6">
                  <a:shade val="50000"/>
                </a:srgbClr>
              </a:solidFill>
              <a:prstDash val="solid"/>
            </a:ln>
            <a:effectLst/>
          </p:spPr>
          <p:txBody>
            <a:bodyPr lIns="0" tIns="108000" rIns="0" bIns="108000" anchor="ctr"/>
            <a:lstStyle/>
            <a:p>
              <a:pPr algn="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a:t>
              </a:r>
            </a:p>
            <a:p>
              <a:pPr algn="ctr" eaLnBrk="1" fontAlgn="auto" hangingPunct="1">
                <a:lnSpc>
                  <a:spcPct val="80000"/>
                </a:lnSpc>
                <a:spcBef>
                  <a:spcPts val="0"/>
                </a:spcBef>
                <a:spcAft>
                  <a:spcPts val="0"/>
                </a:spcAft>
                <a:defRPr/>
              </a:pPr>
              <a:r>
                <a:rPr lang="en-US" altLang="zh-CN" sz="1400" kern="0">
                  <a:solidFill>
                    <a:prstClr val="black"/>
                  </a:solidFill>
                  <a:latin typeface="宋体" panose="02010600030101010101" pitchFamily="2" charset="-122"/>
                </a:rPr>
                <a:t>  4</a:t>
              </a:r>
              <a:endParaRPr lang="zh-CN" altLang="en-US" sz="1400" kern="0">
                <a:solidFill>
                  <a:prstClr val="black"/>
                </a:solidFill>
                <a:latin typeface="宋体" panose="02010600030101010101" pitchFamily="2" charset="-122"/>
              </a:endParaRPr>
            </a:p>
          </p:txBody>
        </p:sp>
        <p:sp>
          <p:nvSpPr>
            <p:cNvPr id="245" name="TextBox 64">
              <a:extLst>
                <a:ext uri="{FF2B5EF4-FFF2-40B4-BE49-F238E27FC236}">
                  <a16:creationId xmlns:a16="http://schemas.microsoft.com/office/drawing/2014/main" id="{B38CA2AA-7524-4481-A1B3-53797A3D25D2}"/>
                </a:ext>
              </a:extLst>
            </p:cNvPr>
            <p:cNvSpPr txBox="1">
              <a:spLocks noChangeArrowheads="1"/>
            </p:cNvSpPr>
            <p:nvPr/>
          </p:nvSpPr>
          <p:spPr bwMode="auto">
            <a:xfrm>
              <a:off x="1928794" y="2928934"/>
              <a:ext cx="301627" cy="307977"/>
            </a:xfrm>
            <a:prstGeom prst="rect">
              <a:avLst/>
            </a:prstGeom>
            <a:noFill/>
            <a:ln>
              <a:noFill/>
            </a:ln>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fontAlgn="auto" hangingPunct="1">
                <a:spcBef>
                  <a:spcPct val="0"/>
                </a:spcBef>
                <a:spcAft>
                  <a:spcPts val="0"/>
                </a:spcAft>
                <a:buClrTx/>
                <a:buSzTx/>
                <a:buFontTx/>
                <a:buNone/>
                <a:defRPr/>
              </a:pPr>
              <a:r>
                <a:rPr lang="en-US" altLang="zh-CN" sz="1400" kern="0">
                  <a:solidFill>
                    <a:prstClr val="black"/>
                  </a:solidFill>
                  <a:latin typeface="Arial" panose="020B0604020202020204" pitchFamily="34" charset="0"/>
                </a:rPr>
                <a:t>y</a:t>
              </a:r>
              <a:r>
                <a:rPr lang="en-US" altLang="zh-CN" sz="1400" kern="0" baseline="-25000">
                  <a:solidFill>
                    <a:prstClr val="black"/>
                  </a:solidFill>
                  <a:latin typeface="Arial" panose="020B0604020202020204" pitchFamily="34" charset="0"/>
                </a:rPr>
                <a:t>j</a:t>
              </a:r>
              <a:endParaRPr lang="zh-CN" altLang="en-US" sz="1400" kern="0" baseline="-25000">
                <a:solidFill>
                  <a:prstClr val="black"/>
                </a:solidFill>
                <a:latin typeface="Arial" panose="020B0604020202020204" pitchFamily="34" charset="0"/>
              </a:endParaRPr>
            </a:p>
          </p:txBody>
        </p:sp>
        <p:sp>
          <p:nvSpPr>
            <p:cNvPr id="246" name="椭圆 245">
              <a:extLst>
                <a:ext uri="{FF2B5EF4-FFF2-40B4-BE49-F238E27FC236}">
                  <a16:creationId xmlns:a16="http://schemas.microsoft.com/office/drawing/2014/main" id="{68DF12C2-868C-440D-B0EA-A7612DF60390}"/>
                </a:ext>
              </a:extLst>
            </p:cNvPr>
            <p:cNvSpPr/>
            <p:nvPr/>
          </p:nvSpPr>
          <p:spPr>
            <a:xfrm>
              <a:off x="2285984"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47" name="椭圆 246">
              <a:extLst>
                <a:ext uri="{FF2B5EF4-FFF2-40B4-BE49-F238E27FC236}">
                  <a16:creationId xmlns:a16="http://schemas.microsoft.com/office/drawing/2014/main" id="{E792F5B1-ED56-4554-9902-C046DFB74434}"/>
                </a:ext>
              </a:extLst>
            </p:cNvPr>
            <p:cNvSpPr/>
            <p:nvPr/>
          </p:nvSpPr>
          <p:spPr>
            <a:xfrm>
              <a:off x="2643174" y="2928934"/>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D</a:t>
              </a:r>
              <a:endParaRPr lang="zh-CN" altLang="en-US" sz="1400" kern="0">
                <a:solidFill>
                  <a:prstClr val="black"/>
                </a:solidFill>
                <a:latin typeface="Constantia"/>
              </a:endParaRPr>
            </a:p>
          </p:txBody>
        </p:sp>
        <p:sp>
          <p:nvSpPr>
            <p:cNvPr id="248" name="椭圆 247">
              <a:extLst>
                <a:ext uri="{FF2B5EF4-FFF2-40B4-BE49-F238E27FC236}">
                  <a16:creationId xmlns:a16="http://schemas.microsoft.com/office/drawing/2014/main" id="{FE335751-0BBC-48E6-9E6E-F2CDE90C055C}"/>
                </a:ext>
              </a:extLst>
            </p:cNvPr>
            <p:cNvSpPr/>
            <p:nvPr/>
          </p:nvSpPr>
          <p:spPr>
            <a:xfrm>
              <a:off x="2990839"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C</a:t>
              </a:r>
              <a:endParaRPr lang="zh-CN" altLang="en-US" sz="1400" kern="0">
                <a:solidFill>
                  <a:prstClr val="black"/>
                </a:solidFill>
                <a:latin typeface="Constantia"/>
              </a:endParaRPr>
            </a:p>
          </p:txBody>
        </p:sp>
        <p:sp>
          <p:nvSpPr>
            <p:cNvPr id="249" name="椭圆 248">
              <a:extLst>
                <a:ext uri="{FF2B5EF4-FFF2-40B4-BE49-F238E27FC236}">
                  <a16:creationId xmlns:a16="http://schemas.microsoft.com/office/drawing/2014/main" id="{CB6424D3-18BA-4982-AFC4-932101580836}"/>
                </a:ext>
              </a:extLst>
            </p:cNvPr>
            <p:cNvSpPr/>
            <p:nvPr/>
          </p:nvSpPr>
          <p:spPr>
            <a:xfrm>
              <a:off x="3336917" y="2928934"/>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0" name="椭圆 249">
              <a:extLst>
                <a:ext uri="{FF2B5EF4-FFF2-40B4-BE49-F238E27FC236}">
                  <a16:creationId xmlns:a16="http://schemas.microsoft.com/office/drawing/2014/main" id="{B314B563-58EC-4490-923B-26B24A42B3A5}"/>
                </a:ext>
              </a:extLst>
            </p:cNvPr>
            <p:cNvSpPr/>
            <p:nvPr/>
          </p:nvSpPr>
          <p:spPr>
            <a:xfrm>
              <a:off x="3684581"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1" name="椭圆 250">
              <a:extLst>
                <a:ext uri="{FF2B5EF4-FFF2-40B4-BE49-F238E27FC236}">
                  <a16:creationId xmlns:a16="http://schemas.microsoft.com/office/drawing/2014/main" id="{53CD3213-D848-4932-AD99-5C8268B8707C}"/>
                </a:ext>
              </a:extLst>
            </p:cNvPr>
            <p:cNvSpPr/>
            <p:nvPr/>
          </p:nvSpPr>
          <p:spPr>
            <a:xfrm>
              <a:off x="4041772" y="2928934"/>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2" name="TextBox 72">
              <a:extLst>
                <a:ext uri="{FF2B5EF4-FFF2-40B4-BE49-F238E27FC236}">
                  <a16:creationId xmlns:a16="http://schemas.microsoft.com/office/drawing/2014/main" id="{403A4753-1504-433E-B64B-7D199800239B}"/>
                </a:ext>
              </a:extLst>
            </p:cNvPr>
            <p:cNvSpPr txBox="1">
              <a:spLocks noChangeArrowheads="1"/>
            </p:cNvSpPr>
            <p:nvPr/>
          </p:nvSpPr>
          <p:spPr bwMode="auto">
            <a:xfrm>
              <a:off x="1500166" y="3286124"/>
              <a:ext cx="301627" cy="307977"/>
            </a:xfrm>
            <a:prstGeom prst="rect">
              <a:avLst/>
            </a:prstGeom>
            <a:noFill/>
            <a:ln>
              <a:noFill/>
            </a:ln>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fontAlgn="auto" hangingPunct="1">
                <a:spcBef>
                  <a:spcPct val="0"/>
                </a:spcBef>
                <a:spcAft>
                  <a:spcPts val="0"/>
                </a:spcAft>
                <a:buClrTx/>
                <a:buSzTx/>
                <a:buFontTx/>
                <a:buNone/>
                <a:defRPr/>
              </a:pPr>
              <a:r>
                <a:rPr lang="en-US" altLang="zh-CN" sz="1400" kern="0">
                  <a:solidFill>
                    <a:prstClr val="black"/>
                  </a:solidFill>
                  <a:latin typeface="Arial" panose="020B0604020202020204" pitchFamily="34" charset="0"/>
                </a:rPr>
                <a:t>x</a:t>
              </a:r>
              <a:r>
                <a:rPr lang="en-US" altLang="zh-CN" sz="1400" kern="0" baseline="-25000">
                  <a:solidFill>
                    <a:prstClr val="black"/>
                  </a:solidFill>
                  <a:latin typeface="Arial" panose="020B0604020202020204" pitchFamily="34" charset="0"/>
                </a:rPr>
                <a:t>i</a:t>
              </a:r>
              <a:endParaRPr lang="zh-CN" altLang="en-US" sz="1400" kern="0" baseline="-25000">
                <a:solidFill>
                  <a:prstClr val="black"/>
                </a:solidFill>
                <a:latin typeface="Arial" panose="020B0604020202020204" pitchFamily="34" charset="0"/>
              </a:endParaRPr>
            </a:p>
          </p:txBody>
        </p:sp>
        <p:sp>
          <p:nvSpPr>
            <p:cNvPr id="253" name="椭圆 252">
              <a:extLst>
                <a:ext uri="{FF2B5EF4-FFF2-40B4-BE49-F238E27FC236}">
                  <a16:creationId xmlns:a16="http://schemas.microsoft.com/office/drawing/2014/main" id="{2CE39BFA-AE26-4B0D-A58B-CA0D06B200C4}"/>
                </a:ext>
              </a:extLst>
            </p:cNvPr>
            <p:cNvSpPr/>
            <p:nvPr/>
          </p:nvSpPr>
          <p:spPr>
            <a:xfrm>
              <a:off x="1500166" y="371475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4" name="椭圆 253">
              <a:extLst>
                <a:ext uri="{FF2B5EF4-FFF2-40B4-BE49-F238E27FC236}">
                  <a16:creationId xmlns:a16="http://schemas.microsoft.com/office/drawing/2014/main" id="{F6D4E097-FDEC-46EA-8615-108696EFC280}"/>
                </a:ext>
              </a:extLst>
            </p:cNvPr>
            <p:cNvSpPr/>
            <p:nvPr/>
          </p:nvSpPr>
          <p:spPr>
            <a:xfrm>
              <a:off x="1500166" y="550070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A</a:t>
              </a:r>
              <a:endParaRPr lang="zh-CN" altLang="en-US" sz="1400" kern="0">
                <a:solidFill>
                  <a:prstClr val="black"/>
                </a:solidFill>
                <a:latin typeface="Constantia"/>
              </a:endParaRPr>
            </a:p>
          </p:txBody>
        </p:sp>
        <p:sp>
          <p:nvSpPr>
            <p:cNvPr id="255" name="椭圆 254">
              <a:extLst>
                <a:ext uri="{FF2B5EF4-FFF2-40B4-BE49-F238E27FC236}">
                  <a16:creationId xmlns:a16="http://schemas.microsoft.com/office/drawing/2014/main" id="{EDED8EE0-4217-4A33-82B1-70A5A31E69A4}"/>
                </a:ext>
              </a:extLst>
            </p:cNvPr>
            <p:cNvSpPr/>
            <p:nvPr/>
          </p:nvSpPr>
          <p:spPr>
            <a:xfrm>
              <a:off x="1500166" y="4041780"/>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dirty="0">
                  <a:solidFill>
                    <a:prstClr val="black"/>
                  </a:solidFill>
                  <a:latin typeface="Constantia"/>
                </a:rPr>
                <a:t>B</a:t>
              </a:r>
              <a:endParaRPr lang="zh-CN" altLang="en-US" sz="1400" kern="0" dirty="0">
                <a:solidFill>
                  <a:prstClr val="black"/>
                </a:solidFill>
                <a:latin typeface="Constantia"/>
              </a:endParaRPr>
            </a:p>
          </p:txBody>
        </p:sp>
        <p:sp>
          <p:nvSpPr>
            <p:cNvPr id="256" name="椭圆 255">
              <a:extLst>
                <a:ext uri="{FF2B5EF4-FFF2-40B4-BE49-F238E27FC236}">
                  <a16:creationId xmlns:a16="http://schemas.microsoft.com/office/drawing/2014/main" id="{4936FB2E-F78C-441D-AFB2-85FEFE161E0C}"/>
                </a:ext>
              </a:extLst>
            </p:cNvPr>
            <p:cNvSpPr/>
            <p:nvPr/>
          </p:nvSpPr>
          <p:spPr>
            <a:xfrm>
              <a:off x="1500166" y="478632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7" name="椭圆 256">
              <a:extLst>
                <a:ext uri="{FF2B5EF4-FFF2-40B4-BE49-F238E27FC236}">
                  <a16:creationId xmlns:a16="http://schemas.microsoft.com/office/drawing/2014/main" id="{C6D51F75-96C8-4806-96B2-63068FA6EDB2}"/>
                </a:ext>
              </a:extLst>
            </p:cNvPr>
            <p:cNvSpPr/>
            <p:nvPr/>
          </p:nvSpPr>
          <p:spPr>
            <a:xfrm>
              <a:off x="1500166" y="585789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B</a:t>
              </a:r>
              <a:endParaRPr lang="zh-CN" altLang="en-US" sz="1400" kern="0">
                <a:solidFill>
                  <a:prstClr val="black"/>
                </a:solidFill>
                <a:latin typeface="Constantia"/>
              </a:endParaRPr>
            </a:p>
          </p:txBody>
        </p:sp>
        <p:sp>
          <p:nvSpPr>
            <p:cNvPr id="258" name="椭圆 257">
              <a:extLst>
                <a:ext uri="{FF2B5EF4-FFF2-40B4-BE49-F238E27FC236}">
                  <a16:creationId xmlns:a16="http://schemas.microsoft.com/office/drawing/2014/main" id="{904EC29C-CE6A-4C46-A6F3-E95DC9411B7B}"/>
                </a:ext>
              </a:extLst>
            </p:cNvPr>
            <p:cNvSpPr/>
            <p:nvPr/>
          </p:nvSpPr>
          <p:spPr>
            <a:xfrm>
              <a:off x="1500166" y="514351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D</a:t>
              </a:r>
              <a:endParaRPr lang="zh-CN" altLang="en-US" sz="1400" kern="0">
                <a:solidFill>
                  <a:prstClr val="black"/>
                </a:solidFill>
                <a:latin typeface="Constantia"/>
              </a:endParaRPr>
            </a:p>
          </p:txBody>
        </p:sp>
        <p:sp>
          <p:nvSpPr>
            <p:cNvPr id="259" name="椭圆 258">
              <a:extLst>
                <a:ext uri="{FF2B5EF4-FFF2-40B4-BE49-F238E27FC236}">
                  <a16:creationId xmlns:a16="http://schemas.microsoft.com/office/drawing/2014/main" id="{8A303667-412C-47D9-BBC1-1E141442E12E}"/>
                </a:ext>
              </a:extLst>
            </p:cNvPr>
            <p:cNvSpPr/>
            <p:nvPr/>
          </p:nvSpPr>
          <p:spPr>
            <a:xfrm>
              <a:off x="1500166" y="4429132"/>
              <a:ext cx="285752" cy="285752"/>
            </a:xfrm>
            <a:prstGeom prst="ellipse">
              <a:avLst/>
            </a:prstGeom>
            <a:solidFill>
              <a:srgbClr val="7CCA62">
                <a:lumMod val="20000"/>
                <a:lumOff val="80000"/>
              </a:srgbClr>
            </a:solidFill>
            <a:ln w="9525" cap="flat" cmpd="sng" algn="ctr">
              <a:solidFill>
                <a:sysClr val="windowText" lastClr="000000"/>
              </a:solid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Constantia"/>
                </a:rPr>
                <a:t>C</a:t>
              </a:r>
              <a:endParaRPr lang="zh-CN" altLang="en-US" sz="1400" kern="0">
                <a:solidFill>
                  <a:prstClr val="black"/>
                </a:solidFill>
                <a:latin typeface="Constantia"/>
              </a:endParaRPr>
            </a:p>
          </p:txBody>
        </p:sp>
        <p:sp>
          <p:nvSpPr>
            <p:cNvPr id="260" name="TextBox 80">
              <a:extLst>
                <a:ext uri="{FF2B5EF4-FFF2-40B4-BE49-F238E27FC236}">
                  <a16:creationId xmlns:a16="http://schemas.microsoft.com/office/drawing/2014/main" id="{B45E93BF-5837-4241-AF21-AD17BF831461}"/>
                </a:ext>
              </a:extLst>
            </p:cNvPr>
            <p:cNvSpPr txBox="1"/>
            <p:nvPr/>
          </p:nvSpPr>
          <p:spPr>
            <a:xfrm>
              <a:off x="1000100" y="3286124"/>
              <a:ext cx="284164"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0</a:t>
              </a:r>
              <a:endParaRPr lang="zh-CN" altLang="en-US" sz="1400" kern="0" baseline="-25000">
                <a:solidFill>
                  <a:prstClr val="black"/>
                </a:solidFill>
                <a:latin typeface="宋体" panose="02010600030101010101" pitchFamily="2" charset="-122"/>
              </a:endParaRPr>
            </a:p>
          </p:txBody>
        </p:sp>
        <p:sp>
          <p:nvSpPr>
            <p:cNvPr id="261" name="椭圆 260">
              <a:extLst>
                <a:ext uri="{FF2B5EF4-FFF2-40B4-BE49-F238E27FC236}">
                  <a16:creationId xmlns:a16="http://schemas.microsoft.com/office/drawing/2014/main" id="{31BADDD2-BC6B-44E1-8A8E-824F7F90DA19}"/>
                </a:ext>
              </a:extLst>
            </p:cNvPr>
            <p:cNvSpPr/>
            <p:nvPr/>
          </p:nvSpPr>
          <p:spPr>
            <a:xfrm>
              <a:off x="1000100" y="371475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62" name="椭圆 261">
              <a:extLst>
                <a:ext uri="{FF2B5EF4-FFF2-40B4-BE49-F238E27FC236}">
                  <a16:creationId xmlns:a16="http://schemas.microsoft.com/office/drawing/2014/main" id="{DF358A7F-DA94-431A-A810-25EB1A7BDB07}"/>
                </a:ext>
              </a:extLst>
            </p:cNvPr>
            <p:cNvSpPr/>
            <p:nvPr/>
          </p:nvSpPr>
          <p:spPr>
            <a:xfrm>
              <a:off x="1000100" y="550070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6</a:t>
              </a:r>
              <a:endParaRPr lang="zh-CN" altLang="en-US" sz="1400" kern="0">
                <a:solidFill>
                  <a:prstClr val="black"/>
                </a:solidFill>
                <a:latin typeface="宋体" panose="02010600030101010101" pitchFamily="2" charset="-122"/>
              </a:endParaRPr>
            </a:p>
          </p:txBody>
        </p:sp>
        <p:sp>
          <p:nvSpPr>
            <p:cNvPr id="263" name="椭圆 262">
              <a:extLst>
                <a:ext uri="{FF2B5EF4-FFF2-40B4-BE49-F238E27FC236}">
                  <a16:creationId xmlns:a16="http://schemas.microsoft.com/office/drawing/2014/main" id="{621CDCAB-50A1-40A2-A711-44CB3EFDE86E}"/>
                </a:ext>
              </a:extLst>
            </p:cNvPr>
            <p:cNvSpPr/>
            <p:nvPr/>
          </p:nvSpPr>
          <p:spPr>
            <a:xfrm>
              <a:off x="1000100" y="4041780"/>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2</a:t>
              </a:r>
              <a:endParaRPr lang="zh-CN" altLang="en-US" sz="1400" kern="0">
                <a:solidFill>
                  <a:prstClr val="black"/>
                </a:solidFill>
                <a:latin typeface="宋体" panose="02010600030101010101" pitchFamily="2" charset="-122"/>
              </a:endParaRPr>
            </a:p>
          </p:txBody>
        </p:sp>
        <p:sp>
          <p:nvSpPr>
            <p:cNvPr id="264" name="椭圆 263">
              <a:extLst>
                <a:ext uri="{FF2B5EF4-FFF2-40B4-BE49-F238E27FC236}">
                  <a16:creationId xmlns:a16="http://schemas.microsoft.com/office/drawing/2014/main" id="{ABD2FB9D-1815-42B0-9BA5-6E283766FF83}"/>
                </a:ext>
              </a:extLst>
            </p:cNvPr>
            <p:cNvSpPr/>
            <p:nvPr/>
          </p:nvSpPr>
          <p:spPr>
            <a:xfrm>
              <a:off x="1000100" y="478632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4</a:t>
              </a:r>
              <a:endParaRPr lang="zh-CN" altLang="en-US" sz="1400" kern="0">
                <a:solidFill>
                  <a:prstClr val="black"/>
                </a:solidFill>
                <a:latin typeface="宋体" panose="02010600030101010101" pitchFamily="2" charset="-122"/>
              </a:endParaRPr>
            </a:p>
          </p:txBody>
        </p:sp>
        <p:sp>
          <p:nvSpPr>
            <p:cNvPr id="265" name="椭圆 264">
              <a:extLst>
                <a:ext uri="{FF2B5EF4-FFF2-40B4-BE49-F238E27FC236}">
                  <a16:creationId xmlns:a16="http://schemas.microsoft.com/office/drawing/2014/main" id="{E6DD9CDA-2E85-4B5D-A6DD-AE63F60811B2}"/>
                </a:ext>
              </a:extLst>
            </p:cNvPr>
            <p:cNvSpPr/>
            <p:nvPr/>
          </p:nvSpPr>
          <p:spPr>
            <a:xfrm>
              <a:off x="1000100" y="585789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7</a:t>
              </a:r>
              <a:endParaRPr lang="zh-CN" altLang="en-US" sz="1400" kern="0">
                <a:solidFill>
                  <a:prstClr val="black"/>
                </a:solidFill>
                <a:latin typeface="宋体" panose="02010600030101010101" pitchFamily="2" charset="-122"/>
              </a:endParaRPr>
            </a:p>
          </p:txBody>
        </p:sp>
        <p:sp>
          <p:nvSpPr>
            <p:cNvPr id="266" name="椭圆 265">
              <a:extLst>
                <a:ext uri="{FF2B5EF4-FFF2-40B4-BE49-F238E27FC236}">
                  <a16:creationId xmlns:a16="http://schemas.microsoft.com/office/drawing/2014/main" id="{B61585DB-FE17-4B80-B0C2-986883F0A43F}"/>
                </a:ext>
              </a:extLst>
            </p:cNvPr>
            <p:cNvSpPr/>
            <p:nvPr/>
          </p:nvSpPr>
          <p:spPr>
            <a:xfrm>
              <a:off x="1000100" y="514351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5</a:t>
              </a:r>
              <a:endParaRPr lang="zh-CN" altLang="en-US" sz="1400" kern="0">
                <a:solidFill>
                  <a:prstClr val="black"/>
                </a:solidFill>
                <a:latin typeface="宋体" panose="02010600030101010101" pitchFamily="2" charset="-122"/>
              </a:endParaRPr>
            </a:p>
          </p:txBody>
        </p:sp>
        <p:sp>
          <p:nvSpPr>
            <p:cNvPr id="267" name="椭圆 266">
              <a:extLst>
                <a:ext uri="{FF2B5EF4-FFF2-40B4-BE49-F238E27FC236}">
                  <a16:creationId xmlns:a16="http://schemas.microsoft.com/office/drawing/2014/main" id="{68402934-362A-4D44-8CE4-57F6DCDCEE09}"/>
                </a:ext>
              </a:extLst>
            </p:cNvPr>
            <p:cNvSpPr/>
            <p:nvPr/>
          </p:nvSpPr>
          <p:spPr>
            <a:xfrm>
              <a:off x="1000100" y="4429132"/>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68" name="TextBox 88">
              <a:extLst>
                <a:ext uri="{FF2B5EF4-FFF2-40B4-BE49-F238E27FC236}">
                  <a16:creationId xmlns:a16="http://schemas.microsoft.com/office/drawing/2014/main" id="{80A9A77F-7AAF-4538-80F1-BE5B69035A27}"/>
                </a:ext>
              </a:extLst>
            </p:cNvPr>
            <p:cNvSpPr txBox="1"/>
            <p:nvPr/>
          </p:nvSpPr>
          <p:spPr>
            <a:xfrm>
              <a:off x="1928794" y="2500306"/>
              <a:ext cx="284165"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0</a:t>
              </a:r>
              <a:endParaRPr lang="zh-CN" altLang="en-US" sz="1400" kern="0" baseline="-25000">
                <a:solidFill>
                  <a:prstClr val="black"/>
                </a:solidFill>
                <a:latin typeface="宋体" panose="02010600030101010101" pitchFamily="2" charset="-122"/>
              </a:endParaRPr>
            </a:p>
          </p:txBody>
        </p:sp>
        <p:sp>
          <p:nvSpPr>
            <p:cNvPr id="269" name="椭圆 268">
              <a:extLst>
                <a:ext uri="{FF2B5EF4-FFF2-40B4-BE49-F238E27FC236}">
                  <a16:creationId xmlns:a16="http://schemas.microsoft.com/office/drawing/2014/main" id="{7DA3AA00-ED4A-4A97-951D-F3D504197FA3}"/>
                </a:ext>
              </a:extLst>
            </p:cNvPr>
            <p:cNvSpPr/>
            <p:nvPr/>
          </p:nvSpPr>
          <p:spPr>
            <a:xfrm>
              <a:off x="2285984"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1</a:t>
              </a:r>
              <a:endParaRPr lang="zh-CN" altLang="en-US" sz="1400" kern="0">
                <a:solidFill>
                  <a:prstClr val="black"/>
                </a:solidFill>
                <a:latin typeface="宋体" panose="02010600030101010101" pitchFamily="2" charset="-122"/>
              </a:endParaRPr>
            </a:p>
          </p:txBody>
        </p:sp>
        <p:sp>
          <p:nvSpPr>
            <p:cNvPr id="270" name="椭圆 269">
              <a:extLst>
                <a:ext uri="{FF2B5EF4-FFF2-40B4-BE49-F238E27FC236}">
                  <a16:creationId xmlns:a16="http://schemas.microsoft.com/office/drawing/2014/main" id="{7CB64DF7-E1BE-487B-A980-D7888D17DDFB}"/>
                </a:ext>
              </a:extLst>
            </p:cNvPr>
            <p:cNvSpPr/>
            <p:nvPr/>
          </p:nvSpPr>
          <p:spPr>
            <a:xfrm>
              <a:off x="2643174"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dirty="0">
                  <a:solidFill>
                    <a:prstClr val="black"/>
                  </a:solidFill>
                  <a:latin typeface="宋体" panose="02010600030101010101" pitchFamily="2" charset="-122"/>
                </a:rPr>
                <a:t>2</a:t>
              </a:r>
              <a:endParaRPr lang="zh-CN" altLang="en-US" sz="1400" kern="0" dirty="0">
                <a:solidFill>
                  <a:prstClr val="black"/>
                </a:solidFill>
                <a:latin typeface="宋体" panose="02010600030101010101" pitchFamily="2" charset="-122"/>
              </a:endParaRPr>
            </a:p>
          </p:txBody>
        </p:sp>
        <p:sp>
          <p:nvSpPr>
            <p:cNvPr id="271" name="椭圆 270">
              <a:extLst>
                <a:ext uri="{FF2B5EF4-FFF2-40B4-BE49-F238E27FC236}">
                  <a16:creationId xmlns:a16="http://schemas.microsoft.com/office/drawing/2014/main" id="{B6D3CE76-8B93-490D-AE1C-0E9CD556ACB3}"/>
                </a:ext>
              </a:extLst>
            </p:cNvPr>
            <p:cNvSpPr/>
            <p:nvPr/>
          </p:nvSpPr>
          <p:spPr>
            <a:xfrm>
              <a:off x="2990839"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3</a:t>
              </a:r>
              <a:endParaRPr lang="zh-CN" altLang="en-US" sz="1400" kern="0">
                <a:solidFill>
                  <a:prstClr val="black"/>
                </a:solidFill>
                <a:latin typeface="宋体" panose="02010600030101010101" pitchFamily="2" charset="-122"/>
              </a:endParaRPr>
            </a:p>
          </p:txBody>
        </p:sp>
        <p:sp>
          <p:nvSpPr>
            <p:cNvPr id="272" name="椭圆 271">
              <a:extLst>
                <a:ext uri="{FF2B5EF4-FFF2-40B4-BE49-F238E27FC236}">
                  <a16:creationId xmlns:a16="http://schemas.microsoft.com/office/drawing/2014/main" id="{57D011A3-4097-4AB6-9AB9-910567CA6DB0}"/>
                </a:ext>
              </a:extLst>
            </p:cNvPr>
            <p:cNvSpPr/>
            <p:nvPr/>
          </p:nvSpPr>
          <p:spPr>
            <a:xfrm>
              <a:off x="3336917"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4</a:t>
              </a:r>
              <a:endParaRPr lang="zh-CN" altLang="en-US" sz="1400" kern="0">
                <a:solidFill>
                  <a:prstClr val="black"/>
                </a:solidFill>
                <a:latin typeface="宋体" panose="02010600030101010101" pitchFamily="2" charset="-122"/>
              </a:endParaRPr>
            </a:p>
          </p:txBody>
        </p:sp>
        <p:sp>
          <p:nvSpPr>
            <p:cNvPr id="273" name="椭圆 272">
              <a:extLst>
                <a:ext uri="{FF2B5EF4-FFF2-40B4-BE49-F238E27FC236}">
                  <a16:creationId xmlns:a16="http://schemas.microsoft.com/office/drawing/2014/main" id="{B42ECA21-2123-4084-A158-F809DB593DE6}"/>
                </a:ext>
              </a:extLst>
            </p:cNvPr>
            <p:cNvSpPr/>
            <p:nvPr/>
          </p:nvSpPr>
          <p:spPr>
            <a:xfrm>
              <a:off x="3684581"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5</a:t>
              </a:r>
              <a:endParaRPr lang="zh-CN" altLang="en-US" sz="1400" kern="0">
                <a:solidFill>
                  <a:prstClr val="black"/>
                </a:solidFill>
                <a:latin typeface="宋体" panose="02010600030101010101" pitchFamily="2" charset="-122"/>
              </a:endParaRPr>
            </a:p>
          </p:txBody>
        </p:sp>
        <p:sp>
          <p:nvSpPr>
            <p:cNvPr id="274" name="椭圆 273">
              <a:extLst>
                <a:ext uri="{FF2B5EF4-FFF2-40B4-BE49-F238E27FC236}">
                  <a16:creationId xmlns:a16="http://schemas.microsoft.com/office/drawing/2014/main" id="{D3D7DD3E-A737-4BF8-A6D2-02B2BD9A190D}"/>
                </a:ext>
              </a:extLst>
            </p:cNvPr>
            <p:cNvSpPr/>
            <p:nvPr/>
          </p:nvSpPr>
          <p:spPr>
            <a:xfrm>
              <a:off x="4041772" y="2500306"/>
              <a:ext cx="285752" cy="285752"/>
            </a:xfrm>
            <a:prstGeom prst="ellipse">
              <a:avLst/>
            </a:prstGeom>
            <a:noFill/>
            <a:ln w="9525" cap="flat" cmpd="sng" algn="ctr">
              <a:noFill/>
              <a:prstDash val="solid"/>
            </a:ln>
            <a:effectLst/>
          </p:spPr>
          <p:txBody>
            <a:bodyPr anchor="ctr"/>
            <a:lstStyle/>
            <a:p>
              <a:pPr algn="ctr" eaLnBrk="1" fontAlgn="auto" hangingPunct="1">
                <a:spcBef>
                  <a:spcPts val="0"/>
                </a:spcBef>
                <a:spcAft>
                  <a:spcPts val="0"/>
                </a:spcAft>
                <a:defRPr/>
              </a:pPr>
              <a:r>
                <a:rPr lang="en-US" altLang="zh-CN" sz="1400" kern="0">
                  <a:solidFill>
                    <a:prstClr val="black"/>
                  </a:solidFill>
                  <a:latin typeface="宋体" panose="02010600030101010101" pitchFamily="2" charset="-122"/>
                </a:rPr>
                <a:t>6</a:t>
              </a:r>
              <a:endParaRPr lang="zh-CN" altLang="en-US" sz="1400" kern="0">
                <a:solidFill>
                  <a:prstClr val="black"/>
                </a:solidFill>
                <a:latin typeface="宋体" panose="02010600030101010101" pitchFamily="2" charset="-122"/>
              </a:endParaRPr>
            </a:p>
          </p:txBody>
        </p:sp>
        <p:sp>
          <p:nvSpPr>
            <p:cNvPr id="275" name="TextBox 95">
              <a:extLst>
                <a:ext uri="{FF2B5EF4-FFF2-40B4-BE49-F238E27FC236}">
                  <a16:creationId xmlns:a16="http://schemas.microsoft.com/office/drawing/2014/main" id="{C6015E20-6F15-4EC2-A9BA-F14FF74A3266}"/>
                </a:ext>
              </a:extLst>
            </p:cNvPr>
            <p:cNvSpPr txBox="1"/>
            <p:nvPr/>
          </p:nvSpPr>
          <p:spPr>
            <a:xfrm>
              <a:off x="1500166" y="2500306"/>
              <a:ext cx="274640"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j</a:t>
              </a:r>
              <a:endParaRPr lang="zh-CN" altLang="en-US" sz="1400" kern="0">
                <a:solidFill>
                  <a:prstClr val="black"/>
                </a:solidFill>
                <a:latin typeface="宋体" panose="02010600030101010101" pitchFamily="2" charset="-122"/>
              </a:endParaRPr>
            </a:p>
          </p:txBody>
        </p:sp>
        <p:sp>
          <p:nvSpPr>
            <p:cNvPr id="276" name="TextBox 96">
              <a:extLst>
                <a:ext uri="{FF2B5EF4-FFF2-40B4-BE49-F238E27FC236}">
                  <a16:creationId xmlns:a16="http://schemas.microsoft.com/office/drawing/2014/main" id="{E05907FC-D650-48C6-9F46-33E1A2829A74}"/>
                </a:ext>
              </a:extLst>
            </p:cNvPr>
            <p:cNvSpPr txBox="1"/>
            <p:nvPr/>
          </p:nvSpPr>
          <p:spPr>
            <a:xfrm>
              <a:off x="1000100" y="2857496"/>
              <a:ext cx="274639" cy="307977"/>
            </a:xfrm>
            <a:prstGeom prst="rect">
              <a:avLst/>
            </a:prstGeom>
            <a:noFill/>
            <a:ln>
              <a:noFill/>
            </a:ln>
          </p:spPr>
          <p:txBody>
            <a:bodyPr wrap="none">
              <a:spAutoFit/>
            </a:bodyPr>
            <a:lstStyle/>
            <a:p>
              <a:pPr eaLnBrk="1" fontAlgn="auto" hangingPunct="1">
                <a:spcBef>
                  <a:spcPts val="0"/>
                </a:spcBef>
                <a:spcAft>
                  <a:spcPts val="0"/>
                </a:spcAft>
                <a:defRPr/>
              </a:pPr>
              <a:r>
                <a:rPr lang="en-US" altLang="zh-CN" sz="1400" kern="0">
                  <a:solidFill>
                    <a:prstClr val="black"/>
                  </a:solidFill>
                  <a:latin typeface="宋体" panose="02010600030101010101" pitchFamily="2" charset="-122"/>
                </a:rPr>
                <a:t>i</a:t>
              </a:r>
              <a:endParaRPr lang="zh-CN" altLang="en-US" sz="1400" kern="0">
                <a:solidFill>
                  <a:prstClr val="black"/>
                </a:solidFill>
                <a:latin typeface="宋体" panose="02010600030101010101" pitchFamily="2" charset="-122"/>
              </a:endParaRPr>
            </a:p>
          </p:txBody>
        </p:sp>
      </p:grpSp>
      <p:sp>
        <p:nvSpPr>
          <p:cNvPr id="91139" name="矩形 1">
            <a:extLst>
              <a:ext uri="{FF2B5EF4-FFF2-40B4-BE49-F238E27FC236}">
                <a16:creationId xmlns:a16="http://schemas.microsoft.com/office/drawing/2014/main" id="{FF7C116A-5F33-4ED4-A35C-23DA256952DC}"/>
              </a:ext>
            </a:extLst>
          </p:cNvPr>
          <p:cNvSpPr>
            <a:spLocks noChangeArrowheads="1"/>
          </p:cNvSpPr>
          <p:nvPr/>
        </p:nvSpPr>
        <p:spPr bwMode="auto">
          <a:xfrm>
            <a:off x="5003800" y="1849438"/>
            <a:ext cx="3300413"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800">
                <a:solidFill>
                  <a:schemeClr val="tx1"/>
                </a:solidFill>
                <a:latin typeface="宋体" panose="02010600030101010101" pitchFamily="2" charset="-122"/>
                <a:ea typeface="宋体" panose="02010600030101010101" pitchFamily="2" charset="-122"/>
              </a:rPr>
              <a:t>PRINT-LCS(b,X,7,6</a:t>
            </a:r>
            <a:r>
              <a:rPr lang="zh-CN" altLang="en-US" sz="1800">
                <a:solidFill>
                  <a:schemeClr val="tx1"/>
                </a:solidFill>
                <a:latin typeface="宋体" panose="02010600030101010101" pitchFamily="2" charset="-122"/>
                <a:ea typeface="宋体" panose="02010600030101010101" pitchFamily="2" charset="-122"/>
              </a:rPr>
              <a:t>）</a:t>
            </a:r>
            <a:endParaRPr lang="en-US" altLang="zh-CN" sz="1800">
              <a:solidFill>
                <a:schemeClr val="tx1"/>
              </a:solidFill>
              <a:latin typeface="宋体" panose="02010600030101010101" pitchFamily="2" charset="-122"/>
              <a:ea typeface="宋体" panose="02010600030101010101" pitchFamily="2" charset="-122"/>
            </a:endParaRPr>
          </a:p>
          <a:p>
            <a:pPr>
              <a:spcBef>
                <a:spcPct val="0"/>
              </a:spcBef>
              <a:buClrTx/>
              <a:buSzTx/>
              <a:buFontTx/>
              <a:buNone/>
            </a:pP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en-US" altLang="zh-CN" sz="1800">
                <a:solidFill>
                  <a:schemeClr val="tx1"/>
                </a:solidFill>
                <a:latin typeface="宋体" panose="02010600030101010101" pitchFamily="2" charset="-122"/>
                <a:ea typeface="宋体" panose="02010600030101010101" pitchFamily="2" charset="-122"/>
              </a:rPr>
              <a:t>PRINT-LCS(b,X,6,6</a:t>
            </a:r>
            <a:r>
              <a:rPr lang="zh-CN" altLang="en-US" sz="1800">
                <a:solidFill>
                  <a:schemeClr val="tx1"/>
                </a:solidFill>
                <a:latin typeface="宋体" panose="02010600030101010101" pitchFamily="2" charset="-122"/>
                <a:ea typeface="宋体" panose="02010600030101010101" pitchFamily="2" charset="-122"/>
              </a:rPr>
              <a:t>）</a:t>
            </a:r>
            <a:r>
              <a:rPr lang="en-US" altLang="zh-CN" sz="1800">
                <a:solidFill>
                  <a:schemeClr val="tx1"/>
                </a:solidFill>
                <a:latin typeface="宋体" panose="02010600030101010101" pitchFamily="2" charset="-122"/>
                <a:ea typeface="宋体" panose="02010600030101010101" pitchFamily="2" charset="-122"/>
              </a:rPr>
              <a:t> print A</a:t>
            </a:r>
          </a:p>
          <a:p>
            <a:pPr>
              <a:spcBef>
                <a:spcPct val="0"/>
              </a:spcBef>
              <a:buClrTx/>
              <a:buSzTx/>
              <a:buFontTx/>
              <a:buNone/>
            </a:pPr>
            <a:endParaRPr lang="en-US" altLang="zh-CN" sz="1800">
              <a:solidFill>
                <a:schemeClr val="tx1"/>
              </a:solidFill>
              <a:latin typeface="宋体" panose="02010600030101010101" pitchFamily="2" charset="-122"/>
              <a:ea typeface="宋体" panose="02010600030101010101" pitchFamily="2" charset="-122"/>
            </a:endParaRPr>
          </a:p>
          <a:p>
            <a:pPr>
              <a:spcBef>
                <a:spcPct val="0"/>
              </a:spcBef>
              <a:buClrTx/>
              <a:buSzTx/>
              <a:buFontTx/>
              <a:buNone/>
            </a:pPr>
            <a:r>
              <a:rPr lang="en-US" altLang="zh-CN" sz="1800">
                <a:solidFill>
                  <a:schemeClr val="tx1"/>
                </a:solidFill>
                <a:latin typeface="宋体" panose="02010600030101010101" pitchFamily="2" charset="-122"/>
                <a:ea typeface="宋体" panose="02010600030101010101" pitchFamily="2" charset="-122"/>
              </a:rPr>
              <a:t>PRINT-LCS(b,X,5,5</a:t>
            </a:r>
            <a:r>
              <a:rPr lang="zh-CN" altLang="en-US" sz="1800">
                <a:solidFill>
                  <a:schemeClr val="tx1"/>
                </a:solidFill>
                <a:latin typeface="宋体" panose="02010600030101010101" pitchFamily="2" charset="-122"/>
                <a:ea typeface="宋体" panose="02010600030101010101" pitchFamily="2" charset="-122"/>
              </a:rPr>
              <a:t>）</a:t>
            </a:r>
            <a:endParaRPr lang="en-US" altLang="zh-CN" sz="1800">
              <a:solidFill>
                <a:schemeClr val="tx1"/>
              </a:solidFill>
              <a:latin typeface="宋体" panose="02010600030101010101" pitchFamily="2" charset="-122"/>
              <a:ea typeface="宋体" panose="02010600030101010101" pitchFamily="2" charset="-122"/>
            </a:endParaRPr>
          </a:p>
          <a:p>
            <a:pPr>
              <a:spcBef>
                <a:spcPct val="0"/>
              </a:spcBef>
              <a:buClrTx/>
              <a:buSzTx/>
              <a:buFontTx/>
              <a:buNone/>
            </a:pPr>
            <a:endParaRPr lang="en-US" altLang="zh-CN" sz="1800">
              <a:solidFill>
                <a:schemeClr val="tx1"/>
              </a:solidFill>
              <a:latin typeface="宋体" panose="02010600030101010101" pitchFamily="2" charset="-122"/>
              <a:ea typeface="宋体" panose="02010600030101010101" pitchFamily="2" charset="-122"/>
            </a:endParaRPr>
          </a:p>
          <a:p>
            <a:pPr>
              <a:spcBef>
                <a:spcPct val="0"/>
              </a:spcBef>
              <a:buClrTx/>
              <a:buSzTx/>
              <a:buFontTx/>
              <a:buNone/>
            </a:pPr>
            <a:r>
              <a:rPr lang="en-US" altLang="zh-CN" sz="1800">
                <a:solidFill>
                  <a:schemeClr val="tx1"/>
                </a:solidFill>
                <a:latin typeface="宋体" panose="02010600030101010101" pitchFamily="2" charset="-122"/>
                <a:ea typeface="宋体" panose="02010600030101010101" pitchFamily="2" charset="-122"/>
              </a:rPr>
              <a:t>PRINT-LCS(b,X,4,5</a:t>
            </a:r>
            <a:r>
              <a:rPr lang="zh-CN" altLang="en-US" sz="1800">
                <a:solidFill>
                  <a:schemeClr val="tx1"/>
                </a:solidFill>
                <a:latin typeface="宋体" panose="02010600030101010101" pitchFamily="2" charset="-122"/>
                <a:ea typeface="宋体" panose="02010600030101010101" pitchFamily="2" charset="-122"/>
              </a:rPr>
              <a:t>）</a:t>
            </a:r>
            <a:r>
              <a:rPr lang="en-US" altLang="zh-CN" sz="1800">
                <a:solidFill>
                  <a:schemeClr val="tx1"/>
                </a:solidFill>
                <a:latin typeface="宋体" panose="02010600030101010101" pitchFamily="2" charset="-122"/>
                <a:ea typeface="宋体" panose="02010600030101010101" pitchFamily="2" charset="-122"/>
              </a:rPr>
              <a:t> print B</a:t>
            </a:r>
          </a:p>
          <a:p>
            <a:pPr>
              <a:spcBef>
                <a:spcPct val="0"/>
              </a:spcBef>
              <a:buClrTx/>
              <a:buSzTx/>
              <a:buFontTx/>
              <a:buNone/>
            </a:pPr>
            <a:endParaRPr lang="en-US" altLang="zh-CN" sz="1800">
              <a:solidFill>
                <a:schemeClr val="tx1"/>
              </a:solidFill>
              <a:latin typeface="宋体" panose="02010600030101010101" pitchFamily="2" charset="-122"/>
              <a:ea typeface="宋体" panose="02010600030101010101" pitchFamily="2" charset="-122"/>
            </a:endParaRPr>
          </a:p>
          <a:p>
            <a:pPr>
              <a:spcBef>
                <a:spcPct val="0"/>
              </a:spcBef>
              <a:buClrTx/>
              <a:buSzTx/>
              <a:buFontTx/>
              <a:buNone/>
            </a:pPr>
            <a:r>
              <a:rPr lang="en-US" altLang="zh-CN" sz="1800">
                <a:solidFill>
                  <a:schemeClr val="tx1"/>
                </a:solidFill>
                <a:latin typeface="宋体" panose="02010600030101010101" pitchFamily="2" charset="-122"/>
                <a:ea typeface="宋体" panose="02010600030101010101" pitchFamily="2" charset="-122"/>
              </a:rPr>
              <a:t>PRINT-LCS(b,X,3,4</a:t>
            </a:r>
            <a:r>
              <a:rPr lang="zh-CN" altLang="en-US" sz="1800">
                <a:solidFill>
                  <a:schemeClr val="tx1"/>
                </a:solidFill>
                <a:latin typeface="宋体" panose="02010600030101010101" pitchFamily="2" charset="-122"/>
                <a:ea typeface="宋体" panose="02010600030101010101" pitchFamily="2" charset="-122"/>
              </a:rPr>
              <a:t>）</a:t>
            </a:r>
            <a:endParaRPr lang="en-US" altLang="zh-CN" sz="1800">
              <a:solidFill>
                <a:schemeClr val="tx1"/>
              </a:solidFill>
              <a:latin typeface="宋体" panose="02010600030101010101" pitchFamily="2" charset="-122"/>
              <a:ea typeface="宋体" panose="02010600030101010101" pitchFamily="2" charset="-122"/>
            </a:endParaRPr>
          </a:p>
          <a:p>
            <a:pPr>
              <a:spcBef>
                <a:spcPct val="0"/>
              </a:spcBef>
              <a:buClrTx/>
              <a:buSzTx/>
              <a:buFontTx/>
              <a:buNone/>
            </a:pPr>
            <a:endParaRPr lang="en-US" altLang="zh-CN" sz="1800">
              <a:solidFill>
                <a:schemeClr val="tx1"/>
              </a:solidFill>
              <a:latin typeface="宋体" panose="02010600030101010101" pitchFamily="2" charset="-122"/>
              <a:ea typeface="宋体" panose="02010600030101010101" pitchFamily="2" charset="-122"/>
            </a:endParaRPr>
          </a:p>
          <a:p>
            <a:pPr>
              <a:spcBef>
                <a:spcPct val="0"/>
              </a:spcBef>
              <a:buClrTx/>
              <a:buSzTx/>
              <a:buFontTx/>
              <a:buNone/>
            </a:pPr>
            <a:r>
              <a:rPr lang="en-US" altLang="zh-CN" sz="1800">
                <a:solidFill>
                  <a:schemeClr val="tx1"/>
                </a:solidFill>
                <a:latin typeface="宋体" panose="02010600030101010101" pitchFamily="2" charset="-122"/>
                <a:ea typeface="宋体" panose="02010600030101010101" pitchFamily="2" charset="-122"/>
              </a:rPr>
              <a:t>PRINT-LCS(b,X,3,3</a:t>
            </a:r>
            <a:r>
              <a:rPr lang="zh-CN" altLang="en-US" sz="1800">
                <a:solidFill>
                  <a:schemeClr val="tx1"/>
                </a:solidFill>
                <a:latin typeface="宋体" panose="02010600030101010101" pitchFamily="2" charset="-122"/>
                <a:ea typeface="宋体" panose="02010600030101010101" pitchFamily="2" charset="-122"/>
              </a:rPr>
              <a:t>） </a:t>
            </a:r>
            <a:r>
              <a:rPr lang="en-US" altLang="zh-CN" sz="1800">
                <a:solidFill>
                  <a:schemeClr val="tx1"/>
                </a:solidFill>
                <a:latin typeface="宋体" panose="02010600030101010101" pitchFamily="2" charset="-122"/>
                <a:ea typeface="宋体" panose="02010600030101010101" pitchFamily="2" charset="-122"/>
              </a:rPr>
              <a:t>print C</a:t>
            </a:r>
          </a:p>
          <a:p>
            <a:pPr>
              <a:spcBef>
                <a:spcPct val="0"/>
              </a:spcBef>
              <a:buClrTx/>
              <a:buSzTx/>
              <a:buFontTx/>
              <a:buNone/>
            </a:pPr>
            <a:endParaRPr lang="en-US" altLang="zh-CN" sz="1800">
              <a:solidFill>
                <a:schemeClr val="tx1"/>
              </a:solidFill>
              <a:latin typeface="宋体" panose="02010600030101010101" pitchFamily="2" charset="-122"/>
              <a:ea typeface="宋体" panose="02010600030101010101" pitchFamily="2" charset="-122"/>
            </a:endParaRPr>
          </a:p>
          <a:p>
            <a:pPr>
              <a:spcBef>
                <a:spcPct val="0"/>
              </a:spcBef>
              <a:buClrTx/>
              <a:buSzTx/>
              <a:buFontTx/>
              <a:buNone/>
            </a:pPr>
            <a:r>
              <a:rPr lang="en-US" altLang="zh-CN" sz="1800">
                <a:solidFill>
                  <a:schemeClr val="tx1"/>
                </a:solidFill>
                <a:latin typeface="宋体" panose="02010600030101010101" pitchFamily="2" charset="-122"/>
                <a:ea typeface="宋体" panose="02010600030101010101" pitchFamily="2" charset="-122"/>
              </a:rPr>
              <a:t>PRINT-LCS(b,X,2,2</a:t>
            </a:r>
            <a:r>
              <a:rPr lang="zh-CN" altLang="en-US" sz="1800">
                <a:solidFill>
                  <a:schemeClr val="tx1"/>
                </a:solidFill>
                <a:latin typeface="宋体" panose="02010600030101010101" pitchFamily="2" charset="-122"/>
                <a:ea typeface="宋体" panose="02010600030101010101" pitchFamily="2" charset="-122"/>
              </a:rPr>
              <a:t>）</a:t>
            </a:r>
            <a:endParaRPr lang="en-US" altLang="zh-CN" sz="1800">
              <a:solidFill>
                <a:schemeClr val="tx1"/>
              </a:solidFill>
              <a:latin typeface="宋体" panose="02010600030101010101" pitchFamily="2" charset="-122"/>
              <a:ea typeface="宋体" panose="02010600030101010101" pitchFamily="2" charset="-122"/>
            </a:endParaRPr>
          </a:p>
          <a:p>
            <a:pPr>
              <a:spcBef>
                <a:spcPct val="0"/>
              </a:spcBef>
              <a:buClrTx/>
              <a:buSzTx/>
              <a:buFontTx/>
              <a:buNone/>
            </a:pPr>
            <a:endParaRPr lang="en-US" altLang="zh-CN" sz="1800">
              <a:solidFill>
                <a:schemeClr val="tx1"/>
              </a:solidFill>
              <a:latin typeface="宋体" panose="02010600030101010101" pitchFamily="2" charset="-122"/>
              <a:ea typeface="宋体" panose="02010600030101010101" pitchFamily="2" charset="-122"/>
            </a:endParaRPr>
          </a:p>
          <a:p>
            <a:pPr>
              <a:spcBef>
                <a:spcPct val="0"/>
              </a:spcBef>
              <a:buClrTx/>
              <a:buSzTx/>
              <a:buFontTx/>
              <a:buNone/>
            </a:pPr>
            <a:r>
              <a:rPr lang="en-US" altLang="zh-CN" sz="1800">
                <a:solidFill>
                  <a:schemeClr val="tx1"/>
                </a:solidFill>
                <a:latin typeface="宋体" panose="02010600030101010101" pitchFamily="2" charset="-122"/>
                <a:ea typeface="宋体" panose="02010600030101010101" pitchFamily="2" charset="-122"/>
              </a:rPr>
              <a:t>PRINT-LCS(b,X,2,1</a:t>
            </a:r>
            <a:r>
              <a:rPr lang="zh-CN" altLang="en-US" sz="1800">
                <a:solidFill>
                  <a:schemeClr val="tx1"/>
                </a:solidFill>
                <a:latin typeface="宋体" panose="02010600030101010101" pitchFamily="2" charset="-122"/>
                <a:ea typeface="宋体" panose="02010600030101010101" pitchFamily="2" charset="-122"/>
              </a:rPr>
              <a:t>）</a:t>
            </a:r>
            <a:r>
              <a:rPr lang="en-US" altLang="zh-CN" sz="1800">
                <a:solidFill>
                  <a:schemeClr val="tx1"/>
                </a:solidFill>
                <a:latin typeface="宋体" panose="02010600030101010101" pitchFamily="2" charset="-122"/>
                <a:ea typeface="宋体" panose="02010600030101010101" pitchFamily="2" charset="-122"/>
              </a:rPr>
              <a:t> print B</a:t>
            </a:r>
          </a:p>
          <a:p>
            <a:pPr>
              <a:spcBef>
                <a:spcPct val="0"/>
              </a:spcBef>
              <a:buClrTx/>
              <a:buSzTx/>
              <a:buFontTx/>
              <a:buNone/>
            </a:pPr>
            <a:endParaRPr lang="en-US" altLang="zh-CN" sz="1800">
              <a:solidFill>
                <a:schemeClr val="tx1"/>
              </a:solidFill>
              <a:latin typeface="宋体" panose="02010600030101010101" pitchFamily="2" charset="-122"/>
              <a:ea typeface="宋体" panose="02010600030101010101" pitchFamily="2" charset="-122"/>
            </a:endParaRPr>
          </a:p>
          <a:p>
            <a:pPr>
              <a:spcBef>
                <a:spcPct val="0"/>
              </a:spcBef>
              <a:buClrTx/>
              <a:buSzTx/>
              <a:buFontTx/>
              <a:buNone/>
            </a:pPr>
            <a:r>
              <a:rPr lang="en-US" altLang="zh-CN" sz="1800">
                <a:solidFill>
                  <a:schemeClr val="tx1"/>
                </a:solidFill>
                <a:latin typeface="宋体" panose="02010600030101010101" pitchFamily="2" charset="-122"/>
                <a:ea typeface="宋体" panose="02010600030101010101" pitchFamily="2" charset="-122"/>
              </a:rPr>
              <a:t>PRINT-LCS(b,X,1,0</a:t>
            </a:r>
            <a:r>
              <a:rPr lang="zh-CN" altLang="en-US" sz="1800">
                <a:solidFill>
                  <a:schemeClr val="tx1"/>
                </a:solidFill>
                <a:latin typeface="宋体" panose="02010600030101010101" pitchFamily="2" charset="-122"/>
                <a:ea typeface="宋体" panose="02010600030101010101" pitchFamily="2" charset="-122"/>
              </a:rPr>
              <a:t>） 结束</a:t>
            </a:r>
            <a:endParaRPr lang="zh-CN" altLang="en-US" sz="1800">
              <a:solidFill>
                <a:schemeClr val="tx1"/>
              </a:solidFill>
              <a:latin typeface="Arial" panose="020B0604020202020204" pitchFamily="34" charset="0"/>
              <a:ea typeface="宋体" panose="02010600030101010101" pitchFamily="2" charset="-122"/>
            </a:endParaRPr>
          </a:p>
        </p:txBody>
      </p:sp>
      <p:pic>
        <p:nvPicPr>
          <p:cNvPr id="91140" name="图片 2">
            <a:extLst>
              <a:ext uri="{FF2B5EF4-FFF2-40B4-BE49-F238E27FC236}">
                <a16:creationId xmlns:a16="http://schemas.microsoft.com/office/drawing/2014/main" id="{887295BC-B62F-4296-98B9-B515F1A403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463" y="130175"/>
            <a:ext cx="3317875"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a:extLst>
              <a:ext uri="{FF2B5EF4-FFF2-40B4-BE49-F238E27FC236}">
                <a16:creationId xmlns:a16="http://schemas.microsoft.com/office/drawing/2014/main" id="{C6B979B4-000F-48A2-BF17-66DD847A0EFE}"/>
              </a:ext>
            </a:extLst>
          </p:cNvPr>
          <p:cNvSpPr>
            <a:spLocks noGrp="1" noChangeArrowheads="1"/>
          </p:cNvSpPr>
          <p:nvPr>
            <p:ph type="title"/>
          </p:nvPr>
        </p:nvSpPr>
        <p:spPr>
          <a:xfrm>
            <a:off x="395288" y="549275"/>
            <a:ext cx="8548687" cy="693738"/>
          </a:xfrm>
        </p:spPr>
        <p:txBody>
          <a:bodyPr/>
          <a:lstStyle/>
          <a:p>
            <a:pPr algn="l"/>
            <a:r>
              <a:rPr lang="en-US" altLang="zh-CN" sz="3600"/>
              <a:t>4</a:t>
            </a:r>
            <a:r>
              <a:rPr lang="zh-CN" altLang="en-US" sz="3600"/>
              <a:t>）算法的改进</a:t>
            </a:r>
          </a:p>
        </p:txBody>
      </p:sp>
      <p:sp>
        <p:nvSpPr>
          <p:cNvPr id="92163" name="内容占位符 2">
            <a:extLst>
              <a:ext uri="{FF2B5EF4-FFF2-40B4-BE49-F238E27FC236}">
                <a16:creationId xmlns:a16="http://schemas.microsoft.com/office/drawing/2014/main" id="{E31662DD-C157-4879-8C30-56E79A8EC497}"/>
              </a:ext>
            </a:extLst>
          </p:cNvPr>
          <p:cNvSpPr>
            <a:spLocks noGrp="1" noChangeArrowheads="1"/>
          </p:cNvSpPr>
          <p:nvPr>
            <p:ph idx="1"/>
          </p:nvPr>
        </p:nvSpPr>
        <p:spPr>
          <a:xfrm>
            <a:off x="250825" y="1628775"/>
            <a:ext cx="8693150" cy="4695825"/>
          </a:xfrm>
          <a:solidFill>
            <a:schemeClr val="bg1"/>
          </a:solidFill>
        </p:spPr>
        <p:txBody>
          <a:bodyPr/>
          <a:lstStyle/>
          <a:p>
            <a:pPr>
              <a:lnSpc>
                <a:spcPct val="150000"/>
              </a:lnSpc>
              <a:spcBef>
                <a:spcPct val="0"/>
              </a:spcBef>
              <a:buFont typeface="Wingdings 2" panose="05020102010507070707" pitchFamily="18" charset="2"/>
              <a:buNone/>
            </a:pPr>
            <a:r>
              <a:rPr lang="zh-CN" altLang="en-US" sz="2800"/>
              <a:t>（</a:t>
            </a:r>
            <a:r>
              <a:rPr lang="en-US" altLang="zh-CN" sz="2800"/>
              <a:t>1</a:t>
            </a:r>
            <a:r>
              <a:rPr lang="zh-CN" altLang="en-US" sz="2800"/>
              <a:t>）可以去掉表</a:t>
            </a:r>
            <a:r>
              <a:rPr lang="en-US" altLang="zh-CN" sz="2800"/>
              <a:t>b</a:t>
            </a:r>
            <a:r>
              <a:rPr lang="zh-CN" altLang="en-US" sz="2800"/>
              <a:t>，直接基于</a:t>
            </a:r>
            <a:r>
              <a:rPr lang="en-US" altLang="zh-CN" sz="2800"/>
              <a:t>c</a:t>
            </a:r>
            <a:r>
              <a:rPr lang="zh-CN" altLang="en-US" sz="2800"/>
              <a:t>求</a:t>
            </a:r>
            <a:r>
              <a:rPr lang="en-US" altLang="zh-CN" sz="2800"/>
              <a:t>LCS</a:t>
            </a:r>
            <a:r>
              <a:rPr lang="zh-CN" altLang="en-US" sz="2800"/>
              <a:t>。</a:t>
            </a:r>
            <a:endParaRPr lang="en-US" altLang="zh-CN" sz="2800"/>
          </a:p>
          <a:p>
            <a:pPr>
              <a:lnSpc>
                <a:spcPct val="150000"/>
              </a:lnSpc>
              <a:spcBef>
                <a:spcPct val="0"/>
              </a:spcBef>
              <a:buFont typeface="Wingdings 2" panose="05020102010507070707" pitchFamily="18" charset="2"/>
              <a:buNone/>
            </a:pPr>
            <a:r>
              <a:rPr lang="zh-CN" altLang="en-US" sz="2800"/>
              <a:t>（</a:t>
            </a:r>
            <a:r>
              <a:rPr lang="en-US" altLang="zh-CN" sz="2800"/>
              <a:t>2</a:t>
            </a:r>
            <a:r>
              <a:rPr lang="zh-CN" altLang="en-US" sz="2800"/>
              <a:t>）算法中，每个</a:t>
            </a:r>
            <a:r>
              <a:rPr lang="en-US" altLang="zh-CN" sz="2800"/>
              <a:t>c[i,j]</a:t>
            </a:r>
            <a:r>
              <a:rPr lang="zh-CN" altLang="en-US" sz="2800"/>
              <a:t>的计算仅需</a:t>
            </a:r>
            <a:r>
              <a:rPr lang="en-US" altLang="zh-CN" sz="2800"/>
              <a:t>c</a:t>
            </a:r>
            <a:r>
              <a:rPr lang="zh-CN" altLang="en-US" sz="2800"/>
              <a:t>的两行的数据：</a:t>
            </a:r>
            <a:endParaRPr lang="en-US" altLang="zh-CN" sz="2800"/>
          </a:p>
          <a:p>
            <a:pPr>
              <a:lnSpc>
                <a:spcPct val="150000"/>
              </a:lnSpc>
              <a:spcBef>
                <a:spcPct val="0"/>
              </a:spcBef>
              <a:buFont typeface="Wingdings 2" panose="05020102010507070707" pitchFamily="18" charset="2"/>
              <a:buNone/>
            </a:pPr>
            <a:r>
              <a:rPr lang="en-US" altLang="zh-CN" sz="2800"/>
              <a:t>         </a:t>
            </a:r>
            <a:r>
              <a:rPr lang="zh-CN" altLang="en-US" sz="2800"/>
              <a:t>正在被计算的一行和前面的一行。</a:t>
            </a:r>
            <a:endParaRPr lang="en-US" altLang="zh-CN" sz="2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a:extLst>
              <a:ext uri="{FF2B5EF4-FFF2-40B4-BE49-F238E27FC236}">
                <a16:creationId xmlns:a16="http://schemas.microsoft.com/office/drawing/2014/main" id="{9B31EDF2-5CD3-49E9-AFE8-C6A2AA4D8647}"/>
              </a:ext>
            </a:extLst>
          </p:cNvPr>
          <p:cNvSpPr>
            <a:spLocks noGrp="1" noChangeArrowheads="1"/>
          </p:cNvSpPr>
          <p:nvPr>
            <p:ph type="title"/>
          </p:nvPr>
        </p:nvSpPr>
        <p:spPr>
          <a:xfrm>
            <a:off x="395288" y="214313"/>
            <a:ext cx="8548687" cy="693737"/>
          </a:xfrm>
        </p:spPr>
        <p:txBody>
          <a:bodyPr/>
          <a:lstStyle/>
          <a:p>
            <a:pPr algn="l"/>
            <a:r>
              <a:rPr lang="en-US" altLang="zh-CN" sz="3200"/>
              <a:t>15.5 </a:t>
            </a:r>
            <a:r>
              <a:rPr lang="zh-CN" altLang="en-US" sz="3200"/>
              <a:t>最优二叉搜索树</a:t>
            </a:r>
          </a:p>
        </p:txBody>
      </p:sp>
      <p:sp>
        <p:nvSpPr>
          <p:cNvPr id="3" name="内容占位符 2">
            <a:extLst>
              <a:ext uri="{FF2B5EF4-FFF2-40B4-BE49-F238E27FC236}">
                <a16:creationId xmlns:a16="http://schemas.microsoft.com/office/drawing/2014/main" id="{85AE491F-38C6-46DB-979D-E86D2453B8B8}"/>
              </a:ext>
            </a:extLst>
          </p:cNvPr>
          <p:cNvSpPr>
            <a:spLocks noGrp="1"/>
          </p:cNvSpPr>
          <p:nvPr>
            <p:ph idx="1"/>
          </p:nvPr>
        </p:nvSpPr>
        <p:spPr>
          <a:xfrm>
            <a:off x="276225" y="1557338"/>
            <a:ext cx="8786813" cy="4686300"/>
          </a:xfrm>
          <a:solidFill>
            <a:schemeClr val="bg1"/>
          </a:solidFill>
        </p:spPr>
        <p:txBody>
          <a:bodyPr/>
          <a:lstStyle/>
          <a:p>
            <a:pPr>
              <a:lnSpc>
                <a:spcPct val="150000"/>
              </a:lnSpc>
              <a:defRPr/>
            </a:pPr>
            <a:r>
              <a:rPr lang="zh-CN" altLang="en-US" sz="2400" dirty="0">
                <a:solidFill>
                  <a:srgbClr val="0000FF"/>
                </a:solidFill>
              </a:rPr>
              <a:t>场景</a:t>
            </a:r>
            <a:r>
              <a:rPr lang="zh-CN" altLang="en-US" sz="2400" dirty="0">
                <a:latin typeface="宋体" panose="02010600030101010101" pitchFamily="2" charset="-122"/>
                <a:ea typeface="宋体" panose="02010600030101010101" pitchFamily="2" charset="-122"/>
              </a:rPr>
              <a:t>：语言翻译，从英语到法语，对给定的单词，在单词表</a:t>
            </a:r>
            <a:endParaRPr lang="en-US" altLang="zh-CN" sz="2400" dirty="0">
              <a:latin typeface="宋体" panose="02010600030101010101" pitchFamily="2" charset="-122"/>
              <a:ea typeface="宋体" panose="02010600030101010101" pitchFamily="2" charset="-122"/>
            </a:endParaRPr>
          </a:p>
          <a:p>
            <a:pPr marL="0" indent="0">
              <a:lnSpc>
                <a:spcPct val="150000"/>
              </a:lnSpc>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里找到该词。</a:t>
            </a:r>
            <a:endParaRPr lang="en-US" altLang="zh-CN" sz="2400" dirty="0">
              <a:latin typeface="宋体" panose="02010600030101010101" pitchFamily="2" charset="-122"/>
              <a:ea typeface="宋体" panose="02010600030101010101" pitchFamily="2" charset="-122"/>
            </a:endParaRPr>
          </a:p>
          <a:p>
            <a:pPr>
              <a:lnSpc>
                <a:spcPct val="150000"/>
              </a:lnSpc>
              <a:spcBef>
                <a:spcPts val="600"/>
              </a:spcBef>
              <a:defRPr/>
            </a:pPr>
            <a:r>
              <a:rPr lang="zh-CN" altLang="en-US" sz="2400" dirty="0">
                <a:solidFill>
                  <a:srgbClr val="0000FF"/>
                </a:solidFill>
              </a:rPr>
              <a:t>方法</a:t>
            </a:r>
            <a:r>
              <a:rPr lang="zh-CN" altLang="en-US" sz="2400" dirty="0">
                <a:latin typeface="宋体" panose="02010600030101010101" pitchFamily="2" charset="-122"/>
                <a:ea typeface="宋体" panose="02010600030101010101" pitchFamily="2" charset="-122"/>
              </a:rPr>
              <a:t>：创建一棵</a:t>
            </a:r>
            <a:r>
              <a:rPr lang="zh-CN" altLang="en-US" sz="2400" dirty="0">
                <a:solidFill>
                  <a:srgbClr val="FF0000"/>
                </a:solidFill>
                <a:latin typeface="宋体" panose="02010600030101010101" pitchFamily="2" charset="-122"/>
                <a:ea typeface="宋体" panose="02010600030101010101" pitchFamily="2" charset="-122"/>
              </a:rPr>
              <a:t>二叉搜索树</a:t>
            </a:r>
            <a:r>
              <a:rPr lang="zh-CN" altLang="en-US" sz="2400" dirty="0">
                <a:latin typeface="宋体" panose="02010600030101010101" pitchFamily="2" charset="-122"/>
                <a:ea typeface="宋体" panose="02010600030101010101" pitchFamily="2" charset="-122"/>
              </a:rPr>
              <a:t>，以英语单词作为关键字构建树。</a:t>
            </a:r>
            <a:endParaRPr lang="en-US" altLang="zh-CN" sz="2400" dirty="0">
              <a:latin typeface="宋体" panose="02010600030101010101" pitchFamily="2" charset="-122"/>
              <a:ea typeface="宋体" panose="02010600030101010101" pitchFamily="2" charset="-122"/>
            </a:endParaRPr>
          </a:p>
          <a:p>
            <a:pPr>
              <a:lnSpc>
                <a:spcPct val="150000"/>
              </a:lnSpc>
              <a:defRPr/>
            </a:pPr>
            <a:r>
              <a:rPr lang="zh-CN" altLang="en-US" sz="2400" dirty="0">
                <a:solidFill>
                  <a:srgbClr val="0000FF"/>
                </a:solidFill>
              </a:rPr>
              <a:t>目标</a:t>
            </a:r>
            <a:r>
              <a:rPr lang="zh-CN" altLang="en-US" sz="2400" dirty="0">
                <a:latin typeface="宋体" panose="02010600030101010101" pitchFamily="2" charset="-122"/>
                <a:ea typeface="宋体" panose="02010600030101010101" pitchFamily="2" charset="-122"/>
              </a:rPr>
              <a:t>：尽快地找到英语单词，使</a:t>
            </a:r>
            <a:r>
              <a:rPr lang="zh-CN" altLang="en-US" sz="2400" dirty="0">
                <a:solidFill>
                  <a:srgbClr val="FF0000"/>
                </a:solidFill>
                <a:latin typeface="宋体" panose="02010600030101010101" pitchFamily="2" charset="-122"/>
                <a:ea typeface="宋体" panose="02010600030101010101" pitchFamily="2" charset="-122"/>
              </a:rPr>
              <a:t>“总”</a:t>
            </a:r>
            <a:r>
              <a:rPr lang="zh-CN" altLang="en-US" sz="2400" dirty="0">
                <a:latin typeface="宋体" panose="02010600030101010101" pitchFamily="2" charset="-122"/>
                <a:ea typeface="宋体" panose="02010600030101010101" pitchFamily="2" charset="-122"/>
              </a:rPr>
              <a:t>的搜索时间尽量少。</a:t>
            </a:r>
            <a:endParaRPr lang="en-US" altLang="zh-CN" sz="2400" dirty="0">
              <a:latin typeface="宋体" panose="02010600030101010101" pitchFamily="2" charset="-122"/>
              <a:ea typeface="宋体" panose="02010600030101010101" pitchFamily="2" charset="-122"/>
            </a:endParaRPr>
          </a:p>
          <a:p>
            <a:pPr>
              <a:lnSpc>
                <a:spcPct val="150000"/>
              </a:lnSpc>
              <a:defRPr/>
            </a:pPr>
            <a:r>
              <a:rPr lang="zh-CN" altLang="en-US" sz="2400" dirty="0">
                <a:solidFill>
                  <a:srgbClr val="0000FF"/>
                </a:solidFill>
              </a:rPr>
              <a:t>思路</a:t>
            </a:r>
            <a:r>
              <a:rPr lang="zh-CN" altLang="en-US" sz="2400" dirty="0">
                <a:latin typeface="宋体" panose="02010600030101010101" pitchFamily="2" charset="-122"/>
                <a:ea typeface="宋体" panose="02010600030101010101" pitchFamily="2" charset="-122"/>
              </a:rPr>
              <a:t>：频繁使用的单词，如</a:t>
            </a:r>
            <a:r>
              <a:rPr lang="en-US" altLang="zh-CN" sz="2400" dirty="0">
                <a:latin typeface="宋体" panose="02010600030101010101" pitchFamily="2" charset="-122"/>
                <a:ea typeface="宋体" panose="02010600030101010101" pitchFamily="2" charset="-122"/>
              </a:rPr>
              <a:t>the</a:t>
            </a:r>
            <a:r>
              <a:rPr lang="zh-CN" altLang="en-US" sz="2400" dirty="0">
                <a:latin typeface="宋体" panose="02010600030101010101" pitchFamily="2" charset="-122"/>
                <a:ea typeface="宋体" panose="02010600030101010101" pitchFamily="2" charset="-122"/>
              </a:rPr>
              <a:t>，应尽可能靠近根；而不经常</a:t>
            </a:r>
            <a:endParaRPr lang="en-US" altLang="zh-CN" sz="2400" dirty="0">
              <a:latin typeface="宋体" panose="02010600030101010101" pitchFamily="2" charset="-122"/>
              <a:ea typeface="宋体" panose="02010600030101010101" pitchFamily="2" charset="-122"/>
            </a:endParaRPr>
          </a:p>
          <a:p>
            <a:pPr marL="0" indent="0">
              <a:lnSpc>
                <a:spcPct val="150000"/>
              </a:lnSpc>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出现的单词可以离根远一些。</a:t>
            </a:r>
            <a:endParaRPr lang="en-US" altLang="zh-CN" sz="2400" dirty="0">
              <a:latin typeface="宋体" panose="02010600030101010101" pitchFamily="2" charset="-122"/>
              <a:ea typeface="宋体" panose="02010600030101010101" pitchFamily="2" charset="-122"/>
            </a:endParaRPr>
          </a:p>
          <a:p>
            <a:pPr marL="1527175" lvl="1">
              <a:lnSpc>
                <a:spcPct val="150000"/>
              </a:lnSpc>
              <a:buFont typeface="Wingdings" panose="05000000000000000000" pitchFamily="2" charset="2"/>
              <a:buChar char="Ø"/>
              <a:tabLst>
                <a:tab pos="1614488" algn="l"/>
              </a:tabLst>
              <a:defRPr/>
            </a:pPr>
            <a:r>
              <a:rPr lang="zh-CN" altLang="en-US" sz="2000" dirty="0">
                <a:latin typeface="宋体" panose="02010600030101010101" pitchFamily="2" charset="-122"/>
                <a:ea typeface="宋体" panose="02010600030101010101" pitchFamily="2" charset="-122"/>
              </a:rPr>
              <a:t>思考：如果反之会怎样？</a:t>
            </a:r>
            <a:endParaRPr lang="en-US" altLang="zh-CN" sz="2000" dirty="0">
              <a:latin typeface="宋体" panose="02010600030101010101" pitchFamily="2" charset="-122"/>
              <a:ea typeface="宋体" panose="02010600030101010101" pitchFamily="2" charset="-122"/>
            </a:endParaRPr>
          </a:p>
        </p:txBody>
      </p:sp>
      <p:sp>
        <p:nvSpPr>
          <p:cNvPr id="4" name="日期占位符 3">
            <a:extLst>
              <a:ext uri="{FF2B5EF4-FFF2-40B4-BE49-F238E27FC236}">
                <a16:creationId xmlns:a16="http://schemas.microsoft.com/office/drawing/2014/main" id="{4BE8E76E-1A93-4297-9293-11BE4501DEC7}"/>
              </a:ext>
            </a:extLst>
          </p:cNvPr>
          <p:cNvSpPr>
            <a:spLocks noGrp="1"/>
          </p:cNvSpPr>
          <p:nvPr>
            <p:ph type="dt" sz="quarter" idx="10"/>
          </p:nvPr>
        </p:nvSpPr>
        <p:spPr/>
        <p:txBody>
          <a:bodyPr/>
          <a:lstStyle/>
          <a:p>
            <a:pPr>
              <a:defRPr/>
            </a:pPr>
            <a:fld id="{FE85FE48-7906-445B-A3C5-C53BCDCE8304}" type="datetime1">
              <a:rPr lang="zh-CN" altLang="en-US" smtClean="0"/>
              <a:pPr>
                <a:defRPr/>
              </a:pPr>
              <a:t>2022/3/23</a:t>
            </a:fld>
            <a:endParaRPr lang="zh-CN" altLang="en-US"/>
          </a:p>
        </p:txBody>
      </p:sp>
      <p:sp>
        <p:nvSpPr>
          <p:cNvPr id="94213" name="灯片编号占位符 4">
            <a:extLst>
              <a:ext uri="{FF2B5EF4-FFF2-40B4-BE49-F238E27FC236}">
                <a16:creationId xmlns:a16="http://schemas.microsoft.com/office/drawing/2014/main" id="{CA31C2B0-F377-4199-91DF-AA106EC713F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1BE0DF8E-254C-4054-9082-C24E532A5892}" type="slidenum">
              <a:rPr lang="zh-CN" altLang="zh-CN" sz="140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77</a:t>
            </a:fld>
            <a:endParaRPr lang="zh-CN" altLang="zh-CN" sz="1400">
              <a:solidFill>
                <a:schemeClr val="tx1"/>
              </a:solidFill>
              <a:latin typeface="Tahoma" panose="020B0604030504040204" pitchFamily="34" charset="0"/>
              <a:ea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内容占位符 2">
            <a:extLst>
              <a:ext uri="{FF2B5EF4-FFF2-40B4-BE49-F238E27FC236}">
                <a16:creationId xmlns:a16="http://schemas.microsoft.com/office/drawing/2014/main" id="{CD997595-D909-43C4-8E3B-CD83449ECE6E}"/>
              </a:ext>
            </a:extLst>
          </p:cNvPr>
          <p:cNvSpPr>
            <a:spLocks noGrp="1" noChangeArrowheads="1"/>
          </p:cNvSpPr>
          <p:nvPr>
            <p:ph idx="1"/>
          </p:nvPr>
        </p:nvSpPr>
        <p:spPr>
          <a:xfrm>
            <a:off x="250825" y="260350"/>
            <a:ext cx="8709025" cy="5843588"/>
          </a:xfrm>
          <a:solidFill>
            <a:schemeClr val="bg1"/>
          </a:solidFill>
        </p:spPr>
        <p:txBody>
          <a:bodyPr/>
          <a:lstStyle/>
          <a:p>
            <a:pPr marL="0" indent="0">
              <a:lnSpc>
                <a:spcPct val="150000"/>
              </a:lnSpc>
              <a:buFont typeface="Wingdings" panose="05000000000000000000" pitchFamily="2" charset="2"/>
              <a:buNone/>
            </a:pPr>
            <a:r>
              <a:rPr lang="zh-CN" altLang="en-US"/>
              <a:t>最优二叉搜索树的定义</a:t>
            </a:r>
            <a:endParaRPr lang="en-US" altLang="zh-CN"/>
          </a:p>
          <a:p>
            <a:pPr marL="0" indent="0">
              <a:lnSpc>
                <a:spcPct val="150000"/>
              </a:lnSpc>
              <a:buFont typeface="Wingdings" panose="05000000000000000000" pitchFamily="2" charset="2"/>
              <a:buNone/>
            </a:pPr>
            <a:r>
              <a:rPr lang="zh-CN" altLang="en-US" sz="2800">
                <a:latin typeface="宋体" panose="02010600030101010101" pitchFamily="2" charset="-122"/>
                <a:ea typeface="宋体" panose="02010600030101010101" pitchFamily="2" charset="-122"/>
              </a:rPr>
              <a:t>    假设所有元素互异</a:t>
            </a:r>
            <a:endParaRPr lang="en-US" altLang="zh-CN" sz="2800">
              <a:latin typeface="宋体" panose="02010600030101010101" pitchFamily="2" charset="-122"/>
              <a:ea typeface="宋体" panose="02010600030101010101" pitchFamily="2" charset="-122"/>
            </a:endParaRPr>
          </a:p>
          <a:p>
            <a:pPr marL="0" indent="0">
              <a:lnSpc>
                <a:spcPct val="150000"/>
              </a:lnSpc>
              <a:buFont typeface="Wingdings" panose="05000000000000000000" pitchFamily="2" charset="2"/>
              <a:buNone/>
            </a:pPr>
            <a:r>
              <a:rPr lang="zh-CN" altLang="en-US" sz="2800">
                <a:latin typeface="宋体" panose="02010600030101010101" pitchFamily="2" charset="-122"/>
                <a:ea typeface="宋体" panose="02010600030101010101" pitchFamily="2" charset="-122"/>
              </a:rPr>
              <a:t>（</a:t>
            </a:r>
            <a:r>
              <a:rPr lang="en-US" altLang="zh-CN" sz="2800">
                <a:latin typeface="宋体" panose="02010600030101010101" pitchFamily="2" charset="-122"/>
                <a:ea typeface="宋体" panose="02010600030101010101" pitchFamily="2" charset="-122"/>
              </a:rPr>
              <a:t>1</a:t>
            </a:r>
            <a:r>
              <a:rPr lang="zh-CN" altLang="en-US" sz="2800">
                <a:latin typeface="宋体" panose="02010600030101010101" pitchFamily="2" charset="-122"/>
                <a:ea typeface="宋体" panose="02010600030101010101" pitchFamily="2" charset="-122"/>
              </a:rPr>
              <a:t>）</a:t>
            </a:r>
            <a:r>
              <a:rPr lang="zh-CN" altLang="en-US" sz="2800"/>
              <a:t>二叉搜索树</a:t>
            </a:r>
            <a:r>
              <a:rPr lang="zh-CN" altLang="en-US" sz="2400">
                <a:latin typeface="宋体" panose="02010600030101010101" pitchFamily="2" charset="-122"/>
                <a:ea typeface="宋体" panose="02010600030101010101" pitchFamily="2" charset="-122"/>
              </a:rPr>
              <a:t>（</a:t>
            </a:r>
            <a:r>
              <a:rPr lang="zh-CN" altLang="en-US" sz="2400">
                <a:solidFill>
                  <a:srgbClr val="0000FF"/>
                </a:solidFill>
                <a:latin typeface="宋体" panose="02010600030101010101" pitchFamily="2" charset="-122"/>
                <a:ea typeface="宋体" panose="02010600030101010101" pitchFamily="2" charset="-122"/>
              </a:rPr>
              <a:t>二分检索树</a:t>
            </a:r>
            <a:r>
              <a:rPr lang="zh-CN" altLang="en-US"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p>
            <a:pPr marL="0" indent="0">
              <a:lnSpc>
                <a:spcPct val="150000"/>
              </a:lnSpc>
              <a:buFont typeface="Wingdings" panose="05000000000000000000" pitchFamily="2" charset="2"/>
              <a:buNone/>
            </a:pPr>
            <a:r>
              <a:rPr lang="zh-CN" altLang="en-US" sz="2400">
                <a:latin typeface="宋体" panose="02010600030101010101" pitchFamily="2" charset="-122"/>
                <a:ea typeface="宋体" panose="02010600030101010101" pitchFamily="2" charset="-122"/>
              </a:rPr>
              <a:t>     </a:t>
            </a:r>
            <a:r>
              <a:rPr lang="zh-CN" altLang="en-US" sz="2400">
                <a:solidFill>
                  <a:srgbClr val="FF0000"/>
                </a:solidFill>
              </a:rPr>
              <a:t>二叉搜索树</a:t>
            </a:r>
            <a:r>
              <a:rPr lang="zh-CN" altLang="en-US" sz="2400">
                <a:latin typeface="宋体" panose="02010600030101010101" pitchFamily="2" charset="-122"/>
                <a:ea typeface="宋体" panose="02010600030101010101" pitchFamily="2" charset="-122"/>
              </a:rPr>
              <a:t>Ｔ是一棵二元树，它或者为空，或者其每个结点含有一个可以比较大小的数据元素，且有：</a:t>
            </a:r>
          </a:p>
          <a:p>
            <a:pPr marL="0" indent="0">
              <a:lnSpc>
                <a:spcPct val="150000"/>
              </a:lnSpc>
              <a:buFont typeface="Wingdings" panose="05000000000000000000" pitchFamily="2" charset="2"/>
              <a:buNone/>
            </a:pPr>
            <a:r>
              <a:rPr lang="zh-CN" altLang="en-US" sz="2400">
                <a:latin typeface="宋体" panose="02010600030101010101" pitchFamily="2" charset="-122"/>
                <a:ea typeface="宋体" panose="02010600030101010101" pitchFamily="2" charset="-122"/>
              </a:rPr>
              <a:t>　　　</a:t>
            </a:r>
            <a:r>
              <a:rPr lang="en-US" altLang="zh-CN" sz="2400">
                <a:latin typeface="宋体" panose="02010600030101010101" pitchFamily="2" charset="-122"/>
                <a:ea typeface="宋体" panose="02010600030101010101" pitchFamily="2" charset="-122"/>
              </a:rPr>
              <a:t>·</a:t>
            </a:r>
            <a:r>
              <a:rPr lang="zh-CN" altLang="en-US" sz="2400">
                <a:latin typeface="宋体" panose="02010600030101010101" pitchFamily="2" charset="-122"/>
                <a:ea typeface="宋体" panose="02010600030101010101" pitchFamily="2" charset="-122"/>
              </a:rPr>
              <a:t>Ｔ的左子树的所有元素比根结点中的元素小；</a:t>
            </a:r>
          </a:p>
          <a:p>
            <a:pPr marL="0" indent="0">
              <a:lnSpc>
                <a:spcPct val="150000"/>
              </a:lnSpc>
              <a:buFont typeface="Wingdings" panose="05000000000000000000" pitchFamily="2" charset="2"/>
              <a:buNone/>
            </a:pPr>
            <a:r>
              <a:rPr lang="zh-CN" altLang="en-US" sz="2400">
                <a:latin typeface="宋体" panose="02010600030101010101" pitchFamily="2" charset="-122"/>
                <a:ea typeface="宋体" panose="02010600030101010101" pitchFamily="2" charset="-122"/>
              </a:rPr>
              <a:t>　　　</a:t>
            </a:r>
            <a:r>
              <a:rPr lang="en-US" altLang="zh-CN" sz="2400">
                <a:latin typeface="宋体" panose="02010600030101010101" pitchFamily="2" charset="-122"/>
                <a:ea typeface="宋体" panose="02010600030101010101" pitchFamily="2" charset="-122"/>
              </a:rPr>
              <a:t>·</a:t>
            </a:r>
            <a:r>
              <a:rPr lang="zh-CN" altLang="en-US" sz="2400">
                <a:latin typeface="宋体" panose="02010600030101010101" pitchFamily="2" charset="-122"/>
                <a:ea typeface="宋体" panose="02010600030101010101" pitchFamily="2" charset="-122"/>
              </a:rPr>
              <a:t>Ｔ的右子树的所有元素比根结点中的元素大；</a:t>
            </a:r>
          </a:p>
          <a:p>
            <a:pPr marL="0" indent="0">
              <a:lnSpc>
                <a:spcPct val="150000"/>
              </a:lnSpc>
              <a:buFont typeface="Wingdings" panose="05000000000000000000" pitchFamily="2" charset="2"/>
              <a:buNone/>
            </a:pPr>
            <a:r>
              <a:rPr lang="zh-CN" altLang="en-US" sz="2400">
                <a:latin typeface="宋体" panose="02010600030101010101" pitchFamily="2" charset="-122"/>
                <a:ea typeface="宋体" panose="02010600030101010101" pitchFamily="2" charset="-122"/>
              </a:rPr>
              <a:t>　　　</a:t>
            </a:r>
            <a:r>
              <a:rPr lang="en-US" altLang="zh-CN" sz="2400">
                <a:latin typeface="宋体" panose="02010600030101010101" pitchFamily="2" charset="-122"/>
                <a:ea typeface="宋体" panose="02010600030101010101" pitchFamily="2" charset="-122"/>
              </a:rPr>
              <a:t>·</a:t>
            </a:r>
            <a:r>
              <a:rPr lang="zh-CN" altLang="en-US" sz="2400">
                <a:latin typeface="宋体" panose="02010600030101010101" pitchFamily="2" charset="-122"/>
                <a:ea typeface="宋体" panose="02010600030101010101" pitchFamily="2" charset="-122"/>
              </a:rPr>
              <a:t>Ｔ的左子树和右子树也是二叉搜索树。</a:t>
            </a:r>
          </a:p>
          <a:p>
            <a:pPr marL="0" indent="0">
              <a:lnSpc>
                <a:spcPct val="150000"/>
              </a:lnSpc>
              <a:buFont typeface="Wingdings" panose="05000000000000000000" pitchFamily="2" charset="2"/>
              <a:buNone/>
            </a:pPr>
            <a:r>
              <a:rPr lang="zh-CN" altLang="en-US" sz="2400"/>
              <a:t>            </a:t>
            </a:r>
          </a:p>
        </p:txBody>
      </p:sp>
      <p:sp>
        <p:nvSpPr>
          <p:cNvPr id="95235" name="日期占位符 3">
            <a:extLst>
              <a:ext uri="{FF2B5EF4-FFF2-40B4-BE49-F238E27FC236}">
                <a16:creationId xmlns:a16="http://schemas.microsoft.com/office/drawing/2014/main" id="{CEE7A23E-17ED-4FB5-AAE3-8E2C6382A8FF}"/>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B7AC4BEA-EC47-46E4-B377-DFABAF6543E2}" type="datetime1">
              <a:rPr lang="zh-CN" altLang="en-US" sz="1400" smtClean="0">
                <a:solidFill>
                  <a:srgbClr val="000000"/>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2022/3/23</a:t>
            </a:fld>
            <a:endParaRPr lang="zh-CN" altLang="en-US" sz="1400">
              <a:solidFill>
                <a:srgbClr val="000000"/>
              </a:solidFill>
              <a:latin typeface="Tahoma" panose="020B0604030504040204" pitchFamily="34" charset="0"/>
              <a:ea typeface="宋体" panose="02010600030101010101" pitchFamily="2" charset="-122"/>
            </a:endParaRPr>
          </a:p>
        </p:txBody>
      </p:sp>
      <p:sp>
        <p:nvSpPr>
          <p:cNvPr id="95236" name="灯片编号占位符 4">
            <a:extLst>
              <a:ext uri="{FF2B5EF4-FFF2-40B4-BE49-F238E27FC236}">
                <a16:creationId xmlns:a16="http://schemas.microsoft.com/office/drawing/2014/main" id="{D01036A2-2E95-4621-987E-11977522D89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2942C26D-F2BE-40A6-AD3D-112D13975E1A}" type="slidenum">
              <a:rPr lang="zh-CN" altLang="zh-CN" sz="1400">
                <a:solidFill>
                  <a:srgbClr val="000000"/>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78</a:t>
            </a:fld>
            <a:endParaRPr lang="zh-CN" altLang="zh-CN" sz="1400">
              <a:solidFill>
                <a:srgbClr val="000000"/>
              </a:solidFill>
              <a:latin typeface="Tahoma" panose="020B0604030504040204" pitchFamily="34" charset="0"/>
              <a:ea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D59F4AA-7CD7-4FFF-8C50-7D36127B4575}"/>
              </a:ext>
            </a:extLst>
          </p:cNvPr>
          <p:cNvSpPr>
            <a:spLocks noGrp="1"/>
          </p:cNvSpPr>
          <p:nvPr>
            <p:ph idx="1"/>
          </p:nvPr>
        </p:nvSpPr>
        <p:spPr>
          <a:xfrm>
            <a:off x="179388" y="220663"/>
            <a:ext cx="8858250" cy="6054725"/>
          </a:xfrm>
          <a:solidFill>
            <a:schemeClr val="bg1"/>
          </a:solidFill>
        </p:spPr>
        <p:txBody>
          <a:bodyPr/>
          <a:lstStyle/>
          <a:p>
            <a:pPr marL="0" indent="0">
              <a:lnSpc>
                <a:spcPct val="150000"/>
              </a:lnSpc>
              <a:spcBef>
                <a:spcPts val="1200"/>
              </a:spcBef>
              <a:buFont typeface="Wingdings" panose="05000000000000000000" pitchFamily="2" charset="2"/>
              <a:buNone/>
              <a:defRPr/>
            </a:pPr>
            <a:r>
              <a:rPr lang="zh-CN" altLang="en-US" dirty="0"/>
              <a:t>（</a:t>
            </a:r>
            <a:r>
              <a:rPr lang="en-US" altLang="zh-CN" dirty="0"/>
              <a:t>2</a:t>
            </a:r>
            <a:r>
              <a:rPr lang="zh-CN" altLang="en-US" dirty="0"/>
              <a:t>）最优二叉搜索树</a:t>
            </a:r>
            <a:endParaRPr lang="en-US" altLang="zh-CN" dirty="0"/>
          </a:p>
          <a:p>
            <a:pPr marL="0" indent="0">
              <a:lnSpc>
                <a:spcPct val="150000"/>
              </a:lnSpc>
              <a:spcBef>
                <a:spcPts val="120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给定一个</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个关键字的</a:t>
            </a:r>
            <a:r>
              <a:rPr lang="zh-CN" altLang="en-US" sz="2400" dirty="0"/>
              <a:t>已排序的序列</a:t>
            </a:r>
            <a:r>
              <a:rPr lang="en-US" altLang="zh-CN" sz="2400" dirty="0">
                <a:latin typeface="宋体" panose="02010600030101010101" pitchFamily="2" charset="-122"/>
                <a:ea typeface="宋体" panose="02010600030101010101" pitchFamily="2" charset="-122"/>
              </a:rPr>
              <a:t>K=&lt;k</a:t>
            </a:r>
            <a:r>
              <a:rPr lang="en-US" altLang="zh-CN" sz="2400" baseline="-25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,k</a:t>
            </a:r>
            <a:r>
              <a:rPr lang="en-US" altLang="zh-CN" sz="2400" baseline="-25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k</a:t>
            </a:r>
            <a:r>
              <a:rPr lang="en-US" altLang="zh-CN" sz="2400" baseline="-25000" dirty="0" err="1">
                <a:latin typeface="宋体" panose="02010600030101010101" pitchFamily="2" charset="-122"/>
                <a:ea typeface="宋体" panose="02010600030101010101" pitchFamily="2" charset="-122"/>
              </a:rPr>
              <a:t>n</a:t>
            </a:r>
            <a:r>
              <a:rPr lang="en-US" altLang="zh-CN" sz="2400" dirty="0">
                <a:latin typeface="宋体" panose="02010600030101010101" pitchFamily="2" charset="-122"/>
                <a:ea typeface="宋体" panose="02010600030101010101" pitchFamily="2" charset="-122"/>
              </a:rPr>
              <a:t>&gt;</a:t>
            </a:r>
            <a:r>
              <a:rPr lang="zh-CN" altLang="en-US" sz="2400" dirty="0">
                <a:latin typeface="宋体" panose="02010600030101010101" pitchFamily="2" charset="-122"/>
                <a:ea typeface="宋体" panose="02010600030101010101" pitchFamily="2" charset="-122"/>
              </a:rPr>
              <a:t>（不失一般性，设</a:t>
            </a:r>
            <a:r>
              <a:rPr lang="en-US" altLang="zh-CN" sz="2400" dirty="0">
                <a:latin typeface="宋体" panose="02010600030101010101" pitchFamily="2" charset="-122"/>
                <a:ea typeface="宋体" panose="02010600030101010101" pitchFamily="2" charset="-122"/>
              </a:rPr>
              <a:t> k</a:t>
            </a:r>
            <a:r>
              <a:rPr lang="en-US" altLang="zh-CN" sz="2400" baseline="-25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&lt;k</a:t>
            </a:r>
            <a:r>
              <a:rPr lang="en-US" altLang="zh-CN" sz="2400" baseline="-25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&lt;…&lt;</a:t>
            </a:r>
            <a:r>
              <a:rPr lang="en-US" altLang="zh-CN" sz="2400" dirty="0" err="1">
                <a:latin typeface="宋体" panose="02010600030101010101" pitchFamily="2" charset="-122"/>
                <a:ea typeface="宋体" panose="02010600030101010101" pitchFamily="2" charset="-122"/>
              </a:rPr>
              <a:t>k</a:t>
            </a:r>
            <a:r>
              <a:rPr lang="en-US" altLang="zh-CN" sz="2400" baseline="-25000" dirty="0" err="1">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），对每个</a:t>
            </a:r>
            <a:r>
              <a:rPr lang="zh-CN" altLang="en-US" sz="2400" dirty="0"/>
              <a:t>关键字</a:t>
            </a:r>
            <a:r>
              <a:rPr lang="en-US" altLang="zh-CN" sz="2400" dirty="0" err="1"/>
              <a:t>k</a:t>
            </a:r>
            <a:r>
              <a:rPr lang="en-US" altLang="zh-CN" sz="2400" baseline="-25000" dirty="0" err="1"/>
              <a:t>i</a:t>
            </a:r>
            <a:r>
              <a:rPr lang="zh-CN" altLang="en-US" sz="2400" dirty="0">
                <a:latin typeface="宋体" panose="02010600030101010101" pitchFamily="2" charset="-122"/>
                <a:ea typeface="宋体" panose="02010600030101010101" pitchFamily="2" charset="-122"/>
              </a:rPr>
              <a:t>，都有一个</a:t>
            </a:r>
            <a:r>
              <a:rPr lang="zh-CN" altLang="en-US" sz="2400" dirty="0"/>
              <a:t>概率</a:t>
            </a:r>
            <a:r>
              <a:rPr lang="en-US" altLang="zh-CN" sz="2400" b="1" dirty="0">
                <a:solidFill>
                  <a:srgbClr val="FF0000"/>
                </a:solidFill>
              </a:rPr>
              <a:t>p</a:t>
            </a:r>
            <a:r>
              <a:rPr lang="en-US" altLang="zh-CN" sz="2400" b="1" baseline="-25000" dirty="0">
                <a:solidFill>
                  <a:srgbClr val="FF0000"/>
                </a:solidFill>
              </a:rPr>
              <a:t>i</a:t>
            </a:r>
            <a:r>
              <a:rPr lang="zh-CN" altLang="en-US" sz="2400" dirty="0">
                <a:latin typeface="宋体" panose="02010600030101010101" pitchFamily="2" charset="-122"/>
                <a:ea typeface="宋体" panose="02010600030101010101" pitchFamily="2" charset="-122"/>
              </a:rPr>
              <a:t>表示其被搜索的频率。</a:t>
            </a:r>
            <a:r>
              <a:rPr lang="zh-CN" altLang="en-US" sz="2400" dirty="0"/>
              <a:t>根据</a:t>
            </a:r>
            <a:r>
              <a:rPr lang="en-US" altLang="zh-CN" sz="2400" dirty="0" err="1"/>
              <a:t>k</a:t>
            </a:r>
            <a:r>
              <a:rPr lang="en-US" altLang="zh-CN" sz="2400" baseline="-25000" dirty="0" err="1"/>
              <a:t>i</a:t>
            </a:r>
            <a:r>
              <a:rPr lang="zh-CN" altLang="en-US" sz="2400" dirty="0"/>
              <a:t>和</a:t>
            </a:r>
            <a:r>
              <a:rPr lang="en-US" altLang="zh-CN" sz="2400" dirty="0"/>
              <a:t>p</a:t>
            </a:r>
            <a:r>
              <a:rPr lang="en-US" altLang="zh-CN" sz="2400" baseline="-25000" dirty="0"/>
              <a:t>i</a:t>
            </a:r>
            <a:r>
              <a:rPr lang="zh-CN" altLang="en-US" sz="2400" dirty="0"/>
              <a:t>构建一个二叉搜索树</a:t>
            </a:r>
            <a:r>
              <a:rPr lang="en-US" altLang="zh-CN" sz="2400" dirty="0"/>
              <a:t>T</a:t>
            </a:r>
            <a:r>
              <a:rPr lang="zh-CN" altLang="en-US" sz="2400" dirty="0">
                <a:latin typeface="宋体" panose="02010600030101010101" pitchFamily="2" charset="-122"/>
                <a:ea typeface="宋体" panose="02010600030101010101" pitchFamily="2" charset="-122"/>
              </a:rPr>
              <a:t>，每个</a:t>
            </a:r>
            <a:r>
              <a:rPr lang="en-US" altLang="zh-CN" sz="2400" dirty="0" err="1">
                <a:latin typeface="宋体" panose="02010600030101010101" pitchFamily="2" charset="-122"/>
                <a:ea typeface="宋体" panose="02010600030101010101" pitchFamily="2" charset="-122"/>
              </a:rPr>
              <a:t>k</a:t>
            </a:r>
            <a:r>
              <a:rPr lang="en-US" altLang="zh-CN" sz="2400" baseline="-25000" dirty="0" err="1">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对应树中的一个结点。</a:t>
            </a:r>
            <a:endParaRPr lang="en-US" altLang="zh-CN" sz="2400" dirty="0">
              <a:latin typeface="宋体" panose="02010600030101010101" pitchFamily="2" charset="-122"/>
              <a:ea typeface="宋体" panose="02010600030101010101" pitchFamily="2" charset="-122"/>
            </a:endParaRPr>
          </a:p>
          <a:p>
            <a:pPr marL="552450" indent="0">
              <a:lnSpc>
                <a:spcPct val="150000"/>
              </a:lnSpc>
              <a:spcBef>
                <a:spcPts val="120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对搜索对象</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，在</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中可能找到、也可能找不到：</a:t>
            </a:r>
            <a:endParaRPr lang="en-US" altLang="zh-CN" sz="2400" dirty="0">
              <a:latin typeface="宋体" panose="02010600030101010101" pitchFamily="2" charset="-122"/>
              <a:ea typeface="宋体" panose="02010600030101010101" pitchFamily="2" charset="-122"/>
            </a:endParaRPr>
          </a:p>
          <a:p>
            <a:pPr marL="895350">
              <a:lnSpc>
                <a:spcPct val="150000"/>
              </a:lnSpc>
              <a:spcBef>
                <a:spcPts val="120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若</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等于某个</a:t>
            </a:r>
            <a:r>
              <a:rPr lang="en-US" altLang="zh-CN" sz="2400" dirty="0" err="1">
                <a:latin typeface="宋体" panose="02010600030101010101" pitchFamily="2" charset="-122"/>
                <a:ea typeface="宋体" panose="02010600030101010101" pitchFamily="2" charset="-122"/>
              </a:rPr>
              <a:t>k</a:t>
            </a:r>
            <a:r>
              <a:rPr lang="en-US" altLang="zh-CN" sz="2400" baseline="-25000" dirty="0" err="1">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，则一定可以在</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中找到结点</a:t>
            </a:r>
            <a:r>
              <a:rPr lang="en-US" altLang="zh-CN" sz="2400" dirty="0" err="1">
                <a:latin typeface="宋体" panose="02010600030101010101" pitchFamily="2" charset="-122"/>
                <a:ea typeface="宋体" panose="02010600030101010101" pitchFamily="2" charset="-122"/>
              </a:rPr>
              <a:t>k</a:t>
            </a:r>
            <a:r>
              <a:rPr lang="en-US" altLang="zh-CN" sz="2400" baseline="-25000" dirty="0" err="1">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，称为</a:t>
            </a:r>
            <a:r>
              <a:rPr lang="zh-CN" altLang="en-US" sz="2400" dirty="0">
                <a:solidFill>
                  <a:srgbClr val="FF0000"/>
                </a:solidFill>
              </a:rPr>
              <a:t>成功搜索</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1352550" lvl="1" indent="-342900">
              <a:lnSpc>
                <a:spcPct val="150000"/>
              </a:lnSpc>
              <a:spcBef>
                <a:spcPts val="1200"/>
              </a:spcBef>
              <a:buFont typeface="Wingdings" panose="05000000000000000000" pitchFamily="2" charset="2"/>
              <a:buChar char="u"/>
              <a:defRPr/>
            </a:pPr>
            <a:r>
              <a:rPr lang="zh-CN" altLang="en-US" sz="2400" dirty="0"/>
              <a:t>成功搜索的情况一共有</a:t>
            </a:r>
            <a:r>
              <a:rPr lang="en-US" altLang="zh-CN" sz="2400" dirty="0"/>
              <a:t>n</a:t>
            </a:r>
            <a:r>
              <a:rPr lang="zh-CN" altLang="en-US" sz="2400" dirty="0"/>
              <a:t>种，分别是</a:t>
            </a:r>
            <a:r>
              <a:rPr lang="en-US" altLang="zh-CN" sz="2400" dirty="0"/>
              <a:t>x</a:t>
            </a:r>
            <a:r>
              <a:rPr lang="zh-CN" altLang="en-US" sz="2400" dirty="0"/>
              <a:t>恰好等于某个</a:t>
            </a:r>
            <a:r>
              <a:rPr lang="en-US" altLang="zh-CN" sz="2400" dirty="0" err="1"/>
              <a:t>k</a:t>
            </a:r>
            <a:r>
              <a:rPr lang="en-US" altLang="zh-CN" sz="2400" baseline="-25000" dirty="0" err="1"/>
              <a:t>i</a:t>
            </a:r>
            <a:r>
              <a:rPr lang="zh-CN" altLang="en-US" sz="2400" dirty="0"/>
              <a:t>。</a:t>
            </a:r>
            <a:endParaRPr lang="en-US" altLang="zh-CN" sz="2400" dirty="0"/>
          </a:p>
        </p:txBody>
      </p:sp>
      <p:sp>
        <p:nvSpPr>
          <p:cNvPr id="96259" name="日期占位符 3">
            <a:extLst>
              <a:ext uri="{FF2B5EF4-FFF2-40B4-BE49-F238E27FC236}">
                <a16:creationId xmlns:a16="http://schemas.microsoft.com/office/drawing/2014/main" id="{932CC2AC-92A4-480B-833E-9D0479B35127}"/>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83244758-AB46-4323-8047-AC9369718E2A}" type="datetime1">
              <a:rPr lang="zh-CN" altLang="en-US" sz="1400" smtClean="0">
                <a:solidFill>
                  <a:srgbClr val="000000"/>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2022/3/23</a:t>
            </a:fld>
            <a:endParaRPr lang="zh-CN" altLang="en-US" sz="1400">
              <a:solidFill>
                <a:srgbClr val="000000"/>
              </a:solidFill>
              <a:latin typeface="Tahoma" panose="020B0604030504040204" pitchFamily="34" charset="0"/>
              <a:ea typeface="宋体" panose="02010600030101010101" pitchFamily="2" charset="-122"/>
            </a:endParaRPr>
          </a:p>
        </p:txBody>
      </p:sp>
      <p:sp>
        <p:nvSpPr>
          <p:cNvPr id="96260" name="灯片编号占位符 4">
            <a:extLst>
              <a:ext uri="{FF2B5EF4-FFF2-40B4-BE49-F238E27FC236}">
                <a16:creationId xmlns:a16="http://schemas.microsoft.com/office/drawing/2014/main" id="{32FF05BD-53E6-4693-AB3A-91C2A65115F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D4C73FB8-6A8F-4C35-AFCC-69B8CC2913F4}" type="slidenum">
              <a:rPr lang="zh-CN" altLang="zh-CN" sz="1400">
                <a:solidFill>
                  <a:srgbClr val="000000"/>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79</a:t>
            </a:fld>
            <a:endParaRPr lang="zh-CN" altLang="zh-CN" sz="1400">
              <a:solidFill>
                <a:srgbClr val="000000"/>
              </a:solidFill>
              <a:latin typeface="Tahoma" panose="020B060403050404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a:extLst>
              <a:ext uri="{FF2B5EF4-FFF2-40B4-BE49-F238E27FC236}">
                <a16:creationId xmlns:a16="http://schemas.microsoft.com/office/drawing/2014/main" id="{E05DF138-CFB6-4FAE-B697-F6659D09A10F}"/>
              </a:ext>
            </a:extLst>
          </p:cNvPr>
          <p:cNvSpPr>
            <a:spLocks noGrp="1" noChangeArrowheads="1"/>
          </p:cNvSpPr>
          <p:nvPr>
            <p:ph idx="1"/>
          </p:nvPr>
        </p:nvSpPr>
        <p:spPr>
          <a:xfrm>
            <a:off x="179388" y="260350"/>
            <a:ext cx="8780462" cy="5195888"/>
          </a:xfrm>
          <a:solidFill>
            <a:schemeClr val="bg1"/>
          </a:solidFill>
        </p:spPr>
        <p:txBody>
          <a:bodyPr/>
          <a:lstStyle/>
          <a:p>
            <a:pPr marL="0" indent="0">
              <a:lnSpc>
                <a:spcPct val="150000"/>
              </a:lnSpc>
              <a:spcBef>
                <a:spcPts val="600"/>
              </a:spcBef>
              <a:spcAft>
                <a:spcPts val="1800"/>
              </a:spcAft>
              <a:buFont typeface="Wingdings" panose="05000000000000000000" pitchFamily="2" charset="2"/>
              <a:buNone/>
            </a:pPr>
            <a:r>
              <a:rPr lang="zh-CN" altLang="en-US">
                <a:solidFill>
                  <a:schemeClr val="tx2"/>
                </a:solidFill>
                <a:latin typeface="宋体" panose="02010600030101010101" pitchFamily="2" charset="-122"/>
                <a:ea typeface="宋体" panose="02010600030101010101" pitchFamily="2" charset="-122"/>
              </a:rPr>
              <a:t>钢条切割问题：</a:t>
            </a:r>
            <a:endParaRPr lang="en-US" altLang="zh-CN">
              <a:solidFill>
                <a:schemeClr val="tx2"/>
              </a:solidFill>
              <a:latin typeface="宋体" panose="02010600030101010101" pitchFamily="2" charset="-122"/>
              <a:ea typeface="宋体" panose="02010600030101010101" pitchFamily="2" charset="-122"/>
            </a:endParaRPr>
          </a:p>
          <a:p>
            <a:pPr marL="0" indent="0">
              <a:lnSpc>
                <a:spcPct val="150000"/>
              </a:lnSpc>
              <a:spcBef>
                <a:spcPts val="600"/>
              </a:spcBef>
              <a:buFont typeface="Wingdings" panose="05000000000000000000" pitchFamily="2" charset="2"/>
              <a:buNone/>
            </a:pPr>
            <a:r>
              <a:rPr lang="en-US" altLang="zh-CN" sz="2400"/>
              <a:t>       </a:t>
            </a:r>
            <a:r>
              <a:rPr lang="zh-CN" altLang="en-US" sz="2400"/>
              <a:t>给定一段长度为</a:t>
            </a:r>
            <a:r>
              <a:rPr lang="en-US" altLang="zh-CN" sz="2400"/>
              <a:t>n</a:t>
            </a:r>
            <a:r>
              <a:rPr lang="zh-CN" altLang="en-US" sz="2400"/>
              <a:t>英寸的钢条和一个价格表</a:t>
            </a:r>
            <a:r>
              <a:rPr lang="en-US" altLang="zh-CN" sz="2400"/>
              <a:t>P</a:t>
            </a:r>
            <a:r>
              <a:rPr lang="zh-CN" altLang="en-US" sz="2400"/>
              <a:t>，求切割钢条方案，使得销售收益 </a:t>
            </a:r>
            <a:r>
              <a:rPr lang="en-US" altLang="zh-CN" sz="2400">
                <a:solidFill>
                  <a:srgbClr val="FF0000"/>
                </a:solidFill>
              </a:rPr>
              <a:t>r</a:t>
            </a:r>
            <a:r>
              <a:rPr lang="en-US" altLang="zh-CN" sz="2400" baseline="-25000">
                <a:solidFill>
                  <a:srgbClr val="FF0000"/>
                </a:solidFill>
              </a:rPr>
              <a:t>n </a:t>
            </a:r>
            <a:r>
              <a:rPr lang="zh-CN" altLang="en-US" sz="2400"/>
              <a:t>最大。</a:t>
            </a:r>
            <a:endParaRPr lang="en-US" altLang="zh-CN" sz="2400"/>
          </a:p>
          <a:p>
            <a:pPr marL="0" indent="0">
              <a:lnSpc>
                <a:spcPct val="150000"/>
              </a:lnSpc>
              <a:spcBef>
                <a:spcPts val="600"/>
              </a:spcBef>
              <a:buFont typeface="Wingdings" panose="05000000000000000000" pitchFamily="2" charset="2"/>
              <a:buNone/>
            </a:pPr>
            <a:r>
              <a:rPr lang="zh-CN" altLang="en-US" sz="2400">
                <a:latin typeface="宋体" panose="02010600030101010101" pitchFamily="2" charset="-122"/>
                <a:ea typeface="宋体" panose="02010600030101010101" pitchFamily="2" charset="-122"/>
              </a:rPr>
              <a:t>    </a:t>
            </a:r>
            <a:r>
              <a:rPr lang="zh-CN" altLang="en-US" sz="2400">
                <a:solidFill>
                  <a:srgbClr val="FF0000"/>
                </a:solidFill>
                <a:latin typeface="宋体" panose="02010600030101010101" pitchFamily="2" charset="-122"/>
                <a:ea typeface="宋体" panose="02010600030101010101" pitchFamily="2" charset="-122"/>
              </a:rPr>
              <a:t>分析</a:t>
            </a:r>
            <a:r>
              <a:rPr lang="zh-CN" altLang="en-US" sz="2400">
                <a:latin typeface="宋体" panose="02010600030101010101" pitchFamily="2" charset="-122"/>
                <a:ea typeface="宋体" panose="02010600030101010101" pitchFamily="2" charset="-122"/>
              </a:rPr>
              <a:t>：如果长度为</a:t>
            </a:r>
            <a:r>
              <a:rPr lang="en-US" altLang="zh-CN" sz="2400">
                <a:latin typeface="宋体" panose="02010600030101010101" pitchFamily="2" charset="-122"/>
                <a:ea typeface="宋体" panose="02010600030101010101" pitchFamily="2" charset="-122"/>
              </a:rPr>
              <a:t>n</a:t>
            </a:r>
            <a:r>
              <a:rPr lang="zh-CN" altLang="en-US" sz="2400">
                <a:latin typeface="宋体" panose="02010600030101010101" pitchFamily="2" charset="-122"/>
                <a:ea typeface="宋体" panose="02010600030101010101" pitchFamily="2" charset="-122"/>
              </a:rPr>
              <a:t>英寸的钢条的价格</a:t>
            </a:r>
            <a:r>
              <a:rPr lang="en-US" altLang="zh-CN" sz="2400">
                <a:latin typeface="宋体" panose="02010600030101010101" pitchFamily="2" charset="-122"/>
                <a:ea typeface="宋体" panose="02010600030101010101" pitchFamily="2" charset="-122"/>
              </a:rPr>
              <a:t>p</a:t>
            </a:r>
            <a:r>
              <a:rPr lang="en-US" altLang="zh-CN" sz="2400" baseline="-25000">
                <a:latin typeface="宋体" panose="02010600030101010101" pitchFamily="2" charset="-122"/>
                <a:ea typeface="宋体" panose="02010600030101010101" pitchFamily="2" charset="-122"/>
              </a:rPr>
              <a:t>n</a:t>
            </a:r>
            <a:r>
              <a:rPr lang="zh-CN" altLang="en-US" sz="2400">
                <a:latin typeface="宋体" panose="02010600030101010101" pitchFamily="2" charset="-122"/>
                <a:ea typeface="宋体" panose="02010600030101010101" pitchFamily="2" charset="-122"/>
              </a:rPr>
              <a:t>足够大，则可能完全不需要切割，出售整条钢条是最好的收益。</a:t>
            </a:r>
            <a:endParaRPr lang="en-US" altLang="zh-CN" sz="2400">
              <a:latin typeface="宋体" panose="02010600030101010101" pitchFamily="2" charset="-122"/>
              <a:ea typeface="宋体" panose="02010600030101010101" pitchFamily="2" charset="-122"/>
            </a:endParaRPr>
          </a:p>
          <a:p>
            <a:pPr marL="0" indent="0">
              <a:lnSpc>
                <a:spcPct val="150000"/>
              </a:lnSpc>
              <a:spcBef>
                <a:spcPts val="600"/>
              </a:spcBef>
              <a:buFont typeface="Wingdings" panose="05000000000000000000" pitchFamily="2" charset="2"/>
              <a:buNone/>
            </a:pP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但由于每个</a:t>
            </a:r>
            <a:r>
              <a:rPr lang="en-US" altLang="zh-CN" sz="2400">
                <a:latin typeface="宋体" panose="02010600030101010101" pitchFamily="2" charset="-122"/>
                <a:ea typeface="宋体" panose="02010600030101010101" pitchFamily="2" charset="-122"/>
              </a:rPr>
              <a:t>p</a:t>
            </a:r>
            <a:r>
              <a:rPr lang="en-US" altLang="zh-CN" sz="2400" baseline="-25000">
                <a:latin typeface="宋体" panose="02010600030101010101" pitchFamily="2" charset="-122"/>
                <a:ea typeface="宋体" panose="02010600030101010101" pitchFamily="2" charset="-122"/>
              </a:rPr>
              <a:t>i</a:t>
            </a:r>
            <a:r>
              <a:rPr lang="zh-CN" altLang="en-US" sz="2400">
                <a:latin typeface="宋体" panose="02010600030101010101" pitchFamily="2" charset="-122"/>
                <a:ea typeface="宋体" panose="02010600030101010101" pitchFamily="2" charset="-122"/>
              </a:rPr>
              <a:t>不同，可能切割后出售会更好一些。</a:t>
            </a:r>
            <a:endParaRPr lang="en-US" altLang="zh-CN" sz="2400">
              <a:latin typeface="宋体" panose="02010600030101010101" pitchFamily="2" charset="-122"/>
              <a:ea typeface="宋体" panose="02010600030101010101" pitchFamily="2" charset="-122"/>
            </a:endParaRPr>
          </a:p>
          <a:p>
            <a:pPr marL="0" indent="0">
              <a:lnSpc>
                <a:spcPct val="150000"/>
              </a:lnSpc>
              <a:spcBef>
                <a:spcPts val="600"/>
              </a:spcBef>
              <a:buFont typeface="Wingdings" panose="05000000000000000000" pitchFamily="2" charset="2"/>
              <a:buNone/>
            </a:pP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思考：先按</a:t>
            </a:r>
            <a:r>
              <a:rPr lang="en-US" altLang="zh-CN" sz="2400">
                <a:latin typeface="宋体" panose="02010600030101010101" pitchFamily="2" charset="-122"/>
                <a:ea typeface="宋体" panose="02010600030101010101" pitchFamily="2" charset="-122"/>
              </a:rPr>
              <a:t>p</a:t>
            </a:r>
            <a:r>
              <a:rPr lang="en-US" altLang="zh-CN" sz="2400" baseline="-25000">
                <a:latin typeface="宋体" panose="02010600030101010101" pitchFamily="2" charset="-122"/>
                <a:ea typeface="宋体" panose="02010600030101010101" pitchFamily="2" charset="-122"/>
              </a:rPr>
              <a:t>i</a:t>
            </a:r>
            <a:r>
              <a:rPr lang="zh-CN" altLang="en-US" sz="2400">
                <a:latin typeface="宋体" panose="02010600030101010101" pitchFamily="2" charset="-122"/>
                <a:ea typeface="宋体" panose="02010600030101010101" pitchFamily="2" charset="-122"/>
              </a:rPr>
              <a:t>最大</a:t>
            </a:r>
            <a:r>
              <a:rPr lang="en-US" altLang="zh-CN" sz="2400">
                <a:latin typeface="宋体" panose="02010600030101010101" pitchFamily="2" charset="-122"/>
                <a:ea typeface="宋体" panose="02010600030101010101" pitchFamily="2" charset="-122"/>
              </a:rPr>
              <a:t>i</a:t>
            </a:r>
            <a:r>
              <a:rPr lang="zh-CN" altLang="en-US" sz="2400">
                <a:latin typeface="宋体" panose="02010600030101010101" pitchFamily="2" charset="-122"/>
                <a:ea typeface="宋体" panose="02010600030101010101" pitchFamily="2" charset="-122"/>
              </a:rPr>
              <a:t>出售，剩余的再按较小</a:t>
            </a:r>
            <a:r>
              <a:rPr lang="en-US" altLang="zh-CN" sz="2400">
                <a:latin typeface="宋体" panose="02010600030101010101" pitchFamily="2" charset="-122"/>
                <a:ea typeface="宋体" panose="02010600030101010101" pitchFamily="2" charset="-122"/>
              </a:rPr>
              <a:t>p</a:t>
            </a:r>
            <a:r>
              <a:rPr lang="en-US" altLang="zh-CN" sz="2400" baseline="-25000">
                <a:latin typeface="宋体" panose="02010600030101010101" pitchFamily="2" charset="-122"/>
                <a:ea typeface="宋体" panose="02010600030101010101" pitchFamily="2" charset="-122"/>
              </a:rPr>
              <a:t>j</a:t>
            </a:r>
            <a:r>
              <a:rPr lang="zh-CN" altLang="en-US" sz="2400">
                <a:latin typeface="宋体" panose="02010600030101010101" pitchFamily="2" charset="-122"/>
                <a:ea typeface="宋体" panose="02010600030101010101" pitchFamily="2" charset="-122"/>
              </a:rPr>
              <a:t>出售，是否就可以获得最好的收益？（贪心策略）</a:t>
            </a:r>
            <a:endParaRPr lang="en-US" altLang="zh-CN" sz="2400">
              <a:latin typeface="宋体" panose="02010600030101010101" pitchFamily="2" charset="-122"/>
              <a:ea typeface="宋体" panose="02010600030101010101" pitchFamily="2" charset="-122"/>
            </a:endParaRPr>
          </a:p>
        </p:txBody>
      </p:sp>
      <p:pic>
        <p:nvPicPr>
          <p:cNvPr id="14339" name="图片 1">
            <a:extLst>
              <a:ext uri="{FF2B5EF4-FFF2-40B4-BE49-F238E27FC236}">
                <a16:creationId xmlns:a16="http://schemas.microsoft.com/office/drawing/2014/main" id="{334EE373-61A7-41FF-9BEF-75F360B348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6988" y="5589588"/>
            <a:ext cx="6545262"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9891A32-8A28-4A57-A951-22587E4CD694}"/>
              </a:ext>
            </a:extLst>
          </p:cNvPr>
          <p:cNvSpPr>
            <a:spLocks noGrp="1"/>
          </p:cNvSpPr>
          <p:nvPr>
            <p:ph idx="1"/>
          </p:nvPr>
        </p:nvSpPr>
        <p:spPr>
          <a:xfrm>
            <a:off x="44450" y="188913"/>
            <a:ext cx="8910638" cy="5915025"/>
          </a:xfrm>
          <a:solidFill>
            <a:schemeClr val="bg1"/>
          </a:solidFill>
        </p:spPr>
        <p:txBody>
          <a:bodyPr/>
          <a:lstStyle/>
          <a:p>
            <a:pPr marL="541338">
              <a:lnSpc>
                <a:spcPct val="150000"/>
              </a:lnSpc>
              <a:spcBef>
                <a:spcPts val="600"/>
              </a:spcBef>
              <a:defRPr/>
            </a:pPr>
            <a:r>
              <a:rPr lang="zh-CN" altLang="en-US" sz="2400" dirty="0">
                <a:latin typeface="宋体" panose="02010600030101010101" pitchFamily="2" charset="-122"/>
                <a:ea typeface="宋体" panose="02010600030101010101" pitchFamily="2" charset="-122"/>
              </a:rPr>
              <a:t>若</a:t>
            </a:r>
            <a:r>
              <a:rPr lang="en-US" altLang="zh-CN" sz="2400" dirty="0">
                <a:latin typeface="宋体" panose="02010600030101010101" pitchFamily="2" charset="-122"/>
                <a:ea typeface="宋体" panose="02010600030101010101" pitchFamily="2" charset="-122"/>
              </a:rPr>
              <a:t>x&lt;k</a:t>
            </a:r>
            <a:r>
              <a:rPr lang="en-US" altLang="zh-CN" sz="2400" baseline="-25000" dirty="0">
                <a:latin typeface="宋体" panose="02010600030101010101" pitchFamily="2" charset="-122"/>
                <a:ea typeface="宋体" panose="02010600030101010101" pitchFamily="2" charset="-122"/>
              </a:rPr>
              <a:t>1 </a:t>
            </a:r>
            <a:r>
              <a:rPr lang="zh-CN" altLang="en-US" sz="2400" dirty="0">
                <a:latin typeface="宋体" panose="02010600030101010101" pitchFamily="2" charset="-122"/>
                <a:ea typeface="宋体" panose="02010600030101010101" pitchFamily="2" charset="-122"/>
              </a:rPr>
              <a:t>、或 </a:t>
            </a:r>
            <a:r>
              <a:rPr lang="en-US" altLang="zh-CN" sz="2400" dirty="0">
                <a:latin typeface="宋体" panose="02010600030101010101" pitchFamily="2" charset="-122"/>
                <a:ea typeface="宋体" panose="02010600030101010101" pitchFamily="2" charset="-122"/>
              </a:rPr>
              <a:t>x&gt;</a:t>
            </a:r>
            <a:r>
              <a:rPr lang="en-US" altLang="zh-CN" sz="2400" dirty="0" err="1">
                <a:latin typeface="宋体" panose="02010600030101010101" pitchFamily="2" charset="-122"/>
                <a:ea typeface="宋体" panose="02010600030101010101" pitchFamily="2" charset="-122"/>
              </a:rPr>
              <a:t>k</a:t>
            </a:r>
            <a:r>
              <a:rPr lang="en-US" altLang="zh-CN" sz="2400" baseline="-25000" dirty="0" err="1">
                <a:latin typeface="宋体" panose="02010600030101010101" pitchFamily="2" charset="-122"/>
                <a:ea typeface="宋体" panose="02010600030101010101" pitchFamily="2" charset="-122"/>
              </a:rPr>
              <a:t>n</a:t>
            </a:r>
            <a:r>
              <a:rPr lang="en-US" altLang="zh-CN" sz="2400" baseline="-250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、或 </a:t>
            </a:r>
            <a:r>
              <a:rPr lang="en-US" altLang="zh-CN" sz="2400" dirty="0" err="1">
                <a:latin typeface="宋体" panose="02010600030101010101" pitchFamily="2" charset="-122"/>
                <a:ea typeface="宋体" panose="02010600030101010101" pitchFamily="2" charset="-122"/>
              </a:rPr>
              <a:t>k</a:t>
            </a:r>
            <a:r>
              <a:rPr lang="en-US" altLang="zh-CN" sz="2400" baseline="-25000" dirty="0" err="1">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&lt;x&lt;k</a:t>
            </a:r>
            <a:r>
              <a:rPr lang="en-US" altLang="zh-CN" sz="2400" baseline="-25000" dirty="0">
                <a:latin typeface="宋体" panose="02010600030101010101" pitchFamily="2" charset="-122"/>
                <a:ea typeface="宋体" panose="02010600030101010101" pitchFamily="2" charset="-122"/>
              </a:rPr>
              <a:t>i+1 </a:t>
            </a:r>
            <a:r>
              <a:rPr lang="en-US" altLang="zh-CN" sz="2400" dirty="0">
                <a:latin typeface="宋体" panose="02010600030101010101" pitchFamily="2" charset="-122"/>
                <a:ea typeface="宋体" panose="02010600030101010101" pitchFamily="2" charset="-122"/>
              </a:rPr>
              <a:t>(1≤i&lt;n), </a:t>
            </a:r>
            <a:r>
              <a:rPr lang="zh-CN" altLang="en-US" sz="2400" dirty="0">
                <a:latin typeface="宋体" panose="02010600030101010101" pitchFamily="2" charset="-122"/>
                <a:ea typeface="宋体" panose="02010600030101010101" pitchFamily="2" charset="-122"/>
              </a:rPr>
              <a:t>则在</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中搜索</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将失败，称为</a:t>
            </a:r>
            <a:r>
              <a:rPr lang="zh-CN" altLang="en-US" sz="2400" dirty="0">
                <a:solidFill>
                  <a:srgbClr val="FF0000"/>
                </a:solidFill>
              </a:rPr>
              <a:t>失败搜索</a:t>
            </a:r>
            <a:r>
              <a:rPr lang="zh-CN" altLang="en-US" sz="2400" dirty="0"/>
              <a:t>。</a:t>
            </a:r>
            <a:endParaRPr lang="en-US" altLang="zh-CN" sz="2400" dirty="0"/>
          </a:p>
          <a:p>
            <a:pPr marL="895350" lvl="2">
              <a:lnSpc>
                <a:spcPct val="150000"/>
              </a:lnSpc>
              <a:spcBef>
                <a:spcPts val="600"/>
              </a:spcBef>
              <a:buFont typeface="Wingdings" panose="05000000000000000000" pitchFamily="2" charset="2"/>
              <a:buChar char="Ø"/>
              <a:defRPr/>
            </a:pPr>
            <a:r>
              <a:rPr lang="zh-CN" altLang="en-US" dirty="0">
                <a:latin typeface="宋体" panose="02010600030101010101" pitchFamily="2" charset="-122"/>
                <a:ea typeface="宋体" panose="02010600030101010101" pitchFamily="2" charset="-122"/>
              </a:rPr>
              <a:t>为此引入</a:t>
            </a:r>
            <a:r>
              <a:rPr lang="zh-CN" altLang="en-US" dirty="0"/>
              <a:t>外部结点</a:t>
            </a:r>
            <a:r>
              <a:rPr lang="en-US" altLang="zh-CN" dirty="0">
                <a:latin typeface="宋体" panose="02010600030101010101" pitchFamily="2" charset="-122"/>
                <a:ea typeface="宋体" panose="02010600030101010101" pitchFamily="2" charset="-122"/>
              </a:rPr>
              <a:t>d</a:t>
            </a:r>
            <a:r>
              <a:rPr lang="en-US" altLang="zh-CN" baseline="-25000" dirty="0">
                <a:latin typeface="宋体" panose="02010600030101010101" pitchFamily="2" charset="-122"/>
                <a:ea typeface="宋体" panose="02010600030101010101" pitchFamily="2" charset="-122"/>
              </a:rPr>
              <a:t>0</a:t>
            </a:r>
            <a:r>
              <a:rPr lang="en-US" altLang="zh-CN" dirty="0">
                <a:latin typeface="宋体" panose="02010600030101010101" pitchFamily="2" charset="-122"/>
                <a:ea typeface="宋体" panose="02010600030101010101" pitchFamily="2" charset="-122"/>
              </a:rPr>
              <a:t>,d</a:t>
            </a:r>
            <a:r>
              <a:rPr lang="en-US" altLang="zh-CN" baseline="-25000" dirty="0">
                <a:latin typeface="宋体" panose="02010600030101010101" pitchFamily="2" charset="-122"/>
                <a:ea typeface="宋体" panose="02010600030101010101" pitchFamily="2" charset="-122"/>
              </a:rPr>
              <a:t>1</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d</a:t>
            </a:r>
            <a:r>
              <a:rPr lang="en-US" altLang="zh-CN" baseline="-25000" dirty="0" err="1">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，用来表示不在</a:t>
            </a:r>
            <a:r>
              <a:rPr lang="en-US" altLang="zh-CN" dirty="0">
                <a:latin typeface="宋体" panose="02010600030101010101" pitchFamily="2" charset="-122"/>
                <a:ea typeface="宋体" panose="02010600030101010101" pitchFamily="2" charset="-122"/>
              </a:rPr>
              <a:t>K</a:t>
            </a:r>
            <a:r>
              <a:rPr lang="zh-CN" altLang="en-US" dirty="0">
                <a:latin typeface="宋体" panose="02010600030101010101" pitchFamily="2" charset="-122"/>
                <a:ea typeface="宋体" panose="02010600030101010101" pitchFamily="2" charset="-122"/>
              </a:rPr>
              <a:t>中的值</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称为</a:t>
            </a:r>
            <a:r>
              <a:rPr lang="zh-CN" altLang="en-US" dirty="0">
                <a:solidFill>
                  <a:srgbClr val="FF0000"/>
                </a:solidFill>
              </a:rPr>
              <a:t>伪关键字</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895350" lvl="2">
              <a:lnSpc>
                <a:spcPct val="150000"/>
              </a:lnSpc>
              <a:spcBef>
                <a:spcPts val="600"/>
              </a:spcBef>
              <a:buFont typeface="Wingdings" panose="05000000000000000000" pitchFamily="2" charset="2"/>
              <a:buChar char="Ø"/>
              <a:defRPr/>
            </a:pPr>
            <a:r>
              <a:rPr lang="zh-CN" altLang="en-US" dirty="0">
                <a:latin typeface="宋体" panose="02010600030101010101" pitchFamily="2" charset="-122"/>
                <a:ea typeface="宋体" panose="02010600030101010101" pitchFamily="2" charset="-122"/>
              </a:rPr>
              <a:t>伪关键字在</a:t>
            </a:r>
            <a:r>
              <a:rPr lang="en-US" altLang="zh-CN" dirty="0">
                <a:latin typeface="宋体" panose="02010600030101010101" pitchFamily="2" charset="-122"/>
                <a:ea typeface="宋体" panose="02010600030101010101" pitchFamily="2" charset="-122"/>
              </a:rPr>
              <a:t>T</a:t>
            </a:r>
            <a:r>
              <a:rPr lang="zh-CN" altLang="en-US" dirty="0">
                <a:latin typeface="宋体" panose="02010600030101010101" pitchFamily="2" charset="-122"/>
                <a:ea typeface="宋体" panose="02010600030101010101" pitchFamily="2" charset="-122"/>
              </a:rPr>
              <a:t>中对应</a:t>
            </a:r>
            <a:r>
              <a:rPr lang="zh-CN" altLang="en-US" dirty="0">
                <a:solidFill>
                  <a:srgbClr val="FF0000"/>
                </a:solidFill>
              </a:rPr>
              <a:t>外部结点</a:t>
            </a:r>
            <a:r>
              <a:rPr lang="zh-CN" altLang="en-US" dirty="0">
                <a:latin typeface="宋体" panose="02010600030101010101" pitchFamily="2" charset="-122"/>
                <a:ea typeface="宋体" panose="02010600030101010101" pitchFamily="2" charset="-122"/>
              </a:rPr>
              <a:t>，共有</a:t>
            </a:r>
            <a:r>
              <a:rPr lang="en-US" altLang="zh-CN" dirty="0">
                <a:solidFill>
                  <a:srgbClr val="0000FF"/>
                </a:solidFill>
                <a:latin typeface="宋体" panose="02010600030101010101" pitchFamily="2" charset="-122"/>
                <a:ea typeface="宋体" panose="02010600030101010101" pitchFamily="2" charset="-122"/>
              </a:rPr>
              <a:t>n+1</a:t>
            </a:r>
            <a:r>
              <a:rPr lang="zh-CN" altLang="en-US" dirty="0">
                <a:latin typeface="宋体" panose="02010600030101010101" pitchFamily="2" charset="-122"/>
                <a:ea typeface="宋体" panose="02010600030101010101" pitchFamily="2" charset="-122"/>
              </a:rPr>
              <a:t>个。</a:t>
            </a:r>
            <a:endParaRPr lang="en-US" altLang="zh-CN" dirty="0">
              <a:latin typeface="宋体" panose="02010600030101010101" pitchFamily="2" charset="-122"/>
              <a:ea typeface="宋体" panose="02010600030101010101" pitchFamily="2" charset="-122"/>
            </a:endParaRPr>
          </a:p>
          <a:p>
            <a:pPr marL="666750" lvl="2" indent="0">
              <a:lnSpc>
                <a:spcPct val="150000"/>
              </a:lnSpc>
              <a:spcBef>
                <a:spcPts val="600"/>
              </a:spcBef>
              <a:buFont typeface="Wingdings" panose="05000000000000000000" pitchFamily="2" charset="2"/>
              <a:buNone/>
              <a:defRPr/>
            </a:pPr>
            <a:r>
              <a:rPr lang="en-US" altLang="zh-CN" sz="2000" dirty="0">
                <a:latin typeface="宋体" panose="02010600030101010101" pitchFamily="2" charset="-122"/>
                <a:ea typeface="宋体" panose="02010600030101010101" pitchFamily="2" charset="-122"/>
              </a:rPr>
              <a:t>      </a:t>
            </a:r>
            <a:r>
              <a:rPr lang="en-US" altLang="zh-CN" sz="1800" dirty="0">
                <a:latin typeface="宋体" panose="02010600030101010101" pitchFamily="2" charset="-122"/>
                <a:ea typeface="宋体" panose="02010600030101010101" pitchFamily="2" charset="-122"/>
              </a:rPr>
              <a:t>——</a:t>
            </a:r>
            <a:r>
              <a:rPr lang="zh-CN" altLang="en-US" sz="1800" b="1" dirty="0">
                <a:solidFill>
                  <a:srgbClr val="0000FF"/>
                </a:solidFill>
                <a:latin typeface="宋体" panose="02010600030101010101" pitchFamily="2" charset="-122"/>
                <a:ea typeface="宋体" panose="02010600030101010101" pitchFamily="2" charset="-122"/>
              </a:rPr>
              <a:t>扩展二叉树</a:t>
            </a:r>
            <a:r>
              <a:rPr lang="zh-CN" altLang="en-US" sz="1800" dirty="0">
                <a:latin typeface="宋体" panose="02010600030101010101" pitchFamily="2" charset="-122"/>
                <a:ea typeface="宋体" panose="02010600030101010101" pitchFamily="2" charset="-122"/>
              </a:rPr>
              <a:t>：内结点表示关键字</a:t>
            </a:r>
            <a:r>
              <a:rPr lang="en-US" altLang="zh-CN" sz="1800" dirty="0" err="1">
                <a:latin typeface="宋体" panose="02010600030101010101" pitchFamily="2" charset="-122"/>
                <a:ea typeface="宋体" panose="02010600030101010101" pitchFamily="2" charset="-122"/>
              </a:rPr>
              <a:t>k</a:t>
            </a:r>
            <a:r>
              <a:rPr lang="en-US" altLang="zh-CN" sz="1800" baseline="-25000" dirty="0" err="1">
                <a:latin typeface="宋体" panose="02010600030101010101" pitchFamily="2" charset="-122"/>
                <a:ea typeface="宋体" panose="02010600030101010101" pitchFamily="2" charset="-122"/>
              </a:rPr>
              <a:t>i</a:t>
            </a:r>
            <a:r>
              <a:rPr lang="zh-CN" altLang="en-US" sz="1800" dirty="0">
                <a:latin typeface="宋体" panose="02010600030101010101" pitchFamily="2" charset="-122"/>
                <a:ea typeface="宋体" panose="02010600030101010101" pitchFamily="2" charset="-122"/>
              </a:rPr>
              <a:t>，外结点</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叶子结点</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表示</a:t>
            </a:r>
            <a:r>
              <a:rPr lang="en-US" altLang="zh-CN" sz="1800" dirty="0">
                <a:latin typeface="宋体" panose="02010600030101010101" pitchFamily="2" charset="-122"/>
                <a:ea typeface="宋体" panose="02010600030101010101" pitchFamily="2" charset="-122"/>
              </a:rPr>
              <a:t>d</a:t>
            </a:r>
            <a:r>
              <a:rPr lang="en-US" altLang="zh-CN" sz="1800" baseline="-25000" dirty="0">
                <a:latin typeface="宋体" panose="02010600030101010101" pitchFamily="2" charset="-122"/>
                <a:ea typeface="宋体" panose="02010600030101010101" pitchFamily="2" charset="-122"/>
              </a:rPr>
              <a:t>i</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895350" lvl="2">
              <a:lnSpc>
                <a:spcPct val="150000"/>
              </a:lnSpc>
              <a:spcBef>
                <a:spcPts val="600"/>
              </a:spcBef>
              <a:buFont typeface="Wingdings" panose="05000000000000000000" pitchFamily="2" charset="2"/>
              <a:buChar char="Ø"/>
              <a:defRPr/>
            </a:pPr>
            <a:r>
              <a:rPr lang="zh-CN" altLang="en-US" dirty="0">
                <a:latin typeface="宋体" panose="02010600030101010101" pitchFamily="2" charset="-122"/>
                <a:ea typeface="宋体" panose="02010600030101010101" pitchFamily="2" charset="-122"/>
              </a:rPr>
              <a:t>这里每个</a:t>
            </a:r>
            <a:r>
              <a:rPr lang="en-US" altLang="zh-CN" b="1" dirty="0">
                <a:solidFill>
                  <a:srgbClr val="0000FF"/>
                </a:solidFill>
                <a:latin typeface="宋体" panose="02010600030101010101" pitchFamily="2" charset="-122"/>
                <a:ea typeface="宋体" panose="02010600030101010101" pitchFamily="2" charset="-122"/>
              </a:rPr>
              <a:t>d</a:t>
            </a:r>
            <a:r>
              <a:rPr lang="en-US" altLang="zh-CN" b="1" baseline="-25000" dirty="0">
                <a:solidFill>
                  <a:srgbClr val="0000FF"/>
                </a:solidFill>
                <a:latin typeface="宋体" panose="02010600030101010101" pitchFamily="2" charset="-122"/>
                <a:ea typeface="宋体" panose="02010600030101010101" pitchFamily="2" charset="-122"/>
              </a:rPr>
              <a:t>i</a:t>
            </a:r>
            <a:r>
              <a:rPr lang="zh-CN" altLang="en-US" b="1" dirty="0">
                <a:solidFill>
                  <a:srgbClr val="0000FF"/>
                </a:solidFill>
                <a:latin typeface="宋体" panose="02010600030101010101" pitchFamily="2" charset="-122"/>
                <a:ea typeface="宋体" panose="02010600030101010101" pitchFamily="2" charset="-122"/>
              </a:rPr>
              <a:t>代表一个区间</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1433513" lvl="2" indent="-342900">
              <a:lnSpc>
                <a:spcPct val="150000"/>
              </a:lnSpc>
              <a:spcBef>
                <a:spcPts val="600"/>
              </a:spcBef>
              <a:buFont typeface="Wingdings" panose="05000000000000000000" pitchFamily="2" charset="2"/>
              <a:buChar char="u"/>
              <a:defRPr/>
            </a:pPr>
            <a:r>
              <a:rPr lang="en-US" altLang="zh-CN" sz="2000" dirty="0">
                <a:latin typeface="宋体" panose="02010600030101010101" pitchFamily="2" charset="-122"/>
                <a:ea typeface="宋体" panose="02010600030101010101" pitchFamily="2" charset="-122"/>
              </a:rPr>
              <a:t>d</a:t>
            </a:r>
            <a:r>
              <a:rPr lang="en-US" altLang="zh-CN" sz="2000" baseline="-25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表示所有小于</a:t>
            </a:r>
            <a:r>
              <a:rPr lang="en-US" altLang="zh-CN" sz="2000" dirty="0">
                <a:latin typeface="宋体" panose="02010600030101010101" pitchFamily="2" charset="-122"/>
                <a:ea typeface="宋体" panose="02010600030101010101" pitchFamily="2" charset="-122"/>
              </a:rPr>
              <a:t>k</a:t>
            </a:r>
            <a:r>
              <a:rPr lang="en-US" altLang="zh-CN" sz="2000" baseline="-25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的值，</a:t>
            </a: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d</a:t>
            </a:r>
            <a:r>
              <a:rPr lang="en-US" altLang="zh-CN" sz="2000" baseline="-25000" dirty="0" err="1">
                <a:latin typeface="宋体" panose="02010600030101010101" pitchFamily="2" charset="-122"/>
                <a:ea typeface="宋体" panose="02010600030101010101" pitchFamily="2" charset="-122"/>
              </a:rPr>
              <a:t>n</a:t>
            </a:r>
            <a:r>
              <a:rPr lang="zh-CN" altLang="en-US" sz="2000" dirty="0">
                <a:latin typeface="宋体" panose="02010600030101010101" pitchFamily="2" charset="-122"/>
                <a:ea typeface="宋体" panose="02010600030101010101" pitchFamily="2" charset="-122"/>
              </a:rPr>
              <a:t>表示所有大于</a:t>
            </a:r>
            <a:r>
              <a:rPr lang="en-US" altLang="zh-CN" sz="2000" dirty="0" err="1">
                <a:latin typeface="宋体" panose="02010600030101010101" pitchFamily="2" charset="-122"/>
                <a:ea typeface="宋体" panose="02010600030101010101" pitchFamily="2" charset="-122"/>
              </a:rPr>
              <a:t>k</a:t>
            </a:r>
            <a:r>
              <a:rPr lang="en-US" altLang="zh-CN" sz="2000" baseline="-25000" dirty="0" err="1">
                <a:latin typeface="宋体" panose="02010600030101010101" pitchFamily="2" charset="-122"/>
                <a:ea typeface="宋体" panose="02010600030101010101" pitchFamily="2" charset="-122"/>
              </a:rPr>
              <a:t>n</a:t>
            </a:r>
            <a:r>
              <a:rPr lang="zh-CN" altLang="en-US" sz="2000" dirty="0">
                <a:latin typeface="宋体" panose="02010600030101010101" pitchFamily="2" charset="-122"/>
                <a:ea typeface="宋体" panose="02010600030101010101" pitchFamily="2" charset="-122"/>
              </a:rPr>
              <a:t>的值，对于</a:t>
            </a:r>
            <a:r>
              <a:rPr lang="en-US" altLang="zh-CN" sz="2000" dirty="0" err="1">
                <a:latin typeface="宋体" panose="02010600030101010101" pitchFamily="2" charset="-122"/>
                <a:ea typeface="宋体" panose="02010600030101010101" pitchFamily="2" charset="-122"/>
              </a:rPr>
              <a:t>i</a:t>
            </a:r>
            <a:r>
              <a:rPr lang="en-US" altLang="zh-CN" sz="2000" dirty="0">
                <a:latin typeface="宋体" panose="02010600030101010101" pitchFamily="2" charset="-122"/>
                <a:ea typeface="宋体" panose="02010600030101010101" pitchFamily="2" charset="-122"/>
              </a:rPr>
              <a:t>=1,…,n-1</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d</a:t>
            </a:r>
            <a:r>
              <a:rPr lang="en-US" altLang="zh-CN" sz="2000" baseline="-25000" dirty="0">
                <a:latin typeface="宋体" panose="02010600030101010101" pitchFamily="2" charset="-122"/>
                <a:ea typeface="宋体" panose="02010600030101010101" pitchFamily="2" charset="-122"/>
              </a:rPr>
              <a:t>i</a:t>
            </a:r>
            <a:r>
              <a:rPr lang="zh-CN" altLang="en-US" sz="2000" dirty="0">
                <a:latin typeface="宋体" panose="02010600030101010101" pitchFamily="2" charset="-122"/>
                <a:ea typeface="宋体" panose="02010600030101010101" pitchFamily="2" charset="-122"/>
              </a:rPr>
              <a:t>表示所有在</a:t>
            </a:r>
            <a:r>
              <a:rPr lang="en-US" altLang="zh-CN" sz="2000" dirty="0" err="1">
                <a:latin typeface="宋体" panose="02010600030101010101" pitchFamily="2" charset="-122"/>
                <a:ea typeface="宋体" panose="02010600030101010101" pitchFamily="2" charset="-122"/>
              </a:rPr>
              <a:t>k</a:t>
            </a:r>
            <a:r>
              <a:rPr lang="en-US" altLang="zh-CN" sz="2000" baseline="-25000" dirty="0" err="1">
                <a:latin typeface="宋体" panose="02010600030101010101" pitchFamily="2" charset="-122"/>
                <a:ea typeface="宋体" panose="02010600030101010101" pitchFamily="2" charset="-122"/>
              </a:rPr>
              <a:t>i</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k</a:t>
            </a:r>
            <a:r>
              <a:rPr lang="en-US" altLang="zh-CN" sz="2000" baseline="-25000" dirty="0">
                <a:latin typeface="宋体" panose="02010600030101010101" pitchFamily="2" charset="-122"/>
                <a:ea typeface="宋体" panose="02010600030101010101" pitchFamily="2" charset="-122"/>
              </a:rPr>
              <a:t>i+1</a:t>
            </a:r>
            <a:r>
              <a:rPr lang="zh-CN" altLang="en-US" sz="2000" dirty="0">
                <a:latin typeface="宋体" panose="02010600030101010101" pitchFamily="2" charset="-122"/>
                <a:ea typeface="宋体" panose="02010600030101010101" pitchFamily="2" charset="-122"/>
              </a:rPr>
              <a:t>之间的值。</a:t>
            </a:r>
            <a:endParaRPr lang="en-US" altLang="zh-CN" sz="2000" dirty="0">
              <a:latin typeface="宋体" panose="02010600030101010101" pitchFamily="2" charset="-122"/>
              <a:ea typeface="宋体" panose="02010600030101010101" pitchFamily="2" charset="-122"/>
            </a:endParaRPr>
          </a:p>
          <a:p>
            <a:pPr marL="895350" lvl="2">
              <a:lnSpc>
                <a:spcPct val="150000"/>
              </a:lnSpc>
              <a:spcBef>
                <a:spcPts val="600"/>
              </a:spcBef>
              <a:buFont typeface="Wingdings" panose="05000000000000000000" pitchFamily="2" charset="2"/>
              <a:buChar char="Ø"/>
              <a:defRPr/>
            </a:pPr>
            <a:r>
              <a:rPr lang="zh-CN" altLang="en-US" dirty="0">
                <a:latin typeface="宋体" panose="02010600030101010101" pitchFamily="2" charset="-122"/>
                <a:ea typeface="宋体" panose="02010600030101010101" pitchFamily="2" charset="-122"/>
              </a:rPr>
              <a:t>每个</a:t>
            </a:r>
            <a:r>
              <a:rPr lang="en-US" altLang="zh-CN" dirty="0">
                <a:latin typeface="宋体" panose="02010600030101010101" pitchFamily="2" charset="-122"/>
                <a:ea typeface="宋体" panose="02010600030101010101" pitchFamily="2" charset="-122"/>
              </a:rPr>
              <a:t>d</a:t>
            </a:r>
            <a:r>
              <a:rPr lang="en-US" altLang="zh-CN" baseline="-25000" dirty="0">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也有一个</a:t>
            </a:r>
            <a:r>
              <a:rPr lang="zh-CN" altLang="en-US" dirty="0"/>
              <a:t>概率</a:t>
            </a:r>
            <a:r>
              <a:rPr lang="en-US" altLang="zh-CN" dirty="0">
                <a:solidFill>
                  <a:srgbClr val="FF0000"/>
                </a:solidFill>
              </a:rPr>
              <a:t>q</a:t>
            </a:r>
            <a:r>
              <a:rPr lang="en-US" altLang="zh-CN" baseline="-25000" dirty="0">
                <a:solidFill>
                  <a:srgbClr val="FF0000"/>
                </a:solidFill>
              </a:rPr>
              <a:t>i</a:t>
            </a:r>
            <a:r>
              <a:rPr lang="zh-CN" altLang="en-US" b="1"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表示搜索对象</a:t>
            </a:r>
            <a:r>
              <a:rPr lang="en-US" altLang="zh-CN" dirty="0">
                <a:latin typeface="宋体" panose="02010600030101010101" pitchFamily="2" charset="-122"/>
                <a:ea typeface="宋体" panose="02010600030101010101" pitchFamily="2" charset="-122"/>
              </a:rPr>
              <a:t>x</a:t>
            </a:r>
            <a:r>
              <a:rPr lang="zh-CN" altLang="en-US" dirty="0">
                <a:latin typeface="宋体" panose="02010600030101010101" pitchFamily="2" charset="-122"/>
                <a:ea typeface="宋体" panose="02010600030101010101" pitchFamily="2" charset="-122"/>
              </a:rPr>
              <a:t>恰好落入区间</a:t>
            </a:r>
            <a:r>
              <a:rPr lang="en-US" altLang="zh-CN" dirty="0">
                <a:latin typeface="宋体" panose="02010600030101010101" pitchFamily="2" charset="-122"/>
                <a:ea typeface="宋体" panose="02010600030101010101" pitchFamily="2" charset="-122"/>
              </a:rPr>
              <a:t>d</a:t>
            </a:r>
            <a:r>
              <a:rPr lang="en-US" altLang="zh-CN" baseline="-25000" dirty="0">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的频率。</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内容占位符 2">
            <a:extLst>
              <a:ext uri="{FF2B5EF4-FFF2-40B4-BE49-F238E27FC236}">
                <a16:creationId xmlns:a16="http://schemas.microsoft.com/office/drawing/2014/main" id="{6E65BA35-F5DC-4873-B2A4-42C70DAAA1E7}"/>
              </a:ext>
            </a:extLst>
          </p:cNvPr>
          <p:cNvSpPr>
            <a:spLocks noGrp="1" noChangeArrowheads="1"/>
          </p:cNvSpPr>
          <p:nvPr>
            <p:ph idx="1"/>
          </p:nvPr>
        </p:nvSpPr>
        <p:spPr>
          <a:xfrm>
            <a:off x="179388" y="115888"/>
            <a:ext cx="8780462" cy="5970587"/>
          </a:xfrm>
          <a:solidFill>
            <a:schemeClr val="bg1"/>
          </a:solidFill>
        </p:spPr>
        <p:txBody>
          <a:bodyPr/>
          <a:lstStyle/>
          <a:p>
            <a:pPr marL="0" indent="0">
              <a:lnSpc>
                <a:spcPct val="150000"/>
              </a:lnSpc>
              <a:buFont typeface="Wingdings" panose="05000000000000000000" pitchFamily="2" charset="2"/>
              <a:buNone/>
            </a:pPr>
            <a:r>
              <a:rPr lang="zh-CN" altLang="en-US" sz="2000">
                <a:latin typeface="宋体" panose="02010600030101010101" pitchFamily="2" charset="-122"/>
                <a:ea typeface="宋体" panose="02010600030101010101" pitchFamily="2" charset="-122"/>
              </a:rPr>
              <a:t>  例：设有</a:t>
            </a:r>
            <a:r>
              <a:rPr lang="en-US" altLang="zh-CN" sz="2000">
                <a:latin typeface="宋体" panose="02010600030101010101" pitchFamily="2" charset="-122"/>
                <a:ea typeface="宋体" panose="02010600030101010101" pitchFamily="2" charset="-122"/>
              </a:rPr>
              <a:t>n=5</a:t>
            </a:r>
            <a:r>
              <a:rPr lang="zh-CN" altLang="en-US" sz="2000">
                <a:latin typeface="宋体" panose="02010600030101010101" pitchFamily="2" charset="-122"/>
                <a:ea typeface="宋体" panose="02010600030101010101" pitchFamily="2" charset="-122"/>
              </a:rPr>
              <a:t>个关键字的集合，每个</a:t>
            </a:r>
            <a:r>
              <a:rPr lang="en-US" altLang="zh-CN" sz="2000">
                <a:latin typeface="宋体" panose="02010600030101010101" pitchFamily="2" charset="-122"/>
                <a:ea typeface="宋体" panose="02010600030101010101" pitchFamily="2" charset="-122"/>
              </a:rPr>
              <a:t>k</a:t>
            </a:r>
            <a:r>
              <a:rPr lang="en-US" altLang="zh-CN" sz="2000" baseline="-25000">
                <a:latin typeface="宋体" panose="02010600030101010101" pitchFamily="2" charset="-122"/>
                <a:ea typeface="宋体" panose="02010600030101010101" pitchFamily="2" charset="-122"/>
              </a:rPr>
              <a:t>i</a:t>
            </a:r>
            <a:r>
              <a:rPr lang="zh-CN" altLang="en-US" sz="2000">
                <a:latin typeface="宋体" panose="02010600030101010101" pitchFamily="2" charset="-122"/>
                <a:ea typeface="宋体" panose="02010600030101010101" pitchFamily="2" charset="-122"/>
              </a:rPr>
              <a:t>的概率</a:t>
            </a:r>
            <a:r>
              <a:rPr lang="en-US" altLang="zh-CN" sz="2000">
                <a:latin typeface="宋体" panose="02010600030101010101" pitchFamily="2" charset="-122"/>
                <a:ea typeface="宋体" panose="02010600030101010101" pitchFamily="2" charset="-122"/>
              </a:rPr>
              <a:t>p</a:t>
            </a:r>
            <a:r>
              <a:rPr lang="en-US" altLang="zh-CN" sz="2000" baseline="-25000">
                <a:latin typeface="宋体" panose="02010600030101010101" pitchFamily="2" charset="-122"/>
                <a:ea typeface="宋体" panose="02010600030101010101" pitchFamily="2" charset="-122"/>
              </a:rPr>
              <a:t>i</a:t>
            </a:r>
            <a:r>
              <a:rPr lang="zh-CN" altLang="en-US" sz="2000">
                <a:latin typeface="宋体" panose="02010600030101010101" pitchFamily="2" charset="-122"/>
                <a:ea typeface="宋体" panose="02010600030101010101" pitchFamily="2" charset="-122"/>
              </a:rPr>
              <a:t>和相</a:t>
            </a:r>
            <a:r>
              <a:rPr lang="en-US" altLang="zh-CN" sz="2000">
                <a:latin typeface="宋体" panose="02010600030101010101" pitchFamily="2" charset="-122"/>
                <a:ea typeface="宋体" panose="02010600030101010101" pitchFamily="2" charset="-122"/>
              </a:rPr>
              <a:t>d</a:t>
            </a:r>
            <a:r>
              <a:rPr lang="en-US" altLang="zh-CN" sz="2000" baseline="-25000">
                <a:latin typeface="宋体" panose="02010600030101010101" pitchFamily="2" charset="-122"/>
                <a:ea typeface="宋体" panose="02010600030101010101" pitchFamily="2" charset="-122"/>
              </a:rPr>
              <a:t>i</a:t>
            </a:r>
            <a:r>
              <a:rPr lang="zh-CN" altLang="en-US" sz="2000">
                <a:latin typeface="宋体" panose="02010600030101010101" pitchFamily="2" charset="-122"/>
                <a:ea typeface="宋体" panose="02010600030101010101" pitchFamily="2" charset="-122"/>
              </a:rPr>
              <a:t>的概率</a:t>
            </a:r>
            <a:r>
              <a:rPr lang="en-US" altLang="zh-CN" sz="2000">
                <a:latin typeface="宋体" panose="02010600030101010101" pitchFamily="2" charset="-122"/>
                <a:ea typeface="宋体" panose="02010600030101010101" pitchFamily="2" charset="-122"/>
              </a:rPr>
              <a:t>q</a:t>
            </a:r>
            <a:r>
              <a:rPr lang="en-US" altLang="zh-CN" sz="2000" baseline="-25000">
                <a:latin typeface="宋体" panose="02010600030101010101" pitchFamily="2" charset="-122"/>
                <a:ea typeface="宋体" panose="02010600030101010101" pitchFamily="2" charset="-122"/>
              </a:rPr>
              <a:t>i</a:t>
            </a:r>
            <a:r>
              <a:rPr lang="zh-CN" altLang="en-US" sz="2000">
                <a:latin typeface="宋体" panose="02010600030101010101" pitchFamily="2" charset="-122"/>
                <a:ea typeface="宋体" panose="02010600030101010101" pitchFamily="2" charset="-122"/>
              </a:rPr>
              <a:t>如表所示：</a:t>
            </a:r>
            <a:endParaRPr lang="en-US" altLang="zh-CN" sz="2000">
              <a:latin typeface="宋体" panose="02010600030101010101" pitchFamily="2" charset="-122"/>
              <a:ea typeface="宋体" panose="02010600030101010101" pitchFamily="2" charset="-122"/>
            </a:endParaRPr>
          </a:p>
          <a:p>
            <a:pPr marL="0" indent="0">
              <a:lnSpc>
                <a:spcPct val="150000"/>
              </a:lnSpc>
              <a:spcBef>
                <a:spcPts val="2400"/>
              </a:spcBef>
              <a:buFont typeface="Wingdings" panose="05000000000000000000" pitchFamily="2" charset="2"/>
              <a:buNone/>
            </a:pPr>
            <a:endParaRPr lang="en-US" altLang="zh-CN" sz="2400">
              <a:latin typeface="宋体" panose="02010600030101010101" pitchFamily="2" charset="-122"/>
              <a:ea typeface="宋体" panose="02010600030101010101" pitchFamily="2" charset="-122"/>
            </a:endParaRPr>
          </a:p>
          <a:p>
            <a:pPr marL="0" indent="0">
              <a:lnSpc>
                <a:spcPct val="150000"/>
              </a:lnSpc>
              <a:spcBef>
                <a:spcPts val="5400"/>
              </a:spcBef>
              <a:buFont typeface="Wingdings" panose="05000000000000000000" pitchFamily="2" charset="2"/>
              <a:buNone/>
            </a:pPr>
            <a:r>
              <a:rPr lang="zh-CN" altLang="en-US" sz="2000">
                <a:latin typeface="宋体" panose="02010600030101010101" pitchFamily="2" charset="-122"/>
                <a:ea typeface="宋体" panose="02010600030101010101" pitchFamily="2" charset="-122"/>
              </a:rPr>
              <a:t>       这里有：</a:t>
            </a:r>
            <a:endParaRPr lang="en-US" altLang="zh-CN" sz="2000">
              <a:latin typeface="宋体" panose="02010600030101010101" pitchFamily="2" charset="-122"/>
              <a:ea typeface="宋体" panose="02010600030101010101" pitchFamily="2" charset="-122"/>
            </a:endParaRPr>
          </a:p>
          <a:p>
            <a:pPr marL="0" indent="0">
              <a:lnSpc>
                <a:spcPct val="150000"/>
              </a:lnSpc>
              <a:spcBef>
                <a:spcPts val="1800"/>
              </a:spcBef>
              <a:buFont typeface="Wingdings" panose="05000000000000000000" pitchFamily="2" charset="2"/>
              <a:buNone/>
            </a:pPr>
            <a:r>
              <a:rPr lang="zh-CN" altLang="en-US" sz="2000">
                <a:latin typeface="宋体" panose="02010600030101010101" pitchFamily="2" charset="-122"/>
                <a:ea typeface="宋体" panose="02010600030101010101" pitchFamily="2" charset="-122"/>
              </a:rPr>
              <a:t>   </a:t>
            </a: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基于该集合，两棵可能的二叉搜索树如下所示。</a:t>
            </a:r>
            <a:endParaRPr lang="en-US" altLang="zh-CN" sz="2000">
              <a:latin typeface="宋体" panose="02010600030101010101" pitchFamily="2" charset="-122"/>
              <a:ea typeface="宋体" panose="02010600030101010101" pitchFamily="2" charset="-122"/>
            </a:endParaRPr>
          </a:p>
        </p:txBody>
      </p:sp>
      <p:pic>
        <p:nvPicPr>
          <p:cNvPr id="98307" name="图片 5">
            <a:extLst>
              <a:ext uri="{FF2B5EF4-FFF2-40B4-BE49-F238E27FC236}">
                <a16:creationId xmlns:a16="http://schemas.microsoft.com/office/drawing/2014/main" id="{AE57CB0E-C894-48AF-956F-29942FF89E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741363"/>
            <a:ext cx="5214938"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08" name="图片 6">
            <a:extLst>
              <a:ext uri="{FF2B5EF4-FFF2-40B4-BE49-F238E27FC236}">
                <a16:creationId xmlns:a16="http://schemas.microsoft.com/office/drawing/2014/main" id="{A5AEF8C8-22D2-4878-AAF5-843C272C5B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2049463"/>
            <a:ext cx="196215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09" name="图片 7">
            <a:extLst>
              <a:ext uri="{FF2B5EF4-FFF2-40B4-BE49-F238E27FC236}">
                <a16:creationId xmlns:a16="http://schemas.microsoft.com/office/drawing/2014/main" id="{3AE89766-4735-42A0-A598-B918916453A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433763"/>
            <a:ext cx="5478463" cy="254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B136472C-F829-448B-860F-8B910BC71FA2}"/>
              </a:ext>
            </a:extLst>
          </p:cNvPr>
          <p:cNvSpPr/>
          <p:nvPr/>
        </p:nvSpPr>
        <p:spPr>
          <a:xfrm>
            <a:off x="647700" y="5681663"/>
            <a:ext cx="3384550" cy="984250"/>
          </a:xfrm>
          <a:prstGeom prst="rect">
            <a:avLst/>
          </a:prstGeom>
          <a:solidFill>
            <a:schemeClr val="accent1">
              <a:lumMod val="20000"/>
              <a:lumOff val="80000"/>
            </a:schemeClr>
          </a:solidFill>
        </p:spPr>
        <p:txBody>
          <a:bodyPr>
            <a:spAutoFit/>
          </a:bodyPr>
          <a:lstStyle/>
          <a:p>
            <a:pPr>
              <a:lnSpc>
                <a:spcPct val="125000"/>
              </a:lnSpc>
              <a:defRPr/>
            </a:pPr>
            <a:r>
              <a:rPr lang="zh-CN" altLang="en-US" sz="1600" dirty="0">
                <a:solidFill>
                  <a:srgbClr val="000000"/>
                </a:solidFill>
              </a:rPr>
              <a:t>每个</a:t>
            </a:r>
            <a:r>
              <a:rPr lang="en-US" altLang="zh-CN" sz="1600" dirty="0" err="1">
                <a:solidFill>
                  <a:srgbClr val="000000"/>
                </a:solidFill>
              </a:rPr>
              <a:t>k</a:t>
            </a:r>
            <a:r>
              <a:rPr lang="en-US" altLang="zh-CN" sz="1600" baseline="-25000" dirty="0" err="1">
                <a:solidFill>
                  <a:srgbClr val="000000"/>
                </a:solidFill>
              </a:rPr>
              <a:t>i</a:t>
            </a:r>
            <a:r>
              <a:rPr lang="zh-CN" altLang="en-US" sz="1600" dirty="0">
                <a:solidFill>
                  <a:srgbClr val="000000"/>
                </a:solidFill>
              </a:rPr>
              <a:t>对应一个内结点，共有</a:t>
            </a:r>
            <a:r>
              <a:rPr lang="en-US" altLang="zh-CN" sz="1600" dirty="0">
                <a:solidFill>
                  <a:srgbClr val="000000"/>
                </a:solidFill>
              </a:rPr>
              <a:t>n</a:t>
            </a:r>
            <a:r>
              <a:rPr lang="zh-CN" altLang="en-US" sz="1600" dirty="0">
                <a:solidFill>
                  <a:srgbClr val="000000"/>
                </a:solidFill>
              </a:rPr>
              <a:t>个，用圆形结点表示，代表成功检索的位置。</a:t>
            </a:r>
            <a:endParaRPr lang="en-US" altLang="zh-CN" sz="1600" dirty="0">
              <a:solidFill>
                <a:srgbClr val="000000"/>
              </a:solidFill>
            </a:endParaRPr>
          </a:p>
        </p:txBody>
      </p:sp>
      <p:sp>
        <p:nvSpPr>
          <p:cNvPr id="6" name="矩形 5">
            <a:extLst>
              <a:ext uri="{FF2B5EF4-FFF2-40B4-BE49-F238E27FC236}">
                <a16:creationId xmlns:a16="http://schemas.microsoft.com/office/drawing/2014/main" id="{2309B50B-2EDE-432F-8DEA-5A0C7AAAF18F}"/>
              </a:ext>
            </a:extLst>
          </p:cNvPr>
          <p:cNvSpPr/>
          <p:nvPr/>
        </p:nvSpPr>
        <p:spPr>
          <a:xfrm>
            <a:off x="6154738" y="5802313"/>
            <a:ext cx="2855912" cy="982662"/>
          </a:xfrm>
          <a:prstGeom prst="rect">
            <a:avLst/>
          </a:prstGeom>
          <a:solidFill>
            <a:schemeClr val="accent1">
              <a:lumMod val="20000"/>
              <a:lumOff val="80000"/>
            </a:schemeClr>
          </a:solidFill>
        </p:spPr>
        <p:txBody>
          <a:bodyPr>
            <a:spAutoFit/>
          </a:bodyPr>
          <a:lstStyle/>
          <a:p>
            <a:pPr>
              <a:lnSpc>
                <a:spcPct val="125000"/>
              </a:lnSpc>
              <a:defRPr/>
            </a:pPr>
            <a:r>
              <a:rPr lang="zh-CN" altLang="en-US" sz="1600" dirty="0">
                <a:solidFill>
                  <a:srgbClr val="000000"/>
                </a:solidFill>
              </a:rPr>
              <a:t>每个</a:t>
            </a:r>
            <a:r>
              <a:rPr lang="en-US" altLang="zh-CN" sz="1600" dirty="0">
                <a:solidFill>
                  <a:srgbClr val="000000"/>
                </a:solidFill>
              </a:rPr>
              <a:t>d</a:t>
            </a:r>
            <a:r>
              <a:rPr lang="en-US" altLang="zh-CN" sz="1600" baseline="-25000" dirty="0">
                <a:solidFill>
                  <a:srgbClr val="000000"/>
                </a:solidFill>
              </a:rPr>
              <a:t>i</a:t>
            </a:r>
            <a:r>
              <a:rPr lang="zh-CN" altLang="en-US" sz="1600" dirty="0">
                <a:solidFill>
                  <a:srgbClr val="000000"/>
                </a:solidFill>
              </a:rPr>
              <a:t>对应一个外部结点，有</a:t>
            </a:r>
            <a:r>
              <a:rPr lang="en-US" altLang="zh-CN" sz="1600" dirty="0">
                <a:solidFill>
                  <a:srgbClr val="000000"/>
                </a:solidFill>
              </a:rPr>
              <a:t>n+1</a:t>
            </a:r>
            <a:r>
              <a:rPr lang="zh-CN" altLang="en-US" sz="1600" dirty="0">
                <a:solidFill>
                  <a:srgbClr val="000000"/>
                </a:solidFill>
              </a:rPr>
              <a:t>个，用矩形框表示，代表失败检索的情况。</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2B9F4F1-DB13-49A1-8879-6A4FFF1EA066}"/>
              </a:ext>
            </a:extLst>
          </p:cNvPr>
          <p:cNvSpPr>
            <a:spLocks noGrp="1"/>
          </p:cNvSpPr>
          <p:nvPr>
            <p:ph idx="1"/>
          </p:nvPr>
        </p:nvSpPr>
        <p:spPr>
          <a:xfrm>
            <a:off x="38100" y="115888"/>
            <a:ext cx="8947150" cy="5843587"/>
          </a:xfrm>
          <a:solidFill>
            <a:schemeClr val="bg1"/>
          </a:solidFill>
        </p:spPr>
        <p:txBody>
          <a:bodyPr/>
          <a:lstStyle/>
          <a:p>
            <a:pPr marL="0" indent="0">
              <a:lnSpc>
                <a:spcPct val="150000"/>
              </a:lnSpc>
              <a:buFont typeface="Wingdings" panose="05000000000000000000" pitchFamily="2" charset="2"/>
              <a:buNone/>
              <a:defRPr/>
            </a:pPr>
            <a:r>
              <a:rPr lang="zh-CN" altLang="en-US" sz="2800" dirty="0"/>
              <a:t>二叉搜索树的期望搜索代价</a:t>
            </a:r>
            <a:endParaRPr lang="en-US" altLang="zh-CN" sz="2800" dirty="0"/>
          </a:p>
          <a:p>
            <a:pPr>
              <a:lnSpc>
                <a:spcPct val="150000"/>
              </a:lnSpc>
              <a:spcBef>
                <a:spcPts val="1200"/>
              </a:spcBef>
              <a:buFont typeface="Wingdings" panose="05000000000000000000" pitchFamily="2" charset="2"/>
              <a:buChar char="Ø"/>
              <a:defRPr/>
            </a:pPr>
            <a:r>
              <a:rPr lang="zh-CN" altLang="en-US" sz="2400" dirty="0"/>
              <a:t>一次搜索的代价等于从根结点开始访问结点的数量</a:t>
            </a:r>
            <a:r>
              <a:rPr lang="en-US" altLang="zh-CN" sz="1600" dirty="0">
                <a:solidFill>
                  <a:schemeClr val="bg2"/>
                </a:solidFill>
                <a:latin typeface="宋体" panose="02010600030101010101" pitchFamily="2" charset="-122"/>
                <a:ea typeface="宋体" panose="02010600030101010101" pitchFamily="2" charset="-122"/>
              </a:rPr>
              <a:t>(</a:t>
            </a:r>
            <a:r>
              <a:rPr lang="zh-CN" altLang="en-US" sz="1400" b="1" dirty="0">
                <a:solidFill>
                  <a:srgbClr val="0000FF"/>
                </a:solidFill>
                <a:latin typeface="宋体" panose="02010600030101010101" pitchFamily="2" charset="-122"/>
                <a:ea typeface="宋体" panose="02010600030101010101" pitchFamily="2" charset="-122"/>
              </a:rPr>
              <a:t>包括外部结点</a:t>
            </a:r>
            <a:r>
              <a:rPr lang="en-US" altLang="zh-CN" sz="1600" dirty="0">
                <a:solidFill>
                  <a:schemeClr val="bg2"/>
                </a:solidFill>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893763" lvl="1" indent="-342900">
              <a:lnSpc>
                <a:spcPct val="150000"/>
              </a:lnSpc>
              <a:spcBef>
                <a:spcPts val="1200"/>
              </a:spcBef>
              <a:buFont typeface="Wingdings" panose="05000000000000000000" pitchFamily="2" charset="2"/>
              <a:buChar char="u"/>
              <a:defRPr/>
            </a:pPr>
            <a:r>
              <a:rPr lang="zh-CN" altLang="en-US" sz="2400" dirty="0">
                <a:latin typeface="宋体" panose="02010600030101010101" pitchFamily="2" charset="-122"/>
                <a:ea typeface="宋体" panose="02010600030101010101" pitchFamily="2" charset="-122"/>
              </a:rPr>
              <a:t>从根结点开始访问结点的数量等于</a:t>
            </a:r>
            <a:r>
              <a:rPr lang="zh-CN" altLang="en-US" sz="2400" dirty="0"/>
              <a:t>结点在</a:t>
            </a:r>
            <a:r>
              <a:rPr lang="en-US" altLang="zh-CN" sz="2400" dirty="0"/>
              <a:t>T</a:t>
            </a:r>
            <a:r>
              <a:rPr lang="zh-CN" altLang="en-US" sz="2400" dirty="0"/>
              <a:t>中的深度</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893763" lvl="1" indent="-342900">
              <a:lnSpc>
                <a:spcPct val="150000"/>
              </a:lnSpc>
              <a:buFont typeface="Wingdings" panose="05000000000000000000" pitchFamily="2" charset="2"/>
              <a:buChar char="u"/>
              <a:defRPr/>
            </a:pPr>
            <a:r>
              <a:rPr lang="zh-CN" altLang="en-US" sz="2400" dirty="0">
                <a:latin typeface="宋体" panose="02010600030101010101" pitchFamily="2" charset="-122"/>
                <a:ea typeface="宋体" panose="02010600030101010101" pitchFamily="2" charset="-122"/>
              </a:rPr>
              <a:t>记</a:t>
            </a:r>
            <a:r>
              <a:rPr lang="en-US" altLang="zh-CN" sz="2400" dirty="0" err="1"/>
              <a:t>depth</a:t>
            </a:r>
            <a:r>
              <a:rPr lang="en-US" altLang="zh-CN" sz="2400" baseline="-25000" dirty="0" err="1"/>
              <a:t>T</a:t>
            </a:r>
            <a:r>
              <a:rPr lang="en-US" altLang="zh-CN" sz="2400" dirty="0"/>
              <a:t>(</a:t>
            </a:r>
            <a:r>
              <a:rPr lang="en-US" altLang="zh-CN" sz="2400" dirty="0" err="1"/>
              <a:t>i</a:t>
            </a:r>
            <a:r>
              <a:rPr lang="en-US" altLang="zh-CN" sz="2400" dirty="0"/>
              <a:t>)</a:t>
            </a:r>
            <a:r>
              <a:rPr lang="zh-CN" altLang="en-US" sz="2400" dirty="0">
                <a:latin typeface="宋体" panose="02010600030101010101" pitchFamily="2" charset="-122"/>
                <a:ea typeface="宋体" panose="02010600030101010101" pitchFamily="2" charset="-122"/>
              </a:rPr>
              <a:t>为结点</a:t>
            </a:r>
            <a:r>
              <a:rPr lang="en-US" altLang="zh-CN" sz="2400" dirty="0" err="1">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在</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中的深度。</a:t>
            </a:r>
            <a:endParaRPr lang="en-US" altLang="zh-CN" sz="2400" dirty="0">
              <a:latin typeface="宋体" panose="02010600030101010101" pitchFamily="2" charset="-122"/>
              <a:ea typeface="宋体" panose="02010600030101010101" pitchFamily="2" charset="-122"/>
            </a:endParaRPr>
          </a:p>
          <a:p>
            <a:pPr>
              <a:lnSpc>
                <a:spcPct val="150000"/>
              </a:lnSpc>
              <a:spcBef>
                <a:spcPts val="1800"/>
              </a:spcBef>
              <a:buFont typeface="Wingdings" panose="05000000000000000000" pitchFamily="2" charset="2"/>
              <a:buChar char="Ø"/>
              <a:defRPr/>
            </a:pPr>
            <a:r>
              <a:rPr lang="zh-CN" altLang="en-US" sz="2400" dirty="0"/>
              <a:t>二叉搜索树</a:t>
            </a:r>
            <a:r>
              <a:rPr lang="en-US" altLang="zh-CN" sz="2400" dirty="0"/>
              <a:t>T</a:t>
            </a:r>
            <a:r>
              <a:rPr lang="zh-CN" altLang="en-US" sz="2400" dirty="0"/>
              <a:t>的</a:t>
            </a:r>
            <a:r>
              <a:rPr lang="zh-CN" altLang="en-US" sz="2400" dirty="0">
                <a:solidFill>
                  <a:srgbClr val="FF0000"/>
                </a:solidFill>
              </a:rPr>
              <a:t>期望代价</a:t>
            </a:r>
            <a:r>
              <a:rPr lang="zh-CN" altLang="en-US" sz="2400" dirty="0">
                <a:solidFill>
                  <a:schemeClr val="bg2"/>
                </a:solidFill>
              </a:rPr>
              <a:t>为</a:t>
            </a:r>
            <a:endParaRPr lang="en-US" altLang="zh-CN" sz="2400" dirty="0">
              <a:solidFill>
                <a:schemeClr val="bg2"/>
              </a:solidFill>
            </a:endParaRPr>
          </a:p>
          <a:p>
            <a:pPr marL="0" indent="0">
              <a:lnSpc>
                <a:spcPct val="150000"/>
              </a:lnSpc>
              <a:buFont typeface="Wingdings" panose="05000000000000000000" pitchFamily="2" charset="2"/>
              <a:buNone/>
              <a:defRPr/>
            </a:pPr>
            <a:endParaRPr lang="zh-CN" altLang="en-US" sz="2400" dirty="0"/>
          </a:p>
        </p:txBody>
      </p:sp>
      <p:grpSp>
        <p:nvGrpSpPr>
          <p:cNvPr id="99331" name="组合 7">
            <a:extLst>
              <a:ext uri="{FF2B5EF4-FFF2-40B4-BE49-F238E27FC236}">
                <a16:creationId xmlns:a16="http://schemas.microsoft.com/office/drawing/2014/main" id="{FDD3E876-5327-4887-8EF6-F35D29A68C52}"/>
              </a:ext>
            </a:extLst>
          </p:cNvPr>
          <p:cNvGrpSpPr>
            <a:grpSpLocks/>
          </p:cNvGrpSpPr>
          <p:nvPr/>
        </p:nvGrpSpPr>
        <p:grpSpPr bwMode="auto">
          <a:xfrm>
            <a:off x="611188" y="3644900"/>
            <a:ext cx="8351837" cy="1736725"/>
            <a:chOff x="323528" y="3789040"/>
            <a:chExt cx="8352244" cy="1737511"/>
          </a:xfrm>
        </p:grpSpPr>
        <p:pic>
          <p:nvPicPr>
            <p:cNvPr id="99332" name="图片 5">
              <a:extLst>
                <a:ext uri="{FF2B5EF4-FFF2-40B4-BE49-F238E27FC236}">
                  <a16:creationId xmlns:a16="http://schemas.microsoft.com/office/drawing/2014/main" id="{E356AFF8-96E7-4843-A4EF-7421F5215D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789040"/>
              <a:ext cx="8352244" cy="1737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3" name="矩形 6">
              <a:extLst>
                <a:ext uri="{FF2B5EF4-FFF2-40B4-BE49-F238E27FC236}">
                  <a16:creationId xmlns:a16="http://schemas.microsoft.com/office/drawing/2014/main" id="{A66A34F7-7484-4049-B20A-613B9253628C}"/>
                </a:ext>
              </a:extLst>
            </p:cNvPr>
            <p:cNvSpPr>
              <a:spLocks noChangeArrowheads="1"/>
            </p:cNvSpPr>
            <p:nvPr/>
          </p:nvSpPr>
          <p:spPr bwMode="auto">
            <a:xfrm>
              <a:off x="7668901" y="4748457"/>
              <a:ext cx="1006871" cy="715421"/>
            </a:xfrm>
            <a:prstGeom prst="rect">
              <a:avLst/>
            </a:prstGeom>
            <a:solidFill>
              <a:schemeClr val="bg1"/>
            </a:solidFill>
            <a:ln w="9525" algn="ctr">
              <a:solidFill>
                <a:schemeClr val="bg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rgbClr val="000000"/>
                </a:solidFill>
                <a:latin typeface="Arial" panose="020B0604020202020204" pitchFamily="34" charset="0"/>
                <a:ea typeface="宋体" panose="02010600030101010101" pitchFamily="2" charset="-122"/>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内容占位符 2">
            <a:extLst>
              <a:ext uri="{FF2B5EF4-FFF2-40B4-BE49-F238E27FC236}">
                <a16:creationId xmlns:a16="http://schemas.microsoft.com/office/drawing/2014/main" id="{D3D3BA09-15BD-4BC7-BB76-65A2C198A987}"/>
              </a:ext>
            </a:extLst>
          </p:cNvPr>
          <p:cNvSpPr>
            <a:spLocks noGrp="1" noChangeArrowheads="1"/>
          </p:cNvSpPr>
          <p:nvPr>
            <p:ph idx="1"/>
          </p:nvPr>
        </p:nvSpPr>
        <p:spPr>
          <a:xfrm>
            <a:off x="434975" y="292100"/>
            <a:ext cx="8709025" cy="976313"/>
          </a:xfrm>
          <a:solidFill>
            <a:schemeClr val="bg1"/>
          </a:solidFill>
        </p:spPr>
        <p:txBody>
          <a:bodyPr/>
          <a:lstStyle/>
          <a:p>
            <a:pPr marL="0" indent="0">
              <a:lnSpc>
                <a:spcPct val="150000"/>
              </a:lnSpc>
              <a:buFont typeface="Wingdings" panose="05000000000000000000" pitchFamily="2" charset="2"/>
              <a:buNone/>
            </a:pPr>
            <a:r>
              <a:rPr lang="zh-CN" altLang="en-US" sz="2000"/>
              <a:t>例：</a:t>
            </a:r>
            <a:r>
              <a:rPr lang="en-US" altLang="zh-CN" sz="2000"/>
              <a:t>n=5</a:t>
            </a:r>
            <a:r>
              <a:rPr lang="zh-CN" altLang="en-US" sz="2000"/>
              <a:t>，</a:t>
            </a:r>
            <a:endParaRPr lang="en-US" altLang="zh-CN" sz="2000"/>
          </a:p>
          <a:p>
            <a:pPr marL="0" indent="0">
              <a:lnSpc>
                <a:spcPct val="150000"/>
              </a:lnSpc>
              <a:buFont typeface="Wingdings" panose="05000000000000000000" pitchFamily="2" charset="2"/>
              <a:buNone/>
            </a:pPr>
            <a:endParaRPr lang="en-US" altLang="zh-CN" sz="2400"/>
          </a:p>
        </p:txBody>
      </p:sp>
      <p:pic>
        <p:nvPicPr>
          <p:cNvPr id="100355" name="图片 5">
            <a:extLst>
              <a:ext uri="{FF2B5EF4-FFF2-40B4-BE49-F238E27FC236}">
                <a16:creationId xmlns:a16="http://schemas.microsoft.com/office/drawing/2014/main" id="{08AB0A43-A6C0-4CEC-9F88-C4FFD29A16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27000"/>
            <a:ext cx="4872038"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6" name="图片 6">
            <a:extLst>
              <a:ext uri="{FF2B5EF4-FFF2-40B4-BE49-F238E27FC236}">
                <a16:creationId xmlns:a16="http://schemas.microsoft.com/office/drawing/2014/main" id="{77D8EA4D-F1DA-401B-9B7D-D211BA1427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5300" y="296863"/>
            <a:ext cx="21653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7" name="图片 7">
            <a:extLst>
              <a:ext uri="{FF2B5EF4-FFF2-40B4-BE49-F238E27FC236}">
                <a16:creationId xmlns:a16="http://schemas.microsoft.com/office/drawing/2014/main" id="{A3516A02-AA68-47A4-A85F-1C9E060F2C5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290638"/>
            <a:ext cx="5891213"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4" name="文本框 9">
            <a:extLst>
              <a:ext uri="{FF2B5EF4-FFF2-40B4-BE49-F238E27FC236}">
                <a16:creationId xmlns:a16="http://schemas.microsoft.com/office/drawing/2014/main" id="{B8277183-53A3-440F-8915-4D1A59AE86B5}"/>
              </a:ext>
            </a:extLst>
          </p:cNvPr>
          <p:cNvSpPr txBox="1">
            <a:spLocks noChangeArrowheads="1"/>
          </p:cNvSpPr>
          <p:nvPr/>
        </p:nvSpPr>
        <p:spPr bwMode="auto">
          <a:xfrm>
            <a:off x="642938" y="4100513"/>
            <a:ext cx="4560887" cy="1200150"/>
          </a:xfrm>
          <a:prstGeom prst="rect">
            <a:avLst/>
          </a:prstGeom>
          <a:solidFill>
            <a:schemeClr val="accent1">
              <a:lumMod val="20000"/>
              <a:lumOff val="80000"/>
            </a:schemeClr>
          </a:solidFill>
          <a:ln>
            <a:noFill/>
          </a:ln>
        </p:spPr>
        <p:txBody>
          <a:bodyPr>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Wingdings" panose="05000000000000000000" pitchFamily="2" charset="2"/>
              <a:buChar char="Ø"/>
              <a:defRPr/>
            </a:pPr>
            <a:r>
              <a:rPr lang="en-US" altLang="zh-CN" sz="2400" dirty="0">
                <a:solidFill>
                  <a:srgbClr val="000000"/>
                </a:solidFill>
                <a:latin typeface="宋体" panose="02010600030101010101" pitchFamily="2" charset="-122"/>
                <a:ea typeface="宋体" panose="02010600030101010101" pitchFamily="2" charset="-122"/>
              </a:rPr>
              <a:t>(a)</a:t>
            </a:r>
            <a:r>
              <a:rPr lang="zh-CN" altLang="en-US" sz="2400" dirty="0">
                <a:solidFill>
                  <a:srgbClr val="000000"/>
                </a:solidFill>
                <a:latin typeface="宋体" panose="02010600030101010101" pitchFamily="2" charset="-122"/>
                <a:ea typeface="宋体" panose="02010600030101010101" pitchFamily="2" charset="-122"/>
              </a:rPr>
              <a:t>的期望搜索代价为</a:t>
            </a:r>
            <a:r>
              <a:rPr lang="en-US" altLang="zh-CN" sz="2400" dirty="0">
                <a:solidFill>
                  <a:srgbClr val="000000"/>
                </a:solidFill>
                <a:latin typeface="宋体" panose="02010600030101010101" pitchFamily="2" charset="-122"/>
                <a:ea typeface="宋体" panose="02010600030101010101" pitchFamily="2" charset="-122"/>
              </a:rPr>
              <a:t>2.80</a:t>
            </a:r>
            <a:r>
              <a:rPr lang="zh-CN" altLang="en-US" sz="2400" dirty="0">
                <a:solidFill>
                  <a:srgbClr val="000000"/>
                </a:solidFill>
                <a:latin typeface="宋体" panose="02010600030101010101" pitchFamily="2" charset="-122"/>
                <a:ea typeface="宋体" panose="02010600030101010101" pitchFamily="2" charset="-122"/>
              </a:rPr>
              <a:t>。</a:t>
            </a:r>
            <a:endParaRPr lang="en-US" altLang="zh-CN" sz="2400" dirty="0">
              <a:solidFill>
                <a:srgbClr val="000000"/>
              </a:solidFill>
              <a:latin typeface="宋体" panose="02010600030101010101" pitchFamily="2" charset="-122"/>
              <a:ea typeface="宋体" panose="02010600030101010101" pitchFamily="2" charset="-122"/>
            </a:endParaRPr>
          </a:p>
          <a:p>
            <a:pPr>
              <a:lnSpc>
                <a:spcPct val="150000"/>
              </a:lnSpc>
              <a:spcBef>
                <a:spcPct val="0"/>
              </a:spcBef>
              <a:buClrTx/>
              <a:buSzTx/>
              <a:buFont typeface="Wingdings" panose="05000000000000000000" pitchFamily="2" charset="2"/>
              <a:buChar char="Ø"/>
              <a:defRPr/>
            </a:pPr>
            <a:r>
              <a:rPr lang="en-US" altLang="zh-CN" sz="2400" dirty="0">
                <a:solidFill>
                  <a:srgbClr val="000000"/>
                </a:solidFill>
                <a:latin typeface="宋体" panose="02010600030101010101" pitchFamily="2" charset="-122"/>
                <a:ea typeface="宋体" panose="02010600030101010101" pitchFamily="2" charset="-122"/>
              </a:rPr>
              <a:t>(b)</a:t>
            </a:r>
            <a:r>
              <a:rPr lang="zh-CN" altLang="en-US" sz="2400" dirty="0">
                <a:solidFill>
                  <a:srgbClr val="000000"/>
                </a:solidFill>
                <a:latin typeface="宋体" panose="02010600030101010101" pitchFamily="2" charset="-122"/>
                <a:ea typeface="宋体" panose="02010600030101010101" pitchFamily="2" charset="-122"/>
              </a:rPr>
              <a:t>的期望搜索代价为</a:t>
            </a:r>
            <a:r>
              <a:rPr lang="en-US" altLang="zh-CN" sz="2400" dirty="0">
                <a:solidFill>
                  <a:srgbClr val="000000"/>
                </a:solidFill>
                <a:latin typeface="宋体" panose="02010600030101010101" pitchFamily="2" charset="-122"/>
                <a:ea typeface="宋体" panose="02010600030101010101" pitchFamily="2" charset="-122"/>
              </a:rPr>
              <a:t>2.75</a:t>
            </a:r>
            <a:r>
              <a:rPr lang="zh-CN" altLang="en-US" sz="2400" dirty="0">
                <a:solidFill>
                  <a:srgbClr val="000000"/>
                </a:solidFill>
                <a:latin typeface="宋体" panose="02010600030101010101" pitchFamily="2" charset="-122"/>
                <a:ea typeface="宋体" panose="02010600030101010101" pitchFamily="2" charset="-122"/>
              </a:rPr>
              <a:t>。</a:t>
            </a: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00359" name="文本框 8">
            <a:extLst>
              <a:ext uri="{FF2B5EF4-FFF2-40B4-BE49-F238E27FC236}">
                <a16:creationId xmlns:a16="http://schemas.microsoft.com/office/drawing/2014/main" id="{31497EF4-4694-4AA6-A4CC-6CED74ECD673}"/>
              </a:ext>
            </a:extLst>
          </p:cNvPr>
          <p:cNvSpPr txBox="1">
            <a:spLocks noChangeArrowheads="1"/>
          </p:cNvSpPr>
          <p:nvPr/>
        </p:nvSpPr>
        <p:spPr bwMode="auto">
          <a:xfrm>
            <a:off x="434975" y="5445125"/>
            <a:ext cx="84486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Wingdings" panose="05000000000000000000" pitchFamily="2" charset="2"/>
              <a:buNone/>
            </a:pPr>
            <a:r>
              <a:rPr lang="zh-CN" altLang="en-US" sz="2400">
                <a:solidFill>
                  <a:srgbClr val="000000"/>
                </a:solidFill>
                <a:latin typeface="Arial" panose="020B0604020202020204" pitchFamily="34" charset="0"/>
                <a:ea typeface="宋体" panose="02010600030101010101" pitchFamily="2" charset="-122"/>
              </a:rPr>
              <a:t>       显然，树</a:t>
            </a:r>
            <a:r>
              <a:rPr lang="en-US" altLang="zh-CN" sz="2400">
                <a:solidFill>
                  <a:srgbClr val="000000"/>
                </a:solidFill>
                <a:latin typeface="Arial" panose="020B0604020202020204" pitchFamily="34" charset="0"/>
                <a:ea typeface="宋体" panose="02010600030101010101" pitchFamily="2" charset="-122"/>
              </a:rPr>
              <a:t>b</a:t>
            </a:r>
            <a:r>
              <a:rPr lang="zh-CN" altLang="en-US" sz="2400">
                <a:solidFill>
                  <a:srgbClr val="000000"/>
                </a:solidFill>
                <a:latin typeface="Arial" panose="020B0604020202020204" pitchFamily="34" charset="0"/>
                <a:ea typeface="宋体" panose="02010600030101010101" pitchFamily="2" charset="-122"/>
              </a:rPr>
              <a:t>的期望代价小于树</a:t>
            </a:r>
            <a:r>
              <a:rPr lang="en-US" altLang="zh-CN" sz="2400">
                <a:solidFill>
                  <a:srgbClr val="000000"/>
                </a:solidFill>
                <a:latin typeface="Arial" panose="020B0604020202020204" pitchFamily="34" charset="0"/>
                <a:ea typeface="宋体" panose="02010600030101010101" pitchFamily="2" charset="-122"/>
              </a:rPr>
              <a:t>a</a:t>
            </a:r>
            <a:r>
              <a:rPr lang="zh-CN" altLang="en-US" sz="2400">
                <a:solidFill>
                  <a:srgbClr val="000000"/>
                </a:solidFill>
                <a:latin typeface="Arial" panose="020B0604020202020204" pitchFamily="34" charset="0"/>
                <a:ea typeface="宋体" panose="02010600030101010101" pitchFamily="2" charset="-122"/>
              </a:rPr>
              <a:t>。事实上，树</a:t>
            </a:r>
            <a:r>
              <a:rPr lang="en-US" altLang="zh-CN" sz="2400">
                <a:solidFill>
                  <a:srgbClr val="000000"/>
                </a:solidFill>
                <a:latin typeface="Arial" panose="020B0604020202020204" pitchFamily="34" charset="0"/>
                <a:ea typeface="宋体" panose="02010600030101010101" pitchFamily="2" charset="-122"/>
              </a:rPr>
              <a:t>b</a:t>
            </a:r>
            <a:r>
              <a:rPr lang="zh-CN" altLang="en-US" sz="2400">
                <a:solidFill>
                  <a:srgbClr val="000000"/>
                </a:solidFill>
                <a:latin typeface="Arial" panose="020B0604020202020204" pitchFamily="34" charset="0"/>
                <a:ea typeface="宋体" panose="02010600030101010101" pitchFamily="2" charset="-122"/>
              </a:rPr>
              <a:t>是当前问题实例的一棵最优二叉搜索树</a:t>
            </a:r>
          </a:p>
        </p:txBody>
      </p:sp>
      <p:grpSp>
        <p:nvGrpSpPr>
          <p:cNvPr id="100360" name="组合 7">
            <a:extLst>
              <a:ext uri="{FF2B5EF4-FFF2-40B4-BE49-F238E27FC236}">
                <a16:creationId xmlns:a16="http://schemas.microsoft.com/office/drawing/2014/main" id="{49E376D3-558C-4FA0-8CA3-5D3AE819D111}"/>
              </a:ext>
            </a:extLst>
          </p:cNvPr>
          <p:cNvGrpSpPr>
            <a:grpSpLocks/>
          </p:cNvGrpSpPr>
          <p:nvPr/>
        </p:nvGrpSpPr>
        <p:grpSpPr bwMode="auto">
          <a:xfrm>
            <a:off x="5276850" y="4200525"/>
            <a:ext cx="3619500" cy="1071563"/>
            <a:chOff x="323528" y="3789040"/>
            <a:chExt cx="8496944" cy="1737511"/>
          </a:xfrm>
        </p:grpSpPr>
        <p:pic>
          <p:nvPicPr>
            <p:cNvPr id="100361" name="图片 5">
              <a:extLst>
                <a:ext uri="{FF2B5EF4-FFF2-40B4-BE49-F238E27FC236}">
                  <a16:creationId xmlns:a16="http://schemas.microsoft.com/office/drawing/2014/main" id="{F806E333-063B-4D95-8EF3-E5532155B52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3528" y="3789040"/>
              <a:ext cx="8352244" cy="1737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62" name="矩形 6">
              <a:extLst>
                <a:ext uri="{FF2B5EF4-FFF2-40B4-BE49-F238E27FC236}">
                  <a16:creationId xmlns:a16="http://schemas.microsoft.com/office/drawing/2014/main" id="{2281330A-9CDC-4B03-A8F0-DCCFA7E9C8FB}"/>
                </a:ext>
              </a:extLst>
            </p:cNvPr>
            <p:cNvSpPr>
              <a:spLocks noChangeArrowheads="1"/>
            </p:cNvSpPr>
            <p:nvPr/>
          </p:nvSpPr>
          <p:spPr bwMode="auto">
            <a:xfrm>
              <a:off x="8172400" y="4657795"/>
              <a:ext cx="648072" cy="715421"/>
            </a:xfrm>
            <a:prstGeom prst="rect">
              <a:avLst/>
            </a:prstGeom>
            <a:solidFill>
              <a:schemeClr val="bg1"/>
            </a:solidFill>
            <a:ln w="9525" algn="ctr">
              <a:solidFill>
                <a:schemeClr val="bg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rgbClr val="000000"/>
                </a:solidFill>
                <a:latin typeface="Arial" panose="020B0604020202020204" pitchFamily="34" charset="0"/>
                <a:ea typeface="宋体" panose="02010600030101010101" pitchFamily="2" charset="-122"/>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内容占位符 2">
            <a:extLst>
              <a:ext uri="{FF2B5EF4-FFF2-40B4-BE49-F238E27FC236}">
                <a16:creationId xmlns:a16="http://schemas.microsoft.com/office/drawing/2014/main" id="{CEC6261C-58A7-4AE3-A8DA-A1A7BE6E2FFC}"/>
              </a:ext>
            </a:extLst>
          </p:cNvPr>
          <p:cNvSpPr>
            <a:spLocks noGrp="1" noChangeArrowheads="1"/>
          </p:cNvSpPr>
          <p:nvPr>
            <p:ph idx="1"/>
          </p:nvPr>
        </p:nvSpPr>
        <p:spPr>
          <a:xfrm>
            <a:off x="323850" y="422275"/>
            <a:ext cx="8709025" cy="976313"/>
          </a:xfrm>
          <a:solidFill>
            <a:schemeClr val="bg1"/>
          </a:solidFill>
        </p:spPr>
        <p:txBody>
          <a:bodyPr/>
          <a:lstStyle/>
          <a:p>
            <a:pPr marL="0" indent="0">
              <a:lnSpc>
                <a:spcPct val="150000"/>
              </a:lnSpc>
              <a:buFont typeface="Wingdings" panose="05000000000000000000" pitchFamily="2" charset="2"/>
              <a:buNone/>
            </a:pPr>
            <a:r>
              <a:rPr lang="en-US" altLang="zh-CN" sz="2000"/>
              <a:t>n=5</a:t>
            </a:r>
            <a:r>
              <a:rPr lang="zh-CN" altLang="en-US" sz="2000"/>
              <a:t>，</a:t>
            </a:r>
            <a:endParaRPr lang="en-US" altLang="zh-CN" sz="2000"/>
          </a:p>
          <a:p>
            <a:pPr marL="0" indent="0">
              <a:lnSpc>
                <a:spcPct val="150000"/>
              </a:lnSpc>
              <a:buFont typeface="Wingdings" panose="05000000000000000000" pitchFamily="2" charset="2"/>
              <a:buNone/>
            </a:pPr>
            <a:endParaRPr lang="en-US" altLang="zh-CN" sz="2400"/>
          </a:p>
        </p:txBody>
      </p:sp>
      <p:pic>
        <p:nvPicPr>
          <p:cNvPr id="101379" name="图片 5">
            <a:extLst>
              <a:ext uri="{FF2B5EF4-FFF2-40B4-BE49-F238E27FC236}">
                <a16:creationId xmlns:a16="http://schemas.microsoft.com/office/drawing/2014/main" id="{F052C2E0-C828-4FD0-A586-CC26E9A9CD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4125" y="227013"/>
            <a:ext cx="44767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0" name="图片 6">
            <a:extLst>
              <a:ext uri="{FF2B5EF4-FFF2-40B4-BE49-F238E27FC236}">
                <a16:creationId xmlns:a16="http://schemas.microsoft.com/office/drawing/2014/main" id="{0D7AC985-5574-4097-B8DC-AF22A573A2B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83363" y="403225"/>
            <a:ext cx="19637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1" name="图片 7">
            <a:extLst>
              <a:ext uri="{FF2B5EF4-FFF2-40B4-BE49-F238E27FC236}">
                <a16:creationId xmlns:a16="http://schemas.microsoft.com/office/drawing/2014/main" id="{D3321047-E5C4-42F8-B166-EB2368327F4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574925"/>
            <a:ext cx="4440237"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2" name="图片 1">
            <a:extLst>
              <a:ext uri="{FF2B5EF4-FFF2-40B4-BE49-F238E27FC236}">
                <a16:creationId xmlns:a16="http://schemas.microsoft.com/office/drawing/2014/main" id="{D4FF7268-A2C1-4062-8187-DA211DFA23A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136775"/>
            <a:ext cx="5429250"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1383" name="组合 7">
            <a:extLst>
              <a:ext uri="{FF2B5EF4-FFF2-40B4-BE49-F238E27FC236}">
                <a16:creationId xmlns:a16="http://schemas.microsoft.com/office/drawing/2014/main" id="{56872E08-CC0F-4AB5-B392-C6E22F6CFE54}"/>
              </a:ext>
            </a:extLst>
          </p:cNvPr>
          <p:cNvGrpSpPr>
            <a:grpSpLocks/>
          </p:cNvGrpSpPr>
          <p:nvPr/>
        </p:nvGrpSpPr>
        <p:grpSpPr bwMode="auto">
          <a:xfrm>
            <a:off x="252413" y="5956300"/>
            <a:ext cx="3240087" cy="782638"/>
            <a:chOff x="323528" y="3789040"/>
            <a:chExt cx="8496944" cy="1737511"/>
          </a:xfrm>
        </p:grpSpPr>
        <p:pic>
          <p:nvPicPr>
            <p:cNvPr id="101385" name="图片 5">
              <a:extLst>
                <a:ext uri="{FF2B5EF4-FFF2-40B4-BE49-F238E27FC236}">
                  <a16:creationId xmlns:a16="http://schemas.microsoft.com/office/drawing/2014/main" id="{00BEB0C5-9F97-4336-BD9E-30AF0AD4809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3528" y="3789040"/>
              <a:ext cx="8352244" cy="1737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6" name="矩形 6">
              <a:extLst>
                <a:ext uri="{FF2B5EF4-FFF2-40B4-BE49-F238E27FC236}">
                  <a16:creationId xmlns:a16="http://schemas.microsoft.com/office/drawing/2014/main" id="{CFC81ADE-AA28-4DBB-8D2E-48188A1FE792}"/>
                </a:ext>
              </a:extLst>
            </p:cNvPr>
            <p:cNvSpPr>
              <a:spLocks noChangeArrowheads="1"/>
            </p:cNvSpPr>
            <p:nvPr/>
          </p:nvSpPr>
          <p:spPr bwMode="auto">
            <a:xfrm>
              <a:off x="8172400" y="4657795"/>
              <a:ext cx="648072" cy="715421"/>
            </a:xfrm>
            <a:prstGeom prst="rect">
              <a:avLst/>
            </a:prstGeom>
            <a:solidFill>
              <a:schemeClr val="bg1"/>
            </a:solidFill>
            <a:ln w="9525" algn="ctr">
              <a:solidFill>
                <a:schemeClr val="bg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rgbClr val="000000"/>
                </a:solidFill>
                <a:latin typeface="Arial" panose="020B0604020202020204" pitchFamily="34" charset="0"/>
                <a:ea typeface="宋体" panose="02010600030101010101" pitchFamily="2" charset="-122"/>
              </a:endParaRPr>
            </a:p>
          </p:txBody>
        </p:sp>
      </p:grpSp>
      <p:sp>
        <p:nvSpPr>
          <p:cNvPr id="12" name="文本框 9">
            <a:extLst>
              <a:ext uri="{FF2B5EF4-FFF2-40B4-BE49-F238E27FC236}">
                <a16:creationId xmlns:a16="http://schemas.microsoft.com/office/drawing/2014/main" id="{D02D07DE-B442-4CBD-A37F-D9C0D29F7653}"/>
              </a:ext>
            </a:extLst>
          </p:cNvPr>
          <p:cNvSpPr txBox="1">
            <a:spLocks noChangeArrowheads="1"/>
          </p:cNvSpPr>
          <p:nvPr/>
        </p:nvSpPr>
        <p:spPr bwMode="auto">
          <a:xfrm>
            <a:off x="471488" y="4710113"/>
            <a:ext cx="2578100" cy="461962"/>
          </a:xfrm>
          <a:prstGeom prst="rect">
            <a:avLst/>
          </a:prstGeom>
          <a:solidFill>
            <a:schemeClr val="accent1">
              <a:lumMod val="20000"/>
              <a:lumOff val="80000"/>
            </a:schemeClr>
          </a:solidFill>
          <a:ln>
            <a:noFill/>
          </a:ln>
        </p:spPr>
        <p:txBody>
          <a:bodyPr>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marL="0" indent="0">
              <a:lnSpc>
                <a:spcPct val="150000"/>
              </a:lnSpc>
              <a:spcBef>
                <a:spcPct val="0"/>
              </a:spcBef>
              <a:buClrTx/>
              <a:buSzTx/>
              <a:buFont typeface="Wingdings" panose="05000000000000000000" pitchFamily="2" charset="2"/>
              <a:buNone/>
              <a:defRPr/>
            </a:pPr>
            <a:r>
              <a:rPr lang="en-US" altLang="zh-CN" sz="1600" dirty="0">
                <a:solidFill>
                  <a:srgbClr val="000000"/>
                </a:solidFill>
                <a:latin typeface="宋体" panose="02010600030101010101" pitchFamily="2" charset="-122"/>
                <a:ea typeface="宋体" panose="02010600030101010101" pitchFamily="2" charset="-122"/>
              </a:rPr>
              <a:t>(a)</a:t>
            </a:r>
            <a:r>
              <a:rPr lang="zh-CN" altLang="en-US" sz="1600" dirty="0">
                <a:solidFill>
                  <a:srgbClr val="000000"/>
                </a:solidFill>
                <a:latin typeface="宋体" panose="02010600030101010101" pitchFamily="2" charset="-122"/>
                <a:ea typeface="宋体" panose="02010600030101010101" pitchFamily="2" charset="-122"/>
              </a:rPr>
              <a:t>的期望搜索代价为</a:t>
            </a:r>
            <a:r>
              <a:rPr lang="en-US" altLang="zh-CN" sz="1600" dirty="0">
                <a:solidFill>
                  <a:srgbClr val="000000"/>
                </a:solidFill>
                <a:latin typeface="宋体" panose="02010600030101010101" pitchFamily="2" charset="-122"/>
                <a:ea typeface="宋体" panose="02010600030101010101" pitchFamily="2" charset="-122"/>
              </a:rPr>
              <a:t>2.80</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E76315E-F532-4287-950D-AEE3167ED463}"/>
              </a:ext>
            </a:extLst>
          </p:cNvPr>
          <p:cNvSpPr>
            <a:spLocks noGrp="1"/>
          </p:cNvSpPr>
          <p:nvPr>
            <p:ph idx="1"/>
          </p:nvPr>
        </p:nvSpPr>
        <p:spPr>
          <a:xfrm>
            <a:off x="258763" y="269875"/>
            <a:ext cx="8642350" cy="5770563"/>
          </a:xfrm>
          <a:solidFill>
            <a:schemeClr val="bg1"/>
          </a:solidFill>
        </p:spPr>
        <p:txBody>
          <a:bodyPr/>
          <a:lstStyle/>
          <a:p>
            <a:pPr marL="0" indent="0">
              <a:lnSpc>
                <a:spcPct val="200000"/>
              </a:lnSpc>
              <a:buFont typeface="Wingdings" panose="05000000000000000000" pitchFamily="2" charset="2"/>
              <a:buNone/>
              <a:defRPr/>
            </a:pPr>
            <a:r>
              <a:rPr lang="zh-CN" altLang="en-US" sz="2800" dirty="0"/>
              <a:t>最优二叉搜索树的定义：</a:t>
            </a:r>
            <a:endParaRPr lang="en-US" altLang="zh-CN" sz="2800" dirty="0"/>
          </a:p>
          <a:p>
            <a:pPr marL="0" indent="0">
              <a:lnSpc>
                <a:spcPct val="150000"/>
              </a:lnSpc>
              <a:buFont typeface="Wingdings" panose="05000000000000000000" pitchFamily="2" charset="2"/>
              <a:buNone/>
              <a:defRPr/>
            </a:pPr>
            <a:r>
              <a:rPr lang="zh-CN" altLang="en-US" sz="2800" dirty="0">
                <a:solidFill>
                  <a:schemeClr val="bg2"/>
                </a:solidFill>
                <a:latin typeface="宋体" panose="02010600030101010101" pitchFamily="2" charset="-122"/>
                <a:ea typeface="宋体" panose="02010600030101010101" pitchFamily="2" charset="-122"/>
              </a:rPr>
              <a:t>    对于给定的关键字及其概率集合，</a:t>
            </a:r>
            <a:r>
              <a:rPr lang="zh-CN" altLang="en-US" sz="2800" dirty="0">
                <a:solidFill>
                  <a:srgbClr val="0000FF"/>
                </a:solidFill>
                <a:latin typeface="宋体" panose="02010600030101010101" pitchFamily="2" charset="-122"/>
                <a:ea typeface="宋体" panose="02010600030101010101" pitchFamily="2" charset="-122"/>
              </a:rPr>
              <a:t>期望搜索代价最小</a:t>
            </a:r>
            <a:r>
              <a:rPr lang="zh-CN" altLang="en-US" sz="2800" dirty="0">
                <a:solidFill>
                  <a:schemeClr val="bg2"/>
                </a:solidFill>
                <a:latin typeface="宋体" panose="02010600030101010101" pitchFamily="2" charset="-122"/>
                <a:ea typeface="宋体" panose="02010600030101010101" pitchFamily="2" charset="-122"/>
              </a:rPr>
              <a:t>的二叉搜索树称为其</a:t>
            </a:r>
            <a:r>
              <a:rPr lang="zh-CN" altLang="en-US" sz="2800" dirty="0">
                <a:solidFill>
                  <a:srgbClr val="FF0000"/>
                </a:solidFill>
              </a:rPr>
              <a:t>最优二叉搜索树</a:t>
            </a:r>
            <a:r>
              <a:rPr lang="zh-CN" altLang="en-US" sz="2800" dirty="0">
                <a:solidFill>
                  <a:schemeClr val="bg2"/>
                </a:solidFill>
              </a:rPr>
              <a:t>。</a:t>
            </a:r>
            <a:endParaRPr lang="en-US" altLang="zh-CN" sz="2800" dirty="0">
              <a:solidFill>
                <a:schemeClr val="bg2"/>
              </a:solidFill>
            </a:endParaRPr>
          </a:p>
          <a:p>
            <a:pPr marL="806450">
              <a:lnSpc>
                <a:spcPct val="200000"/>
              </a:lnSpc>
              <a:defRPr/>
            </a:pPr>
            <a:r>
              <a:rPr lang="zh-CN" altLang="en-US" sz="2400" dirty="0">
                <a:solidFill>
                  <a:schemeClr val="bg2"/>
                </a:solidFill>
                <a:latin typeface="宋体" panose="02010600030101010101" pitchFamily="2" charset="-122"/>
                <a:ea typeface="宋体" panose="02010600030101010101" pitchFamily="2" charset="-122"/>
              </a:rPr>
              <a:t>对给定的关键字和概率集合，</a:t>
            </a:r>
            <a:r>
              <a:rPr lang="zh-CN" altLang="en-US" sz="2400" dirty="0">
                <a:latin typeface="宋体" panose="02010600030101010101" pitchFamily="2" charset="-122"/>
                <a:ea typeface="宋体" panose="02010600030101010101" pitchFamily="2" charset="-122"/>
              </a:rPr>
              <a:t>怎么构造</a:t>
            </a:r>
            <a:r>
              <a:rPr lang="zh-CN" altLang="en-US" sz="2400" dirty="0">
                <a:solidFill>
                  <a:schemeClr val="bg2"/>
                </a:solidFill>
                <a:latin typeface="宋体" panose="02010600030101010101" pitchFamily="2" charset="-122"/>
                <a:ea typeface="宋体" panose="02010600030101010101" pitchFamily="2" charset="-122"/>
              </a:rPr>
              <a:t>最优二叉搜索树？</a:t>
            </a:r>
            <a:endParaRPr lang="en-US" altLang="zh-CN" sz="2400" dirty="0">
              <a:solidFill>
                <a:schemeClr val="bg2"/>
              </a:solidFill>
              <a:latin typeface="宋体" panose="02010600030101010101" pitchFamily="2" charset="-122"/>
              <a:ea typeface="宋体" panose="02010600030101010101" pitchFamily="2" charset="-122"/>
            </a:endParaRPr>
          </a:p>
          <a:p>
            <a:pPr marL="806450">
              <a:lnSpc>
                <a:spcPct val="200000"/>
              </a:lnSpc>
              <a:defRPr/>
            </a:pPr>
            <a:r>
              <a:rPr lang="zh-CN" altLang="en-US" sz="2400" dirty="0">
                <a:solidFill>
                  <a:schemeClr val="bg2"/>
                </a:solidFill>
                <a:latin typeface="宋体" panose="02010600030101010101" pitchFamily="2" charset="-122"/>
                <a:ea typeface="宋体" panose="02010600030101010101" pitchFamily="2" charset="-122"/>
              </a:rPr>
              <a:t>关键问题：确定</a:t>
            </a:r>
            <a:r>
              <a:rPr lang="zh-CN" altLang="en-US" sz="2400" dirty="0">
                <a:solidFill>
                  <a:srgbClr val="FF0000"/>
                </a:solidFill>
              </a:rPr>
              <a:t>谁是树根</a:t>
            </a:r>
            <a:endParaRPr lang="en-US" altLang="zh-CN" sz="2400" dirty="0">
              <a:solidFill>
                <a:schemeClr val="bg2"/>
              </a:solidFill>
            </a:endParaRPr>
          </a:p>
          <a:p>
            <a:pPr marL="1566863" lvl="1">
              <a:lnSpc>
                <a:spcPct val="150000"/>
              </a:lnSpc>
              <a:spcBef>
                <a:spcPts val="0"/>
              </a:spcBef>
              <a:buFont typeface="Wingdings" panose="05000000000000000000" pitchFamily="2" charset="2"/>
              <a:buChar char="Ø"/>
              <a:defRPr/>
            </a:pPr>
            <a:r>
              <a:rPr lang="zh-CN" altLang="en-US" sz="2400" dirty="0">
                <a:solidFill>
                  <a:schemeClr val="bg2"/>
                </a:solidFill>
                <a:latin typeface="宋体" panose="02010600030101010101" pitchFamily="2" charset="-122"/>
                <a:ea typeface="宋体" panose="02010600030101010101" pitchFamily="2" charset="-122"/>
              </a:rPr>
              <a:t>树根不一定是概率最高的关键字；</a:t>
            </a:r>
            <a:endParaRPr lang="en-US" altLang="zh-CN" sz="2400" dirty="0">
              <a:solidFill>
                <a:schemeClr val="bg2"/>
              </a:solidFill>
              <a:latin typeface="宋体" panose="02010600030101010101" pitchFamily="2" charset="-122"/>
              <a:ea typeface="宋体" panose="02010600030101010101" pitchFamily="2" charset="-122"/>
            </a:endParaRPr>
          </a:p>
          <a:p>
            <a:pPr marL="1566863" lvl="1">
              <a:lnSpc>
                <a:spcPct val="150000"/>
              </a:lnSpc>
              <a:spcBef>
                <a:spcPts val="0"/>
              </a:spcBef>
              <a:buFont typeface="Wingdings" panose="05000000000000000000" pitchFamily="2" charset="2"/>
              <a:buChar char="Ø"/>
              <a:defRPr/>
            </a:pPr>
            <a:r>
              <a:rPr lang="zh-CN" altLang="en-US" sz="2400" dirty="0">
                <a:solidFill>
                  <a:schemeClr val="bg2"/>
                </a:solidFill>
                <a:latin typeface="宋体" panose="02010600030101010101" pitchFamily="2" charset="-122"/>
                <a:ea typeface="宋体" panose="02010600030101010101" pitchFamily="2" charset="-122"/>
              </a:rPr>
              <a:t>树也不一定是最矮的树；</a:t>
            </a:r>
            <a:endParaRPr lang="en-US" altLang="zh-CN" sz="2400" dirty="0">
              <a:solidFill>
                <a:schemeClr val="bg2"/>
              </a:solidFill>
              <a:latin typeface="宋体" panose="02010600030101010101" pitchFamily="2" charset="-122"/>
              <a:ea typeface="宋体" panose="02010600030101010101" pitchFamily="2" charset="-122"/>
            </a:endParaRPr>
          </a:p>
          <a:p>
            <a:pPr marL="1566863" lvl="1">
              <a:lnSpc>
                <a:spcPct val="150000"/>
              </a:lnSpc>
              <a:spcBef>
                <a:spcPts val="0"/>
              </a:spcBef>
              <a:buFont typeface="Wingdings" panose="05000000000000000000" pitchFamily="2" charset="2"/>
              <a:buChar char="Ø"/>
              <a:defRPr/>
            </a:pPr>
            <a:r>
              <a:rPr lang="zh-CN" altLang="en-US" sz="2400" dirty="0">
                <a:solidFill>
                  <a:schemeClr val="bg2"/>
                </a:solidFill>
                <a:latin typeface="宋体" panose="02010600030101010101" pitchFamily="2" charset="-122"/>
                <a:ea typeface="宋体" panose="02010600030101010101" pitchFamily="2" charset="-122"/>
              </a:rPr>
              <a:t>但该树的期望搜索代价必须是最小的。</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9177F9-D76A-4CCB-ABE1-36293A798B3E}"/>
              </a:ext>
            </a:extLst>
          </p:cNvPr>
          <p:cNvSpPr>
            <a:spLocks noGrp="1"/>
          </p:cNvSpPr>
          <p:nvPr>
            <p:ph idx="1"/>
          </p:nvPr>
        </p:nvSpPr>
        <p:spPr>
          <a:xfrm>
            <a:off x="323850" y="115888"/>
            <a:ext cx="8623300" cy="6626225"/>
          </a:xfrm>
          <a:solidFill>
            <a:schemeClr val="bg1"/>
          </a:solidFill>
        </p:spPr>
        <p:txBody>
          <a:bodyPr/>
          <a:lstStyle/>
          <a:p>
            <a:pPr marL="0" indent="0">
              <a:lnSpc>
                <a:spcPct val="150000"/>
              </a:lnSpc>
              <a:buFont typeface="Wingdings" panose="05000000000000000000" pitchFamily="2" charset="2"/>
              <a:buNone/>
              <a:defRPr/>
            </a:pPr>
            <a:r>
              <a:rPr lang="zh-CN" altLang="en-US" sz="2800" dirty="0"/>
              <a:t>用动态规划策略构造最优二叉搜索树</a:t>
            </a:r>
            <a:endParaRPr lang="en-US" altLang="zh-CN" sz="2800" dirty="0"/>
          </a:p>
          <a:p>
            <a:pPr marL="0" indent="0">
              <a:lnSpc>
                <a:spcPct val="150000"/>
              </a:lnSpc>
              <a:buFont typeface="Wingdings" panose="05000000000000000000" pitchFamily="2" charset="2"/>
              <a:buNone/>
              <a:defRPr/>
            </a:pP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a:t>
            </a:r>
            <a:r>
              <a:rPr lang="zh-CN" altLang="en-US" sz="2400" dirty="0"/>
              <a:t>证明最优二叉搜索树的</a:t>
            </a:r>
            <a:r>
              <a:rPr lang="zh-CN" altLang="en-US" sz="2400" dirty="0">
                <a:solidFill>
                  <a:srgbClr val="FF0000"/>
                </a:solidFill>
              </a:rPr>
              <a:t>最优子结构</a:t>
            </a:r>
            <a:endParaRPr lang="en-US" altLang="zh-CN" sz="2400" dirty="0"/>
          </a:p>
          <a:p>
            <a:pPr marL="0" indent="0" algn="just">
              <a:lnSpc>
                <a:spcPct val="150000"/>
              </a:lnSpc>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如果</a:t>
            </a:r>
            <a:r>
              <a:rPr lang="en-US" altLang="zh-CN" sz="2400" b="1" dirty="0">
                <a:solidFill>
                  <a:srgbClr val="FF0000"/>
                </a:solidFill>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是一棵相对于关键字</a:t>
            </a:r>
            <a:r>
              <a:rPr lang="en-US" altLang="zh-CN" sz="2400" dirty="0">
                <a:latin typeface="宋体" panose="02010600030101010101" pitchFamily="2" charset="-122"/>
                <a:ea typeface="宋体" panose="02010600030101010101" pitchFamily="2" charset="-122"/>
              </a:rPr>
              <a:t>k</a:t>
            </a:r>
            <a:r>
              <a:rPr lang="en-US" altLang="zh-CN" sz="2400" baseline="-25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k</a:t>
            </a:r>
            <a:r>
              <a:rPr lang="en-US" altLang="zh-CN" sz="2400" baseline="-25000" dirty="0" err="1">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和伪关键字</a:t>
            </a:r>
            <a:r>
              <a:rPr lang="en-US" altLang="zh-CN" sz="2400" dirty="0">
                <a:latin typeface="宋体" panose="02010600030101010101" pitchFamily="2" charset="-122"/>
                <a:ea typeface="宋体" panose="02010600030101010101" pitchFamily="2" charset="-122"/>
              </a:rPr>
              <a:t>d</a:t>
            </a:r>
            <a:r>
              <a:rPr lang="en-US" altLang="zh-CN" sz="2400" baseline="-25000" dirty="0">
                <a:latin typeface="宋体" panose="02010600030101010101" pitchFamily="2" charset="-122"/>
                <a:ea typeface="宋体" panose="02010600030101010101" pitchFamily="2" charset="-122"/>
              </a:rPr>
              <a:t>0</a:t>
            </a:r>
            <a:r>
              <a:rPr lang="en-US" altLang="zh-CN" sz="2400" dirty="0">
                <a:latin typeface="宋体" panose="02010600030101010101" pitchFamily="2" charset="-122"/>
                <a:ea typeface="宋体" panose="02010600030101010101" pitchFamily="2" charset="-122"/>
              </a:rPr>
              <a:t>, …,</a:t>
            </a:r>
            <a:r>
              <a:rPr lang="en-US" altLang="zh-CN" sz="2400" dirty="0" err="1">
                <a:latin typeface="宋体" panose="02010600030101010101" pitchFamily="2" charset="-122"/>
                <a:ea typeface="宋体" panose="02010600030101010101" pitchFamily="2" charset="-122"/>
              </a:rPr>
              <a:t>d</a:t>
            </a:r>
            <a:r>
              <a:rPr lang="en-US" altLang="zh-CN" sz="2400" baseline="-25000" dirty="0" err="1">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的最优二叉搜索树，则</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中一棵包含关键字</a:t>
            </a:r>
            <a:r>
              <a:rPr lang="en-US" altLang="zh-CN" sz="2400" dirty="0" err="1">
                <a:latin typeface="宋体" panose="02010600030101010101" pitchFamily="2" charset="-122"/>
                <a:ea typeface="宋体" panose="02010600030101010101" pitchFamily="2" charset="-122"/>
              </a:rPr>
              <a:t>k</a:t>
            </a:r>
            <a:r>
              <a:rPr lang="en-US" altLang="zh-CN" sz="2400" baseline="-25000" dirty="0" err="1">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k</a:t>
            </a:r>
            <a:r>
              <a:rPr lang="en-US" altLang="zh-CN" sz="2400" baseline="-25000" dirty="0" err="1">
                <a:latin typeface="宋体" panose="02010600030101010101" pitchFamily="2" charset="-122"/>
                <a:ea typeface="宋体" panose="02010600030101010101" pitchFamily="2" charset="-122"/>
              </a:rPr>
              <a:t>j</a:t>
            </a:r>
            <a:r>
              <a:rPr lang="zh-CN" altLang="en-US" sz="2400" dirty="0">
                <a:latin typeface="宋体" panose="02010600030101010101" pitchFamily="2" charset="-122"/>
                <a:ea typeface="宋体" panose="02010600030101010101" pitchFamily="2" charset="-122"/>
              </a:rPr>
              <a:t>的子树</a:t>
            </a:r>
            <a:r>
              <a:rPr lang="en-US" altLang="zh-CN" sz="2400" dirty="0">
                <a:latin typeface="宋体" panose="02010600030101010101" pitchFamily="2" charset="-122"/>
                <a:ea typeface="宋体" panose="02010600030101010101" pitchFamily="2" charset="-122"/>
              </a:rPr>
              <a:t>T</a:t>
            </a:r>
            <a:r>
              <a:rPr lang="en-US" altLang="zh-CN" sz="2400" dirty="0">
                <a:solidFill>
                  <a:srgbClr val="000000"/>
                </a:solidFill>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必然是相对于关键字</a:t>
            </a:r>
            <a:r>
              <a:rPr lang="en-US" altLang="zh-CN" sz="2400" dirty="0" err="1">
                <a:latin typeface="宋体" panose="02010600030101010101" pitchFamily="2" charset="-122"/>
                <a:ea typeface="宋体" panose="02010600030101010101" pitchFamily="2" charset="-122"/>
              </a:rPr>
              <a:t>k</a:t>
            </a:r>
            <a:r>
              <a:rPr lang="en-US" altLang="zh-CN" sz="2400" baseline="-25000" dirty="0" err="1">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k</a:t>
            </a:r>
            <a:r>
              <a:rPr lang="en-US" altLang="zh-CN" sz="2400" baseline="-25000" dirty="0" err="1">
                <a:latin typeface="宋体" panose="02010600030101010101" pitchFamily="2" charset="-122"/>
                <a:ea typeface="宋体" panose="02010600030101010101" pitchFamily="2" charset="-122"/>
              </a:rPr>
              <a:t>j</a:t>
            </a:r>
            <a:r>
              <a:rPr lang="zh-CN" altLang="en-US" sz="2400" dirty="0">
                <a:latin typeface="宋体" panose="02010600030101010101" pitchFamily="2" charset="-122"/>
                <a:ea typeface="宋体" panose="02010600030101010101" pitchFamily="2" charset="-122"/>
              </a:rPr>
              <a:t>（和伪关键字</a:t>
            </a:r>
            <a:r>
              <a:rPr lang="en-US" altLang="zh-CN" sz="2400" dirty="0">
                <a:latin typeface="宋体" panose="02010600030101010101" pitchFamily="2" charset="-122"/>
                <a:ea typeface="宋体" panose="02010600030101010101" pitchFamily="2" charset="-122"/>
              </a:rPr>
              <a:t>d</a:t>
            </a:r>
            <a:r>
              <a:rPr lang="en-US" altLang="zh-CN" sz="2400" baseline="-25000" dirty="0">
                <a:latin typeface="宋体" panose="02010600030101010101" pitchFamily="2" charset="-122"/>
                <a:ea typeface="宋体" panose="02010600030101010101" pitchFamily="2" charset="-122"/>
              </a:rPr>
              <a:t>i-1</a:t>
            </a:r>
            <a:r>
              <a:rPr lang="en-US" altLang="zh-CN" sz="2400" dirty="0">
                <a:latin typeface="宋体" panose="02010600030101010101" pitchFamily="2" charset="-122"/>
                <a:ea typeface="宋体" panose="02010600030101010101" pitchFamily="2" charset="-122"/>
              </a:rPr>
              <a:t>, …,</a:t>
            </a:r>
            <a:r>
              <a:rPr lang="en-US" altLang="zh-CN" sz="2400" dirty="0" err="1">
                <a:latin typeface="宋体" panose="02010600030101010101" pitchFamily="2" charset="-122"/>
                <a:ea typeface="宋体" panose="02010600030101010101" pitchFamily="2" charset="-122"/>
              </a:rPr>
              <a:t>d</a:t>
            </a:r>
            <a:r>
              <a:rPr lang="en-US" altLang="zh-CN" sz="2400" baseline="-25000" dirty="0" err="1">
                <a:latin typeface="宋体" panose="02010600030101010101" pitchFamily="2" charset="-122"/>
                <a:ea typeface="宋体" panose="02010600030101010101" pitchFamily="2" charset="-122"/>
              </a:rPr>
              <a:t>j</a:t>
            </a:r>
            <a:r>
              <a:rPr lang="zh-CN" altLang="en-US" sz="2400" dirty="0">
                <a:latin typeface="宋体" panose="02010600030101010101" pitchFamily="2" charset="-122"/>
                <a:ea typeface="宋体" panose="02010600030101010101" pitchFamily="2" charset="-122"/>
              </a:rPr>
              <a:t>）的最优二叉搜索子树。</a:t>
            </a:r>
            <a:endParaRPr lang="en-US" altLang="zh-CN" sz="2400" dirty="0">
              <a:latin typeface="宋体" panose="02010600030101010101" pitchFamily="2" charset="-122"/>
              <a:ea typeface="宋体" panose="02010600030101010101" pitchFamily="2" charset="-122"/>
            </a:endParaRPr>
          </a:p>
          <a:p>
            <a:pPr marL="0" indent="0">
              <a:lnSpc>
                <a:spcPct val="150000"/>
              </a:lnSpc>
              <a:buFont typeface="Wingdings" panose="05000000000000000000" pitchFamily="2" charset="2"/>
              <a:buNone/>
              <a:defRPr/>
            </a:pPr>
            <a:r>
              <a:rPr lang="zh-CN" altLang="en-US" sz="2400" dirty="0">
                <a:solidFill>
                  <a:srgbClr val="0000FF"/>
                </a:solidFill>
                <a:latin typeface="宋体" panose="02010600030101010101" pitchFamily="2" charset="-122"/>
                <a:ea typeface="宋体" panose="02010600030101010101" pitchFamily="2" charset="-122"/>
              </a:rPr>
              <a:t>证明</a:t>
            </a:r>
            <a:r>
              <a:rPr lang="zh-CN" altLang="en-US" sz="2400" dirty="0">
                <a:latin typeface="宋体" panose="02010600030101010101" pitchFamily="2" charset="-122"/>
                <a:ea typeface="宋体" panose="02010600030101010101" pitchFamily="2" charset="-122"/>
              </a:rPr>
              <a:t>：</a:t>
            </a:r>
            <a:r>
              <a:rPr lang="zh-CN" altLang="en-US" sz="2400" dirty="0"/>
              <a:t>用剪切</a:t>
            </a:r>
            <a:r>
              <a:rPr lang="en-US" altLang="zh-CN" sz="2400" dirty="0"/>
              <a:t>-</a:t>
            </a:r>
            <a:r>
              <a:rPr lang="zh-CN" altLang="en-US" sz="2400" dirty="0"/>
              <a:t>粘贴法证明</a:t>
            </a:r>
            <a:endParaRPr lang="en-US" altLang="zh-CN" sz="2400" dirty="0"/>
          </a:p>
          <a:p>
            <a:pPr marL="0" indent="0">
              <a:lnSpc>
                <a:spcPct val="150000"/>
              </a:lnSpc>
              <a:buFont typeface="Wingdings" panose="05000000000000000000" pitchFamily="2" charset="2"/>
              <a:buNone/>
              <a:defRPr/>
            </a:pPr>
            <a:r>
              <a:rPr lang="zh-CN" altLang="en-US" sz="2200" dirty="0">
                <a:latin typeface="宋体" panose="02010600030101010101" pitchFamily="2" charset="-122"/>
                <a:ea typeface="宋体" panose="02010600030101010101" pitchFamily="2" charset="-122"/>
              </a:rPr>
              <a:t>    对关键字</a:t>
            </a:r>
            <a:r>
              <a:rPr lang="en-US" altLang="zh-CN" sz="2200" dirty="0" err="1">
                <a:latin typeface="宋体" panose="02010600030101010101" pitchFamily="2" charset="-122"/>
                <a:ea typeface="宋体" panose="02010600030101010101" pitchFamily="2" charset="-122"/>
              </a:rPr>
              <a:t>k</a:t>
            </a:r>
            <a:r>
              <a:rPr lang="en-US" altLang="zh-CN" sz="2200" baseline="-25000" dirty="0" err="1">
                <a:latin typeface="宋体" panose="02010600030101010101" pitchFamily="2" charset="-122"/>
                <a:ea typeface="宋体" panose="02010600030101010101" pitchFamily="2" charset="-122"/>
              </a:rPr>
              <a:t>i</a:t>
            </a:r>
            <a:r>
              <a:rPr lang="en-US" altLang="zh-CN"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k</a:t>
            </a:r>
            <a:r>
              <a:rPr lang="en-US" altLang="zh-CN" sz="2200" baseline="-25000" dirty="0" err="1">
                <a:latin typeface="宋体" panose="02010600030101010101" pitchFamily="2" charset="-122"/>
                <a:ea typeface="宋体" panose="02010600030101010101" pitchFamily="2" charset="-122"/>
              </a:rPr>
              <a:t>j</a:t>
            </a:r>
            <a:r>
              <a:rPr lang="zh-CN" altLang="en-US" sz="2200" dirty="0">
                <a:latin typeface="宋体" panose="02010600030101010101" pitchFamily="2" charset="-122"/>
                <a:ea typeface="宋体" panose="02010600030101010101" pitchFamily="2" charset="-122"/>
              </a:rPr>
              <a:t>和伪关键字</a:t>
            </a:r>
            <a:r>
              <a:rPr lang="en-US" altLang="zh-CN" sz="2200" dirty="0">
                <a:latin typeface="宋体" panose="02010600030101010101" pitchFamily="2" charset="-122"/>
                <a:ea typeface="宋体" panose="02010600030101010101" pitchFamily="2" charset="-122"/>
              </a:rPr>
              <a:t>d</a:t>
            </a:r>
            <a:r>
              <a:rPr lang="en-US" altLang="zh-CN" sz="2200" baseline="-25000" dirty="0">
                <a:latin typeface="宋体" panose="02010600030101010101" pitchFamily="2" charset="-122"/>
                <a:ea typeface="宋体" panose="02010600030101010101" pitchFamily="2" charset="-122"/>
              </a:rPr>
              <a:t>i-1</a:t>
            </a:r>
            <a:r>
              <a:rPr lang="en-US" altLang="zh-CN"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d</a:t>
            </a:r>
            <a:r>
              <a:rPr lang="en-US" altLang="zh-CN" sz="2200" baseline="-25000" dirty="0" err="1">
                <a:latin typeface="宋体" panose="02010600030101010101" pitchFamily="2" charset="-122"/>
                <a:ea typeface="宋体" panose="02010600030101010101" pitchFamily="2" charset="-122"/>
              </a:rPr>
              <a:t>j</a:t>
            </a:r>
            <a:r>
              <a:rPr lang="zh-CN" altLang="en-US" sz="2200" dirty="0">
                <a:latin typeface="宋体" panose="02010600030101010101" pitchFamily="2" charset="-122"/>
                <a:ea typeface="宋体" panose="02010600030101010101" pitchFamily="2" charset="-122"/>
              </a:rPr>
              <a:t>，如果存在子树</a:t>
            </a:r>
            <a:r>
              <a:rPr lang="en-US" altLang="zh-CN" sz="2200" dirty="0">
                <a:latin typeface="宋体" panose="02010600030101010101" pitchFamily="2" charset="-122"/>
                <a:ea typeface="宋体" panose="02010600030101010101" pitchFamily="2" charset="-122"/>
              </a:rPr>
              <a:t>T”</a:t>
            </a:r>
            <a:r>
              <a:rPr lang="zh-CN" altLang="en-US" sz="2200" dirty="0">
                <a:latin typeface="宋体" panose="02010600030101010101" pitchFamily="2" charset="-122"/>
                <a:ea typeface="宋体" panose="02010600030101010101" pitchFamily="2" charset="-122"/>
              </a:rPr>
              <a:t>，其期望搜索代价比</a:t>
            </a:r>
            <a:r>
              <a:rPr lang="en-US" altLang="zh-CN" sz="2200" dirty="0">
                <a:latin typeface="宋体" panose="02010600030101010101" pitchFamily="2" charset="-122"/>
                <a:ea typeface="宋体" panose="02010600030101010101" pitchFamily="2" charset="-122"/>
              </a:rPr>
              <a:t>T</a:t>
            </a:r>
            <a:r>
              <a:rPr lang="en-US" altLang="zh-CN" sz="2200" dirty="0">
                <a:solidFill>
                  <a:srgbClr val="000000"/>
                </a:solidFill>
                <a:latin typeface="宋体" panose="02010600030101010101" pitchFamily="2" charset="-122"/>
                <a:ea typeface="宋体" panose="02010600030101010101" pitchFamily="2" charset="-122"/>
              </a:rPr>
              <a:t>’</a:t>
            </a:r>
            <a:r>
              <a:rPr lang="zh-CN" altLang="en-US" sz="2200" dirty="0">
                <a:solidFill>
                  <a:srgbClr val="000000"/>
                </a:solidFill>
                <a:latin typeface="宋体" panose="02010600030101010101" pitchFamily="2" charset="-122"/>
                <a:ea typeface="宋体" panose="02010600030101010101" pitchFamily="2" charset="-122"/>
              </a:rPr>
              <a:t>低，那么将</a:t>
            </a:r>
            <a:r>
              <a:rPr lang="en-US" altLang="zh-CN" sz="2200" dirty="0">
                <a:latin typeface="宋体" panose="02010600030101010101" pitchFamily="2" charset="-122"/>
                <a:ea typeface="宋体" panose="02010600030101010101" pitchFamily="2" charset="-122"/>
              </a:rPr>
              <a:t>T</a:t>
            </a:r>
            <a:r>
              <a:rPr lang="en-US" altLang="zh-CN" sz="2200" dirty="0">
                <a:solidFill>
                  <a:srgbClr val="000000"/>
                </a:solidFill>
                <a:latin typeface="宋体" panose="02010600030101010101" pitchFamily="2" charset="-122"/>
                <a:ea typeface="宋体" panose="02010600030101010101" pitchFamily="2" charset="-122"/>
              </a:rPr>
              <a:t>’</a:t>
            </a:r>
            <a:r>
              <a:rPr lang="zh-CN" altLang="en-US" sz="2200" dirty="0">
                <a:solidFill>
                  <a:srgbClr val="000000"/>
                </a:solidFill>
                <a:latin typeface="宋体" panose="02010600030101010101" pitchFamily="2" charset="-122"/>
                <a:ea typeface="宋体" panose="02010600030101010101" pitchFamily="2" charset="-122"/>
              </a:rPr>
              <a:t>从</a:t>
            </a:r>
            <a:r>
              <a:rPr lang="en-US" altLang="zh-CN" sz="2200" dirty="0">
                <a:solidFill>
                  <a:srgbClr val="000000"/>
                </a:solidFill>
                <a:latin typeface="宋体" panose="02010600030101010101" pitchFamily="2" charset="-122"/>
                <a:ea typeface="宋体" panose="02010600030101010101" pitchFamily="2" charset="-122"/>
              </a:rPr>
              <a:t>T</a:t>
            </a:r>
            <a:r>
              <a:rPr lang="zh-CN" altLang="en-US" sz="2200" dirty="0">
                <a:solidFill>
                  <a:srgbClr val="000000"/>
                </a:solidFill>
                <a:latin typeface="宋体" panose="02010600030101010101" pitchFamily="2" charset="-122"/>
                <a:ea typeface="宋体" panose="02010600030101010101" pitchFamily="2" charset="-122"/>
              </a:rPr>
              <a:t>中删除，将</a:t>
            </a:r>
            <a:r>
              <a:rPr lang="en-US" altLang="zh-CN" sz="2200" dirty="0">
                <a:solidFill>
                  <a:srgbClr val="000000"/>
                </a:solidFill>
                <a:latin typeface="宋体" panose="02010600030101010101" pitchFamily="2" charset="-122"/>
                <a:ea typeface="宋体" panose="02010600030101010101" pitchFamily="2" charset="-122"/>
              </a:rPr>
              <a:t>T”</a:t>
            </a:r>
            <a:r>
              <a:rPr lang="zh-CN" altLang="en-US" sz="2200" dirty="0">
                <a:solidFill>
                  <a:srgbClr val="000000"/>
                </a:solidFill>
                <a:latin typeface="宋体" panose="02010600030101010101" pitchFamily="2" charset="-122"/>
                <a:ea typeface="宋体" panose="02010600030101010101" pitchFamily="2" charset="-122"/>
              </a:rPr>
              <a:t>粘贴到相应位置上，则可以得到一棵比</a:t>
            </a:r>
            <a:r>
              <a:rPr lang="en-US" altLang="zh-CN" sz="2200" dirty="0">
                <a:solidFill>
                  <a:srgbClr val="000000"/>
                </a:solidFill>
                <a:latin typeface="宋体" panose="02010600030101010101" pitchFamily="2" charset="-122"/>
                <a:ea typeface="宋体" panose="02010600030101010101" pitchFamily="2" charset="-122"/>
              </a:rPr>
              <a:t>T</a:t>
            </a:r>
            <a:r>
              <a:rPr lang="zh-CN" altLang="en-US" sz="2200" dirty="0">
                <a:solidFill>
                  <a:srgbClr val="000000"/>
                </a:solidFill>
                <a:latin typeface="宋体" panose="02010600030101010101" pitchFamily="2" charset="-122"/>
                <a:ea typeface="宋体" panose="02010600030101010101" pitchFamily="2" charset="-122"/>
              </a:rPr>
              <a:t>期望搜索代价更低的二叉搜索树，与</a:t>
            </a:r>
            <a:r>
              <a:rPr lang="en-US" altLang="zh-CN" sz="2200" dirty="0">
                <a:solidFill>
                  <a:srgbClr val="000000"/>
                </a:solidFill>
                <a:latin typeface="宋体" panose="02010600030101010101" pitchFamily="2" charset="-122"/>
                <a:ea typeface="宋体" panose="02010600030101010101" pitchFamily="2" charset="-122"/>
              </a:rPr>
              <a:t>T</a:t>
            </a:r>
            <a:r>
              <a:rPr lang="zh-CN" altLang="en-US" sz="2200" dirty="0">
                <a:solidFill>
                  <a:srgbClr val="000000"/>
                </a:solidFill>
                <a:latin typeface="宋体" panose="02010600030101010101" pitchFamily="2" charset="-122"/>
                <a:ea typeface="宋体" panose="02010600030101010101" pitchFamily="2" charset="-122"/>
              </a:rPr>
              <a:t>是最优的假设矛盾。</a:t>
            </a:r>
            <a:endParaRPr lang="en-US" altLang="zh-CN" sz="2200" dirty="0">
              <a:solidFill>
                <a:srgbClr val="000000"/>
              </a:solidFill>
              <a:latin typeface="宋体" panose="02010600030101010101" pitchFamily="2" charset="-122"/>
              <a:ea typeface="宋体" panose="02010600030101010101" pitchFamily="2" charset="-122"/>
            </a:endParaRPr>
          </a:p>
          <a:p>
            <a:pPr>
              <a:lnSpc>
                <a:spcPct val="150000"/>
              </a:lnSpc>
              <a:defRPr/>
            </a:pPr>
            <a:endParaRPr lang="zh-CN" altLang="en-US" sz="28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内容占位符 2">
            <a:extLst>
              <a:ext uri="{FF2B5EF4-FFF2-40B4-BE49-F238E27FC236}">
                <a16:creationId xmlns:a16="http://schemas.microsoft.com/office/drawing/2014/main" id="{7D2579F7-9DA7-4312-B92E-93902B114BC3}"/>
              </a:ext>
            </a:extLst>
          </p:cNvPr>
          <p:cNvSpPr>
            <a:spLocks noGrp="1" noChangeArrowheads="1"/>
          </p:cNvSpPr>
          <p:nvPr>
            <p:ph idx="1"/>
          </p:nvPr>
        </p:nvSpPr>
        <p:spPr>
          <a:xfrm>
            <a:off x="250825" y="333375"/>
            <a:ext cx="8569325" cy="5988050"/>
          </a:xfrm>
          <a:solidFill>
            <a:schemeClr val="bg1"/>
          </a:solidFill>
        </p:spPr>
        <p:txBody>
          <a:bodyPr/>
          <a:lstStyle/>
          <a:p>
            <a:pPr marL="0" indent="0">
              <a:lnSpc>
                <a:spcPct val="150000"/>
              </a:lnSpc>
              <a:buFont typeface="Wingdings" panose="05000000000000000000" pitchFamily="2" charset="2"/>
              <a:buNone/>
            </a:pPr>
            <a:r>
              <a:rPr lang="zh-CN" altLang="en-US" sz="2800" dirty="0"/>
              <a:t>（</a:t>
            </a:r>
            <a:r>
              <a:rPr lang="en-US" altLang="zh-CN" sz="2800" dirty="0"/>
              <a:t>2</a:t>
            </a:r>
            <a:r>
              <a:rPr lang="zh-CN" altLang="en-US" sz="2800" dirty="0"/>
              <a:t>）构造最优二叉搜索树</a:t>
            </a:r>
            <a:endParaRPr lang="en-US" altLang="zh-CN" sz="2800" dirty="0"/>
          </a:p>
          <a:p>
            <a:pPr marL="0" indent="0" algn="just">
              <a:lnSpc>
                <a:spcPct val="150000"/>
              </a:lnSpc>
              <a:buFont typeface="Wingdings" panose="05000000000000000000" pitchFamily="2" charset="2"/>
              <a:buNone/>
            </a:pPr>
            <a:r>
              <a:rPr lang="zh-CN" altLang="en-US" sz="2800" dirty="0">
                <a:latin typeface="宋体" panose="02010600030101010101" pitchFamily="2" charset="-122"/>
                <a:ea typeface="宋体" panose="02010600030101010101" pitchFamily="2" charset="-122"/>
              </a:rPr>
              <a:t>    利用最优二叉搜索树的最优子结构性来构造最优二叉搜索树。</a:t>
            </a:r>
            <a:endParaRPr lang="en-US" altLang="zh-CN" sz="2800" dirty="0">
              <a:latin typeface="宋体" panose="02010600030101010101" pitchFamily="2" charset="-122"/>
              <a:ea typeface="宋体" panose="02010600030101010101" pitchFamily="2" charset="-122"/>
            </a:endParaRPr>
          </a:p>
          <a:p>
            <a:pPr marL="0" indent="0">
              <a:lnSpc>
                <a:spcPct val="150000"/>
              </a:lnSpc>
              <a:buFont typeface="Wingdings" panose="05000000000000000000" pitchFamily="2" charset="2"/>
              <a:buNone/>
            </a:pPr>
            <a:r>
              <a:rPr lang="zh-CN" altLang="en-US" sz="2800" dirty="0"/>
              <a:t>分析</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0" indent="0" algn="just">
              <a:lnSpc>
                <a:spcPct val="150000"/>
              </a:lnSpc>
              <a:buFont typeface="Wingdings" panose="05000000000000000000" pitchFamily="2" charset="2"/>
              <a:buNone/>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对给定的关键字</a:t>
            </a:r>
            <a:r>
              <a:rPr lang="en-US" altLang="zh-CN" sz="2400" dirty="0">
                <a:latin typeface="宋体" panose="02010600030101010101" pitchFamily="2" charset="-122"/>
                <a:ea typeface="宋体" panose="02010600030101010101" pitchFamily="2" charset="-122"/>
              </a:rPr>
              <a:t>k</a:t>
            </a:r>
            <a:r>
              <a:rPr lang="en-US" altLang="zh-CN" sz="2400" baseline="-25000" dirty="0">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k</a:t>
            </a:r>
            <a:r>
              <a:rPr lang="en-US" altLang="zh-CN" sz="2400" baseline="-25000" dirty="0" err="1">
                <a:latin typeface="宋体" panose="02010600030101010101" pitchFamily="2" charset="-122"/>
                <a:ea typeface="宋体" panose="02010600030101010101" pitchFamily="2" charset="-122"/>
              </a:rPr>
              <a:t>j</a:t>
            </a:r>
            <a:r>
              <a:rPr lang="zh-CN" altLang="en-US" sz="2400" dirty="0">
                <a:latin typeface="宋体" panose="02010600030101010101" pitchFamily="2" charset="-122"/>
                <a:ea typeface="宋体" panose="02010600030101010101" pitchFamily="2" charset="-122"/>
              </a:rPr>
              <a:t>，若其最优二叉搜索（子）树的</a:t>
            </a:r>
            <a:r>
              <a:rPr lang="zh-CN" altLang="en-US" sz="2400" dirty="0">
                <a:solidFill>
                  <a:srgbClr val="FF0000"/>
                </a:solidFill>
              </a:rPr>
              <a:t>根结点是</a:t>
            </a:r>
            <a:r>
              <a:rPr lang="en-US" altLang="zh-CN" sz="2400" dirty="0" err="1">
                <a:solidFill>
                  <a:srgbClr val="FF0000"/>
                </a:solidFill>
              </a:rPr>
              <a:t>k</a:t>
            </a:r>
            <a:r>
              <a:rPr lang="en-US" altLang="zh-CN" sz="2400" baseline="-25000" dirty="0" err="1">
                <a:solidFill>
                  <a:srgbClr val="FF0000"/>
                </a:solidFill>
              </a:rPr>
              <a:t>r</a:t>
            </a:r>
            <a:r>
              <a:rPr lang="zh-CN" altLang="en-US"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i≤r≤j</a:t>
            </a:r>
            <a:r>
              <a:rPr lang="zh-CN" altLang="en-US" sz="2400" dirty="0">
                <a:latin typeface="宋体" panose="02010600030101010101" pitchFamily="2" charset="-122"/>
                <a:ea typeface="宋体" panose="02010600030101010101" pitchFamily="2" charset="-122"/>
              </a:rPr>
              <a:t>），则</a:t>
            </a:r>
            <a:r>
              <a:rPr lang="en-US" altLang="zh-CN" sz="2400" dirty="0" err="1">
                <a:latin typeface="宋体" panose="02010600030101010101" pitchFamily="2" charset="-122"/>
                <a:ea typeface="宋体" panose="02010600030101010101" pitchFamily="2" charset="-122"/>
              </a:rPr>
              <a:t>k</a:t>
            </a:r>
            <a:r>
              <a:rPr lang="en-US" altLang="zh-CN" sz="2400" baseline="-25000" dirty="0" err="1">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的左子树中包含关键字</a:t>
            </a:r>
            <a:r>
              <a:rPr lang="en-US" altLang="zh-CN" sz="2400" dirty="0">
                <a:latin typeface="宋体" panose="02010600030101010101" pitchFamily="2" charset="-122"/>
                <a:ea typeface="宋体" panose="02010600030101010101" pitchFamily="2" charset="-122"/>
              </a:rPr>
              <a:t>k</a:t>
            </a:r>
            <a:r>
              <a:rPr lang="en-US" altLang="zh-CN" sz="2400" baseline="-25000" dirty="0">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,…,k</a:t>
            </a:r>
            <a:r>
              <a:rPr lang="en-US" altLang="zh-CN" sz="2400" baseline="-25000" dirty="0">
                <a:latin typeface="宋体" panose="02010600030101010101" pitchFamily="2" charset="-122"/>
                <a:ea typeface="宋体" panose="02010600030101010101" pitchFamily="2" charset="-122"/>
              </a:rPr>
              <a:t>r-1</a:t>
            </a:r>
            <a:r>
              <a:rPr lang="zh-CN" altLang="en-US" sz="2400" dirty="0">
                <a:latin typeface="宋体" panose="02010600030101010101" pitchFamily="2" charset="-122"/>
                <a:ea typeface="宋体" panose="02010600030101010101" pitchFamily="2" charset="-122"/>
              </a:rPr>
              <a:t>及伪关键字</a:t>
            </a:r>
            <a:r>
              <a:rPr lang="en-US" altLang="zh-CN" sz="2400" dirty="0">
                <a:latin typeface="宋体" panose="02010600030101010101" pitchFamily="2" charset="-122"/>
                <a:ea typeface="宋体" panose="02010600030101010101" pitchFamily="2" charset="-122"/>
              </a:rPr>
              <a:t>d</a:t>
            </a:r>
            <a:r>
              <a:rPr lang="en-US" altLang="zh-CN" sz="2400" baseline="-25000" dirty="0">
                <a:latin typeface="宋体" panose="02010600030101010101" pitchFamily="2" charset="-122"/>
                <a:ea typeface="宋体" panose="02010600030101010101" pitchFamily="2" charset="-122"/>
              </a:rPr>
              <a:t>i-1 </a:t>
            </a:r>
            <a:r>
              <a:rPr lang="en-US" altLang="zh-CN" sz="2400" dirty="0">
                <a:latin typeface="宋体" panose="02010600030101010101" pitchFamily="2" charset="-122"/>
                <a:ea typeface="宋体" panose="02010600030101010101" pitchFamily="2" charset="-122"/>
              </a:rPr>
              <a:t>, …,d</a:t>
            </a:r>
            <a:r>
              <a:rPr lang="en-US" altLang="zh-CN" sz="2400" baseline="-25000" dirty="0">
                <a:latin typeface="宋体" panose="02010600030101010101" pitchFamily="2" charset="-122"/>
                <a:ea typeface="宋体" panose="02010600030101010101" pitchFamily="2" charset="-122"/>
              </a:rPr>
              <a:t>r-1</a:t>
            </a:r>
            <a:r>
              <a:rPr lang="zh-CN" altLang="en-US" sz="2400" dirty="0">
                <a:latin typeface="宋体" panose="02010600030101010101" pitchFamily="2" charset="-122"/>
                <a:ea typeface="宋体" panose="02010600030101010101" pitchFamily="2" charset="-122"/>
              </a:rPr>
              <a:t>，右子树中将含关键字</a:t>
            </a:r>
            <a:r>
              <a:rPr lang="en-US" altLang="zh-CN" sz="2400" dirty="0">
                <a:latin typeface="宋体" panose="02010600030101010101" pitchFamily="2" charset="-122"/>
                <a:ea typeface="宋体" panose="02010600030101010101" pitchFamily="2" charset="-122"/>
              </a:rPr>
              <a:t>k</a:t>
            </a:r>
            <a:r>
              <a:rPr lang="en-US" altLang="zh-CN" sz="2400" baseline="-25000" dirty="0">
                <a:latin typeface="宋体" panose="02010600030101010101" pitchFamily="2" charset="-122"/>
                <a:ea typeface="宋体" panose="02010600030101010101" pitchFamily="2" charset="-122"/>
              </a:rPr>
              <a:t>i+1</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k</a:t>
            </a:r>
            <a:r>
              <a:rPr lang="en-US" altLang="zh-CN" sz="2400" baseline="-25000" dirty="0" err="1">
                <a:latin typeface="宋体" panose="02010600030101010101" pitchFamily="2" charset="-122"/>
                <a:ea typeface="宋体" panose="02010600030101010101" pitchFamily="2" charset="-122"/>
              </a:rPr>
              <a:t>j</a:t>
            </a:r>
            <a:r>
              <a:rPr lang="zh-CN" altLang="en-US" sz="2400" dirty="0">
                <a:latin typeface="宋体" panose="02010600030101010101" pitchFamily="2" charset="-122"/>
                <a:ea typeface="宋体" panose="02010600030101010101" pitchFamily="2" charset="-122"/>
              </a:rPr>
              <a:t>及伪关键字</a:t>
            </a:r>
            <a:r>
              <a:rPr lang="en-US" altLang="zh-CN" sz="2400" dirty="0" err="1">
                <a:latin typeface="宋体" panose="02010600030101010101" pitchFamily="2" charset="-122"/>
                <a:ea typeface="宋体" panose="02010600030101010101" pitchFamily="2" charset="-122"/>
              </a:rPr>
              <a:t>d</a:t>
            </a:r>
            <a:r>
              <a:rPr lang="en-US" altLang="zh-CN" sz="2400" baseline="-25000" dirty="0" err="1">
                <a:latin typeface="宋体" panose="02010600030101010101" pitchFamily="2" charset="-122"/>
                <a:ea typeface="宋体" panose="02010600030101010101" pitchFamily="2" charset="-122"/>
              </a:rPr>
              <a:t>r</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d</a:t>
            </a:r>
            <a:r>
              <a:rPr lang="en-US" altLang="zh-CN" sz="2400" baseline="-25000" dirty="0" err="1">
                <a:latin typeface="宋体" panose="02010600030101010101" pitchFamily="2" charset="-122"/>
                <a:ea typeface="宋体" panose="02010600030101010101" pitchFamily="2" charset="-122"/>
              </a:rPr>
              <a:t>j</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lnSpc>
                <a:spcPct val="150000"/>
              </a:lnSpc>
              <a:buFont typeface="Wingdings" panose="05000000000000000000" pitchFamily="2" charset="2"/>
              <a:buNone/>
            </a:pPr>
            <a:r>
              <a:rPr lang="zh-CN" altLang="en-US" sz="2400" dirty="0"/>
              <a:t>       </a:t>
            </a:r>
            <a:r>
              <a:rPr lang="zh-CN" altLang="en-US" dirty="0">
                <a:solidFill>
                  <a:srgbClr val="0000FF"/>
                </a:solidFill>
              </a:rPr>
              <a:t>谁可能是这个根呢？</a:t>
            </a:r>
            <a:endParaRPr lang="en-US" altLang="zh-CN" dirty="0">
              <a:solidFill>
                <a:srgbClr val="0000FF"/>
              </a:solidFill>
            </a:endParaRPr>
          </a:p>
          <a:p>
            <a:pPr marL="0" indent="0">
              <a:lnSpc>
                <a:spcPct val="150000"/>
              </a:lnSpc>
              <a:buFont typeface="Wingdings" panose="05000000000000000000" pitchFamily="2" charset="2"/>
              <a:buNone/>
            </a:pPr>
            <a:r>
              <a:rPr lang="zh-CN" altLang="en-US" sz="2400" dirty="0"/>
              <a:t>       </a:t>
            </a:r>
            <a:endParaRPr lang="zh-CN" altLang="en-US" sz="2400" dirty="0">
              <a:latin typeface="宋体" panose="02010600030101010101" pitchFamily="2" charset="-122"/>
              <a:ea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B67ABA-CB14-4297-98EB-1EF721CF32A3}"/>
              </a:ext>
            </a:extLst>
          </p:cNvPr>
          <p:cNvSpPr>
            <a:spLocks noGrp="1"/>
          </p:cNvSpPr>
          <p:nvPr>
            <p:ph idx="1"/>
          </p:nvPr>
        </p:nvSpPr>
        <p:spPr>
          <a:xfrm>
            <a:off x="179388" y="44450"/>
            <a:ext cx="8856662" cy="5915025"/>
          </a:xfrm>
          <a:solidFill>
            <a:schemeClr val="bg1"/>
          </a:solidFill>
        </p:spPr>
        <p:txBody>
          <a:bodyPr/>
          <a:lstStyle/>
          <a:p>
            <a:pPr marL="1789113" indent="-1789113">
              <a:lnSpc>
                <a:spcPct val="150000"/>
              </a:lnSpc>
              <a:buFont typeface="Wingdings" panose="05000000000000000000" pitchFamily="2" charset="2"/>
              <a:buNone/>
              <a:defRPr/>
            </a:pPr>
            <a:r>
              <a:rPr lang="zh-CN" altLang="en-US" sz="2800" dirty="0">
                <a:solidFill>
                  <a:srgbClr val="0000FF"/>
                </a:solidFill>
              </a:rPr>
              <a:t>计算过程：</a:t>
            </a:r>
            <a:r>
              <a:rPr lang="zh-CN" altLang="en-US" sz="2400" dirty="0">
                <a:latin typeface="宋体" panose="02010600030101010101" pitchFamily="2" charset="-122"/>
                <a:ea typeface="宋体" panose="02010600030101010101" pitchFamily="2" charset="-122"/>
              </a:rPr>
              <a:t>求解包含关键字</a:t>
            </a:r>
            <a:r>
              <a:rPr lang="en-US" altLang="zh-CN" sz="2400" dirty="0" err="1">
                <a:latin typeface="宋体" panose="02010600030101010101" pitchFamily="2" charset="-122"/>
                <a:ea typeface="宋体" panose="02010600030101010101" pitchFamily="2" charset="-122"/>
              </a:rPr>
              <a:t>k</a:t>
            </a:r>
            <a:r>
              <a:rPr lang="en-US" altLang="zh-CN" sz="2400" baseline="-25000" dirty="0" err="1">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k</a:t>
            </a:r>
            <a:r>
              <a:rPr lang="en-US" altLang="zh-CN" sz="2400" baseline="-25000" dirty="0" err="1">
                <a:latin typeface="宋体" panose="02010600030101010101" pitchFamily="2" charset="-122"/>
                <a:ea typeface="宋体" panose="02010600030101010101" pitchFamily="2" charset="-122"/>
              </a:rPr>
              <a:t>j</a:t>
            </a:r>
            <a:r>
              <a:rPr lang="zh-CN" altLang="en-US" sz="2400" dirty="0">
                <a:latin typeface="宋体" panose="02010600030101010101" pitchFamily="2" charset="-122"/>
                <a:ea typeface="宋体" panose="02010600030101010101" pitchFamily="2" charset="-122"/>
              </a:rPr>
              <a:t>的最优二叉搜索树，其中</a:t>
            </a:r>
            <a:endParaRPr lang="en-US" altLang="zh-CN" sz="2400" dirty="0">
              <a:latin typeface="宋体" panose="02010600030101010101" pitchFamily="2" charset="-122"/>
              <a:ea typeface="宋体" panose="02010600030101010101" pitchFamily="2" charset="-122"/>
            </a:endParaRPr>
          </a:p>
          <a:p>
            <a:pPr marL="1789113" indent="-1789113">
              <a:lnSpc>
                <a:spcPct val="150000"/>
              </a:lnSpc>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i≥1</a:t>
            </a:r>
            <a:r>
              <a:rPr lang="zh-CN" altLang="en-US"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j≤n</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且 </a:t>
            </a:r>
            <a:r>
              <a:rPr lang="en-US" altLang="zh-CN" sz="2400" dirty="0">
                <a:solidFill>
                  <a:srgbClr val="FF0000"/>
                </a:solidFill>
                <a:latin typeface="宋体" panose="02010600030101010101" pitchFamily="2" charset="-122"/>
                <a:ea typeface="宋体" panose="02010600030101010101" pitchFamily="2" charset="-122"/>
              </a:rPr>
              <a:t>j≥i-1</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lnSpc>
                <a:spcPct val="150000"/>
              </a:lnSpc>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定义</a:t>
            </a:r>
            <a:r>
              <a:rPr lang="en-US" altLang="zh-CN" sz="2800" dirty="0">
                <a:solidFill>
                  <a:srgbClr val="FF0000"/>
                </a:solidFill>
              </a:rPr>
              <a:t>e[</a:t>
            </a:r>
            <a:r>
              <a:rPr lang="en-US" altLang="zh-CN" sz="2800" dirty="0" err="1">
                <a:solidFill>
                  <a:srgbClr val="FF0000"/>
                </a:solidFill>
              </a:rPr>
              <a:t>i,j</a:t>
            </a:r>
            <a:r>
              <a:rPr lang="en-US" altLang="zh-CN" sz="2800" dirty="0">
                <a:solidFill>
                  <a:srgbClr val="FF0000"/>
                </a:solidFill>
              </a:rPr>
              <a:t>]</a:t>
            </a:r>
            <a:r>
              <a:rPr lang="zh-CN" altLang="en-US" sz="2200" dirty="0">
                <a:solidFill>
                  <a:schemeClr val="bg2"/>
                </a:solidFill>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为包含关键字</a:t>
            </a:r>
            <a:r>
              <a:rPr lang="en-US" altLang="zh-CN" sz="2200" dirty="0" err="1">
                <a:latin typeface="宋体" panose="02010600030101010101" pitchFamily="2" charset="-122"/>
                <a:ea typeface="宋体" panose="02010600030101010101" pitchFamily="2" charset="-122"/>
              </a:rPr>
              <a:t>k</a:t>
            </a:r>
            <a:r>
              <a:rPr lang="en-US" altLang="zh-CN" sz="2200" baseline="-25000" dirty="0" err="1">
                <a:latin typeface="宋体" panose="02010600030101010101" pitchFamily="2" charset="-122"/>
                <a:ea typeface="宋体" panose="02010600030101010101" pitchFamily="2" charset="-122"/>
              </a:rPr>
              <a:t>i</a:t>
            </a:r>
            <a:r>
              <a:rPr lang="en-US" altLang="zh-CN"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k</a:t>
            </a:r>
            <a:r>
              <a:rPr lang="en-US" altLang="zh-CN" sz="2200" baseline="-25000" dirty="0" err="1">
                <a:latin typeface="宋体" panose="02010600030101010101" pitchFamily="2" charset="-122"/>
                <a:ea typeface="宋体" panose="02010600030101010101" pitchFamily="2" charset="-122"/>
              </a:rPr>
              <a:t>j</a:t>
            </a:r>
            <a:r>
              <a:rPr lang="zh-CN" altLang="en-US" sz="2200" dirty="0">
                <a:latin typeface="宋体" panose="02010600030101010101" pitchFamily="2" charset="-122"/>
                <a:ea typeface="宋体" panose="02010600030101010101" pitchFamily="2" charset="-122"/>
              </a:rPr>
              <a:t>的最优二叉搜索树的期望搜索代价</a:t>
            </a:r>
            <a:endParaRPr lang="en-US" altLang="zh-CN" sz="2200" dirty="0">
              <a:latin typeface="宋体" panose="02010600030101010101" pitchFamily="2" charset="-122"/>
              <a:ea typeface="宋体" panose="02010600030101010101" pitchFamily="2" charset="-122"/>
            </a:endParaRPr>
          </a:p>
          <a:p>
            <a:pPr marL="1797050" lvl="1">
              <a:lnSpc>
                <a:spcPct val="150000"/>
              </a:lnSpc>
              <a:buFont typeface="Wingdings" panose="05000000000000000000" pitchFamily="2" charset="2"/>
              <a:buChar char="Ø"/>
              <a:defRPr/>
            </a:pPr>
            <a:r>
              <a:rPr lang="en-US" altLang="zh-CN" sz="1800" dirty="0">
                <a:latin typeface="宋体" panose="02010600030101010101" pitchFamily="2" charset="-122"/>
                <a:ea typeface="宋体" panose="02010600030101010101" pitchFamily="2" charset="-122"/>
              </a:rPr>
              <a:t>e[1,n]</a:t>
            </a:r>
            <a:r>
              <a:rPr lang="zh-CN" altLang="en-US" sz="1800" dirty="0">
                <a:latin typeface="宋体" panose="02010600030101010101" pitchFamily="2" charset="-122"/>
                <a:ea typeface="宋体" panose="02010600030101010101" pitchFamily="2" charset="-122"/>
              </a:rPr>
              <a:t>为问题的最终解的期望搜索代价。</a:t>
            </a:r>
            <a:endParaRPr lang="en-US" altLang="zh-CN" sz="1800" dirty="0">
              <a:latin typeface="宋体" panose="02010600030101010101" pitchFamily="2" charset="-122"/>
              <a:ea typeface="宋体" panose="02010600030101010101" pitchFamily="2" charset="-122"/>
            </a:endParaRPr>
          </a:p>
          <a:p>
            <a:pPr marL="717550" indent="-700088">
              <a:lnSpc>
                <a:spcPct val="150000"/>
              </a:lnSpc>
              <a:spcBef>
                <a:spcPts val="1800"/>
              </a:spcBef>
              <a:buFont typeface="Wingdings" panose="05000000000000000000" pitchFamily="2" charset="2"/>
              <a:buNone/>
              <a:defRPr/>
            </a:pPr>
            <a:r>
              <a:rPr lang="zh-CN" altLang="en-US" sz="2400" dirty="0"/>
              <a:t>（</a:t>
            </a:r>
            <a:r>
              <a:rPr lang="en-US" altLang="zh-CN" sz="2400" dirty="0"/>
              <a:t>1</a:t>
            </a:r>
            <a:r>
              <a:rPr lang="zh-CN" altLang="en-US" sz="2400" dirty="0"/>
              <a:t>）当</a:t>
            </a:r>
            <a:r>
              <a:rPr lang="en-US" altLang="zh-CN" sz="2400" dirty="0" err="1"/>
              <a:t>i≤j</a:t>
            </a:r>
            <a:r>
              <a:rPr lang="zh-CN" altLang="en-US" sz="2400" dirty="0"/>
              <a:t>时，从</a:t>
            </a:r>
            <a:r>
              <a:rPr lang="en-US" altLang="zh-CN" sz="2400" dirty="0" err="1"/>
              <a:t>k</a:t>
            </a:r>
            <a:r>
              <a:rPr lang="en-US" altLang="zh-CN" sz="2400" baseline="-25000" dirty="0" err="1"/>
              <a:t>i</a:t>
            </a:r>
            <a:r>
              <a:rPr lang="en-US" altLang="zh-CN" sz="2400" dirty="0"/>
              <a:t>,…,</a:t>
            </a:r>
            <a:r>
              <a:rPr lang="en-US" altLang="zh-CN" sz="2400" dirty="0" err="1"/>
              <a:t>k</a:t>
            </a:r>
            <a:r>
              <a:rPr lang="en-US" altLang="zh-CN" sz="2400" baseline="-25000" dirty="0" err="1"/>
              <a:t>j</a:t>
            </a:r>
            <a:r>
              <a:rPr lang="zh-CN" altLang="en-US" sz="2400" dirty="0"/>
              <a:t>中选择出根结点</a:t>
            </a:r>
            <a:r>
              <a:rPr lang="en-US" altLang="zh-CN" sz="2400" dirty="0" err="1"/>
              <a:t>k</a:t>
            </a:r>
            <a:r>
              <a:rPr lang="en-US" altLang="zh-CN" sz="2400" baseline="-25000" dirty="0" err="1"/>
              <a:t>r</a:t>
            </a:r>
            <a:r>
              <a:rPr lang="zh-CN" altLang="en-US" sz="2400" dirty="0"/>
              <a:t>。</a:t>
            </a:r>
            <a:endParaRPr lang="en-US" altLang="zh-CN" sz="2400" dirty="0"/>
          </a:p>
          <a:p>
            <a:pPr marL="987425" indent="-254000">
              <a:lnSpc>
                <a:spcPct val="150000"/>
              </a:lnSpc>
              <a:spcBef>
                <a:spcPts val="600"/>
              </a:spcBef>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其左子树包含关键字</a:t>
            </a:r>
            <a:r>
              <a:rPr lang="en-US" altLang="zh-CN" sz="2000" dirty="0" err="1">
                <a:latin typeface="宋体" panose="02010600030101010101" pitchFamily="2" charset="-122"/>
                <a:ea typeface="宋体" panose="02010600030101010101" pitchFamily="2" charset="-122"/>
              </a:rPr>
              <a:t>k</a:t>
            </a:r>
            <a:r>
              <a:rPr lang="en-US" altLang="zh-CN" sz="2000" baseline="-25000" dirty="0" err="1">
                <a:latin typeface="宋体" panose="02010600030101010101" pitchFamily="2" charset="-122"/>
                <a:ea typeface="宋体" panose="02010600030101010101" pitchFamily="2" charset="-122"/>
              </a:rPr>
              <a:t>i</a:t>
            </a:r>
            <a:r>
              <a:rPr lang="en-US" altLang="zh-CN" sz="2000" dirty="0">
                <a:latin typeface="宋体" panose="02010600030101010101" pitchFamily="2" charset="-122"/>
                <a:ea typeface="宋体" panose="02010600030101010101" pitchFamily="2" charset="-122"/>
              </a:rPr>
              <a:t>,…,k</a:t>
            </a:r>
            <a:r>
              <a:rPr lang="en-US" altLang="zh-CN" sz="2000" baseline="-25000" dirty="0">
                <a:latin typeface="宋体" panose="02010600030101010101" pitchFamily="2" charset="-122"/>
                <a:ea typeface="宋体" panose="02010600030101010101" pitchFamily="2" charset="-122"/>
              </a:rPr>
              <a:t>r-1</a:t>
            </a:r>
            <a:r>
              <a:rPr lang="zh-CN" altLang="en-US" sz="2000" dirty="0">
                <a:latin typeface="宋体" panose="02010600030101010101" pitchFamily="2" charset="-122"/>
                <a:ea typeface="宋体" panose="02010600030101010101" pitchFamily="2" charset="-122"/>
              </a:rPr>
              <a:t>且是最优二叉搜索子树；</a:t>
            </a:r>
            <a:endParaRPr lang="en-US" altLang="zh-CN" sz="2000" dirty="0">
              <a:latin typeface="宋体" panose="02010600030101010101" pitchFamily="2" charset="-122"/>
              <a:ea typeface="宋体" panose="02010600030101010101" pitchFamily="2" charset="-122"/>
            </a:endParaRPr>
          </a:p>
          <a:p>
            <a:pPr marL="987425" indent="-254000">
              <a:lnSpc>
                <a:spcPct val="150000"/>
              </a:lnSpc>
              <a:spcBef>
                <a:spcPts val="600"/>
              </a:spcBef>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其右子树包含关键字</a:t>
            </a:r>
            <a:r>
              <a:rPr lang="en-US" altLang="zh-CN" sz="2000" dirty="0">
                <a:latin typeface="宋体" panose="02010600030101010101" pitchFamily="2" charset="-122"/>
                <a:ea typeface="宋体" panose="02010600030101010101" pitchFamily="2" charset="-122"/>
              </a:rPr>
              <a:t>k</a:t>
            </a:r>
            <a:r>
              <a:rPr lang="en-US" altLang="zh-CN" sz="2000" baseline="-25000" dirty="0">
                <a:latin typeface="宋体" panose="02010600030101010101" pitchFamily="2" charset="-122"/>
                <a:ea typeface="宋体" panose="02010600030101010101" pitchFamily="2" charset="-122"/>
              </a:rPr>
              <a:t>r+1</a:t>
            </a: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k</a:t>
            </a:r>
            <a:r>
              <a:rPr lang="en-US" altLang="zh-CN" sz="2000" baseline="-25000" dirty="0" err="1">
                <a:latin typeface="宋体" panose="02010600030101010101" pitchFamily="2" charset="-122"/>
                <a:ea typeface="宋体" panose="02010600030101010101" pitchFamily="2" charset="-122"/>
              </a:rPr>
              <a:t>j</a:t>
            </a:r>
            <a:r>
              <a:rPr lang="zh-CN" altLang="en-US" sz="2000" dirty="0">
                <a:latin typeface="宋体" panose="02010600030101010101" pitchFamily="2" charset="-122"/>
                <a:ea typeface="宋体" panose="02010600030101010101" pitchFamily="2" charset="-122"/>
              </a:rPr>
              <a:t>且同样为最优二叉搜索子树。</a:t>
            </a:r>
            <a:endParaRPr lang="en-US" altLang="zh-CN" sz="2000" dirty="0">
              <a:latin typeface="宋体" panose="02010600030101010101" pitchFamily="2" charset="-122"/>
              <a:ea typeface="宋体" panose="02010600030101010101" pitchFamily="2" charset="-122"/>
            </a:endParaRPr>
          </a:p>
        </p:txBody>
      </p:sp>
      <p:sp>
        <p:nvSpPr>
          <p:cNvPr id="105475" name="日期占位符 3">
            <a:extLst>
              <a:ext uri="{FF2B5EF4-FFF2-40B4-BE49-F238E27FC236}">
                <a16:creationId xmlns:a16="http://schemas.microsoft.com/office/drawing/2014/main" id="{A17BA481-257C-42E2-8EA8-6D28007E4F11}"/>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A26575EB-17F2-41A4-A009-2BB2D305BA21}" type="datetime1">
              <a:rPr lang="zh-CN" altLang="en-US" sz="1400" smtClean="0">
                <a:solidFill>
                  <a:srgbClr val="000000"/>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2022/3/23</a:t>
            </a:fld>
            <a:endParaRPr lang="zh-CN" altLang="en-US" sz="1400">
              <a:solidFill>
                <a:srgbClr val="000000"/>
              </a:solidFill>
              <a:latin typeface="Tahoma" panose="020B0604030504040204" pitchFamily="34" charset="0"/>
              <a:ea typeface="宋体" panose="02010600030101010101" pitchFamily="2" charset="-122"/>
            </a:endParaRPr>
          </a:p>
        </p:txBody>
      </p:sp>
      <p:sp>
        <p:nvSpPr>
          <p:cNvPr id="105476" name="灯片编号占位符 4">
            <a:extLst>
              <a:ext uri="{FF2B5EF4-FFF2-40B4-BE49-F238E27FC236}">
                <a16:creationId xmlns:a16="http://schemas.microsoft.com/office/drawing/2014/main" id="{6EE692E1-4371-4730-A001-01563000B06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90ABFEA5-A3A5-4CE3-A679-9DCDCD4C4E21}" type="slidenum">
              <a:rPr lang="zh-CN" altLang="zh-CN" sz="1400">
                <a:solidFill>
                  <a:srgbClr val="000000"/>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88</a:t>
            </a:fld>
            <a:endParaRPr lang="zh-CN" altLang="zh-CN" sz="1400">
              <a:solidFill>
                <a:srgbClr val="000000"/>
              </a:solidFill>
              <a:latin typeface="Tahoma" panose="020B0604030504040204" pitchFamily="34" charset="0"/>
              <a:ea typeface="宋体" panose="02010600030101010101" pitchFamily="2" charset="-122"/>
            </a:endParaRPr>
          </a:p>
        </p:txBody>
      </p:sp>
      <p:grpSp>
        <p:nvGrpSpPr>
          <p:cNvPr id="105477" name="组合 15">
            <a:extLst>
              <a:ext uri="{FF2B5EF4-FFF2-40B4-BE49-F238E27FC236}">
                <a16:creationId xmlns:a16="http://schemas.microsoft.com/office/drawing/2014/main" id="{262D1D82-7D9E-41CB-83B1-6B0B9783C30F}"/>
              </a:ext>
            </a:extLst>
          </p:cNvPr>
          <p:cNvGrpSpPr>
            <a:grpSpLocks/>
          </p:cNvGrpSpPr>
          <p:nvPr/>
        </p:nvGrpSpPr>
        <p:grpSpPr bwMode="auto">
          <a:xfrm>
            <a:off x="2641600" y="4541838"/>
            <a:ext cx="3932238" cy="2160587"/>
            <a:chOff x="2112992" y="4221088"/>
            <a:chExt cx="4611609" cy="2402919"/>
          </a:xfrm>
        </p:grpSpPr>
        <p:sp>
          <p:nvSpPr>
            <p:cNvPr id="105478" name="椭圆 1">
              <a:extLst>
                <a:ext uri="{FF2B5EF4-FFF2-40B4-BE49-F238E27FC236}">
                  <a16:creationId xmlns:a16="http://schemas.microsoft.com/office/drawing/2014/main" id="{5DAAE2B8-AEDB-4375-92AC-5D7DD6A9C2E0}"/>
                </a:ext>
              </a:extLst>
            </p:cNvPr>
            <p:cNvSpPr>
              <a:spLocks noChangeArrowheads="1"/>
            </p:cNvSpPr>
            <p:nvPr/>
          </p:nvSpPr>
          <p:spPr bwMode="auto">
            <a:xfrm>
              <a:off x="4067944" y="4221088"/>
              <a:ext cx="504056" cy="504056"/>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r>
                <a:rPr lang="en-US" altLang="zh-CN" sz="1200">
                  <a:solidFill>
                    <a:srgbClr val="000000"/>
                  </a:solidFill>
                  <a:latin typeface="Arial" panose="020B0604020202020204" pitchFamily="34" charset="0"/>
                  <a:ea typeface="宋体" panose="02010600030101010101" pitchFamily="2" charset="-122"/>
                </a:rPr>
                <a:t>k</a:t>
              </a:r>
              <a:r>
                <a:rPr lang="en-US" altLang="zh-CN" sz="1200" baseline="-25000">
                  <a:solidFill>
                    <a:srgbClr val="000000"/>
                  </a:solidFill>
                  <a:latin typeface="Arial" panose="020B0604020202020204" pitchFamily="34" charset="0"/>
                  <a:ea typeface="宋体" panose="02010600030101010101" pitchFamily="2" charset="-122"/>
                </a:rPr>
                <a:t>r</a:t>
              </a:r>
              <a:endParaRPr lang="zh-CN" altLang="en-US" sz="1200" baseline="-25000">
                <a:solidFill>
                  <a:srgbClr val="000000"/>
                </a:solidFill>
                <a:latin typeface="Arial" panose="020B0604020202020204" pitchFamily="34" charset="0"/>
                <a:ea typeface="宋体" panose="02010600030101010101" pitchFamily="2" charset="-122"/>
              </a:endParaRPr>
            </a:p>
          </p:txBody>
        </p:sp>
        <p:sp>
          <p:nvSpPr>
            <p:cNvPr id="105479" name="任意多边形 7">
              <a:extLst>
                <a:ext uri="{FF2B5EF4-FFF2-40B4-BE49-F238E27FC236}">
                  <a16:creationId xmlns:a16="http://schemas.microsoft.com/office/drawing/2014/main" id="{AFE11659-230F-48B7-AD30-15C7FD341D7C}"/>
                </a:ext>
              </a:extLst>
            </p:cNvPr>
            <p:cNvSpPr>
              <a:spLocks/>
            </p:cNvSpPr>
            <p:nvPr/>
          </p:nvSpPr>
          <p:spPr bwMode="auto">
            <a:xfrm>
              <a:off x="2112992" y="5146922"/>
              <a:ext cx="1947314" cy="1477085"/>
            </a:xfrm>
            <a:custGeom>
              <a:avLst/>
              <a:gdLst>
                <a:gd name="T0" fmla="*/ 0 w 2071991"/>
                <a:gd name="T1" fmla="*/ 0 h 1882375"/>
                <a:gd name="T2" fmla="*/ 2071991 w 2071991"/>
                <a:gd name="T3" fmla="*/ 1882375 h 1882375"/>
              </a:gdLst>
              <a:ahLst/>
              <a:cxnLst/>
              <a:rect l="T0" t="T1" r="T2" b="T3"/>
              <a:pathLst>
                <a:path w="2071991" h="1882375">
                  <a:moveTo>
                    <a:pt x="535021" y="0"/>
                  </a:moveTo>
                  <a:lnTo>
                    <a:pt x="535021" y="0"/>
                  </a:lnTo>
                  <a:cubicBezTo>
                    <a:pt x="509081" y="22698"/>
                    <a:pt x="480386" y="42589"/>
                    <a:pt x="457200" y="68094"/>
                  </a:cubicBezTo>
                  <a:cubicBezTo>
                    <a:pt x="447446" y="78824"/>
                    <a:pt x="446647" y="95558"/>
                    <a:pt x="437744" y="107004"/>
                  </a:cubicBezTo>
                  <a:cubicBezTo>
                    <a:pt x="407100" y="146403"/>
                    <a:pt x="394793" y="151852"/>
                    <a:pt x="359923" y="175098"/>
                  </a:cubicBezTo>
                  <a:cubicBezTo>
                    <a:pt x="350195" y="194553"/>
                    <a:pt x="343791" y="216063"/>
                    <a:pt x="330740" y="233464"/>
                  </a:cubicBezTo>
                  <a:cubicBezTo>
                    <a:pt x="322492" y="244462"/>
                    <a:pt x="271082" y="268157"/>
                    <a:pt x="262647" y="272375"/>
                  </a:cubicBezTo>
                  <a:lnTo>
                    <a:pt x="204281" y="350196"/>
                  </a:lnTo>
                  <a:cubicBezTo>
                    <a:pt x="194553" y="363166"/>
                    <a:pt x="186562" y="377643"/>
                    <a:pt x="175098" y="389107"/>
                  </a:cubicBezTo>
                  <a:lnTo>
                    <a:pt x="126459" y="437745"/>
                  </a:lnTo>
                  <a:cubicBezTo>
                    <a:pt x="123217" y="447473"/>
                    <a:pt x="122008" y="458135"/>
                    <a:pt x="116732" y="466928"/>
                  </a:cubicBezTo>
                  <a:cubicBezTo>
                    <a:pt x="112013" y="474792"/>
                    <a:pt x="101378" y="478180"/>
                    <a:pt x="97276" y="486383"/>
                  </a:cubicBezTo>
                  <a:cubicBezTo>
                    <a:pt x="91297" y="498341"/>
                    <a:pt x="91222" y="512439"/>
                    <a:pt x="87549" y="525294"/>
                  </a:cubicBezTo>
                  <a:cubicBezTo>
                    <a:pt x="77481" y="560532"/>
                    <a:pt x="79681" y="551687"/>
                    <a:pt x="58366" y="583660"/>
                  </a:cubicBezTo>
                  <a:cubicBezTo>
                    <a:pt x="55123" y="599873"/>
                    <a:pt x="51596" y="616031"/>
                    <a:pt x="48638" y="632298"/>
                  </a:cubicBezTo>
                  <a:cubicBezTo>
                    <a:pt x="45110" y="651704"/>
                    <a:pt x="43694" y="671529"/>
                    <a:pt x="38910" y="690664"/>
                  </a:cubicBezTo>
                  <a:cubicBezTo>
                    <a:pt x="33936" y="710559"/>
                    <a:pt x="25348" y="729387"/>
                    <a:pt x="19455" y="749030"/>
                  </a:cubicBezTo>
                  <a:cubicBezTo>
                    <a:pt x="15613" y="761836"/>
                    <a:pt x="12970" y="774971"/>
                    <a:pt x="9727" y="787941"/>
                  </a:cubicBezTo>
                  <a:cubicBezTo>
                    <a:pt x="6485" y="836579"/>
                    <a:pt x="0" y="885110"/>
                    <a:pt x="0" y="933856"/>
                  </a:cubicBezTo>
                  <a:cubicBezTo>
                    <a:pt x="0" y="1079807"/>
                    <a:pt x="3651" y="1225776"/>
                    <a:pt x="9727" y="1371600"/>
                  </a:cubicBezTo>
                  <a:cubicBezTo>
                    <a:pt x="10154" y="1381845"/>
                    <a:pt x="14869" y="1391612"/>
                    <a:pt x="19455" y="1400783"/>
                  </a:cubicBezTo>
                  <a:cubicBezTo>
                    <a:pt x="24683" y="1411240"/>
                    <a:pt x="32425" y="1420238"/>
                    <a:pt x="38910" y="1429966"/>
                  </a:cubicBezTo>
                  <a:cubicBezTo>
                    <a:pt x="57839" y="1524608"/>
                    <a:pt x="33850" y="1433020"/>
                    <a:pt x="77821" y="1527243"/>
                  </a:cubicBezTo>
                  <a:cubicBezTo>
                    <a:pt x="92590" y="1558890"/>
                    <a:pt x="108262" y="1590638"/>
                    <a:pt x="116732" y="1624519"/>
                  </a:cubicBezTo>
                  <a:cubicBezTo>
                    <a:pt x="119974" y="1637489"/>
                    <a:pt x="118688" y="1652551"/>
                    <a:pt x="126459" y="1663430"/>
                  </a:cubicBezTo>
                  <a:cubicBezTo>
                    <a:pt x="135882" y="1676623"/>
                    <a:pt x="152400" y="1682885"/>
                    <a:pt x="165370" y="1692613"/>
                  </a:cubicBezTo>
                  <a:cubicBezTo>
                    <a:pt x="183656" y="1720041"/>
                    <a:pt x="204372" y="1759382"/>
                    <a:pt x="233464" y="1780162"/>
                  </a:cubicBezTo>
                  <a:cubicBezTo>
                    <a:pt x="250756" y="1792514"/>
                    <a:pt x="280389" y="1803297"/>
                    <a:pt x="301557" y="1809345"/>
                  </a:cubicBezTo>
                  <a:cubicBezTo>
                    <a:pt x="314412" y="1813018"/>
                    <a:pt x="327613" y="1815400"/>
                    <a:pt x="340468" y="1819073"/>
                  </a:cubicBezTo>
                  <a:cubicBezTo>
                    <a:pt x="376922" y="1829488"/>
                    <a:pt x="366760" y="1830928"/>
                    <a:pt x="408561" y="1838528"/>
                  </a:cubicBezTo>
                  <a:cubicBezTo>
                    <a:pt x="461132" y="1848087"/>
                    <a:pt x="521752" y="1852765"/>
                    <a:pt x="573932" y="1857983"/>
                  </a:cubicBezTo>
                  <a:cubicBezTo>
                    <a:pt x="797151" y="1902629"/>
                    <a:pt x="644528" y="1875704"/>
                    <a:pt x="1167319" y="1857983"/>
                  </a:cubicBezTo>
                  <a:cubicBezTo>
                    <a:pt x="1177567" y="1857636"/>
                    <a:pt x="1186643" y="1851073"/>
                    <a:pt x="1196502" y="1848256"/>
                  </a:cubicBezTo>
                  <a:cubicBezTo>
                    <a:pt x="1209357" y="1844583"/>
                    <a:pt x="1222635" y="1842460"/>
                    <a:pt x="1235413" y="1838528"/>
                  </a:cubicBezTo>
                  <a:cubicBezTo>
                    <a:pt x="1264814" y="1829481"/>
                    <a:pt x="1293118" y="1816806"/>
                    <a:pt x="1322961" y="1809345"/>
                  </a:cubicBezTo>
                  <a:cubicBezTo>
                    <a:pt x="1387234" y="1793276"/>
                    <a:pt x="1348606" y="1801275"/>
                    <a:pt x="1439693" y="1789890"/>
                  </a:cubicBezTo>
                  <a:cubicBezTo>
                    <a:pt x="1459148" y="1783405"/>
                    <a:pt x="1478164" y="1775408"/>
                    <a:pt x="1498059" y="1770434"/>
                  </a:cubicBezTo>
                  <a:cubicBezTo>
                    <a:pt x="1517194" y="1765650"/>
                    <a:pt x="1537019" y="1764235"/>
                    <a:pt x="1556425" y="1760707"/>
                  </a:cubicBezTo>
                  <a:cubicBezTo>
                    <a:pt x="1573390" y="1757623"/>
                    <a:pt x="1625235" y="1747497"/>
                    <a:pt x="1643974" y="1741251"/>
                  </a:cubicBezTo>
                  <a:cubicBezTo>
                    <a:pt x="1703855" y="1721291"/>
                    <a:pt x="1682182" y="1727152"/>
                    <a:pt x="1731523" y="1692613"/>
                  </a:cubicBezTo>
                  <a:cubicBezTo>
                    <a:pt x="1761961" y="1671306"/>
                    <a:pt x="1799901" y="1649289"/>
                    <a:pt x="1828800" y="1624519"/>
                  </a:cubicBezTo>
                  <a:cubicBezTo>
                    <a:pt x="1839245" y="1615566"/>
                    <a:pt x="1849729" y="1606342"/>
                    <a:pt x="1857983" y="1595336"/>
                  </a:cubicBezTo>
                  <a:cubicBezTo>
                    <a:pt x="1869327" y="1580210"/>
                    <a:pt x="1877438" y="1562911"/>
                    <a:pt x="1887166" y="1546698"/>
                  </a:cubicBezTo>
                  <a:cubicBezTo>
                    <a:pt x="1924539" y="1415891"/>
                    <a:pt x="1883210" y="1529853"/>
                    <a:pt x="1935804" y="1439694"/>
                  </a:cubicBezTo>
                  <a:cubicBezTo>
                    <a:pt x="1950418" y="1414643"/>
                    <a:pt x="1974715" y="1361873"/>
                    <a:pt x="1974715" y="1361873"/>
                  </a:cubicBezTo>
                  <a:cubicBezTo>
                    <a:pt x="1977957" y="1342418"/>
                    <a:pt x="1979658" y="1322642"/>
                    <a:pt x="1984442" y="1303507"/>
                  </a:cubicBezTo>
                  <a:cubicBezTo>
                    <a:pt x="1992765" y="1270213"/>
                    <a:pt x="2010463" y="1228729"/>
                    <a:pt x="2023353" y="1196502"/>
                  </a:cubicBezTo>
                  <a:cubicBezTo>
                    <a:pt x="2026529" y="1177448"/>
                    <a:pt x="2036984" y="1110852"/>
                    <a:pt x="2042808" y="1089498"/>
                  </a:cubicBezTo>
                  <a:cubicBezTo>
                    <a:pt x="2048204" y="1069713"/>
                    <a:pt x="2055779" y="1050587"/>
                    <a:pt x="2062264" y="1031132"/>
                  </a:cubicBezTo>
                  <a:lnTo>
                    <a:pt x="2071991" y="1001949"/>
                  </a:lnTo>
                  <a:cubicBezTo>
                    <a:pt x="2070166" y="987352"/>
                    <a:pt x="2066933" y="920139"/>
                    <a:pt x="2052536" y="894945"/>
                  </a:cubicBezTo>
                  <a:cubicBezTo>
                    <a:pt x="2044492" y="880868"/>
                    <a:pt x="2033081" y="869004"/>
                    <a:pt x="2023353" y="856034"/>
                  </a:cubicBezTo>
                  <a:cubicBezTo>
                    <a:pt x="2004651" y="762530"/>
                    <a:pt x="2030109" y="851081"/>
                    <a:pt x="1974715" y="758758"/>
                  </a:cubicBezTo>
                  <a:cubicBezTo>
                    <a:pt x="1946120" y="711100"/>
                    <a:pt x="1966185" y="713742"/>
                    <a:pt x="1935804" y="671209"/>
                  </a:cubicBezTo>
                  <a:cubicBezTo>
                    <a:pt x="1927808" y="660014"/>
                    <a:pt x="1916349" y="651754"/>
                    <a:pt x="1906621" y="642026"/>
                  </a:cubicBezTo>
                  <a:cubicBezTo>
                    <a:pt x="1898709" y="618291"/>
                    <a:pt x="1896295" y="602517"/>
                    <a:pt x="1877438" y="583660"/>
                  </a:cubicBezTo>
                  <a:cubicBezTo>
                    <a:pt x="1863686" y="569908"/>
                    <a:pt x="1824606" y="552380"/>
                    <a:pt x="1809344" y="544749"/>
                  </a:cubicBezTo>
                  <a:cubicBezTo>
                    <a:pt x="1801405" y="520930"/>
                    <a:pt x="1795190" y="497696"/>
                    <a:pt x="1780161" y="476656"/>
                  </a:cubicBezTo>
                  <a:cubicBezTo>
                    <a:pt x="1772165" y="465462"/>
                    <a:pt x="1760706" y="457201"/>
                    <a:pt x="1750979" y="447473"/>
                  </a:cubicBezTo>
                  <a:cubicBezTo>
                    <a:pt x="1747736" y="437745"/>
                    <a:pt x="1746527" y="427083"/>
                    <a:pt x="1741251" y="418290"/>
                  </a:cubicBezTo>
                  <a:cubicBezTo>
                    <a:pt x="1736532" y="410426"/>
                    <a:pt x="1725898" y="407037"/>
                    <a:pt x="1721796" y="398834"/>
                  </a:cubicBezTo>
                  <a:cubicBezTo>
                    <a:pt x="1715817" y="386876"/>
                    <a:pt x="1718047" y="371882"/>
                    <a:pt x="1712068" y="359924"/>
                  </a:cubicBezTo>
                  <a:cubicBezTo>
                    <a:pt x="1707966" y="351721"/>
                    <a:pt x="1697700" y="348099"/>
                    <a:pt x="1692613" y="340468"/>
                  </a:cubicBezTo>
                  <a:cubicBezTo>
                    <a:pt x="1645499" y="269797"/>
                    <a:pt x="1698309" y="326712"/>
                    <a:pt x="1653702" y="282102"/>
                  </a:cubicBezTo>
                  <a:cubicBezTo>
                    <a:pt x="1645055" y="256162"/>
                    <a:pt x="1643938" y="238309"/>
                    <a:pt x="1614791" y="223736"/>
                  </a:cubicBezTo>
                  <a:cubicBezTo>
                    <a:pt x="1600003" y="216342"/>
                    <a:pt x="1582366" y="217251"/>
                    <a:pt x="1566153" y="214009"/>
                  </a:cubicBezTo>
                  <a:cubicBezTo>
                    <a:pt x="1516860" y="164713"/>
                    <a:pt x="1580652" y="222708"/>
                    <a:pt x="1517515" y="184826"/>
                  </a:cubicBezTo>
                  <a:cubicBezTo>
                    <a:pt x="1455566" y="147657"/>
                    <a:pt x="1555117" y="179634"/>
                    <a:pt x="1459149" y="155643"/>
                  </a:cubicBezTo>
                  <a:cubicBezTo>
                    <a:pt x="1402545" y="99039"/>
                    <a:pt x="1484139" y="178089"/>
                    <a:pt x="1410510" y="116732"/>
                  </a:cubicBezTo>
                  <a:cubicBezTo>
                    <a:pt x="1399942" y="107925"/>
                    <a:pt x="1393353" y="94230"/>
                    <a:pt x="1381327" y="87549"/>
                  </a:cubicBezTo>
                  <a:cubicBezTo>
                    <a:pt x="1363400" y="77590"/>
                    <a:pt x="1342416" y="74579"/>
                    <a:pt x="1322961" y="68094"/>
                  </a:cubicBezTo>
                  <a:cubicBezTo>
                    <a:pt x="1313234" y="61609"/>
                    <a:pt x="1304953" y="52076"/>
                    <a:pt x="1293779" y="48638"/>
                  </a:cubicBezTo>
                  <a:cubicBezTo>
                    <a:pt x="1262174" y="38913"/>
                    <a:pt x="1227873" y="39639"/>
                    <a:pt x="1196502" y="29183"/>
                  </a:cubicBezTo>
                  <a:cubicBezTo>
                    <a:pt x="1186774" y="25941"/>
                    <a:pt x="1177516" y="20529"/>
                    <a:pt x="1167319" y="19456"/>
                  </a:cubicBezTo>
                  <a:cubicBezTo>
                    <a:pt x="1115622" y="14014"/>
                    <a:pt x="1063652" y="10553"/>
                    <a:pt x="1011676" y="9728"/>
                  </a:cubicBezTo>
                  <a:lnTo>
                    <a:pt x="535021" y="0"/>
                  </a:lnTo>
                  <a:close/>
                </a:path>
              </a:pathLst>
            </a:cu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endParaRPr lang="en-US" altLang="zh-CN" sz="1400">
                <a:solidFill>
                  <a:srgbClr val="000000"/>
                </a:solidFill>
                <a:latin typeface="Arial" panose="020B0604020202020204" pitchFamily="34" charset="0"/>
                <a:ea typeface="宋体" panose="02010600030101010101" pitchFamily="2" charset="-122"/>
              </a:endParaRPr>
            </a:p>
            <a:p>
              <a:pPr>
                <a:spcBef>
                  <a:spcPct val="0"/>
                </a:spcBef>
                <a:buClrTx/>
                <a:buSzTx/>
                <a:buFontTx/>
                <a:buNone/>
              </a:pPr>
              <a:endParaRPr lang="en-US" altLang="zh-CN" sz="1400">
                <a:solidFill>
                  <a:srgbClr val="000000"/>
                </a:solidFill>
                <a:latin typeface="Arial" panose="020B0604020202020204" pitchFamily="34" charset="0"/>
                <a:ea typeface="宋体" panose="02010600030101010101" pitchFamily="2" charset="-122"/>
              </a:endParaRPr>
            </a:p>
            <a:p>
              <a:pPr>
                <a:spcBef>
                  <a:spcPct val="0"/>
                </a:spcBef>
                <a:buClrTx/>
                <a:buSzTx/>
                <a:buFontTx/>
                <a:buNone/>
              </a:pPr>
              <a:r>
                <a:rPr lang="zh-CN" altLang="en-US" sz="1400">
                  <a:solidFill>
                    <a:srgbClr val="000000"/>
                  </a:solidFill>
                  <a:latin typeface="Arial" panose="020B0604020202020204" pitchFamily="34" charset="0"/>
                  <a:ea typeface="宋体" panose="02010600030101010101" pitchFamily="2" charset="-122"/>
                </a:rPr>
                <a:t>由</a:t>
              </a:r>
              <a:r>
                <a:rPr lang="en-US" altLang="zh-CN" sz="1400">
                  <a:solidFill>
                    <a:srgbClr val="000000"/>
                  </a:solidFill>
                  <a:latin typeface="Arial" panose="020B0604020202020204" pitchFamily="34" charset="0"/>
                  <a:ea typeface="宋体" panose="02010600030101010101" pitchFamily="2" charset="-122"/>
                </a:rPr>
                <a:t>k</a:t>
              </a:r>
              <a:r>
                <a:rPr lang="en-US" altLang="zh-CN" sz="1400" baseline="-25000">
                  <a:solidFill>
                    <a:srgbClr val="000000"/>
                  </a:solidFill>
                  <a:latin typeface="Arial" panose="020B0604020202020204" pitchFamily="34" charset="0"/>
                  <a:ea typeface="宋体" panose="02010600030101010101" pitchFamily="2" charset="-122"/>
                </a:rPr>
                <a:t>i</a:t>
              </a:r>
              <a:r>
                <a:rPr lang="en-US" altLang="zh-CN" sz="1400">
                  <a:solidFill>
                    <a:srgbClr val="000000"/>
                  </a:solidFill>
                  <a:latin typeface="Arial" panose="020B0604020202020204" pitchFamily="34" charset="0"/>
                  <a:ea typeface="宋体" panose="02010600030101010101" pitchFamily="2" charset="-122"/>
                </a:rPr>
                <a:t>,…,k</a:t>
              </a:r>
              <a:r>
                <a:rPr lang="en-US" altLang="zh-CN" sz="1400" baseline="-25000">
                  <a:solidFill>
                    <a:srgbClr val="000000"/>
                  </a:solidFill>
                  <a:latin typeface="Arial" panose="020B0604020202020204" pitchFamily="34" charset="0"/>
                  <a:ea typeface="宋体" panose="02010600030101010101" pitchFamily="2" charset="-122"/>
                </a:rPr>
                <a:t>r-1</a:t>
              </a:r>
              <a:r>
                <a:rPr lang="zh-CN" altLang="en-US" sz="1400">
                  <a:solidFill>
                    <a:srgbClr val="000000"/>
                  </a:solidFill>
                  <a:latin typeface="Arial" panose="020B0604020202020204" pitchFamily="34" charset="0"/>
                  <a:ea typeface="宋体" panose="02010600030101010101" pitchFamily="2" charset="-122"/>
                </a:rPr>
                <a:t>构成的最优二叉搜索树</a:t>
              </a:r>
            </a:p>
          </p:txBody>
        </p:sp>
        <p:sp>
          <p:nvSpPr>
            <p:cNvPr id="105480" name="任意多边形 8">
              <a:extLst>
                <a:ext uri="{FF2B5EF4-FFF2-40B4-BE49-F238E27FC236}">
                  <a16:creationId xmlns:a16="http://schemas.microsoft.com/office/drawing/2014/main" id="{907F59A6-DB4F-416C-86B9-C4EECAA15719}"/>
                </a:ext>
              </a:extLst>
            </p:cNvPr>
            <p:cNvSpPr>
              <a:spLocks/>
            </p:cNvSpPr>
            <p:nvPr/>
          </p:nvSpPr>
          <p:spPr bwMode="auto">
            <a:xfrm>
              <a:off x="4788024" y="5229200"/>
              <a:ext cx="1936577" cy="1394807"/>
            </a:xfrm>
            <a:custGeom>
              <a:avLst/>
              <a:gdLst>
                <a:gd name="T0" fmla="*/ 0 w 1615585"/>
                <a:gd name="T1" fmla="*/ 0 h 1927442"/>
                <a:gd name="T2" fmla="*/ 1615585 w 1615585"/>
                <a:gd name="T3" fmla="*/ 1927442 h 1927442"/>
              </a:gdLst>
              <a:ahLst/>
              <a:cxnLst/>
              <a:rect l="T0" t="T1" r="T2" b="T3"/>
              <a:pathLst>
                <a:path w="1615585" h="1927442">
                  <a:moveTo>
                    <a:pt x="544822" y="5271"/>
                  </a:moveTo>
                  <a:lnTo>
                    <a:pt x="544822" y="5271"/>
                  </a:lnTo>
                  <a:cubicBezTo>
                    <a:pt x="509154" y="18241"/>
                    <a:pt x="472210" y="28132"/>
                    <a:pt x="437818" y="44182"/>
                  </a:cubicBezTo>
                  <a:cubicBezTo>
                    <a:pt x="389180" y="66880"/>
                    <a:pt x="405392" y="76607"/>
                    <a:pt x="369724" y="112275"/>
                  </a:cubicBezTo>
                  <a:cubicBezTo>
                    <a:pt x="358260" y="123739"/>
                    <a:pt x="343269" y="131079"/>
                    <a:pt x="330814" y="141458"/>
                  </a:cubicBezTo>
                  <a:cubicBezTo>
                    <a:pt x="323768" y="147330"/>
                    <a:pt x="317843" y="154429"/>
                    <a:pt x="311358" y="160914"/>
                  </a:cubicBezTo>
                  <a:cubicBezTo>
                    <a:pt x="308116" y="173884"/>
                    <a:pt x="306897" y="187536"/>
                    <a:pt x="301631" y="199824"/>
                  </a:cubicBezTo>
                  <a:cubicBezTo>
                    <a:pt x="296891" y="210884"/>
                    <a:pt x="256311" y="263493"/>
                    <a:pt x="252992" y="267918"/>
                  </a:cubicBezTo>
                  <a:cubicBezTo>
                    <a:pt x="246507" y="287373"/>
                    <a:pt x="243870" y="308570"/>
                    <a:pt x="233537" y="326284"/>
                  </a:cubicBezTo>
                  <a:cubicBezTo>
                    <a:pt x="145104" y="477885"/>
                    <a:pt x="213696" y="314992"/>
                    <a:pt x="165443" y="423560"/>
                  </a:cubicBezTo>
                  <a:cubicBezTo>
                    <a:pt x="158351" y="439517"/>
                    <a:pt x="152867" y="456149"/>
                    <a:pt x="145988" y="472199"/>
                  </a:cubicBezTo>
                  <a:cubicBezTo>
                    <a:pt x="133408" y="501552"/>
                    <a:pt x="118541" y="529941"/>
                    <a:pt x="107077" y="559748"/>
                  </a:cubicBezTo>
                  <a:cubicBezTo>
                    <a:pt x="102278" y="572226"/>
                    <a:pt x="102044" y="586140"/>
                    <a:pt x="97350" y="598658"/>
                  </a:cubicBezTo>
                  <a:cubicBezTo>
                    <a:pt x="92258" y="612236"/>
                    <a:pt x="83280" y="624105"/>
                    <a:pt x="77894" y="637569"/>
                  </a:cubicBezTo>
                  <a:cubicBezTo>
                    <a:pt x="70278" y="656610"/>
                    <a:pt x="66925" y="677265"/>
                    <a:pt x="58439" y="695935"/>
                  </a:cubicBezTo>
                  <a:cubicBezTo>
                    <a:pt x="50615" y="713147"/>
                    <a:pt x="37711" y="727662"/>
                    <a:pt x="29256" y="744573"/>
                  </a:cubicBezTo>
                  <a:cubicBezTo>
                    <a:pt x="21447" y="760191"/>
                    <a:pt x="16286" y="776999"/>
                    <a:pt x="9801" y="793212"/>
                  </a:cubicBezTo>
                  <a:cubicBezTo>
                    <a:pt x="6558" y="819152"/>
                    <a:pt x="-813" y="844906"/>
                    <a:pt x="73" y="871033"/>
                  </a:cubicBezTo>
                  <a:cubicBezTo>
                    <a:pt x="5685" y="1036594"/>
                    <a:pt x="14258" y="1202167"/>
                    <a:pt x="29256" y="1367143"/>
                  </a:cubicBezTo>
                  <a:cubicBezTo>
                    <a:pt x="30569" y="1381585"/>
                    <a:pt x="43619" y="1392476"/>
                    <a:pt x="48711" y="1406054"/>
                  </a:cubicBezTo>
                  <a:cubicBezTo>
                    <a:pt x="53405" y="1418572"/>
                    <a:pt x="53745" y="1432447"/>
                    <a:pt x="58439" y="1444965"/>
                  </a:cubicBezTo>
                  <a:cubicBezTo>
                    <a:pt x="75943" y="1491643"/>
                    <a:pt x="75638" y="1473977"/>
                    <a:pt x="97350" y="1513058"/>
                  </a:cubicBezTo>
                  <a:cubicBezTo>
                    <a:pt x="137835" y="1585930"/>
                    <a:pt x="105170" y="1557182"/>
                    <a:pt x="155716" y="1590880"/>
                  </a:cubicBezTo>
                  <a:cubicBezTo>
                    <a:pt x="162261" y="1617061"/>
                    <a:pt x="166730" y="1646899"/>
                    <a:pt x="184899" y="1668701"/>
                  </a:cubicBezTo>
                  <a:cubicBezTo>
                    <a:pt x="192384" y="1677682"/>
                    <a:pt x="204953" y="1680853"/>
                    <a:pt x="214082" y="1688156"/>
                  </a:cubicBezTo>
                  <a:cubicBezTo>
                    <a:pt x="221244" y="1693885"/>
                    <a:pt x="227052" y="1701127"/>
                    <a:pt x="233537" y="1707612"/>
                  </a:cubicBezTo>
                  <a:cubicBezTo>
                    <a:pt x="252982" y="1765944"/>
                    <a:pt x="227581" y="1710845"/>
                    <a:pt x="291903" y="1765978"/>
                  </a:cubicBezTo>
                  <a:cubicBezTo>
                    <a:pt x="347903" y="1813978"/>
                    <a:pt x="273203" y="1782441"/>
                    <a:pt x="340541" y="1804888"/>
                  </a:cubicBezTo>
                  <a:cubicBezTo>
                    <a:pt x="347026" y="1811373"/>
                    <a:pt x="352835" y="1818614"/>
                    <a:pt x="359997" y="1824343"/>
                  </a:cubicBezTo>
                  <a:cubicBezTo>
                    <a:pt x="376951" y="1837906"/>
                    <a:pt x="408855" y="1855856"/>
                    <a:pt x="428090" y="1863254"/>
                  </a:cubicBezTo>
                  <a:cubicBezTo>
                    <a:pt x="490137" y="1887118"/>
                    <a:pt x="502392" y="1889125"/>
                    <a:pt x="554550" y="1902165"/>
                  </a:cubicBezTo>
                  <a:cubicBezTo>
                    <a:pt x="564278" y="1908650"/>
                    <a:pt x="572047" y="1921286"/>
                    <a:pt x="583733" y="1921620"/>
                  </a:cubicBezTo>
                  <a:cubicBezTo>
                    <a:pt x="972324" y="1932722"/>
                    <a:pt x="783541" y="1928850"/>
                    <a:pt x="943656" y="1902165"/>
                  </a:cubicBezTo>
                  <a:cubicBezTo>
                    <a:pt x="965864" y="1898464"/>
                    <a:pt x="1023979" y="1893382"/>
                    <a:pt x="1050660" y="1882709"/>
                  </a:cubicBezTo>
                  <a:cubicBezTo>
                    <a:pt x="1070856" y="1874631"/>
                    <a:pt x="1088584" y="1860959"/>
                    <a:pt x="1109026" y="1853526"/>
                  </a:cubicBezTo>
                  <a:cubicBezTo>
                    <a:pt x="1124565" y="1847876"/>
                    <a:pt x="1141525" y="1847386"/>
                    <a:pt x="1157665" y="1843799"/>
                  </a:cubicBezTo>
                  <a:cubicBezTo>
                    <a:pt x="1168885" y="1841306"/>
                    <a:pt x="1212759" y="1830843"/>
                    <a:pt x="1225758" y="1824343"/>
                  </a:cubicBezTo>
                  <a:cubicBezTo>
                    <a:pt x="1243708" y="1815368"/>
                    <a:pt x="1261472" y="1800943"/>
                    <a:pt x="1274397" y="1785433"/>
                  </a:cubicBezTo>
                  <a:cubicBezTo>
                    <a:pt x="1284776" y="1772978"/>
                    <a:pt x="1291125" y="1756901"/>
                    <a:pt x="1303580" y="1746522"/>
                  </a:cubicBezTo>
                  <a:cubicBezTo>
                    <a:pt x="1311457" y="1739958"/>
                    <a:pt x="1323035" y="1740037"/>
                    <a:pt x="1332763" y="1736795"/>
                  </a:cubicBezTo>
                  <a:cubicBezTo>
                    <a:pt x="1339248" y="1730310"/>
                    <a:pt x="1347499" y="1725203"/>
                    <a:pt x="1352218" y="1717339"/>
                  </a:cubicBezTo>
                  <a:cubicBezTo>
                    <a:pt x="1357494" y="1708546"/>
                    <a:pt x="1355540" y="1696163"/>
                    <a:pt x="1361946" y="1688156"/>
                  </a:cubicBezTo>
                  <a:cubicBezTo>
                    <a:pt x="1369249" y="1679027"/>
                    <a:pt x="1381401" y="1675186"/>
                    <a:pt x="1391128" y="1668701"/>
                  </a:cubicBezTo>
                  <a:cubicBezTo>
                    <a:pt x="1399998" y="1655396"/>
                    <a:pt x="1430720" y="1608146"/>
                    <a:pt x="1439767" y="1600607"/>
                  </a:cubicBezTo>
                  <a:cubicBezTo>
                    <a:pt x="1447644" y="1594043"/>
                    <a:pt x="1459222" y="1594122"/>
                    <a:pt x="1468950" y="1590880"/>
                  </a:cubicBezTo>
                  <a:cubicBezTo>
                    <a:pt x="1475435" y="1584395"/>
                    <a:pt x="1482534" y="1578470"/>
                    <a:pt x="1488405" y="1571424"/>
                  </a:cubicBezTo>
                  <a:cubicBezTo>
                    <a:pt x="1508520" y="1547286"/>
                    <a:pt x="1520193" y="1528607"/>
                    <a:pt x="1537043" y="1503331"/>
                  </a:cubicBezTo>
                  <a:cubicBezTo>
                    <a:pt x="1540286" y="1490361"/>
                    <a:pt x="1542929" y="1477226"/>
                    <a:pt x="1546771" y="1464420"/>
                  </a:cubicBezTo>
                  <a:cubicBezTo>
                    <a:pt x="1552664" y="1444777"/>
                    <a:pt x="1561252" y="1425949"/>
                    <a:pt x="1566226" y="1406054"/>
                  </a:cubicBezTo>
                  <a:cubicBezTo>
                    <a:pt x="1579964" y="1351103"/>
                    <a:pt x="1573332" y="1380253"/>
                    <a:pt x="1585682" y="1318505"/>
                  </a:cubicBezTo>
                  <a:cubicBezTo>
                    <a:pt x="1588924" y="1286080"/>
                    <a:pt x="1588081" y="1252982"/>
                    <a:pt x="1595409" y="1221229"/>
                  </a:cubicBezTo>
                  <a:cubicBezTo>
                    <a:pt x="1598038" y="1209837"/>
                    <a:pt x="1614531" y="1203733"/>
                    <a:pt x="1614865" y="1192046"/>
                  </a:cubicBezTo>
                  <a:cubicBezTo>
                    <a:pt x="1617830" y="1088276"/>
                    <a:pt x="1611060" y="984404"/>
                    <a:pt x="1605137" y="880760"/>
                  </a:cubicBezTo>
                  <a:cubicBezTo>
                    <a:pt x="1604552" y="870523"/>
                    <a:pt x="1598226" y="861437"/>
                    <a:pt x="1595409" y="851578"/>
                  </a:cubicBezTo>
                  <a:cubicBezTo>
                    <a:pt x="1581066" y="801378"/>
                    <a:pt x="1596776" y="823761"/>
                    <a:pt x="1566226" y="793212"/>
                  </a:cubicBezTo>
                  <a:cubicBezTo>
                    <a:pt x="1559741" y="780242"/>
                    <a:pt x="1552157" y="767765"/>
                    <a:pt x="1546771" y="754301"/>
                  </a:cubicBezTo>
                  <a:cubicBezTo>
                    <a:pt x="1539155" y="735260"/>
                    <a:pt x="1538692" y="712998"/>
                    <a:pt x="1527316" y="695935"/>
                  </a:cubicBezTo>
                  <a:cubicBezTo>
                    <a:pt x="1520831" y="686207"/>
                    <a:pt x="1514655" y="676266"/>
                    <a:pt x="1507860" y="666752"/>
                  </a:cubicBezTo>
                  <a:cubicBezTo>
                    <a:pt x="1492946" y="645873"/>
                    <a:pt x="1472322" y="621584"/>
                    <a:pt x="1459222" y="598658"/>
                  </a:cubicBezTo>
                  <a:cubicBezTo>
                    <a:pt x="1452028" y="586068"/>
                    <a:pt x="1445479" y="573076"/>
                    <a:pt x="1439767" y="559748"/>
                  </a:cubicBezTo>
                  <a:cubicBezTo>
                    <a:pt x="1435728" y="550323"/>
                    <a:pt x="1435315" y="539358"/>
                    <a:pt x="1430039" y="530565"/>
                  </a:cubicBezTo>
                  <a:cubicBezTo>
                    <a:pt x="1425320" y="522701"/>
                    <a:pt x="1417069" y="517594"/>
                    <a:pt x="1410584" y="511109"/>
                  </a:cubicBezTo>
                  <a:cubicBezTo>
                    <a:pt x="1407341" y="501381"/>
                    <a:pt x="1406544" y="490458"/>
                    <a:pt x="1400856" y="481926"/>
                  </a:cubicBezTo>
                  <a:cubicBezTo>
                    <a:pt x="1388323" y="463126"/>
                    <a:pt x="1335130" y="423509"/>
                    <a:pt x="1323035" y="413833"/>
                  </a:cubicBezTo>
                  <a:cubicBezTo>
                    <a:pt x="1304606" y="358548"/>
                    <a:pt x="1320558" y="391901"/>
                    <a:pt x="1254941" y="326284"/>
                  </a:cubicBezTo>
                  <a:cubicBezTo>
                    <a:pt x="1212389" y="283732"/>
                    <a:pt x="1237555" y="304179"/>
                    <a:pt x="1177120" y="267918"/>
                  </a:cubicBezTo>
                  <a:cubicBezTo>
                    <a:pt x="1170712" y="248694"/>
                    <a:pt x="1165079" y="223266"/>
                    <a:pt x="1147937" y="209552"/>
                  </a:cubicBezTo>
                  <a:cubicBezTo>
                    <a:pt x="1139930" y="203146"/>
                    <a:pt x="1127925" y="204410"/>
                    <a:pt x="1118754" y="199824"/>
                  </a:cubicBezTo>
                  <a:cubicBezTo>
                    <a:pt x="1101843" y="191368"/>
                    <a:pt x="1085242" y="181985"/>
                    <a:pt x="1070116" y="170641"/>
                  </a:cubicBezTo>
                  <a:cubicBezTo>
                    <a:pt x="1059110" y="162387"/>
                    <a:pt x="1051501" y="150265"/>
                    <a:pt x="1040933" y="141458"/>
                  </a:cubicBezTo>
                  <a:cubicBezTo>
                    <a:pt x="1031952" y="133974"/>
                    <a:pt x="1020731" y="129487"/>
                    <a:pt x="1011750" y="122003"/>
                  </a:cubicBezTo>
                  <a:cubicBezTo>
                    <a:pt x="1001182" y="113196"/>
                    <a:pt x="993426" y="101266"/>
                    <a:pt x="982567" y="92820"/>
                  </a:cubicBezTo>
                  <a:cubicBezTo>
                    <a:pt x="932392" y="53795"/>
                    <a:pt x="939050" y="58858"/>
                    <a:pt x="895018" y="44182"/>
                  </a:cubicBezTo>
                  <a:cubicBezTo>
                    <a:pt x="888533" y="37697"/>
                    <a:pt x="883427" y="29445"/>
                    <a:pt x="875563" y="24726"/>
                  </a:cubicBezTo>
                  <a:cubicBezTo>
                    <a:pt x="866770" y="19450"/>
                    <a:pt x="856239" y="17816"/>
                    <a:pt x="846380" y="14999"/>
                  </a:cubicBezTo>
                  <a:cubicBezTo>
                    <a:pt x="749020" y="-12817"/>
                    <a:pt x="595082" y="6892"/>
                    <a:pt x="544822" y="5271"/>
                  </a:cubicBezTo>
                  <a:close/>
                </a:path>
              </a:pathLst>
            </a:cu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endParaRPr lang="en-US" altLang="zh-CN" sz="1400">
                <a:solidFill>
                  <a:srgbClr val="000000"/>
                </a:solidFill>
                <a:latin typeface="Arial" panose="020B0604020202020204" pitchFamily="34" charset="0"/>
                <a:ea typeface="宋体" panose="02010600030101010101" pitchFamily="2" charset="-122"/>
              </a:endParaRPr>
            </a:p>
            <a:p>
              <a:pPr>
                <a:spcBef>
                  <a:spcPct val="0"/>
                </a:spcBef>
                <a:buClrTx/>
                <a:buSzTx/>
                <a:buFontTx/>
                <a:buNone/>
              </a:pPr>
              <a:endParaRPr lang="en-US" altLang="zh-CN" sz="1400">
                <a:solidFill>
                  <a:srgbClr val="000000"/>
                </a:solidFill>
                <a:latin typeface="Arial" panose="020B0604020202020204" pitchFamily="34" charset="0"/>
                <a:ea typeface="宋体" panose="02010600030101010101" pitchFamily="2" charset="-122"/>
              </a:endParaRPr>
            </a:p>
            <a:p>
              <a:pPr>
                <a:spcBef>
                  <a:spcPct val="0"/>
                </a:spcBef>
                <a:buClrTx/>
                <a:buSzTx/>
                <a:buFontTx/>
                <a:buNone/>
              </a:pPr>
              <a:r>
                <a:rPr lang="zh-CN" altLang="en-US" sz="1400">
                  <a:solidFill>
                    <a:srgbClr val="000000"/>
                  </a:solidFill>
                  <a:latin typeface="Arial" panose="020B0604020202020204" pitchFamily="34" charset="0"/>
                  <a:ea typeface="宋体" panose="02010600030101010101" pitchFamily="2" charset="-122"/>
                </a:rPr>
                <a:t>由</a:t>
              </a:r>
              <a:r>
                <a:rPr lang="en-US" altLang="zh-CN" sz="1400">
                  <a:solidFill>
                    <a:srgbClr val="000000"/>
                  </a:solidFill>
                  <a:latin typeface="Arial" panose="020B0604020202020204" pitchFamily="34" charset="0"/>
                  <a:ea typeface="宋体" panose="02010600030101010101" pitchFamily="2" charset="-122"/>
                </a:rPr>
                <a:t>k</a:t>
              </a:r>
              <a:r>
                <a:rPr lang="en-US" altLang="zh-CN" sz="1400" baseline="-25000">
                  <a:solidFill>
                    <a:srgbClr val="000000"/>
                  </a:solidFill>
                  <a:latin typeface="Arial" panose="020B0604020202020204" pitchFamily="34" charset="0"/>
                  <a:ea typeface="宋体" panose="02010600030101010101" pitchFamily="2" charset="-122"/>
                </a:rPr>
                <a:t>r+1</a:t>
              </a:r>
              <a:r>
                <a:rPr lang="en-US" altLang="zh-CN" sz="1400">
                  <a:solidFill>
                    <a:srgbClr val="000000"/>
                  </a:solidFill>
                  <a:latin typeface="Arial" panose="020B0604020202020204" pitchFamily="34" charset="0"/>
                  <a:ea typeface="宋体" panose="02010600030101010101" pitchFamily="2" charset="-122"/>
                </a:rPr>
                <a:t>,…,k</a:t>
              </a:r>
              <a:r>
                <a:rPr lang="en-US" altLang="zh-CN" sz="1400" baseline="-25000">
                  <a:solidFill>
                    <a:srgbClr val="000000"/>
                  </a:solidFill>
                  <a:latin typeface="Arial" panose="020B0604020202020204" pitchFamily="34" charset="0"/>
                  <a:ea typeface="宋体" panose="02010600030101010101" pitchFamily="2" charset="-122"/>
                </a:rPr>
                <a:t>j</a:t>
              </a:r>
              <a:r>
                <a:rPr lang="zh-CN" altLang="en-US" sz="1400">
                  <a:solidFill>
                    <a:srgbClr val="000000"/>
                  </a:solidFill>
                  <a:latin typeface="Arial" panose="020B0604020202020204" pitchFamily="34" charset="0"/>
                  <a:ea typeface="宋体" panose="02010600030101010101" pitchFamily="2" charset="-122"/>
                </a:rPr>
                <a:t>构成的最优二叉搜索树</a:t>
              </a:r>
            </a:p>
          </p:txBody>
        </p:sp>
        <p:cxnSp>
          <p:nvCxnSpPr>
            <p:cNvPr id="105481" name="直接连接符 10">
              <a:extLst>
                <a:ext uri="{FF2B5EF4-FFF2-40B4-BE49-F238E27FC236}">
                  <a16:creationId xmlns:a16="http://schemas.microsoft.com/office/drawing/2014/main" id="{FC747D07-3563-4D2B-96BA-448CDA6CA5F5}"/>
                </a:ext>
              </a:extLst>
            </p:cNvPr>
            <p:cNvCxnSpPr>
              <a:cxnSpLocks noChangeShapeType="1"/>
              <a:stCxn id="105478" idx="3"/>
              <a:endCxn id="105479" idx="64"/>
            </p:cNvCxnSpPr>
            <p:nvPr/>
          </p:nvCxnSpPr>
          <p:spPr bwMode="auto">
            <a:xfrm flipH="1">
              <a:off x="3630617" y="4651327"/>
              <a:ext cx="511144" cy="67115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482" name="直接连接符 11">
              <a:extLst>
                <a:ext uri="{FF2B5EF4-FFF2-40B4-BE49-F238E27FC236}">
                  <a16:creationId xmlns:a16="http://schemas.microsoft.com/office/drawing/2014/main" id="{B7FF6C28-80C3-49FD-8BE8-542F1C6505FB}"/>
                </a:ext>
              </a:extLst>
            </p:cNvPr>
            <p:cNvCxnSpPr>
              <a:cxnSpLocks noChangeShapeType="1"/>
              <a:stCxn id="105480" idx="8"/>
              <a:endCxn id="105478" idx="5"/>
            </p:cNvCxnSpPr>
            <p:nvPr/>
          </p:nvCxnSpPr>
          <p:spPr bwMode="auto">
            <a:xfrm flipH="1" flipV="1">
              <a:off x="4498183" y="4651327"/>
              <a:ext cx="569778" cy="813991"/>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4255C1-3CC9-4D6B-8623-DA8E904DE9AA}"/>
              </a:ext>
            </a:extLst>
          </p:cNvPr>
          <p:cNvSpPr>
            <a:spLocks noGrp="1"/>
          </p:cNvSpPr>
          <p:nvPr>
            <p:ph idx="1"/>
          </p:nvPr>
        </p:nvSpPr>
        <p:spPr>
          <a:xfrm>
            <a:off x="334963" y="1484313"/>
            <a:ext cx="8601075" cy="4373562"/>
          </a:xfrm>
          <a:solidFill>
            <a:schemeClr val="bg1"/>
          </a:solidFill>
        </p:spPr>
        <p:txBody>
          <a:bodyPr/>
          <a:lstStyle/>
          <a:p>
            <a:pPr marL="0" indent="0">
              <a:lnSpc>
                <a:spcPct val="150000"/>
              </a:lnSpc>
              <a:buFont typeface="Wingdings" panose="05000000000000000000" pitchFamily="2" charset="2"/>
              <a:buNone/>
              <a:defRPr/>
            </a:pPr>
            <a:endParaRPr lang="en-US" altLang="zh-CN" sz="2200" dirty="0"/>
          </a:p>
          <a:p>
            <a:pPr marL="0" indent="0">
              <a:lnSpc>
                <a:spcPct val="150000"/>
              </a:lnSpc>
              <a:buFont typeface="Wingdings" panose="05000000000000000000" pitchFamily="2" charset="2"/>
              <a:buNone/>
              <a:defRPr/>
            </a:pPr>
            <a:endParaRPr lang="en-US" altLang="zh-CN" sz="2200" dirty="0"/>
          </a:p>
          <a:p>
            <a:pPr lvl="2">
              <a:lnSpc>
                <a:spcPct val="150000"/>
              </a:lnSpc>
              <a:buFont typeface="Wingdings" panose="05000000000000000000" pitchFamily="2" charset="2"/>
              <a:buChar char="Ø"/>
              <a:defRPr/>
            </a:pPr>
            <a:endParaRPr lang="en-US" altLang="zh-CN" sz="1800" dirty="0"/>
          </a:p>
          <a:p>
            <a:pPr marL="228600" lvl="2">
              <a:lnSpc>
                <a:spcPct val="150000"/>
              </a:lnSpc>
              <a:spcBef>
                <a:spcPts val="2400"/>
              </a:spcBef>
              <a:buFont typeface="Wingdings" panose="05000000000000000000" pitchFamily="2" charset="2"/>
              <a:buChar char="Ø"/>
              <a:defRPr/>
            </a:pPr>
            <a:r>
              <a:rPr lang="zh-CN" altLang="en-US" dirty="0">
                <a:latin typeface="宋体" panose="02010600030101010101" pitchFamily="2" charset="-122"/>
                <a:ea typeface="宋体" panose="02010600030101010101" pitchFamily="2" charset="-122"/>
              </a:rPr>
              <a:t>子树的每个结点的深度增加</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228600" lvl="2">
              <a:lnSpc>
                <a:spcPct val="150000"/>
              </a:lnSpc>
              <a:spcBef>
                <a:spcPts val="600"/>
              </a:spcBef>
              <a:buFont typeface="Wingdings" panose="05000000000000000000" pitchFamily="2" charset="2"/>
              <a:buChar char="Ø"/>
              <a:defRPr/>
            </a:pPr>
            <a:r>
              <a:rPr lang="zh-CN" altLang="en-US" dirty="0">
                <a:latin typeface="宋体" panose="02010600030101010101" pitchFamily="2" charset="-122"/>
                <a:ea typeface="宋体" panose="02010600030101010101" pitchFamily="2" charset="-122"/>
              </a:rPr>
              <a:t>根据搜索代价期望值计算公式，子树对</a:t>
            </a:r>
            <a:r>
              <a:rPr lang="zh-CN" altLang="en-US" dirty="0"/>
              <a:t>根为</a:t>
            </a:r>
            <a:r>
              <a:rPr lang="en-US" altLang="zh-CN" dirty="0" err="1"/>
              <a:t>k</a:t>
            </a:r>
            <a:r>
              <a:rPr lang="en-US" altLang="zh-CN" baseline="-25000" dirty="0" err="1"/>
              <a:t>r</a:t>
            </a:r>
            <a:r>
              <a:rPr lang="zh-CN" altLang="en-US" dirty="0"/>
              <a:t>的树</a:t>
            </a:r>
            <a:r>
              <a:rPr lang="zh-CN" altLang="en-US" dirty="0">
                <a:latin typeface="宋体" panose="02010600030101010101" pitchFamily="2" charset="-122"/>
                <a:ea typeface="宋体" panose="02010600030101010101" pitchFamily="2" charset="-122"/>
              </a:rPr>
              <a:t>的期望搜索代价的贡献是</a:t>
            </a:r>
            <a:r>
              <a:rPr lang="zh-CN" altLang="en-US" dirty="0">
                <a:solidFill>
                  <a:srgbClr val="FF0000"/>
                </a:solidFill>
              </a:rPr>
              <a:t>其期望搜索代价</a:t>
            </a:r>
            <a:r>
              <a:rPr lang="en-US" altLang="zh-CN" dirty="0">
                <a:solidFill>
                  <a:srgbClr val="FF0000"/>
                </a:solidFill>
              </a:rPr>
              <a:t>+</a:t>
            </a:r>
            <a:r>
              <a:rPr lang="zh-CN" altLang="en-US" dirty="0">
                <a:solidFill>
                  <a:srgbClr val="FF0000"/>
                </a:solidFill>
              </a:rPr>
              <a:t>其所含所有结点的概率之和</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800100" lvl="3" indent="-342900">
              <a:lnSpc>
                <a:spcPct val="200000"/>
              </a:lnSpc>
              <a:buFont typeface="Wingdings" panose="05000000000000000000" pitchFamily="2" charset="2"/>
              <a:buChar char="u"/>
              <a:defRPr/>
            </a:pPr>
            <a:r>
              <a:rPr lang="zh-CN" altLang="en-US" sz="2400" dirty="0">
                <a:latin typeface="宋体" panose="02010600030101010101" pitchFamily="2" charset="-122"/>
                <a:ea typeface="宋体" panose="02010600030101010101" pitchFamily="2" charset="-122"/>
              </a:rPr>
              <a:t>对于包含关键字</a:t>
            </a:r>
            <a:r>
              <a:rPr lang="en-US" altLang="zh-CN" sz="2400" dirty="0" err="1">
                <a:latin typeface="宋体" panose="02010600030101010101" pitchFamily="2" charset="-122"/>
                <a:ea typeface="宋体" panose="02010600030101010101" pitchFamily="2" charset="-122"/>
              </a:rPr>
              <a:t>k</a:t>
            </a:r>
            <a:r>
              <a:rPr lang="en-US" altLang="zh-CN" sz="2400" baseline="-25000" dirty="0" err="1">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k</a:t>
            </a:r>
            <a:r>
              <a:rPr lang="en-US" altLang="zh-CN" sz="2400" baseline="-25000" dirty="0" err="1">
                <a:latin typeface="宋体" panose="02010600030101010101" pitchFamily="2" charset="-122"/>
                <a:ea typeface="宋体" panose="02010600030101010101" pitchFamily="2" charset="-122"/>
              </a:rPr>
              <a:t>j</a:t>
            </a:r>
            <a:r>
              <a:rPr lang="zh-CN" altLang="en-US" sz="2400" dirty="0">
                <a:latin typeface="宋体" panose="02010600030101010101" pitchFamily="2" charset="-122"/>
                <a:ea typeface="宋体" panose="02010600030101010101" pitchFamily="2" charset="-122"/>
              </a:rPr>
              <a:t>的子树，所有结点的概率之和为（包含外部结点）：</a:t>
            </a:r>
          </a:p>
        </p:txBody>
      </p:sp>
      <p:sp>
        <p:nvSpPr>
          <p:cNvPr id="106499" name="灯片编号占位符 4">
            <a:extLst>
              <a:ext uri="{FF2B5EF4-FFF2-40B4-BE49-F238E27FC236}">
                <a16:creationId xmlns:a16="http://schemas.microsoft.com/office/drawing/2014/main" id="{345282B7-4FB4-411B-8F02-A90ED0C0D2F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89BBAE2E-D088-47C2-B532-2AB6CF7D74B1}" type="slidenum">
              <a:rPr lang="zh-CN" altLang="zh-CN" sz="1400">
                <a:solidFill>
                  <a:srgbClr val="000000"/>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89</a:t>
            </a:fld>
            <a:endParaRPr lang="zh-CN" altLang="zh-CN" sz="1400">
              <a:solidFill>
                <a:srgbClr val="000000"/>
              </a:solidFill>
              <a:latin typeface="Tahoma" panose="020B0604030504040204" pitchFamily="34" charset="0"/>
              <a:ea typeface="宋体" panose="02010600030101010101" pitchFamily="2" charset="-122"/>
            </a:endParaRPr>
          </a:p>
        </p:txBody>
      </p:sp>
      <p:pic>
        <p:nvPicPr>
          <p:cNvPr id="106500" name="图片 18">
            <a:extLst>
              <a:ext uri="{FF2B5EF4-FFF2-40B4-BE49-F238E27FC236}">
                <a16:creationId xmlns:a16="http://schemas.microsoft.com/office/drawing/2014/main" id="{A4675AA8-FA89-4ADC-ACDC-2567834BF8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49688" y="5845175"/>
            <a:ext cx="3224212"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1" name="矩形 3">
            <a:extLst>
              <a:ext uri="{FF2B5EF4-FFF2-40B4-BE49-F238E27FC236}">
                <a16:creationId xmlns:a16="http://schemas.microsoft.com/office/drawing/2014/main" id="{239296BE-8E5C-4C43-B174-1493EDF14164}"/>
              </a:ext>
            </a:extLst>
          </p:cNvPr>
          <p:cNvSpPr>
            <a:spLocks noChangeArrowheads="1"/>
          </p:cNvSpPr>
          <p:nvPr/>
        </p:nvSpPr>
        <p:spPr bwMode="auto">
          <a:xfrm>
            <a:off x="238125" y="104775"/>
            <a:ext cx="8893175"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buClr>
                <a:srgbClr val="3333CC"/>
              </a:buClr>
              <a:buFontTx/>
              <a:buNone/>
            </a:pPr>
            <a:r>
              <a:rPr lang="zh-CN" altLang="en-US" sz="2400">
                <a:solidFill>
                  <a:schemeClr val="tx1"/>
                </a:solidFill>
                <a:latin typeface="宋体" panose="02010600030101010101" pitchFamily="2" charset="-122"/>
                <a:ea typeface="宋体" panose="02010600030101010101" pitchFamily="2" charset="-122"/>
              </a:rPr>
              <a:t>当一棵树成为另一个结点的子树时，有以下变化：</a:t>
            </a:r>
            <a:endParaRPr lang="en-US" altLang="zh-CN" sz="2400">
              <a:solidFill>
                <a:schemeClr val="tx1"/>
              </a:solidFill>
              <a:latin typeface="宋体" panose="02010600030101010101" pitchFamily="2" charset="-122"/>
              <a:ea typeface="宋体" panose="02010600030101010101" pitchFamily="2" charset="-122"/>
            </a:endParaRPr>
          </a:p>
        </p:txBody>
      </p:sp>
      <p:grpSp>
        <p:nvGrpSpPr>
          <p:cNvPr id="106502" name="组合 1">
            <a:extLst>
              <a:ext uri="{FF2B5EF4-FFF2-40B4-BE49-F238E27FC236}">
                <a16:creationId xmlns:a16="http://schemas.microsoft.com/office/drawing/2014/main" id="{B51915FB-146E-4E6E-8BD9-B4797377A5EA}"/>
              </a:ext>
            </a:extLst>
          </p:cNvPr>
          <p:cNvGrpSpPr>
            <a:grpSpLocks/>
          </p:cNvGrpSpPr>
          <p:nvPr/>
        </p:nvGrpSpPr>
        <p:grpSpPr bwMode="auto">
          <a:xfrm>
            <a:off x="1979613" y="836613"/>
            <a:ext cx="5815012" cy="2376487"/>
            <a:chOff x="3132138" y="908050"/>
            <a:chExt cx="5815012" cy="2376489"/>
          </a:xfrm>
        </p:grpSpPr>
        <p:grpSp>
          <p:nvGrpSpPr>
            <p:cNvPr id="106503" name="组合 5">
              <a:extLst>
                <a:ext uri="{FF2B5EF4-FFF2-40B4-BE49-F238E27FC236}">
                  <a16:creationId xmlns:a16="http://schemas.microsoft.com/office/drawing/2014/main" id="{A844466B-3172-4AC5-AA31-61409C790389}"/>
                </a:ext>
              </a:extLst>
            </p:cNvPr>
            <p:cNvGrpSpPr>
              <a:grpSpLocks/>
            </p:cNvGrpSpPr>
            <p:nvPr/>
          </p:nvGrpSpPr>
          <p:grpSpPr bwMode="auto">
            <a:xfrm>
              <a:off x="4362450" y="908050"/>
              <a:ext cx="4584700" cy="2251075"/>
              <a:chOff x="2112992" y="4221088"/>
              <a:chExt cx="4611609" cy="2402919"/>
            </a:xfrm>
          </p:grpSpPr>
          <p:sp>
            <p:nvSpPr>
              <p:cNvPr id="106509" name="椭圆 6">
                <a:extLst>
                  <a:ext uri="{FF2B5EF4-FFF2-40B4-BE49-F238E27FC236}">
                    <a16:creationId xmlns:a16="http://schemas.microsoft.com/office/drawing/2014/main" id="{1D396970-26CC-45BE-91E8-93FF2B9406CC}"/>
                  </a:ext>
                </a:extLst>
              </p:cNvPr>
              <p:cNvSpPr>
                <a:spLocks noChangeArrowheads="1"/>
              </p:cNvSpPr>
              <p:nvPr/>
            </p:nvSpPr>
            <p:spPr bwMode="auto">
              <a:xfrm>
                <a:off x="4067944" y="4221088"/>
                <a:ext cx="504056" cy="504056"/>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r>
                  <a:rPr lang="en-US" altLang="zh-CN" sz="1800">
                    <a:solidFill>
                      <a:srgbClr val="000000"/>
                    </a:solidFill>
                    <a:latin typeface="Arial" panose="020B0604020202020204" pitchFamily="34" charset="0"/>
                    <a:ea typeface="宋体" panose="02010600030101010101" pitchFamily="2" charset="-122"/>
                  </a:rPr>
                  <a:t>k</a:t>
                </a:r>
                <a:r>
                  <a:rPr lang="en-US" altLang="zh-CN" sz="1800" baseline="-25000">
                    <a:solidFill>
                      <a:srgbClr val="000000"/>
                    </a:solidFill>
                    <a:latin typeface="Arial" panose="020B0604020202020204" pitchFamily="34" charset="0"/>
                    <a:ea typeface="宋体" panose="02010600030101010101" pitchFamily="2" charset="-122"/>
                  </a:rPr>
                  <a:t>r</a:t>
                </a:r>
                <a:endParaRPr lang="zh-CN" altLang="en-US" sz="1800" baseline="-25000">
                  <a:solidFill>
                    <a:srgbClr val="000000"/>
                  </a:solidFill>
                  <a:latin typeface="Arial" panose="020B0604020202020204" pitchFamily="34" charset="0"/>
                  <a:ea typeface="宋体" panose="02010600030101010101" pitchFamily="2" charset="-122"/>
                </a:endParaRPr>
              </a:p>
            </p:txBody>
          </p:sp>
          <p:sp>
            <p:nvSpPr>
              <p:cNvPr id="106510" name="任意多边形 7">
                <a:extLst>
                  <a:ext uri="{FF2B5EF4-FFF2-40B4-BE49-F238E27FC236}">
                    <a16:creationId xmlns:a16="http://schemas.microsoft.com/office/drawing/2014/main" id="{8B39E316-276D-4557-88EB-7A24E257F6CE}"/>
                  </a:ext>
                </a:extLst>
              </p:cNvPr>
              <p:cNvSpPr>
                <a:spLocks/>
              </p:cNvSpPr>
              <p:nvPr/>
            </p:nvSpPr>
            <p:spPr bwMode="auto">
              <a:xfrm>
                <a:off x="2112992" y="5146922"/>
                <a:ext cx="1947314" cy="1477085"/>
              </a:xfrm>
              <a:custGeom>
                <a:avLst/>
                <a:gdLst>
                  <a:gd name="T0" fmla="*/ 0 w 2071991"/>
                  <a:gd name="T1" fmla="*/ 0 h 1882375"/>
                  <a:gd name="T2" fmla="*/ 2071991 w 2071991"/>
                  <a:gd name="T3" fmla="*/ 1882375 h 1882375"/>
                </a:gdLst>
                <a:ahLst/>
                <a:cxnLst/>
                <a:rect l="T0" t="T1" r="T2" b="T3"/>
                <a:pathLst>
                  <a:path w="2071991" h="1882375">
                    <a:moveTo>
                      <a:pt x="535021" y="0"/>
                    </a:moveTo>
                    <a:lnTo>
                      <a:pt x="535021" y="0"/>
                    </a:lnTo>
                    <a:cubicBezTo>
                      <a:pt x="509081" y="22698"/>
                      <a:pt x="480386" y="42589"/>
                      <a:pt x="457200" y="68094"/>
                    </a:cubicBezTo>
                    <a:cubicBezTo>
                      <a:pt x="447446" y="78824"/>
                      <a:pt x="446647" y="95558"/>
                      <a:pt x="437744" y="107004"/>
                    </a:cubicBezTo>
                    <a:cubicBezTo>
                      <a:pt x="407100" y="146403"/>
                      <a:pt x="394793" y="151852"/>
                      <a:pt x="359923" y="175098"/>
                    </a:cubicBezTo>
                    <a:cubicBezTo>
                      <a:pt x="350195" y="194553"/>
                      <a:pt x="343791" y="216063"/>
                      <a:pt x="330740" y="233464"/>
                    </a:cubicBezTo>
                    <a:cubicBezTo>
                      <a:pt x="322492" y="244462"/>
                      <a:pt x="271082" y="268157"/>
                      <a:pt x="262647" y="272375"/>
                    </a:cubicBezTo>
                    <a:lnTo>
                      <a:pt x="204281" y="350196"/>
                    </a:lnTo>
                    <a:cubicBezTo>
                      <a:pt x="194553" y="363166"/>
                      <a:pt x="186562" y="377643"/>
                      <a:pt x="175098" y="389107"/>
                    </a:cubicBezTo>
                    <a:lnTo>
                      <a:pt x="126459" y="437745"/>
                    </a:lnTo>
                    <a:cubicBezTo>
                      <a:pt x="123217" y="447473"/>
                      <a:pt x="122008" y="458135"/>
                      <a:pt x="116732" y="466928"/>
                    </a:cubicBezTo>
                    <a:cubicBezTo>
                      <a:pt x="112013" y="474792"/>
                      <a:pt x="101378" y="478180"/>
                      <a:pt x="97276" y="486383"/>
                    </a:cubicBezTo>
                    <a:cubicBezTo>
                      <a:pt x="91297" y="498341"/>
                      <a:pt x="91222" y="512439"/>
                      <a:pt x="87549" y="525294"/>
                    </a:cubicBezTo>
                    <a:cubicBezTo>
                      <a:pt x="77481" y="560532"/>
                      <a:pt x="79681" y="551687"/>
                      <a:pt x="58366" y="583660"/>
                    </a:cubicBezTo>
                    <a:cubicBezTo>
                      <a:pt x="55123" y="599873"/>
                      <a:pt x="51596" y="616031"/>
                      <a:pt x="48638" y="632298"/>
                    </a:cubicBezTo>
                    <a:cubicBezTo>
                      <a:pt x="45110" y="651704"/>
                      <a:pt x="43694" y="671529"/>
                      <a:pt x="38910" y="690664"/>
                    </a:cubicBezTo>
                    <a:cubicBezTo>
                      <a:pt x="33936" y="710559"/>
                      <a:pt x="25348" y="729387"/>
                      <a:pt x="19455" y="749030"/>
                    </a:cubicBezTo>
                    <a:cubicBezTo>
                      <a:pt x="15613" y="761836"/>
                      <a:pt x="12970" y="774971"/>
                      <a:pt x="9727" y="787941"/>
                    </a:cubicBezTo>
                    <a:cubicBezTo>
                      <a:pt x="6485" y="836579"/>
                      <a:pt x="0" y="885110"/>
                      <a:pt x="0" y="933856"/>
                    </a:cubicBezTo>
                    <a:cubicBezTo>
                      <a:pt x="0" y="1079807"/>
                      <a:pt x="3651" y="1225776"/>
                      <a:pt x="9727" y="1371600"/>
                    </a:cubicBezTo>
                    <a:cubicBezTo>
                      <a:pt x="10154" y="1381845"/>
                      <a:pt x="14869" y="1391612"/>
                      <a:pt x="19455" y="1400783"/>
                    </a:cubicBezTo>
                    <a:cubicBezTo>
                      <a:pt x="24683" y="1411240"/>
                      <a:pt x="32425" y="1420238"/>
                      <a:pt x="38910" y="1429966"/>
                    </a:cubicBezTo>
                    <a:cubicBezTo>
                      <a:pt x="57839" y="1524608"/>
                      <a:pt x="33850" y="1433020"/>
                      <a:pt x="77821" y="1527243"/>
                    </a:cubicBezTo>
                    <a:cubicBezTo>
                      <a:pt x="92590" y="1558890"/>
                      <a:pt x="108262" y="1590638"/>
                      <a:pt x="116732" y="1624519"/>
                    </a:cubicBezTo>
                    <a:cubicBezTo>
                      <a:pt x="119974" y="1637489"/>
                      <a:pt x="118688" y="1652551"/>
                      <a:pt x="126459" y="1663430"/>
                    </a:cubicBezTo>
                    <a:cubicBezTo>
                      <a:pt x="135882" y="1676623"/>
                      <a:pt x="152400" y="1682885"/>
                      <a:pt x="165370" y="1692613"/>
                    </a:cubicBezTo>
                    <a:cubicBezTo>
                      <a:pt x="183656" y="1720041"/>
                      <a:pt x="204372" y="1759382"/>
                      <a:pt x="233464" y="1780162"/>
                    </a:cubicBezTo>
                    <a:cubicBezTo>
                      <a:pt x="250756" y="1792514"/>
                      <a:pt x="280389" y="1803297"/>
                      <a:pt x="301557" y="1809345"/>
                    </a:cubicBezTo>
                    <a:cubicBezTo>
                      <a:pt x="314412" y="1813018"/>
                      <a:pt x="327613" y="1815400"/>
                      <a:pt x="340468" y="1819073"/>
                    </a:cubicBezTo>
                    <a:cubicBezTo>
                      <a:pt x="376922" y="1829488"/>
                      <a:pt x="366760" y="1830928"/>
                      <a:pt x="408561" y="1838528"/>
                    </a:cubicBezTo>
                    <a:cubicBezTo>
                      <a:pt x="461132" y="1848087"/>
                      <a:pt x="521752" y="1852765"/>
                      <a:pt x="573932" y="1857983"/>
                    </a:cubicBezTo>
                    <a:cubicBezTo>
                      <a:pt x="797151" y="1902629"/>
                      <a:pt x="644528" y="1875704"/>
                      <a:pt x="1167319" y="1857983"/>
                    </a:cubicBezTo>
                    <a:cubicBezTo>
                      <a:pt x="1177567" y="1857636"/>
                      <a:pt x="1186643" y="1851073"/>
                      <a:pt x="1196502" y="1848256"/>
                    </a:cubicBezTo>
                    <a:cubicBezTo>
                      <a:pt x="1209357" y="1844583"/>
                      <a:pt x="1222635" y="1842460"/>
                      <a:pt x="1235413" y="1838528"/>
                    </a:cubicBezTo>
                    <a:cubicBezTo>
                      <a:pt x="1264814" y="1829481"/>
                      <a:pt x="1293118" y="1816806"/>
                      <a:pt x="1322961" y="1809345"/>
                    </a:cubicBezTo>
                    <a:cubicBezTo>
                      <a:pt x="1387234" y="1793276"/>
                      <a:pt x="1348606" y="1801275"/>
                      <a:pt x="1439693" y="1789890"/>
                    </a:cubicBezTo>
                    <a:cubicBezTo>
                      <a:pt x="1459148" y="1783405"/>
                      <a:pt x="1478164" y="1775408"/>
                      <a:pt x="1498059" y="1770434"/>
                    </a:cubicBezTo>
                    <a:cubicBezTo>
                      <a:pt x="1517194" y="1765650"/>
                      <a:pt x="1537019" y="1764235"/>
                      <a:pt x="1556425" y="1760707"/>
                    </a:cubicBezTo>
                    <a:cubicBezTo>
                      <a:pt x="1573390" y="1757623"/>
                      <a:pt x="1625235" y="1747497"/>
                      <a:pt x="1643974" y="1741251"/>
                    </a:cubicBezTo>
                    <a:cubicBezTo>
                      <a:pt x="1703855" y="1721291"/>
                      <a:pt x="1682182" y="1727152"/>
                      <a:pt x="1731523" y="1692613"/>
                    </a:cubicBezTo>
                    <a:cubicBezTo>
                      <a:pt x="1761961" y="1671306"/>
                      <a:pt x="1799901" y="1649289"/>
                      <a:pt x="1828800" y="1624519"/>
                    </a:cubicBezTo>
                    <a:cubicBezTo>
                      <a:pt x="1839245" y="1615566"/>
                      <a:pt x="1849729" y="1606342"/>
                      <a:pt x="1857983" y="1595336"/>
                    </a:cubicBezTo>
                    <a:cubicBezTo>
                      <a:pt x="1869327" y="1580210"/>
                      <a:pt x="1877438" y="1562911"/>
                      <a:pt x="1887166" y="1546698"/>
                    </a:cubicBezTo>
                    <a:cubicBezTo>
                      <a:pt x="1924539" y="1415891"/>
                      <a:pt x="1883210" y="1529853"/>
                      <a:pt x="1935804" y="1439694"/>
                    </a:cubicBezTo>
                    <a:cubicBezTo>
                      <a:pt x="1950418" y="1414643"/>
                      <a:pt x="1974715" y="1361873"/>
                      <a:pt x="1974715" y="1361873"/>
                    </a:cubicBezTo>
                    <a:cubicBezTo>
                      <a:pt x="1977957" y="1342418"/>
                      <a:pt x="1979658" y="1322642"/>
                      <a:pt x="1984442" y="1303507"/>
                    </a:cubicBezTo>
                    <a:cubicBezTo>
                      <a:pt x="1992765" y="1270213"/>
                      <a:pt x="2010463" y="1228729"/>
                      <a:pt x="2023353" y="1196502"/>
                    </a:cubicBezTo>
                    <a:cubicBezTo>
                      <a:pt x="2026529" y="1177448"/>
                      <a:pt x="2036984" y="1110852"/>
                      <a:pt x="2042808" y="1089498"/>
                    </a:cubicBezTo>
                    <a:cubicBezTo>
                      <a:pt x="2048204" y="1069713"/>
                      <a:pt x="2055779" y="1050587"/>
                      <a:pt x="2062264" y="1031132"/>
                    </a:cubicBezTo>
                    <a:lnTo>
                      <a:pt x="2071991" y="1001949"/>
                    </a:lnTo>
                    <a:cubicBezTo>
                      <a:pt x="2070166" y="987352"/>
                      <a:pt x="2066933" y="920139"/>
                      <a:pt x="2052536" y="894945"/>
                    </a:cubicBezTo>
                    <a:cubicBezTo>
                      <a:pt x="2044492" y="880868"/>
                      <a:pt x="2033081" y="869004"/>
                      <a:pt x="2023353" y="856034"/>
                    </a:cubicBezTo>
                    <a:cubicBezTo>
                      <a:pt x="2004651" y="762530"/>
                      <a:pt x="2030109" y="851081"/>
                      <a:pt x="1974715" y="758758"/>
                    </a:cubicBezTo>
                    <a:cubicBezTo>
                      <a:pt x="1946120" y="711100"/>
                      <a:pt x="1966185" y="713742"/>
                      <a:pt x="1935804" y="671209"/>
                    </a:cubicBezTo>
                    <a:cubicBezTo>
                      <a:pt x="1927808" y="660014"/>
                      <a:pt x="1916349" y="651754"/>
                      <a:pt x="1906621" y="642026"/>
                    </a:cubicBezTo>
                    <a:cubicBezTo>
                      <a:pt x="1898709" y="618291"/>
                      <a:pt x="1896295" y="602517"/>
                      <a:pt x="1877438" y="583660"/>
                    </a:cubicBezTo>
                    <a:cubicBezTo>
                      <a:pt x="1863686" y="569908"/>
                      <a:pt x="1824606" y="552380"/>
                      <a:pt x="1809344" y="544749"/>
                    </a:cubicBezTo>
                    <a:cubicBezTo>
                      <a:pt x="1801405" y="520930"/>
                      <a:pt x="1795190" y="497696"/>
                      <a:pt x="1780161" y="476656"/>
                    </a:cubicBezTo>
                    <a:cubicBezTo>
                      <a:pt x="1772165" y="465462"/>
                      <a:pt x="1760706" y="457201"/>
                      <a:pt x="1750979" y="447473"/>
                    </a:cubicBezTo>
                    <a:cubicBezTo>
                      <a:pt x="1747736" y="437745"/>
                      <a:pt x="1746527" y="427083"/>
                      <a:pt x="1741251" y="418290"/>
                    </a:cubicBezTo>
                    <a:cubicBezTo>
                      <a:pt x="1736532" y="410426"/>
                      <a:pt x="1725898" y="407037"/>
                      <a:pt x="1721796" y="398834"/>
                    </a:cubicBezTo>
                    <a:cubicBezTo>
                      <a:pt x="1715817" y="386876"/>
                      <a:pt x="1718047" y="371882"/>
                      <a:pt x="1712068" y="359924"/>
                    </a:cubicBezTo>
                    <a:cubicBezTo>
                      <a:pt x="1707966" y="351721"/>
                      <a:pt x="1697700" y="348099"/>
                      <a:pt x="1692613" y="340468"/>
                    </a:cubicBezTo>
                    <a:cubicBezTo>
                      <a:pt x="1645499" y="269797"/>
                      <a:pt x="1698309" y="326712"/>
                      <a:pt x="1653702" y="282102"/>
                    </a:cubicBezTo>
                    <a:cubicBezTo>
                      <a:pt x="1645055" y="256162"/>
                      <a:pt x="1643938" y="238309"/>
                      <a:pt x="1614791" y="223736"/>
                    </a:cubicBezTo>
                    <a:cubicBezTo>
                      <a:pt x="1600003" y="216342"/>
                      <a:pt x="1582366" y="217251"/>
                      <a:pt x="1566153" y="214009"/>
                    </a:cubicBezTo>
                    <a:cubicBezTo>
                      <a:pt x="1516860" y="164713"/>
                      <a:pt x="1580652" y="222708"/>
                      <a:pt x="1517515" y="184826"/>
                    </a:cubicBezTo>
                    <a:cubicBezTo>
                      <a:pt x="1455566" y="147657"/>
                      <a:pt x="1555117" y="179634"/>
                      <a:pt x="1459149" y="155643"/>
                    </a:cubicBezTo>
                    <a:cubicBezTo>
                      <a:pt x="1402545" y="99039"/>
                      <a:pt x="1484139" y="178089"/>
                      <a:pt x="1410510" y="116732"/>
                    </a:cubicBezTo>
                    <a:cubicBezTo>
                      <a:pt x="1399942" y="107925"/>
                      <a:pt x="1393353" y="94230"/>
                      <a:pt x="1381327" y="87549"/>
                    </a:cubicBezTo>
                    <a:cubicBezTo>
                      <a:pt x="1363400" y="77590"/>
                      <a:pt x="1342416" y="74579"/>
                      <a:pt x="1322961" y="68094"/>
                    </a:cubicBezTo>
                    <a:cubicBezTo>
                      <a:pt x="1313234" y="61609"/>
                      <a:pt x="1304953" y="52076"/>
                      <a:pt x="1293779" y="48638"/>
                    </a:cubicBezTo>
                    <a:cubicBezTo>
                      <a:pt x="1262174" y="38913"/>
                      <a:pt x="1227873" y="39639"/>
                      <a:pt x="1196502" y="29183"/>
                    </a:cubicBezTo>
                    <a:cubicBezTo>
                      <a:pt x="1186774" y="25941"/>
                      <a:pt x="1177516" y="20529"/>
                      <a:pt x="1167319" y="19456"/>
                    </a:cubicBezTo>
                    <a:cubicBezTo>
                      <a:pt x="1115622" y="14014"/>
                      <a:pt x="1063652" y="10553"/>
                      <a:pt x="1011676" y="9728"/>
                    </a:cubicBezTo>
                    <a:lnTo>
                      <a:pt x="535021" y="0"/>
                    </a:lnTo>
                    <a:close/>
                  </a:path>
                </a:pathLst>
              </a:cu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endParaRPr lang="en-US" altLang="zh-CN" sz="1600">
                  <a:solidFill>
                    <a:srgbClr val="000000"/>
                  </a:solidFill>
                  <a:latin typeface="Arial" panose="020B0604020202020204" pitchFamily="34" charset="0"/>
                  <a:ea typeface="宋体" panose="02010600030101010101" pitchFamily="2" charset="-122"/>
                </a:endParaRPr>
              </a:p>
              <a:p>
                <a:pPr>
                  <a:spcBef>
                    <a:spcPct val="0"/>
                  </a:spcBef>
                  <a:buClrTx/>
                  <a:buSzTx/>
                  <a:buFontTx/>
                  <a:buNone/>
                </a:pPr>
                <a:endParaRPr lang="en-US" altLang="zh-CN" sz="1600">
                  <a:solidFill>
                    <a:srgbClr val="000000"/>
                  </a:solidFill>
                  <a:latin typeface="Arial" panose="020B0604020202020204" pitchFamily="34" charset="0"/>
                  <a:ea typeface="宋体" panose="02010600030101010101" pitchFamily="2" charset="-122"/>
                </a:endParaRPr>
              </a:p>
              <a:p>
                <a:pPr>
                  <a:spcBef>
                    <a:spcPct val="0"/>
                  </a:spcBef>
                  <a:buClrTx/>
                  <a:buSzTx/>
                  <a:buFontTx/>
                  <a:buNone/>
                </a:pPr>
                <a:r>
                  <a:rPr lang="zh-CN" altLang="en-US" sz="1600">
                    <a:solidFill>
                      <a:srgbClr val="000000"/>
                    </a:solidFill>
                    <a:latin typeface="Arial" panose="020B0604020202020204" pitchFamily="34" charset="0"/>
                    <a:ea typeface="宋体" panose="02010600030101010101" pitchFamily="2" charset="-122"/>
                  </a:rPr>
                  <a:t>由</a:t>
                </a:r>
                <a:r>
                  <a:rPr lang="en-US" altLang="zh-CN" sz="1600">
                    <a:solidFill>
                      <a:srgbClr val="000000"/>
                    </a:solidFill>
                    <a:latin typeface="Arial" panose="020B0604020202020204" pitchFamily="34" charset="0"/>
                    <a:ea typeface="宋体" panose="02010600030101010101" pitchFamily="2" charset="-122"/>
                  </a:rPr>
                  <a:t>k</a:t>
                </a:r>
                <a:r>
                  <a:rPr lang="en-US" altLang="zh-CN" sz="1600" baseline="-25000">
                    <a:solidFill>
                      <a:srgbClr val="000000"/>
                    </a:solidFill>
                    <a:latin typeface="Arial" panose="020B0604020202020204" pitchFamily="34" charset="0"/>
                    <a:ea typeface="宋体" panose="02010600030101010101" pitchFamily="2" charset="-122"/>
                  </a:rPr>
                  <a:t>i</a:t>
                </a:r>
                <a:r>
                  <a:rPr lang="en-US" altLang="zh-CN" sz="1600">
                    <a:solidFill>
                      <a:srgbClr val="000000"/>
                    </a:solidFill>
                    <a:latin typeface="Arial" panose="020B0604020202020204" pitchFamily="34" charset="0"/>
                    <a:ea typeface="宋体" panose="02010600030101010101" pitchFamily="2" charset="-122"/>
                  </a:rPr>
                  <a:t>,…,k</a:t>
                </a:r>
                <a:r>
                  <a:rPr lang="en-US" altLang="zh-CN" sz="1600" baseline="-25000">
                    <a:solidFill>
                      <a:srgbClr val="000000"/>
                    </a:solidFill>
                    <a:latin typeface="Arial" panose="020B0604020202020204" pitchFamily="34" charset="0"/>
                    <a:ea typeface="宋体" panose="02010600030101010101" pitchFamily="2" charset="-122"/>
                  </a:rPr>
                  <a:t>r-1</a:t>
                </a:r>
                <a:r>
                  <a:rPr lang="zh-CN" altLang="en-US" sz="1600">
                    <a:solidFill>
                      <a:srgbClr val="000000"/>
                    </a:solidFill>
                    <a:latin typeface="Arial" panose="020B0604020202020204" pitchFamily="34" charset="0"/>
                    <a:ea typeface="宋体" panose="02010600030101010101" pitchFamily="2" charset="-122"/>
                  </a:rPr>
                  <a:t>构成的最优二叉搜索树</a:t>
                </a:r>
              </a:p>
            </p:txBody>
          </p:sp>
          <p:sp>
            <p:nvSpPr>
              <p:cNvPr id="106511" name="任意多边形 8">
                <a:extLst>
                  <a:ext uri="{FF2B5EF4-FFF2-40B4-BE49-F238E27FC236}">
                    <a16:creationId xmlns:a16="http://schemas.microsoft.com/office/drawing/2014/main" id="{D5615963-B306-4F6F-AE1D-22FAB110585D}"/>
                  </a:ext>
                </a:extLst>
              </p:cNvPr>
              <p:cNvSpPr>
                <a:spLocks/>
              </p:cNvSpPr>
              <p:nvPr/>
            </p:nvSpPr>
            <p:spPr bwMode="auto">
              <a:xfrm>
                <a:off x="4788024" y="5229200"/>
                <a:ext cx="1936577" cy="1394807"/>
              </a:xfrm>
              <a:custGeom>
                <a:avLst/>
                <a:gdLst>
                  <a:gd name="T0" fmla="*/ 0 w 1615585"/>
                  <a:gd name="T1" fmla="*/ 0 h 1927442"/>
                  <a:gd name="T2" fmla="*/ 1615585 w 1615585"/>
                  <a:gd name="T3" fmla="*/ 1927442 h 1927442"/>
                </a:gdLst>
                <a:ahLst/>
                <a:cxnLst/>
                <a:rect l="T0" t="T1" r="T2" b="T3"/>
                <a:pathLst>
                  <a:path w="1615585" h="1927442">
                    <a:moveTo>
                      <a:pt x="544822" y="5271"/>
                    </a:moveTo>
                    <a:lnTo>
                      <a:pt x="544822" y="5271"/>
                    </a:lnTo>
                    <a:cubicBezTo>
                      <a:pt x="509154" y="18241"/>
                      <a:pt x="472210" y="28132"/>
                      <a:pt x="437818" y="44182"/>
                    </a:cubicBezTo>
                    <a:cubicBezTo>
                      <a:pt x="389180" y="66880"/>
                      <a:pt x="405392" y="76607"/>
                      <a:pt x="369724" y="112275"/>
                    </a:cubicBezTo>
                    <a:cubicBezTo>
                      <a:pt x="358260" y="123739"/>
                      <a:pt x="343269" y="131079"/>
                      <a:pt x="330814" y="141458"/>
                    </a:cubicBezTo>
                    <a:cubicBezTo>
                      <a:pt x="323768" y="147330"/>
                      <a:pt x="317843" y="154429"/>
                      <a:pt x="311358" y="160914"/>
                    </a:cubicBezTo>
                    <a:cubicBezTo>
                      <a:pt x="308116" y="173884"/>
                      <a:pt x="306897" y="187536"/>
                      <a:pt x="301631" y="199824"/>
                    </a:cubicBezTo>
                    <a:cubicBezTo>
                      <a:pt x="296891" y="210884"/>
                      <a:pt x="256311" y="263493"/>
                      <a:pt x="252992" y="267918"/>
                    </a:cubicBezTo>
                    <a:cubicBezTo>
                      <a:pt x="246507" y="287373"/>
                      <a:pt x="243870" y="308570"/>
                      <a:pt x="233537" y="326284"/>
                    </a:cubicBezTo>
                    <a:cubicBezTo>
                      <a:pt x="145104" y="477885"/>
                      <a:pt x="213696" y="314992"/>
                      <a:pt x="165443" y="423560"/>
                    </a:cubicBezTo>
                    <a:cubicBezTo>
                      <a:pt x="158351" y="439517"/>
                      <a:pt x="152867" y="456149"/>
                      <a:pt x="145988" y="472199"/>
                    </a:cubicBezTo>
                    <a:cubicBezTo>
                      <a:pt x="133408" y="501552"/>
                      <a:pt x="118541" y="529941"/>
                      <a:pt x="107077" y="559748"/>
                    </a:cubicBezTo>
                    <a:cubicBezTo>
                      <a:pt x="102278" y="572226"/>
                      <a:pt x="102044" y="586140"/>
                      <a:pt x="97350" y="598658"/>
                    </a:cubicBezTo>
                    <a:cubicBezTo>
                      <a:pt x="92258" y="612236"/>
                      <a:pt x="83280" y="624105"/>
                      <a:pt x="77894" y="637569"/>
                    </a:cubicBezTo>
                    <a:cubicBezTo>
                      <a:pt x="70278" y="656610"/>
                      <a:pt x="66925" y="677265"/>
                      <a:pt x="58439" y="695935"/>
                    </a:cubicBezTo>
                    <a:cubicBezTo>
                      <a:pt x="50615" y="713147"/>
                      <a:pt x="37711" y="727662"/>
                      <a:pt x="29256" y="744573"/>
                    </a:cubicBezTo>
                    <a:cubicBezTo>
                      <a:pt x="21447" y="760191"/>
                      <a:pt x="16286" y="776999"/>
                      <a:pt x="9801" y="793212"/>
                    </a:cubicBezTo>
                    <a:cubicBezTo>
                      <a:pt x="6558" y="819152"/>
                      <a:pt x="-813" y="844906"/>
                      <a:pt x="73" y="871033"/>
                    </a:cubicBezTo>
                    <a:cubicBezTo>
                      <a:pt x="5685" y="1036594"/>
                      <a:pt x="14258" y="1202167"/>
                      <a:pt x="29256" y="1367143"/>
                    </a:cubicBezTo>
                    <a:cubicBezTo>
                      <a:pt x="30569" y="1381585"/>
                      <a:pt x="43619" y="1392476"/>
                      <a:pt x="48711" y="1406054"/>
                    </a:cubicBezTo>
                    <a:cubicBezTo>
                      <a:pt x="53405" y="1418572"/>
                      <a:pt x="53745" y="1432447"/>
                      <a:pt x="58439" y="1444965"/>
                    </a:cubicBezTo>
                    <a:cubicBezTo>
                      <a:pt x="75943" y="1491643"/>
                      <a:pt x="75638" y="1473977"/>
                      <a:pt x="97350" y="1513058"/>
                    </a:cubicBezTo>
                    <a:cubicBezTo>
                      <a:pt x="137835" y="1585930"/>
                      <a:pt x="105170" y="1557182"/>
                      <a:pt x="155716" y="1590880"/>
                    </a:cubicBezTo>
                    <a:cubicBezTo>
                      <a:pt x="162261" y="1617061"/>
                      <a:pt x="166730" y="1646899"/>
                      <a:pt x="184899" y="1668701"/>
                    </a:cubicBezTo>
                    <a:cubicBezTo>
                      <a:pt x="192384" y="1677682"/>
                      <a:pt x="204953" y="1680853"/>
                      <a:pt x="214082" y="1688156"/>
                    </a:cubicBezTo>
                    <a:cubicBezTo>
                      <a:pt x="221244" y="1693885"/>
                      <a:pt x="227052" y="1701127"/>
                      <a:pt x="233537" y="1707612"/>
                    </a:cubicBezTo>
                    <a:cubicBezTo>
                      <a:pt x="252982" y="1765944"/>
                      <a:pt x="227581" y="1710845"/>
                      <a:pt x="291903" y="1765978"/>
                    </a:cubicBezTo>
                    <a:cubicBezTo>
                      <a:pt x="347903" y="1813978"/>
                      <a:pt x="273203" y="1782441"/>
                      <a:pt x="340541" y="1804888"/>
                    </a:cubicBezTo>
                    <a:cubicBezTo>
                      <a:pt x="347026" y="1811373"/>
                      <a:pt x="352835" y="1818614"/>
                      <a:pt x="359997" y="1824343"/>
                    </a:cubicBezTo>
                    <a:cubicBezTo>
                      <a:pt x="376951" y="1837906"/>
                      <a:pt x="408855" y="1855856"/>
                      <a:pt x="428090" y="1863254"/>
                    </a:cubicBezTo>
                    <a:cubicBezTo>
                      <a:pt x="490137" y="1887118"/>
                      <a:pt x="502392" y="1889125"/>
                      <a:pt x="554550" y="1902165"/>
                    </a:cubicBezTo>
                    <a:cubicBezTo>
                      <a:pt x="564278" y="1908650"/>
                      <a:pt x="572047" y="1921286"/>
                      <a:pt x="583733" y="1921620"/>
                    </a:cubicBezTo>
                    <a:cubicBezTo>
                      <a:pt x="972324" y="1932722"/>
                      <a:pt x="783541" y="1928850"/>
                      <a:pt x="943656" y="1902165"/>
                    </a:cubicBezTo>
                    <a:cubicBezTo>
                      <a:pt x="965864" y="1898464"/>
                      <a:pt x="1023979" y="1893382"/>
                      <a:pt x="1050660" y="1882709"/>
                    </a:cubicBezTo>
                    <a:cubicBezTo>
                      <a:pt x="1070856" y="1874631"/>
                      <a:pt x="1088584" y="1860959"/>
                      <a:pt x="1109026" y="1853526"/>
                    </a:cubicBezTo>
                    <a:cubicBezTo>
                      <a:pt x="1124565" y="1847876"/>
                      <a:pt x="1141525" y="1847386"/>
                      <a:pt x="1157665" y="1843799"/>
                    </a:cubicBezTo>
                    <a:cubicBezTo>
                      <a:pt x="1168885" y="1841306"/>
                      <a:pt x="1212759" y="1830843"/>
                      <a:pt x="1225758" y="1824343"/>
                    </a:cubicBezTo>
                    <a:cubicBezTo>
                      <a:pt x="1243708" y="1815368"/>
                      <a:pt x="1261472" y="1800943"/>
                      <a:pt x="1274397" y="1785433"/>
                    </a:cubicBezTo>
                    <a:cubicBezTo>
                      <a:pt x="1284776" y="1772978"/>
                      <a:pt x="1291125" y="1756901"/>
                      <a:pt x="1303580" y="1746522"/>
                    </a:cubicBezTo>
                    <a:cubicBezTo>
                      <a:pt x="1311457" y="1739958"/>
                      <a:pt x="1323035" y="1740037"/>
                      <a:pt x="1332763" y="1736795"/>
                    </a:cubicBezTo>
                    <a:cubicBezTo>
                      <a:pt x="1339248" y="1730310"/>
                      <a:pt x="1347499" y="1725203"/>
                      <a:pt x="1352218" y="1717339"/>
                    </a:cubicBezTo>
                    <a:cubicBezTo>
                      <a:pt x="1357494" y="1708546"/>
                      <a:pt x="1355540" y="1696163"/>
                      <a:pt x="1361946" y="1688156"/>
                    </a:cubicBezTo>
                    <a:cubicBezTo>
                      <a:pt x="1369249" y="1679027"/>
                      <a:pt x="1381401" y="1675186"/>
                      <a:pt x="1391128" y="1668701"/>
                    </a:cubicBezTo>
                    <a:cubicBezTo>
                      <a:pt x="1399998" y="1655396"/>
                      <a:pt x="1430720" y="1608146"/>
                      <a:pt x="1439767" y="1600607"/>
                    </a:cubicBezTo>
                    <a:cubicBezTo>
                      <a:pt x="1447644" y="1594043"/>
                      <a:pt x="1459222" y="1594122"/>
                      <a:pt x="1468950" y="1590880"/>
                    </a:cubicBezTo>
                    <a:cubicBezTo>
                      <a:pt x="1475435" y="1584395"/>
                      <a:pt x="1482534" y="1578470"/>
                      <a:pt x="1488405" y="1571424"/>
                    </a:cubicBezTo>
                    <a:cubicBezTo>
                      <a:pt x="1508520" y="1547286"/>
                      <a:pt x="1520193" y="1528607"/>
                      <a:pt x="1537043" y="1503331"/>
                    </a:cubicBezTo>
                    <a:cubicBezTo>
                      <a:pt x="1540286" y="1490361"/>
                      <a:pt x="1542929" y="1477226"/>
                      <a:pt x="1546771" y="1464420"/>
                    </a:cubicBezTo>
                    <a:cubicBezTo>
                      <a:pt x="1552664" y="1444777"/>
                      <a:pt x="1561252" y="1425949"/>
                      <a:pt x="1566226" y="1406054"/>
                    </a:cubicBezTo>
                    <a:cubicBezTo>
                      <a:pt x="1579964" y="1351103"/>
                      <a:pt x="1573332" y="1380253"/>
                      <a:pt x="1585682" y="1318505"/>
                    </a:cubicBezTo>
                    <a:cubicBezTo>
                      <a:pt x="1588924" y="1286080"/>
                      <a:pt x="1588081" y="1252982"/>
                      <a:pt x="1595409" y="1221229"/>
                    </a:cubicBezTo>
                    <a:cubicBezTo>
                      <a:pt x="1598038" y="1209837"/>
                      <a:pt x="1614531" y="1203733"/>
                      <a:pt x="1614865" y="1192046"/>
                    </a:cubicBezTo>
                    <a:cubicBezTo>
                      <a:pt x="1617830" y="1088276"/>
                      <a:pt x="1611060" y="984404"/>
                      <a:pt x="1605137" y="880760"/>
                    </a:cubicBezTo>
                    <a:cubicBezTo>
                      <a:pt x="1604552" y="870523"/>
                      <a:pt x="1598226" y="861437"/>
                      <a:pt x="1595409" y="851578"/>
                    </a:cubicBezTo>
                    <a:cubicBezTo>
                      <a:pt x="1581066" y="801378"/>
                      <a:pt x="1596776" y="823761"/>
                      <a:pt x="1566226" y="793212"/>
                    </a:cubicBezTo>
                    <a:cubicBezTo>
                      <a:pt x="1559741" y="780242"/>
                      <a:pt x="1552157" y="767765"/>
                      <a:pt x="1546771" y="754301"/>
                    </a:cubicBezTo>
                    <a:cubicBezTo>
                      <a:pt x="1539155" y="735260"/>
                      <a:pt x="1538692" y="712998"/>
                      <a:pt x="1527316" y="695935"/>
                    </a:cubicBezTo>
                    <a:cubicBezTo>
                      <a:pt x="1520831" y="686207"/>
                      <a:pt x="1514655" y="676266"/>
                      <a:pt x="1507860" y="666752"/>
                    </a:cubicBezTo>
                    <a:cubicBezTo>
                      <a:pt x="1492946" y="645873"/>
                      <a:pt x="1472322" y="621584"/>
                      <a:pt x="1459222" y="598658"/>
                    </a:cubicBezTo>
                    <a:cubicBezTo>
                      <a:pt x="1452028" y="586068"/>
                      <a:pt x="1445479" y="573076"/>
                      <a:pt x="1439767" y="559748"/>
                    </a:cubicBezTo>
                    <a:cubicBezTo>
                      <a:pt x="1435728" y="550323"/>
                      <a:pt x="1435315" y="539358"/>
                      <a:pt x="1430039" y="530565"/>
                    </a:cubicBezTo>
                    <a:cubicBezTo>
                      <a:pt x="1425320" y="522701"/>
                      <a:pt x="1417069" y="517594"/>
                      <a:pt x="1410584" y="511109"/>
                    </a:cubicBezTo>
                    <a:cubicBezTo>
                      <a:pt x="1407341" y="501381"/>
                      <a:pt x="1406544" y="490458"/>
                      <a:pt x="1400856" y="481926"/>
                    </a:cubicBezTo>
                    <a:cubicBezTo>
                      <a:pt x="1388323" y="463126"/>
                      <a:pt x="1335130" y="423509"/>
                      <a:pt x="1323035" y="413833"/>
                    </a:cubicBezTo>
                    <a:cubicBezTo>
                      <a:pt x="1304606" y="358548"/>
                      <a:pt x="1320558" y="391901"/>
                      <a:pt x="1254941" y="326284"/>
                    </a:cubicBezTo>
                    <a:cubicBezTo>
                      <a:pt x="1212389" y="283732"/>
                      <a:pt x="1237555" y="304179"/>
                      <a:pt x="1177120" y="267918"/>
                    </a:cubicBezTo>
                    <a:cubicBezTo>
                      <a:pt x="1170712" y="248694"/>
                      <a:pt x="1165079" y="223266"/>
                      <a:pt x="1147937" y="209552"/>
                    </a:cubicBezTo>
                    <a:cubicBezTo>
                      <a:pt x="1139930" y="203146"/>
                      <a:pt x="1127925" y="204410"/>
                      <a:pt x="1118754" y="199824"/>
                    </a:cubicBezTo>
                    <a:cubicBezTo>
                      <a:pt x="1101843" y="191368"/>
                      <a:pt x="1085242" y="181985"/>
                      <a:pt x="1070116" y="170641"/>
                    </a:cubicBezTo>
                    <a:cubicBezTo>
                      <a:pt x="1059110" y="162387"/>
                      <a:pt x="1051501" y="150265"/>
                      <a:pt x="1040933" y="141458"/>
                    </a:cubicBezTo>
                    <a:cubicBezTo>
                      <a:pt x="1031952" y="133974"/>
                      <a:pt x="1020731" y="129487"/>
                      <a:pt x="1011750" y="122003"/>
                    </a:cubicBezTo>
                    <a:cubicBezTo>
                      <a:pt x="1001182" y="113196"/>
                      <a:pt x="993426" y="101266"/>
                      <a:pt x="982567" y="92820"/>
                    </a:cubicBezTo>
                    <a:cubicBezTo>
                      <a:pt x="932392" y="53795"/>
                      <a:pt x="939050" y="58858"/>
                      <a:pt x="895018" y="44182"/>
                    </a:cubicBezTo>
                    <a:cubicBezTo>
                      <a:pt x="888533" y="37697"/>
                      <a:pt x="883427" y="29445"/>
                      <a:pt x="875563" y="24726"/>
                    </a:cubicBezTo>
                    <a:cubicBezTo>
                      <a:pt x="866770" y="19450"/>
                      <a:pt x="856239" y="17816"/>
                      <a:pt x="846380" y="14999"/>
                    </a:cubicBezTo>
                    <a:cubicBezTo>
                      <a:pt x="749020" y="-12817"/>
                      <a:pt x="595082" y="6892"/>
                      <a:pt x="544822" y="5271"/>
                    </a:cubicBezTo>
                    <a:close/>
                  </a:path>
                </a:pathLst>
              </a:cu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endParaRPr lang="en-US" altLang="zh-CN" sz="1600">
                  <a:solidFill>
                    <a:srgbClr val="000000"/>
                  </a:solidFill>
                  <a:latin typeface="Arial" panose="020B0604020202020204" pitchFamily="34" charset="0"/>
                  <a:ea typeface="宋体" panose="02010600030101010101" pitchFamily="2" charset="-122"/>
                </a:endParaRPr>
              </a:p>
              <a:p>
                <a:pPr>
                  <a:spcBef>
                    <a:spcPct val="0"/>
                  </a:spcBef>
                  <a:buClrTx/>
                  <a:buSzTx/>
                  <a:buFontTx/>
                  <a:buNone/>
                </a:pPr>
                <a:endParaRPr lang="en-US" altLang="zh-CN" sz="1600">
                  <a:solidFill>
                    <a:srgbClr val="000000"/>
                  </a:solidFill>
                  <a:latin typeface="Arial" panose="020B0604020202020204" pitchFamily="34" charset="0"/>
                  <a:ea typeface="宋体" panose="02010600030101010101" pitchFamily="2" charset="-122"/>
                </a:endParaRPr>
              </a:p>
              <a:p>
                <a:pPr>
                  <a:spcBef>
                    <a:spcPct val="0"/>
                  </a:spcBef>
                  <a:buClrTx/>
                  <a:buSzTx/>
                  <a:buFontTx/>
                  <a:buNone/>
                </a:pPr>
                <a:r>
                  <a:rPr lang="zh-CN" altLang="en-US" sz="1600">
                    <a:solidFill>
                      <a:srgbClr val="000000"/>
                    </a:solidFill>
                    <a:latin typeface="Arial" panose="020B0604020202020204" pitchFamily="34" charset="0"/>
                    <a:ea typeface="宋体" panose="02010600030101010101" pitchFamily="2" charset="-122"/>
                  </a:rPr>
                  <a:t>由</a:t>
                </a:r>
                <a:r>
                  <a:rPr lang="en-US" altLang="zh-CN" sz="1600">
                    <a:solidFill>
                      <a:srgbClr val="000000"/>
                    </a:solidFill>
                    <a:latin typeface="Arial" panose="020B0604020202020204" pitchFamily="34" charset="0"/>
                    <a:ea typeface="宋体" panose="02010600030101010101" pitchFamily="2" charset="-122"/>
                  </a:rPr>
                  <a:t>k</a:t>
                </a:r>
                <a:r>
                  <a:rPr lang="en-US" altLang="zh-CN" sz="1600" baseline="-25000">
                    <a:solidFill>
                      <a:srgbClr val="000000"/>
                    </a:solidFill>
                    <a:latin typeface="Arial" panose="020B0604020202020204" pitchFamily="34" charset="0"/>
                    <a:ea typeface="宋体" panose="02010600030101010101" pitchFamily="2" charset="-122"/>
                  </a:rPr>
                  <a:t>r+1</a:t>
                </a:r>
                <a:r>
                  <a:rPr lang="en-US" altLang="zh-CN" sz="1600">
                    <a:solidFill>
                      <a:srgbClr val="000000"/>
                    </a:solidFill>
                    <a:latin typeface="Arial" panose="020B0604020202020204" pitchFamily="34" charset="0"/>
                    <a:ea typeface="宋体" panose="02010600030101010101" pitchFamily="2" charset="-122"/>
                  </a:rPr>
                  <a:t>,…,k</a:t>
                </a:r>
                <a:r>
                  <a:rPr lang="en-US" altLang="zh-CN" sz="1600" baseline="-25000">
                    <a:solidFill>
                      <a:srgbClr val="000000"/>
                    </a:solidFill>
                    <a:latin typeface="Arial" panose="020B0604020202020204" pitchFamily="34" charset="0"/>
                    <a:ea typeface="宋体" panose="02010600030101010101" pitchFamily="2" charset="-122"/>
                  </a:rPr>
                  <a:t>j</a:t>
                </a:r>
                <a:r>
                  <a:rPr lang="zh-CN" altLang="en-US" sz="1600">
                    <a:solidFill>
                      <a:srgbClr val="000000"/>
                    </a:solidFill>
                    <a:latin typeface="Arial" panose="020B0604020202020204" pitchFamily="34" charset="0"/>
                    <a:ea typeface="宋体" panose="02010600030101010101" pitchFamily="2" charset="-122"/>
                  </a:rPr>
                  <a:t>构成的最优二叉搜索树</a:t>
                </a:r>
              </a:p>
            </p:txBody>
          </p:sp>
          <p:cxnSp>
            <p:nvCxnSpPr>
              <p:cNvPr id="106512" name="直接连接符 9">
                <a:extLst>
                  <a:ext uri="{FF2B5EF4-FFF2-40B4-BE49-F238E27FC236}">
                    <a16:creationId xmlns:a16="http://schemas.microsoft.com/office/drawing/2014/main" id="{0CFB4DF8-3894-4D92-BF75-14074BDC21EA}"/>
                  </a:ext>
                </a:extLst>
              </p:cNvPr>
              <p:cNvCxnSpPr>
                <a:cxnSpLocks noChangeShapeType="1"/>
                <a:stCxn id="106509" idx="3"/>
                <a:endCxn id="106510" idx="64"/>
              </p:cNvCxnSpPr>
              <p:nvPr/>
            </p:nvCxnSpPr>
            <p:spPr bwMode="auto">
              <a:xfrm flipH="1">
                <a:off x="3630617" y="4651327"/>
                <a:ext cx="511144" cy="67115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513" name="直接连接符 10">
                <a:extLst>
                  <a:ext uri="{FF2B5EF4-FFF2-40B4-BE49-F238E27FC236}">
                    <a16:creationId xmlns:a16="http://schemas.microsoft.com/office/drawing/2014/main" id="{E3F9DF81-E4DB-47A1-8E4E-F65E8A9FFD6F}"/>
                  </a:ext>
                </a:extLst>
              </p:cNvPr>
              <p:cNvCxnSpPr>
                <a:cxnSpLocks noChangeShapeType="1"/>
                <a:stCxn id="106511" idx="8"/>
                <a:endCxn id="106509" idx="5"/>
              </p:cNvCxnSpPr>
              <p:nvPr/>
            </p:nvCxnSpPr>
            <p:spPr bwMode="auto">
              <a:xfrm flipH="1" flipV="1">
                <a:off x="4498183" y="4651327"/>
                <a:ext cx="569778" cy="813991"/>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06504" name="直接连接符 11">
              <a:extLst>
                <a:ext uri="{FF2B5EF4-FFF2-40B4-BE49-F238E27FC236}">
                  <a16:creationId xmlns:a16="http://schemas.microsoft.com/office/drawing/2014/main" id="{1549B64B-C723-479B-96EB-0F090EACB8A9}"/>
                </a:ext>
              </a:extLst>
            </p:cNvPr>
            <p:cNvCxnSpPr>
              <a:cxnSpLocks noChangeShapeType="1"/>
            </p:cNvCxnSpPr>
            <p:nvPr/>
          </p:nvCxnSpPr>
          <p:spPr bwMode="auto">
            <a:xfrm>
              <a:off x="3532188" y="1020763"/>
              <a:ext cx="830262" cy="0"/>
            </a:xfrm>
            <a:prstGeom prst="line">
              <a:avLst/>
            </a:prstGeom>
            <a:noFill/>
            <a:ln w="2857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505" name="直接连接符 13">
              <a:extLst>
                <a:ext uri="{FF2B5EF4-FFF2-40B4-BE49-F238E27FC236}">
                  <a16:creationId xmlns:a16="http://schemas.microsoft.com/office/drawing/2014/main" id="{A392902C-CB6D-4AC2-82F1-9F7AB96A31A3}"/>
                </a:ext>
              </a:extLst>
            </p:cNvPr>
            <p:cNvCxnSpPr>
              <a:cxnSpLocks noChangeShapeType="1"/>
            </p:cNvCxnSpPr>
            <p:nvPr/>
          </p:nvCxnSpPr>
          <p:spPr bwMode="auto">
            <a:xfrm>
              <a:off x="3532188" y="1885950"/>
              <a:ext cx="830262" cy="0"/>
            </a:xfrm>
            <a:prstGeom prst="line">
              <a:avLst/>
            </a:prstGeom>
            <a:noFill/>
            <a:ln w="2857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506" name="直接箭头连接符 16">
              <a:extLst>
                <a:ext uri="{FF2B5EF4-FFF2-40B4-BE49-F238E27FC236}">
                  <a16:creationId xmlns:a16="http://schemas.microsoft.com/office/drawing/2014/main" id="{3329A3BD-4866-4F88-8414-10FBD1DBD3C4}"/>
                </a:ext>
              </a:extLst>
            </p:cNvPr>
            <p:cNvCxnSpPr>
              <a:cxnSpLocks noChangeShapeType="1"/>
            </p:cNvCxnSpPr>
            <p:nvPr/>
          </p:nvCxnSpPr>
          <p:spPr bwMode="auto">
            <a:xfrm>
              <a:off x="3963988" y="1020763"/>
              <a:ext cx="0" cy="865187"/>
            </a:xfrm>
            <a:prstGeom prst="straightConnector1">
              <a:avLst/>
            </a:prstGeom>
            <a:noFill/>
            <a:ln w="19050" algn="ctr">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507" name="文本框 17">
              <a:extLst>
                <a:ext uri="{FF2B5EF4-FFF2-40B4-BE49-F238E27FC236}">
                  <a16:creationId xmlns:a16="http://schemas.microsoft.com/office/drawing/2014/main" id="{13C5CF94-E0E9-4BA8-9BB3-9155C80D27DE}"/>
                </a:ext>
              </a:extLst>
            </p:cNvPr>
            <p:cNvSpPr txBox="1">
              <a:spLocks noChangeArrowheads="1"/>
            </p:cNvSpPr>
            <p:nvPr/>
          </p:nvSpPr>
          <p:spPr bwMode="auto">
            <a:xfrm>
              <a:off x="4092575" y="1208088"/>
              <a:ext cx="9096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1800">
                  <a:solidFill>
                    <a:srgbClr val="000000"/>
                  </a:solidFill>
                  <a:latin typeface="Arial" panose="020B0604020202020204" pitchFamily="34" charset="0"/>
                  <a:ea typeface="宋体" panose="02010600030101010101" pitchFamily="2" charset="-122"/>
                </a:rPr>
                <a:t>深度</a:t>
              </a:r>
              <a:r>
                <a:rPr lang="en-US" altLang="zh-CN" sz="1800">
                  <a:solidFill>
                    <a:srgbClr val="000000"/>
                  </a:solidFill>
                  <a:latin typeface="Arial" panose="020B0604020202020204" pitchFamily="34" charset="0"/>
                  <a:ea typeface="宋体" panose="02010600030101010101" pitchFamily="2" charset="-122"/>
                </a:rPr>
                <a:t>+1</a:t>
              </a:r>
              <a:endParaRPr lang="zh-CN" altLang="en-US" sz="1800">
                <a:solidFill>
                  <a:srgbClr val="000000"/>
                </a:solidFill>
                <a:latin typeface="Arial" panose="020B0604020202020204" pitchFamily="34" charset="0"/>
                <a:ea typeface="宋体" panose="02010600030101010101" pitchFamily="2" charset="-122"/>
              </a:endParaRPr>
            </a:p>
          </p:txBody>
        </p:sp>
        <p:cxnSp>
          <p:nvCxnSpPr>
            <p:cNvPr id="7" name="直接箭头连接符 6">
              <a:extLst>
                <a:ext uri="{FF2B5EF4-FFF2-40B4-BE49-F238E27FC236}">
                  <a16:creationId xmlns:a16="http://schemas.microsoft.com/office/drawing/2014/main" id="{1C3B8E24-A2E4-459C-B7E7-121AA2C2B01A}"/>
                </a:ext>
              </a:extLst>
            </p:cNvPr>
            <p:cNvCxnSpPr/>
            <p:nvPr/>
          </p:nvCxnSpPr>
          <p:spPr bwMode="auto">
            <a:xfrm flipV="1">
              <a:off x="3132138" y="2192338"/>
              <a:ext cx="874712" cy="1092201"/>
            </a:xfrm>
            <a:prstGeom prst="straightConnector1">
              <a:avLst/>
            </a:prstGeom>
            <a:solidFill>
              <a:schemeClr val="accent1"/>
            </a:solidFill>
            <a:ln w="28575" cap="flat" cmpd="sng" algn="ctr">
              <a:solidFill>
                <a:schemeClr val="accent1">
                  <a:lumMod val="75000"/>
                </a:schemeClr>
              </a:solidFill>
              <a:prstDash val="dash"/>
              <a:round/>
              <a:headEnd type="none" w="med" len="med"/>
              <a:tailEnd type="triangle"/>
            </a:ln>
            <a:effectLst/>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9FF2FBC-C277-4B96-8684-C638B5AF292E}"/>
              </a:ext>
            </a:extLst>
          </p:cNvPr>
          <p:cNvSpPr>
            <a:spLocks noGrp="1"/>
          </p:cNvSpPr>
          <p:nvPr>
            <p:ph idx="1"/>
          </p:nvPr>
        </p:nvSpPr>
        <p:spPr>
          <a:xfrm>
            <a:off x="250825" y="549275"/>
            <a:ext cx="8709025" cy="5554663"/>
          </a:xfrm>
          <a:solidFill>
            <a:schemeClr val="bg1"/>
          </a:solidFill>
        </p:spPr>
        <p:txBody>
          <a:bodyPr/>
          <a:lstStyle/>
          <a:p>
            <a:pPr marL="0" indent="0">
              <a:lnSpc>
                <a:spcPct val="150000"/>
              </a:lnSpc>
              <a:spcBef>
                <a:spcPts val="60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考虑如下</a:t>
            </a:r>
            <a:r>
              <a:rPr lang="en-US" altLang="zh-CN" sz="2400" dirty="0">
                <a:latin typeface="宋体" panose="02010600030101010101" pitchFamily="2" charset="-122"/>
                <a:ea typeface="宋体" panose="02010600030101010101" pitchFamily="2" charset="-122"/>
              </a:rPr>
              <a:t>n=4</a:t>
            </a:r>
            <a:r>
              <a:rPr lang="zh-CN" altLang="en-US" sz="2400" dirty="0">
                <a:latin typeface="宋体" panose="02010600030101010101" pitchFamily="2" charset="-122"/>
                <a:ea typeface="宋体" panose="02010600030101010101" pitchFamily="2" charset="-122"/>
              </a:rPr>
              <a:t>的情况。</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0"/>
              </a:spcBef>
              <a:buFont typeface="Wingdings" panose="05000000000000000000" pitchFamily="2" charset="2"/>
              <a:buNone/>
              <a:defRPr/>
            </a:pPr>
            <a:endParaRPr lang="en-US" altLang="zh-CN" sz="1000" dirty="0">
              <a:latin typeface="宋体" panose="02010600030101010101" pitchFamily="2" charset="-122"/>
              <a:ea typeface="宋体" panose="02010600030101010101" pitchFamily="2" charset="-122"/>
            </a:endParaRPr>
          </a:p>
          <a:p>
            <a:pPr marL="0" indent="0">
              <a:lnSpc>
                <a:spcPct val="150000"/>
              </a:lnSpc>
              <a:spcBef>
                <a:spcPts val="60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英寸的钢条所有可能的切割方案。</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600"/>
              </a:spcBef>
              <a:buFont typeface="Wingdings" panose="05000000000000000000" pitchFamily="2" charset="2"/>
              <a:buNone/>
              <a:defRPr/>
            </a:pPr>
            <a:endParaRPr lang="en-US" altLang="zh-CN" sz="2400" dirty="0"/>
          </a:p>
          <a:p>
            <a:pPr marL="0" indent="0">
              <a:lnSpc>
                <a:spcPct val="150000"/>
              </a:lnSpc>
              <a:spcBef>
                <a:spcPts val="600"/>
              </a:spcBef>
              <a:buFont typeface="Wingdings" panose="05000000000000000000" pitchFamily="2" charset="2"/>
              <a:buNone/>
              <a:defRPr/>
            </a:pPr>
            <a:endParaRPr lang="en-US" altLang="zh-CN" sz="2400" dirty="0"/>
          </a:p>
          <a:p>
            <a:pPr marL="0" indent="0">
              <a:lnSpc>
                <a:spcPct val="150000"/>
              </a:lnSpc>
              <a:spcBef>
                <a:spcPts val="600"/>
              </a:spcBef>
              <a:buFont typeface="Wingdings" panose="05000000000000000000" pitchFamily="2" charset="2"/>
              <a:buNone/>
              <a:defRPr/>
            </a:pPr>
            <a:endParaRPr lang="en-US" altLang="zh-CN" sz="2400" dirty="0"/>
          </a:p>
          <a:p>
            <a:pPr marL="0" indent="0">
              <a:lnSpc>
                <a:spcPct val="150000"/>
              </a:lnSpc>
              <a:spcBef>
                <a:spcPts val="600"/>
              </a:spcBef>
              <a:buFont typeface="Wingdings" panose="05000000000000000000" pitchFamily="2" charset="2"/>
              <a:buNone/>
              <a:defRPr/>
            </a:pPr>
            <a:endParaRPr lang="en-US" altLang="zh-CN" sz="2400" dirty="0"/>
          </a:p>
          <a:p>
            <a:pPr marL="1524000" indent="-1524000">
              <a:lnSpc>
                <a:spcPct val="150000"/>
              </a:lnSpc>
              <a:spcBef>
                <a:spcPts val="3600"/>
              </a:spcBef>
              <a:buFont typeface="Wingdings" panose="05000000000000000000" pitchFamily="2" charset="2"/>
              <a:buNone/>
              <a:defRPr/>
            </a:pPr>
            <a:r>
              <a:rPr lang="zh-CN" altLang="en-US" sz="2400" dirty="0">
                <a:solidFill>
                  <a:srgbClr val="0000FF"/>
                </a:solidFill>
              </a:rPr>
              <a:t>最优方案</a:t>
            </a:r>
            <a:r>
              <a:rPr lang="zh-CN" altLang="en-US" sz="2400" dirty="0">
                <a:latin typeface="宋体" panose="02010600030101010101" pitchFamily="2" charset="-122"/>
                <a:ea typeface="宋体" panose="02010600030101010101" pitchFamily="2" charset="-122"/>
              </a:rPr>
              <a:t>：方案</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，将</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英寸的钢条切割为两段各长为</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英寸的钢条，</a:t>
            </a:r>
            <a:r>
              <a:rPr lang="zh-CN" altLang="en-US" sz="2400" b="1" dirty="0"/>
              <a:t>此时可产生的收益为</a:t>
            </a:r>
            <a:r>
              <a:rPr lang="en-US" altLang="zh-CN" sz="2400" b="1" dirty="0"/>
              <a:t>10</a:t>
            </a:r>
            <a:r>
              <a:rPr lang="zh-CN" altLang="en-US" sz="2400" dirty="0">
                <a:latin typeface="宋体" panose="02010600030101010101" pitchFamily="2" charset="-122"/>
                <a:ea typeface="宋体" panose="02010600030101010101" pitchFamily="2" charset="-122"/>
              </a:rPr>
              <a:t>，为最优解。</a:t>
            </a:r>
            <a:endParaRPr lang="zh-CN" altLang="en-US" dirty="0">
              <a:latin typeface="宋体" panose="02010600030101010101" pitchFamily="2" charset="-122"/>
              <a:ea typeface="宋体" panose="02010600030101010101" pitchFamily="2" charset="-122"/>
            </a:endParaRPr>
          </a:p>
        </p:txBody>
      </p:sp>
      <p:pic>
        <p:nvPicPr>
          <p:cNvPr id="15363" name="图片 6">
            <a:extLst>
              <a:ext uri="{FF2B5EF4-FFF2-40B4-BE49-F238E27FC236}">
                <a16:creationId xmlns:a16="http://schemas.microsoft.com/office/drawing/2014/main" id="{CE51DB71-0049-48DA-AB77-3061D66907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8875" y="2133600"/>
            <a:ext cx="689292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图片 4">
            <a:extLst>
              <a:ext uri="{FF2B5EF4-FFF2-40B4-BE49-F238E27FC236}">
                <a16:creationId xmlns:a16="http://schemas.microsoft.com/office/drawing/2014/main" id="{BF641510-3421-4B3A-826A-F9B0E604878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30600" y="476250"/>
            <a:ext cx="516572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图片 5">
            <a:extLst>
              <a:ext uri="{FF2B5EF4-FFF2-40B4-BE49-F238E27FC236}">
                <a16:creationId xmlns:a16="http://schemas.microsoft.com/office/drawing/2014/main" id="{EB5AF974-C052-4B74-9009-FA1C27812AA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4303713"/>
            <a:ext cx="21494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A4C3161E-9ACF-473F-9EAD-7C79D14A5B6E}"/>
              </a:ext>
            </a:extLst>
          </p:cNvPr>
          <p:cNvSpPr>
            <a:spLocks noChangeArrowheads="1"/>
          </p:cNvSpPr>
          <p:nvPr/>
        </p:nvSpPr>
        <p:spPr bwMode="auto">
          <a:xfrm>
            <a:off x="4716463" y="2205038"/>
            <a:ext cx="1511300" cy="1008062"/>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 name="矩形 7">
            <a:extLst>
              <a:ext uri="{FF2B5EF4-FFF2-40B4-BE49-F238E27FC236}">
                <a16:creationId xmlns:a16="http://schemas.microsoft.com/office/drawing/2014/main" id="{19F8654A-488E-4786-8860-1638FD7FC85C}"/>
              </a:ext>
            </a:extLst>
          </p:cNvPr>
          <p:cNvSpPr>
            <a:spLocks noChangeArrowheads="1"/>
          </p:cNvSpPr>
          <p:nvPr/>
        </p:nvSpPr>
        <p:spPr bwMode="auto">
          <a:xfrm>
            <a:off x="1258888" y="2205038"/>
            <a:ext cx="1512887" cy="1008062"/>
          </a:xfrm>
          <a:prstGeom prst="rect">
            <a:avLst/>
          </a:prstGeom>
          <a:noFill/>
          <a:ln w="38100"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cxnSp>
        <p:nvCxnSpPr>
          <p:cNvPr id="5" name="直接箭头连接符 4">
            <a:extLst>
              <a:ext uri="{FF2B5EF4-FFF2-40B4-BE49-F238E27FC236}">
                <a16:creationId xmlns:a16="http://schemas.microsoft.com/office/drawing/2014/main" id="{9403AA5E-FCDA-4878-8368-380B1D892155}"/>
              </a:ext>
            </a:extLst>
          </p:cNvPr>
          <p:cNvCxnSpPr>
            <a:cxnSpLocks noChangeShapeType="1"/>
          </p:cNvCxnSpPr>
          <p:nvPr/>
        </p:nvCxnSpPr>
        <p:spPr bwMode="auto">
          <a:xfrm flipV="1">
            <a:off x="1619250" y="3068638"/>
            <a:ext cx="2986088" cy="1944687"/>
          </a:xfrm>
          <a:prstGeom prst="straightConnector1">
            <a:avLst/>
          </a:prstGeom>
          <a:noFill/>
          <a:ln w="38100" algn="ctr">
            <a:solidFill>
              <a:srgbClr val="00E4A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内容占位符 2">
            <a:extLst>
              <a:ext uri="{FF2B5EF4-FFF2-40B4-BE49-F238E27FC236}">
                <a16:creationId xmlns:a16="http://schemas.microsoft.com/office/drawing/2014/main" id="{7A0A964A-111A-4110-B4A4-E407DDB6C145}"/>
              </a:ext>
            </a:extLst>
          </p:cNvPr>
          <p:cNvSpPr>
            <a:spLocks noGrp="1"/>
          </p:cNvSpPr>
          <p:nvPr>
            <p:ph idx="1"/>
          </p:nvPr>
        </p:nvSpPr>
        <p:spPr>
          <a:xfrm>
            <a:off x="141288" y="115888"/>
            <a:ext cx="8890000" cy="5915025"/>
          </a:xfrm>
          <a:solidFill>
            <a:schemeClr val="bg1"/>
          </a:solidFill>
        </p:spPr>
        <p:txBody>
          <a:bodyPr/>
          <a:lstStyle/>
          <a:p>
            <a:pPr marL="0" indent="0">
              <a:lnSpc>
                <a:spcPct val="150000"/>
              </a:lnSpc>
              <a:spcBef>
                <a:spcPct val="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若</a:t>
            </a:r>
            <a:r>
              <a:rPr lang="en-US" altLang="zh-CN" sz="2400" dirty="0" err="1">
                <a:latin typeface="宋体" panose="02010600030101010101" pitchFamily="2" charset="-122"/>
                <a:ea typeface="宋体" panose="02010600030101010101" pitchFamily="2" charset="-122"/>
              </a:rPr>
              <a:t>k</a:t>
            </a:r>
            <a:r>
              <a:rPr lang="en-US" altLang="zh-CN" sz="2400" baseline="-25000" dirty="0" err="1">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为包含关键字</a:t>
            </a:r>
            <a:r>
              <a:rPr lang="en-US" altLang="zh-CN" sz="2400" dirty="0" err="1">
                <a:latin typeface="宋体" panose="02010600030101010101" pitchFamily="2" charset="-122"/>
                <a:ea typeface="宋体" panose="02010600030101010101" pitchFamily="2" charset="-122"/>
              </a:rPr>
              <a:t>k</a:t>
            </a:r>
            <a:r>
              <a:rPr lang="en-US" altLang="zh-CN" sz="2400" baseline="-25000" dirty="0" err="1">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k</a:t>
            </a:r>
            <a:r>
              <a:rPr lang="en-US" altLang="zh-CN" sz="2400" baseline="-25000" dirty="0" err="1">
                <a:latin typeface="宋体" panose="02010600030101010101" pitchFamily="2" charset="-122"/>
                <a:ea typeface="宋体" panose="02010600030101010101" pitchFamily="2" charset="-122"/>
              </a:rPr>
              <a:t>j</a:t>
            </a:r>
            <a:r>
              <a:rPr lang="zh-CN" altLang="en-US" sz="2400" dirty="0">
                <a:latin typeface="宋体" panose="02010600030101010101" pitchFamily="2" charset="-122"/>
                <a:ea typeface="宋体" panose="02010600030101010101" pitchFamily="2" charset="-122"/>
              </a:rPr>
              <a:t>的最优二叉搜索树的根，则其期望搜索代价</a:t>
            </a:r>
            <a:r>
              <a:rPr lang="en-US" altLang="zh-CN" sz="2400" dirty="0">
                <a:solidFill>
                  <a:srgbClr val="0000FF"/>
                </a:solidFill>
              </a:rPr>
              <a:t>e[</a:t>
            </a:r>
            <a:r>
              <a:rPr lang="en-US" altLang="zh-CN" sz="2400" dirty="0" err="1">
                <a:solidFill>
                  <a:srgbClr val="0000FF"/>
                </a:solidFill>
              </a:rPr>
              <a:t>i,j</a:t>
            </a:r>
            <a:r>
              <a:rPr lang="en-US" altLang="zh-CN" sz="2400" dirty="0">
                <a:solidFill>
                  <a:srgbClr val="0000FF"/>
                </a:solidFill>
              </a:rPr>
              <a:t>]</a:t>
            </a:r>
            <a:r>
              <a:rPr lang="zh-CN" altLang="en-US" sz="2400" dirty="0">
                <a:latin typeface="宋体" panose="02010600030101010101" pitchFamily="2" charset="-122"/>
                <a:ea typeface="宋体" panose="02010600030101010101" pitchFamily="2" charset="-122"/>
              </a:rPr>
              <a:t>与左、右子树的期望搜索代价</a:t>
            </a:r>
            <a:r>
              <a:rPr lang="en-US" altLang="zh-CN" sz="2400" dirty="0">
                <a:solidFill>
                  <a:srgbClr val="0000FF"/>
                </a:solidFill>
              </a:rPr>
              <a:t>e[i,r-1]</a:t>
            </a:r>
            <a:r>
              <a:rPr lang="zh-CN" altLang="en-US" sz="2400" dirty="0">
                <a:latin typeface="宋体" panose="02010600030101010101" pitchFamily="2" charset="-122"/>
                <a:ea typeface="宋体" panose="02010600030101010101" pitchFamily="2" charset="-122"/>
              </a:rPr>
              <a:t>和</a:t>
            </a:r>
            <a:r>
              <a:rPr lang="en-US" altLang="zh-CN" sz="2400" dirty="0">
                <a:solidFill>
                  <a:srgbClr val="0000FF"/>
                </a:solidFill>
              </a:rPr>
              <a:t>e[r+1,j]</a:t>
            </a:r>
            <a:r>
              <a:rPr lang="zh-CN" altLang="en-US" sz="2400" dirty="0">
                <a:latin typeface="宋体" panose="02010600030101010101" pitchFamily="2" charset="-122"/>
                <a:ea typeface="宋体" panose="02010600030101010101" pitchFamily="2" charset="-122"/>
              </a:rPr>
              <a:t>的递推关系为：</a:t>
            </a:r>
            <a:endParaRPr lang="en-US" altLang="zh-CN" sz="2400" dirty="0">
              <a:latin typeface="宋体" panose="02010600030101010101" pitchFamily="2" charset="-122"/>
              <a:ea typeface="宋体" panose="02010600030101010101" pitchFamily="2" charset="-122"/>
            </a:endParaRPr>
          </a:p>
          <a:p>
            <a:pPr marL="0" indent="0">
              <a:lnSpc>
                <a:spcPct val="150000"/>
              </a:lnSpc>
              <a:buFont typeface="Wingdings" panose="05000000000000000000" pitchFamily="2" charset="2"/>
              <a:buNone/>
              <a:defRPr/>
            </a:pPr>
            <a:endParaRPr lang="en-US" altLang="zh-CN" sz="2200" dirty="0"/>
          </a:p>
          <a:p>
            <a:pPr marL="0" indent="0">
              <a:lnSpc>
                <a:spcPct val="150000"/>
              </a:lnSpc>
              <a:spcBef>
                <a:spcPts val="2400"/>
              </a:spcBef>
              <a:buFont typeface="Wingdings" panose="05000000000000000000" pitchFamily="2" charset="2"/>
              <a:buNone/>
              <a:defRPr/>
            </a:pPr>
            <a:r>
              <a:rPr lang="zh-CN" altLang="en-US" sz="2200" dirty="0"/>
              <a:t>    </a:t>
            </a:r>
            <a:r>
              <a:rPr lang="zh-CN" altLang="en-US" sz="2000" dirty="0">
                <a:latin typeface="宋体" panose="02010600030101010101" pitchFamily="2" charset="-122"/>
                <a:ea typeface="宋体" panose="02010600030101010101" pitchFamily="2" charset="-122"/>
              </a:rPr>
              <a:t>其中，</a:t>
            </a:r>
            <a:r>
              <a:rPr lang="en-US" altLang="zh-CN" sz="2000" dirty="0">
                <a:latin typeface="宋体" panose="02010600030101010101" pitchFamily="2" charset="-122"/>
                <a:ea typeface="宋体" panose="02010600030101010101" pitchFamily="2" charset="-122"/>
              </a:rPr>
              <a:t>w(i,r-1)</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w(r+1,j)</a:t>
            </a:r>
            <a:r>
              <a:rPr lang="zh-CN" altLang="en-US" sz="2000" dirty="0">
                <a:latin typeface="宋体" panose="02010600030101010101" pitchFamily="2" charset="-122"/>
                <a:ea typeface="宋体" panose="02010600030101010101" pitchFamily="2" charset="-122"/>
              </a:rPr>
              <a:t>是左右子树所有结点的概率之和。且有：</a:t>
            </a:r>
            <a:endParaRPr lang="en-US" altLang="zh-CN" sz="2200" dirty="0">
              <a:latin typeface="宋体" panose="02010600030101010101" pitchFamily="2" charset="-122"/>
              <a:ea typeface="宋体" panose="02010600030101010101" pitchFamily="2" charset="-122"/>
            </a:endParaRPr>
          </a:p>
          <a:p>
            <a:pPr marL="0" indent="0">
              <a:lnSpc>
                <a:spcPct val="150000"/>
              </a:lnSpc>
              <a:buFont typeface="Wingdings" panose="05000000000000000000" pitchFamily="2" charset="2"/>
              <a:buNone/>
              <a:defRPr/>
            </a:pPr>
            <a:endParaRPr lang="en-US" altLang="zh-CN" sz="1050" dirty="0"/>
          </a:p>
          <a:p>
            <a:pPr marL="0" indent="0">
              <a:lnSpc>
                <a:spcPct val="150000"/>
              </a:lnSpc>
              <a:spcBef>
                <a:spcPts val="2400"/>
              </a:spcBef>
              <a:buFont typeface="Wingdings" panose="05000000000000000000" pitchFamily="2" charset="2"/>
              <a:buNone/>
              <a:defRPr/>
            </a:pPr>
            <a:r>
              <a:rPr lang="zh-CN" altLang="en-US" sz="2200" dirty="0"/>
              <a:t>     </a:t>
            </a:r>
            <a:r>
              <a:rPr lang="zh-CN" altLang="en-US" sz="2400" dirty="0"/>
              <a:t>故有：</a:t>
            </a:r>
            <a:endParaRPr lang="en-US" altLang="zh-CN" sz="2400" dirty="0"/>
          </a:p>
          <a:p>
            <a:pPr marL="0" indent="0">
              <a:lnSpc>
                <a:spcPct val="150000"/>
              </a:lnSpc>
              <a:spcBef>
                <a:spcPts val="1200"/>
              </a:spcBef>
              <a:buFont typeface="Wingdings" panose="05000000000000000000" pitchFamily="2" charset="2"/>
              <a:buNone/>
              <a:defRPr/>
            </a:pPr>
            <a:r>
              <a:rPr lang="zh-CN" altLang="en-US" sz="22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因此，</a:t>
            </a:r>
            <a:r>
              <a:rPr lang="zh-CN" altLang="en-US" sz="2400" b="1" dirty="0">
                <a:solidFill>
                  <a:srgbClr val="0000FF"/>
                </a:solidFill>
                <a:latin typeface="宋体" panose="02010600030101010101" pitchFamily="2" charset="-122"/>
                <a:ea typeface="宋体" panose="02010600030101010101" pitchFamily="2" charset="-122"/>
              </a:rPr>
              <a:t>求</a:t>
            </a:r>
            <a:r>
              <a:rPr lang="en-US" altLang="zh-CN" sz="2400" b="1" dirty="0" err="1">
                <a:solidFill>
                  <a:srgbClr val="0000FF"/>
                </a:solidFill>
                <a:latin typeface="宋体" panose="02010600030101010101" pitchFamily="2" charset="-122"/>
                <a:ea typeface="宋体" panose="02010600030101010101" pitchFamily="2" charset="-122"/>
              </a:rPr>
              <a:t>k</a:t>
            </a:r>
            <a:r>
              <a:rPr lang="en-US" altLang="zh-CN" sz="2400" b="1" baseline="-25000" dirty="0" err="1">
                <a:solidFill>
                  <a:srgbClr val="0000FF"/>
                </a:solidFill>
                <a:latin typeface="宋体" panose="02010600030101010101" pitchFamily="2" charset="-122"/>
                <a:ea typeface="宋体" panose="02010600030101010101" pitchFamily="2" charset="-122"/>
              </a:rPr>
              <a:t>r</a:t>
            </a:r>
            <a:r>
              <a:rPr lang="zh-CN" altLang="en-US" sz="2400" b="1" dirty="0">
                <a:solidFill>
                  <a:srgbClr val="0000FF"/>
                </a:solidFill>
                <a:latin typeface="宋体" panose="02010600030101010101" pitchFamily="2" charset="-122"/>
                <a:ea typeface="宋体" panose="02010600030101010101" pitchFamily="2" charset="-122"/>
              </a:rPr>
              <a:t>的递归公式</a:t>
            </a:r>
            <a:r>
              <a:rPr lang="zh-CN" altLang="en-US" sz="2400" dirty="0">
                <a:latin typeface="宋体" panose="02010600030101010101" pitchFamily="2" charset="-122"/>
                <a:ea typeface="宋体" panose="02010600030101010101" pitchFamily="2" charset="-122"/>
              </a:rPr>
              <a:t>为：</a:t>
            </a:r>
            <a:endParaRPr lang="en-US" altLang="zh-CN" sz="2400" dirty="0">
              <a:latin typeface="宋体" panose="02010600030101010101" pitchFamily="2" charset="-122"/>
              <a:ea typeface="宋体" panose="02010600030101010101" pitchFamily="2" charset="-122"/>
            </a:endParaRPr>
          </a:p>
          <a:p>
            <a:pPr marL="0" indent="0">
              <a:lnSpc>
                <a:spcPct val="150000"/>
              </a:lnSpc>
              <a:buFont typeface="Wingdings" panose="05000000000000000000" pitchFamily="2" charset="2"/>
              <a:buNone/>
              <a:defRPr/>
            </a:pPr>
            <a:endParaRPr lang="en-US" altLang="zh-CN" sz="2200" dirty="0"/>
          </a:p>
          <a:p>
            <a:pPr marL="0" indent="0">
              <a:lnSpc>
                <a:spcPct val="150000"/>
              </a:lnSpc>
              <a:buFont typeface="Wingdings" panose="05000000000000000000" pitchFamily="2" charset="2"/>
              <a:buNone/>
              <a:defRPr/>
            </a:pPr>
            <a:endParaRPr lang="en-US" altLang="zh-CN" sz="2200" dirty="0"/>
          </a:p>
        </p:txBody>
      </p:sp>
      <p:sp>
        <p:nvSpPr>
          <p:cNvPr id="107523" name="日期占位符 3">
            <a:extLst>
              <a:ext uri="{FF2B5EF4-FFF2-40B4-BE49-F238E27FC236}">
                <a16:creationId xmlns:a16="http://schemas.microsoft.com/office/drawing/2014/main" id="{AF6FF509-16D1-4A62-94E6-A87EB8D7CCBD}"/>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463FC8E6-D9F6-4929-BEFE-179C98A7ADC1}" type="datetime1">
              <a:rPr lang="zh-CN" altLang="en-US" sz="1400" smtClean="0">
                <a:solidFill>
                  <a:srgbClr val="000000"/>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2022/3/23</a:t>
            </a:fld>
            <a:endParaRPr lang="zh-CN" altLang="en-US" sz="1400">
              <a:solidFill>
                <a:srgbClr val="000000"/>
              </a:solidFill>
              <a:latin typeface="Tahoma" panose="020B0604030504040204" pitchFamily="34" charset="0"/>
              <a:ea typeface="宋体" panose="02010600030101010101" pitchFamily="2" charset="-122"/>
            </a:endParaRPr>
          </a:p>
        </p:txBody>
      </p:sp>
      <p:sp>
        <p:nvSpPr>
          <p:cNvPr id="107524" name="灯片编号占位符 4">
            <a:extLst>
              <a:ext uri="{FF2B5EF4-FFF2-40B4-BE49-F238E27FC236}">
                <a16:creationId xmlns:a16="http://schemas.microsoft.com/office/drawing/2014/main" id="{A415A1EE-ECDD-4BA7-82A1-98B26770FC1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179CAF61-420E-41D2-92F9-59208A8C3929}" type="slidenum">
              <a:rPr lang="zh-CN" altLang="zh-CN" sz="1400">
                <a:solidFill>
                  <a:srgbClr val="000000"/>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90</a:t>
            </a:fld>
            <a:endParaRPr lang="zh-CN" altLang="zh-CN" sz="1400">
              <a:solidFill>
                <a:srgbClr val="000000"/>
              </a:solidFill>
              <a:latin typeface="Tahoma" panose="020B0604030504040204" pitchFamily="34" charset="0"/>
              <a:ea typeface="宋体" panose="02010600030101010101" pitchFamily="2" charset="-122"/>
            </a:endParaRPr>
          </a:p>
        </p:txBody>
      </p:sp>
      <p:pic>
        <p:nvPicPr>
          <p:cNvPr id="122885" name="图片 1">
            <a:extLst>
              <a:ext uri="{FF2B5EF4-FFF2-40B4-BE49-F238E27FC236}">
                <a16:creationId xmlns:a16="http://schemas.microsoft.com/office/drawing/2014/main" id="{C89A5FE8-F0D8-423D-8386-4B8E7467BD97}"/>
              </a:ext>
            </a:extLst>
          </p:cNvPr>
          <p:cNvPicPr>
            <a:picLocks noChangeAspect="1"/>
          </p:cNvPicPr>
          <p:nvPr/>
        </p:nvPicPr>
        <p:blipFill>
          <a:blip r:embed="rId2"/>
          <a:srcRect/>
          <a:stretch>
            <a:fillRect/>
          </a:stretch>
        </p:blipFill>
        <p:spPr bwMode="auto">
          <a:xfrm>
            <a:off x="495300" y="1928813"/>
            <a:ext cx="8451850" cy="501650"/>
          </a:xfrm>
          <a:prstGeom prst="rect">
            <a:avLst/>
          </a:prstGeom>
          <a:noFill/>
          <a:ln w="9525">
            <a:solidFill>
              <a:schemeClr val="accent1">
                <a:lumMod val="60000"/>
                <a:lumOff val="40000"/>
              </a:schemeClr>
            </a:solidFill>
            <a:miter lim="800000"/>
            <a:headEnd/>
            <a:tailEnd/>
          </a:ln>
        </p:spPr>
      </p:pic>
      <p:pic>
        <p:nvPicPr>
          <p:cNvPr id="107526" name="图片 5">
            <a:extLst>
              <a:ext uri="{FF2B5EF4-FFF2-40B4-BE49-F238E27FC236}">
                <a16:creationId xmlns:a16="http://schemas.microsoft.com/office/drawing/2014/main" id="{6982049D-5AE0-4F42-B6DA-3BF63F57DE8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3284538"/>
            <a:ext cx="4449763"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7" name="图片 6">
            <a:extLst>
              <a:ext uri="{FF2B5EF4-FFF2-40B4-BE49-F238E27FC236}">
                <a16:creationId xmlns:a16="http://schemas.microsoft.com/office/drawing/2014/main" id="{F396996C-4463-4734-83B0-A5CFF62D768A}"/>
              </a:ext>
            </a:extLst>
          </p:cNvPr>
          <p:cNvPicPr>
            <a:picLocks noChangeAspect="1"/>
          </p:cNvPicPr>
          <p:nvPr/>
        </p:nvPicPr>
        <p:blipFill>
          <a:blip r:embed="rId4"/>
          <a:srcRect/>
          <a:stretch>
            <a:fillRect/>
          </a:stretch>
        </p:blipFill>
        <p:spPr bwMode="auto">
          <a:xfrm>
            <a:off x="1570038" y="3790950"/>
            <a:ext cx="6300787" cy="550863"/>
          </a:xfrm>
          <a:prstGeom prst="rect">
            <a:avLst/>
          </a:prstGeom>
          <a:noFill/>
          <a:ln w="9525">
            <a:solidFill>
              <a:schemeClr val="accent1">
                <a:lumMod val="60000"/>
                <a:lumOff val="40000"/>
              </a:schemeClr>
            </a:solidFill>
            <a:miter lim="800000"/>
            <a:headEnd/>
            <a:tailEnd/>
          </a:ln>
        </p:spPr>
      </p:pic>
      <p:pic>
        <p:nvPicPr>
          <p:cNvPr id="122888" name="图片 7">
            <a:extLst>
              <a:ext uri="{FF2B5EF4-FFF2-40B4-BE49-F238E27FC236}">
                <a16:creationId xmlns:a16="http://schemas.microsoft.com/office/drawing/2014/main" id="{2AEDE727-6167-454C-9B08-80FC52BA30C4}"/>
              </a:ext>
            </a:extLst>
          </p:cNvPr>
          <p:cNvPicPr>
            <a:picLocks noChangeAspect="1"/>
          </p:cNvPicPr>
          <p:nvPr/>
        </p:nvPicPr>
        <p:blipFill>
          <a:blip r:embed="rId5"/>
          <a:srcRect/>
          <a:stretch>
            <a:fillRect/>
          </a:stretch>
        </p:blipFill>
        <p:spPr bwMode="auto">
          <a:xfrm>
            <a:off x="501650" y="5235575"/>
            <a:ext cx="8529638" cy="1008063"/>
          </a:xfrm>
          <a:prstGeom prst="rect">
            <a:avLst/>
          </a:prstGeom>
          <a:noFill/>
          <a:ln>
            <a:solidFill>
              <a:schemeClr val="accent1">
                <a:lumMod val="60000"/>
                <a:lumOff val="40000"/>
              </a:schemeClr>
            </a:solid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内容占位符 2">
            <a:extLst>
              <a:ext uri="{FF2B5EF4-FFF2-40B4-BE49-F238E27FC236}">
                <a16:creationId xmlns:a16="http://schemas.microsoft.com/office/drawing/2014/main" id="{6F6600E4-FEDE-4CC8-BAFF-D6F445542837}"/>
              </a:ext>
            </a:extLst>
          </p:cNvPr>
          <p:cNvSpPr>
            <a:spLocks noGrp="1"/>
          </p:cNvSpPr>
          <p:nvPr>
            <p:ph idx="1"/>
          </p:nvPr>
        </p:nvSpPr>
        <p:spPr>
          <a:xfrm>
            <a:off x="250825" y="115888"/>
            <a:ext cx="8709025" cy="5988050"/>
          </a:xfrm>
          <a:solidFill>
            <a:schemeClr val="bg1"/>
          </a:solidFill>
        </p:spPr>
        <p:txBody>
          <a:bodyPr/>
          <a:lstStyle/>
          <a:p>
            <a:pPr marL="0" indent="0">
              <a:lnSpc>
                <a:spcPct val="150000"/>
              </a:lnSpc>
              <a:buFont typeface="Wingdings" panose="05000000000000000000" pitchFamily="2" charset="2"/>
              <a:buNone/>
              <a:defRPr/>
            </a:pPr>
            <a:r>
              <a:rPr lang="zh-CN" altLang="en-US" sz="2800" dirty="0"/>
              <a:t>（</a:t>
            </a:r>
            <a:r>
              <a:rPr lang="en-US" altLang="zh-CN" sz="2800" dirty="0"/>
              <a:t>2</a:t>
            </a:r>
            <a:r>
              <a:rPr lang="zh-CN" altLang="en-US" sz="2800" dirty="0"/>
              <a:t>）边界条件</a:t>
            </a:r>
            <a:endParaRPr lang="en-US" altLang="zh-CN" sz="2800" dirty="0">
              <a:solidFill>
                <a:srgbClr val="0000FF"/>
              </a:solidFill>
            </a:endParaRPr>
          </a:p>
          <a:p>
            <a:pPr marL="0" indent="0">
              <a:lnSpc>
                <a:spcPct val="150000"/>
              </a:lnSpc>
              <a:spcBef>
                <a:spcPts val="1200"/>
              </a:spcBef>
              <a:buFont typeface="Wingdings" panose="05000000000000000000" pitchFamily="2" charset="2"/>
              <a:buNone/>
              <a:defRPr/>
            </a:pPr>
            <a:r>
              <a:rPr lang="en-US" altLang="zh-CN" sz="2200" dirty="0"/>
              <a:t>          </a:t>
            </a:r>
            <a:r>
              <a:rPr lang="zh-CN" altLang="en-US" sz="2400" dirty="0">
                <a:latin typeface="宋体" panose="02010600030101010101" pitchFamily="2" charset="-122"/>
                <a:ea typeface="宋体" panose="02010600030101010101" pitchFamily="2" charset="-122"/>
              </a:rPr>
              <a:t>公式</a:t>
            </a:r>
            <a:endParaRPr lang="en-US" altLang="zh-CN" sz="2400" dirty="0">
              <a:latin typeface="宋体" panose="02010600030101010101" pitchFamily="2" charset="-122"/>
              <a:ea typeface="宋体" panose="02010600030101010101" pitchFamily="2" charset="-122"/>
            </a:endParaRPr>
          </a:p>
          <a:p>
            <a:pPr marL="457200" lvl="1" indent="0">
              <a:lnSpc>
                <a:spcPct val="150000"/>
              </a:lnSpc>
              <a:spcBef>
                <a:spcPts val="240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存在</a:t>
            </a:r>
            <a:r>
              <a:rPr lang="en-US" altLang="zh-CN" sz="2400" dirty="0">
                <a:solidFill>
                  <a:srgbClr val="FF0000"/>
                </a:solidFill>
                <a:latin typeface="宋体" panose="02010600030101010101" pitchFamily="2" charset="-122"/>
                <a:ea typeface="宋体" panose="02010600030101010101" pitchFamily="2" charset="-122"/>
              </a:rPr>
              <a:t>e[</a:t>
            </a:r>
            <a:r>
              <a:rPr lang="en-US" altLang="zh-CN" sz="2400" dirty="0" err="1">
                <a:solidFill>
                  <a:srgbClr val="FF0000"/>
                </a:solidFill>
                <a:latin typeface="宋体" panose="02010600030101010101" pitchFamily="2" charset="-122"/>
                <a:ea typeface="宋体" panose="02010600030101010101" pitchFamily="2" charset="-122"/>
              </a:rPr>
              <a:t>i</a:t>
            </a:r>
            <a:r>
              <a:rPr lang="en-US" altLang="zh-CN" sz="2400" dirty="0">
                <a:solidFill>
                  <a:srgbClr val="FF0000"/>
                </a:solidFill>
                <a:latin typeface="宋体" panose="02010600030101010101" pitchFamily="2" charset="-122"/>
                <a:ea typeface="宋体" panose="02010600030101010101" pitchFamily="2" charset="-122"/>
              </a:rPr>
              <a:t>, i-1]</a:t>
            </a:r>
            <a:r>
              <a:rPr lang="zh-CN" altLang="en-US" sz="2400" dirty="0">
                <a:latin typeface="宋体" panose="02010600030101010101" pitchFamily="2" charset="-122"/>
                <a:ea typeface="宋体" panose="02010600030101010101" pitchFamily="2" charset="-122"/>
              </a:rPr>
              <a:t>和</a:t>
            </a:r>
            <a:r>
              <a:rPr lang="en-US" altLang="zh-CN" sz="2400" dirty="0">
                <a:solidFill>
                  <a:srgbClr val="FF0000"/>
                </a:solidFill>
                <a:latin typeface="宋体" panose="02010600030101010101" pitchFamily="2" charset="-122"/>
                <a:ea typeface="宋体" panose="02010600030101010101" pitchFamily="2" charset="-122"/>
              </a:rPr>
              <a:t>e[j+1, j]</a:t>
            </a:r>
            <a:r>
              <a:rPr lang="zh-CN" altLang="en-US" sz="2400" dirty="0">
                <a:latin typeface="宋体" panose="02010600030101010101" pitchFamily="2" charset="-122"/>
                <a:ea typeface="宋体" panose="02010600030101010101" pitchFamily="2" charset="-122"/>
              </a:rPr>
              <a:t>的边界情况。</a:t>
            </a:r>
            <a:endParaRPr lang="en-US" altLang="zh-CN" sz="2400" dirty="0">
              <a:latin typeface="宋体" panose="02010600030101010101" pitchFamily="2" charset="-122"/>
              <a:ea typeface="宋体" panose="02010600030101010101" pitchFamily="2" charset="-122"/>
            </a:endParaRPr>
          </a:p>
          <a:p>
            <a:pPr marL="1071563" lvl="1">
              <a:lnSpc>
                <a:spcPct val="150000"/>
              </a:lnSpc>
              <a:spcBef>
                <a:spcPts val="1800"/>
              </a:spcBef>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此时，子树不包含实际的关键字，而只包含</a:t>
            </a:r>
            <a:r>
              <a:rPr lang="zh-CN" altLang="en-US" sz="2000" dirty="0">
                <a:solidFill>
                  <a:srgbClr val="0000FF"/>
                </a:solidFill>
                <a:latin typeface="宋体" panose="02010600030101010101" pitchFamily="2" charset="-122"/>
                <a:ea typeface="宋体" panose="02010600030101010101" pitchFamily="2" charset="-122"/>
              </a:rPr>
              <a:t>伪关键字</a:t>
            </a:r>
            <a:r>
              <a:rPr lang="en-US" altLang="zh-CN" sz="2000" dirty="0">
                <a:solidFill>
                  <a:srgbClr val="0000FF"/>
                </a:solidFill>
                <a:latin typeface="宋体" panose="02010600030101010101" pitchFamily="2" charset="-122"/>
                <a:ea typeface="宋体" panose="02010600030101010101" pitchFamily="2" charset="-122"/>
              </a:rPr>
              <a:t>d</a:t>
            </a:r>
            <a:r>
              <a:rPr lang="en-US" altLang="zh-CN" sz="2000" baseline="-25000" dirty="0">
                <a:solidFill>
                  <a:srgbClr val="0000FF"/>
                </a:solidFill>
                <a:latin typeface="宋体" panose="02010600030101010101" pitchFamily="2" charset="-122"/>
                <a:ea typeface="宋体" panose="02010600030101010101" pitchFamily="2" charset="-122"/>
              </a:rPr>
              <a:t>i-1</a:t>
            </a:r>
            <a:r>
              <a:rPr lang="zh-CN" altLang="en-US" sz="2000" dirty="0">
                <a:latin typeface="宋体" panose="02010600030101010101" pitchFamily="2" charset="-122"/>
                <a:ea typeface="宋体" panose="02010600030101010101" pitchFamily="2" charset="-122"/>
              </a:rPr>
              <a:t>，其期望搜索代价仅为：</a:t>
            </a:r>
            <a:endParaRPr lang="en-US" altLang="zh-CN" sz="2000" dirty="0">
              <a:latin typeface="宋体" panose="02010600030101010101" pitchFamily="2" charset="-122"/>
              <a:ea typeface="宋体" panose="02010600030101010101" pitchFamily="2" charset="-122"/>
            </a:endParaRPr>
          </a:p>
          <a:p>
            <a:pPr marL="0" indent="0">
              <a:lnSpc>
                <a:spcPct val="150000"/>
              </a:lnSpc>
              <a:spcBef>
                <a:spcPts val="1800"/>
              </a:spcBef>
              <a:buFont typeface="Wingdings" panose="05000000000000000000" pitchFamily="2" charset="2"/>
              <a:buNone/>
              <a:defRPr/>
            </a:pPr>
            <a:r>
              <a:rPr lang="zh-CN" altLang="en-US" sz="2800" dirty="0"/>
              <a:t>（</a:t>
            </a:r>
            <a:r>
              <a:rPr lang="en-US" altLang="zh-CN" sz="2800" dirty="0"/>
              <a:t>3</a:t>
            </a:r>
            <a:r>
              <a:rPr lang="zh-CN" altLang="en-US" sz="2800" dirty="0"/>
              <a:t>）构造最优二叉搜索树</a:t>
            </a:r>
            <a:endParaRPr lang="en-US" altLang="zh-CN" sz="2800" dirty="0"/>
          </a:p>
          <a:p>
            <a:pPr marL="0" indent="0">
              <a:lnSpc>
                <a:spcPct val="150000"/>
              </a:lnSpc>
              <a:spcBef>
                <a:spcPts val="600"/>
              </a:spcBef>
              <a:buFont typeface="Wingdings" panose="05000000000000000000" pitchFamily="2" charset="2"/>
              <a:buNone/>
              <a:defRPr/>
            </a:pPr>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定义</a:t>
            </a:r>
            <a:r>
              <a:rPr lang="en-US" altLang="zh-CN" sz="2400" dirty="0">
                <a:solidFill>
                  <a:srgbClr val="FF0000"/>
                </a:solidFill>
              </a:rPr>
              <a:t>root[</a:t>
            </a:r>
            <a:r>
              <a:rPr lang="en-US" altLang="zh-CN" sz="2400" dirty="0" err="1">
                <a:solidFill>
                  <a:srgbClr val="FF0000"/>
                </a:solidFill>
              </a:rPr>
              <a:t>i,j</a:t>
            </a:r>
            <a:r>
              <a:rPr lang="en-US" altLang="zh-CN" sz="2400" dirty="0">
                <a:solidFill>
                  <a:srgbClr val="FF0000"/>
                </a:solidFill>
              </a:rPr>
              <a:t>]</a:t>
            </a:r>
            <a:r>
              <a:rPr lang="zh-CN" altLang="en-US" sz="2200" dirty="0">
                <a:latin typeface="宋体" panose="02010600030101010101" pitchFamily="2" charset="-122"/>
                <a:ea typeface="宋体" panose="02010600030101010101" pitchFamily="2" charset="-122"/>
              </a:rPr>
              <a:t>，保存计算</a:t>
            </a:r>
            <a:r>
              <a:rPr lang="en-US" altLang="zh-CN" sz="2200" dirty="0"/>
              <a:t>e[</a:t>
            </a:r>
            <a:r>
              <a:rPr lang="en-US" altLang="zh-CN" sz="2200" dirty="0" err="1"/>
              <a:t>i</a:t>
            </a:r>
            <a:r>
              <a:rPr lang="en-US" altLang="zh-CN" sz="2200" dirty="0"/>
              <a:t>, j]</a:t>
            </a:r>
            <a:r>
              <a:rPr lang="zh-CN" altLang="en-US" sz="2200" dirty="0">
                <a:latin typeface="宋体" panose="02010600030101010101" pitchFamily="2" charset="-122"/>
                <a:ea typeface="宋体" panose="02010600030101010101" pitchFamily="2" charset="-122"/>
              </a:rPr>
              <a:t>时，使</a:t>
            </a:r>
            <a:r>
              <a:rPr lang="en-US" altLang="zh-CN" sz="2200" dirty="0"/>
              <a:t>e[</a:t>
            </a:r>
            <a:r>
              <a:rPr lang="en-US" altLang="zh-CN" sz="2200" dirty="0" err="1"/>
              <a:t>i</a:t>
            </a:r>
            <a:r>
              <a:rPr lang="en-US" altLang="zh-CN" sz="2200" dirty="0"/>
              <a:t>, j]</a:t>
            </a:r>
            <a:r>
              <a:rPr lang="zh-CN" altLang="en-US" sz="2200" dirty="0">
                <a:latin typeface="宋体" panose="02010600030101010101" pitchFamily="2" charset="-122"/>
                <a:ea typeface="宋体" panose="02010600030101010101" pitchFamily="2" charset="-122"/>
              </a:rPr>
              <a:t>取得最小值的</a:t>
            </a:r>
            <a:r>
              <a:rPr lang="en-US" altLang="zh-CN" sz="2200" dirty="0">
                <a:latin typeface="宋体" panose="02010600030101010101" pitchFamily="2" charset="-122"/>
                <a:ea typeface="宋体" panose="02010600030101010101" pitchFamily="2" charset="-122"/>
              </a:rPr>
              <a:t>r</a:t>
            </a:r>
            <a:r>
              <a:rPr lang="zh-CN" altLang="en-US"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k</a:t>
            </a:r>
            <a:r>
              <a:rPr lang="en-US" altLang="zh-CN" sz="2200" baseline="-25000" dirty="0" err="1">
                <a:latin typeface="宋体" panose="02010600030101010101" pitchFamily="2" charset="-122"/>
                <a:ea typeface="宋体" panose="02010600030101010101" pitchFamily="2" charset="-122"/>
              </a:rPr>
              <a:t>r</a:t>
            </a:r>
            <a:r>
              <a:rPr lang="zh-CN" altLang="en-US" sz="2200" dirty="0">
                <a:latin typeface="宋体" panose="02010600030101010101" pitchFamily="2" charset="-122"/>
                <a:ea typeface="宋体" panose="02010600030101010101" pitchFamily="2" charset="-122"/>
              </a:rPr>
              <a:t>即为关键字</a:t>
            </a:r>
            <a:r>
              <a:rPr lang="en-US" altLang="zh-CN" sz="2200" dirty="0" err="1">
                <a:latin typeface="宋体" panose="02010600030101010101" pitchFamily="2" charset="-122"/>
                <a:ea typeface="宋体" panose="02010600030101010101" pitchFamily="2" charset="-122"/>
              </a:rPr>
              <a:t>k</a:t>
            </a:r>
            <a:r>
              <a:rPr lang="en-US" altLang="zh-CN" sz="2200" baseline="-25000" dirty="0" err="1">
                <a:latin typeface="宋体" panose="02010600030101010101" pitchFamily="2" charset="-122"/>
                <a:ea typeface="宋体" panose="02010600030101010101" pitchFamily="2" charset="-122"/>
              </a:rPr>
              <a:t>i</a:t>
            </a:r>
            <a:r>
              <a:rPr lang="en-US" altLang="zh-CN"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k</a:t>
            </a:r>
            <a:r>
              <a:rPr lang="en-US" altLang="zh-CN" sz="2200" baseline="-25000" dirty="0" err="1">
                <a:latin typeface="宋体" panose="02010600030101010101" pitchFamily="2" charset="-122"/>
                <a:ea typeface="宋体" panose="02010600030101010101" pitchFamily="2" charset="-122"/>
              </a:rPr>
              <a:t>j</a:t>
            </a:r>
            <a:r>
              <a:rPr lang="zh-CN" altLang="en-US" sz="2200" dirty="0">
                <a:latin typeface="宋体" panose="02010600030101010101" pitchFamily="2" charset="-122"/>
                <a:ea typeface="宋体" panose="02010600030101010101" pitchFamily="2" charset="-122"/>
              </a:rPr>
              <a:t>的最优二叉搜索（子）树的树根。</a:t>
            </a:r>
            <a:endParaRPr lang="en-US" altLang="zh-CN" sz="2200" dirty="0">
              <a:latin typeface="宋体" panose="02010600030101010101" pitchFamily="2" charset="-122"/>
              <a:ea typeface="宋体" panose="02010600030101010101" pitchFamily="2" charset="-122"/>
            </a:endParaRPr>
          </a:p>
          <a:p>
            <a:pPr marL="0" indent="0">
              <a:lnSpc>
                <a:spcPct val="150000"/>
              </a:lnSpc>
              <a:spcBef>
                <a:spcPts val="600"/>
              </a:spcBef>
              <a:buFont typeface="Wingdings" panose="05000000000000000000" pitchFamily="2" charset="2"/>
              <a:buNone/>
              <a:defRPr/>
            </a:pPr>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在求出</a:t>
            </a:r>
            <a:r>
              <a:rPr lang="en-US" altLang="zh-CN" sz="2200" dirty="0"/>
              <a:t>e[1,n]</a:t>
            </a:r>
            <a:r>
              <a:rPr lang="zh-CN" altLang="en-US" sz="2200" dirty="0">
                <a:latin typeface="宋体" panose="02010600030101010101" pitchFamily="2" charset="-122"/>
                <a:ea typeface="宋体" panose="02010600030101010101" pitchFamily="2" charset="-122"/>
              </a:rPr>
              <a:t>后，利用</a:t>
            </a:r>
            <a:r>
              <a:rPr lang="en-US" altLang="zh-CN" sz="2200" dirty="0">
                <a:latin typeface="宋体" panose="02010600030101010101" pitchFamily="2" charset="-122"/>
                <a:ea typeface="宋体" panose="02010600030101010101" pitchFamily="2" charset="-122"/>
              </a:rPr>
              <a:t>root</a:t>
            </a:r>
            <a:r>
              <a:rPr lang="zh-CN" altLang="en-US" sz="2200" dirty="0">
                <a:latin typeface="宋体" panose="02010600030101010101" pitchFamily="2" charset="-122"/>
                <a:ea typeface="宋体" panose="02010600030101010101" pitchFamily="2" charset="-122"/>
              </a:rPr>
              <a:t>即可构造出最终的最优二叉搜索树。</a:t>
            </a:r>
            <a:r>
              <a:rPr lang="en-US" altLang="zh-CN" sz="2200" dirty="0">
                <a:latin typeface="宋体" panose="02010600030101010101" pitchFamily="2" charset="-122"/>
                <a:ea typeface="宋体" panose="02010600030101010101" pitchFamily="2" charset="-122"/>
              </a:rPr>
              <a:t>       </a:t>
            </a:r>
          </a:p>
        </p:txBody>
      </p:sp>
      <p:sp>
        <p:nvSpPr>
          <p:cNvPr id="108547" name="灯片编号占位符 4">
            <a:extLst>
              <a:ext uri="{FF2B5EF4-FFF2-40B4-BE49-F238E27FC236}">
                <a16:creationId xmlns:a16="http://schemas.microsoft.com/office/drawing/2014/main" id="{25FEF501-9BD3-444F-93AE-5880599E0B1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97111E6E-4800-4F24-92D4-0E47F0F47DBA}" type="slidenum">
              <a:rPr lang="zh-CN" altLang="zh-CN" sz="1400">
                <a:solidFill>
                  <a:srgbClr val="000000"/>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91</a:t>
            </a:fld>
            <a:endParaRPr lang="zh-CN" altLang="zh-CN" sz="1400">
              <a:solidFill>
                <a:srgbClr val="000000"/>
              </a:solidFill>
              <a:latin typeface="Tahoma" panose="020B0604030504040204" pitchFamily="34" charset="0"/>
              <a:ea typeface="宋体" panose="02010600030101010101" pitchFamily="2" charset="-122"/>
            </a:endParaRPr>
          </a:p>
        </p:txBody>
      </p:sp>
      <p:pic>
        <p:nvPicPr>
          <p:cNvPr id="108548" name="图片 1">
            <a:extLst>
              <a:ext uri="{FF2B5EF4-FFF2-40B4-BE49-F238E27FC236}">
                <a16:creationId xmlns:a16="http://schemas.microsoft.com/office/drawing/2014/main" id="{1A90D983-095E-410D-A7FC-43845E376C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3109913"/>
            <a:ext cx="23764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9" name="图片 5">
            <a:extLst>
              <a:ext uri="{FF2B5EF4-FFF2-40B4-BE49-F238E27FC236}">
                <a16:creationId xmlns:a16="http://schemas.microsoft.com/office/drawing/2014/main" id="{20EC69CE-429A-408D-B794-45E0272574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836613"/>
            <a:ext cx="6794500"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8417EE-8D26-4D99-A17D-F674AB5D30F3}"/>
              </a:ext>
            </a:extLst>
          </p:cNvPr>
          <p:cNvSpPr>
            <a:spLocks noGrp="1"/>
          </p:cNvSpPr>
          <p:nvPr>
            <p:ph idx="1"/>
          </p:nvPr>
        </p:nvSpPr>
        <p:spPr>
          <a:xfrm>
            <a:off x="179388" y="115888"/>
            <a:ext cx="8964612" cy="5988050"/>
          </a:xfrm>
          <a:solidFill>
            <a:schemeClr val="bg1"/>
          </a:solidFill>
        </p:spPr>
        <p:txBody>
          <a:bodyPr/>
          <a:lstStyle/>
          <a:p>
            <a:pPr marL="0" indent="0">
              <a:lnSpc>
                <a:spcPct val="150000"/>
              </a:lnSpc>
              <a:buFont typeface="Wingdings" panose="05000000000000000000" pitchFamily="2" charset="2"/>
              <a:buNone/>
              <a:defRPr/>
            </a:pPr>
            <a:r>
              <a:rPr lang="zh-CN" altLang="en-US" sz="2800" dirty="0"/>
              <a:t>计算最优二叉搜索树的期望值</a:t>
            </a:r>
            <a:endParaRPr lang="en-US" altLang="zh-CN" sz="2800" dirty="0"/>
          </a:p>
          <a:p>
            <a:pPr marL="0" indent="0">
              <a:lnSpc>
                <a:spcPct val="150000"/>
              </a:lnSpc>
              <a:buFont typeface="Wingdings" panose="05000000000000000000" pitchFamily="2" charset="2"/>
              <a:buNone/>
              <a:defRPr/>
            </a:pPr>
            <a:r>
              <a:rPr lang="zh-CN" altLang="en-US" sz="2400" dirty="0"/>
              <a:t>    </a:t>
            </a:r>
            <a:r>
              <a:rPr lang="zh-CN" altLang="en-US" sz="2400" dirty="0">
                <a:latin typeface="宋体" panose="02010600030101010101" pitchFamily="2" charset="-122"/>
                <a:ea typeface="宋体" panose="02010600030101010101" pitchFamily="2" charset="-122"/>
              </a:rPr>
              <a:t>定义三个表（数组）：</a:t>
            </a:r>
            <a:endParaRPr lang="en-US" altLang="zh-CN" sz="2400" dirty="0">
              <a:latin typeface="宋体" panose="02010600030101010101" pitchFamily="2" charset="-122"/>
              <a:ea typeface="宋体" panose="02010600030101010101" pitchFamily="2" charset="-122"/>
            </a:endParaRPr>
          </a:p>
          <a:p>
            <a:pPr marL="982663">
              <a:lnSpc>
                <a:spcPct val="150000"/>
              </a:lnSpc>
              <a:defRPr/>
            </a:pPr>
            <a:r>
              <a:rPr lang="en-US" altLang="zh-CN" sz="2400" dirty="0">
                <a:solidFill>
                  <a:srgbClr val="FF0000"/>
                </a:solidFill>
              </a:rPr>
              <a:t>e[1..n+1,0..n]</a:t>
            </a:r>
            <a:r>
              <a:rPr lang="zh-CN" altLang="en-US" sz="2400" dirty="0">
                <a:latin typeface="宋体" panose="02010600030101010101" pitchFamily="2" charset="-122"/>
                <a:ea typeface="宋体" panose="02010600030101010101" pitchFamily="2" charset="-122"/>
              </a:rPr>
              <a:t>：用于记录所有</a:t>
            </a:r>
            <a:r>
              <a:rPr lang="en-US" altLang="zh-CN" sz="2400" dirty="0"/>
              <a:t>e[</a:t>
            </a:r>
            <a:r>
              <a:rPr lang="en-US" altLang="zh-CN" sz="2400" dirty="0" err="1"/>
              <a:t>i,j</a:t>
            </a:r>
            <a:r>
              <a:rPr lang="en-US" altLang="zh-CN" sz="2400" dirty="0"/>
              <a:t>]</a:t>
            </a:r>
            <a:r>
              <a:rPr lang="zh-CN" altLang="en-US" sz="2400" dirty="0">
                <a:latin typeface="宋体" panose="02010600030101010101" pitchFamily="2" charset="-122"/>
                <a:ea typeface="宋体" panose="02010600030101010101" pitchFamily="2" charset="-122"/>
              </a:rPr>
              <a:t>的值。</a:t>
            </a:r>
            <a:endParaRPr lang="en-US" altLang="zh-CN" sz="2400" dirty="0">
              <a:latin typeface="宋体" panose="02010600030101010101" pitchFamily="2" charset="-122"/>
              <a:ea typeface="宋体" panose="02010600030101010101" pitchFamily="2" charset="-122"/>
            </a:endParaRPr>
          </a:p>
          <a:p>
            <a:pPr marL="3313113" lvl="1">
              <a:lnSpc>
                <a:spcPct val="150000"/>
              </a:lnSpc>
              <a:spcBef>
                <a:spcPts val="0"/>
              </a:spcBef>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注：</a:t>
            </a:r>
            <a:r>
              <a:rPr lang="en-US" altLang="zh-CN" sz="2000" dirty="0"/>
              <a:t>e[n+1,n]</a:t>
            </a:r>
            <a:r>
              <a:rPr lang="zh-CN" altLang="en-US" sz="2000" dirty="0">
                <a:latin typeface="宋体" panose="02010600030101010101" pitchFamily="2" charset="-122"/>
                <a:ea typeface="宋体" panose="02010600030101010101" pitchFamily="2" charset="-122"/>
              </a:rPr>
              <a:t>对应伪关键字</a:t>
            </a:r>
            <a:r>
              <a:rPr lang="en-US" altLang="zh-CN" sz="2000" dirty="0" err="1">
                <a:latin typeface="宋体" panose="02010600030101010101" pitchFamily="2" charset="-122"/>
                <a:ea typeface="宋体" panose="02010600030101010101" pitchFamily="2" charset="-122"/>
              </a:rPr>
              <a:t>d</a:t>
            </a:r>
            <a:r>
              <a:rPr lang="en-US" altLang="zh-CN" sz="2000" baseline="-25000" dirty="0" err="1">
                <a:latin typeface="宋体" panose="02010600030101010101" pitchFamily="2" charset="-122"/>
                <a:ea typeface="宋体" panose="02010600030101010101" pitchFamily="2" charset="-122"/>
              </a:rPr>
              <a:t>n</a:t>
            </a:r>
            <a:r>
              <a:rPr lang="zh-CN" altLang="en-US" sz="2000" dirty="0">
                <a:latin typeface="宋体" panose="02010600030101010101" pitchFamily="2" charset="-122"/>
                <a:ea typeface="宋体" panose="02010600030101010101" pitchFamily="2" charset="-122"/>
              </a:rPr>
              <a:t>的子树；</a:t>
            </a:r>
            <a:endParaRPr lang="en-US" altLang="zh-CN" sz="2000" dirty="0">
              <a:latin typeface="宋体" panose="02010600030101010101" pitchFamily="2" charset="-122"/>
              <a:ea typeface="宋体" panose="02010600030101010101" pitchFamily="2" charset="-122"/>
            </a:endParaRPr>
          </a:p>
          <a:p>
            <a:pPr marL="2408238" lvl="1" indent="0">
              <a:lnSpc>
                <a:spcPct val="150000"/>
              </a:lnSpc>
              <a:spcBef>
                <a:spcPts val="0"/>
              </a:spcBef>
              <a:buFont typeface="Wingdings" panose="05000000000000000000" pitchFamily="2" charset="2"/>
              <a:buNone/>
              <a:defRPr/>
            </a:pPr>
            <a:r>
              <a:rPr lang="en-US" altLang="zh-CN" sz="2000" dirty="0">
                <a:latin typeface="宋体" panose="02010600030101010101" pitchFamily="2" charset="-122"/>
                <a:ea typeface="宋体" panose="02010600030101010101" pitchFamily="2" charset="-122"/>
              </a:rPr>
              <a:t>           </a:t>
            </a:r>
            <a:r>
              <a:rPr lang="en-US" altLang="zh-CN" sz="2000" dirty="0"/>
              <a:t>e[1,0]</a:t>
            </a:r>
            <a:r>
              <a:rPr lang="zh-CN" altLang="en-US" sz="2000" dirty="0">
                <a:latin typeface="宋体" panose="02010600030101010101" pitchFamily="2" charset="-122"/>
                <a:ea typeface="宋体" panose="02010600030101010101" pitchFamily="2" charset="-122"/>
              </a:rPr>
              <a:t>对应伪关键字</a:t>
            </a:r>
            <a:r>
              <a:rPr lang="en-US" altLang="zh-CN" sz="2000" dirty="0">
                <a:latin typeface="宋体" panose="02010600030101010101" pitchFamily="2" charset="-122"/>
                <a:ea typeface="宋体" panose="02010600030101010101" pitchFamily="2" charset="-122"/>
              </a:rPr>
              <a:t>d</a:t>
            </a:r>
            <a:r>
              <a:rPr lang="en-US" altLang="zh-CN" sz="2000" baseline="-25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的子树。</a:t>
            </a:r>
            <a:endParaRPr lang="en-US" altLang="zh-CN" sz="2000" dirty="0">
              <a:latin typeface="宋体" panose="02010600030101010101" pitchFamily="2" charset="-122"/>
              <a:ea typeface="宋体" panose="02010600030101010101" pitchFamily="2" charset="-122"/>
            </a:endParaRPr>
          </a:p>
          <a:p>
            <a:pPr marL="982663">
              <a:lnSpc>
                <a:spcPct val="150000"/>
              </a:lnSpc>
              <a:spcBef>
                <a:spcPts val="1800"/>
              </a:spcBef>
              <a:defRPr/>
            </a:pPr>
            <a:r>
              <a:rPr lang="en-US" altLang="zh-CN" sz="2400" dirty="0">
                <a:solidFill>
                  <a:srgbClr val="FF0000"/>
                </a:solidFill>
              </a:rPr>
              <a:t>root[1..n]</a:t>
            </a:r>
            <a:r>
              <a:rPr lang="zh-CN" altLang="en-US" sz="2400" dirty="0">
                <a:latin typeface="宋体" panose="02010600030101010101" pitchFamily="2" charset="-122"/>
                <a:ea typeface="宋体" panose="02010600030101010101" pitchFamily="2" charset="-122"/>
              </a:rPr>
              <a:t>：用于记录所有最优二叉搜索子树的根结点。</a:t>
            </a:r>
            <a:endParaRPr lang="en-US" altLang="zh-CN" sz="2400" dirty="0">
              <a:latin typeface="宋体" panose="02010600030101010101" pitchFamily="2" charset="-122"/>
              <a:ea typeface="宋体" panose="02010600030101010101" pitchFamily="2" charset="-122"/>
            </a:endParaRPr>
          </a:p>
          <a:p>
            <a:pPr marL="3044825">
              <a:lnSpc>
                <a:spcPct val="150000"/>
              </a:lnSpc>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包括整棵最优二叉搜索树的根。</a:t>
            </a:r>
            <a:endParaRPr lang="en-US" altLang="zh-CN" sz="2000" dirty="0">
              <a:latin typeface="宋体" panose="02010600030101010101" pitchFamily="2" charset="-122"/>
              <a:ea typeface="宋体" panose="02010600030101010101" pitchFamily="2" charset="-122"/>
            </a:endParaRPr>
          </a:p>
          <a:p>
            <a:pPr marL="982663">
              <a:lnSpc>
                <a:spcPct val="150000"/>
              </a:lnSpc>
              <a:spcBef>
                <a:spcPts val="1800"/>
              </a:spcBef>
              <a:defRPr/>
            </a:pPr>
            <a:r>
              <a:rPr lang="en-US" altLang="zh-CN" sz="2400" dirty="0">
                <a:solidFill>
                  <a:srgbClr val="FF0000"/>
                </a:solidFill>
              </a:rPr>
              <a:t>w[1..n+1,0..n]</a:t>
            </a:r>
            <a:r>
              <a:rPr lang="zh-CN" altLang="en-US" sz="2400" dirty="0">
                <a:latin typeface="宋体" panose="02010600030101010101" pitchFamily="2" charset="-122"/>
                <a:ea typeface="宋体" panose="02010600030101010101" pitchFamily="2" charset="-122"/>
              </a:rPr>
              <a:t>：用于保存子树的结点概率之和，且有                          </a:t>
            </a:r>
            <a:endParaRPr lang="en-US" altLang="zh-CN" sz="2400" dirty="0">
              <a:latin typeface="宋体" panose="02010600030101010101" pitchFamily="2" charset="-122"/>
              <a:ea typeface="宋体" panose="02010600030101010101" pitchFamily="2" charset="-122"/>
            </a:endParaRPr>
          </a:p>
        </p:txBody>
      </p:sp>
      <p:sp>
        <p:nvSpPr>
          <p:cNvPr id="109571" name="日期占位符 3">
            <a:extLst>
              <a:ext uri="{FF2B5EF4-FFF2-40B4-BE49-F238E27FC236}">
                <a16:creationId xmlns:a16="http://schemas.microsoft.com/office/drawing/2014/main" id="{D101F9DE-1852-43EC-9CD3-681F405D44D2}"/>
              </a:ext>
            </a:extLst>
          </p:cNvPr>
          <p:cNvSpPr>
            <a:spLocks noGrp="1"/>
          </p:cNvSpPr>
          <p:nvPr>
            <p:ph type="dt" sz="quarter" idx="10"/>
          </p:nvPr>
        </p:nvSpPr>
        <p:spPr>
          <a:xfrm>
            <a:off x="539750" y="6113463"/>
            <a:ext cx="1728788"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876F8026-9EE4-4A8D-B5DC-931822603590}" type="datetime1">
              <a:rPr lang="zh-CN" altLang="en-US" sz="1400" smtClean="0">
                <a:solidFill>
                  <a:srgbClr val="000000"/>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2022/3/23</a:t>
            </a:fld>
            <a:endParaRPr lang="zh-CN" altLang="en-US" sz="1400">
              <a:solidFill>
                <a:srgbClr val="000000"/>
              </a:solidFill>
              <a:latin typeface="Tahoma" panose="020B0604030504040204" pitchFamily="34" charset="0"/>
              <a:ea typeface="宋体" panose="02010600030101010101" pitchFamily="2" charset="-122"/>
            </a:endParaRPr>
          </a:p>
        </p:txBody>
      </p:sp>
      <p:sp>
        <p:nvSpPr>
          <p:cNvPr id="109572" name="灯片编号占位符 4">
            <a:extLst>
              <a:ext uri="{FF2B5EF4-FFF2-40B4-BE49-F238E27FC236}">
                <a16:creationId xmlns:a16="http://schemas.microsoft.com/office/drawing/2014/main" id="{614F765D-9FE2-4CCF-B1E6-850E06EC0323}"/>
              </a:ext>
            </a:extLst>
          </p:cNvPr>
          <p:cNvSpPr>
            <a:spLocks noGrp="1"/>
          </p:cNvSpPr>
          <p:nvPr>
            <p:ph type="sldNum" sz="quarter" idx="11"/>
          </p:nvPr>
        </p:nvSpPr>
        <p:spPr>
          <a:xfrm>
            <a:off x="7042150" y="6211888"/>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6E5BFD1A-8468-4E24-9700-392D6B6B7610}" type="slidenum">
              <a:rPr lang="zh-CN" altLang="zh-CN" sz="1400">
                <a:solidFill>
                  <a:srgbClr val="000000"/>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92</a:t>
            </a:fld>
            <a:endParaRPr lang="zh-CN" altLang="zh-CN" sz="1400">
              <a:solidFill>
                <a:srgbClr val="000000"/>
              </a:solidFill>
              <a:latin typeface="Tahoma" panose="020B0604030504040204" pitchFamily="34" charset="0"/>
              <a:ea typeface="宋体" panose="02010600030101010101" pitchFamily="2" charset="-122"/>
            </a:endParaRPr>
          </a:p>
        </p:txBody>
      </p:sp>
      <p:pic>
        <p:nvPicPr>
          <p:cNvPr id="109573" name="图片 6">
            <a:extLst>
              <a:ext uri="{FF2B5EF4-FFF2-40B4-BE49-F238E27FC236}">
                <a16:creationId xmlns:a16="http://schemas.microsoft.com/office/drawing/2014/main" id="{3D211AC2-D97F-41D9-BE14-00AE36F7C6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5248275"/>
            <a:ext cx="43021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DA07F46A-5475-4D40-AF84-BBBA4B233354}"/>
              </a:ext>
            </a:extLst>
          </p:cNvPr>
          <p:cNvSpPr/>
          <p:nvPr/>
        </p:nvSpPr>
        <p:spPr>
          <a:xfrm>
            <a:off x="3419475" y="5954713"/>
            <a:ext cx="4589463" cy="554037"/>
          </a:xfrm>
          <a:prstGeom prst="rect">
            <a:avLst/>
          </a:prstGeom>
          <a:solidFill>
            <a:schemeClr val="accent1">
              <a:lumMod val="20000"/>
              <a:lumOff val="80000"/>
            </a:schemeClr>
          </a:solidFill>
        </p:spPr>
        <p:txBody>
          <a:bodyPr>
            <a:spAutoFit/>
          </a:bodyPr>
          <a:lstStyle/>
          <a:p>
            <a:pPr>
              <a:lnSpc>
                <a:spcPct val="150000"/>
              </a:lnSpc>
              <a:spcBef>
                <a:spcPts val="3000"/>
              </a:spcBef>
              <a:buClr>
                <a:srgbClr val="3333CC"/>
              </a:buClr>
              <a:buSzPct val="60000"/>
              <a:defRPr/>
            </a:pPr>
            <a:r>
              <a:rPr lang="zh-CN" altLang="en-US" sz="2000" dirty="0">
                <a:solidFill>
                  <a:srgbClr val="000000"/>
                </a:solidFill>
                <a:latin typeface="微软雅黑" panose="020B0503020204020204" pitchFamily="34" charset="-122"/>
                <a:ea typeface="微软雅黑" panose="020B0503020204020204" pitchFamily="34" charset="-122"/>
              </a:rPr>
              <a:t>这样，每个</a:t>
            </a:r>
            <a:r>
              <a:rPr lang="en-US" altLang="zh-CN" sz="2000" dirty="0">
                <a:solidFill>
                  <a:srgbClr val="000000"/>
                </a:solidFill>
                <a:latin typeface="微软雅黑" panose="020B0503020204020204" pitchFamily="34" charset="-122"/>
                <a:ea typeface="微软雅黑" panose="020B0503020204020204" pitchFamily="34" charset="-122"/>
              </a:rPr>
              <a:t>w[</a:t>
            </a:r>
            <a:r>
              <a:rPr lang="en-US" altLang="zh-CN" sz="2000" dirty="0" err="1">
                <a:solidFill>
                  <a:srgbClr val="000000"/>
                </a:solidFill>
                <a:latin typeface="微软雅黑" panose="020B0503020204020204" pitchFamily="34" charset="-122"/>
                <a:ea typeface="微软雅黑" panose="020B0503020204020204" pitchFamily="34" charset="-122"/>
              </a:rPr>
              <a:t>i,j</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的计算时间仅为</a:t>
            </a:r>
            <a:r>
              <a:rPr lang="el-GR" altLang="zh-CN" sz="2000" dirty="0">
                <a:solidFill>
                  <a:srgbClr val="000000"/>
                </a:solidFill>
                <a:latin typeface="微软雅黑" panose="020B0503020204020204" pitchFamily="34" charset="-122"/>
                <a:ea typeface="微软雅黑" panose="020B0503020204020204" pitchFamily="34" charset="-122"/>
              </a:rPr>
              <a:t>Θ</a:t>
            </a:r>
            <a:r>
              <a:rPr lang="en-US" altLang="zh-CN" sz="2000" dirty="0">
                <a:solidFill>
                  <a:srgbClr val="000000"/>
                </a:solidFill>
                <a:latin typeface="微软雅黑" panose="020B0503020204020204" pitchFamily="34" charset="-122"/>
                <a:ea typeface="微软雅黑" panose="020B0503020204020204" pitchFamily="34" charset="-122"/>
              </a:rPr>
              <a:t>(1)</a:t>
            </a:r>
            <a:r>
              <a:rPr lang="zh-CN" altLang="en-US"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图片 5">
            <a:extLst>
              <a:ext uri="{FF2B5EF4-FFF2-40B4-BE49-F238E27FC236}">
                <a16:creationId xmlns:a16="http://schemas.microsoft.com/office/drawing/2014/main" id="{965DD04E-851E-4D77-A952-5B38106943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9125" y="1341438"/>
            <a:ext cx="5834063"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5" name="内容占位符 2">
            <a:extLst>
              <a:ext uri="{FF2B5EF4-FFF2-40B4-BE49-F238E27FC236}">
                <a16:creationId xmlns:a16="http://schemas.microsoft.com/office/drawing/2014/main" id="{D61F032D-BA8F-49F7-8CDA-1E56776C1DB9}"/>
              </a:ext>
            </a:extLst>
          </p:cNvPr>
          <p:cNvSpPr>
            <a:spLocks noGrp="1" noChangeArrowheads="1"/>
          </p:cNvSpPr>
          <p:nvPr>
            <p:ph idx="1"/>
          </p:nvPr>
        </p:nvSpPr>
        <p:spPr>
          <a:xfrm>
            <a:off x="227013" y="28575"/>
            <a:ext cx="8731250" cy="1152525"/>
          </a:xfrm>
          <a:solidFill>
            <a:schemeClr val="bg1"/>
          </a:solidFill>
        </p:spPr>
        <p:txBody>
          <a:bodyPr/>
          <a:lstStyle/>
          <a:p>
            <a:pPr marL="0" indent="0">
              <a:lnSpc>
                <a:spcPct val="150000"/>
              </a:lnSpc>
              <a:buFont typeface="Wingdings" panose="05000000000000000000" pitchFamily="2" charset="2"/>
              <a:buNone/>
            </a:pPr>
            <a:r>
              <a:rPr lang="zh-CN" altLang="en-US" sz="2400">
                <a:latin typeface="宋体" panose="02010600030101010101" pitchFamily="2" charset="-122"/>
                <a:ea typeface="宋体" panose="02010600030101010101" pitchFamily="2" charset="-122"/>
              </a:rPr>
              <a:t>    过程</a:t>
            </a:r>
            <a:r>
              <a:rPr lang="en-US" altLang="zh-CN" sz="2400">
                <a:solidFill>
                  <a:srgbClr val="0000FF"/>
                </a:solidFill>
                <a:latin typeface="宋体" panose="02010600030101010101" pitchFamily="2" charset="-122"/>
                <a:ea typeface="宋体" panose="02010600030101010101" pitchFamily="2" charset="-122"/>
              </a:rPr>
              <a:t>OPTIMAL-BST</a:t>
            </a:r>
            <a:r>
              <a:rPr lang="zh-CN" altLang="en-US" sz="2400">
                <a:latin typeface="宋体" panose="02010600030101010101" pitchFamily="2" charset="-122"/>
                <a:ea typeface="宋体" panose="02010600030101010101" pitchFamily="2" charset="-122"/>
              </a:rPr>
              <a:t>利用概率列表</a:t>
            </a:r>
            <a:r>
              <a:rPr lang="en-US" altLang="zh-CN" sz="2400">
                <a:latin typeface="宋体" panose="02010600030101010101" pitchFamily="2" charset="-122"/>
                <a:ea typeface="宋体" panose="02010600030101010101" pitchFamily="2" charset="-122"/>
              </a:rPr>
              <a:t>p</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q</a:t>
            </a:r>
            <a:r>
              <a:rPr lang="zh-CN" altLang="en-US" sz="2400">
                <a:latin typeface="宋体" panose="02010600030101010101" pitchFamily="2" charset="-122"/>
                <a:ea typeface="宋体" panose="02010600030101010101" pitchFamily="2" charset="-122"/>
              </a:rPr>
              <a:t>，对</a:t>
            </a:r>
            <a:r>
              <a:rPr lang="en-US" altLang="zh-CN" sz="2400">
                <a:latin typeface="宋体" panose="02010600030101010101" pitchFamily="2" charset="-122"/>
                <a:ea typeface="宋体" panose="02010600030101010101" pitchFamily="2" charset="-122"/>
              </a:rPr>
              <a:t>n</a:t>
            </a:r>
            <a:r>
              <a:rPr lang="zh-CN" altLang="en-US" sz="2400">
                <a:latin typeface="宋体" panose="02010600030101010101" pitchFamily="2" charset="-122"/>
                <a:ea typeface="宋体" panose="02010600030101010101" pitchFamily="2" charset="-122"/>
              </a:rPr>
              <a:t>个关键字计算最优二叉搜索树的表</a:t>
            </a:r>
            <a:r>
              <a:rPr lang="en-US" altLang="zh-CN" sz="2400">
                <a:latin typeface="宋体" panose="02010600030101010101" pitchFamily="2" charset="-122"/>
                <a:ea typeface="宋体" panose="02010600030101010101" pitchFamily="2" charset="-122"/>
              </a:rPr>
              <a:t>e</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root</a:t>
            </a:r>
            <a:r>
              <a:rPr lang="zh-CN" altLang="en-US" sz="2400">
                <a:latin typeface="宋体" panose="02010600030101010101" pitchFamily="2" charset="-122"/>
                <a:ea typeface="宋体" panose="02010600030101010101" pitchFamily="2" charset="-122"/>
              </a:rPr>
              <a:t>。</a:t>
            </a:r>
          </a:p>
        </p:txBody>
      </p:sp>
      <p:sp>
        <p:nvSpPr>
          <p:cNvPr id="110596" name="灯片编号占位符 4">
            <a:extLst>
              <a:ext uri="{FF2B5EF4-FFF2-40B4-BE49-F238E27FC236}">
                <a16:creationId xmlns:a16="http://schemas.microsoft.com/office/drawing/2014/main" id="{8E36A1C2-77D9-4585-A586-DA86F25AFF5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1B7FD2D9-124B-45CC-A179-C2218CC95360}" type="slidenum">
              <a:rPr lang="zh-CN" altLang="zh-CN" sz="1400">
                <a:solidFill>
                  <a:srgbClr val="000000"/>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93</a:t>
            </a:fld>
            <a:endParaRPr lang="zh-CN" altLang="zh-CN" sz="1400">
              <a:solidFill>
                <a:srgbClr val="000000"/>
              </a:solidFill>
              <a:latin typeface="Tahoma" panose="020B060403050404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8F7C5CBE-A8A1-411C-BBDD-EB2FB5C1F53A}"/>
              </a:ext>
            </a:extLst>
          </p:cNvPr>
          <p:cNvSpPr txBox="1"/>
          <p:nvPr/>
        </p:nvSpPr>
        <p:spPr>
          <a:xfrm>
            <a:off x="6985000" y="3357563"/>
            <a:ext cx="423863" cy="2586037"/>
          </a:xfrm>
          <a:prstGeom prst="rect">
            <a:avLst/>
          </a:prstGeom>
          <a:solidFill>
            <a:schemeClr val="accent1">
              <a:lumMod val="20000"/>
              <a:lumOff val="80000"/>
            </a:schemeClr>
          </a:solidFill>
        </p:spPr>
        <p:txBody>
          <a:bodyPr>
            <a:spAutoFit/>
          </a:bodyPr>
          <a:lstStyle/>
          <a:p>
            <a:pPr>
              <a:defRPr/>
            </a:pPr>
            <a:r>
              <a:rPr lang="zh-CN" altLang="en-US" dirty="0">
                <a:solidFill>
                  <a:srgbClr val="000000"/>
                </a:solidFill>
              </a:rPr>
              <a:t>自底向上的迭代计算</a:t>
            </a:r>
          </a:p>
        </p:txBody>
      </p:sp>
      <p:sp>
        <p:nvSpPr>
          <p:cNvPr id="110598" name="右大括号 7">
            <a:extLst>
              <a:ext uri="{FF2B5EF4-FFF2-40B4-BE49-F238E27FC236}">
                <a16:creationId xmlns:a16="http://schemas.microsoft.com/office/drawing/2014/main" id="{072648C6-EAE5-4867-9D3F-11D436F2A3B0}"/>
              </a:ext>
            </a:extLst>
          </p:cNvPr>
          <p:cNvSpPr>
            <a:spLocks/>
          </p:cNvSpPr>
          <p:nvPr/>
        </p:nvSpPr>
        <p:spPr bwMode="auto">
          <a:xfrm>
            <a:off x="6575425" y="3284538"/>
            <a:ext cx="360363" cy="2670175"/>
          </a:xfrm>
          <a:prstGeom prst="rightBrace">
            <a:avLst>
              <a:gd name="adj1" fmla="val 8336"/>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rgbClr val="000000"/>
              </a:solidFill>
              <a:latin typeface="Arial" panose="020B0604020202020204" pitchFamily="34" charset="0"/>
              <a:ea typeface="宋体" panose="02010600030101010101" pitchFamily="2" charset="-122"/>
            </a:endParaRPr>
          </a:p>
        </p:txBody>
      </p:sp>
      <p:sp>
        <p:nvSpPr>
          <p:cNvPr id="9" name="文本框 8">
            <a:extLst>
              <a:ext uri="{FF2B5EF4-FFF2-40B4-BE49-F238E27FC236}">
                <a16:creationId xmlns:a16="http://schemas.microsoft.com/office/drawing/2014/main" id="{4D31DC70-DD27-488A-B2A2-99613E755E52}"/>
              </a:ext>
            </a:extLst>
          </p:cNvPr>
          <p:cNvSpPr txBox="1"/>
          <p:nvPr/>
        </p:nvSpPr>
        <p:spPr>
          <a:xfrm>
            <a:off x="7518400" y="4235450"/>
            <a:ext cx="1439863" cy="830263"/>
          </a:xfrm>
          <a:prstGeom prst="rect">
            <a:avLst/>
          </a:prstGeom>
          <a:solidFill>
            <a:schemeClr val="accent1">
              <a:lumMod val="20000"/>
              <a:lumOff val="80000"/>
            </a:schemeClr>
          </a:solidFill>
        </p:spPr>
        <p:txBody>
          <a:bodyPr>
            <a:spAutoFit/>
          </a:bodyPr>
          <a:lstStyle/>
          <a:p>
            <a:pPr algn="just">
              <a:defRPr/>
            </a:pPr>
            <a:r>
              <a:rPr lang="zh-CN" altLang="en-US" sz="2400" dirty="0">
                <a:solidFill>
                  <a:srgbClr val="000000"/>
                </a:solidFill>
              </a:rPr>
              <a:t>时间复杂度</a:t>
            </a:r>
            <a:r>
              <a:rPr lang="el-GR" altLang="zh-CN" sz="2400" dirty="0">
                <a:solidFill>
                  <a:srgbClr val="000000"/>
                </a:solidFill>
              </a:rPr>
              <a:t>Θ</a:t>
            </a:r>
            <a:r>
              <a:rPr lang="en-US" altLang="zh-CN" sz="2400" dirty="0">
                <a:solidFill>
                  <a:srgbClr val="000000"/>
                </a:solidFill>
              </a:rPr>
              <a:t>(n</a:t>
            </a:r>
            <a:r>
              <a:rPr lang="en-US" altLang="zh-CN" sz="2400" baseline="30000" dirty="0">
                <a:solidFill>
                  <a:srgbClr val="000000"/>
                </a:solidFill>
              </a:rPr>
              <a:t>3</a:t>
            </a:r>
            <a:r>
              <a:rPr lang="en-US" altLang="zh-CN" sz="2400" dirty="0">
                <a:solidFill>
                  <a:srgbClr val="000000"/>
                </a:solidFill>
              </a:rPr>
              <a:t>)</a:t>
            </a:r>
            <a:endParaRPr lang="zh-CN" altLang="en-US" sz="2400" dirty="0">
              <a:solidFill>
                <a:srgbClr val="000000"/>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内容占位符 2">
            <a:extLst>
              <a:ext uri="{FF2B5EF4-FFF2-40B4-BE49-F238E27FC236}">
                <a16:creationId xmlns:a16="http://schemas.microsoft.com/office/drawing/2014/main" id="{E9840E45-62FF-40EA-86C5-ABEE2AF5D600}"/>
              </a:ext>
            </a:extLst>
          </p:cNvPr>
          <p:cNvSpPr>
            <a:spLocks noGrp="1" noChangeArrowheads="1"/>
          </p:cNvSpPr>
          <p:nvPr>
            <p:ph idx="1"/>
          </p:nvPr>
        </p:nvSpPr>
        <p:spPr>
          <a:xfrm>
            <a:off x="107950" y="238125"/>
            <a:ext cx="8709025" cy="649288"/>
          </a:xfrm>
        </p:spPr>
        <p:txBody>
          <a:bodyPr/>
          <a:lstStyle/>
          <a:p>
            <a:r>
              <a:rPr lang="zh-CN" altLang="en-US"/>
              <a:t>例：</a:t>
            </a:r>
          </a:p>
        </p:txBody>
      </p:sp>
      <p:sp>
        <p:nvSpPr>
          <p:cNvPr id="111619" name="日期占位符 3">
            <a:extLst>
              <a:ext uri="{FF2B5EF4-FFF2-40B4-BE49-F238E27FC236}">
                <a16:creationId xmlns:a16="http://schemas.microsoft.com/office/drawing/2014/main" id="{A2AD2D57-B3B9-40F3-B16C-CB758B404E7C}"/>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6B3BBE96-1880-425A-BEF5-E5A764607080}" type="datetime1">
              <a:rPr lang="zh-CN" altLang="en-US" sz="1400" smtClean="0">
                <a:solidFill>
                  <a:srgbClr val="000000"/>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2022/3/23</a:t>
            </a:fld>
            <a:endParaRPr lang="zh-CN" altLang="en-US" sz="1400">
              <a:solidFill>
                <a:srgbClr val="000000"/>
              </a:solidFill>
              <a:latin typeface="Tahoma" panose="020B0604030504040204" pitchFamily="34" charset="0"/>
              <a:ea typeface="宋体" panose="02010600030101010101" pitchFamily="2" charset="-122"/>
            </a:endParaRPr>
          </a:p>
        </p:txBody>
      </p:sp>
      <p:sp>
        <p:nvSpPr>
          <p:cNvPr id="111620" name="灯片编号占位符 4">
            <a:extLst>
              <a:ext uri="{FF2B5EF4-FFF2-40B4-BE49-F238E27FC236}">
                <a16:creationId xmlns:a16="http://schemas.microsoft.com/office/drawing/2014/main" id="{3091E80F-6443-4ACB-A0DD-F84D42FF85A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96CCFA22-9118-4636-902E-AFC0A1D3BA64}" type="slidenum">
              <a:rPr lang="zh-CN" altLang="zh-CN" sz="1400">
                <a:solidFill>
                  <a:srgbClr val="000000"/>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94</a:t>
            </a:fld>
            <a:endParaRPr lang="zh-CN" altLang="zh-CN" sz="1400">
              <a:solidFill>
                <a:srgbClr val="000000"/>
              </a:solidFill>
              <a:latin typeface="Tahoma" panose="020B0604030504040204" pitchFamily="34" charset="0"/>
              <a:ea typeface="宋体" panose="02010600030101010101" pitchFamily="2" charset="-122"/>
            </a:endParaRPr>
          </a:p>
        </p:txBody>
      </p:sp>
      <p:sp>
        <p:nvSpPr>
          <p:cNvPr id="111621" name="内容占位符 2">
            <a:extLst>
              <a:ext uri="{FF2B5EF4-FFF2-40B4-BE49-F238E27FC236}">
                <a16:creationId xmlns:a16="http://schemas.microsoft.com/office/drawing/2014/main" id="{EE7C9D52-3BAC-47FA-B15A-8ED3A7A32A64}"/>
              </a:ext>
            </a:extLst>
          </p:cNvPr>
          <p:cNvSpPr txBox="1">
            <a:spLocks/>
          </p:cNvSpPr>
          <p:nvPr/>
        </p:nvSpPr>
        <p:spPr bwMode="auto">
          <a:xfrm>
            <a:off x="1376363" y="238125"/>
            <a:ext cx="1008062" cy="9763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buClr>
                <a:srgbClr val="3333CC"/>
              </a:buClr>
              <a:buFont typeface="Wingdings" panose="05000000000000000000" pitchFamily="2" charset="2"/>
              <a:buNone/>
            </a:pPr>
            <a:r>
              <a:rPr lang="en-US" altLang="zh-CN" sz="2000">
                <a:solidFill>
                  <a:srgbClr val="000000"/>
                </a:solidFill>
              </a:rPr>
              <a:t>n=5</a:t>
            </a:r>
            <a:r>
              <a:rPr lang="zh-CN" altLang="en-US" sz="2000">
                <a:solidFill>
                  <a:srgbClr val="000000"/>
                </a:solidFill>
              </a:rPr>
              <a:t>，</a:t>
            </a:r>
            <a:endParaRPr lang="en-US" altLang="zh-CN" sz="2000">
              <a:solidFill>
                <a:srgbClr val="000000"/>
              </a:solidFill>
            </a:endParaRPr>
          </a:p>
          <a:p>
            <a:pPr>
              <a:lnSpc>
                <a:spcPct val="150000"/>
              </a:lnSpc>
              <a:buClr>
                <a:srgbClr val="3333CC"/>
              </a:buClr>
              <a:buFont typeface="Wingdings" panose="05000000000000000000" pitchFamily="2" charset="2"/>
              <a:buNone/>
            </a:pPr>
            <a:endParaRPr lang="en-US" altLang="zh-CN" sz="2400">
              <a:solidFill>
                <a:srgbClr val="000000"/>
              </a:solidFill>
            </a:endParaRPr>
          </a:p>
        </p:txBody>
      </p:sp>
      <p:pic>
        <p:nvPicPr>
          <p:cNvPr id="111622" name="图片 5">
            <a:extLst>
              <a:ext uri="{FF2B5EF4-FFF2-40B4-BE49-F238E27FC236}">
                <a16:creationId xmlns:a16="http://schemas.microsoft.com/office/drawing/2014/main" id="{376E565E-B04A-4A00-ACCD-0EF6640941B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84425" y="122238"/>
            <a:ext cx="498475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23" name="图片 6">
            <a:extLst>
              <a:ext uri="{FF2B5EF4-FFF2-40B4-BE49-F238E27FC236}">
                <a16:creationId xmlns:a16="http://schemas.microsoft.com/office/drawing/2014/main" id="{64747E70-C1B6-4E72-96D5-73F6E7F57E0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77150" y="284163"/>
            <a:ext cx="14414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24" name="图片 9">
            <a:extLst>
              <a:ext uri="{FF2B5EF4-FFF2-40B4-BE49-F238E27FC236}">
                <a16:creationId xmlns:a16="http://schemas.microsoft.com/office/drawing/2014/main" id="{92A8014A-E9CC-40CF-8D00-82FB13972DF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2138" y="1092200"/>
            <a:ext cx="3208337"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25" name="图片 10">
            <a:extLst>
              <a:ext uri="{FF2B5EF4-FFF2-40B4-BE49-F238E27FC236}">
                <a16:creationId xmlns:a16="http://schemas.microsoft.com/office/drawing/2014/main" id="{DDEC8FEF-203F-4467-8CF4-8A6FC25EB83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8338" y="3795713"/>
            <a:ext cx="3132137"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26" name="图片 11">
            <a:extLst>
              <a:ext uri="{FF2B5EF4-FFF2-40B4-BE49-F238E27FC236}">
                <a16:creationId xmlns:a16="http://schemas.microsoft.com/office/drawing/2014/main" id="{BE36C8FB-4C17-4EF0-A3A2-95ADD953FF5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664200" y="2379663"/>
            <a:ext cx="26749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27" name="图片 12">
            <a:extLst>
              <a:ext uri="{FF2B5EF4-FFF2-40B4-BE49-F238E27FC236}">
                <a16:creationId xmlns:a16="http://schemas.microsoft.com/office/drawing/2014/main" id="{E1750667-8473-4983-85FB-08A868A59409}"/>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897563" y="4459288"/>
            <a:ext cx="2441575" cy="239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28" name="图片 6">
            <a:extLst>
              <a:ext uri="{FF2B5EF4-FFF2-40B4-BE49-F238E27FC236}">
                <a16:creationId xmlns:a16="http://schemas.microsoft.com/office/drawing/2014/main" id="{92892B92-9B6D-4AED-982B-EDBEF153991C}"/>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52513" y="6097588"/>
            <a:ext cx="26638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29" name="图片 5">
            <a:extLst>
              <a:ext uri="{FF2B5EF4-FFF2-40B4-BE49-F238E27FC236}">
                <a16:creationId xmlns:a16="http://schemas.microsoft.com/office/drawing/2014/main" id="{C9FB1FCC-3973-4C2C-B97E-7C413F011F5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3325813"/>
            <a:ext cx="453548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1630" name="直接连接符 2">
            <a:extLst>
              <a:ext uri="{FF2B5EF4-FFF2-40B4-BE49-F238E27FC236}">
                <a16:creationId xmlns:a16="http://schemas.microsoft.com/office/drawing/2014/main" id="{9B53DF0D-9577-4FE5-8BA9-2B48B4B17CD4}"/>
              </a:ext>
            </a:extLst>
          </p:cNvPr>
          <p:cNvCxnSpPr>
            <a:cxnSpLocks noChangeShapeType="1"/>
          </p:cNvCxnSpPr>
          <p:nvPr/>
        </p:nvCxnSpPr>
        <p:spPr bwMode="auto">
          <a:xfrm>
            <a:off x="668338" y="3141663"/>
            <a:ext cx="3048000" cy="0"/>
          </a:xfrm>
          <a:prstGeom prst="line">
            <a:avLst/>
          </a:prstGeom>
          <a:noFill/>
          <a:ln w="190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631" name="文本框 5">
            <a:extLst>
              <a:ext uri="{FF2B5EF4-FFF2-40B4-BE49-F238E27FC236}">
                <a16:creationId xmlns:a16="http://schemas.microsoft.com/office/drawing/2014/main" id="{2D0DAF3D-D1D9-49B3-900F-30C5EF290EFC}"/>
              </a:ext>
            </a:extLst>
          </p:cNvPr>
          <p:cNvSpPr txBox="1">
            <a:spLocks noChangeArrowheads="1"/>
          </p:cNvSpPr>
          <p:nvPr/>
        </p:nvSpPr>
        <p:spPr bwMode="auto">
          <a:xfrm>
            <a:off x="296863" y="2916238"/>
            <a:ext cx="346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q</a:t>
            </a:r>
            <a:r>
              <a:rPr lang="en-US" altLang="zh-CN" sz="1800" baseline="-25000">
                <a:solidFill>
                  <a:srgbClr val="000000"/>
                </a:solidFill>
                <a:latin typeface="Arial" panose="020B0604020202020204" pitchFamily="34" charset="0"/>
                <a:ea typeface="宋体" panose="02010600030101010101" pitchFamily="2" charset="-122"/>
              </a:rPr>
              <a:t>i</a:t>
            </a:r>
            <a:endParaRPr lang="zh-CN" altLang="en-US" sz="1800" baseline="-25000">
              <a:solidFill>
                <a:srgbClr val="000000"/>
              </a:solidFill>
              <a:latin typeface="Arial" panose="020B0604020202020204" pitchFamily="34" charset="0"/>
              <a:ea typeface="宋体"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内容占位符 2">
            <a:extLst>
              <a:ext uri="{FF2B5EF4-FFF2-40B4-BE49-F238E27FC236}">
                <a16:creationId xmlns:a16="http://schemas.microsoft.com/office/drawing/2014/main" id="{267174D0-EC41-49AF-9CFA-1528B5189140}"/>
              </a:ext>
            </a:extLst>
          </p:cNvPr>
          <p:cNvSpPr>
            <a:spLocks noGrp="1" noChangeArrowheads="1"/>
          </p:cNvSpPr>
          <p:nvPr>
            <p:ph idx="1"/>
          </p:nvPr>
        </p:nvSpPr>
        <p:spPr>
          <a:xfrm>
            <a:off x="107950" y="238125"/>
            <a:ext cx="8709025" cy="649288"/>
          </a:xfrm>
        </p:spPr>
        <p:txBody>
          <a:bodyPr/>
          <a:lstStyle/>
          <a:p>
            <a:r>
              <a:rPr lang="zh-CN" altLang="en-US"/>
              <a:t>例：</a:t>
            </a:r>
          </a:p>
        </p:txBody>
      </p:sp>
      <p:sp>
        <p:nvSpPr>
          <p:cNvPr id="113667" name="日期占位符 3">
            <a:extLst>
              <a:ext uri="{FF2B5EF4-FFF2-40B4-BE49-F238E27FC236}">
                <a16:creationId xmlns:a16="http://schemas.microsoft.com/office/drawing/2014/main" id="{884BB6FE-9A7B-4683-A101-228340E5E084}"/>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16B07F45-D15C-40A0-8AD2-F5B440C9606B}" type="datetime1">
              <a:rPr lang="zh-CN" altLang="en-US" sz="1400" smtClean="0">
                <a:solidFill>
                  <a:srgbClr val="000000"/>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2022/3/23</a:t>
            </a:fld>
            <a:endParaRPr lang="zh-CN" altLang="en-US" sz="1400">
              <a:solidFill>
                <a:srgbClr val="000000"/>
              </a:solidFill>
              <a:latin typeface="Tahoma" panose="020B0604030504040204" pitchFamily="34" charset="0"/>
              <a:ea typeface="宋体" panose="02010600030101010101" pitchFamily="2" charset="-122"/>
            </a:endParaRPr>
          </a:p>
        </p:txBody>
      </p:sp>
      <p:sp>
        <p:nvSpPr>
          <p:cNvPr id="113668" name="灯片编号占位符 4">
            <a:extLst>
              <a:ext uri="{FF2B5EF4-FFF2-40B4-BE49-F238E27FC236}">
                <a16:creationId xmlns:a16="http://schemas.microsoft.com/office/drawing/2014/main" id="{8E495D9E-6088-4FD3-AD7D-F552DE3F584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B9ED4DB5-1133-4AAA-B642-8857C320E1EF}" type="slidenum">
              <a:rPr lang="zh-CN" altLang="zh-CN" sz="1400">
                <a:solidFill>
                  <a:srgbClr val="000000"/>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95</a:t>
            </a:fld>
            <a:endParaRPr lang="zh-CN" altLang="zh-CN" sz="1400">
              <a:solidFill>
                <a:srgbClr val="000000"/>
              </a:solidFill>
              <a:latin typeface="Tahoma" panose="020B0604030504040204" pitchFamily="34" charset="0"/>
              <a:ea typeface="宋体" panose="02010600030101010101" pitchFamily="2" charset="-122"/>
            </a:endParaRPr>
          </a:p>
        </p:txBody>
      </p:sp>
      <p:sp>
        <p:nvSpPr>
          <p:cNvPr id="113669" name="内容占位符 2">
            <a:extLst>
              <a:ext uri="{FF2B5EF4-FFF2-40B4-BE49-F238E27FC236}">
                <a16:creationId xmlns:a16="http://schemas.microsoft.com/office/drawing/2014/main" id="{EA83FB6F-DF4C-4D4C-B136-E432D6907271}"/>
              </a:ext>
            </a:extLst>
          </p:cNvPr>
          <p:cNvSpPr txBox="1">
            <a:spLocks/>
          </p:cNvSpPr>
          <p:nvPr/>
        </p:nvSpPr>
        <p:spPr bwMode="auto">
          <a:xfrm>
            <a:off x="1376363" y="238125"/>
            <a:ext cx="1008062" cy="9763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buClr>
                <a:srgbClr val="3333CC"/>
              </a:buClr>
              <a:buFont typeface="Wingdings" panose="05000000000000000000" pitchFamily="2" charset="2"/>
              <a:buNone/>
            </a:pPr>
            <a:r>
              <a:rPr lang="en-US" altLang="zh-CN" sz="2000">
                <a:solidFill>
                  <a:srgbClr val="000000"/>
                </a:solidFill>
              </a:rPr>
              <a:t>n=5</a:t>
            </a:r>
            <a:r>
              <a:rPr lang="zh-CN" altLang="en-US" sz="2000">
                <a:solidFill>
                  <a:srgbClr val="000000"/>
                </a:solidFill>
              </a:rPr>
              <a:t>，</a:t>
            </a:r>
            <a:endParaRPr lang="en-US" altLang="zh-CN" sz="2000">
              <a:solidFill>
                <a:srgbClr val="000000"/>
              </a:solidFill>
            </a:endParaRPr>
          </a:p>
          <a:p>
            <a:pPr>
              <a:lnSpc>
                <a:spcPct val="150000"/>
              </a:lnSpc>
              <a:buClr>
                <a:srgbClr val="3333CC"/>
              </a:buClr>
              <a:buFont typeface="Wingdings" panose="05000000000000000000" pitchFamily="2" charset="2"/>
              <a:buNone/>
            </a:pPr>
            <a:endParaRPr lang="en-US" altLang="zh-CN" sz="2400">
              <a:solidFill>
                <a:srgbClr val="000000"/>
              </a:solidFill>
            </a:endParaRPr>
          </a:p>
        </p:txBody>
      </p:sp>
      <p:pic>
        <p:nvPicPr>
          <p:cNvPr id="113670" name="图片 5">
            <a:extLst>
              <a:ext uri="{FF2B5EF4-FFF2-40B4-BE49-F238E27FC236}">
                <a16:creationId xmlns:a16="http://schemas.microsoft.com/office/drawing/2014/main" id="{BA0755EF-2F5D-47AD-8B05-7EEC34A3CB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84425" y="122238"/>
            <a:ext cx="498475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1" name="图片 6">
            <a:extLst>
              <a:ext uri="{FF2B5EF4-FFF2-40B4-BE49-F238E27FC236}">
                <a16:creationId xmlns:a16="http://schemas.microsoft.com/office/drawing/2014/main" id="{4BA5ECE6-7A21-4E35-9C3C-B1A4B557A70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77150" y="284163"/>
            <a:ext cx="14414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2" name="图片 9">
            <a:extLst>
              <a:ext uri="{FF2B5EF4-FFF2-40B4-BE49-F238E27FC236}">
                <a16:creationId xmlns:a16="http://schemas.microsoft.com/office/drawing/2014/main" id="{A3036506-69C6-4AA4-9BA6-D349E9DFA1D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4975" y="1244600"/>
            <a:ext cx="2579688" cy="179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3" name="图片 10">
            <a:extLst>
              <a:ext uri="{FF2B5EF4-FFF2-40B4-BE49-F238E27FC236}">
                <a16:creationId xmlns:a16="http://schemas.microsoft.com/office/drawing/2014/main" id="{0427886C-3647-47E9-BECC-2114BEF637F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11163" y="3040063"/>
            <a:ext cx="2603500"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4" name="图片 11">
            <a:extLst>
              <a:ext uri="{FF2B5EF4-FFF2-40B4-BE49-F238E27FC236}">
                <a16:creationId xmlns:a16="http://schemas.microsoft.com/office/drawing/2014/main" id="{4256AADE-06D8-4882-AC7F-532EDE327D1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39750" y="5049838"/>
            <a:ext cx="222885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5" name="图片 6">
            <a:extLst>
              <a:ext uri="{FF2B5EF4-FFF2-40B4-BE49-F238E27FC236}">
                <a16:creationId xmlns:a16="http://schemas.microsoft.com/office/drawing/2014/main" id="{4FCE734B-B962-4AA5-BC03-9C4FA2941F48}"/>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2152650"/>
            <a:ext cx="26638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6" name="图片 5">
            <a:extLst>
              <a:ext uri="{FF2B5EF4-FFF2-40B4-BE49-F238E27FC236}">
                <a16:creationId xmlns:a16="http://schemas.microsoft.com/office/drawing/2014/main" id="{202EDB3D-BEF6-4EAB-958C-1007ED8942C8}"/>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014663" y="1317625"/>
            <a:ext cx="45354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77" name="文本框 5">
            <a:extLst>
              <a:ext uri="{FF2B5EF4-FFF2-40B4-BE49-F238E27FC236}">
                <a16:creationId xmlns:a16="http://schemas.microsoft.com/office/drawing/2014/main" id="{9A12AC3B-B1E6-4B02-85BB-20CEC383373B}"/>
              </a:ext>
            </a:extLst>
          </p:cNvPr>
          <p:cNvSpPr txBox="1">
            <a:spLocks noChangeArrowheads="1"/>
          </p:cNvSpPr>
          <p:nvPr/>
        </p:nvSpPr>
        <p:spPr bwMode="auto">
          <a:xfrm>
            <a:off x="88900" y="2519363"/>
            <a:ext cx="346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q</a:t>
            </a:r>
            <a:r>
              <a:rPr lang="en-US" altLang="zh-CN" sz="1800" baseline="-25000">
                <a:solidFill>
                  <a:srgbClr val="000000"/>
                </a:solidFill>
                <a:latin typeface="Arial" panose="020B0604020202020204" pitchFamily="34" charset="0"/>
                <a:ea typeface="宋体" panose="02010600030101010101" pitchFamily="2" charset="-122"/>
              </a:rPr>
              <a:t>i</a:t>
            </a:r>
            <a:endParaRPr lang="zh-CN" altLang="en-US" sz="1800" baseline="-25000">
              <a:solidFill>
                <a:srgbClr val="000000"/>
              </a:solidFill>
              <a:latin typeface="Arial" panose="020B0604020202020204" pitchFamily="34" charset="0"/>
              <a:ea typeface="宋体" panose="02010600030101010101" pitchFamily="2" charset="-122"/>
            </a:endParaRPr>
          </a:p>
        </p:txBody>
      </p:sp>
      <p:sp>
        <p:nvSpPr>
          <p:cNvPr id="113678" name="矩形 1">
            <a:extLst>
              <a:ext uri="{FF2B5EF4-FFF2-40B4-BE49-F238E27FC236}">
                <a16:creationId xmlns:a16="http://schemas.microsoft.com/office/drawing/2014/main" id="{ED062276-C191-469A-B7A0-D1DE533691B8}"/>
              </a:ext>
            </a:extLst>
          </p:cNvPr>
          <p:cNvSpPr>
            <a:spLocks noChangeArrowheads="1"/>
          </p:cNvSpPr>
          <p:nvPr/>
        </p:nvSpPr>
        <p:spPr bwMode="auto">
          <a:xfrm>
            <a:off x="3435350" y="2632075"/>
            <a:ext cx="5511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Tx/>
              <a:buNone/>
            </a:pPr>
            <a:r>
              <a:rPr lang="en-US" altLang="zh-CN" sz="2400">
                <a:solidFill>
                  <a:schemeClr val="tx1"/>
                </a:solidFill>
                <a:latin typeface="宋体" panose="02010600030101010101" pitchFamily="2" charset="-122"/>
                <a:ea typeface="宋体" panose="02010600030101010101" pitchFamily="2" charset="-122"/>
              </a:rPr>
              <a:t>e[1,0] = q</a:t>
            </a:r>
            <a:r>
              <a:rPr lang="en-US" altLang="zh-CN" sz="2400" baseline="-25000">
                <a:solidFill>
                  <a:schemeClr val="tx1"/>
                </a:solidFill>
                <a:latin typeface="宋体" panose="02010600030101010101" pitchFamily="2" charset="-122"/>
                <a:ea typeface="宋体" panose="02010600030101010101" pitchFamily="2" charset="-122"/>
              </a:rPr>
              <a:t>0 </a:t>
            </a:r>
            <a:r>
              <a:rPr lang="en-US" altLang="zh-CN" sz="2400">
                <a:solidFill>
                  <a:schemeClr val="tx1"/>
                </a:solidFill>
                <a:latin typeface="宋体" panose="02010600030101010101" pitchFamily="2" charset="-122"/>
                <a:ea typeface="宋体" panose="02010600030101010101" pitchFamily="2" charset="-122"/>
              </a:rPr>
              <a:t>= 0.05</a:t>
            </a:r>
          </a:p>
          <a:p>
            <a:pPr>
              <a:lnSpc>
                <a:spcPct val="150000"/>
              </a:lnSpc>
              <a:spcBef>
                <a:spcPct val="0"/>
              </a:spcBef>
              <a:buClrTx/>
              <a:buSzTx/>
              <a:buFontTx/>
              <a:buNone/>
            </a:pPr>
            <a:r>
              <a:rPr lang="en-US" altLang="zh-CN" sz="2400">
                <a:solidFill>
                  <a:schemeClr val="tx1"/>
                </a:solidFill>
                <a:latin typeface="宋体" panose="02010600030101010101" pitchFamily="2" charset="-122"/>
                <a:ea typeface="宋体" panose="02010600030101010101" pitchFamily="2" charset="-122"/>
              </a:rPr>
              <a:t>e[2,1] = q</a:t>
            </a:r>
            <a:r>
              <a:rPr lang="en-US" altLang="zh-CN" sz="2400" baseline="-25000">
                <a:solidFill>
                  <a:schemeClr val="tx1"/>
                </a:solidFill>
                <a:latin typeface="宋体" panose="02010600030101010101" pitchFamily="2" charset="-122"/>
                <a:ea typeface="宋体" panose="02010600030101010101" pitchFamily="2" charset="-122"/>
              </a:rPr>
              <a:t>1 </a:t>
            </a:r>
            <a:r>
              <a:rPr lang="en-US" altLang="zh-CN" sz="2400">
                <a:solidFill>
                  <a:schemeClr val="tx1"/>
                </a:solidFill>
                <a:latin typeface="宋体" panose="02010600030101010101" pitchFamily="2" charset="-122"/>
                <a:ea typeface="宋体" panose="02010600030101010101" pitchFamily="2" charset="-122"/>
              </a:rPr>
              <a:t>= 0.10</a:t>
            </a:r>
          </a:p>
          <a:p>
            <a:pPr>
              <a:lnSpc>
                <a:spcPct val="150000"/>
              </a:lnSpc>
              <a:spcBef>
                <a:spcPct val="0"/>
              </a:spcBef>
              <a:buClrTx/>
              <a:buSzTx/>
              <a:buFontTx/>
              <a:buNone/>
            </a:pPr>
            <a:r>
              <a:rPr lang="en-US" altLang="zh-CN" sz="2400">
                <a:solidFill>
                  <a:schemeClr val="tx1"/>
                </a:solidFill>
                <a:latin typeface="宋体" panose="02010600030101010101" pitchFamily="2" charset="-122"/>
                <a:ea typeface="宋体" panose="02010600030101010101" pitchFamily="2" charset="-122"/>
              </a:rPr>
              <a:t>w[1,0] = q</a:t>
            </a:r>
            <a:r>
              <a:rPr lang="en-US" altLang="zh-CN" sz="2400" baseline="-25000">
                <a:solidFill>
                  <a:schemeClr val="tx1"/>
                </a:solidFill>
                <a:latin typeface="宋体" panose="02010600030101010101" pitchFamily="2" charset="-122"/>
                <a:ea typeface="宋体" panose="02010600030101010101" pitchFamily="2" charset="-122"/>
              </a:rPr>
              <a:t>0 </a:t>
            </a:r>
            <a:r>
              <a:rPr lang="en-US" altLang="zh-CN" sz="2400">
                <a:solidFill>
                  <a:schemeClr val="tx1"/>
                </a:solidFill>
                <a:latin typeface="宋体" panose="02010600030101010101" pitchFamily="2" charset="-122"/>
                <a:ea typeface="宋体" panose="02010600030101010101" pitchFamily="2" charset="-122"/>
              </a:rPr>
              <a:t>= 0.05</a:t>
            </a:r>
          </a:p>
          <a:p>
            <a:pPr>
              <a:lnSpc>
                <a:spcPct val="150000"/>
              </a:lnSpc>
              <a:spcBef>
                <a:spcPct val="0"/>
              </a:spcBef>
              <a:buClrTx/>
              <a:buSzTx/>
              <a:buFontTx/>
              <a:buNone/>
            </a:pPr>
            <a:r>
              <a:rPr lang="en-US" altLang="zh-CN" sz="2400">
                <a:solidFill>
                  <a:schemeClr val="tx1"/>
                </a:solidFill>
                <a:latin typeface="宋体" panose="02010600030101010101" pitchFamily="2" charset="-122"/>
                <a:ea typeface="宋体" panose="02010600030101010101" pitchFamily="2" charset="-122"/>
              </a:rPr>
              <a:t>w[1,1] = w[1,0] + p</a:t>
            </a:r>
            <a:r>
              <a:rPr lang="en-US" altLang="zh-CN" sz="2400" baseline="-25000">
                <a:solidFill>
                  <a:schemeClr val="tx1"/>
                </a:solidFill>
                <a:latin typeface="宋体" panose="02010600030101010101" pitchFamily="2" charset="-122"/>
                <a:ea typeface="宋体" panose="02010600030101010101" pitchFamily="2" charset="-122"/>
              </a:rPr>
              <a:t>1</a:t>
            </a:r>
            <a:r>
              <a:rPr lang="en-US" altLang="zh-CN" sz="2400">
                <a:solidFill>
                  <a:schemeClr val="tx1"/>
                </a:solidFill>
                <a:latin typeface="宋体" panose="02010600030101010101" pitchFamily="2" charset="-122"/>
                <a:ea typeface="宋体" panose="02010600030101010101" pitchFamily="2" charset="-122"/>
              </a:rPr>
              <a:t>+q</a:t>
            </a:r>
            <a:r>
              <a:rPr lang="en-US" altLang="zh-CN" sz="2400" baseline="-25000">
                <a:solidFill>
                  <a:schemeClr val="tx1"/>
                </a:solidFill>
                <a:latin typeface="宋体" panose="02010600030101010101" pitchFamily="2" charset="-122"/>
                <a:ea typeface="宋体" panose="02010600030101010101" pitchFamily="2" charset="-122"/>
              </a:rPr>
              <a:t>1 </a:t>
            </a:r>
            <a:r>
              <a:rPr lang="en-US" altLang="zh-CN" sz="2400">
                <a:solidFill>
                  <a:schemeClr val="tx1"/>
                </a:solidFill>
                <a:latin typeface="宋体" panose="02010600030101010101" pitchFamily="2" charset="-122"/>
                <a:ea typeface="宋体" panose="02010600030101010101" pitchFamily="2" charset="-122"/>
              </a:rPr>
              <a:t>= 0.3</a:t>
            </a:r>
          </a:p>
          <a:p>
            <a:pPr>
              <a:lnSpc>
                <a:spcPct val="150000"/>
              </a:lnSpc>
              <a:spcBef>
                <a:spcPct val="0"/>
              </a:spcBef>
              <a:buClrTx/>
              <a:buSzTx/>
              <a:buFontTx/>
              <a:buNone/>
            </a:pPr>
            <a:r>
              <a:rPr lang="en-US" altLang="zh-CN" sz="2400" b="1">
                <a:solidFill>
                  <a:schemeClr val="tx1"/>
                </a:solidFill>
              </a:rPr>
              <a:t>e[1,1] = min{e[1,0]+e[2,1]+w[1,1]}</a:t>
            </a:r>
          </a:p>
          <a:p>
            <a:pPr>
              <a:lnSpc>
                <a:spcPct val="150000"/>
              </a:lnSpc>
              <a:spcBef>
                <a:spcPct val="0"/>
              </a:spcBef>
              <a:buClrTx/>
              <a:buSzTx/>
              <a:buFontTx/>
              <a:buNone/>
            </a:pPr>
            <a:r>
              <a:rPr lang="en-US" altLang="zh-CN" sz="2400" b="1">
                <a:solidFill>
                  <a:schemeClr val="tx1"/>
                </a:solidFill>
              </a:rPr>
              <a:t>       = 0.45</a:t>
            </a:r>
          </a:p>
          <a:p>
            <a:pPr>
              <a:lnSpc>
                <a:spcPct val="150000"/>
              </a:lnSpc>
              <a:spcBef>
                <a:spcPct val="0"/>
              </a:spcBef>
              <a:buClrTx/>
              <a:buSzTx/>
              <a:buFontTx/>
              <a:buNone/>
            </a:pPr>
            <a:r>
              <a:rPr lang="en-US" altLang="zh-CN" sz="2400">
                <a:solidFill>
                  <a:schemeClr val="tx1"/>
                </a:solidFill>
                <a:latin typeface="宋体" panose="02010600030101010101" pitchFamily="2" charset="-122"/>
                <a:ea typeface="宋体" panose="02010600030101010101" pitchFamily="2" charset="-122"/>
              </a:rPr>
              <a:t>r[1,1] = 1</a:t>
            </a:r>
          </a:p>
        </p:txBody>
      </p:sp>
      <p:sp>
        <p:nvSpPr>
          <p:cNvPr id="113679" name="椭圆 2">
            <a:extLst>
              <a:ext uri="{FF2B5EF4-FFF2-40B4-BE49-F238E27FC236}">
                <a16:creationId xmlns:a16="http://schemas.microsoft.com/office/drawing/2014/main" id="{EF8A95F4-F5E9-43B8-A16C-6EC461855AC9}"/>
              </a:ext>
            </a:extLst>
          </p:cNvPr>
          <p:cNvSpPr>
            <a:spLocks noChangeArrowheads="1"/>
          </p:cNvSpPr>
          <p:nvPr/>
        </p:nvSpPr>
        <p:spPr bwMode="auto">
          <a:xfrm>
            <a:off x="339725" y="4521200"/>
            <a:ext cx="536575" cy="276225"/>
          </a:xfrm>
          <a:prstGeom prst="ellipse">
            <a:avLst/>
          </a:prstGeom>
          <a:solidFill>
            <a:srgbClr val="C7FFF0">
              <a:alpha val="41960"/>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13680" name="椭圆 17">
            <a:extLst>
              <a:ext uri="{FF2B5EF4-FFF2-40B4-BE49-F238E27FC236}">
                <a16:creationId xmlns:a16="http://schemas.microsoft.com/office/drawing/2014/main" id="{C124FDCC-7EA6-4615-920A-0A53B8EF11C2}"/>
              </a:ext>
            </a:extLst>
          </p:cNvPr>
          <p:cNvSpPr>
            <a:spLocks noChangeArrowheads="1"/>
          </p:cNvSpPr>
          <p:nvPr/>
        </p:nvSpPr>
        <p:spPr bwMode="auto">
          <a:xfrm>
            <a:off x="595313" y="4306888"/>
            <a:ext cx="536575" cy="276225"/>
          </a:xfrm>
          <a:prstGeom prst="ellipse">
            <a:avLst/>
          </a:prstGeom>
          <a:solidFill>
            <a:srgbClr val="C7FFF0">
              <a:alpha val="41960"/>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13681" name="椭圆 18">
            <a:extLst>
              <a:ext uri="{FF2B5EF4-FFF2-40B4-BE49-F238E27FC236}">
                <a16:creationId xmlns:a16="http://schemas.microsoft.com/office/drawing/2014/main" id="{87903E1F-338A-4FD9-AADB-599AFEF187F1}"/>
              </a:ext>
            </a:extLst>
          </p:cNvPr>
          <p:cNvSpPr>
            <a:spLocks noChangeArrowheads="1"/>
          </p:cNvSpPr>
          <p:nvPr/>
        </p:nvSpPr>
        <p:spPr bwMode="auto">
          <a:xfrm>
            <a:off x="430213" y="2673350"/>
            <a:ext cx="536575" cy="276225"/>
          </a:xfrm>
          <a:prstGeom prst="ellipse">
            <a:avLst/>
          </a:prstGeom>
          <a:solidFill>
            <a:srgbClr val="C7FFF0">
              <a:alpha val="41960"/>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13682" name="椭圆 19">
            <a:extLst>
              <a:ext uri="{FF2B5EF4-FFF2-40B4-BE49-F238E27FC236}">
                <a16:creationId xmlns:a16="http://schemas.microsoft.com/office/drawing/2014/main" id="{5B06218C-FCAA-4B62-AF86-D06439F589E8}"/>
              </a:ext>
            </a:extLst>
          </p:cNvPr>
          <p:cNvSpPr>
            <a:spLocks noChangeArrowheads="1"/>
          </p:cNvSpPr>
          <p:nvPr/>
        </p:nvSpPr>
        <p:spPr bwMode="auto">
          <a:xfrm>
            <a:off x="833438" y="2662238"/>
            <a:ext cx="536575" cy="277812"/>
          </a:xfrm>
          <a:prstGeom prst="ellipse">
            <a:avLst/>
          </a:prstGeom>
          <a:solidFill>
            <a:srgbClr val="C7FFF0">
              <a:alpha val="41960"/>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13683" name="椭圆 20">
            <a:extLst>
              <a:ext uri="{FF2B5EF4-FFF2-40B4-BE49-F238E27FC236}">
                <a16:creationId xmlns:a16="http://schemas.microsoft.com/office/drawing/2014/main" id="{C5AD7E83-C56C-4E35-9D0B-0F76E3D48216}"/>
              </a:ext>
            </a:extLst>
          </p:cNvPr>
          <p:cNvSpPr>
            <a:spLocks noChangeArrowheads="1"/>
          </p:cNvSpPr>
          <p:nvPr/>
        </p:nvSpPr>
        <p:spPr bwMode="auto">
          <a:xfrm>
            <a:off x="631825" y="2435225"/>
            <a:ext cx="536575" cy="276225"/>
          </a:xfrm>
          <a:prstGeom prst="ellipse">
            <a:avLst/>
          </a:prstGeom>
          <a:solidFill>
            <a:srgbClr val="C7FFF0">
              <a:alpha val="41960"/>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13684" name="椭圆 21">
            <a:extLst>
              <a:ext uri="{FF2B5EF4-FFF2-40B4-BE49-F238E27FC236}">
                <a16:creationId xmlns:a16="http://schemas.microsoft.com/office/drawing/2014/main" id="{1062CDF4-26EF-4E56-A8F5-418110FC0F15}"/>
              </a:ext>
            </a:extLst>
          </p:cNvPr>
          <p:cNvSpPr>
            <a:spLocks noChangeArrowheads="1"/>
          </p:cNvSpPr>
          <p:nvPr/>
        </p:nvSpPr>
        <p:spPr bwMode="auto">
          <a:xfrm>
            <a:off x="528638" y="6243638"/>
            <a:ext cx="536575" cy="276225"/>
          </a:xfrm>
          <a:prstGeom prst="ellipse">
            <a:avLst/>
          </a:prstGeom>
          <a:solidFill>
            <a:srgbClr val="C7FFF0">
              <a:alpha val="41960"/>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内容占位符 2">
            <a:extLst>
              <a:ext uri="{FF2B5EF4-FFF2-40B4-BE49-F238E27FC236}">
                <a16:creationId xmlns:a16="http://schemas.microsoft.com/office/drawing/2014/main" id="{DA32249A-27E9-4104-94F4-A228E50776A3}"/>
              </a:ext>
            </a:extLst>
          </p:cNvPr>
          <p:cNvSpPr>
            <a:spLocks noGrp="1" noChangeArrowheads="1"/>
          </p:cNvSpPr>
          <p:nvPr>
            <p:ph idx="1"/>
          </p:nvPr>
        </p:nvSpPr>
        <p:spPr>
          <a:xfrm>
            <a:off x="107950" y="238125"/>
            <a:ext cx="8709025" cy="649288"/>
          </a:xfrm>
        </p:spPr>
        <p:txBody>
          <a:bodyPr/>
          <a:lstStyle/>
          <a:p>
            <a:r>
              <a:rPr lang="zh-CN" altLang="en-US"/>
              <a:t>例：</a:t>
            </a:r>
          </a:p>
        </p:txBody>
      </p:sp>
      <p:sp>
        <p:nvSpPr>
          <p:cNvPr id="115715" name="日期占位符 3">
            <a:extLst>
              <a:ext uri="{FF2B5EF4-FFF2-40B4-BE49-F238E27FC236}">
                <a16:creationId xmlns:a16="http://schemas.microsoft.com/office/drawing/2014/main" id="{29CDE782-35A1-48D9-9244-C84E129B190B}"/>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F542ABE5-117C-4FC2-A87E-CD416CA4C034}" type="datetime1">
              <a:rPr lang="zh-CN" altLang="en-US" sz="1400" smtClean="0">
                <a:solidFill>
                  <a:srgbClr val="000000"/>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2022/3/23</a:t>
            </a:fld>
            <a:endParaRPr lang="zh-CN" altLang="en-US" sz="1400">
              <a:solidFill>
                <a:srgbClr val="000000"/>
              </a:solidFill>
              <a:latin typeface="Tahoma" panose="020B0604030504040204" pitchFamily="34" charset="0"/>
              <a:ea typeface="宋体" panose="02010600030101010101" pitchFamily="2" charset="-122"/>
            </a:endParaRPr>
          </a:p>
        </p:txBody>
      </p:sp>
      <p:sp>
        <p:nvSpPr>
          <p:cNvPr id="115716" name="灯片编号占位符 4">
            <a:extLst>
              <a:ext uri="{FF2B5EF4-FFF2-40B4-BE49-F238E27FC236}">
                <a16:creationId xmlns:a16="http://schemas.microsoft.com/office/drawing/2014/main" id="{6150B5DF-D0BC-4E5F-B163-E8B0EF181B5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44630EC6-3C47-4E8D-94A7-4B0DA22126E1}" type="slidenum">
              <a:rPr lang="zh-CN" altLang="zh-CN" sz="1400">
                <a:solidFill>
                  <a:srgbClr val="000000"/>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96</a:t>
            </a:fld>
            <a:endParaRPr lang="zh-CN" altLang="zh-CN" sz="1400">
              <a:solidFill>
                <a:srgbClr val="000000"/>
              </a:solidFill>
              <a:latin typeface="Tahoma" panose="020B0604030504040204" pitchFamily="34" charset="0"/>
              <a:ea typeface="宋体" panose="02010600030101010101" pitchFamily="2" charset="-122"/>
            </a:endParaRPr>
          </a:p>
        </p:txBody>
      </p:sp>
      <p:sp>
        <p:nvSpPr>
          <p:cNvPr id="115717" name="内容占位符 2">
            <a:extLst>
              <a:ext uri="{FF2B5EF4-FFF2-40B4-BE49-F238E27FC236}">
                <a16:creationId xmlns:a16="http://schemas.microsoft.com/office/drawing/2014/main" id="{B6DFD896-5A85-4BFB-953A-18A9116C78CF}"/>
              </a:ext>
            </a:extLst>
          </p:cNvPr>
          <p:cNvSpPr txBox="1">
            <a:spLocks/>
          </p:cNvSpPr>
          <p:nvPr/>
        </p:nvSpPr>
        <p:spPr bwMode="auto">
          <a:xfrm>
            <a:off x="1376363" y="238125"/>
            <a:ext cx="1008062" cy="9763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buClr>
                <a:srgbClr val="3333CC"/>
              </a:buClr>
              <a:buFont typeface="Wingdings" panose="05000000000000000000" pitchFamily="2" charset="2"/>
              <a:buNone/>
            </a:pPr>
            <a:r>
              <a:rPr lang="en-US" altLang="zh-CN" sz="2000">
                <a:solidFill>
                  <a:srgbClr val="000000"/>
                </a:solidFill>
              </a:rPr>
              <a:t>n=5</a:t>
            </a:r>
            <a:r>
              <a:rPr lang="zh-CN" altLang="en-US" sz="2000">
                <a:solidFill>
                  <a:srgbClr val="000000"/>
                </a:solidFill>
              </a:rPr>
              <a:t>，</a:t>
            </a:r>
            <a:endParaRPr lang="en-US" altLang="zh-CN" sz="2000">
              <a:solidFill>
                <a:srgbClr val="000000"/>
              </a:solidFill>
            </a:endParaRPr>
          </a:p>
          <a:p>
            <a:pPr>
              <a:lnSpc>
                <a:spcPct val="150000"/>
              </a:lnSpc>
              <a:buClr>
                <a:srgbClr val="3333CC"/>
              </a:buClr>
              <a:buFont typeface="Wingdings" panose="05000000000000000000" pitchFamily="2" charset="2"/>
              <a:buNone/>
            </a:pPr>
            <a:endParaRPr lang="en-US" altLang="zh-CN" sz="2400">
              <a:solidFill>
                <a:srgbClr val="000000"/>
              </a:solidFill>
            </a:endParaRPr>
          </a:p>
        </p:txBody>
      </p:sp>
      <p:pic>
        <p:nvPicPr>
          <p:cNvPr id="115718" name="图片 5">
            <a:extLst>
              <a:ext uri="{FF2B5EF4-FFF2-40B4-BE49-F238E27FC236}">
                <a16:creationId xmlns:a16="http://schemas.microsoft.com/office/drawing/2014/main" id="{B972841F-F6E9-4527-9542-4D1C6CC4A6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84425" y="122238"/>
            <a:ext cx="498475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19" name="图片 6">
            <a:extLst>
              <a:ext uri="{FF2B5EF4-FFF2-40B4-BE49-F238E27FC236}">
                <a16:creationId xmlns:a16="http://schemas.microsoft.com/office/drawing/2014/main" id="{7A5A827D-7A9C-4B3F-863F-585ADF2C16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77150" y="284163"/>
            <a:ext cx="14414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20" name="图片 9">
            <a:extLst>
              <a:ext uri="{FF2B5EF4-FFF2-40B4-BE49-F238E27FC236}">
                <a16:creationId xmlns:a16="http://schemas.microsoft.com/office/drawing/2014/main" id="{28480244-0945-4064-9939-BD325EC7A17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4975" y="1244600"/>
            <a:ext cx="2579688" cy="179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21" name="图片 10">
            <a:extLst>
              <a:ext uri="{FF2B5EF4-FFF2-40B4-BE49-F238E27FC236}">
                <a16:creationId xmlns:a16="http://schemas.microsoft.com/office/drawing/2014/main" id="{07C4CCD3-73DF-4CAA-B73E-2A8407A71E5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11163" y="3040063"/>
            <a:ext cx="2603500"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22" name="图片 11">
            <a:extLst>
              <a:ext uri="{FF2B5EF4-FFF2-40B4-BE49-F238E27FC236}">
                <a16:creationId xmlns:a16="http://schemas.microsoft.com/office/drawing/2014/main" id="{98543A08-B3AA-4F9D-BCC9-EF5BCD3050B2}"/>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39750" y="5049838"/>
            <a:ext cx="222885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23" name="图片 6">
            <a:extLst>
              <a:ext uri="{FF2B5EF4-FFF2-40B4-BE49-F238E27FC236}">
                <a16:creationId xmlns:a16="http://schemas.microsoft.com/office/drawing/2014/main" id="{AB3DA542-1DA1-45CA-A0CE-D34587893A24}"/>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2152650"/>
            <a:ext cx="26638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24" name="图片 5">
            <a:extLst>
              <a:ext uri="{FF2B5EF4-FFF2-40B4-BE49-F238E27FC236}">
                <a16:creationId xmlns:a16="http://schemas.microsoft.com/office/drawing/2014/main" id="{E8AFD511-A137-4E70-9510-14C17618EC9A}"/>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014663" y="1317625"/>
            <a:ext cx="45354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25" name="文本框 5">
            <a:extLst>
              <a:ext uri="{FF2B5EF4-FFF2-40B4-BE49-F238E27FC236}">
                <a16:creationId xmlns:a16="http://schemas.microsoft.com/office/drawing/2014/main" id="{ADA46460-99C1-4627-B0D8-A2C2DDD42964}"/>
              </a:ext>
            </a:extLst>
          </p:cNvPr>
          <p:cNvSpPr txBox="1">
            <a:spLocks noChangeArrowheads="1"/>
          </p:cNvSpPr>
          <p:nvPr/>
        </p:nvSpPr>
        <p:spPr bwMode="auto">
          <a:xfrm>
            <a:off x="88900" y="2519363"/>
            <a:ext cx="346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q</a:t>
            </a:r>
            <a:r>
              <a:rPr lang="en-US" altLang="zh-CN" sz="1800" baseline="-25000">
                <a:solidFill>
                  <a:srgbClr val="000000"/>
                </a:solidFill>
                <a:latin typeface="Arial" panose="020B0604020202020204" pitchFamily="34" charset="0"/>
                <a:ea typeface="宋体" panose="02010600030101010101" pitchFamily="2" charset="-122"/>
              </a:rPr>
              <a:t>i</a:t>
            </a:r>
            <a:endParaRPr lang="zh-CN" altLang="en-US" sz="1800" baseline="-25000">
              <a:solidFill>
                <a:srgbClr val="000000"/>
              </a:solidFill>
              <a:latin typeface="Arial" panose="020B0604020202020204" pitchFamily="34" charset="0"/>
              <a:ea typeface="宋体" panose="02010600030101010101" pitchFamily="2" charset="-122"/>
            </a:endParaRPr>
          </a:p>
        </p:txBody>
      </p:sp>
      <p:sp>
        <p:nvSpPr>
          <p:cNvPr id="115726" name="矩形 1">
            <a:extLst>
              <a:ext uri="{FF2B5EF4-FFF2-40B4-BE49-F238E27FC236}">
                <a16:creationId xmlns:a16="http://schemas.microsoft.com/office/drawing/2014/main" id="{FFD9182B-E94A-4CC6-BCFA-24BD19AF862E}"/>
              </a:ext>
            </a:extLst>
          </p:cNvPr>
          <p:cNvSpPr>
            <a:spLocks noChangeArrowheads="1"/>
          </p:cNvSpPr>
          <p:nvPr/>
        </p:nvSpPr>
        <p:spPr bwMode="auto">
          <a:xfrm>
            <a:off x="3543300" y="2767013"/>
            <a:ext cx="551180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25000"/>
              </a:lnSpc>
              <a:spcBef>
                <a:spcPct val="0"/>
              </a:spcBef>
              <a:buClrTx/>
              <a:buSzTx/>
              <a:buFontTx/>
              <a:buNone/>
            </a:pPr>
            <a:r>
              <a:rPr lang="en-US" altLang="zh-CN" sz="2000">
                <a:solidFill>
                  <a:schemeClr val="tx1"/>
                </a:solidFill>
                <a:latin typeface="宋体" panose="02010600030101010101" pitchFamily="2" charset="-122"/>
                <a:ea typeface="宋体" panose="02010600030101010101" pitchFamily="2" charset="-122"/>
              </a:rPr>
              <a:t>e[1,0] = q</a:t>
            </a:r>
            <a:r>
              <a:rPr lang="en-US" altLang="zh-CN" sz="2000" baseline="-25000">
                <a:solidFill>
                  <a:schemeClr val="tx1"/>
                </a:solidFill>
                <a:latin typeface="宋体" panose="02010600030101010101" pitchFamily="2" charset="-122"/>
                <a:ea typeface="宋体" panose="02010600030101010101" pitchFamily="2" charset="-122"/>
              </a:rPr>
              <a:t>0 </a:t>
            </a:r>
            <a:r>
              <a:rPr lang="en-US" altLang="zh-CN" sz="2000">
                <a:solidFill>
                  <a:schemeClr val="tx1"/>
                </a:solidFill>
                <a:latin typeface="宋体" panose="02010600030101010101" pitchFamily="2" charset="-122"/>
                <a:ea typeface="宋体" panose="02010600030101010101" pitchFamily="2" charset="-122"/>
              </a:rPr>
              <a:t>= 0.05</a:t>
            </a:r>
          </a:p>
          <a:p>
            <a:pPr>
              <a:lnSpc>
                <a:spcPct val="125000"/>
              </a:lnSpc>
              <a:spcBef>
                <a:spcPct val="0"/>
              </a:spcBef>
              <a:buClrTx/>
              <a:buSzTx/>
              <a:buFontTx/>
              <a:buNone/>
            </a:pPr>
            <a:r>
              <a:rPr lang="en-US" altLang="zh-CN" sz="2000">
                <a:solidFill>
                  <a:schemeClr val="tx1"/>
                </a:solidFill>
                <a:latin typeface="宋体" panose="02010600030101010101" pitchFamily="2" charset="-122"/>
                <a:ea typeface="宋体" panose="02010600030101010101" pitchFamily="2" charset="-122"/>
              </a:rPr>
              <a:t>e[1,1] = 0.45</a:t>
            </a:r>
          </a:p>
          <a:p>
            <a:pPr>
              <a:lnSpc>
                <a:spcPct val="125000"/>
              </a:lnSpc>
              <a:spcBef>
                <a:spcPct val="0"/>
              </a:spcBef>
              <a:buClrTx/>
              <a:buSzTx/>
              <a:buFontTx/>
              <a:buNone/>
            </a:pPr>
            <a:r>
              <a:rPr lang="en-US" altLang="zh-CN" sz="2000">
                <a:solidFill>
                  <a:schemeClr val="tx1"/>
                </a:solidFill>
                <a:latin typeface="宋体" panose="02010600030101010101" pitchFamily="2" charset="-122"/>
                <a:ea typeface="宋体" panose="02010600030101010101" pitchFamily="2" charset="-122"/>
              </a:rPr>
              <a:t>e[2,2] = 0.4</a:t>
            </a:r>
          </a:p>
          <a:p>
            <a:pPr>
              <a:lnSpc>
                <a:spcPct val="125000"/>
              </a:lnSpc>
              <a:spcBef>
                <a:spcPct val="0"/>
              </a:spcBef>
              <a:buClrTx/>
              <a:buSzTx/>
              <a:buFontTx/>
              <a:buNone/>
            </a:pPr>
            <a:r>
              <a:rPr lang="en-US" altLang="zh-CN" sz="2000">
                <a:solidFill>
                  <a:schemeClr val="tx1"/>
                </a:solidFill>
                <a:latin typeface="宋体" panose="02010600030101010101" pitchFamily="2" charset="-122"/>
                <a:ea typeface="宋体" panose="02010600030101010101" pitchFamily="2" charset="-122"/>
              </a:rPr>
              <a:t>e[3,2] = q</a:t>
            </a:r>
            <a:r>
              <a:rPr lang="en-US" altLang="zh-CN" sz="2000" baseline="-25000">
                <a:solidFill>
                  <a:schemeClr val="tx1"/>
                </a:solidFill>
                <a:latin typeface="宋体" panose="02010600030101010101" pitchFamily="2" charset="-122"/>
                <a:ea typeface="宋体" panose="02010600030101010101" pitchFamily="2" charset="-122"/>
              </a:rPr>
              <a:t>2 </a:t>
            </a:r>
            <a:r>
              <a:rPr lang="en-US" altLang="zh-CN" sz="2000">
                <a:solidFill>
                  <a:schemeClr val="tx1"/>
                </a:solidFill>
                <a:latin typeface="宋体" panose="02010600030101010101" pitchFamily="2" charset="-122"/>
                <a:ea typeface="宋体" panose="02010600030101010101" pitchFamily="2" charset="-122"/>
              </a:rPr>
              <a:t>= 0.05</a:t>
            </a:r>
          </a:p>
          <a:p>
            <a:pPr>
              <a:lnSpc>
                <a:spcPct val="125000"/>
              </a:lnSpc>
              <a:spcBef>
                <a:spcPct val="0"/>
              </a:spcBef>
              <a:buClrTx/>
              <a:buSzTx/>
              <a:buFontTx/>
              <a:buNone/>
            </a:pPr>
            <a:r>
              <a:rPr lang="en-US" altLang="zh-CN" sz="2000">
                <a:solidFill>
                  <a:schemeClr val="tx1"/>
                </a:solidFill>
                <a:latin typeface="宋体" panose="02010600030101010101" pitchFamily="2" charset="-122"/>
                <a:ea typeface="宋体" panose="02010600030101010101" pitchFamily="2" charset="-122"/>
              </a:rPr>
              <a:t>w[1,1] = 0.3</a:t>
            </a:r>
          </a:p>
          <a:p>
            <a:pPr>
              <a:lnSpc>
                <a:spcPct val="125000"/>
              </a:lnSpc>
              <a:spcBef>
                <a:spcPct val="0"/>
              </a:spcBef>
              <a:buClrTx/>
              <a:buSzTx/>
              <a:buFontTx/>
              <a:buNone/>
            </a:pPr>
            <a:r>
              <a:rPr lang="en-US" altLang="zh-CN" sz="2000">
                <a:solidFill>
                  <a:schemeClr val="tx1"/>
                </a:solidFill>
                <a:latin typeface="宋体" panose="02010600030101010101" pitchFamily="2" charset="-122"/>
                <a:ea typeface="宋体" panose="02010600030101010101" pitchFamily="2" charset="-122"/>
              </a:rPr>
              <a:t>w[1,2] = w[1,1] + p</a:t>
            </a:r>
            <a:r>
              <a:rPr lang="en-US" altLang="zh-CN" sz="2000" baseline="-25000">
                <a:solidFill>
                  <a:schemeClr val="tx1"/>
                </a:solidFill>
                <a:latin typeface="宋体" panose="02010600030101010101" pitchFamily="2" charset="-122"/>
                <a:ea typeface="宋体" panose="02010600030101010101" pitchFamily="2" charset="-122"/>
              </a:rPr>
              <a:t>2</a:t>
            </a:r>
            <a:r>
              <a:rPr lang="en-US" altLang="zh-CN" sz="2000">
                <a:solidFill>
                  <a:schemeClr val="tx1"/>
                </a:solidFill>
                <a:latin typeface="宋体" panose="02010600030101010101" pitchFamily="2" charset="-122"/>
                <a:ea typeface="宋体" panose="02010600030101010101" pitchFamily="2" charset="-122"/>
              </a:rPr>
              <a:t>+q</a:t>
            </a:r>
            <a:r>
              <a:rPr lang="en-US" altLang="zh-CN" sz="2000" baseline="-25000">
                <a:solidFill>
                  <a:schemeClr val="tx1"/>
                </a:solidFill>
                <a:latin typeface="宋体" panose="02010600030101010101" pitchFamily="2" charset="-122"/>
                <a:ea typeface="宋体" panose="02010600030101010101" pitchFamily="2" charset="-122"/>
              </a:rPr>
              <a:t>2 </a:t>
            </a:r>
            <a:r>
              <a:rPr lang="en-US" altLang="zh-CN" sz="2000">
                <a:solidFill>
                  <a:schemeClr val="tx1"/>
                </a:solidFill>
                <a:latin typeface="宋体" panose="02010600030101010101" pitchFamily="2" charset="-122"/>
                <a:ea typeface="宋体" panose="02010600030101010101" pitchFamily="2" charset="-122"/>
              </a:rPr>
              <a:t>= 0.45</a:t>
            </a:r>
          </a:p>
          <a:p>
            <a:pPr>
              <a:lnSpc>
                <a:spcPct val="125000"/>
              </a:lnSpc>
              <a:spcBef>
                <a:spcPct val="0"/>
              </a:spcBef>
              <a:buClrTx/>
              <a:buSzTx/>
              <a:buFontTx/>
              <a:buNone/>
            </a:pPr>
            <a:r>
              <a:rPr lang="en-US" altLang="zh-CN" sz="2000" b="1">
                <a:solidFill>
                  <a:schemeClr val="tx1"/>
                </a:solidFill>
              </a:rPr>
              <a:t>e[1,2] = min{e[1,0]+e[2,2]+w[1,2],    </a:t>
            </a:r>
          </a:p>
          <a:p>
            <a:pPr>
              <a:lnSpc>
                <a:spcPct val="125000"/>
              </a:lnSpc>
              <a:spcBef>
                <a:spcPct val="0"/>
              </a:spcBef>
              <a:buClrTx/>
              <a:buSzTx/>
              <a:buFontTx/>
              <a:buNone/>
            </a:pPr>
            <a:r>
              <a:rPr lang="en-US" altLang="zh-CN" sz="2000" b="1">
                <a:solidFill>
                  <a:schemeClr val="tx1"/>
                </a:solidFill>
              </a:rPr>
              <a:t>             e[1,1]+e[3,2]+w[1,2]}</a:t>
            </a:r>
          </a:p>
          <a:p>
            <a:pPr>
              <a:lnSpc>
                <a:spcPct val="125000"/>
              </a:lnSpc>
              <a:spcBef>
                <a:spcPct val="0"/>
              </a:spcBef>
              <a:buClrTx/>
              <a:buSzTx/>
              <a:buFontTx/>
              <a:buNone/>
            </a:pPr>
            <a:r>
              <a:rPr lang="en-US" altLang="zh-CN" sz="2000">
                <a:solidFill>
                  <a:schemeClr val="tx1"/>
                </a:solidFill>
                <a:latin typeface="宋体" panose="02010600030101010101" pitchFamily="2" charset="-122"/>
                <a:ea typeface="宋体" panose="02010600030101010101" pitchFamily="2" charset="-122"/>
              </a:rPr>
              <a:t>       = 0.9</a:t>
            </a:r>
          </a:p>
          <a:p>
            <a:pPr>
              <a:lnSpc>
                <a:spcPct val="125000"/>
              </a:lnSpc>
              <a:spcBef>
                <a:spcPct val="0"/>
              </a:spcBef>
              <a:buClrTx/>
              <a:buSzTx/>
              <a:buFontTx/>
              <a:buNone/>
            </a:pPr>
            <a:r>
              <a:rPr lang="en-US" altLang="zh-CN" sz="2000">
                <a:solidFill>
                  <a:schemeClr val="tx1"/>
                </a:solidFill>
                <a:latin typeface="宋体" panose="02010600030101010101" pitchFamily="2" charset="-122"/>
                <a:ea typeface="宋体" panose="02010600030101010101" pitchFamily="2" charset="-122"/>
              </a:rPr>
              <a:t>r[1,2] = 1</a:t>
            </a:r>
          </a:p>
        </p:txBody>
      </p:sp>
      <p:sp>
        <p:nvSpPr>
          <p:cNvPr id="115727" name="椭圆 2">
            <a:extLst>
              <a:ext uri="{FF2B5EF4-FFF2-40B4-BE49-F238E27FC236}">
                <a16:creationId xmlns:a16="http://schemas.microsoft.com/office/drawing/2014/main" id="{DC68F2D8-CCBD-4CD7-9D95-C8A67D697463}"/>
              </a:ext>
            </a:extLst>
          </p:cNvPr>
          <p:cNvSpPr>
            <a:spLocks noChangeArrowheads="1"/>
          </p:cNvSpPr>
          <p:nvPr/>
        </p:nvSpPr>
        <p:spPr bwMode="auto">
          <a:xfrm>
            <a:off x="560388" y="4322763"/>
            <a:ext cx="536575" cy="276225"/>
          </a:xfrm>
          <a:prstGeom prst="ellipse">
            <a:avLst/>
          </a:prstGeom>
          <a:solidFill>
            <a:srgbClr val="C7FFF0">
              <a:alpha val="41960"/>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15728" name="椭圆 17">
            <a:extLst>
              <a:ext uri="{FF2B5EF4-FFF2-40B4-BE49-F238E27FC236}">
                <a16:creationId xmlns:a16="http://schemas.microsoft.com/office/drawing/2014/main" id="{C4C66A51-0F16-437B-AE31-3CCBFB981230}"/>
              </a:ext>
            </a:extLst>
          </p:cNvPr>
          <p:cNvSpPr>
            <a:spLocks noChangeArrowheads="1"/>
          </p:cNvSpPr>
          <p:nvPr/>
        </p:nvSpPr>
        <p:spPr bwMode="auto">
          <a:xfrm>
            <a:off x="817563" y="4086225"/>
            <a:ext cx="534987" cy="276225"/>
          </a:xfrm>
          <a:prstGeom prst="ellipse">
            <a:avLst/>
          </a:prstGeom>
          <a:solidFill>
            <a:srgbClr val="C7FFF0">
              <a:alpha val="41960"/>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15729" name="椭圆 18">
            <a:extLst>
              <a:ext uri="{FF2B5EF4-FFF2-40B4-BE49-F238E27FC236}">
                <a16:creationId xmlns:a16="http://schemas.microsoft.com/office/drawing/2014/main" id="{6074433B-583B-481E-B9A1-0969E3A744B8}"/>
              </a:ext>
            </a:extLst>
          </p:cNvPr>
          <p:cNvSpPr>
            <a:spLocks noChangeArrowheads="1"/>
          </p:cNvSpPr>
          <p:nvPr/>
        </p:nvSpPr>
        <p:spPr bwMode="auto">
          <a:xfrm>
            <a:off x="430213" y="2673350"/>
            <a:ext cx="536575" cy="276225"/>
          </a:xfrm>
          <a:prstGeom prst="ellipse">
            <a:avLst/>
          </a:prstGeom>
          <a:solidFill>
            <a:srgbClr val="C7FFF0">
              <a:alpha val="41960"/>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15730" name="椭圆 19">
            <a:extLst>
              <a:ext uri="{FF2B5EF4-FFF2-40B4-BE49-F238E27FC236}">
                <a16:creationId xmlns:a16="http://schemas.microsoft.com/office/drawing/2014/main" id="{B8EEA8B3-15EA-41EB-A090-BD8D03303DD5}"/>
              </a:ext>
            </a:extLst>
          </p:cNvPr>
          <p:cNvSpPr>
            <a:spLocks noChangeArrowheads="1"/>
          </p:cNvSpPr>
          <p:nvPr/>
        </p:nvSpPr>
        <p:spPr bwMode="auto">
          <a:xfrm>
            <a:off x="1065213" y="2466975"/>
            <a:ext cx="536575" cy="276225"/>
          </a:xfrm>
          <a:prstGeom prst="ellipse">
            <a:avLst/>
          </a:prstGeom>
          <a:solidFill>
            <a:srgbClr val="C7FFF0">
              <a:alpha val="41960"/>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15731" name="椭圆 20">
            <a:extLst>
              <a:ext uri="{FF2B5EF4-FFF2-40B4-BE49-F238E27FC236}">
                <a16:creationId xmlns:a16="http://schemas.microsoft.com/office/drawing/2014/main" id="{33DB0EBB-4221-45AD-BE2B-F705BBF9971E}"/>
              </a:ext>
            </a:extLst>
          </p:cNvPr>
          <p:cNvSpPr>
            <a:spLocks noChangeArrowheads="1"/>
          </p:cNvSpPr>
          <p:nvPr/>
        </p:nvSpPr>
        <p:spPr bwMode="auto">
          <a:xfrm>
            <a:off x="833438" y="2259013"/>
            <a:ext cx="536575" cy="276225"/>
          </a:xfrm>
          <a:prstGeom prst="ellipse">
            <a:avLst/>
          </a:prstGeom>
          <a:solidFill>
            <a:srgbClr val="C7FFF0">
              <a:alpha val="41960"/>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15732" name="椭圆 21">
            <a:extLst>
              <a:ext uri="{FF2B5EF4-FFF2-40B4-BE49-F238E27FC236}">
                <a16:creationId xmlns:a16="http://schemas.microsoft.com/office/drawing/2014/main" id="{FEE44EE4-8E83-447B-A873-315BD62E47B7}"/>
              </a:ext>
            </a:extLst>
          </p:cNvPr>
          <p:cNvSpPr>
            <a:spLocks noChangeArrowheads="1"/>
          </p:cNvSpPr>
          <p:nvPr/>
        </p:nvSpPr>
        <p:spPr bwMode="auto">
          <a:xfrm>
            <a:off x="709613" y="6056313"/>
            <a:ext cx="536575" cy="276225"/>
          </a:xfrm>
          <a:prstGeom prst="ellipse">
            <a:avLst/>
          </a:prstGeom>
          <a:solidFill>
            <a:srgbClr val="C7FFF0">
              <a:alpha val="41960"/>
            </a:srgbClr>
          </a:solidFill>
          <a:ln w="9525"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日期占位符 3">
            <a:extLst>
              <a:ext uri="{FF2B5EF4-FFF2-40B4-BE49-F238E27FC236}">
                <a16:creationId xmlns:a16="http://schemas.microsoft.com/office/drawing/2014/main" id="{9866E358-A37D-4138-80E0-48C797908803}"/>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3A5992DD-CF74-4111-9828-7D7FA1C4292C}" type="datetime1">
              <a:rPr lang="zh-CN" altLang="en-US" sz="1400" smtClean="0">
                <a:solidFill>
                  <a:srgbClr val="000000"/>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2022/3/23</a:t>
            </a:fld>
            <a:endParaRPr lang="zh-CN" altLang="en-US" sz="1400">
              <a:solidFill>
                <a:srgbClr val="000000"/>
              </a:solidFill>
              <a:latin typeface="Tahoma" panose="020B0604030504040204" pitchFamily="34" charset="0"/>
              <a:ea typeface="宋体" panose="02010600030101010101" pitchFamily="2" charset="-122"/>
            </a:endParaRPr>
          </a:p>
        </p:txBody>
      </p:sp>
      <p:sp>
        <p:nvSpPr>
          <p:cNvPr id="117763" name="灯片编号占位符 4">
            <a:extLst>
              <a:ext uri="{FF2B5EF4-FFF2-40B4-BE49-F238E27FC236}">
                <a16:creationId xmlns:a16="http://schemas.microsoft.com/office/drawing/2014/main" id="{6A8F84EB-719F-4615-ACBB-DA9CB86EF6B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57B55D64-8EEB-4D25-B29D-8090A627F68A}" type="slidenum">
              <a:rPr lang="zh-CN" altLang="zh-CN" sz="1400">
                <a:solidFill>
                  <a:srgbClr val="000000"/>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97</a:t>
            </a:fld>
            <a:endParaRPr lang="zh-CN" altLang="zh-CN" sz="1400">
              <a:solidFill>
                <a:srgbClr val="000000"/>
              </a:solidFill>
              <a:latin typeface="Tahoma" panose="020B0604030504040204" pitchFamily="34" charset="0"/>
              <a:ea typeface="宋体" panose="02010600030101010101" pitchFamily="2" charset="-122"/>
            </a:endParaRPr>
          </a:p>
        </p:txBody>
      </p:sp>
      <p:sp>
        <p:nvSpPr>
          <p:cNvPr id="117764" name="内容占位符 2">
            <a:extLst>
              <a:ext uri="{FF2B5EF4-FFF2-40B4-BE49-F238E27FC236}">
                <a16:creationId xmlns:a16="http://schemas.microsoft.com/office/drawing/2014/main" id="{A148C24E-6ADD-41F0-A7CB-B5EE850B10D6}"/>
              </a:ext>
            </a:extLst>
          </p:cNvPr>
          <p:cNvSpPr txBox="1">
            <a:spLocks/>
          </p:cNvSpPr>
          <p:nvPr/>
        </p:nvSpPr>
        <p:spPr bwMode="auto">
          <a:xfrm>
            <a:off x="690563" y="307975"/>
            <a:ext cx="1008062" cy="9763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buClr>
                <a:srgbClr val="3333CC"/>
              </a:buClr>
              <a:buFont typeface="Wingdings" panose="05000000000000000000" pitchFamily="2" charset="2"/>
              <a:buNone/>
            </a:pPr>
            <a:r>
              <a:rPr lang="en-US" altLang="zh-CN" sz="2000">
                <a:solidFill>
                  <a:srgbClr val="000000"/>
                </a:solidFill>
              </a:rPr>
              <a:t>n=5</a:t>
            </a:r>
            <a:r>
              <a:rPr lang="zh-CN" altLang="en-US" sz="2000">
                <a:solidFill>
                  <a:srgbClr val="000000"/>
                </a:solidFill>
              </a:rPr>
              <a:t>，</a:t>
            </a:r>
            <a:endParaRPr lang="en-US" altLang="zh-CN" sz="2000">
              <a:solidFill>
                <a:srgbClr val="000000"/>
              </a:solidFill>
            </a:endParaRPr>
          </a:p>
          <a:p>
            <a:pPr>
              <a:lnSpc>
                <a:spcPct val="150000"/>
              </a:lnSpc>
              <a:buClr>
                <a:srgbClr val="3333CC"/>
              </a:buClr>
              <a:buFont typeface="Wingdings" panose="05000000000000000000" pitchFamily="2" charset="2"/>
              <a:buNone/>
            </a:pPr>
            <a:endParaRPr lang="en-US" altLang="zh-CN" sz="2400">
              <a:solidFill>
                <a:srgbClr val="000000"/>
              </a:solidFill>
            </a:endParaRPr>
          </a:p>
        </p:txBody>
      </p:sp>
      <p:pic>
        <p:nvPicPr>
          <p:cNvPr id="117765" name="图片 5">
            <a:extLst>
              <a:ext uri="{FF2B5EF4-FFF2-40B4-BE49-F238E27FC236}">
                <a16:creationId xmlns:a16="http://schemas.microsoft.com/office/drawing/2014/main" id="{7785F052-532D-4501-B667-C2A7FEF343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4175" y="211138"/>
            <a:ext cx="498475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6" name="图片 6">
            <a:extLst>
              <a:ext uri="{FF2B5EF4-FFF2-40B4-BE49-F238E27FC236}">
                <a16:creationId xmlns:a16="http://schemas.microsoft.com/office/drawing/2014/main" id="{90F201D7-5822-477A-9E39-E4BD3C336C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42150" y="222250"/>
            <a:ext cx="14414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7" name="图片 9">
            <a:extLst>
              <a:ext uri="{FF2B5EF4-FFF2-40B4-BE49-F238E27FC236}">
                <a16:creationId xmlns:a16="http://schemas.microsoft.com/office/drawing/2014/main" id="{B26F83C6-9FF9-48FB-9E2C-29EA062F4A0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4975" y="1244600"/>
            <a:ext cx="2579688" cy="179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8" name="图片 10">
            <a:extLst>
              <a:ext uri="{FF2B5EF4-FFF2-40B4-BE49-F238E27FC236}">
                <a16:creationId xmlns:a16="http://schemas.microsoft.com/office/drawing/2014/main" id="{AFCDEE63-4FAD-4610-AD3F-5D8C3A172F9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11163" y="3040063"/>
            <a:ext cx="2603500"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9" name="图片 11">
            <a:extLst>
              <a:ext uri="{FF2B5EF4-FFF2-40B4-BE49-F238E27FC236}">
                <a16:creationId xmlns:a16="http://schemas.microsoft.com/office/drawing/2014/main" id="{81517798-20FC-457F-B869-60F66EEA2B3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39750" y="5049838"/>
            <a:ext cx="222885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70" name="图片 6">
            <a:extLst>
              <a:ext uri="{FF2B5EF4-FFF2-40B4-BE49-F238E27FC236}">
                <a16:creationId xmlns:a16="http://schemas.microsoft.com/office/drawing/2014/main" id="{E0C7F4AE-B1AA-4988-AF87-9AF2F66171FB}"/>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2152650"/>
            <a:ext cx="30749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71" name="图片 5">
            <a:extLst>
              <a:ext uri="{FF2B5EF4-FFF2-40B4-BE49-F238E27FC236}">
                <a16:creationId xmlns:a16="http://schemas.microsoft.com/office/drawing/2014/main" id="{010A3B7E-B78B-4568-9DDE-5EF046E3711F}"/>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673475" y="1446213"/>
            <a:ext cx="54562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72" name="文本框 5">
            <a:extLst>
              <a:ext uri="{FF2B5EF4-FFF2-40B4-BE49-F238E27FC236}">
                <a16:creationId xmlns:a16="http://schemas.microsoft.com/office/drawing/2014/main" id="{5B8CA967-3C31-4D9E-BC56-C4D2111C3A9A}"/>
              </a:ext>
            </a:extLst>
          </p:cNvPr>
          <p:cNvSpPr txBox="1">
            <a:spLocks noChangeArrowheads="1"/>
          </p:cNvSpPr>
          <p:nvPr/>
        </p:nvSpPr>
        <p:spPr bwMode="auto">
          <a:xfrm>
            <a:off x="88900" y="2519363"/>
            <a:ext cx="346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q</a:t>
            </a:r>
            <a:r>
              <a:rPr lang="en-US" altLang="zh-CN" sz="1800" baseline="-25000">
                <a:solidFill>
                  <a:srgbClr val="000000"/>
                </a:solidFill>
                <a:latin typeface="Arial" panose="020B0604020202020204" pitchFamily="34" charset="0"/>
                <a:ea typeface="宋体" panose="02010600030101010101" pitchFamily="2" charset="-122"/>
              </a:rPr>
              <a:t>i</a:t>
            </a:r>
            <a:endParaRPr lang="zh-CN" altLang="en-US" sz="1800" baseline="-25000">
              <a:solidFill>
                <a:srgbClr val="000000"/>
              </a:solidFill>
              <a:latin typeface="Arial" panose="020B0604020202020204" pitchFamily="34" charset="0"/>
              <a:ea typeface="宋体" panose="02010600030101010101" pitchFamily="2" charset="-122"/>
            </a:endParaRPr>
          </a:p>
        </p:txBody>
      </p:sp>
      <p:sp>
        <p:nvSpPr>
          <p:cNvPr id="117773" name="矩形 1">
            <a:extLst>
              <a:ext uri="{FF2B5EF4-FFF2-40B4-BE49-F238E27FC236}">
                <a16:creationId xmlns:a16="http://schemas.microsoft.com/office/drawing/2014/main" id="{FF9E4862-8FBF-4481-AA2E-C544FAA47E87}"/>
              </a:ext>
            </a:extLst>
          </p:cNvPr>
          <p:cNvSpPr>
            <a:spLocks noChangeArrowheads="1"/>
          </p:cNvSpPr>
          <p:nvPr/>
        </p:nvSpPr>
        <p:spPr bwMode="auto">
          <a:xfrm>
            <a:off x="4067175" y="2798763"/>
            <a:ext cx="3117850"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25000"/>
              </a:lnSpc>
              <a:spcBef>
                <a:spcPct val="0"/>
              </a:spcBef>
              <a:buClrTx/>
              <a:buSzTx/>
              <a:buFontTx/>
              <a:buNone/>
            </a:pPr>
            <a:r>
              <a:rPr lang="zh-CN" altLang="en-US" sz="2800">
                <a:solidFill>
                  <a:schemeClr val="tx1"/>
                </a:solidFill>
                <a:latin typeface="Arial" panose="020B0604020202020204" pitchFamily="34" charset="0"/>
                <a:ea typeface="宋体" panose="02010600030101010101" pitchFamily="2" charset="-122"/>
              </a:rPr>
              <a:t>课堂练习：</a:t>
            </a:r>
            <a:r>
              <a:rPr lang="zh-CN" altLang="en-US" sz="2800">
                <a:solidFill>
                  <a:schemeClr val="tx1"/>
                </a:solidFill>
                <a:latin typeface="宋体" panose="02010600030101010101" pitchFamily="2" charset="-122"/>
                <a:ea typeface="宋体" panose="02010600030101010101" pitchFamily="2" charset="-122"/>
              </a:rPr>
              <a:t>计算</a:t>
            </a:r>
            <a:endParaRPr lang="en-US" altLang="zh-CN" sz="2800">
              <a:solidFill>
                <a:schemeClr val="tx1"/>
              </a:solidFill>
              <a:latin typeface="宋体" panose="02010600030101010101" pitchFamily="2" charset="-122"/>
              <a:ea typeface="宋体" panose="02010600030101010101" pitchFamily="2" charset="-122"/>
            </a:endParaRPr>
          </a:p>
          <a:p>
            <a:pPr>
              <a:lnSpc>
                <a:spcPct val="125000"/>
              </a:lnSpc>
              <a:spcBef>
                <a:spcPct val="0"/>
              </a:spcBef>
              <a:buClrTx/>
              <a:buSzTx/>
              <a:buFontTx/>
              <a:buNone/>
            </a:pPr>
            <a:r>
              <a:rPr lang="zh-CN" altLang="en-US" sz="2800">
                <a:solidFill>
                  <a:schemeClr val="tx1"/>
                </a:solidFill>
                <a:latin typeface="宋体" panose="02010600030101010101" pitchFamily="2" charset="-122"/>
                <a:ea typeface="宋体" panose="02010600030101010101" pitchFamily="2" charset="-122"/>
              </a:rPr>
              <a:t>（</a:t>
            </a:r>
            <a:r>
              <a:rPr lang="en-US" altLang="zh-CN" sz="2800">
                <a:solidFill>
                  <a:schemeClr val="tx1"/>
                </a:solidFill>
                <a:latin typeface="宋体" panose="02010600030101010101" pitchFamily="2" charset="-122"/>
                <a:ea typeface="宋体" panose="02010600030101010101" pitchFamily="2" charset="-122"/>
              </a:rPr>
              <a:t>1</a:t>
            </a:r>
            <a:r>
              <a:rPr lang="zh-CN" altLang="en-US" sz="2800">
                <a:solidFill>
                  <a:schemeClr val="tx1"/>
                </a:solidFill>
                <a:latin typeface="宋体" panose="02010600030101010101" pitchFamily="2" charset="-122"/>
                <a:ea typeface="宋体" panose="02010600030101010101" pitchFamily="2" charset="-122"/>
              </a:rPr>
              <a:t>）</a:t>
            </a:r>
            <a:r>
              <a:rPr lang="en-US" altLang="zh-CN" sz="2800">
                <a:solidFill>
                  <a:schemeClr val="tx1"/>
                </a:solidFill>
                <a:latin typeface="宋体" panose="02010600030101010101" pitchFamily="2" charset="-122"/>
                <a:ea typeface="宋体" panose="02010600030101010101" pitchFamily="2" charset="-122"/>
              </a:rPr>
              <a:t>w[2,3]</a:t>
            </a:r>
          </a:p>
          <a:p>
            <a:pPr>
              <a:lnSpc>
                <a:spcPct val="125000"/>
              </a:lnSpc>
              <a:spcBef>
                <a:spcPct val="0"/>
              </a:spcBef>
              <a:buClrTx/>
              <a:buSzTx/>
              <a:buFontTx/>
              <a:buNone/>
            </a:pPr>
            <a:r>
              <a:rPr lang="en-US" altLang="zh-CN" sz="2800">
                <a:solidFill>
                  <a:schemeClr val="tx1"/>
                </a:solidFill>
                <a:latin typeface="宋体" panose="02010600030101010101" pitchFamily="2" charset="-122"/>
                <a:ea typeface="宋体" panose="02010600030101010101" pitchFamily="2" charset="-122"/>
              </a:rPr>
              <a:t>     e[2,3]</a:t>
            </a:r>
          </a:p>
          <a:p>
            <a:pPr>
              <a:lnSpc>
                <a:spcPct val="125000"/>
              </a:lnSpc>
              <a:spcBef>
                <a:spcPct val="0"/>
              </a:spcBef>
              <a:buClrTx/>
              <a:buSzTx/>
              <a:buFontTx/>
              <a:buNone/>
            </a:pPr>
            <a:r>
              <a:rPr lang="en-US" altLang="zh-CN" sz="2800">
                <a:solidFill>
                  <a:schemeClr val="tx1"/>
                </a:solidFill>
                <a:latin typeface="宋体" panose="02010600030101010101" pitchFamily="2" charset="-122"/>
                <a:ea typeface="宋体" panose="02010600030101010101" pitchFamily="2" charset="-122"/>
              </a:rPr>
              <a:t>     r[2,3]</a:t>
            </a:r>
          </a:p>
          <a:p>
            <a:pPr>
              <a:lnSpc>
                <a:spcPct val="125000"/>
              </a:lnSpc>
              <a:spcBef>
                <a:spcPct val="0"/>
              </a:spcBef>
              <a:buClrTx/>
              <a:buSzTx/>
              <a:buFontTx/>
              <a:buNone/>
            </a:pPr>
            <a:r>
              <a:rPr lang="zh-CN" altLang="en-US" sz="2800">
                <a:solidFill>
                  <a:schemeClr val="tx1"/>
                </a:solidFill>
                <a:latin typeface="宋体" panose="02010600030101010101" pitchFamily="2" charset="-122"/>
                <a:ea typeface="宋体" panose="02010600030101010101" pitchFamily="2" charset="-122"/>
              </a:rPr>
              <a:t>（</a:t>
            </a:r>
            <a:r>
              <a:rPr lang="en-US" altLang="zh-CN" sz="2800">
                <a:solidFill>
                  <a:schemeClr val="tx1"/>
                </a:solidFill>
                <a:latin typeface="宋体" panose="02010600030101010101" pitchFamily="2" charset="-122"/>
                <a:ea typeface="宋体" panose="02010600030101010101" pitchFamily="2" charset="-122"/>
              </a:rPr>
              <a:t>2</a:t>
            </a:r>
            <a:r>
              <a:rPr lang="zh-CN" altLang="en-US" sz="2800">
                <a:solidFill>
                  <a:schemeClr val="tx1"/>
                </a:solidFill>
                <a:latin typeface="宋体" panose="02010600030101010101" pitchFamily="2" charset="-122"/>
                <a:ea typeface="宋体" panose="02010600030101010101" pitchFamily="2" charset="-122"/>
              </a:rPr>
              <a:t>）</a:t>
            </a:r>
            <a:r>
              <a:rPr lang="en-US" altLang="zh-CN" sz="2800">
                <a:solidFill>
                  <a:schemeClr val="tx1"/>
                </a:solidFill>
                <a:latin typeface="宋体" panose="02010600030101010101" pitchFamily="2" charset="-122"/>
                <a:ea typeface="宋体" panose="02010600030101010101" pitchFamily="2" charset="-122"/>
              </a:rPr>
              <a:t>w[1,5]</a:t>
            </a:r>
          </a:p>
          <a:p>
            <a:pPr>
              <a:lnSpc>
                <a:spcPct val="125000"/>
              </a:lnSpc>
              <a:spcBef>
                <a:spcPct val="0"/>
              </a:spcBef>
              <a:buClrTx/>
              <a:buSzTx/>
              <a:buFontTx/>
              <a:buNone/>
            </a:pPr>
            <a:r>
              <a:rPr lang="en-US" altLang="zh-CN" sz="2800">
                <a:solidFill>
                  <a:schemeClr val="tx1"/>
                </a:solidFill>
                <a:latin typeface="宋体" panose="02010600030101010101" pitchFamily="2" charset="-122"/>
                <a:ea typeface="宋体" panose="02010600030101010101" pitchFamily="2" charset="-122"/>
              </a:rPr>
              <a:t>     e[1,5]</a:t>
            </a:r>
          </a:p>
          <a:p>
            <a:pPr>
              <a:lnSpc>
                <a:spcPct val="125000"/>
              </a:lnSpc>
              <a:spcBef>
                <a:spcPct val="0"/>
              </a:spcBef>
              <a:buClrTx/>
              <a:buSzTx/>
              <a:buFontTx/>
              <a:buNone/>
            </a:pPr>
            <a:r>
              <a:rPr lang="en-US" altLang="zh-CN" sz="2800">
                <a:solidFill>
                  <a:schemeClr val="tx1"/>
                </a:solidFill>
                <a:latin typeface="宋体" panose="02010600030101010101" pitchFamily="2" charset="-122"/>
                <a:ea typeface="宋体" panose="02010600030101010101" pitchFamily="2" charset="-122"/>
              </a:rPr>
              <a:t>     r[1,5]</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内容占位符 2">
            <a:extLst>
              <a:ext uri="{FF2B5EF4-FFF2-40B4-BE49-F238E27FC236}">
                <a16:creationId xmlns:a16="http://schemas.microsoft.com/office/drawing/2014/main" id="{BC2E40A0-3A52-44EB-8593-CCB538211F4B}"/>
              </a:ext>
            </a:extLst>
          </p:cNvPr>
          <p:cNvSpPr>
            <a:spLocks noGrp="1" noChangeArrowheads="1"/>
          </p:cNvSpPr>
          <p:nvPr>
            <p:ph idx="1"/>
          </p:nvPr>
        </p:nvSpPr>
        <p:spPr>
          <a:xfrm>
            <a:off x="250825" y="115888"/>
            <a:ext cx="8229600" cy="6192837"/>
          </a:xfrm>
          <a:solidFill>
            <a:schemeClr val="bg1"/>
          </a:solidFill>
        </p:spPr>
        <p:txBody>
          <a:bodyPr/>
          <a:lstStyle/>
          <a:p>
            <a:pPr>
              <a:lnSpc>
                <a:spcPct val="150000"/>
              </a:lnSpc>
              <a:spcBef>
                <a:spcPct val="0"/>
              </a:spcBef>
              <a:buFont typeface="Wingdings 2" panose="05020102010507070707" pitchFamily="18" charset="2"/>
              <a:buNone/>
            </a:pPr>
            <a:r>
              <a:rPr lang="zh-CN" altLang="en-US" sz="2800">
                <a:latin typeface="宋体" panose="02010600030101010101" pitchFamily="2" charset="-122"/>
                <a:ea typeface="宋体" panose="02010600030101010101" pitchFamily="2" charset="-122"/>
              </a:rPr>
              <a:t>动态规划作业：</a:t>
            </a:r>
            <a:endParaRPr lang="en-US" altLang="zh-CN" sz="2800">
              <a:latin typeface="宋体" panose="02010600030101010101" pitchFamily="2" charset="-122"/>
              <a:ea typeface="宋体" panose="02010600030101010101" pitchFamily="2" charset="-122"/>
            </a:endParaRPr>
          </a:p>
          <a:p>
            <a:pPr>
              <a:lnSpc>
                <a:spcPct val="150000"/>
              </a:lnSpc>
              <a:spcBef>
                <a:spcPct val="0"/>
              </a:spcBef>
            </a:pPr>
            <a:r>
              <a:rPr lang="zh-CN" altLang="en-US" sz="2400">
                <a:latin typeface="宋体" panose="02010600030101010101" pitchFamily="2" charset="-122"/>
                <a:ea typeface="宋体" panose="02010600030101010101" pitchFamily="2" charset="-122"/>
              </a:rPr>
              <a:t>计算题：</a:t>
            </a:r>
            <a:endParaRPr lang="en-US" altLang="zh-CN" sz="2400">
              <a:latin typeface="宋体" panose="02010600030101010101" pitchFamily="2" charset="-122"/>
              <a:ea typeface="宋体" panose="02010600030101010101" pitchFamily="2" charset="-122"/>
            </a:endParaRPr>
          </a:p>
          <a:p>
            <a:pPr lvl="1">
              <a:lnSpc>
                <a:spcPct val="150000"/>
              </a:lnSpc>
              <a:spcBef>
                <a:spcPct val="0"/>
              </a:spcBef>
              <a:buFont typeface="Wingdings" panose="05000000000000000000" pitchFamily="2" charset="2"/>
              <a:buChar char="Ø"/>
            </a:pPr>
            <a:r>
              <a:rPr lang="en-US" altLang="zh-CN" sz="2000">
                <a:latin typeface="宋体" panose="02010600030101010101" pitchFamily="2" charset="-122"/>
                <a:ea typeface="宋体" panose="02010600030101010101" pitchFamily="2" charset="-122"/>
              </a:rPr>
              <a:t>15.2-1</a:t>
            </a:r>
          </a:p>
          <a:p>
            <a:pPr lvl="1">
              <a:lnSpc>
                <a:spcPct val="150000"/>
              </a:lnSpc>
              <a:spcBef>
                <a:spcPct val="0"/>
              </a:spcBef>
              <a:buFont typeface="Wingdings" panose="05000000000000000000" pitchFamily="2" charset="2"/>
              <a:buChar char="Ø"/>
            </a:pPr>
            <a:r>
              <a:rPr lang="en-US" altLang="zh-CN" sz="2000">
                <a:latin typeface="宋体" panose="02010600030101010101" pitchFamily="2" charset="-122"/>
                <a:ea typeface="宋体" panose="02010600030101010101" pitchFamily="2" charset="-122"/>
              </a:rPr>
              <a:t>15.4-1</a:t>
            </a:r>
          </a:p>
          <a:p>
            <a:pPr lvl="1">
              <a:lnSpc>
                <a:spcPct val="150000"/>
              </a:lnSpc>
              <a:spcBef>
                <a:spcPct val="0"/>
              </a:spcBef>
              <a:buFont typeface="Wingdings" panose="05000000000000000000" pitchFamily="2" charset="2"/>
              <a:buChar char="Ø"/>
            </a:pPr>
            <a:r>
              <a:rPr lang="en-US" altLang="zh-CN" sz="2000">
                <a:latin typeface="宋体" panose="02010600030101010101" pitchFamily="2" charset="-122"/>
                <a:ea typeface="宋体" panose="02010600030101010101" pitchFamily="2" charset="-122"/>
              </a:rPr>
              <a:t>15.5-2</a:t>
            </a:r>
          </a:p>
          <a:p>
            <a:pPr>
              <a:lnSpc>
                <a:spcPct val="150000"/>
              </a:lnSpc>
              <a:spcBef>
                <a:spcPct val="0"/>
              </a:spcBef>
            </a:pPr>
            <a:r>
              <a:rPr lang="zh-CN" altLang="en-US" sz="2400">
                <a:latin typeface="宋体" panose="02010600030101010101" pitchFamily="2" charset="-122"/>
                <a:ea typeface="宋体" panose="02010600030101010101" pitchFamily="2" charset="-122"/>
              </a:rPr>
              <a:t>算法设计题：</a:t>
            </a:r>
            <a:endParaRPr lang="en-US" altLang="zh-CN" sz="2400">
              <a:latin typeface="宋体" panose="02010600030101010101" pitchFamily="2" charset="-122"/>
              <a:ea typeface="宋体" panose="02010600030101010101" pitchFamily="2" charset="-122"/>
            </a:endParaRPr>
          </a:p>
          <a:p>
            <a:pPr lvl="1">
              <a:lnSpc>
                <a:spcPct val="150000"/>
              </a:lnSpc>
              <a:spcBef>
                <a:spcPct val="0"/>
              </a:spcBef>
              <a:buFont typeface="Wingdings" panose="05000000000000000000" pitchFamily="2" charset="2"/>
              <a:buChar char="Ø"/>
            </a:pPr>
            <a:r>
              <a:rPr lang="en-US" altLang="zh-CN" sz="2000">
                <a:latin typeface="宋体" panose="02010600030101010101" pitchFamily="2" charset="-122"/>
                <a:ea typeface="宋体" panose="02010600030101010101" pitchFamily="2" charset="-122"/>
              </a:rPr>
              <a:t>15.1-3</a:t>
            </a:r>
          </a:p>
          <a:p>
            <a:pPr lvl="1">
              <a:lnSpc>
                <a:spcPct val="150000"/>
              </a:lnSpc>
              <a:spcBef>
                <a:spcPct val="0"/>
              </a:spcBef>
              <a:buFont typeface="Wingdings" panose="05000000000000000000" pitchFamily="2" charset="2"/>
              <a:buChar char="Ø"/>
            </a:pPr>
            <a:r>
              <a:rPr lang="en-US" altLang="zh-CN" sz="2000">
                <a:latin typeface="宋体" panose="02010600030101010101" pitchFamily="2" charset="-122"/>
                <a:ea typeface="宋体" panose="02010600030101010101" pitchFamily="2" charset="-122"/>
              </a:rPr>
              <a:t>15-9</a:t>
            </a:r>
          </a:p>
          <a:p>
            <a:pPr lvl="1">
              <a:lnSpc>
                <a:spcPct val="150000"/>
              </a:lnSpc>
              <a:spcBef>
                <a:spcPct val="0"/>
              </a:spcBef>
              <a:buFont typeface="Wingdings" panose="05000000000000000000" pitchFamily="2" charset="2"/>
              <a:buChar char="Ø"/>
            </a:pPr>
            <a:r>
              <a:rPr lang="en-US" altLang="zh-CN" sz="2000">
                <a:solidFill>
                  <a:srgbClr val="FF0000"/>
                </a:solidFill>
                <a:latin typeface="宋体" panose="02010600030101010101" pitchFamily="2" charset="-122"/>
                <a:ea typeface="宋体" panose="02010600030101010101" pitchFamily="2" charset="-122"/>
              </a:rPr>
              <a:t>15-11</a:t>
            </a:r>
          </a:p>
          <a:p>
            <a:pPr>
              <a:lnSpc>
                <a:spcPct val="150000"/>
              </a:lnSpc>
              <a:spcBef>
                <a:spcPct val="0"/>
              </a:spcBef>
            </a:pPr>
            <a:r>
              <a:rPr lang="zh-CN" altLang="en-US" sz="2400">
                <a:latin typeface="宋体" panose="02010600030101010101" pitchFamily="2" charset="-122"/>
                <a:ea typeface="宋体" panose="02010600030101010101" pitchFamily="2" charset="-122"/>
              </a:rPr>
              <a:t>证明题：</a:t>
            </a:r>
            <a:endParaRPr lang="en-US" altLang="zh-CN" sz="2400">
              <a:latin typeface="宋体" panose="02010600030101010101" pitchFamily="2" charset="-122"/>
              <a:ea typeface="宋体" panose="02010600030101010101" pitchFamily="2" charset="-122"/>
            </a:endParaRPr>
          </a:p>
          <a:p>
            <a:pPr lvl="1">
              <a:lnSpc>
                <a:spcPct val="150000"/>
              </a:lnSpc>
              <a:spcBef>
                <a:spcPct val="0"/>
              </a:spcBef>
              <a:buFont typeface="Wingdings" panose="05000000000000000000" pitchFamily="2" charset="2"/>
              <a:buChar char="Ø"/>
            </a:pPr>
            <a:r>
              <a:rPr lang="en-US" altLang="zh-CN" sz="2000">
                <a:solidFill>
                  <a:srgbClr val="FF0000"/>
                </a:solidFill>
                <a:latin typeface="宋体" panose="02010600030101010101" pitchFamily="2" charset="-122"/>
                <a:ea typeface="宋体" panose="02010600030101010101" pitchFamily="2" charset="-122"/>
              </a:rPr>
              <a:t>15.2-5</a:t>
            </a:r>
          </a:p>
          <a:p>
            <a:pPr lvl="1">
              <a:lnSpc>
                <a:spcPct val="150000"/>
              </a:lnSpc>
              <a:spcBef>
                <a:spcPct val="0"/>
              </a:spcBef>
              <a:buFont typeface="Wingdings" panose="05000000000000000000" pitchFamily="2" charset="2"/>
              <a:buChar char="Ø"/>
            </a:pPr>
            <a:r>
              <a:rPr lang="en-US" altLang="zh-CN" sz="2000">
                <a:latin typeface="宋体" panose="02010600030101010101" pitchFamily="2" charset="-122"/>
                <a:ea typeface="宋体" panose="02010600030101010101" pitchFamily="2" charset="-122"/>
              </a:rPr>
              <a:t>15.3-6</a:t>
            </a:r>
            <a:r>
              <a:rPr lang="zh-CN" altLang="en-US" sz="2000">
                <a:latin typeface="宋体" panose="02010600030101010101" pitchFamily="2" charset="-122"/>
                <a:ea typeface="宋体" panose="02010600030101010101" pitchFamily="2" charset="-122"/>
              </a:rPr>
              <a:t>：提示 基于以下数据讨论第二问，</a:t>
            </a:r>
            <a:r>
              <a:rPr lang="en-US" altLang="zh-CN" sz="2000">
                <a:latin typeface="宋体" panose="02010600030101010101" pitchFamily="2" charset="-122"/>
                <a:ea typeface="宋体" panose="02010600030101010101" pitchFamily="2" charset="-122"/>
              </a:rPr>
              <a:t> </a:t>
            </a:r>
          </a:p>
          <a:p>
            <a:pPr>
              <a:lnSpc>
                <a:spcPct val="150000"/>
              </a:lnSpc>
              <a:spcBef>
                <a:spcPct val="0"/>
              </a:spcBef>
            </a:pPr>
            <a:endParaRPr lang="en-US" altLang="zh-CN" sz="2400">
              <a:latin typeface="宋体" panose="02010600030101010101" pitchFamily="2" charset="-122"/>
              <a:ea typeface="宋体" panose="02010600030101010101" pitchFamily="2" charset="-122"/>
            </a:endParaRPr>
          </a:p>
          <a:p>
            <a:pPr>
              <a:lnSpc>
                <a:spcPct val="150000"/>
              </a:lnSpc>
              <a:spcBef>
                <a:spcPct val="0"/>
              </a:spcBef>
            </a:pPr>
            <a:endParaRPr lang="en-US" altLang="zh-CN" sz="2400">
              <a:latin typeface="宋体" panose="02010600030101010101" pitchFamily="2" charset="-122"/>
              <a:ea typeface="宋体" panose="02010600030101010101" pitchFamily="2" charset="-122"/>
            </a:endParaRPr>
          </a:p>
          <a:p>
            <a:pPr>
              <a:lnSpc>
                <a:spcPct val="150000"/>
              </a:lnSpc>
              <a:spcBef>
                <a:spcPct val="0"/>
              </a:spcBef>
            </a:pPr>
            <a:endParaRPr lang="en-US" altLang="zh-CN" sz="2400">
              <a:latin typeface="宋体" panose="02010600030101010101" pitchFamily="2" charset="-122"/>
              <a:ea typeface="宋体" panose="02010600030101010101" pitchFamily="2" charset="-122"/>
            </a:endParaRPr>
          </a:p>
          <a:p>
            <a:pPr>
              <a:lnSpc>
                <a:spcPct val="150000"/>
              </a:lnSpc>
              <a:spcBef>
                <a:spcPct val="0"/>
              </a:spcBef>
            </a:pPr>
            <a:endParaRPr lang="en-US" altLang="zh-CN" sz="2400">
              <a:latin typeface="宋体" panose="02010600030101010101" pitchFamily="2" charset="-122"/>
              <a:ea typeface="宋体" panose="02010600030101010101" pitchFamily="2" charset="-122"/>
            </a:endParaRPr>
          </a:p>
          <a:p>
            <a:pPr>
              <a:lnSpc>
                <a:spcPct val="150000"/>
              </a:lnSpc>
              <a:spcBef>
                <a:spcPct val="0"/>
              </a:spcBef>
            </a:pPr>
            <a:endParaRPr lang="en-US" altLang="zh-CN" sz="2400">
              <a:latin typeface="宋体" panose="02010600030101010101" pitchFamily="2" charset="-122"/>
              <a:ea typeface="宋体" panose="02010600030101010101" pitchFamily="2" charset="-122"/>
            </a:endParaRPr>
          </a:p>
        </p:txBody>
      </p:sp>
      <p:pic>
        <p:nvPicPr>
          <p:cNvPr id="119811" name="Picture 4">
            <a:extLst>
              <a:ext uri="{FF2B5EF4-FFF2-40B4-BE49-F238E27FC236}">
                <a16:creationId xmlns:a16="http://schemas.microsoft.com/office/drawing/2014/main" id="{1140C89A-CAF0-4708-B5F1-325CB6869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3" y="4603750"/>
            <a:ext cx="2592387" cy="199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theme1.xml><?xml version="1.0" encoding="utf-8"?>
<a:theme xmlns:a="http://schemas.openxmlformats.org/drawingml/2006/main" name="my_model">
  <a:themeElements>
    <a:clrScheme name="my_model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my_model">
      <a:majorFont>
        <a:latin typeface="黑体"/>
        <a:ea typeface="黑体"/>
        <a:cs typeface=""/>
      </a:majorFont>
      <a:minorFont>
        <a:latin typeface="Tahoma"/>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my_model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my_model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my_model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my_model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my_model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my_model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11204</TotalTime>
  <Pages>0</Pages>
  <Words>12170</Words>
  <Characters>0</Characters>
  <Application>Microsoft Office PowerPoint</Application>
  <DocSecurity>0</DocSecurity>
  <PresentationFormat>全屏显示(4:3)</PresentationFormat>
  <Lines>0</Lines>
  <Paragraphs>2412</Paragraphs>
  <Slides>98</Slides>
  <Notes>25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98</vt:i4>
      </vt:variant>
    </vt:vector>
  </HeadingPairs>
  <TitlesOfParts>
    <vt:vector size="113" baseType="lpstr">
      <vt:lpstr>等线</vt:lpstr>
      <vt:lpstr>黑体</vt:lpstr>
      <vt:lpstr>隶书</vt:lpstr>
      <vt:lpstr>宋体</vt:lpstr>
      <vt:lpstr>微软雅黑</vt:lpstr>
      <vt:lpstr>Arial</vt:lpstr>
      <vt:lpstr>Calibri</vt:lpstr>
      <vt:lpstr>Cambria Math</vt:lpstr>
      <vt:lpstr>Constantia</vt:lpstr>
      <vt:lpstr>Tahoma</vt:lpstr>
      <vt:lpstr>Wingdings</vt:lpstr>
      <vt:lpstr>Wingdings 2</vt:lpstr>
      <vt:lpstr>Wingdings 3</vt:lpstr>
      <vt:lpstr>my_model</vt:lpstr>
      <vt:lpstr>公式</vt:lpstr>
      <vt:lpstr>算法设计与分析 Computer Algorithm Design &amp; Analysis</vt:lpstr>
      <vt:lpstr>Chapter 15 Dynamic Programming   动态规划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15.2 矩阵链乘法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15.4 最长公共子序列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3）LCS的求解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构造一个LCS</vt:lpstr>
      <vt:lpstr>PowerPoint 演示文稿</vt:lpstr>
      <vt:lpstr>PowerPoint 演示文稿</vt:lpstr>
      <vt:lpstr>4）算法的改进</vt:lpstr>
      <vt:lpstr>15.5 最优二叉搜索树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HUST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CJC</dc:creator>
  <cp:keywords/>
  <dc:description/>
  <cp:lastModifiedBy>慕容 熙熙</cp:lastModifiedBy>
  <cp:revision>640</cp:revision>
  <dcterms:created xsi:type="dcterms:W3CDTF">2007-12-26T08:54:07Z</dcterms:created>
  <dcterms:modified xsi:type="dcterms:W3CDTF">2022-03-23T03:16:07Z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