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43"/>
  </p:notesMasterIdLst>
  <p:sldIdLst>
    <p:sldId id="336" r:id="rId2"/>
    <p:sldId id="334" r:id="rId3"/>
    <p:sldId id="446" r:id="rId4"/>
    <p:sldId id="525" r:id="rId5"/>
    <p:sldId id="573" r:id="rId6"/>
    <p:sldId id="529" r:id="rId7"/>
    <p:sldId id="532" r:id="rId8"/>
    <p:sldId id="574" r:id="rId9"/>
    <p:sldId id="533" r:id="rId10"/>
    <p:sldId id="534" r:id="rId11"/>
    <p:sldId id="528" r:id="rId12"/>
    <p:sldId id="535" r:id="rId13"/>
    <p:sldId id="537" r:id="rId14"/>
    <p:sldId id="539" r:id="rId15"/>
    <p:sldId id="527" r:id="rId16"/>
    <p:sldId id="540" r:id="rId17"/>
    <p:sldId id="541" r:id="rId18"/>
    <p:sldId id="544" r:id="rId19"/>
    <p:sldId id="545" r:id="rId20"/>
    <p:sldId id="549" r:id="rId21"/>
    <p:sldId id="550" r:id="rId22"/>
    <p:sldId id="551" r:id="rId23"/>
    <p:sldId id="552" r:id="rId24"/>
    <p:sldId id="554" r:id="rId25"/>
    <p:sldId id="553" r:id="rId26"/>
    <p:sldId id="555" r:id="rId27"/>
    <p:sldId id="556" r:id="rId28"/>
    <p:sldId id="557" r:id="rId29"/>
    <p:sldId id="558" r:id="rId30"/>
    <p:sldId id="598" r:id="rId31"/>
    <p:sldId id="559" r:id="rId32"/>
    <p:sldId id="560" r:id="rId33"/>
    <p:sldId id="567" r:id="rId34"/>
    <p:sldId id="563" r:id="rId35"/>
    <p:sldId id="564" r:id="rId36"/>
    <p:sldId id="568" r:id="rId37"/>
    <p:sldId id="569" r:id="rId38"/>
    <p:sldId id="570" r:id="rId39"/>
    <p:sldId id="562" r:id="rId40"/>
    <p:sldId id="571" r:id="rId41"/>
    <p:sldId id="572" r:id="rId4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78151" autoAdjust="0"/>
  </p:normalViewPr>
  <p:slideViewPr>
    <p:cSldViewPr>
      <p:cViewPr varScale="1">
        <p:scale>
          <a:sx n="77" d="100"/>
          <a:sy n="77" d="100"/>
        </p:scale>
        <p:origin x="1781" y="48"/>
      </p:cViewPr>
      <p:guideLst>
        <p:guide orient="horz" pos="2160"/>
        <p:guide pos="29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63FA0B1-A036-4FE8-A5EF-FD932E9132C3}"/>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5123" name="Rectangle 3">
            <a:extLst>
              <a:ext uri="{FF2B5EF4-FFF2-40B4-BE49-F238E27FC236}">
                <a16:creationId xmlns:a16="http://schemas.microsoft.com/office/drawing/2014/main" id="{2395B551-DC84-4197-8065-063B9AACEBD3}"/>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vl1pPr>
          </a:lstStyle>
          <a:p>
            <a:pPr>
              <a:defRPr/>
            </a:pPr>
            <a:endParaRPr lang="zh-CN" altLang="zh-CN"/>
          </a:p>
        </p:txBody>
      </p:sp>
      <p:sp>
        <p:nvSpPr>
          <p:cNvPr id="6148" name="Rectangle 4">
            <a:extLst>
              <a:ext uri="{FF2B5EF4-FFF2-40B4-BE49-F238E27FC236}">
                <a16:creationId xmlns:a16="http://schemas.microsoft.com/office/drawing/2014/main" id="{5591DBA7-197D-4EAB-B724-C3E8B33B54DB}"/>
              </a:ext>
            </a:extLst>
          </p:cNvPr>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5125" name="Rectangle 5">
            <a:extLst>
              <a:ext uri="{FF2B5EF4-FFF2-40B4-BE49-F238E27FC236}">
                <a16:creationId xmlns:a16="http://schemas.microsoft.com/office/drawing/2014/main" id="{2DE9303A-2A62-4027-8D7D-99D8802E1E0F}"/>
              </a:ext>
            </a:extLst>
          </p:cNvPr>
          <p:cNvSpPr>
            <a:spLocks noGrp="1" noRot="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zh-CN" noProof="0"/>
              <a:t>单击此处编辑母版文本样式</a:t>
            </a:r>
          </a:p>
          <a:p>
            <a:pPr lvl="1"/>
            <a:r>
              <a:rPr lang="zh-CN" altLang="zh-CN" noProof="0"/>
              <a:t>第二级</a:t>
            </a:r>
          </a:p>
          <a:p>
            <a:pPr lvl="2"/>
            <a:r>
              <a:rPr lang="zh-CN" altLang="zh-CN" noProof="0"/>
              <a:t>第三级</a:t>
            </a:r>
          </a:p>
          <a:p>
            <a:pPr lvl="3"/>
            <a:r>
              <a:rPr lang="zh-CN" altLang="zh-CN" noProof="0"/>
              <a:t>第四级</a:t>
            </a:r>
          </a:p>
          <a:p>
            <a:pPr lvl="4"/>
            <a:r>
              <a:rPr lang="zh-CN" altLang="zh-CN" noProof="0"/>
              <a:t>第五级</a:t>
            </a:r>
          </a:p>
        </p:txBody>
      </p:sp>
      <p:sp>
        <p:nvSpPr>
          <p:cNvPr id="5126" name="Rectangle 6">
            <a:extLst>
              <a:ext uri="{FF2B5EF4-FFF2-40B4-BE49-F238E27FC236}">
                <a16:creationId xmlns:a16="http://schemas.microsoft.com/office/drawing/2014/main" id="{04211C83-5EAA-4227-952D-D7BCAC93DCD7}"/>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zh-CN"/>
          </a:p>
        </p:txBody>
      </p:sp>
      <p:sp>
        <p:nvSpPr>
          <p:cNvPr id="5127" name="Rectangle 7">
            <a:extLst>
              <a:ext uri="{FF2B5EF4-FFF2-40B4-BE49-F238E27FC236}">
                <a16:creationId xmlns:a16="http://schemas.microsoft.com/office/drawing/2014/main" id="{E6740A20-FA23-4633-A4A4-CA0DB8309AA4}"/>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lvl1pPr>
          </a:lstStyle>
          <a:p>
            <a:pPr>
              <a:defRPr/>
            </a:pPr>
            <a:fld id="{5BED97DD-69F3-4871-B075-67574AA4FB1D}" type="slidenum">
              <a:rPr lang="zh-CN" altLang="zh-CN"/>
              <a:pPr>
                <a:defRPr/>
              </a:pPr>
              <a:t>‹#›</a:t>
            </a:fld>
            <a:endParaRPr lang="zh-CN"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幻灯片图像占位符 1">
            <a:extLst>
              <a:ext uri="{FF2B5EF4-FFF2-40B4-BE49-F238E27FC236}">
                <a16:creationId xmlns:a16="http://schemas.microsoft.com/office/drawing/2014/main" id="{08C568BF-1A39-4E44-BE21-8A0708FF52D4}"/>
              </a:ext>
            </a:extLst>
          </p:cNvPr>
          <p:cNvSpPr>
            <a:spLocks noGrp="1" noRot="1" noChangeAspect="1" noChangeArrowheads="1" noTextEdit="1"/>
          </p:cNvSpPr>
          <p:nvPr>
            <p:ph type="sldImg"/>
          </p:nvPr>
        </p:nvSpPr>
        <p:spPr/>
      </p:sp>
      <p:sp>
        <p:nvSpPr>
          <p:cNvPr id="8195" name="备注占位符 2">
            <a:extLst>
              <a:ext uri="{FF2B5EF4-FFF2-40B4-BE49-F238E27FC236}">
                <a16:creationId xmlns:a16="http://schemas.microsoft.com/office/drawing/2014/main" id="{B957300F-065D-42A2-B88D-BE1749BFDB2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6" name="灯片编号占位符 3">
            <a:extLst>
              <a:ext uri="{FF2B5EF4-FFF2-40B4-BE49-F238E27FC236}">
                <a16:creationId xmlns:a16="http://schemas.microsoft.com/office/drawing/2014/main" id="{0F3FBE50-CF38-41F0-B81A-E968727C4963}"/>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D9AE58-4FBE-4E24-80A6-692976F0746B}" type="slidenum">
              <a:rPr lang="zh-CN" altLang="zh-CN"/>
              <a:pPr/>
              <a:t>1</a:t>
            </a:fld>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a_m</a:t>
            </a:r>
            <a:r>
              <a:rPr lang="zh-CN" altLang="en-US" dirty="0"/>
              <a:t>在某个</a:t>
            </a:r>
            <a:r>
              <a:rPr lang="zh-CN" altLang="en-US" sz="1200" dirty="0">
                <a:latin typeface="宋体" panose="02010600030101010101" pitchFamily="2" charset="-122"/>
                <a:ea typeface="宋体" panose="02010600030101010101" pitchFamily="2" charset="-122"/>
              </a:rPr>
              <a:t>最大兼容活动子集，但不代表所有的最大兼容活动子集都包含</a:t>
            </a:r>
            <a:r>
              <a:rPr lang="en-US" altLang="zh-CN" sz="1200" dirty="0" err="1">
                <a:latin typeface="宋体" panose="02010600030101010101" pitchFamily="2" charset="-122"/>
                <a:ea typeface="宋体" panose="02010600030101010101" pitchFamily="2" charset="-122"/>
              </a:rPr>
              <a:t>a_m</a:t>
            </a:r>
            <a:endParaRPr lang="zh-CN" altLang="en-US" dirty="0"/>
          </a:p>
        </p:txBody>
      </p:sp>
      <p:sp>
        <p:nvSpPr>
          <p:cNvPr id="4" name="灯片编号占位符 3"/>
          <p:cNvSpPr>
            <a:spLocks noGrp="1"/>
          </p:cNvSpPr>
          <p:nvPr>
            <p:ph type="sldNum" sz="quarter" idx="5"/>
          </p:nvPr>
        </p:nvSpPr>
        <p:spPr/>
        <p:txBody>
          <a:bodyPr/>
          <a:lstStyle/>
          <a:p>
            <a:pPr>
              <a:defRPr/>
            </a:pPr>
            <a:fld id="{5BED97DD-69F3-4871-B075-67574AA4FB1D}" type="slidenum">
              <a:rPr lang="zh-CN" altLang="zh-CN" smtClean="0"/>
              <a:pPr>
                <a:defRPr/>
              </a:pPr>
              <a:t>13</a:t>
            </a:fld>
            <a:endParaRPr lang="zh-CN" altLang="zh-CN"/>
          </a:p>
        </p:txBody>
      </p:sp>
    </p:spTree>
    <p:extLst>
      <p:ext uri="{BB962C8B-B14F-4D97-AF65-F5344CB8AC3E}">
        <p14:creationId xmlns:p14="http://schemas.microsoft.com/office/powerpoint/2010/main" val="2544771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一直循环 </a:t>
            </a:r>
            <a:r>
              <a:rPr lang="en-US" altLang="zh-CN" dirty="0"/>
              <a:t>s[m] &lt; f[k] </a:t>
            </a:r>
            <a:r>
              <a:rPr lang="zh-CN" altLang="en-US" dirty="0"/>
              <a:t>是为了找到 </a:t>
            </a:r>
            <a:r>
              <a:rPr lang="en-US" altLang="zh-CN" dirty="0" err="1"/>
              <a:t>a_k</a:t>
            </a:r>
            <a:r>
              <a:rPr lang="en-US" altLang="zh-CN" dirty="0"/>
              <a:t> </a:t>
            </a:r>
            <a:r>
              <a:rPr lang="zh-CN" altLang="en-US" dirty="0"/>
              <a:t>结束后的第一个活动 </a:t>
            </a:r>
            <a:r>
              <a:rPr lang="en-US" altLang="zh-CN" dirty="0" err="1"/>
              <a:t>a_m</a:t>
            </a:r>
            <a:endParaRPr lang="en-US" altLang="zh-CN" dirty="0"/>
          </a:p>
          <a:p>
            <a:endParaRPr lang="en-US" altLang="zh-CN" dirty="0"/>
          </a:p>
          <a:p>
            <a:r>
              <a:rPr lang="en-US" altLang="zh-CN" dirty="0"/>
              <a:t>k </a:t>
            </a:r>
            <a:r>
              <a:rPr lang="zh-CN" altLang="en-US" dirty="0"/>
              <a:t>和 </a:t>
            </a:r>
            <a:r>
              <a:rPr lang="en-US" altLang="zh-CN" dirty="0"/>
              <a:t>n </a:t>
            </a:r>
            <a:r>
              <a:rPr lang="zh-CN" altLang="en-US"/>
              <a:t>都是活动的编号</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5BED97DD-69F3-4871-B075-67574AA4FB1D}" type="slidenum">
              <a:rPr lang="zh-CN" altLang="zh-CN" smtClean="0"/>
              <a:pPr>
                <a:defRPr/>
              </a:pPr>
              <a:t>14</a:t>
            </a:fld>
            <a:endParaRPr lang="zh-CN" altLang="zh-CN"/>
          </a:p>
        </p:txBody>
      </p:sp>
    </p:spTree>
    <p:extLst>
      <p:ext uri="{BB962C8B-B14F-4D97-AF65-F5344CB8AC3E}">
        <p14:creationId xmlns:p14="http://schemas.microsoft.com/office/powerpoint/2010/main" val="3753221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F9FF4D37-848B-4F5B-A14F-82161D445727}"/>
              </a:ext>
            </a:extLst>
          </p:cNvPr>
          <p:cNvGrpSpPr>
            <a:grpSpLocks/>
          </p:cNvGrpSpPr>
          <p:nvPr/>
        </p:nvGrpSpPr>
        <p:grpSpPr bwMode="auto">
          <a:xfrm>
            <a:off x="0" y="2438400"/>
            <a:ext cx="9009063" cy="1052513"/>
            <a:chOff x="0" y="0"/>
            <a:chExt cx="5675" cy="663"/>
          </a:xfrm>
        </p:grpSpPr>
        <p:grpSp>
          <p:nvGrpSpPr>
            <p:cNvPr id="5" name="Group 3">
              <a:extLst>
                <a:ext uri="{FF2B5EF4-FFF2-40B4-BE49-F238E27FC236}">
                  <a16:creationId xmlns:a16="http://schemas.microsoft.com/office/drawing/2014/main" id="{F77BA044-FBF2-4851-95EE-11373E6C683A}"/>
                </a:ext>
              </a:extLst>
            </p:cNvPr>
            <p:cNvGrpSpPr>
              <a:grpSpLocks/>
            </p:cNvGrpSpPr>
            <p:nvPr/>
          </p:nvGrpSpPr>
          <p:grpSpPr bwMode="auto">
            <a:xfrm>
              <a:off x="183" y="68"/>
              <a:ext cx="448" cy="299"/>
              <a:chOff x="0" y="0"/>
              <a:chExt cx="624" cy="432"/>
            </a:xfrm>
          </p:grpSpPr>
          <p:sp>
            <p:nvSpPr>
              <p:cNvPr id="12" name="Rectangle 4">
                <a:extLst>
                  <a:ext uri="{FF2B5EF4-FFF2-40B4-BE49-F238E27FC236}">
                    <a16:creationId xmlns:a16="http://schemas.microsoft.com/office/drawing/2014/main" id="{267E92D5-5BC1-4D7F-8423-9F723DAC0415}"/>
                  </a:ext>
                </a:extLst>
              </p:cNvPr>
              <p:cNvSpPr>
                <a:spLocks noChangeArrowheads="1"/>
              </p:cNvSpPr>
              <p:nvPr/>
            </p:nvSpPr>
            <p:spPr bwMode="auto">
              <a:xfrm>
                <a:off x="0" y="0"/>
                <a:ext cx="384" cy="432"/>
              </a:xfrm>
              <a:prstGeom prst="rect">
                <a:avLst/>
              </a:prstGeom>
              <a:solidFill>
                <a:schemeClr val="folHlink"/>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13" name="Rectangle 5">
                <a:extLst>
                  <a:ext uri="{FF2B5EF4-FFF2-40B4-BE49-F238E27FC236}">
                    <a16:creationId xmlns:a16="http://schemas.microsoft.com/office/drawing/2014/main" id="{1DFCE19F-0757-4352-A9EF-3193A0B2685A}"/>
                  </a:ext>
                </a:extLst>
              </p:cNvPr>
              <p:cNvSpPr>
                <a:spLocks noChangeArrowheads="1"/>
              </p:cNvSpPr>
              <p:nvPr/>
            </p:nvSpPr>
            <p:spPr bwMode="auto">
              <a:xfrm>
                <a:off x="336" y="0"/>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grpSp>
        <p:grpSp>
          <p:nvGrpSpPr>
            <p:cNvPr id="6" name="Group 6">
              <a:extLst>
                <a:ext uri="{FF2B5EF4-FFF2-40B4-BE49-F238E27FC236}">
                  <a16:creationId xmlns:a16="http://schemas.microsoft.com/office/drawing/2014/main" id="{82C39062-16EE-47B4-A996-6CC98FBCE1CF}"/>
                </a:ext>
              </a:extLst>
            </p:cNvPr>
            <p:cNvGrpSpPr>
              <a:grpSpLocks/>
            </p:cNvGrpSpPr>
            <p:nvPr/>
          </p:nvGrpSpPr>
          <p:grpSpPr bwMode="auto">
            <a:xfrm>
              <a:off x="261" y="334"/>
              <a:ext cx="465" cy="299"/>
              <a:chOff x="0" y="0"/>
              <a:chExt cx="672" cy="432"/>
            </a:xfrm>
          </p:grpSpPr>
          <p:sp>
            <p:nvSpPr>
              <p:cNvPr id="10" name="Rectangle 7">
                <a:extLst>
                  <a:ext uri="{FF2B5EF4-FFF2-40B4-BE49-F238E27FC236}">
                    <a16:creationId xmlns:a16="http://schemas.microsoft.com/office/drawing/2014/main" id="{50000F10-DCD5-4206-9609-098438145F13}"/>
                  </a:ext>
                </a:extLst>
              </p:cNvPr>
              <p:cNvSpPr>
                <a:spLocks noChangeArrowheads="1"/>
              </p:cNvSpPr>
              <p:nvPr/>
            </p:nvSpPr>
            <p:spPr bwMode="auto">
              <a:xfrm>
                <a:off x="0" y="0"/>
                <a:ext cx="384" cy="432"/>
              </a:xfrm>
              <a:prstGeom prst="rect">
                <a:avLst/>
              </a:prstGeom>
              <a:solidFill>
                <a:schemeClr val="accent2"/>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11" name="Rectangle 8">
                <a:extLst>
                  <a:ext uri="{FF2B5EF4-FFF2-40B4-BE49-F238E27FC236}">
                    <a16:creationId xmlns:a16="http://schemas.microsoft.com/office/drawing/2014/main" id="{6A477802-A917-47EC-9D0B-17301D0A7E15}"/>
                  </a:ext>
                </a:extLst>
              </p:cNvPr>
              <p:cNvSpPr>
                <a:spLocks noChangeArrowheads="1"/>
              </p:cNvSpPr>
              <p:nvPr/>
            </p:nvSpPr>
            <p:spPr bwMode="auto">
              <a:xfrm>
                <a:off x="337" y="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grpSp>
        <p:sp>
          <p:nvSpPr>
            <p:cNvPr id="7" name="Rectangle 9">
              <a:extLst>
                <a:ext uri="{FF2B5EF4-FFF2-40B4-BE49-F238E27FC236}">
                  <a16:creationId xmlns:a16="http://schemas.microsoft.com/office/drawing/2014/main" id="{5212FD1A-B9A6-40EF-9B9E-7976A4AFAED1}"/>
                </a:ext>
              </a:extLst>
            </p:cNvPr>
            <p:cNvSpPr>
              <a:spLocks noChangeArrowheads="1"/>
            </p:cNvSpPr>
            <p:nvPr/>
          </p:nvSpPr>
          <p:spPr bwMode="auto">
            <a:xfrm>
              <a:off x="0" y="288"/>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8" name="Rectangle 10">
              <a:extLst>
                <a:ext uri="{FF2B5EF4-FFF2-40B4-BE49-F238E27FC236}">
                  <a16:creationId xmlns:a16="http://schemas.microsoft.com/office/drawing/2014/main" id="{4909688D-A556-4469-AC91-1C070DFEE883}"/>
                </a:ext>
              </a:extLst>
            </p:cNvPr>
            <p:cNvSpPr>
              <a:spLocks noChangeArrowheads="1"/>
            </p:cNvSpPr>
            <p:nvPr/>
          </p:nvSpPr>
          <p:spPr bwMode="auto">
            <a:xfrm>
              <a:off x="400" y="0"/>
              <a:ext cx="20" cy="663"/>
            </a:xfrm>
            <a:prstGeom prst="rect">
              <a:avLst/>
            </a:prstGeom>
            <a:solidFill>
              <a:schemeClr val="bg2"/>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sp>
          <p:nvSpPr>
            <p:cNvPr id="9" name="Rectangle 11">
              <a:extLst>
                <a:ext uri="{FF2B5EF4-FFF2-40B4-BE49-F238E27FC236}">
                  <a16:creationId xmlns:a16="http://schemas.microsoft.com/office/drawing/2014/main" id="{E165BF11-5D82-4CCC-9562-544D37D6C5D8}"/>
                </a:ext>
              </a:extLst>
            </p:cNvPr>
            <p:cNvSpPr>
              <a:spLocks noChangeArrowheads="1"/>
            </p:cNvSpPr>
            <p:nvPr/>
          </p:nvSpPr>
          <p:spPr bwMode="auto">
            <a:xfrm flipV="1">
              <a:off x="199" y="518"/>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defRPr/>
              </a:pPr>
              <a:endParaRPr lang="zh-CN" altLang="en-US"/>
            </a:p>
          </p:txBody>
        </p:sp>
      </p:grpSp>
      <p:pic>
        <p:nvPicPr>
          <p:cNvPr id="14" name="图片 23">
            <a:extLst>
              <a:ext uri="{FF2B5EF4-FFF2-40B4-BE49-F238E27FC236}">
                <a16:creationId xmlns:a16="http://schemas.microsoft.com/office/drawing/2014/main" id="{A6141E37-29C7-4902-A742-B398030A363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0" name="Rectangle 12"/>
          <p:cNvSpPr>
            <a:spLocks noGrp="1" noChangeArrowheads="1"/>
          </p:cNvSpPr>
          <p:nvPr>
            <p:ph type="ctrTitle"/>
          </p:nvPr>
        </p:nvSpPr>
        <p:spPr>
          <a:xfrm>
            <a:off x="611188" y="260350"/>
            <a:ext cx="7772400" cy="1462088"/>
          </a:xfrm>
        </p:spPr>
        <p:txBody>
          <a:bodyPr/>
          <a:lstStyle>
            <a:lvl1pPr>
              <a:defRPr b="0"/>
            </a:lvl1pPr>
          </a:lstStyle>
          <a:p>
            <a:pPr lvl="0"/>
            <a:r>
              <a:rPr lang="zh-CN" altLang="zh-CN" noProof="0"/>
              <a:t>C语言程序设计</a:t>
            </a:r>
          </a:p>
        </p:txBody>
      </p:sp>
      <p:sp>
        <p:nvSpPr>
          <p:cNvPr id="206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b="0"/>
            </a:lvl1pPr>
          </a:lstStyle>
          <a:p>
            <a:pPr lvl="0"/>
            <a:r>
              <a:rPr lang="zh-CN" altLang="zh-CN" noProof="0"/>
              <a:t>单击此处编辑母版副标题样式</a:t>
            </a:r>
          </a:p>
        </p:txBody>
      </p:sp>
      <p:sp>
        <p:nvSpPr>
          <p:cNvPr id="15" name="Rectangle 14">
            <a:extLst>
              <a:ext uri="{FF2B5EF4-FFF2-40B4-BE49-F238E27FC236}">
                <a16:creationId xmlns:a16="http://schemas.microsoft.com/office/drawing/2014/main" id="{3D8BB915-67D8-4DCF-823F-B90ECECA2D13}"/>
              </a:ext>
            </a:extLst>
          </p:cNvPr>
          <p:cNvSpPr>
            <a:spLocks noGrp="1" noChangeArrowheads="1"/>
          </p:cNvSpPr>
          <p:nvPr>
            <p:ph type="dt" sz="half" idx="10"/>
          </p:nvPr>
        </p:nvSpPr>
        <p:spPr>
          <a:xfrm>
            <a:off x="395288" y="6248400"/>
            <a:ext cx="2089150" cy="457200"/>
          </a:xfrm>
        </p:spPr>
        <p:txBody>
          <a:bodyPr/>
          <a:lstStyle>
            <a:lvl1pPr>
              <a:defRPr>
                <a:solidFill>
                  <a:schemeClr val="bg2"/>
                </a:solidFill>
              </a:defRPr>
            </a:lvl1pPr>
          </a:lstStyle>
          <a:p>
            <a:pPr>
              <a:defRPr/>
            </a:pPr>
            <a:fld id="{45942FFD-F6FC-45A5-9E1D-1C69659E8F2C}" type="datetime1">
              <a:rPr lang="zh-CN" altLang="en-US"/>
              <a:pPr>
                <a:defRPr/>
              </a:pPr>
              <a:t>2022/3/24</a:t>
            </a:fld>
            <a:endParaRPr lang="zh-CN" altLang="en-US"/>
          </a:p>
        </p:txBody>
      </p:sp>
      <p:sp>
        <p:nvSpPr>
          <p:cNvPr id="16" name="Rectangle 16">
            <a:extLst>
              <a:ext uri="{FF2B5EF4-FFF2-40B4-BE49-F238E27FC236}">
                <a16:creationId xmlns:a16="http://schemas.microsoft.com/office/drawing/2014/main" id="{13DC546D-757B-49EB-B34C-C5F57FAF352B}"/>
              </a:ext>
            </a:extLst>
          </p:cNvPr>
          <p:cNvSpPr>
            <a:spLocks noGrp="1" noChangeArrowheads="1"/>
          </p:cNvSpPr>
          <p:nvPr>
            <p:ph type="sldNum" sz="quarter" idx="11"/>
          </p:nvPr>
        </p:nvSpPr>
        <p:spPr>
          <a:xfrm>
            <a:off x="7164388" y="6248400"/>
            <a:ext cx="1598612" cy="457200"/>
          </a:xfrm>
        </p:spPr>
        <p:txBody>
          <a:bodyPr/>
          <a:lstStyle>
            <a:lvl1pPr>
              <a:defRPr smtClean="0">
                <a:solidFill>
                  <a:schemeClr val="bg2"/>
                </a:solidFill>
              </a:defRPr>
            </a:lvl1pPr>
          </a:lstStyle>
          <a:p>
            <a:pPr>
              <a:defRPr/>
            </a:pPr>
            <a:fld id="{794443ED-2753-4F2F-AB34-6DA657AB8DE0}" type="slidenum">
              <a:rPr lang="zh-CN" altLang="zh-CN"/>
              <a:pPr>
                <a:defRPr/>
              </a:pPr>
              <a:t>‹#›</a:t>
            </a:fld>
            <a:endParaRPr lang="zh-CN" altLang="zh-CN"/>
          </a:p>
        </p:txBody>
      </p:sp>
    </p:spTree>
    <p:extLst>
      <p:ext uri="{BB962C8B-B14F-4D97-AF65-F5344CB8AC3E}">
        <p14:creationId xmlns:p14="http://schemas.microsoft.com/office/powerpoint/2010/main" val="1113001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lang="zh-CN" altLang="en-US" dirty="0"/>
              <a:t>单击此处编辑母版标题样式</a:t>
            </a:r>
          </a:p>
        </p:txBody>
      </p:sp>
      <p:sp>
        <p:nvSpPr>
          <p:cNvPr id="3" name="竖排文字占位符 2"/>
          <p:cNvSpPr>
            <a:spLocks noGrp="1"/>
          </p:cNvSpPr>
          <p:nvPr>
            <p:ph type="body" orient="vert" idx="1"/>
          </p:nvPr>
        </p:nvSpPr>
        <p:spPr/>
        <p:txBody>
          <a:bodyPr vert="eaVert"/>
          <a:lstStyle>
            <a:lvl1pPr>
              <a:defRPr b="0"/>
            </a:lvl1pPr>
            <a:lvl2pPr>
              <a:defRPr b="0"/>
            </a:lvl2pPr>
            <a:lvl3pPr>
              <a:defRPr b="0"/>
            </a:lvl3pPr>
            <a:lvl4pPr>
              <a:defRPr b="0"/>
            </a:lvl4pPr>
            <a:lvl5pPr>
              <a:defRPr b="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2FC4D409-BE4F-4A95-B22C-663625B30F88}"/>
              </a:ext>
            </a:extLst>
          </p:cNvPr>
          <p:cNvSpPr>
            <a:spLocks noGrp="1" noChangeArrowheads="1"/>
          </p:cNvSpPr>
          <p:nvPr>
            <p:ph type="dt" sz="half" idx="10"/>
          </p:nvPr>
        </p:nvSpPr>
        <p:spPr>
          <a:ln/>
        </p:spPr>
        <p:txBody>
          <a:bodyPr/>
          <a:lstStyle>
            <a:lvl1pPr>
              <a:defRPr/>
            </a:lvl1pPr>
          </a:lstStyle>
          <a:p>
            <a:pPr>
              <a:defRPr/>
            </a:pPr>
            <a:fld id="{6CC66B20-8897-41C6-A05F-382C00D4E1F4}" type="datetime1">
              <a:rPr lang="zh-CN" altLang="en-US"/>
              <a:pPr>
                <a:defRPr/>
              </a:pPr>
              <a:t>2022/3/24</a:t>
            </a:fld>
            <a:endParaRPr lang="zh-CN" altLang="en-US"/>
          </a:p>
        </p:txBody>
      </p:sp>
      <p:sp>
        <p:nvSpPr>
          <p:cNvPr id="5" name="Rectangle 13">
            <a:extLst>
              <a:ext uri="{FF2B5EF4-FFF2-40B4-BE49-F238E27FC236}">
                <a16:creationId xmlns:a16="http://schemas.microsoft.com/office/drawing/2014/main" id="{D98ED919-6F3F-4E57-AE79-FD36612B4D72}"/>
              </a:ext>
            </a:extLst>
          </p:cNvPr>
          <p:cNvSpPr>
            <a:spLocks noGrp="1" noChangeArrowheads="1"/>
          </p:cNvSpPr>
          <p:nvPr>
            <p:ph type="sldNum" sz="quarter" idx="11"/>
          </p:nvPr>
        </p:nvSpPr>
        <p:spPr>
          <a:ln/>
        </p:spPr>
        <p:txBody>
          <a:bodyPr/>
          <a:lstStyle>
            <a:lvl1pPr>
              <a:defRPr/>
            </a:lvl1pPr>
          </a:lstStyle>
          <a:p>
            <a:pPr>
              <a:defRPr/>
            </a:pPr>
            <a:fld id="{6673DFCE-D759-467E-9EC8-C79845F7BEF8}" type="slidenum">
              <a:rPr lang="zh-CN" altLang="zh-CN"/>
              <a:pPr>
                <a:defRPr/>
              </a:pPr>
              <a:t>‹#›</a:t>
            </a:fld>
            <a:endParaRPr lang="zh-CN" altLang="zh-CN"/>
          </a:p>
        </p:txBody>
      </p:sp>
    </p:spTree>
    <p:extLst>
      <p:ext uri="{BB962C8B-B14F-4D97-AF65-F5344CB8AC3E}">
        <p14:creationId xmlns:p14="http://schemas.microsoft.com/office/powerpoint/2010/main" val="1370667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3388" y="214313"/>
            <a:ext cx="2176462" cy="5889625"/>
          </a:xfrm>
        </p:spPr>
        <p:txBody>
          <a:bodyPr vert="eaVert"/>
          <a:lstStyle>
            <a:lvl1pPr>
              <a:defRPr b="0"/>
            </a:lvl1pPr>
          </a:lstStyle>
          <a:p>
            <a:r>
              <a:rPr lang="zh-CN" altLang="en-US"/>
              <a:t>单击此处编辑母版标题样式</a:t>
            </a:r>
          </a:p>
        </p:txBody>
      </p:sp>
      <p:sp>
        <p:nvSpPr>
          <p:cNvPr id="3" name="竖排文字占位符 2"/>
          <p:cNvSpPr>
            <a:spLocks noGrp="1"/>
          </p:cNvSpPr>
          <p:nvPr>
            <p:ph type="body" orient="vert" idx="1"/>
          </p:nvPr>
        </p:nvSpPr>
        <p:spPr>
          <a:xfrm>
            <a:off x="250825" y="214313"/>
            <a:ext cx="6380163" cy="5889625"/>
          </a:xfrm>
        </p:spPr>
        <p:txBody>
          <a:bodyPr vert="eaVert"/>
          <a:lstStyle>
            <a:lvl1pPr>
              <a:defRPr b="0"/>
            </a:lvl1pPr>
            <a:lvl2pPr>
              <a:defRPr b="0"/>
            </a:lvl2pPr>
            <a:lvl3pPr>
              <a:defRPr b="0"/>
            </a:lvl3pPr>
            <a:lvl4pPr>
              <a:defRPr b="0"/>
            </a:lvl4pPr>
            <a:lvl5pPr>
              <a:defRPr b="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1">
            <a:extLst>
              <a:ext uri="{FF2B5EF4-FFF2-40B4-BE49-F238E27FC236}">
                <a16:creationId xmlns:a16="http://schemas.microsoft.com/office/drawing/2014/main" id="{1F786903-4624-47CE-83BE-8EADD0043D4D}"/>
              </a:ext>
            </a:extLst>
          </p:cNvPr>
          <p:cNvSpPr>
            <a:spLocks noGrp="1" noChangeArrowheads="1"/>
          </p:cNvSpPr>
          <p:nvPr>
            <p:ph type="dt" sz="half" idx="10"/>
          </p:nvPr>
        </p:nvSpPr>
        <p:spPr>
          <a:ln/>
        </p:spPr>
        <p:txBody>
          <a:bodyPr/>
          <a:lstStyle>
            <a:lvl1pPr>
              <a:defRPr/>
            </a:lvl1pPr>
          </a:lstStyle>
          <a:p>
            <a:pPr>
              <a:defRPr/>
            </a:pPr>
            <a:fld id="{F02FA03B-31E2-4DAE-A509-6C41728E2500}" type="datetime1">
              <a:rPr lang="zh-CN" altLang="en-US"/>
              <a:pPr>
                <a:defRPr/>
              </a:pPr>
              <a:t>2022/3/24</a:t>
            </a:fld>
            <a:endParaRPr lang="zh-CN" altLang="en-US"/>
          </a:p>
        </p:txBody>
      </p:sp>
      <p:sp>
        <p:nvSpPr>
          <p:cNvPr id="5" name="Rectangle 13">
            <a:extLst>
              <a:ext uri="{FF2B5EF4-FFF2-40B4-BE49-F238E27FC236}">
                <a16:creationId xmlns:a16="http://schemas.microsoft.com/office/drawing/2014/main" id="{C4E4DF2B-8C1C-4381-9B92-589BF1DE86A6}"/>
              </a:ext>
            </a:extLst>
          </p:cNvPr>
          <p:cNvSpPr>
            <a:spLocks noGrp="1" noChangeArrowheads="1"/>
          </p:cNvSpPr>
          <p:nvPr>
            <p:ph type="sldNum" sz="quarter" idx="11"/>
          </p:nvPr>
        </p:nvSpPr>
        <p:spPr>
          <a:ln/>
        </p:spPr>
        <p:txBody>
          <a:bodyPr/>
          <a:lstStyle>
            <a:lvl1pPr>
              <a:defRPr/>
            </a:lvl1pPr>
          </a:lstStyle>
          <a:p>
            <a:pPr>
              <a:defRPr/>
            </a:pPr>
            <a:fld id="{69F97AEE-D4C0-40FD-81AE-DDF2652986A3}" type="slidenum">
              <a:rPr lang="zh-CN" altLang="zh-CN"/>
              <a:pPr>
                <a:defRPr/>
              </a:pPr>
              <a:t>‹#›</a:t>
            </a:fld>
            <a:endParaRPr lang="zh-CN" altLang="zh-CN"/>
          </a:p>
        </p:txBody>
      </p:sp>
    </p:spTree>
    <p:extLst>
      <p:ext uri="{BB962C8B-B14F-4D97-AF65-F5344CB8AC3E}">
        <p14:creationId xmlns:p14="http://schemas.microsoft.com/office/powerpoint/2010/main" val="1958781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标题，文本与图表">
    <p:spTree>
      <p:nvGrpSpPr>
        <p:cNvPr id="1" name=""/>
        <p:cNvGrpSpPr/>
        <p:nvPr/>
      </p:nvGrpSpPr>
      <p:grpSpPr>
        <a:xfrm>
          <a:off x="0" y="0"/>
          <a:ext cx="0" cy="0"/>
          <a:chOff x="0" y="0"/>
          <a:chExt cx="0" cy="0"/>
        </a:xfrm>
      </p:grpSpPr>
      <p:sp>
        <p:nvSpPr>
          <p:cNvPr id="2" name="标题 1"/>
          <p:cNvSpPr>
            <a:spLocks noGrp="1"/>
          </p:cNvSpPr>
          <p:nvPr>
            <p:ph type="title"/>
          </p:nvPr>
        </p:nvSpPr>
        <p:spPr>
          <a:xfrm>
            <a:off x="1173163" y="4572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73163"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图表占位符 3"/>
          <p:cNvSpPr>
            <a:spLocks noGrp="1"/>
          </p:cNvSpPr>
          <p:nvPr>
            <p:ph type="chart" sz="half" idx="2"/>
          </p:nvPr>
        </p:nvSpPr>
        <p:spPr>
          <a:xfrm>
            <a:off x="5135563" y="1981200"/>
            <a:ext cx="3810000" cy="4114800"/>
          </a:xfrm>
        </p:spPr>
        <p:txBody>
          <a:bodyPr/>
          <a:lstStyle/>
          <a:p>
            <a:pPr lvl="0"/>
            <a:endParaRPr lang="zh-CN" altLang="en-US" noProof="0"/>
          </a:p>
        </p:txBody>
      </p:sp>
      <p:sp>
        <p:nvSpPr>
          <p:cNvPr id="5" name="日期占位符 4">
            <a:extLst>
              <a:ext uri="{FF2B5EF4-FFF2-40B4-BE49-F238E27FC236}">
                <a16:creationId xmlns:a16="http://schemas.microsoft.com/office/drawing/2014/main" id="{F5F8BDA1-5D62-42A8-9821-1FC167E02689}"/>
              </a:ext>
            </a:extLst>
          </p:cNvPr>
          <p:cNvSpPr>
            <a:spLocks noGrp="1"/>
          </p:cNvSpPr>
          <p:nvPr>
            <p:ph type="dt" sz="half" idx="10"/>
          </p:nvPr>
        </p:nvSpPr>
        <p:spPr>
          <a:xfrm>
            <a:off x="1173163" y="6265863"/>
            <a:ext cx="1905000" cy="457200"/>
          </a:xfrm>
        </p:spPr>
        <p:txBody>
          <a:bodyPr/>
          <a:lstStyle>
            <a:lvl1pPr>
              <a:defRPr/>
            </a:lvl1pPr>
          </a:lstStyle>
          <a:p>
            <a:pPr>
              <a:defRPr/>
            </a:pPr>
            <a:endParaRPr lang="zh-CN" altLang="en-US"/>
          </a:p>
        </p:txBody>
      </p:sp>
      <p:sp>
        <p:nvSpPr>
          <p:cNvPr id="6" name="页脚占位符 5">
            <a:extLst>
              <a:ext uri="{FF2B5EF4-FFF2-40B4-BE49-F238E27FC236}">
                <a16:creationId xmlns:a16="http://schemas.microsoft.com/office/drawing/2014/main" id="{6B46EF60-C42A-4E2F-B33C-3310474DF18E}"/>
              </a:ext>
            </a:extLst>
          </p:cNvPr>
          <p:cNvSpPr>
            <a:spLocks noGrp="1"/>
          </p:cNvSpPr>
          <p:nvPr>
            <p:ph type="ftr" sz="quarter" idx="11"/>
          </p:nvPr>
        </p:nvSpPr>
        <p:spPr>
          <a:xfrm>
            <a:off x="3581400" y="6248400"/>
            <a:ext cx="2895600" cy="457200"/>
          </a:xfrm>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54051083-C2A3-4A75-89C6-495EF45E64C4}"/>
              </a:ext>
            </a:extLst>
          </p:cNvPr>
          <p:cNvSpPr>
            <a:spLocks noGrp="1"/>
          </p:cNvSpPr>
          <p:nvPr>
            <p:ph type="sldNum" sz="quarter" idx="12"/>
          </p:nvPr>
        </p:nvSpPr>
        <p:spPr>
          <a:xfrm>
            <a:off x="7010400" y="6248400"/>
            <a:ext cx="1905000" cy="457200"/>
          </a:xfrm>
        </p:spPr>
        <p:txBody>
          <a:bodyPr/>
          <a:lstStyle>
            <a:lvl1pPr>
              <a:defRPr smtClean="0"/>
            </a:lvl1pPr>
          </a:lstStyle>
          <a:p>
            <a:pPr>
              <a:defRPr/>
            </a:pPr>
            <a:fld id="{A6E2342E-8D6B-4F6B-B342-9A54E00EFF15}" type="slidenum">
              <a:rPr lang="zh-CN" altLang="en-US"/>
              <a:pPr>
                <a:defRPr/>
              </a:pPr>
              <a:t>‹#›</a:t>
            </a:fld>
            <a:endParaRPr lang="zh-CN" altLang="en-US"/>
          </a:p>
        </p:txBody>
      </p:sp>
    </p:spTree>
    <p:extLst>
      <p:ext uri="{BB962C8B-B14F-4D97-AF65-F5344CB8AC3E}">
        <p14:creationId xmlns:p14="http://schemas.microsoft.com/office/powerpoint/2010/main" val="599683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A3D51B69-441C-4D2D-9A89-9EFC23DF0C1C}"/>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1BF3183-9324-43CC-8722-EDB2830C2921}"/>
              </a:ext>
            </a:extLst>
          </p:cNvPr>
          <p:cNvSpPr>
            <a:spLocks noGrp="1" noChangeArrowheads="1"/>
          </p:cNvSpPr>
          <p:nvPr>
            <p:ph type="ftr" sz="quarter" idx="11"/>
          </p:nvPr>
        </p:nvSpPr>
        <p:spPr>
          <a:xfrm>
            <a:off x="0" y="0"/>
            <a:ext cx="0" cy="0"/>
          </a:xfrm>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FAABD57-EEB8-4FDE-9061-776ABBD21854}"/>
              </a:ext>
            </a:extLst>
          </p:cNvPr>
          <p:cNvSpPr>
            <a:spLocks noGrp="1" noChangeArrowheads="1"/>
          </p:cNvSpPr>
          <p:nvPr>
            <p:ph type="sldNum" sz="quarter" idx="12"/>
          </p:nvPr>
        </p:nvSpPr>
        <p:spPr/>
        <p:txBody>
          <a:bodyPr/>
          <a:lstStyle>
            <a:lvl1pPr>
              <a:defRPr smtClean="0"/>
            </a:lvl1pPr>
          </a:lstStyle>
          <a:p>
            <a:pPr>
              <a:defRPr/>
            </a:pPr>
            <a:fld id="{6690A516-E3E3-4954-9E39-B5AE7BD718B7}" type="slidenum">
              <a:rPr lang="en-US" altLang="zh-CN"/>
              <a:pPr>
                <a:defRPr/>
              </a:pPr>
              <a:t>‹#›</a:t>
            </a:fld>
            <a:endParaRPr lang="en-US" altLang="zh-CN"/>
          </a:p>
        </p:txBody>
      </p:sp>
    </p:spTree>
    <p:extLst>
      <p:ext uri="{BB962C8B-B14F-4D97-AF65-F5344CB8AC3E}">
        <p14:creationId xmlns:p14="http://schemas.microsoft.com/office/powerpoint/2010/main" val="422914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13">
            <a:extLst>
              <a:ext uri="{FF2B5EF4-FFF2-40B4-BE49-F238E27FC236}">
                <a16:creationId xmlns:a16="http://schemas.microsoft.com/office/drawing/2014/main" id="{A99313A9-C74F-467A-AC27-36BA387B34A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lvl1pPr>
              <a:defRPr b="0">
                <a:solidFill>
                  <a:schemeClr val="tx1"/>
                </a:solidFill>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b="0">
                <a:solidFill>
                  <a:schemeClr val="tx1"/>
                </a:solidFill>
              </a:defRPr>
            </a:lvl1pPr>
            <a:lvl2pPr>
              <a:defRPr b="0">
                <a:solidFill>
                  <a:schemeClr val="tx1"/>
                </a:solidFill>
              </a:defRPr>
            </a:lvl2pPr>
            <a:lvl3pPr>
              <a:defRPr b="0">
                <a:solidFill>
                  <a:schemeClr val="tx1"/>
                </a:solidFill>
              </a:defRPr>
            </a:lvl3pPr>
            <a:lvl4pPr>
              <a:defRPr b="0">
                <a:solidFill>
                  <a:schemeClr val="tx1"/>
                </a:solidFill>
              </a:defRPr>
            </a:lvl4pPr>
            <a:lvl5pPr>
              <a:defRPr b="0">
                <a:solidFill>
                  <a:schemeClr val="tx1"/>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11">
            <a:extLst>
              <a:ext uri="{FF2B5EF4-FFF2-40B4-BE49-F238E27FC236}">
                <a16:creationId xmlns:a16="http://schemas.microsoft.com/office/drawing/2014/main" id="{8849C384-BB8C-47D7-B83B-F46FCF022DA4}"/>
              </a:ext>
            </a:extLst>
          </p:cNvPr>
          <p:cNvSpPr>
            <a:spLocks noGrp="1" noChangeArrowheads="1"/>
          </p:cNvSpPr>
          <p:nvPr>
            <p:ph type="dt" sz="half" idx="10"/>
          </p:nvPr>
        </p:nvSpPr>
        <p:spPr/>
        <p:txBody>
          <a:bodyPr/>
          <a:lstStyle>
            <a:lvl1pPr>
              <a:defRPr/>
            </a:lvl1pPr>
          </a:lstStyle>
          <a:p>
            <a:pPr>
              <a:defRPr/>
            </a:pPr>
            <a:fld id="{35D745F6-9FC0-47DA-935A-6FBD220BD07D}" type="datetime1">
              <a:rPr lang="zh-CN" altLang="en-US"/>
              <a:pPr>
                <a:defRPr/>
              </a:pPr>
              <a:t>2022/3/24</a:t>
            </a:fld>
            <a:endParaRPr lang="zh-CN" altLang="en-US"/>
          </a:p>
        </p:txBody>
      </p:sp>
      <p:sp>
        <p:nvSpPr>
          <p:cNvPr id="6" name="Rectangle 13">
            <a:extLst>
              <a:ext uri="{FF2B5EF4-FFF2-40B4-BE49-F238E27FC236}">
                <a16:creationId xmlns:a16="http://schemas.microsoft.com/office/drawing/2014/main" id="{86432375-3C54-44C7-A287-448FAE28396A}"/>
              </a:ext>
            </a:extLst>
          </p:cNvPr>
          <p:cNvSpPr>
            <a:spLocks noGrp="1" noChangeArrowheads="1"/>
          </p:cNvSpPr>
          <p:nvPr>
            <p:ph type="sldNum" sz="quarter" idx="11"/>
          </p:nvPr>
        </p:nvSpPr>
        <p:spPr/>
        <p:txBody>
          <a:bodyPr/>
          <a:lstStyle>
            <a:lvl1pPr>
              <a:defRPr smtClean="0"/>
            </a:lvl1pPr>
          </a:lstStyle>
          <a:p>
            <a:pPr>
              <a:defRPr/>
            </a:pPr>
            <a:fld id="{0B7CDAB2-5702-4554-BD49-D7A8BAB29DE7}" type="slidenum">
              <a:rPr lang="zh-CN" altLang="zh-CN"/>
              <a:pPr>
                <a:defRPr/>
              </a:pPr>
              <a:t>‹#›</a:t>
            </a:fld>
            <a:endParaRPr lang="zh-CN" altLang="zh-CN"/>
          </a:p>
        </p:txBody>
      </p:sp>
    </p:spTree>
    <p:extLst>
      <p:ext uri="{BB962C8B-B14F-4D97-AF65-F5344CB8AC3E}">
        <p14:creationId xmlns:p14="http://schemas.microsoft.com/office/powerpoint/2010/main" val="304904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b="0"/>
            </a:lvl1pPr>
          </a:lstStyle>
          <a:p>
            <a:r>
              <a:rPr lang="zh-CN" altLang="en-US" dirty="0"/>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b="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11">
            <a:extLst>
              <a:ext uri="{FF2B5EF4-FFF2-40B4-BE49-F238E27FC236}">
                <a16:creationId xmlns:a16="http://schemas.microsoft.com/office/drawing/2014/main" id="{B897E0A8-F9FF-4DCC-8538-1076FCFF653B}"/>
              </a:ext>
            </a:extLst>
          </p:cNvPr>
          <p:cNvSpPr>
            <a:spLocks noGrp="1" noChangeArrowheads="1"/>
          </p:cNvSpPr>
          <p:nvPr>
            <p:ph type="dt" sz="half" idx="10"/>
          </p:nvPr>
        </p:nvSpPr>
        <p:spPr>
          <a:ln/>
        </p:spPr>
        <p:txBody>
          <a:bodyPr/>
          <a:lstStyle>
            <a:lvl1pPr>
              <a:defRPr/>
            </a:lvl1pPr>
          </a:lstStyle>
          <a:p>
            <a:pPr>
              <a:defRPr/>
            </a:pPr>
            <a:fld id="{AE93B7C3-01AA-4DB5-8760-CE66FDB4F6A0}" type="datetime1">
              <a:rPr lang="zh-CN" altLang="en-US"/>
              <a:pPr>
                <a:defRPr/>
              </a:pPr>
              <a:t>2022/3/24</a:t>
            </a:fld>
            <a:endParaRPr lang="zh-CN" altLang="en-US"/>
          </a:p>
        </p:txBody>
      </p:sp>
      <p:sp>
        <p:nvSpPr>
          <p:cNvPr id="5" name="Rectangle 13">
            <a:extLst>
              <a:ext uri="{FF2B5EF4-FFF2-40B4-BE49-F238E27FC236}">
                <a16:creationId xmlns:a16="http://schemas.microsoft.com/office/drawing/2014/main" id="{50A5B3B6-4C12-443A-9D84-444B19451D8B}"/>
              </a:ext>
            </a:extLst>
          </p:cNvPr>
          <p:cNvSpPr>
            <a:spLocks noGrp="1" noChangeArrowheads="1"/>
          </p:cNvSpPr>
          <p:nvPr>
            <p:ph type="sldNum" sz="quarter" idx="11"/>
          </p:nvPr>
        </p:nvSpPr>
        <p:spPr>
          <a:ln/>
        </p:spPr>
        <p:txBody>
          <a:bodyPr/>
          <a:lstStyle>
            <a:lvl1pPr>
              <a:defRPr/>
            </a:lvl1pPr>
          </a:lstStyle>
          <a:p>
            <a:pPr>
              <a:defRPr/>
            </a:pPr>
            <a:fld id="{661C29C9-511E-4A4D-8999-D965106C1A26}" type="slidenum">
              <a:rPr lang="zh-CN" altLang="zh-CN"/>
              <a:pPr>
                <a:defRPr/>
              </a:pPr>
              <a:t>‹#›</a:t>
            </a:fld>
            <a:endParaRPr lang="zh-CN" altLang="zh-CN"/>
          </a:p>
        </p:txBody>
      </p:sp>
    </p:spTree>
    <p:extLst>
      <p:ext uri="{BB962C8B-B14F-4D97-AF65-F5344CB8AC3E}">
        <p14:creationId xmlns:p14="http://schemas.microsoft.com/office/powerpoint/2010/main" val="1199226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250825" y="1989138"/>
            <a:ext cx="4278313" cy="4114800"/>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81538" y="1989138"/>
            <a:ext cx="4278312" cy="4114800"/>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11">
            <a:extLst>
              <a:ext uri="{FF2B5EF4-FFF2-40B4-BE49-F238E27FC236}">
                <a16:creationId xmlns:a16="http://schemas.microsoft.com/office/drawing/2014/main" id="{5AE1934F-3555-49EF-A1C7-2597B14FC71F}"/>
              </a:ext>
            </a:extLst>
          </p:cNvPr>
          <p:cNvSpPr>
            <a:spLocks noGrp="1" noChangeArrowheads="1"/>
          </p:cNvSpPr>
          <p:nvPr>
            <p:ph type="dt" sz="half" idx="10"/>
          </p:nvPr>
        </p:nvSpPr>
        <p:spPr>
          <a:ln/>
        </p:spPr>
        <p:txBody>
          <a:bodyPr/>
          <a:lstStyle>
            <a:lvl1pPr>
              <a:defRPr/>
            </a:lvl1pPr>
          </a:lstStyle>
          <a:p>
            <a:pPr>
              <a:defRPr/>
            </a:pPr>
            <a:fld id="{2FD0BD14-04B7-47C6-900F-AE3D36A8562A}" type="datetime1">
              <a:rPr lang="zh-CN" altLang="en-US"/>
              <a:pPr>
                <a:defRPr/>
              </a:pPr>
              <a:t>2022/3/24</a:t>
            </a:fld>
            <a:endParaRPr lang="zh-CN" altLang="en-US"/>
          </a:p>
        </p:txBody>
      </p:sp>
      <p:sp>
        <p:nvSpPr>
          <p:cNvPr id="6" name="Rectangle 13">
            <a:extLst>
              <a:ext uri="{FF2B5EF4-FFF2-40B4-BE49-F238E27FC236}">
                <a16:creationId xmlns:a16="http://schemas.microsoft.com/office/drawing/2014/main" id="{3C37385F-19FA-406C-BC68-F894173D0AC2}"/>
              </a:ext>
            </a:extLst>
          </p:cNvPr>
          <p:cNvSpPr>
            <a:spLocks noGrp="1" noChangeArrowheads="1"/>
          </p:cNvSpPr>
          <p:nvPr>
            <p:ph type="sldNum" sz="quarter" idx="11"/>
          </p:nvPr>
        </p:nvSpPr>
        <p:spPr>
          <a:ln/>
        </p:spPr>
        <p:txBody>
          <a:bodyPr/>
          <a:lstStyle>
            <a:lvl1pPr>
              <a:defRPr/>
            </a:lvl1pPr>
          </a:lstStyle>
          <a:p>
            <a:pPr>
              <a:defRPr/>
            </a:pPr>
            <a:fld id="{6ACF2137-E6C5-4BB8-812E-D505D537BC0F}" type="slidenum">
              <a:rPr lang="zh-CN" altLang="zh-CN"/>
              <a:pPr>
                <a:defRPr/>
              </a:pPr>
              <a:t>‹#›</a:t>
            </a:fld>
            <a:endParaRPr lang="zh-CN" altLang="zh-CN"/>
          </a:p>
        </p:txBody>
      </p:sp>
    </p:spTree>
    <p:extLst>
      <p:ext uri="{BB962C8B-B14F-4D97-AF65-F5344CB8AC3E}">
        <p14:creationId xmlns:p14="http://schemas.microsoft.com/office/powerpoint/2010/main" val="73717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lvl1pPr>
              <a:defRPr b="0"/>
            </a:lvl1pPr>
          </a:lstStyle>
          <a:p>
            <a:r>
              <a:rPr lang="zh-CN" altLang="en-US" dirty="0"/>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4" name="内容占位符 3"/>
          <p:cNvSpPr>
            <a:spLocks noGrp="1"/>
          </p:cNvSpPr>
          <p:nvPr>
            <p:ph sz="half" idx="2"/>
          </p:nvPr>
        </p:nvSpPr>
        <p:spPr>
          <a:xfrm>
            <a:off x="630238" y="2505075"/>
            <a:ext cx="3868737" cy="3684588"/>
          </a:xfrm>
        </p:spPr>
        <p:txBody>
          <a:bodyPr/>
          <a:lstStyle>
            <a:lvl1pPr>
              <a:defRPr b="0"/>
            </a:lvl1pPr>
            <a:lvl2pPr>
              <a:defRPr b="0"/>
            </a:lvl2pPr>
            <a:lvl3pPr>
              <a:defRPr b="0"/>
            </a:lvl3pPr>
            <a:lvl4pPr>
              <a:defRPr b="0"/>
            </a:lvl4pPr>
            <a:lvl5pPr>
              <a:defRPr b="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lvl1pPr>
              <a:defRPr b="0"/>
            </a:lvl1pPr>
            <a:lvl2pPr>
              <a:defRPr b="0"/>
            </a:lvl2pPr>
            <a:lvl3pPr>
              <a:defRPr b="0"/>
            </a:lvl3pPr>
            <a:lvl4pPr>
              <a:defRPr b="0"/>
            </a:lvl4pPr>
            <a:lvl5pPr>
              <a:defRPr b="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Rectangle 11">
            <a:extLst>
              <a:ext uri="{FF2B5EF4-FFF2-40B4-BE49-F238E27FC236}">
                <a16:creationId xmlns:a16="http://schemas.microsoft.com/office/drawing/2014/main" id="{22E03D93-E1F0-4D44-A9C9-0B7522399AD2}"/>
              </a:ext>
            </a:extLst>
          </p:cNvPr>
          <p:cNvSpPr>
            <a:spLocks noGrp="1" noChangeArrowheads="1"/>
          </p:cNvSpPr>
          <p:nvPr>
            <p:ph type="dt" sz="half" idx="10"/>
          </p:nvPr>
        </p:nvSpPr>
        <p:spPr>
          <a:ln/>
        </p:spPr>
        <p:txBody>
          <a:bodyPr/>
          <a:lstStyle>
            <a:lvl1pPr>
              <a:defRPr/>
            </a:lvl1pPr>
          </a:lstStyle>
          <a:p>
            <a:pPr>
              <a:defRPr/>
            </a:pPr>
            <a:fld id="{19A616AE-8881-4DF9-8851-7B151DEDB882}" type="datetime1">
              <a:rPr lang="zh-CN" altLang="en-US"/>
              <a:pPr>
                <a:defRPr/>
              </a:pPr>
              <a:t>2022/3/24</a:t>
            </a:fld>
            <a:endParaRPr lang="zh-CN" altLang="en-US"/>
          </a:p>
        </p:txBody>
      </p:sp>
      <p:sp>
        <p:nvSpPr>
          <p:cNvPr id="8" name="Rectangle 13">
            <a:extLst>
              <a:ext uri="{FF2B5EF4-FFF2-40B4-BE49-F238E27FC236}">
                <a16:creationId xmlns:a16="http://schemas.microsoft.com/office/drawing/2014/main" id="{9FAC90F9-6EDB-422C-A532-B110485CC13C}"/>
              </a:ext>
            </a:extLst>
          </p:cNvPr>
          <p:cNvSpPr>
            <a:spLocks noGrp="1" noChangeArrowheads="1"/>
          </p:cNvSpPr>
          <p:nvPr>
            <p:ph type="sldNum" sz="quarter" idx="11"/>
          </p:nvPr>
        </p:nvSpPr>
        <p:spPr>
          <a:ln/>
        </p:spPr>
        <p:txBody>
          <a:bodyPr/>
          <a:lstStyle>
            <a:lvl1pPr>
              <a:defRPr/>
            </a:lvl1pPr>
          </a:lstStyle>
          <a:p>
            <a:pPr>
              <a:defRPr/>
            </a:pPr>
            <a:fld id="{DF12ACF5-F31E-4754-865A-705558465E45}" type="slidenum">
              <a:rPr lang="zh-CN" altLang="zh-CN"/>
              <a:pPr>
                <a:defRPr/>
              </a:pPr>
              <a:t>‹#›</a:t>
            </a:fld>
            <a:endParaRPr lang="zh-CN" altLang="zh-CN"/>
          </a:p>
        </p:txBody>
      </p:sp>
    </p:spTree>
    <p:extLst>
      <p:ext uri="{BB962C8B-B14F-4D97-AF65-F5344CB8AC3E}">
        <p14:creationId xmlns:p14="http://schemas.microsoft.com/office/powerpoint/2010/main" val="2287378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lang="zh-CN" altLang="en-US" dirty="0"/>
              <a:t>单击此处编辑母版标题样式</a:t>
            </a:r>
          </a:p>
        </p:txBody>
      </p:sp>
      <p:sp>
        <p:nvSpPr>
          <p:cNvPr id="3" name="Rectangle 11">
            <a:extLst>
              <a:ext uri="{FF2B5EF4-FFF2-40B4-BE49-F238E27FC236}">
                <a16:creationId xmlns:a16="http://schemas.microsoft.com/office/drawing/2014/main" id="{FF0514D7-D706-4F0D-993D-44CB818E1071}"/>
              </a:ext>
            </a:extLst>
          </p:cNvPr>
          <p:cNvSpPr>
            <a:spLocks noGrp="1" noChangeArrowheads="1"/>
          </p:cNvSpPr>
          <p:nvPr>
            <p:ph type="dt" sz="half" idx="10"/>
          </p:nvPr>
        </p:nvSpPr>
        <p:spPr>
          <a:ln/>
        </p:spPr>
        <p:txBody>
          <a:bodyPr/>
          <a:lstStyle>
            <a:lvl1pPr>
              <a:defRPr/>
            </a:lvl1pPr>
          </a:lstStyle>
          <a:p>
            <a:pPr>
              <a:defRPr/>
            </a:pPr>
            <a:fld id="{FE20E8A5-5BA5-45D2-ACAB-DA80610F4274}" type="datetime1">
              <a:rPr lang="zh-CN" altLang="en-US"/>
              <a:pPr>
                <a:defRPr/>
              </a:pPr>
              <a:t>2022/3/24</a:t>
            </a:fld>
            <a:endParaRPr lang="zh-CN" altLang="en-US"/>
          </a:p>
        </p:txBody>
      </p:sp>
      <p:sp>
        <p:nvSpPr>
          <p:cNvPr id="4" name="Rectangle 13">
            <a:extLst>
              <a:ext uri="{FF2B5EF4-FFF2-40B4-BE49-F238E27FC236}">
                <a16:creationId xmlns:a16="http://schemas.microsoft.com/office/drawing/2014/main" id="{56439196-4FBA-40B8-8595-B533D03A4062}"/>
              </a:ext>
            </a:extLst>
          </p:cNvPr>
          <p:cNvSpPr>
            <a:spLocks noGrp="1" noChangeArrowheads="1"/>
          </p:cNvSpPr>
          <p:nvPr>
            <p:ph type="sldNum" sz="quarter" idx="11"/>
          </p:nvPr>
        </p:nvSpPr>
        <p:spPr>
          <a:ln/>
        </p:spPr>
        <p:txBody>
          <a:bodyPr/>
          <a:lstStyle>
            <a:lvl1pPr>
              <a:defRPr/>
            </a:lvl1pPr>
          </a:lstStyle>
          <a:p>
            <a:pPr>
              <a:defRPr/>
            </a:pPr>
            <a:fld id="{FAEC4557-BB9B-4934-866A-027BDD1520ED}" type="slidenum">
              <a:rPr lang="zh-CN" altLang="zh-CN"/>
              <a:pPr>
                <a:defRPr/>
              </a:pPr>
              <a:t>‹#›</a:t>
            </a:fld>
            <a:endParaRPr lang="zh-CN" altLang="zh-CN"/>
          </a:p>
        </p:txBody>
      </p:sp>
    </p:spTree>
    <p:extLst>
      <p:ext uri="{BB962C8B-B14F-4D97-AF65-F5344CB8AC3E}">
        <p14:creationId xmlns:p14="http://schemas.microsoft.com/office/powerpoint/2010/main" val="2656757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8F5C604B-0517-49BB-86A4-0BD0C309B622}"/>
              </a:ext>
            </a:extLst>
          </p:cNvPr>
          <p:cNvSpPr>
            <a:spLocks noGrp="1" noChangeArrowheads="1"/>
          </p:cNvSpPr>
          <p:nvPr>
            <p:ph type="dt" sz="half" idx="10"/>
          </p:nvPr>
        </p:nvSpPr>
        <p:spPr>
          <a:ln/>
        </p:spPr>
        <p:txBody>
          <a:bodyPr/>
          <a:lstStyle>
            <a:lvl1pPr>
              <a:defRPr/>
            </a:lvl1pPr>
          </a:lstStyle>
          <a:p>
            <a:pPr>
              <a:defRPr/>
            </a:pPr>
            <a:fld id="{4046F248-75EF-4605-AEEB-3F738F1DC14E}" type="datetime1">
              <a:rPr lang="zh-CN" altLang="en-US"/>
              <a:pPr>
                <a:defRPr/>
              </a:pPr>
              <a:t>2022/3/24</a:t>
            </a:fld>
            <a:endParaRPr lang="zh-CN" altLang="en-US"/>
          </a:p>
        </p:txBody>
      </p:sp>
      <p:sp>
        <p:nvSpPr>
          <p:cNvPr id="3" name="Rectangle 13">
            <a:extLst>
              <a:ext uri="{FF2B5EF4-FFF2-40B4-BE49-F238E27FC236}">
                <a16:creationId xmlns:a16="http://schemas.microsoft.com/office/drawing/2014/main" id="{7C3A8BAD-FC30-46CE-BBD2-25C689E0CC68}"/>
              </a:ext>
            </a:extLst>
          </p:cNvPr>
          <p:cNvSpPr>
            <a:spLocks noGrp="1" noChangeArrowheads="1"/>
          </p:cNvSpPr>
          <p:nvPr>
            <p:ph type="sldNum" sz="quarter" idx="11"/>
          </p:nvPr>
        </p:nvSpPr>
        <p:spPr>
          <a:ln/>
        </p:spPr>
        <p:txBody>
          <a:bodyPr/>
          <a:lstStyle>
            <a:lvl1pPr>
              <a:defRPr/>
            </a:lvl1pPr>
          </a:lstStyle>
          <a:p>
            <a:pPr>
              <a:defRPr/>
            </a:pPr>
            <a:fld id="{F9F2B37F-4705-4FE4-99BD-A22E5964085D}" type="slidenum">
              <a:rPr lang="zh-CN" altLang="zh-CN"/>
              <a:pPr>
                <a:defRPr/>
              </a:pPr>
              <a:t>‹#›</a:t>
            </a:fld>
            <a:endParaRPr lang="zh-CN" altLang="zh-CN"/>
          </a:p>
        </p:txBody>
      </p:sp>
    </p:spTree>
    <p:extLst>
      <p:ext uri="{BB962C8B-B14F-4D97-AF65-F5344CB8AC3E}">
        <p14:creationId xmlns:p14="http://schemas.microsoft.com/office/powerpoint/2010/main" val="1935582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b="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b="0"/>
            </a:lvl1pPr>
            <a:lvl2pPr>
              <a:defRPr sz="2800" b="0"/>
            </a:lvl2pPr>
            <a:lvl3pPr>
              <a:defRPr sz="2400" b="0"/>
            </a:lvl3pPr>
            <a:lvl4pPr>
              <a:defRPr sz="2000" b="0"/>
            </a:lvl4pPr>
            <a:lvl5pPr>
              <a:defRPr sz="2000" b="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11">
            <a:extLst>
              <a:ext uri="{FF2B5EF4-FFF2-40B4-BE49-F238E27FC236}">
                <a16:creationId xmlns:a16="http://schemas.microsoft.com/office/drawing/2014/main" id="{1734A29C-F9AA-429F-A11C-5B6E1263659F}"/>
              </a:ext>
            </a:extLst>
          </p:cNvPr>
          <p:cNvSpPr>
            <a:spLocks noGrp="1" noChangeArrowheads="1"/>
          </p:cNvSpPr>
          <p:nvPr>
            <p:ph type="dt" sz="half" idx="10"/>
          </p:nvPr>
        </p:nvSpPr>
        <p:spPr>
          <a:ln/>
        </p:spPr>
        <p:txBody>
          <a:bodyPr/>
          <a:lstStyle>
            <a:lvl1pPr>
              <a:defRPr/>
            </a:lvl1pPr>
          </a:lstStyle>
          <a:p>
            <a:pPr>
              <a:defRPr/>
            </a:pPr>
            <a:fld id="{2DA07877-F816-49C8-8D7D-CC4B00F4CA01}" type="datetime1">
              <a:rPr lang="zh-CN" altLang="en-US"/>
              <a:pPr>
                <a:defRPr/>
              </a:pPr>
              <a:t>2022/3/24</a:t>
            </a:fld>
            <a:endParaRPr lang="zh-CN" altLang="en-US"/>
          </a:p>
        </p:txBody>
      </p:sp>
      <p:sp>
        <p:nvSpPr>
          <p:cNvPr id="6" name="Rectangle 13">
            <a:extLst>
              <a:ext uri="{FF2B5EF4-FFF2-40B4-BE49-F238E27FC236}">
                <a16:creationId xmlns:a16="http://schemas.microsoft.com/office/drawing/2014/main" id="{A6E55640-C145-4F50-B56A-3A4B5986745E}"/>
              </a:ext>
            </a:extLst>
          </p:cNvPr>
          <p:cNvSpPr>
            <a:spLocks noGrp="1" noChangeArrowheads="1"/>
          </p:cNvSpPr>
          <p:nvPr>
            <p:ph type="sldNum" sz="quarter" idx="11"/>
          </p:nvPr>
        </p:nvSpPr>
        <p:spPr>
          <a:ln/>
        </p:spPr>
        <p:txBody>
          <a:bodyPr/>
          <a:lstStyle>
            <a:lvl1pPr>
              <a:defRPr/>
            </a:lvl1pPr>
          </a:lstStyle>
          <a:p>
            <a:pPr>
              <a:defRPr/>
            </a:pPr>
            <a:fld id="{982AF872-FB96-4C23-A148-92D183DAF919}" type="slidenum">
              <a:rPr lang="zh-CN" altLang="zh-CN"/>
              <a:pPr>
                <a:defRPr/>
              </a:pPr>
              <a:t>‹#›</a:t>
            </a:fld>
            <a:endParaRPr lang="zh-CN" altLang="zh-CN"/>
          </a:p>
        </p:txBody>
      </p:sp>
    </p:spTree>
    <p:extLst>
      <p:ext uri="{BB962C8B-B14F-4D97-AF65-F5344CB8AC3E}">
        <p14:creationId xmlns:p14="http://schemas.microsoft.com/office/powerpoint/2010/main" val="2636761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b="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11">
            <a:extLst>
              <a:ext uri="{FF2B5EF4-FFF2-40B4-BE49-F238E27FC236}">
                <a16:creationId xmlns:a16="http://schemas.microsoft.com/office/drawing/2014/main" id="{8AE02F22-5BF1-413F-A800-96BDCBB6F792}"/>
              </a:ext>
            </a:extLst>
          </p:cNvPr>
          <p:cNvSpPr>
            <a:spLocks noGrp="1" noChangeArrowheads="1"/>
          </p:cNvSpPr>
          <p:nvPr>
            <p:ph type="dt" sz="half" idx="10"/>
          </p:nvPr>
        </p:nvSpPr>
        <p:spPr>
          <a:ln/>
        </p:spPr>
        <p:txBody>
          <a:bodyPr/>
          <a:lstStyle>
            <a:lvl1pPr>
              <a:defRPr/>
            </a:lvl1pPr>
          </a:lstStyle>
          <a:p>
            <a:pPr>
              <a:defRPr/>
            </a:pPr>
            <a:fld id="{A92FC8FA-00DE-4850-AC0A-03E076718273}" type="datetime1">
              <a:rPr lang="zh-CN" altLang="en-US"/>
              <a:pPr>
                <a:defRPr/>
              </a:pPr>
              <a:t>2022/3/24</a:t>
            </a:fld>
            <a:endParaRPr lang="zh-CN" altLang="en-US"/>
          </a:p>
        </p:txBody>
      </p:sp>
      <p:sp>
        <p:nvSpPr>
          <p:cNvPr id="6" name="Rectangle 13">
            <a:extLst>
              <a:ext uri="{FF2B5EF4-FFF2-40B4-BE49-F238E27FC236}">
                <a16:creationId xmlns:a16="http://schemas.microsoft.com/office/drawing/2014/main" id="{CA763651-FEAD-4596-ACFD-A975385455E9}"/>
              </a:ext>
            </a:extLst>
          </p:cNvPr>
          <p:cNvSpPr>
            <a:spLocks noGrp="1" noChangeArrowheads="1"/>
          </p:cNvSpPr>
          <p:nvPr>
            <p:ph type="sldNum" sz="quarter" idx="11"/>
          </p:nvPr>
        </p:nvSpPr>
        <p:spPr>
          <a:ln/>
        </p:spPr>
        <p:txBody>
          <a:bodyPr/>
          <a:lstStyle>
            <a:lvl1pPr>
              <a:defRPr/>
            </a:lvl1pPr>
          </a:lstStyle>
          <a:p>
            <a:pPr>
              <a:defRPr/>
            </a:pPr>
            <a:fld id="{3665C4C0-AF94-4683-A874-858535EBBB30}" type="slidenum">
              <a:rPr lang="zh-CN" altLang="zh-CN"/>
              <a:pPr>
                <a:defRPr/>
              </a:pPr>
              <a:t>‹#›</a:t>
            </a:fld>
            <a:endParaRPr lang="zh-CN" altLang="zh-CN"/>
          </a:p>
        </p:txBody>
      </p:sp>
    </p:spTree>
    <p:extLst>
      <p:ext uri="{BB962C8B-B14F-4D97-AF65-F5344CB8AC3E}">
        <p14:creationId xmlns:p14="http://schemas.microsoft.com/office/powerpoint/2010/main" val="12262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295EF2C-43D7-4121-B790-7D6EF014BBFA}"/>
              </a:ext>
            </a:extLst>
          </p:cNvPr>
          <p:cNvSpPr>
            <a:spLocks noChangeArrowheads="1"/>
          </p:cNvSpPr>
          <p:nvPr/>
        </p:nvSpPr>
        <p:spPr bwMode="auto">
          <a:xfrm>
            <a:off x="417513" y="1098550"/>
            <a:ext cx="438150" cy="474663"/>
          </a:xfrm>
          <a:prstGeom prst="rect">
            <a:avLst/>
          </a:prstGeom>
          <a:solidFill>
            <a:schemeClr val="accent2"/>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27" name="Rectangle 3">
            <a:extLst>
              <a:ext uri="{FF2B5EF4-FFF2-40B4-BE49-F238E27FC236}">
                <a16:creationId xmlns:a16="http://schemas.microsoft.com/office/drawing/2014/main" id="{23407B19-0C09-4553-8009-FA5C86324AA6}"/>
              </a:ext>
            </a:extLst>
          </p:cNvPr>
          <p:cNvSpPr>
            <a:spLocks noChangeArrowheads="1"/>
          </p:cNvSpPr>
          <p:nvPr/>
        </p:nvSpPr>
        <p:spPr bwMode="auto">
          <a:xfrm>
            <a:off x="800100" y="1098550"/>
            <a:ext cx="328613" cy="474663"/>
          </a:xfrm>
          <a:prstGeom prst="rect">
            <a:avLst/>
          </a:prstGeom>
          <a:gradFill rotWithShape="0">
            <a:gsLst>
              <a:gs pos="0">
                <a:schemeClr val="accent2"/>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28" name="Rectangle 4">
            <a:extLst>
              <a:ext uri="{FF2B5EF4-FFF2-40B4-BE49-F238E27FC236}">
                <a16:creationId xmlns:a16="http://schemas.microsoft.com/office/drawing/2014/main" id="{F188E4EE-E649-43EB-B276-215DBC0F5E42}"/>
              </a:ext>
            </a:extLst>
          </p:cNvPr>
          <p:cNvSpPr>
            <a:spLocks noChangeArrowheads="1"/>
          </p:cNvSpPr>
          <p:nvPr/>
        </p:nvSpPr>
        <p:spPr bwMode="auto">
          <a:xfrm>
            <a:off x="541338" y="1520825"/>
            <a:ext cx="422275" cy="474663"/>
          </a:xfrm>
          <a:prstGeom prst="rect">
            <a:avLst/>
          </a:prstGeom>
          <a:solidFill>
            <a:schemeClr val="folHlink"/>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29" name="Rectangle 5">
            <a:extLst>
              <a:ext uri="{FF2B5EF4-FFF2-40B4-BE49-F238E27FC236}">
                <a16:creationId xmlns:a16="http://schemas.microsoft.com/office/drawing/2014/main" id="{1680B459-5272-4787-A024-3C2203C09939}"/>
              </a:ext>
            </a:extLst>
          </p:cNvPr>
          <p:cNvSpPr>
            <a:spLocks noChangeArrowheads="1"/>
          </p:cNvSpPr>
          <p:nvPr/>
        </p:nvSpPr>
        <p:spPr bwMode="auto">
          <a:xfrm>
            <a:off x="911225" y="1520825"/>
            <a:ext cx="368300" cy="474663"/>
          </a:xfrm>
          <a:prstGeom prst="rect">
            <a:avLst/>
          </a:prstGeom>
          <a:gradFill rotWithShape="0">
            <a:gsLst>
              <a:gs pos="0">
                <a:schemeClr val="folHlink"/>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30" name="Rectangle 6">
            <a:extLst>
              <a:ext uri="{FF2B5EF4-FFF2-40B4-BE49-F238E27FC236}">
                <a16:creationId xmlns:a16="http://schemas.microsoft.com/office/drawing/2014/main" id="{72A5DFDB-7B1A-4CE8-8579-6EDAB9B48AEC}"/>
              </a:ext>
            </a:extLst>
          </p:cNvPr>
          <p:cNvSpPr>
            <a:spLocks noChangeArrowheads="1"/>
          </p:cNvSpPr>
          <p:nvPr/>
        </p:nvSpPr>
        <p:spPr bwMode="auto">
          <a:xfrm>
            <a:off x="127000" y="1447800"/>
            <a:ext cx="560388" cy="422275"/>
          </a:xfrm>
          <a:prstGeom prst="rect">
            <a:avLst/>
          </a:prstGeom>
          <a:gradFill rotWithShape="0">
            <a:gsLst>
              <a:gs pos="0">
                <a:schemeClr val="bg1"/>
              </a:gs>
              <a:gs pos="100000">
                <a:schemeClr val="hlink"/>
              </a:gs>
            </a:gsLst>
            <a:lin ang="1890000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31" name="Rectangle 7">
            <a:extLst>
              <a:ext uri="{FF2B5EF4-FFF2-40B4-BE49-F238E27FC236}">
                <a16:creationId xmlns:a16="http://schemas.microsoft.com/office/drawing/2014/main" id="{42FE01BB-849D-466E-B359-AA6433679B57}"/>
              </a:ext>
            </a:extLst>
          </p:cNvPr>
          <p:cNvSpPr>
            <a:spLocks noChangeArrowheads="1"/>
          </p:cNvSpPr>
          <p:nvPr/>
        </p:nvSpPr>
        <p:spPr bwMode="auto">
          <a:xfrm>
            <a:off x="762000" y="990600"/>
            <a:ext cx="31750" cy="1052513"/>
          </a:xfrm>
          <a:prstGeom prst="rect">
            <a:avLst/>
          </a:prstGeom>
          <a:solidFill>
            <a:schemeClr val="bg2"/>
          </a:soli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32" name="Rectangle 8">
            <a:extLst>
              <a:ext uri="{FF2B5EF4-FFF2-40B4-BE49-F238E27FC236}">
                <a16:creationId xmlns:a16="http://schemas.microsoft.com/office/drawing/2014/main" id="{F25575E5-783C-4A75-ACA9-7865BA6E4073}"/>
              </a:ext>
            </a:extLst>
          </p:cNvPr>
          <p:cNvSpPr>
            <a:spLocks noChangeArrowheads="1"/>
          </p:cNvSpPr>
          <p:nvPr/>
        </p:nvSpPr>
        <p:spPr bwMode="auto">
          <a:xfrm>
            <a:off x="442913" y="1781175"/>
            <a:ext cx="8226425" cy="31750"/>
          </a:xfrm>
          <a:prstGeom prst="rect">
            <a:avLst/>
          </a:prstGeom>
          <a:gradFill rotWithShape="0">
            <a:gsLst>
              <a:gs pos="0">
                <a:schemeClr val="bg2"/>
              </a:gs>
              <a:gs pos="100000">
                <a:schemeClr val="bg1"/>
              </a:gs>
            </a:gsLst>
            <a:lin ang="0" scaled="1"/>
          </a:gradFill>
          <a:ln>
            <a:noFill/>
          </a:ln>
          <a:effec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2400">
              <a:latin typeface="Tahoma" panose="020B0604030504040204" pitchFamily="34" charset="0"/>
            </a:endParaRPr>
          </a:p>
        </p:txBody>
      </p:sp>
      <p:sp>
        <p:nvSpPr>
          <p:cNvPr id="1033" name="Rectangle 9">
            <a:extLst>
              <a:ext uri="{FF2B5EF4-FFF2-40B4-BE49-F238E27FC236}">
                <a16:creationId xmlns:a16="http://schemas.microsoft.com/office/drawing/2014/main" id="{DC277613-D1CE-4FED-BCFC-A14801D8B0A5}"/>
              </a:ext>
            </a:extLst>
          </p:cNvPr>
          <p:cNvSpPr>
            <a:spLocks noGrp="1" noChangeArrowheads="1"/>
          </p:cNvSpPr>
          <p:nvPr>
            <p:ph type="title"/>
          </p:nvPr>
        </p:nvSpPr>
        <p:spPr bwMode="auto">
          <a:xfrm>
            <a:off x="395288" y="214313"/>
            <a:ext cx="854868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zh-CN"/>
              <a:t>C语言程序设计</a:t>
            </a:r>
          </a:p>
        </p:txBody>
      </p:sp>
      <p:sp>
        <p:nvSpPr>
          <p:cNvPr id="1034" name="Rectangle 10">
            <a:extLst>
              <a:ext uri="{FF2B5EF4-FFF2-40B4-BE49-F238E27FC236}">
                <a16:creationId xmlns:a16="http://schemas.microsoft.com/office/drawing/2014/main" id="{E4E02D49-AEE1-462A-B1A6-08594268A411}"/>
              </a:ext>
            </a:extLst>
          </p:cNvPr>
          <p:cNvSpPr>
            <a:spLocks noGrp="1" noChangeArrowheads="1"/>
          </p:cNvSpPr>
          <p:nvPr>
            <p:ph type="body" idx="1"/>
          </p:nvPr>
        </p:nvSpPr>
        <p:spPr bwMode="auto">
          <a:xfrm>
            <a:off x="250825" y="1989138"/>
            <a:ext cx="870902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5" name="Rectangle 11">
            <a:extLst>
              <a:ext uri="{FF2B5EF4-FFF2-40B4-BE49-F238E27FC236}">
                <a16:creationId xmlns:a16="http://schemas.microsoft.com/office/drawing/2014/main" id="{EE237143-E9EB-4B06-B6DB-907EAB201091}"/>
              </a:ext>
            </a:extLst>
          </p:cNvPr>
          <p:cNvSpPr>
            <a:spLocks noGrp="1" noChangeArrowheads="1"/>
          </p:cNvSpPr>
          <p:nvPr>
            <p:ph type="dt" sz="half" idx="2"/>
          </p:nvPr>
        </p:nvSpPr>
        <p:spPr bwMode="auto">
          <a:xfrm>
            <a:off x="539750" y="6243638"/>
            <a:ext cx="1728788"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400">
                <a:latin typeface="+mn-lt"/>
              </a:defRPr>
            </a:lvl1pPr>
          </a:lstStyle>
          <a:p>
            <a:pPr>
              <a:defRPr/>
            </a:pPr>
            <a:fld id="{B37DD514-E2AE-4941-9FDA-ECBA69C48B61}" type="datetime1">
              <a:rPr lang="zh-CN" altLang="en-US"/>
              <a:pPr>
                <a:defRPr/>
              </a:pPr>
              <a:t>2022/3/24</a:t>
            </a:fld>
            <a:endParaRPr lang="zh-CN" altLang="en-US"/>
          </a:p>
        </p:txBody>
      </p:sp>
      <p:sp>
        <p:nvSpPr>
          <p:cNvPr id="1037" name="Rectangle 13">
            <a:extLst>
              <a:ext uri="{FF2B5EF4-FFF2-40B4-BE49-F238E27FC236}">
                <a16:creationId xmlns:a16="http://schemas.microsoft.com/office/drawing/2014/main" id="{16510FE0-A003-4867-B1C4-C2519277DF83}"/>
              </a:ext>
            </a:extLst>
          </p:cNvPr>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400" smtClean="0">
                <a:latin typeface="Tahoma" panose="020B0604030504040204" pitchFamily="34" charset="0"/>
              </a:defRPr>
            </a:lvl1pPr>
          </a:lstStyle>
          <a:p>
            <a:pPr>
              <a:defRPr/>
            </a:pPr>
            <a:fld id="{46F25FEE-2B58-4F18-A48F-ECD83BA32096}" type="slidenum">
              <a:rPr lang="zh-CN" altLang="zh-CN"/>
              <a:pPr>
                <a:defRPr/>
              </a:pPr>
              <a:t>‹#›</a:t>
            </a:fld>
            <a:endParaRPr lang="zh-CN" altLang="zh-CN"/>
          </a:p>
        </p:txBody>
      </p:sp>
      <p:pic>
        <p:nvPicPr>
          <p:cNvPr id="2" name="图片 12">
            <a:extLst>
              <a:ext uri="{FF2B5EF4-FFF2-40B4-BE49-F238E27FC236}">
                <a16:creationId xmlns:a16="http://schemas.microsoft.com/office/drawing/2014/main" id="{942C54B0-EF99-4938-A7C3-4C7739565B84}"/>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472" r:id="rId1"/>
    <p:sldLayoutId id="2147484473" r:id="rId2"/>
    <p:sldLayoutId id="2147484463" r:id="rId3"/>
    <p:sldLayoutId id="2147484464" r:id="rId4"/>
    <p:sldLayoutId id="2147484465" r:id="rId5"/>
    <p:sldLayoutId id="2147484466" r:id="rId6"/>
    <p:sldLayoutId id="2147484467" r:id="rId7"/>
    <p:sldLayoutId id="2147484468" r:id="rId8"/>
    <p:sldLayoutId id="2147484469" r:id="rId9"/>
    <p:sldLayoutId id="2147484470" r:id="rId10"/>
    <p:sldLayoutId id="2147484471" r:id="rId11"/>
    <p:sldLayoutId id="2147484474" r:id="rId12"/>
    <p:sldLayoutId id="2147484475" r:id="rId13"/>
  </p:sldLayoutIdLst>
  <p:hf hdr="0"/>
  <p:txStyles>
    <p:titleStyle>
      <a:lvl1pPr algn="ctr" rtl="0" eaLnBrk="0" fontAlgn="base" hangingPunct="0">
        <a:spcBef>
          <a:spcPct val="0"/>
        </a:spcBef>
        <a:spcAft>
          <a:spcPct val="0"/>
        </a:spcAft>
        <a:defRPr sz="4400" kern="1200">
          <a:solidFill>
            <a:schemeClr val="tx2"/>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2"/>
          </a:solidFill>
          <a:latin typeface="微软雅黑" panose="020B0503020204020204" pitchFamily="34" charset="-122"/>
          <a:ea typeface="微软雅黑" panose="020B0503020204020204" pitchFamily="34" charset="-122"/>
        </a:defRPr>
      </a:lvl2pPr>
      <a:lvl3pPr algn="ctr" rtl="0" eaLnBrk="0" fontAlgn="base" hangingPunct="0">
        <a:spcBef>
          <a:spcPct val="0"/>
        </a:spcBef>
        <a:spcAft>
          <a:spcPct val="0"/>
        </a:spcAft>
        <a:defRPr sz="4400">
          <a:solidFill>
            <a:schemeClr val="tx2"/>
          </a:solidFill>
          <a:latin typeface="微软雅黑" panose="020B0503020204020204" pitchFamily="34" charset="-122"/>
          <a:ea typeface="微软雅黑" panose="020B0503020204020204" pitchFamily="34" charset="-122"/>
        </a:defRPr>
      </a:lvl3pPr>
      <a:lvl4pPr algn="ctr" rtl="0" eaLnBrk="0" fontAlgn="base" hangingPunct="0">
        <a:spcBef>
          <a:spcPct val="0"/>
        </a:spcBef>
        <a:spcAft>
          <a:spcPct val="0"/>
        </a:spcAft>
        <a:defRPr sz="4400">
          <a:solidFill>
            <a:schemeClr val="tx2"/>
          </a:solidFill>
          <a:latin typeface="微软雅黑" panose="020B0503020204020204" pitchFamily="34" charset="-122"/>
          <a:ea typeface="微软雅黑" panose="020B0503020204020204" pitchFamily="34" charset="-122"/>
        </a:defRPr>
      </a:lvl4pPr>
      <a:lvl5pPr algn="ctr" rtl="0" eaLnBrk="0" fontAlgn="base" hangingPunct="0">
        <a:spcBef>
          <a:spcPct val="0"/>
        </a:spcBef>
        <a:spcAft>
          <a:spcPct val="0"/>
        </a:spcAft>
        <a:defRPr sz="4400">
          <a:solidFill>
            <a:schemeClr val="tx2"/>
          </a:solidFill>
          <a:latin typeface="微软雅黑" panose="020B0503020204020204" pitchFamily="34" charset="-122"/>
          <a:ea typeface="微软雅黑" panose="020B0503020204020204" pitchFamily="34" charset="-122"/>
        </a:defRPr>
      </a:lvl5pPr>
      <a:lvl6pPr marL="457200" algn="ctr" rtl="0" fontAlgn="base">
        <a:spcBef>
          <a:spcPct val="0"/>
        </a:spcBef>
        <a:spcAft>
          <a:spcPct val="0"/>
        </a:spcAft>
        <a:defRPr sz="4400" b="1">
          <a:solidFill>
            <a:schemeClr val="tx2"/>
          </a:solidFill>
          <a:latin typeface="黑体" panose="02010609060101010101" pitchFamily="49" charset="-122"/>
          <a:ea typeface="黑体" panose="02010609060101010101" pitchFamily="49" charset="-122"/>
        </a:defRPr>
      </a:lvl6pPr>
      <a:lvl7pPr marL="914400" algn="ctr" rtl="0" fontAlgn="base">
        <a:spcBef>
          <a:spcPct val="0"/>
        </a:spcBef>
        <a:spcAft>
          <a:spcPct val="0"/>
        </a:spcAft>
        <a:defRPr sz="4400" b="1">
          <a:solidFill>
            <a:schemeClr val="tx2"/>
          </a:solidFill>
          <a:latin typeface="黑体" panose="02010609060101010101" pitchFamily="49" charset="-122"/>
          <a:ea typeface="黑体" panose="02010609060101010101" pitchFamily="49" charset="-122"/>
        </a:defRPr>
      </a:lvl7pPr>
      <a:lvl8pPr marL="1371600" algn="ctr" rtl="0" fontAlgn="base">
        <a:spcBef>
          <a:spcPct val="0"/>
        </a:spcBef>
        <a:spcAft>
          <a:spcPct val="0"/>
        </a:spcAft>
        <a:defRPr sz="4400" b="1">
          <a:solidFill>
            <a:schemeClr val="tx2"/>
          </a:solidFill>
          <a:latin typeface="黑体" panose="02010609060101010101" pitchFamily="49" charset="-122"/>
          <a:ea typeface="黑体" panose="02010609060101010101" pitchFamily="49" charset="-122"/>
        </a:defRPr>
      </a:lvl8pPr>
      <a:lvl9pPr marL="1828800" algn="ctr" rtl="0" fontAlgn="base">
        <a:spcBef>
          <a:spcPct val="0"/>
        </a:spcBef>
        <a:spcAft>
          <a:spcPct val="0"/>
        </a:spcAft>
        <a:defRPr sz="4400" b="1">
          <a:solidFill>
            <a:schemeClr val="tx2"/>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2"/>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kern="1200">
          <a:solidFill>
            <a:schemeClr val="tx2"/>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kern="1200">
          <a:solidFill>
            <a:schemeClr val="tx2"/>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kern="1200">
          <a:solidFill>
            <a:schemeClr val="tx2"/>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kern="1200">
          <a:solidFill>
            <a:schemeClr val="tx2"/>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qwang@mail.hust.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29.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33.png"/><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2B685E6A-CBAF-4453-91A2-822D83E3458D}"/>
              </a:ext>
            </a:extLst>
          </p:cNvPr>
          <p:cNvSpPr>
            <a:spLocks noGrp="1" noChangeArrowheads="1"/>
          </p:cNvSpPr>
          <p:nvPr>
            <p:ph type="ctrTitle"/>
          </p:nvPr>
        </p:nvSpPr>
        <p:spPr>
          <a:xfrm>
            <a:off x="357188" y="765175"/>
            <a:ext cx="8458200" cy="2519363"/>
          </a:xfrm>
        </p:spPr>
        <p:txBody>
          <a:bodyPr/>
          <a:lstStyle/>
          <a:p>
            <a:pPr eaLnBrk="1" hangingPunct="1"/>
            <a:r>
              <a:rPr lang="zh-CN" altLang="en-US" sz="7200">
                <a:latin typeface="隶书" panose="02010509060101010101" pitchFamily="49" charset="-122"/>
                <a:ea typeface="隶书" panose="02010509060101010101" pitchFamily="49" charset="-122"/>
              </a:rPr>
              <a:t>算法设计与分析</a:t>
            </a:r>
            <a:br>
              <a:rPr lang="en-US" altLang="zh-CN" sz="7200">
                <a:latin typeface="隶书" panose="02010509060101010101" pitchFamily="49" charset="-122"/>
                <a:ea typeface="隶书" panose="02010509060101010101" pitchFamily="49" charset="-122"/>
              </a:rPr>
            </a:br>
            <a:r>
              <a:rPr lang="en-US" altLang="zh-CN" sz="3200">
                <a:latin typeface="隶书" panose="02010509060101010101" pitchFamily="49" charset="-122"/>
                <a:ea typeface="隶书" panose="02010509060101010101" pitchFamily="49" charset="-122"/>
              </a:rPr>
              <a:t>Computer Algorithm Design &amp; Analysis</a:t>
            </a:r>
            <a:endParaRPr lang="zh-CN" altLang="en-US" sz="5400"/>
          </a:p>
        </p:txBody>
      </p:sp>
      <p:sp>
        <p:nvSpPr>
          <p:cNvPr id="7171" name="副标题 2">
            <a:extLst>
              <a:ext uri="{FF2B5EF4-FFF2-40B4-BE49-F238E27FC236}">
                <a16:creationId xmlns:a16="http://schemas.microsoft.com/office/drawing/2014/main" id="{6FD445B0-BAEC-4DF8-B0DD-64083A7FDEA5}"/>
              </a:ext>
            </a:extLst>
          </p:cNvPr>
          <p:cNvSpPr>
            <a:spLocks noGrp="1" noChangeArrowheads="1"/>
          </p:cNvSpPr>
          <p:nvPr>
            <p:ph type="subTitle" idx="1"/>
          </p:nvPr>
        </p:nvSpPr>
        <p:spPr>
          <a:xfrm>
            <a:off x="357188" y="4357688"/>
            <a:ext cx="8458200" cy="1879600"/>
          </a:xfrm>
        </p:spPr>
        <p:txBody>
          <a:bodyPr/>
          <a:lstStyle/>
          <a:p>
            <a:pPr eaLnBrk="1" hangingPunct="1">
              <a:buFont typeface="Wingdings 2" panose="05020102010507070707" pitchFamily="18" charset="2"/>
              <a:buNone/>
            </a:pPr>
            <a:r>
              <a:rPr lang="zh-CN" altLang="en-US" sz="2500"/>
              <a:t>王多强</a:t>
            </a:r>
            <a:endParaRPr lang="en-US" altLang="zh-CN" sz="2500"/>
          </a:p>
          <a:p>
            <a:pPr eaLnBrk="1" hangingPunct="1">
              <a:buFont typeface="Wingdings 2" panose="05020102010507070707" pitchFamily="18" charset="2"/>
              <a:buNone/>
            </a:pPr>
            <a:r>
              <a:rPr lang="en-US" altLang="zh-CN" sz="2500">
                <a:hlinkClick r:id="rId3"/>
              </a:rPr>
              <a:t>dqwang@mail.hust.edu.cn</a:t>
            </a:r>
            <a:endParaRPr lang="en-US" altLang="zh-CN" sz="25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0BDF57-89CE-490B-BEB0-ED190EC6EB07}"/>
              </a:ext>
            </a:extLst>
          </p:cNvPr>
          <p:cNvSpPr>
            <a:spLocks noGrp="1"/>
          </p:cNvSpPr>
          <p:nvPr>
            <p:ph idx="1"/>
          </p:nvPr>
        </p:nvSpPr>
        <p:spPr>
          <a:xfrm>
            <a:off x="250825" y="260350"/>
            <a:ext cx="8785225" cy="5843588"/>
          </a:xfrm>
          <a:solidFill>
            <a:schemeClr val="bg1"/>
          </a:solidFill>
        </p:spPr>
        <p:txBody>
          <a:bodyPr/>
          <a:lstStyle/>
          <a:p>
            <a:pPr marL="0" indent="0">
              <a:lnSpc>
                <a:spcPct val="150000"/>
              </a:lnSpc>
              <a:buFont typeface="Wingdings" panose="05000000000000000000" pitchFamily="2" charset="2"/>
              <a:buNone/>
              <a:defRPr/>
            </a:pPr>
            <a:r>
              <a:rPr lang="zh-CN" altLang="en-US" sz="2800" dirty="0"/>
              <a:t>（</a:t>
            </a:r>
            <a:r>
              <a:rPr lang="en-US" altLang="zh-CN" sz="2800" dirty="0"/>
              <a:t>1</a:t>
            </a:r>
            <a:r>
              <a:rPr lang="zh-CN" altLang="en-US" sz="2800" dirty="0"/>
              <a:t>）动态规划方法</a:t>
            </a:r>
            <a:endParaRPr lang="en-US" altLang="zh-CN" sz="2800" dirty="0"/>
          </a:p>
          <a:p>
            <a:pPr marL="0" indent="0">
              <a:lnSpc>
                <a:spcPct val="150000"/>
              </a:lnSpc>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活动选择问题具有最优子结构性，所以可以用动态规划方法求解：</a:t>
            </a:r>
            <a:endParaRPr lang="en-US" altLang="zh-CN" sz="2400" dirty="0">
              <a:latin typeface="宋体" panose="02010600030101010101" pitchFamily="2" charset="-122"/>
              <a:ea typeface="宋体" panose="02010600030101010101" pitchFamily="2" charset="-122"/>
            </a:endParaRPr>
          </a:p>
          <a:p>
            <a:pPr marL="0" indent="0">
              <a:lnSpc>
                <a:spcPct val="150000"/>
              </a:lnSpc>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令</a:t>
            </a:r>
            <a:r>
              <a:rPr lang="en-US" altLang="zh-CN" sz="2400" dirty="0">
                <a:solidFill>
                  <a:srgbClr val="FF0000"/>
                </a:solidFill>
              </a:rPr>
              <a:t>c[</a:t>
            </a:r>
            <a:r>
              <a:rPr lang="en-US" altLang="zh-CN" sz="2400" dirty="0" err="1">
                <a:solidFill>
                  <a:srgbClr val="FF0000"/>
                </a:solidFill>
              </a:rPr>
              <a:t>i,j</a:t>
            </a:r>
            <a:r>
              <a:rPr lang="en-US" altLang="zh-CN" sz="2400" dirty="0">
                <a:solidFill>
                  <a:srgbClr val="FF0000"/>
                </a:solidFill>
              </a:rPr>
              <a:t>]</a:t>
            </a:r>
            <a:r>
              <a:rPr lang="zh-CN" altLang="en-US" sz="2400" dirty="0">
                <a:latin typeface="宋体" panose="02010600030101010101" pitchFamily="2" charset="-122"/>
                <a:ea typeface="宋体" panose="02010600030101010101" pitchFamily="2" charset="-122"/>
              </a:rPr>
              <a:t>表示集合</a:t>
            </a:r>
            <a:r>
              <a:rPr lang="en-US" altLang="zh-CN" sz="2400" dirty="0" err="1"/>
              <a:t>S</a:t>
            </a:r>
            <a:r>
              <a:rPr lang="en-US" altLang="zh-CN" sz="2400" baseline="-25000" dirty="0" err="1"/>
              <a:t>ij</a:t>
            </a:r>
            <a:r>
              <a:rPr lang="zh-CN" altLang="en-US" sz="2400" dirty="0">
                <a:latin typeface="宋体" panose="02010600030101010101" pitchFamily="2" charset="-122"/>
                <a:ea typeface="宋体" panose="02010600030101010101" pitchFamily="2" charset="-122"/>
              </a:rPr>
              <a:t>的最优解大小，可得递归式如下：</a:t>
            </a:r>
            <a:endParaRPr lang="en-US" altLang="zh-CN" sz="2400" dirty="0">
              <a:latin typeface="宋体" panose="02010600030101010101" pitchFamily="2" charset="-122"/>
              <a:ea typeface="宋体" panose="02010600030101010101" pitchFamily="2" charset="-122"/>
            </a:endParaRPr>
          </a:p>
          <a:p>
            <a:pPr marL="0" indent="0">
              <a:lnSpc>
                <a:spcPct val="150000"/>
              </a:lnSpc>
              <a:buFont typeface="Wingdings" panose="05000000000000000000" pitchFamily="2" charset="2"/>
              <a:buNone/>
              <a:defRPr/>
            </a:pP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180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为了选择</a:t>
            </a:r>
            <a:r>
              <a:rPr lang="en-US" altLang="zh-CN" sz="2400" dirty="0">
                <a:latin typeface="宋体" panose="02010600030101010101" pitchFamily="2" charset="-122"/>
                <a:ea typeface="宋体" panose="02010600030101010101" pitchFamily="2" charset="-122"/>
              </a:rPr>
              <a:t>k</a:t>
            </a:r>
            <a:r>
              <a:rPr lang="zh-CN" altLang="en-US" sz="2400" dirty="0">
                <a:latin typeface="宋体" panose="02010600030101010101" pitchFamily="2" charset="-122"/>
                <a:ea typeface="宋体" panose="02010600030101010101" pitchFamily="2" charset="-122"/>
              </a:rPr>
              <a:t>，有：</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1800"/>
              </a:spcBef>
              <a:buFont typeface="Wingdings" panose="05000000000000000000" pitchFamily="2" charset="2"/>
              <a:buNone/>
              <a:defRPr/>
            </a:pP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480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可以设计</a:t>
            </a:r>
            <a:r>
              <a:rPr lang="zh-CN" altLang="en-US" sz="2400" dirty="0">
                <a:solidFill>
                  <a:srgbClr val="0000FF"/>
                </a:solidFill>
                <a:latin typeface="宋体" panose="02010600030101010101" pitchFamily="2" charset="-122"/>
                <a:ea typeface="宋体" panose="02010600030101010101" pitchFamily="2" charset="-122"/>
              </a:rPr>
              <a:t>带备忘机制的递归算法</a:t>
            </a:r>
            <a:r>
              <a:rPr lang="zh-CN" altLang="en-US" sz="2400" dirty="0">
                <a:latin typeface="宋体" panose="02010600030101010101" pitchFamily="2" charset="-122"/>
                <a:ea typeface="宋体" panose="02010600030101010101" pitchFamily="2" charset="-122"/>
              </a:rPr>
              <a:t>或</a:t>
            </a:r>
            <a:r>
              <a:rPr lang="zh-CN" altLang="en-US" sz="2400" dirty="0">
                <a:solidFill>
                  <a:srgbClr val="0000FF"/>
                </a:solidFill>
                <a:latin typeface="宋体" panose="02010600030101010101" pitchFamily="2" charset="-122"/>
                <a:ea typeface="宋体" panose="02010600030101010101" pitchFamily="2" charset="-122"/>
              </a:rPr>
              <a:t>自底向上的填表算法</a:t>
            </a:r>
            <a:r>
              <a:rPr lang="zh-CN" altLang="en-US" sz="2400" dirty="0">
                <a:latin typeface="宋体" panose="02010600030101010101" pitchFamily="2" charset="-122"/>
                <a:ea typeface="宋体" panose="02010600030101010101" pitchFamily="2" charset="-122"/>
              </a:rPr>
              <a:t>求解（自学）。</a:t>
            </a:r>
            <a:endParaRPr lang="en-US" altLang="zh-CN" sz="2400" dirty="0">
              <a:latin typeface="宋体" panose="02010600030101010101" pitchFamily="2" charset="-122"/>
              <a:ea typeface="宋体" panose="02010600030101010101" pitchFamily="2" charset="-122"/>
            </a:endParaRPr>
          </a:p>
          <a:p>
            <a:pPr>
              <a:lnSpc>
                <a:spcPct val="150000"/>
              </a:lnSpc>
              <a:defRPr/>
            </a:pPr>
            <a:endParaRPr lang="zh-CN" altLang="en-US" sz="2800" dirty="0"/>
          </a:p>
        </p:txBody>
      </p:sp>
      <p:sp>
        <p:nvSpPr>
          <p:cNvPr id="17411" name="灯片编号占位符 4">
            <a:extLst>
              <a:ext uri="{FF2B5EF4-FFF2-40B4-BE49-F238E27FC236}">
                <a16:creationId xmlns:a16="http://schemas.microsoft.com/office/drawing/2014/main" id="{39FFFA78-B3B6-4A8D-A73B-E91A22CC637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ACA14B5C-91C8-41C7-9658-B244BDE16146}" type="slidenum">
              <a:rPr lang="zh-CN" altLang="zh-CN" sz="1400">
                <a:solidFill>
                  <a:schemeClr val="tx1"/>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10</a:t>
            </a:fld>
            <a:endParaRPr lang="zh-CN" altLang="zh-CN" sz="1400">
              <a:solidFill>
                <a:schemeClr val="tx1"/>
              </a:solidFill>
              <a:latin typeface="Tahoma" panose="020B0604030504040204" pitchFamily="34" charset="0"/>
              <a:ea typeface="宋体" panose="02010600030101010101" pitchFamily="2" charset="-122"/>
            </a:endParaRPr>
          </a:p>
        </p:txBody>
      </p:sp>
      <p:pic>
        <p:nvPicPr>
          <p:cNvPr id="17412" name="图片 5">
            <a:extLst>
              <a:ext uri="{FF2B5EF4-FFF2-40B4-BE49-F238E27FC236}">
                <a16:creationId xmlns:a16="http://schemas.microsoft.com/office/drawing/2014/main" id="{A4C005D5-C104-4D47-8846-1623352F90A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9688" y="2894013"/>
            <a:ext cx="433863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图片 6">
            <a:extLst>
              <a:ext uri="{FF2B5EF4-FFF2-40B4-BE49-F238E27FC236}">
                <a16:creationId xmlns:a16="http://schemas.microsoft.com/office/drawing/2014/main" id="{4C409356-BE5C-46C3-8E88-75488B2789B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4146550"/>
            <a:ext cx="705485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图片 5">
            <a:extLst>
              <a:ext uri="{FF2B5EF4-FFF2-40B4-BE49-F238E27FC236}">
                <a16:creationId xmlns:a16="http://schemas.microsoft.com/office/drawing/2014/main" id="{B855DEF8-0FD6-4890-8249-45075203821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D8536197-0033-4C11-AAA7-F095498A9A22}"/>
              </a:ext>
            </a:extLst>
          </p:cNvPr>
          <p:cNvSpPr>
            <a:spLocks noGrp="1"/>
          </p:cNvSpPr>
          <p:nvPr>
            <p:ph type="sldNum" sz="quarter" idx="11"/>
          </p:nvPr>
        </p:nvSpPr>
        <p:spPr>
          <a:xfrm>
            <a:off x="7924800" y="5794375"/>
            <a:ext cx="762000" cy="3651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5078E7D3-B60C-42F3-8F03-6F1B3575D5D4}" type="slidenum">
              <a:rPr lang="zh-CN" altLang="en-US" sz="1400">
                <a:solidFill>
                  <a:srgbClr val="045C75"/>
                </a:solidFill>
                <a:latin typeface="Constantia" panose="02030602050306030303" pitchFamily="18" charset="0"/>
                <a:ea typeface="宋体" panose="02010600030101010101" pitchFamily="2" charset="-122"/>
              </a:rPr>
              <a:pPr>
                <a:spcBef>
                  <a:spcPct val="0"/>
                </a:spcBef>
                <a:buClrTx/>
                <a:buSzTx/>
                <a:buFont typeface="Arial" panose="020B0604020202020204" pitchFamily="34" charset="0"/>
                <a:buNone/>
              </a:pPr>
              <a:t>11</a:t>
            </a:fld>
            <a:endParaRPr lang="zh-CN" altLang="en-US" sz="1400">
              <a:solidFill>
                <a:srgbClr val="045C75"/>
              </a:solidFill>
              <a:latin typeface="Constantia" panose="02030602050306030303" pitchFamily="18" charset="0"/>
              <a:ea typeface="宋体" panose="02010600030101010101" pitchFamily="2" charset="-122"/>
            </a:endParaRPr>
          </a:p>
        </p:txBody>
      </p:sp>
      <p:sp>
        <p:nvSpPr>
          <p:cNvPr id="312323" name="Rectangle 3">
            <a:extLst>
              <a:ext uri="{FF2B5EF4-FFF2-40B4-BE49-F238E27FC236}">
                <a16:creationId xmlns:a16="http://schemas.microsoft.com/office/drawing/2014/main" id="{EA5DDBF6-0D73-4815-B9FC-DC7CB033BF97}"/>
              </a:ext>
            </a:extLst>
          </p:cNvPr>
          <p:cNvSpPr>
            <a:spLocks noGrp="1" noChangeArrowheads="1"/>
          </p:cNvSpPr>
          <p:nvPr>
            <p:ph type="body" idx="1"/>
          </p:nvPr>
        </p:nvSpPr>
        <p:spPr>
          <a:xfrm>
            <a:off x="179388" y="465138"/>
            <a:ext cx="8785225" cy="6410325"/>
          </a:xfrm>
          <a:solidFill>
            <a:schemeClr val="bg1"/>
          </a:solidFill>
        </p:spPr>
        <p:txBody>
          <a:bodyPr/>
          <a:lstStyle/>
          <a:p>
            <a:pPr marL="0" indent="0">
              <a:lnSpc>
                <a:spcPct val="150000"/>
              </a:lnSpc>
              <a:spcBef>
                <a:spcPts val="0"/>
              </a:spcBef>
              <a:buFont typeface="Wingdings" panose="05000000000000000000" pitchFamily="2" charset="2"/>
              <a:buNone/>
              <a:defRPr/>
            </a:pPr>
            <a:r>
              <a:rPr lang="en-US" altLang="zh-CN" sz="2800" dirty="0"/>
              <a:t>2</a:t>
            </a:r>
            <a:r>
              <a:rPr lang="zh-CN" altLang="en-US" sz="2800" dirty="0"/>
              <a:t>）活动选择问题的贪心算法</a:t>
            </a:r>
            <a:endParaRPr lang="en-US" altLang="zh-CN" sz="2800" dirty="0"/>
          </a:p>
          <a:p>
            <a:pPr marL="1527175" indent="-1527175">
              <a:lnSpc>
                <a:spcPct val="150000"/>
              </a:lnSpc>
              <a:spcBef>
                <a:spcPts val="1800"/>
              </a:spcBef>
              <a:buFont typeface="Wingdings" panose="05000000000000000000" pitchFamily="2" charset="2"/>
              <a:buNone/>
              <a:defRPr/>
            </a:pPr>
            <a:r>
              <a:rPr lang="zh-CN" altLang="en-US" sz="2400" dirty="0">
                <a:solidFill>
                  <a:srgbClr val="FF0000"/>
                </a:solidFill>
              </a:rPr>
              <a:t>贪心选择</a:t>
            </a:r>
            <a:r>
              <a:rPr lang="zh-CN" altLang="en-US" sz="2400" dirty="0">
                <a:latin typeface="宋体" panose="02010600030101010101" pitchFamily="2" charset="-122"/>
                <a:ea typeface="宋体" panose="02010600030101010101" pitchFamily="2" charset="-122"/>
              </a:rPr>
              <a:t>：在贪心算法的每一步所做的</a:t>
            </a:r>
            <a:r>
              <a:rPr lang="zh-CN" altLang="en-US" sz="2400" dirty="0">
                <a:solidFill>
                  <a:srgbClr val="0000FF"/>
                </a:solidFill>
              </a:rPr>
              <a:t>当前最优选择</a:t>
            </a:r>
            <a:r>
              <a:rPr lang="zh-CN" altLang="en-US" sz="2400" dirty="0">
                <a:latin typeface="宋体" panose="02010600030101010101" pitchFamily="2" charset="-122"/>
                <a:ea typeface="宋体" panose="02010600030101010101" pitchFamily="2" charset="-122"/>
              </a:rPr>
              <a:t>（</a:t>
            </a:r>
            <a:r>
              <a:rPr lang="zh-CN" altLang="en-US" sz="2400" dirty="0">
                <a:solidFill>
                  <a:srgbClr val="0000FF"/>
                </a:solidFill>
              </a:rPr>
              <a:t>局部最优选择</a:t>
            </a:r>
            <a:r>
              <a:rPr lang="zh-CN" altLang="en-US" sz="2400" dirty="0">
                <a:latin typeface="宋体" panose="02010600030101010101" pitchFamily="2" charset="-122"/>
                <a:ea typeface="宋体" panose="02010600030101010101" pitchFamily="2" charset="-122"/>
              </a:rPr>
              <a:t>）就叫做贪心选择。</a:t>
            </a:r>
            <a:endParaRPr lang="en-US" altLang="zh-CN" sz="2400" dirty="0">
              <a:latin typeface="宋体" panose="02010600030101010101" pitchFamily="2" charset="-122"/>
              <a:ea typeface="宋体" panose="02010600030101010101" pitchFamily="2" charset="-122"/>
            </a:endParaRPr>
          </a:p>
          <a:p>
            <a:pPr marL="3676650" indent="-3676650">
              <a:lnSpc>
                <a:spcPct val="150000"/>
              </a:lnSpc>
              <a:spcBef>
                <a:spcPts val="0"/>
              </a:spcBef>
              <a:buFont typeface="Wingdings" panose="05000000000000000000" pitchFamily="2" charset="2"/>
              <a:buNone/>
              <a:tabLst>
                <a:tab pos="3676650" algn="l"/>
              </a:tabLst>
              <a:defRPr/>
            </a:pPr>
            <a:r>
              <a:rPr lang="zh-CN" altLang="en-US" sz="2400" dirty="0">
                <a:solidFill>
                  <a:srgbClr val="0000FF"/>
                </a:solidFill>
              </a:rPr>
              <a:t>活动选择问题的贪心选择：</a:t>
            </a:r>
            <a:r>
              <a:rPr lang="zh-CN" altLang="en-US" sz="2400" dirty="0">
                <a:latin typeface="宋体" panose="02010600030101010101" pitchFamily="2" charset="-122"/>
                <a:ea typeface="宋体" panose="02010600030101010101" pitchFamily="2" charset="-122"/>
              </a:rPr>
              <a:t>每次总选择具有</a:t>
            </a:r>
            <a:r>
              <a:rPr lang="zh-CN" altLang="en-US" sz="2400" dirty="0">
                <a:solidFill>
                  <a:srgbClr val="FF0000"/>
                </a:solidFill>
              </a:rPr>
              <a:t>最早结束时间</a:t>
            </a:r>
            <a:r>
              <a:rPr lang="zh-CN" altLang="en-US" sz="2400" dirty="0">
                <a:latin typeface="宋体" panose="02010600030101010101" pitchFamily="2" charset="-122"/>
                <a:ea typeface="宋体" panose="02010600030101010101" pitchFamily="2" charset="-122"/>
              </a:rPr>
              <a:t>的兼容活动加入到集合</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中。</a:t>
            </a:r>
            <a:endParaRPr lang="en-US" altLang="zh-CN" sz="2400" dirty="0">
              <a:latin typeface="宋体" panose="02010600030101010101" pitchFamily="2" charset="-122"/>
              <a:ea typeface="宋体" panose="02010600030101010101" pitchFamily="2" charset="-122"/>
            </a:endParaRPr>
          </a:p>
          <a:p>
            <a:pPr marL="376238" lvl="2" indent="-376238">
              <a:lnSpc>
                <a:spcPct val="150000"/>
              </a:lnSpc>
              <a:spcBef>
                <a:spcPts val="0"/>
              </a:spcBef>
              <a:buFont typeface="Wingdings" panose="05000000000000000000" pitchFamily="2" charset="2"/>
              <a:buNone/>
              <a:defRPr/>
            </a:pPr>
            <a:r>
              <a:rPr lang="zh-CN" altLang="en-US" dirty="0">
                <a:latin typeface="宋体" panose="02010600030101010101" pitchFamily="2" charset="-122"/>
                <a:ea typeface="宋体" panose="02010600030101010101" pitchFamily="2" charset="-122"/>
              </a:rPr>
              <a:t>为什么？</a:t>
            </a:r>
            <a:endParaRPr lang="en-US" altLang="zh-CN" dirty="0">
              <a:latin typeface="宋体" panose="02010600030101010101" pitchFamily="2" charset="-122"/>
              <a:ea typeface="宋体" panose="02010600030101010101" pitchFamily="2" charset="-122"/>
            </a:endParaRPr>
          </a:p>
          <a:p>
            <a:pPr marL="0" lvl="2" indent="0">
              <a:lnSpc>
                <a:spcPct val="150000"/>
              </a:lnSpc>
              <a:spcBef>
                <a:spcPts val="0"/>
              </a:spcBef>
              <a:buFont typeface="Wingdings" panose="05000000000000000000" pitchFamily="2" charset="2"/>
              <a:buNone/>
              <a:defRPr/>
            </a:pPr>
            <a:r>
              <a:rPr lang="zh-CN" altLang="en-US" dirty="0">
                <a:latin typeface="宋体" panose="02010600030101010101" pitchFamily="2" charset="-122"/>
                <a:ea typeface="宋体" panose="02010600030101010101" pitchFamily="2" charset="-122"/>
              </a:rPr>
              <a:t>    直观上，按这种方法选择兼容活动可以为未安排的活动留下尽可能多的时间。也就是说，</a:t>
            </a:r>
            <a:r>
              <a:rPr lang="zh-CN" altLang="en-US" dirty="0">
                <a:solidFill>
                  <a:srgbClr val="0000FF"/>
                </a:solidFill>
              </a:rPr>
              <a:t>该算法的贪心选择的意义是使剩余的可安排时间段最大化，以便安排尽可能多的兼容活动</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p:txBody>
      </p:sp>
      <p:pic>
        <p:nvPicPr>
          <p:cNvPr id="18436" name="图片 3">
            <a:extLst>
              <a:ext uri="{FF2B5EF4-FFF2-40B4-BE49-F238E27FC236}">
                <a16:creationId xmlns:a16="http://schemas.microsoft.com/office/drawing/2014/main" id="{DED66249-0226-433F-B060-5106C4B754D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61B04BA4-5E21-4FCF-9289-65E71A4C3F06}"/>
              </a:ext>
            </a:extLst>
          </p:cNvPr>
          <p:cNvSpPr>
            <a:spLocks noGrp="1"/>
          </p:cNvSpPr>
          <p:nvPr>
            <p:ph type="sldNum" sz="quarter" idx="11"/>
          </p:nvPr>
        </p:nvSpPr>
        <p:spPr>
          <a:xfrm>
            <a:off x="7924800" y="5794375"/>
            <a:ext cx="762000" cy="3651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6F072611-8F05-4BC7-B532-598436311B3C}" type="slidenum">
              <a:rPr lang="zh-CN" altLang="en-US" sz="1400">
                <a:solidFill>
                  <a:srgbClr val="045C75"/>
                </a:solidFill>
                <a:latin typeface="Constantia" panose="02030602050306030303" pitchFamily="18" charset="0"/>
                <a:ea typeface="宋体" panose="02010600030101010101" pitchFamily="2" charset="-122"/>
              </a:rPr>
              <a:pPr>
                <a:spcBef>
                  <a:spcPct val="0"/>
                </a:spcBef>
                <a:buClrTx/>
                <a:buSzTx/>
                <a:buFont typeface="Arial" panose="020B0604020202020204" pitchFamily="34" charset="0"/>
                <a:buNone/>
              </a:pPr>
              <a:t>12</a:t>
            </a:fld>
            <a:endParaRPr lang="zh-CN" altLang="en-US" sz="1400">
              <a:solidFill>
                <a:srgbClr val="045C75"/>
              </a:solidFill>
              <a:latin typeface="Constantia" panose="02030602050306030303" pitchFamily="18" charset="0"/>
              <a:ea typeface="宋体" panose="02010600030101010101" pitchFamily="2" charset="-122"/>
            </a:endParaRPr>
          </a:p>
        </p:txBody>
      </p:sp>
      <p:sp>
        <p:nvSpPr>
          <p:cNvPr id="312323" name="Rectangle 3">
            <a:extLst>
              <a:ext uri="{FF2B5EF4-FFF2-40B4-BE49-F238E27FC236}">
                <a16:creationId xmlns:a16="http://schemas.microsoft.com/office/drawing/2014/main" id="{B68125EB-2887-46C1-A8F0-C2948BCEB62C}"/>
              </a:ext>
            </a:extLst>
          </p:cNvPr>
          <p:cNvSpPr>
            <a:spLocks noGrp="1" noChangeArrowheads="1"/>
          </p:cNvSpPr>
          <p:nvPr>
            <p:ph type="body" idx="1"/>
          </p:nvPr>
        </p:nvSpPr>
        <p:spPr>
          <a:xfrm>
            <a:off x="179388" y="333375"/>
            <a:ext cx="8785225" cy="6408738"/>
          </a:xfrm>
          <a:solidFill>
            <a:schemeClr val="bg1"/>
          </a:solidFill>
        </p:spPr>
        <p:txBody>
          <a:bodyPr/>
          <a:lstStyle/>
          <a:p>
            <a:pPr marL="0" indent="0">
              <a:lnSpc>
                <a:spcPct val="150000"/>
              </a:lnSpc>
              <a:spcBef>
                <a:spcPts val="1200"/>
              </a:spcBef>
              <a:buFont typeface="Wingdings" panose="05000000000000000000" pitchFamily="2" charset="2"/>
              <a:buNone/>
              <a:defRPr/>
            </a:pPr>
            <a:r>
              <a:rPr lang="zh-CN" altLang="en-US" sz="2400" dirty="0">
                <a:latin typeface="+mn-ea"/>
              </a:rPr>
              <a:t>例：</a:t>
            </a:r>
            <a:endParaRPr lang="en-US" altLang="zh-CN" sz="2400" dirty="0">
              <a:latin typeface="+mn-ea"/>
            </a:endParaRPr>
          </a:p>
          <a:p>
            <a:pPr marL="0" indent="0">
              <a:lnSpc>
                <a:spcPct val="150000"/>
              </a:lnSpc>
              <a:spcBef>
                <a:spcPts val="1200"/>
              </a:spcBef>
              <a:buFont typeface="Wingdings" panose="05000000000000000000" pitchFamily="2" charset="2"/>
              <a:buNone/>
              <a:defRPr/>
            </a:pPr>
            <a:endParaRPr lang="en-US" altLang="zh-CN" sz="2400" dirty="0">
              <a:latin typeface="+mn-ea"/>
            </a:endParaRPr>
          </a:p>
          <a:p>
            <a:pPr marL="360363" indent="0" algn="just">
              <a:lnSpc>
                <a:spcPct val="150000"/>
              </a:lnSpc>
              <a:spcBef>
                <a:spcPts val="240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由于输入的活动已经按照结束时间的递增顺序排列好了，所以，首次选择的活动是</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，其后选择的是结束时间最早且开始时间不早于前面已选择的最后一个活动的结束时间的活动 （</a:t>
            </a:r>
            <a:r>
              <a:rPr lang="zh-CN" altLang="en-US" sz="2400" dirty="0">
                <a:solidFill>
                  <a:srgbClr val="0000FF"/>
                </a:solidFill>
                <a:latin typeface="宋体" panose="02010600030101010101" pitchFamily="2" charset="-122"/>
                <a:ea typeface="宋体" panose="02010600030101010101" pitchFamily="2" charset="-122"/>
              </a:rPr>
              <a:t>活动要兼容</a:t>
            </a:r>
            <a:r>
              <a:rPr lang="zh-CN" altLang="en-US" sz="2400" dirty="0">
                <a:latin typeface="宋体" panose="02010600030101010101" pitchFamily="2" charset="-122"/>
                <a:ea typeface="宋体" panose="02010600030101010101" pitchFamily="2" charset="-122"/>
              </a:rPr>
              <a:t>）。</a:t>
            </a:r>
          </a:p>
          <a:p>
            <a:pPr marL="719138" lvl="2" indent="-342900">
              <a:lnSpc>
                <a:spcPct val="150000"/>
              </a:lnSpc>
              <a:spcBef>
                <a:spcPts val="1200"/>
              </a:spcBef>
              <a:buFont typeface="Wingdings" panose="05000000000000000000" pitchFamily="2" charset="2"/>
              <a:buChar char="Ø"/>
              <a:defRPr/>
            </a:pPr>
            <a:r>
              <a:rPr lang="zh-CN" altLang="en-US" dirty="0">
                <a:latin typeface="宋体" panose="02010600030101010101" pitchFamily="2" charset="-122"/>
                <a:ea typeface="宋体" panose="02010600030101010101" pitchFamily="2" charset="-122"/>
              </a:rPr>
              <a:t>当输入的活动已按结束时间的递增顺序排列，贪心算法只需</a:t>
            </a:r>
            <a:r>
              <a:rPr lang="en-US" altLang="zh-CN" dirty="0">
                <a:solidFill>
                  <a:srgbClr val="FF0000"/>
                </a:solidFill>
                <a:latin typeface="宋体" panose="02010600030101010101" pitchFamily="2" charset="-122"/>
                <a:ea typeface="宋体" panose="02010600030101010101" pitchFamily="2" charset="-122"/>
              </a:rPr>
              <a:t>O(n)</a:t>
            </a:r>
            <a:r>
              <a:rPr lang="zh-CN" altLang="en-US" dirty="0">
                <a:latin typeface="宋体" panose="02010600030101010101" pitchFamily="2" charset="-122"/>
                <a:ea typeface="宋体" panose="02010600030101010101" pitchFamily="2" charset="-122"/>
              </a:rPr>
              <a:t>的时间即可选择出来</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个活动的最大兼容活动集合。</a:t>
            </a:r>
            <a:endParaRPr lang="en-US" altLang="zh-CN" dirty="0">
              <a:latin typeface="宋体" panose="02010600030101010101" pitchFamily="2" charset="-122"/>
              <a:ea typeface="宋体" panose="02010600030101010101" pitchFamily="2" charset="-122"/>
            </a:endParaRPr>
          </a:p>
          <a:p>
            <a:pPr marL="719138" lvl="2" indent="-342900">
              <a:lnSpc>
                <a:spcPct val="150000"/>
              </a:lnSpc>
              <a:spcBef>
                <a:spcPts val="1200"/>
              </a:spcBef>
              <a:buFont typeface="Wingdings" panose="05000000000000000000" pitchFamily="2" charset="2"/>
              <a:buChar char="Ø"/>
              <a:defRPr/>
            </a:pPr>
            <a:r>
              <a:rPr lang="zh-CN" altLang="en-US" dirty="0">
                <a:latin typeface="宋体" panose="02010600030101010101" pitchFamily="2" charset="-122"/>
                <a:ea typeface="宋体" panose="02010600030101010101" pitchFamily="2" charset="-122"/>
              </a:rPr>
              <a:t>如果所给出的活动未按非减序排列，可以用</a:t>
            </a:r>
            <a:r>
              <a:rPr lang="en-US" altLang="zh-CN" dirty="0">
                <a:latin typeface="宋体" panose="02010600030101010101" pitchFamily="2" charset="-122"/>
                <a:ea typeface="宋体" panose="02010600030101010101" pitchFamily="2" charset="-122"/>
              </a:rPr>
              <a:t>O(</a:t>
            </a:r>
            <a:r>
              <a:rPr lang="en-US" altLang="zh-CN" dirty="0" err="1">
                <a:latin typeface="宋体" panose="02010600030101010101" pitchFamily="2" charset="-122"/>
                <a:ea typeface="宋体" panose="02010600030101010101" pitchFamily="2" charset="-122"/>
              </a:rPr>
              <a:t>nlogn</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的时间重排。</a:t>
            </a:r>
            <a:endParaRPr lang="en-US" altLang="zh-CN" dirty="0">
              <a:latin typeface="宋体" panose="02010600030101010101" pitchFamily="2" charset="-122"/>
              <a:ea typeface="宋体" panose="02010600030101010101" pitchFamily="2" charset="-122"/>
            </a:endParaRPr>
          </a:p>
        </p:txBody>
      </p:sp>
      <p:pic>
        <p:nvPicPr>
          <p:cNvPr id="19460" name="图片 3">
            <a:extLst>
              <a:ext uri="{FF2B5EF4-FFF2-40B4-BE49-F238E27FC236}">
                <a16:creationId xmlns:a16="http://schemas.microsoft.com/office/drawing/2014/main" id="{0413B1F2-CD46-4982-8E86-8905AD8C27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333375"/>
            <a:ext cx="6062663"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461" name="直接箭头连接符 4">
            <a:extLst>
              <a:ext uri="{FF2B5EF4-FFF2-40B4-BE49-F238E27FC236}">
                <a16:creationId xmlns:a16="http://schemas.microsoft.com/office/drawing/2014/main" id="{2077E4F6-EC00-4F52-B718-58287DED14D0}"/>
              </a:ext>
            </a:extLst>
          </p:cNvPr>
          <p:cNvCxnSpPr>
            <a:cxnSpLocks noChangeShapeType="1"/>
          </p:cNvCxnSpPr>
          <p:nvPr/>
        </p:nvCxnSpPr>
        <p:spPr bwMode="auto">
          <a:xfrm>
            <a:off x="1835150" y="1412875"/>
            <a:ext cx="5113338" cy="0"/>
          </a:xfrm>
          <a:prstGeom prst="straightConnector1">
            <a:avLst/>
          </a:prstGeom>
          <a:noFill/>
          <a:ln w="19050"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62" name="文本框 2">
            <a:extLst>
              <a:ext uri="{FF2B5EF4-FFF2-40B4-BE49-F238E27FC236}">
                <a16:creationId xmlns:a16="http://schemas.microsoft.com/office/drawing/2014/main" id="{81AA33B5-A9BD-4669-BF24-822172364982}"/>
              </a:ext>
            </a:extLst>
          </p:cNvPr>
          <p:cNvSpPr txBox="1">
            <a:spLocks noChangeArrowheads="1"/>
          </p:cNvSpPr>
          <p:nvPr/>
        </p:nvSpPr>
        <p:spPr bwMode="auto">
          <a:xfrm>
            <a:off x="3348038" y="1412875"/>
            <a:ext cx="157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zh-CN" altLang="en-US" sz="1800">
                <a:solidFill>
                  <a:schemeClr val="tx1"/>
                </a:solidFill>
                <a:latin typeface="Arial" panose="020B0604020202020204" pitchFamily="34" charset="0"/>
                <a:ea typeface="宋体" panose="02010600030101010101" pitchFamily="2" charset="-122"/>
              </a:rPr>
              <a:t>结束时间递增</a:t>
            </a:r>
          </a:p>
        </p:txBody>
      </p:sp>
      <p:pic>
        <p:nvPicPr>
          <p:cNvPr id="19463" name="图片 6">
            <a:extLst>
              <a:ext uri="{FF2B5EF4-FFF2-40B4-BE49-F238E27FC236}">
                <a16:creationId xmlns:a16="http://schemas.microsoft.com/office/drawing/2014/main" id="{D62B5331-2541-48BF-BE15-EDC3FB595F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A8E71B1-653F-4DE6-8B72-F68CFA6ADDBD}"/>
              </a:ext>
            </a:extLst>
          </p:cNvPr>
          <p:cNvSpPr>
            <a:spLocks noGrp="1"/>
          </p:cNvSpPr>
          <p:nvPr>
            <p:ph idx="1"/>
          </p:nvPr>
        </p:nvSpPr>
        <p:spPr>
          <a:xfrm>
            <a:off x="250825" y="188913"/>
            <a:ext cx="8497888" cy="5843587"/>
          </a:xfrm>
          <a:solidFill>
            <a:schemeClr val="bg1"/>
          </a:solidFill>
        </p:spPr>
        <p:txBody>
          <a:bodyPr/>
          <a:lstStyle/>
          <a:p>
            <a:pPr marL="1789113" indent="-1789113">
              <a:lnSpc>
                <a:spcPct val="150000"/>
              </a:lnSpc>
              <a:spcBef>
                <a:spcPts val="0"/>
              </a:spcBef>
              <a:buFont typeface="Wingdings" panose="05000000000000000000" pitchFamily="2" charset="2"/>
              <a:buNone/>
              <a:defRPr/>
            </a:pPr>
            <a:r>
              <a:rPr lang="zh-CN" altLang="en-US" sz="2400" dirty="0">
                <a:solidFill>
                  <a:srgbClr val="0000FF"/>
                </a:solidFill>
              </a:rPr>
              <a:t>算法正确吗？</a:t>
            </a:r>
            <a:r>
              <a:rPr lang="zh-CN" altLang="en-US" sz="1800" dirty="0">
                <a:latin typeface="宋体" panose="02010600030101010101" pitchFamily="2" charset="-122"/>
                <a:ea typeface="宋体" panose="02010600030101010101" pitchFamily="2" charset="-122"/>
              </a:rPr>
              <a:t>即按照上述的贪心选择方法选择的活动集是问题的最优解吗？</a:t>
            </a:r>
            <a:endParaRPr lang="en-US" altLang="zh-CN" sz="1800" dirty="0">
              <a:latin typeface="宋体" panose="02010600030101010101" pitchFamily="2" charset="-122"/>
              <a:ea typeface="宋体" panose="02010600030101010101" pitchFamily="2" charset="-122"/>
            </a:endParaRPr>
          </a:p>
          <a:p>
            <a:pPr marL="1439863" indent="-1439863">
              <a:lnSpc>
                <a:spcPct val="150000"/>
              </a:lnSpc>
              <a:spcBef>
                <a:spcPts val="600"/>
              </a:spcBef>
              <a:spcAft>
                <a:spcPts val="600"/>
              </a:spcAft>
              <a:buFont typeface="Wingdings" panose="05000000000000000000" pitchFamily="2" charset="2"/>
              <a:buNone/>
              <a:defRPr/>
            </a:pPr>
            <a:r>
              <a:rPr lang="zh-CN" altLang="en-US" sz="2400" i="1" dirty="0"/>
              <a:t>定理</a:t>
            </a:r>
            <a:r>
              <a:rPr lang="en-US" altLang="zh-CN" sz="2400" i="1" dirty="0"/>
              <a:t>16.1  </a:t>
            </a:r>
            <a:r>
              <a:rPr lang="zh-CN" altLang="en-US" sz="2400" dirty="0">
                <a:latin typeface="宋体" panose="02010600030101010101" pitchFamily="2" charset="-122"/>
                <a:ea typeface="宋体" panose="02010600030101010101" pitchFamily="2" charset="-122"/>
              </a:rPr>
              <a:t>考虑任意非空子问题</a:t>
            </a:r>
            <a:r>
              <a:rPr lang="en-US" altLang="zh-CN" sz="2400" dirty="0" err="1"/>
              <a:t>S</a:t>
            </a:r>
            <a:r>
              <a:rPr lang="en-US" altLang="zh-CN" sz="2400" baseline="-25000" dirty="0" err="1"/>
              <a:t>k</a:t>
            </a:r>
            <a:r>
              <a:rPr lang="zh-CN" altLang="en-US" sz="2400" dirty="0">
                <a:latin typeface="宋体" panose="02010600030101010101" pitchFamily="2" charset="-122"/>
                <a:ea typeface="宋体" panose="02010600030101010101" pitchFamily="2" charset="-122"/>
              </a:rPr>
              <a:t>，令</a:t>
            </a:r>
            <a:r>
              <a:rPr lang="en-US" altLang="zh-CN" sz="2400" dirty="0">
                <a:solidFill>
                  <a:srgbClr val="FF0000"/>
                </a:solidFill>
              </a:rPr>
              <a:t>a</a:t>
            </a:r>
            <a:r>
              <a:rPr lang="en-US" altLang="zh-CN" sz="2400" baseline="-25000" dirty="0">
                <a:solidFill>
                  <a:srgbClr val="FF0000"/>
                </a:solidFill>
              </a:rPr>
              <a:t>m</a:t>
            </a:r>
            <a:r>
              <a:rPr lang="zh-CN" altLang="en-US" sz="2400" dirty="0">
                <a:latin typeface="宋体" panose="02010600030101010101" pitchFamily="2" charset="-122"/>
                <a:ea typeface="宋体" panose="02010600030101010101" pitchFamily="2" charset="-122"/>
              </a:rPr>
              <a:t>是</a:t>
            </a:r>
            <a:r>
              <a:rPr lang="en-US" altLang="zh-CN" sz="2400" dirty="0" err="1"/>
              <a:t>S</a:t>
            </a:r>
            <a:r>
              <a:rPr lang="en-US" altLang="zh-CN" sz="2400" baseline="-25000" dirty="0" err="1"/>
              <a:t>k</a:t>
            </a:r>
            <a:r>
              <a:rPr lang="zh-CN" altLang="en-US" sz="2400" dirty="0">
                <a:latin typeface="宋体" panose="02010600030101010101" pitchFamily="2" charset="-122"/>
                <a:ea typeface="宋体" panose="02010600030101010101" pitchFamily="2" charset="-122"/>
              </a:rPr>
              <a:t>中结束时间最早的活动，则</a:t>
            </a:r>
            <a:r>
              <a:rPr lang="en-US" altLang="zh-CN" sz="2400" dirty="0"/>
              <a:t>a</a:t>
            </a:r>
            <a:r>
              <a:rPr lang="en-US" altLang="zh-CN" sz="2400" baseline="-25000" dirty="0"/>
              <a:t>m</a:t>
            </a:r>
            <a:r>
              <a:rPr lang="zh-CN" altLang="en-US" sz="2400" dirty="0">
                <a:latin typeface="宋体" panose="02010600030101010101" pitchFamily="2" charset="-122"/>
                <a:ea typeface="宋体" panose="02010600030101010101" pitchFamily="2" charset="-122"/>
              </a:rPr>
              <a:t>必在</a:t>
            </a:r>
            <a:r>
              <a:rPr lang="en-US" altLang="zh-CN" sz="2400" dirty="0" err="1"/>
              <a:t>S</a:t>
            </a:r>
            <a:r>
              <a:rPr lang="en-US" altLang="zh-CN" sz="2400" baseline="-25000" dirty="0" err="1"/>
              <a:t>k</a:t>
            </a:r>
            <a:r>
              <a:rPr lang="zh-CN" altLang="en-US" sz="2400" dirty="0">
                <a:latin typeface="宋体" panose="02010600030101010101" pitchFamily="2" charset="-122"/>
                <a:ea typeface="宋体" panose="02010600030101010101" pitchFamily="2" charset="-122"/>
              </a:rPr>
              <a:t>的某个最大兼容活动子集中。</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0"/>
              </a:spcBef>
              <a:buFont typeface="Wingdings" panose="05000000000000000000" pitchFamily="2" charset="2"/>
              <a:buNone/>
              <a:defRPr/>
            </a:pPr>
            <a:r>
              <a:rPr lang="zh-CN" altLang="en-US" sz="2400" dirty="0"/>
              <a:t>证明：</a:t>
            </a:r>
            <a:endParaRPr lang="en-US" altLang="zh-CN" sz="2400" dirty="0"/>
          </a:p>
          <a:p>
            <a:pPr marL="0" indent="0">
              <a:lnSpc>
                <a:spcPct val="150000"/>
              </a:lnSpc>
              <a:spcBef>
                <a:spcPts val="0"/>
              </a:spcBef>
              <a:buFont typeface="Wingdings" panose="05000000000000000000" pitchFamily="2" charset="2"/>
              <a:buNone/>
              <a:defRPr/>
            </a:pPr>
            <a:r>
              <a:rPr lang="zh-CN" altLang="en-US" sz="2400" dirty="0"/>
              <a:t>       </a:t>
            </a:r>
            <a:r>
              <a:rPr lang="zh-CN" altLang="en-US" sz="2400" dirty="0">
                <a:latin typeface="宋体" panose="02010600030101010101" pitchFamily="2" charset="-122"/>
                <a:ea typeface="宋体" panose="02010600030101010101" pitchFamily="2" charset="-122"/>
              </a:rPr>
              <a:t>令</a:t>
            </a:r>
            <a:r>
              <a:rPr lang="en-US" altLang="zh-CN" sz="2400" dirty="0" err="1"/>
              <a:t>A</a:t>
            </a:r>
            <a:r>
              <a:rPr lang="en-US" altLang="zh-CN" sz="2400" baseline="-25000" dirty="0" err="1"/>
              <a:t>k</a:t>
            </a:r>
            <a:r>
              <a:rPr lang="zh-CN" altLang="en-US" sz="2400" dirty="0">
                <a:latin typeface="宋体" panose="02010600030101010101" pitchFamily="2" charset="-122"/>
                <a:ea typeface="宋体" panose="02010600030101010101" pitchFamily="2" charset="-122"/>
              </a:rPr>
              <a:t>是</a:t>
            </a:r>
            <a:r>
              <a:rPr lang="en-US" altLang="zh-CN" sz="2400" dirty="0" err="1"/>
              <a:t>S</a:t>
            </a:r>
            <a:r>
              <a:rPr lang="en-US" altLang="zh-CN" sz="2400" baseline="-25000" dirty="0" err="1"/>
              <a:t>k</a:t>
            </a:r>
            <a:r>
              <a:rPr lang="zh-CN" altLang="en-US" sz="2400" dirty="0">
                <a:latin typeface="宋体" panose="02010600030101010101" pitchFamily="2" charset="-122"/>
                <a:ea typeface="宋体" panose="02010600030101010101" pitchFamily="2" charset="-122"/>
              </a:rPr>
              <a:t>的一个最大兼容活动子集，且</a:t>
            </a:r>
            <a:r>
              <a:rPr lang="en-US" altLang="zh-CN" sz="2400" dirty="0" err="1"/>
              <a:t>a</a:t>
            </a:r>
            <a:r>
              <a:rPr lang="en-US" altLang="zh-CN" sz="2400" baseline="-25000" dirty="0" err="1"/>
              <a:t>j</a:t>
            </a:r>
            <a:r>
              <a:rPr lang="zh-CN" altLang="en-US" sz="2400" dirty="0">
                <a:latin typeface="宋体" panose="02010600030101010101" pitchFamily="2" charset="-122"/>
                <a:ea typeface="宋体" panose="02010600030101010101" pitchFamily="2" charset="-122"/>
              </a:rPr>
              <a:t>是</a:t>
            </a:r>
            <a:r>
              <a:rPr lang="en-US" altLang="zh-CN" sz="2400" dirty="0" err="1"/>
              <a:t>A</a:t>
            </a:r>
            <a:r>
              <a:rPr lang="en-US" altLang="zh-CN" sz="2400" baseline="-25000" dirty="0" err="1"/>
              <a:t>k</a:t>
            </a:r>
            <a:r>
              <a:rPr lang="zh-CN" altLang="en-US" sz="2400" dirty="0">
                <a:latin typeface="宋体" panose="02010600030101010101" pitchFamily="2" charset="-122"/>
                <a:ea typeface="宋体" panose="02010600030101010101" pitchFamily="2" charset="-122"/>
              </a:rPr>
              <a:t>中结束最早的活动。若</a:t>
            </a:r>
            <a:r>
              <a:rPr lang="en-US" altLang="zh-CN" sz="2400" dirty="0" err="1"/>
              <a:t>a</a:t>
            </a:r>
            <a:r>
              <a:rPr lang="en-US" altLang="zh-CN" sz="2400" baseline="-25000" dirty="0" err="1"/>
              <a:t>j</a:t>
            </a:r>
            <a:r>
              <a:rPr lang="en-US" altLang="zh-CN" sz="2400" dirty="0"/>
              <a:t>=a</a:t>
            </a:r>
            <a:r>
              <a:rPr lang="en-US" altLang="zh-CN" sz="2400" baseline="-25000" dirty="0"/>
              <a:t>m</a:t>
            </a:r>
            <a:r>
              <a:rPr lang="zh-CN" altLang="en-US" sz="2400" dirty="0">
                <a:latin typeface="宋体" panose="02010600030101010101" pitchFamily="2" charset="-122"/>
                <a:ea typeface="宋体" panose="02010600030101010101" pitchFamily="2" charset="-122"/>
              </a:rPr>
              <a:t>，则得证。否则，令</a:t>
            </a:r>
            <a:r>
              <a:rPr lang="en-US" altLang="zh-CN" sz="2400" dirty="0"/>
              <a:t> </a:t>
            </a:r>
            <a:r>
              <a:rPr lang="en-US" altLang="zh-CN" sz="2400" dirty="0" err="1"/>
              <a:t>A</a:t>
            </a:r>
            <a:r>
              <a:rPr lang="en-US" altLang="zh-CN" sz="2400" baseline="-25000" dirty="0" err="1"/>
              <a:t>k</a:t>
            </a:r>
            <a:r>
              <a:rPr lang="en-US" altLang="zh-CN" sz="2400" dirty="0"/>
              <a:t>’=</a:t>
            </a:r>
            <a:r>
              <a:rPr lang="en-US" altLang="zh-CN" sz="2400" dirty="0" err="1"/>
              <a:t>A</a:t>
            </a:r>
            <a:r>
              <a:rPr lang="en-US" altLang="zh-CN" sz="2400" baseline="-25000" dirty="0" err="1"/>
              <a:t>k</a:t>
            </a:r>
            <a:r>
              <a:rPr lang="en-US" altLang="zh-CN" sz="2400" dirty="0"/>
              <a:t>-{</a:t>
            </a:r>
            <a:r>
              <a:rPr lang="en-US" altLang="zh-CN" sz="2400" dirty="0" err="1"/>
              <a:t>a</a:t>
            </a:r>
            <a:r>
              <a:rPr lang="en-US" altLang="zh-CN" sz="2400" baseline="-25000" dirty="0" err="1"/>
              <a:t>j</a:t>
            </a:r>
            <a:r>
              <a:rPr lang="en-US" altLang="zh-CN" sz="2400" dirty="0"/>
              <a:t>}∪{a</a:t>
            </a:r>
            <a:r>
              <a:rPr lang="en-US" altLang="zh-CN" sz="2400" baseline="-25000" dirty="0"/>
              <a:t>m</a:t>
            </a:r>
            <a:r>
              <a:rPr lang="en-US" altLang="zh-CN" sz="2400" dirty="0"/>
              <a:t>}</a:t>
            </a:r>
            <a:r>
              <a:rPr lang="zh-CN" altLang="en-US" sz="2400" dirty="0"/>
              <a:t>。</a:t>
            </a:r>
            <a:endParaRPr lang="en-US" altLang="zh-CN" sz="2400" dirty="0"/>
          </a:p>
          <a:p>
            <a:pPr marL="0" indent="0">
              <a:lnSpc>
                <a:spcPct val="150000"/>
              </a:lnSpc>
              <a:spcBef>
                <a:spcPts val="0"/>
              </a:spcBef>
              <a:buFont typeface="Wingdings" panose="05000000000000000000" pitchFamily="2" charset="2"/>
              <a:buNone/>
              <a:defRPr/>
            </a:pPr>
            <a:r>
              <a:rPr lang="zh-CN" altLang="en-US" sz="2400" dirty="0"/>
              <a:t>       </a:t>
            </a:r>
            <a:r>
              <a:rPr lang="zh-CN" altLang="en-US" sz="2400" dirty="0">
                <a:latin typeface="宋体" panose="02010600030101010101" pitchFamily="2" charset="-122"/>
                <a:ea typeface="宋体" panose="02010600030101010101" pitchFamily="2" charset="-122"/>
              </a:rPr>
              <a:t>因为</a:t>
            </a:r>
            <a:r>
              <a:rPr lang="en-US" altLang="zh-CN" sz="2400" dirty="0" err="1"/>
              <a:t>A</a:t>
            </a:r>
            <a:r>
              <a:rPr lang="en-US" altLang="zh-CN" sz="2400" baseline="-25000" dirty="0" err="1"/>
              <a:t>k</a:t>
            </a:r>
            <a:r>
              <a:rPr lang="zh-CN" altLang="en-US" sz="2400" dirty="0">
                <a:latin typeface="宋体" panose="02010600030101010101" pitchFamily="2" charset="-122"/>
                <a:ea typeface="宋体" panose="02010600030101010101" pitchFamily="2" charset="-122"/>
              </a:rPr>
              <a:t>中的活动都是不相交的，</a:t>
            </a:r>
            <a:r>
              <a:rPr lang="en-US" altLang="zh-CN" sz="2400" dirty="0" err="1"/>
              <a:t>a</a:t>
            </a:r>
            <a:r>
              <a:rPr lang="en-US" altLang="zh-CN" sz="2400" baseline="-25000" dirty="0" err="1"/>
              <a:t>j</a:t>
            </a:r>
            <a:r>
              <a:rPr lang="zh-CN" altLang="en-US" sz="2400" dirty="0">
                <a:latin typeface="宋体" panose="02010600030101010101" pitchFamily="2" charset="-122"/>
                <a:ea typeface="宋体" panose="02010600030101010101" pitchFamily="2" charset="-122"/>
              </a:rPr>
              <a:t>是</a:t>
            </a:r>
            <a:r>
              <a:rPr lang="en-US" altLang="zh-CN" sz="2400" dirty="0" err="1"/>
              <a:t>A</a:t>
            </a:r>
            <a:r>
              <a:rPr lang="en-US" altLang="zh-CN" sz="2400" baseline="-25000" dirty="0" err="1"/>
              <a:t>k</a:t>
            </a:r>
            <a:r>
              <a:rPr lang="zh-CN" altLang="en-US" sz="2400" dirty="0">
                <a:latin typeface="宋体" panose="02010600030101010101" pitchFamily="2" charset="-122"/>
                <a:ea typeface="宋体" panose="02010600030101010101" pitchFamily="2" charset="-122"/>
              </a:rPr>
              <a:t>中结束时间最早的活动，而</a:t>
            </a:r>
            <a:r>
              <a:rPr lang="en-US" altLang="zh-CN" sz="2400" dirty="0"/>
              <a:t>a</a:t>
            </a:r>
            <a:r>
              <a:rPr lang="en-US" altLang="zh-CN" sz="2400" baseline="-25000" dirty="0"/>
              <a:t>m</a:t>
            </a:r>
            <a:r>
              <a:rPr lang="zh-CN" altLang="en-US" sz="2400" dirty="0">
                <a:latin typeface="宋体" panose="02010600030101010101" pitchFamily="2" charset="-122"/>
                <a:ea typeface="宋体" panose="02010600030101010101" pitchFamily="2" charset="-122"/>
              </a:rPr>
              <a:t>是</a:t>
            </a:r>
            <a:r>
              <a:rPr lang="en-US" altLang="zh-CN" sz="2400" dirty="0" err="1"/>
              <a:t>S</a:t>
            </a:r>
            <a:r>
              <a:rPr lang="en-US" altLang="zh-CN" sz="2400" baseline="-25000" dirty="0" err="1"/>
              <a:t>k</a:t>
            </a:r>
            <a:r>
              <a:rPr lang="zh-CN" altLang="en-US" sz="2400" dirty="0">
                <a:latin typeface="宋体" panose="02010600030101010101" pitchFamily="2" charset="-122"/>
                <a:ea typeface="宋体" panose="02010600030101010101" pitchFamily="2" charset="-122"/>
              </a:rPr>
              <a:t>中结束时间最早的活动，所以</a:t>
            </a:r>
            <a:r>
              <a:rPr lang="en-US" altLang="zh-CN" sz="2400" dirty="0" err="1"/>
              <a:t>f</a:t>
            </a:r>
            <a:r>
              <a:rPr lang="en-US" altLang="zh-CN" sz="2400" baseline="-25000" dirty="0" err="1"/>
              <a:t>m</a:t>
            </a:r>
            <a:r>
              <a:rPr lang="en-US" altLang="zh-CN" sz="2400" dirty="0" err="1"/>
              <a:t>≤f</a:t>
            </a:r>
            <a:r>
              <a:rPr lang="en-US" altLang="zh-CN" sz="2400" baseline="-25000" dirty="0" err="1"/>
              <a:t>j</a:t>
            </a:r>
            <a:r>
              <a:rPr lang="zh-CN" altLang="en-US" sz="2400" dirty="0">
                <a:latin typeface="宋体" panose="02010600030101010101" pitchFamily="2" charset="-122"/>
                <a:ea typeface="宋体" panose="02010600030101010101" pitchFamily="2" charset="-122"/>
              </a:rPr>
              <a:t>。即</a:t>
            </a:r>
            <a:r>
              <a:rPr lang="en-US" altLang="zh-CN" sz="2400" dirty="0" err="1"/>
              <a:t>A</a:t>
            </a:r>
            <a:r>
              <a:rPr lang="en-US" altLang="zh-CN" sz="2400" baseline="-25000" dirty="0" err="1"/>
              <a:t>k</a:t>
            </a:r>
            <a:r>
              <a:rPr lang="zh-CN" altLang="en-US" sz="2400" dirty="0">
                <a:latin typeface="+mn-lt"/>
              </a:rPr>
              <a:t>’</a:t>
            </a:r>
            <a:r>
              <a:rPr lang="zh-CN" altLang="en-US" sz="2400" dirty="0">
                <a:latin typeface="宋体" panose="02010600030101010101" pitchFamily="2" charset="-122"/>
                <a:ea typeface="宋体" panose="02010600030101010101" pitchFamily="2" charset="-122"/>
              </a:rPr>
              <a:t>中的活动也是不相交的。</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由于</a:t>
            </a:r>
            <a:r>
              <a:rPr lang="en-US" altLang="zh-CN" sz="2400" dirty="0"/>
              <a:t>|</a:t>
            </a:r>
            <a:r>
              <a:rPr lang="en-US" altLang="zh-CN" sz="2400" dirty="0" err="1"/>
              <a:t>A</a:t>
            </a:r>
            <a:r>
              <a:rPr lang="en-US" altLang="zh-CN" sz="2400" baseline="-25000" dirty="0" err="1"/>
              <a:t>k</a:t>
            </a:r>
            <a:r>
              <a:rPr lang="en-US" altLang="zh-CN" sz="2400" dirty="0">
                <a:latin typeface="+mn-lt"/>
              </a:rPr>
              <a:t>’</a:t>
            </a:r>
            <a:r>
              <a:rPr lang="en-US" altLang="zh-CN" sz="2400" dirty="0"/>
              <a:t>|=|</a:t>
            </a:r>
            <a:r>
              <a:rPr lang="en-US" altLang="zh-CN" sz="2400" dirty="0" err="1"/>
              <a:t>A</a:t>
            </a:r>
            <a:r>
              <a:rPr lang="en-US" altLang="zh-CN" sz="2400" baseline="-25000" dirty="0" err="1"/>
              <a:t>k</a:t>
            </a:r>
            <a:r>
              <a:rPr lang="en-US" altLang="zh-CN" sz="2400" dirty="0"/>
              <a:t>|</a:t>
            </a:r>
            <a:r>
              <a:rPr lang="zh-CN" altLang="en-US" sz="2400" dirty="0">
                <a:latin typeface="宋体" panose="02010600030101010101" pitchFamily="2" charset="-122"/>
                <a:ea typeface="宋体" panose="02010600030101010101" pitchFamily="2" charset="-122"/>
              </a:rPr>
              <a:t>，所以</a:t>
            </a:r>
            <a:r>
              <a:rPr lang="en-US" altLang="zh-CN" sz="2400" dirty="0" err="1"/>
              <a:t>A</a:t>
            </a:r>
            <a:r>
              <a:rPr lang="en-US" altLang="zh-CN" sz="2400" baseline="-25000" dirty="0" err="1"/>
              <a:t>k</a:t>
            </a:r>
            <a:r>
              <a:rPr lang="zh-CN" altLang="en-US" sz="2400" dirty="0"/>
              <a:t>’</a:t>
            </a:r>
            <a:r>
              <a:rPr lang="zh-CN" altLang="en-US" sz="2400" dirty="0">
                <a:latin typeface="宋体" panose="02010600030101010101" pitchFamily="2" charset="-122"/>
                <a:ea typeface="宋体" panose="02010600030101010101" pitchFamily="2" charset="-122"/>
              </a:rPr>
              <a:t>也就是</a:t>
            </a:r>
            <a:r>
              <a:rPr lang="en-US" altLang="zh-CN" sz="2400" dirty="0" err="1"/>
              <a:t>S</a:t>
            </a:r>
            <a:r>
              <a:rPr lang="en-US" altLang="zh-CN" sz="2400" baseline="-25000" dirty="0" err="1"/>
              <a:t>k</a:t>
            </a:r>
            <a:r>
              <a:rPr lang="zh-CN" altLang="en-US" sz="2400" dirty="0">
                <a:latin typeface="宋体" panose="02010600030101010101" pitchFamily="2" charset="-122"/>
                <a:ea typeface="宋体" panose="02010600030101010101" pitchFamily="2" charset="-122"/>
              </a:rPr>
              <a:t>的一个最大兼容活动子集，且包含</a:t>
            </a:r>
            <a:r>
              <a:rPr lang="en-US" altLang="zh-CN" sz="2400" dirty="0"/>
              <a:t>a</a:t>
            </a:r>
            <a:r>
              <a:rPr lang="en-US" altLang="zh-CN" sz="2400" baseline="-25000" dirty="0"/>
              <a:t>m</a:t>
            </a:r>
            <a:r>
              <a:rPr lang="zh-CN" altLang="en-US" sz="2400" dirty="0">
                <a:latin typeface="宋体" panose="02010600030101010101" pitchFamily="2" charset="-122"/>
                <a:ea typeface="宋体" panose="02010600030101010101" pitchFamily="2" charset="-122"/>
              </a:rPr>
              <a:t>。      </a:t>
            </a:r>
            <a:r>
              <a:rPr lang="en-US" altLang="zh-CN" sz="2400" dirty="0">
                <a:solidFill>
                  <a:srgbClr val="0000FF"/>
                </a:solidFill>
                <a:latin typeface="宋体" panose="02010600030101010101" pitchFamily="2" charset="-122"/>
                <a:ea typeface="宋体" panose="02010600030101010101" pitchFamily="2" charset="-122"/>
              </a:rPr>
              <a:t>                            </a:t>
            </a:r>
            <a:r>
              <a:rPr lang="zh-CN" altLang="en-US" sz="2400" dirty="0">
                <a:solidFill>
                  <a:srgbClr val="0000FF"/>
                </a:solidFill>
                <a:latin typeface="宋体" panose="02010600030101010101" pitchFamily="2" charset="-122"/>
                <a:ea typeface="宋体" panose="02010600030101010101" pitchFamily="2" charset="-122"/>
              </a:rPr>
              <a:t>得证</a:t>
            </a:r>
            <a:r>
              <a:rPr lang="zh-CN" altLang="en-US" sz="24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81F37A4-196A-42B8-8FF2-B5943417F3DA}"/>
              </a:ext>
            </a:extLst>
          </p:cNvPr>
          <p:cNvSpPr>
            <a:spLocks noGrp="1"/>
          </p:cNvSpPr>
          <p:nvPr>
            <p:ph idx="1"/>
          </p:nvPr>
        </p:nvSpPr>
        <p:spPr>
          <a:xfrm>
            <a:off x="250825" y="188913"/>
            <a:ext cx="8709025" cy="5915025"/>
          </a:xfrm>
          <a:solidFill>
            <a:schemeClr val="bg1"/>
          </a:solidFill>
        </p:spPr>
        <p:txBody>
          <a:bodyPr/>
          <a:lstStyle/>
          <a:p>
            <a:pPr>
              <a:lnSpc>
                <a:spcPct val="150000"/>
              </a:lnSpc>
              <a:defRPr/>
            </a:pPr>
            <a:r>
              <a:rPr lang="zh-CN" altLang="en-US" sz="2800" dirty="0">
                <a:solidFill>
                  <a:srgbClr val="0000FF"/>
                </a:solidFill>
              </a:rPr>
              <a:t>活动选择问题的贪心算法</a:t>
            </a:r>
            <a:endParaRPr lang="en-US" altLang="zh-CN" sz="2800" dirty="0">
              <a:solidFill>
                <a:srgbClr val="0000FF"/>
              </a:solidFill>
            </a:endParaRPr>
          </a:p>
          <a:p>
            <a:pPr marL="0" indent="0">
              <a:lnSpc>
                <a:spcPct val="150000"/>
              </a:lnSpc>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采用</a:t>
            </a:r>
            <a:r>
              <a:rPr lang="zh-CN" altLang="en-US" sz="2400" dirty="0">
                <a:solidFill>
                  <a:srgbClr val="FF0000"/>
                </a:solidFill>
              </a:rPr>
              <a:t>自顶向下</a:t>
            </a:r>
            <a:r>
              <a:rPr lang="zh-CN" altLang="en-US" sz="2400" dirty="0">
                <a:latin typeface="宋体" panose="02010600030101010101" pitchFamily="2" charset="-122"/>
                <a:ea typeface="宋体" panose="02010600030101010101" pitchFamily="2" charset="-122"/>
              </a:rPr>
              <a:t>的设计：</a:t>
            </a:r>
            <a:r>
              <a:rPr lang="zh-CN" altLang="en-US" sz="2400" b="1" dirty="0">
                <a:latin typeface="宋体" panose="02010600030101010101" pitchFamily="2" charset="-122"/>
                <a:ea typeface="宋体" panose="02010600030101010101" pitchFamily="2" charset="-122"/>
              </a:rPr>
              <a:t>首先做出一个选择，然后求解剩下的子问题</a:t>
            </a:r>
            <a:r>
              <a:rPr lang="zh-CN" altLang="en-US" sz="2400" dirty="0">
                <a:latin typeface="宋体" panose="02010600030101010101" pitchFamily="2" charset="-122"/>
                <a:ea typeface="宋体" panose="02010600030101010101" pitchFamily="2" charset="-122"/>
              </a:rPr>
              <a:t>。每次选择将问题转化成一个规模更小的问题。</a:t>
            </a:r>
            <a:endParaRPr lang="en-US" altLang="zh-CN" sz="2400" dirty="0">
              <a:latin typeface="宋体" panose="02010600030101010101" pitchFamily="2" charset="-122"/>
              <a:ea typeface="宋体" panose="02010600030101010101" pitchFamily="2" charset="-122"/>
            </a:endParaRPr>
          </a:p>
          <a:p>
            <a:pPr>
              <a:lnSpc>
                <a:spcPct val="150000"/>
              </a:lnSpc>
              <a:defRPr/>
            </a:pPr>
            <a:endParaRPr lang="zh-CN" altLang="en-US" sz="2400" dirty="0"/>
          </a:p>
        </p:txBody>
      </p:sp>
      <p:sp>
        <p:nvSpPr>
          <p:cNvPr id="4" name="日期占位符 3">
            <a:extLst>
              <a:ext uri="{FF2B5EF4-FFF2-40B4-BE49-F238E27FC236}">
                <a16:creationId xmlns:a16="http://schemas.microsoft.com/office/drawing/2014/main" id="{EEA612F6-4BC9-40F4-9FA9-F897F41033EF}"/>
              </a:ext>
            </a:extLst>
          </p:cNvPr>
          <p:cNvSpPr>
            <a:spLocks noGrp="1"/>
          </p:cNvSpPr>
          <p:nvPr>
            <p:ph type="dt" sz="quarter" idx="10"/>
          </p:nvPr>
        </p:nvSpPr>
        <p:spPr/>
        <p:txBody>
          <a:bodyPr/>
          <a:lstStyle/>
          <a:p>
            <a:pPr>
              <a:defRPr/>
            </a:pPr>
            <a:fld id="{BEB792C8-D0B3-438B-8B7A-3373D6D75298}" type="datetime1">
              <a:rPr lang="zh-CN" altLang="en-US" smtClean="0"/>
              <a:pPr>
                <a:defRPr/>
              </a:pPr>
              <a:t>2022/3/24</a:t>
            </a:fld>
            <a:endParaRPr lang="zh-CN" altLang="en-US"/>
          </a:p>
        </p:txBody>
      </p:sp>
      <p:sp>
        <p:nvSpPr>
          <p:cNvPr id="21508" name="灯片编号占位符 4">
            <a:extLst>
              <a:ext uri="{FF2B5EF4-FFF2-40B4-BE49-F238E27FC236}">
                <a16:creationId xmlns:a16="http://schemas.microsoft.com/office/drawing/2014/main" id="{EAE6D93C-2A10-4AD1-B63B-781F481604AB}"/>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E8E34BAC-45EF-42A5-A76A-099394A9C33D}" type="slidenum">
              <a:rPr lang="zh-CN" altLang="zh-CN" sz="1400">
                <a:solidFill>
                  <a:schemeClr val="tx1"/>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14</a:t>
            </a:fld>
            <a:endParaRPr lang="zh-CN" altLang="zh-CN" sz="1400">
              <a:solidFill>
                <a:schemeClr val="tx1"/>
              </a:solidFill>
              <a:latin typeface="Tahoma" panose="020B0604030504040204" pitchFamily="34" charset="0"/>
              <a:ea typeface="宋体" panose="02010600030101010101" pitchFamily="2" charset="-122"/>
            </a:endParaRPr>
          </a:p>
        </p:txBody>
      </p:sp>
      <p:pic>
        <p:nvPicPr>
          <p:cNvPr id="21509" name="图片 5">
            <a:extLst>
              <a:ext uri="{FF2B5EF4-FFF2-40B4-BE49-F238E27FC236}">
                <a16:creationId xmlns:a16="http://schemas.microsoft.com/office/drawing/2014/main" id="{2A5E9AEC-466E-43C6-B574-A8C5AA6D8D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1825" y="2232025"/>
            <a:ext cx="7947025" cy="22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内容占位符 2">
            <a:extLst>
              <a:ext uri="{FF2B5EF4-FFF2-40B4-BE49-F238E27FC236}">
                <a16:creationId xmlns:a16="http://schemas.microsoft.com/office/drawing/2014/main" id="{46E2C39E-1181-4873-AB89-0B23609FB7E9}"/>
              </a:ext>
            </a:extLst>
          </p:cNvPr>
          <p:cNvSpPr txBox="1">
            <a:spLocks/>
          </p:cNvSpPr>
          <p:nvPr/>
        </p:nvSpPr>
        <p:spPr bwMode="auto">
          <a:xfrm>
            <a:off x="423863" y="4616450"/>
            <a:ext cx="8423275" cy="904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Font typeface="Wingdings" panose="05000000000000000000" pitchFamily="2" charset="2"/>
              <a:buNone/>
            </a:pPr>
            <a:r>
              <a:rPr lang="zh-CN" altLang="en-US" sz="1800">
                <a:solidFill>
                  <a:schemeClr val="tx1"/>
                </a:solidFill>
                <a:latin typeface="宋体" panose="02010600030101010101" pitchFamily="2" charset="-122"/>
                <a:ea typeface="宋体" panose="02010600030101010101" pitchFamily="2" charset="-122"/>
              </a:rPr>
              <a:t>    这里，数组</a:t>
            </a:r>
            <a:r>
              <a:rPr lang="en-US" altLang="zh-CN" sz="1800">
                <a:solidFill>
                  <a:schemeClr val="tx1"/>
                </a:solidFill>
                <a:latin typeface="宋体" panose="02010600030101010101" pitchFamily="2" charset="-122"/>
                <a:ea typeface="宋体" panose="02010600030101010101" pitchFamily="2" charset="-122"/>
              </a:rPr>
              <a:t>s</a:t>
            </a:r>
            <a:r>
              <a:rPr lang="zh-CN" altLang="en-US" sz="1800">
                <a:solidFill>
                  <a:schemeClr val="tx1"/>
                </a:solidFill>
                <a:latin typeface="宋体" panose="02010600030101010101" pitchFamily="2" charset="-122"/>
                <a:ea typeface="宋体" panose="02010600030101010101" pitchFamily="2" charset="-122"/>
              </a:rPr>
              <a:t>、</a:t>
            </a:r>
            <a:r>
              <a:rPr lang="en-US" altLang="zh-CN" sz="1800">
                <a:solidFill>
                  <a:schemeClr val="tx1"/>
                </a:solidFill>
                <a:latin typeface="宋体" panose="02010600030101010101" pitchFamily="2" charset="-122"/>
                <a:ea typeface="宋体" panose="02010600030101010101" pitchFamily="2" charset="-122"/>
              </a:rPr>
              <a:t>f</a:t>
            </a:r>
            <a:r>
              <a:rPr lang="zh-CN" altLang="en-US" sz="1800">
                <a:solidFill>
                  <a:schemeClr val="tx1"/>
                </a:solidFill>
                <a:latin typeface="宋体" panose="02010600030101010101" pitchFamily="2" charset="-122"/>
                <a:ea typeface="宋体" panose="02010600030101010101" pitchFamily="2" charset="-122"/>
              </a:rPr>
              <a:t>分别表示</a:t>
            </a:r>
            <a:r>
              <a:rPr lang="en-US" altLang="zh-CN" sz="1800">
                <a:solidFill>
                  <a:schemeClr val="tx1"/>
                </a:solidFill>
                <a:latin typeface="宋体" panose="02010600030101010101" pitchFamily="2" charset="-122"/>
                <a:ea typeface="宋体" panose="02010600030101010101" pitchFamily="2" charset="-122"/>
              </a:rPr>
              <a:t>n</a:t>
            </a:r>
            <a:r>
              <a:rPr lang="zh-CN" altLang="en-US" sz="1800">
                <a:solidFill>
                  <a:schemeClr val="tx1"/>
                </a:solidFill>
                <a:latin typeface="宋体" panose="02010600030101010101" pitchFamily="2" charset="-122"/>
                <a:ea typeface="宋体" panose="02010600030101010101" pitchFamily="2" charset="-122"/>
              </a:rPr>
              <a:t>个活动的开始时间和结束时间。并假定</a:t>
            </a:r>
            <a:r>
              <a:rPr lang="en-US" altLang="zh-CN" sz="1800">
                <a:solidFill>
                  <a:schemeClr val="tx1"/>
                </a:solidFill>
                <a:latin typeface="宋体" panose="02010600030101010101" pitchFamily="2" charset="-122"/>
                <a:ea typeface="宋体" panose="02010600030101010101" pitchFamily="2" charset="-122"/>
              </a:rPr>
              <a:t>n</a:t>
            </a:r>
            <a:r>
              <a:rPr lang="zh-CN" altLang="en-US" sz="1800">
                <a:solidFill>
                  <a:schemeClr val="tx1"/>
                </a:solidFill>
                <a:latin typeface="宋体" panose="02010600030101010101" pitchFamily="2" charset="-122"/>
                <a:ea typeface="宋体" panose="02010600030101010101" pitchFamily="2" charset="-122"/>
              </a:rPr>
              <a:t>个活动已经按照结束时间单调递增排列好。对当前的</a:t>
            </a:r>
            <a:r>
              <a:rPr lang="en-US" altLang="zh-CN" sz="1800">
                <a:solidFill>
                  <a:schemeClr val="tx1"/>
                </a:solidFill>
                <a:latin typeface="宋体" panose="02010600030101010101" pitchFamily="2" charset="-122"/>
                <a:ea typeface="宋体" panose="02010600030101010101" pitchFamily="2" charset="-122"/>
              </a:rPr>
              <a:t>k</a:t>
            </a:r>
            <a:r>
              <a:rPr lang="zh-CN" altLang="en-US" sz="1800">
                <a:solidFill>
                  <a:schemeClr val="tx1"/>
                </a:solidFill>
                <a:latin typeface="宋体" panose="02010600030101010101" pitchFamily="2" charset="-122"/>
                <a:ea typeface="宋体" panose="02010600030101010101" pitchFamily="2" charset="-122"/>
              </a:rPr>
              <a:t>，算法返回</a:t>
            </a:r>
            <a:r>
              <a:rPr lang="en-US" altLang="zh-CN" sz="1800">
                <a:solidFill>
                  <a:schemeClr val="tx1"/>
                </a:solidFill>
                <a:latin typeface="宋体" panose="02010600030101010101" pitchFamily="2" charset="-122"/>
                <a:ea typeface="宋体" panose="02010600030101010101" pitchFamily="2" charset="-122"/>
              </a:rPr>
              <a:t>S</a:t>
            </a:r>
            <a:r>
              <a:rPr lang="en-US" altLang="zh-CN" sz="1800" baseline="-25000">
                <a:solidFill>
                  <a:schemeClr val="tx1"/>
                </a:solidFill>
                <a:latin typeface="宋体" panose="02010600030101010101" pitchFamily="2" charset="-122"/>
                <a:ea typeface="宋体" panose="02010600030101010101" pitchFamily="2" charset="-122"/>
              </a:rPr>
              <a:t>k</a:t>
            </a:r>
            <a:r>
              <a:rPr lang="zh-CN" altLang="en-US" sz="1800">
                <a:solidFill>
                  <a:schemeClr val="tx1"/>
                </a:solidFill>
                <a:latin typeface="宋体" panose="02010600030101010101" pitchFamily="2" charset="-122"/>
                <a:ea typeface="宋体" panose="02010600030101010101" pitchFamily="2" charset="-122"/>
              </a:rPr>
              <a:t>的一个最大兼容活动集。</a:t>
            </a:r>
            <a:endParaRPr lang="en-US" altLang="zh-CN" sz="1800">
              <a:solidFill>
                <a:schemeClr val="tx1"/>
              </a:solidFill>
              <a:latin typeface="宋体" panose="02010600030101010101" pitchFamily="2" charset="-122"/>
              <a:ea typeface="宋体" panose="02010600030101010101" pitchFamily="2" charset="-122"/>
            </a:endParaRPr>
          </a:p>
          <a:p>
            <a:pPr>
              <a:lnSpc>
                <a:spcPct val="150000"/>
              </a:lnSpc>
              <a:spcBef>
                <a:spcPts val="1200"/>
              </a:spcBef>
              <a:buFont typeface="Wingdings" panose="05000000000000000000" pitchFamily="2" charset="2"/>
              <a:buNone/>
            </a:pPr>
            <a:r>
              <a:rPr lang="zh-CN" altLang="en-US" sz="1800">
                <a:solidFill>
                  <a:srgbClr val="000000"/>
                </a:solidFill>
                <a:latin typeface="宋体" panose="02010600030101010101" pitchFamily="2" charset="-122"/>
                <a:ea typeface="宋体" panose="02010600030101010101" pitchFamily="2" charset="-122"/>
              </a:rPr>
              <a:t>    </a:t>
            </a:r>
            <a:r>
              <a:rPr lang="zh-CN" altLang="en-US" sz="2400">
                <a:solidFill>
                  <a:srgbClr val="000000"/>
                </a:solidFill>
                <a:latin typeface="宋体" panose="02010600030101010101" pitchFamily="2" charset="-122"/>
                <a:ea typeface="宋体" panose="02010600030101010101" pitchFamily="2" charset="-122"/>
              </a:rPr>
              <a:t>初次调用</a:t>
            </a:r>
            <a:r>
              <a:rPr lang="zh-CN" altLang="en-US" sz="2400">
                <a:solidFill>
                  <a:schemeClr val="tx1"/>
                </a:solidFill>
                <a:latin typeface="宋体" panose="02010600030101010101" pitchFamily="2" charset="-122"/>
                <a:ea typeface="宋体" panose="02010600030101010101" pitchFamily="2" charset="-122"/>
              </a:rPr>
              <a:t>：</a:t>
            </a:r>
            <a:r>
              <a:rPr lang="en-US" altLang="zh-CN" sz="2400">
                <a:solidFill>
                  <a:schemeClr val="tx1"/>
                </a:solidFill>
              </a:rPr>
              <a:t>RECURSIVE-ACTIVITY-SELECTOR(s,f,0,n)</a:t>
            </a:r>
            <a:r>
              <a:rPr lang="zh-CN" altLang="en-US" sz="2400">
                <a:solidFill>
                  <a:schemeClr val="tx1"/>
                </a:solidFill>
              </a:rPr>
              <a:t>。</a:t>
            </a:r>
            <a:endParaRPr lang="en-US" altLang="zh-CN" sz="2400">
              <a:solidFill>
                <a:schemeClr val="tx1"/>
              </a:solidFill>
            </a:endParaRPr>
          </a:p>
          <a:p>
            <a:pPr>
              <a:lnSpc>
                <a:spcPct val="150000"/>
              </a:lnSpc>
              <a:spcBef>
                <a:spcPct val="0"/>
              </a:spcBef>
              <a:buFont typeface="Wingdings" panose="05000000000000000000" pitchFamily="2" charset="2"/>
              <a:buNone/>
            </a:pPr>
            <a:endParaRPr lang="zh-CN" altLang="en-US" sz="1800">
              <a:solidFill>
                <a:schemeClr val="tx1"/>
              </a:solidFill>
              <a:latin typeface="宋体" panose="02010600030101010101" pitchFamily="2" charset="-122"/>
              <a:ea typeface="宋体" panose="02010600030101010101" pitchFamily="2" charset="-122"/>
            </a:endParaRPr>
          </a:p>
        </p:txBody>
      </p:sp>
      <p:cxnSp>
        <p:nvCxnSpPr>
          <p:cNvPr id="21511" name="直接连接符 7">
            <a:extLst>
              <a:ext uri="{FF2B5EF4-FFF2-40B4-BE49-F238E27FC236}">
                <a16:creationId xmlns:a16="http://schemas.microsoft.com/office/drawing/2014/main" id="{412E342F-D81B-4445-AB0C-BCD92E826104}"/>
              </a:ext>
            </a:extLst>
          </p:cNvPr>
          <p:cNvCxnSpPr>
            <a:cxnSpLocks noChangeShapeType="1"/>
          </p:cNvCxnSpPr>
          <p:nvPr/>
        </p:nvCxnSpPr>
        <p:spPr bwMode="auto">
          <a:xfrm>
            <a:off x="3086100" y="4140200"/>
            <a:ext cx="4464050" cy="0"/>
          </a:xfrm>
          <a:prstGeom prst="line">
            <a:avLst/>
          </a:prstGeom>
          <a:noFill/>
          <a:ln w="2857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1512" name="图片 8">
            <a:extLst>
              <a:ext uri="{FF2B5EF4-FFF2-40B4-BE49-F238E27FC236}">
                <a16:creationId xmlns:a16="http://schemas.microsoft.com/office/drawing/2014/main" id="{35911547-66B0-44B8-9F7A-06E64E05026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1513" name="直接连接符 7">
            <a:extLst>
              <a:ext uri="{FF2B5EF4-FFF2-40B4-BE49-F238E27FC236}">
                <a16:creationId xmlns:a16="http://schemas.microsoft.com/office/drawing/2014/main" id="{1F6A2A2F-843F-4139-9066-75B8671A1471}"/>
              </a:ext>
            </a:extLst>
          </p:cNvPr>
          <p:cNvCxnSpPr>
            <a:cxnSpLocks noChangeShapeType="1"/>
          </p:cNvCxnSpPr>
          <p:nvPr/>
        </p:nvCxnSpPr>
        <p:spPr bwMode="auto">
          <a:xfrm>
            <a:off x="2843213" y="3284538"/>
            <a:ext cx="1296987" cy="0"/>
          </a:xfrm>
          <a:prstGeom prst="line">
            <a:avLst/>
          </a:prstGeom>
          <a:noFill/>
          <a:ln w="2857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6">
            <a:extLst>
              <a:ext uri="{FF2B5EF4-FFF2-40B4-BE49-F238E27FC236}">
                <a16:creationId xmlns:a16="http://schemas.microsoft.com/office/drawing/2014/main" id="{58A286DD-1296-4544-8D17-E4E1D9300C3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67168A8D-F579-4990-99AF-034CC31488A5}" type="slidenum">
              <a:rPr lang="zh-CN" altLang="en-US" sz="1400">
                <a:solidFill>
                  <a:srgbClr val="045C75"/>
                </a:solidFill>
                <a:latin typeface="Constantia" panose="02030602050306030303" pitchFamily="18" charset="0"/>
                <a:ea typeface="宋体" panose="02010600030101010101" pitchFamily="2" charset="-122"/>
              </a:rPr>
              <a:pPr>
                <a:spcBef>
                  <a:spcPct val="0"/>
                </a:spcBef>
                <a:buClrTx/>
                <a:buSzTx/>
                <a:buFont typeface="Arial" panose="020B0604020202020204" pitchFamily="34" charset="0"/>
                <a:buNone/>
              </a:pPr>
              <a:t>15</a:t>
            </a:fld>
            <a:endParaRPr lang="zh-CN" altLang="en-US" sz="1400">
              <a:solidFill>
                <a:srgbClr val="045C75"/>
              </a:solidFill>
              <a:latin typeface="Constantia" panose="02030602050306030303" pitchFamily="18" charset="0"/>
              <a:ea typeface="宋体" panose="02010600030101010101" pitchFamily="2" charset="-122"/>
            </a:endParaRPr>
          </a:p>
        </p:txBody>
      </p:sp>
      <p:sp>
        <p:nvSpPr>
          <p:cNvPr id="22531" name="Rectangle 3">
            <a:extLst>
              <a:ext uri="{FF2B5EF4-FFF2-40B4-BE49-F238E27FC236}">
                <a16:creationId xmlns:a16="http://schemas.microsoft.com/office/drawing/2014/main" id="{F159DF97-8229-4343-A965-4408A5907718}"/>
              </a:ext>
            </a:extLst>
          </p:cNvPr>
          <p:cNvSpPr>
            <a:spLocks noGrp="1" noChangeArrowheads="1"/>
          </p:cNvSpPr>
          <p:nvPr>
            <p:ph type="body" sz="half" idx="1"/>
          </p:nvPr>
        </p:nvSpPr>
        <p:spPr>
          <a:xfrm>
            <a:off x="250825" y="260350"/>
            <a:ext cx="8893175" cy="5640388"/>
          </a:xfrm>
          <a:solidFill>
            <a:schemeClr val="bg1"/>
          </a:solidFill>
        </p:spPr>
        <p:txBody>
          <a:bodyPr/>
          <a:lstStyle/>
          <a:p>
            <a:pPr>
              <a:lnSpc>
                <a:spcPct val="150000"/>
              </a:lnSpc>
              <a:spcBef>
                <a:spcPts val="1800"/>
              </a:spcBef>
              <a:buFont typeface="Wingdings" panose="05000000000000000000" pitchFamily="2" charset="2"/>
              <a:buNone/>
            </a:pPr>
            <a:r>
              <a:rPr lang="zh-CN" altLang="en-US" sz="2200">
                <a:solidFill>
                  <a:schemeClr val="tx1"/>
                </a:solidFill>
              </a:rPr>
              <a:t>例：</a:t>
            </a:r>
            <a:endParaRPr lang="en-US" altLang="zh-CN" sz="2200">
              <a:solidFill>
                <a:schemeClr val="tx1"/>
              </a:solidFill>
            </a:endParaRPr>
          </a:p>
          <a:p>
            <a:pPr>
              <a:lnSpc>
                <a:spcPct val="150000"/>
              </a:lnSpc>
              <a:spcBef>
                <a:spcPct val="0"/>
              </a:spcBef>
              <a:buFont typeface="Wingdings 2" panose="05020102010507070707" pitchFamily="18" charset="2"/>
              <a:buNone/>
            </a:pPr>
            <a:endParaRPr lang="en-US" altLang="zh-CN" sz="2400">
              <a:solidFill>
                <a:schemeClr val="tx1"/>
              </a:solidFill>
            </a:endParaRPr>
          </a:p>
          <a:p>
            <a:pPr>
              <a:lnSpc>
                <a:spcPct val="150000"/>
              </a:lnSpc>
              <a:spcBef>
                <a:spcPct val="0"/>
              </a:spcBef>
              <a:buFont typeface="Wingdings 2" panose="05020102010507070707" pitchFamily="18" charset="2"/>
              <a:buNone/>
            </a:pPr>
            <a:endParaRPr lang="en-US" altLang="zh-CN" sz="2400">
              <a:solidFill>
                <a:schemeClr val="tx1"/>
              </a:solidFill>
            </a:endParaRPr>
          </a:p>
          <a:p>
            <a:pPr>
              <a:lnSpc>
                <a:spcPct val="150000"/>
              </a:lnSpc>
              <a:spcBef>
                <a:spcPct val="0"/>
              </a:spcBef>
              <a:buFont typeface="Wingdings 2" panose="05020102010507070707" pitchFamily="18" charset="2"/>
              <a:buNone/>
            </a:pPr>
            <a:r>
              <a:rPr lang="en-US" altLang="zh-CN" sz="2400">
                <a:solidFill>
                  <a:schemeClr val="tx1"/>
                </a:solidFill>
                <a:latin typeface="宋体" panose="02010600030101010101" pitchFamily="2" charset="-122"/>
                <a:ea typeface="宋体" panose="02010600030101010101" pitchFamily="2" charset="-122"/>
              </a:rPr>
              <a:t>   </a:t>
            </a:r>
            <a:r>
              <a:rPr lang="zh-CN" altLang="en-US" sz="2400">
                <a:solidFill>
                  <a:schemeClr val="tx1"/>
                </a:solidFill>
                <a:latin typeface="宋体" panose="02010600030101010101" pitchFamily="2" charset="-122"/>
                <a:ea typeface="宋体" panose="02010600030101010101" pitchFamily="2" charset="-122"/>
              </a:rPr>
              <a:t>执行过程如图所示：</a:t>
            </a:r>
            <a:endParaRPr lang="en-US" altLang="zh-CN" sz="2400">
              <a:solidFill>
                <a:schemeClr val="tx1"/>
              </a:solidFill>
              <a:latin typeface="宋体" panose="02010600030101010101" pitchFamily="2" charset="-122"/>
              <a:ea typeface="宋体" panose="02010600030101010101" pitchFamily="2" charset="-122"/>
            </a:endParaRPr>
          </a:p>
        </p:txBody>
      </p:sp>
      <p:pic>
        <p:nvPicPr>
          <p:cNvPr id="22532" name="图片 3">
            <a:extLst>
              <a:ext uri="{FF2B5EF4-FFF2-40B4-BE49-F238E27FC236}">
                <a16:creationId xmlns:a16="http://schemas.microsoft.com/office/drawing/2014/main" id="{CF8F391D-1C49-44BD-916B-9BC3827311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620713"/>
            <a:ext cx="6492875"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图片 2">
            <a:extLst>
              <a:ext uri="{FF2B5EF4-FFF2-40B4-BE49-F238E27FC236}">
                <a16:creationId xmlns:a16="http://schemas.microsoft.com/office/drawing/2014/main" id="{68CBB69D-A737-456B-9769-D5D3C58C129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3125" y="2813050"/>
            <a:ext cx="7553325" cy="306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534" name="直接连接符 2">
            <a:extLst>
              <a:ext uri="{FF2B5EF4-FFF2-40B4-BE49-F238E27FC236}">
                <a16:creationId xmlns:a16="http://schemas.microsoft.com/office/drawing/2014/main" id="{E0BC2E8E-55D4-4C14-853D-CCEECABF0CB0}"/>
              </a:ext>
            </a:extLst>
          </p:cNvPr>
          <p:cNvCxnSpPr>
            <a:cxnSpLocks noChangeShapeType="1"/>
          </p:cNvCxnSpPr>
          <p:nvPr/>
        </p:nvCxnSpPr>
        <p:spPr bwMode="auto">
          <a:xfrm>
            <a:off x="971550" y="3933825"/>
            <a:ext cx="863600" cy="0"/>
          </a:xfrm>
          <a:prstGeom prst="line">
            <a:avLst/>
          </a:prstGeom>
          <a:noFill/>
          <a:ln w="190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535" name="直接连接符 7">
            <a:extLst>
              <a:ext uri="{FF2B5EF4-FFF2-40B4-BE49-F238E27FC236}">
                <a16:creationId xmlns:a16="http://schemas.microsoft.com/office/drawing/2014/main" id="{E31CF974-C9F4-43E8-BDA4-11B03D436CC8}"/>
              </a:ext>
            </a:extLst>
          </p:cNvPr>
          <p:cNvCxnSpPr>
            <a:cxnSpLocks noChangeShapeType="1"/>
          </p:cNvCxnSpPr>
          <p:nvPr/>
        </p:nvCxnSpPr>
        <p:spPr bwMode="auto">
          <a:xfrm>
            <a:off x="971550" y="5661025"/>
            <a:ext cx="863600" cy="0"/>
          </a:xfrm>
          <a:prstGeom prst="line">
            <a:avLst/>
          </a:prstGeom>
          <a:noFill/>
          <a:ln w="190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2536" name="图片 7">
            <a:extLst>
              <a:ext uri="{FF2B5EF4-FFF2-40B4-BE49-F238E27FC236}">
                <a16:creationId xmlns:a16="http://schemas.microsoft.com/office/drawing/2014/main" id="{29CF1CDB-8EB8-4FC7-AAAA-B7D4D90A157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7" name="矩形 5">
            <a:extLst>
              <a:ext uri="{FF2B5EF4-FFF2-40B4-BE49-F238E27FC236}">
                <a16:creationId xmlns:a16="http://schemas.microsoft.com/office/drawing/2014/main" id="{A624C087-418E-476C-91FB-28E0B1DD3C8A}"/>
              </a:ext>
            </a:extLst>
          </p:cNvPr>
          <p:cNvSpPr>
            <a:spLocks noChangeArrowheads="1"/>
          </p:cNvSpPr>
          <p:nvPr/>
        </p:nvSpPr>
        <p:spPr bwMode="auto">
          <a:xfrm>
            <a:off x="2195513" y="2428875"/>
            <a:ext cx="6934200" cy="50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ct val="0"/>
              </a:spcBef>
              <a:buClr>
                <a:srgbClr val="3333CC"/>
              </a:buClr>
              <a:buFontTx/>
              <a:buNone/>
            </a:pPr>
            <a:r>
              <a:rPr lang="zh-CN" altLang="en-US" sz="1800">
                <a:solidFill>
                  <a:srgbClr val="000000"/>
                </a:solidFill>
                <a:latin typeface="宋体" panose="02010600030101010101" pitchFamily="2" charset="-122"/>
                <a:ea typeface="宋体" panose="02010600030101010101" pitchFamily="2" charset="-122"/>
              </a:rPr>
              <a:t>注：为了处理的方便，这里引入一个</a:t>
            </a:r>
            <a:r>
              <a:rPr lang="zh-CN" altLang="en-US" sz="1800">
                <a:solidFill>
                  <a:srgbClr val="FF0000"/>
                </a:solidFill>
                <a:latin typeface="宋体" panose="02010600030101010101" pitchFamily="2" charset="-122"/>
                <a:ea typeface="宋体" panose="02010600030101010101" pitchFamily="2" charset="-122"/>
              </a:rPr>
              <a:t>虚拟活动</a:t>
            </a:r>
            <a:r>
              <a:rPr lang="en-US" altLang="zh-CN" sz="1800">
                <a:solidFill>
                  <a:srgbClr val="FF0000"/>
                </a:solidFill>
                <a:latin typeface="宋体" panose="02010600030101010101" pitchFamily="2" charset="-122"/>
                <a:ea typeface="宋体" panose="02010600030101010101" pitchFamily="2" charset="-122"/>
              </a:rPr>
              <a:t>a</a:t>
            </a:r>
            <a:r>
              <a:rPr lang="en-US" altLang="zh-CN" sz="1800" baseline="-25000">
                <a:solidFill>
                  <a:srgbClr val="FF0000"/>
                </a:solidFill>
                <a:latin typeface="宋体" panose="02010600030101010101" pitchFamily="2" charset="-122"/>
                <a:ea typeface="宋体" panose="02010600030101010101" pitchFamily="2" charset="-122"/>
              </a:rPr>
              <a:t>0</a:t>
            </a:r>
            <a:r>
              <a:rPr lang="zh-CN" altLang="en-US" sz="1800">
                <a:solidFill>
                  <a:srgbClr val="000000"/>
                </a:solidFill>
                <a:latin typeface="宋体" panose="02010600030101010101" pitchFamily="2" charset="-122"/>
                <a:ea typeface="宋体" panose="02010600030101010101" pitchFamily="2" charset="-122"/>
              </a:rPr>
              <a:t>，其结束时间</a:t>
            </a:r>
            <a:r>
              <a:rPr lang="en-US" altLang="zh-CN" sz="1800">
                <a:solidFill>
                  <a:srgbClr val="000000"/>
                </a:solidFill>
                <a:latin typeface="宋体" panose="02010600030101010101" pitchFamily="2" charset="-122"/>
                <a:ea typeface="宋体" panose="02010600030101010101" pitchFamily="2" charset="-122"/>
              </a:rPr>
              <a:t>f</a:t>
            </a:r>
            <a:r>
              <a:rPr lang="en-US" altLang="zh-CN" sz="1800" baseline="-25000">
                <a:solidFill>
                  <a:srgbClr val="000000"/>
                </a:solidFill>
                <a:latin typeface="宋体" panose="02010600030101010101" pitchFamily="2" charset="-122"/>
                <a:ea typeface="宋体" panose="02010600030101010101" pitchFamily="2" charset="-122"/>
              </a:rPr>
              <a:t>0</a:t>
            </a:r>
            <a:r>
              <a:rPr lang="en-US" altLang="zh-CN" sz="1800">
                <a:solidFill>
                  <a:srgbClr val="000000"/>
                </a:solidFill>
                <a:latin typeface="宋体" panose="02010600030101010101" pitchFamily="2" charset="-122"/>
                <a:ea typeface="宋体" panose="02010600030101010101" pitchFamily="2" charset="-122"/>
              </a:rPr>
              <a:t>=0</a:t>
            </a:r>
            <a:r>
              <a:rPr lang="zh-CN" altLang="en-US" sz="1800">
                <a:solidFill>
                  <a:srgbClr val="000000"/>
                </a:solidFill>
                <a:latin typeface="宋体" panose="02010600030101010101" pitchFamily="2" charset="-122"/>
                <a:ea typeface="宋体" panose="02010600030101010101" pitchFamily="2" charset="-122"/>
              </a:rPr>
              <a:t>     </a:t>
            </a:r>
            <a:endParaRPr lang="en-US" altLang="zh-CN" sz="1800">
              <a:solidFill>
                <a:srgbClr val="000000"/>
              </a:solidFill>
              <a:latin typeface="宋体" panose="02010600030101010101" pitchFamily="2" charset="-122"/>
              <a:ea typeface="宋体" panose="02010600030101010101" pitchFamily="2" charset="-122"/>
            </a:endParaRPr>
          </a:p>
        </p:txBody>
      </p:sp>
      <p:cxnSp>
        <p:nvCxnSpPr>
          <p:cNvPr id="22538" name="直接箭头连接符 2">
            <a:extLst>
              <a:ext uri="{FF2B5EF4-FFF2-40B4-BE49-F238E27FC236}">
                <a16:creationId xmlns:a16="http://schemas.microsoft.com/office/drawing/2014/main" id="{49EB29A8-9EA4-4E44-B6C1-0FAD802DD84C}"/>
              </a:ext>
            </a:extLst>
          </p:cNvPr>
          <p:cNvCxnSpPr>
            <a:cxnSpLocks noChangeShapeType="1"/>
          </p:cNvCxnSpPr>
          <p:nvPr/>
        </p:nvCxnSpPr>
        <p:spPr bwMode="auto">
          <a:xfrm flipH="1">
            <a:off x="2843213" y="2813050"/>
            <a:ext cx="3529012" cy="400050"/>
          </a:xfrm>
          <a:prstGeom prst="straightConnector1">
            <a:avLst/>
          </a:prstGeom>
          <a:noFill/>
          <a:ln w="9525"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9">
            <a:extLst>
              <a:ext uri="{FF2B5EF4-FFF2-40B4-BE49-F238E27FC236}">
                <a16:creationId xmlns:a16="http://schemas.microsoft.com/office/drawing/2014/main" id="{1C7699CC-3DC4-48DB-A608-35CC14EFDF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547813"/>
            <a:ext cx="7993063" cy="5049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图片 10">
            <a:extLst>
              <a:ext uri="{FF2B5EF4-FFF2-40B4-BE49-F238E27FC236}">
                <a16:creationId xmlns:a16="http://schemas.microsoft.com/office/drawing/2014/main" id="{D6F8AEEB-33F6-4BBC-BFA9-4E4B2898F2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3250" y="1276350"/>
            <a:ext cx="1079500"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图片 3">
            <a:extLst>
              <a:ext uri="{FF2B5EF4-FFF2-40B4-BE49-F238E27FC236}">
                <a16:creationId xmlns:a16="http://schemas.microsoft.com/office/drawing/2014/main" id="{4EE236AB-E222-4717-B023-6007FC6CFCB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52638" y="171450"/>
            <a:ext cx="49672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557" name="直接连接符 4">
            <a:extLst>
              <a:ext uri="{FF2B5EF4-FFF2-40B4-BE49-F238E27FC236}">
                <a16:creationId xmlns:a16="http://schemas.microsoft.com/office/drawing/2014/main" id="{498A89B7-B335-4549-8530-E144BD9D3953}"/>
              </a:ext>
            </a:extLst>
          </p:cNvPr>
          <p:cNvCxnSpPr>
            <a:cxnSpLocks noChangeShapeType="1"/>
          </p:cNvCxnSpPr>
          <p:nvPr/>
        </p:nvCxnSpPr>
        <p:spPr bwMode="auto">
          <a:xfrm>
            <a:off x="603250" y="3860800"/>
            <a:ext cx="863600" cy="0"/>
          </a:xfrm>
          <a:prstGeom prst="line">
            <a:avLst/>
          </a:prstGeom>
          <a:noFill/>
          <a:ln w="190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558" name="直接连接符 5">
            <a:extLst>
              <a:ext uri="{FF2B5EF4-FFF2-40B4-BE49-F238E27FC236}">
                <a16:creationId xmlns:a16="http://schemas.microsoft.com/office/drawing/2014/main" id="{61462AD5-039D-4870-A3E8-B4683E2CF7F2}"/>
              </a:ext>
            </a:extLst>
          </p:cNvPr>
          <p:cNvCxnSpPr>
            <a:cxnSpLocks noChangeShapeType="1"/>
          </p:cNvCxnSpPr>
          <p:nvPr/>
        </p:nvCxnSpPr>
        <p:spPr bwMode="auto">
          <a:xfrm>
            <a:off x="684213" y="5589588"/>
            <a:ext cx="863600" cy="0"/>
          </a:xfrm>
          <a:prstGeom prst="line">
            <a:avLst/>
          </a:prstGeom>
          <a:noFill/>
          <a:ln w="19050"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占位符 2">
            <a:extLst>
              <a:ext uri="{FF2B5EF4-FFF2-40B4-BE49-F238E27FC236}">
                <a16:creationId xmlns:a16="http://schemas.microsoft.com/office/drawing/2014/main" id="{2BF16418-7B49-41C2-9FAE-C2B3E9A0BE4A}"/>
              </a:ext>
            </a:extLst>
          </p:cNvPr>
          <p:cNvSpPr>
            <a:spLocks noGrp="1" noChangeArrowheads="1"/>
          </p:cNvSpPr>
          <p:nvPr>
            <p:ph type="body" sz="half" idx="1"/>
          </p:nvPr>
        </p:nvSpPr>
        <p:spPr>
          <a:xfrm>
            <a:off x="250825" y="153988"/>
            <a:ext cx="8208963" cy="4392612"/>
          </a:xfrm>
        </p:spPr>
        <p:txBody>
          <a:bodyPr/>
          <a:lstStyle/>
          <a:p>
            <a:pPr marL="0" indent="0">
              <a:buFont typeface="Wingdings" panose="05000000000000000000" pitchFamily="2" charset="2"/>
              <a:buNone/>
            </a:pPr>
            <a:r>
              <a:rPr lang="zh-CN" altLang="en-US"/>
              <a:t>迭代实现的贪心算法</a:t>
            </a:r>
            <a:endParaRPr lang="en-US" altLang="zh-CN"/>
          </a:p>
        </p:txBody>
      </p:sp>
      <p:sp>
        <p:nvSpPr>
          <p:cNvPr id="24579" name="灯片编号占位符 6">
            <a:extLst>
              <a:ext uri="{FF2B5EF4-FFF2-40B4-BE49-F238E27FC236}">
                <a16:creationId xmlns:a16="http://schemas.microsoft.com/office/drawing/2014/main" id="{A93E1555-CF10-4D95-8729-71583FC20E8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2BB0053E-CD69-4056-9EB2-55C78F827051}" type="slidenum">
              <a:rPr lang="zh-CN" altLang="en-US" sz="1400">
                <a:solidFill>
                  <a:schemeClr val="tx1"/>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17</a:t>
            </a:fld>
            <a:endParaRPr lang="zh-CN" altLang="en-US" sz="1400">
              <a:solidFill>
                <a:schemeClr val="tx1"/>
              </a:solidFill>
              <a:latin typeface="Tahoma" panose="020B0604030504040204" pitchFamily="34" charset="0"/>
              <a:ea typeface="宋体" panose="02010600030101010101" pitchFamily="2" charset="-122"/>
            </a:endParaRPr>
          </a:p>
        </p:txBody>
      </p:sp>
      <p:pic>
        <p:nvPicPr>
          <p:cNvPr id="24580" name="图片 7">
            <a:extLst>
              <a:ext uri="{FF2B5EF4-FFF2-40B4-BE49-F238E27FC236}">
                <a16:creationId xmlns:a16="http://schemas.microsoft.com/office/drawing/2014/main" id="{356E9A0D-83EB-4DF8-87A7-99F91B7582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5388" y="2511425"/>
            <a:ext cx="4627562"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矩形 9">
            <a:extLst>
              <a:ext uri="{FF2B5EF4-FFF2-40B4-BE49-F238E27FC236}">
                <a16:creationId xmlns:a16="http://schemas.microsoft.com/office/drawing/2014/main" id="{0D8B03B8-4CB7-4ECB-A598-26BA10138E99}"/>
              </a:ext>
            </a:extLst>
          </p:cNvPr>
          <p:cNvSpPr>
            <a:spLocks noChangeArrowheads="1"/>
          </p:cNvSpPr>
          <p:nvPr/>
        </p:nvSpPr>
        <p:spPr bwMode="auto">
          <a:xfrm>
            <a:off x="323850" y="809625"/>
            <a:ext cx="8280400" cy="1114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4988" indent="-534988">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buClr>
                <a:srgbClr val="3333CC"/>
              </a:buClr>
              <a:buFontTx/>
              <a:buNone/>
            </a:pPr>
            <a:r>
              <a:rPr lang="zh-CN" altLang="en-US" sz="2400">
                <a:solidFill>
                  <a:srgbClr val="000000"/>
                </a:solidFill>
                <a:latin typeface="宋体" panose="02010600030101010101" pitchFamily="2" charset="-122"/>
                <a:ea typeface="宋体" panose="02010600030101010101" pitchFamily="2" charset="-122"/>
              </a:rPr>
              <a:t>注：上述的</a:t>
            </a:r>
            <a:r>
              <a:rPr lang="en-US" altLang="zh-CN" sz="2400">
                <a:solidFill>
                  <a:srgbClr val="000000"/>
                </a:solidFill>
                <a:latin typeface="宋体" panose="02010600030101010101" pitchFamily="2" charset="-122"/>
                <a:ea typeface="宋体" panose="02010600030101010101" pitchFamily="2" charset="-122"/>
              </a:rPr>
              <a:t>RECURSIVE-ACTIVITY-SELECTOR</a:t>
            </a:r>
            <a:r>
              <a:rPr lang="zh-CN" altLang="en-US" sz="2400">
                <a:solidFill>
                  <a:srgbClr val="000000"/>
                </a:solidFill>
                <a:latin typeface="宋体" panose="02010600030101010101" pitchFamily="2" charset="-122"/>
                <a:ea typeface="宋体" panose="02010600030101010101" pitchFamily="2" charset="-122"/>
              </a:rPr>
              <a:t>是一个“</a:t>
            </a:r>
            <a:r>
              <a:rPr lang="zh-CN" altLang="en-US" sz="2400">
                <a:solidFill>
                  <a:srgbClr val="FF0000"/>
                </a:solidFill>
                <a:latin typeface="宋体" panose="02010600030101010101" pitchFamily="2" charset="-122"/>
                <a:ea typeface="宋体" panose="02010600030101010101" pitchFamily="2" charset="-122"/>
              </a:rPr>
              <a:t>尾递归</a:t>
            </a:r>
            <a:r>
              <a:rPr lang="zh-CN" altLang="en-US" sz="2400">
                <a:solidFill>
                  <a:srgbClr val="000000"/>
                </a:solidFill>
                <a:latin typeface="宋体" panose="02010600030101010101" pitchFamily="2" charset="-122"/>
                <a:ea typeface="宋体" panose="02010600030101010101" pitchFamily="2" charset="-122"/>
              </a:rPr>
              <a:t>”过程，可以很容易地转换成迭代形式。</a:t>
            </a:r>
            <a:endParaRPr lang="zh-CN" altLang="en-US" sz="2400">
              <a:solidFill>
                <a:srgbClr val="333399"/>
              </a:solidFill>
              <a:latin typeface="宋体" panose="02010600030101010101" pitchFamily="2" charset="-122"/>
              <a:ea typeface="宋体" panose="02010600030101010101" pitchFamily="2" charset="-122"/>
            </a:endParaRPr>
          </a:p>
        </p:txBody>
      </p:sp>
      <p:sp>
        <p:nvSpPr>
          <p:cNvPr id="24582" name="矩形 10">
            <a:extLst>
              <a:ext uri="{FF2B5EF4-FFF2-40B4-BE49-F238E27FC236}">
                <a16:creationId xmlns:a16="http://schemas.microsoft.com/office/drawing/2014/main" id="{25BAD6A4-91B5-4911-8773-E6611EADB3B8}"/>
              </a:ext>
            </a:extLst>
          </p:cNvPr>
          <p:cNvSpPr>
            <a:spLocks noChangeArrowheads="1"/>
          </p:cNvSpPr>
          <p:nvPr/>
        </p:nvSpPr>
        <p:spPr bwMode="auto">
          <a:xfrm>
            <a:off x="5818188" y="4211638"/>
            <a:ext cx="2738437" cy="2170112"/>
          </a:xfrm>
          <a:prstGeom prst="rect">
            <a:avLst/>
          </a:prstGeom>
          <a:solidFill>
            <a:schemeClr val="bg1"/>
          </a:solidFill>
          <a:ln w="9525">
            <a:solidFill>
              <a:schemeClr val="bg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gn="just">
              <a:lnSpc>
                <a:spcPct val="150000"/>
              </a:lnSpc>
              <a:buClr>
                <a:srgbClr val="3333CC"/>
              </a:buClr>
              <a:buFontTx/>
              <a:buNone/>
            </a:pPr>
            <a:r>
              <a:rPr lang="en-US" altLang="zh-CN" sz="1800">
                <a:solidFill>
                  <a:srgbClr val="000000"/>
                </a:solidFill>
                <a:latin typeface="宋体" panose="02010600030101010101" pitchFamily="2" charset="-122"/>
                <a:ea typeface="宋体" panose="02010600030101010101" pitchFamily="2" charset="-122"/>
              </a:rPr>
              <a:t>k</a:t>
            </a:r>
            <a:r>
              <a:rPr lang="zh-CN" altLang="en-US" sz="1800">
                <a:solidFill>
                  <a:srgbClr val="000000"/>
                </a:solidFill>
                <a:latin typeface="宋体" panose="02010600030101010101" pitchFamily="2" charset="-122"/>
                <a:ea typeface="宋体" panose="02010600030101010101" pitchFamily="2" charset="-122"/>
              </a:rPr>
              <a:t>对应最后一个加入</a:t>
            </a:r>
            <a:r>
              <a:rPr lang="en-US" altLang="zh-CN" sz="1800">
                <a:solidFill>
                  <a:srgbClr val="000000"/>
                </a:solidFill>
                <a:latin typeface="宋体" panose="02010600030101010101" pitchFamily="2" charset="-122"/>
                <a:ea typeface="宋体" panose="02010600030101010101" pitchFamily="2" charset="-122"/>
              </a:rPr>
              <a:t>A</a:t>
            </a:r>
            <a:r>
              <a:rPr lang="zh-CN" altLang="en-US" sz="1800">
                <a:solidFill>
                  <a:srgbClr val="000000"/>
                </a:solidFill>
                <a:latin typeface="宋体" panose="02010600030101010101" pitchFamily="2" charset="-122"/>
                <a:ea typeface="宋体" panose="02010600030101010101" pitchFamily="2" charset="-122"/>
              </a:rPr>
              <a:t>的活动，</a:t>
            </a:r>
            <a:r>
              <a:rPr lang="en-US" altLang="zh-CN" sz="1800">
                <a:solidFill>
                  <a:srgbClr val="000000"/>
                </a:solidFill>
                <a:latin typeface="宋体" panose="02010600030101010101" pitchFamily="2" charset="-122"/>
                <a:ea typeface="宋体" panose="02010600030101010101" pitchFamily="2" charset="-122"/>
              </a:rPr>
              <a:t>f</a:t>
            </a:r>
            <a:r>
              <a:rPr lang="en-US" altLang="zh-CN" sz="1800" baseline="-25000">
                <a:solidFill>
                  <a:srgbClr val="000000"/>
                </a:solidFill>
                <a:latin typeface="宋体" panose="02010600030101010101" pitchFamily="2" charset="-122"/>
                <a:ea typeface="宋体" panose="02010600030101010101" pitchFamily="2" charset="-122"/>
              </a:rPr>
              <a:t>k</a:t>
            </a:r>
            <a:r>
              <a:rPr lang="zh-CN" altLang="en-US" sz="1800">
                <a:solidFill>
                  <a:srgbClr val="000000"/>
                </a:solidFill>
                <a:latin typeface="宋体" panose="02010600030101010101" pitchFamily="2" charset="-122"/>
                <a:ea typeface="宋体" panose="02010600030101010101" pitchFamily="2" charset="-122"/>
              </a:rPr>
              <a:t>是</a:t>
            </a:r>
            <a:r>
              <a:rPr lang="en-US" altLang="zh-CN" sz="1800">
                <a:solidFill>
                  <a:srgbClr val="000000"/>
                </a:solidFill>
                <a:latin typeface="宋体" panose="02010600030101010101" pitchFamily="2" charset="-122"/>
                <a:ea typeface="宋体" panose="02010600030101010101" pitchFamily="2" charset="-122"/>
              </a:rPr>
              <a:t>A</a:t>
            </a:r>
            <a:r>
              <a:rPr lang="zh-CN" altLang="en-US" sz="1800">
                <a:solidFill>
                  <a:srgbClr val="000000"/>
                </a:solidFill>
                <a:latin typeface="宋体" panose="02010600030101010101" pitchFamily="2" charset="-122"/>
                <a:ea typeface="宋体" panose="02010600030101010101" pitchFamily="2" charset="-122"/>
              </a:rPr>
              <a:t>中活动的最大结束时间，若</a:t>
            </a:r>
            <a:r>
              <a:rPr lang="en-US" altLang="zh-CN" sz="1800">
                <a:solidFill>
                  <a:srgbClr val="000000"/>
                </a:solidFill>
                <a:latin typeface="宋体" panose="02010600030101010101" pitchFamily="2" charset="-122"/>
                <a:ea typeface="宋体" panose="02010600030101010101" pitchFamily="2" charset="-122"/>
              </a:rPr>
              <a:t>m</a:t>
            </a:r>
            <a:r>
              <a:rPr lang="zh-CN" altLang="en-US" sz="1800">
                <a:solidFill>
                  <a:srgbClr val="000000"/>
                </a:solidFill>
                <a:latin typeface="宋体" panose="02010600030101010101" pitchFamily="2" charset="-122"/>
                <a:ea typeface="宋体" panose="02010600030101010101" pitchFamily="2" charset="-122"/>
              </a:rPr>
              <a:t>的开始时间大于</a:t>
            </a:r>
            <a:r>
              <a:rPr lang="en-US" altLang="zh-CN" sz="1800">
                <a:solidFill>
                  <a:srgbClr val="000000"/>
                </a:solidFill>
                <a:latin typeface="宋体" panose="02010600030101010101" pitchFamily="2" charset="-122"/>
                <a:ea typeface="宋体" panose="02010600030101010101" pitchFamily="2" charset="-122"/>
              </a:rPr>
              <a:t>f</a:t>
            </a:r>
            <a:r>
              <a:rPr lang="en-US" altLang="zh-CN" sz="1800" baseline="-25000">
                <a:solidFill>
                  <a:srgbClr val="000000"/>
                </a:solidFill>
                <a:latin typeface="宋体" panose="02010600030101010101" pitchFamily="2" charset="-122"/>
                <a:ea typeface="宋体" panose="02010600030101010101" pitchFamily="2" charset="-122"/>
              </a:rPr>
              <a:t>k</a:t>
            </a:r>
            <a:r>
              <a:rPr lang="zh-CN" altLang="en-US" sz="1800">
                <a:solidFill>
                  <a:srgbClr val="000000"/>
                </a:solidFill>
                <a:latin typeface="宋体" panose="02010600030101010101" pitchFamily="2" charset="-122"/>
                <a:ea typeface="宋体" panose="02010600030101010101" pitchFamily="2" charset="-122"/>
              </a:rPr>
              <a:t>，则</a:t>
            </a:r>
            <a:r>
              <a:rPr lang="en-US" altLang="zh-CN" sz="1800">
                <a:solidFill>
                  <a:srgbClr val="000000"/>
                </a:solidFill>
                <a:latin typeface="宋体" panose="02010600030101010101" pitchFamily="2" charset="-122"/>
                <a:ea typeface="宋体" panose="02010600030101010101" pitchFamily="2" charset="-122"/>
              </a:rPr>
              <a:t>m</a:t>
            </a:r>
            <a:r>
              <a:rPr lang="zh-CN" altLang="en-US" sz="1800">
                <a:solidFill>
                  <a:srgbClr val="000000"/>
                </a:solidFill>
                <a:latin typeface="宋体" panose="02010600030101010101" pitchFamily="2" charset="-122"/>
                <a:ea typeface="宋体" panose="02010600030101010101" pitchFamily="2" charset="-122"/>
              </a:rPr>
              <a:t>就是下一个被选中的活动。</a:t>
            </a:r>
            <a:endParaRPr lang="en-US" altLang="zh-CN" sz="1800">
              <a:solidFill>
                <a:srgbClr val="000000"/>
              </a:solidFill>
              <a:latin typeface="宋体" panose="02010600030101010101" pitchFamily="2" charset="-122"/>
              <a:ea typeface="宋体" panose="02010600030101010101" pitchFamily="2" charset="-122"/>
            </a:endParaRPr>
          </a:p>
        </p:txBody>
      </p:sp>
      <p:sp>
        <p:nvSpPr>
          <p:cNvPr id="24583" name="矩形 1">
            <a:extLst>
              <a:ext uri="{FF2B5EF4-FFF2-40B4-BE49-F238E27FC236}">
                <a16:creationId xmlns:a16="http://schemas.microsoft.com/office/drawing/2014/main" id="{647D1847-B80A-4BA4-ABED-99F80AEA6C82}"/>
              </a:ext>
            </a:extLst>
          </p:cNvPr>
          <p:cNvSpPr>
            <a:spLocks noChangeArrowheads="1"/>
          </p:cNvSpPr>
          <p:nvPr/>
        </p:nvSpPr>
        <p:spPr bwMode="auto">
          <a:xfrm>
            <a:off x="808038" y="1922463"/>
            <a:ext cx="75755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gn="just">
              <a:lnSpc>
                <a:spcPct val="150000"/>
              </a:lnSpc>
              <a:buClr>
                <a:srgbClr val="3333CC"/>
              </a:buClr>
              <a:buFontTx/>
              <a:buNone/>
            </a:pPr>
            <a:r>
              <a:rPr lang="zh-CN" altLang="en-US" sz="1800">
                <a:solidFill>
                  <a:srgbClr val="000000"/>
                </a:solidFill>
                <a:latin typeface="宋体" panose="02010600030101010101" pitchFamily="2" charset="-122"/>
                <a:ea typeface="宋体" panose="02010600030101010101" pitchFamily="2" charset="-122"/>
              </a:rPr>
              <a:t>假定活动已经按照结束时间单调递增的顺序排列好</a:t>
            </a:r>
            <a:endParaRPr lang="en-US" altLang="zh-CN" sz="1800">
              <a:solidFill>
                <a:srgbClr val="000000"/>
              </a:solidFill>
              <a:latin typeface="宋体" panose="02010600030101010101" pitchFamily="2" charset="-122"/>
              <a:ea typeface="宋体" panose="02010600030101010101" pitchFamily="2" charset="-122"/>
            </a:endParaRPr>
          </a:p>
        </p:txBody>
      </p:sp>
      <p:sp>
        <p:nvSpPr>
          <p:cNvPr id="24584" name="矩形 3">
            <a:extLst>
              <a:ext uri="{FF2B5EF4-FFF2-40B4-BE49-F238E27FC236}">
                <a16:creationId xmlns:a16="http://schemas.microsoft.com/office/drawing/2014/main" id="{29FE9324-C582-46C0-828F-CE99F1F5E7B9}"/>
              </a:ext>
            </a:extLst>
          </p:cNvPr>
          <p:cNvSpPr>
            <a:spLocks noChangeArrowheads="1"/>
          </p:cNvSpPr>
          <p:nvPr/>
        </p:nvSpPr>
        <p:spPr bwMode="auto">
          <a:xfrm>
            <a:off x="539750" y="6043613"/>
            <a:ext cx="37369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gn="just">
              <a:lnSpc>
                <a:spcPct val="150000"/>
              </a:lnSpc>
              <a:buClr>
                <a:srgbClr val="3333CC"/>
              </a:buClr>
              <a:buFontTx/>
              <a:buNone/>
            </a:pPr>
            <a:r>
              <a:rPr lang="zh-CN" altLang="en-US" sz="2400">
                <a:solidFill>
                  <a:srgbClr val="000000"/>
                </a:solidFill>
              </a:rPr>
              <a:t>算法的运行时间是</a:t>
            </a:r>
            <a:r>
              <a:rPr lang="en-US" altLang="zh-CN" sz="2400">
                <a:solidFill>
                  <a:srgbClr val="000000"/>
                </a:solidFill>
              </a:rPr>
              <a:t>O(n)</a:t>
            </a:r>
            <a:r>
              <a:rPr lang="zh-CN" altLang="en-US" sz="2400">
                <a:solidFill>
                  <a:srgbClr val="000000"/>
                </a:solidFill>
              </a:rPr>
              <a:t>。</a:t>
            </a:r>
            <a:endParaRPr lang="zh-CN" altLang="en-US" sz="2400">
              <a:solidFill>
                <a:srgbClr val="33339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49D84DC-11F3-4C75-B08A-41A05A6135D3}"/>
              </a:ext>
            </a:extLst>
          </p:cNvPr>
          <p:cNvSpPr>
            <a:spLocks noGrp="1"/>
          </p:cNvSpPr>
          <p:nvPr>
            <p:ph idx="1"/>
          </p:nvPr>
        </p:nvSpPr>
        <p:spPr>
          <a:xfrm>
            <a:off x="250825" y="692150"/>
            <a:ext cx="8696325" cy="5761038"/>
          </a:xfrm>
          <a:solidFill>
            <a:schemeClr val="bg1"/>
          </a:solidFill>
        </p:spPr>
        <p:txBody>
          <a:bodyPr/>
          <a:lstStyle/>
          <a:p>
            <a:pPr marL="0" indent="0">
              <a:lnSpc>
                <a:spcPct val="150000"/>
              </a:lnSpc>
              <a:buFont typeface="Wingdings" panose="05000000000000000000" pitchFamily="2" charset="2"/>
              <a:buNone/>
              <a:defRPr/>
            </a:pPr>
            <a:r>
              <a:rPr lang="zh-CN" altLang="en-US" sz="2800" dirty="0">
                <a:solidFill>
                  <a:srgbClr val="0000FF"/>
                </a:solidFill>
              </a:rPr>
              <a:t>贪心求解的一般步骤：</a:t>
            </a:r>
            <a:endParaRPr lang="en-US" altLang="zh-CN" sz="2800" dirty="0">
              <a:solidFill>
                <a:srgbClr val="0000FF"/>
              </a:solidFill>
            </a:endParaRPr>
          </a:p>
          <a:p>
            <a:pPr marL="447675" indent="-447675">
              <a:lnSpc>
                <a:spcPct val="150000"/>
              </a:lnSpc>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）确定问题的最优子结构；</a:t>
            </a:r>
            <a:endParaRPr lang="en-US" altLang="zh-CN" sz="2400" dirty="0">
              <a:latin typeface="宋体" panose="02010600030101010101" pitchFamily="2" charset="-122"/>
              <a:ea typeface="宋体" panose="02010600030101010101" pitchFamily="2" charset="-122"/>
            </a:endParaRPr>
          </a:p>
          <a:p>
            <a:pPr marL="447675" indent="-447675">
              <a:lnSpc>
                <a:spcPct val="150000"/>
              </a:lnSpc>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）将最优化问题转化为这样的形式：每次对其作出选择后，只剩下一个子问题需要求解；</a:t>
            </a:r>
            <a:endParaRPr lang="en-US" altLang="zh-CN" sz="2400" dirty="0">
              <a:latin typeface="宋体" panose="02010600030101010101" pitchFamily="2" charset="-122"/>
              <a:ea typeface="宋体" panose="02010600030101010101" pitchFamily="2" charset="-122"/>
            </a:endParaRPr>
          </a:p>
          <a:p>
            <a:pPr marL="447675" indent="-447675">
              <a:lnSpc>
                <a:spcPct val="150000"/>
              </a:lnSpc>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）证明作出贪心选择后，剩余的子问题满足：</a:t>
            </a:r>
            <a:r>
              <a:rPr lang="zh-CN" altLang="en-US" sz="2400" dirty="0"/>
              <a:t>其最优子解与前面的贪心选择组合即可得到原问题的最优解</a:t>
            </a:r>
            <a:r>
              <a:rPr lang="en-US" altLang="zh-CN" sz="24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具有最优子结构</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1800"/>
              </a:spcBef>
              <a:buFont typeface="Wingdings" panose="05000000000000000000" pitchFamily="2" charset="2"/>
              <a:buNone/>
              <a:defRPr/>
            </a:pPr>
            <a:r>
              <a:rPr lang="zh-CN" altLang="en-US" sz="1600" dirty="0">
                <a:latin typeface="宋体" panose="02010600030101010101" pitchFamily="2" charset="-122"/>
                <a:ea typeface="宋体" panose="02010600030101010101" pitchFamily="2" charset="-122"/>
              </a:rPr>
              <a:t>    注：对应每个贪心算法，都有一个动态规划算法，但动态规划算法要繁琐的多。</a:t>
            </a:r>
            <a:endParaRPr lang="en-US" altLang="zh-CN" sz="1600" dirty="0">
              <a:latin typeface="宋体" panose="02010600030101010101" pitchFamily="2" charset="-122"/>
              <a:ea typeface="宋体" panose="02010600030101010101" pitchFamily="2" charset="-122"/>
            </a:endParaRPr>
          </a:p>
          <a:p>
            <a:pPr marL="0" indent="0">
              <a:lnSpc>
                <a:spcPct val="150000"/>
              </a:lnSpc>
              <a:buFont typeface="Wingdings" panose="05000000000000000000" pitchFamily="2" charset="2"/>
              <a:buNone/>
              <a:defRPr/>
            </a:pPr>
            <a:endParaRPr lang="en-US" altLang="zh-CN" sz="2400" dirty="0"/>
          </a:p>
          <a:p>
            <a:pPr>
              <a:lnSpc>
                <a:spcPct val="150000"/>
              </a:lnSpc>
              <a:defRPr/>
            </a:pPr>
            <a:endParaRPr lang="zh-CN" altLang="en-US" sz="2400" dirty="0"/>
          </a:p>
        </p:txBody>
      </p:sp>
      <p:sp>
        <p:nvSpPr>
          <p:cNvPr id="4" name="日期占位符 3">
            <a:extLst>
              <a:ext uri="{FF2B5EF4-FFF2-40B4-BE49-F238E27FC236}">
                <a16:creationId xmlns:a16="http://schemas.microsoft.com/office/drawing/2014/main" id="{AC0BD0F6-1F4E-4210-86E2-5F0455B3F6CF}"/>
              </a:ext>
            </a:extLst>
          </p:cNvPr>
          <p:cNvSpPr>
            <a:spLocks noGrp="1"/>
          </p:cNvSpPr>
          <p:nvPr>
            <p:ph type="dt" sz="quarter" idx="10"/>
          </p:nvPr>
        </p:nvSpPr>
        <p:spPr/>
        <p:txBody>
          <a:bodyPr/>
          <a:lstStyle/>
          <a:p>
            <a:pPr>
              <a:defRPr/>
            </a:pPr>
            <a:fld id="{BEB792C8-D0B3-438B-8B7A-3373D6D75298}" type="datetime1">
              <a:rPr lang="zh-CN" altLang="en-US" smtClean="0"/>
              <a:pPr>
                <a:defRPr/>
              </a:pPr>
              <a:t>2022/3/24</a:t>
            </a:fld>
            <a:endParaRPr lang="zh-CN" altLang="en-US"/>
          </a:p>
        </p:txBody>
      </p:sp>
      <p:sp>
        <p:nvSpPr>
          <p:cNvPr id="25604" name="灯片编号占位符 4">
            <a:extLst>
              <a:ext uri="{FF2B5EF4-FFF2-40B4-BE49-F238E27FC236}">
                <a16:creationId xmlns:a16="http://schemas.microsoft.com/office/drawing/2014/main" id="{4A366A94-A326-4CF2-A620-7B0F2874AC1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FBAD9A8B-3191-4C28-BDD0-62670E9F06CB}" type="slidenum">
              <a:rPr lang="zh-CN" altLang="zh-CN" sz="1400">
                <a:solidFill>
                  <a:schemeClr val="tx1"/>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18</a:t>
            </a:fld>
            <a:endParaRPr lang="zh-CN" altLang="zh-CN" sz="1400">
              <a:solidFill>
                <a:schemeClr val="tx1"/>
              </a:solidFill>
              <a:latin typeface="Tahoma" panose="020B0604030504040204" pitchFamily="34" charset="0"/>
              <a:ea typeface="宋体" panose="02010600030101010101" pitchFamily="2" charset="-122"/>
            </a:endParaRPr>
          </a:p>
        </p:txBody>
      </p:sp>
      <p:pic>
        <p:nvPicPr>
          <p:cNvPr id="25605" name="图片 5">
            <a:extLst>
              <a:ext uri="{FF2B5EF4-FFF2-40B4-BE49-F238E27FC236}">
                <a16:creationId xmlns:a16="http://schemas.microsoft.com/office/drawing/2014/main" id="{9C5E64C7-1F7A-48FD-A9FA-2D36BEBE95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0627397-E5CB-4552-8726-99694B8A62FF}"/>
              </a:ext>
            </a:extLst>
          </p:cNvPr>
          <p:cNvSpPr>
            <a:spLocks noGrp="1"/>
          </p:cNvSpPr>
          <p:nvPr>
            <p:ph idx="1"/>
          </p:nvPr>
        </p:nvSpPr>
        <p:spPr>
          <a:xfrm>
            <a:off x="263525" y="476250"/>
            <a:ext cx="8683625" cy="5483225"/>
          </a:xfrm>
          <a:solidFill>
            <a:schemeClr val="bg1"/>
          </a:solidFill>
        </p:spPr>
        <p:txBody>
          <a:bodyPr/>
          <a:lstStyle/>
          <a:p>
            <a:pPr marL="0" indent="0">
              <a:lnSpc>
                <a:spcPct val="150000"/>
              </a:lnSpc>
              <a:buFont typeface="Wingdings" panose="05000000000000000000" pitchFamily="2" charset="2"/>
              <a:buNone/>
              <a:defRPr/>
            </a:pPr>
            <a:r>
              <a:rPr lang="zh-CN" altLang="en-US" sz="2800" dirty="0">
                <a:solidFill>
                  <a:srgbClr val="0000FF"/>
                </a:solidFill>
              </a:rPr>
              <a:t>如何证明一个最优化问题适合用贪心算法求解？</a:t>
            </a:r>
            <a:endParaRPr lang="en-US" altLang="zh-CN" sz="2800" dirty="0">
              <a:solidFill>
                <a:srgbClr val="0000FF"/>
              </a:solidFill>
            </a:endParaRPr>
          </a:p>
          <a:p>
            <a:pPr>
              <a:lnSpc>
                <a:spcPct val="150000"/>
              </a:lnSpc>
              <a:defRPr/>
            </a:pPr>
            <a:r>
              <a:rPr lang="zh-CN" altLang="en-US" sz="2400" dirty="0">
                <a:solidFill>
                  <a:srgbClr val="FF0000"/>
                </a:solidFill>
              </a:rPr>
              <a:t>贪心选择性质</a:t>
            </a:r>
            <a:r>
              <a:rPr lang="zh-CN" altLang="en-US" sz="2400" dirty="0">
                <a:latin typeface="宋体" panose="02010600030101010101" pitchFamily="2" charset="-122"/>
                <a:ea typeface="宋体" panose="02010600030101010101" pitchFamily="2" charset="-122"/>
              </a:rPr>
              <a:t>和</a:t>
            </a:r>
            <a:r>
              <a:rPr lang="zh-CN" altLang="en-US" sz="2400" dirty="0">
                <a:solidFill>
                  <a:srgbClr val="FF0000"/>
                </a:solidFill>
              </a:rPr>
              <a:t>最优子结构性</a:t>
            </a:r>
            <a:r>
              <a:rPr lang="zh-CN" altLang="en-US" sz="2400" dirty="0">
                <a:latin typeface="宋体" panose="02010600030101010101" pitchFamily="2" charset="-122"/>
                <a:ea typeface="宋体" panose="02010600030101010101" pitchFamily="2" charset="-122"/>
              </a:rPr>
              <a:t>是两个关键要素。</a:t>
            </a:r>
            <a:endParaRPr lang="en-US" altLang="zh-CN" sz="2400" dirty="0">
              <a:latin typeface="宋体" panose="02010600030101010101" pitchFamily="2" charset="-122"/>
              <a:ea typeface="宋体" panose="02010600030101010101" pitchFamily="2" charset="-122"/>
            </a:endParaRPr>
          </a:p>
          <a:p>
            <a:pPr lvl="1">
              <a:lnSpc>
                <a:spcPct val="150000"/>
              </a:lnSpc>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如果能够证明问题具有这两个性质，则基本上就可以实施贪心策略。</a:t>
            </a:r>
            <a:endParaRPr lang="en-US" altLang="zh-CN" sz="2000" dirty="0">
              <a:latin typeface="宋体" panose="02010600030101010101" pitchFamily="2" charset="-122"/>
              <a:ea typeface="宋体" panose="02010600030101010101" pitchFamily="2" charset="-122"/>
            </a:endParaRPr>
          </a:p>
          <a:p>
            <a:pPr marL="447675" indent="-447675">
              <a:lnSpc>
                <a:spcPct val="150000"/>
              </a:lnSpc>
              <a:buFont typeface="Wingdings" panose="05000000000000000000" pitchFamily="2" charset="2"/>
              <a:buNone/>
              <a:defRPr/>
            </a:pP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a:t>
            </a:r>
            <a:r>
              <a:rPr lang="zh-CN" altLang="en-US" sz="2800" b="1" dirty="0">
                <a:solidFill>
                  <a:srgbClr val="0000FF"/>
                </a:solidFill>
                <a:latin typeface="宋体" panose="02010600030101010101" pitchFamily="2" charset="-122"/>
                <a:ea typeface="宋体" panose="02010600030101010101" pitchFamily="2" charset="-122"/>
              </a:rPr>
              <a:t>贪心选择性质</a:t>
            </a:r>
            <a:endParaRPr lang="en-US" altLang="zh-CN" sz="2800" b="1" dirty="0">
              <a:solidFill>
                <a:srgbClr val="0000FF"/>
              </a:solidFill>
              <a:latin typeface="宋体" panose="02010600030101010101" pitchFamily="2" charset="-122"/>
              <a:ea typeface="宋体" panose="02010600030101010101" pitchFamily="2" charset="-122"/>
            </a:endParaRPr>
          </a:p>
          <a:p>
            <a:pPr marL="2693988" indent="-2693988">
              <a:lnSpc>
                <a:spcPct val="150000"/>
              </a:lnSpc>
              <a:spcBef>
                <a:spcPts val="1800"/>
              </a:spcBef>
              <a:spcAft>
                <a:spcPts val="1800"/>
              </a:spcAft>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a:t>
            </a:r>
            <a:r>
              <a:rPr lang="zh-CN" altLang="en-US" sz="2400" b="1" dirty="0">
                <a:solidFill>
                  <a:srgbClr val="FF0000"/>
                </a:solidFill>
                <a:latin typeface="宋体" panose="02010600030101010101" pitchFamily="2" charset="-122"/>
                <a:ea typeface="宋体" panose="02010600030101010101" pitchFamily="2" charset="-122"/>
              </a:rPr>
              <a:t>贪心选择性质</a:t>
            </a:r>
            <a:r>
              <a:rPr lang="zh-CN" altLang="en-US" sz="2400" dirty="0">
                <a:latin typeface="宋体" panose="02010600030101010101" pitchFamily="2" charset="-122"/>
                <a:ea typeface="宋体" panose="02010600030101010101" pitchFamily="2" charset="-122"/>
              </a:rPr>
              <a:t>：可以通过做出局部最优（贪心）选择来构造全局最优解的性质。</a:t>
            </a:r>
            <a:endParaRPr lang="en-US" altLang="zh-CN" sz="2400" dirty="0">
              <a:latin typeface="宋体" panose="02010600030101010101" pitchFamily="2" charset="-122"/>
              <a:ea typeface="宋体" panose="02010600030101010101" pitchFamily="2" charset="-122"/>
            </a:endParaRPr>
          </a:p>
          <a:p>
            <a:pPr marL="447675" indent="-447675">
              <a:lnSpc>
                <a:spcPct val="150000"/>
              </a:lnSpc>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贪心选择性使得我们进行选择时，</a:t>
            </a:r>
            <a:r>
              <a:rPr lang="zh-CN" altLang="en-US" sz="2400" dirty="0"/>
              <a:t>只需做出当前看起来最优的选择，而不用考虑子问题的解</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p:sp>
        <p:nvSpPr>
          <p:cNvPr id="4" name="日期占位符 3">
            <a:extLst>
              <a:ext uri="{FF2B5EF4-FFF2-40B4-BE49-F238E27FC236}">
                <a16:creationId xmlns:a16="http://schemas.microsoft.com/office/drawing/2014/main" id="{5BCECA9D-F6B6-4611-9D75-F0DAED2024FC}"/>
              </a:ext>
            </a:extLst>
          </p:cNvPr>
          <p:cNvSpPr>
            <a:spLocks noGrp="1"/>
          </p:cNvSpPr>
          <p:nvPr>
            <p:ph type="dt" sz="quarter" idx="10"/>
          </p:nvPr>
        </p:nvSpPr>
        <p:spPr/>
        <p:txBody>
          <a:bodyPr/>
          <a:lstStyle/>
          <a:p>
            <a:pPr>
              <a:defRPr/>
            </a:pPr>
            <a:fld id="{BEB792C8-D0B3-438B-8B7A-3373D6D75298}" type="datetime1">
              <a:rPr lang="zh-CN" altLang="en-US" smtClean="0"/>
              <a:pPr>
                <a:defRPr/>
              </a:pPr>
              <a:t>2022/3/24</a:t>
            </a:fld>
            <a:endParaRPr lang="zh-CN" altLang="en-US"/>
          </a:p>
        </p:txBody>
      </p:sp>
      <p:sp>
        <p:nvSpPr>
          <p:cNvPr id="26628" name="灯片编号占位符 4">
            <a:extLst>
              <a:ext uri="{FF2B5EF4-FFF2-40B4-BE49-F238E27FC236}">
                <a16:creationId xmlns:a16="http://schemas.microsoft.com/office/drawing/2014/main" id="{DE57B408-09A8-4C08-8AFE-10F19588AAF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6AA97C60-C1DF-4983-8065-70ECCE01E229}" type="slidenum">
              <a:rPr lang="zh-CN" altLang="zh-CN" sz="1400">
                <a:solidFill>
                  <a:schemeClr val="tx1"/>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19</a:t>
            </a:fld>
            <a:endParaRPr lang="zh-CN" altLang="zh-CN" sz="1400">
              <a:solidFill>
                <a:schemeClr val="tx1"/>
              </a:solidFill>
              <a:latin typeface="Tahoma" panose="020B0604030504040204" pitchFamily="34" charset="0"/>
              <a:ea typeface="宋体" panose="02010600030101010101" pitchFamily="2" charset="-122"/>
            </a:endParaRPr>
          </a:p>
        </p:txBody>
      </p:sp>
      <p:pic>
        <p:nvPicPr>
          <p:cNvPr id="26629" name="图片 5">
            <a:extLst>
              <a:ext uri="{FF2B5EF4-FFF2-40B4-BE49-F238E27FC236}">
                <a16:creationId xmlns:a16="http://schemas.microsoft.com/office/drawing/2014/main" id="{309FF4E6-BFEA-404B-AD52-4EAC749248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A82FB23D-3EB9-4C72-A1AA-CC9CBF46CBDB}"/>
              </a:ext>
            </a:extLst>
          </p:cNvPr>
          <p:cNvSpPr>
            <a:spLocks noGrp="1" noChangeArrowheads="1"/>
          </p:cNvSpPr>
          <p:nvPr>
            <p:ph type="ctrTitle"/>
          </p:nvPr>
        </p:nvSpPr>
        <p:spPr>
          <a:xfrm>
            <a:off x="611188" y="1844675"/>
            <a:ext cx="7775575" cy="2314575"/>
          </a:xfrm>
        </p:spPr>
        <p:txBody>
          <a:bodyPr/>
          <a:lstStyle/>
          <a:p>
            <a:pPr eaLnBrk="1" hangingPunct="1">
              <a:spcBef>
                <a:spcPts val="1800"/>
              </a:spcBef>
            </a:pPr>
            <a:r>
              <a:rPr lang="en-US" altLang="zh-CN" sz="3200"/>
              <a:t>Chapter 16</a:t>
            </a:r>
            <a:br>
              <a:rPr lang="en-US" altLang="zh-CN" sz="3200"/>
            </a:br>
            <a:r>
              <a:rPr lang="en-US" altLang="zh-CN" sz="3200"/>
              <a:t>Greedy Algorithms </a:t>
            </a:r>
            <a:br>
              <a:rPr lang="en-US" altLang="zh-CN" sz="3600"/>
            </a:br>
            <a:br>
              <a:rPr lang="en-US" altLang="zh-CN" sz="3200"/>
            </a:br>
            <a:r>
              <a:rPr lang="zh-CN" altLang="en-US" sz="3200"/>
              <a:t>贪心算法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a:extLst>
              <a:ext uri="{FF2B5EF4-FFF2-40B4-BE49-F238E27FC236}">
                <a16:creationId xmlns:a16="http://schemas.microsoft.com/office/drawing/2014/main" id="{F1FCE1B2-2299-45A1-AB8F-AF0FA5E88DFB}"/>
              </a:ext>
            </a:extLst>
          </p:cNvPr>
          <p:cNvSpPr>
            <a:spLocks noGrp="1" noChangeArrowheads="1"/>
          </p:cNvSpPr>
          <p:nvPr>
            <p:ph idx="1"/>
          </p:nvPr>
        </p:nvSpPr>
        <p:spPr>
          <a:xfrm>
            <a:off x="323850" y="188913"/>
            <a:ext cx="8712200" cy="5915025"/>
          </a:xfrm>
          <a:solidFill>
            <a:schemeClr val="bg1"/>
          </a:solidFill>
        </p:spPr>
        <p:txBody>
          <a:bodyPr/>
          <a:lstStyle/>
          <a:p>
            <a:pPr marL="0" indent="0">
              <a:lnSpc>
                <a:spcPct val="150000"/>
              </a:lnSpc>
              <a:buFont typeface="Wingdings" panose="05000000000000000000" pitchFamily="2" charset="2"/>
              <a:buNone/>
            </a:pPr>
            <a:r>
              <a:rPr lang="en-US" altLang="zh-CN"/>
              <a:t>16.3 Huffman</a:t>
            </a:r>
            <a:r>
              <a:rPr lang="zh-CN" altLang="en-US"/>
              <a:t>编码</a:t>
            </a:r>
            <a:endParaRPr lang="en-US" altLang="zh-CN"/>
          </a:p>
          <a:p>
            <a:pPr marL="0" indent="0">
              <a:lnSpc>
                <a:spcPct val="150000"/>
              </a:lnSpc>
              <a:spcBef>
                <a:spcPts val="1200"/>
              </a:spcBef>
              <a:buFont typeface="Wingdings" panose="05000000000000000000" pitchFamily="2" charset="2"/>
              <a:buNone/>
            </a:pPr>
            <a:r>
              <a:rPr lang="en-US" altLang="zh-CN" sz="2400">
                <a:latin typeface="宋体" panose="02010600030101010101" pitchFamily="2" charset="-122"/>
                <a:ea typeface="宋体" panose="02010600030101010101" pitchFamily="2" charset="-122"/>
              </a:rPr>
              <a:t>Huffman</a:t>
            </a:r>
            <a:r>
              <a:rPr lang="zh-CN" altLang="en-US" sz="2400">
                <a:latin typeface="宋体" panose="02010600030101010101" pitchFamily="2" charset="-122"/>
                <a:ea typeface="宋体" panose="02010600030101010101" pitchFamily="2" charset="-122"/>
              </a:rPr>
              <a:t>编码问题是一个典型的贪心算法问题。</a:t>
            </a:r>
            <a:endParaRPr lang="en-US" altLang="zh-CN" sz="2400">
              <a:latin typeface="宋体" panose="02010600030101010101" pitchFamily="2" charset="-122"/>
              <a:ea typeface="宋体" panose="02010600030101010101" pitchFamily="2" charset="-122"/>
            </a:endParaRPr>
          </a:p>
          <a:p>
            <a:pPr marL="0" indent="0">
              <a:lnSpc>
                <a:spcPct val="150000"/>
              </a:lnSpc>
              <a:spcBef>
                <a:spcPct val="0"/>
              </a:spcBef>
              <a:buFont typeface="Wingdings" panose="05000000000000000000" pitchFamily="2" charset="2"/>
              <a:buNone/>
            </a:pPr>
            <a:r>
              <a:rPr lang="en-US" altLang="zh-CN" sz="2400">
                <a:solidFill>
                  <a:srgbClr val="FF0000"/>
                </a:solidFill>
              </a:rPr>
              <a:t>Huffman</a:t>
            </a:r>
            <a:r>
              <a:rPr lang="zh-CN" altLang="en-US" sz="2400">
                <a:solidFill>
                  <a:srgbClr val="FF0000"/>
                </a:solidFill>
              </a:rPr>
              <a:t>编码</a:t>
            </a:r>
            <a:r>
              <a:rPr lang="zh-CN" altLang="en-US" sz="2400">
                <a:latin typeface="宋体" panose="02010600030101010101" pitchFamily="2" charset="-122"/>
                <a:ea typeface="宋体" panose="02010600030101010101" pitchFamily="2" charset="-122"/>
              </a:rPr>
              <a:t>：最佳编码方案，通常可以节省</a:t>
            </a:r>
            <a:r>
              <a:rPr lang="en-US" altLang="zh-CN" sz="2400">
                <a:latin typeface="宋体" panose="02010600030101010101" pitchFamily="2" charset="-122"/>
                <a:ea typeface="宋体" panose="02010600030101010101" pitchFamily="2" charset="-122"/>
              </a:rPr>
              <a:t>20%~90%</a:t>
            </a:r>
            <a:r>
              <a:rPr lang="zh-CN" altLang="en-US" sz="2400">
                <a:latin typeface="宋体" panose="02010600030101010101" pitchFamily="2" charset="-122"/>
                <a:ea typeface="宋体" panose="02010600030101010101" pitchFamily="2" charset="-122"/>
              </a:rPr>
              <a:t>的空间。</a:t>
            </a:r>
            <a:endParaRPr lang="en-US" altLang="zh-CN" sz="2400">
              <a:latin typeface="宋体" panose="02010600030101010101" pitchFamily="2" charset="-122"/>
              <a:ea typeface="宋体" panose="02010600030101010101" pitchFamily="2" charset="-122"/>
            </a:endParaRPr>
          </a:p>
          <a:p>
            <a:pPr marL="0" indent="0">
              <a:lnSpc>
                <a:spcPct val="150000"/>
              </a:lnSpc>
              <a:spcBef>
                <a:spcPts val="1800"/>
              </a:spcBef>
              <a:buFont typeface="Wingdings" panose="05000000000000000000" pitchFamily="2" charset="2"/>
              <a:buNone/>
            </a:pPr>
            <a:r>
              <a:rPr lang="zh-CN" altLang="en-US" sz="2400">
                <a:latin typeface="宋体" panose="02010600030101010101" pitchFamily="2" charset="-122"/>
                <a:ea typeface="宋体" panose="02010600030101010101" pitchFamily="2" charset="-122"/>
              </a:rPr>
              <a:t>实例说明：</a:t>
            </a:r>
            <a:endParaRPr lang="en-US" altLang="zh-CN" sz="2400">
              <a:latin typeface="宋体" panose="02010600030101010101" pitchFamily="2" charset="-122"/>
              <a:ea typeface="宋体" panose="02010600030101010101" pitchFamily="2" charset="-122"/>
            </a:endParaRPr>
          </a:p>
          <a:p>
            <a:pPr marL="0" indent="0">
              <a:lnSpc>
                <a:spcPct val="150000"/>
              </a:lnSpc>
              <a:spcBef>
                <a:spcPct val="0"/>
              </a:spcBef>
              <a:buFont typeface="Wingdings" panose="05000000000000000000" pitchFamily="2" charset="2"/>
              <a:buNone/>
            </a:pPr>
            <a:r>
              <a:rPr lang="zh-CN" altLang="en-US" sz="2400">
                <a:latin typeface="宋体" panose="02010600030101010101" pitchFamily="2" charset="-122"/>
                <a:ea typeface="宋体" panose="02010600030101010101" pitchFamily="2" charset="-122"/>
              </a:rPr>
              <a:t>    设要压缩一个有</a:t>
            </a:r>
            <a:r>
              <a:rPr lang="en-US" altLang="zh-CN" sz="2400">
                <a:latin typeface="宋体" panose="02010600030101010101" pitchFamily="2" charset="-122"/>
                <a:ea typeface="宋体" panose="02010600030101010101" pitchFamily="2" charset="-122"/>
              </a:rPr>
              <a:t>10</a:t>
            </a:r>
            <a:r>
              <a:rPr lang="zh-CN" altLang="en-US" sz="2400">
                <a:latin typeface="宋体" panose="02010600030101010101" pitchFamily="2" charset="-122"/>
                <a:ea typeface="宋体" panose="02010600030101010101" pitchFamily="2" charset="-122"/>
              </a:rPr>
              <a:t>万个字符的数据文件，文件中出现的所有字符和它们的出现频率如下：</a:t>
            </a:r>
          </a:p>
        </p:txBody>
      </p:sp>
      <p:sp>
        <p:nvSpPr>
          <p:cNvPr id="4" name="日期占位符 3">
            <a:extLst>
              <a:ext uri="{FF2B5EF4-FFF2-40B4-BE49-F238E27FC236}">
                <a16:creationId xmlns:a16="http://schemas.microsoft.com/office/drawing/2014/main" id="{2952EEC2-0DE2-44BF-A665-23735A8FD927}"/>
              </a:ext>
            </a:extLst>
          </p:cNvPr>
          <p:cNvSpPr>
            <a:spLocks noGrp="1"/>
          </p:cNvSpPr>
          <p:nvPr>
            <p:ph type="dt" sz="quarter" idx="10"/>
          </p:nvPr>
        </p:nvSpPr>
        <p:spPr/>
        <p:txBody>
          <a:bodyPr/>
          <a:lstStyle/>
          <a:p>
            <a:pPr>
              <a:defRPr/>
            </a:pPr>
            <a:fld id="{BEB792C8-D0B3-438B-8B7A-3373D6D75298}" type="datetime1">
              <a:rPr lang="zh-CN" altLang="en-US" smtClean="0"/>
              <a:pPr>
                <a:defRPr/>
              </a:pPr>
              <a:t>2022/3/24</a:t>
            </a:fld>
            <a:endParaRPr lang="zh-CN" altLang="en-US"/>
          </a:p>
        </p:txBody>
      </p:sp>
      <p:sp>
        <p:nvSpPr>
          <p:cNvPr id="27652" name="灯片编号占位符 4">
            <a:extLst>
              <a:ext uri="{FF2B5EF4-FFF2-40B4-BE49-F238E27FC236}">
                <a16:creationId xmlns:a16="http://schemas.microsoft.com/office/drawing/2014/main" id="{00093B18-0324-40E7-907B-0D9B7B3B4DA0}"/>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A9011364-D292-441D-9B0A-17D6E48FC91E}" type="slidenum">
              <a:rPr lang="zh-CN" altLang="zh-CN" sz="1400">
                <a:solidFill>
                  <a:schemeClr val="tx1"/>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20</a:t>
            </a:fld>
            <a:endParaRPr lang="zh-CN" altLang="zh-CN" sz="1400">
              <a:solidFill>
                <a:schemeClr val="tx1"/>
              </a:solidFill>
              <a:latin typeface="Tahoma" panose="020B0604030504040204" pitchFamily="34" charset="0"/>
              <a:ea typeface="宋体" panose="02010600030101010101" pitchFamily="2" charset="-122"/>
            </a:endParaRPr>
          </a:p>
        </p:txBody>
      </p:sp>
      <p:pic>
        <p:nvPicPr>
          <p:cNvPr id="27653" name="图片 1">
            <a:extLst>
              <a:ext uri="{FF2B5EF4-FFF2-40B4-BE49-F238E27FC236}">
                <a16:creationId xmlns:a16="http://schemas.microsoft.com/office/drawing/2014/main" id="{FD6928F1-C8BC-4D3D-A210-BEC435E9D68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4221163"/>
            <a:ext cx="55340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3F5A379C-C082-4438-9CC3-C39399E581D7}"/>
              </a:ext>
            </a:extLst>
          </p:cNvPr>
          <p:cNvSpPr txBox="1"/>
          <p:nvPr/>
        </p:nvSpPr>
        <p:spPr>
          <a:xfrm>
            <a:off x="6732588" y="4427538"/>
            <a:ext cx="1570037" cy="369887"/>
          </a:xfrm>
          <a:prstGeom prst="rect">
            <a:avLst/>
          </a:prstGeom>
          <a:solidFill>
            <a:schemeClr val="accent1">
              <a:lumMod val="20000"/>
              <a:lumOff val="80000"/>
            </a:schemeClr>
          </a:solidFill>
        </p:spPr>
        <p:txBody>
          <a:bodyPr wrap="none">
            <a:spAutoFit/>
          </a:bodyPr>
          <a:lstStyle/>
          <a:p>
            <a:pPr>
              <a:defRPr/>
            </a:pPr>
            <a:r>
              <a:rPr lang="zh-CN" altLang="en-US" dirty="0"/>
              <a:t>只有六个字符</a:t>
            </a:r>
          </a:p>
        </p:txBody>
      </p:sp>
      <p:pic>
        <p:nvPicPr>
          <p:cNvPr id="27655" name="图片 6">
            <a:extLst>
              <a:ext uri="{FF2B5EF4-FFF2-40B4-BE49-F238E27FC236}">
                <a16:creationId xmlns:a16="http://schemas.microsoft.com/office/drawing/2014/main" id="{C0BDFEC9-A11D-4826-B6CC-44D680C729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a:extLst>
              <a:ext uri="{FF2B5EF4-FFF2-40B4-BE49-F238E27FC236}">
                <a16:creationId xmlns:a16="http://schemas.microsoft.com/office/drawing/2014/main" id="{442976D3-59E1-40ED-9D41-608C16B5A6CD}"/>
              </a:ext>
            </a:extLst>
          </p:cNvPr>
          <p:cNvSpPr>
            <a:spLocks noGrp="1" noChangeArrowheads="1"/>
          </p:cNvSpPr>
          <p:nvPr>
            <p:ph idx="1"/>
          </p:nvPr>
        </p:nvSpPr>
        <p:spPr>
          <a:xfrm>
            <a:off x="179388" y="115888"/>
            <a:ext cx="8813800" cy="6337300"/>
          </a:xfrm>
          <a:solidFill>
            <a:schemeClr val="bg1"/>
          </a:solidFill>
        </p:spPr>
        <p:txBody>
          <a:bodyPr/>
          <a:lstStyle/>
          <a:p>
            <a:pPr marL="0" indent="0">
              <a:lnSpc>
                <a:spcPct val="150000"/>
              </a:lnSpc>
              <a:spcBef>
                <a:spcPct val="0"/>
              </a:spcBef>
              <a:buFont typeface="Wingdings" panose="05000000000000000000" pitchFamily="2" charset="2"/>
              <a:buNone/>
            </a:pPr>
            <a:r>
              <a:rPr lang="zh-CN" altLang="en-US">
                <a:solidFill>
                  <a:schemeClr val="bg2"/>
                </a:solidFill>
                <a:latin typeface="宋体" panose="02010600030101010101" pitchFamily="2" charset="-122"/>
                <a:ea typeface="宋体" panose="02010600030101010101" pitchFamily="2" charset="-122"/>
              </a:rPr>
              <a:t>分析：</a:t>
            </a:r>
            <a:endParaRPr lang="en-US" altLang="zh-CN">
              <a:solidFill>
                <a:schemeClr val="bg2"/>
              </a:solidFill>
              <a:latin typeface="宋体" panose="02010600030101010101" pitchFamily="2" charset="-122"/>
              <a:ea typeface="宋体" panose="02010600030101010101" pitchFamily="2" charset="-122"/>
            </a:endParaRPr>
          </a:p>
          <a:p>
            <a:pPr marL="0" indent="0">
              <a:lnSpc>
                <a:spcPct val="150000"/>
              </a:lnSpc>
              <a:spcBef>
                <a:spcPct val="0"/>
              </a:spcBef>
              <a:buFont typeface="Wingdings" panose="05000000000000000000" pitchFamily="2" charset="2"/>
              <a:buNone/>
            </a:pPr>
            <a:r>
              <a:rPr lang="zh-CN" altLang="en-US" sz="2400">
                <a:solidFill>
                  <a:schemeClr val="bg2"/>
                </a:solidFill>
                <a:latin typeface="宋体" panose="02010600030101010101" pitchFamily="2" charset="-122"/>
                <a:ea typeface="宋体" panose="02010600030101010101" pitchFamily="2" charset="-122"/>
              </a:rPr>
              <a:t>    采用</a:t>
            </a:r>
            <a:r>
              <a:rPr lang="zh-CN" altLang="en-US" sz="2400">
                <a:solidFill>
                  <a:srgbClr val="0000FF"/>
                </a:solidFill>
              </a:rPr>
              <a:t>二进制字符编码</a:t>
            </a:r>
            <a:r>
              <a:rPr lang="zh-CN" altLang="en-US" sz="2400">
                <a:latin typeface="宋体" panose="02010600030101010101" pitchFamily="2" charset="-122"/>
                <a:ea typeface="宋体" panose="02010600030101010101" pitchFamily="2" charset="-122"/>
              </a:rPr>
              <a:t>（简称</a:t>
            </a:r>
            <a:r>
              <a:rPr lang="zh-CN" altLang="en-US" sz="2400">
                <a:solidFill>
                  <a:srgbClr val="FF0000"/>
                </a:solidFill>
              </a:rPr>
              <a:t>编码</a:t>
            </a:r>
            <a:r>
              <a:rPr lang="zh-CN" altLang="en-US" sz="2400">
                <a:latin typeface="宋体" panose="02010600030101010101" pitchFamily="2" charset="-122"/>
                <a:ea typeface="宋体" panose="02010600030101010101" pitchFamily="2" charset="-122"/>
              </a:rPr>
              <a:t>）</a:t>
            </a:r>
            <a:r>
              <a:rPr lang="zh-CN" altLang="en-US" sz="2400">
                <a:solidFill>
                  <a:schemeClr val="bg2"/>
                </a:solidFill>
                <a:latin typeface="宋体" panose="02010600030101010101" pitchFamily="2" charset="-122"/>
                <a:ea typeface="宋体" panose="02010600030101010101" pitchFamily="2" charset="-122"/>
              </a:rPr>
              <a:t>，每个字符用唯一的二进制串表示，称为</a:t>
            </a:r>
            <a:r>
              <a:rPr lang="zh-CN" altLang="en-US" sz="2400">
                <a:solidFill>
                  <a:srgbClr val="FF0000"/>
                </a:solidFill>
              </a:rPr>
              <a:t>码字</a:t>
            </a:r>
            <a:r>
              <a:rPr lang="zh-CN" altLang="en-US" sz="2400">
                <a:solidFill>
                  <a:schemeClr val="bg2"/>
                </a:solidFill>
                <a:latin typeface="宋体" panose="02010600030101010101" pitchFamily="2" charset="-122"/>
                <a:ea typeface="宋体" panose="02010600030101010101" pitchFamily="2" charset="-122"/>
              </a:rPr>
              <a:t>。</a:t>
            </a:r>
            <a:endParaRPr lang="en-US" altLang="zh-CN" sz="2400">
              <a:solidFill>
                <a:schemeClr val="bg2"/>
              </a:solidFill>
              <a:latin typeface="宋体" panose="02010600030101010101" pitchFamily="2" charset="-122"/>
              <a:ea typeface="宋体" panose="02010600030101010101" pitchFamily="2" charset="-122"/>
            </a:endParaRPr>
          </a:p>
          <a:p>
            <a:pPr marL="0" indent="0">
              <a:lnSpc>
                <a:spcPct val="150000"/>
              </a:lnSpc>
              <a:spcBef>
                <a:spcPct val="0"/>
              </a:spcBef>
              <a:buFont typeface="Wingdings" panose="05000000000000000000" pitchFamily="2" charset="2"/>
              <a:buNone/>
            </a:pPr>
            <a:r>
              <a:rPr lang="en-US" altLang="zh-CN" sz="2400">
                <a:solidFill>
                  <a:schemeClr val="bg2"/>
                </a:solidFill>
                <a:latin typeface="宋体" panose="02010600030101010101" pitchFamily="2" charset="-122"/>
                <a:ea typeface="宋体" panose="02010600030101010101" pitchFamily="2" charset="-122"/>
              </a:rPr>
              <a:t>    1</a:t>
            </a:r>
            <a:r>
              <a:rPr lang="zh-CN" altLang="en-US" sz="2400">
                <a:solidFill>
                  <a:schemeClr val="bg2"/>
                </a:solidFill>
                <a:latin typeface="宋体" panose="02010600030101010101" pitchFamily="2" charset="-122"/>
                <a:ea typeface="宋体" panose="02010600030101010101" pitchFamily="2" charset="-122"/>
              </a:rPr>
              <a:t>）</a:t>
            </a:r>
            <a:r>
              <a:rPr lang="zh-CN" altLang="en-US" sz="2400">
                <a:solidFill>
                  <a:srgbClr val="FF0000"/>
                </a:solidFill>
              </a:rPr>
              <a:t>定长编码</a:t>
            </a:r>
            <a:r>
              <a:rPr lang="zh-CN" altLang="en-US" sz="2400">
                <a:solidFill>
                  <a:schemeClr val="bg2"/>
                </a:solidFill>
                <a:latin typeface="宋体" panose="02010600030101010101" pitchFamily="2" charset="-122"/>
                <a:ea typeface="宋体" panose="02010600030101010101" pitchFamily="2" charset="-122"/>
              </a:rPr>
              <a:t>：每个字符的编码长度一样。</a:t>
            </a:r>
            <a:endParaRPr lang="en-US" altLang="zh-CN" sz="2400">
              <a:solidFill>
                <a:schemeClr val="bg2"/>
              </a:solidFill>
              <a:latin typeface="宋体" panose="02010600030101010101" pitchFamily="2" charset="-122"/>
              <a:ea typeface="宋体" panose="02010600030101010101" pitchFamily="2" charset="-122"/>
            </a:endParaRPr>
          </a:p>
          <a:p>
            <a:pPr marL="1400175" lvl="2" indent="-285750">
              <a:lnSpc>
                <a:spcPct val="135000"/>
              </a:lnSpc>
              <a:spcBef>
                <a:spcPct val="0"/>
              </a:spcBef>
              <a:buFont typeface="Wingdings" panose="05000000000000000000" pitchFamily="2" charset="2"/>
              <a:buChar char="Ø"/>
            </a:pPr>
            <a:r>
              <a:rPr lang="zh-CN" altLang="en-US" sz="2000">
                <a:solidFill>
                  <a:schemeClr val="bg2"/>
                </a:solidFill>
                <a:latin typeface="宋体" panose="02010600030101010101" pitchFamily="2" charset="-122"/>
                <a:ea typeface="宋体" panose="02010600030101010101" pitchFamily="2" charset="-122"/>
              </a:rPr>
              <a:t>如上例，</a:t>
            </a:r>
            <a:r>
              <a:rPr lang="zh-CN" altLang="en-US" sz="1800">
                <a:solidFill>
                  <a:schemeClr val="bg2"/>
                </a:solidFill>
                <a:latin typeface="宋体" panose="02010600030101010101" pitchFamily="2" charset="-122"/>
                <a:ea typeface="宋体" panose="02010600030101010101" pitchFamily="2" charset="-122"/>
              </a:rPr>
              <a:t>考虑到有六个字符，可以用</a:t>
            </a:r>
            <a:r>
              <a:rPr lang="en-US" altLang="zh-CN" sz="1800">
                <a:solidFill>
                  <a:schemeClr val="bg2"/>
                </a:solidFill>
              </a:rPr>
              <a:t>3</a:t>
            </a:r>
            <a:r>
              <a:rPr lang="zh-CN" altLang="en-US" sz="1800">
                <a:solidFill>
                  <a:schemeClr val="bg2"/>
                </a:solidFill>
              </a:rPr>
              <a:t>位码字</a:t>
            </a:r>
            <a:r>
              <a:rPr lang="zh-CN" altLang="en-US" sz="1800">
                <a:solidFill>
                  <a:schemeClr val="bg2"/>
                </a:solidFill>
                <a:latin typeface="宋体" panose="02010600030101010101" pitchFamily="2" charset="-122"/>
                <a:ea typeface="宋体" panose="02010600030101010101" pitchFamily="2" charset="-122"/>
              </a:rPr>
              <a:t>对每个字符编码，如表中的定长编码方案。</a:t>
            </a:r>
            <a:endParaRPr lang="en-US" altLang="zh-CN" sz="1800">
              <a:solidFill>
                <a:schemeClr val="bg2"/>
              </a:solidFill>
              <a:latin typeface="宋体" panose="02010600030101010101" pitchFamily="2" charset="-122"/>
              <a:ea typeface="宋体" panose="02010600030101010101" pitchFamily="2" charset="-122"/>
            </a:endParaRPr>
          </a:p>
          <a:p>
            <a:pPr marL="1400175" lvl="2" indent="-285750">
              <a:lnSpc>
                <a:spcPct val="135000"/>
              </a:lnSpc>
              <a:spcBef>
                <a:spcPct val="0"/>
              </a:spcBef>
              <a:buFont typeface="Wingdings" panose="05000000000000000000" pitchFamily="2" charset="2"/>
              <a:buChar char="Ø"/>
            </a:pPr>
            <a:r>
              <a:rPr lang="en-US" altLang="zh-CN" sz="2000">
                <a:solidFill>
                  <a:schemeClr val="bg2"/>
                </a:solidFill>
                <a:latin typeface="宋体" panose="02010600030101010101" pitchFamily="2" charset="-122"/>
                <a:ea typeface="宋体" panose="02010600030101010101" pitchFamily="2" charset="-122"/>
              </a:rPr>
              <a:t>10</a:t>
            </a:r>
            <a:r>
              <a:rPr lang="zh-CN" altLang="en-US" sz="2000">
                <a:solidFill>
                  <a:schemeClr val="bg2"/>
                </a:solidFill>
                <a:latin typeface="宋体" panose="02010600030101010101" pitchFamily="2" charset="-122"/>
                <a:ea typeface="宋体" panose="02010600030101010101" pitchFamily="2" charset="-122"/>
              </a:rPr>
              <a:t>万个字符需要用</a:t>
            </a:r>
            <a:r>
              <a:rPr lang="en-US" altLang="zh-CN" sz="2000">
                <a:solidFill>
                  <a:schemeClr val="bg2"/>
                </a:solidFill>
              </a:rPr>
              <a:t>30</a:t>
            </a:r>
            <a:r>
              <a:rPr lang="zh-CN" altLang="en-US" sz="2000">
                <a:solidFill>
                  <a:schemeClr val="bg2"/>
                </a:solidFill>
              </a:rPr>
              <a:t>万个</a:t>
            </a:r>
            <a:r>
              <a:rPr lang="zh-CN" altLang="en-US" sz="2000">
                <a:solidFill>
                  <a:schemeClr val="bg2"/>
                </a:solidFill>
                <a:latin typeface="宋体" panose="02010600030101010101" pitchFamily="2" charset="-122"/>
                <a:ea typeface="宋体" panose="02010600030101010101" pitchFamily="2" charset="-122"/>
              </a:rPr>
              <a:t>二进制位来对文件编码。</a:t>
            </a:r>
            <a:endParaRPr lang="en-US" altLang="zh-CN" sz="2000">
              <a:solidFill>
                <a:schemeClr val="bg2"/>
              </a:solidFill>
              <a:latin typeface="宋体" panose="02010600030101010101" pitchFamily="2" charset="-122"/>
              <a:ea typeface="宋体" panose="02010600030101010101" pitchFamily="2" charset="-122"/>
            </a:endParaRPr>
          </a:p>
          <a:p>
            <a:pPr marL="0" indent="0">
              <a:lnSpc>
                <a:spcPct val="150000"/>
              </a:lnSpc>
              <a:spcBef>
                <a:spcPts val="1200"/>
              </a:spcBef>
              <a:buFont typeface="Wingdings" panose="05000000000000000000" pitchFamily="2" charset="2"/>
              <a:buNone/>
            </a:pPr>
            <a:r>
              <a:rPr lang="en-US" altLang="zh-CN" sz="2400">
                <a:solidFill>
                  <a:schemeClr val="bg2"/>
                </a:solidFill>
                <a:latin typeface="宋体" panose="02010600030101010101" pitchFamily="2" charset="-122"/>
                <a:ea typeface="宋体" panose="02010600030101010101" pitchFamily="2" charset="-122"/>
              </a:rPr>
              <a:t>    2</a:t>
            </a:r>
            <a:r>
              <a:rPr lang="zh-CN" altLang="en-US" sz="2400">
                <a:solidFill>
                  <a:schemeClr val="bg2"/>
                </a:solidFill>
                <a:latin typeface="宋体" panose="02010600030101010101" pitchFamily="2" charset="-122"/>
                <a:ea typeface="宋体" panose="02010600030101010101" pitchFamily="2" charset="-122"/>
              </a:rPr>
              <a:t>）</a:t>
            </a:r>
            <a:r>
              <a:rPr lang="zh-CN" altLang="en-US" sz="2400">
                <a:solidFill>
                  <a:srgbClr val="FF0000"/>
                </a:solidFill>
              </a:rPr>
              <a:t>变长编码</a:t>
            </a:r>
            <a:r>
              <a:rPr lang="zh-CN" altLang="en-US" sz="2400">
                <a:solidFill>
                  <a:schemeClr val="bg2"/>
                </a:solidFill>
                <a:latin typeface="宋体" panose="02010600030101010101" pitchFamily="2" charset="-122"/>
                <a:ea typeface="宋体" panose="02010600030101010101" pitchFamily="2" charset="-122"/>
              </a:rPr>
              <a:t>：每个字符赋予不同长度的码字。</a:t>
            </a:r>
            <a:endParaRPr lang="en-US" altLang="zh-CN" sz="2400">
              <a:solidFill>
                <a:schemeClr val="bg2"/>
              </a:solidFill>
              <a:latin typeface="宋体" panose="02010600030101010101" pitchFamily="2" charset="-122"/>
              <a:ea typeface="宋体" panose="02010600030101010101" pitchFamily="2" charset="-122"/>
            </a:endParaRPr>
          </a:p>
          <a:p>
            <a:pPr marL="1400175" lvl="2" indent="-285750">
              <a:lnSpc>
                <a:spcPct val="150000"/>
              </a:lnSpc>
              <a:spcBef>
                <a:spcPct val="0"/>
              </a:spcBef>
              <a:buFont typeface="Wingdings" panose="05000000000000000000" pitchFamily="2" charset="2"/>
              <a:buChar char="Ø"/>
            </a:pPr>
            <a:r>
              <a:rPr lang="zh-CN" altLang="en-US" sz="2000">
                <a:solidFill>
                  <a:schemeClr val="bg2"/>
                </a:solidFill>
                <a:latin typeface="宋体" panose="02010600030101010101" pitchFamily="2" charset="-122"/>
                <a:ea typeface="宋体" panose="02010600030101010101" pitchFamily="2" charset="-122"/>
              </a:rPr>
              <a:t>思路：赋予高频字符短码字，低频字符长码字，</a:t>
            </a:r>
            <a:r>
              <a:rPr lang="zh-CN" altLang="en-US" sz="2000" b="1"/>
              <a:t>字符的码字互不为前缀，这样才能唯一解码。</a:t>
            </a:r>
            <a:endParaRPr lang="en-US" altLang="zh-CN" sz="2000" b="1"/>
          </a:p>
          <a:p>
            <a:pPr marL="1400175" lvl="2" indent="-285750">
              <a:lnSpc>
                <a:spcPct val="135000"/>
              </a:lnSpc>
              <a:spcBef>
                <a:spcPct val="0"/>
              </a:spcBef>
              <a:buFont typeface="Wingdings" panose="05000000000000000000" pitchFamily="2" charset="2"/>
              <a:buChar char="Ø"/>
            </a:pPr>
            <a:r>
              <a:rPr lang="zh-CN" altLang="en-US" sz="2000">
                <a:solidFill>
                  <a:schemeClr val="bg2"/>
                </a:solidFill>
                <a:latin typeface="宋体" panose="02010600030101010101" pitchFamily="2" charset="-122"/>
                <a:ea typeface="宋体" panose="02010600030101010101" pitchFamily="2" charset="-122"/>
              </a:rPr>
              <a:t>如表中变长编码方案：</a:t>
            </a:r>
            <a:r>
              <a:rPr lang="en-US" altLang="zh-CN" sz="2000">
                <a:solidFill>
                  <a:schemeClr val="bg2"/>
                </a:solidFill>
                <a:latin typeface="宋体" panose="02010600030101010101" pitchFamily="2" charset="-122"/>
                <a:ea typeface="宋体" panose="02010600030101010101" pitchFamily="2" charset="-122"/>
              </a:rPr>
              <a:t>a</a:t>
            </a:r>
            <a:r>
              <a:rPr lang="zh-CN" altLang="en-US" sz="2000">
                <a:solidFill>
                  <a:schemeClr val="bg2"/>
                </a:solidFill>
                <a:latin typeface="宋体" panose="02010600030101010101" pitchFamily="2" charset="-122"/>
                <a:ea typeface="宋体" panose="02010600030101010101" pitchFamily="2" charset="-122"/>
              </a:rPr>
              <a:t>用</a:t>
            </a:r>
            <a:r>
              <a:rPr lang="en-US" altLang="zh-CN" sz="2000">
                <a:solidFill>
                  <a:schemeClr val="bg2"/>
                </a:solidFill>
                <a:latin typeface="宋体" panose="02010600030101010101" pitchFamily="2" charset="-122"/>
                <a:ea typeface="宋体" panose="02010600030101010101" pitchFamily="2" charset="-122"/>
              </a:rPr>
              <a:t>1</a:t>
            </a:r>
            <a:r>
              <a:rPr lang="zh-CN" altLang="en-US" sz="2000">
                <a:solidFill>
                  <a:schemeClr val="bg2"/>
                </a:solidFill>
                <a:latin typeface="宋体" panose="02010600030101010101" pitchFamily="2" charset="-122"/>
                <a:ea typeface="宋体" panose="02010600030101010101" pitchFamily="2" charset="-122"/>
              </a:rPr>
              <a:t>位的串</a:t>
            </a:r>
            <a:r>
              <a:rPr lang="en-US" altLang="zh-CN" sz="2000">
                <a:solidFill>
                  <a:schemeClr val="bg2"/>
                </a:solidFill>
                <a:latin typeface="宋体" panose="02010600030101010101" pitchFamily="2" charset="-122"/>
                <a:ea typeface="宋体" panose="02010600030101010101" pitchFamily="2" charset="-122"/>
              </a:rPr>
              <a:t>0</a:t>
            </a:r>
            <a:r>
              <a:rPr lang="zh-CN" altLang="en-US" sz="2000">
                <a:solidFill>
                  <a:schemeClr val="bg2"/>
                </a:solidFill>
                <a:latin typeface="宋体" panose="02010600030101010101" pitchFamily="2" charset="-122"/>
                <a:ea typeface="宋体" panose="02010600030101010101" pitchFamily="2" charset="-122"/>
              </a:rPr>
              <a:t>表示，</a:t>
            </a:r>
            <a:r>
              <a:rPr lang="en-US" altLang="zh-CN" sz="2000">
                <a:solidFill>
                  <a:schemeClr val="bg2"/>
                </a:solidFill>
                <a:latin typeface="宋体" panose="02010600030101010101" pitchFamily="2" charset="-122"/>
                <a:ea typeface="宋体" panose="02010600030101010101" pitchFamily="2" charset="-122"/>
              </a:rPr>
              <a:t>b</a:t>
            </a:r>
            <a:r>
              <a:rPr lang="zh-CN" altLang="en-US" sz="2000">
                <a:solidFill>
                  <a:schemeClr val="bg2"/>
                </a:solidFill>
                <a:latin typeface="宋体" panose="02010600030101010101" pitchFamily="2" charset="-122"/>
                <a:ea typeface="宋体" panose="02010600030101010101" pitchFamily="2" charset="-122"/>
              </a:rPr>
              <a:t>用</a:t>
            </a:r>
            <a:r>
              <a:rPr lang="en-US" altLang="zh-CN" sz="2000">
                <a:solidFill>
                  <a:schemeClr val="bg2"/>
                </a:solidFill>
                <a:latin typeface="宋体" panose="02010600030101010101" pitchFamily="2" charset="-122"/>
                <a:ea typeface="宋体" panose="02010600030101010101" pitchFamily="2" charset="-122"/>
              </a:rPr>
              <a:t>3</a:t>
            </a:r>
            <a:r>
              <a:rPr lang="zh-CN" altLang="en-US" sz="2000">
                <a:solidFill>
                  <a:schemeClr val="bg2"/>
                </a:solidFill>
                <a:latin typeface="宋体" panose="02010600030101010101" pitchFamily="2" charset="-122"/>
                <a:ea typeface="宋体" panose="02010600030101010101" pitchFamily="2" charset="-122"/>
              </a:rPr>
              <a:t>位的串</a:t>
            </a:r>
            <a:r>
              <a:rPr lang="en-US" altLang="zh-CN" sz="2000">
                <a:solidFill>
                  <a:schemeClr val="bg2"/>
                </a:solidFill>
                <a:latin typeface="宋体" panose="02010600030101010101" pitchFamily="2" charset="-122"/>
                <a:ea typeface="宋体" panose="02010600030101010101" pitchFamily="2" charset="-122"/>
              </a:rPr>
              <a:t>101</a:t>
            </a:r>
            <a:r>
              <a:rPr lang="zh-CN" altLang="en-US" sz="2000">
                <a:solidFill>
                  <a:schemeClr val="bg2"/>
                </a:solidFill>
                <a:latin typeface="宋体" panose="02010600030101010101" pitchFamily="2" charset="-122"/>
                <a:ea typeface="宋体" panose="02010600030101010101" pitchFamily="2" charset="-122"/>
              </a:rPr>
              <a:t>表示，</a:t>
            </a:r>
            <a:r>
              <a:rPr lang="en-US" altLang="zh-CN" sz="2000">
                <a:solidFill>
                  <a:schemeClr val="bg2"/>
                </a:solidFill>
                <a:latin typeface="宋体" panose="02010600030101010101" pitchFamily="2" charset="-122"/>
                <a:ea typeface="宋体" panose="02010600030101010101" pitchFamily="2" charset="-122"/>
              </a:rPr>
              <a:t>f</a:t>
            </a:r>
            <a:r>
              <a:rPr lang="zh-CN" altLang="en-US" sz="2000">
                <a:solidFill>
                  <a:schemeClr val="bg2"/>
                </a:solidFill>
                <a:latin typeface="宋体" panose="02010600030101010101" pitchFamily="2" charset="-122"/>
                <a:ea typeface="宋体" panose="02010600030101010101" pitchFamily="2" charset="-122"/>
              </a:rPr>
              <a:t>用</a:t>
            </a:r>
            <a:r>
              <a:rPr lang="en-US" altLang="zh-CN" sz="2000">
                <a:solidFill>
                  <a:schemeClr val="bg2"/>
                </a:solidFill>
                <a:latin typeface="宋体" panose="02010600030101010101" pitchFamily="2" charset="-122"/>
                <a:ea typeface="宋体" panose="02010600030101010101" pitchFamily="2" charset="-122"/>
              </a:rPr>
              <a:t>4</a:t>
            </a:r>
            <a:r>
              <a:rPr lang="zh-CN" altLang="en-US" sz="2000">
                <a:solidFill>
                  <a:schemeClr val="bg2"/>
                </a:solidFill>
                <a:latin typeface="宋体" panose="02010600030101010101" pitchFamily="2" charset="-122"/>
                <a:ea typeface="宋体" panose="02010600030101010101" pitchFamily="2" charset="-122"/>
              </a:rPr>
              <a:t>位的串</a:t>
            </a:r>
            <a:r>
              <a:rPr lang="en-US" altLang="zh-CN" sz="2000">
                <a:solidFill>
                  <a:schemeClr val="bg2"/>
                </a:solidFill>
                <a:latin typeface="宋体" panose="02010600030101010101" pitchFamily="2" charset="-122"/>
                <a:ea typeface="宋体" panose="02010600030101010101" pitchFamily="2" charset="-122"/>
              </a:rPr>
              <a:t>1100</a:t>
            </a:r>
            <a:r>
              <a:rPr lang="zh-CN" altLang="en-US" sz="2000">
                <a:solidFill>
                  <a:schemeClr val="bg2"/>
                </a:solidFill>
                <a:latin typeface="宋体" panose="02010600030101010101" pitchFamily="2" charset="-122"/>
                <a:ea typeface="宋体" panose="02010600030101010101" pitchFamily="2" charset="-122"/>
              </a:rPr>
              <a:t>表示等。</a:t>
            </a:r>
            <a:endParaRPr lang="en-US" altLang="zh-CN" sz="2000">
              <a:solidFill>
                <a:schemeClr val="bg2"/>
              </a:solidFill>
              <a:latin typeface="宋体" panose="02010600030101010101" pitchFamily="2" charset="-122"/>
              <a:ea typeface="宋体" panose="02010600030101010101" pitchFamily="2" charset="-122"/>
            </a:endParaRPr>
          </a:p>
          <a:p>
            <a:pPr marL="1400175" lvl="2" indent="-285750">
              <a:lnSpc>
                <a:spcPct val="135000"/>
              </a:lnSpc>
              <a:spcBef>
                <a:spcPct val="0"/>
              </a:spcBef>
              <a:buFont typeface="Wingdings" panose="05000000000000000000" pitchFamily="2" charset="2"/>
              <a:buChar char="Ø"/>
            </a:pPr>
            <a:r>
              <a:rPr lang="en-US" altLang="zh-CN" sz="2000">
                <a:solidFill>
                  <a:schemeClr val="bg2"/>
                </a:solidFill>
                <a:latin typeface="宋体" panose="02010600030101010101" pitchFamily="2" charset="-122"/>
                <a:ea typeface="宋体" panose="02010600030101010101" pitchFamily="2" charset="-122"/>
              </a:rPr>
              <a:t>10</a:t>
            </a:r>
            <a:r>
              <a:rPr lang="zh-CN" altLang="en-US" sz="2000">
                <a:solidFill>
                  <a:schemeClr val="bg2"/>
                </a:solidFill>
                <a:latin typeface="宋体" panose="02010600030101010101" pitchFamily="2" charset="-122"/>
                <a:ea typeface="宋体" panose="02010600030101010101" pitchFamily="2" charset="-122"/>
              </a:rPr>
              <a:t>万个字符仅需</a:t>
            </a:r>
            <a:r>
              <a:rPr lang="en-US" altLang="zh-CN" sz="2000">
                <a:solidFill>
                  <a:schemeClr val="bg2"/>
                </a:solidFill>
                <a:latin typeface="宋体" panose="02010600030101010101" pitchFamily="2" charset="-122"/>
                <a:ea typeface="宋体" panose="02010600030101010101" pitchFamily="2" charset="-122"/>
              </a:rPr>
              <a:t>22.4</a:t>
            </a:r>
            <a:r>
              <a:rPr lang="zh-CN" altLang="en-US" sz="2000">
                <a:solidFill>
                  <a:schemeClr val="bg2"/>
                </a:solidFill>
                <a:latin typeface="宋体" panose="02010600030101010101" pitchFamily="2" charset="-122"/>
                <a:ea typeface="宋体" panose="02010600030101010101" pitchFamily="2" charset="-122"/>
              </a:rPr>
              <a:t>万个二进制位，节约了</a:t>
            </a:r>
            <a:r>
              <a:rPr lang="en-US" altLang="zh-CN" sz="2000">
                <a:solidFill>
                  <a:schemeClr val="bg2"/>
                </a:solidFill>
                <a:latin typeface="宋体" panose="02010600030101010101" pitchFamily="2" charset="-122"/>
                <a:ea typeface="宋体" panose="02010600030101010101" pitchFamily="2" charset="-122"/>
              </a:rPr>
              <a:t>25%</a:t>
            </a:r>
            <a:r>
              <a:rPr lang="zh-CN" altLang="en-US" sz="2000">
                <a:solidFill>
                  <a:schemeClr val="bg2"/>
                </a:solidFill>
                <a:latin typeface="宋体" panose="02010600030101010101" pitchFamily="2" charset="-122"/>
                <a:ea typeface="宋体" panose="02010600030101010101" pitchFamily="2" charset="-122"/>
              </a:rPr>
              <a:t>的空间。</a:t>
            </a:r>
            <a:endParaRPr lang="en-US" altLang="zh-CN" sz="2000">
              <a:solidFill>
                <a:schemeClr val="bg2"/>
              </a:solidFill>
              <a:latin typeface="宋体" panose="02010600030101010101" pitchFamily="2" charset="-122"/>
              <a:ea typeface="宋体" panose="02010600030101010101" pitchFamily="2" charset="-122"/>
            </a:endParaRPr>
          </a:p>
          <a:p>
            <a:pPr marL="0" indent="0">
              <a:lnSpc>
                <a:spcPct val="150000"/>
              </a:lnSpc>
              <a:spcBef>
                <a:spcPct val="0"/>
              </a:spcBef>
              <a:buFont typeface="Wingdings" panose="05000000000000000000" pitchFamily="2" charset="2"/>
              <a:buNone/>
            </a:pPr>
            <a:endParaRPr lang="en-US" altLang="zh-CN" sz="2000" b="1">
              <a:solidFill>
                <a:srgbClr val="0000FF"/>
              </a:solidFill>
              <a:latin typeface="宋体" panose="02010600030101010101" pitchFamily="2" charset="-122"/>
              <a:ea typeface="宋体" panose="02010600030101010101" pitchFamily="2" charset="-122"/>
            </a:endParaRPr>
          </a:p>
          <a:p>
            <a:pPr marL="0" indent="0">
              <a:lnSpc>
                <a:spcPct val="150000"/>
              </a:lnSpc>
              <a:spcBef>
                <a:spcPct val="0"/>
              </a:spcBef>
              <a:buFont typeface="Wingdings" panose="05000000000000000000" pitchFamily="2" charset="2"/>
              <a:buNone/>
            </a:pPr>
            <a:endParaRPr lang="en-US" altLang="zh-CN" sz="2000" b="1">
              <a:solidFill>
                <a:srgbClr val="0000FF"/>
              </a:solidFill>
              <a:latin typeface="宋体" panose="02010600030101010101" pitchFamily="2" charset="-122"/>
              <a:ea typeface="宋体" panose="02010600030101010101" pitchFamily="2" charset="-122"/>
            </a:endParaRPr>
          </a:p>
        </p:txBody>
      </p:sp>
      <p:pic>
        <p:nvPicPr>
          <p:cNvPr id="28675" name="图片 5">
            <a:extLst>
              <a:ext uri="{FF2B5EF4-FFF2-40B4-BE49-F238E27FC236}">
                <a16:creationId xmlns:a16="http://schemas.microsoft.com/office/drawing/2014/main" id="{F500E4D3-9F3B-444B-AF7E-A057640ADE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64075" y="34925"/>
            <a:ext cx="4329113"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507B68-26BD-4FAC-B2CE-433F29ADD4E4}"/>
              </a:ext>
            </a:extLst>
          </p:cNvPr>
          <p:cNvSpPr>
            <a:spLocks noGrp="1"/>
          </p:cNvSpPr>
          <p:nvPr>
            <p:ph idx="1"/>
          </p:nvPr>
        </p:nvSpPr>
        <p:spPr>
          <a:xfrm>
            <a:off x="250825" y="188913"/>
            <a:ext cx="8715375" cy="6264275"/>
          </a:xfrm>
          <a:solidFill>
            <a:schemeClr val="bg1"/>
          </a:solidFill>
        </p:spPr>
        <p:txBody>
          <a:bodyPr/>
          <a:lstStyle/>
          <a:p>
            <a:pPr marL="0" indent="0">
              <a:lnSpc>
                <a:spcPct val="150000"/>
              </a:lnSpc>
              <a:spcBef>
                <a:spcPts val="0"/>
              </a:spcBef>
              <a:buFont typeface="Wingdings" panose="05000000000000000000" pitchFamily="2" charset="2"/>
              <a:buNone/>
              <a:defRPr/>
            </a:pPr>
            <a:r>
              <a:rPr lang="zh-CN" altLang="en-US" dirty="0">
                <a:solidFill>
                  <a:schemeClr val="bg2"/>
                </a:solidFill>
              </a:rPr>
              <a:t>最优编码方案的设计</a:t>
            </a:r>
            <a:endParaRPr lang="en-US" altLang="zh-CN" dirty="0">
              <a:solidFill>
                <a:schemeClr val="bg2"/>
              </a:solidFill>
            </a:endParaRPr>
          </a:p>
          <a:p>
            <a:pPr marL="0" indent="0">
              <a:lnSpc>
                <a:spcPct val="150000"/>
              </a:lnSpc>
              <a:spcBef>
                <a:spcPts val="1200"/>
              </a:spcBef>
              <a:spcAft>
                <a:spcPts val="1200"/>
              </a:spcAft>
              <a:buFont typeface="Wingdings" panose="05000000000000000000" pitchFamily="2" charset="2"/>
              <a:buNone/>
              <a:defRPr/>
            </a:pPr>
            <a:r>
              <a:rPr lang="zh-CN" altLang="en-US" sz="2400" dirty="0">
                <a:solidFill>
                  <a:srgbClr val="FF0000"/>
                </a:solidFill>
              </a:rPr>
              <a:t>前缀码</a:t>
            </a:r>
            <a:r>
              <a:rPr lang="en-US" altLang="zh-CN" sz="2400" dirty="0"/>
              <a:t>(</a:t>
            </a:r>
            <a:r>
              <a:rPr lang="en-US" altLang="zh-CN" sz="2400" dirty="0">
                <a:latin typeface="宋体" panose="02010600030101010101" pitchFamily="2" charset="-122"/>
                <a:ea typeface="宋体" panose="02010600030101010101" pitchFamily="2" charset="-122"/>
              </a:rPr>
              <a:t>Prefix code)</a:t>
            </a:r>
            <a:r>
              <a:rPr lang="zh-CN" altLang="en-US" sz="2400" dirty="0">
                <a:latin typeface="宋体" panose="02010600030101010101" pitchFamily="2" charset="-122"/>
                <a:ea typeface="宋体" panose="02010600030101010101" pitchFamily="2" charset="-122"/>
              </a:rPr>
              <a:t>：任何码字都不是其它码字的前缀。</a:t>
            </a:r>
            <a:endParaRPr lang="en-US" altLang="zh-CN" sz="2400" dirty="0">
              <a:latin typeface="宋体" panose="02010600030101010101" pitchFamily="2" charset="-122"/>
              <a:ea typeface="宋体" panose="02010600030101010101" pitchFamily="2" charset="-122"/>
            </a:endParaRPr>
          </a:p>
          <a:p>
            <a:pPr marL="2062163" indent="-2062163">
              <a:lnSpc>
                <a:spcPct val="150000"/>
              </a:lnSpc>
              <a:spcBef>
                <a:spcPts val="0"/>
              </a:spcBef>
              <a:buFont typeface="Wingdings" panose="05000000000000000000" pitchFamily="2" charset="2"/>
              <a:buNone/>
              <a:defRPr/>
            </a:pPr>
            <a:r>
              <a:rPr lang="zh-CN" altLang="en-US" sz="2400" dirty="0">
                <a:solidFill>
                  <a:srgbClr val="FF0000"/>
                </a:solidFill>
              </a:rPr>
              <a:t>文件编码过程</a:t>
            </a:r>
            <a:r>
              <a:rPr lang="zh-CN" altLang="en-US" sz="2400" dirty="0"/>
              <a:t>：</a:t>
            </a:r>
            <a:r>
              <a:rPr lang="zh-CN" altLang="en-US" sz="2400" dirty="0">
                <a:latin typeface="宋体" panose="02010600030101010101" pitchFamily="2" charset="-122"/>
                <a:ea typeface="宋体" panose="02010600030101010101" pitchFamily="2" charset="-122"/>
              </a:rPr>
              <a:t>将文件中的每个字符的码字连接起来即可完成文件的编码过程。</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0"/>
              </a:spcBef>
              <a:buFont typeface="Wingdings" panose="05000000000000000000" pitchFamily="2" charset="2"/>
              <a:buNone/>
              <a:defRPr/>
            </a:pPr>
            <a:endParaRPr lang="en-US" altLang="zh-CN" sz="1200" dirty="0">
              <a:latin typeface="宋体" panose="02010600030101010101" pitchFamily="2" charset="-122"/>
              <a:ea typeface="宋体" panose="02010600030101010101" pitchFamily="2" charset="-122"/>
            </a:endParaRPr>
          </a:p>
          <a:p>
            <a:pPr marL="0" indent="0">
              <a:lnSpc>
                <a:spcPct val="150000"/>
              </a:lnSpc>
              <a:spcBef>
                <a:spcPts val="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如，设文件中包含</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个字符：</a:t>
            </a:r>
            <a:r>
              <a:rPr lang="en-US" altLang="zh-CN" sz="2400" dirty="0" err="1">
                <a:latin typeface="宋体" panose="02010600030101010101" pitchFamily="2" charset="-122"/>
                <a:ea typeface="宋体" panose="02010600030101010101" pitchFamily="2" charset="-122"/>
              </a:rPr>
              <a:t>abc</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a:t>
            </a:r>
            <a:r>
              <a:rPr lang="zh-CN" altLang="en-US" sz="2400" dirty="0"/>
              <a:t>字符编码</a:t>
            </a:r>
            <a:r>
              <a:rPr lang="zh-CN" altLang="en-US" sz="2400" dirty="0">
                <a:latin typeface="宋体" panose="02010600030101010101" pitchFamily="2" charset="-122"/>
                <a:ea typeface="宋体" panose="02010600030101010101" pitchFamily="2" charset="-122"/>
              </a:rPr>
              <a:t>（前缀码）：</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0"/>
              </a:spcBef>
              <a:buFont typeface="Wingdings" panose="05000000000000000000" pitchFamily="2" charset="2"/>
              <a:buNone/>
              <a:defRPr/>
            </a:pP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0"/>
              </a:spcBef>
              <a:buFont typeface="Wingdings" panose="05000000000000000000" pitchFamily="2" charset="2"/>
              <a:buNone/>
              <a:defRPr/>
            </a:pP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a:t>
            </a:r>
            <a:r>
              <a:rPr lang="zh-CN" altLang="en-US" sz="2400" dirty="0"/>
              <a:t>文件编码</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0101100</a:t>
            </a:r>
          </a:p>
        </p:txBody>
      </p:sp>
      <p:grpSp>
        <p:nvGrpSpPr>
          <p:cNvPr id="29699" name="组合 1">
            <a:extLst>
              <a:ext uri="{FF2B5EF4-FFF2-40B4-BE49-F238E27FC236}">
                <a16:creationId xmlns:a16="http://schemas.microsoft.com/office/drawing/2014/main" id="{0A47B7B0-DE59-44D3-AC13-9E8E96B40773}"/>
              </a:ext>
            </a:extLst>
          </p:cNvPr>
          <p:cNvGrpSpPr>
            <a:grpSpLocks/>
          </p:cNvGrpSpPr>
          <p:nvPr/>
        </p:nvGrpSpPr>
        <p:grpSpPr bwMode="auto">
          <a:xfrm>
            <a:off x="2771775" y="4221163"/>
            <a:ext cx="5535613" cy="1152525"/>
            <a:chOff x="2771800" y="4221088"/>
            <a:chExt cx="5535420" cy="1152079"/>
          </a:xfrm>
        </p:grpSpPr>
        <p:pic>
          <p:nvPicPr>
            <p:cNvPr id="29701" name="图片 5">
              <a:extLst>
                <a:ext uri="{FF2B5EF4-FFF2-40B4-BE49-F238E27FC236}">
                  <a16:creationId xmlns:a16="http://schemas.microsoft.com/office/drawing/2014/main" id="{48116DAF-AEAC-4432-BF8F-744A31F3FD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4221088"/>
              <a:ext cx="5535420" cy="1152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矩形 1">
              <a:extLst>
                <a:ext uri="{FF2B5EF4-FFF2-40B4-BE49-F238E27FC236}">
                  <a16:creationId xmlns:a16="http://schemas.microsoft.com/office/drawing/2014/main" id="{ADBF290B-B04C-4694-AC65-588D63BE50D4}"/>
                </a:ext>
              </a:extLst>
            </p:cNvPr>
            <p:cNvSpPr>
              <a:spLocks noChangeArrowheads="1"/>
            </p:cNvSpPr>
            <p:nvPr/>
          </p:nvSpPr>
          <p:spPr bwMode="auto">
            <a:xfrm>
              <a:off x="2915816" y="4797946"/>
              <a:ext cx="5391404" cy="216024"/>
            </a:xfrm>
            <a:prstGeom prst="rect">
              <a:avLst/>
            </a:prstGeom>
            <a:solidFill>
              <a:schemeClr val="bg1"/>
            </a:solidFill>
            <a:ln w="9525" algn="ctr">
              <a:solidFill>
                <a:schemeClr val="bg1"/>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grpSp>
      <p:pic>
        <p:nvPicPr>
          <p:cNvPr id="29700" name="图片 5">
            <a:extLst>
              <a:ext uri="{FF2B5EF4-FFF2-40B4-BE49-F238E27FC236}">
                <a16:creationId xmlns:a16="http://schemas.microsoft.com/office/drawing/2014/main" id="{A2327047-BF18-4A75-A0E6-FC65861206E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a:extLst>
              <a:ext uri="{FF2B5EF4-FFF2-40B4-BE49-F238E27FC236}">
                <a16:creationId xmlns:a16="http://schemas.microsoft.com/office/drawing/2014/main" id="{F79F26BA-CC57-4619-AFBD-944872BE847C}"/>
              </a:ext>
            </a:extLst>
          </p:cNvPr>
          <p:cNvSpPr>
            <a:spLocks noGrp="1" noChangeArrowheads="1"/>
          </p:cNvSpPr>
          <p:nvPr>
            <p:ph idx="1"/>
          </p:nvPr>
        </p:nvSpPr>
        <p:spPr>
          <a:xfrm>
            <a:off x="395288" y="188913"/>
            <a:ext cx="8280400" cy="6264275"/>
          </a:xfrm>
          <a:solidFill>
            <a:schemeClr val="bg1"/>
          </a:solidFill>
        </p:spPr>
        <p:txBody>
          <a:bodyPr/>
          <a:lstStyle/>
          <a:p>
            <a:pPr marL="0" indent="0">
              <a:lnSpc>
                <a:spcPct val="150000"/>
              </a:lnSpc>
              <a:spcBef>
                <a:spcPct val="0"/>
              </a:spcBef>
              <a:buFont typeface="Wingdings" panose="05000000000000000000" pitchFamily="2" charset="2"/>
              <a:buNone/>
            </a:pPr>
            <a:r>
              <a:rPr lang="zh-CN" altLang="en-US" sz="2800">
                <a:solidFill>
                  <a:srgbClr val="FF0000"/>
                </a:solidFill>
              </a:rPr>
              <a:t>文件解码过程：</a:t>
            </a:r>
            <a:r>
              <a:rPr lang="en-US" altLang="zh-CN" sz="2800">
                <a:solidFill>
                  <a:srgbClr val="FF0000"/>
                </a:solidFill>
              </a:rPr>
              <a:t>        </a:t>
            </a:r>
          </a:p>
          <a:p>
            <a:pPr marL="0" indent="0" algn="just">
              <a:lnSpc>
                <a:spcPct val="150000"/>
              </a:lnSpc>
              <a:spcBef>
                <a:spcPct val="0"/>
              </a:spcBef>
              <a:buFont typeface="Wingdings" panose="05000000000000000000" pitchFamily="2" charset="2"/>
              <a:buNone/>
            </a:pPr>
            <a:r>
              <a:rPr lang="zh-CN" altLang="en-US" sz="2400"/>
              <a:t>       前缀码可以简化解码过程：</a:t>
            </a:r>
            <a:r>
              <a:rPr lang="zh-CN" altLang="en-US" sz="2400">
                <a:latin typeface="宋体" panose="02010600030101010101" pitchFamily="2" charset="-122"/>
                <a:ea typeface="宋体" panose="02010600030101010101" pitchFamily="2" charset="-122"/>
              </a:rPr>
              <a:t>由于没有码字是其它码字的前缀，所以编码文件的开始部分是没有歧义的，可以唯一地转换回原字符，然后对编码文件剩余部分重复解码过程，即可“解读”出原来的文件。</a:t>
            </a:r>
            <a:endParaRPr lang="en-US" altLang="zh-CN" sz="2400">
              <a:latin typeface="宋体" panose="02010600030101010101" pitchFamily="2" charset="-122"/>
              <a:ea typeface="宋体" panose="02010600030101010101" pitchFamily="2" charset="-122"/>
            </a:endParaRPr>
          </a:p>
          <a:p>
            <a:pPr marL="0" indent="0">
              <a:lnSpc>
                <a:spcPct val="150000"/>
              </a:lnSpc>
              <a:spcBef>
                <a:spcPct val="0"/>
              </a:spcBef>
              <a:buFont typeface="Wingdings" panose="05000000000000000000" pitchFamily="2" charset="2"/>
              <a:buNone/>
            </a:pPr>
            <a:r>
              <a:rPr lang="en-US" altLang="zh-CN" sz="2400"/>
              <a:t>                  0 1 0 1 1 0 0</a:t>
            </a:r>
          </a:p>
        </p:txBody>
      </p:sp>
      <p:pic>
        <p:nvPicPr>
          <p:cNvPr id="30723" name="图片 5">
            <a:extLst>
              <a:ext uri="{FF2B5EF4-FFF2-40B4-BE49-F238E27FC236}">
                <a16:creationId xmlns:a16="http://schemas.microsoft.com/office/drawing/2014/main" id="{B3722FD4-7512-4DFF-B904-C1654F8EEB9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5650" y="5175250"/>
            <a:ext cx="484187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0724" name="直接连接符 3">
            <a:extLst>
              <a:ext uri="{FF2B5EF4-FFF2-40B4-BE49-F238E27FC236}">
                <a16:creationId xmlns:a16="http://schemas.microsoft.com/office/drawing/2014/main" id="{55E319EB-DD38-4BCA-ACCF-3393829A20EC}"/>
              </a:ext>
            </a:extLst>
          </p:cNvPr>
          <p:cNvCxnSpPr>
            <a:cxnSpLocks noChangeShapeType="1"/>
          </p:cNvCxnSpPr>
          <p:nvPr/>
        </p:nvCxnSpPr>
        <p:spPr bwMode="auto">
          <a:xfrm>
            <a:off x="2103438" y="3573463"/>
            <a:ext cx="217487" cy="0"/>
          </a:xfrm>
          <a:prstGeom prst="line">
            <a:avLst/>
          </a:prstGeom>
          <a:noFill/>
          <a:ln w="2857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25" name="直接连接符 6">
            <a:extLst>
              <a:ext uri="{FF2B5EF4-FFF2-40B4-BE49-F238E27FC236}">
                <a16:creationId xmlns:a16="http://schemas.microsoft.com/office/drawing/2014/main" id="{ECD16AD7-6A6F-462E-9FFA-F21F7C5C04D9}"/>
              </a:ext>
            </a:extLst>
          </p:cNvPr>
          <p:cNvCxnSpPr>
            <a:cxnSpLocks noChangeShapeType="1"/>
          </p:cNvCxnSpPr>
          <p:nvPr/>
        </p:nvCxnSpPr>
        <p:spPr bwMode="auto">
          <a:xfrm>
            <a:off x="2463800" y="3573463"/>
            <a:ext cx="576263" cy="0"/>
          </a:xfrm>
          <a:prstGeom prst="line">
            <a:avLst/>
          </a:prstGeom>
          <a:noFill/>
          <a:ln w="2857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26" name="直接连接符 7">
            <a:extLst>
              <a:ext uri="{FF2B5EF4-FFF2-40B4-BE49-F238E27FC236}">
                <a16:creationId xmlns:a16="http://schemas.microsoft.com/office/drawing/2014/main" id="{BFA72EE4-8638-4944-95BE-88917049B87C}"/>
              </a:ext>
            </a:extLst>
          </p:cNvPr>
          <p:cNvCxnSpPr>
            <a:cxnSpLocks noChangeShapeType="1"/>
          </p:cNvCxnSpPr>
          <p:nvPr/>
        </p:nvCxnSpPr>
        <p:spPr bwMode="auto">
          <a:xfrm>
            <a:off x="3275013" y="3573463"/>
            <a:ext cx="576262" cy="0"/>
          </a:xfrm>
          <a:prstGeom prst="line">
            <a:avLst/>
          </a:prstGeom>
          <a:noFill/>
          <a:ln w="2857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箭头连接符 9">
            <a:extLst>
              <a:ext uri="{FF2B5EF4-FFF2-40B4-BE49-F238E27FC236}">
                <a16:creationId xmlns:a16="http://schemas.microsoft.com/office/drawing/2014/main" id="{C0C2E56F-CF48-4229-8B21-91AAE738C778}"/>
              </a:ext>
            </a:extLst>
          </p:cNvPr>
          <p:cNvCxnSpPr/>
          <p:nvPr/>
        </p:nvCxnSpPr>
        <p:spPr bwMode="auto">
          <a:xfrm flipV="1">
            <a:off x="2230438" y="3644900"/>
            <a:ext cx="0" cy="504825"/>
          </a:xfrm>
          <a:prstGeom prst="straightConnector1">
            <a:avLst/>
          </a:prstGeom>
          <a:solidFill>
            <a:schemeClr val="accent1"/>
          </a:solidFill>
          <a:ln w="28575" cap="flat" cmpd="sng" algn="ctr">
            <a:solidFill>
              <a:schemeClr val="accent1">
                <a:lumMod val="60000"/>
                <a:lumOff val="40000"/>
              </a:schemeClr>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3CA73347-46F1-496C-B4E1-BF64A294732D}"/>
              </a:ext>
            </a:extLst>
          </p:cNvPr>
          <p:cNvCxnSpPr/>
          <p:nvPr/>
        </p:nvCxnSpPr>
        <p:spPr bwMode="auto">
          <a:xfrm flipV="1">
            <a:off x="2771775" y="3644900"/>
            <a:ext cx="0" cy="504825"/>
          </a:xfrm>
          <a:prstGeom prst="straightConnector1">
            <a:avLst/>
          </a:prstGeom>
          <a:solidFill>
            <a:schemeClr val="accent1"/>
          </a:solidFill>
          <a:ln w="28575" cap="flat" cmpd="sng" algn="ctr">
            <a:solidFill>
              <a:schemeClr val="accent1">
                <a:lumMod val="60000"/>
                <a:lumOff val="40000"/>
              </a:schemeClr>
            </a:solidFill>
            <a:prstDash val="solid"/>
            <a:round/>
            <a:headEnd type="none" w="med" len="med"/>
            <a:tailEnd type="triangle"/>
          </a:ln>
          <a:effectLst/>
        </p:spPr>
      </p:cxnSp>
      <p:cxnSp>
        <p:nvCxnSpPr>
          <p:cNvPr id="12" name="直接箭头连接符 11">
            <a:extLst>
              <a:ext uri="{FF2B5EF4-FFF2-40B4-BE49-F238E27FC236}">
                <a16:creationId xmlns:a16="http://schemas.microsoft.com/office/drawing/2014/main" id="{9F9E95AD-C7BD-4F7B-BF08-E5D02BAFC17D}"/>
              </a:ext>
            </a:extLst>
          </p:cNvPr>
          <p:cNvCxnSpPr/>
          <p:nvPr/>
        </p:nvCxnSpPr>
        <p:spPr bwMode="auto">
          <a:xfrm flipV="1">
            <a:off x="3563938" y="3644900"/>
            <a:ext cx="0" cy="504825"/>
          </a:xfrm>
          <a:prstGeom prst="straightConnector1">
            <a:avLst/>
          </a:prstGeom>
          <a:solidFill>
            <a:schemeClr val="accent1"/>
          </a:solidFill>
          <a:ln w="28575" cap="flat" cmpd="sng" algn="ctr">
            <a:solidFill>
              <a:schemeClr val="accent1">
                <a:lumMod val="60000"/>
                <a:lumOff val="40000"/>
              </a:schemeClr>
            </a:solidFill>
            <a:prstDash val="solid"/>
            <a:round/>
            <a:headEnd type="none" w="med" len="med"/>
            <a:tailEnd type="triangle"/>
          </a:ln>
          <a:effectLst/>
        </p:spPr>
      </p:cxnSp>
      <p:sp>
        <p:nvSpPr>
          <p:cNvPr id="30730" name="文本框 12">
            <a:extLst>
              <a:ext uri="{FF2B5EF4-FFF2-40B4-BE49-F238E27FC236}">
                <a16:creationId xmlns:a16="http://schemas.microsoft.com/office/drawing/2014/main" id="{DDB207CF-AD07-40D7-AD6C-2DF6F233A2E1}"/>
              </a:ext>
            </a:extLst>
          </p:cNvPr>
          <p:cNvSpPr txBox="1">
            <a:spLocks noChangeArrowheads="1"/>
          </p:cNvSpPr>
          <p:nvPr/>
        </p:nvSpPr>
        <p:spPr bwMode="auto">
          <a:xfrm>
            <a:off x="2070100" y="4149725"/>
            <a:ext cx="3143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a</a:t>
            </a:r>
            <a:endParaRPr lang="zh-CN" altLang="en-US" sz="1800">
              <a:solidFill>
                <a:schemeClr val="tx1"/>
              </a:solidFill>
              <a:latin typeface="Arial" panose="020B0604020202020204" pitchFamily="34" charset="0"/>
              <a:ea typeface="宋体" panose="02010600030101010101" pitchFamily="2" charset="-122"/>
            </a:endParaRPr>
          </a:p>
        </p:txBody>
      </p:sp>
      <p:sp>
        <p:nvSpPr>
          <p:cNvPr id="30731" name="文本框 13">
            <a:extLst>
              <a:ext uri="{FF2B5EF4-FFF2-40B4-BE49-F238E27FC236}">
                <a16:creationId xmlns:a16="http://schemas.microsoft.com/office/drawing/2014/main" id="{A3FB4716-618A-4FCE-AF80-25AAD34B698A}"/>
              </a:ext>
            </a:extLst>
          </p:cNvPr>
          <p:cNvSpPr txBox="1">
            <a:spLocks noChangeArrowheads="1"/>
          </p:cNvSpPr>
          <p:nvPr/>
        </p:nvSpPr>
        <p:spPr bwMode="auto">
          <a:xfrm>
            <a:off x="2562225" y="4140200"/>
            <a:ext cx="312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b</a:t>
            </a:r>
            <a:endParaRPr lang="zh-CN" altLang="en-US" sz="1800">
              <a:solidFill>
                <a:schemeClr val="tx1"/>
              </a:solidFill>
              <a:latin typeface="Arial" panose="020B0604020202020204" pitchFamily="34" charset="0"/>
              <a:ea typeface="宋体" panose="02010600030101010101" pitchFamily="2" charset="-122"/>
            </a:endParaRPr>
          </a:p>
        </p:txBody>
      </p:sp>
      <p:sp>
        <p:nvSpPr>
          <p:cNvPr id="30732" name="文本框 14">
            <a:extLst>
              <a:ext uri="{FF2B5EF4-FFF2-40B4-BE49-F238E27FC236}">
                <a16:creationId xmlns:a16="http://schemas.microsoft.com/office/drawing/2014/main" id="{50486EA2-43D4-460D-83B2-6D037FF939BD}"/>
              </a:ext>
            </a:extLst>
          </p:cNvPr>
          <p:cNvSpPr txBox="1">
            <a:spLocks noChangeArrowheads="1"/>
          </p:cNvSpPr>
          <p:nvPr/>
        </p:nvSpPr>
        <p:spPr bwMode="auto">
          <a:xfrm>
            <a:off x="3354388" y="4149725"/>
            <a:ext cx="30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800">
                <a:solidFill>
                  <a:schemeClr val="tx1"/>
                </a:solidFill>
                <a:latin typeface="Arial" panose="020B0604020202020204" pitchFamily="34" charset="0"/>
                <a:ea typeface="宋体" panose="02010600030101010101" pitchFamily="2" charset="-122"/>
              </a:rPr>
              <a:t>c</a:t>
            </a:r>
            <a:endParaRPr lang="zh-CN" altLang="en-US" sz="1800">
              <a:solidFill>
                <a:schemeClr val="tx1"/>
              </a:solidFill>
              <a:latin typeface="Arial" panose="020B0604020202020204" pitchFamily="34" charset="0"/>
              <a:ea typeface="宋体" panose="02010600030101010101" pitchFamily="2" charset="-122"/>
            </a:endParaRPr>
          </a:p>
        </p:txBody>
      </p:sp>
      <p:sp>
        <p:nvSpPr>
          <p:cNvPr id="16" name="文本框 15">
            <a:extLst>
              <a:ext uri="{FF2B5EF4-FFF2-40B4-BE49-F238E27FC236}">
                <a16:creationId xmlns:a16="http://schemas.microsoft.com/office/drawing/2014/main" id="{7293022F-46F3-4AA7-B070-D47C69E3563F}"/>
              </a:ext>
            </a:extLst>
          </p:cNvPr>
          <p:cNvSpPr txBox="1"/>
          <p:nvPr/>
        </p:nvSpPr>
        <p:spPr>
          <a:xfrm>
            <a:off x="4784725" y="4149725"/>
            <a:ext cx="4032250" cy="955675"/>
          </a:xfrm>
          <a:prstGeom prst="rect">
            <a:avLst/>
          </a:prstGeom>
          <a:solidFill>
            <a:schemeClr val="accent1">
              <a:lumMod val="20000"/>
              <a:lumOff val="80000"/>
            </a:schemeClr>
          </a:solidFill>
        </p:spPr>
        <p:txBody>
          <a:bodyPr>
            <a:spAutoFit/>
          </a:bodyPr>
          <a:lstStyle/>
          <a:p>
            <a:pPr>
              <a:lnSpc>
                <a:spcPct val="150000"/>
              </a:lnSpc>
              <a:defRPr/>
            </a:pPr>
            <a:r>
              <a:rPr lang="zh-CN" altLang="en-US" sz="2000" dirty="0"/>
              <a:t>对每一个二进制子位串，在码字表里都只有一个字符唯一地与之对应</a:t>
            </a:r>
          </a:p>
        </p:txBody>
      </p:sp>
      <p:sp>
        <p:nvSpPr>
          <p:cNvPr id="30734" name="矩形 13">
            <a:extLst>
              <a:ext uri="{FF2B5EF4-FFF2-40B4-BE49-F238E27FC236}">
                <a16:creationId xmlns:a16="http://schemas.microsoft.com/office/drawing/2014/main" id="{0BC136F3-3F65-48E9-8FA2-B851EA006EAF}"/>
              </a:ext>
            </a:extLst>
          </p:cNvPr>
          <p:cNvSpPr>
            <a:spLocks noChangeArrowheads="1"/>
          </p:cNvSpPr>
          <p:nvPr/>
        </p:nvSpPr>
        <p:spPr bwMode="auto">
          <a:xfrm>
            <a:off x="800100" y="5680075"/>
            <a:ext cx="4752975" cy="161925"/>
          </a:xfrm>
          <a:prstGeom prst="rect">
            <a:avLst/>
          </a:prstGeom>
          <a:solidFill>
            <a:schemeClr val="bg1"/>
          </a:solidFill>
          <a:ln w="9525" algn="ctr">
            <a:solidFill>
              <a:schemeClr val="bg1"/>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cxnSp>
        <p:nvCxnSpPr>
          <p:cNvPr id="30735" name="直接箭头连接符 3">
            <a:extLst>
              <a:ext uri="{FF2B5EF4-FFF2-40B4-BE49-F238E27FC236}">
                <a16:creationId xmlns:a16="http://schemas.microsoft.com/office/drawing/2014/main" id="{3DD513C6-DAD0-4600-B2BA-5D9EA816C114}"/>
              </a:ext>
            </a:extLst>
          </p:cNvPr>
          <p:cNvCxnSpPr>
            <a:cxnSpLocks noChangeShapeType="1"/>
          </p:cNvCxnSpPr>
          <p:nvPr/>
        </p:nvCxnSpPr>
        <p:spPr bwMode="auto">
          <a:xfrm>
            <a:off x="2230438" y="4518025"/>
            <a:ext cx="541337" cy="711200"/>
          </a:xfrm>
          <a:prstGeom prst="straightConnector1">
            <a:avLst/>
          </a:prstGeom>
          <a:noFill/>
          <a:ln w="9525" algn="ctr">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6" name="直接箭头连接符 16">
            <a:extLst>
              <a:ext uri="{FF2B5EF4-FFF2-40B4-BE49-F238E27FC236}">
                <a16:creationId xmlns:a16="http://schemas.microsoft.com/office/drawing/2014/main" id="{5E6E19F7-7AAE-4F57-BCA1-7A5D49C893FE}"/>
              </a:ext>
            </a:extLst>
          </p:cNvPr>
          <p:cNvCxnSpPr>
            <a:cxnSpLocks noChangeShapeType="1"/>
          </p:cNvCxnSpPr>
          <p:nvPr/>
        </p:nvCxnSpPr>
        <p:spPr bwMode="auto">
          <a:xfrm>
            <a:off x="2733675" y="4508500"/>
            <a:ext cx="541338" cy="711200"/>
          </a:xfrm>
          <a:prstGeom prst="straightConnector1">
            <a:avLst/>
          </a:prstGeom>
          <a:noFill/>
          <a:ln w="9525" algn="ctr">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37" name="直接箭头连接符 17">
            <a:extLst>
              <a:ext uri="{FF2B5EF4-FFF2-40B4-BE49-F238E27FC236}">
                <a16:creationId xmlns:a16="http://schemas.microsoft.com/office/drawing/2014/main" id="{C489C457-5307-49A1-94C2-C65920F13547}"/>
              </a:ext>
            </a:extLst>
          </p:cNvPr>
          <p:cNvCxnSpPr>
            <a:cxnSpLocks noChangeShapeType="1"/>
            <a:stCxn id="30732" idx="2"/>
          </p:cNvCxnSpPr>
          <p:nvPr/>
        </p:nvCxnSpPr>
        <p:spPr bwMode="auto">
          <a:xfrm>
            <a:off x="3505200" y="4518025"/>
            <a:ext cx="247650" cy="701675"/>
          </a:xfrm>
          <a:prstGeom prst="straightConnector1">
            <a:avLst/>
          </a:prstGeom>
          <a:noFill/>
          <a:ln w="9525" algn="ctr">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0738" name="图片 17">
            <a:extLst>
              <a:ext uri="{FF2B5EF4-FFF2-40B4-BE49-F238E27FC236}">
                <a16:creationId xmlns:a16="http://schemas.microsoft.com/office/drawing/2014/main" id="{9078C3BA-4E02-4567-A1D2-C9385B4177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图片 1">
            <a:extLst>
              <a:ext uri="{FF2B5EF4-FFF2-40B4-BE49-F238E27FC236}">
                <a16:creationId xmlns:a16="http://schemas.microsoft.com/office/drawing/2014/main" id="{75B0473F-6825-47CD-B61B-E9D60124DF3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643188"/>
            <a:ext cx="3702050"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a16="http://schemas.microsoft.com/office/drawing/2014/main" id="{F89C0EEE-B02F-4926-983C-C00FF683E412}"/>
              </a:ext>
            </a:extLst>
          </p:cNvPr>
          <p:cNvSpPr>
            <a:spLocks noGrp="1"/>
          </p:cNvSpPr>
          <p:nvPr>
            <p:ph idx="1"/>
          </p:nvPr>
        </p:nvSpPr>
        <p:spPr>
          <a:xfrm>
            <a:off x="107950" y="4763"/>
            <a:ext cx="8799513" cy="2232025"/>
          </a:xfrm>
          <a:solidFill>
            <a:schemeClr val="bg1"/>
          </a:solidFill>
        </p:spPr>
        <p:txBody>
          <a:bodyPr/>
          <a:lstStyle/>
          <a:p>
            <a:pPr marL="0" indent="0">
              <a:lnSpc>
                <a:spcPct val="150000"/>
              </a:lnSpc>
              <a:spcBef>
                <a:spcPts val="0"/>
              </a:spcBef>
              <a:buFont typeface="Wingdings" panose="05000000000000000000" pitchFamily="2" charset="2"/>
              <a:buNone/>
              <a:defRPr/>
            </a:pPr>
            <a:r>
              <a:rPr lang="zh-CN" altLang="en-US" dirty="0">
                <a:solidFill>
                  <a:srgbClr val="0000FF"/>
                </a:solidFill>
              </a:rPr>
              <a:t>编码树</a:t>
            </a:r>
            <a:r>
              <a:rPr lang="zh-CN" altLang="en-US" sz="2400" dirty="0"/>
              <a:t>：</a:t>
            </a:r>
            <a:r>
              <a:rPr lang="zh-CN" altLang="en-US" sz="2400" dirty="0">
                <a:latin typeface="宋体" panose="02010600030101010101" pitchFamily="2" charset="-122"/>
                <a:ea typeface="宋体" panose="02010600030101010101" pitchFamily="2" charset="-122"/>
              </a:rPr>
              <a:t>一种为表示字符二进制编码而构造的二叉树。</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0"/>
              </a:spcBef>
              <a:buFont typeface="Wingdings" panose="05000000000000000000" pitchFamily="2" charset="2"/>
              <a:buNone/>
              <a:defRPr/>
            </a:pPr>
            <a:r>
              <a:rPr lang="zh-CN" altLang="en-US" sz="2400" dirty="0">
                <a:solidFill>
                  <a:srgbClr val="FF0000"/>
                </a:solidFill>
              </a:rPr>
              <a:t>叶子结点</a:t>
            </a:r>
            <a:r>
              <a:rPr lang="zh-CN" altLang="en-US" sz="2400" dirty="0">
                <a:latin typeface="宋体" panose="02010600030101010101" pitchFamily="2" charset="-122"/>
                <a:ea typeface="宋体" panose="02010600030101010101" pitchFamily="2" charset="-122"/>
              </a:rPr>
              <a:t>：对应给定的字符，每个字符对应一个叶子结点。</a:t>
            </a:r>
            <a:endParaRPr lang="en-US" altLang="zh-CN" sz="2400" dirty="0">
              <a:latin typeface="宋体" panose="02010600030101010101" pitchFamily="2" charset="-122"/>
              <a:ea typeface="宋体" panose="02010600030101010101" pitchFamily="2" charset="-122"/>
            </a:endParaRPr>
          </a:p>
          <a:p>
            <a:pPr marL="1527175" indent="-1527175">
              <a:lnSpc>
                <a:spcPct val="150000"/>
              </a:lnSpc>
              <a:spcBef>
                <a:spcPts val="0"/>
              </a:spcBef>
              <a:buFont typeface="Wingdings" panose="05000000000000000000" pitchFamily="2" charset="2"/>
              <a:buNone/>
              <a:defRPr/>
            </a:pPr>
            <a:r>
              <a:rPr lang="zh-CN" altLang="en-US" sz="2400" dirty="0">
                <a:solidFill>
                  <a:srgbClr val="FF0000"/>
                </a:solidFill>
              </a:rPr>
              <a:t>编码构造</a:t>
            </a:r>
            <a:r>
              <a:rPr lang="zh-CN" altLang="en-US" sz="2400" dirty="0">
                <a:latin typeface="宋体" panose="02010600030101010101" pitchFamily="2" charset="-122"/>
                <a:ea typeface="宋体" panose="02010600030101010101" pitchFamily="2" charset="-122"/>
              </a:rPr>
              <a:t>：字符的二进制码字由根结点到该字符叶子结点的简单路径表示：</a:t>
            </a:r>
            <a:r>
              <a:rPr lang="en-US" altLang="zh-CN" sz="2400" dirty="0"/>
              <a:t>0</a:t>
            </a:r>
            <a:r>
              <a:rPr lang="zh-CN" altLang="en-US" sz="2400" dirty="0"/>
              <a:t>代表转向左孩子</a:t>
            </a:r>
            <a:r>
              <a:rPr lang="zh-CN" altLang="en-US" sz="2400" dirty="0">
                <a:latin typeface="宋体" panose="02010600030101010101" pitchFamily="2" charset="-122"/>
                <a:ea typeface="宋体" panose="02010600030101010101" pitchFamily="2" charset="-122"/>
              </a:rPr>
              <a:t>，</a:t>
            </a:r>
            <a:r>
              <a:rPr lang="en-US" altLang="zh-CN" sz="2400" dirty="0"/>
              <a:t>1</a:t>
            </a:r>
            <a:r>
              <a:rPr lang="zh-CN" altLang="en-US" sz="2400" dirty="0"/>
              <a:t>代表转向右孩子</a:t>
            </a:r>
            <a:r>
              <a:rPr lang="zh-CN" altLang="en-US" sz="2200" dirty="0">
                <a:latin typeface="宋体" panose="02010600030101010101" pitchFamily="2" charset="-122"/>
                <a:ea typeface="宋体" panose="02010600030101010101" pitchFamily="2" charset="-122"/>
              </a:rPr>
              <a:t>。</a:t>
            </a:r>
            <a:endParaRPr lang="en-US" altLang="zh-CN" sz="2200" dirty="0">
              <a:latin typeface="宋体" panose="02010600030101010101" pitchFamily="2" charset="-122"/>
              <a:ea typeface="宋体" panose="02010600030101010101" pitchFamily="2" charset="-122"/>
            </a:endParaRPr>
          </a:p>
          <a:p>
            <a:pPr marL="1527175" indent="-1527175">
              <a:lnSpc>
                <a:spcPct val="150000"/>
              </a:lnSpc>
              <a:buFont typeface="Wingdings" panose="05000000000000000000" pitchFamily="2" charset="2"/>
              <a:buNone/>
              <a:defRPr/>
            </a:pPr>
            <a:r>
              <a:rPr lang="zh-CN" altLang="en-US" sz="2200" dirty="0"/>
              <a:t>                   </a:t>
            </a:r>
            <a:r>
              <a:rPr lang="zh-CN" altLang="en-US" sz="2400" dirty="0">
                <a:latin typeface="宋体" panose="02010600030101010101" pitchFamily="2" charset="-122"/>
                <a:ea typeface="宋体" panose="02010600030101010101" pitchFamily="2" charset="-122"/>
              </a:rPr>
              <a:t>如：</a:t>
            </a:r>
            <a:endParaRPr lang="en-US" altLang="zh-CN" sz="2200" dirty="0">
              <a:latin typeface="宋体" panose="02010600030101010101" pitchFamily="2" charset="-122"/>
              <a:ea typeface="宋体" panose="02010600030101010101" pitchFamily="2" charset="-122"/>
            </a:endParaRPr>
          </a:p>
        </p:txBody>
      </p:sp>
      <p:pic>
        <p:nvPicPr>
          <p:cNvPr id="31748" name="图片 5">
            <a:extLst>
              <a:ext uri="{FF2B5EF4-FFF2-40B4-BE49-F238E27FC236}">
                <a16:creationId xmlns:a16="http://schemas.microsoft.com/office/drawing/2014/main" id="{3A997758-D12C-4214-96BB-063A3375C3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70600" y="2436813"/>
            <a:ext cx="2994025"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图片 3">
            <a:extLst>
              <a:ext uri="{FF2B5EF4-FFF2-40B4-BE49-F238E27FC236}">
                <a16:creationId xmlns:a16="http://schemas.microsoft.com/office/drawing/2014/main" id="{53A7FD5C-E44C-4120-9D7A-13C7AF7BAAB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79575" y="5924550"/>
            <a:ext cx="72263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图片 5">
            <a:extLst>
              <a:ext uri="{FF2B5EF4-FFF2-40B4-BE49-F238E27FC236}">
                <a16:creationId xmlns:a16="http://schemas.microsoft.com/office/drawing/2014/main" id="{71491290-0175-41CB-9DDE-A3266B4AAF7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a:extLst>
              <a:ext uri="{FF2B5EF4-FFF2-40B4-BE49-F238E27FC236}">
                <a16:creationId xmlns:a16="http://schemas.microsoft.com/office/drawing/2014/main" id="{9DCFC732-93A4-487F-B093-957E083500FC}"/>
              </a:ext>
            </a:extLst>
          </p:cNvPr>
          <p:cNvSpPr>
            <a:spLocks noGrp="1" noChangeArrowheads="1"/>
          </p:cNvSpPr>
          <p:nvPr>
            <p:ph idx="1"/>
          </p:nvPr>
        </p:nvSpPr>
        <p:spPr>
          <a:xfrm>
            <a:off x="106363" y="219075"/>
            <a:ext cx="8728075" cy="2232025"/>
          </a:xfrm>
          <a:solidFill>
            <a:schemeClr val="bg1"/>
          </a:solidFill>
        </p:spPr>
        <p:txBody>
          <a:bodyPr/>
          <a:lstStyle/>
          <a:p>
            <a:pPr marL="0" indent="0">
              <a:lnSpc>
                <a:spcPct val="150000"/>
              </a:lnSpc>
              <a:buFont typeface="Wingdings" panose="05000000000000000000" pitchFamily="2" charset="2"/>
              <a:buNone/>
            </a:pPr>
            <a:r>
              <a:rPr lang="zh-CN" altLang="en-US" sz="2400">
                <a:latin typeface="宋体" panose="02010600030101010101" pitchFamily="2" charset="-122"/>
                <a:ea typeface="宋体" panose="02010600030101010101" pitchFamily="2" charset="-122"/>
              </a:rPr>
              <a:t>    一个文件的最优字符编码方案总对应一棵</a:t>
            </a:r>
            <a:r>
              <a:rPr lang="zh-CN" altLang="en-US" sz="2400"/>
              <a:t>满</a:t>
            </a:r>
            <a:r>
              <a:rPr lang="en-US" altLang="zh-CN" sz="2400"/>
              <a:t>(full)</a:t>
            </a:r>
            <a:r>
              <a:rPr lang="zh-CN" altLang="en-US" sz="2400">
                <a:latin typeface="宋体" panose="02010600030101010101" pitchFamily="2" charset="-122"/>
                <a:ea typeface="宋体" panose="02010600030101010101" pitchFamily="2" charset="-122"/>
              </a:rPr>
              <a:t>二叉树，即</a:t>
            </a:r>
            <a:r>
              <a:rPr lang="zh-CN" altLang="en-US" sz="2400"/>
              <a:t>每个非叶子结点都有两个孩子结点</a:t>
            </a:r>
            <a:r>
              <a:rPr lang="zh-CN" altLang="en-US"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a:p>
            <a:pPr marL="0" indent="0">
              <a:lnSpc>
                <a:spcPct val="150000"/>
              </a:lnSpc>
              <a:spcBef>
                <a:spcPts val="1800"/>
              </a:spcBef>
              <a:buFont typeface="Wingdings" panose="05000000000000000000" pitchFamily="2" charset="2"/>
              <a:buNone/>
            </a:pPr>
            <a:r>
              <a:rPr lang="zh-CN" altLang="en-US" sz="2400">
                <a:latin typeface="宋体" panose="02010600030101010101" pitchFamily="2" charset="-122"/>
                <a:ea typeface="宋体" panose="02010600030101010101" pitchFamily="2" charset="-122"/>
              </a:rPr>
              <a:t>    如图</a:t>
            </a:r>
            <a:r>
              <a:rPr lang="en-US" altLang="zh-CN" sz="2400">
                <a:latin typeface="宋体" panose="02010600030101010101" pitchFamily="2" charset="-122"/>
                <a:ea typeface="宋体" panose="02010600030101010101" pitchFamily="2" charset="-122"/>
              </a:rPr>
              <a:t>(b)</a:t>
            </a:r>
            <a:r>
              <a:rPr lang="zh-CN" altLang="en-US" sz="2400">
                <a:latin typeface="宋体" panose="02010600030101010101" pitchFamily="2" charset="-122"/>
                <a:ea typeface="宋体" panose="02010600030101010101" pitchFamily="2" charset="-122"/>
              </a:rPr>
              <a:t>：</a:t>
            </a:r>
            <a:endParaRPr lang="en-US" altLang="zh-CN" sz="1600">
              <a:latin typeface="宋体" panose="02010600030101010101" pitchFamily="2" charset="-122"/>
              <a:ea typeface="宋体" panose="02010600030101010101" pitchFamily="2" charset="-122"/>
            </a:endParaRPr>
          </a:p>
        </p:txBody>
      </p:sp>
      <p:pic>
        <p:nvPicPr>
          <p:cNvPr id="32771" name="图片 5">
            <a:extLst>
              <a:ext uri="{FF2B5EF4-FFF2-40B4-BE49-F238E27FC236}">
                <a16:creationId xmlns:a16="http://schemas.microsoft.com/office/drawing/2014/main" id="{10844E20-5EC3-435E-B85D-D57F19B136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159000"/>
            <a:ext cx="3317875" cy="397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内容占位符 2">
            <a:extLst>
              <a:ext uri="{FF2B5EF4-FFF2-40B4-BE49-F238E27FC236}">
                <a16:creationId xmlns:a16="http://schemas.microsoft.com/office/drawing/2014/main" id="{AA182979-933E-4785-AF25-8868FD352E8C}"/>
              </a:ext>
            </a:extLst>
          </p:cNvPr>
          <p:cNvSpPr txBox="1">
            <a:spLocks/>
          </p:cNvSpPr>
          <p:nvPr/>
        </p:nvSpPr>
        <p:spPr bwMode="auto">
          <a:xfrm>
            <a:off x="4716463" y="1628775"/>
            <a:ext cx="4265612" cy="5040313"/>
          </a:xfrm>
          <a:prstGeom prst="rect">
            <a:avLst/>
          </a:prstGeom>
          <a:solidFill>
            <a:schemeClr val="accent1">
              <a:lumMod val="20000"/>
              <a:lumOff val="80000"/>
            </a:schemeClr>
          </a:solidFill>
          <a:ln>
            <a:noFill/>
          </a:ln>
          <a:effec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b="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b="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b="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Wingdings" panose="05000000000000000000" pitchFamily="2" charset="2"/>
              <a:buNone/>
              <a:defRPr/>
            </a:pPr>
            <a:endParaRPr lang="en-US" altLang="zh-CN" sz="1800" dirty="0"/>
          </a:p>
          <a:p>
            <a:pPr marL="0" indent="0" algn="just">
              <a:lnSpc>
                <a:spcPct val="150000"/>
              </a:lnSpc>
              <a:buFont typeface="Wingdings" panose="05000000000000000000" pitchFamily="2" charset="2"/>
              <a:buNone/>
              <a:defRPr/>
            </a:pPr>
            <a:endParaRPr lang="en-US" altLang="zh-CN" sz="1800" dirty="0"/>
          </a:p>
          <a:p>
            <a:pPr marL="0" indent="0" algn="just">
              <a:lnSpc>
                <a:spcPct val="150000"/>
              </a:lnSpc>
              <a:buFont typeface="Wingdings" panose="05000000000000000000" pitchFamily="2" charset="2"/>
              <a:buNone/>
              <a:defRPr/>
            </a:pPr>
            <a:endParaRPr lang="en-US" altLang="zh-CN" sz="1800" dirty="0"/>
          </a:p>
          <a:p>
            <a:pPr marL="0" indent="0" algn="just">
              <a:lnSpc>
                <a:spcPct val="150000"/>
              </a:lnSpc>
              <a:buFont typeface="Wingdings" panose="05000000000000000000" pitchFamily="2" charset="2"/>
              <a:buNone/>
              <a:defRPr/>
            </a:pPr>
            <a:endParaRPr lang="en-US" altLang="zh-CN" sz="1800" dirty="0"/>
          </a:p>
          <a:p>
            <a:pPr marL="0" indent="0" algn="just">
              <a:lnSpc>
                <a:spcPct val="150000"/>
              </a:lnSpc>
              <a:buFont typeface="Wingdings" panose="05000000000000000000" pitchFamily="2" charset="2"/>
              <a:buNone/>
              <a:defRPr/>
            </a:pPr>
            <a:endParaRPr lang="en-US" altLang="zh-CN" sz="1800" dirty="0"/>
          </a:p>
          <a:p>
            <a:pPr marL="0" indent="0" algn="just">
              <a:lnSpc>
                <a:spcPct val="150000"/>
              </a:lnSpc>
              <a:buFont typeface="Wingdings" panose="05000000000000000000" pitchFamily="2" charset="2"/>
              <a:buNone/>
              <a:defRPr/>
            </a:pPr>
            <a:endParaRPr lang="en-US" altLang="zh-CN" sz="1800" dirty="0"/>
          </a:p>
          <a:p>
            <a:pPr marL="0" indent="0" algn="just">
              <a:lnSpc>
                <a:spcPct val="150000"/>
              </a:lnSpc>
              <a:buFont typeface="Wingdings" panose="05000000000000000000" pitchFamily="2" charset="2"/>
              <a:buNone/>
              <a:defRPr/>
            </a:pPr>
            <a:endParaRPr lang="en-US" altLang="zh-CN" sz="1800" dirty="0"/>
          </a:p>
          <a:p>
            <a:pPr marL="0" indent="0" algn="just">
              <a:lnSpc>
                <a:spcPct val="150000"/>
              </a:lnSpc>
              <a:buFont typeface="Wingdings" panose="05000000000000000000" pitchFamily="2" charset="2"/>
              <a:buNone/>
              <a:defRPr/>
            </a:pPr>
            <a:endParaRPr lang="en-US" altLang="zh-CN" sz="1800" dirty="0"/>
          </a:p>
          <a:p>
            <a:pPr marL="0" indent="0" algn="just">
              <a:lnSpc>
                <a:spcPct val="150000"/>
              </a:lnSpc>
              <a:buFont typeface="Wingdings" panose="05000000000000000000" pitchFamily="2" charset="2"/>
              <a:buNone/>
              <a:defRPr/>
            </a:pPr>
            <a:r>
              <a:rPr lang="zh-CN" altLang="en-US" sz="1800" dirty="0">
                <a:latin typeface="宋体" panose="02010600030101010101" pitchFamily="2" charset="-122"/>
                <a:ea typeface="宋体" panose="02010600030101010101" pitchFamily="2" charset="-122"/>
              </a:rPr>
              <a:t>图</a:t>
            </a:r>
            <a:r>
              <a:rPr lang="en-US" altLang="zh-CN" sz="1800" dirty="0">
                <a:latin typeface="宋体" panose="02010600030101010101" pitchFamily="2" charset="-122"/>
                <a:ea typeface="宋体" panose="02010600030101010101" pitchFamily="2" charset="-122"/>
              </a:rPr>
              <a:t>(a)</a:t>
            </a:r>
            <a:r>
              <a:rPr lang="zh-CN" altLang="en-US" sz="1800" dirty="0">
                <a:latin typeface="宋体" panose="02010600030101010101" pitchFamily="2" charset="-122"/>
                <a:ea typeface="宋体" panose="02010600030101010101" pitchFamily="2" charset="-122"/>
              </a:rPr>
              <a:t>的定长编码实例不是最优的，因为它的二叉树不是满二叉树，包含以</a:t>
            </a:r>
            <a:r>
              <a:rPr lang="en-US" altLang="zh-CN" sz="1800" dirty="0">
                <a:latin typeface="宋体" panose="02010600030101010101" pitchFamily="2" charset="-122"/>
                <a:ea typeface="宋体" panose="02010600030101010101" pitchFamily="2" charset="-122"/>
              </a:rPr>
              <a:t>10</a:t>
            </a:r>
            <a:r>
              <a:rPr lang="zh-CN" altLang="en-US" sz="1800" dirty="0">
                <a:latin typeface="宋体" panose="02010600030101010101" pitchFamily="2" charset="-122"/>
                <a:ea typeface="宋体" panose="02010600030101010101" pitchFamily="2" charset="-122"/>
              </a:rPr>
              <a:t>开头的码字，但不包含以</a:t>
            </a:r>
            <a:r>
              <a:rPr lang="en-US" altLang="zh-CN" sz="1800" dirty="0">
                <a:latin typeface="宋体" panose="02010600030101010101" pitchFamily="2" charset="-122"/>
                <a:ea typeface="宋体" panose="02010600030101010101" pitchFamily="2" charset="-122"/>
              </a:rPr>
              <a:t>11</a:t>
            </a:r>
            <a:r>
              <a:rPr lang="zh-CN" altLang="en-US" sz="1800" dirty="0">
                <a:latin typeface="宋体" panose="02010600030101010101" pitchFamily="2" charset="-122"/>
                <a:ea typeface="宋体" panose="02010600030101010101" pitchFamily="2" charset="-122"/>
              </a:rPr>
              <a:t>开头的码字。</a:t>
            </a:r>
            <a:endParaRPr lang="en-US" altLang="zh-CN" sz="1800" dirty="0">
              <a:latin typeface="宋体" panose="02010600030101010101" pitchFamily="2" charset="-122"/>
              <a:ea typeface="宋体" panose="02010600030101010101" pitchFamily="2" charset="-122"/>
            </a:endParaRPr>
          </a:p>
        </p:txBody>
      </p:sp>
      <p:pic>
        <p:nvPicPr>
          <p:cNvPr id="32773" name="图片 1">
            <a:extLst>
              <a:ext uri="{FF2B5EF4-FFF2-40B4-BE49-F238E27FC236}">
                <a16:creationId xmlns:a16="http://schemas.microsoft.com/office/drawing/2014/main" id="{EA7C3428-14AA-4734-BC55-CFA286CB4D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2036763"/>
            <a:ext cx="3443288"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椭圆 10">
            <a:extLst>
              <a:ext uri="{FF2B5EF4-FFF2-40B4-BE49-F238E27FC236}">
                <a16:creationId xmlns:a16="http://schemas.microsoft.com/office/drawing/2014/main" id="{E63F65E5-241A-46A2-85B1-F4D3407440FD}"/>
              </a:ext>
            </a:extLst>
          </p:cNvPr>
          <p:cNvSpPr>
            <a:spLocks noChangeArrowheads="1"/>
          </p:cNvSpPr>
          <p:nvPr/>
        </p:nvSpPr>
        <p:spPr bwMode="auto">
          <a:xfrm>
            <a:off x="7523163" y="2546350"/>
            <a:ext cx="1295400" cy="1368425"/>
          </a:xfrm>
          <a:prstGeom prst="ellipse">
            <a:avLst/>
          </a:prstGeom>
          <a:noFill/>
          <a:ln w="9525"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a:extLst>
              <a:ext uri="{FF2B5EF4-FFF2-40B4-BE49-F238E27FC236}">
                <a16:creationId xmlns:a16="http://schemas.microsoft.com/office/drawing/2014/main" id="{0A8F32BC-F58E-43B2-9671-2468AC549D82}"/>
              </a:ext>
            </a:extLst>
          </p:cNvPr>
          <p:cNvSpPr>
            <a:spLocks noGrp="1"/>
          </p:cNvSpPr>
          <p:nvPr>
            <p:ph idx="1"/>
          </p:nvPr>
        </p:nvSpPr>
        <p:spPr>
          <a:xfrm>
            <a:off x="250825" y="115888"/>
            <a:ext cx="8696325" cy="6697662"/>
          </a:xfrm>
          <a:solidFill>
            <a:schemeClr val="bg1"/>
          </a:solidFill>
        </p:spPr>
        <p:txBody>
          <a:bodyPr/>
          <a:lstStyle/>
          <a:p>
            <a:pPr marL="0" indent="0">
              <a:lnSpc>
                <a:spcPct val="150000"/>
              </a:lnSpc>
              <a:spcBef>
                <a:spcPts val="600"/>
              </a:spcBef>
              <a:buFont typeface="Wingdings" panose="05000000000000000000" pitchFamily="2" charset="2"/>
              <a:buNone/>
              <a:defRPr/>
            </a:pPr>
            <a:r>
              <a:rPr lang="zh-CN" altLang="en-US" dirty="0"/>
              <a:t>最优编码方案</a:t>
            </a:r>
            <a:endParaRPr lang="en-US" altLang="zh-CN" dirty="0"/>
          </a:p>
          <a:p>
            <a:pPr marL="0" indent="0">
              <a:lnSpc>
                <a:spcPct val="150000"/>
              </a:lnSpc>
              <a:spcBef>
                <a:spcPts val="600"/>
              </a:spcBef>
              <a:buFont typeface="Wingdings" panose="05000000000000000000" pitchFamily="2" charset="2"/>
              <a:buNone/>
              <a:defRPr/>
            </a:pPr>
            <a:r>
              <a:rPr lang="zh-CN" altLang="en-US" sz="2400" dirty="0"/>
              <a:t>文件的最优编码方案对应一棵满二叉树（</a:t>
            </a:r>
            <a:r>
              <a:rPr lang="en-US" altLang="zh-CN" sz="2400" dirty="0"/>
              <a:t>full binary tree</a:t>
            </a:r>
            <a:r>
              <a:rPr lang="zh-CN" altLang="en-US" sz="2400" dirty="0"/>
              <a:t>）：</a:t>
            </a:r>
            <a:endParaRPr lang="en-US" altLang="zh-CN" sz="2400" dirty="0"/>
          </a:p>
          <a:p>
            <a:pPr marL="360363" indent="-360363">
              <a:lnSpc>
                <a:spcPct val="150000"/>
              </a:lnSpc>
              <a:spcBef>
                <a:spcPts val="600"/>
              </a:spcBef>
              <a:defRPr/>
            </a:pPr>
            <a:r>
              <a:rPr lang="zh-CN" altLang="en-US" sz="2400" dirty="0"/>
              <a:t>设</a:t>
            </a:r>
            <a:r>
              <a:rPr lang="en-US" altLang="zh-CN" sz="2400" dirty="0">
                <a:solidFill>
                  <a:srgbClr val="FF0000"/>
                </a:solidFill>
              </a:rPr>
              <a:t>C</a:t>
            </a:r>
            <a:r>
              <a:rPr lang="zh-CN" altLang="en-US" sz="2400" dirty="0"/>
              <a:t>为字母表</a:t>
            </a:r>
            <a:endParaRPr lang="en-US" altLang="zh-CN" sz="2400" dirty="0"/>
          </a:p>
          <a:p>
            <a:pPr marL="1022350" lvl="1">
              <a:lnSpc>
                <a:spcPct val="150000"/>
              </a:lnSpc>
              <a:spcBef>
                <a:spcPts val="600"/>
              </a:spcBef>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对字母表</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中的任意字符</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，令属性</a:t>
            </a:r>
            <a:r>
              <a:rPr lang="en-US" altLang="zh-CN" sz="2000" dirty="0" err="1">
                <a:latin typeface="宋体" panose="02010600030101010101" pitchFamily="2" charset="-122"/>
                <a:ea typeface="宋体" panose="02010600030101010101" pitchFamily="2" charset="-122"/>
              </a:rPr>
              <a:t>c.freq</a:t>
            </a:r>
            <a:r>
              <a:rPr lang="zh-CN" altLang="en-US" sz="2000" dirty="0">
                <a:latin typeface="宋体" panose="02010600030101010101" pitchFamily="2" charset="-122"/>
                <a:ea typeface="宋体" panose="02010600030101010101" pitchFamily="2" charset="-122"/>
              </a:rPr>
              <a:t>表示字符</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在文件中出现的频率（设所有字符的出现频率均为正数）。</a:t>
            </a:r>
            <a:endParaRPr lang="en-US" altLang="zh-CN" sz="2000" dirty="0">
              <a:latin typeface="宋体" panose="02010600030101010101" pitchFamily="2" charset="-122"/>
              <a:ea typeface="宋体" panose="02010600030101010101" pitchFamily="2" charset="-122"/>
            </a:endParaRPr>
          </a:p>
          <a:p>
            <a:pPr marL="1022350" lvl="1">
              <a:lnSpc>
                <a:spcPct val="150000"/>
              </a:lnSpc>
              <a:spcBef>
                <a:spcPts val="600"/>
              </a:spcBef>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最优前缀码对应的树中恰好有</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个叶子结点，每个叶子结点对应字母表中的一个字符，且恰有</a:t>
            </a:r>
            <a:r>
              <a:rPr lang="en-US" altLang="zh-CN" sz="2000" dirty="0">
                <a:latin typeface="宋体" panose="02010600030101010101" pitchFamily="2" charset="-122"/>
                <a:ea typeface="宋体" panose="02010600030101010101" pitchFamily="2" charset="-122"/>
              </a:rPr>
              <a:t>|C|-1</a:t>
            </a:r>
            <a:r>
              <a:rPr lang="zh-CN" altLang="en-US" sz="2000" dirty="0">
                <a:latin typeface="宋体" panose="02010600030101010101" pitchFamily="2" charset="-122"/>
                <a:ea typeface="宋体" panose="02010600030101010101" pitchFamily="2" charset="-122"/>
              </a:rPr>
              <a:t>个内部结点。</a:t>
            </a:r>
            <a:endParaRPr lang="en-US" altLang="zh-CN" sz="2000" dirty="0">
              <a:latin typeface="宋体" panose="02010600030101010101" pitchFamily="2" charset="-122"/>
              <a:ea typeface="宋体" panose="02010600030101010101" pitchFamily="2" charset="-122"/>
            </a:endParaRPr>
          </a:p>
          <a:p>
            <a:pPr marL="360363" indent="-360363">
              <a:lnSpc>
                <a:spcPct val="150000"/>
              </a:lnSpc>
              <a:spcBef>
                <a:spcPts val="600"/>
              </a:spcBef>
              <a:defRPr/>
            </a:pPr>
            <a:r>
              <a:rPr lang="zh-CN" altLang="en-US" sz="2400" dirty="0"/>
              <a:t>令</a:t>
            </a:r>
            <a:r>
              <a:rPr lang="en-US" altLang="zh-CN" sz="2400" dirty="0">
                <a:solidFill>
                  <a:srgbClr val="FF0000"/>
                </a:solidFill>
              </a:rPr>
              <a:t>T</a:t>
            </a:r>
            <a:r>
              <a:rPr lang="zh-CN" altLang="en-US" sz="2400" dirty="0"/>
              <a:t>表示一棵前缀编码树；</a:t>
            </a:r>
            <a:endParaRPr lang="en-US" altLang="zh-CN" sz="2400" dirty="0"/>
          </a:p>
          <a:p>
            <a:pPr marL="360363" indent="-360363">
              <a:lnSpc>
                <a:spcPct val="150000"/>
              </a:lnSpc>
              <a:spcBef>
                <a:spcPts val="600"/>
              </a:spcBef>
              <a:defRPr/>
            </a:pPr>
            <a:r>
              <a:rPr lang="zh-CN" altLang="en-US" sz="2400" dirty="0"/>
              <a:t>令</a:t>
            </a:r>
            <a:r>
              <a:rPr lang="en-US" altLang="zh-CN" sz="2400" dirty="0" err="1">
                <a:solidFill>
                  <a:srgbClr val="FF0000"/>
                </a:solidFill>
              </a:rPr>
              <a:t>d</a:t>
            </a:r>
            <a:r>
              <a:rPr lang="en-US" altLang="zh-CN" sz="2400" baseline="-25000" dirty="0" err="1">
                <a:solidFill>
                  <a:srgbClr val="FF0000"/>
                </a:solidFill>
              </a:rPr>
              <a:t>T</a:t>
            </a:r>
            <a:r>
              <a:rPr lang="en-US" altLang="zh-CN" sz="2400" dirty="0">
                <a:solidFill>
                  <a:srgbClr val="FF0000"/>
                </a:solidFill>
              </a:rPr>
              <a:t>(c)</a:t>
            </a:r>
            <a:r>
              <a:rPr lang="zh-CN" altLang="en-US" sz="2400" dirty="0"/>
              <a:t>表示</a:t>
            </a:r>
            <a:r>
              <a:rPr lang="en-US" altLang="zh-CN" sz="2400" dirty="0"/>
              <a:t>c</a:t>
            </a:r>
            <a:r>
              <a:rPr lang="zh-CN" altLang="en-US" sz="2400" dirty="0"/>
              <a:t>的叶子结点在树</a:t>
            </a:r>
            <a:r>
              <a:rPr lang="en-US" altLang="zh-CN" sz="2400" dirty="0"/>
              <a:t>T</a:t>
            </a:r>
            <a:r>
              <a:rPr lang="zh-CN" altLang="en-US" sz="2400" dirty="0"/>
              <a:t>中的深度（根到叶子结点的路径长度）。</a:t>
            </a:r>
            <a:endParaRPr lang="en-US" altLang="zh-CN" sz="2400" dirty="0"/>
          </a:p>
        </p:txBody>
      </p:sp>
      <p:pic>
        <p:nvPicPr>
          <p:cNvPr id="33795" name="图片 2">
            <a:extLst>
              <a:ext uri="{FF2B5EF4-FFF2-40B4-BE49-F238E27FC236}">
                <a16:creationId xmlns:a16="http://schemas.microsoft.com/office/drawing/2014/main" id="{644FD8FF-2DEB-4AE2-BE28-645FC0B6A6A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7CE8A07-35C3-4EDA-8CBC-0693213BAEE5}"/>
              </a:ext>
            </a:extLst>
          </p:cNvPr>
          <p:cNvSpPr>
            <a:spLocks noGrp="1"/>
          </p:cNvSpPr>
          <p:nvPr>
            <p:ph idx="1"/>
          </p:nvPr>
        </p:nvSpPr>
        <p:spPr>
          <a:xfrm>
            <a:off x="250825" y="765175"/>
            <a:ext cx="8696325" cy="5040313"/>
          </a:xfrm>
          <a:solidFill>
            <a:schemeClr val="bg1"/>
          </a:solidFill>
        </p:spPr>
        <p:txBody>
          <a:bodyPr/>
          <a:lstStyle/>
          <a:p>
            <a:pPr marL="279400" indent="0" defTabSz="895350">
              <a:lnSpc>
                <a:spcPct val="150000"/>
              </a:lnSpc>
              <a:spcBef>
                <a:spcPts val="600"/>
              </a:spcBef>
              <a:buFont typeface="Wingdings" panose="05000000000000000000" pitchFamily="2" charset="2"/>
              <a:buNone/>
              <a:defRPr/>
            </a:pPr>
            <a:r>
              <a:rPr lang="en-US" altLang="zh-CN" sz="2400" dirty="0" err="1">
                <a:solidFill>
                  <a:srgbClr val="0000FF"/>
                </a:solidFill>
              </a:rPr>
              <a:t>d</a:t>
            </a:r>
            <a:r>
              <a:rPr lang="en-US" altLang="zh-CN" sz="2400" baseline="-25000" dirty="0" err="1">
                <a:solidFill>
                  <a:srgbClr val="0000FF"/>
                </a:solidFill>
              </a:rPr>
              <a:t>T</a:t>
            </a:r>
            <a:r>
              <a:rPr lang="en-US" altLang="zh-CN" sz="2400" dirty="0">
                <a:solidFill>
                  <a:srgbClr val="0000FF"/>
                </a:solidFill>
              </a:rPr>
              <a:t>(c)</a:t>
            </a:r>
            <a:r>
              <a:rPr lang="zh-CN" altLang="en-US" sz="2400" dirty="0">
                <a:solidFill>
                  <a:srgbClr val="0000FF"/>
                </a:solidFill>
              </a:rPr>
              <a:t>也是字符</a:t>
            </a:r>
            <a:r>
              <a:rPr lang="en-US" altLang="zh-CN" sz="2400" dirty="0">
                <a:solidFill>
                  <a:srgbClr val="0000FF"/>
                </a:solidFill>
              </a:rPr>
              <a:t>c</a:t>
            </a:r>
            <a:r>
              <a:rPr lang="zh-CN" altLang="en-US" sz="2400" dirty="0">
                <a:solidFill>
                  <a:srgbClr val="0000FF"/>
                </a:solidFill>
              </a:rPr>
              <a:t>的码字的长度</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279400" indent="0" defTabSz="895350">
              <a:lnSpc>
                <a:spcPct val="150000"/>
              </a:lnSpc>
              <a:spcBef>
                <a:spcPts val="60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令</a:t>
            </a:r>
            <a:r>
              <a:rPr lang="en-US" altLang="zh-CN" sz="2400" dirty="0">
                <a:solidFill>
                  <a:srgbClr val="FF0000"/>
                </a:solidFill>
                <a:latin typeface="宋体" panose="02010600030101010101" pitchFamily="2" charset="-122"/>
                <a:ea typeface="宋体" panose="02010600030101010101" pitchFamily="2" charset="-122"/>
              </a:rPr>
              <a:t>B(T)</a:t>
            </a:r>
            <a:r>
              <a:rPr lang="zh-CN" altLang="en-US" sz="2400" dirty="0">
                <a:latin typeface="宋体" panose="02010600030101010101" pitchFamily="2" charset="-122"/>
                <a:ea typeface="宋体" panose="02010600030101010101" pitchFamily="2" charset="-122"/>
              </a:rPr>
              <a:t>表示采用编码方案</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时文件的编码长度，则：</a:t>
            </a:r>
            <a:endParaRPr lang="en-US" altLang="zh-CN" sz="2400" dirty="0">
              <a:latin typeface="宋体" panose="02010600030101010101" pitchFamily="2" charset="-122"/>
              <a:ea typeface="宋体" panose="02010600030101010101" pitchFamily="2" charset="-122"/>
            </a:endParaRPr>
          </a:p>
          <a:p>
            <a:pPr marL="279400" indent="0" defTabSz="895350">
              <a:lnSpc>
                <a:spcPct val="150000"/>
              </a:lnSpc>
              <a:spcBef>
                <a:spcPts val="600"/>
              </a:spcBef>
              <a:buFont typeface="Wingdings" panose="05000000000000000000" pitchFamily="2" charset="2"/>
              <a:buNone/>
              <a:defRPr/>
            </a:pPr>
            <a:endParaRPr lang="en-US" altLang="zh-CN" sz="2400" dirty="0">
              <a:latin typeface="宋体" panose="02010600030101010101" pitchFamily="2" charset="-122"/>
              <a:ea typeface="宋体" panose="02010600030101010101" pitchFamily="2" charset="-122"/>
            </a:endParaRPr>
          </a:p>
          <a:p>
            <a:pPr marL="279400" indent="0" defTabSz="895350">
              <a:lnSpc>
                <a:spcPct val="150000"/>
              </a:lnSpc>
              <a:spcBef>
                <a:spcPts val="600"/>
              </a:spcBef>
              <a:buFont typeface="Wingdings" panose="05000000000000000000" pitchFamily="2" charset="2"/>
              <a:buNone/>
              <a:defRPr/>
            </a:pPr>
            <a:endParaRPr lang="en-US" altLang="zh-CN" sz="2400" dirty="0">
              <a:latin typeface="宋体" panose="02010600030101010101" pitchFamily="2" charset="-122"/>
              <a:ea typeface="宋体" panose="02010600030101010101" pitchFamily="2" charset="-122"/>
            </a:endParaRPr>
          </a:p>
          <a:p>
            <a:pPr marL="1022350" lvl="1" defTabSz="895350">
              <a:lnSpc>
                <a:spcPct val="150000"/>
              </a:lnSpc>
              <a:spcBef>
                <a:spcPts val="60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即文件要用</a:t>
            </a:r>
            <a:r>
              <a:rPr lang="en-US" altLang="zh-CN" sz="2400" dirty="0">
                <a:latin typeface="宋体" panose="02010600030101010101" pitchFamily="2" charset="-122"/>
                <a:ea typeface="宋体" panose="02010600030101010101" pitchFamily="2" charset="-122"/>
              </a:rPr>
              <a:t>B(T)</a:t>
            </a:r>
            <a:r>
              <a:rPr lang="zh-CN" altLang="en-US" sz="2400" dirty="0">
                <a:latin typeface="宋体" panose="02010600030101010101" pitchFamily="2" charset="-122"/>
                <a:ea typeface="宋体" panose="02010600030101010101" pitchFamily="2" charset="-122"/>
              </a:rPr>
              <a:t>个二进制位表示。</a:t>
            </a:r>
            <a:endParaRPr lang="en-US" altLang="zh-CN" sz="2400" dirty="0">
              <a:latin typeface="宋体" panose="02010600030101010101" pitchFamily="2" charset="-122"/>
              <a:ea typeface="宋体" panose="02010600030101010101" pitchFamily="2" charset="-122"/>
            </a:endParaRPr>
          </a:p>
          <a:p>
            <a:pPr marL="622300" defTabSz="895350">
              <a:lnSpc>
                <a:spcPct val="150000"/>
              </a:lnSpc>
              <a:spcBef>
                <a:spcPts val="600"/>
              </a:spcBef>
              <a:defRPr/>
            </a:pPr>
            <a:r>
              <a:rPr lang="zh-CN" altLang="en-US" sz="2400" dirty="0">
                <a:latin typeface="宋体" panose="02010600030101010101" pitchFamily="2" charset="-122"/>
                <a:ea typeface="宋体" panose="02010600030101010101" pitchFamily="2" charset="-122"/>
              </a:rPr>
              <a:t>称</a:t>
            </a:r>
            <a:r>
              <a:rPr lang="en-US" altLang="zh-CN" sz="2400" dirty="0">
                <a:latin typeface="宋体" panose="02010600030101010101" pitchFamily="2" charset="-122"/>
                <a:ea typeface="宋体" panose="02010600030101010101" pitchFamily="2" charset="-122"/>
              </a:rPr>
              <a:t>B(T)</a:t>
            </a:r>
            <a:r>
              <a:rPr lang="zh-CN" altLang="en-US" sz="2400" dirty="0">
                <a:latin typeface="宋体" panose="02010600030101010101" pitchFamily="2" charset="-122"/>
                <a:ea typeface="宋体" panose="02010600030101010101" pitchFamily="2" charset="-122"/>
              </a:rPr>
              <a:t>为</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的</a:t>
            </a:r>
            <a:r>
              <a:rPr lang="zh-CN" altLang="en-US" sz="2400" dirty="0">
                <a:solidFill>
                  <a:srgbClr val="0000FF"/>
                </a:solidFill>
              </a:rPr>
              <a:t>代价</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622300" defTabSz="895350">
              <a:lnSpc>
                <a:spcPct val="150000"/>
              </a:lnSpc>
              <a:spcBef>
                <a:spcPts val="600"/>
              </a:spcBef>
              <a:defRPr/>
            </a:pPr>
            <a:r>
              <a:rPr lang="zh-CN" altLang="en-US" sz="2400" dirty="0">
                <a:solidFill>
                  <a:srgbClr val="FF0000"/>
                </a:solidFill>
              </a:rPr>
              <a:t>最优编码</a:t>
            </a:r>
            <a:r>
              <a:rPr lang="zh-CN" altLang="en-US" sz="2400" dirty="0">
                <a:latin typeface="宋体" panose="02010600030101010101" pitchFamily="2" charset="-122"/>
                <a:ea typeface="宋体" panose="02010600030101010101" pitchFamily="2" charset="-122"/>
              </a:rPr>
              <a:t>：使得</a:t>
            </a:r>
            <a:r>
              <a:rPr lang="en-US" altLang="zh-CN" sz="2400" dirty="0">
                <a:latin typeface="宋体" panose="02010600030101010101" pitchFamily="2" charset="-122"/>
                <a:ea typeface="宋体" panose="02010600030101010101" pitchFamily="2" charset="-122"/>
              </a:rPr>
              <a:t>B(T)</a:t>
            </a:r>
            <a:r>
              <a:rPr lang="zh-CN" altLang="en-US" sz="2400" dirty="0">
                <a:latin typeface="宋体" panose="02010600030101010101" pitchFamily="2" charset="-122"/>
                <a:ea typeface="宋体" panose="02010600030101010101" pitchFamily="2" charset="-122"/>
              </a:rPr>
              <a:t>最小的编码称为最优编码。</a:t>
            </a:r>
            <a:endParaRPr lang="en-US" altLang="zh-CN" sz="2400" dirty="0">
              <a:latin typeface="宋体" panose="02010600030101010101" pitchFamily="2" charset="-122"/>
              <a:ea typeface="宋体" panose="02010600030101010101" pitchFamily="2" charset="-122"/>
            </a:endParaRPr>
          </a:p>
          <a:p>
            <a:pPr marL="1022350" lvl="1" defTabSz="895350">
              <a:lnSpc>
                <a:spcPct val="150000"/>
              </a:lnSpc>
              <a:spcBef>
                <a:spcPts val="600"/>
              </a:spcBef>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对给定的字符集和文件，</a:t>
            </a:r>
            <a:r>
              <a:rPr lang="en-US" altLang="zh-CN" sz="2000" dirty="0">
                <a:latin typeface="宋体" panose="02010600030101010101" pitchFamily="2" charset="-122"/>
                <a:ea typeface="宋体" panose="02010600030101010101" pitchFamily="2" charset="-122"/>
              </a:rPr>
              <a:t>Huffman</a:t>
            </a:r>
            <a:r>
              <a:rPr lang="zh-CN" altLang="en-US" sz="2000" dirty="0">
                <a:latin typeface="宋体" panose="02010600030101010101" pitchFamily="2" charset="-122"/>
                <a:ea typeface="宋体" panose="02010600030101010101" pitchFamily="2" charset="-122"/>
              </a:rPr>
              <a:t>编码是一种最优编码。</a:t>
            </a:r>
            <a:endParaRPr lang="en-US" altLang="zh-CN" sz="2000" dirty="0">
              <a:latin typeface="宋体" panose="02010600030101010101" pitchFamily="2" charset="-122"/>
              <a:ea typeface="宋体" panose="02010600030101010101" pitchFamily="2" charset="-122"/>
            </a:endParaRPr>
          </a:p>
        </p:txBody>
      </p:sp>
      <p:pic>
        <p:nvPicPr>
          <p:cNvPr id="34819" name="图片 1">
            <a:extLst>
              <a:ext uri="{FF2B5EF4-FFF2-40B4-BE49-F238E27FC236}">
                <a16:creationId xmlns:a16="http://schemas.microsoft.com/office/drawing/2014/main" id="{0AA2EB83-19A0-4476-A586-26C70D61C6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2133600"/>
            <a:ext cx="36290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0" name="图片 3">
            <a:extLst>
              <a:ext uri="{FF2B5EF4-FFF2-40B4-BE49-F238E27FC236}">
                <a16:creationId xmlns:a16="http://schemas.microsoft.com/office/drawing/2014/main" id="{0B24DE11-B31E-4DB3-911A-3CBD4005978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a:extLst>
              <a:ext uri="{FF2B5EF4-FFF2-40B4-BE49-F238E27FC236}">
                <a16:creationId xmlns:a16="http://schemas.microsoft.com/office/drawing/2014/main" id="{E03844AD-9924-439D-A726-21FE75316D0C}"/>
              </a:ext>
            </a:extLst>
          </p:cNvPr>
          <p:cNvSpPr>
            <a:spLocks noGrp="1" noChangeArrowheads="1"/>
          </p:cNvSpPr>
          <p:nvPr>
            <p:ph idx="1"/>
          </p:nvPr>
        </p:nvSpPr>
        <p:spPr>
          <a:xfrm>
            <a:off x="279400" y="100013"/>
            <a:ext cx="8583613" cy="2520950"/>
          </a:xfrm>
          <a:solidFill>
            <a:schemeClr val="bg1"/>
          </a:solidFill>
        </p:spPr>
        <p:txBody>
          <a:bodyPr/>
          <a:lstStyle/>
          <a:p>
            <a:pPr marL="0" indent="0" defTabSz="895350">
              <a:lnSpc>
                <a:spcPct val="150000"/>
              </a:lnSpc>
              <a:spcBef>
                <a:spcPts val="600"/>
              </a:spcBef>
              <a:buFont typeface="Wingdings" panose="05000000000000000000" pitchFamily="2" charset="2"/>
              <a:buNone/>
            </a:pPr>
            <a:r>
              <a:rPr lang="en-US" altLang="zh-CN" sz="2800">
                <a:solidFill>
                  <a:srgbClr val="0000FF"/>
                </a:solidFill>
              </a:rPr>
              <a:t>Huffman</a:t>
            </a:r>
            <a:r>
              <a:rPr lang="zh-CN" altLang="en-US" sz="2800">
                <a:solidFill>
                  <a:srgbClr val="0000FF"/>
                </a:solidFill>
              </a:rPr>
              <a:t>编码的贪心算法</a:t>
            </a:r>
            <a:endParaRPr lang="en-US" altLang="zh-CN" sz="2800">
              <a:solidFill>
                <a:srgbClr val="0000FF"/>
              </a:solidFill>
            </a:endParaRPr>
          </a:p>
          <a:p>
            <a:pPr marL="0" indent="0" defTabSz="895350">
              <a:lnSpc>
                <a:spcPct val="150000"/>
              </a:lnSpc>
              <a:spcBef>
                <a:spcPts val="600"/>
              </a:spcBef>
              <a:buFont typeface="Wingdings" panose="05000000000000000000" pitchFamily="2" charset="2"/>
              <a:buNone/>
            </a:pPr>
            <a:r>
              <a:rPr lang="zh-CN" altLang="en-US" sz="2400">
                <a:latin typeface="宋体" panose="02010600030101010101" pitchFamily="2" charset="-122"/>
                <a:ea typeface="宋体" panose="02010600030101010101" pitchFamily="2" charset="-122"/>
              </a:rPr>
              <a:t>    算法</a:t>
            </a:r>
            <a:r>
              <a:rPr lang="en-US" altLang="zh-CN" sz="2400">
                <a:latin typeface="宋体" panose="02010600030101010101" pitchFamily="2" charset="-122"/>
                <a:ea typeface="宋体" panose="02010600030101010101" pitchFamily="2" charset="-122"/>
              </a:rPr>
              <a:t>HUFFMAN</a:t>
            </a:r>
            <a:r>
              <a:rPr lang="zh-CN" altLang="en-US" sz="2400">
                <a:latin typeface="宋体" panose="02010600030101010101" pitchFamily="2" charset="-122"/>
                <a:ea typeface="宋体" panose="02010600030101010101" pitchFamily="2" charset="-122"/>
              </a:rPr>
              <a:t>从</a:t>
            </a:r>
            <a:r>
              <a:rPr lang="en-US" altLang="zh-CN" sz="2400">
                <a:latin typeface="宋体" panose="02010600030101010101" pitchFamily="2" charset="-122"/>
                <a:ea typeface="宋体" panose="02010600030101010101" pitchFamily="2" charset="-122"/>
              </a:rPr>
              <a:t>|C|</a:t>
            </a:r>
            <a:r>
              <a:rPr lang="zh-CN" altLang="en-US" sz="2400">
                <a:latin typeface="宋体" panose="02010600030101010101" pitchFamily="2" charset="-122"/>
                <a:ea typeface="宋体" panose="02010600030101010101" pitchFamily="2" charset="-122"/>
              </a:rPr>
              <a:t>个叶子结点开始，每次选择</a:t>
            </a:r>
            <a:r>
              <a:rPr lang="zh-CN" altLang="en-US" sz="2400">
                <a:solidFill>
                  <a:srgbClr val="FF0000"/>
                </a:solidFill>
                <a:latin typeface="宋体" panose="02010600030101010101" pitchFamily="2" charset="-122"/>
                <a:ea typeface="宋体" panose="02010600030101010101" pitchFamily="2" charset="-122"/>
              </a:rPr>
              <a:t>频率最低</a:t>
            </a:r>
            <a:r>
              <a:rPr lang="zh-CN" altLang="en-US" sz="2400">
                <a:latin typeface="宋体" panose="02010600030101010101" pitchFamily="2" charset="-122"/>
                <a:ea typeface="宋体" panose="02010600030101010101" pitchFamily="2" charset="-122"/>
              </a:rPr>
              <a:t>的两个结点</a:t>
            </a:r>
            <a:r>
              <a:rPr lang="zh-CN" altLang="en-US" sz="2400">
                <a:solidFill>
                  <a:srgbClr val="FF0000"/>
                </a:solidFill>
                <a:latin typeface="宋体" panose="02010600030101010101" pitchFamily="2" charset="-122"/>
                <a:ea typeface="宋体" panose="02010600030101010101" pitchFamily="2" charset="-122"/>
              </a:rPr>
              <a:t>合并</a:t>
            </a:r>
            <a:r>
              <a:rPr lang="zh-CN" altLang="en-US" sz="2400">
                <a:latin typeface="宋体" panose="02010600030101010101" pitchFamily="2" charset="-122"/>
                <a:ea typeface="宋体" panose="02010600030101010101" pitchFamily="2" charset="-122"/>
              </a:rPr>
              <a:t>，将得到的新结点加入集合继续合并，这样执行</a:t>
            </a:r>
            <a:r>
              <a:rPr lang="en-US" altLang="zh-CN" sz="2400">
                <a:latin typeface="宋体" panose="02010600030101010101" pitchFamily="2" charset="-122"/>
                <a:ea typeface="宋体" panose="02010600030101010101" pitchFamily="2" charset="-122"/>
              </a:rPr>
              <a:t>|C|-1</a:t>
            </a:r>
            <a:r>
              <a:rPr lang="zh-CN" altLang="en-US" sz="2400">
                <a:latin typeface="宋体" panose="02010600030101010101" pitchFamily="2" charset="-122"/>
                <a:ea typeface="宋体" panose="02010600030101010101" pitchFamily="2" charset="-122"/>
              </a:rPr>
              <a:t>次“合并”后即可构造出一棵编码树</a:t>
            </a:r>
            <a:r>
              <a:rPr lang="en-US" altLang="zh-CN" sz="2400">
                <a:latin typeface="宋体" panose="02010600030101010101" pitchFamily="2" charset="-122"/>
                <a:ea typeface="宋体" panose="02010600030101010101" pitchFamily="2" charset="-122"/>
              </a:rPr>
              <a:t>——</a:t>
            </a:r>
            <a:r>
              <a:rPr lang="en-US" altLang="zh-CN" sz="2400">
                <a:solidFill>
                  <a:srgbClr val="FF0000"/>
                </a:solidFill>
                <a:latin typeface="宋体" panose="02010600030101010101" pitchFamily="2" charset="-122"/>
                <a:ea typeface="宋体" panose="02010600030101010101" pitchFamily="2" charset="-122"/>
              </a:rPr>
              <a:t>Huffman</a:t>
            </a:r>
            <a:r>
              <a:rPr lang="zh-CN" altLang="en-US" sz="2400">
                <a:solidFill>
                  <a:srgbClr val="FF0000"/>
                </a:solidFill>
                <a:latin typeface="宋体" panose="02010600030101010101" pitchFamily="2" charset="-122"/>
                <a:ea typeface="宋体" panose="02010600030101010101" pitchFamily="2" charset="-122"/>
              </a:rPr>
              <a:t>树</a:t>
            </a:r>
            <a:r>
              <a:rPr lang="zh-CN" altLang="en-US" sz="2400">
                <a:latin typeface="宋体" panose="02010600030101010101" pitchFamily="2" charset="-122"/>
                <a:ea typeface="宋体" panose="02010600030101010101" pitchFamily="2" charset="-122"/>
              </a:rPr>
              <a:t>。</a:t>
            </a:r>
            <a:endParaRPr lang="en-US" altLang="zh-CN" sz="2400">
              <a:latin typeface="宋体" panose="02010600030101010101" pitchFamily="2" charset="-122"/>
              <a:ea typeface="宋体" panose="02010600030101010101" pitchFamily="2" charset="-122"/>
            </a:endParaRPr>
          </a:p>
        </p:txBody>
      </p:sp>
      <p:pic>
        <p:nvPicPr>
          <p:cNvPr id="35843" name="图片 3">
            <a:extLst>
              <a:ext uri="{FF2B5EF4-FFF2-40B4-BE49-F238E27FC236}">
                <a16:creationId xmlns:a16="http://schemas.microsoft.com/office/drawing/2014/main" id="{447A95B3-115E-40C8-97FD-7EF3961C65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852738"/>
            <a:ext cx="6704013"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BE02784B-5BCA-4285-B33B-D6D34FB56F94}"/>
              </a:ext>
            </a:extLst>
          </p:cNvPr>
          <p:cNvSpPr txBox="1"/>
          <p:nvPr/>
        </p:nvSpPr>
        <p:spPr>
          <a:xfrm>
            <a:off x="5811838" y="3841750"/>
            <a:ext cx="3275012" cy="1476375"/>
          </a:xfrm>
          <a:prstGeom prst="rect">
            <a:avLst/>
          </a:prstGeom>
          <a:solidFill>
            <a:schemeClr val="accent1">
              <a:lumMod val="20000"/>
              <a:lumOff val="80000"/>
            </a:schemeClr>
          </a:solidFill>
        </p:spPr>
        <p:txBody>
          <a:bodyPr>
            <a:spAutoFit/>
          </a:bodyPr>
          <a:lstStyle/>
          <a:p>
            <a:pPr algn="just">
              <a:lnSpc>
                <a:spcPct val="150000"/>
              </a:lnSpc>
              <a:defRPr/>
            </a:pPr>
            <a:r>
              <a:rPr lang="zh-CN" altLang="en-US" sz="2000" dirty="0"/>
              <a:t>采用以</a:t>
            </a:r>
            <a:r>
              <a:rPr lang="en-US" altLang="zh-CN" sz="2000" dirty="0" err="1"/>
              <a:t>freq</a:t>
            </a:r>
            <a:r>
              <a:rPr lang="zh-CN" altLang="en-US" sz="2000" dirty="0"/>
              <a:t>为关键字的最小优先队列</a:t>
            </a:r>
            <a:r>
              <a:rPr lang="en-US" altLang="zh-CN" sz="2000" dirty="0"/>
              <a:t>Q</a:t>
            </a:r>
            <a:r>
              <a:rPr lang="zh-CN" altLang="en-US" sz="2000" dirty="0"/>
              <a:t>。提取两个最低频率的对象将之合并。</a:t>
            </a:r>
            <a:endParaRPr lang="en-US" altLang="zh-CN" sz="2000" dirty="0"/>
          </a:p>
        </p:txBody>
      </p:sp>
      <p:sp>
        <p:nvSpPr>
          <p:cNvPr id="35845" name="右大括号 6">
            <a:extLst>
              <a:ext uri="{FF2B5EF4-FFF2-40B4-BE49-F238E27FC236}">
                <a16:creationId xmlns:a16="http://schemas.microsoft.com/office/drawing/2014/main" id="{BC4808AC-248B-4552-90CC-8AFF9B5A6193}"/>
              </a:ext>
            </a:extLst>
          </p:cNvPr>
          <p:cNvSpPr>
            <a:spLocks/>
          </p:cNvSpPr>
          <p:nvPr/>
        </p:nvSpPr>
        <p:spPr bwMode="auto">
          <a:xfrm>
            <a:off x="5494338" y="4579938"/>
            <a:ext cx="292100" cy="585787"/>
          </a:xfrm>
          <a:prstGeom prst="rightBrace">
            <a:avLst>
              <a:gd name="adj1" fmla="val 8300"/>
              <a:gd name="adj2" fmla="val 50000"/>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pic>
        <p:nvPicPr>
          <p:cNvPr id="35846" name="图片 8">
            <a:extLst>
              <a:ext uri="{FF2B5EF4-FFF2-40B4-BE49-F238E27FC236}">
                <a16:creationId xmlns:a16="http://schemas.microsoft.com/office/drawing/2014/main" id="{87787C2F-7C8A-4815-9C2A-51CDECCDFA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a:extLst>
              <a:ext uri="{FF2B5EF4-FFF2-40B4-BE49-F238E27FC236}">
                <a16:creationId xmlns:a16="http://schemas.microsoft.com/office/drawing/2014/main" id="{D72EA027-6819-4FB5-9575-F25538CFF4A2}"/>
              </a:ext>
            </a:extLst>
          </p:cNvPr>
          <p:cNvSpPr>
            <a:spLocks noGrp="1" noChangeArrowheads="1"/>
          </p:cNvSpPr>
          <p:nvPr>
            <p:ph idx="1"/>
          </p:nvPr>
        </p:nvSpPr>
        <p:spPr>
          <a:xfrm>
            <a:off x="179388" y="115888"/>
            <a:ext cx="8696325" cy="576262"/>
          </a:xfrm>
          <a:solidFill>
            <a:schemeClr val="bg1"/>
          </a:solidFill>
        </p:spPr>
        <p:txBody>
          <a:bodyPr/>
          <a:lstStyle/>
          <a:p>
            <a:pPr marL="279400" indent="0" defTabSz="895350">
              <a:lnSpc>
                <a:spcPct val="150000"/>
              </a:lnSpc>
              <a:spcBef>
                <a:spcPts val="600"/>
              </a:spcBef>
              <a:buFont typeface="Wingdings" panose="05000000000000000000" pitchFamily="2" charset="2"/>
              <a:buNone/>
            </a:pPr>
            <a:r>
              <a:rPr lang="zh-CN" altLang="en-US" sz="2400">
                <a:latin typeface="宋体" panose="02010600030101010101" pitchFamily="2" charset="-122"/>
                <a:ea typeface="宋体" panose="02010600030101010101" pitchFamily="2" charset="-122"/>
              </a:rPr>
              <a:t>例：构造前面实例的</a:t>
            </a:r>
            <a:r>
              <a:rPr lang="en-US" altLang="zh-CN" sz="2400">
                <a:latin typeface="宋体" panose="02010600030101010101" pitchFamily="2" charset="-122"/>
                <a:ea typeface="宋体" panose="02010600030101010101" pitchFamily="2" charset="-122"/>
              </a:rPr>
              <a:t>Huffman</a:t>
            </a:r>
            <a:r>
              <a:rPr lang="zh-CN" altLang="en-US" sz="2400">
                <a:latin typeface="宋体" panose="02010600030101010101" pitchFamily="2" charset="-122"/>
                <a:ea typeface="宋体" panose="02010600030101010101" pitchFamily="2" charset="-122"/>
              </a:rPr>
              <a:t>编码</a:t>
            </a:r>
            <a:endParaRPr lang="en-US" altLang="zh-CN" sz="2400">
              <a:latin typeface="宋体" panose="02010600030101010101" pitchFamily="2" charset="-122"/>
              <a:ea typeface="宋体" panose="02010600030101010101" pitchFamily="2" charset="-122"/>
            </a:endParaRPr>
          </a:p>
        </p:txBody>
      </p:sp>
      <p:pic>
        <p:nvPicPr>
          <p:cNvPr id="36867" name="图片 3">
            <a:extLst>
              <a:ext uri="{FF2B5EF4-FFF2-40B4-BE49-F238E27FC236}">
                <a16:creationId xmlns:a16="http://schemas.microsoft.com/office/drawing/2014/main" id="{52F6AB4A-5751-4B3B-9892-31E9AC6CCE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8575" y="719138"/>
            <a:ext cx="6157913"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8" name="图片 6">
            <a:extLst>
              <a:ext uri="{FF2B5EF4-FFF2-40B4-BE49-F238E27FC236}">
                <a16:creationId xmlns:a16="http://schemas.microsoft.com/office/drawing/2014/main" id="{7718CD3E-AFE0-468E-B0CA-97D1EF56796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07100" y="3879850"/>
            <a:ext cx="2868613"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9" name="图片 7">
            <a:extLst>
              <a:ext uri="{FF2B5EF4-FFF2-40B4-BE49-F238E27FC236}">
                <a16:creationId xmlns:a16="http://schemas.microsoft.com/office/drawing/2014/main" id="{F35DA513-7214-4325-8659-79994E385FB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3538" y="2444750"/>
            <a:ext cx="3624262"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0" name="图片 8">
            <a:extLst>
              <a:ext uri="{FF2B5EF4-FFF2-40B4-BE49-F238E27FC236}">
                <a16:creationId xmlns:a16="http://schemas.microsoft.com/office/drawing/2014/main" id="{0A354089-F467-4499-8B68-E3065403DD86}"/>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07988" y="1658938"/>
            <a:ext cx="35877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1" name="图片 9">
            <a:extLst>
              <a:ext uri="{FF2B5EF4-FFF2-40B4-BE49-F238E27FC236}">
                <a16:creationId xmlns:a16="http://schemas.microsoft.com/office/drawing/2014/main" id="{C341C81E-0EE6-4EA9-8B2E-8FF139F9ACD9}"/>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93700" y="3670300"/>
            <a:ext cx="3227388"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图片 10">
            <a:extLst>
              <a:ext uri="{FF2B5EF4-FFF2-40B4-BE49-F238E27FC236}">
                <a16:creationId xmlns:a16="http://schemas.microsoft.com/office/drawing/2014/main" id="{69A3B77D-9CA1-46F6-AF81-284F55D974B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076825" y="1736725"/>
            <a:ext cx="3508375"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a:extLst>
              <a:ext uri="{FF2B5EF4-FFF2-40B4-BE49-F238E27FC236}">
                <a16:creationId xmlns:a16="http://schemas.microsoft.com/office/drawing/2014/main" id="{89A4F35A-3491-4478-BB7A-EF53229DCD34}"/>
              </a:ext>
            </a:extLst>
          </p:cNvPr>
          <p:cNvSpPr txBox="1"/>
          <p:nvPr/>
        </p:nvSpPr>
        <p:spPr>
          <a:xfrm>
            <a:off x="250825" y="4724400"/>
            <a:ext cx="5756275" cy="2032000"/>
          </a:xfrm>
          <a:prstGeom prst="rect">
            <a:avLst/>
          </a:prstGeom>
          <a:solidFill>
            <a:schemeClr val="accent1">
              <a:lumMod val="20000"/>
              <a:lumOff val="80000"/>
            </a:schemeClr>
          </a:solidFill>
        </p:spPr>
        <p:txBody>
          <a:bodyPr>
            <a:spAutoFit/>
          </a:bodyPr>
          <a:lstStyle/>
          <a:p>
            <a:pPr marL="285750" indent="-285750">
              <a:lnSpc>
                <a:spcPct val="150000"/>
              </a:lnSpc>
              <a:buFont typeface="Arial" panose="020B0604020202020204" pitchFamily="34" charset="0"/>
              <a:buChar char="•"/>
              <a:defRPr/>
            </a:pPr>
            <a:r>
              <a:rPr lang="zh-CN" altLang="en-US" sz="1400" dirty="0"/>
              <a:t>每一步选择频率最低的两棵树进行合并。</a:t>
            </a:r>
            <a:endParaRPr lang="en-US" altLang="zh-CN" sz="1400" dirty="0"/>
          </a:p>
          <a:p>
            <a:pPr marL="285750" indent="-285750">
              <a:lnSpc>
                <a:spcPct val="150000"/>
              </a:lnSpc>
              <a:buFont typeface="Arial" panose="020B0604020202020204" pitchFamily="34" charset="0"/>
              <a:buChar char="•"/>
              <a:defRPr/>
            </a:pPr>
            <a:r>
              <a:rPr lang="zh-CN" altLang="en-US" sz="1400" dirty="0"/>
              <a:t>叶子结点用矩形表示，每个叶子结点包含一个字符及其频率。</a:t>
            </a:r>
            <a:endParaRPr lang="en-US" altLang="zh-CN" sz="1400" dirty="0"/>
          </a:p>
          <a:p>
            <a:pPr marL="285750" indent="-285750">
              <a:lnSpc>
                <a:spcPct val="150000"/>
              </a:lnSpc>
              <a:buFont typeface="Arial" panose="020B0604020202020204" pitchFamily="34" charset="0"/>
              <a:buChar char="•"/>
              <a:defRPr/>
            </a:pPr>
            <a:r>
              <a:rPr lang="zh-CN" altLang="en-US" sz="1400" dirty="0"/>
              <a:t>内结点用圆形结点表示，频率等于其孩子结点的频率之和。</a:t>
            </a:r>
            <a:endParaRPr lang="en-US" altLang="zh-CN" sz="1400" dirty="0"/>
          </a:p>
          <a:p>
            <a:pPr marL="285750" indent="-285750">
              <a:lnSpc>
                <a:spcPct val="150000"/>
              </a:lnSpc>
              <a:buFont typeface="Arial" panose="020B0604020202020204" pitchFamily="34" charset="0"/>
              <a:buChar char="•"/>
              <a:defRPr/>
            </a:pPr>
            <a:r>
              <a:rPr lang="zh-CN" altLang="en-US" sz="1400" dirty="0"/>
              <a:t>内结点指向左孩子的边标记为</a:t>
            </a:r>
            <a:r>
              <a:rPr lang="en-US" altLang="zh-CN" sz="1400" dirty="0">
                <a:solidFill>
                  <a:srgbClr val="FF0000"/>
                </a:solidFill>
              </a:rPr>
              <a:t>0</a:t>
            </a:r>
            <a:r>
              <a:rPr lang="zh-CN" altLang="en-US" sz="1400" dirty="0"/>
              <a:t>，指向右孩子的边标记为</a:t>
            </a:r>
            <a:r>
              <a:rPr lang="en-US" altLang="zh-CN" sz="1400" dirty="0">
                <a:solidFill>
                  <a:srgbClr val="FF0000"/>
                </a:solidFill>
              </a:rPr>
              <a:t>1</a:t>
            </a:r>
            <a:r>
              <a:rPr lang="zh-CN" altLang="en-US" sz="1400" dirty="0"/>
              <a:t>。</a:t>
            </a:r>
            <a:endParaRPr lang="en-US" altLang="zh-CN" sz="1400" dirty="0"/>
          </a:p>
          <a:p>
            <a:pPr marL="285750" indent="-285750">
              <a:lnSpc>
                <a:spcPct val="150000"/>
              </a:lnSpc>
              <a:buFont typeface="Arial" panose="020B0604020202020204" pitchFamily="34" charset="0"/>
              <a:buChar char="•"/>
              <a:defRPr/>
            </a:pPr>
            <a:r>
              <a:rPr lang="zh-CN" altLang="en-US" sz="1400" b="1" dirty="0">
                <a:latin typeface="微软雅黑" panose="020B0503020204020204" pitchFamily="34" charset="-122"/>
                <a:ea typeface="微软雅黑" panose="020B0503020204020204" pitchFamily="34" charset="-122"/>
              </a:rPr>
              <a:t>一个字母的码字对应从根到其叶子结点的路径上的边的标签序列。</a:t>
            </a:r>
            <a:r>
              <a:rPr lang="zh-CN" altLang="en-US" sz="1200" dirty="0"/>
              <a:t>如 </a:t>
            </a:r>
            <a:r>
              <a:rPr lang="en-US" altLang="zh-CN" sz="1200" dirty="0"/>
              <a:t>f </a:t>
            </a:r>
            <a:r>
              <a:rPr lang="zh-CN" altLang="en-US" sz="1200" dirty="0"/>
              <a:t>的码字是：</a:t>
            </a:r>
            <a:r>
              <a:rPr lang="en-US" altLang="zh-CN" sz="1200" dirty="0"/>
              <a:t>1000</a:t>
            </a:r>
            <a:r>
              <a:rPr lang="zh-CN" altLang="en-US" sz="1200" dirty="0"/>
              <a:t>，</a:t>
            </a:r>
            <a:r>
              <a:rPr lang="en-US" altLang="zh-CN" sz="1200" dirty="0"/>
              <a:t>e</a:t>
            </a:r>
            <a:r>
              <a:rPr lang="zh-CN" altLang="en-US" sz="1200" dirty="0"/>
              <a:t>的码字是</a:t>
            </a:r>
            <a:r>
              <a:rPr lang="en-US" altLang="zh-CN" sz="1200" dirty="0"/>
              <a:t>1001</a:t>
            </a:r>
            <a:endParaRPr lang="zh-CN" altLang="en-US" sz="1200" dirty="0"/>
          </a:p>
        </p:txBody>
      </p:sp>
      <p:pic>
        <p:nvPicPr>
          <p:cNvPr id="36874" name="图片 9">
            <a:extLst>
              <a:ext uri="{FF2B5EF4-FFF2-40B4-BE49-F238E27FC236}">
                <a16:creationId xmlns:a16="http://schemas.microsoft.com/office/drawing/2014/main" id="{36491C11-8C30-4FB1-B7EE-8B521E3A8E6E}"/>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a:extLst>
              <a:ext uri="{FF2B5EF4-FFF2-40B4-BE49-F238E27FC236}">
                <a16:creationId xmlns:a16="http://schemas.microsoft.com/office/drawing/2014/main" id="{1E2E41DE-572F-4D84-9795-5A44BD46DF7E}"/>
              </a:ext>
            </a:extLst>
          </p:cNvPr>
          <p:cNvSpPr>
            <a:spLocks noGrp="1"/>
          </p:cNvSpPr>
          <p:nvPr>
            <p:ph idx="1"/>
          </p:nvPr>
        </p:nvSpPr>
        <p:spPr>
          <a:xfrm>
            <a:off x="179388" y="549275"/>
            <a:ext cx="8820150" cy="5976938"/>
          </a:xfrm>
          <a:solidFill>
            <a:schemeClr val="bg1"/>
          </a:solidFill>
        </p:spPr>
        <p:txBody>
          <a:bodyPr/>
          <a:lstStyle/>
          <a:p>
            <a:pPr marL="2062163" indent="-2062163" eaLnBrk="1" hangingPunct="1">
              <a:lnSpc>
                <a:spcPct val="150000"/>
              </a:lnSpc>
              <a:spcBef>
                <a:spcPts val="600"/>
              </a:spcBef>
              <a:buFont typeface="Wingdings 2" panose="05020102010507070707" pitchFamily="18" charset="2"/>
              <a:buNone/>
              <a:defRPr/>
            </a:pPr>
            <a:r>
              <a:rPr lang="zh-CN" altLang="en-US" sz="2800" dirty="0"/>
              <a:t>什么是贪心算法？</a:t>
            </a:r>
            <a:endParaRPr lang="en-US" altLang="zh-CN" sz="2800" dirty="0"/>
          </a:p>
          <a:p>
            <a:pPr marL="0" indent="0" eaLnBrk="1" hangingPunct="1">
              <a:lnSpc>
                <a:spcPct val="150000"/>
              </a:lnSpc>
              <a:spcBef>
                <a:spcPts val="600"/>
              </a:spcBef>
              <a:buFont typeface="Wingdings 2" panose="05020102010507070707" pitchFamily="18" charset="2"/>
              <a:buNone/>
              <a:defRPr/>
            </a:pPr>
            <a:r>
              <a:rPr lang="zh-CN" altLang="en-US" sz="2400" dirty="0">
                <a:latin typeface="宋体" panose="02010600030101010101" pitchFamily="2" charset="-122"/>
                <a:ea typeface="宋体" panose="02010600030101010101" pitchFamily="2" charset="-122"/>
              </a:rPr>
              <a:t>    </a:t>
            </a:r>
            <a:r>
              <a:rPr lang="zh-CN" altLang="en-US" sz="2400" dirty="0"/>
              <a:t>贪心算法是这样一种方法</a:t>
            </a:r>
            <a:r>
              <a:rPr lang="zh-CN" altLang="en-US" sz="2400" dirty="0">
                <a:latin typeface="宋体" panose="02010600030101010101" pitchFamily="2" charset="-122"/>
                <a:ea typeface="宋体" panose="02010600030101010101" pitchFamily="2" charset="-122"/>
              </a:rPr>
              <a:t>：分步骤实施，它在每一步仅作出当时看起来最佳的选择，即</a:t>
            </a:r>
            <a:r>
              <a:rPr lang="zh-CN" altLang="en-US" sz="2400" dirty="0">
                <a:solidFill>
                  <a:srgbClr val="FF0000"/>
                </a:solidFill>
              </a:rPr>
              <a:t>局部最优的选择</a:t>
            </a:r>
            <a:r>
              <a:rPr lang="zh-CN" altLang="en-US" sz="2400" dirty="0">
                <a:latin typeface="宋体" panose="02010600030101010101" pitchFamily="2" charset="-122"/>
                <a:ea typeface="宋体" panose="02010600030101010101" pitchFamily="2" charset="-122"/>
              </a:rPr>
              <a:t>，并寄希望这样的选择最终能导致</a:t>
            </a:r>
            <a:r>
              <a:rPr lang="zh-CN" altLang="en-US" sz="2400" dirty="0">
                <a:solidFill>
                  <a:srgbClr val="FF0000"/>
                </a:solidFill>
              </a:rPr>
              <a:t>全局最优解</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808038" eaLnBrk="1" hangingPunct="1">
              <a:lnSpc>
                <a:spcPct val="150000"/>
              </a:lnSpc>
              <a:spcBef>
                <a:spcPts val="0"/>
              </a:spcBef>
              <a:defRPr/>
            </a:pPr>
            <a:r>
              <a:rPr lang="zh-CN" altLang="en-US" sz="2400" dirty="0">
                <a:latin typeface="宋体" panose="02010600030101010101" pitchFamily="2" charset="-122"/>
                <a:ea typeface="宋体" panose="02010600030101010101" pitchFamily="2" charset="-122"/>
              </a:rPr>
              <a:t>经典问题</a:t>
            </a:r>
            <a:r>
              <a:rPr lang="zh-CN" altLang="en-US" sz="22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最小生成树问题的</a:t>
            </a:r>
            <a:r>
              <a:rPr lang="en-US" altLang="zh-CN" sz="2000" dirty="0">
                <a:latin typeface="宋体" panose="02010600030101010101" pitchFamily="2" charset="-122"/>
                <a:ea typeface="宋体" panose="02010600030101010101" pitchFamily="2" charset="-122"/>
              </a:rPr>
              <a:t>Prim</a:t>
            </a:r>
            <a:r>
              <a:rPr lang="zh-CN" altLang="en-US" sz="2000" dirty="0">
                <a:latin typeface="宋体" panose="02010600030101010101" pitchFamily="2" charset="-122"/>
                <a:ea typeface="宋体" panose="02010600030101010101" pitchFamily="2" charset="-122"/>
              </a:rPr>
              <a:t>算法、</a:t>
            </a:r>
            <a:r>
              <a:rPr lang="en-US" altLang="zh-CN" sz="2000" dirty="0" err="1">
                <a:latin typeface="宋体" panose="02010600030101010101" pitchFamily="2" charset="-122"/>
                <a:ea typeface="宋体" panose="02010600030101010101" pitchFamily="2" charset="-122"/>
              </a:rPr>
              <a:t>Kruskal</a:t>
            </a:r>
            <a:r>
              <a:rPr lang="zh-CN" altLang="en-US" sz="2000" dirty="0">
                <a:latin typeface="宋体" panose="02010600030101010101" pitchFamily="2" charset="-122"/>
                <a:ea typeface="宋体" panose="02010600030101010101" pitchFamily="2" charset="-122"/>
              </a:rPr>
              <a:t>算法，单源最短</a:t>
            </a:r>
            <a:endParaRPr lang="en-US" altLang="zh-CN" sz="2000" dirty="0">
              <a:latin typeface="宋体" panose="02010600030101010101" pitchFamily="2" charset="-122"/>
              <a:ea typeface="宋体" panose="02010600030101010101" pitchFamily="2" charset="-122"/>
            </a:endParaRPr>
          </a:p>
          <a:p>
            <a:pPr marL="639763" indent="0" eaLnBrk="1" hangingPunct="1">
              <a:lnSpc>
                <a:spcPct val="150000"/>
              </a:lnSpc>
              <a:spcBef>
                <a:spcPts val="0"/>
              </a:spcBef>
              <a:buFont typeface="Wingdings" panose="05000000000000000000" pitchFamily="2" charset="2"/>
              <a:buNone/>
              <a:defRPr/>
            </a:pP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路径</a:t>
            </a:r>
            <a:r>
              <a:rPr lang="en-US" altLang="zh-CN" sz="2000" dirty="0" err="1">
                <a:latin typeface="宋体" panose="02010600030101010101" pitchFamily="2" charset="-122"/>
                <a:ea typeface="宋体" panose="02010600030101010101" pitchFamily="2" charset="-122"/>
              </a:rPr>
              <a:t>Dijkstra</a:t>
            </a:r>
            <a:r>
              <a:rPr lang="zh-CN" altLang="en-US" sz="2000" dirty="0">
                <a:latin typeface="宋体" panose="02010600030101010101" pitchFamily="2" charset="-122"/>
                <a:ea typeface="宋体" panose="02010600030101010101" pitchFamily="2" charset="-122"/>
              </a:rPr>
              <a:t>算法等，以及一些近似算法。</a:t>
            </a:r>
            <a:r>
              <a:rPr lang="zh-CN" altLang="en-US" sz="2200" dirty="0">
                <a:latin typeface="宋体" panose="02010600030101010101" pitchFamily="2" charset="-122"/>
                <a:ea typeface="宋体" panose="02010600030101010101" pitchFamily="2" charset="-122"/>
              </a:rPr>
              <a:t> </a:t>
            </a:r>
            <a:endParaRPr lang="en-US" altLang="zh-CN" sz="2200" dirty="0">
              <a:latin typeface="宋体" panose="02010600030101010101" pitchFamily="2" charset="-122"/>
              <a:ea typeface="宋体" panose="02010600030101010101" pitchFamily="2" charset="-122"/>
            </a:endParaRPr>
          </a:p>
          <a:p>
            <a:pPr marL="808038" eaLnBrk="1" hangingPunct="1">
              <a:lnSpc>
                <a:spcPct val="150000"/>
              </a:lnSpc>
              <a:spcBef>
                <a:spcPts val="600"/>
              </a:spcBef>
              <a:defRPr/>
            </a:pPr>
            <a:r>
              <a:rPr lang="zh-CN" altLang="en-US" sz="2400" dirty="0">
                <a:latin typeface="宋体" panose="02010600030101010101" pitchFamily="2" charset="-122"/>
                <a:ea typeface="宋体" panose="02010600030101010101" pitchFamily="2" charset="-122"/>
              </a:rPr>
              <a:t>贪心方法是一种有用的算法设计方法，可以很好地解决很多问题。但贪心算法不总能对所有问题能求解，只是对一些问题确实有效，可以求出最优解或近似最优解。</a:t>
            </a:r>
            <a:endParaRPr lang="en-US" altLang="zh-CN" sz="2400" dirty="0">
              <a:latin typeface="宋体" panose="02010600030101010101" pitchFamily="2" charset="-122"/>
              <a:ea typeface="宋体" panose="02010600030101010101" pitchFamily="2" charset="-122"/>
            </a:endParaRPr>
          </a:p>
          <a:p>
            <a:pPr marL="639763" indent="0" eaLnBrk="1" hangingPunct="1">
              <a:lnSpc>
                <a:spcPct val="150000"/>
              </a:lnSpc>
              <a:spcBef>
                <a:spcPts val="0"/>
              </a:spcBef>
              <a:buFont typeface="Wingdings" panose="05000000000000000000" pitchFamily="2" charset="2"/>
              <a:buNone/>
              <a:defRPr/>
            </a:pPr>
            <a:r>
              <a:rPr lang="zh-CN" altLang="en-US" sz="2200" dirty="0">
                <a:latin typeface="宋体" panose="02010600030101010101" pitchFamily="2" charset="-122"/>
                <a:ea typeface="宋体" panose="02010600030101010101" pitchFamily="2" charset="-122"/>
              </a:rPr>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BA791EF3-06CC-49CC-B6E2-8FFC01862929}"/>
              </a:ext>
            </a:extLst>
          </p:cNvPr>
          <p:cNvSpPr>
            <a:spLocks noGrp="1"/>
          </p:cNvSpPr>
          <p:nvPr>
            <p:ph type="dt" sz="quarter" idx="10"/>
          </p:nvPr>
        </p:nvSpPr>
        <p:spPr/>
        <p:txBody>
          <a:bodyPr/>
          <a:lstStyle/>
          <a:p>
            <a:pPr>
              <a:defRPr/>
            </a:pPr>
            <a:fld id="{DB6C2A5D-1A07-4ABC-AFF3-925F57E1E67A}" type="datetime1">
              <a:rPr lang="zh-CN" altLang="en-US" smtClean="0"/>
              <a:pPr>
                <a:defRPr/>
              </a:pPr>
              <a:t>2022/3/24</a:t>
            </a:fld>
            <a:endParaRPr lang="zh-CN" altLang="en-US"/>
          </a:p>
        </p:txBody>
      </p:sp>
      <p:sp>
        <p:nvSpPr>
          <p:cNvPr id="37891" name="灯片编号占位符 4">
            <a:extLst>
              <a:ext uri="{FF2B5EF4-FFF2-40B4-BE49-F238E27FC236}">
                <a16:creationId xmlns:a16="http://schemas.microsoft.com/office/drawing/2014/main" id="{53C14250-8420-4D83-A248-6C7D9D18458C}"/>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37595AD1-7800-45E4-A27F-9F36AC6536E6}" type="slidenum">
              <a:rPr lang="zh-CN" altLang="zh-CN" sz="1400">
                <a:solidFill>
                  <a:schemeClr val="tx1"/>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30</a:t>
            </a:fld>
            <a:endParaRPr lang="zh-CN" altLang="zh-CN" sz="1400">
              <a:solidFill>
                <a:schemeClr val="tx1"/>
              </a:solidFill>
              <a:latin typeface="Tahoma" panose="020B0604030504040204" pitchFamily="34" charset="0"/>
              <a:ea typeface="宋体" panose="02010600030101010101" pitchFamily="2" charset="-122"/>
            </a:endParaRPr>
          </a:p>
        </p:txBody>
      </p:sp>
      <p:pic>
        <p:nvPicPr>
          <p:cNvPr id="37892" name="图片 5">
            <a:extLst>
              <a:ext uri="{FF2B5EF4-FFF2-40B4-BE49-F238E27FC236}">
                <a16:creationId xmlns:a16="http://schemas.microsoft.com/office/drawing/2014/main" id="{54B4E2DC-FFDA-4080-B3CF-A2AF28C111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1125538"/>
            <a:ext cx="2994025"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内容占位符 2">
            <a:extLst>
              <a:ext uri="{FF2B5EF4-FFF2-40B4-BE49-F238E27FC236}">
                <a16:creationId xmlns:a16="http://schemas.microsoft.com/office/drawing/2014/main" id="{D303763B-B1D1-46A0-A570-320DC53940AA}"/>
              </a:ext>
            </a:extLst>
          </p:cNvPr>
          <p:cNvSpPr>
            <a:spLocks noGrp="1" noChangeArrowheads="1"/>
          </p:cNvSpPr>
          <p:nvPr>
            <p:ph idx="1"/>
          </p:nvPr>
        </p:nvSpPr>
        <p:spPr>
          <a:xfrm>
            <a:off x="1619250" y="4716463"/>
            <a:ext cx="5834063" cy="574675"/>
          </a:xfrm>
          <a:solidFill>
            <a:schemeClr val="bg1"/>
          </a:solidFill>
        </p:spPr>
        <p:txBody>
          <a:bodyPr/>
          <a:lstStyle/>
          <a:p>
            <a:pPr marL="279400" indent="0" defTabSz="895350">
              <a:lnSpc>
                <a:spcPct val="150000"/>
              </a:lnSpc>
              <a:spcBef>
                <a:spcPts val="600"/>
              </a:spcBef>
              <a:buFont typeface="Wingdings" panose="05000000000000000000" pitchFamily="2" charset="2"/>
              <a:buNone/>
            </a:pPr>
            <a:r>
              <a:rPr lang="zh-CN" altLang="en-US" sz="2400">
                <a:latin typeface="宋体" panose="02010600030101010101" pitchFamily="2" charset="-122"/>
                <a:ea typeface="宋体" panose="02010600030101010101" pitchFamily="2" charset="-122"/>
              </a:rPr>
              <a:t>最后得到的前面实例的</a:t>
            </a:r>
            <a:r>
              <a:rPr lang="en-US" altLang="zh-CN" sz="2400">
                <a:latin typeface="宋体" panose="02010600030101010101" pitchFamily="2" charset="-122"/>
                <a:ea typeface="宋体" panose="02010600030101010101" pitchFamily="2" charset="-122"/>
              </a:rPr>
              <a:t>Huffman</a:t>
            </a:r>
            <a:r>
              <a:rPr lang="zh-CN" altLang="en-US" sz="2400">
                <a:latin typeface="宋体" panose="02010600030101010101" pitchFamily="2" charset="-122"/>
                <a:ea typeface="宋体" panose="02010600030101010101" pitchFamily="2" charset="-122"/>
              </a:rPr>
              <a:t>编码树</a:t>
            </a:r>
            <a:endParaRPr lang="en-US" altLang="zh-CN" sz="2400">
              <a:latin typeface="宋体" panose="02010600030101010101" pitchFamily="2" charset="-122"/>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31C6E39-B8FE-4545-B23F-E39A208D479C}"/>
              </a:ext>
            </a:extLst>
          </p:cNvPr>
          <p:cNvSpPr>
            <a:spLocks noGrp="1"/>
          </p:cNvSpPr>
          <p:nvPr>
            <p:ph idx="1"/>
          </p:nvPr>
        </p:nvSpPr>
        <p:spPr>
          <a:xfrm>
            <a:off x="250825" y="476250"/>
            <a:ext cx="8696325" cy="6121400"/>
          </a:xfrm>
          <a:solidFill>
            <a:schemeClr val="bg1"/>
          </a:solidFill>
        </p:spPr>
        <p:txBody>
          <a:bodyPr/>
          <a:lstStyle/>
          <a:p>
            <a:pPr marL="0" indent="0">
              <a:lnSpc>
                <a:spcPct val="150000"/>
              </a:lnSpc>
              <a:spcBef>
                <a:spcPts val="600"/>
              </a:spcBef>
              <a:buFont typeface="Wingdings" panose="05000000000000000000" pitchFamily="2" charset="2"/>
              <a:buNone/>
              <a:defRPr/>
            </a:pPr>
            <a:r>
              <a:rPr lang="zh-CN" altLang="en-US" dirty="0"/>
              <a:t>时间分析</a:t>
            </a:r>
            <a:endParaRPr lang="en-US" altLang="zh-CN" dirty="0"/>
          </a:p>
          <a:p>
            <a:pPr marL="552450" indent="0">
              <a:lnSpc>
                <a:spcPct val="150000"/>
              </a:lnSpc>
              <a:spcBef>
                <a:spcPts val="60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假设</a:t>
            </a:r>
            <a:r>
              <a:rPr lang="en-US" altLang="zh-CN" sz="2400" dirty="0">
                <a:latin typeface="宋体" panose="02010600030101010101" pitchFamily="2" charset="-122"/>
                <a:ea typeface="宋体" panose="02010600030101010101" pitchFamily="2" charset="-122"/>
              </a:rPr>
              <a:t>Q</a:t>
            </a:r>
            <a:r>
              <a:rPr lang="zh-CN" altLang="en-US" sz="2400" dirty="0">
                <a:latin typeface="宋体" panose="02010600030101010101" pitchFamily="2" charset="-122"/>
                <a:ea typeface="宋体" panose="02010600030101010101" pitchFamily="2" charset="-122"/>
              </a:rPr>
              <a:t>使用最小二叉堆实现，则</a:t>
            </a:r>
            <a:endParaRPr lang="en-US" altLang="zh-CN" sz="2400" dirty="0">
              <a:latin typeface="宋体" panose="02010600030101010101" pitchFamily="2" charset="-122"/>
              <a:ea typeface="宋体" panose="02010600030101010101" pitchFamily="2" charset="-122"/>
            </a:endParaRPr>
          </a:p>
          <a:p>
            <a:pPr marL="895350">
              <a:lnSpc>
                <a:spcPct val="150000"/>
              </a:lnSpc>
              <a:spcBef>
                <a:spcPts val="600"/>
              </a:spcBef>
              <a:defRPr/>
            </a:pPr>
            <a:r>
              <a:rPr lang="zh-CN" altLang="en-US" sz="2400" dirty="0">
                <a:latin typeface="宋体" panose="02010600030101010101" pitchFamily="2" charset="-122"/>
                <a:ea typeface="宋体" panose="02010600030101010101" pitchFamily="2" charset="-122"/>
              </a:rPr>
              <a:t>首先，</a:t>
            </a:r>
            <a:r>
              <a:rPr lang="en-US" altLang="zh-CN" sz="2400" dirty="0">
                <a:latin typeface="宋体" panose="02010600030101010101" pitchFamily="2" charset="-122"/>
                <a:ea typeface="宋体" panose="02010600030101010101" pitchFamily="2" charset="-122"/>
              </a:rPr>
              <a:t>Q</a:t>
            </a:r>
            <a:r>
              <a:rPr lang="zh-CN" altLang="en-US" sz="2400" dirty="0">
                <a:latin typeface="宋体" panose="02010600030101010101" pitchFamily="2" charset="-122"/>
                <a:ea typeface="宋体" panose="02010600030101010101" pitchFamily="2" charset="-122"/>
              </a:rPr>
              <a:t>的初始化花费</a:t>
            </a:r>
            <a:r>
              <a:rPr lang="en-US" altLang="zh-CN" sz="2400" dirty="0">
                <a:latin typeface="宋体" panose="02010600030101010101" pitchFamily="2" charset="-122"/>
                <a:ea typeface="宋体" panose="02010600030101010101" pitchFamily="2" charset="-122"/>
              </a:rPr>
              <a:t>O(n)</a:t>
            </a:r>
            <a:r>
              <a:rPr lang="zh-CN" altLang="en-US" sz="2400" dirty="0">
                <a:latin typeface="宋体" panose="02010600030101010101" pitchFamily="2" charset="-122"/>
                <a:ea typeface="宋体" panose="02010600030101010101" pitchFamily="2" charset="-122"/>
              </a:rPr>
              <a:t>的时间。</a:t>
            </a:r>
            <a:endParaRPr lang="en-US" altLang="zh-CN" sz="2400" dirty="0">
              <a:latin typeface="宋体" panose="02010600030101010101" pitchFamily="2" charset="-122"/>
              <a:ea typeface="宋体" panose="02010600030101010101" pitchFamily="2" charset="-122"/>
            </a:endParaRPr>
          </a:p>
          <a:p>
            <a:pPr marL="895350">
              <a:lnSpc>
                <a:spcPct val="150000"/>
              </a:lnSpc>
              <a:spcBef>
                <a:spcPts val="600"/>
              </a:spcBef>
              <a:defRPr/>
            </a:pPr>
            <a:r>
              <a:rPr lang="zh-CN" altLang="en-US" sz="2400" dirty="0">
                <a:latin typeface="宋体" panose="02010600030101010101" pitchFamily="2" charset="-122"/>
                <a:ea typeface="宋体" panose="02010600030101010101" pitchFamily="2" charset="-122"/>
              </a:rPr>
              <a:t>其次，循环的总代价是</a:t>
            </a:r>
            <a:r>
              <a:rPr lang="en-US" altLang="zh-CN" sz="2400" dirty="0">
                <a:latin typeface="宋体" panose="02010600030101010101" pitchFamily="2" charset="-122"/>
                <a:ea typeface="宋体" panose="02010600030101010101" pitchFamily="2" charset="-122"/>
              </a:rPr>
              <a:t>O(</a:t>
            </a:r>
            <a:r>
              <a:rPr lang="en-US" altLang="zh-CN" sz="2400" i="1" dirty="0" err="1">
                <a:latin typeface="宋体" panose="02010600030101010101" pitchFamily="2" charset="-122"/>
                <a:ea typeface="宋体" panose="02010600030101010101" pitchFamily="2" charset="-122"/>
              </a:rPr>
              <a:t>n</a:t>
            </a:r>
            <a:r>
              <a:rPr lang="en-US" altLang="zh-CN" sz="2400" dirty="0" err="1">
                <a:latin typeface="宋体" panose="02010600030101010101" pitchFamily="2" charset="-122"/>
                <a:ea typeface="宋体" panose="02010600030101010101" pitchFamily="2" charset="-122"/>
              </a:rPr>
              <a:t>lg</a:t>
            </a:r>
            <a:r>
              <a:rPr lang="en-US" altLang="zh-CN" sz="2400" i="1" dirty="0" err="1">
                <a:latin typeface="宋体" panose="02010600030101010101" pitchFamily="2" charset="-122"/>
                <a:ea typeface="宋体" panose="02010600030101010101" pitchFamily="2" charset="-122"/>
              </a:rPr>
              <a:t>n</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1166813" lvl="1">
              <a:lnSpc>
                <a:spcPct val="150000"/>
              </a:lnSpc>
              <a:spcBef>
                <a:spcPts val="600"/>
              </a:spcBef>
              <a:buFont typeface="Wingdings" panose="05000000000000000000" pitchFamily="2" charset="2"/>
              <a:buChar char="Ø"/>
              <a:defRPr/>
            </a:pPr>
            <a:r>
              <a:rPr lang="en-US" altLang="zh-CN" sz="2000" dirty="0">
                <a:latin typeface="宋体" panose="02010600030101010101" pitchFamily="2" charset="-122"/>
                <a:ea typeface="宋体" panose="02010600030101010101" pitchFamily="2" charset="-122"/>
              </a:rPr>
              <a:t>for</a:t>
            </a:r>
            <a:r>
              <a:rPr lang="zh-CN" altLang="en-US" sz="2000" dirty="0">
                <a:latin typeface="宋体" panose="02010600030101010101" pitchFamily="2" charset="-122"/>
                <a:ea typeface="宋体" panose="02010600030101010101" pitchFamily="2" charset="-122"/>
              </a:rPr>
              <a:t>循环共执行了</a:t>
            </a:r>
            <a:r>
              <a:rPr lang="en-US" altLang="zh-CN" sz="2000" dirty="0">
                <a:latin typeface="宋体" panose="02010600030101010101" pitchFamily="2" charset="-122"/>
                <a:ea typeface="宋体" panose="02010600030101010101" pitchFamily="2" charset="-122"/>
              </a:rPr>
              <a:t>n-1</a:t>
            </a:r>
            <a:r>
              <a:rPr lang="zh-CN" altLang="en-US" sz="2000" dirty="0">
                <a:latin typeface="宋体" panose="02010600030101010101" pitchFamily="2" charset="-122"/>
                <a:ea typeface="宋体" panose="02010600030101010101" pitchFamily="2" charset="-122"/>
              </a:rPr>
              <a:t>次，每次从堆中找出当前频率最小的两个结点及把合并得到的新结点插入到堆中均花费</a:t>
            </a:r>
            <a:r>
              <a:rPr lang="en-US" altLang="zh-CN" sz="2000" dirty="0">
                <a:latin typeface="宋体" panose="02010600030101010101" pitchFamily="2" charset="-122"/>
                <a:ea typeface="宋体" panose="02010600030101010101" pitchFamily="2" charset="-122"/>
              </a:rPr>
              <a:t>O(</a:t>
            </a:r>
            <a:r>
              <a:rPr lang="en-US" altLang="zh-CN" sz="2000" dirty="0" err="1">
                <a:latin typeface="宋体" panose="02010600030101010101" pitchFamily="2" charset="-122"/>
                <a:ea typeface="宋体" panose="02010600030101010101" pitchFamily="2" charset="-122"/>
              </a:rPr>
              <a:t>lg</a:t>
            </a:r>
            <a:r>
              <a:rPr lang="en-US" altLang="zh-CN" sz="2000" i="1" dirty="0" err="1">
                <a:latin typeface="宋体" panose="02010600030101010101" pitchFamily="2" charset="-122"/>
                <a:ea typeface="宋体" panose="02010600030101010101" pitchFamily="2" charset="-122"/>
              </a:rPr>
              <a:t>n</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，所以循环的总代价是</a:t>
            </a:r>
            <a:r>
              <a:rPr lang="en-US" altLang="zh-CN" sz="2000" dirty="0">
                <a:latin typeface="宋体" panose="02010600030101010101" pitchFamily="2" charset="-122"/>
                <a:ea typeface="宋体" panose="02010600030101010101" pitchFamily="2" charset="-122"/>
              </a:rPr>
              <a:t>O(</a:t>
            </a:r>
            <a:r>
              <a:rPr lang="en-US" altLang="zh-CN" sz="2000" i="1" dirty="0" err="1">
                <a:latin typeface="宋体" panose="02010600030101010101" pitchFamily="2" charset="-122"/>
                <a:ea typeface="宋体" panose="02010600030101010101" pitchFamily="2" charset="-122"/>
              </a:rPr>
              <a:t>n</a:t>
            </a:r>
            <a:r>
              <a:rPr lang="en-US" altLang="zh-CN" sz="2000" dirty="0" err="1">
                <a:latin typeface="宋体" panose="02010600030101010101" pitchFamily="2" charset="-122"/>
                <a:ea typeface="宋体" panose="02010600030101010101" pitchFamily="2" charset="-122"/>
              </a:rPr>
              <a:t>lg</a:t>
            </a:r>
            <a:r>
              <a:rPr lang="en-US" altLang="zh-CN" sz="2000" i="1" dirty="0" err="1">
                <a:latin typeface="宋体" panose="02010600030101010101" pitchFamily="2" charset="-122"/>
                <a:ea typeface="宋体" panose="02010600030101010101" pitchFamily="2" charset="-122"/>
              </a:rPr>
              <a:t>n</a:t>
            </a:r>
            <a:r>
              <a:rPr lang="en-US" altLang="zh-CN" sz="2000" dirty="0">
                <a:latin typeface="宋体" panose="02010600030101010101" pitchFamily="2" charset="-122"/>
                <a:ea typeface="宋体" panose="02010600030101010101" pitchFamily="2" charset="-122"/>
              </a:rPr>
              <a:t>).</a:t>
            </a:r>
          </a:p>
          <a:p>
            <a:pPr marL="0" indent="0">
              <a:lnSpc>
                <a:spcPct val="150000"/>
              </a:lnSpc>
              <a:spcBef>
                <a:spcPts val="1200"/>
              </a:spcBef>
              <a:spcAft>
                <a:spcPts val="1200"/>
              </a:spcAft>
              <a:buFont typeface="Wingdings" panose="05000000000000000000" pitchFamily="2" charset="2"/>
              <a:buNone/>
              <a:defRPr/>
            </a:pPr>
            <a:r>
              <a:rPr lang="zh-CN" altLang="en-US" sz="2400" dirty="0"/>
              <a:t>     所以，</a:t>
            </a:r>
            <a:r>
              <a:rPr lang="en-US" altLang="zh-CN" sz="2400" dirty="0"/>
              <a:t>HUFFMAN</a:t>
            </a:r>
            <a:r>
              <a:rPr lang="zh-CN" altLang="en-US" sz="2400" dirty="0"/>
              <a:t>的总运行时间</a:t>
            </a:r>
            <a:r>
              <a:rPr lang="en-US" altLang="zh-CN" sz="2400" dirty="0"/>
              <a:t>O(</a:t>
            </a:r>
            <a:r>
              <a:rPr lang="en-US" altLang="zh-CN" sz="2400" i="1" dirty="0" err="1"/>
              <a:t>n</a:t>
            </a:r>
            <a:r>
              <a:rPr lang="en-US" altLang="zh-CN" sz="2400" dirty="0" err="1"/>
              <a:t>lg</a:t>
            </a:r>
            <a:r>
              <a:rPr lang="en-US" altLang="zh-CN" sz="2400" i="1" dirty="0" err="1"/>
              <a:t>n</a:t>
            </a:r>
            <a:r>
              <a:rPr lang="en-US" altLang="zh-CN" sz="2400" dirty="0"/>
              <a:t>)</a:t>
            </a:r>
            <a:r>
              <a:rPr lang="zh-CN" altLang="en-US" sz="2400" dirty="0"/>
              <a:t>。</a:t>
            </a:r>
            <a:endParaRPr lang="en-US" altLang="zh-CN" sz="2400" dirty="0"/>
          </a:p>
          <a:p>
            <a:pPr marL="534988" indent="-534988">
              <a:lnSpc>
                <a:spcPct val="150000"/>
              </a:lnSpc>
              <a:spcBef>
                <a:spcPts val="600"/>
              </a:spcBef>
              <a:buFont typeface="Wingdings" panose="05000000000000000000" pitchFamily="2" charset="2"/>
              <a:buNone/>
              <a:defRPr/>
            </a:pPr>
            <a:r>
              <a:rPr lang="zh-CN" altLang="en-US" sz="2000" dirty="0">
                <a:latin typeface="宋体" panose="02010600030101010101" pitchFamily="2" charset="-122"/>
                <a:ea typeface="宋体" panose="02010600030101010101" pitchFamily="2" charset="-122"/>
              </a:rPr>
              <a:t>注：如果将最小二叉堆换为</a:t>
            </a:r>
            <a:r>
              <a:rPr lang="en-US" altLang="zh-CN" sz="2000" dirty="0">
                <a:latin typeface="宋体" panose="02010600030101010101" pitchFamily="2" charset="-122"/>
                <a:ea typeface="宋体" panose="02010600030101010101" pitchFamily="2" charset="-122"/>
              </a:rPr>
              <a:t>van </a:t>
            </a:r>
            <a:r>
              <a:rPr lang="en-US" altLang="zh-CN" sz="2000" dirty="0" err="1">
                <a:latin typeface="宋体" panose="02010600030101010101" pitchFamily="2" charset="-122"/>
                <a:ea typeface="宋体" panose="02010600030101010101" pitchFamily="2" charset="-122"/>
              </a:rPr>
              <a:t>Emde</a:t>
            </a:r>
            <a:r>
              <a:rPr lang="en-US" altLang="zh-CN" sz="2000" dirty="0">
                <a:latin typeface="宋体" panose="02010600030101010101" pitchFamily="2" charset="-122"/>
                <a:ea typeface="宋体" panose="02010600030101010101" pitchFamily="2" charset="-122"/>
              </a:rPr>
              <a:t> Boas</a:t>
            </a:r>
            <a:r>
              <a:rPr lang="zh-CN" altLang="en-US" sz="2000" dirty="0">
                <a:latin typeface="宋体" panose="02010600030101010101" pitchFamily="2" charset="-122"/>
                <a:ea typeface="宋体" panose="02010600030101010101" pitchFamily="2" charset="-122"/>
              </a:rPr>
              <a:t>树（</a:t>
            </a: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Chp</a:t>
            </a:r>
            <a:r>
              <a:rPr lang="en-US" altLang="zh-CN" sz="2000" dirty="0">
                <a:latin typeface="宋体" panose="02010600030101010101" pitchFamily="2" charset="-122"/>
                <a:ea typeface="宋体" panose="02010600030101010101" pitchFamily="2" charset="-122"/>
              </a:rPr>
              <a:t> 20</a:t>
            </a:r>
            <a:r>
              <a:rPr lang="zh-CN" altLang="en-US" sz="2000" dirty="0">
                <a:latin typeface="宋体" panose="02010600030101010101" pitchFamily="2" charset="-122"/>
                <a:ea typeface="宋体" panose="02010600030101010101" pitchFamily="2" charset="-122"/>
              </a:rPr>
              <a:t>），可以将运行时间减少到</a:t>
            </a:r>
            <a:r>
              <a:rPr lang="en-US" altLang="zh-CN" sz="2000" dirty="0">
                <a:latin typeface="宋体" panose="02010600030101010101" pitchFamily="2" charset="-122"/>
                <a:ea typeface="宋体" panose="02010600030101010101" pitchFamily="2" charset="-122"/>
              </a:rPr>
              <a:t>O(</a:t>
            </a:r>
            <a:r>
              <a:rPr lang="en-US" altLang="zh-CN" sz="2000" dirty="0" err="1">
                <a:latin typeface="宋体" panose="02010600030101010101" pitchFamily="2" charset="-122"/>
                <a:ea typeface="宋体" panose="02010600030101010101" pitchFamily="2" charset="-122"/>
              </a:rPr>
              <a:t>nlglgn</a:t>
            </a:r>
            <a:r>
              <a:rPr lang="en-US" altLang="zh-CN" sz="20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p:txBody>
      </p:sp>
      <p:pic>
        <p:nvPicPr>
          <p:cNvPr id="38915" name="图片 3">
            <a:extLst>
              <a:ext uri="{FF2B5EF4-FFF2-40B4-BE49-F238E27FC236}">
                <a16:creationId xmlns:a16="http://schemas.microsoft.com/office/drawing/2014/main" id="{982BA5F0-9679-48FE-8DFA-E8E5A2023D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115888"/>
            <a:ext cx="3297238"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图片 3">
            <a:extLst>
              <a:ext uri="{FF2B5EF4-FFF2-40B4-BE49-F238E27FC236}">
                <a16:creationId xmlns:a16="http://schemas.microsoft.com/office/drawing/2014/main" id="{386AE2FC-5726-47BA-B410-80F7A0FF06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a:extLst>
              <a:ext uri="{FF2B5EF4-FFF2-40B4-BE49-F238E27FC236}">
                <a16:creationId xmlns:a16="http://schemas.microsoft.com/office/drawing/2014/main" id="{959AA8E7-8D1D-4A29-8D34-55949DB6A7C5}"/>
              </a:ext>
            </a:extLst>
          </p:cNvPr>
          <p:cNvSpPr>
            <a:spLocks noGrp="1"/>
          </p:cNvSpPr>
          <p:nvPr>
            <p:ph idx="1"/>
          </p:nvPr>
        </p:nvSpPr>
        <p:spPr>
          <a:xfrm>
            <a:off x="250825" y="44450"/>
            <a:ext cx="8696325" cy="6408738"/>
          </a:xfrm>
          <a:solidFill>
            <a:schemeClr val="bg1"/>
          </a:solidFill>
        </p:spPr>
        <p:txBody>
          <a:bodyPr/>
          <a:lstStyle/>
          <a:p>
            <a:pPr marL="0" indent="0">
              <a:lnSpc>
                <a:spcPct val="150000"/>
              </a:lnSpc>
              <a:spcBef>
                <a:spcPts val="600"/>
              </a:spcBef>
              <a:buFont typeface="Wingdings" panose="05000000000000000000" pitchFamily="2" charset="2"/>
              <a:buNone/>
              <a:defRPr/>
            </a:pPr>
            <a:r>
              <a:rPr lang="en-US" altLang="zh-CN" sz="2800" dirty="0"/>
              <a:t>HUFFMAN</a:t>
            </a:r>
            <a:r>
              <a:rPr lang="zh-CN" altLang="en-US" sz="2800" dirty="0"/>
              <a:t>算法的正确性</a:t>
            </a:r>
            <a:endParaRPr lang="en-US" altLang="zh-CN" sz="2800" dirty="0"/>
          </a:p>
          <a:p>
            <a:pPr marL="0" indent="0">
              <a:lnSpc>
                <a:spcPct val="150000"/>
              </a:lnSpc>
              <a:spcBef>
                <a:spcPts val="600"/>
              </a:spcBef>
              <a:buFont typeface="Wingdings" panose="05000000000000000000" pitchFamily="2" charset="2"/>
              <a:buNone/>
              <a:defRPr/>
            </a:pPr>
            <a:r>
              <a:rPr lang="zh-CN" altLang="en-US" sz="20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有下面的引理</a:t>
            </a:r>
            <a:r>
              <a:rPr lang="en-US" altLang="zh-CN" sz="2400" dirty="0">
                <a:latin typeface="宋体" panose="02010600030101010101" pitchFamily="2" charset="-122"/>
                <a:ea typeface="宋体" panose="02010600030101010101" pitchFamily="2" charset="-122"/>
              </a:rPr>
              <a:t>16.2</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16.3</a:t>
            </a:r>
            <a:r>
              <a:rPr lang="zh-CN" altLang="en-US" sz="2400" dirty="0">
                <a:latin typeface="宋体" panose="02010600030101010101" pitchFamily="2" charset="-122"/>
                <a:ea typeface="宋体" panose="02010600030101010101" pitchFamily="2" charset="-122"/>
              </a:rPr>
              <a:t>和定理</a:t>
            </a:r>
            <a:r>
              <a:rPr lang="en-US" altLang="zh-CN" sz="2400" dirty="0">
                <a:latin typeface="宋体" panose="02010600030101010101" pitchFamily="2" charset="-122"/>
                <a:ea typeface="宋体" panose="02010600030101010101" pitchFamily="2" charset="-122"/>
              </a:rPr>
              <a:t>16.4</a:t>
            </a:r>
            <a:r>
              <a:rPr lang="zh-CN" altLang="en-US" sz="2400" dirty="0">
                <a:latin typeface="宋体" panose="02010600030101010101" pitchFamily="2" charset="-122"/>
                <a:ea typeface="宋体" panose="02010600030101010101" pitchFamily="2" charset="-122"/>
              </a:rPr>
              <a:t>给出。</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600"/>
              </a:spcBef>
              <a:buFont typeface="Wingdings" panose="05000000000000000000" pitchFamily="2" charset="2"/>
              <a:buNone/>
              <a:defRPr/>
            </a:pPr>
            <a:r>
              <a:rPr lang="zh-CN" altLang="en-US" sz="2000" dirty="0"/>
              <a:t>       </a:t>
            </a:r>
            <a:r>
              <a:rPr lang="zh-CN" altLang="en-US" sz="2000" dirty="0">
                <a:solidFill>
                  <a:srgbClr val="0000FF"/>
                </a:solidFill>
              </a:rPr>
              <a:t>引理 </a:t>
            </a:r>
            <a:r>
              <a:rPr lang="en-US" altLang="zh-CN" sz="2000" dirty="0">
                <a:solidFill>
                  <a:srgbClr val="0000FF"/>
                </a:solidFill>
              </a:rPr>
              <a:t>16.2 </a:t>
            </a:r>
            <a:r>
              <a:rPr lang="zh-CN" altLang="en-US" sz="2000" dirty="0">
                <a:latin typeface="宋体" panose="02010600030101010101" pitchFamily="2" charset="-122"/>
                <a:ea typeface="宋体" panose="02010600030101010101" pitchFamily="2" charset="-122"/>
              </a:rPr>
              <a:t>令</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为一个字母表，其中每个字符</a:t>
            </a:r>
            <a:r>
              <a:rPr lang="en-US" altLang="zh-CN" sz="2000" dirty="0" err="1">
                <a:latin typeface="宋体" panose="02010600030101010101" pitchFamily="2" charset="-122"/>
                <a:ea typeface="宋体" panose="02010600030101010101" pitchFamily="2" charset="-122"/>
              </a:rPr>
              <a:t>c∈C</a:t>
            </a:r>
            <a:r>
              <a:rPr lang="zh-CN" altLang="en-US" sz="2000" dirty="0">
                <a:latin typeface="宋体" panose="02010600030101010101" pitchFamily="2" charset="-122"/>
                <a:ea typeface="宋体" panose="02010600030101010101" pitchFamily="2" charset="-122"/>
              </a:rPr>
              <a:t>都有一个频率</a:t>
            </a:r>
            <a:r>
              <a:rPr lang="en-US" altLang="zh-CN" sz="2000" dirty="0" err="1">
                <a:latin typeface="宋体" panose="02010600030101010101" pitchFamily="2" charset="-122"/>
                <a:ea typeface="宋体" panose="02010600030101010101" pitchFamily="2" charset="-122"/>
              </a:rPr>
              <a:t>c.freq</a:t>
            </a:r>
            <a:r>
              <a:rPr lang="zh-CN" altLang="en-US" sz="2000" dirty="0">
                <a:latin typeface="宋体" panose="02010600030101010101" pitchFamily="2" charset="-122"/>
                <a:ea typeface="宋体" panose="02010600030101010101" pitchFamily="2" charset="-122"/>
              </a:rPr>
              <a:t>。令</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y</a:t>
            </a:r>
            <a:r>
              <a:rPr lang="zh-CN" altLang="en-US" sz="2000" dirty="0">
                <a:latin typeface="宋体" panose="02010600030101010101" pitchFamily="2" charset="-122"/>
                <a:ea typeface="宋体" panose="02010600030101010101" pitchFamily="2" charset="-122"/>
              </a:rPr>
              <a:t>是</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中频率最低的两个字符。那么存在</a:t>
            </a:r>
            <a:r>
              <a:rPr lang="en-US" altLang="zh-CN" sz="2000" dirty="0">
                <a:latin typeface="宋体" panose="02010600030101010101" pitchFamily="2" charset="-122"/>
                <a:ea typeface="宋体" panose="02010600030101010101" pitchFamily="2" charset="-122"/>
              </a:rPr>
              <a:t>C</a:t>
            </a:r>
            <a:r>
              <a:rPr lang="zh-CN" altLang="en-US" sz="2000" dirty="0">
                <a:latin typeface="宋体" panose="02010600030101010101" pitchFamily="2" charset="-122"/>
                <a:ea typeface="宋体" panose="02010600030101010101" pitchFamily="2" charset="-122"/>
              </a:rPr>
              <a:t>的一个最优前缀码，</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y</a:t>
            </a:r>
            <a:r>
              <a:rPr lang="zh-CN" altLang="en-US" sz="2000" dirty="0">
                <a:latin typeface="宋体" panose="02010600030101010101" pitchFamily="2" charset="-122"/>
                <a:ea typeface="宋体" panose="02010600030101010101" pitchFamily="2" charset="-122"/>
              </a:rPr>
              <a:t>的码字长度相同，且只有最后一个二进制位不同。</a:t>
            </a:r>
            <a:endParaRPr lang="en-US" altLang="zh-CN" sz="2000" dirty="0">
              <a:latin typeface="宋体" panose="02010600030101010101" pitchFamily="2" charset="-122"/>
              <a:ea typeface="宋体" panose="02010600030101010101" pitchFamily="2" charset="-122"/>
            </a:endParaRPr>
          </a:p>
          <a:p>
            <a:pPr marL="0" indent="0">
              <a:lnSpc>
                <a:spcPct val="150000"/>
              </a:lnSpc>
              <a:spcBef>
                <a:spcPts val="600"/>
              </a:spcBef>
              <a:buFont typeface="Wingdings" panose="05000000000000000000" pitchFamily="2" charset="2"/>
              <a:buNone/>
              <a:defRPr/>
            </a:pPr>
            <a:r>
              <a:rPr lang="zh-CN" altLang="en-US" sz="2000" dirty="0"/>
              <a:t>证明：</a:t>
            </a:r>
            <a:endParaRPr lang="en-US" altLang="zh-CN" sz="2000" dirty="0"/>
          </a:p>
          <a:p>
            <a:pPr marL="0" indent="0">
              <a:lnSpc>
                <a:spcPct val="150000"/>
              </a:lnSpc>
              <a:spcBef>
                <a:spcPts val="600"/>
              </a:spcBef>
              <a:buFont typeface="Wingdings" panose="05000000000000000000" pitchFamily="2" charset="2"/>
              <a:buNone/>
              <a:defRPr/>
            </a:pPr>
            <a:r>
              <a:rPr lang="zh-CN" altLang="en-US" sz="2000" dirty="0"/>
              <a:t>       </a:t>
            </a:r>
            <a:r>
              <a:rPr lang="zh-CN" altLang="en-US" sz="2000" dirty="0">
                <a:latin typeface="宋体" panose="02010600030101010101" pitchFamily="2" charset="-122"/>
                <a:ea typeface="宋体" panose="02010600030101010101" pitchFamily="2" charset="-122"/>
              </a:rPr>
              <a:t>令</a:t>
            </a:r>
            <a:r>
              <a:rPr lang="en-US" altLang="zh-CN" sz="2000" dirty="0">
                <a:latin typeface="宋体" panose="02010600030101010101" pitchFamily="2" charset="-122"/>
                <a:ea typeface="宋体" panose="02010600030101010101" pitchFamily="2" charset="-122"/>
              </a:rPr>
              <a:t>T</a:t>
            </a:r>
            <a:r>
              <a:rPr lang="zh-CN" altLang="en-US" sz="2000" dirty="0">
                <a:latin typeface="宋体" panose="02010600030101010101" pitchFamily="2" charset="-122"/>
                <a:ea typeface="宋体" panose="02010600030101010101" pitchFamily="2" charset="-122"/>
              </a:rPr>
              <a:t>是一个最优前缀码所对应的编码树</a:t>
            </a:r>
            <a:r>
              <a:rPr lang="en-US" altLang="zh-CN" sz="2000" dirty="0">
                <a:latin typeface="宋体" panose="02010600030101010101" pitchFamily="2" charset="-122"/>
                <a:ea typeface="宋体" panose="02010600030101010101" pitchFamily="2" charset="-122"/>
              </a:rPr>
              <a:t>——</a:t>
            </a:r>
            <a:r>
              <a:rPr lang="zh-CN" altLang="en-US" sz="2000" dirty="0">
                <a:solidFill>
                  <a:srgbClr val="FF0000"/>
                </a:solidFill>
                <a:latin typeface="宋体" panose="02010600030101010101" pitchFamily="2" charset="-122"/>
                <a:ea typeface="宋体" panose="02010600030101010101" pitchFamily="2" charset="-122"/>
              </a:rPr>
              <a:t>满二叉树</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0" indent="0">
              <a:lnSpc>
                <a:spcPct val="150000"/>
              </a:lnSpc>
              <a:spcBef>
                <a:spcPts val="600"/>
              </a:spcBef>
              <a:buFont typeface="Wingdings" panose="05000000000000000000" pitchFamily="2" charset="2"/>
              <a:buNone/>
              <a:defRPr/>
            </a:pPr>
            <a:r>
              <a:rPr lang="zh-CN" altLang="en-US" sz="2000" dirty="0">
                <a:latin typeface="宋体" panose="02010600030101010101" pitchFamily="2" charset="-122"/>
                <a:ea typeface="宋体" panose="02010600030101010101" pitchFamily="2" charset="-122"/>
              </a:rPr>
              <a:t>       </a:t>
            </a:r>
            <a:r>
              <a:rPr lang="zh-CN" altLang="en-US" sz="2000" dirty="0">
                <a:solidFill>
                  <a:srgbClr val="0000FF"/>
                </a:solidFill>
                <a:latin typeface="宋体" panose="02010600030101010101" pitchFamily="2" charset="-122"/>
                <a:ea typeface="宋体" panose="02010600030101010101" pitchFamily="2" charset="-122"/>
              </a:rPr>
              <a:t>令</a:t>
            </a:r>
            <a:r>
              <a:rPr lang="en-US" altLang="zh-CN" sz="2000" dirty="0">
                <a:solidFill>
                  <a:srgbClr val="0000FF"/>
                </a:solidFill>
                <a:latin typeface="宋体" panose="02010600030101010101" pitchFamily="2" charset="-122"/>
                <a:ea typeface="宋体" panose="02010600030101010101" pitchFamily="2" charset="-122"/>
              </a:rPr>
              <a:t>a</a:t>
            </a:r>
            <a:r>
              <a:rPr lang="zh-CN" altLang="en-US" sz="2000" dirty="0">
                <a:solidFill>
                  <a:srgbClr val="0000FF"/>
                </a:solidFill>
                <a:latin typeface="宋体" panose="02010600030101010101" pitchFamily="2" charset="-122"/>
                <a:ea typeface="宋体" panose="02010600030101010101" pitchFamily="2" charset="-122"/>
              </a:rPr>
              <a:t>和</a:t>
            </a:r>
            <a:r>
              <a:rPr lang="en-US" altLang="zh-CN" sz="2000" dirty="0">
                <a:solidFill>
                  <a:srgbClr val="0000FF"/>
                </a:solidFill>
                <a:latin typeface="宋体" panose="02010600030101010101" pitchFamily="2" charset="-122"/>
                <a:ea typeface="宋体" panose="02010600030101010101" pitchFamily="2" charset="-122"/>
              </a:rPr>
              <a:t>b</a:t>
            </a:r>
            <a:r>
              <a:rPr lang="zh-CN" altLang="en-US" sz="2000" dirty="0">
                <a:solidFill>
                  <a:srgbClr val="0000FF"/>
                </a:solidFill>
                <a:latin typeface="宋体" panose="02010600030101010101" pitchFamily="2" charset="-122"/>
                <a:ea typeface="宋体" panose="02010600030101010101" pitchFamily="2" charset="-122"/>
              </a:rPr>
              <a:t>是</a:t>
            </a:r>
            <a:r>
              <a:rPr lang="en-US" altLang="zh-CN" sz="2000" dirty="0">
                <a:solidFill>
                  <a:srgbClr val="0000FF"/>
                </a:solidFill>
                <a:latin typeface="宋体" panose="02010600030101010101" pitchFamily="2" charset="-122"/>
                <a:ea typeface="宋体" panose="02010600030101010101" pitchFamily="2" charset="-122"/>
              </a:rPr>
              <a:t>T</a:t>
            </a:r>
            <a:r>
              <a:rPr lang="zh-CN" altLang="en-US" sz="2000" dirty="0">
                <a:solidFill>
                  <a:srgbClr val="0000FF"/>
                </a:solidFill>
                <a:latin typeface="宋体" panose="02010600030101010101" pitchFamily="2" charset="-122"/>
                <a:ea typeface="宋体" panose="02010600030101010101" pitchFamily="2" charset="-122"/>
              </a:rPr>
              <a:t>中深度最大的兄弟叶结点</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895350">
              <a:lnSpc>
                <a:spcPct val="150000"/>
              </a:lnSpc>
              <a:spcBef>
                <a:spcPts val="600"/>
              </a:spcBef>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不是一般性，假设</a:t>
            </a:r>
            <a:r>
              <a:rPr lang="en-US" altLang="zh-CN" sz="2000" dirty="0" err="1">
                <a:latin typeface="宋体" panose="02010600030101010101" pitchFamily="2" charset="-122"/>
                <a:ea typeface="宋体" panose="02010600030101010101" pitchFamily="2" charset="-122"/>
              </a:rPr>
              <a:t>a.freq≤b.freq</a:t>
            </a:r>
            <a:r>
              <a:rPr lang="zh-CN" altLang="en-US" sz="2000" dirty="0">
                <a:latin typeface="宋体" panose="02010600030101010101" pitchFamily="2" charset="-122"/>
                <a:ea typeface="宋体" panose="02010600030101010101" pitchFamily="2" charset="-122"/>
              </a:rPr>
              <a:t>且</a:t>
            </a:r>
            <a:r>
              <a:rPr lang="en-US" altLang="zh-CN" sz="2000" dirty="0" err="1">
                <a:latin typeface="宋体" panose="02010600030101010101" pitchFamily="2" charset="-122"/>
                <a:ea typeface="宋体" panose="02010600030101010101" pitchFamily="2" charset="-122"/>
              </a:rPr>
              <a:t>x.freq≤y.freq</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895350">
              <a:lnSpc>
                <a:spcPct val="150000"/>
              </a:lnSpc>
              <a:spcBef>
                <a:spcPts val="600"/>
              </a:spcBef>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由于</a:t>
            </a:r>
            <a:r>
              <a:rPr lang="en-US" altLang="zh-CN" sz="2000" dirty="0">
                <a:latin typeface="宋体" panose="02010600030101010101" pitchFamily="2" charset="-122"/>
                <a:ea typeface="宋体" panose="02010600030101010101" pitchFamily="2" charset="-122"/>
              </a:rPr>
              <a:t>x</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y</a:t>
            </a:r>
            <a:r>
              <a:rPr lang="zh-CN" altLang="en-US" sz="2000" dirty="0">
                <a:latin typeface="宋体" panose="02010600030101010101" pitchFamily="2" charset="-122"/>
                <a:ea typeface="宋体" panose="02010600030101010101" pitchFamily="2" charset="-122"/>
              </a:rPr>
              <a:t>是叶结点中频率最低的两个结点，所以应有</a:t>
            </a:r>
            <a:r>
              <a:rPr lang="en-US" altLang="zh-CN" sz="2000" dirty="0" err="1">
                <a:latin typeface="宋体" panose="02010600030101010101" pitchFamily="2" charset="-122"/>
                <a:ea typeface="宋体" panose="02010600030101010101" pitchFamily="2" charset="-122"/>
              </a:rPr>
              <a:t>x.freq≤a.freq</a:t>
            </a:r>
            <a:r>
              <a:rPr lang="zh-CN" altLang="en-US" sz="2000" dirty="0">
                <a:latin typeface="宋体" panose="02010600030101010101" pitchFamily="2" charset="-122"/>
                <a:ea typeface="宋体" panose="02010600030101010101" pitchFamily="2" charset="-122"/>
              </a:rPr>
              <a:t>且</a:t>
            </a:r>
            <a:r>
              <a:rPr lang="en-US" altLang="zh-CN" sz="2000" dirty="0" err="1">
                <a:latin typeface="宋体" panose="02010600030101010101" pitchFamily="2" charset="-122"/>
                <a:ea typeface="宋体" panose="02010600030101010101" pitchFamily="2" charset="-122"/>
              </a:rPr>
              <a:t>y.freq≤b.freq</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0" indent="0">
              <a:lnSpc>
                <a:spcPct val="150000"/>
              </a:lnSpc>
              <a:spcBef>
                <a:spcPts val="600"/>
              </a:spcBef>
              <a:buFont typeface="Wingdings" panose="05000000000000000000" pitchFamily="2" charset="2"/>
              <a:buNone/>
              <a:defRPr/>
            </a:pPr>
            <a:endParaRPr lang="en-US" altLang="zh-CN" sz="1200" dirty="0">
              <a:latin typeface="宋体" panose="02010600030101010101" pitchFamily="2" charset="-122"/>
              <a:ea typeface="宋体" panose="02010600030101010101" pitchFamily="2" charset="-122"/>
            </a:endParaRPr>
          </a:p>
          <a:p>
            <a:pPr marL="0" indent="0">
              <a:lnSpc>
                <a:spcPct val="150000"/>
              </a:lnSpc>
              <a:spcBef>
                <a:spcPts val="600"/>
              </a:spcBef>
              <a:buFont typeface="Wingdings" panose="05000000000000000000" pitchFamily="2" charset="2"/>
              <a:buNone/>
              <a:defRPr/>
            </a:pPr>
            <a:endParaRPr lang="en-US" altLang="zh-CN" sz="1600" dirty="0"/>
          </a:p>
        </p:txBody>
      </p:sp>
      <p:sp>
        <p:nvSpPr>
          <p:cNvPr id="3" name="矩形 2">
            <a:extLst>
              <a:ext uri="{FF2B5EF4-FFF2-40B4-BE49-F238E27FC236}">
                <a16:creationId xmlns:a16="http://schemas.microsoft.com/office/drawing/2014/main" id="{18F4800E-6608-4924-908E-5AE1054EC281}"/>
              </a:ext>
            </a:extLst>
          </p:cNvPr>
          <p:cNvSpPr/>
          <p:nvPr/>
        </p:nvSpPr>
        <p:spPr>
          <a:xfrm>
            <a:off x="4213225" y="6424613"/>
            <a:ext cx="4824413" cy="368300"/>
          </a:xfrm>
          <a:prstGeom prst="rect">
            <a:avLst/>
          </a:prstGeom>
          <a:solidFill>
            <a:schemeClr val="accent1">
              <a:lumMod val="20000"/>
              <a:lumOff val="80000"/>
            </a:schemeClr>
          </a:solidFill>
        </p:spPr>
        <p:txBody>
          <a:bodyPr>
            <a:spAutoFit/>
          </a:bodyPr>
          <a:lstStyle/>
          <a:p>
            <a:pPr>
              <a:spcBef>
                <a:spcPts val="0"/>
              </a:spcBef>
              <a:buClr>
                <a:srgbClr val="3333CC"/>
              </a:buClr>
              <a:buSzPct val="60000"/>
              <a:defRPr/>
            </a:pPr>
            <a:r>
              <a:rPr lang="zh-CN" altLang="en-US" dirty="0">
                <a:solidFill>
                  <a:srgbClr val="000000"/>
                </a:solidFill>
                <a:latin typeface="微软雅黑" panose="020B0503020204020204" pitchFamily="34" charset="-122"/>
                <a:ea typeface="微软雅黑" panose="020B0503020204020204" pitchFamily="34" charset="-122"/>
              </a:rPr>
              <a:t>注：有可能</a:t>
            </a:r>
            <a:r>
              <a:rPr lang="en-US" altLang="zh-CN" dirty="0" err="1">
                <a:solidFill>
                  <a:srgbClr val="000000"/>
                </a:solidFill>
                <a:latin typeface="微软雅黑" panose="020B0503020204020204" pitchFamily="34" charset="-122"/>
                <a:ea typeface="微软雅黑" panose="020B0503020204020204" pitchFamily="34" charset="-122"/>
              </a:rPr>
              <a:t>x.freq</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a.freq</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或 </a:t>
            </a:r>
            <a:r>
              <a:rPr lang="en-US" altLang="zh-CN" dirty="0" err="1">
                <a:solidFill>
                  <a:srgbClr val="000000"/>
                </a:solidFill>
                <a:latin typeface="微软雅黑" panose="020B0503020204020204" pitchFamily="34" charset="-122"/>
                <a:ea typeface="微软雅黑" panose="020B0503020204020204" pitchFamily="34" charset="-122"/>
              </a:rPr>
              <a:t>y.freq</a:t>
            </a:r>
            <a:r>
              <a:rPr lang="en-US" altLang="zh-CN" dirty="0">
                <a:solidFill>
                  <a:srgbClr val="000000"/>
                </a:solidFill>
                <a:latin typeface="微软雅黑" panose="020B0503020204020204" pitchFamily="34" charset="-122"/>
                <a:ea typeface="微软雅黑" panose="020B0503020204020204" pitchFamily="34" charset="-122"/>
              </a:rPr>
              <a:t>=</a:t>
            </a:r>
            <a:r>
              <a:rPr lang="en-US" altLang="zh-CN" dirty="0" err="1">
                <a:solidFill>
                  <a:srgbClr val="000000"/>
                </a:solidFill>
                <a:latin typeface="微软雅黑" panose="020B0503020204020204" pitchFamily="34" charset="-122"/>
                <a:ea typeface="微软雅黑" panose="020B0503020204020204" pitchFamily="34" charset="-122"/>
              </a:rPr>
              <a:t>b.freq</a:t>
            </a:r>
            <a:r>
              <a:rPr lang="zh-CN" altLang="en-US"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p:txBody>
      </p:sp>
      <p:pic>
        <p:nvPicPr>
          <p:cNvPr id="39940" name="图片 3">
            <a:extLst>
              <a:ext uri="{FF2B5EF4-FFF2-40B4-BE49-F238E27FC236}">
                <a16:creationId xmlns:a16="http://schemas.microsoft.com/office/drawing/2014/main" id="{3B44948E-7B42-4178-A2B4-7D37955CAD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a:extLst>
              <a:ext uri="{FF2B5EF4-FFF2-40B4-BE49-F238E27FC236}">
                <a16:creationId xmlns:a16="http://schemas.microsoft.com/office/drawing/2014/main" id="{54CB2DBF-459B-40CB-92A4-FC46A71F396D}"/>
              </a:ext>
            </a:extLst>
          </p:cNvPr>
          <p:cNvSpPr>
            <a:spLocks noGrp="1"/>
          </p:cNvSpPr>
          <p:nvPr>
            <p:ph idx="1"/>
          </p:nvPr>
        </p:nvSpPr>
        <p:spPr>
          <a:xfrm>
            <a:off x="290513" y="269875"/>
            <a:ext cx="8642350" cy="2789238"/>
          </a:xfrm>
          <a:solidFill>
            <a:schemeClr val="bg1"/>
          </a:solidFill>
        </p:spPr>
        <p:txBody>
          <a:bodyPr/>
          <a:lstStyle/>
          <a:p>
            <a:pPr>
              <a:lnSpc>
                <a:spcPct val="150000"/>
              </a:lnSpc>
              <a:spcBef>
                <a:spcPts val="600"/>
              </a:spcBef>
              <a:defRPr/>
            </a:pPr>
            <a:r>
              <a:rPr lang="zh-CN" altLang="en-US" sz="2400" dirty="0">
                <a:latin typeface="宋体" panose="02010600030101010101" pitchFamily="2" charset="-122"/>
                <a:ea typeface="宋体" panose="02010600030101010101" pitchFamily="2" charset="-122"/>
              </a:rPr>
              <a:t>若</a:t>
            </a:r>
            <a:r>
              <a:rPr lang="en-US" altLang="zh-CN" sz="2400" dirty="0" err="1">
                <a:solidFill>
                  <a:srgbClr val="0000FF"/>
                </a:solidFill>
                <a:latin typeface="宋体" panose="02010600030101010101" pitchFamily="2" charset="-122"/>
                <a:ea typeface="宋体" panose="02010600030101010101" pitchFamily="2" charset="-122"/>
              </a:rPr>
              <a:t>x.freq</a:t>
            </a:r>
            <a:r>
              <a:rPr lang="en-US" altLang="zh-CN" sz="2400" dirty="0">
                <a:solidFill>
                  <a:srgbClr val="0000FF"/>
                </a:solidFill>
                <a:latin typeface="宋体" panose="02010600030101010101" pitchFamily="2" charset="-122"/>
                <a:ea typeface="宋体" panose="02010600030101010101" pitchFamily="2" charset="-122"/>
              </a:rPr>
              <a:t>=</a:t>
            </a:r>
            <a:r>
              <a:rPr lang="en-US" altLang="zh-CN" sz="2400" dirty="0" err="1">
                <a:solidFill>
                  <a:srgbClr val="0000FF"/>
                </a:solidFill>
                <a:latin typeface="宋体" panose="02010600030101010101" pitchFamily="2" charset="-122"/>
                <a:ea typeface="宋体" panose="02010600030101010101" pitchFamily="2" charset="-122"/>
              </a:rPr>
              <a:t>b.freq</a:t>
            </a:r>
            <a:r>
              <a:rPr lang="zh-CN" altLang="en-US" sz="2400" dirty="0">
                <a:latin typeface="宋体" panose="02010600030101010101" pitchFamily="2" charset="-122"/>
                <a:ea typeface="宋体" panose="02010600030101010101" pitchFamily="2" charset="-122"/>
              </a:rPr>
              <a:t>，则有</a:t>
            </a:r>
            <a:r>
              <a:rPr lang="en-US" altLang="zh-CN" sz="2400" dirty="0" err="1">
                <a:latin typeface="宋体" panose="02010600030101010101" pitchFamily="2" charset="-122"/>
                <a:ea typeface="宋体" panose="02010600030101010101" pitchFamily="2" charset="-122"/>
              </a:rPr>
              <a:t>a.freq</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b.freq</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x.freq</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y.freq</a:t>
            </a:r>
            <a:r>
              <a:rPr lang="zh-CN" altLang="en-US" sz="2400" dirty="0">
                <a:latin typeface="宋体" panose="02010600030101010101" pitchFamily="2" charset="-122"/>
                <a:ea typeface="宋体" panose="02010600030101010101" pitchFamily="2" charset="-122"/>
              </a:rPr>
              <a:t>，此时引理显然成立。</a:t>
            </a:r>
            <a:endParaRPr lang="en-US" altLang="zh-CN" sz="2400" dirty="0">
              <a:latin typeface="宋体" panose="02010600030101010101" pitchFamily="2" charset="-122"/>
              <a:ea typeface="宋体" panose="02010600030101010101" pitchFamily="2" charset="-122"/>
            </a:endParaRPr>
          </a:p>
          <a:p>
            <a:pPr algn="just">
              <a:lnSpc>
                <a:spcPct val="150000"/>
              </a:lnSpc>
              <a:spcBef>
                <a:spcPts val="600"/>
              </a:spcBef>
              <a:defRPr/>
            </a:pPr>
            <a:r>
              <a:rPr lang="zh-CN" altLang="en-US" sz="2400" dirty="0">
                <a:latin typeface="宋体" panose="02010600030101010101" pitchFamily="2" charset="-122"/>
                <a:ea typeface="宋体" panose="02010600030101010101" pitchFamily="2" charset="-122"/>
              </a:rPr>
              <a:t>假定</a:t>
            </a:r>
            <a:r>
              <a:rPr lang="en-US" altLang="zh-CN" sz="2400" dirty="0" err="1">
                <a:solidFill>
                  <a:srgbClr val="0000FF"/>
                </a:solidFill>
                <a:latin typeface="宋体" panose="02010600030101010101" pitchFamily="2" charset="-122"/>
                <a:ea typeface="宋体" panose="02010600030101010101" pitchFamily="2" charset="-122"/>
              </a:rPr>
              <a:t>x.freq≠b.freq</a:t>
            </a:r>
            <a:r>
              <a:rPr lang="zh-CN" altLang="en-US" sz="2400" dirty="0">
                <a:latin typeface="宋体" panose="02010600030101010101" pitchFamily="2" charset="-122"/>
                <a:ea typeface="宋体" panose="02010600030101010101" pitchFamily="2" charset="-122"/>
              </a:rPr>
              <a:t>，即</a:t>
            </a:r>
            <a:r>
              <a:rPr lang="en-US" altLang="zh-CN" sz="2400" dirty="0" err="1">
                <a:latin typeface="宋体" panose="02010600030101010101" pitchFamily="2" charset="-122"/>
                <a:ea typeface="宋体" panose="02010600030101010101" pitchFamily="2" charset="-122"/>
              </a:rPr>
              <a:t>x≠b</a:t>
            </a:r>
            <a:r>
              <a:rPr lang="zh-CN" altLang="en-US" sz="2400" dirty="0">
                <a:latin typeface="宋体" panose="02010600030101010101" pitchFamily="2" charset="-122"/>
                <a:ea typeface="宋体" panose="02010600030101010101" pitchFamily="2" charset="-122"/>
              </a:rPr>
              <a:t>。则在</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中交换</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a</a:t>
            </a:r>
            <a:r>
              <a:rPr lang="zh-CN" altLang="en-US" sz="2400" dirty="0">
                <a:latin typeface="宋体" panose="02010600030101010101" pitchFamily="2" charset="-122"/>
                <a:ea typeface="宋体" panose="02010600030101010101" pitchFamily="2" charset="-122"/>
              </a:rPr>
              <a:t>，生成一棵新树</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；然后再在</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中交换</a:t>
            </a:r>
            <a:r>
              <a:rPr lang="en-US" altLang="zh-CN" sz="2400" dirty="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，生成另一棵新树</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，那么在</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中</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是深度最深的两个兄弟结点。如图所示：</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600"/>
              </a:spcBef>
              <a:buFont typeface="Wingdings" panose="05000000000000000000" pitchFamily="2" charset="2"/>
              <a:buNone/>
              <a:defRPr/>
            </a:pPr>
            <a:endParaRPr lang="en-US" altLang="zh-CN" sz="2000" dirty="0"/>
          </a:p>
          <a:p>
            <a:pPr marL="0" indent="0">
              <a:lnSpc>
                <a:spcPct val="150000"/>
              </a:lnSpc>
              <a:spcBef>
                <a:spcPts val="600"/>
              </a:spcBef>
              <a:buFont typeface="Wingdings" panose="05000000000000000000" pitchFamily="2" charset="2"/>
              <a:buNone/>
              <a:defRPr/>
            </a:pPr>
            <a:endParaRPr lang="en-US" altLang="zh-CN" sz="2000" dirty="0"/>
          </a:p>
          <a:p>
            <a:pPr marL="0" indent="0">
              <a:lnSpc>
                <a:spcPct val="150000"/>
              </a:lnSpc>
              <a:spcBef>
                <a:spcPts val="600"/>
              </a:spcBef>
              <a:buFont typeface="Wingdings" panose="05000000000000000000" pitchFamily="2" charset="2"/>
              <a:buNone/>
              <a:defRPr/>
            </a:pPr>
            <a:r>
              <a:rPr lang="zh-CN" altLang="en-US" sz="2000" dirty="0"/>
              <a:t>      </a:t>
            </a:r>
            <a:endParaRPr lang="en-US" altLang="zh-CN" sz="2000" dirty="0"/>
          </a:p>
        </p:txBody>
      </p:sp>
      <p:pic>
        <p:nvPicPr>
          <p:cNvPr id="40963" name="图片 1">
            <a:extLst>
              <a:ext uri="{FF2B5EF4-FFF2-40B4-BE49-F238E27FC236}">
                <a16:creationId xmlns:a16="http://schemas.microsoft.com/office/drawing/2014/main" id="{8B7F9F1F-8180-4359-8A28-E5D6031827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446463"/>
            <a:ext cx="7281863"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矩形 2">
            <a:extLst>
              <a:ext uri="{FF2B5EF4-FFF2-40B4-BE49-F238E27FC236}">
                <a16:creationId xmlns:a16="http://schemas.microsoft.com/office/drawing/2014/main" id="{89F908A9-7C6E-456B-BD8C-C33666490E67}"/>
              </a:ext>
            </a:extLst>
          </p:cNvPr>
          <p:cNvSpPr>
            <a:spLocks noChangeArrowheads="1"/>
          </p:cNvSpPr>
          <p:nvPr/>
        </p:nvSpPr>
        <p:spPr bwMode="auto">
          <a:xfrm>
            <a:off x="611188" y="5572125"/>
            <a:ext cx="8064500"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gn="just">
              <a:lnSpc>
                <a:spcPct val="150000"/>
              </a:lnSpc>
              <a:spcBef>
                <a:spcPts val="600"/>
              </a:spcBef>
              <a:buClr>
                <a:srgbClr val="3333CC"/>
              </a:buClr>
              <a:buFontTx/>
              <a:buNone/>
            </a:pPr>
            <a:r>
              <a:rPr lang="zh-CN" altLang="en-US" sz="1400">
                <a:solidFill>
                  <a:srgbClr val="000000"/>
                </a:solidFill>
                <a:latin typeface="宋体" panose="02010600030101010101" pitchFamily="2" charset="-122"/>
                <a:ea typeface="宋体" panose="02010600030101010101" pitchFamily="2" charset="-122"/>
              </a:rPr>
              <a:t>在最优树</a:t>
            </a:r>
            <a:r>
              <a:rPr lang="en-US" altLang="zh-CN" sz="1400">
                <a:solidFill>
                  <a:srgbClr val="000000"/>
                </a:solidFill>
                <a:latin typeface="宋体" panose="02010600030101010101" pitchFamily="2" charset="-122"/>
                <a:ea typeface="宋体" panose="02010600030101010101" pitchFamily="2" charset="-122"/>
              </a:rPr>
              <a:t>T</a:t>
            </a:r>
            <a:r>
              <a:rPr lang="zh-CN" altLang="en-US" sz="1400">
                <a:solidFill>
                  <a:srgbClr val="000000"/>
                </a:solidFill>
                <a:latin typeface="宋体" panose="02010600030101010101" pitchFamily="2" charset="-122"/>
                <a:ea typeface="宋体" panose="02010600030101010101" pitchFamily="2" charset="-122"/>
              </a:rPr>
              <a:t>中，叶子结点</a:t>
            </a:r>
            <a:r>
              <a:rPr lang="en-US" altLang="zh-CN" sz="1400">
                <a:solidFill>
                  <a:srgbClr val="000000"/>
                </a:solidFill>
                <a:latin typeface="宋体" panose="02010600030101010101" pitchFamily="2" charset="-122"/>
                <a:ea typeface="宋体" panose="02010600030101010101" pitchFamily="2" charset="-122"/>
              </a:rPr>
              <a:t>a</a:t>
            </a:r>
            <a:r>
              <a:rPr lang="zh-CN" altLang="en-US" sz="1400">
                <a:solidFill>
                  <a:srgbClr val="000000"/>
                </a:solidFill>
                <a:latin typeface="宋体" panose="02010600030101010101" pitchFamily="2" charset="-122"/>
                <a:ea typeface="宋体" panose="02010600030101010101" pitchFamily="2" charset="-122"/>
              </a:rPr>
              <a:t>和</a:t>
            </a:r>
            <a:r>
              <a:rPr lang="en-US" altLang="zh-CN" sz="1400">
                <a:solidFill>
                  <a:srgbClr val="000000"/>
                </a:solidFill>
                <a:latin typeface="宋体" panose="02010600030101010101" pitchFamily="2" charset="-122"/>
                <a:ea typeface="宋体" panose="02010600030101010101" pitchFamily="2" charset="-122"/>
              </a:rPr>
              <a:t>b</a:t>
            </a:r>
            <a:r>
              <a:rPr lang="zh-CN" altLang="en-US" sz="1400">
                <a:solidFill>
                  <a:srgbClr val="000000"/>
                </a:solidFill>
                <a:latin typeface="宋体" panose="02010600030101010101" pitchFamily="2" charset="-122"/>
                <a:ea typeface="宋体" panose="02010600030101010101" pitchFamily="2" charset="-122"/>
              </a:rPr>
              <a:t>是最深的叶子结点中的两个，并且是兄弟结点。叶子结点</a:t>
            </a:r>
            <a:r>
              <a:rPr lang="en-US" altLang="zh-CN" sz="1400">
                <a:solidFill>
                  <a:srgbClr val="000000"/>
                </a:solidFill>
                <a:latin typeface="宋体" panose="02010600030101010101" pitchFamily="2" charset="-122"/>
                <a:ea typeface="宋体" panose="02010600030101010101" pitchFamily="2" charset="-122"/>
              </a:rPr>
              <a:t>x</a:t>
            </a:r>
            <a:r>
              <a:rPr lang="zh-CN" altLang="en-US" sz="1400">
                <a:solidFill>
                  <a:srgbClr val="000000"/>
                </a:solidFill>
                <a:latin typeface="宋体" panose="02010600030101010101" pitchFamily="2" charset="-122"/>
                <a:ea typeface="宋体" panose="02010600030101010101" pitchFamily="2" charset="-122"/>
              </a:rPr>
              <a:t>和</a:t>
            </a:r>
            <a:r>
              <a:rPr lang="en-US" altLang="zh-CN" sz="1400">
                <a:solidFill>
                  <a:srgbClr val="000000"/>
                </a:solidFill>
                <a:latin typeface="宋体" panose="02010600030101010101" pitchFamily="2" charset="-122"/>
                <a:ea typeface="宋体" panose="02010600030101010101" pitchFamily="2" charset="-122"/>
              </a:rPr>
              <a:t>y</a:t>
            </a:r>
            <a:r>
              <a:rPr lang="zh-CN" altLang="en-US" sz="1400">
                <a:solidFill>
                  <a:srgbClr val="000000"/>
                </a:solidFill>
                <a:latin typeface="宋体" panose="02010600030101010101" pitchFamily="2" charset="-122"/>
                <a:ea typeface="宋体" panose="02010600030101010101" pitchFamily="2" charset="-122"/>
              </a:rPr>
              <a:t>为算法首先合并的两个叶子结点，它们可出现在</a:t>
            </a:r>
            <a:r>
              <a:rPr lang="en-US" altLang="zh-CN" sz="1400">
                <a:solidFill>
                  <a:srgbClr val="000000"/>
                </a:solidFill>
                <a:latin typeface="宋体" panose="02010600030101010101" pitchFamily="2" charset="-122"/>
                <a:ea typeface="宋体" panose="02010600030101010101" pitchFamily="2" charset="-122"/>
              </a:rPr>
              <a:t>T</a:t>
            </a:r>
            <a:r>
              <a:rPr lang="zh-CN" altLang="en-US" sz="1400">
                <a:solidFill>
                  <a:srgbClr val="000000"/>
                </a:solidFill>
                <a:latin typeface="宋体" panose="02010600030101010101" pitchFamily="2" charset="-122"/>
                <a:ea typeface="宋体" panose="02010600030101010101" pitchFamily="2" charset="-122"/>
              </a:rPr>
              <a:t>中的任意位置上。假设</a:t>
            </a:r>
            <a:r>
              <a:rPr lang="en-US" altLang="zh-CN" sz="1400">
                <a:solidFill>
                  <a:srgbClr val="000000"/>
                </a:solidFill>
                <a:latin typeface="宋体" panose="02010600030101010101" pitchFamily="2" charset="-122"/>
                <a:ea typeface="宋体" panose="02010600030101010101" pitchFamily="2" charset="-122"/>
              </a:rPr>
              <a:t>x≠b</a:t>
            </a:r>
            <a:r>
              <a:rPr lang="zh-CN" altLang="en-US" sz="1400">
                <a:solidFill>
                  <a:srgbClr val="000000"/>
                </a:solidFill>
                <a:latin typeface="宋体" panose="02010600030101010101" pitchFamily="2" charset="-122"/>
                <a:ea typeface="宋体" panose="02010600030101010101" pitchFamily="2" charset="-122"/>
              </a:rPr>
              <a:t>，叶子结点</a:t>
            </a:r>
            <a:r>
              <a:rPr lang="en-US" altLang="zh-CN" sz="1400">
                <a:solidFill>
                  <a:srgbClr val="000000"/>
                </a:solidFill>
                <a:latin typeface="宋体" panose="02010600030101010101" pitchFamily="2" charset="-122"/>
                <a:ea typeface="宋体" panose="02010600030101010101" pitchFamily="2" charset="-122"/>
              </a:rPr>
              <a:t>a</a:t>
            </a:r>
            <a:r>
              <a:rPr lang="zh-CN" altLang="en-US" sz="1400">
                <a:solidFill>
                  <a:srgbClr val="000000"/>
                </a:solidFill>
                <a:latin typeface="宋体" panose="02010600030101010101" pitchFamily="2" charset="-122"/>
                <a:ea typeface="宋体" panose="02010600030101010101" pitchFamily="2" charset="-122"/>
              </a:rPr>
              <a:t>和</a:t>
            </a:r>
            <a:r>
              <a:rPr lang="en-US" altLang="zh-CN" sz="1400">
                <a:solidFill>
                  <a:srgbClr val="000000"/>
                </a:solidFill>
                <a:latin typeface="宋体" panose="02010600030101010101" pitchFamily="2" charset="-122"/>
                <a:ea typeface="宋体" panose="02010600030101010101" pitchFamily="2" charset="-122"/>
              </a:rPr>
              <a:t>x</a:t>
            </a:r>
            <a:r>
              <a:rPr lang="zh-CN" altLang="en-US" sz="1400">
                <a:solidFill>
                  <a:srgbClr val="000000"/>
                </a:solidFill>
                <a:latin typeface="宋体" panose="02010600030101010101" pitchFamily="2" charset="-122"/>
                <a:ea typeface="宋体" panose="02010600030101010101" pitchFamily="2" charset="-122"/>
              </a:rPr>
              <a:t>交换得到树</a:t>
            </a:r>
            <a:r>
              <a:rPr lang="en-US" altLang="zh-CN" sz="1400">
                <a:solidFill>
                  <a:srgbClr val="000000"/>
                </a:solidFill>
                <a:latin typeface="宋体" panose="02010600030101010101" pitchFamily="2" charset="-122"/>
                <a:ea typeface="宋体" panose="02010600030101010101" pitchFamily="2" charset="-122"/>
              </a:rPr>
              <a:t>T’</a:t>
            </a:r>
            <a:r>
              <a:rPr lang="zh-CN" altLang="en-US" sz="1400">
                <a:solidFill>
                  <a:srgbClr val="000000"/>
                </a:solidFill>
                <a:latin typeface="宋体" panose="02010600030101010101" pitchFamily="2" charset="-122"/>
                <a:ea typeface="宋体" panose="02010600030101010101" pitchFamily="2" charset="-122"/>
              </a:rPr>
              <a:t>，然后交换叶子结点</a:t>
            </a:r>
            <a:r>
              <a:rPr lang="en-US" altLang="zh-CN" sz="1400">
                <a:solidFill>
                  <a:srgbClr val="000000"/>
                </a:solidFill>
                <a:latin typeface="宋体" panose="02010600030101010101" pitchFamily="2" charset="-122"/>
                <a:ea typeface="宋体" panose="02010600030101010101" pitchFamily="2" charset="-122"/>
              </a:rPr>
              <a:t>b</a:t>
            </a:r>
            <a:r>
              <a:rPr lang="zh-CN" altLang="en-US" sz="1400">
                <a:solidFill>
                  <a:srgbClr val="000000"/>
                </a:solidFill>
                <a:latin typeface="宋体" panose="02010600030101010101" pitchFamily="2" charset="-122"/>
                <a:ea typeface="宋体" panose="02010600030101010101" pitchFamily="2" charset="-122"/>
              </a:rPr>
              <a:t>和</a:t>
            </a:r>
            <a:r>
              <a:rPr lang="en-US" altLang="zh-CN" sz="1400">
                <a:solidFill>
                  <a:srgbClr val="000000"/>
                </a:solidFill>
                <a:latin typeface="宋体" panose="02010600030101010101" pitchFamily="2" charset="-122"/>
                <a:ea typeface="宋体" panose="02010600030101010101" pitchFamily="2" charset="-122"/>
              </a:rPr>
              <a:t>y</a:t>
            </a:r>
            <a:r>
              <a:rPr lang="zh-CN" altLang="en-US" sz="1400">
                <a:solidFill>
                  <a:srgbClr val="000000"/>
                </a:solidFill>
                <a:latin typeface="宋体" panose="02010600030101010101" pitchFamily="2" charset="-122"/>
                <a:ea typeface="宋体" panose="02010600030101010101" pitchFamily="2" charset="-122"/>
              </a:rPr>
              <a:t>得到树</a:t>
            </a:r>
            <a:r>
              <a:rPr lang="en-US" altLang="zh-CN" sz="1400">
                <a:solidFill>
                  <a:srgbClr val="000000"/>
                </a:solidFill>
                <a:latin typeface="宋体" panose="02010600030101010101" pitchFamily="2" charset="-122"/>
                <a:ea typeface="宋体" panose="02010600030101010101" pitchFamily="2" charset="-122"/>
              </a:rPr>
              <a:t>T”</a:t>
            </a:r>
            <a:r>
              <a:rPr lang="zh-CN" altLang="en-US" sz="1400">
                <a:solidFill>
                  <a:srgbClr val="000000"/>
                </a:solidFill>
                <a:latin typeface="宋体" panose="02010600030101010101" pitchFamily="2" charset="-122"/>
                <a:ea typeface="宋体" panose="02010600030101010101" pitchFamily="2" charset="-122"/>
              </a:rPr>
              <a:t>。</a:t>
            </a:r>
            <a:endParaRPr lang="en-US" altLang="zh-CN" sz="1400">
              <a:solidFill>
                <a:srgbClr val="000000"/>
              </a:solidFill>
              <a:latin typeface="宋体" panose="02010600030101010101" pitchFamily="2" charset="-122"/>
              <a:ea typeface="宋体" panose="02010600030101010101" pitchFamily="2" charset="-122"/>
            </a:endParaRPr>
          </a:p>
        </p:txBody>
      </p:sp>
      <p:cxnSp>
        <p:nvCxnSpPr>
          <p:cNvPr id="40965" name="直接箭头连接符 2">
            <a:extLst>
              <a:ext uri="{FF2B5EF4-FFF2-40B4-BE49-F238E27FC236}">
                <a16:creationId xmlns:a16="http://schemas.microsoft.com/office/drawing/2014/main" id="{3DB0D2DA-40A2-44FE-8644-04F9ED71A5F9}"/>
              </a:ext>
            </a:extLst>
          </p:cNvPr>
          <p:cNvCxnSpPr>
            <a:cxnSpLocks noChangeShapeType="1"/>
          </p:cNvCxnSpPr>
          <p:nvPr/>
        </p:nvCxnSpPr>
        <p:spPr bwMode="auto">
          <a:xfrm flipV="1">
            <a:off x="1908175" y="4221163"/>
            <a:ext cx="576263" cy="431800"/>
          </a:xfrm>
          <a:prstGeom prst="straightConnector1">
            <a:avLst/>
          </a:prstGeom>
          <a:noFill/>
          <a:ln w="9525" algn="ctr">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966" name="直接箭头连接符 7">
            <a:extLst>
              <a:ext uri="{FF2B5EF4-FFF2-40B4-BE49-F238E27FC236}">
                <a16:creationId xmlns:a16="http://schemas.microsoft.com/office/drawing/2014/main" id="{51EF5EEB-7152-4A62-B2F3-3B84F0A77551}"/>
              </a:ext>
            </a:extLst>
          </p:cNvPr>
          <p:cNvCxnSpPr>
            <a:cxnSpLocks noChangeShapeType="1"/>
          </p:cNvCxnSpPr>
          <p:nvPr/>
        </p:nvCxnSpPr>
        <p:spPr bwMode="auto">
          <a:xfrm>
            <a:off x="3995738" y="4383088"/>
            <a:ext cx="720725" cy="252412"/>
          </a:xfrm>
          <a:prstGeom prst="straightConnector1">
            <a:avLst/>
          </a:prstGeom>
          <a:noFill/>
          <a:ln w="9525" algn="ctr">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967" name="椭圆 1">
            <a:extLst>
              <a:ext uri="{FF2B5EF4-FFF2-40B4-BE49-F238E27FC236}">
                <a16:creationId xmlns:a16="http://schemas.microsoft.com/office/drawing/2014/main" id="{E703DA1E-026E-4604-9885-EE9344438EA3}"/>
              </a:ext>
            </a:extLst>
          </p:cNvPr>
          <p:cNvSpPr>
            <a:spLocks noChangeArrowheads="1"/>
          </p:cNvSpPr>
          <p:nvPr/>
        </p:nvSpPr>
        <p:spPr bwMode="auto">
          <a:xfrm>
            <a:off x="6659563" y="4383088"/>
            <a:ext cx="1296987" cy="503237"/>
          </a:xfrm>
          <a:prstGeom prst="ellipse">
            <a:avLst/>
          </a:prstGeom>
          <a:noFill/>
          <a:ln w="9525" algn="ctr">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Arial" panose="020B0604020202020204" pitchFamily="34" charset="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a:extLst>
              <a:ext uri="{FF2B5EF4-FFF2-40B4-BE49-F238E27FC236}">
                <a16:creationId xmlns:a16="http://schemas.microsoft.com/office/drawing/2014/main" id="{5BDDAD92-2082-4A8B-878D-555189C5885C}"/>
              </a:ext>
            </a:extLst>
          </p:cNvPr>
          <p:cNvSpPr>
            <a:spLocks noGrp="1"/>
          </p:cNvSpPr>
          <p:nvPr>
            <p:ph idx="1"/>
          </p:nvPr>
        </p:nvSpPr>
        <p:spPr>
          <a:xfrm>
            <a:off x="76200" y="119063"/>
            <a:ext cx="8767763" cy="4610100"/>
          </a:xfrm>
          <a:solidFill>
            <a:schemeClr val="bg1"/>
          </a:solidFill>
        </p:spPr>
        <p:txBody>
          <a:bodyPr/>
          <a:lstStyle/>
          <a:p>
            <a:pPr marL="0" indent="0">
              <a:lnSpc>
                <a:spcPct val="150000"/>
              </a:lnSpc>
              <a:spcBef>
                <a:spcPts val="60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根据文件编码的计算公式，</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’的</a:t>
            </a:r>
            <a:r>
              <a:rPr lang="zh-CN" altLang="en-US" sz="2400" b="1" dirty="0"/>
              <a:t>代价差</a:t>
            </a:r>
            <a:r>
              <a:rPr lang="zh-CN" altLang="en-US" sz="2400" dirty="0">
                <a:latin typeface="宋体" panose="02010600030101010101" pitchFamily="2" charset="-122"/>
                <a:ea typeface="宋体" panose="02010600030101010101" pitchFamily="2" charset="-122"/>
              </a:rPr>
              <a:t>为：</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600"/>
              </a:spcBef>
              <a:buFont typeface="Wingdings" panose="05000000000000000000" pitchFamily="2" charset="2"/>
              <a:buNone/>
              <a:defRPr/>
            </a:pPr>
            <a:endParaRPr lang="en-US" altLang="zh-CN" sz="2200" dirty="0">
              <a:latin typeface="宋体" panose="02010600030101010101" pitchFamily="2" charset="-122"/>
              <a:ea typeface="宋体" panose="02010600030101010101" pitchFamily="2" charset="-122"/>
            </a:endParaRPr>
          </a:p>
          <a:p>
            <a:pPr marL="0" indent="0">
              <a:lnSpc>
                <a:spcPct val="150000"/>
              </a:lnSpc>
              <a:spcBef>
                <a:spcPts val="600"/>
              </a:spcBef>
              <a:buFont typeface="Wingdings" panose="05000000000000000000" pitchFamily="2" charset="2"/>
              <a:buNone/>
              <a:defRPr/>
            </a:pPr>
            <a:endParaRPr lang="en-US" altLang="zh-CN" sz="2200" dirty="0">
              <a:latin typeface="宋体" panose="02010600030101010101" pitchFamily="2" charset="-122"/>
              <a:ea typeface="宋体" panose="02010600030101010101" pitchFamily="2" charset="-122"/>
            </a:endParaRPr>
          </a:p>
          <a:p>
            <a:pPr marL="0" indent="0">
              <a:lnSpc>
                <a:spcPct val="150000"/>
              </a:lnSpc>
              <a:spcBef>
                <a:spcPts val="600"/>
              </a:spcBef>
              <a:buFont typeface="Wingdings" panose="05000000000000000000" pitchFamily="2" charset="2"/>
              <a:buNone/>
              <a:defRPr/>
            </a:pPr>
            <a:endParaRPr lang="en-US" altLang="zh-CN" sz="2200" dirty="0">
              <a:latin typeface="宋体" panose="02010600030101010101" pitchFamily="2" charset="-122"/>
              <a:ea typeface="宋体" panose="02010600030101010101" pitchFamily="2" charset="-122"/>
            </a:endParaRPr>
          </a:p>
          <a:p>
            <a:pPr marL="0" indent="0">
              <a:lnSpc>
                <a:spcPct val="150000"/>
              </a:lnSpc>
              <a:spcBef>
                <a:spcPts val="600"/>
              </a:spcBef>
              <a:buFont typeface="Wingdings" panose="05000000000000000000" pitchFamily="2" charset="2"/>
              <a:buNone/>
              <a:defRPr/>
            </a:pPr>
            <a:endParaRPr lang="en-US" altLang="zh-CN" sz="2200" dirty="0">
              <a:latin typeface="宋体" panose="02010600030101010101" pitchFamily="2" charset="-122"/>
              <a:ea typeface="宋体" panose="02010600030101010101" pitchFamily="2" charset="-122"/>
            </a:endParaRPr>
          </a:p>
          <a:p>
            <a:pPr marL="0" indent="0">
              <a:lnSpc>
                <a:spcPct val="150000"/>
              </a:lnSpc>
              <a:spcBef>
                <a:spcPts val="600"/>
              </a:spcBef>
              <a:buFont typeface="Wingdings" panose="05000000000000000000" pitchFamily="2" charset="2"/>
              <a:buNone/>
              <a:defRPr/>
            </a:pPr>
            <a:endParaRPr lang="en-US" altLang="zh-CN" sz="900" dirty="0">
              <a:latin typeface="宋体" panose="02010600030101010101" pitchFamily="2" charset="-122"/>
              <a:ea typeface="宋体" panose="02010600030101010101" pitchFamily="2" charset="-122"/>
            </a:endParaRPr>
          </a:p>
          <a:p>
            <a:pPr marL="0" indent="0">
              <a:lnSpc>
                <a:spcPct val="150000"/>
              </a:lnSpc>
              <a:spcBef>
                <a:spcPts val="600"/>
              </a:spcBef>
              <a:spcAft>
                <a:spcPts val="1800"/>
              </a:spcAft>
              <a:buFont typeface="Wingdings" panose="05000000000000000000" pitchFamily="2" charset="2"/>
              <a:buNone/>
              <a:defRPr/>
            </a:pPr>
            <a:r>
              <a:rPr lang="zh-CN" altLang="en-US" sz="22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注，其中</a:t>
            </a:r>
            <a:r>
              <a:rPr lang="en-US" altLang="zh-CN" sz="1600" dirty="0" err="1">
                <a:latin typeface="宋体" panose="02010600030101010101" pitchFamily="2" charset="-122"/>
                <a:ea typeface="宋体" panose="02010600030101010101" pitchFamily="2" charset="-122"/>
              </a:rPr>
              <a:t>a.freq-x.freq</a:t>
            </a:r>
            <a:r>
              <a:rPr lang="zh-CN" altLang="en-US" sz="1600" dirty="0">
                <a:latin typeface="宋体" panose="02010600030101010101" pitchFamily="2" charset="-122"/>
                <a:ea typeface="宋体" panose="02010600030101010101" pitchFamily="2" charset="-122"/>
              </a:rPr>
              <a:t>和</a:t>
            </a:r>
            <a:r>
              <a:rPr lang="en-US" altLang="zh-CN" sz="1600" dirty="0" err="1">
                <a:latin typeface="宋体" panose="02010600030101010101" pitchFamily="2" charset="-122"/>
                <a:ea typeface="宋体" panose="02010600030101010101" pitchFamily="2" charset="-122"/>
              </a:rPr>
              <a:t>dT</a:t>
            </a:r>
            <a:r>
              <a:rPr lang="en-US" altLang="zh-CN" sz="1600" dirty="0">
                <a:latin typeface="宋体" panose="02010600030101010101" pitchFamily="2" charset="-122"/>
                <a:ea typeface="宋体" panose="02010600030101010101" pitchFamily="2" charset="-122"/>
              </a:rPr>
              <a:t>(a)-</a:t>
            </a:r>
            <a:r>
              <a:rPr lang="en-US" altLang="zh-CN" sz="1600" dirty="0" err="1">
                <a:latin typeface="宋体" panose="02010600030101010101" pitchFamily="2" charset="-122"/>
                <a:ea typeface="宋体" panose="02010600030101010101" pitchFamily="2" charset="-122"/>
              </a:rPr>
              <a:t>dT</a:t>
            </a:r>
            <a:r>
              <a:rPr lang="en-US" altLang="zh-CN" sz="1600" dirty="0">
                <a:latin typeface="宋体" panose="02010600030101010101" pitchFamily="2" charset="-122"/>
                <a:ea typeface="宋体" panose="02010600030101010101" pitchFamily="2" charset="-122"/>
              </a:rPr>
              <a:t>(x)</a:t>
            </a:r>
            <a:r>
              <a:rPr lang="zh-CN" altLang="en-US" sz="1600" dirty="0">
                <a:latin typeface="宋体" panose="02010600030101010101" pitchFamily="2" charset="-122"/>
                <a:ea typeface="宋体" panose="02010600030101010101" pitchFamily="2" charset="-122"/>
              </a:rPr>
              <a:t>均为非负值。</a:t>
            </a:r>
            <a:endParaRPr lang="en-US" altLang="zh-CN" sz="1600" dirty="0">
              <a:latin typeface="宋体" panose="02010600030101010101" pitchFamily="2" charset="-122"/>
              <a:ea typeface="宋体" panose="02010600030101010101" pitchFamily="2" charset="-122"/>
            </a:endParaRPr>
          </a:p>
          <a:p>
            <a:pPr marL="801688">
              <a:lnSpc>
                <a:spcPct val="150000"/>
              </a:lnSpc>
              <a:spcBef>
                <a:spcPct val="0"/>
              </a:spcBef>
              <a:defRPr/>
            </a:pPr>
            <a:r>
              <a:rPr lang="en-US" altLang="zh-CN" sz="2400" dirty="0">
                <a:solidFill>
                  <a:srgbClr val="FF0000"/>
                </a:solidFill>
                <a:latin typeface="宋体" panose="02010600030101010101" pitchFamily="2" charset="-122"/>
                <a:ea typeface="宋体" panose="02010600030101010101" pitchFamily="2" charset="-122"/>
              </a:rPr>
              <a:t>B(T)-B(T’)≥0 </a:t>
            </a:r>
            <a:r>
              <a:rPr lang="zh-CN" altLang="en-US" sz="2400" dirty="0">
                <a:latin typeface="宋体" panose="02010600030101010101" pitchFamily="2" charset="-122"/>
                <a:ea typeface="宋体" panose="02010600030101010101" pitchFamily="2" charset="-122"/>
              </a:rPr>
              <a:t>表示从</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到</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并没有增加代价。</a:t>
            </a:r>
            <a:endParaRPr lang="en-US" altLang="zh-CN" sz="2400" dirty="0">
              <a:latin typeface="宋体" panose="02010600030101010101" pitchFamily="2" charset="-122"/>
              <a:ea typeface="宋体" panose="02010600030101010101" pitchFamily="2" charset="-122"/>
            </a:endParaRPr>
          </a:p>
          <a:p>
            <a:pPr marL="801688">
              <a:lnSpc>
                <a:spcPct val="150000"/>
              </a:lnSpc>
              <a:spcBef>
                <a:spcPct val="0"/>
              </a:spcBef>
              <a:defRPr/>
            </a:pPr>
            <a:r>
              <a:rPr lang="zh-CN" altLang="en-US" sz="2400" dirty="0">
                <a:latin typeface="宋体" panose="02010600030101010101" pitchFamily="2" charset="-122"/>
                <a:ea typeface="宋体" panose="02010600030101010101" pitchFamily="2" charset="-122"/>
              </a:rPr>
              <a:t>类似地，从</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到</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，交换</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b</a:t>
            </a:r>
            <a:r>
              <a:rPr lang="zh-CN" altLang="en-US" sz="2400" dirty="0">
                <a:latin typeface="宋体" panose="02010600030101010101" pitchFamily="2" charset="-122"/>
                <a:ea typeface="宋体" panose="02010600030101010101" pitchFamily="2" charset="-122"/>
              </a:rPr>
              <a:t>也不会增加代价，即</a:t>
            </a:r>
            <a:endParaRPr lang="en-US" altLang="zh-CN" sz="2400" dirty="0">
              <a:latin typeface="宋体" panose="02010600030101010101" pitchFamily="2" charset="-122"/>
              <a:ea typeface="宋体" panose="02010600030101010101" pitchFamily="2" charset="-122"/>
            </a:endParaRPr>
          </a:p>
          <a:p>
            <a:pPr marL="0" indent="0">
              <a:lnSpc>
                <a:spcPct val="150000"/>
              </a:lnSpc>
              <a:spcBef>
                <a:spcPct val="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B(T’)-B(T”)≥0</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lnSpc>
                <a:spcPct val="150000"/>
              </a:lnSpc>
              <a:spcBef>
                <a:spcPct val="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因此，</a:t>
            </a:r>
            <a:r>
              <a:rPr lang="en-US" altLang="zh-CN" sz="2400" dirty="0">
                <a:latin typeface="宋体" panose="02010600030101010101" pitchFamily="2" charset="-122"/>
                <a:ea typeface="宋体" panose="02010600030101010101" pitchFamily="2" charset="-122"/>
              </a:rPr>
              <a:t> </a:t>
            </a:r>
            <a:r>
              <a:rPr lang="en-US" altLang="zh-CN" sz="2400" dirty="0">
                <a:solidFill>
                  <a:srgbClr val="FF0000"/>
                </a:solidFill>
                <a:latin typeface="宋体" panose="02010600030101010101" pitchFamily="2" charset="-122"/>
                <a:ea typeface="宋体" panose="02010600030101010101" pitchFamily="2" charset="-122"/>
              </a:rPr>
              <a:t>B(T”)≤ B(T)</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600"/>
              </a:spcBef>
              <a:buFont typeface="Wingdings" panose="05000000000000000000" pitchFamily="2" charset="2"/>
              <a:buNone/>
              <a:defRPr/>
            </a:pPr>
            <a:endParaRPr lang="en-US" altLang="zh-CN" sz="2000" dirty="0">
              <a:latin typeface="宋体" panose="02010600030101010101" pitchFamily="2" charset="-122"/>
              <a:ea typeface="宋体" panose="02010600030101010101" pitchFamily="2" charset="-122"/>
            </a:endParaRPr>
          </a:p>
          <a:p>
            <a:pPr marL="0" indent="0">
              <a:lnSpc>
                <a:spcPct val="150000"/>
              </a:lnSpc>
              <a:spcBef>
                <a:spcPts val="600"/>
              </a:spcBef>
              <a:buFont typeface="Wingdings" panose="05000000000000000000" pitchFamily="2" charset="2"/>
              <a:buNone/>
              <a:defRPr/>
            </a:pPr>
            <a:endParaRPr lang="en-US" altLang="zh-CN" sz="2000" dirty="0">
              <a:latin typeface="宋体" panose="02010600030101010101" pitchFamily="2" charset="-122"/>
              <a:ea typeface="宋体" panose="02010600030101010101" pitchFamily="2" charset="-122"/>
            </a:endParaRPr>
          </a:p>
        </p:txBody>
      </p:sp>
      <p:pic>
        <p:nvPicPr>
          <p:cNvPr id="41987" name="图片 4">
            <a:extLst>
              <a:ext uri="{FF2B5EF4-FFF2-40B4-BE49-F238E27FC236}">
                <a16:creationId xmlns:a16="http://schemas.microsoft.com/office/drawing/2014/main" id="{D5CF2B6E-7CFE-4CB0-9389-482FDD997F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663" y="903288"/>
            <a:ext cx="8013700" cy="250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图片 1">
            <a:extLst>
              <a:ext uri="{FF2B5EF4-FFF2-40B4-BE49-F238E27FC236}">
                <a16:creationId xmlns:a16="http://schemas.microsoft.com/office/drawing/2014/main" id="{1C64E1E9-68C5-48BE-93D1-4BCC412D282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96075" y="993775"/>
            <a:ext cx="2114550" cy="5032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pic>
        <p:nvPicPr>
          <p:cNvPr id="41989" name="图片 1">
            <a:extLst>
              <a:ext uri="{FF2B5EF4-FFF2-40B4-BE49-F238E27FC236}">
                <a16:creationId xmlns:a16="http://schemas.microsoft.com/office/drawing/2014/main" id="{2B7B6EEE-330A-4D2C-9BAD-00739F85EDD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196138" y="2898775"/>
            <a:ext cx="164782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图片 2">
            <a:extLst>
              <a:ext uri="{FF2B5EF4-FFF2-40B4-BE49-F238E27FC236}">
                <a16:creationId xmlns:a16="http://schemas.microsoft.com/office/drawing/2014/main" id="{1EEA4C53-68C3-4BEF-8CAF-551985F5C18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223125" y="5300663"/>
            <a:ext cx="1511300"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991" name="直接箭头连接符 2">
            <a:extLst>
              <a:ext uri="{FF2B5EF4-FFF2-40B4-BE49-F238E27FC236}">
                <a16:creationId xmlns:a16="http://schemas.microsoft.com/office/drawing/2014/main" id="{60B63D4D-CD20-4BA8-B582-A20C0DD9334B}"/>
              </a:ext>
            </a:extLst>
          </p:cNvPr>
          <p:cNvCxnSpPr>
            <a:cxnSpLocks noChangeShapeType="1"/>
          </p:cNvCxnSpPr>
          <p:nvPr/>
        </p:nvCxnSpPr>
        <p:spPr bwMode="auto">
          <a:xfrm>
            <a:off x="6056313" y="2708275"/>
            <a:ext cx="531812" cy="0"/>
          </a:xfrm>
          <a:prstGeom prst="straightConnector1">
            <a:avLst/>
          </a:prstGeom>
          <a:noFill/>
          <a:ln w="2857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992" name="直接箭头连接符 8">
            <a:extLst>
              <a:ext uri="{FF2B5EF4-FFF2-40B4-BE49-F238E27FC236}">
                <a16:creationId xmlns:a16="http://schemas.microsoft.com/office/drawing/2014/main" id="{F4FCF2E9-3086-4FEB-BBE0-AB0E4A19ECDE}"/>
              </a:ext>
            </a:extLst>
          </p:cNvPr>
          <p:cNvCxnSpPr>
            <a:cxnSpLocks noChangeShapeType="1"/>
          </p:cNvCxnSpPr>
          <p:nvPr/>
        </p:nvCxnSpPr>
        <p:spPr bwMode="auto">
          <a:xfrm>
            <a:off x="7788275" y="2708275"/>
            <a:ext cx="533400" cy="0"/>
          </a:xfrm>
          <a:prstGeom prst="straightConnector1">
            <a:avLst/>
          </a:prstGeom>
          <a:noFill/>
          <a:ln w="2857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1993" name="图片 8">
            <a:extLst>
              <a:ext uri="{FF2B5EF4-FFF2-40B4-BE49-F238E27FC236}">
                <a16:creationId xmlns:a16="http://schemas.microsoft.com/office/drawing/2014/main" id="{CBF0519B-E560-43F8-A58D-B9D70B81867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a:extLst>
              <a:ext uri="{FF2B5EF4-FFF2-40B4-BE49-F238E27FC236}">
                <a16:creationId xmlns:a16="http://schemas.microsoft.com/office/drawing/2014/main" id="{2BCC4A72-CB4D-4DEF-AF5A-35B910A51B94}"/>
              </a:ext>
            </a:extLst>
          </p:cNvPr>
          <p:cNvSpPr>
            <a:spLocks noGrp="1" noChangeArrowheads="1"/>
          </p:cNvSpPr>
          <p:nvPr>
            <p:ph idx="1"/>
          </p:nvPr>
        </p:nvSpPr>
        <p:spPr>
          <a:xfrm>
            <a:off x="179388" y="981075"/>
            <a:ext cx="8696325" cy="4752975"/>
          </a:xfrm>
          <a:solidFill>
            <a:schemeClr val="bg1"/>
          </a:solidFill>
        </p:spPr>
        <p:txBody>
          <a:bodyPr/>
          <a:lstStyle/>
          <a:p>
            <a:pPr marL="0" indent="0">
              <a:lnSpc>
                <a:spcPct val="200000"/>
              </a:lnSpc>
              <a:spcBef>
                <a:spcPts val="1800"/>
              </a:spcBef>
              <a:buFont typeface="Wingdings" panose="05000000000000000000" pitchFamily="2" charset="2"/>
              <a:buNone/>
            </a:pPr>
            <a:r>
              <a:rPr lang="zh-CN" altLang="en-US" sz="2400">
                <a:latin typeface="宋体" panose="02010600030101010101" pitchFamily="2" charset="-122"/>
                <a:ea typeface="宋体" panose="02010600030101010101" pitchFamily="2" charset="-122"/>
              </a:rPr>
              <a:t>    根据假设，</a:t>
            </a:r>
            <a:r>
              <a:rPr lang="en-US" altLang="zh-CN" sz="2400">
                <a:solidFill>
                  <a:srgbClr val="0000FF"/>
                </a:solidFill>
                <a:latin typeface="宋体" panose="02010600030101010101" pitchFamily="2" charset="-122"/>
                <a:ea typeface="宋体" panose="02010600030101010101" pitchFamily="2" charset="-122"/>
              </a:rPr>
              <a:t>T</a:t>
            </a:r>
            <a:r>
              <a:rPr lang="zh-CN" altLang="en-US" sz="2400">
                <a:solidFill>
                  <a:srgbClr val="0000FF"/>
                </a:solidFill>
                <a:latin typeface="宋体" panose="02010600030101010101" pitchFamily="2" charset="-122"/>
                <a:ea typeface="宋体" panose="02010600030101010101" pitchFamily="2" charset="-122"/>
              </a:rPr>
              <a:t>是最优的</a:t>
            </a:r>
            <a:r>
              <a:rPr lang="zh-CN" altLang="en-US" sz="2400">
                <a:latin typeface="宋体" panose="02010600030101010101" pitchFamily="2" charset="-122"/>
                <a:ea typeface="宋体" panose="02010600030101010101" pitchFamily="2" charset="-122"/>
              </a:rPr>
              <a:t>，因此</a:t>
            </a:r>
            <a:r>
              <a:rPr lang="en-US" altLang="zh-CN" sz="2400">
                <a:latin typeface="宋体" panose="02010600030101010101" pitchFamily="2" charset="-122"/>
                <a:ea typeface="宋体" panose="02010600030101010101" pitchFamily="2" charset="-122"/>
              </a:rPr>
              <a:t>B(T”)= B(T)</a:t>
            </a:r>
            <a:r>
              <a:rPr lang="zh-CN" altLang="en-US" sz="2400">
                <a:latin typeface="宋体" panose="02010600030101010101" pitchFamily="2" charset="-122"/>
                <a:ea typeface="宋体" panose="02010600030101010101" pitchFamily="2" charset="-122"/>
              </a:rPr>
              <a:t>，即得证：</a:t>
            </a:r>
            <a:r>
              <a:rPr lang="en-US" altLang="zh-CN" sz="2400">
                <a:solidFill>
                  <a:srgbClr val="FF0000"/>
                </a:solidFill>
                <a:latin typeface="宋体" panose="02010600030101010101" pitchFamily="2" charset="-122"/>
                <a:ea typeface="宋体" panose="02010600030101010101" pitchFamily="2" charset="-122"/>
              </a:rPr>
              <a:t>T”</a:t>
            </a:r>
            <a:r>
              <a:rPr lang="zh-CN" altLang="en-US" sz="2400">
                <a:solidFill>
                  <a:srgbClr val="FF0000"/>
                </a:solidFill>
                <a:latin typeface="宋体" panose="02010600030101010101" pitchFamily="2" charset="-122"/>
                <a:ea typeface="宋体" panose="02010600030101010101" pitchFamily="2" charset="-122"/>
              </a:rPr>
              <a:t>也是最优解</a:t>
            </a:r>
            <a:r>
              <a:rPr lang="zh-CN" altLang="en-US" sz="2400">
                <a:latin typeface="宋体" panose="02010600030101010101" pitchFamily="2" charset="-122"/>
                <a:ea typeface="宋体" panose="02010600030101010101" pitchFamily="2" charset="-122"/>
              </a:rPr>
              <a:t>，且</a:t>
            </a:r>
            <a:r>
              <a:rPr lang="en-US" altLang="zh-CN" sz="2400">
                <a:latin typeface="宋体" panose="02010600030101010101" pitchFamily="2" charset="-122"/>
                <a:ea typeface="宋体" panose="02010600030101010101" pitchFamily="2" charset="-122"/>
              </a:rPr>
              <a:t>x</a:t>
            </a:r>
            <a:r>
              <a:rPr lang="zh-CN" altLang="en-US" sz="240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y</a:t>
            </a:r>
            <a:r>
              <a:rPr lang="zh-CN" altLang="en-US" sz="2400">
                <a:latin typeface="宋体" panose="02010600030101010101" pitchFamily="2" charset="-122"/>
                <a:ea typeface="宋体" panose="02010600030101010101" pitchFamily="2" charset="-122"/>
              </a:rPr>
              <a:t>是其中深度最大的两个兄弟结点，</a:t>
            </a:r>
            <a:r>
              <a:rPr lang="en-US" altLang="zh-CN" sz="2400">
                <a:latin typeface="宋体" panose="02010600030101010101" pitchFamily="2" charset="-122"/>
                <a:ea typeface="宋体" panose="02010600030101010101" pitchFamily="2" charset="-122"/>
              </a:rPr>
              <a:t>x</a:t>
            </a:r>
            <a:r>
              <a:rPr lang="zh-CN" altLang="en-US" sz="2400">
                <a:latin typeface="宋体" panose="02010600030101010101" pitchFamily="2" charset="-122"/>
                <a:ea typeface="宋体" panose="02010600030101010101" pitchFamily="2" charset="-122"/>
              </a:rPr>
              <a:t>和</a:t>
            </a:r>
            <a:r>
              <a:rPr lang="en-US" altLang="zh-CN" sz="2400">
                <a:latin typeface="宋体" panose="02010600030101010101" pitchFamily="2" charset="-122"/>
                <a:ea typeface="宋体" panose="02010600030101010101" pitchFamily="2" charset="-122"/>
              </a:rPr>
              <a:t>y</a:t>
            </a:r>
            <a:r>
              <a:rPr lang="zh-CN" altLang="en-US" sz="2400">
                <a:latin typeface="宋体" panose="02010600030101010101" pitchFamily="2" charset="-122"/>
                <a:ea typeface="宋体" panose="02010600030101010101" pitchFamily="2" charset="-122"/>
              </a:rPr>
              <a:t>的码字长度相同，且只有最后一个二进制位不同。      </a:t>
            </a:r>
            <a:endParaRPr lang="en-US" altLang="zh-CN" sz="2400">
              <a:latin typeface="宋体" panose="02010600030101010101" pitchFamily="2" charset="-122"/>
              <a:ea typeface="宋体" panose="02010600030101010101" pitchFamily="2" charset="-122"/>
            </a:endParaRPr>
          </a:p>
          <a:p>
            <a:pPr marL="0" indent="0">
              <a:lnSpc>
                <a:spcPct val="200000"/>
              </a:lnSpc>
              <a:spcBef>
                <a:spcPts val="1800"/>
              </a:spcBef>
              <a:buFont typeface="Wingdings" panose="05000000000000000000" pitchFamily="2" charset="2"/>
              <a:buNone/>
            </a:pPr>
            <a:r>
              <a:rPr lang="zh-CN" altLang="en-US" sz="2400">
                <a:latin typeface="宋体" panose="02010600030101010101" pitchFamily="2" charset="-122"/>
                <a:ea typeface="宋体" panose="02010600030101010101" pitchFamily="2" charset="-122"/>
              </a:rPr>
              <a:t>   得证。</a:t>
            </a:r>
            <a:endParaRPr lang="en-US" altLang="zh-CN" sz="2400">
              <a:latin typeface="宋体" panose="02010600030101010101" pitchFamily="2" charset="-122"/>
              <a:ea typeface="宋体" panose="02010600030101010101" pitchFamily="2" charset="-122"/>
            </a:endParaRPr>
          </a:p>
          <a:p>
            <a:pPr marL="0" indent="0">
              <a:lnSpc>
                <a:spcPct val="200000"/>
              </a:lnSpc>
              <a:spcBef>
                <a:spcPts val="1800"/>
              </a:spcBef>
              <a:buFont typeface="Wingdings" panose="05000000000000000000" pitchFamily="2" charset="2"/>
              <a:buNone/>
            </a:pPr>
            <a:endParaRPr lang="en-US" altLang="zh-CN" sz="1400">
              <a:latin typeface="宋体" panose="02010600030101010101" pitchFamily="2" charset="-122"/>
              <a:ea typeface="宋体" panose="02010600030101010101" pitchFamily="2" charset="-122"/>
            </a:endParaRPr>
          </a:p>
        </p:txBody>
      </p:sp>
      <p:sp>
        <p:nvSpPr>
          <p:cNvPr id="3" name="矩形 2">
            <a:extLst>
              <a:ext uri="{FF2B5EF4-FFF2-40B4-BE49-F238E27FC236}">
                <a16:creationId xmlns:a16="http://schemas.microsoft.com/office/drawing/2014/main" id="{78A317D6-A4D4-420F-9DB3-47CC5FE99444}"/>
              </a:ext>
            </a:extLst>
          </p:cNvPr>
          <p:cNvSpPr/>
          <p:nvPr/>
        </p:nvSpPr>
        <p:spPr>
          <a:xfrm>
            <a:off x="250825" y="5373688"/>
            <a:ext cx="8667750" cy="1141412"/>
          </a:xfrm>
          <a:prstGeom prst="rect">
            <a:avLst/>
          </a:prstGeom>
          <a:solidFill>
            <a:schemeClr val="accent1">
              <a:lumMod val="20000"/>
              <a:lumOff val="80000"/>
            </a:schemeClr>
          </a:solidFill>
        </p:spPr>
        <p:txBody>
          <a:bodyPr>
            <a:spAutoFit/>
          </a:bodyPr>
          <a:lstStyle/>
          <a:p>
            <a:pPr marL="1079500" indent="-1079500">
              <a:lnSpc>
                <a:spcPct val="150000"/>
              </a:lnSpc>
              <a:defRPr/>
            </a:pPr>
            <a:r>
              <a:rPr lang="zh-CN" altLang="en-US" sz="1600" dirty="0">
                <a:solidFill>
                  <a:srgbClr val="000000"/>
                </a:solidFill>
                <a:latin typeface="微软雅黑" panose="020B0503020204020204" pitchFamily="34" charset="-122"/>
                <a:ea typeface="微软雅黑" panose="020B0503020204020204" pitchFamily="34" charset="-122"/>
              </a:rPr>
              <a:t> </a:t>
            </a:r>
            <a:r>
              <a:rPr lang="zh-CN" altLang="en-US" sz="1600" dirty="0">
                <a:solidFill>
                  <a:srgbClr val="0000FF"/>
                </a:solidFill>
                <a:latin typeface="微软雅黑" panose="020B0503020204020204" pitchFamily="34" charset="-122"/>
                <a:ea typeface="微软雅黑" panose="020B0503020204020204" pitchFamily="34" charset="-122"/>
              </a:rPr>
              <a:t>引理 </a:t>
            </a:r>
            <a:r>
              <a:rPr lang="en-US" altLang="zh-CN" sz="1600" dirty="0">
                <a:solidFill>
                  <a:srgbClr val="0000FF"/>
                </a:solidFill>
                <a:latin typeface="微软雅黑" panose="020B0503020204020204" pitchFamily="34" charset="-122"/>
                <a:ea typeface="微软雅黑" panose="020B0503020204020204" pitchFamily="34" charset="-122"/>
              </a:rPr>
              <a:t>16.2 </a:t>
            </a:r>
            <a:r>
              <a:rPr lang="zh-CN" altLang="en-US" sz="1600" dirty="0">
                <a:solidFill>
                  <a:srgbClr val="000000"/>
                </a:solidFill>
                <a:latin typeface="宋体" panose="02010600030101010101" pitchFamily="2" charset="-122"/>
              </a:rPr>
              <a:t>令</a:t>
            </a:r>
            <a:r>
              <a:rPr lang="en-US" altLang="zh-CN" sz="1600" dirty="0">
                <a:solidFill>
                  <a:srgbClr val="000000"/>
                </a:solidFill>
                <a:latin typeface="宋体" panose="02010600030101010101" pitchFamily="2" charset="-122"/>
              </a:rPr>
              <a:t>C</a:t>
            </a:r>
            <a:r>
              <a:rPr lang="zh-CN" altLang="en-US" sz="1600" dirty="0">
                <a:solidFill>
                  <a:srgbClr val="000000"/>
                </a:solidFill>
                <a:latin typeface="宋体" panose="02010600030101010101" pitchFamily="2" charset="-122"/>
              </a:rPr>
              <a:t>为一个字母表，其中每个字符</a:t>
            </a:r>
            <a:r>
              <a:rPr lang="en-US" altLang="zh-CN" sz="1600" dirty="0" err="1">
                <a:solidFill>
                  <a:srgbClr val="000000"/>
                </a:solidFill>
                <a:latin typeface="宋体" panose="02010600030101010101" pitchFamily="2" charset="-122"/>
              </a:rPr>
              <a:t>c∈C</a:t>
            </a:r>
            <a:r>
              <a:rPr lang="zh-CN" altLang="en-US" sz="1600" dirty="0">
                <a:solidFill>
                  <a:srgbClr val="000000"/>
                </a:solidFill>
                <a:latin typeface="宋体" panose="02010600030101010101" pitchFamily="2" charset="-122"/>
              </a:rPr>
              <a:t>都有一个频率</a:t>
            </a:r>
            <a:r>
              <a:rPr lang="en-US" altLang="zh-CN" sz="1600" dirty="0" err="1">
                <a:solidFill>
                  <a:srgbClr val="000000"/>
                </a:solidFill>
                <a:latin typeface="宋体" panose="02010600030101010101" pitchFamily="2" charset="-122"/>
              </a:rPr>
              <a:t>c.freq</a:t>
            </a:r>
            <a:r>
              <a:rPr lang="zh-CN" altLang="en-US" sz="1600" dirty="0">
                <a:solidFill>
                  <a:srgbClr val="000000"/>
                </a:solidFill>
                <a:latin typeface="宋体" panose="02010600030101010101" pitchFamily="2" charset="-122"/>
              </a:rPr>
              <a:t>。令</a:t>
            </a:r>
            <a:r>
              <a:rPr lang="en-US" altLang="zh-CN" sz="1600" dirty="0">
                <a:solidFill>
                  <a:srgbClr val="000000"/>
                </a:solidFill>
                <a:latin typeface="宋体" panose="02010600030101010101" pitchFamily="2" charset="-122"/>
              </a:rPr>
              <a:t>x</a:t>
            </a:r>
            <a:r>
              <a:rPr lang="zh-CN" altLang="en-US" sz="1600" dirty="0">
                <a:solidFill>
                  <a:srgbClr val="000000"/>
                </a:solidFill>
                <a:latin typeface="宋体" panose="02010600030101010101" pitchFamily="2" charset="-122"/>
              </a:rPr>
              <a:t>和</a:t>
            </a:r>
            <a:r>
              <a:rPr lang="en-US" altLang="zh-CN" sz="1600" dirty="0">
                <a:solidFill>
                  <a:srgbClr val="000000"/>
                </a:solidFill>
                <a:latin typeface="宋体" panose="02010600030101010101" pitchFamily="2" charset="-122"/>
              </a:rPr>
              <a:t>y</a:t>
            </a:r>
            <a:r>
              <a:rPr lang="zh-CN" altLang="en-US" sz="1600" dirty="0">
                <a:solidFill>
                  <a:srgbClr val="000000"/>
                </a:solidFill>
                <a:latin typeface="宋体" panose="02010600030101010101" pitchFamily="2" charset="-122"/>
              </a:rPr>
              <a:t>是</a:t>
            </a:r>
            <a:r>
              <a:rPr lang="en-US" altLang="zh-CN" sz="1600" dirty="0">
                <a:solidFill>
                  <a:srgbClr val="000000"/>
                </a:solidFill>
                <a:latin typeface="宋体" panose="02010600030101010101" pitchFamily="2" charset="-122"/>
              </a:rPr>
              <a:t>C</a:t>
            </a:r>
            <a:r>
              <a:rPr lang="zh-CN" altLang="en-US" sz="1600" dirty="0">
                <a:solidFill>
                  <a:srgbClr val="000000"/>
                </a:solidFill>
                <a:latin typeface="宋体" panose="02010600030101010101" pitchFamily="2" charset="-122"/>
              </a:rPr>
              <a:t>中频率最低的两个字符。那么</a:t>
            </a:r>
            <a:r>
              <a:rPr lang="zh-CN" altLang="en-US" sz="1600" dirty="0">
                <a:solidFill>
                  <a:srgbClr val="FF0000"/>
                </a:solidFill>
                <a:latin typeface="宋体" panose="02010600030101010101" pitchFamily="2" charset="-122"/>
              </a:rPr>
              <a:t>存在</a:t>
            </a:r>
            <a:r>
              <a:rPr lang="en-US" altLang="zh-CN" sz="1600" dirty="0">
                <a:solidFill>
                  <a:srgbClr val="FF0000"/>
                </a:solidFill>
                <a:latin typeface="宋体" panose="02010600030101010101" pitchFamily="2" charset="-122"/>
              </a:rPr>
              <a:t>C</a:t>
            </a:r>
            <a:r>
              <a:rPr lang="zh-CN" altLang="en-US" sz="1600" dirty="0">
                <a:solidFill>
                  <a:srgbClr val="FF0000"/>
                </a:solidFill>
                <a:latin typeface="宋体" panose="02010600030101010101" pitchFamily="2" charset="-122"/>
              </a:rPr>
              <a:t>的一个最优前缀码，</a:t>
            </a:r>
            <a:r>
              <a:rPr lang="en-US" altLang="zh-CN" sz="1600" dirty="0">
                <a:solidFill>
                  <a:srgbClr val="FF0000"/>
                </a:solidFill>
                <a:latin typeface="宋体" panose="02010600030101010101" pitchFamily="2" charset="-122"/>
              </a:rPr>
              <a:t>x</a:t>
            </a:r>
            <a:r>
              <a:rPr lang="zh-CN" altLang="en-US" sz="1600" dirty="0">
                <a:solidFill>
                  <a:srgbClr val="FF0000"/>
                </a:solidFill>
                <a:latin typeface="宋体" panose="02010600030101010101" pitchFamily="2" charset="-122"/>
              </a:rPr>
              <a:t>和</a:t>
            </a:r>
            <a:r>
              <a:rPr lang="en-US" altLang="zh-CN" sz="1600" dirty="0">
                <a:solidFill>
                  <a:srgbClr val="FF0000"/>
                </a:solidFill>
                <a:latin typeface="宋体" panose="02010600030101010101" pitchFamily="2" charset="-122"/>
              </a:rPr>
              <a:t>y</a:t>
            </a:r>
            <a:r>
              <a:rPr lang="zh-CN" altLang="en-US" sz="1600" dirty="0">
                <a:solidFill>
                  <a:srgbClr val="FF0000"/>
                </a:solidFill>
                <a:latin typeface="宋体" panose="02010600030101010101" pitchFamily="2" charset="-122"/>
              </a:rPr>
              <a:t>的码字长度相同，且只有最后一个二进制位不同。</a:t>
            </a:r>
            <a:endParaRPr lang="zh-CN" altLang="en-US" sz="1400" dirty="0">
              <a:solidFill>
                <a:srgbClr val="FF0000"/>
              </a:solidFill>
              <a:latin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C51761B-BFD5-4AA2-87E4-2526E429C355}"/>
              </a:ext>
            </a:extLst>
          </p:cNvPr>
          <p:cNvSpPr>
            <a:spLocks noGrp="1"/>
          </p:cNvSpPr>
          <p:nvPr>
            <p:ph idx="1"/>
          </p:nvPr>
        </p:nvSpPr>
        <p:spPr>
          <a:xfrm>
            <a:off x="468313" y="1125538"/>
            <a:ext cx="8423275" cy="4608512"/>
          </a:xfrm>
          <a:solidFill>
            <a:schemeClr val="bg1"/>
          </a:solidFill>
        </p:spPr>
        <p:txBody>
          <a:bodyPr/>
          <a:lstStyle/>
          <a:p>
            <a:pPr marL="0" indent="0">
              <a:lnSpc>
                <a:spcPct val="150000"/>
              </a:lnSpc>
              <a:spcBef>
                <a:spcPts val="1200"/>
              </a:spcBef>
              <a:buFont typeface="Wingdings" panose="05000000000000000000" pitchFamily="2" charset="2"/>
              <a:buNone/>
              <a:defRPr/>
            </a:pPr>
            <a:r>
              <a:rPr lang="zh-CN" altLang="en-US" sz="2800" dirty="0">
                <a:latin typeface="宋体" panose="02010600030101010101" pitchFamily="2" charset="-122"/>
                <a:ea typeface="宋体" panose="02010600030101010101" pitchFamily="2" charset="-122"/>
              </a:rPr>
              <a:t>下面不失一般性，通过合并来构造最优树。</a:t>
            </a:r>
            <a:endParaRPr lang="en-US" altLang="zh-CN" sz="2800" dirty="0">
              <a:latin typeface="宋体" panose="02010600030101010101" pitchFamily="2" charset="-122"/>
              <a:ea typeface="宋体" panose="02010600030101010101" pitchFamily="2" charset="-122"/>
            </a:endParaRPr>
          </a:p>
          <a:p>
            <a:pPr marL="622300" indent="-261938">
              <a:lnSpc>
                <a:spcPct val="150000"/>
              </a:lnSpc>
              <a:spcBef>
                <a:spcPts val="1200"/>
              </a:spcBef>
              <a:defRPr/>
            </a:pPr>
            <a:r>
              <a:rPr lang="zh-CN" altLang="en-US" sz="2400" dirty="0">
                <a:solidFill>
                  <a:srgbClr val="FF0000"/>
                </a:solidFill>
              </a:rPr>
              <a:t>贪心选择</a:t>
            </a:r>
            <a:r>
              <a:rPr lang="zh-CN" altLang="en-US" sz="2400" dirty="0">
                <a:latin typeface="宋体" panose="02010600030101010101" pitchFamily="2" charset="-122"/>
                <a:ea typeface="宋体" panose="02010600030101010101" pitchFamily="2" charset="-122"/>
              </a:rPr>
              <a:t>：每次选择出现频率最低的两个字符。</a:t>
            </a:r>
            <a:endParaRPr lang="en-US" altLang="zh-CN" sz="2400" dirty="0">
              <a:latin typeface="宋体" panose="02010600030101010101" pitchFamily="2" charset="-122"/>
              <a:ea typeface="宋体" panose="02010600030101010101" pitchFamily="2" charset="-122"/>
            </a:endParaRPr>
          </a:p>
          <a:p>
            <a:pPr marL="895350" lvl="1">
              <a:lnSpc>
                <a:spcPct val="150000"/>
              </a:lnSpc>
              <a:spcBef>
                <a:spcPts val="120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将一次合并操作的代价视为</a:t>
            </a:r>
            <a:r>
              <a:rPr lang="zh-CN" altLang="en-US" sz="2400" dirty="0">
                <a:solidFill>
                  <a:srgbClr val="0000FF"/>
                </a:solidFill>
                <a:latin typeface="宋体" panose="02010600030101010101" pitchFamily="2" charset="-122"/>
                <a:ea typeface="宋体" panose="02010600030101010101" pitchFamily="2" charset="-122"/>
              </a:rPr>
              <a:t>被合并的两项的频率之和</a:t>
            </a:r>
            <a:r>
              <a:rPr lang="zh-CN" altLang="en-US" sz="2400" dirty="0">
                <a:latin typeface="宋体" panose="02010600030101010101" pitchFamily="2" charset="-122"/>
                <a:ea typeface="宋体" panose="02010600030101010101" pitchFamily="2" charset="-122"/>
              </a:rPr>
              <a:t>，而编码树构造的总代价等于所有合并操作的代价之和。</a:t>
            </a:r>
            <a:endParaRPr lang="en-US" altLang="zh-CN" sz="2400" dirty="0">
              <a:latin typeface="宋体" panose="02010600030101010101" pitchFamily="2" charset="-122"/>
              <a:ea typeface="宋体" panose="02010600030101010101" pitchFamily="2" charset="-122"/>
            </a:endParaRPr>
          </a:p>
          <a:p>
            <a:pPr marL="895350" lvl="1">
              <a:lnSpc>
                <a:spcPct val="150000"/>
              </a:lnSpc>
              <a:spcBef>
                <a:spcPts val="120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引理</a:t>
            </a:r>
            <a:r>
              <a:rPr lang="en-US" altLang="zh-CN" sz="2400" dirty="0">
                <a:latin typeface="宋体" panose="02010600030101010101" pitchFamily="2" charset="-122"/>
                <a:ea typeface="宋体" panose="02010600030101010101" pitchFamily="2" charset="-122"/>
              </a:rPr>
              <a:t>16.3</a:t>
            </a:r>
            <a:r>
              <a:rPr lang="zh-CN" altLang="en-US" sz="2400" dirty="0">
                <a:latin typeface="宋体" panose="02010600030101010101" pitchFamily="2" charset="-122"/>
                <a:ea typeface="宋体" panose="02010600030101010101" pitchFamily="2" charset="-122"/>
              </a:rPr>
              <a:t>表明：在所有的合并操作中，</a:t>
            </a:r>
            <a:r>
              <a:rPr lang="en-US" altLang="zh-CN" sz="2400" dirty="0">
                <a:latin typeface="宋体" panose="02010600030101010101" pitchFamily="2" charset="-122"/>
                <a:ea typeface="宋体" panose="02010600030101010101" pitchFamily="2" charset="-122"/>
              </a:rPr>
              <a:t>HUFFMAN</a:t>
            </a:r>
            <a:r>
              <a:rPr lang="zh-CN" altLang="en-US" sz="2400" dirty="0">
                <a:latin typeface="宋体" panose="02010600030101010101" pitchFamily="2" charset="-122"/>
                <a:ea typeface="宋体" panose="02010600030101010101" pitchFamily="2" charset="-122"/>
              </a:rPr>
              <a:t>选择是代价最小的方案：</a:t>
            </a:r>
            <a:endParaRPr lang="en-US" altLang="zh-CN" sz="2400" dirty="0">
              <a:latin typeface="宋体" panose="02010600030101010101" pitchFamily="2" charset="-122"/>
              <a:ea typeface="宋体" panose="02010600030101010101" pitchFamily="2" charset="-122"/>
            </a:endParaRPr>
          </a:p>
          <a:p>
            <a:pPr marL="1614488" indent="-1255713" algn="just">
              <a:lnSpc>
                <a:spcPct val="150000"/>
              </a:lnSpc>
              <a:spcBef>
                <a:spcPts val="1200"/>
              </a:spcBef>
              <a:buFont typeface="Wingdings" panose="05000000000000000000" pitchFamily="2" charset="2"/>
              <a:buNone/>
              <a:defRPr/>
            </a:pPr>
            <a:r>
              <a:rPr lang="zh-CN" altLang="en-US" sz="2400" dirty="0"/>
              <a:t> </a:t>
            </a:r>
            <a:endParaRPr lang="en-US" altLang="zh-CN" sz="2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图片 2">
            <a:extLst>
              <a:ext uri="{FF2B5EF4-FFF2-40B4-BE49-F238E27FC236}">
                <a16:creationId xmlns:a16="http://schemas.microsoft.com/office/drawing/2014/main" id="{CC27FE4A-18B5-4F3F-8C34-E49E4A3E87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6" name="内容占位符 2">
            <a:extLst>
              <a:ext uri="{FF2B5EF4-FFF2-40B4-BE49-F238E27FC236}">
                <a16:creationId xmlns:a16="http://schemas.microsoft.com/office/drawing/2014/main" id="{1013D55A-1A46-4D62-9FDF-2C6A25F117ED}"/>
              </a:ext>
            </a:extLst>
          </p:cNvPr>
          <p:cNvSpPr>
            <a:spLocks noGrp="1"/>
          </p:cNvSpPr>
          <p:nvPr>
            <p:ph idx="1"/>
          </p:nvPr>
        </p:nvSpPr>
        <p:spPr>
          <a:xfrm>
            <a:off x="179388" y="400050"/>
            <a:ext cx="8878887" cy="5832475"/>
          </a:xfrm>
          <a:solidFill>
            <a:schemeClr val="bg1"/>
          </a:solidFill>
        </p:spPr>
        <p:txBody>
          <a:bodyPr/>
          <a:lstStyle/>
          <a:p>
            <a:pPr marL="1616075" indent="-1616075">
              <a:lnSpc>
                <a:spcPct val="150000"/>
              </a:lnSpc>
              <a:spcBef>
                <a:spcPts val="1200"/>
              </a:spcBef>
              <a:buFont typeface="Wingdings" panose="05000000000000000000" pitchFamily="2" charset="2"/>
              <a:buNone/>
              <a:defRPr/>
            </a:pPr>
            <a:r>
              <a:rPr lang="zh-CN" altLang="en-US" sz="2800" dirty="0">
                <a:solidFill>
                  <a:srgbClr val="0000FF"/>
                </a:solidFill>
              </a:rPr>
              <a:t>引理 </a:t>
            </a:r>
            <a:r>
              <a:rPr lang="en-US" altLang="zh-CN" sz="2800" dirty="0">
                <a:solidFill>
                  <a:srgbClr val="0000FF"/>
                </a:solidFill>
              </a:rPr>
              <a:t>16.3 </a:t>
            </a:r>
            <a:r>
              <a:rPr lang="zh-CN" altLang="en-US" sz="2400" dirty="0">
                <a:latin typeface="宋体" panose="02010600030101010101" pitchFamily="2" charset="-122"/>
                <a:ea typeface="宋体" panose="02010600030101010101" pitchFamily="2" charset="-122"/>
              </a:rPr>
              <a:t>令</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为一个给定的字母表，其中每个字符</a:t>
            </a:r>
            <a:r>
              <a:rPr lang="en-US" altLang="zh-CN" sz="2400" dirty="0" err="1">
                <a:latin typeface="宋体" panose="02010600030101010101" pitchFamily="2" charset="-122"/>
                <a:ea typeface="宋体" panose="02010600030101010101" pitchFamily="2" charset="-122"/>
              </a:rPr>
              <a:t>c∈C</a:t>
            </a:r>
            <a:r>
              <a:rPr lang="zh-CN" altLang="en-US" sz="2400" dirty="0">
                <a:latin typeface="宋体" panose="02010600030101010101" pitchFamily="2" charset="-122"/>
                <a:ea typeface="宋体" panose="02010600030101010101" pitchFamily="2" charset="-122"/>
              </a:rPr>
              <a:t>都有一个频率</a:t>
            </a:r>
            <a:r>
              <a:rPr lang="en-US" altLang="zh-CN" sz="2400" dirty="0" err="1">
                <a:latin typeface="宋体" panose="02010600030101010101" pitchFamily="2" charset="-122"/>
                <a:ea typeface="宋体" panose="02010600030101010101" pitchFamily="2" charset="-122"/>
              </a:rPr>
              <a:t>c.freq</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450850" lvl="1">
              <a:lnSpc>
                <a:spcPct val="150000"/>
              </a:lnSpc>
              <a:spcBef>
                <a:spcPts val="120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令</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是</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中频率最低的两个字符。</a:t>
            </a:r>
            <a:endParaRPr lang="en-US" altLang="zh-CN" sz="2400" dirty="0">
              <a:latin typeface="宋体" panose="02010600030101010101" pitchFamily="2" charset="-122"/>
              <a:ea typeface="宋体" panose="02010600030101010101" pitchFamily="2" charset="-122"/>
            </a:endParaRPr>
          </a:p>
          <a:p>
            <a:pPr marL="450850" lvl="1">
              <a:lnSpc>
                <a:spcPct val="150000"/>
              </a:lnSpc>
              <a:spcBef>
                <a:spcPts val="120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令</a:t>
            </a:r>
            <a:r>
              <a:rPr lang="en-US" altLang="zh-CN" sz="2400" dirty="0">
                <a:latin typeface="宋体" panose="02010600030101010101" pitchFamily="2" charset="-122"/>
                <a:ea typeface="宋体" panose="02010600030101010101" pitchFamily="2" charset="-122"/>
              </a:rPr>
              <a:t>C</a:t>
            </a:r>
            <a:r>
              <a:rPr lang="en-US" altLang="zh-CN" sz="2400" dirty="0">
                <a:latin typeface="宋体" panose="02010600030101010101" pitchFamily="2" charset="-122"/>
                <a:ea typeface="宋体" panose="02010600030101010101" pitchFamily="2" charset="-122"/>
                <a:cs typeface="Arial" panose="020B0604020202020204" pitchFamily="34" charset="0"/>
              </a:rPr>
              <a:t>'</a:t>
            </a:r>
            <a:r>
              <a:rPr lang="zh-CN" altLang="en-US" sz="2400" dirty="0">
                <a:latin typeface="宋体" panose="02010600030101010101" pitchFamily="2" charset="-122"/>
                <a:ea typeface="宋体" panose="02010600030101010101" pitchFamily="2" charset="-122"/>
              </a:rPr>
              <a:t>为</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去掉字符</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，并加入一个新字符</a:t>
            </a:r>
            <a:r>
              <a:rPr lang="en-US" altLang="zh-CN" sz="2400" dirty="0">
                <a:latin typeface="宋体" panose="02010600030101010101" pitchFamily="2" charset="-122"/>
                <a:ea typeface="宋体" panose="02010600030101010101" pitchFamily="2" charset="-122"/>
              </a:rPr>
              <a:t>z</a:t>
            </a:r>
            <a:r>
              <a:rPr lang="zh-CN" altLang="en-US" sz="2400" dirty="0">
                <a:latin typeface="宋体" panose="02010600030101010101" pitchFamily="2" charset="-122"/>
                <a:ea typeface="宋体" panose="02010600030101010101" pitchFamily="2" charset="-122"/>
              </a:rPr>
              <a:t>后得到的字母表，即</a:t>
            </a:r>
            <a:r>
              <a:rPr lang="en-US" altLang="zh-CN" sz="2400" dirty="0">
                <a:latin typeface="宋体" panose="02010600030101010101" pitchFamily="2" charset="-122"/>
                <a:ea typeface="宋体" panose="02010600030101010101" pitchFamily="2" charset="-122"/>
              </a:rPr>
              <a:t>C'= C - {x, y}∪{z}</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908050" lvl="3" indent="-285750">
              <a:lnSpc>
                <a:spcPct val="150000"/>
              </a:lnSpc>
              <a:spcBef>
                <a:spcPts val="1200"/>
              </a:spcBef>
              <a:defRPr/>
            </a:pPr>
            <a:r>
              <a:rPr lang="zh-CN" altLang="en-US" dirty="0">
                <a:latin typeface="宋体" panose="02010600030101010101" pitchFamily="2" charset="-122"/>
                <a:ea typeface="宋体" panose="02010600030101010101" pitchFamily="2" charset="-122"/>
              </a:rPr>
              <a:t>类似</a:t>
            </a:r>
            <a:r>
              <a:rPr lang="en-US" altLang="zh-CN" dirty="0">
                <a:latin typeface="宋体" panose="02010600030101010101" pitchFamily="2" charset="-122"/>
                <a:ea typeface="宋体" panose="02010600030101010101" pitchFamily="2" charset="-122"/>
              </a:rPr>
              <a:t>C</a:t>
            </a:r>
            <a:r>
              <a:rPr lang="zh-CN" altLang="en-US" dirty="0">
                <a:latin typeface="宋体" panose="02010600030101010101" pitchFamily="2" charset="-122"/>
                <a:ea typeface="宋体" panose="02010600030101010101" pitchFamily="2" charset="-122"/>
              </a:rPr>
              <a:t>，也为</a:t>
            </a:r>
            <a:r>
              <a:rPr lang="en-US" altLang="zh-CN" dirty="0">
                <a:latin typeface="宋体" panose="02010600030101010101" pitchFamily="2" charset="-122"/>
                <a:ea typeface="宋体" panose="02010600030101010101" pitchFamily="2" charset="-122"/>
              </a:rPr>
              <a:t>C'</a:t>
            </a:r>
            <a:r>
              <a:rPr lang="zh-CN" altLang="en-US" dirty="0">
                <a:latin typeface="宋体" panose="02010600030101010101" pitchFamily="2" charset="-122"/>
                <a:ea typeface="宋体" panose="02010600030101010101" pitchFamily="2" charset="-122"/>
              </a:rPr>
              <a:t>定义</a:t>
            </a:r>
            <a:r>
              <a:rPr lang="en-US" altLang="zh-CN" dirty="0" err="1">
                <a:latin typeface="宋体" panose="02010600030101010101" pitchFamily="2" charset="-122"/>
                <a:ea typeface="宋体" panose="02010600030101010101" pitchFamily="2" charset="-122"/>
              </a:rPr>
              <a:t>freq</a:t>
            </a:r>
            <a:r>
              <a:rPr lang="zh-CN" altLang="en-US" dirty="0">
                <a:latin typeface="宋体" panose="02010600030101010101" pitchFamily="2" charset="-122"/>
                <a:ea typeface="宋体" panose="02010600030101010101" pitchFamily="2" charset="-122"/>
              </a:rPr>
              <a:t>，且</a:t>
            </a:r>
            <a:r>
              <a:rPr lang="en-US" altLang="zh-CN" dirty="0" err="1">
                <a:latin typeface="宋体" panose="02010600030101010101" pitchFamily="2" charset="-122"/>
                <a:ea typeface="宋体" panose="02010600030101010101" pitchFamily="2" charset="-122"/>
              </a:rPr>
              <a:t>z.freq</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x.freq</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y.freq</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pPr marL="450850" lvl="1">
              <a:lnSpc>
                <a:spcPct val="150000"/>
              </a:lnSpc>
              <a:spcBef>
                <a:spcPts val="1200"/>
              </a:spcBef>
              <a:buFont typeface="Wingdings" panose="05000000000000000000" pitchFamily="2" charset="2"/>
              <a:buChar char="Ø"/>
              <a:defRPr/>
            </a:pPr>
            <a:r>
              <a:rPr lang="zh-CN" altLang="en-US" sz="2400" dirty="0">
                <a:latin typeface="宋体" panose="02010600030101010101" pitchFamily="2" charset="-122"/>
                <a:ea typeface="宋体" panose="02010600030101010101" pitchFamily="2" charset="-122"/>
              </a:rPr>
              <a:t>令</a:t>
            </a:r>
            <a:r>
              <a:rPr lang="en-US" altLang="zh-CN" sz="2400" b="1" dirty="0">
                <a:solidFill>
                  <a:srgbClr val="FF0000"/>
                </a:solidFill>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为字母表</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的任意一个最优前缀码对应的编码树。</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120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则有：可以将</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中叶子结点</a:t>
            </a:r>
            <a:r>
              <a:rPr lang="en-US" altLang="zh-CN" sz="2400" dirty="0">
                <a:latin typeface="宋体" panose="02010600030101010101" pitchFamily="2" charset="-122"/>
                <a:ea typeface="宋体" panose="02010600030101010101" pitchFamily="2" charset="-122"/>
              </a:rPr>
              <a:t>z</a:t>
            </a:r>
            <a:r>
              <a:rPr lang="zh-CN" altLang="en-US" sz="2400" dirty="0">
                <a:latin typeface="宋体" panose="02010600030101010101" pitchFamily="2" charset="-122"/>
                <a:ea typeface="宋体" panose="02010600030101010101" pitchFamily="2" charset="-122"/>
              </a:rPr>
              <a:t>替换为一个以</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为孩子的内部结点，得到树</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，而</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表示字母表</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的一个最优前缀码。</a:t>
            </a:r>
            <a:endParaRPr lang="en-US" altLang="zh-CN" sz="2400" dirty="0">
              <a:latin typeface="宋体" panose="02010600030101010101" pitchFamily="2" charset="-122"/>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a:extLst>
              <a:ext uri="{FF2B5EF4-FFF2-40B4-BE49-F238E27FC236}">
                <a16:creationId xmlns:a16="http://schemas.microsoft.com/office/drawing/2014/main" id="{E7DF48F0-0864-4068-B98D-21B800673CA0}"/>
              </a:ext>
            </a:extLst>
          </p:cNvPr>
          <p:cNvSpPr>
            <a:spLocks noGrp="1" noChangeArrowheads="1"/>
          </p:cNvSpPr>
          <p:nvPr>
            <p:ph idx="1"/>
          </p:nvPr>
        </p:nvSpPr>
        <p:spPr>
          <a:xfrm>
            <a:off x="250825" y="333375"/>
            <a:ext cx="8642350" cy="5688013"/>
          </a:xfrm>
          <a:solidFill>
            <a:schemeClr val="bg1"/>
          </a:solidFill>
        </p:spPr>
        <p:txBody>
          <a:bodyPr/>
          <a:lstStyle/>
          <a:p>
            <a:pPr marL="0" indent="0" algn="just">
              <a:lnSpc>
                <a:spcPct val="150000"/>
              </a:lnSpc>
              <a:spcBef>
                <a:spcPts val="600"/>
              </a:spcBef>
              <a:buFont typeface="Wingdings" panose="05000000000000000000" pitchFamily="2" charset="2"/>
              <a:buNone/>
            </a:pPr>
            <a:r>
              <a:rPr lang="zh-CN" altLang="en-US" sz="2200"/>
              <a:t>证明：</a:t>
            </a:r>
            <a:endParaRPr lang="en-US" altLang="zh-CN" sz="2200"/>
          </a:p>
          <a:p>
            <a:pPr marL="0" indent="0" algn="just">
              <a:lnSpc>
                <a:spcPct val="150000"/>
              </a:lnSpc>
              <a:spcBef>
                <a:spcPts val="600"/>
              </a:spcBef>
              <a:buFont typeface="Wingdings" panose="05000000000000000000" pitchFamily="2" charset="2"/>
              <a:buNone/>
            </a:pPr>
            <a:r>
              <a:rPr lang="en-US" altLang="zh-CN" sz="2200">
                <a:latin typeface="宋体" panose="02010600030101010101" pitchFamily="2" charset="-122"/>
                <a:ea typeface="宋体" panose="02010600030101010101" pitchFamily="2" charset="-122"/>
              </a:rPr>
              <a:t>     </a:t>
            </a:r>
            <a:r>
              <a:rPr lang="zh-CN" altLang="en-US" sz="2200">
                <a:latin typeface="宋体" panose="02010600030101010101" pitchFamily="2" charset="-122"/>
                <a:ea typeface="宋体" panose="02010600030101010101" pitchFamily="2" charset="-122"/>
              </a:rPr>
              <a:t>对</a:t>
            </a:r>
            <a:r>
              <a:rPr lang="en-US" altLang="zh-CN" sz="2200">
                <a:latin typeface="宋体" panose="02010600030101010101" pitchFamily="2" charset="-122"/>
                <a:ea typeface="宋体" panose="02010600030101010101" pitchFamily="2" charset="-122"/>
              </a:rPr>
              <a:t>C</a:t>
            </a:r>
            <a:r>
              <a:rPr lang="zh-CN" altLang="en-US" sz="2200">
                <a:latin typeface="宋体" panose="02010600030101010101" pitchFamily="2" charset="-122"/>
                <a:ea typeface="宋体" panose="02010600030101010101" pitchFamily="2" charset="-122"/>
              </a:rPr>
              <a:t>中不是</a:t>
            </a:r>
            <a:r>
              <a:rPr lang="en-US" altLang="zh-CN" sz="2200">
                <a:latin typeface="宋体" panose="02010600030101010101" pitchFamily="2" charset="-122"/>
                <a:ea typeface="宋体" panose="02010600030101010101" pitchFamily="2" charset="-122"/>
              </a:rPr>
              <a:t>x</a:t>
            </a:r>
            <a:r>
              <a:rPr lang="zh-CN" altLang="en-US" sz="2200">
                <a:latin typeface="宋体" panose="02010600030101010101" pitchFamily="2" charset="-122"/>
                <a:ea typeface="宋体" panose="02010600030101010101" pitchFamily="2" charset="-122"/>
              </a:rPr>
              <a:t>和</a:t>
            </a:r>
            <a:r>
              <a:rPr lang="en-US" altLang="zh-CN" sz="2200">
                <a:latin typeface="宋体" panose="02010600030101010101" pitchFamily="2" charset="-122"/>
                <a:ea typeface="宋体" panose="02010600030101010101" pitchFamily="2" charset="-122"/>
              </a:rPr>
              <a:t>y</a:t>
            </a:r>
            <a:r>
              <a:rPr lang="zh-CN" altLang="en-US" sz="2200">
                <a:latin typeface="宋体" panose="02010600030101010101" pitchFamily="2" charset="-122"/>
                <a:ea typeface="宋体" panose="02010600030101010101" pitchFamily="2" charset="-122"/>
              </a:rPr>
              <a:t>的字符</a:t>
            </a:r>
            <a:r>
              <a:rPr lang="en-US" altLang="zh-CN" sz="2200">
                <a:latin typeface="宋体" panose="02010600030101010101" pitchFamily="2" charset="-122"/>
                <a:ea typeface="宋体" panose="02010600030101010101" pitchFamily="2" charset="-122"/>
              </a:rPr>
              <a:t>c</a:t>
            </a:r>
            <a:r>
              <a:rPr lang="zh-CN" altLang="en-US" sz="2200">
                <a:latin typeface="宋体" panose="02010600030101010101" pitchFamily="2" charset="-122"/>
                <a:ea typeface="宋体" panose="02010600030101010101" pitchFamily="2" charset="-122"/>
              </a:rPr>
              <a:t>，即</a:t>
            </a:r>
            <a:r>
              <a:rPr lang="en-US" altLang="zh-CN" sz="2200">
                <a:latin typeface="宋体" panose="02010600030101010101" pitchFamily="2" charset="-122"/>
                <a:ea typeface="宋体" panose="02010600030101010101" pitchFamily="2" charset="-122"/>
              </a:rPr>
              <a:t>c∈C-{x,y}</a:t>
            </a:r>
            <a:r>
              <a:rPr lang="zh-CN" altLang="en-US" sz="2200">
                <a:latin typeface="宋体" panose="02010600030101010101" pitchFamily="2" charset="-122"/>
                <a:ea typeface="宋体" panose="02010600030101010101" pitchFamily="2" charset="-122"/>
              </a:rPr>
              <a:t>，有</a:t>
            </a:r>
            <a:endParaRPr lang="en-US" altLang="zh-CN" sz="2200">
              <a:latin typeface="宋体" panose="02010600030101010101" pitchFamily="2" charset="-122"/>
              <a:ea typeface="宋体" panose="02010600030101010101" pitchFamily="2" charset="-122"/>
            </a:endParaRPr>
          </a:p>
          <a:p>
            <a:pPr marL="0" indent="0" algn="just">
              <a:lnSpc>
                <a:spcPct val="150000"/>
              </a:lnSpc>
              <a:spcBef>
                <a:spcPts val="600"/>
              </a:spcBef>
              <a:buFont typeface="Wingdings" panose="05000000000000000000" pitchFamily="2" charset="2"/>
              <a:buNone/>
            </a:pPr>
            <a:r>
              <a:rPr lang="en-US" altLang="zh-CN" sz="2200">
                <a:latin typeface="宋体" panose="02010600030101010101" pitchFamily="2" charset="-122"/>
                <a:ea typeface="宋体" panose="02010600030101010101" pitchFamily="2" charset="-122"/>
              </a:rPr>
              <a:t>                      d</a:t>
            </a:r>
            <a:r>
              <a:rPr lang="en-US" altLang="zh-CN" sz="2200" baseline="-25000">
                <a:latin typeface="宋体" panose="02010600030101010101" pitchFamily="2" charset="-122"/>
                <a:ea typeface="宋体" panose="02010600030101010101" pitchFamily="2" charset="-122"/>
              </a:rPr>
              <a:t>T</a:t>
            </a:r>
            <a:r>
              <a:rPr lang="en-US" altLang="zh-CN" sz="2200">
                <a:latin typeface="宋体" panose="02010600030101010101" pitchFamily="2" charset="-122"/>
                <a:ea typeface="宋体" panose="02010600030101010101" pitchFamily="2" charset="-122"/>
              </a:rPr>
              <a:t>(c)=d</a:t>
            </a:r>
            <a:r>
              <a:rPr lang="en-US" altLang="zh-CN" sz="2200" baseline="-25000">
                <a:latin typeface="宋体" panose="02010600030101010101" pitchFamily="2" charset="-122"/>
                <a:ea typeface="宋体" panose="02010600030101010101" pitchFamily="2" charset="-122"/>
              </a:rPr>
              <a:t>T'</a:t>
            </a:r>
            <a:r>
              <a:rPr lang="en-US" altLang="zh-CN" sz="2200">
                <a:latin typeface="宋体" panose="02010600030101010101" pitchFamily="2" charset="-122"/>
                <a:ea typeface="宋体" panose="02010600030101010101" pitchFamily="2" charset="-122"/>
              </a:rPr>
              <a:t>(c)</a:t>
            </a:r>
            <a:r>
              <a:rPr lang="zh-CN" altLang="en-US" sz="2200">
                <a:latin typeface="宋体" panose="02010600030101010101" pitchFamily="2" charset="-122"/>
                <a:ea typeface="宋体" panose="02010600030101010101" pitchFamily="2" charset="-122"/>
              </a:rPr>
              <a:t>，</a:t>
            </a:r>
            <a:endParaRPr lang="en-US" altLang="zh-CN" sz="2200">
              <a:latin typeface="宋体" panose="02010600030101010101" pitchFamily="2" charset="-122"/>
              <a:ea typeface="宋体" panose="02010600030101010101" pitchFamily="2" charset="-122"/>
            </a:endParaRPr>
          </a:p>
          <a:p>
            <a:pPr marL="0" indent="0" algn="just">
              <a:lnSpc>
                <a:spcPct val="150000"/>
              </a:lnSpc>
              <a:spcBef>
                <a:spcPts val="600"/>
              </a:spcBef>
              <a:buFont typeface="Wingdings" panose="05000000000000000000" pitchFamily="2" charset="2"/>
              <a:buNone/>
            </a:pPr>
            <a:r>
              <a:rPr lang="en-US" altLang="zh-CN" sz="2200">
                <a:latin typeface="宋体" panose="02010600030101010101" pitchFamily="2" charset="-122"/>
                <a:ea typeface="宋体" panose="02010600030101010101" pitchFamily="2" charset="-122"/>
              </a:rPr>
              <a:t>     </a:t>
            </a:r>
            <a:r>
              <a:rPr lang="zh-CN" altLang="en-US" sz="2200">
                <a:latin typeface="宋体" panose="02010600030101010101" pitchFamily="2" charset="-122"/>
                <a:ea typeface="宋体" panose="02010600030101010101" pitchFamily="2" charset="-122"/>
              </a:rPr>
              <a:t>亦有：</a:t>
            </a:r>
            <a:r>
              <a:rPr lang="en-US" altLang="zh-CN" sz="2200">
                <a:latin typeface="宋体" panose="02010600030101010101" pitchFamily="2" charset="-122"/>
                <a:ea typeface="宋体" panose="02010600030101010101" pitchFamily="2" charset="-122"/>
              </a:rPr>
              <a:t>c.freq·d</a:t>
            </a:r>
            <a:r>
              <a:rPr lang="en-US" altLang="zh-CN" sz="2200" baseline="-25000">
                <a:latin typeface="宋体" panose="02010600030101010101" pitchFamily="2" charset="-122"/>
                <a:ea typeface="宋体" panose="02010600030101010101" pitchFamily="2" charset="-122"/>
              </a:rPr>
              <a:t>T</a:t>
            </a:r>
            <a:r>
              <a:rPr lang="en-US" altLang="zh-CN" sz="2200">
                <a:latin typeface="宋体" panose="02010600030101010101" pitchFamily="2" charset="-122"/>
                <a:ea typeface="宋体" panose="02010600030101010101" pitchFamily="2" charset="-122"/>
              </a:rPr>
              <a:t>(c)=c.freq·d</a:t>
            </a:r>
            <a:r>
              <a:rPr lang="en-US" altLang="zh-CN" sz="2200" baseline="-25000">
                <a:latin typeface="宋体" panose="02010600030101010101" pitchFamily="2" charset="-122"/>
                <a:ea typeface="宋体" panose="02010600030101010101" pitchFamily="2" charset="-122"/>
              </a:rPr>
              <a:t>T'</a:t>
            </a:r>
            <a:r>
              <a:rPr lang="en-US" altLang="zh-CN" sz="2200">
                <a:latin typeface="宋体" panose="02010600030101010101" pitchFamily="2" charset="-122"/>
                <a:ea typeface="宋体" panose="02010600030101010101" pitchFamily="2" charset="-122"/>
              </a:rPr>
              <a:t>(c)</a:t>
            </a:r>
            <a:r>
              <a:rPr lang="zh-CN" altLang="en-US" sz="2200">
                <a:latin typeface="宋体" panose="02010600030101010101" pitchFamily="2" charset="-122"/>
                <a:ea typeface="宋体" panose="02010600030101010101" pitchFamily="2" charset="-122"/>
              </a:rPr>
              <a:t>。</a:t>
            </a:r>
            <a:endParaRPr lang="en-US" altLang="zh-CN" sz="2200">
              <a:latin typeface="宋体" panose="02010600030101010101" pitchFamily="2" charset="-122"/>
              <a:ea typeface="宋体" panose="02010600030101010101" pitchFamily="2" charset="-122"/>
            </a:endParaRPr>
          </a:p>
          <a:p>
            <a:pPr marL="0" indent="0" algn="just">
              <a:lnSpc>
                <a:spcPct val="150000"/>
              </a:lnSpc>
              <a:spcBef>
                <a:spcPts val="600"/>
              </a:spcBef>
              <a:buFont typeface="Wingdings" panose="05000000000000000000" pitchFamily="2" charset="2"/>
              <a:buNone/>
            </a:pPr>
            <a:r>
              <a:rPr lang="zh-CN" altLang="en-US" sz="2400">
                <a:latin typeface="宋体" panose="02010600030101010101" pitchFamily="2" charset="-122"/>
                <a:ea typeface="宋体" panose="02010600030101010101" pitchFamily="2" charset="-122"/>
              </a:rPr>
              <a:t>     由于 </a:t>
            </a:r>
            <a:r>
              <a:rPr lang="en-US" altLang="zh-CN" sz="2400">
                <a:latin typeface="宋体" panose="02010600030101010101" pitchFamily="2" charset="-122"/>
                <a:ea typeface="宋体" panose="02010600030101010101" pitchFamily="2" charset="-122"/>
              </a:rPr>
              <a:t>  </a:t>
            </a:r>
            <a:r>
              <a:rPr lang="en-US" altLang="zh-CN" sz="2400">
                <a:solidFill>
                  <a:srgbClr val="FF0000"/>
                </a:solidFill>
                <a:latin typeface="宋体" panose="02010600030101010101" pitchFamily="2" charset="-122"/>
                <a:ea typeface="宋体" panose="02010600030101010101" pitchFamily="2" charset="-122"/>
              </a:rPr>
              <a:t>d</a:t>
            </a:r>
            <a:r>
              <a:rPr lang="en-US" altLang="zh-CN" sz="2400" baseline="-25000">
                <a:solidFill>
                  <a:srgbClr val="FF0000"/>
                </a:solidFill>
                <a:latin typeface="宋体" panose="02010600030101010101" pitchFamily="2" charset="-122"/>
                <a:ea typeface="宋体" panose="02010600030101010101" pitchFamily="2" charset="-122"/>
              </a:rPr>
              <a:t>T</a:t>
            </a:r>
            <a:r>
              <a:rPr lang="en-US" altLang="zh-CN" sz="2400">
                <a:solidFill>
                  <a:srgbClr val="FF0000"/>
                </a:solidFill>
                <a:latin typeface="宋体" panose="02010600030101010101" pitchFamily="2" charset="-122"/>
                <a:ea typeface="宋体" panose="02010600030101010101" pitchFamily="2" charset="-122"/>
              </a:rPr>
              <a:t>(x)=d</a:t>
            </a:r>
            <a:r>
              <a:rPr lang="en-US" altLang="zh-CN" sz="2400" baseline="-25000">
                <a:solidFill>
                  <a:srgbClr val="FF0000"/>
                </a:solidFill>
                <a:latin typeface="宋体" panose="02010600030101010101" pitchFamily="2" charset="-122"/>
                <a:ea typeface="宋体" panose="02010600030101010101" pitchFamily="2" charset="-122"/>
              </a:rPr>
              <a:t>T</a:t>
            </a:r>
            <a:r>
              <a:rPr lang="en-US" altLang="zh-CN" sz="2400">
                <a:solidFill>
                  <a:srgbClr val="FF0000"/>
                </a:solidFill>
                <a:latin typeface="宋体" panose="02010600030101010101" pitchFamily="2" charset="-122"/>
                <a:ea typeface="宋体" panose="02010600030101010101" pitchFamily="2" charset="-122"/>
              </a:rPr>
              <a:t>(y)=d</a:t>
            </a:r>
            <a:r>
              <a:rPr lang="en-US" altLang="zh-CN" sz="2400" baseline="-25000">
                <a:solidFill>
                  <a:srgbClr val="FF0000"/>
                </a:solidFill>
                <a:latin typeface="宋体" panose="02010600030101010101" pitchFamily="2" charset="-122"/>
                <a:ea typeface="宋体" panose="02010600030101010101" pitchFamily="2" charset="-122"/>
              </a:rPr>
              <a:t>T'</a:t>
            </a:r>
            <a:r>
              <a:rPr lang="en-US" altLang="zh-CN" sz="2400">
                <a:solidFill>
                  <a:srgbClr val="FF0000"/>
                </a:solidFill>
                <a:latin typeface="宋体" panose="02010600030101010101" pitchFamily="2" charset="-122"/>
                <a:ea typeface="宋体" panose="02010600030101010101" pitchFamily="2" charset="-122"/>
              </a:rPr>
              <a:t>(z)+1</a:t>
            </a:r>
          </a:p>
          <a:p>
            <a:pPr marL="0" indent="0" algn="just">
              <a:lnSpc>
                <a:spcPct val="150000"/>
              </a:lnSpc>
              <a:spcBef>
                <a:spcPts val="600"/>
              </a:spcBef>
              <a:buFont typeface="Wingdings" panose="05000000000000000000" pitchFamily="2" charset="2"/>
              <a:buNone/>
            </a:pPr>
            <a:r>
              <a:rPr lang="zh-CN" altLang="en-US" sz="2400">
                <a:latin typeface="宋体" panose="02010600030101010101" pitchFamily="2" charset="-122"/>
                <a:ea typeface="宋体" panose="02010600030101010101" pitchFamily="2" charset="-122"/>
              </a:rPr>
              <a:t>     故有：</a:t>
            </a:r>
            <a:endParaRPr lang="en-US" altLang="zh-CN" sz="2400">
              <a:latin typeface="宋体" panose="02010600030101010101" pitchFamily="2" charset="-122"/>
              <a:ea typeface="宋体" panose="02010600030101010101" pitchFamily="2" charset="-122"/>
            </a:endParaRPr>
          </a:p>
          <a:p>
            <a:pPr marL="0" indent="0" algn="just">
              <a:lnSpc>
                <a:spcPct val="150000"/>
              </a:lnSpc>
              <a:spcBef>
                <a:spcPts val="600"/>
              </a:spcBef>
              <a:buFont typeface="Wingdings" panose="05000000000000000000" pitchFamily="2" charset="2"/>
              <a:buNone/>
            </a:pPr>
            <a:endParaRPr lang="en-US" altLang="zh-CN" sz="2400">
              <a:latin typeface="宋体" panose="02010600030101010101" pitchFamily="2" charset="-122"/>
              <a:ea typeface="宋体" panose="02010600030101010101" pitchFamily="2" charset="-122"/>
            </a:endParaRPr>
          </a:p>
          <a:p>
            <a:pPr marL="0" indent="0" algn="just">
              <a:lnSpc>
                <a:spcPct val="150000"/>
              </a:lnSpc>
              <a:spcBef>
                <a:spcPts val="600"/>
              </a:spcBef>
              <a:buFont typeface="Wingdings" panose="05000000000000000000" pitchFamily="2" charset="2"/>
              <a:buNone/>
            </a:pPr>
            <a:endParaRPr lang="en-US" altLang="zh-CN" sz="2400">
              <a:latin typeface="宋体" panose="02010600030101010101" pitchFamily="2" charset="-122"/>
              <a:ea typeface="宋体" panose="02010600030101010101" pitchFamily="2" charset="-122"/>
            </a:endParaRPr>
          </a:p>
          <a:p>
            <a:pPr marL="0" indent="0" algn="just">
              <a:lnSpc>
                <a:spcPct val="150000"/>
              </a:lnSpc>
              <a:spcBef>
                <a:spcPts val="600"/>
              </a:spcBef>
              <a:buFont typeface="Wingdings" panose="05000000000000000000" pitchFamily="2" charset="2"/>
              <a:buNone/>
            </a:pPr>
            <a:r>
              <a:rPr lang="zh-CN" altLang="en-US" sz="2400">
                <a:latin typeface="宋体" panose="02010600030101010101" pitchFamily="2" charset="-122"/>
                <a:ea typeface="宋体" panose="02010600030101010101" pitchFamily="2" charset="-122"/>
              </a:rPr>
              <a:t>     从而可得：</a:t>
            </a:r>
            <a:endParaRPr lang="en-US" altLang="zh-CN" sz="2400">
              <a:latin typeface="宋体" panose="02010600030101010101" pitchFamily="2" charset="-122"/>
              <a:ea typeface="宋体" panose="02010600030101010101" pitchFamily="2" charset="-122"/>
            </a:endParaRPr>
          </a:p>
          <a:p>
            <a:pPr marL="0" indent="0" algn="just">
              <a:lnSpc>
                <a:spcPct val="150000"/>
              </a:lnSpc>
              <a:spcBef>
                <a:spcPts val="600"/>
              </a:spcBef>
              <a:buFont typeface="Wingdings" panose="05000000000000000000" pitchFamily="2" charset="2"/>
              <a:buNone/>
            </a:pPr>
            <a:r>
              <a:rPr lang="zh-CN" altLang="en-US" sz="2400">
                <a:latin typeface="宋体" panose="02010600030101010101" pitchFamily="2" charset="-122"/>
                <a:ea typeface="宋体" panose="02010600030101010101" pitchFamily="2" charset="-122"/>
              </a:rPr>
              <a:t>     或等价地：</a:t>
            </a:r>
            <a:endParaRPr lang="en-US" altLang="zh-CN" sz="2400">
              <a:latin typeface="宋体" panose="02010600030101010101" pitchFamily="2" charset="-122"/>
              <a:ea typeface="宋体" panose="02010600030101010101" pitchFamily="2" charset="-122"/>
            </a:endParaRPr>
          </a:p>
        </p:txBody>
      </p:sp>
      <p:pic>
        <p:nvPicPr>
          <p:cNvPr id="46083" name="图片 1">
            <a:extLst>
              <a:ext uri="{FF2B5EF4-FFF2-40B4-BE49-F238E27FC236}">
                <a16:creationId xmlns:a16="http://schemas.microsoft.com/office/drawing/2014/main" id="{536D8FCC-809D-45EA-8FEC-3FE5D1012E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6763" y="3435350"/>
            <a:ext cx="42068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图片 3">
            <a:extLst>
              <a:ext uri="{FF2B5EF4-FFF2-40B4-BE49-F238E27FC236}">
                <a16:creationId xmlns:a16="http://schemas.microsoft.com/office/drawing/2014/main" id="{16051994-4FDD-45B9-9502-FFB1B5468C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5013" y="3971925"/>
            <a:ext cx="51339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图片 4">
            <a:extLst>
              <a:ext uri="{FF2B5EF4-FFF2-40B4-BE49-F238E27FC236}">
                <a16:creationId xmlns:a16="http://schemas.microsoft.com/office/drawing/2014/main" id="{E81F2C8C-2596-4802-A56C-9A19757678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93975" y="5308600"/>
            <a:ext cx="417671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图片 5">
            <a:extLst>
              <a:ext uri="{FF2B5EF4-FFF2-40B4-BE49-F238E27FC236}">
                <a16:creationId xmlns:a16="http://schemas.microsoft.com/office/drawing/2014/main" id="{967D3B4E-7981-4B7D-8F3C-190592A4C62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00325" y="5910263"/>
            <a:ext cx="3959225" cy="39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6087" name="直接连接符 2">
            <a:extLst>
              <a:ext uri="{FF2B5EF4-FFF2-40B4-BE49-F238E27FC236}">
                <a16:creationId xmlns:a16="http://schemas.microsoft.com/office/drawing/2014/main" id="{91D93ED5-F05C-4FC9-B12C-10781CC84996}"/>
              </a:ext>
            </a:extLst>
          </p:cNvPr>
          <p:cNvCxnSpPr>
            <a:cxnSpLocks noChangeShapeType="1"/>
          </p:cNvCxnSpPr>
          <p:nvPr/>
        </p:nvCxnSpPr>
        <p:spPr bwMode="auto">
          <a:xfrm>
            <a:off x="2593975" y="5011738"/>
            <a:ext cx="1762125" cy="0"/>
          </a:xfrm>
          <a:prstGeom prst="line">
            <a:avLst/>
          </a:prstGeom>
          <a:noFill/>
          <a:ln w="2857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88" name="直接连接符 8">
            <a:extLst>
              <a:ext uri="{FF2B5EF4-FFF2-40B4-BE49-F238E27FC236}">
                <a16:creationId xmlns:a16="http://schemas.microsoft.com/office/drawing/2014/main" id="{BD9A0878-1878-4676-86A3-B0306EDF0327}"/>
              </a:ext>
            </a:extLst>
          </p:cNvPr>
          <p:cNvCxnSpPr>
            <a:cxnSpLocks noChangeShapeType="1"/>
          </p:cNvCxnSpPr>
          <p:nvPr/>
        </p:nvCxnSpPr>
        <p:spPr bwMode="auto">
          <a:xfrm>
            <a:off x="4932363" y="5011738"/>
            <a:ext cx="2016125" cy="0"/>
          </a:xfrm>
          <a:prstGeom prst="line">
            <a:avLst/>
          </a:prstGeom>
          <a:noFill/>
          <a:ln w="28575" algn="ctr">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6089" name="图片 8">
            <a:extLst>
              <a:ext uri="{FF2B5EF4-FFF2-40B4-BE49-F238E27FC236}">
                <a16:creationId xmlns:a16="http://schemas.microsoft.com/office/drawing/2014/main" id="{47D8F059-F634-4E0F-BA28-D58DFABD243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内容占位符 2">
            <a:extLst>
              <a:ext uri="{FF2B5EF4-FFF2-40B4-BE49-F238E27FC236}">
                <a16:creationId xmlns:a16="http://schemas.microsoft.com/office/drawing/2014/main" id="{379684EF-1453-4474-9A23-04AB00D5A948}"/>
              </a:ext>
            </a:extLst>
          </p:cNvPr>
          <p:cNvSpPr>
            <a:spLocks noGrp="1"/>
          </p:cNvSpPr>
          <p:nvPr>
            <p:ph idx="1"/>
          </p:nvPr>
        </p:nvSpPr>
        <p:spPr>
          <a:xfrm>
            <a:off x="179388" y="188913"/>
            <a:ext cx="8950325" cy="5843587"/>
          </a:xfrm>
          <a:solidFill>
            <a:schemeClr val="bg1"/>
          </a:solidFill>
        </p:spPr>
        <p:txBody>
          <a:bodyPr/>
          <a:lstStyle/>
          <a:p>
            <a:pPr marL="0" indent="0">
              <a:lnSpc>
                <a:spcPct val="150000"/>
              </a:lnSpc>
              <a:spcBef>
                <a:spcPts val="0"/>
              </a:spcBef>
              <a:buFont typeface="Wingdings" panose="05000000000000000000" pitchFamily="2" charset="2"/>
              <a:buNone/>
              <a:defRPr/>
            </a:pPr>
            <a:r>
              <a:rPr lang="zh-CN" altLang="en-US" sz="2400" dirty="0"/>
              <a:t>下面用反证法证明</a:t>
            </a:r>
            <a:r>
              <a:rPr lang="en-US" altLang="zh-CN" sz="2400" dirty="0">
                <a:solidFill>
                  <a:srgbClr val="0000FF"/>
                </a:solidFill>
              </a:rPr>
              <a:t>T</a:t>
            </a:r>
            <a:r>
              <a:rPr lang="zh-CN" altLang="en-US" sz="2400" dirty="0">
                <a:solidFill>
                  <a:srgbClr val="0000FF"/>
                </a:solidFill>
              </a:rPr>
              <a:t>对应的前缀码是</a:t>
            </a:r>
            <a:r>
              <a:rPr lang="en-US" altLang="zh-CN" sz="2400" dirty="0">
                <a:solidFill>
                  <a:srgbClr val="0000FF"/>
                </a:solidFill>
              </a:rPr>
              <a:t>C</a:t>
            </a:r>
            <a:r>
              <a:rPr lang="zh-CN" altLang="en-US" sz="2400" dirty="0">
                <a:solidFill>
                  <a:srgbClr val="0000FF"/>
                </a:solidFill>
              </a:rPr>
              <a:t>的最优前缀码</a:t>
            </a:r>
            <a:r>
              <a:rPr lang="zh-CN" altLang="en-US" sz="2400" dirty="0"/>
              <a:t>：</a:t>
            </a:r>
            <a:endParaRPr lang="en-US" altLang="zh-CN" sz="2400" dirty="0"/>
          </a:p>
          <a:p>
            <a:pPr marL="0" indent="0">
              <a:lnSpc>
                <a:spcPct val="150000"/>
              </a:lnSpc>
              <a:spcBef>
                <a:spcPts val="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假定</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对应的前缀码不是</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的最优前缀码。则会存在最优前缀码树</a:t>
            </a:r>
            <a:r>
              <a:rPr lang="en-US" altLang="zh-CN" sz="2400" dirty="0">
                <a:solidFill>
                  <a:srgbClr val="FF0000"/>
                </a:solidFill>
              </a:rPr>
              <a:t>T</a:t>
            </a:r>
            <a:r>
              <a:rPr lang="en-US" altLang="zh-CN" sz="2400" dirty="0">
                <a:solidFill>
                  <a:srgbClr val="FF0000"/>
                </a:solidFill>
                <a:latin typeface="+mn-lt"/>
              </a:rPr>
              <a:t>”</a:t>
            </a:r>
            <a:r>
              <a:rPr lang="zh-CN" altLang="en-US" sz="2400" dirty="0">
                <a:latin typeface="宋体" panose="02010600030101010101" pitchFamily="2" charset="-122"/>
                <a:ea typeface="宋体" panose="02010600030101010101" pitchFamily="2" charset="-122"/>
              </a:rPr>
              <a:t>满足：</a:t>
            </a:r>
            <a:r>
              <a:rPr lang="en-US" altLang="zh-CN" sz="2400" dirty="0">
                <a:solidFill>
                  <a:srgbClr val="0000FF"/>
                </a:solidFill>
                <a:latin typeface="宋体" panose="02010600030101010101" pitchFamily="2" charset="-122"/>
                <a:ea typeface="宋体" panose="02010600030101010101" pitchFamily="2" charset="-122"/>
              </a:rPr>
              <a:t>B</a:t>
            </a:r>
            <a:r>
              <a:rPr lang="en-US" altLang="zh-CN" sz="2400" dirty="0">
                <a:solidFill>
                  <a:srgbClr val="0000FF"/>
                </a:solidFill>
              </a:rPr>
              <a:t>(T</a:t>
            </a:r>
            <a:r>
              <a:rPr lang="en-US" altLang="zh-CN" sz="2400" dirty="0">
                <a:solidFill>
                  <a:srgbClr val="0000FF"/>
                </a:solidFill>
                <a:latin typeface="+mn-lt"/>
              </a:rPr>
              <a:t>”</a:t>
            </a:r>
            <a:r>
              <a:rPr lang="en-US" altLang="zh-CN" sz="2400" dirty="0">
                <a:solidFill>
                  <a:srgbClr val="0000FF"/>
                </a:solidFill>
                <a:latin typeface="宋体" panose="02010600030101010101" pitchFamily="2" charset="-122"/>
                <a:ea typeface="宋体" panose="02010600030101010101" pitchFamily="2" charset="-122"/>
              </a:rPr>
              <a:t>)&lt;B(</a:t>
            </a:r>
            <a:r>
              <a:rPr lang="en-US" altLang="zh-CN" sz="2400" dirty="0">
                <a:solidFill>
                  <a:srgbClr val="0000FF"/>
                </a:solidFill>
              </a:rPr>
              <a:t>T</a:t>
            </a:r>
            <a:r>
              <a:rPr lang="en-US" altLang="zh-CN" sz="2400" dirty="0">
                <a:solidFill>
                  <a:srgbClr val="0000FF"/>
                </a:solidFill>
                <a:latin typeface="宋体" panose="02010600030101010101" pitchFamily="2" charset="-122"/>
                <a:ea typeface="宋体" panose="02010600030101010101" pitchFamily="2" charset="-122"/>
              </a:rPr>
              <a:t>)</a:t>
            </a:r>
            <a:r>
              <a:rPr lang="zh-CN" altLang="en-US" sz="2400" dirty="0"/>
              <a:t>。</a:t>
            </a:r>
            <a:endParaRPr lang="en-US" altLang="zh-CN" sz="2400" dirty="0"/>
          </a:p>
          <a:p>
            <a:pPr marL="0" indent="0">
              <a:lnSpc>
                <a:spcPct val="150000"/>
              </a:lnSpc>
              <a:spcBef>
                <a:spcPts val="0"/>
              </a:spcBef>
              <a:buFont typeface="Wingdings" panose="05000000000000000000" pitchFamily="2" charset="2"/>
              <a:buNone/>
              <a:defRPr/>
            </a:pPr>
            <a:r>
              <a:rPr lang="zh-CN" altLang="en-US" sz="2400" dirty="0"/>
              <a:t>       </a:t>
            </a:r>
            <a:r>
              <a:rPr lang="zh-CN" altLang="en-US" sz="2400" dirty="0">
                <a:latin typeface="宋体" panose="02010600030101010101" pitchFamily="2" charset="-122"/>
                <a:ea typeface="宋体" panose="02010600030101010101" pitchFamily="2" charset="-122"/>
              </a:rPr>
              <a:t>不失一般性，由引理</a:t>
            </a:r>
            <a:r>
              <a:rPr lang="en-US" altLang="zh-CN" sz="2400" dirty="0">
                <a:latin typeface="宋体" panose="02010600030101010101" pitchFamily="2" charset="-122"/>
                <a:ea typeface="宋体" panose="02010600030101010101" pitchFamily="2" charset="-122"/>
              </a:rPr>
              <a:t>16.2</a:t>
            </a:r>
            <a:r>
              <a:rPr lang="zh-CN" altLang="en-US" sz="2400" dirty="0">
                <a:latin typeface="宋体" panose="02010600030101010101" pitchFamily="2" charset="-122"/>
                <a:ea typeface="宋体" panose="02010600030101010101" pitchFamily="2" charset="-122"/>
              </a:rPr>
              <a:t>有，</a:t>
            </a:r>
            <a:r>
              <a:rPr lang="en-US" altLang="zh-CN" sz="2400" dirty="0"/>
              <a:t>T</a:t>
            </a:r>
            <a:r>
              <a:rPr lang="en-US" altLang="zh-CN" sz="2400" dirty="0">
                <a:latin typeface="+mn-lt"/>
              </a:rPr>
              <a:t>”</a:t>
            </a:r>
            <a:r>
              <a:rPr lang="zh-CN" altLang="en-US" sz="2400" dirty="0">
                <a:latin typeface="宋体" panose="02010600030101010101" pitchFamily="2" charset="-122"/>
                <a:ea typeface="宋体" panose="02010600030101010101" pitchFamily="2" charset="-122"/>
              </a:rPr>
              <a:t>包含兄弟结点</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0"/>
              </a:spcBef>
              <a:buFont typeface="Wingdings" panose="05000000000000000000" pitchFamily="2" charset="2"/>
              <a:buNone/>
              <a:defRPr/>
            </a:pPr>
            <a:r>
              <a:rPr lang="en-US" altLang="zh-CN" sz="2400" dirty="0"/>
              <a:t>       </a:t>
            </a:r>
            <a:r>
              <a:rPr lang="zh-CN" altLang="en-US" sz="2400" dirty="0">
                <a:latin typeface="宋体" panose="02010600030101010101" pitchFamily="2" charset="-122"/>
                <a:ea typeface="宋体" panose="02010600030101010101" pitchFamily="2" charset="-122"/>
              </a:rPr>
              <a:t>令</a:t>
            </a:r>
            <a:r>
              <a:rPr lang="en-US" altLang="zh-CN" sz="2400" dirty="0">
                <a:solidFill>
                  <a:srgbClr val="FF0000"/>
                </a:solidFill>
              </a:rPr>
              <a:t>T</a:t>
            </a:r>
            <a:r>
              <a:rPr lang="en-US" altLang="zh-CN" sz="2400" dirty="0">
                <a:solidFill>
                  <a:srgbClr val="FF0000"/>
                </a:solidFill>
                <a:latin typeface="+mn-lt"/>
              </a:rPr>
              <a:t>”’</a:t>
            </a:r>
            <a:r>
              <a:rPr lang="zh-CN" altLang="en-US" sz="2400" dirty="0">
                <a:latin typeface="宋体" panose="02010600030101010101" pitchFamily="2" charset="-122"/>
                <a:ea typeface="宋体" panose="02010600030101010101" pitchFamily="2" charset="-122"/>
              </a:rPr>
              <a:t>为将</a:t>
            </a:r>
            <a:r>
              <a:rPr lang="en-US" altLang="zh-CN" sz="2400" dirty="0"/>
              <a:t>T</a:t>
            </a:r>
            <a:r>
              <a:rPr lang="en-US" altLang="zh-CN" sz="2400" dirty="0">
                <a:latin typeface="+mn-lt"/>
              </a:rPr>
              <a:t>”</a:t>
            </a:r>
            <a:r>
              <a:rPr lang="zh-CN" altLang="en-US" sz="2400" dirty="0">
                <a:latin typeface="宋体" panose="02010600030101010101" pitchFamily="2" charset="-122"/>
                <a:ea typeface="宋体" panose="02010600030101010101" pitchFamily="2" charset="-122"/>
              </a:rPr>
              <a:t>中</a:t>
            </a:r>
            <a:r>
              <a:rPr lang="en-US" altLang="zh-CN" sz="2400" dirty="0">
                <a:latin typeface="宋体" panose="02010600030101010101" pitchFamily="2" charset="-122"/>
                <a:ea typeface="宋体" panose="02010600030101010101" pitchFamily="2" charset="-122"/>
              </a:rPr>
              <a:t>x</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y</a:t>
            </a:r>
            <a:r>
              <a:rPr lang="zh-CN" altLang="en-US" sz="2400" dirty="0">
                <a:latin typeface="宋体" panose="02010600030101010101" pitchFamily="2" charset="-122"/>
                <a:ea typeface="宋体" panose="02010600030101010101" pitchFamily="2" charset="-122"/>
              </a:rPr>
              <a:t>及它们的父结点替换为叶结点</a:t>
            </a:r>
            <a:r>
              <a:rPr lang="en-US" altLang="zh-CN" sz="2400" dirty="0">
                <a:latin typeface="宋体" panose="02010600030101010101" pitchFamily="2" charset="-122"/>
                <a:ea typeface="宋体" panose="02010600030101010101" pitchFamily="2" charset="-122"/>
              </a:rPr>
              <a:t>z</a:t>
            </a:r>
            <a:r>
              <a:rPr lang="zh-CN" altLang="en-US" sz="2400" dirty="0">
                <a:latin typeface="宋体" panose="02010600030101010101" pitchFamily="2" charset="-122"/>
                <a:ea typeface="宋体" panose="02010600030101010101" pitchFamily="2" charset="-122"/>
              </a:rPr>
              <a:t>得到的树，其中</a:t>
            </a:r>
            <a:r>
              <a:rPr lang="en-US" altLang="zh-CN" sz="2400" dirty="0" err="1">
                <a:latin typeface="宋体" panose="02010600030101010101" pitchFamily="2" charset="-122"/>
                <a:ea typeface="宋体" panose="02010600030101010101" pitchFamily="2" charset="-122"/>
              </a:rPr>
              <a:t>z.freq</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x.freq+y.freq</a:t>
            </a:r>
            <a:r>
              <a:rPr lang="zh-CN" altLang="en-US" sz="2400" dirty="0">
                <a:latin typeface="宋体" panose="02010600030101010101" pitchFamily="2" charset="-122"/>
                <a:ea typeface="宋体" panose="02010600030101010101" pitchFamily="2" charset="-122"/>
              </a:rPr>
              <a:t>。于是</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0"/>
              </a:spcBef>
              <a:buFont typeface="Wingdings" panose="05000000000000000000" pitchFamily="2" charset="2"/>
              <a:buNone/>
              <a:defRPr/>
            </a:pPr>
            <a:endParaRPr lang="en-US" altLang="zh-CN" sz="2400" dirty="0"/>
          </a:p>
          <a:p>
            <a:pPr marL="0" indent="0">
              <a:lnSpc>
                <a:spcPct val="150000"/>
              </a:lnSpc>
              <a:spcBef>
                <a:spcPts val="0"/>
              </a:spcBef>
              <a:buFont typeface="Wingdings" panose="05000000000000000000" pitchFamily="2" charset="2"/>
              <a:buNone/>
              <a:defRPr/>
            </a:pPr>
            <a:endParaRPr lang="en-US" altLang="zh-CN" sz="2400" dirty="0"/>
          </a:p>
          <a:p>
            <a:pPr marL="0" indent="0">
              <a:lnSpc>
                <a:spcPct val="150000"/>
              </a:lnSpc>
              <a:spcBef>
                <a:spcPts val="0"/>
              </a:spcBef>
              <a:buFont typeface="Wingdings" panose="05000000000000000000" pitchFamily="2" charset="2"/>
              <a:buNone/>
              <a:defRPr/>
            </a:pPr>
            <a:endParaRPr lang="en-US" altLang="zh-CN" sz="2400" dirty="0"/>
          </a:p>
          <a:p>
            <a:pPr marL="0" indent="0">
              <a:lnSpc>
                <a:spcPct val="150000"/>
              </a:lnSpc>
              <a:spcBef>
                <a:spcPts val="0"/>
              </a:spcBef>
              <a:buFont typeface="Wingdings" panose="05000000000000000000" pitchFamily="2" charset="2"/>
              <a:buNone/>
              <a:defRPr/>
            </a:pPr>
            <a:r>
              <a:rPr lang="zh-CN" altLang="en-US" sz="2400" dirty="0"/>
              <a:t>       </a:t>
            </a:r>
            <a:r>
              <a:rPr lang="zh-CN" altLang="en-US" sz="2400" dirty="0">
                <a:latin typeface="宋体" panose="02010600030101010101" pitchFamily="2" charset="-122"/>
                <a:ea typeface="宋体" panose="02010600030101010101" pitchFamily="2" charset="-122"/>
              </a:rPr>
              <a:t>这与</a:t>
            </a:r>
            <a:r>
              <a:rPr lang="en-US" altLang="zh-CN" sz="2400" dirty="0"/>
              <a:t>T</a:t>
            </a:r>
            <a:r>
              <a:rPr lang="en-US" altLang="zh-CN" sz="2400" dirty="0">
                <a:latin typeface="+mn-lt"/>
              </a:rPr>
              <a:t>’</a:t>
            </a:r>
            <a:r>
              <a:rPr lang="zh-CN" altLang="en-US" sz="2400" dirty="0">
                <a:latin typeface="宋体" panose="02010600030101010101" pitchFamily="2" charset="-122"/>
                <a:ea typeface="宋体" panose="02010600030101010101" pitchFamily="2" charset="-122"/>
              </a:rPr>
              <a:t>对应</a:t>
            </a:r>
            <a:r>
              <a:rPr lang="en-US" altLang="zh-CN" sz="2400" dirty="0">
                <a:latin typeface="宋体" panose="02010600030101010101" pitchFamily="2" charset="-122"/>
                <a:ea typeface="宋体" panose="02010600030101010101" pitchFamily="2" charset="-122"/>
              </a:rPr>
              <a:t>C</a:t>
            </a:r>
            <a:r>
              <a:rPr lang="en-US" altLang="zh-CN" sz="2400" dirty="0">
                <a:solidFill>
                  <a:srgbClr val="000000"/>
                </a:solidFill>
                <a:latin typeface="Tahoma"/>
              </a:rPr>
              <a:t>’</a:t>
            </a:r>
            <a:r>
              <a:rPr lang="zh-CN" altLang="en-US" sz="2400" dirty="0">
                <a:latin typeface="宋体" panose="02010600030101010101" pitchFamily="2" charset="-122"/>
                <a:ea typeface="宋体" panose="02010600030101010101" pitchFamily="2" charset="-122"/>
              </a:rPr>
              <a:t>的一个最优前缀码的假设矛盾。</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    因此，</a:t>
            </a:r>
            <a:r>
              <a:rPr lang="en-US" altLang="zh-CN" sz="2400" dirty="0">
                <a:latin typeface="宋体" panose="02010600030101010101" pitchFamily="2" charset="-122"/>
                <a:ea typeface="宋体" panose="02010600030101010101" pitchFamily="2" charset="-122"/>
              </a:rPr>
              <a:t>T</a:t>
            </a:r>
            <a:r>
              <a:rPr lang="zh-CN" altLang="en-US" sz="2400" dirty="0">
                <a:latin typeface="宋体" panose="02010600030101010101" pitchFamily="2" charset="-122"/>
                <a:ea typeface="宋体" panose="02010600030101010101" pitchFamily="2" charset="-122"/>
              </a:rPr>
              <a:t>必然表示字母表</a:t>
            </a:r>
            <a:r>
              <a:rPr lang="en-US" altLang="zh-CN" sz="2400" dirty="0">
                <a:latin typeface="宋体" panose="02010600030101010101" pitchFamily="2" charset="-122"/>
                <a:ea typeface="宋体" panose="02010600030101010101" pitchFamily="2" charset="-122"/>
              </a:rPr>
              <a:t>C</a:t>
            </a:r>
            <a:r>
              <a:rPr lang="zh-CN" altLang="en-US" sz="2400" dirty="0">
                <a:latin typeface="宋体" panose="02010600030101010101" pitchFamily="2" charset="-122"/>
                <a:ea typeface="宋体" panose="02010600030101010101" pitchFamily="2" charset="-122"/>
              </a:rPr>
              <a:t>的一个最优前缀码。   证毕。</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0"/>
              </a:spcBef>
              <a:buFont typeface="Wingdings" panose="05000000000000000000" pitchFamily="2" charset="2"/>
              <a:buNone/>
              <a:defRPr/>
            </a:pPr>
            <a:endParaRPr lang="en-US" altLang="zh-CN" sz="2400" dirty="0">
              <a:latin typeface="黑体" panose="02010609060101010101" pitchFamily="49" charset="-122"/>
              <a:ea typeface="黑体" panose="02010609060101010101" pitchFamily="49" charset="-122"/>
            </a:endParaRPr>
          </a:p>
          <a:p>
            <a:pPr marL="0" indent="0">
              <a:lnSpc>
                <a:spcPct val="150000"/>
              </a:lnSpc>
              <a:spcBef>
                <a:spcPts val="0"/>
              </a:spcBef>
              <a:buFont typeface="Wingdings" panose="05000000000000000000" pitchFamily="2" charset="2"/>
              <a:buNone/>
              <a:defRPr/>
            </a:pPr>
            <a:endParaRPr lang="zh-CN" altLang="en-US" sz="2400" dirty="0"/>
          </a:p>
        </p:txBody>
      </p:sp>
      <p:pic>
        <p:nvPicPr>
          <p:cNvPr id="47107" name="图片 1">
            <a:extLst>
              <a:ext uri="{FF2B5EF4-FFF2-40B4-BE49-F238E27FC236}">
                <a16:creationId xmlns:a16="http://schemas.microsoft.com/office/drawing/2014/main" id="{58F8373C-4477-4AB5-ACD2-F2E2C4E27C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6450" y="3716338"/>
            <a:ext cx="46386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图片 3">
            <a:extLst>
              <a:ext uri="{FF2B5EF4-FFF2-40B4-BE49-F238E27FC236}">
                <a16:creationId xmlns:a16="http://schemas.microsoft.com/office/drawing/2014/main" id="{2D385EAA-7CC1-4050-90AA-7CC7FF7A41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a:extLst>
              <a:ext uri="{FF2B5EF4-FFF2-40B4-BE49-F238E27FC236}">
                <a16:creationId xmlns:a16="http://schemas.microsoft.com/office/drawing/2014/main" id="{989B590E-A661-480D-A654-9CC61735578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400">
              <a:solidFill>
                <a:srgbClr val="045C75"/>
              </a:solidFill>
              <a:latin typeface="Constantia" panose="02030602050306030303" pitchFamily="18" charset="0"/>
              <a:ea typeface="宋体" panose="02010600030101010101" pitchFamily="2" charset="-122"/>
            </a:endParaRPr>
          </a:p>
        </p:txBody>
      </p:sp>
      <p:sp>
        <p:nvSpPr>
          <p:cNvPr id="11267" name="Rectangle 2">
            <a:extLst>
              <a:ext uri="{FF2B5EF4-FFF2-40B4-BE49-F238E27FC236}">
                <a16:creationId xmlns:a16="http://schemas.microsoft.com/office/drawing/2014/main" id="{CC48250A-D3A9-4F49-AF94-4632971D9AE9}"/>
              </a:ext>
            </a:extLst>
          </p:cNvPr>
          <p:cNvSpPr>
            <a:spLocks noGrp="1" noChangeArrowheads="1"/>
          </p:cNvSpPr>
          <p:nvPr>
            <p:ph type="title"/>
          </p:nvPr>
        </p:nvSpPr>
        <p:spPr>
          <a:xfrm>
            <a:off x="107950" y="115888"/>
            <a:ext cx="7772400" cy="647700"/>
          </a:xfrm>
          <a:solidFill>
            <a:schemeClr val="bg1"/>
          </a:solidFill>
        </p:spPr>
        <p:txBody>
          <a:bodyPr/>
          <a:lstStyle/>
          <a:p>
            <a:pPr algn="l"/>
            <a:r>
              <a:rPr lang="en-US" altLang="zh-CN" sz="3200"/>
              <a:t>16.1 </a:t>
            </a:r>
            <a:r>
              <a:rPr lang="zh-CN" altLang="en-US" sz="3200"/>
              <a:t>活动选择问题</a:t>
            </a:r>
          </a:p>
        </p:txBody>
      </p:sp>
      <p:sp>
        <p:nvSpPr>
          <p:cNvPr id="76804" name="Rectangle 3">
            <a:extLst>
              <a:ext uri="{FF2B5EF4-FFF2-40B4-BE49-F238E27FC236}">
                <a16:creationId xmlns:a16="http://schemas.microsoft.com/office/drawing/2014/main" id="{36C4F543-4E77-45D1-97E0-ED2C962AAC17}"/>
              </a:ext>
            </a:extLst>
          </p:cNvPr>
          <p:cNvSpPr>
            <a:spLocks noGrp="1" noChangeArrowheads="1"/>
          </p:cNvSpPr>
          <p:nvPr>
            <p:ph type="body" idx="1"/>
          </p:nvPr>
        </p:nvSpPr>
        <p:spPr>
          <a:xfrm>
            <a:off x="250825" y="981075"/>
            <a:ext cx="8785225" cy="5626100"/>
          </a:xfrm>
          <a:solidFill>
            <a:schemeClr val="bg1"/>
          </a:solidFill>
        </p:spPr>
        <p:txBody>
          <a:bodyPr/>
          <a:lstStyle/>
          <a:p>
            <a:pPr>
              <a:lnSpc>
                <a:spcPct val="150000"/>
              </a:lnSpc>
              <a:spcBef>
                <a:spcPts val="0"/>
              </a:spcBef>
              <a:buFont typeface="Wingdings" panose="05000000000000000000" pitchFamily="2" charset="2"/>
              <a:buNone/>
              <a:defRPr/>
            </a:pPr>
            <a:r>
              <a:rPr lang="en-US" altLang="zh-CN" sz="2800" dirty="0"/>
              <a:t>1</a:t>
            </a:r>
            <a:r>
              <a:rPr lang="zh-CN" altLang="en-US" sz="2800" dirty="0"/>
              <a:t>）问题描述        </a:t>
            </a:r>
            <a:endParaRPr lang="en-US" altLang="zh-CN" sz="2800" dirty="0"/>
          </a:p>
          <a:p>
            <a:pPr marL="0" indent="622300" algn="just">
              <a:lnSpc>
                <a:spcPct val="150000"/>
              </a:lnSpc>
              <a:spcBef>
                <a:spcPts val="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假定有一个活动的集合</a:t>
            </a:r>
            <a:r>
              <a:rPr lang="en-US" altLang="zh-CN" sz="2400" dirty="0">
                <a:latin typeface="宋体" panose="02010600030101010101" pitchFamily="2" charset="-122"/>
                <a:ea typeface="宋体" panose="02010600030101010101" pitchFamily="2" charset="-122"/>
              </a:rPr>
              <a:t>S</a:t>
            </a:r>
            <a:r>
              <a:rPr lang="zh-CN" altLang="en-US" sz="2400" dirty="0">
                <a:latin typeface="宋体" panose="02010600030101010101" pitchFamily="2" charset="-122"/>
                <a:ea typeface="宋体" panose="02010600030101010101" pitchFamily="2" charset="-122"/>
              </a:rPr>
              <a:t>含有</a:t>
            </a:r>
            <a:r>
              <a:rPr lang="en-US" altLang="zh-CN" sz="2400" dirty="0">
                <a:latin typeface="宋体" panose="02010600030101010101" pitchFamily="2" charset="-122"/>
                <a:ea typeface="宋体" panose="02010600030101010101" pitchFamily="2" charset="-122"/>
              </a:rPr>
              <a:t>n</a:t>
            </a:r>
            <a:r>
              <a:rPr lang="zh-CN" altLang="en-US" sz="2400" dirty="0">
                <a:latin typeface="宋体" panose="02010600030101010101" pitchFamily="2" charset="-122"/>
                <a:ea typeface="宋体" panose="02010600030101010101" pitchFamily="2" charset="-122"/>
              </a:rPr>
              <a:t>个活动</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2</a:t>
            </a:r>
            <a:r>
              <a:rPr lang="en-US" altLang="zh-CN" sz="2400" dirty="0">
                <a:latin typeface="宋体" panose="02010600030101010101" pitchFamily="2" charset="-122"/>
                <a:ea typeface="宋体" panose="02010600030101010101" pitchFamily="2" charset="-122"/>
              </a:rPr>
              <a:t>,…,a</a:t>
            </a:r>
            <a:r>
              <a:rPr lang="en-US" altLang="zh-CN" sz="2400" baseline="-25000" dirty="0">
                <a:latin typeface="宋体" panose="02010600030101010101" pitchFamily="2" charset="-122"/>
                <a:ea typeface="宋体" panose="02010600030101010101" pitchFamily="2" charset="-122"/>
              </a:rPr>
              <a:t>n</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，每个活动</a:t>
            </a:r>
            <a:r>
              <a:rPr lang="en-US" altLang="zh-CN" sz="2400" dirty="0" err="1">
                <a:latin typeface="宋体" panose="02010600030101010101" pitchFamily="2" charset="-122"/>
                <a:ea typeface="宋体" panose="02010600030101010101" pitchFamily="2" charset="-122"/>
              </a:rPr>
              <a:t>a</a:t>
            </a:r>
            <a:r>
              <a:rPr lang="en-US" altLang="zh-CN" sz="2400" baseline="-25000" dirty="0" err="1">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都有一个开始时间</a:t>
            </a:r>
            <a:r>
              <a:rPr lang="en-US" altLang="zh-CN" sz="2400" dirty="0" err="1">
                <a:latin typeface="宋体" panose="02010600030101010101" pitchFamily="2" charset="-122"/>
                <a:ea typeface="宋体" panose="02010600030101010101" pitchFamily="2" charset="-122"/>
              </a:rPr>
              <a:t>s</a:t>
            </a:r>
            <a:r>
              <a:rPr lang="en-US" altLang="zh-CN" sz="2400" baseline="-25000" dirty="0" err="1">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和结束时间</a:t>
            </a:r>
            <a:r>
              <a:rPr lang="en-US" altLang="zh-CN" sz="2400" dirty="0">
                <a:latin typeface="宋体" panose="02010600030101010101" pitchFamily="2" charset="-122"/>
                <a:ea typeface="宋体" panose="02010600030101010101" pitchFamily="2" charset="-122"/>
              </a:rPr>
              <a:t>f</a:t>
            </a:r>
            <a:r>
              <a:rPr lang="en-US" altLang="zh-CN" sz="2400" baseline="-25000" dirty="0">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0≤s</a:t>
            </a:r>
            <a:r>
              <a:rPr lang="en-US" altLang="zh-CN" sz="2400" baseline="-25000" dirty="0">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&lt;f</a:t>
            </a:r>
            <a:r>
              <a:rPr lang="en-US" altLang="zh-CN" sz="2400" baseline="-25000" dirty="0">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&lt;∞</a:t>
            </a:r>
            <a:r>
              <a:rPr lang="zh-CN" altLang="en-US" sz="2400" dirty="0">
                <a:latin typeface="宋体" panose="02010600030101010101" pitchFamily="2" charset="-122"/>
                <a:ea typeface="宋体" panose="02010600030101010101" pitchFamily="2" charset="-122"/>
              </a:rPr>
              <a:t>。同时，这些活动都要使用同一资源</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如演讲会场</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，而这个资源在任何时刻只能供一个活动使用。</a:t>
            </a:r>
            <a:endParaRPr lang="en-US" altLang="zh-CN" sz="2400" dirty="0"/>
          </a:p>
          <a:p>
            <a:pPr marL="0" indent="0" algn="just">
              <a:lnSpc>
                <a:spcPct val="150000"/>
              </a:lnSpc>
              <a:spcBef>
                <a:spcPts val="1800"/>
              </a:spcBef>
              <a:buFont typeface="Wingdings 2" panose="05020102010507070707" pitchFamily="18" charset="2"/>
              <a:buNone/>
              <a:defRPr/>
            </a:pPr>
            <a:r>
              <a:rPr lang="zh-CN" altLang="en-US" sz="2400" dirty="0"/>
              <a:t>       活动的兼容性</a:t>
            </a:r>
            <a:r>
              <a:rPr lang="zh-CN" altLang="en-US" sz="2400" dirty="0">
                <a:latin typeface="宋体" panose="02010600030101010101" pitchFamily="2" charset="-122"/>
                <a:ea typeface="宋体" panose="02010600030101010101" pitchFamily="2" charset="-122"/>
              </a:rPr>
              <a:t>：如果选择了活动</a:t>
            </a:r>
            <a:r>
              <a:rPr lang="en-US" altLang="zh-CN" sz="2400" dirty="0" err="1">
                <a:latin typeface="宋体" panose="02010600030101010101" pitchFamily="2" charset="-122"/>
                <a:ea typeface="宋体" panose="02010600030101010101" pitchFamily="2" charset="-122"/>
              </a:rPr>
              <a:t>a</a:t>
            </a:r>
            <a:r>
              <a:rPr lang="en-US" altLang="zh-CN" sz="2400" baseline="-25000" dirty="0" err="1">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，则它在半开时间区间</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s</a:t>
            </a:r>
            <a:r>
              <a:rPr lang="en-US" altLang="zh-CN" sz="2400" baseline="-25000" dirty="0" err="1">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 f</a:t>
            </a:r>
            <a:r>
              <a:rPr lang="en-US" altLang="zh-CN" sz="2400" baseline="-25000" dirty="0">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）内占用资源。若两个活动</a:t>
            </a:r>
            <a:r>
              <a:rPr lang="en-US" altLang="zh-CN" sz="2400" dirty="0" err="1">
                <a:latin typeface="宋体" panose="02010600030101010101" pitchFamily="2" charset="-122"/>
                <a:ea typeface="宋体" panose="02010600030101010101" pitchFamily="2" charset="-122"/>
              </a:rPr>
              <a:t>a</a:t>
            </a:r>
            <a:r>
              <a:rPr lang="en-US" altLang="zh-CN" sz="2400" baseline="-25000" dirty="0" err="1">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和</a:t>
            </a:r>
            <a:r>
              <a:rPr lang="en-US" altLang="zh-CN" sz="2400" dirty="0" err="1">
                <a:latin typeface="宋体" panose="02010600030101010101" pitchFamily="2" charset="-122"/>
                <a:ea typeface="宋体" panose="02010600030101010101" pitchFamily="2" charset="-122"/>
              </a:rPr>
              <a:t>a</a:t>
            </a:r>
            <a:r>
              <a:rPr lang="en-US" altLang="zh-CN" sz="2400" baseline="-25000" dirty="0" err="1">
                <a:latin typeface="宋体" panose="02010600030101010101" pitchFamily="2" charset="-122"/>
                <a:ea typeface="宋体" panose="02010600030101010101" pitchFamily="2" charset="-122"/>
              </a:rPr>
              <a:t>j</a:t>
            </a:r>
            <a:r>
              <a:rPr lang="zh-CN" altLang="en-US" sz="2400" dirty="0">
                <a:latin typeface="宋体" panose="02010600030101010101" pitchFamily="2" charset="-122"/>
                <a:ea typeface="宋体" panose="02010600030101010101" pitchFamily="2" charset="-122"/>
              </a:rPr>
              <a:t>满足</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s</a:t>
            </a:r>
            <a:r>
              <a:rPr lang="en-US" altLang="zh-CN" sz="2400" baseline="-25000" dirty="0" err="1">
                <a:latin typeface="宋体" panose="02010600030101010101" pitchFamily="2" charset="-122"/>
                <a:ea typeface="宋体" panose="02010600030101010101" pitchFamily="2" charset="-122"/>
              </a:rPr>
              <a:t>i</a:t>
            </a:r>
            <a:r>
              <a:rPr lang="en-US" altLang="zh-CN" sz="2400" dirty="0">
                <a:latin typeface="宋体" panose="02010600030101010101" pitchFamily="2" charset="-122"/>
                <a:ea typeface="宋体" panose="02010600030101010101" pitchFamily="2" charset="-122"/>
              </a:rPr>
              <a:t>, f</a:t>
            </a:r>
            <a:r>
              <a:rPr lang="en-US" altLang="zh-CN" sz="2400" baseline="-25000" dirty="0">
                <a:latin typeface="宋体" panose="02010600030101010101" pitchFamily="2" charset="-122"/>
                <a:ea typeface="宋体" panose="02010600030101010101" pitchFamily="2" charset="-122"/>
              </a:rPr>
              <a:t>i</a:t>
            </a:r>
            <a:r>
              <a:rPr lang="zh-CN" altLang="en-US" sz="2400" dirty="0">
                <a:latin typeface="宋体" panose="02010600030101010101" pitchFamily="2" charset="-122"/>
                <a:ea typeface="宋体" panose="02010600030101010101" pitchFamily="2" charset="-122"/>
              </a:rPr>
              <a:t>）与区间</a:t>
            </a:r>
            <a:r>
              <a:rPr lang="en-US" altLang="zh-CN" sz="2400" dirty="0">
                <a:latin typeface="宋体" panose="02010600030101010101" pitchFamily="2" charset="-122"/>
                <a:ea typeface="宋体" panose="02010600030101010101" pitchFamily="2" charset="-122"/>
              </a:rPr>
              <a:t>[</a:t>
            </a:r>
            <a:r>
              <a:rPr lang="en-US" altLang="zh-CN" sz="2400" dirty="0" err="1">
                <a:latin typeface="宋体" panose="02010600030101010101" pitchFamily="2" charset="-122"/>
                <a:ea typeface="宋体" panose="02010600030101010101" pitchFamily="2" charset="-122"/>
              </a:rPr>
              <a:t>s</a:t>
            </a:r>
            <a:r>
              <a:rPr lang="en-US" altLang="zh-CN" sz="2400" baseline="-25000" dirty="0" err="1">
                <a:latin typeface="宋体" panose="02010600030101010101" pitchFamily="2" charset="-122"/>
                <a:ea typeface="宋体" panose="02010600030101010101" pitchFamily="2" charset="-122"/>
              </a:rPr>
              <a:t>j</a:t>
            </a:r>
            <a:r>
              <a:rPr lang="en-US" altLang="zh-CN" sz="2400" dirty="0">
                <a:latin typeface="宋体" panose="02010600030101010101" pitchFamily="2" charset="-122"/>
                <a:ea typeface="宋体" panose="02010600030101010101" pitchFamily="2" charset="-122"/>
              </a:rPr>
              <a:t>, f</a:t>
            </a:r>
            <a:r>
              <a:rPr lang="en-US" altLang="zh-CN" sz="2400" baseline="-25000" dirty="0">
                <a:latin typeface="宋体" panose="02010600030101010101" pitchFamily="2" charset="-122"/>
                <a:ea typeface="宋体" panose="02010600030101010101" pitchFamily="2" charset="-122"/>
              </a:rPr>
              <a:t>j</a:t>
            </a:r>
            <a:r>
              <a:rPr lang="zh-CN" altLang="en-US" sz="2400" dirty="0">
                <a:latin typeface="宋体" panose="02010600030101010101" pitchFamily="2" charset="-122"/>
                <a:ea typeface="宋体" panose="02010600030101010101" pitchFamily="2" charset="-122"/>
              </a:rPr>
              <a:t>）不重叠，则称它们是</a:t>
            </a:r>
            <a:r>
              <a:rPr lang="zh-CN" altLang="en-US" sz="2400" dirty="0">
                <a:solidFill>
                  <a:srgbClr val="0000FF"/>
                </a:solidFill>
              </a:rPr>
              <a:t>兼容</a:t>
            </a:r>
            <a:r>
              <a:rPr lang="zh-CN" altLang="en-US" sz="2400" dirty="0">
                <a:latin typeface="宋体" panose="02010600030101010101" pitchFamily="2" charset="-122"/>
                <a:ea typeface="宋体" panose="02010600030101010101" pitchFamily="2" charset="-122"/>
              </a:rPr>
              <a:t>的。</a:t>
            </a:r>
            <a:endParaRPr lang="en-US" altLang="zh-CN" sz="2400" dirty="0">
              <a:latin typeface="宋体" panose="02010600030101010101" pitchFamily="2" charset="-122"/>
              <a:ea typeface="宋体" panose="02010600030101010101" pitchFamily="2" charset="-122"/>
            </a:endParaRPr>
          </a:p>
          <a:p>
            <a:pPr marL="982663" lvl="1" algn="just">
              <a:lnSpc>
                <a:spcPct val="150000"/>
              </a:lnSpc>
              <a:spcBef>
                <a:spcPts val="1200"/>
              </a:spcBef>
              <a:buFont typeface="Wingdings" panose="05000000000000000000" pitchFamily="2" charset="2"/>
              <a:buChar char="Ø"/>
              <a:defRPr/>
            </a:pPr>
            <a:r>
              <a:rPr lang="zh-CN" altLang="en-US" sz="1800" dirty="0">
                <a:latin typeface="宋体" panose="02010600030101010101" pitchFamily="2" charset="-122"/>
                <a:ea typeface="宋体" panose="02010600030101010101" pitchFamily="2" charset="-122"/>
              </a:rPr>
              <a:t>也就是说，当</a:t>
            </a:r>
            <a:r>
              <a:rPr lang="en-US" altLang="zh-CN" sz="1800" dirty="0" err="1">
                <a:latin typeface="宋体" panose="02010600030101010101" pitchFamily="2" charset="-122"/>
                <a:ea typeface="宋体" panose="02010600030101010101" pitchFamily="2" charset="-122"/>
              </a:rPr>
              <a:t>s</a:t>
            </a:r>
            <a:r>
              <a:rPr lang="en-US" altLang="zh-CN" sz="1800" baseline="-25000" dirty="0" err="1">
                <a:latin typeface="宋体" panose="02010600030101010101" pitchFamily="2" charset="-122"/>
                <a:ea typeface="宋体" panose="02010600030101010101" pitchFamily="2" charset="-122"/>
              </a:rPr>
              <a:t>i</a:t>
            </a:r>
            <a:r>
              <a:rPr lang="en-US" altLang="zh-CN" sz="1800" dirty="0" err="1">
                <a:latin typeface="宋体" panose="02010600030101010101" pitchFamily="2" charset="-122"/>
                <a:ea typeface="宋体" panose="02010600030101010101" pitchFamily="2" charset="-122"/>
              </a:rPr>
              <a:t>≥f</a:t>
            </a:r>
            <a:r>
              <a:rPr lang="en-US" altLang="zh-CN" sz="1800" baseline="-25000" dirty="0" err="1">
                <a:latin typeface="宋体" panose="02010600030101010101" pitchFamily="2" charset="-122"/>
                <a:ea typeface="宋体" panose="02010600030101010101" pitchFamily="2" charset="-122"/>
              </a:rPr>
              <a:t>j</a:t>
            </a:r>
            <a:r>
              <a:rPr lang="zh-CN" altLang="en-US" sz="1800" dirty="0">
                <a:latin typeface="宋体" panose="02010600030101010101" pitchFamily="2" charset="-122"/>
                <a:ea typeface="宋体" panose="02010600030101010101" pitchFamily="2" charset="-122"/>
              </a:rPr>
              <a:t>或</a:t>
            </a:r>
            <a:r>
              <a:rPr lang="en-US" altLang="zh-CN" sz="1800" dirty="0" err="1">
                <a:latin typeface="宋体" panose="02010600030101010101" pitchFamily="2" charset="-122"/>
                <a:ea typeface="宋体" panose="02010600030101010101" pitchFamily="2" charset="-122"/>
              </a:rPr>
              <a:t>s</a:t>
            </a:r>
            <a:r>
              <a:rPr lang="en-US" altLang="zh-CN" sz="1800" baseline="-25000" dirty="0" err="1">
                <a:latin typeface="宋体" panose="02010600030101010101" pitchFamily="2" charset="-122"/>
                <a:ea typeface="宋体" panose="02010600030101010101" pitchFamily="2" charset="-122"/>
              </a:rPr>
              <a:t>j</a:t>
            </a:r>
            <a:r>
              <a:rPr lang="en-US" altLang="zh-CN" sz="1800" dirty="0" err="1">
                <a:latin typeface="宋体" panose="02010600030101010101" pitchFamily="2" charset="-122"/>
                <a:ea typeface="宋体" panose="02010600030101010101" pitchFamily="2" charset="-122"/>
              </a:rPr>
              <a:t>≥f</a:t>
            </a:r>
            <a:r>
              <a:rPr lang="en-US" altLang="zh-CN" sz="1800" baseline="-25000" dirty="0" err="1">
                <a:latin typeface="宋体" panose="02010600030101010101" pitchFamily="2" charset="-122"/>
                <a:ea typeface="宋体" panose="02010600030101010101" pitchFamily="2" charset="-122"/>
              </a:rPr>
              <a:t>i</a:t>
            </a:r>
            <a:r>
              <a:rPr lang="zh-CN" altLang="en-US" sz="1800" dirty="0">
                <a:latin typeface="宋体" panose="02010600030101010101" pitchFamily="2" charset="-122"/>
                <a:ea typeface="宋体" panose="02010600030101010101" pitchFamily="2" charset="-122"/>
              </a:rPr>
              <a:t>时，活动</a:t>
            </a:r>
            <a:r>
              <a:rPr lang="en-US" altLang="zh-CN" sz="1800" dirty="0" err="1">
                <a:latin typeface="宋体" panose="02010600030101010101" pitchFamily="2" charset="-122"/>
                <a:ea typeface="宋体" panose="02010600030101010101" pitchFamily="2" charset="-122"/>
              </a:rPr>
              <a:t>a</a:t>
            </a:r>
            <a:r>
              <a:rPr lang="en-US" altLang="zh-CN" sz="1800" baseline="-25000" dirty="0" err="1">
                <a:latin typeface="宋体" panose="02010600030101010101" pitchFamily="2" charset="-122"/>
                <a:ea typeface="宋体" panose="02010600030101010101" pitchFamily="2" charset="-122"/>
              </a:rPr>
              <a:t>i</a:t>
            </a:r>
            <a:r>
              <a:rPr lang="zh-CN" altLang="en-US" sz="1800" dirty="0">
                <a:latin typeface="宋体" panose="02010600030101010101" pitchFamily="2" charset="-122"/>
                <a:ea typeface="宋体" panose="02010600030101010101" pitchFamily="2" charset="-122"/>
              </a:rPr>
              <a:t>与活动</a:t>
            </a:r>
            <a:r>
              <a:rPr lang="en-US" altLang="zh-CN" sz="1800" dirty="0" err="1">
                <a:latin typeface="宋体" panose="02010600030101010101" pitchFamily="2" charset="-122"/>
                <a:ea typeface="宋体" panose="02010600030101010101" pitchFamily="2" charset="-122"/>
              </a:rPr>
              <a:t>a</a:t>
            </a:r>
            <a:r>
              <a:rPr lang="en-US" altLang="zh-CN" sz="1800" baseline="-25000" dirty="0" err="1">
                <a:latin typeface="宋体" panose="02010600030101010101" pitchFamily="2" charset="-122"/>
                <a:ea typeface="宋体" panose="02010600030101010101" pitchFamily="2" charset="-122"/>
              </a:rPr>
              <a:t>j</a:t>
            </a:r>
            <a:r>
              <a:rPr lang="zh-CN" altLang="en-US" sz="1800" dirty="0">
                <a:latin typeface="宋体" panose="02010600030101010101" pitchFamily="2" charset="-122"/>
                <a:ea typeface="宋体" panose="02010600030101010101" pitchFamily="2" charset="-122"/>
              </a:rPr>
              <a:t>兼容。</a:t>
            </a:r>
            <a:endParaRPr lang="en-US" altLang="zh-CN" sz="1800" dirty="0">
              <a:latin typeface="宋体" panose="02010600030101010101" pitchFamily="2" charset="-122"/>
              <a:ea typeface="宋体" panose="02010600030101010101" pitchFamily="2" charset="-122"/>
            </a:endParaRPr>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a:extLst>
              <a:ext uri="{FF2B5EF4-FFF2-40B4-BE49-F238E27FC236}">
                <a16:creationId xmlns:a16="http://schemas.microsoft.com/office/drawing/2014/main" id="{644F81C5-5BFD-46FD-8D6D-264DCDF03ED4}"/>
              </a:ext>
            </a:extLst>
          </p:cNvPr>
          <p:cNvSpPr>
            <a:spLocks noGrp="1"/>
          </p:cNvSpPr>
          <p:nvPr>
            <p:ph idx="1"/>
          </p:nvPr>
        </p:nvSpPr>
        <p:spPr>
          <a:xfrm>
            <a:off x="395288" y="260350"/>
            <a:ext cx="8348662" cy="5772150"/>
          </a:xfrm>
          <a:solidFill>
            <a:schemeClr val="bg1"/>
          </a:solidFill>
        </p:spPr>
        <p:txBody>
          <a:bodyPr/>
          <a:lstStyle/>
          <a:p>
            <a:pPr marL="0" indent="0">
              <a:lnSpc>
                <a:spcPct val="200000"/>
              </a:lnSpc>
              <a:buFont typeface="Wingdings" panose="05000000000000000000" pitchFamily="2" charset="2"/>
              <a:buNone/>
              <a:defRPr/>
            </a:pPr>
            <a:r>
              <a:rPr lang="zh-CN" altLang="en-US" sz="2800" dirty="0"/>
              <a:t>定理 </a:t>
            </a:r>
            <a:r>
              <a:rPr lang="en-US" altLang="zh-CN" sz="2800" dirty="0"/>
              <a:t>16.4  </a:t>
            </a:r>
            <a:r>
              <a:rPr lang="zh-CN" altLang="en-US" sz="2800" dirty="0"/>
              <a:t>过程</a:t>
            </a:r>
            <a:r>
              <a:rPr lang="en-US" altLang="zh-CN" sz="2800" dirty="0"/>
              <a:t>HUFFMAN</a:t>
            </a:r>
            <a:r>
              <a:rPr lang="zh-CN" altLang="en-US" sz="2800" dirty="0"/>
              <a:t>会生成一个最优前缀码。</a:t>
            </a:r>
            <a:endParaRPr lang="en-US" altLang="zh-CN" sz="2800" dirty="0"/>
          </a:p>
          <a:p>
            <a:pPr marL="0" indent="0">
              <a:lnSpc>
                <a:spcPct val="200000"/>
              </a:lnSpc>
              <a:buFont typeface="Wingdings" panose="05000000000000000000" pitchFamily="2" charset="2"/>
              <a:buNone/>
              <a:defRPr/>
            </a:pPr>
            <a:r>
              <a:rPr lang="zh-CN" altLang="en-US" sz="2800" dirty="0"/>
              <a:t>证明：</a:t>
            </a:r>
            <a:r>
              <a:rPr lang="zh-CN" altLang="en-US" sz="2800" dirty="0">
                <a:latin typeface="宋体" panose="02010600030101010101" pitchFamily="2" charset="-122"/>
                <a:ea typeface="宋体" panose="02010600030101010101" pitchFamily="2" charset="-122"/>
              </a:rPr>
              <a:t>由引理</a:t>
            </a:r>
            <a:r>
              <a:rPr lang="en-US" altLang="zh-CN" sz="2800" dirty="0">
                <a:latin typeface="宋体" panose="02010600030101010101" pitchFamily="2" charset="-122"/>
                <a:ea typeface="宋体" panose="02010600030101010101" pitchFamily="2" charset="-122"/>
              </a:rPr>
              <a:t>16.2</a:t>
            </a:r>
            <a:r>
              <a:rPr lang="zh-CN" altLang="en-US" sz="2800" dirty="0">
                <a:latin typeface="宋体" panose="02010600030101010101" pitchFamily="2" charset="-122"/>
                <a:ea typeface="宋体" panose="02010600030101010101" pitchFamily="2" charset="-122"/>
              </a:rPr>
              <a:t>和引理</a:t>
            </a:r>
            <a:r>
              <a:rPr lang="en-US" altLang="zh-CN" sz="2800" dirty="0">
                <a:latin typeface="宋体" panose="02010600030101010101" pitchFamily="2" charset="-122"/>
                <a:ea typeface="宋体" panose="02010600030101010101" pitchFamily="2" charset="-122"/>
              </a:rPr>
              <a:t>16.3</a:t>
            </a:r>
            <a:r>
              <a:rPr lang="zh-CN" altLang="en-US" sz="2800" dirty="0">
                <a:latin typeface="宋体" panose="02010600030101010101" pitchFamily="2" charset="-122"/>
                <a:ea typeface="宋体" panose="02010600030101010101" pitchFamily="2" charset="-122"/>
              </a:rPr>
              <a:t>即可得。</a:t>
            </a:r>
            <a:endParaRPr lang="en-US" altLang="zh-CN" sz="2800" dirty="0">
              <a:latin typeface="宋体" panose="02010600030101010101" pitchFamily="2" charset="-122"/>
              <a:ea typeface="宋体" panose="02010600030101010101" pitchFamily="2" charset="-122"/>
            </a:endParaRPr>
          </a:p>
          <a:p>
            <a:pPr marL="0" indent="0">
              <a:lnSpc>
                <a:spcPct val="150000"/>
              </a:lnSpc>
              <a:buFont typeface="Wingdings" panose="05000000000000000000" pitchFamily="2" charset="2"/>
              <a:buNone/>
              <a:defRPr/>
            </a:pPr>
            <a:r>
              <a:rPr lang="zh-CN" altLang="en-US" sz="2400" dirty="0"/>
              <a:t>贪心选择性：</a:t>
            </a:r>
            <a:endParaRPr lang="en-US" altLang="zh-CN" sz="2400" dirty="0"/>
          </a:p>
          <a:p>
            <a:pPr>
              <a:lnSpc>
                <a:spcPct val="150000"/>
              </a:lnSpc>
              <a:defRPr/>
            </a:pPr>
            <a:r>
              <a:rPr lang="zh-CN" altLang="en-US" sz="2400" dirty="0">
                <a:solidFill>
                  <a:srgbClr val="0000FF"/>
                </a:solidFill>
                <a:latin typeface="宋体" panose="02010600030101010101" pitchFamily="2" charset="-122"/>
                <a:ea typeface="宋体" panose="02010600030101010101" pitchFamily="2" charset="-122"/>
              </a:rPr>
              <a:t>引理</a:t>
            </a:r>
            <a:r>
              <a:rPr lang="en-US" altLang="zh-CN" sz="2400" dirty="0">
                <a:solidFill>
                  <a:srgbClr val="0000FF"/>
                </a:solidFill>
                <a:latin typeface="宋体" panose="02010600030101010101" pitchFamily="2" charset="-122"/>
                <a:ea typeface="宋体" panose="02010600030101010101" pitchFamily="2" charset="-122"/>
              </a:rPr>
              <a:t>16.2</a:t>
            </a:r>
            <a:r>
              <a:rPr lang="zh-CN" altLang="en-US" sz="2400" dirty="0">
                <a:latin typeface="宋体" panose="02010600030101010101" pitchFamily="2" charset="-122"/>
                <a:ea typeface="宋体" panose="02010600030101010101" pitchFamily="2" charset="-122"/>
              </a:rPr>
              <a:t>说明</a:t>
            </a:r>
            <a:r>
              <a:rPr lang="zh-CN" altLang="en-US" sz="2400" dirty="0"/>
              <a:t>首次选择频率最低的两个字符和选择其它可能的字符一样，都可以构造相应的最优编码树。</a:t>
            </a:r>
            <a:endParaRPr lang="en-US" altLang="zh-CN" sz="2400" dirty="0"/>
          </a:p>
          <a:p>
            <a:pPr>
              <a:lnSpc>
                <a:spcPct val="150000"/>
              </a:lnSpc>
              <a:defRPr/>
            </a:pPr>
            <a:r>
              <a:rPr lang="zh-CN" altLang="en-US" sz="2400" dirty="0">
                <a:solidFill>
                  <a:srgbClr val="0000FF"/>
                </a:solidFill>
                <a:latin typeface="宋体" panose="02010600030101010101" pitchFamily="2" charset="-122"/>
                <a:ea typeface="宋体" panose="02010600030101010101" pitchFamily="2" charset="-122"/>
              </a:rPr>
              <a:t>引理</a:t>
            </a:r>
            <a:r>
              <a:rPr lang="en-US" altLang="zh-CN" sz="2400" dirty="0">
                <a:solidFill>
                  <a:srgbClr val="0000FF"/>
                </a:solidFill>
                <a:latin typeface="宋体" panose="02010600030101010101" pitchFamily="2" charset="-122"/>
                <a:ea typeface="宋体" panose="02010600030101010101" pitchFamily="2" charset="-122"/>
              </a:rPr>
              <a:t>16.3</a:t>
            </a:r>
            <a:r>
              <a:rPr lang="zh-CN" altLang="en-US" sz="2400" dirty="0">
                <a:latin typeface="宋体" panose="02010600030101010101" pitchFamily="2" charset="-122"/>
                <a:ea typeface="宋体" panose="02010600030101010101" pitchFamily="2" charset="-122"/>
              </a:rPr>
              <a:t>说明</a:t>
            </a:r>
            <a:r>
              <a:rPr lang="zh-CN" altLang="en-US" sz="2400" dirty="0"/>
              <a:t>首次贪心选择，选择出频率最低的两个字符</a:t>
            </a:r>
            <a:r>
              <a:rPr lang="en-US" altLang="zh-CN" sz="2400" dirty="0"/>
              <a:t>x</a:t>
            </a:r>
            <a:r>
              <a:rPr lang="zh-CN" altLang="en-US" sz="2400" dirty="0"/>
              <a:t>和</a:t>
            </a:r>
            <a:r>
              <a:rPr lang="en-US" altLang="zh-CN" sz="2400" dirty="0"/>
              <a:t>y</a:t>
            </a:r>
            <a:r>
              <a:rPr lang="zh-CN" altLang="en-US" sz="2400" dirty="0"/>
              <a:t>，合并后将</a:t>
            </a:r>
            <a:r>
              <a:rPr lang="en-US" altLang="zh-CN" sz="2400" dirty="0"/>
              <a:t>z</a:t>
            </a:r>
            <a:r>
              <a:rPr lang="zh-CN" altLang="en-US" sz="2400" dirty="0"/>
              <a:t>加入元素集合，可以构造包含</a:t>
            </a:r>
            <a:r>
              <a:rPr lang="en-US" altLang="zh-CN" sz="2400" dirty="0"/>
              <a:t>z</a:t>
            </a:r>
            <a:r>
              <a:rPr lang="zh-CN" altLang="en-US" sz="2400" dirty="0"/>
              <a:t>的最优编码树，而还原</a:t>
            </a:r>
            <a:r>
              <a:rPr lang="en-US" altLang="zh-CN" sz="2400" dirty="0"/>
              <a:t>x</a:t>
            </a:r>
            <a:r>
              <a:rPr lang="zh-CN" altLang="en-US" sz="2400" dirty="0"/>
              <a:t>和</a:t>
            </a:r>
            <a:r>
              <a:rPr lang="en-US" altLang="zh-CN" sz="2400" dirty="0"/>
              <a:t>y</a:t>
            </a:r>
            <a:r>
              <a:rPr lang="zh-CN" altLang="en-US" sz="2400" dirty="0"/>
              <a:t>，一样还是最优编码树。</a:t>
            </a:r>
            <a:endParaRPr lang="en-US" altLang="zh-CN" sz="2400" dirty="0"/>
          </a:p>
          <a:p>
            <a:pPr>
              <a:lnSpc>
                <a:spcPct val="150000"/>
              </a:lnSpc>
              <a:defRPr/>
            </a:pPr>
            <a:r>
              <a:rPr lang="zh-CN" altLang="en-US" sz="2400" dirty="0"/>
              <a:t>所以</a:t>
            </a:r>
            <a:r>
              <a:rPr lang="zh-CN" altLang="en-US" sz="2400" dirty="0">
                <a:solidFill>
                  <a:srgbClr val="FF0000"/>
                </a:solidFill>
              </a:rPr>
              <a:t>贪心选择性成立</a:t>
            </a:r>
            <a:r>
              <a:rPr lang="zh-CN" altLang="en-US" sz="2400" dirty="0"/>
              <a:t>。</a:t>
            </a:r>
          </a:p>
        </p:txBody>
      </p:sp>
      <p:sp>
        <p:nvSpPr>
          <p:cNvPr id="4" name="日期占位符 3">
            <a:extLst>
              <a:ext uri="{FF2B5EF4-FFF2-40B4-BE49-F238E27FC236}">
                <a16:creationId xmlns:a16="http://schemas.microsoft.com/office/drawing/2014/main" id="{E74E3559-3CF5-4F82-9B2B-EB7AAA03D7DF}"/>
              </a:ext>
            </a:extLst>
          </p:cNvPr>
          <p:cNvSpPr>
            <a:spLocks noGrp="1"/>
          </p:cNvSpPr>
          <p:nvPr>
            <p:ph type="dt" sz="quarter" idx="10"/>
          </p:nvPr>
        </p:nvSpPr>
        <p:spPr/>
        <p:txBody>
          <a:bodyPr/>
          <a:lstStyle/>
          <a:p>
            <a:pPr>
              <a:defRPr/>
            </a:pPr>
            <a:fld id="{42CE09C5-5513-4F87-9B17-045F432C34F7}" type="datetime1">
              <a:rPr lang="zh-CN" altLang="en-US" smtClean="0"/>
              <a:pPr>
                <a:defRPr/>
              </a:pPr>
              <a:t>2022/3/24</a:t>
            </a:fld>
            <a:endParaRPr lang="zh-CN" altLang="en-US"/>
          </a:p>
        </p:txBody>
      </p:sp>
      <p:sp>
        <p:nvSpPr>
          <p:cNvPr id="48132" name="灯片编号占位符 4">
            <a:extLst>
              <a:ext uri="{FF2B5EF4-FFF2-40B4-BE49-F238E27FC236}">
                <a16:creationId xmlns:a16="http://schemas.microsoft.com/office/drawing/2014/main" id="{620CCBDC-548D-4AE1-AA52-AB69F71C68BA}"/>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9C2FAA08-E99A-44E2-8033-DE114D580A32}" type="slidenum">
              <a:rPr lang="zh-CN" altLang="zh-CN" sz="1400">
                <a:solidFill>
                  <a:schemeClr val="tx1"/>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40</a:t>
            </a:fld>
            <a:endParaRPr lang="zh-CN" altLang="zh-CN" sz="1400">
              <a:solidFill>
                <a:schemeClr val="tx1"/>
              </a:solidFill>
              <a:latin typeface="Tahoma" panose="020B0604030504040204" pitchFamily="34"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2CB5034-7490-4FA9-BA56-DCD38C960839}"/>
              </a:ext>
            </a:extLst>
          </p:cNvPr>
          <p:cNvSpPr>
            <a:spLocks noGrp="1"/>
          </p:cNvSpPr>
          <p:nvPr>
            <p:ph idx="1"/>
          </p:nvPr>
        </p:nvSpPr>
        <p:spPr>
          <a:xfrm>
            <a:off x="247650" y="765175"/>
            <a:ext cx="8709025" cy="4619625"/>
          </a:xfrm>
          <a:solidFill>
            <a:schemeClr val="bg1"/>
          </a:solidFill>
        </p:spPr>
        <p:txBody>
          <a:bodyPr/>
          <a:lstStyle/>
          <a:p>
            <a:pPr marL="0" indent="0">
              <a:lnSpc>
                <a:spcPct val="150000"/>
              </a:lnSpc>
              <a:buFont typeface="Wingdings" panose="05000000000000000000" pitchFamily="2" charset="2"/>
              <a:buNone/>
              <a:defRPr/>
            </a:pPr>
            <a:r>
              <a:rPr lang="zh-CN" altLang="en-US" dirty="0"/>
              <a:t>作业</a:t>
            </a:r>
            <a:endParaRPr lang="en-US" altLang="zh-CN" dirty="0"/>
          </a:p>
          <a:p>
            <a:pPr>
              <a:lnSpc>
                <a:spcPct val="150000"/>
              </a:lnSpc>
              <a:defRPr/>
            </a:pPr>
            <a:r>
              <a:rPr lang="en-US" altLang="zh-CN" sz="2400" dirty="0">
                <a:latin typeface="宋体" panose="02010600030101010101" pitchFamily="2" charset="-122"/>
                <a:ea typeface="宋体" panose="02010600030101010101" pitchFamily="2" charset="-122"/>
              </a:rPr>
              <a:t>16.1-4</a:t>
            </a:r>
            <a:endParaRPr lang="zh-CN" altLang="zh-CN" sz="2400" dirty="0">
              <a:latin typeface="宋体" panose="02010600030101010101" pitchFamily="2" charset="-122"/>
              <a:ea typeface="宋体" panose="02010600030101010101" pitchFamily="2" charset="-122"/>
            </a:endParaRPr>
          </a:p>
          <a:p>
            <a:pPr>
              <a:lnSpc>
                <a:spcPct val="150000"/>
              </a:lnSpc>
              <a:defRPr/>
            </a:pPr>
            <a:r>
              <a:rPr lang="en-US" altLang="zh-CN" sz="2400" dirty="0">
                <a:latin typeface="宋体" panose="02010600030101010101" pitchFamily="2" charset="-122"/>
                <a:ea typeface="宋体" panose="02010600030101010101" pitchFamily="2" charset="-122"/>
              </a:rPr>
              <a:t>16.2-7</a:t>
            </a:r>
            <a:endParaRPr lang="zh-CN" altLang="zh-CN" sz="2400" dirty="0">
              <a:latin typeface="宋体" panose="02010600030101010101" pitchFamily="2" charset="-122"/>
              <a:ea typeface="宋体" panose="02010600030101010101" pitchFamily="2" charset="-122"/>
            </a:endParaRPr>
          </a:p>
          <a:p>
            <a:pPr>
              <a:lnSpc>
                <a:spcPct val="150000"/>
              </a:lnSpc>
              <a:defRPr/>
            </a:pPr>
            <a:r>
              <a:rPr lang="en-US" altLang="zh-CN" sz="2400" dirty="0">
                <a:latin typeface="宋体" panose="02010600030101010101" pitchFamily="2" charset="-122"/>
                <a:ea typeface="宋体" panose="02010600030101010101" pitchFamily="2" charset="-122"/>
              </a:rPr>
              <a:t>16.3-3</a:t>
            </a:r>
            <a:endParaRPr lang="zh-CN" altLang="zh-CN" sz="2400" dirty="0">
              <a:latin typeface="宋体" panose="02010600030101010101" pitchFamily="2" charset="-122"/>
              <a:ea typeface="宋体" panose="02010600030101010101" pitchFamily="2" charset="-122"/>
            </a:endParaRPr>
          </a:p>
          <a:p>
            <a:pPr>
              <a:lnSpc>
                <a:spcPct val="150000"/>
              </a:lnSpc>
              <a:defRPr/>
            </a:pPr>
            <a:r>
              <a:rPr lang="en-US" altLang="zh-CN" sz="2400" dirty="0">
                <a:latin typeface="宋体" panose="02010600030101010101" pitchFamily="2" charset="-122"/>
                <a:ea typeface="宋体" panose="02010600030101010101" pitchFamily="2" charset="-122"/>
              </a:rPr>
              <a:t>16-1</a:t>
            </a:r>
          </a:p>
          <a:p>
            <a:pPr>
              <a:lnSpc>
                <a:spcPct val="150000"/>
              </a:lnSpc>
              <a:defRPr/>
            </a:pPr>
            <a:r>
              <a:rPr lang="zh-CN" altLang="en-US" sz="2400" dirty="0">
                <a:latin typeface="宋体" panose="02010600030101010101" pitchFamily="2" charset="-122"/>
                <a:ea typeface="宋体" panose="02010600030101010101" pitchFamily="2" charset="-122"/>
              </a:rPr>
              <a:t>求以下背包问题的最优解：</a:t>
            </a:r>
            <a:r>
              <a:rPr lang="en-US" altLang="zh-CN" sz="2400" dirty="0">
                <a:latin typeface="宋体" panose="02010600030101010101" pitchFamily="2" charset="-122"/>
                <a:ea typeface="宋体" panose="02010600030101010101" pitchFamily="2" charset="-122"/>
              </a:rPr>
              <a:t>n=7</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M=15</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p</a:t>
            </a:r>
            <a:r>
              <a:rPr lang="en-US" altLang="zh-CN" sz="2400" baseline="-25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,…,p</a:t>
            </a:r>
            <a:r>
              <a:rPr lang="en-US" altLang="zh-CN" sz="2400" baseline="-25000" dirty="0">
                <a:latin typeface="宋体" panose="02010600030101010101" pitchFamily="2" charset="-122"/>
                <a:ea typeface="宋体" panose="02010600030101010101" pitchFamily="2" charset="-122"/>
              </a:rPr>
              <a:t>7</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=(10,5,15,7,6,18,3)</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w</a:t>
            </a:r>
            <a:r>
              <a:rPr lang="en-US" altLang="zh-CN" sz="2400" baseline="-25000" dirty="0">
                <a:latin typeface="宋体" panose="02010600030101010101" pitchFamily="2" charset="-122"/>
                <a:ea typeface="宋体" panose="02010600030101010101" pitchFamily="2" charset="-122"/>
              </a:rPr>
              <a:t>1</a:t>
            </a:r>
            <a:r>
              <a:rPr lang="en-US" altLang="zh-CN" sz="2400" dirty="0">
                <a:latin typeface="宋体" panose="02010600030101010101" pitchFamily="2" charset="-122"/>
                <a:ea typeface="宋体" panose="02010600030101010101" pitchFamily="2" charset="-122"/>
              </a:rPr>
              <a:t>,…,w</a:t>
            </a:r>
            <a:r>
              <a:rPr lang="en-US" altLang="zh-CN" sz="2400" baseline="-25000" dirty="0">
                <a:latin typeface="宋体" panose="02010600030101010101" pitchFamily="2" charset="-122"/>
                <a:ea typeface="宋体" panose="02010600030101010101" pitchFamily="2" charset="-122"/>
              </a:rPr>
              <a:t>7</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=(2,3,5,7,1,4,1)</a:t>
            </a:r>
            <a:r>
              <a:rPr lang="zh-CN" altLang="en-US" sz="2400" dirty="0">
                <a:latin typeface="宋体" panose="02010600030101010101" pitchFamily="2" charset="-122"/>
                <a:ea typeface="宋体" panose="02010600030101010101" pitchFamily="2" charset="-122"/>
              </a:rPr>
              <a:t>。</a:t>
            </a:r>
            <a:endParaRPr lang="zh-CN" altLang="zh-CN" sz="2400" dirty="0">
              <a:latin typeface="宋体" panose="02010600030101010101" pitchFamily="2" charset="-122"/>
              <a:ea typeface="宋体" panose="02010600030101010101" pitchFamily="2" charset="-122"/>
            </a:endParaRPr>
          </a:p>
          <a:p>
            <a:pPr>
              <a:lnSpc>
                <a:spcPct val="150000"/>
              </a:lnSpc>
              <a:defRPr/>
            </a:pPr>
            <a:endParaRPr lang="zh-CN" altLang="en-US" dirty="0"/>
          </a:p>
        </p:txBody>
      </p:sp>
      <p:sp>
        <p:nvSpPr>
          <p:cNvPr id="4" name="日期占位符 3">
            <a:extLst>
              <a:ext uri="{FF2B5EF4-FFF2-40B4-BE49-F238E27FC236}">
                <a16:creationId xmlns:a16="http://schemas.microsoft.com/office/drawing/2014/main" id="{49E63CA5-11A2-456A-839A-C2932D169BF8}"/>
              </a:ext>
            </a:extLst>
          </p:cNvPr>
          <p:cNvSpPr>
            <a:spLocks noGrp="1"/>
          </p:cNvSpPr>
          <p:nvPr>
            <p:ph type="dt" sz="quarter" idx="10"/>
          </p:nvPr>
        </p:nvSpPr>
        <p:spPr/>
        <p:txBody>
          <a:bodyPr/>
          <a:lstStyle/>
          <a:p>
            <a:pPr>
              <a:defRPr/>
            </a:pPr>
            <a:fld id="{082F3523-BFE5-49B6-93B1-795557E2EC3E}" type="datetime1">
              <a:rPr lang="zh-CN" altLang="en-US" smtClean="0"/>
              <a:pPr>
                <a:defRPr/>
              </a:pPr>
              <a:t>2022/3/24</a:t>
            </a:fld>
            <a:endParaRPr lang="zh-CN" altLang="en-US"/>
          </a:p>
        </p:txBody>
      </p:sp>
      <p:sp>
        <p:nvSpPr>
          <p:cNvPr id="49156" name="灯片编号占位符 4">
            <a:extLst>
              <a:ext uri="{FF2B5EF4-FFF2-40B4-BE49-F238E27FC236}">
                <a16:creationId xmlns:a16="http://schemas.microsoft.com/office/drawing/2014/main" id="{FE405521-7362-4D2F-A24C-F89D31F7A2B5}"/>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0C25CC9F-D4C5-4827-87C7-A0087D9BA6A7}" type="slidenum">
              <a:rPr lang="zh-CN" altLang="zh-CN" sz="1400">
                <a:solidFill>
                  <a:schemeClr val="tx1"/>
                </a:solidFill>
                <a:latin typeface="Tahoma" panose="020B0604030504040204" pitchFamily="34" charset="0"/>
                <a:ea typeface="宋体" panose="02010600030101010101" pitchFamily="2" charset="-122"/>
              </a:rPr>
              <a:pPr>
                <a:spcBef>
                  <a:spcPct val="0"/>
                </a:spcBef>
                <a:buClrTx/>
                <a:buSzTx/>
                <a:buFont typeface="Arial" panose="020B0604020202020204" pitchFamily="34" charset="0"/>
                <a:buNone/>
              </a:pPr>
              <a:t>41</a:t>
            </a:fld>
            <a:endParaRPr lang="zh-CN" altLang="zh-CN" sz="1400">
              <a:solidFill>
                <a:schemeClr val="tx1"/>
              </a:solidFill>
              <a:latin typeface="Tahoma" panose="020B060403050404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a:extLst>
              <a:ext uri="{FF2B5EF4-FFF2-40B4-BE49-F238E27FC236}">
                <a16:creationId xmlns:a16="http://schemas.microsoft.com/office/drawing/2014/main" id="{95622E01-03AE-4499-99D2-72B55E1617C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400">
              <a:solidFill>
                <a:srgbClr val="045C75"/>
              </a:solidFill>
              <a:latin typeface="Constantia" panose="02030602050306030303" pitchFamily="18" charset="0"/>
              <a:ea typeface="宋体" panose="02010600030101010101" pitchFamily="2" charset="-122"/>
            </a:endParaRPr>
          </a:p>
        </p:txBody>
      </p:sp>
      <p:sp>
        <p:nvSpPr>
          <p:cNvPr id="12291" name="Rectangle 3">
            <a:extLst>
              <a:ext uri="{FF2B5EF4-FFF2-40B4-BE49-F238E27FC236}">
                <a16:creationId xmlns:a16="http://schemas.microsoft.com/office/drawing/2014/main" id="{2B01F58F-2CCE-474E-820C-9C6532735EAF}"/>
              </a:ext>
            </a:extLst>
          </p:cNvPr>
          <p:cNvSpPr>
            <a:spLocks noGrp="1" noChangeArrowheads="1"/>
          </p:cNvSpPr>
          <p:nvPr>
            <p:ph type="body" idx="1"/>
          </p:nvPr>
        </p:nvSpPr>
        <p:spPr>
          <a:xfrm>
            <a:off x="190500" y="1268413"/>
            <a:ext cx="8785225" cy="5265737"/>
          </a:xfrm>
          <a:solidFill>
            <a:schemeClr val="bg1"/>
          </a:solidFill>
        </p:spPr>
        <p:txBody>
          <a:bodyPr/>
          <a:lstStyle/>
          <a:p>
            <a:pPr marL="0" indent="0">
              <a:lnSpc>
                <a:spcPct val="150000"/>
              </a:lnSpc>
              <a:spcBef>
                <a:spcPct val="0"/>
              </a:spcBef>
              <a:buFont typeface="Wingdings" panose="05000000000000000000" pitchFamily="2" charset="2"/>
              <a:buNone/>
            </a:pPr>
            <a:r>
              <a:rPr lang="zh-CN" altLang="en-US" sz="2800"/>
              <a:t>活动选择问题：</a:t>
            </a:r>
            <a:r>
              <a:rPr lang="zh-CN" altLang="en-US" sz="2800">
                <a:latin typeface="宋体" panose="02010600030101010101" pitchFamily="2" charset="-122"/>
                <a:ea typeface="宋体" panose="02010600030101010101" pitchFamily="2" charset="-122"/>
              </a:rPr>
              <a:t>就是对给定的包含</a:t>
            </a:r>
            <a:r>
              <a:rPr lang="en-US" altLang="zh-CN" sz="2800">
                <a:latin typeface="宋体" panose="02010600030101010101" pitchFamily="2" charset="-122"/>
                <a:ea typeface="宋体" panose="02010600030101010101" pitchFamily="2" charset="-122"/>
              </a:rPr>
              <a:t>n</a:t>
            </a:r>
            <a:r>
              <a:rPr lang="zh-CN" altLang="en-US" sz="2800">
                <a:latin typeface="宋体" panose="02010600030101010101" pitchFamily="2" charset="-122"/>
                <a:ea typeface="宋体" panose="02010600030101010101" pitchFamily="2" charset="-122"/>
              </a:rPr>
              <a:t>个活动的集合</a:t>
            </a:r>
            <a:r>
              <a:rPr lang="en-US" altLang="zh-CN" sz="2800">
                <a:latin typeface="宋体" panose="02010600030101010101" pitchFamily="2" charset="-122"/>
                <a:ea typeface="宋体" panose="02010600030101010101" pitchFamily="2" charset="-122"/>
              </a:rPr>
              <a:t>S</a:t>
            </a:r>
            <a:r>
              <a:rPr lang="zh-CN" altLang="en-US" sz="2800">
                <a:latin typeface="宋体" panose="02010600030101010101" pitchFamily="2" charset="-122"/>
                <a:ea typeface="宋体" panose="02010600030101010101" pitchFamily="2" charset="-122"/>
              </a:rPr>
              <a:t>，在已知每个活动开始时间和结束时间的条件下，从中选出最多可兼容活动的子集合，称为</a:t>
            </a:r>
            <a:r>
              <a:rPr lang="zh-CN" altLang="en-US" sz="2800">
                <a:solidFill>
                  <a:srgbClr val="FF0000"/>
                </a:solidFill>
              </a:rPr>
              <a:t>最大兼容活动集合</a:t>
            </a:r>
            <a:r>
              <a:rPr lang="zh-CN" altLang="en-US" sz="2800" b="1">
                <a:latin typeface="宋体" panose="02010600030101010101" pitchFamily="2" charset="-122"/>
                <a:ea typeface="宋体" panose="02010600030101010101" pitchFamily="2" charset="-122"/>
              </a:rPr>
              <a:t>。</a:t>
            </a:r>
          </a:p>
        </p:txBody>
      </p:sp>
      <p:sp>
        <p:nvSpPr>
          <p:cNvPr id="12292" name="Rectangle 3">
            <a:extLst>
              <a:ext uri="{FF2B5EF4-FFF2-40B4-BE49-F238E27FC236}">
                <a16:creationId xmlns:a16="http://schemas.microsoft.com/office/drawing/2014/main" id="{08DA1017-F629-4E13-827F-055CFCFD6D1C}"/>
              </a:ext>
            </a:extLst>
          </p:cNvPr>
          <p:cNvSpPr txBox="1">
            <a:spLocks noChangeArrowheads="1"/>
          </p:cNvSpPr>
          <p:nvPr/>
        </p:nvSpPr>
        <p:spPr bwMode="auto">
          <a:xfrm>
            <a:off x="323850" y="3724275"/>
            <a:ext cx="8496300" cy="25193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lnSpc>
                <a:spcPct val="150000"/>
              </a:lnSpc>
              <a:spcBef>
                <a:spcPts val="1200"/>
              </a:spcBef>
              <a:buFont typeface="Wingdings" panose="05000000000000000000" pitchFamily="2" charset="2"/>
              <a:buNone/>
            </a:pPr>
            <a:r>
              <a:rPr lang="zh-CN" altLang="en-US" sz="2400">
                <a:solidFill>
                  <a:schemeClr val="tx1"/>
                </a:solidFill>
              </a:rPr>
              <a:t>      </a:t>
            </a:r>
            <a:r>
              <a:rPr lang="zh-CN" altLang="en-US" sz="2400">
                <a:solidFill>
                  <a:schemeClr val="tx1"/>
                </a:solidFill>
                <a:latin typeface="宋体" panose="02010600030101010101" pitchFamily="2" charset="-122"/>
                <a:ea typeface="宋体" panose="02010600030101010101" pitchFamily="2" charset="-122"/>
              </a:rPr>
              <a:t>不失一般性，设活动已经按照</a:t>
            </a:r>
            <a:r>
              <a:rPr lang="zh-CN" altLang="en-US" sz="2400">
                <a:solidFill>
                  <a:srgbClr val="0000FF"/>
                </a:solidFill>
              </a:rPr>
              <a:t>结束时间单调递增</a:t>
            </a:r>
            <a:r>
              <a:rPr lang="zh-CN" altLang="en-US" sz="2400">
                <a:solidFill>
                  <a:schemeClr val="tx1"/>
                </a:solidFill>
                <a:latin typeface="宋体" panose="02010600030101010101" pitchFamily="2" charset="-122"/>
                <a:ea typeface="宋体" panose="02010600030101010101" pitchFamily="2" charset="-122"/>
              </a:rPr>
              <a:t>排序：</a:t>
            </a:r>
            <a:endParaRPr lang="zh-CN" altLang="en-US" sz="2000">
              <a:solidFill>
                <a:schemeClr val="tx1"/>
              </a:solidFill>
              <a:latin typeface="宋体" panose="02010600030101010101" pitchFamily="2" charset="-122"/>
              <a:ea typeface="宋体" panose="02010600030101010101" pitchFamily="2" charset="-122"/>
            </a:endParaRPr>
          </a:p>
        </p:txBody>
      </p:sp>
      <p:pic>
        <p:nvPicPr>
          <p:cNvPr id="12293" name="图片 4">
            <a:extLst>
              <a:ext uri="{FF2B5EF4-FFF2-40B4-BE49-F238E27FC236}">
                <a16:creationId xmlns:a16="http://schemas.microsoft.com/office/drawing/2014/main" id="{351FDE84-B613-4489-8F7C-920F2BEFDD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4652963"/>
            <a:ext cx="47688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6">
            <a:extLst>
              <a:ext uri="{FF2B5EF4-FFF2-40B4-BE49-F238E27FC236}">
                <a16:creationId xmlns:a16="http://schemas.microsoft.com/office/drawing/2014/main" id="{AB24A531-61A2-4B86-85DB-4C89EDD7FB4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fld id="{68646AC3-2E20-4EA3-8193-BC76F6CA7F1D}" type="slidenum">
              <a:rPr lang="zh-CN" altLang="en-US" sz="1400">
                <a:solidFill>
                  <a:srgbClr val="045C75"/>
                </a:solidFill>
                <a:latin typeface="Constantia" panose="02030602050306030303" pitchFamily="18" charset="0"/>
                <a:ea typeface="宋体" panose="02010600030101010101" pitchFamily="2" charset="-122"/>
              </a:rPr>
              <a:pPr>
                <a:spcBef>
                  <a:spcPct val="0"/>
                </a:spcBef>
                <a:buClrTx/>
                <a:buSzTx/>
                <a:buFont typeface="Arial" panose="020B0604020202020204" pitchFamily="34" charset="0"/>
                <a:buNone/>
              </a:pPr>
              <a:t>6</a:t>
            </a:fld>
            <a:endParaRPr lang="zh-CN" altLang="en-US" sz="1400">
              <a:solidFill>
                <a:srgbClr val="045C75"/>
              </a:solidFill>
              <a:latin typeface="Constantia" panose="02030602050306030303" pitchFamily="18" charset="0"/>
              <a:ea typeface="宋体" panose="02010600030101010101" pitchFamily="2" charset="-122"/>
            </a:endParaRPr>
          </a:p>
        </p:txBody>
      </p:sp>
      <p:sp>
        <p:nvSpPr>
          <p:cNvPr id="81924" name="Rectangle 3">
            <a:extLst>
              <a:ext uri="{FF2B5EF4-FFF2-40B4-BE49-F238E27FC236}">
                <a16:creationId xmlns:a16="http://schemas.microsoft.com/office/drawing/2014/main" id="{7B598458-9F5C-44F2-A602-9BB86DC37AD5}"/>
              </a:ext>
            </a:extLst>
          </p:cNvPr>
          <p:cNvSpPr>
            <a:spLocks noGrp="1" noChangeArrowheads="1"/>
          </p:cNvSpPr>
          <p:nvPr>
            <p:ph type="body" sz="half" idx="1"/>
          </p:nvPr>
        </p:nvSpPr>
        <p:spPr>
          <a:xfrm>
            <a:off x="450850" y="765175"/>
            <a:ext cx="8585200" cy="1135063"/>
          </a:xfrm>
          <a:solidFill>
            <a:schemeClr val="bg1"/>
          </a:solidFill>
        </p:spPr>
        <p:txBody>
          <a:bodyPr/>
          <a:lstStyle/>
          <a:p>
            <a:pPr marL="447675" indent="-447675">
              <a:lnSpc>
                <a:spcPct val="150000"/>
              </a:lnSpc>
              <a:spcBef>
                <a:spcPts val="1200"/>
              </a:spcBef>
              <a:buFont typeface="Wingdings" panose="05000000000000000000" pitchFamily="2" charset="2"/>
              <a:buNone/>
              <a:defRPr/>
            </a:pPr>
            <a:r>
              <a:rPr lang="zh-CN" altLang="en-US" sz="2400" b="1" dirty="0">
                <a:solidFill>
                  <a:schemeClr val="tx1"/>
                </a:solidFill>
                <a:latin typeface="宋体" panose="02010600030101010101" pitchFamily="2" charset="-122"/>
                <a:ea typeface="宋体" panose="02010600030101010101" pitchFamily="2" charset="-122"/>
              </a:rPr>
              <a:t>例：</a:t>
            </a:r>
            <a:r>
              <a:rPr lang="zh-CN" altLang="en-US" sz="2400" dirty="0">
                <a:solidFill>
                  <a:schemeClr val="tx1"/>
                </a:solidFill>
                <a:latin typeface="宋体" panose="02010600030101010101" pitchFamily="2" charset="-122"/>
                <a:ea typeface="宋体" panose="02010600030101010101" pitchFamily="2" charset="-122"/>
              </a:rPr>
              <a:t>设有</a:t>
            </a:r>
            <a:r>
              <a:rPr lang="en-US" altLang="zh-CN" sz="2400" dirty="0">
                <a:solidFill>
                  <a:schemeClr val="tx1"/>
                </a:solidFill>
                <a:latin typeface="宋体" panose="02010600030101010101" pitchFamily="2" charset="-122"/>
                <a:ea typeface="宋体" panose="02010600030101010101" pitchFamily="2" charset="-122"/>
              </a:rPr>
              <a:t>11</a:t>
            </a:r>
            <a:r>
              <a:rPr lang="zh-CN" altLang="en-US" sz="2400" dirty="0">
                <a:solidFill>
                  <a:schemeClr val="tx1"/>
                </a:solidFill>
                <a:latin typeface="宋体" panose="02010600030101010101" pitchFamily="2" charset="-122"/>
                <a:ea typeface="宋体" panose="02010600030101010101" pitchFamily="2" charset="-122"/>
              </a:rPr>
              <a:t>个待安排的活动</a:t>
            </a:r>
            <a:r>
              <a:rPr lang="en-US" altLang="zh-CN" sz="2400" dirty="0">
                <a:solidFill>
                  <a:schemeClr val="tx1"/>
                </a:solidFill>
                <a:latin typeface="宋体" panose="02010600030101010101" pitchFamily="2" charset="-122"/>
                <a:ea typeface="宋体" panose="02010600030101010101" pitchFamily="2" charset="-122"/>
              </a:rPr>
              <a:t>,</a:t>
            </a:r>
            <a:r>
              <a:rPr lang="zh-CN" altLang="en-US" sz="2400" dirty="0">
                <a:solidFill>
                  <a:schemeClr val="tx1"/>
                </a:solidFill>
                <a:latin typeface="宋体" panose="02010600030101010101" pitchFamily="2" charset="-122"/>
                <a:ea typeface="宋体" panose="02010600030101010101" pitchFamily="2" charset="-122"/>
              </a:rPr>
              <a:t>它们的开始时间和结束时间如下，并设活动按结束时间的非减次序排列：</a:t>
            </a:r>
            <a:endParaRPr lang="en-US" altLang="zh-CN" sz="2400" dirty="0">
              <a:solidFill>
                <a:schemeClr val="tx1"/>
              </a:solidFill>
              <a:latin typeface="宋体" panose="02010600030101010101" pitchFamily="2" charset="-122"/>
              <a:ea typeface="宋体" panose="02010600030101010101" pitchFamily="2" charset="-122"/>
            </a:endParaRPr>
          </a:p>
          <a:p>
            <a:pPr marL="622300" indent="-622300">
              <a:lnSpc>
                <a:spcPct val="150000"/>
              </a:lnSpc>
              <a:spcBef>
                <a:spcPts val="1200"/>
              </a:spcBef>
              <a:buFont typeface="Wingdings" panose="05000000000000000000" pitchFamily="2" charset="2"/>
              <a:buNone/>
              <a:defRPr/>
            </a:pPr>
            <a:endParaRPr lang="en-US" altLang="zh-CN" sz="2000" dirty="0">
              <a:solidFill>
                <a:schemeClr val="tx1"/>
              </a:solidFill>
            </a:endParaRPr>
          </a:p>
          <a:p>
            <a:pPr marL="622300" indent="-622300">
              <a:lnSpc>
                <a:spcPct val="150000"/>
              </a:lnSpc>
              <a:spcBef>
                <a:spcPts val="1200"/>
              </a:spcBef>
              <a:buFont typeface="Wingdings" panose="05000000000000000000" pitchFamily="2" charset="2"/>
              <a:buNone/>
              <a:defRPr/>
            </a:pPr>
            <a:endParaRPr lang="en-US" altLang="zh-CN" sz="2000" dirty="0">
              <a:solidFill>
                <a:schemeClr val="tx1"/>
              </a:solidFill>
            </a:endParaRPr>
          </a:p>
          <a:p>
            <a:pPr marL="622300" indent="-622300">
              <a:lnSpc>
                <a:spcPct val="150000"/>
              </a:lnSpc>
              <a:spcBef>
                <a:spcPts val="1200"/>
              </a:spcBef>
              <a:buFont typeface="Wingdings" panose="05000000000000000000" pitchFamily="2" charset="2"/>
              <a:buNone/>
              <a:defRPr/>
            </a:pPr>
            <a:endParaRPr lang="en-US" altLang="zh-CN" sz="2000" dirty="0">
              <a:solidFill>
                <a:schemeClr val="tx1"/>
              </a:solidFill>
            </a:endParaRPr>
          </a:p>
          <a:p>
            <a:pPr marL="87313" indent="-87313">
              <a:lnSpc>
                <a:spcPct val="150000"/>
              </a:lnSpc>
              <a:spcBef>
                <a:spcPts val="1200"/>
              </a:spcBef>
              <a:buFont typeface="Wingdings" panose="05000000000000000000" pitchFamily="2" charset="2"/>
              <a:buNone/>
              <a:defRPr/>
            </a:pPr>
            <a:r>
              <a:rPr lang="zh-CN" altLang="en-US" sz="2400" dirty="0">
                <a:solidFill>
                  <a:schemeClr val="tx1"/>
                </a:solidFill>
                <a:latin typeface="宋体" panose="02010600030101010101" pitchFamily="2" charset="-122"/>
                <a:ea typeface="宋体" panose="02010600030101010101" pitchFamily="2" charset="-122"/>
              </a:rPr>
              <a:t>     则             、               、                     都是兼容活动集合。</a:t>
            </a:r>
            <a:endParaRPr lang="en-US" altLang="zh-CN" sz="2400" dirty="0">
              <a:solidFill>
                <a:schemeClr val="tx1"/>
              </a:solidFill>
              <a:latin typeface="宋体" panose="02010600030101010101" pitchFamily="2" charset="-122"/>
              <a:ea typeface="宋体" panose="02010600030101010101" pitchFamily="2" charset="-122"/>
            </a:endParaRPr>
          </a:p>
          <a:p>
            <a:pPr marL="0" indent="0">
              <a:lnSpc>
                <a:spcPct val="150000"/>
              </a:lnSpc>
              <a:spcBef>
                <a:spcPts val="1200"/>
              </a:spcBef>
              <a:buFont typeface="Wingdings" panose="05000000000000000000" pitchFamily="2" charset="2"/>
              <a:buNone/>
              <a:defRPr/>
            </a:pPr>
            <a:r>
              <a:rPr lang="en-US" altLang="zh-CN" sz="2400" dirty="0">
                <a:solidFill>
                  <a:schemeClr val="tx1"/>
                </a:solidFill>
                <a:latin typeface="宋体" panose="02010600030101010101" pitchFamily="2" charset="-122"/>
                <a:ea typeface="宋体" panose="02010600030101010101" pitchFamily="2" charset="-122"/>
              </a:rPr>
              <a:t>     </a:t>
            </a:r>
            <a:r>
              <a:rPr lang="zh-CN" altLang="en-US" sz="2400" dirty="0">
                <a:solidFill>
                  <a:schemeClr val="tx1"/>
                </a:solidFill>
                <a:latin typeface="宋体" panose="02010600030101010101" pitchFamily="2" charset="-122"/>
                <a:ea typeface="宋体" panose="02010600030101010101" pitchFamily="2" charset="-122"/>
              </a:rPr>
              <a:t>其中                、              是最大兼容活动集合。显然最大兼容活动集合不一定是唯一的。</a:t>
            </a:r>
          </a:p>
        </p:txBody>
      </p:sp>
      <p:pic>
        <p:nvPicPr>
          <p:cNvPr id="13316" name="图片 3">
            <a:extLst>
              <a:ext uri="{FF2B5EF4-FFF2-40B4-BE49-F238E27FC236}">
                <a16:creationId xmlns:a16="http://schemas.microsoft.com/office/drawing/2014/main" id="{EE890B34-75FC-43AD-88AF-1EB367AF40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062163"/>
            <a:ext cx="6823075"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图片 5">
            <a:extLst>
              <a:ext uri="{FF2B5EF4-FFF2-40B4-BE49-F238E27FC236}">
                <a16:creationId xmlns:a16="http://schemas.microsoft.com/office/drawing/2014/main" id="{07AB3E6A-76E0-4489-99B9-65D9435E3E1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4010025"/>
            <a:ext cx="177165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图片 6">
            <a:extLst>
              <a:ext uri="{FF2B5EF4-FFF2-40B4-BE49-F238E27FC236}">
                <a16:creationId xmlns:a16="http://schemas.microsoft.com/office/drawing/2014/main" id="{04ED766E-E535-43B9-B1FB-18EB72FE1E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16338" y="3997325"/>
            <a:ext cx="233045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图片 7">
            <a:extLst>
              <a:ext uri="{FF2B5EF4-FFF2-40B4-BE49-F238E27FC236}">
                <a16:creationId xmlns:a16="http://schemas.microsoft.com/office/drawing/2014/main" id="{4C10C7C9-B47E-44A5-AE3E-C9C84E68DB27}"/>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369050" y="4016375"/>
            <a:ext cx="2162175"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图片 12">
            <a:extLst>
              <a:ext uri="{FF2B5EF4-FFF2-40B4-BE49-F238E27FC236}">
                <a16:creationId xmlns:a16="http://schemas.microsoft.com/office/drawing/2014/main" id="{71F3195C-24BF-48FB-8889-BB174E663B9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85963" y="5238750"/>
            <a:ext cx="22923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图片 13">
            <a:extLst>
              <a:ext uri="{FF2B5EF4-FFF2-40B4-BE49-F238E27FC236}">
                <a16:creationId xmlns:a16="http://schemas.microsoft.com/office/drawing/2014/main" id="{F0D7E842-115F-43AD-AE5B-7A8EAFB3956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75163" y="5246688"/>
            <a:ext cx="222567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322" name="直接箭头连接符 2">
            <a:extLst>
              <a:ext uri="{FF2B5EF4-FFF2-40B4-BE49-F238E27FC236}">
                <a16:creationId xmlns:a16="http://schemas.microsoft.com/office/drawing/2014/main" id="{8D782007-42AA-4245-AC1E-7ED218D0390B}"/>
              </a:ext>
            </a:extLst>
          </p:cNvPr>
          <p:cNvCxnSpPr>
            <a:cxnSpLocks noChangeShapeType="1"/>
          </p:cNvCxnSpPr>
          <p:nvPr/>
        </p:nvCxnSpPr>
        <p:spPr bwMode="auto">
          <a:xfrm>
            <a:off x="2051050" y="3286125"/>
            <a:ext cx="5943600" cy="0"/>
          </a:xfrm>
          <a:prstGeom prst="straightConnector1">
            <a:avLst/>
          </a:prstGeom>
          <a:noFill/>
          <a:ln w="9525" algn="ctr">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文本框 12">
            <a:extLst>
              <a:ext uri="{FF2B5EF4-FFF2-40B4-BE49-F238E27FC236}">
                <a16:creationId xmlns:a16="http://schemas.microsoft.com/office/drawing/2014/main" id="{860A5355-0D8B-4A84-8CD1-5C2DCDF14DFE}"/>
              </a:ext>
            </a:extLst>
          </p:cNvPr>
          <p:cNvSpPr txBox="1"/>
          <p:nvPr/>
        </p:nvSpPr>
        <p:spPr>
          <a:xfrm>
            <a:off x="5365750" y="3387725"/>
            <a:ext cx="2722563" cy="368300"/>
          </a:xfrm>
          <a:prstGeom prst="rect">
            <a:avLst/>
          </a:prstGeom>
          <a:solidFill>
            <a:schemeClr val="accent1">
              <a:lumMod val="20000"/>
              <a:lumOff val="80000"/>
            </a:schemeClr>
          </a:solidFill>
        </p:spPr>
        <p:txBody>
          <a:bodyPr wrap="none">
            <a:spAutoFit/>
          </a:bodyPr>
          <a:lstStyle/>
          <a:p>
            <a:pPr>
              <a:defRPr/>
            </a:pPr>
            <a:r>
              <a:rPr lang="zh-CN" altLang="en-US" dirty="0"/>
              <a:t>按结束时间的非减序排列</a:t>
            </a:r>
          </a:p>
        </p:txBody>
      </p:sp>
      <p:sp>
        <p:nvSpPr>
          <p:cNvPr id="2" name="椭圆 1">
            <a:extLst>
              <a:ext uri="{FF2B5EF4-FFF2-40B4-BE49-F238E27FC236}">
                <a16:creationId xmlns:a16="http://schemas.microsoft.com/office/drawing/2014/main" id="{923C6E92-BCC4-4324-B6FA-3D924C8AFA93}"/>
              </a:ext>
            </a:extLst>
          </p:cNvPr>
          <p:cNvSpPr/>
          <p:nvPr/>
        </p:nvSpPr>
        <p:spPr bwMode="auto">
          <a:xfrm>
            <a:off x="2987675" y="2420938"/>
            <a:ext cx="360363" cy="776287"/>
          </a:xfrm>
          <a:prstGeom prst="ellipse">
            <a:avLst/>
          </a:prstGeom>
          <a:noFill/>
          <a:ln w="9525" cap="flat" cmpd="sng" algn="ctr">
            <a:solidFill>
              <a:schemeClr val="accent1">
                <a:lumMod val="75000"/>
              </a:schemeClr>
            </a:solidFill>
            <a:prstDash val="solid"/>
            <a:round/>
            <a:headEnd type="none" w="med" len="med"/>
            <a:tailEnd type="none" w="med" len="med"/>
          </a:ln>
          <a:effectLst/>
        </p:spPr>
        <p:txBody>
          <a:bodyPr/>
          <a:lstStyle/>
          <a:p>
            <a:pPr>
              <a:buFont typeface="Arial" panose="020B0604020202020204" pitchFamily="34" charset="0"/>
              <a:buNone/>
              <a:defRPr/>
            </a:pPr>
            <a:endParaRPr lang="zh-CN" altLang="en-US"/>
          </a:p>
        </p:txBody>
      </p:sp>
      <p:sp>
        <p:nvSpPr>
          <p:cNvPr id="14" name="椭圆 13">
            <a:extLst>
              <a:ext uri="{FF2B5EF4-FFF2-40B4-BE49-F238E27FC236}">
                <a16:creationId xmlns:a16="http://schemas.microsoft.com/office/drawing/2014/main" id="{3C3E8DC0-3204-459A-936C-DB4C5B0AD72C}"/>
              </a:ext>
            </a:extLst>
          </p:cNvPr>
          <p:cNvSpPr/>
          <p:nvPr/>
        </p:nvSpPr>
        <p:spPr bwMode="auto">
          <a:xfrm>
            <a:off x="6367463" y="2420938"/>
            <a:ext cx="358775" cy="776287"/>
          </a:xfrm>
          <a:prstGeom prst="ellipse">
            <a:avLst/>
          </a:prstGeom>
          <a:noFill/>
          <a:ln w="9525" cap="flat" cmpd="sng" algn="ctr">
            <a:solidFill>
              <a:schemeClr val="accent1">
                <a:lumMod val="75000"/>
              </a:schemeClr>
            </a:solidFill>
            <a:prstDash val="solid"/>
            <a:round/>
            <a:headEnd type="none" w="med" len="med"/>
            <a:tailEnd type="none" w="med" len="med"/>
          </a:ln>
          <a:effectLst/>
        </p:spPr>
        <p:txBody>
          <a:bodyPr/>
          <a:lstStyle/>
          <a:p>
            <a:pPr>
              <a:buFont typeface="Arial" panose="020B0604020202020204" pitchFamily="34" charset="0"/>
              <a:buNone/>
              <a:defRPr/>
            </a:pPr>
            <a:endParaRPr lang="zh-CN" altLang="en-US"/>
          </a:p>
        </p:txBody>
      </p:sp>
      <p:sp>
        <p:nvSpPr>
          <p:cNvPr id="15" name="椭圆 14">
            <a:extLst>
              <a:ext uri="{FF2B5EF4-FFF2-40B4-BE49-F238E27FC236}">
                <a16:creationId xmlns:a16="http://schemas.microsoft.com/office/drawing/2014/main" id="{0D89F421-E7A0-41F7-82D2-3C7920D0ED5E}"/>
              </a:ext>
            </a:extLst>
          </p:cNvPr>
          <p:cNvSpPr/>
          <p:nvPr/>
        </p:nvSpPr>
        <p:spPr bwMode="auto">
          <a:xfrm>
            <a:off x="7667625" y="2414588"/>
            <a:ext cx="360363" cy="776287"/>
          </a:xfrm>
          <a:prstGeom prst="ellipse">
            <a:avLst/>
          </a:prstGeom>
          <a:noFill/>
          <a:ln w="9525" cap="flat" cmpd="sng" algn="ctr">
            <a:solidFill>
              <a:schemeClr val="accent1">
                <a:lumMod val="75000"/>
              </a:schemeClr>
            </a:solidFill>
            <a:prstDash val="solid"/>
            <a:round/>
            <a:headEnd type="none" w="med" len="med"/>
            <a:tailEnd type="none" w="med" len="med"/>
          </a:ln>
          <a:effectLst/>
        </p:spPr>
        <p:txBody>
          <a:bodyPr/>
          <a:lstStyle/>
          <a:p>
            <a:pPr>
              <a:buFont typeface="Arial" panose="020B0604020202020204" pitchFamily="34" charset="0"/>
              <a:buNone/>
              <a:defRPr/>
            </a:pPr>
            <a:endParaRPr lang="zh-CN" altLang="en-US"/>
          </a:p>
        </p:txBody>
      </p:sp>
      <p:sp>
        <p:nvSpPr>
          <p:cNvPr id="16" name="椭圆 15">
            <a:extLst>
              <a:ext uri="{FF2B5EF4-FFF2-40B4-BE49-F238E27FC236}">
                <a16:creationId xmlns:a16="http://schemas.microsoft.com/office/drawing/2014/main" id="{F8C7A588-5DBA-4092-B88D-EAA0D64B24F8}"/>
              </a:ext>
            </a:extLst>
          </p:cNvPr>
          <p:cNvSpPr/>
          <p:nvPr/>
        </p:nvSpPr>
        <p:spPr bwMode="auto">
          <a:xfrm>
            <a:off x="1817688" y="3930650"/>
            <a:ext cx="1668462" cy="574675"/>
          </a:xfrm>
          <a:prstGeom prst="ellipse">
            <a:avLst/>
          </a:prstGeom>
          <a:noFill/>
          <a:ln w="9525" cap="flat" cmpd="sng" algn="ctr">
            <a:solidFill>
              <a:schemeClr val="accent1">
                <a:lumMod val="75000"/>
              </a:schemeClr>
            </a:solidFill>
            <a:prstDash val="solid"/>
            <a:round/>
            <a:headEnd type="none" w="med" len="med"/>
            <a:tailEnd type="none" w="med" len="med"/>
          </a:ln>
          <a:effectLst/>
        </p:spPr>
        <p:txBody>
          <a:bodyPr/>
          <a:lstStyle/>
          <a:p>
            <a:pPr>
              <a:buFont typeface="Arial" panose="020B0604020202020204" pitchFamily="34" charset="0"/>
              <a:buNone/>
              <a:defRPr/>
            </a:pPr>
            <a:endParaRPr lang="zh-CN" altLang="en-US"/>
          </a:p>
        </p:txBody>
      </p:sp>
      <p:cxnSp>
        <p:nvCxnSpPr>
          <p:cNvPr id="13328" name="直接箭头连接符 3">
            <a:extLst>
              <a:ext uri="{FF2B5EF4-FFF2-40B4-BE49-F238E27FC236}">
                <a16:creationId xmlns:a16="http://schemas.microsoft.com/office/drawing/2014/main" id="{58E9C532-141D-4948-80E9-5C1E549D0F85}"/>
              </a:ext>
            </a:extLst>
          </p:cNvPr>
          <p:cNvCxnSpPr>
            <a:cxnSpLocks noChangeShapeType="1"/>
          </p:cNvCxnSpPr>
          <p:nvPr/>
        </p:nvCxnSpPr>
        <p:spPr bwMode="auto">
          <a:xfrm flipV="1">
            <a:off x="2843213" y="3363913"/>
            <a:ext cx="288925" cy="501650"/>
          </a:xfrm>
          <a:prstGeom prst="straightConnector1">
            <a:avLst/>
          </a:prstGeom>
          <a:noFill/>
          <a:ln w="9525" algn="ctr">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P spid="15"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a:extLst>
              <a:ext uri="{FF2B5EF4-FFF2-40B4-BE49-F238E27FC236}">
                <a16:creationId xmlns:a16="http://schemas.microsoft.com/office/drawing/2014/main" id="{3711147B-31B6-4DCD-BFFF-8B3BD37E1749}"/>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400">
              <a:solidFill>
                <a:srgbClr val="045C75"/>
              </a:solidFill>
              <a:latin typeface="Constantia" panose="02030602050306030303" pitchFamily="18" charset="0"/>
              <a:ea typeface="宋体" panose="02010600030101010101" pitchFamily="2" charset="-122"/>
            </a:endParaRPr>
          </a:p>
        </p:txBody>
      </p:sp>
      <p:sp>
        <p:nvSpPr>
          <p:cNvPr id="76804" name="Rectangle 3">
            <a:extLst>
              <a:ext uri="{FF2B5EF4-FFF2-40B4-BE49-F238E27FC236}">
                <a16:creationId xmlns:a16="http://schemas.microsoft.com/office/drawing/2014/main" id="{1E906E33-2E91-4744-81E8-317A6D2FA092}"/>
              </a:ext>
            </a:extLst>
          </p:cNvPr>
          <p:cNvSpPr>
            <a:spLocks noGrp="1" noChangeArrowheads="1"/>
          </p:cNvSpPr>
          <p:nvPr>
            <p:ph type="body" idx="1"/>
          </p:nvPr>
        </p:nvSpPr>
        <p:spPr>
          <a:xfrm>
            <a:off x="179388" y="908050"/>
            <a:ext cx="8640762" cy="5702300"/>
          </a:xfrm>
          <a:solidFill>
            <a:schemeClr val="bg1"/>
          </a:solidFill>
        </p:spPr>
        <p:txBody>
          <a:bodyPr/>
          <a:lstStyle/>
          <a:p>
            <a:pPr>
              <a:lnSpc>
                <a:spcPct val="150000"/>
              </a:lnSpc>
              <a:spcBef>
                <a:spcPts val="0"/>
              </a:spcBef>
              <a:buFont typeface="Wingdings" panose="05000000000000000000" pitchFamily="2" charset="2"/>
              <a:buNone/>
              <a:defRPr/>
            </a:pPr>
            <a:r>
              <a:rPr lang="zh-CN" altLang="en-US" sz="2800" dirty="0"/>
              <a:t>分析：</a:t>
            </a:r>
            <a:endParaRPr lang="en-US" altLang="zh-CN" sz="2800" dirty="0"/>
          </a:p>
          <a:p>
            <a:pPr marL="982663">
              <a:lnSpc>
                <a:spcPct val="150000"/>
              </a:lnSpc>
              <a:spcBef>
                <a:spcPts val="0"/>
              </a:spcBef>
              <a:buFont typeface="Wingdings" panose="05000000000000000000" pitchFamily="2" charset="2"/>
              <a:buChar char="Ø"/>
              <a:defRPr/>
            </a:pPr>
            <a:r>
              <a:rPr lang="zh-CN" altLang="en-US" sz="2800" dirty="0">
                <a:latin typeface="宋体" panose="02010600030101010101" pitchFamily="2" charset="-122"/>
                <a:ea typeface="宋体" panose="02010600030101010101" pitchFamily="2" charset="-122"/>
              </a:rPr>
              <a:t>可以用动态规划方法求解。</a:t>
            </a:r>
            <a:endParaRPr lang="en-US" altLang="zh-CN" sz="2800" dirty="0">
              <a:latin typeface="宋体" panose="02010600030101010101" pitchFamily="2" charset="-122"/>
              <a:ea typeface="宋体" panose="02010600030101010101" pitchFamily="2" charset="-122"/>
            </a:endParaRPr>
          </a:p>
          <a:p>
            <a:pPr marL="982663">
              <a:lnSpc>
                <a:spcPct val="150000"/>
              </a:lnSpc>
              <a:spcBef>
                <a:spcPts val="0"/>
              </a:spcBef>
              <a:buFont typeface="Wingdings" panose="05000000000000000000" pitchFamily="2" charset="2"/>
              <a:buChar char="Ø"/>
              <a:defRPr/>
            </a:pPr>
            <a:r>
              <a:rPr lang="zh-CN" altLang="en-US" sz="2800" dirty="0">
                <a:latin typeface="宋体" panose="02010600030101010101" pitchFamily="2" charset="-122"/>
                <a:ea typeface="宋体" panose="02010600030101010101" pitchFamily="2" charset="-122"/>
              </a:rPr>
              <a:t>贪心算法更简单一些。贪心算法将解决活动选择问题转化成一个</a:t>
            </a:r>
            <a:r>
              <a:rPr lang="zh-CN" altLang="en-US" sz="2800" dirty="0">
                <a:solidFill>
                  <a:srgbClr val="FF0000"/>
                </a:solidFill>
              </a:rPr>
              <a:t>迭代算法</a:t>
            </a:r>
            <a:r>
              <a:rPr lang="zh-CN" altLang="en-US" sz="2800" dirty="0">
                <a:latin typeface="宋体" panose="02010600030101010101" pitchFamily="2" charset="-122"/>
                <a:ea typeface="宋体" panose="02010600030101010101" pitchFamily="2" charset="-122"/>
              </a:rPr>
              <a:t>，可以更快地求解。</a:t>
            </a:r>
            <a:endParaRPr lang="en-US" altLang="zh-CN" sz="2800" dirty="0">
              <a:latin typeface="宋体" panose="02010600030101010101" pitchFamily="2" charset="-122"/>
              <a:ea typeface="宋体" panose="02010600030101010101" pitchFamily="2" charset="-122"/>
            </a:endParaRP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3">
            <a:extLst>
              <a:ext uri="{FF2B5EF4-FFF2-40B4-BE49-F238E27FC236}">
                <a16:creationId xmlns:a16="http://schemas.microsoft.com/office/drawing/2014/main" id="{C97EFACB-DF07-4D6D-B251-58F7EF19D224}"/>
              </a:ext>
            </a:extLst>
          </p:cNvPr>
          <p:cNvSpPr>
            <a:spLocks noGrp="1" noChangeArrowheads="1"/>
          </p:cNvSpPr>
          <p:nvPr>
            <p:ph type="body" idx="1"/>
          </p:nvPr>
        </p:nvSpPr>
        <p:spPr>
          <a:xfrm>
            <a:off x="130175" y="87313"/>
            <a:ext cx="8640763" cy="5005387"/>
          </a:xfrm>
          <a:solidFill>
            <a:schemeClr val="bg1"/>
          </a:solidFill>
        </p:spPr>
        <p:txBody>
          <a:bodyPr/>
          <a:lstStyle/>
          <a:p>
            <a:pPr>
              <a:lnSpc>
                <a:spcPct val="150000"/>
              </a:lnSpc>
              <a:spcBef>
                <a:spcPts val="0"/>
              </a:spcBef>
              <a:buFont typeface="Wingdings" panose="05000000000000000000" pitchFamily="2" charset="2"/>
              <a:buNone/>
              <a:defRPr/>
            </a:pPr>
            <a:r>
              <a:rPr lang="zh-CN" altLang="en-US" sz="2800" dirty="0"/>
              <a:t>（</a:t>
            </a:r>
            <a:r>
              <a:rPr lang="en-US" altLang="zh-CN" sz="2800" dirty="0"/>
              <a:t>1</a:t>
            </a:r>
            <a:r>
              <a:rPr lang="zh-CN" altLang="en-US" sz="2800" dirty="0"/>
              <a:t>）活动选择问题的最优子结构</a:t>
            </a:r>
            <a:endParaRPr lang="en-US" altLang="zh-CN" sz="2800" dirty="0"/>
          </a:p>
          <a:p>
            <a:pPr marL="87313" indent="649288">
              <a:lnSpc>
                <a:spcPct val="150000"/>
              </a:lnSpc>
              <a:spcBef>
                <a:spcPts val="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令</a:t>
            </a:r>
            <a:r>
              <a:rPr lang="en-US" altLang="zh-CN" sz="2400" dirty="0" err="1">
                <a:solidFill>
                  <a:srgbClr val="FF0000"/>
                </a:solidFill>
              </a:rPr>
              <a:t>S</a:t>
            </a:r>
            <a:r>
              <a:rPr lang="en-US" altLang="zh-CN" sz="2400" baseline="-25000" dirty="0" err="1">
                <a:solidFill>
                  <a:srgbClr val="FF0000"/>
                </a:solidFill>
              </a:rPr>
              <a:t>ij</a:t>
            </a:r>
            <a:r>
              <a:rPr lang="zh-CN" altLang="en-US" sz="2400" dirty="0">
                <a:latin typeface="宋体" panose="02010600030101010101" pitchFamily="2" charset="-122"/>
                <a:ea typeface="宋体" panose="02010600030101010101" pitchFamily="2" charset="-122"/>
              </a:rPr>
              <a:t>表示在</a:t>
            </a:r>
            <a:r>
              <a:rPr lang="en-US" altLang="zh-CN" sz="2400" dirty="0" err="1"/>
              <a:t>a</a:t>
            </a:r>
            <a:r>
              <a:rPr lang="en-US" altLang="zh-CN" sz="2400" baseline="-25000" dirty="0" err="1"/>
              <a:t>i</a:t>
            </a:r>
            <a:r>
              <a:rPr lang="zh-CN" altLang="en-US" sz="2400" dirty="0"/>
              <a:t>结束之后开始</a:t>
            </a:r>
            <a:r>
              <a:rPr lang="zh-CN" altLang="en-US" sz="2400" dirty="0">
                <a:latin typeface="宋体" panose="02010600030101010101" pitchFamily="2" charset="-122"/>
                <a:ea typeface="宋体" panose="02010600030101010101" pitchFamily="2" charset="-122"/>
              </a:rPr>
              <a:t>且在</a:t>
            </a:r>
            <a:r>
              <a:rPr lang="en-US" altLang="zh-CN" sz="2400" dirty="0" err="1"/>
              <a:t>a</a:t>
            </a:r>
            <a:r>
              <a:rPr lang="en-US" altLang="zh-CN" sz="2400" baseline="-25000" dirty="0" err="1"/>
              <a:t>j</a:t>
            </a:r>
            <a:r>
              <a:rPr lang="zh-CN" altLang="en-US" sz="2400" dirty="0"/>
              <a:t>开始之前结束</a:t>
            </a:r>
            <a:r>
              <a:rPr lang="zh-CN" altLang="en-US" sz="2400" dirty="0">
                <a:latin typeface="宋体" panose="02010600030101010101" pitchFamily="2" charset="-122"/>
                <a:ea typeface="宋体" panose="02010600030101010101" pitchFamily="2" charset="-122"/>
              </a:rPr>
              <a:t>的那些活动的集合。</a:t>
            </a:r>
            <a:endParaRPr lang="en-US" altLang="zh-CN" sz="2400" dirty="0">
              <a:latin typeface="宋体" panose="02010600030101010101" pitchFamily="2" charset="-122"/>
              <a:ea typeface="宋体" panose="02010600030101010101" pitchFamily="2" charset="-122"/>
            </a:endParaRPr>
          </a:p>
          <a:p>
            <a:pPr marL="87313" indent="649288">
              <a:lnSpc>
                <a:spcPct val="150000"/>
              </a:lnSpc>
              <a:spcBef>
                <a:spcPts val="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问题和子问题的形式定义如下：</a:t>
            </a:r>
            <a:endParaRPr lang="en-US" altLang="zh-CN" sz="2400" dirty="0">
              <a:latin typeface="宋体" panose="02010600030101010101" pitchFamily="2" charset="-122"/>
              <a:ea typeface="宋体" panose="02010600030101010101" pitchFamily="2" charset="-122"/>
            </a:endParaRPr>
          </a:p>
          <a:p>
            <a:pPr marL="0" indent="736600">
              <a:lnSpc>
                <a:spcPct val="150000"/>
              </a:lnSpc>
              <a:spcBef>
                <a:spcPts val="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设</a:t>
            </a:r>
            <a:r>
              <a:rPr lang="en-US" altLang="zh-CN" sz="2400" dirty="0" err="1">
                <a:solidFill>
                  <a:srgbClr val="FF0000"/>
                </a:solidFill>
              </a:rPr>
              <a:t>A</a:t>
            </a:r>
            <a:r>
              <a:rPr lang="en-US" altLang="zh-CN" sz="2400" baseline="-25000" dirty="0" err="1">
                <a:solidFill>
                  <a:srgbClr val="FF0000"/>
                </a:solidFill>
              </a:rPr>
              <a:t>ij</a:t>
            </a:r>
            <a:r>
              <a:rPr lang="zh-CN" altLang="en-US" sz="2400" dirty="0">
                <a:latin typeface="宋体" panose="02010600030101010101" pitchFamily="2" charset="-122"/>
                <a:ea typeface="宋体" panose="02010600030101010101" pitchFamily="2" charset="-122"/>
              </a:rPr>
              <a:t>是</a:t>
            </a:r>
            <a:r>
              <a:rPr lang="en-US" altLang="zh-CN" sz="2400" dirty="0" err="1"/>
              <a:t>S</a:t>
            </a:r>
            <a:r>
              <a:rPr lang="en-US" altLang="zh-CN" sz="2400" baseline="-25000" dirty="0" err="1"/>
              <a:t>ij</a:t>
            </a:r>
            <a:r>
              <a:rPr lang="zh-CN" altLang="en-US" sz="2400" dirty="0">
                <a:latin typeface="宋体" panose="02010600030101010101" pitchFamily="2" charset="-122"/>
                <a:ea typeface="宋体" panose="02010600030101010101" pitchFamily="2" charset="-122"/>
              </a:rPr>
              <a:t>的一个最大兼容活动集，并设</a:t>
            </a:r>
            <a:r>
              <a:rPr lang="en-US" altLang="zh-CN" sz="2400" dirty="0" err="1"/>
              <a:t>A</a:t>
            </a:r>
            <a:r>
              <a:rPr lang="en-US" altLang="zh-CN" sz="2400" baseline="-25000" dirty="0" err="1"/>
              <a:t>ij</a:t>
            </a:r>
            <a:r>
              <a:rPr lang="zh-CN" altLang="en-US" sz="2400" dirty="0">
                <a:latin typeface="宋体" panose="02010600030101010101" pitchFamily="2" charset="-122"/>
                <a:ea typeface="宋体" panose="02010600030101010101" pitchFamily="2" charset="-122"/>
              </a:rPr>
              <a:t>包含活动</a:t>
            </a:r>
            <a:r>
              <a:rPr lang="en-US" altLang="zh-CN" sz="2400" dirty="0" err="1"/>
              <a:t>a</a:t>
            </a:r>
            <a:r>
              <a:rPr lang="en-US" altLang="zh-CN" sz="2400" baseline="-25000" dirty="0" err="1"/>
              <a:t>k</a:t>
            </a:r>
            <a:r>
              <a:rPr lang="zh-CN" altLang="en-US" sz="2400" dirty="0">
                <a:latin typeface="宋体" panose="02010600030101010101" pitchFamily="2" charset="-122"/>
                <a:ea typeface="宋体" panose="02010600030101010101" pitchFamily="2" charset="-122"/>
              </a:rPr>
              <a:t>，则有：</a:t>
            </a:r>
            <a:r>
              <a:rPr lang="en-US" altLang="zh-CN" sz="2400" dirty="0" err="1"/>
              <a:t>A</a:t>
            </a:r>
            <a:r>
              <a:rPr lang="en-US" altLang="zh-CN" sz="2400" baseline="-25000" dirty="0" err="1"/>
              <a:t>ik</a:t>
            </a:r>
            <a:r>
              <a:rPr lang="zh-CN" altLang="en-US" sz="2400" dirty="0">
                <a:latin typeface="宋体" panose="02010600030101010101" pitchFamily="2" charset="-122"/>
                <a:ea typeface="宋体" panose="02010600030101010101" pitchFamily="2" charset="-122"/>
              </a:rPr>
              <a:t>表示</a:t>
            </a:r>
            <a:r>
              <a:rPr lang="en-US" altLang="zh-CN" sz="2400" dirty="0" err="1"/>
              <a:t>A</a:t>
            </a:r>
            <a:r>
              <a:rPr lang="en-US" altLang="zh-CN" sz="2400" baseline="-25000" dirty="0" err="1"/>
              <a:t>ij</a:t>
            </a:r>
            <a:r>
              <a:rPr lang="zh-CN" altLang="en-US" sz="2400" dirty="0">
                <a:latin typeface="宋体" panose="02010600030101010101" pitchFamily="2" charset="-122"/>
                <a:ea typeface="宋体" panose="02010600030101010101" pitchFamily="2" charset="-122"/>
              </a:rPr>
              <a:t>中</a:t>
            </a:r>
            <a:r>
              <a:rPr lang="en-US" altLang="zh-CN" sz="2400" dirty="0" err="1"/>
              <a:t>a</a:t>
            </a:r>
            <a:r>
              <a:rPr lang="en-US" altLang="zh-CN" sz="2400" baseline="-25000" dirty="0" err="1"/>
              <a:t>k</a:t>
            </a:r>
            <a:r>
              <a:rPr lang="zh-CN" altLang="en-US" sz="2400" dirty="0">
                <a:latin typeface="宋体" panose="02010600030101010101" pitchFamily="2" charset="-122"/>
                <a:ea typeface="宋体" panose="02010600030101010101" pitchFamily="2" charset="-122"/>
              </a:rPr>
              <a:t>开始之前的活动子集，</a:t>
            </a:r>
            <a:r>
              <a:rPr lang="en-US" altLang="zh-CN" sz="2400" dirty="0">
                <a:latin typeface="宋体" panose="02010600030101010101" pitchFamily="2" charset="-122"/>
                <a:ea typeface="宋体" panose="02010600030101010101" pitchFamily="2" charset="-122"/>
              </a:rPr>
              <a:t> </a:t>
            </a:r>
            <a:r>
              <a:rPr lang="en-US" altLang="zh-CN" sz="2400" dirty="0" err="1"/>
              <a:t>A</a:t>
            </a:r>
            <a:r>
              <a:rPr lang="en-US" altLang="zh-CN" sz="2400" baseline="-25000" dirty="0" err="1"/>
              <a:t>kj</a:t>
            </a:r>
            <a:r>
              <a:rPr lang="zh-CN" altLang="en-US" sz="2400" dirty="0">
                <a:latin typeface="宋体" panose="02010600030101010101" pitchFamily="2" charset="-122"/>
                <a:ea typeface="宋体" panose="02010600030101010101" pitchFamily="2" charset="-122"/>
              </a:rPr>
              <a:t>表示</a:t>
            </a:r>
            <a:r>
              <a:rPr lang="en-US" altLang="zh-CN" sz="2400" dirty="0" err="1"/>
              <a:t>A</a:t>
            </a:r>
            <a:r>
              <a:rPr lang="en-US" altLang="zh-CN" sz="2400" baseline="-25000" dirty="0" err="1"/>
              <a:t>ij</a:t>
            </a:r>
            <a:r>
              <a:rPr lang="zh-CN" altLang="en-US" sz="2400" dirty="0">
                <a:latin typeface="宋体" panose="02010600030101010101" pitchFamily="2" charset="-122"/>
                <a:ea typeface="宋体" panose="02010600030101010101" pitchFamily="2" charset="-122"/>
              </a:rPr>
              <a:t>中</a:t>
            </a:r>
            <a:r>
              <a:rPr lang="en-US" altLang="zh-CN" sz="2400" dirty="0" err="1"/>
              <a:t>a</a:t>
            </a:r>
            <a:r>
              <a:rPr lang="en-US" altLang="zh-CN" sz="2400" baseline="-25000" dirty="0" err="1"/>
              <a:t>k</a:t>
            </a:r>
            <a:r>
              <a:rPr lang="zh-CN" altLang="en-US" sz="2400" dirty="0">
                <a:latin typeface="宋体" panose="02010600030101010101" pitchFamily="2" charset="-122"/>
                <a:ea typeface="宋体" panose="02010600030101010101" pitchFamily="2" charset="-122"/>
              </a:rPr>
              <a:t>结束之后的活动子集。</a:t>
            </a:r>
            <a:endParaRPr lang="en-US" altLang="zh-CN" sz="2400" dirty="0">
              <a:latin typeface="宋体" panose="02010600030101010101" pitchFamily="2" charset="-122"/>
              <a:ea typeface="宋体" panose="02010600030101010101" pitchFamily="2" charset="-122"/>
            </a:endParaRPr>
          </a:p>
          <a:p>
            <a:pPr marL="0" indent="736600">
              <a:lnSpc>
                <a:spcPct val="150000"/>
              </a:lnSpc>
              <a:spcBef>
                <a:spcPts val="0"/>
              </a:spcBef>
              <a:buFont typeface="Wingdings" panose="05000000000000000000" pitchFamily="2" charset="2"/>
              <a:buNone/>
              <a:defRPr/>
            </a:pPr>
            <a:r>
              <a:rPr lang="zh-CN" altLang="en-US" sz="2400" dirty="0">
                <a:latin typeface="宋体" panose="02010600030101010101" pitchFamily="2" charset="-122"/>
                <a:ea typeface="宋体" panose="02010600030101010101" pitchFamily="2" charset="-122"/>
              </a:rPr>
              <a:t>并得到两个子问题：</a:t>
            </a:r>
            <a:r>
              <a:rPr lang="zh-CN" altLang="en-US" sz="2400" dirty="0"/>
              <a:t>寻找</a:t>
            </a:r>
            <a:r>
              <a:rPr lang="en-US" altLang="zh-CN" sz="2400" dirty="0" err="1"/>
              <a:t>S</a:t>
            </a:r>
            <a:r>
              <a:rPr lang="en-US" altLang="zh-CN" sz="2400" baseline="-25000" dirty="0" err="1"/>
              <a:t>ik</a:t>
            </a:r>
            <a:r>
              <a:rPr lang="zh-CN" altLang="en-US" sz="2400" dirty="0"/>
              <a:t>的最大兼容活动集合</a:t>
            </a:r>
            <a:r>
              <a:rPr lang="zh-CN" altLang="en-US" sz="2400" dirty="0">
                <a:latin typeface="宋体" panose="02010600030101010101" pitchFamily="2" charset="-122"/>
                <a:ea typeface="宋体" panose="02010600030101010101" pitchFamily="2" charset="-122"/>
              </a:rPr>
              <a:t>和</a:t>
            </a:r>
            <a:r>
              <a:rPr lang="zh-CN" altLang="en-US" sz="2400" dirty="0"/>
              <a:t>寻找</a:t>
            </a:r>
            <a:r>
              <a:rPr lang="en-US" altLang="zh-CN" sz="2400" dirty="0" err="1"/>
              <a:t>S</a:t>
            </a:r>
            <a:r>
              <a:rPr lang="en-US" altLang="zh-CN" sz="2400" baseline="-25000" dirty="0" err="1"/>
              <a:t>kj</a:t>
            </a:r>
            <a:r>
              <a:rPr lang="zh-CN" altLang="en-US" sz="2400" dirty="0"/>
              <a:t>的最大兼容活动集合</a:t>
            </a:r>
            <a:r>
              <a:rPr lang="zh-CN" altLang="en-US"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p:pic>
        <p:nvPicPr>
          <p:cNvPr id="15363" name="图片 2">
            <a:extLst>
              <a:ext uri="{FF2B5EF4-FFF2-40B4-BE49-F238E27FC236}">
                <a16:creationId xmlns:a16="http://schemas.microsoft.com/office/drawing/2014/main" id="{FDD089C8-BDEA-45E8-B140-CB922AD2D3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01013" y="36513"/>
            <a:ext cx="1028700"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364" name="组合 4">
            <a:extLst>
              <a:ext uri="{FF2B5EF4-FFF2-40B4-BE49-F238E27FC236}">
                <a16:creationId xmlns:a16="http://schemas.microsoft.com/office/drawing/2014/main" id="{AB3460D0-5228-472C-9A1C-7D50E7236774}"/>
              </a:ext>
            </a:extLst>
          </p:cNvPr>
          <p:cNvGrpSpPr>
            <a:grpSpLocks/>
          </p:cNvGrpSpPr>
          <p:nvPr/>
        </p:nvGrpSpPr>
        <p:grpSpPr bwMode="auto">
          <a:xfrm>
            <a:off x="1028700" y="4868863"/>
            <a:ext cx="7921625" cy="1878012"/>
            <a:chOff x="2411760" y="5053106"/>
            <a:chExt cx="6984776" cy="1877648"/>
          </a:xfrm>
        </p:grpSpPr>
        <p:sp>
          <p:nvSpPr>
            <p:cNvPr id="15365" name="矩形 1">
              <a:extLst>
                <a:ext uri="{FF2B5EF4-FFF2-40B4-BE49-F238E27FC236}">
                  <a16:creationId xmlns:a16="http://schemas.microsoft.com/office/drawing/2014/main" id="{1176987C-46CE-48DD-8795-608EC30CE273}"/>
                </a:ext>
              </a:extLst>
            </p:cNvPr>
            <p:cNvSpPr>
              <a:spLocks noChangeArrowheads="1"/>
            </p:cNvSpPr>
            <p:nvPr/>
          </p:nvSpPr>
          <p:spPr bwMode="auto">
            <a:xfrm>
              <a:off x="2411760" y="5770865"/>
              <a:ext cx="69847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2400">
                  <a:solidFill>
                    <a:schemeClr val="tx1"/>
                  </a:solidFill>
                  <a:latin typeface="宋体" panose="02010600030101010101" pitchFamily="2" charset="-122"/>
                  <a:ea typeface="宋体" panose="02010600030101010101" pitchFamily="2" charset="-122"/>
                </a:rPr>
                <a:t>a</a:t>
              </a:r>
              <a:r>
                <a:rPr lang="en-US" altLang="zh-CN" sz="2400" baseline="-25000">
                  <a:solidFill>
                    <a:schemeClr val="tx1"/>
                  </a:solidFill>
                  <a:latin typeface="宋体" panose="02010600030101010101" pitchFamily="2" charset="-122"/>
                  <a:ea typeface="宋体" panose="02010600030101010101" pitchFamily="2" charset="-122"/>
                </a:rPr>
                <a:t>1</a:t>
              </a:r>
              <a:r>
                <a:rPr lang="en-US" altLang="zh-CN" sz="2400">
                  <a:solidFill>
                    <a:schemeClr val="tx1"/>
                  </a:solidFill>
                  <a:latin typeface="宋体" panose="02010600030101010101" pitchFamily="2" charset="-122"/>
                  <a:ea typeface="宋体" panose="02010600030101010101" pitchFamily="2" charset="-122"/>
                </a:rPr>
                <a:t> ...... a</a:t>
              </a:r>
              <a:r>
                <a:rPr lang="en-US" altLang="zh-CN" sz="2400" baseline="-25000">
                  <a:solidFill>
                    <a:schemeClr val="tx1"/>
                  </a:solidFill>
                  <a:latin typeface="宋体" panose="02010600030101010101" pitchFamily="2" charset="-122"/>
                  <a:ea typeface="宋体" panose="02010600030101010101" pitchFamily="2" charset="-122"/>
                </a:rPr>
                <a:t>i</a:t>
              </a:r>
              <a:r>
                <a:rPr lang="en-US" altLang="zh-CN" sz="2400">
                  <a:solidFill>
                    <a:schemeClr val="tx1"/>
                  </a:solidFill>
                  <a:latin typeface="宋体" panose="02010600030101010101" pitchFamily="2" charset="-122"/>
                  <a:ea typeface="宋体" panose="02010600030101010101" pitchFamily="2" charset="-122"/>
                </a:rPr>
                <a:t> a</a:t>
              </a:r>
              <a:r>
                <a:rPr lang="en-US" altLang="zh-CN" sz="2400" baseline="-25000">
                  <a:solidFill>
                    <a:schemeClr val="tx1"/>
                  </a:solidFill>
                  <a:latin typeface="宋体" panose="02010600030101010101" pitchFamily="2" charset="-122"/>
                  <a:ea typeface="宋体" panose="02010600030101010101" pitchFamily="2" charset="-122"/>
                </a:rPr>
                <a:t>i+1</a:t>
              </a:r>
              <a:r>
                <a:rPr lang="en-US" altLang="zh-CN" sz="2400">
                  <a:solidFill>
                    <a:schemeClr val="tx1"/>
                  </a:solidFill>
                  <a:latin typeface="宋体" panose="02010600030101010101" pitchFamily="2" charset="-122"/>
                  <a:ea typeface="宋体" panose="02010600030101010101" pitchFamily="2" charset="-122"/>
                </a:rPr>
                <a:t> …… a</a:t>
              </a:r>
              <a:r>
                <a:rPr lang="en-US" altLang="zh-CN" sz="2400" baseline="-25000">
                  <a:solidFill>
                    <a:schemeClr val="tx1"/>
                  </a:solidFill>
                  <a:latin typeface="宋体" panose="02010600030101010101" pitchFamily="2" charset="-122"/>
                  <a:ea typeface="宋体" panose="02010600030101010101" pitchFamily="2" charset="-122"/>
                </a:rPr>
                <a:t>k-1 </a:t>
              </a:r>
              <a:r>
                <a:rPr lang="en-US" altLang="zh-CN" sz="2400">
                  <a:solidFill>
                    <a:schemeClr val="tx1"/>
                  </a:solidFill>
                  <a:latin typeface="宋体" panose="02010600030101010101" pitchFamily="2" charset="-122"/>
                  <a:ea typeface="宋体" panose="02010600030101010101" pitchFamily="2" charset="-122"/>
                </a:rPr>
                <a:t>a</a:t>
              </a:r>
              <a:r>
                <a:rPr lang="en-US" altLang="zh-CN" sz="2400" baseline="-25000">
                  <a:solidFill>
                    <a:schemeClr val="tx1"/>
                  </a:solidFill>
                  <a:latin typeface="宋体" panose="02010600030101010101" pitchFamily="2" charset="-122"/>
                  <a:ea typeface="宋体" panose="02010600030101010101" pitchFamily="2" charset="-122"/>
                </a:rPr>
                <a:t>k</a:t>
              </a:r>
              <a:r>
                <a:rPr lang="en-US" altLang="zh-CN" sz="2400">
                  <a:solidFill>
                    <a:schemeClr val="tx1"/>
                  </a:solidFill>
                  <a:latin typeface="宋体" panose="02010600030101010101" pitchFamily="2" charset="-122"/>
                  <a:ea typeface="宋体" panose="02010600030101010101" pitchFamily="2" charset="-122"/>
                </a:rPr>
                <a:t> a</a:t>
              </a:r>
              <a:r>
                <a:rPr lang="en-US" altLang="zh-CN" sz="2400" baseline="-25000">
                  <a:solidFill>
                    <a:schemeClr val="tx1"/>
                  </a:solidFill>
                  <a:latin typeface="宋体" panose="02010600030101010101" pitchFamily="2" charset="-122"/>
                  <a:ea typeface="宋体" panose="02010600030101010101" pitchFamily="2" charset="-122"/>
                </a:rPr>
                <a:t>k+1</a:t>
              </a:r>
              <a:r>
                <a:rPr lang="en-US" altLang="zh-CN" sz="2400">
                  <a:solidFill>
                    <a:schemeClr val="tx1"/>
                  </a:solidFill>
                  <a:latin typeface="宋体" panose="02010600030101010101" pitchFamily="2" charset="-122"/>
                  <a:ea typeface="宋体" panose="02010600030101010101" pitchFamily="2" charset="-122"/>
                </a:rPr>
                <a:t> …… a</a:t>
              </a:r>
              <a:r>
                <a:rPr lang="en-US" altLang="zh-CN" sz="2400" baseline="-25000">
                  <a:solidFill>
                    <a:schemeClr val="tx1"/>
                  </a:solidFill>
                  <a:latin typeface="宋体" panose="02010600030101010101" pitchFamily="2" charset="-122"/>
                  <a:ea typeface="宋体" panose="02010600030101010101" pitchFamily="2" charset="-122"/>
                </a:rPr>
                <a:t>j-1 </a:t>
              </a:r>
              <a:r>
                <a:rPr lang="en-US" altLang="zh-CN" sz="2400">
                  <a:solidFill>
                    <a:schemeClr val="tx1"/>
                  </a:solidFill>
                  <a:latin typeface="宋体" panose="02010600030101010101" pitchFamily="2" charset="-122"/>
                  <a:ea typeface="宋体" panose="02010600030101010101" pitchFamily="2" charset="-122"/>
                </a:rPr>
                <a:t>a</a:t>
              </a:r>
              <a:r>
                <a:rPr lang="en-US" altLang="zh-CN" sz="2400" baseline="-25000">
                  <a:solidFill>
                    <a:schemeClr val="tx1"/>
                  </a:solidFill>
                  <a:latin typeface="宋体" panose="02010600030101010101" pitchFamily="2" charset="-122"/>
                  <a:ea typeface="宋体" panose="02010600030101010101" pitchFamily="2" charset="-122"/>
                </a:rPr>
                <a:t>j</a:t>
              </a:r>
              <a:r>
                <a:rPr lang="en-US" altLang="zh-CN" sz="2400">
                  <a:solidFill>
                    <a:schemeClr val="tx1"/>
                  </a:solidFill>
                  <a:latin typeface="宋体" panose="02010600030101010101" pitchFamily="2" charset="-122"/>
                  <a:ea typeface="宋体" panose="02010600030101010101" pitchFamily="2" charset="-122"/>
                </a:rPr>
                <a:t> …… a</a:t>
              </a:r>
              <a:r>
                <a:rPr lang="en-US" altLang="zh-CN" sz="2400" baseline="-25000">
                  <a:solidFill>
                    <a:schemeClr val="tx1"/>
                  </a:solidFill>
                  <a:latin typeface="宋体" panose="02010600030101010101" pitchFamily="2" charset="-122"/>
                  <a:ea typeface="宋体" panose="02010600030101010101" pitchFamily="2" charset="-122"/>
                </a:rPr>
                <a:t>n</a:t>
              </a:r>
              <a:r>
                <a:rPr lang="en-US" altLang="zh-CN" sz="2400">
                  <a:solidFill>
                    <a:schemeClr val="tx1"/>
                  </a:solidFill>
                  <a:latin typeface="宋体" panose="02010600030101010101" pitchFamily="2" charset="-122"/>
                  <a:ea typeface="宋体" panose="02010600030101010101" pitchFamily="2" charset="-122"/>
                </a:rPr>
                <a:t> </a:t>
              </a:r>
              <a:endParaRPr lang="zh-CN" altLang="en-US" sz="2400">
                <a:solidFill>
                  <a:schemeClr val="tx1"/>
                </a:solidFill>
                <a:latin typeface="宋体" panose="02010600030101010101" pitchFamily="2" charset="-122"/>
                <a:ea typeface="宋体" panose="02010600030101010101" pitchFamily="2" charset="-122"/>
              </a:endParaRPr>
            </a:p>
          </p:txBody>
        </p:sp>
        <p:sp>
          <p:nvSpPr>
            <p:cNvPr id="15366" name="右大括号 2">
              <a:extLst>
                <a:ext uri="{FF2B5EF4-FFF2-40B4-BE49-F238E27FC236}">
                  <a16:creationId xmlns:a16="http://schemas.microsoft.com/office/drawing/2014/main" id="{25691F43-2EE4-4072-A2C8-D276D4D00460}"/>
                </a:ext>
              </a:extLst>
            </p:cNvPr>
            <p:cNvSpPr>
              <a:spLocks/>
            </p:cNvSpPr>
            <p:nvPr/>
          </p:nvSpPr>
          <p:spPr bwMode="auto">
            <a:xfrm rot="5400000">
              <a:off x="5840914" y="4652610"/>
              <a:ext cx="316967" cy="3492387"/>
            </a:xfrm>
            <a:prstGeom prst="rightBrace">
              <a:avLst>
                <a:gd name="adj1" fmla="val 8315"/>
                <a:gd name="adj2" fmla="val 50000"/>
              </a:avLst>
            </a:prstGeom>
            <a:solidFill>
              <a:schemeClr val="bg1"/>
            </a:solidFill>
            <a:ln w="9525" algn="ctr">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宋体" panose="02010600030101010101" pitchFamily="2" charset="-122"/>
                <a:ea typeface="宋体" panose="02010600030101010101" pitchFamily="2" charset="-122"/>
              </a:endParaRPr>
            </a:p>
          </p:txBody>
        </p:sp>
        <p:sp>
          <p:nvSpPr>
            <p:cNvPr id="15367" name="文本框 3">
              <a:extLst>
                <a:ext uri="{FF2B5EF4-FFF2-40B4-BE49-F238E27FC236}">
                  <a16:creationId xmlns:a16="http://schemas.microsoft.com/office/drawing/2014/main" id="{CD6C3B0C-F890-454A-99AA-0F9CFB1FFB5C}"/>
                </a:ext>
              </a:extLst>
            </p:cNvPr>
            <p:cNvSpPr txBox="1">
              <a:spLocks noChangeArrowheads="1"/>
            </p:cNvSpPr>
            <p:nvPr/>
          </p:nvSpPr>
          <p:spPr bwMode="auto">
            <a:xfrm>
              <a:off x="5868573" y="6561422"/>
              <a:ext cx="4539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800">
                  <a:solidFill>
                    <a:schemeClr val="tx1"/>
                  </a:solidFill>
                  <a:latin typeface="宋体" panose="02010600030101010101" pitchFamily="2" charset="-122"/>
                  <a:ea typeface="宋体" panose="02010600030101010101" pitchFamily="2" charset="-122"/>
                </a:rPr>
                <a:t>S</a:t>
              </a:r>
              <a:r>
                <a:rPr lang="en-US" altLang="zh-CN" sz="1800" baseline="-25000">
                  <a:solidFill>
                    <a:schemeClr val="tx1"/>
                  </a:solidFill>
                  <a:latin typeface="宋体" panose="02010600030101010101" pitchFamily="2" charset="-122"/>
                  <a:ea typeface="宋体" panose="02010600030101010101" pitchFamily="2" charset="-122"/>
                </a:rPr>
                <a:t>ij</a:t>
              </a:r>
              <a:endParaRPr lang="zh-CN" altLang="en-US" sz="1800" baseline="-25000">
                <a:solidFill>
                  <a:schemeClr val="tx1"/>
                </a:solidFill>
                <a:latin typeface="宋体" panose="02010600030101010101" pitchFamily="2" charset="-122"/>
                <a:ea typeface="宋体" panose="02010600030101010101" pitchFamily="2" charset="-122"/>
              </a:endParaRPr>
            </a:p>
          </p:txBody>
        </p:sp>
        <p:sp>
          <p:nvSpPr>
            <p:cNvPr id="15368" name="右大括号 6">
              <a:extLst>
                <a:ext uri="{FF2B5EF4-FFF2-40B4-BE49-F238E27FC236}">
                  <a16:creationId xmlns:a16="http://schemas.microsoft.com/office/drawing/2014/main" id="{095F1D60-A0A2-4788-B6BA-5B7B970AA14C}"/>
                </a:ext>
              </a:extLst>
            </p:cNvPr>
            <p:cNvSpPr>
              <a:spLocks/>
            </p:cNvSpPr>
            <p:nvPr/>
          </p:nvSpPr>
          <p:spPr bwMode="auto">
            <a:xfrm rot="-5400000">
              <a:off x="4777561" y="4914267"/>
              <a:ext cx="424752" cy="1440160"/>
            </a:xfrm>
            <a:prstGeom prst="rightBrace">
              <a:avLst>
                <a:gd name="adj1" fmla="val 8335"/>
                <a:gd name="adj2" fmla="val 50000"/>
              </a:avLst>
            </a:prstGeom>
            <a:solidFill>
              <a:schemeClr val="bg1"/>
            </a:solidFill>
            <a:ln w="9525" algn="ctr">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宋体" panose="02010600030101010101" pitchFamily="2" charset="-122"/>
                <a:ea typeface="宋体" panose="02010600030101010101" pitchFamily="2" charset="-122"/>
              </a:endParaRPr>
            </a:p>
          </p:txBody>
        </p:sp>
        <p:sp>
          <p:nvSpPr>
            <p:cNvPr id="15369" name="文本框 7">
              <a:extLst>
                <a:ext uri="{FF2B5EF4-FFF2-40B4-BE49-F238E27FC236}">
                  <a16:creationId xmlns:a16="http://schemas.microsoft.com/office/drawing/2014/main" id="{26DCA5A0-7912-41EE-A731-C557D073D4CB}"/>
                </a:ext>
              </a:extLst>
            </p:cNvPr>
            <p:cNvSpPr txBox="1">
              <a:spLocks noChangeArrowheads="1"/>
            </p:cNvSpPr>
            <p:nvPr/>
          </p:nvSpPr>
          <p:spPr bwMode="auto">
            <a:xfrm>
              <a:off x="4765356" y="5061708"/>
              <a:ext cx="4539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800">
                  <a:solidFill>
                    <a:schemeClr val="tx1"/>
                  </a:solidFill>
                  <a:latin typeface="宋体" panose="02010600030101010101" pitchFamily="2" charset="-122"/>
                  <a:ea typeface="宋体" panose="02010600030101010101" pitchFamily="2" charset="-122"/>
                </a:rPr>
                <a:t>S</a:t>
              </a:r>
              <a:r>
                <a:rPr lang="en-US" altLang="zh-CN" sz="1800" baseline="-25000">
                  <a:solidFill>
                    <a:schemeClr val="tx1"/>
                  </a:solidFill>
                  <a:latin typeface="宋体" panose="02010600030101010101" pitchFamily="2" charset="-122"/>
                  <a:ea typeface="宋体" panose="02010600030101010101" pitchFamily="2" charset="-122"/>
                </a:rPr>
                <a:t>ik</a:t>
              </a:r>
              <a:endParaRPr lang="zh-CN" altLang="en-US" sz="1800" baseline="-25000">
                <a:solidFill>
                  <a:schemeClr val="tx1"/>
                </a:solidFill>
                <a:latin typeface="宋体" panose="02010600030101010101" pitchFamily="2" charset="-122"/>
                <a:ea typeface="宋体" panose="02010600030101010101" pitchFamily="2" charset="-122"/>
              </a:endParaRPr>
            </a:p>
          </p:txBody>
        </p:sp>
        <p:sp>
          <p:nvSpPr>
            <p:cNvPr id="15370" name="右大括号 8">
              <a:extLst>
                <a:ext uri="{FF2B5EF4-FFF2-40B4-BE49-F238E27FC236}">
                  <a16:creationId xmlns:a16="http://schemas.microsoft.com/office/drawing/2014/main" id="{07700C2A-A4AF-413F-A265-665AB2ABCE5C}"/>
                </a:ext>
              </a:extLst>
            </p:cNvPr>
            <p:cNvSpPr>
              <a:spLocks/>
            </p:cNvSpPr>
            <p:nvPr/>
          </p:nvSpPr>
          <p:spPr bwMode="auto">
            <a:xfrm rot="-5400000">
              <a:off x="6888295" y="4975955"/>
              <a:ext cx="341015" cy="1373575"/>
            </a:xfrm>
            <a:prstGeom prst="rightBrace">
              <a:avLst>
                <a:gd name="adj1" fmla="val 8336"/>
                <a:gd name="adj2" fmla="val 50000"/>
              </a:avLst>
            </a:prstGeom>
            <a:solidFill>
              <a:schemeClr val="bg1"/>
            </a:solidFill>
            <a:ln w="9525" algn="ctr">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800">
                <a:solidFill>
                  <a:schemeClr val="tx1"/>
                </a:solidFill>
                <a:latin typeface="宋体" panose="02010600030101010101" pitchFamily="2" charset="-122"/>
                <a:ea typeface="宋体" panose="02010600030101010101" pitchFamily="2" charset="-122"/>
              </a:endParaRPr>
            </a:p>
          </p:txBody>
        </p:sp>
        <p:sp>
          <p:nvSpPr>
            <p:cNvPr id="15371" name="文本框 9">
              <a:extLst>
                <a:ext uri="{FF2B5EF4-FFF2-40B4-BE49-F238E27FC236}">
                  <a16:creationId xmlns:a16="http://schemas.microsoft.com/office/drawing/2014/main" id="{6F23406F-C530-4620-8E98-FDA11A13BAC8}"/>
                </a:ext>
              </a:extLst>
            </p:cNvPr>
            <p:cNvSpPr txBox="1">
              <a:spLocks noChangeArrowheads="1"/>
            </p:cNvSpPr>
            <p:nvPr/>
          </p:nvSpPr>
          <p:spPr bwMode="auto">
            <a:xfrm>
              <a:off x="6920115" y="5053106"/>
              <a:ext cx="4539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Tx/>
                <a:buNone/>
              </a:pPr>
              <a:r>
                <a:rPr lang="en-US" altLang="zh-CN" sz="1800">
                  <a:solidFill>
                    <a:schemeClr val="tx1"/>
                  </a:solidFill>
                  <a:latin typeface="宋体" panose="02010600030101010101" pitchFamily="2" charset="-122"/>
                  <a:ea typeface="宋体" panose="02010600030101010101" pitchFamily="2" charset="-122"/>
                </a:rPr>
                <a:t>S</a:t>
              </a:r>
              <a:r>
                <a:rPr lang="en-US" altLang="zh-CN" sz="1800" baseline="-25000">
                  <a:solidFill>
                    <a:schemeClr val="tx1"/>
                  </a:solidFill>
                  <a:latin typeface="宋体" panose="02010600030101010101" pitchFamily="2" charset="-122"/>
                  <a:ea typeface="宋体" panose="02010600030101010101" pitchFamily="2" charset="-122"/>
                </a:rPr>
                <a:t>kj</a:t>
              </a:r>
              <a:endParaRPr lang="zh-CN" altLang="en-US" sz="1800" baseline="-25000">
                <a:solidFill>
                  <a:schemeClr val="tx1"/>
                </a:solidFill>
                <a:latin typeface="宋体" panose="02010600030101010101" pitchFamily="2" charset="-122"/>
                <a:ea typeface="宋体" panose="02010600030101010101" pitchFamily="2" charset="-122"/>
              </a:endParaRPr>
            </a:p>
          </p:txBody>
        </p:sp>
      </p:gr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a:extLst>
              <a:ext uri="{FF2B5EF4-FFF2-40B4-BE49-F238E27FC236}">
                <a16:creationId xmlns:a16="http://schemas.microsoft.com/office/drawing/2014/main" id="{13D15AB6-0709-43B9-BA3A-BE440F0017B6}"/>
              </a:ext>
            </a:extLst>
          </p:cNvPr>
          <p:cNvSpPr>
            <a:spLocks noGrp="1"/>
          </p:cNvSpPr>
          <p:nvPr>
            <p:ph type="sldNum"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buChar char="n"/>
              <a:defRPr sz="3200">
                <a:solidFill>
                  <a:schemeClr val="tx2"/>
                </a:solidFill>
                <a:latin typeface="微软雅黑" panose="020B0503020204020204" pitchFamily="34" charset="-122"/>
                <a:ea typeface="微软雅黑" panose="020B0503020204020204" pitchFamily="34" charset="-122"/>
              </a:defRPr>
            </a:lvl1pPr>
            <a:lvl2pPr marL="742950" indent="-285750">
              <a:spcBef>
                <a:spcPct val="20000"/>
              </a:spcBef>
              <a:buClr>
                <a:schemeClr val="folHlink"/>
              </a:buClr>
              <a:buSzPct val="60000"/>
              <a:buFont typeface="Wingdings" panose="05000000000000000000" pitchFamily="2" charset="2"/>
              <a:buChar char="n"/>
              <a:defRPr sz="2800">
                <a:solidFill>
                  <a:schemeClr val="tx2"/>
                </a:solidFill>
                <a:latin typeface="微软雅黑" panose="020B0503020204020204" pitchFamily="34" charset="-122"/>
                <a:ea typeface="微软雅黑" panose="020B0503020204020204" pitchFamily="34" charset="-122"/>
              </a:defRPr>
            </a:lvl2pPr>
            <a:lvl3pPr marL="1143000" indent="-228600">
              <a:spcBef>
                <a:spcPct val="20000"/>
              </a:spcBef>
              <a:buClr>
                <a:schemeClr val="folHlink"/>
              </a:buClr>
              <a:buSzPct val="60000"/>
              <a:buFont typeface="Wingdings" panose="05000000000000000000" pitchFamily="2" charset="2"/>
              <a:buChar char="n"/>
              <a:defRPr sz="2400">
                <a:solidFill>
                  <a:schemeClr val="tx2"/>
                </a:solidFill>
                <a:latin typeface="微软雅黑" panose="020B0503020204020204" pitchFamily="34" charset="-122"/>
                <a:ea typeface="微软雅黑" panose="020B0503020204020204" pitchFamily="34" charset="-122"/>
              </a:defRPr>
            </a:lvl3pPr>
            <a:lvl4pPr marL="16002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4pPr>
            <a:lvl5pPr marL="2057400" indent="-228600">
              <a:spcBef>
                <a:spcPct val="20000"/>
              </a:spcBef>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latin typeface="微软雅黑" panose="020B0503020204020204" pitchFamily="34" charset="-122"/>
                <a:ea typeface="微软雅黑" panose="020B0503020204020204" pitchFamily="34" charset="-122"/>
              </a:defRPr>
            </a:lvl9pPr>
          </a:lstStyle>
          <a:p>
            <a:pPr>
              <a:spcBef>
                <a:spcPct val="0"/>
              </a:spcBef>
              <a:buClrTx/>
              <a:buSzTx/>
              <a:buFont typeface="Arial" panose="020B0604020202020204" pitchFamily="34" charset="0"/>
              <a:buNone/>
            </a:pPr>
            <a:endParaRPr lang="zh-CN" altLang="en-US" sz="1400">
              <a:solidFill>
                <a:srgbClr val="045C75"/>
              </a:solidFill>
              <a:latin typeface="Constantia" panose="02030602050306030303" pitchFamily="18" charset="0"/>
              <a:ea typeface="宋体" panose="02010600030101010101" pitchFamily="2" charset="-122"/>
            </a:endParaRPr>
          </a:p>
        </p:txBody>
      </p:sp>
      <p:sp>
        <p:nvSpPr>
          <p:cNvPr id="76804" name="Rectangle 3">
            <a:extLst>
              <a:ext uri="{FF2B5EF4-FFF2-40B4-BE49-F238E27FC236}">
                <a16:creationId xmlns:a16="http://schemas.microsoft.com/office/drawing/2014/main" id="{FB698E4D-28B2-4B81-9C41-4684EFFA9182}"/>
              </a:ext>
            </a:extLst>
          </p:cNvPr>
          <p:cNvSpPr>
            <a:spLocks noGrp="1" noChangeArrowheads="1"/>
          </p:cNvSpPr>
          <p:nvPr>
            <p:ph type="body" idx="1"/>
          </p:nvPr>
        </p:nvSpPr>
        <p:spPr>
          <a:xfrm>
            <a:off x="179388" y="188913"/>
            <a:ext cx="8767762" cy="6283325"/>
          </a:xfrm>
          <a:solidFill>
            <a:schemeClr val="bg1"/>
          </a:solidFill>
        </p:spPr>
        <p:txBody>
          <a:bodyPr/>
          <a:lstStyle/>
          <a:p>
            <a:pPr marL="0" indent="0">
              <a:lnSpc>
                <a:spcPct val="150000"/>
              </a:lnSpc>
              <a:spcBef>
                <a:spcPts val="1200"/>
              </a:spcBef>
              <a:buFont typeface="Wingdings" panose="05000000000000000000" pitchFamily="2" charset="2"/>
              <a:buNone/>
              <a:defRPr/>
            </a:pPr>
            <a:r>
              <a:rPr lang="zh-CN" altLang="en-US" sz="2800" dirty="0">
                <a:latin typeface="宋体" panose="02010600030101010101" pitchFamily="2" charset="-122"/>
                <a:ea typeface="宋体" panose="02010600030101010101" pitchFamily="2" charset="-122"/>
              </a:rPr>
              <a:t>活动选择问题具有最优子结构性，即：</a:t>
            </a:r>
            <a:endParaRPr lang="en-US" altLang="zh-CN" sz="2800" dirty="0">
              <a:solidFill>
                <a:srgbClr val="0000FF"/>
              </a:solidFill>
            </a:endParaRPr>
          </a:p>
          <a:p>
            <a:pPr marL="0" indent="0">
              <a:lnSpc>
                <a:spcPct val="150000"/>
              </a:lnSpc>
              <a:spcBef>
                <a:spcPts val="0"/>
              </a:spcBef>
              <a:buFont typeface="Wingdings" panose="05000000000000000000" pitchFamily="2" charset="2"/>
              <a:buNone/>
              <a:defRPr/>
            </a:pPr>
            <a:r>
              <a:rPr lang="zh-CN" altLang="en-US" sz="2400" dirty="0">
                <a:solidFill>
                  <a:srgbClr val="0000FF"/>
                </a:solidFill>
              </a:rPr>
              <a:t>       </a:t>
            </a:r>
            <a:r>
              <a:rPr lang="zh-CN" altLang="en-US" sz="2400" dirty="0">
                <a:latin typeface="宋体" panose="02010600030101010101" pitchFamily="2" charset="-122"/>
                <a:ea typeface="宋体" panose="02010600030101010101" pitchFamily="2" charset="-122"/>
              </a:rPr>
              <a:t>必有：</a:t>
            </a:r>
            <a:r>
              <a:rPr lang="en-US" altLang="zh-CN" sz="2400" dirty="0" err="1">
                <a:solidFill>
                  <a:srgbClr val="0000FF"/>
                </a:solidFill>
              </a:rPr>
              <a:t>A</a:t>
            </a:r>
            <a:r>
              <a:rPr lang="en-US" altLang="zh-CN" sz="2400" baseline="-25000" dirty="0" err="1">
                <a:solidFill>
                  <a:srgbClr val="0000FF"/>
                </a:solidFill>
              </a:rPr>
              <a:t>ik</a:t>
            </a:r>
            <a:r>
              <a:rPr lang="zh-CN" altLang="en-US" sz="2400" dirty="0">
                <a:latin typeface="宋体" panose="02010600030101010101" pitchFamily="2" charset="-122"/>
                <a:ea typeface="宋体" panose="02010600030101010101" pitchFamily="2" charset="-122"/>
              </a:rPr>
              <a:t>是</a:t>
            </a:r>
            <a:r>
              <a:rPr lang="en-US" altLang="zh-CN" sz="2400" dirty="0" err="1">
                <a:solidFill>
                  <a:srgbClr val="0000FF"/>
                </a:solidFill>
              </a:rPr>
              <a:t>S</a:t>
            </a:r>
            <a:r>
              <a:rPr lang="en-US" altLang="zh-CN" sz="2400" baseline="-25000" dirty="0" err="1">
                <a:solidFill>
                  <a:srgbClr val="0000FF"/>
                </a:solidFill>
              </a:rPr>
              <a:t>ik</a:t>
            </a:r>
            <a:r>
              <a:rPr lang="zh-CN" altLang="en-US" sz="2400" dirty="0">
                <a:latin typeface="宋体" panose="02010600030101010101" pitchFamily="2" charset="-122"/>
                <a:ea typeface="宋体" panose="02010600030101010101" pitchFamily="2" charset="-122"/>
              </a:rPr>
              <a:t>一个最大兼容活动子集，</a:t>
            </a:r>
            <a:r>
              <a:rPr lang="en-US" altLang="zh-CN" sz="2400" dirty="0" err="1">
                <a:solidFill>
                  <a:srgbClr val="0000FF"/>
                </a:solidFill>
              </a:rPr>
              <a:t>A</a:t>
            </a:r>
            <a:r>
              <a:rPr lang="en-US" altLang="zh-CN" sz="2400" baseline="-25000" dirty="0" err="1">
                <a:solidFill>
                  <a:srgbClr val="0000FF"/>
                </a:solidFill>
              </a:rPr>
              <a:t>kj</a:t>
            </a:r>
            <a:r>
              <a:rPr lang="zh-CN" altLang="en-US" sz="2400" dirty="0">
                <a:solidFill>
                  <a:srgbClr val="0000FF"/>
                </a:solidFill>
                <a:latin typeface="宋体" panose="02010600030101010101" pitchFamily="2" charset="-122"/>
                <a:ea typeface="宋体" panose="02010600030101010101" pitchFamily="2" charset="-122"/>
              </a:rPr>
              <a:t>是</a:t>
            </a:r>
            <a:r>
              <a:rPr lang="en-US" altLang="zh-CN" sz="2400" dirty="0" err="1">
                <a:solidFill>
                  <a:srgbClr val="0000FF"/>
                </a:solidFill>
              </a:rPr>
              <a:t>S</a:t>
            </a:r>
            <a:r>
              <a:rPr lang="en-US" altLang="zh-CN" sz="2400" baseline="-25000" dirty="0" err="1">
                <a:solidFill>
                  <a:srgbClr val="0000FF"/>
                </a:solidFill>
              </a:rPr>
              <a:t>kj</a:t>
            </a:r>
            <a:r>
              <a:rPr lang="zh-CN" altLang="en-US" sz="2400" dirty="0">
                <a:latin typeface="宋体" panose="02010600030101010101" pitchFamily="2" charset="-122"/>
                <a:ea typeface="宋体" panose="02010600030101010101" pitchFamily="2" charset="-122"/>
              </a:rPr>
              <a:t>一个最大兼容活动子集。而</a:t>
            </a:r>
            <a:r>
              <a:rPr lang="en-US" altLang="zh-CN" sz="2400" dirty="0" err="1">
                <a:solidFill>
                  <a:srgbClr val="0000FF"/>
                </a:solidFill>
              </a:rPr>
              <a:t>A</a:t>
            </a:r>
            <a:r>
              <a:rPr lang="en-US" altLang="zh-CN" sz="2400" baseline="-25000" dirty="0" err="1">
                <a:solidFill>
                  <a:srgbClr val="0000FF"/>
                </a:solidFill>
              </a:rPr>
              <a:t>ij</a:t>
            </a:r>
            <a:r>
              <a:rPr lang="en-US" altLang="zh-CN" sz="2400" dirty="0">
                <a:solidFill>
                  <a:srgbClr val="0000FF"/>
                </a:solidFill>
              </a:rPr>
              <a:t>= </a:t>
            </a:r>
            <a:r>
              <a:rPr lang="en-US" altLang="zh-CN" sz="2400" dirty="0" err="1">
                <a:solidFill>
                  <a:srgbClr val="0000FF"/>
                </a:solidFill>
              </a:rPr>
              <a:t>A</a:t>
            </a:r>
            <a:r>
              <a:rPr lang="en-US" altLang="zh-CN" sz="2400" baseline="-25000" dirty="0" err="1">
                <a:solidFill>
                  <a:srgbClr val="0000FF"/>
                </a:solidFill>
              </a:rPr>
              <a:t>ik</a:t>
            </a:r>
            <a:r>
              <a:rPr lang="zh-CN" altLang="en-US" sz="2400" dirty="0">
                <a:solidFill>
                  <a:srgbClr val="0000FF"/>
                </a:solidFill>
              </a:rPr>
              <a:t>∪</a:t>
            </a:r>
            <a:r>
              <a:rPr lang="en-US" altLang="zh-CN" sz="2400" dirty="0">
                <a:solidFill>
                  <a:srgbClr val="0000FF"/>
                </a:solidFill>
              </a:rPr>
              <a:t>{</a:t>
            </a:r>
            <a:r>
              <a:rPr lang="en-US" altLang="zh-CN" sz="2400" dirty="0" err="1">
                <a:solidFill>
                  <a:srgbClr val="0000FF"/>
                </a:solidFill>
              </a:rPr>
              <a:t>a</a:t>
            </a:r>
            <a:r>
              <a:rPr lang="en-US" altLang="zh-CN" sz="2400" baseline="-25000" dirty="0" err="1">
                <a:solidFill>
                  <a:srgbClr val="0000FF"/>
                </a:solidFill>
              </a:rPr>
              <a:t>k</a:t>
            </a:r>
            <a:r>
              <a:rPr lang="en-US" altLang="zh-CN" sz="2400" dirty="0">
                <a:solidFill>
                  <a:srgbClr val="0000FF"/>
                </a:solidFill>
              </a:rPr>
              <a:t>}</a:t>
            </a:r>
            <a:r>
              <a:rPr lang="zh-CN" altLang="en-US" sz="2400" dirty="0">
                <a:solidFill>
                  <a:srgbClr val="0000FF"/>
                </a:solidFill>
              </a:rPr>
              <a:t>∪</a:t>
            </a:r>
            <a:r>
              <a:rPr lang="en-US" altLang="zh-CN" sz="2400" dirty="0" err="1">
                <a:solidFill>
                  <a:srgbClr val="0000FF"/>
                </a:solidFill>
              </a:rPr>
              <a:t>A</a:t>
            </a:r>
            <a:r>
              <a:rPr lang="en-US" altLang="zh-CN" sz="2400" baseline="-25000" dirty="0" err="1">
                <a:solidFill>
                  <a:srgbClr val="0000FF"/>
                </a:solidFill>
              </a:rPr>
              <a:t>kj</a:t>
            </a:r>
            <a:r>
              <a:rPr lang="en-US" altLang="zh-CN" sz="2400" dirty="0">
                <a:solidFill>
                  <a:srgbClr val="0000FF"/>
                </a:solidFill>
              </a:rPr>
              <a:t> </a:t>
            </a:r>
            <a:r>
              <a:rPr lang="zh-CN" altLang="en-US" sz="2400" dirty="0"/>
              <a:t>。</a:t>
            </a:r>
            <a:r>
              <a:rPr lang="en-US" altLang="zh-CN" sz="2400" dirty="0"/>
              <a:t>—— </a:t>
            </a:r>
            <a:r>
              <a:rPr lang="zh-CN" altLang="en-US" sz="2400" dirty="0">
                <a:solidFill>
                  <a:srgbClr val="FF0000"/>
                </a:solidFill>
              </a:rPr>
              <a:t>最优子结构性成立</a:t>
            </a:r>
            <a:r>
              <a:rPr lang="zh-CN" altLang="en-US" sz="2400" dirty="0"/>
              <a:t>。</a:t>
            </a:r>
            <a:endParaRPr lang="en-US" altLang="zh-CN" sz="2400" dirty="0"/>
          </a:p>
          <a:p>
            <a:pPr marL="0" indent="0">
              <a:lnSpc>
                <a:spcPct val="150000"/>
              </a:lnSpc>
              <a:spcBef>
                <a:spcPts val="1200"/>
              </a:spcBef>
              <a:buFont typeface="Wingdings" panose="05000000000000000000" pitchFamily="2" charset="2"/>
              <a:buNone/>
              <a:defRPr/>
            </a:pPr>
            <a:r>
              <a:rPr lang="zh-CN" altLang="en-US" sz="2400" dirty="0"/>
              <a:t>证明：</a:t>
            </a:r>
            <a:endParaRPr lang="en-US" altLang="zh-CN" sz="2400" dirty="0"/>
          </a:p>
          <a:p>
            <a:pPr marL="719138">
              <a:lnSpc>
                <a:spcPct val="150000"/>
              </a:lnSpc>
              <a:spcBef>
                <a:spcPts val="1200"/>
              </a:spcBef>
              <a:defRPr/>
            </a:pPr>
            <a:r>
              <a:rPr lang="zh-CN" altLang="en-US" sz="1800" dirty="0">
                <a:latin typeface="宋体" panose="02010600030101010101" pitchFamily="2" charset="-122"/>
                <a:ea typeface="宋体" panose="02010600030101010101" pitchFamily="2" charset="-122"/>
              </a:rPr>
              <a:t>用剪切</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粘贴法证明最优解</a:t>
            </a:r>
            <a:r>
              <a:rPr lang="en-US" altLang="zh-CN" sz="1800" dirty="0" err="1">
                <a:latin typeface="宋体" panose="02010600030101010101" pitchFamily="2" charset="-122"/>
                <a:ea typeface="宋体" panose="02010600030101010101" pitchFamily="2" charset="-122"/>
              </a:rPr>
              <a:t>A</a:t>
            </a:r>
            <a:r>
              <a:rPr lang="en-US" altLang="zh-CN" sz="1800" baseline="-25000" dirty="0" err="1">
                <a:latin typeface="宋体" panose="02010600030101010101" pitchFamily="2" charset="-122"/>
                <a:ea typeface="宋体" panose="02010600030101010101" pitchFamily="2" charset="-122"/>
              </a:rPr>
              <a:t>ij</a:t>
            </a:r>
            <a:r>
              <a:rPr lang="zh-CN" altLang="en-US" sz="1800" dirty="0">
                <a:latin typeface="宋体" panose="02010600030101010101" pitchFamily="2" charset="-122"/>
                <a:ea typeface="宋体" panose="02010600030101010101" pitchFamily="2" charset="-122"/>
              </a:rPr>
              <a:t>必然包含两个子问题</a:t>
            </a:r>
            <a:r>
              <a:rPr lang="en-US" altLang="zh-CN" sz="1800" dirty="0" err="1">
                <a:latin typeface="宋体" panose="02010600030101010101" pitchFamily="2" charset="-122"/>
                <a:ea typeface="宋体" panose="02010600030101010101" pitchFamily="2" charset="-122"/>
              </a:rPr>
              <a:t>S</a:t>
            </a:r>
            <a:r>
              <a:rPr lang="en-US" altLang="zh-CN" sz="1800" baseline="-25000" dirty="0" err="1">
                <a:latin typeface="宋体" panose="02010600030101010101" pitchFamily="2" charset="-122"/>
                <a:ea typeface="宋体" panose="02010600030101010101" pitchFamily="2" charset="-122"/>
              </a:rPr>
              <a:t>ik</a:t>
            </a:r>
            <a:r>
              <a:rPr lang="zh-CN" altLang="en-US" sz="1800" dirty="0">
                <a:latin typeface="宋体" panose="02010600030101010101" pitchFamily="2" charset="-122"/>
                <a:ea typeface="宋体" panose="02010600030101010101" pitchFamily="2" charset="-122"/>
              </a:rPr>
              <a:t>和</a:t>
            </a:r>
            <a:r>
              <a:rPr lang="en-US" altLang="zh-CN" sz="1800" dirty="0" err="1">
                <a:latin typeface="宋体" panose="02010600030101010101" pitchFamily="2" charset="-122"/>
                <a:ea typeface="宋体" panose="02010600030101010101" pitchFamily="2" charset="-122"/>
              </a:rPr>
              <a:t>S</a:t>
            </a:r>
            <a:r>
              <a:rPr lang="en-US" altLang="zh-CN" sz="1800" baseline="-25000" dirty="0" err="1">
                <a:latin typeface="宋体" panose="02010600030101010101" pitchFamily="2" charset="-122"/>
                <a:ea typeface="宋体" panose="02010600030101010101" pitchFamily="2" charset="-122"/>
              </a:rPr>
              <a:t>kj</a:t>
            </a:r>
            <a:r>
              <a:rPr lang="zh-CN" altLang="en-US" sz="1800" dirty="0">
                <a:latin typeface="宋体" panose="02010600030101010101" pitchFamily="2" charset="-122"/>
                <a:ea typeface="宋体" panose="02010600030101010101" pitchFamily="2" charset="-122"/>
              </a:rPr>
              <a:t>的最优解。</a:t>
            </a:r>
            <a:endParaRPr lang="en-US" altLang="zh-CN" sz="1800" dirty="0">
              <a:latin typeface="宋体" panose="02010600030101010101" pitchFamily="2" charset="-122"/>
              <a:ea typeface="宋体" panose="02010600030101010101" pitchFamily="2" charset="-122"/>
            </a:endParaRPr>
          </a:p>
          <a:p>
            <a:pPr marL="0" indent="0">
              <a:lnSpc>
                <a:spcPct val="150000"/>
              </a:lnSpc>
              <a:spcBef>
                <a:spcPts val="1200"/>
              </a:spcBef>
              <a:buFont typeface="Wingdings" panose="05000000000000000000" pitchFamily="2" charset="2"/>
              <a:buNone/>
              <a:defRPr/>
            </a:pPr>
            <a:r>
              <a:rPr lang="zh-CN" altLang="en-US" sz="2400" dirty="0"/>
              <a:t>       </a:t>
            </a:r>
            <a:r>
              <a:rPr lang="zh-CN" altLang="en-US" sz="2400" dirty="0">
                <a:latin typeface="宋体" panose="02010600030101010101" pitchFamily="2" charset="-122"/>
                <a:ea typeface="宋体" panose="02010600030101010101" pitchFamily="2" charset="-122"/>
              </a:rPr>
              <a:t>设</a:t>
            </a:r>
            <a:r>
              <a:rPr lang="en-US" altLang="zh-CN" sz="2400" dirty="0" err="1"/>
              <a:t>S</a:t>
            </a:r>
            <a:r>
              <a:rPr lang="en-US" altLang="zh-CN" sz="2400" baseline="-25000" dirty="0" err="1"/>
              <a:t>kj</a:t>
            </a:r>
            <a:r>
              <a:rPr lang="zh-CN" altLang="en-US" sz="2400" dirty="0">
                <a:latin typeface="宋体" panose="02010600030101010101" pitchFamily="2" charset="-122"/>
                <a:ea typeface="宋体" panose="02010600030101010101" pitchFamily="2" charset="-122"/>
              </a:rPr>
              <a:t>存在一个最大兼容活动集</a:t>
            </a:r>
            <a:r>
              <a:rPr lang="en-US" altLang="zh-CN" sz="2400" dirty="0" err="1"/>
              <a:t>A</a:t>
            </a:r>
            <a:r>
              <a:rPr lang="en-US" altLang="zh-CN" sz="2400" baseline="-25000" dirty="0" err="1"/>
              <a:t>kj</a:t>
            </a:r>
            <a:r>
              <a:rPr lang="en-US" altLang="zh-CN" sz="2400" dirty="0">
                <a:latin typeface="+mn-lt"/>
              </a:rPr>
              <a:t>’</a:t>
            </a:r>
            <a:r>
              <a:rPr lang="zh-CN" altLang="en-US" sz="2400" dirty="0">
                <a:latin typeface="宋体" panose="02010600030101010101" pitchFamily="2" charset="-122"/>
                <a:ea typeface="宋体" panose="02010600030101010101" pitchFamily="2" charset="-122"/>
              </a:rPr>
              <a:t>，满足</a:t>
            </a:r>
            <a:r>
              <a:rPr lang="en-US" altLang="zh-CN" sz="2400" dirty="0"/>
              <a:t>|</a:t>
            </a:r>
            <a:r>
              <a:rPr lang="en-US" altLang="zh-CN" sz="2400" dirty="0" err="1"/>
              <a:t>A</a:t>
            </a:r>
            <a:r>
              <a:rPr lang="en-US" altLang="zh-CN" sz="2400" baseline="-25000" dirty="0" err="1"/>
              <a:t>kj</a:t>
            </a:r>
            <a:r>
              <a:rPr lang="en-US" altLang="zh-CN" sz="2400" dirty="0">
                <a:latin typeface="+mn-lt"/>
              </a:rPr>
              <a:t>’</a:t>
            </a:r>
            <a:r>
              <a:rPr lang="en-US" altLang="zh-CN" sz="2400" dirty="0"/>
              <a:t>|&gt;|</a:t>
            </a:r>
            <a:r>
              <a:rPr lang="en-US" altLang="zh-CN" sz="2400" dirty="0" err="1"/>
              <a:t>A</a:t>
            </a:r>
            <a:r>
              <a:rPr lang="en-US" altLang="zh-CN" sz="2400" baseline="-25000" dirty="0" err="1"/>
              <a:t>kj</a:t>
            </a:r>
            <a:r>
              <a:rPr lang="en-US" altLang="zh-CN" sz="2400" dirty="0"/>
              <a:t>|</a:t>
            </a:r>
            <a:r>
              <a:rPr lang="zh-CN" altLang="en-US" sz="2400" dirty="0">
                <a:latin typeface="宋体" panose="02010600030101010101" pitchFamily="2" charset="-122"/>
                <a:ea typeface="宋体" panose="02010600030101010101" pitchFamily="2" charset="-122"/>
              </a:rPr>
              <a:t>，则可以将</a:t>
            </a:r>
            <a:r>
              <a:rPr lang="en-US" altLang="zh-CN" sz="2400" dirty="0" err="1">
                <a:solidFill>
                  <a:srgbClr val="000000"/>
                </a:solidFill>
              </a:rPr>
              <a:t>A</a:t>
            </a:r>
            <a:r>
              <a:rPr lang="en-US" altLang="zh-CN" sz="2400" baseline="-25000" dirty="0" err="1">
                <a:solidFill>
                  <a:srgbClr val="000000"/>
                </a:solidFill>
              </a:rPr>
              <a:t>kj</a:t>
            </a:r>
            <a:r>
              <a:rPr lang="en-US" altLang="zh-CN" sz="2400" dirty="0">
                <a:solidFill>
                  <a:srgbClr val="000000"/>
                </a:solidFill>
                <a:latin typeface="Tahoma"/>
              </a:rPr>
              <a:t>’</a:t>
            </a:r>
            <a:r>
              <a:rPr lang="zh-CN" altLang="en-US" sz="2400" dirty="0">
                <a:latin typeface="宋体" panose="02010600030101010101" pitchFamily="2" charset="-122"/>
                <a:ea typeface="宋体" panose="02010600030101010101" pitchFamily="2" charset="-122"/>
              </a:rPr>
              <a:t>作为</a:t>
            </a:r>
            <a:r>
              <a:rPr lang="en-US" altLang="zh-CN" sz="2400" dirty="0" err="1"/>
              <a:t>S</a:t>
            </a:r>
            <a:r>
              <a:rPr lang="en-US" altLang="zh-CN" sz="2400" baseline="-25000" dirty="0" err="1"/>
              <a:t>ij</a:t>
            </a:r>
            <a:r>
              <a:rPr lang="zh-CN" altLang="en-US" sz="2400" dirty="0">
                <a:latin typeface="宋体" panose="02010600030101010101" pitchFamily="2" charset="-122"/>
                <a:ea typeface="宋体" panose="02010600030101010101" pitchFamily="2" charset="-122"/>
              </a:rPr>
              <a:t>最优解的一部分。</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1200"/>
              </a:spcBef>
              <a:buFont typeface="Wingdings" panose="05000000000000000000" pitchFamily="2" charset="2"/>
              <a:buNone/>
              <a:defRPr/>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这样就构造出一个兼容活动集合，其大小</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1200"/>
              </a:spcBef>
              <a:buFont typeface="Wingdings" panose="05000000000000000000" pitchFamily="2" charset="2"/>
              <a:buNone/>
              <a:defRPr/>
            </a:pPr>
            <a:r>
              <a:rPr lang="en-US" altLang="zh-CN" sz="2400" dirty="0"/>
              <a:t>                      |</a:t>
            </a:r>
            <a:r>
              <a:rPr lang="en-US" altLang="zh-CN" sz="2400" dirty="0" err="1"/>
              <a:t>A</a:t>
            </a:r>
            <a:r>
              <a:rPr lang="en-US" altLang="zh-CN" sz="2400" baseline="-25000" dirty="0" err="1"/>
              <a:t>ik</a:t>
            </a:r>
            <a:r>
              <a:rPr lang="en-US" altLang="zh-CN" sz="2400" dirty="0"/>
              <a:t>|+|</a:t>
            </a:r>
            <a:r>
              <a:rPr lang="en-US" altLang="zh-CN" sz="2400" dirty="0" err="1">
                <a:solidFill>
                  <a:srgbClr val="000000"/>
                </a:solidFill>
              </a:rPr>
              <a:t>A</a:t>
            </a:r>
            <a:r>
              <a:rPr lang="en-US" altLang="zh-CN" sz="2400" baseline="-25000" dirty="0" err="1">
                <a:solidFill>
                  <a:srgbClr val="000000"/>
                </a:solidFill>
              </a:rPr>
              <a:t>kj</a:t>
            </a:r>
            <a:r>
              <a:rPr lang="en-US" altLang="zh-CN" sz="2400" dirty="0">
                <a:solidFill>
                  <a:srgbClr val="000000"/>
                </a:solidFill>
                <a:latin typeface="Tahoma"/>
              </a:rPr>
              <a:t>’</a:t>
            </a:r>
            <a:r>
              <a:rPr lang="en-US" altLang="zh-CN" sz="2400" dirty="0"/>
              <a:t>|+</a:t>
            </a:r>
            <a:r>
              <a:rPr lang="en-US" altLang="zh-CN" sz="2400" dirty="0">
                <a:solidFill>
                  <a:srgbClr val="FF0000"/>
                </a:solidFill>
              </a:rPr>
              <a:t>1</a:t>
            </a:r>
            <a:r>
              <a:rPr lang="en-US" altLang="zh-CN" sz="2400" dirty="0"/>
              <a:t>&gt; |</a:t>
            </a:r>
            <a:r>
              <a:rPr lang="en-US" altLang="zh-CN" sz="2400" dirty="0" err="1"/>
              <a:t>A</a:t>
            </a:r>
            <a:r>
              <a:rPr lang="en-US" altLang="zh-CN" sz="2400" baseline="-25000" dirty="0" err="1"/>
              <a:t>ik</a:t>
            </a:r>
            <a:r>
              <a:rPr lang="en-US" altLang="zh-CN" sz="2400" dirty="0"/>
              <a:t>|+|</a:t>
            </a:r>
            <a:r>
              <a:rPr lang="en-US" altLang="zh-CN" sz="2400" dirty="0" err="1"/>
              <a:t>A</a:t>
            </a:r>
            <a:r>
              <a:rPr lang="en-US" altLang="zh-CN" sz="2400" baseline="-25000" dirty="0" err="1"/>
              <a:t>kj</a:t>
            </a:r>
            <a:r>
              <a:rPr lang="en-US" altLang="zh-CN" sz="2400" dirty="0"/>
              <a:t>|+1=</a:t>
            </a:r>
            <a:r>
              <a:rPr lang="en-US" altLang="zh-CN" sz="2400" dirty="0" err="1"/>
              <a:t>A</a:t>
            </a:r>
            <a:r>
              <a:rPr lang="en-US" altLang="zh-CN" sz="2400" baseline="-25000" dirty="0" err="1"/>
              <a:t>ij</a:t>
            </a:r>
            <a:endParaRPr lang="en-US" altLang="zh-CN" sz="2400" dirty="0"/>
          </a:p>
          <a:p>
            <a:pPr marL="0" indent="0">
              <a:lnSpc>
                <a:spcPct val="150000"/>
              </a:lnSpc>
              <a:spcBef>
                <a:spcPts val="1200"/>
              </a:spcBef>
              <a:buFont typeface="Wingdings" panose="05000000000000000000" pitchFamily="2" charset="2"/>
              <a:buNone/>
              <a:defRPr/>
            </a:pPr>
            <a:r>
              <a:rPr lang="en-US" altLang="zh-CN" sz="2400" dirty="0"/>
              <a:t>       </a:t>
            </a:r>
            <a:r>
              <a:rPr lang="zh-CN" altLang="en-US" sz="2400" dirty="0">
                <a:latin typeface="宋体" panose="02010600030101010101" pitchFamily="2" charset="-122"/>
                <a:ea typeface="宋体" panose="02010600030101010101" pitchFamily="2" charset="-122"/>
              </a:rPr>
              <a:t>与</a:t>
            </a:r>
            <a:r>
              <a:rPr lang="en-US" altLang="zh-CN" sz="2400" dirty="0" err="1"/>
              <a:t>A</a:t>
            </a:r>
            <a:r>
              <a:rPr lang="en-US" altLang="zh-CN" sz="2400" baseline="-25000" dirty="0" err="1"/>
              <a:t>ij</a:t>
            </a:r>
            <a:r>
              <a:rPr lang="zh-CN" altLang="en-US" sz="2400" dirty="0">
                <a:latin typeface="宋体" panose="02010600030101010101" pitchFamily="2" charset="-122"/>
                <a:ea typeface="宋体" panose="02010600030101010101" pitchFamily="2" charset="-122"/>
              </a:rPr>
              <a:t>是最优解相矛盾。                  </a:t>
            </a: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得证。</a:t>
            </a:r>
            <a:endParaRPr lang="en-US" altLang="zh-CN" sz="2400" dirty="0">
              <a:latin typeface="宋体" panose="02010600030101010101" pitchFamily="2" charset="-122"/>
              <a:ea typeface="宋体" panose="02010600030101010101" pitchFamily="2" charset="-122"/>
            </a:endParaRPr>
          </a:p>
          <a:p>
            <a:pPr marL="0" indent="0">
              <a:lnSpc>
                <a:spcPct val="150000"/>
              </a:lnSpc>
              <a:spcBef>
                <a:spcPts val="1200"/>
              </a:spcBef>
              <a:buFont typeface="Wingdings" panose="05000000000000000000" pitchFamily="2" charset="2"/>
              <a:buNone/>
              <a:defRPr/>
            </a:pPr>
            <a:endParaRPr lang="zh-CN" altLang="en-US" sz="2400" dirty="0">
              <a:solidFill>
                <a:srgbClr val="0000FF"/>
              </a:solidFill>
            </a:endParaRPr>
          </a:p>
        </p:txBody>
      </p:sp>
    </p:spTree>
  </p:cSld>
  <p:clrMapOvr>
    <a:masterClrMapping/>
  </p:clrMapOvr>
  <p:transition>
    <p:random/>
  </p:transition>
</p:sld>
</file>

<file path=ppt/theme/theme1.xml><?xml version="1.0" encoding="utf-8"?>
<a:theme xmlns:a="http://schemas.openxmlformats.org/drawingml/2006/main" name="my_model">
  <a:themeElements>
    <a:clrScheme name="my_model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my_model">
      <a:majorFont>
        <a:latin typeface="黑体"/>
        <a:ea typeface="黑体"/>
        <a:cs typeface=""/>
      </a:majorFont>
      <a:minorFont>
        <a:latin typeface="Tahoma"/>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my_model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my_model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my_model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my_model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my_model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my_model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9594</TotalTime>
  <Pages>0</Pages>
  <Words>3996</Words>
  <Characters>0</Characters>
  <Application>Microsoft Office PowerPoint</Application>
  <DocSecurity>0</DocSecurity>
  <PresentationFormat>全屏显示(4:3)</PresentationFormat>
  <Lines>0</Lines>
  <Paragraphs>269</Paragraphs>
  <Slides>41</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41</vt:i4>
      </vt:variant>
    </vt:vector>
  </HeadingPairs>
  <TitlesOfParts>
    <vt:vector size="51" baseType="lpstr">
      <vt:lpstr>黑体</vt:lpstr>
      <vt:lpstr>隶书</vt:lpstr>
      <vt:lpstr>宋体</vt:lpstr>
      <vt:lpstr>微软雅黑</vt:lpstr>
      <vt:lpstr>Arial</vt:lpstr>
      <vt:lpstr>Constantia</vt:lpstr>
      <vt:lpstr>Tahoma</vt:lpstr>
      <vt:lpstr>Wingdings</vt:lpstr>
      <vt:lpstr>Wingdings 2</vt:lpstr>
      <vt:lpstr>my_model</vt:lpstr>
      <vt:lpstr>算法设计与分析 Computer Algorithm Design &amp; Analysis</vt:lpstr>
      <vt:lpstr>Chapter 16 Greedy Algorithms   贪心算法</vt:lpstr>
      <vt:lpstr>PowerPoint 演示文稿</vt:lpstr>
      <vt:lpstr>16.1 活动选择问题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HUST</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CJC</dc:creator>
  <cp:keywords/>
  <dc:description/>
  <cp:lastModifiedBy>慕容 熙熙</cp:lastModifiedBy>
  <cp:revision>591</cp:revision>
  <dcterms:created xsi:type="dcterms:W3CDTF">2007-12-26T08:54:07Z</dcterms:created>
  <dcterms:modified xsi:type="dcterms:W3CDTF">2022-03-24T11:06:34Z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2052-9.1.0.4249</vt:lpwstr>
  </property>
</Properties>
</file>