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4337" r:id="rId2"/>
  </p:sldMasterIdLst>
  <p:notesMasterIdLst>
    <p:notesMasterId r:id="rId82"/>
  </p:notesMasterIdLst>
  <p:sldIdLst>
    <p:sldId id="316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22" r:id="rId38"/>
    <p:sldId id="258" r:id="rId39"/>
    <p:sldId id="293" r:id="rId40"/>
    <p:sldId id="257" r:id="rId41"/>
    <p:sldId id="317" r:id="rId42"/>
    <p:sldId id="294" r:id="rId43"/>
    <p:sldId id="261" r:id="rId44"/>
    <p:sldId id="295" r:id="rId45"/>
    <p:sldId id="263" r:id="rId46"/>
    <p:sldId id="296" r:id="rId47"/>
    <p:sldId id="269" r:id="rId48"/>
    <p:sldId id="270" r:id="rId49"/>
    <p:sldId id="297" r:id="rId50"/>
    <p:sldId id="298" r:id="rId51"/>
    <p:sldId id="272" r:id="rId52"/>
    <p:sldId id="274" r:id="rId53"/>
    <p:sldId id="299" r:id="rId54"/>
    <p:sldId id="265" r:id="rId55"/>
    <p:sldId id="301" r:id="rId56"/>
    <p:sldId id="275" r:id="rId57"/>
    <p:sldId id="318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266" r:id="rId69"/>
    <p:sldId id="277" r:id="rId70"/>
    <p:sldId id="259" r:id="rId71"/>
    <p:sldId id="276" r:id="rId72"/>
    <p:sldId id="278" r:id="rId73"/>
    <p:sldId id="284" r:id="rId74"/>
    <p:sldId id="313" r:id="rId75"/>
    <p:sldId id="285" r:id="rId76"/>
    <p:sldId id="286" r:id="rId77"/>
    <p:sldId id="288" r:id="rId78"/>
    <p:sldId id="319" r:id="rId79"/>
    <p:sldId id="290" r:id="rId80"/>
    <p:sldId id="349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DFFE6"/>
    <a:srgbClr val="FF0000"/>
    <a:srgbClr val="FFFF66"/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3709" autoAdjust="0"/>
  </p:normalViewPr>
  <p:slideViewPr>
    <p:cSldViewPr>
      <p:cViewPr varScale="1">
        <p:scale>
          <a:sx n="83" d="100"/>
          <a:sy n="83" d="100"/>
        </p:scale>
        <p:origin x="144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E9212A4E-66EE-4F57-981A-08C2CF904C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BD78D91-36BC-4A2F-8E82-E26B849B5A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F04B6CD-4662-4178-98BD-46C6A373F5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172C0D21-4668-4F4D-B654-0E26F08F4D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D77BB388-5A13-4B70-BCEF-D81303EDA0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D6C96756-D63F-495E-9F57-7EA22D290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CB309A-3E59-459F-9D21-9B97DB72C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0B5E9C9-858A-4816-B118-FE6EBAF9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537B8412-9CAE-400D-A961-6913CE66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的转置为这样一个</a:t>
            </a:r>
            <a:r>
              <a:rPr lang="en-US" altLang="zh-CN">
                <a:latin typeface="Arial" panose="020B0604020202020204" pitchFamily="34" charset="0"/>
              </a:rPr>
              <a:t>n×m</a:t>
            </a:r>
            <a:r>
              <a:rPr lang="zh-CN" altLang="en-US">
                <a:latin typeface="Arial" panose="020B0604020202020204" pitchFamily="34" charset="0"/>
              </a:rPr>
              <a:t>阶矩阵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，满足</a:t>
            </a:r>
            <a:r>
              <a:rPr lang="en-US" altLang="zh-CN">
                <a:latin typeface="Arial" panose="020B0604020202020204" pitchFamily="34" charset="0"/>
              </a:rPr>
              <a:t>B=a(j,i)</a:t>
            </a:r>
            <a:r>
              <a:rPr lang="zh-CN" altLang="en-US">
                <a:latin typeface="Arial" panose="020B0604020202020204" pitchFamily="34" charset="0"/>
              </a:rPr>
              <a:t>，即 </a:t>
            </a:r>
            <a:r>
              <a:rPr lang="en-US" altLang="zh-CN">
                <a:latin typeface="Arial" panose="020B0604020202020204" pitchFamily="34" charset="0"/>
              </a:rPr>
              <a:t>b (i,j)=a (j,i)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BB0A3D9B-86D0-4A22-A814-559F10A64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87B1AF0-22BE-4616-BC3C-1A28E84EA7E9}" type="slidenum">
              <a:rPr lang="zh-CN" altLang="zh-CN" sz="1200">
                <a:solidFill>
                  <a:srgbClr val="000000"/>
                </a:solidFill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zh-CN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B309A-3E59-459F-9D21-9B97DB72CB4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46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中止的条件是 </a:t>
            </a:r>
            <a:r>
              <a:rPr lang="en-US" altLang="zh-CN" sz="1200" dirty="0"/>
              <a:t>Q </a:t>
            </a:r>
            <a:r>
              <a:rPr lang="zh-CN" altLang="en-US" sz="1200" dirty="0"/>
              <a:t>为空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B309A-3E59-459F-9D21-9B97DB72CB4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59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7A72511-FF58-440F-AA11-476E73343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B4BB25-052D-4289-AF40-2A0A11290C65}" type="slidenum">
              <a:rPr lang="en-US" altLang="zh-CN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56C1E77-7DA4-49C7-A4DE-420AC40FA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EEC7E5D-C1DF-4CC8-A7FA-A99221E65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</a:rPr>
              <a:t>规范函数 就是 约束函数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B309A-3E59-459F-9D21-9B97DB72CB4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37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F68BB8A-12FA-4AA1-81E9-8EA0518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66E1BB-96BA-47A5-A51A-B16B18621625}" type="slidenum">
              <a:rPr lang="zh-CN" altLang="en-US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ACF76F9-A777-44CF-AA10-58EE7D892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BE76E69-D3E6-4429-B9A9-630BEB2E4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建议言板举例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486E4F5-215A-41E9-94BC-CFB115CEC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612EEE-E19F-470C-A6CD-661A00C04CF5}" type="slidenum">
              <a:rPr lang="zh-CN" altLang="en-US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B40F864-E935-45FB-98DF-72ADF5D36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122CC1B-2397-42E4-A4CA-281FC2FDB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建议言板举例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9CEC0256-9EBB-4997-85A5-69AAC5493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02E9C26A-4315-4AEB-A058-5C15B1D6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E26AEB75-B168-4494-8847-D45F21903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1AF9D8-6E60-499F-BCE4-01B18B7CF70C}" type="slidenum">
              <a:rPr lang="zh-CN" altLang="en-US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00B51A31-B6A2-40BF-9491-92BCCDB35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1A1E22BE-6104-4008-849C-C44C14BA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8AD6B8F7-6F95-4D96-8EA0-FE73DC497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CBE39B-F65D-4F61-82A4-5B7425746786}" type="slidenum">
              <a:rPr lang="zh-CN" altLang="en-US"/>
              <a:pPr>
                <a:spcBef>
                  <a:spcPct val="0"/>
                </a:spcBef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2E5FED6-56BF-4803-BE75-DE34158CD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69CEAE3-EE2E-4C7B-8598-584E18706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E7176E83-8B55-4F7B-97EF-A57CD5047A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6181F7-DB07-4679-8C86-284BF9417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61440-AB46-44AB-9285-E8379C728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72645C-0F8F-4F24-A245-3709149BA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D5E11C-E637-4350-ACD4-9067C7B895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82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>
            <a:extLst>
              <a:ext uri="{FF2B5EF4-FFF2-40B4-BE49-F238E27FC236}">
                <a16:creationId xmlns:a16="http://schemas.microsoft.com/office/drawing/2014/main" id="{86C90C07-79D4-420B-B153-419AEFEFF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31750-AED3-42D7-96FE-31E8CBC6B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101C4-AFC4-4668-8A65-1E2188900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72533-2C68-4886-BBCB-1E0F8A0132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C7A19D-8BE6-4E7B-ACEC-1FD0B3BF6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18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>
            <a:extLst>
              <a:ext uri="{FF2B5EF4-FFF2-40B4-BE49-F238E27FC236}">
                <a16:creationId xmlns:a16="http://schemas.microsoft.com/office/drawing/2014/main" id="{80840708-6C82-4F42-BD15-1045AB74D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7BF98-2CD4-470D-8244-D463EEF938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1BE2F-D161-494C-9775-5B300BC44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86571-1C65-4EE7-B628-137265F5C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3B4CA3-5306-4D5E-ABB5-08502F95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70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93FB9D-ADA5-4E65-9AEE-4AF5257AA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5F4D2A-39D1-4B58-90B1-777A0863E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373087-CE74-421B-A0F3-1A04E84A2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A3CEB-5418-4988-A022-FD99CC57B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29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>
            <a:extLst>
              <a:ext uri="{FF2B5EF4-FFF2-40B4-BE49-F238E27FC236}">
                <a16:creationId xmlns:a16="http://schemas.microsoft.com/office/drawing/2014/main" id="{113B6037-41DB-4F30-BA93-0AC3A36437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C17824-E0F5-480E-85A0-0CA11BE0B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39D41D-9448-4787-9CE5-2875134B7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385486-737E-44BC-8989-B46CF71CE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904711-A205-4119-A444-6DB5C2F00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8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9CF0EB7-076C-45E1-A807-B16F3690C65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3AB3C58-6209-4E31-9D65-23401AE30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8EBB39D-E69D-494A-97E8-97494BCE3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1638C17-4C31-440E-91FD-3B8E165E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DF0C652-22E7-4494-93DE-DBFCE2EEF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0267A35-BC28-44FC-B738-79FAC4F5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497CAD2-DE2D-49E8-B425-9232C15E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0244876-40C5-44F0-9285-0D8B4F6C5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9A47339-471C-4E40-99F7-906CA567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0D8BEE2-B489-49B9-A885-3E48C6187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zh-CN" noProof="0"/>
              <a:t>C语言程序设计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E0555F5-1253-4E54-8134-A67653DD5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48400"/>
            <a:ext cx="20891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9523C25-AC85-498C-9DA3-AC9F722A9E36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35A19953-C88B-4694-9BF9-E3A63DDFCB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4388" y="6248400"/>
            <a:ext cx="1598612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38A920-B8D7-43A4-BD53-8E9D00BB8D4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429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5EB2CFD-45C4-4F13-B79F-F1751D3F4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9EF-DBC0-48BC-A7DE-CC0088A74DA4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C7E6EA5-C228-4CA4-A91B-AB10CA98E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ED8E-8AD1-4E58-ACB9-E09D68A0ED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398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CA61756-1077-4030-9699-3E7907291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6B2F6-3985-4AE3-BD8B-EDAB279FAFDC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D01EBC-541D-4D4D-83BB-6E5F931BEA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A7F8-7655-4B67-88CA-C44BFEE0D59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949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989138"/>
            <a:ext cx="4278313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989138"/>
            <a:ext cx="4278312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EE21984-C59B-4975-8DCA-070E0052C1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37F5-DAA8-4156-80F6-956F928F9FE5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7F15A0-6544-43D7-B33E-DDF9EB15EA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D0055-BB15-4C95-8CAA-30D8C878B5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3475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DCFF0F-817B-412B-9D75-FC4CFC65B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3E02-E40C-413D-AD83-258403D0B73C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FF140D5-744D-4030-8BCE-B0FA20F091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E6E21-FF01-49BE-BF57-570621E3847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2780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9877F77-CAB6-42DA-B67A-1B92C3C2C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B4EBF-C62F-40E1-98D3-1B15F111C8FF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2F1A1C9-6E45-435D-B98D-779CA0BD94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0A0BB-67BF-47D3-B7F5-CAEB940E22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06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>
            <a:extLst>
              <a:ext uri="{FF2B5EF4-FFF2-40B4-BE49-F238E27FC236}">
                <a16:creationId xmlns:a16="http://schemas.microsoft.com/office/drawing/2014/main" id="{1466108F-5F01-4F8D-894B-9AED55311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13FA9-73D1-446B-A1C6-7841B4ACC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7C1D7-74FC-4C91-A0C9-73B191DAD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9E81-B6EA-4710-8047-06848E8B2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568F0-B9E1-4820-962B-4747D9E9F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101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FA4E83F-F0BD-49FA-9AD2-FAACCFB1E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144EA-E406-47C1-A133-288AD637E707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62920A1-C3B7-4769-97E1-B61490646D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47B0E-ADDE-4473-A98A-56304E52DD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0968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2B173B-E1A4-4204-9AFC-721DAA958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FD45-FD5E-4594-9782-9551B76D04F1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1FB964C-2CF2-47C9-9ABA-04EF53C635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EBEE-D7E6-4B65-93A8-3464637507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481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3AFE24-0DCA-4780-B4AC-9E3198FF4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F9598-68A0-466F-A563-F8D4097CF107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E09607-5975-4DB2-8DDB-16E35C3CE8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85E9-F8C0-43A4-A514-857201DF30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916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95B2AE8-0998-4A59-9E2B-7925F3F89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801ED-3BD8-49EC-95FC-BE8A8A1A98EA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8DF378D-EFD1-4F35-9989-740D9B1887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51F-0971-48F5-BE93-D728E5AD79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850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3388" y="214313"/>
            <a:ext cx="2176462" cy="58896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80163" cy="5889625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B3B738A-F7B7-4A4D-BD32-1C9B9419D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0904-03D6-41F7-9A42-47323D2C3126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8EBD546-E380-4CA8-AFC3-2094F86415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BA11-D46F-4C4F-9488-DAB439D22F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8016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432BD-4FA7-4E3C-BF20-D61DE89EF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BE1D0-9ADF-4D22-B632-E4F7D67A92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54993-A6C9-4B46-A614-E27CF5A82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45C0A-8258-4C53-B7C4-E1ADB1931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2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>
            <a:extLst>
              <a:ext uri="{FF2B5EF4-FFF2-40B4-BE49-F238E27FC236}">
                <a16:creationId xmlns:a16="http://schemas.microsoft.com/office/drawing/2014/main" id="{44D9EF1E-F702-4983-AB8A-2EB064D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B8BE0-5AAC-4D95-8AE5-3BA4A0B16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8B917-7547-485E-A279-F98A402EE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E83C6-ED3E-4893-9421-F50EBCF97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DF7A2C-2DDA-4178-83BA-AA7852A44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8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>
            <a:extLst>
              <a:ext uri="{FF2B5EF4-FFF2-40B4-BE49-F238E27FC236}">
                <a16:creationId xmlns:a16="http://schemas.microsoft.com/office/drawing/2014/main" id="{8AFDFF98-50F8-4619-AFA6-A47381FC1C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7C1079-4235-49ED-8541-0EC6D1DFD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2D1482-F5A9-4985-9138-0D62747E6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BF756A-C329-49BC-B419-C52A8E945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0DB0DC-2C20-45B0-A6D4-B0EB590CA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4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>
            <a:extLst>
              <a:ext uri="{FF2B5EF4-FFF2-40B4-BE49-F238E27FC236}">
                <a16:creationId xmlns:a16="http://schemas.microsoft.com/office/drawing/2014/main" id="{88525D4D-2CCA-4AAB-918D-5BB9182F3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C3261E8-489C-4043-82A5-95F8B1D6C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08646D1-7FA6-4216-821B-DB23F11BD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AD14659-9549-4EB0-BD66-3AD57E973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1FA95-A80E-4126-B9F5-1DBE9A70E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4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>
            <a:extLst>
              <a:ext uri="{FF2B5EF4-FFF2-40B4-BE49-F238E27FC236}">
                <a16:creationId xmlns:a16="http://schemas.microsoft.com/office/drawing/2014/main" id="{658E5782-D793-4855-A36B-517461B6F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B607A0-48CD-4C50-BF8B-D6F0D2077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59A09D-57E0-4529-AE61-928463105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90016C-F5ED-42B3-811F-960E31DB9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3C16C4-17D1-4866-BC14-4C6083948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8D66A818-9620-40A7-BCA6-BC7FBC9A2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F326D4E-BFE2-455C-AD0F-F97D84804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A86866-6600-4AAB-A7F6-355CDEF5C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625BC-27FB-40E5-97A6-A32E97412D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37488-1937-47BC-B685-F2EBD97F5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2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>
            <a:extLst>
              <a:ext uri="{FF2B5EF4-FFF2-40B4-BE49-F238E27FC236}">
                <a16:creationId xmlns:a16="http://schemas.microsoft.com/office/drawing/2014/main" id="{E3774BF7-5832-416E-B954-F32685598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22AEAB-B432-42C2-B823-5D41B09B7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E22FBD-A6F8-4095-9D32-759418953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FDE1BEE-304D-4540-BE86-7413CE4DC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62F148-FFDC-4B17-8A71-2CE62620D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84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>
            <a:extLst>
              <a:ext uri="{FF2B5EF4-FFF2-40B4-BE49-F238E27FC236}">
                <a16:creationId xmlns:a16="http://schemas.microsoft.com/office/drawing/2014/main" id="{74BEF69E-A9EC-42A1-B510-E8BC63FBBA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9C9DE0-5907-486E-89D8-F421D449B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BE80A0-7B94-4654-BB50-F848A2F84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86BCF0B-795E-4C62-B8A9-BD3EB4237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88369A-5CCE-4784-9FFF-5C081A87F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7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A00642-95AC-4565-B417-62079CF37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AF141B-1B1E-4C45-B40E-CB540D60A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784F0D10-F8B9-45FA-A6CB-E456173534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839DED5-4320-4CB4-96C6-7DFEB9728D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7D217A06-ABB0-41FB-BF80-D3A013B2DE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F5FBAF9-E599-435F-9737-BEE5AD32D9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AECA640-9216-4B39-A1A9-D8DBA88E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6A3E5AA-B45B-40EB-A8B8-42A372537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图片 2">
            <a:extLst>
              <a:ext uri="{FF2B5EF4-FFF2-40B4-BE49-F238E27FC236}">
                <a16:creationId xmlns:a16="http://schemas.microsoft.com/office/drawing/2014/main" id="{C6DD862B-F687-483E-AD64-A0C80B67EF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59" r:id="rId12"/>
    <p:sldLayoutId id="21474845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2DDF8A-7244-4191-85D9-CFE89145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94C93D-9309-4C50-849E-61097260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A8D4AA-B066-4113-9B2F-5B7BC8A7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9453BF-46AD-447A-AB30-17E3E48F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77E520-0FBE-473F-AA66-EE4D2932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7286CB8-01AD-424E-A557-016CCE77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79B67D4-31F8-4697-B5C4-009CE2E5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D926E11-A6A0-4AA1-A624-28579C3C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4313"/>
            <a:ext cx="854868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C语言程序设计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80A3191B-6E76-4CCE-8019-523462F85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89138"/>
            <a:ext cx="8709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7DF3653F-B9C7-4C76-9C0E-6746536119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3638"/>
            <a:ext cx="172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12E9F245-2A2F-4AD5-BCC3-4431B4FA930B}" type="datetime1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79871C96-8F2A-437F-BA32-F506E1275E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DE876B8-5973-47C2-9C01-3FEB90DFC3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8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qwang@mail.hus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yapian8/article/details/2824097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2D3D5AD7-86C3-4D59-A2AB-23C99831F5BA}"/>
              </a:ext>
            </a:extLst>
          </p:cNvPr>
          <p:cNvSpPr txBox="1">
            <a:spLocks/>
          </p:cNvSpPr>
          <p:nvPr/>
        </p:nvSpPr>
        <p:spPr bwMode="auto">
          <a:xfrm>
            <a:off x="357188" y="1557338"/>
            <a:ext cx="8458200" cy="2279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7200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算法设计与分析</a:t>
            </a:r>
            <a:br>
              <a:rPr lang="en-US" altLang="zh-CN" sz="7200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kern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Computer Algorithm Design &amp; Analysis</a:t>
            </a:r>
            <a:endParaRPr lang="zh-CN" altLang="en-US" sz="5400" kern="0" dirty="0">
              <a:solidFill>
                <a:schemeClr val="tx1"/>
              </a:solidFill>
            </a:endParaRPr>
          </a:p>
        </p:txBody>
      </p:sp>
      <p:sp>
        <p:nvSpPr>
          <p:cNvPr id="18435" name="副标题 2">
            <a:extLst>
              <a:ext uri="{FF2B5EF4-FFF2-40B4-BE49-F238E27FC236}">
                <a16:creationId xmlns:a16="http://schemas.microsoft.com/office/drawing/2014/main" id="{7455F15C-5B07-4E08-AA75-1994BD98B83F}"/>
              </a:ext>
            </a:extLst>
          </p:cNvPr>
          <p:cNvSpPr txBox="1">
            <a:spLocks/>
          </p:cNvSpPr>
          <p:nvPr/>
        </p:nvSpPr>
        <p:spPr bwMode="auto">
          <a:xfrm>
            <a:off x="357188" y="4357688"/>
            <a:ext cx="84582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3333CC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5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王多强</a:t>
            </a:r>
            <a:endParaRPr lang="en-US" altLang="zh-CN" sz="250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Clr>
                <a:srgbClr val="3333CC"/>
              </a:buClr>
              <a:buSzPct val="60000"/>
              <a:buFont typeface="Wingdings 2" panose="05020102010507070707" pitchFamily="18" charset="2"/>
              <a:buNone/>
            </a:pPr>
            <a:r>
              <a:rPr lang="en-US" altLang="zh-CN" sz="25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dqwang@mail.hust.edu.cn</a:t>
            </a:r>
            <a:endParaRPr lang="en-US" altLang="zh-CN" sz="250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05F437-7C36-4AB4-937B-34E92215F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22.2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图的检索和周游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被检测：</a:t>
            </a:r>
            <a:r>
              <a:rPr lang="zh-CN" altLang="en-US" sz="2400"/>
              <a:t>在图中，当某结点的所有邻接结点都被访问了时，  </a:t>
            </a:r>
            <a:endParaRPr lang="en-US" altLang="zh-CN" sz="240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</a:t>
            </a:r>
            <a:r>
              <a:rPr lang="zh-CN" altLang="en-US" sz="2400"/>
              <a:t>称该结点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被检测</a:t>
            </a:r>
            <a:r>
              <a:rPr lang="zh-CN" altLang="en-US" sz="2400"/>
              <a:t>了。</a:t>
            </a:r>
            <a:endParaRPr lang="en-US" altLang="zh-CN" sz="240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经典的图检索算法</a:t>
            </a:r>
            <a:r>
              <a:rPr lang="zh-CN" altLang="en-US" sz="2800"/>
              <a:t>：</a:t>
            </a:r>
            <a:endParaRPr lang="en-US" altLang="zh-CN" sz="2800"/>
          </a:p>
          <a:p>
            <a:pPr marL="366713" lvl="1" indent="0" eaLnBrk="1" hangingPunct="1">
              <a:lnSpc>
                <a:spcPct val="150000"/>
              </a:lnSpc>
            </a:pPr>
            <a:r>
              <a:rPr lang="zh-CN" altLang="en-US"/>
              <a:t> 宽度优先检索（</a:t>
            </a:r>
            <a:r>
              <a:rPr lang="en-US" altLang="zh-CN"/>
              <a:t>BFS</a:t>
            </a:r>
            <a:r>
              <a:rPr lang="zh-CN" altLang="en-US"/>
              <a:t>）</a:t>
            </a:r>
            <a:endParaRPr lang="en-US" altLang="zh-CN"/>
          </a:p>
          <a:p>
            <a:pPr marL="366713" lvl="1" indent="0" eaLnBrk="1" hangingPunct="1">
              <a:lnSpc>
                <a:spcPct val="150000"/>
              </a:lnSpc>
            </a:pPr>
            <a:r>
              <a:rPr lang="zh-CN" altLang="en-US"/>
              <a:t> 深度优先检索（</a:t>
            </a:r>
            <a:r>
              <a:rPr lang="en-US" altLang="zh-CN"/>
              <a:t>DFS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3E3360-A84F-4C59-9CD7-7574B7106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569325" cy="61198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图的宽度优先检索和周游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）宽度优先检索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</a:t>
            </a:r>
            <a:r>
              <a:rPr lang="zh-CN" altLang="en-US" sz="2400" dirty="0"/>
              <a:t>① 从结点</a:t>
            </a:r>
            <a:r>
              <a:rPr lang="en-US" altLang="zh-CN" sz="2400" dirty="0"/>
              <a:t>v</a:t>
            </a:r>
            <a:r>
              <a:rPr lang="zh-CN" altLang="en-US" sz="2400" dirty="0"/>
              <a:t>开始，首先访问结点</a:t>
            </a:r>
            <a:r>
              <a:rPr lang="en-US" altLang="zh-CN" sz="2400" dirty="0"/>
              <a:t>v</a:t>
            </a:r>
            <a:r>
              <a:rPr lang="zh-CN" altLang="en-US" sz="2400" dirty="0"/>
              <a:t>，给</a:t>
            </a:r>
            <a:r>
              <a:rPr lang="en-US" altLang="zh-CN" sz="2400" dirty="0"/>
              <a:t>v</a:t>
            </a:r>
            <a:r>
              <a:rPr lang="zh-CN" altLang="en-US" sz="2400" dirty="0"/>
              <a:t>标上</a:t>
            </a:r>
            <a:r>
              <a:rPr lang="zh-CN" altLang="en-US" sz="2400" b="1" dirty="0">
                <a:solidFill>
                  <a:srgbClr val="0000FF"/>
                </a:solidFill>
              </a:rPr>
              <a:t>已访问标记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715963" indent="-715963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② 访问邻接于</a:t>
            </a:r>
            <a:r>
              <a:rPr lang="en-US" altLang="zh-CN" sz="2400" dirty="0"/>
              <a:t>v</a:t>
            </a:r>
            <a:r>
              <a:rPr lang="zh-CN" altLang="en-US" sz="2400" dirty="0"/>
              <a:t>且目前尚未被访问的所有结点，此时结点</a:t>
            </a:r>
            <a:r>
              <a:rPr lang="en-US" altLang="zh-CN" sz="2400" dirty="0">
                <a:solidFill>
                  <a:srgbClr val="0000FF"/>
                </a:solidFill>
              </a:rPr>
              <a:t>v</a:t>
            </a:r>
            <a:r>
              <a:rPr lang="zh-CN" altLang="en-US" sz="2400" b="1" dirty="0">
                <a:solidFill>
                  <a:srgbClr val="0000FF"/>
                </a:solidFill>
              </a:rPr>
              <a:t>被检测</a:t>
            </a:r>
            <a:r>
              <a:rPr lang="zh-CN" altLang="en-US" sz="2400" dirty="0"/>
              <a:t>，而</a:t>
            </a:r>
            <a:r>
              <a:rPr lang="en-US" altLang="zh-CN" sz="2400" dirty="0"/>
              <a:t>v</a:t>
            </a:r>
            <a:r>
              <a:rPr lang="zh-CN" altLang="en-US" sz="2400" dirty="0"/>
              <a:t>的这些邻接结点是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新的未被检测的结点</a:t>
            </a:r>
            <a:r>
              <a:rPr lang="zh-CN" altLang="en-US" sz="2400" dirty="0"/>
              <a:t>。将这些结点依次放置到一个称为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未检测结点表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队列</a:t>
            </a:r>
            <a:r>
              <a:rPr lang="zh-CN" altLang="en-US" sz="2400" dirty="0"/>
              <a:t>中。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③ 若未检测结点表为空，则算法终止；否则</a:t>
            </a:r>
          </a:p>
          <a:p>
            <a:pPr marL="715963" indent="-715963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④ 取未检测结点表的表头结点作为下一个待检测结点，重复上述过程。直到</a:t>
            </a:r>
            <a:r>
              <a:rPr lang="en-US" altLang="zh-CN" sz="2400" dirty="0"/>
              <a:t>Q</a:t>
            </a:r>
            <a:r>
              <a:rPr lang="zh-CN" altLang="en-US" sz="2400" dirty="0"/>
              <a:t>为空，算法终止。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C000D79-D11C-4171-81CD-30FCF184E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569325" cy="64547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宽度优先检索算法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procedure BFS(v)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1400" dirty="0"/>
              <a:t>//</a:t>
            </a:r>
            <a:r>
              <a:rPr lang="zh-CN" altLang="en-US" sz="1400" dirty="0"/>
              <a:t>宽度优先检索，它从结点</a:t>
            </a:r>
            <a:r>
              <a:rPr lang="en-US" altLang="zh-CN" sz="1400" dirty="0">
                <a:solidFill>
                  <a:srgbClr val="FF3300"/>
                </a:solidFill>
              </a:rPr>
              <a:t>v</a:t>
            </a:r>
            <a:r>
              <a:rPr lang="zh-CN" altLang="en-US" sz="1400" dirty="0"/>
              <a:t>开始。所有</a:t>
            </a:r>
            <a:r>
              <a:rPr lang="zh-CN" altLang="en-US" sz="1400" dirty="0">
                <a:solidFill>
                  <a:srgbClr val="0000FF"/>
                </a:solidFill>
              </a:rPr>
              <a:t>已访问结点被标记为</a:t>
            </a:r>
            <a:r>
              <a:rPr lang="en-US" altLang="zh-CN" sz="1400" dirty="0">
                <a:solidFill>
                  <a:srgbClr val="0000FF"/>
                </a:solidFill>
              </a:rPr>
              <a:t>VISITED(</a:t>
            </a:r>
            <a:r>
              <a:rPr lang="en-US" altLang="zh-CN" sz="1400" dirty="0" err="1">
                <a:solidFill>
                  <a:srgbClr val="0000FF"/>
                </a:solidFill>
              </a:rPr>
              <a:t>i</a:t>
            </a:r>
            <a:r>
              <a:rPr lang="en-US" altLang="zh-CN" sz="1400" dirty="0">
                <a:solidFill>
                  <a:srgbClr val="0000FF"/>
                </a:solidFill>
              </a:rPr>
              <a:t>)=1</a:t>
            </a:r>
            <a:r>
              <a:rPr lang="zh-CN" altLang="en-US" sz="1400" dirty="0"/>
              <a:t>。</a:t>
            </a:r>
            <a:r>
              <a:rPr lang="en-US" altLang="zh-CN" sz="1400" dirty="0"/>
              <a:t>//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VISITED(v)←1 </a:t>
            </a:r>
            <a:r>
              <a:rPr lang="en-US" altLang="zh-CN" sz="1400" dirty="0"/>
              <a:t>    //VISITED(1:n)</a:t>
            </a:r>
            <a:r>
              <a:rPr lang="zh-CN" altLang="en-US" sz="1400" dirty="0"/>
              <a:t>是一个标志数组，初始值为</a:t>
            </a:r>
            <a:r>
              <a:rPr lang="en-US" altLang="zh-CN" sz="1400" dirty="0"/>
              <a:t>VISITED(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)=0, 1≤i≤n //</a:t>
            </a:r>
            <a:endParaRPr lang="zh-CN" altLang="en-US" sz="1400" dirty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u←v</a:t>
            </a:r>
            <a:endParaRPr lang="en-US" altLang="zh-CN" sz="1800" dirty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将</a:t>
            </a:r>
            <a:r>
              <a:rPr lang="en-US" altLang="zh-CN" sz="2000" dirty="0"/>
              <a:t>Q</a:t>
            </a:r>
            <a:r>
              <a:rPr lang="zh-CN" altLang="en-US" sz="2000" dirty="0"/>
              <a:t>初始化为空           </a:t>
            </a:r>
            <a:r>
              <a:rPr lang="en-US" altLang="zh-CN" sz="1800" dirty="0"/>
              <a:t>//</a:t>
            </a:r>
            <a:r>
              <a:rPr lang="en-US" altLang="zh-CN" sz="1800" dirty="0">
                <a:solidFill>
                  <a:srgbClr val="FF0000"/>
                </a:solidFill>
              </a:rPr>
              <a:t>Q</a:t>
            </a:r>
            <a:r>
              <a:rPr lang="zh-CN" altLang="en-US" sz="1800" dirty="0"/>
              <a:t>是未检测结点的队列</a:t>
            </a:r>
            <a:r>
              <a:rPr lang="en-US" altLang="zh-CN" sz="1800" dirty="0"/>
              <a:t>//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loop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for </a:t>
            </a:r>
            <a:r>
              <a:rPr lang="zh-CN" altLang="en-US" sz="2000" dirty="0"/>
              <a:t>邻接于</a:t>
            </a:r>
            <a:r>
              <a:rPr lang="en-US" altLang="zh-CN" sz="2000" dirty="0"/>
              <a:t>u</a:t>
            </a:r>
            <a:r>
              <a:rPr lang="zh-CN" altLang="en-US" sz="2000" dirty="0"/>
              <a:t>的所有结点</a:t>
            </a:r>
            <a:r>
              <a:rPr lang="en-US" altLang="zh-CN" sz="2000" dirty="0"/>
              <a:t>w do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 if </a:t>
            </a:r>
            <a:r>
              <a:rPr lang="en-US" altLang="zh-CN" sz="2000" b="1" dirty="0">
                <a:solidFill>
                  <a:srgbClr val="0000FF"/>
                </a:solidFill>
              </a:rPr>
              <a:t>VISITED(w)=0 </a:t>
            </a:r>
            <a:r>
              <a:rPr lang="en-US" altLang="zh-CN" sz="2000" dirty="0"/>
              <a:t>then     //w</a:t>
            </a:r>
            <a:r>
              <a:rPr lang="zh-CN" altLang="en-US" sz="2000" dirty="0"/>
              <a:t>未被访问</a:t>
            </a:r>
            <a:r>
              <a:rPr lang="en-US" altLang="zh-CN" sz="2000" dirty="0"/>
              <a:t>//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call ADDQ(</a:t>
            </a:r>
            <a:r>
              <a:rPr lang="en-US" altLang="zh-CN" sz="2000" dirty="0" err="1"/>
              <a:t>w,Q</a:t>
            </a:r>
            <a:r>
              <a:rPr lang="en-US" altLang="zh-CN" sz="2000" dirty="0"/>
              <a:t>)       </a:t>
            </a:r>
            <a:r>
              <a:rPr lang="en-US" altLang="zh-CN" sz="1800" dirty="0"/>
              <a:t>//ADDQ</a:t>
            </a:r>
            <a:r>
              <a:rPr lang="zh-CN" altLang="en-US" sz="1800" dirty="0"/>
              <a:t>将</a:t>
            </a:r>
            <a:r>
              <a:rPr lang="en-US" altLang="zh-CN" sz="1800" dirty="0"/>
              <a:t>w</a:t>
            </a:r>
            <a:r>
              <a:rPr lang="zh-CN" altLang="en-US" sz="1800" dirty="0"/>
              <a:t>加入到队列</a:t>
            </a:r>
            <a:r>
              <a:rPr lang="en-US" altLang="zh-CN" sz="1800" dirty="0"/>
              <a:t>Q</a:t>
            </a:r>
            <a:r>
              <a:rPr lang="zh-CN" altLang="en-US" sz="1800" dirty="0"/>
              <a:t>的末端</a:t>
            </a:r>
            <a:r>
              <a:rPr lang="en-US" altLang="zh-CN" sz="1800" dirty="0"/>
              <a:t>//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VISITED(w)←1        </a:t>
            </a:r>
            <a:r>
              <a:rPr lang="en-US" altLang="zh-CN" sz="1800" dirty="0"/>
              <a:t>//</a:t>
            </a:r>
            <a:r>
              <a:rPr lang="zh-CN" altLang="en-US" sz="1800" dirty="0"/>
              <a:t>同时标示</a:t>
            </a:r>
            <a:r>
              <a:rPr lang="en-US" altLang="zh-CN" sz="1800" dirty="0"/>
              <a:t>w</a:t>
            </a:r>
            <a:r>
              <a:rPr lang="zh-CN" altLang="en-US" sz="1800" dirty="0"/>
              <a:t>已被访问</a:t>
            </a:r>
            <a:r>
              <a:rPr lang="en-US" altLang="zh-CN" sz="1800" dirty="0"/>
              <a:t>//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 endif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repeat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if Q </a:t>
            </a:r>
            <a:r>
              <a:rPr lang="zh-CN" altLang="en-US" sz="2000" dirty="0"/>
              <a:t>为空 </a:t>
            </a:r>
            <a:r>
              <a:rPr lang="en-US" altLang="zh-CN" sz="2000" dirty="0"/>
              <a:t>then return endif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call DELETEQ(</a:t>
            </a:r>
            <a:r>
              <a:rPr lang="en-US" altLang="zh-CN" sz="2000" dirty="0" err="1"/>
              <a:t>u,Q</a:t>
            </a:r>
            <a:r>
              <a:rPr lang="en-US" altLang="zh-CN" sz="2000" dirty="0"/>
              <a:t>)        </a:t>
            </a:r>
            <a:r>
              <a:rPr lang="en-US" altLang="zh-CN" sz="1800" dirty="0"/>
              <a:t>//DELETEQ</a:t>
            </a:r>
            <a:r>
              <a:rPr lang="zh-CN" altLang="en-US" sz="1800" dirty="0"/>
              <a:t>取出队列</a:t>
            </a:r>
            <a:r>
              <a:rPr lang="en-US" altLang="zh-CN" sz="1800" dirty="0"/>
              <a:t>Q</a:t>
            </a:r>
            <a:r>
              <a:rPr lang="zh-CN" altLang="en-US" sz="1800" dirty="0"/>
              <a:t>的表头，并赋给变量</a:t>
            </a:r>
            <a:r>
              <a:rPr lang="en-US" altLang="zh-CN" sz="1800" dirty="0"/>
              <a:t>u//</a:t>
            </a:r>
            <a:endParaRPr lang="en-US" altLang="zh-CN" sz="1600" dirty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repeat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end BFS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9913A06-98A2-45C5-B69E-8797EF7C5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8913"/>
            <a:ext cx="8247062" cy="594201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100" dirty="0">
                <a:latin typeface="+mj-ea"/>
                <a:ea typeface="+mj-ea"/>
              </a:rPr>
              <a:t>例：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                                              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1: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visited(1) =1</a:t>
            </a:r>
            <a:r>
              <a:rPr lang="zh-CN" altLang="en-US" sz="2400" dirty="0"/>
              <a:t>、</a:t>
            </a:r>
            <a:r>
              <a:rPr lang="en-US" altLang="zh-CN" sz="2400" dirty="0"/>
              <a:t>visited(2)=1</a:t>
            </a:r>
            <a:r>
              <a:rPr lang="zh-CN" altLang="en-US" sz="2400" dirty="0"/>
              <a:t>、 </a:t>
            </a:r>
            <a:r>
              <a:rPr lang="en-US" altLang="zh-CN" sz="2400" dirty="0"/>
              <a:t>visited(3)=1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2</a:t>
            </a:r>
            <a:r>
              <a:rPr lang="zh-CN" altLang="en-US" sz="2400" dirty="0"/>
              <a:t>（结点</a:t>
            </a:r>
            <a:r>
              <a:rPr lang="en-US" altLang="zh-CN" sz="2400" dirty="0"/>
              <a:t>2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visited(4) =1</a:t>
            </a:r>
            <a:r>
              <a:rPr lang="zh-CN" altLang="en-US" sz="2400" dirty="0"/>
              <a:t>、</a:t>
            </a:r>
            <a:r>
              <a:rPr lang="en-US" altLang="zh-CN" sz="2400" dirty="0"/>
              <a:t>Visited(5)=1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3</a:t>
            </a:r>
            <a:r>
              <a:rPr lang="zh-CN" altLang="en-US" sz="2400" dirty="0"/>
              <a:t>（结点</a:t>
            </a:r>
            <a:r>
              <a:rPr lang="en-US" altLang="zh-CN" sz="2400" dirty="0"/>
              <a:t>3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visited(6) =1</a:t>
            </a:r>
            <a:r>
              <a:rPr lang="zh-CN" altLang="en-US" sz="2400" dirty="0"/>
              <a:t>、</a:t>
            </a:r>
            <a:r>
              <a:rPr lang="en-US" altLang="zh-CN" sz="2400" dirty="0"/>
              <a:t>Visited(7)=1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2B4B8568-E57E-43CE-BFC4-AD04AE1BAD5A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549275"/>
            <a:ext cx="2808287" cy="2238375"/>
            <a:chOff x="657" y="2387"/>
            <a:chExt cx="1769" cy="1410"/>
          </a:xfrm>
        </p:grpSpPr>
        <p:sp>
          <p:nvSpPr>
            <p:cNvPr id="31760" name="Oval 4">
              <a:extLst>
                <a:ext uri="{FF2B5EF4-FFF2-40B4-BE49-F238E27FC236}">
                  <a16:creationId xmlns:a16="http://schemas.microsoft.com/office/drawing/2014/main" id="{4FCDF2C3-0075-4B2B-8ED5-01B129D2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1761" name="Oval 5">
              <a:extLst>
                <a:ext uri="{FF2B5EF4-FFF2-40B4-BE49-F238E27FC236}">
                  <a16:creationId xmlns:a16="http://schemas.microsoft.com/office/drawing/2014/main" id="{D3F78EFB-6874-4FA9-8F42-081353EE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31762" name="Oval 6">
              <a:extLst>
                <a:ext uri="{FF2B5EF4-FFF2-40B4-BE49-F238E27FC236}">
                  <a16:creationId xmlns:a16="http://schemas.microsoft.com/office/drawing/2014/main" id="{C2347F74-548A-4BED-B105-7394A41D9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31763" name="Oval 7">
              <a:extLst>
                <a:ext uri="{FF2B5EF4-FFF2-40B4-BE49-F238E27FC236}">
                  <a16:creationId xmlns:a16="http://schemas.microsoft.com/office/drawing/2014/main" id="{1C7382AC-8639-4AB9-B37D-FCBFA852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31764" name="Oval 8">
              <a:extLst>
                <a:ext uri="{FF2B5EF4-FFF2-40B4-BE49-F238E27FC236}">
                  <a16:creationId xmlns:a16="http://schemas.microsoft.com/office/drawing/2014/main" id="{40E6703D-C861-4776-B86D-9AB502A6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31765" name="Oval 9">
              <a:extLst>
                <a:ext uri="{FF2B5EF4-FFF2-40B4-BE49-F238E27FC236}">
                  <a16:creationId xmlns:a16="http://schemas.microsoft.com/office/drawing/2014/main" id="{EAEFD785-091D-412E-A19C-6464B2DD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31766" name="Oval 10">
              <a:extLst>
                <a:ext uri="{FF2B5EF4-FFF2-40B4-BE49-F238E27FC236}">
                  <a16:creationId xmlns:a16="http://schemas.microsoft.com/office/drawing/2014/main" id="{6AD7EAFA-F265-4F7A-973B-96A1486B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31767" name="Oval 11">
              <a:extLst>
                <a:ext uri="{FF2B5EF4-FFF2-40B4-BE49-F238E27FC236}">
                  <a16:creationId xmlns:a16="http://schemas.microsoft.com/office/drawing/2014/main" id="{3CE97DD7-9AA7-4C16-95B5-D0049BB0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31768" name="Line 12">
              <a:extLst>
                <a:ext uri="{FF2B5EF4-FFF2-40B4-BE49-F238E27FC236}">
                  <a16:creationId xmlns:a16="http://schemas.microsoft.com/office/drawing/2014/main" id="{37B137D6-B371-426C-8F0B-BBC51B33E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3">
              <a:extLst>
                <a:ext uri="{FF2B5EF4-FFF2-40B4-BE49-F238E27FC236}">
                  <a16:creationId xmlns:a16="http://schemas.microsoft.com/office/drawing/2014/main" id="{BCB8D2FE-B5C0-4F43-868E-75EB400B6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4">
              <a:extLst>
                <a:ext uri="{FF2B5EF4-FFF2-40B4-BE49-F238E27FC236}">
                  <a16:creationId xmlns:a16="http://schemas.microsoft.com/office/drawing/2014/main" id="{A46FD427-CC30-4DCB-88EF-23517AE15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15">
              <a:extLst>
                <a:ext uri="{FF2B5EF4-FFF2-40B4-BE49-F238E27FC236}">
                  <a16:creationId xmlns:a16="http://schemas.microsoft.com/office/drawing/2014/main" id="{683B8D14-5C6D-4E15-9B47-8C519501E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16">
              <a:extLst>
                <a:ext uri="{FF2B5EF4-FFF2-40B4-BE49-F238E27FC236}">
                  <a16:creationId xmlns:a16="http://schemas.microsoft.com/office/drawing/2014/main" id="{495FC316-B08F-4DC9-8664-49B5DC741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17">
              <a:extLst>
                <a:ext uri="{FF2B5EF4-FFF2-40B4-BE49-F238E27FC236}">
                  <a16:creationId xmlns:a16="http://schemas.microsoft.com/office/drawing/2014/main" id="{3C1F084F-708F-405A-B7FF-DA98F6702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18">
              <a:extLst>
                <a:ext uri="{FF2B5EF4-FFF2-40B4-BE49-F238E27FC236}">
                  <a16:creationId xmlns:a16="http://schemas.microsoft.com/office/drawing/2014/main" id="{9500B380-F40D-48A7-A5D8-6F6EFF2C3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19">
              <a:extLst>
                <a:ext uri="{FF2B5EF4-FFF2-40B4-BE49-F238E27FC236}">
                  <a16:creationId xmlns:a16="http://schemas.microsoft.com/office/drawing/2014/main" id="{D5A5DB82-393C-4CED-AE38-E52F08CB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20">
              <a:extLst>
                <a:ext uri="{FF2B5EF4-FFF2-40B4-BE49-F238E27FC236}">
                  <a16:creationId xmlns:a16="http://schemas.microsoft.com/office/drawing/2014/main" id="{D7A6406A-7D7B-43E3-9337-378E920F3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21">
              <a:extLst>
                <a:ext uri="{FF2B5EF4-FFF2-40B4-BE49-F238E27FC236}">
                  <a16:creationId xmlns:a16="http://schemas.microsoft.com/office/drawing/2014/main" id="{53567FEE-5E5E-4DD3-B316-DFCE4FF90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Text Box 22">
              <a:extLst>
                <a:ext uri="{FF2B5EF4-FFF2-40B4-BE49-F238E27FC236}">
                  <a16:creationId xmlns:a16="http://schemas.microsoft.com/office/drawing/2014/main" id="{B65D75DB-38A9-42C0-8B70-693FCC56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sp>
        <p:nvSpPr>
          <p:cNvPr id="31748" name="Rectangle 23">
            <a:extLst>
              <a:ext uri="{FF2B5EF4-FFF2-40B4-BE49-F238E27FC236}">
                <a16:creationId xmlns:a16="http://schemas.microsoft.com/office/drawing/2014/main" id="{B8E7A620-70D2-4CAE-9C16-AC1DED71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0955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31749" name="Rectangle 24">
            <a:extLst>
              <a:ext uri="{FF2B5EF4-FFF2-40B4-BE49-F238E27FC236}">
                <a16:creationId xmlns:a16="http://schemas.microsoft.com/office/drawing/2014/main" id="{30CE8297-00B8-4398-AD73-0B1F90AB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20955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31750" name="Rectangle 25">
            <a:extLst>
              <a:ext uri="{FF2B5EF4-FFF2-40B4-BE49-F238E27FC236}">
                <a16:creationId xmlns:a16="http://schemas.microsoft.com/office/drawing/2014/main" id="{FCCA51CF-7330-4E53-B147-8902CF454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0955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51" name="Rectangle 26">
            <a:extLst>
              <a:ext uri="{FF2B5EF4-FFF2-40B4-BE49-F238E27FC236}">
                <a16:creationId xmlns:a16="http://schemas.microsoft.com/office/drawing/2014/main" id="{B5423945-2AE2-4DA3-B4DC-CB3C937C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38608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31752" name="Rectangle 27">
            <a:extLst>
              <a:ext uri="{FF2B5EF4-FFF2-40B4-BE49-F238E27FC236}">
                <a16:creationId xmlns:a16="http://schemas.microsoft.com/office/drawing/2014/main" id="{9C45F50A-0017-405A-8097-64C6CB0C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38608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31753" name="Rectangle 28">
            <a:extLst>
              <a:ext uri="{FF2B5EF4-FFF2-40B4-BE49-F238E27FC236}">
                <a16:creationId xmlns:a16="http://schemas.microsoft.com/office/drawing/2014/main" id="{D99EBB08-EE07-4B1B-9393-997D6D3B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38608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31754" name="Rectangle 29">
            <a:extLst>
              <a:ext uri="{FF2B5EF4-FFF2-40B4-BE49-F238E27FC236}">
                <a16:creationId xmlns:a16="http://schemas.microsoft.com/office/drawing/2014/main" id="{75302F29-10EE-4A66-B6FF-69BB5B1C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8608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55" name="Rectangle 30">
            <a:extLst>
              <a:ext uri="{FF2B5EF4-FFF2-40B4-BE49-F238E27FC236}">
                <a16:creationId xmlns:a16="http://schemas.microsoft.com/office/drawing/2014/main" id="{E11C707C-08DE-4A4E-9FE1-07724D6B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56261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31756" name="Rectangle 31">
            <a:extLst>
              <a:ext uri="{FF2B5EF4-FFF2-40B4-BE49-F238E27FC236}">
                <a16:creationId xmlns:a16="http://schemas.microsoft.com/office/drawing/2014/main" id="{864AD660-214B-4768-AD63-767A814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56261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31757" name="Rectangle 32">
            <a:extLst>
              <a:ext uri="{FF2B5EF4-FFF2-40B4-BE49-F238E27FC236}">
                <a16:creationId xmlns:a16="http://schemas.microsoft.com/office/drawing/2014/main" id="{2BA38928-8211-487B-9C8D-4C8DCFB6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56261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31758" name="Rectangle 33">
            <a:extLst>
              <a:ext uri="{FF2B5EF4-FFF2-40B4-BE49-F238E27FC236}">
                <a16:creationId xmlns:a16="http://schemas.microsoft.com/office/drawing/2014/main" id="{C40BC86E-D3DC-4071-857B-D7163D36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56261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7</a:t>
            </a:r>
          </a:p>
        </p:txBody>
      </p:sp>
      <p:sp>
        <p:nvSpPr>
          <p:cNvPr id="31759" name="Rectangle 34">
            <a:extLst>
              <a:ext uri="{FF2B5EF4-FFF2-40B4-BE49-F238E27FC236}">
                <a16:creationId xmlns:a16="http://schemas.microsoft.com/office/drawing/2014/main" id="{F8695351-939D-41C6-8DDD-4C770C0B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56261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25509-08D7-4127-BB69-8ECE45B60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7993062" cy="5510213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4</a:t>
            </a:r>
            <a:r>
              <a:rPr lang="zh-CN" altLang="en-US" sz="2400" dirty="0"/>
              <a:t>（结点</a:t>
            </a:r>
            <a:r>
              <a:rPr lang="en-US" altLang="zh-CN" sz="2400" dirty="0"/>
              <a:t>4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visited(8) 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11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5</a:t>
            </a:r>
            <a:r>
              <a:rPr lang="zh-CN" altLang="en-US" sz="2400" dirty="0"/>
              <a:t>（结点</a:t>
            </a:r>
            <a:r>
              <a:rPr lang="en-US" altLang="zh-CN" sz="2400" dirty="0"/>
              <a:t>5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105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6</a:t>
            </a:r>
            <a:r>
              <a:rPr lang="zh-CN" altLang="en-US" sz="2400" dirty="0"/>
              <a:t>（结点</a:t>
            </a:r>
            <a:r>
              <a:rPr lang="en-US" altLang="zh-CN" sz="2400" dirty="0"/>
              <a:t>6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11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7</a:t>
            </a:r>
            <a:r>
              <a:rPr lang="zh-CN" altLang="en-US" sz="2400" dirty="0"/>
              <a:t>（结点</a:t>
            </a:r>
            <a:r>
              <a:rPr lang="en-US" altLang="zh-CN" sz="2400" dirty="0"/>
              <a:t>7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12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8</a:t>
            </a:r>
            <a:r>
              <a:rPr lang="zh-CN" altLang="en-US" sz="2400" dirty="0"/>
              <a:t>（结点</a:t>
            </a:r>
            <a:r>
              <a:rPr lang="en-US" altLang="zh-CN" sz="2400" dirty="0"/>
              <a:t>8</a:t>
            </a:r>
            <a:r>
              <a:rPr lang="zh-CN" altLang="en-US" sz="2400" dirty="0"/>
              <a:t>出队列）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队列状态：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9CE2AC77-4A76-489E-AF61-D662152ED98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071563"/>
            <a:ext cx="2808288" cy="2238375"/>
            <a:chOff x="657" y="2387"/>
            <a:chExt cx="1769" cy="1410"/>
          </a:xfrm>
        </p:grpSpPr>
        <p:sp>
          <p:nvSpPr>
            <p:cNvPr id="32787" name="Oval 4">
              <a:extLst>
                <a:ext uri="{FF2B5EF4-FFF2-40B4-BE49-F238E27FC236}">
                  <a16:creationId xmlns:a16="http://schemas.microsoft.com/office/drawing/2014/main" id="{785FEE89-96EE-42FC-997E-A78F4D95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2788" name="Oval 5">
              <a:extLst>
                <a:ext uri="{FF2B5EF4-FFF2-40B4-BE49-F238E27FC236}">
                  <a16:creationId xmlns:a16="http://schemas.microsoft.com/office/drawing/2014/main" id="{C36BB187-37B5-4837-8246-4FAF71C4F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32789" name="Oval 6">
              <a:extLst>
                <a:ext uri="{FF2B5EF4-FFF2-40B4-BE49-F238E27FC236}">
                  <a16:creationId xmlns:a16="http://schemas.microsoft.com/office/drawing/2014/main" id="{4F9D2EBC-A047-4171-B30F-74D1BA43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32790" name="Oval 7">
              <a:extLst>
                <a:ext uri="{FF2B5EF4-FFF2-40B4-BE49-F238E27FC236}">
                  <a16:creationId xmlns:a16="http://schemas.microsoft.com/office/drawing/2014/main" id="{AA5C726B-5BD4-4AFE-B5CA-7BFB19A89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32791" name="Oval 8">
              <a:extLst>
                <a:ext uri="{FF2B5EF4-FFF2-40B4-BE49-F238E27FC236}">
                  <a16:creationId xmlns:a16="http://schemas.microsoft.com/office/drawing/2014/main" id="{31F11986-10A8-4833-9B7D-D07EAE15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32792" name="Oval 9">
              <a:extLst>
                <a:ext uri="{FF2B5EF4-FFF2-40B4-BE49-F238E27FC236}">
                  <a16:creationId xmlns:a16="http://schemas.microsoft.com/office/drawing/2014/main" id="{53B0D793-BD7A-4308-907D-9D1E5496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32793" name="Oval 10">
              <a:extLst>
                <a:ext uri="{FF2B5EF4-FFF2-40B4-BE49-F238E27FC236}">
                  <a16:creationId xmlns:a16="http://schemas.microsoft.com/office/drawing/2014/main" id="{B94B9A0D-3F65-4E5C-805A-242760C3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32794" name="Oval 11">
              <a:extLst>
                <a:ext uri="{FF2B5EF4-FFF2-40B4-BE49-F238E27FC236}">
                  <a16:creationId xmlns:a16="http://schemas.microsoft.com/office/drawing/2014/main" id="{7A0D7863-3DD7-48F8-BD36-2688B3595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32795" name="Line 12">
              <a:extLst>
                <a:ext uri="{FF2B5EF4-FFF2-40B4-BE49-F238E27FC236}">
                  <a16:creationId xmlns:a16="http://schemas.microsoft.com/office/drawing/2014/main" id="{6DE0A180-30D0-46FD-A023-21CF533E1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13">
              <a:extLst>
                <a:ext uri="{FF2B5EF4-FFF2-40B4-BE49-F238E27FC236}">
                  <a16:creationId xmlns:a16="http://schemas.microsoft.com/office/drawing/2014/main" id="{D60C24EB-5706-4D34-AC05-017689236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14">
              <a:extLst>
                <a:ext uri="{FF2B5EF4-FFF2-40B4-BE49-F238E27FC236}">
                  <a16:creationId xmlns:a16="http://schemas.microsoft.com/office/drawing/2014/main" id="{2F924445-40C0-45F5-8876-A358D112C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15">
              <a:extLst>
                <a:ext uri="{FF2B5EF4-FFF2-40B4-BE49-F238E27FC236}">
                  <a16:creationId xmlns:a16="http://schemas.microsoft.com/office/drawing/2014/main" id="{CD77F812-8A1B-4142-8D57-5E4239C8B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16">
              <a:extLst>
                <a:ext uri="{FF2B5EF4-FFF2-40B4-BE49-F238E27FC236}">
                  <a16:creationId xmlns:a16="http://schemas.microsoft.com/office/drawing/2014/main" id="{6B771360-13FF-4AD5-B288-931D0A09B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17">
              <a:extLst>
                <a:ext uri="{FF2B5EF4-FFF2-40B4-BE49-F238E27FC236}">
                  <a16:creationId xmlns:a16="http://schemas.microsoft.com/office/drawing/2014/main" id="{C403B4EC-7CA1-44D1-ABD8-EB5296F5F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18">
              <a:extLst>
                <a:ext uri="{FF2B5EF4-FFF2-40B4-BE49-F238E27FC236}">
                  <a16:creationId xmlns:a16="http://schemas.microsoft.com/office/drawing/2014/main" id="{38964EB1-4A0D-4EA9-91C6-078F7EA9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19">
              <a:extLst>
                <a:ext uri="{FF2B5EF4-FFF2-40B4-BE49-F238E27FC236}">
                  <a16:creationId xmlns:a16="http://schemas.microsoft.com/office/drawing/2014/main" id="{6E8A5FBB-BC83-4399-A946-D427D06AB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20">
              <a:extLst>
                <a:ext uri="{FF2B5EF4-FFF2-40B4-BE49-F238E27FC236}">
                  <a16:creationId xmlns:a16="http://schemas.microsoft.com/office/drawing/2014/main" id="{201D0507-7A96-4EA3-8D2C-84BD56476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21">
              <a:extLst>
                <a:ext uri="{FF2B5EF4-FFF2-40B4-BE49-F238E27FC236}">
                  <a16:creationId xmlns:a16="http://schemas.microsoft.com/office/drawing/2014/main" id="{15CC9779-026A-4E6B-894E-75AAAC1E42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Text Box 22">
              <a:extLst>
                <a:ext uri="{FF2B5EF4-FFF2-40B4-BE49-F238E27FC236}">
                  <a16:creationId xmlns:a16="http://schemas.microsoft.com/office/drawing/2014/main" id="{DD3C87C2-F82D-4CD1-B509-D28B767C4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sp>
        <p:nvSpPr>
          <p:cNvPr id="32772" name="Rectangle 23">
            <a:extLst>
              <a:ext uri="{FF2B5EF4-FFF2-40B4-BE49-F238E27FC236}">
                <a16:creationId xmlns:a16="http://schemas.microsoft.com/office/drawing/2014/main" id="{2470BB4F-7818-45BD-8F93-52D9A54F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26682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3" name="Rectangle 24">
            <a:extLst>
              <a:ext uri="{FF2B5EF4-FFF2-40B4-BE49-F238E27FC236}">
                <a16:creationId xmlns:a16="http://schemas.microsoft.com/office/drawing/2014/main" id="{612E53E7-A136-4D55-8148-47EC4B01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126682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32774" name="Rectangle 25">
            <a:extLst>
              <a:ext uri="{FF2B5EF4-FFF2-40B4-BE49-F238E27FC236}">
                <a16:creationId xmlns:a16="http://schemas.microsoft.com/office/drawing/2014/main" id="{0B22DF30-942A-4E23-AE98-4D3CD208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26682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32775" name="Rectangle 26">
            <a:extLst>
              <a:ext uri="{FF2B5EF4-FFF2-40B4-BE49-F238E27FC236}">
                <a16:creationId xmlns:a16="http://schemas.microsoft.com/office/drawing/2014/main" id="{D6FDA43F-FB4C-4B08-8020-DA8BCA542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26682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7</a:t>
            </a:r>
          </a:p>
        </p:txBody>
      </p:sp>
      <p:sp>
        <p:nvSpPr>
          <p:cNvPr id="32776" name="Rectangle 27">
            <a:extLst>
              <a:ext uri="{FF2B5EF4-FFF2-40B4-BE49-F238E27FC236}">
                <a16:creationId xmlns:a16="http://schemas.microsoft.com/office/drawing/2014/main" id="{602A1AC4-6590-4DFB-96FB-69BB438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26682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32777" name="Rectangle 28">
            <a:extLst>
              <a:ext uri="{FF2B5EF4-FFF2-40B4-BE49-F238E27FC236}">
                <a16:creationId xmlns:a16="http://schemas.microsoft.com/office/drawing/2014/main" id="{0F6FE7F7-0C74-4BB3-828B-DC3FF764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4257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8" name="Rectangle 29">
            <a:extLst>
              <a:ext uri="{FF2B5EF4-FFF2-40B4-BE49-F238E27FC236}">
                <a16:creationId xmlns:a16="http://schemas.microsoft.com/office/drawing/2014/main" id="{B2782972-CEF5-4E64-8827-4A10FB16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4257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32779" name="Rectangle 30">
            <a:extLst>
              <a:ext uri="{FF2B5EF4-FFF2-40B4-BE49-F238E27FC236}">
                <a16:creationId xmlns:a16="http://schemas.microsoft.com/office/drawing/2014/main" id="{76326E49-2EB5-458D-AF88-9039573B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4257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7</a:t>
            </a:r>
          </a:p>
        </p:txBody>
      </p:sp>
      <p:sp>
        <p:nvSpPr>
          <p:cNvPr id="32780" name="Rectangle 31">
            <a:extLst>
              <a:ext uri="{FF2B5EF4-FFF2-40B4-BE49-F238E27FC236}">
                <a16:creationId xmlns:a16="http://schemas.microsoft.com/office/drawing/2014/main" id="{5DEC7A3F-E932-48E7-8D98-DC988968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25700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32781" name="Rectangle 32">
            <a:extLst>
              <a:ext uri="{FF2B5EF4-FFF2-40B4-BE49-F238E27FC236}">
                <a16:creationId xmlns:a16="http://schemas.microsoft.com/office/drawing/2014/main" id="{DD02BEB3-09B4-4F50-B9B2-B920BC68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358457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82" name="Rectangle 33">
            <a:extLst>
              <a:ext uri="{FF2B5EF4-FFF2-40B4-BE49-F238E27FC236}">
                <a16:creationId xmlns:a16="http://schemas.microsoft.com/office/drawing/2014/main" id="{2C8B2087-182E-4D27-BED6-AADE4C9E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358457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7</a:t>
            </a:r>
          </a:p>
        </p:txBody>
      </p:sp>
      <p:sp>
        <p:nvSpPr>
          <p:cNvPr id="32783" name="Rectangle 34">
            <a:extLst>
              <a:ext uri="{FF2B5EF4-FFF2-40B4-BE49-F238E27FC236}">
                <a16:creationId xmlns:a16="http://schemas.microsoft.com/office/drawing/2014/main" id="{E979AA64-7120-429A-AD6B-2FB3C9A2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584575"/>
            <a:ext cx="431800" cy="36036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32784" name="Rectangle 35">
            <a:extLst>
              <a:ext uri="{FF2B5EF4-FFF2-40B4-BE49-F238E27FC236}">
                <a16:creationId xmlns:a16="http://schemas.microsoft.com/office/drawing/2014/main" id="{956BF5B4-8272-49D3-AFA0-1B76A577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4665663"/>
            <a:ext cx="431800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85" name="Rectangle 36">
            <a:extLst>
              <a:ext uri="{FF2B5EF4-FFF2-40B4-BE49-F238E27FC236}">
                <a16:creationId xmlns:a16="http://schemas.microsoft.com/office/drawing/2014/main" id="{99385044-B61E-48D1-ACF5-EFE6E858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4665663"/>
            <a:ext cx="431800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32786" name="Rectangle 37">
            <a:extLst>
              <a:ext uri="{FF2B5EF4-FFF2-40B4-BE49-F238E27FC236}">
                <a16:creationId xmlns:a16="http://schemas.microsoft.com/office/drawing/2014/main" id="{30D05FC9-5E87-4719-83CA-CCA6333B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5824538"/>
            <a:ext cx="431800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EECCC00-0017-410B-BD14-21FC1E447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3933825"/>
            <a:ext cx="7993062" cy="15113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的结点访问序列：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    1  2  3  4  5  6  7  8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CC70790E-24D0-4AE6-A31A-1430CC46015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904875"/>
            <a:ext cx="2808287" cy="2238375"/>
            <a:chOff x="657" y="2387"/>
            <a:chExt cx="1769" cy="1410"/>
          </a:xfrm>
        </p:grpSpPr>
        <p:sp>
          <p:nvSpPr>
            <p:cNvPr id="33796" name="Oval 4">
              <a:extLst>
                <a:ext uri="{FF2B5EF4-FFF2-40B4-BE49-F238E27FC236}">
                  <a16:creationId xmlns:a16="http://schemas.microsoft.com/office/drawing/2014/main" id="{CDAD6398-4DF6-4B85-AD84-4DE409D5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A3A6D50A-2551-4100-8FC6-05349AF9E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33798" name="Oval 6">
              <a:extLst>
                <a:ext uri="{FF2B5EF4-FFF2-40B4-BE49-F238E27FC236}">
                  <a16:creationId xmlns:a16="http://schemas.microsoft.com/office/drawing/2014/main" id="{A936DB96-4531-4667-817D-EB94BEF3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33799" name="Oval 7">
              <a:extLst>
                <a:ext uri="{FF2B5EF4-FFF2-40B4-BE49-F238E27FC236}">
                  <a16:creationId xmlns:a16="http://schemas.microsoft.com/office/drawing/2014/main" id="{EEF2E25E-53ED-4420-A78C-FA1DEDA5C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C28EBDB1-ED30-4B94-B904-8A83C6D6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33801" name="Oval 9">
              <a:extLst>
                <a:ext uri="{FF2B5EF4-FFF2-40B4-BE49-F238E27FC236}">
                  <a16:creationId xmlns:a16="http://schemas.microsoft.com/office/drawing/2014/main" id="{5D9D2D8D-A959-458A-8C72-5F50E814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33802" name="Oval 10">
              <a:extLst>
                <a:ext uri="{FF2B5EF4-FFF2-40B4-BE49-F238E27FC236}">
                  <a16:creationId xmlns:a16="http://schemas.microsoft.com/office/drawing/2014/main" id="{6C5B29FB-AB37-4E1E-8A31-54FC3E12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E8D9AAC0-496D-41E2-A74D-233D891B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A09653D6-4649-4A8C-BE96-7FE05CEDD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B8179226-65F5-4A3C-AFF7-4BDAB5098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E3108D89-B301-4F64-B511-B8D07DCAA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D564DC87-2F2C-4EB3-AC70-ADAF400E0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96F40CC5-4952-4D7F-8FF3-54F01A414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4836A3D9-F860-4168-B692-5F5186C87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4FBC8C77-6233-4A21-A7FE-785C80D9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71140C02-2F06-45A0-BFD5-F87701E96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579453B3-592F-4BF7-A3E9-A2A3C327D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1">
              <a:extLst>
                <a:ext uri="{FF2B5EF4-FFF2-40B4-BE49-F238E27FC236}">
                  <a16:creationId xmlns:a16="http://schemas.microsoft.com/office/drawing/2014/main" id="{4FBF3116-7008-41B0-BBAE-2E3336E6C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Text Box 22">
              <a:extLst>
                <a:ext uri="{FF2B5EF4-FFF2-40B4-BE49-F238E27FC236}">
                  <a16:creationId xmlns:a16="http://schemas.microsoft.com/office/drawing/2014/main" id="{BF7BD4E2-9A59-4E63-B9A6-245CF76A7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B25E17B-18FC-48B3-B1CF-AD82A60B7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569325" cy="60356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可以访问由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可到达的所有结点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证明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数学归纳法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zh-CN" altLang="en-US" sz="2000" dirty="0"/>
              <a:t>设</a:t>
            </a:r>
            <a:r>
              <a:rPr lang="en-US" altLang="zh-CN" sz="2000" dirty="0"/>
              <a:t>G=(V,E)</a:t>
            </a:r>
            <a:r>
              <a:rPr lang="zh-CN" altLang="en-US" sz="2000" dirty="0"/>
              <a:t>是一个</a:t>
            </a:r>
            <a:r>
              <a:rPr lang="en-US" altLang="zh-CN" sz="2000" dirty="0"/>
              <a:t>(</a:t>
            </a:r>
            <a:r>
              <a:rPr lang="zh-CN" altLang="en-US" sz="2000" dirty="0"/>
              <a:t>有向或无向</a:t>
            </a:r>
            <a:r>
              <a:rPr lang="en-US" altLang="zh-CN" sz="2000" dirty="0"/>
              <a:t>)</a:t>
            </a:r>
            <a:r>
              <a:rPr lang="zh-CN" altLang="en-US" sz="2000" dirty="0"/>
              <a:t>图，</a:t>
            </a:r>
            <a:r>
              <a:rPr lang="en-US" altLang="zh-CN" sz="2000" dirty="0" err="1"/>
              <a:t>v∈V</a:t>
            </a:r>
            <a:r>
              <a:rPr lang="zh-CN" altLang="en-US" sz="2000" dirty="0"/>
              <a:t>。</a:t>
            </a: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记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v,w</a:t>
            </a:r>
            <a:r>
              <a:rPr lang="en-US" altLang="zh-CN" sz="2000" dirty="0"/>
              <a:t>)</a:t>
            </a:r>
            <a:r>
              <a:rPr lang="zh-CN" altLang="en-US" sz="2000" dirty="0"/>
              <a:t>是由</a:t>
            </a:r>
            <a:r>
              <a:rPr lang="en-US" altLang="zh-CN" sz="2000" dirty="0"/>
              <a:t>v</a:t>
            </a:r>
            <a:r>
              <a:rPr lang="zh-CN" altLang="en-US" sz="2000" dirty="0"/>
              <a:t>到某一</a:t>
            </a:r>
            <a:r>
              <a:rPr lang="zh-CN" altLang="en-US" sz="2000" dirty="0">
                <a:solidFill>
                  <a:srgbClr val="FF0000"/>
                </a:solidFill>
              </a:rPr>
              <a:t>可到达结点</a:t>
            </a:r>
            <a:r>
              <a:rPr lang="en-US" altLang="zh-CN" sz="2000" dirty="0"/>
              <a:t>w(</a:t>
            </a:r>
            <a:r>
              <a:rPr lang="en-US" altLang="zh-CN" sz="2000" dirty="0" err="1"/>
              <a:t>w∈V</a:t>
            </a:r>
            <a:r>
              <a:rPr lang="en-US" altLang="zh-CN" sz="2000" dirty="0"/>
              <a:t>)</a:t>
            </a:r>
            <a:r>
              <a:rPr lang="zh-CN" altLang="en-US" sz="2000" dirty="0"/>
              <a:t>的最短路径的长度。</a:t>
            </a: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⑴ 若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v,w</a:t>
            </a:r>
            <a:r>
              <a:rPr lang="en-US" altLang="zh-CN" sz="2000" dirty="0"/>
              <a:t>)≤1</a:t>
            </a:r>
            <a:r>
              <a:rPr lang="zh-CN" altLang="en-US" sz="2000" dirty="0"/>
              <a:t>，则显然所有这样的</a:t>
            </a:r>
            <a:r>
              <a:rPr lang="en-US" altLang="zh-CN" sz="2000" dirty="0"/>
              <a:t>w</a:t>
            </a:r>
            <a:r>
              <a:rPr lang="zh-CN" altLang="en-US" sz="2000" dirty="0"/>
              <a:t>都将被访问。</a:t>
            </a: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⑵ 假设对所有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v,w</a:t>
            </a:r>
            <a:r>
              <a:rPr lang="en-US" altLang="zh-CN" sz="2000" dirty="0"/>
              <a:t>)≤r</a:t>
            </a:r>
            <a:r>
              <a:rPr lang="zh-CN" altLang="en-US" sz="2000" dirty="0"/>
              <a:t>的结点都可被访问。则当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v,w</a:t>
            </a:r>
            <a:r>
              <a:rPr lang="en-US" altLang="zh-CN" sz="2000" dirty="0"/>
              <a:t>)=r+1</a:t>
            </a:r>
            <a:r>
              <a:rPr lang="zh-CN" altLang="en-US" sz="2000" dirty="0"/>
              <a:t>时有：</a:t>
            </a: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设</a:t>
            </a:r>
            <a:r>
              <a:rPr lang="en-US" altLang="zh-CN" sz="2000" dirty="0"/>
              <a:t>w</a:t>
            </a:r>
            <a:r>
              <a:rPr lang="zh-CN" altLang="en-US" sz="2000" dirty="0"/>
              <a:t>是</a:t>
            </a:r>
            <a:r>
              <a:rPr lang="en-US" altLang="zh-CN" sz="2000" dirty="0"/>
              <a:t>V</a:t>
            </a:r>
            <a:r>
              <a:rPr lang="zh-CN" altLang="en-US" sz="2000" dirty="0"/>
              <a:t>中具有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v,w</a:t>
            </a:r>
            <a:r>
              <a:rPr lang="en-US" altLang="zh-CN" sz="2000" dirty="0"/>
              <a:t>)=r+1</a:t>
            </a:r>
            <a:r>
              <a:rPr lang="zh-CN" altLang="en-US" sz="2000" dirty="0"/>
              <a:t>的一个结点，</a:t>
            </a:r>
            <a:r>
              <a:rPr lang="en-US" altLang="zh-CN" sz="2000" dirty="0"/>
              <a:t>u</a:t>
            </a:r>
            <a:r>
              <a:rPr lang="zh-CN" altLang="en-US" sz="2000" dirty="0"/>
              <a:t>是从</a:t>
            </a:r>
            <a:r>
              <a:rPr lang="en-US" altLang="zh-CN" sz="2000" dirty="0"/>
              <a:t>v</a:t>
            </a:r>
            <a:r>
              <a:rPr lang="zh-CN" altLang="en-US" sz="2000" dirty="0"/>
              <a:t>到</a:t>
            </a:r>
            <a:r>
              <a:rPr lang="en-US" altLang="zh-CN" sz="2000" dirty="0"/>
              <a:t>w</a:t>
            </a:r>
            <a:r>
              <a:rPr lang="zh-CN" altLang="en-US" sz="2000" dirty="0"/>
              <a:t>的最短路径上紧挨着</a:t>
            </a:r>
            <a:r>
              <a:rPr lang="en-US" altLang="zh-CN" sz="2000" dirty="0"/>
              <a:t>w</a:t>
            </a:r>
            <a:r>
              <a:rPr lang="zh-CN" altLang="en-US" sz="2000" dirty="0"/>
              <a:t>的前一个结点。则有：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v,u</a:t>
            </a:r>
            <a:r>
              <a:rPr lang="en-US" altLang="zh-CN" sz="2000" dirty="0"/>
              <a:t>)=r</a:t>
            </a:r>
            <a:r>
              <a:rPr lang="zh-CN" altLang="en-US" sz="2000" dirty="0"/>
              <a:t>。</a:t>
            </a: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根据归纳假设，</a:t>
            </a:r>
            <a:r>
              <a:rPr lang="en-US" altLang="zh-CN" sz="2000" dirty="0"/>
              <a:t>u</a:t>
            </a:r>
            <a:r>
              <a:rPr lang="zh-CN" altLang="en-US" sz="2000" dirty="0"/>
              <a:t>可通过</a:t>
            </a:r>
            <a:r>
              <a:rPr lang="en-US" altLang="zh-CN" sz="2000" dirty="0"/>
              <a:t>BFS</a:t>
            </a:r>
            <a:r>
              <a:rPr lang="zh-CN" altLang="en-US" sz="2000" dirty="0"/>
              <a:t>被访问到。</a:t>
            </a:r>
          </a:p>
          <a:p>
            <a:pPr marL="0" indent="44767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若</a:t>
            </a:r>
            <a:r>
              <a:rPr lang="en-US" altLang="zh-CN" sz="2000" dirty="0" err="1"/>
              <a:t>u≠v</a:t>
            </a:r>
            <a:r>
              <a:rPr lang="en-US" altLang="zh-CN" sz="2000" dirty="0"/>
              <a:t>,</a:t>
            </a:r>
            <a:r>
              <a:rPr lang="zh-CN" altLang="en-US" sz="2000" dirty="0"/>
              <a:t>且</a:t>
            </a:r>
            <a:r>
              <a:rPr lang="en-US" altLang="zh-CN" sz="2000" dirty="0"/>
              <a:t>r≥1</a:t>
            </a:r>
            <a:r>
              <a:rPr lang="zh-CN" altLang="en-US" sz="2000" dirty="0"/>
              <a:t>。根据</a:t>
            </a:r>
            <a:r>
              <a:rPr lang="en-US" altLang="zh-CN" sz="2000" dirty="0"/>
              <a:t>BFS</a:t>
            </a:r>
            <a:r>
              <a:rPr lang="zh-CN" altLang="en-US" sz="2000" dirty="0"/>
              <a:t>的流程，在</a:t>
            </a:r>
            <a:r>
              <a:rPr lang="en-US" altLang="zh-CN" sz="2000" dirty="0"/>
              <a:t>u</a:t>
            </a:r>
            <a:r>
              <a:rPr lang="zh-CN" altLang="en-US" sz="2000" dirty="0"/>
              <a:t>被访问时被放到未被检测结点队列</a:t>
            </a:r>
            <a:r>
              <a:rPr lang="en-US" altLang="zh-CN" sz="2000" dirty="0"/>
              <a:t>Q</a:t>
            </a:r>
            <a:r>
              <a:rPr lang="zh-CN" altLang="en-US" sz="2000" dirty="0"/>
              <a:t>上，而在另一时刻</a:t>
            </a:r>
            <a:r>
              <a:rPr lang="en-US" altLang="zh-CN" sz="2000" dirty="0"/>
              <a:t>u</a:t>
            </a:r>
            <a:r>
              <a:rPr lang="zh-CN" altLang="en-US" sz="2000" dirty="0"/>
              <a:t>将从队列</a:t>
            </a:r>
            <a:r>
              <a:rPr lang="en-US" altLang="zh-CN" sz="2000" dirty="0"/>
              <a:t>Q</a:t>
            </a:r>
            <a:r>
              <a:rPr lang="zh-CN" altLang="en-US" sz="2000" dirty="0"/>
              <a:t>中移出。此时，所有邻接于</a:t>
            </a:r>
            <a:r>
              <a:rPr lang="en-US" altLang="zh-CN" sz="2000" dirty="0"/>
              <a:t>u</a:t>
            </a:r>
            <a:r>
              <a:rPr lang="zh-CN" altLang="en-US" sz="2000" dirty="0"/>
              <a:t>且尚未被访问的结点将被访问。若结点</a:t>
            </a:r>
            <a:r>
              <a:rPr lang="en-US" altLang="zh-CN" sz="2000" dirty="0"/>
              <a:t>w</a:t>
            </a:r>
            <a:r>
              <a:rPr lang="zh-CN" altLang="en-US" sz="2000" dirty="0"/>
              <a:t>在这之前未被访问，则此刻将被访问到。 证毕。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DED3E23-E299-4806-B15F-30BA92A9A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580437" cy="59769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是算法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在任一具有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个结点和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e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条边的图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上所花的时间和附加空间。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●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由邻接表表示，则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l-GR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l-GR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●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由邻接矩阵表示，则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l-GR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sz="23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l-GR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证明：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1)</a:t>
            </a:r>
            <a:r>
              <a:rPr lang="zh-CN" altLang="en-US" sz="2400" dirty="0">
                <a:latin typeface="+mj-ea"/>
                <a:ea typeface="+mj-ea"/>
              </a:rPr>
              <a:t>空间分析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根据算法的处理规则，结点</a:t>
            </a:r>
            <a:r>
              <a:rPr lang="en-US" altLang="zh-CN" sz="2000" dirty="0"/>
              <a:t>v</a:t>
            </a:r>
            <a:r>
              <a:rPr lang="zh-CN" altLang="en-US" sz="2000" dirty="0"/>
              <a:t>不会放到队列</a:t>
            </a:r>
            <a:r>
              <a:rPr lang="en-US" altLang="zh-CN" sz="2000" dirty="0"/>
              <a:t>Q</a:t>
            </a:r>
            <a:r>
              <a:rPr lang="zh-CN" altLang="en-US" sz="2000" dirty="0"/>
              <a:t>中。结点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w∈V</a:t>
            </a:r>
            <a:r>
              <a:rPr lang="zh-CN" altLang="en-US" sz="2000" dirty="0"/>
              <a:t>且</a:t>
            </a:r>
            <a:r>
              <a:rPr lang="en-US" altLang="zh-CN" sz="2000" dirty="0" err="1"/>
              <a:t>w≠v</a:t>
            </a:r>
            <a:r>
              <a:rPr lang="en-US" altLang="zh-CN" sz="2000" dirty="0"/>
              <a:t>,</a:t>
            </a:r>
            <a:r>
              <a:rPr lang="zh-CN" altLang="en-US" sz="2000" dirty="0"/>
              <a:t>仅在</a:t>
            </a:r>
            <a:r>
              <a:rPr lang="en-US" altLang="zh-CN" sz="2000" dirty="0"/>
              <a:t>VISITED(w)=0</a:t>
            </a:r>
            <a:r>
              <a:rPr lang="zh-CN" altLang="en-US" sz="2000" dirty="0"/>
              <a:t>时由</a:t>
            </a:r>
            <a:r>
              <a:rPr lang="en-US" altLang="zh-CN" sz="2000" dirty="0"/>
              <a:t>ADDQ(</a:t>
            </a:r>
            <a:r>
              <a:rPr lang="en-US" altLang="zh-CN" sz="2000" dirty="0" err="1"/>
              <a:t>w,Q</a:t>
            </a:r>
            <a:r>
              <a:rPr lang="en-US" altLang="zh-CN" sz="2000" dirty="0"/>
              <a:t>)</a:t>
            </a:r>
            <a:r>
              <a:rPr lang="zh-CN" altLang="en-US" sz="2000" dirty="0"/>
              <a:t>加入队列，并置</a:t>
            </a:r>
            <a:r>
              <a:rPr lang="en-US" altLang="zh-CN" sz="2000" dirty="0"/>
              <a:t>VISITED(w)=1</a:t>
            </a:r>
            <a:r>
              <a:rPr lang="zh-CN" altLang="en-US" sz="2000" dirty="0"/>
              <a:t>，所以每个结点（除</a:t>
            </a:r>
            <a:r>
              <a:rPr lang="en-US" altLang="zh-CN" sz="2000" dirty="0"/>
              <a:t>v)</a:t>
            </a:r>
            <a:r>
              <a:rPr lang="zh-CN" altLang="en-US" sz="2000" dirty="0">
                <a:solidFill>
                  <a:srgbClr val="FF3300"/>
                </a:solidFill>
              </a:rPr>
              <a:t>至多</a:t>
            </a:r>
            <a:r>
              <a:rPr lang="zh-CN" altLang="en-US" sz="2000" dirty="0"/>
              <a:t>只有一次机会被放入队列</a:t>
            </a:r>
            <a:r>
              <a:rPr lang="en-US" altLang="zh-CN" sz="2000" dirty="0"/>
              <a:t>Q</a:t>
            </a:r>
            <a:r>
              <a:rPr lang="zh-CN" altLang="en-US" sz="2000" dirty="0"/>
              <a:t>中。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至多有</a:t>
            </a:r>
            <a:r>
              <a:rPr lang="en-US" altLang="zh-CN" sz="2000" dirty="0">
                <a:solidFill>
                  <a:srgbClr val="FF3300"/>
                </a:solidFill>
              </a:rPr>
              <a:t>n-1</a:t>
            </a:r>
            <a:r>
              <a:rPr lang="zh-CN" altLang="en-US" sz="2000" dirty="0"/>
              <a:t>个这样的结点考虑，故总共至多做</a:t>
            </a:r>
            <a:r>
              <a:rPr lang="en-US" altLang="zh-CN" sz="2000" dirty="0"/>
              <a:t>n-1</a:t>
            </a:r>
            <a:r>
              <a:rPr lang="zh-CN" altLang="en-US" sz="2000" dirty="0"/>
              <a:t>次结点加入队列的操作。需要的队列空间至多是</a:t>
            </a:r>
            <a:r>
              <a:rPr lang="en-US" altLang="zh-CN" sz="2000" dirty="0"/>
              <a:t>n-1</a:t>
            </a:r>
            <a:r>
              <a:rPr lang="zh-CN" altLang="en-US" sz="2000" dirty="0"/>
              <a:t>。所以</a:t>
            </a:r>
            <a:r>
              <a:rPr lang="en-US" altLang="zh-CN" sz="2000" dirty="0"/>
              <a:t>s(</a:t>
            </a:r>
            <a:r>
              <a:rPr lang="en-US" altLang="zh-CN" sz="2000" dirty="0" err="1"/>
              <a:t>n,e</a:t>
            </a:r>
            <a:r>
              <a:rPr lang="en-US" altLang="zh-CN" sz="2000" dirty="0"/>
              <a:t>)=</a:t>
            </a:r>
            <a:r>
              <a:rPr lang="el-GR" altLang="zh-CN" sz="2000" dirty="0"/>
              <a:t>Ο</a:t>
            </a:r>
            <a:r>
              <a:rPr lang="en-US" altLang="zh-CN" sz="2000" dirty="0"/>
              <a:t>(n)(</a:t>
            </a:r>
            <a:r>
              <a:rPr lang="zh-CN" altLang="en-US" sz="2000" dirty="0"/>
              <a:t>其余变量所需的空间为</a:t>
            </a:r>
            <a:r>
              <a:rPr lang="el-GR" altLang="zh-CN" sz="2000" dirty="0"/>
              <a:t>Ο</a:t>
            </a:r>
            <a:r>
              <a:rPr lang="en-US" altLang="zh-CN" sz="2000" dirty="0"/>
              <a:t>(1))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F783504-F7CE-4162-AC1F-24B1E998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507412" cy="604837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而当</a:t>
            </a:r>
            <a:r>
              <a:rPr lang="en-US" altLang="zh-CN" sz="2000" dirty="0"/>
              <a:t>G</a:t>
            </a:r>
            <a:r>
              <a:rPr lang="zh-CN" altLang="en-US" sz="2000" dirty="0"/>
              <a:t>是一</a:t>
            </a:r>
            <a:r>
              <a:rPr lang="en-US" altLang="zh-CN" sz="2000" dirty="0"/>
              <a:t>v</a:t>
            </a:r>
            <a:r>
              <a:rPr lang="zh-CN" altLang="en-US" sz="2000" dirty="0"/>
              <a:t>与其余的</a:t>
            </a:r>
            <a:r>
              <a:rPr lang="en-US" altLang="zh-CN" sz="2000" dirty="0"/>
              <a:t>n-1</a:t>
            </a:r>
            <a:r>
              <a:rPr lang="zh-CN" altLang="en-US" sz="2000" dirty="0"/>
              <a:t>个结点都有边相连的图时，邻接于</a:t>
            </a:r>
            <a:r>
              <a:rPr lang="en-US" altLang="zh-CN" sz="2000" dirty="0"/>
              <a:t>v</a:t>
            </a:r>
            <a:r>
              <a:rPr lang="zh-CN" altLang="en-US" sz="2000" dirty="0"/>
              <a:t>的全部</a:t>
            </a:r>
            <a:r>
              <a:rPr lang="en-US" altLang="zh-CN" sz="2000" dirty="0"/>
              <a:t>n-1</a:t>
            </a:r>
            <a:r>
              <a:rPr lang="zh-CN" altLang="en-US" sz="2000" dirty="0"/>
              <a:t>个结点都将在“同一时刻”被放在队列上，故</a:t>
            </a:r>
            <a:r>
              <a:rPr lang="en-US" altLang="zh-CN" sz="2000" dirty="0"/>
              <a:t>Q</a:t>
            </a:r>
            <a:r>
              <a:rPr lang="zh-CN" altLang="en-US" sz="2000" dirty="0"/>
              <a:t>至少也应有</a:t>
            </a:r>
            <a:r>
              <a:rPr lang="el-GR" altLang="zh-CN" sz="2000" dirty="0"/>
              <a:t>Ω</a:t>
            </a:r>
            <a:r>
              <a:rPr lang="en-US" altLang="zh-CN" sz="2000" dirty="0"/>
              <a:t>(n)</a:t>
            </a:r>
            <a:r>
              <a:rPr lang="zh-CN" altLang="en-US" sz="2000" dirty="0"/>
              <a:t>的空间。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同时，</a:t>
            </a:r>
            <a:r>
              <a:rPr lang="en-US" altLang="zh-CN" sz="2000" dirty="0"/>
              <a:t>VISITED(n)</a:t>
            </a:r>
            <a:r>
              <a:rPr lang="zh-CN" altLang="en-US" sz="2000" dirty="0"/>
              <a:t>本身需要</a:t>
            </a:r>
            <a:r>
              <a:rPr lang="el-GR" altLang="zh-CN" sz="2000" dirty="0"/>
              <a:t>Θ</a:t>
            </a:r>
            <a:r>
              <a:rPr lang="en-US" altLang="zh-CN" sz="2000" dirty="0"/>
              <a:t>(n) </a:t>
            </a:r>
            <a:r>
              <a:rPr lang="zh-CN" altLang="en-US" sz="2000" dirty="0"/>
              <a:t>的空间。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所以</a:t>
            </a:r>
            <a:r>
              <a:rPr lang="en-US" altLang="zh-CN" sz="2000" dirty="0"/>
              <a:t>s(</a:t>
            </a:r>
            <a:r>
              <a:rPr lang="en-US" altLang="zh-CN" sz="2000" dirty="0" err="1"/>
              <a:t>n,e</a:t>
            </a:r>
            <a:r>
              <a:rPr lang="en-US" altLang="zh-CN" sz="2000" dirty="0"/>
              <a:t>)=</a:t>
            </a:r>
            <a:r>
              <a:rPr lang="el-GR" altLang="zh-CN" sz="2000" dirty="0"/>
              <a:t>Θ</a:t>
            </a:r>
            <a:r>
              <a:rPr lang="en-US" altLang="zh-CN" sz="2000" dirty="0"/>
              <a:t>(n)——</a:t>
            </a:r>
            <a:r>
              <a:rPr lang="zh-CN" altLang="en-US" sz="2000" dirty="0"/>
              <a:t>这一结论与使用邻接表或邻接矩阵无关。</a:t>
            </a:r>
            <a:endParaRPr lang="en-US" altLang="zh-CN" sz="2000" dirty="0"/>
          </a:p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2) </a:t>
            </a:r>
            <a:r>
              <a:rPr lang="zh-CN" altLang="en-US" sz="2400" dirty="0">
                <a:latin typeface="+mj-ea"/>
                <a:ea typeface="+mj-ea"/>
              </a:rPr>
              <a:t>时间分析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cs typeface="Arial" charset="0"/>
              </a:rPr>
              <a:t>      分两种存储结构讨论。</a:t>
            </a:r>
            <a:endParaRPr lang="en-US" altLang="zh-CN" sz="2000" dirty="0">
              <a:cs typeface="Arial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cs typeface="Arial" charset="0"/>
              </a:rPr>
              <a:t>     （</a:t>
            </a:r>
            <a:r>
              <a:rPr lang="en-US" altLang="zh-CN" sz="2000" dirty="0">
                <a:cs typeface="Arial" charset="0"/>
              </a:rPr>
              <a:t>1</a:t>
            </a:r>
            <a:r>
              <a:rPr lang="zh-CN" altLang="en-US" sz="2000" dirty="0">
                <a:cs typeface="Arial" charset="0"/>
              </a:rPr>
              <a:t>）</a:t>
            </a:r>
            <a:r>
              <a:rPr lang="en-US" altLang="zh-CN" sz="2000" dirty="0"/>
              <a:t>G</a:t>
            </a:r>
            <a:r>
              <a:rPr lang="zh-CN" altLang="en-US" sz="2000" dirty="0"/>
              <a:t>采用</a:t>
            </a:r>
            <a:r>
              <a:rPr lang="zh-CN" altLang="en-US" sz="2800" dirty="0">
                <a:solidFill>
                  <a:srgbClr val="0000FF"/>
                </a:solidFill>
                <a:latin typeface="+mj-ea"/>
                <a:ea typeface="+mj-ea"/>
              </a:rPr>
              <a:t>邻接表</a:t>
            </a:r>
            <a:r>
              <a:rPr lang="zh-CN" altLang="en-US" sz="2000" dirty="0"/>
              <a:t>表示时，判断邻接于</a:t>
            </a:r>
            <a:r>
              <a:rPr lang="en-US" altLang="zh-CN" sz="2000" dirty="0"/>
              <a:t>u</a:t>
            </a:r>
            <a:r>
              <a:rPr lang="zh-CN" altLang="en-US" sz="2000" dirty="0"/>
              <a:t>的结点将在</a:t>
            </a:r>
            <a:r>
              <a:rPr lang="en-US" altLang="zh-CN" sz="2000" dirty="0"/>
              <a:t>d(u)</a:t>
            </a:r>
            <a:r>
              <a:rPr lang="zh-CN" altLang="en-US" sz="2000" dirty="0"/>
              <a:t>时间内完成，这里，若</a:t>
            </a:r>
            <a:r>
              <a:rPr lang="en-US" altLang="zh-CN" sz="2000" dirty="0"/>
              <a:t>G</a:t>
            </a:r>
            <a:r>
              <a:rPr lang="zh-CN" altLang="en-US" sz="2000" dirty="0"/>
              <a:t>是无向图，则</a:t>
            </a:r>
            <a:r>
              <a:rPr lang="en-US" altLang="zh-CN" sz="2000" dirty="0"/>
              <a:t>d(u)</a:t>
            </a:r>
            <a:r>
              <a:rPr lang="zh-CN" altLang="en-US" sz="2000" dirty="0"/>
              <a:t>是</a:t>
            </a:r>
            <a:r>
              <a:rPr lang="en-US" altLang="zh-CN" sz="2000" dirty="0"/>
              <a:t>u</a:t>
            </a:r>
            <a:r>
              <a:rPr lang="zh-CN" altLang="en-US" sz="2000" dirty="0"/>
              <a:t>的度；若</a:t>
            </a:r>
            <a:r>
              <a:rPr lang="en-US" altLang="zh-CN" sz="2000" dirty="0"/>
              <a:t>G</a:t>
            </a:r>
            <a:r>
              <a:rPr lang="zh-CN" altLang="en-US" sz="2000" dirty="0"/>
              <a:t>是有向图，则</a:t>
            </a:r>
            <a:r>
              <a:rPr lang="en-US" altLang="zh-CN" sz="2000" dirty="0"/>
              <a:t>d(u)</a:t>
            </a:r>
            <a:r>
              <a:rPr lang="zh-CN" altLang="en-US" sz="2000" dirty="0"/>
              <a:t>是</a:t>
            </a:r>
            <a:r>
              <a:rPr lang="en-US" altLang="zh-CN" sz="2000" dirty="0"/>
              <a:t>u</a:t>
            </a:r>
            <a:r>
              <a:rPr lang="zh-CN" altLang="en-US" sz="2000" dirty="0"/>
              <a:t>的出度。</a:t>
            </a:r>
          </a:p>
          <a:p>
            <a:pPr marL="641350" lvl="2" indent="0"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 所有结点的处理时间：</a:t>
            </a:r>
            <a:r>
              <a:rPr lang="el-GR" altLang="zh-CN" sz="2000" dirty="0"/>
              <a:t>Ο</a:t>
            </a:r>
            <a:r>
              <a:rPr lang="en-US" altLang="zh-CN" sz="2000" dirty="0"/>
              <a:t>(</a:t>
            </a:r>
            <a:r>
              <a:rPr lang="el-GR" altLang="zh-CN" sz="2000" dirty="0"/>
              <a:t>Σ</a:t>
            </a:r>
            <a:r>
              <a:rPr lang="en-US" altLang="zh-CN" sz="2000" dirty="0"/>
              <a:t>d(u))=</a:t>
            </a:r>
            <a:r>
              <a:rPr lang="el-GR" altLang="zh-CN" sz="2000" dirty="0"/>
              <a:t>Ο</a:t>
            </a:r>
            <a:r>
              <a:rPr lang="en-US" altLang="zh-CN" sz="2000" dirty="0"/>
              <a:t>(e)</a:t>
            </a:r>
            <a:r>
              <a:rPr lang="zh-CN" altLang="en-US" sz="2000" dirty="0"/>
              <a:t>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     注：嵌套循环中对</a:t>
            </a:r>
            <a:r>
              <a:rPr lang="en-US" altLang="zh-CN" sz="2000" dirty="0"/>
              <a:t>G</a:t>
            </a:r>
            <a:r>
              <a:rPr lang="zh-CN" altLang="en-US" sz="2000" dirty="0"/>
              <a:t>中的每一个结点至多考虑一次。   </a:t>
            </a:r>
          </a:p>
          <a:p>
            <a:pPr marL="641350" lvl="2" indent="0" eaLnBrk="1" hangingPunct="1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 VISITED</a:t>
            </a:r>
            <a:r>
              <a:rPr lang="zh-CN" altLang="en-US" sz="2000" dirty="0"/>
              <a:t>数组的初始化时间：</a:t>
            </a:r>
            <a:r>
              <a:rPr lang="el-GR" altLang="zh-CN" sz="2000" dirty="0"/>
              <a:t>Ο</a:t>
            </a:r>
            <a:r>
              <a:rPr lang="en-US" altLang="zh-CN" sz="2000" dirty="0"/>
              <a:t>(n)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cs typeface="Arial" charset="0"/>
              </a:rPr>
              <a:t>    </a:t>
            </a:r>
            <a:r>
              <a:rPr lang="zh-CN" altLang="en-US" sz="2000" dirty="0">
                <a:cs typeface="Arial" charset="0"/>
              </a:rPr>
              <a:t>所以，</a:t>
            </a:r>
            <a:r>
              <a:rPr lang="zh-CN" altLang="en-US" sz="2000" dirty="0"/>
              <a:t>算法总时间：</a:t>
            </a:r>
            <a:r>
              <a:rPr lang="el-GR" altLang="zh-CN" sz="2800" b="1" dirty="0"/>
              <a:t>Ο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n+e</a:t>
            </a:r>
            <a:r>
              <a:rPr lang="en-US" altLang="zh-CN" sz="2800" b="1" dirty="0"/>
              <a:t>)</a:t>
            </a:r>
            <a:r>
              <a:rPr lang="zh-CN" altLang="en-US" sz="2000" dirty="0"/>
              <a:t>。</a:t>
            </a:r>
            <a:endParaRPr lang="el-GR" altLang="zh-CN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2FAA13F-9AEE-45AE-B024-BC7C4E4E0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44538"/>
            <a:ext cx="8820150" cy="61198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cs typeface="Arial" charset="0"/>
              </a:rPr>
              <a:t>（</a:t>
            </a:r>
            <a:r>
              <a:rPr lang="en-US" altLang="zh-CN" sz="2400" dirty="0">
                <a:cs typeface="Arial" charset="0"/>
              </a:rPr>
              <a:t>2</a:t>
            </a:r>
            <a:r>
              <a:rPr lang="zh-CN" altLang="en-US" sz="2400" dirty="0">
                <a:cs typeface="Arial" charset="0"/>
              </a:rPr>
              <a:t>）若</a:t>
            </a:r>
            <a:r>
              <a:rPr lang="en-US" altLang="zh-CN" sz="2400" dirty="0"/>
              <a:t>G</a:t>
            </a:r>
            <a:r>
              <a:rPr lang="zh-CN" altLang="en-US" sz="2400" dirty="0"/>
              <a:t>采用</a:t>
            </a:r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邻接矩阵</a:t>
            </a:r>
            <a:r>
              <a:rPr lang="zh-CN" altLang="en-US" sz="2400" dirty="0"/>
              <a:t>表示，判断邻接于</a:t>
            </a:r>
            <a:r>
              <a:rPr lang="en-US" altLang="zh-CN" sz="2400" dirty="0"/>
              <a:t>u</a:t>
            </a:r>
            <a:r>
              <a:rPr lang="zh-CN" altLang="en-US" sz="2400" dirty="0"/>
              <a:t>的所有结点需要</a:t>
            </a:r>
            <a:r>
              <a:rPr lang="el-GR" altLang="zh-CN" sz="2400" dirty="0"/>
              <a:t>Θ</a:t>
            </a:r>
            <a:r>
              <a:rPr lang="en-US" altLang="zh-CN" sz="2400" dirty="0"/>
              <a:t>(n)</a:t>
            </a:r>
            <a:r>
              <a:rPr lang="zh-CN" altLang="en-US" sz="2400" dirty="0"/>
              <a:t>的时间，则所有结点的处理时间：</a:t>
            </a:r>
            <a:r>
              <a:rPr lang="el-GR" altLang="zh-CN" sz="2400" dirty="0"/>
              <a:t>Ο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算法总时间：</a:t>
            </a:r>
            <a:r>
              <a:rPr lang="el-GR" altLang="zh-CN" sz="2400" b="1" dirty="0"/>
              <a:t>Ο</a:t>
            </a:r>
            <a:r>
              <a:rPr lang="en-US" altLang="zh-CN" sz="2400" b="1" dirty="0"/>
              <a:t>(n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Arial" charset="0"/>
              </a:rPr>
              <a:t>       </a:t>
            </a:r>
            <a:r>
              <a:rPr lang="zh-CN" altLang="en-US" sz="2400" dirty="0"/>
              <a:t>如果</a:t>
            </a:r>
            <a:r>
              <a:rPr lang="en-US" altLang="zh-CN" sz="2400" dirty="0"/>
              <a:t>G</a:t>
            </a:r>
            <a:r>
              <a:rPr lang="zh-CN" altLang="en-US" sz="2400" dirty="0"/>
              <a:t>是一个由</a:t>
            </a:r>
            <a:r>
              <a:rPr lang="en-US" altLang="zh-CN" sz="2400" dirty="0"/>
              <a:t>v</a:t>
            </a:r>
            <a:r>
              <a:rPr lang="zh-CN" altLang="en-US" sz="2400" dirty="0"/>
              <a:t>可到达所有结点的图，则将检测到</a:t>
            </a:r>
            <a:r>
              <a:rPr lang="en-US" altLang="zh-CN" sz="2400" dirty="0"/>
              <a:t>V</a:t>
            </a:r>
            <a:r>
              <a:rPr lang="zh-CN" altLang="en-US" sz="2400" dirty="0"/>
              <a:t>中的所有结点，所以上两种情况所需的总时间至少应是</a:t>
            </a:r>
            <a:r>
              <a:rPr lang="el-GR" altLang="zh-CN" sz="2400" dirty="0"/>
              <a:t>Ω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n+e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l-GR" altLang="zh-CN" sz="2400" dirty="0"/>
              <a:t>Ω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所以，</a:t>
            </a:r>
            <a:r>
              <a:rPr lang="en-US" altLang="zh-CN" sz="2400" dirty="0"/>
              <a:t>t(</a:t>
            </a:r>
            <a:r>
              <a:rPr lang="en-US" altLang="zh-CN" sz="2400" dirty="0" err="1"/>
              <a:t>n,e</a:t>
            </a:r>
            <a:r>
              <a:rPr lang="en-US" altLang="zh-CN" sz="2400" dirty="0"/>
              <a:t>)=</a:t>
            </a:r>
            <a:r>
              <a:rPr lang="el-GR" altLang="zh-CN" sz="2400" dirty="0"/>
              <a:t>Θ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n+e</a:t>
            </a:r>
            <a:r>
              <a:rPr lang="en-US" altLang="zh-CN" sz="2400" dirty="0"/>
              <a:t>)   </a:t>
            </a:r>
            <a:r>
              <a:rPr lang="zh-CN" altLang="en-US" sz="2400" dirty="0"/>
              <a:t>使用邻接表表示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或， </a:t>
            </a:r>
            <a:r>
              <a:rPr lang="en-US" altLang="zh-CN" sz="2400" dirty="0"/>
              <a:t>t(</a:t>
            </a:r>
            <a:r>
              <a:rPr lang="en-US" altLang="zh-CN" sz="2400" dirty="0" err="1"/>
              <a:t>n,e</a:t>
            </a:r>
            <a:r>
              <a:rPr lang="en-US" altLang="zh-CN" sz="2400" dirty="0"/>
              <a:t>)=</a:t>
            </a:r>
            <a:r>
              <a:rPr lang="el-GR" altLang="zh-CN" sz="2400" dirty="0"/>
              <a:t>Θ</a:t>
            </a:r>
            <a:r>
              <a:rPr lang="en-US" altLang="zh-CN" sz="2400" dirty="0"/>
              <a:t>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   </a:t>
            </a:r>
            <a:r>
              <a:rPr lang="zh-CN" altLang="en-US" sz="2400" dirty="0"/>
              <a:t>使用邻接矩阵表示                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证毕。</a:t>
            </a:r>
            <a:endParaRPr lang="zh-CN" altLang="el-GR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73D7380-34E2-45F8-A450-5B191F8E37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844675"/>
            <a:ext cx="7775575" cy="231457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 sz="3200"/>
              <a:t>Chapter 22</a:t>
            </a:r>
            <a:br>
              <a:rPr lang="en-US" altLang="zh-CN" sz="3200"/>
            </a:br>
            <a:r>
              <a:rPr lang="en-US" altLang="zh-CN" sz="3200"/>
              <a:t>Elementary Graph Algorithms</a:t>
            </a:r>
            <a:br>
              <a:rPr lang="en-US" altLang="zh-CN" sz="3200"/>
            </a:br>
            <a:br>
              <a:rPr lang="en-US" altLang="zh-CN" sz="3200"/>
            </a:br>
            <a:r>
              <a:rPr lang="zh-CN" altLang="en-US" sz="3200"/>
              <a:t>基本的图算法</a:t>
            </a:r>
          </a:p>
        </p:txBody>
      </p:sp>
      <p:pic>
        <p:nvPicPr>
          <p:cNvPr id="19459" name="图片 23">
            <a:extLst>
              <a:ext uri="{FF2B5EF4-FFF2-40B4-BE49-F238E27FC236}">
                <a16:creationId xmlns:a16="http://schemas.microsoft.com/office/drawing/2014/main" id="{B358E727-7426-4277-A954-37E48FD9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FC81C5B-747D-4EAB-95A6-7555CB193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462962" cy="587057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）宽度优先周游</a:t>
            </a:r>
          </a:p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图的宽度优先周游算法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</a:t>
            </a:r>
            <a:r>
              <a:rPr lang="en-US" altLang="zh-CN" sz="2200" dirty="0"/>
              <a:t>procedure BFT(</a:t>
            </a:r>
            <a:r>
              <a:rPr lang="en-US" altLang="zh-CN" sz="2200" dirty="0" err="1"/>
              <a:t>G,n</a:t>
            </a:r>
            <a:r>
              <a:rPr lang="en-US" altLang="zh-CN" sz="2200" dirty="0"/>
              <a:t>)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</a:t>
            </a:r>
            <a:r>
              <a:rPr lang="en-US" altLang="zh-CN" sz="1800" dirty="0"/>
              <a:t>//G</a:t>
            </a:r>
            <a:r>
              <a:rPr lang="zh-CN" altLang="en-US" sz="1800" dirty="0"/>
              <a:t>的宽度优先周游</a:t>
            </a:r>
            <a:r>
              <a:rPr lang="en-US" altLang="zh-CN" sz="1800" dirty="0"/>
              <a:t>//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VISITED(n)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for i←1 to n do VISITED(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)←0 repeat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for i←1 to n do  </a:t>
            </a:r>
            <a:r>
              <a:rPr lang="en-US" altLang="zh-CN" sz="1800" dirty="0"/>
              <a:t>//</a:t>
            </a:r>
            <a:r>
              <a:rPr lang="zh-CN" altLang="en-US" sz="1800" dirty="0"/>
              <a:t>反复调用</a:t>
            </a:r>
            <a:r>
              <a:rPr lang="en-US" altLang="zh-CN" sz="1800" dirty="0"/>
              <a:t>BFS//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       if </a:t>
            </a:r>
            <a:r>
              <a:rPr lang="en-US" altLang="zh-CN" sz="2200" dirty="0">
                <a:solidFill>
                  <a:srgbClr val="FF0000"/>
                </a:solidFill>
              </a:rPr>
              <a:t>VISITED(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)=0 </a:t>
            </a:r>
            <a:r>
              <a:rPr lang="en-US" altLang="zh-CN" sz="2200" dirty="0"/>
              <a:t>then </a:t>
            </a:r>
            <a:r>
              <a:rPr lang="en-US" altLang="zh-CN" sz="2200" dirty="0">
                <a:solidFill>
                  <a:srgbClr val="FF0000"/>
                </a:solidFill>
              </a:rPr>
              <a:t>call BFS(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)  </a:t>
            </a:r>
            <a:r>
              <a:rPr lang="en-US" altLang="zh-CN" sz="2200" dirty="0" err="1"/>
              <a:t>endif</a:t>
            </a:r>
            <a:endParaRPr lang="en-US" altLang="zh-CN" sz="2200" dirty="0"/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repeat</a:t>
            </a:r>
          </a:p>
          <a:p>
            <a:pPr marL="893763" indent="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end BFT</a:t>
            </a:r>
          </a:p>
          <a:p>
            <a:pPr marL="893763" indent="-893763" eaLnBrk="1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200" dirty="0"/>
              <a:t>：若</a:t>
            </a:r>
            <a:r>
              <a:rPr lang="en-US" altLang="zh-CN" sz="2200" dirty="0"/>
              <a:t>G</a:t>
            </a:r>
            <a:r>
              <a:rPr lang="zh-CN" altLang="en-US" sz="2200" dirty="0"/>
              <a:t>是无向连通图或强连通有向图，则一次调用</a:t>
            </a:r>
            <a:r>
              <a:rPr lang="en-US" altLang="zh-CN" sz="2200" dirty="0"/>
              <a:t>BFS</a:t>
            </a:r>
            <a:r>
              <a:rPr lang="zh-CN" altLang="en-US" sz="2200" dirty="0"/>
              <a:t>即可完成对</a:t>
            </a:r>
            <a:r>
              <a:rPr lang="en-US" altLang="zh-CN" sz="2200" dirty="0"/>
              <a:t>G</a:t>
            </a:r>
            <a:r>
              <a:rPr lang="zh-CN" altLang="en-US" sz="2200" dirty="0"/>
              <a:t>的周游。否则，需要多次调用</a:t>
            </a:r>
            <a:r>
              <a:rPr lang="en-US" altLang="zh-CN" sz="2200" dirty="0"/>
              <a:t>BFS</a:t>
            </a:r>
            <a:r>
              <a:rPr lang="zh-CN" altLang="en-US" sz="2200" dirty="0"/>
              <a:t>。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200" dirty="0"/>
              <a:t>    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65CD4B0-1D08-41F6-825E-D8451C716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58175" cy="559593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图周游算法的应用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cs typeface="Arial" panose="020B0604020202020204" pitchFamily="34" charset="0"/>
              </a:rPr>
              <a:t>       ●判定图</a:t>
            </a:r>
            <a:r>
              <a:rPr lang="en-US" altLang="zh-CN" sz="2400">
                <a:cs typeface="Arial" panose="020B0604020202020204" pitchFamily="34" charset="0"/>
              </a:rPr>
              <a:t>G</a:t>
            </a:r>
            <a:r>
              <a:rPr lang="zh-CN" altLang="en-US" sz="2400">
                <a:cs typeface="Arial" panose="020B0604020202020204" pitchFamily="34" charset="0"/>
              </a:rPr>
              <a:t>的连通性：若调用</a:t>
            </a:r>
            <a:r>
              <a:rPr lang="en-US" altLang="zh-CN" sz="2400">
                <a:cs typeface="Arial" panose="020B0604020202020204" pitchFamily="34" charset="0"/>
              </a:rPr>
              <a:t>BFS</a:t>
            </a:r>
            <a:r>
              <a:rPr lang="zh-CN" altLang="en-US" sz="2400">
                <a:cs typeface="Arial" panose="020B0604020202020204" pitchFamily="34" charset="0"/>
              </a:rPr>
              <a:t>的次数多于</a:t>
            </a:r>
            <a:r>
              <a:rPr lang="en-US" altLang="zh-CN" sz="2400">
                <a:cs typeface="Arial" panose="020B0604020202020204" pitchFamily="34" charset="0"/>
              </a:rPr>
              <a:t>1</a:t>
            </a:r>
            <a:r>
              <a:rPr lang="zh-CN" altLang="en-US" sz="2400">
                <a:cs typeface="Arial" panose="020B0604020202020204" pitchFamily="34" charset="0"/>
              </a:rPr>
              <a:t>次，则</a:t>
            </a:r>
            <a:r>
              <a:rPr lang="en-US" altLang="zh-CN" sz="2400">
                <a:cs typeface="Arial" panose="020B0604020202020204" pitchFamily="34" charset="0"/>
              </a:rPr>
              <a:t>G</a:t>
            </a:r>
            <a:r>
              <a:rPr lang="zh-CN" altLang="en-US" sz="2400">
                <a:cs typeface="Arial" panose="020B0604020202020204" pitchFamily="34" charset="0"/>
              </a:rPr>
              <a:t>为非连通的。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cs typeface="Arial" panose="020B0604020202020204" pitchFamily="34" charset="0"/>
              </a:rPr>
              <a:t>       ●生成图</a:t>
            </a:r>
            <a:r>
              <a:rPr lang="en-US" altLang="zh-CN" sz="2400">
                <a:cs typeface="Arial" panose="020B0604020202020204" pitchFamily="34" charset="0"/>
              </a:rPr>
              <a:t>G</a:t>
            </a:r>
            <a:r>
              <a:rPr lang="zh-CN" altLang="en-US" sz="2400">
                <a:cs typeface="Arial" panose="020B0604020202020204" pitchFamily="34" charset="0"/>
              </a:rPr>
              <a:t>的连通分图：一次调用</a:t>
            </a:r>
            <a:r>
              <a:rPr lang="en-US" altLang="zh-CN" sz="2400">
                <a:cs typeface="Arial" panose="020B0604020202020204" pitchFamily="34" charset="0"/>
              </a:rPr>
              <a:t>BFS</a:t>
            </a:r>
            <a:r>
              <a:rPr lang="zh-CN" altLang="en-US" sz="2400">
                <a:cs typeface="Arial" panose="020B0604020202020204" pitchFamily="34" charset="0"/>
              </a:rPr>
              <a:t>中所访问到的所有结点及连接这些结点的边构成一个连通分图。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cs typeface="Arial" panose="020B0604020202020204" pitchFamily="34" charset="0"/>
              </a:rPr>
              <a:t>       ●构造无向图</a:t>
            </a:r>
            <a:r>
              <a:rPr lang="zh-CN" altLang="en-US" sz="2400" b="1">
                <a:solidFill>
                  <a:srgbClr val="FF0000"/>
                </a:solidFill>
                <a:cs typeface="Arial" panose="020B0604020202020204" pitchFamily="34" charset="0"/>
              </a:rPr>
              <a:t>自反传递闭包矩阵</a:t>
            </a:r>
            <a:r>
              <a:rPr lang="en-US" altLang="zh-CN" sz="2400" b="1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n-US" altLang="zh-CN" sz="2400" b="1" baseline="30000">
                <a:solidFill>
                  <a:srgbClr val="FF0000"/>
                </a:solidFill>
                <a:cs typeface="Arial" panose="020B0604020202020204" pitchFamily="34" charset="0"/>
              </a:rPr>
              <a:t>*</a:t>
            </a:r>
            <a:r>
              <a:rPr lang="zh-CN" altLang="en-US" sz="2400">
                <a:cs typeface="Arial" panose="020B0604020202020204" pitchFamily="34" charset="0"/>
              </a:rPr>
              <a:t>：若两个结点</a:t>
            </a:r>
            <a:r>
              <a:rPr lang="en-US" altLang="zh-CN" sz="2400">
                <a:cs typeface="Arial" panose="020B0604020202020204" pitchFamily="34" charset="0"/>
              </a:rPr>
              <a:t>i</a:t>
            </a:r>
            <a:r>
              <a:rPr lang="zh-CN" altLang="en-US" sz="2400">
                <a:cs typeface="Arial" panose="020B0604020202020204" pitchFamily="34" charset="0"/>
              </a:rPr>
              <a:t>，</a:t>
            </a:r>
            <a:r>
              <a:rPr lang="en-US" altLang="zh-CN" sz="2400">
                <a:cs typeface="Arial" panose="020B0604020202020204" pitchFamily="34" charset="0"/>
              </a:rPr>
              <a:t>j</a:t>
            </a:r>
            <a:r>
              <a:rPr lang="zh-CN" altLang="en-US" sz="2400">
                <a:cs typeface="Arial" panose="020B0604020202020204" pitchFamily="34" charset="0"/>
              </a:rPr>
              <a:t>在同一个连通分图中，则在自反传递闭包矩阵中</a:t>
            </a:r>
            <a:r>
              <a:rPr lang="en-US" altLang="zh-CN" sz="2400">
                <a:cs typeface="Arial" panose="020B0604020202020204" pitchFamily="34" charset="0"/>
              </a:rPr>
              <a:t>A</a:t>
            </a:r>
            <a:r>
              <a:rPr lang="en-US" altLang="zh-CN" sz="2400" baseline="30000">
                <a:cs typeface="Arial" panose="020B0604020202020204" pitchFamily="34" charset="0"/>
              </a:rPr>
              <a:t>*</a:t>
            </a:r>
            <a:r>
              <a:rPr lang="en-US" altLang="zh-CN" sz="2400">
                <a:cs typeface="Arial" panose="020B0604020202020204" pitchFamily="34" charset="0"/>
              </a:rPr>
              <a:t>[i,j]=1</a:t>
            </a:r>
            <a:r>
              <a:rPr lang="zh-CN" altLang="en-US" sz="2400">
                <a:cs typeface="Arial" panose="020B0604020202020204" pitchFamily="34" charset="0"/>
              </a:rPr>
              <a:t>。</a:t>
            </a:r>
            <a:endParaRPr lang="en-US" altLang="zh-CN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7CE57C-1E27-42A7-9181-1E40D77C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25425"/>
            <a:ext cx="8831262" cy="360045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●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宽度优先生成树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cs typeface="Arial" charset="0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向前边</a:t>
            </a:r>
            <a:r>
              <a:rPr lang="zh-CN" altLang="en-US" sz="2400" dirty="0">
                <a:cs typeface="Arial" charset="0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到达未访问结点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u,w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向前边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宽度优先生成树</a:t>
            </a:r>
            <a:r>
              <a:rPr lang="zh-CN" altLang="en-US" sz="2400" dirty="0">
                <a:cs typeface="Arial" charset="0"/>
              </a:rPr>
              <a:t>：</a:t>
            </a:r>
            <a:endParaRPr lang="en-US" altLang="zh-CN" sz="2400" dirty="0">
              <a:cs typeface="Arial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cs typeface="Arial" charset="0"/>
              </a:rPr>
              <a:t>            </a:t>
            </a:r>
            <a:r>
              <a:rPr lang="zh-CN" altLang="en-US" sz="2400" dirty="0">
                <a:cs typeface="Arial" charset="0"/>
              </a:rPr>
              <a:t>记</a:t>
            </a:r>
            <a:r>
              <a:rPr lang="en-US" altLang="zh-CN" sz="2800" b="1" dirty="0">
                <a:latin typeface="+mj-ea"/>
                <a:ea typeface="+mj-ea"/>
                <a:cs typeface="Arial" charset="0"/>
              </a:rPr>
              <a:t>T</a:t>
            </a:r>
            <a:r>
              <a:rPr lang="zh-CN" altLang="en-US" sz="2400" dirty="0">
                <a:cs typeface="Arial" charset="0"/>
              </a:rPr>
              <a:t>是</a:t>
            </a:r>
            <a:r>
              <a:rPr lang="en-US" altLang="zh-CN" sz="2400" dirty="0">
                <a:cs typeface="Arial" charset="0"/>
              </a:rPr>
              <a:t>BFS</a:t>
            </a:r>
            <a:r>
              <a:rPr lang="zh-CN" altLang="en-US" sz="2400" dirty="0">
                <a:cs typeface="Arial" charset="0"/>
              </a:rPr>
              <a:t>中处理的所有向前边集合。</a:t>
            </a:r>
          </a:p>
          <a:p>
            <a:pPr marL="357188" indent="-357188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cs typeface="Arial" charset="0"/>
              </a:rPr>
              <a:t>            若</a:t>
            </a:r>
            <a:r>
              <a:rPr lang="en-US" altLang="zh-CN" sz="2400" dirty="0">
                <a:cs typeface="Arial" charset="0"/>
              </a:rPr>
              <a:t>G</a:t>
            </a:r>
            <a:r>
              <a:rPr lang="zh-CN" altLang="en-US" sz="2400" dirty="0">
                <a:cs typeface="Arial" charset="0"/>
              </a:rPr>
              <a:t>是连通图，则</a:t>
            </a:r>
            <a:r>
              <a:rPr lang="en-US" altLang="zh-CN" sz="2400" dirty="0">
                <a:cs typeface="Arial" charset="0"/>
              </a:rPr>
              <a:t>BFS</a:t>
            </a:r>
            <a:r>
              <a:rPr lang="zh-CN" altLang="en-US" sz="2400" dirty="0">
                <a:cs typeface="Arial" charset="0"/>
              </a:rPr>
              <a:t>终止时，</a:t>
            </a:r>
            <a:r>
              <a:rPr lang="en-US" altLang="zh-CN" sz="2400" dirty="0">
                <a:cs typeface="Arial" charset="0"/>
              </a:rPr>
              <a:t>T</a:t>
            </a:r>
            <a:r>
              <a:rPr lang="zh-CN" altLang="en-US" sz="2400" dirty="0">
                <a:cs typeface="Arial" charset="0"/>
              </a:rPr>
              <a:t>构成一棵生成树，称为图</a:t>
            </a:r>
            <a:r>
              <a:rPr lang="en-US" altLang="zh-CN" sz="2400" dirty="0">
                <a:cs typeface="Arial" charset="0"/>
              </a:rPr>
              <a:t>G</a:t>
            </a:r>
            <a:r>
              <a:rPr lang="zh-CN" altLang="en-US" sz="2400" dirty="0">
                <a:cs typeface="Arial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宽度优先生成树</a:t>
            </a:r>
            <a:r>
              <a:rPr lang="zh-CN" altLang="en-US" sz="2400" dirty="0">
                <a:cs typeface="Arial" charset="0"/>
              </a:rPr>
              <a:t>。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B8C75439-7630-41A1-BEEA-31AB324B8EA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925888"/>
            <a:ext cx="2808287" cy="2238375"/>
            <a:chOff x="657" y="2387"/>
            <a:chExt cx="1769" cy="1410"/>
          </a:xfrm>
        </p:grpSpPr>
        <p:sp>
          <p:nvSpPr>
            <p:cNvPr id="42006" name="Oval 4">
              <a:extLst>
                <a:ext uri="{FF2B5EF4-FFF2-40B4-BE49-F238E27FC236}">
                  <a16:creationId xmlns:a16="http://schemas.microsoft.com/office/drawing/2014/main" id="{FFFF7D23-3365-49E9-9CB5-256124225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2007" name="Oval 5">
              <a:extLst>
                <a:ext uri="{FF2B5EF4-FFF2-40B4-BE49-F238E27FC236}">
                  <a16:creationId xmlns:a16="http://schemas.microsoft.com/office/drawing/2014/main" id="{20422EB4-CAC2-4D17-B75C-33627CD0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42008" name="Oval 6">
              <a:extLst>
                <a:ext uri="{FF2B5EF4-FFF2-40B4-BE49-F238E27FC236}">
                  <a16:creationId xmlns:a16="http://schemas.microsoft.com/office/drawing/2014/main" id="{7E82DD71-A4D0-46C4-A3BA-C016C178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42009" name="Oval 7">
              <a:extLst>
                <a:ext uri="{FF2B5EF4-FFF2-40B4-BE49-F238E27FC236}">
                  <a16:creationId xmlns:a16="http://schemas.microsoft.com/office/drawing/2014/main" id="{F1E725DF-4E45-4132-AF61-84A22D35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42010" name="Oval 8">
              <a:extLst>
                <a:ext uri="{FF2B5EF4-FFF2-40B4-BE49-F238E27FC236}">
                  <a16:creationId xmlns:a16="http://schemas.microsoft.com/office/drawing/2014/main" id="{513E34FC-9F18-44A9-B291-388E92DF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42011" name="Oval 9">
              <a:extLst>
                <a:ext uri="{FF2B5EF4-FFF2-40B4-BE49-F238E27FC236}">
                  <a16:creationId xmlns:a16="http://schemas.microsoft.com/office/drawing/2014/main" id="{57D0C869-A24E-467F-97B6-3EF475F5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42012" name="Oval 10">
              <a:extLst>
                <a:ext uri="{FF2B5EF4-FFF2-40B4-BE49-F238E27FC236}">
                  <a16:creationId xmlns:a16="http://schemas.microsoft.com/office/drawing/2014/main" id="{02060794-CD88-4165-9C34-520237597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42013" name="Oval 11">
              <a:extLst>
                <a:ext uri="{FF2B5EF4-FFF2-40B4-BE49-F238E27FC236}">
                  <a16:creationId xmlns:a16="http://schemas.microsoft.com/office/drawing/2014/main" id="{90FA1E1F-0F8C-4464-A4B8-D2A5B801E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42014" name="Line 12">
              <a:extLst>
                <a:ext uri="{FF2B5EF4-FFF2-40B4-BE49-F238E27FC236}">
                  <a16:creationId xmlns:a16="http://schemas.microsoft.com/office/drawing/2014/main" id="{2ED843C2-022A-49CA-8F9B-D6F82284A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3">
              <a:extLst>
                <a:ext uri="{FF2B5EF4-FFF2-40B4-BE49-F238E27FC236}">
                  <a16:creationId xmlns:a16="http://schemas.microsoft.com/office/drawing/2014/main" id="{BC84D48C-0224-4827-B37B-5520F841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4">
              <a:extLst>
                <a:ext uri="{FF2B5EF4-FFF2-40B4-BE49-F238E27FC236}">
                  <a16:creationId xmlns:a16="http://schemas.microsoft.com/office/drawing/2014/main" id="{19E6D22A-DA2E-46CB-B483-B44044CBD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5">
              <a:extLst>
                <a:ext uri="{FF2B5EF4-FFF2-40B4-BE49-F238E27FC236}">
                  <a16:creationId xmlns:a16="http://schemas.microsoft.com/office/drawing/2014/main" id="{38226FA3-0BE7-4490-80FE-735E436FF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16">
              <a:extLst>
                <a:ext uri="{FF2B5EF4-FFF2-40B4-BE49-F238E27FC236}">
                  <a16:creationId xmlns:a16="http://schemas.microsoft.com/office/drawing/2014/main" id="{082C02B3-302C-46E8-9A78-4C96BC0B7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17">
              <a:extLst>
                <a:ext uri="{FF2B5EF4-FFF2-40B4-BE49-F238E27FC236}">
                  <a16:creationId xmlns:a16="http://schemas.microsoft.com/office/drawing/2014/main" id="{E6CC3CC6-332E-4595-83D5-36481E57F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18">
              <a:extLst>
                <a:ext uri="{FF2B5EF4-FFF2-40B4-BE49-F238E27FC236}">
                  <a16:creationId xmlns:a16="http://schemas.microsoft.com/office/drawing/2014/main" id="{B8A10E4A-A439-4A0D-8720-D8F70B4D0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19">
              <a:extLst>
                <a:ext uri="{FF2B5EF4-FFF2-40B4-BE49-F238E27FC236}">
                  <a16:creationId xmlns:a16="http://schemas.microsoft.com/office/drawing/2014/main" id="{7F6C30CB-D5C1-4A89-9AE6-659006F08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Line 20">
              <a:extLst>
                <a:ext uri="{FF2B5EF4-FFF2-40B4-BE49-F238E27FC236}">
                  <a16:creationId xmlns:a16="http://schemas.microsoft.com/office/drawing/2014/main" id="{A297365E-5A9E-426A-A477-ECEE92A8F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21">
              <a:extLst>
                <a:ext uri="{FF2B5EF4-FFF2-40B4-BE49-F238E27FC236}">
                  <a16:creationId xmlns:a16="http://schemas.microsoft.com/office/drawing/2014/main" id="{D3330110-09F9-4809-840C-B17682882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Text Box 22">
              <a:extLst>
                <a:ext uri="{FF2B5EF4-FFF2-40B4-BE49-F238E27FC236}">
                  <a16:creationId xmlns:a16="http://schemas.microsoft.com/office/drawing/2014/main" id="{5575A4CD-41E4-4C10-B9E6-BDE325D66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grpSp>
        <p:nvGrpSpPr>
          <p:cNvPr id="41988" name="Group 23">
            <a:extLst>
              <a:ext uri="{FF2B5EF4-FFF2-40B4-BE49-F238E27FC236}">
                <a16:creationId xmlns:a16="http://schemas.microsoft.com/office/drawing/2014/main" id="{BC0F3D9E-E6F7-4212-A645-4A19E8D51750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925888"/>
            <a:ext cx="3817938" cy="2232025"/>
            <a:chOff x="2471" y="2387"/>
            <a:chExt cx="2405" cy="1406"/>
          </a:xfrm>
        </p:grpSpPr>
        <p:sp>
          <p:nvSpPr>
            <p:cNvPr id="41990" name="Oval 24">
              <a:extLst>
                <a:ext uri="{FF2B5EF4-FFF2-40B4-BE49-F238E27FC236}">
                  <a16:creationId xmlns:a16="http://schemas.microsoft.com/office/drawing/2014/main" id="{895D7BC0-2243-498A-AD52-6E35A2D2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1991" name="Oval 25">
              <a:extLst>
                <a:ext uri="{FF2B5EF4-FFF2-40B4-BE49-F238E27FC236}">
                  <a16:creationId xmlns:a16="http://schemas.microsoft.com/office/drawing/2014/main" id="{F667E025-EAA4-4005-AA34-F0F686CE0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41992" name="Oval 26">
              <a:extLst>
                <a:ext uri="{FF2B5EF4-FFF2-40B4-BE49-F238E27FC236}">
                  <a16:creationId xmlns:a16="http://schemas.microsoft.com/office/drawing/2014/main" id="{925F5736-A3CD-4EA4-8637-C113266EE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41993" name="Oval 27">
              <a:extLst>
                <a:ext uri="{FF2B5EF4-FFF2-40B4-BE49-F238E27FC236}">
                  <a16:creationId xmlns:a16="http://schemas.microsoft.com/office/drawing/2014/main" id="{BB625816-8D7D-47C9-9A18-FB1D1141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41994" name="Oval 28">
              <a:extLst>
                <a:ext uri="{FF2B5EF4-FFF2-40B4-BE49-F238E27FC236}">
                  <a16:creationId xmlns:a16="http://schemas.microsoft.com/office/drawing/2014/main" id="{237E5A15-B8D0-4542-B562-DB2B65DA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41995" name="Oval 29">
              <a:extLst>
                <a:ext uri="{FF2B5EF4-FFF2-40B4-BE49-F238E27FC236}">
                  <a16:creationId xmlns:a16="http://schemas.microsoft.com/office/drawing/2014/main" id="{9AD4E3B8-62B6-40FB-9E10-E844D55F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41996" name="Oval 30">
              <a:extLst>
                <a:ext uri="{FF2B5EF4-FFF2-40B4-BE49-F238E27FC236}">
                  <a16:creationId xmlns:a16="http://schemas.microsoft.com/office/drawing/2014/main" id="{F7C1C522-C37D-4A5A-A767-FDC9A1740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41997" name="Oval 31">
              <a:extLst>
                <a:ext uri="{FF2B5EF4-FFF2-40B4-BE49-F238E27FC236}">
                  <a16:creationId xmlns:a16="http://schemas.microsoft.com/office/drawing/2014/main" id="{DA885743-19B3-4985-BA51-CD72907E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41998" name="Line 32">
              <a:extLst>
                <a:ext uri="{FF2B5EF4-FFF2-40B4-BE49-F238E27FC236}">
                  <a16:creationId xmlns:a16="http://schemas.microsoft.com/office/drawing/2014/main" id="{84788508-ED66-4B14-8B0B-82E3B2057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33">
              <a:extLst>
                <a:ext uri="{FF2B5EF4-FFF2-40B4-BE49-F238E27FC236}">
                  <a16:creationId xmlns:a16="http://schemas.microsoft.com/office/drawing/2014/main" id="{D47B3FCC-6A18-4AE1-8F1B-4EA236A9A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34">
              <a:extLst>
                <a:ext uri="{FF2B5EF4-FFF2-40B4-BE49-F238E27FC236}">
                  <a16:creationId xmlns:a16="http://schemas.microsoft.com/office/drawing/2014/main" id="{DF91CC50-3D5B-46B6-970D-508E4BA73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35">
              <a:extLst>
                <a:ext uri="{FF2B5EF4-FFF2-40B4-BE49-F238E27FC236}">
                  <a16:creationId xmlns:a16="http://schemas.microsoft.com/office/drawing/2014/main" id="{A67288DE-58BE-49DC-8DC0-55F67C5E0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36">
              <a:extLst>
                <a:ext uri="{FF2B5EF4-FFF2-40B4-BE49-F238E27FC236}">
                  <a16:creationId xmlns:a16="http://schemas.microsoft.com/office/drawing/2014/main" id="{24BFB523-AC89-4B8C-A6C3-DE3C90746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37">
              <a:extLst>
                <a:ext uri="{FF2B5EF4-FFF2-40B4-BE49-F238E27FC236}">
                  <a16:creationId xmlns:a16="http://schemas.microsoft.com/office/drawing/2014/main" id="{4C599519-A9C0-42AE-84D2-82B19C89B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38">
              <a:extLst>
                <a:ext uri="{FF2B5EF4-FFF2-40B4-BE49-F238E27FC236}">
                  <a16:creationId xmlns:a16="http://schemas.microsoft.com/office/drawing/2014/main" id="{321ADE4E-61A1-4E1D-90FC-A29755C1F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Text Box 39">
              <a:extLst>
                <a:ext uri="{FF2B5EF4-FFF2-40B4-BE49-F238E27FC236}">
                  <a16:creationId xmlns:a16="http://schemas.microsoft.com/office/drawing/2014/main" id="{0F2DB9B5-8962-4F1C-8193-D2697B1F1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562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G</a:t>
              </a:r>
              <a:r>
                <a:rPr lang="zh-CN" altLang="en-US" sz="1800"/>
                <a:t>的宽度优先生成树</a:t>
              </a:r>
            </a:p>
          </p:txBody>
        </p:sp>
      </p:grpSp>
      <p:sp>
        <p:nvSpPr>
          <p:cNvPr id="41989" name="AutoShape 40">
            <a:extLst>
              <a:ext uri="{FF2B5EF4-FFF2-40B4-BE49-F238E27FC236}">
                <a16:creationId xmlns:a16="http://schemas.microsoft.com/office/drawing/2014/main" id="{F8DD9F89-4924-4B0A-A548-E4CFDB74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860925"/>
            <a:ext cx="1008062" cy="288925"/>
          </a:xfrm>
          <a:prstGeom prst="rightArrow">
            <a:avLst>
              <a:gd name="adj1" fmla="val 50000"/>
              <a:gd name="adj2" fmla="val 87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93351D2-FD2A-4E1A-A2FF-A8B3B19F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380412" cy="5870575"/>
          </a:xfrm>
        </p:spPr>
        <p:txBody>
          <a:bodyPr/>
          <a:lstStyle/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修改算法</a:t>
            </a:r>
            <a:r>
              <a:rPr lang="en-US" altLang="zh-CN" sz="2000"/>
              <a:t>BFS</a:t>
            </a:r>
            <a:r>
              <a:rPr lang="zh-CN" altLang="en-US" sz="2000"/>
              <a:t>，在第</a:t>
            </a:r>
            <a:r>
              <a:rPr lang="en-US" altLang="zh-CN" sz="2000"/>
              <a:t>1</a:t>
            </a:r>
            <a:r>
              <a:rPr lang="zh-CN" altLang="en-US" sz="2000"/>
              <a:t>行和第</a:t>
            </a:r>
            <a:r>
              <a:rPr lang="en-US" altLang="zh-CN" sz="2000"/>
              <a:t>6</a:t>
            </a:r>
            <a:r>
              <a:rPr lang="zh-CN" altLang="en-US" sz="2000"/>
              <a:t>行分别增加语句</a:t>
            </a:r>
            <a:r>
              <a:rPr lang="en-US" altLang="zh-CN" sz="2000"/>
              <a:t>T</a:t>
            </a:r>
            <a:r>
              <a:rPr lang="en-US" altLang="zh-CN" sz="2000">
                <a:cs typeface="Arial" panose="020B0604020202020204" pitchFamily="34" charset="0"/>
              </a:rPr>
              <a:t>←</a:t>
            </a:r>
            <a:r>
              <a:rPr lang="el-GR" altLang="zh-CN" sz="2000">
                <a:cs typeface="Arial" panose="020B0604020202020204" pitchFamily="34" charset="0"/>
              </a:rPr>
              <a:t>Φ</a:t>
            </a:r>
            <a:r>
              <a:rPr lang="zh-CN" altLang="en-US" sz="2000">
                <a:cs typeface="Arial" panose="020B0604020202020204" pitchFamily="34" charset="0"/>
              </a:rPr>
              <a:t>和</a:t>
            </a:r>
            <a:r>
              <a:rPr lang="en-US" altLang="zh-CN" sz="2000"/>
              <a:t>T</a:t>
            </a:r>
            <a:r>
              <a:rPr lang="en-US" altLang="zh-CN" sz="2000">
                <a:cs typeface="Arial" panose="020B0604020202020204" pitchFamily="34" charset="0"/>
              </a:rPr>
              <a:t>←T∪{(u,w)}</a:t>
            </a:r>
            <a:r>
              <a:rPr lang="zh-CN" altLang="en-US" sz="2000">
                <a:cs typeface="Arial" panose="020B0604020202020204" pitchFamily="34" charset="0"/>
              </a:rPr>
              <a:t>。修改后的算法称为</a:t>
            </a:r>
            <a:r>
              <a:rPr lang="en-US" altLang="zh-CN" sz="2000">
                <a:cs typeface="Arial" panose="020B0604020202020204" pitchFamily="34" charset="0"/>
              </a:rPr>
              <a:t>BFS</a:t>
            </a:r>
            <a:r>
              <a:rPr lang="en-US" altLang="zh-CN" sz="2000" baseline="30000">
                <a:cs typeface="Arial" panose="020B0604020202020204" pitchFamily="34" charset="0"/>
              </a:rPr>
              <a:t>*</a:t>
            </a:r>
            <a:r>
              <a:rPr lang="zh-CN" altLang="en-US" sz="2000">
                <a:cs typeface="Arial" panose="020B0604020202020204" pitchFamily="34" charset="0"/>
              </a:rPr>
              <a:t>。</a:t>
            </a:r>
            <a:endParaRPr lang="en-US" altLang="zh-CN" sz="200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</a:t>
            </a:r>
            <a:r>
              <a:rPr lang="en-US" altLang="zh-CN" sz="1800"/>
              <a:t>procedure </a:t>
            </a:r>
            <a:r>
              <a:rPr lang="en-US" altLang="zh-CN" sz="2000">
                <a:cs typeface="Arial" panose="020B0604020202020204" pitchFamily="34" charset="0"/>
              </a:rPr>
              <a:t>BFS</a:t>
            </a:r>
            <a:r>
              <a:rPr lang="en-US" altLang="zh-CN" sz="2000" baseline="30000">
                <a:cs typeface="Arial" panose="020B0604020202020204" pitchFamily="34" charset="0"/>
              </a:rPr>
              <a:t>*</a:t>
            </a:r>
            <a:r>
              <a:rPr lang="en-US" altLang="zh-CN" sz="1800"/>
              <a:t>(v)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VISITED(v)←1;u←v 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3300"/>
                </a:solidFill>
              </a:rPr>
              <a:t>        </a:t>
            </a:r>
            <a:r>
              <a:rPr lang="en-US" altLang="zh-CN" sz="20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  <a:cs typeface="Arial" panose="020B0604020202020204" pitchFamily="34" charset="0"/>
              </a:rPr>
              <a:t>←</a:t>
            </a:r>
            <a:r>
              <a:rPr lang="el-GR" altLang="zh-CN" sz="2000">
                <a:solidFill>
                  <a:srgbClr val="FF3300"/>
                </a:solidFill>
                <a:cs typeface="Arial" panose="020B0604020202020204" pitchFamily="34" charset="0"/>
              </a:rPr>
              <a:t>Φ</a:t>
            </a:r>
            <a:endParaRPr lang="en-US" altLang="zh-CN" sz="1800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</a:t>
            </a:r>
            <a:r>
              <a:rPr lang="zh-CN" altLang="en-US" sz="1800"/>
              <a:t>将</a:t>
            </a:r>
            <a:r>
              <a:rPr lang="en-US" altLang="zh-CN" sz="1800"/>
              <a:t>Q</a:t>
            </a:r>
            <a:r>
              <a:rPr lang="zh-CN" altLang="en-US" sz="1800"/>
              <a:t>初始化为空</a:t>
            </a:r>
            <a:endParaRPr lang="zh-CN" altLang="en-US" sz="1600"/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    </a:t>
            </a:r>
            <a:r>
              <a:rPr lang="en-US" altLang="zh-CN" sz="1800"/>
              <a:t>loop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 for </a:t>
            </a:r>
            <a:r>
              <a:rPr lang="zh-CN" altLang="en-US" sz="1800"/>
              <a:t>邻接于</a:t>
            </a:r>
            <a:r>
              <a:rPr lang="en-US" altLang="zh-CN" sz="1800"/>
              <a:t>u</a:t>
            </a:r>
            <a:r>
              <a:rPr lang="zh-CN" altLang="en-US" sz="1800"/>
              <a:t>的所有结点</a:t>
            </a:r>
            <a:r>
              <a:rPr lang="en-US" altLang="zh-CN" sz="1800"/>
              <a:t>w do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     if VISITED(w)=0 then     </a:t>
            </a:r>
            <a:r>
              <a:rPr lang="en-US" altLang="zh-CN" sz="1600"/>
              <a:t>//w</a:t>
            </a:r>
            <a:r>
              <a:rPr lang="zh-CN" altLang="en-US" sz="1600"/>
              <a:t>未被检测</a:t>
            </a:r>
            <a:r>
              <a:rPr lang="en-US" altLang="zh-CN" sz="1600"/>
              <a:t>//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3300"/>
                </a:solidFill>
              </a:rPr>
              <a:t>                      </a:t>
            </a:r>
            <a:r>
              <a:rPr lang="en-US" altLang="zh-CN" sz="20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  <a:cs typeface="Arial" panose="020B0604020202020204" pitchFamily="34" charset="0"/>
              </a:rPr>
              <a:t>←T∪{(u,w)}</a:t>
            </a:r>
            <a:endParaRPr lang="en-US" altLang="zh-CN" sz="1800">
              <a:solidFill>
                <a:srgbClr val="FF3300"/>
              </a:solidFill>
            </a:endParaRP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           call ADDQ(w,Q)       </a:t>
            </a:r>
            <a:r>
              <a:rPr lang="en-US" altLang="zh-CN" sz="1600"/>
              <a:t>//ADDQ</a:t>
            </a:r>
            <a:r>
              <a:rPr lang="zh-CN" altLang="en-US" sz="1600"/>
              <a:t>将</a:t>
            </a:r>
            <a:r>
              <a:rPr lang="en-US" altLang="zh-CN" sz="1600"/>
              <a:t>w</a:t>
            </a:r>
            <a:r>
              <a:rPr lang="zh-CN" altLang="en-US" sz="1600"/>
              <a:t>加入到队列</a:t>
            </a:r>
            <a:r>
              <a:rPr lang="en-US" altLang="zh-CN" sz="1600"/>
              <a:t>Q</a:t>
            </a:r>
            <a:r>
              <a:rPr lang="zh-CN" altLang="en-US" sz="1600"/>
              <a:t>的末端</a:t>
            </a:r>
            <a:r>
              <a:rPr lang="en-US" altLang="zh-CN" sz="1600"/>
              <a:t>//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           VISITED(w)←1        </a:t>
            </a:r>
            <a:r>
              <a:rPr lang="en-US" altLang="zh-CN" sz="1600"/>
              <a:t>//</a:t>
            </a:r>
            <a:r>
              <a:rPr lang="zh-CN" altLang="en-US" sz="1600"/>
              <a:t>同时标示</a:t>
            </a:r>
            <a:r>
              <a:rPr lang="en-US" altLang="zh-CN" sz="1600"/>
              <a:t>w</a:t>
            </a:r>
            <a:r>
              <a:rPr lang="zh-CN" altLang="en-US" sz="1600"/>
              <a:t>已被访问</a:t>
            </a:r>
            <a:r>
              <a:rPr lang="en-US" altLang="zh-CN" sz="1600"/>
              <a:t>//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     endif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repeat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if Q </a:t>
            </a:r>
            <a:r>
              <a:rPr lang="zh-CN" altLang="en-US" sz="1800"/>
              <a:t>为空 </a:t>
            </a:r>
            <a:r>
              <a:rPr lang="en-US" altLang="zh-CN" sz="1800"/>
              <a:t>then return endif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    call DELETEQ(u,Q)           </a:t>
            </a:r>
            <a:r>
              <a:rPr lang="en-US" altLang="zh-CN" sz="1400"/>
              <a:t>//DELETEQ</a:t>
            </a:r>
            <a:r>
              <a:rPr lang="zh-CN" altLang="en-US" sz="1400"/>
              <a:t>取出队列</a:t>
            </a:r>
            <a:r>
              <a:rPr lang="en-US" altLang="zh-CN" sz="1400"/>
              <a:t>Q</a:t>
            </a:r>
            <a:r>
              <a:rPr lang="zh-CN" altLang="en-US" sz="1400"/>
              <a:t>的表头，并赋给变量</a:t>
            </a:r>
            <a:r>
              <a:rPr lang="en-US" altLang="zh-CN" sz="1400"/>
              <a:t>u//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  repeat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end </a:t>
            </a:r>
            <a:r>
              <a:rPr lang="en-US" altLang="zh-CN" sz="2000">
                <a:cs typeface="Arial" panose="020B0604020202020204" pitchFamily="34" charset="0"/>
              </a:rPr>
              <a:t>BFS</a:t>
            </a:r>
            <a:r>
              <a:rPr lang="en-US" altLang="zh-CN" sz="2000" baseline="30000">
                <a:cs typeface="Arial" panose="020B0604020202020204" pitchFamily="34" charset="0"/>
              </a:rPr>
              <a:t>*</a:t>
            </a:r>
            <a:endParaRPr lang="zh-CN" altLang="el-GR" sz="200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71943-A9FF-4B65-85E2-EE696BA54037}"/>
              </a:ext>
            </a:extLst>
          </p:cNvPr>
          <p:cNvSpPr/>
          <p:nvPr/>
        </p:nvSpPr>
        <p:spPr>
          <a:xfrm>
            <a:off x="3843338" y="1341438"/>
            <a:ext cx="4940300" cy="860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buClr>
                <a:srgbClr val="CC9900"/>
              </a:buClr>
              <a:buSzPct val="65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若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v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是连通无向图中任一结点，调用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BFS</a:t>
            </a:r>
            <a:r>
              <a:rPr lang="en-US" altLang="zh-CN" sz="2000" kern="0" baseline="3000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*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，算法终止时，</a:t>
            </a:r>
            <a:r>
              <a:rPr lang="en-US" altLang="zh-CN" sz="2000" b="1" kern="0" dirty="0">
                <a:solidFill>
                  <a:srgbClr val="0000FF"/>
                </a:solidFill>
                <a:latin typeface="Arial"/>
                <a:ea typeface="宋体"/>
                <a:cs typeface="Arial" panose="020B0604020202020204" pitchFamily="34" charset="0"/>
              </a:rPr>
              <a:t>T</a:t>
            </a:r>
            <a:r>
              <a:rPr lang="zh-CN" altLang="en-US" sz="2000" b="1" kern="0" dirty="0">
                <a:solidFill>
                  <a:srgbClr val="0000FF"/>
                </a:solidFill>
                <a:latin typeface="Arial"/>
                <a:ea typeface="宋体"/>
                <a:cs typeface="Arial" panose="020B0604020202020204" pitchFamily="34" charset="0"/>
              </a:rPr>
              <a:t>中的边组成</a:t>
            </a:r>
            <a:r>
              <a:rPr lang="en-US" altLang="zh-CN" sz="2000" b="1" kern="0" dirty="0">
                <a:solidFill>
                  <a:srgbClr val="0000FF"/>
                </a:solidFill>
                <a:latin typeface="Arial"/>
                <a:ea typeface="宋体"/>
                <a:cs typeface="Arial" panose="020B0604020202020204" pitchFamily="34" charset="0"/>
              </a:rPr>
              <a:t>G</a:t>
            </a:r>
            <a:r>
              <a:rPr lang="zh-CN" altLang="en-US" sz="2000" b="1" kern="0" dirty="0">
                <a:solidFill>
                  <a:srgbClr val="0000FF"/>
                </a:solidFill>
                <a:latin typeface="Arial"/>
                <a:ea typeface="宋体"/>
                <a:cs typeface="Arial" panose="020B0604020202020204" pitchFamily="34" charset="0"/>
              </a:rPr>
              <a:t>的一棵生成树</a:t>
            </a:r>
            <a:r>
              <a:rPr lang="zh-CN" altLang="en-US" sz="2000" kern="0" dirty="0">
                <a:solidFill>
                  <a:srgbClr val="000000"/>
                </a:solidFill>
                <a:latin typeface="Arial"/>
                <a:ea typeface="宋体"/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19E84CC-B7A6-41E3-9E36-FD11EF9B3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507413" cy="60261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证明：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个结点的连通图，则这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个结点都要被访问，所以除起始点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以外，其它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个结点都将被放且仅将被放到队列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上一次，从而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将正好包含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条边，且这些边是各不相同的。即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是关于</a:t>
            </a:r>
            <a:r>
              <a:rPr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个结点</a:t>
            </a:r>
            <a:r>
              <a:rPr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n-1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边的无向图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同时，对于连通图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将包含由起始结点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到其它结点的路径，所以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zh-CN" altLang="en-US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则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的一棵生成树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注：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个结点且正好有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n-1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条边的连通图恰好是一棵树。</a:t>
            </a:r>
            <a:endParaRPr lang="zh-CN" altLang="el-GR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61493A9-216B-4B3E-971A-8237311F9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620713"/>
            <a:ext cx="5006975" cy="6477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深度优先检索和周游</a:t>
            </a:r>
            <a:endParaRPr lang="zh-CN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27CE1-67E6-4212-A851-D2847FD85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49388"/>
            <a:ext cx="3671887" cy="431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图的深度优先检索算法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/>
              <a:t>procedure DFS(v)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kern="0" dirty="0"/>
              <a:t>//</a:t>
            </a:r>
            <a:r>
              <a:rPr lang="zh-CN" altLang="en-US" sz="1600" kern="0" dirty="0"/>
              <a:t>已知</a:t>
            </a:r>
            <a:r>
              <a:rPr lang="en-US" altLang="zh-CN" sz="1400" kern="0" dirty="0"/>
              <a:t>n</a:t>
            </a:r>
            <a:r>
              <a:rPr lang="zh-CN" altLang="en-US" sz="1400" kern="0" dirty="0"/>
              <a:t>结点的图</a:t>
            </a:r>
            <a:r>
              <a:rPr lang="en-US" altLang="zh-CN" sz="1400" kern="0" dirty="0"/>
              <a:t>G</a:t>
            </a:r>
            <a:r>
              <a:rPr lang="zh-CN" altLang="en-US" sz="1400" kern="0" dirty="0"/>
              <a:t>＝</a:t>
            </a:r>
            <a:r>
              <a:rPr lang="en-US" altLang="zh-CN" sz="1400" kern="0" dirty="0"/>
              <a:t>(V,E)</a:t>
            </a:r>
            <a:r>
              <a:rPr lang="zh-CN" altLang="en-US" sz="1400" kern="0" dirty="0"/>
              <a:t>以及初值置零的数组</a:t>
            </a:r>
            <a:r>
              <a:rPr lang="en-US" altLang="zh-CN" sz="1400" kern="0" dirty="0"/>
              <a:t>VISITED(1:n)</a:t>
            </a:r>
            <a:r>
              <a:rPr lang="zh-CN" altLang="en-US" sz="1400" kern="0" dirty="0"/>
              <a:t> 。</a:t>
            </a:r>
            <a:r>
              <a:rPr lang="en-US" altLang="zh-CN" sz="1600" kern="0" dirty="0"/>
              <a:t>//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/>
              <a:t>     VISITED(v)</a:t>
            </a:r>
            <a:r>
              <a:rPr lang="en-US" altLang="zh-CN" sz="2000" kern="0" dirty="0">
                <a:cs typeface="Arial" panose="020B0604020202020204" pitchFamily="34" charset="0"/>
              </a:rPr>
              <a:t>←1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cs typeface="Arial" panose="020B0604020202020204" pitchFamily="34" charset="0"/>
              </a:rPr>
              <a:t>     for </a:t>
            </a:r>
            <a:r>
              <a:rPr lang="zh-CN" altLang="en-US" sz="2000" kern="0" dirty="0">
                <a:cs typeface="Arial" panose="020B0604020202020204" pitchFamily="34" charset="0"/>
              </a:rPr>
              <a:t>邻接于</a:t>
            </a:r>
            <a:r>
              <a:rPr lang="en-US" altLang="zh-CN" sz="2000" kern="0" dirty="0">
                <a:cs typeface="Arial" panose="020B0604020202020204" pitchFamily="34" charset="0"/>
              </a:rPr>
              <a:t>v</a:t>
            </a:r>
            <a:r>
              <a:rPr lang="zh-CN" altLang="en-US" sz="2000" kern="0" dirty="0">
                <a:cs typeface="Arial" panose="020B0604020202020204" pitchFamily="34" charset="0"/>
              </a:rPr>
              <a:t>的每个结点</a:t>
            </a:r>
            <a:r>
              <a:rPr lang="en-US" altLang="zh-CN" sz="2000" kern="0" dirty="0">
                <a:cs typeface="Arial" panose="020B0604020202020204" pitchFamily="34" charset="0"/>
              </a:rPr>
              <a:t>w do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cs typeface="Arial" panose="020B0604020202020204" pitchFamily="34" charset="0"/>
              </a:rPr>
              <a:t>           if VISITED(w)</a:t>
            </a:r>
            <a:r>
              <a:rPr lang="zh-CN" altLang="en-US" sz="2000" kern="0" dirty="0">
                <a:cs typeface="Arial" panose="020B0604020202020204" pitchFamily="34" charset="0"/>
              </a:rPr>
              <a:t>＝</a:t>
            </a:r>
            <a:r>
              <a:rPr lang="en-US" altLang="zh-CN" sz="2000" kern="0" dirty="0">
                <a:cs typeface="Arial" panose="020B0604020202020204" pitchFamily="34" charset="0"/>
              </a:rPr>
              <a:t>0 then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cs typeface="Arial" panose="020B0604020202020204" pitchFamily="34" charset="0"/>
              </a:rPr>
              <a:t>                 call </a:t>
            </a:r>
            <a:r>
              <a:rPr lang="en-US" altLang="zh-CN" sz="2000" b="1" kern="0" dirty="0">
                <a:solidFill>
                  <a:srgbClr val="FF3300"/>
                </a:solidFill>
                <a:cs typeface="Arial" panose="020B0604020202020204" pitchFamily="34" charset="0"/>
              </a:rPr>
              <a:t>DFS(w)</a:t>
            </a:r>
            <a:r>
              <a:rPr lang="en-US" altLang="zh-CN" sz="2000" kern="0" dirty="0"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cs typeface="Arial" panose="020B0604020202020204" pitchFamily="34" charset="0"/>
              </a:rPr>
              <a:t>           </a:t>
            </a:r>
            <a:r>
              <a:rPr lang="en-US" altLang="zh-CN" sz="2000" kern="0" dirty="0" err="1">
                <a:cs typeface="Arial" panose="020B0604020202020204" pitchFamily="34" charset="0"/>
              </a:rPr>
              <a:t>endif</a:t>
            </a:r>
            <a:endParaRPr lang="en-US" altLang="zh-CN" sz="2000" kern="0" dirty="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cs typeface="Arial" panose="020B0604020202020204" pitchFamily="34" charset="0"/>
              </a:rPr>
              <a:t>      repeat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cs typeface="Arial" panose="020B0604020202020204" pitchFamily="34" charset="0"/>
              </a:rPr>
              <a:t>END DFS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16F4DB-1C27-4E55-851E-07E8006F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376363"/>
            <a:ext cx="4502150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深度优先检索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0" dirty="0"/>
              <a:t>       从结点</a:t>
            </a:r>
            <a:r>
              <a:rPr lang="en-US" altLang="zh-CN" sz="2400" kern="0" dirty="0">
                <a:solidFill>
                  <a:srgbClr val="FF3300"/>
                </a:solidFill>
              </a:rPr>
              <a:t>v</a:t>
            </a:r>
            <a:r>
              <a:rPr lang="zh-CN" altLang="en-US" sz="2400" kern="0" dirty="0"/>
              <a:t>开始，首先访问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，给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标上</a:t>
            </a:r>
            <a:r>
              <a:rPr lang="zh-CN" altLang="en-US" sz="2400" kern="0" dirty="0">
                <a:solidFill>
                  <a:srgbClr val="0000FF"/>
                </a:solidFill>
              </a:rPr>
              <a:t>已</a:t>
            </a:r>
            <a:r>
              <a:rPr lang="zh-CN" altLang="en-US" sz="2400" kern="0" dirty="0">
                <a:solidFill>
                  <a:srgbClr val="FF3300"/>
                </a:solidFill>
              </a:rPr>
              <a:t>访问</a:t>
            </a:r>
            <a:r>
              <a:rPr lang="zh-CN" altLang="en-US" sz="2400" kern="0" dirty="0"/>
              <a:t>标记；然后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中止</a:t>
            </a:r>
            <a:r>
              <a:rPr lang="zh-CN" altLang="en-US" sz="2400" kern="0" dirty="0"/>
              <a:t>对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的检测，并从邻接于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且尚未被访问的结点的中找出一个结点</a:t>
            </a:r>
            <a:r>
              <a:rPr lang="en-US" altLang="zh-CN" sz="2400" kern="0" dirty="0"/>
              <a:t>w</a:t>
            </a:r>
            <a:r>
              <a:rPr lang="zh-CN" altLang="en-US" sz="2400" kern="0" dirty="0"/>
              <a:t>开始新的检测。在</a:t>
            </a:r>
            <a:r>
              <a:rPr lang="en-US" altLang="zh-CN" sz="2400" kern="0" dirty="0"/>
              <a:t>w</a:t>
            </a:r>
            <a:r>
              <a:rPr lang="zh-CN" altLang="en-US" sz="2400" kern="0" dirty="0"/>
              <a:t>被检测后，再恢复对</a:t>
            </a:r>
            <a:r>
              <a:rPr lang="en-US" altLang="zh-CN" sz="2400" kern="0" dirty="0"/>
              <a:t>v</a:t>
            </a:r>
            <a:r>
              <a:rPr lang="zh-CN" altLang="en-US" sz="2400" kern="0" dirty="0"/>
              <a:t>的检测。当所有可到达的结点全部被检测完毕后，算法终止。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2090AE0-A588-4549-BDA0-02B318348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620713"/>
            <a:ext cx="7993062" cy="55102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100"/>
              <a:t>例：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1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31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                                   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DFS</a:t>
            </a:r>
            <a:r>
              <a:rPr lang="zh-CN" altLang="en-US"/>
              <a:t>结点访问序列：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</a:t>
            </a:r>
            <a:r>
              <a:rPr lang="en-US" altLang="zh-CN">
                <a:cs typeface="Arial" panose="020B0604020202020204" pitchFamily="34" charset="0"/>
              </a:rPr>
              <a:t>→2 →4 →8 →5 →6 →3 →7</a:t>
            </a:r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ACB0EF69-A214-4373-8582-AA9F1909C17F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690563"/>
            <a:ext cx="2808287" cy="2238375"/>
            <a:chOff x="657" y="2387"/>
            <a:chExt cx="1769" cy="1410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0232A345-789B-499E-9438-9168159D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46085" name="Oval 5">
              <a:extLst>
                <a:ext uri="{FF2B5EF4-FFF2-40B4-BE49-F238E27FC236}">
                  <a16:creationId xmlns:a16="http://schemas.microsoft.com/office/drawing/2014/main" id="{D84B42AB-D403-4EE1-A14D-735BFF83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46086" name="Oval 6">
              <a:extLst>
                <a:ext uri="{FF2B5EF4-FFF2-40B4-BE49-F238E27FC236}">
                  <a16:creationId xmlns:a16="http://schemas.microsoft.com/office/drawing/2014/main" id="{9D35D7ED-0954-4F2D-9F0A-7FAE8D1C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3B750ED6-D26F-4994-AD74-2F29401F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46088" name="Oval 8">
              <a:extLst>
                <a:ext uri="{FF2B5EF4-FFF2-40B4-BE49-F238E27FC236}">
                  <a16:creationId xmlns:a16="http://schemas.microsoft.com/office/drawing/2014/main" id="{9A669751-9FFA-438A-9583-4007855B4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46089" name="Oval 9">
              <a:extLst>
                <a:ext uri="{FF2B5EF4-FFF2-40B4-BE49-F238E27FC236}">
                  <a16:creationId xmlns:a16="http://schemas.microsoft.com/office/drawing/2014/main" id="{3176D29A-E69E-47EE-9B20-680AB0FBB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2C961EF7-E272-4E9B-875A-3129E33F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46091" name="Oval 11">
              <a:extLst>
                <a:ext uri="{FF2B5EF4-FFF2-40B4-BE49-F238E27FC236}">
                  <a16:creationId xmlns:a16="http://schemas.microsoft.com/office/drawing/2014/main" id="{952F7647-1642-466B-BEDF-53B4B5EC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46092" name="Line 12">
              <a:extLst>
                <a:ext uri="{FF2B5EF4-FFF2-40B4-BE49-F238E27FC236}">
                  <a16:creationId xmlns:a16="http://schemas.microsoft.com/office/drawing/2014/main" id="{8CF415EE-D699-4348-B43A-646A895DE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id="{F467752E-B57F-4C4D-94DB-267FCF04F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33992145-2C82-49A6-8364-95F1D6A7F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DE161200-3A8D-49E4-A036-9EC08A3A8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88C609D6-7DFA-4738-BCA3-CC6C6BFE4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613F5284-B683-471B-B98A-D6ED9BEF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id="{75843615-BDA5-4E7E-BF33-F3E38579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F140A95A-7D92-4D67-A57A-28C6815D1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20">
              <a:extLst>
                <a:ext uri="{FF2B5EF4-FFF2-40B4-BE49-F238E27FC236}">
                  <a16:creationId xmlns:a16="http://schemas.microsoft.com/office/drawing/2014/main" id="{FF63CFA9-94D2-4052-AE5D-1F642B981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21">
              <a:extLst>
                <a:ext uri="{FF2B5EF4-FFF2-40B4-BE49-F238E27FC236}">
                  <a16:creationId xmlns:a16="http://schemas.microsoft.com/office/drawing/2014/main" id="{05E25054-2CCF-4137-BF42-B16E9F3F4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Text Box 22">
              <a:extLst>
                <a:ext uri="{FF2B5EF4-FFF2-40B4-BE49-F238E27FC236}">
                  <a16:creationId xmlns:a16="http://schemas.microsoft.com/office/drawing/2014/main" id="{2B05CCBB-0446-40CF-9854-C44D8E3D9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B434163-33DE-4533-AE6A-6E27B7B05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569325" cy="572611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800" dirty="0">
                <a:latin typeface="+mj-ea"/>
                <a:ea typeface="+mj-ea"/>
              </a:rPr>
              <a:t>：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可以访问由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可到达的所有结点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② 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条边的图所花的时间和附加空间，则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(n) 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● 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n,e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)= 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n+e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  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邻接表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表示，或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n,e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)= 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(n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   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邻接矩阵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FD51C28-D2E6-442A-8875-6EADDDF91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4879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深度优先周游算法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DFT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反复调用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DFS,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直到所有结点均被检测到。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应用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① 判定图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的连通性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② 连通分图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③ 无向图的自反传递闭包矩阵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④ 深度优先生成树</a:t>
            </a:r>
            <a:endParaRPr lang="zh-CN" altLang="el-GR" sz="24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252187B-7AD0-4F19-8684-92DBC32D0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549275"/>
            <a:ext cx="8435975" cy="58801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700"/>
              <a:t>生成深度优先生成树的算法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   T</a:t>
            </a:r>
            <a:r>
              <a:rPr lang="en-US" altLang="zh-CN" sz="2400">
                <a:solidFill>
                  <a:srgbClr val="FF3300"/>
                </a:solidFill>
                <a:cs typeface="Arial" panose="020B0604020202020204" pitchFamily="34" charset="0"/>
              </a:rPr>
              <a:t>←</a:t>
            </a:r>
            <a:r>
              <a:rPr lang="el-GR" altLang="zh-CN" sz="2400">
                <a:solidFill>
                  <a:srgbClr val="FF3300"/>
                </a:solidFill>
                <a:cs typeface="Arial" panose="020B0604020202020204" pitchFamily="34" charset="0"/>
              </a:rPr>
              <a:t>Φ</a:t>
            </a:r>
            <a:endParaRPr lang="en-US" altLang="zh-CN" sz="2400"/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procedure DFS*(v, </a:t>
            </a:r>
            <a:r>
              <a:rPr lang="en-US" altLang="zh-CN" sz="2400">
                <a:solidFill>
                  <a:srgbClr val="FF3300"/>
                </a:solidFill>
              </a:rPr>
              <a:t>T</a:t>
            </a:r>
            <a:r>
              <a:rPr lang="en-US" altLang="zh-CN" sz="2400"/>
              <a:t>)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VISITED(v)</a:t>
            </a:r>
            <a:r>
              <a:rPr lang="en-US" altLang="zh-CN" sz="2400">
                <a:cs typeface="Arial" panose="020B0604020202020204" pitchFamily="34" charset="0"/>
              </a:rPr>
              <a:t>←1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       for </a:t>
            </a:r>
            <a:r>
              <a:rPr lang="zh-CN" altLang="en-US" sz="2400">
                <a:cs typeface="Arial" panose="020B0604020202020204" pitchFamily="34" charset="0"/>
              </a:rPr>
              <a:t>邻接于</a:t>
            </a:r>
            <a:r>
              <a:rPr lang="en-US" altLang="zh-CN" sz="2400">
                <a:cs typeface="Arial" panose="020B0604020202020204" pitchFamily="34" charset="0"/>
              </a:rPr>
              <a:t>v</a:t>
            </a:r>
            <a:r>
              <a:rPr lang="zh-CN" altLang="en-US" sz="2400">
                <a:cs typeface="Arial" panose="020B0604020202020204" pitchFamily="34" charset="0"/>
              </a:rPr>
              <a:t>的每个结点</a:t>
            </a:r>
            <a:r>
              <a:rPr lang="en-US" altLang="zh-CN" sz="2400">
                <a:cs typeface="Arial" panose="020B0604020202020204" pitchFamily="34" charset="0"/>
              </a:rPr>
              <a:t>w do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             if VISITED(w)</a:t>
            </a:r>
            <a:r>
              <a:rPr lang="zh-CN" altLang="en-US" sz="2400">
                <a:cs typeface="Arial" panose="020B0604020202020204" pitchFamily="34" charset="0"/>
              </a:rPr>
              <a:t>＝</a:t>
            </a:r>
            <a:r>
              <a:rPr lang="en-US" altLang="zh-CN" sz="2400">
                <a:cs typeface="Arial" panose="020B0604020202020204" pitchFamily="34" charset="0"/>
              </a:rPr>
              <a:t>0 then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</a:rPr>
              <a:t>                     T</a:t>
            </a:r>
            <a:r>
              <a:rPr lang="en-US" altLang="zh-CN" sz="2400">
                <a:solidFill>
                  <a:srgbClr val="FF3300"/>
                </a:solidFill>
                <a:cs typeface="Arial" panose="020B0604020202020204" pitchFamily="34" charset="0"/>
              </a:rPr>
              <a:t>←T∪{(u,w)}</a:t>
            </a:r>
            <a:endParaRPr lang="en-US" altLang="zh-CN" sz="2400">
              <a:solidFill>
                <a:srgbClr val="FF3300"/>
              </a:solidFill>
            </a:endParaRP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                     call DFS(w,T)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             endif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       repeat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   END DFS*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9B17DBBC-B0D9-4366-9F33-9C46EA120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88" y="228600"/>
            <a:ext cx="8548687" cy="576263"/>
          </a:xfrm>
        </p:spPr>
        <p:txBody>
          <a:bodyPr/>
          <a:lstStyle/>
          <a:p>
            <a:r>
              <a:rPr lang="zh-CN" altLang="en-US" sz="3600"/>
              <a:t>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55134-9112-417A-B68F-F52E38CF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799512" cy="5688013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图论问题渗透整个计算机科学，图算法对于计算机学科至关重要。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0" lvl="1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079500" algn="l"/>
              </a:tabLs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很多计算问题可以归约为图论问题。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079500" algn="l"/>
              </a:tabLs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本部分对图论中比较重要的一些问题进行讨论。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dirty="0"/>
              <a:t>基本约定和表述：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通常表示为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3025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中结点的集合，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表示结点数。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3025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中边的集合，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|E|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表示边数。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3025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通常用</a:t>
            </a:r>
            <a:r>
              <a:rPr lang="en-US" altLang="zh-CN" sz="2400" dirty="0"/>
              <a:t>|V|</a:t>
            </a:r>
            <a:r>
              <a:rPr lang="zh-CN" altLang="en-US" sz="2400" dirty="0"/>
              <a:t>和</a:t>
            </a:r>
            <a:r>
              <a:rPr lang="en-US" altLang="zh-CN" sz="2400" dirty="0"/>
              <a:t>|E|</a:t>
            </a:r>
            <a:r>
              <a:rPr lang="zh-CN" altLang="en-US" sz="2400" dirty="0"/>
              <a:t>两个参数表示算法输入的规模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43075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在渐近记号中，通常用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|E|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O(VE)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43075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在算法中，用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G.V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表示图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的结点集，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G.E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表示图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的边集。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2AF30A8C-EAB6-4E96-90DC-3C67BC8BB8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205A774-2F8D-459B-9042-39EF2F36159E}" type="datetime1">
              <a:rPr lang="zh-CN" altLang="en-US" sz="140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2022/3/30</a:t>
            </a:fld>
            <a:endParaRPr lang="zh-CN" altLang="en-US" sz="1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灯片编号占位符 4">
            <a:extLst>
              <a:ext uri="{FF2B5EF4-FFF2-40B4-BE49-F238E27FC236}">
                <a16:creationId xmlns:a16="http://schemas.microsoft.com/office/drawing/2014/main" id="{F9C2F986-38B1-45D6-B36D-02E5197FD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C80ED9B-AB59-45D5-9FA2-DCD64D7B0A82}" type="slidenum">
              <a:rPr lang="zh-CN" altLang="zh-CN" sz="1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zh-CN" sz="1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486" name="图片 23">
            <a:extLst>
              <a:ext uri="{FF2B5EF4-FFF2-40B4-BE49-F238E27FC236}">
                <a16:creationId xmlns:a16="http://schemas.microsoft.com/office/drawing/2014/main" id="{1F0DD467-8A81-4C69-9D0F-F66B279A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>
            <a:extLst>
              <a:ext uri="{FF2B5EF4-FFF2-40B4-BE49-F238E27FC236}">
                <a16:creationId xmlns:a16="http://schemas.microsoft.com/office/drawing/2014/main" id="{B1839244-0D6B-48E5-8D55-9C11388D764D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2076450"/>
            <a:ext cx="2808288" cy="2238375"/>
            <a:chOff x="657" y="2387"/>
            <a:chExt cx="1769" cy="1410"/>
          </a:xfrm>
        </p:grpSpPr>
        <p:sp>
          <p:nvSpPr>
            <p:cNvPr id="50216" name="Oval 3">
              <a:extLst>
                <a:ext uri="{FF2B5EF4-FFF2-40B4-BE49-F238E27FC236}">
                  <a16:creationId xmlns:a16="http://schemas.microsoft.com/office/drawing/2014/main" id="{3792E851-4A0F-438F-A7EF-7A9A1B9F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0217" name="Oval 4">
              <a:extLst>
                <a:ext uri="{FF2B5EF4-FFF2-40B4-BE49-F238E27FC236}">
                  <a16:creationId xmlns:a16="http://schemas.microsoft.com/office/drawing/2014/main" id="{81202D2C-3C73-49AA-B776-F2B0BA1C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0218" name="Oval 5">
              <a:extLst>
                <a:ext uri="{FF2B5EF4-FFF2-40B4-BE49-F238E27FC236}">
                  <a16:creationId xmlns:a16="http://schemas.microsoft.com/office/drawing/2014/main" id="{BD013398-9286-46E7-B445-DBF23BED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0219" name="Oval 6">
              <a:extLst>
                <a:ext uri="{FF2B5EF4-FFF2-40B4-BE49-F238E27FC236}">
                  <a16:creationId xmlns:a16="http://schemas.microsoft.com/office/drawing/2014/main" id="{049C3DDB-98DF-44AD-98BD-451DDE4F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0220" name="Oval 7">
              <a:extLst>
                <a:ext uri="{FF2B5EF4-FFF2-40B4-BE49-F238E27FC236}">
                  <a16:creationId xmlns:a16="http://schemas.microsoft.com/office/drawing/2014/main" id="{AF22A879-309A-4E50-98A2-AAB3A553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0221" name="Oval 8">
              <a:extLst>
                <a:ext uri="{FF2B5EF4-FFF2-40B4-BE49-F238E27FC236}">
                  <a16:creationId xmlns:a16="http://schemas.microsoft.com/office/drawing/2014/main" id="{58905CD1-8F49-4C7E-9EA2-B19C535FB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0222" name="Oval 9">
              <a:extLst>
                <a:ext uri="{FF2B5EF4-FFF2-40B4-BE49-F238E27FC236}">
                  <a16:creationId xmlns:a16="http://schemas.microsoft.com/office/drawing/2014/main" id="{2823CDD8-7053-4DCD-8622-11864FBC2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0223" name="Oval 10">
              <a:extLst>
                <a:ext uri="{FF2B5EF4-FFF2-40B4-BE49-F238E27FC236}">
                  <a16:creationId xmlns:a16="http://schemas.microsoft.com/office/drawing/2014/main" id="{EF0212A4-7ACA-4799-A882-6B328FDC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0224" name="Line 11">
              <a:extLst>
                <a:ext uri="{FF2B5EF4-FFF2-40B4-BE49-F238E27FC236}">
                  <a16:creationId xmlns:a16="http://schemas.microsoft.com/office/drawing/2014/main" id="{75E48833-C0CA-44F3-830E-9D07E56E5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Line 12">
              <a:extLst>
                <a:ext uri="{FF2B5EF4-FFF2-40B4-BE49-F238E27FC236}">
                  <a16:creationId xmlns:a16="http://schemas.microsoft.com/office/drawing/2014/main" id="{F77E240B-B5EB-4C2E-AAA3-37446F324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6" name="Line 13">
              <a:extLst>
                <a:ext uri="{FF2B5EF4-FFF2-40B4-BE49-F238E27FC236}">
                  <a16:creationId xmlns:a16="http://schemas.microsoft.com/office/drawing/2014/main" id="{CE0AE494-9CCE-4089-A4C6-181343092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Line 14">
              <a:extLst>
                <a:ext uri="{FF2B5EF4-FFF2-40B4-BE49-F238E27FC236}">
                  <a16:creationId xmlns:a16="http://schemas.microsoft.com/office/drawing/2014/main" id="{B7B86A74-4AF1-4909-9DBF-CB3A7FAB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Line 15">
              <a:extLst>
                <a:ext uri="{FF2B5EF4-FFF2-40B4-BE49-F238E27FC236}">
                  <a16:creationId xmlns:a16="http://schemas.microsoft.com/office/drawing/2014/main" id="{E42830FB-5ACD-4230-B58A-9AAFF25B0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9" name="Line 16">
              <a:extLst>
                <a:ext uri="{FF2B5EF4-FFF2-40B4-BE49-F238E27FC236}">
                  <a16:creationId xmlns:a16="http://schemas.microsoft.com/office/drawing/2014/main" id="{25522AF1-1D9B-4796-84F2-866A861D5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17">
              <a:extLst>
                <a:ext uri="{FF2B5EF4-FFF2-40B4-BE49-F238E27FC236}">
                  <a16:creationId xmlns:a16="http://schemas.microsoft.com/office/drawing/2014/main" id="{78839786-7672-4AED-B062-8F59D0A8E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Line 18">
              <a:extLst>
                <a:ext uri="{FF2B5EF4-FFF2-40B4-BE49-F238E27FC236}">
                  <a16:creationId xmlns:a16="http://schemas.microsoft.com/office/drawing/2014/main" id="{A38CFFC7-5AC6-44A4-A597-9941C09F5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2" name="Line 19">
              <a:extLst>
                <a:ext uri="{FF2B5EF4-FFF2-40B4-BE49-F238E27FC236}">
                  <a16:creationId xmlns:a16="http://schemas.microsoft.com/office/drawing/2014/main" id="{43EB6401-9C94-46B5-9D58-E0E6E86B4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Line 20">
              <a:extLst>
                <a:ext uri="{FF2B5EF4-FFF2-40B4-BE49-F238E27FC236}">
                  <a16:creationId xmlns:a16="http://schemas.microsoft.com/office/drawing/2014/main" id="{FBD3BC8E-4BF7-48A1-B14A-18A22C22D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4" name="Text Box 21">
              <a:extLst>
                <a:ext uri="{FF2B5EF4-FFF2-40B4-BE49-F238E27FC236}">
                  <a16:creationId xmlns:a16="http://schemas.microsoft.com/office/drawing/2014/main" id="{21270DD8-0EEA-490E-9802-8F1F3AB84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3D639B01-4D83-480D-B5E7-B0A37487ECFF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457575"/>
            <a:ext cx="4176712" cy="2298700"/>
            <a:chOff x="2471" y="2387"/>
            <a:chExt cx="2631" cy="1448"/>
          </a:xfrm>
        </p:grpSpPr>
        <p:sp>
          <p:nvSpPr>
            <p:cNvPr id="50200" name="Oval 23">
              <a:extLst>
                <a:ext uri="{FF2B5EF4-FFF2-40B4-BE49-F238E27FC236}">
                  <a16:creationId xmlns:a16="http://schemas.microsoft.com/office/drawing/2014/main" id="{4747F2D1-ECA3-4401-9DA1-7A529BE8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0201" name="Oval 24">
              <a:extLst>
                <a:ext uri="{FF2B5EF4-FFF2-40B4-BE49-F238E27FC236}">
                  <a16:creationId xmlns:a16="http://schemas.microsoft.com/office/drawing/2014/main" id="{692430D4-4840-47BD-B020-6E9D2C92A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0202" name="Oval 25">
              <a:extLst>
                <a:ext uri="{FF2B5EF4-FFF2-40B4-BE49-F238E27FC236}">
                  <a16:creationId xmlns:a16="http://schemas.microsoft.com/office/drawing/2014/main" id="{C38EF201-26E6-426D-A8FC-862D179C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0203" name="Oval 26">
              <a:extLst>
                <a:ext uri="{FF2B5EF4-FFF2-40B4-BE49-F238E27FC236}">
                  <a16:creationId xmlns:a16="http://schemas.microsoft.com/office/drawing/2014/main" id="{BE603A0E-EAEA-42B3-935D-40E4E47A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0204" name="Oval 27">
              <a:extLst>
                <a:ext uri="{FF2B5EF4-FFF2-40B4-BE49-F238E27FC236}">
                  <a16:creationId xmlns:a16="http://schemas.microsoft.com/office/drawing/2014/main" id="{53B5EC3F-EACF-4C87-8DF4-E5F046CA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0205" name="Oval 28">
              <a:extLst>
                <a:ext uri="{FF2B5EF4-FFF2-40B4-BE49-F238E27FC236}">
                  <a16:creationId xmlns:a16="http://schemas.microsoft.com/office/drawing/2014/main" id="{BC81515A-6931-486F-94D9-FBF21FB6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0206" name="Oval 29">
              <a:extLst>
                <a:ext uri="{FF2B5EF4-FFF2-40B4-BE49-F238E27FC236}">
                  <a16:creationId xmlns:a16="http://schemas.microsoft.com/office/drawing/2014/main" id="{38F5F462-9F7E-48B7-A382-04226148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0207" name="Oval 30">
              <a:extLst>
                <a:ext uri="{FF2B5EF4-FFF2-40B4-BE49-F238E27FC236}">
                  <a16:creationId xmlns:a16="http://schemas.microsoft.com/office/drawing/2014/main" id="{587CF41B-3E07-4EC2-BD15-66FD6B9B5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0208" name="Line 31">
              <a:extLst>
                <a:ext uri="{FF2B5EF4-FFF2-40B4-BE49-F238E27FC236}">
                  <a16:creationId xmlns:a16="http://schemas.microsoft.com/office/drawing/2014/main" id="{38D45927-11B9-4EC9-8E29-47E160EC5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32">
              <a:extLst>
                <a:ext uri="{FF2B5EF4-FFF2-40B4-BE49-F238E27FC236}">
                  <a16:creationId xmlns:a16="http://schemas.microsoft.com/office/drawing/2014/main" id="{058759F9-07BD-465A-8FFC-818305BA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33">
              <a:extLst>
                <a:ext uri="{FF2B5EF4-FFF2-40B4-BE49-F238E27FC236}">
                  <a16:creationId xmlns:a16="http://schemas.microsoft.com/office/drawing/2014/main" id="{696E97F8-D322-4D0C-A8DB-858605DE9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34">
              <a:extLst>
                <a:ext uri="{FF2B5EF4-FFF2-40B4-BE49-F238E27FC236}">
                  <a16:creationId xmlns:a16="http://schemas.microsoft.com/office/drawing/2014/main" id="{64AC2CDD-6074-445D-97C3-97D9AFAE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35">
              <a:extLst>
                <a:ext uri="{FF2B5EF4-FFF2-40B4-BE49-F238E27FC236}">
                  <a16:creationId xmlns:a16="http://schemas.microsoft.com/office/drawing/2014/main" id="{0BEBC869-779F-43B3-B26A-431F30CDA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36">
              <a:extLst>
                <a:ext uri="{FF2B5EF4-FFF2-40B4-BE49-F238E27FC236}">
                  <a16:creationId xmlns:a16="http://schemas.microsoft.com/office/drawing/2014/main" id="{6D3A2D74-8087-40C6-8472-07950DF1D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37">
              <a:extLst>
                <a:ext uri="{FF2B5EF4-FFF2-40B4-BE49-F238E27FC236}">
                  <a16:creationId xmlns:a16="http://schemas.microsoft.com/office/drawing/2014/main" id="{F5E3C221-BE12-4C40-8040-C0EC46A11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Text Box 38">
              <a:extLst>
                <a:ext uri="{FF2B5EF4-FFF2-40B4-BE49-F238E27FC236}">
                  <a16:creationId xmlns:a16="http://schemas.microsoft.com/office/drawing/2014/main" id="{C4EFFD9E-D609-40CF-A60B-D5756863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583"/>
              <a:ext cx="15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G</a:t>
              </a:r>
              <a:r>
                <a:rPr lang="zh-CN" altLang="en-US" sz="2000"/>
                <a:t>的宽度优先生成树</a:t>
              </a:r>
            </a:p>
          </p:txBody>
        </p:sp>
      </p:grpSp>
      <p:grpSp>
        <p:nvGrpSpPr>
          <p:cNvPr id="50180" name="Group 39">
            <a:extLst>
              <a:ext uri="{FF2B5EF4-FFF2-40B4-BE49-F238E27FC236}">
                <a16:creationId xmlns:a16="http://schemas.microsoft.com/office/drawing/2014/main" id="{14CB8E52-8AFB-4B53-B9AD-181A26AA8D18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936625"/>
            <a:ext cx="4176712" cy="2579688"/>
            <a:chOff x="3243" y="618"/>
            <a:chExt cx="2404" cy="1625"/>
          </a:xfrm>
        </p:grpSpPr>
        <p:sp>
          <p:nvSpPr>
            <p:cNvPr id="50184" name="Oval 40">
              <a:extLst>
                <a:ext uri="{FF2B5EF4-FFF2-40B4-BE49-F238E27FC236}">
                  <a16:creationId xmlns:a16="http://schemas.microsoft.com/office/drawing/2014/main" id="{1AD3A566-69F0-498E-99CF-B30E6CC2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618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0185" name="Oval 41">
              <a:extLst>
                <a:ext uri="{FF2B5EF4-FFF2-40B4-BE49-F238E27FC236}">
                  <a16:creationId xmlns:a16="http://schemas.microsoft.com/office/drawing/2014/main" id="{0AAF09D9-6739-4D65-A14C-152C9216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98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0186" name="Oval 42">
              <a:extLst>
                <a:ext uri="{FF2B5EF4-FFF2-40B4-BE49-F238E27FC236}">
                  <a16:creationId xmlns:a16="http://schemas.microsoft.com/office/drawing/2014/main" id="{B4C186F9-215F-40F0-82CD-347EEDB5F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98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0187" name="Oval 43">
              <a:extLst>
                <a:ext uri="{FF2B5EF4-FFF2-40B4-BE49-F238E27FC236}">
                  <a16:creationId xmlns:a16="http://schemas.microsoft.com/office/drawing/2014/main" id="{9F5B33DE-C52C-4BC3-B523-2773F6DD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298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0188" name="Oval 44">
              <a:extLst>
                <a:ext uri="{FF2B5EF4-FFF2-40B4-BE49-F238E27FC236}">
                  <a16:creationId xmlns:a16="http://schemas.microsoft.com/office/drawing/2014/main" id="{326F7762-01D2-4F31-A217-6B406F45F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298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0189" name="Oval 45">
              <a:extLst>
                <a:ext uri="{FF2B5EF4-FFF2-40B4-BE49-F238E27FC236}">
                  <a16:creationId xmlns:a16="http://schemas.microsoft.com/office/drawing/2014/main" id="{E1A407C3-3847-42ED-90C7-1D3FC68C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298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0190" name="Oval 46">
              <a:extLst>
                <a:ext uri="{FF2B5EF4-FFF2-40B4-BE49-F238E27FC236}">
                  <a16:creationId xmlns:a16="http://schemas.microsoft.com/office/drawing/2014/main" id="{BEDF0B75-AAD8-464D-840C-580E223B3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298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0191" name="Oval 47">
              <a:extLst>
                <a:ext uri="{FF2B5EF4-FFF2-40B4-BE49-F238E27FC236}">
                  <a16:creationId xmlns:a16="http://schemas.microsoft.com/office/drawing/2014/main" id="{4A537A13-C0C1-4EBE-ABB8-548542F0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79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0192" name="Line 48">
              <a:extLst>
                <a:ext uri="{FF2B5EF4-FFF2-40B4-BE49-F238E27FC236}">
                  <a16:creationId xmlns:a16="http://schemas.microsoft.com/office/drawing/2014/main" id="{897E38F6-C9E7-47C5-97F7-875FF4CA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1" y="845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49">
              <a:extLst>
                <a:ext uri="{FF2B5EF4-FFF2-40B4-BE49-F238E27FC236}">
                  <a16:creationId xmlns:a16="http://schemas.microsoft.com/office/drawing/2014/main" id="{8DD4BEA8-876F-4B97-A07A-BFF22DA8A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1207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50">
              <a:extLst>
                <a:ext uri="{FF2B5EF4-FFF2-40B4-BE49-F238E27FC236}">
                  <a16:creationId xmlns:a16="http://schemas.microsoft.com/office/drawing/2014/main" id="{64DB99CC-4C63-4256-8264-52F0AAC28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0" y="120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51">
              <a:extLst>
                <a:ext uri="{FF2B5EF4-FFF2-40B4-BE49-F238E27FC236}">
                  <a16:creationId xmlns:a16="http://schemas.microsoft.com/office/drawing/2014/main" id="{6F5B1844-88AA-4D5E-9FC4-0A0E51F8D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20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52">
              <a:extLst>
                <a:ext uri="{FF2B5EF4-FFF2-40B4-BE49-F238E27FC236}">
                  <a16:creationId xmlns:a16="http://schemas.microsoft.com/office/drawing/2014/main" id="{C9C85C10-CEDD-41FE-A314-05621082F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525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53">
              <a:extLst>
                <a:ext uri="{FF2B5EF4-FFF2-40B4-BE49-F238E27FC236}">
                  <a16:creationId xmlns:a16="http://schemas.microsoft.com/office/drawing/2014/main" id="{42BE9D1D-ACE7-4317-BF87-593BB9788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525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54">
              <a:extLst>
                <a:ext uri="{FF2B5EF4-FFF2-40B4-BE49-F238E27FC236}">
                  <a16:creationId xmlns:a16="http://schemas.microsoft.com/office/drawing/2014/main" id="{EDC87A25-22A4-4B76-9ECD-31DD2EB50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" y="1525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Text Box 55">
              <a:extLst>
                <a:ext uri="{FF2B5EF4-FFF2-40B4-BE49-F238E27FC236}">
                  <a16:creationId xmlns:a16="http://schemas.microsoft.com/office/drawing/2014/main" id="{80E8E57C-0E7B-4D17-9915-E815E3F50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797"/>
              <a:ext cx="14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/>
                <a:t>G</a:t>
              </a:r>
              <a:r>
                <a:rPr lang="zh-CN" altLang="en-US" sz="2000"/>
                <a:t>的深度优先生成树</a:t>
              </a:r>
            </a:p>
          </p:txBody>
        </p:sp>
      </p:grpSp>
      <p:sp>
        <p:nvSpPr>
          <p:cNvPr id="50181" name="AutoShape 56">
            <a:extLst>
              <a:ext uri="{FF2B5EF4-FFF2-40B4-BE49-F238E27FC236}">
                <a16:creationId xmlns:a16="http://schemas.microsoft.com/office/drawing/2014/main" id="{A4930A36-06F3-407A-8D99-7B537D96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3048000"/>
            <a:ext cx="1079500" cy="2159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4" name="Text Box 57">
            <a:extLst>
              <a:ext uri="{FF2B5EF4-FFF2-40B4-BE49-F238E27FC236}">
                <a16:creationId xmlns:a16="http://schemas.microsoft.com/office/drawing/2014/main" id="{3AD33551-7620-4DFC-A621-210D6CFA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1543050"/>
            <a:ext cx="1849438" cy="4016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/>
              <a:t>1,2,4,8,5,6,3,7</a:t>
            </a:r>
          </a:p>
        </p:txBody>
      </p:sp>
      <p:sp>
        <p:nvSpPr>
          <p:cNvPr id="37895" name="Text Box 58">
            <a:extLst>
              <a:ext uri="{FF2B5EF4-FFF2-40B4-BE49-F238E27FC236}">
                <a16:creationId xmlns:a16="http://schemas.microsoft.com/office/drawing/2014/main" id="{FA611291-99D8-43A4-A8A4-F85A0075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957638"/>
            <a:ext cx="1873250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/>
              <a:t>1,2,3,4,5,6,7,8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66B407B-1F79-4A7A-9401-D88447FC7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362950" cy="57261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D_Search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：深度检索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改造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算法，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栈来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保存未被检测的结点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，则得到的新的检索算法称为深度检索（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D_Search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）算法。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结点被压入栈中后将以相反的次序出栈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                                 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EF41BC90-D103-4BF2-A069-D6C724CA550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500438"/>
            <a:ext cx="2808288" cy="2238375"/>
            <a:chOff x="657" y="2387"/>
            <a:chExt cx="1769" cy="1410"/>
          </a:xfrm>
        </p:grpSpPr>
        <p:sp>
          <p:nvSpPr>
            <p:cNvPr id="51204" name="Oval 4">
              <a:extLst>
                <a:ext uri="{FF2B5EF4-FFF2-40B4-BE49-F238E27FC236}">
                  <a16:creationId xmlns:a16="http://schemas.microsoft.com/office/drawing/2014/main" id="{8158270E-51A4-4DA5-873E-18DF4D55A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1205" name="Oval 5">
              <a:extLst>
                <a:ext uri="{FF2B5EF4-FFF2-40B4-BE49-F238E27FC236}">
                  <a16:creationId xmlns:a16="http://schemas.microsoft.com/office/drawing/2014/main" id="{B9571C4E-9B0E-44C2-B8C5-F6CEA01CF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1206" name="Oval 6">
              <a:extLst>
                <a:ext uri="{FF2B5EF4-FFF2-40B4-BE49-F238E27FC236}">
                  <a16:creationId xmlns:a16="http://schemas.microsoft.com/office/drawing/2014/main" id="{E0A415E6-433C-4255-8A77-B25A36122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1207" name="Oval 7">
              <a:extLst>
                <a:ext uri="{FF2B5EF4-FFF2-40B4-BE49-F238E27FC236}">
                  <a16:creationId xmlns:a16="http://schemas.microsoft.com/office/drawing/2014/main" id="{B2E201DD-903B-4004-B3A6-6AC1AFA9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1208" name="Oval 8">
              <a:extLst>
                <a:ext uri="{FF2B5EF4-FFF2-40B4-BE49-F238E27FC236}">
                  <a16:creationId xmlns:a16="http://schemas.microsoft.com/office/drawing/2014/main" id="{5186FF28-67A1-420C-BC21-84DD79B99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1209" name="Oval 9">
              <a:extLst>
                <a:ext uri="{FF2B5EF4-FFF2-40B4-BE49-F238E27FC236}">
                  <a16:creationId xmlns:a16="http://schemas.microsoft.com/office/drawing/2014/main" id="{88E12C42-1F94-4561-BB67-A8DF52FD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1210" name="Oval 10">
              <a:extLst>
                <a:ext uri="{FF2B5EF4-FFF2-40B4-BE49-F238E27FC236}">
                  <a16:creationId xmlns:a16="http://schemas.microsoft.com/office/drawing/2014/main" id="{A99F03F7-FB34-42BE-9C37-0453A438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1211" name="Oval 11">
              <a:extLst>
                <a:ext uri="{FF2B5EF4-FFF2-40B4-BE49-F238E27FC236}">
                  <a16:creationId xmlns:a16="http://schemas.microsoft.com/office/drawing/2014/main" id="{36262583-C066-4311-BB2E-7E4133EA3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175EE952-32DF-41AD-B210-C2CF9C724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3">
              <a:extLst>
                <a:ext uri="{FF2B5EF4-FFF2-40B4-BE49-F238E27FC236}">
                  <a16:creationId xmlns:a16="http://schemas.microsoft.com/office/drawing/2014/main" id="{BD783A88-31DE-4212-A8B6-DCCB1FAE9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4">
              <a:extLst>
                <a:ext uri="{FF2B5EF4-FFF2-40B4-BE49-F238E27FC236}">
                  <a16:creationId xmlns:a16="http://schemas.microsoft.com/office/drawing/2014/main" id="{60FB60A5-5224-47CF-8543-9A34A8B71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A251628E-23FF-4ED9-93D1-444F5FAD0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3117CA06-FFD8-456A-9EF3-62FC3F1C4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572B9025-2D30-4696-8E10-5CABDCC3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0294B491-E6DF-4045-A8A5-F492FDF09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64A5A1A0-9294-4D65-9BC0-7A341EC1E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8ABF12E2-DD8C-414B-A861-AB1ECDEB1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21">
              <a:extLst>
                <a:ext uri="{FF2B5EF4-FFF2-40B4-BE49-F238E27FC236}">
                  <a16:creationId xmlns:a16="http://schemas.microsoft.com/office/drawing/2014/main" id="{328544A4-3A22-42C0-95E5-8CB6FFA34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Text Box 22">
              <a:extLst>
                <a:ext uri="{FF2B5EF4-FFF2-40B4-BE49-F238E27FC236}">
                  <a16:creationId xmlns:a16="http://schemas.microsoft.com/office/drawing/2014/main" id="{A704E94D-61EC-467F-8F36-A249E3DFC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4075BF6-2085-42F5-BDB4-E6A709B9C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351837" cy="5605463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+mj-ea"/>
                <a:ea typeface="+mj-ea"/>
              </a:rPr>
              <a:t>例</a:t>
            </a:r>
            <a:r>
              <a:rPr lang="zh-CN" altLang="en-US" sz="3200" dirty="0"/>
              <a:t>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11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1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visited(1) =1</a:t>
            </a:r>
            <a:r>
              <a:rPr lang="zh-CN" altLang="en-US" sz="2400" dirty="0"/>
              <a:t>、</a:t>
            </a:r>
            <a:r>
              <a:rPr lang="en-US" altLang="zh-CN" sz="2400" dirty="0"/>
              <a:t>Visited(2)=1</a:t>
            </a:r>
            <a:r>
              <a:rPr lang="zh-CN" altLang="en-US" sz="2400" dirty="0"/>
              <a:t>、 </a:t>
            </a:r>
            <a:r>
              <a:rPr lang="en-US" altLang="zh-CN" sz="2400" dirty="0"/>
              <a:t>Visited(3)=1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栈状态：</a:t>
            </a: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3</a:t>
            </a:r>
            <a:r>
              <a:rPr lang="zh-CN" altLang="en-US" sz="2400" dirty="0"/>
              <a:t>（结点</a:t>
            </a:r>
            <a:r>
              <a:rPr lang="en-US" altLang="zh-CN" sz="2400" dirty="0"/>
              <a:t>3</a:t>
            </a:r>
            <a:r>
              <a:rPr lang="zh-CN" altLang="en-US" sz="2400" dirty="0"/>
              <a:t>出栈）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visited(6) =1</a:t>
            </a:r>
            <a:r>
              <a:rPr lang="zh-CN" altLang="en-US" sz="2400" dirty="0"/>
              <a:t>、</a:t>
            </a:r>
            <a:r>
              <a:rPr lang="en-US" altLang="zh-CN" sz="2400" dirty="0"/>
              <a:t>Visited(7)=1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栈状态：</a:t>
            </a: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113B0736-EBFC-460B-96AB-81A3C727871D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142875"/>
            <a:ext cx="2808288" cy="2238375"/>
            <a:chOff x="657" y="2387"/>
            <a:chExt cx="1769" cy="1410"/>
          </a:xfrm>
        </p:grpSpPr>
        <p:sp>
          <p:nvSpPr>
            <p:cNvPr id="52243" name="Oval 4">
              <a:extLst>
                <a:ext uri="{FF2B5EF4-FFF2-40B4-BE49-F238E27FC236}">
                  <a16:creationId xmlns:a16="http://schemas.microsoft.com/office/drawing/2014/main" id="{070B8E7A-6810-4B01-B664-DDF5A315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2244" name="Oval 5">
              <a:extLst>
                <a:ext uri="{FF2B5EF4-FFF2-40B4-BE49-F238E27FC236}">
                  <a16:creationId xmlns:a16="http://schemas.microsoft.com/office/drawing/2014/main" id="{7CFAFF15-C942-413A-9B29-E9228A9D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2245" name="Oval 6">
              <a:extLst>
                <a:ext uri="{FF2B5EF4-FFF2-40B4-BE49-F238E27FC236}">
                  <a16:creationId xmlns:a16="http://schemas.microsoft.com/office/drawing/2014/main" id="{1909F2E2-E44B-4EC3-9581-8446595B0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2246" name="Oval 7">
              <a:extLst>
                <a:ext uri="{FF2B5EF4-FFF2-40B4-BE49-F238E27FC236}">
                  <a16:creationId xmlns:a16="http://schemas.microsoft.com/office/drawing/2014/main" id="{4382A1FE-D3C8-44D7-9026-8A38F411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2247" name="Oval 8">
              <a:extLst>
                <a:ext uri="{FF2B5EF4-FFF2-40B4-BE49-F238E27FC236}">
                  <a16:creationId xmlns:a16="http://schemas.microsoft.com/office/drawing/2014/main" id="{A0C0E4F5-F139-4E58-9E18-7CD39AD61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2248" name="Oval 9">
              <a:extLst>
                <a:ext uri="{FF2B5EF4-FFF2-40B4-BE49-F238E27FC236}">
                  <a16:creationId xmlns:a16="http://schemas.microsoft.com/office/drawing/2014/main" id="{8FCCB9C1-8C11-45FB-82B4-13067E380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2249" name="Oval 10">
              <a:extLst>
                <a:ext uri="{FF2B5EF4-FFF2-40B4-BE49-F238E27FC236}">
                  <a16:creationId xmlns:a16="http://schemas.microsoft.com/office/drawing/2014/main" id="{5B14F8D2-D69C-49DF-9B82-BF387C94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2250" name="Oval 11">
              <a:extLst>
                <a:ext uri="{FF2B5EF4-FFF2-40B4-BE49-F238E27FC236}">
                  <a16:creationId xmlns:a16="http://schemas.microsoft.com/office/drawing/2014/main" id="{5FC09AF6-A4E8-45B2-AD6D-FB3C4D42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2251" name="Line 12">
              <a:extLst>
                <a:ext uri="{FF2B5EF4-FFF2-40B4-BE49-F238E27FC236}">
                  <a16:creationId xmlns:a16="http://schemas.microsoft.com/office/drawing/2014/main" id="{8BF8CE65-5D22-4455-953E-3DB8DAB96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Line 13">
              <a:extLst>
                <a:ext uri="{FF2B5EF4-FFF2-40B4-BE49-F238E27FC236}">
                  <a16:creationId xmlns:a16="http://schemas.microsoft.com/office/drawing/2014/main" id="{CFDC9A3B-5AD4-460F-88D1-358FF251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14">
              <a:extLst>
                <a:ext uri="{FF2B5EF4-FFF2-40B4-BE49-F238E27FC236}">
                  <a16:creationId xmlns:a16="http://schemas.microsoft.com/office/drawing/2014/main" id="{15D006E5-404C-48B1-A2CE-08789D4CD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15">
              <a:extLst>
                <a:ext uri="{FF2B5EF4-FFF2-40B4-BE49-F238E27FC236}">
                  <a16:creationId xmlns:a16="http://schemas.microsoft.com/office/drawing/2014/main" id="{E1C4CC22-DA40-4A0F-B22B-2F4136FC8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16">
              <a:extLst>
                <a:ext uri="{FF2B5EF4-FFF2-40B4-BE49-F238E27FC236}">
                  <a16:creationId xmlns:a16="http://schemas.microsoft.com/office/drawing/2014/main" id="{3ABA8BFE-9F6B-4BB3-9758-96D3E3642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Line 17">
              <a:extLst>
                <a:ext uri="{FF2B5EF4-FFF2-40B4-BE49-F238E27FC236}">
                  <a16:creationId xmlns:a16="http://schemas.microsoft.com/office/drawing/2014/main" id="{05EDD6C3-734A-484C-86B2-86ACCA135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18">
              <a:extLst>
                <a:ext uri="{FF2B5EF4-FFF2-40B4-BE49-F238E27FC236}">
                  <a16:creationId xmlns:a16="http://schemas.microsoft.com/office/drawing/2014/main" id="{E87DC90C-765E-4BF7-BDB1-2F9646B1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19">
              <a:extLst>
                <a:ext uri="{FF2B5EF4-FFF2-40B4-BE49-F238E27FC236}">
                  <a16:creationId xmlns:a16="http://schemas.microsoft.com/office/drawing/2014/main" id="{538858E2-6FB4-45D8-9074-D6E8F29C8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Line 20">
              <a:extLst>
                <a:ext uri="{FF2B5EF4-FFF2-40B4-BE49-F238E27FC236}">
                  <a16:creationId xmlns:a16="http://schemas.microsoft.com/office/drawing/2014/main" id="{727BE51F-488F-4497-8B75-2C3903D47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Line 21">
              <a:extLst>
                <a:ext uri="{FF2B5EF4-FFF2-40B4-BE49-F238E27FC236}">
                  <a16:creationId xmlns:a16="http://schemas.microsoft.com/office/drawing/2014/main" id="{6D3D2E43-C56A-4070-A5EC-9FA13F8A8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Text Box 22">
              <a:extLst>
                <a:ext uri="{FF2B5EF4-FFF2-40B4-BE49-F238E27FC236}">
                  <a16:creationId xmlns:a16="http://schemas.microsoft.com/office/drawing/2014/main" id="{5D990A14-4E25-4E94-BF2E-F361469A8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grpSp>
        <p:nvGrpSpPr>
          <p:cNvPr id="52228" name="组合 33">
            <a:extLst>
              <a:ext uri="{FF2B5EF4-FFF2-40B4-BE49-F238E27FC236}">
                <a16:creationId xmlns:a16="http://schemas.microsoft.com/office/drawing/2014/main" id="{BA7FB5FF-3803-4716-9F2D-40FAB32AD201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159000"/>
            <a:ext cx="431800" cy="1081088"/>
            <a:chOff x="5795963" y="1989138"/>
            <a:chExt cx="431800" cy="1081087"/>
          </a:xfrm>
        </p:grpSpPr>
        <p:sp>
          <p:nvSpPr>
            <p:cNvPr id="52240" name="Rectangle 23">
              <a:extLst>
                <a:ext uri="{FF2B5EF4-FFF2-40B4-BE49-F238E27FC236}">
                  <a16:creationId xmlns:a16="http://schemas.microsoft.com/office/drawing/2014/main" id="{F080F6B4-4A86-4507-8317-2F13E2A85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270986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2241" name="Rectangle 24">
              <a:extLst>
                <a:ext uri="{FF2B5EF4-FFF2-40B4-BE49-F238E27FC236}">
                  <a16:creationId xmlns:a16="http://schemas.microsoft.com/office/drawing/2014/main" id="{D99BEBDA-914C-4EED-80C4-9CC910D7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234950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2242" name="Rectangle 25">
              <a:extLst>
                <a:ext uri="{FF2B5EF4-FFF2-40B4-BE49-F238E27FC236}">
                  <a16:creationId xmlns:a16="http://schemas.microsoft.com/office/drawing/2014/main" id="{2064B1CB-71E3-49BC-B0F0-8E38E4897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1989138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52229" name="组合 34">
            <a:extLst>
              <a:ext uri="{FF2B5EF4-FFF2-40B4-BE49-F238E27FC236}">
                <a16:creationId xmlns:a16="http://schemas.microsoft.com/office/drawing/2014/main" id="{D3DC9901-CEC6-4EAF-97B9-F4DC8EC0DEC4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4378325"/>
            <a:ext cx="431800" cy="1439863"/>
            <a:chOff x="4356100" y="2997200"/>
            <a:chExt cx="431800" cy="1439863"/>
          </a:xfrm>
        </p:grpSpPr>
        <p:sp>
          <p:nvSpPr>
            <p:cNvPr id="52236" name="Rectangle 26">
              <a:extLst>
                <a:ext uri="{FF2B5EF4-FFF2-40B4-BE49-F238E27FC236}">
                  <a16:creationId xmlns:a16="http://schemas.microsoft.com/office/drawing/2014/main" id="{4D3E6DED-72C1-4458-9901-1F52465E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407670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2237" name="Rectangle 27">
              <a:extLst>
                <a:ext uri="{FF2B5EF4-FFF2-40B4-BE49-F238E27FC236}">
                  <a16:creationId xmlns:a16="http://schemas.microsoft.com/office/drawing/2014/main" id="{59E78FA4-8852-4204-8D9B-BB49F755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3716338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2238" name="Rectangle 28">
              <a:extLst>
                <a:ext uri="{FF2B5EF4-FFF2-40B4-BE49-F238E27FC236}">
                  <a16:creationId xmlns:a16="http://schemas.microsoft.com/office/drawing/2014/main" id="{E50942E9-115C-4D01-8194-E63AA628D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335756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2239" name="Rectangle 29">
              <a:extLst>
                <a:ext uri="{FF2B5EF4-FFF2-40B4-BE49-F238E27FC236}">
                  <a16:creationId xmlns:a16="http://schemas.microsoft.com/office/drawing/2014/main" id="{C8945EA4-7996-48B7-8E61-704111FE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299720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52230" name="组合 35">
            <a:extLst>
              <a:ext uri="{FF2B5EF4-FFF2-40B4-BE49-F238E27FC236}">
                <a16:creationId xmlns:a16="http://schemas.microsoft.com/office/drawing/2014/main" id="{681E87A6-EA01-419B-9295-A0A6248310CB}"/>
              </a:ext>
            </a:extLst>
          </p:cNvPr>
          <p:cNvGrpSpPr>
            <a:grpSpLocks/>
          </p:cNvGrpSpPr>
          <p:nvPr/>
        </p:nvGrpSpPr>
        <p:grpSpPr bwMode="auto">
          <a:xfrm>
            <a:off x="6488113" y="4373563"/>
            <a:ext cx="431800" cy="1439862"/>
            <a:chOff x="5148263" y="4365625"/>
            <a:chExt cx="431800" cy="1439863"/>
          </a:xfrm>
        </p:grpSpPr>
        <p:sp>
          <p:nvSpPr>
            <p:cNvPr id="52232" name="Rectangle 30">
              <a:extLst>
                <a:ext uri="{FF2B5EF4-FFF2-40B4-BE49-F238E27FC236}">
                  <a16:creationId xmlns:a16="http://schemas.microsoft.com/office/drawing/2014/main" id="{3CDE8522-EDB6-43E2-AC71-9FC8EE07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5445125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2233" name="Rectangle 31">
              <a:extLst>
                <a:ext uri="{FF2B5EF4-FFF2-40B4-BE49-F238E27FC236}">
                  <a16:creationId xmlns:a16="http://schemas.microsoft.com/office/drawing/2014/main" id="{896E8D3F-300C-4E87-BA99-8A204B88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508476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2234" name="Rectangle 32">
              <a:extLst>
                <a:ext uri="{FF2B5EF4-FFF2-40B4-BE49-F238E27FC236}">
                  <a16:creationId xmlns:a16="http://schemas.microsoft.com/office/drawing/2014/main" id="{CB2D5EC3-ABA8-4651-8986-DAE9A316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72440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2235" name="Rectangle 33">
              <a:extLst>
                <a:ext uri="{FF2B5EF4-FFF2-40B4-BE49-F238E27FC236}">
                  <a16:creationId xmlns:a16="http://schemas.microsoft.com/office/drawing/2014/main" id="{26187A65-476A-4418-8D68-A88B3BC6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365625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14CD383-9720-4D6F-8E26-F4FBE1FD2BB6}"/>
              </a:ext>
            </a:extLst>
          </p:cNvPr>
          <p:cNvSpPr/>
          <p:nvPr/>
        </p:nvSpPr>
        <p:spPr>
          <a:xfrm>
            <a:off x="5033963" y="3346450"/>
            <a:ext cx="3759200" cy="1355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CC9900"/>
              </a:buClr>
              <a:buSzPct val="65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宋体"/>
              </a:rPr>
              <a:t>检测结点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宋体"/>
              </a:rPr>
              <a:t>7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（结点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7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出栈）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:</a:t>
            </a:r>
          </a:p>
          <a:p>
            <a:pPr eaLnBrk="1" hangingPunct="1">
              <a:spcBef>
                <a:spcPts val="600"/>
              </a:spcBef>
              <a:buClr>
                <a:srgbClr val="CC9900"/>
              </a:buClr>
              <a:buSzPct val="65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/>
              </a:rPr>
              <a:t>visited(8) =1</a:t>
            </a:r>
          </a:p>
          <a:p>
            <a:pPr eaLnBrk="1" hangingPunct="1">
              <a:spcBef>
                <a:spcPts val="600"/>
              </a:spcBef>
              <a:buClr>
                <a:srgbClr val="CC9900"/>
              </a:buClr>
              <a:buSzPct val="65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栈状态：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7E524C8-970B-4BB0-BA53-CAD53B43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39713"/>
            <a:ext cx="7993062" cy="551021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8</a:t>
            </a:r>
            <a:r>
              <a:rPr lang="zh-CN" altLang="en-US" sz="2400" dirty="0"/>
              <a:t>（结点</a:t>
            </a:r>
            <a:r>
              <a:rPr lang="en-US" altLang="zh-CN" sz="2400" dirty="0"/>
              <a:t>8</a:t>
            </a:r>
            <a:r>
              <a:rPr lang="zh-CN" altLang="en-US" sz="2400" dirty="0"/>
              <a:t>出栈）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visited(4) =1</a:t>
            </a:r>
            <a:r>
              <a:rPr lang="zh-CN" altLang="en-US" sz="2400" dirty="0"/>
              <a:t>、 </a:t>
            </a:r>
            <a:r>
              <a:rPr lang="en-US" altLang="zh-CN" sz="2400" dirty="0"/>
              <a:t>visited(5) =1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栈状态：</a:t>
            </a: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105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5</a:t>
            </a:r>
            <a:r>
              <a:rPr lang="zh-CN" altLang="en-US" sz="2400" dirty="0"/>
              <a:t>（结点</a:t>
            </a:r>
            <a:r>
              <a:rPr lang="en-US" altLang="zh-CN" sz="2400" dirty="0"/>
              <a:t>5</a:t>
            </a:r>
            <a:r>
              <a:rPr lang="zh-CN" altLang="en-US" sz="2400" dirty="0"/>
              <a:t>出栈）</a:t>
            </a:r>
            <a:r>
              <a:rPr lang="en-US" altLang="zh-CN" sz="2400" dirty="0"/>
              <a:t>:     </a:t>
            </a:r>
            <a:r>
              <a:rPr lang="zh-CN" altLang="en-US" sz="2400" b="1" dirty="0"/>
              <a:t>检测结点</a:t>
            </a:r>
            <a:r>
              <a:rPr lang="en-US" altLang="zh-CN" sz="2400" b="1" dirty="0"/>
              <a:t>4</a:t>
            </a:r>
            <a:r>
              <a:rPr lang="zh-CN" altLang="en-US" sz="2400" dirty="0"/>
              <a:t>（结点</a:t>
            </a:r>
            <a:r>
              <a:rPr lang="en-US" altLang="zh-CN" sz="2400" dirty="0"/>
              <a:t>4</a:t>
            </a:r>
            <a:r>
              <a:rPr lang="zh-CN" altLang="en-US" sz="2400" dirty="0"/>
              <a:t>出栈）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栈状态：                                栈状态：</a:t>
            </a: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b="1" dirty="0"/>
              <a:t>检测结点</a:t>
            </a:r>
            <a:r>
              <a:rPr lang="en-US" altLang="zh-CN" sz="2400" b="1" dirty="0"/>
              <a:t>6</a:t>
            </a:r>
            <a:r>
              <a:rPr lang="zh-CN" altLang="en-US" sz="2400" dirty="0"/>
              <a:t>（结点</a:t>
            </a:r>
            <a:r>
              <a:rPr lang="en-US" altLang="zh-CN" sz="2400" dirty="0"/>
              <a:t>6</a:t>
            </a:r>
            <a:r>
              <a:rPr lang="zh-CN" altLang="en-US" sz="2400" dirty="0"/>
              <a:t>出栈）</a:t>
            </a:r>
            <a:r>
              <a:rPr lang="en-US" altLang="zh-CN" sz="2400" dirty="0"/>
              <a:t>:       </a:t>
            </a:r>
            <a:r>
              <a:rPr lang="zh-CN" altLang="en-US" sz="2400" b="1" dirty="0"/>
              <a:t>检测结点</a:t>
            </a:r>
            <a:r>
              <a:rPr lang="en-US" altLang="zh-CN" sz="2400" b="1" dirty="0"/>
              <a:t>2</a:t>
            </a:r>
            <a:r>
              <a:rPr lang="zh-CN" altLang="en-US" sz="2400" dirty="0"/>
              <a:t>（结点</a:t>
            </a:r>
            <a:r>
              <a:rPr lang="en-US" altLang="zh-CN" sz="2400" dirty="0"/>
              <a:t>2</a:t>
            </a:r>
            <a:r>
              <a:rPr lang="zh-CN" altLang="en-US" sz="2400" dirty="0"/>
              <a:t>出栈）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栈状态：                                  栈状态：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5F5FCA87-882D-41A1-864E-54526337EDFF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328613"/>
            <a:ext cx="2808287" cy="2238375"/>
            <a:chOff x="657" y="2387"/>
            <a:chExt cx="1769" cy="1410"/>
          </a:xfrm>
        </p:grpSpPr>
        <p:sp>
          <p:nvSpPr>
            <p:cNvPr id="53271" name="Oval 4">
              <a:extLst>
                <a:ext uri="{FF2B5EF4-FFF2-40B4-BE49-F238E27FC236}">
                  <a16:creationId xmlns:a16="http://schemas.microsoft.com/office/drawing/2014/main" id="{19C807F5-7F4A-4F48-AB0E-DEAADA96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3272" name="Oval 5">
              <a:extLst>
                <a:ext uri="{FF2B5EF4-FFF2-40B4-BE49-F238E27FC236}">
                  <a16:creationId xmlns:a16="http://schemas.microsoft.com/office/drawing/2014/main" id="{18D19865-2AFA-4387-8C5B-DD91B0FA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3273" name="Oval 6">
              <a:extLst>
                <a:ext uri="{FF2B5EF4-FFF2-40B4-BE49-F238E27FC236}">
                  <a16:creationId xmlns:a16="http://schemas.microsoft.com/office/drawing/2014/main" id="{9A8B7DA4-7D9E-44C7-AF25-6345752E6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3274" name="Oval 7">
              <a:extLst>
                <a:ext uri="{FF2B5EF4-FFF2-40B4-BE49-F238E27FC236}">
                  <a16:creationId xmlns:a16="http://schemas.microsoft.com/office/drawing/2014/main" id="{46727B6B-6AD8-4E8C-896B-9810B9AB9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3275" name="Oval 8">
              <a:extLst>
                <a:ext uri="{FF2B5EF4-FFF2-40B4-BE49-F238E27FC236}">
                  <a16:creationId xmlns:a16="http://schemas.microsoft.com/office/drawing/2014/main" id="{17F498B3-219D-4C85-936E-75CEB6D9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3276" name="Oval 9">
              <a:extLst>
                <a:ext uri="{FF2B5EF4-FFF2-40B4-BE49-F238E27FC236}">
                  <a16:creationId xmlns:a16="http://schemas.microsoft.com/office/drawing/2014/main" id="{C40850FC-8DD0-47AB-B153-B88669B2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3277" name="Oval 10">
              <a:extLst>
                <a:ext uri="{FF2B5EF4-FFF2-40B4-BE49-F238E27FC236}">
                  <a16:creationId xmlns:a16="http://schemas.microsoft.com/office/drawing/2014/main" id="{CFF10231-9807-4F04-8278-1DC70ED6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3278" name="Oval 11">
              <a:extLst>
                <a:ext uri="{FF2B5EF4-FFF2-40B4-BE49-F238E27FC236}">
                  <a16:creationId xmlns:a16="http://schemas.microsoft.com/office/drawing/2014/main" id="{06845F50-141F-4516-AEFA-4DDADE94D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3279" name="Line 12">
              <a:extLst>
                <a:ext uri="{FF2B5EF4-FFF2-40B4-BE49-F238E27FC236}">
                  <a16:creationId xmlns:a16="http://schemas.microsoft.com/office/drawing/2014/main" id="{7A325703-E2EE-48A3-A1BA-ADF5EEFA1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Line 13">
              <a:extLst>
                <a:ext uri="{FF2B5EF4-FFF2-40B4-BE49-F238E27FC236}">
                  <a16:creationId xmlns:a16="http://schemas.microsoft.com/office/drawing/2014/main" id="{03BDBA66-AE3F-4BF1-A102-08D5AF8A1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Line 14">
              <a:extLst>
                <a:ext uri="{FF2B5EF4-FFF2-40B4-BE49-F238E27FC236}">
                  <a16:creationId xmlns:a16="http://schemas.microsoft.com/office/drawing/2014/main" id="{D00F229F-D3F8-4919-8ACC-46E6CAD88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Line 15">
              <a:extLst>
                <a:ext uri="{FF2B5EF4-FFF2-40B4-BE49-F238E27FC236}">
                  <a16:creationId xmlns:a16="http://schemas.microsoft.com/office/drawing/2014/main" id="{8E3D9980-1715-4AD1-A1D8-50A40E9A3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Line 16">
              <a:extLst>
                <a:ext uri="{FF2B5EF4-FFF2-40B4-BE49-F238E27FC236}">
                  <a16:creationId xmlns:a16="http://schemas.microsoft.com/office/drawing/2014/main" id="{96EC8AA1-5A7B-4EF8-88C5-0AAE5535E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17">
              <a:extLst>
                <a:ext uri="{FF2B5EF4-FFF2-40B4-BE49-F238E27FC236}">
                  <a16:creationId xmlns:a16="http://schemas.microsoft.com/office/drawing/2014/main" id="{812BE69A-B619-47BE-899A-6F62CAA01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Line 18">
              <a:extLst>
                <a:ext uri="{FF2B5EF4-FFF2-40B4-BE49-F238E27FC236}">
                  <a16:creationId xmlns:a16="http://schemas.microsoft.com/office/drawing/2014/main" id="{57D9FF07-37F4-4503-A641-BED134CDF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19">
              <a:extLst>
                <a:ext uri="{FF2B5EF4-FFF2-40B4-BE49-F238E27FC236}">
                  <a16:creationId xmlns:a16="http://schemas.microsoft.com/office/drawing/2014/main" id="{5EE4B531-5269-4FE5-BF37-B11743DE3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Line 20">
              <a:extLst>
                <a:ext uri="{FF2B5EF4-FFF2-40B4-BE49-F238E27FC236}">
                  <a16:creationId xmlns:a16="http://schemas.microsoft.com/office/drawing/2014/main" id="{365F3722-E979-46FF-8514-949A61F21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21">
              <a:extLst>
                <a:ext uri="{FF2B5EF4-FFF2-40B4-BE49-F238E27FC236}">
                  <a16:creationId xmlns:a16="http://schemas.microsoft.com/office/drawing/2014/main" id="{D834200C-76E8-43A9-8DAD-261FDDCBF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Text Box 22">
              <a:extLst>
                <a:ext uri="{FF2B5EF4-FFF2-40B4-BE49-F238E27FC236}">
                  <a16:creationId xmlns:a16="http://schemas.microsoft.com/office/drawing/2014/main" id="{FD8C62F8-6E76-46C0-9150-85748BC09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grpSp>
        <p:nvGrpSpPr>
          <p:cNvPr id="53252" name="组合 37">
            <a:extLst>
              <a:ext uri="{FF2B5EF4-FFF2-40B4-BE49-F238E27FC236}">
                <a16:creationId xmlns:a16="http://schemas.microsoft.com/office/drawing/2014/main" id="{DB861AD8-CCC2-447C-8A01-B3070EF061F3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1268413"/>
            <a:ext cx="431800" cy="1701800"/>
            <a:chOff x="5003800" y="0"/>
            <a:chExt cx="431800" cy="1701800"/>
          </a:xfrm>
        </p:grpSpPr>
        <p:sp>
          <p:nvSpPr>
            <p:cNvPr id="53266" name="Rectangle 23">
              <a:extLst>
                <a:ext uri="{FF2B5EF4-FFF2-40B4-BE49-F238E27FC236}">
                  <a16:creationId xmlns:a16="http://schemas.microsoft.com/office/drawing/2014/main" id="{07E94301-3BD9-4F37-8CF5-27B878E4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3267" name="Rectangle 24">
              <a:extLst>
                <a:ext uri="{FF2B5EF4-FFF2-40B4-BE49-F238E27FC236}">
                  <a16:creationId xmlns:a16="http://schemas.microsoft.com/office/drawing/2014/main" id="{3258C8C2-9884-4AEB-ADA8-E9C12679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1341438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3268" name="Rectangle 25">
              <a:extLst>
                <a:ext uri="{FF2B5EF4-FFF2-40B4-BE49-F238E27FC236}">
                  <a16:creationId xmlns:a16="http://schemas.microsoft.com/office/drawing/2014/main" id="{55D2AA11-47F3-48C2-B78B-13D95B31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981075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3269" name="Rectangle 26">
              <a:extLst>
                <a:ext uri="{FF2B5EF4-FFF2-40B4-BE49-F238E27FC236}">
                  <a16:creationId xmlns:a16="http://schemas.microsoft.com/office/drawing/2014/main" id="{22AD1DC2-8669-4B03-9468-E08C6235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62071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3270" name="Rectangle 27">
              <a:extLst>
                <a:ext uri="{FF2B5EF4-FFF2-40B4-BE49-F238E27FC236}">
                  <a16:creationId xmlns:a16="http://schemas.microsoft.com/office/drawing/2014/main" id="{7641DFE5-E881-4916-9159-7002519EF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26035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</p:grpSp>
      <p:grpSp>
        <p:nvGrpSpPr>
          <p:cNvPr id="53253" name="组合 38">
            <a:extLst>
              <a:ext uri="{FF2B5EF4-FFF2-40B4-BE49-F238E27FC236}">
                <a16:creationId xmlns:a16="http://schemas.microsoft.com/office/drawing/2014/main" id="{EEF177B6-146A-4385-B219-7C27E9A03B72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3722688"/>
            <a:ext cx="431800" cy="1439862"/>
            <a:chOff x="4284663" y="1412875"/>
            <a:chExt cx="431800" cy="1439863"/>
          </a:xfrm>
        </p:grpSpPr>
        <p:sp>
          <p:nvSpPr>
            <p:cNvPr id="53262" name="Rectangle 28">
              <a:extLst>
                <a:ext uri="{FF2B5EF4-FFF2-40B4-BE49-F238E27FC236}">
                  <a16:creationId xmlns:a16="http://schemas.microsoft.com/office/drawing/2014/main" id="{436715AC-43AB-4E7B-AFBC-8FD45A77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1412875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3263" name="Rectangle 29">
              <a:extLst>
                <a:ext uri="{FF2B5EF4-FFF2-40B4-BE49-F238E27FC236}">
                  <a16:creationId xmlns:a16="http://schemas.microsoft.com/office/drawing/2014/main" id="{97AF32C1-8840-4E97-A050-DC264AA9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2492375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3264" name="Rectangle 30">
              <a:extLst>
                <a:ext uri="{FF2B5EF4-FFF2-40B4-BE49-F238E27FC236}">
                  <a16:creationId xmlns:a16="http://schemas.microsoft.com/office/drawing/2014/main" id="{803117CA-4F89-46A1-B79F-383D4EE5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213201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3265" name="Rectangle 31">
              <a:extLst>
                <a:ext uri="{FF2B5EF4-FFF2-40B4-BE49-F238E27FC236}">
                  <a16:creationId xmlns:a16="http://schemas.microsoft.com/office/drawing/2014/main" id="{439EB189-CF2A-424B-94B2-E4CC3BEE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177165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</p:grpSp>
      <p:grpSp>
        <p:nvGrpSpPr>
          <p:cNvPr id="53254" name="组合 40">
            <a:extLst>
              <a:ext uri="{FF2B5EF4-FFF2-40B4-BE49-F238E27FC236}">
                <a16:creationId xmlns:a16="http://schemas.microsoft.com/office/drawing/2014/main" id="{B0593288-8035-4AD2-B1EF-8FC7DA01EA9D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3721100"/>
            <a:ext cx="431800" cy="1079500"/>
            <a:chOff x="4932363" y="2781300"/>
            <a:chExt cx="431800" cy="1079500"/>
          </a:xfrm>
        </p:grpSpPr>
        <p:sp>
          <p:nvSpPr>
            <p:cNvPr id="53259" name="Rectangle 32">
              <a:extLst>
                <a:ext uri="{FF2B5EF4-FFF2-40B4-BE49-F238E27FC236}">
                  <a16:creationId xmlns:a16="http://schemas.microsoft.com/office/drawing/2014/main" id="{4F67B5AA-9E89-47EF-A283-E70798AC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363" y="278130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3260" name="Rectangle 33">
              <a:extLst>
                <a:ext uri="{FF2B5EF4-FFF2-40B4-BE49-F238E27FC236}">
                  <a16:creationId xmlns:a16="http://schemas.microsoft.com/office/drawing/2014/main" id="{2A502C12-95B9-4D6B-A5F0-768B4E108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363" y="3500438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3261" name="Rectangle 34">
              <a:extLst>
                <a:ext uri="{FF2B5EF4-FFF2-40B4-BE49-F238E27FC236}">
                  <a16:creationId xmlns:a16="http://schemas.microsoft.com/office/drawing/2014/main" id="{52C751F6-E37D-4F42-BFAD-43EEAA49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363" y="314166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</p:grpSp>
      <p:grpSp>
        <p:nvGrpSpPr>
          <p:cNvPr id="53255" name="组合 39">
            <a:extLst>
              <a:ext uri="{FF2B5EF4-FFF2-40B4-BE49-F238E27FC236}">
                <a16:creationId xmlns:a16="http://schemas.microsoft.com/office/drawing/2014/main" id="{F5A16931-896F-45B9-A1D6-8E80AC8A1D94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5816600"/>
            <a:ext cx="431800" cy="720725"/>
            <a:chOff x="4211638" y="4076700"/>
            <a:chExt cx="431800" cy="720725"/>
          </a:xfrm>
        </p:grpSpPr>
        <p:sp>
          <p:nvSpPr>
            <p:cNvPr id="53257" name="Rectangle 35">
              <a:extLst>
                <a:ext uri="{FF2B5EF4-FFF2-40B4-BE49-F238E27FC236}">
                  <a16:creationId xmlns:a16="http://schemas.microsoft.com/office/drawing/2014/main" id="{C458A652-09D9-444E-8E9C-F8ED544B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076700"/>
              <a:ext cx="431800" cy="3603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3258" name="Rectangle 36">
              <a:extLst>
                <a:ext uri="{FF2B5EF4-FFF2-40B4-BE49-F238E27FC236}">
                  <a16:creationId xmlns:a16="http://schemas.microsoft.com/office/drawing/2014/main" id="{B86585CA-9102-4B87-8C5B-A33AFB42B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437063"/>
              <a:ext cx="431800" cy="3603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</p:grpSp>
      <p:sp>
        <p:nvSpPr>
          <p:cNvPr id="53256" name="Rectangle 37">
            <a:extLst>
              <a:ext uri="{FF2B5EF4-FFF2-40B4-BE49-F238E27FC236}">
                <a16:creationId xmlns:a16="http://schemas.microsoft.com/office/drawing/2014/main" id="{70914B69-8991-40F5-A6E4-CBFF7617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864225"/>
            <a:ext cx="43180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01ABB32-A81B-40EB-90E2-59B7351D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3219450"/>
            <a:ext cx="7993063" cy="21971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D_Search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的结点访问序列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1, 2, 3, 6, 7, 8, 4, 5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056D5AE2-3B00-480F-B7E8-F01A63A18775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49275"/>
            <a:ext cx="2808287" cy="2238375"/>
            <a:chOff x="657" y="2387"/>
            <a:chExt cx="1769" cy="1410"/>
          </a:xfrm>
        </p:grpSpPr>
        <p:sp>
          <p:nvSpPr>
            <p:cNvPr id="54276" name="Oval 4">
              <a:extLst>
                <a:ext uri="{FF2B5EF4-FFF2-40B4-BE49-F238E27FC236}">
                  <a16:creationId xmlns:a16="http://schemas.microsoft.com/office/drawing/2014/main" id="{A3107E45-6449-4E4F-A988-F5D3C36EC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4277" name="Oval 5">
              <a:extLst>
                <a:ext uri="{FF2B5EF4-FFF2-40B4-BE49-F238E27FC236}">
                  <a16:creationId xmlns:a16="http://schemas.microsoft.com/office/drawing/2014/main" id="{996072E4-CB40-4E13-A9B0-8EF3D5D89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1F017241-78A5-49F1-AC1C-9E9F2F9F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4279" name="Oval 7">
              <a:extLst>
                <a:ext uri="{FF2B5EF4-FFF2-40B4-BE49-F238E27FC236}">
                  <a16:creationId xmlns:a16="http://schemas.microsoft.com/office/drawing/2014/main" id="{DC32664A-0B15-412B-88A4-904554E09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4280" name="Oval 8">
              <a:extLst>
                <a:ext uri="{FF2B5EF4-FFF2-40B4-BE49-F238E27FC236}">
                  <a16:creationId xmlns:a16="http://schemas.microsoft.com/office/drawing/2014/main" id="{05F13B95-D7FE-4702-94CC-8AB1AAB5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1B74FE10-DBC5-4E9C-82F5-93D3C99BB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4282" name="Oval 10">
              <a:extLst>
                <a:ext uri="{FF2B5EF4-FFF2-40B4-BE49-F238E27FC236}">
                  <a16:creationId xmlns:a16="http://schemas.microsoft.com/office/drawing/2014/main" id="{1A0DB129-5F90-4817-82C6-557733136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4283" name="Oval 11">
              <a:extLst>
                <a:ext uri="{FF2B5EF4-FFF2-40B4-BE49-F238E27FC236}">
                  <a16:creationId xmlns:a16="http://schemas.microsoft.com/office/drawing/2014/main" id="{46891F38-2450-4361-925B-7DE5CA6A6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89582A23-8793-4471-A52E-81EAB8356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5A3B1502-2E2F-4873-8B60-E58719F04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AABA4FFF-A52F-476F-9B42-2C67933A3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FDF106DD-D664-4A8A-A7F2-90D067F3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C9B4A993-8123-47B4-A805-E505A44ED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20C438CC-E6CA-4B23-8FB3-E6BE9F2E7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D40DB17F-B1D3-4E3A-8F46-D51E0BBB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73DC3C09-5349-4FD7-84B9-5060BB5C4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E7E54D26-CF4F-4538-B20C-5F0121BAE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1">
              <a:extLst>
                <a:ext uri="{FF2B5EF4-FFF2-40B4-BE49-F238E27FC236}">
                  <a16:creationId xmlns:a16="http://schemas.microsoft.com/office/drawing/2014/main" id="{DCCFABD3-9249-48C8-A996-89BB2E55E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5806246D-E472-416B-857E-4FF1247FE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A034F64-3D2E-4FD5-92E0-03DAE3EBC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24862" cy="587057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D_Search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算法比较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FF"/>
                </a:solidFill>
              </a:rPr>
              <a:t>       </a:t>
            </a:r>
            <a:r>
              <a:rPr lang="en-US" altLang="zh-CN" sz="2200">
                <a:solidFill>
                  <a:srgbClr val="0000FF"/>
                </a:solidFill>
              </a:rPr>
              <a:t>BFS</a:t>
            </a:r>
            <a:r>
              <a:rPr lang="zh-CN" altLang="en-US" sz="2200"/>
              <a:t>：使用</a:t>
            </a:r>
            <a:r>
              <a:rPr lang="zh-CN" altLang="en-US" sz="2200">
                <a:solidFill>
                  <a:srgbClr val="FF3300"/>
                </a:solidFill>
              </a:rPr>
              <a:t>队列</a:t>
            </a:r>
            <a:r>
              <a:rPr lang="zh-CN" altLang="en-US" sz="2200"/>
              <a:t>保存未被检测的结点。结点按照</a:t>
            </a:r>
            <a:r>
              <a:rPr lang="zh-CN" altLang="en-US" sz="2200">
                <a:solidFill>
                  <a:srgbClr val="FF3300"/>
                </a:solidFill>
              </a:rPr>
              <a:t>宽度优先</a:t>
            </a:r>
            <a:r>
              <a:rPr lang="zh-CN" altLang="en-US" sz="2200"/>
              <a:t>的次序被访问和进、出队列。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altLang="zh-CN" sz="2200">
                <a:solidFill>
                  <a:srgbClr val="0000FF"/>
                </a:solidFill>
              </a:rPr>
              <a:t>DFS</a:t>
            </a:r>
            <a:r>
              <a:rPr lang="zh-CN" altLang="en-US" sz="2200"/>
              <a:t>：使用</a:t>
            </a:r>
            <a:r>
              <a:rPr lang="zh-CN" altLang="en-US" sz="2200">
                <a:solidFill>
                  <a:srgbClr val="FF3300"/>
                </a:solidFill>
              </a:rPr>
              <a:t>栈</a:t>
            </a:r>
            <a:r>
              <a:rPr lang="zh-CN" altLang="en-US" sz="2200"/>
              <a:t>保存未被检测的结点，结点按照</a:t>
            </a:r>
            <a:r>
              <a:rPr lang="zh-CN" altLang="en-US" sz="2200">
                <a:solidFill>
                  <a:srgbClr val="FF3300"/>
                </a:solidFill>
              </a:rPr>
              <a:t>深度优先</a:t>
            </a:r>
            <a:r>
              <a:rPr lang="zh-CN" altLang="en-US" sz="2200"/>
              <a:t>的次序被访问并依次被压入栈中，并以相反的次序出栈进行新的检测。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altLang="zh-CN" sz="2200">
                <a:solidFill>
                  <a:srgbClr val="0000FF"/>
                </a:solidFill>
              </a:rPr>
              <a:t>D_Search</a:t>
            </a:r>
            <a:r>
              <a:rPr lang="zh-CN" altLang="en-US" sz="2200"/>
              <a:t>：使用</a:t>
            </a:r>
            <a:r>
              <a:rPr lang="zh-CN" altLang="en-US" sz="2200">
                <a:solidFill>
                  <a:srgbClr val="FF3300"/>
                </a:solidFill>
              </a:rPr>
              <a:t>栈</a:t>
            </a:r>
            <a:r>
              <a:rPr lang="zh-CN" altLang="en-US" sz="2200"/>
              <a:t>保存未被检测的结点，结点按照</a:t>
            </a:r>
            <a:r>
              <a:rPr lang="zh-CN" altLang="en-US" sz="2200">
                <a:solidFill>
                  <a:srgbClr val="FF3300"/>
                </a:solidFill>
              </a:rPr>
              <a:t>宽度优先</a:t>
            </a:r>
            <a:r>
              <a:rPr lang="zh-CN" altLang="en-US" sz="2200"/>
              <a:t>的次序被访问并被依次压入栈中，然后以相反的次序出栈进行新的检测。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/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52B1CC25-0A4F-44AE-B50C-48F1492993A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892550"/>
            <a:ext cx="2808288" cy="2238375"/>
            <a:chOff x="657" y="2387"/>
            <a:chExt cx="1769" cy="1410"/>
          </a:xfrm>
        </p:grpSpPr>
        <p:sp>
          <p:nvSpPr>
            <p:cNvPr id="55301" name="Oval 4">
              <a:extLst>
                <a:ext uri="{FF2B5EF4-FFF2-40B4-BE49-F238E27FC236}">
                  <a16:creationId xmlns:a16="http://schemas.microsoft.com/office/drawing/2014/main" id="{92D49A11-A54C-40A4-98BE-39F3E07B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5302" name="Oval 5">
              <a:extLst>
                <a:ext uri="{FF2B5EF4-FFF2-40B4-BE49-F238E27FC236}">
                  <a16:creationId xmlns:a16="http://schemas.microsoft.com/office/drawing/2014/main" id="{3B9C922F-0A37-44F8-B601-3D51A8FCA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5303" name="Oval 6">
              <a:extLst>
                <a:ext uri="{FF2B5EF4-FFF2-40B4-BE49-F238E27FC236}">
                  <a16:creationId xmlns:a16="http://schemas.microsoft.com/office/drawing/2014/main" id="{E00365EA-8859-4F94-B3E2-A70D2488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5304" name="Oval 7">
              <a:extLst>
                <a:ext uri="{FF2B5EF4-FFF2-40B4-BE49-F238E27FC236}">
                  <a16:creationId xmlns:a16="http://schemas.microsoft.com/office/drawing/2014/main" id="{1724DBEB-2B6F-426D-955F-E8E1BDEB9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5305" name="Oval 8">
              <a:extLst>
                <a:ext uri="{FF2B5EF4-FFF2-40B4-BE49-F238E27FC236}">
                  <a16:creationId xmlns:a16="http://schemas.microsoft.com/office/drawing/2014/main" id="{6DC0DBBD-F666-4B84-A912-223E4ECB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5306" name="Oval 9">
              <a:extLst>
                <a:ext uri="{FF2B5EF4-FFF2-40B4-BE49-F238E27FC236}">
                  <a16:creationId xmlns:a16="http://schemas.microsoft.com/office/drawing/2014/main" id="{A344869D-0E2E-4992-9F52-1BD633A5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55307" name="Oval 10">
              <a:extLst>
                <a:ext uri="{FF2B5EF4-FFF2-40B4-BE49-F238E27FC236}">
                  <a16:creationId xmlns:a16="http://schemas.microsoft.com/office/drawing/2014/main" id="{791F21D5-D732-4516-BFC3-21B8E907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6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7</a:t>
              </a:r>
            </a:p>
          </p:txBody>
        </p:sp>
        <p:sp>
          <p:nvSpPr>
            <p:cNvPr id="55308" name="Oval 11">
              <a:extLst>
                <a:ext uri="{FF2B5EF4-FFF2-40B4-BE49-F238E27FC236}">
                  <a16:creationId xmlns:a16="http://schemas.microsoft.com/office/drawing/2014/main" id="{CD328807-8CE1-42C1-BF5F-9BB450CD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56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55309" name="Line 12">
              <a:extLst>
                <a:ext uri="{FF2B5EF4-FFF2-40B4-BE49-F238E27FC236}">
                  <a16:creationId xmlns:a16="http://schemas.microsoft.com/office/drawing/2014/main" id="{88B0E3FE-D69B-432B-B491-D65938386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61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3">
              <a:extLst>
                <a:ext uri="{FF2B5EF4-FFF2-40B4-BE49-F238E27FC236}">
                  <a16:creationId xmlns:a16="http://schemas.microsoft.com/office/drawing/2014/main" id="{8622130E-B65E-4450-89B3-5607A2522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4">
              <a:extLst>
                <a:ext uri="{FF2B5EF4-FFF2-40B4-BE49-F238E27FC236}">
                  <a16:creationId xmlns:a16="http://schemas.microsoft.com/office/drawing/2014/main" id="{5B9755ED-AEFA-4294-AB40-84B02E4D1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976"/>
              <a:ext cx="13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5">
              <a:extLst>
                <a:ext uri="{FF2B5EF4-FFF2-40B4-BE49-F238E27FC236}">
                  <a16:creationId xmlns:a16="http://schemas.microsoft.com/office/drawing/2014/main" id="{C2C702AF-701B-4AC3-9589-6175F1A9E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7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6">
              <a:extLst>
                <a:ext uri="{FF2B5EF4-FFF2-40B4-BE49-F238E27FC236}">
                  <a16:creationId xmlns:a16="http://schemas.microsoft.com/office/drawing/2014/main" id="{6D6B2B68-1879-4145-803B-4446794E3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7">
              <a:extLst>
                <a:ext uri="{FF2B5EF4-FFF2-40B4-BE49-F238E27FC236}">
                  <a16:creationId xmlns:a16="http://schemas.microsoft.com/office/drawing/2014/main" id="{BDC918C6-1E17-435F-887C-092E8EB59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7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8">
              <a:extLst>
                <a:ext uri="{FF2B5EF4-FFF2-40B4-BE49-F238E27FC236}">
                  <a16:creationId xmlns:a16="http://schemas.microsoft.com/office/drawing/2014/main" id="{8447257B-40F3-4A20-B63B-42485B79B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94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19">
              <a:extLst>
                <a:ext uri="{FF2B5EF4-FFF2-40B4-BE49-F238E27FC236}">
                  <a16:creationId xmlns:a16="http://schemas.microsoft.com/office/drawing/2014/main" id="{140C946E-C706-4FCB-8BAA-D4E77993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20">
              <a:extLst>
                <a:ext uri="{FF2B5EF4-FFF2-40B4-BE49-F238E27FC236}">
                  <a16:creationId xmlns:a16="http://schemas.microsoft.com/office/drawing/2014/main" id="{F4FECB45-4D8F-4B89-A577-EEFE36097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3294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21">
              <a:extLst>
                <a:ext uri="{FF2B5EF4-FFF2-40B4-BE49-F238E27FC236}">
                  <a16:creationId xmlns:a16="http://schemas.microsoft.com/office/drawing/2014/main" id="{266F3D4C-69EC-42A7-946B-64FA8952E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3294"/>
              <a:ext cx="3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Text Box 22">
              <a:extLst>
                <a:ext uri="{FF2B5EF4-FFF2-40B4-BE49-F238E27FC236}">
                  <a16:creationId xmlns:a16="http://schemas.microsoft.com/office/drawing/2014/main" id="{61DB1C72-C6FD-446C-A6A1-550B0F44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566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无向图</a:t>
              </a:r>
              <a:r>
                <a:rPr lang="en-US" altLang="zh-CN" sz="1800"/>
                <a:t>G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AAE8FC-9F03-4292-81AE-B71D407E876C}"/>
              </a:ext>
            </a:extLst>
          </p:cNvPr>
          <p:cNvSpPr/>
          <p:nvPr/>
        </p:nvSpPr>
        <p:spPr>
          <a:xfrm>
            <a:off x="3670300" y="4186238"/>
            <a:ext cx="5021263" cy="1362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rgbClr val="CC9900"/>
              </a:buClr>
              <a:buSzPct val="65000"/>
              <a:defRPr/>
            </a:pPr>
            <a:r>
              <a:rPr lang="en-US" altLang="zh-CN" sz="2200" kern="0" dirty="0">
                <a:solidFill>
                  <a:srgbClr val="0000FF"/>
                </a:solidFill>
                <a:latin typeface="Arial"/>
                <a:ea typeface="宋体"/>
              </a:rPr>
              <a:t>BFS</a:t>
            </a:r>
            <a:r>
              <a:rPr lang="zh-CN" altLang="en-US" sz="2200" kern="0" dirty="0">
                <a:solidFill>
                  <a:srgbClr val="0000FF"/>
                </a:solidFill>
                <a:latin typeface="Arial"/>
                <a:ea typeface="宋体"/>
              </a:rPr>
              <a:t>访问序列：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宋体"/>
              </a:rPr>
              <a:t>1 2 3 4 5 6 7 8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rgbClr val="CC9900"/>
              </a:buClr>
              <a:buSzPct val="65000"/>
              <a:defRPr/>
            </a:pPr>
            <a:r>
              <a:rPr lang="en-US" altLang="zh-CN" sz="2200" kern="0" dirty="0">
                <a:solidFill>
                  <a:srgbClr val="0000FF"/>
                </a:solidFill>
                <a:latin typeface="Arial"/>
                <a:ea typeface="宋体"/>
              </a:rPr>
              <a:t>DFS</a:t>
            </a:r>
            <a:r>
              <a:rPr lang="zh-CN" altLang="en-US" sz="2200" kern="0" dirty="0">
                <a:solidFill>
                  <a:srgbClr val="0000FF"/>
                </a:solidFill>
                <a:latin typeface="Arial"/>
                <a:ea typeface="宋体"/>
              </a:rPr>
              <a:t>访问序列：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宋体"/>
              </a:rPr>
              <a:t>1 2 4 8 5 6 3 7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rgbClr val="CC9900"/>
              </a:buClr>
              <a:buSzPct val="65000"/>
              <a:defRPr/>
            </a:pPr>
            <a:r>
              <a:rPr lang="en-US" altLang="zh-CN" sz="2200" kern="0" dirty="0" err="1">
                <a:solidFill>
                  <a:srgbClr val="0000FF"/>
                </a:solidFill>
                <a:latin typeface="Arial"/>
                <a:ea typeface="宋体"/>
              </a:rPr>
              <a:t>D_Search</a:t>
            </a:r>
            <a:r>
              <a:rPr lang="zh-CN" altLang="en-US" sz="2200" kern="0" dirty="0">
                <a:solidFill>
                  <a:srgbClr val="0000FF"/>
                </a:solidFill>
                <a:latin typeface="Arial"/>
                <a:ea typeface="宋体"/>
              </a:rPr>
              <a:t>访问序列：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200" kern="0" dirty="0">
                <a:solidFill>
                  <a:srgbClr val="000000"/>
                </a:solidFill>
                <a:latin typeface="Arial"/>
                <a:ea typeface="宋体"/>
              </a:rPr>
              <a:t>1 2 3 6 7 8 4 5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>
            <a:extLst>
              <a:ext uri="{FF2B5EF4-FFF2-40B4-BE49-F238E27FC236}">
                <a16:creationId xmlns:a16="http://schemas.microsoft.com/office/drawing/2014/main" id="{835F7164-953A-4B9B-B3BA-7F3DEB741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五大常用算法设计策略：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分治、动态规划、贪心、回溯和分支限界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参考：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http://blog.csdn.net/yapian8/article/details/28240973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带有剪枝的搜索：回溯和分支限界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EF130FE-20DD-490A-BF5C-0EC6D5205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22.3 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4A7E755-1C97-4EA8-B234-F4E04E399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496300" cy="50784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600" dirty="0"/>
              <a:t>       回溯法是算法设计的基本方法之一。用于求解问题的一组</a:t>
            </a:r>
            <a:r>
              <a:rPr lang="zh-CN" altLang="en-US" sz="2600" dirty="0">
                <a:solidFill>
                  <a:srgbClr val="FF0000"/>
                </a:solidFill>
              </a:rPr>
              <a:t>特定性质的解</a:t>
            </a:r>
            <a:r>
              <a:rPr lang="zh-CN" altLang="en-US" sz="2600" dirty="0"/>
              <a:t>或满足某些约束条件的</a:t>
            </a:r>
            <a:r>
              <a:rPr lang="zh-CN" altLang="en-US" sz="2600" dirty="0">
                <a:solidFill>
                  <a:srgbClr val="FF0000"/>
                </a:solidFill>
              </a:rPr>
              <a:t>最优解</a:t>
            </a:r>
            <a:r>
              <a:rPr lang="zh-CN" altLang="en-US" sz="2600" dirty="0"/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什么样的问题适合用回溯法求解呢？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1</a:t>
            </a:r>
            <a:r>
              <a:rPr lang="zh-CN" altLang="en-US" sz="2400" dirty="0"/>
              <a:t>）问题的解可用一个</a:t>
            </a:r>
            <a:r>
              <a:rPr lang="en-US" altLang="zh-CN" sz="2400" dirty="0"/>
              <a:t>n</a:t>
            </a:r>
            <a:r>
              <a:rPr lang="zh-CN" altLang="en-US" sz="2400" dirty="0"/>
              <a:t>元组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的向量来表示；</a:t>
            </a:r>
            <a:endParaRPr lang="en-US" altLang="zh-CN" sz="2400" dirty="0"/>
          </a:p>
          <a:p>
            <a:pPr marL="1609725" lvl="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其中的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取自于某个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有穷集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/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2</a:t>
            </a:r>
            <a:r>
              <a:rPr lang="zh-CN" altLang="en-US" sz="2400" dirty="0"/>
              <a:t>）问题的求解目标是求取一个使某一</a:t>
            </a:r>
            <a:r>
              <a:rPr lang="zh-CN" altLang="en-US" sz="2400" dirty="0">
                <a:solidFill>
                  <a:srgbClr val="FF0000"/>
                </a:solidFill>
              </a:rPr>
              <a:t>规范函数</a:t>
            </a:r>
            <a:r>
              <a:rPr lang="en-US" altLang="zh-CN" sz="2400" dirty="0"/>
              <a:t>P(x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取极值或满足该规范函数条件的向量</a:t>
            </a:r>
            <a:r>
              <a:rPr lang="zh-CN" altLang="en-US" sz="2600" dirty="0"/>
              <a:t>（</a:t>
            </a:r>
            <a:r>
              <a:rPr lang="zh-CN" altLang="en-US" sz="1800" dirty="0"/>
              <a:t>也可能是满足</a:t>
            </a:r>
            <a:r>
              <a:rPr lang="en-US" altLang="zh-CN" sz="1800" dirty="0"/>
              <a:t>P</a:t>
            </a:r>
            <a:r>
              <a:rPr lang="zh-CN" altLang="en-US" sz="1800" dirty="0"/>
              <a:t>的所有向量</a:t>
            </a:r>
            <a:r>
              <a:rPr lang="zh-CN" altLang="en-US" sz="2600" dirty="0"/>
              <a:t>）。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17C5AEF7-F222-45D6-A811-522F385E1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507412" cy="50053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例：分类问题</a:t>
            </a:r>
            <a:endParaRPr lang="en-US" altLang="zh-CN" sz="3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对</a:t>
            </a:r>
            <a:r>
              <a:rPr lang="en-US" altLang="zh-CN" sz="2400"/>
              <a:t>A(1:n)</a:t>
            </a:r>
            <a:r>
              <a:rPr lang="zh-CN" altLang="en-US" sz="2400"/>
              <a:t>的元素分类问题</a:t>
            </a:r>
          </a:p>
          <a:p>
            <a:pPr marL="531813" lvl="2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/>
              <a:t>  用</a:t>
            </a:r>
            <a:r>
              <a:rPr lang="en-US" altLang="zh-CN" sz="2400"/>
              <a:t>n</a:t>
            </a:r>
            <a:r>
              <a:rPr lang="zh-CN" altLang="en-US" sz="2400"/>
              <a:t>元组表示解：（</a:t>
            </a: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,x</a:t>
            </a:r>
            <a:r>
              <a:rPr lang="en-US" altLang="zh-CN" sz="2400" baseline="-25000"/>
              <a:t>2</a:t>
            </a:r>
            <a:r>
              <a:rPr lang="en-US" altLang="zh-CN" sz="2400"/>
              <a:t>,…,x</a:t>
            </a:r>
            <a:r>
              <a:rPr lang="en-US" altLang="zh-CN" sz="2400" baseline="-25000"/>
              <a:t>n</a:t>
            </a:r>
            <a:r>
              <a:rPr lang="en-US" altLang="zh-CN" sz="2400"/>
              <a:t>)</a:t>
            </a:r>
          </a:p>
          <a:p>
            <a:pPr marL="531813" lvl="2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/>
              <a:t>  x</a:t>
            </a:r>
            <a:r>
              <a:rPr lang="en-US" altLang="zh-CN" sz="2400" baseline="-25000"/>
              <a:t>i</a:t>
            </a:r>
            <a:r>
              <a:rPr lang="zh-CN" altLang="en-US" sz="2400"/>
              <a:t>：表示第</a:t>
            </a:r>
            <a:r>
              <a:rPr lang="en-US" altLang="zh-CN" sz="2400"/>
              <a:t>i</a:t>
            </a:r>
            <a:r>
              <a:rPr lang="zh-CN" altLang="en-US" sz="2400"/>
              <a:t>小元素在原始数组里的下标，</a:t>
            </a:r>
            <a:endParaRPr lang="en-US" altLang="zh-CN" sz="2400"/>
          </a:p>
          <a:p>
            <a:pPr marL="531813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取自有穷集</a:t>
            </a:r>
            <a:r>
              <a:rPr lang="en-US" altLang="zh-CN" sz="2400"/>
              <a:t>S</a:t>
            </a:r>
            <a:r>
              <a:rPr lang="en-US" altLang="zh-CN" sz="2400" baseline="-25000"/>
              <a:t>i</a:t>
            </a:r>
            <a:r>
              <a:rPr lang="en-US" altLang="zh-CN" sz="2400"/>
              <a:t>=[1..n]</a:t>
            </a:r>
            <a:r>
              <a:rPr lang="zh-CN" altLang="en-US" sz="2400"/>
              <a:t>。</a:t>
            </a:r>
          </a:p>
          <a:p>
            <a:pPr marL="531813" lvl="2" indent="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/>
              <a:t>  </a:t>
            </a:r>
            <a:r>
              <a:rPr lang="zh-CN" altLang="en-US" sz="2400" b="1">
                <a:solidFill>
                  <a:srgbClr val="0000FF"/>
                </a:solidFill>
              </a:rPr>
              <a:t>规范函数</a:t>
            </a:r>
            <a:r>
              <a:rPr lang="en-US" altLang="zh-CN" sz="2400" b="1">
                <a:solidFill>
                  <a:srgbClr val="0000FF"/>
                </a:solidFill>
              </a:rPr>
              <a:t>P</a:t>
            </a:r>
            <a:r>
              <a:rPr lang="zh-CN" altLang="en-US" sz="2400"/>
              <a:t>：</a:t>
            </a:r>
            <a:r>
              <a:rPr lang="en-US" altLang="zh-CN" sz="2400"/>
              <a:t>A(x</a:t>
            </a:r>
            <a:r>
              <a:rPr lang="en-US" altLang="zh-CN" sz="2400" baseline="-25000"/>
              <a:t>i</a:t>
            </a:r>
            <a:r>
              <a:rPr lang="en-US" altLang="zh-CN" sz="2400"/>
              <a:t>)</a:t>
            </a:r>
            <a:r>
              <a:rPr lang="en-US" altLang="zh-CN" sz="2400">
                <a:latin typeface="宋体" panose="02010600030101010101" pitchFamily="2" charset="-122"/>
              </a:rPr>
              <a:t>≤</a:t>
            </a:r>
            <a:r>
              <a:rPr lang="en-US" altLang="zh-CN" sz="2400"/>
              <a:t>A(x</a:t>
            </a:r>
            <a:r>
              <a:rPr lang="en-US" altLang="zh-CN" sz="2400" baseline="-25000"/>
              <a:t>i+1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zh-CN" sz="2400">
                <a:latin typeface="宋体" panose="02010600030101010101" pitchFamily="2" charset="-122"/>
              </a:rPr>
              <a:t>≤</a:t>
            </a:r>
            <a:r>
              <a:rPr lang="en-US" altLang="zh-CN" sz="2400"/>
              <a:t>i</a:t>
            </a:r>
            <a:r>
              <a:rPr lang="zh-CN" altLang="en-US" sz="2400"/>
              <a:t>＜</a:t>
            </a:r>
            <a:r>
              <a:rPr lang="en-US" altLang="zh-CN" sz="2400"/>
              <a:t>n</a:t>
            </a:r>
          </a:p>
          <a:p>
            <a:pPr marL="179388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marL="179388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72D7204-E7FC-40E2-ACD5-926B0A13D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如何求取满足规范函数的元组？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2DD1726-1BE4-4F67-A3AB-10838998A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硬性处理法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(brute force)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2400"/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列出所有候选解，逐个检查是否为所需要的解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假定集合</a:t>
            </a:r>
            <a:r>
              <a:rPr lang="en-US" altLang="zh-CN" sz="2400"/>
              <a:t>S</a:t>
            </a:r>
            <a:r>
              <a:rPr lang="en-US" altLang="zh-CN" sz="2400" baseline="-25000"/>
              <a:t>i</a:t>
            </a:r>
            <a:r>
              <a:rPr lang="zh-CN" altLang="en-US" sz="2400"/>
              <a:t>的大小是</a:t>
            </a:r>
            <a:r>
              <a:rPr lang="en-US" altLang="zh-CN" sz="2400"/>
              <a:t>m</a:t>
            </a:r>
            <a:r>
              <a:rPr lang="en-US" altLang="zh-CN" sz="2400" baseline="-25000"/>
              <a:t>i</a:t>
            </a:r>
            <a:r>
              <a:rPr lang="zh-CN" altLang="en-US" sz="2400"/>
              <a:t>，则候选元组个数为</a:t>
            </a:r>
            <a:endParaRPr lang="en-US" altLang="zh-CN" sz="240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m</a:t>
            </a:r>
            <a:r>
              <a:rPr lang="zh-CN" altLang="en-US" sz="2400"/>
              <a:t>＝</a:t>
            </a: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en-US" altLang="zh-CN" sz="2400"/>
              <a:t>m</a:t>
            </a:r>
            <a:r>
              <a:rPr lang="en-US" altLang="zh-CN" sz="2400" baseline="-25000"/>
              <a:t>2</a:t>
            </a:r>
            <a:r>
              <a:rPr lang="en-US" altLang="zh-CN" sz="2400"/>
              <a:t>…m</a:t>
            </a:r>
            <a:r>
              <a:rPr lang="en-US" altLang="zh-CN" sz="2400" baseline="-25000"/>
              <a:t>n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/>
              <a:t>缺点：盲目求解，计算量大，甚至不可行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）寻找其它有效的策略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A47C61D1-531F-45F3-9C9D-D7EC8A175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88913"/>
            <a:ext cx="8856663" cy="6553200"/>
          </a:xfrm>
          <a:solidFill>
            <a:schemeClr val="bg1"/>
          </a:solidFill>
        </p:spPr>
        <p:txBody>
          <a:bodyPr/>
          <a:lstStyle/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CN"/>
              <a:t>22.1 </a:t>
            </a:r>
            <a:r>
              <a:rPr lang="zh-CN" altLang="en-US"/>
              <a:t>图的表示</a:t>
            </a:r>
            <a:endParaRPr lang="en-US" altLang="zh-CN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对于图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，可以用两种方法表示：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邻接表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邻接矩阵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CN" sz="2800"/>
              <a:t>1. </a:t>
            </a:r>
            <a:r>
              <a:rPr lang="zh-CN" altLang="en-US" sz="2800">
                <a:solidFill>
                  <a:srgbClr val="0000FF"/>
                </a:solidFill>
              </a:rPr>
              <a:t>邻接表</a:t>
            </a:r>
            <a:endParaRPr lang="en-US" altLang="zh-CN" sz="2800">
              <a:solidFill>
                <a:srgbClr val="0000FF"/>
              </a:solidFill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对图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而言，其邻接表是一个包含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条链表的数组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66813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Adj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中，每个结点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u∈V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有一条链表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Adj[u]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，包含所有与结点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之间有边相连的结点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66813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通常用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G.Adj[u]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表示结点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在邻接表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Adj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中的邻接链表。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zh-CN" altLang="en-US" sz="2400"/>
              <a:t>       邻接表可用于表示有向图也可用于表示无向图，存储空间需求均为</a:t>
            </a:r>
            <a:r>
              <a:rPr lang="en-US" altLang="zh-CN" sz="2400"/>
              <a:t>O(V+E)</a:t>
            </a:r>
            <a:r>
              <a:rPr lang="zh-CN" altLang="en-US" sz="2400"/>
              <a:t>。</a:t>
            </a:r>
            <a:endParaRPr lang="en-US" altLang="zh-CN" sz="2400"/>
          </a:p>
          <a:p>
            <a:pPr marL="1166813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对于有向图，所有邻接链表的长度之和等于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|E|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66813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对于无向图，所有邻接链表的长度之和等于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2|E|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endParaRPr lang="zh-CN" altLang="en-US" sz="2000"/>
          </a:p>
        </p:txBody>
      </p:sp>
      <p:pic>
        <p:nvPicPr>
          <p:cNvPr id="21507" name="图片 23">
            <a:extLst>
              <a:ext uri="{FF2B5EF4-FFF2-40B4-BE49-F238E27FC236}">
                <a16:creationId xmlns:a16="http://schemas.microsoft.com/office/drawing/2014/main" id="{BB47D3A9-9129-4C3B-8922-237CAC22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97D8CA2F-8DFB-4778-9FAC-89ABAF1F9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496300" cy="57991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回溯（分支限界）法带来什么样的改进？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latin typeface="+mn-ea"/>
              </a:rPr>
              <a:t>对可能的元组进行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系统化搜索</a:t>
            </a:r>
            <a:r>
              <a:rPr lang="zh-CN" altLang="en-US" sz="2400" dirty="0">
                <a:latin typeface="+mn-ea"/>
              </a:rPr>
              <a:t>，避免盲目求解。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latin typeface="+mn-ea"/>
              </a:rPr>
              <a:t>在求解的过程中，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逐步构造元组分量</a:t>
            </a:r>
            <a:r>
              <a:rPr lang="zh-CN" altLang="en-US" sz="2400" dirty="0">
                <a:latin typeface="+mn-ea"/>
              </a:rPr>
              <a:t>，并在此过程中，通过不断修正的规范函数（限界函数）去测试正在构造中的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元组的部分向量（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,…,x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），看其能否导致问题的解。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latin typeface="+mn-ea"/>
              </a:rPr>
              <a:t>如果判定（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,…,x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）不可能导致问题的解，则将后面可能要测试的</a:t>
            </a:r>
            <a:r>
              <a:rPr lang="en-US" altLang="zh-CN" sz="2400" dirty="0">
                <a:latin typeface="+mn-ea"/>
              </a:rPr>
              <a:t>m</a:t>
            </a:r>
            <a:r>
              <a:rPr lang="en-US" altLang="zh-CN" sz="2400" baseline="-25000" dirty="0">
                <a:latin typeface="+mn-ea"/>
              </a:rPr>
              <a:t>i+1</a:t>
            </a:r>
            <a:r>
              <a:rPr lang="en-US" altLang="zh-CN" sz="2400" dirty="0">
                <a:latin typeface="+mn-ea"/>
              </a:rPr>
              <a:t>…</a:t>
            </a:r>
            <a:r>
              <a:rPr lang="en-US" altLang="zh-CN" sz="2400" dirty="0" err="1">
                <a:latin typeface="+mn-ea"/>
              </a:rPr>
              <a:t>m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个向量一概略去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zh-CN" altLang="en-US" sz="2400" dirty="0">
                <a:latin typeface="+mn-ea"/>
              </a:rPr>
              <a:t>，这使得相对于硬性处理大大减少了计算量。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34AAD4E7-FCE6-426E-8B8F-EC8983CB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4450"/>
            <a:ext cx="8640763" cy="594201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概念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+mn-ea"/>
              </a:rPr>
              <a:t>问题的解需要满足的条件。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可以分为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显式约束条件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隐式约束条件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显式约束条件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+mn-ea"/>
              </a:rPr>
              <a:t>一般用来规定每个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的取值范围。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如 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≥0              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所有非负实数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x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    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={0,1}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≤x</a:t>
            </a:r>
            <a:r>
              <a:rPr lang="en-US" altLang="zh-CN" sz="1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≤u</a:t>
            </a:r>
            <a:r>
              <a:rPr lang="en-US" altLang="zh-CN" sz="1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≤a≤u</a:t>
            </a:r>
            <a:r>
              <a:rPr lang="en-US" altLang="zh-CN" sz="1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解空间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+mn-ea"/>
              </a:rPr>
              <a:t>实例</a:t>
            </a:r>
            <a:r>
              <a:rPr lang="en-US" altLang="zh-CN" sz="24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的满足显式约束条件的所有元组，构成</a:t>
            </a:r>
            <a:r>
              <a:rPr lang="en-US" altLang="zh-CN" sz="24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的解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           </a:t>
            </a:r>
            <a:r>
              <a:rPr lang="zh-CN" altLang="en-US" sz="2400" dirty="0">
                <a:latin typeface="+mn-ea"/>
              </a:rPr>
              <a:t>空间，即所有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合法取值的元组的集合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可行解。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隐式约束条件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+mn-ea"/>
              </a:rPr>
              <a:t>用来规定解空间中那些满足规范函数的元组，</a:t>
            </a:r>
          </a:p>
          <a:p>
            <a:pPr marL="1431925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隐式约束条件描述了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之间的关系和应满足的条件。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DD43B41-1EA1-42DB-A73C-F20D383C7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pPr eaLnBrk="1" hangingPunct="1"/>
            <a:r>
              <a:rPr lang="zh-CN" altLang="en-US" sz="3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r>
              <a:rPr lang="en-US" altLang="zh-CN" sz="3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8-</a:t>
            </a:r>
            <a:r>
              <a:rPr lang="zh-CN" altLang="en-US" sz="3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皇后问题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75827F7-37BC-4645-B0DD-302BC2618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445500" cy="136842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在一个</a:t>
            </a:r>
            <a:r>
              <a:rPr lang="en-US" altLang="zh-CN" sz="2400"/>
              <a:t>8×8</a:t>
            </a:r>
            <a:r>
              <a:rPr lang="zh-CN" altLang="en-US" sz="2400"/>
              <a:t>棋盘上放置</a:t>
            </a:r>
            <a:r>
              <a:rPr lang="en-US" altLang="zh-CN" sz="2400"/>
              <a:t>8</a:t>
            </a:r>
            <a:r>
              <a:rPr lang="zh-CN" altLang="en-US" sz="2400"/>
              <a:t>个皇后，使得任意两个皇后之间都不互相“攻击”，即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每两个皇后都不在同一行、同一列或同一条斜角线上</a:t>
            </a:r>
            <a:r>
              <a:rPr lang="zh-CN" altLang="en-US" sz="2400"/>
              <a:t>。       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37DAE8D8-7D75-4B48-BA88-3A92C43FF93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781300"/>
            <a:ext cx="3527425" cy="2901950"/>
            <a:chOff x="1066" y="391"/>
            <a:chExt cx="2624" cy="2494"/>
          </a:xfrm>
        </p:grpSpPr>
        <p:sp>
          <p:nvSpPr>
            <p:cNvPr id="62539" name="Text Box 5">
              <a:extLst>
                <a:ext uri="{FF2B5EF4-FFF2-40B4-BE49-F238E27FC236}">
                  <a16:creationId xmlns:a16="http://schemas.microsoft.com/office/drawing/2014/main" id="{DBB08157-288C-478B-91CA-4E958710A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91"/>
              <a:ext cx="235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1    2    3   4    5    6   7    8</a:t>
              </a:r>
            </a:p>
          </p:txBody>
        </p:sp>
        <p:sp>
          <p:nvSpPr>
            <p:cNvPr id="62540" name="Text Box 6">
              <a:extLst>
                <a:ext uri="{FF2B5EF4-FFF2-40B4-BE49-F238E27FC236}">
                  <a16:creationId xmlns:a16="http://schemas.microsoft.com/office/drawing/2014/main" id="{056C50E5-1F79-4890-BBAC-F61EA1F6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709"/>
              <a:ext cx="288" cy="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2541" name="Rectangle 7">
              <a:extLst>
                <a:ext uri="{FF2B5EF4-FFF2-40B4-BE49-F238E27FC236}">
                  <a16:creationId xmlns:a16="http://schemas.microsoft.com/office/drawing/2014/main" id="{C3101301-1B57-4502-9480-ED91AB12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2" name="Rectangle 8">
              <a:extLst>
                <a:ext uri="{FF2B5EF4-FFF2-40B4-BE49-F238E27FC236}">
                  <a16:creationId xmlns:a16="http://schemas.microsoft.com/office/drawing/2014/main" id="{DDD85D27-CDB2-4E2E-BB20-1984FDE4A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3" name="Rectangle 9">
              <a:extLst>
                <a:ext uri="{FF2B5EF4-FFF2-40B4-BE49-F238E27FC236}">
                  <a16:creationId xmlns:a16="http://schemas.microsoft.com/office/drawing/2014/main" id="{28294D0D-2B11-41A0-868E-52444F71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4" name="Rectangle 10">
              <a:extLst>
                <a:ext uri="{FF2B5EF4-FFF2-40B4-BE49-F238E27FC236}">
                  <a16:creationId xmlns:a16="http://schemas.microsoft.com/office/drawing/2014/main" id="{E944FA89-15FB-4EF3-B6EF-BA5DCC9F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45" name="Rectangle 11">
              <a:extLst>
                <a:ext uri="{FF2B5EF4-FFF2-40B4-BE49-F238E27FC236}">
                  <a16:creationId xmlns:a16="http://schemas.microsoft.com/office/drawing/2014/main" id="{DEDAB459-486A-4098-9493-CB435D28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6" name="Rectangle 12">
              <a:extLst>
                <a:ext uri="{FF2B5EF4-FFF2-40B4-BE49-F238E27FC236}">
                  <a16:creationId xmlns:a16="http://schemas.microsoft.com/office/drawing/2014/main" id="{66C79AFE-2A67-4689-BF7D-1F9CC4B6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7" name="Rectangle 13">
              <a:extLst>
                <a:ext uri="{FF2B5EF4-FFF2-40B4-BE49-F238E27FC236}">
                  <a16:creationId xmlns:a16="http://schemas.microsoft.com/office/drawing/2014/main" id="{7318C22A-8E06-4B56-BC5B-51F9E9D5E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8" name="Rectangle 14">
              <a:extLst>
                <a:ext uri="{FF2B5EF4-FFF2-40B4-BE49-F238E27FC236}">
                  <a16:creationId xmlns:a16="http://schemas.microsoft.com/office/drawing/2014/main" id="{65450BED-1797-4286-868D-574FFB33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49" name="Rectangle 15">
              <a:extLst>
                <a:ext uri="{FF2B5EF4-FFF2-40B4-BE49-F238E27FC236}">
                  <a16:creationId xmlns:a16="http://schemas.microsoft.com/office/drawing/2014/main" id="{F08CDED6-9A8F-4312-83AF-374E6E39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0" name="Rectangle 16">
              <a:extLst>
                <a:ext uri="{FF2B5EF4-FFF2-40B4-BE49-F238E27FC236}">
                  <a16:creationId xmlns:a16="http://schemas.microsoft.com/office/drawing/2014/main" id="{30625753-466B-4043-8277-B25A4AD1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1" name="Rectangle 17">
              <a:extLst>
                <a:ext uri="{FF2B5EF4-FFF2-40B4-BE49-F238E27FC236}">
                  <a16:creationId xmlns:a16="http://schemas.microsoft.com/office/drawing/2014/main" id="{5536E88D-CE5E-4898-BBF3-1C695879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2" name="Rectangle 18">
              <a:extLst>
                <a:ext uri="{FF2B5EF4-FFF2-40B4-BE49-F238E27FC236}">
                  <a16:creationId xmlns:a16="http://schemas.microsoft.com/office/drawing/2014/main" id="{98C2B5A1-B9A1-40F0-9893-3CBD4DF1A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3" name="Rectangle 19">
              <a:extLst>
                <a:ext uri="{FF2B5EF4-FFF2-40B4-BE49-F238E27FC236}">
                  <a16:creationId xmlns:a16="http://schemas.microsoft.com/office/drawing/2014/main" id="{DCF4BE63-C9D0-418E-BD2E-7CB4B4B4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4" name="Rectangle 20">
              <a:extLst>
                <a:ext uri="{FF2B5EF4-FFF2-40B4-BE49-F238E27FC236}">
                  <a16:creationId xmlns:a16="http://schemas.microsoft.com/office/drawing/2014/main" id="{D7EFF0CF-39C5-4144-9E37-4F6AD6EC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55" name="Rectangle 21">
              <a:extLst>
                <a:ext uri="{FF2B5EF4-FFF2-40B4-BE49-F238E27FC236}">
                  <a16:creationId xmlns:a16="http://schemas.microsoft.com/office/drawing/2014/main" id="{2AB160C7-77DC-47A7-B138-56675F1E9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6" name="Rectangle 22">
              <a:extLst>
                <a:ext uri="{FF2B5EF4-FFF2-40B4-BE49-F238E27FC236}">
                  <a16:creationId xmlns:a16="http://schemas.microsoft.com/office/drawing/2014/main" id="{24055F5F-F80B-4E6C-9B96-DFD5E0F6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7" name="Rectangle 23">
              <a:extLst>
                <a:ext uri="{FF2B5EF4-FFF2-40B4-BE49-F238E27FC236}">
                  <a16:creationId xmlns:a16="http://schemas.microsoft.com/office/drawing/2014/main" id="{EB93A05F-7FAB-44FC-8171-5F8CEC3F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8" name="Rectangle 24">
              <a:extLst>
                <a:ext uri="{FF2B5EF4-FFF2-40B4-BE49-F238E27FC236}">
                  <a16:creationId xmlns:a16="http://schemas.microsoft.com/office/drawing/2014/main" id="{986F78F8-A3DA-4A5A-A3D7-6E058FE6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59" name="Rectangle 25">
              <a:extLst>
                <a:ext uri="{FF2B5EF4-FFF2-40B4-BE49-F238E27FC236}">
                  <a16:creationId xmlns:a16="http://schemas.microsoft.com/office/drawing/2014/main" id="{1B3B1E09-1219-4E5F-81FB-27ABE60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0" name="Rectangle 26">
              <a:extLst>
                <a:ext uri="{FF2B5EF4-FFF2-40B4-BE49-F238E27FC236}">
                  <a16:creationId xmlns:a16="http://schemas.microsoft.com/office/drawing/2014/main" id="{160AD9EB-A42E-4F1A-92E5-2DB02E62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1" name="Rectangle 27">
              <a:extLst>
                <a:ext uri="{FF2B5EF4-FFF2-40B4-BE49-F238E27FC236}">
                  <a16:creationId xmlns:a16="http://schemas.microsoft.com/office/drawing/2014/main" id="{A40ACADB-4024-4194-90F6-2BB52DCF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2" name="Rectangle 28">
              <a:extLst>
                <a:ext uri="{FF2B5EF4-FFF2-40B4-BE49-F238E27FC236}">
                  <a16:creationId xmlns:a16="http://schemas.microsoft.com/office/drawing/2014/main" id="{52B559CB-5B7B-4614-B47C-C3DDF95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3" name="Rectangle 29">
              <a:extLst>
                <a:ext uri="{FF2B5EF4-FFF2-40B4-BE49-F238E27FC236}">
                  <a16:creationId xmlns:a16="http://schemas.microsoft.com/office/drawing/2014/main" id="{5708546D-828B-47D3-A30C-EAEC2CFF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4" name="Rectangle 30">
              <a:extLst>
                <a:ext uri="{FF2B5EF4-FFF2-40B4-BE49-F238E27FC236}">
                  <a16:creationId xmlns:a16="http://schemas.microsoft.com/office/drawing/2014/main" id="{DFFEBB04-3D44-4102-97ED-B00A119F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65" name="Rectangle 31">
              <a:extLst>
                <a:ext uri="{FF2B5EF4-FFF2-40B4-BE49-F238E27FC236}">
                  <a16:creationId xmlns:a16="http://schemas.microsoft.com/office/drawing/2014/main" id="{F72A76BE-38BD-4816-9712-943623F0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6" name="Rectangle 32">
              <a:extLst>
                <a:ext uri="{FF2B5EF4-FFF2-40B4-BE49-F238E27FC236}">
                  <a16:creationId xmlns:a16="http://schemas.microsoft.com/office/drawing/2014/main" id="{5ECF7286-DCE5-49F7-B9C3-66E832CC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67" name="Rectangle 33">
              <a:extLst>
                <a:ext uri="{FF2B5EF4-FFF2-40B4-BE49-F238E27FC236}">
                  <a16:creationId xmlns:a16="http://schemas.microsoft.com/office/drawing/2014/main" id="{DBBC97FE-80D1-45A6-A881-D8192700F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8" name="Rectangle 34">
              <a:extLst>
                <a:ext uri="{FF2B5EF4-FFF2-40B4-BE49-F238E27FC236}">
                  <a16:creationId xmlns:a16="http://schemas.microsoft.com/office/drawing/2014/main" id="{8DAE0149-528E-4066-ADA1-306130160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69" name="Rectangle 35">
              <a:extLst>
                <a:ext uri="{FF2B5EF4-FFF2-40B4-BE49-F238E27FC236}">
                  <a16:creationId xmlns:a16="http://schemas.microsoft.com/office/drawing/2014/main" id="{FDEED951-2351-46E4-A63E-2F797BF74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0" name="Rectangle 36">
              <a:extLst>
                <a:ext uri="{FF2B5EF4-FFF2-40B4-BE49-F238E27FC236}">
                  <a16:creationId xmlns:a16="http://schemas.microsoft.com/office/drawing/2014/main" id="{4B0AD008-8601-42F1-B641-6BD7E106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1" name="Rectangle 37">
              <a:extLst>
                <a:ext uri="{FF2B5EF4-FFF2-40B4-BE49-F238E27FC236}">
                  <a16:creationId xmlns:a16="http://schemas.microsoft.com/office/drawing/2014/main" id="{B7F30F7D-5A13-4033-A5EC-289F892A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2" name="Rectangle 38">
              <a:extLst>
                <a:ext uri="{FF2B5EF4-FFF2-40B4-BE49-F238E27FC236}">
                  <a16:creationId xmlns:a16="http://schemas.microsoft.com/office/drawing/2014/main" id="{4A442EA9-0A24-4F61-B2A7-FC9B96DF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3" name="Rectangle 39">
              <a:extLst>
                <a:ext uri="{FF2B5EF4-FFF2-40B4-BE49-F238E27FC236}">
                  <a16:creationId xmlns:a16="http://schemas.microsoft.com/office/drawing/2014/main" id="{2E291EC4-9DB8-461F-BF81-6A2C76CF3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4" name="Rectangle 40">
              <a:extLst>
                <a:ext uri="{FF2B5EF4-FFF2-40B4-BE49-F238E27FC236}">
                  <a16:creationId xmlns:a16="http://schemas.microsoft.com/office/drawing/2014/main" id="{78BC6FA8-617A-4354-A5E7-8AA0FDE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5" name="Rectangle 41">
              <a:extLst>
                <a:ext uri="{FF2B5EF4-FFF2-40B4-BE49-F238E27FC236}">
                  <a16:creationId xmlns:a16="http://schemas.microsoft.com/office/drawing/2014/main" id="{F535847B-7649-43FE-A3CC-C0A3D62A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6" name="Rectangle 42">
              <a:extLst>
                <a:ext uri="{FF2B5EF4-FFF2-40B4-BE49-F238E27FC236}">
                  <a16:creationId xmlns:a16="http://schemas.microsoft.com/office/drawing/2014/main" id="{E72892BF-78D8-449F-A83C-936B32618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7" name="Rectangle 43">
              <a:extLst>
                <a:ext uri="{FF2B5EF4-FFF2-40B4-BE49-F238E27FC236}">
                  <a16:creationId xmlns:a16="http://schemas.microsoft.com/office/drawing/2014/main" id="{26086D4F-A4EC-4367-B116-AB7FAA4D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8" name="Rectangle 44">
              <a:extLst>
                <a:ext uri="{FF2B5EF4-FFF2-40B4-BE49-F238E27FC236}">
                  <a16:creationId xmlns:a16="http://schemas.microsoft.com/office/drawing/2014/main" id="{70682CF5-2ED1-4DA0-B826-A542A6B8B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79" name="Rectangle 45">
              <a:extLst>
                <a:ext uri="{FF2B5EF4-FFF2-40B4-BE49-F238E27FC236}">
                  <a16:creationId xmlns:a16="http://schemas.microsoft.com/office/drawing/2014/main" id="{13CFDE46-B9F0-4A05-81D2-F8F18D383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80" name="Rectangle 46">
              <a:extLst>
                <a:ext uri="{FF2B5EF4-FFF2-40B4-BE49-F238E27FC236}">
                  <a16:creationId xmlns:a16="http://schemas.microsoft.com/office/drawing/2014/main" id="{2D270C1F-335E-48DD-8456-F8F93F21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1" name="Rectangle 47">
              <a:extLst>
                <a:ext uri="{FF2B5EF4-FFF2-40B4-BE49-F238E27FC236}">
                  <a16:creationId xmlns:a16="http://schemas.microsoft.com/office/drawing/2014/main" id="{4D2199B9-3F14-4A89-BFD9-25DDE343A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82" name="Rectangle 48">
              <a:extLst>
                <a:ext uri="{FF2B5EF4-FFF2-40B4-BE49-F238E27FC236}">
                  <a16:creationId xmlns:a16="http://schemas.microsoft.com/office/drawing/2014/main" id="{615DD4DB-E0E2-4310-ABA8-3F06B5E2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3" name="Rectangle 49">
              <a:extLst>
                <a:ext uri="{FF2B5EF4-FFF2-40B4-BE49-F238E27FC236}">
                  <a16:creationId xmlns:a16="http://schemas.microsoft.com/office/drawing/2014/main" id="{61D98E82-434C-4649-8A53-8521E547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4" name="Rectangle 50">
              <a:extLst>
                <a:ext uri="{FF2B5EF4-FFF2-40B4-BE49-F238E27FC236}">
                  <a16:creationId xmlns:a16="http://schemas.microsoft.com/office/drawing/2014/main" id="{652E359F-7A8A-445E-AE96-9B5038FE1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5" name="Rectangle 51">
              <a:extLst>
                <a:ext uri="{FF2B5EF4-FFF2-40B4-BE49-F238E27FC236}">
                  <a16:creationId xmlns:a16="http://schemas.microsoft.com/office/drawing/2014/main" id="{BFE02E86-A2A5-4880-86EB-F1FCA877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6" name="Rectangle 52">
              <a:extLst>
                <a:ext uri="{FF2B5EF4-FFF2-40B4-BE49-F238E27FC236}">
                  <a16:creationId xmlns:a16="http://schemas.microsoft.com/office/drawing/2014/main" id="{84BBAFBF-1230-4A21-A9E6-4CA3708A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7" name="Rectangle 53">
              <a:extLst>
                <a:ext uri="{FF2B5EF4-FFF2-40B4-BE49-F238E27FC236}">
                  <a16:creationId xmlns:a16="http://schemas.microsoft.com/office/drawing/2014/main" id="{9B833BAA-FDD2-466C-BE9C-FF2C92C6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8" name="Rectangle 54">
              <a:extLst>
                <a:ext uri="{FF2B5EF4-FFF2-40B4-BE49-F238E27FC236}">
                  <a16:creationId xmlns:a16="http://schemas.microsoft.com/office/drawing/2014/main" id="{BD851BB9-6D7A-4AED-9A9F-698D899D5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89" name="Rectangle 55">
              <a:extLst>
                <a:ext uri="{FF2B5EF4-FFF2-40B4-BE49-F238E27FC236}">
                  <a16:creationId xmlns:a16="http://schemas.microsoft.com/office/drawing/2014/main" id="{9866ECEC-9655-48C2-B739-9B5EA869B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0" name="Rectangle 56">
              <a:extLst>
                <a:ext uri="{FF2B5EF4-FFF2-40B4-BE49-F238E27FC236}">
                  <a16:creationId xmlns:a16="http://schemas.microsoft.com/office/drawing/2014/main" id="{519EE74D-F893-49CD-95B3-5CBCE2B4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1" name="Rectangle 57">
              <a:extLst>
                <a:ext uri="{FF2B5EF4-FFF2-40B4-BE49-F238E27FC236}">
                  <a16:creationId xmlns:a16="http://schemas.microsoft.com/office/drawing/2014/main" id="{38108179-B805-48ED-B065-EDA27A67E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92" name="Rectangle 58">
              <a:extLst>
                <a:ext uri="{FF2B5EF4-FFF2-40B4-BE49-F238E27FC236}">
                  <a16:creationId xmlns:a16="http://schemas.microsoft.com/office/drawing/2014/main" id="{1398C251-A2CB-4C34-BA43-E2BD9CF6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3" name="Rectangle 59">
              <a:extLst>
                <a:ext uri="{FF2B5EF4-FFF2-40B4-BE49-F238E27FC236}">
                  <a16:creationId xmlns:a16="http://schemas.microsoft.com/office/drawing/2014/main" id="{41F87F72-07F1-4B9E-BD52-FE50DCAA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4" name="Rectangle 60">
              <a:extLst>
                <a:ext uri="{FF2B5EF4-FFF2-40B4-BE49-F238E27FC236}">
                  <a16:creationId xmlns:a16="http://schemas.microsoft.com/office/drawing/2014/main" id="{1108F4C4-6DB3-4C8E-89B8-EC0F27F92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5" name="Rectangle 61">
              <a:extLst>
                <a:ext uri="{FF2B5EF4-FFF2-40B4-BE49-F238E27FC236}">
                  <a16:creationId xmlns:a16="http://schemas.microsoft.com/office/drawing/2014/main" id="{ABD422F2-A799-40F2-A81D-B2FDCA87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6" name="Rectangle 62">
              <a:extLst>
                <a:ext uri="{FF2B5EF4-FFF2-40B4-BE49-F238E27FC236}">
                  <a16:creationId xmlns:a16="http://schemas.microsoft.com/office/drawing/2014/main" id="{DBC65A73-5CDA-4769-8B3B-831FEFC5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7" name="Rectangle 63">
              <a:extLst>
                <a:ext uri="{FF2B5EF4-FFF2-40B4-BE49-F238E27FC236}">
                  <a16:creationId xmlns:a16="http://schemas.microsoft.com/office/drawing/2014/main" id="{CAE3BA6B-4FE3-4037-961F-F319D4FC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8" name="Rectangle 64">
              <a:extLst>
                <a:ext uri="{FF2B5EF4-FFF2-40B4-BE49-F238E27FC236}">
                  <a16:creationId xmlns:a16="http://schemas.microsoft.com/office/drawing/2014/main" id="{FB7C1E07-3C82-4FDA-9EC9-67CEB343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99" name="Rectangle 65">
              <a:extLst>
                <a:ext uri="{FF2B5EF4-FFF2-40B4-BE49-F238E27FC236}">
                  <a16:creationId xmlns:a16="http://schemas.microsoft.com/office/drawing/2014/main" id="{2DFC0488-095E-4D6E-B354-725B250BA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600" name="Rectangle 66">
              <a:extLst>
                <a:ext uri="{FF2B5EF4-FFF2-40B4-BE49-F238E27FC236}">
                  <a16:creationId xmlns:a16="http://schemas.microsoft.com/office/drawing/2014/main" id="{00A7AFCD-C39F-4748-99BC-5E6FAFD9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601" name="Rectangle 67">
              <a:extLst>
                <a:ext uri="{FF2B5EF4-FFF2-40B4-BE49-F238E27FC236}">
                  <a16:creationId xmlns:a16="http://schemas.microsoft.com/office/drawing/2014/main" id="{39650810-0D06-4E05-942C-611C27EA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602" name="Rectangle 68">
              <a:extLst>
                <a:ext uri="{FF2B5EF4-FFF2-40B4-BE49-F238E27FC236}">
                  <a16:creationId xmlns:a16="http://schemas.microsoft.com/office/drawing/2014/main" id="{CDD059D9-2657-4205-87FC-22824D3EF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603" name="Rectangle 69">
              <a:extLst>
                <a:ext uri="{FF2B5EF4-FFF2-40B4-BE49-F238E27FC236}">
                  <a16:creationId xmlns:a16="http://schemas.microsoft.com/office/drawing/2014/main" id="{8122B86D-55BF-4DF4-BE68-4F37BDB6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604" name="Rectangle 70">
              <a:extLst>
                <a:ext uri="{FF2B5EF4-FFF2-40B4-BE49-F238E27FC236}">
                  <a16:creationId xmlns:a16="http://schemas.microsoft.com/office/drawing/2014/main" id="{2E184A13-28E9-40BD-9AFD-C8DEF30FC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grpSp>
        <p:nvGrpSpPr>
          <p:cNvPr id="62469" name="Group 4">
            <a:extLst>
              <a:ext uri="{FF2B5EF4-FFF2-40B4-BE49-F238E27FC236}">
                <a16:creationId xmlns:a16="http://schemas.microsoft.com/office/drawing/2014/main" id="{29CFBE24-67DA-4A32-9C84-4DC75EDD89CE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2770188"/>
            <a:ext cx="3527425" cy="2914650"/>
            <a:chOff x="1066" y="391"/>
            <a:chExt cx="2624" cy="2505"/>
          </a:xfrm>
        </p:grpSpPr>
        <p:sp>
          <p:nvSpPr>
            <p:cNvPr id="62470" name="Text Box 5">
              <a:extLst>
                <a:ext uri="{FF2B5EF4-FFF2-40B4-BE49-F238E27FC236}">
                  <a16:creationId xmlns:a16="http://schemas.microsoft.com/office/drawing/2014/main" id="{2FB6BF5D-0DF7-4002-93A5-EA97B62F0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91"/>
              <a:ext cx="235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1    2    3   4    5    6   7    8</a:t>
              </a:r>
            </a:p>
          </p:txBody>
        </p:sp>
        <p:sp>
          <p:nvSpPr>
            <p:cNvPr id="62471" name="Text Box 6">
              <a:extLst>
                <a:ext uri="{FF2B5EF4-FFF2-40B4-BE49-F238E27FC236}">
                  <a16:creationId xmlns:a16="http://schemas.microsoft.com/office/drawing/2014/main" id="{A0D4F50F-009D-4784-9B76-8F34046F3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709"/>
              <a:ext cx="288" cy="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2472" name="Rectangle 7">
              <a:extLst>
                <a:ext uri="{FF2B5EF4-FFF2-40B4-BE49-F238E27FC236}">
                  <a16:creationId xmlns:a16="http://schemas.microsoft.com/office/drawing/2014/main" id="{56F686D1-CA5B-48C8-BF78-7EB6A1241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73" name="Rectangle 8">
              <a:extLst>
                <a:ext uri="{FF2B5EF4-FFF2-40B4-BE49-F238E27FC236}">
                  <a16:creationId xmlns:a16="http://schemas.microsoft.com/office/drawing/2014/main" id="{1D51DD45-BA3C-4CF9-88AA-7582F123B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74" name="Rectangle 9">
              <a:extLst>
                <a:ext uri="{FF2B5EF4-FFF2-40B4-BE49-F238E27FC236}">
                  <a16:creationId xmlns:a16="http://schemas.microsoft.com/office/drawing/2014/main" id="{53D6C8C4-FF0A-4845-85C2-063C65CA7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75" name="Rectangle 10">
              <a:extLst>
                <a:ext uri="{FF2B5EF4-FFF2-40B4-BE49-F238E27FC236}">
                  <a16:creationId xmlns:a16="http://schemas.microsoft.com/office/drawing/2014/main" id="{837949B7-1AB5-4620-89E7-0D9CD3DB6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2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476" name="Rectangle 11">
              <a:extLst>
                <a:ext uri="{FF2B5EF4-FFF2-40B4-BE49-F238E27FC236}">
                  <a16:creationId xmlns:a16="http://schemas.microsoft.com/office/drawing/2014/main" id="{49589294-1D24-464F-8E4F-3C4EEB83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77" name="Rectangle 12">
              <a:extLst>
                <a:ext uri="{FF2B5EF4-FFF2-40B4-BE49-F238E27FC236}">
                  <a16:creationId xmlns:a16="http://schemas.microsoft.com/office/drawing/2014/main" id="{41B85E41-253F-47AA-A450-BEBA0C7C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78" name="Rectangle 13">
              <a:extLst>
                <a:ext uri="{FF2B5EF4-FFF2-40B4-BE49-F238E27FC236}">
                  <a16:creationId xmlns:a16="http://schemas.microsoft.com/office/drawing/2014/main" id="{624176C8-F65D-4AA0-B4DE-5B382685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79" name="Rectangle 14">
              <a:extLst>
                <a:ext uri="{FF2B5EF4-FFF2-40B4-BE49-F238E27FC236}">
                  <a16:creationId xmlns:a16="http://schemas.microsoft.com/office/drawing/2014/main" id="{C5BB5FC4-356F-421A-B21B-F0F69A259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0" name="Rectangle 15">
              <a:extLst>
                <a:ext uri="{FF2B5EF4-FFF2-40B4-BE49-F238E27FC236}">
                  <a16:creationId xmlns:a16="http://schemas.microsoft.com/office/drawing/2014/main" id="{798FAA66-819C-49E1-B807-A7BDFB1C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1" name="Rectangle 16">
              <a:extLst>
                <a:ext uri="{FF2B5EF4-FFF2-40B4-BE49-F238E27FC236}">
                  <a16:creationId xmlns:a16="http://schemas.microsoft.com/office/drawing/2014/main" id="{82E65647-43EE-4A3E-922C-FB8C2C01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2" name="Rectangle 17">
              <a:extLst>
                <a:ext uri="{FF2B5EF4-FFF2-40B4-BE49-F238E27FC236}">
                  <a16:creationId xmlns:a16="http://schemas.microsoft.com/office/drawing/2014/main" id="{75D6DB9F-8977-41C8-85A2-715476776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3" name="Rectangle 18">
              <a:extLst>
                <a:ext uri="{FF2B5EF4-FFF2-40B4-BE49-F238E27FC236}">
                  <a16:creationId xmlns:a16="http://schemas.microsoft.com/office/drawing/2014/main" id="{B52F7175-6C6C-47F6-B4A0-6A390D7B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4" name="Rectangle 19">
              <a:extLst>
                <a:ext uri="{FF2B5EF4-FFF2-40B4-BE49-F238E27FC236}">
                  <a16:creationId xmlns:a16="http://schemas.microsoft.com/office/drawing/2014/main" id="{0951E3F1-8095-4973-AF77-A3604B3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5" name="Rectangle 20">
              <a:extLst>
                <a:ext uri="{FF2B5EF4-FFF2-40B4-BE49-F238E27FC236}">
                  <a16:creationId xmlns:a16="http://schemas.microsoft.com/office/drawing/2014/main" id="{EAB3D564-85A4-4D66-8E02-FA5446A3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207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486" name="Rectangle 21">
              <a:extLst>
                <a:ext uri="{FF2B5EF4-FFF2-40B4-BE49-F238E27FC236}">
                  <a16:creationId xmlns:a16="http://schemas.microsoft.com/office/drawing/2014/main" id="{A2DE2161-16BD-47D9-B23D-4231E4FA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7" name="Rectangle 22">
              <a:extLst>
                <a:ext uri="{FF2B5EF4-FFF2-40B4-BE49-F238E27FC236}">
                  <a16:creationId xmlns:a16="http://schemas.microsoft.com/office/drawing/2014/main" id="{22BF9DC6-0DF0-4515-8D22-D026E1841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8" name="Rectangle 23">
              <a:extLst>
                <a:ext uri="{FF2B5EF4-FFF2-40B4-BE49-F238E27FC236}">
                  <a16:creationId xmlns:a16="http://schemas.microsoft.com/office/drawing/2014/main" id="{06854DD0-2E9E-433F-9A3F-4B40A24D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89" name="Rectangle 24">
              <a:extLst>
                <a:ext uri="{FF2B5EF4-FFF2-40B4-BE49-F238E27FC236}">
                  <a16:creationId xmlns:a16="http://schemas.microsoft.com/office/drawing/2014/main" id="{DF07EDCF-E110-422F-89FE-2A14679A8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0" name="Rectangle 25">
              <a:extLst>
                <a:ext uri="{FF2B5EF4-FFF2-40B4-BE49-F238E27FC236}">
                  <a16:creationId xmlns:a16="http://schemas.microsoft.com/office/drawing/2014/main" id="{068BFBDE-44A4-4CFE-A504-C98C26C9B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1" name="Rectangle 26">
              <a:extLst>
                <a:ext uri="{FF2B5EF4-FFF2-40B4-BE49-F238E27FC236}">
                  <a16:creationId xmlns:a16="http://schemas.microsoft.com/office/drawing/2014/main" id="{EEE27BB4-A418-4FD2-ADA3-A00B6E44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2" name="Rectangle 27">
              <a:extLst>
                <a:ext uri="{FF2B5EF4-FFF2-40B4-BE49-F238E27FC236}">
                  <a16:creationId xmlns:a16="http://schemas.microsoft.com/office/drawing/2014/main" id="{AF508B71-2C2C-4529-A369-BE8B91432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3" name="Rectangle 28">
              <a:extLst>
                <a:ext uri="{FF2B5EF4-FFF2-40B4-BE49-F238E27FC236}">
                  <a16:creationId xmlns:a16="http://schemas.microsoft.com/office/drawing/2014/main" id="{68F2A6A8-F91D-45AE-B2BD-5268C5D0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4" name="Rectangle 29">
              <a:extLst>
                <a:ext uri="{FF2B5EF4-FFF2-40B4-BE49-F238E27FC236}">
                  <a16:creationId xmlns:a16="http://schemas.microsoft.com/office/drawing/2014/main" id="{644D32FA-74D6-47B5-85AA-F1B0E2B8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5" name="Rectangle 30">
              <a:extLst>
                <a:ext uri="{FF2B5EF4-FFF2-40B4-BE49-F238E27FC236}">
                  <a16:creationId xmlns:a16="http://schemas.microsoft.com/office/drawing/2014/main" id="{E76D585A-E5E7-439D-9137-2F6984E0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62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496" name="Rectangle 31">
              <a:extLst>
                <a:ext uri="{FF2B5EF4-FFF2-40B4-BE49-F238E27FC236}">
                  <a16:creationId xmlns:a16="http://schemas.microsoft.com/office/drawing/2014/main" id="{D3C9E86F-0817-46A1-93FD-A0320C93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7" name="Rectangle 32">
              <a:extLst>
                <a:ext uri="{FF2B5EF4-FFF2-40B4-BE49-F238E27FC236}">
                  <a16:creationId xmlns:a16="http://schemas.microsoft.com/office/drawing/2014/main" id="{C5504A4C-706E-4F50-82FC-0999FE6A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99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498" name="Rectangle 33">
              <a:extLst>
                <a:ext uri="{FF2B5EF4-FFF2-40B4-BE49-F238E27FC236}">
                  <a16:creationId xmlns:a16="http://schemas.microsoft.com/office/drawing/2014/main" id="{946FD0C7-EC83-4EEB-A45B-61665D71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499" name="Rectangle 34">
              <a:extLst>
                <a:ext uri="{FF2B5EF4-FFF2-40B4-BE49-F238E27FC236}">
                  <a16:creationId xmlns:a16="http://schemas.microsoft.com/office/drawing/2014/main" id="{D0FEC9A0-5D8F-4226-8866-382A9BF68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0" name="Rectangle 35">
              <a:extLst>
                <a:ext uri="{FF2B5EF4-FFF2-40B4-BE49-F238E27FC236}">
                  <a16:creationId xmlns:a16="http://schemas.microsoft.com/office/drawing/2014/main" id="{598A64AB-1CF4-4245-972D-F28512E5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1" name="Rectangle 36">
              <a:extLst>
                <a:ext uri="{FF2B5EF4-FFF2-40B4-BE49-F238E27FC236}">
                  <a16:creationId xmlns:a16="http://schemas.microsoft.com/office/drawing/2014/main" id="{966318C5-ABB3-4116-8055-597E4D3C8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2" name="Rectangle 37">
              <a:extLst>
                <a:ext uri="{FF2B5EF4-FFF2-40B4-BE49-F238E27FC236}">
                  <a16:creationId xmlns:a16="http://schemas.microsoft.com/office/drawing/2014/main" id="{94767A1C-8B5D-421C-8659-3A81F1AF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3" name="Rectangle 38">
              <a:extLst>
                <a:ext uri="{FF2B5EF4-FFF2-40B4-BE49-F238E27FC236}">
                  <a16:creationId xmlns:a16="http://schemas.microsoft.com/office/drawing/2014/main" id="{AD09EF77-FD04-4248-95FE-95C62C72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4" name="Rectangle 39">
              <a:extLst>
                <a:ext uri="{FF2B5EF4-FFF2-40B4-BE49-F238E27FC236}">
                  <a16:creationId xmlns:a16="http://schemas.microsoft.com/office/drawing/2014/main" id="{ADE4958B-6C8B-40C6-A55D-8C3BBACED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5" name="Rectangle 40">
              <a:extLst>
                <a:ext uri="{FF2B5EF4-FFF2-40B4-BE49-F238E27FC236}">
                  <a16:creationId xmlns:a16="http://schemas.microsoft.com/office/drawing/2014/main" id="{CA70CA1C-5D23-4059-BA91-01217AA0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6" name="Rectangle 41">
              <a:extLst>
                <a:ext uri="{FF2B5EF4-FFF2-40B4-BE49-F238E27FC236}">
                  <a16:creationId xmlns:a16="http://schemas.microsoft.com/office/drawing/2014/main" id="{FD9CC05B-61CE-4182-91CF-7A1AB1E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7" name="Rectangle 42">
              <a:extLst>
                <a:ext uri="{FF2B5EF4-FFF2-40B4-BE49-F238E27FC236}">
                  <a16:creationId xmlns:a16="http://schemas.microsoft.com/office/drawing/2014/main" id="{B4B64609-34B5-4D8F-A916-8282952C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8" name="Rectangle 43">
              <a:extLst>
                <a:ext uri="{FF2B5EF4-FFF2-40B4-BE49-F238E27FC236}">
                  <a16:creationId xmlns:a16="http://schemas.microsoft.com/office/drawing/2014/main" id="{D6C5CC76-4E32-4231-878A-D026E3B9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09" name="Rectangle 44">
              <a:extLst>
                <a:ext uri="{FF2B5EF4-FFF2-40B4-BE49-F238E27FC236}">
                  <a16:creationId xmlns:a16="http://schemas.microsoft.com/office/drawing/2014/main" id="{6B0393ED-2741-49CA-B794-0B1E9AE4D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0" name="Rectangle 45">
              <a:extLst>
                <a:ext uri="{FF2B5EF4-FFF2-40B4-BE49-F238E27FC236}">
                  <a16:creationId xmlns:a16="http://schemas.microsoft.com/office/drawing/2014/main" id="{21FE87AA-AD69-496C-AC85-642FB8664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11" name="Rectangle 46">
              <a:extLst>
                <a:ext uri="{FF2B5EF4-FFF2-40B4-BE49-F238E27FC236}">
                  <a16:creationId xmlns:a16="http://schemas.microsoft.com/office/drawing/2014/main" id="{736687B6-9268-409F-B245-99A72E068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2" name="Rectangle 47">
              <a:extLst>
                <a:ext uri="{FF2B5EF4-FFF2-40B4-BE49-F238E27FC236}">
                  <a16:creationId xmlns:a16="http://schemas.microsoft.com/office/drawing/2014/main" id="{AFB185D4-32E0-4118-83C2-9642AAD0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70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13" name="Rectangle 48">
              <a:extLst>
                <a:ext uri="{FF2B5EF4-FFF2-40B4-BE49-F238E27FC236}">
                  <a16:creationId xmlns:a16="http://schemas.microsoft.com/office/drawing/2014/main" id="{36F93FF1-26AE-43E1-9B38-E4E32B23E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4" name="Rectangle 49">
              <a:extLst>
                <a:ext uri="{FF2B5EF4-FFF2-40B4-BE49-F238E27FC236}">
                  <a16:creationId xmlns:a16="http://schemas.microsoft.com/office/drawing/2014/main" id="{3062394A-A935-4243-A7FE-072ED64A4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5" name="Rectangle 50">
              <a:extLst>
                <a:ext uri="{FF2B5EF4-FFF2-40B4-BE49-F238E27FC236}">
                  <a16:creationId xmlns:a16="http://schemas.microsoft.com/office/drawing/2014/main" id="{0371EA63-E1FC-4429-B16B-0B1B6256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6" name="Rectangle 51">
              <a:extLst>
                <a:ext uri="{FF2B5EF4-FFF2-40B4-BE49-F238E27FC236}">
                  <a16:creationId xmlns:a16="http://schemas.microsoft.com/office/drawing/2014/main" id="{625B1098-D334-4B77-8D19-4DD4B78ED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7" name="Rectangle 52">
              <a:extLst>
                <a:ext uri="{FF2B5EF4-FFF2-40B4-BE49-F238E27FC236}">
                  <a16:creationId xmlns:a16="http://schemas.microsoft.com/office/drawing/2014/main" id="{F00554CF-3F71-48F0-9BBD-541EDB63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8" name="Rectangle 53">
              <a:extLst>
                <a:ext uri="{FF2B5EF4-FFF2-40B4-BE49-F238E27FC236}">
                  <a16:creationId xmlns:a16="http://schemas.microsoft.com/office/drawing/2014/main" id="{BDAF7065-47E2-4D34-BECD-24BBF3154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19" name="Rectangle 54">
              <a:extLst>
                <a:ext uri="{FF2B5EF4-FFF2-40B4-BE49-F238E27FC236}">
                  <a16:creationId xmlns:a16="http://schemas.microsoft.com/office/drawing/2014/main" id="{D0C7212F-D6AD-40BC-9090-4A60F6D3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0" name="Rectangle 55">
              <a:extLst>
                <a:ext uri="{FF2B5EF4-FFF2-40B4-BE49-F238E27FC236}">
                  <a16:creationId xmlns:a16="http://schemas.microsoft.com/office/drawing/2014/main" id="{340651B8-30C8-4A7E-ABBA-BA7C6D76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1" name="Rectangle 56">
              <a:extLst>
                <a:ext uri="{FF2B5EF4-FFF2-40B4-BE49-F238E27FC236}">
                  <a16:creationId xmlns:a16="http://schemas.microsoft.com/office/drawing/2014/main" id="{C7EC6F00-591A-443F-8312-5DC46775E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2" name="Rectangle 57">
              <a:extLst>
                <a:ext uri="{FF2B5EF4-FFF2-40B4-BE49-F238E27FC236}">
                  <a16:creationId xmlns:a16="http://schemas.microsoft.com/office/drawing/2014/main" id="{5677581F-18EC-48F0-A65C-3B485D5A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25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23" name="Rectangle 58">
              <a:extLst>
                <a:ext uri="{FF2B5EF4-FFF2-40B4-BE49-F238E27FC236}">
                  <a16:creationId xmlns:a16="http://schemas.microsoft.com/office/drawing/2014/main" id="{B9834D05-CB70-4863-BCF8-C8F058AB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4" name="Rectangle 59">
              <a:extLst>
                <a:ext uri="{FF2B5EF4-FFF2-40B4-BE49-F238E27FC236}">
                  <a16:creationId xmlns:a16="http://schemas.microsoft.com/office/drawing/2014/main" id="{86D6A901-CB66-4646-A91C-2D02D5AE1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5" name="Rectangle 60">
              <a:extLst>
                <a:ext uri="{FF2B5EF4-FFF2-40B4-BE49-F238E27FC236}">
                  <a16:creationId xmlns:a16="http://schemas.microsoft.com/office/drawing/2014/main" id="{78A1D417-BE92-41D6-82A1-8EA72880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6" name="Rectangle 61">
              <a:extLst>
                <a:ext uri="{FF2B5EF4-FFF2-40B4-BE49-F238E27FC236}">
                  <a16:creationId xmlns:a16="http://schemas.microsoft.com/office/drawing/2014/main" id="{C30DB88F-87AC-43F8-815C-1C2848BB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7" name="Rectangle 62">
              <a:extLst>
                <a:ext uri="{FF2B5EF4-FFF2-40B4-BE49-F238E27FC236}">
                  <a16:creationId xmlns:a16="http://schemas.microsoft.com/office/drawing/2014/main" id="{BDF39C62-4157-429C-9BE5-2B4DAF35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8" name="Rectangle 63">
              <a:extLst>
                <a:ext uri="{FF2B5EF4-FFF2-40B4-BE49-F238E27FC236}">
                  <a16:creationId xmlns:a16="http://schemas.microsoft.com/office/drawing/2014/main" id="{D7F8CD91-DD11-4C09-B03D-6F1A3FE5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29" name="Rectangle 64">
              <a:extLst>
                <a:ext uri="{FF2B5EF4-FFF2-40B4-BE49-F238E27FC236}">
                  <a16:creationId xmlns:a16="http://schemas.microsoft.com/office/drawing/2014/main" id="{8F3E4F59-316C-4326-86B7-58675B65F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0" name="Rectangle 65">
              <a:extLst>
                <a:ext uri="{FF2B5EF4-FFF2-40B4-BE49-F238E27FC236}">
                  <a16:creationId xmlns:a16="http://schemas.microsoft.com/office/drawing/2014/main" id="{6264D683-4D63-441B-A603-FEAE4E88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1" name="Rectangle 66">
              <a:extLst>
                <a:ext uri="{FF2B5EF4-FFF2-40B4-BE49-F238E27FC236}">
                  <a16:creationId xmlns:a16="http://schemas.microsoft.com/office/drawing/2014/main" id="{E5B5FFDB-8BE4-48BE-820B-028C4448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2" name="Rectangle 67">
              <a:extLst>
                <a:ext uri="{FF2B5EF4-FFF2-40B4-BE49-F238E27FC236}">
                  <a16:creationId xmlns:a16="http://schemas.microsoft.com/office/drawing/2014/main" id="{EE610C2E-C26B-4EEB-AE3E-0B32327E3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79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2533" name="Rectangle 68">
              <a:extLst>
                <a:ext uri="{FF2B5EF4-FFF2-40B4-BE49-F238E27FC236}">
                  <a16:creationId xmlns:a16="http://schemas.microsoft.com/office/drawing/2014/main" id="{881E72A5-F37E-447B-BC4F-04B94469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4" name="Rectangle 69">
              <a:extLst>
                <a:ext uri="{FF2B5EF4-FFF2-40B4-BE49-F238E27FC236}">
                  <a16:creationId xmlns:a16="http://schemas.microsoft.com/office/drawing/2014/main" id="{D1BDBEAA-EBDD-49BE-BC42-6EDA8E8E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5" name="Rectangle 70">
              <a:extLst>
                <a:ext uri="{FF2B5EF4-FFF2-40B4-BE49-F238E27FC236}">
                  <a16:creationId xmlns:a16="http://schemas.microsoft.com/office/drawing/2014/main" id="{76C0B9F6-5A54-445E-BCDB-66E978BA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6" name="Rectangle 48">
              <a:extLst>
                <a:ext uri="{FF2B5EF4-FFF2-40B4-BE49-F238E27FC236}">
                  <a16:creationId xmlns:a16="http://schemas.microsoft.com/office/drawing/2014/main" id="{F1343956-435D-41C9-99CC-9D729EB6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5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7" name="Rectangle 48">
              <a:extLst>
                <a:ext uri="{FF2B5EF4-FFF2-40B4-BE49-F238E27FC236}">
                  <a16:creationId xmlns:a16="http://schemas.microsoft.com/office/drawing/2014/main" id="{84318F82-DC66-445E-A9B0-8D998ED3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7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2538" name="Rectangle 48">
              <a:extLst>
                <a:ext uri="{FF2B5EF4-FFF2-40B4-BE49-F238E27FC236}">
                  <a16:creationId xmlns:a16="http://schemas.microsoft.com/office/drawing/2014/main" id="{509DB10C-1817-4106-9AB8-0FEF0019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262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5B5B41E2-2681-487B-98D5-6A426DDBA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785225" cy="56165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行、列号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/>
              <a:t>1…8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皇后编号：</a:t>
            </a:r>
            <a:r>
              <a:rPr lang="en-US" altLang="zh-CN" sz="2400"/>
              <a:t>1…8, </a:t>
            </a:r>
            <a:r>
              <a:rPr lang="zh-CN" altLang="en-US" sz="2400"/>
              <a:t>不失一般性，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约定皇后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放到第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行的某一列上</a:t>
            </a:r>
            <a:r>
              <a:rPr lang="zh-CN" altLang="en-US" sz="2400"/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解的表示</a:t>
            </a:r>
            <a:r>
              <a:rPr lang="zh-CN" altLang="en-US" sz="2400"/>
              <a:t>：用</a:t>
            </a:r>
            <a:r>
              <a:rPr lang="en-US" altLang="zh-CN" sz="2400"/>
              <a:t>8-</a:t>
            </a:r>
            <a:r>
              <a:rPr lang="zh-CN" altLang="en-US" sz="2400"/>
              <a:t>元组</a:t>
            </a:r>
            <a:r>
              <a:rPr lang="en-US" altLang="zh-CN" sz="2400"/>
              <a:t>(x</a:t>
            </a:r>
            <a:r>
              <a:rPr lang="en-US" altLang="zh-CN" sz="2400" baseline="-25000"/>
              <a:t>1</a:t>
            </a:r>
            <a:r>
              <a:rPr lang="en-US" altLang="zh-CN" sz="2400"/>
              <a:t>,…,x</a:t>
            </a:r>
            <a:r>
              <a:rPr lang="en-US" altLang="zh-CN" sz="2400" baseline="-25000"/>
              <a:t>8</a:t>
            </a:r>
            <a:r>
              <a:rPr lang="en-US" altLang="zh-CN" sz="2400"/>
              <a:t>)</a:t>
            </a:r>
            <a:r>
              <a:rPr lang="zh-CN" altLang="en-US" sz="2400"/>
              <a:t>表示 ，其中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是皇后</a:t>
            </a:r>
            <a:r>
              <a:rPr lang="en-US" altLang="zh-CN" sz="2400"/>
              <a:t>i</a:t>
            </a:r>
            <a:r>
              <a:rPr lang="zh-CN" altLang="en-US" sz="2400"/>
              <a:t>所在的列号。</a:t>
            </a:r>
            <a:endParaRPr lang="en-US" altLang="zh-CN" sz="2400"/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显式约束条件：</a:t>
            </a:r>
            <a:r>
              <a:rPr lang="en-US" altLang="zh-CN" sz="2400"/>
              <a:t>S</a:t>
            </a:r>
            <a:r>
              <a:rPr lang="en-US" altLang="zh-CN" sz="2400" baseline="-25000"/>
              <a:t>i</a:t>
            </a:r>
            <a:r>
              <a:rPr lang="en-US" altLang="zh-CN" sz="2400"/>
              <a:t>={1,2,3,4,5,6,7,8}, 1</a:t>
            </a:r>
            <a:r>
              <a:rPr lang="en-US" altLang="zh-CN" sz="2400">
                <a:latin typeface="宋体" panose="02010600030101010101" pitchFamily="2" charset="-122"/>
              </a:rPr>
              <a:t>≤i≤8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解空间：</a:t>
            </a:r>
            <a:r>
              <a:rPr lang="zh-CN" altLang="en-US" sz="2400">
                <a:latin typeface="宋体" panose="02010600030101010101" pitchFamily="2" charset="-122"/>
              </a:rPr>
              <a:t>所有可能的</a:t>
            </a:r>
            <a:r>
              <a:rPr lang="en-US" altLang="zh-CN" sz="2400">
                <a:latin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</a:rPr>
              <a:t>元组，共有</a:t>
            </a:r>
            <a:r>
              <a:rPr lang="en-US" altLang="zh-CN" sz="2400">
                <a:latin typeface="宋体" panose="02010600030101010101" pitchFamily="2" charset="-122"/>
              </a:rPr>
              <a:t>8</a:t>
            </a:r>
            <a:r>
              <a:rPr lang="en-US" altLang="zh-CN" sz="2400" baseline="30000">
                <a:latin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</a:rPr>
              <a:t>个。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隐式约束条件：</a:t>
            </a:r>
            <a:r>
              <a:rPr lang="zh-CN" altLang="en-US" sz="2400">
                <a:latin typeface="宋体" panose="02010600030101010101" pitchFamily="2" charset="-122"/>
              </a:rPr>
              <a:t>用来描述</a:t>
            </a:r>
            <a:r>
              <a:rPr lang="en-US" altLang="zh-CN" sz="2400">
                <a:latin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之间的关系，即没有两个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可以相同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                    且没有两个皇后可以在同一条斜角线上。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由隐式约束条件可知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：可能的解只能是（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1,2,3,4,5,6,7,8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）的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置换（排列），最多有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！个。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71" name="Text Box 87">
            <a:extLst>
              <a:ext uri="{FF2B5EF4-FFF2-40B4-BE49-F238E27FC236}">
                <a16:creationId xmlns:a16="http://schemas.microsoft.com/office/drawing/2014/main" id="{31D3C3EF-25BA-430A-8F59-591DF48C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43425"/>
            <a:ext cx="8135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图中的解表示为一个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8-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元组为（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另一个解是：（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515" name="Group 160">
            <a:extLst>
              <a:ext uri="{FF2B5EF4-FFF2-40B4-BE49-F238E27FC236}">
                <a16:creationId xmlns:a16="http://schemas.microsoft.com/office/drawing/2014/main" id="{0CEEC36F-06D9-423C-BC88-40AE8B29AF49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836613"/>
            <a:ext cx="3527425" cy="2901950"/>
            <a:chOff x="1066" y="391"/>
            <a:chExt cx="2624" cy="2494"/>
          </a:xfrm>
        </p:grpSpPr>
        <p:sp>
          <p:nvSpPr>
            <p:cNvPr id="64516" name="Text Box 161">
              <a:extLst>
                <a:ext uri="{FF2B5EF4-FFF2-40B4-BE49-F238E27FC236}">
                  <a16:creationId xmlns:a16="http://schemas.microsoft.com/office/drawing/2014/main" id="{53F90593-83D5-4E62-B20A-BA7F6818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91"/>
              <a:ext cx="235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1    2    3   4    5    6   7    8</a:t>
              </a:r>
            </a:p>
          </p:txBody>
        </p:sp>
        <p:sp>
          <p:nvSpPr>
            <p:cNvPr id="64517" name="Text Box 162">
              <a:extLst>
                <a:ext uri="{FF2B5EF4-FFF2-40B4-BE49-F238E27FC236}">
                  <a16:creationId xmlns:a16="http://schemas.microsoft.com/office/drawing/2014/main" id="{002A0226-E8BE-4E73-BF56-F5DD94D19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709"/>
              <a:ext cx="288" cy="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7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4518" name="Rectangle 163">
              <a:extLst>
                <a:ext uri="{FF2B5EF4-FFF2-40B4-BE49-F238E27FC236}">
                  <a16:creationId xmlns:a16="http://schemas.microsoft.com/office/drawing/2014/main" id="{AEA0FC5A-7D28-4487-AA16-E3946894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19" name="Rectangle 164">
              <a:extLst>
                <a:ext uri="{FF2B5EF4-FFF2-40B4-BE49-F238E27FC236}">
                  <a16:creationId xmlns:a16="http://schemas.microsoft.com/office/drawing/2014/main" id="{8F080D1B-1B64-409F-8AF2-10B3870E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0" name="Rectangle 165">
              <a:extLst>
                <a:ext uri="{FF2B5EF4-FFF2-40B4-BE49-F238E27FC236}">
                  <a16:creationId xmlns:a16="http://schemas.microsoft.com/office/drawing/2014/main" id="{54BEC509-EC6C-4E29-9F6C-519B49C2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1" name="Rectangle 166">
              <a:extLst>
                <a:ext uri="{FF2B5EF4-FFF2-40B4-BE49-F238E27FC236}">
                  <a16:creationId xmlns:a16="http://schemas.microsoft.com/office/drawing/2014/main" id="{BF63332E-BD5A-419A-A72F-94AF121E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22" name="Rectangle 167">
              <a:extLst>
                <a:ext uri="{FF2B5EF4-FFF2-40B4-BE49-F238E27FC236}">
                  <a16:creationId xmlns:a16="http://schemas.microsoft.com/office/drawing/2014/main" id="{8E76BBB1-7FD1-4E1B-8C22-DD2BE830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3" name="Rectangle 168">
              <a:extLst>
                <a:ext uri="{FF2B5EF4-FFF2-40B4-BE49-F238E27FC236}">
                  <a16:creationId xmlns:a16="http://schemas.microsoft.com/office/drawing/2014/main" id="{CBDED5ED-37F2-4365-BB8C-2E8DA487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4" name="Rectangle 169">
              <a:extLst>
                <a:ext uri="{FF2B5EF4-FFF2-40B4-BE49-F238E27FC236}">
                  <a16:creationId xmlns:a16="http://schemas.microsoft.com/office/drawing/2014/main" id="{E9C2B83C-9D5F-40C3-9B1A-62FB7F1F3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5" name="Rectangle 170">
              <a:extLst>
                <a:ext uri="{FF2B5EF4-FFF2-40B4-BE49-F238E27FC236}">
                  <a16:creationId xmlns:a16="http://schemas.microsoft.com/office/drawing/2014/main" id="{A60A2B76-1376-4E30-ADE7-52844EC8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70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6" name="Rectangle 171">
              <a:extLst>
                <a:ext uri="{FF2B5EF4-FFF2-40B4-BE49-F238E27FC236}">
                  <a16:creationId xmlns:a16="http://schemas.microsoft.com/office/drawing/2014/main" id="{6F5DDB59-B4A7-448F-8558-3CE48585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7" name="Rectangle 172">
              <a:extLst>
                <a:ext uri="{FF2B5EF4-FFF2-40B4-BE49-F238E27FC236}">
                  <a16:creationId xmlns:a16="http://schemas.microsoft.com/office/drawing/2014/main" id="{32CE8549-036E-49B3-9373-B8CFD3BEE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8" name="Rectangle 173">
              <a:extLst>
                <a:ext uri="{FF2B5EF4-FFF2-40B4-BE49-F238E27FC236}">
                  <a16:creationId xmlns:a16="http://schemas.microsoft.com/office/drawing/2014/main" id="{2FB47555-2C14-4577-818F-97DE1FC98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29" name="Rectangle 174">
              <a:extLst>
                <a:ext uri="{FF2B5EF4-FFF2-40B4-BE49-F238E27FC236}">
                  <a16:creationId xmlns:a16="http://schemas.microsoft.com/office/drawing/2014/main" id="{479B6896-6A88-474A-B508-EAAA4F68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0" name="Rectangle 175">
              <a:extLst>
                <a:ext uri="{FF2B5EF4-FFF2-40B4-BE49-F238E27FC236}">
                  <a16:creationId xmlns:a16="http://schemas.microsoft.com/office/drawing/2014/main" id="{8BFCF01F-0F94-41D5-A6D3-FF4E54929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1" name="Rectangle 176">
              <a:extLst>
                <a:ext uri="{FF2B5EF4-FFF2-40B4-BE49-F238E27FC236}">
                  <a16:creationId xmlns:a16="http://schemas.microsoft.com/office/drawing/2014/main" id="{908497A5-8662-4D6B-9CAD-A9F4DD21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32" name="Rectangle 177">
              <a:extLst>
                <a:ext uri="{FF2B5EF4-FFF2-40B4-BE49-F238E27FC236}">
                  <a16:creationId xmlns:a16="http://schemas.microsoft.com/office/drawing/2014/main" id="{C6918B55-291F-4B76-A7C1-4F4DBF544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3" name="Rectangle 178">
              <a:extLst>
                <a:ext uri="{FF2B5EF4-FFF2-40B4-BE49-F238E27FC236}">
                  <a16:creationId xmlns:a16="http://schemas.microsoft.com/office/drawing/2014/main" id="{755DEB73-6AF0-4833-851D-513AA1CB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98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4" name="Rectangle 179">
              <a:extLst>
                <a:ext uri="{FF2B5EF4-FFF2-40B4-BE49-F238E27FC236}">
                  <a16:creationId xmlns:a16="http://schemas.microsoft.com/office/drawing/2014/main" id="{D3CC16FA-6FAD-4722-82A0-F3CB0F77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5" name="Rectangle 180">
              <a:extLst>
                <a:ext uri="{FF2B5EF4-FFF2-40B4-BE49-F238E27FC236}">
                  <a16:creationId xmlns:a16="http://schemas.microsoft.com/office/drawing/2014/main" id="{8D7EDD1D-CAE4-4AAC-8DA8-5F3747554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6" name="Rectangle 181">
              <a:extLst>
                <a:ext uri="{FF2B5EF4-FFF2-40B4-BE49-F238E27FC236}">
                  <a16:creationId xmlns:a16="http://schemas.microsoft.com/office/drawing/2014/main" id="{087E7D8F-6D71-4156-B773-A260D8E33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7" name="Rectangle 182">
              <a:extLst>
                <a:ext uri="{FF2B5EF4-FFF2-40B4-BE49-F238E27FC236}">
                  <a16:creationId xmlns:a16="http://schemas.microsoft.com/office/drawing/2014/main" id="{7FB02FBC-02F0-41FE-85A1-323B18B3E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8" name="Rectangle 183">
              <a:extLst>
                <a:ext uri="{FF2B5EF4-FFF2-40B4-BE49-F238E27FC236}">
                  <a16:creationId xmlns:a16="http://schemas.microsoft.com/office/drawing/2014/main" id="{375E9700-7F06-4801-A122-C316E74B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39" name="Rectangle 184">
              <a:extLst>
                <a:ext uri="{FF2B5EF4-FFF2-40B4-BE49-F238E27FC236}">
                  <a16:creationId xmlns:a16="http://schemas.microsoft.com/office/drawing/2014/main" id="{BDCC3F41-A958-46C8-994C-8E6C6FD7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0" name="Rectangle 185">
              <a:extLst>
                <a:ext uri="{FF2B5EF4-FFF2-40B4-BE49-F238E27FC236}">
                  <a16:creationId xmlns:a16="http://schemas.microsoft.com/office/drawing/2014/main" id="{24133533-EACA-46A8-978C-D7FC8D33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1" name="Rectangle 186">
              <a:extLst>
                <a:ext uri="{FF2B5EF4-FFF2-40B4-BE49-F238E27FC236}">
                  <a16:creationId xmlns:a16="http://schemas.microsoft.com/office/drawing/2014/main" id="{96B9AFC3-8256-46E0-9C25-0581825D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25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42" name="Rectangle 187">
              <a:extLst>
                <a:ext uri="{FF2B5EF4-FFF2-40B4-BE49-F238E27FC236}">
                  <a16:creationId xmlns:a16="http://schemas.microsoft.com/office/drawing/2014/main" id="{EDBC8705-AD58-453A-809C-B51BC56D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3" name="Rectangle 188">
              <a:extLst>
                <a:ext uri="{FF2B5EF4-FFF2-40B4-BE49-F238E27FC236}">
                  <a16:creationId xmlns:a16="http://schemas.microsoft.com/office/drawing/2014/main" id="{2C027478-6B96-4938-A140-DE0C56DF7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44" name="Rectangle 189">
              <a:extLst>
                <a:ext uri="{FF2B5EF4-FFF2-40B4-BE49-F238E27FC236}">
                  <a16:creationId xmlns:a16="http://schemas.microsoft.com/office/drawing/2014/main" id="{D2819F68-D3B4-4956-A751-C5853DFA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5" name="Rectangle 190">
              <a:extLst>
                <a:ext uri="{FF2B5EF4-FFF2-40B4-BE49-F238E27FC236}">
                  <a16:creationId xmlns:a16="http://schemas.microsoft.com/office/drawing/2014/main" id="{EA5FC2EE-90A3-423E-B1C7-A1F927D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6" name="Rectangle 191">
              <a:extLst>
                <a:ext uri="{FF2B5EF4-FFF2-40B4-BE49-F238E27FC236}">
                  <a16:creationId xmlns:a16="http://schemas.microsoft.com/office/drawing/2014/main" id="{677483EA-EE9D-4FD2-8D97-8F7824B5E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7" name="Rectangle 192">
              <a:extLst>
                <a:ext uri="{FF2B5EF4-FFF2-40B4-BE49-F238E27FC236}">
                  <a16:creationId xmlns:a16="http://schemas.microsoft.com/office/drawing/2014/main" id="{379CAD0D-2690-4085-84EE-D347B6E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8" name="Rectangle 193">
              <a:extLst>
                <a:ext uri="{FF2B5EF4-FFF2-40B4-BE49-F238E27FC236}">
                  <a16:creationId xmlns:a16="http://schemas.microsoft.com/office/drawing/2014/main" id="{50F8F021-DF1E-4F1D-8ED8-E38865A3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49" name="Rectangle 194">
              <a:extLst>
                <a:ext uri="{FF2B5EF4-FFF2-40B4-BE49-F238E27FC236}">
                  <a16:creationId xmlns:a16="http://schemas.microsoft.com/office/drawing/2014/main" id="{1227D883-CC72-4EFA-A2BE-6DFA019D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25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0" name="Rectangle 195">
              <a:extLst>
                <a:ext uri="{FF2B5EF4-FFF2-40B4-BE49-F238E27FC236}">
                  <a16:creationId xmlns:a16="http://schemas.microsoft.com/office/drawing/2014/main" id="{4825E211-1DD8-41D0-9389-266AB9E5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1" name="Rectangle 196">
              <a:extLst>
                <a:ext uri="{FF2B5EF4-FFF2-40B4-BE49-F238E27FC236}">
                  <a16:creationId xmlns:a16="http://schemas.microsoft.com/office/drawing/2014/main" id="{3DB74782-C369-464C-81BB-4705C258D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2" name="Rectangle 197">
              <a:extLst>
                <a:ext uri="{FF2B5EF4-FFF2-40B4-BE49-F238E27FC236}">
                  <a16:creationId xmlns:a16="http://schemas.microsoft.com/office/drawing/2014/main" id="{C04BD6CE-5AB5-46D2-812C-8766329A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3" name="Rectangle 198">
              <a:extLst>
                <a:ext uri="{FF2B5EF4-FFF2-40B4-BE49-F238E27FC236}">
                  <a16:creationId xmlns:a16="http://schemas.microsoft.com/office/drawing/2014/main" id="{93BB8090-3692-44A7-9723-74C79C005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4" name="Rectangle 199">
              <a:extLst>
                <a:ext uri="{FF2B5EF4-FFF2-40B4-BE49-F238E27FC236}">
                  <a16:creationId xmlns:a16="http://schemas.microsoft.com/office/drawing/2014/main" id="{4DE7F753-9D9F-4239-81EA-130B423F3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5" name="Rectangle 200">
              <a:extLst>
                <a:ext uri="{FF2B5EF4-FFF2-40B4-BE49-F238E27FC236}">
                  <a16:creationId xmlns:a16="http://schemas.microsoft.com/office/drawing/2014/main" id="{416008AF-C67F-41AF-9A88-D369AA5B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6" name="Rectangle 201">
              <a:extLst>
                <a:ext uri="{FF2B5EF4-FFF2-40B4-BE49-F238E27FC236}">
                  <a16:creationId xmlns:a16="http://schemas.microsoft.com/office/drawing/2014/main" id="{039AE8B6-EC82-4343-BEB3-2DF34574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57" name="Rectangle 202">
              <a:extLst>
                <a:ext uri="{FF2B5EF4-FFF2-40B4-BE49-F238E27FC236}">
                  <a16:creationId xmlns:a16="http://schemas.microsoft.com/office/drawing/2014/main" id="{FB31EE99-83E8-486B-AA74-731960B4F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797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58" name="Rectangle 203">
              <a:extLst>
                <a:ext uri="{FF2B5EF4-FFF2-40B4-BE49-F238E27FC236}">
                  <a16:creationId xmlns:a16="http://schemas.microsoft.com/office/drawing/2014/main" id="{7CAD551B-1DA8-4C4C-855A-DDBEC35A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59" name="Rectangle 204">
              <a:extLst>
                <a:ext uri="{FF2B5EF4-FFF2-40B4-BE49-F238E27FC236}">
                  <a16:creationId xmlns:a16="http://schemas.microsoft.com/office/drawing/2014/main" id="{19EE0F3A-EDF8-4FC0-814D-2171942E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0" name="Rectangle 205">
              <a:extLst>
                <a:ext uri="{FF2B5EF4-FFF2-40B4-BE49-F238E27FC236}">
                  <a16:creationId xmlns:a16="http://schemas.microsoft.com/office/drawing/2014/main" id="{26245FC7-DBCF-40D2-AF6C-8C594E013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1" name="Rectangle 206">
              <a:extLst>
                <a:ext uri="{FF2B5EF4-FFF2-40B4-BE49-F238E27FC236}">
                  <a16:creationId xmlns:a16="http://schemas.microsoft.com/office/drawing/2014/main" id="{FDD42FEE-9607-4754-B189-8064C7B5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2" name="Rectangle 207">
              <a:extLst>
                <a:ext uri="{FF2B5EF4-FFF2-40B4-BE49-F238E27FC236}">
                  <a16:creationId xmlns:a16="http://schemas.microsoft.com/office/drawing/2014/main" id="{15E94731-3A0C-4CF5-8B03-5D2DCAA3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3" name="Rectangle 208">
              <a:extLst>
                <a:ext uri="{FF2B5EF4-FFF2-40B4-BE49-F238E27FC236}">
                  <a16:creationId xmlns:a16="http://schemas.microsoft.com/office/drawing/2014/main" id="{0ED56DEB-F2F8-401B-BD53-3B148B0D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4" name="Rectangle 209">
              <a:extLst>
                <a:ext uri="{FF2B5EF4-FFF2-40B4-BE49-F238E27FC236}">
                  <a16:creationId xmlns:a16="http://schemas.microsoft.com/office/drawing/2014/main" id="{5377943D-9586-4573-A563-0254CCA5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5" name="Rectangle 210">
              <a:extLst>
                <a:ext uri="{FF2B5EF4-FFF2-40B4-BE49-F238E27FC236}">
                  <a16:creationId xmlns:a16="http://schemas.microsoft.com/office/drawing/2014/main" id="{91013076-B4CC-4641-8846-98B09A55E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069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6" name="Rectangle 211">
              <a:extLst>
                <a:ext uri="{FF2B5EF4-FFF2-40B4-BE49-F238E27FC236}">
                  <a16:creationId xmlns:a16="http://schemas.microsoft.com/office/drawing/2014/main" id="{76FEDE8A-1294-4A7E-80AB-7808721D8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7" name="Rectangle 212">
              <a:extLst>
                <a:ext uri="{FF2B5EF4-FFF2-40B4-BE49-F238E27FC236}">
                  <a16:creationId xmlns:a16="http://schemas.microsoft.com/office/drawing/2014/main" id="{26815E71-35A3-48C1-9686-46857A42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68" name="Rectangle 213">
              <a:extLst>
                <a:ext uri="{FF2B5EF4-FFF2-40B4-BE49-F238E27FC236}">
                  <a16:creationId xmlns:a16="http://schemas.microsoft.com/office/drawing/2014/main" id="{C1E1BFB9-8E54-4F72-9DF3-EB3ABDB8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69" name="Rectangle 214">
              <a:extLst>
                <a:ext uri="{FF2B5EF4-FFF2-40B4-BE49-F238E27FC236}">
                  <a16:creationId xmlns:a16="http://schemas.microsoft.com/office/drawing/2014/main" id="{B6565CF4-9EFD-4B5B-8354-A0CE236A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0" name="Rectangle 215">
              <a:extLst>
                <a:ext uri="{FF2B5EF4-FFF2-40B4-BE49-F238E27FC236}">
                  <a16:creationId xmlns:a16="http://schemas.microsoft.com/office/drawing/2014/main" id="{4C5552EE-CF4E-4067-8162-C49B2C7E7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1" name="Rectangle 216">
              <a:extLst>
                <a:ext uri="{FF2B5EF4-FFF2-40B4-BE49-F238E27FC236}">
                  <a16:creationId xmlns:a16="http://schemas.microsoft.com/office/drawing/2014/main" id="{F30281E7-674A-4B40-AC96-29BF150E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2" name="Rectangle 217">
              <a:extLst>
                <a:ext uri="{FF2B5EF4-FFF2-40B4-BE49-F238E27FC236}">
                  <a16:creationId xmlns:a16="http://schemas.microsoft.com/office/drawing/2014/main" id="{F841E173-1EEF-4FF1-B38D-5BDA1C7D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3" name="Rectangle 218">
              <a:extLst>
                <a:ext uri="{FF2B5EF4-FFF2-40B4-BE49-F238E27FC236}">
                  <a16:creationId xmlns:a16="http://schemas.microsoft.com/office/drawing/2014/main" id="{C77A5C09-6D20-4189-8E9E-FD83F1BB6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41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4" name="Rectangle 219">
              <a:extLst>
                <a:ext uri="{FF2B5EF4-FFF2-40B4-BE49-F238E27FC236}">
                  <a16:creationId xmlns:a16="http://schemas.microsoft.com/office/drawing/2014/main" id="{C0944854-1DB7-459F-89E1-5646A657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5" name="Rectangle 220">
              <a:extLst>
                <a:ext uri="{FF2B5EF4-FFF2-40B4-BE49-F238E27FC236}">
                  <a16:creationId xmlns:a16="http://schemas.microsoft.com/office/drawing/2014/main" id="{791CBFBD-C5F9-4A07-B4CE-988F1417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6" name="Rectangle 221">
              <a:extLst>
                <a:ext uri="{FF2B5EF4-FFF2-40B4-BE49-F238E27FC236}">
                  <a16:creationId xmlns:a16="http://schemas.microsoft.com/office/drawing/2014/main" id="{B6147CFB-71B9-483C-8521-B9E201FA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7" name="Rectangle 222">
              <a:extLst>
                <a:ext uri="{FF2B5EF4-FFF2-40B4-BE49-F238E27FC236}">
                  <a16:creationId xmlns:a16="http://schemas.microsoft.com/office/drawing/2014/main" id="{CC670FA4-DE3B-498F-868A-7F65F129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78" name="Rectangle 223">
              <a:extLst>
                <a:ext uri="{FF2B5EF4-FFF2-40B4-BE49-F238E27FC236}">
                  <a16:creationId xmlns:a16="http://schemas.microsoft.com/office/drawing/2014/main" id="{6E066E9A-1E24-430E-A28B-1319B5265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Q</a:t>
              </a:r>
            </a:p>
          </p:txBody>
        </p:sp>
        <p:sp>
          <p:nvSpPr>
            <p:cNvPr id="64579" name="Rectangle 224">
              <a:extLst>
                <a:ext uri="{FF2B5EF4-FFF2-40B4-BE49-F238E27FC236}">
                  <a16:creationId xmlns:a16="http://schemas.microsoft.com/office/drawing/2014/main" id="{2398945D-D637-40DA-BDAE-AE2E7BCA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80" name="Rectangle 225">
              <a:extLst>
                <a:ext uri="{FF2B5EF4-FFF2-40B4-BE49-F238E27FC236}">
                  <a16:creationId xmlns:a16="http://schemas.microsoft.com/office/drawing/2014/main" id="{1FBA087F-069B-491D-BAC2-ADF07957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64581" name="Rectangle 226">
              <a:extLst>
                <a:ext uri="{FF2B5EF4-FFF2-40B4-BE49-F238E27FC236}">
                  <a16:creationId xmlns:a16="http://schemas.microsoft.com/office/drawing/2014/main" id="{6A36C725-72C1-4129-AD35-D64FA136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613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844766B-62FD-4BAE-B86C-E437C75EC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703263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子集和数问题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15110A7-71EA-484B-8C77-12210B9AC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567737" cy="49545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已知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个正数的集合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W={w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和正数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。找出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中的和数等于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的所有子集。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，（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）＝（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M=31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。则满足要求的子集有：</a:t>
            </a:r>
          </a:p>
          <a:p>
            <a:pPr marL="447675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直接用元素表示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47675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元组（用元素下标表示）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47675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元组（用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元向量表示）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52199063-92BA-440E-BE29-7EA7C1E93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59785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子集和数问题解的表示：</a:t>
            </a:r>
            <a:endParaRPr lang="en-US" altLang="zh-CN" sz="32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形式一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问题的解为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/>
              <a:t>(x</a:t>
            </a:r>
            <a:r>
              <a:rPr lang="en-US" altLang="zh-CN" sz="2400" baseline="-25000"/>
              <a:t>1</a:t>
            </a:r>
            <a:r>
              <a:rPr lang="en-US" altLang="zh-CN" sz="2400"/>
              <a:t>, x</a:t>
            </a:r>
            <a:r>
              <a:rPr lang="en-US" altLang="zh-CN" sz="2400" baseline="-25000"/>
              <a:t>2</a:t>
            </a:r>
            <a:r>
              <a:rPr lang="en-US" altLang="zh-CN" sz="2400"/>
              <a:t>, …, x</a:t>
            </a:r>
            <a:r>
              <a:rPr lang="en-US" altLang="zh-CN" sz="2400" baseline="-25000"/>
              <a:t>k</a:t>
            </a:r>
            <a:r>
              <a:rPr lang="en-US" altLang="zh-CN" sz="2400"/>
              <a:t>), 1≤k≤n</a:t>
            </a:r>
            <a:r>
              <a:rPr lang="zh-CN" altLang="en-US" sz="2400"/>
              <a:t>。不同的解可以是大小不同的元组，如</a:t>
            </a:r>
            <a:r>
              <a:rPr lang="en-US" altLang="zh-CN" sz="2400"/>
              <a:t>(1,2,4)</a:t>
            </a:r>
            <a:r>
              <a:rPr lang="zh-CN" altLang="en-US" sz="2400"/>
              <a:t>和</a:t>
            </a:r>
            <a:r>
              <a:rPr lang="en-US" altLang="zh-CN" sz="2400"/>
              <a:t>(3,4)</a:t>
            </a:r>
            <a:r>
              <a:rPr lang="zh-CN" altLang="en-US" sz="2400"/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显式约束条件</a:t>
            </a:r>
            <a:r>
              <a:rPr lang="zh-CN" altLang="en-US" sz="2400"/>
              <a:t>：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en-US" altLang="zh-CN" sz="2400"/>
              <a:t>∈{ j | j</a:t>
            </a:r>
            <a:r>
              <a:rPr lang="zh-CN" altLang="en-US" sz="2400"/>
              <a:t>为整数且</a:t>
            </a:r>
            <a:r>
              <a:rPr lang="en-US" altLang="zh-CN" sz="2400"/>
              <a:t>1≤j≤n }</a:t>
            </a:r>
            <a:r>
              <a:rPr lang="zh-CN" altLang="en-US" sz="2400"/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隐式约束条件</a:t>
            </a:r>
            <a:r>
              <a:rPr lang="zh-CN" altLang="en-US" sz="2400"/>
              <a:t>：</a:t>
            </a:r>
            <a:r>
              <a:rPr lang="en-US" altLang="zh-CN" sz="2400"/>
              <a:t>1</a:t>
            </a:r>
            <a:r>
              <a:rPr lang="zh-CN" altLang="en-US" sz="2400"/>
              <a:t>）没有两个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是相同的；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2</a:t>
            </a:r>
            <a:r>
              <a:rPr lang="zh-CN" altLang="en-US" sz="2400"/>
              <a:t>）</a:t>
            </a:r>
            <a:r>
              <a:rPr lang="en-US" altLang="zh-CN" sz="2400"/>
              <a:t>w</a:t>
            </a:r>
            <a:r>
              <a:rPr lang="en-US" altLang="zh-CN" sz="2400" baseline="-25000"/>
              <a:t>xi</a:t>
            </a:r>
            <a:r>
              <a:rPr lang="zh-CN" altLang="en-US" sz="2400"/>
              <a:t>的和为</a:t>
            </a:r>
            <a:r>
              <a:rPr lang="en-US" altLang="zh-CN" sz="2400"/>
              <a:t>M</a:t>
            </a:r>
            <a:r>
              <a:rPr lang="zh-CN" altLang="en-US" sz="2400"/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3</a:t>
            </a:r>
            <a:r>
              <a:rPr lang="zh-CN" altLang="en-US" sz="2400"/>
              <a:t>）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＜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 baseline="-25000"/>
              <a:t>＋</a:t>
            </a:r>
            <a:r>
              <a:rPr lang="en-US" altLang="zh-CN" sz="2400" baseline="-25000"/>
              <a:t>1</a:t>
            </a:r>
            <a:r>
              <a:rPr lang="en-US" altLang="zh-CN" sz="2400"/>
              <a:t>,1≤i</a:t>
            </a:r>
            <a:r>
              <a:rPr lang="zh-CN" altLang="en-US" sz="2400"/>
              <a:t>＜</a:t>
            </a:r>
            <a:r>
              <a:rPr lang="en-US" altLang="zh-CN" sz="2400"/>
              <a:t>n</a:t>
            </a:r>
            <a:r>
              <a:rPr lang="zh-CN" altLang="en-US" sz="2400"/>
              <a:t>（避免重复元组）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0AAE6485-8A5F-4F67-BE5C-17B7160E5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578850" cy="55816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形式二：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解由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/>
              <a:t>(x</a:t>
            </a:r>
            <a:r>
              <a:rPr lang="en-US" altLang="zh-CN" sz="2400" baseline="-25000"/>
              <a:t>1</a:t>
            </a:r>
            <a:r>
              <a:rPr lang="en-US" altLang="zh-CN" sz="2400"/>
              <a:t>, x</a:t>
            </a:r>
            <a:r>
              <a:rPr lang="en-US" altLang="zh-CN" sz="2400" baseline="-25000"/>
              <a:t>2</a:t>
            </a:r>
            <a:r>
              <a:rPr lang="en-US" altLang="zh-CN" sz="2400"/>
              <a:t>, …, x</a:t>
            </a:r>
            <a:r>
              <a:rPr lang="en-US" altLang="zh-CN" sz="2400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表示，其中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en-US" altLang="zh-CN" sz="2400"/>
              <a:t>∈{0,1}</a:t>
            </a:r>
            <a:r>
              <a:rPr lang="zh-CN" altLang="en-US" sz="2400"/>
              <a:t>。如果选择了</a:t>
            </a:r>
            <a:r>
              <a:rPr lang="en-US" altLang="zh-CN" sz="2400"/>
              <a:t>w</a:t>
            </a:r>
            <a:r>
              <a:rPr lang="en-US" altLang="zh-CN" sz="2400" baseline="-25000"/>
              <a:t>i</a:t>
            </a:r>
            <a:r>
              <a:rPr lang="zh-CN" altLang="en-US" sz="2400"/>
              <a:t>，则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，否则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          </a:t>
            </a:r>
            <a:r>
              <a:rPr lang="zh-CN" altLang="en-US" sz="2400" b="1"/>
              <a:t>例</a:t>
            </a:r>
            <a:r>
              <a:rPr lang="zh-CN" altLang="en-US" sz="2400"/>
              <a:t>：（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）和（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  <a:p>
            <a:pPr marL="0" indent="0" eaLnBrk="1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400"/>
              <a:t>：所有元组具有统一固定的大小。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显式约束条件</a:t>
            </a:r>
            <a:r>
              <a:rPr lang="zh-CN" altLang="en-US" sz="2400"/>
              <a:t>：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en-US" altLang="zh-CN" sz="2400"/>
              <a:t>∈{0,1}</a:t>
            </a:r>
            <a:r>
              <a:rPr lang="zh-CN" altLang="en-US" sz="2400"/>
              <a:t> ，</a:t>
            </a:r>
            <a:r>
              <a:rPr lang="en-US" altLang="zh-CN" sz="2400"/>
              <a:t>1≤i≤n;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隐式约束条件：</a:t>
            </a:r>
            <a:r>
              <a:rPr lang="el-GR" altLang="zh-CN" sz="2400">
                <a:latin typeface="宋体" panose="02010600030101010101" pitchFamily="2" charset="-122"/>
              </a:rPr>
              <a:t>Σ</a:t>
            </a:r>
            <a:r>
              <a:rPr lang="en-US" altLang="zh-CN" sz="2400"/>
              <a:t>(x</a:t>
            </a:r>
            <a:r>
              <a:rPr lang="en-US" altLang="zh-CN" sz="2400" baseline="-25000"/>
              <a:t>i</a:t>
            </a:r>
            <a:r>
              <a:rPr lang="zh-CN" altLang="en-US" sz="2400"/>
              <a:t> </a:t>
            </a:r>
            <a:r>
              <a:rPr lang="en-US" altLang="zh-CN" sz="2400"/>
              <a:t>× w</a:t>
            </a:r>
            <a:r>
              <a:rPr lang="en-US" altLang="zh-CN" sz="2400" baseline="-25000"/>
              <a:t>i</a:t>
            </a:r>
            <a:r>
              <a:rPr lang="en-US" altLang="zh-CN" sz="2400"/>
              <a:t>) = M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解空间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/>
              <a:t>所有可能的不同元组，总共有</a:t>
            </a:r>
            <a:r>
              <a:rPr lang="en-US" altLang="zh-CN" sz="2400"/>
              <a:t>2</a:t>
            </a:r>
            <a:r>
              <a:rPr lang="en-US" altLang="zh-CN" sz="2400" baseline="30000"/>
              <a:t>n</a:t>
            </a:r>
            <a:r>
              <a:rPr lang="zh-CN" altLang="en-US" sz="2400"/>
              <a:t>个元组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37659D2-C234-4C1D-8C6A-FDB382C4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763"/>
            <a:ext cx="8640762" cy="3568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解空间的组织</a:t>
            </a:r>
            <a:br>
              <a:rPr lang="zh-CN" altLang="en-US"/>
            </a:br>
            <a:r>
              <a:rPr lang="zh-CN" altLang="en-US" sz="2400"/>
              <a:t>        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回溯法将通过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系统地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检索给定问题的解空间来求解，从而需要有效地组织问题的解空间。</a:t>
            </a:r>
            <a:b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采用何种形式组织问题的解空间？</a:t>
            </a:r>
            <a:b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可以用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组织解空间，形成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状态空间树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b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2D9F227-E26A-4A14-979F-358FAD2F7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3644900"/>
            <a:ext cx="8640762" cy="220027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n-</a:t>
            </a:r>
            <a:r>
              <a:rPr lang="zh-CN" altLang="en-US" sz="2400"/>
              <a:t>皇后问题。</a:t>
            </a:r>
            <a:r>
              <a:rPr lang="en-US" altLang="zh-CN" sz="2400"/>
              <a:t>8</a:t>
            </a:r>
            <a:r>
              <a:rPr lang="zh-CN" altLang="en-US" sz="2400"/>
              <a:t>皇后问题的推广，即在</a:t>
            </a:r>
            <a:r>
              <a:rPr lang="en-US" altLang="zh-CN" sz="2400"/>
              <a:t>n×n</a:t>
            </a:r>
            <a:r>
              <a:rPr lang="zh-CN" altLang="en-US" sz="2400"/>
              <a:t>的棋盘上放置</a:t>
            </a:r>
            <a:r>
              <a:rPr lang="en-US" altLang="zh-CN" sz="2400"/>
              <a:t>n</a:t>
            </a:r>
            <a:r>
              <a:rPr lang="zh-CN" altLang="en-US" sz="2400"/>
              <a:t>个</a:t>
            </a:r>
            <a:endParaRPr lang="en-US" altLang="zh-CN" sz="240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皇后，使得它们不会相互攻击。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解空间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排列问题</a:t>
            </a:r>
            <a:r>
              <a:rPr lang="zh-CN" altLang="en-US" sz="2400"/>
              <a:t>，解空间由</a:t>
            </a:r>
            <a:r>
              <a:rPr lang="en-US" altLang="zh-CN" sz="2400"/>
              <a:t>n!</a:t>
            </a:r>
            <a:r>
              <a:rPr lang="zh-CN" altLang="en-US" sz="2400"/>
              <a:t>个</a:t>
            </a:r>
            <a:r>
              <a:rPr lang="en-US" altLang="zh-CN" sz="2400"/>
              <a:t>n-</a:t>
            </a:r>
            <a:r>
              <a:rPr lang="zh-CN" altLang="en-US" sz="2400"/>
              <a:t>元组组成</a:t>
            </a:r>
            <a:r>
              <a:rPr lang="en-US" altLang="zh-CN" sz="2400"/>
              <a:t>.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2400"/>
              <a:t>：</a:t>
            </a:r>
            <a:r>
              <a:rPr lang="en-US" altLang="zh-CN" sz="2400"/>
              <a:t>4</a:t>
            </a:r>
            <a:r>
              <a:rPr lang="zh-CN" altLang="en-US" sz="2400"/>
              <a:t>皇后问题的</a:t>
            </a:r>
            <a:r>
              <a:rPr lang="zh-CN" altLang="en-US" sz="2400" b="1">
                <a:solidFill>
                  <a:srgbClr val="0000FF"/>
                </a:solidFill>
              </a:rPr>
              <a:t>解空间树结构</a:t>
            </a:r>
            <a:r>
              <a:rPr lang="zh-CN" altLang="en-US" sz="2400"/>
              <a:t>如下所示：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E5ADCB35-9636-4613-9408-DA3E61497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81300"/>
            <a:ext cx="8229600" cy="3349625"/>
          </a:xfrm>
        </p:spPr>
        <p:txBody>
          <a:bodyPr/>
          <a:lstStyle/>
          <a:p>
            <a:pPr eaLnBrk="1" hangingPunct="1"/>
            <a:r>
              <a:rPr lang="en-US" altLang="zh-CN"/>
              <a:t>n-</a:t>
            </a:r>
            <a:r>
              <a:rPr lang="zh-CN" altLang="en-US"/>
              <a:t>皇后问题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CAD577A8-8641-4989-B47E-D66971A46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33375"/>
            <a:ext cx="80089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6">
            <a:extLst>
              <a:ext uri="{FF2B5EF4-FFF2-40B4-BE49-F238E27FC236}">
                <a16:creationId xmlns:a16="http://schemas.microsoft.com/office/drawing/2014/main" id="{BA430FD6-AA3F-471F-B998-EE89F9DD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230688"/>
            <a:ext cx="8699500" cy="2584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625475" indent="-62547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/>
              <a:t>边</a:t>
            </a:r>
            <a:r>
              <a:rPr lang="zh-CN" altLang="en-US" sz="2400" dirty="0"/>
              <a:t>：从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级到</a:t>
            </a:r>
            <a:r>
              <a:rPr lang="en-US" altLang="zh-CN" sz="2400" dirty="0"/>
              <a:t>i+1</a:t>
            </a:r>
            <a:r>
              <a:rPr lang="zh-CN" altLang="en-US" sz="2400" dirty="0"/>
              <a:t>级的边用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的值标记，表示将皇后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放到第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行的第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列。</a:t>
            </a:r>
            <a:r>
              <a:rPr lang="zh-CN" altLang="en-US" sz="2000" dirty="0"/>
              <a:t>如由</a:t>
            </a:r>
            <a:r>
              <a:rPr lang="en-US" altLang="zh-CN" sz="2000" dirty="0"/>
              <a:t>1</a:t>
            </a:r>
            <a:r>
              <a:rPr lang="zh-CN" altLang="en-US" sz="2000" dirty="0"/>
              <a:t>级到</a:t>
            </a:r>
            <a:r>
              <a:rPr lang="en-US" altLang="zh-CN" sz="2000" dirty="0"/>
              <a:t>2</a:t>
            </a:r>
            <a:r>
              <a:rPr lang="zh-CN" altLang="en-US" sz="2000" dirty="0"/>
              <a:t>级结点的边给出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的各种取值：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。</a:t>
            </a:r>
            <a:endParaRPr lang="zh-CN" altLang="en-US" sz="2400" dirty="0"/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/>
              <a:t>解空间</a:t>
            </a:r>
            <a:r>
              <a:rPr lang="zh-CN" altLang="en-US" sz="2400" dirty="0"/>
              <a:t>：由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从根结点到叶结点的所有路径</a:t>
            </a:r>
            <a:r>
              <a:rPr lang="zh-CN" altLang="en-US" sz="2400" dirty="0"/>
              <a:t>所定义。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dirty="0"/>
              <a:t>                  </a:t>
            </a:r>
            <a:r>
              <a:rPr lang="zh-CN" altLang="en-US" sz="2400" dirty="0"/>
              <a:t>共有</a:t>
            </a:r>
            <a:r>
              <a:rPr lang="en-US" altLang="zh-CN" sz="2400" dirty="0"/>
              <a:t>4</a:t>
            </a:r>
            <a:r>
              <a:rPr lang="zh-CN" altLang="en-US" sz="2400" dirty="0"/>
              <a:t>！＝</a:t>
            </a:r>
            <a:r>
              <a:rPr lang="en-US" altLang="zh-CN" sz="2400" dirty="0"/>
              <a:t>24</a:t>
            </a:r>
            <a:r>
              <a:rPr lang="zh-CN" altLang="en-US" sz="2400" dirty="0"/>
              <a:t>个叶结点，反映了</a:t>
            </a:r>
            <a:r>
              <a:rPr lang="en-US" altLang="zh-CN" sz="2400" dirty="0"/>
              <a:t>4</a:t>
            </a:r>
            <a:r>
              <a:rPr lang="zh-CN" altLang="en-US" sz="2400" dirty="0"/>
              <a:t>元组的所有可能排列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/>
              <a:t>               ——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排列树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08B57620-0776-4D32-BAFB-B4BA08F85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8" y="249238"/>
            <a:ext cx="8709025" cy="119697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例</a:t>
            </a:r>
            <a:endParaRPr lang="en-US" altLang="zh-CN" sz="240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一个无向图的邻接表表示如下：</a:t>
            </a:r>
          </a:p>
        </p:txBody>
      </p:sp>
      <p:pic>
        <p:nvPicPr>
          <p:cNvPr id="22531" name="图片 5">
            <a:extLst>
              <a:ext uri="{FF2B5EF4-FFF2-40B4-BE49-F238E27FC236}">
                <a16:creationId xmlns:a16="http://schemas.microsoft.com/office/drawing/2014/main" id="{1CEA2C34-DCC2-40C8-A2C1-818A9D11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481138"/>
            <a:ext cx="464661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内容占位符 2">
            <a:extLst>
              <a:ext uri="{FF2B5EF4-FFF2-40B4-BE49-F238E27FC236}">
                <a16:creationId xmlns:a16="http://schemas.microsoft.com/office/drawing/2014/main" id="{8DCB8CE8-7C0F-4F7B-A5EE-69FF7F46D340}"/>
              </a:ext>
            </a:extLst>
          </p:cNvPr>
          <p:cNvSpPr txBox="1">
            <a:spLocks/>
          </p:cNvSpPr>
          <p:nvPr/>
        </p:nvSpPr>
        <p:spPr bwMode="auto">
          <a:xfrm>
            <a:off x="1187450" y="3163888"/>
            <a:ext cx="3252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一个有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个结点和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条边的无向图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3" name="内容占位符 2">
            <a:extLst>
              <a:ext uri="{FF2B5EF4-FFF2-40B4-BE49-F238E27FC236}">
                <a16:creationId xmlns:a16="http://schemas.microsoft.com/office/drawing/2014/main" id="{B64FDAFF-C432-4EB5-B09B-F6200D8471B9}"/>
              </a:ext>
            </a:extLst>
          </p:cNvPr>
          <p:cNvSpPr txBox="1">
            <a:spLocks/>
          </p:cNvSpPr>
          <p:nvPr/>
        </p:nvSpPr>
        <p:spPr bwMode="auto">
          <a:xfrm>
            <a:off x="4572000" y="3168650"/>
            <a:ext cx="374491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的邻接表表示，每条边被保存了两次</a:t>
            </a:r>
          </a:p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534" name="图片 8">
            <a:extLst>
              <a:ext uri="{FF2B5EF4-FFF2-40B4-BE49-F238E27FC236}">
                <a16:creationId xmlns:a16="http://schemas.microsoft.com/office/drawing/2014/main" id="{BD67922B-10F4-486B-A771-08823A281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30675"/>
            <a:ext cx="421481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内容占位符 2">
            <a:extLst>
              <a:ext uri="{FF2B5EF4-FFF2-40B4-BE49-F238E27FC236}">
                <a16:creationId xmlns:a16="http://schemas.microsoft.com/office/drawing/2014/main" id="{0AADBFF4-F106-417E-8792-3356DAA1A519}"/>
              </a:ext>
            </a:extLst>
          </p:cNvPr>
          <p:cNvSpPr txBox="1">
            <a:spLocks/>
          </p:cNvSpPr>
          <p:nvPr/>
        </p:nvSpPr>
        <p:spPr bwMode="auto">
          <a:xfrm>
            <a:off x="252413" y="3836988"/>
            <a:ext cx="87090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一个有向图的邻接表表示如下：</a:t>
            </a:r>
          </a:p>
        </p:txBody>
      </p:sp>
      <p:sp>
        <p:nvSpPr>
          <p:cNvPr id="22536" name="内容占位符 2">
            <a:extLst>
              <a:ext uri="{FF2B5EF4-FFF2-40B4-BE49-F238E27FC236}">
                <a16:creationId xmlns:a16="http://schemas.microsoft.com/office/drawing/2014/main" id="{275CC7C9-DA43-42E3-B8A1-7E23342634E8}"/>
              </a:ext>
            </a:extLst>
          </p:cNvPr>
          <p:cNvSpPr txBox="1">
            <a:spLocks/>
          </p:cNvSpPr>
          <p:nvPr/>
        </p:nvSpPr>
        <p:spPr bwMode="auto">
          <a:xfrm>
            <a:off x="1116013" y="6142038"/>
            <a:ext cx="325278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一个有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个结点和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条边的有向图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7" name="内容占位符 2">
            <a:extLst>
              <a:ext uri="{FF2B5EF4-FFF2-40B4-BE49-F238E27FC236}">
                <a16:creationId xmlns:a16="http://schemas.microsoft.com/office/drawing/2014/main" id="{9304765C-3F0C-4B82-ACF5-3ECC3DD4F509}"/>
              </a:ext>
            </a:extLst>
          </p:cNvPr>
          <p:cNvSpPr txBox="1">
            <a:spLocks/>
          </p:cNvSpPr>
          <p:nvPr/>
        </p:nvSpPr>
        <p:spPr bwMode="auto">
          <a:xfrm>
            <a:off x="4440238" y="6115050"/>
            <a:ext cx="160972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的邻接表表示</a:t>
            </a:r>
          </a:p>
        </p:txBody>
      </p:sp>
      <p:pic>
        <p:nvPicPr>
          <p:cNvPr id="22538" name="图片 23">
            <a:extLst>
              <a:ext uri="{FF2B5EF4-FFF2-40B4-BE49-F238E27FC236}">
                <a16:creationId xmlns:a16="http://schemas.microsoft.com/office/drawing/2014/main" id="{F5AB2E88-DF62-4201-A5BA-BEC55F3C2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025A4AEE-C150-46EB-90D6-EE44DBCA3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2563"/>
            <a:ext cx="8713787" cy="57721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子集和数问题的解空间的树结构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两种元组表示形式：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元组大小可变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＜</a:t>
            </a:r>
            <a:r>
              <a:rPr lang="en-US" altLang="zh-CN" sz="2400">
                <a:latin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i+1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树边标记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  <a:r>
              <a:rPr lang="zh-CN" altLang="en-US" sz="2200">
                <a:latin typeface="宋体" panose="02010600030101010101" pitchFamily="2" charset="-122"/>
              </a:rPr>
              <a:t>由</a:t>
            </a:r>
            <a:r>
              <a:rPr lang="en-US" altLang="zh-CN" sz="2200">
                <a:latin typeface="宋体" panose="02010600030101010101" pitchFamily="2" charset="-122"/>
              </a:rPr>
              <a:t>i</a:t>
            </a:r>
            <a:r>
              <a:rPr lang="zh-CN" altLang="en-US" sz="2200">
                <a:latin typeface="宋体" panose="02010600030101010101" pitchFamily="2" charset="-122"/>
              </a:rPr>
              <a:t>级结点到</a:t>
            </a:r>
            <a:r>
              <a:rPr lang="en-US" altLang="zh-CN" sz="2200">
                <a:latin typeface="宋体" panose="02010600030101010101" pitchFamily="2" charset="-122"/>
              </a:rPr>
              <a:t>i</a:t>
            </a:r>
            <a:r>
              <a:rPr lang="zh-CN" altLang="en-US" sz="2200">
                <a:latin typeface="宋体" panose="02010600030101010101" pitchFamily="2" charset="-122"/>
              </a:rPr>
              <a:t>＋</a:t>
            </a:r>
            <a:r>
              <a:rPr lang="en-US" altLang="zh-CN" sz="2200">
                <a:latin typeface="宋体" panose="02010600030101010101" pitchFamily="2" charset="-122"/>
              </a:rPr>
              <a:t>1</a:t>
            </a:r>
            <a:r>
              <a:rPr lang="zh-CN" altLang="en-US" sz="2200">
                <a:latin typeface="宋体" panose="02010600030101010101" pitchFamily="2" charset="-122"/>
              </a:rPr>
              <a:t>级结点的一条边用</a:t>
            </a:r>
            <a:r>
              <a:rPr lang="en-US" altLang="zh-CN" sz="2200">
                <a:latin typeface="宋体" panose="02010600030101010101" pitchFamily="2" charset="-122"/>
              </a:rPr>
              <a:t>x</a:t>
            </a:r>
            <a:r>
              <a:rPr lang="en-US" altLang="zh-CN" sz="2200" baseline="-25000">
                <a:latin typeface="宋体" panose="02010600030101010101" pitchFamily="2" charset="-122"/>
              </a:rPr>
              <a:t>i</a:t>
            </a:r>
            <a:r>
              <a:rPr lang="zh-CN" altLang="en-US" sz="2200">
                <a:latin typeface="宋体" panose="02010600030101010101" pitchFamily="2" charset="-122"/>
              </a:rPr>
              <a:t>来表示，表示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宋体" panose="02010600030101010101" pitchFamily="2" charset="-122"/>
              </a:rPr>
              <a:t>               k-</a:t>
            </a:r>
            <a:r>
              <a:rPr lang="zh-CN" altLang="en-US" sz="2200">
                <a:latin typeface="宋体" panose="02010600030101010101" pitchFamily="2" charset="-122"/>
              </a:rPr>
              <a:t>元组里的第</a:t>
            </a:r>
            <a:r>
              <a:rPr lang="en-US" altLang="zh-CN" sz="2200">
                <a:latin typeface="宋体" panose="02010600030101010101" pitchFamily="2" charset="-122"/>
              </a:rPr>
              <a:t>i</a:t>
            </a:r>
            <a:r>
              <a:rPr lang="zh-CN" altLang="en-US" sz="2200">
                <a:latin typeface="宋体" panose="02010600030101010101" pitchFamily="2" charset="-122"/>
              </a:rPr>
              <a:t>个元素是已知集合中下标为</a:t>
            </a:r>
            <a:r>
              <a:rPr lang="en-US" altLang="zh-CN" sz="2200">
                <a:latin typeface="宋体" panose="02010600030101010101" pitchFamily="2" charset="-122"/>
              </a:rPr>
              <a:t>x</a:t>
            </a:r>
            <a:r>
              <a:rPr lang="en-US" altLang="zh-CN" sz="2200" baseline="-25000">
                <a:latin typeface="宋体" panose="02010600030101010101" pitchFamily="2" charset="-122"/>
              </a:rPr>
              <a:t>i</a:t>
            </a:r>
            <a:r>
              <a:rPr lang="zh-CN" altLang="en-US" sz="2200">
                <a:latin typeface="宋体" panose="02010600030101010101" pitchFamily="2" charset="-122"/>
              </a:rPr>
              <a:t>的元素。</a:t>
            </a:r>
            <a:endParaRPr lang="en-US" altLang="zh-CN" sz="2200">
              <a:latin typeface="宋体" panose="02010600030101010101" pitchFamily="2" charset="-122"/>
            </a:endParaRPr>
          </a:p>
        </p:txBody>
      </p:sp>
      <p:pic>
        <p:nvPicPr>
          <p:cNvPr id="70659" name="Picture 5">
            <a:extLst>
              <a:ext uri="{FF2B5EF4-FFF2-40B4-BE49-F238E27FC236}">
                <a16:creationId xmlns:a16="http://schemas.microsoft.com/office/drawing/2014/main" id="{B9E4F103-ABE4-40BA-AE31-35EF307F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081338"/>
            <a:ext cx="52768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>
            <a:extLst>
              <a:ext uri="{FF2B5EF4-FFF2-40B4-BE49-F238E27FC236}">
                <a16:creationId xmlns:a16="http://schemas.microsoft.com/office/drawing/2014/main" id="{6E75A1DB-520A-4EA1-B456-3627385B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2997200"/>
            <a:ext cx="3563938" cy="3582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/>
              <a:t>解空间由树中的根结点到任何结点的所有路径所确定，包括：</a:t>
            </a:r>
            <a:r>
              <a:rPr lang="en-US" altLang="zh-CN" sz="2400" dirty="0"/>
              <a:t>(1),  (1,2),  (1,2,3),(1,2,3,4), (1,2,4), (1,3,4), (1,4),(2), (2,3)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共有</a:t>
            </a:r>
            <a:r>
              <a:rPr lang="en-US" altLang="zh-CN" sz="2400" dirty="0"/>
              <a:t>16</a:t>
            </a:r>
            <a:r>
              <a:rPr lang="zh-CN" altLang="en-US" sz="2400" dirty="0"/>
              <a:t>个可能的元组（结点</a:t>
            </a:r>
            <a:r>
              <a:rPr lang="en-US" altLang="zh-CN" sz="2400" dirty="0"/>
              <a:t>1</a:t>
            </a:r>
            <a:r>
              <a:rPr lang="zh-CN" altLang="en-US" sz="2400" dirty="0"/>
              <a:t>代表空集）。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60B96327-CC4C-49F4-B02A-620F5E22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640763" cy="5870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元组大小固定</a:t>
            </a:r>
            <a:r>
              <a:rPr lang="zh-CN" altLang="en-US" sz="2400">
                <a:latin typeface="宋体" panose="02010600030101010101" pitchFamily="2" charset="-122"/>
              </a:rPr>
              <a:t>：每个都是</a:t>
            </a:r>
            <a:r>
              <a:rPr lang="en-US" altLang="zh-CN" sz="2400">
                <a:latin typeface="宋体" panose="02010600030101010101" pitchFamily="2" charset="-122"/>
              </a:rPr>
              <a:t>n-</a:t>
            </a:r>
            <a:r>
              <a:rPr lang="zh-CN" altLang="en-US" sz="2400">
                <a:latin typeface="宋体" panose="02010600030101010101" pitchFamily="2" charset="-122"/>
              </a:rPr>
              <a:t>元组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树边标记</a:t>
            </a:r>
            <a:r>
              <a:rPr lang="zh-CN" altLang="en-US" sz="2400">
                <a:latin typeface="宋体" panose="02010600030101010101" pitchFamily="2" charset="-122"/>
              </a:rPr>
              <a:t>：由</a:t>
            </a:r>
            <a:r>
              <a:rPr lang="en-US" altLang="zh-CN" sz="24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级结点到</a:t>
            </a:r>
            <a:r>
              <a:rPr lang="en-US" altLang="zh-CN" sz="24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＋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级结点的那些边用</a:t>
            </a:r>
            <a:r>
              <a:rPr lang="en-US" altLang="zh-CN" sz="2400">
                <a:latin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的值来标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      记，</a:t>
            </a:r>
            <a:r>
              <a:rPr lang="en-US" altLang="zh-CN" sz="2400">
                <a:latin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＝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或</a:t>
            </a:r>
            <a:r>
              <a:rPr lang="en-US" altLang="zh-CN" sz="2400">
                <a:latin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BDF88370-6D82-4FD0-A75B-24C5718B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618013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>
            <a:extLst>
              <a:ext uri="{FF2B5EF4-FFF2-40B4-BE49-F238E27FC236}">
                <a16:creationId xmlns:a16="http://schemas.microsoft.com/office/drawing/2014/main" id="{CCA824FA-E2F9-4714-A4AA-78EF092E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492375"/>
            <a:ext cx="2389187" cy="2308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/>
              <a:t>解空间由根到叶结点的所有路径确定。共有</a:t>
            </a:r>
            <a:r>
              <a:rPr lang="en-US" altLang="zh-CN" sz="2400" dirty="0"/>
              <a:t>16</a:t>
            </a:r>
            <a:r>
              <a:rPr lang="zh-CN" altLang="en-US" sz="2400" dirty="0"/>
              <a:t>个可能的元组。</a:t>
            </a:r>
          </a:p>
        </p:txBody>
      </p:sp>
      <p:sp>
        <p:nvSpPr>
          <p:cNvPr id="71685" name="Text Box 7">
            <a:extLst>
              <a:ext uri="{FF2B5EF4-FFF2-40B4-BE49-F238E27FC236}">
                <a16:creationId xmlns:a16="http://schemas.microsoft.com/office/drawing/2014/main" id="{EE8E6D4B-D693-41DC-9BCE-13283861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5732463"/>
            <a:ext cx="5329237" cy="3667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共有</a:t>
            </a:r>
            <a:r>
              <a:rPr lang="en-US" altLang="zh-CN" sz="1800"/>
              <a:t>2</a:t>
            </a:r>
            <a:r>
              <a:rPr lang="en-US" altLang="zh-CN" sz="1800" baseline="30000"/>
              <a:t>4</a:t>
            </a:r>
            <a:r>
              <a:rPr lang="zh-CN" altLang="en-US" sz="1800"/>
              <a:t>＝</a:t>
            </a:r>
            <a:r>
              <a:rPr lang="en-US" altLang="zh-CN" sz="1800"/>
              <a:t>16</a:t>
            </a:r>
            <a:r>
              <a:rPr lang="zh-CN" altLang="en-US" sz="1800"/>
              <a:t>个叶子结点，代表所有可能的</a:t>
            </a:r>
            <a:r>
              <a:rPr lang="en-US" altLang="zh-CN" sz="1800"/>
              <a:t>4</a:t>
            </a:r>
            <a:r>
              <a:rPr lang="zh-CN" altLang="en-US" sz="1800"/>
              <a:t>元组。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1B3A52A-F098-4DC1-A259-18DD81F4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549275"/>
            <a:ext cx="8291512" cy="7016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同一个问题可以有不同形式的状态空间树。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707" name="Picture 5">
            <a:extLst>
              <a:ext uri="{FF2B5EF4-FFF2-40B4-BE49-F238E27FC236}">
                <a16:creationId xmlns:a16="http://schemas.microsoft.com/office/drawing/2014/main" id="{F1E48B6A-A1AD-4199-A74D-5FC74712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00438"/>
            <a:ext cx="4537075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6">
            <a:extLst>
              <a:ext uri="{FF2B5EF4-FFF2-40B4-BE49-F238E27FC236}">
                <a16:creationId xmlns:a16="http://schemas.microsoft.com/office/drawing/2014/main" id="{5F5215AC-092D-4801-AF96-9F736892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30338"/>
            <a:ext cx="453707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82088EC-E43A-4D3D-8832-FABE0EAAC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47087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关于状态空间树的概念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7BC6B78-F73B-421E-AE16-E492D6466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1027113"/>
            <a:ext cx="8709025" cy="5207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状态空间树</a:t>
            </a:r>
            <a:r>
              <a:rPr lang="zh-CN" altLang="en-US" sz="2200" dirty="0"/>
              <a:t>：解空间的树结构称为</a:t>
            </a:r>
            <a:r>
              <a:rPr lang="zh-CN" altLang="en-US" sz="2200" dirty="0">
                <a:solidFill>
                  <a:srgbClr val="0000FF"/>
                </a:solidFill>
              </a:rPr>
              <a:t>状态空间树</a:t>
            </a:r>
            <a:r>
              <a:rPr lang="en-US" altLang="zh-CN" sz="2200" dirty="0"/>
              <a:t>(state space</a:t>
            </a:r>
            <a:r>
              <a:rPr lang="zh-CN" altLang="en-US" sz="2200" dirty="0"/>
              <a:t> </a:t>
            </a:r>
            <a:r>
              <a:rPr lang="en-US" altLang="zh-CN" sz="2200" dirty="0"/>
              <a:t>tree)</a:t>
            </a:r>
            <a:endParaRPr lang="zh-CN" altLang="en-US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问题状态</a:t>
            </a:r>
            <a:r>
              <a:rPr lang="zh-CN" altLang="en-US" sz="2200" dirty="0"/>
              <a:t>：树中的每一个结点代表问题的一个状态，称为</a:t>
            </a:r>
            <a:r>
              <a:rPr lang="zh-CN" altLang="en-US" sz="2200" dirty="0">
                <a:solidFill>
                  <a:srgbClr val="0000FF"/>
                </a:solidFill>
              </a:rPr>
              <a:t>问题状态</a:t>
            </a:r>
            <a:endParaRPr lang="zh-CN" altLang="en-US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                  </a:t>
            </a:r>
            <a:r>
              <a:rPr lang="en-US" altLang="zh-CN" sz="2200" dirty="0"/>
              <a:t>(problem state)</a:t>
            </a:r>
            <a:r>
              <a:rPr lang="zh-CN" altLang="en-US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</a:t>
            </a:r>
            <a:r>
              <a:rPr lang="zh-CN" altLang="en-US" sz="2200" dirty="0"/>
              <a:t>：由根结点到其他结点的所有路径确定了这个问题的</a:t>
            </a:r>
            <a:r>
              <a:rPr lang="zh-CN" altLang="en-US" sz="2200" dirty="0">
                <a:solidFill>
                  <a:srgbClr val="0000FF"/>
                </a:solidFill>
              </a:rPr>
              <a:t>状态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0000FF"/>
                </a:solidFill>
              </a:rPr>
              <a:t>    </a:t>
            </a:r>
            <a:r>
              <a:rPr lang="zh-CN" altLang="en-US" sz="2200" dirty="0"/>
              <a:t>                  </a:t>
            </a:r>
            <a:r>
              <a:rPr lang="zh-CN" altLang="en-US" sz="2200" dirty="0">
                <a:solidFill>
                  <a:srgbClr val="0000FF"/>
                </a:solidFill>
              </a:rPr>
              <a:t>空间</a:t>
            </a:r>
            <a:r>
              <a:rPr lang="en-US" altLang="zh-CN" sz="2200" dirty="0"/>
              <a:t>(state space)</a:t>
            </a:r>
            <a:r>
              <a:rPr lang="zh-CN" altLang="en-US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解状态</a:t>
            </a:r>
            <a:r>
              <a:rPr lang="zh-CN" altLang="en-US" sz="2200" dirty="0"/>
              <a:t>：是这样一些问题状态</a:t>
            </a:r>
            <a:r>
              <a:rPr lang="en-US" altLang="zh-CN" sz="2200" dirty="0"/>
              <a:t>S</a:t>
            </a:r>
            <a:r>
              <a:rPr lang="zh-CN" altLang="en-US" sz="2200" dirty="0"/>
              <a:t>，对于这些问题状态，由根到</a:t>
            </a:r>
            <a:r>
              <a:rPr lang="en-US" altLang="zh-CN" sz="2200" dirty="0"/>
              <a:t>S</a:t>
            </a:r>
            <a:r>
              <a:rPr lang="zh-CN" altLang="en-US" sz="2200" dirty="0"/>
              <a:t>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               那条路径确定了这个问题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解空间中的一个元组</a:t>
            </a:r>
            <a:r>
              <a:rPr lang="en-US" altLang="zh-CN" sz="2200" dirty="0"/>
              <a:t>(</a:t>
            </a:r>
            <a:r>
              <a:rPr lang="en-US" altLang="zh-CN" sz="1200" dirty="0"/>
              <a:t>solution</a:t>
            </a:r>
            <a:r>
              <a:rPr lang="en-US" altLang="zh-CN" sz="1600" dirty="0"/>
              <a:t> </a:t>
            </a:r>
            <a:r>
              <a:rPr lang="en-US" altLang="zh-CN" sz="1200" dirty="0"/>
              <a:t>states</a:t>
            </a:r>
            <a:r>
              <a:rPr lang="en-US" altLang="zh-CN" sz="2200" dirty="0"/>
              <a:t>)</a:t>
            </a:r>
            <a:r>
              <a:rPr lang="zh-CN" altLang="en-US" sz="2200" dirty="0"/>
              <a:t> 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答案状态</a:t>
            </a:r>
            <a:r>
              <a:rPr lang="zh-CN" altLang="en-US" sz="2200" dirty="0"/>
              <a:t>：是这样的一些解状态</a:t>
            </a:r>
            <a:r>
              <a:rPr lang="en-US" altLang="zh-CN" sz="2200" dirty="0"/>
              <a:t>S</a:t>
            </a:r>
            <a:r>
              <a:rPr lang="zh-CN" altLang="en-US" sz="2200" dirty="0"/>
              <a:t>，对于这些解状态而言，由根到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                  </a:t>
            </a:r>
            <a:r>
              <a:rPr lang="en-US" altLang="zh-CN" sz="2200" dirty="0"/>
              <a:t>S</a:t>
            </a:r>
            <a:r>
              <a:rPr lang="zh-CN" altLang="en-US" sz="2200" dirty="0"/>
              <a:t>的这条路径确定了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问题的一个解</a:t>
            </a:r>
            <a:r>
              <a:rPr lang="zh-CN" altLang="en-US" sz="2200" dirty="0"/>
              <a:t>（满足隐式约束条件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                    的解）</a:t>
            </a:r>
            <a:r>
              <a:rPr lang="en-US" altLang="zh-CN" sz="2200" dirty="0"/>
              <a:t>(answer states)</a:t>
            </a:r>
            <a:r>
              <a:rPr lang="zh-CN" altLang="en-US" sz="2200" dirty="0"/>
              <a:t> 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9141EEC-F201-4F49-8C3D-E7BBECB0F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785225" cy="5964237"/>
          </a:xfrm>
        </p:spPr>
        <p:txBody>
          <a:bodyPr/>
          <a:lstStyle/>
          <a:p>
            <a:pPr marL="179388" lvl="1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状态空间树的构造：</a:t>
            </a:r>
          </a:p>
          <a:p>
            <a:pPr marL="179388" lvl="1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以问题的初始状态作为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，然后系统地生成其它问题状态的结点。</a:t>
            </a:r>
          </a:p>
          <a:p>
            <a:pPr marL="179388" lvl="1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在状态空间树生成的过程中，结点根据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被检测</a:t>
            </a:r>
            <a:r>
              <a:rPr lang="zh-CN" altLang="en-US" sz="2400" dirty="0"/>
              <a:t>情况分为三类：</a:t>
            </a:r>
          </a:p>
          <a:p>
            <a:pPr marL="447675" lvl="1" indent="-268288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活结点</a:t>
            </a:r>
            <a:r>
              <a:rPr lang="zh-CN" altLang="en-US" sz="2400" dirty="0"/>
              <a:t>：自己已经生成</a:t>
            </a:r>
            <a:r>
              <a:rPr lang="en-US" altLang="zh-CN" sz="2400" dirty="0"/>
              <a:t>,</a:t>
            </a:r>
            <a:r>
              <a:rPr lang="zh-CN" altLang="en-US" sz="2400" dirty="0"/>
              <a:t>但其儿子结点还没有全部生成并且</a:t>
            </a:r>
            <a:endParaRPr lang="en-US" altLang="zh-CN" sz="2400" dirty="0"/>
          </a:p>
          <a:p>
            <a:pPr marL="179388" lvl="1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有待生成</a:t>
            </a:r>
            <a:r>
              <a:rPr lang="zh-CN" altLang="en-US" sz="2400" dirty="0"/>
              <a:t>的结点。</a:t>
            </a:r>
          </a:p>
          <a:p>
            <a:pPr marL="447675" lvl="1" indent="-268288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dirty="0"/>
              <a:t>（</a:t>
            </a:r>
            <a:r>
              <a:rPr lang="en-US" altLang="zh-CN" sz="2400" dirty="0"/>
              <a:t>expansion node</a:t>
            </a:r>
            <a:r>
              <a:rPr lang="zh-CN" altLang="en-US" sz="2400" dirty="0"/>
              <a:t>）：当前正在生成其儿子结点的</a:t>
            </a:r>
          </a:p>
          <a:p>
            <a:pPr marL="179388" lvl="1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 活结点。 </a:t>
            </a:r>
          </a:p>
          <a:p>
            <a:pPr marL="447675" lvl="1" indent="-268288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死结点</a:t>
            </a:r>
            <a:r>
              <a:rPr lang="zh-CN" altLang="en-US" sz="2400" dirty="0"/>
              <a:t>：不需要再进一步扩展或者其儿子结点已全部生成的</a:t>
            </a:r>
          </a:p>
          <a:p>
            <a:pPr marL="179388" lvl="1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  结点。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9DF227A-0DBF-48D8-9F22-86284A2B2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513" y="284163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构造状态空间树的两种策略</a:t>
            </a:r>
            <a:endParaRPr lang="en-US" altLang="zh-CN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88A2B7C-61A9-4EB8-9B89-F22F88F5D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3" y="1125538"/>
            <a:ext cx="8475662" cy="5159375"/>
          </a:xfrm>
        </p:spPr>
        <p:txBody>
          <a:bodyPr/>
          <a:lstStyle/>
          <a:p>
            <a:pPr marL="2871788" indent="-2871788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深度优先策略：</a:t>
            </a:r>
            <a:r>
              <a:rPr lang="zh-CN" altLang="en-US" sz="2400" dirty="0"/>
              <a:t>当</a:t>
            </a:r>
            <a:r>
              <a:rPr lang="en-US" altLang="zh-CN" sz="2400" dirty="0"/>
              <a:t>E-</a:t>
            </a:r>
            <a:r>
              <a:rPr lang="zh-CN" altLang="en-US" sz="2400" dirty="0"/>
              <a:t>结点</a:t>
            </a:r>
            <a:r>
              <a:rPr lang="en-US" altLang="zh-CN" sz="2400" dirty="0"/>
              <a:t>R</a:t>
            </a:r>
            <a:r>
              <a:rPr lang="zh-CN" altLang="en-US" sz="2400" dirty="0"/>
              <a:t>一旦生成一个新的儿子</a:t>
            </a:r>
            <a:r>
              <a:rPr lang="en-US" altLang="zh-CN" sz="2400" dirty="0"/>
              <a:t>C</a:t>
            </a:r>
            <a:r>
              <a:rPr lang="zh-CN" altLang="en-US" sz="2400" dirty="0"/>
              <a:t>时，</a:t>
            </a:r>
            <a:r>
              <a:rPr lang="en-US" altLang="zh-CN" sz="2400" dirty="0"/>
              <a:t>C</a:t>
            </a:r>
            <a:r>
              <a:rPr lang="zh-CN" altLang="en-US" sz="2400" dirty="0"/>
              <a:t>就变成一个新的</a:t>
            </a:r>
            <a:r>
              <a:rPr lang="en-US" altLang="zh-CN" sz="2400" dirty="0"/>
              <a:t>E-</a:t>
            </a:r>
            <a:r>
              <a:rPr lang="zh-CN" altLang="en-US" sz="2400" dirty="0"/>
              <a:t>结点，当完全检测了子树</a:t>
            </a:r>
            <a:r>
              <a:rPr lang="en-US" altLang="zh-CN" sz="2400" dirty="0"/>
              <a:t>C</a:t>
            </a:r>
            <a:r>
              <a:rPr lang="zh-CN" altLang="en-US" sz="2400" dirty="0"/>
              <a:t>之后，</a:t>
            </a:r>
            <a:r>
              <a:rPr lang="en-US" altLang="zh-CN" sz="2400" dirty="0"/>
              <a:t>R</a:t>
            </a:r>
            <a:r>
              <a:rPr lang="zh-CN" altLang="en-US" sz="2400" dirty="0"/>
              <a:t>结点再次成为</a:t>
            </a:r>
            <a:r>
              <a:rPr lang="en-US" altLang="zh-CN" sz="2400" dirty="0"/>
              <a:t>E-</a:t>
            </a:r>
            <a:r>
              <a:rPr lang="zh-CN" altLang="en-US" sz="2400" dirty="0"/>
              <a:t>结点。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宽度优先策略：</a:t>
            </a:r>
            <a:r>
              <a:rPr lang="zh-CN" altLang="en-US" sz="2400" dirty="0"/>
              <a:t>一个</a:t>
            </a:r>
            <a:r>
              <a:rPr lang="en-US" altLang="zh-CN" sz="2400" dirty="0"/>
              <a:t>E-</a:t>
            </a:r>
            <a:r>
              <a:rPr lang="zh-CN" altLang="en-US" sz="2400" dirty="0"/>
              <a:t>结点一直保持到变成死结点为止。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/>
              <a:t>在结点生成的过程中，定义一个</a:t>
            </a:r>
            <a:r>
              <a:rPr lang="zh-CN" altLang="en-US" sz="2400" dirty="0">
                <a:solidFill>
                  <a:srgbClr val="0000FF"/>
                </a:solidFill>
              </a:rPr>
              <a:t>限界函数</a:t>
            </a:r>
            <a:r>
              <a:rPr lang="zh-CN" altLang="en-US" sz="2400" dirty="0"/>
              <a:t>，用来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</a:t>
            </a:r>
            <a:r>
              <a:rPr lang="zh-CN" altLang="en-US" sz="2400" dirty="0"/>
              <a:t>杀死还没有生成全部儿子结点的一些活结点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      </a:t>
            </a:r>
            <a:r>
              <a:rPr lang="en-US" altLang="zh-CN" sz="2400" dirty="0"/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这些活结点已无法满足限界函数的条件，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因此不可能导致问题的答案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7C523111-E4E4-4CE1-9A1D-801F264A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8785225" cy="4521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：使用限界函数的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状态结点生成方法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backtracking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：使用限界函数的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结点一直保持到死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78025" indent="-1978025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的状态结点生成方法称为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限界方法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/>
              <a:t>               （</a:t>
            </a:r>
            <a:r>
              <a:rPr lang="en-US" altLang="zh-CN" sz="2800" dirty="0"/>
              <a:t>branch-and-bound</a:t>
            </a:r>
            <a:r>
              <a:rPr lang="zh-CN" altLang="en-US" sz="2800" dirty="0"/>
              <a:t>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2AD46B08-6F8F-4E6E-8FDE-43645A591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868863"/>
            <a:ext cx="8229600" cy="987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深度优先策略下的结点生成次序（结点编号）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没有剪枝的情形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CB39622B-57B2-4A52-B98C-7365F541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92150"/>
            <a:ext cx="8180387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D6E278F6-8395-447A-9194-77D30F61B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3400" y="434975"/>
            <a:ext cx="3454400" cy="181451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的宽度优先策略下的结点生成次序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(BFS)</a:t>
            </a:r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53C2B17B-CDFE-4E42-AE3B-372700D3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13125"/>
            <a:ext cx="482441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5">
            <a:extLst>
              <a:ext uri="{FF2B5EF4-FFF2-40B4-BE49-F238E27FC236}">
                <a16:creationId xmlns:a16="http://schemas.microsoft.com/office/drawing/2014/main" id="{601EAD16-0A7E-41CF-A33F-BE46FB8F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04813"/>
            <a:ext cx="489585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6">
            <a:extLst>
              <a:ext uri="{FF2B5EF4-FFF2-40B4-BE49-F238E27FC236}">
                <a16:creationId xmlns:a16="http://schemas.microsoft.com/office/drawing/2014/main" id="{94CC88B9-12DC-4E05-BAD9-503A7730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413125"/>
            <a:ext cx="3270250" cy="169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的宽度优先策略下的结点生成次序（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D-Search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78F349-E53D-4093-AC8F-4B585811D9F3}"/>
              </a:ext>
            </a:extLst>
          </p:cNvPr>
          <p:cNvSpPr/>
          <p:nvPr/>
        </p:nvSpPr>
        <p:spPr>
          <a:xfrm>
            <a:off x="5613400" y="5545138"/>
            <a:ext cx="3262313" cy="554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altLang="zh-CN" sz="300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300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没有剪枝的情形</a:t>
            </a:r>
            <a:r>
              <a:rPr lang="en-US" altLang="zh-CN" sz="3000" kern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sz="3000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9B4AC808-ED99-4CF5-979D-CD71631E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329613" cy="43576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/>
              <a:t>如果（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,…,x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）是到当前</a:t>
            </a:r>
            <a:r>
              <a:rPr lang="en-US" altLang="zh-CN" sz="2400" dirty="0"/>
              <a:t>E</a:t>
            </a:r>
            <a:r>
              <a:rPr lang="zh-CN" altLang="en-US" sz="2400" dirty="0"/>
              <a:t>结点的路径，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那么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的儿子结点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是一些这样的结点，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它们使得（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,…,x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400" dirty="0"/>
              <a:t>）表示没有两个皇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            后处在相互攻击状态的一种棋盘格局。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/>
              <a:t>根结点</a:t>
            </a:r>
            <a:r>
              <a:rPr lang="en-US" altLang="zh-CN" sz="2400" dirty="0"/>
              <a:t>1</a:t>
            </a:r>
            <a:r>
              <a:rPr lang="zh-CN" altLang="en-US" sz="2400" dirty="0"/>
              <a:t>，此时表示棋盘为空，还没有放置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任何皇后。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结点的生成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/>
              <a:t>依次考察皇后</a:t>
            </a:r>
            <a:r>
              <a:rPr lang="en-US" altLang="zh-CN" sz="2400" dirty="0"/>
              <a:t>1——</a:t>
            </a:r>
            <a:r>
              <a:rPr lang="zh-CN" altLang="en-US" sz="2400" dirty="0"/>
              <a:t>皇后</a:t>
            </a:r>
            <a:r>
              <a:rPr lang="en-US" altLang="zh-CN" sz="2400" dirty="0"/>
              <a:t>n</a:t>
            </a:r>
            <a:r>
              <a:rPr lang="zh-CN" altLang="en-US" sz="2400" dirty="0"/>
              <a:t>的位置。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E7A27369-DE51-44BF-875C-7BA837C09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549275"/>
            <a:ext cx="8229600" cy="8636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皇后问题的回溯法求解</a:t>
            </a:r>
            <a:endParaRPr lang="zh-CN" altLang="en-US" sz="3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699E2C5C-D389-48F1-8A4E-C0C95846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44450"/>
            <a:ext cx="8928100" cy="6337300"/>
          </a:xfrm>
          <a:solidFill>
            <a:schemeClr val="bg1"/>
          </a:solidFill>
        </p:spPr>
        <p:txBody>
          <a:bodyPr/>
          <a:lstStyle/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800" dirty="0"/>
              <a:t>2. </a:t>
            </a:r>
            <a:r>
              <a:rPr lang="zh-CN" altLang="en-US" sz="2800" dirty="0"/>
              <a:t>邻接矩阵</a:t>
            </a:r>
            <a:endParaRPr lang="en-US" altLang="zh-CN" sz="2800" dirty="0"/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通常将图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中的结点编号为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1,2,…,|V|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的邻接矩阵是一个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|V|╳|V|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的矩阵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A=(</a:t>
            </a:r>
            <a:r>
              <a:rPr lang="en-US" altLang="zh-CN" sz="2400" dirty="0" err="1">
                <a:latin typeface="Bahnschrift SemiBold" panose="020B0502040204020203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 err="1">
                <a:latin typeface="Bahnschrift SemiBold" panose="020B0502040204020203" pitchFamily="34" charset="0"/>
                <a:ea typeface="宋体" panose="02010600030101010101" pitchFamily="2" charset="-122"/>
              </a:rPr>
              <a:t>ij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，并定义为：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endParaRPr lang="en-US" altLang="zh-CN" sz="2800" dirty="0"/>
          </a:p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endParaRPr lang="en-US" altLang="zh-CN" sz="1600" dirty="0"/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       邻接矩阵表可用于表示有向图也可用于表示无向图，存储空间需求均为</a:t>
            </a:r>
            <a:r>
              <a:rPr lang="en-US" altLang="zh-CN" sz="2400" dirty="0">
                <a:solidFill>
                  <a:srgbClr val="0000FF"/>
                </a:solidFill>
              </a:rPr>
              <a:t>O(V</a:t>
            </a:r>
            <a:r>
              <a:rPr lang="en-US" altLang="zh-CN" sz="2400" baseline="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901700"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无向图的邻接矩阵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对称矩阵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，因此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也是自己的转置，即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A=A</a:t>
            </a:r>
            <a:r>
              <a:rPr lang="en-US" altLang="zh-CN" sz="2400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39850" lvl="1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为了节省空间，无向图的邻接矩阵可以用上三角或下三角矩阵表示，可以省近乎一半的空间。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39850" lvl="1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但以上性质不适用于有向图。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endParaRPr lang="zh-CN" altLang="en-US" sz="2200" dirty="0"/>
          </a:p>
        </p:txBody>
      </p:sp>
      <p:pic>
        <p:nvPicPr>
          <p:cNvPr id="23555" name="图片 1">
            <a:extLst>
              <a:ext uri="{FF2B5EF4-FFF2-40B4-BE49-F238E27FC236}">
                <a16:creationId xmlns:a16="http://schemas.microsoft.com/office/drawing/2014/main" id="{C9924763-95AB-424E-A4EC-AED6E32A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062163"/>
            <a:ext cx="377507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23">
            <a:extLst>
              <a:ext uri="{FF2B5EF4-FFF2-40B4-BE49-F238E27FC236}">
                <a16:creationId xmlns:a16="http://schemas.microsoft.com/office/drawing/2014/main" id="{905EADD6-7EA8-42E1-8AC2-DF06CBE96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46EE3392-0F5E-483B-B0C9-1CF21CFD6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8550" y="1301750"/>
            <a:ext cx="4214813" cy="1406525"/>
          </a:xfrm>
          <a:solidFill>
            <a:srgbClr val="CDFFE6"/>
          </a:solidFill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根结点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，开始状态，唯一的活结点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解向量：（）</a:t>
            </a:r>
          </a:p>
        </p:txBody>
      </p:sp>
      <p:grpSp>
        <p:nvGrpSpPr>
          <p:cNvPr id="82947" name="Group 21">
            <a:extLst>
              <a:ext uri="{FF2B5EF4-FFF2-40B4-BE49-F238E27FC236}">
                <a16:creationId xmlns:a16="http://schemas.microsoft.com/office/drawing/2014/main" id="{C78B0ECB-C79B-48CD-9CBD-D46DB02ABFA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39850"/>
            <a:ext cx="1727200" cy="1731963"/>
            <a:chOff x="476" y="436"/>
            <a:chExt cx="1088" cy="1091"/>
          </a:xfrm>
        </p:grpSpPr>
        <p:sp>
          <p:nvSpPr>
            <p:cNvPr id="82972" name="Rectangle 4">
              <a:extLst>
                <a:ext uri="{FF2B5EF4-FFF2-40B4-BE49-F238E27FC236}">
                  <a16:creationId xmlns:a16="http://schemas.microsoft.com/office/drawing/2014/main" id="{762D18F7-B8BC-4735-BAB6-F7E8441D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3" name="Rectangle 5">
              <a:extLst>
                <a:ext uri="{FF2B5EF4-FFF2-40B4-BE49-F238E27FC236}">
                  <a16:creationId xmlns:a16="http://schemas.microsoft.com/office/drawing/2014/main" id="{A13ADE43-8273-4B40-B9D5-54168A5C3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4" name="Rectangle 6">
              <a:extLst>
                <a:ext uri="{FF2B5EF4-FFF2-40B4-BE49-F238E27FC236}">
                  <a16:creationId xmlns:a16="http://schemas.microsoft.com/office/drawing/2014/main" id="{9E868FBF-53E1-473B-881C-CF8FD336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5" name="Rectangle 7">
              <a:extLst>
                <a:ext uri="{FF2B5EF4-FFF2-40B4-BE49-F238E27FC236}">
                  <a16:creationId xmlns:a16="http://schemas.microsoft.com/office/drawing/2014/main" id="{DA0DF8E0-B0BD-4361-80F7-3C3A58E2B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6" name="Rectangle 8">
              <a:extLst>
                <a:ext uri="{FF2B5EF4-FFF2-40B4-BE49-F238E27FC236}">
                  <a16:creationId xmlns:a16="http://schemas.microsoft.com/office/drawing/2014/main" id="{4786B1D8-CD7E-4DCD-98F6-302560C89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7" name="Rectangle 9">
              <a:extLst>
                <a:ext uri="{FF2B5EF4-FFF2-40B4-BE49-F238E27FC236}">
                  <a16:creationId xmlns:a16="http://schemas.microsoft.com/office/drawing/2014/main" id="{D7BCA35E-E4F3-4122-A354-168CB47F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8" name="Rectangle 10">
              <a:extLst>
                <a:ext uri="{FF2B5EF4-FFF2-40B4-BE49-F238E27FC236}">
                  <a16:creationId xmlns:a16="http://schemas.microsoft.com/office/drawing/2014/main" id="{7A6E92C0-F737-49DA-82D9-04998140A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9" name="Rectangle 11">
              <a:extLst>
                <a:ext uri="{FF2B5EF4-FFF2-40B4-BE49-F238E27FC236}">
                  <a16:creationId xmlns:a16="http://schemas.microsoft.com/office/drawing/2014/main" id="{58A918B1-8F82-4987-8AF2-CC7B971DB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0" name="Rectangle 12">
              <a:extLst>
                <a:ext uri="{FF2B5EF4-FFF2-40B4-BE49-F238E27FC236}">
                  <a16:creationId xmlns:a16="http://schemas.microsoft.com/office/drawing/2014/main" id="{4933F0DC-E3B9-4DD2-B427-847CF3DFF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1" name="Rectangle 13">
              <a:extLst>
                <a:ext uri="{FF2B5EF4-FFF2-40B4-BE49-F238E27FC236}">
                  <a16:creationId xmlns:a16="http://schemas.microsoft.com/office/drawing/2014/main" id="{6043DE56-8B25-4DF8-99A0-2BCBE138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2" name="Rectangle 14">
              <a:extLst>
                <a:ext uri="{FF2B5EF4-FFF2-40B4-BE49-F238E27FC236}">
                  <a16:creationId xmlns:a16="http://schemas.microsoft.com/office/drawing/2014/main" id="{C3C38376-35BB-48C0-B2B4-2F7217AEE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3" name="Rectangle 15">
              <a:extLst>
                <a:ext uri="{FF2B5EF4-FFF2-40B4-BE49-F238E27FC236}">
                  <a16:creationId xmlns:a16="http://schemas.microsoft.com/office/drawing/2014/main" id="{B343C4FC-CC45-4C81-8D26-8C038A51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4" name="Rectangle 16">
              <a:extLst>
                <a:ext uri="{FF2B5EF4-FFF2-40B4-BE49-F238E27FC236}">
                  <a16:creationId xmlns:a16="http://schemas.microsoft.com/office/drawing/2014/main" id="{BD401856-1FB2-42F9-9FB1-2B43E7437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5" name="Rectangle 17">
              <a:extLst>
                <a:ext uri="{FF2B5EF4-FFF2-40B4-BE49-F238E27FC236}">
                  <a16:creationId xmlns:a16="http://schemas.microsoft.com/office/drawing/2014/main" id="{8584E17C-3A52-4E7E-B697-ED5BBD9EB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6" name="Rectangle 18">
              <a:extLst>
                <a:ext uri="{FF2B5EF4-FFF2-40B4-BE49-F238E27FC236}">
                  <a16:creationId xmlns:a16="http://schemas.microsoft.com/office/drawing/2014/main" id="{29BF1681-33C8-4153-B3D7-DD265C48C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87" name="Rectangle 19">
              <a:extLst>
                <a:ext uri="{FF2B5EF4-FFF2-40B4-BE49-F238E27FC236}">
                  <a16:creationId xmlns:a16="http://schemas.microsoft.com/office/drawing/2014/main" id="{01770B54-7392-48BA-B9D5-97DB430A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2948" name="Oval 20">
            <a:extLst>
              <a:ext uri="{FF2B5EF4-FFF2-40B4-BE49-F238E27FC236}">
                <a16:creationId xmlns:a16="http://schemas.microsoft.com/office/drawing/2014/main" id="{DB3E9BCE-2ED2-43E7-9783-31A8AE17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41287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82949" name="Group 22">
            <a:extLst>
              <a:ext uri="{FF2B5EF4-FFF2-40B4-BE49-F238E27FC236}">
                <a16:creationId xmlns:a16="http://schemas.microsoft.com/office/drawing/2014/main" id="{1210A6DC-908C-4F3B-BB9F-D609D05F91A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698875"/>
            <a:ext cx="1727200" cy="1731963"/>
            <a:chOff x="476" y="436"/>
            <a:chExt cx="1088" cy="1091"/>
          </a:xfrm>
        </p:grpSpPr>
        <p:sp>
          <p:nvSpPr>
            <p:cNvPr id="82956" name="Rectangle 23">
              <a:extLst>
                <a:ext uri="{FF2B5EF4-FFF2-40B4-BE49-F238E27FC236}">
                  <a16:creationId xmlns:a16="http://schemas.microsoft.com/office/drawing/2014/main" id="{76B1EB69-CB2F-47E0-8234-63DBF878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2957" name="Rectangle 24">
              <a:extLst>
                <a:ext uri="{FF2B5EF4-FFF2-40B4-BE49-F238E27FC236}">
                  <a16:creationId xmlns:a16="http://schemas.microsoft.com/office/drawing/2014/main" id="{5738DCCF-95DE-4E3D-8B89-8ACD59B4C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58" name="Rectangle 25">
              <a:extLst>
                <a:ext uri="{FF2B5EF4-FFF2-40B4-BE49-F238E27FC236}">
                  <a16:creationId xmlns:a16="http://schemas.microsoft.com/office/drawing/2014/main" id="{14DC0DDA-7669-4B8F-916D-F7725F20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59" name="Rectangle 26">
              <a:extLst>
                <a:ext uri="{FF2B5EF4-FFF2-40B4-BE49-F238E27FC236}">
                  <a16:creationId xmlns:a16="http://schemas.microsoft.com/office/drawing/2014/main" id="{CE9E7108-28D7-49E0-A817-8D4789AF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0" name="Rectangle 27">
              <a:extLst>
                <a:ext uri="{FF2B5EF4-FFF2-40B4-BE49-F238E27FC236}">
                  <a16:creationId xmlns:a16="http://schemas.microsoft.com/office/drawing/2014/main" id="{B06B47CB-0CE8-4E44-AA2A-F20FCBFF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1" name="Rectangle 28">
              <a:extLst>
                <a:ext uri="{FF2B5EF4-FFF2-40B4-BE49-F238E27FC236}">
                  <a16:creationId xmlns:a16="http://schemas.microsoft.com/office/drawing/2014/main" id="{61E427EE-1D35-47A4-910C-E1BECE80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2" name="Rectangle 29">
              <a:extLst>
                <a:ext uri="{FF2B5EF4-FFF2-40B4-BE49-F238E27FC236}">
                  <a16:creationId xmlns:a16="http://schemas.microsoft.com/office/drawing/2014/main" id="{7E0CDDCC-DB3E-448C-9E9D-39562E60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3" name="Rectangle 30">
              <a:extLst>
                <a:ext uri="{FF2B5EF4-FFF2-40B4-BE49-F238E27FC236}">
                  <a16:creationId xmlns:a16="http://schemas.microsoft.com/office/drawing/2014/main" id="{B0165156-E084-4E2B-B75A-60A09112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4" name="Rectangle 31">
              <a:extLst>
                <a:ext uri="{FF2B5EF4-FFF2-40B4-BE49-F238E27FC236}">
                  <a16:creationId xmlns:a16="http://schemas.microsoft.com/office/drawing/2014/main" id="{88E2007C-9CC9-4353-98B8-CEF226B1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5" name="Rectangle 32">
              <a:extLst>
                <a:ext uri="{FF2B5EF4-FFF2-40B4-BE49-F238E27FC236}">
                  <a16:creationId xmlns:a16="http://schemas.microsoft.com/office/drawing/2014/main" id="{B2706329-953B-49AF-AC05-B5660D29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6" name="Rectangle 33">
              <a:extLst>
                <a:ext uri="{FF2B5EF4-FFF2-40B4-BE49-F238E27FC236}">
                  <a16:creationId xmlns:a16="http://schemas.microsoft.com/office/drawing/2014/main" id="{54946B52-0032-4434-8EE7-1892B7FA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7" name="Rectangle 34">
              <a:extLst>
                <a:ext uri="{FF2B5EF4-FFF2-40B4-BE49-F238E27FC236}">
                  <a16:creationId xmlns:a16="http://schemas.microsoft.com/office/drawing/2014/main" id="{95B9D5DA-0E97-438C-A8F2-F1ECD6ED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8" name="Rectangle 35">
              <a:extLst>
                <a:ext uri="{FF2B5EF4-FFF2-40B4-BE49-F238E27FC236}">
                  <a16:creationId xmlns:a16="http://schemas.microsoft.com/office/drawing/2014/main" id="{CD3C3AAF-DAA8-4963-9DC1-1E95E3B7C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69" name="Rectangle 36">
              <a:extLst>
                <a:ext uri="{FF2B5EF4-FFF2-40B4-BE49-F238E27FC236}">
                  <a16:creationId xmlns:a16="http://schemas.microsoft.com/office/drawing/2014/main" id="{FECDCC6F-EDAF-4CE9-9C63-258614F52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0" name="Rectangle 37">
              <a:extLst>
                <a:ext uri="{FF2B5EF4-FFF2-40B4-BE49-F238E27FC236}">
                  <a16:creationId xmlns:a16="http://schemas.microsoft.com/office/drawing/2014/main" id="{A913AC77-62FA-4D42-8A43-06D74582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2971" name="Rectangle 38">
              <a:extLst>
                <a:ext uri="{FF2B5EF4-FFF2-40B4-BE49-F238E27FC236}">
                  <a16:creationId xmlns:a16="http://schemas.microsoft.com/office/drawing/2014/main" id="{C1D51DB4-96AC-44F6-8D58-7B2965A3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2950" name="Oval 39">
            <a:extLst>
              <a:ext uri="{FF2B5EF4-FFF2-40B4-BE49-F238E27FC236}">
                <a16:creationId xmlns:a16="http://schemas.microsoft.com/office/drawing/2014/main" id="{8D70BE86-8582-4B68-8621-509607D6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54413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2951" name="Oval 40">
            <a:extLst>
              <a:ext uri="{FF2B5EF4-FFF2-40B4-BE49-F238E27FC236}">
                <a16:creationId xmlns:a16="http://schemas.microsoft.com/office/drawing/2014/main" id="{B21D2121-981A-4484-9DA8-ECEE0E58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34657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2952" name="Line 41">
            <a:extLst>
              <a:ext uri="{FF2B5EF4-FFF2-40B4-BE49-F238E27FC236}">
                <a16:creationId xmlns:a16="http://schemas.microsoft.com/office/drawing/2014/main" id="{D2EDB966-23AC-4918-B655-D4295BBE0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398621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Rectangle 42">
            <a:extLst>
              <a:ext uri="{FF2B5EF4-FFF2-40B4-BE49-F238E27FC236}">
                <a16:creationId xmlns:a16="http://schemas.microsoft.com/office/drawing/2014/main" id="{52B2648E-D375-4439-9CB0-81959FCE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3554413"/>
            <a:ext cx="4283075" cy="246697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被放到第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行的第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列上，该结点是从根结点开始第一个被生成结点。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解向量：（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变成新的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结点，下一步扩展结点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32778" name="Rectangle 43">
            <a:extLst>
              <a:ext uri="{FF2B5EF4-FFF2-40B4-BE49-F238E27FC236}">
                <a16:creationId xmlns:a16="http://schemas.microsoft.com/office/drawing/2014/main" id="{B9C79A7E-AD2F-46D0-8035-0BFF49D6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595313"/>
            <a:ext cx="8135937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按照自然数递增的次序生成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皇后问题状态空间树中结点的儿子结点。</a:t>
            </a:r>
          </a:p>
        </p:txBody>
      </p:sp>
      <p:sp>
        <p:nvSpPr>
          <p:cNvPr id="82955" name="Text Box 45">
            <a:extLst>
              <a:ext uri="{FF2B5EF4-FFF2-40B4-BE49-F238E27FC236}">
                <a16:creationId xmlns:a16="http://schemas.microsoft.com/office/drawing/2014/main" id="{5B69B245-3AA9-47A2-9763-744D9FF0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914775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1">
            <a:extLst>
              <a:ext uri="{FF2B5EF4-FFF2-40B4-BE49-F238E27FC236}">
                <a16:creationId xmlns:a16="http://schemas.microsoft.com/office/drawing/2014/main" id="{4B40E3D5-3041-414F-ACED-C28293B540C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046163"/>
            <a:ext cx="1727200" cy="1731962"/>
            <a:chOff x="476" y="436"/>
            <a:chExt cx="1088" cy="1091"/>
          </a:xfrm>
        </p:grpSpPr>
        <p:sp>
          <p:nvSpPr>
            <p:cNvPr id="84009" name="Rectangle 22">
              <a:extLst>
                <a:ext uri="{FF2B5EF4-FFF2-40B4-BE49-F238E27FC236}">
                  <a16:creationId xmlns:a16="http://schemas.microsoft.com/office/drawing/2014/main" id="{967AA5AB-AB81-4A55-A458-B03C45C8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4010" name="Rectangle 23">
              <a:extLst>
                <a:ext uri="{FF2B5EF4-FFF2-40B4-BE49-F238E27FC236}">
                  <a16:creationId xmlns:a16="http://schemas.microsoft.com/office/drawing/2014/main" id="{F16D8294-9DE3-4B99-92D6-BC10CD0D1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1" name="Rectangle 24">
              <a:extLst>
                <a:ext uri="{FF2B5EF4-FFF2-40B4-BE49-F238E27FC236}">
                  <a16:creationId xmlns:a16="http://schemas.microsoft.com/office/drawing/2014/main" id="{ADB469A6-AA0D-41DE-9AAB-4E0F048E5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2" name="Rectangle 25">
              <a:extLst>
                <a:ext uri="{FF2B5EF4-FFF2-40B4-BE49-F238E27FC236}">
                  <a16:creationId xmlns:a16="http://schemas.microsoft.com/office/drawing/2014/main" id="{10ADE729-2FA0-43D6-9861-65F97924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3" name="Rectangle 26">
              <a:extLst>
                <a:ext uri="{FF2B5EF4-FFF2-40B4-BE49-F238E27FC236}">
                  <a16:creationId xmlns:a16="http://schemas.microsoft.com/office/drawing/2014/main" id="{B723C0C7-52BA-408F-8159-5454A0B1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4014" name="Rectangle 27">
              <a:extLst>
                <a:ext uri="{FF2B5EF4-FFF2-40B4-BE49-F238E27FC236}">
                  <a16:creationId xmlns:a16="http://schemas.microsoft.com/office/drawing/2014/main" id="{CB08969A-F16C-4C49-83CC-93000581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4015" name="Rectangle 28">
              <a:extLst>
                <a:ext uri="{FF2B5EF4-FFF2-40B4-BE49-F238E27FC236}">
                  <a16:creationId xmlns:a16="http://schemas.microsoft.com/office/drawing/2014/main" id="{5E923919-1168-4A27-BC6F-02B3743A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6" name="Rectangle 29">
              <a:extLst>
                <a:ext uri="{FF2B5EF4-FFF2-40B4-BE49-F238E27FC236}">
                  <a16:creationId xmlns:a16="http://schemas.microsoft.com/office/drawing/2014/main" id="{2A6DE874-9824-453D-A5D2-44E43B9A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7" name="Rectangle 30">
              <a:extLst>
                <a:ext uri="{FF2B5EF4-FFF2-40B4-BE49-F238E27FC236}">
                  <a16:creationId xmlns:a16="http://schemas.microsoft.com/office/drawing/2014/main" id="{FA276E5E-32CE-4429-8524-D27DC6E56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8" name="Rectangle 31">
              <a:extLst>
                <a:ext uri="{FF2B5EF4-FFF2-40B4-BE49-F238E27FC236}">
                  <a16:creationId xmlns:a16="http://schemas.microsoft.com/office/drawing/2014/main" id="{B3F23CB9-F487-4226-AFAD-D3FC03429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19" name="Rectangle 32">
              <a:extLst>
                <a:ext uri="{FF2B5EF4-FFF2-40B4-BE49-F238E27FC236}">
                  <a16:creationId xmlns:a16="http://schemas.microsoft.com/office/drawing/2014/main" id="{8493CD36-1E2B-4355-9824-86948D80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20" name="Rectangle 33">
              <a:extLst>
                <a:ext uri="{FF2B5EF4-FFF2-40B4-BE49-F238E27FC236}">
                  <a16:creationId xmlns:a16="http://schemas.microsoft.com/office/drawing/2014/main" id="{3A594A17-6254-4BCE-97C0-F8CD09A98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21" name="Rectangle 34">
              <a:extLst>
                <a:ext uri="{FF2B5EF4-FFF2-40B4-BE49-F238E27FC236}">
                  <a16:creationId xmlns:a16="http://schemas.microsoft.com/office/drawing/2014/main" id="{74A00F33-5E44-400C-BAE6-53B3F8A4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22" name="Rectangle 35">
              <a:extLst>
                <a:ext uri="{FF2B5EF4-FFF2-40B4-BE49-F238E27FC236}">
                  <a16:creationId xmlns:a16="http://schemas.microsoft.com/office/drawing/2014/main" id="{D43F923A-0BE7-401A-8FA4-56822ED0B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23" name="Rectangle 36">
              <a:extLst>
                <a:ext uri="{FF2B5EF4-FFF2-40B4-BE49-F238E27FC236}">
                  <a16:creationId xmlns:a16="http://schemas.microsoft.com/office/drawing/2014/main" id="{37D86B1F-6696-4135-A508-D10F0EEF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24" name="Rectangle 37">
              <a:extLst>
                <a:ext uri="{FF2B5EF4-FFF2-40B4-BE49-F238E27FC236}">
                  <a16:creationId xmlns:a16="http://schemas.microsoft.com/office/drawing/2014/main" id="{6CD8826E-AB4D-4FAC-9D48-ACBA359C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3971" name="Oval 38">
            <a:extLst>
              <a:ext uri="{FF2B5EF4-FFF2-40B4-BE49-F238E27FC236}">
                <a16:creationId xmlns:a16="http://schemas.microsoft.com/office/drawing/2014/main" id="{775C71EB-98E5-42BF-9CC1-72D8A6FD4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901700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3972" name="Oval 39">
            <a:extLst>
              <a:ext uri="{FF2B5EF4-FFF2-40B4-BE49-F238E27FC236}">
                <a16:creationId xmlns:a16="http://schemas.microsoft.com/office/drawing/2014/main" id="{9E8BEA99-40A3-4B45-AEFB-5E3D1DFF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9545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3973" name="Line 40">
            <a:extLst>
              <a:ext uri="{FF2B5EF4-FFF2-40B4-BE49-F238E27FC236}">
                <a16:creationId xmlns:a16="http://schemas.microsoft.com/office/drawing/2014/main" id="{FA3C08FA-863B-4E8D-842B-22BC028DD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13335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Rectangle 41">
            <a:extLst>
              <a:ext uri="{FF2B5EF4-FFF2-40B4-BE49-F238E27FC236}">
                <a16:creationId xmlns:a16="http://schemas.microsoft.com/office/drawing/2014/main" id="{12F03B2E-85E4-45FA-B85B-D234C1DE0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673100"/>
            <a:ext cx="4356100" cy="248602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后面的结点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不会生成）</a:t>
            </a:r>
          </a:p>
        </p:txBody>
      </p:sp>
      <p:sp>
        <p:nvSpPr>
          <p:cNvPr id="83975" name="Oval 44">
            <a:extLst>
              <a:ext uri="{FF2B5EF4-FFF2-40B4-BE49-F238E27FC236}">
                <a16:creationId xmlns:a16="http://schemas.microsoft.com/office/drawing/2014/main" id="{1A8E5489-6795-4177-BC02-83228E61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487613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3976" name="Line 45">
            <a:extLst>
              <a:ext uri="{FF2B5EF4-FFF2-40B4-BE49-F238E27FC236}">
                <a16:creationId xmlns:a16="http://schemas.microsoft.com/office/drawing/2014/main" id="{5509EEDB-613D-4C81-A02E-01ED2452D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21256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Text Box 46">
            <a:extLst>
              <a:ext uri="{FF2B5EF4-FFF2-40B4-BE49-F238E27FC236}">
                <a16:creationId xmlns:a16="http://schemas.microsoft.com/office/drawing/2014/main" id="{54F07F83-417C-4024-A73A-649B01349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26206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3978" name="Text Box 47">
            <a:extLst>
              <a:ext uri="{FF2B5EF4-FFF2-40B4-BE49-F238E27FC236}">
                <a16:creationId xmlns:a16="http://schemas.microsoft.com/office/drawing/2014/main" id="{B11C61D6-A79D-48FB-A467-9FDEE466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05422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3979" name="Text Box 48">
            <a:extLst>
              <a:ext uri="{FF2B5EF4-FFF2-40B4-BE49-F238E27FC236}">
                <a16:creationId xmlns:a16="http://schemas.microsoft.com/office/drawing/2014/main" id="{57F01704-431D-4BF9-B3E9-252F0490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2974975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grpSp>
        <p:nvGrpSpPr>
          <p:cNvPr id="83980" name="Group 49">
            <a:extLst>
              <a:ext uri="{FF2B5EF4-FFF2-40B4-BE49-F238E27FC236}">
                <a16:creationId xmlns:a16="http://schemas.microsoft.com/office/drawing/2014/main" id="{B1D2E1A1-F675-4FA0-B4BF-DA7D9A714B1E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638550"/>
            <a:ext cx="1727200" cy="1731963"/>
            <a:chOff x="476" y="436"/>
            <a:chExt cx="1088" cy="1091"/>
          </a:xfrm>
        </p:grpSpPr>
        <p:sp>
          <p:nvSpPr>
            <p:cNvPr id="83993" name="Rectangle 50">
              <a:extLst>
                <a:ext uri="{FF2B5EF4-FFF2-40B4-BE49-F238E27FC236}">
                  <a16:creationId xmlns:a16="http://schemas.microsoft.com/office/drawing/2014/main" id="{90CC8B05-E550-4D72-A617-8AF15190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3994" name="Rectangle 51">
              <a:extLst>
                <a:ext uri="{FF2B5EF4-FFF2-40B4-BE49-F238E27FC236}">
                  <a16:creationId xmlns:a16="http://schemas.microsoft.com/office/drawing/2014/main" id="{08E7FBA0-935B-4F1D-A7FA-2A2CE086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3995" name="Rectangle 52">
              <a:extLst>
                <a:ext uri="{FF2B5EF4-FFF2-40B4-BE49-F238E27FC236}">
                  <a16:creationId xmlns:a16="http://schemas.microsoft.com/office/drawing/2014/main" id="{23ED1612-4D7B-4E15-A846-16F723BA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3996" name="Rectangle 53">
              <a:extLst>
                <a:ext uri="{FF2B5EF4-FFF2-40B4-BE49-F238E27FC236}">
                  <a16:creationId xmlns:a16="http://schemas.microsoft.com/office/drawing/2014/main" id="{8C7671A6-C263-4675-9DC5-9CEB6F55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3997" name="Rectangle 54">
              <a:extLst>
                <a:ext uri="{FF2B5EF4-FFF2-40B4-BE49-F238E27FC236}">
                  <a16:creationId xmlns:a16="http://schemas.microsoft.com/office/drawing/2014/main" id="{2239198B-69C9-421A-8090-5ADE7F46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3998" name="Rectangle 55">
              <a:extLst>
                <a:ext uri="{FF2B5EF4-FFF2-40B4-BE49-F238E27FC236}">
                  <a16:creationId xmlns:a16="http://schemas.microsoft.com/office/drawing/2014/main" id="{D49D88F8-15CC-4F71-A4C4-219ED8580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3999" name="Rectangle 56">
              <a:extLst>
                <a:ext uri="{FF2B5EF4-FFF2-40B4-BE49-F238E27FC236}">
                  <a16:creationId xmlns:a16="http://schemas.microsoft.com/office/drawing/2014/main" id="{5AEF3257-5F8D-453E-A48D-441022E2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4000" name="Rectangle 57">
              <a:extLst>
                <a:ext uri="{FF2B5EF4-FFF2-40B4-BE49-F238E27FC236}">
                  <a16:creationId xmlns:a16="http://schemas.microsoft.com/office/drawing/2014/main" id="{D68043EC-0650-4569-B36F-5938BA2E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1" name="Rectangle 58">
              <a:extLst>
                <a:ext uri="{FF2B5EF4-FFF2-40B4-BE49-F238E27FC236}">
                  <a16:creationId xmlns:a16="http://schemas.microsoft.com/office/drawing/2014/main" id="{1008AFF5-6A05-494C-83F0-87920502A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2" name="Rectangle 59">
              <a:extLst>
                <a:ext uri="{FF2B5EF4-FFF2-40B4-BE49-F238E27FC236}">
                  <a16:creationId xmlns:a16="http://schemas.microsoft.com/office/drawing/2014/main" id="{DADBC380-8AD6-4FD3-9BE6-81388949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3" name="Rectangle 60">
              <a:extLst>
                <a:ext uri="{FF2B5EF4-FFF2-40B4-BE49-F238E27FC236}">
                  <a16:creationId xmlns:a16="http://schemas.microsoft.com/office/drawing/2014/main" id="{BAFF48EC-B7CD-44AA-9158-6614213A2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4" name="Rectangle 61">
              <a:extLst>
                <a:ext uri="{FF2B5EF4-FFF2-40B4-BE49-F238E27FC236}">
                  <a16:creationId xmlns:a16="http://schemas.microsoft.com/office/drawing/2014/main" id="{FD3CF150-E7A1-4815-A8CF-59636AE1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5" name="Rectangle 62">
              <a:extLst>
                <a:ext uri="{FF2B5EF4-FFF2-40B4-BE49-F238E27FC236}">
                  <a16:creationId xmlns:a16="http://schemas.microsoft.com/office/drawing/2014/main" id="{B5CE2924-245B-43C2-80AB-85505FDB1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6" name="Rectangle 63">
              <a:extLst>
                <a:ext uri="{FF2B5EF4-FFF2-40B4-BE49-F238E27FC236}">
                  <a16:creationId xmlns:a16="http://schemas.microsoft.com/office/drawing/2014/main" id="{61CBC738-C112-481F-BC7B-B69829AC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7" name="Rectangle 64">
              <a:extLst>
                <a:ext uri="{FF2B5EF4-FFF2-40B4-BE49-F238E27FC236}">
                  <a16:creationId xmlns:a16="http://schemas.microsoft.com/office/drawing/2014/main" id="{9041E269-E2E4-488D-AC5F-A3AAD89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4008" name="Rectangle 65">
              <a:extLst>
                <a:ext uri="{FF2B5EF4-FFF2-40B4-BE49-F238E27FC236}">
                  <a16:creationId xmlns:a16="http://schemas.microsoft.com/office/drawing/2014/main" id="{863920DE-66EF-4374-9248-A152B568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3981" name="Oval 66">
            <a:extLst>
              <a:ext uri="{FF2B5EF4-FFF2-40B4-BE49-F238E27FC236}">
                <a16:creationId xmlns:a16="http://schemas.microsoft.com/office/drawing/2014/main" id="{ACF3381C-9387-4975-A178-12363ADB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49408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3982" name="Oval 67">
            <a:extLst>
              <a:ext uri="{FF2B5EF4-FFF2-40B4-BE49-F238E27FC236}">
                <a16:creationId xmlns:a16="http://schemas.microsoft.com/office/drawing/2014/main" id="{8C086560-03DB-4B27-934F-FF55B5E6D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287838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3983" name="Line 68">
            <a:extLst>
              <a:ext uri="{FF2B5EF4-FFF2-40B4-BE49-F238E27FC236}">
                <a16:creationId xmlns:a16="http://schemas.microsoft.com/office/drawing/2014/main" id="{8361C1E1-DCBD-4206-BF2A-200C10527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088" y="39258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4" name="Rectangle 69">
            <a:extLst>
              <a:ext uri="{FF2B5EF4-FFF2-40B4-BE49-F238E27FC236}">
                <a16:creationId xmlns:a16="http://schemas.microsoft.com/office/drawing/2014/main" id="{73D647EF-52EF-4C71-AAFD-952F6B683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3463925"/>
            <a:ext cx="4356100" cy="2154238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变成新的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解向量：（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</p:txBody>
      </p:sp>
      <p:sp>
        <p:nvSpPr>
          <p:cNvPr id="83985" name="Oval 70">
            <a:extLst>
              <a:ext uri="{FF2B5EF4-FFF2-40B4-BE49-F238E27FC236}">
                <a16:creationId xmlns:a16="http://schemas.microsoft.com/office/drawing/2014/main" id="{F05CE454-FF35-4F6D-A549-49B0CCA1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508000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3986" name="Line 71">
            <a:extLst>
              <a:ext uri="{FF2B5EF4-FFF2-40B4-BE49-F238E27FC236}">
                <a16:creationId xmlns:a16="http://schemas.microsoft.com/office/drawing/2014/main" id="{A153ABAA-1B4D-41BF-B658-09B1718996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71805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7" name="Text Box 72">
            <a:extLst>
              <a:ext uri="{FF2B5EF4-FFF2-40B4-BE49-F238E27FC236}">
                <a16:creationId xmlns:a16="http://schemas.microsoft.com/office/drawing/2014/main" id="{71D044F0-3188-4FA5-8C59-5A1E86038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854450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3988" name="Text Box 73">
            <a:extLst>
              <a:ext uri="{FF2B5EF4-FFF2-40B4-BE49-F238E27FC236}">
                <a16:creationId xmlns:a16="http://schemas.microsoft.com/office/drawing/2014/main" id="{57B63D4B-0346-4144-B063-8D5B8E0F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464661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3989" name="Text Box 74">
            <a:extLst>
              <a:ext uri="{FF2B5EF4-FFF2-40B4-BE49-F238E27FC236}">
                <a16:creationId xmlns:a16="http://schemas.microsoft.com/office/drawing/2014/main" id="{103E2398-A068-42A0-B90D-BFA33F08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5581650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3990" name="Oval 75">
            <a:extLst>
              <a:ext uri="{FF2B5EF4-FFF2-40B4-BE49-F238E27FC236}">
                <a16:creationId xmlns:a16="http://schemas.microsoft.com/office/drawing/2014/main" id="{7AE5AE9C-BEBC-4A16-8EAA-BD67BDDF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78413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83991" name="Line 76">
            <a:extLst>
              <a:ext uri="{FF2B5EF4-FFF2-40B4-BE49-F238E27FC236}">
                <a16:creationId xmlns:a16="http://schemas.microsoft.com/office/drawing/2014/main" id="{02DA98C8-DB8B-4A1D-8EA1-FC712CB8C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7196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2" name="Text Box 77">
            <a:extLst>
              <a:ext uri="{FF2B5EF4-FFF2-40B4-BE49-F238E27FC236}">
                <a16:creationId xmlns:a16="http://schemas.microsoft.com/office/drawing/2014/main" id="{BB2D3333-00B2-47E3-A1EC-FEA07C13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9107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8">
            <a:extLst>
              <a:ext uri="{FF2B5EF4-FFF2-40B4-BE49-F238E27FC236}">
                <a16:creationId xmlns:a16="http://schemas.microsoft.com/office/drawing/2014/main" id="{C25884A3-2BE9-4715-8D46-6F3586D4BCB0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620713"/>
            <a:ext cx="1727200" cy="1731962"/>
            <a:chOff x="476" y="436"/>
            <a:chExt cx="1088" cy="1091"/>
          </a:xfrm>
        </p:grpSpPr>
        <p:sp>
          <p:nvSpPr>
            <p:cNvPr id="85049" name="Rectangle 29">
              <a:extLst>
                <a:ext uri="{FF2B5EF4-FFF2-40B4-BE49-F238E27FC236}">
                  <a16:creationId xmlns:a16="http://schemas.microsoft.com/office/drawing/2014/main" id="{B233EFFE-55E5-4EE9-9E6F-46B62A67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5050" name="Rectangle 30">
              <a:extLst>
                <a:ext uri="{FF2B5EF4-FFF2-40B4-BE49-F238E27FC236}">
                  <a16:creationId xmlns:a16="http://schemas.microsoft.com/office/drawing/2014/main" id="{8FB079D7-78CF-4AB7-9FEB-3E1E970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51" name="Rectangle 31">
              <a:extLst>
                <a:ext uri="{FF2B5EF4-FFF2-40B4-BE49-F238E27FC236}">
                  <a16:creationId xmlns:a16="http://schemas.microsoft.com/office/drawing/2014/main" id="{76CF3B7B-F24A-4A6A-BF89-9A43098C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52" name="Rectangle 32">
              <a:extLst>
                <a:ext uri="{FF2B5EF4-FFF2-40B4-BE49-F238E27FC236}">
                  <a16:creationId xmlns:a16="http://schemas.microsoft.com/office/drawing/2014/main" id="{6796FA7F-6367-48D3-9149-3ED309D3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53" name="Rectangle 33">
              <a:extLst>
                <a:ext uri="{FF2B5EF4-FFF2-40B4-BE49-F238E27FC236}">
                  <a16:creationId xmlns:a16="http://schemas.microsoft.com/office/drawing/2014/main" id="{CFF13CBD-99D2-4C20-972F-0A3A2123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5054" name="Rectangle 34">
              <a:extLst>
                <a:ext uri="{FF2B5EF4-FFF2-40B4-BE49-F238E27FC236}">
                  <a16:creationId xmlns:a16="http://schemas.microsoft.com/office/drawing/2014/main" id="{6B289DA1-A136-45A2-85D8-BE3394D3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55" name="Rectangle 35">
              <a:extLst>
                <a:ext uri="{FF2B5EF4-FFF2-40B4-BE49-F238E27FC236}">
                  <a16:creationId xmlns:a16="http://schemas.microsoft.com/office/drawing/2014/main" id="{8D652910-7E84-4B35-9C13-88FEC4A0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56" name="Rectangle 36">
              <a:extLst>
                <a:ext uri="{FF2B5EF4-FFF2-40B4-BE49-F238E27FC236}">
                  <a16:creationId xmlns:a16="http://schemas.microsoft.com/office/drawing/2014/main" id="{20240734-44B9-48F8-A3CA-C0E314ACD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57" name="Rectangle 37">
              <a:extLst>
                <a:ext uri="{FF2B5EF4-FFF2-40B4-BE49-F238E27FC236}">
                  <a16:creationId xmlns:a16="http://schemas.microsoft.com/office/drawing/2014/main" id="{C4B21968-3AB9-4C94-B199-6FB70780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58" name="Rectangle 38">
              <a:extLst>
                <a:ext uri="{FF2B5EF4-FFF2-40B4-BE49-F238E27FC236}">
                  <a16:creationId xmlns:a16="http://schemas.microsoft.com/office/drawing/2014/main" id="{D4920AD2-6E2D-40B0-B162-7E3777008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59" name="Rectangle 39">
              <a:extLst>
                <a:ext uri="{FF2B5EF4-FFF2-40B4-BE49-F238E27FC236}">
                  <a16:creationId xmlns:a16="http://schemas.microsoft.com/office/drawing/2014/main" id="{2BB6B060-19D5-4283-9CF0-C1E3CD04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60" name="Rectangle 40">
              <a:extLst>
                <a:ext uri="{FF2B5EF4-FFF2-40B4-BE49-F238E27FC236}">
                  <a16:creationId xmlns:a16="http://schemas.microsoft.com/office/drawing/2014/main" id="{6151B700-1BC5-4B50-A462-128061B8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61" name="Rectangle 41">
              <a:extLst>
                <a:ext uri="{FF2B5EF4-FFF2-40B4-BE49-F238E27FC236}">
                  <a16:creationId xmlns:a16="http://schemas.microsoft.com/office/drawing/2014/main" id="{DCEA4C8B-4AB7-4146-961D-CD19B6E2A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62" name="Rectangle 42">
              <a:extLst>
                <a:ext uri="{FF2B5EF4-FFF2-40B4-BE49-F238E27FC236}">
                  <a16:creationId xmlns:a16="http://schemas.microsoft.com/office/drawing/2014/main" id="{1F65E8EC-9A96-42BA-8DEE-CBEEDB066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63" name="Rectangle 43">
              <a:extLst>
                <a:ext uri="{FF2B5EF4-FFF2-40B4-BE49-F238E27FC236}">
                  <a16:creationId xmlns:a16="http://schemas.microsoft.com/office/drawing/2014/main" id="{215CEBFD-E48E-4CDC-B306-A1B2F374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64" name="Rectangle 44">
              <a:extLst>
                <a:ext uri="{FF2B5EF4-FFF2-40B4-BE49-F238E27FC236}">
                  <a16:creationId xmlns:a16="http://schemas.microsoft.com/office/drawing/2014/main" id="{8817AEAF-2CFF-4159-8F11-21133533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4995" name="Oval 45">
            <a:extLst>
              <a:ext uri="{FF2B5EF4-FFF2-40B4-BE49-F238E27FC236}">
                <a16:creationId xmlns:a16="http://schemas.microsoft.com/office/drawing/2014/main" id="{534A2CA7-F228-4F24-8AD2-8A227FC5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476250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4996" name="Oval 46">
            <a:extLst>
              <a:ext uri="{FF2B5EF4-FFF2-40B4-BE49-F238E27FC236}">
                <a16:creationId xmlns:a16="http://schemas.microsoft.com/office/drawing/2014/main" id="{98D7A935-CE72-4966-BF02-15358CED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127000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4997" name="Line 47">
            <a:extLst>
              <a:ext uri="{FF2B5EF4-FFF2-40B4-BE49-F238E27FC236}">
                <a16:creationId xmlns:a16="http://schemas.microsoft.com/office/drawing/2014/main" id="{C2FFADEA-20A4-459E-A8B6-141ED1D43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1525" y="90805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8" name="Rectangle 48">
            <a:extLst>
              <a:ext uri="{FF2B5EF4-FFF2-40B4-BE49-F238E27FC236}">
                <a16:creationId xmlns:a16="http://schemas.microsoft.com/office/drawing/2014/main" id="{7D65624C-EA90-410F-9D82-3B581987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476250"/>
            <a:ext cx="4283075" cy="180022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后面的结点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不会生成）</a:t>
            </a:r>
          </a:p>
        </p:txBody>
      </p:sp>
      <p:sp>
        <p:nvSpPr>
          <p:cNvPr id="84999" name="Oval 49">
            <a:extLst>
              <a:ext uri="{FF2B5EF4-FFF2-40B4-BE49-F238E27FC236}">
                <a16:creationId xmlns:a16="http://schemas.microsoft.com/office/drawing/2014/main" id="{64DEEB19-0854-4AA8-B642-AAD0A466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2062163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5000" name="Line 50">
            <a:extLst>
              <a:ext uri="{FF2B5EF4-FFF2-40B4-BE49-F238E27FC236}">
                <a16:creationId xmlns:a16="http://schemas.microsoft.com/office/drawing/2014/main" id="{763A50C0-5CF9-4B24-9E96-DEC4F314FD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5263" y="170021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1" name="Text Box 51">
            <a:extLst>
              <a:ext uri="{FF2B5EF4-FFF2-40B4-BE49-F238E27FC236}">
                <a16:creationId xmlns:a16="http://schemas.microsoft.com/office/drawing/2014/main" id="{099CC0CF-9855-4DBA-9D3D-3587FE39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83661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5002" name="Text Box 52">
            <a:extLst>
              <a:ext uri="{FF2B5EF4-FFF2-40B4-BE49-F238E27FC236}">
                <a16:creationId xmlns:a16="http://schemas.microsoft.com/office/drawing/2014/main" id="{F72219BA-DFCF-4565-AD4B-691FB5A07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72561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5003" name="Text Box 53">
            <a:extLst>
              <a:ext uri="{FF2B5EF4-FFF2-40B4-BE49-F238E27FC236}">
                <a16:creationId xmlns:a16="http://schemas.microsoft.com/office/drawing/2014/main" id="{4BC64F4E-4E03-44E4-B61E-E51AEC60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565400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5004" name="Oval 54">
            <a:extLst>
              <a:ext uri="{FF2B5EF4-FFF2-40B4-BE49-F238E27FC236}">
                <a16:creationId xmlns:a16="http://schemas.microsoft.com/office/drawing/2014/main" id="{57ACE6EA-1C23-43B4-AE2B-19854AFD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060575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85005" name="Line 55">
            <a:extLst>
              <a:ext uri="{FF2B5EF4-FFF2-40B4-BE49-F238E27FC236}">
                <a16:creationId xmlns:a16="http://schemas.microsoft.com/office/drawing/2014/main" id="{C2172AF8-FDF0-41DB-9A1D-396888C30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17018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6" name="Text Box 56">
            <a:extLst>
              <a:ext uri="{FF2B5EF4-FFF2-40B4-BE49-F238E27FC236}">
                <a16:creationId xmlns:a16="http://schemas.microsoft.com/office/drawing/2014/main" id="{61C0F3A7-4DFD-4D0E-9769-765E2A78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77323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=3</a:t>
            </a:r>
          </a:p>
        </p:txBody>
      </p:sp>
      <p:sp>
        <p:nvSpPr>
          <p:cNvPr id="85007" name="Oval 57">
            <a:extLst>
              <a:ext uri="{FF2B5EF4-FFF2-40B4-BE49-F238E27FC236}">
                <a16:creationId xmlns:a16="http://schemas.microsoft.com/office/drawing/2014/main" id="{00A57F8D-B243-4A71-8D31-7B813692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85273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9</a:t>
            </a:r>
          </a:p>
        </p:txBody>
      </p:sp>
      <p:sp>
        <p:nvSpPr>
          <p:cNvPr id="85008" name="Line 58">
            <a:extLst>
              <a:ext uri="{FF2B5EF4-FFF2-40B4-BE49-F238E27FC236}">
                <a16:creationId xmlns:a16="http://schemas.microsoft.com/office/drawing/2014/main" id="{21D0AE97-6E86-4E68-A9D8-F282CD453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4800" y="24907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9" name="Text Box 59">
            <a:extLst>
              <a:ext uri="{FF2B5EF4-FFF2-40B4-BE49-F238E27FC236}">
                <a16:creationId xmlns:a16="http://schemas.microsoft.com/office/drawing/2014/main" id="{508BCCFF-5802-490A-B824-A13A5E08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258286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  <p:sp>
        <p:nvSpPr>
          <p:cNvPr id="85010" name="Text Box 60">
            <a:extLst>
              <a:ext uri="{FF2B5EF4-FFF2-40B4-BE49-F238E27FC236}">
                <a16:creationId xmlns:a16="http://schemas.microsoft.com/office/drawing/2014/main" id="{AF2F1721-BE08-439A-8D5F-792F1B2B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35756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grpSp>
        <p:nvGrpSpPr>
          <p:cNvPr id="85011" name="Group 61">
            <a:extLst>
              <a:ext uri="{FF2B5EF4-FFF2-40B4-BE49-F238E27FC236}">
                <a16:creationId xmlns:a16="http://schemas.microsoft.com/office/drawing/2014/main" id="{59FE9922-18DD-47F6-89FC-BB839BDE1AEA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716338"/>
            <a:ext cx="1727200" cy="1731962"/>
            <a:chOff x="476" y="436"/>
            <a:chExt cx="1088" cy="1091"/>
          </a:xfrm>
        </p:grpSpPr>
        <p:sp>
          <p:nvSpPr>
            <p:cNvPr id="85033" name="Rectangle 62">
              <a:extLst>
                <a:ext uri="{FF2B5EF4-FFF2-40B4-BE49-F238E27FC236}">
                  <a16:creationId xmlns:a16="http://schemas.microsoft.com/office/drawing/2014/main" id="{DCCDE873-6488-4C8E-ADD2-9AF42B863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5034" name="Rectangle 63">
              <a:extLst>
                <a:ext uri="{FF2B5EF4-FFF2-40B4-BE49-F238E27FC236}">
                  <a16:creationId xmlns:a16="http://schemas.microsoft.com/office/drawing/2014/main" id="{002EC04F-A36B-4A9A-AB48-A52C8D6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35" name="Rectangle 64">
              <a:extLst>
                <a:ext uri="{FF2B5EF4-FFF2-40B4-BE49-F238E27FC236}">
                  <a16:creationId xmlns:a16="http://schemas.microsoft.com/office/drawing/2014/main" id="{37CAF21E-DFF1-4C68-85B8-B06B88513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36" name="Rectangle 65">
              <a:extLst>
                <a:ext uri="{FF2B5EF4-FFF2-40B4-BE49-F238E27FC236}">
                  <a16:creationId xmlns:a16="http://schemas.microsoft.com/office/drawing/2014/main" id="{68DE3FA3-E196-41FD-ADA9-732D3EBB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37" name="Rectangle 66">
              <a:extLst>
                <a:ext uri="{FF2B5EF4-FFF2-40B4-BE49-F238E27FC236}">
                  <a16:creationId xmlns:a16="http://schemas.microsoft.com/office/drawing/2014/main" id="{ABD09359-F2D7-4BBE-B0AD-34F432FD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5038" name="Rectangle 67">
              <a:extLst>
                <a:ext uri="{FF2B5EF4-FFF2-40B4-BE49-F238E27FC236}">
                  <a16:creationId xmlns:a16="http://schemas.microsoft.com/office/drawing/2014/main" id="{578756F5-2FEE-47DF-8A10-F7F47A25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39" name="Rectangle 68">
              <a:extLst>
                <a:ext uri="{FF2B5EF4-FFF2-40B4-BE49-F238E27FC236}">
                  <a16:creationId xmlns:a16="http://schemas.microsoft.com/office/drawing/2014/main" id="{60C820C4-4345-40D3-BFCF-C7240F8C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40" name="Rectangle 69">
              <a:extLst>
                <a:ext uri="{FF2B5EF4-FFF2-40B4-BE49-F238E27FC236}">
                  <a16:creationId xmlns:a16="http://schemas.microsoft.com/office/drawing/2014/main" id="{C1CD99A3-5A9E-4C64-A930-C07747CF6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41" name="Rectangle 70">
              <a:extLst>
                <a:ext uri="{FF2B5EF4-FFF2-40B4-BE49-F238E27FC236}">
                  <a16:creationId xmlns:a16="http://schemas.microsoft.com/office/drawing/2014/main" id="{39D3401F-5879-4F33-AA40-01F80B4B7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42" name="Rectangle 71">
              <a:extLst>
                <a:ext uri="{FF2B5EF4-FFF2-40B4-BE49-F238E27FC236}">
                  <a16:creationId xmlns:a16="http://schemas.microsoft.com/office/drawing/2014/main" id="{9F4A84E3-8ED1-4FD1-AAC0-2274F671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43" name="Rectangle 72">
              <a:extLst>
                <a:ext uri="{FF2B5EF4-FFF2-40B4-BE49-F238E27FC236}">
                  <a16:creationId xmlns:a16="http://schemas.microsoft.com/office/drawing/2014/main" id="{97C328E5-5776-4494-BD6C-C1122B9C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44" name="Rectangle 73">
              <a:extLst>
                <a:ext uri="{FF2B5EF4-FFF2-40B4-BE49-F238E27FC236}">
                  <a16:creationId xmlns:a16="http://schemas.microsoft.com/office/drawing/2014/main" id="{B345EEED-8646-418A-9151-E02889222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5045" name="Rectangle 74">
              <a:extLst>
                <a:ext uri="{FF2B5EF4-FFF2-40B4-BE49-F238E27FC236}">
                  <a16:creationId xmlns:a16="http://schemas.microsoft.com/office/drawing/2014/main" id="{7581569B-A864-4745-BD86-3592D064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46" name="Rectangle 75">
              <a:extLst>
                <a:ext uri="{FF2B5EF4-FFF2-40B4-BE49-F238E27FC236}">
                  <a16:creationId xmlns:a16="http://schemas.microsoft.com/office/drawing/2014/main" id="{20FBAA63-AC65-45AC-9FF0-34C22B1F4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47" name="Rectangle 76">
              <a:extLst>
                <a:ext uri="{FF2B5EF4-FFF2-40B4-BE49-F238E27FC236}">
                  <a16:creationId xmlns:a16="http://schemas.microsoft.com/office/drawing/2014/main" id="{EBE739F6-16DA-4FFC-A467-A1A26E2A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5048" name="Rectangle 77">
              <a:extLst>
                <a:ext uri="{FF2B5EF4-FFF2-40B4-BE49-F238E27FC236}">
                  <a16:creationId xmlns:a16="http://schemas.microsoft.com/office/drawing/2014/main" id="{380B9FD6-8C80-422F-979E-264FE6F6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5012" name="Oval 78">
            <a:extLst>
              <a:ext uri="{FF2B5EF4-FFF2-40B4-BE49-F238E27FC236}">
                <a16:creationId xmlns:a16="http://schemas.microsoft.com/office/drawing/2014/main" id="{63B442A7-D395-434C-8F91-DE991F82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57187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5013" name="Oval 79">
            <a:extLst>
              <a:ext uri="{FF2B5EF4-FFF2-40B4-BE49-F238E27FC236}">
                <a16:creationId xmlns:a16="http://schemas.microsoft.com/office/drawing/2014/main" id="{5905D88A-49B1-4E7A-B546-96B752B3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365625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5014" name="Line 80">
            <a:extLst>
              <a:ext uri="{FF2B5EF4-FFF2-40B4-BE49-F238E27FC236}">
                <a16:creationId xmlns:a16="http://schemas.microsoft.com/office/drawing/2014/main" id="{637F0775-904D-485C-8103-3019DB6BA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088" y="400367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73" name="Rectangle 81">
            <a:extLst>
              <a:ext uri="{FF2B5EF4-FFF2-40B4-BE49-F238E27FC236}">
                <a16:creationId xmlns:a16="http://schemas.microsoft.com/office/drawing/2014/main" id="{DEA88859-085A-47DE-A418-DB5601A68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852988"/>
            <a:ext cx="4357687" cy="1466850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的所有儿子已经生成，</a:t>
            </a: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变成死结点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，且没有找到答案结点。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被杀死。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</p:txBody>
      </p:sp>
      <p:sp>
        <p:nvSpPr>
          <p:cNvPr id="85016" name="Oval 82">
            <a:extLst>
              <a:ext uri="{FF2B5EF4-FFF2-40B4-BE49-F238E27FC236}">
                <a16:creationId xmlns:a16="http://schemas.microsoft.com/office/drawing/2014/main" id="{92D5FA60-AE23-4AF5-BA88-0519F70A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515778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5017" name="Line 83">
            <a:extLst>
              <a:ext uri="{FF2B5EF4-FFF2-40B4-BE49-F238E27FC236}">
                <a16:creationId xmlns:a16="http://schemas.microsoft.com/office/drawing/2014/main" id="{BB5E79AD-1484-4B3A-AFE6-F428D92E1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79583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8" name="Text Box 84">
            <a:extLst>
              <a:ext uri="{FF2B5EF4-FFF2-40B4-BE49-F238E27FC236}">
                <a16:creationId xmlns:a16="http://schemas.microsoft.com/office/drawing/2014/main" id="{D6933AF8-1F81-4D71-8C07-CA619380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93223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5019" name="Text Box 85">
            <a:extLst>
              <a:ext uri="{FF2B5EF4-FFF2-40B4-BE49-F238E27FC236}">
                <a16:creationId xmlns:a16="http://schemas.microsoft.com/office/drawing/2014/main" id="{ED9F7191-235F-429C-8B53-A70E2E0F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857750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5020" name="Text Box 86">
            <a:extLst>
              <a:ext uri="{FF2B5EF4-FFF2-40B4-BE49-F238E27FC236}">
                <a16:creationId xmlns:a16="http://schemas.microsoft.com/office/drawing/2014/main" id="{4F64F30C-B342-47BC-A515-E5F68B3C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566102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5021" name="Oval 87">
            <a:extLst>
              <a:ext uri="{FF2B5EF4-FFF2-40B4-BE49-F238E27FC236}">
                <a16:creationId xmlns:a16="http://schemas.microsoft.com/office/drawing/2014/main" id="{AD41C940-2FC7-4009-8A03-89DEEF03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15620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85022" name="Line 88">
            <a:extLst>
              <a:ext uri="{FF2B5EF4-FFF2-40B4-BE49-F238E27FC236}">
                <a16:creationId xmlns:a16="http://schemas.microsoft.com/office/drawing/2014/main" id="{EA7BBE20-064E-4161-AE15-12CD7FC1B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7974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3" name="Text Box 89">
            <a:extLst>
              <a:ext uri="{FF2B5EF4-FFF2-40B4-BE49-F238E27FC236}">
                <a16:creationId xmlns:a16="http://schemas.microsoft.com/office/drawing/2014/main" id="{FA76819D-47AB-46E3-99C4-D556E2B9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486886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=3</a:t>
            </a:r>
          </a:p>
        </p:txBody>
      </p:sp>
      <p:sp>
        <p:nvSpPr>
          <p:cNvPr id="85024" name="Oval 90">
            <a:extLst>
              <a:ext uri="{FF2B5EF4-FFF2-40B4-BE49-F238E27FC236}">
                <a16:creationId xmlns:a16="http://schemas.microsoft.com/office/drawing/2014/main" id="{82A6EA3D-78D1-41C9-80E2-AB551B58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948363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9</a:t>
            </a:r>
          </a:p>
        </p:txBody>
      </p:sp>
      <p:sp>
        <p:nvSpPr>
          <p:cNvPr id="85025" name="Line 91">
            <a:extLst>
              <a:ext uri="{FF2B5EF4-FFF2-40B4-BE49-F238E27FC236}">
                <a16:creationId xmlns:a16="http://schemas.microsoft.com/office/drawing/2014/main" id="{F1130D7E-434D-435F-909F-4E106C280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558641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6" name="Text Box 92">
            <a:extLst>
              <a:ext uri="{FF2B5EF4-FFF2-40B4-BE49-F238E27FC236}">
                <a16:creationId xmlns:a16="http://schemas.microsoft.com/office/drawing/2014/main" id="{09899501-065E-4083-934C-1CE391D0E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5661025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  <p:sp>
        <p:nvSpPr>
          <p:cNvPr id="85027" name="Text Box 93">
            <a:extLst>
              <a:ext uri="{FF2B5EF4-FFF2-40B4-BE49-F238E27FC236}">
                <a16:creationId xmlns:a16="http://schemas.microsoft.com/office/drawing/2014/main" id="{5B9618F5-6495-41E2-A95C-02A2B4FC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64531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5028" name="Oval 94">
            <a:extLst>
              <a:ext uri="{FF2B5EF4-FFF2-40B4-BE49-F238E27FC236}">
                <a16:creationId xmlns:a16="http://schemas.microsoft.com/office/drawing/2014/main" id="{9258E410-33CC-497F-9B48-16BE3791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949950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85029" name="Text Box 95">
            <a:extLst>
              <a:ext uri="{FF2B5EF4-FFF2-40B4-BE49-F238E27FC236}">
                <a16:creationId xmlns:a16="http://schemas.microsoft.com/office/drawing/2014/main" id="{FF5F9320-D93D-4C2B-B57E-18A3A9079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566102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=4</a:t>
            </a:r>
          </a:p>
        </p:txBody>
      </p:sp>
      <p:sp>
        <p:nvSpPr>
          <p:cNvPr id="85030" name="Text Box 96">
            <a:extLst>
              <a:ext uri="{FF2B5EF4-FFF2-40B4-BE49-F238E27FC236}">
                <a16:creationId xmlns:a16="http://schemas.microsoft.com/office/drawing/2014/main" id="{65681C06-0343-4E5E-8B2F-A62E01541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45477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5031" name="Line 97">
            <a:extLst>
              <a:ext uri="{FF2B5EF4-FFF2-40B4-BE49-F238E27FC236}">
                <a16:creationId xmlns:a16="http://schemas.microsoft.com/office/drawing/2014/main" id="{B25BAFF7-D76A-469C-9831-145C42843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5895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32" name="Rectangle 98">
            <a:extLst>
              <a:ext uri="{FF2B5EF4-FFF2-40B4-BE49-F238E27FC236}">
                <a16:creationId xmlns:a16="http://schemas.microsoft.com/office/drawing/2014/main" id="{9C096A61-B9A6-4595-A2D8-8AC1BEDE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709863"/>
            <a:ext cx="4321175" cy="187007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继续。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后面的结点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不会生成）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7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35">
            <a:extLst>
              <a:ext uri="{FF2B5EF4-FFF2-40B4-BE49-F238E27FC236}">
                <a16:creationId xmlns:a16="http://schemas.microsoft.com/office/drawing/2014/main" id="{F420CF48-B0D2-4891-96EA-EA9738FCC4F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03238"/>
            <a:ext cx="1727200" cy="1731962"/>
            <a:chOff x="476" y="436"/>
            <a:chExt cx="1088" cy="1091"/>
          </a:xfrm>
        </p:grpSpPr>
        <p:sp>
          <p:nvSpPr>
            <p:cNvPr id="86083" name="Rectangle 36">
              <a:extLst>
                <a:ext uri="{FF2B5EF4-FFF2-40B4-BE49-F238E27FC236}">
                  <a16:creationId xmlns:a16="http://schemas.microsoft.com/office/drawing/2014/main" id="{BB3B8BA8-0F78-447C-82B0-6A74033C2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6084" name="Rectangle 37">
              <a:extLst>
                <a:ext uri="{FF2B5EF4-FFF2-40B4-BE49-F238E27FC236}">
                  <a16:creationId xmlns:a16="http://schemas.microsoft.com/office/drawing/2014/main" id="{B4AEA21D-F6D5-4A54-AD6E-91DBC5A7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85" name="Rectangle 38">
              <a:extLst>
                <a:ext uri="{FF2B5EF4-FFF2-40B4-BE49-F238E27FC236}">
                  <a16:creationId xmlns:a16="http://schemas.microsoft.com/office/drawing/2014/main" id="{CA56B653-69ED-4870-AED8-89CF5FD0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86" name="Rectangle 39">
              <a:extLst>
                <a:ext uri="{FF2B5EF4-FFF2-40B4-BE49-F238E27FC236}">
                  <a16:creationId xmlns:a16="http://schemas.microsoft.com/office/drawing/2014/main" id="{DAA8AFAB-2F8E-49A6-BD99-372045EF4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87" name="Rectangle 40">
              <a:extLst>
                <a:ext uri="{FF2B5EF4-FFF2-40B4-BE49-F238E27FC236}">
                  <a16:creationId xmlns:a16="http://schemas.microsoft.com/office/drawing/2014/main" id="{976C0231-660F-43F3-99A9-5BDC6C58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6088" name="Rectangle 41">
              <a:extLst>
                <a:ext uri="{FF2B5EF4-FFF2-40B4-BE49-F238E27FC236}">
                  <a16:creationId xmlns:a16="http://schemas.microsoft.com/office/drawing/2014/main" id="{62BAEE8F-CB24-4A32-91F9-BB7B97DD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89" name="Rectangle 42">
              <a:extLst>
                <a:ext uri="{FF2B5EF4-FFF2-40B4-BE49-F238E27FC236}">
                  <a16:creationId xmlns:a16="http://schemas.microsoft.com/office/drawing/2014/main" id="{4D21D293-82CC-4DB5-ABAE-35A34C3D8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90" name="Rectangle 43">
              <a:extLst>
                <a:ext uri="{FF2B5EF4-FFF2-40B4-BE49-F238E27FC236}">
                  <a16:creationId xmlns:a16="http://schemas.microsoft.com/office/drawing/2014/main" id="{8BC5A95F-F3D6-443B-AA33-C9ACCFE4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91" name="Rectangle 44">
              <a:extLst>
                <a:ext uri="{FF2B5EF4-FFF2-40B4-BE49-F238E27FC236}">
                  <a16:creationId xmlns:a16="http://schemas.microsoft.com/office/drawing/2014/main" id="{FF16BB50-8553-404B-BF0A-3C0AD4DB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92" name="Rectangle 45">
              <a:extLst>
                <a:ext uri="{FF2B5EF4-FFF2-40B4-BE49-F238E27FC236}">
                  <a16:creationId xmlns:a16="http://schemas.microsoft.com/office/drawing/2014/main" id="{AC437A16-D5CA-4D64-9F7B-2316BA37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93" name="Rectangle 46">
              <a:extLst>
                <a:ext uri="{FF2B5EF4-FFF2-40B4-BE49-F238E27FC236}">
                  <a16:creationId xmlns:a16="http://schemas.microsoft.com/office/drawing/2014/main" id="{F534F2F9-170E-4649-AC2D-607304938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94" name="Rectangle 47">
              <a:extLst>
                <a:ext uri="{FF2B5EF4-FFF2-40B4-BE49-F238E27FC236}">
                  <a16:creationId xmlns:a16="http://schemas.microsoft.com/office/drawing/2014/main" id="{343B85F3-3349-4671-833A-E1E83900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95" name="Rectangle 48">
              <a:extLst>
                <a:ext uri="{FF2B5EF4-FFF2-40B4-BE49-F238E27FC236}">
                  <a16:creationId xmlns:a16="http://schemas.microsoft.com/office/drawing/2014/main" id="{1DD85DBB-687B-4F8D-A0BC-F4B3ABF5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96" name="Rectangle 49">
              <a:extLst>
                <a:ext uri="{FF2B5EF4-FFF2-40B4-BE49-F238E27FC236}">
                  <a16:creationId xmlns:a16="http://schemas.microsoft.com/office/drawing/2014/main" id="{BD4A1237-F4DD-43F5-B7E7-A9E034BD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97" name="Rectangle 50">
              <a:extLst>
                <a:ext uri="{FF2B5EF4-FFF2-40B4-BE49-F238E27FC236}">
                  <a16:creationId xmlns:a16="http://schemas.microsoft.com/office/drawing/2014/main" id="{47BEA5E9-C745-4650-866E-506DFE364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98" name="Rectangle 51">
              <a:extLst>
                <a:ext uri="{FF2B5EF4-FFF2-40B4-BE49-F238E27FC236}">
                  <a16:creationId xmlns:a16="http://schemas.microsoft.com/office/drawing/2014/main" id="{5EF11BF5-8430-452E-8F16-FD611326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6019" name="Oval 52">
            <a:extLst>
              <a:ext uri="{FF2B5EF4-FFF2-40B4-BE49-F238E27FC236}">
                <a16:creationId xmlns:a16="http://schemas.microsoft.com/office/drawing/2014/main" id="{9C4ADD7F-A7A9-435C-A6B4-D9829E7D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5877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6020" name="Oval 53">
            <a:extLst>
              <a:ext uri="{FF2B5EF4-FFF2-40B4-BE49-F238E27FC236}">
                <a16:creationId xmlns:a16="http://schemas.microsoft.com/office/drawing/2014/main" id="{CAEB2F86-9BD8-49EE-BF4D-C0613D524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152525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6021" name="Line 54">
            <a:extLst>
              <a:ext uri="{FF2B5EF4-FFF2-40B4-BE49-F238E27FC236}">
                <a16:creationId xmlns:a16="http://schemas.microsoft.com/office/drawing/2014/main" id="{E577BA65-B076-4200-8923-E6A209BA7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088" y="79057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2" name="Rectangle 55">
            <a:extLst>
              <a:ext uri="{FF2B5EF4-FFF2-40B4-BE49-F238E27FC236}">
                <a16:creationId xmlns:a16="http://schemas.microsoft.com/office/drawing/2014/main" id="{2950DDA3-B951-408A-887F-304A0800A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19088"/>
            <a:ext cx="4356100" cy="2395537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变成新的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解向量：（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</p:txBody>
      </p:sp>
      <p:sp>
        <p:nvSpPr>
          <p:cNvPr id="86023" name="Oval 56">
            <a:extLst>
              <a:ext uri="{FF2B5EF4-FFF2-40B4-BE49-F238E27FC236}">
                <a16:creationId xmlns:a16="http://schemas.microsoft.com/office/drawing/2014/main" id="{88373054-798E-46C6-8E65-5FA8EDCA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194468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6024" name="Line 57">
            <a:extLst>
              <a:ext uri="{FF2B5EF4-FFF2-40B4-BE49-F238E27FC236}">
                <a16:creationId xmlns:a16="http://schemas.microsoft.com/office/drawing/2014/main" id="{8182A75A-3029-4E06-9556-9363F8731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158273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 Box 58">
            <a:extLst>
              <a:ext uri="{FF2B5EF4-FFF2-40B4-BE49-F238E27FC236}">
                <a16:creationId xmlns:a16="http://schemas.microsoft.com/office/drawing/2014/main" id="{F5D5316A-EB69-4BEC-B5E5-FF061180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71913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6026" name="Text Box 59">
            <a:extLst>
              <a:ext uri="{FF2B5EF4-FFF2-40B4-BE49-F238E27FC236}">
                <a16:creationId xmlns:a16="http://schemas.microsoft.com/office/drawing/2014/main" id="{0672DC40-239A-4B5C-AB23-DBC20AA7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58273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6027" name="Text Box 60">
            <a:extLst>
              <a:ext uri="{FF2B5EF4-FFF2-40B4-BE49-F238E27FC236}">
                <a16:creationId xmlns:a16="http://schemas.microsoft.com/office/drawing/2014/main" id="{4A1A6150-A533-4897-A1DD-B7CCFEA5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44792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6028" name="Oval 61">
            <a:extLst>
              <a:ext uri="{FF2B5EF4-FFF2-40B4-BE49-F238E27FC236}">
                <a16:creationId xmlns:a16="http://schemas.microsoft.com/office/drawing/2014/main" id="{C256282F-B7A3-475E-B7A7-0FAE8B06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4310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86029" name="Line 62">
            <a:extLst>
              <a:ext uri="{FF2B5EF4-FFF2-40B4-BE49-F238E27FC236}">
                <a16:creationId xmlns:a16="http://schemas.microsoft.com/office/drawing/2014/main" id="{A8847545-911C-4EEF-9D9B-FA89F44A0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5843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0" name="Text Box 63">
            <a:extLst>
              <a:ext uri="{FF2B5EF4-FFF2-40B4-BE49-F238E27FC236}">
                <a16:creationId xmlns:a16="http://schemas.microsoft.com/office/drawing/2014/main" id="{D34AF091-4365-409A-8918-4669A32B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714500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=3</a:t>
            </a:r>
          </a:p>
        </p:txBody>
      </p:sp>
      <p:sp>
        <p:nvSpPr>
          <p:cNvPr id="86031" name="Oval 64">
            <a:extLst>
              <a:ext uri="{FF2B5EF4-FFF2-40B4-BE49-F238E27FC236}">
                <a16:creationId xmlns:a16="http://schemas.microsoft.com/office/drawing/2014/main" id="{535B2FF6-A831-4E0C-B592-D311E7D39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735263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9</a:t>
            </a:r>
          </a:p>
        </p:txBody>
      </p:sp>
      <p:sp>
        <p:nvSpPr>
          <p:cNvPr id="86032" name="Line 65">
            <a:extLst>
              <a:ext uri="{FF2B5EF4-FFF2-40B4-BE49-F238E27FC236}">
                <a16:creationId xmlns:a16="http://schemas.microsoft.com/office/drawing/2014/main" id="{A3EA4D15-F528-49EC-B903-EFC99A5D6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237331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3" name="Text Box 66">
            <a:extLst>
              <a:ext uri="{FF2B5EF4-FFF2-40B4-BE49-F238E27FC236}">
                <a16:creationId xmlns:a16="http://schemas.microsoft.com/office/drawing/2014/main" id="{260D6454-FC38-42C8-8D17-3AFFD4A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243998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  <p:sp>
        <p:nvSpPr>
          <p:cNvPr id="86034" name="Text Box 67">
            <a:extLst>
              <a:ext uri="{FF2B5EF4-FFF2-40B4-BE49-F238E27FC236}">
                <a16:creationId xmlns:a16="http://schemas.microsoft.com/office/drawing/2014/main" id="{A480205C-A091-49C8-B7C1-ECB0B14E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400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6035" name="Oval 68">
            <a:extLst>
              <a:ext uri="{FF2B5EF4-FFF2-40B4-BE49-F238E27FC236}">
                <a16:creationId xmlns:a16="http://schemas.microsoft.com/office/drawing/2014/main" id="{38F43FCE-588A-4B45-92A8-9DEB9205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736850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86036" name="Text Box 69">
            <a:extLst>
              <a:ext uri="{FF2B5EF4-FFF2-40B4-BE49-F238E27FC236}">
                <a16:creationId xmlns:a16="http://schemas.microsoft.com/office/drawing/2014/main" id="{D2908E89-E777-40D9-8DCD-02DB249F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24399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=4</a:t>
            </a:r>
          </a:p>
        </p:txBody>
      </p:sp>
      <p:sp>
        <p:nvSpPr>
          <p:cNvPr id="86037" name="Text Box 70">
            <a:extLst>
              <a:ext uri="{FF2B5EF4-FFF2-40B4-BE49-F238E27FC236}">
                <a16:creationId xmlns:a16="http://schemas.microsoft.com/office/drawing/2014/main" id="{74B6E08D-B113-4AE8-B186-0EE38FB7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4167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6038" name="Line 71">
            <a:extLst>
              <a:ext uri="{FF2B5EF4-FFF2-40B4-BE49-F238E27FC236}">
                <a16:creationId xmlns:a16="http://schemas.microsoft.com/office/drawing/2014/main" id="{2116E88B-CD31-433C-8EB7-9D0E23F5E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764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Oval 72">
            <a:extLst>
              <a:ext uri="{FF2B5EF4-FFF2-40B4-BE49-F238E27FC236}">
                <a16:creationId xmlns:a16="http://schemas.microsoft.com/office/drawing/2014/main" id="{675E7EDE-00B0-46C2-A243-70431726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8913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13</a:t>
            </a:r>
          </a:p>
        </p:txBody>
      </p:sp>
      <p:sp>
        <p:nvSpPr>
          <p:cNvPr id="86040" name="Text Box 73">
            <a:extLst>
              <a:ext uri="{FF2B5EF4-FFF2-40B4-BE49-F238E27FC236}">
                <a16:creationId xmlns:a16="http://schemas.microsoft.com/office/drawing/2014/main" id="{C09966A5-BDC1-42CF-88A8-477E1F7C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55733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=4</a:t>
            </a:r>
          </a:p>
        </p:txBody>
      </p:sp>
      <p:sp>
        <p:nvSpPr>
          <p:cNvPr id="86041" name="Line 75">
            <a:extLst>
              <a:ext uri="{FF2B5EF4-FFF2-40B4-BE49-F238E27FC236}">
                <a16:creationId xmlns:a16="http://schemas.microsoft.com/office/drawing/2014/main" id="{12A2CFCA-17A5-4646-BCA4-06317F170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557338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6042" name="Group 80">
            <a:extLst>
              <a:ext uri="{FF2B5EF4-FFF2-40B4-BE49-F238E27FC236}">
                <a16:creationId xmlns:a16="http://schemas.microsoft.com/office/drawing/2014/main" id="{4191AE33-DF2E-42F9-A2F7-DCB8994AE361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527425"/>
            <a:ext cx="1727200" cy="1731963"/>
            <a:chOff x="476" y="436"/>
            <a:chExt cx="1088" cy="1091"/>
          </a:xfrm>
        </p:grpSpPr>
        <p:sp>
          <p:nvSpPr>
            <p:cNvPr id="86067" name="Rectangle 81">
              <a:extLst>
                <a:ext uri="{FF2B5EF4-FFF2-40B4-BE49-F238E27FC236}">
                  <a16:creationId xmlns:a16="http://schemas.microsoft.com/office/drawing/2014/main" id="{BCD272B0-81C9-4F36-9D79-5EA211543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6068" name="Rectangle 82">
              <a:extLst>
                <a:ext uri="{FF2B5EF4-FFF2-40B4-BE49-F238E27FC236}">
                  <a16:creationId xmlns:a16="http://schemas.microsoft.com/office/drawing/2014/main" id="{D89FFF98-B63F-40D7-9E43-CB5DA7E9B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69" name="Rectangle 83">
              <a:extLst>
                <a:ext uri="{FF2B5EF4-FFF2-40B4-BE49-F238E27FC236}">
                  <a16:creationId xmlns:a16="http://schemas.microsoft.com/office/drawing/2014/main" id="{118D30C0-27F2-4755-AF25-6C9EAB9F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70" name="Rectangle 84">
              <a:extLst>
                <a:ext uri="{FF2B5EF4-FFF2-40B4-BE49-F238E27FC236}">
                  <a16:creationId xmlns:a16="http://schemas.microsoft.com/office/drawing/2014/main" id="{6EEF7D11-107D-4FCD-AE42-72005BD73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71" name="Rectangle 85">
              <a:extLst>
                <a:ext uri="{FF2B5EF4-FFF2-40B4-BE49-F238E27FC236}">
                  <a16:creationId xmlns:a16="http://schemas.microsoft.com/office/drawing/2014/main" id="{9171514C-29D7-4E9A-A8CC-03FFEACC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6072" name="Rectangle 86">
              <a:extLst>
                <a:ext uri="{FF2B5EF4-FFF2-40B4-BE49-F238E27FC236}">
                  <a16:creationId xmlns:a16="http://schemas.microsoft.com/office/drawing/2014/main" id="{B4CA2B0C-0A84-43BC-8FA7-68A4EC24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3" name="Rectangle 87">
              <a:extLst>
                <a:ext uri="{FF2B5EF4-FFF2-40B4-BE49-F238E27FC236}">
                  <a16:creationId xmlns:a16="http://schemas.microsoft.com/office/drawing/2014/main" id="{C868D6DE-C1B8-494F-9364-FC122655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4" name="Rectangle 88">
              <a:extLst>
                <a:ext uri="{FF2B5EF4-FFF2-40B4-BE49-F238E27FC236}">
                  <a16:creationId xmlns:a16="http://schemas.microsoft.com/office/drawing/2014/main" id="{7A338046-959A-4EA4-A819-9AF24D507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5" name="Rectangle 89">
              <a:extLst>
                <a:ext uri="{FF2B5EF4-FFF2-40B4-BE49-F238E27FC236}">
                  <a16:creationId xmlns:a16="http://schemas.microsoft.com/office/drawing/2014/main" id="{F2E2987D-F280-4C2E-8FB3-98FBCE7C7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6" name="Rectangle 90">
              <a:extLst>
                <a:ext uri="{FF2B5EF4-FFF2-40B4-BE49-F238E27FC236}">
                  <a16:creationId xmlns:a16="http://schemas.microsoft.com/office/drawing/2014/main" id="{77D728D5-1ABC-484F-9BEF-52EA498CA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7" name="Rectangle 91">
              <a:extLst>
                <a:ext uri="{FF2B5EF4-FFF2-40B4-BE49-F238E27FC236}">
                  <a16:creationId xmlns:a16="http://schemas.microsoft.com/office/drawing/2014/main" id="{0309AC0D-E457-4305-B799-E22A95EA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8" name="Rectangle 92">
              <a:extLst>
                <a:ext uri="{FF2B5EF4-FFF2-40B4-BE49-F238E27FC236}">
                  <a16:creationId xmlns:a16="http://schemas.microsoft.com/office/drawing/2014/main" id="{BF669BEA-AF8B-429C-B699-C1EE18A1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79" name="Rectangle 93">
              <a:extLst>
                <a:ext uri="{FF2B5EF4-FFF2-40B4-BE49-F238E27FC236}">
                  <a16:creationId xmlns:a16="http://schemas.microsoft.com/office/drawing/2014/main" id="{FC305E3B-F8A1-4AEF-AB6D-39FFC0B4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80" name="Rectangle 94">
              <a:extLst>
                <a:ext uri="{FF2B5EF4-FFF2-40B4-BE49-F238E27FC236}">
                  <a16:creationId xmlns:a16="http://schemas.microsoft.com/office/drawing/2014/main" id="{44A66EE1-A727-406E-8D65-B0EAF18B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81" name="Rectangle 95">
              <a:extLst>
                <a:ext uri="{FF2B5EF4-FFF2-40B4-BE49-F238E27FC236}">
                  <a16:creationId xmlns:a16="http://schemas.microsoft.com/office/drawing/2014/main" id="{B934980D-FE61-4770-BF76-F702B6BC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6082" name="Rectangle 96">
              <a:extLst>
                <a:ext uri="{FF2B5EF4-FFF2-40B4-BE49-F238E27FC236}">
                  <a16:creationId xmlns:a16="http://schemas.microsoft.com/office/drawing/2014/main" id="{BC34115F-2A5B-4EF3-B574-11A3EE9A3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6043" name="Oval 97">
            <a:extLst>
              <a:ext uri="{FF2B5EF4-FFF2-40B4-BE49-F238E27FC236}">
                <a16:creationId xmlns:a16="http://schemas.microsoft.com/office/drawing/2014/main" id="{6F6A33C9-2EC7-4DB2-8007-3EDF4EB8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382963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6044" name="Oval 98">
            <a:extLst>
              <a:ext uri="{FF2B5EF4-FFF2-40B4-BE49-F238E27FC236}">
                <a16:creationId xmlns:a16="http://schemas.microsoft.com/office/drawing/2014/main" id="{07B5231D-A2E6-45F6-9C2C-470B84C3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176713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6045" name="Line 99">
            <a:extLst>
              <a:ext uri="{FF2B5EF4-FFF2-40B4-BE49-F238E27FC236}">
                <a16:creationId xmlns:a16="http://schemas.microsoft.com/office/drawing/2014/main" id="{7BB4052C-9B34-48B2-A5BD-1EB5257FF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088" y="38147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6" name="Rectangle 100">
            <a:extLst>
              <a:ext uri="{FF2B5EF4-FFF2-40B4-BE49-F238E27FC236}">
                <a16:creationId xmlns:a16="http://schemas.microsoft.com/office/drawing/2014/main" id="{36547FEA-6EA4-42C4-9E85-5142CA231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3343275"/>
            <a:ext cx="4257675" cy="2395538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变成新的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结点。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解向量：（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从结点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</p:txBody>
      </p:sp>
      <p:sp>
        <p:nvSpPr>
          <p:cNvPr id="86047" name="Oval 101">
            <a:extLst>
              <a:ext uri="{FF2B5EF4-FFF2-40B4-BE49-F238E27FC236}">
                <a16:creationId xmlns:a16="http://schemas.microsoft.com/office/drawing/2014/main" id="{C0E6C6C3-69CC-4591-AC06-9D73112E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96887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6048" name="Line 102">
            <a:extLst>
              <a:ext uri="{FF2B5EF4-FFF2-40B4-BE49-F238E27FC236}">
                <a16:creationId xmlns:a16="http://schemas.microsoft.com/office/drawing/2014/main" id="{FE203596-39A7-4867-A6A8-EA44CF608C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60692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9" name="Text Box 103">
            <a:extLst>
              <a:ext uri="{FF2B5EF4-FFF2-40B4-BE49-F238E27FC236}">
                <a16:creationId xmlns:a16="http://schemas.microsoft.com/office/drawing/2014/main" id="{4AD2F524-4AA3-4E38-8BBD-D887A993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743325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6050" name="Text Box 104">
            <a:extLst>
              <a:ext uri="{FF2B5EF4-FFF2-40B4-BE49-F238E27FC236}">
                <a16:creationId xmlns:a16="http://schemas.microsoft.com/office/drawing/2014/main" id="{FF7B33A4-05C2-4A26-94CF-64F9A4E24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464343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6051" name="Text Box 105">
            <a:extLst>
              <a:ext uri="{FF2B5EF4-FFF2-40B4-BE49-F238E27FC236}">
                <a16:creationId xmlns:a16="http://schemas.microsoft.com/office/drawing/2014/main" id="{CFA9388B-E5FF-4F6A-9A91-A498E4B4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5472113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6052" name="Oval 106">
            <a:extLst>
              <a:ext uri="{FF2B5EF4-FFF2-40B4-BE49-F238E27FC236}">
                <a16:creationId xmlns:a16="http://schemas.microsoft.com/office/drawing/2014/main" id="{34A90C26-F2B5-4F2F-A8BB-66C8BE00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96728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86053" name="Line 107">
            <a:extLst>
              <a:ext uri="{FF2B5EF4-FFF2-40B4-BE49-F238E27FC236}">
                <a16:creationId xmlns:a16="http://schemas.microsoft.com/office/drawing/2014/main" id="{BAD16489-9BD2-4E44-BC00-6F6E48B5E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6085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4" name="Text Box 108">
            <a:extLst>
              <a:ext uri="{FF2B5EF4-FFF2-40B4-BE49-F238E27FC236}">
                <a16:creationId xmlns:a16="http://schemas.microsoft.com/office/drawing/2014/main" id="{02050B16-9DA2-405E-90DE-40D0898B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472598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=3</a:t>
            </a:r>
          </a:p>
        </p:txBody>
      </p:sp>
      <p:sp>
        <p:nvSpPr>
          <p:cNvPr id="86055" name="Oval 109">
            <a:extLst>
              <a:ext uri="{FF2B5EF4-FFF2-40B4-BE49-F238E27FC236}">
                <a16:creationId xmlns:a16="http://schemas.microsoft.com/office/drawing/2014/main" id="{7A276EC2-55B6-48B8-8986-3135851D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759450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9</a:t>
            </a:r>
          </a:p>
        </p:txBody>
      </p:sp>
      <p:sp>
        <p:nvSpPr>
          <p:cNvPr id="86056" name="Line 110">
            <a:extLst>
              <a:ext uri="{FF2B5EF4-FFF2-40B4-BE49-F238E27FC236}">
                <a16:creationId xmlns:a16="http://schemas.microsoft.com/office/drawing/2014/main" id="{CA40734E-6793-4E1F-8AFC-2FB52A341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53975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7" name="Text Box 111">
            <a:extLst>
              <a:ext uri="{FF2B5EF4-FFF2-40B4-BE49-F238E27FC236}">
                <a16:creationId xmlns:a16="http://schemas.microsoft.com/office/drawing/2014/main" id="{A08B4E3A-23C1-44F7-972E-9947275FE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58323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  <p:sp>
        <p:nvSpPr>
          <p:cNvPr id="86058" name="Oval 112">
            <a:extLst>
              <a:ext uri="{FF2B5EF4-FFF2-40B4-BE49-F238E27FC236}">
                <a16:creationId xmlns:a16="http://schemas.microsoft.com/office/drawing/2014/main" id="{D9D62EBF-0DB0-4131-9C14-95BDCC92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761038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86059" name="Text Box 113">
            <a:extLst>
              <a:ext uri="{FF2B5EF4-FFF2-40B4-BE49-F238E27FC236}">
                <a16:creationId xmlns:a16="http://schemas.microsoft.com/office/drawing/2014/main" id="{F9056D48-4703-4D0F-8F78-B07C2906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535781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=4</a:t>
            </a:r>
          </a:p>
        </p:txBody>
      </p:sp>
      <p:sp>
        <p:nvSpPr>
          <p:cNvPr id="86060" name="Line 114">
            <a:extLst>
              <a:ext uri="{FF2B5EF4-FFF2-40B4-BE49-F238E27FC236}">
                <a16:creationId xmlns:a16="http://schemas.microsoft.com/office/drawing/2014/main" id="{A8122A6C-5836-47D0-BEF3-2290C4C49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40067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1" name="Oval 115">
            <a:extLst>
              <a:ext uri="{FF2B5EF4-FFF2-40B4-BE49-F238E27FC236}">
                <a16:creationId xmlns:a16="http://schemas.microsoft.com/office/drawing/2014/main" id="{E2592FBE-1432-40E7-B4E4-3CD930AE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1332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13</a:t>
            </a:r>
          </a:p>
        </p:txBody>
      </p:sp>
      <p:sp>
        <p:nvSpPr>
          <p:cNvPr id="86062" name="Text Box 116">
            <a:extLst>
              <a:ext uri="{FF2B5EF4-FFF2-40B4-BE49-F238E27FC236}">
                <a16:creationId xmlns:a16="http://schemas.microsoft.com/office/drawing/2014/main" id="{DF8142A3-CD22-43D6-9760-683E9228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00563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=4</a:t>
            </a:r>
          </a:p>
        </p:txBody>
      </p:sp>
      <p:sp>
        <p:nvSpPr>
          <p:cNvPr id="86063" name="Line 117">
            <a:extLst>
              <a:ext uri="{FF2B5EF4-FFF2-40B4-BE49-F238E27FC236}">
                <a16:creationId xmlns:a16="http://schemas.microsoft.com/office/drawing/2014/main" id="{48B36F2E-7F11-486E-BD6D-156A98CC8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581525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4" name="Oval 118">
            <a:extLst>
              <a:ext uri="{FF2B5EF4-FFF2-40B4-BE49-F238E27FC236}">
                <a16:creationId xmlns:a16="http://schemas.microsoft.com/office/drawing/2014/main" id="{E32CACDD-F152-49CE-9B0B-841B50D5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73405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14</a:t>
            </a:r>
          </a:p>
        </p:txBody>
      </p:sp>
      <p:sp>
        <p:nvSpPr>
          <p:cNvPr id="86065" name="Line 119">
            <a:extLst>
              <a:ext uri="{FF2B5EF4-FFF2-40B4-BE49-F238E27FC236}">
                <a16:creationId xmlns:a16="http://schemas.microsoft.com/office/drawing/2014/main" id="{428886C7-8BD0-4261-9906-2CF31F9F6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5445125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6" name="Text Box 120">
            <a:extLst>
              <a:ext uri="{FF2B5EF4-FFF2-40B4-BE49-F238E27FC236}">
                <a16:creationId xmlns:a16="http://schemas.microsoft.com/office/drawing/2014/main" id="{A05FB913-533D-46B3-BF76-C17185E2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55006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42">
            <a:extLst>
              <a:ext uri="{FF2B5EF4-FFF2-40B4-BE49-F238E27FC236}">
                <a16:creationId xmlns:a16="http://schemas.microsoft.com/office/drawing/2014/main" id="{46E798FC-E8D5-41C0-8DEF-EC6574D02F8C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647700"/>
            <a:ext cx="1727200" cy="1731963"/>
            <a:chOff x="476" y="436"/>
            <a:chExt cx="1088" cy="1091"/>
          </a:xfrm>
        </p:grpSpPr>
        <p:sp>
          <p:nvSpPr>
            <p:cNvPr id="87074" name="Rectangle 43">
              <a:extLst>
                <a:ext uri="{FF2B5EF4-FFF2-40B4-BE49-F238E27FC236}">
                  <a16:creationId xmlns:a16="http://schemas.microsoft.com/office/drawing/2014/main" id="{00A7AD27-02D8-4173-9C4A-85AA1B0E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7075" name="Rectangle 44">
              <a:extLst>
                <a:ext uri="{FF2B5EF4-FFF2-40B4-BE49-F238E27FC236}">
                  <a16:creationId xmlns:a16="http://schemas.microsoft.com/office/drawing/2014/main" id="{FBB7E35B-DD3C-4E21-8586-D43A045C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7076" name="Rectangle 45">
              <a:extLst>
                <a:ext uri="{FF2B5EF4-FFF2-40B4-BE49-F238E27FC236}">
                  <a16:creationId xmlns:a16="http://schemas.microsoft.com/office/drawing/2014/main" id="{A1AF854A-9C11-4457-BF94-97446A8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7077" name="Rectangle 46">
              <a:extLst>
                <a:ext uri="{FF2B5EF4-FFF2-40B4-BE49-F238E27FC236}">
                  <a16:creationId xmlns:a16="http://schemas.microsoft.com/office/drawing/2014/main" id="{74363C39-4EF2-4BFF-983E-B623A9F00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7078" name="Rectangle 47">
              <a:extLst>
                <a:ext uri="{FF2B5EF4-FFF2-40B4-BE49-F238E27FC236}">
                  <a16:creationId xmlns:a16="http://schemas.microsoft.com/office/drawing/2014/main" id="{21A4A90E-9E61-4E11-A869-51092B6C8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7079" name="Rectangle 48">
              <a:extLst>
                <a:ext uri="{FF2B5EF4-FFF2-40B4-BE49-F238E27FC236}">
                  <a16:creationId xmlns:a16="http://schemas.microsoft.com/office/drawing/2014/main" id="{1F0D9AAF-7173-4AB6-89CB-3323BFA88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0" name="Rectangle 49">
              <a:extLst>
                <a:ext uri="{FF2B5EF4-FFF2-40B4-BE49-F238E27FC236}">
                  <a16:creationId xmlns:a16="http://schemas.microsoft.com/office/drawing/2014/main" id="{7F2CB074-6C3D-4B90-A0F6-652F03F4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1" name="Rectangle 50">
              <a:extLst>
                <a:ext uri="{FF2B5EF4-FFF2-40B4-BE49-F238E27FC236}">
                  <a16:creationId xmlns:a16="http://schemas.microsoft.com/office/drawing/2014/main" id="{E0A48ABD-740F-4434-BB4D-B73A5F15F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2" name="Rectangle 51">
              <a:extLst>
                <a:ext uri="{FF2B5EF4-FFF2-40B4-BE49-F238E27FC236}">
                  <a16:creationId xmlns:a16="http://schemas.microsoft.com/office/drawing/2014/main" id="{B58AF98A-860F-4D5C-87EC-ED1E3150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7083" name="Rectangle 52">
              <a:extLst>
                <a:ext uri="{FF2B5EF4-FFF2-40B4-BE49-F238E27FC236}">
                  <a16:creationId xmlns:a16="http://schemas.microsoft.com/office/drawing/2014/main" id="{BFBB79BE-4B90-4DF8-B94C-F5CD129F4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4" name="Rectangle 53">
              <a:extLst>
                <a:ext uri="{FF2B5EF4-FFF2-40B4-BE49-F238E27FC236}">
                  <a16:creationId xmlns:a16="http://schemas.microsoft.com/office/drawing/2014/main" id="{363FD1FC-2F47-4A7C-A598-F9E387C8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5" name="Rectangle 54">
              <a:extLst>
                <a:ext uri="{FF2B5EF4-FFF2-40B4-BE49-F238E27FC236}">
                  <a16:creationId xmlns:a16="http://schemas.microsoft.com/office/drawing/2014/main" id="{663558C2-E830-409B-9289-129DC3B7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6" name="Rectangle 55">
              <a:extLst>
                <a:ext uri="{FF2B5EF4-FFF2-40B4-BE49-F238E27FC236}">
                  <a16:creationId xmlns:a16="http://schemas.microsoft.com/office/drawing/2014/main" id="{80624158-C72E-4347-B0DA-E7B859DE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7" name="Rectangle 56">
              <a:extLst>
                <a:ext uri="{FF2B5EF4-FFF2-40B4-BE49-F238E27FC236}">
                  <a16:creationId xmlns:a16="http://schemas.microsoft.com/office/drawing/2014/main" id="{8DE88E80-8020-40B3-B388-8EE3676D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7088" name="Rectangle 57">
              <a:extLst>
                <a:ext uri="{FF2B5EF4-FFF2-40B4-BE49-F238E27FC236}">
                  <a16:creationId xmlns:a16="http://schemas.microsoft.com/office/drawing/2014/main" id="{1F42549B-8C2B-4DA9-A374-E07108EF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7089" name="Rectangle 58">
              <a:extLst>
                <a:ext uri="{FF2B5EF4-FFF2-40B4-BE49-F238E27FC236}">
                  <a16:creationId xmlns:a16="http://schemas.microsoft.com/office/drawing/2014/main" id="{8A9DC822-8F8C-4937-9478-080BB010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7043" name="Rectangle 62">
            <a:extLst>
              <a:ext uri="{FF2B5EF4-FFF2-40B4-BE49-F238E27FC236}">
                <a16:creationId xmlns:a16="http://schemas.microsoft.com/office/drawing/2014/main" id="{1567C8AE-687F-411A-9153-A3D50038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2014538"/>
            <a:ext cx="4549775" cy="3124200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不能导致答案结点，变成死结点，被杀死。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</p:txBody>
      </p:sp>
      <p:grpSp>
        <p:nvGrpSpPr>
          <p:cNvPr id="87044" name="组合 1">
            <a:extLst>
              <a:ext uri="{FF2B5EF4-FFF2-40B4-BE49-F238E27FC236}">
                <a16:creationId xmlns:a16="http://schemas.microsoft.com/office/drawing/2014/main" id="{FF6CB37B-574A-451A-A093-7BE9A50F19FF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378075"/>
            <a:ext cx="2416175" cy="4208463"/>
            <a:chOff x="2116138" y="1773238"/>
            <a:chExt cx="2416175" cy="4208462"/>
          </a:xfrm>
        </p:grpSpPr>
        <p:sp>
          <p:nvSpPr>
            <p:cNvPr id="87045" name="Oval 59">
              <a:extLst>
                <a:ext uri="{FF2B5EF4-FFF2-40B4-BE49-F238E27FC236}">
                  <a16:creationId xmlns:a16="http://schemas.microsoft.com/office/drawing/2014/main" id="{5B09F0A4-5671-4805-8F6A-76F700E6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773238"/>
              <a:ext cx="433387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7046" name="Oval 60">
              <a:extLst>
                <a:ext uri="{FF2B5EF4-FFF2-40B4-BE49-F238E27FC236}">
                  <a16:creationId xmlns:a16="http://schemas.microsoft.com/office/drawing/2014/main" id="{2A9D2A5A-5A08-448A-9B08-44B82918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400" y="2566988"/>
              <a:ext cx="433388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87047" name="Line 61">
              <a:extLst>
                <a:ext uri="{FF2B5EF4-FFF2-40B4-BE49-F238E27FC236}">
                  <a16:creationId xmlns:a16="http://schemas.microsoft.com/office/drawing/2014/main" id="{1A0A1E59-E91E-4780-AD5C-51D7E7F0E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1325" y="2205038"/>
              <a:ext cx="43180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8" name="Oval 63">
              <a:extLst>
                <a:ext uri="{FF2B5EF4-FFF2-40B4-BE49-F238E27FC236}">
                  <a16:creationId xmlns:a16="http://schemas.microsoft.com/office/drawing/2014/main" id="{F1F073B0-13AB-48CC-862A-B40E5AD6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138" y="3359150"/>
              <a:ext cx="433387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87049" name="Line 64">
              <a:extLst>
                <a:ext uri="{FF2B5EF4-FFF2-40B4-BE49-F238E27FC236}">
                  <a16:creationId xmlns:a16="http://schemas.microsoft.com/office/drawing/2014/main" id="{D4781835-BAF1-4CBE-A8F8-FA02570DB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063" y="2997200"/>
              <a:ext cx="431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0" name="Text Box 65">
              <a:extLst>
                <a:ext uri="{FF2B5EF4-FFF2-40B4-BE49-F238E27FC236}">
                  <a16:creationId xmlns:a16="http://schemas.microsoft.com/office/drawing/2014/main" id="{56860E2C-4271-4769-AC1B-179758BD5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288" y="2127250"/>
              <a:ext cx="576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1</a:t>
              </a:r>
              <a:r>
                <a:rPr lang="en-US" altLang="zh-CN" sz="1200"/>
                <a:t>=1</a:t>
              </a:r>
            </a:p>
          </p:txBody>
        </p:sp>
        <p:sp>
          <p:nvSpPr>
            <p:cNvPr id="87051" name="Text Box 66">
              <a:extLst>
                <a:ext uri="{FF2B5EF4-FFF2-40B4-BE49-F238E27FC236}">
                  <a16:creationId xmlns:a16="http://schemas.microsoft.com/office/drawing/2014/main" id="{5E5460AD-F872-4710-B085-87BDD25CA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113" y="2995613"/>
              <a:ext cx="5762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7052" name="Text Box 67">
              <a:extLst>
                <a:ext uri="{FF2B5EF4-FFF2-40B4-BE49-F238E27FC236}">
                  <a16:creationId xmlns:a16="http://schemas.microsoft.com/office/drawing/2014/main" id="{CB405018-F8B1-4B89-B811-132D8B853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238" y="3862388"/>
              <a:ext cx="5762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7053" name="Oval 68">
              <a:extLst>
                <a:ext uri="{FF2B5EF4-FFF2-40B4-BE49-F238E27FC236}">
                  <a16:creationId xmlns:a16="http://schemas.microsoft.com/office/drawing/2014/main" id="{01AACBD7-F163-4D68-989A-36B7B88D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357563"/>
              <a:ext cx="433387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87054" name="Line 69">
              <a:extLst>
                <a:ext uri="{FF2B5EF4-FFF2-40B4-BE49-F238E27FC236}">
                  <a16:creationId xmlns:a16="http://schemas.microsoft.com/office/drawing/2014/main" id="{62014692-F4BE-46F7-8703-FF4D36473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813" y="2998788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Text Box 70">
              <a:extLst>
                <a:ext uri="{FF2B5EF4-FFF2-40B4-BE49-F238E27FC236}">
                  <a16:creationId xmlns:a16="http://schemas.microsoft.com/office/drawing/2014/main" id="{089FE6D9-AC0E-4618-B0F3-13DD5F021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5" y="3043238"/>
              <a:ext cx="5762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7056" name="Oval 71">
              <a:extLst>
                <a:ext uri="{FF2B5EF4-FFF2-40B4-BE49-F238E27FC236}">
                  <a16:creationId xmlns:a16="http://schemas.microsoft.com/office/drawing/2014/main" id="{871B0AFE-1B83-49EA-B90F-9792BDC1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149725"/>
              <a:ext cx="433388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87057" name="Line 72">
              <a:extLst>
                <a:ext uri="{FF2B5EF4-FFF2-40B4-BE49-F238E27FC236}">
                  <a16:creationId xmlns:a16="http://schemas.microsoft.com/office/drawing/2014/main" id="{1F8DB177-45E1-4851-84D4-5CC37FD82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600" y="3787775"/>
              <a:ext cx="431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Text Box 73">
              <a:extLst>
                <a:ext uri="{FF2B5EF4-FFF2-40B4-BE49-F238E27FC236}">
                  <a16:creationId xmlns:a16="http://schemas.microsoft.com/office/drawing/2014/main" id="{516F3C8B-06E9-4DBE-8873-AF6B135ED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3924300"/>
              <a:ext cx="576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7059" name="Oval 74">
              <a:extLst>
                <a:ext uri="{FF2B5EF4-FFF2-40B4-BE49-F238E27FC236}">
                  <a16:creationId xmlns:a16="http://schemas.microsoft.com/office/drawing/2014/main" id="{A547C140-8773-4C9F-A5B0-70726724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4151313"/>
              <a:ext cx="433388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87060" name="Text Box 75">
              <a:extLst>
                <a:ext uri="{FF2B5EF4-FFF2-40B4-BE49-F238E27FC236}">
                  <a16:creationId xmlns:a16="http://schemas.microsoft.com/office/drawing/2014/main" id="{8C01346A-4D6C-4F02-822F-4682B4D5C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275" y="3770313"/>
              <a:ext cx="5762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=4</a:t>
              </a:r>
            </a:p>
          </p:txBody>
        </p:sp>
        <p:sp>
          <p:nvSpPr>
            <p:cNvPr id="87061" name="Line 76">
              <a:extLst>
                <a:ext uri="{FF2B5EF4-FFF2-40B4-BE49-F238E27FC236}">
                  <a16:creationId xmlns:a16="http://schemas.microsoft.com/office/drawing/2014/main" id="{0CA79D52-FFBB-4965-A5BC-EEA33A6C7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813" y="3790950"/>
              <a:ext cx="431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Oval 77">
              <a:extLst>
                <a:ext uri="{FF2B5EF4-FFF2-40B4-BE49-F238E27FC236}">
                  <a16:creationId xmlns:a16="http://schemas.microsoft.com/office/drawing/2014/main" id="{1DDFE3E2-B51D-4969-B668-09BF770EA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438" y="3403600"/>
              <a:ext cx="433387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13</a:t>
              </a:r>
            </a:p>
          </p:txBody>
        </p:sp>
        <p:sp>
          <p:nvSpPr>
            <p:cNvPr id="87063" name="Text Box 78">
              <a:extLst>
                <a:ext uri="{FF2B5EF4-FFF2-40B4-BE49-F238E27FC236}">
                  <a16:creationId xmlns:a16="http://schemas.microsoft.com/office/drawing/2014/main" id="{433DC908-4A35-44D0-A2E0-64A3890EC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225" y="2971800"/>
              <a:ext cx="5762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=4</a:t>
              </a:r>
            </a:p>
          </p:txBody>
        </p:sp>
        <p:sp>
          <p:nvSpPr>
            <p:cNvPr id="87064" name="Line 79">
              <a:extLst>
                <a:ext uri="{FF2B5EF4-FFF2-40B4-BE49-F238E27FC236}">
                  <a16:creationId xmlns:a16="http://schemas.microsoft.com/office/drawing/2014/main" id="{9636FB0B-496F-4E35-A866-7A25B5704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813" y="2971800"/>
              <a:ext cx="12239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Oval 80">
              <a:extLst>
                <a:ext uri="{FF2B5EF4-FFF2-40B4-BE49-F238E27FC236}">
                  <a16:creationId xmlns:a16="http://schemas.microsoft.com/office/drawing/2014/main" id="{D59A6605-8629-433A-BBB7-12758D490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4124325"/>
              <a:ext cx="433387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14</a:t>
              </a:r>
            </a:p>
          </p:txBody>
        </p:sp>
        <p:sp>
          <p:nvSpPr>
            <p:cNvPr id="87066" name="Line 81">
              <a:extLst>
                <a:ext uri="{FF2B5EF4-FFF2-40B4-BE49-F238E27FC236}">
                  <a16:creationId xmlns:a16="http://schemas.microsoft.com/office/drawing/2014/main" id="{184E0FF1-719F-46E6-A3C8-6F29579FB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438" y="3835400"/>
              <a:ext cx="2159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Text Box 82">
              <a:extLst>
                <a:ext uri="{FF2B5EF4-FFF2-40B4-BE49-F238E27FC236}">
                  <a16:creationId xmlns:a16="http://schemas.microsoft.com/office/drawing/2014/main" id="{3F42006F-A247-4AD3-BB48-0B74E0452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050" y="3852863"/>
              <a:ext cx="5762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7068" name="Text Box 83">
              <a:extLst>
                <a:ext uri="{FF2B5EF4-FFF2-40B4-BE49-F238E27FC236}">
                  <a16:creationId xmlns:a16="http://schemas.microsoft.com/office/drawing/2014/main" id="{AA2FC015-6F16-4917-BC9B-F81180638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4627563"/>
              <a:ext cx="5762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7069" name="Text Box 84">
              <a:extLst>
                <a:ext uri="{FF2B5EF4-FFF2-40B4-BE49-F238E27FC236}">
                  <a16:creationId xmlns:a16="http://schemas.microsoft.com/office/drawing/2014/main" id="{231F6BF6-31D2-4797-A6EF-A41905BA1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838" y="4627563"/>
              <a:ext cx="5762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7070" name="Oval 85">
              <a:extLst>
                <a:ext uri="{FF2B5EF4-FFF2-40B4-BE49-F238E27FC236}">
                  <a16:creationId xmlns:a16="http://schemas.microsoft.com/office/drawing/2014/main" id="{2EC50CA0-314D-4B2F-89E8-DDDF3AAD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203825"/>
              <a:ext cx="433387" cy="431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15</a:t>
              </a:r>
            </a:p>
          </p:txBody>
        </p:sp>
        <p:sp>
          <p:nvSpPr>
            <p:cNvPr id="87071" name="Line 86">
              <a:extLst>
                <a:ext uri="{FF2B5EF4-FFF2-40B4-BE49-F238E27FC236}">
                  <a16:creationId xmlns:a16="http://schemas.microsoft.com/office/drawing/2014/main" id="{00A9E77A-4D8D-4F3C-BCDA-4248F44A6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438" y="4554538"/>
              <a:ext cx="0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2" name="Text Box 87">
              <a:extLst>
                <a:ext uri="{FF2B5EF4-FFF2-40B4-BE49-F238E27FC236}">
                  <a16:creationId xmlns:a16="http://schemas.microsoft.com/office/drawing/2014/main" id="{D50DB63B-77A5-477F-A22D-676AE315F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4770438"/>
              <a:ext cx="5762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4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7073" name="Text Box 88">
              <a:extLst>
                <a:ext uri="{FF2B5EF4-FFF2-40B4-BE49-F238E27FC236}">
                  <a16:creationId xmlns:a16="http://schemas.microsoft.com/office/drawing/2014/main" id="{3373A949-6454-4C2B-AE12-3A9410258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538" y="5707063"/>
              <a:ext cx="5762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>
            <a:extLst>
              <a:ext uri="{FF2B5EF4-FFF2-40B4-BE49-F238E27FC236}">
                <a16:creationId xmlns:a16="http://schemas.microsoft.com/office/drawing/2014/main" id="{3A362157-776E-42BF-AA0A-BCFEBB9F18AE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647700"/>
            <a:ext cx="1727200" cy="1731963"/>
            <a:chOff x="476" y="436"/>
            <a:chExt cx="1088" cy="1091"/>
          </a:xfrm>
        </p:grpSpPr>
        <p:sp>
          <p:nvSpPr>
            <p:cNvPr id="88119" name="Rectangle 3">
              <a:extLst>
                <a:ext uri="{FF2B5EF4-FFF2-40B4-BE49-F238E27FC236}">
                  <a16:creationId xmlns:a16="http://schemas.microsoft.com/office/drawing/2014/main" id="{E1AB8ECD-00A9-4992-9874-100E5838C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8120" name="Rectangle 4">
              <a:extLst>
                <a:ext uri="{FF2B5EF4-FFF2-40B4-BE49-F238E27FC236}">
                  <a16:creationId xmlns:a16="http://schemas.microsoft.com/office/drawing/2014/main" id="{A13B19E0-37FE-46D2-9A9D-604E80A0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8121" name="Rectangle 5">
              <a:extLst>
                <a:ext uri="{FF2B5EF4-FFF2-40B4-BE49-F238E27FC236}">
                  <a16:creationId xmlns:a16="http://schemas.microsoft.com/office/drawing/2014/main" id="{A7CDB265-6046-4583-A9C8-6C807433B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8122" name="Rectangle 6">
              <a:extLst>
                <a:ext uri="{FF2B5EF4-FFF2-40B4-BE49-F238E27FC236}">
                  <a16:creationId xmlns:a16="http://schemas.microsoft.com/office/drawing/2014/main" id="{E7FDCCE3-A239-4470-8F64-6BD534DC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8123" name="Rectangle 7">
              <a:extLst>
                <a:ext uri="{FF2B5EF4-FFF2-40B4-BE49-F238E27FC236}">
                  <a16:creationId xmlns:a16="http://schemas.microsoft.com/office/drawing/2014/main" id="{FE790B6E-4FE9-4F71-A165-5FDB5BEF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8124" name="Rectangle 8">
              <a:extLst>
                <a:ext uri="{FF2B5EF4-FFF2-40B4-BE49-F238E27FC236}">
                  <a16:creationId xmlns:a16="http://schemas.microsoft.com/office/drawing/2014/main" id="{B6C73394-56D7-4E7A-80AF-D551E9D8B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25" name="Rectangle 9">
              <a:extLst>
                <a:ext uri="{FF2B5EF4-FFF2-40B4-BE49-F238E27FC236}">
                  <a16:creationId xmlns:a16="http://schemas.microsoft.com/office/drawing/2014/main" id="{0B0875D7-DF93-49FF-9A2A-00387EF38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26" name="Rectangle 10">
              <a:extLst>
                <a:ext uri="{FF2B5EF4-FFF2-40B4-BE49-F238E27FC236}">
                  <a16:creationId xmlns:a16="http://schemas.microsoft.com/office/drawing/2014/main" id="{14C3BAE2-F6E6-46A5-B8CA-F29CCC1FE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27" name="Rectangle 11">
              <a:extLst>
                <a:ext uri="{FF2B5EF4-FFF2-40B4-BE49-F238E27FC236}">
                  <a16:creationId xmlns:a16="http://schemas.microsoft.com/office/drawing/2014/main" id="{694AE5C4-91A5-48D6-BD7D-0D20B0DD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88128" name="Rectangle 12">
              <a:extLst>
                <a:ext uri="{FF2B5EF4-FFF2-40B4-BE49-F238E27FC236}">
                  <a16:creationId xmlns:a16="http://schemas.microsoft.com/office/drawing/2014/main" id="{4EB6AC94-CCE6-4BEE-89CC-8B75FB048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29" name="Rectangle 13">
              <a:extLst>
                <a:ext uri="{FF2B5EF4-FFF2-40B4-BE49-F238E27FC236}">
                  <a16:creationId xmlns:a16="http://schemas.microsoft.com/office/drawing/2014/main" id="{6F086233-7D69-4E09-B38F-DE033AA6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30" name="Rectangle 14">
              <a:extLst>
                <a:ext uri="{FF2B5EF4-FFF2-40B4-BE49-F238E27FC236}">
                  <a16:creationId xmlns:a16="http://schemas.microsoft.com/office/drawing/2014/main" id="{54A41A01-F632-4FCA-9AFD-B838D20C4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31" name="Rectangle 15">
              <a:extLst>
                <a:ext uri="{FF2B5EF4-FFF2-40B4-BE49-F238E27FC236}">
                  <a16:creationId xmlns:a16="http://schemas.microsoft.com/office/drawing/2014/main" id="{49CCD429-B8B1-4615-8DEE-3D431952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32" name="Rectangle 16">
              <a:extLst>
                <a:ext uri="{FF2B5EF4-FFF2-40B4-BE49-F238E27FC236}">
                  <a16:creationId xmlns:a16="http://schemas.microsoft.com/office/drawing/2014/main" id="{0AEFBF27-C4FD-4563-B868-2D21C873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33" name="Rectangle 17">
              <a:extLst>
                <a:ext uri="{FF2B5EF4-FFF2-40B4-BE49-F238E27FC236}">
                  <a16:creationId xmlns:a16="http://schemas.microsoft.com/office/drawing/2014/main" id="{7B47D18B-655B-4D62-B365-8FB230A1D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8134" name="Rectangle 18">
              <a:extLst>
                <a:ext uri="{FF2B5EF4-FFF2-40B4-BE49-F238E27FC236}">
                  <a16:creationId xmlns:a16="http://schemas.microsoft.com/office/drawing/2014/main" id="{CC7218C4-6712-4598-9376-A15A30DD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8067" name="Oval 19">
            <a:extLst>
              <a:ext uri="{FF2B5EF4-FFF2-40B4-BE49-F238E27FC236}">
                <a16:creationId xmlns:a16="http://schemas.microsoft.com/office/drawing/2014/main" id="{60428651-EC3B-43B4-955B-36AF1419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503238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88068" name="Oval 20">
            <a:extLst>
              <a:ext uri="{FF2B5EF4-FFF2-40B4-BE49-F238E27FC236}">
                <a16:creationId xmlns:a16="http://schemas.microsoft.com/office/drawing/2014/main" id="{0CC2159E-589A-4860-A244-D8D827C2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1296988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88069" name="Line 21">
            <a:extLst>
              <a:ext uri="{FF2B5EF4-FFF2-40B4-BE49-F238E27FC236}">
                <a16:creationId xmlns:a16="http://schemas.microsoft.com/office/drawing/2014/main" id="{73CF00C7-6F9A-4326-9928-C0DB09CD9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088" y="93503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0" name="Rectangle 22">
            <a:extLst>
              <a:ext uri="{FF2B5EF4-FFF2-40B4-BE49-F238E27FC236}">
                <a16:creationId xmlns:a16="http://schemas.microsoft.com/office/drawing/2014/main" id="{AB9B3C1A-81F4-4BB9-BDA1-234AB02D1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95288"/>
            <a:ext cx="3924300" cy="5697537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16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，表示皇后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，结点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13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不能导致答案结点，变成死结点，被杀死。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不能导致答案结点，变成死结点，被杀死。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继续扩展。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由结点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，即皇后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放到第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列。</a:t>
            </a:r>
          </a:p>
        </p:txBody>
      </p:sp>
      <p:sp>
        <p:nvSpPr>
          <p:cNvPr id="88071" name="Oval 23">
            <a:extLst>
              <a:ext uri="{FF2B5EF4-FFF2-40B4-BE49-F238E27FC236}">
                <a16:creationId xmlns:a16="http://schemas.microsoft.com/office/drawing/2014/main" id="{D4752626-FB36-4C52-88A2-77BF5FA6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208915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88072" name="Line 24">
            <a:extLst>
              <a:ext uri="{FF2B5EF4-FFF2-40B4-BE49-F238E27FC236}">
                <a16:creationId xmlns:a16="http://schemas.microsoft.com/office/drawing/2014/main" id="{A5FC4C17-69B7-4A2D-B9E9-DCCD1CC0C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17272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3" name="Text Box 25">
            <a:extLst>
              <a:ext uri="{FF2B5EF4-FFF2-40B4-BE49-F238E27FC236}">
                <a16:creationId xmlns:a16="http://schemas.microsoft.com/office/drawing/2014/main" id="{E89A8613-2D14-4511-9095-4D268825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9286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1</a:t>
            </a:r>
            <a:r>
              <a:rPr lang="en-US" altLang="zh-CN" sz="1200"/>
              <a:t>=1</a:t>
            </a:r>
          </a:p>
        </p:txBody>
      </p:sp>
      <p:sp>
        <p:nvSpPr>
          <p:cNvPr id="88074" name="Text Box 26">
            <a:extLst>
              <a:ext uri="{FF2B5EF4-FFF2-40B4-BE49-F238E27FC236}">
                <a16:creationId xmlns:a16="http://schemas.microsoft.com/office/drawing/2014/main" id="{9221D9F6-FFAD-41BE-8621-0EDEE5596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1725613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=2</a:t>
            </a:r>
          </a:p>
        </p:txBody>
      </p:sp>
      <p:sp>
        <p:nvSpPr>
          <p:cNvPr id="88075" name="Text Box 27">
            <a:extLst>
              <a:ext uri="{FF2B5EF4-FFF2-40B4-BE49-F238E27FC236}">
                <a16:creationId xmlns:a16="http://schemas.microsoft.com/office/drawing/2014/main" id="{5365DD59-6A56-46E0-92B3-11DF5F92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5923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8076" name="Oval 28">
            <a:extLst>
              <a:ext uri="{FF2B5EF4-FFF2-40B4-BE49-F238E27FC236}">
                <a16:creationId xmlns:a16="http://schemas.microsoft.com/office/drawing/2014/main" id="{C11AA424-6260-4A92-B4F6-13E38AD8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087563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8</a:t>
            </a:r>
          </a:p>
        </p:txBody>
      </p:sp>
      <p:sp>
        <p:nvSpPr>
          <p:cNvPr id="88077" name="Line 29">
            <a:extLst>
              <a:ext uri="{FF2B5EF4-FFF2-40B4-BE49-F238E27FC236}">
                <a16:creationId xmlns:a16="http://schemas.microsoft.com/office/drawing/2014/main" id="{7DD86CD8-5AC1-45D0-87CD-455DBADA2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7287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8" name="Text Box 30">
            <a:extLst>
              <a:ext uri="{FF2B5EF4-FFF2-40B4-BE49-F238E27FC236}">
                <a16:creationId xmlns:a16="http://schemas.microsoft.com/office/drawing/2014/main" id="{265AF152-5D76-477A-852C-E9B04A85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177323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=3</a:t>
            </a:r>
          </a:p>
        </p:txBody>
      </p:sp>
      <p:sp>
        <p:nvSpPr>
          <p:cNvPr id="88079" name="Oval 31">
            <a:extLst>
              <a:ext uri="{FF2B5EF4-FFF2-40B4-BE49-F238E27FC236}">
                <a16:creationId xmlns:a16="http://schemas.microsoft.com/office/drawing/2014/main" id="{7589EEFA-F64D-464B-9965-F18A0ACC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879725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9</a:t>
            </a:r>
          </a:p>
        </p:txBody>
      </p:sp>
      <p:sp>
        <p:nvSpPr>
          <p:cNvPr id="88080" name="Line 32">
            <a:extLst>
              <a:ext uri="{FF2B5EF4-FFF2-40B4-BE49-F238E27FC236}">
                <a16:creationId xmlns:a16="http://schemas.microsoft.com/office/drawing/2014/main" id="{A5427473-339C-4747-833C-BF753E8C2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2517775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1" name="Text Box 33">
            <a:extLst>
              <a:ext uri="{FF2B5EF4-FFF2-40B4-BE49-F238E27FC236}">
                <a16:creationId xmlns:a16="http://schemas.microsoft.com/office/drawing/2014/main" id="{CE8C86B2-6011-4F0E-95A5-C11BCF582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654300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  <p:sp>
        <p:nvSpPr>
          <p:cNvPr id="88082" name="Oval 34">
            <a:extLst>
              <a:ext uri="{FF2B5EF4-FFF2-40B4-BE49-F238E27FC236}">
                <a16:creationId xmlns:a16="http://schemas.microsoft.com/office/drawing/2014/main" id="{18D28FAC-5402-4541-A088-87914AC9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881313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88083" name="Text Box 35">
            <a:extLst>
              <a:ext uri="{FF2B5EF4-FFF2-40B4-BE49-F238E27FC236}">
                <a16:creationId xmlns:a16="http://schemas.microsoft.com/office/drawing/2014/main" id="{64E2CE50-A3FF-4502-AC60-5FA43A05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43998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=4</a:t>
            </a:r>
          </a:p>
        </p:txBody>
      </p:sp>
      <p:sp>
        <p:nvSpPr>
          <p:cNvPr id="88084" name="Line 36">
            <a:extLst>
              <a:ext uri="{FF2B5EF4-FFF2-40B4-BE49-F238E27FC236}">
                <a16:creationId xmlns:a16="http://schemas.microsoft.com/office/drawing/2014/main" id="{54A1796C-84D8-4DAB-9717-45E1F37AF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52095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5" name="Oval 37">
            <a:extLst>
              <a:ext uri="{FF2B5EF4-FFF2-40B4-BE49-F238E27FC236}">
                <a16:creationId xmlns:a16="http://schemas.microsoft.com/office/drawing/2014/main" id="{8FBC7548-573B-4685-9DA3-48155A7A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133600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13</a:t>
            </a:r>
          </a:p>
        </p:txBody>
      </p:sp>
      <p:sp>
        <p:nvSpPr>
          <p:cNvPr id="88086" name="Text Box 38">
            <a:extLst>
              <a:ext uri="{FF2B5EF4-FFF2-40B4-BE49-F238E27FC236}">
                <a16:creationId xmlns:a16="http://schemas.microsoft.com/office/drawing/2014/main" id="{0F88BB20-6366-41CF-83F3-89D2EF9CB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701800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2</a:t>
            </a:r>
            <a:r>
              <a:rPr lang="en-US" altLang="zh-CN" sz="1200"/>
              <a:t>=4</a:t>
            </a:r>
          </a:p>
        </p:txBody>
      </p:sp>
      <p:sp>
        <p:nvSpPr>
          <p:cNvPr id="88087" name="Line 39">
            <a:extLst>
              <a:ext uri="{FF2B5EF4-FFF2-40B4-BE49-F238E27FC236}">
                <a16:creationId xmlns:a16="http://schemas.microsoft.com/office/drawing/2014/main" id="{1B97A3EB-630A-4F63-AFD4-EF83F469B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701800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8" name="Oval 40">
            <a:extLst>
              <a:ext uri="{FF2B5EF4-FFF2-40B4-BE49-F238E27FC236}">
                <a16:creationId xmlns:a16="http://schemas.microsoft.com/office/drawing/2014/main" id="{CEA2B279-6F86-43BC-94CC-5DF962D0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85432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14</a:t>
            </a:r>
          </a:p>
        </p:txBody>
      </p:sp>
      <p:sp>
        <p:nvSpPr>
          <p:cNvPr id="88089" name="Line 41">
            <a:extLst>
              <a:ext uri="{FF2B5EF4-FFF2-40B4-BE49-F238E27FC236}">
                <a16:creationId xmlns:a16="http://schemas.microsoft.com/office/drawing/2014/main" id="{A3E2C3D5-92C5-4CDD-A66C-B941A379DD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25654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0" name="Text Box 42">
            <a:extLst>
              <a:ext uri="{FF2B5EF4-FFF2-40B4-BE49-F238E27FC236}">
                <a16:creationId xmlns:a16="http://schemas.microsoft.com/office/drawing/2014/main" id="{380B6CCD-BCEA-4F6B-9346-5F3543C9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565400"/>
            <a:ext cx="57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=2</a:t>
            </a:r>
          </a:p>
        </p:txBody>
      </p:sp>
      <p:sp>
        <p:nvSpPr>
          <p:cNvPr id="88091" name="Text Box 43">
            <a:extLst>
              <a:ext uri="{FF2B5EF4-FFF2-40B4-BE49-F238E27FC236}">
                <a16:creationId xmlns:a16="http://schemas.microsoft.com/office/drawing/2014/main" id="{498A4AB3-EA0C-469C-903B-F54B03AE6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357563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8092" name="Text Box 44">
            <a:extLst>
              <a:ext uri="{FF2B5EF4-FFF2-40B4-BE49-F238E27FC236}">
                <a16:creationId xmlns:a16="http://schemas.microsoft.com/office/drawing/2014/main" id="{D0B372C6-F879-417A-B85F-1A3F9FB6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7563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8093" name="Oval 45">
            <a:extLst>
              <a:ext uri="{FF2B5EF4-FFF2-40B4-BE49-F238E27FC236}">
                <a16:creationId xmlns:a16="http://schemas.microsoft.com/office/drawing/2014/main" id="{F7254A6F-3FC1-4DF1-B7DE-E61D296C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933825"/>
            <a:ext cx="433388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15</a:t>
            </a:r>
          </a:p>
        </p:txBody>
      </p:sp>
      <p:sp>
        <p:nvSpPr>
          <p:cNvPr id="88094" name="Line 46">
            <a:extLst>
              <a:ext uri="{FF2B5EF4-FFF2-40B4-BE49-F238E27FC236}">
                <a16:creationId xmlns:a16="http://schemas.microsoft.com/office/drawing/2014/main" id="{EC9DB03F-179B-4B30-8FCF-69555E532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2845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5" name="Text Box 47">
            <a:extLst>
              <a:ext uri="{FF2B5EF4-FFF2-40B4-BE49-F238E27FC236}">
                <a16:creationId xmlns:a16="http://schemas.microsoft.com/office/drawing/2014/main" id="{F4F8922D-86FC-49F6-A1EC-8CEEA4F25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50043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4</a:t>
            </a:r>
            <a:r>
              <a:rPr lang="en-US" altLang="zh-CN" sz="1200"/>
              <a:t>=3</a:t>
            </a:r>
          </a:p>
        </p:txBody>
      </p:sp>
      <p:sp>
        <p:nvSpPr>
          <p:cNvPr id="88096" name="Text Box 48">
            <a:extLst>
              <a:ext uri="{FF2B5EF4-FFF2-40B4-BE49-F238E27FC236}">
                <a16:creationId xmlns:a16="http://schemas.microsoft.com/office/drawing/2014/main" id="{C9DA3CD2-E165-45C6-9FDA-29EB6F96B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437063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8097" name="Oval 49">
            <a:extLst>
              <a:ext uri="{FF2B5EF4-FFF2-40B4-BE49-F238E27FC236}">
                <a16:creationId xmlns:a16="http://schemas.microsoft.com/office/drawing/2014/main" id="{1128B87E-A479-45AD-B858-EED9723B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852738"/>
            <a:ext cx="433387" cy="431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16</a:t>
            </a:r>
          </a:p>
        </p:txBody>
      </p:sp>
      <p:sp>
        <p:nvSpPr>
          <p:cNvPr id="88098" name="Line 50">
            <a:extLst>
              <a:ext uri="{FF2B5EF4-FFF2-40B4-BE49-F238E27FC236}">
                <a16:creationId xmlns:a16="http://schemas.microsoft.com/office/drawing/2014/main" id="{0CEC2717-C124-4234-9560-D03C1741E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565400"/>
            <a:ext cx="3603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9" name="Text Box 51">
            <a:extLst>
              <a:ext uri="{FF2B5EF4-FFF2-40B4-BE49-F238E27FC236}">
                <a16:creationId xmlns:a16="http://schemas.microsoft.com/office/drawing/2014/main" id="{AE0C7D6F-16BF-4FFD-B6FC-B19BD7E2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29000"/>
            <a:ext cx="5762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B</a:t>
            </a:r>
          </a:p>
        </p:txBody>
      </p:sp>
      <p:sp>
        <p:nvSpPr>
          <p:cNvPr id="88100" name="Text Box 52">
            <a:extLst>
              <a:ext uri="{FF2B5EF4-FFF2-40B4-BE49-F238E27FC236}">
                <a16:creationId xmlns:a16="http://schemas.microsoft.com/office/drawing/2014/main" id="{03F13681-0D86-4A8A-AC3E-5DC37A69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439988"/>
            <a:ext cx="5762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/>
              <a:t>x</a:t>
            </a:r>
            <a:r>
              <a:rPr lang="en-US" altLang="zh-CN" sz="1200" baseline="-25000"/>
              <a:t>3</a:t>
            </a:r>
            <a:r>
              <a:rPr lang="en-US" altLang="zh-CN" sz="1200"/>
              <a:t>=3</a:t>
            </a:r>
          </a:p>
        </p:txBody>
      </p:sp>
      <p:grpSp>
        <p:nvGrpSpPr>
          <p:cNvPr id="88101" name="Group 53">
            <a:extLst>
              <a:ext uri="{FF2B5EF4-FFF2-40B4-BE49-F238E27FC236}">
                <a16:creationId xmlns:a16="http://schemas.microsoft.com/office/drawing/2014/main" id="{EC376A8E-80DD-4833-9061-66B0EEAAA77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149725"/>
            <a:ext cx="1727200" cy="1731963"/>
            <a:chOff x="476" y="436"/>
            <a:chExt cx="1088" cy="1091"/>
          </a:xfrm>
        </p:grpSpPr>
        <p:sp>
          <p:nvSpPr>
            <p:cNvPr id="88103" name="Rectangle 54">
              <a:extLst>
                <a:ext uri="{FF2B5EF4-FFF2-40B4-BE49-F238E27FC236}">
                  <a16:creationId xmlns:a16="http://schemas.microsoft.com/office/drawing/2014/main" id="{73CDD9F0-71FD-4CDD-A7F3-003F2099E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•</a:t>
              </a:r>
            </a:p>
          </p:txBody>
        </p:sp>
        <p:sp>
          <p:nvSpPr>
            <p:cNvPr id="88104" name="Rectangle 55">
              <a:extLst>
                <a:ext uri="{FF2B5EF4-FFF2-40B4-BE49-F238E27FC236}">
                  <a16:creationId xmlns:a16="http://schemas.microsoft.com/office/drawing/2014/main" id="{C6DC6572-C845-4867-B7B3-DB0F1608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  <a:endParaRPr lang="zh-CN" altLang="en-US" sz="1800"/>
            </a:p>
          </p:txBody>
        </p:sp>
        <p:sp>
          <p:nvSpPr>
            <p:cNvPr id="88105" name="Rectangle 56">
              <a:extLst>
                <a:ext uri="{FF2B5EF4-FFF2-40B4-BE49-F238E27FC236}">
                  <a16:creationId xmlns:a16="http://schemas.microsoft.com/office/drawing/2014/main" id="{BCCDEE0D-CF15-4D10-868E-AAB20FCC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8106" name="Rectangle 57">
              <a:extLst>
                <a:ext uri="{FF2B5EF4-FFF2-40B4-BE49-F238E27FC236}">
                  <a16:creationId xmlns:a16="http://schemas.microsoft.com/office/drawing/2014/main" id="{B4854158-D5C0-4AA2-B9C3-467E0390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8107" name="Rectangle 58">
              <a:extLst>
                <a:ext uri="{FF2B5EF4-FFF2-40B4-BE49-F238E27FC236}">
                  <a16:creationId xmlns:a16="http://schemas.microsoft.com/office/drawing/2014/main" id="{3375250E-A0E3-4AD4-9DE2-687D57ADD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08" name="Rectangle 59">
              <a:extLst>
                <a:ext uri="{FF2B5EF4-FFF2-40B4-BE49-F238E27FC236}">
                  <a16:creationId xmlns:a16="http://schemas.microsoft.com/office/drawing/2014/main" id="{A9C775CB-D8FF-423D-8B61-1CFACE5D5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9" name="Rectangle 60">
              <a:extLst>
                <a:ext uri="{FF2B5EF4-FFF2-40B4-BE49-F238E27FC236}">
                  <a16:creationId xmlns:a16="http://schemas.microsoft.com/office/drawing/2014/main" id="{03995BA1-82F7-41F8-80E6-6BA9DB27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0" name="Rectangle 61">
              <a:extLst>
                <a:ext uri="{FF2B5EF4-FFF2-40B4-BE49-F238E27FC236}">
                  <a16:creationId xmlns:a16="http://schemas.microsoft.com/office/drawing/2014/main" id="{0252CE40-F09E-4616-8C42-DA0BA6A17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1" name="Rectangle 62">
              <a:extLst>
                <a:ext uri="{FF2B5EF4-FFF2-40B4-BE49-F238E27FC236}">
                  <a16:creationId xmlns:a16="http://schemas.microsoft.com/office/drawing/2014/main" id="{3CAFD633-93E9-41FD-97FF-E8D0C41A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8112" name="Rectangle 63">
              <a:extLst>
                <a:ext uri="{FF2B5EF4-FFF2-40B4-BE49-F238E27FC236}">
                  <a16:creationId xmlns:a16="http://schemas.microsoft.com/office/drawing/2014/main" id="{02D4DF8C-4DA1-454B-A7A7-267E62AC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3" name="Rectangle 64">
              <a:extLst>
                <a:ext uri="{FF2B5EF4-FFF2-40B4-BE49-F238E27FC236}">
                  <a16:creationId xmlns:a16="http://schemas.microsoft.com/office/drawing/2014/main" id="{EA79BEB3-D020-498D-BC99-C3492E14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4" name="Rectangle 65">
              <a:extLst>
                <a:ext uri="{FF2B5EF4-FFF2-40B4-BE49-F238E27FC236}">
                  <a16:creationId xmlns:a16="http://schemas.microsoft.com/office/drawing/2014/main" id="{A085CB82-DD68-4D97-8450-1C18014A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5" name="Rectangle 66">
              <a:extLst>
                <a:ext uri="{FF2B5EF4-FFF2-40B4-BE49-F238E27FC236}">
                  <a16:creationId xmlns:a16="http://schemas.microsoft.com/office/drawing/2014/main" id="{A53BED25-D784-45C7-A1AF-0E9E2228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6" name="Rectangle 67">
              <a:extLst>
                <a:ext uri="{FF2B5EF4-FFF2-40B4-BE49-F238E27FC236}">
                  <a16:creationId xmlns:a16="http://schemas.microsoft.com/office/drawing/2014/main" id="{82AECD26-677E-449B-8870-6721E0FA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17" name="Rectangle 68">
              <a:extLst>
                <a:ext uri="{FF2B5EF4-FFF2-40B4-BE49-F238E27FC236}">
                  <a16:creationId xmlns:a16="http://schemas.microsoft.com/office/drawing/2014/main" id="{8BE5CDBC-BB44-4B56-A2F8-1F3E8BF1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88118" name="Rectangle 69">
              <a:extLst>
                <a:ext uri="{FF2B5EF4-FFF2-40B4-BE49-F238E27FC236}">
                  <a16:creationId xmlns:a16="http://schemas.microsoft.com/office/drawing/2014/main" id="{9ABA0DDA-E94D-4645-BCB5-1314D479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88102" name="AutoShape 70">
            <a:extLst>
              <a:ext uri="{FF2B5EF4-FFF2-40B4-BE49-F238E27FC236}">
                <a16:creationId xmlns:a16="http://schemas.microsoft.com/office/drawing/2014/main" id="{5155C48D-DF11-4487-B960-0DF29903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144462" cy="1152525"/>
          </a:xfrm>
          <a:prstGeom prst="downArrow">
            <a:avLst>
              <a:gd name="adj1" fmla="val 50000"/>
              <a:gd name="adj2" fmla="val 199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>
            <a:extLst>
              <a:ext uri="{FF2B5EF4-FFF2-40B4-BE49-F238E27FC236}">
                <a16:creationId xmlns:a16="http://schemas.microsoft.com/office/drawing/2014/main" id="{79EBFE6C-F0F2-469E-81DC-7598C79BFF6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365625"/>
            <a:ext cx="1727200" cy="1731963"/>
            <a:chOff x="476" y="436"/>
            <a:chExt cx="1088" cy="1091"/>
          </a:xfrm>
        </p:grpSpPr>
        <p:sp>
          <p:nvSpPr>
            <p:cNvPr id="89166" name="Rectangle 3">
              <a:extLst>
                <a:ext uri="{FF2B5EF4-FFF2-40B4-BE49-F238E27FC236}">
                  <a16:creationId xmlns:a16="http://schemas.microsoft.com/office/drawing/2014/main" id="{534E1D6C-0A17-4B59-BF05-CD67986F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/>
            </a:p>
          </p:txBody>
        </p:sp>
        <p:sp>
          <p:nvSpPr>
            <p:cNvPr id="89167" name="Rectangle 4">
              <a:extLst>
                <a:ext uri="{FF2B5EF4-FFF2-40B4-BE49-F238E27FC236}">
                  <a16:creationId xmlns:a16="http://schemas.microsoft.com/office/drawing/2014/main" id="{B598D4F3-665D-4AB5-8AAC-169702E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68" name="Rectangle 5">
              <a:extLst>
                <a:ext uri="{FF2B5EF4-FFF2-40B4-BE49-F238E27FC236}">
                  <a16:creationId xmlns:a16="http://schemas.microsoft.com/office/drawing/2014/main" id="{1E156919-532D-4082-84B4-59DD74AD3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9169" name="Rectangle 6">
              <a:extLst>
                <a:ext uri="{FF2B5EF4-FFF2-40B4-BE49-F238E27FC236}">
                  <a16:creationId xmlns:a16="http://schemas.microsoft.com/office/drawing/2014/main" id="{D34CC209-80C6-4F48-B23B-C0F266D7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36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  <p:sp>
          <p:nvSpPr>
            <p:cNvPr id="89170" name="Rectangle 7">
              <a:extLst>
                <a:ext uri="{FF2B5EF4-FFF2-40B4-BE49-F238E27FC236}">
                  <a16:creationId xmlns:a16="http://schemas.microsoft.com/office/drawing/2014/main" id="{A3FC15B0-5107-4ED1-B25F-65913BC14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71" name="Rectangle 8">
              <a:extLst>
                <a:ext uri="{FF2B5EF4-FFF2-40B4-BE49-F238E27FC236}">
                  <a16:creationId xmlns:a16="http://schemas.microsoft.com/office/drawing/2014/main" id="{EC98F9EC-A1A8-40D3-9EBB-4D72F980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2" name="Rectangle 9">
              <a:extLst>
                <a:ext uri="{FF2B5EF4-FFF2-40B4-BE49-F238E27FC236}">
                  <a16:creationId xmlns:a16="http://schemas.microsoft.com/office/drawing/2014/main" id="{908AFE1D-4906-4A97-B658-F693D019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3" name="Rectangle 10">
              <a:extLst>
                <a:ext uri="{FF2B5EF4-FFF2-40B4-BE49-F238E27FC236}">
                  <a16:creationId xmlns:a16="http://schemas.microsoft.com/office/drawing/2014/main" id="{71986389-6EB9-4CBC-9FAE-E0E3F1E01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709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4" name="Rectangle 11">
              <a:extLst>
                <a:ext uri="{FF2B5EF4-FFF2-40B4-BE49-F238E27FC236}">
                  <a16:creationId xmlns:a16="http://schemas.microsoft.com/office/drawing/2014/main" id="{E1FE0FE9-DBA8-43CF-83C8-1767C4A3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endParaRPr lang="en-US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9175" name="Rectangle 12">
              <a:extLst>
                <a:ext uri="{FF2B5EF4-FFF2-40B4-BE49-F238E27FC236}">
                  <a16:creationId xmlns:a16="http://schemas.microsoft.com/office/drawing/2014/main" id="{53F24AA7-4029-4D6E-BB2C-3D935D81A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6" name="Rectangle 13">
              <a:extLst>
                <a:ext uri="{FF2B5EF4-FFF2-40B4-BE49-F238E27FC236}">
                  <a16:creationId xmlns:a16="http://schemas.microsoft.com/office/drawing/2014/main" id="{8C12DFDE-0F1D-4678-B85D-ED95217D5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7" name="Rectangle 14">
              <a:extLst>
                <a:ext uri="{FF2B5EF4-FFF2-40B4-BE49-F238E27FC236}">
                  <a16:creationId xmlns:a16="http://schemas.microsoft.com/office/drawing/2014/main" id="{0DADEC8E-AB13-4347-AC5F-399D87A38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81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8" name="Rectangle 15">
              <a:extLst>
                <a:ext uri="{FF2B5EF4-FFF2-40B4-BE49-F238E27FC236}">
                  <a16:creationId xmlns:a16="http://schemas.microsoft.com/office/drawing/2014/main" id="{A25FA9A1-F66F-40B6-B344-E9A30275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79" name="Rectangle 16">
              <a:extLst>
                <a:ext uri="{FF2B5EF4-FFF2-40B4-BE49-F238E27FC236}">
                  <a16:creationId xmlns:a16="http://schemas.microsoft.com/office/drawing/2014/main" id="{6D9E6EAA-D020-4803-9DF1-09C29FEB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180" name="Rectangle 17">
              <a:extLst>
                <a:ext uri="{FF2B5EF4-FFF2-40B4-BE49-F238E27FC236}">
                  <a16:creationId xmlns:a16="http://schemas.microsoft.com/office/drawing/2014/main" id="{4D11E3EC-7856-427A-8F78-02A49AAF8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9181" name="Rectangle 18">
              <a:extLst>
                <a:ext uri="{FF2B5EF4-FFF2-40B4-BE49-F238E27FC236}">
                  <a16:creationId xmlns:a16="http://schemas.microsoft.com/office/drawing/2014/main" id="{1D0DBEFC-8BA5-43EF-8112-F43AEA1E9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54"/>
              <a:ext cx="272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9600"/>
            </a:p>
          </p:txBody>
        </p:sp>
      </p:grpSp>
      <p:sp>
        <p:nvSpPr>
          <p:cNvPr id="217110" name="Rectangle 22">
            <a:extLst>
              <a:ext uri="{FF2B5EF4-FFF2-40B4-BE49-F238E27FC236}">
                <a16:creationId xmlns:a16="http://schemas.microsoft.com/office/drawing/2014/main" id="{AC212DA0-43A7-4A2E-A9F2-FE769520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88913"/>
            <a:ext cx="3527425" cy="98107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由结点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，即皇后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变成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结点。</a:t>
            </a:r>
          </a:p>
        </p:txBody>
      </p:sp>
      <p:grpSp>
        <p:nvGrpSpPr>
          <p:cNvPr id="89092" name="Group 92">
            <a:extLst>
              <a:ext uri="{FF2B5EF4-FFF2-40B4-BE49-F238E27FC236}">
                <a16:creationId xmlns:a16="http://schemas.microsoft.com/office/drawing/2014/main" id="{9BF61549-6916-4A09-94C0-E13B9DE6382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8913"/>
            <a:ext cx="4824413" cy="4479925"/>
            <a:chOff x="1700" y="210"/>
            <a:chExt cx="3539" cy="2928"/>
          </a:xfrm>
        </p:grpSpPr>
        <p:sp>
          <p:nvSpPr>
            <p:cNvPr id="89112" name="Oval 19">
              <a:extLst>
                <a:ext uri="{FF2B5EF4-FFF2-40B4-BE49-F238E27FC236}">
                  <a16:creationId xmlns:a16="http://schemas.microsoft.com/office/drawing/2014/main" id="{ABD1EE6F-A199-421E-B5D8-37007AFF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0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89113" name="Oval 20">
              <a:extLst>
                <a:ext uri="{FF2B5EF4-FFF2-40B4-BE49-F238E27FC236}">
                  <a16:creationId xmlns:a16="http://schemas.microsoft.com/office/drawing/2014/main" id="{63184ADD-2DF6-4635-AE78-B8072E3F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755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89114" name="Line 21">
              <a:extLst>
                <a:ext uri="{FF2B5EF4-FFF2-40B4-BE49-F238E27FC236}">
                  <a16:creationId xmlns:a16="http://schemas.microsoft.com/office/drawing/2014/main" id="{99FA8943-D27D-46D0-AF67-F263D233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482"/>
              <a:ext cx="99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Oval 23">
              <a:extLst>
                <a:ext uri="{FF2B5EF4-FFF2-40B4-BE49-F238E27FC236}">
                  <a16:creationId xmlns:a16="http://schemas.microsoft.com/office/drawing/2014/main" id="{E609D82F-0086-4F07-AC4D-ECCA25E2D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254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89116" name="Line 24">
              <a:extLst>
                <a:ext uri="{FF2B5EF4-FFF2-40B4-BE49-F238E27FC236}">
                  <a16:creationId xmlns:a16="http://schemas.microsoft.com/office/drawing/2014/main" id="{31E0DE58-CB86-4463-95B6-BAC69D99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1026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7" name="Text Box 25">
              <a:extLst>
                <a:ext uri="{FF2B5EF4-FFF2-40B4-BE49-F238E27FC236}">
                  <a16:creationId xmlns:a16="http://schemas.microsoft.com/office/drawing/2014/main" id="{179FEDE7-C16A-4452-8928-F704F1CDC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" y="460"/>
              <a:ext cx="36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1</a:t>
              </a:r>
              <a:r>
                <a:rPr lang="en-US" altLang="zh-CN" sz="1200"/>
                <a:t>=1</a:t>
              </a:r>
            </a:p>
          </p:txBody>
        </p:sp>
        <p:sp>
          <p:nvSpPr>
            <p:cNvPr id="89118" name="Text Box 26">
              <a:extLst>
                <a:ext uri="{FF2B5EF4-FFF2-40B4-BE49-F238E27FC236}">
                  <a16:creationId xmlns:a16="http://schemas.microsoft.com/office/drawing/2014/main" id="{7C130301-4A95-47D2-A6B2-C7EA40D9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028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9119" name="Text Box 27">
              <a:extLst>
                <a:ext uri="{FF2B5EF4-FFF2-40B4-BE49-F238E27FC236}">
                  <a16:creationId xmlns:a16="http://schemas.microsoft.com/office/drawing/2014/main" id="{8DBDEE83-A6C3-4704-865C-26DB2579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1571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20" name="Oval 28">
              <a:extLst>
                <a:ext uri="{FF2B5EF4-FFF2-40B4-BE49-F238E27FC236}">
                  <a16:creationId xmlns:a16="http://schemas.microsoft.com/office/drawing/2014/main" id="{1B4BFB9F-38D2-4AC1-9F90-1E6370EF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89121" name="Line 29">
              <a:extLst>
                <a:ext uri="{FF2B5EF4-FFF2-40B4-BE49-F238E27FC236}">
                  <a16:creationId xmlns:a16="http://schemas.microsoft.com/office/drawing/2014/main" id="{7B0E7366-96E2-48AC-95A0-25ABF7EAE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1027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2" name="Text Box 30">
              <a:extLst>
                <a:ext uri="{FF2B5EF4-FFF2-40B4-BE49-F238E27FC236}">
                  <a16:creationId xmlns:a16="http://schemas.microsoft.com/office/drawing/2014/main" id="{A1195DE8-711B-4442-8034-DC7EE04FA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067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9123" name="Oval 31">
              <a:extLst>
                <a:ext uri="{FF2B5EF4-FFF2-40B4-BE49-F238E27FC236}">
                  <a16:creationId xmlns:a16="http://schemas.microsoft.com/office/drawing/2014/main" id="{CD490233-9CCE-4E2F-8F0B-321A0B1E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752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89124" name="Line 32">
              <a:extLst>
                <a:ext uri="{FF2B5EF4-FFF2-40B4-BE49-F238E27FC236}">
                  <a16:creationId xmlns:a16="http://schemas.microsoft.com/office/drawing/2014/main" id="{EC7C462D-519D-49A1-A9D6-429C0EE3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1524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5" name="Text Box 33">
              <a:extLst>
                <a:ext uri="{FF2B5EF4-FFF2-40B4-BE49-F238E27FC236}">
                  <a16:creationId xmlns:a16="http://schemas.microsoft.com/office/drawing/2014/main" id="{092EA954-0F8D-45E2-AE2C-37FA20A7D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634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9126" name="Oval 34">
              <a:extLst>
                <a:ext uri="{FF2B5EF4-FFF2-40B4-BE49-F238E27FC236}">
                  <a16:creationId xmlns:a16="http://schemas.microsoft.com/office/drawing/2014/main" id="{24A4E194-35D3-43A0-B394-D604D49B8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753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11</a:t>
              </a:r>
            </a:p>
          </p:txBody>
        </p:sp>
        <p:sp>
          <p:nvSpPr>
            <p:cNvPr id="89127" name="Text Box 35">
              <a:extLst>
                <a:ext uri="{FF2B5EF4-FFF2-40B4-BE49-F238E27FC236}">
                  <a16:creationId xmlns:a16="http://schemas.microsoft.com/office/drawing/2014/main" id="{A5319565-45D0-48CB-961B-1CA016E46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1487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=4</a:t>
              </a:r>
            </a:p>
          </p:txBody>
        </p:sp>
        <p:sp>
          <p:nvSpPr>
            <p:cNvPr id="89128" name="Line 36">
              <a:extLst>
                <a:ext uri="{FF2B5EF4-FFF2-40B4-BE49-F238E27FC236}">
                  <a16:creationId xmlns:a16="http://schemas.microsoft.com/office/drawing/2014/main" id="{40BD840D-44ED-4D99-A897-DA11A7A9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1526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9" name="Oval 37">
              <a:extLst>
                <a:ext uri="{FF2B5EF4-FFF2-40B4-BE49-F238E27FC236}">
                  <a16:creationId xmlns:a16="http://schemas.microsoft.com/office/drawing/2014/main" id="{5F7710AD-A99E-4930-A2A3-B8A611AA9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282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13</a:t>
              </a:r>
            </a:p>
          </p:txBody>
        </p:sp>
        <p:sp>
          <p:nvSpPr>
            <p:cNvPr id="89130" name="Text Box 38">
              <a:extLst>
                <a:ext uri="{FF2B5EF4-FFF2-40B4-BE49-F238E27FC236}">
                  <a16:creationId xmlns:a16="http://schemas.microsoft.com/office/drawing/2014/main" id="{CB820F75-B4F5-4749-8CAA-F2B8BCE9F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" y="974"/>
              <a:ext cx="3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=4</a:t>
              </a:r>
            </a:p>
          </p:txBody>
        </p:sp>
        <p:sp>
          <p:nvSpPr>
            <p:cNvPr id="89131" name="Line 39">
              <a:extLst>
                <a:ext uri="{FF2B5EF4-FFF2-40B4-BE49-F238E27FC236}">
                  <a16:creationId xmlns:a16="http://schemas.microsoft.com/office/drawing/2014/main" id="{DD6A09A0-3D3B-44D0-9BCE-91C07CC5E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1010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2" name="Oval 40">
              <a:extLst>
                <a:ext uri="{FF2B5EF4-FFF2-40B4-BE49-F238E27FC236}">
                  <a16:creationId xmlns:a16="http://schemas.microsoft.com/office/drawing/2014/main" id="{47AA3319-2C47-42A5-A51B-DB4946D5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736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14</a:t>
              </a:r>
            </a:p>
          </p:txBody>
        </p:sp>
        <p:sp>
          <p:nvSpPr>
            <p:cNvPr id="89133" name="Line 41">
              <a:extLst>
                <a:ext uri="{FF2B5EF4-FFF2-40B4-BE49-F238E27FC236}">
                  <a16:creationId xmlns:a16="http://schemas.microsoft.com/office/drawing/2014/main" id="{B0DF38A6-6698-429E-98C2-BC1D8C289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2" y="1554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4" name="Text Box 42">
              <a:extLst>
                <a:ext uri="{FF2B5EF4-FFF2-40B4-BE49-F238E27FC236}">
                  <a16:creationId xmlns:a16="http://schemas.microsoft.com/office/drawing/2014/main" id="{3A8CA240-8489-485B-9F99-ABD8EB9AF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1554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9135" name="Text Box 43">
              <a:extLst>
                <a:ext uri="{FF2B5EF4-FFF2-40B4-BE49-F238E27FC236}">
                  <a16:creationId xmlns:a16="http://schemas.microsoft.com/office/drawing/2014/main" id="{B130DC0B-1013-4539-9005-BBCC86D8D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2053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36" name="Text Box 44">
              <a:extLst>
                <a:ext uri="{FF2B5EF4-FFF2-40B4-BE49-F238E27FC236}">
                  <a16:creationId xmlns:a16="http://schemas.microsoft.com/office/drawing/2014/main" id="{85595F4E-ED05-4690-AE67-CE416E253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2053"/>
              <a:ext cx="3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37" name="Oval 45">
              <a:extLst>
                <a:ext uri="{FF2B5EF4-FFF2-40B4-BE49-F238E27FC236}">
                  <a16:creationId xmlns:a16="http://schemas.microsoft.com/office/drawing/2014/main" id="{967738AB-6E88-4236-8B82-ACD62274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416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15</a:t>
              </a:r>
            </a:p>
          </p:txBody>
        </p:sp>
        <p:sp>
          <p:nvSpPr>
            <p:cNvPr id="89138" name="Line 46">
              <a:extLst>
                <a:ext uri="{FF2B5EF4-FFF2-40B4-BE49-F238E27FC236}">
                  <a16:creationId xmlns:a16="http://schemas.microsoft.com/office/drawing/2014/main" id="{439A4A53-0A37-4A4B-9B76-2BFBABCA7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007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9" name="Text Box 47">
              <a:extLst>
                <a:ext uri="{FF2B5EF4-FFF2-40B4-BE49-F238E27FC236}">
                  <a16:creationId xmlns:a16="http://schemas.microsoft.com/office/drawing/2014/main" id="{24971A58-7808-4AD2-B384-57F6D978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" y="2143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4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9140" name="Text Box 48">
              <a:extLst>
                <a:ext uri="{FF2B5EF4-FFF2-40B4-BE49-F238E27FC236}">
                  <a16:creationId xmlns:a16="http://schemas.microsoft.com/office/drawing/2014/main" id="{D3092924-A561-4E77-971F-8EEFAC1C5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2733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41" name="Oval 49">
              <a:extLst>
                <a:ext uri="{FF2B5EF4-FFF2-40B4-BE49-F238E27FC236}">
                  <a16:creationId xmlns:a16="http://schemas.microsoft.com/office/drawing/2014/main" id="{1A5E91F7-0391-4019-9E5C-3739B7FA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735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16</a:t>
              </a:r>
            </a:p>
          </p:txBody>
        </p:sp>
        <p:sp>
          <p:nvSpPr>
            <p:cNvPr id="89142" name="Line 50">
              <a:extLst>
                <a:ext uri="{FF2B5EF4-FFF2-40B4-BE49-F238E27FC236}">
                  <a16:creationId xmlns:a16="http://schemas.microsoft.com/office/drawing/2014/main" id="{F710D925-3349-4055-8D89-7519E352F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54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3" name="Text Box 51">
              <a:extLst>
                <a:ext uri="{FF2B5EF4-FFF2-40B4-BE49-F238E27FC236}">
                  <a16:creationId xmlns:a16="http://schemas.microsoft.com/office/drawing/2014/main" id="{C7EEA2EF-E6D6-47D6-ACB5-0D2536ACE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098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44" name="Text Box 52">
              <a:extLst>
                <a:ext uri="{FF2B5EF4-FFF2-40B4-BE49-F238E27FC236}">
                  <a16:creationId xmlns:a16="http://schemas.microsoft.com/office/drawing/2014/main" id="{030E84FC-03B3-4FA1-80AD-C63E4598E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542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9145" name="Oval 71">
              <a:extLst>
                <a:ext uri="{FF2B5EF4-FFF2-40B4-BE49-F238E27FC236}">
                  <a16:creationId xmlns:a16="http://schemas.microsoft.com/office/drawing/2014/main" id="{6E321536-5DE7-49DF-AB7B-65765D07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799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18</a:t>
              </a:r>
            </a:p>
          </p:txBody>
        </p:sp>
        <p:sp>
          <p:nvSpPr>
            <p:cNvPr id="89146" name="Line 72">
              <a:extLst>
                <a:ext uri="{FF2B5EF4-FFF2-40B4-BE49-F238E27FC236}">
                  <a16:creationId xmlns:a16="http://schemas.microsoft.com/office/drawing/2014/main" id="{5D191030-133D-4B5B-AA3F-CD9927114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482"/>
              <a:ext cx="117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7" name="Text Box 73">
              <a:extLst>
                <a:ext uri="{FF2B5EF4-FFF2-40B4-BE49-F238E27FC236}">
                  <a16:creationId xmlns:a16="http://schemas.microsoft.com/office/drawing/2014/main" id="{45B5EE4B-74EA-4B92-9E14-2ADE32F4D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460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1</a:t>
              </a:r>
              <a:r>
                <a:rPr lang="en-US" altLang="zh-CN" sz="1200"/>
                <a:t>=2</a:t>
              </a:r>
            </a:p>
          </p:txBody>
        </p:sp>
        <p:sp>
          <p:nvSpPr>
            <p:cNvPr id="89148" name="Oval 74">
              <a:extLst>
                <a:ext uri="{FF2B5EF4-FFF2-40B4-BE49-F238E27FC236}">
                  <a16:creationId xmlns:a16="http://schemas.microsoft.com/office/drawing/2014/main" id="{9802D25C-DFAC-490B-AFB2-376913A5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299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19</a:t>
              </a:r>
            </a:p>
          </p:txBody>
        </p:sp>
        <p:sp>
          <p:nvSpPr>
            <p:cNvPr id="89149" name="Oval 75">
              <a:extLst>
                <a:ext uri="{FF2B5EF4-FFF2-40B4-BE49-F238E27FC236}">
                  <a16:creationId xmlns:a16="http://schemas.microsoft.com/office/drawing/2014/main" id="{16AC96D4-0CC6-46B4-8242-E03F2F836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299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24</a:t>
              </a:r>
            </a:p>
          </p:txBody>
        </p:sp>
        <p:sp>
          <p:nvSpPr>
            <p:cNvPr id="89150" name="Oval 76">
              <a:extLst>
                <a:ext uri="{FF2B5EF4-FFF2-40B4-BE49-F238E27FC236}">
                  <a16:creationId xmlns:a16="http://schemas.microsoft.com/office/drawing/2014/main" id="{B6C339A2-7F3C-4AB6-A4B0-B2DE3460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299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29</a:t>
              </a:r>
            </a:p>
          </p:txBody>
        </p:sp>
        <p:sp>
          <p:nvSpPr>
            <p:cNvPr id="89151" name="Line 77">
              <a:extLst>
                <a:ext uri="{FF2B5EF4-FFF2-40B4-BE49-F238E27FC236}">
                  <a16:creationId xmlns:a16="http://schemas.microsoft.com/office/drawing/2014/main" id="{2CB00559-7C46-4669-A1DD-102FD1A7E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" y="1072"/>
              <a:ext cx="49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2" name="Line 78">
              <a:extLst>
                <a:ext uri="{FF2B5EF4-FFF2-40B4-BE49-F238E27FC236}">
                  <a16:creationId xmlns:a16="http://schemas.microsoft.com/office/drawing/2014/main" id="{3AFFE392-F6BD-4B51-818F-F63A1D23A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07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3" name="Line 79">
              <a:extLst>
                <a:ext uri="{FF2B5EF4-FFF2-40B4-BE49-F238E27FC236}">
                  <a16:creationId xmlns:a16="http://schemas.microsoft.com/office/drawing/2014/main" id="{C7557C17-D932-4482-B9DA-2D2933547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072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4" name="Oval 80">
              <a:extLst>
                <a:ext uri="{FF2B5EF4-FFF2-40B4-BE49-F238E27FC236}">
                  <a16:creationId xmlns:a16="http://schemas.microsoft.com/office/drawing/2014/main" id="{7F796910-F923-49D4-9F39-AF7F58EC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797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30</a:t>
              </a:r>
            </a:p>
          </p:txBody>
        </p:sp>
        <p:sp>
          <p:nvSpPr>
            <p:cNvPr id="89155" name="Oval 81">
              <a:extLst>
                <a:ext uri="{FF2B5EF4-FFF2-40B4-BE49-F238E27FC236}">
                  <a16:creationId xmlns:a16="http://schemas.microsoft.com/office/drawing/2014/main" id="{BC0F965A-FE20-4FEC-9FEE-8AB9A5A28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477"/>
              <a:ext cx="273" cy="2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31</a:t>
              </a:r>
            </a:p>
          </p:txBody>
        </p:sp>
        <p:sp>
          <p:nvSpPr>
            <p:cNvPr id="89156" name="Text Box 82">
              <a:extLst>
                <a:ext uri="{FF2B5EF4-FFF2-40B4-BE49-F238E27FC236}">
                  <a16:creationId xmlns:a16="http://schemas.microsoft.com/office/drawing/2014/main" id="{04812586-3A39-4A10-B95B-5E7AFE4F2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2241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4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9157" name="Line 83">
              <a:extLst>
                <a:ext uri="{FF2B5EF4-FFF2-40B4-BE49-F238E27FC236}">
                  <a16:creationId xmlns:a16="http://schemas.microsoft.com/office/drawing/2014/main" id="{9912C68E-F252-4444-9D1A-D959C4C33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07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8" name="Line 84">
              <a:extLst>
                <a:ext uri="{FF2B5EF4-FFF2-40B4-BE49-F238E27FC236}">
                  <a16:creationId xmlns:a16="http://schemas.microsoft.com/office/drawing/2014/main" id="{B05A9844-52B4-4338-8132-040EAEBAE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57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9" name="Text Box 85">
              <a:extLst>
                <a:ext uri="{FF2B5EF4-FFF2-40B4-BE49-F238E27FC236}">
                  <a16:creationId xmlns:a16="http://schemas.microsoft.com/office/drawing/2014/main" id="{9808AD3B-C548-4945-8539-16E5365C6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581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3</a:t>
              </a:r>
              <a:r>
                <a:rPr lang="en-US" altLang="zh-CN" sz="1200"/>
                <a:t>=1</a:t>
              </a:r>
            </a:p>
          </p:txBody>
        </p:sp>
        <p:sp>
          <p:nvSpPr>
            <p:cNvPr id="89160" name="Text Box 86">
              <a:extLst>
                <a:ext uri="{FF2B5EF4-FFF2-40B4-BE49-F238E27FC236}">
                  <a16:creationId xmlns:a16="http://schemas.microsoft.com/office/drawing/2014/main" id="{C364AD8B-A09B-4DA0-B755-CB4545495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026"/>
              <a:ext cx="3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=4</a:t>
              </a:r>
            </a:p>
          </p:txBody>
        </p:sp>
        <p:sp>
          <p:nvSpPr>
            <p:cNvPr id="89161" name="Text Box 87">
              <a:extLst>
                <a:ext uri="{FF2B5EF4-FFF2-40B4-BE49-F238E27FC236}">
                  <a16:creationId xmlns:a16="http://schemas.microsoft.com/office/drawing/2014/main" id="{49B8BB42-6ACF-47E9-A658-078C98F99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" y="1027"/>
              <a:ext cx="3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=1</a:t>
              </a:r>
            </a:p>
          </p:txBody>
        </p:sp>
        <p:sp>
          <p:nvSpPr>
            <p:cNvPr id="89162" name="Text Box 88">
              <a:extLst>
                <a:ext uri="{FF2B5EF4-FFF2-40B4-BE49-F238E27FC236}">
                  <a16:creationId xmlns:a16="http://schemas.microsoft.com/office/drawing/2014/main" id="{D0F0ACF0-D449-487D-B953-B1DF4D6E6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1154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x</a:t>
              </a:r>
              <a:r>
                <a:rPr lang="en-US" altLang="zh-CN" sz="1200" baseline="-25000"/>
                <a:t>2</a:t>
              </a:r>
              <a:r>
                <a:rPr lang="en-US" altLang="zh-CN" sz="1200"/>
                <a:t>=3</a:t>
              </a:r>
            </a:p>
          </p:txBody>
        </p:sp>
        <p:sp>
          <p:nvSpPr>
            <p:cNvPr id="89163" name="Text Box 89">
              <a:extLst>
                <a:ext uri="{FF2B5EF4-FFF2-40B4-BE49-F238E27FC236}">
                  <a16:creationId xmlns:a16="http://schemas.microsoft.com/office/drawing/2014/main" id="{9DF2D7A0-98B4-4BBA-AEAD-46E6A7B10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61"/>
              <a:ext cx="3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64" name="Text Box 90">
              <a:extLst>
                <a:ext uri="{FF2B5EF4-FFF2-40B4-BE49-F238E27FC236}">
                  <a16:creationId xmlns:a16="http://schemas.microsoft.com/office/drawing/2014/main" id="{3F484B4F-A4D1-4F1C-BE43-89947FD29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661"/>
              <a:ext cx="3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/>
                <a:t>B</a:t>
              </a:r>
            </a:p>
          </p:txBody>
        </p:sp>
        <p:sp>
          <p:nvSpPr>
            <p:cNvPr id="89165" name="Text Box 91">
              <a:extLst>
                <a:ext uri="{FF2B5EF4-FFF2-40B4-BE49-F238E27FC236}">
                  <a16:creationId xmlns:a16="http://schemas.microsoft.com/office/drawing/2014/main" id="{B97EF560-2726-4918-A5D5-730B15C2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840"/>
              <a:ext cx="36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/>
                <a:t>答案结点</a:t>
              </a:r>
            </a:p>
          </p:txBody>
        </p:sp>
      </p:grpSp>
      <p:sp>
        <p:nvSpPr>
          <p:cNvPr id="217181" name="Rectangle 93">
            <a:extLst>
              <a:ext uri="{FF2B5EF4-FFF2-40B4-BE49-F238E27FC236}">
                <a16:creationId xmlns:a16="http://schemas.microsoft.com/office/drawing/2014/main" id="{8DD3C142-19B8-442B-9C55-6CB01ACE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241425"/>
            <a:ext cx="3527425" cy="72072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扩展结点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，即皇后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</p:txBody>
      </p:sp>
      <p:sp>
        <p:nvSpPr>
          <p:cNvPr id="217182" name="Rectangle 94">
            <a:extLst>
              <a:ext uri="{FF2B5EF4-FFF2-40B4-BE49-F238E27FC236}">
                <a16:creationId xmlns:a16="http://schemas.microsoft.com/office/drawing/2014/main" id="{859057FE-9A1E-4EAC-AAFF-C73FBD6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617913"/>
            <a:ext cx="3527425" cy="93662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29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，即皇后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  <a:r>
              <a:rPr lang="zh-CN" altLang="en-US" sz="2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</a:t>
            </a:r>
            <a:r>
              <a:rPr lang="en-US" altLang="zh-CN" sz="2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29</a:t>
            </a:r>
            <a:r>
              <a:rPr lang="zh-CN" altLang="en-US" sz="2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变成</a:t>
            </a:r>
            <a:r>
              <a:rPr lang="en-US" altLang="zh-CN" sz="2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0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结点。</a:t>
            </a:r>
          </a:p>
        </p:txBody>
      </p:sp>
      <p:sp>
        <p:nvSpPr>
          <p:cNvPr id="217183" name="Rectangle 95">
            <a:extLst>
              <a:ext uri="{FF2B5EF4-FFF2-40B4-BE49-F238E27FC236}">
                <a16:creationId xmlns:a16="http://schemas.microsoft.com/office/drawing/2014/main" id="{9032AC97-28FF-49C9-812B-A3B04374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033588"/>
            <a:ext cx="3527425" cy="360362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217184" name="Rectangle 96">
            <a:extLst>
              <a:ext uri="{FF2B5EF4-FFF2-40B4-BE49-F238E27FC236}">
                <a16:creationId xmlns:a16="http://schemas.microsoft.com/office/drawing/2014/main" id="{464941A2-6752-438B-9530-DEC0D667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465388"/>
            <a:ext cx="3527425" cy="647700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返回结点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24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，即皇后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</p:txBody>
      </p:sp>
      <p:sp>
        <p:nvSpPr>
          <p:cNvPr id="217185" name="Rectangle 97">
            <a:extLst>
              <a:ext uri="{FF2B5EF4-FFF2-40B4-BE49-F238E27FC236}">
                <a16:creationId xmlns:a16="http://schemas.microsoft.com/office/drawing/2014/main" id="{6E7B1476-BB13-4E20-864E-FC09685A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186113"/>
            <a:ext cx="3527425" cy="360362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利用限界函数杀死结点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24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217187" name="Rectangle 99">
            <a:extLst>
              <a:ext uri="{FF2B5EF4-FFF2-40B4-BE49-F238E27FC236}">
                <a16:creationId xmlns:a16="http://schemas.microsoft.com/office/drawing/2014/main" id="{6109AC89-6919-4975-8B88-EB87FC15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084763"/>
            <a:ext cx="3455987" cy="1079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结点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31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是答案结点。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解向量：（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算法终止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找到了一个解</a:t>
            </a:r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217188" name="Rectangle 100">
            <a:extLst>
              <a:ext uri="{FF2B5EF4-FFF2-40B4-BE49-F238E27FC236}">
                <a16:creationId xmlns:a16="http://schemas.microsoft.com/office/drawing/2014/main" id="{2A40A621-0F15-4FCE-A7F5-A7189EE1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625975"/>
            <a:ext cx="3527425" cy="936625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扩展结点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29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，即皇后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变成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结点。</a:t>
            </a:r>
          </a:p>
        </p:txBody>
      </p:sp>
      <p:sp>
        <p:nvSpPr>
          <p:cNvPr id="217189" name="Rectangle 101">
            <a:extLst>
              <a:ext uri="{FF2B5EF4-FFF2-40B4-BE49-F238E27FC236}">
                <a16:creationId xmlns:a16="http://schemas.microsoft.com/office/drawing/2014/main" id="{98BD2CC7-180C-4067-AA17-1329D129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705475"/>
            <a:ext cx="3527425" cy="649288"/>
          </a:xfrm>
          <a:prstGeom prst="rect">
            <a:avLst/>
          </a:prstGeom>
          <a:solidFill>
            <a:srgbClr val="CDFF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扩展结点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生成结点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31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，即皇后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放到第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行第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列。</a:t>
            </a:r>
          </a:p>
        </p:txBody>
      </p:sp>
      <p:sp>
        <p:nvSpPr>
          <p:cNvPr id="217190" name="Line 102">
            <a:extLst>
              <a:ext uri="{FF2B5EF4-FFF2-40B4-BE49-F238E27FC236}">
                <a16:creationId xmlns:a16="http://schemas.microsoft.com/office/drawing/2014/main" id="{ECDB21CE-25CC-4F77-90F4-0E2957318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8" y="1700213"/>
            <a:ext cx="5040312" cy="331311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5">
            <a:extLst>
              <a:ext uri="{FF2B5EF4-FFF2-40B4-BE49-F238E27FC236}">
                <a16:creationId xmlns:a16="http://schemas.microsoft.com/office/drawing/2014/main" id="{642A25A3-EC23-4E3E-BFC1-B03EDCD6388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97425"/>
            <a:ext cx="431800" cy="431800"/>
            <a:chOff x="113" y="3022"/>
            <a:chExt cx="272" cy="272"/>
          </a:xfrm>
        </p:grpSpPr>
        <p:sp>
          <p:nvSpPr>
            <p:cNvPr id="89110" name="Line 103">
              <a:extLst>
                <a:ext uri="{FF2B5EF4-FFF2-40B4-BE49-F238E27FC236}">
                  <a16:creationId xmlns:a16="http://schemas.microsoft.com/office/drawing/2014/main" id="{1635CCD8-5EAB-479C-AC32-302307561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22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1" name="Line 104">
              <a:extLst>
                <a:ext uri="{FF2B5EF4-FFF2-40B4-BE49-F238E27FC236}">
                  <a16:creationId xmlns:a16="http://schemas.microsoft.com/office/drawing/2014/main" id="{5BDCE069-7040-4703-BAC1-12410167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" y="3022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194" name="Line 106">
            <a:extLst>
              <a:ext uri="{FF2B5EF4-FFF2-40B4-BE49-F238E27FC236}">
                <a16:creationId xmlns:a16="http://schemas.microsoft.com/office/drawing/2014/main" id="{0170DAC1-378B-4DD9-A779-2E284D0D5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2852738"/>
            <a:ext cx="4321175" cy="2160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89931E3D-EF25-4BBE-A612-C70F32960DD1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797425"/>
            <a:ext cx="431800" cy="431800"/>
            <a:chOff x="113" y="3022"/>
            <a:chExt cx="272" cy="272"/>
          </a:xfrm>
        </p:grpSpPr>
        <p:sp>
          <p:nvSpPr>
            <p:cNvPr id="89108" name="Line 108">
              <a:extLst>
                <a:ext uri="{FF2B5EF4-FFF2-40B4-BE49-F238E27FC236}">
                  <a16:creationId xmlns:a16="http://schemas.microsoft.com/office/drawing/2014/main" id="{1DE24BCA-BC9D-43B6-A353-1CDE72907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22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Line 109">
              <a:extLst>
                <a:ext uri="{FF2B5EF4-FFF2-40B4-BE49-F238E27FC236}">
                  <a16:creationId xmlns:a16="http://schemas.microsoft.com/office/drawing/2014/main" id="{9B02DA1B-5C1C-4424-A7C7-EADA4E48D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" y="3022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198" name="Line 110">
            <a:extLst>
              <a:ext uri="{FF2B5EF4-FFF2-40B4-BE49-F238E27FC236}">
                <a16:creationId xmlns:a16="http://schemas.microsoft.com/office/drawing/2014/main" id="{9C00E0E6-42C8-4826-B4FE-CDFC87DF6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4076700"/>
            <a:ext cx="3600450" cy="9366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110">
            <a:extLst>
              <a:ext uri="{FF2B5EF4-FFF2-40B4-BE49-F238E27FC236}">
                <a16:creationId xmlns:a16="http://schemas.microsoft.com/office/drawing/2014/main" id="{29A4D812-3278-4411-AC18-638664BEE9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979988"/>
            <a:ext cx="4978400" cy="46831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110">
            <a:extLst>
              <a:ext uri="{FF2B5EF4-FFF2-40B4-BE49-F238E27FC236}">
                <a16:creationId xmlns:a16="http://schemas.microsoft.com/office/drawing/2014/main" id="{D78E68EA-22F5-4D3E-AEF6-BF04C3FBDB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3975" y="5881688"/>
            <a:ext cx="41846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0" grpId="0" animBg="1"/>
      <p:bldP spid="217181" grpId="0" animBg="1"/>
      <p:bldP spid="217182" grpId="0" animBg="1"/>
      <p:bldP spid="217183" grpId="0" animBg="1"/>
      <p:bldP spid="217184" grpId="0" animBg="1"/>
      <p:bldP spid="217185" grpId="0" animBg="1"/>
      <p:bldP spid="217187" grpId="0" animBg="1"/>
      <p:bldP spid="217188" grpId="0" animBg="1"/>
      <p:bldP spid="21718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856FA2B-D273-4D7E-8462-20A90164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20688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用回溯法求解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皇后问题所生成的树</a:t>
            </a:r>
          </a:p>
        </p:txBody>
      </p:sp>
      <p:pic>
        <p:nvPicPr>
          <p:cNvPr id="91139" name="Picture 6">
            <a:extLst>
              <a:ext uri="{FF2B5EF4-FFF2-40B4-BE49-F238E27FC236}">
                <a16:creationId xmlns:a16="http://schemas.microsoft.com/office/drawing/2014/main" id="{F253C94B-579C-4E19-B953-4C716D8B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4801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4C5315-36E1-498D-BE4C-079854A64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回溯算法的描述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16DD88D-5B7F-44D6-A499-4470A8E38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78850" cy="4464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…x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是由根到结点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的路径。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T(x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…x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是下述所有结点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的集合，它使得对于每一个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，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…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,x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是由根到结点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的路径。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限界函数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：如果路径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…x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不可能延伸到一个答案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结点，则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…x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取假值，否则取真值。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解向量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X(1:n)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即是选自集合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T(x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 …x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且使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为真的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19A66879-096A-48B8-8148-3CFBDEEF6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855075" cy="4573587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dirty="0"/>
              <a:t>按深度优先的方法从开始结点进行搜索 </a:t>
            </a:r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开始结点是第一个活结点，也是</a:t>
            </a:r>
            <a:r>
              <a:rPr lang="en-US" altLang="zh-CN" sz="2400" dirty="0"/>
              <a:t> E</a:t>
            </a:r>
            <a:r>
              <a:rPr lang="en-US" altLang="zh-CN" sz="2400" i="1" dirty="0"/>
              <a:t>-</a:t>
            </a:r>
            <a:r>
              <a:rPr lang="zh-CN" altLang="en-US" sz="2400" dirty="0"/>
              <a:t>结点</a:t>
            </a:r>
            <a:r>
              <a:rPr lang="zh-CN" altLang="en-US" sz="2000" dirty="0"/>
              <a:t>。</a:t>
            </a:r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如果能从这个</a:t>
            </a:r>
            <a:r>
              <a:rPr lang="en-US" altLang="zh-CN" sz="2400" dirty="0"/>
              <a:t>E</a:t>
            </a:r>
            <a:r>
              <a:rPr lang="en-US" altLang="zh-CN" sz="2400" i="1" dirty="0"/>
              <a:t>-</a:t>
            </a:r>
            <a:r>
              <a:rPr lang="zh-CN" altLang="en-US" sz="2400" dirty="0"/>
              <a:t>结点移动到一个新结点，那么这个新结点将变成活结点和新的</a:t>
            </a:r>
            <a:r>
              <a:rPr lang="en-US" altLang="zh-CN" sz="2400" dirty="0"/>
              <a:t>E</a:t>
            </a:r>
            <a:r>
              <a:rPr lang="en-US" altLang="zh-CN" sz="2400" i="1" dirty="0"/>
              <a:t>-</a:t>
            </a:r>
            <a:r>
              <a:rPr lang="zh-CN" altLang="en-US" sz="2400" dirty="0"/>
              <a:t>结点 </a:t>
            </a:r>
            <a:r>
              <a:rPr lang="en-US" altLang="zh-CN" sz="1800" dirty="0"/>
              <a:t>(</a:t>
            </a:r>
            <a:r>
              <a:rPr lang="zh-CN" altLang="en-US" sz="1800" dirty="0"/>
              <a:t>旧的</a:t>
            </a:r>
            <a:r>
              <a:rPr lang="en-US" altLang="zh-CN" sz="1800" dirty="0"/>
              <a:t>E</a:t>
            </a:r>
            <a:r>
              <a:rPr lang="en-US" altLang="zh-CN" sz="1800" i="1" dirty="0"/>
              <a:t>-</a:t>
            </a:r>
            <a:r>
              <a:rPr lang="zh-CN" altLang="en-US" sz="1800" dirty="0"/>
              <a:t>结点仍是一个活结点</a:t>
            </a:r>
            <a:r>
              <a:rPr lang="en-US" altLang="zh-CN" sz="1800" dirty="0"/>
              <a:t>)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如果不能移到一个新结点，当前的</a:t>
            </a:r>
            <a:r>
              <a:rPr lang="en-US" altLang="zh-CN" sz="2400" dirty="0"/>
              <a:t>E</a:t>
            </a:r>
            <a:r>
              <a:rPr lang="en-US" altLang="zh-CN" sz="2400" i="1" dirty="0"/>
              <a:t>-</a:t>
            </a:r>
            <a:r>
              <a:rPr lang="zh-CN" altLang="en-US" sz="2400" dirty="0"/>
              <a:t>结点就“死”了，然后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r>
              <a:rPr lang="zh-CN" altLang="en-US" sz="2400" dirty="0"/>
              <a:t>到最近被考察的活结点（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400" dirty="0"/>
              <a:t>），这个活结点重新变成</a:t>
            </a:r>
            <a:r>
              <a:rPr lang="en-US" altLang="zh-CN" sz="2400" dirty="0"/>
              <a:t>E</a:t>
            </a:r>
            <a:r>
              <a:rPr lang="en-US" altLang="zh-CN" sz="2400" i="1" dirty="0"/>
              <a:t>-</a:t>
            </a:r>
            <a:r>
              <a:rPr lang="zh-CN" altLang="en-US" sz="2400" dirty="0"/>
              <a:t>结点。</a:t>
            </a:r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当找到了答案或者穷尽了所有的活结点时，搜索过程结束。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03DE5CD2-6591-4F33-A586-35509C2C3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8" y="0"/>
            <a:ext cx="8709025" cy="119697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例</a:t>
            </a:r>
            <a:endParaRPr lang="en-US" altLang="zh-CN" sz="240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一个无向图的邻接矩阵表示如下：</a:t>
            </a:r>
          </a:p>
        </p:txBody>
      </p:sp>
      <p:pic>
        <p:nvPicPr>
          <p:cNvPr id="24579" name="图片 5">
            <a:extLst>
              <a:ext uri="{FF2B5EF4-FFF2-40B4-BE49-F238E27FC236}">
                <a16:creationId xmlns:a16="http://schemas.microsoft.com/office/drawing/2014/main" id="{EEFCD6B8-79A5-4255-ACF9-FB69CAAB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231900"/>
            <a:ext cx="464661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内容占位符 2">
            <a:extLst>
              <a:ext uri="{FF2B5EF4-FFF2-40B4-BE49-F238E27FC236}">
                <a16:creationId xmlns:a16="http://schemas.microsoft.com/office/drawing/2014/main" id="{FBFA07B4-BE4C-495A-847F-DD75E6FFBA86}"/>
              </a:ext>
            </a:extLst>
          </p:cNvPr>
          <p:cNvSpPr txBox="1">
            <a:spLocks/>
          </p:cNvSpPr>
          <p:nvPr/>
        </p:nvSpPr>
        <p:spPr bwMode="auto">
          <a:xfrm>
            <a:off x="1187450" y="2914650"/>
            <a:ext cx="3252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一个有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个结点和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条边的无向图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1" name="内容占位符 2">
            <a:extLst>
              <a:ext uri="{FF2B5EF4-FFF2-40B4-BE49-F238E27FC236}">
                <a16:creationId xmlns:a16="http://schemas.microsoft.com/office/drawing/2014/main" id="{C9A420AD-B6D2-4AFB-B9FA-B7C35038CEFC}"/>
              </a:ext>
            </a:extLst>
          </p:cNvPr>
          <p:cNvSpPr txBox="1">
            <a:spLocks/>
          </p:cNvSpPr>
          <p:nvPr/>
        </p:nvSpPr>
        <p:spPr bwMode="auto">
          <a:xfrm>
            <a:off x="4572000" y="2919413"/>
            <a:ext cx="29527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的邻接矩阵表示，对称矩阵</a:t>
            </a:r>
          </a:p>
        </p:txBody>
      </p:sp>
      <p:pic>
        <p:nvPicPr>
          <p:cNvPr id="24582" name="图片 8">
            <a:extLst>
              <a:ext uri="{FF2B5EF4-FFF2-40B4-BE49-F238E27FC236}">
                <a16:creationId xmlns:a16="http://schemas.microsoft.com/office/drawing/2014/main" id="{0D00E373-3F01-4821-8482-D533AF77A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881438"/>
            <a:ext cx="421481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内容占位符 2">
            <a:extLst>
              <a:ext uri="{FF2B5EF4-FFF2-40B4-BE49-F238E27FC236}">
                <a16:creationId xmlns:a16="http://schemas.microsoft.com/office/drawing/2014/main" id="{45012ACF-E3CF-4E8C-B3CD-310AC59EBA17}"/>
              </a:ext>
            </a:extLst>
          </p:cNvPr>
          <p:cNvSpPr txBox="1">
            <a:spLocks/>
          </p:cNvSpPr>
          <p:nvPr/>
        </p:nvSpPr>
        <p:spPr bwMode="auto">
          <a:xfrm>
            <a:off x="252413" y="3587750"/>
            <a:ext cx="87090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一个有向图的邻接矩阵表示如下：</a:t>
            </a:r>
          </a:p>
        </p:txBody>
      </p:sp>
      <p:sp>
        <p:nvSpPr>
          <p:cNvPr id="24584" name="内容占位符 2">
            <a:extLst>
              <a:ext uri="{FF2B5EF4-FFF2-40B4-BE49-F238E27FC236}">
                <a16:creationId xmlns:a16="http://schemas.microsoft.com/office/drawing/2014/main" id="{132134B7-AAD0-4793-B698-0570B64D3567}"/>
              </a:ext>
            </a:extLst>
          </p:cNvPr>
          <p:cNvSpPr txBox="1">
            <a:spLocks/>
          </p:cNvSpPr>
          <p:nvPr/>
        </p:nvSpPr>
        <p:spPr bwMode="auto">
          <a:xfrm>
            <a:off x="1116013" y="5892800"/>
            <a:ext cx="3252787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一个有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个结点和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条边的有向图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5" name="矩形 3">
            <a:extLst>
              <a:ext uri="{FF2B5EF4-FFF2-40B4-BE49-F238E27FC236}">
                <a16:creationId xmlns:a16="http://schemas.microsoft.com/office/drawing/2014/main" id="{68F443FD-8F63-49AC-A89E-B5A2B2BD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238250"/>
            <a:ext cx="3240087" cy="13954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6" name="矩形 12">
            <a:extLst>
              <a:ext uri="{FF2B5EF4-FFF2-40B4-BE49-F238E27FC236}">
                <a16:creationId xmlns:a16="http://schemas.microsoft.com/office/drawing/2014/main" id="{A0F81D8A-5DD9-41E3-A22B-E225C3C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4068763"/>
            <a:ext cx="3708400" cy="170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7" name="图片 1">
            <a:extLst>
              <a:ext uri="{FF2B5EF4-FFF2-40B4-BE49-F238E27FC236}">
                <a16:creationId xmlns:a16="http://schemas.microsoft.com/office/drawing/2014/main" id="{B9CE20BA-1CD5-4A1B-AC7D-61DD08B3E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1268413"/>
            <a:ext cx="144145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内容占位符 2">
            <a:extLst>
              <a:ext uri="{FF2B5EF4-FFF2-40B4-BE49-F238E27FC236}">
                <a16:creationId xmlns:a16="http://schemas.microsoft.com/office/drawing/2014/main" id="{CAC11524-47D8-4138-AA20-493BF951A0D4}"/>
              </a:ext>
            </a:extLst>
          </p:cNvPr>
          <p:cNvSpPr txBox="1">
            <a:spLocks/>
          </p:cNvSpPr>
          <p:nvPr/>
        </p:nvSpPr>
        <p:spPr bwMode="auto">
          <a:xfrm>
            <a:off x="4457700" y="5903913"/>
            <a:ext cx="31924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的邻接矩阵表示，非对称结构</a:t>
            </a:r>
          </a:p>
        </p:txBody>
      </p:sp>
      <p:pic>
        <p:nvPicPr>
          <p:cNvPr id="24589" name="图片 4">
            <a:extLst>
              <a:ext uri="{FF2B5EF4-FFF2-40B4-BE49-F238E27FC236}">
                <a16:creationId xmlns:a16="http://schemas.microsoft.com/office/drawing/2014/main" id="{0D25DA1E-2F1B-44B9-B677-CEE0CE86A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4079875"/>
            <a:ext cx="1520825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图片 23">
            <a:extLst>
              <a:ext uri="{FF2B5EF4-FFF2-40B4-BE49-F238E27FC236}">
                <a16:creationId xmlns:a16="http://schemas.microsoft.com/office/drawing/2014/main" id="{41FFCD12-56D8-4B8A-9CEF-2BC3439A8C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6ABC6D1-8CE0-440B-B705-E7D389572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413" y="115888"/>
            <a:ext cx="8229600" cy="7747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回溯法的一般框架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E21EEC5-D39F-437C-A476-AC04785B4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13" y="765175"/>
            <a:ext cx="8229600" cy="49974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procedure BACKTRACK(n)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integer k, n; local X(1:n)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k</a:t>
            </a:r>
            <a:r>
              <a:rPr lang="en-US" altLang="zh-CN" sz="2000">
                <a:sym typeface="Wingdings" panose="05000000000000000000" pitchFamily="2" charset="2"/>
              </a:rPr>
              <a:t>1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while k&gt;0 do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if </a:t>
            </a:r>
            <a:r>
              <a:rPr lang="zh-CN" altLang="en-US" sz="2000">
                <a:sym typeface="Wingdings" panose="05000000000000000000" pitchFamily="2" charset="2"/>
              </a:rPr>
              <a:t>还剩有没检验过的</a:t>
            </a:r>
            <a:r>
              <a:rPr lang="en-US" altLang="zh-CN" sz="2000">
                <a:sym typeface="Wingdings" panose="05000000000000000000" pitchFamily="2" charset="2"/>
              </a:rPr>
              <a:t>X(k)</a:t>
            </a:r>
            <a:r>
              <a:rPr lang="zh-CN" altLang="en-US" sz="2000">
                <a:sym typeface="Wingdings" panose="05000000000000000000" pitchFamily="2" charset="2"/>
              </a:rPr>
              <a:t>使得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ym typeface="Wingdings" panose="05000000000000000000" pitchFamily="2" charset="2"/>
              </a:rPr>
              <a:t>               </a:t>
            </a:r>
            <a:r>
              <a:rPr lang="en-US" altLang="zh-CN" sz="2000">
                <a:sym typeface="Wingdings" panose="05000000000000000000" pitchFamily="2" charset="2"/>
              </a:rPr>
              <a:t>X(k) </a:t>
            </a:r>
            <a:r>
              <a:rPr lang="en-US" altLang="zh-CN" sz="2000"/>
              <a:t>∈T(X(1),…X(k-1)) and  B(X(1),…X(k))=true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then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      if(X(1),…,X(k)) </a:t>
            </a:r>
            <a:r>
              <a:rPr lang="zh-CN" altLang="en-US" sz="2000"/>
              <a:t>是一条已抵达一答案结点的路径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    </a:t>
            </a:r>
            <a:r>
              <a:rPr lang="en-US" altLang="zh-CN" sz="2000"/>
              <a:t>then print(X(1),…,X(k)) endif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      k </a:t>
            </a:r>
            <a:r>
              <a:rPr lang="en-US" altLang="zh-CN" sz="2000">
                <a:sym typeface="Wingdings" panose="05000000000000000000" pitchFamily="2" charset="2"/>
              </a:rPr>
              <a:t>k+1  </a:t>
            </a:r>
            <a:r>
              <a:rPr lang="en-US" altLang="zh-CN" sz="1800">
                <a:sym typeface="Wingdings" panose="05000000000000000000" pitchFamily="2" charset="2"/>
              </a:rPr>
              <a:t>//</a:t>
            </a:r>
            <a:r>
              <a:rPr lang="zh-CN" altLang="en-US" sz="1800">
                <a:sym typeface="Wingdings" panose="05000000000000000000" pitchFamily="2" charset="2"/>
              </a:rPr>
              <a:t>考虑下一个集合</a:t>
            </a:r>
            <a:r>
              <a:rPr lang="en-US" altLang="zh-CN" sz="1800">
                <a:sym typeface="Wingdings" panose="05000000000000000000" pitchFamily="2" charset="2"/>
              </a:rPr>
              <a:t>//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ym typeface="Wingdings" panose="05000000000000000000" pitchFamily="2" charset="2"/>
              </a:rPr>
              <a:t>        </a:t>
            </a:r>
            <a:r>
              <a:rPr lang="en-US" altLang="zh-CN" sz="2000">
                <a:sym typeface="Wingdings" panose="05000000000000000000" pitchFamily="2" charset="2"/>
              </a:rPr>
              <a:t>else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     k k-1   </a:t>
            </a:r>
            <a:r>
              <a:rPr lang="en-US" altLang="zh-CN" sz="1800">
                <a:sym typeface="Wingdings" panose="05000000000000000000" pitchFamily="2" charset="2"/>
              </a:rPr>
              <a:t>//</a:t>
            </a:r>
            <a:r>
              <a:rPr lang="zh-CN" altLang="en-US" sz="1800">
                <a:sym typeface="Wingdings" panose="05000000000000000000" pitchFamily="2" charset="2"/>
              </a:rPr>
              <a:t>回溯到先前的集合</a:t>
            </a:r>
            <a:r>
              <a:rPr lang="en-US" altLang="zh-CN" sz="1800">
                <a:sym typeface="Wingdings" panose="05000000000000000000" pitchFamily="2" charset="2"/>
              </a:rPr>
              <a:t>//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endif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repeat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end BACKTRACK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5AB2A95-D9C7-47B0-A84C-D26209684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7747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回溯算法的递归表示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AFC1D1D-F968-48E3-88F5-BDE252C94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63613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procedure RBACKTRACK(k)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global n, X(1:n)  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for </a:t>
            </a:r>
            <a:r>
              <a:rPr lang="zh-CN" altLang="en-US" sz="2000">
                <a:sym typeface="Wingdings" panose="05000000000000000000" pitchFamily="2" charset="2"/>
              </a:rPr>
              <a:t>满足下式的每个</a:t>
            </a:r>
            <a:r>
              <a:rPr lang="en-US" altLang="zh-CN" sz="2000">
                <a:sym typeface="Wingdings" panose="05000000000000000000" pitchFamily="2" charset="2"/>
              </a:rPr>
              <a:t>X(k)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 X(k) </a:t>
            </a:r>
            <a:r>
              <a:rPr lang="en-US" altLang="zh-CN" sz="2000"/>
              <a:t>∈T(X(1),…X(k-1)) and  B(X(1),…X(k))=true 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700"/>
              <a:t>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  if(X(1),…,X(k)) </a:t>
            </a:r>
            <a:r>
              <a:rPr lang="zh-CN" altLang="en-US" sz="2000"/>
              <a:t>是一条已抵达一答案结点的路径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then   print(X(1),…,X(k))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  endif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      call </a:t>
            </a:r>
            <a:r>
              <a:rPr lang="en-US" altLang="zh-CN" sz="2000" b="1">
                <a:solidFill>
                  <a:srgbClr val="FF0000"/>
                </a:solidFill>
              </a:rPr>
              <a:t>RBACKTRACK(k+1)</a:t>
            </a:r>
            <a:endParaRPr lang="en-US" altLang="zh-CN" sz="2000"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ym typeface="Wingdings" panose="05000000000000000000" pitchFamily="2" charset="2"/>
              </a:rPr>
              <a:t>     </a:t>
            </a:r>
            <a:r>
              <a:rPr lang="en-US" altLang="zh-CN" sz="2000">
                <a:sym typeface="Wingdings" panose="05000000000000000000" pitchFamily="2" charset="2"/>
              </a:rPr>
              <a:t>repeat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end RBACKTRACK</a:t>
            </a:r>
            <a:endParaRPr lang="zh-CN" altLang="en-US" sz="2000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06A89EC3-D8AF-4424-97F2-7A86B8AE6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1625"/>
            <a:ext cx="3421062" cy="1938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Arial" charset="0"/>
              </a:rPr>
              <a:t>调用：</a:t>
            </a:r>
            <a:r>
              <a:rPr lang="en-US" altLang="zh-CN" sz="2000" dirty="0">
                <a:latin typeface="Arial" charset="0"/>
              </a:rPr>
              <a:t>RBACKTRACK(1)</a:t>
            </a:r>
            <a:r>
              <a:rPr lang="zh-CN" altLang="en-US" sz="2000" dirty="0">
                <a:latin typeface="Arial" charset="0"/>
              </a:rPr>
              <a:t> 。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Arial" charset="0"/>
              </a:rPr>
              <a:t>进入算法时，解向量的前</a:t>
            </a:r>
            <a:r>
              <a:rPr lang="en-US" altLang="zh-CN" sz="2000" dirty="0">
                <a:latin typeface="Arial" charset="0"/>
              </a:rPr>
              <a:t>k-1</a:t>
            </a:r>
            <a:r>
              <a:rPr lang="zh-CN" altLang="en-US" sz="2000" dirty="0">
                <a:latin typeface="Arial" charset="0"/>
              </a:rPr>
              <a:t>个分量</a:t>
            </a:r>
            <a:r>
              <a:rPr lang="en-US" altLang="zh-CN" sz="2000" dirty="0">
                <a:latin typeface="Arial" charset="0"/>
              </a:rPr>
              <a:t>X(1),…,X(k-1)</a:t>
            </a:r>
            <a:r>
              <a:rPr lang="zh-CN" altLang="en-US" sz="2000" dirty="0">
                <a:latin typeface="Arial" charset="0"/>
              </a:rPr>
              <a:t>已赋值。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969A1A52-AADB-4088-A6D4-DE8C7717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508500"/>
            <a:ext cx="4357687" cy="1476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Arial" charset="0"/>
              </a:rPr>
              <a:t>说明：当</a:t>
            </a:r>
            <a:r>
              <a:rPr lang="en-US" altLang="zh-CN" sz="2000" dirty="0">
                <a:latin typeface="Arial" charset="0"/>
              </a:rPr>
              <a:t>k&gt;n</a:t>
            </a:r>
            <a:r>
              <a:rPr lang="zh-CN" altLang="en-US" sz="2000" dirty="0">
                <a:latin typeface="Arial" charset="0"/>
              </a:rPr>
              <a:t>时， </a:t>
            </a:r>
            <a:r>
              <a:rPr lang="en-US" altLang="zh-CN" sz="2000" dirty="0">
                <a:latin typeface="Arial" charset="0"/>
              </a:rPr>
              <a:t>T(X(1),…X(k-1))</a:t>
            </a:r>
            <a:r>
              <a:rPr lang="zh-CN" altLang="en-US" sz="2000" dirty="0">
                <a:latin typeface="Arial" charset="0"/>
              </a:rPr>
              <a:t>返回一个空集，算法不再进入</a:t>
            </a:r>
            <a:r>
              <a:rPr lang="en-US" altLang="zh-CN" sz="2000" dirty="0">
                <a:latin typeface="Arial" charset="0"/>
              </a:rPr>
              <a:t>for</a:t>
            </a:r>
            <a:r>
              <a:rPr lang="zh-CN" altLang="en-US" sz="2000" dirty="0">
                <a:latin typeface="Arial" charset="0"/>
              </a:rPr>
              <a:t>循环。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Arial" charset="0"/>
              </a:rPr>
              <a:t>算法输出所有的解，元组大小可变。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47">
            <a:extLst>
              <a:ext uri="{FF2B5EF4-FFF2-40B4-BE49-F238E27FC236}">
                <a16:creationId xmlns:a16="http://schemas.microsoft.com/office/drawing/2014/main" id="{D2F98C49-154C-48ED-84B7-545AD74A4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5476875"/>
            <a:ext cx="2439988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右上方</a:t>
            </a:r>
            <a:r>
              <a:rPr lang="en-US" altLang="zh-CN" sz="1600"/>
              <a:t>——</a:t>
            </a:r>
            <a:r>
              <a:rPr lang="zh-CN" altLang="en-US" sz="1600"/>
              <a:t>左下方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相同的“行＋列”值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＋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＝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＋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＝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＋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F1C589A-7669-4F35-B9A9-098A4459E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307975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皇后问题的求解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1661CE4-5576-440B-88EA-AC1B63086E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0850" y="1520825"/>
            <a:ext cx="8147050" cy="604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怎么判断是否形成了互相攻击的格局？</a:t>
            </a:r>
          </a:p>
        </p:txBody>
      </p:sp>
      <p:sp>
        <p:nvSpPr>
          <p:cNvPr id="175150" name="Rectangle 46">
            <a:extLst>
              <a:ext uri="{FF2B5EF4-FFF2-40B4-BE49-F238E27FC236}">
                <a16:creationId xmlns:a16="http://schemas.microsoft.com/office/drawing/2014/main" id="{86F15CEA-34FD-49E6-A9EE-F9517DE7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052638"/>
            <a:ext cx="81470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不在同一行上</a:t>
            </a:r>
            <a:r>
              <a:rPr lang="zh-CN" altLang="en-US" sz="2400"/>
              <a:t>：约定不同的皇后在不同的行</a:t>
            </a:r>
            <a:endParaRPr lang="en-US" altLang="zh-CN" sz="2400"/>
          </a:p>
          <a:p>
            <a:pPr lvl="1" eaLnBrk="1" hangingPunct="1"/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不在同一列上</a:t>
            </a:r>
            <a:r>
              <a:rPr lang="zh-CN" altLang="en-US" sz="2400"/>
              <a:t>：</a:t>
            </a:r>
            <a:r>
              <a:rPr lang="en-US" altLang="zh-CN" sz="2400">
                <a:latin typeface="宋体" panose="02010600030101010101" pitchFamily="2" charset="-122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i</a:t>
            </a:r>
            <a:r>
              <a:rPr lang="en-US" altLang="zh-CN" sz="2400">
                <a:latin typeface="宋体" panose="02010600030101010101" pitchFamily="2" charset="-122"/>
              </a:rPr>
              <a:t>≠x</a:t>
            </a:r>
            <a:r>
              <a:rPr lang="en-US" altLang="zh-CN" sz="2400" baseline="-25000">
                <a:latin typeface="宋体" panose="02010600030101010101" pitchFamily="2" charset="-122"/>
              </a:rPr>
              <a:t>j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</a:rPr>
              <a:t>i,j∈[1:n]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  <a:p>
            <a:pPr lvl="1" eaLnBrk="1" hangingPunct="1"/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不在同一条斜角线上</a:t>
            </a:r>
            <a:r>
              <a:rPr lang="zh-CN" altLang="en-US" sz="2400"/>
              <a:t>：如何判定？</a:t>
            </a:r>
          </a:p>
        </p:txBody>
      </p:sp>
      <p:sp>
        <p:nvSpPr>
          <p:cNvPr id="96262" name="Rectangle 47">
            <a:extLst>
              <a:ext uri="{FF2B5EF4-FFF2-40B4-BE49-F238E27FC236}">
                <a16:creationId xmlns:a16="http://schemas.microsoft.com/office/drawing/2014/main" id="{4E9D1695-E21B-4F5E-B605-00E65388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995363"/>
            <a:ext cx="81470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400"/>
              <a:t>：（</a:t>
            </a: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,x</a:t>
            </a:r>
            <a:r>
              <a:rPr lang="en-US" altLang="zh-CN" sz="2400" baseline="-25000"/>
              <a:t>2</a:t>
            </a:r>
            <a:r>
              <a:rPr lang="en-US" altLang="zh-CN" sz="2400"/>
              <a:t>,…,x</a:t>
            </a:r>
            <a:r>
              <a:rPr lang="en-US" altLang="zh-CN" sz="2400" baseline="-25000"/>
              <a:t>n</a:t>
            </a:r>
            <a:r>
              <a:rPr lang="en-US" altLang="zh-CN" sz="2400"/>
              <a:t>)</a:t>
            </a:r>
          </a:p>
        </p:txBody>
      </p:sp>
      <p:sp>
        <p:nvSpPr>
          <p:cNvPr id="175152" name="Rectangle 48">
            <a:extLst>
              <a:ext uri="{FF2B5EF4-FFF2-40B4-BE49-F238E27FC236}">
                <a16:creationId xmlns:a16="http://schemas.microsoft.com/office/drawing/2014/main" id="{987BDCDA-0206-4A30-B6AA-AB4C9061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3736975"/>
            <a:ext cx="5054600" cy="309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47675" lvl="1" indent="-447675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）在由左上方到右下方的同一斜角 线上的每一个元素有相同的“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行－列</a:t>
            </a:r>
            <a:r>
              <a:rPr lang="zh-CN" altLang="en-US" sz="2400" dirty="0"/>
              <a:t>”值。</a:t>
            </a:r>
          </a:p>
          <a:p>
            <a:pPr marL="447675" lvl="1" indent="-447675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）在由右上方到左下方的同一斜角线上的每一个元素有相同的“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行＋列</a:t>
            </a:r>
            <a:r>
              <a:rPr lang="zh-CN" altLang="en-US" sz="2400" dirty="0"/>
              <a:t>”值。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defRPr/>
            </a:pPr>
            <a:endParaRPr lang="zh-CN" altLang="en-US" sz="2400" dirty="0"/>
          </a:p>
        </p:txBody>
      </p:sp>
      <p:graphicFrame>
        <p:nvGraphicFramePr>
          <p:cNvPr id="7" name="Group 89">
            <a:extLst>
              <a:ext uri="{FF2B5EF4-FFF2-40B4-BE49-F238E27FC236}">
                <a16:creationId xmlns:a16="http://schemas.microsoft.com/office/drawing/2014/main" id="{CA03B806-E710-45F9-806D-76230C29D17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43513" y="3471863"/>
          <a:ext cx="1727201" cy="1371600"/>
        </p:xfrm>
        <a:graphic>
          <a:graphicData uri="http://schemas.openxmlformats.org/drawingml/2006/table">
            <a:tbl>
              <a:tblPr/>
              <a:tblGrid>
                <a:gridCol w="3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8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\ j</a:t>
                      </a:r>
                    </a:p>
                  </a:txBody>
                  <a:tcPr marL="91387" marR="91387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387" marR="913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387" marR="913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387" marR="913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387" marR="9138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310" name="Rectangle 88">
            <a:extLst>
              <a:ext uri="{FF2B5EF4-FFF2-40B4-BE49-F238E27FC236}">
                <a16:creationId xmlns:a16="http://schemas.microsoft.com/office/drawing/2014/main" id="{A6DCEB03-6202-4E9C-9A8B-D7A104E3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3946525"/>
            <a:ext cx="24479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左上方</a:t>
            </a:r>
            <a:r>
              <a:rPr lang="en-US" altLang="zh-CN" sz="1600"/>
              <a:t>——</a:t>
            </a:r>
            <a:r>
              <a:rPr lang="zh-CN" altLang="en-US" sz="1600"/>
              <a:t>右下方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相同的“行－列”值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－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＝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－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＝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－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311" name="Line 87">
            <a:extLst>
              <a:ext uri="{FF2B5EF4-FFF2-40B4-BE49-F238E27FC236}">
                <a16:creationId xmlns:a16="http://schemas.microsoft.com/office/drawing/2014/main" id="{C8E4A722-67B9-40C7-8AC8-47B9C6C8D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3903663"/>
            <a:ext cx="792163" cy="6477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Group 90">
            <a:extLst>
              <a:ext uri="{FF2B5EF4-FFF2-40B4-BE49-F238E27FC236}">
                <a16:creationId xmlns:a16="http://schemas.microsoft.com/office/drawing/2014/main" id="{E394D419-68CE-4664-B92C-5768DBA7B9F8}"/>
              </a:ext>
            </a:extLst>
          </p:cNvPr>
          <p:cNvGraphicFramePr>
            <a:graphicFrameLocks noGrp="1"/>
          </p:cNvGraphicFramePr>
          <p:nvPr/>
        </p:nvGraphicFramePr>
        <p:xfrm>
          <a:off x="5243513" y="5170488"/>
          <a:ext cx="1727199" cy="1382712"/>
        </p:xfrm>
        <a:graphic>
          <a:graphicData uri="http://schemas.openxmlformats.org/drawingml/2006/table">
            <a:tbl>
              <a:tblPr/>
              <a:tblGrid>
                <a:gridCol w="3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0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\ j</a:t>
                      </a:r>
                    </a:p>
                  </a:txBody>
                  <a:tcPr marL="91387" marR="91387" marT="45748" marB="45748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387" marR="91387" marT="45748" marB="4574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387" marR="91387" marT="45748" marB="4574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387" marR="91387" marT="45748" marB="4574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387" marR="91387" marT="45748" marB="4574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387" marR="91387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358" name="Line 146">
            <a:extLst>
              <a:ext uri="{FF2B5EF4-FFF2-40B4-BE49-F238E27FC236}">
                <a16:creationId xmlns:a16="http://schemas.microsoft.com/office/drawing/2014/main" id="{1FA4C13A-5B02-4070-8FA4-BA5910F78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6750" y="5616575"/>
            <a:ext cx="792163" cy="6842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0" grpId="0"/>
      <p:bldP spid="1751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8">
            <a:extLst>
              <a:ext uri="{FF2B5EF4-FFF2-40B4-BE49-F238E27FC236}">
                <a16:creationId xmlns:a16="http://schemas.microsoft.com/office/drawing/2014/main" id="{E98AF346-60A8-4DA5-913E-0F2B453D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88913"/>
            <a:ext cx="8569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判别条件</a:t>
            </a:r>
            <a:r>
              <a:rPr lang="zh-CN" altLang="en-US" sz="2200">
                <a:latin typeface="宋体" panose="02010600030101010101" pitchFamily="2" charset="-122"/>
              </a:rPr>
              <a:t>：</a:t>
            </a:r>
            <a:r>
              <a:rPr lang="zh-CN" altLang="en-US" sz="2400">
                <a:latin typeface="宋体" panose="02010600030101010101" pitchFamily="2" charset="-122"/>
              </a:rPr>
              <a:t>假设两个皇后被放置在</a:t>
            </a:r>
            <a:r>
              <a:rPr lang="en-US" altLang="zh-CN" sz="2400">
                <a:latin typeface="宋体" panose="02010600030101010101" pitchFamily="2" charset="-122"/>
              </a:rPr>
              <a:t>(i,j)</a:t>
            </a:r>
            <a:r>
              <a:rPr lang="zh-CN" altLang="en-US" sz="2400">
                <a:latin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</a:rPr>
              <a:t>(k,l)</a:t>
            </a:r>
            <a:r>
              <a:rPr lang="zh-CN" altLang="en-US" sz="2400">
                <a:latin typeface="宋体" panose="02010600030101010101" pitchFamily="2" charset="-122"/>
              </a:rPr>
              <a:t>位置上，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   </a:t>
            </a:r>
            <a:r>
              <a:rPr lang="zh-CN" altLang="en-US" sz="2400">
                <a:latin typeface="宋体" panose="02010600030101010101" pitchFamily="2" charset="-122"/>
              </a:rPr>
              <a:t>则仅当：  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i-j=k-l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或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i+j=k+l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     时，它们在同一条斜角线上。</a:t>
            </a:r>
          </a:p>
        </p:txBody>
      </p:sp>
      <p:sp>
        <p:nvSpPr>
          <p:cNvPr id="221304" name="Rectangle 120">
            <a:extLst>
              <a:ext uri="{FF2B5EF4-FFF2-40B4-BE49-F238E27FC236}">
                <a16:creationId xmlns:a16="http://schemas.microsoft.com/office/drawing/2014/main" id="{0FF0BD7A-CA04-4BC6-AA00-6DE389DA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046288"/>
            <a:ext cx="8640762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         即</a:t>
            </a:r>
            <a:r>
              <a:rPr lang="zh-CN" altLang="en-US" sz="2400"/>
              <a:t>：</a:t>
            </a:r>
            <a:r>
              <a:rPr lang="en-US" altLang="zh-CN" sz="2400" b="1"/>
              <a:t>j-l = i-k  </a:t>
            </a:r>
            <a:r>
              <a:rPr lang="zh-CN" altLang="en-US" sz="2400"/>
              <a:t>或  </a:t>
            </a:r>
            <a:r>
              <a:rPr lang="en-US" altLang="zh-CN" sz="2400" b="1"/>
              <a:t>j-l = k-i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亦即：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 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j-l | = | i-k |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时，两个皇后在同一斜角线上。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305" name="Rectangle 121">
            <a:extLst>
              <a:ext uri="{FF2B5EF4-FFF2-40B4-BE49-F238E27FC236}">
                <a16:creationId xmlns:a16="http://schemas.microsoft.com/office/drawing/2014/main" id="{F4E5460A-A917-4642-9B03-62CAD3E4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73463"/>
            <a:ext cx="8796337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 过程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PLACE(k)</a:t>
            </a:r>
            <a:r>
              <a:rPr lang="zh-CN" altLang="en-US" sz="2400"/>
              <a:t>根据以上判别条件，判定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/>
              <a:t>是否可以放置在当前位置</a:t>
            </a:r>
            <a:r>
              <a:rPr lang="en-US" altLang="zh-CN" sz="2400"/>
              <a:t>X(k)</a:t>
            </a:r>
            <a:r>
              <a:rPr lang="zh-CN" altLang="en-US" sz="2400"/>
              <a:t>处（第</a:t>
            </a:r>
            <a:r>
              <a:rPr lang="en-US" altLang="zh-CN" sz="2400"/>
              <a:t>k</a:t>
            </a:r>
            <a:r>
              <a:rPr lang="zh-CN" altLang="en-US" sz="2400"/>
              <a:t>行第</a:t>
            </a:r>
            <a:r>
              <a:rPr lang="en-US" altLang="zh-CN" sz="2400"/>
              <a:t>X(k)</a:t>
            </a:r>
            <a:r>
              <a:rPr lang="zh-CN" altLang="en-US" sz="2400"/>
              <a:t>列）</a:t>
            </a:r>
            <a:r>
              <a:rPr lang="en-US" altLang="zh-CN" sz="2400"/>
              <a:t>——</a:t>
            </a:r>
            <a:r>
              <a:rPr lang="zh-CN" altLang="en-US" sz="2400"/>
              <a:t>满足下述条件即可：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⊙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/>
              <a:t>不等于前面的</a:t>
            </a:r>
            <a:r>
              <a:rPr lang="en-US" altLang="zh-CN" sz="2400"/>
              <a:t>X(1)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  <a:r>
              <a:rPr lang="zh-CN" altLang="en-US" sz="2400"/>
              <a:t>， </a:t>
            </a:r>
            <a:r>
              <a:rPr lang="en-US" altLang="zh-CN" sz="2400"/>
              <a:t>X(k-1)</a:t>
            </a:r>
            <a:r>
              <a:rPr lang="zh-CN" altLang="en-US" sz="2400"/>
              <a:t>的值，且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⊙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/>
              <a:t>不能与前面的</a:t>
            </a:r>
            <a:r>
              <a:rPr lang="en-US" altLang="zh-CN" sz="2400"/>
              <a:t>k-1</a:t>
            </a:r>
            <a:r>
              <a:rPr lang="zh-CN" altLang="en-US" sz="2400"/>
              <a:t>个皇后在同一斜角线上。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304" grpId="0"/>
      <p:bldP spid="22130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2E2FE91-A5DF-4C9E-A8EF-7CBFE69A7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33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Place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8940FAD-B6B3-4D12-A7EF-BBBE18E30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1117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/>
              <a:t>procedure PLACE(k)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/>
              <a:t>    </a:t>
            </a:r>
            <a:r>
              <a:rPr lang="en-US" altLang="zh-CN" sz="2000" dirty="0"/>
              <a:t>//</a:t>
            </a:r>
            <a:r>
              <a:rPr lang="zh-CN" altLang="en-US" sz="2000" dirty="0"/>
              <a:t>如果皇后</a:t>
            </a:r>
            <a:r>
              <a:rPr lang="en-US" altLang="zh-CN" sz="2000" dirty="0"/>
              <a:t>k</a:t>
            </a:r>
            <a:r>
              <a:rPr lang="zh-CN" altLang="en-US" sz="2000" dirty="0"/>
              <a:t>可以放在第</a:t>
            </a:r>
            <a:r>
              <a:rPr lang="en-US" altLang="zh-CN" sz="2000" dirty="0"/>
              <a:t>k</a:t>
            </a:r>
            <a:r>
              <a:rPr lang="zh-CN" altLang="en-US" sz="2000" dirty="0"/>
              <a:t>行第</a:t>
            </a:r>
            <a:r>
              <a:rPr lang="en-US" altLang="zh-CN" sz="2000" dirty="0"/>
              <a:t>X(k)</a:t>
            </a:r>
            <a:r>
              <a:rPr lang="zh-CN" altLang="en-US" sz="2000" dirty="0"/>
              <a:t>列，则返回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false//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100" dirty="0"/>
              <a:t>      </a:t>
            </a:r>
            <a:r>
              <a:rPr lang="en-US" altLang="zh-CN" sz="2100" dirty="0"/>
              <a:t>global X(1:k); integer </a:t>
            </a:r>
            <a:r>
              <a:rPr lang="en-US" altLang="zh-CN" sz="2100" dirty="0" err="1"/>
              <a:t>i,k</a:t>
            </a:r>
            <a:endParaRPr lang="en-US" altLang="zh-CN" sz="210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/>
              <a:t>      </a:t>
            </a:r>
            <a:r>
              <a:rPr lang="en-US" altLang="zh-CN" sz="2100" dirty="0" err="1"/>
              <a:t>i</a:t>
            </a:r>
            <a:r>
              <a:rPr lang="en-US" altLang="zh-CN" sz="2100" dirty="0">
                <a:latin typeface="宋体" charset="-122"/>
                <a:sym typeface="Wingdings" pitchFamily="2" charset="2"/>
              </a:rPr>
              <a:t>←</a:t>
            </a:r>
            <a:r>
              <a:rPr lang="en-US" altLang="zh-CN" sz="2100" dirty="0">
                <a:sym typeface="Wingdings" pitchFamily="2" charset="2"/>
              </a:rPr>
              <a:t> 1</a:t>
            </a:r>
            <a:endParaRPr lang="zh-CN" altLang="en-US" sz="210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/>
              <a:t> </a:t>
            </a:r>
            <a:r>
              <a:rPr lang="en-US" altLang="zh-CN" sz="2100" dirty="0">
                <a:sym typeface="Wingdings" pitchFamily="2" charset="2"/>
              </a:rPr>
              <a:t>     while </a:t>
            </a:r>
            <a:r>
              <a:rPr lang="en-US" altLang="zh-CN" sz="2100" dirty="0" err="1">
                <a:sym typeface="Wingdings" pitchFamily="2" charset="2"/>
              </a:rPr>
              <a:t>i</a:t>
            </a:r>
            <a:r>
              <a:rPr lang="en-US" altLang="zh-CN" sz="2100" dirty="0">
                <a:sym typeface="Wingdings" pitchFamily="2" charset="2"/>
              </a:rPr>
              <a:t> &lt; k do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     if   </a:t>
            </a:r>
            <a:r>
              <a:rPr lang="en-US" altLang="zh-CN" sz="2100" dirty="0">
                <a:solidFill>
                  <a:srgbClr val="0000FF"/>
                </a:solidFill>
                <a:sym typeface="Wingdings" pitchFamily="2" charset="2"/>
              </a:rPr>
              <a:t>X(</a:t>
            </a:r>
            <a:r>
              <a:rPr lang="en-US" altLang="zh-CN" sz="2100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altLang="zh-CN" sz="2100" dirty="0">
                <a:solidFill>
                  <a:srgbClr val="0000FF"/>
                </a:solidFill>
                <a:sym typeface="Wingdings" pitchFamily="2" charset="2"/>
              </a:rPr>
              <a:t>)=X(k)  </a:t>
            </a:r>
            <a:r>
              <a:rPr lang="en-US" altLang="zh-CN" sz="2100" dirty="0">
                <a:sym typeface="Wingdings" pitchFamily="2" charset="2"/>
              </a:rPr>
              <a:t>//</a:t>
            </a:r>
            <a:r>
              <a:rPr lang="zh-CN" altLang="en-US" sz="2100" dirty="0">
                <a:sym typeface="Wingdings" pitchFamily="2" charset="2"/>
              </a:rPr>
              <a:t>在同一列上</a:t>
            </a:r>
            <a:r>
              <a:rPr lang="en-US" altLang="zh-CN" sz="2100" dirty="0">
                <a:sym typeface="Wingdings" pitchFamily="2" charset="2"/>
              </a:rPr>
              <a:t>//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          or </a:t>
            </a:r>
            <a:r>
              <a:rPr lang="en-US" altLang="zh-CN" sz="2100" dirty="0">
                <a:solidFill>
                  <a:srgbClr val="0000FF"/>
                </a:solidFill>
                <a:sym typeface="Wingdings" pitchFamily="2" charset="2"/>
              </a:rPr>
              <a:t>ABS(X(</a:t>
            </a:r>
            <a:r>
              <a:rPr lang="en-US" altLang="zh-CN" sz="2100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altLang="zh-CN" sz="2100" dirty="0">
                <a:solidFill>
                  <a:srgbClr val="0000FF"/>
                </a:solidFill>
                <a:sym typeface="Wingdings" pitchFamily="2" charset="2"/>
              </a:rPr>
              <a:t>)-X(k))=ABS(</a:t>
            </a:r>
            <a:r>
              <a:rPr lang="en-US" altLang="zh-CN" sz="2100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altLang="zh-CN" sz="2100" dirty="0">
                <a:solidFill>
                  <a:srgbClr val="0000FF"/>
                </a:solidFill>
                <a:sym typeface="Wingdings" pitchFamily="2" charset="2"/>
              </a:rPr>
              <a:t>-k)   </a:t>
            </a:r>
            <a:r>
              <a:rPr lang="en-US" altLang="zh-CN" sz="2100" dirty="0">
                <a:sym typeface="Wingdings" pitchFamily="2" charset="2"/>
              </a:rPr>
              <a:t>//</a:t>
            </a:r>
            <a:r>
              <a:rPr lang="zh-CN" altLang="en-US" sz="2100" dirty="0">
                <a:sym typeface="Wingdings" pitchFamily="2" charset="2"/>
              </a:rPr>
              <a:t>在同一斜角线上</a:t>
            </a:r>
            <a:r>
              <a:rPr lang="en-US" altLang="zh-CN" sz="2100" dirty="0">
                <a:sym typeface="Wingdings" pitchFamily="2" charset="2"/>
              </a:rPr>
              <a:t>//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          then return(false)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     </a:t>
            </a:r>
            <a:r>
              <a:rPr lang="en-US" altLang="zh-CN" sz="2100" dirty="0" err="1">
                <a:sym typeface="Wingdings" pitchFamily="2" charset="2"/>
              </a:rPr>
              <a:t>endif</a:t>
            </a:r>
            <a:endParaRPr lang="en-US" altLang="zh-CN" sz="210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     </a:t>
            </a:r>
            <a:r>
              <a:rPr lang="en-US" altLang="zh-CN" sz="2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</a:t>
            </a:r>
            <a:r>
              <a:rPr lang="en-US" altLang="zh-CN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  <a:sym typeface="Wingdings" pitchFamily="2" charset="2"/>
              </a:rPr>
              <a:t>← </a:t>
            </a:r>
            <a:r>
              <a:rPr lang="en-US" altLang="zh-CN" sz="2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</a:t>
            </a:r>
            <a:r>
              <a:rPr lang="zh-CN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＋</a:t>
            </a:r>
            <a:r>
              <a:rPr lang="en-US" altLang="zh-CN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1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repeat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      return(true)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dirty="0">
                <a:sym typeface="Wingdings" pitchFamily="2" charset="2"/>
              </a:rPr>
              <a:t>end PLACE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F1C28A3-8E5C-4CC5-A04E-F915729F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503237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NQUEENS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br>
              <a:rPr lang="zh-CN" altLang="en-US" sz="3200"/>
            </a:b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5079683-F5F5-418B-AEE7-B075DD5EE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563" y="692150"/>
            <a:ext cx="8686800" cy="5473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/>
              <a:t>procedure NQUEENS(n)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//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n×n</a:t>
            </a:r>
            <a:r>
              <a:rPr lang="zh-CN" altLang="en-US" sz="1600" dirty="0"/>
              <a:t>棋盘上放置</a:t>
            </a:r>
            <a:r>
              <a:rPr lang="en-US" altLang="zh-CN" sz="1600" dirty="0"/>
              <a:t>n</a:t>
            </a:r>
            <a:r>
              <a:rPr lang="zh-CN" altLang="en-US" sz="1600" dirty="0"/>
              <a:t>个皇后，使其不能相互攻击。算法求出所有可能的位置</a:t>
            </a:r>
            <a:r>
              <a:rPr lang="en-US" altLang="zh-CN" sz="1600" dirty="0"/>
              <a:t>//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900" dirty="0"/>
              <a:t>  </a:t>
            </a:r>
            <a:r>
              <a:rPr lang="en-US" altLang="zh-CN" sz="1900" dirty="0"/>
              <a:t>integer </a:t>
            </a:r>
            <a:r>
              <a:rPr lang="en-US" altLang="zh-CN" sz="1900" dirty="0" err="1"/>
              <a:t>k,n</a:t>
            </a:r>
            <a:r>
              <a:rPr lang="en-US" altLang="zh-CN" sz="1900" dirty="0"/>
              <a:t>, X(1:n);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/>
              <a:t>   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X(1)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  <a:sym typeface="Wingdings" pitchFamily="2" charset="2"/>
              </a:rPr>
              <a:t>←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0; </a:t>
            </a:r>
            <a:r>
              <a:rPr lang="en-US" altLang="zh-CN" sz="1900" dirty="0">
                <a:sym typeface="Wingdings" pitchFamily="2" charset="2"/>
              </a:rPr>
              <a:t>k</a:t>
            </a:r>
            <a:r>
              <a:rPr lang="en-US" altLang="zh-CN" sz="1900" dirty="0">
                <a:latin typeface="宋体" charset="-122"/>
                <a:sym typeface="Wingdings" pitchFamily="2" charset="2"/>
              </a:rPr>
              <a:t>←</a:t>
            </a:r>
            <a:r>
              <a:rPr lang="en-US" altLang="zh-CN" sz="1900" dirty="0">
                <a:sym typeface="Wingdings" pitchFamily="2" charset="2"/>
              </a:rPr>
              <a:t>1                                               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//k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是当前行，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X(k)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是当前列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//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/>
              <a:t>  </a:t>
            </a:r>
            <a:r>
              <a:rPr lang="en-US" altLang="zh-CN" sz="1900" dirty="0">
                <a:sym typeface="Wingdings" pitchFamily="2" charset="2"/>
              </a:rPr>
              <a:t>  while k&gt;0 do</a:t>
            </a:r>
            <a:endParaRPr lang="en-US" altLang="zh-CN" sz="14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X(k)X(k)+1                                      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dirty="0">
                <a:sym typeface="Wingdings" pitchFamily="2" charset="2"/>
              </a:rPr>
              <a:t>移到下一列</a:t>
            </a:r>
            <a:r>
              <a:rPr lang="en-US" altLang="zh-CN" sz="1400" dirty="0">
                <a:sym typeface="Wingdings" pitchFamily="2" charset="2"/>
              </a:rPr>
              <a:t>//                    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while X(k) </a:t>
            </a:r>
            <a:r>
              <a:rPr lang="en-US" altLang="zh-CN" sz="1900" dirty="0">
                <a:latin typeface="宋体" charset="-122"/>
                <a:sym typeface="Wingdings" pitchFamily="2" charset="2"/>
              </a:rPr>
              <a:t>≤</a:t>
            </a:r>
            <a:r>
              <a:rPr lang="en-US" altLang="zh-CN" sz="1900" dirty="0">
                <a:sym typeface="Wingdings" pitchFamily="2" charset="2"/>
              </a:rPr>
              <a:t> n and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not</a:t>
            </a:r>
            <a:r>
              <a:rPr lang="en-US" altLang="zh-C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US" altLang="zh-CN" sz="1900" dirty="0">
                <a:sym typeface="Wingdings" pitchFamily="2" charset="2"/>
              </a:rPr>
              <a:t>PLACE(k) do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dirty="0">
                <a:sym typeface="Wingdings" pitchFamily="2" charset="2"/>
              </a:rPr>
              <a:t>检查是否能放置皇后</a:t>
            </a:r>
            <a:r>
              <a:rPr lang="en-US" altLang="zh-CN" sz="1400" dirty="0">
                <a:sym typeface="Wingdings" pitchFamily="2" charset="2"/>
              </a:rPr>
              <a:t>//</a:t>
            </a:r>
            <a:endParaRPr lang="zh-CN" altLang="en-US" sz="14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        X(k)X(k)+1                             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b="1" dirty="0">
                <a:sym typeface="Wingdings" pitchFamily="2" charset="2"/>
              </a:rPr>
              <a:t>当前</a:t>
            </a:r>
            <a:r>
              <a:rPr lang="en-US" altLang="zh-CN" sz="1400" b="1" dirty="0">
                <a:sym typeface="Wingdings" pitchFamily="2" charset="2"/>
              </a:rPr>
              <a:t>X(k)</a:t>
            </a:r>
            <a:r>
              <a:rPr lang="zh-CN" altLang="en-US" sz="1400" b="1" dirty="0">
                <a:sym typeface="Wingdings" pitchFamily="2" charset="2"/>
              </a:rPr>
              <a:t>列不能放置，后推一列</a:t>
            </a:r>
            <a:r>
              <a:rPr lang="en-US" altLang="zh-CN" sz="1400" dirty="0">
                <a:sym typeface="Wingdings" pitchFamily="2" charset="2"/>
              </a:rPr>
              <a:t>//</a:t>
            </a:r>
            <a:endParaRPr lang="zh-CN" altLang="en-US" sz="14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repeat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if X(k)</a:t>
            </a:r>
            <a:r>
              <a:rPr lang="en-US" altLang="zh-CN" sz="1900" dirty="0">
                <a:latin typeface="宋体" charset="-122"/>
                <a:sym typeface="Wingdings" pitchFamily="2" charset="2"/>
              </a:rPr>
              <a:t>≤</a:t>
            </a:r>
            <a:r>
              <a:rPr lang="en-US" altLang="zh-CN" sz="1900" dirty="0">
                <a:sym typeface="Wingdings" pitchFamily="2" charset="2"/>
              </a:rPr>
              <a:t>n                                           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dirty="0">
                <a:sym typeface="Wingdings" pitchFamily="2" charset="2"/>
              </a:rPr>
              <a:t>找到一个位置</a:t>
            </a:r>
            <a:r>
              <a:rPr lang="en-US" altLang="zh-CN" sz="1400" dirty="0">
                <a:sym typeface="Wingdings" pitchFamily="2" charset="2"/>
              </a:rPr>
              <a:t>//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     then   if  k=n                                 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dirty="0">
                <a:sym typeface="Wingdings" pitchFamily="2" charset="2"/>
              </a:rPr>
              <a:t>是一个完整的解吗？</a:t>
            </a:r>
            <a:r>
              <a:rPr lang="en-US" altLang="zh-CN" sz="1400" dirty="0">
                <a:sym typeface="Wingdings" pitchFamily="2" charset="2"/>
              </a:rPr>
              <a:t>//</a:t>
            </a:r>
            <a:endParaRPr lang="zh-CN" altLang="en-US" sz="14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                  then print(X)                    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dirty="0">
                <a:sym typeface="Wingdings" pitchFamily="2" charset="2"/>
              </a:rPr>
              <a:t>是，输出解向量</a:t>
            </a:r>
            <a:r>
              <a:rPr lang="en-US" altLang="zh-CN" sz="1400" dirty="0">
                <a:sym typeface="Wingdings" pitchFamily="2" charset="2"/>
              </a:rPr>
              <a:t>//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                  else kk+1; X(k)0             </a:t>
            </a:r>
            <a:r>
              <a:rPr lang="en-US" altLang="zh-CN" sz="1400" dirty="0">
                <a:sym typeface="Wingdings" pitchFamily="2" charset="2"/>
              </a:rPr>
              <a:t>//</a:t>
            </a:r>
            <a:r>
              <a:rPr lang="zh-CN" altLang="en-US" sz="1400" dirty="0">
                <a:sym typeface="Wingdings" pitchFamily="2" charset="2"/>
              </a:rPr>
              <a:t>否，转下一皇后</a:t>
            </a:r>
            <a:r>
              <a:rPr lang="en-US" altLang="zh-CN" sz="1400" dirty="0">
                <a:sym typeface="Wingdings" pitchFamily="2" charset="2"/>
              </a:rPr>
              <a:t>//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               </a:t>
            </a:r>
            <a:r>
              <a:rPr lang="en-US" altLang="zh-CN" sz="1900" dirty="0" err="1">
                <a:sym typeface="Wingdings" pitchFamily="2" charset="2"/>
              </a:rPr>
              <a:t>endif</a:t>
            </a:r>
            <a:endParaRPr lang="en-US" altLang="zh-CN" sz="19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else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    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kk-1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       </a:t>
            </a:r>
            <a:r>
              <a:rPr lang="en-US" altLang="zh-CN" sz="1900" dirty="0" err="1">
                <a:sym typeface="Wingdings" pitchFamily="2" charset="2"/>
              </a:rPr>
              <a:t>endif</a:t>
            </a:r>
            <a:endParaRPr lang="en-US" altLang="zh-CN" sz="19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    repeat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900" dirty="0">
                <a:sym typeface="Wingdings" pitchFamily="2" charset="2"/>
              </a:rPr>
              <a:t>end NQUEENS</a:t>
            </a:r>
            <a:endParaRPr lang="zh-CN" altLang="en-US" sz="19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CB72EB6-FDDF-4090-8F3E-B04244AB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260350"/>
            <a:ext cx="8229600" cy="6477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子集和数问题的求解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12D9D0B-7111-411D-BC8F-ADE9D65F9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908050"/>
            <a:ext cx="8543925" cy="46815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元组大小固定</a:t>
            </a:r>
            <a:r>
              <a:rPr lang="zh-CN" altLang="en-US" sz="2400" dirty="0"/>
              <a:t>：</a:t>
            </a:r>
            <a:r>
              <a:rPr lang="en-US" altLang="zh-CN" sz="2400" dirty="0"/>
              <a:t>n</a:t>
            </a:r>
            <a:r>
              <a:rPr lang="zh-CN" altLang="en-US" sz="2400" dirty="0"/>
              <a:t>元组（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），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dirty="0"/>
              <a:t>：对于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级上的一个结点，其左儿子对应于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，右儿子</a:t>
            </a:r>
            <a:endParaRPr lang="en-US" altLang="zh-CN" sz="2400" dirty="0"/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对应于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限界函数的选择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    定</a:t>
            </a:r>
            <a:r>
              <a:rPr lang="zh-CN" altLang="en-US" sz="2400" dirty="0"/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按非降次序排列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11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 eaLnBrk="1" hangingPunct="1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仅当满足上述两个条件时，限界函数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B(X(1),…X(k))=true</a:t>
            </a:r>
          </a:p>
          <a:p>
            <a:pPr lvl="1" eaLnBrk="1" hangingPunct="1">
              <a:lnSpc>
                <a:spcPct val="125000"/>
              </a:lnSpc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注：如果不满足上述条件，则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X(1),…X(k)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根本不可能导致一个答案结点。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9109610D-BFBF-4BB1-9EF5-1A8C48109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8463" y="3500438"/>
          <a:ext cx="34083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公式" r:id="rId3" imgW="1739900" imgH="431800" progId="Equation.3">
                  <p:embed/>
                </p:oleObj>
              </mc:Choice>
              <mc:Fallback>
                <p:oleObj name="公式" r:id="rId3" imgW="1739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500438"/>
                        <a:ext cx="34083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6">
            <a:extLst>
              <a:ext uri="{FF2B5EF4-FFF2-40B4-BE49-F238E27FC236}">
                <a16:creationId xmlns:a16="http://schemas.microsoft.com/office/drawing/2014/main" id="{D285463F-7457-4DC4-98A0-F4C14CB25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4249738"/>
          <a:ext cx="34337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公式" r:id="rId5" imgW="1752600" imgH="431800" progId="Equation.3">
                  <p:embed/>
                </p:oleObj>
              </mc:Choice>
              <mc:Fallback>
                <p:oleObj name="公式" r:id="rId5" imgW="1752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249738"/>
                        <a:ext cx="34337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62BA4AF-0074-4C39-99A9-90AB40CE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93663"/>
            <a:ext cx="8229600" cy="55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子集和数的递归回溯算法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CA4B5F-022A-40BA-B4AF-322BDE2A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687388"/>
            <a:ext cx="8229600" cy="5327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/>
              <a:t>procedure SUMOFSUB(</a:t>
            </a:r>
            <a:r>
              <a:rPr lang="en-US" altLang="zh-CN" sz="2000" b="1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000" kern="0" dirty="0" err="1"/>
              <a:t>,k,</a:t>
            </a:r>
            <a:r>
              <a:rPr lang="en-US" altLang="zh-CN" sz="2000" b="1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000" kern="0" dirty="0"/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/>
              <a:t>     global integer </a:t>
            </a:r>
            <a:r>
              <a:rPr lang="en-US" altLang="zh-CN" sz="2000" kern="0" dirty="0" err="1"/>
              <a:t>M,n</a:t>
            </a:r>
            <a:r>
              <a:rPr lang="en-US" altLang="zh-CN" sz="2000" kern="0" dirty="0"/>
              <a:t>; global real W(1:n);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/>
              <a:t>     global </a:t>
            </a:r>
            <a:r>
              <a:rPr lang="en-US" altLang="zh-CN" sz="2000" kern="0" dirty="0" err="1"/>
              <a:t>boolean</a:t>
            </a:r>
            <a:r>
              <a:rPr lang="en-US" altLang="zh-CN" sz="2000" kern="0" dirty="0"/>
              <a:t> X(1:n) , real </a:t>
            </a:r>
            <a:r>
              <a:rPr lang="en-US" altLang="zh-CN" sz="2000" kern="0" dirty="0" err="1"/>
              <a:t>r,s</a:t>
            </a:r>
            <a:r>
              <a:rPr lang="en-US" altLang="zh-CN" sz="2000" kern="0" dirty="0"/>
              <a:t>; integer </a:t>
            </a:r>
            <a:r>
              <a:rPr lang="en-US" altLang="zh-CN" sz="2000" kern="0" dirty="0" err="1"/>
              <a:t>k,j</a:t>
            </a:r>
            <a:endParaRPr lang="en-US" altLang="zh-CN" sz="2000" kern="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/>
              <a:t>     X(k)</a:t>
            </a:r>
            <a:r>
              <a:rPr lang="en-US" altLang="zh-CN" sz="2000" kern="0" dirty="0">
                <a:latin typeface="宋体" pitchFamily="2" charset="-122"/>
                <a:sym typeface="Wingdings" pitchFamily="2" charset="2"/>
              </a:rPr>
              <a:t>←</a:t>
            </a:r>
            <a:r>
              <a:rPr lang="en-US" altLang="zh-CN" sz="2000" kern="0" dirty="0">
                <a:sym typeface="Wingdings" pitchFamily="2" charset="2"/>
              </a:rPr>
              <a:t>1                                                 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生成左儿子</a:t>
            </a:r>
            <a:r>
              <a:rPr lang="zh-CN" altLang="en-US" sz="1600" kern="0" dirty="0">
                <a:sym typeface="Wingdings" pitchFamily="2" charset="2"/>
              </a:rPr>
              <a:t>，</a:t>
            </a:r>
            <a:r>
              <a:rPr lang="en-US" altLang="zh-CN" sz="1600" kern="0" dirty="0">
                <a:sym typeface="Wingdings" pitchFamily="2" charset="2"/>
              </a:rPr>
              <a:t>B</a:t>
            </a:r>
            <a:r>
              <a:rPr lang="en-US" altLang="zh-CN" sz="1600" kern="0" baseline="-25000" dirty="0">
                <a:sym typeface="Wingdings" pitchFamily="2" charset="2"/>
              </a:rPr>
              <a:t>k-1</a:t>
            </a:r>
            <a:r>
              <a:rPr lang="en-US" altLang="zh-CN" sz="1600" kern="0" dirty="0">
                <a:sym typeface="Wingdings" pitchFamily="2" charset="2"/>
              </a:rPr>
              <a:t>=</a:t>
            </a:r>
            <a:r>
              <a:rPr lang="en-US" altLang="zh-CN" sz="1600" kern="0" dirty="0" err="1">
                <a:sym typeface="Wingdings" pitchFamily="2" charset="2"/>
              </a:rPr>
              <a:t>true,s+W</a:t>
            </a:r>
            <a:r>
              <a:rPr lang="en-US" altLang="zh-CN" sz="1600" kern="0" dirty="0">
                <a:sym typeface="Wingdings" pitchFamily="2" charset="2"/>
              </a:rPr>
              <a:t>(k)</a:t>
            </a:r>
            <a:r>
              <a:rPr lang="en-US" altLang="zh-CN" sz="1600" kern="0" dirty="0">
                <a:latin typeface="宋体" pitchFamily="2" charset="-122"/>
                <a:sym typeface="Wingdings" pitchFamily="2" charset="2"/>
              </a:rPr>
              <a:t>≤M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endParaRPr lang="zh-CN" altLang="en-US" sz="1600" kern="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/>
              <a:t>     if </a:t>
            </a:r>
            <a:r>
              <a:rPr lang="en-US" altLang="zh-CN" sz="2000" kern="0" dirty="0" err="1"/>
              <a:t>s+W</a:t>
            </a:r>
            <a:r>
              <a:rPr lang="en-US" altLang="zh-CN" sz="2000" kern="0" dirty="0"/>
              <a:t>(k)=M then                                 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r>
              <a:rPr lang="zh-CN" altLang="en-US" sz="1600" kern="0" dirty="0">
                <a:sym typeface="Wingdings" pitchFamily="2" charset="2"/>
              </a:rPr>
              <a:t>找到答案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endParaRPr lang="zh-CN" altLang="en-US" sz="1600" kern="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          print(X(j),j</a:t>
            </a:r>
            <a:r>
              <a:rPr lang="en-US" altLang="zh-CN" sz="2000" kern="0" dirty="0">
                <a:latin typeface="宋体" pitchFamily="2" charset="-122"/>
                <a:sym typeface="Wingdings" pitchFamily="2" charset="2"/>
              </a:rPr>
              <a:t>←</a:t>
            </a:r>
            <a:r>
              <a:rPr lang="en-US" altLang="zh-CN" sz="2000" kern="0" dirty="0">
                <a:sym typeface="Wingdings" pitchFamily="2" charset="2"/>
              </a:rPr>
              <a:t>1 to k)                     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r>
              <a:rPr lang="zh-CN" altLang="en-US" sz="1600" kern="0" dirty="0">
                <a:sym typeface="Wingdings" pitchFamily="2" charset="2"/>
              </a:rPr>
              <a:t>输出答案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endParaRPr lang="zh-CN" altLang="en-US" sz="1600" kern="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else   if </a:t>
            </a:r>
            <a:r>
              <a:rPr lang="en-US" altLang="zh-CN" sz="2000" kern="0" dirty="0" err="1">
                <a:solidFill>
                  <a:srgbClr val="0000FF"/>
                </a:solidFill>
                <a:sym typeface="Wingdings" pitchFamily="2" charset="2"/>
              </a:rPr>
              <a:t>s+W</a:t>
            </a:r>
            <a:r>
              <a:rPr lang="en-US" altLang="zh-CN" sz="2000" kern="0" dirty="0">
                <a:solidFill>
                  <a:srgbClr val="0000FF"/>
                </a:solidFill>
                <a:sym typeface="Wingdings" pitchFamily="2" charset="2"/>
              </a:rPr>
              <a:t>(k)+W(k+1)</a:t>
            </a:r>
            <a:r>
              <a:rPr lang="en-US" altLang="zh-CN" sz="2000" kern="0" dirty="0">
                <a:sym typeface="Wingdings" pitchFamily="2" charset="2"/>
              </a:rPr>
              <a:t>&lt;=M then       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r>
              <a:rPr lang="zh-CN" altLang="en-US" sz="1600" kern="0" dirty="0">
                <a:sym typeface="Wingdings" pitchFamily="2" charset="2"/>
              </a:rPr>
              <a:t>确保</a:t>
            </a:r>
            <a:r>
              <a:rPr lang="en-US" altLang="zh-CN" sz="1600" kern="0" dirty="0">
                <a:sym typeface="Wingdings" pitchFamily="2" charset="2"/>
              </a:rPr>
              <a:t>Bk</a:t>
            </a:r>
            <a:r>
              <a:rPr lang="zh-CN" altLang="en-US" sz="1600" kern="0" dirty="0">
                <a:sym typeface="Wingdings" pitchFamily="2" charset="2"/>
              </a:rPr>
              <a:t>＝</a:t>
            </a:r>
            <a:r>
              <a:rPr lang="en-US" altLang="zh-CN" sz="1600" kern="0" dirty="0">
                <a:sym typeface="Wingdings" pitchFamily="2" charset="2"/>
              </a:rPr>
              <a:t>true//</a:t>
            </a:r>
            <a:endParaRPr lang="zh-CN" altLang="en-US" sz="1600" kern="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              call SUMOFSUB(</a:t>
            </a:r>
            <a:r>
              <a:rPr lang="en-US" altLang="zh-CN" sz="2000" kern="0" dirty="0" err="1">
                <a:sym typeface="Wingdings" pitchFamily="2" charset="2"/>
              </a:rPr>
              <a:t>s+W</a:t>
            </a:r>
            <a:r>
              <a:rPr lang="en-US" altLang="zh-CN" sz="2000" kern="0" dirty="0">
                <a:sym typeface="Wingdings" pitchFamily="2" charset="2"/>
              </a:rPr>
              <a:t>(k),k+1,r-W(k))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         </a:t>
            </a:r>
            <a:r>
              <a:rPr lang="en-US" altLang="zh-CN" sz="2000" kern="0" dirty="0" err="1">
                <a:sym typeface="Wingdings" pitchFamily="2" charset="2"/>
              </a:rPr>
              <a:t>endif</a:t>
            </a:r>
            <a:endParaRPr lang="en-US" altLang="zh-CN" sz="2000" kern="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</a:t>
            </a:r>
            <a:r>
              <a:rPr lang="en-US" altLang="zh-CN" sz="2000" kern="0" dirty="0" err="1">
                <a:sym typeface="Wingdings" pitchFamily="2" charset="2"/>
              </a:rPr>
              <a:t>endif</a:t>
            </a:r>
            <a:endParaRPr lang="en-US" altLang="zh-CN" sz="2000" kern="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r>
              <a:rPr lang="zh-CN" altLang="en-US" sz="1600" kern="0" dirty="0">
                <a:sym typeface="Wingdings" pitchFamily="2" charset="2"/>
              </a:rPr>
              <a:t>生成右儿子，计算</a:t>
            </a:r>
            <a:r>
              <a:rPr lang="en-US" altLang="zh-CN" sz="1600" kern="0" dirty="0">
                <a:sym typeface="Wingdings" pitchFamily="2" charset="2"/>
              </a:rPr>
              <a:t>B</a:t>
            </a:r>
            <a:r>
              <a:rPr lang="en-US" altLang="zh-CN" sz="1600" kern="0" baseline="-25000" dirty="0">
                <a:sym typeface="Wingdings" pitchFamily="2" charset="2"/>
              </a:rPr>
              <a:t>k</a:t>
            </a:r>
            <a:r>
              <a:rPr lang="zh-CN" altLang="en-US" sz="1600" kern="0" dirty="0">
                <a:sym typeface="Wingdings" pitchFamily="2" charset="2"/>
              </a:rPr>
              <a:t>的值</a:t>
            </a:r>
            <a:r>
              <a:rPr lang="en-US" altLang="zh-CN" sz="1600" kern="0" dirty="0">
                <a:sym typeface="Wingdings" pitchFamily="2" charset="2"/>
              </a:rPr>
              <a:t>//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if  </a:t>
            </a:r>
            <a:r>
              <a:rPr lang="en-US" altLang="zh-CN" sz="2000" kern="0" dirty="0" err="1">
                <a:sym typeface="Wingdings" pitchFamily="2" charset="2"/>
              </a:rPr>
              <a:t>s+r-W</a:t>
            </a:r>
            <a:r>
              <a:rPr lang="en-US" altLang="zh-CN" sz="2000" kern="0" dirty="0">
                <a:sym typeface="Wingdings" pitchFamily="2" charset="2"/>
              </a:rPr>
              <a:t>(k)&gt;=M and </a:t>
            </a:r>
            <a:r>
              <a:rPr lang="en-US" altLang="zh-CN" sz="2000" kern="0" dirty="0" err="1">
                <a:sym typeface="Wingdings" pitchFamily="2" charset="2"/>
              </a:rPr>
              <a:t>s+W</a:t>
            </a:r>
            <a:r>
              <a:rPr lang="en-US" altLang="zh-CN" sz="2000" kern="0" dirty="0">
                <a:sym typeface="Wingdings" pitchFamily="2" charset="2"/>
              </a:rPr>
              <a:t>(k+1)&lt;=M    </a:t>
            </a:r>
            <a:r>
              <a:rPr lang="en-US" altLang="zh-CN" sz="1600" kern="0" dirty="0">
                <a:sym typeface="Wingdings" pitchFamily="2" charset="2"/>
              </a:rPr>
              <a:t>//</a:t>
            </a:r>
            <a:r>
              <a:rPr lang="zh-CN" altLang="en-US" sz="1600" kern="0" dirty="0">
                <a:sym typeface="Wingdings" pitchFamily="2" charset="2"/>
              </a:rPr>
              <a:t>确保</a:t>
            </a:r>
            <a:r>
              <a:rPr lang="en-US" altLang="zh-CN" sz="1600" kern="0" dirty="0">
                <a:sym typeface="Wingdings" pitchFamily="2" charset="2"/>
              </a:rPr>
              <a:t>B</a:t>
            </a:r>
            <a:r>
              <a:rPr lang="en-US" altLang="zh-CN" sz="1600" kern="0" baseline="-25000" dirty="0">
                <a:sym typeface="Wingdings" pitchFamily="2" charset="2"/>
              </a:rPr>
              <a:t>k</a:t>
            </a:r>
            <a:r>
              <a:rPr lang="zh-CN" altLang="en-US" sz="1600" kern="0" dirty="0">
                <a:sym typeface="Wingdings" pitchFamily="2" charset="2"/>
              </a:rPr>
              <a:t>＝</a:t>
            </a:r>
            <a:r>
              <a:rPr lang="en-US" altLang="zh-CN" sz="1600" kern="0" dirty="0">
                <a:sym typeface="Wingdings" pitchFamily="2" charset="2"/>
              </a:rPr>
              <a:t>true//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        then   X(k)</a:t>
            </a:r>
            <a:r>
              <a:rPr lang="en-US" altLang="zh-CN" sz="2000" kern="0" dirty="0">
                <a:latin typeface="宋体" pitchFamily="2" charset="-122"/>
                <a:sym typeface="Wingdings" pitchFamily="2" charset="2"/>
              </a:rPr>
              <a:t>←</a:t>
            </a:r>
            <a:r>
              <a:rPr lang="en-US" altLang="zh-CN" sz="2000" kern="0" dirty="0">
                <a:sym typeface="Wingdings" pitchFamily="2" charset="2"/>
              </a:rPr>
              <a:t>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                  call SUMOFSUB(s,k+1,r-W(k))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     </a:t>
            </a:r>
            <a:r>
              <a:rPr lang="en-US" altLang="zh-CN" sz="2000" kern="0" dirty="0" err="1">
                <a:sym typeface="Wingdings" pitchFamily="2" charset="2"/>
              </a:rPr>
              <a:t>endif</a:t>
            </a:r>
            <a:endParaRPr lang="en-US" altLang="zh-CN" sz="2000" kern="0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kern="0" dirty="0">
                <a:sym typeface="Wingdings" pitchFamily="2" charset="2"/>
              </a:rPr>
              <a:t>end SUMOFSUB</a:t>
            </a:r>
            <a:endParaRPr lang="zh-CN" altLang="en-US" sz="2000" kern="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1158493-7945-40B7-8AF5-FE6873BF2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SUMOFSUB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的一个实例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8CD2193-C709-47F5-924B-6F475A0C9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601663"/>
            <a:ext cx="8424863" cy="1012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100"/>
              <a:t>n=6, M=30, W(1:6)=(5,10,12,13,15,18)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100"/>
              <a:t>方形结点：</a:t>
            </a:r>
            <a:r>
              <a:rPr lang="en-US" altLang="zh-CN" sz="2100"/>
              <a:t>s</a:t>
            </a:r>
            <a:r>
              <a:rPr lang="zh-CN" altLang="en-US" sz="2100"/>
              <a:t>，</a:t>
            </a:r>
            <a:r>
              <a:rPr lang="en-US" altLang="zh-CN" sz="2100"/>
              <a:t>k</a:t>
            </a:r>
            <a:r>
              <a:rPr lang="zh-CN" altLang="en-US" sz="2100"/>
              <a:t>，</a:t>
            </a:r>
            <a:r>
              <a:rPr lang="en-US" altLang="zh-CN" sz="2100"/>
              <a:t>r</a:t>
            </a:r>
            <a:r>
              <a:rPr lang="zh-CN" altLang="en-US" sz="2100"/>
              <a:t>，圆形结点：输出答案的结点，共生成</a:t>
            </a:r>
            <a:r>
              <a:rPr lang="en-US" altLang="zh-CN" sz="2100"/>
              <a:t>20</a:t>
            </a:r>
            <a:r>
              <a:rPr lang="zh-CN" altLang="en-US" sz="2100"/>
              <a:t>个结点</a:t>
            </a:r>
          </a:p>
        </p:txBody>
      </p:sp>
      <p:grpSp>
        <p:nvGrpSpPr>
          <p:cNvPr id="103428" name="Group 66">
            <a:extLst>
              <a:ext uri="{FF2B5EF4-FFF2-40B4-BE49-F238E27FC236}">
                <a16:creationId xmlns:a16="http://schemas.microsoft.com/office/drawing/2014/main" id="{2316AF3F-4B07-4854-817D-3F347E0E57F2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1773238"/>
            <a:ext cx="8496300" cy="4759325"/>
            <a:chOff x="340" y="1117"/>
            <a:chExt cx="5352" cy="2998"/>
          </a:xfrm>
        </p:grpSpPr>
        <p:sp>
          <p:nvSpPr>
            <p:cNvPr id="103429" name="Text Box 6">
              <a:extLst>
                <a:ext uri="{FF2B5EF4-FFF2-40B4-BE49-F238E27FC236}">
                  <a16:creationId xmlns:a16="http://schemas.microsoft.com/office/drawing/2014/main" id="{02912A64-EB7C-400B-A0B5-CB156416D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838"/>
              <a:ext cx="998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1,1,0,0,1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103430" name="Text Box 7">
              <a:extLst>
                <a:ext uri="{FF2B5EF4-FFF2-40B4-BE49-F238E27FC236}">
                  <a16:creationId xmlns:a16="http://schemas.microsoft.com/office/drawing/2014/main" id="{C9F15545-C048-4572-A450-9A7C575D3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339"/>
              <a:ext cx="907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1,0,1,1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103431" name="Text Box 8">
              <a:extLst>
                <a:ext uri="{FF2B5EF4-FFF2-40B4-BE49-F238E27FC236}">
                  <a16:creationId xmlns:a16="http://schemas.microsoft.com/office/drawing/2014/main" id="{73570455-9CDC-42FD-BBC0-CEEAB085F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884"/>
              <a:ext cx="1089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0,0,1,0,0,1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103432" name="Rectangle 10">
              <a:extLst>
                <a:ext uri="{FF2B5EF4-FFF2-40B4-BE49-F238E27FC236}">
                  <a16:creationId xmlns:a16="http://schemas.microsoft.com/office/drawing/2014/main" id="{2D458449-5638-49A8-9F55-8F583D8E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1117"/>
              <a:ext cx="726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0,1,73</a:t>
              </a:r>
            </a:p>
          </p:txBody>
        </p:sp>
        <p:sp>
          <p:nvSpPr>
            <p:cNvPr id="103433" name="Rectangle 11">
              <a:extLst>
                <a:ext uri="{FF2B5EF4-FFF2-40B4-BE49-F238E27FC236}">
                  <a16:creationId xmlns:a16="http://schemas.microsoft.com/office/drawing/2014/main" id="{4FD46B76-3296-4854-B4C0-2D87ACB3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1616"/>
              <a:ext cx="726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5,2,68</a:t>
              </a:r>
            </a:p>
          </p:txBody>
        </p:sp>
        <p:sp>
          <p:nvSpPr>
            <p:cNvPr id="103434" name="Line 12">
              <a:extLst>
                <a:ext uri="{FF2B5EF4-FFF2-40B4-BE49-F238E27FC236}">
                  <a16:creationId xmlns:a16="http://schemas.microsoft.com/office/drawing/2014/main" id="{066AE592-F58B-4A24-B6DB-157A8D1BE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1298"/>
              <a:ext cx="108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5" name="Text Box 13">
              <a:extLst>
                <a:ext uri="{FF2B5EF4-FFF2-40B4-BE49-F238E27FC236}">
                  <a16:creationId xmlns:a16="http://schemas.microsoft.com/office/drawing/2014/main" id="{90490FE9-36F7-4ACC-9077-0C7F1D865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253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x(1)=1</a:t>
              </a:r>
            </a:p>
          </p:txBody>
        </p:sp>
        <p:sp>
          <p:nvSpPr>
            <p:cNvPr id="103436" name="Rectangle 14">
              <a:extLst>
                <a:ext uri="{FF2B5EF4-FFF2-40B4-BE49-F238E27FC236}">
                  <a16:creationId xmlns:a16="http://schemas.microsoft.com/office/drawing/2014/main" id="{E10F0E4D-FDB7-4864-8EAA-44AE26B3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24"/>
              <a:ext cx="59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15,3,58</a:t>
              </a:r>
            </a:p>
          </p:txBody>
        </p:sp>
        <p:sp>
          <p:nvSpPr>
            <p:cNvPr id="103437" name="Line 15">
              <a:extLst>
                <a:ext uri="{FF2B5EF4-FFF2-40B4-BE49-F238E27FC236}">
                  <a16:creationId xmlns:a16="http://schemas.microsoft.com/office/drawing/2014/main" id="{2FBA4A49-1A7C-498B-A273-5779A50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1797"/>
              <a:ext cx="68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8" name="Text Box 16">
              <a:extLst>
                <a:ext uri="{FF2B5EF4-FFF2-40B4-BE49-F238E27FC236}">
                  <a16:creationId xmlns:a16="http://schemas.microsoft.com/office/drawing/2014/main" id="{CFAFC6E7-3A4C-4A9C-861D-B30031279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75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x(2)=1</a:t>
              </a:r>
            </a:p>
          </p:txBody>
        </p:sp>
        <p:sp>
          <p:nvSpPr>
            <p:cNvPr id="103439" name="Rectangle 17">
              <a:extLst>
                <a:ext uri="{FF2B5EF4-FFF2-40B4-BE49-F238E27FC236}">
                  <a16:creationId xmlns:a16="http://schemas.microsoft.com/office/drawing/2014/main" id="{3D8B510E-F1A2-4980-9C9A-06A35367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478"/>
              <a:ext cx="590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15,4,46</a:t>
              </a:r>
            </a:p>
          </p:txBody>
        </p:sp>
        <p:sp>
          <p:nvSpPr>
            <p:cNvPr id="103440" name="Rectangle 18">
              <a:extLst>
                <a:ext uri="{FF2B5EF4-FFF2-40B4-BE49-F238E27FC236}">
                  <a16:creationId xmlns:a16="http://schemas.microsoft.com/office/drawing/2014/main" id="{D1D730A7-20F9-4FF4-A51C-19E7BE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22"/>
              <a:ext cx="726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15,5,33</a:t>
              </a:r>
            </a:p>
          </p:txBody>
        </p:sp>
        <p:sp>
          <p:nvSpPr>
            <p:cNvPr id="103441" name="Oval 19">
              <a:extLst>
                <a:ext uri="{FF2B5EF4-FFF2-40B4-BE49-F238E27FC236}">
                  <a16:creationId xmlns:a16="http://schemas.microsoft.com/office/drawing/2014/main" id="{44CA68A6-6773-458F-8EE8-1E3C51338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566"/>
              <a:ext cx="22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</a:t>
              </a:r>
            </a:p>
          </p:txBody>
        </p:sp>
        <p:sp>
          <p:nvSpPr>
            <p:cNvPr id="103442" name="Line 20">
              <a:extLst>
                <a:ext uri="{FF2B5EF4-FFF2-40B4-BE49-F238E27FC236}">
                  <a16:creationId xmlns:a16="http://schemas.microsoft.com/office/drawing/2014/main" id="{1CA77220-7FE5-42FF-B4BC-85C88A5CF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205"/>
              <a:ext cx="408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3" name="Line 21">
              <a:extLst>
                <a:ext uri="{FF2B5EF4-FFF2-40B4-BE49-F238E27FC236}">
                  <a16:creationId xmlns:a16="http://schemas.microsoft.com/office/drawing/2014/main" id="{A8280F0C-F75D-44FE-8BDA-47BD3281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659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4" name="Line 22">
              <a:extLst>
                <a:ext uri="{FF2B5EF4-FFF2-40B4-BE49-F238E27FC236}">
                  <a16:creationId xmlns:a16="http://schemas.microsoft.com/office/drawing/2014/main" id="{294BBF41-9747-4DBA-A962-E49AD22A0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3203"/>
              <a:ext cx="49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5" name="Text Box 23">
              <a:extLst>
                <a:ext uri="{FF2B5EF4-FFF2-40B4-BE49-F238E27FC236}">
                  <a16:creationId xmlns:a16="http://schemas.microsoft.com/office/drawing/2014/main" id="{3909B97D-C52C-4F87-BFE6-BC1A8DDDD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251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x(3)=0</a:t>
              </a:r>
            </a:p>
          </p:txBody>
        </p:sp>
        <p:sp>
          <p:nvSpPr>
            <p:cNvPr id="103446" name="Text Box 24">
              <a:extLst>
                <a:ext uri="{FF2B5EF4-FFF2-40B4-BE49-F238E27FC236}">
                  <a16:creationId xmlns:a16="http://schemas.microsoft.com/office/drawing/2014/main" id="{F9E2B47A-5560-4B71-A2BE-04474F01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750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x(4)=0</a:t>
              </a:r>
            </a:p>
          </p:txBody>
        </p:sp>
        <p:sp>
          <p:nvSpPr>
            <p:cNvPr id="103447" name="Text Box 25">
              <a:extLst>
                <a:ext uri="{FF2B5EF4-FFF2-40B4-BE49-F238E27FC236}">
                  <a16:creationId xmlns:a16="http://schemas.microsoft.com/office/drawing/2014/main" id="{CF84E607-2C1A-4230-9ADF-6E46EE0B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294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x(5)=1</a:t>
              </a:r>
            </a:p>
          </p:txBody>
        </p:sp>
        <p:sp>
          <p:nvSpPr>
            <p:cNvPr id="103448" name="Rectangle 26">
              <a:extLst>
                <a:ext uri="{FF2B5EF4-FFF2-40B4-BE49-F238E27FC236}">
                  <a16:creationId xmlns:a16="http://schemas.microsoft.com/office/drawing/2014/main" id="{6D2BD2E9-13F9-4612-AE66-71CEF1085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024"/>
              <a:ext cx="590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5,3,58</a:t>
              </a:r>
            </a:p>
          </p:txBody>
        </p:sp>
        <p:sp>
          <p:nvSpPr>
            <p:cNvPr id="103449" name="Rectangle 27">
              <a:extLst>
                <a:ext uri="{FF2B5EF4-FFF2-40B4-BE49-F238E27FC236}">
                  <a16:creationId xmlns:a16="http://schemas.microsoft.com/office/drawing/2014/main" id="{11470892-1749-4BFC-9028-67826FBD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478"/>
              <a:ext cx="5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17,4,46</a:t>
              </a:r>
            </a:p>
          </p:txBody>
        </p:sp>
        <p:sp>
          <p:nvSpPr>
            <p:cNvPr id="103450" name="Text Box 28">
              <a:extLst>
                <a:ext uri="{FF2B5EF4-FFF2-40B4-BE49-F238E27FC236}">
                  <a16:creationId xmlns:a16="http://schemas.microsoft.com/office/drawing/2014/main" id="{B0AAAF6C-8A68-428A-9A05-E6CA667EA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20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x(3)=1</a:t>
              </a:r>
            </a:p>
          </p:txBody>
        </p:sp>
        <p:sp>
          <p:nvSpPr>
            <p:cNvPr id="103451" name="Rectangle 29">
              <a:extLst>
                <a:ext uri="{FF2B5EF4-FFF2-40B4-BE49-F238E27FC236}">
                  <a16:creationId xmlns:a16="http://schemas.microsoft.com/office/drawing/2014/main" id="{BDD8538A-7202-4780-92D0-A6540D9E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2478"/>
              <a:ext cx="545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5,4,46</a:t>
              </a:r>
            </a:p>
          </p:txBody>
        </p:sp>
        <p:sp>
          <p:nvSpPr>
            <p:cNvPr id="103452" name="Line 30">
              <a:extLst>
                <a:ext uri="{FF2B5EF4-FFF2-40B4-BE49-F238E27FC236}">
                  <a16:creationId xmlns:a16="http://schemas.microsoft.com/office/drawing/2014/main" id="{E761A26E-E2F9-49DB-AD52-018668CA5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3" y="2205"/>
              <a:ext cx="36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3" name="Line 31">
              <a:extLst>
                <a:ext uri="{FF2B5EF4-FFF2-40B4-BE49-F238E27FC236}">
                  <a16:creationId xmlns:a16="http://schemas.microsoft.com/office/drawing/2014/main" id="{55BC9A6D-0701-4512-A11E-481BA4590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6" y="2205"/>
              <a:ext cx="49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4" name="Text Box 32">
              <a:extLst>
                <a:ext uri="{FF2B5EF4-FFF2-40B4-BE49-F238E27FC236}">
                  <a16:creationId xmlns:a16="http://schemas.microsoft.com/office/drawing/2014/main" id="{44961F4E-781A-4007-A758-515A0C891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20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x(3)=0</a:t>
              </a:r>
            </a:p>
          </p:txBody>
        </p:sp>
        <p:sp>
          <p:nvSpPr>
            <p:cNvPr id="103455" name="Oval 33">
              <a:extLst>
                <a:ext uri="{FF2B5EF4-FFF2-40B4-BE49-F238E27FC236}">
                  <a16:creationId xmlns:a16="http://schemas.microsoft.com/office/drawing/2014/main" id="{DD87F192-1565-4ABC-BD9C-EA429A573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76"/>
              <a:ext cx="22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B</a:t>
              </a:r>
            </a:p>
          </p:txBody>
        </p:sp>
        <p:sp>
          <p:nvSpPr>
            <p:cNvPr id="103456" name="Line 34">
              <a:extLst>
                <a:ext uri="{FF2B5EF4-FFF2-40B4-BE49-F238E27FC236}">
                  <a16:creationId xmlns:a16="http://schemas.microsoft.com/office/drawing/2014/main" id="{F18AE981-EB9D-4BCB-B14D-4A785642D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2659"/>
              <a:ext cx="18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7" name="Rectangle 35">
              <a:extLst>
                <a:ext uri="{FF2B5EF4-FFF2-40B4-BE49-F238E27FC236}">
                  <a16:creationId xmlns:a16="http://schemas.microsoft.com/office/drawing/2014/main" id="{72398051-8CEB-4D6F-A145-3319156F6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2931"/>
              <a:ext cx="545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5,5,33</a:t>
              </a:r>
            </a:p>
          </p:txBody>
        </p:sp>
        <p:sp>
          <p:nvSpPr>
            <p:cNvPr id="103458" name="Line 36">
              <a:extLst>
                <a:ext uri="{FF2B5EF4-FFF2-40B4-BE49-F238E27FC236}">
                  <a16:creationId xmlns:a16="http://schemas.microsoft.com/office/drawing/2014/main" id="{BF6C28E9-691B-4A8E-A750-B72E15C3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9" y="2659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9" name="Text Box 37">
              <a:extLst>
                <a:ext uri="{FF2B5EF4-FFF2-40B4-BE49-F238E27FC236}">
                  <a16:creationId xmlns:a16="http://schemas.microsoft.com/office/drawing/2014/main" id="{7DE7209B-A3A6-4D42-8B1D-08CC1C84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739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x(4)=1</a:t>
              </a:r>
            </a:p>
          </p:txBody>
        </p:sp>
        <p:sp>
          <p:nvSpPr>
            <p:cNvPr id="103460" name="Text Box 38">
              <a:extLst>
                <a:ext uri="{FF2B5EF4-FFF2-40B4-BE49-F238E27FC236}">
                  <a16:creationId xmlns:a16="http://schemas.microsoft.com/office/drawing/2014/main" id="{9CCFAF64-9CA7-4760-A67F-C426AE051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2704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x(4)=0</a:t>
              </a:r>
            </a:p>
          </p:txBody>
        </p:sp>
        <p:sp>
          <p:nvSpPr>
            <p:cNvPr id="103461" name="Line 39">
              <a:extLst>
                <a:ext uri="{FF2B5EF4-FFF2-40B4-BE49-F238E27FC236}">
                  <a16:creationId xmlns:a16="http://schemas.microsoft.com/office/drawing/2014/main" id="{16040CD9-AB5F-4BCD-920A-A07A28AAC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797"/>
              <a:ext cx="8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2" name="Rectangle 40">
              <a:extLst>
                <a:ext uri="{FF2B5EF4-FFF2-40B4-BE49-F238E27FC236}">
                  <a16:creationId xmlns:a16="http://schemas.microsoft.com/office/drawing/2014/main" id="{AE8598EA-3643-478F-A371-CAEDEA5C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66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0,2,68</a:t>
              </a:r>
            </a:p>
          </p:txBody>
        </p:sp>
        <p:sp>
          <p:nvSpPr>
            <p:cNvPr id="103463" name="Rectangle 41">
              <a:extLst>
                <a:ext uri="{FF2B5EF4-FFF2-40B4-BE49-F238E27FC236}">
                  <a16:creationId xmlns:a16="http://schemas.microsoft.com/office/drawing/2014/main" id="{61FC3473-D665-4D11-ABF6-2FC9F4ED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024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10,3,58</a:t>
              </a:r>
            </a:p>
          </p:txBody>
        </p:sp>
        <p:sp>
          <p:nvSpPr>
            <p:cNvPr id="103464" name="Rectangle 42">
              <a:extLst>
                <a:ext uri="{FF2B5EF4-FFF2-40B4-BE49-F238E27FC236}">
                  <a16:creationId xmlns:a16="http://schemas.microsoft.com/office/drawing/2014/main" id="{DDB95299-8DD5-455E-A726-D258C372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24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0,3,58</a:t>
              </a:r>
            </a:p>
          </p:txBody>
        </p:sp>
        <p:sp>
          <p:nvSpPr>
            <p:cNvPr id="103465" name="Rectangle 43">
              <a:extLst>
                <a:ext uri="{FF2B5EF4-FFF2-40B4-BE49-F238E27FC236}">
                  <a16:creationId xmlns:a16="http://schemas.microsoft.com/office/drawing/2014/main" id="{A53AF7EA-51F2-476F-89B0-BDD60ADD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432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10,4,46</a:t>
              </a:r>
            </a:p>
          </p:txBody>
        </p:sp>
        <p:sp>
          <p:nvSpPr>
            <p:cNvPr id="103466" name="Rectangle 44">
              <a:extLst>
                <a:ext uri="{FF2B5EF4-FFF2-40B4-BE49-F238E27FC236}">
                  <a16:creationId xmlns:a16="http://schemas.microsoft.com/office/drawing/2014/main" id="{A7D1330B-0F69-4728-8B7A-AEC0641DE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93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10,5,33</a:t>
              </a:r>
            </a:p>
          </p:txBody>
        </p:sp>
        <p:sp>
          <p:nvSpPr>
            <p:cNvPr id="103467" name="Rectangle 45">
              <a:extLst>
                <a:ext uri="{FF2B5EF4-FFF2-40B4-BE49-F238E27FC236}">
                  <a16:creationId xmlns:a16="http://schemas.microsoft.com/office/drawing/2014/main" id="{93C5A500-D94B-4103-A201-A3B98CC1C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32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12,4,46</a:t>
              </a:r>
            </a:p>
          </p:txBody>
        </p:sp>
        <p:sp>
          <p:nvSpPr>
            <p:cNvPr id="103468" name="Rectangle 46">
              <a:extLst>
                <a:ext uri="{FF2B5EF4-FFF2-40B4-BE49-F238E27FC236}">
                  <a16:creationId xmlns:a16="http://schemas.microsoft.com/office/drawing/2014/main" id="{707D5863-B56E-4461-B28D-AF74F18E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432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0,4,46</a:t>
              </a:r>
            </a:p>
          </p:txBody>
        </p:sp>
        <p:sp>
          <p:nvSpPr>
            <p:cNvPr id="103469" name="Rectangle 47">
              <a:extLst>
                <a:ext uri="{FF2B5EF4-FFF2-40B4-BE49-F238E27FC236}">
                  <a16:creationId xmlns:a16="http://schemas.microsoft.com/office/drawing/2014/main" id="{EEDBA3D5-E77C-4CBD-AE47-702088051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3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12,5,33</a:t>
              </a:r>
            </a:p>
          </p:txBody>
        </p:sp>
        <p:sp>
          <p:nvSpPr>
            <p:cNvPr id="103470" name="Rectangle 48">
              <a:extLst>
                <a:ext uri="{FF2B5EF4-FFF2-40B4-BE49-F238E27FC236}">
                  <a16:creationId xmlns:a16="http://schemas.microsoft.com/office/drawing/2014/main" id="{107BDB2B-C02C-4298-86ED-CAB590FC4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430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12,6,18</a:t>
              </a:r>
            </a:p>
          </p:txBody>
        </p:sp>
        <p:sp>
          <p:nvSpPr>
            <p:cNvPr id="103471" name="Rectangle 49">
              <a:extLst>
                <a:ext uri="{FF2B5EF4-FFF2-40B4-BE49-F238E27FC236}">
                  <a16:creationId xmlns:a16="http://schemas.microsoft.com/office/drawing/2014/main" id="{F9EF15C0-DF3C-4CF7-BAB4-E67E501B5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3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13,5,33</a:t>
              </a:r>
            </a:p>
          </p:txBody>
        </p:sp>
        <p:sp>
          <p:nvSpPr>
            <p:cNvPr id="103472" name="Rectangle 50">
              <a:extLst>
                <a:ext uri="{FF2B5EF4-FFF2-40B4-BE49-F238E27FC236}">
                  <a16:creationId xmlns:a16="http://schemas.microsoft.com/office/drawing/2014/main" id="{FFDB8171-176F-4598-AC67-ACFD5CEA4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93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0,5,33</a:t>
              </a:r>
            </a:p>
          </p:txBody>
        </p:sp>
        <p:sp>
          <p:nvSpPr>
            <p:cNvPr id="103473" name="Line 52">
              <a:extLst>
                <a:ext uri="{FF2B5EF4-FFF2-40B4-BE49-F238E27FC236}">
                  <a16:creationId xmlns:a16="http://schemas.microsoft.com/office/drawing/2014/main" id="{F97C7187-FDAE-41A5-9ACF-F183A3A83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1298"/>
              <a:ext cx="154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4" name="Line 53">
              <a:extLst>
                <a:ext uri="{FF2B5EF4-FFF2-40B4-BE49-F238E27FC236}">
                  <a16:creationId xmlns:a16="http://schemas.microsoft.com/office/drawing/2014/main" id="{5B401EBB-BA88-48CA-83FB-6F6B19DD7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1842"/>
              <a:ext cx="68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5" name="Line 54">
              <a:extLst>
                <a:ext uri="{FF2B5EF4-FFF2-40B4-BE49-F238E27FC236}">
                  <a16:creationId xmlns:a16="http://schemas.microsoft.com/office/drawing/2014/main" id="{B270D3C1-071C-4CC7-B704-DBFFB8C52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205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6" name="Line 55">
              <a:extLst>
                <a:ext uri="{FF2B5EF4-FFF2-40B4-BE49-F238E27FC236}">
                  <a16:creationId xmlns:a16="http://schemas.microsoft.com/office/drawing/2014/main" id="{2101703F-7B09-4575-868D-5D9FCC603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614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7" name="Line 56">
              <a:extLst>
                <a:ext uri="{FF2B5EF4-FFF2-40B4-BE49-F238E27FC236}">
                  <a16:creationId xmlns:a16="http://schemas.microsoft.com/office/drawing/2014/main" id="{FD7868AD-A243-42F8-902B-6351875F9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1842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8" name="Line 57">
              <a:extLst>
                <a:ext uri="{FF2B5EF4-FFF2-40B4-BE49-F238E27FC236}">
                  <a16:creationId xmlns:a16="http://schemas.microsoft.com/office/drawing/2014/main" id="{E3B44B5C-B948-4FB4-A548-F72AB1FA5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205"/>
              <a:ext cx="4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9" name="Line 58">
              <a:extLst>
                <a:ext uri="{FF2B5EF4-FFF2-40B4-BE49-F238E27FC236}">
                  <a16:creationId xmlns:a16="http://schemas.microsoft.com/office/drawing/2014/main" id="{7578B7A4-EFD6-4FBE-B07B-B8FE5AACE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2205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0" name="Line 59">
              <a:extLst>
                <a:ext uri="{FF2B5EF4-FFF2-40B4-BE49-F238E27FC236}">
                  <a16:creationId xmlns:a16="http://schemas.microsoft.com/office/drawing/2014/main" id="{BB6DF229-4A9B-40A3-9D1D-F38BB0CEC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261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1" name="Line 60">
              <a:extLst>
                <a:ext uri="{FF2B5EF4-FFF2-40B4-BE49-F238E27FC236}">
                  <a16:creationId xmlns:a16="http://schemas.microsoft.com/office/drawing/2014/main" id="{8E39A4A2-53AD-43AC-936D-FCC6582B8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2614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2" name="Line 61">
              <a:extLst>
                <a:ext uri="{FF2B5EF4-FFF2-40B4-BE49-F238E27FC236}">
                  <a16:creationId xmlns:a16="http://schemas.microsoft.com/office/drawing/2014/main" id="{66AC3EA9-EE0E-4CEE-BC82-1E3E2CEA6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614"/>
              <a:ext cx="3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3" name="Line 62">
              <a:extLst>
                <a:ext uri="{FF2B5EF4-FFF2-40B4-BE49-F238E27FC236}">
                  <a16:creationId xmlns:a16="http://schemas.microsoft.com/office/drawing/2014/main" id="{E007476E-1ADB-447A-8F58-3D9C56EC3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113"/>
              <a:ext cx="3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4" name="Oval 63">
              <a:extLst>
                <a:ext uri="{FF2B5EF4-FFF2-40B4-BE49-F238E27FC236}">
                  <a16:creationId xmlns:a16="http://schemas.microsoft.com/office/drawing/2014/main" id="{EF49AF46-1B7D-482D-B809-B4C4EBEE7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929"/>
              <a:ext cx="22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C</a:t>
              </a:r>
            </a:p>
          </p:txBody>
        </p:sp>
        <p:sp>
          <p:nvSpPr>
            <p:cNvPr id="103485" name="Line 64">
              <a:extLst>
                <a:ext uri="{FF2B5EF4-FFF2-40B4-BE49-F238E27FC236}">
                  <a16:creationId xmlns:a16="http://schemas.microsoft.com/office/drawing/2014/main" id="{27570769-1AAA-4CF3-978E-720443D8D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3612"/>
              <a:ext cx="22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6" name="Text Box 65">
              <a:extLst>
                <a:ext uri="{FF2B5EF4-FFF2-40B4-BE49-F238E27FC236}">
                  <a16:creationId xmlns:a16="http://schemas.microsoft.com/office/drawing/2014/main" id="{C711BEF2-E3C2-4C08-81CB-260D922B3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53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x(1)=0</a:t>
              </a:r>
            </a:p>
          </p:txBody>
        </p:sp>
        <p:sp>
          <p:nvSpPr>
            <p:cNvPr id="103487" name="Text Box 16">
              <a:extLst>
                <a:ext uri="{FF2B5EF4-FFF2-40B4-BE49-F238E27FC236}">
                  <a16:creationId xmlns:a16="http://schemas.microsoft.com/office/drawing/2014/main" id="{A0BC0C66-E554-4EDE-AA0D-DCA94EA55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175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/>
                <a:t>x(2)=0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F2B1F-A28A-4ABE-9CA9-4943C73B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765175"/>
            <a:ext cx="8856663" cy="53657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作业：</a:t>
            </a:r>
            <a:endParaRPr lang="en-US" altLang="zh-CN" sz="3200" dirty="0"/>
          </a:p>
          <a:p>
            <a:pPr marL="715963" indent="-715963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）分派问题一般陈述如下：给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个人分派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件工作，把工作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分配给第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个人的成本为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COST(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。设计一个回溯算法，在给每个人分派一件不同工作的情况下使得总成本最小。</a:t>
            </a: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/>
          </a:p>
          <a:p>
            <a:pPr marL="715963" indent="-715963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</a:t>
            </a:r>
            <a:r>
              <a:rPr lang="en-US" altLang="zh-CN" sz="2400" dirty="0"/>
              <a:t>W=(5,7,10,12,15,18,20)</a:t>
            </a:r>
            <a:r>
              <a:rPr lang="zh-CN" altLang="en-US" sz="2400" dirty="0"/>
              <a:t>和</a:t>
            </a:r>
            <a:r>
              <a:rPr lang="en-US" altLang="zh-CN" sz="2400" dirty="0"/>
              <a:t>M=35</a:t>
            </a:r>
            <a:r>
              <a:rPr lang="zh-CN" altLang="en-US" sz="2400" dirty="0"/>
              <a:t>，使用过程</a:t>
            </a:r>
            <a:r>
              <a:rPr lang="en-US" altLang="zh-CN" sz="2400" dirty="0"/>
              <a:t>SUMOFSUB</a:t>
            </a:r>
            <a:r>
              <a:rPr lang="zh-CN" altLang="en-US" sz="2400" dirty="0"/>
              <a:t>找出</a:t>
            </a:r>
            <a:r>
              <a:rPr lang="en-US" altLang="zh-CN" sz="2400" dirty="0"/>
              <a:t>W</a:t>
            </a:r>
            <a:r>
              <a:rPr lang="zh-CN" altLang="en-US" sz="2400" dirty="0"/>
              <a:t>中使得和数等于</a:t>
            </a:r>
            <a:r>
              <a:rPr lang="en-US" altLang="zh-CN" sz="2400" dirty="0"/>
              <a:t>M</a:t>
            </a:r>
            <a:r>
              <a:rPr lang="zh-CN" altLang="en-US" sz="2400" dirty="0"/>
              <a:t>的全部子集并画出所生成的部分状态空间树。</a:t>
            </a:r>
            <a:r>
              <a:rPr lang="en-US" altLang="zh-CN" sz="2400" dirty="0"/>
              <a:t> </a:t>
            </a:r>
            <a:endParaRPr lang="zh-CN" altLang="en-US" sz="2400" b="1" dirty="0"/>
          </a:p>
          <a:p>
            <a:pPr>
              <a:lnSpc>
                <a:spcPct val="150000"/>
              </a:lnSpc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4B6E3876-908E-4A09-B12D-A3D75CA2E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rgbClr val="045C75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5C27B71-A486-4AAF-8F49-761A867C5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250825"/>
            <a:ext cx="7772400" cy="6477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200"/>
              <a:t>权重图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F1EE5E8-4FA8-40B4-B2CD-F2D6CBCAA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98525"/>
            <a:ext cx="8713788" cy="58435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权重图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图中的每条边都带有一个权重的图。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89113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权重值通常以</a:t>
            </a:r>
            <a:r>
              <a:rPr lang="zh-CN" altLang="en-US" sz="2400" dirty="0">
                <a:solidFill>
                  <a:srgbClr val="0000FF"/>
                </a:solidFill>
              </a:rPr>
              <a:t>权重函数 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:E→R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给出。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9138">
              <a:lnSpc>
                <a:spcPct val="150000"/>
              </a:lnSpc>
              <a:spcBef>
                <a:spcPts val="2400"/>
              </a:spcBef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800" dirty="0">
                <a:solidFill>
                  <a:srgbClr val="0000FF"/>
                </a:solidFill>
              </a:rPr>
              <a:t>邻接表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表示权重图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4125" indent="-2714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将边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)∈E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的权重值</a:t>
            </a:r>
            <a:r>
              <a:rPr lang="el-GR" altLang="zh-CN" sz="2200" dirty="0">
                <a:ea typeface="宋体" panose="02010600030101010101" pitchFamily="2" charset="-122"/>
              </a:rPr>
              <a:t>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存放在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的邻接链表结点中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作为其属性。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9138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800" dirty="0">
                <a:solidFill>
                  <a:srgbClr val="0000FF"/>
                </a:solidFill>
              </a:rPr>
              <a:t>邻接矩阵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表示权重图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4125" indent="-2714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对于边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)∈E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，令邻接矩阵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A[u][v] = </a:t>
            </a:r>
            <a:r>
              <a:rPr lang="el-GR" altLang="zh-CN" sz="2200" dirty="0">
                <a:ea typeface="宋体" panose="02010600030101010101" pitchFamily="2" charset="-122"/>
              </a:rPr>
              <a:t>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4125" indent="-2714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中的边，则令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A[u][v] =NIL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，或∞、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6629" name="图片 23">
            <a:extLst>
              <a:ext uri="{FF2B5EF4-FFF2-40B4-BE49-F238E27FC236}">
                <a16:creationId xmlns:a16="http://schemas.microsoft.com/office/drawing/2014/main" id="{2EFAE566-E7BC-4CA9-B92E-F9E44C3AB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6">
            <a:extLst>
              <a:ext uri="{FF2B5EF4-FFF2-40B4-BE49-F238E27FC236}">
                <a16:creationId xmlns:a16="http://schemas.microsoft.com/office/drawing/2014/main" id="{BEFF7432-FB88-4BAB-8F19-E56A031E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9166CCB-C7AD-45E9-89EB-F97B20919A65}" type="slidenum">
              <a:rPr lang="zh-CN" altLang="en-US" sz="1400">
                <a:solidFill>
                  <a:srgbClr val="045C75"/>
                </a:solidFill>
                <a:latin typeface="Constantia" panose="02030602050306030303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1400">
              <a:solidFill>
                <a:srgbClr val="045C75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321B7B7-414B-4EEC-9849-802A300B16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60350"/>
            <a:ext cx="8478837" cy="59832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注：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稀疏图一般用邻接表表示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稀疏图：边数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|E|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远小于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en-US" altLang="zh-CN" sz="2400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稠密图更倾向于用邻接矩阵表示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稠密图：边数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|E|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接近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en-US" altLang="zh-CN" sz="2400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邻接矩阵</a:t>
            </a:r>
            <a:r>
              <a:rPr lang="zh-CN" altLang="en-US" sz="2400" dirty="0">
                <a:solidFill>
                  <a:schemeClr val="tx1"/>
                </a:solidFill>
              </a:rPr>
              <a:t>可用于需要快速判断任意两个结点之间是否有边相连的应用场景。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如果用邻接表表示，为判断一条边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是否是图中的边，需要在邻接链表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[u]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中搜索，效率较低。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622300" indent="-6223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27652" name="图片 23">
            <a:extLst>
              <a:ext uri="{FF2B5EF4-FFF2-40B4-BE49-F238E27FC236}">
                <a16:creationId xmlns:a16="http://schemas.microsoft.com/office/drawing/2014/main" id="{11B3243D-FEBE-4BF2-9993-112326E09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y_model">
  <a:themeElements>
    <a:clrScheme name="my_mode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_model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5522</TotalTime>
  <Words>8944</Words>
  <Application>Microsoft Office PowerPoint</Application>
  <PresentationFormat>全屏显示(4:3)</PresentationFormat>
  <Paragraphs>1133</Paragraphs>
  <Slides>79</Slides>
  <Notes>9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6" baseType="lpstr">
      <vt:lpstr>黑体</vt:lpstr>
      <vt:lpstr>隶书</vt:lpstr>
      <vt:lpstr>宋体</vt:lpstr>
      <vt:lpstr>微软雅黑</vt:lpstr>
      <vt:lpstr>Arial</vt:lpstr>
      <vt:lpstr>Bahnschrift SemiBold</vt:lpstr>
      <vt:lpstr>Calibri</vt:lpstr>
      <vt:lpstr>Constantia</vt:lpstr>
      <vt:lpstr>Garamond</vt:lpstr>
      <vt:lpstr>Tahoma</vt:lpstr>
      <vt:lpstr>Times New Roman</vt:lpstr>
      <vt:lpstr>Wingdings</vt:lpstr>
      <vt:lpstr>Wingdings 2</vt:lpstr>
      <vt:lpstr>Wingdings 3</vt:lpstr>
      <vt:lpstr>Edge</vt:lpstr>
      <vt:lpstr>my_model</vt:lpstr>
      <vt:lpstr>公式</vt:lpstr>
      <vt:lpstr>PowerPoint 演示文稿</vt:lpstr>
      <vt:lpstr>Chapter 22 Elementary Graph Algorithms  基本的图算法</vt:lpstr>
      <vt:lpstr>图算法</vt:lpstr>
      <vt:lpstr>PowerPoint 演示文稿</vt:lpstr>
      <vt:lpstr>PowerPoint 演示文稿</vt:lpstr>
      <vt:lpstr>PowerPoint 演示文稿</vt:lpstr>
      <vt:lpstr>PowerPoint 演示文稿</vt:lpstr>
      <vt:lpstr>权重图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22.3 回溯法</vt:lpstr>
      <vt:lpstr>PowerPoint 演示文稿</vt:lpstr>
      <vt:lpstr>如何求取满足规范函数的元组？</vt:lpstr>
      <vt:lpstr>PowerPoint 演示文稿</vt:lpstr>
      <vt:lpstr>PowerPoint 演示文稿</vt:lpstr>
      <vt:lpstr>例：8-皇后问题</vt:lpstr>
      <vt:lpstr>PowerPoint 演示文稿</vt:lpstr>
      <vt:lpstr>PowerPoint 演示文稿</vt:lpstr>
      <vt:lpstr>例 子集和数问题</vt:lpstr>
      <vt:lpstr>PowerPoint 演示文稿</vt:lpstr>
      <vt:lpstr>PowerPoint 演示文稿</vt:lpstr>
      <vt:lpstr>解空间的组织          回溯法将通过系统地检索给定问题的解空间来求解，从而需要有效地组织问题的解空间。 采用何种形式组织问题的解空间？            可以用树结构组织解空间，形成状态空间树。 </vt:lpstr>
      <vt:lpstr>PowerPoint 演示文稿</vt:lpstr>
      <vt:lpstr>PowerPoint 演示文稿</vt:lpstr>
      <vt:lpstr>PowerPoint 演示文稿</vt:lpstr>
      <vt:lpstr>同一个问题可以有不同形式的状态空间树。</vt:lpstr>
      <vt:lpstr>关于状态空间树的概念</vt:lpstr>
      <vt:lpstr>PowerPoint 演示文稿</vt:lpstr>
      <vt:lpstr>构造状态空间树的两种策略</vt:lpstr>
      <vt:lpstr>PowerPoint 演示文稿</vt:lpstr>
      <vt:lpstr>PowerPoint 演示文稿</vt:lpstr>
      <vt:lpstr>PowerPoint 演示文稿</vt:lpstr>
      <vt:lpstr>例：4-皇后问题的回溯法求解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用回溯法求解4-皇后问题所生成的树</vt:lpstr>
      <vt:lpstr>回溯算法的描述</vt:lpstr>
      <vt:lpstr>PowerPoint 演示文稿</vt:lpstr>
      <vt:lpstr>回溯法的一般框架</vt:lpstr>
      <vt:lpstr>回溯算法的递归表示</vt:lpstr>
      <vt:lpstr>n-皇后问题的求解</vt:lpstr>
      <vt:lpstr>PowerPoint 演示文稿</vt:lpstr>
      <vt:lpstr>Place算法</vt:lpstr>
      <vt:lpstr>NQUEENS算法 </vt:lpstr>
      <vt:lpstr>子集和数问题的求解</vt:lpstr>
      <vt:lpstr>PowerPoint 演示文稿</vt:lpstr>
      <vt:lpstr>SUMOFSUB的一个实例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计算机算法 设 计 与 分 析</dc:title>
  <dc:creator>FloraLiu</dc:creator>
  <cp:lastModifiedBy>慕容 熙熙</cp:lastModifiedBy>
  <cp:revision>234</cp:revision>
  <cp:lastPrinted>1601-01-01T00:00:00Z</cp:lastPrinted>
  <dcterms:created xsi:type="dcterms:W3CDTF">2005-11-27T02:46:59Z</dcterms:created>
  <dcterms:modified xsi:type="dcterms:W3CDTF">2022-03-30T03:23:35Z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