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7"/>
  </p:notesMasterIdLst>
  <p:sldIdLst>
    <p:sldId id="336" r:id="rId2"/>
    <p:sldId id="334" r:id="rId3"/>
    <p:sldId id="335" r:id="rId4"/>
    <p:sldId id="575" r:id="rId5"/>
    <p:sldId id="573" r:id="rId6"/>
    <p:sldId id="589" r:id="rId7"/>
    <p:sldId id="446" r:id="rId8"/>
    <p:sldId id="574" r:id="rId9"/>
    <p:sldId id="590" r:id="rId10"/>
    <p:sldId id="576" r:id="rId11"/>
    <p:sldId id="525" r:id="rId12"/>
    <p:sldId id="577" r:id="rId13"/>
    <p:sldId id="529" r:id="rId14"/>
    <p:sldId id="578" r:id="rId15"/>
    <p:sldId id="591" r:id="rId16"/>
    <p:sldId id="579" r:id="rId17"/>
    <p:sldId id="580" r:id="rId18"/>
    <p:sldId id="581" r:id="rId19"/>
    <p:sldId id="582" r:id="rId20"/>
    <p:sldId id="584" r:id="rId21"/>
    <p:sldId id="583" r:id="rId22"/>
    <p:sldId id="585" r:id="rId23"/>
    <p:sldId id="586" r:id="rId24"/>
    <p:sldId id="587" r:id="rId25"/>
    <p:sldId id="588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118" autoAdjust="0"/>
  </p:normalViewPr>
  <p:slideViewPr>
    <p:cSldViewPr>
      <p:cViewPr varScale="1">
        <p:scale>
          <a:sx n="91" d="100"/>
          <a:sy n="91" d="100"/>
        </p:scale>
        <p:origin x="1373" y="48"/>
      </p:cViewPr>
      <p:guideLst>
        <p:guide orient="horz" pos="2160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7812F4C-FB60-496A-BE0D-2D7FA3512C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92D4304-2BD8-4140-B3F8-F7BE03CC276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9AEFD5A-E7F8-4717-BDDD-BDB4B83D076F}"/>
              </a:ext>
            </a:extLst>
          </p:cNvPr>
          <p:cNvSpPr>
            <a:spLocks noGrp="1" noRo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C6EF4C7-1622-4133-A8CE-16997654689E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F4D826D-A0ED-4430-8E69-50B4B4580D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0AB4893-BA53-44E8-96C4-E642951405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CF2F9387-1660-40F2-BA18-4097781F6C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83195EB0-FC8C-4E8D-BE75-AAB968F4EA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0E9B840E-3039-4E06-A883-DB508DB79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5A31E28A-0132-4BBB-BC05-DE93E647B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E60F5E-48EE-4134-B54C-B3E4F2214D46}" type="slidenum">
              <a:rPr lang="zh-CN" altLang="zh-CN"/>
              <a:pPr/>
              <a:t>1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0D53AD8-FB38-442B-B777-B997E61FB3C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F3B1F425-6DFF-4910-9674-73CBADF62C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1A062D8B-D5F5-4EC2-A777-71D270BC0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CD7F0DFE-CF75-48B0-A536-159280731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CCB9B1E-854E-4376-8A45-B5B65449C4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88DB34B-E8A6-47EF-827C-1EC73962E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824A614-0BA6-4F19-9472-8126F3D70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2D9F6C91-5D0E-45E4-A86F-6375B7DB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50440F71-6538-478E-997A-06AA4B74E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73140154-3D6E-4323-9274-94E92E4CAA9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4620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zh-CN" altLang="zh-CN" noProof="0"/>
              <a:t>C语言程序设计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D4E921E-C1FE-4FFD-A10B-9D49691AF4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248400"/>
            <a:ext cx="20891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D4E188B-7ADA-4D57-8529-0EBD2BC8746C}" type="datetime1">
              <a:rPr lang="zh-CN" altLang="en-US"/>
              <a:pPr>
                <a:defRPr/>
              </a:pPr>
              <a:t>2022/4/6</a:t>
            </a:fld>
            <a:endParaRPr lang="zh-CN" altLang="en-US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12FDF870-26E2-4744-B9B6-B6BE3591D3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4388" y="6248400"/>
            <a:ext cx="1598612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7748BC7-55BA-41E4-8F45-0D1B6CDCBB4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582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9917561-0703-480F-97C5-0C00F96EEC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ECE39-9CF4-424F-9F4F-5678168533D8}" type="datetime1">
              <a:rPr lang="zh-CN" altLang="en-US"/>
              <a:pPr>
                <a:defRPr/>
              </a:pPr>
              <a:t>2022/4/6</a:t>
            </a:fld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64277FA-F462-4D58-8CAE-29FE635E5D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E0D07-4E8A-4250-992B-BDB080DFB7F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831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3388" y="214313"/>
            <a:ext cx="2176462" cy="58896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14313"/>
            <a:ext cx="6380163" cy="5889625"/>
          </a:xfrm>
        </p:spPr>
        <p:txBody>
          <a:bodyPr vert="eaVert"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A9A8942-6F74-4780-86DD-DE35FEB675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B2692-128F-4E2F-9698-6A99F2480664}" type="datetime1">
              <a:rPr lang="zh-CN" altLang="en-US"/>
              <a:pPr>
                <a:defRPr/>
              </a:pPr>
              <a:t>2022/4/6</a:t>
            </a:fld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D37E12E-C7C2-43C2-9E48-994F48A88D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8FD3F-F260-4552-8AB9-61E6FE6D517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6780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E3C00D-E745-4E8A-B569-5FCAB59648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7A2CF9-4B2A-4FB7-B6AE-B9DD9EC3EB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54DF8A-007F-4BD5-86B5-30640D6C9A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F1FDCC-FBEC-4E87-A61E-BFC4CEB3C2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117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  <a:lvl2pPr>
              <a:defRPr b="0">
                <a:solidFill>
                  <a:schemeClr val="tx1"/>
                </a:solidFill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F7B858E-367B-4A70-8095-CAF3E127AC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A49D2-F61C-4CA0-9CBD-FB38F8A72385}" type="datetime1">
              <a:rPr lang="zh-CN" altLang="en-US"/>
              <a:pPr>
                <a:defRPr/>
              </a:pPr>
              <a:t>2022/4/6</a:t>
            </a:fld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DE4CD9-4EB6-40EC-AE2F-BBA1FE5E8A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18583-34AE-46C2-B3C8-3A7CF7FF4F2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27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B54E41B-2A7F-4F11-91B4-E07B5C2CE4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7740B-E35A-48DE-8855-5A5F74BA4FAC}" type="datetime1">
              <a:rPr lang="zh-CN" altLang="en-US"/>
              <a:pPr>
                <a:defRPr/>
              </a:pPr>
              <a:t>2022/4/6</a:t>
            </a:fld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DF18633-BC33-4B70-A1BE-217F9E75948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BED6-0195-4D88-96F2-1D126F452AA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602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989138"/>
            <a:ext cx="4278313" cy="411480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1538" y="1989138"/>
            <a:ext cx="4278312" cy="411480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434817D-1FBC-4738-AF2E-372A80F8B0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CD2F8-72C5-4F49-841C-B704EE758A34}" type="datetime1">
              <a:rPr lang="zh-CN" altLang="en-US"/>
              <a:pPr>
                <a:defRPr/>
              </a:pPr>
              <a:t>2022/4/6</a:t>
            </a:fld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1197245-D9D6-4AA5-B6BE-993884B52A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7D8D3-248A-4A01-BDE5-8E95F08719A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58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DD4086A-C05C-4528-9824-577459BA27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E8CB8-D43B-452E-9DCD-B240A9A9BB99}" type="datetime1">
              <a:rPr lang="zh-CN" altLang="en-US"/>
              <a:pPr>
                <a:defRPr/>
              </a:pPr>
              <a:t>2022/4/6</a:t>
            </a:fld>
            <a:endParaRPr lang="zh-CN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6CDA84F-45F0-4E4B-8F4C-32C26CF6C1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86421-16FE-40FA-8E40-09A8822D3FE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011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32EE79D-AD40-4CFA-84DE-087F51AC4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1B891-B0CB-4EE5-B547-ED61D9F96D71}" type="datetime1">
              <a:rPr lang="zh-CN" altLang="en-US"/>
              <a:pPr>
                <a:defRPr/>
              </a:pPr>
              <a:t>2022/4/6</a:t>
            </a:fld>
            <a:endParaRPr lang="zh-CN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80E9E5E-93A1-4820-A72D-C4F425D717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A5F88-9B94-4BDF-9964-AA1FC7C4FFE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934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65E0D80-1EF5-4395-8991-D5C1D443D8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833D1-7BCB-41A1-BB8A-CD74EE55C903}" type="datetime1">
              <a:rPr lang="zh-CN" altLang="en-US"/>
              <a:pPr>
                <a:defRPr/>
              </a:pPr>
              <a:t>2022/4/6</a:t>
            </a:fld>
            <a:endParaRPr lang="zh-CN" altLang="en-US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4C91B64A-CE97-4F70-B4BD-3F597B4E55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42BBE-D4F8-4932-8BBC-C2041E1A096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75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253A071-1155-4D80-B828-D190EF80C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B40CD-0450-4DE3-A797-CD9BDE6B4628}" type="datetime1">
              <a:rPr lang="zh-CN" altLang="en-US"/>
              <a:pPr>
                <a:defRPr/>
              </a:pPr>
              <a:t>2022/4/6</a:t>
            </a:fld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8CD2F4F-0CFB-47B0-8702-3814C8DFA0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85685-1FC3-4073-986F-8B3BEBA95FC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069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9CC5E49-2D47-4A12-9793-BEEA1E62D3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75DE4-C36E-475C-8CBA-950B6D577264}" type="datetime1">
              <a:rPr lang="zh-CN" altLang="en-US"/>
              <a:pPr>
                <a:defRPr/>
              </a:pPr>
              <a:t>2022/4/6</a:t>
            </a:fld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C0BCA55-1BA8-42D9-A4AC-12A0AC9A2D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A22A6-F5CD-4371-8180-D2BB1372F9E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0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2B87E22-AB3C-4473-B0FD-DA074122D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51B5230-9E16-49D5-B7DA-129A1A95A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1BDE05F-3232-4ECD-9A92-BD6042FD0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B124A0-D4B4-4BE0-AEA1-2853BCBF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15796D3-D87B-4584-B1E8-4D1F2EAD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80F8300-669A-49CB-884E-D7CE1D772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0236D25-0C15-4A73-A280-028BA91B6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latin typeface="Tahoma" panose="020B060403050404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DFB56E7-98B9-414D-B65E-964E358E5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14313"/>
            <a:ext cx="854868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C语言程序设计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8E408204-1AF5-4FEB-83CD-24140F0A1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89138"/>
            <a:ext cx="87090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5D9BFA14-C210-47B0-A7BD-001506F4D65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243638"/>
            <a:ext cx="17287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fld id="{BF64E33B-F426-4D5F-B055-BEDF799DE3AF}" type="datetime1">
              <a:rPr lang="zh-CN" altLang="en-US"/>
              <a:pPr>
                <a:defRPr/>
              </a:pPr>
              <a:t>2022/4/6</a:t>
            </a:fld>
            <a:endParaRPr lang="zh-CN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E758451F-90AB-4AE5-A54F-C4AB23B3A2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E194C3B-70A1-48D0-8852-B6F01746620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8" r:id="rId1"/>
    <p:sldLayoutId id="2147484378" r:id="rId2"/>
    <p:sldLayoutId id="2147484379" r:id="rId3"/>
    <p:sldLayoutId id="2147484380" r:id="rId4"/>
    <p:sldLayoutId id="2147484381" r:id="rId5"/>
    <p:sldLayoutId id="2147484382" r:id="rId6"/>
    <p:sldLayoutId id="2147484383" r:id="rId7"/>
    <p:sldLayoutId id="2147484384" r:id="rId8"/>
    <p:sldLayoutId id="2147484385" r:id="rId9"/>
    <p:sldLayoutId id="2147484386" r:id="rId10"/>
    <p:sldLayoutId id="2147484387" r:id="rId11"/>
    <p:sldLayoutId id="214748438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qwang@mail.hust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.jpe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FAB0C664-925A-4F1C-A9C2-D9A87F5525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57188" y="765175"/>
            <a:ext cx="8458200" cy="2519363"/>
          </a:xfrm>
        </p:spPr>
        <p:txBody>
          <a:bodyPr/>
          <a:lstStyle/>
          <a:p>
            <a:pPr eaLnBrk="1" hangingPunct="1"/>
            <a:r>
              <a:rPr lang="zh-CN" altLang="en-US" sz="7200">
                <a:latin typeface="隶书" panose="02010509060101010101" pitchFamily="49" charset="-122"/>
                <a:ea typeface="隶书" panose="02010509060101010101" pitchFamily="49" charset="-122"/>
              </a:rPr>
              <a:t>算法设计与分析</a:t>
            </a:r>
            <a:br>
              <a:rPr lang="en-US" altLang="zh-CN" sz="7200"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>
                <a:latin typeface="隶书" panose="02010509060101010101" pitchFamily="49" charset="-122"/>
                <a:ea typeface="隶书" panose="02010509060101010101" pitchFamily="49" charset="-122"/>
              </a:rPr>
              <a:t>Computer Algorithm Design &amp; Analysis</a:t>
            </a:r>
            <a:endParaRPr lang="zh-CN" altLang="en-US" sz="5400"/>
          </a:p>
        </p:txBody>
      </p:sp>
      <p:pic>
        <p:nvPicPr>
          <p:cNvPr id="5123" name="图片 23">
            <a:extLst>
              <a:ext uri="{FF2B5EF4-FFF2-40B4-BE49-F238E27FC236}">
                <a16:creationId xmlns:a16="http://schemas.microsoft.com/office/drawing/2014/main" id="{CD35F4C2-9687-46BB-81B9-70E0AA9B9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副标题 2">
            <a:extLst>
              <a:ext uri="{FF2B5EF4-FFF2-40B4-BE49-F238E27FC236}">
                <a16:creationId xmlns:a16="http://schemas.microsoft.com/office/drawing/2014/main" id="{D06F2350-2B25-430A-8AF2-CBF901C6F53D}"/>
              </a:ext>
            </a:extLst>
          </p:cNvPr>
          <p:cNvSpPr txBox="1">
            <a:spLocks/>
          </p:cNvSpPr>
          <p:nvPr/>
        </p:nvSpPr>
        <p:spPr bwMode="auto">
          <a:xfrm>
            <a:off x="357188" y="4357688"/>
            <a:ext cx="84582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Clr>
                <a:srgbClr val="3333CC"/>
              </a:buClr>
              <a:buFont typeface="Wingdings 2" panose="05020102010507070707" pitchFamily="18" charset="2"/>
              <a:buNone/>
            </a:pPr>
            <a:r>
              <a:rPr lang="zh-CN" altLang="en-US" sz="2500">
                <a:solidFill>
                  <a:srgbClr val="333399"/>
                </a:solidFill>
              </a:rPr>
              <a:t>王多强</a:t>
            </a:r>
            <a:endParaRPr lang="en-US" altLang="zh-CN" sz="2500">
              <a:solidFill>
                <a:srgbClr val="333399"/>
              </a:solidFill>
            </a:endParaRPr>
          </a:p>
          <a:p>
            <a:pPr algn="ctr" eaLnBrk="1" hangingPunct="1">
              <a:buClr>
                <a:srgbClr val="3333CC"/>
              </a:buClr>
              <a:buFont typeface="Wingdings 2" panose="05020102010507070707" pitchFamily="18" charset="2"/>
              <a:buNone/>
            </a:pPr>
            <a:r>
              <a:rPr lang="en-US" altLang="zh-CN" sz="2500">
                <a:solidFill>
                  <a:srgbClr val="333399"/>
                </a:solidFill>
                <a:hlinkClick r:id="rId4"/>
              </a:rPr>
              <a:t>dqwang@mail.hust.edu.cn</a:t>
            </a:r>
            <a:endParaRPr lang="en-US" altLang="zh-CN" sz="250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>
            <a:extLst>
              <a:ext uri="{FF2B5EF4-FFF2-40B4-BE49-F238E27FC236}">
                <a16:creationId xmlns:a16="http://schemas.microsoft.com/office/drawing/2014/main" id="{59FDACDB-C619-41EB-A684-3995FDFAC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522288"/>
            <a:ext cx="5245100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3">
            <a:extLst>
              <a:ext uri="{FF2B5EF4-FFF2-40B4-BE49-F238E27FC236}">
                <a16:creationId xmlns:a16="http://schemas.microsoft.com/office/drawing/2014/main" id="{FC1A83E1-75A6-4ECE-94E8-8FF2EFF83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88" y="346075"/>
            <a:ext cx="1722437" cy="389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AFAFBF0-9775-435F-821F-ADF8958B9D0F}"/>
              </a:ext>
            </a:extLst>
          </p:cNvPr>
          <p:cNvSpPr txBox="1">
            <a:spLocks/>
          </p:cNvSpPr>
          <p:nvPr/>
        </p:nvSpPr>
        <p:spPr bwMode="auto">
          <a:xfrm>
            <a:off x="107950" y="2463800"/>
            <a:ext cx="6303963" cy="3913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600" dirty="0"/>
              <a:t>图</a:t>
            </a:r>
            <a:r>
              <a:rPr lang="en-US" altLang="zh-CN" sz="1600" dirty="0"/>
              <a:t>23-1</a:t>
            </a:r>
            <a:r>
              <a:rPr lang="zh-CN" altLang="en-US" sz="1600" dirty="0"/>
              <a:t>的一个切割</a:t>
            </a:r>
            <a:r>
              <a:rPr lang="en-US" altLang="zh-CN" sz="1600" dirty="0"/>
              <a:t>(S,V-S)</a:t>
            </a:r>
            <a:endParaRPr lang="zh-CN" altLang="en-US" sz="16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横跨切割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(S,V-S)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4988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b,c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),(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c,d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),(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b,h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),(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d,f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),(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a,h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),(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e,f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轻量级边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c,d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是唯一一条轻量级边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权重为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尊    重：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将图中加了阴影的边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c,i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c,f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f,g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g,h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构成一个集合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其中不存在横跨该切割的边，故切割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1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(S,V-S)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尊重集合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74850"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65" name="内容占位符 2">
            <a:extLst>
              <a:ext uri="{FF2B5EF4-FFF2-40B4-BE49-F238E27FC236}">
                <a16:creationId xmlns:a16="http://schemas.microsoft.com/office/drawing/2014/main" id="{1E9DBE0D-E36F-4E35-B183-9C5CA873D6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0"/>
            <a:ext cx="1600200" cy="69215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/>
              <a:t>例</a:t>
            </a:r>
            <a:endParaRPr lang="en-US" altLang="zh-CN" sz="2800"/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974850" lvl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66" name="右箭头 6">
            <a:extLst>
              <a:ext uri="{FF2B5EF4-FFF2-40B4-BE49-F238E27FC236}">
                <a16:creationId xmlns:a16="http://schemas.microsoft.com/office/drawing/2014/main" id="{CD2AC47B-C5A8-4273-B76A-9838BA151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1268413"/>
            <a:ext cx="631825" cy="479425"/>
          </a:xfrm>
          <a:prstGeom prst="rightArrow">
            <a:avLst>
              <a:gd name="adj1" fmla="val 50000"/>
              <a:gd name="adj2" fmla="val 4991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367" name="直接连接符 2">
            <a:extLst>
              <a:ext uri="{FF2B5EF4-FFF2-40B4-BE49-F238E27FC236}">
                <a16:creationId xmlns:a16="http://schemas.microsoft.com/office/drawing/2014/main" id="{B8AE4388-6F98-47F6-9B54-C152711E68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31913" y="1557338"/>
            <a:ext cx="431800" cy="43180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8" name="直接连接符 9">
            <a:extLst>
              <a:ext uri="{FF2B5EF4-FFF2-40B4-BE49-F238E27FC236}">
                <a16:creationId xmlns:a16="http://schemas.microsoft.com/office/drawing/2014/main" id="{2109DD39-2F17-4AF8-86D2-C506E996994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51025" y="1008063"/>
            <a:ext cx="0" cy="91598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9" name="直接连接符 11">
            <a:extLst>
              <a:ext uri="{FF2B5EF4-FFF2-40B4-BE49-F238E27FC236}">
                <a16:creationId xmlns:a16="http://schemas.microsoft.com/office/drawing/2014/main" id="{7B34EDA4-47BD-4764-AEC8-F9CF3232C2E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979613" y="908050"/>
            <a:ext cx="8636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0" name="直接连接符 14">
            <a:extLst>
              <a:ext uri="{FF2B5EF4-FFF2-40B4-BE49-F238E27FC236}">
                <a16:creationId xmlns:a16="http://schemas.microsoft.com/office/drawing/2014/main" id="{77DA6AEF-3BF9-4563-BB32-50315E16E3F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32138" y="903288"/>
            <a:ext cx="863600" cy="0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1" name="直接连接符 15">
            <a:extLst>
              <a:ext uri="{FF2B5EF4-FFF2-40B4-BE49-F238E27FC236}">
                <a16:creationId xmlns:a16="http://schemas.microsoft.com/office/drawing/2014/main" id="{3C983F2F-ABC6-488B-8738-3772C0E0384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19563" y="1052513"/>
            <a:ext cx="0" cy="858837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2" name="直接连接符 17">
            <a:extLst>
              <a:ext uri="{FF2B5EF4-FFF2-40B4-BE49-F238E27FC236}">
                <a16:creationId xmlns:a16="http://schemas.microsoft.com/office/drawing/2014/main" id="{6AC9ED9D-9AA2-48B4-B5A4-177FCD5D007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246563" y="1528763"/>
            <a:ext cx="387350" cy="398462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AE43B88-E977-4D50-8FBF-4CEB5EAE0C4D}"/>
              </a:ext>
            </a:extLst>
          </p:cNvPr>
          <p:cNvSpPr txBox="1"/>
          <p:nvPr/>
        </p:nvSpPr>
        <p:spPr>
          <a:xfrm>
            <a:off x="5795963" y="4581525"/>
            <a:ext cx="3348037" cy="2030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宋体" panose="02010600030101010101" pitchFamily="2" charset="-122"/>
              </a:rPr>
              <a:t>将切割</a:t>
            </a:r>
            <a:r>
              <a:rPr lang="en-US" altLang="zh-CN" dirty="0">
                <a:latin typeface="宋体" panose="02010600030101010101" pitchFamily="2" charset="-122"/>
              </a:rPr>
              <a:t>(S,V-S)</a:t>
            </a:r>
            <a:r>
              <a:rPr lang="zh-CN" altLang="en-US" dirty="0">
                <a:latin typeface="宋体" panose="02010600030101010101" pitchFamily="2" charset="-122"/>
              </a:rPr>
              <a:t>中两个集合的结点分别画在左、右两边，左边是集合</a:t>
            </a:r>
            <a:r>
              <a:rPr lang="en-US" altLang="zh-CN" dirty="0">
                <a:latin typeface="宋体" panose="02010600030101010101" pitchFamily="2" charset="-122"/>
              </a:rPr>
              <a:t>S</a:t>
            </a:r>
            <a:r>
              <a:rPr lang="zh-CN" altLang="en-US" dirty="0">
                <a:latin typeface="宋体" panose="02010600030101010101" pitchFamily="2" charset="-122"/>
              </a:rPr>
              <a:t>中的结点，右边是集合</a:t>
            </a:r>
            <a:r>
              <a:rPr lang="en-US" altLang="zh-CN" dirty="0">
                <a:latin typeface="宋体" panose="02010600030101010101" pitchFamily="2" charset="-122"/>
              </a:rPr>
              <a:t>V-S</a:t>
            </a:r>
            <a:r>
              <a:rPr lang="zh-CN" altLang="en-US" dirty="0">
                <a:latin typeface="宋体" panose="02010600030101010101" pitchFamily="2" charset="-122"/>
              </a:rPr>
              <a:t>中的结点。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宋体" panose="02010600030101010101" pitchFamily="2" charset="-122"/>
              </a:rPr>
              <a:t>横跨切割的边一端连接左边的一个结点，一端连接右边的一个结点。</a:t>
            </a:r>
          </a:p>
        </p:txBody>
      </p:sp>
      <p:pic>
        <p:nvPicPr>
          <p:cNvPr id="15374" name="图片 23">
            <a:extLst>
              <a:ext uri="{FF2B5EF4-FFF2-40B4-BE49-F238E27FC236}">
                <a16:creationId xmlns:a16="http://schemas.microsoft.com/office/drawing/2014/main" id="{0222EB26-1023-474A-BE3C-DC7BAA0C6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3">
            <a:extLst>
              <a:ext uri="{FF2B5EF4-FFF2-40B4-BE49-F238E27FC236}">
                <a16:creationId xmlns:a16="http://schemas.microsoft.com/office/drawing/2014/main" id="{178518EE-541E-45CE-80D3-0912E9566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575" y="63500"/>
            <a:ext cx="8858250" cy="6408738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选择安全边的规则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定理</a:t>
            </a:r>
            <a:r>
              <a:rPr lang="en-US" altLang="zh-CN" sz="2400" dirty="0"/>
              <a:t>23.1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G=(V,E)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是一个在边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上定义了实数值权重函数</a:t>
            </a:r>
            <a:r>
              <a:rPr lang="el-GR" altLang="zh-CN" sz="2400" dirty="0">
                <a:ea typeface="宋体" panose="02010600030101010101" pitchFamily="2" charset="-122"/>
              </a:rPr>
              <a:t>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的连通无向图。设集合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的一个子集，且</a:t>
            </a:r>
            <a:r>
              <a:rPr lang="en-US" altLang="zh-CN" sz="2400" dirty="0"/>
              <a:t>A</a:t>
            </a:r>
            <a:r>
              <a:rPr lang="zh-CN" altLang="en-US" sz="2400" dirty="0"/>
              <a:t>包含在图</a:t>
            </a:r>
            <a:r>
              <a:rPr lang="en-US" altLang="zh-CN" sz="2400" dirty="0"/>
              <a:t>G</a:t>
            </a:r>
            <a:r>
              <a:rPr lang="zh-CN" altLang="en-US" sz="2400" dirty="0"/>
              <a:t>的某棵最小生成树中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(S,V-S)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中尊重集合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的任意一个切割，又设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u,v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是横跨切割</a:t>
            </a:r>
            <a:r>
              <a:rPr lang="en-US" altLang="zh-CN" sz="2400" b="1" dirty="0"/>
              <a:t>(S,V-S)</a:t>
            </a:r>
            <a:r>
              <a:rPr lang="zh-CN" altLang="en-US" sz="2400" b="1" dirty="0"/>
              <a:t>的一条轻量级边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。那么边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是安全的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（即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MST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性质）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证明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：设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是一棵包含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的最小生成树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，且</a:t>
            </a:r>
            <a:r>
              <a:rPr lang="en-US" altLang="zh-CN" sz="2400" dirty="0"/>
              <a:t>T</a:t>
            </a:r>
            <a:r>
              <a:rPr lang="zh-CN" altLang="en-US" sz="2400" dirty="0"/>
              <a:t>不包含轻量级边</a:t>
            </a:r>
            <a:r>
              <a:rPr lang="en-US" altLang="zh-CN" sz="2400" dirty="0"/>
              <a:t>(</a:t>
            </a:r>
            <a:r>
              <a:rPr lang="en-US" altLang="zh-CN" sz="2400" dirty="0" err="1"/>
              <a:t>u,v</a:t>
            </a:r>
            <a:r>
              <a:rPr lang="en-US" altLang="zh-CN" sz="2400" dirty="0"/>
              <a:t>)</a:t>
            </a:r>
          </a:p>
          <a:p>
            <a:pPr marL="1257300"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800" dirty="0"/>
              <a:t>注：若</a:t>
            </a:r>
            <a:r>
              <a:rPr lang="en-US" altLang="zh-CN" sz="1800" dirty="0"/>
              <a:t>T</a:t>
            </a:r>
            <a:r>
              <a:rPr lang="zh-CN" altLang="en-US" sz="1800" dirty="0"/>
              <a:t>包含轻量级边</a:t>
            </a:r>
            <a:r>
              <a:rPr lang="en-US" altLang="zh-CN" sz="1800" dirty="0"/>
              <a:t>(</a:t>
            </a:r>
            <a:r>
              <a:rPr lang="en-US" altLang="zh-CN" sz="1800" dirty="0" err="1"/>
              <a:t>u,v</a:t>
            </a:r>
            <a:r>
              <a:rPr lang="en-US" altLang="zh-CN" sz="1800" dirty="0"/>
              <a:t>)</a:t>
            </a:r>
            <a:r>
              <a:rPr lang="zh-CN" altLang="en-US" sz="1800" dirty="0"/>
              <a:t>，则证毕。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</p:txBody>
      </p:sp>
      <p:pic>
        <p:nvPicPr>
          <p:cNvPr id="16387" name="图片 2">
            <a:extLst>
              <a:ext uri="{FF2B5EF4-FFF2-40B4-BE49-F238E27FC236}">
                <a16:creationId xmlns:a16="http://schemas.microsoft.com/office/drawing/2014/main" id="{C060D58B-AD5B-403F-A95F-E6255A38F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4149725"/>
            <a:ext cx="2924175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矩形 3">
            <a:extLst>
              <a:ext uri="{FF2B5EF4-FFF2-40B4-BE49-F238E27FC236}">
                <a16:creationId xmlns:a16="http://schemas.microsoft.com/office/drawing/2014/main" id="{35045612-BFB4-4253-86C6-F867AD80A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" y="4768850"/>
            <a:ext cx="50053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T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中包含有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的所有结点，且是一棵树，所以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(u,v)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中从结点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到结点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简单路径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形成一个环。</a:t>
            </a:r>
          </a:p>
        </p:txBody>
      </p:sp>
      <p:sp>
        <p:nvSpPr>
          <p:cNvPr id="16389" name="右箭头 4">
            <a:extLst>
              <a:ext uri="{FF2B5EF4-FFF2-40B4-BE49-F238E27FC236}">
                <a16:creationId xmlns:a16="http://schemas.microsoft.com/office/drawing/2014/main" id="{9438036F-23D9-4300-9A31-BF0F6F89F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5454650"/>
            <a:ext cx="560387" cy="350838"/>
          </a:xfrm>
          <a:prstGeom prst="rightArrow">
            <a:avLst>
              <a:gd name="adj1" fmla="val 50000"/>
              <a:gd name="adj2" fmla="val 4994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390" name="图片 23">
            <a:extLst>
              <a:ext uri="{FF2B5EF4-FFF2-40B4-BE49-F238E27FC236}">
                <a16:creationId xmlns:a16="http://schemas.microsoft.com/office/drawing/2014/main" id="{EB9275E1-E42A-4281-9DC1-AD22BA997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E5B635AD-8629-4A25-AAB1-573AD8182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400">
              <a:solidFill>
                <a:srgbClr val="045C75"/>
              </a:solidFill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D968EA3-5ADE-4C43-95B8-5ED235B03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8" y="2854325"/>
            <a:ext cx="8856662" cy="3678238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设</a:t>
            </a:r>
            <a:r>
              <a:rPr lang="en-US" altLang="zh-CN" sz="2400"/>
              <a:t>(x,y)</a:t>
            </a:r>
            <a:r>
              <a:rPr lang="zh-CN" altLang="en-US" sz="2400"/>
              <a:t>是</a:t>
            </a:r>
            <a:r>
              <a:rPr lang="en-US" altLang="zh-CN" sz="2400"/>
              <a:t>T</a:t>
            </a:r>
            <a:r>
              <a:rPr lang="zh-CN" altLang="en-US" sz="2400"/>
              <a:t>中属于简单路径</a:t>
            </a:r>
            <a:r>
              <a:rPr lang="en-US" altLang="zh-CN" sz="2400"/>
              <a:t>p</a:t>
            </a:r>
            <a:r>
              <a:rPr lang="zh-CN" altLang="en-US" sz="2400"/>
              <a:t>但横跨该切割的边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，且根据已知条件：切割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(S,V-S)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尊重集合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，所以</a:t>
            </a:r>
            <a:r>
              <a:rPr lang="zh-CN" altLang="en-US" sz="2400">
                <a:solidFill>
                  <a:srgbClr val="0000FF"/>
                </a:solidFill>
              </a:rPr>
              <a:t>边</a:t>
            </a:r>
            <a:r>
              <a:rPr lang="en-US" altLang="zh-CN" sz="2400">
                <a:solidFill>
                  <a:srgbClr val="0000FF"/>
                </a:solidFill>
              </a:rPr>
              <a:t>(x,y)</a:t>
            </a:r>
            <a:r>
              <a:rPr lang="zh-CN" altLang="en-US" sz="2400">
                <a:solidFill>
                  <a:srgbClr val="0000FF"/>
                </a:solidFill>
              </a:rPr>
              <a:t>不在集合</a:t>
            </a:r>
            <a:r>
              <a:rPr lang="en-US" altLang="zh-CN" sz="2400">
                <a:solidFill>
                  <a:srgbClr val="0000FF"/>
                </a:solidFill>
              </a:rPr>
              <a:t>A</a:t>
            </a:r>
            <a:r>
              <a:rPr lang="zh-CN" altLang="en-US" sz="2400">
                <a:solidFill>
                  <a:srgbClr val="0000FF"/>
                </a:solidFill>
              </a:rPr>
              <a:t>中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由于边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(x,y)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位于树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中，是从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的唯一简单路径上的一条边，所以将该边删除会导致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被分解为两个连通分量。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FF0000"/>
                </a:solidFill>
              </a:rPr>
              <a:t>将</a:t>
            </a:r>
            <a:r>
              <a:rPr lang="en-US" altLang="zh-CN" sz="2400">
                <a:solidFill>
                  <a:srgbClr val="FF0000"/>
                </a:solidFill>
              </a:rPr>
              <a:t>(u,v)</a:t>
            </a:r>
            <a:r>
              <a:rPr lang="zh-CN" altLang="en-US" sz="2400">
                <a:solidFill>
                  <a:srgbClr val="FF0000"/>
                </a:solidFill>
              </a:rPr>
              <a:t>加上去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，则可以将这两个连通分量连接起来再次形成一棵新的生成树，记为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T’=T-{(x,y)}∪{(u,v)}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7412" name="图片 4">
            <a:extLst>
              <a:ext uri="{FF2B5EF4-FFF2-40B4-BE49-F238E27FC236}">
                <a16:creationId xmlns:a16="http://schemas.microsoft.com/office/drawing/2014/main" id="{C3CCADBA-842F-4F52-97DE-4D103F41F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5888"/>
            <a:ext cx="2735262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13" name="直接箭头连接符 3">
            <a:extLst>
              <a:ext uri="{FF2B5EF4-FFF2-40B4-BE49-F238E27FC236}">
                <a16:creationId xmlns:a16="http://schemas.microsoft.com/office/drawing/2014/main" id="{6EB58856-3661-42B1-84FF-CB64B285DBE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116013" y="820738"/>
            <a:ext cx="2592387" cy="9525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4" name="直接箭头连接符 10">
            <a:extLst>
              <a:ext uri="{FF2B5EF4-FFF2-40B4-BE49-F238E27FC236}">
                <a16:creationId xmlns:a16="http://schemas.microsoft.com/office/drawing/2014/main" id="{88E9ADCC-AE48-404C-A9B5-3219FA7642E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411413" y="1049338"/>
            <a:ext cx="1296987" cy="10191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415" name="图片 23">
            <a:extLst>
              <a:ext uri="{FF2B5EF4-FFF2-40B4-BE49-F238E27FC236}">
                <a16:creationId xmlns:a16="http://schemas.microsoft.com/office/drawing/2014/main" id="{708AB976-4B81-4537-9AF8-4C33E4EE3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DB62B3B8-126B-4B79-B2F8-CB32855FB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15888"/>
            <a:ext cx="549433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而言，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分别处在它所横跨的切割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(S,V-S)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的两端（如图所示，所有黑色的结点位于集合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中，所有白色的结点位于集合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V-S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中）；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中至少有一条属于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的边也横跨该切割（如图中的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所示）。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23">
            <a:extLst>
              <a:ext uri="{FF2B5EF4-FFF2-40B4-BE49-F238E27FC236}">
                <a16:creationId xmlns:a16="http://schemas.microsoft.com/office/drawing/2014/main" id="{2BBCE703-76F1-4FAA-8DC7-029C7029C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4" name="Rectangle 3">
            <a:extLst>
              <a:ext uri="{FF2B5EF4-FFF2-40B4-BE49-F238E27FC236}">
                <a16:creationId xmlns:a16="http://schemas.microsoft.com/office/drawing/2014/main" id="{0A3F07A2-062B-4814-A07A-5361DAC90F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44450"/>
            <a:ext cx="8629650" cy="6015038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由于边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是横跨切割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(S,V-S)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的一条轻量级边，而且边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也横跨该切割，所以应有</a:t>
            </a:r>
            <a:r>
              <a:rPr lang="el-GR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)≤</a:t>
            </a:r>
            <a:r>
              <a:rPr lang="el-GR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ω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x,y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。因此，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3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是一棵最小生成树，所以还应有</a:t>
            </a:r>
            <a:r>
              <a:rPr lang="el-GR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(T)≤</a:t>
            </a:r>
            <a:r>
              <a:rPr lang="el-GR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ω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(T')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50863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l-GR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(T)=</a:t>
            </a:r>
            <a:r>
              <a:rPr lang="el-GR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(T')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400" dirty="0">
                <a:solidFill>
                  <a:srgbClr val="FF0000"/>
                </a:solidFill>
              </a:rPr>
              <a:t>T'</a:t>
            </a:r>
            <a:r>
              <a:rPr lang="zh-CN" altLang="en-US" sz="2400" dirty="0">
                <a:solidFill>
                  <a:srgbClr val="FF0000"/>
                </a:solidFill>
              </a:rPr>
              <a:t>一定也是一棵最小生成树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另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，因为       ，且            ，所以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。因此                    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altLang="zh-CN" sz="2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由于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T'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是最小生成树，所以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对于集合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是安全的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   证毕。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2300" indent="-6223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36" name="灯片编号占位符 6">
            <a:extLst>
              <a:ext uri="{FF2B5EF4-FFF2-40B4-BE49-F238E27FC236}">
                <a16:creationId xmlns:a16="http://schemas.microsoft.com/office/drawing/2014/main" id="{B6534188-F490-4E84-A872-A3D5189C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97688" y="6059488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A55EAF2-ADBE-4572-85D4-39775A6F9ECF}" type="slidenum">
              <a:rPr lang="zh-CN" altLang="en-US" sz="1400">
                <a:solidFill>
                  <a:srgbClr val="045C75"/>
                </a:solidFill>
                <a:latin typeface="Constantia" panose="02030602050306030303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13</a:t>
            </a:fld>
            <a:endParaRPr lang="zh-CN" altLang="en-US" sz="1400">
              <a:solidFill>
                <a:srgbClr val="045C75"/>
              </a:solidFill>
              <a:latin typeface="Constantia" panose="02030602050306030303" pitchFamily="18" charset="0"/>
              <a:ea typeface="宋体" panose="02010600030101010101" pitchFamily="2" charset="-122"/>
            </a:endParaRPr>
          </a:p>
        </p:txBody>
      </p:sp>
      <p:pic>
        <p:nvPicPr>
          <p:cNvPr id="18437" name="图片 1">
            <a:extLst>
              <a:ext uri="{FF2B5EF4-FFF2-40B4-BE49-F238E27FC236}">
                <a16:creationId xmlns:a16="http://schemas.microsoft.com/office/drawing/2014/main" id="{0D54C610-4F3E-4B74-BF87-2488C8CD0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70000"/>
            <a:ext cx="525303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8" name="对象 4">
            <a:extLst>
              <a:ext uri="{FF2B5EF4-FFF2-40B4-BE49-F238E27FC236}">
                <a16:creationId xmlns:a16="http://schemas.microsoft.com/office/drawing/2014/main" id="{B3436609-1B7A-41BF-9DB0-E00159836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700463"/>
          <a:ext cx="8397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公式" r:id="rId5" imgW="482391" imgH="190417" progId="Equation.3">
                  <p:embed/>
                </p:oleObj>
              </mc:Choice>
              <mc:Fallback>
                <p:oleObj name="公式" r:id="rId5" imgW="482391" imgH="190417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700463"/>
                        <a:ext cx="83978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5">
            <a:extLst>
              <a:ext uri="{FF2B5EF4-FFF2-40B4-BE49-F238E27FC236}">
                <a16:creationId xmlns:a16="http://schemas.microsoft.com/office/drawing/2014/main" id="{FA0A84BD-E7C5-4257-9255-B59670E4E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3656013"/>
          <a:ext cx="17303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公式" r:id="rId7" imgW="685800" imgH="203200" progId="Equation.3">
                  <p:embed/>
                </p:oleObj>
              </mc:Choice>
              <mc:Fallback>
                <p:oleObj name="公式" r:id="rId7" imgW="685800" imgH="203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656013"/>
                        <a:ext cx="17303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6">
            <a:extLst>
              <a:ext uri="{FF2B5EF4-FFF2-40B4-BE49-F238E27FC236}">
                <a16:creationId xmlns:a16="http://schemas.microsoft.com/office/drawing/2014/main" id="{4896187E-76D4-4F23-BC37-EF1A72CB5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8438" y="3673475"/>
          <a:ext cx="9937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公式" r:id="rId9" imgW="571252" imgH="203112" progId="Equation.3">
                  <p:embed/>
                </p:oleObj>
              </mc:Choice>
              <mc:Fallback>
                <p:oleObj name="公式" r:id="rId9" imgW="571252" imgH="203112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38" y="3673475"/>
                        <a:ext cx="9937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7">
            <a:extLst>
              <a:ext uri="{FF2B5EF4-FFF2-40B4-BE49-F238E27FC236}">
                <a16:creationId xmlns:a16="http://schemas.microsoft.com/office/drawing/2014/main" id="{DD38F4CB-FD69-4AFB-8629-711ED15EC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2600" y="4264025"/>
          <a:ext cx="32448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公式" r:id="rId11" imgW="1193800" imgH="203200" progId="Equation.3">
                  <p:embed/>
                </p:oleObj>
              </mc:Choice>
              <mc:Fallback>
                <p:oleObj name="公式" r:id="rId11" imgW="1193800" imgH="2032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4264025"/>
                        <a:ext cx="32448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FEB25A84-0C6A-40A1-9327-0E589E18EC3B}"/>
              </a:ext>
            </a:extLst>
          </p:cNvPr>
          <p:cNvSpPr/>
          <p:nvPr/>
        </p:nvSpPr>
        <p:spPr>
          <a:xfrm>
            <a:off x="855663" y="6111875"/>
            <a:ext cx="6840537" cy="333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200" i="1" dirty="0">
                <a:solidFill>
                  <a:srgbClr val="0000FF"/>
                </a:solidFill>
              </a:rPr>
              <a:t>循环不变式：在每遍循环之前，</a:t>
            </a:r>
            <a:r>
              <a:rPr lang="en-US" altLang="zh-CN" sz="1200" i="1" dirty="0">
                <a:solidFill>
                  <a:srgbClr val="0000FF"/>
                </a:solidFill>
              </a:rPr>
              <a:t>A</a:t>
            </a:r>
            <a:r>
              <a:rPr lang="zh-CN" altLang="en-US" sz="1200" i="1" dirty="0">
                <a:solidFill>
                  <a:srgbClr val="0000FF"/>
                </a:solidFill>
              </a:rPr>
              <a:t>是某棵最小生成树的一个子集。</a:t>
            </a:r>
            <a:endParaRPr lang="en-US" altLang="zh-CN" sz="1200" i="1" dirty="0">
              <a:solidFill>
                <a:srgbClr val="0000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CEC881-A2AC-4BF3-969B-E408802A2E71}"/>
              </a:ext>
            </a:extLst>
          </p:cNvPr>
          <p:cNvSpPr/>
          <p:nvPr/>
        </p:nvSpPr>
        <p:spPr>
          <a:xfrm>
            <a:off x="874713" y="6496050"/>
            <a:ext cx="8267700" cy="333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200" i="1" dirty="0">
                <a:solidFill>
                  <a:srgbClr val="0000FF"/>
                </a:solidFill>
              </a:rPr>
              <a:t>这样的边使得我们可以“安全地”将之加入到集合</a:t>
            </a:r>
            <a:r>
              <a:rPr lang="en-US" altLang="zh-CN" sz="1200" i="1" dirty="0">
                <a:solidFill>
                  <a:srgbClr val="0000FF"/>
                </a:solidFill>
              </a:rPr>
              <a:t>A</a:t>
            </a:r>
            <a:r>
              <a:rPr lang="zh-CN" altLang="en-US" sz="1200" i="1" dirty="0">
                <a:solidFill>
                  <a:srgbClr val="0000FF"/>
                </a:solidFill>
              </a:rPr>
              <a:t>而不会破坏</a:t>
            </a:r>
            <a:r>
              <a:rPr lang="en-US" altLang="zh-CN" sz="1200" i="1" dirty="0">
                <a:solidFill>
                  <a:srgbClr val="0000FF"/>
                </a:solidFill>
              </a:rPr>
              <a:t>A</a:t>
            </a:r>
            <a:r>
              <a:rPr lang="zh-CN" altLang="en-US" sz="1200" i="1" dirty="0">
                <a:solidFill>
                  <a:srgbClr val="0000FF"/>
                </a:solidFill>
              </a:rPr>
              <a:t>的循环不变式，因此称之为集合</a:t>
            </a:r>
            <a:r>
              <a:rPr lang="en-US" altLang="zh-CN" sz="1200" i="1" dirty="0">
                <a:solidFill>
                  <a:srgbClr val="0000FF"/>
                </a:solidFill>
              </a:rPr>
              <a:t>A</a:t>
            </a:r>
            <a:r>
              <a:rPr lang="zh-CN" altLang="en-US" sz="1200" i="1" dirty="0">
                <a:solidFill>
                  <a:srgbClr val="0000FF"/>
                </a:solidFill>
              </a:rPr>
              <a:t>的“安全边”</a:t>
            </a:r>
            <a:endParaRPr lang="en-US" altLang="zh-CN" sz="12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3">
            <a:extLst>
              <a:ext uri="{FF2B5EF4-FFF2-40B4-BE49-F238E27FC236}">
                <a16:creationId xmlns:a16="http://schemas.microsoft.com/office/drawing/2014/main" id="{393D64C8-6E00-4A20-A266-20BF55742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188913"/>
            <a:ext cx="8856663" cy="5905500"/>
          </a:xfrm>
          <a:solidFill>
            <a:schemeClr val="bg1"/>
          </a:solidFill>
        </p:spPr>
        <p:txBody>
          <a:bodyPr/>
          <a:lstStyle/>
          <a:p>
            <a:pPr marL="1341438" indent="-1341438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基于定理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23.1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理解算法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GENERIC-MST</a:t>
            </a:r>
          </a:p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在算法推进的过程中，</a:t>
            </a:r>
            <a:r>
              <a:rPr lang="zh-CN" altLang="en-US" sz="2400" dirty="0"/>
              <a:t>集合</a:t>
            </a:r>
            <a:r>
              <a:rPr lang="en-US" altLang="zh-CN" sz="2400" dirty="0"/>
              <a:t>A</a:t>
            </a:r>
            <a:r>
              <a:rPr lang="zh-CN" altLang="en-US" sz="2400" dirty="0"/>
              <a:t>始终保持无环状态。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因为加入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中每条边都是安全的，使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始终保持为一棵最小生成树子集的状态。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2400"/>
              </a:spcBef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算法执行的任意时刻，</a:t>
            </a:r>
            <a:r>
              <a:rPr lang="zh-CN" altLang="en-US" sz="2400" dirty="0"/>
              <a:t>图</a:t>
            </a:r>
            <a:r>
              <a:rPr lang="en-US" altLang="zh-CN" sz="2400" dirty="0"/>
              <a:t>G</a:t>
            </a:r>
            <a:r>
              <a:rPr lang="en-US" altLang="zh-CN" sz="2400" baseline="-25000" dirty="0"/>
              <a:t>A</a:t>
            </a:r>
            <a:r>
              <a:rPr lang="en-US" altLang="zh-CN" sz="2400" dirty="0"/>
              <a:t>=(V,A)</a:t>
            </a:r>
            <a:r>
              <a:rPr lang="zh-CN" altLang="en-US" sz="2400" dirty="0"/>
              <a:t>是一个森林。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中的每个连通分量是一棵树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某些连通分量可能是仅含一个结点的树，如在初始时，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A=Ø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0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|V|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棵树，每棵树都只有一个结点。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对于安全边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，由于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A∪{(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)}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必须无环，所以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连接的是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中的两个不同连通分量。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9459" name="图片 23">
            <a:extLst>
              <a:ext uri="{FF2B5EF4-FFF2-40B4-BE49-F238E27FC236}">
                <a16:creationId xmlns:a16="http://schemas.microsoft.com/office/drawing/2014/main" id="{9AEFA00F-8CFE-4EA1-B0D0-E03D5183F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9D6B50-45B2-4ACC-845B-07E8378D1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5" y="0"/>
            <a:ext cx="2536825" cy="1030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3">
            <a:extLst>
              <a:ext uri="{FF2B5EF4-FFF2-40B4-BE49-F238E27FC236}">
                <a16:creationId xmlns:a16="http://schemas.microsoft.com/office/drawing/2014/main" id="{DFC50BFE-B36A-4598-8D6D-36172479C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349500"/>
            <a:ext cx="8208962" cy="360045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循环执行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|V|-1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次，每次找出构造最小生成树所需的一条边。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初始时，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A=Ø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2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中有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|V|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棵树；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其后每遍循环将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2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中树的数量减少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当整个森林只含有一棵树时，算法终止。此时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是问题的解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 (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最小成本生成树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41438" indent="-1341438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157E44-C463-4962-9151-8C01E3364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404813"/>
            <a:ext cx="4284662" cy="1739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20484" name="图片 23">
            <a:extLst>
              <a:ext uri="{FF2B5EF4-FFF2-40B4-BE49-F238E27FC236}">
                <a16:creationId xmlns:a16="http://schemas.microsoft.com/office/drawing/2014/main" id="{9A5B94BD-AE77-473E-BBD2-592C3C98A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3">
            <a:extLst>
              <a:ext uri="{FF2B5EF4-FFF2-40B4-BE49-F238E27FC236}">
                <a16:creationId xmlns:a16="http://schemas.microsoft.com/office/drawing/2014/main" id="{18008E99-5D94-40FD-9C3B-2320EC4E6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3">
            <a:extLst>
              <a:ext uri="{FF2B5EF4-FFF2-40B4-BE49-F238E27FC236}">
                <a16:creationId xmlns:a16="http://schemas.microsoft.com/office/drawing/2014/main" id="{1F828E7C-A32C-4ABB-B3F1-EEBCAC8C1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549275"/>
            <a:ext cx="8856663" cy="6192838"/>
          </a:xfrm>
          <a:solidFill>
            <a:schemeClr val="bg1"/>
          </a:solidFill>
        </p:spPr>
        <p:txBody>
          <a:bodyPr/>
          <a:lstStyle/>
          <a:p>
            <a:pPr marL="0" indent="6223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推论 </a:t>
            </a:r>
            <a:r>
              <a:rPr lang="en-US" altLang="zh-CN" sz="2400" dirty="0">
                <a:solidFill>
                  <a:srgbClr val="0000FF"/>
                </a:solidFill>
              </a:rPr>
              <a:t>23.2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G=(V,E)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是一个无向连通图，并有定义在边集合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上的实数值权重函数</a:t>
            </a:r>
            <a:r>
              <a:rPr lang="el-GR" altLang="zh-CN" sz="2400" dirty="0">
                <a:ea typeface="宋体" panose="02010600030101010101" pitchFamily="2" charset="-122"/>
              </a:rPr>
              <a:t>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。设集合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的一个子集，且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包含在图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的某棵最小生成树中。设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C=(V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,E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为森林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=(V,A)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中的一个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连通分量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)∈E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         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连接和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中其它连通分量的所有边中权重最小的边。则边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是安全的。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01700" indent="-901700" algn="just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证明：由于</a:t>
            </a:r>
            <a:r>
              <a:rPr lang="en-US" altLang="zh-CN" sz="2400" dirty="0"/>
              <a:t>C</a:t>
            </a:r>
            <a:r>
              <a:rPr lang="zh-CN" altLang="en-US" sz="2400" dirty="0"/>
              <a:t>是一个连通分量，与其它连通分量没有边连接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，所以定义在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的结点集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切割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(V</a:t>
            </a:r>
            <a:r>
              <a:rPr lang="en-US" altLang="zh-CN" sz="2400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,V-V</a:t>
            </a:r>
            <a:r>
              <a:rPr lang="en-US" altLang="zh-CN" sz="2400" baseline="-25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尊重集合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中没有横跨该切割的边。而边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就是横跨该切割的一条轻量级边，根据定理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23.1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是安全的。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01700" indent="-901700" algn="just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证毕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41438" indent="-134143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  <a:p>
            <a:pPr marL="1341438" indent="-134143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200" dirty="0"/>
          </a:p>
        </p:txBody>
      </p:sp>
      <p:graphicFrame>
        <p:nvGraphicFramePr>
          <p:cNvPr id="21508" name="对象 1">
            <a:extLst>
              <a:ext uri="{FF2B5EF4-FFF2-40B4-BE49-F238E27FC236}">
                <a16:creationId xmlns:a16="http://schemas.microsoft.com/office/drawing/2014/main" id="{00945264-A24A-4998-A4E1-95BA74BEDE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349500"/>
          <a:ext cx="1457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公式" r:id="rId4" imgW="685800" imgH="203200" progId="Equation.3">
                  <p:embed/>
                </p:oleObj>
              </mc:Choice>
              <mc:Fallback>
                <p:oleObj name="公式" r:id="rId4" imgW="685800" imgH="203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349500"/>
                        <a:ext cx="1457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3">
            <a:extLst>
              <a:ext uri="{FF2B5EF4-FFF2-40B4-BE49-F238E27FC236}">
                <a16:creationId xmlns:a16="http://schemas.microsoft.com/office/drawing/2014/main" id="{C8B48B51-8D17-4250-AFF0-CD015514E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46038"/>
            <a:ext cx="9021763" cy="6408737"/>
          </a:xfrm>
          <a:solidFill>
            <a:schemeClr val="bg1"/>
          </a:solidFill>
        </p:spPr>
        <p:txBody>
          <a:bodyPr/>
          <a:lstStyle/>
          <a:p>
            <a:pPr marL="1341438" indent="-13414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23.2 </a:t>
            </a:r>
            <a:r>
              <a:rPr lang="en-US" altLang="zh-CN" sz="2800" dirty="0" err="1"/>
              <a:t>Kruskal</a:t>
            </a:r>
            <a:r>
              <a:rPr lang="zh-CN" altLang="en-US" sz="2800" dirty="0"/>
              <a:t>和</a:t>
            </a:r>
            <a:r>
              <a:rPr lang="en-US" altLang="zh-CN" sz="2800" dirty="0"/>
              <a:t>Prim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Kruskal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Prim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算法是求解最小生成树的两个经典算法。它们都是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GENERIC-MST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算法的具体细化，每种算法都使用一条具体的规则来确定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GENERIC-MST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行所描述的安全边：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200" dirty="0" err="1"/>
              <a:t>Kruskal</a:t>
            </a:r>
            <a:r>
              <a:rPr lang="zh-CN" altLang="en-US" sz="2200" dirty="0"/>
              <a:t>算法：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始终是一个森林，开始时，其结点集就是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结点集，并且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是所有单节点树构成的森林。之后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每次加入到集合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中的安全边是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的两个</a:t>
            </a:r>
            <a:endParaRPr lang="en-US" altLang="zh-CN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不同分量的权重最小的边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200" dirty="0"/>
              <a:t>Prim</a:t>
            </a:r>
            <a:r>
              <a:rPr lang="zh-CN" altLang="en-US" sz="2200" dirty="0"/>
              <a:t>算法：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始终是一棵树，每次加入到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中的安全边是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</a:t>
            </a:r>
            <a:endParaRPr lang="en-US" altLang="zh-CN" sz="2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A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之外某个结点的边中权重最小的边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Kruskal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Prim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算法都是典型的</a:t>
            </a:r>
            <a:r>
              <a:rPr lang="zh-CN" altLang="en-US" sz="2400" dirty="0">
                <a:solidFill>
                  <a:srgbClr val="FF0000"/>
                </a:solidFill>
              </a:rPr>
              <a:t>贪心算法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200" dirty="0"/>
          </a:p>
          <a:p>
            <a:pPr marL="1341438" indent="-13414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200" dirty="0"/>
          </a:p>
        </p:txBody>
      </p:sp>
      <p:pic>
        <p:nvPicPr>
          <p:cNvPr id="22531" name="图片 23">
            <a:extLst>
              <a:ext uri="{FF2B5EF4-FFF2-40B4-BE49-F238E27FC236}">
                <a16:creationId xmlns:a16="http://schemas.microsoft.com/office/drawing/2014/main" id="{151C8CF4-8479-4BB7-8BB6-23A080FB4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3">
            <a:extLst>
              <a:ext uri="{FF2B5EF4-FFF2-40B4-BE49-F238E27FC236}">
                <a16:creationId xmlns:a16="http://schemas.microsoft.com/office/drawing/2014/main" id="{6842C181-7636-4A77-B08E-F4B59AC76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238" y="55563"/>
            <a:ext cx="8770937" cy="6408737"/>
          </a:xfrm>
          <a:solidFill>
            <a:schemeClr val="bg1"/>
          </a:solidFill>
        </p:spPr>
        <p:txBody>
          <a:bodyPr/>
          <a:lstStyle/>
          <a:p>
            <a:pPr marL="1341438" indent="-13414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1. </a:t>
            </a:r>
            <a:r>
              <a:rPr lang="en-US" altLang="zh-CN" dirty="0" err="1"/>
              <a:t>Kruskal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4035425" indent="-403542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Kruskal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算法找安全边的方法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：在所有连接森林中两棵不同树的边中，找权重最小的边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2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2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是边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所连接的两棵树，则边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一定是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2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连接其它连通分量（包括树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2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）的一条轻量级边，根据推论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23.2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，边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2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的一条安全边。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3555" name="图片 1">
            <a:extLst>
              <a:ext uri="{FF2B5EF4-FFF2-40B4-BE49-F238E27FC236}">
                <a16:creationId xmlns:a16="http://schemas.microsoft.com/office/drawing/2014/main" id="{4977658F-7AEF-428A-A700-155F51F7B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933825"/>
            <a:ext cx="641985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96739F-5E1A-49EC-9A8B-EA0213475028}"/>
              </a:ext>
            </a:extLst>
          </p:cNvPr>
          <p:cNvSpPr txBox="1"/>
          <p:nvPr/>
        </p:nvSpPr>
        <p:spPr>
          <a:xfrm>
            <a:off x="4767263" y="6256338"/>
            <a:ext cx="318452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借助不相交集合数据结构实现</a:t>
            </a:r>
          </a:p>
        </p:txBody>
      </p:sp>
      <p:cxnSp>
        <p:nvCxnSpPr>
          <p:cNvPr id="23557" name="直接箭头连接符 4">
            <a:extLst>
              <a:ext uri="{FF2B5EF4-FFF2-40B4-BE49-F238E27FC236}">
                <a16:creationId xmlns:a16="http://schemas.microsoft.com/office/drawing/2014/main" id="{223496F3-A340-4D24-BEEC-BC2A08D2297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40200" y="5834063"/>
            <a:ext cx="792163" cy="28892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558" name="图片 23">
            <a:extLst>
              <a:ext uri="{FF2B5EF4-FFF2-40B4-BE49-F238E27FC236}">
                <a16:creationId xmlns:a16="http://schemas.microsoft.com/office/drawing/2014/main" id="{DCAB5FF3-06D3-4724-A147-299A2F7AD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6">
            <a:extLst>
              <a:ext uri="{FF2B5EF4-FFF2-40B4-BE49-F238E27FC236}">
                <a16:creationId xmlns:a16="http://schemas.microsoft.com/office/drawing/2014/main" id="{8B1A9C28-9A7B-4854-8797-6B7A37DC6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625600"/>
            <a:ext cx="789305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图片 7">
            <a:extLst>
              <a:ext uri="{FF2B5EF4-FFF2-40B4-BE49-F238E27FC236}">
                <a16:creationId xmlns:a16="http://schemas.microsoft.com/office/drawing/2014/main" id="{C05FD389-1E6B-4EDF-8811-76843EC8B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3294063"/>
            <a:ext cx="7893050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图片 8">
            <a:extLst>
              <a:ext uri="{FF2B5EF4-FFF2-40B4-BE49-F238E27FC236}">
                <a16:creationId xmlns:a16="http://schemas.microsoft.com/office/drawing/2014/main" id="{1789D9C1-CDBB-405E-AB9B-1E9A712B2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4964113"/>
            <a:ext cx="80359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BB8C78B-5A4F-4A05-975B-5929EF8C8C2B}"/>
              </a:ext>
            </a:extLst>
          </p:cNvPr>
          <p:cNvSpPr txBox="1"/>
          <p:nvPr/>
        </p:nvSpPr>
        <p:spPr>
          <a:xfrm>
            <a:off x="2182813" y="6554788"/>
            <a:ext cx="4824412" cy="276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200" dirty="0">
                <a:latin typeface="宋体" panose="02010600030101010101" pitchFamily="2" charset="-122"/>
              </a:rPr>
              <a:t>在图</a:t>
            </a:r>
            <a:r>
              <a:rPr lang="en-US" altLang="zh-CN" sz="1200" dirty="0">
                <a:latin typeface="宋体" panose="02010600030101010101" pitchFamily="2" charset="-122"/>
              </a:rPr>
              <a:t>23-1</a:t>
            </a:r>
            <a:r>
              <a:rPr lang="zh-CN" altLang="en-US" sz="1200" dirty="0">
                <a:latin typeface="宋体" panose="02010600030101010101" pitchFamily="2" charset="-122"/>
              </a:rPr>
              <a:t>上执行</a:t>
            </a:r>
            <a:r>
              <a:rPr lang="en-US" altLang="zh-CN" sz="1200" dirty="0" err="1">
                <a:latin typeface="宋体" panose="02010600030101010101" pitchFamily="2" charset="-122"/>
              </a:rPr>
              <a:t>Kruskal</a:t>
            </a:r>
            <a:r>
              <a:rPr lang="zh-CN" altLang="en-US" sz="1200" dirty="0">
                <a:latin typeface="宋体" panose="02010600030101010101" pitchFamily="2" charset="-122"/>
              </a:rPr>
              <a:t>算法。加了阴影的边属于不断增长的森林</a:t>
            </a:r>
            <a:r>
              <a:rPr lang="en-US" altLang="zh-CN" sz="1200" dirty="0">
                <a:latin typeface="宋体" panose="02010600030101010101" pitchFamily="2" charset="-122"/>
              </a:rPr>
              <a:t>A</a:t>
            </a:r>
            <a:r>
              <a:rPr lang="zh-CN" altLang="en-US" sz="1200" dirty="0"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24582" name="图片 23">
            <a:extLst>
              <a:ext uri="{FF2B5EF4-FFF2-40B4-BE49-F238E27FC236}">
                <a16:creationId xmlns:a16="http://schemas.microsoft.com/office/drawing/2014/main" id="{406CBD0C-281A-4FFE-89E0-B19F027CD3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图片 5">
            <a:extLst>
              <a:ext uri="{FF2B5EF4-FFF2-40B4-BE49-F238E27FC236}">
                <a16:creationId xmlns:a16="http://schemas.microsoft.com/office/drawing/2014/main" id="{3FB28795-4CEB-4900-B693-28CE9DE3A5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26988"/>
            <a:ext cx="78613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A4DD7317-D7A7-47C5-983D-F6EBCB96FE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1844675"/>
            <a:ext cx="7775575" cy="2314575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zh-CN" sz="3200">
                <a:solidFill>
                  <a:schemeClr val="tx1"/>
                </a:solidFill>
              </a:rPr>
              <a:t>Chapter 23</a:t>
            </a:r>
            <a:br>
              <a:rPr lang="en-US" altLang="zh-CN" sz="3200">
                <a:solidFill>
                  <a:schemeClr val="tx1"/>
                </a:solidFill>
              </a:rPr>
            </a:br>
            <a:r>
              <a:rPr lang="en-US" altLang="zh-CN" sz="3200">
                <a:solidFill>
                  <a:schemeClr val="tx1"/>
                </a:solidFill>
              </a:rPr>
              <a:t>Minimum Spanning Trees</a:t>
            </a:r>
            <a:br>
              <a:rPr lang="en-US" altLang="zh-CN" sz="3200">
                <a:solidFill>
                  <a:schemeClr val="tx1"/>
                </a:solidFill>
              </a:rPr>
            </a:br>
            <a:br>
              <a:rPr lang="en-US" altLang="zh-CN" sz="3200">
                <a:solidFill>
                  <a:schemeClr val="tx1"/>
                </a:solidFill>
              </a:rPr>
            </a:br>
            <a:r>
              <a:rPr lang="zh-CN" altLang="en-US" sz="3200">
                <a:solidFill>
                  <a:schemeClr val="tx1"/>
                </a:solidFill>
              </a:rPr>
              <a:t>最小生成树</a:t>
            </a:r>
          </a:p>
        </p:txBody>
      </p:sp>
      <p:pic>
        <p:nvPicPr>
          <p:cNvPr id="7171" name="图片 23">
            <a:extLst>
              <a:ext uri="{FF2B5EF4-FFF2-40B4-BE49-F238E27FC236}">
                <a16:creationId xmlns:a16="http://schemas.microsoft.com/office/drawing/2014/main" id="{788FB893-EB90-40CB-8388-AC879D9C5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4DE247-F46F-4A56-BF87-AFF79BB1E0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199D87-7E4A-41C5-B103-73CCE43003B6}" type="datetime1">
              <a:rPr lang="zh-CN" altLang="en-US" smtClean="0"/>
              <a:pPr>
                <a:defRPr/>
              </a:pPr>
              <a:t>2022/4/6</a:t>
            </a:fld>
            <a:endParaRPr lang="zh-CN" altLang="en-US"/>
          </a:p>
        </p:txBody>
      </p:sp>
      <p:sp>
        <p:nvSpPr>
          <p:cNvPr id="25603" name="灯片编号占位符 4">
            <a:extLst>
              <a:ext uri="{FF2B5EF4-FFF2-40B4-BE49-F238E27FC236}">
                <a16:creationId xmlns:a16="http://schemas.microsoft.com/office/drawing/2014/main" id="{817E25EA-4CA0-4D77-AD11-BB91F9ECFC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88F014F-8647-4993-9E44-FEDABB922D8C}" type="slidenum">
              <a:rPr lang="zh-CN" altLang="zh-CN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zh-CN" altLang="zh-CN" sz="1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5604" name="图片 5">
            <a:extLst>
              <a:ext uri="{FF2B5EF4-FFF2-40B4-BE49-F238E27FC236}">
                <a16:creationId xmlns:a16="http://schemas.microsoft.com/office/drawing/2014/main" id="{03ECA1F7-BB86-418E-BD7A-7E3AF27B2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49275"/>
            <a:ext cx="8291512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F0D414-62A8-49F7-A2FF-2F3F3565E4F7}"/>
              </a:ext>
            </a:extLst>
          </p:cNvPr>
          <p:cNvSpPr txBox="1"/>
          <p:nvPr/>
        </p:nvSpPr>
        <p:spPr>
          <a:xfrm>
            <a:off x="2128838" y="6105525"/>
            <a:ext cx="4824412" cy="461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1200" dirty="0"/>
              <a:t>在图</a:t>
            </a:r>
            <a:r>
              <a:rPr lang="en-US" altLang="zh-CN" sz="1200" dirty="0"/>
              <a:t>23-1</a:t>
            </a:r>
            <a:r>
              <a:rPr lang="zh-CN" altLang="en-US" sz="1200" dirty="0"/>
              <a:t>上执行</a:t>
            </a:r>
            <a:r>
              <a:rPr lang="en-US" altLang="zh-CN" sz="1200" dirty="0" err="1"/>
              <a:t>Kruskal</a:t>
            </a:r>
            <a:r>
              <a:rPr lang="zh-CN" altLang="en-US" sz="1200" dirty="0"/>
              <a:t>算法。加了阴影的边属于不断增长的森林</a:t>
            </a:r>
            <a:r>
              <a:rPr lang="en-US" altLang="zh-CN" sz="1200" dirty="0"/>
              <a:t>A</a:t>
            </a:r>
            <a:r>
              <a:rPr lang="zh-CN" altLang="en-US" sz="1200" dirty="0"/>
              <a:t>。（</a:t>
            </a:r>
            <a:r>
              <a:rPr lang="en-US" altLang="zh-CN" sz="1200" dirty="0"/>
              <a:t>continue</a:t>
            </a:r>
            <a:r>
              <a:rPr lang="zh-CN" altLang="en-US" sz="1200" dirty="0"/>
              <a:t>）</a:t>
            </a:r>
          </a:p>
        </p:txBody>
      </p:sp>
      <p:pic>
        <p:nvPicPr>
          <p:cNvPr id="25606" name="图片 23">
            <a:extLst>
              <a:ext uri="{FF2B5EF4-FFF2-40B4-BE49-F238E27FC236}">
                <a16:creationId xmlns:a16="http://schemas.microsoft.com/office/drawing/2014/main" id="{C112EB7A-D0D1-4072-AA93-0F3222A1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A6BDF-0EFA-4DDC-93F6-51697A89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908050"/>
            <a:ext cx="8420100" cy="5195888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err="1"/>
              <a:t>Kruskal</a:t>
            </a:r>
            <a:r>
              <a:rPr lang="zh-CN" altLang="en-US" dirty="0"/>
              <a:t>算法的时间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Kruskal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算法的运行时间依赖于</a:t>
            </a:r>
            <a:r>
              <a:rPr lang="zh-CN" altLang="en-US" sz="2400" dirty="0"/>
              <a:t>不相交集合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数据结构的具体实现。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Kruskal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算法的时间为：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lg</a:t>
            </a:r>
            <a:r>
              <a:rPr lang="en-US" altLang="zh-CN" sz="24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如果再注意到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|E|&lt;|V|</a:t>
            </a:r>
            <a:r>
              <a:rPr lang="en-US" altLang="zh-CN" sz="22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，则有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lg|E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|=O(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lg</a:t>
            </a:r>
            <a:r>
              <a:rPr lang="en-US" altLang="zh-CN" sz="22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200" i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，所以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Kruskal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算法的时间可表示为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200" i="1" dirty="0"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lg</a:t>
            </a:r>
            <a:r>
              <a:rPr lang="en-US" altLang="zh-CN" sz="22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200" i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000" dirty="0"/>
          </a:p>
          <a:p>
            <a:pPr>
              <a:lnSpc>
                <a:spcPct val="150000"/>
              </a:lnSpc>
              <a:defRPr/>
            </a:pP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0000FF"/>
                </a:solidFill>
              </a:rPr>
              <a:t>见教材</a:t>
            </a:r>
            <a:r>
              <a:rPr lang="en-US" altLang="zh-CN" sz="2400" dirty="0">
                <a:solidFill>
                  <a:srgbClr val="0000FF"/>
                </a:solidFill>
              </a:rPr>
              <a:t>P366</a:t>
            </a:r>
            <a:r>
              <a:rPr lang="zh-CN" altLang="en-US" sz="2400" dirty="0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8F5F1-FE09-4EB3-8E81-C2161D2D40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199D87-7E4A-41C5-B103-73CCE43003B6}" type="datetime1">
              <a:rPr lang="zh-CN" altLang="en-US" smtClean="0"/>
              <a:pPr>
                <a:defRPr/>
              </a:pPr>
              <a:t>2022/4/6</a:t>
            </a:fld>
            <a:endParaRPr lang="zh-CN" altLang="en-US"/>
          </a:p>
        </p:txBody>
      </p:sp>
      <p:sp>
        <p:nvSpPr>
          <p:cNvPr id="26628" name="灯片编号占位符 4">
            <a:extLst>
              <a:ext uri="{FF2B5EF4-FFF2-40B4-BE49-F238E27FC236}">
                <a16:creationId xmlns:a16="http://schemas.microsoft.com/office/drawing/2014/main" id="{CC486D4A-119F-40BF-AABC-707F00187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3ED788B-EBDC-4B9B-930A-A74AE037D8AE}" type="slidenum">
              <a:rPr lang="zh-CN" altLang="zh-CN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zh-CN" altLang="zh-CN" sz="1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6629" name="图片 23">
            <a:extLst>
              <a:ext uri="{FF2B5EF4-FFF2-40B4-BE49-F238E27FC236}">
                <a16:creationId xmlns:a16="http://schemas.microsoft.com/office/drawing/2014/main" id="{A6680825-5914-4F2C-8B7D-29972F74A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3">
            <a:extLst>
              <a:ext uri="{FF2B5EF4-FFF2-40B4-BE49-F238E27FC236}">
                <a16:creationId xmlns:a16="http://schemas.microsoft.com/office/drawing/2014/main" id="{793FFFAE-73F1-4C17-817A-3C1900778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950" y="71438"/>
            <a:ext cx="9001125" cy="6408737"/>
          </a:xfrm>
          <a:solidFill>
            <a:schemeClr val="bg1"/>
          </a:solidFill>
        </p:spPr>
        <p:txBody>
          <a:bodyPr/>
          <a:lstStyle/>
          <a:p>
            <a:pPr marL="1341438" indent="-134143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2. Prim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Prim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算法的每一步是在</a:t>
            </a:r>
            <a:r>
              <a:rPr lang="zh-CN" altLang="en-US" sz="2400" dirty="0"/>
              <a:t>连接集合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A</a:t>
            </a:r>
            <a:r>
              <a:rPr lang="zh-CN" altLang="en-US" sz="2400" dirty="0"/>
              <a:t>之外所有结点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的边中，选择一条轻量级边加入到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中。根据推论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23.2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，这条规则所加入的边对于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也是安全的。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       Prim</a:t>
            </a:r>
            <a:r>
              <a:rPr lang="zh-CN" altLang="en-US" sz="2200" dirty="0"/>
              <a:t>算法的基本性质：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中的边总是构成一棵树。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DF47E9-843B-4A82-9F3B-D714283A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3429000"/>
            <a:ext cx="4173538" cy="34131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F77379-E8A8-4439-A820-A983F6E4D394}"/>
              </a:ext>
            </a:extLst>
          </p:cNvPr>
          <p:cNvSpPr txBox="1"/>
          <p:nvPr/>
        </p:nvSpPr>
        <p:spPr>
          <a:xfrm>
            <a:off x="5141913" y="3395663"/>
            <a:ext cx="3967162" cy="3416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/>
              <a:t>r</a:t>
            </a:r>
            <a:r>
              <a:rPr lang="zh-CN" altLang="en-US" sz="1600" dirty="0"/>
              <a:t>是树根，从</a:t>
            </a:r>
            <a:r>
              <a:rPr lang="en-US" altLang="zh-CN" sz="1600" dirty="0" err="1"/>
              <a:t>r.key</a:t>
            </a:r>
            <a:r>
              <a:rPr lang="en-US" altLang="zh-CN" sz="1600" dirty="0"/>
              <a:t>=0</a:t>
            </a:r>
            <a:r>
              <a:rPr lang="zh-CN" altLang="en-US" sz="1600" dirty="0"/>
              <a:t>并首次选中</a:t>
            </a:r>
            <a:r>
              <a:rPr lang="en-US" altLang="zh-CN" sz="1600" dirty="0"/>
              <a:t>r</a:t>
            </a:r>
            <a:r>
              <a:rPr lang="zh-CN" altLang="en-US" sz="1600" dirty="0"/>
              <a:t>开始。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/>
              <a:t>结点的属性</a:t>
            </a:r>
            <a:r>
              <a:rPr lang="en-US" altLang="zh-CN" sz="1600" dirty="0"/>
              <a:t>key</a:t>
            </a:r>
            <a:r>
              <a:rPr lang="zh-CN" altLang="en-US" sz="1600" dirty="0"/>
              <a:t>的值是其连接至</a:t>
            </a:r>
            <a:r>
              <a:rPr lang="en-US" altLang="zh-CN" sz="1600" dirty="0"/>
              <a:t>A</a:t>
            </a:r>
            <a:r>
              <a:rPr lang="zh-CN" altLang="en-US" sz="1600" dirty="0"/>
              <a:t>的最小权重。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/>
              <a:t>这里使用最小优先队列</a:t>
            </a:r>
            <a:r>
              <a:rPr lang="en-US" altLang="zh-CN" sz="1600" dirty="0"/>
              <a:t>Q</a:t>
            </a:r>
            <a:r>
              <a:rPr lang="zh-CN" altLang="en-US" sz="1600" dirty="0"/>
              <a:t>，以快速地选择下一条边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dirty="0"/>
              <a:t>v.</a:t>
            </a:r>
            <a:r>
              <a:rPr lang="el-GR" altLang="zh-CN" sz="1600" dirty="0">
                <a:latin typeface="Gabriola" panose="04040605051002020D02" pitchFamily="82" charset="0"/>
              </a:rPr>
              <a:t>Π</a:t>
            </a:r>
            <a:r>
              <a:rPr lang="zh-CN" altLang="en-US" sz="1600" dirty="0"/>
              <a:t>记录结点</a:t>
            </a:r>
            <a:r>
              <a:rPr lang="en-US" altLang="zh-CN" sz="1600" dirty="0"/>
              <a:t>v</a:t>
            </a:r>
            <a:r>
              <a:rPr lang="zh-CN" altLang="en-US" sz="1600" dirty="0"/>
              <a:t>在树中的父结点。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dirty="0"/>
              <a:t>算法终止时，最小优先队列</a:t>
            </a:r>
            <a:r>
              <a:rPr lang="en-US" altLang="zh-CN" sz="1600" dirty="0"/>
              <a:t>Q</a:t>
            </a:r>
            <a:r>
              <a:rPr lang="zh-CN" altLang="en-US" sz="1600" dirty="0"/>
              <a:t>为空，</a:t>
            </a:r>
            <a:r>
              <a:rPr lang="en-US" altLang="zh-CN" sz="1600" dirty="0"/>
              <a:t>G</a:t>
            </a:r>
            <a:r>
              <a:rPr lang="zh-CN" altLang="en-US" sz="1600" dirty="0"/>
              <a:t>的最小成本生成树为：</a:t>
            </a:r>
            <a:endParaRPr lang="en-US" altLang="zh-CN" sz="1600" dirty="0"/>
          </a:p>
          <a:p>
            <a:pPr>
              <a:lnSpc>
                <a:spcPct val="150000"/>
              </a:lnSpc>
              <a:defRPr/>
            </a:pPr>
            <a:r>
              <a:rPr lang="en-US" altLang="zh-CN" sz="1600" dirty="0"/>
              <a:t>             A={(</a:t>
            </a:r>
            <a:r>
              <a:rPr lang="en-US" altLang="zh-CN" sz="1600" dirty="0" err="1"/>
              <a:t>v,v</a:t>
            </a:r>
            <a:r>
              <a:rPr lang="en-US" altLang="zh-CN" sz="1600" dirty="0"/>
              <a:t>.</a:t>
            </a:r>
            <a:r>
              <a:rPr lang="el-GR" altLang="zh-CN" sz="1600" dirty="0"/>
              <a:t> </a:t>
            </a:r>
            <a:r>
              <a:rPr lang="el-GR" altLang="zh-CN" sz="1600" dirty="0">
                <a:latin typeface="Gabriola" panose="04040605051002020D02" pitchFamily="82" charset="0"/>
              </a:rPr>
              <a:t>Π</a:t>
            </a:r>
            <a:r>
              <a:rPr lang="en-US" altLang="zh-CN" sz="1600" dirty="0"/>
              <a:t>):v</a:t>
            </a:r>
            <a:r>
              <a:rPr lang="el-GR" altLang="zh-CN" sz="1600" dirty="0"/>
              <a:t>∈</a:t>
            </a:r>
            <a:r>
              <a:rPr lang="en-US" altLang="zh-CN" sz="1600" dirty="0"/>
              <a:t>V-{r}}</a:t>
            </a:r>
          </a:p>
        </p:txBody>
      </p:sp>
      <p:cxnSp>
        <p:nvCxnSpPr>
          <p:cNvPr id="27653" name="直接箭头连接符 4">
            <a:extLst>
              <a:ext uri="{FF2B5EF4-FFF2-40B4-BE49-F238E27FC236}">
                <a16:creationId xmlns:a16="http://schemas.microsoft.com/office/drawing/2014/main" id="{9F0DAA1B-7966-4273-AB7E-5EF79FDB199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35375" y="4724400"/>
            <a:ext cx="1712913" cy="7080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4" name="直接箭头连接符 6">
            <a:extLst>
              <a:ext uri="{FF2B5EF4-FFF2-40B4-BE49-F238E27FC236}">
                <a16:creationId xmlns:a16="http://schemas.microsoft.com/office/drawing/2014/main" id="{BA2DD7CA-FBCF-447D-A39E-879BDC0FB27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05113" y="5516563"/>
            <a:ext cx="2630487" cy="8096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7655" name="图片 23">
            <a:extLst>
              <a:ext uri="{FF2B5EF4-FFF2-40B4-BE49-F238E27FC236}">
                <a16:creationId xmlns:a16="http://schemas.microsoft.com/office/drawing/2014/main" id="{A602CF02-D874-40DB-B30E-112BDB721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5">
            <a:extLst>
              <a:ext uri="{FF2B5EF4-FFF2-40B4-BE49-F238E27FC236}">
                <a16:creationId xmlns:a16="http://schemas.microsoft.com/office/drawing/2014/main" id="{2563CD71-AA4D-4DF7-8BF9-32509BE36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76250"/>
            <a:ext cx="82296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3FBD736-616A-4669-A323-2986EF75200D}"/>
              </a:ext>
            </a:extLst>
          </p:cNvPr>
          <p:cNvSpPr txBox="1"/>
          <p:nvPr/>
        </p:nvSpPr>
        <p:spPr>
          <a:xfrm>
            <a:off x="1403350" y="5876925"/>
            <a:ext cx="6691313" cy="603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200" dirty="0">
                <a:latin typeface="宋体" panose="02010600030101010101" pitchFamily="2" charset="-122"/>
              </a:rPr>
              <a:t>在图</a:t>
            </a:r>
            <a:r>
              <a:rPr lang="en-US" altLang="zh-CN" sz="1200" dirty="0">
                <a:latin typeface="宋体" panose="02010600030101010101" pitchFamily="2" charset="-122"/>
              </a:rPr>
              <a:t>23-1</a:t>
            </a:r>
            <a:r>
              <a:rPr lang="zh-CN" altLang="en-US" sz="1200" dirty="0">
                <a:latin typeface="宋体" panose="02010600030101010101" pitchFamily="2" charset="-122"/>
              </a:rPr>
              <a:t>上执行</a:t>
            </a:r>
            <a:r>
              <a:rPr lang="en-US" altLang="zh-CN" sz="1200" dirty="0">
                <a:latin typeface="宋体" panose="02010600030101010101" pitchFamily="2" charset="-122"/>
              </a:rPr>
              <a:t>Prim</a:t>
            </a:r>
            <a:r>
              <a:rPr lang="zh-CN" altLang="en-US" sz="1200" dirty="0">
                <a:latin typeface="宋体" panose="02010600030101010101" pitchFamily="2" charset="-122"/>
              </a:rPr>
              <a:t>算法，初始时根结点为</a:t>
            </a:r>
            <a:r>
              <a:rPr lang="en-US" altLang="zh-CN" sz="1200" dirty="0">
                <a:latin typeface="宋体" panose="02010600030101010101" pitchFamily="2" charset="-122"/>
              </a:rPr>
              <a:t>a</a:t>
            </a:r>
            <a:r>
              <a:rPr lang="zh-CN" altLang="en-US" sz="1200" dirty="0">
                <a:latin typeface="宋体" panose="02010600030101010101" pitchFamily="2" charset="-122"/>
              </a:rPr>
              <a:t>。加阴影的边和黑色的结点都属于树</a:t>
            </a:r>
            <a:r>
              <a:rPr lang="en-US" altLang="zh-CN" sz="1200" dirty="0">
                <a:latin typeface="宋体" panose="02010600030101010101" pitchFamily="2" charset="-122"/>
              </a:rPr>
              <a:t>A</a:t>
            </a:r>
            <a:r>
              <a:rPr lang="zh-CN" altLang="en-US" sz="1200" dirty="0">
                <a:latin typeface="宋体" panose="02010600030101010101" pitchFamily="2" charset="-122"/>
              </a:rPr>
              <a:t>。</a:t>
            </a:r>
            <a:endParaRPr lang="en-US" altLang="zh-CN" sz="1200" dirty="0">
              <a:latin typeface="宋体" panose="02010600030101010101" pitchFamily="2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1200" dirty="0">
                <a:latin typeface="宋体" panose="02010600030101010101" pitchFamily="2" charset="-122"/>
              </a:rPr>
              <a:t>在算法的每一步，树中的结点就决定了图的一个切割。横跨该切割的一条轻量级边被加入树中。</a:t>
            </a:r>
          </a:p>
        </p:txBody>
      </p:sp>
      <p:sp>
        <p:nvSpPr>
          <p:cNvPr id="28676" name="下箭头 8">
            <a:extLst>
              <a:ext uri="{FF2B5EF4-FFF2-40B4-BE49-F238E27FC236}">
                <a16:creationId xmlns:a16="http://schemas.microsoft.com/office/drawing/2014/main" id="{ECB1D3B5-C9B4-4A99-B8AF-2A407E981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52400"/>
            <a:ext cx="215900" cy="358775"/>
          </a:xfrm>
          <a:prstGeom prst="downArrow">
            <a:avLst>
              <a:gd name="adj1" fmla="val 50000"/>
              <a:gd name="adj2" fmla="val 498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下箭头 9">
            <a:extLst>
              <a:ext uri="{FF2B5EF4-FFF2-40B4-BE49-F238E27FC236}">
                <a16:creationId xmlns:a16="http://schemas.microsoft.com/office/drawing/2014/main" id="{7853B5D1-01F2-42D1-8787-9B562E08E9C1}"/>
              </a:ext>
            </a:extLst>
          </p:cNvPr>
          <p:cNvSpPr>
            <a:spLocks noChangeArrowheads="1"/>
          </p:cNvSpPr>
          <p:nvPr/>
        </p:nvSpPr>
        <p:spPr bwMode="auto">
          <a:xfrm rot="-7797613">
            <a:off x="5178425" y="1652588"/>
            <a:ext cx="238125" cy="377825"/>
          </a:xfrm>
          <a:prstGeom prst="downArrow">
            <a:avLst>
              <a:gd name="adj1" fmla="val 50000"/>
              <a:gd name="adj2" fmla="val 4962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8678" name="图片 23">
            <a:extLst>
              <a:ext uri="{FF2B5EF4-FFF2-40B4-BE49-F238E27FC236}">
                <a16:creationId xmlns:a16="http://schemas.microsoft.com/office/drawing/2014/main" id="{165752B9-512B-45EA-A3FA-F5DD185DD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C0EDE-DAEC-43AE-A1E5-76982195EC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199D87-7E4A-41C5-B103-73CCE43003B6}" type="datetime1">
              <a:rPr lang="zh-CN" altLang="en-US" smtClean="0"/>
              <a:pPr>
                <a:defRPr/>
              </a:pPr>
              <a:t>2022/4/6</a:t>
            </a:fld>
            <a:endParaRPr lang="zh-CN" altLang="en-US"/>
          </a:p>
        </p:txBody>
      </p:sp>
      <p:sp>
        <p:nvSpPr>
          <p:cNvPr id="29699" name="灯片编号占位符 4">
            <a:extLst>
              <a:ext uri="{FF2B5EF4-FFF2-40B4-BE49-F238E27FC236}">
                <a16:creationId xmlns:a16="http://schemas.microsoft.com/office/drawing/2014/main" id="{19897B3F-565C-4556-B38D-8E1D11E01F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3F6A898-DD74-4A60-812E-2AA00503DF60}" type="slidenum">
              <a:rPr lang="zh-CN" altLang="zh-CN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zh-CN" altLang="zh-CN" sz="1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9700" name="图片 1">
            <a:extLst>
              <a:ext uri="{FF2B5EF4-FFF2-40B4-BE49-F238E27FC236}">
                <a16:creationId xmlns:a16="http://schemas.microsoft.com/office/drawing/2014/main" id="{70221D2E-84DC-40D3-951A-70BF5EEA7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76300"/>
            <a:ext cx="8329613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B188674-E302-4D72-BDC7-3AC4B1B71D7B}"/>
              </a:ext>
            </a:extLst>
          </p:cNvPr>
          <p:cNvSpPr txBox="1"/>
          <p:nvPr/>
        </p:nvSpPr>
        <p:spPr>
          <a:xfrm>
            <a:off x="692150" y="4797425"/>
            <a:ext cx="8239125" cy="120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600" dirty="0">
                <a:latin typeface="宋体" panose="02010600030101010101" pitchFamily="2" charset="-122"/>
              </a:rPr>
              <a:t>   在图</a:t>
            </a:r>
            <a:r>
              <a:rPr lang="en-US" altLang="zh-CN" sz="1600" dirty="0">
                <a:latin typeface="宋体" panose="02010600030101010101" pitchFamily="2" charset="-122"/>
              </a:rPr>
              <a:t>23-1</a:t>
            </a:r>
            <a:r>
              <a:rPr lang="zh-CN" altLang="en-US" sz="1600" dirty="0">
                <a:latin typeface="宋体" panose="02010600030101010101" pitchFamily="2" charset="-122"/>
              </a:rPr>
              <a:t>上执行</a:t>
            </a:r>
            <a:r>
              <a:rPr lang="en-US" altLang="zh-CN" sz="1600" dirty="0">
                <a:latin typeface="宋体" panose="02010600030101010101" pitchFamily="2" charset="-122"/>
              </a:rPr>
              <a:t>Prim</a:t>
            </a:r>
            <a:r>
              <a:rPr lang="zh-CN" altLang="en-US" sz="1600" dirty="0">
                <a:latin typeface="宋体" panose="02010600030101010101" pitchFamily="2" charset="-122"/>
              </a:rPr>
              <a:t>算法，初始时根结点为</a:t>
            </a:r>
            <a:r>
              <a:rPr lang="en-US" altLang="zh-CN" sz="1600" dirty="0">
                <a:latin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</a:rPr>
              <a:t>。加阴影的边和黑色的结点都属于树</a:t>
            </a:r>
            <a:r>
              <a:rPr lang="en-US" altLang="zh-CN" sz="1600" dirty="0">
                <a:latin typeface="宋体" panose="02010600030101010101" pitchFamily="2" charset="-122"/>
              </a:rPr>
              <a:t>A</a:t>
            </a:r>
            <a:r>
              <a:rPr lang="zh-CN" altLang="en-US" sz="1600" dirty="0">
                <a:latin typeface="宋体" panose="02010600030101010101" pitchFamily="2" charset="-122"/>
              </a:rPr>
              <a:t>。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latin typeface="宋体" panose="02010600030101010101" pitchFamily="2" charset="-122"/>
              </a:rPr>
              <a:t>在算法的每一步，树中的结点就决定了图的一个切割。横跨该切割的一条轻量级边被加入树中。（</a:t>
            </a:r>
            <a:r>
              <a:rPr lang="en-US" altLang="zh-CN" sz="1600" dirty="0">
                <a:latin typeface="宋体" panose="02010600030101010101" pitchFamily="2" charset="-122"/>
              </a:rPr>
              <a:t>continue</a:t>
            </a:r>
            <a:r>
              <a:rPr lang="zh-CN" altLang="en-US" sz="1600" dirty="0">
                <a:latin typeface="宋体" panose="02010600030101010101" pitchFamily="2" charset="-122"/>
              </a:rPr>
              <a:t>）</a:t>
            </a:r>
          </a:p>
        </p:txBody>
      </p:sp>
      <p:pic>
        <p:nvPicPr>
          <p:cNvPr id="29702" name="图片 23">
            <a:extLst>
              <a:ext uri="{FF2B5EF4-FFF2-40B4-BE49-F238E27FC236}">
                <a16:creationId xmlns:a16="http://schemas.microsoft.com/office/drawing/2014/main" id="{07A474E3-EFB2-442C-A96D-554308971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C7ECA4-68C8-477B-B6DF-50B8FC92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404813"/>
            <a:ext cx="8420100" cy="5699125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Prim</a:t>
            </a:r>
            <a:r>
              <a:rPr lang="zh-CN" altLang="en-US" dirty="0"/>
              <a:t>算法的时间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Prim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算法的运行时间依赖于最小优先队列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的具体实现。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可用二叉最小优先队列的方式实现。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每次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EXTRACT-MIN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的时间是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lg</a:t>
            </a:r>
            <a:r>
              <a:rPr lang="en-US" altLang="zh-CN" sz="22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200" i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EXTRACT-MIN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的总时间是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200" i="1" dirty="0">
                <a:latin typeface="宋体" panose="02010600030101010101" pitchFamily="2" charset="-122"/>
                <a:ea typeface="宋体" panose="02010600030101010101" pitchFamily="2" charset="-122"/>
              </a:rPr>
              <a:t>V 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lg</a:t>
            </a:r>
            <a:r>
              <a:rPr lang="en-US" altLang="zh-CN" sz="22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200" i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其它时间：第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行的赋值操作共需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O(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E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lg</a:t>
            </a:r>
            <a:r>
              <a:rPr lang="en-US" altLang="zh-CN" sz="2400" i="1" dirty="0" err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400" i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/>
              <a:t>Prim</a:t>
            </a:r>
            <a:r>
              <a:rPr lang="zh-CN" altLang="en-US" sz="2800" b="1" dirty="0"/>
              <a:t>算法的时间为</a:t>
            </a:r>
            <a:r>
              <a:rPr lang="zh-CN" altLang="en-US" sz="2400" dirty="0"/>
              <a:t>：</a:t>
            </a:r>
            <a:r>
              <a:rPr lang="en-US" altLang="zh-CN" sz="2400" dirty="0"/>
              <a:t>O(</a:t>
            </a:r>
            <a:r>
              <a:rPr lang="en-US" altLang="zh-CN" sz="2400" i="1" dirty="0"/>
              <a:t>V </a:t>
            </a:r>
            <a:r>
              <a:rPr lang="en-US" altLang="zh-CN" sz="2400" dirty="0" err="1"/>
              <a:t>lg</a:t>
            </a:r>
            <a:r>
              <a:rPr lang="en-US" altLang="zh-CN" sz="2400" i="1" dirty="0" err="1"/>
              <a:t>V</a:t>
            </a:r>
            <a:r>
              <a:rPr lang="en-US" altLang="zh-CN" sz="2400" i="1" dirty="0"/>
              <a:t> </a:t>
            </a:r>
            <a:r>
              <a:rPr lang="en-US" altLang="zh-CN" sz="2400" dirty="0"/>
              <a:t>+</a:t>
            </a:r>
            <a:r>
              <a:rPr lang="en-US" altLang="zh-CN" sz="2400" i="1" dirty="0"/>
              <a:t>E </a:t>
            </a:r>
            <a:r>
              <a:rPr lang="en-US" altLang="zh-CN" sz="2400" dirty="0" err="1"/>
              <a:t>lg</a:t>
            </a:r>
            <a:r>
              <a:rPr lang="en-US" altLang="zh-CN" sz="2400" i="1" dirty="0" err="1"/>
              <a:t>V</a:t>
            </a:r>
            <a:r>
              <a:rPr lang="en-US" altLang="zh-CN" sz="2400" i="1" dirty="0"/>
              <a:t> </a:t>
            </a:r>
            <a:r>
              <a:rPr lang="en-US" altLang="zh-CN" sz="2400" dirty="0"/>
              <a:t>)=</a:t>
            </a:r>
            <a:r>
              <a:rPr lang="en-US" altLang="zh-CN" sz="2400" dirty="0">
                <a:solidFill>
                  <a:srgbClr val="FF0000"/>
                </a:solidFill>
              </a:rPr>
              <a:t>O(</a:t>
            </a:r>
            <a:r>
              <a:rPr lang="en-US" altLang="zh-CN" sz="2400" i="1" dirty="0">
                <a:solidFill>
                  <a:srgbClr val="FF0000"/>
                </a:solidFill>
              </a:rPr>
              <a:t>E </a:t>
            </a:r>
            <a:r>
              <a:rPr lang="en-US" altLang="zh-CN" sz="2400" dirty="0" err="1">
                <a:solidFill>
                  <a:srgbClr val="FF0000"/>
                </a:solidFill>
              </a:rPr>
              <a:t>lg</a:t>
            </a:r>
            <a:r>
              <a:rPr lang="en-US" altLang="zh-CN" sz="2400" i="1" dirty="0" err="1">
                <a:solidFill>
                  <a:srgbClr val="FF0000"/>
                </a:solidFill>
              </a:rPr>
              <a:t>V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从渐进意义上看，</a:t>
            </a:r>
            <a:r>
              <a:rPr lang="en-US" altLang="zh-CN" sz="2200" dirty="0" err="1">
                <a:latin typeface="宋体" panose="02010600030101010101" pitchFamily="2" charset="-122"/>
                <a:ea typeface="宋体" panose="02010600030101010101" pitchFamily="2" charset="-122"/>
              </a:rPr>
              <a:t>Kruskal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Prim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算法具有相同的运行时间。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2400"/>
              </a:spcBef>
              <a:defRPr/>
            </a:pP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0000FF"/>
                </a:solidFill>
              </a:rPr>
              <a:t>见教材</a:t>
            </a:r>
            <a:r>
              <a:rPr lang="en-US" altLang="zh-CN" sz="2400" dirty="0">
                <a:solidFill>
                  <a:srgbClr val="0000FF"/>
                </a:solidFill>
              </a:rPr>
              <a:t>P369</a:t>
            </a:r>
            <a:r>
              <a:rPr lang="zh-CN" altLang="en-US" sz="2400" dirty="0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43C44-C677-4360-98EB-D8E36988C0E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199D87-7E4A-41C5-B103-73CCE43003B6}" type="datetime1">
              <a:rPr lang="zh-CN" altLang="en-US" smtClean="0"/>
              <a:pPr>
                <a:defRPr/>
              </a:pPr>
              <a:t>2022/4/6</a:t>
            </a:fld>
            <a:endParaRPr lang="zh-CN" altLang="en-US"/>
          </a:p>
        </p:txBody>
      </p:sp>
      <p:sp>
        <p:nvSpPr>
          <p:cNvPr id="30724" name="灯片编号占位符 4">
            <a:extLst>
              <a:ext uri="{FF2B5EF4-FFF2-40B4-BE49-F238E27FC236}">
                <a16:creationId xmlns:a16="http://schemas.microsoft.com/office/drawing/2014/main" id="{05A5EA94-B933-402C-8F73-F90A67107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9F3931A-FE11-4158-8B4E-F26A2EF2C0A8}" type="slidenum">
              <a:rPr lang="zh-CN" altLang="zh-CN" sz="1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25</a:t>
            </a:fld>
            <a:endParaRPr lang="zh-CN" altLang="zh-CN" sz="1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0725" name="图片 23">
            <a:extLst>
              <a:ext uri="{FF2B5EF4-FFF2-40B4-BE49-F238E27FC236}">
                <a16:creationId xmlns:a16="http://schemas.microsoft.com/office/drawing/2014/main" id="{C6219F01-08DF-4209-8AD9-DE2F24438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>
            <a:extLst>
              <a:ext uri="{FF2B5EF4-FFF2-40B4-BE49-F238E27FC236}">
                <a16:creationId xmlns:a16="http://schemas.microsoft.com/office/drawing/2014/main" id="{29E0C3AB-9A18-43D1-9AA1-B5AFF34B1A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88913"/>
            <a:ext cx="8856662" cy="6553200"/>
          </a:xfrm>
          <a:solidFill>
            <a:schemeClr val="bg1"/>
          </a:solidFill>
        </p:spPr>
        <p:txBody>
          <a:bodyPr/>
          <a:lstStyle/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zh-CN" altLang="en-US" sz="2400"/>
              <a:t>布线问题：</a:t>
            </a:r>
            <a:endParaRPr lang="en-US" altLang="zh-CN" sz="2400"/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在电子电路设计中，通常需要将多个组件的针脚连接在一起。设有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个针脚，则至少需要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根连线连接（每根连线连接两个针脚）。问</a:t>
            </a:r>
            <a:r>
              <a:rPr lang="zh-CN" altLang="en-US" sz="2400">
                <a:solidFill>
                  <a:srgbClr val="0000FF"/>
                </a:solidFill>
              </a:rPr>
              <a:t>怎么连线才能使所使用的连线总长度最短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zh-CN" altLang="en-US" sz="2400"/>
              <a:t>建模：最小生成树</a:t>
            </a:r>
            <a:endParaRPr lang="en-US" altLang="zh-CN" sz="2400"/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将布线问题用一个连通无向图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G=(V,E)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表示，</a:t>
            </a:r>
            <a:r>
              <a:rPr lang="zh-CN" altLang="en-US" sz="2400"/>
              <a:t>结点表示针脚，边表示针脚之间的连线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。对每条边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(u,v)∈E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赋予</a:t>
            </a:r>
            <a:r>
              <a:rPr lang="zh-CN" altLang="en-US" sz="2400"/>
              <a:t>权重</a:t>
            </a:r>
            <a:r>
              <a:rPr lang="el-GR" altLang="zh-CN" sz="2400"/>
              <a:t>ω</a:t>
            </a:r>
            <a:r>
              <a:rPr lang="en-US" altLang="zh-CN" sz="2400"/>
              <a:t>(u,v)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表示连接针脚（结点）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的代价（连线长度）。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问题的解</a:t>
            </a:r>
            <a:r>
              <a:rPr lang="zh-CN" altLang="en-US" sz="2000"/>
              <a:t>：</a:t>
            </a:r>
            <a:endParaRPr lang="en-US" altLang="zh-CN" sz="2000"/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找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中的一个</a:t>
            </a:r>
            <a:r>
              <a:rPr lang="zh-CN" altLang="en-US" sz="2400"/>
              <a:t>无环子集       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，使之既能够将所有的结点（针脚）连接起来，又具有最小的权重，即使得                            的值最小。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7950" indent="0" eaLnBrk="1" hangingPunct="1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endParaRPr lang="zh-CN" altLang="en-US" sz="2800"/>
          </a:p>
        </p:txBody>
      </p:sp>
      <p:graphicFrame>
        <p:nvGraphicFramePr>
          <p:cNvPr id="8195" name="对象 1">
            <a:extLst>
              <a:ext uri="{FF2B5EF4-FFF2-40B4-BE49-F238E27FC236}">
                <a16:creationId xmlns:a16="http://schemas.microsoft.com/office/drawing/2014/main" id="{839716FD-8237-4BAD-B7F1-29E19A4C95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7788" y="5253038"/>
          <a:ext cx="6842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公式" r:id="rId3" imgW="457200" imgH="190500" progId="Equation.3">
                  <p:embed/>
                </p:oleObj>
              </mc:Choice>
              <mc:Fallback>
                <p:oleObj name="公式" r:id="rId3" imgW="457200" imgH="1905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5253038"/>
                        <a:ext cx="68421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2">
            <a:extLst>
              <a:ext uri="{FF2B5EF4-FFF2-40B4-BE49-F238E27FC236}">
                <a16:creationId xmlns:a16="http://schemas.microsoft.com/office/drawing/2014/main" id="{B75403C8-0D98-469D-8A7D-2C36214B15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5805488"/>
          <a:ext cx="25193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5" imgW="1282700" imgH="355600" progId="Equation.3">
                  <p:embed/>
                </p:oleObj>
              </mc:Choice>
              <mc:Fallback>
                <p:oleObj name="公式" r:id="rId5" imgW="1282700" imgH="3556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805488"/>
                        <a:ext cx="251936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7" name="图片 23">
            <a:extLst>
              <a:ext uri="{FF2B5EF4-FFF2-40B4-BE49-F238E27FC236}">
                <a16:creationId xmlns:a16="http://schemas.microsoft.com/office/drawing/2014/main" id="{21E2309F-123F-428C-B29A-C4C8221BD4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28B26345-218A-45AD-964F-1A861BE7D6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79512" y="59381"/>
            <a:ext cx="8950201" cy="4032250"/>
          </a:xfrm>
          <a:blipFill>
            <a:blip r:embed="rId2"/>
            <a:stretch>
              <a:fillRect b="-332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9219" name="图片 1">
            <a:extLst>
              <a:ext uri="{FF2B5EF4-FFF2-40B4-BE49-F238E27FC236}">
                <a16:creationId xmlns:a16="http://schemas.microsoft.com/office/drawing/2014/main" id="{C42CBF1D-B642-432B-A50D-E91E0ACE5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254500"/>
            <a:ext cx="4164012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文本框 2">
            <a:extLst>
              <a:ext uri="{FF2B5EF4-FFF2-40B4-BE49-F238E27FC236}">
                <a16:creationId xmlns:a16="http://schemas.microsoft.com/office/drawing/2014/main" id="{3BA622BC-6A9E-4B2F-A346-18518D8D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0" y="4205288"/>
            <a:ext cx="421163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一个连通图的最小生成树。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边上标记了权重，属于最小生成树的边用阴影表示。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生成树的总权重是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37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注：</a:t>
            </a: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最小生成树并不一定唯一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221" name="文本框 4">
            <a:extLst>
              <a:ext uri="{FF2B5EF4-FFF2-40B4-BE49-F238E27FC236}">
                <a16:creationId xmlns:a16="http://schemas.microsoft.com/office/drawing/2014/main" id="{53664EF3-2D44-4BBD-8CA2-CB1B0B08B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6237288"/>
            <a:ext cx="300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23.1 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连通图的最小生成树</a:t>
            </a:r>
          </a:p>
        </p:txBody>
      </p:sp>
      <p:pic>
        <p:nvPicPr>
          <p:cNvPr id="9222" name="图片 23">
            <a:extLst>
              <a:ext uri="{FF2B5EF4-FFF2-40B4-BE49-F238E27FC236}">
                <a16:creationId xmlns:a16="http://schemas.microsoft.com/office/drawing/2014/main" id="{BB13654E-397E-41BA-B3F6-615AAB9BC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>
            <a:extLst>
              <a:ext uri="{FF2B5EF4-FFF2-40B4-BE49-F238E27FC236}">
                <a16:creationId xmlns:a16="http://schemas.microsoft.com/office/drawing/2014/main" id="{7284801E-6BFB-4FF7-BFDC-3D88D023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404813"/>
            <a:ext cx="8208962" cy="5761037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23.1 </a:t>
            </a:r>
            <a:r>
              <a:rPr lang="zh-CN" altLang="en-US" sz="2800" dirty="0"/>
              <a:t>最小生成树的形成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对无向连通图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G=(V,E)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和权重函数</a:t>
            </a:r>
            <a:r>
              <a:rPr lang="el-GR" altLang="zh-CN" sz="2400" dirty="0">
                <a:ea typeface="宋体" panose="02010600030101010101" pitchFamily="2" charset="-122"/>
              </a:rPr>
              <a:t>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:E→R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，如何找出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的最小生成树？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/>
              <a:t>MST</a:t>
            </a:r>
            <a:r>
              <a:rPr lang="zh-CN" altLang="en-US" sz="2400" dirty="0"/>
              <a:t>性质</a:t>
            </a:r>
            <a:endParaRPr lang="en-US" altLang="zh-CN" sz="2400" dirty="0"/>
          </a:p>
          <a:p>
            <a:pPr>
              <a:lnSpc>
                <a:spcPct val="150000"/>
              </a:lnSpc>
              <a:defRPr/>
            </a:pPr>
            <a:r>
              <a:rPr lang="zh-CN" altLang="en-US" sz="2400" dirty="0"/>
              <a:t>一个贪心策略设计如下：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在每个时刻，该方法生长最小生成树的一条边，并在整个策略的实施过程中，管理一个遵守下述循环不变式的边的集合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/>
              <a:t>       </a:t>
            </a:r>
            <a:r>
              <a:rPr lang="zh-CN" altLang="en-US" sz="2400" dirty="0">
                <a:solidFill>
                  <a:srgbClr val="0000FF"/>
                </a:solidFill>
              </a:rPr>
              <a:t>在每遍循环之前，</a:t>
            </a: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zh-CN" altLang="en-US" sz="2400" dirty="0">
                <a:solidFill>
                  <a:srgbClr val="0000FF"/>
                </a:solidFill>
              </a:rPr>
              <a:t>是某棵最小生成树的一个子集。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pic>
        <p:nvPicPr>
          <p:cNvPr id="10243" name="图片 23">
            <a:extLst>
              <a:ext uri="{FF2B5EF4-FFF2-40B4-BE49-F238E27FC236}">
                <a16:creationId xmlns:a16="http://schemas.microsoft.com/office/drawing/2014/main" id="{F29ABEEE-7D82-4CE3-A15B-D331254BA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>
            <a:extLst>
              <a:ext uri="{FF2B5EF4-FFF2-40B4-BE49-F238E27FC236}">
                <a16:creationId xmlns:a16="http://schemas.microsoft.com/office/drawing/2014/main" id="{B93C5FA4-7BEA-44F2-8390-1A66BF2C70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496300" cy="5472112"/>
          </a:xfrm>
          <a:solidFill>
            <a:schemeClr val="bg1"/>
          </a:solidFill>
        </p:spPr>
        <p:txBody>
          <a:bodyPr/>
          <a:lstStyle/>
          <a:p>
            <a:pPr marL="1701800" indent="-1701800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处理策略</a:t>
            </a:r>
            <a:r>
              <a:rPr lang="zh-CN" altLang="en-US" sz="2400"/>
              <a:t>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每一步，我们选择一条边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(u,v)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加入集合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，使得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01800" indent="-170180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          A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不违反循环不变式，即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A∪{(u,v)}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后还是某棵最小生成树的子集。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57188" lvl="2">
              <a:lnSpc>
                <a:spcPct val="20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/>
              <a:t>这样的边使得我们可以“</a:t>
            </a:r>
            <a:r>
              <a:rPr lang="zh-CN" altLang="en-US">
                <a:solidFill>
                  <a:srgbClr val="0000FF"/>
                </a:solidFill>
              </a:rPr>
              <a:t>安全地</a:t>
            </a:r>
            <a:r>
              <a:rPr lang="zh-CN" altLang="en-US"/>
              <a:t>”将之加入到集合</a:t>
            </a:r>
            <a:r>
              <a:rPr lang="en-US" altLang="zh-CN"/>
              <a:t>A</a:t>
            </a:r>
            <a:r>
              <a:rPr lang="zh-CN" altLang="en-US"/>
              <a:t>而不会破坏</a:t>
            </a:r>
            <a:r>
              <a:rPr lang="en-US" altLang="zh-CN"/>
              <a:t>A</a:t>
            </a:r>
            <a:r>
              <a:rPr lang="zh-CN" altLang="en-US"/>
              <a:t>的循环不变式，因此称之为集合</a:t>
            </a:r>
            <a:r>
              <a:rPr lang="en-US" altLang="zh-CN"/>
              <a:t>A</a:t>
            </a:r>
            <a:r>
              <a:rPr lang="zh-CN" altLang="en-US"/>
              <a:t>的“</a:t>
            </a:r>
            <a:r>
              <a:rPr lang="zh-CN" altLang="en-US">
                <a:solidFill>
                  <a:srgbClr val="FF0000"/>
                </a:solidFill>
              </a:rPr>
              <a:t>安全边</a:t>
            </a:r>
            <a:r>
              <a:rPr lang="zh-CN" altLang="en-US" b="1"/>
              <a:t>”</a:t>
            </a:r>
            <a:r>
              <a:rPr lang="zh-CN" altLang="en-US"/>
              <a:t>。</a:t>
            </a:r>
            <a:endParaRPr lang="en-US" altLang="zh-CN"/>
          </a:p>
        </p:txBody>
      </p:sp>
      <p:pic>
        <p:nvPicPr>
          <p:cNvPr id="11267" name="图片 23">
            <a:extLst>
              <a:ext uri="{FF2B5EF4-FFF2-40B4-BE49-F238E27FC236}">
                <a16:creationId xmlns:a16="http://schemas.microsoft.com/office/drawing/2014/main" id="{C67DD421-D262-4F03-97C4-102E6C9EB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23">
            <a:extLst>
              <a:ext uri="{FF2B5EF4-FFF2-40B4-BE49-F238E27FC236}">
                <a16:creationId xmlns:a16="http://schemas.microsoft.com/office/drawing/2014/main" id="{F67DC045-7E44-478E-BBD5-3034BBF06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214606C9-23B2-4C49-8D7D-309EF5FF9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900" y="315913"/>
            <a:ext cx="8928100" cy="504825"/>
          </a:xfrm>
          <a:solidFill>
            <a:schemeClr val="bg1"/>
          </a:solidFill>
        </p:spPr>
        <p:txBody>
          <a:bodyPr/>
          <a:lstStyle/>
          <a:p>
            <a:pPr marL="2062163" indent="-2062163" eaLnBrk="1" hangingPunct="1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zh-CN" altLang="en-US" sz="2800"/>
              <a:t>算法描述：</a:t>
            </a:r>
            <a:endParaRPr lang="en-US" altLang="zh-CN" sz="2800"/>
          </a:p>
          <a:p>
            <a:pPr marL="2062163" indent="-2062163" eaLnBrk="1" hangingPunct="1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endParaRPr lang="zh-CN" altLang="en-US" sz="2200"/>
          </a:p>
        </p:txBody>
      </p:sp>
      <p:pic>
        <p:nvPicPr>
          <p:cNvPr id="12292" name="图片 1">
            <a:extLst>
              <a:ext uri="{FF2B5EF4-FFF2-40B4-BE49-F238E27FC236}">
                <a16:creationId xmlns:a16="http://schemas.microsoft.com/office/drawing/2014/main" id="{7F9E482C-C9C0-4232-9E4A-56F61D1E1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57288"/>
            <a:ext cx="5313362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48F0878-F62E-4AC5-B7AB-D02F3072D3E5}"/>
              </a:ext>
            </a:extLst>
          </p:cNvPr>
          <p:cNvSpPr txBox="1">
            <a:spLocks/>
          </p:cNvSpPr>
          <p:nvPr/>
        </p:nvSpPr>
        <p:spPr bwMode="auto">
          <a:xfrm>
            <a:off x="5492750" y="36513"/>
            <a:ext cx="3579813" cy="4184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2300" indent="-622300" eaLnBrk="1" hangingPunct="1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循环不变式：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1800" dirty="0">
                <a:solidFill>
                  <a:srgbClr val="FF0000"/>
                </a:solidFill>
              </a:rPr>
              <a:t>初始化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：在算法第一行之后，集合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为空，直接满足循环不变式。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1800" dirty="0">
                <a:solidFill>
                  <a:srgbClr val="FF0000"/>
                </a:solidFill>
              </a:rPr>
              <a:t>保持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：算法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2~4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行的循环通过只加入安全边来构造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，故可以维持循环不变式。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zh-CN" altLang="en-US" sz="1800" dirty="0">
                <a:solidFill>
                  <a:srgbClr val="FF0000"/>
                </a:solidFill>
              </a:rPr>
              <a:t>终止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：所有加入到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中的边都属于某棵最小生成树，因此，某个时刻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一定终止，且第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行所返回的集合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必然是一棵最小生成树。</a:t>
            </a:r>
          </a:p>
        </p:txBody>
      </p:sp>
      <p:sp>
        <p:nvSpPr>
          <p:cNvPr id="12294" name="内容占位符 2">
            <a:extLst>
              <a:ext uri="{FF2B5EF4-FFF2-40B4-BE49-F238E27FC236}">
                <a16:creationId xmlns:a16="http://schemas.microsoft.com/office/drawing/2014/main" id="{D8AD0B03-675A-45B9-87CE-6768B3663BE7}"/>
              </a:ext>
            </a:extLst>
          </p:cNvPr>
          <p:cNvSpPr txBox="1">
            <a:spLocks/>
          </p:cNvSpPr>
          <p:nvPr/>
        </p:nvSpPr>
        <p:spPr bwMode="auto">
          <a:xfrm>
            <a:off x="207963" y="4259263"/>
            <a:ext cx="8604250" cy="2409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22300" indent="-6223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说明：算法第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行找一条安全边，这条安全边必然是存在的。因为在执行算法第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行时，循环不变式告诉了我们</a:t>
            </a:r>
            <a:r>
              <a:rPr lang="zh-CN" altLang="en-US" sz="1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存在一棵生成树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，满足       。在进入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循环时，</a:t>
            </a:r>
            <a:r>
              <a:rPr lang="en-US" altLang="zh-CN" sz="1800">
                <a:solidFill>
                  <a:schemeClr val="tx1"/>
                </a:solidFill>
              </a:rPr>
              <a:t>A</a:t>
            </a:r>
            <a:r>
              <a:rPr lang="zh-CN" altLang="en-US" sz="1800">
                <a:solidFill>
                  <a:schemeClr val="tx1"/>
                </a:solidFill>
              </a:rPr>
              <a:t>是</a:t>
            </a:r>
            <a:r>
              <a:rPr lang="en-US" altLang="zh-CN" sz="1800">
                <a:solidFill>
                  <a:schemeClr val="tx1"/>
                </a:solidFill>
              </a:rPr>
              <a:t>T</a:t>
            </a:r>
            <a:r>
              <a:rPr lang="zh-CN" altLang="en-US" sz="1800">
                <a:solidFill>
                  <a:schemeClr val="tx1"/>
                </a:solidFill>
              </a:rPr>
              <a:t>的真子集，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因此必然存在一条边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，使得           ，并且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(u,v)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对于集合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1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安全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zh-CN" altLang="en-US" sz="2800">
                <a:solidFill>
                  <a:srgbClr val="FF0000"/>
                </a:solidFill>
              </a:rPr>
              <a:t>怎么寻找安全边？</a:t>
            </a:r>
          </a:p>
        </p:txBody>
      </p:sp>
      <p:graphicFrame>
        <p:nvGraphicFramePr>
          <p:cNvPr id="12295" name="对象 6">
            <a:extLst>
              <a:ext uri="{FF2B5EF4-FFF2-40B4-BE49-F238E27FC236}">
                <a16:creationId xmlns:a16="http://schemas.microsoft.com/office/drawing/2014/main" id="{ABC7307E-6FD2-4A9F-9C5C-50A1FCB048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4786313"/>
          <a:ext cx="6889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5" imgW="482391" imgH="190417" progId="Equation.3">
                  <p:embed/>
                </p:oleObj>
              </mc:Choice>
              <mc:Fallback>
                <p:oleObj name="公式" r:id="rId5" imgW="482391" imgH="190417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786313"/>
                        <a:ext cx="6889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7">
            <a:extLst>
              <a:ext uri="{FF2B5EF4-FFF2-40B4-BE49-F238E27FC236}">
                <a16:creationId xmlns:a16="http://schemas.microsoft.com/office/drawing/2014/main" id="{DC56CC0D-67DA-417F-8D0D-6F3BA58441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5159375"/>
          <a:ext cx="10604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公式" r:id="rId7" imgW="698197" imgH="203112" progId="Equation.3">
                  <p:embed/>
                </p:oleObj>
              </mc:Choice>
              <mc:Fallback>
                <p:oleObj name="公式" r:id="rId7" imgW="698197" imgH="203112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159375"/>
                        <a:ext cx="10604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8">
            <a:extLst>
              <a:ext uri="{FF2B5EF4-FFF2-40B4-BE49-F238E27FC236}">
                <a16:creationId xmlns:a16="http://schemas.microsoft.com/office/drawing/2014/main" id="{ACA2B8A2-52F7-4AF1-96FF-E6C47C4224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8013" y="5159375"/>
          <a:ext cx="11096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9" imgW="685800" imgH="203200" progId="Equation.3">
                  <p:embed/>
                </p:oleObj>
              </mc:Choice>
              <mc:Fallback>
                <p:oleObj name="公式" r:id="rId9" imgW="685800" imgH="203200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013" y="5159375"/>
                        <a:ext cx="110966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>
            <a:extLst>
              <a:ext uri="{FF2B5EF4-FFF2-40B4-BE49-F238E27FC236}">
                <a16:creationId xmlns:a16="http://schemas.microsoft.com/office/drawing/2014/main" id="{FDF900AF-B2A5-40D7-8770-B368686594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288925"/>
            <a:ext cx="8799512" cy="6453188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定义：</a:t>
            </a:r>
            <a:endParaRPr lang="en-US" altLang="zh-CN" sz="280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切割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：无向图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G=(V,E)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的一个切割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(S,V-S)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是集合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的一个划分。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   如图所示：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315" name="图片 1">
            <a:extLst>
              <a:ext uri="{FF2B5EF4-FFF2-40B4-BE49-F238E27FC236}">
                <a16:creationId xmlns:a16="http://schemas.microsoft.com/office/drawing/2014/main" id="{60E02235-14CE-445D-A179-BE914D059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2349500"/>
            <a:ext cx="6249987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文本框 2">
            <a:extLst>
              <a:ext uri="{FF2B5EF4-FFF2-40B4-BE49-F238E27FC236}">
                <a16:creationId xmlns:a16="http://schemas.microsoft.com/office/drawing/2014/main" id="{82D0AF19-DBEE-4D22-A634-40ED52B7F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925" y="4797425"/>
            <a:ext cx="3902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23-2 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23-1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的一个切割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(S,V-S)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317" name="图片 23">
            <a:extLst>
              <a:ext uri="{FF2B5EF4-FFF2-40B4-BE49-F238E27FC236}">
                <a16:creationId xmlns:a16="http://schemas.microsoft.com/office/drawing/2014/main" id="{436A774B-562F-4363-A817-550BC950B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>
            <a:extLst>
              <a:ext uri="{FF2B5EF4-FFF2-40B4-BE49-F238E27FC236}">
                <a16:creationId xmlns:a16="http://schemas.microsoft.com/office/drawing/2014/main" id="{BEE4F9C4-A72D-48E2-A170-CD5E8BFA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38" y="2060575"/>
            <a:ext cx="8799512" cy="4608513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横跨切割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：如果一条边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)∈E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的一个端点在集合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中，另一个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端点在集合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V-S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中，则称该条边</a:t>
            </a:r>
            <a:r>
              <a:rPr lang="zh-CN" altLang="en-US" sz="2400" dirty="0">
                <a:solidFill>
                  <a:srgbClr val="0000FF"/>
                </a:solidFill>
              </a:rPr>
              <a:t>横跨切割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(S,V-S)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524000" indent="-1524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尊       重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：如果</a:t>
            </a:r>
            <a:r>
              <a:rPr lang="zh-CN" altLang="en-US" sz="2400" dirty="0"/>
              <a:t>边集</a:t>
            </a:r>
            <a:r>
              <a:rPr lang="en-US" altLang="zh-CN" sz="2400" dirty="0"/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中不存在横跨该切割的边，则称该切割</a:t>
            </a:r>
            <a:r>
              <a:rPr lang="zh-CN" altLang="en-US" sz="2400" dirty="0">
                <a:solidFill>
                  <a:srgbClr val="0000FF"/>
                </a:solidFill>
              </a:rPr>
              <a:t>尊重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524000" indent="-1524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轻量级边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：在横跨一个切割的所有边中，权重最小的边称为</a:t>
            </a:r>
            <a:r>
              <a:rPr lang="zh-CN" altLang="en-US" sz="2400" dirty="0">
                <a:solidFill>
                  <a:srgbClr val="0000FF"/>
                </a:solidFill>
              </a:rPr>
              <a:t>轻量级边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90600"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轻量级边可能不是唯一的。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90600"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一般，如果一条边是满足某个性质的所有边中权重最小的，则称该边是满足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给定性质的一条轻量级边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4339" name="图片 1">
            <a:extLst>
              <a:ext uri="{FF2B5EF4-FFF2-40B4-BE49-F238E27FC236}">
                <a16:creationId xmlns:a16="http://schemas.microsoft.com/office/drawing/2014/main" id="{51B84270-90EB-4D1A-9325-FC853096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303213"/>
            <a:ext cx="47402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椭圆 1">
            <a:extLst>
              <a:ext uri="{FF2B5EF4-FFF2-40B4-BE49-F238E27FC236}">
                <a16:creationId xmlns:a16="http://schemas.microsoft.com/office/drawing/2014/main" id="{44C54E58-AD65-43A4-AD85-77EB8ED9A670}"/>
              </a:ext>
            </a:extLst>
          </p:cNvPr>
          <p:cNvSpPr>
            <a:spLocks noChangeArrowheads="1"/>
          </p:cNvSpPr>
          <p:nvPr/>
        </p:nvSpPr>
        <p:spPr bwMode="auto">
          <a:xfrm rot="-8301074">
            <a:off x="2698750" y="1095375"/>
            <a:ext cx="1223963" cy="677863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341" name="图片 23">
            <a:extLst>
              <a:ext uri="{FF2B5EF4-FFF2-40B4-BE49-F238E27FC236}">
                <a16:creationId xmlns:a16="http://schemas.microsoft.com/office/drawing/2014/main" id="{58395049-0104-4CD9-A289-59312C4E1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6513"/>
            <a:ext cx="10287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y_model">
  <a:themeElements>
    <a:clrScheme name="my_mode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y_model">
      <a:majorFont>
        <a:latin typeface="黑体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my_mode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_mode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_mode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mode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mode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_mode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9634</TotalTime>
  <Pages>0</Pages>
  <Words>2718</Words>
  <Characters>0</Characters>
  <Application>Microsoft Office PowerPoint</Application>
  <DocSecurity>0</DocSecurity>
  <PresentationFormat>全屏显示(4:3)</PresentationFormat>
  <Lines>0</Lines>
  <Paragraphs>145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微软雅黑</vt:lpstr>
      <vt:lpstr>Wingdings</vt:lpstr>
      <vt:lpstr>Tahoma</vt:lpstr>
      <vt:lpstr>黑体</vt:lpstr>
      <vt:lpstr>隶书</vt:lpstr>
      <vt:lpstr>Wingdings 2</vt:lpstr>
      <vt:lpstr>Wingdings 3</vt:lpstr>
      <vt:lpstr>Constantia</vt:lpstr>
      <vt:lpstr>Gabriola</vt:lpstr>
      <vt:lpstr>my_model</vt:lpstr>
      <vt:lpstr>Microsoft 公式 3.0</vt:lpstr>
      <vt:lpstr>算法设计与分析 Computer Algorithm Design &amp; Analysis</vt:lpstr>
      <vt:lpstr>Chapter 23 Minimum Spanning Trees  最小生成树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HUST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CJC</dc:creator>
  <cp:keywords/>
  <dc:description/>
  <cp:lastModifiedBy>慕容 熙熙</cp:lastModifiedBy>
  <cp:revision>583</cp:revision>
  <dcterms:created xsi:type="dcterms:W3CDTF">2007-12-26T08:54:07Z</dcterms:created>
  <dcterms:modified xsi:type="dcterms:W3CDTF">2022-04-06T03:23:21Z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2052-9.1.0.4249</vt:lpwstr>
  </property>
</Properties>
</file>