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6" r:id="rId3"/>
    <p:sldId id="334" r:id="rId5"/>
    <p:sldId id="335" r:id="rId6"/>
    <p:sldId id="636" r:id="rId7"/>
    <p:sldId id="575" r:id="rId8"/>
    <p:sldId id="637" r:id="rId9"/>
    <p:sldId id="589" r:id="rId10"/>
    <p:sldId id="590" r:id="rId11"/>
    <p:sldId id="638" r:id="rId12"/>
    <p:sldId id="633" r:id="rId13"/>
    <p:sldId id="639" r:id="rId14"/>
    <p:sldId id="640" r:id="rId15"/>
    <p:sldId id="641" r:id="rId16"/>
    <p:sldId id="634" r:id="rId17"/>
    <p:sldId id="591" r:id="rId18"/>
    <p:sldId id="642" r:id="rId19"/>
    <p:sldId id="643" r:id="rId20"/>
    <p:sldId id="644" r:id="rId21"/>
    <p:sldId id="645" r:id="rId22"/>
    <p:sldId id="646" r:id="rId23"/>
    <p:sldId id="592" r:id="rId24"/>
    <p:sldId id="659" r:id="rId25"/>
    <p:sldId id="647" r:id="rId26"/>
    <p:sldId id="573" r:id="rId27"/>
    <p:sldId id="649" r:id="rId28"/>
    <p:sldId id="648" r:id="rId29"/>
    <p:sldId id="650" r:id="rId30"/>
    <p:sldId id="651" r:id="rId31"/>
    <p:sldId id="595" r:id="rId32"/>
    <p:sldId id="596" r:id="rId33"/>
    <p:sldId id="597" r:id="rId34"/>
    <p:sldId id="598" r:id="rId35"/>
    <p:sldId id="662" r:id="rId36"/>
    <p:sldId id="660" r:id="rId37"/>
    <p:sldId id="599" r:id="rId38"/>
    <p:sldId id="600" r:id="rId39"/>
    <p:sldId id="652" r:id="rId40"/>
    <p:sldId id="663" r:id="rId41"/>
    <p:sldId id="653" r:id="rId42"/>
    <p:sldId id="601" r:id="rId43"/>
    <p:sldId id="602" r:id="rId44"/>
    <p:sldId id="654" r:id="rId45"/>
    <p:sldId id="605" r:id="rId46"/>
    <p:sldId id="655" r:id="rId47"/>
    <p:sldId id="656" r:id="rId48"/>
    <p:sldId id="606" r:id="rId49"/>
    <p:sldId id="657" r:id="rId50"/>
    <p:sldId id="608" r:id="rId51"/>
    <p:sldId id="658"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33CC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77771" autoAdjust="0"/>
  </p:normalViewPr>
  <p:slideViewPr>
    <p:cSldViewPr>
      <p:cViewPr>
        <p:scale>
          <a:sx n="77" d="100"/>
          <a:sy n="77" d="100"/>
        </p:scale>
        <p:origin x="1798" y="41"/>
      </p:cViewPr>
      <p:guideLst>
        <p:guide orient="horz" pos="2160"/>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2.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endParaRPr lang="zh-CN" altLang="zh-CN"/>
          </a:p>
        </p:txBody>
      </p:sp>
      <p:sp>
        <p:nvSpPr>
          <p:cNvPr id="3076" name="Rectangle 4"/>
          <p:cNvSpPr>
            <a:spLocks noGrp="1" noRo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lstStyle/>
          <a:p>
            <a:pPr lvl="0"/>
            <a:r>
              <a:rPr lang="zh-CN" altLang="zh-CN" noProof="0"/>
              <a:t>单击此处编辑母版文本样式</a:t>
            </a:r>
            <a:endParaRPr lang="zh-CN" altLang="zh-CN" noProof="0"/>
          </a:p>
          <a:p>
            <a:pPr lvl="1"/>
            <a:r>
              <a:rPr lang="zh-CN" altLang="zh-CN" noProof="0"/>
              <a:t>第二级</a:t>
            </a:r>
            <a:endParaRPr lang="zh-CN" altLang="zh-CN" noProof="0"/>
          </a:p>
          <a:p>
            <a:pPr lvl="2"/>
            <a:r>
              <a:rPr lang="zh-CN" altLang="zh-CN" noProof="0"/>
              <a:t>第三级</a:t>
            </a:r>
            <a:endParaRPr lang="zh-CN" altLang="zh-CN" noProof="0"/>
          </a:p>
          <a:p>
            <a:pPr lvl="3"/>
            <a:r>
              <a:rPr lang="zh-CN" altLang="zh-CN" noProof="0"/>
              <a:t>第四级</a:t>
            </a:r>
            <a:endParaRPr lang="zh-CN" altLang="zh-CN" noProof="0"/>
          </a:p>
          <a:p>
            <a:pPr lvl="4"/>
            <a:r>
              <a:rPr lang="zh-CN" altLang="zh-CN" noProof="0"/>
              <a:t>第五级</a:t>
            </a:r>
            <a:endParaRPr lang="zh-CN" altLang="zh-CN" noProof="0"/>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79F62087-F0D7-4BF6-BA70-102D5A7F77BD}" type="slidenum">
              <a:rPr lang="zh-CN"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p:nvPr>
        </p:nvSpPr>
        <p:spPr/>
      </p:sp>
      <p:sp>
        <p:nvSpPr>
          <p:cNvPr id="5123"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019412-23D2-4A92-8AF5-48E2CC62FDFD}" type="slidenum">
              <a:rPr lang="zh-CN" altLang="zh-CN" smtClean="0"/>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p:sp>
      <p:sp>
        <p:nvSpPr>
          <p:cNvPr id="2355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那么算法的具体步骤就是从</a:t>
            </a:r>
            <a:r>
              <a:rPr lang="en-US" altLang="zh-CN"/>
              <a:t>m = 0</a:t>
            </a:r>
            <a:r>
              <a:rPr lang="zh-CN" altLang="en-US"/>
              <a:t>和</a:t>
            </a:r>
            <a:r>
              <a:rPr lang="en-US" altLang="zh-CN"/>
              <a:t>1</a:t>
            </a:r>
            <a:r>
              <a:rPr lang="zh-CN" altLang="en-US"/>
              <a:t>开始依次往上算，直到算到</a:t>
            </a:r>
            <a:r>
              <a:rPr lang="en-US" altLang="zh-CN"/>
              <a:t>m = n-1</a:t>
            </a:r>
            <a:endParaRPr lang="zh-CN" altLang="en-US"/>
          </a:p>
        </p:txBody>
      </p:sp>
      <p:sp>
        <p:nvSpPr>
          <p:cNvPr id="235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46B4A1-0739-41A9-8FF9-D77CF7838194}" type="slidenum">
              <a:rPr lang="zh-CN"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这是算法的伪代码</a:t>
            </a:r>
            <a:endParaRPr lang="en-US" altLang="zh-CN"/>
          </a:p>
          <a:p>
            <a:endParaRPr lang="en-US" altLang="zh-CN"/>
          </a:p>
          <a:p>
            <a:r>
              <a:rPr lang="zh-CN" altLang="en-US"/>
              <a:t>每轮通过</a:t>
            </a:r>
            <a:r>
              <a:rPr lang="en-US" altLang="zh-CN"/>
              <a:t>l_ij^m-1</a:t>
            </a:r>
            <a:r>
              <a:rPr lang="zh-CN" altLang="en-US"/>
              <a:t>更新</a:t>
            </a:r>
            <a:r>
              <a:rPr lang="en-US" altLang="zh-CN"/>
              <a:t>l_ij^m</a:t>
            </a:r>
            <a:r>
              <a:rPr lang="zh-CN" altLang="en-US"/>
              <a:t>是一个三重</a:t>
            </a:r>
            <a:r>
              <a:rPr lang="en-US" altLang="zh-CN"/>
              <a:t>for</a:t>
            </a:r>
            <a:r>
              <a:rPr lang="zh-CN" altLang="en-US"/>
              <a:t>循环，分别遍历源节点，目标节点，和用来让路径长度</a:t>
            </a:r>
            <a:r>
              <a:rPr lang="en-US" altLang="zh-CN"/>
              <a:t>+1</a:t>
            </a:r>
            <a:r>
              <a:rPr lang="zh-CN" altLang="en-US"/>
              <a:t>的中间结点</a:t>
            </a:r>
            <a:endParaRPr lang="en-US" altLang="zh-CN"/>
          </a:p>
          <a:p>
            <a:endParaRPr lang="en-US" altLang="zh-CN"/>
          </a:p>
          <a:p>
            <a:r>
              <a:rPr lang="zh-CN" altLang="en-US"/>
              <a:t>因此复杂度是</a:t>
            </a:r>
            <a:r>
              <a:rPr lang="en-US" altLang="zh-CN"/>
              <a:t>O(n^3)</a:t>
            </a:r>
            <a:endParaRPr lang="en-US" altLang="zh-CN"/>
          </a:p>
        </p:txBody>
      </p:sp>
      <p:sp>
        <p:nvSpPr>
          <p:cNvPr id="2560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590463-929A-4C8A-809A-199D4A738CB2}" type="slidenum">
              <a:rPr lang="zh-CN"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p:sp>
      <p:sp>
        <p:nvSpPr>
          <p:cNvPr id="2765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这个算法和矩阵算法的形式可以一一对应</a:t>
            </a:r>
            <a:endParaRPr lang="en-US" altLang="zh-CN" dirty="0"/>
          </a:p>
          <a:p>
            <a:endParaRPr lang="en-US" altLang="zh-CN" dirty="0"/>
          </a:p>
          <a:p>
            <a:r>
              <a:rPr lang="en-US" altLang="zh-CN" dirty="0"/>
              <a:t>L-&gt; A</a:t>
            </a:r>
            <a:endParaRPr lang="en-US" altLang="zh-CN" dirty="0"/>
          </a:p>
          <a:p>
            <a:r>
              <a:rPr lang="en-US" altLang="zh-CN" dirty="0"/>
              <a:t>W -&gt; B </a:t>
            </a:r>
            <a:endParaRPr lang="en-US" altLang="zh-CN" dirty="0"/>
          </a:p>
          <a:p>
            <a:r>
              <a:rPr lang="en-US" altLang="zh-CN" dirty="0"/>
              <a:t>L</a:t>
            </a:r>
            <a:r>
              <a:rPr lang="zh-CN" altLang="en-US" dirty="0"/>
              <a:t>‘</a:t>
            </a:r>
            <a:r>
              <a:rPr lang="en-US" altLang="zh-CN" dirty="0"/>
              <a:t> -&gt; C</a:t>
            </a:r>
            <a:endParaRPr lang="en-US" altLang="zh-CN" dirty="0"/>
          </a:p>
          <a:p>
            <a:r>
              <a:rPr lang="en-US" altLang="zh-CN" dirty="0"/>
              <a:t>min -&gt; + </a:t>
            </a:r>
            <a:r>
              <a:rPr lang="zh-CN" altLang="en-US" dirty="0"/>
              <a:t>二元运算</a:t>
            </a:r>
            <a:endParaRPr lang="en-US" altLang="zh-CN" dirty="0"/>
          </a:p>
          <a:p>
            <a:r>
              <a:rPr lang="en-US" altLang="zh-CN" dirty="0"/>
              <a:t>+ -&gt; .      </a:t>
            </a:r>
            <a:r>
              <a:rPr lang="zh-CN" altLang="en-US" dirty="0"/>
              <a:t>二元运算</a:t>
            </a:r>
            <a:endParaRPr lang="en-US" altLang="zh-CN" dirty="0"/>
          </a:p>
          <a:p>
            <a:endParaRPr lang="en-US" altLang="zh-CN" dirty="0"/>
          </a:p>
          <a:p>
            <a:r>
              <a:rPr lang="en-US" altLang="zh-CN" dirty="0"/>
              <a:t>(min</a:t>
            </a:r>
            <a:r>
              <a:rPr lang="zh-CN" altLang="en-US" dirty="0"/>
              <a:t>，</a:t>
            </a:r>
            <a:r>
              <a:rPr lang="en-US" altLang="zh-CN" dirty="0"/>
              <a:t>+)</a:t>
            </a:r>
            <a:r>
              <a:rPr lang="zh-CN" altLang="en-US" dirty="0"/>
              <a:t>的计算顺序与</a:t>
            </a:r>
            <a:r>
              <a:rPr lang="en-US" altLang="zh-CN" dirty="0"/>
              <a:t>(+, .)</a:t>
            </a:r>
            <a:r>
              <a:rPr lang="zh-CN" altLang="en-US" dirty="0"/>
              <a:t>相同</a:t>
            </a:r>
            <a:endParaRPr lang="en-US" altLang="zh-CN" dirty="0"/>
          </a:p>
        </p:txBody>
      </p:sp>
      <p:sp>
        <p:nvSpPr>
          <p:cNvPr id="276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00E818-9A41-44D5-B049-1CA1E203E073}" type="slidenum">
              <a:rPr lang="zh-CN" altLang="zh-CN" smtClean="0"/>
            </a:fld>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p:nvPr>
        </p:nvSpPr>
        <p:spPr/>
      </p:sp>
      <p:sp>
        <p:nvSpPr>
          <p:cNvPr id="2969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因为形式完全相同，所以它拥有和矩阵乘法相同的规律，例如结合律，这个性质可以在后面用来对算法进行加速</a:t>
            </a:r>
            <a:endParaRPr lang="zh-CN" altLang="en-US"/>
          </a:p>
          <a:p>
            <a:endParaRPr lang="en-US" altLang="zh-CN"/>
          </a:p>
          <a:p>
            <a:r>
              <a:rPr lang="zh-CN" altLang="en-US"/>
              <a:t>另外算法的时间复杂度也一目了然，对于每一个</a:t>
            </a:r>
            <a:r>
              <a:rPr lang="en-US" altLang="zh-CN"/>
              <a:t>m</a:t>
            </a:r>
            <a:r>
              <a:rPr lang="zh-CN" altLang="en-US"/>
              <a:t>，内层三重</a:t>
            </a:r>
            <a:r>
              <a:rPr lang="en-US" altLang="zh-CN"/>
              <a:t>for</a:t>
            </a:r>
            <a:r>
              <a:rPr lang="zh-CN" altLang="en-US"/>
              <a:t>循环的复杂度是</a:t>
            </a:r>
            <a:r>
              <a:rPr lang="en-US" altLang="zh-CN"/>
              <a:t>O(n^3)</a:t>
            </a:r>
            <a:r>
              <a:rPr lang="zh-CN" altLang="en-US"/>
              <a:t>，所以总的复杂度是</a:t>
            </a:r>
            <a:r>
              <a:rPr lang="en-US" altLang="zh-CN"/>
              <a:t>O(n^4)</a:t>
            </a:r>
            <a:endParaRPr lang="en-US" altLang="zh-CN"/>
          </a:p>
        </p:txBody>
      </p:sp>
      <p:sp>
        <p:nvSpPr>
          <p:cNvPr id="2970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91879F-447C-42BB-869E-05BD016FA880}" type="slidenum">
              <a:rPr lang="zh-CN" altLang="zh-CN" smtClean="0"/>
            </a:fld>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p:nvPr>
        </p:nvSpPr>
        <p:spPr/>
      </p:sp>
      <p:sp>
        <p:nvSpPr>
          <p:cNvPr id="3174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这里给出了一个</a:t>
            </a:r>
            <a:r>
              <a:rPr lang="en-US" altLang="zh-CN" dirty="0"/>
              <a:t>5</a:t>
            </a:r>
            <a:r>
              <a:rPr lang="zh-CN" altLang="en-US" dirty="0"/>
              <a:t>个结点的例子，因为只有</a:t>
            </a:r>
            <a:r>
              <a:rPr lang="en-US" altLang="zh-CN" dirty="0"/>
              <a:t>5</a:t>
            </a:r>
            <a:r>
              <a:rPr lang="zh-CN" altLang="en-US" dirty="0"/>
              <a:t>个结点，所以算到</a:t>
            </a:r>
            <a:r>
              <a:rPr lang="en-US" altLang="zh-CN" dirty="0"/>
              <a:t>L^4</a:t>
            </a:r>
            <a:r>
              <a:rPr lang="zh-CN" altLang="en-US" dirty="0"/>
              <a:t>就完了</a:t>
            </a:r>
            <a:endParaRPr lang="en-US" altLang="zh-CN" dirty="0"/>
          </a:p>
          <a:p>
            <a:endParaRPr lang="en-US" altLang="zh-CN" dirty="0"/>
          </a:p>
          <a:p>
            <a:r>
              <a:rPr lang="zh-CN" altLang="en-US" dirty="0"/>
              <a:t>以（</a:t>
            </a:r>
            <a:r>
              <a:rPr lang="en-US" altLang="zh-CN" dirty="0"/>
              <a:t>1,4</a:t>
            </a:r>
            <a:r>
              <a:rPr lang="zh-CN" altLang="en-US" dirty="0"/>
              <a:t>）为例 从正无穷变成</a:t>
            </a:r>
            <a:r>
              <a:rPr lang="en-US" altLang="zh-CN" dirty="0"/>
              <a:t>2</a:t>
            </a:r>
            <a:r>
              <a:rPr lang="zh-CN" altLang="en-US" dirty="0"/>
              <a:t>了</a:t>
            </a:r>
            <a:endParaRPr lang="en-US" altLang="zh-CN" dirty="0"/>
          </a:p>
          <a:p>
            <a:endParaRPr lang="en-US" altLang="zh-CN" dirty="0"/>
          </a:p>
          <a:p>
            <a:r>
              <a:rPr lang="en-US" altLang="zh-CN" dirty="0"/>
              <a:t>1-&gt;2-&gt;4</a:t>
            </a:r>
            <a:r>
              <a:rPr lang="zh-CN" altLang="en-US" dirty="0"/>
              <a:t>（</a:t>
            </a:r>
            <a:r>
              <a:rPr lang="en-US" altLang="zh-CN" dirty="0"/>
              <a:t>3+1=4</a:t>
            </a:r>
            <a:r>
              <a:rPr lang="zh-CN" altLang="en-US" dirty="0"/>
              <a:t>）</a:t>
            </a:r>
            <a:endParaRPr lang="en-US" altLang="zh-CN" dirty="0"/>
          </a:p>
          <a:p>
            <a:r>
              <a:rPr lang="en-US" altLang="zh-CN" dirty="0"/>
              <a:t>1-&gt;3-&gt;4</a:t>
            </a:r>
            <a:r>
              <a:rPr lang="zh-CN" altLang="en-US" dirty="0"/>
              <a:t>（不通）</a:t>
            </a:r>
            <a:endParaRPr lang="en-US" altLang="zh-CN" dirty="0"/>
          </a:p>
          <a:p>
            <a:r>
              <a:rPr lang="en-US" altLang="zh-CN" dirty="0"/>
              <a:t>1-&gt;5-&gt;4</a:t>
            </a:r>
            <a:r>
              <a:rPr lang="zh-CN" altLang="en-US" dirty="0"/>
              <a:t>（</a:t>
            </a:r>
            <a:r>
              <a:rPr lang="en-US" altLang="zh-CN" dirty="0"/>
              <a:t>-4+6=2</a:t>
            </a:r>
            <a:r>
              <a:rPr lang="zh-CN" altLang="en-US" dirty="0"/>
              <a:t>）最优</a:t>
            </a:r>
            <a:endParaRPr lang="zh-CN" altLang="en-US" dirty="0"/>
          </a:p>
        </p:txBody>
      </p:sp>
      <p:sp>
        <p:nvSpPr>
          <p:cNvPr id="3174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9190F3-CF5F-4B08-B520-A09A9E93850B}" type="slidenum">
              <a:rPr lang="zh-CN" altLang="zh-CN" smtClean="0"/>
            </a:fld>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p:nvPr>
        </p:nvSpPr>
        <p:spPr/>
      </p:sp>
      <p:sp>
        <p:nvSpPr>
          <p:cNvPr id="3379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加速技巧，就是利用结合律，依次计算</a:t>
            </a:r>
            <a:r>
              <a:rPr lang="en-US" altLang="zh-CN" dirty="0"/>
              <a:t>2</a:t>
            </a:r>
            <a:r>
              <a:rPr lang="zh-CN" altLang="en-US" dirty="0"/>
              <a:t>次方、</a:t>
            </a:r>
            <a:r>
              <a:rPr lang="en-US" altLang="zh-CN" dirty="0"/>
              <a:t>4</a:t>
            </a:r>
            <a:r>
              <a:rPr lang="zh-CN" altLang="en-US" dirty="0"/>
              <a:t>次方、</a:t>
            </a:r>
            <a:r>
              <a:rPr lang="en-US" altLang="zh-CN" dirty="0"/>
              <a:t>8</a:t>
            </a:r>
            <a:r>
              <a:rPr lang="zh-CN" altLang="en-US" dirty="0"/>
              <a:t>次方，这样外层循环只需迭代</a:t>
            </a:r>
            <a:r>
              <a:rPr lang="en-US" altLang="zh-CN" dirty="0"/>
              <a:t>log n</a:t>
            </a:r>
            <a:r>
              <a:rPr lang="zh-CN" altLang="en-US" dirty="0"/>
              <a:t>次</a:t>
            </a:r>
            <a:endParaRPr lang="en-US" altLang="zh-CN" dirty="0"/>
          </a:p>
          <a:p>
            <a:endParaRPr lang="en-US" altLang="zh-CN" dirty="0"/>
          </a:p>
          <a:p>
            <a:r>
              <a:rPr lang="zh-CN" altLang="en-US" dirty="0"/>
              <a:t>前面说了，这个算法更新的步骤和矩阵乘法一样，因此有结合律成立，所以算幂次的时候呢，可以通过依次算</a:t>
            </a:r>
            <a:r>
              <a:rPr lang="en-US" altLang="zh-CN" dirty="0"/>
              <a:t>2</a:t>
            </a:r>
            <a:r>
              <a:rPr lang="zh-CN" altLang="en-US" dirty="0"/>
              <a:t>次方、</a:t>
            </a:r>
            <a:r>
              <a:rPr lang="en-US" altLang="zh-CN" dirty="0"/>
              <a:t>4</a:t>
            </a:r>
            <a:r>
              <a:rPr lang="zh-CN" altLang="en-US" dirty="0"/>
              <a:t>次方、</a:t>
            </a:r>
            <a:r>
              <a:rPr lang="en-US" altLang="zh-CN" dirty="0"/>
              <a:t>8</a:t>
            </a:r>
            <a:r>
              <a:rPr lang="zh-CN" altLang="en-US" dirty="0"/>
              <a:t>次方、</a:t>
            </a:r>
            <a:r>
              <a:rPr lang="en-US" altLang="zh-CN" dirty="0"/>
              <a:t>……</a:t>
            </a:r>
            <a:r>
              <a:rPr lang="zh-CN" altLang="en-US" dirty="0"/>
              <a:t>，这样可以加速一下，本来要算</a:t>
            </a:r>
            <a:r>
              <a:rPr lang="en-US" altLang="zh-CN" dirty="0"/>
              <a:t>n</a:t>
            </a:r>
            <a:r>
              <a:rPr lang="zh-CN" altLang="en-US" dirty="0"/>
              <a:t>次，现在只需算</a:t>
            </a:r>
            <a:r>
              <a:rPr lang="en-US" altLang="zh-CN" dirty="0"/>
              <a:t>log n</a:t>
            </a:r>
            <a:r>
              <a:rPr lang="zh-CN" altLang="en-US" dirty="0"/>
              <a:t>次</a:t>
            </a:r>
            <a:endParaRPr lang="en-US" altLang="zh-CN" dirty="0"/>
          </a:p>
          <a:p>
            <a:endParaRPr lang="en-US" altLang="zh-CN" dirty="0"/>
          </a:p>
          <a:p>
            <a:r>
              <a:rPr lang="zh-CN" altLang="en-US" dirty="0"/>
              <a:t>其实就是用</a:t>
            </a:r>
            <a:r>
              <a:rPr lang="en-US" altLang="zh-CN" dirty="0"/>
              <a:t>L^2</a:t>
            </a:r>
            <a:r>
              <a:rPr lang="zh-CN" altLang="en-US" dirty="0"/>
              <a:t>来更新</a:t>
            </a:r>
            <a:r>
              <a:rPr lang="en-US" altLang="zh-CN" dirty="0"/>
              <a:t>L^2</a:t>
            </a:r>
            <a:r>
              <a:rPr lang="zh-CN" altLang="en-US" dirty="0"/>
              <a:t>得到</a:t>
            </a:r>
            <a:r>
              <a:rPr lang="en-US" altLang="zh-CN" dirty="0"/>
              <a:t>L^4</a:t>
            </a:r>
            <a:r>
              <a:rPr lang="zh-CN" altLang="en-US" dirty="0"/>
              <a:t>，然后用</a:t>
            </a:r>
            <a:r>
              <a:rPr lang="en-US" altLang="zh-CN" dirty="0"/>
              <a:t>L^4</a:t>
            </a:r>
            <a:r>
              <a:rPr lang="zh-CN" altLang="en-US" dirty="0"/>
              <a:t>来更新</a:t>
            </a:r>
            <a:r>
              <a:rPr lang="en-US" altLang="zh-CN" dirty="0"/>
              <a:t>L^4</a:t>
            </a:r>
            <a:r>
              <a:rPr lang="zh-CN" altLang="en-US" dirty="0"/>
              <a:t>得到</a:t>
            </a:r>
            <a:r>
              <a:rPr lang="en-US" altLang="zh-CN" dirty="0"/>
              <a:t>L^8</a:t>
            </a:r>
            <a:endParaRPr lang="zh-CN" altLang="en-US" dirty="0"/>
          </a:p>
        </p:txBody>
      </p:sp>
      <p:sp>
        <p:nvSpPr>
          <p:cNvPr id="337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454369-F74B-4E58-8865-810518C67948}"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p:nvPr>
        </p:nvSpPr>
        <p:spPr/>
      </p:sp>
      <p:sp>
        <p:nvSpPr>
          <p:cNvPr id="358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所以总的复杂度就变成了</a:t>
            </a:r>
            <a:r>
              <a:rPr lang="en-US" altLang="zh-CN"/>
              <a:t>O(n^3 log n)</a:t>
            </a:r>
            <a:endParaRPr lang="en-US" altLang="zh-CN"/>
          </a:p>
        </p:txBody>
      </p:sp>
      <p:sp>
        <p:nvSpPr>
          <p:cNvPr id="358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36F2B9-F27A-4346-99DA-E3C9EAB0A146}"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p:sp>
      <p:sp>
        <p:nvSpPr>
          <p:cNvPr id="378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第二个算法叫</a:t>
            </a:r>
            <a:r>
              <a:rPr lang="en-US" altLang="zh-CN"/>
              <a:t>Floyd-Warshall</a:t>
            </a:r>
            <a:r>
              <a:rPr lang="zh-CN" altLang="en-US"/>
              <a:t>算法，它比前面的 </a:t>
            </a:r>
            <a:r>
              <a:rPr lang="en-US" altLang="zh-CN"/>
              <a:t>|V|^3 lg |V| </a:t>
            </a:r>
            <a:r>
              <a:rPr lang="zh-CN" altLang="en-US"/>
              <a:t>更好</a:t>
            </a:r>
            <a:endParaRPr lang="en-US" altLang="zh-CN"/>
          </a:p>
          <a:p>
            <a:endParaRPr lang="en-US" altLang="zh-CN"/>
          </a:p>
          <a:p>
            <a:r>
              <a:rPr lang="zh-CN" altLang="en-US"/>
              <a:t>同时它也是动态规划</a:t>
            </a:r>
            <a:endParaRPr lang="zh-CN" altLang="en-US"/>
          </a:p>
        </p:txBody>
      </p:sp>
      <p:sp>
        <p:nvSpPr>
          <p:cNvPr id="378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EB34C4-02EE-4629-8B28-EAA77B1B7795}" type="slidenum">
              <a:rPr lang="zh-CN" altLang="zh-CN" smtClean="0"/>
            </a:fld>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p:nvPr>
        </p:nvSpPr>
        <p:spPr/>
      </p:sp>
      <p:sp>
        <p:nvSpPr>
          <p:cNvPr id="3993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之前的算法是通过路径的长度设计递归量，不断增加路径长度</a:t>
            </a:r>
            <a:endParaRPr lang="en-US" altLang="zh-CN"/>
          </a:p>
          <a:p>
            <a:endParaRPr lang="en-US" altLang="zh-CN"/>
          </a:p>
          <a:p>
            <a:r>
              <a:rPr lang="en-US" altLang="zh-CN"/>
              <a:t>Floyd-Warshall</a:t>
            </a:r>
            <a:r>
              <a:rPr lang="zh-CN" altLang="en-US"/>
              <a:t>算法是通过中间结点集合设计递归量，不断增加中间结点数目</a:t>
            </a:r>
            <a:endParaRPr lang="zh-CN" altLang="en-US"/>
          </a:p>
        </p:txBody>
      </p:sp>
      <p:sp>
        <p:nvSpPr>
          <p:cNvPr id="3994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4E821A-2FC7-4EC3-8509-5944D56F380F}" type="slidenum">
              <a:rPr lang="zh-CN" altLang="zh-CN" smtClean="0"/>
            </a:fld>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p:sp>
      <p:sp>
        <p:nvSpPr>
          <p:cNvPr id="4403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于是递归量</a:t>
            </a:r>
            <a:r>
              <a:rPr lang="en-US" altLang="zh-CN"/>
              <a:t>d_ij^k</a:t>
            </a:r>
            <a:r>
              <a:rPr lang="zh-CN" altLang="en-US"/>
              <a:t>就是从结点</a:t>
            </a:r>
            <a:r>
              <a:rPr lang="en-US" altLang="zh-CN"/>
              <a:t>i</a:t>
            </a:r>
            <a:r>
              <a:rPr lang="zh-CN" altLang="en-US"/>
              <a:t>到结点</a:t>
            </a:r>
            <a:r>
              <a:rPr lang="en-US" altLang="zh-CN"/>
              <a:t>j</a:t>
            </a:r>
            <a:r>
              <a:rPr lang="zh-CN" altLang="en-US"/>
              <a:t>的 中间结点取自集合 </a:t>
            </a:r>
            <a:r>
              <a:rPr lang="en-US" altLang="zh-CN"/>
              <a:t>{1,2, …, k} </a:t>
            </a:r>
            <a:r>
              <a:rPr lang="zh-CN" altLang="en-US"/>
              <a:t>的最短路径</a:t>
            </a:r>
            <a:endParaRPr lang="en-US" altLang="zh-CN"/>
          </a:p>
          <a:p>
            <a:endParaRPr lang="en-US" altLang="zh-CN"/>
          </a:p>
          <a:p>
            <a:r>
              <a:rPr lang="zh-CN" altLang="en-US"/>
              <a:t>同样，边界情况是中间结点数目为零的情形，即</a:t>
            </a:r>
            <a:r>
              <a:rPr lang="en-US" altLang="zh-CN"/>
              <a:t>k = 0</a:t>
            </a:r>
            <a:r>
              <a:rPr lang="zh-CN" altLang="en-US"/>
              <a:t>，这时</a:t>
            </a:r>
            <a:r>
              <a:rPr lang="en-US" altLang="zh-CN"/>
              <a:t>d_ij^k</a:t>
            </a:r>
            <a:r>
              <a:rPr lang="zh-CN" altLang="en-US"/>
              <a:t>可以直接写出来</a:t>
            </a:r>
            <a:endParaRPr lang="en-US" altLang="zh-CN"/>
          </a:p>
          <a:p>
            <a:endParaRPr lang="en-US" altLang="zh-CN"/>
          </a:p>
          <a:p>
            <a:r>
              <a:rPr lang="zh-CN" altLang="en-US"/>
              <a:t>对于</a:t>
            </a:r>
            <a:r>
              <a:rPr lang="en-US" altLang="zh-CN"/>
              <a:t>k&gt;1</a:t>
            </a:r>
            <a:r>
              <a:rPr lang="zh-CN" altLang="en-US"/>
              <a:t>的也是可以用归推关系来表示，如果结点</a:t>
            </a:r>
            <a:r>
              <a:rPr lang="en-US" altLang="zh-CN"/>
              <a:t>ij</a:t>
            </a:r>
            <a:r>
              <a:rPr lang="zh-CN" altLang="en-US"/>
              <a:t>之间最短路径不经过结点</a:t>
            </a:r>
            <a:r>
              <a:rPr lang="en-US" altLang="zh-CN"/>
              <a:t>k</a:t>
            </a:r>
            <a:r>
              <a:rPr lang="zh-CN" altLang="en-US"/>
              <a:t>，就是</a:t>
            </a:r>
            <a:r>
              <a:rPr lang="en-US" altLang="zh-CN"/>
              <a:t>min</a:t>
            </a:r>
            <a:r>
              <a:rPr lang="zh-CN" altLang="en-US"/>
              <a:t>中的前者，如果经过结点</a:t>
            </a:r>
            <a:r>
              <a:rPr lang="en-US" altLang="zh-CN"/>
              <a:t>k</a:t>
            </a:r>
            <a:r>
              <a:rPr lang="zh-CN" altLang="en-US"/>
              <a:t>，就是</a:t>
            </a:r>
            <a:r>
              <a:rPr lang="en-US" altLang="zh-CN"/>
              <a:t>min</a:t>
            </a:r>
            <a:r>
              <a:rPr lang="zh-CN" altLang="en-US"/>
              <a:t>中的后者</a:t>
            </a:r>
            <a:endParaRPr lang="en-US" altLang="zh-CN"/>
          </a:p>
          <a:p>
            <a:endParaRPr lang="en-US" altLang="zh-CN"/>
          </a:p>
          <a:p>
            <a:endParaRPr lang="zh-CN" altLang="en-US"/>
          </a:p>
        </p:txBody>
      </p:sp>
      <p:sp>
        <p:nvSpPr>
          <p:cNvPr id="4403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7D2253-B5AF-4FFC-9165-E3EE08214E5C}" type="slidenum">
              <a:rPr lang="zh-CN" altLang="zh-CN" smtClean="0"/>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p:sp>
      <p:sp>
        <p:nvSpPr>
          <p:cNvPr id="717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关于所有结点对的最短路径算法一共有三个</a:t>
            </a:r>
            <a:endParaRPr lang="en-US" altLang="zh-CN"/>
          </a:p>
        </p:txBody>
      </p:sp>
      <p:sp>
        <p:nvSpPr>
          <p:cNvPr id="71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6BC9D-60F7-4192-99D3-04F4BABE96F9}" type="slidenum">
              <a:rPr lang="zh-CN"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p:sp>
      <p:sp>
        <p:nvSpPr>
          <p:cNvPr id="460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最后</a:t>
            </a:r>
            <a:r>
              <a:rPr lang="en-US" altLang="zh-CN"/>
              <a:t>k = n</a:t>
            </a:r>
            <a:r>
              <a:rPr lang="zh-CN" altLang="en-US"/>
              <a:t>是终止条件，因为总共就那么多可用的结点</a:t>
            </a:r>
            <a:endParaRPr lang="en-US" altLang="zh-CN"/>
          </a:p>
          <a:p>
            <a:endParaRPr lang="en-US" altLang="zh-CN"/>
          </a:p>
          <a:p>
            <a:r>
              <a:rPr lang="zh-CN" altLang="en-US"/>
              <a:t>最终输出</a:t>
            </a:r>
            <a:r>
              <a:rPr lang="en-US" altLang="zh-CN"/>
              <a:t>d_ij^n</a:t>
            </a:r>
            <a:r>
              <a:rPr lang="zh-CN" altLang="en-US"/>
              <a:t>就行了</a:t>
            </a:r>
            <a:endParaRPr lang="zh-CN" altLang="en-US"/>
          </a:p>
        </p:txBody>
      </p:sp>
      <p:sp>
        <p:nvSpPr>
          <p:cNvPr id="4608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69E97F-4C08-473F-B903-273E38486478}" type="slidenum">
              <a:rPr lang="zh-CN" altLang="zh-CN" smtClean="0"/>
            </a:fld>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p:nvPr>
        </p:nvSpPr>
        <p:spPr/>
      </p:sp>
      <p:sp>
        <p:nvSpPr>
          <p:cNvPr id="4813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这是算法的伪代码，整个算法就是一个三重</a:t>
            </a:r>
            <a:r>
              <a:rPr lang="en-US" altLang="zh-CN"/>
              <a:t>for</a:t>
            </a:r>
            <a:r>
              <a:rPr lang="zh-CN" altLang="en-US"/>
              <a:t>循环，所以总的复杂度就是</a:t>
            </a:r>
            <a:r>
              <a:rPr lang="en-US" altLang="zh-CN"/>
              <a:t>O(n^3)</a:t>
            </a:r>
            <a:endParaRPr lang="zh-CN" altLang="en-US"/>
          </a:p>
        </p:txBody>
      </p:sp>
      <p:sp>
        <p:nvSpPr>
          <p:cNvPr id="481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70181-8BC6-477A-8019-3C6158AC7F33}" type="slidenum">
              <a:rPr lang="zh-CN" altLang="zh-CN" smtClean="0"/>
            </a:fld>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p:nvPr>
        </p:nvSpPr>
        <p:spPr/>
      </p:sp>
      <p:sp>
        <p:nvSpPr>
          <p:cNvPr id="5017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之后我们讲了如何输出最短路径，第一个算法也可以输出最短路径的，书本上是一道习题，</a:t>
            </a:r>
            <a:r>
              <a:rPr lang="en-US" altLang="zh-CN"/>
              <a:t>25.1-7</a:t>
            </a:r>
            <a:r>
              <a:rPr lang="zh-CN" altLang="en-US"/>
              <a:t>，王老师课件上没提，所以就不讲了，其实都一样，就是还是利用动态规划</a:t>
            </a:r>
            <a:endParaRPr lang="en-US" altLang="zh-CN"/>
          </a:p>
          <a:p>
            <a:endParaRPr lang="en-US" altLang="zh-CN"/>
          </a:p>
          <a:p>
            <a:endParaRPr lang="zh-CN" altLang="en-US"/>
          </a:p>
        </p:txBody>
      </p:sp>
      <p:sp>
        <p:nvSpPr>
          <p:cNvPr id="5018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AFE733-57C0-47E6-93BE-177A48FD0483}" type="slidenum">
              <a:rPr lang="zh-CN" altLang="zh-CN" smtClean="0"/>
            </a:fld>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p:nvPr>
        </p:nvSpPr>
        <p:spPr/>
      </p:sp>
      <p:sp>
        <p:nvSpPr>
          <p:cNvPr id="5222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前驱结点矩阵也有这样的递推关系</a:t>
            </a:r>
            <a:endParaRPr lang="en-US" altLang="zh-CN"/>
          </a:p>
          <a:p>
            <a:endParaRPr lang="en-US" altLang="zh-CN"/>
          </a:p>
          <a:p>
            <a:r>
              <a:rPr lang="zh-CN" altLang="en-US"/>
              <a:t>如果将第</a:t>
            </a:r>
            <a:r>
              <a:rPr lang="en-US" altLang="zh-CN"/>
              <a:t>k</a:t>
            </a:r>
            <a:r>
              <a:rPr lang="zh-CN" altLang="en-US"/>
              <a:t>个点加入中间结点集合，并不会改善最短路径长度，则</a:t>
            </a:r>
            <a:r>
              <a:rPr lang="en-US" altLang="zh-CN"/>
              <a:t>pi_ij^k</a:t>
            </a:r>
            <a:r>
              <a:rPr lang="zh-CN" altLang="en-US"/>
              <a:t>保持不变</a:t>
            </a:r>
            <a:endParaRPr lang="en-US" altLang="zh-CN"/>
          </a:p>
          <a:p>
            <a:endParaRPr lang="en-US" altLang="zh-CN"/>
          </a:p>
          <a:p>
            <a:r>
              <a:rPr lang="zh-CN" altLang="en-US"/>
              <a:t>否则</a:t>
            </a:r>
            <a:r>
              <a:rPr lang="en-US" altLang="zh-CN"/>
              <a:t>pi_ij^k</a:t>
            </a:r>
            <a:r>
              <a:rPr lang="zh-CN" altLang="en-US"/>
              <a:t>要变成</a:t>
            </a:r>
            <a:r>
              <a:rPr lang="en-US" altLang="zh-CN"/>
              <a:t>pi_kj^k-1</a:t>
            </a:r>
            <a:r>
              <a:rPr lang="zh-CN" altLang="en-US"/>
              <a:t>，因为此时</a:t>
            </a:r>
            <a:r>
              <a:rPr lang="en-US" altLang="zh-CN"/>
              <a:t>ij</a:t>
            </a:r>
            <a:r>
              <a:rPr lang="zh-CN" altLang="en-US"/>
              <a:t>间的最短路径分解成了两部分，</a:t>
            </a:r>
            <a:r>
              <a:rPr lang="en-US" altLang="zh-CN"/>
              <a:t>i</a:t>
            </a:r>
            <a:r>
              <a:rPr lang="zh-CN" altLang="en-US"/>
              <a:t>到</a:t>
            </a:r>
            <a:r>
              <a:rPr lang="en-US" altLang="zh-CN"/>
              <a:t>k</a:t>
            </a:r>
            <a:r>
              <a:rPr lang="zh-CN" altLang="en-US"/>
              <a:t>和</a:t>
            </a:r>
            <a:r>
              <a:rPr lang="en-US" altLang="zh-CN"/>
              <a:t>k</a:t>
            </a:r>
            <a:r>
              <a:rPr lang="zh-CN" altLang="en-US"/>
              <a:t>到</a:t>
            </a:r>
            <a:r>
              <a:rPr lang="en-US" altLang="zh-CN"/>
              <a:t>j</a:t>
            </a:r>
            <a:r>
              <a:rPr lang="zh-CN" altLang="en-US"/>
              <a:t>的，所以</a:t>
            </a:r>
            <a:r>
              <a:rPr lang="en-US" altLang="zh-CN"/>
              <a:t>j</a:t>
            </a:r>
            <a:r>
              <a:rPr lang="zh-CN" altLang="en-US"/>
              <a:t>的前驱是</a:t>
            </a:r>
            <a:r>
              <a:rPr lang="en-US" altLang="zh-CN"/>
              <a:t>pi_kj^k-1</a:t>
            </a:r>
            <a:endParaRPr lang="zh-CN" altLang="en-US"/>
          </a:p>
        </p:txBody>
      </p:sp>
      <p:sp>
        <p:nvSpPr>
          <p:cNvPr id="522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4B228B-999C-4782-B5C4-3D79F87F82A2}" type="slidenum">
              <a:rPr lang="zh-CN" altLang="zh-CN" smtClean="0"/>
            </a:fld>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p:nvPr>
        </p:nvSpPr>
        <p:spPr/>
      </p:sp>
      <p:sp>
        <p:nvSpPr>
          <p:cNvPr id="5427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这是一个</a:t>
            </a:r>
            <a:r>
              <a:rPr lang="en-US" altLang="zh-CN"/>
              <a:t>5</a:t>
            </a:r>
            <a:r>
              <a:rPr lang="zh-CN" altLang="en-US"/>
              <a:t>个结点的例子</a:t>
            </a:r>
            <a:endParaRPr lang="en-US" altLang="zh-CN"/>
          </a:p>
          <a:p>
            <a:endParaRPr lang="en-US" altLang="zh-CN"/>
          </a:p>
          <a:p>
            <a:r>
              <a:rPr lang="en-US" altLang="zh-CN"/>
              <a:t>(4,2)</a:t>
            </a:r>
            <a:r>
              <a:rPr lang="zh-CN" altLang="en-US"/>
              <a:t>是</a:t>
            </a:r>
            <a:r>
              <a:rPr lang="en-US" altLang="zh-CN"/>
              <a:t>5=2+3</a:t>
            </a:r>
            <a:r>
              <a:rPr lang="zh-CN" altLang="en-US"/>
              <a:t>，是因为</a:t>
            </a:r>
            <a:r>
              <a:rPr lang="en-US" altLang="zh-CN"/>
              <a:t>4-&gt;1-&gt;2</a:t>
            </a:r>
            <a:endParaRPr lang="en-US" altLang="zh-CN"/>
          </a:p>
          <a:p>
            <a:endParaRPr lang="en-US" altLang="zh-CN"/>
          </a:p>
          <a:p>
            <a:r>
              <a:rPr lang="en-US" altLang="zh-CN"/>
              <a:t>(4,5)</a:t>
            </a:r>
            <a:r>
              <a:rPr lang="zh-CN" altLang="en-US"/>
              <a:t>是</a:t>
            </a:r>
            <a:r>
              <a:rPr lang="en-US" altLang="zh-CN"/>
              <a:t>-2=2-4</a:t>
            </a:r>
            <a:r>
              <a:rPr lang="zh-CN" altLang="en-US"/>
              <a:t>，是因为</a:t>
            </a:r>
            <a:r>
              <a:rPr lang="en-US" altLang="zh-CN"/>
              <a:t>4-&gt;1-&gt;2</a:t>
            </a:r>
            <a:endParaRPr lang="en-US" altLang="zh-CN"/>
          </a:p>
          <a:p>
            <a:endParaRPr lang="en-US" altLang="zh-CN"/>
          </a:p>
          <a:p>
            <a:r>
              <a:rPr lang="zh-CN" altLang="en-US"/>
              <a:t>从无穷变成有限值的话，</a:t>
            </a:r>
            <a:r>
              <a:rPr lang="en-US" altLang="zh-CN"/>
              <a:t>pi</a:t>
            </a:r>
            <a:r>
              <a:rPr lang="zh-CN" altLang="en-US"/>
              <a:t>矩阵对应的值就是最新加入的那个节点</a:t>
            </a:r>
            <a:endParaRPr lang="zh-CN" altLang="en-US"/>
          </a:p>
          <a:p>
            <a:endParaRPr lang="zh-CN" altLang="en-US"/>
          </a:p>
        </p:txBody>
      </p:sp>
      <p:sp>
        <p:nvSpPr>
          <p:cNvPr id="542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856D55-34BA-4BDF-B9FA-9296E2E8BB77}" type="slidenum">
              <a:rPr lang="zh-CN" altLang="zh-CN" smtClean="0"/>
            </a:fld>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p:nvPr>
        </p:nvSpPr>
        <p:spPr/>
      </p:sp>
      <p:sp>
        <p:nvSpPr>
          <p:cNvPr id="5632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注意</a:t>
            </a:r>
            <a:r>
              <a:rPr lang="en-US" altLang="zh-CN"/>
              <a:t>D^(4)</a:t>
            </a:r>
            <a:r>
              <a:rPr lang="zh-CN" altLang="en-US"/>
              <a:t>中的</a:t>
            </a:r>
            <a:r>
              <a:rPr lang="en-US" altLang="zh-CN"/>
              <a:t>(5,2)</a:t>
            </a:r>
            <a:r>
              <a:rPr lang="zh-CN" altLang="en-US"/>
              <a:t>从正无穷变成</a:t>
            </a:r>
            <a:r>
              <a:rPr lang="en-US" altLang="zh-CN"/>
              <a:t>5</a:t>
            </a:r>
            <a:br>
              <a:rPr lang="en-US" altLang="zh-CN"/>
            </a:br>
            <a:br>
              <a:rPr lang="en-US" altLang="zh-CN"/>
            </a:br>
            <a:endParaRPr lang="zh-CN" altLang="en-US"/>
          </a:p>
        </p:txBody>
      </p:sp>
      <p:sp>
        <p:nvSpPr>
          <p:cNvPr id="5632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09030F-AB06-4CD2-AA98-005B3E5BADFF}" type="slidenum">
              <a:rPr lang="zh-CN" altLang="zh-CN" smtClean="0"/>
            </a:fld>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p:nvPr>
        </p:nvSpPr>
        <p:spPr/>
      </p:sp>
      <p:sp>
        <p:nvSpPr>
          <p:cNvPr id="5837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这个留作课后作业了</a:t>
            </a:r>
            <a:endParaRPr lang="zh-CN" altLang="en-US"/>
          </a:p>
        </p:txBody>
      </p:sp>
      <p:sp>
        <p:nvSpPr>
          <p:cNvPr id="583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8525FA-5B00-4DC8-9E19-CF7ABCABAAD3}" type="slidenum">
              <a:rPr lang="zh-CN" altLang="zh-CN" smtClean="0"/>
            </a:fld>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p:nvPr>
        </p:nvSpPr>
        <p:spPr/>
      </p:sp>
      <p:sp>
        <p:nvSpPr>
          <p:cNvPr id="6041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之后是一个应用</a:t>
            </a:r>
            <a:r>
              <a:rPr lang="en-US" altLang="zh-CN">
                <a:latin typeface="宋体" panose="02010600030101010101" pitchFamily="2" charset="-122"/>
              </a:rPr>
              <a:t>FLOYD-WARSHALL</a:t>
            </a:r>
            <a:r>
              <a:rPr lang="zh-CN" altLang="en-US">
                <a:latin typeface="宋体" panose="02010600030101010101" pitchFamily="2" charset="-122"/>
              </a:rPr>
              <a:t>算法的例子，求有向图的传递闭包</a:t>
            </a:r>
            <a:endParaRPr lang="en-US" altLang="zh-CN">
              <a:latin typeface="宋体" panose="02010600030101010101" pitchFamily="2" charset="-122"/>
            </a:endParaRPr>
          </a:p>
          <a:p>
            <a:endParaRPr lang="en-US" altLang="zh-CN">
              <a:latin typeface="宋体" panose="02010600030101010101" pitchFamily="2" charset="-122"/>
            </a:endParaRPr>
          </a:p>
          <a:p>
            <a:r>
              <a:rPr lang="zh-CN" altLang="en-US">
                <a:latin typeface="宋体" panose="02010600030101010101" pitchFamily="2" charset="-122"/>
              </a:rPr>
              <a:t>传递闭包是一个图，点集不变，边集。。。</a:t>
            </a:r>
            <a:endParaRPr lang="zh-CN" altLang="en-US"/>
          </a:p>
        </p:txBody>
      </p:sp>
      <p:sp>
        <p:nvSpPr>
          <p:cNvPr id="604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A04F6A-2AAF-443B-9698-634662D01BFB}" type="slidenum">
              <a:rPr lang="zh-CN" altLang="zh-CN" smtClean="0"/>
            </a:fld>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p:nvPr>
        </p:nvSpPr>
        <p:spPr/>
      </p:sp>
      <p:sp>
        <p:nvSpPr>
          <p:cNvPr id="624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宋体" panose="02010600030101010101" pitchFamily="2" charset="-122"/>
              </a:rPr>
              <a:t>传递闭包只需考虑是否连通，边上的权重不重要，因此可以都看作</a:t>
            </a:r>
            <a:r>
              <a:rPr lang="en-US" altLang="zh-CN">
                <a:latin typeface="宋体" panose="02010600030101010101" pitchFamily="2" charset="-122"/>
              </a:rPr>
              <a:t>1</a:t>
            </a:r>
            <a:endParaRPr lang="en-US" altLang="zh-CN">
              <a:latin typeface="宋体" panose="02010600030101010101" pitchFamily="2" charset="-122"/>
            </a:endParaRPr>
          </a:p>
          <a:p>
            <a:endParaRPr lang="en-US" altLang="zh-CN">
              <a:latin typeface="宋体" panose="02010600030101010101" pitchFamily="2" charset="-122"/>
            </a:endParaRPr>
          </a:p>
          <a:p>
            <a:r>
              <a:rPr lang="zh-CN" altLang="en-US">
                <a:latin typeface="宋体" panose="02010600030101010101" pitchFamily="2" charset="-122"/>
              </a:rPr>
              <a:t>此时边界条件和递推关系要适当做些改动，实际上都变简单了</a:t>
            </a:r>
            <a:endParaRPr lang="en-US" altLang="zh-CN">
              <a:latin typeface="宋体" panose="02010600030101010101" pitchFamily="2" charset="-122"/>
            </a:endParaRPr>
          </a:p>
          <a:p>
            <a:endParaRPr lang="en-US" altLang="zh-CN">
              <a:latin typeface="宋体" panose="02010600030101010101" pitchFamily="2" charset="-122"/>
            </a:endParaRPr>
          </a:p>
          <a:p>
            <a:endParaRPr lang="zh-CN" altLang="en-US"/>
          </a:p>
        </p:txBody>
      </p:sp>
      <p:sp>
        <p:nvSpPr>
          <p:cNvPr id="624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69E3D9-838C-4906-BCE3-66D3CCC6F8E0}" type="slidenum">
              <a:rPr lang="zh-CN" altLang="zh-CN" smtClean="0"/>
            </a:fld>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p:nvPr>
        </p:nvSpPr>
        <p:spPr/>
      </p:sp>
      <p:sp>
        <p:nvSpPr>
          <p:cNvPr id="645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这是求传递闭包的伪代码，框架和之前一样，就是把边界条件和递推关系替换一下</a:t>
            </a:r>
            <a:endParaRPr lang="zh-CN" altLang="en-US"/>
          </a:p>
        </p:txBody>
      </p:sp>
      <p:sp>
        <p:nvSpPr>
          <p:cNvPr id="645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599436-8B2E-4D2C-85B3-69CAC4D6AB11}" type="slidenum">
              <a:rPr lang="zh-CN"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p:sp>
      <p:sp>
        <p:nvSpPr>
          <p:cNvPr id="9219"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首先是关于问题的一些基本设定</a:t>
            </a:r>
            <a:endParaRPr lang="en-US" altLang="zh-CN" dirty="0"/>
          </a:p>
          <a:p>
            <a:endParaRPr lang="en-US" altLang="zh-CN" dirty="0"/>
          </a:p>
          <a:p>
            <a:r>
              <a:rPr lang="zh-CN" altLang="en-US" dirty="0"/>
              <a:t>输入和之前单源点最短路径问题是一样的，都是</a:t>
            </a:r>
            <a:r>
              <a:rPr lang="en-US" altLang="zh-CN" dirty="0"/>
              <a:t>……</a:t>
            </a:r>
            <a:endParaRPr lang="en-US" altLang="zh-CN" dirty="0"/>
          </a:p>
          <a:p>
            <a:endParaRPr lang="en-US" altLang="zh-CN" dirty="0"/>
          </a:p>
          <a:p>
            <a:r>
              <a:rPr lang="zh-CN" altLang="en-US" dirty="0"/>
              <a:t>只不过输出的形式发生了变化，之前的输出是一维数组，就是源点到每个点的最短路径长度，以及每个点在最短路径上的前驱，用来打印最短路径</a:t>
            </a:r>
            <a:endParaRPr lang="en-US" altLang="zh-CN" dirty="0"/>
          </a:p>
          <a:p>
            <a:endParaRPr lang="en-US" altLang="zh-CN" dirty="0"/>
          </a:p>
          <a:p>
            <a:r>
              <a:rPr lang="zh-CN" altLang="en-US" dirty="0"/>
              <a:t>现在源点不固定了，源点也有</a:t>
            </a:r>
            <a:r>
              <a:rPr lang="en-US" altLang="zh-CN" dirty="0"/>
              <a:t>n</a:t>
            </a:r>
            <a:r>
              <a:rPr lang="zh-CN" altLang="en-US" dirty="0"/>
              <a:t>种选择，因此一维数组变二维数组，也就是矩阵了</a:t>
            </a:r>
            <a:endParaRPr lang="zh-CN" altLang="en-US" dirty="0"/>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125B77-CBEE-44F4-A0A5-F93EF0650058}" type="slidenum">
              <a:rPr lang="zh-CN" altLang="zh-CN" smtClean="0"/>
            </a:fld>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p:nvPr>
        </p:nvSpPr>
        <p:spPr/>
      </p:sp>
      <p:sp>
        <p:nvSpPr>
          <p:cNvPr id="665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T^(2)</a:t>
            </a:r>
            <a:r>
              <a:rPr lang="zh-CN" altLang="en-US"/>
              <a:t>中的</a:t>
            </a:r>
            <a:r>
              <a:rPr lang="en-US" altLang="zh-CN"/>
              <a:t>(3,4)</a:t>
            </a:r>
            <a:r>
              <a:rPr lang="zh-CN" altLang="en-US"/>
              <a:t>变为</a:t>
            </a:r>
            <a:r>
              <a:rPr lang="en-US" altLang="zh-CN"/>
              <a:t>1</a:t>
            </a:r>
            <a:r>
              <a:rPr lang="zh-CN" altLang="en-US"/>
              <a:t>，是因为</a:t>
            </a:r>
            <a:r>
              <a:rPr lang="en-US" altLang="zh-CN"/>
              <a:t>T^(1)</a:t>
            </a:r>
            <a:r>
              <a:rPr lang="zh-CN" altLang="en-US"/>
              <a:t>中的</a:t>
            </a:r>
            <a:r>
              <a:rPr lang="en-US" altLang="zh-CN"/>
              <a:t>(3,2)</a:t>
            </a:r>
            <a:r>
              <a:rPr lang="zh-CN" altLang="en-US"/>
              <a:t>和</a:t>
            </a:r>
            <a:r>
              <a:rPr lang="en-US" altLang="zh-CN"/>
              <a:t>(2,4)</a:t>
            </a:r>
            <a:r>
              <a:rPr lang="zh-CN" altLang="en-US"/>
              <a:t>都是</a:t>
            </a:r>
            <a:r>
              <a:rPr lang="en-US" altLang="zh-CN"/>
              <a:t>1</a:t>
            </a:r>
            <a:endParaRPr lang="en-US" altLang="zh-CN"/>
          </a:p>
          <a:p>
            <a:endParaRPr lang="en-US" altLang="zh-CN"/>
          </a:p>
          <a:p>
            <a:r>
              <a:rPr lang="en-US" altLang="zh-CN"/>
              <a:t>T^(3)</a:t>
            </a:r>
            <a:r>
              <a:rPr lang="zh-CN" altLang="en-US"/>
              <a:t>中的</a:t>
            </a:r>
            <a:r>
              <a:rPr lang="en-US" altLang="zh-CN"/>
              <a:t>(4,2)</a:t>
            </a:r>
            <a:r>
              <a:rPr lang="zh-CN" altLang="en-US"/>
              <a:t>变为</a:t>
            </a:r>
            <a:r>
              <a:rPr lang="en-US" altLang="zh-CN"/>
              <a:t>1</a:t>
            </a:r>
            <a:r>
              <a:rPr lang="zh-CN" altLang="en-US"/>
              <a:t>，是因为</a:t>
            </a:r>
            <a:r>
              <a:rPr lang="en-US" altLang="zh-CN"/>
              <a:t>T^(2)</a:t>
            </a:r>
            <a:r>
              <a:rPr lang="zh-CN" altLang="en-US"/>
              <a:t>中的</a:t>
            </a:r>
            <a:r>
              <a:rPr lang="en-US" altLang="zh-CN"/>
              <a:t>(4,3)</a:t>
            </a:r>
            <a:r>
              <a:rPr lang="zh-CN" altLang="en-US"/>
              <a:t>和</a:t>
            </a:r>
            <a:r>
              <a:rPr lang="en-US" altLang="zh-CN"/>
              <a:t>(3,2)</a:t>
            </a:r>
            <a:r>
              <a:rPr lang="zh-CN" altLang="en-US"/>
              <a:t>都是</a:t>
            </a:r>
            <a:r>
              <a:rPr lang="en-US" altLang="zh-CN"/>
              <a:t>1</a:t>
            </a:r>
            <a:endParaRPr lang="en-US" altLang="zh-CN"/>
          </a:p>
          <a:p>
            <a:endParaRPr lang="en-US" altLang="zh-CN"/>
          </a:p>
          <a:p>
            <a:r>
              <a:rPr lang="en-US" altLang="zh-CN"/>
              <a:t>T^(4)</a:t>
            </a:r>
            <a:r>
              <a:rPr lang="zh-CN" altLang="en-US"/>
              <a:t>中的</a:t>
            </a:r>
            <a:r>
              <a:rPr lang="en-US" altLang="zh-CN"/>
              <a:t>(2,1)</a:t>
            </a:r>
            <a:r>
              <a:rPr lang="zh-CN" altLang="en-US"/>
              <a:t>变为</a:t>
            </a:r>
            <a:r>
              <a:rPr lang="en-US" altLang="zh-CN"/>
              <a:t>1</a:t>
            </a:r>
            <a:r>
              <a:rPr lang="zh-CN" altLang="en-US"/>
              <a:t>，是因为</a:t>
            </a:r>
            <a:r>
              <a:rPr lang="en-US" altLang="zh-CN"/>
              <a:t>T^(3)</a:t>
            </a:r>
            <a:r>
              <a:rPr lang="zh-CN" altLang="en-US"/>
              <a:t>中的</a:t>
            </a:r>
            <a:r>
              <a:rPr lang="en-US" altLang="zh-CN"/>
              <a:t>(2,4)</a:t>
            </a:r>
            <a:r>
              <a:rPr lang="zh-CN" altLang="en-US"/>
              <a:t>和</a:t>
            </a:r>
            <a:r>
              <a:rPr lang="en-US" altLang="zh-CN"/>
              <a:t>(4,1)</a:t>
            </a:r>
            <a:r>
              <a:rPr lang="zh-CN" altLang="en-US"/>
              <a:t>都是</a:t>
            </a:r>
            <a:r>
              <a:rPr lang="en-US" altLang="zh-CN"/>
              <a:t>1</a:t>
            </a:r>
            <a:endParaRPr lang="en-US" altLang="zh-CN"/>
          </a:p>
          <a:p>
            <a:endParaRPr lang="en-US" altLang="zh-CN"/>
          </a:p>
          <a:p>
            <a:r>
              <a:rPr lang="en-US" altLang="zh-CN"/>
              <a:t>T^(4)</a:t>
            </a:r>
            <a:r>
              <a:rPr lang="zh-CN" altLang="en-US"/>
              <a:t>中的</a:t>
            </a:r>
            <a:r>
              <a:rPr lang="en-US" altLang="zh-CN"/>
              <a:t>(3,1)</a:t>
            </a:r>
            <a:r>
              <a:rPr lang="zh-CN" altLang="en-US"/>
              <a:t>变为</a:t>
            </a:r>
            <a:r>
              <a:rPr lang="en-US" altLang="zh-CN"/>
              <a:t>1</a:t>
            </a:r>
            <a:r>
              <a:rPr lang="zh-CN" altLang="en-US"/>
              <a:t>，是因为</a:t>
            </a:r>
            <a:r>
              <a:rPr lang="en-US" altLang="zh-CN"/>
              <a:t>T^(3)</a:t>
            </a:r>
            <a:r>
              <a:rPr lang="zh-CN" altLang="en-US"/>
              <a:t>中的</a:t>
            </a:r>
            <a:r>
              <a:rPr lang="en-US" altLang="zh-CN"/>
              <a:t>(3,4)</a:t>
            </a:r>
            <a:r>
              <a:rPr lang="zh-CN" altLang="en-US"/>
              <a:t>和</a:t>
            </a:r>
            <a:r>
              <a:rPr lang="en-US" altLang="zh-CN"/>
              <a:t>(4,1)</a:t>
            </a:r>
            <a:r>
              <a:rPr lang="zh-CN" altLang="en-US"/>
              <a:t>都是</a:t>
            </a:r>
            <a:r>
              <a:rPr lang="en-US" altLang="zh-CN"/>
              <a:t>1</a:t>
            </a:r>
            <a:endParaRPr lang="zh-CN" altLang="en-US"/>
          </a:p>
          <a:p>
            <a:endParaRPr lang="zh-CN" altLang="en-US"/>
          </a:p>
          <a:p>
            <a:endParaRPr lang="zh-CN" altLang="en-US"/>
          </a:p>
          <a:p>
            <a:endParaRPr lang="zh-CN" altLang="en-US"/>
          </a:p>
        </p:txBody>
      </p:sp>
      <p:sp>
        <p:nvSpPr>
          <p:cNvPr id="665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05CD30-A238-4785-A825-09B339F16E08}" type="slidenum">
              <a:rPr lang="zh-CN" altLang="zh-CN" smtClean="0"/>
            </a:fld>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p:nvPr>
        </p:nvSpPr>
        <p:spPr/>
      </p:sp>
      <p:sp>
        <p:nvSpPr>
          <p:cNvPr id="6861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下面我们来讲第三个算法</a:t>
            </a:r>
            <a:r>
              <a:rPr lang="en-US" altLang="zh-CN"/>
              <a:t>Johnson</a:t>
            </a:r>
            <a:endParaRPr lang="en-US" altLang="zh-CN"/>
          </a:p>
          <a:p>
            <a:endParaRPr lang="en-US" altLang="zh-CN"/>
          </a:p>
          <a:p>
            <a:r>
              <a:rPr lang="zh-CN" altLang="en-US"/>
              <a:t>最快的就是用斐波那契堆的情况，如果</a:t>
            </a:r>
            <a:r>
              <a:rPr lang="en-US" altLang="zh-CN"/>
              <a:t>E&lt;v^2</a:t>
            </a:r>
            <a:r>
              <a:rPr lang="zh-CN" altLang="en-US"/>
              <a:t>，就能超过</a:t>
            </a:r>
            <a:r>
              <a:rPr lang="en-US" altLang="zh-CN"/>
              <a:t>n^3</a:t>
            </a:r>
            <a:r>
              <a:rPr lang="zh-CN" altLang="en-US"/>
              <a:t>，实现加速，故可用于稀疏图</a:t>
            </a:r>
            <a:endParaRPr lang="zh-CN" altLang="en-US"/>
          </a:p>
        </p:txBody>
      </p:sp>
      <p:sp>
        <p:nvSpPr>
          <p:cNvPr id="686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BC76F6-F13F-4918-A745-0F8DB99CC8EE}" type="slidenum">
              <a:rPr lang="zh-CN" altLang="zh-CN" smtClean="0"/>
            </a:fld>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ChangeArrowheads="1" noTextEdit="1"/>
          </p:cNvSpPr>
          <p:nvPr>
            <p:ph type="sldImg"/>
          </p:nvPr>
        </p:nvSpPr>
        <p:spPr/>
      </p:sp>
      <p:sp>
        <p:nvSpPr>
          <p:cNvPr id="727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宋体" panose="02010600030101010101" pitchFamily="2" charset="-122"/>
              </a:rPr>
              <a:t>Johnson</a:t>
            </a:r>
            <a:r>
              <a:rPr lang="zh-CN" altLang="en-US">
                <a:latin typeface="宋体" panose="02010600030101010101" pitchFamily="2" charset="-122"/>
              </a:rPr>
              <a:t>算法的优势来自于对</a:t>
            </a:r>
            <a:r>
              <a:rPr lang="en-US" altLang="zh-CN">
                <a:latin typeface="宋体" panose="02010600030101010101" pitchFamily="2" charset="-122"/>
              </a:rPr>
              <a:t>Dijkstra</a:t>
            </a:r>
            <a:r>
              <a:rPr lang="zh-CN" altLang="en-US">
                <a:latin typeface="宋体" panose="02010600030101010101" pitchFamily="2" charset="-122"/>
              </a:rPr>
              <a:t>算法的调用</a:t>
            </a:r>
            <a:endParaRPr lang="en-US" altLang="zh-CN">
              <a:latin typeface="宋体" panose="02010600030101010101" pitchFamily="2" charset="-122"/>
            </a:endParaRPr>
          </a:p>
          <a:p>
            <a:endParaRPr lang="en-US" altLang="zh-CN">
              <a:latin typeface="宋体" panose="02010600030101010101" pitchFamily="2" charset="-122"/>
            </a:endParaRPr>
          </a:p>
          <a:p>
            <a:r>
              <a:rPr lang="zh-CN" altLang="en-US">
                <a:latin typeface="宋体" panose="02010600030101010101" pitchFamily="2" charset="-122"/>
              </a:rPr>
              <a:t>但是</a:t>
            </a:r>
            <a:r>
              <a:rPr lang="en-US" altLang="zh-CN">
                <a:latin typeface="宋体" panose="02010600030101010101" pitchFamily="2" charset="-122"/>
              </a:rPr>
              <a:t>Dijkstra</a:t>
            </a:r>
            <a:r>
              <a:rPr lang="zh-CN" altLang="en-US">
                <a:latin typeface="宋体" panose="02010600030101010101" pitchFamily="2" charset="-122"/>
              </a:rPr>
              <a:t>算法要求权重非负，这个不一定能满足，因此需要对边上的权重做预处理</a:t>
            </a:r>
            <a:endParaRPr lang="zh-CN" altLang="en-US"/>
          </a:p>
        </p:txBody>
      </p:sp>
      <p:sp>
        <p:nvSpPr>
          <p:cNvPr id="727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CC1EC3-0F09-4F1E-8484-EFA5C1C8AE7F}" type="slidenum">
              <a:rPr lang="zh-CN" altLang="zh-CN" smtClean="0"/>
            </a:fld>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ChangeArrowheads="1" noTextEdit="1"/>
          </p:cNvSpPr>
          <p:nvPr>
            <p:ph type="sldImg"/>
          </p:nvPr>
        </p:nvSpPr>
        <p:spPr/>
      </p:sp>
      <p:sp>
        <p:nvSpPr>
          <p:cNvPr id="7782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只与两个端点有关，与中间经过的结点无关</a:t>
            </a:r>
            <a:endParaRPr lang="zh-CN" altLang="en-US"/>
          </a:p>
        </p:txBody>
      </p:sp>
      <p:sp>
        <p:nvSpPr>
          <p:cNvPr id="778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1D3D8C-C819-4DF9-B525-117E3913D77C}" type="slidenum">
              <a:rPr lang="zh-CN" altLang="zh-CN" smtClean="0"/>
            </a:fld>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p:nvPr>
        </p:nvSpPr>
        <p:spPr/>
      </p:sp>
      <p:sp>
        <p:nvSpPr>
          <p:cNvPr id="8089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这个构造和我们之前讲到的差分约束系统有点像</a:t>
            </a:r>
            <a:endParaRPr lang="zh-CN" altLang="en-US"/>
          </a:p>
        </p:txBody>
      </p:sp>
      <p:sp>
        <p:nvSpPr>
          <p:cNvPr id="8090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1364EE-C06E-4160-AD94-A5A87AB5EC5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p:nvPr>
        </p:nvSpPr>
        <p:spPr/>
      </p:sp>
      <p:sp>
        <p:nvSpPr>
          <p:cNvPr id="112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这里先看第四个，原来单源点情形输出最短路径长度的数组，这里变成了最短路径矩阵，一行对应原来的一个一维数组</a:t>
            </a:r>
            <a:endParaRPr lang="en-US" altLang="zh-CN"/>
          </a:p>
          <a:p>
            <a:endParaRPr lang="en-US" altLang="zh-CN"/>
          </a:p>
          <a:p>
            <a:r>
              <a:rPr lang="zh-CN" altLang="en-US"/>
              <a:t>输入的图的表示也变了，之前是用邻接链表的形式表示的，这里变成了邻接矩阵，表示的内容其实是一样的，只是采用矩阵的数据结构，更适合所有结点对的最短路径问题</a:t>
            </a:r>
            <a:endParaRPr lang="en-US" altLang="zh-CN"/>
          </a:p>
        </p:txBody>
      </p:sp>
      <p:sp>
        <p:nvSpPr>
          <p:cNvPr id="112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044653-B534-4B4C-9AD7-AE36EB970E96}" type="slidenum">
              <a:rPr lang="zh-CN" altLang="zh-CN" smtClean="0"/>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p:sp>
      <p:sp>
        <p:nvSpPr>
          <p:cNvPr id="133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和最短路径长度数组变成最短路径矩阵一样，原来的前驱结点数组也变成了前驱结点矩阵，一行对应原来的一个一维前驱数组</a:t>
            </a:r>
            <a:endParaRPr lang="en-US" altLang="zh-CN"/>
          </a:p>
          <a:p>
            <a:endParaRPr lang="en-US" altLang="zh-CN"/>
          </a:p>
          <a:p>
            <a:r>
              <a:rPr lang="zh-CN" altLang="en-US"/>
              <a:t>每一行的前驱节点数组可以诱导出一个前驱子图</a:t>
            </a:r>
            <a:endParaRPr lang="zh-CN" altLang="en-US"/>
          </a:p>
        </p:txBody>
      </p:sp>
      <p:sp>
        <p:nvSpPr>
          <p:cNvPr id="133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6D4DEC-8CCD-4A9D-A9DD-BBEFF6C8C81D}" type="slidenum">
              <a:rPr lang="zh-CN" altLang="zh-CN" smtClean="0"/>
            </a:fld>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p:nvPr>
        </p:nvSpPr>
        <p:spPr/>
      </p:sp>
      <p:sp>
        <p:nvSpPr>
          <p:cNvPr id="153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打印函数相比之前多了输入参数</a:t>
            </a:r>
            <a:r>
              <a:rPr lang="en-US" altLang="zh-CN"/>
              <a:t>i</a:t>
            </a:r>
            <a:r>
              <a:rPr lang="zh-CN" altLang="en-US"/>
              <a:t>，因为之前是固定源点的，现在源点不固定了，可以是任意一个图中的点</a:t>
            </a:r>
            <a:endParaRPr lang="zh-CN" altLang="en-US"/>
          </a:p>
        </p:txBody>
      </p:sp>
      <p:sp>
        <p:nvSpPr>
          <p:cNvPr id="153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ACE057-F46F-4FE4-9609-436CE1408F06}" type="slidenum">
              <a:rPr lang="zh-CN" altLang="zh-CN" smtClean="0"/>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p:nvPr>
        </p:nvSpPr>
        <p:spPr/>
      </p:sp>
      <p:sp>
        <p:nvSpPr>
          <p:cNvPr id="1741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这两个算法都是动态规划算法，基本思想是利用</a:t>
            </a:r>
            <a:r>
              <a:rPr lang="zh-CN" altLang="en-US" dirty="0">
                <a:solidFill>
                  <a:srgbClr val="0000FF"/>
                </a:solidFill>
              </a:rPr>
              <a:t>最短路径的最优子结构性质，就是</a:t>
            </a:r>
            <a:r>
              <a:rPr lang="zh-CN" altLang="en-US" sz="1100" dirty="0">
                <a:solidFill>
                  <a:srgbClr val="0000FF"/>
                </a:solidFill>
              </a:rPr>
              <a:t>最短路径的</a:t>
            </a:r>
            <a:r>
              <a:rPr lang="zh-CN" altLang="en-US" sz="1100" dirty="0">
                <a:solidFill>
                  <a:srgbClr val="FF0000"/>
                </a:solidFill>
              </a:rPr>
              <a:t>每条子路径都是最短路径，于是可以对最优路径作分解，从而长的路径可以由短的路径来表示</a:t>
            </a:r>
            <a:endParaRPr lang="en-US" altLang="zh-CN" dirty="0"/>
          </a:p>
          <a:p>
            <a:endParaRPr lang="en-US" altLang="zh-CN" dirty="0"/>
          </a:p>
          <a:p>
            <a:r>
              <a:rPr lang="zh-CN" altLang="en-US" dirty="0"/>
              <a:t>第一个算法和矩阵乘法非常相似</a:t>
            </a:r>
            <a:endParaRPr lang="zh-CN" altLang="en-US" dirty="0"/>
          </a:p>
        </p:txBody>
      </p:sp>
      <p:sp>
        <p:nvSpPr>
          <p:cNvPr id="174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E11C7F-0056-407B-BEDB-E5FD19AF018A}" type="slidenum">
              <a:rPr lang="zh-CN" altLang="zh-CN" smtClean="0"/>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p:nvPr>
        </p:nvSpPr>
        <p:spPr/>
      </p:sp>
      <p:sp>
        <p:nvSpPr>
          <p:cNvPr id="1945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它引入的递归的量是 </a:t>
            </a:r>
            <a:r>
              <a:rPr lang="en-US" altLang="zh-CN"/>
              <a:t>l_ij^m </a:t>
            </a:r>
            <a:r>
              <a:rPr lang="zh-CN" altLang="en-US"/>
              <a:t>是从结点</a:t>
            </a:r>
            <a:r>
              <a:rPr lang="en-US" altLang="zh-CN"/>
              <a:t>i</a:t>
            </a:r>
            <a:r>
              <a:rPr lang="zh-CN" altLang="en-US"/>
              <a:t>到结点</a:t>
            </a:r>
            <a:r>
              <a:rPr lang="en-US" altLang="zh-CN"/>
              <a:t>j</a:t>
            </a:r>
            <a:r>
              <a:rPr lang="zh-CN" altLang="en-US"/>
              <a:t>的</a:t>
            </a:r>
            <a:r>
              <a:rPr lang="zh-CN" altLang="en-US">
                <a:solidFill>
                  <a:srgbClr val="FF0000"/>
                </a:solidFill>
              </a:rPr>
              <a:t>至多包含</a:t>
            </a:r>
            <a:r>
              <a:rPr lang="en-US" altLang="zh-CN">
                <a:solidFill>
                  <a:srgbClr val="FF0000"/>
                </a:solidFill>
              </a:rPr>
              <a:t>m</a:t>
            </a:r>
            <a:r>
              <a:rPr lang="zh-CN" altLang="en-US">
                <a:solidFill>
                  <a:srgbClr val="FF0000"/>
                </a:solidFill>
              </a:rPr>
              <a:t>条边</a:t>
            </a:r>
            <a:r>
              <a:rPr lang="zh-CN" altLang="en-US"/>
              <a:t>的最短路径</a:t>
            </a:r>
            <a:endParaRPr lang="en-US" altLang="zh-CN"/>
          </a:p>
          <a:p>
            <a:endParaRPr lang="en-US" altLang="zh-CN"/>
          </a:p>
          <a:p>
            <a:r>
              <a:rPr lang="zh-CN" altLang="en-US"/>
              <a:t>它的边界情况，即</a:t>
            </a:r>
            <a:r>
              <a:rPr lang="en-US" altLang="zh-CN"/>
              <a:t>m = 0</a:t>
            </a:r>
            <a:r>
              <a:rPr lang="zh-CN" altLang="en-US"/>
              <a:t>的情形，是可以直接写出来的</a:t>
            </a:r>
            <a:endParaRPr lang="en-US" altLang="zh-CN"/>
          </a:p>
        </p:txBody>
      </p:sp>
      <p:sp>
        <p:nvSpPr>
          <p:cNvPr id="1946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BF728E-C5B5-4AA4-8496-31CCD7A5A1BC}" type="slidenum">
              <a:rPr lang="zh-CN"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m &gt; 0</a:t>
            </a:r>
            <a:r>
              <a:rPr lang="zh-CN" altLang="en-US"/>
              <a:t>的情形，可以用递推关系表示，如果结点</a:t>
            </a:r>
            <a:r>
              <a:rPr lang="en-US" altLang="zh-CN"/>
              <a:t>ij</a:t>
            </a:r>
            <a:r>
              <a:rPr lang="zh-CN" altLang="en-US"/>
              <a:t>之间长度不超过</a:t>
            </a:r>
            <a:r>
              <a:rPr lang="en-US" altLang="zh-CN"/>
              <a:t>m</a:t>
            </a:r>
            <a:r>
              <a:rPr lang="zh-CN" altLang="en-US"/>
              <a:t>的最短路径实际长度还不超过</a:t>
            </a:r>
            <a:r>
              <a:rPr lang="en-US" altLang="zh-CN"/>
              <a:t>m-1</a:t>
            </a:r>
            <a:r>
              <a:rPr lang="zh-CN" altLang="en-US"/>
              <a:t>，就是</a:t>
            </a:r>
            <a:r>
              <a:rPr lang="en-US" altLang="zh-CN"/>
              <a:t>min</a:t>
            </a:r>
            <a:r>
              <a:rPr lang="zh-CN" altLang="en-US"/>
              <a:t>中的前者，否则就是后者，此时需一个结点</a:t>
            </a:r>
            <a:r>
              <a:rPr lang="en-US" altLang="zh-CN"/>
              <a:t>k</a:t>
            </a:r>
            <a:r>
              <a:rPr lang="zh-CN" altLang="en-US"/>
              <a:t>来增加长度</a:t>
            </a:r>
            <a:endParaRPr lang="en-US" altLang="zh-CN"/>
          </a:p>
          <a:p>
            <a:endParaRPr lang="en-US" altLang="zh-CN"/>
          </a:p>
          <a:p>
            <a:r>
              <a:rPr lang="en-US" altLang="zh-CN"/>
              <a:t>m &gt;= n-1</a:t>
            </a:r>
            <a:r>
              <a:rPr lang="zh-CN" altLang="en-US"/>
              <a:t>后，</a:t>
            </a:r>
            <a:r>
              <a:rPr lang="en-US" altLang="zh-CN"/>
              <a:t>l_ij^m </a:t>
            </a:r>
            <a:r>
              <a:rPr lang="zh-CN" altLang="en-US"/>
              <a:t>就不变了，因为最短路径是没有环路的，最多就包含</a:t>
            </a:r>
            <a:r>
              <a:rPr lang="en-US" altLang="zh-CN"/>
              <a:t>n-1</a:t>
            </a:r>
            <a:r>
              <a:rPr lang="zh-CN" altLang="en-US"/>
              <a:t>条边，所以</a:t>
            </a:r>
            <a:r>
              <a:rPr lang="en-US" altLang="zh-CN"/>
              <a:t>m&gt;n-1</a:t>
            </a:r>
            <a:r>
              <a:rPr lang="zh-CN" altLang="en-US"/>
              <a:t>后不会有任何影响，这样算法的终止条件也就有了</a:t>
            </a:r>
            <a:endParaRPr lang="en-US" altLang="zh-CN"/>
          </a:p>
          <a:p>
            <a:endParaRPr lang="en-US" altLang="zh-CN"/>
          </a:p>
          <a:p>
            <a:r>
              <a:rPr lang="zh-CN" altLang="en-US"/>
              <a:t>最后就输出</a:t>
            </a:r>
            <a:r>
              <a:rPr lang="en-US" altLang="zh-CN"/>
              <a:t>l_ij^n-1</a:t>
            </a:r>
            <a:r>
              <a:rPr lang="zh-CN" altLang="en-US"/>
              <a:t>就行了，它就是所有结点对之间的最短路径</a:t>
            </a:r>
            <a:endParaRPr lang="en-US" altLang="zh-CN"/>
          </a:p>
        </p:txBody>
      </p:sp>
      <p:sp>
        <p:nvSpPr>
          <p:cNvPr id="215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20B253-9013-4C43-B3CC-80753D8C21AF}" type="slidenum">
              <a:rPr lang="zh-CN"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0"/>
            <a:chExt cx="5675" cy="663"/>
          </a:xfrm>
        </p:grpSpPr>
        <p:grpSp>
          <p:nvGrpSpPr>
            <p:cNvPr id="5" name="Group 3"/>
            <p:cNvGrpSpPr/>
            <p:nvPr/>
          </p:nvGrpSpPr>
          <p:grpSpPr bwMode="auto">
            <a:xfrm>
              <a:off x="183" y="68"/>
              <a:ext cx="448"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grpSp>
          <p:nvGrpSpPr>
            <p:cNvPr id="6" name="Group 6"/>
            <p:cNvGrpSpPr/>
            <p:nvPr/>
          </p:nvGrpSpPr>
          <p:grpSpPr bwMode="auto">
            <a:xfrm>
              <a:off x="261" y="334"/>
              <a:ext cx="465"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2060" name="Rectangle 12"/>
          <p:cNvSpPr>
            <a:spLocks noGrp="1" noChangeArrowheads="1"/>
          </p:cNvSpPr>
          <p:nvPr>
            <p:ph type="ctrTitle" hasCustomPrompt="1"/>
          </p:nvPr>
        </p:nvSpPr>
        <p:spPr>
          <a:xfrm>
            <a:off x="611188" y="260350"/>
            <a:ext cx="7772400" cy="1462088"/>
          </a:xfrm>
        </p:spPr>
        <p:txBody>
          <a:bodyPr/>
          <a:lstStyle>
            <a:lvl1pPr>
              <a:defRPr b="0"/>
            </a:lvl1pPr>
          </a:lstStyle>
          <a:p>
            <a:pPr lvl="0"/>
            <a:r>
              <a:rPr lang="zh-CN" altLang="zh-CN" noProof="0"/>
              <a:t>C语言程序设计</a:t>
            </a:r>
            <a:endParaRPr lang="zh-CN" altLang="zh-CN" noProof="0"/>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0"/>
            </a:lvl1pPr>
          </a:lstStyle>
          <a:p>
            <a:pPr lvl="0"/>
            <a:r>
              <a:rPr lang="zh-CN" altLang="zh-CN" noProof="0"/>
              <a:t>单击此处编辑母版副标题样式</a:t>
            </a:r>
            <a:endParaRPr lang="zh-CN" altLang="zh-CN" noProof="0"/>
          </a:p>
        </p:txBody>
      </p:sp>
      <p:sp>
        <p:nvSpPr>
          <p:cNvPr id="14" name="Rectangle 14"/>
          <p:cNvSpPr>
            <a:spLocks noGrp="1" noChangeArrowheads="1"/>
          </p:cNvSpPr>
          <p:nvPr>
            <p:ph type="dt" sz="half" idx="10"/>
          </p:nvPr>
        </p:nvSpPr>
        <p:spPr>
          <a:xfrm>
            <a:off x="395288" y="6248400"/>
            <a:ext cx="2089150" cy="457200"/>
          </a:xfrm>
        </p:spPr>
        <p:txBody>
          <a:bodyPr/>
          <a:lstStyle>
            <a:lvl1pPr>
              <a:defRPr>
                <a:solidFill>
                  <a:schemeClr val="bg2"/>
                </a:solidFill>
              </a:defRPr>
            </a:lvl1pPr>
          </a:lstStyle>
          <a:p>
            <a:pPr>
              <a:defRPr/>
            </a:pPr>
            <a:fld id="{554C10E8-33AC-4C21-A40A-87612D96F608}" type="datetime1">
              <a:rPr lang="zh-CN" altLang="en-US"/>
            </a:fld>
            <a:endParaRPr lang="zh-CN" altLang="en-US"/>
          </a:p>
        </p:txBody>
      </p:sp>
      <p:sp>
        <p:nvSpPr>
          <p:cNvPr id="15" name="Rectangle 16"/>
          <p:cNvSpPr>
            <a:spLocks noGrp="1" noChangeArrowheads="1"/>
          </p:cNvSpPr>
          <p:nvPr>
            <p:ph type="sldNum" sz="quarter" idx="11"/>
          </p:nvPr>
        </p:nvSpPr>
        <p:spPr>
          <a:xfrm>
            <a:off x="7164388" y="6248400"/>
            <a:ext cx="1598612" cy="457200"/>
          </a:xfrm>
        </p:spPr>
        <p:txBody>
          <a:bodyPr/>
          <a:lstStyle>
            <a:lvl1pPr>
              <a:defRPr>
                <a:solidFill>
                  <a:schemeClr val="bg2"/>
                </a:solidFill>
              </a:defRPr>
            </a:lvl1pPr>
          </a:lstStyle>
          <a:p>
            <a:pPr>
              <a:defRPr/>
            </a:pPr>
            <a:fld id="{1B49751A-0C2E-434D-86F1-43AC834BF611}" type="slidenum">
              <a:rPr lang="zh-CN"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b="0"/>
            </a:lvl1pPr>
            <a:lvl2pPr>
              <a:defRPr b="0"/>
            </a:lvl2pPr>
            <a:lvl3pPr>
              <a:defRPr b="0"/>
            </a:lvl3pPr>
            <a:lvl4pPr>
              <a:defRPr b="0"/>
            </a:lvl4pPr>
            <a:lvl5pPr>
              <a:defRPr b="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8AE294A6-5303-42C9-9474-CE5EABED420C}" type="datetime1">
              <a:rPr lang="zh-CN" altLang="en-US"/>
            </a:fld>
            <a:endParaRPr lang="zh-CN" altLang="en-US"/>
          </a:p>
        </p:txBody>
      </p:sp>
      <p:sp>
        <p:nvSpPr>
          <p:cNvPr id="5" name="Rectangle 13"/>
          <p:cNvSpPr>
            <a:spLocks noGrp="1" noChangeArrowheads="1"/>
          </p:cNvSpPr>
          <p:nvPr>
            <p:ph type="sldNum" sz="quarter" idx="11"/>
          </p:nvPr>
        </p:nvSpPr>
        <p:spPr/>
        <p:txBody>
          <a:bodyPr/>
          <a:lstStyle>
            <a:lvl1pPr>
              <a:defRPr/>
            </a:lvl1pPr>
          </a:lstStyle>
          <a:p>
            <a:pPr>
              <a:defRPr/>
            </a:pPr>
            <a:fld id="{11095F97-BC7B-4374-B10C-FFC40D0738CE}"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3388" y="214313"/>
            <a:ext cx="2176462" cy="5889625"/>
          </a:xfrm>
        </p:spPr>
        <p:txBody>
          <a:bodyPr vert="eaVert"/>
          <a:lstStyle>
            <a:lvl1pPr>
              <a:defRPr b="0"/>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250825" y="214313"/>
            <a:ext cx="6380163" cy="5889625"/>
          </a:xfrm>
        </p:spPr>
        <p:txBody>
          <a:bodyPr vert="eaVert"/>
          <a:lstStyle>
            <a:lvl1pPr>
              <a:defRPr b="0"/>
            </a:lvl1pPr>
            <a:lvl2pPr>
              <a:defRPr b="0"/>
            </a:lvl2pPr>
            <a:lvl3pPr>
              <a:defRPr b="0"/>
            </a:lvl3pPr>
            <a:lvl4pPr>
              <a:defRPr b="0"/>
            </a:lvl4pPr>
            <a:lvl5pPr>
              <a:defRPr b="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11"/>
          <p:cNvSpPr>
            <a:spLocks noGrp="1" noChangeArrowheads="1"/>
          </p:cNvSpPr>
          <p:nvPr>
            <p:ph type="dt" sz="half" idx="10"/>
          </p:nvPr>
        </p:nvSpPr>
        <p:spPr/>
        <p:txBody>
          <a:bodyPr/>
          <a:lstStyle>
            <a:lvl1pPr>
              <a:defRPr/>
            </a:lvl1pPr>
          </a:lstStyle>
          <a:p>
            <a:pPr>
              <a:defRPr/>
            </a:pPr>
            <a:fld id="{51E3C9E8-76D4-458C-9BAD-E238D2822F05}" type="datetime1">
              <a:rPr lang="zh-CN" altLang="en-US"/>
            </a:fld>
            <a:endParaRPr lang="zh-CN" altLang="en-US"/>
          </a:p>
        </p:txBody>
      </p:sp>
      <p:sp>
        <p:nvSpPr>
          <p:cNvPr id="5" name="Rectangle 13"/>
          <p:cNvSpPr>
            <a:spLocks noGrp="1" noChangeArrowheads="1"/>
          </p:cNvSpPr>
          <p:nvPr>
            <p:ph type="sldNum" sz="quarter" idx="11"/>
          </p:nvPr>
        </p:nvSpPr>
        <p:spPr/>
        <p:txBody>
          <a:bodyPr/>
          <a:lstStyle>
            <a:lvl1pPr>
              <a:defRPr/>
            </a:lvl1pPr>
          </a:lstStyle>
          <a:p>
            <a:pPr>
              <a:defRPr/>
            </a:pPr>
            <a:fld id="{F20DF4A5-BF00-46B2-BAC7-CAD8245533E9}"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solidFill>
                  <a:schemeClr val="tx1"/>
                </a:solidFill>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lvl1pPr>
              <a:defRPr b="0">
                <a:solidFill>
                  <a:schemeClr val="tx1"/>
                </a:solidFill>
              </a:defRPr>
            </a:lvl1pPr>
            <a:lvl2pPr>
              <a:defRPr b="0">
                <a:solidFill>
                  <a:schemeClr val="tx1"/>
                </a:solidFill>
              </a:defRPr>
            </a:lvl2pPr>
            <a:lvl3pPr>
              <a:defRPr b="0">
                <a:solidFill>
                  <a:schemeClr val="tx1"/>
                </a:solidFill>
              </a:defRPr>
            </a:lvl3pPr>
            <a:lvl4pPr>
              <a:defRPr b="0">
                <a:solidFill>
                  <a:schemeClr val="tx1"/>
                </a:solidFill>
              </a:defRPr>
            </a:lvl4pPr>
            <a:lvl5pPr>
              <a:defRPr b="0">
                <a:solidFill>
                  <a:schemeClr val="tx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11"/>
          <p:cNvSpPr>
            <a:spLocks noGrp="1" noChangeArrowheads="1"/>
          </p:cNvSpPr>
          <p:nvPr>
            <p:ph type="dt" sz="half" idx="10"/>
          </p:nvPr>
        </p:nvSpPr>
        <p:spPr/>
        <p:txBody>
          <a:bodyPr/>
          <a:lstStyle>
            <a:lvl1pPr>
              <a:defRPr/>
            </a:lvl1pPr>
          </a:lstStyle>
          <a:p>
            <a:pPr>
              <a:defRPr/>
            </a:pPr>
            <a:fld id="{E39D3F93-A171-4727-8BAA-95DA9D6073CF}" type="datetime1">
              <a:rPr lang="zh-CN" altLang="en-US"/>
            </a:fld>
            <a:endParaRPr lang="zh-CN" altLang="en-US"/>
          </a:p>
        </p:txBody>
      </p:sp>
      <p:sp>
        <p:nvSpPr>
          <p:cNvPr id="5" name="Rectangle 13"/>
          <p:cNvSpPr>
            <a:spLocks noGrp="1" noChangeArrowheads="1"/>
          </p:cNvSpPr>
          <p:nvPr>
            <p:ph type="sldNum" sz="quarter" idx="11"/>
          </p:nvPr>
        </p:nvSpPr>
        <p:spPr/>
        <p:txBody>
          <a:bodyPr/>
          <a:lstStyle>
            <a:lvl1pPr>
              <a:defRPr/>
            </a:lvl1pPr>
          </a:lstStyle>
          <a:p>
            <a:pPr>
              <a:defRPr/>
            </a:pPr>
            <a:fld id="{09DD5C7B-55D2-44E4-9EA0-3BED78643F8A}" type="slidenum">
              <a:rPr lang="zh-CN"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b="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b="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0A1EC49A-BD5B-4C2D-A071-9CAAA876E623}" type="datetime1">
              <a:rPr lang="zh-CN" altLang="en-US"/>
            </a:fld>
            <a:endParaRPr lang="zh-CN" altLang="en-US"/>
          </a:p>
        </p:txBody>
      </p:sp>
      <p:sp>
        <p:nvSpPr>
          <p:cNvPr id="5" name="Rectangle 13"/>
          <p:cNvSpPr>
            <a:spLocks noGrp="1" noChangeArrowheads="1"/>
          </p:cNvSpPr>
          <p:nvPr>
            <p:ph type="sldNum" sz="quarter" idx="11"/>
          </p:nvPr>
        </p:nvSpPr>
        <p:spPr/>
        <p:txBody>
          <a:bodyPr/>
          <a:lstStyle>
            <a:lvl1pPr>
              <a:defRPr/>
            </a:lvl1pPr>
          </a:lstStyle>
          <a:p>
            <a:pPr>
              <a:defRPr/>
            </a:pPr>
            <a:fld id="{93D5F285-91E2-466A-BE9E-1854F2E2B785}"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250825" y="1989138"/>
            <a:ext cx="4278313" cy="4114800"/>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4681538" y="1989138"/>
            <a:ext cx="4278312" cy="4114800"/>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11"/>
          <p:cNvSpPr>
            <a:spLocks noGrp="1" noChangeArrowheads="1"/>
          </p:cNvSpPr>
          <p:nvPr>
            <p:ph type="dt" sz="half" idx="10"/>
          </p:nvPr>
        </p:nvSpPr>
        <p:spPr/>
        <p:txBody>
          <a:bodyPr/>
          <a:lstStyle>
            <a:lvl1pPr>
              <a:defRPr/>
            </a:lvl1pPr>
          </a:lstStyle>
          <a:p>
            <a:pPr>
              <a:defRPr/>
            </a:pPr>
            <a:fld id="{680CBC87-34BB-4512-AB75-2B397FD9AF0A}" type="datetime1">
              <a:rPr lang="zh-CN" altLang="en-US"/>
            </a:fld>
            <a:endParaRPr lang="zh-CN" altLang="en-US"/>
          </a:p>
        </p:txBody>
      </p:sp>
      <p:sp>
        <p:nvSpPr>
          <p:cNvPr id="6" name="Rectangle 13"/>
          <p:cNvSpPr>
            <a:spLocks noGrp="1" noChangeArrowheads="1"/>
          </p:cNvSpPr>
          <p:nvPr>
            <p:ph type="sldNum" sz="quarter" idx="11"/>
          </p:nvPr>
        </p:nvSpPr>
        <p:spPr/>
        <p:txBody>
          <a:bodyPr/>
          <a:lstStyle>
            <a:lvl1pPr>
              <a:defRPr/>
            </a:lvl1pPr>
          </a:lstStyle>
          <a:p>
            <a:pPr>
              <a:defRPr/>
            </a:pPr>
            <a:fld id="{8F85F3F4-DE8E-481B-B479-9BD87814ABB0}"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lvl1pPr>
              <a:defRPr b="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endParaRPr lang="zh-CN" altLang="en-US" dirty="0"/>
          </a:p>
        </p:txBody>
      </p:sp>
      <p:sp>
        <p:nvSpPr>
          <p:cNvPr id="4" name="内容占位符 3"/>
          <p:cNvSpPr>
            <a:spLocks noGrp="1"/>
          </p:cNvSpPr>
          <p:nvPr>
            <p:ph sz="half" idx="2" hasCustomPrompt="1"/>
          </p:nvPr>
        </p:nvSpPr>
        <p:spPr>
          <a:xfrm>
            <a:off x="630238" y="2505075"/>
            <a:ext cx="3868737"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Rectangle 11"/>
          <p:cNvSpPr>
            <a:spLocks noGrp="1" noChangeArrowheads="1"/>
          </p:cNvSpPr>
          <p:nvPr>
            <p:ph type="dt" sz="half" idx="10"/>
          </p:nvPr>
        </p:nvSpPr>
        <p:spPr/>
        <p:txBody>
          <a:bodyPr/>
          <a:lstStyle>
            <a:lvl1pPr>
              <a:defRPr/>
            </a:lvl1pPr>
          </a:lstStyle>
          <a:p>
            <a:pPr>
              <a:defRPr/>
            </a:pPr>
            <a:fld id="{1204DDBD-FCDB-420D-B37F-0FFE51717897}" type="datetime1">
              <a:rPr lang="zh-CN" altLang="en-US"/>
            </a:fld>
            <a:endParaRPr lang="zh-CN" altLang="en-US"/>
          </a:p>
        </p:txBody>
      </p:sp>
      <p:sp>
        <p:nvSpPr>
          <p:cNvPr id="8" name="Rectangle 13"/>
          <p:cNvSpPr>
            <a:spLocks noGrp="1" noChangeArrowheads="1"/>
          </p:cNvSpPr>
          <p:nvPr>
            <p:ph type="sldNum" sz="quarter" idx="11"/>
          </p:nvPr>
        </p:nvSpPr>
        <p:spPr/>
        <p:txBody>
          <a:bodyPr/>
          <a:lstStyle>
            <a:lvl1pPr>
              <a:defRPr/>
            </a:lvl1pPr>
          </a:lstStyle>
          <a:p>
            <a:pPr>
              <a:defRPr/>
            </a:pPr>
            <a:fld id="{953D50B4-F316-4294-8448-8ECBD5A80095}" type="slidenum">
              <a:rPr lang="zh-CN"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endParaRPr lang="zh-CN" altLang="en-US" dirty="0"/>
          </a:p>
        </p:txBody>
      </p:sp>
      <p:sp>
        <p:nvSpPr>
          <p:cNvPr id="3" name="Rectangle 11"/>
          <p:cNvSpPr>
            <a:spLocks noGrp="1" noChangeArrowheads="1"/>
          </p:cNvSpPr>
          <p:nvPr>
            <p:ph type="dt" sz="half" idx="10"/>
          </p:nvPr>
        </p:nvSpPr>
        <p:spPr/>
        <p:txBody>
          <a:bodyPr/>
          <a:lstStyle>
            <a:lvl1pPr>
              <a:defRPr/>
            </a:lvl1pPr>
          </a:lstStyle>
          <a:p>
            <a:pPr>
              <a:defRPr/>
            </a:pPr>
            <a:fld id="{061C0958-0FB8-4071-91A2-C6755C4F9838}" type="datetime1">
              <a:rPr lang="zh-CN" altLang="en-US"/>
            </a:fld>
            <a:endParaRPr lang="zh-CN" altLang="en-US"/>
          </a:p>
        </p:txBody>
      </p:sp>
      <p:sp>
        <p:nvSpPr>
          <p:cNvPr id="4" name="Rectangle 13"/>
          <p:cNvSpPr>
            <a:spLocks noGrp="1" noChangeArrowheads="1"/>
          </p:cNvSpPr>
          <p:nvPr>
            <p:ph type="sldNum" sz="quarter" idx="11"/>
          </p:nvPr>
        </p:nvSpPr>
        <p:spPr/>
        <p:txBody>
          <a:bodyPr/>
          <a:lstStyle>
            <a:lvl1pPr>
              <a:defRPr/>
            </a:lvl1pPr>
          </a:lstStyle>
          <a:p>
            <a:pPr>
              <a:defRPr/>
            </a:pPr>
            <a:fld id="{DF9CABAA-56EA-471D-A6EE-41EEA04BC172}"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fld id="{EF20C1D6-A436-4B15-A819-DE64BA5DA26F}" type="datetime1">
              <a:rPr lang="zh-CN" altLang="en-US"/>
            </a:fld>
            <a:endParaRPr lang="zh-CN" altLang="en-US"/>
          </a:p>
        </p:txBody>
      </p:sp>
      <p:sp>
        <p:nvSpPr>
          <p:cNvPr id="3" name="Rectangle 13"/>
          <p:cNvSpPr>
            <a:spLocks noGrp="1" noChangeArrowheads="1"/>
          </p:cNvSpPr>
          <p:nvPr>
            <p:ph type="sldNum" sz="quarter" idx="11"/>
          </p:nvPr>
        </p:nvSpPr>
        <p:spPr/>
        <p:txBody>
          <a:bodyPr/>
          <a:lstStyle>
            <a:lvl1pPr>
              <a:defRPr/>
            </a:lvl1pPr>
          </a:lstStyle>
          <a:p>
            <a:pPr>
              <a:defRPr/>
            </a:pPr>
            <a:fld id="{E8BCF206-92CB-4F1B-B403-11E354EE727E}" type="slidenum">
              <a:rPr lang="zh-CN"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b="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b="0"/>
            </a:lvl1pPr>
            <a:lvl2pPr>
              <a:defRPr sz="2800" b="0"/>
            </a:lvl2pPr>
            <a:lvl3pPr>
              <a:defRPr sz="2400" b="0"/>
            </a:lvl3pPr>
            <a:lvl4pPr>
              <a:defRPr sz="2000" b="0"/>
            </a:lvl4pPr>
            <a:lvl5pPr>
              <a:defRPr sz="2000" b="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0E6DB57B-70B9-49EA-9BEC-A2ACE235FB7F}" type="datetime1">
              <a:rPr lang="zh-CN" altLang="en-US"/>
            </a:fld>
            <a:endParaRPr lang="zh-CN" altLang="en-US"/>
          </a:p>
        </p:txBody>
      </p:sp>
      <p:sp>
        <p:nvSpPr>
          <p:cNvPr id="6" name="Rectangle 13"/>
          <p:cNvSpPr>
            <a:spLocks noGrp="1" noChangeArrowheads="1"/>
          </p:cNvSpPr>
          <p:nvPr>
            <p:ph type="sldNum" sz="quarter" idx="11"/>
          </p:nvPr>
        </p:nvSpPr>
        <p:spPr/>
        <p:txBody>
          <a:bodyPr/>
          <a:lstStyle>
            <a:lvl1pPr>
              <a:defRPr/>
            </a:lvl1pPr>
          </a:lstStyle>
          <a:p>
            <a:pPr>
              <a:defRPr/>
            </a:pPr>
            <a:fld id="{761140E1-EDB4-4C10-A2AE-0B6E7296B383}"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899C4EC5-C5E6-46BF-A1DA-B608BCAB6B0B}" type="datetime1">
              <a:rPr lang="zh-CN" altLang="en-US"/>
            </a:fld>
            <a:endParaRPr lang="zh-CN" altLang="en-US"/>
          </a:p>
        </p:txBody>
      </p:sp>
      <p:sp>
        <p:nvSpPr>
          <p:cNvPr id="6" name="Rectangle 13"/>
          <p:cNvSpPr>
            <a:spLocks noGrp="1" noChangeArrowheads="1"/>
          </p:cNvSpPr>
          <p:nvPr>
            <p:ph type="sldNum" sz="quarter" idx="11"/>
          </p:nvPr>
        </p:nvSpPr>
        <p:spPr/>
        <p:txBody>
          <a:bodyPr/>
          <a:lstStyle>
            <a:lvl1pPr>
              <a:defRPr/>
            </a:lvl1pPr>
          </a:lstStyle>
          <a:p>
            <a:pPr>
              <a:defRPr/>
            </a:pPr>
            <a:fld id="{0C66EB35-50C5-4B06-9C12-941DD1C781AE}"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3" name="Rectangle 9"/>
          <p:cNvSpPr>
            <a:spLocks noGrp="1" noChangeArrowheads="1"/>
          </p:cNvSpPr>
          <p:nvPr>
            <p:ph type="title"/>
          </p:nvPr>
        </p:nvSpPr>
        <p:spPr bwMode="auto">
          <a:xfrm>
            <a:off x="395288" y="214313"/>
            <a:ext cx="854868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zh-CN"/>
              <a:t>C语言程序设计</a:t>
            </a:r>
            <a:endParaRPr lang="zh-CN" altLang="zh-CN"/>
          </a:p>
        </p:txBody>
      </p:sp>
      <p:sp>
        <p:nvSpPr>
          <p:cNvPr id="1034" name="Rectangle 10"/>
          <p:cNvSpPr>
            <a:spLocks noGrp="1" noChangeArrowheads="1"/>
          </p:cNvSpPr>
          <p:nvPr>
            <p:ph type="body" idx="1"/>
          </p:nvPr>
        </p:nvSpPr>
        <p:spPr bwMode="auto">
          <a:xfrm>
            <a:off x="250825" y="1989138"/>
            <a:ext cx="8709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35" name="Rectangle 11"/>
          <p:cNvSpPr>
            <a:spLocks noGrp="1" noChangeArrowheads="1"/>
          </p:cNvSpPr>
          <p:nvPr>
            <p:ph type="dt" sz="half" idx="2"/>
          </p:nvPr>
        </p:nvSpPr>
        <p:spPr bwMode="auto">
          <a:xfrm>
            <a:off x="539750" y="6243638"/>
            <a:ext cx="1728788"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defRPr>
            </a:lvl1pPr>
          </a:lstStyle>
          <a:p>
            <a:pPr>
              <a:defRPr/>
            </a:pPr>
            <a:fld id="{7DA123CD-9D5D-4549-8F96-69C356159C86}" type="datetime1">
              <a:rPr lang="zh-CN" altLang="en-US"/>
            </a:fld>
            <a:endParaRPr lang="zh-CN" altLang="en-US"/>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defRPr>
            </a:lvl1pPr>
          </a:lstStyle>
          <a:p>
            <a:pPr>
              <a:defRPr/>
            </a:pPr>
            <a:fld id="{C34E661F-B89D-4765-A34E-390999A09431}"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mailto:dqwang@mail.hust.edu.cn"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9.wmf"/><Relationship Id="rId7" Type="http://schemas.openxmlformats.org/officeDocument/2006/relationships/oleObject" Target="../embeddings/oleObject14.bin"/><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 Id="rId3" Type="http://schemas.openxmlformats.org/officeDocument/2006/relationships/oleObject" Target="../embeddings/oleObject12.bin"/><Relationship Id="rId2" Type="http://schemas.openxmlformats.org/officeDocument/2006/relationships/image" Target="../media/image16.wmf"/><Relationship Id="rId15" Type="http://schemas.openxmlformats.org/officeDocument/2006/relationships/notesSlide" Target="../notesSlides/notesSlide10.xml"/><Relationship Id="rId14" Type="http://schemas.openxmlformats.org/officeDocument/2006/relationships/vmlDrawing" Target="../drawings/vmlDrawing4.vml"/><Relationship Id="rId13" Type="http://schemas.openxmlformats.org/officeDocument/2006/relationships/slideLayout" Target="../slideLayouts/slideLayout2.xml"/><Relationship Id="rId12" Type="http://schemas.openxmlformats.org/officeDocument/2006/relationships/image" Target="../media/image1.png"/><Relationship Id="rId11" Type="http://schemas.openxmlformats.org/officeDocument/2006/relationships/oleObject" Target="../embeddings/oleObject16.bin"/><Relationship Id="rId10" Type="http://schemas.openxmlformats.org/officeDocument/2006/relationships/image" Target="../media/image20.wmf"/><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image" Target="../media/image42.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4.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image" Target="../media/image5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5.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8.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59.png"/><Relationship Id="rId1" Type="http://schemas.openxmlformats.org/officeDocument/2006/relationships/image" Target="../media/image58.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image" Target="../media/image60.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8.png"/><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4.png"/><Relationship Id="rId1" Type="http://schemas.openxmlformats.org/officeDocument/2006/relationships/image" Target="../media/image63.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image" Target="../media/image58.png"/></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7.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47.png"/><Relationship Id="rId2" Type="http://schemas.openxmlformats.org/officeDocument/2006/relationships/image" Target="../media/image69.png"/><Relationship Id="rId1" Type="http://schemas.openxmlformats.org/officeDocument/2006/relationships/image" Target="../media/image58.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71.png"/><Relationship Id="rId2" Type="http://schemas.openxmlformats.org/officeDocument/2006/relationships/image" Target="../media/image73.png"/><Relationship Id="rId1" Type="http://schemas.openxmlformats.org/officeDocument/2006/relationships/image" Target="../media/image72.png"/></Relationships>
</file>

<file path=ppt/slides/_rels/slide45.xml.rels><?xml version="1.0" encoding="UTF-8" standalone="yes"?>
<Relationships xmlns="http://schemas.openxmlformats.org/package/2006/relationships"><Relationship Id="rId9" Type="http://schemas.openxmlformats.org/officeDocument/2006/relationships/image" Target="../media/image80.png"/><Relationship Id="rId8" Type="http://schemas.openxmlformats.org/officeDocument/2006/relationships/image" Target="../media/image79.png"/><Relationship Id="rId7" Type="http://schemas.openxmlformats.org/officeDocument/2006/relationships/image" Target="../media/image78.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58.png"/><Relationship Id="rId3" Type="http://schemas.openxmlformats.org/officeDocument/2006/relationships/image" Target="../media/image75.png"/><Relationship Id="rId2" Type="http://schemas.openxmlformats.org/officeDocument/2006/relationships/image" Target="../media/image74.png"/><Relationship Id="rId11" Type="http://schemas.openxmlformats.org/officeDocument/2006/relationships/slideLayout" Target="../slideLayouts/slideLayout2.xml"/><Relationship Id="rId10" Type="http://schemas.openxmlformats.org/officeDocument/2006/relationships/image" Target="../media/image1.png"/><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82.png"/><Relationship Id="rId1" Type="http://schemas.openxmlformats.org/officeDocument/2006/relationships/image" Target="../media/image81.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82.png"/><Relationship Id="rId1" Type="http://schemas.openxmlformats.org/officeDocument/2006/relationships/image" Target="../media/image8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wmf"/><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oleObject" Target="../embeddings/oleObject5.bin"/><Relationship Id="rId7" Type="http://schemas.openxmlformats.org/officeDocument/2006/relationships/image" Target="../media/image11.wmf"/><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 Id="rId3" Type="http://schemas.openxmlformats.org/officeDocument/2006/relationships/image" Target="../media/image9.png"/><Relationship Id="rId2" Type="http://schemas.openxmlformats.org/officeDocument/2006/relationships/image" Target="../media/image8.wmf"/><Relationship Id="rId12" Type="http://schemas.openxmlformats.org/officeDocument/2006/relationships/notesSlide" Target="../notesSlides/notesSlide8.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9.bin"/><Relationship Id="rId7" Type="http://schemas.openxmlformats.org/officeDocument/2006/relationships/image" Target="../media/image13.png"/><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 Id="rId3" Type="http://schemas.openxmlformats.org/officeDocument/2006/relationships/image" Target="../media/image10.wmf"/><Relationship Id="rId2" Type="http://schemas.openxmlformats.org/officeDocument/2006/relationships/oleObject" Target="../embeddings/oleObject6.bin"/><Relationship Id="rId14" Type="http://schemas.openxmlformats.org/officeDocument/2006/relationships/notesSlide" Target="../notesSlides/notesSlide9.xml"/><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image" Target="../media/image15.wmf"/><Relationship Id="rId10" Type="http://schemas.openxmlformats.org/officeDocument/2006/relationships/oleObject" Target="../embeddings/oleObject10.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ctrTitle"/>
          </p:nvPr>
        </p:nvSpPr>
        <p:spPr>
          <a:xfrm>
            <a:off x="357188" y="765175"/>
            <a:ext cx="8458200" cy="2519363"/>
          </a:xfrm>
        </p:spPr>
        <p:txBody>
          <a:bodyPr/>
          <a:lstStyle/>
          <a:p>
            <a:pPr eaLnBrk="1" hangingPunct="1"/>
            <a:r>
              <a:rPr lang="zh-CN" altLang="en-US" sz="7200">
                <a:latin typeface="隶书" panose="02010509060101010101" pitchFamily="49" charset="-122"/>
                <a:ea typeface="隶书" panose="02010509060101010101" pitchFamily="49" charset="-122"/>
              </a:rPr>
              <a:t>算法设计与分析</a:t>
            </a:r>
            <a:br>
              <a:rPr lang="en-US" altLang="zh-CN" sz="7200">
                <a:latin typeface="隶书" panose="02010509060101010101" pitchFamily="49" charset="-122"/>
                <a:ea typeface="隶书" panose="02010509060101010101" pitchFamily="49" charset="-122"/>
              </a:rPr>
            </a:br>
            <a:r>
              <a:rPr lang="en-US" altLang="zh-CN" sz="3200">
                <a:latin typeface="隶书" panose="02010509060101010101" pitchFamily="49" charset="-122"/>
                <a:ea typeface="隶书" panose="02010509060101010101" pitchFamily="49" charset="-122"/>
              </a:rPr>
              <a:t>Computer Algorithm Design &amp; Analysis</a:t>
            </a:r>
            <a:endParaRPr lang="zh-CN" altLang="en-US" sz="5400"/>
          </a:p>
        </p:txBody>
      </p:sp>
      <p:pic>
        <p:nvPicPr>
          <p:cNvPr id="4099"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副标题 2"/>
          <p:cNvSpPr>
            <a:spLocks noGrp="1" noChangeArrowheads="1"/>
          </p:cNvSpPr>
          <p:nvPr>
            <p:ph type="subTitle" idx="1"/>
          </p:nvPr>
        </p:nvSpPr>
        <p:spPr>
          <a:xfrm>
            <a:off x="357188" y="4357688"/>
            <a:ext cx="8458200" cy="1879600"/>
          </a:xfrm>
        </p:spPr>
        <p:txBody>
          <a:bodyPr/>
          <a:lstStyle/>
          <a:p>
            <a:pPr eaLnBrk="1" hangingPunct="1">
              <a:buFont typeface="Wingdings 2" panose="05020102010507070707" pitchFamily="18" charset="2"/>
              <a:buNone/>
            </a:pPr>
            <a:r>
              <a:rPr lang="zh-CN" altLang="en-US" sz="2500"/>
              <a:t>王多强</a:t>
            </a:r>
            <a:endParaRPr lang="en-US" altLang="zh-CN" sz="2500"/>
          </a:p>
          <a:p>
            <a:pPr eaLnBrk="1" hangingPunct="1">
              <a:buFont typeface="Wingdings 2" panose="05020102010507070707" pitchFamily="18" charset="2"/>
              <a:buNone/>
            </a:pPr>
            <a:r>
              <a:rPr lang="en-US" altLang="zh-CN" sz="2500">
                <a:hlinkClick r:id="rId2"/>
              </a:rPr>
              <a:t>dqwang@mail.hust.edu.cn</a:t>
            </a:r>
            <a:endParaRPr lang="en-US" altLang="zh-CN" sz="2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07950" y="188913"/>
            <a:ext cx="8713788" cy="6121400"/>
          </a:xfrm>
          <a:solidFill>
            <a:schemeClr val="bg1"/>
          </a:solidFill>
        </p:spPr>
        <p:txBody>
          <a:bodyPr/>
          <a:lstStyle/>
          <a:p>
            <a:pPr marL="357505" indent="-249555" algn="just" eaLnBrk="1" hangingPunct="1">
              <a:lnSpc>
                <a:spcPct val="150000"/>
              </a:lnSpc>
              <a:spcBef>
                <a:spcPts val="0"/>
              </a:spcBef>
              <a:defRPr/>
            </a:pPr>
            <a:r>
              <a:rPr lang="zh-CN" altLang="en-US" sz="2800" dirty="0">
                <a:solidFill>
                  <a:srgbClr val="0000FF"/>
                </a:solidFill>
              </a:rPr>
              <a:t>自底向上计算最短路径权重</a:t>
            </a:r>
            <a:endParaRPr lang="en-US" altLang="zh-CN" sz="2800" dirty="0">
              <a:solidFill>
                <a:srgbClr val="0000FF"/>
              </a:solidFill>
            </a:endParaRPr>
          </a:p>
          <a:p>
            <a:pPr marL="107950" indent="0" algn="just" eaLnBrk="1" hangingPunct="1">
              <a:lnSpc>
                <a:spcPct val="150000"/>
              </a:lnSpc>
              <a:spcBef>
                <a:spcPts val="6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  表示从结点</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到结点</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中间</a:t>
            </a:r>
            <a:r>
              <a:rPr lang="zh-CN" altLang="en-US" sz="2400" dirty="0">
                <a:solidFill>
                  <a:srgbClr val="0000FF"/>
                </a:solidFill>
                <a:latin typeface="宋体" panose="02010600030101010101" pitchFamily="2" charset="-122"/>
                <a:ea typeface="宋体" panose="02010600030101010101" pitchFamily="2" charset="-122"/>
              </a:rPr>
              <a:t>至多包含</a:t>
            </a:r>
            <a:r>
              <a:rPr lang="en-US" altLang="zh-CN" sz="2400" dirty="0">
                <a:solidFill>
                  <a:srgbClr val="0000FF"/>
                </a:solidFill>
                <a:latin typeface="宋体" panose="02010600030101010101" pitchFamily="2" charset="-122"/>
                <a:ea typeface="宋体" panose="02010600030101010101" pitchFamily="2" charset="-122"/>
              </a:rPr>
              <a:t>1</a:t>
            </a:r>
            <a:r>
              <a:rPr lang="zh-CN" altLang="en-US" sz="2400" dirty="0">
                <a:solidFill>
                  <a:srgbClr val="0000FF"/>
                </a:solidFill>
                <a:latin typeface="宋体" panose="02010600030101010101" pitchFamily="2" charset="-122"/>
                <a:ea typeface="宋体" panose="02010600030101010101" pitchFamily="2" charset="-122"/>
              </a:rPr>
              <a:t>条边</a:t>
            </a:r>
            <a:r>
              <a:rPr lang="zh-CN" altLang="en-US" sz="2400" dirty="0">
                <a:latin typeface="宋体" panose="02010600030101010101" pitchFamily="2" charset="-122"/>
                <a:ea typeface="宋体" panose="02010600030101010101" pitchFamily="2" charset="-122"/>
              </a:rPr>
              <a:t>的路径的最小权重，因此         。</a:t>
            </a:r>
            <a:endParaRPr lang="en-US" altLang="zh-CN" sz="2400" dirty="0">
              <a:latin typeface="宋体" panose="02010600030101010101" pitchFamily="2" charset="-122"/>
              <a:ea typeface="宋体" panose="02010600030101010101" pitchFamily="2" charset="-122"/>
            </a:endParaRPr>
          </a:p>
          <a:p>
            <a:pPr marL="107950" indent="0" algn="just" eaLnBrk="1" hangingPunct="1">
              <a:lnSpc>
                <a:spcPct val="150000"/>
              </a:lnSpc>
              <a:spcBef>
                <a:spcPts val="12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400" dirty="0">
                <a:solidFill>
                  <a:srgbClr val="0000FF"/>
                </a:solidFill>
                <a:latin typeface="宋体" panose="02010600030101010101" pitchFamily="2" charset="-122"/>
                <a:ea typeface="宋体" panose="02010600030101010101" pitchFamily="2" charset="-122"/>
              </a:rPr>
              <a:t>自底向上</a:t>
            </a:r>
            <a:r>
              <a:rPr lang="zh-CN" altLang="en-US" sz="2400" dirty="0">
                <a:latin typeface="宋体" panose="02010600030101010101" pitchFamily="2" charset="-122"/>
                <a:ea typeface="宋体" panose="02010600030101010101" pitchFamily="2" charset="-122"/>
              </a:rPr>
              <a:t>计算方法：</a:t>
            </a:r>
            <a:endParaRPr lang="en-US" altLang="zh-CN" sz="2400" dirty="0">
              <a:latin typeface="宋体" panose="02010600030101010101" pitchFamily="2" charset="-122"/>
              <a:ea typeface="宋体" panose="02010600030101010101" pitchFamily="2" charset="-122"/>
            </a:endParaRPr>
          </a:p>
          <a:p>
            <a:pPr marL="1076325" indent="-968375" algn="just" eaLnBrk="1" hangingPunct="1">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根据输入矩阵</a:t>
            </a:r>
            <a:r>
              <a:rPr lang="en-US" altLang="zh-CN" sz="2400" dirty="0">
                <a:latin typeface="宋体" panose="02010600030101010101" pitchFamily="2" charset="-122"/>
                <a:ea typeface="宋体" panose="02010600030101010101" pitchFamily="2" charset="-122"/>
              </a:rPr>
              <a:t>W=(</a:t>
            </a:r>
            <a:r>
              <a:rPr lang="en-US" altLang="zh-CN" sz="2400" dirty="0" err="1">
                <a:latin typeface="宋体" panose="02010600030101010101" pitchFamily="2" charset="-122"/>
                <a:ea typeface="宋体" panose="02010600030101010101" pitchFamily="2" charset="-122"/>
              </a:rPr>
              <a:t>w</a:t>
            </a:r>
            <a:r>
              <a:rPr lang="en-US" altLang="zh-CN" sz="2400" baseline="-250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，计算</a:t>
            </a:r>
            <a:r>
              <a:rPr lang="en-US" altLang="zh-CN" sz="2400" dirty="0">
                <a:solidFill>
                  <a:srgbClr val="FF0000"/>
                </a:solidFill>
                <a:latin typeface="宋体" panose="02010600030101010101" pitchFamily="2" charset="-122"/>
                <a:ea typeface="宋体" panose="02010600030101010101" pitchFamily="2" charset="-122"/>
              </a:rPr>
              <a:t>L(1)=(</a:t>
            </a:r>
            <a:r>
              <a:rPr lang="zh-CN" altLang="en-US" sz="2400" dirty="0">
                <a:solidFill>
                  <a:srgbClr val="FF0000"/>
                </a:solidFill>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，然后根据递归关系式计算</a:t>
            </a:r>
            <a:r>
              <a:rPr lang="en-US" altLang="zh-CN" sz="2400" dirty="0">
                <a:latin typeface="宋体" panose="02010600030101010101" pitchFamily="2" charset="-122"/>
                <a:ea typeface="宋体" panose="02010600030101010101" pitchFamily="2" charset="-122"/>
              </a:rPr>
              <a:t>L(2)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L(n-1)</a:t>
            </a:r>
            <a:r>
              <a:rPr lang="zh-CN" altLang="en-US" sz="2400" dirty="0">
                <a:latin typeface="宋体" panose="02010600030101010101" pitchFamily="2" charset="-122"/>
                <a:ea typeface="宋体" panose="02010600030101010101" pitchFamily="2" charset="-122"/>
              </a:rPr>
              <a:t>。其中，</a:t>
            </a:r>
            <a:endParaRPr lang="en-US" altLang="zh-CN" sz="2400" dirty="0">
              <a:latin typeface="宋体" panose="02010600030101010101" pitchFamily="2" charset="-122"/>
              <a:ea typeface="宋体" panose="02010600030101010101" pitchFamily="2" charset="-122"/>
            </a:endParaRPr>
          </a:p>
          <a:p>
            <a:pPr marL="1076325" indent="-968375" algn="just" eaLnBrk="1" hangingPunct="1">
              <a:lnSpc>
                <a:spcPct val="150000"/>
              </a:lnSpc>
              <a:spcBef>
                <a:spcPts val="0"/>
              </a:spcBef>
              <a:buFont typeface="Wingdings" panose="05000000000000000000" pitchFamily="2" charset="2"/>
              <a:buNone/>
              <a:defRPr/>
            </a:pPr>
            <a:endParaRPr lang="en-US" altLang="zh-CN" sz="2200" dirty="0"/>
          </a:p>
          <a:p>
            <a:pPr marL="107950" indent="0" algn="just" eaLnBrk="1" hangingPunct="1">
              <a:lnSpc>
                <a:spcPct val="150000"/>
              </a:lnSpc>
              <a:spcBef>
                <a:spcPts val="0"/>
              </a:spcBef>
              <a:buFont typeface="Wingdings" panose="05000000000000000000" pitchFamily="2" charset="2"/>
              <a:buNone/>
              <a:defRPr/>
            </a:pPr>
            <a:r>
              <a:rPr lang="zh-CN" altLang="en-US" sz="2200" dirty="0"/>
              <a:t>                                           ，</a:t>
            </a:r>
            <a:r>
              <a:rPr lang="en-US" altLang="zh-CN" sz="2200" dirty="0"/>
              <a:t>m=1,2</a:t>
            </a:r>
            <a:r>
              <a:rPr lang="zh-CN" altLang="en-US" sz="2200" dirty="0"/>
              <a:t>，</a:t>
            </a:r>
            <a:r>
              <a:rPr lang="en-US" altLang="zh-CN" sz="2200" dirty="0"/>
              <a:t>…, n-1</a:t>
            </a:r>
            <a:r>
              <a:rPr lang="zh-CN" altLang="en-US" sz="2200" dirty="0"/>
              <a:t>。</a:t>
            </a:r>
            <a:endParaRPr lang="en-US" altLang="zh-CN" sz="2200" dirty="0"/>
          </a:p>
          <a:p>
            <a:pPr marL="107950" indent="0" algn="just" eaLnBrk="1" hangingPunct="1">
              <a:lnSpc>
                <a:spcPct val="150000"/>
              </a:lnSpc>
              <a:spcBef>
                <a:spcPts val="1200"/>
              </a:spcBef>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L(n-1)</a:t>
            </a:r>
            <a:r>
              <a:rPr lang="zh-CN" altLang="en-US" sz="2400" dirty="0">
                <a:latin typeface="宋体" panose="02010600030101010101" pitchFamily="2" charset="-122"/>
                <a:ea typeface="宋体" panose="02010600030101010101" pitchFamily="2" charset="-122"/>
              </a:rPr>
              <a:t>即是最后的最短路径权重结果矩阵，有</a:t>
            </a:r>
            <a:endParaRPr lang="en-US" altLang="zh-CN" sz="2400" dirty="0">
              <a:latin typeface="宋体" panose="02010600030101010101" pitchFamily="2" charset="-122"/>
              <a:ea typeface="宋体" panose="02010600030101010101" pitchFamily="2" charset="-122"/>
            </a:endParaRPr>
          </a:p>
        </p:txBody>
      </p:sp>
      <p:graphicFrame>
        <p:nvGraphicFramePr>
          <p:cNvPr id="22531" name="对象 3"/>
          <p:cNvGraphicFramePr>
            <a:graphicFrameLocks noChangeAspect="1"/>
          </p:cNvGraphicFramePr>
          <p:nvPr/>
        </p:nvGraphicFramePr>
        <p:xfrm>
          <a:off x="1398588" y="1052513"/>
          <a:ext cx="436562" cy="487362"/>
        </p:xfrm>
        <a:graphic>
          <a:graphicData uri="http://schemas.openxmlformats.org/presentationml/2006/ole">
            <mc:AlternateContent xmlns:mc="http://schemas.openxmlformats.org/markup-compatibility/2006">
              <mc:Choice xmlns:v="urn:schemas-microsoft-com:vml" Requires="v">
                <p:oleObj spid="_x0000_s22616" name="公式" r:id="rId1" imgW="228600" imgH="254000" progId="Equation.3">
                  <p:embed/>
                </p:oleObj>
              </mc:Choice>
              <mc:Fallback>
                <p:oleObj name="公式" r:id="rId1" imgW="228600" imgH="2540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588" y="1052513"/>
                        <a:ext cx="4365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 name="对象 4"/>
          <p:cNvGraphicFramePr>
            <a:graphicFrameLocks noChangeAspect="1"/>
          </p:cNvGraphicFramePr>
          <p:nvPr/>
        </p:nvGraphicFramePr>
        <p:xfrm>
          <a:off x="2195513" y="1565275"/>
          <a:ext cx="1262062" cy="487363"/>
        </p:xfrm>
        <a:graphic>
          <a:graphicData uri="http://schemas.openxmlformats.org/presentationml/2006/ole">
            <mc:AlternateContent xmlns:mc="http://schemas.openxmlformats.org/markup-compatibility/2006">
              <mc:Choice xmlns:v="urn:schemas-microsoft-com:vml" Requires="v">
                <p:oleObj spid="_x0000_s22617" name="公式" r:id="rId3" imgW="660400" imgH="254000" progId="Equation.3">
                  <p:embed/>
                </p:oleObj>
              </mc:Choice>
              <mc:Fallback>
                <p:oleObj name="公式" r:id="rId3" imgW="660400" imgH="2540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565275"/>
                        <a:ext cx="12620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对象 5"/>
          <p:cNvGraphicFramePr>
            <a:graphicFrameLocks noChangeAspect="1"/>
          </p:cNvGraphicFramePr>
          <p:nvPr/>
        </p:nvGraphicFramePr>
        <p:xfrm>
          <a:off x="2659063" y="4437063"/>
          <a:ext cx="1189037" cy="487362"/>
        </p:xfrm>
        <a:graphic>
          <a:graphicData uri="http://schemas.openxmlformats.org/presentationml/2006/ole">
            <mc:AlternateContent xmlns:mc="http://schemas.openxmlformats.org/markup-compatibility/2006">
              <mc:Choice xmlns:v="urn:schemas-microsoft-com:vml" Requires="v">
                <p:oleObj spid="_x0000_s22618" name="公式" r:id="rId5" imgW="622300" imgH="254000" progId="Equation.3">
                  <p:embed/>
                </p:oleObj>
              </mc:Choice>
              <mc:Fallback>
                <p:oleObj name="公式" r:id="rId5" imgW="622300" imgH="2540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9063" y="4437063"/>
                        <a:ext cx="11890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对象 6"/>
          <p:cNvGraphicFramePr>
            <a:graphicFrameLocks noChangeAspect="1"/>
          </p:cNvGraphicFramePr>
          <p:nvPr/>
        </p:nvGraphicFramePr>
        <p:xfrm>
          <a:off x="3494088" y="5780088"/>
          <a:ext cx="1941512" cy="487362"/>
        </p:xfrm>
        <a:graphic>
          <a:graphicData uri="http://schemas.openxmlformats.org/presentationml/2006/ole">
            <mc:AlternateContent xmlns:mc="http://schemas.openxmlformats.org/markup-compatibility/2006">
              <mc:Choice xmlns:v="urn:schemas-microsoft-com:vml" Requires="v">
                <p:oleObj spid="_x0000_s22619" name="公式" r:id="rId7" imgW="1015365" imgH="254000" progId="Equation.3">
                  <p:embed/>
                </p:oleObj>
              </mc:Choice>
              <mc:Fallback>
                <p:oleObj name="公式" r:id="rId7" imgW="1015365" imgH="254000" progId="Equation.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4088" y="5780088"/>
                        <a:ext cx="19415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5" name="对象 7"/>
          <p:cNvGraphicFramePr>
            <a:graphicFrameLocks noChangeAspect="1"/>
          </p:cNvGraphicFramePr>
          <p:nvPr/>
        </p:nvGraphicFramePr>
        <p:xfrm>
          <a:off x="2659063" y="3916363"/>
          <a:ext cx="1965325" cy="487362"/>
        </p:xfrm>
        <a:graphic>
          <a:graphicData uri="http://schemas.openxmlformats.org/presentationml/2006/ole">
            <mc:AlternateContent xmlns:mc="http://schemas.openxmlformats.org/markup-compatibility/2006">
              <mc:Choice xmlns:v="urn:schemas-microsoft-com:vml" Requires="v">
                <p:oleObj spid="_x0000_s22620" name="公式" r:id="rId9" imgW="1028065" imgH="254000" progId="Equation.3">
                  <p:embed/>
                </p:oleObj>
              </mc:Choice>
              <mc:Fallback>
                <p:oleObj name="公式" r:id="rId9" imgW="1028065" imgH="254000" progId="Equation.3">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9063" y="3916363"/>
                        <a:ext cx="19653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对象 3"/>
          <p:cNvGraphicFramePr>
            <a:graphicFrameLocks noChangeAspect="1"/>
          </p:cNvGraphicFramePr>
          <p:nvPr/>
        </p:nvGraphicFramePr>
        <p:xfrm>
          <a:off x="5940425" y="2789238"/>
          <a:ext cx="436563" cy="487362"/>
        </p:xfrm>
        <a:graphic>
          <a:graphicData uri="http://schemas.openxmlformats.org/presentationml/2006/ole">
            <mc:AlternateContent xmlns:mc="http://schemas.openxmlformats.org/markup-compatibility/2006">
              <mc:Choice xmlns:v="urn:schemas-microsoft-com:vml" Requires="v">
                <p:oleObj spid="_x0000_s22621" name="公式" r:id="rId11" imgW="228600" imgH="254000" progId="Equation.3">
                  <p:embed/>
                </p:oleObj>
              </mc:Choice>
              <mc:Fallback>
                <p:oleObj name="公式" r:id="rId11" imgW="228600" imgH="254000" progId="Equation.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2789238"/>
                        <a:ext cx="4365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7" name="图片 2"/>
          <p:cNvPicPr>
            <a:picLocks noChangeAspect="1"/>
          </p:cNvPicPr>
          <p:nvPr/>
        </p:nvPicPr>
        <p:blipFill>
          <a:blip r:embed="rId1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noChangeArrowheads="1"/>
          </p:cNvSpPr>
          <p:nvPr>
            <p:ph idx="1"/>
          </p:nvPr>
        </p:nvSpPr>
        <p:spPr>
          <a:xfrm>
            <a:off x="107950" y="44450"/>
            <a:ext cx="8713788" cy="2447925"/>
          </a:xfrm>
          <a:solidFill>
            <a:schemeClr val="bg1"/>
          </a:solidFill>
        </p:spPr>
        <p:txBody>
          <a:bodyPr/>
          <a:lstStyle/>
          <a:p>
            <a:pPr marL="107950" indent="0" algn="just" eaLnBrk="1" hangingPunct="1">
              <a:lnSpc>
                <a:spcPct val="150000"/>
              </a:lnSpc>
              <a:spcBef>
                <a:spcPts val="1200"/>
              </a:spcBef>
              <a:buFont typeface="Wingdings" panose="05000000000000000000" pitchFamily="2" charset="2"/>
              <a:buNone/>
            </a:pPr>
            <a:r>
              <a:rPr lang="zh-CN" altLang="en-US" sz="2800">
                <a:solidFill>
                  <a:srgbClr val="0000FF"/>
                </a:solidFill>
              </a:rPr>
              <a:t>自底向上计算算法的伪代码表示</a:t>
            </a:r>
            <a:endParaRPr lang="en-US" altLang="zh-CN" sz="2800">
              <a:solidFill>
                <a:srgbClr val="0000FF"/>
              </a:solidFill>
            </a:endParaRPr>
          </a:p>
        </p:txBody>
      </p:sp>
      <p:pic>
        <p:nvPicPr>
          <p:cNvPr id="2457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66925" y="1370013"/>
            <a:ext cx="4435475"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文本框 1"/>
          <p:cNvSpPr txBox="1">
            <a:spLocks noChangeArrowheads="1"/>
          </p:cNvSpPr>
          <p:nvPr/>
        </p:nvSpPr>
        <p:spPr bwMode="auto">
          <a:xfrm>
            <a:off x="693738" y="4486275"/>
            <a:ext cx="8128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800100" indent="-34290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Char char="•"/>
            </a:pPr>
            <a:r>
              <a:rPr lang="zh-CN" altLang="en-US" sz="2200">
                <a:solidFill>
                  <a:schemeClr val="tx1"/>
                </a:solidFill>
              </a:rPr>
              <a:t>算法将最近计算出的最短路径扩展一条边：</a:t>
            </a:r>
            <a:endParaRPr lang="en-US" altLang="zh-CN" sz="2200">
              <a:solidFill>
                <a:schemeClr val="tx1"/>
              </a:solidFill>
            </a:endParaRPr>
          </a:p>
          <a:p>
            <a:pPr lvl="1">
              <a:lnSpc>
                <a:spcPct val="150000"/>
              </a:lnSpc>
              <a:spcBef>
                <a:spcPct val="0"/>
              </a:spcBef>
              <a:buClrTx/>
              <a:buSzTx/>
            </a:pPr>
            <a:r>
              <a:rPr lang="zh-CN" altLang="en-US" sz="2000">
                <a:solidFill>
                  <a:srgbClr val="0000FF"/>
                </a:solidFill>
                <a:latin typeface="宋体" panose="02010600030101010101" pitchFamily="2" charset="-122"/>
                <a:ea typeface="宋体" panose="02010600030101010101" pitchFamily="2" charset="-122"/>
              </a:rPr>
              <a:t>找一条从</a:t>
            </a:r>
            <a:r>
              <a:rPr lang="en-US" altLang="zh-CN" sz="2000">
                <a:solidFill>
                  <a:srgbClr val="0000FF"/>
                </a:solidFill>
                <a:latin typeface="宋体" panose="02010600030101010101" pitchFamily="2" charset="-122"/>
                <a:ea typeface="宋体" panose="02010600030101010101" pitchFamily="2" charset="-122"/>
              </a:rPr>
              <a:t>i</a:t>
            </a:r>
            <a:r>
              <a:rPr lang="zh-CN" altLang="en-US" sz="2000">
                <a:solidFill>
                  <a:srgbClr val="0000FF"/>
                </a:solidFill>
                <a:latin typeface="宋体" panose="02010600030101010101" pitchFamily="2" charset="-122"/>
                <a:ea typeface="宋体" panose="02010600030101010101" pitchFamily="2" charset="-122"/>
              </a:rPr>
              <a:t>到某结点</a:t>
            </a:r>
            <a:r>
              <a:rPr lang="en-US" altLang="zh-CN" sz="2000">
                <a:solidFill>
                  <a:srgbClr val="0000FF"/>
                </a:solidFill>
                <a:latin typeface="宋体" panose="02010600030101010101" pitchFamily="2" charset="-122"/>
                <a:ea typeface="宋体" panose="02010600030101010101" pitchFamily="2" charset="-122"/>
              </a:rPr>
              <a:t>k</a:t>
            </a:r>
            <a:r>
              <a:rPr lang="zh-CN" altLang="en-US" sz="2000">
                <a:solidFill>
                  <a:srgbClr val="0000FF"/>
                </a:solidFill>
                <a:latin typeface="宋体" panose="02010600030101010101" pitchFamily="2" charset="-122"/>
                <a:ea typeface="宋体" panose="02010600030101010101" pitchFamily="2" charset="-122"/>
              </a:rPr>
              <a:t>，再经过边</a:t>
            </a:r>
            <a:r>
              <a:rPr lang="en-US" altLang="zh-CN" sz="2000">
                <a:solidFill>
                  <a:srgbClr val="0000FF"/>
                </a:solidFill>
                <a:latin typeface="宋体" panose="02010600030101010101" pitchFamily="2" charset="-122"/>
                <a:ea typeface="宋体" panose="02010600030101010101" pitchFamily="2" charset="-122"/>
              </a:rPr>
              <a:t>(k,j)</a:t>
            </a:r>
            <a:r>
              <a:rPr lang="zh-CN" altLang="en-US" sz="2000">
                <a:solidFill>
                  <a:srgbClr val="0000FF"/>
                </a:solidFill>
                <a:latin typeface="宋体" panose="02010600030101010101" pitchFamily="2" charset="-122"/>
                <a:ea typeface="宋体" panose="02010600030101010101" pitchFamily="2" charset="-122"/>
              </a:rPr>
              <a:t>到达</a:t>
            </a:r>
            <a:r>
              <a:rPr lang="en-US" altLang="zh-CN" sz="2000">
                <a:solidFill>
                  <a:srgbClr val="0000FF"/>
                </a:solidFill>
                <a:latin typeface="宋体" panose="02010600030101010101" pitchFamily="2" charset="-122"/>
                <a:ea typeface="宋体" panose="02010600030101010101" pitchFamily="2" charset="-122"/>
              </a:rPr>
              <a:t>j</a:t>
            </a:r>
            <a:r>
              <a:rPr lang="zh-CN" altLang="en-US" sz="2000">
                <a:solidFill>
                  <a:srgbClr val="0000FF"/>
                </a:solidFill>
                <a:latin typeface="宋体" panose="02010600030101010101" pitchFamily="2" charset="-122"/>
                <a:ea typeface="宋体" panose="02010600030101010101" pitchFamily="2" charset="-122"/>
              </a:rPr>
              <a:t>的更短路径。</a:t>
            </a:r>
            <a:endParaRPr lang="en-US" altLang="zh-CN" sz="2000">
              <a:solidFill>
                <a:srgbClr val="0000FF"/>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Char char="•"/>
            </a:pPr>
            <a:r>
              <a:rPr lang="zh-CN" altLang="en-US" sz="2200">
                <a:solidFill>
                  <a:schemeClr val="tx1"/>
                </a:solidFill>
              </a:rPr>
              <a:t>算法结束时返回结果矩阵</a:t>
            </a:r>
            <a:r>
              <a:rPr lang="en-US" altLang="zh-CN" sz="2200">
                <a:solidFill>
                  <a:srgbClr val="FF0000"/>
                </a:solidFill>
              </a:rPr>
              <a:t>L</a:t>
            </a:r>
            <a:r>
              <a:rPr lang="zh-CN" altLang="en-US" sz="2200">
                <a:solidFill>
                  <a:srgbClr val="FF0000"/>
                </a:solidFill>
              </a:rPr>
              <a:t>’</a:t>
            </a:r>
            <a:r>
              <a:rPr lang="en-US" altLang="zh-CN" sz="2200">
                <a:solidFill>
                  <a:srgbClr val="FF0000"/>
                </a:solidFill>
              </a:rPr>
              <a:t>=L</a:t>
            </a:r>
            <a:r>
              <a:rPr lang="en-US" altLang="zh-CN" sz="2200" baseline="30000">
                <a:solidFill>
                  <a:srgbClr val="FF0000"/>
                </a:solidFill>
              </a:rPr>
              <a:t>(m)</a:t>
            </a:r>
            <a:r>
              <a:rPr lang="zh-CN" altLang="en-US" sz="2200">
                <a:solidFill>
                  <a:schemeClr val="tx1"/>
                </a:solidFill>
              </a:rPr>
              <a:t>。</a:t>
            </a:r>
            <a:endParaRPr lang="en-US" altLang="zh-CN" sz="2200">
              <a:solidFill>
                <a:schemeClr val="tx1"/>
              </a:solidFill>
            </a:endParaRPr>
          </a:p>
          <a:p>
            <a:pPr>
              <a:lnSpc>
                <a:spcPct val="150000"/>
              </a:lnSpc>
              <a:spcBef>
                <a:spcPct val="0"/>
              </a:spcBef>
              <a:buClrTx/>
              <a:buSzTx/>
              <a:buFont typeface="Arial" panose="020B0604020202020204" pitchFamily="34" charset="0"/>
              <a:buChar char="•"/>
            </a:pPr>
            <a:r>
              <a:rPr lang="zh-CN" altLang="en-US" sz="2200">
                <a:solidFill>
                  <a:schemeClr val="tx1"/>
                </a:solidFill>
              </a:rPr>
              <a:t>时间复杂度</a:t>
            </a:r>
            <a:r>
              <a:rPr lang="en-US" altLang="zh-CN" sz="2200">
                <a:solidFill>
                  <a:schemeClr val="tx1"/>
                </a:solidFill>
              </a:rPr>
              <a:t>O(n</a:t>
            </a:r>
            <a:r>
              <a:rPr lang="en-US" altLang="zh-CN" sz="2200" baseline="30000">
                <a:solidFill>
                  <a:schemeClr val="tx1"/>
                </a:solidFill>
              </a:rPr>
              <a:t>3</a:t>
            </a:r>
            <a:r>
              <a:rPr lang="en-US" altLang="zh-CN" sz="2200">
                <a:solidFill>
                  <a:schemeClr val="tx1"/>
                </a:solidFill>
              </a:rPr>
              <a:t>)</a:t>
            </a:r>
            <a:r>
              <a:rPr lang="zh-CN" altLang="en-US" sz="2400">
                <a:solidFill>
                  <a:schemeClr val="tx1"/>
                </a:solidFill>
              </a:rPr>
              <a:t>。</a:t>
            </a:r>
            <a:endParaRPr lang="en-US" altLang="zh-CN" sz="2400">
              <a:solidFill>
                <a:schemeClr val="tx1"/>
              </a:solidFill>
            </a:endParaRPr>
          </a:p>
        </p:txBody>
      </p:sp>
      <p:sp>
        <p:nvSpPr>
          <p:cNvPr id="24581" name="文本框 15"/>
          <p:cNvSpPr txBox="1">
            <a:spLocks noChangeArrowheads="1"/>
          </p:cNvSpPr>
          <p:nvPr/>
        </p:nvSpPr>
        <p:spPr bwMode="auto">
          <a:xfrm>
            <a:off x="539750" y="748030"/>
            <a:ext cx="84169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en-US" altLang="zh-CN" sz="2200" b="1">
                <a:solidFill>
                  <a:schemeClr val="tx1"/>
                </a:solidFill>
                <a:latin typeface="宋体" panose="02010600030101010101" pitchFamily="2" charset="-122"/>
                <a:ea typeface="宋体" panose="02010600030101010101" pitchFamily="2" charset="-122"/>
              </a:rPr>
              <a:t>EXTEND-SHORTEST-PATHS</a:t>
            </a:r>
            <a:r>
              <a:rPr lang="zh-CN" altLang="en-US" sz="2400">
                <a:solidFill>
                  <a:schemeClr val="tx1"/>
                </a:solidFill>
                <a:latin typeface="宋体" panose="02010600030101010101" pitchFamily="2" charset="-122"/>
                <a:ea typeface="宋体" panose="02010600030101010101" pitchFamily="2" charset="-122"/>
              </a:rPr>
              <a:t>算法在给定</a:t>
            </a:r>
            <a:r>
              <a:rPr lang="en-US" altLang="zh-CN" sz="2400">
                <a:solidFill>
                  <a:srgbClr val="FF0000"/>
                </a:solidFill>
                <a:latin typeface="宋体" panose="02010600030101010101" pitchFamily="2" charset="-122"/>
                <a:ea typeface="宋体" panose="02010600030101010101" pitchFamily="2" charset="-122"/>
              </a:rPr>
              <a:t>W</a:t>
            </a:r>
            <a:r>
              <a:rPr lang="zh-CN" altLang="en-US" sz="2400">
                <a:solidFill>
                  <a:schemeClr val="tx1"/>
                </a:solidFill>
                <a:latin typeface="宋体" panose="02010600030101010101" pitchFamily="2" charset="-122"/>
                <a:ea typeface="宋体" panose="02010600030101010101" pitchFamily="2" charset="-122"/>
              </a:rPr>
              <a:t>和</a:t>
            </a:r>
            <a:r>
              <a:rPr lang="en-US" altLang="zh-CN" sz="2400">
                <a:solidFill>
                  <a:srgbClr val="FF0000"/>
                </a:solidFill>
                <a:latin typeface="宋体" panose="02010600030101010101" pitchFamily="2" charset="-122"/>
                <a:ea typeface="宋体" panose="02010600030101010101" pitchFamily="2" charset="-122"/>
              </a:rPr>
              <a:t>L</a:t>
            </a:r>
            <a:r>
              <a:rPr lang="en-US" altLang="zh-CN" sz="2400" baseline="30000">
                <a:solidFill>
                  <a:srgbClr val="FF0000"/>
                </a:solidFill>
                <a:latin typeface="宋体" panose="02010600030101010101" pitchFamily="2" charset="-122"/>
                <a:ea typeface="宋体" panose="02010600030101010101" pitchFamily="2" charset="-122"/>
              </a:rPr>
              <a:t>(m-1)</a:t>
            </a:r>
            <a:r>
              <a:rPr lang="zh-CN" altLang="en-US" sz="2400">
                <a:solidFill>
                  <a:schemeClr val="tx1"/>
                </a:solidFill>
                <a:latin typeface="宋体" panose="02010600030101010101" pitchFamily="2" charset="-122"/>
                <a:ea typeface="宋体" panose="02010600030101010101" pitchFamily="2" charset="-122"/>
              </a:rPr>
              <a:t>的情况下计算</a:t>
            </a:r>
            <a:r>
              <a:rPr lang="en-US" altLang="zh-CN" sz="2400">
                <a:solidFill>
                  <a:srgbClr val="FF0000"/>
                </a:solidFill>
                <a:latin typeface="宋体" panose="02010600030101010101" pitchFamily="2" charset="-122"/>
                <a:ea typeface="宋体" panose="02010600030101010101" pitchFamily="2" charset="-122"/>
              </a:rPr>
              <a:t>L</a:t>
            </a:r>
            <a:r>
              <a:rPr lang="en-US" altLang="zh-CN" sz="2400" baseline="30000">
                <a:solidFill>
                  <a:srgbClr val="FF0000"/>
                </a:solidFill>
                <a:latin typeface="宋体" panose="02010600030101010101" pitchFamily="2" charset="-122"/>
                <a:ea typeface="宋体" panose="02010600030101010101" pitchFamily="2" charset="-122"/>
              </a:rPr>
              <a:t>(m)</a:t>
            </a:r>
            <a:r>
              <a:rPr lang="zh-CN" altLang="en-US" sz="2400">
                <a:solidFill>
                  <a:schemeClr val="tx1"/>
                </a:solidFill>
                <a:latin typeface="宋体" panose="02010600030101010101" pitchFamily="2" charset="-122"/>
                <a:ea typeface="宋体" panose="02010600030101010101" pitchFamily="2" charset="-122"/>
              </a:rPr>
              <a:t> </a:t>
            </a:r>
            <a:r>
              <a:rPr lang="en-US" altLang="zh-CN" sz="2400">
                <a:solidFill>
                  <a:schemeClr val="tx1"/>
                </a:solidFill>
                <a:latin typeface="宋体" panose="02010600030101010101" pitchFamily="2" charset="-122"/>
                <a:ea typeface="宋体" panose="02010600030101010101" pitchFamily="2" charset="-122"/>
              </a:rPr>
              <a:t>:</a:t>
            </a:r>
            <a:endParaRPr lang="en-US" altLang="zh-CN" sz="2400">
              <a:solidFill>
                <a:schemeClr val="tx1"/>
              </a:solidFill>
              <a:latin typeface="宋体" panose="02010600030101010101" pitchFamily="2" charset="-122"/>
              <a:ea typeface="宋体" panose="02010600030101010101" pitchFamily="2" charset="-122"/>
            </a:endParaRPr>
          </a:p>
        </p:txBody>
      </p:sp>
      <p:pic>
        <p:nvPicPr>
          <p:cNvPr id="24582"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1"/>
          </p:nvPr>
        </p:nvSpPr>
        <p:spPr>
          <a:xfrm>
            <a:off x="107950" y="188913"/>
            <a:ext cx="8713788" cy="6121400"/>
          </a:xfrm>
          <a:solidFill>
            <a:schemeClr val="bg1"/>
          </a:solidFill>
        </p:spPr>
        <p:txBody>
          <a:bodyPr/>
          <a:lstStyle/>
          <a:p>
            <a:pPr marL="107950" indent="0" algn="just" eaLnBrk="1" hangingPunct="1">
              <a:lnSpc>
                <a:spcPct val="150000"/>
              </a:lnSpc>
              <a:spcBef>
                <a:spcPts val="1200"/>
              </a:spcBef>
              <a:buFont typeface="Wingdings" panose="05000000000000000000" pitchFamily="2" charset="2"/>
              <a:buNone/>
            </a:pPr>
            <a:r>
              <a:rPr lang="zh-CN" altLang="en-US" sz="2400">
                <a:solidFill>
                  <a:srgbClr val="0000FF"/>
                </a:solidFill>
              </a:rPr>
              <a:t>最短路径和矩阵乘法</a:t>
            </a:r>
            <a:endParaRPr lang="en-US" altLang="zh-CN" sz="2400">
              <a:solidFill>
                <a:srgbClr val="0000FF"/>
              </a:solidFill>
            </a:endParaRPr>
          </a:p>
        </p:txBody>
      </p:sp>
      <p:pic>
        <p:nvPicPr>
          <p:cNvPr id="2662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5650" y="2170113"/>
            <a:ext cx="3579813"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1"/>
          <p:cNvSpPr txBox="1">
            <a:spLocks noChangeArrowheads="1"/>
          </p:cNvSpPr>
          <p:nvPr/>
        </p:nvSpPr>
        <p:spPr bwMode="auto">
          <a:xfrm>
            <a:off x="3922713" y="4746625"/>
            <a:ext cx="1790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en-US" altLang="zh-CN" sz="2400">
                <a:solidFill>
                  <a:schemeClr val="tx1"/>
                </a:solidFill>
              </a:rPr>
              <a:t>L•W ≡ A•B</a:t>
            </a:r>
            <a:endParaRPr lang="en-US" altLang="zh-CN" sz="2400">
              <a:solidFill>
                <a:schemeClr val="tx1"/>
              </a:solidFill>
            </a:endParaRPr>
          </a:p>
        </p:txBody>
      </p:sp>
      <p:cxnSp>
        <p:nvCxnSpPr>
          <p:cNvPr id="26629" name="直接箭头连接符 3"/>
          <p:cNvCxnSpPr>
            <a:cxnSpLocks noChangeShapeType="1"/>
          </p:cNvCxnSpPr>
          <p:nvPr/>
        </p:nvCxnSpPr>
        <p:spPr bwMode="auto">
          <a:xfrm flipH="1" flipV="1">
            <a:off x="3206750" y="4430713"/>
            <a:ext cx="1149350" cy="381000"/>
          </a:xfrm>
          <a:prstGeom prst="straightConnector1">
            <a:avLst/>
          </a:prstGeom>
          <a:noFill/>
          <a:ln w="28575"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0" name="文本框 8"/>
          <p:cNvSpPr txBox="1">
            <a:spLocks noChangeArrowheads="1"/>
          </p:cNvSpPr>
          <p:nvPr/>
        </p:nvSpPr>
        <p:spPr bwMode="auto">
          <a:xfrm>
            <a:off x="477838" y="749300"/>
            <a:ext cx="8497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zh-CN" altLang="en-US" sz="2400">
                <a:solidFill>
                  <a:schemeClr val="tx1"/>
                </a:solidFill>
                <a:latin typeface="宋体" panose="02010600030101010101" pitchFamily="2" charset="-122"/>
                <a:ea typeface="宋体" panose="02010600030101010101" pitchFamily="2" charset="-122"/>
              </a:rPr>
              <a:t>    上述一次计算最短路径结果矩阵</a:t>
            </a:r>
            <a:r>
              <a:rPr lang="en-US" altLang="zh-CN" sz="2400">
                <a:solidFill>
                  <a:schemeClr val="tx1"/>
                </a:solidFill>
                <a:latin typeface="宋体" panose="02010600030101010101" pitchFamily="2" charset="-122"/>
                <a:ea typeface="宋体" panose="02010600030101010101" pitchFamily="2" charset="-122"/>
              </a:rPr>
              <a:t>L</a:t>
            </a:r>
            <a:r>
              <a:rPr lang="en-US" altLang="zh-CN" sz="2400" baseline="30000">
                <a:solidFill>
                  <a:schemeClr val="tx1"/>
                </a:solidFill>
                <a:latin typeface="宋体" panose="02010600030101010101" pitchFamily="2" charset="-122"/>
                <a:ea typeface="宋体" panose="02010600030101010101" pitchFamily="2" charset="-122"/>
              </a:rPr>
              <a:t>(m)</a:t>
            </a:r>
            <a:r>
              <a:rPr lang="zh-CN" altLang="en-US" sz="2400">
                <a:solidFill>
                  <a:schemeClr val="tx1"/>
                </a:solidFill>
                <a:latin typeface="宋体" panose="02010600030101010101" pitchFamily="2" charset="-122"/>
                <a:ea typeface="宋体" panose="02010600030101010101" pitchFamily="2" charset="-122"/>
              </a:rPr>
              <a:t>的过程和矩阵乘法在整体框架上是一致的：</a:t>
            </a:r>
            <a:endParaRPr lang="en-US" altLang="zh-CN" sz="2400">
              <a:solidFill>
                <a:schemeClr val="tx1"/>
              </a:solidFill>
              <a:latin typeface="宋体" panose="02010600030101010101" pitchFamily="2" charset="-122"/>
              <a:ea typeface="宋体" panose="02010600030101010101" pitchFamily="2" charset="-122"/>
            </a:endParaRPr>
          </a:p>
        </p:txBody>
      </p:sp>
      <p:pic>
        <p:nvPicPr>
          <p:cNvPr id="2663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8063" y="2133600"/>
            <a:ext cx="3252787"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632" name="直接箭头连接符 11"/>
          <p:cNvCxnSpPr>
            <a:cxnSpLocks noChangeShapeType="1"/>
          </p:cNvCxnSpPr>
          <p:nvPr/>
        </p:nvCxnSpPr>
        <p:spPr bwMode="auto">
          <a:xfrm flipV="1">
            <a:off x="5226050" y="4443413"/>
            <a:ext cx="1220788" cy="368300"/>
          </a:xfrm>
          <a:prstGeom prst="straightConnector1">
            <a:avLst/>
          </a:prstGeom>
          <a:noFill/>
          <a:ln w="28575"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3" name="文本框 13"/>
          <p:cNvSpPr txBox="1">
            <a:spLocks noChangeArrowheads="1"/>
          </p:cNvSpPr>
          <p:nvPr/>
        </p:nvSpPr>
        <p:spPr bwMode="auto">
          <a:xfrm>
            <a:off x="3357563" y="1290638"/>
            <a:ext cx="2216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zh-CN" altLang="en-US" sz="2400">
                <a:solidFill>
                  <a:schemeClr val="tx1"/>
                </a:solidFill>
              </a:rPr>
              <a:t>（详见</a:t>
            </a:r>
            <a:r>
              <a:rPr lang="en-US" altLang="zh-CN" sz="2400">
                <a:solidFill>
                  <a:schemeClr val="tx1"/>
                </a:solidFill>
              </a:rPr>
              <a:t>P401</a:t>
            </a:r>
            <a:r>
              <a:rPr lang="zh-CN" altLang="en-US" sz="2400">
                <a:solidFill>
                  <a:schemeClr val="tx1"/>
                </a:solidFill>
              </a:rPr>
              <a:t>）</a:t>
            </a:r>
            <a:endParaRPr lang="en-US" altLang="zh-CN" sz="2400">
              <a:solidFill>
                <a:schemeClr val="tx1"/>
              </a:solidFill>
            </a:endParaRPr>
          </a:p>
        </p:txBody>
      </p:sp>
      <p:sp>
        <p:nvSpPr>
          <p:cNvPr id="26634" name="文本框 14"/>
          <p:cNvSpPr txBox="1">
            <a:spLocks noChangeArrowheads="1"/>
          </p:cNvSpPr>
          <p:nvPr/>
        </p:nvSpPr>
        <p:spPr bwMode="auto">
          <a:xfrm>
            <a:off x="6516688" y="4730750"/>
            <a:ext cx="24066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zh-CN" altLang="en-US" sz="1800">
                <a:solidFill>
                  <a:schemeClr val="tx1"/>
                </a:solidFill>
              </a:rPr>
              <a:t>时间复杂度都是</a:t>
            </a:r>
            <a:r>
              <a:rPr lang="en-US" altLang="zh-CN" sz="1800">
                <a:solidFill>
                  <a:schemeClr val="tx1"/>
                </a:solidFill>
              </a:rPr>
              <a:t>O(n</a:t>
            </a:r>
            <a:r>
              <a:rPr lang="en-US" altLang="zh-CN" sz="1800" baseline="30000">
                <a:solidFill>
                  <a:schemeClr val="tx1"/>
                </a:solidFill>
              </a:rPr>
              <a:t>3</a:t>
            </a:r>
            <a:r>
              <a:rPr lang="en-US" altLang="zh-CN" sz="1800">
                <a:solidFill>
                  <a:schemeClr val="tx1"/>
                </a:solidFill>
              </a:rPr>
              <a:t>)</a:t>
            </a:r>
            <a:endParaRPr lang="en-US" altLang="zh-CN" sz="1800">
              <a:solidFill>
                <a:schemeClr val="tx1"/>
              </a:solidFill>
            </a:endParaRPr>
          </a:p>
        </p:txBody>
      </p:sp>
      <p:sp>
        <p:nvSpPr>
          <p:cNvPr id="18" name="文本框 17"/>
          <p:cNvSpPr txBox="1"/>
          <p:nvPr/>
        </p:nvSpPr>
        <p:spPr>
          <a:xfrm>
            <a:off x="850900" y="5789613"/>
            <a:ext cx="7750175" cy="646112"/>
          </a:xfrm>
          <a:prstGeom prst="rect">
            <a:avLst/>
          </a:prstGeom>
          <a:solidFill>
            <a:schemeClr val="accent1">
              <a:lumMod val="20000"/>
              <a:lumOff val="80000"/>
            </a:schemeClr>
          </a:solidFill>
        </p:spPr>
        <p:txBody>
          <a:bodyPr>
            <a:spAutoFit/>
          </a:bodyPr>
          <a:lstStyle/>
          <a:p>
            <a:pPr>
              <a:lnSpc>
                <a:spcPct val="150000"/>
              </a:lnSpc>
              <a:defRPr/>
            </a:pPr>
            <a:r>
              <a:rPr lang="zh-CN" altLang="en-US" sz="2400" dirty="0">
                <a:latin typeface="微软雅黑" panose="020B0503020204020204" pitchFamily="34" charset="-122"/>
                <a:ea typeface="微软雅黑" panose="020B0503020204020204" pitchFamily="34" charset="-122"/>
              </a:rPr>
              <a:t>一次“</a:t>
            </a:r>
            <a:r>
              <a:rPr lang="en-US" altLang="zh-CN" sz="2400" dirty="0">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W</a:t>
            </a:r>
            <a:r>
              <a:rPr lang="zh-CN" altLang="en-US" sz="2400" dirty="0">
                <a:latin typeface="微软雅黑" panose="020B0503020204020204" pitchFamily="34" charset="-122"/>
                <a:ea typeface="微软雅黑" panose="020B0503020204020204" pitchFamily="34" charset="-122"/>
              </a:rPr>
              <a:t>的乘</a:t>
            </a:r>
            <a:r>
              <a:rPr lang="en-US" altLang="zh-CN" sz="2400" dirty="0">
                <a:latin typeface="微软雅黑" panose="020B0503020204020204" pitchFamily="34" charset="-122"/>
                <a:ea typeface="微软雅黑" panose="020B0503020204020204" pitchFamily="34" charset="-122"/>
              </a:rPr>
              <a:t>L•W</a:t>
            </a:r>
            <a:r>
              <a:rPr lang="zh-CN" altLang="en-US" sz="2400" dirty="0">
                <a:latin typeface="微软雅黑" panose="020B0503020204020204" pitchFamily="34" charset="-122"/>
                <a:ea typeface="微软雅黑" panose="020B0503020204020204" pitchFamily="34" charset="-122"/>
              </a:rPr>
              <a:t>”完成一次从</a:t>
            </a:r>
            <a:r>
              <a:rPr lang="en-US" altLang="zh-CN" sz="2400" dirty="0">
                <a:latin typeface="微软雅黑" panose="020B0503020204020204" pitchFamily="34" charset="-122"/>
                <a:ea typeface="微软雅黑" panose="020B0503020204020204" pitchFamily="34" charset="-122"/>
              </a:rPr>
              <a:t>L</a:t>
            </a:r>
            <a:r>
              <a:rPr lang="en-US" altLang="zh-CN" sz="2400" baseline="30000" dirty="0">
                <a:latin typeface="微软雅黑" panose="020B0503020204020204" pitchFamily="34" charset="-122"/>
                <a:ea typeface="微软雅黑" panose="020B0503020204020204" pitchFamily="34" charset="-122"/>
              </a:rPr>
              <a:t>(m-1)</a:t>
            </a:r>
            <a:r>
              <a:rPr lang="zh-CN" altLang="en-US" sz="2400" dirty="0">
                <a:latin typeface="微软雅黑" panose="020B0503020204020204" pitchFamily="34" charset="-122"/>
                <a:ea typeface="微软雅黑" panose="020B0503020204020204" pitchFamily="34" charset="-122"/>
              </a:rPr>
              <a:t>向</a:t>
            </a:r>
            <a:r>
              <a:rPr lang="en-US" altLang="zh-CN" sz="2400" dirty="0">
                <a:solidFill>
                  <a:srgbClr val="FF0000"/>
                </a:solidFill>
                <a:latin typeface="微软雅黑" panose="020B0503020204020204" pitchFamily="34" charset="-122"/>
                <a:ea typeface="微软雅黑" panose="020B0503020204020204" pitchFamily="34" charset="-122"/>
              </a:rPr>
              <a:t>L</a:t>
            </a:r>
            <a:r>
              <a:rPr lang="en-US" altLang="zh-CN" sz="2400" baseline="30000" dirty="0">
                <a:solidFill>
                  <a:srgbClr val="FF0000"/>
                </a:solidFill>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 的计算。</a:t>
            </a:r>
            <a:endParaRPr lang="en-US" altLang="zh-CN" sz="2400" dirty="0">
              <a:latin typeface="微软雅黑" panose="020B0503020204020204" pitchFamily="34" charset="-122"/>
              <a:ea typeface="微软雅黑" panose="020B0503020204020204" pitchFamily="34" charset="-122"/>
            </a:endParaRPr>
          </a:p>
        </p:txBody>
      </p:sp>
      <p:cxnSp>
        <p:nvCxnSpPr>
          <p:cNvPr id="26636" name="直接连接符 2"/>
          <p:cNvCxnSpPr>
            <a:cxnSpLocks noChangeShapeType="1"/>
          </p:cNvCxnSpPr>
          <p:nvPr/>
        </p:nvCxnSpPr>
        <p:spPr bwMode="auto">
          <a:xfrm>
            <a:off x="2176463" y="4221163"/>
            <a:ext cx="2052637" cy="0"/>
          </a:xfrm>
          <a:prstGeom prst="line">
            <a:avLst/>
          </a:prstGeom>
          <a:noFill/>
          <a:ln w="2857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7" name="直接连接符 13"/>
          <p:cNvCxnSpPr>
            <a:cxnSpLocks noChangeShapeType="1"/>
          </p:cNvCxnSpPr>
          <p:nvPr/>
        </p:nvCxnSpPr>
        <p:spPr bwMode="auto">
          <a:xfrm>
            <a:off x="6211888" y="4221163"/>
            <a:ext cx="1858962" cy="0"/>
          </a:xfrm>
          <a:prstGeom prst="line">
            <a:avLst/>
          </a:prstGeom>
          <a:noFill/>
          <a:ln w="2857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6638"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noChangeArrowheads="1"/>
          </p:cNvSpPr>
          <p:nvPr>
            <p:ph idx="1"/>
          </p:nvPr>
        </p:nvSpPr>
        <p:spPr>
          <a:xfrm>
            <a:off x="107950" y="131763"/>
            <a:ext cx="8713788" cy="6121400"/>
          </a:xfrm>
          <a:solidFill>
            <a:schemeClr val="bg1"/>
          </a:solidFill>
        </p:spPr>
        <p:txBody>
          <a:bodyPr/>
          <a:lstStyle/>
          <a:p>
            <a:pPr marL="107950" indent="0" algn="just" eaLnBrk="1" hangingPunct="1">
              <a:lnSpc>
                <a:spcPct val="150000"/>
              </a:lnSpc>
              <a:spcBef>
                <a:spcPts val="1200"/>
              </a:spcBef>
              <a:buFont typeface="Wingdings" panose="05000000000000000000" pitchFamily="2" charset="2"/>
              <a:buNone/>
            </a:pPr>
            <a:r>
              <a:rPr lang="zh-CN" altLang="en-US" sz="2400"/>
              <a:t>所以从上述</a:t>
            </a:r>
            <a:r>
              <a:rPr lang="en-US" altLang="zh-CN" sz="2400"/>
              <a:t>L</a:t>
            </a:r>
            <a:r>
              <a:rPr lang="zh-CN" altLang="en-US" sz="2400"/>
              <a:t>的计算过程以及与</a:t>
            </a:r>
            <a:r>
              <a:rPr lang="zh-CN" altLang="en-US" sz="2400">
                <a:solidFill>
                  <a:srgbClr val="0000FF"/>
                </a:solidFill>
              </a:rPr>
              <a:t>矩阵乘法</a:t>
            </a:r>
            <a:r>
              <a:rPr lang="zh-CN" altLang="en-US" sz="2400"/>
              <a:t>的对比可以看出：</a:t>
            </a:r>
            <a:endParaRPr lang="en-US" altLang="zh-CN" sz="2400"/>
          </a:p>
          <a:p>
            <a:pPr marL="107950" indent="0" algn="just" eaLnBrk="1" hangingPunct="1">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设</a:t>
            </a:r>
            <a:r>
              <a:rPr lang="en-US" altLang="zh-CN" sz="2400">
                <a:solidFill>
                  <a:srgbClr val="FF0000"/>
                </a:solidFill>
                <a:latin typeface="宋体" panose="02010600030101010101" pitchFamily="2" charset="-122"/>
                <a:ea typeface="宋体" panose="02010600030101010101" pitchFamily="2" charset="-122"/>
              </a:rPr>
              <a:t>A•B</a:t>
            </a:r>
            <a:r>
              <a:rPr lang="zh-CN" altLang="en-US" sz="2400">
                <a:latin typeface="宋体" panose="02010600030101010101" pitchFamily="2" charset="-122"/>
                <a:ea typeface="宋体" panose="02010600030101010101" pitchFamily="2" charset="-122"/>
              </a:rPr>
              <a:t>表示由算法</a:t>
            </a:r>
            <a:r>
              <a:rPr lang="en-US" altLang="zh-CN" sz="2400">
                <a:latin typeface="宋体" panose="02010600030101010101" pitchFamily="2" charset="-122"/>
                <a:ea typeface="宋体" panose="02010600030101010101" pitchFamily="2" charset="-122"/>
              </a:rPr>
              <a:t>EXTEND-SHORTEST-PATHS(A,B)</a:t>
            </a:r>
            <a:r>
              <a:rPr lang="zh-CN" altLang="en-US" sz="2400">
                <a:latin typeface="宋体" panose="02010600030101010101" pitchFamily="2" charset="-122"/>
                <a:ea typeface="宋体" panose="02010600030101010101" pitchFamily="2" charset="-122"/>
              </a:rPr>
              <a:t>返回的矩阵“乘积”，可以得到以下从</a:t>
            </a:r>
            <a:r>
              <a:rPr lang="en-US" altLang="zh-CN" sz="2400">
                <a:latin typeface="宋体" panose="02010600030101010101" pitchFamily="2" charset="-122"/>
                <a:ea typeface="宋体" panose="02010600030101010101" pitchFamily="2" charset="-122"/>
              </a:rPr>
              <a:t>L</a:t>
            </a:r>
            <a:r>
              <a:rPr lang="en-US" altLang="zh-CN" sz="2400" baseline="30000">
                <a:latin typeface="宋体" panose="02010600030101010101" pitchFamily="2" charset="-122"/>
                <a:ea typeface="宋体" panose="02010600030101010101" pitchFamily="2" charset="-122"/>
              </a:rPr>
              <a:t>(1)</a:t>
            </a:r>
            <a:r>
              <a:rPr lang="zh-CN" altLang="en-US" sz="2400">
                <a:latin typeface="宋体" panose="02010600030101010101" pitchFamily="2" charset="-122"/>
                <a:ea typeface="宋体" panose="02010600030101010101" pitchFamily="2" charset="-122"/>
              </a:rPr>
              <a:t>到</a:t>
            </a:r>
            <a:r>
              <a:rPr lang="en-US" altLang="zh-CN" sz="2400">
                <a:latin typeface="宋体" panose="02010600030101010101" pitchFamily="2" charset="-122"/>
                <a:ea typeface="宋体" panose="02010600030101010101" pitchFamily="2" charset="-122"/>
              </a:rPr>
              <a:t>L</a:t>
            </a:r>
            <a:r>
              <a:rPr lang="en-US" altLang="zh-CN" sz="2400" baseline="30000">
                <a:latin typeface="宋体" panose="02010600030101010101" pitchFamily="2" charset="-122"/>
                <a:ea typeface="宋体" panose="02010600030101010101" pitchFamily="2" charset="-122"/>
              </a:rPr>
              <a:t>(n-1)</a:t>
            </a:r>
            <a:r>
              <a:rPr lang="zh-CN" altLang="en-US" sz="2400">
                <a:latin typeface="宋体" panose="02010600030101010101" pitchFamily="2" charset="-122"/>
                <a:ea typeface="宋体" panose="02010600030101010101" pitchFamily="2" charset="-122"/>
              </a:rPr>
              <a:t>的计算序列：</a:t>
            </a:r>
            <a:endParaRPr lang="en-US" altLang="zh-CN" sz="2400">
              <a:latin typeface="宋体" panose="02010600030101010101" pitchFamily="2" charset="-122"/>
              <a:ea typeface="宋体" panose="02010600030101010101" pitchFamily="2" charset="-122"/>
            </a:endParaRPr>
          </a:p>
        </p:txBody>
      </p:sp>
      <p:pic>
        <p:nvPicPr>
          <p:cNvPr id="2867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05050" y="1997075"/>
            <a:ext cx="38131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6746875" y="2319338"/>
            <a:ext cx="2074863" cy="646112"/>
          </a:xfrm>
          <a:prstGeom prst="rect">
            <a:avLst/>
          </a:prstGeom>
          <a:solidFill>
            <a:schemeClr val="accent1">
              <a:lumMod val="20000"/>
              <a:lumOff val="80000"/>
            </a:schemeClr>
          </a:solidFill>
        </p:spPr>
        <p:txBody>
          <a:bodyPr>
            <a:spAutoFit/>
          </a:bodyPr>
          <a:lstStyle/>
          <a:p>
            <a:pPr>
              <a:defRPr/>
            </a:pPr>
            <a:r>
              <a:rPr lang="zh-CN" altLang="en-US" dirty="0"/>
              <a:t>矩阵</a:t>
            </a:r>
            <a:r>
              <a:rPr lang="en-US" altLang="zh-CN" dirty="0"/>
              <a:t>L</a:t>
            </a:r>
            <a:r>
              <a:rPr lang="en-US" altLang="zh-CN" baseline="30000" dirty="0"/>
              <a:t>(n-1)</a:t>
            </a:r>
            <a:r>
              <a:rPr lang="en-US" altLang="zh-CN" dirty="0"/>
              <a:t>=W</a:t>
            </a:r>
            <a:r>
              <a:rPr lang="en-US" altLang="zh-CN" baseline="30000" dirty="0"/>
              <a:t>(n-1)</a:t>
            </a:r>
            <a:r>
              <a:rPr lang="zh-CN" altLang="en-US" dirty="0"/>
              <a:t>将包含最短路径权重</a:t>
            </a:r>
            <a:endParaRPr lang="zh-CN" altLang="en-US" dirty="0"/>
          </a:p>
        </p:txBody>
      </p:sp>
      <p:cxnSp>
        <p:nvCxnSpPr>
          <p:cNvPr id="28677" name="直接箭头连接符 8"/>
          <p:cNvCxnSpPr>
            <a:cxnSpLocks noChangeShapeType="1"/>
          </p:cNvCxnSpPr>
          <p:nvPr/>
        </p:nvCxnSpPr>
        <p:spPr bwMode="auto">
          <a:xfrm flipH="1">
            <a:off x="5870575" y="2709863"/>
            <a:ext cx="774700" cy="655637"/>
          </a:xfrm>
          <a:prstGeom prst="straightConnector1">
            <a:avLst/>
          </a:prstGeom>
          <a:noFill/>
          <a:ln w="28575"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8678"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421188"/>
            <a:ext cx="5802313"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文本框 16"/>
          <p:cNvSpPr txBox="1">
            <a:spLocks noChangeArrowheads="1"/>
          </p:cNvSpPr>
          <p:nvPr/>
        </p:nvSpPr>
        <p:spPr bwMode="auto">
          <a:xfrm>
            <a:off x="323850" y="3846513"/>
            <a:ext cx="3262313"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a:solidFill>
                  <a:srgbClr val="FF0000"/>
                </a:solidFill>
              </a:rPr>
              <a:t>计算矩阵序列的过程：</a:t>
            </a:r>
            <a:endParaRPr lang="zh-CN" altLang="en-US" sz="2400">
              <a:solidFill>
                <a:srgbClr val="FF0000"/>
              </a:solidFill>
            </a:endParaRPr>
          </a:p>
        </p:txBody>
      </p:sp>
      <p:sp>
        <p:nvSpPr>
          <p:cNvPr id="18" name="文本框 17"/>
          <p:cNvSpPr txBox="1"/>
          <p:nvPr/>
        </p:nvSpPr>
        <p:spPr>
          <a:xfrm>
            <a:off x="6769100" y="5027613"/>
            <a:ext cx="2159000" cy="368300"/>
          </a:xfrm>
          <a:prstGeom prst="rect">
            <a:avLst/>
          </a:prstGeom>
          <a:solidFill>
            <a:schemeClr val="accent1">
              <a:lumMod val="20000"/>
              <a:lumOff val="80000"/>
            </a:schemeClr>
          </a:solidFill>
        </p:spPr>
        <p:txBody>
          <a:bodyPr wrap="none">
            <a:spAutoFit/>
          </a:bodyPr>
          <a:lstStyle/>
          <a:p>
            <a:pPr>
              <a:defRPr/>
            </a:pPr>
            <a:r>
              <a:rPr lang="zh-CN" altLang="en-US" dirty="0"/>
              <a:t>时间复杂度：</a:t>
            </a:r>
            <a:r>
              <a:rPr lang="en-US" altLang="zh-CN" dirty="0"/>
              <a:t>O(n</a:t>
            </a:r>
            <a:r>
              <a:rPr lang="en-US" altLang="zh-CN" baseline="30000" dirty="0"/>
              <a:t>4</a:t>
            </a:r>
            <a:r>
              <a:rPr lang="en-US" altLang="zh-CN" dirty="0"/>
              <a:t>)</a:t>
            </a:r>
            <a:endParaRPr lang="zh-CN" altLang="en-US" dirty="0"/>
          </a:p>
        </p:txBody>
      </p:sp>
      <p:pic>
        <p:nvPicPr>
          <p:cNvPr id="28681"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内容占位符 2"/>
          <p:cNvSpPr>
            <a:spLocks noGrp="1" noChangeArrowheads="1"/>
          </p:cNvSpPr>
          <p:nvPr>
            <p:ph idx="1"/>
          </p:nvPr>
        </p:nvSpPr>
        <p:spPr>
          <a:xfrm>
            <a:off x="250825" y="188913"/>
            <a:ext cx="8497888" cy="4467225"/>
          </a:xfrm>
          <a:solidFill>
            <a:schemeClr val="bg1"/>
          </a:solidFill>
        </p:spPr>
        <p:txBody>
          <a:bodyPr/>
          <a:lstStyle/>
          <a:p>
            <a:pPr marL="894080" indent="-879475" algn="just" eaLnBrk="1" hangingPunct="1">
              <a:lnSpc>
                <a:spcPct val="150000"/>
              </a:lnSpc>
              <a:spcBef>
                <a:spcPts val="1800"/>
              </a:spcBef>
              <a:buFont typeface="Wingdings" panose="05000000000000000000" pitchFamily="2" charset="2"/>
              <a:buNone/>
            </a:pPr>
            <a:r>
              <a:rPr lang="zh-CN" altLang="en-US" sz="2400"/>
              <a:t>例：已知有向图：</a:t>
            </a:r>
            <a:endParaRPr lang="en-US" altLang="zh-CN" sz="2200"/>
          </a:p>
        </p:txBody>
      </p:sp>
      <p:pic>
        <p:nvPicPr>
          <p:cNvPr id="3072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07950"/>
            <a:ext cx="24257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矩形 3"/>
          <p:cNvSpPr>
            <a:spLocks noChangeArrowheads="1"/>
          </p:cNvSpPr>
          <p:nvPr/>
        </p:nvSpPr>
        <p:spPr bwMode="auto">
          <a:xfrm>
            <a:off x="803275" y="2379663"/>
            <a:ext cx="7440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b="1">
                <a:solidFill>
                  <a:schemeClr val="tx1"/>
                </a:solidFill>
              </a:rPr>
              <a:t>SLOW</a:t>
            </a:r>
            <a:r>
              <a:rPr lang="zh-CN" altLang="en-US" sz="2400">
                <a:solidFill>
                  <a:schemeClr val="tx1"/>
                </a:solidFill>
              </a:rPr>
              <a:t>-ALL-PAIRS-SHORTEST-PATHS的计算过程：</a:t>
            </a:r>
            <a:endParaRPr lang="zh-CN" altLang="en-US" sz="2400">
              <a:solidFill>
                <a:schemeClr val="tx1"/>
              </a:solidFill>
            </a:endParaRPr>
          </a:p>
        </p:txBody>
      </p:sp>
      <p:pic>
        <p:nvPicPr>
          <p:cNvPr id="30726"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2978150"/>
            <a:ext cx="6192837"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11188" y="6092825"/>
            <a:ext cx="8383587" cy="461963"/>
          </a:xfrm>
          <a:prstGeom prst="rect">
            <a:avLst/>
          </a:prstGeom>
          <a:solidFill>
            <a:schemeClr val="accent1">
              <a:lumMod val="20000"/>
              <a:lumOff val="80000"/>
            </a:schemeClr>
          </a:solidFill>
        </p:spPr>
        <p:txBody>
          <a:bodyPr>
            <a:spAutoFit/>
          </a:bodyPr>
          <a:lstStyle/>
          <a:p>
            <a:pPr>
              <a:defRPr/>
            </a:pPr>
            <a:r>
              <a:rPr lang="zh-CN" altLang="en-US" sz="2400" dirty="0">
                <a:latin typeface="微软雅黑" panose="020B0503020204020204" pitchFamily="34" charset="-122"/>
                <a:ea typeface="微软雅黑" panose="020B0503020204020204" pitchFamily="34" charset="-122"/>
              </a:rPr>
              <a:t>矩阵序列：</a:t>
            </a:r>
            <a:r>
              <a:rPr lang="en-US" altLang="zh-CN" sz="2400" dirty="0">
                <a:latin typeface="微软雅黑" panose="020B0503020204020204" pitchFamily="34" charset="-122"/>
                <a:ea typeface="微软雅黑" panose="020B0503020204020204" pitchFamily="34" charset="-122"/>
              </a:rPr>
              <a:t>L</a:t>
            </a:r>
            <a:r>
              <a:rPr lang="en-US" altLang="zh-CN" sz="2400" baseline="300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a:t>
            </a:r>
            <a:r>
              <a:rPr lang="en-US" altLang="zh-CN" sz="2400" baseline="300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L</a:t>
            </a:r>
            <a:r>
              <a:rPr lang="en-US" altLang="zh-CN" sz="2400" baseline="300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a:t>
            </a:r>
            <a:r>
              <a:rPr lang="en-US" altLang="zh-CN" sz="2400" baseline="300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。而任何</a:t>
            </a:r>
            <a:r>
              <a:rPr lang="en-US" altLang="zh-CN" sz="2400" dirty="0">
                <a:latin typeface="微软雅黑" panose="020B0503020204020204" pitchFamily="34" charset="-122"/>
                <a:ea typeface="微软雅黑" panose="020B0503020204020204" pitchFamily="34" charset="-122"/>
              </a:rPr>
              <a:t>m≥4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L</a:t>
            </a:r>
            <a:r>
              <a:rPr lang="en-US" altLang="zh-CN" sz="2400" baseline="30000" dirty="0">
                <a:latin typeface="微软雅黑" panose="020B0503020204020204" pitchFamily="34" charset="-122"/>
                <a:ea typeface="微软雅黑" panose="020B0503020204020204" pitchFamily="34" charset="-122"/>
              </a:rPr>
              <a:t>(m)</a:t>
            </a:r>
            <a:r>
              <a:rPr lang="en-US" altLang="zh-CN" sz="2400" dirty="0">
                <a:latin typeface="微软雅黑" panose="020B0503020204020204" pitchFamily="34" charset="-122"/>
                <a:ea typeface="微软雅黑" panose="020B0503020204020204" pitchFamily="34" charset="-122"/>
              </a:rPr>
              <a:t> =L</a:t>
            </a:r>
            <a:r>
              <a:rPr lang="en-US" altLang="zh-CN" sz="2400" baseline="300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072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1100" y="404813"/>
            <a:ext cx="2611438"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ph idx="1"/>
          </p:nvPr>
        </p:nvSpPr>
        <p:spPr>
          <a:xfrm>
            <a:off x="395288" y="296863"/>
            <a:ext cx="8615362" cy="6075362"/>
          </a:xfrm>
          <a:solidFill>
            <a:schemeClr val="bg1"/>
          </a:solidFill>
        </p:spPr>
        <p:txBody>
          <a:bodyPr/>
          <a:lstStyle/>
          <a:p>
            <a:pPr marL="0" indent="0" algn="just" eaLnBrk="1" hangingPunct="1">
              <a:lnSpc>
                <a:spcPct val="150000"/>
              </a:lnSpc>
              <a:spcBef>
                <a:spcPct val="0"/>
              </a:spcBef>
              <a:buFont typeface="Wingdings" panose="05000000000000000000" pitchFamily="2" charset="2"/>
              <a:buNone/>
            </a:pPr>
            <a:r>
              <a:rPr lang="zh-CN" altLang="en-US" sz="2800">
                <a:solidFill>
                  <a:srgbClr val="0000FF"/>
                </a:solidFill>
              </a:rPr>
              <a:t>改进的算法：</a:t>
            </a:r>
            <a:endParaRPr lang="en-US" altLang="zh-CN" sz="2800">
              <a:solidFill>
                <a:srgbClr val="0000FF"/>
              </a:solidFill>
            </a:endParaRPr>
          </a:p>
          <a:p>
            <a:pPr marL="0" indent="0" algn="just" eaLnBrk="1" hangingPunct="1">
              <a:lnSpc>
                <a:spcPct val="150000"/>
              </a:lnSpc>
              <a:spcBef>
                <a:spcPct val="0"/>
              </a:spcBef>
              <a:buFont typeface="Wingdings" panose="05000000000000000000" pitchFamily="2" charset="2"/>
              <a:buNone/>
            </a:pPr>
            <a:r>
              <a:rPr lang="zh-CN" altLang="en-US" sz="2200"/>
              <a:t>       我们的目标是算出矩阵</a:t>
            </a:r>
            <a:r>
              <a:rPr lang="en-US" altLang="zh-CN" sz="2200"/>
              <a:t>L</a:t>
            </a:r>
            <a:r>
              <a:rPr lang="en-US" altLang="zh-CN" sz="2200" baseline="30000"/>
              <a:t>(n-1)</a:t>
            </a:r>
            <a:r>
              <a:rPr lang="zh-CN" altLang="en-US" sz="2200"/>
              <a:t>，而对所有</a:t>
            </a:r>
            <a:r>
              <a:rPr lang="en-US" altLang="zh-CN" sz="2200"/>
              <a:t>m≥n-1</a:t>
            </a:r>
            <a:r>
              <a:rPr lang="zh-CN" altLang="en-US" sz="2200"/>
              <a:t>，</a:t>
            </a:r>
            <a:r>
              <a:rPr lang="en-US" altLang="zh-CN" sz="2200"/>
              <a:t> L</a:t>
            </a:r>
            <a:r>
              <a:rPr lang="en-US" altLang="zh-CN" sz="2200" baseline="30000"/>
              <a:t>(m)</a:t>
            </a:r>
            <a:r>
              <a:rPr lang="en-US" altLang="zh-CN" sz="2200"/>
              <a:t> =L</a:t>
            </a:r>
            <a:r>
              <a:rPr lang="en-US" altLang="zh-CN" sz="2200" baseline="30000"/>
              <a:t>(n-1)</a:t>
            </a:r>
            <a:r>
              <a:rPr lang="zh-CN" altLang="en-US" sz="2200"/>
              <a:t>，因此可用以下                个矩阵乘过程来计算矩阵</a:t>
            </a:r>
            <a:r>
              <a:rPr lang="en-US" altLang="zh-CN" sz="2200"/>
              <a:t>L</a:t>
            </a:r>
            <a:r>
              <a:rPr lang="en-US" altLang="zh-CN" sz="2200" baseline="30000"/>
              <a:t>(n-1)</a:t>
            </a:r>
            <a:r>
              <a:rPr lang="zh-CN" altLang="en-US" sz="2200"/>
              <a:t>，而不是依次计算所有的</a:t>
            </a:r>
            <a:r>
              <a:rPr lang="en-US" altLang="zh-CN" sz="2200"/>
              <a:t>L</a:t>
            </a:r>
            <a:r>
              <a:rPr lang="en-US" altLang="zh-CN" sz="2200" baseline="30000"/>
              <a:t>(1)</a:t>
            </a:r>
            <a:r>
              <a:rPr lang="en-US" altLang="zh-CN" sz="2200"/>
              <a:t>~L</a:t>
            </a:r>
            <a:r>
              <a:rPr lang="en-US" altLang="zh-CN" sz="2200" baseline="30000"/>
              <a:t>(n-1)</a:t>
            </a:r>
            <a:r>
              <a:rPr lang="zh-CN" altLang="en-US" sz="2200"/>
              <a:t>矩阵。</a:t>
            </a:r>
            <a:endParaRPr lang="en-US" altLang="zh-CN" sz="2200"/>
          </a:p>
          <a:p>
            <a:pPr marL="0" indent="0" algn="just" eaLnBrk="1" hangingPunct="1">
              <a:lnSpc>
                <a:spcPct val="150000"/>
              </a:lnSpc>
              <a:spcBef>
                <a:spcPct val="0"/>
              </a:spcBef>
              <a:buFont typeface="Wingdings" panose="05000000000000000000" pitchFamily="2" charset="2"/>
              <a:buNone/>
            </a:pPr>
            <a:endParaRPr lang="en-US" altLang="zh-CN" sz="2200"/>
          </a:p>
          <a:p>
            <a:pPr marL="0" indent="0" algn="just" eaLnBrk="1" hangingPunct="1">
              <a:lnSpc>
                <a:spcPct val="150000"/>
              </a:lnSpc>
              <a:spcBef>
                <a:spcPct val="0"/>
              </a:spcBef>
              <a:buFont typeface="Wingdings" panose="05000000000000000000" pitchFamily="2" charset="2"/>
              <a:buNone/>
            </a:pPr>
            <a:endParaRPr lang="en-US" altLang="zh-CN" sz="2200"/>
          </a:p>
          <a:p>
            <a:pPr marL="0" indent="0" algn="just" eaLnBrk="1" hangingPunct="1">
              <a:lnSpc>
                <a:spcPct val="150000"/>
              </a:lnSpc>
              <a:spcBef>
                <a:spcPct val="0"/>
              </a:spcBef>
              <a:buFont typeface="Wingdings" panose="05000000000000000000" pitchFamily="2" charset="2"/>
              <a:buNone/>
            </a:pPr>
            <a:endParaRPr lang="en-US" altLang="zh-CN" sz="2200"/>
          </a:p>
          <a:p>
            <a:pPr marL="0" indent="0" algn="just" eaLnBrk="1" hangingPunct="1">
              <a:lnSpc>
                <a:spcPct val="150000"/>
              </a:lnSpc>
              <a:spcBef>
                <a:spcPct val="0"/>
              </a:spcBef>
              <a:buFont typeface="Wingdings" panose="05000000000000000000" pitchFamily="2" charset="2"/>
              <a:buNone/>
            </a:pPr>
            <a:endParaRPr lang="en-US" altLang="zh-CN" sz="2200"/>
          </a:p>
          <a:p>
            <a:pPr marL="0" indent="0" algn="just" eaLnBrk="1" hangingPunct="1">
              <a:lnSpc>
                <a:spcPct val="150000"/>
              </a:lnSpc>
              <a:spcBef>
                <a:spcPct val="0"/>
              </a:spcBef>
              <a:buFont typeface="Wingdings" panose="05000000000000000000" pitchFamily="2" charset="2"/>
              <a:buNone/>
            </a:pPr>
            <a:endParaRPr lang="en-US" altLang="zh-CN" sz="2200"/>
          </a:p>
          <a:p>
            <a:pPr marL="0" indent="0" algn="just" eaLnBrk="1" hangingPunct="1">
              <a:lnSpc>
                <a:spcPct val="150000"/>
              </a:lnSpc>
              <a:spcBef>
                <a:spcPts val="300"/>
              </a:spcBef>
              <a:buFont typeface="Wingdings" panose="05000000000000000000" pitchFamily="2" charset="2"/>
              <a:buNone/>
            </a:pPr>
            <a:r>
              <a:rPr lang="en-US" altLang="zh-CN" sz="2400"/>
              <a:t>      </a:t>
            </a:r>
            <a:r>
              <a:rPr lang="zh-CN" altLang="en-US" sz="2400">
                <a:solidFill>
                  <a:srgbClr val="FF0000"/>
                </a:solidFill>
              </a:rPr>
              <a:t>注</a:t>
            </a:r>
            <a:r>
              <a:rPr lang="zh-CN" altLang="en-US" sz="2400"/>
              <a:t>：由于                         ，所以最后的乘积                  </a:t>
            </a:r>
            <a:endParaRPr lang="en-US" altLang="zh-CN" sz="2400"/>
          </a:p>
          <a:p>
            <a:pPr marL="0" indent="0" algn="just" eaLnBrk="1" hangingPunct="1">
              <a:lnSpc>
                <a:spcPct val="150000"/>
              </a:lnSpc>
              <a:spcBef>
                <a:spcPts val="300"/>
              </a:spcBef>
              <a:buFont typeface="Wingdings" panose="05000000000000000000" pitchFamily="2" charset="2"/>
              <a:buNone/>
            </a:pPr>
            <a:r>
              <a:rPr lang="en-US" altLang="zh-CN" sz="2400"/>
              <a:t>             </a:t>
            </a:r>
            <a:r>
              <a:rPr lang="zh-CN" altLang="en-US" sz="2400"/>
              <a:t>等于</a:t>
            </a:r>
            <a:r>
              <a:rPr lang="en-US" altLang="zh-CN" sz="2400"/>
              <a:t>L</a:t>
            </a:r>
            <a:r>
              <a:rPr lang="en-US" altLang="zh-CN" sz="2400" baseline="30000"/>
              <a:t>(n-1)</a:t>
            </a:r>
            <a:r>
              <a:rPr lang="zh-CN" altLang="en-US" sz="2400"/>
              <a:t>。</a:t>
            </a:r>
            <a:endParaRPr lang="en-US" altLang="zh-CN" sz="2400"/>
          </a:p>
        </p:txBody>
      </p:sp>
      <p:graphicFrame>
        <p:nvGraphicFramePr>
          <p:cNvPr id="32771" name="对象 5"/>
          <p:cNvGraphicFramePr>
            <a:graphicFrameLocks noChangeAspect="1"/>
          </p:cNvGraphicFramePr>
          <p:nvPr/>
        </p:nvGraphicFramePr>
        <p:xfrm>
          <a:off x="2195513" y="1557338"/>
          <a:ext cx="1382712" cy="444500"/>
        </p:xfrm>
        <a:graphic>
          <a:graphicData uri="http://schemas.openxmlformats.org/presentationml/2006/ole">
            <mc:AlternateContent xmlns:mc="http://schemas.openxmlformats.org/markup-compatibility/2006">
              <mc:Choice xmlns:v="urn:schemas-microsoft-com:vml" Requires="v">
                <p:oleObj spid="_x0000_s32789" name="公式" r:id="rId1" imgW="748665" imgH="241300" progId="Equation.3">
                  <p:embed/>
                </p:oleObj>
              </mc:Choice>
              <mc:Fallback>
                <p:oleObj name="公式" r:id="rId1" imgW="748665" imgH="241300" progId="Equation.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557338"/>
                        <a:ext cx="138271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72"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609850"/>
            <a:ext cx="6173788"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157788"/>
            <a:ext cx="21637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64375" y="5167313"/>
            <a:ext cx="12795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2"/>
          <p:cNvPicPr>
            <a:picLocks noChangeAspect="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395288" y="296863"/>
            <a:ext cx="8615362" cy="6075362"/>
          </a:xfrm>
          <a:solidFill>
            <a:schemeClr val="bg1"/>
          </a:solidFill>
        </p:spPr>
        <p:txBody>
          <a:bodyPr/>
          <a:lstStyle/>
          <a:p>
            <a:pPr marL="0" indent="0" algn="just" eaLnBrk="1" hangingPunct="1">
              <a:lnSpc>
                <a:spcPct val="150000"/>
              </a:lnSpc>
              <a:spcBef>
                <a:spcPct val="0"/>
              </a:spcBef>
              <a:buFont typeface="Wingdings" panose="05000000000000000000" pitchFamily="2" charset="2"/>
              <a:buNone/>
              <a:defRPr/>
            </a:pPr>
            <a:r>
              <a:rPr lang="zh-CN" altLang="en-US" sz="2800" dirty="0">
                <a:solidFill>
                  <a:srgbClr val="0000FF"/>
                </a:solidFill>
              </a:rPr>
              <a:t>改进的计算过程如下：</a:t>
            </a:r>
            <a:endParaRPr lang="en-US" altLang="zh-CN" sz="2800" dirty="0">
              <a:solidFill>
                <a:srgbClr val="0000FF"/>
              </a:solidFill>
            </a:endParaRPr>
          </a:p>
          <a:p>
            <a:pPr marL="0" indent="0" algn="just" eaLnBrk="1" hangingPunct="1">
              <a:lnSpc>
                <a:spcPct val="150000"/>
              </a:lnSpc>
              <a:spcBef>
                <a:spcPct val="0"/>
              </a:spcBef>
              <a:buFont typeface="Wingdings" panose="05000000000000000000" pitchFamily="2" charset="2"/>
              <a:buNone/>
              <a:defRPr/>
            </a:pPr>
            <a:r>
              <a:rPr lang="zh-CN" altLang="en-US" sz="2200" dirty="0"/>
              <a:t>       下面的过程使用“</a:t>
            </a:r>
            <a:r>
              <a:rPr lang="zh-CN" altLang="en-US" sz="2200" dirty="0">
                <a:solidFill>
                  <a:srgbClr val="FF0000"/>
                </a:solidFill>
              </a:rPr>
              <a:t>重复平方技术</a:t>
            </a:r>
            <a:r>
              <a:rPr lang="zh-CN" altLang="en-US" sz="2200" dirty="0"/>
              <a:t>”（</a:t>
            </a:r>
            <a:r>
              <a:rPr lang="en-US" altLang="zh-CN" sz="2200" dirty="0">
                <a:solidFill>
                  <a:srgbClr val="FF0000"/>
                </a:solidFill>
              </a:rPr>
              <a:t>repeated squaring</a:t>
            </a:r>
            <a:r>
              <a:rPr lang="zh-CN" altLang="en-US" sz="2200" dirty="0"/>
              <a:t>）来计算上述矩阵序列：</a:t>
            </a:r>
            <a:endParaRPr lang="en-US" altLang="zh-CN" sz="2200" dirty="0"/>
          </a:p>
          <a:p>
            <a:pPr marL="0" indent="0" algn="just" eaLnBrk="1" hangingPunct="1">
              <a:lnSpc>
                <a:spcPct val="150000"/>
              </a:lnSpc>
              <a:spcBef>
                <a:spcPct val="0"/>
              </a:spcBef>
              <a:buFont typeface="Wingdings" panose="05000000000000000000" pitchFamily="2" charset="2"/>
              <a:buNone/>
              <a:defRPr/>
            </a:pPr>
            <a:endParaRPr lang="en-US" altLang="zh-CN" sz="2200" dirty="0"/>
          </a:p>
          <a:p>
            <a:pPr marL="0" indent="0" algn="just" eaLnBrk="1" hangingPunct="1">
              <a:lnSpc>
                <a:spcPct val="150000"/>
              </a:lnSpc>
              <a:spcBef>
                <a:spcPct val="0"/>
              </a:spcBef>
              <a:buFont typeface="Wingdings" panose="05000000000000000000" pitchFamily="2" charset="2"/>
              <a:buNone/>
              <a:defRPr/>
            </a:pPr>
            <a:endParaRPr lang="en-US" altLang="zh-CN" sz="2200" dirty="0"/>
          </a:p>
          <a:p>
            <a:pPr marL="0" indent="0" algn="just" eaLnBrk="1" hangingPunct="1">
              <a:lnSpc>
                <a:spcPct val="150000"/>
              </a:lnSpc>
              <a:spcBef>
                <a:spcPct val="0"/>
              </a:spcBef>
              <a:buFont typeface="Wingdings" panose="05000000000000000000" pitchFamily="2" charset="2"/>
              <a:buNone/>
              <a:defRPr/>
            </a:pPr>
            <a:endParaRPr lang="en-US" altLang="zh-CN" sz="2200" dirty="0"/>
          </a:p>
          <a:p>
            <a:pPr marL="0" indent="0" algn="just" eaLnBrk="1" hangingPunct="1">
              <a:lnSpc>
                <a:spcPct val="150000"/>
              </a:lnSpc>
              <a:spcBef>
                <a:spcPct val="0"/>
              </a:spcBef>
              <a:buFont typeface="Wingdings" panose="05000000000000000000" pitchFamily="2" charset="2"/>
              <a:buNone/>
              <a:defRPr/>
            </a:pPr>
            <a:endParaRPr lang="en-US" altLang="zh-CN" sz="2200" dirty="0"/>
          </a:p>
          <a:p>
            <a:pPr marL="0" indent="0" algn="just" eaLnBrk="1" hangingPunct="1">
              <a:lnSpc>
                <a:spcPct val="150000"/>
              </a:lnSpc>
              <a:spcBef>
                <a:spcPct val="0"/>
              </a:spcBef>
              <a:buFont typeface="Wingdings" panose="05000000000000000000" pitchFamily="2" charset="2"/>
              <a:buNone/>
              <a:defRPr/>
            </a:pPr>
            <a:endParaRPr lang="en-US" altLang="zh-CN" sz="2200" dirty="0"/>
          </a:p>
          <a:p>
            <a:pPr marL="0" indent="0" algn="just" eaLnBrk="1" hangingPunct="1">
              <a:lnSpc>
                <a:spcPct val="150000"/>
              </a:lnSpc>
              <a:spcBef>
                <a:spcPct val="0"/>
              </a:spcBef>
              <a:buFont typeface="Wingdings" panose="05000000000000000000" pitchFamily="2" charset="2"/>
              <a:buNone/>
              <a:defRPr/>
            </a:pPr>
            <a:endParaRPr lang="en-US" altLang="zh-CN" sz="1200" dirty="0"/>
          </a:p>
          <a:p>
            <a:pPr algn="just" eaLnBrk="1" hangingPunct="1">
              <a:lnSpc>
                <a:spcPct val="150000"/>
              </a:lnSpc>
              <a:spcBef>
                <a:spcPts val="1200"/>
              </a:spcBef>
              <a:defRPr/>
            </a:pPr>
            <a:r>
              <a:rPr lang="zh-CN" altLang="en-US" sz="2200" dirty="0"/>
              <a:t>计算从</a:t>
            </a:r>
            <a:r>
              <a:rPr lang="en-US" altLang="zh-CN" sz="2200" dirty="0"/>
              <a:t>m=1</a:t>
            </a:r>
            <a:r>
              <a:rPr lang="zh-CN" altLang="en-US" sz="2200" dirty="0"/>
              <a:t>开始，每次迭代后对</a:t>
            </a:r>
            <a:r>
              <a:rPr lang="en-US" altLang="zh-CN" sz="2200" dirty="0">
                <a:solidFill>
                  <a:srgbClr val="0000FF"/>
                </a:solidFill>
              </a:rPr>
              <a:t>m</a:t>
            </a:r>
            <a:r>
              <a:rPr lang="zh-CN" altLang="en-US" sz="2200" dirty="0">
                <a:solidFill>
                  <a:srgbClr val="0000FF"/>
                </a:solidFill>
              </a:rPr>
              <a:t>加倍</a:t>
            </a:r>
            <a:r>
              <a:rPr lang="zh-CN" altLang="en-US" sz="2200" dirty="0"/>
              <a:t>；</a:t>
            </a:r>
            <a:endParaRPr lang="en-US" altLang="zh-CN" sz="2200" dirty="0"/>
          </a:p>
          <a:p>
            <a:pPr algn="just" eaLnBrk="1" hangingPunct="1">
              <a:lnSpc>
                <a:spcPct val="150000"/>
              </a:lnSpc>
              <a:spcBef>
                <a:spcPct val="0"/>
              </a:spcBef>
              <a:defRPr/>
            </a:pPr>
            <a:r>
              <a:rPr lang="zh-CN" altLang="en-US" sz="2200" dirty="0"/>
              <a:t>最后计算的</a:t>
            </a:r>
            <a:r>
              <a:rPr lang="en-US" altLang="zh-CN" sz="2200" dirty="0"/>
              <a:t>L</a:t>
            </a:r>
            <a:r>
              <a:rPr lang="en-US" altLang="zh-CN" sz="2200" baseline="30000" dirty="0"/>
              <a:t>(2m)</a:t>
            </a:r>
            <a:r>
              <a:rPr lang="zh-CN" altLang="en-US" sz="2200" dirty="0"/>
              <a:t>即是</a:t>
            </a:r>
            <a:r>
              <a:rPr lang="en-US" altLang="zh-CN" sz="2200" dirty="0"/>
              <a:t>L</a:t>
            </a:r>
            <a:r>
              <a:rPr lang="en-US" altLang="zh-CN" sz="2200" baseline="30000" dirty="0"/>
              <a:t>(n-1)</a:t>
            </a:r>
            <a:r>
              <a:rPr lang="zh-CN" altLang="en-US" sz="2200" dirty="0"/>
              <a:t>：</a:t>
            </a:r>
            <a:r>
              <a:rPr lang="en-US" altLang="zh-CN" sz="2200" dirty="0">
                <a:solidFill>
                  <a:srgbClr val="FF0000"/>
                </a:solidFill>
              </a:rPr>
              <a:t>L</a:t>
            </a:r>
            <a:r>
              <a:rPr lang="en-US" altLang="zh-CN" sz="2200" baseline="30000" dirty="0">
                <a:solidFill>
                  <a:srgbClr val="FF0000"/>
                </a:solidFill>
              </a:rPr>
              <a:t>(2m)</a:t>
            </a:r>
            <a:r>
              <a:rPr lang="en-US" altLang="zh-CN" sz="2200" dirty="0">
                <a:solidFill>
                  <a:srgbClr val="FF0000"/>
                </a:solidFill>
              </a:rPr>
              <a:t>= L</a:t>
            </a:r>
            <a:r>
              <a:rPr lang="en-US" altLang="zh-CN" sz="2200" baseline="30000" dirty="0">
                <a:solidFill>
                  <a:srgbClr val="FF0000"/>
                </a:solidFill>
              </a:rPr>
              <a:t>(n-1)</a:t>
            </a:r>
            <a:r>
              <a:rPr lang="zh-CN" altLang="en-US" sz="2200" dirty="0"/>
              <a:t>，其中</a:t>
            </a:r>
            <a:r>
              <a:rPr lang="en-US" altLang="zh-CN" sz="2200" dirty="0"/>
              <a:t>n-1≤2m≤2n-2</a:t>
            </a:r>
            <a:r>
              <a:rPr lang="zh-CN" altLang="en-US" sz="2200" dirty="0"/>
              <a:t>。</a:t>
            </a:r>
            <a:endParaRPr lang="en-US" altLang="zh-CN" sz="2200" dirty="0"/>
          </a:p>
          <a:p>
            <a:pPr algn="just" eaLnBrk="1" hangingPunct="1">
              <a:lnSpc>
                <a:spcPct val="150000"/>
              </a:lnSpc>
              <a:spcBef>
                <a:spcPct val="0"/>
              </a:spcBef>
              <a:defRPr/>
            </a:pPr>
            <a:r>
              <a:rPr lang="zh-CN" altLang="en-US" sz="2200" dirty="0"/>
              <a:t>算法的运行时间是：</a:t>
            </a:r>
            <a:r>
              <a:rPr lang="en-US" altLang="zh-CN" sz="2200" dirty="0">
                <a:solidFill>
                  <a:srgbClr val="FF0000"/>
                </a:solidFill>
              </a:rPr>
              <a:t>O(n</a:t>
            </a:r>
            <a:r>
              <a:rPr lang="en-US" altLang="zh-CN" sz="2200" baseline="30000" dirty="0">
                <a:solidFill>
                  <a:srgbClr val="FF0000"/>
                </a:solidFill>
              </a:rPr>
              <a:t>3</a:t>
            </a:r>
            <a:r>
              <a:rPr lang="en-US" altLang="zh-CN" sz="2200" dirty="0">
                <a:solidFill>
                  <a:srgbClr val="FF0000"/>
                </a:solidFill>
                <a:latin typeface="Bell MT" panose="02020503060305020303" pitchFamily="18" charset="0"/>
              </a:rPr>
              <a:t>lg</a:t>
            </a:r>
            <a:r>
              <a:rPr lang="en-US" altLang="zh-CN" sz="2200" dirty="0">
                <a:solidFill>
                  <a:srgbClr val="FF0000"/>
                </a:solidFill>
              </a:rPr>
              <a:t>n)</a:t>
            </a:r>
            <a:r>
              <a:rPr lang="zh-CN" altLang="en-US" sz="2200" dirty="0"/>
              <a:t>。</a:t>
            </a:r>
            <a:endParaRPr lang="en-US" altLang="zh-CN" sz="2200" dirty="0"/>
          </a:p>
        </p:txBody>
      </p:sp>
      <p:pic>
        <p:nvPicPr>
          <p:cNvPr id="34819"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31913" y="2060575"/>
            <a:ext cx="6034087"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44463" y="161925"/>
            <a:ext cx="8748712" cy="6075363"/>
          </a:xfrm>
          <a:solidFill>
            <a:schemeClr val="bg1"/>
          </a:solidFill>
        </p:spPr>
        <p:txBody>
          <a:bodyPr/>
          <a:lstStyle/>
          <a:p>
            <a:pPr marL="107950" indent="0" algn="just" eaLnBrk="1" hangingPunct="1">
              <a:lnSpc>
                <a:spcPct val="150000"/>
              </a:lnSpc>
              <a:spcBef>
                <a:spcPts val="1200"/>
              </a:spcBef>
              <a:buFont typeface="Wingdings" panose="05000000000000000000" pitchFamily="2" charset="2"/>
              <a:buNone/>
              <a:defRPr/>
            </a:pPr>
            <a:r>
              <a:rPr lang="en-US" altLang="zh-CN" dirty="0"/>
              <a:t>25.2 Floyd-</a:t>
            </a:r>
            <a:r>
              <a:rPr lang="en-US" altLang="zh-CN" dirty="0" err="1"/>
              <a:t>Warshall</a:t>
            </a:r>
            <a:r>
              <a:rPr lang="zh-CN" altLang="en-US" dirty="0"/>
              <a:t>算法</a:t>
            </a:r>
            <a:endParaRPr lang="en-US" altLang="zh-CN" dirty="0"/>
          </a:p>
          <a:p>
            <a:pPr marL="107950" indent="0" algn="just" eaLnBrk="1" hangingPunct="1">
              <a:lnSpc>
                <a:spcPct val="150000"/>
              </a:lnSpc>
              <a:spcBef>
                <a:spcPts val="1200"/>
              </a:spcBef>
              <a:buFont typeface="Wingdings" panose="05000000000000000000" pitchFamily="2" charset="2"/>
              <a:buNone/>
              <a:defRPr/>
            </a:pPr>
            <a:r>
              <a:rPr lang="en-US" altLang="zh-CN" sz="2400" dirty="0"/>
              <a:t>       </a:t>
            </a:r>
            <a:r>
              <a:rPr lang="zh-CN" altLang="en-US" sz="2400" dirty="0"/>
              <a:t>本节讨论另一种动态规划策略来求解有向图的所有结点对最短路径问题</a:t>
            </a:r>
            <a:r>
              <a:rPr lang="en-US" altLang="zh-CN" sz="2400" dirty="0"/>
              <a:t>——</a:t>
            </a:r>
            <a:r>
              <a:rPr lang="en-US" altLang="zh-CN" sz="2400" dirty="0">
                <a:solidFill>
                  <a:srgbClr val="0000FF"/>
                </a:solidFill>
              </a:rPr>
              <a:t>Floyd-</a:t>
            </a:r>
            <a:r>
              <a:rPr lang="en-US" altLang="zh-CN" sz="2400" dirty="0" err="1">
                <a:solidFill>
                  <a:srgbClr val="0000FF"/>
                </a:solidFill>
              </a:rPr>
              <a:t>Warshall</a:t>
            </a:r>
            <a:r>
              <a:rPr lang="zh-CN" altLang="en-US" sz="2400" dirty="0">
                <a:solidFill>
                  <a:srgbClr val="0000FF"/>
                </a:solidFill>
              </a:rPr>
              <a:t>算法</a:t>
            </a:r>
            <a:r>
              <a:rPr lang="zh-CN" altLang="en-US" sz="2400" dirty="0"/>
              <a:t>。</a:t>
            </a:r>
            <a:endParaRPr lang="en-US" altLang="zh-CN" sz="2400" dirty="0"/>
          </a:p>
          <a:p>
            <a:pPr marL="984250" algn="just" eaLnBrk="1" hangingPunct="1">
              <a:lnSpc>
                <a:spcPct val="150000"/>
              </a:lnSpc>
              <a:spcBef>
                <a:spcPts val="1200"/>
              </a:spcBef>
              <a:buFont typeface="Wingdings" panose="05000000000000000000" pitchFamily="2" charset="2"/>
              <a:buChar char="Ø"/>
              <a:defRPr/>
            </a:pPr>
            <a:r>
              <a:rPr lang="zh-CN" altLang="en-US" sz="2400" dirty="0"/>
              <a:t>算法的时间复杂度</a:t>
            </a:r>
            <a:r>
              <a:rPr lang="el-GR" altLang="zh-CN" sz="2400" dirty="0"/>
              <a:t>Θ</a:t>
            </a:r>
            <a:r>
              <a:rPr lang="en-US" altLang="zh-CN" sz="2400" dirty="0"/>
              <a:t>(V</a:t>
            </a:r>
            <a:r>
              <a:rPr lang="en-US" altLang="zh-CN" sz="2400" baseline="30000" dirty="0"/>
              <a:t>3</a:t>
            </a:r>
            <a:r>
              <a:rPr lang="en-US" altLang="zh-CN" sz="2400" dirty="0"/>
              <a:t>)</a:t>
            </a:r>
            <a:r>
              <a:rPr lang="zh-CN" altLang="en-US" sz="2400" dirty="0"/>
              <a:t>。</a:t>
            </a:r>
            <a:endParaRPr lang="en-US" altLang="zh-CN" sz="2400" dirty="0"/>
          </a:p>
          <a:p>
            <a:pPr marL="984250" algn="just" eaLnBrk="1" hangingPunct="1">
              <a:lnSpc>
                <a:spcPct val="150000"/>
              </a:lnSpc>
              <a:spcBef>
                <a:spcPts val="1200"/>
              </a:spcBef>
              <a:buFont typeface="Wingdings" panose="05000000000000000000" pitchFamily="2" charset="2"/>
              <a:buChar char="Ø"/>
              <a:defRPr/>
            </a:pPr>
            <a:r>
              <a:rPr lang="zh-CN" altLang="en-US" sz="2400" dirty="0"/>
              <a:t>算法允许图中存在负权重的边，但不能存在权重为负值的环路。</a:t>
            </a:r>
            <a:endParaRPr lang="en-US" altLang="zh-CN" sz="2400" dirty="0"/>
          </a:p>
          <a:p>
            <a:pPr marL="565150" indent="-457200" algn="just" eaLnBrk="1" hangingPunct="1">
              <a:lnSpc>
                <a:spcPct val="150000"/>
              </a:lnSpc>
              <a:spcBef>
                <a:spcPts val="1200"/>
              </a:spcBef>
              <a:defRPr/>
            </a:pPr>
            <a:r>
              <a:rPr lang="zh-CN" altLang="en-US" sz="2800" dirty="0">
                <a:solidFill>
                  <a:srgbClr val="0000FF"/>
                </a:solidFill>
              </a:rPr>
              <a:t>最短路径结构的重新描述：</a:t>
            </a:r>
            <a:endParaRPr lang="en-US" altLang="zh-CN" sz="2800" dirty="0">
              <a:solidFill>
                <a:srgbClr val="0000FF"/>
              </a:solidFill>
            </a:endParaRPr>
          </a:p>
          <a:p>
            <a:pPr marL="2335530" indent="-2227580" algn="just" eaLnBrk="1" hangingPunct="1">
              <a:lnSpc>
                <a:spcPct val="150000"/>
              </a:lnSpc>
              <a:spcBef>
                <a:spcPts val="1200"/>
              </a:spcBef>
              <a:buFont typeface="Wingdings" panose="05000000000000000000" pitchFamily="2" charset="2"/>
              <a:buNone/>
              <a:defRPr/>
            </a:pPr>
            <a:r>
              <a:rPr lang="zh-CN" altLang="en-US" sz="2400" dirty="0">
                <a:solidFill>
                  <a:schemeClr val="bg2"/>
                </a:solidFill>
              </a:rPr>
              <a:t>       </a:t>
            </a:r>
            <a:r>
              <a:rPr lang="zh-CN" altLang="en-US" sz="2400" dirty="0">
                <a:solidFill>
                  <a:srgbClr val="FF0000"/>
                </a:solidFill>
              </a:rPr>
              <a:t>中间结点</a:t>
            </a:r>
            <a:r>
              <a:rPr lang="zh-CN" altLang="en-US" sz="2400" dirty="0">
                <a:solidFill>
                  <a:schemeClr val="bg2"/>
                </a:solidFill>
              </a:rPr>
              <a:t>：</a:t>
            </a:r>
            <a:r>
              <a:rPr lang="zh-CN" altLang="en-US" sz="2400" dirty="0">
                <a:solidFill>
                  <a:schemeClr val="bg2"/>
                </a:solidFill>
                <a:latin typeface="宋体" panose="02010600030101010101" pitchFamily="2" charset="-122"/>
                <a:ea typeface="宋体" panose="02010600030101010101" pitchFamily="2" charset="-122"/>
              </a:rPr>
              <a:t>一条简单路径</a:t>
            </a:r>
            <a:r>
              <a:rPr lang="en-US" altLang="zh-CN" sz="2400" dirty="0">
                <a:solidFill>
                  <a:schemeClr val="bg2"/>
                </a:solidFill>
                <a:latin typeface="宋体" panose="02010600030101010101" pitchFamily="2" charset="-122"/>
                <a:ea typeface="宋体" panose="02010600030101010101" pitchFamily="2" charset="-122"/>
              </a:rPr>
              <a:t>p=&lt;v</a:t>
            </a:r>
            <a:r>
              <a:rPr lang="en-US" altLang="zh-CN" sz="2400" baseline="-25000" dirty="0">
                <a:solidFill>
                  <a:schemeClr val="bg2"/>
                </a:solidFill>
                <a:latin typeface="宋体" panose="02010600030101010101" pitchFamily="2" charset="-122"/>
                <a:ea typeface="宋体" panose="02010600030101010101" pitchFamily="2" charset="-122"/>
              </a:rPr>
              <a:t>1</a:t>
            </a:r>
            <a:r>
              <a:rPr lang="en-US" altLang="zh-CN" sz="2400" dirty="0">
                <a:solidFill>
                  <a:schemeClr val="bg2"/>
                </a:solidFill>
                <a:latin typeface="宋体" panose="02010600030101010101" pitchFamily="2" charset="-122"/>
                <a:ea typeface="宋体" panose="02010600030101010101" pitchFamily="2" charset="-122"/>
              </a:rPr>
              <a:t>,v</a:t>
            </a:r>
            <a:r>
              <a:rPr lang="en-US" altLang="zh-CN" sz="2400" baseline="-25000" dirty="0">
                <a:solidFill>
                  <a:schemeClr val="bg2"/>
                </a:solidFill>
                <a:latin typeface="宋体" panose="02010600030101010101" pitchFamily="2" charset="-122"/>
                <a:ea typeface="宋体" panose="02010600030101010101" pitchFamily="2" charset="-122"/>
              </a:rPr>
              <a:t>2</a:t>
            </a:r>
            <a:r>
              <a:rPr lang="en-US" altLang="zh-CN" sz="2400" dirty="0">
                <a:solidFill>
                  <a:schemeClr val="bg2"/>
                </a:solidFill>
                <a:latin typeface="宋体" panose="02010600030101010101" pitchFamily="2" charset="-122"/>
                <a:ea typeface="宋体" panose="02010600030101010101" pitchFamily="2" charset="-122"/>
              </a:rPr>
              <a:t>,…,</a:t>
            </a:r>
            <a:r>
              <a:rPr lang="en-US" altLang="zh-CN" sz="2400" dirty="0" err="1">
                <a:solidFill>
                  <a:schemeClr val="bg2"/>
                </a:solidFill>
                <a:latin typeface="宋体" panose="02010600030101010101" pitchFamily="2" charset="-122"/>
                <a:ea typeface="宋体" panose="02010600030101010101" pitchFamily="2" charset="-122"/>
              </a:rPr>
              <a:t>v</a:t>
            </a:r>
            <a:r>
              <a:rPr lang="en-US" altLang="zh-CN" sz="2400" i="1" baseline="-25000" dirty="0" err="1">
                <a:solidFill>
                  <a:schemeClr val="bg2"/>
                </a:solidFill>
                <a:latin typeface="宋体" panose="02010600030101010101" pitchFamily="2" charset="-122"/>
                <a:ea typeface="宋体" panose="02010600030101010101" pitchFamily="2" charset="-122"/>
              </a:rPr>
              <a:t>l</a:t>
            </a:r>
            <a:r>
              <a:rPr lang="en-US" altLang="zh-CN" sz="2400" dirty="0">
                <a:solidFill>
                  <a:schemeClr val="bg2"/>
                </a:solidFill>
                <a:latin typeface="宋体" panose="02010600030101010101" pitchFamily="2" charset="-122"/>
                <a:ea typeface="宋体" panose="02010600030101010101" pitchFamily="2" charset="-122"/>
              </a:rPr>
              <a:t>&gt;</a:t>
            </a:r>
            <a:r>
              <a:rPr lang="zh-CN" altLang="en-US" sz="2400" dirty="0">
                <a:solidFill>
                  <a:schemeClr val="bg2"/>
                </a:solidFill>
                <a:latin typeface="宋体" panose="02010600030101010101" pitchFamily="2" charset="-122"/>
                <a:ea typeface="宋体" panose="02010600030101010101" pitchFamily="2" charset="-122"/>
              </a:rPr>
              <a:t>上的</a:t>
            </a:r>
            <a:r>
              <a:rPr lang="zh-CN" altLang="en-US" sz="2400" b="1" dirty="0">
                <a:solidFill>
                  <a:srgbClr val="0000FF"/>
                </a:solidFill>
                <a:latin typeface="宋体" panose="02010600030101010101" pitchFamily="2" charset="-122"/>
                <a:ea typeface="宋体" panose="02010600030101010101" pitchFamily="2" charset="-122"/>
              </a:rPr>
              <a:t>中间结点</a:t>
            </a:r>
            <a:r>
              <a:rPr lang="zh-CN" altLang="en-US" sz="2400" dirty="0">
                <a:solidFill>
                  <a:schemeClr val="bg2"/>
                </a:solidFill>
                <a:latin typeface="宋体" panose="02010600030101010101" pitchFamily="2" charset="-122"/>
                <a:ea typeface="宋体" panose="02010600030101010101" pitchFamily="2" charset="-122"/>
              </a:rPr>
              <a:t>是指路径</a:t>
            </a:r>
            <a:r>
              <a:rPr lang="en-US" altLang="zh-CN" sz="2400" dirty="0">
                <a:solidFill>
                  <a:schemeClr val="bg2"/>
                </a:solidFill>
                <a:latin typeface="宋体" panose="02010600030101010101" pitchFamily="2" charset="-122"/>
                <a:ea typeface="宋体" panose="02010600030101010101" pitchFamily="2" charset="-122"/>
              </a:rPr>
              <a:t>p</a:t>
            </a:r>
            <a:r>
              <a:rPr lang="zh-CN" altLang="en-US" sz="2400" dirty="0">
                <a:solidFill>
                  <a:schemeClr val="bg2"/>
                </a:solidFill>
                <a:latin typeface="宋体" panose="02010600030101010101" pitchFamily="2" charset="-122"/>
                <a:ea typeface="宋体" panose="02010600030101010101" pitchFamily="2" charset="-122"/>
              </a:rPr>
              <a:t>上除</a:t>
            </a:r>
            <a:r>
              <a:rPr lang="en-US" altLang="zh-CN" sz="2400" dirty="0">
                <a:solidFill>
                  <a:schemeClr val="bg2"/>
                </a:solidFill>
                <a:latin typeface="宋体" panose="02010600030101010101" pitchFamily="2" charset="-122"/>
                <a:ea typeface="宋体" panose="02010600030101010101" pitchFamily="2" charset="-122"/>
              </a:rPr>
              <a:t>v</a:t>
            </a:r>
            <a:r>
              <a:rPr lang="en-US" altLang="zh-CN" sz="2400" baseline="-25000" dirty="0">
                <a:solidFill>
                  <a:schemeClr val="bg2"/>
                </a:solidFill>
                <a:latin typeface="宋体" panose="02010600030101010101" pitchFamily="2" charset="-122"/>
                <a:ea typeface="宋体" panose="02010600030101010101" pitchFamily="2" charset="-122"/>
              </a:rPr>
              <a:t>1</a:t>
            </a:r>
            <a:r>
              <a:rPr lang="zh-CN" altLang="en-US" sz="2400" dirty="0">
                <a:solidFill>
                  <a:schemeClr val="bg2"/>
                </a:solidFill>
                <a:latin typeface="宋体" panose="02010600030101010101" pitchFamily="2" charset="-122"/>
                <a:ea typeface="宋体" panose="02010600030101010101" pitchFamily="2" charset="-122"/>
              </a:rPr>
              <a:t>和</a:t>
            </a:r>
            <a:r>
              <a:rPr lang="en-US" altLang="zh-CN" sz="2400" dirty="0" err="1">
                <a:solidFill>
                  <a:schemeClr val="bg2"/>
                </a:solidFill>
                <a:latin typeface="宋体" panose="02010600030101010101" pitchFamily="2" charset="-122"/>
                <a:ea typeface="宋体" panose="02010600030101010101" pitchFamily="2" charset="-122"/>
              </a:rPr>
              <a:t>v</a:t>
            </a:r>
            <a:r>
              <a:rPr lang="en-US" altLang="zh-CN" sz="2400" i="1" baseline="-25000" dirty="0" err="1">
                <a:solidFill>
                  <a:schemeClr val="bg2"/>
                </a:solidFill>
                <a:latin typeface="宋体" panose="02010600030101010101" pitchFamily="2" charset="-122"/>
                <a:ea typeface="宋体" panose="02010600030101010101" pitchFamily="2" charset="-122"/>
              </a:rPr>
              <a:t>l</a:t>
            </a:r>
            <a:r>
              <a:rPr lang="en-US" altLang="zh-CN" sz="2400" i="1" baseline="-25000" dirty="0">
                <a:solidFill>
                  <a:schemeClr val="bg2"/>
                </a:solidFill>
                <a:latin typeface="宋体" panose="02010600030101010101" pitchFamily="2" charset="-122"/>
                <a:ea typeface="宋体" panose="02010600030101010101" pitchFamily="2" charset="-122"/>
              </a:rPr>
              <a:t> </a:t>
            </a:r>
            <a:r>
              <a:rPr lang="zh-CN" altLang="en-US" sz="2400" dirty="0">
                <a:solidFill>
                  <a:schemeClr val="bg2"/>
                </a:solidFill>
                <a:latin typeface="宋体" panose="02010600030101010101" pitchFamily="2" charset="-122"/>
                <a:ea typeface="宋体" panose="02010600030101010101" pitchFamily="2" charset="-122"/>
              </a:rPr>
              <a:t>之外的其它任意结点。</a:t>
            </a:r>
            <a:endParaRPr lang="en-US" altLang="zh-CN" sz="2400" dirty="0">
              <a:solidFill>
                <a:schemeClr val="bg2"/>
              </a:solidFill>
              <a:latin typeface="宋体" panose="02010600030101010101" pitchFamily="2" charset="-122"/>
              <a:ea typeface="宋体" panose="02010600030101010101" pitchFamily="2" charset="-122"/>
            </a:endParaRPr>
          </a:p>
        </p:txBody>
      </p:sp>
      <p:pic>
        <p:nvPicPr>
          <p:cNvPr id="36867"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内容占位符 2"/>
          <p:cNvSpPr>
            <a:spLocks noGrp="1"/>
          </p:cNvSpPr>
          <p:nvPr>
            <p:ph idx="1"/>
          </p:nvPr>
        </p:nvSpPr>
        <p:spPr>
          <a:xfrm>
            <a:off x="107950" y="188913"/>
            <a:ext cx="8712200" cy="5903912"/>
          </a:xfrm>
          <a:solidFill>
            <a:schemeClr val="bg1"/>
          </a:solidFill>
        </p:spPr>
        <p:txBody>
          <a:bodyPr/>
          <a:lstStyle/>
          <a:p>
            <a:pPr marL="107950" indent="0" algn="just" eaLnBrk="1" hangingPunct="1">
              <a:lnSpc>
                <a:spcPct val="150000"/>
              </a:lnSpc>
              <a:spcBef>
                <a:spcPts val="1200"/>
              </a:spcBef>
              <a:buFont typeface="Wingdings" panose="05000000000000000000" pitchFamily="2" charset="2"/>
              <a:buNone/>
              <a:defRPr/>
            </a:pPr>
            <a:r>
              <a:rPr lang="zh-CN" altLang="en-US" sz="2400" dirty="0">
                <a:solidFill>
                  <a:schemeClr val="bg2"/>
                </a:solidFill>
              </a:rPr>
              <a:t>       假定图</a:t>
            </a:r>
            <a:r>
              <a:rPr lang="en-US" altLang="zh-CN" sz="2400" dirty="0">
                <a:solidFill>
                  <a:schemeClr val="bg2"/>
                </a:solidFill>
              </a:rPr>
              <a:t>G</a:t>
            </a:r>
            <a:r>
              <a:rPr lang="zh-CN" altLang="en-US" sz="2400" dirty="0">
                <a:solidFill>
                  <a:schemeClr val="bg2"/>
                </a:solidFill>
              </a:rPr>
              <a:t>的结点集为</a:t>
            </a:r>
            <a:r>
              <a:rPr lang="en-US" altLang="zh-CN" sz="2400" dirty="0">
                <a:solidFill>
                  <a:schemeClr val="bg2"/>
                </a:solidFill>
              </a:rPr>
              <a:t>V={1,2,…,n}</a:t>
            </a:r>
            <a:r>
              <a:rPr lang="zh-CN" altLang="en-US" sz="2400" dirty="0">
                <a:solidFill>
                  <a:schemeClr val="bg2"/>
                </a:solidFill>
              </a:rPr>
              <a:t>。考虑其中的一个子集</a:t>
            </a:r>
            <a:r>
              <a:rPr lang="en-US" altLang="zh-CN" sz="2400" dirty="0">
                <a:solidFill>
                  <a:schemeClr val="bg2"/>
                </a:solidFill>
              </a:rPr>
              <a:t>{1,2,…,k}</a:t>
            </a:r>
            <a:r>
              <a:rPr lang="zh-CN" altLang="en-US" sz="2400" dirty="0">
                <a:solidFill>
                  <a:schemeClr val="bg2"/>
                </a:solidFill>
              </a:rPr>
              <a:t>，</a:t>
            </a:r>
            <a:r>
              <a:rPr lang="zh-CN" altLang="en-US" sz="2400" dirty="0">
                <a:solidFill>
                  <a:schemeClr val="bg2"/>
                </a:solidFill>
                <a:latin typeface="宋体" panose="02010600030101010101" pitchFamily="2" charset="-122"/>
                <a:ea typeface="宋体" panose="02010600030101010101" pitchFamily="2" charset="-122"/>
              </a:rPr>
              <a:t>这里</a:t>
            </a:r>
            <a:r>
              <a:rPr lang="en-US" altLang="zh-CN" sz="2400" dirty="0">
                <a:solidFill>
                  <a:schemeClr val="bg2"/>
                </a:solidFill>
                <a:latin typeface="宋体" panose="02010600030101010101" pitchFamily="2" charset="-122"/>
                <a:ea typeface="宋体" panose="02010600030101010101" pitchFamily="2" charset="-122"/>
              </a:rPr>
              <a:t>k</a:t>
            </a:r>
            <a:r>
              <a:rPr lang="zh-CN" altLang="en-US" sz="1800" dirty="0">
                <a:solidFill>
                  <a:schemeClr val="bg2"/>
                </a:solidFill>
                <a:latin typeface="宋体" panose="02010600030101010101" pitchFamily="2" charset="-122"/>
                <a:ea typeface="宋体" panose="02010600030101010101" pitchFamily="2" charset="-122"/>
              </a:rPr>
              <a:t>是小于</a:t>
            </a:r>
            <a:r>
              <a:rPr lang="en-US" altLang="zh-CN" sz="1800" dirty="0">
                <a:solidFill>
                  <a:schemeClr val="bg2"/>
                </a:solidFill>
                <a:latin typeface="宋体" panose="02010600030101010101" pitchFamily="2" charset="-122"/>
                <a:ea typeface="宋体" panose="02010600030101010101" pitchFamily="2" charset="-122"/>
              </a:rPr>
              <a:t>n</a:t>
            </a:r>
            <a:r>
              <a:rPr lang="zh-CN" altLang="en-US" sz="1800" dirty="0">
                <a:solidFill>
                  <a:schemeClr val="bg2"/>
                </a:solidFill>
                <a:latin typeface="宋体" panose="02010600030101010101" pitchFamily="2" charset="-122"/>
                <a:ea typeface="宋体" panose="02010600030101010101" pitchFamily="2" charset="-122"/>
              </a:rPr>
              <a:t>的某个整数，</a:t>
            </a:r>
            <a:r>
              <a:rPr lang="zh-CN" altLang="en-US" sz="2400" dirty="0">
                <a:solidFill>
                  <a:schemeClr val="bg2"/>
                </a:solidFill>
                <a:latin typeface="宋体" panose="02010600030101010101" pitchFamily="2" charset="-122"/>
                <a:ea typeface="宋体" panose="02010600030101010101" pitchFamily="2" charset="-122"/>
              </a:rPr>
              <a:t>并是其中的最大编号。</a:t>
            </a:r>
            <a:endParaRPr lang="en-US" altLang="zh-CN" sz="2400" dirty="0">
              <a:solidFill>
                <a:schemeClr val="bg2"/>
              </a:solidFill>
              <a:latin typeface="宋体" panose="02010600030101010101" pitchFamily="2" charset="-122"/>
              <a:ea typeface="宋体" panose="02010600030101010101" pitchFamily="2" charset="-122"/>
            </a:endParaRPr>
          </a:p>
          <a:p>
            <a:pPr marL="88900" indent="641350" algn="just" eaLnBrk="1" hangingPunct="1">
              <a:lnSpc>
                <a:spcPct val="150000"/>
              </a:lnSpc>
              <a:spcBef>
                <a:spcPts val="6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对于任意一对结点</a:t>
            </a:r>
            <a:r>
              <a:rPr lang="en-US" altLang="zh-CN" sz="2400" dirty="0" err="1">
                <a:latin typeface="宋体" panose="02010600030101010101" pitchFamily="2" charset="-122"/>
                <a:ea typeface="宋体" panose="02010600030101010101" pitchFamily="2" charset="-122"/>
              </a:rPr>
              <a:t>i,j∈V</a:t>
            </a:r>
            <a:r>
              <a:rPr lang="zh-CN" altLang="en-US" sz="2400" dirty="0">
                <a:latin typeface="宋体" panose="02010600030101010101" pitchFamily="2" charset="-122"/>
                <a:ea typeface="宋体" panose="02010600030101010101" pitchFamily="2" charset="-122"/>
              </a:rPr>
              <a:t>，定义</a:t>
            </a:r>
            <a:r>
              <a:rPr lang="en-US" altLang="zh-CN" sz="2400" dirty="0"/>
              <a:t>p</a:t>
            </a:r>
            <a:r>
              <a:rPr lang="zh-CN" altLang="en-US" sz="2400" dirty="0"/>
              <a:t>是从</a:t>
            </a:r>
            <a:r>
              <a:rPr lang="en-US" altLang="zh-CN" sz="2400" dirty="0" err="1"/>
              <a:t>i</a:t>
            </a:r>
            <a:r>
              <a:rPr lang="zh-CN" altLang="en-US" sz="2400" dirty="0"/>
              <a:t>到</a:t>
            </a:r>
            <a:r>
              <a:rPr lang="en-US" altLang="zh-CN" sz="2400" dirty="0"/>
              <a:t>j</a:t>
            </a:r>
            <a:r>
              <a:rPr lang="zh-CN" altLang="en-US" sz="2400" dirty="0"/>
              <a:t>、且所有中间结点均取自于集合</a:t>
            </a:r>
            <a:r>
              <a:rPr lang="en-US" altLang="zh-CN" sz="2400" dirty="0"/>
              <a:t>{1,2,…,k}</a:t>
            </a:r>
            <a:r>
              <a:rPr lang="zh-CN" altLang="en-US" sz="2400" dirty="0"/>
              <a:t>的最短路径。</a:t>
            </a:r>
            <a:endParaRPr lang="en-US" altLang="zh-CN" sz="2400" dirty="0"/>
          </a:p>
          <a:p>
            <a:pPr marL="1073150" algn="just" eaLnBrk="1" hangingPunct="1">
              <a:lnSpc>
                <a:spcPct val="150000"/>
              </a:lnSpc>
              <a:spcBef>
                <a:spcPts val="600"/>
              </a:spcBef>
              <a:defRPr/>
            </a:pPr>
            <a:r>
              <a:rPr lang="en-US" altLang="zh-CN" sz="2400" dirty="0">
                <a:solidFill>
                  <a:schemeClr val="bg2"/>
                </a:solidFill>
                <a:latin typeface="宋体" panose="02010600030101010101" pitchFamily="2" charset="-122"/>
                <a:ea typeface="宋体" panose="02010600030101010101" pitchFamily="2" charset="-122"/>
              </a:rPr>
              <a:t>p</a:t>
            </a:r>
            <a:r>
              <a:rPr lang="zh-CN" altLang="en-US" sz="2400" dirty="0">
                <a:solidFill>
                  <a:schemeClr val="bg2"/>
                </a:solidFill>
                <a:latin typeface="宋体" panose="02010600030101010101" pitchFamily="2" charset="-122"/>
                <a:ea typeface="宋体" panose="02010600030101010101" pitchFamily="2" charset="-122"/>
              </a:rPr>
              <a:t>是简单路径，且</a:t>
            </a:r>
            <a:r>
              <a:rPr lang="en-US" altLang="zh-CN" sz="2400" dirty="0">
                <a:solidFill>
                  <a:srgbClr val="0000FF"/>
                </a:solidFill>
              </a:rPr>
              <a:t>p</a:t>
            </a:r>
            <a:r>
              <a:rPr lang="zh-CN" altLang="en-US" sz="2400" dirty="0">
                <a:solidFill>
                  <a:srgbClr val="0000FF"/>
                </a:solidFill>
              </a:rPr>
              <a:t>的中间结点都不大于</a:t>
            </a:r>
            <a:r>
              <a:rPr lang="en-US" altLang="zh-CN" sz="2400" dirty="0">
                <a:solidFill>
                  <a:srgbClr val="0000FF"/>
                </a:solidFill>
              </a:rPr>
              <a:t>k</a:t>
            </a:r>
            <a:r>
              <a:rPr lang="zh-CN" altLang="en-US" sz="2400" dirty="0">
                <a:solidFill>
                  <a:srgbClr val="0000FF"/>
                </a:solidFill>
                <a:latin typeface="宋体" panose="02010600030101010101" pitchFamily="2" charset="-122"/>
                <a:ea typeface="宋体" panose="02010600030101010101" pitchFamily="2" charset="-122"/>
              </a:rPr>
              <a:t>。</a:t>
            </a:r>
            <a:endParaRPr lang="en-US" altLang="zh-CN" sz="2400" dirty="0">
              <a:solidFill>
                <a:schemeClr val="bg2"/>
              </a:solidFill>
              <a:latin typeface="宋体" panose="02010600030101010101" pitchFamily="2" charset="-122"/>
              <a:ea typeface="宋体" panose="02010600030101010101" pitchFamily="2" charset="-122"/>
            </a:endParaRPr>
          </a:p>
          <a:p>
            <a:pPr marL="1073150" lvl="1" indent="-342900" algn="just" eaLnBrk="1" hangingPunct="1">
              <a:lnSpc>
                <a:spcPct val="150000"/>
              </a:lnSpc>
              <a:spcBef>
                <a:spcPts val="600"/>
              </a:spcBef>
              <a:defRPr/>
            </a:pPr>
            <a:r>
              <a:rPr lang="en-US" altLang="zh-CN" sz="2400" dirty="0">
                <a:solidFill>
                  <a:schemeClr val="bg2"/>
                </a:solidFill>
                <a:latin typeface="宋体" panose="02010600030101010101" pitchFamily="2" charset="-122"/>
                <a:ea typeface="宋体" panose="02010600030101010101" pitchFamily="2" charset="-122"/>
              </a:rPr>
              <a:t>p</a:t>
            </a:r>
            <a:r>
              <a:rPr lang="zh-CN" altLang="en-US" sz="2400" dirty="0">
                <a:solidFill>
                  <a:schemeClr val="bg2"/>
                </a:solidFill>
                <a:latin typeface="宋体" panose="02010600030101010101" pitchFamily="2" charset="-122"/>
                <a:ea typeface="宋体" panose="02010600030101010101" pitchFamily="2" charset="-122"/>
              </a:rPr>
              <a:t>从</a:t>
            </a:r>
            <a:r>
              <a:rPr lang="en-US" altLang="zh-CN" sz="2400" dirty="0" err="1">
                <a:solidFill>
                  <a:schemeClr val="bg2"/>
                </a:solidFill>
                <a:latin typeface="宋体" panose="02010600030101010101" pitchFamily="2" charset="-122"/>
                <a:ea typeface="宋体" panose="02010600030101010101" pitchFamily="2" charset="-122"/>
              </a:rPr>
              <a:t>i</a:t>
            </a:r>
            <a:r>
              <a:rPr lang="zh-CN" altLang="en-US" sz="2400" dirty="0">
                <a:solidFill>
                  <a:schemeClr val="bg2"/>
                </a:solidFill>
                <a:latin typeface="宋体" panose="02010600030101010101" pitchFamily="2" charset="-122"/>
                <a:ea typeface="宋体" panose="02010600030101010101" pitchFamily="2" charset="-122"/>
              </a:rPr>
              <a:t>到</a:t>
            </a:r>
            <a:r>
              <a:rPr lang="en-US" altLang="zh-CN" sz="2400" dirty="0">
                <a:solidFill>
                  <a:schemeClr val="bg2"/>
                </a:solidFill>
                <a:latin typeface="宋体" panose="02010600030101010101" pitchFamily="2" charset="-122"/>
                <a:ea typeface="宋体" panose="02010600030101010101" pitchFamily="2" charset="-122"/>
              </a:rPr>
              <a:t>j</a:t>
            </a:r>
            <a:r>
              <a:rPr lang="zh-CN" altLang="en-US" sz="2400" dirty="0">
                <a:solidFill>
                  <a:schemeClr val="bg2"/>
                </a:solidFill>
                <a:latin typeface="宋体" panose="02010600030101010101" pitchFamily="2" charset="-122"/>
                <a:ea typeface="宋体" panose="02010600030101010101" pitchFamily="2" charset="-122"/>
              </a:rPr>
              <a:t>，仅经过集合</a:t>
            </a:r>
            <a:r>
              <a:rPr lang="en-US" altLang="zh-CN" sz="2400" dirty="0">
                <a:solidFill>
                  <a:schemeClr val="bg2"/>
                </a:solidFill>
                <a:latin typeface="宋体" panose="02010600030101010101" pitchFamily="2" charset="-122"/>
                <a:ea typeface="宋体" panose="02010600030101010101" pitchFamily="2" charset="-122"/>
              </a:rPr>
              <a:t>{1,2,…,k}</a:t>
            </a:r>
            <a:r>
              <a:rPr lang="zh-CN" altLang="en-US" sz="2400" dirty="0">
                <a:solidFill>
                  <a:schemeClr val="bg2"/>
                </a:solidFill>
                <a:latin typeface="宋体" panose="02010600030101010101" pitchFamily="2" charset="-122"/>
                <a:ea typeface="宋体" panose="02010600030101010101" pitchFamily="2" charset="-122"/>
              </a:rPr>
              <a:t>中的结点，但，</a:t>
            </a:r>
            <a:endParaRPr lang="en-US" altLang="zh-CN" sz="2400" dirty="0">
              <a:solidFill>
                <a:schemeClr val="bg2"/>
              </a:solidFill>
              <a:latin typeface="宋体" panose="02010600030101010101" pitchFamily="2" charset="-122"/>
              <a:ea typeface="宋体" panose="02010600030101010101" pitchFamily="2" charset="-122"/>
            </a:endParaRPr>
          </a:p>
          <a:p>
            <a:pPr marL="1473200" lvl="2" indent="-342900" algn="just" eaLnBrk="1" hangingPunct="1">
              <a:lnSpc>
                <a:spcPct val="150000"/>
              </a:lnSpc>
              <a:spcBef>
                <a:spcPts val="600"/>
              </a:spcBef>
              <a:buFont typeface="Wingdings" panose="05000000000000000000" pitchFamily="2" charset="2"/>
              <a:buChar char="Ø"/>
              <a:defRPr/>
            </a:pPr>
            <a:r>
              <a:rPr lang="zh-CN" altLang="en-US" sz="2000" dirty="0">
                <a:solidFill>
                  <a:schemeClr val="bg2"/>
                </a:solidFill>
              </a:rPr>
              <a:t>不一定经过其中的每一个结点；</a:t>
            </a:r>
            <a:endParaRPr lang="en-US" altLang="zh-CN" sz="2000" dirty="0">
              <a:solidFill>
                <a:schemeClr val="bg2"/>
              </a:solidFill>
            </a:endParaRPr>
          </a:p>
          <a:p>
            <a:pPr marL="1473200" lvl="2" indent="-342900" algn="just" eaLnBrk="1" hangingPunct="1">
              <a:lnSpc>
                <a:spcPct val="150000"/>
              </a:lnSpc>
              <a:spcBef>
                <a:spcPts val="600"/>
              </a:spcBef>
              <a:buFont typeface="Wingdings" panose="05000000000000000000" pitchFamily="2" charset="2"/>
              <a:buChar char="Ø"/>
              <a:defRPr/>
            </a:pPr>
            <a:r>
              <a:rPr lang="zh-CN" altLang="en-US" sz="2000" dirty="0">
                <a:solidFill>
                  <a:schemeClr val="bg2"/>
                </a:solidFill>
              </a:rPr>
              <a:t>也可能不存在这样的路径，此时</a:t>
            </a:r>
            <a:r>
              <a:rPr lang="en-US" altLang="zh-CN" sz="2000" dirty="0">
                <a:solidFill>
                  <a:schemeClr val="bg2"/>
                </a:solidFill>
              </a:rPr>
              <a:t>p</a:t>
            </a:r>
            <a:r>
              <a:rPr lang="zh-CN" altLang="en-US" sz="2000" dirty="0">
                <a:solidFill>
                  <a:schemeClr val="bg2"/>
                </a:solidFill>
              </a:rPr>
              <a:t>的权重等于∞。</a:t>
            </a:r>
            <a:endParaRPr lang="en-US" altLang="zh-CN" sz="2000" dirty="0">
              <a:solidFill>
                <a:schemeClr val="bg2"/>
              </a:solidFill>
            </a:endParaRPr>
          </a:p>
          <a:p>
            <a:pPr marL="180975" indent="533400" algn="just" eaLnBrk="1" hangingPunct="1">
              <a:lnSpc>
                <a:spcPct val="150000"/>
              </a:lnSpc>
              <a:spcBef>
                <a:spcPts val="2400"/>
              </a:spcBef>
              <a:buFont typeface="Wingdings" panose="05000000000000000000" pitchFamily="2" charset="2"/>
              <a:buNone/>
              <a:defRPr/>
            </a:pPr>
            <a:r>
              <a:rPr lang="zh-CN" altLang="en-US" sz="2400" dirty="0">
                <a:solidFill>
                  <a:schemeClr val="accent1">
                    <a:lumMod val="75000"/>
                  </a:schemeClr>
                </a:solidFill>
              </a:rPr>
              <a:t>在从</a:t>
            </a:r>
            <a:r>
              <a:rPr lang="en-US" altLang="zh-CN" sz="2400" dirty="0" err="1">
                <a:solidFill>
                  <a:schemeClr val="accent1">
                    <a:lumMod val="75000"/>
                  </a:schemeClr>
                </a:solidFill>
              </a:rPr>
              <a:t>i</a:t>
            </a:r>
            <a:r>
              <a:rPr lang="zh-CN" altLang="en-US" sz="2400" dirty="0">
                <a:solidFill>
                  <a:schemeClr val="accent1">
                    <a:lumMod val="75000"/>
                  </a:schemeClr>
                </a:solidFill>
              </a:rPr>
              <a:t>到</a:t>
            </a:r>
            <a:r>
              <a:rPr lang="en-US" altLang="zh-CN" sz="2400" dirty="0">
                <a:solidFill>
                  <a:schemeClr val="accent1">
                    <a:lumMod val="75000"/>
                  </a:schemeClr>
                </a:solidFill>
              </a:rPr>
              <a:t>j</a:t>
            </a:r>
            <a:r>
              <a:rPr lang="zh-CN" altLang="en-US" sz="2400" dirty="0">
                <a:solidFill>
                  <a:schemeClr val="accent1">
                    <a:lumMod val="75000"/>
                  </a:schemeClr>
                </a:solidFill>
              </a:rPr>
              <a:t>之间中间结点均取自集合</a:t>
            </a:r>
            <a:r>
              <a:rPr lang="en-US" altLang="zh-CN" sz="2400" dirty="0">
                <a:solidFill>
                  <a:schemeClr val="accent1">
                    <a:lumMod val="75000"/>
                  </a:schemeClr>
                </a:solidFill>
              </a:rPr>
              <a:t>{1,2,…,k-1}</a:t>
            </a:r>
            <a:r>
              <a:rPr lang="zh-CN" altLang="en-US" sz="2400" dirty="0">
                <a:solidFill>
                  <a:schemeClr val="accent1">
                    <a:lumMod val="75000"/>
                  </a:schemeClr>
                </a:solidFill>
              </a:rPr>
              <a:t>的基础上，试图回答这样一个问题</a:t>
            </a:r>
            <a:r>
              <a:rPr lang="zh-CN" altLang="en-US" sz="2400" dirty="0">
                <a:solidFill>
                  <a:schemeClr val="bg2"/>
                </a:solidFill>
                <a:latin typeface="宋体" panose="02010600030101010101" pitchFamily="2" charset="-122"/>
                <a:ea typeface="宋体" panose="02010600030101010101" pitchFamily="2" charset="-122"/>
              </a:rPr>
              <a:t>：</a:t>
            </a:r>
            <a:r>
              <a:rPr lang="zh-CN" altLang="en-US" sz="2400" dirty="0">
                <a:solidFill>
                  <a:srgbClr val="FF0000"/>
                </a:solidFill>
              </a:rPr>
              <a:t>结点</a:t>
            </a:r>
            <a:r>
              <a:rPr lang="en-US" altLang="zh-CN" sz="2400" dirty="0">
                <a:solidFill>
                  <a:srgbClr val="FF0000"/>
                </a:solidFill>
              </a:rPr>
              <a:t>k</a:t>
            </a:r>
            <a:r>
              <a:rPr lang="zh-CN" altLang="en-US" sz="2400" dirty="0">
                <a:solidFill>
                  <a:srgbClr val="FF0000"/>
                </a:solidFill>
              </a:rPr>
              <a:t>是否是路径</a:t>
            </a:r>
            <a:r>
              <a:rPr lang="en-US" altLang="zh-CN" sz="2400" dirty="0">
                <a:solidFill>
                  <a:srgbClr val="FF0000"/>
                </a:solidFill>
              </a:rPr>
              <a:t>p</a:t>
            </a:r>
            <a:r>
              <a:rPr lang="zh-CN" altLang="en-US" sz="2400" dirty="0">
                <a:solidFill>
                  <a:srgbClr val="FF0000"/>
                </a:solidFill>
              </a:rPr>
              <a:t>上的一个中间结点？</a:t>
            </a:r>
            <a:endParaRPr lang="en-US" altLang="zh-CN" sz="24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44463" y="836613"/>
            <a:ext cx="8748712" cy="5400675"/>
          </a:xfrm>
          <a:solidFill>
            <a:schemeClr val="bg1"/>
          </a:solidFill>
        </p:spPr>
        <p:txBody>
          <a:bodyPr/>
          <a:lstStyle/>
          <a:p>
            <a:pPr marL="0" indent="0" algn="just" eaLnBrk="1" hangingPunct="1">
              <a:lnSpc>
                <a:spcPct val="150000"/>
              </a:lnSpc>
              <a:spcBef>
                <a:spcPts val="1200"/>
              </a:spcBef>
              <a:buFont typeface="Wingdings" panose="05000000000000000000" pitchFamily="2" charset="2"/>
              <a:buNone/>
              <a:defRPr/>
            </a:pPr>
            <a:r>
              <a:rPr lang="zh-CN" altLang="en-US" sz="2800" dirty="0">
                <a:solidFill>
                  <a:srgbClr val="FF0000"/>
                </a:solidFill>
              </a:rPr>
              <a:t>结点</a:t>
            </a:r>
            <a:r>
              <a:rPr lang="en-US" altLang="zh-CN" sz="2800" dirty="0">
                <a:solidFill>
                  <a:srgbClr val="FF0000"/>
                </a:solidFill>
              </a:rPr>
              <a:t>k</a:t>
            </a:r>
            <a:r>
              <a:rPr lang="zh-CN" altLang="en-US" sz="2800" dirty="0">
                <a:solidFill>
                  <a:srgbClr val="FF0000"/>
                </a:solidFill>
              </a:rPr>
              <a:t>是否是路径</a:t>
            </a:r>
            <a:r>
              <a:rPr lang="en-US" altLang="zh-CN" sz="2800" dirty="0">
                <a:solidFill>
                  <a:srgbClr val="FF0000"/>
                </a:solidFill>
              </a:rPr>
              <a:t>p</a:t>
            </a:r>
            <a:r>
              <a:rPr lang="zh-CN" altLang="en-US" sz="2800" dirty="0">
                <a:solidFill>
                  <a:srgbClr val="FF0000"/>
                </a:solidFill>
              </a:rPr>
              <a:t>上的一个中间结点？</a:t>
            </a:r>
            <a:endParaRPr lang="en-US" altLang="zh-CN" sz="2800" dirty="0">
              <a:solidFill>
                <a:srgbClr val="FF0000"/>
              </a:solidFill>
            </a:endParaRPr>
          </a:p>
          <a:p>
            <a:pPr algn="just" eaLnBrk="1" hangingPunct="1">
              <a:lnSpc>
                <a:spcPct val="150000"/>
              </a:lnSpc>
              <a:spcBef>
                <a:spcPts val="1200"/>
              </a:spcBef>
              <a:defRPr/>
            </a:pPr>
            <a:r>
              <a:rPr lang="zh-CN" altLang="en-US" sz="2400" dirty="0">
                <a:solidFill>
                  <a:schemeClr val="bg2"/>
                </a:solidFill>
                <a:latin typeface="宋体" panose="02010600030101010101" pitchFamily="2" charset="-122"/>
                <a:ea typeface="宋体" panose="02010600030101010101" pitchFamily="2" charset="-122"/>
              </a:rPr>
              <a:t>情况</a:t>
            </a:r>
            <a:r>
              <a:rPr lang="en-US" altLang="zh-CN" sz="2400" dirty="0">
                <a:solidFill>
                  <a:schemeClr val="bg2"/>
                </a:solidFill>
                <a:latin typeface="宋体" panose="02010600030101010101" pitchFamily="2" charset="-122"/>
                <a:ea typeface="宋体" panose="02010600030101010101" pitchFamily="2" charset="-122"/>
              </a:rPr>
              <a:t>1</a:t>
            </a:r>
            <a:r>
              <a:rPr lang="zh-CN" altLang="en-US" sz="2400" dirty="0">
                <a:solidFill>
                  <a:schemeClr val="bg2"/>
                </a:solidFill>
                <a:latin typeface="宋体" panose="02010600030101010101" pitchFamily="2" charset="-122"/>
                <a:ea typeface="宋体" panose="02010600030101010101" pitchFamily="2" charset="-122"/>
              </a:rPr>
              <a:t>：如果</a:t>
            </a:r>
            <a:r>
              <a:rPr lang="zh-CN" altLang="en-US" sz="2400" dirty="0"/>
              <a:t>结点</a:t>
            </a:r>
            <a:r>
              <a:rPr lang="en-US" altLang="zh-CN" sz="2400" dirty="0"/>
              <a:t>k</a:t>
            </a:r>
            <a:r>
              <a:rPr lang="zh-CN" altLang="en-US" sz="2400" dirty="0"/>
              <a:t>不是路径</a:t>
            </a:r>
            <a:r>
              <a:rPr lang="en-US" altLang="zh-CN" sz="2400" dirty="0"/>
              <a:t>p</a:t>
            </a:r>
            <a:r>
              <a:rPr lang="zh-CN" altLang="en-US" sz="2400" dirty="0"/>
              <a:t>上的中间结点</a:t>
            </a:r>
            <a:r>
              <a:rPr lang="zh-CN" altLang="en-US" sz="2400" dirty="0">
                <a:solidFill>
                  <a:schemeClr val="bg2"/>
                </a:solidFill>
                <a:latin typeface="宋体" panose="02010600030101010101" pitchFamily="2" charset="-122"/>
                <a:ea typeface="宋体" panose="02010600030101010101" pitchFamily="2" charset="-122"/>
              </a:rPr>
              <a:t>，则</a:t>
            </a:r>
            <a:r>
              <a:rPr lang="en-US" altLang="zh-CN" sz="2400" dirty="0">
                <a:solidFill>
                  <a:schemeClr val="bg2"/>
                </a:solidFill>
                <a:latin typeface="宋体" panose="02010600030101010101" pitchFamily="2" charset="-122"/>
                <a:ea typeface="宋体" panose="02010600030101010101" pitchFamily="2" charset="-122"/>
              </a:rPr>
              <a:t>p</a:t>
            </a:r>
            <a:r>
              <a:rPr lang="zh-CN" altLang="en-US" sz="2400" dirty="0">
                <a:solidFill>
                  <a:schemeClr val="bg2"/>
                </a:solidFill>
                <a:latin typeface="宋体" panose="02010600030101010101" pitchFamily="2" charset="-122"/>
                <a:ea typeface="宋体" panose="02010600030101010101" pitchFamily="2" charset="-122"/>
              </a:rPr>
              <a:t>上的所有中间结点都属于集合</a:t>
            </a:r>
            <a:r>
              <a:rPr lang="en-US" altLang="zh-CN" sz="2400" dirty="0">
                <a:solidFill>
                  <a:schemeClr val="bg2"/>
                </a:solidFill>
                <a:latin typeface="宋体" panose="02010600030101010101" pitchFamily="2" charset="-122"/>
                <a:ea typeface="宋体" panose="02010600030101010101" pitchFamily="2" charset="-122"/>
              </a:rPr>
              <a:t>{1,2,…,k-1}</a:t>
            </a:r>
            <a:r>
              <a:rPr lang="zh-CN" altLang="en-US" sz="2400" dirty="0">
                <a:solidFill>
                  <a:schemeClr val="bg2"/>
                </a:solidFill>
                <a:latin typeface="宋体" panose="02010600030101010101" pitchFamily="2" charset="-122"/>
                <a:ea typeface="宋体" panose="02010600030101010101" pitchFamily="2" charset="-122"/>
              </a:rPr>
              <a:t>。</a:t>
            </a:r>
            <a:endParaRPr lang="en-US" altLang="zh-CN" sz="2400" dirty="0">
              <a:solidFill>
                <a:schemeClr val="bg2"/>
              </a:solidFill>
              <a:latin typeface="宋体" panose="02010600030101010101" pitchFamily="2" charset="-122"/>
              <a:ea typeface="宋体" panose="02010600030101010101" pitchFamily="2" charset="-122"/>
            </a:endParaRPr>
          </a:p>
          <a:p>
            <a:pPr marL="1073150" lvl="1" indent="-342900" algn="just" eaLnBrk="1" hangingPunct="1">
              <a:lnSpc>
                <a:spcPct val="150000"/>
              </a:lnSpc>
              <a:spcBef>
                <a:spcPts val="1200"/>
              </a:spcBef>
              <a:buFont typeface="Wingdings" panose="05000000000000000000" pitchFamily="2" charset="2"/>
              <a:buChar char="Ø"/>
              <a:defRPr/>
            </a:pPr>
            <a:r>
              <a:rPr lang="zh-CN" altLang="en-US" sz="2400" dirty="0">
                <a:solidFill>
                  <a:schemeClr val="bg2"/>
                </a:solidFill>
                <a:latin typeface="宋体" panose="02010600030101010101" pitchFamily="2" charset="-122"/>
                <a:ea typeface="宋体" panose="02010600030101010101" pitchFamily="2" charset="-122"/>
              </a:rPr>
              <a:t>此时，</a:t>
            </a:r>
            <a:r>
              <a:rPr lang="zh-CN" altLang="en-US" sz="2400" dirty="0">
                <a:solidFill>
                  <a:srgbClr val="0000FF"/>
                </a:solidFill>
              </a:rPr>
              <a:t>从结点</a:t>
            </a:r>
            <a:r>
              <a:rPr lang="en-US" altLang="zh-CN" sz="2400" dirty="0" err="1">
                <a:solidFill>
                  <a:srgbClr val="0000FF"/>
                </a:solidFill>
              </a:rPr>
              <a:t>i</a:t>
            </a:r>
            <a:r>
              <a:rPr lang="zh-CN" altLang="en-US" sz="2400" dirty="0">
                <a:solidFill>
                  <a:srgbClr val="0000FF"/>
                </a:solidFill>
              </a:rPr>
              <a:t>到结点</a:t>
            </a:r>
            <a:r>
              <a:rPr lang="en-US" altLang="zh-CN" sz="2400" dirty="0">
                <a:solidFill>
                  <a:srgbClr val="0000FF"/>
                </a:solidFill>
              </a:rPr>
              <a:t>j</a:t>
            </a:r>
            <a:r>
              <a:rPr lang="zh-CN" altLang="en-US" sz="2400" dirty="0">
                <a:solidFill>
                  <a:srgbClr val="0000FF"/>
                </a:solidFill>
              </a:rPr>
              <a:t>的中间结点取自集合</a:t>
            </a:r>
            <a:r>
              <a:rPr lang="en-US" altLang="zh-CN" sz="2400" dirty="0">
                <a:solidFill>
                  <a:srgbClr val="0000FF"/>
                </a:solidFill>
              </a:rPr>
              <a:t>{1,2,…,k-1}</a:t>
            </a:r>
            <a:r>
              <a:rPr lang="zh-CN" altLang="en-US" sz="2400" dirty="0">
                <a:solidFill>
                  <a:srgbClr val="0000FF"/>
                </a:solidFill>
              </a:rPr>
              <a:t>的一条最短路径</a:t>
            </a:r>
            <a:r>
              <a:rPr lang="zh-CN" altLang="en-US" sz="2400" dirty="0">
                <a:solidFill>
                  <a:schemeClr val="bg2"/>
                </a:solidFill>
                <a:latin typeface="宋体" panose="02010600030101010101" pitchFamily="2" charset="-122"/>
                <a:ea typeface="宋体" panose="02010600030101010101" pitchFamily="2" charset="-122"/>
              </a:rPr>
              <a:t>也是</a:t>
            </a:r>
            <a:r>
              <a:rPr lang="zh-CN" altLang="en-US" sz="2400" dirty="0">
                <a:solidFill>
                  <a:srgbClr val="0000FF"/>
                </a:solidFill>
              </a:rPr>
              <a:t>从结点</a:t>
            </a:r>
            <a:r>
              <a:rPr lang="en-US" altLang="zh-CN" sz="2400" dirty="0" err="1">
                <a:solidFill>
                  <a:srgbClr val="0000FF"/>
                </a:solidFill>
              </a:rPr>
              <a:t>i</a:t>
            </a:r>
            <a:r>
              <a:rPr lang="zh-CN" altLang="en-US" sz="2400" dirty="0">
                <a:solidFill>
                  <a:srgbClr val="0000FF"/>
                </a:solidFill>
              </a:rPr>
              <a:t>到结点</a:t>
            </a:r>
            <a:r>
              <a:rPr lang="en-US" altLang="zh-CN" sz="2400" dirty="0">
                <a:solidFill>
                  <a:srgbClr val="0000FF"/>
                </a:solidFill>
              </a:rPr>
              <a:t>j</a:t>
            </a:r>
            <a:r>
              <a:rPr lang="zh-CN" altLang="en-US" sz="2400" dirty="0">
                <a:solidFill>
                  <a:srgbClr val="0000FF"/>
                </a:solidFill>
              </a:rPr>
              <a:t>的中间结点取自集合</a:t>
            </a:r>
            <a:r>
              <a:rPr lang="en-US" altLang="zh-CN" sz="2400" dirty="0">
                <a:solidFill>
                  <a:srgbClr val="0000FF"/>
                </a:solidFill>
              </a:rPr>
              <a:t>{1,2,…,k}</a:t>
            </a:r>
            <a:r>
              <a:rPr lang="zh-CN" altLang="en-US" sz="2400" dirty="0">
                <a:solidFill>
                  <a:srgbClr val="0000FF"/>
                </a:solidFill>
              </a:rPr>
              <a:t>的一条最短路径</a:t>
            </a:r>
            <a:r>
              <a:rPr lang="zh-CN" altLang="en-US" sz="2400" dirty="0">
                <a:solidFill>
                  <a:schemeClr val="bg2"/>
                </a:solidFill>
                <a:latin typeface="宋体" panose="02010600030101010101" pitchFamily="2" charset="-122"/>
                <a:ea typeface="宋体" panose="02010600030101010101" pitchFamily="2" charset="-122"/>
              </a:rPr>
              <a:t>。</a:t>
            </a:r>
            <a:endParaRPr lang="en-US" altLang="zh-CN" sz="2400" dirty="0">
              <a:solidFill>
                <a:schemeClr val="bg2"/>
              </a:solidFill>
              <a:latin typeface="宋体" panose="02010600030101010101" pitchFamily="2" charset="-122"/>
              <a:ea typeface="宋体" panose="02010600030101010101" pitchFamily="2" charset="-122"/>
            </a:endParaRPr>
          </a:p>
        </p:txBody>
      </p:sp>
      <p:pic>
        <p:nvPicPr>
          <p:cNvPr id="40963"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ctrTitle"/>
          </p:nvPr>
        </p:nvSpPr>
        <p:spPr>
          <a:xfrm>
            <a:off x="611188" y="1844675"/>
            <a:ext cx="7775575" cy="2314575"/>
          </a:xfrm>
        </p:spPr>
        <p:txBody>
          <a:bodyPr/>
          <a:lstStyle/>
          <a:p>
            <a:pPr eaLnBrk="1" hangingPunct="1">
              <a:spcBef>
                <a:spcPts val="1800"/>
              </a:spcBef>
            </a:pPr>
            <a:r>
              <a:rPr lang="en-US" altLang="zh-CN" sz="3200"/>
              <a:t>Chapter 25</a:t>
            </a:r>
            <a:br>
              <a:rPr lang="en-US" altLang="zh-CN" sz="3200"/>
            </a:br>
            <a:r>
              <a:rPr lang="en-US" altLang="zh-CN" sz="3200"/>
              <a:t>All-Pairs Shortest Paths</a:t>
            </a:r>
            <a:br>
              <a:rPr lang="en-US" altLang="zh-CN" sz="3200"/>
            </a:br>
            <a:br>
              <a:rPr lang="en-US" altLang="zh-CN" sz="3200"/>
            </a:br>
            <a:r>
              <a:rPr lang="zh-CN" altLang="en-US" sz="3200"/>
              <a:t>所有结点对的最短路径问题</a:t>
            </a:r>
            <a:endParaRPr lang="zh-CN" altLang="en-US" sz="3200"/>
          </a:p>
        </p:txBody>
      </p:sp>
      <p:pic>
        <p:nvPicPr>
          <p:cNvPr id="6147"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内容占位符 2"/>
          <p:cNvSpPr>
            <a:spLocks noGrp="1"/>
          </p:cNvSpPr>
          <p:nvPr>
            <p:ph idx="1"/>
          </p:nvPr>
        </p:nvSpPr>
        <p:spPr>
          <a:xfrm>
            <a:off x="107950" y="188913"/>
            <a:ext cx="8785225" cy="6480175"/>
          </a:xfrm>
          <a:solidFill>
            <a:schemeClr val="bg1"/>
          </a:solidFill>
        </p:spPr>
        <p:txBody>
          <a:bodyPr/>
          <a:lstStyle/>
          <a:p>
            <a:pPr algn="just" eaLnBrk="1" hangingPunct="1">
              <a:lnSpc>
                <a:spcPct val="150000"/>
              </a:lnSpc>
              <a:spcBef>
                <a:spcPts val="1200"/>
              </a:spcBef>
              <a:defRPr/>
            </a:pPr>
            <a:r>
              <a:rPr lang="zh-CN" altLang="en-US" sz="2400" dirty="0">
                <a:solidFill>
                  <a:schemeClr val="bg2"/>
                </a:solidFill>
              </a:rPr>
              <a:t>情况</a:t>
            </a:r>
            <a:r>
              <a:rPr lang="en-US" altLang="zh-CN" sz="2400" dirty="0">
                <a:solidFill>
                  <a:schemeClr val="bg2"/>
                </a:solidFill>
              </a:rPr>
              <a:t>2</a:t>
            </a:r>
            <a:r>
              <a:rPr lang="zh-CN" altLang="en-US" sz="2400" dirty="0">
                <a:solidFill>
                  <a:schemeClr val="bg2"/>
                </a:solidFill>
              </a:rPr>
              <a:t>：如果结点</a:t>
            </a:r>
            <a:r>
              <a:rPr lang="en-US" altLang="zh-CN" sz="2400" dirty="0">
                <a:solidFill>
                  <a:schemeClr val="bg2"/>
                </a:solidFill>
              </a:rPr>
              <a:t>k</a:t>
            </a:r>
            <a:r>
              <a:rPr lang="zh-CN" altLang="en-US" sz="2400" dirty="0">
                <a:solidFill>
                  <a:schemeClr val="bg2"/>
                </a:solidFill>
              </a:rPr>
              <a:t>是路径</a:t>
            </a:r>
            <a:r>
              <a:rPr lang="en-US" altLang="zh-CN" sz="2400" dirty="0">
                <a:solidFill>
                  <a:schemeClr val="bg2"/>
                </a:solidFill>
              </a:rPr>
              <a:t>p</a:t>
            </a:r>
            <a:r>
              <a:rPr lang="zh-CN" altLang="en-US" sz="2400" dirty="0">
                <a:solidFill>
                  <a:schemeClr val="bg2"/>
                </a:solidFill>
              </a:rPr>
              <a:t>上的中间结点，则</a:t>
            </a:r>
            <a:r>
              <a:rPr lang="en-US" altLang="zh-CN" sz="2400" dirty="0">
                <a:solidFill>
                  <a:schemeClr val="bg2"/>
                </a:solidFill>
              </a:rPr>
              <a:t>k</a:t>
            </a:r>
            <a:r>
              <a:rPr lang="zh-CN" altLang="en-US" sz="2400" dirty="0">
                <a:solidFill>
                  <a:schemeClr val="bg2"/>
                </a:solidFill>
              </a:rPr>
              <a:t>将路径</a:t>
            </a:r>
            <a:r>
              <a:rPr lang="en-US" altLang="zh-CN" sz="2400" dirty="0">
                <a:solidFill>
                  <a:schemeClr val="bg2"/>
                </a:solidFill>
              </a:rPr>
              <a:t>p</a:t>
            </a:r>
            <a:r>
              <a:rPr lang="zh-CN" altLang="en-US" sz="2400" dirty="0">
                <a:solidFill>
                  <a:schemeClr val="bg2"/>
                </a:solidFill>
              </a:rPr>
              <a:t>分解为</a:t>
            </a:r>
            <a:endParaRPr lang="en-US" altLang="zh-CN" sz="2400" dirty="0">
              <a:solidFill>
                <a:schemeClr val="bg2"/>
              </a:solidFill>
            </a:endParaRPr>
          </a:p>
          <a:p>
            <a:pPr marL="0" indent="0" algn="just" eaLnBrk="1" hangingPunct="1">
              <a:lnSpc>
                <a:spcPct val="150000"/>
              </a:lnSpc>
              <a:spcBef>
                <a:spcPts val="0"/>
              </a:spcBef>
              <a:buFont typeface="Wingdings" panose="05000000000000000000" pitchFamily="2" charset="2"/>
              <a:buNone/>
              <a:defRPr/>
            </a:pPr>
            <a:r>
              <a:rPr lang="en-US" altLang="zh-CN" sz="2400" dirty="0">
                <a:solidFill>
                  <a:schemeClr val="bg2"/>
                </a:solidFill>
              </a:rPr>
              <a:t>                </a:t>
            </a:r>
            <a:r>
              <a:rPr lang="zh-CN" altLang="en-US" sz="2400" dirty="0">
                <a:solidFill>
                  <a:schemeClr val="bg2"/>
                </a:solidFill>
              </a:rPr>
              <a:t>两段：</a:t>
            </a:r>
            <a:endParaRPr lang="en-US" altLang="zh-CN" sz="2400" dirty="0">
              <a:solidFill>
                <a:schemeClr val="bg2"/>
              </a:solidFill>
            </a:endParaRPr>
          </a:p>
          <a:p>
            <a:pPr algn="just" eaLnBrk="1" hangingPunct="1">
              <a:lnSpc>
                <a:spcPct val="150000"/>
              </a:lnSpc>
              <a:spcBef>
                <a:spcPts val="1200"/>
              </a:spcBef>
              <a:defRPr/>
            </a:pPr>
            <a:endParaRPr lang="en-US" altLang="zh-CN" sz="2200" dirty="0">
              <a:solidFill>
                <a:schemeClr val="bg2"/>
              </a:solidFill>
            </a:endParaRPr>
          </a:p>
          <a:p>
            <a:pPr algn="just" eaLnBrk="1" hangingPunct="1">
              <a:lnSpc>
                <a:spcPct val="150000"/>
              </a:lnSpc>
              <a:spcBef>
                <a:spcPts val="1200"/>
              </a:spcBef>
              <a:defRPr/>
            </a:pPr>
            <a:endParaRPr lang="en-US" altLang="zh-CN" sz="2200" dirty="0">
              <a:solidFill>
                <a:schemeClr val="bg2"/>
              </a:solidFill>
            </a:endParaRPr>
          </a:p>
          <a:p>
            <a:pPr algn="just" eaLnBrk="1" hangingPunct="1">
              <a:lnSpc>
                <a:spcPct val="150000"/>
              </a:lnSpc>
              <a:spcBef>
                <a:spcPts val="0"/>
              </a:spcBef>
              <a:defRPr/>
            </a:pPr>
            <a:endParaRPr lang="en-US" altLang="zh-CN" sz="2200" dirty="0">
              <a:solidFill>
                <a:schemeClr val="bg2"/>
              </a:solidFill>
            </a:endParaRPr>
          </a:p>
          <a:p>
            <a:pPr lvl="1" algn="just" eaLnBrk="1" hangingPunct="1">
              <a:lnSpc>
                <a:spcPct val="150000"/>
              </a:lnSpc>
              <a:spcBef>
                <a:spcPts val="0"/>
              </a:spcBef>
              <a:buFont typeface="Wingdings" panose="05000000000000000000" pitchFamily="2" charset="2"/>
              <a:buChar char="Ø"/>
              <a:defRPr/>
            </a:pPr>
            <a:r>
              <a:rPr lang="zh-CN" altLang="en-US" sz="2400" dirty="0">
                <a:solidFill>
                  <a:schemeClr val="bg2"/>
                </a:solidFill>
              </a:rPr>
              <a:t>根据引理</a:t>
            </a:r>
            <a:r>
              <a:rPr lang="en-US" altLang="zh-CN" sz="2400" dirty="0">
                <a:solidFill>
                  <a:schemeClr val="bg2"/>
                </a:solidFill>
              </a:rPr>
              <a:t>24.1</a:t>
            </a:r>
            <a:r>
              <a:rPr lang="zh-CN" altLang="en-US" sz="2400" dirty="0">
                <a:solidFill>
                  <a:schemeClr val="bg2"/>
                </a:solidFill>
              </a:rPr>
              <a:t>（最优子结构性），</a:t>
            </a:r>
            <a:r>
              <a:rPr lang="en-US" altLang="zh-CN" sz="2400" dirty="0">
                <a:solidFill>
                  <a:srgbClr val="0000FF"/>
                </a:solidFill>
              </a:rPr>
              <a:t>p</a:t>
            </a:r>
            <a:r>
              <a:rPr lang="en-US" altLang="zh-CN" sz="2400" baseline="-25000" dirty="0">
                <a:solidFill>
                  <a:srgbClr val="0000FF"/>
                </a:solidFill>
              </a:rPr>
              <a:t>1</a:t>
            </a:r>
            <a:r>
              <a:rPr lang="zh-CN" altLang="en-US" sz="2400" dirty="0">
                <a:solidFill>
                  <a:schemeClr val="bg2"/>
                </a:solidFill>
              </a:rPr>
              <a:t>是从结点</a:t>
            </a:r>
            <a:r>
              <a:rPr lang="en-US" altLang="zh-CN" sz="2400" dirty="0" err="1">
                <a:solidFill>
                  <a:schemeClr val="bg2"/>
                </a:solidFill>
              </a:rPr>
              <a:t>i</a:t>
            </a:r>
            <a:r>
              <a:rPr lang="zh-CN" altLang="en-US" sz="2400" dirty="0">
                <a:solidFill>
                  <a:schemeClr val="bg2"/>
                </a:solidFill>
              </a:rPr>
              <a:t>到结点</a:t>
            </a:r>
            <a:r>
              <a:rPr lang="en-US" altLang="zh-CN" sz="2400" dirty="0">
                <a:solidFill>
                  <a:schemeClr val="bg2"/>
                </a:solidFill>
              </a:rPr>
              <a:t>k</a:t>
            </a:r>
            <a:r>
              <a:rPr lang="zh-CN" altLang="en-US" sz="2400" dirty="0">
                <a:solidFill>
                  <a:schemeClr val="bg2"/>
                </a:solidFill>
              </a:rPr>
              <a:t>的一条最短路径，且中间结点全部取自集合</a:t>
            </a:r>
            <a:r>
              <a:rPr lang="en-US" altLang="zh-CN" sz="2400" dirty="0">
                <a:solidFill>
                  <a:schemeClr val="bg2"/>
                </a:solidFill>
              </a:rPr>
              <a:t>{1,2,…,k-1}</a:t>
            </a:r>
            <a:r>
              <a:rPr lang="zh-CN" altLang="en-US" sz="2400" dirty="0">
                <a:solidFill>
                  <a:schemeClr val="bg2"/>
                </a:solidFill>
              </a:rPr>
              <a:t> 。</a:t>
            </a:r>
            <a:endParaRPr lang="en-US" altLang="zh-CN" sz="2400" dirty="0">
              <a:solidFill>
                <a:schemeClr val="bg2"/>
              </a:solidFill>
            </a:endParaRPr>
          </a:p>
          <a:p>
            <a:pPr marL="716280" lvl="1" indent="536575" algn="just" eaLnBrk="1" hangingPunct="1">
              <a:lnSpc>
                <a:spcPct val="150000"/>
              </a:lnSpc>
              <a:spcBef>
                <a:spcPts val="0"/>
              </a:spcBef>
              <a:buFont typeface="Wingdings" panose="05000000000000000000" pitchFamily="2" charset="2"/>
              <a:buNone/>
              <a:defRPr/>
            </a:pPr>
            <a:r>
              <a:rPr lang="zh-CN" altLang="en-US" sz="2000" dirty="0">
                <a:solidFill>
                  <a:schemeClr val="bg2"/>
                </a:solidFill>
                <a:latin typeface="宋体" panose="02010600030101010101" pitchFamily="2" charset="-122"/>
                <a:ea typeface="宋体" panose="02010600030101010101" pitchFamily="2" charset="-122"/>
              </a:rPr>
              <a:t>因为结点</a:t>
            </a:r>
            <a:r>
              <a:rPr lang="en-US" altLang="zh-CN" sz="2000" dirty="0">
                <a:solidFill>
                  <a:schemeClr val="bg2"/>
                </a:solidFill>
                <a:latin typeface="宋体" panose="02010600030101010101" pitchFamily="2" charset="-122"/>
                <a:ea typeface="宋体" panose="02010600030101010101" pitchFamily="2" charset="-122"/>
              </a:rPr>
              <a:t>k</a:t>
            </a:r>
            <a:r>
              <a:rPr lang="zh-CN" altLang="en-US" sz="2000" dirty="0">
                <a:solidFill>
                  <a:schemeClr val="bg2"/>
                </a:solidFill>
                <a:latin typeface="宋体" panose="02010600030101010101" pitchFamily="2" charset="-122"/>
                <a:ea typeface="宋体" panose="02010600030101010101" pitchFamily="2" charset="-122"/>
              </a:rPr>
              <a:t>不是路径</a:t>
            </a:r>
            <a:r>
              <a:rPr lang="en-US" altLang="zh-CN" sz="2000" dirty="0">
                <a:solidFill>
                  <a:schemeClr val="bg2"/>
                </a:solidFill>
                <a:latin typeface="宋体" panose="02010600030101010101" pitchFamily="2" charset="-122"/>
                <a:ea typeface="宋体" panose="02010600030101010101" pitchFamily="2" charset="-122"/>
              </a:rPr>
              <a:t>p</a:t>
            </a:r>
            <a:r>
              <a:rPr lang="en-US" altLang="zh-CN" sz="2000" baseline="-25000" dirty="0">
                <a:solidFill>
                  <a:schemeClr val="bg2"/>
                </a:solidFill>
                <a:latin typeface="宋体" panose="02010600030101010101" pitchFamily="2" charset="-122"/>
                <a:ea typeface="宋体" panose="02010600030101010101" pitchFamily="2" charset="-122"/>
              </a:rPr>
              <a:t>1</a:t>
            </a:r>
            <a:r>
              <a:rPr lang="zh-CN" altLang="en-US" sz="2000" dirty="0">
                <a:solidFill>
                  <a:schemeClr val="bg2"/>
                </a:solidFill>
                <a:latin typeface="宋体" panose="02010600030101010101" pitchFamily="2" charset="-122"/>
                <a:ea typeface="宋体" panose="02010600030101010101" pitchFamily="2" charset="-122"/>
              </a:rPr>
              <a:t>上的中间结点，所以路径</a:t>
            </a:r>
            <a:r>
              <a:rPr lang="en-US" altLang="zh-CN" sz="2000" dirty="0">
                <a:solidFill>
                  <a:schemeClr val="bg2"/>
                </a:solidFill>
                <a:latin typeface="宋体" panose="02010600030101010101" pitchFamily="2" charset="-122"/>
                <a:ea typeface="宋体" panose="02010600030101010101" pitchFamily="2" charset="-122"/>
              </a:rPr>
              <a:t>p</a:t>
            </a:r>
            <a:r>
              <a:rPr lang="en-US" altLang="zh-CN" sz="2000" baseline="-25000" dirty="0">
                <a:solidFill>
                  <a:schemeClr val="bg2"/>
                </a:solidFill>
                <a:latin typeface="宋体" panose="02010600030101010101" pitchFamily="2" charset="-122"/>
                <a:ea typeface="宋体" panose="02010600030101010101" pitchFamily="2" charset="-122"/>
              </a:rPr>
              <a:t>1</a:t>
            </a:r>
            <a:r>
              <a:rPr lang="zh-CN" altLang="en-US" sz="2000" dirty="0">
                <a:solidFill>
                  <a:schemeClr val="bg2"/>
                </a:solidFill>
                <a:latin typeface="宋体" panose="02010600030101010101" pitchFamily="2" charset="-122"/>
                <a:ea typeface="宋体" panose="02010600030101010101" pitchFamily="2" charset="-122"/>
              </a:rPr>
              <a:t>上的所有结点都属于集合</a:t>
            </a:r>
            <a:r>
              <a:rPr lang="en-US" altLang="zh-CN" sz="2000" dirty="0">
                <a:solidFill>
                  <a:schemeClr val="bg2"/>
                </a:solidFill>
                <a:latin typeface="宋体" panose="02010600030101010101" pitchFamily="2" charset="-122"/>
                <a:ea typeface="宋体" panose="02010600030101010101" pitchFamily="2" charset="-122"/>
              </a:rPr>
              <a:t>{1,2,…,k-1}</a:t>
            </a:r>
            <a:r>
              <a:rPr lang="zh-CN" altLang="en-US" sz="2000" dirty="0">
                <a:solidFill>
                  <a:schemeClr val="bg2"/>
                </a:solidFill>
                <a:latin typeface="宋体" panose="02010600030101010101" pitchFamily="2" charset="-122"/>
                <a:ea typeface="宋体" panose="02010600030101010101" pitchFamily="2" charset="-122"/>
              </a:rPr>
              <a:t> 。</a:t>
            </a:r>
            <a:endParaRPr lang="en-US" altLang="zh-CN" sz="2000" dirty="0">
              <a:solidFill>
                <a:schemeClr val="bg2"/>
              </a:solidFill>
              <a:latin typeface="宋体" panose="02010600030101010101" pitchFamily="2" charset="-122"/>
              <a:ea typeface="宋体" panose="02010600030101010101" pitchFamily="2" charset="-122"/>
            </a:endParaRPr>
          </a:p>
          <a:p>
            <a:pPr lvl="1" algn="just" eaLnBrk="1" hangingPunct="1">
              <a:lnSpc>
                <a:spcPct val="150000"/>
              </a:lnSpc>
              <a:spcBef>
                <a:spcPts val="0"/>
              </a:spcBef>
              <a:buFont typeface="Wingdings" panose="05000000000000000000" pitchFamily="2" charset="2"/>
              <a:buChar char="Ø"/>
              <a:defRPr/>
            </a:pPr>
            <a:r>
              <a:rPr lang="zh-CN" altLang="en-US" sz="2400" dirty="0">
                <a:solidFill>
                  <a:schemeClr val="bg2"/>
                </a:solidFill>
              </a:rPr>
              <a:t>同理，</a:t>
            </a:r>
            <a:r>
              <a:rPr lang="en-US" altLang="zh-CN" sz="2400" dirty="0">
                <a:solidFill>
                  <a:schemeClr val="bg2"/>
                </a:solidFill>
              </a:rPr>
              <a:t>p</a:t>
            </a:r>
            <a:r>
              <a:rPr lang="en-US" altLang="zh-CN" sz="2400" baseline="-25000" dirty="0">
                <a:solidFill>
                  <a:schemeClr val="bg2"/>
                </a:solidFill>
              </a:rPr>
              <a:t>2</a:t>
            </a:r>
            <a:r>
              <a:rPr lang="zh-CN" altLang="en-US" sz="2400" dirty="0">
                <a:solidFill>
                  <a:schemeClr val="bg2"/>
                </a:solidFill>
              </a:rPr>
              <a:t>是从结点</a:t>
            </a:r>
            <a:r>
              <a:rPr lang="en-US" altLang="zh-CN" sz="2400" dirty="0">
                <a:solidFill>
                  <a:schemeClr val="bg2"/>
                </a:solidFill>
              </a:rPr>
              <a:t>k</a:t>
            </a:r>
            <a:r>
              <a:rPr lang="zh-CN" altLang="en-US" sz="2400" dirty="0">
                <a:solidFill>
                  <a:schemeClr val="bg2"/>
                </a:solidFill>
              </a:rPr>
              <a:t>到结点</a:t>
            </a:r>
            <a:r>
              <a:rPr lang="en-US" altLang="zh-CN" sz="2400" dirty="0">
                <a:solidFill>
                  <a:schemeClr val="bg2"/>
                </a:solidFill>
              </a:rPr>
              <a:t>j</a:t>
            </a:r>
            <a:r>
              <a:rPr lang="zh-CN" altLang="en-US" sz="2400" dirty="0">
                <a:solidFill>
                  <a:schemeClr val="bg2"/>
                </a:solidFill>
              </a:rPr>
              <a:t>的一条最短路径，且中间结点全部取自集合</a:t>
            </a:r>
            <a:r>
              <a:rPr lang="en-US" altLang="zh-CN" sz="2400" dirty="0">
                <a:solidFill>
                  <a:schemeClr val="bg2"/>
                </a:solidFill>
              </a:rPr>
              <a:t>{1,2,…,k-1}</a:t>
            </a:r>
            <a:r>
              <a:rPr lang="zh-CN" altLang="en-US" sz="2400" dirty="0">
                <a:solidFill>
                  <a:schemeClr val="bg2"/>
                </a:solidFill>
              </a:rPr>
              <a:t>。</a:t>
            </a:r>
            <a:endParaRPr lang="en-US" altLang="zh-CN" sz="2400" dirty="0">
              <a:solidFill>
                <a:schemeClr val="bg2"/>
              </a:solidFill>
            </a:endParaRPr>
          </a:p>
        </p:txBody>
      </p:sp>
      <p:pic>
        <p:nvPicPr>
          <p:cNvPr id="419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852488"/>
            <a:ext cx="1673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317625"/>
            <a:ext cx="4319588"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79388" y="381000"/>
            <a:ext cx="8856662" cy="6072188"/>
          </a:xfrm>
          <a:solidFill>
            <a:schemeClr val="bg1"/>
          </a:solidFill>
        </p:spPr>
        <p:txBody>
          <a:bodyPr/>
          <a:lstStyle/>
          <a:p>
            <a:pPr marL="0" indent="0" algn="just" eaLnBrk="1" hangingPunct="1">
              <a:lnSpc>
                <a:spcPct val="150000"/>
              </a:lnSpc>
              <a:spcBef>
                <a:spcPts val="0"/>
              </a:spcBef>
              <a:buFont typeface="Wingdings" panose="05000000000000000000" pitchFamily="2" charset="2"/>
              <a:buNone/>
              <a:defRPr/>
            </a:pPr>
            <a:r>
              <a:rPr lang="zh-CN" altLang="en-US" sz="2800" dirty="0">
                <a:solidFill>
                  <a:srgbClr val="0000FF"/>
                </a:solidFill>
              </a:rPr>
              <a:t>状态转移方程：</a:t>
            </a:r>
            <a:endParaRPr lang="en-US" altLang="zh-CN" sz="2800" dirty="0">
              <a:solidFill>
                <a:srgbClr val="0000FF"/>
              </a:solidFill>
            </a:endParaRPr>
          </a:p>
          <a:p>
            <a:pPr marL="0" indent="0" algn="just" eaLnBrk="1" hangingPunct="1">
              <a:lnSpc>
                <a:spcPct val="150000"/>
              </a:lnSpc>
              <a:spcBef>
                <a:spcPts val="0"/>
              </a:spcBef>
              <a:buFont typeface="Wingdings" panose="05000000000000000000" pitchFamily="2" charset="2"/>
              <a:buNone/>
              <a:defRPr/>
            </a:pPr>
            <a:r>
              <a:rPr lang="en-US" altLang="zh-CN" sz="2400" dirty="0"/>
              <a:t>        </a:t>
            </a:r>
            <a:r>
              <a:rPr lang="zh-CN" altLang="en-US" sz="2400" dirty="0"/>
              <a:t>设    为从结点</a:t>
            </a:r>
            <a:r>
              <a:rPr lang="en-US" altLang="zh-CN" sz="2400" dirty="0" err="1"/>
              <a:t>i</a:t>
            </a:r>
            <a:r>
              <a:rPr lang="zh-CN" altLang="en-US" sz="2400" dirty="0"/>
              <a:t>到结点</a:t>
            </a:r>
            <a:r>
              <a:rPr lang="en-US" altLang="zh-CN" sz="2400" dirty="0"/>
              <a:t>j</a:t>
            </a:r>
            <a:r>
              <a:rPr lang="zh-CN" altLang="en-US" sz="2400" dirty="0"/>
              <a:t>的所有</a:t>
            </a:r>
            <a:r>
              <a:rPr lang="zh-CN" altLang="en-US" sz="2400" dirty="0">
                <a:solidFill>
                  <a:srgbClr val="0000FF"/>
                </a:solidFill>
              </a:rPr>
              <a:t>中间结点</a:t>
            </a:r>
            <a:r>
              <a:rPr lang="zh-CN" altLang="en-US" sz="2400" dirty="0"/>
              <a:t>全部取自集合</a:t>
            </a:r>
            <a:r>
              <a:rPr lang="en-US" altLang="zh-CN" sz="2400" dirty="0">
                <a:solidFill>
                  <a:srgbClr val="0000FF"/>
                </a:solidFill>
              </a:rPr>
              <a:t>{1,2, …,k}</a:t>
            </a:r>
            <a:r>
              <a:rPr lang="zh-CN" altLang="en-US" sz="2400" dirty="0"/>
              <a:t>的一条最短路径的权重，则有：</a:t>
            </a:r>
            <a:endParaRPr lang="en-US" altLang="zh-CN" sz="2400" dirty="0"/>
          </a:p>
          <a:p>
            <a:pPr marL="0" indent="0" algn="just" eaLnBrk="1" hangingPunct="1">
              <a:lnSpc>
                <a:spcPct val="150000"/>
              </a:lnSpc>
              <a:spcBef>
                <a:spcPts val="0"/>
              </a:spcBef>
              <a:buFont typeface="Wingdings" panose="05000000000000000000" pitchFamily="2" charset="2"/>
              <a:buNone/>
              <a:defRPr/>
            </a:pPr>
            <a:endParaRPr lang="en-US" altLang="zh-CN" sz="1100" dirty="0"/>
          </a:p>
          <a:p>
            <a:pPr marL="0" indent="0" algn="just" eaLnBrk="1" hangingPunct="1">
              <a:lnSpc>
                <a:spcPct val="150000"/>
              </a:lnSpc>
              <a:spcBef>
                <a:spcPts val="0"/>
              </a:spcBef>
              <a:buFont typeface="Wingdings" panose="05000000000000000000" pitchFamily="2" charset="2"/>
              <a:buNone/>
              <a:defRPr/>
            </a:pPr>
            <a:endParaRPr lang="en-US" altLang="zh-CN" sz="2400" dirty="0"/>
          </a:p>
          <a:p>
            <a:pPr marL="457200" lvl="1" indent="-457200" algn="just" eaLnBrk="1" hangingPunct="1">
              <a:lnSpc>
                <a:spcPct val="150000"/>
              </a:lnSpc>
              <a:spcBef>
                <a:spcPts val="600"/>
              </a:spcBef>
              <a:buFont typeface="Wingdings" panose="05000000000000000000" pitchFamily="2" charset="2"/>
              <a:buNone/>
              <a:defRPr/>
            </a:pPr>
            <a:endParaRPr lang="en-US" altLang="zh-CN" sz="2000" dirty="0"/>
          </a:p>
          <a:p>
            <a:pPr marL="457200" lvl="1" indent="-457200" algn="just" eaLnBrk="1" hangingPunct="1">
              <a:lnSpc>
                <a:spcPct val="150000"/>
              </a:lnSpc>
              <a:spcBef>
                <a:spcPts val="600"/>
              </a:spcBef>
              <a:buFont typeface="Wingdings" panose="05000000000000000000" pitchFamily="2" charset="2"/>
              <a:buNone/>
              <a:defRPr/>
            </a:pPr>
            <a:r>
              <a:rPr lang="zh-CN" altLang="en-US" sz="2400" dirty="0"/>
              <a:t>其中，</a:t>
            </a:r>
            <a:endParaRPr lang="en-US" altLang="zh-CN" sz="2400" dirty="0"/>
          </a:p>
          <a:p>
            <a:pPr marL="625475" lvl="1" indent="-259080" algn="just" eaLnBrk="1" hangingPunct="1">
              <a:lnSpc>
                <a:spcPct val="150000"/>
              </a:lnSpc>
              <a:spcBef>
                <a:spcPts val="1200"/>
              </a:spcBef>
              <a:buFont typeface="Wingdings" panose="05000000000000000000" pitchFamily="2" charset="2"/>
              <a:buChar char="Ø"/>
              <a:defRPr/>
            </a:pPr>
            <a:r>
              <a:rPr lang="en-US" altLang="zh-CN" sz="2400" b="1" dirty="0">
                <a:latin typeface="仿宋" panose="02010609060101010101" pitchFamily="49" charset="-122"/>
                <a:ea typeface="仿宋" panose="02010609060101010101" pitchFamily="49" charset="-122"/>
              </a:rPr>
              <a:t>k=0</a:t>
            </a:r>
            <a:r>
              <a:rPr lang="zh-CN" altLang="en-US" sz="2400" b="1" dirty="0">
                <a:latin typeface="仿宋" panose="02010609060101010101" pitchFamily="49" charset="-122"/>
                <a:ea typeface="仿宋" panose="02010609060101010101" pitchFamily="49" charset="-122"/>
              </a:rPr>
              <a:t>时，代表从结点</a:t>
            </a:r>
            <a:r>
              <a:rPr lang="en-US" altLang="zh-CN" sz="2400" b="1" dirty="0" err="1">
                <a:latin typeface="仿宋" panose="02010609060101010101" pitchFamily="49" charset="-122"/>
                <a:ea typeface="仿宋" panose="02010609060101010101" pitchFamily="49" charset="-122"/>
              </a:rPr>
              <a:t>i</a:t>
            </a:r>
            <a:r>
              <a:rPr lang="zh-CN" altLang="en-US" sz="2400" b="1" dirty="0">
                <a:latin typeface="仿宋" panose="02010609060101010101" pitchFamily="49" charset="-122"/>
                <a:ea typeface="仿宋" panose="02010609060101010101" pitchFamily="49" charset="-122"/>
              </a:rPr>
              <a:t>到结点</a:t>
            </a:r>
            <a:r>
              <a:rPr lang="en-US" altLang="zh-CN" sz="2400" b="1" dirty="0">
                <a:latin typeface="仿宋" panose="02010609060101010101" pitchFamily="49" charset="-122"/>
                <a:ea typeface="仿宋" panose="02010609060101010101" pitchFamily="49" charset="-122"/>
              </a:rPr>
              <a:t>j</a:t>
            </a:r>
            <a:r>
              <a:rPr lang="zh-CN" altLang="en-US" sz="2400" b="1" dirty="0">
                <a:latin typeface="仿宋" panose="02010609060101010101" pitchFamily="49" charset="-122"/>
                <a:ea typeface="仿宋" panose="02010609060101010101" pitchFamily="49" charset="-122"/>
              </a:rPr>
              <a:t>的一条不包含编号大于</a:t>
            </a:r>
            <a:r>
              <a:rPr lang="en-US" altLang="zh-CN" sz="2400" b="1" dirty="0">
                <a:latin typeface="仿宋" panose="02010609060101010101" pitchFamily="49" charset="-122"/>
                <a:ea typeface="仿宋" panose="02010609060101010101" pitchFamily="49" charset="-122"/>
              </a:rPr>
              <a:t>0</a:t>
            </a:r>
            <a:r>
              <a:rPr lang="zh-CN" altLang="en-US" sz="2400" b="1" dirty="0">
                <a:latin typeface="仿宋" panose="02010609060101010101" pitchFamily="49" charset="-122"/>
                <a:ea typeface="仿宋" panose="02010609060101010101" pitchFamily="49" charset="-122"/>
              </a:rPr>
              <a:t>的中间结点的路径，</a:t>
            </a:r>
            <a:r>
              <a:rPr lang="zh-CN" altLang="en-US" sz="2400" b="1" dirty="0">
                <a:solidFill>
                  <a:srgbClr val="FF0000"/>
                </a:solidFill>
                <a:latin typeface="仿宋" panose="02010609060101010101" pitchFamily="49" charset="-122"/>
                <a:ea typeface="仿宋" panose="02010609060101010101" pitchFamily="49" charset="-122"/>
              </a:rPr>
              <a:t>这样的路径没有任何中间结点</a:t>
            </a:r>
            <a:r>
              <a:rPr lang="zh-CN" altLang="en-US" sz="2400" b="1" dirty="0">
                <a:latin typeface="仿宋" panose="02010609060101010101" pitchFamily="49" charset="-122"/>
                <a:ea typeface="仿宋" panose="02010609060101010101" pitchFamily="49" charset="-122"/>
              </a:rPr>
              <a:t>，最多只有一条边。所以           。</a:t>
            </a:r>
            <a:endParaRPr lang="en-US" altLang="zh-CN" dirty="0"/>
          </a:p>
        </p:txBody>
      </p:sp>
      <p:pic>
        <p:nvPicPr>
          <p:cNvPr id="43011"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95413" y="1141413"/>
            <a:ext cx="46513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330450"/>
            <a:ext cx="6665912"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5454650"/>
            <a:ext cx="13271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图片 2"/>
          <p:cNvPicPr>
            <a:picLocks noChangeAspect="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noChangeArrowheads="1"/>
          </p:cNvSpPr>
          <p:nvPr>
            <p:ph idx="1"/>
          </p:nvPr>
        </p:nvSpPr>
        <p:spPr>
          <a:xfrm>
            <a:off x="107950" y="381000"/>
            <a:ext cx="8567738" cy="6072188"/>
          </a:xfrm>
          <a:solidFill>
            <a:schemeClr val="bg1"/>
          </a:solidFill>
        </p:spPr>
        <p:txBody>
          <a:bodyPr/>
          <a:lstStyle/>
          <a:p>
            <a:pPr marL="0" indent="0" algn="just" eaLnBrk="1" hangingPunct="1">
              <a:lnSpc>
                <a:spcPct val="150000"/>
              </a:lnSpc>
              <a:spcBef>
                <a:spcPct val="0"/>
              </a:spcBef>
              <a:buFont typeface="Wingdings" panose="05000000000000000000" pitchFamily="2" charset="2"/>
              <a:buNone/>
            </a:pPr>
            <a:endParaRPr lang="en-US" altLang="zh-CN" sz="1100"/>
          </a:p>
          <a:p>
            <a:pPr marL="0" indent="0" algn="just" eaLnBrk="1" hangingPunct="1">
              <a:lnSpc>
                <a:spcPct val="150000"/>
              </a:lnSpc>
              <a:spcBef>
                <a:spcPct val="0"/>
              </a:spcBef>
              <a:buFont typeface="Wingdings" panose="05000000000000000000" pitchFamily="2" charset="2"/>
              <a:buNone/>
            </a:pPr>
            <a:endParaRPr lang="en-US" altLang="zh-CN" sz="2400"/>
          </a:p>
          <a:p>
            <a:pPr marL="0" indent="0" algn="just" eaLnBrk="1" hangingPunct="1">
              <a:lnSpc>
                <a:spcPct val="150000"/>
              </a:lnSpc>
              <a:spcBef>
                <a:spcPct val="0"/>
              </a:spcBef>
              <a:buFont typeface="Wingdings" panose="05000000000000000000" pitchFamily="2" charset="2"/>
              <a:buNone/>
            </a:pPr>
            <a:endParaRPr lang="en-US" altLang="zh-CN" sz="2400"/>
          </a:p>
          <a:p>
            <a:pPr marL="625475" lvl="1" indent="-259080" algn="just" eaLnBrk="1" hangingPunct="1">
              <a:lnSpc>
                <a:spcPct val="150000"/>
              </a:lnSpc>
              <a:spcBef>
                <a:spcPts val="1200"/>
              </a:spcBef>
              <a:buFont typeface="Wingdings" panose="05000000000000000000" pitchFamily="2" charset="2"/>
              <a:buChar char="Ø"/>
            </a:pPr>
            <a:r>
              <a:rPr lang="zh-CN" altLang="en-US" sz="2400" b="1">
                <a:latin typeface="仿宋" panose="02010609060101010101" pitchFamily="49" charset="-122"/>
                <a:ea typeface="仿宋" panose="02010609060101010101" pitchFamily="49" charset="-122"/>
              </a:rPr>
              <a:t>而因为任何路径的中间结点都属于集合</a:t>
            </a:r>
            <a:r>
              <a:rPr lang="en-US" altLang="zh-CN" sz="2400" b="1">
                <a:latin typeface="仿宋" panose="02010609060101010101" pitchFamily="49" charset="-122"/>
                <a:ea typeface="仿宋" panose="02010609060101010101" pitchFamily="49" charset="-122"/>
              </a:rPr>
              <a:t>{1,2,…,n}</a:t>
            </a:r>
            <a:r>
              <a:rPr lang="zh-CN" altLang="en-US" sz="2400" b="1">
                <a:latin typeface="仿宋" panose="02010609060101010101" pitchFamily="49" charset="-122"/>
                <a:ea typeface="仿宋" panose="02010609060101010101" pitchFamily="49" charset="-122"/>
              </a:rPr>
              <a:t>，所以</a:t>
            </a:r>
            <a:r>
              <a:rPr lang="en-US" altLang="zh-CN" sz="2400" b="1">
                <a:latin typeface="仿宋" panose="02010609060101010101" pitchFamily="49" charset="-122"/>
                <a:ea typeface="仿宋" panose="02010609060101010101" pitchFamily="49" charset="-122"/>
              </a:rPr>
              <a:t>k=n</a:t>
            </a:r>
            <a:r>
              <a:rPr lang="zh-CN" altLang="en-US" sz="2400" b="1">
                <a:latin typeface="仿宋" panose="02010609060101010101" pitchFamily="49" charset="-122"/>
                <a:ea typeface="仿宋" panose="02010609060101010101" pitchFamily="49" charset="-122"/>
              </a:rPr>
              <a:t>时，   </a:t>
            </a:r>
            <a:r>
              <a:rPr lang="zh-CN" altLang="en-US" sz="2400"/>
              <a:t>给出所有可能的从结点</a:t>
            </a:r>
            <a:r>
              <a:rPr lang="en-US" altLang="zh-CN" sz="2400"/>
              <a:t>i</a:t>
            </a:r>
            <a:r>
              <a:rPr lang="zh-CN" altLang="en-US" sz="2400"/>
              <a:t>到结点</a:t>
            </a:r>
            <a:r>
              <a:rPr lang="en-US" altLang="zh-CN" sz="2400"/>
              <a:t>j</a:t>
            </a:r>
            <a:r>
              <a:rPr lang="zh-CN" altLang="en-US" sz="2400"/>
              <a:t>的中间结点均取自集合</a:t>
            </a:r>
            <a:r>
              <a:rPr lang="en-US" altLang="zh-CN" sz="2400"/>
              <a:t>{1,2,…,n}</a:t>
            </a:r>
            <a:r>
              <a:rPr lang="zh-CN" altLang="en-US" sz="2400"/>
              <a:t>的一条最短路径的权重</a:t>
            </a:r>
            <a:r>
              <a:rPr lang="zh-CN" altLang="en-US" sz="2400" b="1">
                <a:latin typeface="仿宋" panose="02010609060101010101" pitchFamily="49" charset="-122"/>
                <a:ea typeface="仿宋" panose="02010609060101010101" pitchFamily="49" charset="-122"/>
              </a:rPr>
              <a:t>，也就是</a:t>
            </a:r>
            <a:r>
              <a:rPr lang="zh-CN" altLang="en-US" sz="2400">
                <a:solidFill>
                  <a:srgbClr val="0000FF"/>
                </a:solidFill>
              </a:rPr>
              <a:t>从结点</a:t>
            </a:r>
            <a:r>
              <a:rPr lang="en-US" altLang="zh-CN" sz="2400">
                <a:solidFill>
                  <a:srgbClr val="0000FF"/>
                </a:solidFill>
              </a:rPr>
              <a:t>i</a:t>
            </a:r>
            <a:r>
              <a:rPr lang="zh-CN" altLang="en-US" sz="2400">
                <a:solidFill>
                  <a:srgbClr val="0000FF"/>
                </a:solidFill>
              </a:rPr>
              <a:t>到结点</a:t>
            </a:r>
            <a:r>
              <a:rPr lang="en-US" altLang="zh-CN" sz="2400">
                <a:solidFill>
                  <a:srgbClr val="0000FF"/>
                </a:solidFill>
              </a:rPr>
              <a:t>j</a:t>
            </a:r>
            <a:r>
              <a:rPr lang="zh-CN" altLang="en-US" sz="2400">
                <a:solidFill>
                  <a:srgbClr val="0000FF"/>
                </a:solidFill>
              </a:rPr>
              <a:t>的最短路径的权重</a:t>
            </a:r>
            <a:r>
              <a:rPr lang="zh-CN" altLang="en-US" sz="2400" b="1">
                <a:latin typeface="仿宋" panose="02010609060101010101" pitchFamily="49" charset="-122"/>
                <a:ea typeface="仿宋" panose="02010609060101010101" pitchFamily="49" charset="-122"/>
              </a:rPr>
              <a:t>。所以对所有的       有：</a:t>
            </a:r>
            <a:endParaRPr lang="en-US" altLang="zh-CN" sz="2400" b="1">
              <a:latin typeface="仿宋" panose="02010609060101010101" pitchFamily="49" charset="-122"/>
              <a:ea typeface="仿宋" panose="02010609060101010101" pitchFamily="49" charset="-122"/>
            </a:endParaRPr>
          </a:p>
          <a:p>
            <a:pPr marL="625475" lvl="1" indent="-259080" algn="just" eaLnBrk="1" hangingPunct="1">
              <a:lnSpc>
                <a:spcPct val="150000"/>
              </a:lnSpc>
              <a:spcBef>
                <a:spcPts val="1200"/>
              </a:spcBef>
              <a:buFont typeface="Wingdings" panose="05000000000000000000" pitchFamily="2" charset="2"/>
              <a:buChar char="Ø"/>
            </a:pPr>
            <a:endParaRPr lang="en-US" altLang="zh-CN" sz="2400" b="1">
              <a:latin typeface="仿宋" panose="02010609060101010101" pitchFamily="49" charset="-122"/>
              <a:ea typeface="仿宋" panose="02010609060101010101" pitchFamily="49" charset="-122"/>
            </a:endParaRPr>
          </a:p>
          <a:p>
            <a:pPr marL="625475" lvl="1" indent="-259080" algn="just" eaLnBrk="1" hangingPunct="1">
              <a:lnSpc>
                <a:spcPct val="150000"/>
              </a:lnSpc>
              <a:spcBef>
                <a:spcPts val="2400"/>
              </a:spcBef>
              <a:buFont typeface="Wingdings" panose="05000000000000000000" pitchFamily="2" charset="2"/>
              <a:buChar char="Ø"/>
            </a:pPr>
            <a:r>
              <a:rPr lang="zh-CN" altLang="en-US" sz="2400" b="1"/>
              <a:t>矩阵                       为结果矩阵。</a:t>
            </a:r>
            <a:endParaRPr lang="en-US" altLang="zh-CN" sz="2400" b="1"/>
          </a:p>
          <a:p>
            <a:pPr marL="0" indent="0" algn="just" eaLnBrk="1" hangingPunct="1">
              <a:lnSpc>
                <a:spcPct val="150000"/>
              </a:lnSpc>
              <a:spcBef>
                <a:spcPct val="0"/>
              </a:spcBef>
              <a:buFont typeface="Wingdings" panose="05000000000000000000" pitchFamily="2" charset="2"/>
              <a:buNone/>
            </a:pPr>
            <a:endParaRPr lang="en-US" altLang="zh-CN" sz="2400"/>
          </a:p>
          <a:p>
            <a:pPr marL="0" indent="0" algn="just" eaLnBrk="1" hangingPunct="1">
              <a:lnSpc>
                <a:spcPct val="150000"/>
              </a:lnSpc>
              <a:spcBef>
                <a:spcPct val="0"/>
              </a:spcBef>
              <a:buFont typeface="Wingdings" panose="05000000000000000000" pitchFamily="2" charset="2"/>
              <a:buNone/>
            </a:pPr>
            <a:endParaRPr lang="en-US" altLang="zh-CN" sz="2400"/>
          </a:p>
          <a:p>
            <a:pPr marL="0" indent="0" algn="just" eaLnBrk="1" hangingPunct="1">
              <a:lnSpc>
                <a:spcPct val="150000"/>
              </a:lnSpc>
              <a:spcBef>
                <a:spcPct val="0"/>
              </a:spcBef>
              <a:buFont typeface="Wingdings" panose="05000000000000000000" pitchFamily="2" charset="2"/>
              <a:buNone/>
            </a:pPr>
            <a:endParaRPr lang="en-US" altLang="zh-CN" sz="2400"/>
          </a:p>
          <a:p>
            <a:pPr marL="0" indent="0" algn="just" eaLnBrk="1" hangingPunct="1">
              <a:lnSpc>
                <a:spcPct val="150000"/>
              </a:lnSpc>
              <a:spcBef>
                <a:spcPct val="0"/>
              </a:spcBef>
              <a:buFont typeface="Wingdings" panose="05000000000000000000" pitchFamily="2" charset="2"/>
              <a:buNone/>
            </a:pPr>
            <a:endParaRPr lang="en-US" altLang="zh-CN"/>
          </a:p>
        </p:txBody>
      </p:sp>
      <p:pic>
        <p:nvPicPr>
          <p:cNvPr id="45059"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44650" y="568325"/>
            <a:ext cx="5783263" cy="10017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4506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574925"/>
            <a:ext cx="4445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3713163"/>
            <a:ext cx="9890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335463"/>
            <a:ext cx="23653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5200650"/>
            <a:ext cx="1768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图片 2"/>
          <p:cNvPicPr>
            <a:picLocks noChangeAspect="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8101013" y="52388"/>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noChangeArrowheads="1"/>
          </p:cNvSpPr>
          <p:nvPr>
            <p:ph idx="1"/>
          </p:nvPr>
        </p:nvSpPr>
        <p:spPr>
          <a:xfrm>
            <a:off x="250825" y="333375"/>
            <a:ext cx="8648700" cy="5600700"/>
          </a:xfrm>
          <a:solidFill>
            <a:schemeClr val="bg1"/>
          </a:solidFill>
        </p:spPr>
        <p:txBody>
          <a:bodyPr/>
          <a:lstStyle/>
          <a:p>
            <a:pPr marL="0" indent="0" algn="just" eaLnBrk="1" hangingPunct="1">
              <a:lnSpc>
                <a:spcPct val="150000"/>
              </a:lnSpc>
              <a:spcBef>
                <a:spcPct val="0"/>
              </a:spcBef>
              <a:buFont typeface="Wingdings" panose="05000000000000000000" pitchFamily="2" charset="2"/>
              <a:buNone/>
            </a:pPr>
            <a:r>
              <a:rPr lang="zh-CN" altLang="en-US" sz="2800">
                <a:solidFill>
                  <a:srgbClr val="0000FF"/>
                </a:solidFill>
              </a:rPr>
              <a:t>算法描述：</a:t>
            </a:r>
            <a:endParaRPr lang="en-US" altLang="zh-CN" sz="2800">
              <a:solidFill>
                <a:srgbClr val="0000FF"/>
              </a:solidFill>
            </a:endParaRPr>
          </a:p>
          <a:p>
            <a:pPr marL="0" indent="0" algn="just" eaLnBrk="1" hangingPunct="1">
              <a:lnSpc>
                <a:spcPct val="150000"/>
              </a:lnSpc>
              <a:spcBef>
                <a:spcPct val="0"/>
              </a:spcBef>
              <a:buFont typeface="Wingdings" panose="05000000000000000000" pitchFamily="2" charset="2"/>
              <a:buNone/>
            </a:pPr>
            <a:endParaRPr lang="en-US" altLang="zh-CN" sz="1100"/>
          </a:p>
          <a:p>
            <a:pPr marL="0" indent="0" algn="just" eaLnBrk="1" hangingPunct="1">
              <a:lnSpc>
                <a:spcPct val="150000"/>
              </a:lnSpc>
              <a:spcBef>
                <a:spcPct val="0"/>
              </a:spcBef>
              <a:buFont typeface="Wingdings" panose="05000000000000000000" pitchFamily="2" charset="2"/>
              <a:buNone/>
            </a:pPr>
            <a:endParaRPr lang="en-US" altLang="zh-CN" sz="2400"/>
          </a:p>
          <a:p>
            <a:pPr marL="0" indent="0" algn="just" eaLnBrk="1" hangingPunct="1">
              <a:lnSpc>
                <a:spcPct val="150000"/>
              </a:lnSpc>
              <a:spcBef>
                <a:spcPct val="0"/>
              </a:spcBef>
              <a:buFont typeface="Wingdings" panose="05000000000000000000" pitchFamily="2" charset="2"/>
              <a:buNone/>
            </a:pPr>
            <a:endParaRPr lang="en-US" altLang="zh-CN" sz="2400"/>
          </a:p>
          <a:p>
            <a:pPr marL="0" indent="0" algn="just" eaLnBrk="1" hangingPunct="1">
              <a:lnSpc>
                <a:spcPct val="150000"/>
              </a:lnSpc>
              <a:spcBef>
                <a:spcPct val="0"/>
              </a:spcBef>
              <a:buFont typeface="Wingdings" panose="05000000000000000000" pitchFamily="2" charset="2"/>
              <a:buNone/>
            </a:pPr>
            <a:endParaRPr lang="en-US" altLang="zh-CN" sz="2400"/>
          </a:p>
          <a:p>
            <a:pPr marL="0" indent="0" algn="just" eaLnBrk="1" hangingPunct="1">
              <a:lnSpc>
                <a:spcPct val="150000"/>
              </a:lnSpc>
              <a:spcBef>
                <a:spcPct val="0"/>
              </a:spcBef>
              <a:buFont typeface="Wingdings" panose="05000000000000000000" pitchFamily="2" charset="2"/>
              <a:buNone/>
            </a:pPr>
            <a:endParaRPr lang="en-US" altLang="zh-CN"/>
          </a:p>
        </p:txBody>
      </p:sp>
      <p:pic>
        <p:nvPicPr>
          <p:cNvPr id="4710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92275" y="908050"/>
            <a:ext cx="6545263"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内容占位符 2"/>
          <p:cNvSpPr txBox="1"/>
          <p:nvPr/>
        </p:nvSpPr>
        <p:spPr bwMode="auto">
          <a:xfrm>
            <a:off x="1666875" y="4700588"/>
            <a:ext cx="5857875" cy="1681162"/>
          </a:xfrm>
          <a:prstGeom prst="rect">
            <a:avLst/>
          </a:prstGeom>
          <a:solidFill>
            <a:schemeClr val="accent1">
              <a:lumMod val="20000"/>
              <a:lumOff val="80000"/>
            </a:schemeClr>
          </a:solidFill>
          <a:ln w="9525">
            <a:solidFill>
              <a:srgbClr val="000000"/>
            </a:solidFill>
            <a:miter lim="800000"/>
          </a:ln>
          <a:effec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50000"/>
              </a:lnSpc>
              <a:spcBef>
                <a:spcPts val="0"/>
              </a:spcBef>
              <a:defRPr/>
            </a:pPr>
            <a:r>
              <a:rPr lang="en-US" altLang="zh-CN" sz="1800" dirty="0" err="1"/>
              <a:t>W</a:t>
            </a:r>
            <a:r>
              <a:rPr lang="en-US" altLang="zh-CN" sz="1800" baseline="-25000" dirty="0" err="1"/>
              <a:t>n╳n</a:t>
            </a:r>
            <a:r>
              <a:rPr lang="zh-CN" altLang="en-US" sz="1800" dirty="0"/>
              <a:t>：权重邻接矩阵；</a:t>
            </a:r>
            <a:endParaRPr lang="en-US" altLang="zh-CN" sz="1800" dirty="0"/>
          </a:p>
          <a:p>
            <a:pPr algn="just" eaLnBrk="1" hangingPunct="1">
              <a:lnSpc>
                <a:spcPct val="150000"/>
              </a:lnSpc>
              <a:spcBef>
                <a:spcPts val="0"/>
              </a:spcBef>
              <a:defRPr/>
            </a:pPr>
            <a:r>
              <a:rPr lang="en-US" altLang="zh-CN" sz="1800" dirty="0" err="1"/>
              <a:t>D</a:t>
            </a:r>
            <a:r>
              <a:rPr lang="en-US" altLang="zh-CN" sz="1800" baseline="-25000" dirty="0" err="1"/>
              <a:t>n╳n</a:t>
            </a:r>
            <a:r>
              <a:rPr lang="zh-CN" altLang="en-US" sz="1800" dirty="0"/>
              <a:t>：最短路径权重矩阵</a:t>
            </a:r>
            <a:endParaRPr lang="en-US" altLang="zh-CN" sz="1800" dirty="0"/>
          </a:p>
          <a:p>
            <a:pPr algn="just" eaLnBrk="1" hangingPunct="1">
              <a:lnSpc>
                <a:spcPct val="150000"/>
              </a:lnSpc>
              <a:spcBef>
                <a:spcPts val="0"/>
              </a:spcBef>
              <a:defRPr/>
            </a:pPr>
            <a:r>
              <a:rPr lang="en-US" altLang="zh-CN" sz="1800" dirty="0"/>
              <a:t>FLOYD-WARSHALL</a:t>
            </a:r>
            <a:r>
              <a:rPr lang="zh-CN" altLang="en-US" sz="1800" dirty="0"/>
              <a:t>自底向上地完成</a:t>
            </a:r>
            <a:r>
              <a:rPr lang="en-US" altLang="zh-CN" sz="1800" dirty="0"/>
              <a:t>D</a:t>
            </a:r>
            <a:r>
              <a:rPr lang="zh-CN" altLang="en-US" sz="1800" dirty="0"/>
              <a:t>矩阵的计算。</a:t>
            </a:r>
            <a:endParaRPr lang="en-US" altLang="zh-CN" sz="1800" dirty="0"/>
          </a:p>
          <a:p>
            <a:pPr algn="just" eaLnBrk="1" hangingPunct="1">
              <a:lnSpc>
                <a:spcPct val="150000"/>
              </a:lnSpc>
              <a:spcBef>
                <a:spcPts val="0"/>
              </a:spcBef>
              <a:defRPr/>
            </a:pPr>
            <a:r>
              <a:rPr lang="en-US" altLang="zh-CN" sz="1800" dirty="0"/>
              <a:t>D</a:t>
            </a:r>
            <a:r>
              <a:rPr lang="zh-CN" altLang="en-US" sz="1800" dirty="0"/>
              <a:t>矩阵的计算可以在</a:t>
            </a:r>
            <a:r>
              <a:rPr lang="zh-CN" altLang="en-US" sz="1800" dirty="0">
                <a:solidFill>
                  <a:srgbClr val="FF0000"/>
                </a:solidFill>
              </a:rPr>
              <a:t>原址</a:t>
            </a:r>
            <a:r>
              <a:rPr lang="zh-CN" altLang="en-US" sz="1800" dirty="0"/>
              <a:t>上完成。</a:t>
            </a:r>
            <a:endParaRPr lang="en-US" altLang="zh-CN" sz="1800" dirty="0"/>
          </a:p>
        </p:txBody>
      </p:sp>
      <p:pic>
        <p:nvPicPr>
          <p:cNvPr id="47109"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250825" y="188913"/>
            <a:ext cx="8785225" cy="6192837"/>
          </a:xfrm>
          <a:solidFill>
            <a:schemeClr val="bg1"/>
          </a:solidFill>
        </p:spPr>
        <p:txBody>
          <a:bodyPr/>
          <a:lstStyle/>
          <a:p>
            <a:pPr marL="0" indent="0">
              <a:lnSpc>
                <a:spcPct val="150000"/>
              </a:lnSpc>
              <a:buFont typeface="Wingdings" panose="05000000000000000000" pitchFamily="2" charset="2"/>
              <a:buNone/>
              <a:defRPr/>
            </a:pPr>
            <a:r>
              <a:rPr lang="zh-CN" altLang="en-US" sz="2800" dirty="0">
                <a:solidFill>
                  <a:srgbClr val="0000FF"/>
                </a:solidFill>
              </a:rPr>
              <a:t>构建最短路径</a:t>
            </a:r>
            <a:endParaRPr lang="en-US" altLang="zh-CN" sz="2800" dirty="0">
              <a:solidFill>
                <a:srgbClr val="0000FF"/>
              </a:solidFill>
            </a:endParaRPr>
          </a:p>
          <a:p>
            <a:pPr marL="0" indent="0">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在计算矩阵</a:t>
            </a:r>
            <a:r>
              <a:rPr lang="en-US" altLang="zh-CN" sz="2400" dirty="0">
                <a:latin typeface="宋体" panose="02010600030101010101" pitchFamily="2" charset="-122"/>
                <a:ea typeface="宋体" panose="02010600030101010101" pitchFamily="2" charset="-122"/>
              </a:rPr>
              <a:t>D</a:t>
            </a:r>
            <a:r>
              <a:rPr lang="en-US" altLang="zh-CN" sz="2400" baseline="300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的同时，计算</a:t>
            </a:r>
            <a:r>
              <a:rPr lang="zh-CN" altLang="en-US" sz="2400" dirty="0">
                <a:solidFill>
                  <a:srgbClr val="0000FF"/>
                </a:solidFill>
                <a:latin typeface="宋体" panose="02010600030101010101" pitchFamily="2" charset="-122"/>
                <a:ea typeface="宋体" panose="02010600030101010101" pitchFamily="2" charset="-122"/>
              </a:rPr>
              <a:t>前驱矩阵</a:t>
            </a:r>
            <a:r>
              <a:rPr lang="az-Cyrl-AZ" altLang="zh-CN" sz="2400" dirty="0">
                <a:solidFill>
                  <a:srgbClr val="0000FF"/>
                </a:solidFill>
                <a:ea typeface="宋体" panose="02010600030101010101" pitchFamily="2" charset="-122"/>
              </a:rPr>
              <a:t>П</a:t>
            </a:r>
            <a:r>
              <a:rPr lang="zh-CN" altLang="en-US" sz="2400" dirty="0">
                <a:latin typeface="宋体" panose="02010600030101010101" pitchFamily="2" charset="-122"/>
                <a:ea typeface="宋体" panose="02010600030101010101" pitchFamily="2" charset="-122"/>
              </a:rPr>
              <a:t>序列：</a:t>
            </a:r>
            <a:r>
              <a:rPr lang="az-Cyrl-AZ" altLang="zh-CN" sz="2400" dirty="0">
                <a:ea typeface="宋体" panose="02010600030101010101" pitchFamily="2" charset="-122"/>
              </a:rPr>
              <a:t> П</a:t>
            </a:r>
            <a:r>
              <a:rPr lang="en-US" altLang="zh-CN" sz="2400" baseline="300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r>
              <a:rPr lang="az-Cyrl-AZ" altLang="zh-CN" sz="2400" dirty="0">
                <a:ea typeface="宋体" panose="02010600030101010101" pitchFamily="2" charset="-122"/>
              </a:rPr>
              <a:t>П</a:t>
            </a:r>
            <a:r>
              <a:rPr lang="en-US" altLang="zh-CN" sz="2400" baseline="300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az-Cyrl-AZ" altLang="zh-CN" sz="2400" dirty="0">
                <a:ea typeface="宋体" panose="02010600030101010101" pitchFamily="2" charset="-122"/>
              </a:rPr>
              <a:t>П</a:t>
            </a:r>
            <a:r>
              <a:rPr lang="en-US" altLang="zh-CN" sz="2400" baseline="30000" dirty="0">
                <a:latin typeface="宋体" panose="02010600030101010101" pitchFamily="2" charset="-122"/>
                <a:ea typeface="宋体" panose="02010600030101010101" pitchFamily="2" charset="-122"/>
              </a:rPr>
              <a:t>(n)</a:t>
            </a:r>
            <a:r>
              <a:rPr lang="en-US" altLang="zh-CN" sz="2400" dirty="0">
                <a:latin typeface="宋体" panose="02010600030101010101" pitchFamily="2" charset="-122"/>
                <a:ea typeface="宋体" panose="02010600030101010101" pitchFamily="2" charset="-122"/>
              </a:rPr>
              <a:t>=</a:t>
            </a:r>
            <a:r>
              <a:rPr lang="az-Cyrl-AZ" altLang="zh-CN" sz="2400" dirty="0">
                <a:ea typeface="宋体" panose="02010600030101010101" pitchFamily="2" charset="-122"/>
              </a:rPr>
              <a:t>П</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r>
              <a:rPr lang="zh-CN" altLang="en-US" sz="2400" dirty="0"/>
              <a:t>其中，</a:t>
            </a:r>
            <a:endParaRPr lang="en-US" altLang="zh-CN" sz="2400" dirty="0"/>
          </a:p>
          <a:p>
            <a:pPr marL="894080">
              <a:lnSpc>
                <a:spcPct val="150000"/>
              </a:lnSpc>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为从结点</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到结点</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的一条所有中间结点都取自集合</a:t>
            </a:r>
            <a:r>
              <a:rPr lang="en-US" altLang="zh-CN" sz="2400" dirty="0">
                <a:latin typeface="宋体" panose="02010600030101010101" pitchFamily="2" charset="-122"/>
                <a:ea typeface="宋体" panose="02010600030101010101" pitchFamily="2" charset="-122"/>
              </a:rPr>
              <a:t>{1,2, …, k}</a:t>
            </a:r>
            <a:r>
              <a:rPr lang="zh-CN" altLang="en-US" sz="2400" dirty="0">
                <a:latin typeface="宋体" panose="02010600030101010101" pitchFamily="2" charset="-122"/>
                <a:ea typeface="宋体" panose="02010600030101010101" pitchFamily="2" charset="-122"/>
              </a:rPr>
              <a:t>的最短路径上</a:t>
            </a:r>
            <a:r>
              <a:rPr lang="en-US" altLang="zh-CN" sz="2400" dirty="0"/>
              <a:t>j</a:t>
            </a:r>
            <a:r>
              <a:rPr lang="zh-CN" altLang="en-US" sz="2400" dirty="0"/>
              <a:t>的前驱结点。</a:t>
            </a:r>
            <a:endParaRPr lang="en-US" altLang="zh-CN" sz="2400" dirty="0"/>
          </a:p>
          <a:p>
            <a:pPr marL="894080">
              <a:lnSpc>
                <a:spcPct val="150000"/>
              </a:lnSpc>
              <a:defRPr/>
            </a:pPr>
            <a:r>
              <a:rPr lang="en-US" altLang="zh-CN" sz="2400" dirty="0"/>
              <a:t>k=0</a:t>
            </a:r>
            <a:r>
              <a:rPr lang="zh-CN" altLang="en-US" sz="2400" dirty="0"/>
              <a:t>时：</a:t>
            </a:r>
            <a:endParaRPr lang="en-US" altLang="zh-CN" sz="2400" dirty="0"/>
          </a:p>
          <a:p>
            <a:pPr marL="894080">
              <a:lnSpc>
                <a:spcPct val="150000"/>
              </a:lnSpc>
              <a:defRPr/>
            </a:pPr>
            <a:endParaRPr lang="en-US" altLang="zh-CN" sz="2400" dirty="0"/>
          </a:p>
          <a:p>
            <a:pPr marL="894080">
              <a:lnSpc>
                <a:spcPct val="150000"/>
              </a:lnSpc>
              <a:defRPr/>
            </a:pPr>
            <a:endParaRPr lang="en-US" altLang="zh-CN" sz="2400" dirty="0"/>
          </a:p>
          <a:p>
            <a:pPr marL="1252855">
              <a:lnSpc>
                <a:spcPct val="150000"/>
              </a:lnSpc>
              <a:buFont typeface="Wingdings" panose="05000000000000000000" pitchFamily="2" charset="2"/>
              <a:buChar char="Ø"/>
              <a:defRPr/>
            </a:pPr>
            <a:r>
              <a:rPr lang="en-US" altLang="zh-CN" sz="2000" b="1" dirty="0">
                <a:latin typeface="仿宋" panose="02010609060101010101" pitchFamily="49" charset="-122"/>
                <a:ea typeface="仿宋" panose="02010609060101010101" pitchFamily="49" charset="-122"/>
              </a:rPr>
              <a:t>k=0</a:t>
            </a:r>
            <a:r>
              <a:rPr lang="zh-CN" altLang="en-US" sz="2000" b="1" dirty="0">
                <a:latin typeface="仿宋" panose="02010609060101010101" pitchFamily="49" charset="-122"/>
                <a:ea typeface="仿宋" panose="02010609060101010101" pitchFamily="49" charset="-122"/>
              </a:rPr>
              <a:t>时，是一条从</a:t>
            </a:r>
            <a:r>
              <a:rPr lang="en-US" altLang="zh-CN" sz="2000" b="1" dirty="0" err="1">
                <a:latin typeface="仿宋" panose="02010609060101010101" pitchFamily="49" charset="-122"/>
                <a:ea typeface="仿宋" panose="02010609060101010101" pitchFamily="49" charset="-122"/>
              </a:rPr>
              <a:t>i</a:t>
            </a:r>
            <a:r>
              <a:rPr lang="zh-CN" altLang="en-US" sz="2000" b="1" dirty="0">
                <a:latin typeface="仿宋" panose="02010609060101010101" pitchFamily="49" charset="-122"/>
                <a:ea typeface="仿宋" panose="02010609060101010101" pitchFamily="49" charset="-122"/>
              </a:rPr>
              <a:t>到</a:t>
            </a:r>
            <a:r>
              <a:rPr lang="en-US" altLang="zh-CN" sz="2000" b="1" dirty="0">
                <a:latin typeface="仿宋" panose="02010609060101010101" pitchFamily="49" charset="-122"/>
                <a:ea typeface="仿宋" panose="02010609060101010101" pitchFamily="49" charset="-122"/>
              </a:rPr>
              <a:t>j</a:t>
            </a:r>
            <a:r>
              <a:rPr lang="zh-CN" altLang="en-US" sz="2000" b="1" dirty="0">
                <a:latin typeface="仿宋" panose="02010609060101010101" pitchFamily="49" charset="-122"/>
                <a:ea typeface="仿宋" panose="02010609060101010101" pitchFamily="49" charset="-122"/>
              </a:rPr>
              <a:t>的没有中间结点的最短路径，所以当路径存在时</a:t>
            </a:r>
            <a:r>
              <a:rPr lang="en-US"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w</a:t>
            </a:r>
            <a:r>
              <a:rPr lang="en-US" altLang="zh-CN" sz="2000" b="1" baseline="-25000" dirty="0" err="1">
                <a:latin typeface="仿宋" panose="02010609060101010101" pitchFamily="49" charset="-122"/>
                <a:ea typeface="仿宋" panose="02010609060101010101" pitchFamily="49" charset="-122"/>
              </a:rPr>
              <a:t>ij</a:t>
            </a:r>
            <a:r>
              <a:rPr lang="en-US" altLang="zh-CN" sz="2000" b="1" dirty="0">
                <a:latin typeface="仿宋" panose="02010609060101010101" pitchFamily="49" charset="-122"/>
                <a:ea typeface="仿宋" panose="02010609060101010101" pitchFamily="49" charset="-122"/>
              </a:rPr>
              <a:t>&lt;∞)</a:t>
            </a:r>
            <a:r>
              <a:rPr lang="zh-CN" altLang="en-US" sz="2000" b="1" dirty="0">
                <a:latin typeface="仿宋" panose="02010609060101010101" pitchFamily="49" charset="-122"/>
                <a:ea typeface="仿宋" panose="02010609060101010101" pitchFamily="49" charset="-122"/>
              </a:rPr>
              <a:t>，</a:t>
            </a:r>
            <a:r>
              <a:rPr lang="en-US" altLang="zh-CN" sz="2000" b="1" dirty="0">
                <a:latin typeface="仿宋" panose="02010609060101010101" pitchFamily="49" charset="-122"/>
                <a:ea typeface="仿宋" panose="02010609060101010101" pitchFamily="49" charset="-122"/>
              </a:rPr>
              <a:t>j</a:t>
            </a:r>
            <a:r>
              <a:rPr lang="zh-CN" altLang="en-US" sz="2000" b="1" dirty="0">
                <a:latin typeface="仿宋" panose="02010609060101010101" pitchFamily="49" charset="-122"/>
                <a:ea typeface="仿宋" panose="02010609060101010101" pitchFamily="49" charset="-122"/>
              </a:rPr>
              <a:t>的前驱就是</a:t>
            </a:r>
            <a:r>
              <a:rPr lang="en-US" altLang="zh-CN" sz="2000" b="1" dirty="0" err="1">
                <a:latin typeface="仿宋" panose="02010609060101010101" pitchFamily="49" charset="-122"/>
                <a:ea typeface="仿宋" panose="02010609060101010101" pitchFamily="49" charset="-122"/>
              </a:rPr>
              <a:t>i</a:t>
            </a:r>
            <a:r>
              <a:rPr lang="zh-CN" altLang="en-US" sz="2000" b="1" dirty="0">
                <a:latin typeface="仿宋" panose="02010609060101010101" pitchFamily="49" charset="-122"/>
                <a:ea typeface="仿宋" panose="02010609060101010101" pitchFamily="49" charset="-122"/>
              </a:rPr>
              <a:t>。</a:t>
            </a:r>
            <a:endParaRPr lang="en-US" altLang="zh-CN" sz="2800" dirty="0">
              <a:solidFill>
                <a:srgbClr val="0000FF"/>
              </a:solidFill>
            </a:endParaRPr>
          </a:p>
        </p:txBody>
      </p:sp>
      <p:pic>
        <p:nvPicPr>
          <p:cNvPr id="4915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6013" y="2889250"/>
            <a:ext cx="4572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437063"/>
            <a:ext cx="49942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内容占位符 2"/>
          <p:cNvSpPr>
            <a:spLocks noGrp="1"/>
          </p:cNvSpPr>
          <p:nvPr>
            <p:ph idx="1"/>
          </p:nvPr>
        </p:nvSpPr>
        <p:spPr>
          <a:xfrm>
            <a:off x="179388" y="115888"/>
            <a:ext cx="8785225" cy="6192837"/>
          </a:xfrm>
          <a:solidFill>
            <a:schemeClr val="bg1"/>
          </a:solidFill>
        </p:spPr>
        <p:txBody>
          <a:bodyPr/>
          <a:lstStyle/>
          <a:p>
            <a:pPr marL="447675">
              <a:lnSpc>
                <a:spcPct val="150000"/>
              </a:lnSpc>
              <a:defRPr/>
            </a:pPr>
            <a:r>
              <a:rPr lang="en-US" altLang="zh-CN" sz="2400" dirty="0"/>
              <a:t>k≥1</a:t>
            </a:r>
            <a:r>
              <a:rPr lang="zh-CN" altLang="en-US" sz="2400" dirty="0"/>
              <a:t>时，从结点</a:t>
            </a:r>
            <a:r>
              <a:rPr lang="en-US" altLang="zh-CN" sz="2400" dirty="0" err="1"/>
              <a:t>i</a:t>
            </a:r>
            <a:r>
              <a:rPr lang="zh-CN" altLang="en-US" sz="2400" dirty="0"/>
              <a:t>到结点</a:t>
            </a:r>
            <a:r>
              <a:rPr lang="en-US" altLang="zh-CN" sz="2400" dirty="0"/>
              <a:t>j</a:t>
            </a:r>
            <a:r>
              <a:rPr lang="zh-CN" altLang="en-US" sz="2400" dirty="0"/>
              <a:t>的一条所有中间结点都取自集合</a:t>
            </a:r>
            <a:r>
              <a:rPr lang="en-US" altLang="zh-CN" sz="2400" dirty="0"/>
              <a:t>{1,2, …, k} </a:t>
            </a:r>
            <a:r>
              <a:rPr lang="zh-CN" altLang="en-US" sz="2400" dirty="0"/>
              <a:t>的最短路径或者经过</a:t>
            </a:r>
            <a:r>
              <a:rPr lang="en-US" altLang="zh-CN" sz="2400" dirty="0"/>
              <a:t>k</a:t>
            </a:r>
            <a:r>
              <a:rPr lang="zh-CN" altLang="en-US" sz="2400" dirty="0"/>
              <a:t>，或者不经过</a:t>
            </a:r>
            <a:r>
              <a:rPr lang="en-US" altLang="zh-CN" sz="2400" dirty="0"/>
              <a:t>k</a:t>
            </a:r>
            <a:r>
              <a:rPr lang="zh-CN" altLang="en-US" sz="2400" dirty="0"/>
              <a:t>。</a:t>
            </a:r>
            <a:endParaRPr lang="en-US" altLang="zh-CN" sz="2400" dirty="0"/>
          </a:p>
          <a:p>
            <a:pPr marL="894080">
              <a:lnSpc>
                <a:spcPct val="150000"/>
              </a:lnSpc>
              <a:buFont typeface="Wingdings" panose="05000000000000000000" pitchFamily="2" charset="2"/>
              <a:buChar char="Ø"/>
              <a:defRPr/>
            </a:pPr>
            <a:r>
              <a:rPr lang="zh-CN" altLang="en-US" sz="2400" dirty="0"/>
              <a:t>若不经过</a:t>
            </a:r>
            <a:r>
              <a:rPr lang="en-US" altLang="zh-CN" sz="2400" dirty="0"/>
              <a:t>k</a:t>
            </a:r>
            <a:r>
              <a:rPr lang="zh-CN" altLang="en-US" sz="2400" dirty="0"/>
              <a:t>，则有</a:t>
            </a:r>
            <a:endParaRPr lang="en-US" altLang="zh-CN" sz="2400" dirty="0"/>
          </a:p>
          <a:p>
            <a:pPr marL="1252855" lvl="1">
              <a:lnSpc>
                <a:spcPct val="150000"/>
              </a:lnSpc>
              <a:buFont typeface="Wingdings" panose="05000000000000000000" pitchFamily="2" charset="2"/>
              <a:buChar char="Ø"/>
              <a:defRPr/>
            </a:pPr>
            <a:r>
              <a:rPr lang="zh-CN" altLang="en-US" sz="2000" b="1" dirty="0">
                <a:latin typeface="宋体" panose="02010600030101010101" pitchFamily="2" charset="-122"/>
                <a:ea typeface="宋体" panose="02010600030101010101" pitchFamily="2" charset="-122"/>
              </a:rPr>
              <a:t>此时求从结点</a:t>
            </a:r>
            <a:r>
              <a:rPr lang="en-US" altLang="zh-CN" sz="2000" b="1" dirty="0" err="1">
                <a:latin typeface="宋体" panose="02010600030101010101" pitchFamily="2" charset="-122"/>
                <a:ea typeface="宋体" panose="02010600030101010101" pitchFamily="2" charset="-122"/>
              </a:rPr>
              <a:t>i</a:t>
            </a:r>
            <a:r>
              <a:rPr lang="zh-CN" altLang="en-US" sz="2000" b="1" dirty="0">
                <a:latin typeface="宋体" panose="02010600030101010101" pitchFamily="2" charset="-122"/>
                <a:ea typeface="宋体" panose="02010600030101010101" pitchFamily="2" charset="-122"/>
              </a:rPr>
              <a:t>到结点</a:t>
            </a:r>
            <a:r>
              <a:rPr lang="en-US" altLang="zh-CN" sz="2000" b="1" dirty="0">
                <a:latin typeface="宋体" panose="02010600030101010101" pitchFamily="2" charset="-122"/>
                <a:ea typeface="宋体" panose="02010600030101010101" pitchFamily="2" charset="-122"/>
              </a:rPr>
              <a:t>j</a:t>
            </a:r>
            <a:r>
              <a:rPr lang="zh-CN" altLang="en-US" sz="2000" b="1" dirty="0">
                <a:latin typeface="宋体" panose="02010600030101010101" pitchFamily="2" charset="-122"/>
                <a:ea typeface="宋体" panose="02010600030101010101" pitchFamily="2" charset="-122"/>
              </a:rPr>
              <a:t>的所有中间结点都取自集合</a:t>
            </a:r>
            <a:r>
              <a:rPr lang="en-US" altLang="zh-CN" sz="2000" b="1" dirty="0">
                <a:latin typeface="宋体" panose="02010600030101010101" pitchFamily="2" charset="-122"/>
                <a:ea typeface="宋体" panose="02010600030101010101" pitchFamily="2" charset="-122"/>
              </a:rPr>
              <a:t>{1,2,…,k}</a:t>
            </a:r>
            <a:r>
              <a:rPr lang="zh-CN" altLang="en-US" sz="2000" b="1" dirty="0">
                <a:latin typeface="宋体" panose="02010600030101010101" pitchFamily="2" charset="-122"/>
                <a:ea typeface="宋体" panose="02010600030101010101" pitchFamily="2" charset="-122"/>
              </a:rPr>
              <a:t>的最短路径上的</a:t>
            </a:r>
            <a:r>
              <a:rPr lang="en-US" altLang="zh-CN" sz="2000" b="1" dirty="0">
                <a:latin typeface="宋体" panose="02010600030101010101" pitchFamily="2" charset="-122"/>
                <a:ea typeface="宋体" panose="02010600030101010101" pitchFamily="2" charset="-122"/>
              </a:rPr>
              <a:t>j</a:t>
            </a:r>
            <a:r>
              <a:rPr lang="zh-CN" altLang="en-US" sz="2000" b="1" dirty="0">
                <a:latin typeface="宋体" panose="02010600030101010101" pitchFamily="2" charset="-122"/>
                <a:ea typeface="宋体" panose="02010600030101010101" pitchFamily="2" charset="-122"/>
              </a:rPr>
              <a:t>的前驱等价于</a:t>
            </a:r>
            <a:r>
              <a:rPr lang="zh-CN" altLang="en-US" sz="2000" b="1" dirty="0">
                <a:solidFill>
                  <a:srgbClr val="0000FF"/>
                </a:solidFill>
                <a:latin typeface="宋体" panose="02010600030101010101" pitchFamily="2" charset="-122"/>
                <a:ea typeface="宋体" panose="02010600030101010101" pitchFamily="2" charset="-122"/>
              </a:rPr>
              <a:t>求从结点</a:t>
            </a:r>
            <a:r>
              <a:rPr lang="en-US" altLang="zh-CN" sz="2000" b="1" dirty="0" err="1">
                <a:solidFill>
                  <a:srgbClr val="0000FF"/>
                </a:solidFill>
                <a:latin typeface="宋体" panose="02010600030101010101" pitchFamily="2" charset="-122"/>
                <a:ea typeface="宋体" panose="02010600030101010101" pitchFamily="2" charset="-122"/>
              </a:rPr>
              <a:t>i</a:t>
            </a:r>
            <a:r>
              <a:rPr lang="zh-CN" altLang="en-US" sz="2000" b="1" dirty="0">
                <a:solidFill>
                  <a:srgbClr val="0000FF"/>
                </a:solidFill>
                <a:latin typeface="宋体" panose="02010600030101010101" pitchFamily="2" charset="-122"/>
                <a:ea typeface="宋体" panose="02010600030101010101" pitchFamily="2" charset="-122"/>
              </a:rPr>
              <a:t>到结点</a:t>
            </a:r>
            <a:r>
              <a:rPr lang="en-US" altLang="zh-CN" sz="2000" b="1" dirty="0">
                <a:solidFill>
                  <a:srgbClr val="0000FF"/>
                </a:solidFill>
                <a:latin typeface="宋体" panose="02010600030101010101" pitchFamily="2" charset="-122"/>
                <a:ea typeface="宋体" panose="02010600030101010101" pitchFamily="2" charset="-122"/>
              </a:rPr>
              <a:t>j</a:t>
            </a:r>
            <a:r>
              <a:rPr lang="zh-CN" altLang="en-US" sz="2000" b="1" dirty="0">
                <a:solidFill>
                  <a:srgbClr val="0000FF"/>
                </a:solidFill>
                <a:latin typeface="宋体" panose="02010600030101010101" pitchFamily="2" charset="-122"/>
                <a:ea typeface="宋体" panose="02010600030101010101" pitchFamily="2" charset="-122"/>
              </a:rPr>
              <a:t>的所有中间结点都取自集合</a:t>
            </a:r>
            <a:r>
              <a:rPr lang="en-US" altLang="zh-CN" sz="2000" b="1" dirty="0">
                <a:solidFill>
                  <a:srgbClr val="0000FF"/>
                </a:solidFill>
                <a:latin typeface="宋体" panose="02010600030101010101" pitchFamily="2" charset="-122"/>
                <a:ea typeface="宋体" panose="02010600030101010101" pitchFamily="2" charset="-122"/>
              </a:rPr>
              <a:t>{1,2,…,k-1}</a:t>
            </a:r>
            <a:r>
              <a:rPr lang="zh-CN" altLang="en-US" sz="2000" b="1" dirty="0">
                <a:solidFill>
                  <a:srgbClr val="0000FF"/>
                </a:solidFill>
                <a:latin typeface="宋体" panose="02010600030101010101" pitchFamily="2" charset="-122"/>
                <a:ea typeface="宋体" panose="02010600030101010101" pitchFamily="2" charset="-122"/>
              </a:rPr>
              <a:t>的最短路径上的</a:t>
            </a:r>
            <a:r>
              <a:rPr lang="en-US" altLang="zh-CN" sz="2000" b="1" dirty="0">
                <a:solidFill>
                  <a:srgbClr val="0000FF"/>
                </a:solidFill>
                <a:latin typeface="宋体" panose="02010600030101010101" pitchFamily="2" charset="-122"/>
                <a:ea typeface="宋体" panose="02010600030101010101" pitchFamily="2" charset="-122"/>
              </a:rPr>
              <a:t>j</a:t>
            </a:r>
            <a:r>
              <a:rPr lang="zh-CN" altLang="en-US" sz="2000" b="1" dirty="0">
                <a:solidFill>
                  <a:srgbClr val="0000FF"/>
                </a:solidFill>
                <a:latin typeface="宋体" panose="02010600030101010101" pitchFamily="2" charset="-122"/>
                <a:ea typeface="宋体" panose="02010600030101010101" pitchFamily="2" charset="-122"/>
              </a:rPr>
              <a:t>的前驱。</a:t>
            </a:r>
            <a:endParaRPr lang="en-US" altLang="zh-CN" sz="2000" b="1" dirty="0">
              <a:solidFill>
                <a:srgbClr val="0000FF"/>
              </a:solidFill>
              <a:latin typeface="宋体" panose="02010600030101010101" pitchFamily="2" charset="-122"/>
              <a:ea typeface="宋体" panose="02010600030101010101" pitchFamily="2" charset="-122"/>
            </a:endParaRPr>
          </a:p>
          <a:p>
            <a:pPr marL="894080" lvl="1" indent="-342900">
              <a:lnSpc>
                <a:spcPct val="150000"/>
              </a:lnSpc>
              <a:buFont typeface="Wingdings" panose="05000000000000000000" pitchFamily="2" charset="2"/>
              <a:buChar char="Ø"/>
              <a:defRPr/>
            </a:pPr>
            <a:r>
              <a:rPr lang="zh-CN" altLang="en-US" sz="2400" dirty="0"/>
              <a:t>若经过</a:t>
            </a:r>
            <a:r>
              <a:rPr lang="en-US" altLang="zh-CN" sz="2400" dirty="0"/>
              <a:t>k</a:t>
            </a:r>
            <a:r>
              <a:rPr lang="zh-CN" altLang="en-US" sz="2400" dirty="0"/>
              <a:t>，则有</a:t>
            </a:r>
            <a:endParaRPr lang="en-US" altLang="zh-CN" sz="2400" dirty="0"/>
          </a:p>
          <a:p>
            <a:pPr marL="1252855" lvl="1">
              <a:lnSpc>
                <a:spcPct val="150000"/>
              </a:lnSpc>
              <a:buFont typeface="Wingdings" panose="05000000000000000000" pitchFamily="2" charset="2"/>
              <a:buChar char="Ø"/>
              <a:defRPr/>
            </a:pPr>
            <a:r>
              <a:rPr lang="zh-CN" altLang="en-US" sz="2000" b="1" dirty="0">
                <a:latin typeface="宋体" panose="02010600030101010101" pitchFamily="2" charset="-122"/>
                <a:ea typeface="宋体" panose="02010600030101010101" pitchFamily="2" charset="-122"/>
              </a:rPr>
              <a:t>此时求从结点</a:t>
            </a:r>
            <a:r>
              <a:rPr lang="en-US" altLang="zh-CN" sz="2000" b="1" dirty="0" err="1">
                <a:latin typeface="宋体" panose="02010600030101010101" pitchFamily="2" charset="-122"/>
                <a:ea typeface="宋体" panose="02010600030101010101" pitchFamily="2" charset="-122"/>
              </a:rPr>
              <a:t>i</a:t>
            </a:r>
            <a:r>
              <a:rPr lang="zh-CN" altLang="en-US" sz="2000" b="1" dirty="0">
                <a:latin typeface="宋体" panose="02010600030101010101" pitchFamily="2" charset="-122"/>
                <a:ea typeface="宋体" panose="02010600030101010101" pitchFamily="2" charset="-122"/>
              </a:rPr>
              <a:t>到结点</a:t>
            </a:r>
            <a:r>
              <a:rPr lang="en-US" altLang="zh-CN" sz="2000" b="1" dirty="0">
                <a:latin typeface="宋体" panose="02010600030101010101" pitchFamily="2" charset="-122"/>
                <a:ea typeface="宋体" panose="02010600030101010101" pitchFamily="2" charset="-122"/>
              </a:rPr>
              <a:t>j</a:t>
            </a:r>
            <a:r>
              <a:rPr lang="zh-CN" altLang="en-US" sz="2000" b="1" dirty="0">
                <a:latin typeface="宋体" panose="02010600030101010101" pitchFamily="2" charset="-122"/>
                <a:ea typeface="宋体" panose="02010600030101010101" pitchFamily="2" charset="-122"/>
              </a:rPr>
              <a:t>的所有中间结点都取自集合</a:t>
            </a:r>
            <a:r>
              <a:rPr lang="en-US" altLang="zh-CN" sz="2000" b="1" dirty="0">
                <a:latin typeface="宋体" panose="02010600030101010101" pitchFamily="2" charset="-122"/>
                <a:ea typeface="宋体" panose="02010600030101010101" pitchFamily="2" charset="-122"/>
              </a:rPr>
              <a:t>{1,2,…,k}</a:t>
            </a:r>
            <a:r>
              <a:rPr lang="zh-CN" altLang="en-US" sz="2000" b="1" dirty="0">
                <a:latin typeface="宋体" panose="02010600030101010101" pitchFamily="2" charset="-122"/>
                <a:ea typeface="宋体" panose="02010600030101010101" pitchFamily="2" charset="-122"/>
              </a:rPr>
              <a:t>的最短路径上的</a:t>
            </a:r>
            <a:r>
              <a:rPr lang="en-US" altLang="zh-CN" sz="2000" b="1" dirty="0">
                <a:latin typeface="宋体" panose="02010600030101010101" pitchFamily="2" charset="-122"/>
                <a:ea typeface="宋体" panose="02010600030101010101" pitchFamily="2" charset="-122"/>
              </a:rPr>
              <a:t>j</a:t>
            </a:r>
            <a:r>
              <a:rPr lang="zh-CN" altLang="en-US" sz="2000" b="1" dirty="0">
                <a:latin typeface="宋体" panose="02010600030101010101" pitchFamily="2" charset="-122"/>
                <a:ea typeface="宋体" panose="02010600030101010101" pitchFamily="2" charset="-122"/>
              </a:rPr>
              <a:t>的前驱等价于</a:t>
            </a:r>
            <a:r>
              <a:rPr lang="zh-CN" altLang="en-US" sz="2000" b="1" dirty="0">
                <a:solidFill>
                  <a:srgbClr val="0000FF"/>
                </a:solidFill>
                <a:latin typeface="宋体" panose="02010600030101010101" pitchFamily="2" charset="-122"/>
                <a:ea typeface="宋体" panose="02010600030101010101" pitchFamily="2" charset="-122"/>
              </a:rPr>
              <a:t>求从结点</a:t>
            </a:r>
            <a:r>
              <a:rPr lang="en-US" altLang="zh-CN" sz="2000" b="1" dirty="0">
                <a:solidFill>
                  <a:srgbClr val="0000FF"/>
                </a:solidFill>
                <a:latin typeface="宋体" panose="02010600030101010101" pitchFamily="2" charset="-122"/>
                <a:ea typeface="宋体" panose="02010600030101010101" pitchFamily="2" charset="-122"/>
              </a:rPr>
              <a:t>k</a:t>
            </a:r>
            <a:r>
              <a:rPr lang="zh-CN" altLang="en-US" sz="2000" b="1" dirty="0">
                <a:solidFill>
                  <a:srgbClr val="0000FF"/>
                </a:solidFill>
                <a:latin typeface="宋体" panose="02010600030101010101" pitchFamily="2" charset="-122"/>
                <a:ea typeface="宋体" panose="02010600030101010101" pitchFamily="2" charset="-122"/>
              </a:rPr>
              <a:t>到结点</a:t>
            </a:r>
            <a:r>
              <a:rPr lang="en-US" altLang="zh-CN" sz="2000" b="1" dirty="0">
                <a:solidFill>
                  <a:srgbClr val="0000FF"/>
                </a:solidFill>
                <a:latin typeface="宋体" panose="02010600030101010101" pitchFamily="2" charset="-122"/>
                <a:ea typeface="宋体" panose="02010600030101010101" pitchFamily="2" charset="-122"/>
              </a:rPr>
              <a:t>j</a:t>
            </a:r>
            <a:r>
              <a:rPr lang="zh-CN" altLang="en-US" sz="2000" b="1" dirty="0">
                <a:solidFill>
                  <a:srgbClr val="0000FF"/>
                </a:solidFill>
                <a:latin typeface="宋体" panose="02010600030101010101" pitchFamily="2" charset="-122"/>
                <a:ea typeface="宋体" panose="02010600030101010101" pitchFamily="2" charset="-122"/>
              </a:rPr>
              <a:t>的所有中间结点都取自集合</a:t>
            </a:r>
            <a:r>
              <a:rPr lang="en-US" altLang="zh-CN" sz="2000" b="1" dirty="0">
                <a:solidFill>
                  <a:srgbClr val="0000FF"/>
                </a:solidFill>
                <a:latin typeface="宋体" panose="02010600030101010101" pitchFamily="2" charset="-122"/>
                <a:ea typeface="宋体" panose="02010600030101010101" pitchFamily="2" charset="-122"/>
              </a:rPr>
              <a:t>{1,2,…,k-1}</a:t>
            </a:r>
            <a:r>
              <a:rPr lang="zh-CN" altLang="en-US" sz="2000" b="1" dirty="0">
                <a:solidFill>
                  <a:srgbClr val="0000FF"/>
                </a:solidFill>
                <a:latin typeface="宋体" panose="02010600030101010101" pitchFamily="2" charset="-122"/>
                <a:ea typeface="宋体" panose="02010600030101010101" pitchFamily="2" charset="-122"/>
              </a:rPr>
              <a:t>的最短路径上的</a:t>
            </a:r>
            <a:r>
              <a:rPr lang="en-US" altLang="zh-CN" sz="2000" b="1" dirty="0">
                <a:solidFill>
                  <a:srgbClr val="0000FF"/>
                </a:solidFill>
                <a:latin typeface="宋体" panose="02010600030101010101" pitchFamily="2" charset="-122"/>
                <a:ea typeface="宋体" panose="02010600030101010101" pitchFamily="2" charset="-122"/>
              </a:rPr>
              <a:t>j</a:t>
            </a:r>
            <a:r>
              <a:rPr lang="zh-CN" altLang="en-US" sz="2000" b="1" dirty="0">
                <a:solidFill>
                  <a:srgbClr val="0000FF"/>
                </a:solidFill>
                <a:latin typeface="宋体" panose="02010600030101010101" pitchFamily="2" charset="-122"/>
                <a:ea typeface="宋体" panose="02010600030101010101" pitchFamily="2" charset="-122"/>
              </a:rPr>
              <a:t>的前驱</a:t>
            </a:r>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marL="551180" lvl="1" indent="0">
              <a:lnSpc>
                <a:spcPct val="150000"/>
              </a:lnSpc>
              <a:spcBef>
                <a:spcPts val="2400"/>
              </a:spcBef>
              <a:buFont typeface="Wingdings" panose="05000000000000000000" pitchFamily="2" charset="2"/>
              <a:buNone/>
              <a:defRPr/>
            </a:pPr>
            <a:r>
              <a:rPr lang="zh-CN" altLang="en-US" sz="2400" dirty="0"/>
              <a:t>所以有：</a:t>
            </a:r>
            <a:endParaRPr lang="en-US" altLang="zh-CN" sz="2400" dirty="0"/>
          </a:p>
        </p:txBody>
      </p:sp>
      <p:pic>
        <p:nvPicPr>
          <p:cNvPr id="5120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5529263"/>
            <a:ext cx="55451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1447800"/>
            <a:ext cx="24812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500438"/>
            <a:ext cx="24272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noChangeArrowheads="1"/>
          </p:cNvSpPr>
          <p:nvPr>
            <p:ph idx="1"/>
          </p:nvPr>
        </p:nvSpPr>
        <p:spPr>
          <a:xfrm>
            <a:off x="250825" y="188913"/>
            <a:ext cx="8785225" cy="6192837"/>
          </a:xfrm>
          <a:solidFill>
            <a:schemeClr val="bg1"/>
          </a:solidFill>
        </p:spPr>
        <p:txBody>
          <a:bodyPr/>
          <a:lstStyle/>
          <a:p>
            <a:pPr marL="0" indent="0">
              <a:lnSpc>
                <a:spcPct val="150000"/>
              </a:lnSpc>
              <a:buFont typeface="Wingdings" panose="05000000000000000000" pitchFamily="2" charset="2"/>
              <a:buNone/>
            </a:pPr>
            <a:r>
              <a:rPr lang="zh-CN" altLang="en-US" sz="2400"/>
              <a:t>例：对下例，</a:t>
            </a:r>
            <a:r>
              <a:rPr lang="en-US" altLang="zh-CN" sz="2400"/>
              <a:t> FLOYD-WARSHALL</a:t>
            </a:r>
            <a:r>
              <a:rPr lang="zh-CN" altLang="en-US" sz="2400"/>
              <a:t>算法的计算过程如下</a:t>
            </a:r>
            <a:r>
              <a:rPr lang="zh-CN" altLang="en-US" sz="2800"/>
              <a:t>：</a:t>
            </a:r>
            <a:endParaRPr lang="en-US" altLang="zh-CN" sz="2800">
              <a:solidFill>
                <a:srgbClr val="0000FF"/>
              </a:solidFill>
            </a:endParaRPr>
          </a:p>
        </p:txBody>
      </p:sp>
      <p:pic>
        <p:nvPicPr>
          <p:cNvPr id="53251"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400" y="1309688"/>
            <a:ext cx="26162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9888" y="1125538"/>
            <a:ext cx="62420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1950" y="3840163"/>
            <a:ext cx="625792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下箭头 4"/>
          <p:cNvSpPr>
            <a:spLocks noChangeArrowheads="1"/>
          </p:cNvSpPr>
          <p:nvPr/>
        </p:nvSpPr>
        <p:spPr bwMode="auto">
          <a:xfrm>
            <a:off x="4464050" y="2309813"/>
            <a:ext cx="358775" cy="182562"/>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3255" name="下箭头 6"/>
          <p:cNvSpPr>
            <a:spLocks noChangeArrowheads="1"/>
          </p:cNvSpPr>
          <p:nvPr/>
        </p:nvSpPr>
        <p:spPr bwMode="auto">
          <a:xfrm>
            <a:off x="7667625" y="2309813"/>
            <a:ext cx="360363" cy="182562"/>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3256" name="下箭头 7"/>
          <p:cNvSpPr>
            <a:spLocks noChangeArrowheads="1"/>
          </p:cNvSpPr>
          <p:nvPr/>
        </p:nvSpPr>
        <p:spPr bwMode="auto">
          <a:xfrm>
            <a:off x="4464050" y="3663950"/>
            <a:ext cx="358775" cy="182563"/>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3257" name="下箭头 8"/>
          <p:cNvSpPr>
            <a:spLocks noChangeArrowheads="1"/>
          </p:cNvSpPr>
          <p:nvPr/>
        </p:nvSpPr>
        <p:spPr bwMode="auto">
          <a:xfrm>
            <a:off x="7667625" y="3663950"/>
            <a:ext cx="360363" cy="182563"/>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3258" name="下箭头 9"/>
          <p:cNvSpPr>
            <a:spLocks noChangeArrowheads="1"/>
          </p:cNvSpPr>
          <p:nvPr/>
        </p:nvSpPr>
        <p:spPr bwMode="auto">
          <a:xfrm>
            <a:off x="4464050" y="5018088"/>
            <a:ext cx="358775" cy="184150"/>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3259" name="下箭头 10"/>
          <p:cNvSpPr>
            <a:spLocks noChangeArrowheads="1"/>
          </p:cNvSpPr>
          <p:nvPr/>
        </p:nvSpPr>
        <p:spPr bwMode="auto">
          <a:xfrm>
            <a:off x="7667625" y="5018088"/>
            <a:ext cx="360363" cy="184150"/>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cxnSp>
        <p:nvCxnSpPr>
          <p:cNvPr id="53260" name="直接连接符 11"/>
          <p:cNvCxnSpPr>
            <a:cxnSpLocks noChangeShapeType="1"/>
          </p:cNvCxnSpPr>
          <p:nvPr/>
        </p:nvCxnSpPr>
        <p:spPr bwMode="auto">
          <a:xfrm>
            <a:off x="4211638" y="3419475"/>
            <a:ext cx="2524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1" name="直接连接符 13"/>
          <p:cNvCxnSpPr>
            <a:cxnSpLocks noChangeShapeType="1"/>
          </p:cNvCxnSpPr>
          <p:nvPr/>
        </p:nvCxnSpPr>
        <p:spPr bwMode="auto">
          <a:xfrm>
            <a:off x="4932363" y="414972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2" name="直接连接符 14"/>
          <p:cNvCxnSpPr>
            <a:cxnSpLocks noChangeShapeType="1"/>
          </p:cNvCxnSpPr>
          <p:nvPr/>
        </p:nvCxnSpPr>
        <p:spPr bwMode="auto">
          <a:xfrm>
            <a:off x="4932363" y="458152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3" name="直接连接符 15"/>
          <p:cNvCxnSpPr>
            <a:cxnSpLocks noChangeShapeType="1"/>
          </p:cNvCxnSpPr>
          <p:nvPr/>
        </p:nvCxnSpPr>
        <p:spPr bwMode="auto">
          <a:xfrm>
            <a:off x="5292725" y="458152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4" name="直接连接符 16"/>
          <p:cNvCxnSpPr>
            <a:cxnSpLocks noChangeShapeType="1"/>
          </p:cNvCxnSpPr>
          <p:nvPr/>
        </p:nvCxnSpPr>
        <p:spPr bwMode="auto">
          <a:xfrm>
            <a:off x="4211638" y="6092825"/>
            <a:ext cx="2524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5" name="直接连接符 17"/>
          <p:cNvCxnSpPr>
            <a:cxnSpLocks noChangeShapeType="1"/>
          </p:cNvCxnSpPr>
          <p:nvPr/>
        </p:nvCxnSpPr>
        <p:spPr bwMode="auto">
          <a:xfrm>
            <a:off x="5329238" y="3429000"/>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6" name="直接连接符 18"/>
          <p:cNvCxnSpPr>
            <a:cxnSpLocks noChangeShapeType="1"/>
          </p:cNvCxnSpPr>
          <p:nvPr/>
        </p:nvCxnSpPr>
        <p:spPr bwMode="auto">
          <a:xfrm>
            <a:off x="7308850" y="341947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7" name="直接连接符 19"/>
          <p:cNvCxnSpPr>
            <a:cxnSpLocks noChangeShapeType="1"/>
          </p:cNvCxnSpPr>
          <p:nvPr/>
        </p:nvCxnSpPr>
        <p:spPr bwMode="auto">
          <a:xfrm>
            <a:off x="8172450" y="414972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8" name="直接连接符 20"/>
          <p:cNvCxnSpPr>
            <a:cxnSpLocks noChangeShapeType="1"/>
          </p:cNvCxnSpPr>
          <p:nvPr/>
        </p:nvCxnSpPr>
        <p:spPr bwMode="auto">
          <a:xfrm>
            <a:off x="8172450" y="458152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9" name="直接连接符 21"/>
          <p:cNvCxnSpPr>
            <a:cxnSpLocks noChangeShapeType="1"/>
          </p:cNvCxnSpPr>
          <p:nvPr/>
        </p:nvCxnSpPr>
        <p:spPr bwMode="auto">
          <a:xfrm>
            <a:off x="8675688" y="4581525"/>
            <a:ext cx="2524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0" name="直接连接符 22"/>
          <p:cNvCxnSpPr>
            <a:cxnSpLocks noChangeShapeType="1"/>
          </p:cNvCxnSpPr>
          <p:nvPr/>
        </p:nvCxnSpPr>
        <p:spPr bwMode="auto">
          <a:xfrm>
            <a:off x="8675688" y="3429000"/>
            <a:ext cx="2524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1" name="直接连接符 23"/>
          <p:cNvCxnSpPr>
            <a:cxnSpLocks noChangeShapeType="1"/>
          </p:cNvCxnSpPr>
          <p:nvPr/>
        </p:nvCxnSpPr>
        <p:spPr bwMode="auto">
          <a:xfrm>
            <a:off x="7308850" y="609282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3272"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7963" y="3846513"/>
            <a:ext cx="2693987"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273" name="直接连接符 2"/>
          <p:cNvCxnSpPr>
            <a:cxnSpLocks noChangeShapeType="1"/>
          </p:cNvCxnSpPr>
          <p:nvPr/>
        </p:nvCxnSpPr>
        <p:spPr bwMode="auto">
          <a:xfrm>
            <a:off x="3851275" y="2781300"/>
            <a:ext cx="1728788" cy="0"/>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4" name="直接连接符 26"/>
          <p:cNvCxnSpPr>
            <a:cxnSpLocks noChangeShapeType="1"/>
          </p:cNvCxnSpPr>
          <p:nvPr/>
        </p:nvCxnSpPr>
        <p:spPr bwMode="auto">
          <a:xfrm flipH="1">
            <a:off x="4067175" y="2636838"/>
            <a:ext cx="1588" cy="1027112"/>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5" name="直接连接符 28"/>
          <p:cNvCxnSpPr>
            <a:cxnSpLocks noChangeShapeType="1"/>
          </p:cNvCxnSpPr>
          <p:nvPr/>
        </p:nvCxnSpPr>
        <p:spPr bwMode="auto">
          <a:xfrm flipH="1">
            <a:off x="4464050" y="3968750"/>
            <a:ext cx="0" cy="1027113"/>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6" name="直接连接符 29"/>
          <p:cNvCxnSpPr>
            <a:cxnSpLocks noChangeShapeType="1"/>
          </p:cNvCxnSpPr>
          <p:nvPr/>
        </p:nvCxnSpPr>
        <p:spPr bwMode="auto">
          <a:xfrm>
            <a:off x="3814763" y="4365625"/>
            <a:ext cx="1728787" cy="0"/>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7" name="直接连接符 30"/>
          <p:cNvCxnSpPr>
            <a:cxnSpLocks noChangeShapeType="1"/>
          </p:cNvCxnSpPr>
          <p:nvPr/>
        </p:nvCxnSpPr>
        <p:spPr bwMode="auto">
          <a:xfrm>
            <a:off x="3814763" y="5899150"/>
            <a:ext cx="1728787" cy="0"/>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8" name="直接连接符 31"/>
          <p:cNvCxnSpPr>
            <a:cxnSpLocks noChangeShapeType="1"/>
          </p:cNvCxnSpPr>
          <p:nvPr/>
        </p:nvCxnSpPr>
        <p:spPr bwMode="auto">
          <a:xfrm flipH="1">
            <a:off x="4859338" y="5291138"/>
            <a:ext cx="0" cy="1027112"/>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3279" name="图片 2"/>
          <p:cNvPicPr>
            <a:picLocks noChangeAspect="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0" y="2133600"/>
            <a:ext cx="6383338"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0" y="692150"/>
            <a:ext cx="63420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下箭头 7"/>
          <p:cNvSpPr>
            <a:spLocks noChangeArrowheads="1"/>
          </p:cNvSpPr>
          <p:nvPr/>
        </p:nvSpPr>
        <p:spPr bwMode="auto">
          <a:xfrm>
            <a:off x="4140200" y="1903413"/>
            <a:ext cx="360363" cy="184150"/>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5302" name="下箭头 8"/>
          <p:cNvSpPr>
            <a:spLocks noChangeArrowheads="1"/>
          </p:cNvSpPr>
          <p:nvPr/>
        </p:nvSpPr>
        <p:spPr bwMode="auto">
          <a:xfrm>
            <a:off x="7345363" y="1903413"/>
            <a:ext cx="358775" cy="184150"/>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5303" name="下箭头 9"/>
          <p:cNvSpPr>
            <a:spLocks noChangeArrowheads="1"/>
          </p:cNvSpPr>
          <p:nvPr/>
        </p:nvSpPr>
        <p:spPr bwMode="auto">
          <a:xfrm>
            <a:off x="4140200" y="3429000"/>
            <a:ext cx="360363" cy="182563"/>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5304" name="下箭头 10"/>
          <p:cNvSpPr>
            <a:spLocks noChangeArrowheads="1"/>
          </p:cNvSpPr>
          <p:nvPr/>
        </p:nvSpPr>
        <p:spPr bwMode="auto">
          <a:xfrm>
            <a:off x="7345363" y="3429000"/>
            <a:ext cx="358775" cy="182563"/>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cxnSp>
        <p:nvCxnSpPr>
          <p:cNvPr id="55305" name="直接连接符 11"/>
          <p:cNvCxnSpPr>
            <a:cxnSpLocks noChangeShapeType="1"/>
          </p:cNvCxnSpPr>
          <p:nvPr/>
        </p:nvCxnSpPr>
        <p:spPr bwMode="auto">
          <a:xfrm>
            <a:off x="4140200" y="249237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6" name="直接连接符 12"/>
          <p:cNvCxnSpPr>
            <a:cxnSpLocks noChangeShapeType="1"/>
          </p:cNvCxnSpPr>
          <p:nvPr/>
        </p:nvCxnSpPr>
        <p:spPr bwMode="auto">
          <a:xfrm>
            <a:off x="3419475" y="2708275"/>
            <a:ext cx="252413"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7" name="直接连接符 13"/>
          <p:cNvCxnSpPr>
            <a:cxnSpLocks noChangeShapeType="1"/>
          </p:cNvCxnSpPr>
          <p:nvPr/>
        </p:nvCxnSpPr>
        <p:spPr bwMode="auto">
          <a:xfrm>
            <a:off x="4140200" y="270827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8" name="直接连接符 14"/>
          <p:cNvCxnSpPr>
            <a:cxnSpLocks noChangeShapeType="1"/>
          </p:cNvCxnSpPr>
          <p:nvPr/>
        </p:nvCxnSpPr>
        <p:spPr bwMode="auto">
          <a:xfrm>
            <a:off x="4932363" y="270827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9" name="直接连接符 15"/>
          <p:cNvCxnSpPr>
            <a:cxnSpLocks noChangeShapeType="1"/>
          </p:cNvCxnSpPr>
          <p:nvPr/>
        </p:nvCxnSpPr>
        <p:spPr bwMode="auto">
          <a:xfrm>
            <a:off x="4932363" y="292417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0" name="直接连接符 16"/>
          <p:cNvCxnSpPr>
            <a:cxnSpLocks noChangeShapeType="1"/>
          </p:cNvCxnSpPr>
          <p:nvPr/>
        </p:nvCxnSpPr>
        <p:spPr bwMode="auto">
          <a:xfrm>
            <a:off x="3419475" y="2924175"/>
            <a:ext cx="252413"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1" name="直接连接符 17"/>
          <p:cNvCxnSpPr>
            <a:cxnSpLocks noChangeShapeType="1"/>
          </p:cNvCxnSpPr>
          <p:nvPr/>
        </p:nvCxnSpPr>
        <p:spPr bwMode="auto">
          <a:xfrm>
            <a:off x="3419475" y="3349625"/>
            <a:ext cx="252413"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2" name="直接连接符 18"/>
          <p:cNvCxnSpPr>
            <a:cxnSpLocks noChangeShapeType="1"/>
          </p:cNvCxnSpPr>
          <p:nvPr/>
        </p:nvCxnSpPr>
        <p:spPr bwMode="auto">
          <a:xfrm>
            <a:off x="3887788" y="3357563"/>
            <a:ext cx="2524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3" name="直接连接符 19"/>
          <p:cNvCxnSpPr>
            <a:cxnSpLocks noChangeShapeType="1"/>
          </p:cNvCxnSpPr>
          <p:nvPr/>
        </p:nvCxnSpPr>
        <p:spPr bwMode="auto">
          <a:xfrm>
            <a:off x="4248150" y="3349625"/>
            <a:ext cx="252413"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4" name="直接连接符 20"/>
          <p:cNvCxnSpPr>
            <a:cxnSpLocks noChangeShapeType="1"/>
          </p:cNvCxnSpPr>
          <p:nvPr/>
        </p:nvCxnSpPr>
        <p:spPr bwMode="auto">
          <a:xfrm>
            <a:off x="3762375" y="3860800"/>
            <a:ext cx="252413"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5" name="直接连接符 21"/>
          <p:cNvCxnSpPr>
            <a:cxnSpLocks noChangeShapeType="1"/>
          </p:cNvCxnSpPr>
          <p:nvPr/>
        </p:nvCxnSpPr>
        <p:spPr bwMode="auto">
          <a:xfrm>
            <a:off x="4140200" y="3860800"/>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6" name="直接连接符 22"/>
          <p:cNvCxnSpPr>
            <a:cxnSpLocks noChangeShapeType="1"/>
          </p:cNvCxnSpPr>
          <p:nvPr/>
        </p:nvCxnSpPr>
        <p:spPr bwMode="auto">
          <a:xfrm>
            <a:off x="4500563" y="3860800"/>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7" name="直接连接符 23"/>
          <p:cNvCxnSpPr>
            <a:cxnSpLocks noChangeShapeType="1"/>
          </p:cNvCxnSpPr>
          <p:nvPr/>
        </p:nvCxnSpPr>
        <p:spPr bwMode="auto">
          <a:xfrm>
            <a:off x="7453313" y="249237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8" name="直接连接符 24"/>
          <p:cNvCxnSpPr>
            <a:cxnSpLocks noChangeShapeType="1"/>
          </p:cNvCxnSpPr>
          <p:nvPr/>
        </p:nvCxnSpPr>
        <p:spPr bwMode="auto">
          <a:xfrm>
            <a:off x="7453313" y="2697163"/>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9" name="直接连接符 25"/>
          <p:cNvCxnSpPr>
            <a:cxnSpLocks noChangeShapeType="1"/>
          </p:cNvCxnSpPr>
          <p:nvPr/>
        </p:nvCxnSpPr>
        <p:spPr bwMode="auto">
          <a:xfrm>
            <a:off x="6588125" y="270827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0" name="直接连接符 26"/>
          <p:cNvCxnSpPr>
            <a:cxnSpLocks noChangeShapeType="1"/>
          </p:cNvCxnSpPr>
          <p:nvPr/>
        </p:nvCxnSpPr>
        <p:spPr bwMode="auto">
          <a:xfrm>
            <a:off x="6588125" y="2921000"/>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1" name="直接连接符 27"/>
          <p:cNvCxnSpPr>
            <a:cxnSpLocks noChangeShapeType="1"/>
          </p:cNvCxnSpPr>
          <p:nvPr/>
        </p:nvCxnSpPr>
        <p:spPr bwMode="auto">
          <a:xfrm>
            <a:off x="6588125" y="3348038"/>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2" name="直接连接符 28"/>
          <p:cNvCxnSpPr>
            <a:cxnSpLocks noChangeShapeType="1"/>
          </p:cNvCxnSpPr>
          <p:nvPr/>
        </p:nvCxnSpPr>
        <p:spPr bwMode="auto">
          <a:xfrm>
            <a:off x="7019925" y="3348038"/>
            <a:ext cx="252413"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3" name="直接连接符 29"/>
          <p:cNvCxnSpPr>
            <a:cxnSpLocks noChangeShapeType="1"/>
          </p:cNvCxnSpPr>
          <p:nvPr/>
        </p:nvCxnSpPr>
        <p:spPr bwMode="auto">
          <a:xfrm>
            <a:off x="7453313" y="3348038"/>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4" name="直接连接符 30"/>
          <p:cNvCxnSpPr>
            <a:cxnSpLocks noChangeShapeType="1"/>
          </p:cNvCxnSpPr>
          <p:nvPr/>
        </p:nvCxnSpPr>
        <p:spPr bwMode="auto">
          <a:xfrm>
            <a:off x="8388350" y="2921000"/>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5" name="直接连接符 31"/>
          <p:cNvCxnSpPr>
            <a:cxnSpLocks noChangeShapeType="1"/>
          </p:cNvCxnSpPr>
          <p:nvPr/>
        </p:nvCxnSpPr>
        <p:spPr bwMode="auto">
          <a:xfrm>
            <a:off x="8388350" y="2697163"/>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6" name="直接连接符 32"/>
          <p:cNvCxnSpPr>
            <a:cxnSpLocks noChangeShapeType="1"/>
          </p:cNvCxnSpPr>
          <p:nvPr/>
        </p:nvCxnSpPr>
        <p:spPr bwMode="auto">
          <a:xfrm>
            <a:off x="7019925" y="3860800"/>
            <a:ext cx="252413"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7" name="直接连接符 33"/>
          <p:cNvCxnSpPr>
            <a:cxnSpLocks noChangeShapeType="1"/>
          </p:cNvCxnSpPr>
          <p:nvPr/>
        </p:nvCxnSpPr>
        <p:spPr bwMode="auto">
          <a:xfrm>
            <a:off x="7453313" y="3860800"/>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8" name="直接连接符 34"/>
          <p:cNvCxnSpPr>
            <a:cxnSpLocks noChangeShapeType="1"/>
          </p:cNvCxnSpPr>
          <p:nvPr/>
        </p:nvCxnSpPr>
        <p:spPr bwMode="auto">
          <a:xfrm>
            <a:off x="7956550" y="3860800"/>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5329" name="图片 3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11550" y="5248275"/>
            <a:ext cx="5562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30"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925" y="1995488"/>
            <a:ext cx="26162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31" name="任意多边形 2"/>
          <p:cNvSpPr/>
          <p:nvPr/>
        </p:nvSpPr>
        <p:spPr bwMode="auto">
          <a:xfrm>
            <a:off x="8577263" y="1500188"/>
            <a:ext cx="171450" cy="1103312"/>
          </a:xfrm>
          <a:custGeom>
            <a:avLst/>
            <a:gdLst>
              <a:gd name="T0" fmla="*/ 0 w 337091"/>
              <a:gd name="T1" fmla="*/ 0 h 1103243"/>
              <a:gd name="T2" fmla="*/ 1 w 337091"/>
              <a:gd name="T3" fmla="*/ 238914 h 1103243"/>
              <a:gd name="T4" fmla="*/ 1 w 337091"/>
              <a:gd name="T5" fmla="*/ 736645 h 1103243"/>
              <a:gd name="T6" fmla="*/ 1 w 337091"/>
              <a:gd name="T7" fmla="*/ 1104968 h 11032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7091" h="1103243">
                <a:moveTo>
                  <a:pt x="0" y="0"/>
                </a:moveTo>
                <a:cubicBezTo>
                  <a:pt x="86967" y="57978"/>
                  <a:pt x="173935" y="115957"/>
                  <a:pt x="228600" y="238539"/>
                </a:cubicBezTo>
                <a:cubicBezTo>
                  <a:pt x="283265" y="361121"/>
                  <a:pt x="364435" y="591378"/>
                  <a:pt x="327991" y="735495"/>
                </a:cubicBezTo>
                <a:cubicBezTo>
                  <a:pt x="291548" y="879612"/>
                  <a:pt x="150743" y="991427"/>
                  <a:pt x="9939" y="1103243"/>
                </a:cubicBezTo>
              </a:path>
            </a:pathLst>
          </a:cu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2" name="任意多边形 3"/>
          <p:cNvSpPr/>
          <p:nvPr/>
        </p:nvSpPr>
        <p:spPr bwMode="auto">
          <a:xfrm>
            <a:off x="8577263" y="1520825"/>
            <a:ext cx="314325" cy="1301750"/>
          </a:xfrm>
          <a:custGeom>
            <a:avLst/>
            <a:gdLst>
              <a:gd name="T0" fmla="*/ 1 w 467237"/>
              <a:gd name="T1" fmla="*/ 0 h 1302026"/>
              <a:gd name="T2" fmla="*/ 11 w 467237"/>
              <a:gd name="T3" fmla="*/ 207622 h 1302026"/>
              <a:gd name="T4" fmla="*/ 15 w 467237"/>
              <a:gd name="T5" fmla="*/ 711835 h 1302026"/>
              <a:gd name="T6" fmla="*/ 10 w 467237"/>
              <a:gd name="T7" fmla="*/ 1166617 h 1302026"/>
              <a:gd name="T8" fmla="*/ 0 w 467237"/>
              <a:gd name="T9" fmla="*/ 1295142 h 13020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7237" h="1302026">
                <a:moveTo>
                  <a:pt x="39756" y="0"/>
                </a:moveTo>
                <a:cubicBezTo>
                  <a:pt x="143289" y="44726"/>
                  <a:pt x="246822" y="89453"/>
                  <a:pt x="318052" y="208722"/>
                </a:cubicBezTo>
                <a:cubicBezTo>
                  <a:pt x="389282" y="327991"/>
                  <a:pt x="470452" y="554935"/>
                  <a:pt x="467139" y="715617"/>
                </a:cubicBezTo>
                <a:cubicBezTo>
                  <a:pt x="463826" y="876299"/>
                  <a:pt x="376029" y="1075082"/>
                  <a:pt x="298173" y="1172817"/>
                </a:cubicBezTo>
                <a:cubicBezTo>
                  <a:pt x="220317" y="1270552"/>
                  <a:pt x="110158" y="1286289"/>
                  <a:pt x="0" y="1302026"/>
                </a:cubicBezTo>
              </a:path>
            </a:pathLst>
          </a:cu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3" name="任意多边形 4"/>
          <p:cNvSpPr/>
          <p:nvPr/>
        </p:nvSpPr>
        <p:spPr bwMode="auto">
          <a:xfrm>
            <a:off x="7165975" y="1490663"/>
            <a:ext cx="171450" cy="1730375"/>
          </a:xfrm>
          <a:custGeom>
            <a:avLst/>
            <a:gdLst>
              <a:gd name="T0" fmla="*/ 0 w 171111"/>
              <a:gd name="T1" fmla="*/ 0 h 1729408"/>
              <a:gd name="T2" fmla="*/ 156649 w 171111"/>
              <a:gd name="T3" fmla="*/ 574503 h 1729408"/>
              <a:gd name="T4" fmla="*/ 167092 w 171111"/>
              <a:gd name="T5" fmla="*/ 1098612 h 1729408"/>
              <a:gd name="T6" fmla="*/ 41773 w 171111"/>
              <a:gd name="T7" fmla="*/ 1753747 h 1729408"/>
              <a:gd name="T8" fmla="*/ 41773 w 171111"/>
              <a:gd name="T9" fmla="*/ 1753747 h 1729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111" h="1729408">
                <a:moveTo>
                  <a:pt x="0" y="0"/>
                </a:moveTo>
                <a:cubicBezTo>
                  <a:pt x="61291" y="192984"/>
                  <a:pt x="122583" y="385969"/>
                  <a:pt x="149087" y="566530"/>
                </a:cubicBezTo>
                <a:cubicBezTo>
                  <a:pt x="175591" y="747091"/>
                  <a:pt x="177248" y="889552"/>
                  <a:pt x="159026" y="1083365"/>
                </a:cubicBezTo>
                <a:cubicBezTo>
                  <a:pt x="140804" y="1277178"/>
                  <a:pt x="39757" y="1729408"/>
                  <a:pt x="39757" y="1729408"/>
                </a:cubicBezTo>
              </a:path>
            </a:pathLst>
          </a:cu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5334" name="直接连接符 36"/>
          <p:cNvCxnSpPr>
            <a:cxnSpLocks noChangeShapeType="1"/>
          </p:cNvCxnSpPr>
          <p:nvPr/>
        </p:nvCxnSpPr>
        <p:spPr bwMode="auto">
          <a:xfrm>
            <a:off x="3454400" y="3141663"/>
            <a:ext cx="1728788" cy="0"/>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35" name="直接连接符 37"/>
          <p:cNvCxnSpPr>
            <a:cxnSpLocks noChangeShapeType="1"/>
          </p:cNvCxnSpPr>
          <p:nvPr/>
        </p:nvCxnSpPr>
        <p:spPr bwMode="auto">
          <a:xfrm flipH="1">
            <a:off x="4751388" y="2276475"/>
            <a:ext cx="0" cy="1025525"/>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36" name="直接连接符 38"/>
          <p:cNvCxnSpPr>
            <a:cxnSpLocks noChangeShapeType="1"/>
          </p:cNvCxnSpPr>
          <p:nvPr/>
        </p:nvCxnSpPr>
        <p:spPr bwMode="auto">
          <a:xfrm>
            <a:off x="3454400" y="4695825"/>
            <a:ext cx="1728788" cy="0"/>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37" name="直接连接符 39"/>
          <p:cNvCxnSpPr>
            <a:cxnSpLocks noChangeShapeType="1"/>
          </p:cNvCxnSpPr>
          <p:nvPr/>
        </p:nvCxnSpPr>
        <p:spPr bwMode="auto">
          <a:xfrm flipH="1">
            <a:off x="5149850" y="3627438"/>
            <a:ext cx="0" cy="1027112"/>
          </a:xfrm>
          <a:prstGeom prst="line">
            <a:avLst/>
          </a:prstGeom>
          <a:noFill/>
          <a:ln w="9525" algn="ctr">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338138" y="549275"/>
            <a:ext cx="8785225" cy="5616575"/>
          </a:xfrm>
          <a:solidFill>
            <a:schemeClr val="bg1"/>
          </a:solidFill>
        </p:spPr>
        <p:txBody>
          <a:bodyPr/>
          <a:lstStyle/>
          <a:p>
            <a:pPr marL="0" indent="0">
              <a:lnSpc>
                <a:spcPct val="150000"/>
              </a:lnSpc>
              <a:buFont typeface="Wingdings" panose="05000000000000000000" pitchFamily="2" charset="2"/>
              <a:buNone/>
              <a:defRPr/>
            </a:pPr>
            <a:r>
              <a:rPr lang="zh-CN" altLang="en-US" sz="2800" dirty="0">
                <a:solidFill>
                  <a:srgbClr val="0000FF"/>
                </a:solidFill>
              </a:rPr>
              <a:t>算法时间分析</a:t>
            </a:r>
            <a:endParaRPr lang="en-US" altLang="zh-CN" sz="2800" dirty="0">
              <a:solidFill>
                <a:srgbClr val="0000FF"/>
              </a:solidFill>
            </a:endParaRPr>
          </a:p>
          <a:p>
            <a:pPr>
              <a:lnSpc>
                <a:spcPct val="150000"/>
              </a:lnSpc>
              <a:defRPr/>
            </a:pPr>
            <a:r>
              <a:rPr lang="en-US" altLang="zh-CN" sz="2400" dirty="0">
                <a:solidFill>
                  <a:schemeClr val="bg2"/>
                </a:solidFill>
                <a:latin typeface="宋体" panose="02010600030101010101" pitchFamily="2" charset="-122"/>
                <a:ea typeface="宋体" panose="02010600030101010101" pitchFamily="2" charset="-122"/>
              </a:rPr>
              <a:t>3</a:t>
            </a:r>
            <a:r>
              <a:rPr lang="zh-CN" altLang="en-US" sz="2400" dirty="0">
                <a:solidFill>
                  <a:schemeClr val="bg2"/>
                </a:solidFill>
                <a:latin typeface="宋体" panose="02010600030101010101" pitchFamily="2" charset="-122"/>
                <a:ea typeface="宋体" panose="02010600030101010101" pitchFamily="2" charset="-122"/>
              </a:rPr>
              <a:t>层嵌套的</a:t>
            </a:r>
            <a:r>
              <a:rPr lang="en-US" altLang="zh-CN" sz="2400" dirty="0">
                <a:solidFill>
                  <a:schemeClr val="bg2"/>
                </a:solidFill>
                <a:latin typeface="宋体" panose="02010600030101010101" pitchFamily="2" charset="-122"/>
                <a:ea typeface="宋体" panose="02010600030101010101" pitchFamily="2" charset="-122"/>
              </a:rPr>
              <a:t>for</a:t>
            </a:r>
            <a:r>
              <a:rPr lang="zh-CN" altLang="en-US" sz="2400" dirty="0">
                <a:solidFill>
                  <a:schemeClr val="bg2"/>
                </a:solidFill>
                <a:latin typeface="宋体" panose="02010600030101010101" pitchFamily="2" charset="-122"/>
                <a:ea typeface="宋体" panose="02010600030101010101" pitchFamily="2" charset="-122"/>
              </a:rPr>
              <a:t>循环，所以时间是：</a:t>
            </a:r>
            <a:r>
              <a:rPr lang="el-GR" altLang="zh-CN" sz="2400" dirty="0">
                <a:solidFill>
                  <a:srgbClr val="FF0000"/>
                </a:solidFill>
                <a:ea typeface="宋体" panose="02010600030101010101" pitchFamily="2" charset="-122"/>
              </a:rPr>
              <a:t>Θ</a:t>
            </a:r>
            <a:r>
              <a:rPr lang="en-US" altLang="zh-CN" sz="2400" dirty="0">
                <a:solidFill>
                  <a:srgbClr val="FF0000"/>
                </a:solidFill>
                <a:latin typeface="宋体" panose="02010600030101010101" pitchFamily="2" charset="-122"/>
                <a:ea typeface="宋体" panose="02010600030101010101" pitchFamily="2" charset="-122"/>
              </a:rPr>
              <a:t>(n</a:t>
            </a:r>
            <a:r>
              <a:rPr lang="en-US" altLang="zh-CN" sz="2400" baseline="30000" dirty="0">
                <a:solidFill>
                  <a:srgbClr val="FF0000"/>
                </a:solidFill>
                <a:latin typeface="宋体" panose="02010600030101010101" pitchFamily="2" charset="-122"/>
                <a:ea typeface="宋体" panose="02010600030101010101" pitchFamily="2" charset="-122"/>
              </a:rPr>
              <a:t>3</a:t>
            </a:r>
            <a:r>
              <a:rPr lang="en-US" altLang="zh-CN" sz="2400" dirty="0">
                <a:solidFill>
                  <a:srgbClr val="FF0000"/>
                </a:solidFill>
                <a:latin typeface="宋体" panose="02010600030101010101" pitchFamily="2" charset="-122"/>
                <a:ea typeface="宋体" panose="02010600030101010101" pitchFamily="2" charset="-122"/>
              </a:rPr>
              <a:t>)</a:t>
            </a:r>
            <a:r>
              <a:rPr lang="zh-CN" altLang="en-US" sz="2400" dirty="0">
                <a:solidFill>
                  <a:schemeClr val="bg2"/>
                </a:solidFill>
                <a:latin typeface="宋体" panose="02010600030101010101" pitchFamily="2" charset="-122"/>
                <a:ea typeface="宋体" panose="02010600030101010101" pitchFamily="2" charset="-122"/>
              </a:rPr>
              <a:t>。</a:t>
            </a:r>
            <a:endParaRPr lang="en-US" altLang="zh-CN" sz="2400" dirty="0">
              <a:solidFill>
                <a:schemeClr val="bg2"/>
              </a:solidFill>
              <a:latin typeface="宋体" panose="02010600030101010101" pitchFamily="2" charset="-122"/>
              <a:ea typeface="宋体" panose="02010600030101010101" pitchFamily="2" charset="-122"/>
            </a:endParaRPr>
          </a:p>
          <a:p>
            <a:pPr>
              <a:lnSpc>
                <a:spcPct val="150000"/>
              </a:lnSpc>
              <a:defRPr/>
            </a:pPr>
            <a:endParaRPr lang="en-US" altLang="zh-CN" sz="2800" dirty="0">
              <a:solidFill>
                <a:schemeClr val="bg2"/>
              </a:solidFill>
              <a:ea typeface="宋体" panose="02010600030101010101" pitchFamily="2" charset="-122"/>
            </a:endParaRPr>
          </a:p>
          <a:p>
            <a:pPr>
              <a:lnSpc>
                <a:spcPct val="150000"/>
              </a:lnSpc>
              <a:defRPr/>
            </a:pPr>
            <a:endParaRPr lang="en-US" altLang="zh-CN" sz="2800" dirty="0">
              <a:solidFill>
                <a:schemeClr val="bg2"/>
              </a:solidFill>
              <a:ea typeface="宋体" panose="02010600030101010101" pitchFamily="2" charset="-122"/>
            </a:endParaRPr>
          </a:p>
          <a:p>
            <a:pPr>
              <a:lnSpc>
                <a:spcPct val="150000"/>
              </a:lnSpc>
              <a:defRPr/>
            </a:pPr>
            <a:endParaRPr lang="en-US" altLang="zh-CN" sz="2800" dirty="0">
              <a:solidFill>
                <a:schemeClr val="bg2"/>
              </a:solidFill>
              <a:ea typeface="宋体" panose="02010600030101010101" pitchFamily="2" charset="-122"/>
            </a:endParaRPr>
          </a:p>
          <a:p>
            <a:pPr>
              <a:lnSpc>
                <a:spcPct val="150000"/>
              </a:lnSpc>
              <a:defRPr/>
            </a:pPr>
            <a:endParaRPr lang="en-US" altLang="zh-CN" sz="2800" dirty="0">
              <a:solidFill>
                <a:schemeClr val="bg2"/>
              </a:solidFill>
              <a:ea typeface="宋体" panose="02010600030101010101" pitchFamily="2" charset="-122"/>
            </a:endParaRPr>
          </a:p>
          <a:p>
            <a:pPr marL="0" indent="0">
              <a:lnSpc>
                <a:spcPct val="150000"/>
              </a:lnSpc>
              <a:buFont typeface="Wingdings" panose="05000000000000000000" pitchFamily="2" charset="2"/>
              <a:buNone/>
              <a:defRPr/>
            </a:pPr>
            <a:r>
              <a:rPr lang="zh-CN" altLang="en-US" sz="2800" dirty="0">
                <a:solidFill>
                  <a:srgbClr val="FF0000"/>
                </a:solidFill>
              </a:rPr>
              <a:t>思考</a:t>
            </a:r>
            <a:r>
              <a:rPr lang="zh-CN" altLang="en-US" sz="2800" dirty="0">
                <a:solidFill>
                  <a:schemeClr val="bg2"/>
                </a:solidFill>
              </a:rPr>
              <a:t>：怎么在上述算法中加入计算</a:t>
            </a:r>
            <a:r>
              <a:rPr lang="az-Cyrl-AZ" altLang="zh-CN" sz="2800" dirty="0">
                <a:solidFill>
                  <a:schemeClr val="bg2"/>
                </a:solidFill>
              </a:rPr>
              <a:t>П</a:t>
            </a:r>
            <a:r>
              <a:rPr lang="zh-CN" altLang="en-US" sz="2800" dirty="0">
                <a:solidFill>
                  <a:schemeClr val="bg2"/>
                </a:solidFill>
              </a:rPr>
              <a:t>的代码？</a:t>
            </a:r>
            <a:endParaRPr lang="en-US" altLang="zh-CN" sz="2800" dirty="0">
              <a:solidFill>
                <a:schemeClr val="bg2"/>
              </a:solidFill>
            </a:endParaRPr>
          </a:p>
        </p:txBody>
      </p:sp>
      <p:pic>
        <p:nvPicPr>
          <p:cNvPr id="6" name="图片 5"/>
          <p:cNvPicPr>
            <a:picLocks noChangeAspect="1"/>
          </p:cNvPicPr>
          <p:nvPr/>
        </p:nvPicPr>
        <p:blipFill>
          <a:blip r:embed="rId1"/>
          <a:stretch>
            <a:fillRect/>
          </a:stretch>
        </p:blipFill>
        <p:spPr>
          <a:xfrm>
            <a:off x="1979613" y="2132013"/>
            <a:ext cx="4841875" cy="2451100"/>
          </a:xfrm>
          <a:prstGeom prst="rect">
            <a:avLst/>
          </a:prstGeom>
          <a:ln>
            <a:solidFill>
              <a:schemeClr val="accent1">
                <a:lumMod val="60000"/>
                <a:lumOff val="40000"/>
              </a:schemeClr>
            </a:solidFill>
          </a:ln>
        </p:spPr>
      </p:pic>
      <p:pic>
        <p:nvPicPr>
          <p:cNvPr id="57348"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107950" y="188913"/>
            <a:ext cx="8856663" cy="6192837"/>
          </a:xfrm>
          <a:solidFill>
            <a:schemeClr val="bg1"/>
          </a:solidFill>
        </p:spPr>
        <p:txBody>
          <a:bodyPr/>
          <a:lstStyle/>
          <a:p>
            <a:pPr marL="0" indent="0">
              <a:lnSpc>
                <a:spcPct val="150000"/>
              </a:lnSpc>
              <a:spcBef>
                <a:spcPts val="1200"/>
              </a:spcBef>
              <a:buFont typeface="Wingdings" panose="05000000000000000000" pitchFamily="2" charset="2"/>
              <a:buNone/>
              <a:defRPr/>
            </a:pPr>
            <a:r>
              <a:rPr lang="zh-CN" altLang="en-US" sz="2800" dirty="0">
                <a:solidFill>
                  <a:srgbClr val="0000FF"/>
                </a:solidFill>
              </a:rPr>
              <a:t>有向图的传递闭包</a:t>
            </a:r>
            <a:endParaRPr lang="en-US" altLang="zh-CN" sz="2800" dirty="0">
              <a:solidFill>
                <a:srgbClr val="0000FF"/>
              </a:solidFill>
            </a:endParaRPr>
          </a:p>
          <a:p>
            <a:pPr marL="0" indent="0">
              <a:lnSpc>
                <a:spcPct val="150000"/>
              </a:lnSpc>
              <a:spcBef>
                <a:spcPts val="12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定有向图</a:t>
            </a:r>
            <a:r>
              <a:rPr lang="en-US" altLang="zh-CN" sz="2400" dirty="0">
                <a:latin typeface="宋体" panose="02010600030101010101" pitchFamily="2" charset="-122"/>
                <a:ea typeface="宋体" panose="02010600030101010101" pitchFamily="2" charset="-122"/>
              </a:rPr>
              <a:t>G=(V,E)</a:t>
            </a:r>
            <a:r>
              <a:rPr lang="zh-CN" altLang="en-US" sz="2400" dirty="0">
                <a:latin typeface="宋体" panose="02010600030101010101" pitchFamily="2" charset="-122"/>
                <a:ea typeface="宋体" panose="02010600030101010101" pitchFamily="2" charset="-122"/>
              </a:rPr>
              <a:t>，定义图</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的</a:t>
            </a:r>
            <a:r>
              <a:rPr lang="zh-CN" altLang="en-US" sz="2400" dirty="0">
                <a:solidFill>
                  <a:srgbClr val="FF0000"/>
                </a:solidFill>
                <a:latin typeface="宋体" panose="02010600030101010101" pitchFamily="2" charset="-122"/>
                <a:ea typeface="宋体" panose="02010600030101010101" pitchFamily="2" charset="-122"/>
              </a:rPr>
              <a:t>传递闭包</a:t>
            </a:r>
            <a:r>
              <a:rPr lang="en-US" altLang="zh-CN" sz="2400" dirty="0">
                <a:solidFill>
                  <a:srgbClr val="0000FF"/>
                </a:solidFill>
                <a:latin typeface="宋体" panose="02010600030101010101" pitchFamily="2" charset="-122"/>
                <a:ea typeface="宋体" panose="02010600030101010101" pitchFamily="2" charset="-122"/>
              </a:rPr>
              <a:t>G</a:t>
            </a:r>
            <a:r>
              <a:rPr lang="zh-CN" altLang="en-US" sz="2400" baseline="30000" dirty="0">
                <a:solidFill>
                  <a:srgbClr val="0000FF"/>
                </a:solidFill>
                <a:latin typeface="宋体" panose="02010600030101010101" pitchFamily="2" charset="-122"/>
                <a:ea typeface="宋体" panose="02010600030101010101" pitchFamily="2" charset="-122"/>
              </a:rPr>
              <a:t>*</a:t>
            </a:r>
            <a:r>
              <a:rPr lang="en-US" altLang="zh-CN" sz="2400" dirty="0">
                <a:solidFill>
                  <a:srgbClr val="0000FF"/>
                </a:solidFill>
                <a:latin typeface="宋体" panose="02010600030101010101" pitchFamily="2" charset="-122"/>
                <a:ea typeface="宋体" panose="02010600030101010101" pitchFamily="2" charset="-122"/>
              </a:rPr>
              <a:t>=(V,E</a:t>
            </a:r>
            <a:r>
              <a:rPr lang="en-US" altLang="zh-CN" sz="2400" baseline="30000" dirty="0">
                <a:solidFill>
                  <a:srgbClr val="0000FF"/>
                </a:solidFill>
                <a:latin typeface="宋体" panose="02010600030101010101" pitchFamily="2" charset="-122"/>
                <a:ea typeface="宋体" panose="02010600030101010101" pitchFamily="2" charset="-122"/>
              </a:rPr>
              <a:t>*</a:t>
            </a:r>
            <a:r>
              <a:rPr lang="en-US" altLang="zh-CN" sz="2400" dirty="0">
                <a:solidFill>
                  <a:srgbClr val="0000FF"/>
                </a:solidFill>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，其中</a:t>
            </a:r>
            <a:r>
              <a:rPr lang="en-US" altLang="zh-CN"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E</a:t>
            </a:r>
            <a:r>
              <a:rPr lang="zh-CN" altLang="en-US" sz="2400" baseline="300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：如果图</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中包含一条从结点</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到结点</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的路径</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r>
              <a:rPr lang="zh-CN" altLang="en-US" sz="2800" dirty="0">
                <a:solidFill>
                  <a:srgbClr val="009900"/>
                </a:solidFill>
              </a:rPr>
              <a:t>求有向图的传递闭包</a:t>
            </a:r>
            <a:r>
              <a:rPr lang="zh-CN" altLang="en-US" sz="2800" b="1" dirty="0">
                <a:solidFill>
                  <a:srgbClr val="009900"/>
                </a:solidFill>
              </a:rPr>
              <a:t>：</a:t>
            </a:r>
            <a:endParaRPr lang="en-US" altLang="zh-CN" sz="2800" b="1" dirty="0">
              <a:solidFill>
                <a:srgbClr val="009900"/>
              </a:solidFill>
            </a:endParaRPr>
          </a:p>
          <a:p>
            <a:pPr marL="1520825" indent="-1520825">
              <a:lnSpc>
                <a:spcPct val="150000"/>
              </a:lnSpc>
              <a:spcBef>
                <a:spcPts val="1200"/>
              </a:spcBef>
              <a:buFont typeface="Wingdings" panose="05000000000000000000" pitchFamily="2" charset="2"/>
              <a:buNone/>
              <a:defRPr/>
            </a:pPr>
            <a:r>
              <a:rPr lang="zh-CN" altLang="en-US" sz="2400" b="1" dirty="0"/>
              <a:t>   方法一：</a:t>
            </a:r>
            <a:r>
              <a:rPr lang="zh-CN" altLang="en-US" sz="2400" dirty="0">
                <a:latin typeface="宋体" panose="02010600030101010101" pitchFamily="2" charset="-122"/>
                <a:ea typeface="宋体" panose="02010600030101010101" pitchFamily="2" charset="-122"/>
              </a:rPr>
              <a:t>给</a:t>
            </a:r>
            <a:r>
              <a:rPr lang="en-US" altLang="zh-CN" sz="2400" dirty="0">
                <a:latin typeface="宋体" panose="02010600030101010101" pitchFamily="2" charset="-122"/>
                <a:ea typeface="宋体" panose="02010600030101010101" pitchFamily="2" charset="-122"/>
              </a:rPr>
              <a:t>E</a:t>
            </a:r>
            <a:r>
              <a:rPr lang="zh-CN" altLang="en-US" sz="2400" dirty="0">
                <a:latin typeface="宋体" panose="02010600030101010101" pitchFamily="2" charset="-122"/>
                <a:ea typeface="宋体" panose="02010600030101010101" pitchFamily="2" charset="-122"/>
              </a:rPr>
              <a:t>中每条边</a:t>
            </a:r>
            <a:r>
              <a:rPr lang="zh-CN" altLang="en-US" sz="2400" dirty="0">
                <a:solidFill>
                  <a:srgbClr val="0000FF"/>
                </a:solidFill>
                <a:latin typeface="宋体" panose="02010600030101010101" pitchFamily="2" charset="-122"/>
                <a:ea typeface="宋体" panose="02010600030101010101" pitchFamily="2" charset="-122"/>
              </a:rPr>
              <a:t>赋权重</a:t>
            </a:r>
            <a:r>
              <a:rPr lang="en-US" altLang="zh-CN" sz="2400" dirty="0">
                <a:solidFill>
                  <a:srgbClr val="0000FF"/>
                </a:solidFill>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，然后运行</a:t>
            </a:r>
            <a:r>
              <a:rPr lang="en-US" altLang="zh-CN" sz="2200" dirty="0">
                <a:latin typeface="宋体" panose="02010600030101010101" pitchFamily="2" charset="-122"/>
                <a:ea typeface="宋体" panose="02010600030101010101" pitchFamily="2" charset="-122"/>
              </a:rPr>
              <a:t>FLOYD-WARSHALL</a:t>
            </a:r>
            <a:r>
              <a:rPr lang="zh-CN" altLang="en-US" sz="2400" dirty="0">
                <a:latin typeface="宋体" panose="02010600030101010101" pitchFamily="2" charset="-122"/>
                <a:ea typeface="宋体" panose="02010600030101010101" pitchFamily="2" charset="-122"/>
              </a:rPr>
              <a:t>算法，可以在</a:t>
            </a:r>
            <a:r>
              <a:rPr lang="el-GR" altLang="zh-CN" sz="2400" dirty="0">
                <a:ea typeface="宋体" panose="02010600030101010101" pitchFamily="2" charset="-122"/>
              </a:rPr>
              <a:t>Θ</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3</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求出权重路径矩阵</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中若</a:t>
            </a:r>
            <a:r>
              <a:rPr lang="en-US" altLang="zh-CN" sz="2400" dirty="0" err="1">
                <a:latin typeface="宋体" panose="02010600030101010101" pitchFamily="2" charset="-122"/>
                <a:ea typeface="宋体" panose="02010600030101010101" pitchFamily="2" charset="-122"/>
              </a:rPr>
              <a:t>d</a:t>
            </a:r>
            <a:r>
              <a:rPr lang="en-US" altLang="zh-CN" sz="2400" baseline="-250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&lt;n</a:t>
            </a:r>
            <a:r>
              <a:rPr lang="zh-CN" altLang="en-US" sz="2400" dirty="0">
                <a:latin typeface="宋体" panose="02010600030101010101" pitchFamily="2" charset="-122"/>
                <a:ea typeface="宋体" panose="02010600030101010101" pitchFamily="2" charset="-122"/>
              </a:rPr>
              <a:t>，则表示存在一条从结点</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到结点</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的路径；否则</a:t>
            </a:r>
            <a:r>
              <a:rPr lang="en-US" altLang="zh-CN" sz="2400" dirty="0" err="1">
                <a:latin typeface="宋体" panose="02010600030101010101" pitchFamily="2" charset="-122"/>
                <a:ea typeface="宋体" panose="02010600030101010101" pitchFamily="2" charset="-122"/>
              </a:rPr>
              <a:t>d</a:t>
            </a:r>
            <a:r>
              <a:rPr lang="en-US" altLang="zh-CN" sz="2400" baseline="-250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1520825" indent="-1520825">
              <a:lnSpc>
                <a:spcPct val="150000"/>
              </a:lnSpc>
              <a:spcBef>
                <a:spcPts val="1200"/>
              </a:spcBef>
              <a:buFont typeface="Wingdings" panose="05000000000000000000" pitchFamily="2" charset="2"/>
              <a:buNone/>
              <a:defRPr/>
            </a:pPr>
            <a:r>
              <a:rPr lang="zh-CN" altLang="en-US" sz="2400" b="1" dirty="0"/>
              <a:t>   方法二：</a:t>
            </a:r>
            <a:r>
              <a:rPr lang="zh-CN" altLang="en-US" sz="2400" dirty="0">
                <a:latin typeface="宋体" panose="02010600030101010101" pitchFamily="2" charset="-122"/>
                <a:ea typeface="宋体" panose="02010600030101010101" pitchFamily="2" charset="-122"/>
              </a:rPr>
              <a:t>定义矩阵</a:t>
            </a:r>
            <a:r>
              <a:rPr lang="en-US" altLang="zh-CN" sz="2400" dirty="0">
                <a:latin typeface="宋体" panose="02010600030101010101" pitchFamily="2" charset="-122"/>
                <a:ea typeface="宋体" panose="02010600030101010101" pitchFamily="2" charset="-122"/>
              </a:rPr>
              <a:t>T ={</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，若存在一条从结点</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到结点</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的路径，</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，否则</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endParaRPr lang="en-US" altLang="zh-CN" sz="2400" dirty="0"/>
          </a:p>
        </p:txBody>
      </p:sp>
      <p:pic>
        <p:nvPicPr>
          <p:cNvPr id="59395"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179388" y="981075"/>
            <a:ext cx="8713787" cy="5761038"/>
          </a:xfrm>
          <a:solidFill>
            <a:schemeClr val="bg1"/>
          </a:solidFill>
        </p:spPr>
        <p:txBody>
          <a:bodyPr/>
          <a:lstStyle/>
          <a:p>
            <a:pPr marL="107950" indent="0" eaLnBrk="1" hangingPunct="1">
              <a:lnSpc>
                <a:spcPct val="150000"/>
              </a:lnSpc>
              <a:spcBef>
                <a:spcPct val="0"/>
              </a:spcBef>
              <a:buFont typeface="Wingdings 3" panose="05040102010807070707" pitchFamily="18" charset="2"/>
              <a:buNone/>
              <a:defRPr/>
            </a:pPr>
            <a:r>
              <a:rPr lang="zh-CN" altLang="en-US" dirty="0"/>
              <a:t>一个新的最短路径问题：</a:t>
            </a:r>
            <a:endParaRPr lang="en-US" altLang="zh-CN" dirty="0"/>
          </a:p>
          <a:p>
            <a:pPr marL="107950" indent="0" eaLnBrk="1" hangingPunct="1">
              <a:lnSpc>
                <a:spcPct val="150000"/>
              </a:lnSpc>
              <a:spcBef>
                <a:spcPct val="0"/>
              </a:spcBef>
              <a:buFont typeface="Wingdings 3" panose="05040102010807070707" pitchFamily="18" charset="2"/>
              <a:buNone/>
              <a:defRPr/>
            </a:pPr>
            <a:r>
              <a:rPr lang="zh-CN" altLang="en-US" sz="2400" dirty="0"/>
              <a:t>       给定一个带权重的</a:t>
            </a:r>
            <a:r>
              <a:rPr lang="zh-CN" altLang="en-US" sz="2400" b="1" dirty="0"/>
              <a:t>有向图</a:t>
            </a:r>
            <a:r>
              <a:rPr lang="en-US" altLang="zh-CN" sz="2400" dirty="0"/>
              <a:t>G=(V,E)</a:t>
            </a:r>
            <a:r>
              <a:rPr lang="zh-CN" altLang="en-US" sz="2400" dirty="0"/>
              <a:t>，其权重函数为</a:t>
            </a:r>
            <a:r>
              <a:rPr lang="el-GR" altLang="zh-CN" sz="2400" dirty="0"/>
              <a:t>ω</a:t>
            </a:r>
            <a:r>
              <a:rPr lang="en-US" altLang="zh-CN" sz="2400" dirty="0"/>
              <a:t>:E→R</a:t>
            </a:r>
            <a:r>
              <a:rPr lang="zh-CN" altLang="en-US" sz="2400" dirty="0"/>
              <a:t>。在图中，对</a:t>
            </a:r>
            <a:r>
              <a:rPr lang="zh-CN" altLang="en-US" sz="2400" dirty="0">
                <a:solidFill>
                  <a:srgbClr val="FF0000"/>
                </a:solidFill>
              </a:rPr>
              <a:t>所有的结点对 </a:t>
            </a:r>
            <a:r>
              <a:rPr lang="en-US" altLang="zh-CN" sz="2400" dirty="0" err="1"/>
              <a:t>u,v∈V</a:t>
            </a:r>
            <a:r>
              <a:rPr lang="zh-CN" altLang="en-US" sz="2400" dirty="0"/>
              <a:t>，找出从结点</a:t>
            </a:r>
            <a:r>
              <a:rPr lang="en-US" altLang="zh-CN" sz="2400" dirty="0"/>
              <a:t>u</a:t>
            </a:r>
            <a:r>
              <a:rPr lang="zh-CN" altLang="en-US" sz="2400" dirty="0"/>
              <a:t>到结点</a:t>
            </a:r>
            <a:r>
              <a:rPr lang="en-US" altLang="zh-CN" sz="2400" dirty="0"/>
              <a:t>v</a:t>
            </a:r>
            <a:r>
              <a:rPr lang="zh-CN" altLang="en-US" sz="2400" dirty="0"/>
              <a:t>的最短路径。</a:t>
            </a:r>
            <a:endParaRPr lang="en-US" altLang="zh-CN" sz="2400" dirty="0"/>
          </a:p>
          <a:p>
            <a:pPr marL="107950" indent="0" eaLnBrk="1" hangingPunct="1">
              <a:lnSpc>
                <a:spcPct val="150000"/>
              </a:lnSpc>
              <a:spcBef>
                <a:spcPct val="0"/>
              </a:spcBef>
              <a:buFont typeface="Wingdings 3" panose="05040102010807070707" pitchFamily="18" charset="2"/>
              <a:buNone/>
              <a:defRPr/>
            </a:pPr>
            <a:r>
              <a:rPr lang="en-US" altLang="zh-CN" sz="2400" dirty="0"/>
              <a:t>       </a:t>
            </a:r>
            <a:r>
              <a:rPr lang="zh-CN" altLang="en-US" sz="2400" dirty="0"/>
              <a:t>该问题的解以</a:t>
            </a:r>
            <a:r>
              <a:rPr lang="zh-CN" altLang="en-US" sz="2400" dirty="0">
                <a:solidFill>
                  <a:srgbClr val="0000FF"/>
                </a:solidFill>
              </a:rPr>
              <a:t>表格</a:t>
            </a:r>
            <a:r>
              <a:rPr lang="zh-CN" altLang="en-US" sz="2400" dirty="0"/>
              <a:t>（二维数组）的形式给出：第</a:t>
            </a:r>
            <a:r>
              <a:rPr lang="en-US" altLang="zh-CN" sz="2400" dirty="0"/>
              <a:t>u</a:t>
            </a:r>
            <a:r>
              <a:rPr lang="zh-CN" altLang="en-US" sz="2400" dirty="0"/>
              <a:t>行第</a:t>
            </a:r>
            <a:r>
              <a:rPr lang="en-US" altLang="zh-CN" sz="2400" dirty="0"/>
              <a:t>v</a:t>
            </a:r>
            <a:r>
              <a:rPr lang="zh-CN" altLang="en-US" sz="2400" dirty="0"/>
              <a:t>列给出从结点</a:t>
            </a:r>
            <a:r>
              <a:rPr lang="en-US" altLang="zh-CN" sz="2400" dirty="0"/>
              <a:t>u</a:t>
            </a:r>
            <a:r>
              <a:rPr lang="zh-CN" altLang="en-US" sz="2400" dirty="0"/>
              <a:t>到结点</a:t>
            </a:r>
            <a:r>
              <a:rPr lang="en-US" altLang="zh-CN" sz="2400" dirty="0"/>
              <a:t>v</a:t>
            </a:r>
            <a:r>
              <a:rPr lang="zh-CN" altLang="en-US" sz="2400" dirty="0"/>
              <a:t>的最短路径权重。</a:t>
            </a:r>
            <a:endParaRPr lang="en-US" altLang="zh-CN" sz="2400" dirty="0"/>
          </a:p>
          <a:p>
            <a:pPr marL="1073150" eaLnBrk="1" hangingPunct="1">
              <a:lnSpc>
                <a:spcPct val="150000"/>
              </a:lnSpc>
              <a:spcBef>
                <a:spcPct val="0"/>
              </a:spcBef>
              <a:buFont typeface="Wingdings" panose="05000000000000000000" pitchFamily="2" charset="2"/>
              <a:buChar char="Ø"/>
              <a:defRPr/>
            </a:pPr>
            <a:r>
              <a:rPr lang="zh-CN" altLang="en-US" sz="2400" b="1" dirty="0"/>
              <a:t>一条路径的权重是组成该路径的所有边的权重之和。</a:t>
            </a:r>
            <a:endParaRPr lang="en-US" altLang="zh-CN" sz="2400" b="1" dirty="0"/>
          </a:p>
          <a:p>
            <a:pPr marL="107950" indent="0" eaLnBrk="1" hangingPunct="1">
              <a:lnSpc>
                <a:spcPct val="150000"/>
              </a:lnSpc>
              <a:spcBef>
                <a:spcPct val="0"/>
              </a:spcBef>
              <a:buFont typeface="Wingdings 3" panose="05040102010807070707" pitchFamily="18" charset="2"/>
              <a:buNone/>
              <a:defRPr/>
            </a:pPr>
            <a:r>
              <a:rPr lang="en-US" altLang="zh-CN" sz="2400" dirty="0"/>
              <a:t>      </a:t>
            </a:r>
            <a:endParaRPr lang="en-US" altLang="zh-CN" sz="2400" dirty="0"/>
          </a:p>
        </p:txBody>
      </p:sp>
      <p:pic>
        <p:nvPicPr>
          <p:cNvPr id="8195"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noChangeArrowheads="1"/>
          </p:cNvSpPr>
          <p:nvPr>
            <p:ph idx="1"/>
          </p:nvPr>
        </p:nvSpPr>
        <p:spPr>
          <a:xfrm>
            <a:off x="395288" y="549275"/>
            <a:ext cx="8497887" cy="5832475"/>
          </a:xfrm>
          <a:solidFill>
            <a:schemeClr val="bg1"/>
          </a:solidFill>
        </p:spPr>
        <p:txBody>
          <a:bodyPr/>
          <a:lstStyle/>
          <a:p>
            <a:pPr marL="0" indent="0">
              <a:lnSpc>
                <a:spcPct val="150000"/>
              </a:lnSpc>
              <a:buFont typeface="Wingdings" panose="05000000000000000000" pitchFamily="2" charset="2"/>
              <a:buNone/>
            </a:pPr>
            <a:r>
              <a:rPr lang="zh-CN" altLang="en-US" sz="2800">
                <a:solidFill>
                  <a:srgbClr val="0000FF"/>
                </a:solidFill>
              </a:rPr>
              <a:t>计算</a:t>
            </a:r>
            <a:r>
              <a:rPr lang="en-US" altLang="zh-CN" sz="2800">
                <a:solidFill>
                  <a:srgbClr val="0000FF"/>
                </a:solidFill>
              </a:rPr>
              <a:t>T</a:t>
            </a:r>
            <a:endParaRPr lang="en-US" altLang="zh-CN" sz="2800">
              <a:solidFill>
                <a:srgbClr val="0000FF"/>
              </a:solidFill>
            </a:endParaRPr>
          </a:p>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对</a:t>
            </a:r>
            <a:r>
              <a:rPr lang="en-US" altLang="zh-CN" sz="2400">
                <a:latin typeface="宋体" panose="02010600030101010101" pitchFamily="2" charset="-122"/>
                <a:ea typeface="宋体" panose="02010600030101010101" pitchFamily="2" charset="-122"/>
              </a:rPr>
              <a:t>FLOYD-WARSHALL</a:t>
            </a:r>
            <a:r>
              <a:rPr lang="zh-CN" altLang="en-US" sz="2400">
                <a:latin typeface="宋体" panose="02010600030101010101" pitchFamily="2" charset="-122"/>
                <a:ea typeface="宋体" panose="02010600030101010101" pitchFamily="2" charset="-122"/>
              </a:rPr>
              <a:t>算法进行改造：用</a:t>
            </a:r>
            <a:r>
              <a:rPr lang="zh-CN" altLang="en-US" sz="2400">
                <a:solidFill>
                  <a:srgbClr val="0000FF"/>
                </a:solidFill>
              </a:rPr>
              <a:t>逻辑或</a:t>
            </a:r>
            <a:r>
              <a:rPr lang="zh-CN" altLang="en-US" sz="2400">
                <a:latin typeface="宋体" panose="02010600030101010101" pitchFamily="2" charset="-122"/>
                <a:ea typeface="宋体" panose="02010600030101010101" pitchFamily="2" charset="-122"/>
              </a:rPr>
              <a:t>操作（</a:t>
            </a:r>
            <a:r>
              <a:rPr lang="en-US" altLang="zh-CN" sz="2400">
                <a:solidFill>
                  <a:srgbClr val="FF0000"/>
                </a:solidFill>
                <a:latin typeface="宋体" panose="02010600030101010101" pitchFamily="2" charset="-122"/>
                <a:ea typeface="宋体" panose="02010600030101010101" pitchFamily="2" charset="-122"/>
              </a:rPr>
              <a:t>V</a:t>
            </a:r>
            <a:r>
              <a:rPr lang="zh-CN" altLang="en-US" sz="2400">
                <a:latin typeface="宋体" panose="02010600030101010101" pitchFamily="2" charset="-122"/>
                <a:ea typeface="宋体" panose="02010600030101010101" pitchFamily="2" charset="-122"/>
              </a:rPr>
              <a:t>）和</a:t>
            </a:r>
            <a:r>
              <a:rPr lang="zh-CN" altLang="en-US" sz="2400">
                <a:solidFill>
                  <a:srgbClr val="0000FF"/>
                </a:solidFill>
              </a:rPr>
              <a:t>逻辑与</a:t>
            </a:r>
            <a:r>
              <a:rPr lang="zh-CN" altLang="en-US" sz="2400">
                <a:latin typeface="宋体" panose="02010600030101010101" pitchFamily="2" charset="-122"/>
                <a:ea typeface="宋体" panose="02010600030101010101" pitchFamily="2" charset="-122"/>
              </a:rPr>
              <a:t>操作（</a:t>
            </a:r>
            <a:r>
              <a:rPr lang="el-GR" altLang="zh-CN" sz="2400">
                <a:solidFill>
                  <a:srgbClr val="FF0000"/>
                </a:solidFill>
                <a:ea typeface="宋体" panose="02010600030101010101" pitchFamily="2" charset="-122"/>
              </a:rPr>
              <a:t>Λ</a:t>
            </a:r>
            <a:r>
              <a:rPr lang="zh-CN" altLang="en-US" sz="2400">
                <a:latin typeface="宋体" panose="02010600030101010101" pitchFamily="2" charset="-122"/>
                <a:ea typeface="宋体" panose="02010600030101010101" pitchFamily="2" charset="-122"/>
              </a:rPr>
              <a:t>）替换算术操作</a:t>
            </a:r>
            <a:r>
              <a:rPr lang="en-US" altLang="zh-CN" sz="2400">
                <a:latin typeface="宋体" panose="02010600030101010101" pitchFamily="2" charset="-122"/>
                <a:ea typeface="宋体" panose="02010600030101010101" pitchFamily="2" charset="-122"/>
              </a:rPr>
              <a:t>min</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，得以下计算公式：</a:t>
            </a:r>
            <a:endParaRPr lang="en-US" altLang="zh-CN" sz="2400">
              <a:latin typeface="宋体" panose="02010600030101010101" pitchFamily="2" charset="-122"/>
              <a:ea typeface="宋体" panose="02010600030101010101" pitchFamily="2" charset="-122"/>
            </a:endParaRPr>
          </a:p>
          <a:p>
            <a:pPr marL="0" indent="0">
              <a:lnSpc>
                <a:spcPct val="150000"/>
              </a:lnSpc>
              <a:spcBef>
                <a:spcPts val="3600"/>
              </a:spcBef>
              <a:buFont typeface="Wingdings" panose="05000000000000000000" pitchFamily="2" charset="2"/>
              <a:buNone/>
            </a:pPr>
            <a:r>
              <a:rPr lang="en-US" altLang="zh-CN" sz="2400"/>
              <a:t>       k=0</a:t>
            </a:r>
            <a:r>
              <a:rPr lang="zh-CN" altLang="en-US" sz="2400"/>
              <a:t>时，</a:t>
            </a:r>
            <a:endParaRPr lang="en-US" altLang="zh-CN" sz="2400"/>
          </a:p>
          <a:p>
            <a:pPr marL="0" indent="0">
              <a:lnSpc>
                <a:spcPct val="150000"/>
              </a:lnSpc>
              <a:spcBef>
                <a:spcPts val="1800"/>
              </a:spcBef>
              <a:buFont typeface="Wingdings" panose="05000000000000000000" pitchFamily="2" charset="2"/>
              <a:buNone/>
            </a:pPr>
            <a:endParaRPr lang="en-US" altLang="zh-CN" sz="2400"/>
          </a:p>
          <a:p>
            <a:pPr marL="0" indent="0">
              <a:lnSpc>
                <a:spcPct val="150000"/>
              </a:lnSpc>
              <a:spcBef>
                <a:spcPts val="1800"/>
              </a:spcBef>
              <a:buFont typeface="Wingdings" panose="05000000000000000000" pitchFamily="2" charset="2"/>
              <a:buNone/>
            </a:pPr>
            <a:r>
              <a:rPr lang="en-US" altLang="zh-CN" sz="2400"/>
              <a:t>       k≥1</a:t>
            </a:r>
            <a:r>
              <a:rPr lang="zh-CN" altLang="en-US" sz="2400"/>
              <a:t>时，</a:t>
            </a:r>
            <a:endParaRPr lang="en-US" altLang="zh-CN" sz="2400"/>
          </a:p>
          <a:p>
            <a:pPr marL="0" indent="0">
              <a:lnSpc>
                <a:spcPct val="150000"/>
              </a:lnSpc>
              <a:buFont typeface="Wingdings" panose="05000000000000000000" pitchFamily="2" charset="2"/>
              <a:buNone/>
            </a:pPr>
            <a:endParaRPr lang="en-US" altLang="zh-CN" sz="2000"/>
          </a:p>
        </p:txBody>
      </p:sp>
      <p:pic>
        <p:nvPicPr>
          <p:cNvPr id="6144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97125" y="2565400"/>
            <a:ext cx="4495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7125" y="4303713"/>
            <a:ext cx="43703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noChangeArrowheads="1"/>
          </p:cNvSpPr>
          <p:nvPr>
            <p:ph idx="1"/>
          </p:nvPr>
        </p:nvSpPr>
        <p:spPr>
          <a:xfrm>
            <a:off x="250825" y="333375"/>
            <a:ext cx="8351838" cy="5689600"/>
          </a:xfrm>
          <a:solidFill>
            <a:schemeClr val="bg1"/>
          </a:solidFill>
        </p:spPr>
        <p:txBody>
          <a:bodyPr/>
          <a:lstStyle/>
          <a:p>
            <a:pPr marL="0" indent="0">
              <a:lnSpc>
                <a:spcPct val="150000"/>
              </a:lnSpc>
              <a:buFont typeface="Wingdings" panose="05000000000000000000" pitchFamily="2" charset="2"/>
              <a:buNone/>
            </a:pPr>
            <a:r>
              <a:rPr lang="zh-CN" altLang="en-US" sz="2800">
                <a:solidFill>
                  <a:srgbClr val="0000FF"/>
                </a:solidFill>
              </a:rPr>
              <a:t>计算过程如下：</a:t>
            </a:r>
            <a:endParaRPr lang="en-US" altLang="zh-CN" sz="2000">
              <a:solidFill>
                <a:srgbClr val="0000FF"/>
              </a:solidFill>
            </a:endParaRPr>
          </a:p>
        </p:txBody>
      </p:sp>
      <p:pic>
        <p:nvPicPr>
          <p:cNvPr id="63491"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71550" y="1268413"/>
            <a:ext cx="471487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1619250" y="5845175"/>
            <a:ext cx="6340475" cy="831850"/>
          </a:xfrm>
          <a:prstGeom prst="rect">
            <a:avLst/>
          </a:prstGeom>
          <a:solidFill>
            <a:schemeClr val="accent1">
              <a:lumMod val="20000"/>
              <a:lumOff val="80000"/>
            </a:schemeClr>
          </a:solidFill>
          <a:ln>
            <a:solidFill>
              <a:schemeClr val="accent1">
                <a:lumMod val="75000"/>
              </a:schemeClr>
            </a:solidFill>
          </a:ln>
        </p:spPr>
        <p:txBody>
          <a:bodyPr wrap="none">
            <a:spAutoFit/>
          </a:bodyPr>
          <a:lstStyle/>
          <a:p>
            <a:pPr>
              <a:defRPr/>
            </a:pPr>
            <a:r>
              <a:rPr lang="zh-CN" altLang="en-US" sz="2400" dirty="0"/>
              <a:t>时间复杂度：</a:t>
            </a:r>
            <a:r>
              <a:rPr lang="el-GR" altLang="zh-CN" sz="2400" dirty="0"/>
              <a:t>Θ</a:t>
            </a:r>
            <a:r>
              <a:rPr lang="en-US" altLang="zh-CN" sz="2400" dirty="0"/>
              <a:t>(n</a:t>
            </a:r>
            <a:r>
              <a:rPr lang="en-US" altLang="zh-CN" sz="2400" baseline="30000" dirty="0"/>
              <a:t>3</a:t>
            </a:r>
            <a:r>
              <a:rPr lang="en-US" altLang="zh-CN" sz="2400" dirty="0"/>
              <a:t>)</a:t>
            </a:r>
            <a:endParaRPr lang="en-US" altLang="zh-CN" sz="2400" dirty="0"/>
          </a:p>
          <a:p>
            <a:pPr>
              <a:defRPr/>
            </a:pPr>
            <a:r>
              <a:rPr lang="zh-CN" altLang="en-US" sz="2400" dirty="0"/>
              <a:t>注：逻辑运算比算术运算快；空间需求也较小</a:t>
            </a:r>
            <a:endParaRPr lang="zh-CN" altLang="en-US" sz="2400" dirty="0"/>
          </a:p>
        </p:txBody>
      </p:sp>
      <p:pic>
        <p:nvPicPr>
          <p:cNvPr id="63493"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noChangeArrowheads="1"/>
          </p:cNvSpPr>
          <p:nvPr>
            <p:ph idx="1"/>
          </p:nvPr>
        </p:nvSpPr>
        <p:spPr>
          <a:xfrm>
            <a:off x="323850" y="476250"/>
            <a:ext cx="8351838" cy="5689600"/>
          </a:xfrm>
          <a:solidFill>
            <a:schemeClr val="bg1"/>
          </a:solidFill>
        </p:spPr>
        <p:txBody>
          <a:bodyPr/>
          <a:lstStyle/>
          <a:p>
            <a:pPr marL="0" indent="0" algn="just">
              <a:lnSpc>
                <a:spcPct val="150000"/>
              </a:lnSpc>
              <a:buFont typeface="Wingdings" panose="05000000000000000000" pitchFamily="2" charset="2"/>
              <a:buNone/>
            </a:pPr>
            <a:r>
              <a:rPr lang="zh-CN" altLang="en-US" sz="2400"/>
              <a:t>例，求如图所示的图</a:t>
            </a:r>
            <a:r>
              <a:rPr lang="en-US" altLang="zh-CN" sz="2400"/>
              <a:t>G</a:t>
            </a:r>
            <a:r>
              <a:rPr lang="zh-CN" altLang="en-US" sz="2400"/>
              <a:t>的传递闭包矩阵</a:t>
            </a:r>
            <a:r>
              <a:rPr lang="en-US" altLang="zh-CN" sz="2400"/>
              <a:t>T</a:t>
            </a:r>
            <a:r>
              <a:rPr lang="zh-CN" altLang="en-US" sz="2400"/>
              <a:t>。</a:t>
            </a:r>
            <a:endParaRPr lang="en-US" altLang="zh-CN" sz="2000">
              <a:solidFill>
                <a:srgbClr val="0000FF"/>
              </a:solidFill>
            </a:endParaRPr>
          </a:p>
        </p:txBody>
      </p:sp>
      <p:pic>
        <p:nvPicPr>
          <p:cNvPr id="6553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268413"/>
            <a:ext cx="14541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798763"/>
            <a:ext cx="8656638"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541" name="直接连接符 5"/>
          <p:cNvCxnSpPr>
            <a:cxnSpLocks noChangeShapeType="1"/>
          </p:cNvCxnSpPr>
          <p:nvPr/>
        </p:nvCxnSpPr>
        <p:spPr bwMode="auto">
          <a:xfrm>
            <a:off x="8388350" y="3789363"/>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2" name="直接连接符 6"/>
          <p:cNvCxnSpPr>
            <a:cxnSpLocks noChangeShapeType="1"/>
          </p:cNvCxnSpPr>
          <p:nvPr/>
        </p:nvCxnSpPr>
        <p:spPr bwMode="auto">
          <a:xfrm>
            <a:off x="1763713" y="5757863"/>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3" name="直接连接符 7"/>
          <p:cNvCxnSpPr>
            <a:cxnSpLocks noChangeShapeType="1"/>
          </p:cNvCxnSpPr>
          <p:nvPr/>
        </p:nvCxnSpPr>
        <p:spPr bwMode="auto">
          <a:xfrm>
            <a:off x="4344988" y="5157788"/>
            <a:ext cx="2524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4" name="直接连接符 8"/>
          <p:cNvCxnSpPr>
            <a:cxnSpLocks noChangeShapeType="1"/>
          </p:cNvCxnSpPr>
          <p:nvPr/>
        </p:nvCxnSpPr>
        <p:spPr bwMode="auto">
          <a:xfrm>
            <a:off x="4352925" y="5445125"/>
            <a:ext cx="250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5" name="直接连接符 5"/>
          <p:cNvCxnSpPr>
            <a:cxnSpLocks noChangeShapeType="1"/>
          </p:cNvCxnSpPr>
          <p:nvPr/>
        </p:nvCxnSpPr>
        <p:spPr bwMode="auto">
          <a:xfrm>
            <a:off x="4716463" y="3746500"/>
            <a:ext cx="250825" cy="0"/>
          </a:xfrm>
          <a:prstGeom prst="line">
            <a:avLst/>
          </a:prstGeom>
          <a:noFill/>
          <a:ln w="28575"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6" name="直接连接符 5"/>
          <p:cNvCxnSpPr>
            <a:cxnSpLocks noChangeShapeType="1"/>
          </p:cNvCxnSpPr>
          <p:nvPr/>
        </p:nvCxnSpPr>
        <p:spPr bwMode="auto">
          <a:xfrm>
            <a:off x="5508625" y="3459163"/>
            <a:ext cx="250825" cy="0"/>
          </a:xfrm>
          <a:prstGeom prst="line">
            <a:avLst/>
          </a:prstGeom>
          <a:noFill/>
          <a:ln w="28575"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5547"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noChangeArrowheads="1"/>
          </p:cNvSpPr>
          <p:nvPr>
            <p:ph idx="1"/>
          </p:nvPr>
        </p:nvSpPr>
        <p:spPr>
          <a:xfrm>
            <a:off x="179388" y="188913"/>
            <a:ext cx="8856662" cy="6553200"/>
          </a:xfrm>
          <a:solidFill>
            <a:schemeClr val="bg1"/>
          </a:solidFill>
        </p:spPr>
        <p:txBody>
          <a:bodyPr/>
          <a:lstStyle/>
          <a:p>
            <a:pPr marL="107950" indent="0" eaLnBrk="1" hangingPunct="1">
              <a:lnSpc>
                <a:spcPct val="150000"/>
              </a:lnSpc>
              <a:spcBef>
                <a:spcPct val="0"/>
              </a:spcBef>
              <a:buFont typeface="Wingdings" panose="05000000000000000000" pitchFamily="2" charset="2"/>
              <a:buNone/>
            </a:pPr>
            <a:r>
              <a:rPr lang="en-US" altLang="zh-CN"/>
              <a:t>25.4 </a:t>
            </a:r>
            <a:r>
              <a:rPr lang="zh-CN" altLang="en-US"/>
              <a:t>用于稀疏图的</a:t>
            </a:r>
            <a:r>
              <a:rPr lang="en-US" altLang="zh-CN"/>
              <a:t>Johnson</a:t>
            </a:r>
            <a:r>
              <a:rPr lang="zh-CN" altLang="en-US"/>
              <a:t>算法</a:t>
            </a:r>
            <a:endParaRPr lang="en-US" altLang="zh-CN"/>
          </a:p>
          <a:p>
            <a:pPr marL="107950" indent="0" eaLnBrk="1" hangingPunct="1">
              <a:lnSpc>
                <a:spcPct val="150000"/>
              </a:lnSpc>
              <a:spcBef>
                <a:spcPct val="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对于有</a:t>
            </a:r>
            <a:r>
              <a:rPr lang="en-US" altLang="zh-CN" sz="2400">
                <a:latin typeface="宋体" panose="02010600030101010101" pitchFamily="2" charset="-122"/>
                <a:ea typeface="宋体" panose="02010600030101010101" pitchFamily="2" charset="-122"/>
              </a:rPr>
              <a:t>|V|</a:t>
            </a:r>
            <a:r>
              <a:rPr lang="zh-CN" altLang="en-US" sz="2400">
                <a:latin typeface="宋体" panose="02010600030101010101" pitchFamily="2" charset="-122"/>
                <a:ea typeface="宋体" panose="02010600030101010101" pitchFamily="2" charset="-122"/>
              </a:rPr>
              <a:t>个结点、</a:t>
            </a:r>
            <a:r>
              <a:rPr lang="en-US" altLang="zh-CN" sz="2400">
                <a:latin typeface="宋体" panose="02010600030101010101" pitchFamily="2" charset="-122"/>
                <a:ea typeface="宋体" panose="02010600030101010101" pitchFamily="2" charset="-122"/>
              </a:rPr>
              <a:t>|E|</a:t>
            </a:r>
            <a:r>
              <a:rPr lang="zh-CN" altLang="en-US" sz="2400">
                <a:latin typeface="宋体" panose="02010600030101010101" pitchFamily="2" charset="-122"/>
                <a:ea typeface="宋体" panose="02010600030101010101" pitchFamily="2" charset="-122"/>
              </a:rPr>
              <a:t>条边的有向图，求每对结点之间的最短路径：</a:t>
            </a:r>
            <a:endParaRPr lang="en-US" altLang="zh-CN" sz="2400">
              <a:latin typeface="宋体" panose="02010600030101010101" pitchFamily="2" charset="-122"/>
              <a:ea typeface="宋体" panose="02010600030101010101" pitchFamily="2" charset="-122"/>
            </a:endParaRPr>
          </a:p>
          <a:p>
            <a:pPr marL="107950" indent="0" eaLnBrk="1" hangingPunct="1">
              <a:lnSpc>
                <a:spcPct val="150000"/>
              </a:lnSpc>
              <a:spcBef>
                <a:spcPct val="0"/>
              </a:spcBef>
            </a:pPr>
            <a:r>
              <a:rPr lang="en-US" altLang="zh-CN" sz="2400"/>
              <a:t>FLOYD-WARSHALL</a:t>
            </a:r>
            <a:r>
              <a:rPr lang="zh-CN" altLang="en-US" sz="2400">
                <a:latin typeface="宋体" panose="02010600030101010101" pitchFamily="2" charset="-122"/>
                <a:ea typeface="宋体" panose="02010600030101010101" pitchFamily="2" charset="-122"/>
              </a:rPr>
              <a:t>算法的时间复杂度：</a:t>
            </a:r>
            <a:r>
              <a:rPr lang="el-GR" altLang="zh-CN" sz="2400">
                <a:solidFill>
                  <a:srgbClr val="FF0000"/>
                </a:solidFill>
                <a:ea typeface="宋体" panose="02010600030101010101" pitchFamily="2" charset="-122"/>
              </a:rPr>
              <a:t>Θ</a:t>
            </a:r>
            <a:r>
              <a:rPr lang="en-US" altLang="zh-CN" sz="2400">
                <a:solidFill>
                  <a:srgbClr val="FF0000"/>
                </a:solidFill>
                <a:latin typeface="宋体" panose="02010600030101010101" pitchFamily="2" charset="-122"/>
                <a:ea typeface="宋体" panose="02010600030101010101" pitchFamily="2" charset="-122"/>
              </a:rPr>
              <a:t>(n</a:t>
            </a:r>
            <a:r>
              <a:rPr lang="en-US" altLang="zh-CN" sz="2400" baseline="30000">
                <a:solidFill>
                  <a:srgbClr val="FF0000"/>
                </a:solidFill>
                <a:latin typeface="宋体" panose="02010600030101010101" pitchFamily="2" charset="-122"/>
                <a:ea typeface="宋体" panose="02010600030101010101" pitchFamily="2" charset="-122"/>
              </a:rPr>
              <a:t>3</a:t>
            </a:r>
            <a:r>
              <a:rPr lang="en-US" altLang="zh-CN" sz="2400">
                <a:solidFill>
                  <a:srgbClr val="FF0000"/>
                </a:solidFill>
                <a:latin typeface="宋体" panose="02010600030101010101" pitchFamily="2" charset="-122"/>
                <a:ea typeface="宋体" panose="02010600030101010101" pitchFamily="2" charset="-122"/>
              </a:rPr>
              <a:t>)</a:t>
            </a:r>
            <a:endParaRPr lang="en-US" altLang="zh-CN" sz="2400">
              <a:solidFill>
                <a:srgbClr val="FF0000"/>
              </a:solidFill>
              <a:latin typeface="宋体" panose="02010600030101010101" pitchFamily="2" charset="-122"/>
              <a:ea typeface="宋体" panose="02010600030101010101" pitchFamily="2" charset="-122"/>
            </a:endParaRPr>
          </a:p>
          <a:p>
            <a:pPr marL="107950" indent="0" eaLnBrk="1" hangingPunct="1">
              <a:lnSpc>
                <a:spcPct val="150000"/>
              </a:lnSpc>
              <a:spcBef>
                <a:spcPct val="0"/>
              </a:spcBef>
            </a:pPr>
            <a:r>
              <a:rPr lang="zh-CN" altLang="en-US" sz="2400">
                <a:solidFill>
                  <a:srgbClr val="0000FF"/>
                </a:solidFill>
                <a:latin typeface="宋体" panose="02010600030101010101" pitchFamily="2" charset="-122"/>
                <a:ea typeface="宋体" panose="02010600030101010101" pitchFamily="2" charset="-122"/>
              </a:rPr>
              <a:t>用单源最短路径算法，</a:t>
            </a:r>
            <a:r>
              <a:rPr lang="zh-CN" altLang="en-US" sz="2400">
                <a:latin typeface="宋体" panose="02010600030101010101" pitchFamily="2" charset="-122"/>
                <a:ea typeface="宋体" panose="02010600030101010101" pitchFamily="2" charset="-122"/>
              </a:rPr>
              <a:t>执行</a:t>
            </a:r>
            <a:r>
              <a:rPr lang="en-US" altLang="zh-CN" sz="2400">
                <a:latin typeface="宋体" panose="02010600030101010101" pitchFamily="2" charset="-122"/>
                <a:ea typeface="宋体" panose="02010600030101010101" pitchFamily="2" charset="-122"/>
              </a:rPr>
              <a:t>|V|</a:t>
            </a:r>
            <a:r>
              <a:rPr lang="zh-CN" altLang="en-US" sz="2400">
                <a:latin typeface="宋体" panose="02010600030101010101" pitchFamily="2" charset="-122"/>
                <a:ea typeface="宋体" panose="02010600030101010101" pitchFamily="2" charset="-122"/>
              </a:rPr>
              <a:t>次单源最短路径算法，每次使用一个不同的结点作为源点，求出每个结点到其他所有结点的最短路径。</a:t>
            </a:r>
            <a:endParaRPr lang="en-US" altLang="zh-CN" sz="2400">
              <a:latin typeface="宋体" panose="02010600030101010101" pitchFamily="2" charset="-122"/>
              <a:ea typeface="宋体" panose="02010600030101010101" pitchFamily="2" charset="-122"/>
            </a:endParaRPr>
          </a:p>
          <a:p>
            <a:pPr marL="107950" indent="0" eaLnBrk="1" hangingPunct="1">
              <a:lnSpc>
                <a:spcPct val="150000"/>
              </a:lnSpc>
              <a:spcBef>
                <a:spcPct val="0"/>
              </a:spcBef>
            </a:pPr>
            <a:r>
              <a:rPr lang="zh-CN" altLang="en-US" sz="2400">
                <a:latin typeface="宋体" panose="02010600030101010101" pitchFamily="2" charset="-122"/>
                <a:ea typeface="宋体" panose="02010600030101010101" pitchFamily="2" charset="-122"/>
              </a:rPr>
              <a:t>如果所有的边的权重为非负值，用</a:t>
            </a:r>
            <a:r>
              <a:rPr lang="en-US" altLang="zh-CN" sz="2400">
                <a:solidFill>
                  <a:srgbClr val="0000FF"/>
                </a:solidFill>
              </a:rPr>
              <a:t>Dijkstra</a:t>
            </a:r>
            <a:r>
              <a:rPr lang="zh-CN" altLang="en-US" sz="2400">
                <a:solidFill>
                  <a:srgbClr val="0000FF"/>
                </a:solidFill>
              </a:rPr>
              <a:t>算法</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marL="1250950" lvl="2" eaLnBrk="1" hangingPunct="1">
              <a:lnSpc>
                <a:spcPct val="150000"/>
              </a:lnSpc>
              <a:spcBef>
                <a:spcPct val="0"/>
              </a:spcBef>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用线性数组实现最小优先队列：</a:t>
            </a:r>
            <a:r>
              <a:rPr lang="en-US" altLang="zh-CN" sz="2000">
                <a:latin typeface="宋体" panose="02010600030101010101" pitchFamily="2" charset="-122"/>
                <a:ea typeface="宋体" panose="02010600030101010101" pitchFamily="2" charset="-122"/>
              </a:rPr>
              <a:t>O(V</a:t>
            </a:r>
            <a:r>
              <a:rPr lang="en-US" altLang="zh-CN" sz="2000" baseline="30000">
                <a:latin typeface="宋体" panose="02010600030101010101" pitchFamily="2" charset="-122"/>
                <a:ea typeface="宋体" panose="02010600030101010101" pitchFamily="2" charset="-122"/>
              </a:rPr>
              <a:t>3</a:t>
            </a:r>
            <a:r>
              <a:rPr lang="en-US" altLang="zh-CN" sz="2000">
                <a:latin typeface="宋体" panose="02010600030101010101" pitchFamily="2" charset="-122"/>
                <a:ea typeface="宋体" panose="02010600030101010101" pitchFamily="2" charset="-122"/>
              </a:rPr>
              <a:t>+VE)=O(V</a:t>
            </a:r>
            <a:r>
              <a:rPr lang="en-US" altLang="zh-CN" sz="2000" baseline="30000">
                <a:latin typeface="宋体" panose="02010600030101010101" pitchFamily="2" charset="-122"/>
                <a:ea typeface="宋体" panose="02010600030101010101" pitchFamily="2" charset="-122"/>
              </a:rPr>
              <a:t>3</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1250950" lvl="2" eaLnBrk="1" hangingPunct="1">
              <a:lnSpc>
                <a:spcPct val="150000"/>
              </a:lnSpc>
              <a:spcBef>
                <a:spcPct val="0"/>
              </a:spcBef>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用二叉堆实现最小优先队列：</a:t>
            </a:r>
            <a:r>
              <a:rPr lang="en-US" altLang="zh-CN" sz="2000">
                <a:solidFill>
                  <a:srgbClr val="FF0000"/>
                </a:solidFill>
                <a:latin typeface="宋体" panose="02010600030101010101" pitchFamily="2" charset="-122"/>
                <a:ea typeface="宋体" panose="02010600030101010101" pitchFamily="2" charset="-122"/>
              </a:rPr>
              <a:t>O(VE</a:t>
            </a:r>
            <a:r>
              <a:rPr lang="en-US" altLang="zh-CN" sz="2000">
                <a:solidFill>
                  <a:srgbClr val="FF0000"/>
                </a:solidFill>
                <a:latin typeface="宋体" panose="02010600030101010101" pitchFamily="2" charset="-122"/>
                <a:ea typeface="宋体" panose="02010600030101010101" pitchFamily="2" charset="-122"/>
                <a:cs typeface="Adobe Devanagari" pitchFamily="18" charset="0"/>
              </a:rPr>
              <a:t>lg</a:t>
            </a:r>
            <a:r>
              <a:rPr lang="en-US" altLang="zh-CN" sz="2000">
                <a:solidFill>
                  <a:srgbClr val="FF0000"/>
                </a:solidFill>
                <a:latin typeface="宋体" panose="02010600030101010101" pitchFamily="2" charset="-122"/>
                <a:ea typeface="宋体" panose="02010600030101010101" pitchFamily="2" charset="-122"/>
              </a:rPr>
              <a:t>V)</a:t>
            </a:r>
            <a:r>
              <a:rPr lang="zh-CN" altLang="en-US" sz="2000">
                <a:latin typeface="宋体" panose="02010600030101010101" pitchFamily="2" charset="-122"/>
                <a:ea typeface="宋体" panose="02010600030101010101" pitchFamily="2" charset="-122"/>
              </a:rPr>
              <a:t>；（对稀疏图较好）</a:t>
            </a:r>
            <a:endParaRPr lang="en-US" altLang="zh-CN" sz="2000">
              <a:latin typeface="宋体" panose="02010600030101010101" pitchFamily="2" charset="-122"/>
              <a:ea typeface="宋体" panose="02010600030101010101" pitchFamily="2" charset="-122"/>
            </a:endParaRPr>
          </a:p>
          <a:p>
            <a:pPr marL="1250950" lvl="2" eaLnBrk="1" hangingPunct="1">
              <a:lnSpc>
                <a:spcPct val="150000"/>
              </a:lnSpc>
              <a:spcBef>
                <a:spcPct val="0"/>
              </a:spcBef>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用斐波那契堆实现最小优先队列：</a:t>
            </a:r>
            <a:r>
              <a:rPr lang="en-US" altLang="zh-CN" sz="2000">
                <a:solidFill>
                  <a:srgbClr val="FF0000"/>
                </a:solidFill>
                <a:latin typeface="宋体" panose="02010600030101010101" pitchFamily="2" charset="-122"/>
                <a:ea typeface="宋体" panose="02010600030101010101" pitchFamily="2" charset="-122"/>
              </a:rPr>
              <a:t>O(V</a:t>
            </a:r>
            <a:r>
              <a:rPr lang="en-US" altLang="zh-CN" sz="2000" baseline="30000">
                <a:solidFill>
                  <a:srgbClr val="FF0000"/>
                </a:solidFill>
                <a:latin typeface="宋体" panose="02010600030101010101" pitchFamily="2" charset="-122"/>
                <a:ea typeface="宋体" panose="02010600030101010101" pitchFamily="2" charset="-122"/>
              </a:rPr>
              <a:t>2</a:t>
            </a:r>
            <a:r>
              <a:rPr lang="en-US" altLang="zh-CN" sz="2000">
                <a:solidFill>
                  <a:srgbClr val="FF0000"/>
                </a:solidFill>
                <a:latin typeface="宋体" panose="02010600030101010101" pitchFamily="2" charset="-122"/>
                <a:ea typeface="宋体" panose="02010600030101010101" pitchFamily="2" charset="-122"/>
              </a:rPr>
              <a:t>lgV+VE)</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pic>
        <p:nvPicPr>
          <p:cNvPr id="67587"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179388" y="2205038"/>
            <a:ext cx="8856662" cy="3529012"/>
          </a:xfrm>
          <a:solidFill>
            <a:schemeClr val="bg1"/>
          </a:solidFill>
        </p:spPr>
        <p:txBody>
          <a:bodyPr/>
          <a:lstStyle/>
          <a:p>
            <a:pPr marL="565150" indent="-457200" eaLnBrk="1" hangingPunct="1">
              <a:lnSpc>
                <a:spcPct val="150000"/>
              </a:lnSpc>
              <a:spcBef>
                <a:spcPct val="0"/>
              </a:spcBef>
              <a:defRPr/>
            </a:pPr>
            <a:r>
              <a:rPr lang="zh-CN" altLang="en-US" sz="2800" dirty="0">
                <a:solidFill>
                  <a:srgbClr val="0000FF"/>
                </a:solidFill>
              </a:rPr>
              <a:t>用单源最短路径算法</a:t>
            </a:r>
            <a:endParaRPr lang="en-US" altLang="zh-CN" sz="2400" dirty="0"/>
          </a:p>
          <a:p>
            <a:pPr marL="984250" eaLnBrk="1" hangingPunct="1">
              <a:lnSpc>
                <a:spcPct val="150000"/>
              </a:lnSpc>
              <a:spcBef>
                <a:spcPct val="0"/>
              </a:spcBef>
              <a:defRPr/>
            </a:pPr>
            <a:r>
              <a:rPr lang="zh-CN" altLang="en-US" sz="2800" dirty="0">
                <a:latin typeface="宋体" panose="02010600030101010101" pitchFamily="2" charset="-122"/>
                <a:ea typeface="宋体" panose="02010600030101010101" pitchFamily="2" charset="-122"/>
              </a:rPr>
              <a:t>如果有权重为负值边，用</a:t>
            </a:r>
            <a:r>
              <a:rPr lang="en-US" altLang="zh-CN" sz="2800" dirty="0">
                <a:solidFill>
                  <a:srgbClr val="0000FF"/>
                </a:solidFill>
              </a:rPr>
              <a:t>Bellman-Ford</a:t>
            </a:r>
            <a:r>
              <a:rPr lang="zh-CN" altLang="en-US" sz="2800" dirty="0">
                <a:solidFill>
                  <a:srgbClr val="0000FF"/>
                </a:solidFill>
              </a:rPr>
              <a:t>算法</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marL="1250950" lvl="2" eaLnBrk="1" hangingPunct="1">
              <a:lnSpc>
                <a:spcPct val="150000"/>
              </a:lnSpc>
              <a:spcBef>
                <a:spcPct val="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一般的运行时间：</a:t>
            </a:r>
            <a:r>
              <a:rPr lang="en-US" altLang="zh-CN" dirty="0">
                <a:latin typeface="宋体" panose="02010600030101010101" pitchFamily="2" charset="-122"/>
                <a:ea typeface="宋体" panose="02010600030101010101" pitchFamily="2" charset="-122"/>
              </a:rPr>
              <a:t>O(V</a:t>
            </a:r>
            <a:r>
              <a:rPr lang="en-US" altLang="zh-CN" baseline="30000" dirty="0">
                <a:latin typeface="宋体" panose="02010600030101010101" pitchFamily="2" charset="-122"/>
                <a:ea typeface="宋体" panose="02010600030101010101" pitchFamily="2" charset="-122"/>
              </a:rPr>
              <a:t>2</a:t>
            </a:r>
            <a:r>
              <a:rPr lang="en-US" altLang="zh-CN" dirty="0">
                <a:latin typeface="宋体" panose="02010600030101010101" pitchFamily="2" charset="-122"/>
                <a:ea typeface="宋体" panose="02010600030101010101" pitchFamily="2" charset="-122"/>
              </a:rPr>
              <a:t>E);</a:t>
            </a:r>
            <a:endParaRPr lang="en-US" altLang="zh-CN" dirty="0">
              <a:latin typeface="宋体" panose="02010600030101010101" pitchFamily="2" charset="-122"/>
              <a:ea typeface="宋体" panose="02010600030101010101" pitchFamily="2" charset="-122"/>
            </a:endParaRPr>
          </a:p>
          <a:p>
            <a:pPr marL="1250950" lvl="2" eaLnBrk="1" hangingPunct="1">
              <a:lnSpc>
                <a:spcPct val="150000"/>
              </a:lnSpc>
              <a:spcBef>
                <a:spcPct val="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对稠密图，运行时间为</a:t>
            </a:r>
            <a:r>
              <a:rPr lang="en-US" altLang="zh-CN" dirty="0">
                <a:latin typeface="宋体" panose="02010600030101010101" pitchFamily="2" charset="-122"/>
                <a:ea typeface="宋体" panose="02010600030101010101" pitchFamily="2" charset="-122"/>
              </a:rPr>
              <a:t>O(V</a:t>
            </a:r>
            <a:r>
              <a:rPr lang="en-US" altLang="zh-CN" baseline="30000" dirty="0">
                <a:latin typeface="宋体" panose="02010600030101010101" pitchFamily="2" charset="-122"/>
                <a:ea typeface="宋体" panose="02010600030101010101" pitchFamily="2" charset="-122"/>
              </a:rPr>
              <a:t>4</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pic>
        <p:nvPicPr>
          <p:cNvPr id="69635"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内容占位符 2"/>
          <p:cNvSpPr>
            <a:spLocks noGrp="1" noChangeArrowheads="1"/>
          </p:cNvSpPr>
          <p:nvPr>
            <p:ph idx="1"/>
          </p:nvPr>
        </p:nvSpPr>
        <p:spPr>
          <a:xfrm>
            <a:off x="107950" y="476250"/>
            <a:ext cx="8712200" cy="5545138"/>
          </a:xfrm>
          <a:solidFill>
            <a:schemeClr val="bg1"/>
          </a:solidFill>
        </p:spPr>
        <p:txBody>
          <a:bodyPr/>
          <a:lstStyle/>
          <a:p>
            <a:pPr marL="0" indent="0">
              <a:lnSpc>
                <a:spcPct val="150000"/>
              </a:lnSpc>
              <a:spcBef>
                <a:spcPts val="1800"/>
              </a:spcBef>
              <a:buFont typeface="Wingdings" panose="05000000000000000000" pitchFamily="2" charset="2"/>
              <a:buNone/>
            </a:pPr>
            <a:r>
              <a:rPr lang="en-US" altLang="zh-CN" sz="2800">
                <a:solidFill>
                  <a:srgbClr val="0000FF"/>
                </a:solidFill>
              </a:rPr>
              <a:t>Johnson</a:t>
            </a:r>
            <a:r>
              <a:rPr lang="zh-CN" altLang="en-US" sz="2800">
                <a:solidFill>
                  <a:srgbClr val="0000FF"/>
                </a:solidFill>
              </a:rPr>
              <a:t>算法</a:t>
            </a:r>
            <a:r>
              <a:rPr lang="zh-CN" altLang="en-US" sz="2400"/>
              <a:t>：在</a:t>
            </a:r>
            <a:r>
              <a:rPr lang="zh-CN" altLang="en-US" sz="2400">
                <a:solidFill>
                  <a:srgbClr val="FF0000"/>
                </a:solidFill>
              </a:rPr>
              <a:t>稀疏图</a:t>
            </a:r>
            <a:r>
              <a:rPr lang="zh-CN" altLang="en-US" sz="2400"/>
              <a:t>中求每对结点之间的最短路径权重</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lvl="1" algn="just">
              <a:lnSpc>
                <a:spcPct val="150000"/>
              </a:lnSpc>
              <a:spcBef>
                <a:spcPts val="1800"/>
              </a:spcBef>
              <a:buFont typeface="Wingdings" panose="05000000000000000000" pitchFamily="2" charset="2"/>
              <a:buChar char="Ø"/>
            </a:pPr>
            <a:r>
              <a:rPr lang="zh-CN" altLang="en-US" sz="2400"/>
              <a:t>对稀疏图，</a:t>
            </a:r>
            <a:r>
              <a:rPr lang="en-US" altLang="zh-CN" sz="2400"/>
              <a:t>Johnson</a:t>
            </a:r>
            <a:r>
              <a:rPr lang="zh-CN" altLang="en-US" sz="2400"/>
              <a:t>算法优于</a:t>
            </a:r>
            <a:r>
              <a:rPr lang="en-US" altLang="zh-CN" sz="2400"/>
              <a:t>Floyd-Warshall</a:t>
            </a:r>
            <a:r>
              <a:rPr lang="zh-CN" altLang="en-US" sz="2400"/>
              <a:t>算法，时间复杂度可达</a:t>
            </a:r>
            <a:r>
              <a:rPr lang="en-US" altLang="zh-CN" sz="2400"/>
              <a:t>O(V</a:t>
            </a:r>
            <a:r>
              <a:rPr lang="en-US" altLang="zh-CN" sz="2400" baseline="30000"/>
              <a:t>2</a:t>
            </a:r>
            <a:r>
              <a:rPr lang="en-US" altLang="zh-CN" sz="2400">
                <a:latin typeface="Bell MT" panose="02020503060305020303" pitchFamily="18" charset="0"/>
              </a:rPr>
              <a:t>lg</a:t>
            </a:r>
            <a:r>
              <a:rPr lang="en-US" altLang="zh-CN" sz="2400"/>
              <a:t>V+VE)</a:t>
            </a:r>
            <a:r>
              <a:rPr lang="zh-CN" altLang="en-US" sz="2400"/>
              <a:t>。</a:t>
            </a:r>
            <a:endParaRPr lang="en-US" altLang="zh-CN" sz="2400"/>
          </a:p>
          <a:p>
            <a:pPr lvl="1" algn="just">
              <a:lnSpc>
                <a:spcPct val="150000"/>
              </a:lnSpc>
              <a:spcBef>
                <a:spcPts val="1800"/>
              </a:spcBef>
              <a:buFont typeface="Wingdings" panose="05000000000000000000" pitchFamily="2" charset="2"/>
              <a:buChar char="Ø"/>
            </a:pPr>
            <a:r>
              <a:rPr lang="en-US" altLang="zh-CN" sz="2400">
                <a:latin typeface="宋体" panose="02010600030101010101" pitchFamily="2" charset="-122"/>
                <a:ea typeface="宋体" panose="02010600030101010101" pitchFamily="2" charset="-122"/>
              </a:rPr>
              <a:t>Johnson</a:t>
            </a:r>
            <a:r>
              <a:rPr lang="zh-CN" altLang="en-US" sz="2400">
                <a:latin typeface="宋体" panose="02010600030101010101" pitchFamily="2" charset="-122"/>
                <a:ea typeface="宋体" panose="02010600030101010101" pitchFamily="2" charset="-122"/>
              </a:rPr>
              <a:t>算法使用</a:t>
            </a:r>
            <a:r>
              <a:rPr lang="en-US" altLang="zh-CN" sz="2400">
                <a:solidFill>
                  <a:srgbClr val="0000FF"/>
                </a:solidFill>
              </a:rPr>
              <a:t>Dijkstra</a:t>
            </a:r>
            <a:r>
              <a:rPr lang="zh-CN" altLang="en-US" sz="2400">
                <a:solidFill>
                  <a:srgbClr val="0000FF"/>
                </a:solidFill>
              </a:rPr>
              <a:t>算法</a:t>
            </a:r>
            <a:r>
              <a:rPr lang="zh-CN" altLang="en-US" sz="2400">
                <a:latin typeface="宋体" panose="02010600030101010101" pitchFamily="2" charset="-122"/>
                <a:ea typeface="宋体" panose="02010600030101010101" pitchFamily="2" charset="-122"/>
              </a:rPr>
              <a:t>和</a:t>
            </a:r>
            <a:r>
              <a:rPr lang="en-US" altLang="zh-CN" sz="2400">
                <a:solidFill>
                  <a:srgbClr val="0000FF"/>
                </a:solidFill>
              </a:rPr>
              <a:t>Bellman-Ford</a:t>
            </a:r>
            <a:r>
              <a:rPr lang="zh-CN" altLang="en-US" sz="2400">
                <a:solidFill>
                  <a:srgbClr val="0000FF"/>
                </a:solidFill>
              </a:rPr>
              <a:t>算法</a:t>
            </a:r>
            <a:r>
              <a:rPr lang="zh-CN" altLang="en-US" sz="2400">
                <a:latin typeface="宋体" panose="02010600030101010101" pitchFamily="2" charset="-122"/>
                <a:ea typeface="宋体" panose="02010600030101010101" pitchFamily="2" charset="-122"/>
              </a:rPr>
              <a:t>作为自己的子程序，可处理带有</a:t>
            </a:r>
            <a:r>
              <a:rPr lang="zh-CN" altLang="en-US" sz="2400">
                <a:solidFill>
                  <a:srgbClr val="0000FF"/>
                </a:solidFill>
              </a:rPr>
              <a:t>负权重的图</a:t>
            </a:r>
            <a:r>
              <a:rPr lang="zh-CN" altLang="en-US" sz="2400"/>
              <a:t>。</a:t>
            </a:r>
            <a:endParaRPr lang="en-US" altLang="zh-CN" sz="2400"/>
          </a:p>
          <a:p>
            <a:pPr lvl="1" algn="just">
              <a:lnSpc>
                <a:spcPct val="150000"/>
              </a:lnSpc>
              <a:spcBef>
                <a:spcPts val="1800"/>
              </a:spcBef>
              <a:buFont typeface="Wingdings" panose="05000000000000000000" pitchFamily="2" charset="2"/>
              <a:buChar char="Ø"/>
            </a:pPr>
            <a:r>
              <a:rPr lang="zh-CN" altLang="en-US" sz="2400">
                <a:latin typeface="宋体" panose="02010600030101010101" pitchFamily="2" charset="-122"/>
                <a:ea typeface="宋体" panose="02010600030101010101" pitchFamily="2" charset="-122"/>
              </a:rPr>
              <a:t>如果图中包含所有结点对的最短路径，</a:t>
            </a:r>
            <a:r>
              <a:rPr lang="en-US" altLang="zh-CN" sz="2400">
                <a:latin typeface="宋体" panose="02010600030101010101" pitchFamily="2" charset="-122"/>
                <a:ea typeface="宋体" panose="02010600030101010101" pitchFamily="2" charset="-122"/>
              </a:rPr>
              <a:t>Johnson</a:t>
            </a:r>
            <a:r>
              <a:rPr lang="zh-CN" altLang="en-US" sz="2400">
                <a:latin typeface="宋体" panose="02010600030101010101" pitchFamily="2" charset="-122"/>
                <a:ea typeface="宋体" panose="02010600030101010101" pitchFamily="2" charset="-122"/>
              </a:rPr>
              <a:t>算法输出一个包含所有结点对的最短路径权重矩阵；否则报告图中包含权重为负值的环路。</a:t>
            </a:r>
            <a:endParaRPr lang="en-US" altLang="zh-CN" sz="2400">
              <a:solidFill>
                <a:srgbClr val="0000FF"/>
              </a:solidFill>
              <a:latin typeface="宋体" panose="02010600030101010101" pitchFamily="2" charset="-122"/>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179388" y="188913"/>
            <a:ext cx="8797925" cy="5400675"/>
          </a:xfrm>
          <a:solidFill>
            <a:schemeClr val="bg1"/>
          </a:solidFill>
        </p:spPr>
        <p:txBody>
          <a:bodyPr/>
          <a:lstStyle/>
          <a:p>
            <a:pPr marL="0" indent="0">
              <a:lnSpc>
                <a:spcPct val="150000"/>
              </a:lnSpc>
              <a:buFont typeface="Wingdings" panose="05000000000000000000" pitchFamily="2" charset="2"/>
              <a:buNone/>
              <a:defRPr/>
            </a:pPr>
            <a:r>
              <a:rPr lang="zh-CN" altLang="en-US" sz="2800" dirty="0">
                <a:solidFill>
                  <a:srgbClr val="0000FF"/>
                </a:solidFill>
              </a:rPr>
              <a:t>重赋权重</a:t>
            </a:r>
            <a:r>
              <a:rPr lang="zh-CN" altLang="en-US" sz="2400" dirty="0"/>
              <a:t>：</a:t>
            </a:r>
            <a:r>
              <a:rPr lang="en-US" altLang="zh-CN" sz="2400" dirty="0">
                <a:latin typeface="宋体" panose="02010600030101010101" pitchFamily="2" charset="-122"/>
                <a:ea typeface="宋体" panose="02010600030101010101" pitchFamily="2" charset="-122"/>
              </a:rPr>
              <a:t>Johnson</a:t>
            </a:r>
            <a:r>
              <a:rPr lang="zh-CN" altLang="en-US" sz="2400" dirty="0">
                <a:latin typeface="宋体" panose="02010600030101010101" pitchFamily="2" charset="-122"/>
                <a:ea typeface="宋体" panose="02010600030101010101" pitchFamily="2" charset="-122"/>
              </a:rPr>
              <a:t>算法使用</a:t>
            </a:r>
            <a:r>
              <a:rPr lang="zh-CN" altLang="en-US" sz="2400" dirty="0">
                <a:solidFill>
                  <a:srgbClr val="009900"/>
                </a:solidFill>
              </a:rPr>
              <a:t>重新赋予权重</a:t>
            </a:r>
            <a:r>
              <a:rPr lang="zh-CN" altLang="en-US" sz="2400" dirty="0">
                <a:latin typeface="宋体" panose="02010600030101010101" pitchFamily="2" charset="-122"/>
                <a:ea typeface="宋体" panose="02010600030101010101" pitchFamily="2" charset="-122"/>
              </a:rPr>
              <a:t>的技术求解</a:t>
            </a:r>
            <a:r>
              <a:rPr lang="zh-CN" altLang="en-US" sz="2400" dirty="0"/>
              <a:t>。</a:t>
            </a:r>
            <a:endParaRPr lang="en-US" altLang="zh-CN" sz="2400" dirty="0"/>
          </a:p>
          <a:p>
            <a:pPr marL="0" indent="0">
              <a:lnSpc>
                <a:spcPct val="150000"/>
              </a:lnSpc>
              <a:buFont typeface="Wingdings" panose="05000000000000000000" pitchFamily="2" charset="2"/>
              <a:buNone/>
              <a:defRPr/>
            </a:pPr>
            <a:r>
              <a:rPr lang="zh-CN" altLang="en-US" sz="2800" dirty="0">
                <a:solidFill>
                  <a:srgbClr val="FF0000"/>
                </a:solidFill>
              </a:rPr>
              <a:t>工作原理</a:t>
            </a:r>
            <a:r>
              <a:rPr lang="zh-CN" altLang="en-US" sz="2400" dirty="0"/>
              <a:t>：</a:t>
            </a:r>
            <a:endParaRPr lang="en-US" altLang="zh-CN" sz="2400" dirty="0"/>
          </a:p>
          <a:p>
            <a:pPr lvl="1" algn="just">
              <a:lnSpc>
                <a:spcPct val="150000"/>
              </a:lnSpc>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如果图</a:t>
            </a:r>
            <a:r>
              <a:rPr lang="en-US" altLang="zh-CN" sz="2400" dirty="0">
                <a:latin typeface="宋体" panose="02010600030101010101" pitchFamily="2" charset="-122"/>
                <a:ea typeface="宋体" panose="02010600030101010101" pitchFamily="2" charset="-122"/>
              </a:rPr>
              <a:t>G=(V,E)</a:t>
            </a:r>
            <a:r>
              <a:rPr lang="zh-CN" altLang="en-US" sz="2400" dirty="0">
                <a:latin typeface="宋体" panose="02010600030101010101" pitchFamily="2" charset="-122"/>
                <a:ea typeface="宋体" panose="02010600030101010101" pitchFamily="2" charset="-122"/>
              </a:rPr>
              <a:t>中所有的边权重</a:t>
            </a:r>
            <a:r>
              <a:rPr lang="el-GR" altLang="zh-CN" sz="2400" dirty="0">
                <a:ea typeface="宋体" panose="02010600030101010101" pitchFamily="2" charset="-122"/>
              </a:rPr>
              <a:t>ω</a:t>
            </a:r>
            <a:r>
              <a:rPr lang="zh-CN" altLang="en-US" sz="2400" dirty="0">
                <a:latin typeface="宋体" panose="02010600030101010101" pitchFamily="2" charset="-122"/>
                <a:ea typeface="宋体" panose="02010600030101010101" pitchFamily="2" charset="-122"/>
              </a:rPr>
              <a:t>皆为非负值，则通过对每个结点运行一次</a:t>
            </a:r>
            <a:r>
              <a:rPr lang="en-US" altLang="zh-CN" sz="2400" dirty="0" err="1">
                <a:solidFill>
                  <a:srgbClr val="0000FF"/>
                </a:solidFill>
              </a:rPr>
              <a:t>Dijkstra</a:t>
            </a:r>
            <a:r>
              <a:rPr lang="zh-CN" altLang="en-US" sz="2400" dirty="0">
                <a:latin typeface="宋体" panose="02010600030101010101" pitchFamily="2" charset="-122"/>
                <a:ea typeface="宋体" panose="02010600030101010101" pitchFamily="2" charset="-122"/>
              </a:rPr>
              <a:t>算法来找到所有结点对之间的最短路径；</a:t>
            </a:r>
            <a:endParaRPr lang="en-US" altLang="zh-CN" sz="2400" dirty="0">
              <a:latin typeface="宋体" panose="02010600030101010101" pitchFamily="2" charset="-122"/>
              <a:ea typeface="宋体" panose="02010600030101010101" pitchFamily="2" charset="-122"/>
            </a:endParaRPr>
          </a:p>
          <a:p>
            <a:pPr lvl="1" algn="just">
              <a:lnSpc>
                <a:spcPct val="150000"/>
              </a:lnSpc>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如果图</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包含权重为负值的边，但没有权重为负值的环路，则通过</a:t>
            </a:r>
            <a:r>
              <a:rPr lang="zh-CN" altLang="en-US" sz="2400" dirty="0">
                <a:solidFill>
                  <a:srgbClr val="0000FF"/>
                </a:solidFill>
              </a:rPr>
              <a:t>重赋权重</a:t>
            </a:r>
            <a:r>
              <a:rPr lang="zh-CN" altLang="en-US" sz="2400" dirty="0">
                <a:latin typeface="宋体" panose="02010600030101010101" pitchFamily="2" charset="-122"/>
                <a:ea typeface="宋体" panose="02010600030101010101" pitchFamily="2" charset="-122"/>
              </a:rPr>
              <a:t>，构造出一组</a:t>
            </a:r>
            <a:r>
              <a:rPr lang="zh-CN" altLang="en-US" sz="2400" dirty="0">
                <a:solidFill>
                  <a:srgbClr val="FF0000"/>
                </a:solidFill>
                <a:latin typeface="宋体" panose="02010600030101010101" pitchFamily="2" charset="-122"/>
                <a:ea typeface="宋体" panose="02010600030101010101" pitchFamily="2" charset="-122"/>
              </a:rPr>
              <a:t>新的非负权重值</a:t>
            </a:r>
            <a:r>
              <a:rPr lang="zh-CN" altLang="en-US" sz="2400" dirty="0">
                <a:latin typeface="宋体" panose="02010600030101010101" pitchFamily="2" charset="-122"/>
                <a:ea typeface="宋体" panose="02010600030101010101" pitchFamily="2" charset="-122"/>
              </a:rPr>
              <a:t>，然后使用上面同样的方法求解</a:t>
            </a:r>
            <a:r>
              <a:rPr lang="en-US" altLang="zh-CN" sz="2400" dirty="0">
                <a:latin typeface="宋体" panose="02010600030101010101" pitchFamily="2" charset="-122"/>
                <a:ea typeface="宋体" panose="02010600030101010101" pitchFamily="2" charset="-122"/>
              </a:rPr>
              <a:t>(</a:t>
            </a:r>
            <a:r>
              <a:rPr lang="en-US" altLang="zh-CN" sz="2400" dirty="0" err="1">
                <a:solidFill>
                  <a:srgbClr val="0000FF"/>
                </a:solidFill>
              </a:rPr>
              <a:t>Dijkstra</a:t>
            </a:r>
            <a:r>
              <a:rPr lang="zh-CN" altLang="en-US" sz="2400" dirty="0">
                <a:latin typeface="宋体" panose="02010600030101010101" pitchFamily="2" charset="-122"/>
                <a:ea typeface="宋体" panose="02010600030101010101" pitchFamily="2" charset="-122"/>
              </a:rPr>
              <a:t>算法</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r>
              <a:rPr lang="zh-CN" altLang="en-US" sz="2400" dirty="0"/>
              <a:t>         新赋予的权重函数记为：     </a:t>
            </a:r>
            <a:endParaRPr lang="en-US" altLang="zh-CN" sz="2400" dirty="0"/>
          </a:p>
          <a:p>
            <a:pPr marL="1252855" lvl="1">
              <a:lnSpc>
                <a:spcPct val="150000"/>
              </a:lnSpc>
              <a:buFont typeface="Wingdings" panose="05000000000000000000" pitchFamily="2" charset="2"/>
              <a:buChar char="Ø"/>
              <a:defRPr/>
            </a:pPr>
            <a:r>
              <a:rPr lang="zh-CN" altLang="en-US" sz="2200" dirty="0"/>
              <a:t>     </a:t>
            </a:r>
            <a:r>
              <a:rPr lang="zh-CN" altLang="en-US" sz="2400" dirty="0"/>
              <a:t>必须满足以下两个重要性质：  </a:t>
            </a:r>
            <a:endParaRPr lang="en-US" altLang="zh-CN" sz="2200" dirty="0"/>
          </a:p>
        </p:txBody>
      </p:sp>
      <p:pic>
        <p:nvPicPr>
          <p:cNvPr id="7168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360863" y="5145088"/>
            <a:ext cx="4349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5805488"/>
            <a:ext cx="3984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107950" y="728663"/>
            <a:ext cx="8878888" cy="6084887"/>
          </a:xfrm>
          <a:solidFill>
            <a:schemeClr val="bg1"/>
          </a:solidFill>
        </p:spPr>
        <p:txBody>
          <a:bodyPr/>
          <a:lstStyle/>
          <a:p>
            <a:pPr marL="0" indent="0">
              <a:lnSpc>
                <a:spcPct val="150000"/>
              </a:lnSpc>
              <a:buFont typeface="Wingdings" panose="05000000000000000000" pitchFamily="2" charset="2"/>
              <a:buNone/>
              <a:defRPr/>
            </a:pPr>
            <a:r>
              <a:rPr lang="zh-CN" altLang="en-US" sz="2800" dirty="0"/>
              <a:t>新赋予的权重     必须满足以下两个重要性质：</a:t>
            </a:r>
            <a:endParaRPr lang="en-US" altLang="zh-CN" sz="2800" dirty="0"/>
          </a:p>
          <a:p>
            <a:pPr marL="716280" indent="-358775">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1.</a:t>
            </a:r>
            <a:r>
              <a:rPr lang="zh-CN" altLang="en-US" sz="2400" dirty="0">
                <a:solidFill>
                  <a:srgbClr val="0000FF"/>
                </a:solidFill>
              </a:rPr>
              <a:t>路径等价性</a:t>
            </a:r>
            <a:r>
              <a:rPr lang="zh-CN" altLang="en-US" sz="2400" dirty="0">
                <a:latin typeface="宋体" panose="02010600030101010101" pitchFamily="2" charset="-122"/>
                <a:ea typeface="宋体" panose="02010600030101010101" pitchFamily="2" charset="-122"/>
              </a:rPr>
              <a:t>：对于所有结点对</a:t>
            </a:r>
            <a:r>
              <a:rPr lang="en-US" altLang="zh-CN" sz="2400" dirty="0" err="1">
                <a:latin typeface="宋体" panose="02010600030101010101" pitchFamily="2" charset="-122"/>
                <a:ea typeface="宋体" panose="02010600030101010101" pitchFamily="2" charset="-122"/>
              </a:rPr>
              <a:t>u,v∈V</a:t>
            </a:r>
            <a:r>
              <a:rPr lang="zh-CN" altLang="en-US" sz="2400" dirty="0">
                <a:latin typeface="宋体" panose="02010600030101010101" pitchFamily="2" charset="-122"/>
                <a:ea typeface="宋体" panose="02010600030101010101" pitchFamily="2" charset="-122"/>
              </a:rPr>
              <a:t>，一条路径</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是在使用权重函数</a:t>
            </a:r>
            <a:r>
              <a:rPr lang="el-GR" altLang="zh-CN" sz="2400" dirty="0">
                <a:ea typeface="宋体" panose="02010600030101010101" pitchFamily="2" charset="-122"/>
              </a:rPr>
              <a:t>ω</a:t>
            </a:r>
            <a:r>
              <a:rPr lang="zh-CN" altLang="en-US" sz="2400" dirty="0">
                <a:latin typeface="宋体" panose="02010600030101010101" pitchFamily="2" charset="-122"/>
                <a:ea typeface="宋体" panose="02010600030101010101" pitchFamily="2" charset="-122"/>
              </a:rPr>
              <a:t>时的从结点</a:t>
            </a:r>
            <a:r>
              <a:rPr lang="en-US" altLang="zh-CN" sz="2400" dirty="0">
                <a:latin typeface="宋体" panose="02010600030101010101" pitchFamily="2" charset="-122"/>
                <a:ea typeface="宋体" panose="02010600030101010101" pitchFamily="2" charset="-122"/>
              </a:rPr>
              <a:t>u</a:t>
            </a:r>
            <a:r>
              <a:rPr lang="zh-CN" altLang="en-US" sz="2400" dirty="0">
                <a:latin typeface="宋体" panose="02010600030101010101" pitchFamily="2" charset="-122"/>
                <a:ea typeface="宋体" panose="02010600030101010101" pitchFamily="2" charset="-122"/>
              </a:rPr>
              <a:t>到结点</a:t>
            </a:r>
            <a:r>
              <a:rPr lang="en-US" altLang="zh-CN" sz="2400" dirty="0">
                <a:latin typeface="宋体" panose="02010600030101010101" pitchFamily="2" charset="-122"/>
                <a:ea typeface="宋体" panose="02010600030101010101" pitchFamily="2" charset="-122"/>
              </a:rPr>
              <a:t>v</a:t>
            </a:r>
            <a:r>
              <a:rPr lang="zh-CN" altLang="en-US" sz="2400" dirty="0">
                <a:latin typeface="宋体" panose="02010600030101010101" pitchFamily="2" charset="-122"/>
                <a:ea typeface="宋体" panose="02010600030101010101" pitchFamily="2" charset="-122"/>
              </a:rPr>
              <a:t>的一条最短路径，</a:t>
            </a:r>
            <a:r>
              <a:rPr lang="zh-CN" altLang="en-US" sz="2400" dirty="0">
                <a:solidFill>
                  <a:srgbClr val="009900"/>
                </a:solidFill>
              </a:rPr>
              <a:t>当且仅当</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是在使用权重   时的从</a:t>
            </a:r>
            <a:r>
              <a:rPr lang="en-US" altLang="zh-CN" sz="2400" dirty="0">
                <a:latin typeface="宋体" panose="02010600030101010101" pitchFamily="2" charset="-122"/>
                <a:ea typeface="宋体" panose="02010600030101010101" pitchFamily="2" charset="-122"/>
              </a:rPr>
              <a:t>u</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v</a:t>
            </a:r>
            <a:r>
              <a:rPr lang="zh-CN" altLang="en-US" sz="2400" dirty="0">
                <a:latin typeface="宋体" panose="02010600030101010101" pitchFamily="2" charset="-122"/>
                <a:ea typeface="宋体" panose="02010600030101010101" pitchFamily="2" charset="-122"/>
              </a:rPr>
              <a:t>的一条最短路径。</a:t>
            </a:r>
            <a:endParaRPr lang="en-US" altLang="zh-CN" sz="2400" dirty="0">
              <a:latin typeface="宋体" panose="02010600030101010101" pitchFamily="2" charset="-122"/>
              <a:ea typeface="宋体" panose="02010600030101010101" pitchFamily="2" charset="-122"/>
            </a:endParaRPr>
          </a:p>
          <a:p>
            <a:pPr marL="1341755" lvl="1" indent="-358775">
              <a:lnSpc>
                <a:spcPct val="150000"/>
              </a:lnSpc>
              <a:buFont typeface="Wingdings" panose="05000000000000000000" pitchFamily="2" charset="2"/>
              <a:buChar char="Ø"/>
              <a:defRPr/>
            </a:pPr>
            <a:r>
              <a:rPr lang="zh-CN" altLang="en-US" sz="2400" dirty="0">
                <a:solidFill>
                  <a:srgbClr val="0000FF"/>
                </a:solidFill>
                <a:latin typeface="宋体" panose="02010600030101010101" pitchFamily="2" charset="-122"/>
                <a:ea typeface="宋体" panose="02010600030101010101" pitchFamily="2" charset="-122"/>
              </a:rPr>
              <a:t>即不管是使用原来的权重函数还是新的权重函数，所能求出来的最短路径应是一致的。</a:t>
            </a:r>
            <a:endParaRPr lang="en-US" altLang="zh-CN" sz="2400" dirty="0">
              <a:solidFill>
                <a:srgbClr val="0000FF"/>
              </a:solidFill>
              <a:latin typeface="宋体" panose="02010600030101010101" pitchFamily="2" charset="-122"/>
              <a:ea typeface="宋体" panose="02010600030101010101" pitchFamily="2" charset="-122"/>
            </a:endParaRPr>
          </a:p>
          <a:p>
            <a:pPr marL="625475" indent="-358775">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2.</a:t>
            </a:r>
            <a:r>
              <a:rPr lang="zh-CN" altLang="en-US" sz="2400" dirty="0">
                <a:solidFill>
                  <a:srgbClr val="0000FF"/>
                </a:solidFill>
              </a:rPr>
              <a:t>非负性</a:t>
            </a:r>
            <a:r>
              <a:rPr lang="zh-CN" altLang="en-US" sz="2400" dirty="0">
                <a:latin typeface="宋体" panose="02010600030101010101" pitchFamily="2" charset="-122"/>
                <a:ea typeface="宋体" panose="02010600030101010101" pitchFamily="2" charset="-122"/>
              </a:rPr>
              <a:t>：对于所有的边</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u,v</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，新权重        为非负值。</a:t>
            </a:r>
            <a:endParaRPr lang="en-US" altLang="zh-CN" sz="2400" dirty="0">
              <a:latin typeface="宋体" panose="02010600030101010101" pitchFamily="2" charset="-122"/>
              <a:ea typeface="宋体" panose="02010600030101010101" pitchFamily="2" charset="-122"/>
            </a:endParaRPr>
          </a:p>
          <a:p>
            <a:pPr marL="1341755" lvl="1" indent="-358775">
              <a:lnSpc>
                <a:spcPct val="150000"/>
              </a:lnSpc>
              <a:buFont typeface="Wingdings" panose="05000000000000000000" pitchFamily="2" charset="2"/>
              <a:buChar char="Ø"/>
              <a:defRPr/>
            </a:pPr>
            <a:r>
              <a:rPr lang="zh-CN" altLang="en-US" sz="2400" dirty="0">
                <a:solidFill>
                  <a:srgbClr val="0000FF"/>
                </a:solidFill>
                <a:latin typeface="宋体" panose="02010600030101010101" pitchFamily="2" charset="-122"/>
                <a:ea typeface="宋体" panose="02010600030101010101" pitchFamily="2" charset="-122"/>
              </a:rPr>
              <a:t>即，需要经过技术处理，把负权重的边的权重改造成非负值。</a:t>
            </a:r>
            <a:endParaRPr lang="en-US" altLang="zh-CN" sz="2400" dirty="0">
              <a:solidFill>
                <a:srgbClr val="0000FF"/>
              </a:solidFill>
              <a:latin typeface="宋体" panose="02010600030101010101" pitchFamily="2" charset="-122"/>
              <a:ea typeface="宋体" panose="02010600030101010101" pitchFamily="2" charset="-122"/>
            </a:endParaRPr>
          </a:p>
        </p:txBody>
      </p:sp>
      <p:pic>
        <p:nvPicPr>
          <p:cNvPr id="73731"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11413" y="839788"/>
            <a:ext cx="431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55925" y="2689225"/>
            <a:ext cx="320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471988"/>
            <a:ext cx="1074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431800"/>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250825" y="1341438"/>
            <a:ext cx="8726488" cy="4824412"/>
          </a:xfrm>
          <a:solidFill>
            <a:schemeClr val="bg1"/>
          </a:solidFill>
        </p:spPr>
        <p:txBody>
          <a:bodyPr/>
          <a:lstStyle/>
          <a:p>
            <a:pPr marL="0" indent="0">
              <a:lnSpc>
                <a:spcPct val="150000"/>
              </a:lnSpc>
              <a:spcBef>
                <a:spcPts val="1800"/>
              </a:spcBef>
              <a:buFont typeface="Wingdings" panose="05000000000000000000" pitchFamily="2" charset="2"/>
              <a:buNone/>
              <a:defRPr/>
            </a:pPr>
            <a:r>
              <a:rPr lang="zh-CN" altLang="en-US" sz="2800" dirty="0">
                <a:solidFill>
                  <a:srgbClr val="0000FF"/>
                </a:solidFill>
              </a:rPr>
              <a:t>      下面的引理，使得我们可以对边的权重重新赋值，以满足上面的两个条件</a:t>
            </a:r>
            <a:r>
              <a:rPr lang="zh-CN" altLang="en-US" sz="2800" dirty="0"/>
              <a:t>：</a:t>
            </a:r>
            <a:endParaRPr lang="en-US" altLang="zh-CN" sz="2800" dirty="0"/>
          </a:p>
          <a:p>
            <a:pPr marL="457200" lvl="1" indent="0">
              <a:lnSpc>
                <a:spcPct val="150000"/>
              </a:lnSpc>
              <a:spcBef>
                <a:spcPts val="1800"/>
              </a:spcBef>
              <a:buFont typeface="Wingdings" panose="05000000000000000000" pitchFamily="2" charset="2"/>
              <a:buNone/>
              <a:defRPr/>
            </a:pPr>
            <a:r>
              <a:rPr lang="zh-CN" altLang="en-US" sz="2400" dirty="0"/>
              <a:t>这里，</a:t>
            </a:r>
            <a:endParaRPr lang="en-US" altLang="zh-CN" sz="2400" dirty="0"/>
          </a:p>
          <a:p>
            <a:pPr lvl="1">
              <a:lnSpc>
                <a:spcPct val="150000"/>
              </a:lnSpc>
              <a:spcBef>
                <a:spcPts val="1800"/>
              </a:spcBef>
              <a:buFont typeface="Wingdings" panose="05000000000000000000" pitchFamily="2" charset="2"/>
              <a:buChar char="Ø"/>
              <a:defRPr/>
            </a:pPr>
            <a:r>
              <a:rPr lang="zh-CN" altLang="en-US" sz="2400" dirty="0"/>
              <a:t>用</a:t>
            </a:r>
            <a:r>
              <a:rPr lang="el-GR" altLang="zh-CN" sz="2400" dirty="0"/>
              <a:t>δ</a:t>
            </a:r>
            <a:r>
              <a:rPr lang="zh-CN" altLang="en-US" sz="2400" dirty="0"/>
              <a:t>表示从权重函数</a:t>
            </a:r>
            <a:r>
              <a:rPr lang="el-GR" altLang="zh-CN" sz="2400" dirty="0"/>
              <a:t>ω</a:t>
            </a:r>
            <a:r>
              <a:rPr lang="zh-CN" altLang="en-US" sz="2400" dirty="0"/>
              <a:t>所导出的最短路径权重；</a:t>
            </a:r>
            <a:endParaRPr lang="en-US" altLang="zh-CN" sz="2400" dirty="0"/>
          </a:p>
          <a:p>
            <a:pPr lvl="1">
              <a:lnSpc>
                <a:spcPct val="150000"/>
              </a:lnSpc>
              <a:spcBef>
                <a:spcPts val="1800"/>
              </a:spcBef>
              <a:buFont typeface="Wingdings" panose="05000000000000000000" pitchFamily="2" charset="2"/>
              <a:buChar char="Ø"/>
              <a:defRPr/>
            </a:pPr>
            <a:r>
              <a:rPr lang="zh-CN" altLang="en-US" sz="2400" dirty="0"/>
              <a:t>用    表示从权重函数     所导出的最短路径权重。</a:t>
            </a:r>
            <a:endParaRPr lang="en-US" altLang="zh-CN" sz="2400" dirty="0"/>
          </a:p>
        </p:txBody>
      </p:sp>
      <p:pic>
        <p:nvPicPr>
          <p:cNvPr id="74755"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68438" y="4508500"/>
            <a:ext cx="2238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4581525"/>
            <a:ext cx="2984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内容占位符 2"/>
          <p:cNvSpPr>
            <a:spLocks noGrp="1"/>
          </p:cNvSpPr>
          <p:nvPr>
            <p:ph idx="1"/>
          </p:nvPr>
        </p:nvSpPr>
        <p:spPr>
          <a:xfrm>
            <a:off x="250825" y="368300"/>
            <a:ext cx="8785225" cy="6084888"/>
          </a:xfrm>
          <a:solidFill>
            <a:schemeClr val="bg1"/>
          </a:solidFill>
        </p:spPr>
        <p:txBody>
          <a:bodyPr/>
          <a:lstStyle/>
          <a:p>
            <a:pPr marL="0" indent="0">
              <a:lnSpc>
                <a:spcPct val="150000"/>
              </a:lnSpc>
              <a:buFont typeface="Wingdings" panose="05000000000000000000" pitchFamily="2" charset="2"/>
              <a:buNone/>
              <a:defRPr/>
            </a:pPr>
            <a:r>
              <a:rPr lang="zh-CN" altLang="en-US" sz="2400" dirty="0">
                <a:solidFill>
                  <a:srgbClr val="0000FF"/>
                </a:solidFill>
              </a:rPr>
              <a:t>引理</a:t>
            </a:r>
            <a:r>
              <a:rPr lang="en-US" altLang="zh-CN" sz="2400" dirty="0">
                <a:solidFill>
                  <a:srgbClr val="0000FF"/>
                </a:solidFill>
              </a:rPr>
              <a:t>25.1 </a:t>
            </a:r>
            <a:r>
              <a:rPr lang="zh-CN" altLang="en-US" sz="2400" dirty="0"/>
              <a:t>（重新赋予权重并不改变最短路径）    </a:t>
            </a:r>
            <a:r>
              <a:rPr lang="zh-CN" altLang="en-US" sz="2400" dirty="0">
                <a:latin typeface="宋体" panose="02010600030101010101" pitchFamily="2" charset="-122"/>
                <a:ea typeface="宋体" panose="02010600030101010101" pitchFamily="2" charset="-122"/>
              </a:rPr>
              <a:t>给定带权重的有向图</a:t>
            </a:r>
            <a:r>
              <a:rPr lang="en-US" altLang="zh-CN" sz="2400" dirty="0">
                <a:latin typeface="宋体" panose="02010600030101010101" pitchFamily="2" charset="-122"/>
                <a:ea typeface="宋体" panose="02010600030101010101" pitchFamily="2" charset="-122"/>
              </a:rPr>
              <a:t>G=(V,E),</a:t>
            </a:r>
            <a:r>
              <a:rPr lang="zh-CN" altLang="en-US" sz="2400" dirty="0">
                <a:latin typeface="宋体" panose="02010600030101010101" pitchFamily="2" charset="-122"/>
                <a:ea typeface="宋体" panose="02010600030101010101" pitchFamily="2" charset="-122"/>
              </a:rPr>
              <a:t>其权重函数为</a:t>
            </a:r>
            <a:r>
              <a:rPr lang="el-GR" altLang="zh-CN" sz="2400" dirty="0">
                <a:ea typeface="宋体" panose="02010600030101010101" pitchFamily="2" charset="-122"/>
              </a:rPr>
              <a:t>ω</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E→R</a:t>
            </a:r>
            <a:r>
              <a:rPr lang="zh-CN" altLang="en-US" sz="2400" dirty="0">
                <a:latin typeface="宋体" panose="02010600030101010101" pitchFamily="2" charset="-122"/>
                <a:ea typeface="宋体" panose="02010600030101010101" pitchFamily="2" charset="-122"/>
              </a:rPr>
              <a:t>，设</a:t>
            </a:r>
            <a:r>
              <a:rPr lang="en-US" altLang="zh-CN" sz="2400" dirty="0">
                <a:solidFill>
                  <a:srgbClr val="FF0000"/>
                </a:solidFill>
                <a:latin typeface="宋体" panose="02010600030101010101" pitchFamily="2" charset="-122"/>
                <a:ea typeface="宋体" panose="02010600030101010101" pitchFamily="2" charset="-122"/>
              </a:rPr>
              <a:t>h:V→R</a:t>
            </a:r>
            <a:r>
              <a:rPr lang="zh-CN" altLang="en-US" sz="2400" dirty="0">
                <a:latin typeface="宋体" panose="02010600030101010101" pitchFamily="2" charset="-122"/>
                <a:ea typeface="宋体" panose="02010600030101010101" pitchFamily="2" charset="-122"/>
              </a:rPr>
              <a:t>为任意函数，</a:t>
            </a:r>
            <a:r>
              <a:rPr lang="zh-CN" altLang="en-US" sz="2400" dirty="0">
                <a:solidFill>
                  <a:srgbClr val="009900"/>
                </a:solidFill>
              </a:rPr>
              <a:t>该函数将结点映射到实数上</a:t>
            </a:r>
            <a:r>
              <a:rPr lang="zh-CN" altLang="en-US" sz="2400" dirty="0">
                <a:latin typeface="宋体" panose="02010600030101010101" pitchFamily="2" charset="-122"/>
                <a:ea typeface="宋体" panose="02010600030101010101" pitchFamily="2" charset="-122"/>
              </a:rPr>
              <a:t>。对于每条边</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u,v</a:t>
            </a:r>
            <a:r>
              <a:rPr lang="en-US" altLang="zh-CN" sz="2400" dirty="0">
                <a:latin typeface="宋体" panose="02010600030101010101" pitchFamily="2" charset="-122"/>
                <a:ea typeface="宋体" panose="02010600030101010101" pitchFamily="2" charset="-122"/>
              </a:rPr>
              <a:t>)∈E</a:t>
            </a:r>
            <a:r>
              <a:rPr lang="zh-CN" altLang="en-US" sz="2400" dirty="0">
                <a:latin typeface="宋体" panose="02010600030101010101" pitchFamily="2" charset="-122"/>
                <a:ea typeface="宋体" panose="02010600030101010101" pitchFamily="2" charset="-122"/>
              </a:rPr>
              <a:t>，定义</a:t>
            </a:r>
            <a:endParaRPr lang="en-US" altLang="zh-CN" sz="2400" dirty="0">
              <a:latin typeface="宋体" panose="02010600030101010101" pitchFamily="2" charset="-122"/>
              <a:ea typeface="宋体" panose="02010600030101010101" pitchFamily="2" charset="-122"/>
            </a:endParaRPr>
          </a:p>
          <a:p>
            <a:pPr marL="1341755" indent="-1341755">
              <a:lnSpc>
                <a:spcPct val="150000"/>
              </a:lnSpc>
              <a:buFont typeface="Wingdings" panose="05000000000000000000" pitchFamily="2" charset="2"/>
              <a:buNone/>
              <a:defRPr/>
            </a:pPr>
            <a:endParaRPr lang="en-US" altLang="zh-CN" sz="2400" dirty="0"/>
          </a:p>
          <a:p>
            <a:pPr marL="0" indent="0">
              <a:lnSpc>
                <a:spcPct val="150000"/>
              </a:lnSpc>
              <a:spcBef>
                <a:spcPts val="12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设</a:t>
            </a:r>
            <a:r>
              <a:rPr lang="en-US" altLang="zh-CN" sz="2400" dirty="0">
                <a:latin typeface="宋体" panose="02010600030101010101" pitchFamily="2" charset="-122"/>
                <a:ea typeface="宋体" panose="02010600030101010101" pitchFamily="2" charset="-122"/>
              </a:rPr>
              <a:t>p=&lt;v</a:t>
            </a:r>
            <a:r>
              <a:rPr lang="en-US" altLang="zh-CN" sz="2400" baseline="-25000" dirty="0">
                <a:latin typeface="宋体" panose="02010600030101010101" pitchFamily="2" charset="-122"/>
                <a:ea typeface="宋体" panose="02010600030101010101" pitchFamily="2" charset="-122"/>
              </a:rPr>
              <a:t>0</a:t>
            </a:r>
            <a:r>
              <a:rPr lang="en-US" altLang="zh-CN" sz="2400" dirty="0">
                <a:latin typeface="宋体" panose="02010600030101010101" pitchFamily="2" charset="-122"/>
                <a:ea typeface="宋体" panose="02010600030101010101" pitchFamily="2" charset="-122"/>
              </a:rPr>
              <a:t>,v</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v</a:t>
            </a:r>
            <a:r>
              <a:rPr lang="en-US" altLang="zh-CN" sz="2400" baseline="-25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为从结点</a:t>
            </a:r>
            <a:r>
              <a:rPr lang="en-US" altLang="zh-CN" sz="2400" dirty="0">
                <a:latin typeface="宋体" panose="02010600030101010101" pitchFamily="2" charset="-122"/>
                <a:ea typeface="宋体" panose="02010600030101010101" pitchFamily="2" charset="-122"/>
              </a:rPr>
              <a:t>v</a:t>
            </a:r>
            <a:r>
              <a:rPr lang="en-US" altLang="zh-CN" sz="2400" baseline="-250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到结点</a:t>
            </a:r>
            <a:r>
              <a:rPr lang="en-US" altLang="zh-CN" sz="2400" dirty="0" err="1">
                <a:latin typeface="宋体" panose="02010600030101010101" pitchFamily="2" charset="-122"/>
                <a:ea typeface="宋体" panose="02010600030101010101" pitchFamily="2" charset="-122"/>
              </a:rPr>
              <a:t>v</a:t>
            </a:r>
            <a:r>
              <a:rPr lang="en-US" altLang="zh-CN" sz="2400" baseline="-25000" dirty="0" err="1">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的任意一条路径，那么，</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是在使用权重函数</a:t>
            </a:r>
            <a:r>
              <a:rPr lang="el-GR" altLang="zh-CN" sz="2400" dirty="0">
                <a:ea typeface="宋体" panose="02010600030101010101" pitchFamily="2" charset="-122"/>
              </a:rPr>
              <a:t>ω</a:t>
            </a:r>
            <a:r>
              <a:rPr lang="zh-CN" altLang="en-US" sz="2400" dirty="0">
                <a:latin typeface="宋体" panose="02010600030101010101" pitchFamily="2" charset="-122"/>
                <a:ea typeface="宋体" panose="02010600030101010101" pitchFamily="2" charset="-122"/>
              </a:rPr>
              <a:t>时从结点</a:t>
            </a:r>
            <a:r>
              <a:rPr lang="en-US" altLang="zh-CN" sz="2400" dirty="0">
                <a:latin typeface="宋体" panose="02010600030101010101" pitchFamily="2" charset="-122"/>
                <a:ea typeface="宋体" panose="02010600030101010101" pitchFamily="2" charset="-122"/>
              </a:rPr>
              <a:t>v</a:t>
            </a:r>
            <a:r>
              <a:rPr lang="en-US" altLang="zh-CN" sz="2400" baseline="-250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到结点</a:t>
            </a:r>
            <a:r>
              <a:rPr lang="en-US" altLang="zh-CN" sz="2400" dirty="0" err="1">
                <a:latin typeface="宋体" panose="02010600030101010101" pitchFamily="2" charset="-122"/>
                <a:ea typeface="宋体" panose="02010600030101010101" pitchFamily="2" charset="-122"/>
              </a:rPr>
              <a:t>v</a:t>
            </a:r>
            <a:r>
              <a:rPr lang="en-US" altLang="zh-CN" sz="2400" baseline="-25000" dirty="0" err="1">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的一条最短路径，当且仅当</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是在使用权重函数  时从结点</a:t>
            </a:r>
            <a:r>
              <a:rPr lang="en-US" altLang="zh-CN" sz="2400" dirty="0">
                <a:latin typeface="宋体" panose="02010600030101010101" pitchFamily="2" charset="-122"/>
                <a:ea typeface="宋体" panose="02010600030101010101" pitchFamily="2" charset="-122"/>
              </a:rPr>
              <a:t>v</a:t>
            </a:r>
            <a:r>
              <a:rPr lang="en-US" altLang="zh-CN" sz="2400" baseline="-250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到结点</a:t>
            </a:r>
            <a:r>
              <a:rPr lang="en-US" altLang="zh-CN" sz="2400" dirty="0" err="1">
                <a:latin typeface="宋体" panose="02010600030101010101" pitchFamily="2" charset="-122"/>
                <a:ea typeface="宋体" panose="02010600030101010101" pitchFamily="2" charset="-122"/>
              </a:rPr>
              <a:t>v</a:t>
            </a:r>
            <a:r>
              <a:rPr lang="en-US" altLang="zh-CN" sz="2400" baseline="-25000" dirty="0" err="1">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的一条最短路径，即：</a:t>
            </a:r>
            <a:r>
              <a:rPr lang="en-US" altLang="zh-CN" sz="2400" dirty="0"/>
              <a:t> </a:t>
            </a:r>
            <a:r>
              <a:rPr lang="el-GR" altLang="zh-CN" sz="2400" dirty="0"/>
              <a:t>ω</a:t>
            </a:r>
            <a:r>
              <a:rPr lang="en-US" altLang="zh-CN" sz="2400" dirty="0"/>
              <a:t>(p)=</a:t>
            </a:r>
            <a:r>
              <a:rPr lang="el-GR" altLang="zh-CN" sz="2400" dirty="0"/>
              <a:t>δ</a:t>
            </a:r>
            <a:r>
              <a:rPr lang="en-US" altLang="zh-CN" sz="2400" dirty="0"/>
              <a:t>(v</a:t>
            </a:r>
            <a:r>
              <a:rPr lang="en-US" altLang="zh-CN" sz="2400" baseline="-25000" dirty="0"/>
              <a:t>0</a:t>
            </a:r>
            <a:r>
              <a:rPr lang="en-US" altLang="zh-CN" sz="2400" dirty="0"/>
              <a:t>,v</a:t>
            </a:r>
            <a:r>
              <a:rPr lang="en-US" altLang="zh-CN" sz="2400" baseline="-25000" dirty="0"/>
              <a:t>k</a:t>
            </a:r>
            <a:r>
              <a:rPr lang="en-US" altLang="zh-CN" sz="2400" dirty="0"/>
              <a:t>) </a:t>
            </a:r>
            <a:r>
              <a:rPr lang="zh-CN" altLang="en-US" sz="2400" dirty="0"/>
              <a:t>当且仅当                               。</a:t>
            </a:r>
            <a:endParaRPr lang="en-US" altLang="zh-CN" sz="2400" dirty="0"/>
          </a:p>
          <a:p>
            <a:pPr marL="0" indent="0">
              <a:lnSpc>
                <a:spcPct val="150000"/>
              </a:lnSpc>
              <a:spcBef>
                <a:spcPts val="18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而且，图</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在使用权重函数</a:t>
            </a:r>
            <a:r>
              <a:rPr lang="el-GR" altLang="zh-CN" sz="2400" dirty="0">
                <a:ea typeface="宋体" panose="02010600030101010101" pitchFamily="2" charset="-122"/>
              </a:rPr>
              <a:t>ω</a:t>
            </a:r>
            <a:r>
              <a:rPr lang="zh-CN" altLang="en-US" sz="2400" dirty="0">
                <a:latin typeface="宋体" panose="02010600030101010101" pitchFamily="2" charset="-122"/>
                <a:ea typeface="宋体" panose="02010600030101010101" pitchFamily="2" charset="-122"/>
              </a:rPr>
              <a:t>时不包含权重为负值的环路，当且仅当</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在使用权重函数  也不包含权重为负值的环路。</a:t>
            </a:r>
            <a:endParaRPr lang="en-US" altLang="zh-CN" sz="2400" dirty="0">
              <a:latin typeface="宋体" panose="02010600030101010101" pitchFamily="2" charset="-122"/>
              <a:ea typeface="宋体" panose="02010600030101010101" pitchFamily="2" charset="-122"/>
            </a:endParaRPr>
          </a:p>
        </p:txBody>
      </p:sp>
      <p:pic>
        <p:nvPicPr>
          <p:cNvPr id="75780"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4030663"/>
            <a:ext cx="3063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2171700"/>
            <a:ext cx="5051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513263"/>
            <a:ext cx="24479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3650" y="5878513"/>
            <a:ext cx="3365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179388" y="44450"/>
            <a:ext cx="8856662" cy="6553200"/>
          </a:xfrm>
          <a:solidFill>
            <a:schemeClr val="bg1"/>
          </a:solidFill>
        </p:spPr>
        <p:txBody>
          <a:bodyPr/>
          <a:lstStyle/>
          <a:p>
            <a:pPr marL="107950" indent="0" eaLnBrk="1" hangingPunct="1">
              <a:lnSpc>
                <a:spcPct val="150000"/>
              </a:lnSpc>
              <a:spcBef>
                <a:spcPct val="0"/>
              </a:spcBef>
              <a:buFont typeface="Wingdings 3" panose="05040102010807070707" pitchFamily="18" charset="2"/>
              <a:buNone/>
              <a:defRPr/>
            </a:pPr>
            <a:r>
              <a:rPr lang="zh-CN" altLang="en-US" sz="2800" dirty="0">
                <a:solidFill>
                  <a:srgbClr val="0000FF"/>
                </a:solidFill>
              </a:rPr>
              <a:t>本章约定：</a:t>
            </a:r>
            <a:endParaRPr lang="en-US" altLang="zh-CN" sz="2800" dirty="0">
              <a:solidFill>
                <a:srgbClr val="0000FF"/>
              </a:solidFill>
            </a:endParaRPr>
          </a:p>
          <a:p>
            <a:pPr marL="107950" indent="0" eaLnBrk="1" hangingPunct="1">
              <a:lnSpc>
                <a:spcPct val="150000"/>
              </a:lnSpc>
              <a:spcBef>
                <a:spcPct val="0"/>
              </a:spcBef>
              <a:buFont typeface="Wingdings 3" panose="05040102010807070707" pitchFamily="18" charset="2"/>
              <a:buNone/>
              <a:defRPr/>
            </a:pPr>
            <a:r>
              <a:rPr lang="en-US" altLang="zh-CN" sz="2200" dirty="0"/>
              <a:t>1</a:t>
            </a:r>
            <a:r>
              <a:rPr lang="zh-CN" altLang="en-US" sz="2200" dirty="0"/>
              <a:t>）</a:t>
            </a:r>
            <a:r>
              <a:rPr lang="zh-CN" altLang="en-US" sz="2400" dirty="0">
                <a:solidFill>
                  <a:srgbClr val="FF0000"/>
                </a:solidFill>
              </a:rPr>
              <a:t>结点编号</a:t>
            </a:r>
            <a:r>
              <a:rPr lang="zh-CN" altLang="en-US" sz="2200" dirty="0"/>
              <a:t>：</a:t>
            </a:r>
            <a:r>
              <a:rPr lang="zh-CN" altLang="en-US" sz="2400" dirty="0"/>
              <a:t>不失一般性，结点编号为</a:t>
            </a:r>
            <a:r>
              <a:rPr lang="en-US" altLang="zh-CN" sz="2400" dirty="0"/>
              <a:t>1</a:t>
            </a:r>
            <a:r>
              <a:rPr lang="zh-CN" altLang="en-US" sz="2400" dirty="0"/>
              <a:t>，</a:t>
            </a:r>
            <a:r>
              <a:rPr lang="en-US" altLang="zh-CN" sz="2400" dirty="0"/>
              <a:t>2</a:t>
            </a:r>
            <a:r>
              <a:rPr lang="zh-CN" altLang="en-US" sz="2400" dirty="0"/>
              <a:t>，</a:t>
            </a:r>
            <a:r>
              <a:rPr lang="en-US" altLang="zh-CN" sz="2400" dirty="0"/>
              <a:t>…</a:t>
            </a:r>
            <a:r>
              <a:rPr lang="zh-CN" altLang="en-US" sz="2400" dirty="0"/>
              <a:t>，</a:t>
            </a:r>
            <a:r>
              <a:rPr lang="en-US" altLang="zh-CN" sz="2400" dirty="0"/>
              <a:t>|V|</a:t>
            </a:r>
            <a:r>
              <a:rPr lang="zh-CN" altLang="en-US" sz="2400" dirty="0"/>
              <a:t>。</a:t>
            </a:r>
            <a:endParaRPr lang="en-US" altLang="zh-CN" sz="2400" dirty="0"/>
          </a:p>
          <a:p>
            <a:pPr marL="2694305" indent="-2586355" eaLnBrk="1" hangingPunct="1">
              <a:lnSpc>
                <a:spcPct val="150000"/>
              </a:lnSpc>
              <a:spcBef>
                <a:spcPct val="0"/>
              </a:spcBef>
              <a:buFont typeface="Wingdings 3" panose="05040102010807070707" pitchFamily="18" charset="2"/>
              <a:buNone/>
              <a:defRPr/>
            </a:pPr>
            <a:r>
              <a:rPr lang="en-US" altLang="zh-CN" sz="2200" dirty="0"/>
              <a:t>2</a:t>
            </a:r>
            <a:r>
              <a:rPr lang="zh-CN" altLang="en-US" sz="2200" dirty="0"/>
              <a:t>）</a:t>
            </a:r>
            <a:r>
              <a:rPr lang="zh-CN" altLang="en-US" sz="2400" dirty="0">
                <a:solidFill>
                  <a:srgbClr val="FF0000"/>
                </a:solidFill>
              </a:rPr>
              <a:t>成本邻接矩阵</a:t>
            </a:r>
            <a:r>
              <a:rPr lang="zh-CN" altLang="en-US" sz="2200" dirty="0"/>
              <a:t>：</a:t>
            </a:r>
            <a:r>
              <a:rPr lang="zh-CN" altLang="en-US" sz="2400" dirty="0"/>
              <a:t>图</a:t>
            </a:r>
            <a:r>
              <a:rPr lang="en-US" altLang="zh-CN" sz="2400" dirty="0"/>
              <a:t>G</a:t>
            </a:r>
            <a:r>
              <a:rPr lang="zh-CN" altLang="en-US" sz="2400" dirty="0"/>
              <a:t>用一个</a:t>
            </a:r>
            <a:r>
              <a:rPr lang="en-US" altLang="zh-CN" sz="2400" dirty="0" err="1"/>
              <a:t>n╳n</a:t>
            </a:r>
            <a:r>
              <a:rPr lang="zh-CN" altLang="en-US" sz="2400" dirty="0"/>
              <a:t>的邻接矩阵</a:t>
            </a:r>
            <a:r>
              <a:rPr lang="en-US" altLang="zh-CN" sz="2400" dirty="0">
                <a:solidFill>
                  <a:srgbClr val="0000FF"/>
                </a:solidFill>
              </a:rPr>
              <a:t>W=(</a:t>
            </a:r>
            <a:r>
              <a:rPr lang="en-US" altLang="zh-CN" sz="2400" dirty="0" err="1">
                <a:solidFill>
                  <a:srgbClr val="0000FF"/>
                </a:solidFill>
              </a:rPr>
              <a:t>w</a:t>
            </a:r>
            <a:r>
              <a:rPr lang="en-US" altLang="zh-CN" sz="2400" baseline="-25000" dirty="0" err="1">
                <a:solidFill>
                  <a:srgbClr val="0000FF"/>
                </a:solidFill>
              </a:rPr>
              <a:t>ij</a:t>
            </a:r>
            <a:r>
              <a:rPr lang="en-US" altLang="zh-CN" sz="2400" dirty="0">
                <a:solidFill>
                  <a:srgbClr val="0000FF"/>
                </a:solidFill>
              </a:rPr>
              <a:t>)</a:t>
            </a:r>
            <a:r>
              <a:rPr lang="zh-CN" altLang="en-US" sz="2400" dirty="0"/>
              <a:t>表示，</a:t>
            </a:r>
            <a:endParaRPr lang="en-US" altLang="zh-CN" sz="2400" dirty="0"/>
          </a:p>
          <a:p>
            <a:pPr marL="2694305" indent="-2586355" eaLnBrk="1" hangingPunct="1">
              <a:lnSpc>
                <a:spcPct val="150000"/>
              </a:lnSpc>
              <a:spcBef>
                <a:spcPct val="0"/>
              </a:spcBef>
              <a:buFont typeface="Wingdings 3" panose="05040102010807070707" pitchFamily="18" charset="2"/>
              <a:buNone/>
              <a:defRPr/>
            </a:pPr>
            <a:r>
              <a:rPr lang="zh-CN" altLang="en-US" sz="2400" dirty="0"/>
              <a:t>                            其中，</a:t>
            </a:r>
            <a:endParaRPr lang="en-US" altLang="zh-CN" sz="2200" dirty="0"/>
          </a:p>
          <a:p>
            <a:pPr marL="107950" indent="0" eaLnBrk="1" hangingPunct="1">
              <a:lnSpc>
                <a:spcPct val="150000"/>
              </a:lnSpc>
              <a:spcBef>
                <a:spcPct val="0"/>
              </a:spcBef>
              <a:buFont typeface="Wingdings 3" panose="05040102010807070707" pitchFamily="18" charset="2"/>
              <a:buNone/>
              <a:defRPr/>
            </a:pPr>
            <a:endParaRPr lang="en-US" altLang="zh-CN" sz="2200" dirty="0"/>
          </a:p>
          <a:p>
            <a:pPr marL="107950" indent="0" eaLnBrk="1" hangingPunct="1">
              <a:lnSpc>
                <a:spcPct val="150000"/>
              </a:lnSpc>
              <a:spcBef>
                <a:spcPct val="0"/>
              </a:spcBef>
              <a:buFont typeface="Wingdings 3" panose="05040102010807070707" pitchFamily="18" charset="2"/>
              <a:buNone/>
              <a:defRPr/>
            </a:pPr>
            <a:endParaRPr lang="en-US" altLang="zh-CN" sz="2200" dirty="0"/>
          </a:p>
          <a:p>
            <a:pPr marL="107950" indent="0" eaLnBrk="1" hangingPunct="1">
              <a:lnSpc>
                <a:spcPct val="150000"/>
              </a:lnSpc>
              <a:spcBef>
                <a:spcPts val="3000"/>
              </a:spcBef>
              <a:buFont typeface="Wingdings 3" panose="05040102010807070707" pitchFamily="18" charset="2"/>
              <a:buNone/>
              <a:defRPr/>
            </a:pPr>
            <a:r>
              <a:rPr lang="en-US" altLang="zh-CN" sz="2200" dirty="0"/>
              <a:t>3</a:t>
            </a:r>
            <a:r>
              <a:rPr lang="zh-CN" altLang="en-US" sz="2200" dirty="0"/>
              <a:t>）</a:t>
            </a:r>
            <a:r>
              <a:rPr lang="zh-CN" altLang="en-US" sz="2400" dirty="0">
                <a:solidFill>
                  <a:srgbClr val="0000FF"/>
                </a:solidFill>
              </a:rPr>
              <a:t>允许存在权重为负值的边，但不能包含权重为负值的环路</a:t>
            </a:r>
            <a:r>
              <a:rPr lang="zh-CN" altLang="en-US" sz="2200" dirty="0">
                <a:solidFill>
                  <a:srgbClr val="0000FF"/>
                </a:solidFill>
              </a:rPr>
              <a:t>。</a:t>
            </a:r>
            <a:endParaRPr lang="en-US" altLang="zh-CN" sz="2200" dirty="0">
              <a:solidFill>
                <a:srgbClr val="0000FF"/>
              </a:solidFill>
            </a:endParaRPr>
          </a:p>
          <a:p>
            <a:pPr marL="850900" lvl="1" eaLnBrk="1" hangingPunct="1">
              <a:lnSpc>
                <a:spcPct val="150000"/>
              </a:lnSpc>
              <a:spcBef>
                <a:spcPts val="0"/>
              </a:spcBef>
              <a:buFont typeface="Wingdings" panose="05000000000000000000" pitchFamily="2" charset="2"/>
              <a:buChar char="Ø"/>
              <a:defRPr/>
            </a:pPr>
            <a:r>
              <a:rPr lang="zh-CN" altLang="en-US" sz="2000" dirty="0"/>
              <a:t>否则无解。</a:t>
            </a:r>
            <a:endParaRPr lang="en-US" altLang="zh-CN" sz="2000" dirty="0"/>
          </a:p>
          <a:p>
            <a:pPr marL="536575" indent="-428625" eaLnBrk="1" hangingPunct="1">
              <a:lnSpc>
                <a:spcPct val="150000"/>
              </a:lnSpc>
              <a:spcBef>
                <a:spcPts val="600"/>
              </a:spcBef>
              <a:buFont typeface="Wingdings 3" panose="05040102010807070707" pitchFamily="18" charset="2"/>
              <a:buNone/>
              <a:defRPr/>
            </a:pPr>
            <a:r>
              <a:rPr lang="en-US" altLang="zh-CN" sz="2200" dirty="0"/>
              <a:t>4</a:t>
            </a:r>
            <a:r>
              <a:rPr lang="zh-CN" altLang="en-US" sz="2200" dirty="0"/>
              <a:t>）</a:t>
            </a:r>
            <a:r>
              <a:rPr lang="zh-CN" altLang="en-US" sz="2400" dirty="0">
                <a:solidFill>
                  <a:srgbClr val="FF0000"/>
                </a:solidFill>
              </a:rPr>
              <a:t>最短路径矩阵</a:t>
            </a:r>
            <a:r>
              <a:rPr lang="zh-CN" altLang="en-US" sz="2200" dirty="0"/>
              <a:t>：</a:t>
            </a:r>
            <a:r>
              <a:rPr lang="zh-CN" altLang="en-US" sz="2400" dirty="0"/>
              <a:t>算法的输出为一个</a:t>
            </a:r>
            <a:r>
              <a:rPr lang="en-US" altLang="zh-CN" sz="2400" dirty="0" err="1"/>
              <a:t>n╳n</a:t>
            </a:r>
            <a:r>
              <a:rPr lang="zh-CN" altLang="en-US" sz="2400" dirty="0"/>
              <a:t>的</a:t>
            </a:r>
            <a:r>
              <a:rPr lang="zh-CN" altLang="en-US" sz="2400" b="1" dirty="0"/>
              <a:t>最短路径矩阵</a:t>
            </a:r>
            <a:endParaRPr lang="en-US" altLang="zh-CN" sz="2400" b="1" dirty="0"/>
          </a:p>
          <a:p>
            <a:pPr marL="536575" indent="-428625" eaLnBrk="1" hangingPunct="1">
              <a:lnSpc>
                <a:spcPct val="150000"/>
              </a:lnSpc>
              <a:spcBef>
                <a:spcPts val="600"/>
              </a:spcBef>
              <a:buFont typeface="Wingdings 3" panose="05040102010807070707" pitchFamily="18" charset="2"/>
              <a:buNone/>
              <a:defRPr/>
            </a:pPr>
            <a:r>
              <a:rPr lang="en-US" altLang="zh-CN" sz="2400" dirty="0">
                <a:solidFill>
                  <a:srgbClr val="0000FF"/>
                </a:solidFill>
              </a:rPr>
              <a:t>                            </a:t>
            </a:r>
            <a:r>
              <a:rPr lang="en-US" altLang="zh-CN" sz="2400" b="1" dirty="0">
                <a:solidFill>
                  <a:srgbClr val="0000FF"/>
                </a:solidFill>
              </a:rPr>
              <a:t>D=(</a:t>
            </a:r>
            <a:r>
              <a:rPr lang="en-US" altLang="zh-CN" sz="2400" b="1" dirty="0" err="1">
                <a:solidFill>
                  <a:srgbClr val="0000FF"/>
                </a:solidFill>
              </a:rPr>
              <a:t>d</a:t>
            </a:r>
            <a:r>
              <a:rPr lang="en-US" altLang="zh-CN" sz="2400" b="1" baseline="-25000" dirty="0" err="1">
                <a:solidFill>
                  <a:srgbClr val="0000FF"/>
                </a:solidFill>
              </a:rPr>
              <a:t>ij</a:t>
            </a:r>
            <a:r>
              <a:rPr lang="en-US" altLang="zh-CN" sz="2400" b="1" dirty="0">
                <a:solidFill>
                  <a:srgbClr val="0000FF"/>
                </a:solidFill>
              </a:rPr>
              <a:t>)</a:t>
            </a:r>
            <a:r>
              <a:rPr lang="zh-CN" altLang="en-US" sz="2400" dirty="0"/>
              <a:t>，其中</a:t>
            </a:r>
            <a:r>
              <a:rPr lang="en-US" altLang="zh-CN" sz="2400" dirty="0" err="1"/>
              <a:t>d</a:t>
            </a:r>
            <a:r>
              <a:rPr lang="en-US" altLang="zh-CN" sz="2400" baseline="-25000" dirty="0" err="1"/>
              <a:t>ij</a:t>
            </a:r>
            <a:r>
              <a:rPr lang="zh-CN" altLang="en-US" sz="2400" dirty="0"/>
              <a:t>表示从结点</a:t>
            </a:r>
            <a:r>
              <a:rPr lang="en-US" altLang="zh-CN" sz="2400" dirty="0" err="1"/>
              <a:t>i</a:t>
            </a:r>
            <a:r>
              <a:rPr lang="zh-CN" altLang="en-US" sz="2400" dirty="0"/>
              <a:t>到结点</a:t>
            </a:r>
            <a:r>
              <a:rPr lang="en-US" altLang="zh-CN" sz="2400" dirty="0"/>
              <a:t>j</a:t>
            </a:r>
            <a:r>
              <a:rPr lang="zh-CN" altLang="en-US" sz="2400" dirty="0"/>
              <a:t>的一条</a:t>
            </a:r>
            <a:endParaRPr lang="en-US" altLang="zh-CN" sz="2400" dirty="0"/>
          </a:p>
          <a:p>
            <a:pPr marL="536575" indent="-428625" eaLnBrk="1" hangingPunct="1">
              <a:lnSpc>
                <a:spcPct val="150000"/>
              </a:lnSpc>
              <a:spcBef>
                <a:spcPts val="600"/>
              </a:spcBef>
              <a:buFont typeface="Wingdings 3" panose="05040102010807070707" pitchFamily="18" charset="2"/>
              <a:buNone/>
              <a:defRPr/>
            </a:pPr>
            <a:r>
              <a:rPr lang="en-US" altLang="zh-CN" sz="2400" dirty="0"/>
              <a:t>                            </a:t>
            </a:r>
            <a:r>
              <a:rPr lang="zh-CN" altLang="en-US" sz="2400" dirty="0"/>
              <a:t>最短路径的权重。算法结束时有</a:t>
            </a:r>
            <a:r>
              <a:rPr lang="en-US" altLang="zh-CN" sz="2400" dirty="0" err="1">
                <a:solidFill>
                  <a:srgbClr val="FF0000"/>
                </a:solidFill>
              </a:rPr>
              <a:t>d</a:t>
            </a:r>
            <a:r>
              <a:rPr lang="en-US" altLang="zh-CN" sz="2400" baseline="-25000" dirty="0" err="1">
                <a:solidFill>
                  <a:srgbClr val="FF0000"/>
                </a:solidFill>
              </a:rPr>
              <a:t>ij</a:t>
            </a:r>
            <a:r>
              <a:rPr lang="en-US" altLang="zh-CN" sz="2400" dirty="0">
                <a:solidFill>
                  <a:srgbClr val="FF0000"/>
                </a:solidFill>
              </a:rPr>
              <a:t>=</a:t>
            </a:r>
            <a:r>
              <a:rPr lang="el-GR" altLang="zh-CN" sz="2400" dirty="0">
                <a:solidFill>
                  <a:srgbClr val="FF0000"/>
                </a:solidFill>
              </a:rPr>
              <a:t>δ</a:t>
            </a:r>
            <a:r>
              <a:rPr lang="en-US" altLang="zh-CN" sz="2400" dirty="0">
                <a:solidFill>
                  <a:srgbClr val="FF0000"/>
                </a:solidFill>
              </a:rPr>
              <a:t>(</a:t>
            </a:r>
            <a:r>
              <a:rPr lang="en-US" altLang="zh-CN" sz="2400" dirty="0" err="1">
                <a:solidFill>
                  <a:srgbClr val="FF0000"/>
                </a:solidFill>
              </a:rPr>
              <a:t>i,j</a:t>
            </a:r>
            <a:r>
              <a:rPr lang="en-US" altLang="zh-CN" sz="2400" dirty="0">
                <a:solidFill>
                  <a:srgbClr val="FF0000"/>
                </a:solidFill>
              </a:rPr>
              <a:t>)</a:t>
            </a:r>
            <a:r>
              <a:rPr lang="zh-CN" altLang="en-US" sz="2400" dirty="0"/>
              <a:t>。</a:t>
            </a:r>
            <a:endParaRPr lang="en-US" altLang="zh-CN" sz="2400" dirty="0"/>
          </a:p>
        </p:txBody>
      </p:sp>
      <p:pic>
        <p:nvPicPr>
          <p:cNvPr id="10243"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92275" y="2420938"/>
            <a:ext cx="658653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noChangeArrowheads="1"/>
          </p:cNvSpPr>
          <p:nvPr>
            <p:ph idx="1"/>
          </p:nvPr>
        </p:nvSpPr>
        <p:spPr>
          <a:xfrm>
            <a:off x="250825" y="19050"/>
            <a:ext cx="8642350" cy="5030788"/>
          </a:xfrm>
          <a:solidFill>
            <a:schemeClr val="bg1"/>
          </a:solidFill>
        </p:spPr>
        <p:txBody>
          <a:bodyPr/>
          <a:lstStyle/>
          <a:p>
            <a:pPr marL="0" indent="0">
              <a:lnSpc>
                <a:spcPct val="150000"/>
              </a:lnSpc>
              <a:buFont typeface="Wingdings" panose="05000000000000000000" pitchFamily="2" charset="2"/>
              <a:buNone/>
            </a:pPr>
            <a:r>
              <a:rPr lang="zh-CN" altLang="en-US" sz="2400">
                <a:solidFill>
                  <a:srgbClr val="0000FF"/>
                </a:solidFill>
              </a:rPr>
              <a:t>证明：</a:t>
            </a:r>
            <a:endParaRPr lang="en-US" altLang="zh-CN" sz="2400">
              <a:solidFill>
                <a:srgbClr val="0000FF"/>
              </a:solidFill>
            </a:endParaRPr>
          </a:p>
          <a:p>
            <a:pPr marL="0" indent="0">
              <a:lnSpc>
                <a:spcPct val="150000"/>
              </a:lnSpc>
              <a:buFont typeface="Wingdings" panose="05000000000000000000" pitchFamily="2" charset="2"/>
              <a:buNone/>
            </a:pPr>
            <a:r>
              <a:rPr lang="zh-CN" altLang="en-US" sz="2200"/>
              <a:t>（</a:t>
            </a:r>
            <a:r>
              <a:rPr lang="en-US" altLang="zh-CN" sz="2200"/>
              <a:t>1</a:t>
            </a:r>
            <a:r>
              <a:rPr lang="zh-CN" altLang="en-US" sz="2200"/>
              <a:t>）首先证明：</a:t>
            </a:r>
            <a:endParaRPr lang="en-US" altLang="zh-CN" sz="2200"/>
          </a:p>
          <a:p>
            <a:pPr marL="0" indent="0">
              <a:lnSpc>
                <a:spcPct val="150000"/>
              </a:lnSpc>
              <a:buFont typeface="Wingdings" panose="05000000000000000000" pitchFamily="2" charset="2"/>
              <a:buNone/>
            </a:pPr>
            <a:r>
              <a:rPr lang="en-US" altLang="zh-CN" sz="2200"/>
              <a:t>         </a:t>
            </a:r>
            <a:r>
              <a:rPr lang="zh-CN" altLang="en-US" sz="2200">
                <a:solidFill>
                  <a:srgbClr val="009900"/>
                </a:solidFill>
              </a:rPr>
              <a:t>根据定义，对于边有</a:t>
            </a:r>
            <a:r>
              <a:rPr lang="zh-CN" altLang="en-US" sz="2200"/>
              <a:t>：</a:t>
            </a:r>
            <a:endParaRPr lang="en-US" altLang="zh-CN" sz="2200"/>
          </a:p>
          <a:p>
            <a:pPr marL="0" indent="0">
              <a:lnSpc>
                <a:spcPct val="150000"/>
              </a:lnSpc>
              <a:spcBef>
                <a:spcPts val="1800"/>
              </a:spcBef>
              <a:buFont typeface="Wingdings" panose="05000000000000000000" pitchFamily="2" charset="2"/>
              <a:buNone/>
            </a:pPr>
            <a:r>
              <a:rPr lang="en-US" altLang="zh-CN" sz="2200"/>
              <a:t>         </a:t>
            </a:r>
            <a:r>
              <a:rPr lang="zh-CN" altLang="en-US" sz="2200">
                <a:solidFill>
                  <a:srgbClr val="0000FF"/>
                </a:solidFill>
              </a:rPr>
              <a:t>所以有</a:t>
            </a:r>
            <a:r>
              <a:rPr lang="zh-CN" altLang="en-US" sz="2200"/>
              <a:t>：</a:t>
            </a:r>
            <a:endParaRPr lang="en-US" altLang="zh-CN" sz="2200"/>
          </a:p>
          <a:p>
            <a:pPr marL="0" indent="0">
              <a:lnSpc>
                <a:spcPct val="150000"/>
              </a:lnSpc>
              <a:buFont typeface="Wingdings" panose="05000000000000000000" pitchFamily="2" charset="2"/>
              <a:buNone/>
            </a:pPr>
            <a:endParaRPr lang="en-US" altLang="zh-CN" sz="2200">
              <a:solidFill>
                <a:srgbClr val="0000FF"/>
              </a:solidFill>
            </a:endParaRPr>
          </a:p>
        </p:txBody>
      </p:sp>
      <p:pic>
        <p:nvPicPr>
          <p:cNvPr id="7680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11413" y="765175"/>
            <a:ext cx="4064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854200"/>
            <a:ext cx="4535487"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1300163"/>
            <a:ext cx="45735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文本框 4"/>
          <p:cNvSpPr txBox="1">
            <a:spLocks noChangeArrowheads="1"/>
          </p:cNvSpPr>
          <p:nvPr/>
        </p:nvSpPr>
        <p:spPr bwMode="auto">
          <a:xfrm>
            <a:off x="133350" y="4760913"/>
            <a:ext cx="88312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just">
              <a:lnSpc>
                <a:spcPct val="150000"/>
              </a:lnSpc>
              <a:spcBef>
                <a:spcPct val="0"/>
              </a:spcBef>
              <a:buClrTx/>
              <a:buSzTx/>
              <a:buFontTx/>
              <a:buNone/>
            </a:pPr>
            <a:r>
              <a:rPr lang="zh-CN" altLang="en-US" sz="2200">
                <a:solidFill>
                  <a:schemeClr val="tx1"/>
                </a:solidFill>
                <a:latin typeface="宋体" panose="02010600030101010101" pitchFamily="2" charset="-122"/>
                <a:ea typeface="宋体" panose="02010600030101010101" pitchFamily="2" charset="-122"/>
              </a:rPr>
              <a:t>因为</a:t>
            </a:r>
            <a:r>
              <a:rPr lang="en-US" altLang="zh-CN" sz="2200" b="1">
                <a:solidFill>
                  <a:srgbClr val="0000FF"/>
                </a:solidFill>
                <a:latin typeface="宋体" panose="02010600030101010101" pitchFamily="2" charset="-122"/>
                <a:ea typeface="宋体" panose="02010600030101010101" pitchFamily="2" charset="-122"/>
              </a:rPr>
              <a:t>h(v</a:t>
            </a:r>
            <a:r>
              <a:rPr lang="en-US" altLang="zh-CN" sz="2200" b="1" baseline="-25000">
                <a:solidFill>
                  <a:srgbClr val="0000FF"/>
                </a:solidFill>
                <a:latin typeface="宋体" panose="02010600030101010101" pitchFamily="2" charset="-122"/>
                <a:ea typeface="宋体" panose="02010600030101010101" pitchFamily="2" charset="-122"/>
              </a:rPr>
              <a:t>0</a:t>
            </a:r>
            <a:r>
              <a:rPr lang="en-US" altLang="zh-CN" sz="2200" b="1">
                <a:solidFill>
                  <a:srgbClr val="0000FF"/>
                </a:solidFill>
                <a:latin typeface="宋体" panose="02010600030101010101" pitchFamily="2" charset="-122"/>
                <a:ea typeface="宋体" panose="02010600030101010101" pitchFamily="2" charset="-122"/>
              </a:rPr>
              <a:t>)</a:t>
            </a:r>
            <a:r>
              <a:rPr lang="zh-CN" altLang="en-US" sz="2200" b="1">
                <a:solidFill>
                  <a:srgbClr val="0000FF"/>
                </a:solidFill>
                <a:latin typeface="宋体" panose="02010600030101010101" pitchFamily="2" charset="-122"/>
                <a:ea typeface="宋体" panose="02010600030101010101" pitchFamily="2" charset="-122"/>
              </a:rPr>
              <a:t>和</a:t>
            </a:r>
            <a:r>
              <a:rPr lang="en-US" altLang="zh-CN" sz="2200" b="1">
                <a:solidFill>
                  <a:srgbClr val="0000FF"/>
                </a:solidFill>
                <a:latin typeface="宋体" panose="02010600030101010101" pitchFamily="2" charset="-122"/>
                <a:ea typeface="宋体" panose="02010600030101010101" pitchFamily="2" charset="-122"/>
              </a:rPr>
              <a:t>h(v</a:t>
            </a:r>
            <a:r>
              <a:rPr lang="en-US" altLang="zh-CN" sz="2200" b="1" baseline="-25000">
                <a:solidFill>
                  <a:srgbClr val="0000FF"/>
                </a:solidFill>
                <a:latin typeface="宋体" panose="02010600030101010101" pitchFamily="2" charset="-122"/>
                <a:ea typeface="宋体" panose="02010600030101010101" pitchFamily="2" charset="-122"/>
              </a:rPr>
              <a:t>k</a:t>
            </a:r>
            <a:r>
              <a:rPr lang="en-US" altLang="zh-CN" sz="2200" b="1">
                <a:solidFill>
                  <a:srgbClr val="0000FF"/>
                </a:solidFill>
                <a:latin typeface="宋体" panose="02010600030101010101" pitchFamily="2" charset="-122"/>
                <a:ea typeface="宋体" panose="02010600030101010101" pitchFamily="2" charset="-122"/>
              </a:rPr>
              <a:t>)</a:t>
            </a:r>
            <a:r>
              <a:rPr lang="zh-CN" altLang="en-US" sz="2200" b="1">
                <a:solidFill>
                  <a:srgbClr val="0000FF"/>
                </a:solidFill>
                <a:latin typeface="宋体" panose="02010600030101010101" pitchFamily="2" charset="-122"/>
                <a:ea typeface="宋体" panose="02010600030101010101" pitchFamily="2" charset="-122"/>
              </a:rPr>
              <a:t>不依赖于任何具体路径</a:t>
            </a:r>
            <a:r>
              <a:rPr lang="zh-CN" altLang="en-US" sz="2200">
                <a:solidFill>
                  <a:schemeClr val="tx1"/>
                </a:solidFill>
                <a:latin typeface="宋体" panose="02010600030101010101" pitchFamily="2" charset="-122"/>
                <a:ea typeface="宋体" panose="02010600030101010101" pitchFamily="2" charset="-122"/>
              </a:rPr>
              <a:t>，因此，如果从结点</a:t>
            </a:r>
            <a:r>
              <a:rPr lang="en-US" altLang="zh-CN" sz="2200">
                <a:solidFill>
                  <a:schemeClr val="tx1"/>
                </a:solidFill>
                <a:latin typeface="宋体" panose="02010600030101010101" pitchFamily="2" charset="-122"/>
                <a:ea typeface="宋体" panose="02010600030101010101" pitchFamily="2" charset="-122"/>
              </a:rPr>
              <a:t>v</a:t>
            </a:r>
            <a:r>
              <a:rPr lang="en-US" altLang="zh-CN" sz="2200" baseline="-25000">
                <a:solidFill>
                  <a:schemeClr val="tx1"/>
                </a:solidFill>
                <a:latin typeface="宋体" panose="02010600030101010101" pitchFamily="2" charset="-122"/>
                <a:ea typeface="宋体" panose="02010600030101010101" pitchFamily="2" charset="-122"/>
              </a:rPr>
              <a:t>0</a:t>
            </a:r>
            <a:r>
              <a:rPr lang="zh-CN" altLang="en-US" sz="2200">
                <a:solidFill>
                  <a:schemeClr val="tx1"/>
                </a:solidFill>
                <a:latin typeface="宋体" panose="02010600030101010101" pitchFamily="2" charset="-122"/>
                <a:ea typeface="宋体" panose="02010600030101010101" pitchFamily="2" charset="-122"/>
              </a:rPr>
              <a:t>到结点</a:t>
            </a:r>
            <a:r>
              <a:rPr lang="en-US" altLang="zh-CN" sz="2200">
                <a:solidFill>
                  <a:schemeClr val="tx1"/>
                </a:solidFill>
                <a:latin typeface="宋体" panose="02010600030101010101" pitchFamily="2" charset="-122"/>
                <a:ea typeface="宋体" panose="02010600030101010101" pitchFamily="2" charset="-122"/>
              </a:rPr>
              <a:t>v</a:t>
            </a:r>
            <a:r>
              <a:rPr lang="en-US" altLang="zh-CN" sz="2200" baseline="-25000">
                <a:solidFill>
                  <a:schemeClr val="tx1"/>
                </a:solidFill>
                <a:latin typeface="宋体" panose="02010600030101010101" pitchFamily="2" charset="-122"/>
                <a:ea typeface="宋体" panose="02010600030101010101" pitchFamily="2" charset="-122"/>
              </a:rPr>
              <a:t>k</a:t>
            </a:r>
            <a:r>
              <a:rPr lang="zh-CN" altLang="en-US" sz="2200">
                <a:solidFill>
                  <a:schemeClr val="tx1"/>
                </a:solidFill>
                <a:latin typeface="宋体" panose="02010600030101010101" pitchFamily="2" charset="-122"/>
                <a:ea typeface="宋体" panose="02010600030101010101" pitchFamily="2" charset="-122"/>
              </a:rPr>
              <a:t>的一条路径在使用权重函数</a:t>
            </a:r>
            <a:r>
              <a:rPr lang="el-GR" altLang="zh-CN" sz="2200">
                <a:solidFill>
                  <a:schemeClr val="tx1"/>
                </a:solidFill>
                <a:ea typeface="宋体" panose="02010600030101010101" pitchFamily="2" charset="-122"/>
              </a:rPr>
              <a:t>ω</a:t>
            </a:r>
            <a:r>
              <a:rPr lang="zh-CN" altLang="en-US" sz="2200">
                <a:solidFill>
                  <a:schemeClr val="tx1"/>
                </a:solidFill>
                <a:latin typeface="宋体" panose="02010600030101010101" pitchFamily="2" charset="-122"/>
                <a:ea typeface="宋体" panose="02010600030101010101" pitchFamily="2" charset="-122"/>
              </a:rPr>
              <a:t>时比另一条路径短，则其在使用权重函数  时也比另一条短。因此</a:t>
            </a:r>
            <a:r>
              <a:rPr lang="el-GR" altLang="zh-CN" sz="2200">
                <a:solidFill>
                  <a:schemeClr val="tx1"/>
                </a:solidFill>
                <a:ea typeface="宋体" panose="02010600030101010101" pitchFamily="2" charset="-122"/>
              </a:rPr>
              <a:t>ω</a:t>
            </a:r>
            <a:r>
              <a:rPr lang="en-US" altLang="zh-CN" sz="2200">
                <a:solidFill>
                  <a:schemeClr val="tx1"/>
                </a:solidFill>
                <a:latin typeface="宋体" panose="02010600030101010101" pitchFamily="2" charset="-122"/>
                <a:ea typeface="宋体" panose="02010600030101010101" pitchFamily="2" charset="-122"/>
              </a:rPr>
              <a:t>(p)=</a:t>
            </a:r>
            <a:r>
              <a:rPr lang="el-GR" altLang="zh-CN" sz="2200">
                <a:solidFill>
                  <a:schemeClr val="tx1"/>
                </a:solidFill>
                <a:latin typeface="宋体" panose="02010600030101010101" pitchFamily="2" charset="-122"/>
                <a:ea typeface="宋体" panose="02010600030101010101" pitchFamily="2" charset="-122"/>
              </a:rPr>
              <a:t>δ</a:t>
            </a:r>
            <a:r>
              <a:rPr lang="en-US" altLang="zh-CN" sz="2200">
                <a:solidFill>
                  <a:schemeClr val="tx1"/>
                </a:solidFill>
                <a:latin typeface="宋体" panose="02010600030101010101" pitchFamily="2" charset="-122"/>
                <a:ea typeface="宋体" panose="02010600030101010101" pitchFamily="2" charset="-122"/>
              </a:rPr>
              <a:t>(v</a:t>
            </a:r>
            <a:r>
              <a:rPr lang="en-US" altLang="zh-CN" sz="2200" baseline="-25000">
                <a:solidFill>
                  <a:schemeClr val="tx1"/>
                </a:solidFill>
                <a:latin typeface="宋体" panose="02010600030101010101" pitchFamily="2" charset="-122"/>
                <a:ea typeface="宋体" panose="02010600030101010101" pitchFamily="2" charset="-122"/>
              </a:rPr>
              <a:t>0</a:t>
            </a:r>
            <a:r>
              <a:rPr lang="en-US" altLang="zh-CN" sz="2200">
                <a:solidFill>
                  <a:schemeClr val="tx1"/>
                </a:solidFill>
                <a:latin typeface="宋体" panose="02010600030101010101" pitchFamily="2" charset="-122"/>
                <a:ea typeface="宋体" panose="02010600030101010101" pitchFamily="2" charset="-122"/>
              </a:rPr>
              <a:t>,v</a:t>
            </a:r>
            <a:r>
              <a:rPr lang="en-US" altLang="zh-CN" sz="2200" baseline="-25000">
                <a:solidFill>
                  <a:schemeClr val="tx1"/>
                </a:solidFill>
                <a:latin typeface="宋体" panose="02010600030101010101" pitchFamily="2" charset="-122"/>
                <a:ea typeface="宋体" panose="02010600030101010101" pitchFamily="2" charset="-122"/>
              </a:rPr>
              <a:t>k</a:t>
            </a:r>
            <a:r>
              <a:rPr lang="en-US" altLang="zh-CN" sz="2200">
                <a:solidFill>
                  <a:schemeClr val="tx1"/>
                </a:solidFill>
                <a:latin typeface="宋体" panose="02010600030101010101" pitchFamily="2" charset="-122"/>
                <a:ea typeface="宋体" panose="02010600030101010101" pitchFamily="2" charset="-122"/>
              </a:rPr>
              <a:t>)</a:t>
            </a:r>
            <a:r>
              <a:rPr lang="zh-CN" altLang="en-US" sz="2200">
                <a:solidFill>
                  <a:schemeClr val="tx1"/>
                </a:solidFill>
                <a:latin typeface="宋体" panose="02010600030101010101" pitchFamily="2" charset="-122"/>
                <a:ea typeface="宋体" panose="02010600030101010101" pitchFamily="2" charset="-122"/>
              </a:rPr>
              <a:t>当且仅当             。</a:t>
            </a:r>
            <a:endParaRPr lang="zh-CN" altLang="en-US" sz="2200">
              <a:solidFill>
                <a:schemeClr val="tx1"/>
              </a:solidFill>
              <a:latin typeface="宋体" panose="02010600030101010101" pitchFamily="2" charset="-122"/>
              <a:ea typeface="宋体" panose="02010600030101010101" pitchFamily="2" charset="-122"/>
            </a:endParaRPr>
          </a:p>
        </p:txBody>
      </p:sp>
      <p:pic>
        <p:nvPicPr>
          <p:cNvPr id="76807"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5876925"/>
            <a:ext cx="2087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313" y="5938838"/>
            <a:ext cx="265112"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9" name="矩形 1"/>
          <p:cNvSpPr>
            <a:spLocks noChangeArrowheads="1"/>
          </p:cNvSpPr>
          <p:nvPr/>
        </p:nvSpPr>
        <p:spPr bwMode="auto">
          <a:xfrm>
            <a:off x="133350" y="4760913"/>
            <a:ext cx="8902700" cy="1616075"/>
          </a:xfrm>
          <a:prstGeom prst="rect">
            <a:avLst/>
          </a:prstGeom>
          <a:noFill/>
          <a:ln w="28575" algn="ctr">
            <a:solidFill>
              <a:srgbClr val="0099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6810" name="图片 2"/>
          <p:cNvPicPr>
            <a:picLocks noChangeAspect="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323850" y="125413"/>
            <a:ext cx="8569325" cy="5400675"/>
          </a:xfrm>
          <a:solidFill>
            <a:schemeClr val="bg1"/>
          </a:solidFill>
        </p:spPr>
        <p:txBody>
          <a:bodyPr/>
          <a:lstStyle/>
          <a:p>
            <a:pPr marL="1431925" indent="-1431925" algn="just">
              <a:lnSpc>
                <a:spcPct val="150000"/>
              </a:lnSpc>
              <a:spcBef>
                <a:spcPts val="0"/>
              </a:spcBef>
              <a:spcAft>
                <a:spcPts val="0"/>
              </a:spcAft>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然后证明</a:t>
            </a:r>
            <a:r>
              <a:rPr lang="zh-CN" altLang="en-US" sz="2400" dirty="0"/>
              <a:t>：</a:t>
            </a:r>
            <a:endParaRPr lang="en-US" altLang="zh-CN" sz="2400" dirty="0"/>
          </a:p>
          <a:p>
            <a:pPr marL="0" indent="0" algn="just">
              <a:lnSpc>
                <a:spcPct val="150000"/>
              </a:lnSpc>
              <a:spcAft>
                <a:spcPts val="1800"/>
              </a:spcAft>
              <a:buFont typeface="Wingdings" panose="05000000000000000000" pitchFamily="2" charset="2"/>
              <a:buNone/>
              <a:defRPr/>
            </a:pPr>
            <a:r>
              <a:rPr lang="zh-CN" altLang="en-US" sz="2400" dirty="0"/>
              <a:t>       若</a:t>
            </a:r>
            <a:r>
              <a:rPr lang="en-US" altLang="zh-CN" sz="2400" dirty="0"/>
              <a:t>G</a:t>
            </a:r>
            <a:r>
              <a:rPr lang="zh-CN" altLang="en-US" sz="2400" dirty="0"/>
              <a:t>在使用权重函数</a:t>
            </a:r>
            <a:r>
              <a:rPr lang="el-GR" altLang="zh-CN" sz="2400" dirty="0"/>
              <a:t>ω</a:t>
            </a:r>
            <a:r>
              <a:rPr lang="zh-CN" altLang="en-US" sz="2400" dirty="0"/>
              <a:t>时包含一个权重为负值的环路当且仅当</a:t>
            </a:r>
            <a:r>
              <a:rPr lang="en-US" altLang="zh-CN" sz="2400" dirty="0"/>
              <a:t>p</a:t>
            </a:r>
            <a:r>
              <a:rPr lang="zh-CN" altLang="en-US" sz="2400" dirty="0"/>
              <a:t>在使用权重函数    也包含一个权重为负值的环路。</a:t>
            </a:r>
            <a:endParaRPr lang="en-US" altLang="zh-CN" sz="2400" dirty="0"/>
          </a:p>
          <a:p>
            <a:pPr marL="1431925" indent="-1431925" algn="just">
              <a:lnSpc>
                <a:spcPct val="150000"/>
              </a:lnSpc>
              <a:spcBef>
                <a:spcPts val="0"/>
              </a:spcBef>
              <a:spcAft>
                <a:spcPts val="1800"/>
              </a:spcAft>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a:t>
            </a:r>
            <a:r>
              <a:rPr lang="zh-CN" altLang="en-US" sz="2400" dirty="0">
                <a:solidFill>
                  <a:srgbClr val="0000FF"/>
                </a:solidFill>
                <a:latin typeface="宋体" panose="02010600030101010101" pitchFamily="2" charset="-122"/>
                <a:ea typeface="宋体" panose="02010600030101010101" pitchFamily="2" charset="-122"/>
              </a:rPr>
              <a:t>考虑任意环路 </a:t>
            </a:r>
            <a:r>
              <a:rPr lang="en-US" altLang="zh-CN" sz="2400" dirty="0">
                <a:latin typeface="宋体" panose="02010600030101010101" pitchFamily="2" charset="-122"/>
                <a:ea typeface="宋体" panose="02010600030101010101" pitchFamily="2" charset="-122"/>
              </a:rPr>
              <a:t>c=&lt;v</a:t>
            </a:r>
            <a:r>
              <a:rPr lang="en-US" altLang="zh-CN" sz="2400" baseline="-25000" dirty="0">
                <a:latin typeface="宋体" panose="02010600030101010101" pitchFamily="2" charset="-122"/>
                <a:ea typeface="宋体" panose="02010600030101010101" pitchFamily="2" charset="-122"/>
              </a:rPr>
              <a:t>0</a:t>
            </a:r>
            <a:r>
              <a:rPr lang="en-US" altLang="zh-CN" sz="2400" dirty="0">
                <a:latin typeface="宋体" panose="02010600030101010101" pitchFamily="2" charset="-122"/>
                <a:ea typeface="宋体" panose="02010600030101010101" pitchFamily="2" charset="-122"/>
              </a:rPr>
              <a:t>,v</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v</a:t>
            </a:r>
            <a:r>
              <a:rPr lang="en-US" altLang="zh-CN" sz="2400" baseline="-25000" dirty="0" err="1">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&gt;</a:t>
            </a:r>
            <a:r>
              <a:rPr lang="zh-CN" altLang="en-US" sz="2400" dirty="0">
                <a:latin typeface="宋体" panose="02010600030101010101" pitchFamily="2" charset="-122"/>
                <a:ea typeface="宋体" panose="02010600030101010101" pitchFamily="2" charset="-122"/>
              </a:rPr>
              <a:t>，其中</a:t>
            </a:r>
            <a:r>
              <a:rPr lang="en-US" altLang="zh-CN" sz="2400" dirty="0">
                <a:solidFill>
                  <a:srgbClr val="FF0000"/>
                </a:solidFill>
                <a:latin typeface="宋体" panose="02010600030101010101" pitchFamily="2" charset="-122"/>
                <a:ea typeface="宋体" panose="02010600030101010101" pitchFamily="2" charset="-122"/>
              </a:rPr>
              <a:t>v</a:t>
            </a:r>
            <a:r>
              <a:rPr lang="en-US" altLang="zh-CN" sz="2400" baseline="-25000" dirty="0">
                <a:solidFill>
                  <a:srgbClr val="FF0000"/>
                </a:solidFill>
                <a:latin typeface="宋体" panose="02010600030101010101" pitchFamily="2" charset="-122"/>
                <a:ea typeface="宋体" panose="02010600030101010101" pitchFamily="2" charset="-122"/>
              </a:rPr>
              <a:t>0</a:t>
            </a:r>
            <a:r>
              <a:rPr lang="en-US" altLang="zh-CN" sz="2400" dirty="0">
                <a:solidFill>
                  <a:srgbClr val="FF0000"/>
                </a:solidFill>
                <a:latin typeface="宋体" panose="02010600030101010101" pitchFamily="2" charset="-122"/>
                <a:ea typeface="宋体" panose="02010600030101010101" pitchFamily="2" charset="-122"/>
              </a:rPr>
              <a:t>=</a:t>
            </a:r>
            <a:r>
              <a:rPr lang="en-US" altLang="zh-CN" sz="2400" dirty="0" err="1">
                <a:solidFill>
                  <a:srgbClr val="FF0000"/>
                </a:solidFill>
                <a:latin typeface="宋体" panose="02010600030101010101" pitchFamily="2" charset="-122"/>
                <a:ea typeface="宋体" panose="02010600030101010101" pitchFamily="2" charset="-122"/>
              </a:rPr>
              <a:t>v</a:t>
            </a:r>
            <a:r>
              <a:rPr lang="en-US" altLang="zh-CN" sz="2400" baseline="-25000" dirty="0" err="1">
                <a:solidFill>
                  <a:srgbClr val="FF0000"/>
                </a:solidFill>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1431925" indent="-1431925" algn="just">
              <a:lnSpc>
                <a:spcPct val="150000"/>
              </a:lnSpc>
              <a:spcBef>
                <a:spcPts val="0"/>
              </a:spcBef>
              <a:spcAft>
                <a:spcPts val="1800"/>
              </a:spcAft>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因为</a:t>
            </a:r>
            <a:endParaRPr lang="en-US" altLang="zh-CN" sz="2400" dirty="0">
              <a:latin typeface="宋体" panose="02010600030101010101" pitchFamily="2" charset="-122"/>
              <a:ea typeface="宋体" panose="02010600030101010101" pitchFamily="2" charset="-122"/>
            </a:endParaRPr>
          </a:p>
          <a:p>
            <a:pPr marL="1431925" indent="-1431925" algn="just">
              <a:lnSpc>
                <a:spcPct val="150000"/>
              </a:lnSpc>
              <a:spcBef>
                <a:spcPts val="0"/>
              </a:spcBef>
              <a:spcAft>
                <a:spcPts val="1800"/>
              </a:spcAft>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所以有</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2400"/>
              </a:spcBef>
              <a:spcAft>
                <a:spcPts val="0"/>
              </a:spcAft>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a:t>
            </a:r>
            <a:r>
              <a:rPr lang="zh-CN" altLang="en-US" sz="2400" dirty="0">
                <a:solidFill>
                  <a:srgbClr val="0000FF"/>
                </a:solidFill>
                <a:latin typeface="宋体" panose="02010600030101010101" pitchFamily="2" charset="-122"/>
                <a:ea typeface="宋体" panose="02010600030101010101" pitchFamily="2" charset="-122"/>
              </a:rPr>
              <a:t>因此</a:t>
            </a:r>
            <a:r>
              <a:rPr lang="zh-CN" altLang="en-US" sz="2400" dirty="0">
                <a:latin typeface="宋体" panose="02010600030101010101" pitchFamily="2" charset="-122"/>
                <a:ea typeface="宋体" panose="02010600030101010101" pitchFamily="2" charset="-122"/>
              </a:rPr>
              <a:t>，环路</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在使用权重函数</a:t>
            </a:r>
            <a:r>
              <a:rPr lang="el-GR" altLang="zh-CN" sz="2400" dirty="0">
                <a:ea typeface="宋体" panose="02010600030101010101" pitchFamily="2" charset="-122"/>
              </a:rPr>
              <a:t>ω</a:t>
            </a:r>
            <a:r>
              <a:rPr lang="zh-CN" altLang="en-US" sz="2400" dirty="0">
                <a:latin typeface="宋体" panose="02010600030101010101" pitchFamily="2" charset="-122"/>
                <a:ea typeface="宋体" panose="02010600030101010101" pitchFamily="2" charset="-122"/>
              </a:rPr>
              <a:t>时为负当且仅当在使用权重函数  时也为负值。</a:t>
            </a:r>
            <a:r>
              <a:rPr lang="en-US" altLang="zh-CN" sz="2200" dirty="0"/>
              <a:t>                                                          </a:t>
            </a:r>
            <a:r>
              <a:rPr lang="zh-CN" altLang="en-US" sz="2200" dirty="0"/>
              <a:t>证毕。</a:t>
            </a:r>
            <a:endParaRPr lang="en-US" altLang="zh-CN" sz="2200" dirty="0"/>
          </a:p>
          <a:p>
            <a:pPr marL="1431925" indent="-1431925" algn="just">
              <a:lnSpc>
                <a:spcPct val="150000"/>
              </a:lnSpc>
              <a:spcAft>
                <a:spcPts val="1800"/>
              </a:spcAft>
              <a:buFont typeface="Wingdings" panose="05000000000000000000" pitchFamily="2" charset="2"/>
              <a:buNone/>
              <a:defRPr/>
            </a:pPr>
            <a:endParaRPr lang="en-US" altLang="zh-CN" sz="2200" dirty="0"/>
          </a:p>
        </p:txBody>
      </p:sp>
      <p:pic>
        <p:nvPicPr>
          <p:cNvPr id="78851"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67088" y="1492250"/>
            <a:ext cx="268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3022600"/>
            <a:ext cx="4064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3813175"/>
            <a:ext cx="425291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5454650"/>
            <a:ext cx="2682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图片 2"/>
          <p:cNvPicPr>
            <a:picLocks noChangeAspect="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8101013" y="52388"/>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6" name="文本框 1"/>
          <p:cNvSpPr txBox="1">
            <a:spLocks noChangeArrowheads="1"/>
          </p:cNvSpPr>
          <p:nvPr/>
        </p:nvSpPr>
        <p:spPr bwMode="auto">
          <a:xfrm>
            <a:off x="130175" y="6088063"/>
            <a:ext cx="8834438" cy="523875"/>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800">
                <a:solidFill>
                  <a:schemeClr val="tx1"/>
                </a:solidFill>
              </a:rPr>
              <a:t>剩下的问题就是到哪里去找能使    为非负的</a:t>
            </a:r>
            <a:r>
              <a:rPr lang="en-US" altLang="zh-CN" sz="2800">
                <a:solidFill>
                  <a:schemeClr val="tx1"/>
                </a:solidFill>
              </a:rPr>
              <a:t>h</a:t>
            </a:r>
            <a:r>
              <a:rPr lang="zh-CN" altLang="en-US" sz="2800">
                <a:solidFill>
                  <a:schemeClr val="tx1"/>
                </a:solidFill>
              </a:rPr>
              <a:t>函数映射</a:t>
            </a:r>
            <a:endParaRPr lang="zh-CN" altLang="en-US" sz="2800">
              <a:solidFill>
                <a:schemeClr val="tx1"/>
              </a:solidFill>
            </a:endParaRPr>
          </a:p>
        </p:txBody>
      </p:sp>
      <p:pic>
        <p:nvPicPr>
          <p:cNvPr id="78857"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183188" y="6099175"/>
            <a:ext cx="406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179388" y="107950"/>
            <a:ext cx="8791575" cy="5400675"/>
          </a:xfrm>
          <a:solidFill>
            <a:schemeClr val="bg1"/>
          </a:solidFill>
        </p:spPr>
        <p:txBody>
          <a:bodyPr/>
          <a:lstStyle/>
          <a:p>
            <a:pPr marL="1431925" indent="-1431925" algn="just">
              <a:lnSpc>
                <a:spcPct val="150000"/>
              </a:lnSpc>
              <a:spcBef>
                <a:spcPts val="600"/>
              </a:spcBef>
              <a:spcAft>
                <a:spcPts val="0"/>
              </a:spcAft>
              <a:buFont typeface="Wingdings" panose="05000000000000000000" pitchFamily="2" charset="2"/>
              <a:buNone/>
              <a:defRPr/>
            </a:pPr>
            <a:r>
              <a:rPr lang="zh-CN" altLang="en-US" sz="2800" dirty="0">
                <a:solidFill>
                  <a:srgbClr val="0000FF"/>
                </a:solidFill>
              </a:rPr>
              <a:t>通过重新赋值来生成非负权重</a:t>
            </a:r>
            <a:endParaRPr lang="en-US" altLang="zh-CN" sz="2800" dirty="0">
              <a:solidFill>
                <a:srgbClr val="0000FF"/>
              </a:solidFill>
            </a:endParaRPr>
          </a:p>
          <a:p>
            <a:pPr marL="0" indent="0" algn="just">
              <a:lnSpc>
                <a:spcPct val="150000"/>
              </a:lnSpc>
              <a:spcBef>
                <a:spcPts val="600"/>
              </a:spcBef>
              <a:spcAft>
                <a:spcPts val="0"/>
              </a:spcAft>
              <a:buFont typeface="Wingdings" panose="05000000000000000000" pitchFamily="2" charset="2"/>
              <a:buNone/>
              <a:tabLst>
                <a:tab pos="1431925" algn="l"/>
              </a:tabLst>
              <a:defRPr/>
            </a:pPr>
            <a:r>
              <a:rPr lang="zh-CN" altLang="en-US" sz="2400" dirty="0">
                <a:latin typeface="宋体" panose="02010600030101010101" pitchFamily="2" charset="-122"/>
                <a:ea typeface="宋体" panose="02010600030101010101" pitchFamily="2" charset="-122"/>
              </a:rPr>
              <a:t>   对于图</a:t>
            </a:r>
            <a:r>
              <a:rPr lang="en-US" altLang="zh-CN" sz="2400" dirty="0">
                <a:latin typeface="宋体" panose="02010600030101010101" pitchFamily="2" charset="-122"/>
                <a:ea typeface="宋体" panose="02010600030101010101" pitchFamily="2" charset="-122"/>
              </a:rPr>
              <a:t>G</a:t>
            </a:r>
            <a:r>
              <a:rPr lang="zh-CN" altLang="en-US" sz="2400" dirty="0">
                <a:latin typeface="宋体" panose="02010600030101010101" pitchFamily="2" charset="-122"/>
                <a:ea typeface="宋体" panose="02010600030101010101" pitchFamily="2" charset="-122"/>
              </a:rPr>
              <a:t>构造一幅新图</a:t>
            </a:r>
            <a:r>
              <a:rPr lang="en-US" altLang="zh-CN" sz="2400" dirty="0">
                <a:latin typeface="+mn-lt"/>
                <a:ea typeface="宋体" panose="02010600030101010101" pitchFamily="2" charset="-122"/>
              </a:rPr>
              <a:t>G</a:t>
            </a:r>
            <a:r>
              <a:rPr lang="en-US" altLang="zh-CN" sz="2400" dirty="0">
                <a:solidFill>
                  <a:srgbClr val="000000"/>
                </a:solidFill>
                <a:latin typeface="+mn-lt"/>
                <a:ea typeface="宋体" panose="02010600030101010101" pitchFamily="2" charset="-122"/>
              </a:rPr>
              <a:t>’</a:t>
            </a:r>
            <a:r>
              <a:rPr lang="en-US" altLang="zh-CN" sz="2400" dirty="0">
                <a:latin typeface="+mn-lt"/>
                <a:ea typeface="宋体" panose="02010600030101010101" pitchFamily="2" charset="-122"/>
              </a:rPr>
              <a:t>=(V</a:t>
            </a:r>
            <a:r>
              <a:rPr lang="en-US" altLang="zh-CN" sz="2400" dirty="0">
                <a:solidFill>
                  <a:srgbClr val="000000"/>
                </a:solidFill>
                <a:latin typeface="+mn-lt"/>
                <a:ea typeface="宋体" panose="02010600030101010101" pitchFamily="2" charset="-122"/>
              </a:rPr>
              <a:t>’</a:t>
            </a:r>
            <a:r>
              <a:rPr lang="en-US" altLang="zh-CN" sz="2400" dirty="0">
                <a:latin typeface="+mn-lt"/>
                <a:ea typeface="宋体" panose="02010600030101010101" pitchFamily="2" charset="-122"/>
              </a:rPr>
              <a:t>, E’)</a:t>
            </a:r>
            <a:r>
              <a:rPr lang="zh-CN" altLang="en-US" sz="2400" dirty="0">
                <a:latin typeface="宋体" panose="02010600030101010101" pitchFamily="2" charset="-122"/>
                <a:ea typeface="宋体" panose="02010600030101010101" pitchFamily="2" charset="-122"/>
              </a:rPr>
              <a:t>，其中</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600"/>
              </a:spcBef>
              <a:spcAft>
                <a:spcPts val="0"/>
              </a:spcAft>
              <a:buFont typeface="Wingdings" panose="05000000000000000000" pitchFamily="2" charset="2"/>
              <a:buNone/>
              <a:tabLst>
                <a:tab pos="1431925" algn="l"/>
              </a:tabLst>
              <a:defRPr/>
            </a:pPr>
            <a:r>
              <a:rPr lang="en-US" altLang="zh-CN" sz="2400" dirty="0">
                <a:latin typeface="宋体" panose="02010600030101010101" pitchFamily="2" charset="-122"/>
                <a:ea typeface="宋体" panose="02010600030101010101" pitchFamily="2" charset="-122"/>
              </a:rPr>
              <a:t>            </a:t>
            </a:r>
            <a:r>
              <a:rPr lang="en-US" altLang="zh-CN" sz="2400" dirty="0">
                <a:latin typeface="+mn-lt"/>
                <a:ea typeface="宋体" panose="02010600030101010101" pitchFamily="2" charset="-122"/>
              </a:rPr>
              <a:t>V</a:t>
            </a:r>
            <a:r>
              <a:rPr lang="en-US" altLang="zh-CN" sz="2400" dirty="0">
                <a:solidFill>
                  <a:srgbClr val="000000"/>
                </a:solidFill>
                <a:latin typeface="+mn-lt"/>
                <a:ea typeface="宋体" panose="02010600030101010101" pitchFamily="2" charset="-122"/>
              </a:rPr>
              <a:t>’ </a:t>
            </a:r>
            <a:r>
              <a:rPr lang="en-US" altLang="zh-CN" sz="2400" dirty="0">
                <a:latin typeface="+mn-lt"/>
                <a:ea typeface="宋体" panose="02010600030101010101" pitchFamily="2" charset="-122"/>
              </a:rPr>
              <a:t>=V∪{s}</a:t>
            </a:r>
            <a:r>
              <a:rPr lang="zh-CN" altLang="en-US" sz="2400" dirty="0">
                <a:latin typeface="宋体" panose="02010600030101010101" pitchFamily="2" charset="-122"/>
                <a:ea typeface="宋体" panose="02010600030101010101" pitchFamily="2" charset="-122"/>
              </a:rPr>
              <a:t>，</a:t>
            </a:r>
            <a:r>
              <a:rPr lang="en-US" altLang="zh-CN" sz="2400" dirty="0"/>
              <a:t>s</a:t>
            </a:r>
            <a:r>
              <a:rPr lang="zh-CN" altLang="en-US" sz="2400" dirty="0"/>
              <a:t>是一个新结点</a:t>
            </a:r>
            <a:r>
              <a:rPr lang="zh-CN" altLang="en-US" sz="2400">
                <a:latin typeface="宋体" panose="02010600030101010101" pitchFamily="2" charset="-122"/>
                <a:ea typeface="宋体" panose="02010600030101010101" pitchFamily="2" charset="-122"/>
              </a:rPr>
              <a:t>，     </a:t>
            </a:r>
            <a:r>
              <a:rPr lang="zh-CN" altLang="en-US" sz="240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pPr marL="0" indent="0">
              <a:lnSpc>
                <a:spcPct val="150000"/>
              </a:lnSpc>
              <a:spcBef>
                <a:spcPts val="600"/>
              </a:spcBef>
              <a:spcAft>
                <a:spcPts val="0"/>
              </a:spcAft>
              <a:buFont typeface="Wingdings" panose="05000000000000000000" pitchFamily="2" charset="2"/>
              <a:buNone/>
              <a:tabLst>
                <a:tab pos="1431925" algn="l"/>
              </a:tabLst>
              <a:defRPr/>
            </a:pPr>
            <a:r>
              <a:rPr lang="en-US" altLang="zh-CN" sz="2400" dirty="0">
                <a:solidFill>
                  <a:srgbClr val="000000"/>
                </a:solidFill>
                <a:latin typeface="宋体" panose="02010600030101010101" pitchFamily="2" charset="-122"/>
                <a:ea typeface="宋体" panose="02010600030101010101" pitchFamily="2" charset="-122"/>
              </a:rPr>
              <a:t>                                     </a:t>
            </a:r>
            <a:r>
              <a:rPr lang="zh-CN" altLang="en-US" sz="2400" dirty="0">
                <a:solidFill>
                  <a:srgbClr val="000000"/>
                </a:solidFill>
                <a:latin typeface="宋体" panose="02010600030101010101" pitchFamily="2" charset="-122"/>
                <a:ea typeface="宋体" panose="02010600030101010101" pitchFamily="2" charset="-122"/>
              </a:rPr>
              <a:t>。</a:t>
            </a:r>
            <a:endParaRPr lang="en-US" altLang="zh-CN" sz="2400" dirty="0">
              <a:solidFill>
                <a:srgbClr val="000000"/>
              </a:solidFill>
              <a:latin typeface="宋体" panose="02010600030101010101" pitchFamily="2" charset="-122"/>
              <a:ea typeface="宋体" panose="02010600030101010101" pitchFamily="2" charset="-122"/>
            </a:endParaRPr>
          </a:p>
          <a:p>
            <a:pPr marL="1431925" indent="-1431925" algn="just">
              <a:lnSpc>
                <a:spcPct val="150000"/>
              </a:lnSpc>
              <a:spcBef>
                <a:spcPts val="600"/>
              </a:spcBef>
              <a:spcAft>
                <a:spcPts val="0"/>
              </a:spcAft>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并令，对于所有结点</a:t>
            </a:r>
            <a:r>
              <a:rPr lang="en-US" altLang="zh-CN" sz="2400" dirty="0" err="1">
                <a:latin typeface="宋体" panose="02010600030101010101" pitchFamily="2" charset="-122"/>
                <a:ea typeface="宋体" panose="02010600030101010101" pitchFamily="2" charset="-122"/>
              </a:rPr>
              <a:t>v∈V</a:t>
            </a:r>
            <a:r>
              <a:rPr lang="zh-CN" altLang="en-US" sz="2400" dirty="0">
                <a:latin typeface="宋体" panose="02010600030101010101" pitchFamily="2" charset="-122"/>
                <a:ea typeface="宋体" panose="02010600030101010101" pitchFamily="2" charset="-122"/>
              </a:rPr>
              <a:t>，有</a:t>
            </a:r>
            <a:r>
              <a:rPr lang="el-GR" altLang="zh-CN" sz="2400" dirty="0">
                <a:ea typeface="宋体" panose="02010600030101010101" pitchFamily="2" charset="-122"/>
              </a:rPr>
              <a:t>ω</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s,v</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1073150" indent="-1073150">
              <a:lnSpc>
                <a:spcPct val="150000"/>
              </a:lnSpc>
              <a:spcBef>
                <a:spcPts val="600"/>
              </a:spcBef>
              <a:spcAft>
                <a:spcPts val="0"/>
              </a:spcAft>
              <a:buFont typeface="Wingdings" panose="05000000000000000000" pitchFamily="2" charset="2"/>
              <a:buNone/>
              <a:defRPr/>
            </a:pPr>
            <a:r>
              <a:rPr lang="en-US" altLang="zh-CN" sz="2000" dirty="0"/>
              <a:t>       </a:t>
            </a:r>
            <a:r>
              <a:rPr lang="zh-CN" altLang="en-US" sz="2000" dirty="0"/>
              <a:t>注：</a:t>
            </a:r>
            <a:r>
              <a:rPr lang="zh-CN" altLang="en-US" sz="2000" dirty="0">
                <a:latin typeface="宋体" panose="02010600030101010101" pitchFamily="2" charset="-122"/>
                <a:ea typeface="宋体" panose="02010600030101010101" pitchFamily="2" charset="-122"/>
              </a:rPr>
              <a:t>由于结点</a:t>
            </a:r>
            <a:r>
              <a:rPr lang="en-US" altLang="zh-CN" sz="2000" dirty="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没有入边，所以除了以</a:t>
            </a:r>
            <a:r>
              <a:rPr lang="en-US" altLang="zh-CN" sz="2000" dirty="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为源点的最短路径外，图</a:t>
            </a:r>
            <a:r>
              <a:rPr lang="en-US" altLang="zh-CN" sz="2000" dirty="0">
                <a:solidFill>
                  <a:srgbClr val="000000"/>
                </a:solidFill>
                <a:latin typeface="Tahoma" panose="020B0604030504040204"/>
                <a:ea typeface="宋体" panose="02010600030101010101" pitchFamily="2" charset="-122"/>
              </a:rPr>
              <a:t>G’</a:t>
            </a:r>
            <a:r>
              <a:rPr lang="en-US" altLang="zh-CN" sz="2000" dirty="0">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中没有其它包含</a:t>
            </a:r>
            <a:r>
              <a:rPr lang="en-US" altLang="zh-CN" sz="2000" dirty="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的最短路径。而且</a:t>
            </a:r>
            <a:r>
              <a:rPr lang="en-US" altLang="zh-CN" sz="2000" dirty="0"/>
              <a:t>G'</a:t>
            </a:r>
            <a:r>
              <a:rPr lang="zh-CN" altLang="en-US" sz="2000" dirty="0"/>
              <a:t>不包含权重为负值的环路当且仅当图</a:t>
            </a:r>
            <a:r>
              <a:rPr lang="en-US" altLang="zh-CN" sz="2000" dirty="0"/>
              <a:t>G</a:t>
            </a:r>
            <a:r>
              <a:rPr lang="zh-CN" altLang="en-US" sz="2000" dirty="0"/>
              <a:t>不包含权重为负值的环路</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1073150" indent="-1073150" algn="just">
              <a:lnSpc>
                <a:spcPct val="150000"/>
              </a:lnSpc>
              <a:spcBef>
                <a:spcPts val="600"/>
              </a:spcBef>
              <a:spcAft>
                <a:spcPts val="0"/>
              </a:spcAft>
              <a:buFont typeface="Wingdings" panose="05000000000000000000" pitchFamily="2" charset="2"/>
              <a:buNone/>
              <a:defRPr/>
            </a:pPr>
            <a:r>
              <a:rPr lang="zh-CN" altLang="en-US" sz="2200" dirty="0"/>
              <a:t>      如：</a:t>
            </a:r>
            <a:endParaRPr lang="en-US" altLang="zh-CN" sz="2200" dirty="0"/>
          </a:p>
          <a:p>
            <a:pPr marL="1431925" indent="-1431925" algn="just">
              <a:lnSpc>
                <a:spcPct val="150000"/>
              </a:lnSpc>
              <a:spcBef>
                <a:spcPts val="600"/>
              </a:spcBef>
              <a:spcAft>
                <a:spcPts val="1800"/>
              </a:spcAft>
              <a:buFont typeface="Wingdings" panose="05000000000000000000" pitchFamily="2" charset="2"/>
              <a:buNone/>
              <a:defRPr/>
            </a:pPr>
            <a:endParaRPr lang="en-US" altLang="zh-CN" sz="2200" dirty="0"/>
          </a:p>
        </p:txBody>
      </p:sp>
      <p:pic>
        <p:nvPicPr>
          <p:cNvPr id="79875"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084888" y="1628775"/>
            <a:ext cx="9001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2205038"/>
            <a:ext cx="3622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4643438"/>
            <a:ext cx="2674938"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18933" y="4678045"/>
            <a:ext cx="2617787"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右箭头 9"/>
          <p:cNvSpPr>
            <a:spLocks noChangeArrowheads="1"/>
          </p:cNvSpPr>
          <p:nvPr/>
        </p:nvSpPr>
        <p:spPr bwMode="auto">
          <a:xfrm>
            <a:off x="4464050" y="5508625"/>
            <a:ext cx="755650" cy="368300"/>
          </a:xfrm>
          <a:prstGeom prst="rightArrow">
            <a:avLst>
              <a:gd name="adj1" fmla="val 50000"/>
              <a:gd name="adj2" fmla="val 50039"/>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2" name="文本框 11"/>
          <p:cNvSpPr txBox="1"/>
          <p:nvPr/>
        </p:nvSpPr>
        <p:spPr>
          <a:xfrm>
            <a:off x="1322388" y="6308725"/>
            <a:ext cx="595312" cy="369888"/>
          </a:xfrm>
          <a:prstGeom prst="rect">
            <a:avLst/>
          </a:prstGeom>
          <a:solidFill>
            <a:schemeClr val="accent1">
              <a:lumMod val="20000"/>
              <a:lumOff val="80000"/>
            </a:schemeClr>
          </a:solidFill>
        </p:spPr>
        <p:txBody>
          <a:bodyPr wrap="none">
            <a:spAutoFit/>
          </a:bodyPr>
          <a:lstStyle/>
          <a:p>
            <a:pPr>
              <a:defRPr/>
            </a:pPr>
            <a:r>
              <a:rPr lang="zh-CN" altLang="en-US" dirty="0"/>
              <a:t>图</a:t>
            </a:r>
            <a:r>
              <a:rPr lang="en-US" altLang="zh-CN" dirty="0"/>
              <a:t>G</a:t>
            </a:r>
            <a:endParaRPr lang="zh-CN" altLang="en-US" dirty="0"/>
          </a:p>
        </p:txBody>
      </p:sp>
      <p:sp>
        <p:nvSpPr>
          <p:cNvPr id="14" name="文本框 13"/>
          <p:cNvSpPr txBox="1"/>
          <p:nvPr/>
        </p:nvSpPr>
        <p:spPr>
          <a:xfrm>
            <a:off x="5027613" y="6369050"/>
            <a:ext cx="646112" cy="369888"/>
          </a:xfrm>
          <a:prstGeom prst="rect">
            <a:avLst/>
          </a:prstGeom>
          <a:solidFill>
            <a:schemeClr val="accent1">
              <a:lumMod val="20000"/>
              <a:lumOff val="80000"/>
            </a:schemeClr>
          </a:solidFill>
        </p:spPr>
        <p:txBody>
          <a:bodyPr wrap="none">
            <a:spAutoFit/>
          </a:bodyPr>
          <a:lstStyle/>
          <a:p>
            <a:pPr>
              <a:defRPr/>
            </a:pPr>
            <a:r>
              <a:rPr lang="zh-CN" altLang="en-US" dirty="0"/>
              <a:t>图</a:t>
            </a:r>
            <a:r>
              <a:rPr lang="en-US" altLang="zh-CN" dirty="0"/>
              <a:t>G’</a:t>
            </a:r>
            <a:endParaRPr lang="zh-CN" altLang="en-US" dirty="0"/>
          </a:p>
        </p:txBody>
      </p:sp>
      <p:pic>
        <p:nvPicPr>
          <p:cNvPr id="79882" name="图片 2"/>
          <p:cNvPicPr>
            <a:picLocks noChangeAspect="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矩形 1"/>
          <p:cNvSpPr>
            <a:spLocks noChangeArrowheads="1"/>
          </p:cNvSpPr>
          <p:nvPr/>
        </p:nvSpPr>
        <p:spPr bwMode="auto">
          <a:xfrm>
            <a:off x="4464050" y="5241925"/>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800">
                <a:solidFill>
                  <a:schemeClr val="tx1"/>
                </a:solidFill>
                <a:latin typeface="宋体" panose="02010600030101010101" pitchFamily="2" charset="-122"/>
                <a:ea typeface="宋体" panose="02010600030101010101" pitchFamily="2" charset="-122"/>
              </a:rPr>
              <a:t>改造</a:t>
            </a: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250825" y="115888"/>
            <a:ext cx="8642350" cy="4968875"/>
          </a:xfrm>
          <a:solidFill>
            <a:schemeClr val="bg1"/>
          </a:solidFill>
        </p:spPr>
        <p:txBody>
          <a:bodyPr/>
          <a:lstStyle/>
          <a:p>
            <a:pPr marL="0" indent="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假定图</a:t>
            </a:r>
            <a:r>
              <a:rPr lang="en-US" altLang="zh-CN" sz="2400" dirty="0">
                <a:latin typeface="+mn-lt"/>
                <a:ea typeface="宋体" panose="02010600030101010101" pitchFamily="2" charset="-122"/>
              </a:rPr>
              <a:t>G</a:t>
            </a:r>
            <a:r>
              <a:rPr lang="zh-CN" altLang="en-US" sz="2400" dirty="0">
                <a:latin typeface="宋体" panose="02010600030101010101" pitchFamily="2" charset="-122"/>
                <a:ea typeface="宋体" panose="02010600030101010101" pitchFamily="2" charset="-122"/>
              </a:rPr>
              <a:t>和图</a:t>
            </a:r>
            <a:r>
              <a:rPr lang="en-US" altLang="zh-CN" sz="2400" dirty="0">
                <a:latin typeface="+mn-lt"/>
                <a:ea typeface="宋体" panose="02010600030101010101" pitchFamily="2" charset="-122"/>
              </a:rPr>
              <a:t>G</a:t>
            </a:r>
            <a:r>
              <a:rPr lang="zh-CN" altLang="en-US" sz="2400" dirty="0">
                <a:latin typeface="+mn-lt"/>
                <a:ea typeface="宋体" panose="02010600030101010101" pitchFamily="2" charset="-122"/>
              </a:rPr>
              <a:t>’</a:t>
            </a:r>
            <a:r>
              <a:rPr lang="zh-CN" altLang="en-US" sz="2400" dirty="0">
                <a:latin typeface="宋体" panose="02010600030101010101" pitchFamily="2" charset="-122"/>
                <a:ea typeface="宋体" panose="02010600030101010101" pitchFamily="2" charset="-122"/>
              </a:rPr>
              <a:t>都不包含权重为负值的环路。</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对于所有的结点</a:t>
            </a:r>
            <a:r>
              <a:rPr lang="en-US" altLang="zh-CN" sz="2400" dirty="0" err="1">
                <a:latin typeface="宋体" panose="02010600030101010101" pitchFamily="2" charset="-122"/>
                <a:ea typeface="宋体" panose="02010600030101010101" pitchFamily="2" charset="-122"/>
              </a:rPr>
              <a:t>v∈V</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，定义：</a:t>
            </a:r>
            <a:r>
              <a:rPr lang="en-US" altLang="zh-CN" sz="2800" dirty="0">
                <a:solidFill>
                  <a:srgbClr val="FF0000"/>
                </a:solidFill>
              </a:rPr>
              <a:t>h(v)=</a:t>
            </a:r>
            <a:r>
              <a:rPr lang="el-GR" altLang="zh-CN" sz="2800" dirty="0">
                <a:solidFill>
                  <a:srgbClr val="FF0000"/>
                </a:solidFill>
              </a:rPr>
              <a:t>δ</a:t>
            </a:r>
            <a:r>
              <a:rPr lang="en-US" altLang="zh-CN" sz="2800" dirty="0">
                <a:solidFill>
                  <a:srgbClr val="FF0000"/>
                </a:solidFill>
              </a:rPr>
              <a:t>(</a:t>
            </a:r>
            <a:r>
              <a:rPr lang="en-US" altLang="zh-CN" sz="2800" dirty="0" err="1">
                <a:solidFill>
                  <a:srgbClr val="FF0000"/>
                </a:solidFill>
              </a:rPr>
              <a:t>s,v</a:t>
            </a:r>
            <a:r>
              <a:rPr lang="en-US" altLang="zh-CN" sz="2800" dirty="0">
                <a:solidFill>
                  <a:srgbClr val="FF0000"/>
                </a:solidFill>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984250">
              <a:lnSpc>
                <a:spcPct val="150000"/>
              </a:lnSpc>
              <a:defRPr/>
            </a:pPr>
            <a:r>
              <a:rPr lang="zh-CN" altLang="en-US" sz="2400" dirty="0">
                <a:latin typeface="宋体" panose="02010600030101010101" pitchFamily="2" charset="-122"/>
                <a:ea typeface="宋体" panose="02010600030101010101" pitchFamily="2" charset="-122"/>
              </a:rPr>
              <a:t>根据三角不等式，对于所有的边</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u,v</a:t>
            </a:r>
            <a:r>
              <a:rPr lang="en-US" altLang="zh-CN" sz="2400" dirty="0">
                <a:latin typeface="宋体" panose="02010600030101010101" pitchFamily="2" charset="-122"/>
                <a:ea typeface="宋体" panose="02010600030101010101" pitchFamily="2" charset="-122"/>
              </a:rPr>
              <a:t>)∈E</a:t>
            </a:r>
            <a:r>
              <a:rPr lang="zh-CN" altLang="en-US" sz="2400" dirty="0">
                <a:latin typeface="宋体" panose="02010600030101010101" pitchFamily="2" charset="-122"/>
                <a:ea typeface="宋体" panose="02010600030101010101" pitchFamily="2" charset="-122"/>
              </a:rPr>
              <a:t>’，有</a:t>
            </a:r>
            <a:endParaRPr lang="en-US" altLang="zh-CN" sz="2400" dirty="0">
              <a:latin typeface="宋体" panose="02010600030101010101" pitchFamily="2" charset="-122"/>
              <a:ea typeface="宋体" panose="02010600030101010101" pitchFamily="2" charset="-122"/>
            </a:endParaRPr>
          </a:p>
          <a:p>
            <a:pPr marL="641350" indent="0">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en-US" altLang="zh-CN" sz="2400" dirty="0">
                <a:latin typeface="+mn-lt"/>
                <a:ea typeface="宋体" panose="02010600030101010101" pitchFamily="2" charset="-122"/>
              </a:rPr>
              <a:t>h(v)≤h(u)+</a:t>
            </a:r>
            <a:r>
              <a:rPr lang="el-GR" altLang="zh-CN" sz="2400" dirty="0">
                <a:latin typeface="+mn-lt"/>
                <a:ea typeface="宋体" panose="02010600030101010101" pitchFamily="2" charset="-122"/>
              </a:rPr>
              <a:t>ω</a:t>
            </a:r>
            <a:r>
              <a:rPr lang="en-US" altLang="zh-CN" sz="2400" dirty="0">
                <a:latin typeface="+mn-lt"/>
                <a:ea typeface="宋体" panose="02010600030101010101" pitchFamily="2" charset="-122"/>
              </a:rPr>
              <a:t>(</a:t>
            </a:r>
            <a:r>
              <a:rPr lang="en-US" altLang="zh-CN" sz="2400" dirty="0" err="1">
                <a:latin typeface="+mn-lt"/>
                <a:ea typeface="宋体" panose="02010600030101010101" pitchFamily="2" charset="-122"/>
              </a:rPr>
              <a:t>u,v</a:t>
            </a:r>
            <a:r>
              <a:rPr lang="en-US" altLang="zh-CN" sz="2400" dirty="0">
                <a:latin typeface="+mn-lt"/>
                <a:ea typeface="宋体" panose="02010600030101010101" pitchFamily="2" charset="-122"/>
              </a:rPr>
              <a:t>)</a:t>
            </a:r>
            <a:r>
              <a:rPr lang="zh-CN" altLang="en-US" sz="2400" dirty="0">
                <a:latin typeface="+mn-lt"/>
                <a:ea typeface="宋体" panose="02010600030101010101" pitchFamily="2" charset="-122"/>
              </a:rPr>
              <a:t>。</a:t>
            </a:r>
            <a:endParaRPr lang="en-US" altLang="zh-CN" sz="2400" dirty="0">
              <a:latin typeface="+mn-lt"/>
              <a:ea typeface="宋体" panose="02010600030101010101" pitchFamily="2" charset="-122"/>
            </a:endParaRPr>
          </a:p>
          <a:p>
            <a:pPr marL="641350" indent="0">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定义新权重   ，有</a:t>
            </a:r>
            <a:endParaRPr lang="en-US" altLang="zh-CN" sz="2400" dirty="0">
              <a:latin typeface="宋体" panose="02010600030101010101" pitchFamily="2" charset="-122"/>
              <a:ea typeface="宋体" panose="02010600030101010101" pitchFamily="2" charset="-122"/>
            </a:endParaRPr>
          </a:p>
          <a:p>
            <a:pPr marL="641350" indent="-641350">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即满足性质二的要求（性质</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已经证明成立）。</a:t>
            </a:r>
            <a:endParaRPr lang="en-US" altLang="zh-CN" sz="2400" dirty="0">
              <a:latin typeface="宋体" panose="02010600030101010101" pitchFamily="2" charset="-122"/>
              <a:ea typeface="宋体" panose="02010600030101010101" pitchFamily="2" charset="-122"/>
            </a:endParaRPr>
          </a:p>
        </p:txBody>
      </p:sp>
      <p:pic>
        <p:nvPicPr>
          <p:cNvPr id="81923" name="图片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74925" y="2770188"/>
            <a:ext cx="32543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2749550"/>
            <a:ext cx="500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860800"/>
            <a:ext cx="26162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右箭头 14"/>
          <p:cNvSpPr>
            <a:spLocks noChangeArrowheads="1"/>
          </p:cNvSpPr>
          <p:nvPr/>
        </p:nvSpPr>
        <p:spPr bwMode="auto">
          <a:xfrm>
            <a:off x="2738438" y="4918075"/>
            <a:ext cx="374650" cy="368300"/>
          </a:xfrm>
          <a:prstGeom prst="rightArrow">
            <a:avLst>
              <a:gd name="adj1" fmla="val 50000"/>
              <a:gd name="adj2" fmla="val 50085"/>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6" name="文本框 15"/>
          <p:cNvSpPr txBox="1"/>
          <p:nvPr/>
        </p:nvSpPr>
        <p:spPr>
          <a:xfrm>
            <a:off x="1042988" y="6273800"/>
            <a:ext cx="595312" cy="369888"/>
          </a:xfrm>
          <a:prstGeom prst="rect">
            <a:avLst/>
          </a:prstGeom>
          <a:solidFill>
            <a:schemeClr val="accent1">
              <a:lumMod val="20000"/>
              <a:lumOff val="80000"/>
            </a:schemeClr>
          </a:solidFill>
        </p:spPr>
        <p:txBody>
          <a:bodyPr wrap="none">
            <a:spAutoFit/>
          </a:bodyPr>
          <a:lstStyle/>
          <a:p>
            <a:pPr>
              <a:defRPr/>
            </a:pPr>
            <a:r>
              <a:rPr lang="zh-CN" altLang="en-US" dirty="0"/>
              <a:t>图</a:t>
            </a:r>
            <a:r>
              <a:rPr lang="en-US" altLang="zh-CN" dirty="0"/>
              <a:t>G</a:t>
            </a:r>
            <a:endParaRPr lang="zh-CN" altLang="en-US" dirty="0"/>
          </a:p>
        </p:txBody>
      </p:sp>
      <p:sp>
        <p:nvSpPr>
          <p:cNvPr id="81928" name="文本框 16"/>
          <p:cNvSpPr txBox="1">
            <a:spLocks noChangeArrowheads="1"/>
          </p:cNvSpPr>
          <p:nvPr/>
        </p:nvSpPr>
        <p:spPr bwMode="auto">
          <a:xfrm>
            <a:off x="6326188" y="6015038"/>
            <a:ext cx="2441575" cy="585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600">
                <a:solidFill>
                  <a:schemeClr val="tx1"/>
                </a:solidFill>
                <a:latin typeface="Arial" panose="020B0604020202020204" pitchFamily="34" charset="0"/>
                <a:ea typeface="宋体" panose="02010600030101010101" pitchFamily="2" charset="-122"/>
              </a:rPr>
              <a:t>重新赋予权重的图</a:t>
            </a:r>
            <a:r>
              <a:rPr lang="en-US" altLang="zh-CN" sz="1600">
                <a:solidFill>
                  <a:schemeClr val="tx1"/>
                </a:solidFill>
                <a:latin typeface="Arial" panose="020B0604020202020204" pitchFamily="34" charset="0"/>
                <a:ea typeface="宋体" panose="02010600030101010101" pitchFamily="2" charset="-122"/>
              </a:rPr>
              <a:t>G’</a:t>
            </a:r>
            <a:endParaRPr lang="en-US" altLang="zh-CN" sz="16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zh-CN" altLang="en-US" sz="1600">
                <a:solidFill>
                  <a:schemeClr val="tx1"/>
                </a:solidFill>
                <a:latin typeface="Arial" panose="020B0604020202020204" pitchFamily="34" charset="0"/>
                <a:ea typeface="宋体" panose="02010600030101010101" pitchFamily="2" charset="-122"/>
              </a:rPr>
              <a:t>每条边的新权重函数为：</a:t>
            </a:r>
            <a:endParaRPr lang="zh-CN" altLang="en-US" sz="1600">
              <a:solidFill>
                <a:schemeClr val="tx1"/>
              </a:solidFill>
              <a:latin typeface="Arial" panose="020B0604020202020204" pitchFamily="34" charset="0"/>
              <a:ea typeface="宋体" panose="02010600030101010101" pitchFamily="2" charset="-122"/>
            </a:endParaRPr>
          </a:p>
        </p:txBody>
      </p:sp>
      <p:pic>
        <p:nvPicPr>
          <p:cNvPr id="81929"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860800"/>
            <a:ext cx="5634038"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0" name="右箭头 17"/>
          <p:cNvSpPr>
            <a:spLocks noChangeArrowheads="1"/>
          </p:cNvSpPr>
          <p:nvPr/>
        </p:nvSpPr>
        <p:spPr bwMode="auto">
          <a:xfrm>
            <a:off x="5976938" y="5003800"/>
            <a:ext cx="374650" cy="369888"/>
          </a:xfrm>
          <a:prstGeom prst="rightArrow">
            <a:avLst>
              <a:gd name="adj1" fmla="val 50000"/>
              <a:gd name="adj2" fmla="val 4987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2738438" y="6300788"/>
            <a:ext cx="3370262" cy="368300"/>
          </a:xfrm>
          <a:prstGeom prst="rect">
            <a:avLst/>
          </a:prstGeom>
          <a:solidFill>
            <a:schemeClr val="accent1">
              <a:lumMod val="20000"/>
              <a:lumOff val="80000"/>
            </a:schemeClr>
          </a:solidFill>
        </p:spPr>
        <p:txBody>
          <a:bodyPr wrap="none">
            <a:spAutoFit/>
          </a:bodyPr>
          <a:lstStyle/>
          <a:p>
            <a:pPr>
              <a:defRPr/>
            </a:pPr>
            <a:r>
              <a:rPr lang="zh-CN" altLang="en-US" dirty="0"/>
              <a:t>结点里标记的是</a:t>
            </a:r>
            <a:r>
              <a:rPr lang="en-US" altLang="zh-CN" dirty="0">
                <a:solidFill>
                  <a:srgbClr val="FF0000"/>
                </a:solidFill>
              </a:rPr>
              <a:t>h(v)=</a:t>
            </a:r>
            <a:r>
              <a:rPr lang="el-GR" altLang="zh-CN" dirty="0">
                <a:solidFill>
                  <a:srgbClr val="FF0000"/>
                </a:solidFill>
              </a:rPr>
              <a:t>δ</a:t>
            </a:r>
            <a:r>
              <a:rPr lang="en-US" altLang="zh-CN" dirty="0">
                <a:solidFill>
                  <a:srgbClr val="FF0000"/>
                </a:solidFill>
              </a:rPr>
              <a:t>(</a:t>
            </a:r>
            <a:r>
              <a:rPr lang="en-US" altLang="zh-CN" dirty="0" err="1">
                <a:solidFill>
                  <a:srgbClr val="FF0000"/>
                </a:solidFill>
              </a:rPr>
              <a:t>s,v</a:t>
            </a:r>
            <a:r>
              <a:rPr lang="en-US" altLang="zh-CN" dirty="0">
                <a:solidFill>
                  <a:srgbClr val="FF0000"/>
                </a:solidFill>
              </a:rPr>
              <a:t>)</a:t>
            </a:r>
            <a:r>
              <a:rPr lang="zh-CN" altLang="en-US" dirty="0"/>
              <a:t>的值</a:t>
            </a:r>
            <a:endParaRPr lang="zh-CN" altLang="en-US" dirty="0"/>
          </a:p>
        </p:txBody>
      </p:sp>
      <p:pic>
        <p:nvPicPr>
          <p:cNvPr id="81932"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7788" y="6577013"/>
            <a:ext cx="26781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933" name="直接连接符 2"/>
          <p:cNvCxnSpPr>
            <a:cxnSpLocks noChangeShapeType="1"/>
          </p:cNvCxnSpPr>
          <p:nvPr/>
        </p:nvCxnSpPr>
        <p:spPr bwMode="auto">
          <a:xfrm>
            <a:off x="6515100" y="3146425"/>
            <a:ext cx="1512888"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1934" name="图片 2"/>
          <p:cNvPicPr>
            <a:picLocks noChangeAspect="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图片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288" y="22225"/>
            <a:ext cx="23272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右箭头 14"/>
          <p:cNvSpPr>
            <a:spLocks noChangeArrowheads="1"/>
          </p:cNvSpPr>
          <p:nvPr/>
        </p:nvSpPr>
        <p:spPr bwMode="auto">
          <a:xfrm>
            <a:off x="2738438" y="4557713"/>
            <a:ext cx="374650" cy="368300"/>
          </a:xfrm>
          <a:prstGeom prst="rightArrow">
            <a:avLst>
              <a:gd name="adj1" fmla="val 50000"/>
              <a:gd name="adj2" fmla="val 50085"/>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6" name="文本框 15"/>
          <p:cNvSpPr txBox="1"/>
          <p:nvPr/>
        </p:nvSpPr>
        <p:spPr>
          <a:xfrm>
            <a:off x="2517775" y="571500"/>
            <a:ext cx="595313" cy="369888"/>
          </a:xfrm>
          <a:prstGeom prst="rect">
            <a:avLst/>
          </a:prstGeom>
          <a:solidFill>
            <a:schemeClr val="accent1">
              <a:lumMod val="20000"/>
              <a:lumOff val="80000"/>
            </a:schemeClr>
          </a:solidFill>
        </p:spPr>
        <p:txBody>
          <a:bodyPr wrap="none">
            <a:spAutoFit/>
          </a:bodyPr>
          <a:lstStyle/>
          <a:p>
            <a:pPr>
              <a:defRPr/>
            </a:pPr>
            <a:r>
              <a:rPr lang="zh-CN" altLang="en-US" dirty="0"/>
              <a:t>图</a:t>
            </a:r>
            <a:r>
              <a:rPr lang="en-US" altLang="zh-CN" dirty="0"/>
              <a:t>G</a:t>
            </a:r>
            <a:endParaRPr lang="zh-CN" altLang="en-US" dirty="0"/>
          </a:p>
        </p:txBody>
      </p:sp>
      <p:sp>
        <p:nvSpPr>
          <p:cNvPr id="82949" name="文本框 16"/>
          <p:cNvSpPr txBox="1">
            <a:spLocks noChangeArrowheads="1"/>
          </p:cNvSpPr>
          <p:nvPr/>
        </p:nvSpPr>
        <p:spPr bwMode="auto">
          <a:xfrm>
            <a:off x="5795963" y="5370513"/>
            <a:ext cx="272415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800">
                <a:solidFill>
                  <a:schemeClr val="tx1"/>
                </a:solidFill>
                <a:latin typeface="Arial" panose="020B0604020202020204" pitchFamily="34" charset="0"/>
                <a:ea typeface="宋体" panose="02010600030101010101" pitchFamily="2" charset="-122"/>
              </a:rPr>
              <a:t>重新赋予权重的图</a:t>
            </a:r>
            <a:r>
              <a:rPr lang="en-US" altLang="zh-CN" sz="1800">
                <a:solidFill>
                  <a:schemeClr val="tx1"/>
                </a:solidFill>
                <a:latin typeface="Arial" panose="020B0604020202020204" pitchFamily="34" charset="0"/>
                <a:ea typeface="宋体" panose="02010600030101010101" pitchFamily="2" charset="-122"/>
              </a:rPr>
              <a:t>G’</a:t>
            </a:r>
            <a:endParaRPr lang="en-US" altLang="zh-CN" sz="1800">
              <a:solidFill>
                <a:schemeClr val="tx1"/>
              </a:solidFill>
              <a:latin typeface="Arial" panose="020B0604020202020204" pitchFamily="34" charset="0"/>
              <a:ea typeface="宋体" panose="02010600030101010101" pitchFamily="2" charset="-122"/>
            </a:endParaRPr>
          </a:p>
          <a:p>
            <a:pPr>
              <a:spcBef>
                <a:spcPct val="0"/>
              </a:spcBef>
              <a:buClrTx/>
              <a:buSzTx/>
              <a:buFontTx/>
              <a:buNone/>
            </a:pPr>
            <a:r>
              <a:rPr lang="zh-CN" altLang="en-US" sz="1800">
                <a:solidFill>
                  <a:schemeClr val="tx1"/>
                </a:solidFill>
                <a:latin typeface="Arial" panose="020B0604020202020204" pitchFamily="34" charset="0"/>
                <a:ea typeface="宋体" panose="02010600030101010101" pitchFamily="2" charset="-122"/>
              </a:rPr>
              <a:t>每条边的新权重函数为：</a:t>
            </a:r>
            <a:endParaRPr lang="zh-CN" altLang="en-US" sz="1800">
              <a:solidFill>
                <a:schemeClr val="tx1"/>
              </a:solidFill>
              <a:latin typeface="Arial" panose="020B0604020202020204" pitchFamily="34" charset="0"/>
              <a:ea typeface="宋体" panose="02010600030101010101" pitchFamily="2" charset="-122"/>
            </a:endParaRPr>
          </a:p>
        </p:txBody>
      </p:sp>
      <p:pic>
        <p:nvPicPr>
          <p:cNvPr id="8295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11350"/>
            <a:ext cx="838835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1" name="右箭头 17"/>
          <p:cNvSpPr>
            <a:spLocks noChangeArrowheads="1"/>
          </p:cNvSpPr>
          <p:nvPr/>
        </p:nvSpPr>
        <p:spPr bwMode="auto">
          <a:xfrm>
            <a:off x="4237038" y="3238500"/>
            <a:ext cx="622300" cy="368300"/>
          </a:xfrm>
          <a:prstGeom prst="rightArrow">
            <a:avLst>
              <a:gd name="adj1" fmla="val 50000"/>
              <a:gd name="adj2" fmla="val 50033"/>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文本框 5"/>
          <p:cNvSpPr txBox="1"/>
          <p:nvPr/>
        </p:nvSpPr>
        <p:spPr>
          <a:xfrm>
            <a:off x="744538" y="5462588"/>
            <a:ext cx="3371850" cy="369887"/>
          </a:xfrm>
          <a:prstGeom prst="rect">
            <a:avLst/>
          </a:prstGeom>
          <a:solidFill>
            <a:schemeClr val="accent1">
              <a:lumMod val="20000"/>
              <a:lumOff val="80000"/>
            </a:schemeClr>
          </a:solidFill>
        </p:spPr>
        <p:txBody>
          <a:bodyPr wrap="none">
            <a:spAutoFit/>
          </a:bodyPr>
          <a:lstStyle/>
          <a:p>
            <a:pPr>
              <a:defRPr/>
            </a:pPr>
            <a:r>
              <a:rPr lang="zh-CN" altLang="en-US" dirty="0"/>
              <a:t>结点里标记的是</a:t>
            </a:r>
            <a:r>
              <a:rPr lang="en-US" altLang="zh-CN" dirty="0">
                <a:solidFill>
                  <a:srgbClr val="FF0000"/>
                </a:solidFill>
              </a:rPr>
              <a:t>h(v)=</a:t>
            </a:r>
            <a:r>
              <a:rPr lang="el-GR" altLang="zh-CN" dirty="0">
                <a:solidFill>
                  <a:srgbClr val="FF0000"/>
                </a:solidFill>
              </a:rPr>
              <a:t>δ</a:t>
            </a:r>
            <a:r>
              <a:rPr lang="en-US" altLang="zh-CN" dirty="0">
                <a:solidFill>
                  <a:srgbClr val="FF0000"/>
                </a:solidFill>
              </a:rPr>
              <a:t>(</a:t>
            </a:r>
            <a:r>
              <a:rPr lang="en-US" altLang="zh-CN" dirty="0" err="1">
                <a:solidFill>
                  <a:srgbClr val="FF0000"/>
                </a:solidFill>
              </a:rPr>
              <a:t>s,v</a:t>
            </a:r>
            <a:r>
              <a:rPr lang="en-US" altLang="zh-CN" dirty="0">
                <a:solidFill>
                  <a:srgbClr val="FF0000"/>
                </a:solidFill>
              </a:rPr>
              <a:t>)</a:t>
            </a:r>
            <a:r>
              <a:rPr lang="zh-CN" altLang="en-US" dirty="0"/>
              <a:t>的值</a:t>
            </a:r>
            <a:endParaRPr lang="zh-CN" altLang="en-US" dirty="0"/>
          </a:p>
        </p:txBody>
      </p:sp>
      <p:pic>
        <p:nvPicPr>
          <p:cNvPr id="8295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1219200"/>
            <a:ext cx="55943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2325" y="6016625"/>
            <a:ext cx="32416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5" name="图片 2"/>
          <p:cNvPicPr>
            <a:picLocks noChangeAspect="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noChangeArrowheads="1"/>
          </p:cNvSpPr>
          <p:nvPr>
            <p:ph idx="1"/>
          </p:nvPr>
        </p:nvSpPr>
        <p:spPr>
          <a:xfrm>
            <a:off x="163513" y="4581525"/>
            <a:ext cx="8642350" cy="1684338"/>
          </a:xfrm>
          <a:solidFill>
            <a:schemeClr val="bg1"/>
          </a:solidFill>
        </p:spPr>
        <p:txBody>
          <a:bodyPr/>
          <a:lstStyle/>
          <a:p>
            <a:pPr marL="285750" lvl="1">
              <a:lnSpc>
                <a:spcPct val="150000"/>
              </a:lnSpc>
              <a:spcBef>
                <a:spcPct val="0"/>
              </a:spcBef>
              <a:buFont typeface="Wingdings" panose="05000000000000000000" pitchFamily="2" charset="2"/>
              <a:buChar char="Ø"/>
            </a:pPr>
            <a:r>
              <a:rPr lang="en-US" altLang="zh-CN" sz="1800"/>
              <a:t>(c)~(g)</a:t>
            </a:r>
            <a:r>
              <a:rPr lang="zh-CN" altLang="en-US" sz="1800"/>
              <a:t>使用权重函数     在</a:t>
            </a:r>
            <a:r>
              <a:rPr lang="en-US" altLang="zh-CN" sz="1800"/>
              <a:t>G</a:t>
            </a:r>
            <a:r>
              <a:rPr lang="zh-CN" altLang="en-US" sz="1800"/>
              <a:t>的每个结点上运行</a:t>
            </a:r>
            <a:r>
              <a:rPr lang="en-US" altLang="zh-CN" sz="1800"/>
              <a:t>Dijkstra</a:t>
            </a:r>
            <a:r>
              <a:rPr lang="zh-CN" altLang="en-US" sz="1800"/>
              <a:t>算法。</a:t>
            </a:r>
            <a:endParaRPr lang="en-US" altLang="zh-CN" sz="1800"/>
          </a:p>
          <a:p>
            <a:pPr marL="285750" lvl="1">
              <a:lnSpc>
                <a:spcPct val="150000"/>
              </a:lnSpc>
              <a:spcBef>
                <a:spcPct val="0"/>
              </a:spcBef>
              <a:buFont typeface="Wingdings" panose="05000000000000000000" pitchFamily="2" charset="2"/>
              <a:buChar char="Ø"/>
            </a:pPr>
            <a:r>
              <a:rPr lang="zh-CN" altLang="en-US" sz="1800"/>
              <a:t>黑色结点是当前源结点</a:t>
            </a:r>
            <a:r>
              <a:rPr lang="en-US" altLang="zh-CN" sz="1800"/>
              <a:t>u</a:t>
            </a:r>
            <a:r>
              <a:rPr lang="zh-CN" altLang="en-US" sz="1800"/>
              <a:t>。</a:t>
            </a:r>
            <a:endParaRPr lang="en-US" altLang="zh-CN" sz="1800"/>
          </a:p>
          <a:p>
            <a:pPr marL="285750" lvl="1">
              <a:lnSpc>
                <a:spcPct val="150000"/>
              </a:lnSpc>
              <a:spcBef>
                <a:spcPct val="0"/>
              </a:spcBef>
              <a:buFont typeface="Wingdings" panose="05000000000000000000" pitchFamily="2" charset="2"/>
              <a:buChar char="Ø"/>
            </a:pPr>
            <a:r>
              <a:rPr lang="zh-CN" altLang="en-US" sz="1800"/>
              <a:t>加了阴影的边是由算法计算出来的属于最短路径树里面的边。</a:t>
            </a:r>
            <a:endParaRPr lang="en-US" altLang="zh-CN" sz="1800"/>
          </a:p>
          <a:p>
            <a:pPr marL="285750" lvl="1">
              <a:lnSpc>
                <a:spcPct val="150000"/>
              </a:lnSpc>
              <a:spcBef>
                <a:spcPct val="0"/>
              </a:spcBef>
              <a:buFont typeface="Wingdings" panose="05000000000000000000" pitchFamily="2" charset="2"/>
              <a:buChar char="Ø"/>
            </a:pPr>
            <a:r>
              <a:rPr lang="zh-CN" altLang="en-US" sz="1800"/>
              <a:t>每个结点里面标记的是              </a:t>
            </a:r>
            <a:r>
              <a:rPr lang="en-US" altLang="zh-CN" sz="1800"/>
              <a:t>/ </a:t>
            </a:r>
            <a:r>
              <a:rPr lang="zh-CN" altLang="en-US" sz="1800"/>
              <a:t>            的值。还原：</a:t>
            </a:r>
            <a:endParaRPr lang="en-US" altLang="zh-CN" sz="1800"/>
          </a:p>
        </p:txBody>
      </p:sp>
      <p:pic>
        <p:nvPicPr>
          <p:cNvPr id="83971" name="图片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463" y="25400"/>
            <a:ext cx="2047875"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1743075" y="55563"/>
            <a:ext cx="593725" cy="369887"/>
          </a:xfrm>
          <a:prstGeom prst="rect">
            <a:avLst/>
          </a:prstGeom>
          <a:solidFill>
            <a:schemeClr val="accent1">
              <a:lumMod val="20000"/>
              <a:lumOff val="80000"/>
            </a:schemeClr>
          </a:solidFill>
        </p:spPr>
        <p:txBody>
          <a:bodyPr wrap="none">
            <a:spAutoFit/>
          </a:bodyPr>
          <a:lstStyle/>
          <a:p>
            <a:pPr>
              <a:defRPr/>
            </a:pPr>
            <a:r>
              <a:rPr lang="zh-CN" altLang="en-US" dirty="0"/>
              <a:t>图</a:t>
            </a:r>
            <a:r>
              <a:rPr lang="en-US" altLang="zh-CN" dirty="0"/>
              <a:t>G</a:t>
            </a:r>
            <a:endParaRPr lang="zh-CN" altLang="en-US" dirty="0"/>
          </a:p>
        </p:txBody>
      </p:sp>
      <p:pic>
        <p:nvPicPr>
          <p:cNvPr id="8397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513" y="1690688"/>
            <a:ext cx="878522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图片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38100"/>
            <a:ext cx="4479925"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图片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46363" y="4691063"/>
            <a:ext cx="2682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6"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00363" y="5872163"/>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7"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3988" y="5934075"/>
            <a:ext cx="8080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8"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76325" y="6365875"/>
            <a:ext cx="17811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9" name="图片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90875" y="6330950"/>
            <a:ext cx="27527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p:cNvSpPr txBox="1"/>
          <p:nvPr/>
        </p:nvSpPr>
        <p:spPr>
          <a:xfrm>
            <a:off x="7534275" y="61913"/>
            <a:ext cx="646113" cy="368300"/>
          </a:xfrm>
          <a:prstGeom prst="rect">
            <a:avLst/>
          </a:prstGeom>
          <a:solidFill>
            <a:schemeClr val="accent1">
              <a:lumMod val="20000"/>
              <a:lumOff val="80000"/>
            </a:schemeClr>
          </a:solidFill>
        </p:spPr>
        <p:txBody>
          <a:bodyPr wrap="none">
            <a:spAutoFit/>
          </a:bodyPr>
          <a:lstStyle/>
          <a:p>
            <a:pPr>
              <a:defRPr/>
            </a:pPr>
            <a:r>
              <a:rPr lang="zh-CN" altLang="en-US" dirty="0"/>
              <a:t>图</a:t>
            </a:r>
            <a:r>
              <a:rPr lang="en-US" altLang="zh-CN" dirty="0"/>
              <a:t>G’</a:t>
            </a:r>
            <a:endParaRPr lang="zh-CN" altLang="en-US" dirty="0"/>
          </a:p>
        </p:txBody>
      </p:sp>
      <p:pic>
        <p:nvPicPr>
          <p:cNvPr id="83981" name="图片 1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6407150"/>
            <a:ext cx="347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989763" y="4691063"/>
            <a:ext cx="2149475" cy="2030412"/>
          </a:xfrm>
          <a:prstGeom prst="rect">
            <a:avLst/>
          </a:prstGeom>
          <a:solidFill>
            <a:schemeClr val="accent1">
              <a:lumMod val="20000"/>
              <a:lumOff val="80000"/>
            </a:schemeClr>
          </a:solidFill>
        </p:spPr>
        <p:txBody>
          <a:bodyPr>
            <a:spAutoFit/>
          </a:bodyPr>
          <a:lstStyle/>
          <a:p>
            <a:pPr>
              <a:defRPr/>
            </a:pPr>
            <a:r>
              <a:rPr lang="zh-CN" altLang="en-US" dirty="0"/>
              <a:t>如：</a:t>
            </a:r>
            <a:endParaRPr lang="en-US" altLang="zh-CN" dirty="0"/>
          </a:p>
          <a:p>
            <a:pPr>
              <a:defRPr/>
            </a:pPr>
            <a:r>
              <a:rPr lang="en-US" altLang="zh-CN" dirty="0"/>
              <a:t>d</a:t>
            </a:r>
            <a:r>
              <a:rPr lang="en-US" altLang="zh-CN" baseline="-25000" dirty="0"/>
              <a:t>12 </a:t>
            </a:r>
            <a:r>
              <a:rPr lang="en-US" altLang="zh-CN" dirty="0"/>
              <a:t>=2+h(2)-h(1)</a:t>
            </a:r>
            <a:endParaRPr lang="en-US" altLang="zh-CN" dirty="0"/>
          </a:p>
          <a:p>
            <a:pPr>
              <a:defRPr/>
            </a:pPr>
            <a:r>
              <a:rPr lang="en-US" altLang="zh-CN" dirty="0"/>
              <a:t>     =2+(-1)-0 = 1</a:t>
            </a:r>
            <a:endParaRPr lang="en-US" altLang="zh-CN" dirty="0"/>
          </a:p>
          <a:p>
            <a:pPr>
              <a:defRPr/>
            </a:pPr>
            <a:r>
              <a:rPr lang="en-US" altLang="zh-CN" dirty="0"/>
              <a:t>d</a:t>
            </a:r>
            <a:r>
              <a:rPr lang="en-US" altLang="zh-CN" baseline="-25000" dirty="0"/>
              <a:t>23 </a:t>
            </a:r>
            <a:r>
              <a:rPr lang="en-US" altLang="zh-CN" dirty="0"/>
              <a:t>=0+h(3)-h(2)</a:t>
            </a:r>
            <a:endParaRPr lang="en-US" altLang="zh-CN" dirty="0"/>
          </a:p>
          <a:p>
            <a:pPr>
              <a:defRPr/>
            </a:pPr>
            <a:r>
              <a:rPr lang="en-US" altLang="zh-CN" dirty="0"/>
              <a:t>     =0+(-5)-(-1) = -4</a:t>
            </a:r>
            <a:endParaRPr lang="en-US" altLang="zh-CN" dirty="0"/>
          </a:p>
          <a:p>
            <a:pPr>
              <a:defRPr/>
            </a:pPr>
            <a:r>
              <a:rPr lang="en-US" altLang="zh-CN" dirty="0"/>
              <a:t>d</a:t>
            </a:r>
            <a:r>
              <a:rPr lang="en-US" altLang="zh-CN" baseline="-25000" dirty="0"/>
              <a:t>35 </a:t>
            </a:r>
            <a:r>
              <a:rPr lang="en-US" altLang="zh-CN" dirty="0"/>
              <a:t>=2+h(5)-h(3)</a:t>
            </a:r>
            <a:endParaRPr lang="en-US" altLang="zh-CN" dirty="0"/>
          </a:p>
          <a:p>
            <a:pPr>
              <a:defRPr/>
            </a:pPr>
            <a:r>
              <a:rPr lang="en-US" altLang="zh-CN" dirty="0"/>
              <a:t>     =2+(-4)-(-5)=3</a:t>
            </a:r>
            <a:endParaRPr lang="zh-CN" altLang="en-US" dirty="0"/>
          </a:p>
        </p:txBody>
      </p:sp>
      <p:sp>
        <p:nvSpPr>
          <p:cNvPr id="3" name="椭圆 2"/>
          <p:cNvSpPr>
            <a:spLocks noChangeArrowheads="1"/>
          </p:cNvSpPr>
          <p:nvPr/>
        </p:nvSpPr>
        <p:spPr bwMode="auto">
          <a:xfrm>
            <a:off x="1133475" y="1738313"/>
            <a:ext cx="701675" cy="688975"/>
          </a:xfrm>
          <a:prstGeom prst="ellipse">
            <a:avLst/>
          </a:prstGeom>
          <a:noFill/>
          <a:ln w="19050" algn="ctr">
            <a:solidFill>
              <a:srgbClr val="FF000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7" name="椭圆 16"/>
          <p:cNvSpPr>
            <a:spLocks noChangeArrowheads="1"/>
          </p:cNvSpPr>
          <p:nvPr/>
        </p:nvSpPr>
        <p:spPr bwMode="auto">
          <a:xfrm>
            <a:off x="5219700" y="2436813"/>
            <a:ext cx="703263" cy="688975"/>
          </a:xfrm>
          <a:prstGeom prst="ellipse">
            <a:avLst/>
          </a:prstGeom>
          <a:noFill/>
          <a:ln w="19050" algn="ctr">
            <a:solidFill>
              <a:srgbClr val="FF000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 name="椭圆 17"/>
          <p:cNvSpPr>
            <a:spLocks noChangeArrowheads="1"/>
          </p:cNvSpPr>
          <p:nvPr/>
        </p:nvSpPr>
        <p:spPr bwMode="auto">
          <a:xfrm>
            <a:off x="6516688" y="3549650"/>
            <a:ext cx="703262" cy="688975"/>
          </a:xfrm>
          <a:prstGeom prst="ellipse">
            <a:avLst/>
          </a:prstGeom>
          <a:noFill/>
          <a:ln w="19050" algn="ctr">
            <a:solidFill>
              <a:srgbClr val="FF000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9" name="椭圆 18"/>
          <p:cNvSpPr>
            <a:spLocks noChangeArrowheads="1"/>
          </p:cNvSpPr>
          <p:nvPr/>
        </p:nvSpPr>
        <p:spPr bwMode="auto">
          <a:xfrm>
            <a:off x="6559550" y="155575"/>
            <a:ext cx="533400" cy="539750"/>
          </a:xfrm>
          <a:prstGeom prst="ellipse">
            <a:avLst/>
          </a:prstGeom>
          <a:noFill/>
          <a:ln w="19050" algn="ctr">
            <a:solidFill>
              <a:srgbClr val="FF000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0" name="椭圆 19"/>
          <p:cNvSpPr>
            <a:spLocks noChangeArrowheads="1"/>
          </p:cNvSpPr>
          <p:nvPr/>
        </p:nvSpPr>
        <p:spPr bwMode="auto">
          <a:xfrm>
            <a:off x="7105650" y="485775"/>
            <a:ext cx="533400" cy="539750"/>
          </a:xfrm>
          <a:prstGeom prst="ellipse">
            <a:avLst/>
          </a:prstGeom>
          <a:noFill/>
          <a:ln w="19050" algn="ctr">
            <a:solidFill>
              <a:srgbClr val="FF000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1" name="椭圆 20"/>
          <p:cNvSpPr>
            <a:spLocks noChangeArrowheads="1"/>
          </p:cNvSpPr>
          <p:nvPr/>
        </p:nvSpPr>
        <p:spPr bwMode="auto">
          <a:xfrm>
            <a:off x="6249988" y="1055688"/>
            <a:ext cx="533400" cy="539750"/>
          </a:xfrm>
          <a:prstGeom prst="ellipse">
            <a:avLst/>
          </a:prstGeom>
          <a:noFill/>
          <a:ln w="19050" algn="ctr">
            <a:solidFill>
              <a:srgbClr val="FF000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3" name="椭圆 22"/>
          <p:cNvSpPr>
            <a:spLocks noChangeArrowheads="1"/>
          </p:cNvSpPr>
          <p:nvPr/>
        </p:nvSpPr>
        <p:spPr bwMode="auto">
          <a:xfrm>
            <a:off x="6011863" y="474663"/>
            <a:ext cx="533400" cy="539750"/>
          </a:xfrm>
          <a:prstGeom prst="ellipse">
            <a:avLst/>
          </a:prstGeom>
          <a:noFill/>
          <a:ln w="19050" algn="ctr">
            <a:solidFill>
              <a:srgbClr val="FF0000"/>
            </a:solidFill>
            <a:prstDash val="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3990" name="图片 2"/>
          <p:cNvPicPr>
            <a:picLocks noChangeAspect="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7" grpId="0" animBg="1"/>
      <p:bldP spid="18" grpId="0" animBg="1"/>
      <p:bldP spid="19" grpId="0" animBg="1"/>
      <p:bldP spid="20" grpId="0" animBg="1"/>
      <p:bldP spid="21" grpId="0" animBg="1"/>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noChangeArrowheads="1"/>
          </p:cNvSpPr>
          <p:nvPr>
            <p:ph idx="1"/>
          </p:nvPr>
        </p:nvSpPr>
        <p:spPr>
          <a:xfrm>
            <a:off x="244475" y="73025"/>
            <a:ext cx="8785225" cy="6192838"/>
          </a:xfrm>
          <a:solidFill>
            <a:schemeClr val="bg1"/>
          </a:solidFill>
        </p:spPr>
        <p:txBody>
          <a:bodyPr/>
          <a:lstStyle/>
          <a:p>
            <a:pPr marL="0" indent="0">
              <a:lnSpc>
                <a:spcPct val="150000"/>
              </a:lnSpc>
              <a:spcBef>
                <a:spcPct val="0"/>
              </a:spcBef>
              <a:buFont typeface="Wingdings" panose="05000000000000000000" pitchFamily="2" charset="2"/>
              <a:buNone/>
            </a:pPr>
            <a:r>
              <a:rPr lang="en-US" altLang="zh-CN" sz="2800">
                <a:solidFill>
                  <a:srgbClr val="0000FF"/>
                </a:solidFill>
              </a:rPr>
              <a:t>Johnson</a:t>
            </a:r>
            <a:r>
              <a:rPr lang="zh-CN" altLang="en-US" sz="2800">
                <a:solidFill>
                  <a:srgbClr val="0000FF"/>
                </a:solidFill>
              </a:rPr>
              <a:t>算法计算所有结点对之间的最短路径</a:t>
            </a:r>
            <a:endParaRPr lang="en-US" altLang="zh-CN" sz="2800">
              <a:solidFill>
                <a:srgbClr val="0000FF"/>
              </a:solidFill>
            </a:endParaRPr>
          </a:p>
          <a:p>
            <a:pPr marL="0" indent="0">
              <a:lnSpc>
                <a:spcPct val="150000"/>
              </a:lnSpc>
              <a:spcBef>
                <a:spcPct val="0"/>
              </a:spcBef>
              <a:buFont typeface="Wingdings" panose="05000000000000000000" pitchFamily="2" charset="2"/>
              <a:buNone/>
            </a:pPr>
            <a:r>
              <a:rPr lang="en-US" altLang="zh-CN" sz="2400"/>
              <a:t>Johnson</a:t>
            </a:r>
            <a:r>
              <a:rPr lang="zh-CN" altLang="en-US" sz="2400"/>
              <a:t>算法使用</a:t>
            </a:r>
            <a:r>
              <a:rPr lang="en-US" altLang="zh-CN" sz="2400">
                <a:solidFill>
                  <a:srgbClr val="0000FF"/>
                </a:solidFill>
              </a:rPr>
              <a:t>Bellman-Ford</a:t>
            </a:r>
            <a:r>
              <a:rPr lang="zh-CN" altLang="en-US" sz="2400"/>
              <a:t>算法和</a:t>
            </a:r>
            <a:r>
              <a:rPr lang="en-US" altLang="zh-CN" sz="2400">
                <a:solidFill>
                  <a:srgbClr val="0000FF"/>
                </a:solidFill>
              </a:rPr>
              <a:t>Dijkstra</a:t>
            </a:r>
            <a:r>
              <a:rPr lang="zh-CN" altLang="en-US" sz="2400"/>
              <a:t>算法作为子程序来计算所有结点之间的最短路径。</a:t>
            </a:r>
            <a:endParaRPr lang="en-US" altLang="zh-CN" sz="2400"/>
          </a:p>
        </p:txBody>
      </p:sp>
      <p:pic>
        <p:nvPicPr>
          <p:cNvPr id="84995"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5750" y="1973263"/>
            <a:ext cx="54927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4275138"/>
            <a:ext cx="6588125"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6278563" y="1614488"/>
            <a:ext cx="2592387" cy="1200150"/>
          </a:xfrm>
          <a:prstGeom prst="rect">
            <a:avLst/>
          </a:prstGeom>
          <a:solidFill>
            <a:schemeClr val="accent1">
              <a:lumMod val="20000"/>
              <a:lumOff val="80000"/>
            </a:schemeClr>
          </a:solidFill>
        </p:spPr>
        <p:txBody>
          <a:bodyPr>
            <a:spAutoFit/>
          </a:bodyPr>
          <a:lstStyle/>
          <a:p>
            <a:pPr>
              <a:defRPr/>
            </a:pPr>
            <a:r>
              <a:rPr lang="zh-CN" altLang="en-US" dirty="0"/>
              <a:t>先用</a:t>
            </a:r>
            <a:r>
              <a:rPr lang="en-US" altLang="zh-CN" dirty="0"/>
              <a:t>Bellman-Ford</a:t>
            </a:r>
            <a:r>
              <a:rPr lang="zh-CN" altLang="en-US" dirty="0"/>
              <a:t>算法计算</a:t>
            </a:r>
            <a:r>
              <a:rPr lang="en-US" altLang="zh-CN" dirty="0"/>
              <a:t>s</a:t>
            </a:r>
            <a:r>
              <a:rPr lang="zh-CN" altLang="en-US" dirty="0"/>
              <a:t>到各个结点的最短路径，并</a:t>
            </a:r>
            <a:r>
              <a:rPr lang="zh-CN" altLang="en-US" dirty="0">
                <a:latin typeface="微软雅黑" panose="020B0503020204020204" pitchFamily="34" charset="-122"/>
                <a:ea typeface="微软雅黑" panose="020B0503020204020204" pitchFamily="34" charset="-122"/>
              </a:rPr>
              <a:t>判断是否存在负权重的环路</a:t>
            </a:r>
            <a:r>
              <a:rPr lang="zh-CN" altLang="en-US" dirty="0"/>
              <a:t>。</a:t>
            </a:r>
            <a:endParaRPr lang="zh-CN" altLang="en-US" dirty="0"/>
          </a:p>
        </p:txBody>
      </p:sp>
      <p:sp>
        <p:nvSpPr>
          <p:cNvPr id="9" name="文本框 8"/>
          <p:cNvSpPr txBox="1"/>
          <p:nvPr/>
        </p:nvSpPr>
        <p:spPr>
          <a:xfrm>
            <a:off x="6303963" y="3170238"/>
            <a:ext cx="2771775" cy="922337"/>
          </a:xfrm>
          <a:prstGeom prst="rect">
            <a:avLst/>
          </a:prstGeom>
          <a:solidFill>
            <a:schemeClr val="accent1">
              <a:lumMod val="20000"/>
              <a:lumOff val="80000"/>
            </a:schemeClr>
          </a:solidFill>
        </p:spPr>
        <p:txBody>
          <a:bodyPr>
            <a:spAutoFit/>
          </a:bodyPr>
          <a:lstStyle/>
          <a:p>
            <a:pPr>
              <a:defRPr/>
            </a:pPr>
            <a:r>
              <a:rPr lang="zh-CN" altLang="en-US" dirty="0"/>
              <a:t>利用</a:t>
            </a:r>
            <a:r>
              <a:rPr lang="en-US" altLang="zh-CN" dirty="0"/>
              <a:t>Bellman-Ford</a:t>
            </a:r>
            <a:r>
              <a:rPr lang="zh-CN" altLang="en-US" dirty="0"/>
              <a:t>算法计算得到的</a:t>
            </a:r>
            <a:r>
              <a:rPr lang="el-GR" altLang="zh-CN" dirty="0"/>
              <a:t>δ</a:t>
            </a:r>
            <a:r>
              <a:rPr lang="en-US" altLang="zh-CN" dirty="0"/>
              <a:t>(</a:t>
            </a:r>
            <a:r>
              <a:rPr lang="en-US" altLang="zh-CN" dirty="0" err="1"/>
              <a:t>s,v</a:t>
            </a:r>
            <a:r>
              <a:rPr lang="en-US" altLang="zh-CN" dirty="0"/>
              <a:t>)</a:t>
            </a:r>
            <a:r>
              <a:rPr lang="zh-CN" altLang="en-US" dirty="0"/>
              <a:t>定义</a:t>
            </a:r>
            <a:r>
              <a:rPr lang="en-US" altLang="zh-CN" dirty="0"/>
              <a:t>h(v)</a:t>
            </a:r>
            <a:r>
              <a:rPr lang="zh-CN" altLang="en-US" dirty="0"/>
              <a:t>的值，并重新赋边的权重。</a:t>
            </a:r>
            <a:endParaRPr lang="zh-CN" altLang="en-US" dirty="0"/>
          </a:p>
        </p:txBody>
      </p:sp>
      <p:sp>
        <p:nvSpPr>
          <p:cNvPr id="20" name="文本框 19"/>
          <p:cNvSpPr txBox="1"/>
          <p:nvPr/>
        </p:nvSpPr>
        <p:spPr>
          <a:xfrm>
            <a:off x="6257925" y="5834063"/>
            <a:ext cx="2771775" cy="646112"/>
          </a:xfrm>
          <a:prstGeom prst="rect">
            <a:avLst/>
          </a:prstGeom>
          <a:solidFill>
            <a:schemeClr val="accent1">
              <a:lumMod val="20000"/>
              <a:lumOff val="80000"/>
            </a:schemeClr>
          </a:solidFill>
        </p:spPr>
        <p:txBody>
          <a:bodyPr>
            <a:spAutoFit/>
          </a:bodyPr>
          <a:lstStyle/>
          <a:p>
            <a:pPr>
              <a:defRPr/>
            </a:pPr>
            <a:r>
              <a:rPr lang="zh-CN" altLang="en-US" dirty="0"/>
              <a:t>还原路径权重，得到原图的路径权重矩阵</a:t>
            </a:r>
            <a:r>
              <a:rPr lang="en-US" altLang="zh-CN" dirty="0"/>
              <a:t>D</a:t>
            </a:r>
            <a:r>
              <a:rPr lang="zh-CN" altLang="en-US" dirty="0"/>
              <a:t>。</a:t>
            </a:r>
            <a:endParaRPr lang="zh-CN" altLang="en-US" dirty="0"/>
          </a:p>
        </p:txBody>
      </p:sp>
      <p:pic>
        <p:nvPicPr>
          <p:cNvPr id="85000"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0825" y="188913"/>
            <a:ext cx="46831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013" y="2133600"/>
            <a:ext cx="5618162"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内容占位符 2"/>
          <p:cNvSpPr>
            <a:spLocks noGrp="1"/>
          </p:cNvSpPr>
          <p:nvPr>
            <p:ph idx="1"/>
          </p:nvPr>
        </p:nvSpPr>
        <p:spPr>
          <a:xfrm>
            <a:off x="227013" y="4294188"/>
            <a:ext cx="8569325" cy="2014537"/>
          </a:xfrm>
          <a:solidFill>
            <a:schemeClr val="accent1">
              <a:lumMod val="20000"/>
              <a:lumOff val="80000"/>
            </a:schemeClr>
          </a:solidFill>
        </p:spPr>
        <p:txBody>
          <a:bodyPr/>
          <a:lstStyle/>
          <a:p>
            <a:pPr algn="just">
              <a:lnSpc>
                <a:spcPct val="150000"/>
              </a:lnSpc>
              <a:spcBef>
                <a:spcPts val="1200"/>
              </a:spcBef>
              <a:buFont typeface="Arial" panose="020B0604020202020204" pitchFamily="34" charset="0"/>
              <a:buChar char="•"/>
              <a:defRPr/>
            </a:pPr>
            <a:r>
              <a:rPr lang="en-US" altLang="zh-CN" sz="2400" dirty="0"/>
              <a:t>Johnson</a:t>
            </a:r>
            <a:r>
              <a:rPr lang="zh-CN" altLang="en-US" sz="2400" dirty="0"/>
              <a:t>算法假定所有的边都保存在邻接表里。返回一个</a:t>
            </a:r>
            <a:r>
              <a:rPr lang="en-US" altLang="zh-CN" sz="2400" dirty="0"/>
              <a:t>|V|╳|V|</a:t>
            </a:r>
            <a:r>
              <a:rPr lang="zh-CN" altLang="en-US" sz="2400" dirty="0"/>
              <a:t>的矩阵</a:t>
            </a:r>
            <a:r>
              <a:rPr lang="en-US" altLang="zh-CN" sz="2400" dirty="0"/>
              <a:t>D=</a:t>
            </a:r>
            <a:r>
              <a:rPr lang="en-US" altLang="zh-CN" sz="2400" dirty="0" err="1"/>
              <a:t>d</a:t>
            </a:r>
            <a:r>
              <a:rPr lang="en-US" altLang="zh-CN" sz="2400" baseline="-25000" dirty="0" err="1"/>
              <a:t>ij</a:t>
            </a:r>
            <a:r>
              <a:rPr lang="zh-CN" altLang="en-US" sz="2400" dirty="0"/>
              <a:t>，其中</a:t>
            </a:r>
            <a:r>
              <a:rPr lang="en-US" altLang="zh-CN" sz="2400" dirty="0" err="1"/>
              <a:t>d</a:t>
            </a:r>
            <a:r>
              <a:rPr lang="en-US" altLang="zh-CN" sz="2400" baseline="-25000" dirty="0" err="1"/>
              <a:t>ij</a:t>
            </a:r>
            <a:r>
              <a:rPr lang="en-US" altLang="zh-CN" sz="2400" dirty="0"/>
              <a:t>=</a:t>
            </a:r>
            <a:r>
              <a:rPr lang="el-GR" altLang="zh-CN" sz="2400" dirty="0"/>
              <a:t>δ</a:t>
            </a:r>
            <a:r>
              <a:rPr lang="en-US" altLang="zh-CN" sz="2400" dirty="0"/>
              <a:t>(</a:t>
            </a:r>
            <a:r>
              <a:rPr lang="en-US" altLang="zh-CN" sz="2400" dirty="0" err="1"/>
              <a:t>i,j</a:t>
            </a:r>
            <a:r>
              <a:rPr lang="en-US" altLang="zh-CN" sz="2400" dirty="0"/>
              <a:t>)</a:t>
            </a:r>
            <a:r>
              <a:rPr lang="zh-CN" altLang="en-US" sz="2400" dirty="0"/>
              <a:t>。</a:t>
            </a:r>
            <a:endParaRPr lang="en-US" altLang="zh-CN" sz="2400" dirty="0"/>
          </a:p>
          <a:p>
            <a:pPr algn="just">
              <a:lnSpc>
                <a:spcPct val="150000"/>
              </a:lnSpc>
              <a:spcBef>
                <a:spcPts val="1200"/>
              </a:spcBef>
              <a:buFont typeface="Arial" panose="020B0604020202020204" pitchFamily="34" charset="0"/>
              <a:buChar char="•"/>
              <a:defRPr/>
            </a:pPr>
            <a:r>
              <a:rPr lang="zh-CN" altLang="en-US" sz="2400" dirty="0"/>
              <a:t>或者报告图</a:t>
            </a:r>
            <a:r>
              <a:rPr lang="en-US" altLang="zh-CN" sz="2400" dirty="0"/>
              <a:t>G</a:t>
            </a:r>
            <a:r>
              <a:rPr lang="zh-CN" altLang="en-US" sz="2400" dirty="0"/>
              <a:t>中包含权重为负值的环路。</a:t>
            </a:r>
            <a:endParaRPr lang="en-US" altLang="zh-CN" sz="2400" dirty="0"/>
          </a:p>
        </p:txBody>
      </p:sp>
      <p:pic>
        <p:nvPicPr>
          <p:cNvPr id="86021" name="图片 2"/>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noChangeArrowheads="1"/>
          </p:cNvSpPr>
          <p:nvPr>
            <p:ph idx="1"/>
          </p:nvPr>
        </p:nvSpPr>
        <p:spPr>
          <a:xfrm>
            <a:off x="250825" y="549275"/>
            <a:ext cx="8785225" cy="5832475"/>
          </a:xfrm>
          <a:solidFill>
            <a:schemeClr val="bg1"/>
          </a:solidFill>
        </p:spPr>
        <p:txBody>
          <a:bodyPr/>
          <a:lstStyle/>
          <a:p>
            <a:pPr marL="0" indent="0">
              <a:lnSpc>
                <a:spcPct val="150000"/>
              </a:lnSpc>
              <a:spcBef>
                <a:spcPct val="0"/>
              </a:spcBef>
              <a:buFont typeface="Wingdings" panose="05000000000000000000" pitchFamily="2" charset="2"/>
              <a:buNone/>
            </a:pPr>
            <a:r>
              <a:rPr lang="zh-CN" altLang="en-US">
                <a:solidFill>
                  <a:srgbClr val="0000FF"/>
                </a:solidFill>
              </a:rPr>
              <a:t>时间分析</a:t>
            </a:r>
            <a:r>
              <a:rPr lang="zh-CN" altLang="en-US"/>
              <a:t>：</a:t>
            </a:r>
            <a:endParaRPr lang="en-US" altLang="zh-CN"/>
          </a:p>
          <a:p>
            <a:pPr marL="0" indent="0">
              <a:lnSpc>
                <a:spcPct val="150000"/>
              </a:lnSpc>
              <a:spcBef>
                <a:spcPct val="0"/>
              </a:spcBef>
              <a:buFont typeface="Wingdings" panose="05000000000000000000" pitchFamily="2" charset="2"/>
              <a:buNone/>
            </a:pPr>
            <a:r>
              <a:rPr lang="zh-CN" altLang="en-US" sz="2400"/>
              <a:t>       算法的运行时间依赖于</a:t>
            </a:r>
            <a:r>
              <a:rPr lang="en-US" altLang="zh-CN" sz="2400"/>
              <a:t>Dijkstra</a:t>
            </a:r>
            <a:r>
              <a:rPr lang="zh-CN" altLang="en-US" sz="2400"/>
              <a:t>算法中最小优先队列的实现方式：</a:t>
            </a:r>
            <a:endParaRPr lang="en-US" altLang="zh-CN" sz="2400"/>
          </a:p>
          <a:p>
            <a:pPr lvl="1">
              <a:lnSpc>
                <a:spcPct val="150000"/>
              </a:lnSpc>
              <a:spcBef>
                <a:spcPct val="0"/>
              </a:spcBef>
              <a:buFont typeface="Wingdings" panose="05000000000000000000" pitchFamily="2" charset="2"/>
              <a:buChar char="Ø"/>
            </a:pPr>
            <a:r>
              <a:rPr lang="zh-CN" altLang="en-US" sz="2400"/>
              <a:t>如果使用</a:t>
            </a:r>
            <a:r>
              <a:rPr lang="zh-CN" altLang="en-US" sz="2400">
                <a:solidFill>
                  <a:srgbClr val="FF0000"/>
                </a:solidFill>
              </a:rPr>
              <a:t>斐波那契堆</a:t>
            </a:r>
            <a:r>
              <a:rPr lang="zh-CN" altLang="en-US" sz="2400"/>
              <a:t>实现，则</a:t>
            </a:r>
            <a:r>
              <a:rPr lang="en-US" altLang="zh-CN" sz="2400"/>
              <a:t>Johnson</a:t>
            </a:r>
            <a:r>
              <a:rPr lang="zh-CN" altLang="en-US" sz="2400"/>
              <a:t>算法的运行时间为</a:t>
            </a:r>
            <a:r>
              <a:rPr lang="en-US" altLang="zh-CN" sz="2400"/>
              <a:t>O(V</a:t>
            </a:r>
            <a:r>
              <a:rPr lang="en-US" altLang="zh-CN" sz="2400" baseline="30000"/>
              <a:t>2</a:t>
            </a:r>
            <a:r>
              <a:rPr lang="en-US" altLang="zh-CN" sz="2400">
                <a:latin typeface="华文楷体" panose="02010600040101010101" pitchFamily="2" charset="-122"/>
                <a:ea typeface="华文楷体" panose="02010600040101010101" pitchFamily="2" charset="-122"/>
              </a:rPr>
              <a:t>lg</a:t>
            </a:r>
            <a:r>
              <a:rPr lang="en-US" altLang="zh-CN" sz="2400"/>
              <a:t>V+VE)</a:t>
            </a:r>
            <a:r>
              <a:rPr lang="zh-CN" altLang="en-US" sz="2400"/>
              <a:t>。</a:t>
            </a:r>
            <a:endParaRPr lang="en-US" altLang="zh-CN" sz="2400"/>
          </a:p>
          <a:p>
            <a:pPr lvl="1">
              <a:lnSpc>
                <a:spcPct val="150000"/>
              </a:lnSpc>
              <a:spcBef>
                <a:spcPct val="0"/>
              </a:spcBef>
              <a:buFont typeface="Wingdings" panose="05000000000000000000" pitchFamily="2" charset="2"/>
              <a:buChar char="Ø"/>
            </a:pPr>
            <a:r>
              <a:rPr lang="zh-CN" altLang="en-US" sz="2400"/>
              <a:t>如果使用</a:t>
            </a:r>
            <a:r>
              <a:rPr lang="zh-CN" altLang="en-US" sz="2400">
                <a:solidFill>
                  <a:srgbClr val="FF0000"/>
                </a:solidFill>
              </a:rPr>
              <a:t>二叉最小堆</a:t>
            </a:r>
            <a:r>
              <a:rPr lang="zh-CN" altLang="en-US" sz="2400"/>
              <a:t>实现，则</a:t>
            </a:r>
            <a:r>
              <a:rPr lang="en-US" altLang="zh-CN" sz="2400"/>
              <a:t>Johnson</a:t>
            </a:r>
            <a:r>
              <a:rPr lang="zh-CN" altLang="en-US" sz="2400"/>
              <a:t>算法的运行时间为</a:t>
            </a:r>
            <a:r>
              <a:rPr lang="en-US" altLang="zh-CN" sz="2400"/>
              <a:t>O(VE</a:t>
            </a:r>
            <a:r>
              <a:rPr lang="en-US" altLang="zh-CN" sz="2400">
                <a:latin typeface="华文楷体" panose="02010600040101010101" pitchFamily="2" charset="-122"/>
                <a:ea typeface="华文楷体" panose="02010600040101010101" pitchFamily="2" charset="-122"/>
              </a:rPr>
              <a:t>lg</a:t>
            </a:r>
            <a:r>
              <a:rPr lang="en-US" altLang="zh-CN" sz="2400"/>
              <a:t>V)</a:t>
            </a:r>
            <a:r>
              <a:rPr lang="zh-CN" altLang="en-US" sz="2400"/>
              <a:t>。</a:t>
            </a:r>
            <a:endParaRPr lang="en-US" altLang="zh-CN" sz="2400"/>
          </a:p>
          <a:p>
            <a:pPr lvl="1">
              <a:lnSpc>
                <a:spcPct val="150000"/>
              </a:lnSpc>
              <a:spcBef>
                <a:spcPct val="0"/>
              </a:spcBef>
              <a:buFont typeface="Wingdings" panose="05000000000000000000" pitchFamily="2" charset="2"/>
              <a:buChar char="Ø"/>
            </a:pPr>
            <a:r>
              <a:rPr lang="zh-CN" altLang="en-US" sz="2400"/>
              <a:t>在稀疏图的情况下，该算法的时间比</a:t>
            </a:r>
            <a:r>
              <a:rPr lang="en-US" altLang="zh-CN" sz="2400"/>
              <a:t>Floyd-Warshall</a:t>
            </a:r>
            <a:r>
              <a:rPr lang="zh-CN" altLang="en-US" sz="2400"/>
              <a:t>算法 的表现</a:t>
            </a:r>
            <a:r>
              <a:rPr lang="en-US" altLang="zh-CN" sz="2400"/>
              <a:t>(O(V</a:t>
            </a:r>
            <a:r>
              <a:rPr lang="en-US" altLang="zh-CN" sz="2400" baseline="30000"/>
              <a:t>3</a:t>
            </a:r>
            <a:r>
              <a:rPr lang="en-US" altLang="zh-CN" sz="2400"/>
              <a:t>))</a:t>
            </a:r>
            <a:r>
              <a:rPr lang="zh-CN" altLang="en-US" sz="2400"/>
              <a:t>要好。</a:t>
            </a:r>
            <a:endParaRPr lang="en-US" altLang="zh-CN" sz="2400"/>
          </a:p>
          <a:p>
            <a:pPr marL="0" indent="0">
              <a:lnSpc>
                <a:spcPct val="150000"/>
              </a:lnSpc>
              <a:spcBef>
                <a:spcPct val="0"/>
              </a:spcBef>
              <a:buFont typeface="Wingdings" panose="05000000000000000000" pitchFamily="2" charset="2"/>
              <a:buNone/>
            </a:pPr>
            <a:endParaRPr lang="en-US" altLang="zh-CN" sz="2400"/>
          </a:p>
        </p:txBody>
      </p:sp>
      <p:pic>
        <p:nvPicPr>
          <p:cNvPr id="87043"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235825" y="4149725"/>
            <a:ext cx="1512888" cy="368300"/>
          </a:xfrm>
          <a:prstGeom prst="rect">
            <a:avLst/>
          </a:prstGeom>
          <a:solidFill>
            <a:schemeClr val="accent1">
              <a:lumMod val="20000"/>
              <a:lumOff val="80000"/>
            </a:schemeClr>
          </a:solidFill>
        </p:spPr>
        <p:txBody>
          <a:bodyPr wrap="none">
            <a:spAutoFit/>
          </a:bodyPr>
          <a:lstStyle/>
          <a:p>
            <a:pPr>
              <a:defRPr/>
            </a:pPr>
            <a:r>
              <a:rPr lang="en-US" altLang="zh-CN" dirty="0"/>
              <a:t>O((V+E)</a:t>
            </a:r>
            <a:r>
              <a:rPr lang="en-US" altLang="zh-CN" dirty="0" err="1"/>
              <a:t>lg</a:t>
            </a:r>
            <a:r>
              <a:rPr lang="en-US" altLang="zh-CN" i="1" dirty="0" err="1"/>
              <a:t>V</a:t>
            </a:r>
            <a:r>
              <a:rPr lang="en-US" altLang="zh-CN" i="1" dirty="0"/>
              <a:t> </a:t>
            </a:r>
            <a:r>
              <a:rPr lang="en-US" altLang="zh-CN" dirty="0"/>
              <a:t>)</a:t>
            </a:r>
            <a:endParaRPr lang="zh-CN" altLang="en-US" dirty="0"/>
          </a:p>
        </p:txBody>
      </p:sp>
      <p:sp>
        <p:nvSpPr>
          <p:cNvPr id="3" name="矩形 2"/>
          <p:cNvSpPr/>
          <p:nvPr/>
        </p:nvSpPr>
        <p:spPr>
          <a:xfrm>
            <a:off x="7213600" y="3048000"/>
            <a:ext cx="1358900" cy="368300"/>
          </a:xfrm>
          <a:prstGeom prst="rect">
            <a:avLst/>
          </a:prstGeom>
          <a:solidFill>
            <a:schemeClr val="accent1">
              <a:lumMod val="20000"/>
              <a:lumOff val="80000"/>
            </a:schemeClr>
          </a:solidFill>
        </p:spPr>
        <p:txBody>
          <a:bodyPr wrap="none">
            <a:spAutoFit/>
          </a:bodyPr>
          <a:lstStyle/>
          <a:p>
            <a:pPr>
              <a:defRPr/>
            </a:pPr>
            <a:r>
              <a:rPr lang="en-US" altLang="zh-CN" dirty="0">
                <a:solidFill>
                  <a:srgbClr val="FF0000"/>
                </a:solidFill>
              </a:rPr>
              <a:t>O(</a:t>
            </a:r>
            <a:r>
              <a:rPr lang="en-US" altLang="zh-CN" dirty="0" err="1">
                <a:solidFill>
                  <a:srgbClr val="FF0000"/>
                </a:solidFill>
              </a:rPr>
              <a:t>Vlg</a:t>
            </a:r>
            <a:r>
              <a:rPr lang="en-US" altLang="zh-CN" i="1" dirty="0" err="1">
                <a:solidFill>
                  <a:srgbClr val="FF0000"/>
                </a:solidFill>
              </a:rPr>
              <a:t>V+E</a:t>
            </a:r>
            <a:r>
              <a:rPr lang="en-US" altLang="zh-CN" i="1" dirty="0">
                <a:solidFill>
                  <a:srgbClr val="FF0000"/>
                </a:solidFill>
              </a:rPr>
              <a:t> </a:t>
            </a:r>
            <a:r>
              <a:rPr lang="en-US" altLang="zh-CN" dirty="0">
                <a:solidFill>
                  <a:srgbClr val="FF0000"/>
                </a:solidFill>
              </a:rPr>
              <a:t>)</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88913"/>
            <a:ext cx="8709025" cy="5915025"/>
          </a:xfrm>
          <a:solidFill>
            <a:schemeClr val="bg1"/>
          </a:solidFill>
        </p:spPr>
        <p:txBody>
          <a:bodyPr/>
          <a:lstStyle/>
          <a:p>
            <a:pPr marL="0" indent="0">
              <a:buFont typeface="Wingdings" panose="05000000000000000000" pitchFamily="2" charset="2"/>
              <a:buNone/>
              <a:defRPr/>
            </a:pPr>
            <a:r>
              <a:rPr lang="en-US" altLang="zh-CN" dirty="0">
                <a:solidFill>
                  <a:srgbClr val="FF0000"/>
                </a:solidFill>
              </a:rPr>
              <a:t>22-25</a:t>
            </a:r>
            <a:r>
              <a:rPr lang="zh-CN" altLang="en-US" dirty="0">
                <a:solidFill>
                  <a:srgbClr val="FF0000"/>
                </a:solidFill>
              </a:rPr>
              <a:t>章作业</a:t>
            </a:r>
            <a:endParaRPr lang="en-US" altLang="zh-CN" dirty="0">
              <a:solidFill>
                <a:srgbClr val="FF0000"/>
              </a:solidFill>
            </a:endParaRPr>
          </a:p>
          <a:p>
            <a:pPr>
              <a:defRPr/>
            </a:pPr>
            <a:r>
              <a:rPr lang="zh-CN" altLang="zh-CN" sz="2400" dirty="0"/>
              <a:t>计算题：</a:t>
            </a:r>
            <a:endParaRPr lang="zh-CN" altLang="zh-CN" sz="2400" dirty="0"/>
          </a:p>
          <a:p>
            <a:pPr marL="447675" indent="0">
              <a:buFont typeface="Wingdings" panose="05000000000000000000" pitchFamily="2" charset="2"/>
              <a:buNone/>
              <a:defRPr/>
            </a:pPr>
            <a:r>
              <a:rPr lang="en-US" altLang="zh-CN" sz="2400" dirty="0"/>
              <a:t>24.1-1</a:t>
            </a:r>
            <a:endParaRPr lang="zh-CN" altLang="zh-CN" sz="2400" dirty="0"/>
          </a:p>
          <a:p>
            <a:pPr marL="447675" indent="0">
              <a:buFont typeface="Wingdings" panose="05000000000000000000" pitchFamily="2" charset="2"/>
              <a:buNone/>
              <a:defRPr/>
            </a:pPr>
            <a:r>
              <a:rPr lang="en-US" altLang="zh-CN" sz="2400" dirty="0"/>
              <a:t>24.4-1</a:t>
            </a:r>
            <a:endParaRPr lang="zh-CN" altLang="zh-CN" sz="2400" dirty="0"/>
          </a:p>
          <a:p>
            <a:pPr marL="447675" indent="0">
              <a:buFont typeface="Wingdings" panose="05000000000000000000" pitchFamily="2" charset="2"/>
              <a:buNone/>
              <a:defRPr/>
            </a:pPr>
            <a:r>
              <a:rPr lang="en-US" altLang="zh-CN" sz="2400" dirty="0"/>
              <a:t>25.2-1</a:t>
            </a:r>
            <a:endParaRPr lang="zh-CN" altLang="zh-CN" sz="2400" dirty="0"/>
          </a:p>
          <a:p>
            <a:pPr>
              <a:defRPr/>
            </a:pPr>
            <a:endParaRPr lang="zh-CN" altLang="zh-CN" sz="2400" dirty="0"/>
          </a:p>
          <a:p>
            <a:pPr>
              <a:defRPr/>
            </a:pPr>
            <a:r>
              <a:rPr lang="zh-CN" altLang="zh-CN" sz="2400" dirty="0"/>
              <a:t>设计、证明题：</a:t>
            </a:r>
            <a:endParaRPr lang="zh-CN" altLang="zh-CN" sz="2400" dirty="0"/>
          </a:p>
          <a:p>
            <a:pPr marL="447675" indent="0">
              <a:buFont typeface="Wingdings" panose="05000000000000000000" pitchFamily="2" charset="2"/>
              <a:buNone/>
              <a:defRPr/>
            </a:pPr>
            <a:r>
              <a:rPr lang="en-US" altLang="zh-CN" sz="2400" dirty="0"/>
              <a:t>24.1-3</a:t>
            </a:r>
            <a:endParaRPr lang="zh-CN" altLang="zh-CN" sz="2400" dirty="0"/>
          </a:p>
          <a:p>
            <a:pPr marL="447675" indent="0">
              <a:buFont typeface="Wingdings" panose="05000000000000000000" pitchFamily="2" charset="2"/>
              <a:buNone/>
              <a:defRPr/>
            </a:pPr>
            <a:r>
              <a:rPr lang="en-US" altLang="zh-CN" sz="2400" dirty="0"/>
              <a:t>24-3</a:t>
            </a:r>
            <a:endParaRPr lang="zh-CN" altLang="zh-CN" sz="2400" dirty="0"/>
          </a:p>
          <a:p>
            <a:pPr marL="447675" indent="0">
              <a:buFont typeface="Wingdings" panose="05000000000000000000" pitchFamily="2" charset="2"/>
              <a:buNone/>
              <a:defRPr/>
            </a:pPr>
            <a:r>
              <a:rPr lang="en-US" altLang="zh-CN" sz="2400" dirty="0"/>
              <a:t>25.2-7</a:t>
            </a:r>
            <a:endParaRPr lang="zh-CN" altLang="zh-CN" sz="2400" dirty="0"/>
          </a:p>
          <a:p>
            <a:pPr>
              <a:defRPr/>
            </a:pPr>
            <a:endParaRPr lang="zh-CN" altLang="zh-CN" sz="2400" dirty="0"/>
          </a:p>
          <a:p>
            <a:pPr>
              <a:defRPr/>
            </a:pPr>
            <a:r>
              <a:rPr lang="zh-CN" altLang="zh-CN" sz="2400" dirty="0"/>
              <a:t>思考题：</a:t>
            </a:r>
            <a:r>
              <a:rPr lang="en-US" altLang="zh-CN" sz="2400" dirty="0"/>
              <a:t>25.2-6</a:t>
            </a:r>
            <a:endParaRPr lang="zh-CN" altLang="zh-CN" sz="2400" dirty="0"/>
          </a:p>
          <a:p>
            <a:pPr>
              <a:defRPr/>
            </a:pPr>
            <a:endParaRPr lang="zh-CN" altLang="en-US" sz="2400" dirty="0"/>
          </a:p>
        </p:txBody>
      </p:sp>
      <p:sp>
        <p:nvSpPr>
          <p:cNvPr id="4" name="日期占位符 3"/>
          <p:cNvSpPr>
            <a:spLocks noGrp="1"/>
          </p:cNvSpPr>
          <p:nvPr>
            <p:ph type="dt" sz="quarter" idx="10"/>
          </p:nvPr>
        </p:nvSpPr>
        <p:spPr/>
        <p:txBody>
          <a:bodyPr/>
          <a:lstStyle/>
          <a:p>
            <a:pPr>
              <a:defRPr/>
            </a:pPr>
            <a:fld id="{89E58978-CEA0-46E9-8AE1-8D4D38B7DAAC}" type="datetime1">
              <a:rPr lang="zh-CN" altLang="en-US" smtClean="0"/>
            </a:fld>
            <a:endParaRPr lang="zh-CN" altLang="en-US"/>
          </a:p>
        </p:txBody>
      </p:sp>
      <p:sp>
        <p:nvSpPr>
          <p:cNvPr id="88068" name="灯片编号占位符 4"/>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01B6131F-FDC5-451F-8BF2-F3B116372088}" type="slidenum">
              <a:rPr lang="zh-CN" altLang="zh-CN" sz="1400" smtClean="0">
                <a:solidFill>
                  <a:schemeClr val="tx1"/>
                </a:solidFill>
                <a:latin typeface="Tahoma" panose="020B0604030504040204" pitchFamily="34" charset="0"/>
                <a:ea typeface="宋体" panose="02010600030101010101" pitchFamily="2" charset="-122"/>
              </a:rPr>
            </a:fld>
            <a:endParaRPr lang="zh-CN" altLang="zh-CN" sz="1400">
              <a:solidFill>
                <a:schemeClr val="tx1"/>
              </a:solidFill>
              <a:latin typeface="Tahoma" panose="020B0604030504040204" pitchFamily="34" charset="0"/>
              <a:ea typeface="宋体" panose="02010600030101010101" pitchFamily="2" charset="-122"/>
            </a:endParaRPr>
          </a:p>
        </p:txBody>
      </p:sp>
      <p:pic>
        <p:nvPicPr>
          <p:cNvPr id="88069"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107950" y="79375"/>
            <a:ext cx="8675688" cy="6075363"/>
          </a:xfrm>
          <a:solidFill>
            <a:schemeClr val="bg1"/>
          </a:solidFill>
        </p:spPr>
        <p:txBody>
          <a:bodyPr/>
          <a:lstStyle/>
          <a:p>
            <a:pPr marL="3230880" indent="-3122930" algn="just" eaLnBrk="1" hangingPunct="1">
              <a:lnSpc>
                <a:spcPct val="150000"/>
              </a:lnSpc>
              <a:spcBef>
                <a:spcPts val="1200"/>
              </a:spcBef>
              <a:buFont typeface="Wingdings 3" panose="05040102010807070707" pitchFamily="18" charset="2"/>
              <a:buNone/>
              <a:defRPr/>
            </a:pPr>
            <a:r>
              <a:rPr lang="en-US" altLang="zh-CN" sz="2400" dirty="0"/>
              <a:t>5</a:t>
            </a:r>
            <a:r>
              <a:rPr lang="zh-CN" altLang="en-US" sz="2400" dirty="0"/>
              <a:t>）</a:t>
            </a:r>
            <a:r>
              <a:rPr lang="zh-CN" altLang="en-US" sz="2800" dirty="0">
                <a:solidFill>
                  <a:srgbClr val="FF0000"/>
                </a:solidFill>
              </a:rPr>
              <a:t>前驱结点矩阵</a:t>
            </a:r>
            <a:r>
              <a:rPr lang="zh-CN" altLang="en-US" sz="2400" dirty="0"/>
              <a:t>：</a:t>
            </a:r>
            <a:endParaRPr lang="en-US" altLang="zh-CN" sz="2400" dirty="0"/>
          </a:p>
          <a:p>
            <a:pPr marL="3230880" indent="-3122930" algn="just" eaLnBrk="1" hangingPunct="1">
              <a:lnSpc>
                <a:spcPct val="150000"/>
              </a:lnSpc>
              <a:spcBef>
                <a:spcPts val="1200"/>
              </a:spcBef>
              <a:buFont typeface="Wingdings 3" panose="05040102010807070707" pitchFamily="18" charset="2"/>
              <a:buNone/>
              <a:defRPr/>
            </a:pPr>
            <a:r>
              <a:rPr lang="zh-CN" altLang="en-US" sz="2200" dirty="0"/>
              <a:t>      </a:t>
            </a:r>
            <a:r>
              <a:rPr lang="zh-CN" altLang="en-US" sz="2400" dirty="0"/>
              <a:t>前驱结点矩阵记为：</a:t>
            </a:r>
            <a:r>
              <a:rPr lang="az-Cyrl-AZ" altLang="zh-CN" sz="2400" dirty="0">
                <a:solidFill>
                  <a:srgbClr val="0000FF"/>
                </a:solidFill>
              </a:rPr>
              <a:t>П</a:t>
            </a:r>
            <a:r>
              <a:rPr lang="en-US" altLang="zh-CN" sz="2400" dirty="0">
                <a:solidFill>
                  <a:srgbClr val="0000FF"/>
                </a:solidFill>
              </a:rPr>
              <a:t>=(</a:t>
            </a:r>
            <a:r>
              <a:rPr lang="el-GR" altLang="zh-CN" sz="2400" dirty="0">
                <a:solidFill>
                  <a:srgbClr val="0000FF"/>
                </a:solidFill>
              </a:rPr>
              <a:t>π</a:t>
            </a:r>
            <a:r>
              <a:rPr lang="en-US" altLang="zh-CN" sz="2400" baseline="-25000" dirty="0" err="1">
                <a:solidFill>
                  <a:srgbClr val="0000FF"/>
                </a:solidFill>
              </a:rPr>
              <a:t>ij</a:t>
            </a:r>
            <a:r>
              <a:rPr lang="en-US" altLang="zh-CN" sz="2400" dirty="0">
                <a:solidFill>
                  <a:srgbClr val="0000FF"/>
                </a:solidFill>
              </a:rPr>
              <a:t>)</a:t>
            </a:r>
            <a:r>
              <a:rPr lang="zh-CN" altLang="en-US" sz="2400" dirty="0"/>
              <a:t>，其中</a:t>
            </a:r>
            <a:endParaRPr lang="en-US" altLang="zh-CN" sz="2200" dirty="0"/>
          </a:p>
          <a:p>
            <a:pPr marL="3230880" indent="-3122930" algn="just" eaLnBrk="1" hangingPunct="1">
              <a:lnSpc>
                <a:spcPct val="150000"/>
              </a:lnSpc>
              <a:spcBef>
                <a:spcPts val="1200"/>
              </a:spcBef>
              <a:buFont typeface="Wingdings 3" panose="05040102010807070707" pitchFamily="18" charset="2"/>
              <a:buNone/>
              <a:defRPr/>
            </a:pPr>
            <a:r>
              <a:rPr lang="en-US" altLang="zh-CN" sz="2200" dirty="0"/>
              <a:t>       </a:t>
            </a:r>
            <a:endParaRPr lang="en-US" altLang="zh-CN" sz="2200" dirty="0"/>
          </a:p>
          <a:p>
            <a:pPr marL="984250" indent="-338455" algn="just" eaLnBrk="1" hangingPunct="1">
              <a:lnSpc>
                <a:spcPct val="150000"/>
              </a:lnSpc>
              <a:spcBef>
                <a:spcPts val="3000"/>
              </a:spcBef>
              <a:defRPr/>
            </a:pPr>
            <a:r>
              <a:rPr lang="zh-CN" altLang="en-US" sz="2400" dirty="0">
                <a:solidFill>
                  <a:srgbClr val="0000FF"/>
                </a:solidFill>
              </a:rPr>
              <a:t>利用前驱结点矩阵</a:t>
            </a:r>
            <a:r>
              <a:rPr lang="az-Cyrl-AZ" altLang="zh-CN" sz="2400" dirty="0">
                <a:solidFill>
                  <a:srgbClr val="0000FF"/>
                </a:solidFill>
              </a:rPr>
              <a:t>П</a:t>
            </a:r>
            <a:r>
              <a:rPr lang="zh-CN" altLang="en-US" sz="2400" dirty="0">
                <a:solidFill>
                  <a:srgbClr val="0000FF"/>
                </a:solidFill>
              </a:rPr>
              <a:t>可以计算出每对结点间的最短路径</a:t>
            </a:r>
            <a:r>
              <a:rPr lang="zh-CN" altLang="en-US" sz="2200" dirty="0"/>
              <a:t>。</a:t>
            </a:r>
            <a:endParaRPr lang="en-US" altLang="zh-CN" sz="2200" dirty="0"/>
          </a:p>
          <a:p>
            <a:pPr marL="1163955" indent="-1056005" algn="just" eaLnBrk="1" hangingPunct="1">
              <a:lnSpc>
                <a:spcPct val="150000"/>
              </a:lnSpc>
              <a:spcBef>
                <a:spcPts val="600"/>
              </a:spcBef>
              <a:buFont typeface="Wingdings 3" panose="05040102010807070707" pitchFamily="18" charset="2"/>
              <a:buNone/>
              <a:defRPr/>
            </a:pPr>
            <a:r>
              <a:rPr lang="zh-CN" altLang="en-US" sz="2400" dirty="0">
                <a:latin typeface="宋体" panose="02010600030101010101" pitchFamily="2" charset="-122"/>
                <a:ea typeface="宋体" panose="02010600030101010101" pitchFamily="2" charset="-122"/>
              </a:rPr>
              <a:t>       前驱结点矩阵</a:t>
            </a:r>
            <a:r>
              <a:rPr lang="az-Cyrl-AZ" altLang="zh-CN" sz="2400" dirty="0">
                <a:ea typeface="宋体" panose="02010600030101010101" pitchFamily="2" charset="-122"/>
              </a:rPr>
              <a:t>П</a:t>
            </a:r>
            <a:r>
              <a:rPr lang="zh-CN" altLang="en-US" sz="2400" dirty="0">
                <a:latin typeface="宋体" panose="02010600030101010101" pitchFamily="2" charset="-122"/>
                <a:ea typeface="宋体" panose="02010600030101010101" pitchFamily="2" charset="-122"/>
              </a:rPr>
              <a:t>的第</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行所诱导</a:t>
            </a:r>
            <a:r>
              <a:rPr lang="en-US" altLang="zh-CN" sz="2400" dirty="0">
                <a:latin typeface="宋体" panose="02010600030101010101" pitchFamily="2" charset="-122"/>
                <a:ea typeface="宋体" panose="02010600030101010101" pitchFamily="2" charset="-122"/>
              </a:rPr>
              <a:t>(induce)</a:t>
            </a:r>
            <a:r>
              <a:rPr lang="zh-CN" altLang="en-US" sz="2400" dirty="0">
                <a:latin typeface="宋体" panose="02010600030101010101" pitchFamily="2" charset="-122"/>
                <a:ea typeface="宋体" panose="02010600030101010101" pitchFamily="2" charset="-122"/>
              </a:rPr>
              <a:t>的子图是一棵</a:t>
            </a:r>
            <a:r>
              <a:rPr lang="zh-CN" altLang="en-US" sz="2400" dirty="0">
                <a:solidFill>
                  <a:srgbClr val="0000FF"/>
                </a:solidFill>
                <a:latin typeface="宋体" panose="02010600030101010101" pitchFamily="2" charset="-122"/>
                <a:ea typeface="宋体" panose="02010600030101010101" pitchFamily="2" charset="-122"/>
              </a:rPr>
              <a:t>根结点为</a:t>
            </a:r>
            <a:r>
              <a:rPr lang="en-US" altLang="zh-CN" sz="2400" dirty="0" err="1">
                <a:solidFill>
                  <a:srgbClr val="0000FF"/>
                </a:solidFill>
                <a:latin typeface="宋体" panose="02010600030101010101" pitchFamily="2" charset="-122"/>
                <a:ea typeface="宋体" panose="02010600030101010101" pitchFamily="2" charset="-122"/>
              </a:rPr>
              <a:t>i</a:t>
            </a:r>
            <a:r>
              <a:rPr lang="zh-CN" altLang="en-US" sz="2400" dirty="0">
                <a:solidFill>
                  <a:srgbClr val="0000FF"/>
                </a:solidFill>
                <a:latin typeface="宋体" panose="02010600030101010101" pitchFamily="2" charset="-122"/>
                <a:ea typeface="宋体" panose="02010600030101010101" pitchFamily="2" charset="-122"/>
              </a:rPr>
              <a:t>的最短路径树</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625475" indent="-517525" algn="just" eaLnBrk="1" hangingPunct="1">
              <a:lnSpc>
                <a:spcPct val="150000"/>
              </a:lnSpc>
              <a:spcBef>
                <a:spcPts val="600"/>
              </a:spcBef>
              <a:buFont typeface="Wingdings 3" panose="05040102010807070707" pitchFamily="18" charset="2"/>
              <a:buNone/>
              <a:defRPr/>
            </a:pPr>
            <a:r>
              <a:rPr lang="en-US" altLang="zh-CN" sz="2400" dirty="0"/>
              <a:t>            </a:t>
            </a:r>
            <a:r>
              <a:rPr lang="zh-CN" altLang="en-US" sz="2400" dirty="0"/>
              <a:t>对于每个结点</a:t>
            </a:r>
            <a:r>
              <a:rPr lang="en-US" altLang="zh-CN" sz="2400" dirty="0" err="1"/>
              <a:t>i∈V</a:t>
            </a:r>
            <a:r>
              <a:rPr lang="zh-CN" altLang="en-US" sz="2400" dirty="0"/>
              <a:t>，定义图</a:t>
            </a:r>
            <a:r>
              <a:rPr lang="en-US" altLang="zh-CN" sz="2400" dirty="0"/>
              <a:t>G</a:t>
            </a:r>
            <a:r>
              <a:rPr lang="zh-CN" altLang="en-US" sz="2400" dirty="0"/>
              <a:t>对于结点</a:t>
            </a:r>
            <a:r>
              <a:rPr lang="en-US" altLang="zh-CN" sz="2400" dirty="0" err="1"/>
              <a:t>i</a:t>
            </a:r>
            <a:r>
              <a:rPr lang="zh-CN" altLang="en-US" sz="2400" dirty="0"/>
              <a:t>的</a:t>
            </a:r>
            <a:r>
              <a:rPr lang="zh-CN" altLang="en-US" sz="2400" b="1" dirty="0">
                <a:solidFill>
                  <a:srgbClr val="FF0000"/>
                </a:solidFill>
              </a:rPr>
              <a:t>前驱子图</a:t>
            </a:r>
            <a:r>
              <a:rPr lang="zh-CN" altLang="en-US" sz="2400" dirty="0"/>
              <a:t>为</a:t>
            </a:r>
            <a:r>
              <a:rPr lang="en-US" altLang="zh-CN" sz="2400" dirty="0"/>
              <a:t>G</a:t>
            </a:r>
            <a:r>
              <a:rPr lang="el-GR" altLang="zh-CN" sz="2400" baseline="-25000" dirty="0"/>
              <a:t>π</a:t>
            </a:r>
            <a:r>
              <a:rPr lang="en-US" altLang="zh-CN" sz="2400" baseline="-25000" dirty="0"/>
              <a:t>,</a:t>
            </a:r>
            <a:r>
              <a:rPr lang="en-US" altLang="zh-CN" sz="2400" baseline="-25000" dirty="0" err="1"/>
              <a:t>i</a:t>
            </a:r>
            <a:r>
              <a:rPr lang="en-US" altLang="zh-CN" sz="2400" dirty="0"/>
              <a:t>=(V</a:t>
            </a:r>
            <a:r>
              <a:rPr lang="el-GR" altLang="zh-CN" sz="2400" baseline="-25000" dirty="0"/>
              <a:t>π</a:t>
            </a:r>
            <a:r>
              <a:rPr lang="en-US" altLang="zh-CN" sz="2400" baseline="-25000" dirty="0"/>
              <a:t>,</a:t>
            </a:r>
            <a:r>
              <a:rPr lang="en-US" altLang="zh-CN" sz="2400" baseline="-25000" dirty="0" err="1"/>
              <a:t>i</a:t>
            </a:r>
            <a:r>
              <a:rPr lang="en-US" altLang="zh-CN" sz="2400" dirty="0" err="1"/>
              <a:t>,E</a:t>
            </a:r>
            <a:r>
              <a:rPr lang="el-GR" altLang="zh-CN" sz="2400" baseline="-25000" dirty="0"/>
              <a:t>π</a:t>
            </a:r>
            <a:r>
              <a:rPr lang="en-US" altLang="zh-CN" sz="2400" baseline="-25000" dirty="0"/>
              <a:t>,</a:t>
            </a:r>
            <a:r>
              <a:rPr lang="en-US" altLang="zh-CN" sz="2400" baseline="-25000" dirty="0" err="1"/>
              <a:t>i</a:t>
            </a:r>
            <a:r>
              <a:rPr lang="en-US" altLang="zh-CN" sz="2400" dirty="0"/>
              <a:t>)</a:t>
            </a:r>
            <a:r>
              <a:rPr lang="zh-CN" altLang="en-US" sz="2400" dirty="0"/>
              <a:t>，其中</a:t>
            </a:r>
            <a:endParaRPr lang="en-US" altLang="zh-CN" sz="2400" dirty="0"/>
          </a:p>
          <a:p>
            <a:pPr marL="3230880" indent="-3122930" algn="just" eaLnBrk="1" hangingPunct="1">
              <a:lnSpc>
                <a:spcPct val="150000"/>
              </a:lnSpc>
              <a:spcBef>
                <a:spcPts val="1200"/>
              </a:spcBef>
              <a:buFont typeface="Wingdings 3" panose="05040102010807070707" pitchFamily="18" charset="2"/>
              <a:buNone/>
              <a:defRPr/>
            </a:pPr>
            <a:endParaRPr lang="en-US" altLang="zh-CN" sz="2200" dirty="0"/>
          </a:p>
        </p:txBody>
      </p:sp>
      <p:pic>
        <p:nvPicPr>
          <p:cNvPr id="12291"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00338" y="5516563"/>
            <a:ext cx="41783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6157913"/>
            <a:ext cx="4394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3" name="对象 4"/>
          <p:cNvGraphicFramePr>
            <a:graphicFrameLocks noChangeAspect="1"/>
          </p:cNvGraphicFramePr>
          <p:nvPr/>
        </p:nvGraphicFramePr>
        <p:xfrm>
          <a:off x="1331913" y="1700213"/>
          <a:ext cx="7127875" cy="735012"/>
        </p:xfrm>
        <a:graphic>
          <a:graphicData uri="http://schemas.openxmlformats.org/presentationml/2006/ole">
            <mc:AlternateContent xmlns:mc="http://schemas.openxmlformats.org/markup-compatibility/2006">
              <mc:Choice xmlns:v="urn:schemas-microsoft-com:vml" Requires="v">
                <p:oleObj spid="_x0000_s12308" name="公式" r:id="rId3" imgW="4445000" imgH="457200" progId="Equation.3">
                  <p:embed/>
                </p:oleObj>
              </mc:Choice>
              <mc:Fallback>
                <p:oleObj name="公式" r:id="rId3" imgW="4445000" imgH="4572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700213"/>
                        <a:ext cx="712787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294" name="图片 2"/>
          <p:cNvPicPr>
            <a:picLocks noChangeAspect="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9525" y="441325"/>
            <a:ext cx="8985250" cy="5832475"/>
          </a:xfrm>
          <a:solidFill>
            <a:schemeClr val="bg1"/>
          </a:solidFill>
        </p:spPr>
        <p:txBody>
          <a:bodyPr/>
          <a:lstStyle/>
          <a:p>
            <a:pPr marL="3230880" indent="-3122930" algn="just" eaLnBrk="1" hangingPunct="1">
              <a:lnSpc>
                <a:spcPct val="150000"/>
              </a:lnSpc>
              <a:spcBef>
                <a:spcPct val="0"/>
              </a:spcBef>
              <a:buFont typeface="Wingdings 3" panose="05040102010807070707" pitchFamily="18" charset="2"/>
              <a:buNone/>
              <a:defRPr/>
            </a:pPr>
            <a:r>
              <a:rPr lang="en-US" altLang="zh-CN" sz="2800" dirty="0"/>
              <a:t>6</a:t>
            </a:r>
            <a:r>
              <a:rPr lang="zh-CN" altLang="en-US" sz="2800" dirty="0"/>
              <a:t>）</a:t>
            </a:r>
            <a:r>
              <a:rPr lang="en-US" altLang="zh-CN" sz="2800" dirty="0">
                <a:latin typeface="+mn-lt"/>
              </a:rPr>
              <a:t>PRINT-ALL-PAIRS-SHORTEST-PATH</a:t>
            </a:r>
            <a:r>
              <a:rPr lang="zh-CN" altLang="en-US" sz="2800" dirty="0"/>
              <a:t>过程：</a:t>
            </a:r>
            <a:endParaRPr lang="en-US" altLang="zh-CN" sz="2800" dirty="0"/>
          </a:p>
          <a:p>
            <a:pPr marL="88900" indent="19050" algn="just" eaLnBrk="1" hangingPunct="1">
              <a:lnSpc>
                <a:spcPct val="150000"/>
              </a:lnSpc>
              <a:spcBef>
                <a:spcPct val="0"/>
              </a:spcBef>
              <a:buFont typeface="Wingdings 3" panose="05040102010807070707" pitchFamily="18" charset="2"/>
              <a:buNone/>
              <a:defRPr/>
            </a:pPr>
            <a:r>
              <a:rPr lang="zh-CN" altLang="en-US" sz="2400" dirty="0"/>
              <a:t>    如果</a:t>
            </a:r>
            <a:r>
              <a:rPr lang="en-US" altLang="zh-CN" sz="2400" dirty="0"/>
              <a:t>G</a:t>
            </a:r>
            <a:r>
              <a:rPr lang="el-GR" altLang="zh-CN" sz="2400" baseline="-25000" dirty="0"/>
              <a:t>π</a:t>
            </a:r>
            <a:r>
              <a:rPr lang="en-US" altLang="zh-CN" sz="2400" baseline="-25000" dirty="0"/>
              <a:t>,</a:t>
            </a:r>
            <a:r>
              <a:rPr lang="en-US" altLang="zh-CN" sz="2400" baseline="-25000" dirty="0" err="1"/>
              <a:t>i</a:t>
            </a:r>
            <a:r>
              <a:rPr lang="zh-CN" altLang="en-US" sz="2400" dirty="0"/>
              <a:t>是一棵最短路径树，则</a:t>
            </a:r>
            <a:r>
              <a:rPr lang="en-US" altLang="zh-CN" sz="1800" b="1" dirty="0"/>
              <a:t>PRINT-ALL-PAIRS-SHORTEST-PATH</a:t>
            </a:r>
            <a:r>
              <a:rPr lang="zh-CN" altLang="en-US" sz="2400" dirty="0"/>
              <a:t>过程输出从结点</a:t>
            </a:r>
            <a:r>
              <a:rPr lang="en-US" altLang="zh-CN" sz="2400" dirty="0" err="1"/>
              <a:t>i</a:t>
            </a:r>
            <a:r>
              <a:rPr lang="zh-CN" altLang="en-US" sz="2400" dirty="0"/>
              <a:t>到结点</a:t>
            </a:r>
            <a:r>
              <a:rPr lang="en-US" altLang="zh-CN" sz="2400" dirty="0"/>
              <a:t>j</a:t>
            </a:r>
            <a:r>
              <a:rPr lang="zh-CN" altLang="en-US" sz="2400" dirty="0"/>
              <a:t>的一条最短路径。</a:t>
            </a:r>
            <a:endParaRPr lang="en-US" altLang="zh-CN" sz="2400" dirty="0"/>
          </a:p>
        </p:txBody>
      </p:sp>
      <p:pic>
        <p:nvPicPr>
          <p:cNvPr id="14339"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19250" y="2852738"/>
            <a:ext cx="6084888" cy="231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44463" y="161925"/>
            <a:ext cx="8748712" cy="6075363"/>
          </a:xfrm>
          <a:solidFill>
            <a:schemeClr val="bg1"/>
          </a:solidFill>
        </p:spPr>
        <p:txBody>
          <a:bodyPr/>
          <a:lstStyle/>
          <a:p>
            <a:pPr marL="107950" indent="0" algn="just" eaLnBrk="1" hangingPunct="1">
              <a:lnSpc>
                <a:spcPct val="150000"/>
              </a:lnSpc>
              <a:spcBef>
                <a:spcPts val="1200"/>
              </a:spcBef>
              <a:buFont typeface="Wingdings" panose="05000000000000000000" pitchFamily="2" charset="2"/>
              <a:buNone/>
              <a:defRPr/>
            </a:pPr>
            <a:r>
              <a:rPr lang="en-US" altLang="zh-CN" dirty="0"/>
              <a:t>25.1 </a:t>
            </a:r>
            <a:r>
              <a:rPr lang="zh-CN" altLang="en-US" dirty="0"/>
              <a:t>最短路径和矩阵乘法</a:t>
            </a:r>
            <a:endParaRPr lang="en-US" altLang="zh-CN" dirty="0"/>
          </a:p>
          <a:p>
            <a:pPr marL="107950" indent="0" algn="just" eaLnBrk="1" hangingPunct="1">
              <a:lnSpc>
                <a:spcPct val="150000"/>
              </a:lnSpc>
              <a:spcBef>
                <a:spcPts val="12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本节给出有向图所有结点对最短路径问题的一种</a:t>
            </a:r>
            <a:r>
              <a:rPr lang="zh-CN" altLang="en-US" sz="2400" dirty="0">
                <a:solidFill>
                  <a:srgbClr val="FF0000"/>
                </a:solidFill>
              </a:rPr>
              <a:t>动态规划算法</a:t>
            </a:r>
            <a:r>
              <a:rPr lang="zh-CN" altLang="en-US" sz="2400" dirty="0">
                <a:latin typeface="宋体" panose="02010600030101010101" pitchFamily="2" charset="-122"/>
                <a:ea typeface="宋体" panose="02010600030101010101" pitchFamily="2" charset="-122"/>
              </a:rPr>
              <a:t>。时间复杂度</a:t>
            </a:r>
            <a:r>
              <a:rPr lang="el-GR" altLang="zh-CN" sz="2400" dirty="0">
                <a:ea typeface="宋体" panose="02010600030101010101" pitchFamily="2" charset="-122"/>
              </a:rPr>
              <a:t>Θ</a:t>
            </a:r>
            <a:r>
              <a:rPr lang="en-US" altLang="zh-CN" sz="2400" dirty="0">
                <a:latin typeface="宋体" panose="02010600030101010101" pitchFamily="2" charset="-122"/>
                <a:ea typeface="宋体" panose="02010600030101010101" pitchFamily="2" charset="-122"/>
              </a:rPr>
              <a:t>(V</a:t>
            </a:r>
            <a:r>
              <a:rPr lang="en-US" altLang="zh-CN" sz="2400" baseline="30000" dirty="0">
                <a:latin typeface="宋体" panose="02010600030101010101" pitchFamily="2" charset="-122"/>
                <a:ea typeface="宋体" panose="02010600030101010101" pitchFamily="2" charset="-122"/>
              </a:rPr>
              <a:t>4</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，然后改进到</a:t>
            </a:r>
            <a:r>
              <a:rPr lang="el-GR" altLang="zh-CN" sz="2400" dirty="0">
                <a:ea typeface="宋体" panose="02010600030101010101" pitchFamily="2" charset="-122"/>
              </a:rPr>
              <a:t>Θ</a:t>
            </a:r>
            <a:r>
              <a:rPr lang="en-US" altLang="zh-CN" sz="2400" dirty="0">
                <a:latin typeface="宋体" panose="02010600030101010101" pitchFamily="2" charset="-122"/>
                <a:ea typeface="宋体" panose="02010600030101010101" pitchFamily="2" charset="-122"/>
              </a:rPr>
              <a:t>(V</a:t>
            </a:r>
            <a:r>
              <a:rPr lang="en-US" altLang="zh-CN" sz="2400" baseline="30000" dirty="0">
                <a:latin typeface="宋体" panose="02010600030101010101" pitchFamily="2" charset="-122"/>
                <a:ea typeface="宋体" panose="02010600030101010101" pitchFamily="2" charset="-122"/>
              </a:rPr>
              <a:t>3</a:t>
            </a:r>
            <a:r>
              <a:rPr lang="en-US" altLang="zh-CN" sz="2400" dirty="0">
                <a:latin typeface="宋体" panose="02010600030101010101" pitchFamily="2" charset="-122"/>
                <a:ea typeface="宋体" panose="02010600030101010101" pitchFamily="2" charset="-122"/>
              </a:rPr>
              <a:t>lgV)</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450850" algn="just" eaLnBrk="1" hangingPunct="1">
              <a:lnSpc>
                <a:spcPct val="150000"/>
              </a:lnSpc>
              <a:spcBef>
                <a:spcPts val="1200"/>
              </a:spcBef>
              <a:defRPr/>
            </a:pPr>
            <a:r>
              <a:rPr lang="zh-CN" altLang="en-US" sz="2800" dirty="0">
                <a:solidFill>
                  <a:srgbClr val="0000FF"/>
                </a:solidFill>
              </a:rPr>
              <a:t>最短路径的最优子结构性质：</a:t>
            </a:r>
            <a:r>
              <a:rPr lang="zh-CN" altLang="en-US" sz="2400" dirty="0">
                <a:solidFill>
                  <a:srgbClr val="FF0000"/>
                </a:solidFill>
              </a:rPr>
              <a:t>每条路径都是最短路径</a:t>
            </a:r>
            <a:endParaRPr lang="en-US" altLang="zh-CN" sz="2400" dirty="0">
              <a:solidFill>
                <a:srgbClr val="FF0000"/>
              </a:solidFill>
            </a:endParaRPr>
          </a:p>
          <a:p>
            <a:pPr marL="107950" indent="0" algn="just" eaLnBrk="1" hangingPunct="1">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考虑从结点</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到结点</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的一条最短路径</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。假定</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至多包含</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条边（</a:t>
            </a:r>
            <a:r>
              <a:rPr lang="zh-CN" altLang="en-US" sz="1800" dirty="0">
                <a:latin typeface="宋体" panose="02010600030101010101" pitchFamily="2" charset="-122"/>
                <a:ea typeface="宋体" panose="02010600030101010101" pitchFamily="2" charset="-122"/>
              </a:rPr>
              <a:t>假定没有权重为负值的环路</a:t>
            </a:r>
            <a:r>
              <a:rPr lang="zh-CN" altLang="en-US" sz="2400" dirty="0">
                <a:latin typeface="宋体" panose="02010600030101010101" pitchFamily="2" charset="-122"/>
                <a:ea typeface="宋体" panose="02010600030101010101" pitchFamily="2" charset="-122"/>
              </a:rPr>
              <a:t>），且</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为有限值。</a:t>
            </a:r>
            <a:endParaRPr lang="en-US" altLang="zh-CN" sz="2400" dirty="0">
              <a:latin typeface="宋体" panose="02010600030101010101" pitchFamily="2" charset="-122"/>
              <a:ea typeface="宋体" panose="02010600030101010101" pitchFamily="2" charset="-122"/>
            </a:endParaRPr>
          </a:p>
          <a:p>
            <a:pPr marL="894080" lvl="1" algn="just"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如果</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，则</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中不包含任何边，所以</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的权重等于</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94080" lvl="1" algn="just"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如果</a:t>
            </a:r>
            <a:r>
              <a:rPr lang="en-US" altLang="zh-CN" sz="2400" dirty="0" err="1">
                <a:latin typeface="宋体" panose="02010600030101010101" pitchFamily="2" charset="-122"/>
                <a:ea typeface="宋体" panose="02010600030101010101" pitchFamily="2" charset="-122"/>
              </a:rPr>
              <a:t>i≠j</a:t>
            </a:r>
            <a:r>
              <a:rPr lang="zh-CN" altLang="en-US" sz="2400" dirty="0">
                <a:latin typeface="宋体" panose="02010600030101010101" pitchFamily="2" charset="-122"/>
                <a:ea typeface="宋体" panose="02010600030101010101" pitchFamily="2" charset="-122"/>
              </a:rPr>
              <a:t>，则将路径</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分解为             ，其中</a:t>
            </a:r>
            <a:endParaRPr lang="en-US" altLang="zh-CN" sz="2400" dirty="0">
              <a:latin typeface="宋体" panose="02010600030101010101" pitchFamily="2" charset="-122"/>
              <a:ea typeface="宋体" panose="02010600030101010101" pitchFamily="2" charset="-122"/>
            </a:endParaRPr>
          </a:p>
          <a:p>
            <a:pPr marL="1163955" lvl="2" algn="just" eaLnBrk="1" hangingPunct="1">
              <a:lnSpc>
                <a:spcPct val="150000"/>
              </a:lnSpc>
              <a:spcBef>
                <a:spcPts val="1200"/>
              </a:spcBef>
              <a:buFont typeface="Wingdings" panose="05000000000000000000" pitchFamily="2" charset="2"/>
              <a:buChar char="Ø"/>
              <a:defRPr/>
            </a:pPr>
            <a:r>
              <a:rPr lang="en-US" altLang="zh-CN" sz="2000" dirty="0">
                <a:latin typeface="宋体" panose="02010600030101010101" pitchFamily="2" charset="-122"/>
                <a:ea typeface="宋体" panose="02010600030101010101" pitchFamily="2" charset="-122"/>
              </a:rPr>
              <a:t>p</a:t>
            </a:r>
            <a:r>
              <a:rPr lang="en-US" altLang="zh-CN" sz="2000" dirty="0">
                <a:latin typeface="+mn-lt"/>
                <a:ea typeface="宋体" panose="02010600030101010101" pitchFamily="2" charset="-122"/>
              </a:rPr>
              <a:t>’</a:t>
            </a:r>
            <a:r>
              <a:rPr lang="zh-CN" altLang="en-US" sz="2000" dirty="0">
                <a:latin typeface="宋体" panose="02010600030101010101" pitchFamily="2" charset="-122"/>
                <a:ea typeface="宋体" panose="02010600030101010101" pitchFamily="2" charset="-122"/>
              </a:rPr>
              <a:t>至多包含</a:t>
            </a:r>
            <a:r>
              <a:rPr lang="en-US" altLang="zh-CN" sz="2000" dirty="0">
                <a:latin typeface="宋体" panose="02010600030101010101" pitchFamily="2" charset="-122"/>
                <a:ea typeface="宋体" panose="02010600030101010101" pitchFamily="2" charset="-122"/>
              </a:rPr>
              <a:t>m-1</a:t>
            </a:r>
            <a:r>
              <a:rPr lang="zh-CN" altLang="en-US" sz="2000" dirty="0">
                <a:latin typeface="宋体" panose="02010600030101010101" pitchFamily="2" charset="-122"/>
                <a:ea typeface="宋体" panose="02010600030101010101" pitchFamily="2" charset="-122"/>
              </a:rPr>
              <a:t>条边，根据引理</a:t>
            </a:r>
            <a:r>
              <a:rPr lang="en-US" altLang="zh-CN" sz="2000" dirty="0">
                <a:latin typeface="宋体" panose="02010600030101010101" pitchFamily="2" charset="-122"/>
                <a:ea typeface="宋体" panose="02010600030101010101" pitchFamily="2" charset="-122"/>
              </a:rPr>
              <a:t>24.1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p</a:t>
            </a:r>
            <a:r>
              <a:rPr lang="en-US" altLang="zh-CN" sz="2000" dirty="0">
                <a:solidFill>
                  <a:srgbClr val="000000"/>
                </a:solidFill>
                <a:latin typeface="+mn-lt"/>
                <a:ea typeface="宋体" panose="02010600030101010101" pitchFamily="2" charset="-122"/>
              </a:rPr>
              <a:t>’</a:t>
            </a:r>
            <a:r>
              <a:rPr lang="zh-CN" altLang="en-US" sz="2000" dirty="0">
                <a:latin typeface="宋体" panose="02010600030101010101" pitchFamily="2" charset="-122"/>
                <a:ea typeface="宋体" panose="02010600030101010101" pitchFamily="2" charset="-122"/>
              </a:rPr>
              <a:t>是从</a:t>
            </a:r>
            <a:r>
              <a:rPr lang="en-US" altLang="zh-CN" sz="2000" dirty="0" err="1">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的一条最短路径，</a:t>
            </a:r>
            <a:endParaRPr lang="en-US" altLang="zh-CN" sz="2000" dirty="0">
              <a:latin typeface="宋体" panose="02010600030101010101" pitchFamily="2" charset="-122"/>
              <a:ea typeface="宋体" panose="02010600030101010101" pitchFamily="2" charset="-122"/>
            </a:endParaRPr>
          </a:p>
          <a:p>
            <a:pPr marL="1163955" lvl="2" algn="just" eaLnBrk="1" hangingPunct="1">
              <a:lnSpc>
                <a:spcPct val="150000"/>
              </a:lnSpc>
              <a:spcBef>
                <a:spcPts val="6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且</a:t>
            </a:r>
            <a:r>
              <a:rPr lang="el-GR" altLang="zh-CN" sz="2000" dirty="0">
                <a:ea typeface="宋体" panose="02010600030101010101" pitchFamily="2" charset="-122"/>
              </a:rPr>
              <a:t>δ</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i,j</a:t>
            </a:r>
            <a:r>
              <a:rPr lang="en-US" altLang="zh-CN" sz="2000" dirty="0">
                <a:latin typeface="宋体" panose="02010600030101010101" pitchFamily="2" charset="-122"/>
                <a:ea typeface="宋体" panose="02010600030101010101" pitchFamily="2" charset="-122"/>
              </a:rPr>
              <a:t>)=</a:t>
            </a:r>
            <a:r>
              <a:rPr lang="el-GR" altLang="zh-CN" sz="2000" dirty="0">
                <a:ea typeface="宋体" panose="02010600030101010101" pitchFamily="2" charset="-122"/>
              </a:rPr>
              <a:t>δ</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i,k</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w</a:t>
            </a:r>
            <a:r>
              <a:rPr lang="en-US" altLang="zh-CN" sz="2000" baseline="-25000" dirty="0" err="1">
                <a:latin typeface="宋体" panose="02010600030101010101" pitchFamily="2" charset="-122"/>
                <a:ea typeface="宋体" panose="02010600030101010101" pitchFamily="2" charset="-122"/>
              </a:rPr>
              <a:t>kj</a:t>
            </a:r>
            <a:r>
              <a:rPr lang="zh-CN" altLang="en-US" sz="2000" dirty="0">
                <a:latin typeface="宋体" panose="02010600030101010101" pitchFamily="2" charset="-122"/>
                <a:ea typeface="宋体" panose="02010600030101010101" pitchFamily="2" charset="-122"/>
              </a:rPr>
              <a:t>。                                </a:t>
            </a:r>
            <a:r>
              <a:rPr lang="zh-CN" altLang="en-US" sz="2000" dirty="0"/>
              <a:t>▄</a:t>
            </a:r>
            <a:endParaRPr lang="en-US" altLang="zh-CN" sz="2000" dirty="0"/>
          </a:p>
        </p:txBody>
      </p:sp>
      <p:pic>
        <p:nvPicPr>
          <p:cNvPr id="16387"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76825" y="4652963"/>
            <a:ext cx="16478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2"/>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44463" y="306388"/>
            <a:ext cx="8748712" cy="6075362"/>
          </a:xfrm>
          <a:solidFill>
            <a:schemeClr val="bg1"/>
          </a:solidFill>
        </p:spPr>
        <p:txBody>
          <a:bodyPr/>
          <a:lstStyle/>
          <a:p>
            <a:pPr marL="357505" indent="-249555" algn="just" eaLnBrk="1" hangingPunct="1">
              <a:lnSpc>
                <a:spcPct val="150000"/>
              </a:lnSpc>
              <a:spcBef>
                <a:spcPts val="1200"/>
              </a:spcBef>
              <a:defRPr/>
            </a:pPr>
            <a:r>
              <a:rPr lang="zh-CN" altLang="en-US" sz="2800" dirty="0">
                <a:solidFill>
                  <a:srgbClr val="0000FF"/>
                </a:solidFill>
              </a:rPr>
              <a:t>递归解</a:t>
            </a:r>
            <a:endParaRPr lang="en-US" altLang="zh-CN" sz="2800" dirty="0">
              <a:solidFill>
                <a:srgbClr val="0000FF"/>
              </a:solidFill>
            </a:endParaRPr>
          </a:p>
          <a:p>
            <a:pPr marL="107950" indent="0" algn="just" eaLnBrk="1" hangingPunct="1">
              <a:lnSpc>
                <a:spcPct val="150000"/>
              </a:lnSpc>
              <a:spcBef>
                <a:spcPts val="1200"/>
              </a:spcBef>
              <a:buFont typeface="Wingdings" panose="05000000000000000000" pitchFamily="2" charset="2"/>
              <a:buNone/>
              <a:defRPr/>
            </a:pPr>
            <a:r>
              <a:rPr lang="zh-CN" altLang="en-US" sz="2400" dirty="0"/>
              <a:t>       设     是从结点</a:t>
            </a:r>
            <a:r>
              <a:rPr lang="en-US" altLang="zh-CN" sz="2400" dirty="0" err="1"/>
              <a:t>i</a:t>
            </a:r>
            <a:r>
              <a:rPr lang="zh-CN" altLang="en-US" sz="2400" dirty="0"/>
              <a:t>到结点</a:t>
            </a:r>
            <a:r>
              <a:rPr lang="en-US" altLang="zh-CN" sz="2400" dirty="0"/>
              <a:t>j</a:t>
            </a:r>
            <a:r>
              <a:rPr lang="zh-CN" altLang="en-US" sz="2400" dirty="0"/>
              <a:t>的</a:t>
            </a:r>
            <a:r>
              <a:rPr lang="zh-CN" altLang="en-US" sz="2400" dirty="0">
                <a:solidFill>
                  <a:srgbClr val="FF0000"/>
                </a:solidFill>
              </a:rPr>
              <a:t>至多包含</a:t>
            </a:r>
            <a:r>
              <a:rPr lang="en-US" altLang="zh-CN" sz="2400" dirty="0">
                <a:solidFill>
                  <a:srgbClr val="FF0000"/>
                </a:solidFill>
              </a:rPr>
              <a:t>m</a:t>
            </a:r>
            <a:r>
              <a:rPr lang="zh-CN" altLang="en-US" sz="2400" dirty="0">
                <a:solidFill>
                  <a:srgbClr val="FF0000"/>
                </a:solidFill>
              </a:rPr>
              <a:t>条边</a:t>
            </a:r>
            <a:r>
              <a:rPr lang="zh-CN" altLang="en-US" sz="2400" dirty="0"/>
              <a:t>的任意路径中的最小权重。</a:t>
            </a:r>
            <a:endParaRPr lang="en-US" altLang="zh-CN" sz="2400" dirty="0"/>
          </a:p>
          <a:p>
            <a:pPr marL="850900" lvl="1" algn="just" eaLnBrk="1" hangingPunct="1">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当</a:t>
            </a:r>
            <a:r>
              <a:rPr lang="en-US" altLang="zh-CN" sz="2400" dirty="0">
                <a:latin typeface="宋体" panose="02010600030101010101" pitchFamily="2" charset="-122"/>
                <a:ea typeface="宋体" panose="02010600030101010101" pitchFamily="2" charset="-122"/>
              </a:rPr>
              <a:t>m=0</a:t>
            </a:r>
            <a:r>
              <a:rPr lang="zh-CN" altLang="en-US" sz="2400" dirty="0">
                <a:latin typeface="宋体" panose="02010600030101010101" pitchFamily="2" charset="-122"/>
                <a:ea typeface="宋体" panose="02010600030101010101" pitchFamily="2" charset="-122"/>
              </a:rPr>
              <a:t>时，表示从结点</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到结点</a:t>
            </a:r>
            <a:r>
              <a:rPr lang="en-US" altLang="zh-CN" sz="2400" dirty="0">
                <a:latin typeface="宋体" panose="02010600030101010101" pitchFamily="2" charset="-122"/>
                <a:ea typeface="宋体" panose="02010600030101010101" pitchFamily="2" charset="-122"/>
              </a:rPr>
              <a:t>j</a:t>
            </a:r>
            <a:r>
              <a:rPr lang="zh-CN" altLang="en-US" sz="2400" b="1" dirty="0"/>
              <a:t>中间没有边</a:t>
            </a:r>
            <a:r>
              <a:rPr lang="zh-CN" altLang="en-US" sz="2400" dirty="0">
                <a:latin typeface="宋体" panose="02010600030101010101" pitchFamily="2" charset="-122"/>
                <a:ea typeface="宋体" panose="02010600030101010101" pitchFamily="2" charset="-122"/>
              </a:rPr>
              <a:t>的最短路径，所以有</a:t>
            </a:r>
            <a:endParaRPr lang="en-US" altLang="zh-CN" sz="2400" dirty="0">
              <a:latin typeface="宋体" panose="02010600030101010101" pitchFamily="2" charset="-122"/>
              <a:ea typeface="宋体" panose="02010600030101010101" pitchFamily="2" charset="-122"/>
            </a:endParaRPr>
          </a:p>
          <a:p>
            <a:pPr marL="357505" indent="-249555" algn="just" eaLnBrk="1" hangingPunct="1">
              <a:lnSpc>
                <a:spcPct val="150000"/>
              </a:lnSpc>
              <a:spcBef>
                <a:spcPts val="1200"/>
              </a:spcBef>
              <a:defRPr/>
            </a:pPr>
            <a:endParaRPr lang="en-US" altLang="zh-CN" sz="2400" dirty="0"/>
          </a:p>
          <a:p>
            <a:pPr marL="850900" lvl="1" algn="just" eaLnBrk="1" hangingPunct="1">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当</a:t>
            </a:r>
            <a:r>
              <a:rPr lang="en-US" altLang="zh-CN" sz="2400" dirty="0">
                <a:latin typeface="宋体" panose="02010600030101010101" pitchFamily="2" charset="-122"/>
                <a:ea typeface="宋体" panose="02010600030101010101" pitchFamily="2" charset="-122"/>
              </a:rPr>
              <a:t>m≥1</a:t>
            </a:r>
            <a:r>
              <a:rPr lang="zh-CN" altLang="en-US" sz="2400" dirty="0">
                <a:latin typeface="宋体" panose="02010600030101010101" pitchFamily="2" charset="-122"/>
                <a:ea typeface="宋体" panose="02010600030101010101" pitchFamily="2" charset="-122"/>
              </a:rPr>
              <a:t>时，可以在     的基础上计算从</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a:t>
            </a:r>
            <a:r>
              <a:rPr lang="zh-CN" altLang="en-US" sz="2400" dirty="0">
                <a:solidFill>
                  <a:srgbClr val="0000FF"/>
                </a:solidFill>
                <a:latin typeface="宋体" panose="02010600030101010101" pitchFamily="2" charset="-122"/>
                <a:ea typeface="宋体" panose="02010600030101010101" pitchFamily="2" charset="-122"/>
              </a:rPr>
              <a:t>最多由</a:t>
            </a:r>
            <a:r>
              <a:rPr lang="en-US" altLang="zh-CN" sz="2400" dirty="0">
                <a:solidFill>
                  <a:srgbClr val="0000FF"/>
                </a:solidFill>
                <a:latin typeface="宋体" panose="02010600030101010101" pitchFamily="2" charset="-122"/>
                <a:ea typeface="宋体" panose="02010600030101010101" pitchFamily="2" charset="-122"/>
              </a:rPr>
              <a:t>m</a:t>
            </a:r>
            <a:r>
              <a:rPr lang="zh-CN" altLang="en-US" sz="2400" dirty="0">
                <a:solidFill>
                  <a:srgbClr val="0000FF"/>
                </a:solidFill>
                <a:latin typeface="宋体" panose="02010600030101010101" pitchFamily="2" charset="-122"/>
                <a:ea typeface="宋体" panose="02010600030101010101" pitchFamily="2" charset="-122"/>
              </a:rPr>
              <a:t>条边</a:t>
            </a:r>
            <a:r>
              <a:rPr lang="zh-CN" altLang="en-US" sz="2400" dirty="0">
                <a:latin typeface="宋体" panose="02010600030101010101" pitchFamily="2" charset="-122"/>
                <a:ea typeface="宋体" panose="02010600030101010101" pitchFamily="2" charset="-122"/>
              </a:rPr>
              <a:t>组成的任意路径的最小权重    。</a:t>
            </a:r>
            <a:endParaRPr lang="en-US" altLang="zh-CN" sz="2400" dirty="0">
              <a:latin typeface="宋体" panose="02010600030101010101" pitchFamily="2" charset="-122"/>
              <a:ea typeface="宋体" panose="02010600030101010101" pitchFamily="2" charset="-122"/>
            </a:endParaRPr>
          </a:p>
          <a:p>
            <a:pPr marL="1250950" lvl="2" algn="just" eaLnBrk="1" hangingPunct="1">
              <a:lnSpc>
                <a:spcPct val="150000"/>
              </a:lnSpc>
              <a:spcBef>
                <a:spcPts val="1200"/>
              </a:spcBef>
              <a:buFont typeface="Wingdings" panose="05000000000000000000" pitchFamily="2" charset="2"/>
              <a:buChar char="Ø"/>
              <a:defRPr/>
            </a:pPr>
            <a:r>
              <a:rPr lang="zh-CN" altLang="en-US" sz="2000" dirty="0"/>
              <a:t>       是从</a:t>
            </a:r>
            <a:r>
              <a:rPr lang="en-US" altLang="zh-CN" sz="2000" dirty="0" err="1"/>
              <a:t>i</a:t>
            </a:r>
            <a:r>
              <a:rPr lang="zh-CN" altLang="en-US" sz="2000" dirty="0"/>
              <a:t>到</a:t>
            </a:r>
            <a:r>
              <a:rPr lang="en-US" altLang="zh-CN" sz="2000" dirty="0"/>
              <a:t>j</a:t>
            </a:r>
            <a:r>
              <a:rPr lang="zh-CN" altLang="en-US" sz="2000" dirty="0"/>
              <a:t>最多由</a:t>
            </a:r>
            <a:r>
              <a:rPr lang="en-US" altLang="zh-CN" sz="2000" dirty="0"/>
              <a:t>m-1</a:t>
            </a:r>
            <a:r>
              <a:rPr lang="zh-CN" altLang="en-US" sz="2000" dirty="0"/>
              <a:t>条边组成的最短路径的权重。</a:t>
            </a:r>
            <a:endParaRPr lang="en-US" altLang="zh-CN" sz="2000" dirty="0"/>
          </a:p>
          <a:p>
            <a:pPr marL="357505" indent="-249555" algn="just" eaLnBrk="1" hangingPunct="1">
              <a:lnSpc>
                <a:spcPct val="150000"/>
              </a:lnSpc>
              <a:spcBef>
                <a:spcPts val="1200"/>
              </a:spcBef>
              <a:defRPr/>
            </a:pPr>
            <a:endParaRPr lang="en-US" altLang="zh-CN" sz="2400" dirty="0"/>
          </a:p>
        </p:txBody>
      </p:sp>
      <p:graphicFrame>
        <p:nvGraphicFramePr>
          <p:cNvPr id="18435" name="对象 2"/>
          <p:cNvGraphicFramePr>
            <a:graphicFrameLocks noChangeAspect="1"/>
          </p:cNvGraphicFramePr>
          <p:nvPr/>
        </p:nvGraphicFramePr>
        <p:xfrm>
          <a:off x="1331913" y="1196975"/>
          <a:ext cx="487362" cy="487363"/>
        </p:xfrm>
        <a:graphic>
          <a:graphicData uri="http://schemas.openxmlformats.org/presentationml/2006/ole">
            <mc:AlternateContent xmlns:mc="http://schemas.openxmlformats.org/markup-compatibility/2006">
              <mc:Choice xmlns:v="urn:schemas-microsoft-com:vml" Requires="v">
                <p:oleObj spid="_x0000_s18493" name="公式" r:id="rId1" imgW="254000" imgH="254000" progId="Equation.3">
                  <p:embed/>
                </p:oleObj>
              </mc:Choice>
              <mc:Fallback>
                <p:oleObj name="公式" r:id="rId1" imgW="254000" imgH="2540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196975"/>
                        <a:ext cx="4873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3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5638" y="3344863"/>
            <a:ext cx="259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7" name="对象 5"/>
          <p:cNvGraphicFramePr>
            <a:graphicFrameLocks noChangeAspect="1"/>
          </p:cNvGraphicFramePr>
          <p:nvPr/>
        </p:nvGraphicFramePr>
        <p:xfrm>
          <a:off x="5056188" y="4941888"/>
          <a:ext cx="487362" cy="487362"/>
        </p:xfrm>
        <a:graphic>
          <a:graphicData uri="http://schemas.openxmlformats.org/presentationml/2006/ole">
            <mc:AlternateContent xmlns:mc="http://schemas.openxmlformats.org/markup-compatibility/2006">
              <mc:Choice xmlns:v="urn:schemas-microsoft-com:vml" Requires="v">
                <p:oleObj spid="_x0000_s18494" name="公式" r:id="rId4" imgW="254000" imgH="254000" progId="Equation.3">
                  <p:embed/>
                </p:oleObj>
              </mc:Choice>
              <mc:Fallback>
                <p:oleObj name="公式" r:id="rId4" imgW="254000" imgH="254000" progId="Equation.3">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188" y="4941888"/>
                        <a:ext cx="4873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对象 6"/>
          <p:cNvGraphicFramePr>
            <a:graphicFrameLocks noChangeAspect="1"/>
          </p:cNvGraphicFramePr>
          <p:nvPr/>
        </p:nvGraphicFramePr>
        <p:xfrm>
          <a:off x="3536950" y="4362450"/>
          <a:ext cx="657225" cy="487363"/>
        </p:xfrm>
        <a:graphic>
          <a:graphicData uri="http://schemas.openxmlformats.org/presentationml/2006/ole">
            <mc:AlternateContent xmlns:mc="http://schemas.openxmlformats.org/markup-compatibility/2006">
              <mc:Choice xmlns:v="urn:schemas-microsoft-com:vml" Requires="v">
                <p:oleObj spid="_x0000_s18495" name="公式" r:id="rId6" imgW="342900" imgH="254000" progId="Equation.3">
                  <p:embed/>
                </p:oleObj>
              </mc:Choice>
              <mc:Fallback>
                <p:oleObj name="公式" r:id="rId6" imgW="3429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6950" y="4362450"/>
                        <a:ext cx="6572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对象 7"/>
          <p:cNvGraphicFramePr>
            <a:graphicFrameLocks noChangeAspect="1"/>
          </p:cNvGraphicFramePr>
          <p:nvPr/>
        </p:nvGraphicFramePr>
        <p:xfrm>
          <a:off x="1403350" y="5661025"/>
          <a:ext cx="574675" cy="341313"/>
        </p:xfrm>
        <a:graphic>
          <a:graphicData uri="http://schemas.openxmlformats.org/presentationml/2006/ole">
            <mc:AlternateContent xmlns:mc="http://schemas.openxmlformats.org/markup-compatibility/2006">
              <mc:Choice xmlns:v="urn:schemas-microsoft-com:vml" Requires="v">
                <p:oleObj spid="_x0000_s18496" name="公式" r:id="rId8" imgW="342900" imgH="254000" progId="Equation.3">
                  <p:embed/>
                </p:oleObj>
              </mc:Choice>
              <mc:Fallback>
                <p:oleObj name="公式" r:id="rId8" imgW="342900" imgH="254000" progId="Equation.3">
                  <p:embed/>
                  <p:pic>
                    <p:nvPicPr>
                      <p:cNvPr id="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5661025"/>
                        <a:ext cx="5746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40" name="图片 2"/>
          <p:cNvPicPr>
            <a:picLocks noChangeAspect="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2"/>
          <p:cNvPicPr>
            <a:picLocks noChangeAspect="1"/>
          </p:cNvPicPr>
          <p:nvPr/>
        </p:nvPicPr>
        <p:blipFill>
          <a:blip r:embed="rId1">
            <a:lum bright="70000" contrast="-70000"/>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内容占位符 2"/>
          <p:cNvSpPr>
            <a:spLocks noGrp="1"/>
          </p:cNvSpPr>
          <p:nvPr>
            <p:ph idx="1"/>
          </p:nvPr>
        </p:nvSpPr>
        <p:spPr>
          <a:xfrm>
            <a:off x="107950" y="76200"/>
            <a:ext cx="8748713" cy="6075363"/>
          </a:xfrm>
          <a:solidFill>
            <a:schemeClr val="bg1"/>
          </a:solidFill>
        </p:spPr>
        <p:txBody>
          <a:bodyPr/>
          <a:lstStyle/>
          <a:p>
            <a:pPr marL="357505" indent="-249555" algn="just" eaLnBrk="1" hangingPunct="1">
              <a:lnSpc>
                <a:spcPct val="150000"/>
              </a:lnSpc>
              <a:spcBef>
                <a:spcPts val="1200"/>
              </a:spcBef>
              <a:defRPr/>
            </a:pPr>
            <a:r>
              <a:rPr lang="en-US" altLang="zh-CN" dirty="0"/>
              <a:t>     </a:t>
            </a:r>
            <a:r>
              <a:rPr lang="zh-CN" altLang="en-US" dirty="0"/>
              <a:t>的计算：</a:t>
            </a:r>
            <a:r>
              <a:rPr lang="zh-CN" altLang="en-US" sz="2400" dirty="0">
                <a:solidFill>
                  <a:srgbClr val="0000FF"/>
                </a:solidFill>
              </a:rPr>
              <a:t>通过对</a:t>
            </a:r>
            <a:r>
              <a:rPr lang="en-US" altLang="zh-CN" sz="2400" dirty="0">
                <a:solidFill>
                  <a:srgbClr val="0000FF"/>
                </a:solidFill>
              </a:rPr>
              <a:t>j</a:t>
            </a:r>
            <a:r>
              <a:rPr lang="zh-CN" altLang="en-US" sz="2400" dirty="0">
                <a:solidFill>
                  <a:srgbClr val="0000FF"/>
                </a:solidFill>
              </a:rPr>
              <a:t>的所有可能的前驱</a:t>
            </a:r>
            <a:r>
              <a:rPr lang="en-US" altLang="zh-CN" sz="2400" dirty="0">
                <a:solidFill>
                  <a:srgbClr val="0000FF"/>
                </a:solidFill>
              </a:rPr>
              <a:t>k</a:t>
            </a:r>
            <a:r>
              <a:rPr lang="zh-CN" altLang="en-US" sz="2400" dirty="0">
                <a:solidFill>
                  <a:srgbClr val="0000FF"/>
                </a:solidFill>
              </a:rPr>
              <a:t>进行检查获得</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107950" indent="0" algn="just" eaLnBrk="1" hangingPunct="1">
              <a:lnSpc>
                <a:spcPct val="150000"/>
              </a:lnSpc>
              <a:spcBef>
                <a:spcPts val="2400"/>
              </a:spcBef>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的递归定义：</a:t>
            </a:r>
            <a:endParaRPr lang="en-US" altLang="zh-CN" sz="2400" dirty="0">
              <a:latin typeface="宋体" panose="02010600030101010101" pitchFamily="2" charset="-122"/>
              <a:ea typeface="宋体" panose="02010600030101010101" pitchFamily="2" charset="-122"/>
            </a:endParaRPr>
          </a:p>
          <a:p>
            <a:pPr marL="107950" indent="0" algn="just" eaLnBrk="1" hangingPunct="1">
              <a:lnSpc>
                <a:spcPct val="150000"/>
              </a:lnSpc>
              <a:spcBef>
                <a:spcPts val="1200"/>
              </a:spcBef>
              <a:buFont typeface="Wingdings" panose="05000000000000000000" pitchFamily="2" charset="2"/>
              <a:buNone/>
              <a:defRPr/>
            </a:pPr>
            <a:endParaRPr lang="en-US" altLang="zh-CN" sz="2400" dirty="0"/>
          </a:p>
          <a:p>
            <a:pPr marL="107950" indent="0" algn="just" eaLnBrk="1" hangingPunct="1">
              <a:lnSpc>
                <a:spcPct val="150000"/>
              </a:lnSpc>
              <a:spcBef>
                <a:spcPts val="1200"/>
              </a:spcBef>
              <a:buFont typeface="Wingdings" panose="05000000000000000000" pitchFamily="2" charset="2"/>
              <a:buNone/>
              <a:defRPr/>
            </a:pPr>
            <a:endParaRPr lang="en-US" altLang="zh-CN" sz="1000" dirty="0"/>
          </a:p>
          <a:p>
            <a:pPr marL="450850" algn="just" eaLnBrk="1" hangingPunct="1">
              <a:lnSpc>
                <a:spcPct val="150000"/>
              </a:lnSpc>
              <a:spcBef>
                <a:spcPts val="0"/>
              </a:spcBef>
              <a:defRPr/>
            </a:pPr>
            <a:r>
              <a:rPr lang="zh-CN" altLang="en-US" sz="2400" dirty="0">
                <a:solidFill>
                  <a:srgbClr val="FF0000"/>
                </a:solidFill>
              </a:rPr>
              <a:t>结点间的最短路径权重</a:t>
            </a:r>
            <a:r>
              <a:rPr lang="el-GR" altLang="zh-CN" sz="2400" dirty="0">
                <a:solidFill>
                  <a:srgbClr val="FF0000"/>
                </a:solidFill>
              </a:rPr>
              <a:t>δ</a:t>
            </a:r>
            <a:r>
              <a:rPr lang="en-US" altLang="zh-CN" sz="2400" dirty="0">
                <a:solidFill>
                  <a:srgbClr val="FF0000"/>
                </a:solidFill>
              </a:rPr>
              <a:t>(</a:t>
            </a:r>
            <a:r>
              <a:rPr lang="en-US" altLang="zh-CN" sz="2400" dirty="0" err="1">
                <a:solidFill>
                  <a:srgbClr val="FF0000"/>
                </a:solidFill>
              </a:rPr>
              <a:t>i,j</a:t>
            </a:r>
            <a:r>
              <a:rPr lang="en-US" altLang="zh-CN" sz="2400" dirty="0">
                <a:solidFill>
                  <a:srgbClr val="FF0000"/>
                </a:solidFill>
              </a:rPr>
              <a:t>)</a:t>
            </a:r>
            <a:endParaRPr lang="en-US" altLang="zh-CN" sz="2400" dirty="0">
              <a:solidFill>
                <a:srgbClr val="FF0000"/>
              </a:solidFill>
            </a:endParaRPr>
          </a:p>
          <a:p>
            <a:pPr marL="107950" indent="0" algn="just" eaLnBrk="1" hangingPunct="1">
              <a:lnSpc>
                <a:spcPct val="150000"/>
              </a:lnSpc>
              <a:spcBef>
                <a:spcPts val="1200"/>
              </a:spcBef>
              <a:buFont typeface="Wingdings" panose="05000000000000000000" pitchFamily="2" charset="2"/>
              <a:buNone/>
              <a:defRPr/>
            </a:pPr>
            <a:r>
              <a:rPr lang="zh-CN" altLang="en-US" sz="2400" dirty="0"/>
              <a:t>      如果图</a:t>
            </a:r>
            <a:r>
              <a:rPr lang="en-US" altLang="zh-CN" sz="2400" dirty="0"/>
              <a:t>G</a:t>
            </a:r>
            <a:r>
              <a:rPr lang="zh-CN" altLang="en-US" sz="2400" dirty="0"/>
              <a:t>不包含权重为负值的环路，则对于每一对结点</a:t>
            </a:r>
            <a:r>
              <a:rPr lang="en-US" altLang="zh-CN" sz="2400" dirty="0" err="1"/>
              <a:t>i</a:t>
            </a:r>
            <a:r>
              <a:rPr lang="zh-CN" altLang="en-US" sz="2400" dirty="0"/>
              <a:t>和</a:t>
            </a:r>
            <a:r>
              <a:rPr lang="en-US" altLang="zh-CN" sz="2400" dirty="0"/>
              <a:t>j</a:t>
            </a:r>
            <a:r>
              <a:rPr lang="zh-CN" altLang="en-US" sz="2400" dirty="0"/>
              <a:t>，如果</a:t>
            </a:r>
            <a:r>
              <a:rPr lang="el-GR" altLang="zh-CN" sz="2400" dirty="0">
                <a:solidFill>
                  <a:srgbClr val="0000FF"/>
                </a:solidFill>
              </a:rPr>
              <a:t>δ</a:t>
            </a:r>
            <a:r>
              <a:rPr lang="en-US" altLang="zh-CN" sz="2400" dirty="0">
                <a:solidFill>
                  <a:srgbClr val="0000FF"/>
                </a:solidFill>
              </a:rPr>
              <a:t>(</a:t>
            </a:r>
            <a:r>
              <a:rPr lang="en-US" altLang="zh-CN" sz="2400" dirty="0" err="1">
                <a:solidFill>
                  <a:srgbClr val="0000FF"/>
                </a:solidFill>
              </a:rPr>
              <a:t>i,j</a:t>
            </a:r>
            <a:r>
              <a:rPr lang="en-US" altLang="zh-CN" sz="2400" dirty="0">
                <a:solidFill>
                  <a:srgbClr val="0000FF"/>
                </a:solidFill>
              </a:rPr>
              <a:t>)&lt;∞</a:t>
            </a:r>
            <a:r>
              <a:rPr lang="zh-CN" altLang="en-US" sz="2400" dirty="0"/>
              <a:t>，则从</a:t>
            </a:r>
            <a:r>
              <a:rPr lang="en-US" altLang="zh-CN" sz="2400" dirty="0" err="1"/>
              <a:t>i</a:t>
            </a:r>
            <a:r>
              <a:rPr lang="zh-CN" altLang="en-US" sz="2400" dirty="0"/>
              <a:t>到</a:t>
            </a:r>
            <a:r>
              <a:rPr lang="en-US" altLang="zh-CN" sz="2400" dirty="0"/>
              <a:t>j</a:t>
            </a:r>
            <a:r>
              <a:rPr lang="zh-CN" altLang="en-US" sz="2400" dirty="0"/>
              <a:t>之间存在一条最短路径。并且，由于最短路径是简单路径，其中至多包含</a:t>
            </a:r>
            <a:r>
              <a:rPr lang="en-US" altLang="zh-CN" sz="2400" dirty="0"/>
              <a:t>n-1</a:t>
            </a:r>
            <a:r>
              <a:rPr lang="zh-CN" altLang="en-US" sz="2400" dirty="0"/>
              <a:t>条边，因此有：</a:t>
            </a:r>
            <a:endParaRPr lang="en-US" altLang="zh-CN" sz="2400" dirty="0"/>
          </a:p>
          <a:p>
            <a:pPr marL="107950" indent="0" algn="just" eaLnBrk="1" hangingPunct="1">
              <a:lnSpc>
                <a:spcPct val="150000"/>
              </a:lnSpc>
              <a:spcBef>
                <a:spcPts val="2400"/>
              </a:spcBef>
              <a:buFont typeface="Wingdings" panose="05000000000000000000" pitchFamily="2" charset="2"/>
              <a:buNone/>
              <a:defRPr/>
            </a:pPr>
            <a:r>
              <a:rPr lang="zh-CN" altLang="en-US" sz="2200" dirty="0"/>
              <a:t>       且：</a:t>
            </a:r>
            <a:endParaRPr lang="en-US" altLang="zh-CN" sz="2200" dirty="0"/>
          </a:p>
          <a:p>
            <a:pPr marL="107950" indent="0" algn="just" eaLnBrk="1" hangingPunct="1">
              <a:lnSpc>
                <a:spcPct val="150000"/>
              </a:lnSpc>
              <a:spcBef>
                <a:spcPts val="1200"/>
              </a:spcBef>
              <a:buFont typeface="Wingdings" panose="05000000000000000000" pitchFamily="2" charset="2"/>
              <a:buNone/>
              <a:defRPr/>
            </a:pPr>
            <a:endParaRPr lang="en-US" altLang="zh-CN" sz="2400" dirty="0"/>
          </a:p>
        </p:txBody>
      </p:sp>
      <p:graphicFrame>
        <p:nvGraphicFramePr>
          <p:cNvPr id="20484" name="对象 5"/>
          <p:cNvGraphicFramePr>
            <a:graphicFrameLocks noChangeAspect="1"/>
          </p:cNvGraphicFramePr>
          <p:nvPr/>
        </p:nvGraphicFramePr>
        <p:xfrm>
          <a:off x="611188" y="258763"/>
          <a:ext cx="576262" cy="577850"/>
        </p:xfrm>
        <a:graphic>
          <a:graphicData uri="http://schemas.openxmlformats.org/presentationml/2006/ole">
            <mc:AlternateContent xmlns:mc="http://schemas.openxmlformats.org/markup-compatibility/2006">
              <mc:Choice xmlns:v="urn:schemas-microsoft-com:vml" Requires="v">
                <p:oleObj spid="_x0000_s20557" name="公式" r:id="rId2" imgW="254000" imgH="254000" progId="Equation.3">
                  <p:embed/>
                </p:oleObj>
              </mc:Choice>
              <mc:Fallback>
                <p:oleObj name="公式" r:id="rId2" imgW="254000" imgH="254000" progId="Equation.3">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58763"/>
                        <a:ext cx="57626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对象 6"/>
          <p:cNvGraphicFramePr>
            <a:graphicFrameLocks noChangeAspect="1"/>
          </p:cNvGraphicFramePr>
          <p:nvPr/>
        </p:nvGraphicFramePr>
        <p:xfrm>
          <a:off x="8120063" y="2509838"/>
          <a:ext cx="696912" cy="517525"/>
        </p:xfrm>
        <a:graphic>
          <a:graphicData uri="http://schemas.openxmlformats.org/presentationml/2006/ole">
            <mc:AlternateContent xmlns:mc="http://schemas.openxmlformats.org/markup-compatibility/2006">
              <mc:Choice xmlns:v="urn:schemas-microsoft-com:vml" Requires="v">
                <p:oleObj spid="_x0000_s20558" name="公式" r:id="rId4" imgW="342900" imgH="254000" progId="Equation.3">
                  <p:embed/>
                </p:oleObj>
              </mc:Choice>
              <mc:Fallback>
                <p:oleObj name="公式" r:id="rId4" imgW="342900" imgH="254000" progId="Equation.3">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0063" y="2509838"/>
                        <a:ext cx="6969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对象 9"/>
          <p:cNvGraphicFramePr>
            <a:graphicFrameLocks noChangeAspect="1"/>
          </p:cNvGraphicFramePr>
          <p:nvPr/>
        </p:nvGraphicFramePr>
        <p:xfrm>
          <a:off x="630238" y="1228725"/>
          <a:ext cx="485775" cy="487363"/>
        </p:xfrm>
        <a:graphic>
          <a:graphicData uri="http://schemas.openxmlformats.org/presentationml/2006/ole">
            <mc:AlternateContent xmlns:mc="http://schemas.openxmlformats.org/markup-compatibility/2006">
              <mc:Choice xmlns:v="urn:schemas-microsoft-com:vml" Requires="v">
                <p:oleObj spid="_x0000_s20559" name="公式" r:id="rId6" imgW="254000" imgH="254000" progId="Equation.3">
                  <p:embed/>
                </p:oleObj>
              </mc:Choice>
              <mc:Fallback>
                <p:oleObj name="公式" r:id="rId6" imgW="254000" imgH="254000" progId="Equation.3">
                  <p:embed/>
                  <p:pic>
                    <p:nvPicPr>
                      <p:cNvPr id="0" name="对象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228725"/>
                        <a:ext cx="4857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7" name="图片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14650" y="1196975"/>
            <a:ext cx="5500688"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488" name="直接箭头连接符 11"/>
          <p:cNvCxnSpPr>
            <a:cxnSpLocks noChangeShapeType="1"/>
          </p:cNvCxnSpPr>
          <p:nvPr/>
        </p:nvCxnSpPr>
        <p:spPr bwMode="auto">
          <a:xfrm flipH="1" flipV="1">
            <a:off x="7078663" y="1846263"/>
            <a:ext cx="720725" cy="663575"/>
          </a:xfrm>
          <a:prstGeom prst="straightConnector1">
            <a:avLst/>
          </a:prstGeom>
          <a:noFill/>
          <a:ln w="9525"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 name="文本框 12"/>
          <p:cNvSpPr txBox="1">
            <a:spLocks noChangeArrowheads="1"/>
          </p:cNvSpPr>
          <p:nvPr/>
        </p:nvSpPr>
        <p:spPr bwMode="auto">
          <a:xfrm>
            <a:off x="7439025" y="252412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a:solidFill>
                  <a:schemeClr val="tx1"/>
                </a:solidFill>
              </a:rPr>
              <a:t>含有</a:t>
            </a:r>
            <a:endParaRPr lang="zh-CN" altLang="en-US" sz="2400">
              <a:solidFill>
                <a:schemeClr val="tx1"/>
              </a:solidFill>
            </a:endParaRPr>
          </a:p>
        </p:txBody>
      </p:sp>
      <p:graphicFrame>
        <p:nvGraphicFramePr>
          <p:cNvPr id="20490" name="对象 16"/>
          <p:cNvGraphicFramePr>
            <a:graphicFrameLocks noChangeAspect="1"/>
          </p:cNvGraphicFramePr>
          <p:nvPr/>
        </p:nvGraphicFramePr>
        <p:xfrm>
          <a:off x="1470025" y="5140325"/>
          <a:ext cx="2036763" cy="515938"/>
        </p:xfrm>
        <a:graphic>
          <a:graphicData uri="http://schemas.openxmlformats.org/presentationml/2006/ole">
            <mc:AlternateContent xmlns:mc="http://schemas.openxmlformats.org/markup-compatibility/2006">
              <mc:Choice xmlns:v="urn:schemas-microsoft-com:vml" Requires="v">
                <p:oleObj spid="_x0000_s20560" name="公式" r:id="rId8" imgW="1002665" imgH="254000" progId="Equation.3">
                  <p:embed/>
                </p:oleObj>
              </mc:Choice>
              <mc:Fallback>
                <p:oleObj name="公式" r:id="rId8" imgW="1002665" imgH="254000" progId="Equation.3">
                  <p:embed/>
                  <p:pic>
                    <p:nvPicPr>
                      <p:cNvPr id="0" name="对象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0025" y="5140325"/>
                        <a:ext cx="20367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1" name="对象 17"/>
          <p:cNvGraphicFramePr>
            <a:graphicFrameLocks noChangeAspect="1"/>
          </p:cNvGraphicFramePr>
          <p:nvPr/>
        </p:nvGraphicFramePr>
        <p:xfrm>
          <a:off x="1452563" y="5840413"/>
          <a:ext cx="4751387" cy="496887"/>
        </p:xfrm>
        <a:graphic>
          <a:graphicData uri="http://schemas.openxmlformats.org/presentationml/2006/ole">
            <mc:AlternateContent xmlns:mc="http://schemas.openxmlformats.org/markup-compatibility/2006">
              <mc:Choice xmlns:v="urn:schemas-microsoft-com:vml" Requires="v">
                <p:oleObj spid="_x0000_s20561" name="公式" r:id="rId10" imgW="2438400" imgH="254000" progId="Equation.3">
                  <p:embed/>
                </p:oleObj>
              </mc:Choice>
              <mc:Fallback>
                <p:oleObj name="公式" r:id="rId10" imgW="2438400" imgH="254000" progId="Equation.3">
                  <p:embed/>
                  <p:pic>
                    <p:nvPicPr>
                      <p:cNvPr id="0" name="对象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2563" y="5840413"/>
                        <a:ext cx="475138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my_model">
  <a:themeElements>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y_model">
      <a:majorFont>
        <a:latin typeface="黑体"/>
        <a:ea typeface="黑体"/>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my_mode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y_mode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y_mode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my_mode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y_mode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7482</Words>
  <Application>WPS 演示</Application>
  <PresentationFormat>全屏显示(4:3)</PresentationFormat>
  <Paragraphs>389</Paragraphs>
  <Slides>49</Slides>
  <Notes>34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17</vt:i4>
      </vt:variant>
      <vt:variant>
        <vt:lpstr>幻灯片标题</vt:lpstr>
      </vt:variant>
      <vt:variant>
        <vt:i4>49</vt:i4>
      </vt:variant>
    </vt:vector>
  </HeadingPairs>
  <TitlesOfParts>
    <vt:vector size="85" baseType="lpstr">
      <vt:lpstr>Arial</vt:lpstr>
      <vt:lpstr>宋体</vt:lpstr>
      <vt:lpstr>Wingdings</vt:lpstr>
      <vt:lpstr>Tahoma</vt:lpstr>
      <vt:lpstr>微软雅黑</vt:lpstr>
      <vt:lpstr>黑体</vt:lpstr>
      <vt:lpstr>隶书</vt:lpstr>
      <vt:lpstr>Wingdings 2</vt:lpstr>
      <vt:lpstr>Wingdings 3</vt:lpstr>
      <vt:lpstr>Bell MT</vt:lpstr>
      <vt:lpstr>Liberation Serif</vt:lpstr>
      <vt:lpstr>仿宋</vt:lpstr>
      <vt:lpstr>Adobe Devanagari</vt:lpstr>
      <vt:lpstr>ProFontIIx Nerd Font</vt:lpstr>
      <vt:lpstr>Tahoma</vt:lpstr>
      <vt:lpstr>华文楷体</vt:lpstr>
      <vt:lpstr>Arial Unicode MS</vt:lpstr>
      <vt:lpstr>文泉驿正黑</vt:lpstr>
      <vt:lpstr>my_model</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算法设计与分析 Computer Algorithm Design &amp; Analysis</vt:lpstr>
      <vt:lpstr>Chapter 25 All-Pairs Shortest Paths  所有结点对的最短路径问题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CJC</dc:creator>
  <cp:lastModifiedBy>avanti</cp:lastModifiedBy>
  <cp:revision>951</cp:revision>
  <dcterms:created xsi:type="dcterms:W3CDTF">2022-04-19T00:26:21Z</dcterms:created>
  <dcterms:modified xsi:type="dcterms:W3CDTF">2022-04-19T00:26:21Z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2052-11.1.0.10920</vt:lpwstr>
  </property>
</Properties>
</file>