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36" r:id="rId3"/>
    <p:sldId id="575" r:id="rId5"/>
    <p:sldId id="576" r:id="rId6"/>
    <p:sldId id="640" r:id="rId7"/>
    <p:sldId id="577" r:id="rId8"/>
    <p:sldId id="579" r:id="rId9"/>
    <p:sldId id="580" r:id="rId10"/>
    <p:sldId id="581" r:id="rId11"/>
    <p:sldId id="582" r:id="rId12"/>
    <p:sldId id="583" r:id="rId13"/>
    <p:sldId id="584" r:id="rId14"/>
    <p:sldId id="585" r:id="rId15"/>
    <p:sldId id="650" r:id="rId16"/>
    <p:sldId id="665" r:id="rId17"/>
    <p:sldId id="586" r:id="rId18"/>
    <p:sldId id="641" r:id="rId19"/>
    <p:sldId id="587" r:id="rId20"/>
    <p:sldId id="645" r:id="rId21"/>
    <p:sldId id="588" r:id="rId22"/>
    <p:sldId id="589" r:id="rId23"/>
    <p:sldId id="646" r:id="rId24"/>
    <p:sldId id="590" r:id="rId25"/>
    <p:sldId id="591" r:id="rId26"/>
    <p:sldId id="660" r:id="rId27"/>
    <p:sldId id="592" r:id="rId28"/>
    <p:sldId id="647" r:id="rId29"/>
    <p:sldId id="593" r:id="rId30"/>
    <p:sldId id="594" r:id="rId31"/>
    <p:sldId id="595" r:id="rId32"/>
    <p:sldId id="596" r:id="rId33"/>
    <p:sldId id="597" r:id="rId34"/>
    <p:sldId id="598" r:id="rId35"/>
    <p:sldId id="651" r:id="rId36"/>
    <p:sldId id="648" r:id="rId37"/>
    <p:sldId id="599" r:id="rId38"/>
    <p:sldId id="600" r:id="rId39"/>
    <p:sldId id="601" r:id="rId40"/>
    <p:sldId id="602" r:id="rId41"/>
    <p:sldId id="603" r:id="rId42"/>
    <p:sldId id="661" r:id="rId43"/>
    <p:sldId id="649" r:id="rId44"/>
    <p:sldId id="605" r:id="rId45"/>
    <p:sldId id="606" r:id="rId46"/>
    <p:sldId id="607" r:id="rId47"/>
    <p:sldId id="662" r:id="rId48"/>
    <p:sldId id="663" r:id="rId49"/>
    <p:sldId id="608" r:id="rId50"/>
    <p:sldId id="609" r:id="rId51"/>
    <p:sldId id="610" r:id="rId52"/>
    <p:sldId id="611" r:id="rId53"/>
    <p:sldId id="612" r:id="rId54"/>
    <p:sldId id="613" r:id="rId55"/>
    <p:sldId id="614" r:id="rId56"/>
    <p:sldId id="615" r:id="rId57"/>
    <p:sldId id="616" r:id="rId58"/>
    <p:sldId id="617" r:id="rId59"/>
    <p:sldId id="618" r:id="rId60"/>
    <p:sldId id="619" r:id="rId61"/>
    <p:sldId id="620" r:id="rId62"/>
    <p:sldId id="621" r:id="rId63"/>
    <p:sldId id="622" r:id="rId64"/>
    <p:sldId id="623" r:id="rId65"/>
    <p:sldId id="624" r:id="rId66"/>
    <p:sldId id="625" r:id="rId67"/>
    <p:sldId id="652" r:id="rId68"/>
    <p:sldId id="653" r:id="rId69"/>
    <p:sldId id="627" r:id="rId70"/>
    <p:sldId id="654" r:id="rId71"/>
    <p:sldId id="655" r:id="rId72"/>
    <p:sldId id="656" r:id="rId73"/>
    <p:sldId id="657" r:id="rId74"/>
    <p:sldId id="630" r:id="rId75"/>
    <p:sldId id="631" r:id="rId76"/>
    <p:sldId id="632" r:id="rId77"/>
    <p:sldId id="633" r:id="rId78"/>
    <p:sldId id="664" r:id="rId79"/>
    <p:sldId id="658" r:id="rId80"/>
    <p:sldId id="634" r:id="rId81"/>
    <p:sldId id="635" r:id="rId82"/>
    <p:sldId id="636" r:id="rId83"/>
    <p:sldId id="637" r:id="rId84"/>
    <p:sldId id="638" r:id="rId85"/>
    <p:sldId id="659" r:id="rId86"/>
    <p:sldId id="639" r:id="rId8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5FF7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78144" autoAdjust="0"/>
  </p:normalViewPr>
  <p:slideViewPr>
    <p:cSldViewPr>
      <p:cViewPr varScale="1">
        <p:scale>
          <a:sx n="77" d="100"/>
          <a:sy n="77" d="100"/>
        </p:scale>
        <p:origin x="1781" y="48"/>
      </p:cViewPr>
      <p:guideLst>
        <p:guide orient="horz" pos="2160"/>
        <p:guide pos="29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0" Type="http://schemas.openxmlformats.org/officeDocument/2006/relationships/tableStyles" Target="tableStyles.xml"/><Relationship Id="rId9" Type="http://schemas.openxmlformats.org/officeDocument/2006/relationships/slide" Target="slides/slide6.xml"/><Relationship Id="rId89" Type="http://schemas.openxmlformats.org/officeDocument/2006/relationships/viewProps" Target="viewProps.xml"/><Relationship Id="rId88" Type="http://schemas.openxmlformats.org/officeDocument/2006/relationships/presProps" Target="presProps.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12.wmf"/><Relationship Id="rId8" Type="http://schemas.openxmlformats.org/officeDocument/2006/relationships/image" Target="../media/image11.wmf"/><Relationship Id="rId7" Type="http://schemas.openxmlformats.org/officeDocument/2006/relationships/image" Target="../media/image10.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73.wmf"/><Relationship Id="rId8" Type="http://schemas.openxmlformats.org/officeDocument/2006/relationships/image" Target="../media/image72.wmf"/><Relationship Id="rId7" Type="http://schemas.openxmlformats.org/officeDocument/2006/relationships/image" Target="../media/image71.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 Id="rId3" Type="http://schemas.openxmlformats.org/officeDocument/2006/relationships/image" Target="../media/image67.wmf"/><Relationship Id="rId2" Type="http://schemas.openxmlformats.org/officeDocument/2006/relationships/image" Target="../media/image66.wmf"/><Relationship Id="rId19" Type="http://schemas.openxmlformats.org/officeDocument/2006/relationships/image" Target="../media/image83.wmf"/><Relationship Id="rId18" Type="http://schemas.openxmlformats.org/officeDocument/2006/relationships/image" Target="../media/image82.wmf"/><Relationship Id="rId17" Type="http://schemas.openxmlformats.org/officeDocument/2006/relationships/image" Target="../media/image81.wmf"/><Relationship Id="rId16" Type="http://schemas.openxmlformats.org/officeDocument/2006/relationships/image" Target="../media/image80.wmf"/><Relationship Id="rId15" Type="http://schemas.openxmlformats.org/officeDocument/2006/relationships/image" Target="../media/image79.wmf"/><Relationship Id="rId14" Type="http://schemas.openxmlformats.org/officeDocument/2006/relationships/image" Target="../media/image78.wmf"/><Relationship Id="rId13" Type="http://schemas.openxmlformats.org/officeDocument/2006/relationships/image" Target="../media/image77.wmf"/><Relationship Id="rId12" Type="http://schemas.openxmlformats.org/officeDocument/2006/relationships/image" Target="../media/image76.wmf"/><Relationship Id="rId11" Type="http://schemas.openxmlformats.org/officeDocument/2006/relationships/image" Target="../media/image75.wmf"/><Relationship Id="rId10" Type="http://schemas.openxmlformats.org/officeDocument/2006/relationships/image" Target="../media/image74.wmf"/><Relationship Id="rId1" Type="http://schemas.openxmlformats.org/officeDocument/2006/relationships/image" Target="../media/image65.wmf"/></Relationships>
</file>

<file path=ppt/drawings/_rels/vmlDrawing11.vml.rels><?xml version="1.0" encoding="UTF-8" standalone="yes"?>
<Relationships xmlns="http://schemas.openxmlformats.org/package/2006/relationships"><Relationship Id="rId5" Type="http://schemas.openxmlformats.org/officeDocument/2006/relationships/image" Target="../media/image89.wmf"/><Relationship Id="rId4" Type="http://schemas.openxmlformats.org/officeDocument/2006/relationships/image" Target="../media/image88.wmf"/><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91.wmf"/><Relationship Id="rId3" Type="http://schemas.openxmlformats.org/officeDocument/2006/relationships/image" Target="../media/image84.wmf"/><Relationship Id="rId2" Type="http://schemas.openxmlformats.org/officeDocument/2006/relationships/image" Target="../media/image85.wmf"/><Relationship Id="rId1" Type="http://schemas.openxmlformats.org/officeDocument/2006/relationships/image" Target="../media/image9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14.vml.rels><?xml version="1.0" encoding="UTF-8" standalone="yes"?>
<Relationships xmlns="http://schemas.openxmlformats.org/package/2006/relationships"><Relationship Id="rId5" Type="http://schemas.openxmlformats.org/officeDocument/2006/relationships/image" Target="../media/image97.wmf"/><Relationship Id="rId4" Type="http://schemas.openxmlformats.org/officeDocument/2006/relationships/image" Target="../media/image95.wmf"/><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8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84.wmf"/></Relationships>
</file>

<file path=ppt/drawings/_rels/vmlDrawing16.vml.rels><?xml version="1.0" encoding="UTF-8" standalone="yes"?>
<Relationships xmlns="http://schemas.openxmlformats.org/package/2006/relationships"><Relationship Id="rId4" Type="http://schemas.openxmlformats.org/officeDocument/2006/relationships/image" Target="../media/image16.wmf"/><Relationship Id="rId3" Type="http://schemas.openxmlformats.org/officeDocument/2006/relationships/image" Target="../media/image85.wmf"/><Relationship Id="rId2" Type="http://schemas.openxmlformats.org/officeDocument/2006/relationships/image" Target="../media/image102.wmf"/><Relationship Id="rId1" Type="http://schemas.openxmlformats.org/officeDocument/2006/relationships/image" Target="../media/image10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9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91.wmf"/><Relationship Id="rId1" Type="http://schemas.openxmlformats.org/officeDocument/2006/relationships/image" Target="../media/image8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0.wmf"/><Relationship Id="rId1" Type="http://schemas.openxmlformats.org/officeDocument/2006/relationships/image" Target="../media/image119.wmf"/></Relationships>
</file>

<file path=ppt/drawings/_rels/vmlDrawing2.vml.rels><?xml version="1.0" encoding="UTF-8" standalone="yes"?>
<Relationships xmlns="http://schemas.openxmlformats.org/package/2006/relationships"><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7.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128.wmf"/><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21.vml.rels><?xml version="1.0" encoding="UTF-8" standalone="yes"?>
<Relationships xmlns="http://schemas.openxmlformats.org/package/2006/relationships"><Relationship Id="rId5" Type="http://schemas.openxmlformats.org/officeDocument/2006/relationships/image" Target="../media/image122.wmf"/><Relationship Id="rId4" Type="http://schemas.openxmlformats.org/officeDocument/2006/relationships/image" Target="../media/image136.wmf"/><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36.wmf"/></Relationships>
</file>

<file path=ppt/drawings/_rels/vmlDrawing23.vml.rels><?xml version="1.0" encoding="UTF-8" standalone="yes"?>
<Relationships xmlns="http://schemas.openxmlformats.org/package/2006/relationships"><Relationship Id="rId4" Type="http://schemas.openxmlformats.org/officeDocument/2006/relationships/image" Target="../media/image138.wmf"/><Relationship Id="rId3" Type="http://schemas.openxmlformats.org/officeDocument/2006/relationships/image" Target="../media/image132.wmf"/><Relationship Id="rId2" Type="http://schemas.openxmlformats.org/officeDocument/2006/relationships/image" Target="../media/image133.wmf"/><Relationship Id="rId1" Type="http://schemas.openxmlformats.org/officeDocument/2006/relationships/image" Target="../media/image136.wmf"/></Relationships>
</file>

<file path=ppt/drawings/_rels/vmlDrawing24.vml.rels><?xml version="1.0" encoding="UTF-8" standalone="yes"?>
<Relationships xmlns="http://schemas.openxmlformats.org/package/2006/relationships"><Relationship Id="rId4" Type="http://schemas.openxmlformats.org/officeDocument/2006/relationships/image" Target="../media/image142.wmf"/><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47.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50.wmf"/><Relationship Id="rId1" Type="http://schemas.openxmlformats.org/officeDocument/2006/relationships/image" Target="../media/image14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4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33.wmf"/><Relationship Id="rId1" Type="http://schemas.openxmlformats.org/officeDocument/2006/relationships/image" Target="../media/image165.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33.wmf"/><Relationship Id="rId1" Type="http://schemas.openxmlformats.org/officeDocument/2006/relationships/image" Target="../media/image165.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22.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6.wmf"/><Relationship Id="rId1" Type="http://schemas.openxmlformats.org/officeDocument/2006/relationships/image" Target="../media/image133.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65.wmf"/><Relationship Id="rId7" Type="http://schemas.openxmlformats.org/officeDocument/2006/relationships/image" Target="../media/image141.wmf"/><Relationship Id="rId6" Type="http://schemas.openxmlformats.org/officeDocument/2006/relationships/image" Target="../media/image170.wmf"/><Relationship Id="rId5" Type="http://schemas.openxmlformats.org/officeDocument/2006/relationships/image" Target="../media/image147.wmf"/><Relationship Id="rId4" Type="http://schemas.openxmlformats.org/officeDocument/2006/relationships/image" Target="../media/image169.wmf"/><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33.wmf"/></Relationships>
</file>

<file path=ppt/drawings/_rels/vmlDrawing35.vml.rels><?xml version="1.0" encoding="UTF-8" standalone="yes"?>
<Relationships xmlns="http://schemas.openxmlformats.org/package/2006/relationships"><Relationship Id="rId9" Type="http://schemas.openxmlformats.org/officeDocument/2006/relationships/image" Target="../media/image179.wmf"/><Relationship Id="rId8" Type="http://schemas.openxmlformats.org/officeDocument/2006/relationships/image" Target="../media/image178.wmf"/><Relationship Id="rId7" Type="http://schemas.openxmlformats.org/officeDocument/2006/relationships/image" Target="../media/image177.wmf"/><Relationship Id="rId6" Type="http://schemas.openxmlformats.org/officeDocument/2006/relationships/image" Target="../media/image176.wmf"/><Relationship Id="rId5" Type="http://schemas.openxmlformats.org/officeDocument/2006/relationships/image" Target="../media/image175.wmf"/><Relationship Id="rId4" Type="http://schemas.openxmlformats.org/officeDocument/2006/relationships/image" Target="../media/image174.wmf"/><Relationship Id="rId3" Type="http://schemas.openxmlformats.org/officeDocument/2006/relationships/image" Target="../media/image173.wmf"/><Relationship Id="rId2" Type="http://schemas.openxmlformats.org/officeDocument/2006/relationships/image" Target="../media/image172.wmf"/><Relationship Id="rId13" Type="http://schemas.openxmlformats.org/officeDocument/2006/relationships/image" Target="../media/image183.wmf"/><Relationship Id="rId12" Type="http://schemas.openxmlformats.org/officeDocument/2006/relationships/image" Target="../media/image182.wmf"/><Relationship Id="rId11" Type="http://schemas.openxmlformats.org/officeDocument/2006/relationships/image" Target="../media/image181.wmf"/><Relationship Id="rId10" Type="http://schemas.openxmlformats.org/officeDocument/2006/relationships/image" Target="../media/image180.wmf"/><Relationship Id="rId1" Type="http://schemas.openxmlformats.org/officeDocument/2006/relationships/image" Target="../media/image171.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65.wmf"/><Relationship Id="rId1" Type="http://schemas.openxmlformats.org/officeDocument/2006/relationships/image" Target="../media/image185.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89.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92.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9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98.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201.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203.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06.wmf"/><Relationship Id="rId2" Type="http://schemas.openxmlformats.org/officeDocument/2006/relationships/image" Target="../media/image205.wmf"/><Relationship Id="rId1" Type="http://schemas.openxmlformats.org/officeDocument/2006/relationships/image" Target="../media/image204.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04.wmf"/><Relationship Id="rId2" Type="http://schemas.openxmlformats.org/officeDocument/2006/relationships/image" Target="../media/image208.wmf"/><Relationship Id="rId1" Type="http://schemas.openxmlformats.org/officeDocument/2006/relationships/image" Target="../media/image207.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09.wmf"/></Relationships>
</file>

<file path=ppt/drawings/_rels/vmlDrawing46.vml.rels><?xml version="1.0" encoding="UTF-8" standalone="yes"?>
<Relationships xmlns="http://schemas.openxmlformats.org/package/2006/relationships"><Relationship Id="rId6" Type="http://schemas.openxmlformats.org/officeDocument/2006/relationships/image" Target="../media/image215.wmf"/><Relationship Id="rId5" Type="http://schemas.openxmlformats.org/officeDocument/2006/relationships/image" Target="../media/image214.wmf"/><Relationship Id="rId4" Type="http://schemas.openxmlformats.org/officeDocument/2006/relationships/image" Target="../media/image213.wmf"/><Relationship Id="rId3" Type="http://schemas.openxmlformats.org/officeDocument/2006/relationships/image" Target="../media/image212.wmf"/><Relationship Id="rId2" Type="http://schemas.openxmlformats.org/officeDocument/2006/relationships/image" Target="../media/image211.wmf"/><Relationship Id="rId1" Type="http://schemas.openxmlformats.org/officeDocument/2006/relationships/image" Target="../media/image210.wmf"/></Relationships>
</file>

<file path=ppt/drawings/_rels/vmlDrawing47.vml.rels><?xml version="1.0" encoding="UTF-8" standalone="yes"?>
<Relationships xmlns="http://schemas.openxmlformats.org/package/2006/relationships"><Relationship Id="rId4" Type="http://schemas.openxmlformats.org/officeDocument/2006/relationships/image" Target="../media/image215.wmf"/><Relationship Id="rId3" Type="http://schemas.openxmlformats.org/officeDocument/2006/relationships/image" Target="../media/image220.wmf"/><Relationship Id="rId2" Type="http://schemas.openxmlformats.org/officeDocument/2006/relationships/image" Target="../media/image217.wmf"/><Relationship Id="rId1" Type="http://schemas.openxmlformats.org/officeDocument/2006/relationships/image" Target="../media/image216.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223.wmf"/><Relationship Id="rId1" Type="http://schemas.openxmlformats.org/officeDocument/2006/relationships/image" Target="../media/image220.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215.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233.wmf"/><Relationship Id="rId1" Type="http://schemas.openxmlformats.org/officeDocument/2006/relationships/image" Target="../media/image232.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38.wmf"/><Relationship Id="rId2" Type="http://schemas.openxmlformats.org/officeDocument/2006/relationships/image" Target="../media/image237.wmf"/><Relationship Id="rId1" Type="http://schemas.openxmlformats.org/officeDocument/2006/relationships/image" Target="../media/image236.wmf"/></Relationships>
</file>

<file path=ppt/drawings/_rels/vmlDrawing52.vml.rels><?xml version="1.0" encoding="UTF-8" standalone="yes"?>
<Relationships xmlns="http://schemas.openxmlformats.org/package/2006/relationships"><Relationship Id="rId4" Type="http://schemas.openxmlformats.org/officeDocument/2006/relationships/image" Target="../media/image243.wmf"/><Relationship Id="rId3" Type="http://schemas.openxmlformats.org/officeDocument/2006/relationships/image" Target="../media/image242.wmf"/><Relationship Id="rId2" Type="http://schemas.openxmlformats.org/officeDocument/2006/relationships/image" Target="../media/image240.wmf"/><Relationship Id="rId1" Type="http://schemas.openxmlformats.org/officeDocument/2006/relationships/image" Target="../media/image239.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245.wmf"/></Relationships>
</file>

<file path=ppt/drawings/_rels/vmlDrawing6.vml.rels><?xml version="1.0" encoding="UTF-8" standalone="yes"?>
<Relationships xmlns="http://schemas.openxmlformats.org/package/2006/relationships"><Relationship Id="rId7" Type="http://schemas.openxmlformats.org/officeDocument/2006/relationships/image" Target="../media/image38.wmf"/><Relationship Id="rId6" Type="http://schemas.openxmlformats.org/officeDocument/2006/relationships/image" Target="../media/image37.wmf"/><Relationship Id="rId5" Type="http://schemas.openxmlformats.org/officeDocument/2006/relationships/image" Target="../media/image35.wmf"/><Relationship Id="rId4" Type="http://schemas.openxmlformats.org/officeDocument/2006/relationships/image" Target="../media/image34.wmf"/><Relationship Id="rId3" Type="http://schemas.openxmlformats.org/officeDocument/2006/relationships/image" Target="../media/image33.wmf"/><Relationship Id="rId2" Type="http://schemas.openxmlformats.org/officeDocument/2006/relationships/image" Target="../media/image30.wmf"/><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61.wmf"/><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a:defRPr/>
            </a:pPr>
            <a:endParaRPr lang="zh-CN" altLang="zh-CN"/>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buFont typeface="Arial" panose="020B0604020202020204" pitchFamily="34" charset="0"/>
              <a:buNone/>
              <a:defRPr sz="1200"/>
            </a:lvl1pPr>
          </a:lstStyle>
          <a:p>
            <a:pPr>
              <a:defRPr/>
            </a:pPr>
            <a:endParaRPr lang="zh-CN" altLang="zh-CN"/>
          </a:p>
        </p:txBody>
      </p:sp>
      <p:sp>
        <p:nvSpPr>
          <p:cNvPr id="4100" name="Rectangle 4"/>
          <p:cNvSpPr>
            <a:spLocks noGrp="1" noRo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5125" name="Rectangle 5"/>
          <p:cNvSpPr>
            <a:spLocks noGrp="1" noRot="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ctr" anchorCtr="0" compatLnSpc="1"/>
          <a:lstStyle/>
          <a:p>
            <a:pPr lvl="0"/>
            <a:r>
              <a:rPr lang="zh-CN" altLang="zh-CN" noProof="0"/>
              <a:t>单击此处编辑母版文本样式</a:t>
            </a:r>
            <a:endParaRPr lang="zh-CN" altLang="zh-CN" noProof="0"/>
          </a:p>
          <a:p>
            <a:pPr lvl="1"/>
            <a:r>
              <a:rPr lang="zh-CN" altLang="zh-CN" noProof="0"/>
              <a:t>第二级</a:t>
            </a:r>
            <a:endParaRPr lang="zh-CN" altLang="zh-CN" noProof="0"/>
          </a:p>
          <a:p>
            <a:pPr lvl="2"/>
            <a:r>
              <a:rPr lang="zh-CN" altLang="zh-CN" noProof="0"/>
              <a:t>第三级</a:t>
            </a:r>
            <a:endParaRPr lang="zh-CN" altLang="zh-CN" noProof="0"/>
          </a:p>
          <a:p>
            <a:pPr lvl="3"/>
            <a:r>
              <a:rPr lang="zh-CN" altLang="zh-CN" noProof="0"/>
              <a:t>第四级</a:t>
            </a:r>
            <a:endParaRPr lang="zh-CN" altLang="zh-CN" noProof="0"/>
          </a:p>
          <a:p>
            <a:pPr lvl="4"/>
            <a:r>
              <a:rPr lang="zh-CN" altLang="zh-CN" noProof="0"/>
              <a:t>第五级</a:t>
            </a:r>
            <a:endParaRPr lang="zh-CN" altLang="zh-CN" noProof="0"/>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buFont typeface="Arial" panose="020B0604020202020204" pitchFamily="34" charset="0"/>
              <a:buNone/>
              <a:defRPr sz="1200"/>
            </a:lvl1pPr>
          </a:lstStyle>
          <a:p>
            <a:pPr>
              <a:defRPr/>
            </a:pPr>
            <a:endParaRPr lang="zh-CN"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buFont typeface="Arial" panose="020B0604020202020204" pitchFamily="34" charset="0"/>
              <a:buNone/>
              <a:defRPr sz="1200"/>
            </a:lvl1pPr>
          </a:lstStyle>
          <a:p>
            <a:pPr>
              <a:defRPr/>
            </a:pPr>
            <a:fld id="{6A8428FD-AA7B-4180-A411-B172C268A7A0}" type="slidenum">
              <a:rPr lang="zh-CN" altLang="zh-CN"/>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ChangeArrowheads="1" noTextEdit="1"/>
          </p:cNvSpPr>
          <p:nvPr>
            <p:ph type="sldImg"/>
          </p:nvPr>
        </p:nvSpPr>
        <p:spPr/>
      </p:sp>
      <p:sp>
        <p:nvSpPr>
          <p:cNvPr id="6147"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8"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A58759E-EB2B-43CB-977D-2E43468B46E8}" type="slidenum">
              <a:rPr lang="zh-CN" altLang="zh-CN" smtClean="0"/>
            </a:fld>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p:nvPr>
        </p:nvSpPr>
        <p:spPr/>
      </p:sp>
      <p:sp>
        <p:nvSpPr>
          <p:cNvPr id="2560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FF0000"/>
                </a:solidFill>
                <a:latin typeface="微软雅黑" panose="020B0503020204020204" pitchFamily="34" charset="-122"/>
                <a:ea typeface="微软雅黑" panose="020B0503020204020204" pitchFamily="34" charset="-122"/>
              </a:rPr>
              <a:t>多个源点和多个汇点的处理</a:t>
            </a:r>
            <a:endParaRPr lang="zh-CN" altLang="en-US"/>
          </a:p>
        </p:txBody>
      </p:sp>
      <p:sp>
        <p:nvSpPr>
          <p:cNvPr id="2560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A6F6CFE-045A-4AB5-85EB-B642BD798C24}" type="slidenum">
              <a:rPr lang="zh-CN" altLang="zh-CN" smtClean="0"/>
            </a:fld>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p:nvPr>
        </p:nvSpPr>
        <p:spPr/>
      </p:sp>
      <p:sp>
        <p:nvSpPr>
          <p:cNvPr id="2765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FF0000"/>
                </a:solidFill>
                <a:latin typeface="微软雅黑" panose="020B0503020204020204" pitchFamily="34" charset="-122"/>
                <a:ea typeface="微软雅黑" panose="020B0503020204020204" pitchFamily="34" charset="-122"/>
              </a:rPr>
              <a:t>多个源点和多个汇点处理的一个例子</a:t>
            </a:r>
            <a:endParaRPr lang="zh-CN" altLang="en-US"/>
          </a:p>
        </p:txBody>
      </p:sp>
      <p:sp>
        <p:nvSpPr>
          <p:cNvPr id="2765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2C86B0-21FA-40D8-BF19-F38F4D969A6D}" type="slidenum">
              <a:rPr lang="zh-CN" altLang="zh-CN" smtClean="0"/>
            </a:fld>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p:nvPr>
        </p:nvSpPr>
        <p:spPr/>
      </p:sp>
      <p:sp>
        <p:nvSpPr>
          <p:cNvPr id="29699"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算法的基本思想：这页很重要</a:t>
            </a:r>
            <a:endParaRPr lang="en-US" altLang="zh-CN"/>
          </a:p>
          <a:p>
            <a:endParaRPr lang="en-US" altLang="zh-CN"/>
          </a:p>
          <a:p>
            <a:r>
              <a:rPr lang="zh-CN" altLang="en-US"/>
              <a:t>每个点的流入边的容量上限之和 未必等于 流出边的容量上限之和，这意味着有些边注定不能满载</a:t>
            </a:r>
            <a:endParaRPr lang="en-US" altLang="zh-CN"/>
          </a:p>
          <a:p>
            <a:endParaRPr lang="en-US" altLang="zh-CN"/>
          </a:p>
          <a:p>
            <a:r>
              <a:rPr lang="zh-CN" altLang="en-US"/>
              <a:t>对整个网络的流量动态调整使其增大时，每条边的流量并不一定都是在单调增加的，有可能会有减小的情况</a:t>
            </a:r>
            <a:endParaRPr lang="zh-CN" altLang="en-US"/>
          </a:p>
        </p:txBody>
      </p:sp>
      <p:sp>
        <p:nvSpPr>
          <p:cNvPr id="29700"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6BAA1EB-1F7B-43D3-9AA3-CDE367EC62C8}" type="slidenum">
              <a:rPr lang="zh-CN" altLang="zh-CN" smtClean="0"/>
            </a:fld>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ChangeArrowheads="1" noTextEdit="1"/>
          </p:cNvSpPr>
          <p:nvPr>
            <p:ph type="sldImg"/>
          </p:nvPr>
        </p:nvSpPr>
        <p:spPr/>
      </p:sp>
      <p:sp>
        <p:nvSpPr>
          <p:cNvPr id="31747"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优化方法的通用方案：先找一个可行的合法的解，然后再逐步求解</a:t>
            </a:r>
            <a:endParaRPr lang="zh-CN" altLang="en-US"/>
          </a:p>
          <a:p>
            <a:endParaRPr lang="zh-CN" altLang="en-US"/>
          </a:p>
          <a:p>
            <a:r>
              <a:rPr lang="zh-CN" altLang="en-US"/>
              <a:t>第一点应该没啥问题，</a:t>
            </a:r>
            <a:r>
              <a:rPr lang="zh-CN" altLang="en-US">
                <a:latin typeface="微软雅黑" panose="020B0503020204020204" pitchFamily="34" charset="-122"/>
                <a:ea typeface="微软雅黑" panose="020B0503020204020204" pitchFamily="34" charset="-122"/>
              </a:rPr>
              <a:t>流值为</a:t>
            </a:r>
            <a:r>
              <a:rPr lang="en-US" altLang="zh-CN">
                <a:latin typeface="微软雅黑" panose="020B0503020204020204" pitchFamily="34" charset="-122"/>
                <a:ea typeface="微软雅黑" panose="020B0503020204020204" pitchFamily="34" charset="-122"/>
              </a:rPr>
              <a:t>0</a:t>
            </a:r>
            <a:r>
              <a:rPr lang="zh-CN" altLang="en-US">
                <a:latin typeface="微软雅黑" panose="020B0503020204020204" pitchFamily="34" charset="-122"/>
                <a:ea typeface="微软雅黑" panose="020B0503020204020204" pitchFamily="34" charset="-122"/>
              </a:rPr>
              <a:t>的初始流显然满足问题的两个约束</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关键是后两点</a:t>
            </a:r>
            <a:endParaRPr lang="en-US" altLang="zh-CN">
              <a:latin typeface="微软雅黑" panose="020B0503020204020204" pitchFamily="34" charset="-122"/>
              <a:ea typeface="微软雅黑" panose="020B0503020204020204" pitchFamily="34" charset="-122"/>
            </a:endParaRPr>
          </a:p>
        </p:txBody>
      </p:sp>
      <p:sp>
        <p:nvSpPr>
          <p:cNvPr id="31748"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3C25291-C769-4ACA-8DCD-B87762A28746}" type="slidenum">
              <a:rPr lang="zh-CN" altLang="zh-CN" smtClean="0"/>
            </a:fld>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ChangeArrowheads="1" noTextEdit="1"/>
          </p:cNvSpPr>
          <p:nvPr>
            <p:ph type="sldImg"/>
          </p:nvPr>
        </p:nvSpPr>
        <p:spPr/>
      </p:sp>
      <p:sp>
        <p:nvSpPr>
          <p:cNvPr id="3379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这个算法需要引入两个新概念，残存网络和增广路径</a:t>
            </a:r>
            <a:endParaRPr lang="en-US" altLang="zh-CN"/>
          </a:p>
          <a:p>
            <a:endParaRPr lang="en-US" altLang="zh-CN"/>
          </a:p>
          <a:p>
            <a:r>
              <a:rPr lang="zh-CN" altLang="en-US"/>
              <a:t>每一轮根据当前的流量生成残存网络，然后在残存网络上寻找一条增广路径，如果存在增广路径，则根据其对流量进行修改，如果不存在增广路径，则代表已经得到最大流，无法再增加了，其正确性由</a:t>
            </a:r>
            <a:r>
              <a:rPr lang="zh-CN" altLang="en-US">
                <a:solidFill>
                  <a:srgbClr val="FF0000"/>
                </a:solidFill>
                <a:latin typeface="微软雅黑" panose="020B0503020204020204" pitchFamily="34" charset="-122"/>
                <a:ea typeface="微软雅黑" panose="020B0503020204020204" pitchFamily="34" charset="-122"/>
              </a:rPr>
              <a:t>最大流最小切割定理来保证</a:t>
            </a:r>
            <a:endParaRPr lang="en-US" altLang="zh-CN"/>
          </a:p>
          <a:p>
            <a:endParaRPr lang="en-US" altLang="zh-CN"/>
          </a:p>
        </p:txBody>
      </p:sp>
      <p:sp>
        <p:nvSpPr>
          <p:cNvPr id="3379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22F271A-1A23-4514-9728-9007DB03B846}" type="slidenum">
              <a:rPr lang="zh-CN" altLang="zh-CN" smtClean="0"/>
            </a:fld>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ChangeArrowheads="1" noTextEdit="1"/>
          </p:cNvSpPr>
          <p:nvPr>
            <p:ph type="sldImg"/>
          </p:nvPr>
        </p:nvSpPr>
        <p:spPr/>
      </p:sp>
      <p:sp>
        <p:nvSpPr>
          <p:cNvPr id="3584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这个就是算法的框架</a:t>
            </a:r>
            <a:endParaRPr lang="zh-CN" altLang="en-US"/>
          </a:p>
        </p:txBody>
      </p:sp>
      <p:sp>
        <p:nvSpPr>
          <p:cNvPr id="3584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2364C03-B499-4908-B318-303956B27073}" type="slidenum">
              <a:rPr lang="zh-CN" altLang="zh-CN" smtClean="0"/>
            </a:fld>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p:nvPr>
        </p:nvSpPr>
        <p:spPr/>
      </p:sp>
      <p:sp>
        <p:nvSpPr>
          <p:cNvPr id="37891"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所谓残存网络，也是个流网络，其每条边的容量上限叫残存容量，记录了当前这条边可以修改的极限</a:t>
            </a:r>
            <a:endParaRPr lang="en-US" altLang="zh-CN"/>
          </a:p>
          <a:p>
            <a:endParaRPr lang="en-US" altLang="zh-CN"/>
          </a:p>
          <a:p>
            <a:r>
              <a:rPr lang="zh-CN" altLang="en-US" b="1"/>
              <a:t>反向边的引入就是给了“后悔”的机会</a:t>
            </a:r>
            <a:endParaRPr lang="zh-CN" altLang="en-US" b="1"/>
          </a:p>
          <a:p>
            <a:endParaRPr lang="zh-CN" altLang="en-US"/>
          </a:p>
          <a:p>
            <a:r>
              <a:rPr lang="zh-CN" altLang="en-US"/>
              <a:t>这里需要举个例子</a:t>
            </a:r>
            <a:endParaRPr lang="zh-CN" altLang="en-US"/>
          </a:p>
        </p:txBody>
      </p:sp>
      <p:sp>
        <p:nvSpPr>
          <p:cNvPr id="37892"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52183C-13C9-4F8B-A575-B2B810AA06CF}" type="slidenum">
              <a:rPr lang="zh-CN" altLang="zh-CN" smtClean="0"/>
            </a:fld>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ChangeArrowheads="1" noTextEdit="1"/>
          </p:cNvSpPr>
          <p:nvPr>
            <p:ph type="sldImg"/>
          </p:nvPr>
        </p:nvSpPr>
        <p:spPr/>
      </p:sp>
      <p:sp>
        <p:nvSpPr>
          <p:cNvPr id="39939"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这里给出了一个残存网络的例子，我们再来看一下</a:t>
            </a:r>
            <a:endParaRPr lang="zh-CN" altLang="en-US"/>
          </a:p>
        </p:txBody>
      </p:sp>
      <p:sp>
        <p:nvSpPr>
          <p:cNvPr id="3994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00EB0E4-C7D4-49DF-87DE-B4D4AC74BEF4}" type="slidenum">
              <a:rPr lang="zh-CN" altLang="zh-CN" smtClean="0"/>
            </a:fld>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ChangeArrowheads="1" noTextEdit="1"/>
          </p:cNvSpPr>
          <p:nvPr>
            <p:ph type="sldImg"/>
          </p:nvPr>
        </p:nvSpPr>
        <p:spPr/>
      </p:sp>
      <p:sp>
        <p:nvSpPr>
          <p:cNvPr id="4198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这是残存容量的形式化定义</a:t>
            </a:r>
            <a:endParaRPr lang="en-US" altLang="zh-CN"/>
          </a:p>
          <a:p>
            <a:endParaRPr lang="en-US" altLang="zh-CN"/>
          </a:p>
          <a:p>
            <a:r>
              <a:rPr lang="zh-CN" altLang="en-US"/>
              <a:t>残存网络边的总数 </a:t>
            </a:r>
            <a:r>
              <a:rPr lang="en-US" altLang="zh-CN"/>
              <a:t>&lt;= 2E</a:t>
            </a:r>
            <a:endParaRPr lang="zh-CN" altLang="en-US"/>
          </a:p>
        </p:txBody>
      </p:sp>
      <p:sp>
        <p:nvSpPr>
          <p:cNvPr id="4198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7C17632-6C2F-474F-A01C-7EAF436D8C6C}" type="slidenum">
              <a:rPr lang="zh-CN" altLang="zh-CN" smtClean="0"/>
            </a:fld>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ChangeArrowheads="1" noTextEdit="1"/>
          </p:cNvSpPr>
          <p:nvPr>
            <p:ph type="sldImg"/>
          </p:nvPr>
        </p:nvSpPr>
        <p:spPr/>
      </p:sp>
      <p:sp>
        <p:nvSpPr>
          <p:cNvPr id="4403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因为每条边最多再引入一条反向边，有时边还会消失，所以是小于等于</a:t>
            </a:r>
            <a:endParaRPr lang="zh-CN" altLang="en-US"/>
          </a:p>
        </p:txBody>
      </p:sp>
      <p:sp>
        <p:nvSpPr>
          <p:cNvPr id="4403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543D75F-32D0-43F4-A378-FF5AD28682D3}" type="slidenum">
              <a:rPr lang="zh-CN" altLang="zh-CN" smtClean="0"/>
            </a:fld>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ChangeArrowheads="1" noTextEdit="1"/>
          </p:cNvSpPr>
          <p:nvPr>
            <p:ph type="sldImg"/>
          </p:nvPr>
        </p:nvSpPr>
        <p:spPr/>
      </p:sp>
      <p:sp>
        <p:nvSpPr>
          <p:cNvPr id="8195"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6"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4CE5A2F-4DD6-43ED-A97D-B9D12CE76AAB}" type="slidenum">
              <a:rPr lang="zh-CN" altLang="zh-CN" smtClean="0"/>
            </a:fld>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ChangeArrowheads="1" noTextEdit="1"/>
          </p:cNvSpPr>
          <p:nvPr>
            <p:ph type="sldImg"/>
          </p:nvPr>
        </p:nvSpPr>
        <p:spPr/>
      </p:sp>
      <p:sp>
        <p:nvSpPr>
          <p:cNvPr id="4608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608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EE7444D-7FC8-4216-B7B8-6240CD6DD0AE}" type="slidenum">
              <a:rPr lang="zh-CN" altLang="zh-CN" smtClean="0"/>
            </a:fld>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p:sp>
      <p:sp>
        <p:nvSpPr>
          <p:cNvPr id="5120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容量限制根据物理意义是显然的</a:t>
            </a:r>
            <a:endParaRPr lang="en-US" altLang="zh-CN"/>
          </a:p>
          <a:p>
            <a:endParaRPr lang="en-US" altLang="zh-CN"/>
          </a:p>
          <a:p>
            <a:r>
              <a:rPr lang="zh-CN" altLang="en-US"/>
              <a:t>意思就是正向不加，反向最多扣完，新的流量变成零</a:t>
            </a:r>
            <a:endParaRPr lang="zh-CN" altLang="en-US"/>
          </a:p>
        </p:txBody>
      </p:sp>
      <p:sp>
        <p:nvSpPr>
          <p:cNvPr id="5120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95CE2A4-5C2D-49D8-A26A-36BE86B68BC6}" type="slidenum">
              <a:rPr lang="zh-CN" altLang="zh-CN" smtClean="0"/>
            </a:fld>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ChangeArrowheads="1" noTextEdit="1"/>
          </p:cNvSpPr>
          <p:nvPr>
            <p:ph type="sldImg"/>
          </p:nvPr>
        </p:nvSpPr>
        <p:spPr/>
      </p:sp>
      <p:sp>
        <p:nvSpPr>
          <p:cNvPr id="5325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正向加到头，反向不加，新的流量直接变成上限</a:t>
            </a:r>
            <a:endParaRPr lang="zh-CN" altLang="en-US"/>
          </a:p>
        </p:txBody>
      </p:sp>
      <p:sp>
        <p:nvSpPr>
          <p:cNvPr id="5325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E19496F-367E-4091-9105-31D3AE0C9D9A}" type="slidenum">
              <a:rPr lang="zh-CN" altLang="zh-CN" smtClean="0"/>
            </a:fld>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p:nvPr>
        </p:nvSpPr>
        <p:spPr/>
      </p:sp>
      <p:sp>
        <p:nvSpPr>
          <p:cNvPr id="55299"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流量守恒根据物理意义也是显然的</a:t>
            </a:r>
            <a:endParaRPr lang="zh-CN" altLang="en-US"/>
          </a:p>
          <a:p>
            <a:endParaRPr lang="en-US" altLang="zh-CN"/>
          </a:p>
          <a:p>
            <a:r>
              <a:rPr lang="zh-CN" altLang="en-US"/>
              <a:t>分成</a:t>
            </a:r>
            <a:r>
              <a:rPr lang="en-US" altLang="zh-CN"/>
              <a:t>3</a:t>
            </a:r>
            <a:r>
              <a:rPr lang="zh-CN" altLang="en-US"/>
              <a:t>个流，每个出去的流量都等于进入的流量</a:t>
            </a:r>
            <a:endParaRPr lang="zh-CN" altLang="en-US"/>
          </a:p>
        </p:txBody>
      </p:sp>
      <p:sp>
        <p:nvSpPr>
          <p:cNvPr id="5530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615BC4-D608-4638-8D57-4F197EBE6695}" type="slidenum">
              <a:rPr lang="zh-CN" altLang="zh-CN" smtClean="0"/>
            </a:fld>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ChangeArrowheads="1" noTextEdit="1"/>
          </p:cNvSpPr>
          <p:nvPr>
            <p:ph type="sldImg"/>
          </p:nvPr>
        </p:nvSpPr>
        <p:spPr/>
      </p:sp>
      <p:sp>
        <p:nvSpPr>
          <p:cNvPr id="5734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流总是从源点出来的，两个流合并后的流量大小 </a:t>
            </a:r>
            <a:r>
              <a:rPr lang="en-US" altLang="zh-CN"/>
              <a:t>= </a:t>
            </a:r>
            <a:r>
              <a:rPr lang="zh-CN" altLang="en-US"/>
              <a:t>各自流量大小的和</a:t>
            </a:r>
            <a:endParaRPr lang="zh-CN" altLang="en-US"/>
          </a:p>
          <a:p>
            <a:endParaRPr lang="en-US" altLang="zh-CN"/>
          </a:p>
          <a:p>
            <a:r>
              <a:rPr lang="zh-CN" altLang="en-US"/>
              <a:t>注意流的定义是</a:t>
            </a:r>
            <a:r>
              <a:rPr lang="en-US" altLang="zh-CN"/>
              <a:t> </a:t>
            </a:r>
            <a:r>
              <a:rPr lang="zh-CN" altLang="en-US"/>
              <a:t>从源点出来的总的流值</a:t>
            </a:r>
            <a:r>
              <a:rPr lang="en-US" altLang="zh-CN"/>
              <a:t> - </a:t>
            </a:r>
            <a:r>
              <a:rPr lang="zh-CN" altLang="en-US"/>
              <a:t>进入源点的总的流值</a:t>
            </a:r>
            <a:endParaRPr lang="zh-CN" altLang="en-US"/>
          </a:p>
          <a:p>
            <a:endParaRPr lang="zh-CN" altLang="en-US"/>
          </a:p>
          <a:p>
            <a:r>
              <a:rPr lang="en-US" altLang="zh-CN"/>
              <a:t>V2</a:t>
            </a:r>
            <a:r>
              <a:rPr lang="zh-CN" altLang="en-US"/>
              <a:t>是原网络中有边指向源点的点，可以先假设没有，看下简化版的证明</a:t>
            </a:r>
            <a:endParaRPr lang="zh-CN" altLang="en-US"/>
          </a:p>
          <a:p>
            <a:endParaRPr lang="zh-CN" altLang="en-US"/>
          </a:p>
          <a:p>
            <a:r>
              <a:rPr lang="zh-CN" altLang="en-US"/>
              <a:t>然后再看</a:t>
            </a:r>
            <a:r>
              <a:rPr lang="en-US" altLang="zh-CN"/>
              <a:t>ppt</a:t>
            </a:r>
            <a:r>
              <a:rPr lang="zh-CN" altLang="en-US"/>
              <a:t>上的一般性的证明</a:t>
            </a:r>
            <a:endParaRPr lang="zh-CN" altLang="en-US"/>
          </a:p>
        </p:txBody>
      </p:sp>
      <p:sp>
        <p:nvSpPr>
          <p:cNvPr id="5734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0A2DE7C-D718-4C59-9C73-CC4B09D791BD}" type="slidenum">
              <a:rPr lang="zh-CN" altLang="zh-CN" smtClean="0"/>
            </a:fld>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ChangeArrowheads="1" noTextEdit="1"/>
          </p:cNvSpPr>
          <p:nvPr>
            <p:ph type="sldImg"/>
          </p:nvPr>
        </p:nvSpPr>
        <p:spPr/>
      </p:sp>
      <p:sp>
        <p:nvSpPr>
          <p:cNvPr id="5939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这个画图证明</a:t>
            </a:r>
            <a:endParaRPr lang="zh-CN" altLang="en-US"/>
          </a:p>
          <a:p>
            <a:endParaRPr lang="zh-CN" altLang="en-US"/>
          </a:p>
          <a:p>
            <a:r>
              <a:rPr lang="zh-CN" altLang="en-US"/>
              <a:t>如果不考虑</a:t>
            </a:r>
            <a:r>
              <a:rPr lang="en-US" altLang="zh-CN"/>
              <a:t>V2</a:t>
            </a:r>
            <a:r>
              <a:rPr lang="zh-CN" altLang="en-US"/>
              <a:t>的话只有前三项，更简单</a:t>
            </a:r>
            <a:endParaRPr lang="en-US" altLang="zh-CN"/>
          </a:p>
          <a:p>
            <a:endParaRPr lang="en-US" altLang="zh-CN"/>
          </a:p>
          <a:p>
            <a:r>
              <a:rPr lang="zh-CN" altLang="en-US"/>
              <a:t>到这里问题就变成如何找到残存网络上的一个流</a:t>
            </a:r>
            <a:endParaRPr lang="zh-CN" altLang="en-US"/>
          </a:p>
        </p:txBody>
      </p:sp>
      <p:sp>
        <p:nvSpPr>
          <p:cNvPr id="5939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D99AF99-B8DC-42C7-8524-14B727091B2F}" type="slidenum">
              <a:rPr lang="zh-CN" altLang="zh-CN" smtClean="0"/>
            </a:fld>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p:nvPr>
        </p:nvSpPr>
        <p:spPr/>
      </p:sp>
      <p:sp>
        <p:nvSpPr>
          <p:cNvPr id="6144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增广路径上的所有边按木桶原理取最小的容量，就得到是一个流</a:t>
            </a:r>
            <a:endParaRPr lang="zh-CN" altLang="en-US"/>
          </a:p>
        </p:txBody>
      </p:sp>
      <p:sp>
        <p:nvSpPr>
          <p:cNvPr id="6144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736D543-4816-4DCA-B7A3-9BE6669A4D42}" type="slidenum">
              <a:rPr lang="zh-CN" altLang="zh-CN" smtClean="0"/>
            </a:fld>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ChangeArrowheads="1" noTextEdit="1"/>
          </p:cNvSpPr>
          <p:nvPr>
            <p:ph type="sldImg"/>
          </p:nvPr>
        </p:nvSpPr>
        <p:spPr/>
      </p:sp>
      <p:sp>
        <p:nvSpPr>
          <p:cNvPr id="6349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增广路径的一个例子，取残存容量</a:t>
            </a:r>
            <a:r>
              <a:rPr lang="en-US" altLang="zh-CN"/>
              <a:t>4</a:t>
            </a:r>
            <a:r>
              <a:rPr lang="zh-CN" altLang="en-US"/>
              <a:t>，则得到残存网络上一个流量为</a:t>
            </a:r>
            <a:r>
              <a:rPr lang="en-US" altLang="zh-CN"/>
              <a:t>4</a:t>
            </a:r>
            <a:r>
              <a:rPr lang="zh-CN" altLang="en-US"/>
              <a:t>的流</a:t>
            </a:r>
            <a:endParaRPr lang="zh-CN" altLang="en-US"/>
          </a:p>
        </p:txBody>
      </p:sp>
      <p:sp>
        <p:nvSpPr>
          <p:cNvPr id="6349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4602427-6EAC-4929-AD0C-3D7B7E63A727}" type="slidenum">
              <a:rPr lang="zh-CN" altLang="zh-CN" smtClean="0"/>
            </a:fld>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p:nvPr>
        </p:nvSpPr>
        <p:spPr/>
      </p:sp>
      <p:sp>
        <p:nvSpPr>
          <p:cNvPr id="65539"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增广路径上的所有边按木桶原理取最小的容量，就得到是一个流，有了流可以使得流量变大了</a:t>
            </a:r>
            <a:endParaRPr lang="zh-CN" altLang="en-US"/>
          </a:p>
        </p:txBody>
      </p:sp>
      <p:sp>
        <p:nvSpPr>
          <p:cNvPr id="6554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4EB4DD8-9AF8-47CF-A498-76FEAABADD4D}" type="slidenum">
              <a:rPr lang="zh-CN" altLang="zh-CN" smtClean="0"/>
            </a:fld>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ChangeArrowheads="1" noTextEdit="1"/>
          </p:cNvSpPr>
          <p:nvPr>
            <p:ph type="sldImg"/>
          </p:nvPr>
        </p:nvSpPr>
        <p:spPr/>
      </p:sp>
      <p:sp>
        <p:nvSpPr>
          <p:cNvPr id="6758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使流量变大得一个例子</a:t>
            </a:r>
            <a:endParaRPr lang="zh-CN" altLang="en-US"/>
          </a:p>
          <a:p>
            <a:endParaRPr lang="zh-CN" altLang="en-US"/>
          </a:p>
          <a:p>
            <a:r>
              <a:rPr lang="zh-CN" altLang="en-US"/>
              <a:t>这里可以提一下层的概念，</a:t>
            </a:r>
            <a:r>
              <a:rPr lang="en-US" altLang="zh-CN"/>
              <a:t>v3-&gt;v2</a:t>
            </a:r>
            <a:r>
              <a:rPr lang="zh-CN" altLang="en-US"/>
              <a:t>就是从后往前在流动，有种内耗的感觉</a:t>
            </a:r>
            <a:endParaRPr lang="zh-CN" altLang="en-US"/>
          </a:p>
        </p:txBody>
      </p:sp>
      <p:sp>
        <p:nvSpPr>
          <p:cNvPr id="6758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CC87DE-DE9D-4C22-8625-7ECA757FAAF3}" type="slidenum">
              <a:rPr lang="zh-CN" altLang="zh-CN" smtClean="0"/>
            </a:fld>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p:sp>
      <p:sp>
        <p:nvSpPr>
          <p:cNvPr id="1024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最大流问题的应用背景就是实际的物流网络</a:t>
            </a:r>
            <a:endParaRPr lang="en-US" altLang="zh-CN"/>
          </a:p>
          <a:p>
            <a:endParaRPr lang="en-US" altLang="zh-CN"/>
          </a:p>
          <a:p>
            <a:r>
              <a:rPr lang="zh-CN" altLang="en-US"/>
              <a:t>问题假定有一个源点，一个汇点</a:t>
            </a:r>
            <a:endParaRPr lang="en-US" altLang="zh-CN"/>
          </a:p>
          <a:p>
            <a:endParaRPr lang="en-US" altLang="zh-CN"/>
          </a:p>
          <a:p>
            <a:r>
              <a:rPr lang="zh-CN" altLang="en-US"/>
              <a:t>第一个要求：每条边不能超过容量限制</a:t>
            </a:r>
            <a:endParaRPr lang="zh-CN" altLang="en-US"/>
          </a:p>
        </p:txBody>
      </p:sp>
      <p:sp>
        <p:nvSpPr>
          <p:cNvPr id="1024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735C1E-8942-475A-95CE-2846B6640FA7}" type="slidenum">
              <a:rPr lang="zh-CN" altLang="zh-CN" smtClean="0"/>
            </a:fld>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p:nvPr>
        </p:nvSpPr>
        <p:spPr/>
      </p:sp>
      <p:sp>
        <p:nvSpPr>
          <p:cNvPr id="7168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一个流是最大流 </a:t>
            </a:r>
            <a:r>
              <a:rPr lang="en-US" altLang="zh-CN"/>
              <a:t>-&gt; </a:t>
            </a:r>
            <a:r>
              <a:rPr lang="zh-CN" altLang="en-US">
                <a:solidFill>
                  <a:srgbClr val="FF0000"/>
                </a:solidFill>
              </a:rPr>
              <a:t>残存网络中不包含任何增广路径 是显然的，反过来直接证不太好证，需要一个中间的东西过度一下，这个中间的东西就是切割</a:t>
            </a:r>
            <a:endParaRPr lang="zh-CN" altLang="en-US"/>
          </a:p>
        </p:txBody>
      </p:sp>
      <p:sp>
        <p:nvSpPr>
          <p:cNvPr id="7168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E53CA8D-2D35-4E2F-81ED-3D32F1560452}" type="slidenum">
              <a:rPr lang="zh-CN" altLang="zh-CN" smtClean="0"/>
            </a:fld>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ChangeArrowheads="1" noTextEdit="1"/>
          </p:cNvSpPr>
          <p:nvPr>
            <p:ph type="sldImg"/>
          </p:nvPr>
        </p:nvSpPr>
        <p:spPr/>
      </p:sp>
      <p:sp>
        <p:nvSpPr>
          <p:cNvPr id="7373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切割就是将点集做一个划分，一分为二</a:t>
            </a:r>
            <a:endParaRPr lang="en-US" altLang="zh-CN"/>
          </a:p>
          <a:p>
            <a:endParaRPr lang="en-US" altLang="zh-CN"/>
          </a:p>
          <a:p>
            <a:r>
              <a:rPr lang="en-US" altLang="zh-CN"/>
              <a:t>(S</a:t>
            </a:r>
            <a:r>
              <a:rPr lang="zh-CN" altLang="en-US"/>
              <a:t>，</a:t>
            </a:r>
            <a:r>
              <a:rPr lang="en-US" altLang="zh-CN"/>
              <a:t>T)</a:t>
            </a:r>
            <a:r>
              <a:rPr lang="zh-CN" altLang="en-US"/>
              <a:t>净流量就是</a:t>
            </a:r>
            <a:r>
              <a:rPr lang="en-US" altLang="zh-CN"/>
              <a:t>S</a:t>
            </a:r>
            <a:r>
              <a:rPr lang="zh-CN" altLang="en-US"/>
              <a:t>到</a:t>
            </a:r>
            <a:r>
              <a:rPr lang="en-US" altLang="zh-CN"/>
              <a:t>T</a:t>
            </a:r>
            <a:r>
              <a:rPr lang="zh-CN" altLang="en-US"/>
              <a:t>的有向边流量之和 </a:t>
            </a:r>
            <a:r>
              <a:rPr lang="en-US" altLang="zh-CN"/>
              <a:t>- T</a:t>
            </a:r>
            <a:r>
              <a:rPr lang="zh-CN" altLang="en-US"/>
              <a:t>到</a:t>
            </a:r>
            <a:r>
              <a:rPr lang="en-US" altLang="zh-CN"/>
              <a:t>S</a:t>
            </a:r>
            <a:r>
              <a:rPr lang="zh-CN" altLang="en-US"/>
              <a:t>的有向边流量之和 </a:t>
            </a:r>
            <a:endParaRPr lang="zh-CN" altLang="en-US"/>
          </a:p>
          <a:p>
            <a:endParaRPr lang="zh-CN" altLang="en-US"/>
          </a:p>
          <a:p>
            <a:r>
              <a:rPr lang="zh-CN" altLang="en-US">
                <a:sym typeface="+mn-ea"/>
              </a:rPr>
              <a:t>可以以武汉市举例，源点同济医学院，汇点华科主校区，以长江为切割，横跨切割的就是长江大桥</a:t>
            </a:r>
            <a:endParaRPr lang="en-US" altLang="zh-CN"/>
          </a:p>
          <a:p>
            <a:endParaRPr lang="en-US" altLang="zh-CN"/>
          </a:p>
          <a:p>
            <a:r>
              <a:rPr lang="zh-CN" altLang="en-US"/>
              <a:t>切割的容量使</a:t>
            </a:r>
            <a:r>
              <a:rPr lang="en-US" altLang="zh-CN"/>
              <a:t>S</a:t>
            </a:r>
            <a:r>
              <a:rPr lang="zh-CN" altLang="en-US"/>
              <a:t>到</a:t>
            </a:r>
            <a:r>
              <a:rPr lang="en-US" altLang="zh-CN"/>
              <a:t>T</a:t>
            </a:r>
            <a:r>
              <a:rPr lang="zh-CN" altLang="en-US"/>
              <a:t>的有向边的容量上限之和，换言之它是净流量的一个上界，当没有反向的</a:t>
            </a:r>
            <a:r>
              <a:rPr lang="en-US" altLang="zh-CN"/>
              <a:t>T</a:t>
            </a:r>
            <a:r>
              <a:rPr lang="zh-CN" altLang="en-US"/>
              <a:t>到</a:t>
            </a:r>
            <a:r>
              <a:rPr lang="en-US" altLang="zh-CN"/>
              <a:t>S</a:t>
            </a:r>
            <a:r>
              <a:rPr lang="zh-CN" altLang="en-US"/>
              <a:t>的有向边流量 且 </a:t>
            </a:r>
            <a:r>
              <a:rPr lang="en-US" altLang="zh-CN"/>
              <a:t>S</a:t>
            </a:r>
            <a:r>
              <a:rPr lang="zh-CN" altLang="en-US"/>
              <a:t>到</a:t>
            </a:r>
            <a:r>
              <a:rPr lang="en-US" altLang="zh-CN"/>
              <a:t>T</a:t>
            </a:r>
            <a:r>
              <a:rPr lang="zh-CN" altLang="en-US"/>
              <a:t>的有向边流量达到最大时，两者相等</a:t>
            </a:r>
            <a:endParaRPr lang="zh-CN" altLang="en-US"/>
          </a:p>
          <a:p>
            <a:endParaRPr lang="zh-CN" altLang="en-US"/>
          </a:p>
          <a:p>
            <a:endParaRPr lang="zh-CN" altLang="en-US"/>
          </a:p>
        </p:txBody>
      </p:sp>
      <p:sp>
        <p:nvSpPr>
          <p:cNvPr id="7373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2128762-6C10-4565-9546-6DB3D45F9868}" type="slidenum">
              <a:rPr lang="zh-CN" altLang="zh-CN" smtClean="0"/>
            </a:fld>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ChangeArrowheads="1" noTextEdit="1"/>
          </p:cNvSpPr>
          <p:nvPr>
            <p:ph type="sldImg"/>
          </p:nvPr>
        </p:nvSpPr>
        <p:spPr/>
      </p:sp>
      <p:sp>
        <p:nvSpPr>
          <p:cNvPr id="75779"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看个例子，这里</a:t>
            </a:r>
            <a:r>
              <a:rPr lang="en-US" altLang="zh-CN"/>
              <a:t>S</a:t>
            </a:r>
            <a:r>
              <a:rPr lang="zh-CN" altLang="en-US"/>
              <a:t>集合是</a:t>
            </a:r>
            <a:r>
              <a:rPr lang="en-US" altLang="zh-CN"/>
              <a:t>……</a:t>
            </a:r>
            <a:r>
              <a:rPr lang="zh-CN" altLang="en-US"/>
              <a:t>，</a:t>
            </a:r>
            <a:r>
              <a:rPr lang="en-US" altLang="zh-CN"/>
              <a:t>T</a:t>
            </a:r>
            <a:r>
              <a:rPr lang="zh-CN" altLang="en-US"/>
              <a:t>集合是</a:t>
            </a:r>
            <a:r>
              <a:rPr lang="en-US" altLang="zh-CN"/>
              <a:t>……</a:t>
            </a:r>
            <a:endParaRPr lang="zh-CN" altLang="en-US"/>
          </a:p>
        </p:txBody>
      </p:sp>
      <p:sp>
        <p:nvSpPr>
          <p:cNvPr id="7578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DE55259-44CE-4A62-80EF-4994486A2FE2}" type="slidenum">
              <a:rPr lang="zh-CN" altLang="zh-CN" smtClean="0"/>
            </a:fld>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ChangeArrowheads="1" noTextEdit="1"/>
          </p:cNvSpPr>
          <p:nvPr>
            <p:ph type="sldImg"/>
          </p:nvPr>
        </p:nvSpPr>
        <p:spPr/>
      </p:sp>
      <p:sp>
        <p:nvSpPr>
          <p:cNvPr id="7782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这个根据物理意义来证</a:t>
            </a:r>
            <a:endParaRPr lang="zh-CN" altLang="en-US"/>
          </a:p>
        </p:txBody>
      </p:sp>
      <p:sp>
        <p:nvSpPr>
          <p:cNvPr id="7782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CA416E9-D50C-471A-9BCD-1B2690220637}" type="slidenum">
              <a:rPr lang="zh-CN" altLang="zh-CN" smtClean="0"/>
            </a:fld>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前四行是说流量</a:t>
            </a:r>
            <a:r>
              <a:rPr lang="en-US" altLang="zh-CN"/>
              <a:t>f = </a:t>
            </a:r>
            <a:r>
              <a:rPr lang="zh-CN" altLang="en-US"/>
              <a:t>从</a:t>
            </a:r>
            <a:r>
              <a:rPr lang="en-US" altLang="zh-CN"/>
              <a:t>S</a:t>
            </a:r>
            <a:r>
              <a:rPr lang="zh-CN" altLang="en-US"/>
              <a:t>出发到全部节点的总流量</a:t>
            </a:r>
            <a:r>
              <a:rPr lang="en-US" altLang="zh-CN"/>
              <a:t> - </a:t>
            </a:r>
            <a:r>
              <a:rPr lang="zh-CN" altLang="en-US"/>
              <a:t>全部节点进入</a:t>
            </a:r>
            <a:r>
              <a:rPr lang="en-US" altLang="zh-CN"/>
              <a:t>S</a:t>
            </a:r>
            <a:r>
              <a:rPr lang="zh-CN" altLang="en-US"/>
              <a:t>的总流量</a:t>
            </a:r>
            <a:endParaRPr lang="zh-CN" altLang="en-US"/>
          </a:p>
          <a:p>
            <a:endParaRPr lang="zh-CN" altLang="en-US"/>
          </a:p>
          <a:p>
            <a:r>
              <a:rPr lang="zh-CN" altLang="en-US"/>
              <a:t>剔除</a:t>
            </a:r>
            <a:r>
              <a:rPr lang="en-US" altLang="zh-CN"/>
              <a:t>S</a:t>
            </a:r>
            <a:r>
              <a:rPr lang="zh-CN" altLang="en-US"/>
              <a:t>自身到自身的，那么就有</a:t>
            </a:r>
            <a:endParaRPr lang="zh-CN" altLang="en-US"/>
          </a:p>
          <a:p>
            <a:endParaRPr lang="zh-CN" altLang="en-US"/>
          </a:p>
          <a:p>
            <a:r>
              <a:rPr lang="zh-CN" altLang="en-US">
                <a:sym typeface="+mn-ea"/>
              </a:rPr>
              <a:t>流量</a:t>
            </a:r>
            <a:r>
              <a:rPr lang="en-US" altLang="zh-CN">
                <a:sym typeface="+mn-ea"/>
              </a:rPr>
              <a:t>f = </a:t>
            </a:r>
            <a:r>
              <a:rPr lang="zh-CN" altLang="en-US">
                <a:sym typeface="+mn-ea"/>
              </a:rPr>
              <a:t>从</a:t>
            </a:r>
            <a:r>
              <a:rPr lang="en-US" altLang="zh-CN">
                <a:sym typeface="+mn-ea"/>
              </a:rPr>
              <a:t>S</a:t>
            </a:r>
            <a:r>
              <a:rPr lang="zh-CN" altLang="en-US">
                <a:sym typeface="+mn-ea"/>
              </a:rPr>
              <a:t>出发到</a:t>
            </a:r>
            <a:r>
              <a:rPr lang="en-US" altLang="zh-CN">
                <a:sym typeface="+mn-ea"/>
              </a:rPr>
              <a:t>T</a:t>
            </a:r>
            <a:r>
              <a:rPr lang="zh-CN" altLang="en-US">
                <a:sym typeface="+mn-ea"/>
              </a:rPr>
              <a:t>的总流量</a:t>
            </a:r>
            <a:r>
              <a:rPr lang="en-US" altLang="zh-CN">
                <a:sym typeface="+mn-ea"/>
              </a:rPr>
              <a:t> - T</a:t>
            </a:r>
            <a:r>
              <a:rPr lang="zh-CN" altLang="en-US">
                <a:sym typeface="+mn-ea"/>
              </a:rPr>
              <a:t>进入</a:t>
            </a:r>
            <a:r>
              <a:rPr lang="en-US" altLang="zh-CN">
                <a:sym typeface="+mn-ea"/>
              </a:rPr>
              <a:t>S</a:t>
            </a:r>
            <a:r>
              <a:rPr lang="zh-CN" altLang="en-US">
                <a:sym typeface="+mn-ea"/>
              </a:rPr>
              <a:t>的总流量，就是切割的净流量</a:t>
            </a:r>
            <a:endParaRPr lang="zh-CN" altLang="en-US"/>
          </a:p>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ChangeArrowheads="1" noTextEdit="1"/>
          </p:cNvSpPr>
          <p:nvPr>
            <p:ph type="sldImg"/>
          </p:nvPr>
        </p:nvSpPr>
        <p:spPr/>
      </p:sp>
      <p:sp>
        <p:nvSpPr>
          <p:cNvPr id="8192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第一项和第三项就是</a:t>
            </a:r>
            <a:r>
              <a:rPr lang="en-US" altLang="zh-CN"/>
              <a:t>S</a:t>
            </a:r>
            <a:r>
              <a:rPr lang="zh-CN" altLang="en-US"/>
              <a:t>自身到自身的，相等，可以抵消</a:t>
            </a:r>
            <a:endParaRPr lang="zh-CN" altLang="en-US"/>
          </a:p>
        </p:txBody>
      </p:sp>
      <p:sp>
        <p:nvSpPr>
          <p:cNvPr id="8192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F36174E-FA1E-4A17-902A-60B9840F4BDB}" type="slidenum">
              <a:rPr lang="zh-CN" altLang="zh-CN" smtClean="0"/>
            </a:fld>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ChangeArrowheads="1" noTextEdit="1"/>
          </p:cNvSpPr>
          <p:nvPr>
            <p:ph type="sldImg"/>
          </p:nvPr>
        </p:nvSpPr>
        <p:spPr/>
      </p:sp>
      <p:sp>
        <p:nvSpPr>
          <p:cNvPr id="8397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对任意切割</a:t>
            </a:r>
            <a:r>
              <a:rPr lang="en-US" altLang="zh-CN"/>
              <a:t>(S</a:t>
            </a:r>
            <a:r>
              <a:rPr lang="zh-CN" altLang="en-US"/>
              <a:t>，</a:t>
            </a:r>
            <a:r>
              <a:rPr lang="en-US" altLang="zh-CN"/>
              <a:t>T)</a:t>
            </a:r>
            <a:r>
              <a:rPr lang="zh-CN" altLang="en-US"/>
              <a:t>，净流量都等于总流量</a:t>
            </a:r>
            <a:r>
              <a:rPr lang="en-US" altLang="zh-CN"/>
              <a:t>|f|</a:t>
            </a:r>
            <a:r>
              <a:rPr lang="zh-CN" altLang="en-US"/>
              <a:t>，又净流量不超过切割容量，故 总流量</a:t>
            </a:r>
            <a:r>
              <a:rPr lang="en-US" altLang="zh-CN"/>
              <a:t>|f| &lt;= </a:t>
            </a:r>
            <a:r>
              <a:rPr lang="zh-CN" altLang="en-US"/>
              <a:t>任意切割容量，当然也小于其中的最小者</a:t>
            </a:r>
            <a:endParaRPr lang="zh-CN" altLang="en-US"/>
          </a:p>
        </p:txBody>
      </p:sp>
      <p:sp>
        <p:nvSpPr>
          <p:cNvPr id="8397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288501D-0E91-4391-9465-963D7E64F576}" type="slidenum">
              <a:rPr lang="zh-CN" altLang="zh-CN" smtClean="0"/>
            </a:fld>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ChangeArrowheads="1" noTextEdit="1"/>
          </p:cNvSpPr>
          <p:nvPr>
            <p:ph type="sldImg"/>
          </p:nvPr>
        </p:nvSpPr>
        <p:spPr/>
      </p:sp>
      <p:sp>
        <p:nvSpPr>
          <p:cNvPr id="86019"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这个结论是有很深的理论背景的，是优化领域里对偶定理的一个特例，把最大流问题形式化成一个线性规划问题，它的对偶问题就是在找最小化切割</a:t>
            </a:r>
            <a:endParaRPr lang="en-US" altLang="zh-CN"/>
          </a:p>
          <a:p>
            <a:endParaRPr lang="en-US" altLang="zh-CN"/>
          </a:p>
          <a:p>
            <a:r>
              <a:rPr lang="zh-CN" altLang="en-US"/>
              <a:t>对偶就是说一个东西可以有</a:t>
            </a:r>
            <a:r>
              <a:rPr lang="en-US" altLang="zh-CN"/>
              <a:t>2</a:t>
            </a:r>
            <a:r>
              <a:rPr lang="zh-CN" altLang="en-US"/>
              <a:t>个视角，当我们从一个视角看不清楚、看不完整的时候，可以通过另一个视角来看它</a:t>
            </a:r>
            <a:endParaRPr lang="zh-CN" altLang="en-US"/>
          </a:p>
        </p:txBody>
      </p:sp>
      <p:sp>
        <p:nvSpPr>
          <p:cNvPr id="8602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DCCFCE2-CFF5-475A-9F06-FF36ED587616}" type="slidenum">
              <a:rPr lang="zh-CN" altLang="zh-CN" smtClean="0"/>
            </a:fld>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ChangeArrowheads="1" noTextEdit="1"/>
          </p:cNvSpPr>
          <p:nvPr>
            <p:ph type="sldImg"/>
          </p:nvPr>
        </p:nvSpPr>
        <p:spPr/>
      </p:sp>
      <p:sp>
        <p:nvSpPr>
          <p:cNvPr id="9011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等线 Light" panose="02010600030101010101" pitchFamily="2" charset="-122"/>
              <a:buNone/>
            </a:pPr>
            <a:r>
              <a:rPr lang="en-US" altLang="zh-CN">
                <a:solidFill>
                  <a:srgbClr val="333333"/>
                </a:solidFill>
                <a:latin typeface="Open Sans" panose="020B0606030504020204" pitchFamily="34" charset="0"/>
              </a:rPr>
              <a:t>1-&gt;2</a:t>
            </a:r>
            <a:r>
              <a:rPr lang="zh-CN" altLang="en-US">
                <a:solidFill>
                  <a:srgbClr val="333333"/>
                </a:solidFill>
                <a:latin typeface="Open Sans" panose="020B0606030504020204" pitchFamily="34" charset="0"/>
              </a:rPr>
              <a:t>与</a:t>
            </a:r>
            <a:r>
              <a:rPr lang="en-US" altLang="zh-CN">
                <a:solidFill>
                  <a:srgbClr val="333333"/>
                </a:solidFill>
                <a:latin typeface="Open Sans" panose="020B0606030504020204" pitchFamily="34" charset="0"/>
              </a:rPr>
              <a:t>3-&gt;1</a:t>
            </a:r>
            <a:r>
              <a:rPr lang="zh-CN" altLang="en-US">
                <a:solidFill>
                  <a:srgbClr val="333333"/>
                </a:solidFill>
                <a:latin typeface="Open Sans" panose="020B0606030504020204" pitchFamily="34" charset="0"/>
              </a:rPr>
              <a:t>比较明显，就</a:t>
            </a:r>
            <a:r>
              <a:rPr lang="en-US" altLang="zh-CN">
                <a:solidFill>
                  <a:srgbClr val="333333"/>
                </a:solidFill>
                <a:latin typeface="Open Sans" panose="020B0606030504020204" pitchFamily="34" charset="0"/>
              </a:rPr>
              <a:t>2-&gt;3</a:t>
            </a:r>
            <a:r>
              <a:rPr lang="zh-CN" altLang="en-US">
                <a:solidFill>
                  <a:srgbClr val="333333"/>
                </a:solidFill>
                <a:latin typeface="Open Sans" panose="020B0606030504020204" pitchFamily="34" charset="0"/>
              </a:rPr>
              <a:t>较为麻烦</a:t>
            </a:r>
            <a:endParaRPr lang="en-US" altLang="zh-CN">
              <a:solidFill>
                <a:srgbClr val="333333"/>
              </a:solidFill>
              <a:latin typeface="Open Sans" panose="020B0606030504020204" pitchFamily="34" charset="0"/>
            </a:endParaRPr>
          </a:p>
          <a:p>
            <a:pPr>
              <a:buFont typeface="等线 Light" panose="02010600030101010101" pitchFamily="2" charset="-122"/>
              <a:buAutoNum type="arabicPeriod"/>
            </a:pPr>
            <a:endParaRPr lang="en-US" altLang="zh-CN">
              <a:solidFill>
                <a:srgbClr val="333333"/>
              </a:solidFill>
              <a:latin typeface="Open Sans" panose="020B0606030504020204" pitchFamily="34" charset="0"/>
            </a:endParaRPr>
          </a:p>
          <a:p>
            <a:pPr>
              <a:buFont typeface="等线 Light" panose="02010600030101010101" pitchFamily="2" charset="-122"/>
              <a:buAutoNum type="arabicPeriod"/>
            </a:pPr>
            <a:r>
              <a:rPr lang="en-US" altLang="zh-CN">
                <a:solidFill>
                  <a:srgbClr val="333333"/>
                </a:solidFill>
                <a:latin typeface="Open Sans" panose="020B0606030504020204" pitchFamily="34" charset="0"/>
              </a:rPr>
              <a:t>(</a:t>
            </a:r>
            <a:r>
              <a:rPr lang="en-US" altLang="zh-CN" b="1">
                <a:solidFill>
                  <a:srgbClr val="333333"/>
                </a:solidFill>
                <a:latin typeface="Open Sans" panose="020B0606030504020204" pitchFamily="34" charset="0"/>
              </a:rPr>
              <a:t>Dedekind</a:t>
            </a:r>
            <a:r>
              <a:rPr lang="zh-CN" altLang="en-US" b="1">
                <a:solidFill>
                  <a:srgbClr val="333333"/>
                </a:solidFill>
                <a:latin typeface="Open Sans" panose="020B0606030504020204" pitchFamily="34" charset="0"/>
              </a:rPr>
              <a:t>确界定理</a:t>
            </a:r>
            <a:r>
              <a:rPr lang="en-US" altLang="zh-CN">
                <a:solidFill>
                  <a:srgbClr val="333333"/>
                </a:solidFill>
                <a:latin typeface="Open Sans" panose="020B0606030504020204" pitchFamily="34" charset="0"/>
              </a:rPr>
              <a:t>)</a:t>
            </a:r>
            <a:r>
              <a:rPr lang="zh-CN" altLang="en-US">
                <a:solidFill>
                  <a:srgbClr val="333333"/>
                </a:solidFill>
                <a:latin typeface="Open Sans" panose="020B0606030504020204" pitchFamily="34" charset="0"/>
              </a:rPr>
              <a:t>任何非空数集</a:t>
            </a:r>
            <a:r>
              <a:rPr lang="en-US" altLang="zh-CN">
                <a:solidFill>
                  <a:srgbClr val="333333"/>
                </a:solidFill>
                <a:latin typeface="Open Sans" panose="020B0606030504020204" pitchFamily="34" charset="0"/>
              </a:rPr>
              <a:t>$E$</a:t>
            </a:r>
            <a:r>
              <a:rPr lang="zh-CN" altLang="en-US">
                <a:solidFill>
                  <a:srgbClr val="333333"/>
                </a:solidFill>
                <a:latin typeface="Open Sans" panose="020B0606030504020204" pitchFamily="34" charset="0"/>
              </a:rPr>
              <a:t>，若它有上界，则必有上确界；若它有下界，则必有下确界。</a:t>
            </a:r>
            <a:endParaRPr lang="zh-CN" altLang="en-US">
              <a:solidFill>
                <a:srgbClr val="333333"/>
              </a:solidFill>
              <a:latin typeface="Open Sans" panose="020B0606030504020204" pitchFamily="34" charset="0"/>
            </a:endParaRPr>
          </a:p>
          <a:p>
            <a:pPr>
              <a:buFont typeface="等线 Light" panose="02010600030101010101" pitchFamily="2" charset="-122"/>
              <a:buAutoNum type="arabicPeriod"/>
            </a:pPr>
            <a:r>
              <a:rPr lang="en-US" altLang="zh-CN">
                <a:solidFill>
                  <a:srgbClr val="333333"/>
                </a:solidFill>
                <a:latin typeface="Open Sans" panose="020B0606030504020204" pitchFamily="34" charset="0"/>
              </a:rPr>
              <a:t>(</a:t>
            </a:r>
            <a:r>
              <a:rPr lang="zh-CN" altLang="en-US" b="1">
                <a:solidFill>
                  <a:srgbClr val="333333"/>
                </a:solidFill>
                <a:latin typeface="Open Sans" panose="020B0606030504020204" pitchFamily="34" charset="0"/>
              </a:rPr>
              <a:t>单调有界定理</a:t>
            </a:r>
            <a:r>
              <a:rPr lang="en-US" altLang="zh-CN">
                <a:solidFill>
                  <a:srgbClr val="333333"/>
                </a:solidFill>
                <a:latin typeface="Open Sans" panose="020B0606030504020204" pitchFamily="34" charset="0"/>
              </a:rPr>
              <a:t>)</a:t>
            </a:r>
            <a:r>
              <a:rPr lang="zh-CN" altLang="en-US">
                <a:solidFill>
                  <a:srgbClr val="333333"/>
                </a:solidFill>
                <a:latin typeface="Open Sans" panose="020B0606030504020204" pitchFamily="34" charset="0"/>
              </a:rPr>
              <a:t>单调有界数列必收敛。</a:t>
            </a:r>
            <a:endParaRPr lang="zh-CN" altLang="en-US">
              <a:solidFill>
                <a:srgbClr val="333333"/>
              </a:solidFill>
              <a:latin typeface="Open Sans" panose="020B0606030504020204" pitchFamily="34" charset="0"/>
            </a:endParaRPr>
          </a:p>
          <a:p>
            <a:pPr>
              <a:buFont typeface="等线 Light" panose="02010600030101010101" pitchFamily="2" charset="-122"/>
              <a:buAutoNum type="arabicPeriod"/>
            </a:pPr>
            <a:r>
              <a:rPr lang="en-US" altLang="zh-CN">
                <a:solidFill>
                  <a:srgbClr val="333333"/>
                </a:solidFill>
                <a:latin typeface="Open Sans" panose="020B0606030504020204" pitchFamily="34" charset="0"/>
              </a:rPr>
              <a:t>(</a:t>
            </a:r>
            <a:r>
              <a:rPr lang="en-US" altLang="zh-CN" b="1">
                <a:solidFill>
                  <a:srgbClr val="333333"/>
                </a:solidFill>
                <a:latin typeface="Open Sans" panose="020B0606030504020204" pitchFamily="34" charset="0"/>
              </a:rPr>
              <a:t>Cauchy</a:t>
            </a:r>
            <a:r>
              <a:rPr lang="zh-CN" altLang="en-US" b="1">
                <a:solidFill>
                  <a:srgbClr val="333333"/>
                </a:solidFill>
                <a:latin typeface="Open Sans" panose="020B0606030504020204" pitchFamily="34" charset="0"/>
              </a:rPr>
              <a:t>收敛准则</a:t>
            </a:r>
            <a:r>
              <a:rPr lang="en-US" altLang="zh-CN">
                <a:solidFill>
                  <a:srgbClr val="333333"/>
                </a:solidFill>
                <a:latin typeface="Open Sans" panose="020B0606030504020204" pitchFamily="34" charset="0"/>
              </a:rPr>
              <a:t>)</a:t>
            </a:r>
            <a:r>
              <a:rPr lang="zh-CN" altLang="en-US">
                <a:solidFill>
                  <a:srgbClr val="333333"/>
                </a:solidFill>
                <a:latin typeface="Open Sans" panose="020B0606030504020204" pitchFamily="34" charset="0"/>
              </a:rPr>
              <a:t>数列</a:t>
            </a:r>
            <a:r>
              <a:rPr lang="en-US" altLang="zh-CN">
                <a:solidFill>
                  <a:srgbClr val="333333"/>
                </a:solidFill>
                <a:latin typeface="Open Sans" panose="020B0606030504020204" pitchFamily="34" charset="0"/>
              </a:rPr>
              <a:t>${x_n}$</a:t>
            </a:r>
            <a:r>
              <a:rPr lang="zh-CN" altLang="en-US">
                <a:solidFill>
                  <a:srgbClr val="333333"/>
                </a:solidFill>
                <a:latin typeface="Open Sans" panose="020B0606030504020204" pitchFamily="34" charset="0"/>
              </a:rPr>
              <a:t>收敛的充要条件是：对于</a:t>
            </a:r>
            <a:r>
              <a:rPr lang="en-US" altLang="zh-CN">
                <a:solidFill>
                  <a:srgbClr val="333333"/>
                </a:solidFill>
                <a:latin typeface="Open Sans" panose="020B0606030504020204" pitchFamily="34" charset="0"/>
              </a:rPr>
              <a:t>$\forall \varepsilon &gt; 0$</a:t>
            </a:r>
            <a:r>
              <a:rPr lang="zh-CN" altLang="en-US">
                <a:solidFill>
                  <a:srgbClr val="333333"/>
                </a:solidFill>
                <a:latin typeface="Open Sans" panose="020B0606030504020204" pitchFamily="34" charset="0"/>
              </a:rPr>
              <a:t>，都</a:t>
            </a:r>
            <a:r>
              <a:rPr lang="en-US" altLang="zh-CN">
                <a:solidFill>
                  <a:srgbClr val="333333"/>
                </a:solidFill>
                <a:latin typeface="Open Sans" panose="020B0606030504020204" pitchFamily="34" charset="0"/>
              </a:rPr>
              <a:t>$\exists N &gt; 0$</a:t>
            </a:r>
            <a:r>
              <a:rPr lang="zh-CN" altLang="en-US">
                <a:solidFill>
                  <a:srgbClr val="333333"/>
                </a:solidFill>
                <a:latin typeface="Open Sans" panose="020B0606030504020204" pitchFamily="34" charset="0"/>
              </a:rPr>
              <a:t>，当</a:t>
            </a:r>
            <a:r>
              <a:rPr lang="en-US" altLang="zh-CN">
                <a:solidFill>
                  <a:srgbClr val="333333"/>
                </a:solidFill>
                <a:latin typeface="Open Sans" panose="020B0606030504020204" pitchFamily="34" charset="0"/>
              </a:rPr>
              <a:t>$m,n &gt; N$</a:t>
            </a:r>
            <a:r>
              <a:rPr lang="zh-CN" altLang="en-US">
                <a:solidFill>
                  <a:srgbClr val="333333"/>
                </a:solidFill>
                <a:latin typeface="Open Sans" panose="020B0606030504020204" pitchFamily="34" charset="0"/>
              </a:rPr>
              <a:t>时有</a:t>
            </a:r>
            <a:r>
              <a:rPr lang="en-US" altLang="zh-CN">
                <a:solidFill>
                  <a:srgbClr val="333333"/>
                </a:solidFill>
                <a:latin typeface="Open Sans" panose="020B0606030504020204" pitchFamily="34" charset="0"/>
              </a:rPr>
              <a:t>$|x_m - x_n| &lt; \varepsilon$</a:t>
            </a:r>
            <a:r>
              <a:rPr lang="zh-CN" altLang="en-US">
                <a:solidFill>
                  <a:srgbClr val="333333"/>
                </a:solidFill>
                <a:latin typeface="Open Sans" panose="020B0606030504020204" pitchFamily="34" charset="0"/>
              </a:rPr>
              <a:t>。</a:t>
            </a:r>
            <a:endParaRPr lang="zh-CN" altLang="en-US">
              <a:solidFill>
                <a:srgbClr val="333333"/>
              </a:solidFill>
              <a:latin typeface="Open Sans" panose="020B0606030504020204" pitchFamily="34" charset="0"/>
            </a:endParaRPr>
          </a:p>
          <a:p>
            <a:pPr>
              <a:buFont typeface="等线 Light" panose="02010600030101010101" pitchFamily="2" charset="-122"/>
              <a:buAutoNum type="arabicPeriod"/>
            </a:pPr>
            <a:r>
              <a:rPr lang="en-US" altLang="zh-CN">
                <a:solidFill>
                  <a:srgbClr val="333333"/>
                </a:solidFill>
                <a:latin typeface="Open Sans" panose="020B0606030504020204" pitchFamily="34" charset="0"/>
              </a:rPr>
              <a:t>(</a:t>
            </a:r>
            <a:r>
              <a:rPr lang="en-US" altLang="zh-CN" b="1">
                <a:solidFill>
                  <a:srgbClr val="333333"/>
                </a:solidFill>
                <a:latin typeface="Open Sans" panose="020B0606030504020204" pitchFamily="34" charset="0"/>
              </a:rPr>
              <a:t>Bolzano-Weierstrass</a:t>
            </a:r>
            <a:r>
              <a:rPr lang="zh-CN" altLang="en-US" b="1">
                <a:solidFill>
                  <a:srgbClr val="333333"/>
                </a:solidFill>
                <a:latin typeface="Open Sans" panose="020B0606030504020204" pitchFamily="34" charset="0"/>
              </a:rPr>
              <a:t>紧性定理</a:t>
            </a:r>
            <a:r>
              <a:rPr lang="en-US" altLang="zh-CN">
                <a:solidFill>
                  <a:srgbClr val="333333"/>
                </a:solidFill>
                <a:latin typeface="Open Sans" panose="020B0606030504020204" pitchFamily="34" charset="0"/>
              </a:rPr>
              <a:t>)</a:t>
            </a:r>
            <a:r>
              <a:rPr lang="zh-CN" altLang="en-US">
                <a:solidFill>
                  <a:srgbClr val="333333"/>
                </a:solidFill>
                <a:latin typeface="Open Sans" panose="020B0606030504020204" pitchFamily="34" charset="0"/>
              </a:rPr>
              <a:t>有界数列必存在收敛的子数列。</a:t>
            </a:r>
            <a:endParaRPr lang="zh-CN" altLang="en-US">
              <a:solidFill>
                <a:srgbClr val="333333"/>
              </a:solidFill>
              <a:latin typeface="Open Sans" panose="020B0606030504020204" pitchFamily="34" charset="0"/>
            </a:endParaRPr>
          </a:p>
          <a:p>
            <a:pPr>
              <a:buFont typeface="等线 Light" panose="02010600030101010101" pitchFamily="2" charset="-122"/>
              <a:buAutoNum type="arabicPeriod"/>
            </a:pPr>
            <a:r>
              <a:rPr lang="en-US" altLang="zh-CN">
                <a:solidFill>
                  <a:srgbClr val="333333"/>
                </a:solidFill>
                <a:latin typeface="Open Sans" panose="020B0606030504020204" pitchFamily="34" charset="0"/>
              </a:rPr>
              <a:t>(</a:t>
            </a:r>
            <a:r>
              <a:rPr lang="en-US" altLang="zh-CN" b="1">
                <a:solidFill>
                  <a:srgbClr val="333333"/>
                </a:solidFill>
                <a:latin typeface="Open Sans" panose="020B0606030504020204" pitchFamily="34" charset="0"/>
              </a:rPr>
              <a:t>Weierstrass</a:t>
            </a:r>
            <a:r>
              <a:rPr lang="zh-CN" altLang="en-US" b="1">
                <a:solidFill>
                  <a:srgbClr val="333333"/>
                </a:solidFill>
                <a:latin typeface="Open Sans" panose="020B0606030504020204" pitchFamily="34" charset="0"/>
              </a:rPr>
              <a:t>聚点定理</a:t>
            </a:r>
            <a:r>
              <a:rPr lang="en-US" altLang="zh-CN">
                <a:solidFill>
                  <a:srgbClr val="333333"/>
                </a:solidFill>
                <a:latin typeface="Open Sans" panose="020B0606030504020204" pitchFamily="34" charset="0"/>
              </a:rPr>
              <a:t>)</a:t>
            </a:r>
            <a:r>
              <a:rPr lang="zh-CN" altLang="en-US">
                <a:solidFill>
                  <a:srgbClr val="333333"/>
                </a:solidFill>
                <a:latin typeface="Open Sans" panose="020B0606030504020204" pitchFamily="34" charset="0"/>
              </a:rPr>
              <a:t>有界无穷点集至少含有一个聚点。</a:t>
            </a:r>
            <a:endParaRPr lang="zh-CN" altLang="en-US">
              <a:solidFill>
                <a:srgbClr val="333333"/>
              </a:solidFill>
              <a:latin typeface="Open Sans" panose="020B0606030504020204" pitchFamily="34" charset="0"/>
            </a:endParaRPr>
          </a:p>
          <a:p>
            <a:pPr>
              <a:buFont typeface="等线 Light" panose="02010600030101010101" pitchFamily="2" charset="-122"/>
              <a:buAutoNum type="arabicPeriod"/>
            </a:pPr>
            <a:r>
              <a:rPr lang="en-US" altLang="zh-CN">
                <a:solidFill>
                  <a:srgbClr val="333333"/>
                </a:solidFill>
                <a:latin typeface="Open Sans" panose="020B0606030504020204" pitchFamily="34" charset="0"/>
              </a:rPr>
              <a:t>(</a:t>
            </a:r>
            <a:r>
              <a:rPr lang="en-US" altLang="zh-CN" b="1">
                <a:solidFill>
                  <a:srgbClr val="333333"/>
                </a:solidFill>
                <a:latin typeface="Open Sans" panose="020B0606030504020204" pitchFamily="34" charset="0"/>
              </a:rPr>
              <a:t>Cantor</a:t>
            </a:r>
            <a:r>
              <a:rPr lang="zh-CN" altLang="en-US" b="1">
                <a:solidFill>
                  <a:srgbClr val="333333"/>
                </a:solidFill>
                <a:latin typeface="Open Sans" panose="020B0606030504020204" pitchFamily="34" charset="0"/>
              </a:rPr>
              <a:t>区间套定理</a:t>
            </a:r>
            <a:r>
              <a:rPr lang="en-US" altLang="zh-CN">
                <a:solidFill>
                  <a:srgbClr val="333333"/>
                </a:solidFill>
                <a:latin typeface="Open Sans" panose="020B0606030504020204" pitchFamily="34" charset="0"/>
              </a:rPr>
              <a:t>)</a:t>
            </a:r>
            <a:r>
              <a:rPr lang="zh-CN" altLang="en-US">
                <a:solidFill>
                  <a:srgbClr val="333333"/>
                </a:solidFill>
                <a:latin typeface="Open Sans" panose="020B0606030504020204" pitchFamily="34" charset="0"/>
              </a:rPr>
              <a:t>任何闭区间套必有唯一的公共点。</a:t>
            </a:r>
            <a:endParaRPr lang="zh-CN" altLang="en-US">
              <a:solidFill>
                <a:srgbClr val="333333"/>
              </a:solidFill>
              <a:latin typeface="Open Sans" panose="020B0606030504020204" pitchFamily="34" charset="0"/>
            </a:endParaRPr>
          </a:p>
          <a:p>
            <a:pPr>
              <a:buFont typeface="等线 Light" panose="02010600030101010101" pitchFamily="2" charset="-122"/>
              <a:buAutoNum type="arabicPeriod"/>
            </a:pPr>
            <a:r>
              <a:rPr lang="en-US" altLang="zh-CN">
                <a:solidFill>
                  <a:srgbClr val="333333"/>
                </a:solidFill>
                <a:latin typeface="Open Sans" panose="020B0606030504020204" pitchFamily="34" charset="0"/>
              </a:rPr>
              <a:t>(</a:t>
            </a:r>
            <a:r>
              <a:rPr lang="en-US" altLang="zh-CN" b="1">
                <a:solidFill>
                  <a:srgbClr val="333333"/>
                </a:solidFill>
                <a:latin typeface="Open Sans" panose="020B0606030504020204" pitchFamily="34" charset="0"/>
              </a:rPr>
              <a:t>Heine-Borel</a:t>
            </a:r>
            <a:r>
              <a:rPr lang="zh-CN" altLang="en-US" b="1">
                <a:solidFill>
                  <a:srgbClr val="333333"/>
                </a:solidFill>
                <a:latin typeface="Open Sans" panose="020B0606030504020204" pitchFamily="34" charset="0"/>
              </a:rPr>
              <a:t>有限覆盖定理</a:t>
            </a:r>
            <a:r>
              <a:rPr lang="en-US" altLang="zh-CN">
                <a:solidFill>
                  <a:srgbClr val="333333"/>
                </a:solidFill>
                <a:latin typeface="Open Sans" panose="020B0606030504020204" pitchFamily="34" charset="0"/>
              </a:rPr>
              <a:t>)</a:t>
            </a:r>
            <a:r>
              <a:rPr lang="zh-CN" altLang="en-US">
                <a:solidFill>
                  <a:srgbClr val="333333"/>
                </a:solidFill>
                <a:latin typeface="Open Sans" panose="020B0606030504020204" pitchFamily="34" charset="0"/>
              </a:rPr>
              <a:t>闭区间上的任一开覆盖，必存在有限子覆盖。</a:t>
            </a:r>
            <a:endParaRPr lang="zh-CN" altLang="en-US">
              <a:solidFill>
                <a:srgbClr val="333333"/>
              </a:solidFill>
              <a:latin typeface="Open Sans" panose="020B0606030504020204" pitchFamily="34" charset="0"/>
            </a:endParaRPr>
          </a:p>
          <a:p>
            <a:endParaRPr lang="zh-CN" altLang="en-US"/>
          </a:p>
        </p:txBody>
      </p:sp>
      <p:sp>
        <p:nvSpPr>
          <p:cNvPr id="9011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E2A5E3B-3FED-4C54-A97E-6A4587EC2F5C}" type="slidenum">
              <a:rPr lang="zh-CN" altLang="zh-CN" smtClean="0"/>
            </a:fld>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ChangeArrowheads="1" noTextEdit="1"/>
          </p:cNvSpPr>
          <p:nvPr>
            <p:ph type="sldImg"/>
          </p:nvPr>
        </p:nvSpPr>
        <p:spPr/>
      </p:sp>
      <p:sp>
        <p:nvSpPr>
          <p:cNvPr id="9216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要将最小切割构造出来</a:t>
            </a:r>
            <a:endParaRPr lang="zh-CN" altLang="en-US"/>
          </a:p>
          <a:p>
            <a:endParaRPr lang="zh-CN" altLang="en-US"/>
          </a:p>
          <a:p>
            <a:r>
              <a:rPr lang="zh-CN" altLang="en-US"/>
              <a:t>此时不存在增广路径就是</a:t>
            </a:r>
            <a:r>
              <a:rPr lang="en-US" altLang="zh-CN"/>
              <a:t>s</a:t>
            </a:r>
            <a:r>
              <a:rPr lang="zh-CN" altLang="en-US"/>
              <a:t>和</a:t>
            </a:r>
            <a:r>
              <a:rPr lang="en-US" altLang="zh-CN"/>
              <a:t>t</a:t>
            </a:r>
            <a:r>
              <a:rPr lang="zh-CN" altLang="en-US"/>
              <a:t>在残存网络上已经不连通了，</a:t>
            </a:r>
            <a:r>
              <a:rPr lang="en-US" altLang="zh-CN"/>
              <a:t>s</a:t>
            </a:r>
            <a:r>
              <a:rPr lang="zh-CN" altLang="en-US"/>
              <a:t>所在的连通分支看作</a:t>
            </a:r>
            <a:r>
              <a:rPr lang="en-US" altLang="zh-CN"/>
              <a:t>S</a:t>
            </a:r>
            <a:r>
              <a:rPr lang="zh-CN" altLang="en-US"/>
              <a:t>，剩下的看作</a:t>
            </a:r>
            <a:r>
              <a:rPr lang="en-US" altLang="zh-CN"/>
              <a:t>T</a:t>
            </a:r>
            <a:endParaRPr lang="en-US" altLang="zh-CN"/>
          </a:p>
          <a:p>
            <a:endParaRPr lang="en-US" altLang="zh-CN"/>
          </a:p>
          <a:p>
            <a:r>
              <a:rPr lang="zh-CN" altLang="en-US" b="1"/>
              <a:t>根据引理</a:t>
            </a:r>
            <a:r>
              <a:rPr lang="en-US" altLang="zh-CN" b="1"/>
              <a:t>3</a:t>
            </a:r>
            <a:r>
              <a:rPr lang="zh-CN" altLang="en-US" b="1"/>
              <a:t>，</a:t>
            </a:r>
            <a:r>
              <a:rPr lang="zh-CN" altLang="en-US"/>
              <a:t>净流量 </a:t>
            </a:r>
            <a:r>
              <a:rPr lang="en-US" altLang="zh-CN"/>
              <a:t>= </a:t>
            </a:r>
            <a:r>
              <a:rPr lang="zh-CN" altLang="en-US"/>
              <a:t>切割的容量，意味着切割的正向边全部饱和，反向边全部没有流量</a:t>
            </a:r>
            <a:endParaRPr lang="zh-CN" altLang="en-US"/>
          </a:p>
        </p:txBody>
      </p:sp>
      <p:sp>
        <p:nvSpPr>
          <p:cNvPr id="9216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E8DEACC-022A-47DD-9B8E-A2ABFD2EA53B}" type="slidenum">
              <a:rPr lang="zh-CN" altLang="zh-CN" smtClean="0"/>
            </a:fld>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ChangeArrowheads="1" noTextEdit="1"/>
          </p:cNvSpPr>
          <p:nvPr>
            <p:ph type="sldImg"/>
          </p:nvPr>
        </p:nvSpPr>
        <p:spPr/>
      </p:sp>
      <p:sp>
        <p:nvSpPr>
          <p:cNvPr id="1229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第二个要求：流量守恒</a:t>
            </a:r>
            <a:endParaRPr lang="zh-CN" altLang="en-US"/>
          </a:p>
          <a:p>
            <a:endParaRPr lang="zh-CN" altLang="en-US"/>
          </a:p>
        </p:txBody>
      </p:sp>
      <p:sp>
        <p:nvSpPr>
          <p:cNvPr id="1229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C36E512-E8AF-4933-8C33-31A97389E52D}" type="slidenum">
              <a:rPr lang="zh-CN" altLang="zh-CN" smtClean="0"/>
            </a:fld>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ChangeArrowheads="1" noTextEdit="1"/>
          </p:cNvSpPr>
          <p:nvPr>
            <p:ph type="sldImg"/>
          </p:nvPr>
        </p:nvSpPr>
        <p:spPr/>
      </p:sp>
      <p:sp>
        <p:nvSpPr>
          <p:cNvPr id="94211"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情况</a:t>
            </a:r>
            <a:r>
              <a:rPr lang="en-US" altLang="zh-CN"/>
              <a:t>1</a:t>
            </a:r>
            <a:r>
              <a:rPr lang="zh-CN" altLang="en-US"/>
              <a:t>即正向边饱和，否则残存网络中也会有</a:t>
            </a:r>
            <a:r>
              <a:rPr lang="en-US" altLang="zh-CN"/>
              <a:t>(u,v)</a:t>
            </a:r>
            <a:r>
              <a:rPr lang="zh-CN" altLang="en-US"/>
              <a:t>这条边，那么</a:t>
            </a:r>
            <a:r>
              <a:rPr lang="en-US" altLang="zh-CN"/>
              <a:t>v</a:t>
            </a:r>
            <a:r>
              <a:rPr lang="zh-CN" altLang="en-US"/>
              <a:t>和</a:t>
            </a:r>
            <a:r>
              <a:rPr lang="en-US" altLang="zh-CN"/>
              <a:t>s</a:t>
            </a:r>
            <a:r>
              <a:rPr lang="zh-CN" altLang="en-US"/>
              <a:t>就是连通的，与</a:t>
            </a:r>
            <a:r>
              <a:rPr lang="en-US" altLang="zh-CN"/>
              <a:t>v</a:t>
            </a:r>
            <a:r>
              <a:rPr lang="zh-CN" altLang="en-US"/>
              <a:t>属于</a:t>
            </a:r>
            <a:r>
              <a:rPr lang="en-US" altLang="zh-CN"/>
              <a:t>V</a:t>
            </a:r>
            <a:r>
              <a:rPr lang="zh-CN" altLang="en-US"/>
              <a:t>矛盾</a:t>
            </a:r>
            <a:endParaRPr lang="zh-CN" altLang="en-US"/>
          </a:p>
          <a:p>
            <a:endParaRPr lang="zh-CN" altLang="en-US"/>
          </a:p>
          <a:p>
            <a:r>
              <a:rPr lang="zh-CN" altLang="en-US">
                <a:sym typeface="+mn-ea"/>
              </a:rPr>
              <a:t>情况</a:t>
            </a:r>
            <a:r>
              <a:rPr lang="en-US" altLang="zh-CN">
                <a:sym typeface="+mn-ea"/>
              </a:rPr>
              <a:t>2</a:t>
            </a:r>
            <a:r>
              <a:rPr lang="zh-CN" altLang="en-US">
                <a:sym typeface="+mn-ea"/>
              </a:rPr>
              <a:t>即反向边为零，否则残存网络中也会有</a:t>
            </a:r>
            <a:r>
              <a:rPr lang="en-US" altLang="zh-CN">
                <a:sym typeface="+mn-ea"/>
              </a:rPr>
              <a:t>(u,v)</a:t>
            </a:r>
            <a:r>
              <a:rPr lang="zh-CN" altLang="en-US">
                <a:sym typeface="+mn-ea"/>
              </a:rPr>
              <a:t>这条边，那么</a:t>
            </a:r>
            <a:r>
              <a:rPr lang="en-US" altLang="zh-CN">
                <a:sym typeface="+mn-ea"/>
              </a:rPr>
              <a:t>v</a:t>
            </a:r>
            <a:r>
              <a:rPr lang="zh-CN" altLang="en-US">
                <a:sym typeface="+mn-ea"/>
              </a:rPr>
              <a:t>和</a:t>
            </a:r>
            <a:r>
              <a:rPr lang="en-US" altLang="zh-CN">
                <a:sym typeface="+mn-ea"/>
              </a:rPr>
              <a:t>s</a:t>
            </a:r>
            <a:r>
              <a:rPr lang="zh-CN" altLang="en-US">
                <a:sym typeface="+mn-ea"/>
              </a:rPr>
              <a:t>就是连通的，与</a:t>
            </a:r>
            <a:r>
              <a:rPr lang="en-US" altLang="zh-CN">
                <a:sym typeface="+mn-ea"/>
              </a:rPr>
              <a:t>v</a:t>
            </a:r>
            <a:r>
              <a:rPr lang="zh-CN" altLang="en-US">
                <a:sym typeface="+mn-ea"/>
              </a:rPr>
              <a:t>属于</a:t>
            </a:r>
            <a:r>
              <a:rPr lang="en-US" altLang="zh-CN">
                <a:sym typeface="+mn-ea"/>
              </a:rPr>
              <a:t>V</a:t>
            </a:r>
            <a:r>
              <a:rPr lang="zh-CN" altLang="en-US">
                <a:sym typeface="+mn-ea"/>
              </a:rPr>
              <a:t>矛盾</a:t>
            </a:r>
            <a:endParaRPr lang="zh-CN" altLang="en-US"/>
          </a:p>
          <a:p>
            <a:endParaRPr lang="zh-CN" altLang="en-US"/>
          </a:p>
        </p:txBody>
      </p:sp>
      <p:sp>
        <p:nvSpPr>
          <p:cNvPr id="94212"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7250B41-A56F-40EB-BA0A-E6C4B428FE0C}" type="slidenum">
              <a:rPr lang="zh-CN" altLang="zh-CN" smtClean="0"/>
            </a:fld>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ChangeArrowheads="1" noTextEdit="1"/>
          </p:cNvSpPr>
          <p:nvPr>
            <p:ph type="sldImg"/>
          </p:nvPr>
        </p:nvSpPr>
        <p:spPr/>
      </p:sp>
      <p:sp>
        <p:nvSpPr>
          <p:cNvPr id="9933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初始网络就是</a:t>
            </a:r>
            <a:r>
              <a:rPr lang="en-US" altLang="zh-CN"/>
              <a:t>f=0</a:t>
            </a:r>
            <a:r>
              <a:rPr lang="zh-CN" altLang="en-US"/>
              <a:t>时的残存网络，故直接在流网络中找增广路径，然后据此加入流</a:t>
            </a:r>
            <a:endParaRPr lang="zh-CN" altLang="en-US"/>
          </a:p>
        </p:txBody>
      </p:sp>
      <p:sp>
        <p:nvSpPr>
          <p:cNvPr id="9933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2735698-D9E0-4566-9C25-C2A1A2E9028E}" type="slidenum">
              <a:rPr lang="zh-CN" altLang="zh-CN" smtClean="0"/>
            </a:fld>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ChangeArrowheads="1" noTextEdit="1"/>
          </p:cNvSpPr>
          <p:nvPr>
            <p:ph type="sldImg"/>
          </p:nvPr>
        </p:nvSpPr>
        <p:spPr/>
      </p:sp>
      <p:sp>
        <p:nvSpPr>
          <p:cNvPr id="111619"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第一个不等号是三角不等式</a:t>
            </a:r>
            <a:endParaRPr lang="zh-CN" altLang="en-US"/>
          </a:p>
        </p:txBody>
      </p:sp>
      <p:sp>
        <p:nvSpPr>
          <p:cNvPr id="11162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1EF745D-8E65-44AB-9911-B0BD7AE33748}" type="slidenum">
              <a:rPr lang="zh-CN" altLang="zh-CN" smtClean="0"/>
            </a:fld>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ChangeArrowheads="1" noTextEdit="1"/>
          </p:cNvSpPr>
          <p:nvPr>
            <p:ph type="sldImg"/>
          </p:nvPr>
        </p:nvSpPr>
        <p:spPr/>
      </p:sp>
      <p:sp>
        <p:nvSpPr>
          <p:cNvPr id="11366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流增大后，</a:t>
            </a:r>
            <a:r>
              <a:rPr lang="en-US" altLang="zh-CN"/>
              <a:t>(u,v)</a:t>
            </a:r>
            <a:r>
              <a:rPr lang="zh-CN" altLang="en-US"/>
              <a:t>的流量从满载变成非满载了，换言之</a:t>
            </a:r>
            <a:r>
              <a:rPr lang="en-US" altLang="zh-CN"/>
              <a:t>(v,u)</a:t>
            </a:r>
            <a:r>
              <a:rPr lang="zh-CN" altLang="en-US"/>
              <a:t>是</a:t>
            </a:r>
            <a:r>
              <a:rPr lang="en-US" altLang="zh-CN"/>
              <a:t>G_f</a:t>
            </a:r>
            <a:r>
              <a:rPr lang="zh-CN" altLang="en-US"/>
              <a:t>的增广路径上的一条边</a:t>
            </a:r>
            <a:endParaRPr lang="zh-CN" altLang="en-US"/>
          </a:p>
        </p:txBody>
      </p:sp>
      <p:sp>
        <p:nvSpPr>
          <p:cNvPr id="11366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F2C8AE1-806F-4B53-81CC-B4DD998051C5}" type="slidenum">
              <a:rPr lang="zh-CN" altLang="zh-CN" smtClean="0"/>
            </a:fld>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ChangeArrowheads="1" noTextEdit="1"/>
          </p:cNvSpPr>
          <p:nvPr>
            <p:ph type="sldImg"/>
          </p:nvPr>
        </p:nvSpPr>
        <p:spPr/>
      </p:sp>
      <p:sp>
        <p:nvSpPr>
          <p:cNvPr id="117763"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64"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974398E-8D5B-43C7-8FC0-1BBBBDA568B0}" type="slidenum">
              <a:rPr lang="zh-CN" altLang="zh-CN" smtClean="0"/>
            </a:fld>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ChangeArrowheads="1" noTextEdit="1"/>
          </p:cNvSpPr>
          <p:nvPr>
            <p:ph type="sldImg"/>
          </p:nvPr>
        </p:nvSpPr>
        <p:spPr/>
      </p:sp>
      <p:sp>
        <p:nvSpPr>
          <p:cNvPr id="119811"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9812"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694DF88-A631-4ADC-BC0D-042BFA1B8803}" type="slidenum">
              <a:rPr lang="zh-CN" altLang="zh-CN" smtClean="0"/>
            </a:fld>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ChangeArrowheads="1" noTextEdit="1"/>
          </p:cNvSpPr>
          <p:nvPr>
            <p:ph type="sldImg"/>
          </p:nvPr>
        </p:nvSpPr>
        <p:spPr/>
      </p:sp>
      <p:sp>
        <p:nvSpPr>
          <p:cNvPr id="121859"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60"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F455BB-29A1-4B7C-9331-3E5BE6A7CFC9}" type="slidenum">
              <a:rPr lang="zh-CN" altLang="zh-CN" smtClean="0"/>
            </a:fld>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第一部分</a:t>
            </a:r>
            <a:r>
              <a:rPr lang="en-US" altLang="zh-CN"/>
              <a:t>|f| = |M|</a:t>
            </a:r>
            <a:r>
              <a:rPr lang="zh-CN" altLang="en-US"/>
              <a:t>比较简单</a:t>
            </a:r>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因为增广路径上的容量限制都是整数，所以选出来的流值也是整数</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ChangeArrowheads="1" noTextEdit="1"/>
          </p:cNvSpPr>
          <p:nvPr>
            <p:ph type="sldImg"/>
          </p:nvPr>
        </p:nvSpPr>
        <p:spPr/>
      </p:sp>
      <p:sp>
        <p:nvSpPr>
          <p:cNvPr id="14339"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引入一些符号，对问题进行形式化</a:t>
            </a:r>
            <a:endParaRPr lang="zh-CN" altLang="en-US"/>
          </a:p>
        </p:txBody>
      </p:sp>
      <p:sp>
        <p:nvSpPr>
          <p:cNvPr id="1434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2EAD313-4A2E-4D87-9940-86DF517D6DC4}" type="slidenum">
              <a:rPr lang="zh-CN" altLang="zh-CN" smtClean="0"/>
            </a:fld>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ChangeArrowheads="1" noTextEdit="1"/>
          </p:cNvSpPr>
          <p:nvPr>
            <p:ph type="sldImg"/>
          </p:nvPr>
        </p:nvSpPr>
        <p:spPr/>
      </p:sp>
      <p:sp>
        <p:nvSpPr>
          <p:cNvPr id="1638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这是两个要求的形式化</a:t>
            </a:r>
            <a:endParaRPr lang="zh-CN" altLang="en-US"/>
          </a:p>
        </p:txBody>
      </p:sp>
      <p:sp>
        <p:nvSpPr>
          <p:cNvPr id="1638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5A03B9-294A-4CDE-A2D8-9FB16710726D}" type="slidenum">
              <a:rPr lang="zh-CN" altLang="zh-CN" smtClean="0"/>
            </a:fld>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ChangeArrowheads="1" noTextEdit="1"/>
          </p:cNvSpPr>
          <p:nvPr>
            <p:ph type="sldImg"/>
          </p:nvPr>
        </p:nvSpPr>
        <p:spPr/>
      </p:sp>
      <p:sp>
        <p:nvSpPr>
          <p:cNvPr id="1843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流量的定义：源点流出的 </a:t>
            </a:r>
            <a:r>
              <a:rPr lang="en-US" altLang="zh-CN"/>
              <a:t>– </a:t>
            </a:r>
            <a:r>
              <a:rPr lang="zh-CN" altLang="en-US"/>
              <a:t>进入源点的</a:t>
            </a:r>
            <a:endParaRPr lang="zh-CN" altLang="en-US"/>
          </a:p>
        </p:txBody>
      </p:sp>
      <p:sp>
        <p:nvSpPr>
          <p:cNvPr id="1843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5E9D614-61AC-4B71-A510-174DFFCCC01D}" type="slidenum">
              <a:rPr lang="zh-CN" altLang="zh-CN" smtClean="0"/>
            </a:fld>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ChangeArrowheads="1" noTextEdit="1"/>
          </p:cNvSpPr>
          <p:nvPr>
            <p:ph type="sldImg"/>
          </p:nvPr>
        </p:nvSpPr>
        <p:spPr/>
      </p:sp>
      <p:sp>
        <p:nvSpPr>
          <p:cNvPr id="2150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标准流网络的两个约定</a:t>
            </a:r>
            <a:endParaRPr lang="en-US" altLang="zh-CN"/>
          </a:p>
          <a:p>
            <a:endParaRPr lang="en-US" altLang="zh-CN"/>
          </a:p>
          <a:p>
            <a:r>
              <a:rPr lang="zh-CN" altLang="en-US"/>
              <a:t>一般 </a:t>
            </a:r>
            <a:r>
              <a:rPr lang="en-US" altLang="zh-CN"/>
              <a:t>-&gt; </a:t>
            </a:r>
            <a:r>
              <a:rPr lang="zh-CN" altLang="en-US"/>
              <a:t>标准</a:t>
            </a:r>
            <a:endParaRPr lang="zh-CN" altLang="en-US"/>
          </a:p>
        </p:txBody>
      </p:sp>
      <p:sp>
        <p:nvSpPr>
          <p:cNvPr id="2150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D4AC8D7-BD26-4222-B0A9-9FABC267678E}" type="slidenum">
              <a:rPr lang="zh-CN" altLang="zh-CN" smtClean="0"/>
            </a:fld>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p:nvPr>
        </p:nvSpPr>
        <p:spPr/>
      </p:sp>
      <p:sp>
        <p:nvSpPr>
          <p:cNvPr id="2355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反平行边的处理</a:t>
            </a:r>
            <a:endParaRPr lang="zh-CN" altLang="en-US"/>
          </a:p>
        </p:txBody>
      </p:sp>
      <p:sp>
        <p:nvSpPr>
          <p:cNvPr id="2355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47C01A-88A7-477C-987C-BCC3EC175073}" type="slidenum">
              <a:rPr lang="zh-CN" altLang="zh-CN" smtClean="0"/>
            </a:fld>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0" y="2438400"/>
            <a:ext cx="9009063" cy="1052513"/>
            <a:chOff x="0" y="0"/>
            <a:chExt cx="5675" cy="663"/>
          </a:xfrm>
        </p:grpSpPr>
        <p:grpSp>
          <p:nvGrpSpPr>
            <p:cNvPr id="5" name="Group 3"/>
            <p:cNvGrpSpPr/>
            <p:nvPr/>
          </p:nvGrpSpPr>
          <p:grpSpPr bwMode="auto">
            <a:xfrm>
              <a:off x="183" y="68"/>
              <a:ext cx="448" cy="299"/>
              <a:chOff x="0" y="0"/>
              <a:chExt cx="624" cy="432"/>
            </a:xfrm>
          </p:grpSpPr>
          <p:sp>
            <p:nvSpPr>
              <p:cNvPr id="12" name="Rectangle 4"/>
              <p:cNvSpPr>
                <a:spLocks noChangeArrowheads="1"/>
              </p:cNvSpPr>
              <p:nvPr/>
            </p:nvSpPr>
            <p:spPr bwMode="auto">
              <a:xfrm>
                <a:off x="0" y="0"/>
                <a:ext cx="384" cy="432"/>
              </a:xfrm>
              <a:prstGeom prst="rect">
                <a:avLst/>
              </a:prstGeom>
              <a:solidFill>
                <a:schemeClr val="folHlink"/>
              </a:soli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13" name="Rectangle 5"/>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grpSp>
        <p:grpSp>
          <p:nvGrpSpPr>
            <p:cNvPr id="6" name="Group 6"/>
            <p:cNvGrpSpPr/>
            <p:nvPr/>
          </p:nvGrpSpPr>
          <p:grpSpPr bwMode="auto">
            <a:xfrm>
              <a:off x="261" y="334"/>
              <a:ext cx="465" cy="299"/>
              <a:chOff x="0" y="0"/>
              <a:chExt cx="672" cy="432"/>
            </a:xfrm>
          </p:grpSpPr>
          <p:sp>
            <p:nvSpPr>
              <p:cNvPr id="10" name="Rectangle 7"/>
              <p:cNvSpPr>
                <a:spLocks noChangeArrowheads="1"/>
              </p:cNvSpPr>
              <p:nvPr/>
            </p:nvSpPr>
            <p:spPr bwMode="auto">
              <a:xfrm>
                <a:off x="0" y="0"/>
                <a:ext cx="384" cy="432"/>
              </a:xfrm>
              <a:prstGeom prst="rect">
                <a:avLst/>
              </a:prstGeom>
              <a:solidFill>
                <a:schemeClr val="accent2"/>
              </a:soli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11" name="Rectangle 8"/>
              <p:cNvSpPr>
                <a:spLocks noChangeArrowheads="1"/>
              </p:cNvSpPr>
              <p:nvPr/>
            </p:nvSpPr>
            <p:spPr bwMode="auto">
              <a:xfrm>
                <a:off x="337" y="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grpSp>
        <p:sp>
          <p:nvSpPr>
            <p:cNvPr id="7" name="Rectangle 9"/>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8" name="Rectangle 10"/>
            <p:cNvSpPr>
              <a:spLocks noChangeArrowheads="1"/>
            </p:cNvSpPr>
            <p:nvPr/>
          </p:nvSpPr>
          <p:spPr bwMode="auto">
            <a:xfrm>
              <a:off x="400" y="0"/>
              <a:ext cx="20" cy="663"/>
            </a:xfrm>
            <a:prstGeom prst="rect">
              <a:avLst/>
            </a:prstGeom>
            <a:solidFill>
              <a:schemeClr val="bg2"/>
            </a:soli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9" name="Rectangle 11"/>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grpSp>
      <p:pic>
        <p:nvPicPr>
          <p:cNvPr id="14" name="图片 2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0" name="Rectangle 12"/>
          <p:cNvSpPr>
            <a:spLocks noGrp="1" noChangeArrowheads="1"/>
          </p:cNvSpPr>
          <p:nvPr>
            <p:ph type="ctrTitle" hasCustomPrompt="1"/>
          </p:nvPr>
        </p:nvSpPr>
        <p:spPr>
          <a:xfrm>
            <a:off x="611188" y="260350"/>
            <a:ext cx="7772400" cy="1462088"/>
          </a:xfrm>
        </p:spPr>
        <p:txBody>
          <a:bodyPr/>
          <a:lstStyle>
            <a:lvl1pPr>
              <a:defRPr b="0"/>
            </a:lvl1pPr>
          </a:lstStyle>
          <a:p>
            <a:pPr lvl="0"/>
            <a:r>
              <a:rPr lang="zh-CN" altLang="zh-CN" noProof="0"/>
              <a:t>C语言程序设计</a:t>
            </a:r>
            <a:endParaRPr lang="zh-CN" altLang="zh-CN" noProof="0"/>
          </a:p>
        </p:txBody>
      </p:sp>
      <p:sp>
        <p:nvSpPr>
          <p:cNvPr id="2061"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b="0"/>
            </a:lvl1pPr>
          </a:lstStyle>
          <a:p>
            <a:pPr lvl="0"/>
            <a:r>
              <a:rPr lang="zh-CN" altLang="zh-CN" noProof="0"/>
              <a:t>单击此处编辑母版副标题样式</a:t>
            </a:r>
            <a:endParaRPr lang="zh-CN" altLang="zh-CN" noProof="0"/>
          </a:p>
        </p:txBody>
      </p:sp>
      <p:sp>
        <p:nvSpPr>
          <p:cNvPr id="15" name="Rectangle 14"/>
          <p:cNvSpPr>
            <a:spLocks noGrp="1" noChangeArrowheads="1"/>
          </p:cNvSpPr>
          <p:nvPr>
            <p:ph type="dt" sz="half" idx="10"/>
          </p:nvPr>
        </p:nvSpPr>
        <p:spPr>
          <a:xfrm>
            <a:off x="395288" y="6248400"/>
            <a:ext cx="2089150" cy="457200"/>
          </a:xfrm>
        </p:spPr>
        <p:txBody>
          <a:bodyPr/>
          <a:lstStyle>
            <a:lvl1pPr>
              <a:defRPr>
                <a:solidFill>
                  <a:schemeClr val="bg2"/>
                </a:solidFill>
              </a:defRPr>
            </a:lvl1pPr>
          </a:lstStyle>
          <a:p>
            <a:pPr>
              <a:defRPr/>
            </a:pPr>
            <a:fld id="{C054F2C3-BD0D-435B-BA00-830825FFE9E7}" type="datetime1">
              <a:rPr lang="zh-CN" altLang="en-US"/>
            </a:fld>
            <a:endParaRPr lang="zh-CN" altLang="en-US"/>
          </a:p>
        </p:txBody>
      </p:sp>
      <p:sp>
        <p:nvSpPr>
          <p:cNvPr id="16" name="Rectangle 16"/>
          <p:cNvSpPr>
            <a:spLocks noGrp="1" noChangeArrowheads="1"/>
          </p:cNvSpPr>
          <p:nvPr>
            <p:ph type="sldNum" sz="quarter" idx="11"/>
          </p:nvPr>
        </p:nvSpPr>
        <p:spPr>
          <a:xfrm>
            <a:off x="7164388" y="6248400"/>
            <a:ext cx="1598612" cy="457200"/>
          </a:xfrm>
        </p:spPr>
        <p:txBody>
          <a:bodyPr/>
          <a:lstStyle>
            <a:lvl1pPr>
              <a:defRPr>
                <a:solidFill>
                  <a:schemeClr val="bg2"/>
                </a:solidFill>
              </a:defRPr>
            </a:lvl1pPr>
          </a:lstStyle>
          <a:p>
            <a:pPr>
              <a:defRPr/>
            </a:pPr>
            <a:fld id="{3B65780C-CEAC-4547-B741-F599461EF706}" type="slidenum">
              <a:rPr lang="zh-CN" altLang="zh-CN"/>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vl1pPr>
          </a:lstStyle>
          <a:p>
            <a:r>
              <a:rPr lang="zh-CN" altLang="en-US" dirty="0"/>
              <a:t>单击此处编辑母版标题样式</a:t>
            </a:r>
            <a:endParaRPr lang="zh-CN" altLang="en-US" dirty="0"/>
          </a:p>
        </p:txBody>
      </p:sp>
      <p:sp>
        <p:nvSpPr>
          <p:cNvPr id="3" name="竖排文字占位符 2"/>
          <p:cNvSpPr>
            <a:spLocks noGrp="1"/>
          </p:cNvSpPr>
          <p:nvPr>
            <p:ph type="body" orient="vert" idx="1" hasCustomPrompt="1"/>
          </p:nvPr>
        </p:nvSpPr>
        <p:spPr/>
        <p:txBody>
          <a:bodyPr vert="eaVert"/>
          <a:lstStyle>
            <a:lvl1pPr>
              <a:defRPr b="0"/>
            </a:lvl1pPr>
            <a:lvl2pPr>
              <a:defRPr b="0"/>
            </a:lvl2pPr>
            <a:lvl3pPr>
              <a:defRPr b="0"/>
            </a:lvl3pPr>
            <a:lvl4pPr>
              <a:defRPr b="0"/>
            </a:lvl4pPr>
            <a:lvl5pPr>
              <a:defRPr b="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fld id="{671997DF-133E-40F7-8BE3-50FFF6B231C1}" type="datetime1">
              <a:rPr lang="zh-CN" altLang="en-US"/>
            </a:fld>
            <a:endParaRPr lang="zh-CN" altLang="en-US"/>
          </a:p>
        </p:txBody>
      </p:sp>
      <p:sp>
        <p:nvSpPr>
          <p:cNvPr id="5" name="Rectangle 13"/>
          <p:cNvSpPr>
            <a:spLocks noGrp="1" noChangeArrowheads="1"/>
          </p:cNvSpPr>
          <p:nvPr>
            <p:ph type="sldNum" sz="quarter" idx="11"/>
          </p:nvPr>
        </p:nvSpPr>
        <p:spPr/>
        <p:txBody>
          <a:bodyPr/>
          <a:lstStyle>
            <a:lvl1pPr>
              <a:defRPr/>
            </a:lvl1pPr>
          </a:lstStyle>
          <a:p>
            <a:pPr>
              <a:defRPr/>
            </a:pPr>
            <a:fld id="{E62A42F5-1B78-4810-BFA3-010305DB3345}" type="slidenum">
              <a:rPr lang="zh-CN" altLang="zh-CN"/>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3388" y="214313"/>
            <a:ext cx="2176462" cy="5889625"/>
          </a:xfrm>
        </p:spPr>
        <p:txBody>
          <a:bodyPr vert="eaVert"/>
          <a:lstStyle>
            <a:lvl1pPr>
              <a:defRPr b="0"/>
            </a:lvl1p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250825" y="214313"/>
            <a:ext cx="6380163" cy="5889625"/>
          </a:xfrm>
        </p:spPr>
        <p:txBody>
          <a:bodyPr vert="eaVert"/>
          <a:lstStyle>
            <a:lvl1pPr>
              <a:defRPr b="0"/>
            </a:lvl1pPr>
            <a:lvl2pPr>
              <a:defRPr b="0"/>
            </a:lvl2pPr>
            <a:lvl3pPr>
              <a:defRPr b="0"/>
            </a:lvl3pPr>
            <a:lvl4pPr>
              <a:defRPr b="0"/>
            </a:lvl4pPr>
            <a:lvl5pPr>
              <a:defRPr b="0"/>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Rectangle 11"/>
          <p:cNvSpPr>
            <a:spLocks noGrp="1" noChangeArrowheads="1"/>
          </p:cNvSpPr>
          <p:nvPr>
            <p:ph type="dt" sz="half" idx="10"/>
          </p:nvPr>
        </p:nvSpPr>
        <p:spPr/>
        <p:txBody>
          <a:bodyPr/>
          <a:lstStyle>
            <a:lvl1pPr>
              <a:defRPr/>
            </a:lvl1pPr>
          </a:lstStyle>
          <a:p>
            <a:pPr>
              <a:defRPr/>
            </a:pPr>
            <a:fld id="{0E984811-0742-43DF-8CED-994933A92BE3}" type="datetime1">
              <a:rPr lang="zh-CN" altLang="en-US"/>
            </a:fld>
            <a:endParaRPr lang="zh-CN" altLang="en-US"/>
          </a:p>
        </p:txBody>
      </p:sp>
      <p:sp>
        <p:nvSpPr>
          <p:cNvPr id="5" name="Rectangle 13"/>
          <p:cNvSpPr>
            <a:spLocks noGrp="1" noChangeArrowheads="1"/>
          </p:cNvSpPr>
          <p:nvPr>
            <p:ph type="sldNum" sz="quarter" idx="11"/>
          </p:nvPr>
        </p:nvSpPr>
        <p:spPr/>
        <p:txBody>
          <a:bodyPr/>
          <a:lstStyle>
            <a:lvl1pPr>
              <a:defRPr/>
            </a:lvl1pPr>
          </a:lstStyle>
          <a:p>
            <a:pPr>
              <a:defRPr/>
            </a:pPr>
            <a:fld id="{237FE57A-C5B5-4283-83BA-4B1BD4FD67A5}" type="slidenum">
              <a:rPr lang="zh-CN" altLang="zh-CN"/>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lvl1pPr>
              <a:defRPr b="0">
                <a:solidFill>
                  <a:schemeClr val="tx1"/>
                </a:solidFill>
              </a:defRPr>
            </a:lvl1p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p:txBody>
          <a:bodyPr/>
          <a:lstStyle>
            <a:lvl1pPr>
              <a:defRPr b="0">
                <a:solidFill>
                  <a:schemeClr val="tx1"/>
                </a:solidFill>
              </a:defRPr>
            </a:lvl1pPr>
            <a:lvl2pPr>
              <a:defRPr b="0">
                <a:solidFill>
                  <a:schemeClr val="tx1"/>
                </a:solidFill>
              </a:defRPr>
            </a:lvl2pPr>
            <a:lvl3pPr>
              <a:defRPr b="0">
                <a:solidFill>
                  <a:schemeClr val="tx1"/>
                </a:solidFill>
              </a:defRPr>
            </a:lvl3pPr>
            <a:lvl4pPr>
              <a:defRPr b="0">
                <a:solidFill>
                  <a:schemeClr val="tx1"/>
                </a:solidFill>
              </a:defRPr>
            </a:lvl4pPr>
            <a:lvl5pPr>
              <a:defRPr b="0">
                <a:solidFill>
                  <a:schemeClr val="tx1"/>
                </a:solidFill>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Rectangle 11"/>
          <p:cNvSpPr>
            <a:spLocks noGrp="1" noChangeArrowheads="1"/>
          </p:cNvSpPr>
          <p:nvPr>
            <p:ph type="dt" sz="half" idx="10"/>
          </p:nvPr>
        </p:nvSpPr>
        <p:spPr/>
        <p:txBody>
          <a:bodyPr/>
          <a:lstStyle>
            <a:lvl1pPr>
              <a:defRPr/>
            </a:lvl1pPr>
          </a:lstStyle>
          <a:p>
            <a:pPr>
              <a:defRPr/>
            </a:pPr>
            <a:fld id="{E718DBC4-4087-4ADA-81FD-4FF3EFF6CEC1}" type="datetime1">
              <a:rPr lang="zh-CN" altLang="en-US"/>
            </a:fld>
            <a:endParaRPr lang="zh-CN" altLang="en-US"/>
          </a:p>
        </p:txBody>
      </p:sp>
      <p:sp>
        <p:nvSpPr>
          <p:cNvPr id="6" name="Rectangle 13"/>
          <p:cNvSpPr>
            <a:spLocks noGrp="1" noChangeArrowheads="1"/>
          </p:cNvSpPr>
          <p:nvPr>
            <p:ph type="sldNum" sz="quarter" idx="11"/>
          </p:nvPr>
        </p:nvSpPr>
        <p:spPr/>
        <p:txBody>
          <a:bodyPr/>
          <a:lstStyle>
            <a:lvl1pPr>
              <a:defRPr/>
            </a:lvl1pPr>
          </a:lstStyle>
          <a:p>
            <a:pPr>
              <a:defRPr/>
            </a:pPr>
            <a:fld id="{C24C6E77-4715-4BEC-9534-52A62C839238}" type="slidenum">
              <a:rPr lang="zh-CN" altLang="zh-CN"/>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b="0"/>
            </a:lvl1pPr>
          </a:lstStyle>
          <a:p>
            <a:r>
              <a:rPr lang="zh-CN" altLang="en-US" dirty="0"/>
              <a:t>单击此处编辑母版标题样式</a:t>
            </a:r>
            <a:endParaRPr lang="zh-CN" altLang="en-US" dirty="0"/>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b="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fld id="{09420AD5-E50A-4E97-B7EF-7B984022EEB4}" type="datetime1">
              <a:rPr lang="zh-CN" altLang="en-US"/>
            </a:fld>
            <a:endParaRPr lang="zh-CN" altLang="en-US"/>
          </a:p>
        </p:txBody>
      </p:sp>
      <p:sp>
        <p:nvSpPr>
          <p:cNvPr id="5" name="Rectangle 13"/>
          <p:cNvSpPr>
            <a:spLocks noGrp="1" noChangeArrowheads="1"/>
          </p:cNvSpPr>
          <p:nvPr>
            <p:ph type="sldNum" sz="quarter" idx="11"/>
          </p:nvPr>
        </p:nvSpPr>
        <p:spPr/>
        <p:txBody>
          <a:bodyPr/>
          <a:lstStyle>
            <a:lvl1pPr>
              <a:defRPr/>
            </a:lvl1pPr>
          </a:lstStyle>
          <a:p>
            <a:pPr>
              <a:defRPr/>
            </a:pPr>
            <a:fld id="{C3B7E7B4-B588-4A57-83B2-B3FDFCB9BDE5}" type="slidenum">
              <a:rPr lang="zh-CN" altLang="zh-CN"/>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sz="half" idx="1" hasCustomPrompt="1"/>
          </p:nvPr>
        </p:nvSpPr>
        <p:spPr>
          <a:xfrm>
            <a:off x="250825" y="1989138"/>
            <a:ext cx="4278313" cy="4114800"/>
          </a:xfr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hasCustomPrompt="1"/>
          </p:nvPr>
        </p:nvSpPr>
        <p:spPr>
          <a:xfrm>
            <a:off x="4681538" y="1989138"/>
            <a:ext cx="4278312" cy="4114800"/>
          </a:xfr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Rectangle 11"/>
          <p:cNvSpPr>
            <a:spLocks noGrp="1" noChangeArrowheads="1"/>
          </p:cNvSpPr>
          <p:nvPr>
            <p:ph type="dt" sz="half" idx="10"/>
          </p:nvPr>
        </p:nvSpPr>
        <p:spPr/>
        <p:txBody>
          <a:bodyPr/>
          <a:lstStyle>
            <a:lvl1pPr>
              <a:defRPr/>
            </a:lvl1pPr>
          </a:lstStyle>
          <a:p>
            <a:pPr>
              <a:defRPr/>
            </a:pPr>
            <a:fld id="{FB37FEAC-BD26-4987-BD08-24292542BEA0}" type="datetime1">
              <a:rPr lang="zh-CN" altLang="en-US"/>
            </a:fld>
            <a:endParaRPr lang="zh-CN" altLang="en-US"/>
          </a:p>
        </p:txBody>
      </p:sp>
      <p:sp>
        <p:nvSpPr>
          <p:cNvPr id="6" name="Rectangle 13"/>
          <p:cNvSpPr>
            <a:spLocks noGrp="1" noChangeArrowheads="1"/>
          </p:cNvSpPr>
          <p:nvPr>
            <p:ph type="sldNum" sz="quarter" idx="11"/>
          </p:nvPr>
        </p:nvSpPr>
        <p:spPr/>
        <p:txBody>
          <a:bodyPr/>
          <a:lstStyle>
            <a:lvl1pPr>
              <a:defRPr/>
            </a:lvl1pPr>
          </a:lstStyle>
          <a:p>
            <a:pPr>
              <a:defRPr/>
            </a:pPr>
            <a:fld id="{FD13DFAF-FE0F-45B3-B3F0-6A9D65E9A330}" type="slidenum">
              <a:rPr lang="zh-CN" altLang="zh-CN"/>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lvl1pPr>
              <a:defRPr b="0"/>
            </a:lvl1pPr>
          </a:lstStyle>
          <a:p>
            <a:r>
              <a:rPr lang="zh-CN" altLang="en-US" dirty="0"/>
              <a:t>单击此处编辑母版标题样式</a:t>
            </a:r>
            <a:endParaRPr lang="zh-CN" altLang="en-US" dirty="0"/>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endParaRPr lang="zh-CN" altLang="en-US" dirty="0"/>
          </a:p>
        </p:txBody>
      </p:sp>
      <p:sp>
        <p:nvSpPr>
          <p:cNvPr id="4" name="内容占位符 3"/>
          <p:cNvSpPr>
            <a:spLocks noGrp="1"/>
          </p:cNvSpPr>
          <p:nvPr>
            <p:ph sz="half" idx="2" hasCustomPrompt="1"/>
          </p:nvPr>
        </p:nvSpPr>
        <p:spPr>
          <a:xfrm>
            <a:off x="630238" y="2505075"/>
            <a:ext cx="3868737" cy="3684588"/>
          </a:xfrm>
        </p:spPr>
        <p:txBody>
          <a:bodyPr/>
          <a:lstStyle>
            <a:lvl1pPr>
              <a:defRPr b="0"/>
            </a:lvl1pPr>
            <a:lvl2pPr>
              <a:defRPr b="0"/>
            </a:lvl2pPr>
            <a:lvl3pPr>
              <a:defRPr b="0"/>
            </a:lvl3pPr>
            <a:lvl4pPr>
              <a:defRPr b="0"/>
            </a:lvl4pPr>
            <a:lvl5pPr>
              <a:defRPr b="0"/>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0" y="2505075"/>
            <a:ext cx="3887788" cy="3684588"/>
          </a:xfrm>
        </p:spPr>
        <p:txBody>
          <a:bodyPr/>
          <a:lstStyle>
            <a:lvl1pPr>
              <a:defRPr b="0"/>
            </a:lvl1pPr>
            <a:lvl2pPr>
              <a:defRPr b="0"/>
            </a:lvl2pPr>
            <a:lvl3pPr>
              <a:defRPr b="0"/>
            </a:lvl3pPr>
            <a:lvl4pPr>
              <a:defRPr b="0"/>
            </a:lvl4pPr>
            <a:lvl5pPr>
              <a:defRPr b="0"/>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Rectangle 11"/>
          <p:cNvSpPr>
            <a:spLocks noGrp="1" noChangeArrowheads="1"/>
          </p:cNvSpPr>
          <p:nvPr>
            <p:ph type="dt" sz="half" idx="10"/>
          </p:nvPr>
        </p:nvSpPr>
        <p:spPr/>
        <p:txBody>
          <a:bodyPr/>
          <a:lstStyle>
            <a:lvl1pPr>
              <a:defRPr/>
            </a:lvl1pPr>
          </a:lstStyle>
          <a:p>
            <a:pPr>
              <a:defRPr/>
            </a:pPr>
            <a:fld id="{565CF207-997E-44D7-9653-42E62640D73E}" type="datetime1">
              <a:rPr lang="zh-CN" altLang="en-US"/>
            </a:fld>
            <a:endParaRPr lang="zh-CN" altLang="en-US"/>
          </a:p>
        </p:txBody>
      </p:sp>
      <p:sp>
        <p:nvSpPr>
          <p:cNvPr id="8" name="Rectangle 13"/>
          <p:cNvSpPr>
            <a:spLocks noGrp="1" noChangeArrowheads="1"/>
          </p:cNvSpPr>
          <p:nvPr>
            <p:ph type="sldNum" sz="quarter" idx="11"/>
          </p:nvPr>
        </p:nvSpPr>
        <p:spPr/>
        <p:txBody>
          <a:bodyPr/>
          <a:lstStyle>
            <a:lvl1pPr>
              <a:defRPr/>
            </a:lvl1pPr>
          </a:lstStyle>
          <a:p>
            <a:pPr>
              <a:defRPr/>
            </a:pPr>
            <a:fld id="{24275233-B523-43DC-ABA9-0307EA3FF0C8}" type="slidenum">
              <a:rPr lang="zh-CN" altLang="zh-CN"/>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vl1pPr>
          </a:lstStyle>
          <a:p>
            <a:r>
              <a:rPr lang="zh-CN" altLang="en-US" dirty="0"/>
              <a:t>单击此处编辑母版标题样式</a:t>
            </a:r>
            <a:endParaRPr lang="zh-CN" altLang="en-US" dirty="0"/>
          </a:p>
        </p:txBody>
      </p:sp>
      <p:sp>
        <p:nvSpPr>
          <p:cNvPr id="3" name="Rectangle 11"/>
          <p:cNvSpPr>
            <a:spLocks noGrp="1" noChangeArrowheads="1"/>
          </p:cNvSpPr>
          <p:nvPr>
            <p:ph type="dt" sz="half" idx="10"/>
          </p:nvPr>
        </p:nvSpPr>
        <p:spPr/>
        <p:txBody>
          <a:bodyPr/>
          <a:lstStyle>
            <a:lvl1pPr>
              <a:defRPr/>
            </a:lvl1pPr>
          </a:lstStyle>
          <a:p>
            <a:pPr>
              <a:defRPr/>
            </a:pPr>
            <a:fld id="{AA17CBAE-572C-42AA-B62B-A631FCC9BA79}" type="datetime1">
              <a:rPr lang="zh-CN" altLang="en-US"/>
            </a:fld>
            <a:endParaRPr lang="zh-CN" altLang="en-US"/>
          </a:p>
        </p:txBody>
      </p:sp>
      <p:sp>
        <p:nvSpPr>
          <p:cNvPr id="4" name="Rectangle 13"/>
          <p:cNvSpPr>
            <a:spLocks noGrp="1" noChangeArrowheads="1"/>
          </p:cNvSpPr>
          <p:nvPr>
            <p:ph type="sldNum" sz="quarter" idx="11"/>
          </p:nvPr>
        </p:nvSpPr>
        <p:spPr/>
        <p:txBody>
          <a:bodyPr/>
          <a:lstStyle>
            <a:lvl1pPr>
              <a:defRPr/>
            </a:lvl1pPr>
          </a:lstStyle>
          <a:p>
            <a:pPr>
              <a:defRPr/>
            </a:pPr>
            <a:fld id="{27A59947-4D78-45E9-8056-94670BAC3CA9}" type="slidenum">
              <a:rPr lang="zh-CN" altLang="zh-CN"/>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fld id="{6DC8531C-1698-4E89-8B9B-E0F53BAF86BC}" type="datetime1">
              <a:rPr lang="zh-CN" altLang="en-US"/>
            </a:fld>
            <a:endParaRPr lang="zh-CN" altLang="en-US"/>
          </a:p>
        </p:txBody>
      </p:sp>
      <p:sp>
        <p:nvSpPr>
          <p:cNvPr id="3" name="Rectangle 13"/>
          <p:cNvSpPr>
            <a:spLocks noGrp="1" noChangeArrowheads="1"/>
          </p:cNvSpPr>
          <p:nvPr>
            <p:ph type="sldNum" sz="quarter" idx="11"/>
          </p:nvPr>
        </p:nvSpPr>
        <p:spPr/>
        <p:txBody>
          <a:bodyPr/>
          <a:lstStyle>
            <a:lvl1pPr>
              <a:defRPr/>
            </a:lvl1pPr>
          </a:lstStyle>
          <a:p>
            <a:pPr>
              <a:defRPr/>
            </a:pPr>
            <a:fld id="{1A8E9AB6-5E04-4281-AA0E-500FFE3C4133}" type="slidenum">
              <a:rPr lang="zh-CN" altLang="zh-CN"/>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b="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788" y="987425"/>
            <a:ext cx="4629150" cy="4873625"/>
          </a:xfrm>
        </p:spPr>
        <p:txBody>
          <a:bodyPr/>
          <a:lstStyle>
            <a:lvl1pPr>
              <a:defRPr sz="3200" b="0"/>
            </a:lvl1pPr>
            <a:lvl2pPr>
              <a:defRPr sz="2800" b="0"/>
            </a:lvl2pPr>
            <a:lvl3pPr>
              <a:defRPr sz="2400" b="0"/>
            </a:lvl3pPr>
            <a:lvl4pPr>
              <a:defRPr sz="2000" b="0"/>
            </a:lvl4pPr>
            <a:lvl5pPr>
              <a:defRPr sz="2000" b="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fld id="{9C8E75A3-1D81-4AAD-B67B-3E62419CE11B}" type="datetime1">
              <a:rPr lang="zh-CN" altLang="en-US"/>
            </a:fld>
            <a:endParaRPr lang="zh-CN" altLang="en-US"/>
          </a:p>
        </p:txBody>
      </p:sp>
      <p:sp>
        <p:nvSpPr>
          <p:cNvPr id="6" name="Rectangle 13"/>
          <p:cNvSpPr>
            <a:spLocks noGrp="1" noChangeArrowheads="1"/>
          </p:cNvSpPr>
          <p:nvPr>
            <p:ph type="sldNum" sz="quarter" idx="11"/>
          </p:nvPr>
        </p:nvSpPr>
        <p:spPr/>
        <p:txBody>
          <a:bodyPr/>
          <a:lstStyle>
            <a:lvl1pPr>
              <a:defRPr/>
            </a:lvl1pPr>
          </a:lstStyle>
          <a:p>
            <a:pPr>
              <a:defRPr/>
            </a:pPr>
            <a:fld id="{92190D84-50E6-4B2B-BB42-1D867DC7176D}" type="slidenum">
              <a:rPr lang="zh-CN" altLang="zh-CN"/>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fld id="{E2B52CB3-C2FE-49CB-B7EF-0D16EDF31E78}" type="datetime1">
              <a:rPr lang="zh-CN" altLang="en-US"/>
            </a:fld>
            <a:endParaRPr lang="zh-CN" altLang="en-US"/>
          </a:p>
        </p:txBody>
      </p:sp>
      <p:sp>
        <p:nvSpPr>
          <p:cNvPr id="6" name="Rectangle 13"/>
          <p:cNvSpPr>
            <a:spLocks noGrp="1" noChangeArrowheads="1"/>
          </p:cNvSpPr>
          <p:nvPr>
            <p:ph type="sldNum" sz="quarter" idx="11"/>
          </p:nvPr>
        </p:nvSpPr>
        <p:spPr/>
        <p:txBody>
          <a:bodyPr/>
          <a:lstStyle>
            <a:lvl1pPr>
              <a:defRPr/>
            </a:lvl1pPr>
          </a:lstStyle>
          <a:p>
            <a:pPr>
              <a:defRPr/>
            </a:pPr>
            <a:fld id="{2765F220-41F8-4BA1-9BA8-6044630E49F7}" type="slidenum">
              <a:rPr lang="zh-CN" altLang="zh-CN"/>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17513" y="1098550"/>
            <a:ext cx="438150" cy="474663"/>
          </a:xfrm>
          <a:prstGeom prst="rect">
            <a:avLst/>
          </a:prstGeom>
          <a:solidFill>
            <a:schemeClr val="accent2"/>
          </a:soli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27" name="Rectangle 3"/>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28" name="Rectangle 4"/>
          <p:cNvSpPr>
            <a:spLocks noChangeArrowheads="1"/>
          </p:cNvSpPr>
          <p:nvPr/>
        </p:nvSpPr>
        <p:spPr bwMode="auto">
          <a:xfrm>
            <a:off x="541338" y="1520825"/>
            <a:ext cx="422275" cy="474663"/>
          </a:xfrm>
          <a:prstGeom prst="rect">
            <a:avLst/>
          </a:prstGeom>
          <a:solidFill>
            <a:schemeClr val="folHlink"/>
          </a:soli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29" name="Rectangle 5"/>
          <p:cNvSpPr>
            <a:spLocks noChangeArrowheads="1"/>
          </p:cNvSpPr>
          <p:nvPr/>
        </p:nvSpPr>
        <p:spPr bwMode="auto">
          <a:xfrm>
            <a:off x="911225" y="1520825"/>
            <a:ext cx="368300" cy="474663"/>
          </a:xfrm>
          <a:prstGeom prst="rect">
            <a:avLst/>
          </a:prstGeom>
          <a:gradFill rotWithShape="0">
            <a:gsLst>
              <a:gs pos="0">
                <a:schemeClr val="folHlink"/>
              </a:gs>
              <a:gs pos="100000">
                <a:schemeClr val="bg1"/>
              </a:gs>
            </a:gsLst>
            <a:lin ang="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30" name="Rectangle 6"/>
          <p:cNvSpPr>
            <a:spLocks noChangeArrowheads="1"/>
          </p:cNvSpPr>
          <p:nvPr/>
        </p:nvSpPr>
        <p:spPr bwMode="auto">
          <a:xfrm>
            <a:off x="127000" y="1447800"/>
            <a:ext cx="560388" cy="422275"/>
          </a:xfrm>
          <a:prstGeom prst="rect">
            <a:avLst/>
          </a:prstGeom>
          <a:gradFill rotWithShape="0">
            <a:gsLst>
              <a:gs pos="0">
                <a:schemeClr val="bg1"/>
              </a:gs>
              <a:gs pos="100000">
                <a:schemeClr val="hlink"/>
              </a:gs>
            </a:gsLst>
            <a:lin ang="1890000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31" name="Rectangle 7"/>
          <p:cNvSpPr>
            <a:spLocks noChangeArrowheads="1"/>
          </p:cNvSpPr>
          <p:nvPr/>
        </p:nvSpPr>
        <p:spPr bwMode="auto">
          <a:xfrm>
            <a:off x="762000" y="990600"/>
            <a:ext cx="31750" cy="1052513"/>
          </a:xfrm>
          <a:prstGeom prst="rect">
            <a:avLst/>
          </a:prstGeom>
          <a:solidFill>
            <a:schemeClr val="bg2"/>
          </a:soli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32" name="Rectangle 8"/>
          <p:cNvSpPr>
            <a:spLocks noChangeArrowheads="1"/>
          </p:cNvSpPr>
          <p:nvPr/>
        </p:nvSpPr>
        <p:spPr bwMode="auto">
          <a:xfrm>
            <a:off x="442913" y="1781175"/>
            <a:ext cx="8226425" cy="31750"/>
          </a:xfrm>
          <a:prstGeom prst="rect">
            <a:avLst/>
          </a:prstGeom>
          <a:gradFill rotWithShape="0">
            <a:gsLst>
              <a:gs pos="0">
                <a:schemeClr val="bg2"/>
              </a:gs>
              <a:gs pos="100000">
                <a:schemeClr val="bg1"/>
              </a:gs>
            </a:gsLst>
            <a:lin ang="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33" name="Rectangle 9"/>
          <p:cNvSpPr>
            <a:spLocks noGrp="1" noChangeArrowheads="1"/>
          </p:cNvSpPr>
          <p:nvPr>
            <p:ph type="title"/>
          </p:nvPr>
        </p:nvSpPr>
        <p:spPr bwMode="auto">
          <a:xfrm>
            <a:off x="395288" y="214313"/>
            <a:ext cx="854868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zh-CN"/>
              <a:t>C语言程序设计</a:t>
            </a:r>
            <a:endParaRPr lang="zh-CN" altLang="zh-CN"/>
          </a:p>
        </p:txBody>
      </p:sp>
      <p:sp>
        <p:nvSpPr>
          <p:cNvPr id="1034" name="Rectangle 10"/>
          <p:cNvSpPr>
            <a:spLocks noGrp="1" noChangeArrowheads="1"/>
          </p:cNvSpPr>
          <p:nvPr>
            <p:ph type="body" idx="1"/>
          </p:nvPr>
        </p:nvSpPr>
        <p:spPr bwMode="auto">
          <a:xfrm>
            <a:off x="250825" y="1989138"/>
            <a:ext cx="87090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1035" name="Rectangle 11"/>
          <p:cNvSpPr>
            <a:spLocks noGrp="1" noChangeArrowheads="1"/>
          </p:cNvSpPr>
          <p:nvPr>
            <p:ph type="dt" sz="half" idx="2"/>
          </p:nvPr>
        </p:nvSpPr>
        <p:spPr bwMode="auto">
          <a:xfrm>
            <a:off x="539750" y="6243638"/>
            <a:ext cx="1728788" cy="457200"/>
          </a:xfrm>
          <a:prstGeom prst="rect">
            <a:avLst/>
          </a:prstGeom>
          <a:noFill/>
          <a:ln>
            <a:noFill/>
          </a:ln>
          <a:effectLst/>
        </p:spPr>
        <p:txBody>
          <a:bodyPr vert="horz" wrap="square" lIns="91440" tIns="45720" rIns="91440" bIns="45720" numCol="1" anchor="b" anchorCtr="0" compatLnSpc="1"/>
          <a:lstStyle>
            <a:lvl1pPr eaLnBrk="1" hangingPunct="1">
              <a:buFont typeface="Arial" panose="020B0604020202020204" pitchFamily="34" charset="0"/>
              <a:buNone/>
              <a:defRPr sz="1400">
                <a:latin typeface="+mn-lt"/>
              </a:defRPr>
            </a:lvl1pPr>
          </a:lstStyle>
          <a:p>
            <a:pPr>
              <a:defRPr/>
            </a:pPr>
            <a:fld id="{88E8D8C3-D486-4083-8DF4-E4D8EFD493B5}" type="datetime1">
              <a:rPr lang="zh-CN" altLang="en-US"/>
            </a:fld>
            <a:endParaRPr lang="zh-CN" altLang="en-US"/>
          </a:p>
        </p:txBody>
      </p:sp>
      <p:sp>
        <p:nvSpPr>
          <p:cNvPr id="1037" name="Rectangle 13"/>
          <p:cNvSpPr>
            <a:spLocks noGrp="1" noChangeArrowheads="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lstStyle>
            <a:lvl1pPr algn="r" eaLnBrk="1" hangingPunct="1">
              <a:buFont typeface="Arial" panose="020B0604020202020204" pitchFamily="34" charset="0"/>
              <a:buNone/>
              <a:defRPr sz="1400">
                <a:latin typeface="Tahoma" panose="020B0604030504040204" pitchFamily="34" charset="0"/>
              </a:defRPr>
            </a:lvl1pPr>
          </a:lstStyle>
          <a:p>
            <a:pPr>
              <a:defRPr/>
            </a:pPr>
            <a:fld id="{226BBC11-933D-4434-BFDC-70E55F664112}" type="slidenum">
              <a:rPr lang="zh-CN" altLang="zh-CN"/>
            </a:fld>
            <a:endParaRPr lang="zh-CN" altLang="zh-CN"/>
          </a:p>
        </p:txBody>
      </p:sp>
      <p:pic>
        <p:nvPicPr>
          <p:cNvPr id="2" name="图片 12"/>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kern="1200">
          <a:solidFill>
            <a:schemeClr val="tx2"/>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chemeClr val="tx2"/>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4400">
          <a:solidFill>
            <a:schemeClr val="tx2"/>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4400">
          <a:solidFill>
            <a:schemeClr val="tx2"/>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4400">
          <a:solidFill>
            <a:schemeClr val="tx2"/>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4400" b="1">
          <a:solidFill>
            <a:schemeClr val="tx2"/>
          </a:solidFill>
          <a:latin typeface="黑体" panose="02010609060101010101" pitchFamily="49" charset="-122"/>
          <a:ea typeface="黑体" panose="02010609060101010101" pitchFamily="49" charset="-122"/>
        </a:defRPr>
      </a:lvl6pPr>
      <a:lvl7pPr marL="914400" algn="ctr" rtl="0" fontAlgn="base">
        <a:spcBef>
          <a:spcPct val="0"/>
        </a:spcBef>
        <a:spcAft>
          <a:spcPct val="0"/>
        </a:spcAft>
        <a:defRPr sz="4400" b="1">
          <a:solidFill>
            <a:schemeClr val="tx2"/>
          </a:solidFill>
          <a:latin typeface="黑体" panose="02010609060101010101" pitchFamily="49" charset="-122"/>
          <a:ea typeface="黑体" panose="02010609060101010101" pitchFamily="49" charset="-122"/>
        </a:defRPr>
      </a:lvl7pPr>
      <a:lvl8pPr marL="1371600" algn="ctr" rtl="0" fontAlgn="base">
        <a:spcBef>
          <a:spcPct val="0"/>
        </a:spcBef>
        <a:spcAft>
          <a:spcPct val="0"/>
        </a:spcAft>
        <a:defRPr sz="4400" b="1">
          <a:solidFill>
            <a:schemeClr val="tx2"/>
          </a:solidFill>
          <a:latin typeface="黑体" panose="02010609060101010101" pitchFamily="49" charset="-122"/>
          <a:ea typeface="黑体" panose="02010609060101010101" pitchFamily="49" charset="-122"/>
        </a:defRPr>
      </a:lvl8pPr>
      <a:lvl9pPr marL="1828800" algn="ctr" rtl="0" fontAlgn="base">
        <a:spcBef>
          <a:spcPct val="0"/>
        </a:spcBef>
        <a:spcAft>
          <a:spcPct val="0"/>
        </a:spcAft>
        <a:defRPr sz="4400" b="1">
          <a:solidFill>
            <a:schemeClr val="tx2"/>
          </a:solidFill>
          <a:latin typeface="黑体" panose="02010609060101010101" pitchFamily="49" charset="-122"/>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2"/>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kern="1200">
          <a:solidFill>
            <a:schemeClr val="tx2"/>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tx2"/>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kern="1200">
          <a:solidFill>
            <a:schemeClr val="tx2"/>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kern="1200">
          <a:solidFill>
            <a:schemeClr val="tx2"/>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hyperlink" Target="mailto:dqwang@mail.hust.edu.cn" TargetMode="External"/></Relationships>
</file>

<file path=ppt/slides/_rels/slide10.xml.rels><?xml version="1.0" encoding="UTF-8" standalone="yes"?>
<Relationships xmlns="http://schemas.openxmlformats.org/package/2006/relationships"><Relationship Id="rId9" Type="http://schemas.openxmlformats.org/officeDocument/2006/relationships/image" Target="../media/image34.wmf"/><Relationship Id="rId8" Type="http://schemas.openxmlformats.org/officeDocument/2006/relationships/oleObject" Target="../embeddings/oleObject28.bin"/><Relationship Id="rId7" Type="http://schemas.openxmlformats.org/officeDocument/2006/relationships/image" Target="../media/image33.wmf"/><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image" Target="../media/image30.wmf"/><Relationship Id="rId3" Type="http://schemas.openxmlformats.org/officeDocument/2006/relationships/oleObject" Target="../embeddings/oleObject25.bin"/><Relationship Id="rId22" Type="http://schemas.openxmlformats.org/officeDocument/2006/relationships/notesSlide" Target="../notesSlides/notesSlide9.xml"/><Relationship Id="rId21" Type="http://schemas.openxmlformats.org/officeDocument/2006/relationships/vmlDrawing" Target="../drawings/vmlDrawing6.vml"/><Relationship Id="rId20" Type="http://schemas.openxmlformats.org/officeDocument/2006/relationships/slideLayout" Target="../slideLayouts/slideLayout2.xml"/><Relationship Id="rId2" Type="http://schemas.openxmlformats.org/officeDocument/2006/relationships/image" Target="../media/image29.wmf"/><Relationship Id="rId19" Type="http://schemas.openxmlformats.org/officeDocument/2006/relationships/oleObject" Target="../embeddings/oleObject33.bin"/><Relationship Id="rId18" Type="http://schemas.openxmlformats.org/officeDocument/2006/relationships/oleObject" Target="../embeddings/oleObject32.bin"/><Relationship Id="rId17" Type="http://schemas.openxmlformats.org/officeDocument/2006/relationships/image" Target="../media/image38.wmf"/><Relationship Id="rId16" Type="http://schemas.openxmlformats.org/officeDocument/2006/relationships/oleObject" Target="../embeddings/oleObject31.bin"/><Relationship Id="rId15" Type="http://schemas.openxmlformats.org/officeDocument/2006/relationships/image" Target="../media/image37.wmf"/><Relationship Id="rId14" Type="http://schemas.openxmlformats.org/officeDocument/2006/relationships/oleObject" Target="../embeddings/oleObject30.bin"/><Relationship Id="rId13" Type="http://schemas.openxmlformats.org/officeDocument/2006/relationships/image" Target="../media/image36.png"/><Relationship Id="rId12" Type="http://schemas.openxmlformats.org/officeDocument/2006/relationships/image" Target="../media/image31.png"/><Relationship Id="rId11" Type="http://schemas.openxmlformats.org/officeDocument/2006/relationships/image" Target="../media/image35.wmf"/><Relationship Id="rId10" Type="http://schemas.openxmlformats.org/officeDocument/2006/relationships/oleObject" Target="../embeddings/oleObject29.bin"/><Relationship Id="rId1" Type="http://schemas.openxmlformats.org/officeDocument/2006/relationships/oleObject" Target="../embeddings/oleObject24.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38.bin"/><Relationship Id="rId8" Type="http://schemas.openxmlformats.org/officeDocument/2006/relationships/image" Target="../media/image42.wmf"/><Relationship Id="rId7" Type="http://schemas.openxmlformats.org/officeDocument/2006/relationships/oleObject" Target="../embeddings/oleObject37.bin"/><Relationship Id="rId6" Type="http://schemas.openxmlformats.org/officeDocument/2006/relationships/image" Target="../media/image41.wmf"/><Relationship Id="rId5" Type="http://schemas.openxmlformats.org/officeDocument/2006/relationships/oleObject" Target="../embeddings/oleObject36.bin"/><Relationship Id="rId4" Type="http://schemas.openxmlformats.org/officeDocument/2006/relationships/image" Target="../media/image40.wmf"/><Relationship Id="rId3" Type="http://schemas.openxmlformats.org/officeDocument/2006/relationships/oleObject" Target="../embeddings/oleObject35.bin"/><Relationship Id="rId2" Type="http://schemas.openxmlformats.org/officeDocument/2006/relationships/image" Target="../media/image39.wmf"/><Relationship Id="rId17" Type="http://schemas.openxmlformats.org/officeDocument/2006/relationships/notesSlide" Target="../notesSlides/notesSlide10.xml"/><Relationship Id="rId16" Type="http://schemas.openxmlformats.org/officeDocument/2006/relationships/vmlDrawing" Target="../drawings/vmlDrawing7.vml"/><Relationship Id="rId15" Type="http://schemas.openxmlformats.org/officeDocument/2006/relationships/slideLayout" Target="../slideLayouts/slideLayout2.xml"/><Relationship Id="rId14" Type="http://schemas.openxmlformats.org/officeDocument/2006/relationships/image" Target="../media/image46.png"/><Relationship Id="rId13" Type="http://schemas.openxmlformats.org/officeDocument/2006/relationships/image" Target="../media/image45.png"/><Relationship Id="rId12" Type="http://schemas.openxmlformats.org/officeDocument/2006/relationships/image" Target="../media/image44.wmf"/><Relationship Id="rId11" Type="http://schemas.openxmlformats.org/officeDocument/2006/relationships/oleObject" Target="../embeddings/oleObject39.bin"/><Relationship Id="rId10" Type="http://schemas.openxmlformats.org/officeDocument/2006/relationships/image" Target="../media/image43.wmf"/><Relationship Id="rId1" Type="http://schemas.openxmlformats.org/officeDocument/2006/relationships/oleObject" Target="../embeddings/oleObject34.bin"/></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17.xml.rels><?xml version="1.0" encoding="UTF-8" standalone="yes"?>
<Relationships xmlns="http://schemas.openxmlformats.org/package/2006/relationships"><Relationship Id="rId9" Type="http://schemas.openxmlformats.org/officeDocument/2006/relationships/vmlDrawing" Target="../drawings/vmlDrawing8.vml"/><Relationship Id="rId8" Type="http://schemas.openxmlformats.org/officeDocument/2006/relationships/slideLayout" Target="../slideLayouts/slideLayout2.xml"/><Relationship Id="rId7" Type="http://schemas.openxmlformats.org/officeDocument/2006/relationships/image" Target="../media/image53.png"/><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wmf"/><Relationship Id="rId3" Type="http://schemas.openxmlformats.org/officeDocument/2006/relationships/oleObject" Target="../embeddings/oleObject41.bin"/><Relationship Id="rId2" Type="http://schemas.openxmlformats.org/officeDocument/2006/relationships/image" Target="../media/image49.wmf"/><Relationship Id="rId10" Type="http://schemas.openxmlformats.org/officeDocument/2006/relationships/notesSlide" Target="../notesSlides/notesSlide16.xml"/><Relationship Id="rId1" Type="http://schemas.openxmlformats.org/officeDocument/2006/relationships/oleObject" Target="../embeddings/oleObject40.bin"/></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 Id="rId3" Type="http://schemas.openxmlformats.org/officeDocument/2006/relationships/image" Target="../media/image55.png"/><Relationship Id="rId2" Type="http://schemas.openxmlformats.org/officeDocument/2006/relationships/image" Target="../media/image52.png"/><Relationship Id="rId1" Type="http://schemas.openxmlformats.org/officeDocument/2006/relationships/image" Target="../media/image54.png"/></Relationships>
</file>

<file path=ppt/slides/_rels/slide19.xml.rels><?xml version="1.0" encoding="UTF-8" standalone="yes"?>
<Relationships xmlns="http://schemas.openxmlformats.org/package/2006/relationships"><Relationship Id="rId9" Type="http://schemas.openxmlformats.org/officeDocument/2006/relationships/image" Target="../media/image62.png"/><Relationship Id="rId8" Type="http://schemas.openxmlformats.org/officeDocument/2006/relationships/image" Target="../media/image61.wmf"/><Relationship Id="rId7" Type="http://schemas.openxmlformats.org/officeDocument/2006/relationships/oleObject" Target="../embeddings/oleObject45.bin"/><Relationship Id="rId6" Type="http://schemas.openxmlformats.org/officeDocument/2006/relationships/image" Target="../media/image60.wmf"/><Relationship Id="rId5" Type="http://schemas.openxmlformats.org/officeDocument/2006/relationships/oleObject" Target="../embeddings/oleObject44.bin"/><Relationship Id="rId4" Type="http://schemas.openxmlformats.org/officeDocument/2006/relationships/image" Target="../media/image59.wmf"/><Relationship Id="rId3" Type="http://schemas.openxmlformats.org/officeDocument/2006/relationships/oleObject" Target="../embeddings/oleObject43.bin"/><Relationship Id="rId2" Type="http://schemas.openxmlformats.org/officeDocument/2006/relationships/image" Target="../media/image58.wmf"/><Relationship Id="rId14" Type="http://schemas.openxmlformats.org/officeDocument/2006/relationships/notesSlide" Target="../notesSlides/notesSlide18.xml"/><Relationship Id="rId13" Type="http://schemas.openxmlformats.org/officeDocument/2006/relationships/vmlDrawing" Target="../drawings/vmlDrawing9.vml"/><Relationship Id="rId12" Type="http://schemas.openxmlformats.org/officeDocument/2006/relationships/slideLayout" Target="../slideLayouts/slideLayout2.xml"/><Relationship Id="rId11" Type="http://schemas.openxmlformats.org/officeDocument/2006/relationships/image" Target="../media/image64.png"/><Relationship Id="rId10" Type="http://schemas.openxmlformats.org/officeDocument/2006/relationships/image" Target="../media/image63.png"/><Relationship Id="rId1" Type="http://schemas.openxmlformats.org/officeDocument/2006/relationships/oleObject" Target="../embeddings/oleObject4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9" Type="http://schemas.openxmlformats.org/officeDocument/2006/relationships/image" Target="../media/image68.wmf"/><Relationship Id="rId8" Type="http://schemas.openxmlformats.org/officeDocument/2006/relationships/oleObject" Target="../embeddings/oleObject49.bin"/><Relationship Id="rId7" Type="http://schemas.openxmlformats.org/officeDocument/2006/relationships/image" Target="../media/image67.wmf"/><Relationship Id="rId6" Type="http://schemas.openxmlformats.org/officeDocument/2006/relationships/oleObject" Target="../embeddings/oleObject48.bin"/><Relationship Id="rId5" Type="http://schemas.openxmlformats.org/officeDocument/2006/relationships/image" Target="../media/image66.wmf"/><Relationship Id="rId44" Type="http://schemas.openxmlformats.org/officeDocument/2006/relationships/notesSlide" Target="../notesSlides/notesSlide19.xml"/><Relationship Id="rId43" Type="http://schemas.openxmlformats.org/officeDocument/2006/relationships/vmlDrawing" Target="../drawings/vmlDrawing10.vml"/><Relationship Id="rId42" Type="http://schemas.openxmlformats.org/officeDocument/2006/relationships/slideLayout" Target="../slideLayouts/slideLayout2.xml"/><Relationship Id="rId41" Type="http://schemas.openxmlformats.org/officeDocument/2006/relationships/oleObject" Target="../embeddings/oleObject65.bin"/><Relationship Id="rId40" Type="http://schemas.openxmlformats.org/officeDocument/2006/relationships/image" Target="../media/image83.wmf"/><Relationship Id="rId4" Type="http://schemas.openxmlformats.org/officeDocument/2006/relationships/oleObject" Target="../embeddings/oleObject47.bin"/><Relationship Id="rId39" Type="http://schemas.openxmlformats.org/officeDocument/2006/relationships/oleObject" Target="../embeddings/oleObject64.bin"/><Relationship Id="rId38" Type="http://schemas.openxmlformats.org/officeDocument/2006/relationships/image" Target="../media/image56.png"/><Relationship Id="rId37" Type="http://schemas.openxmlformats.org/officeDocument/2006/relationships/image" Target="../media/image82.wmf"/><Relationship Id="rId36" Type="http://schemas.openxmlformats.org/officeDocument/2006/relationships/oleObject" Target="../embeddings/oleObject63.bin"/><Relationship Id="rId35" Type="http://schemas.openxmlformats.org/officeDocument/2006/relationships/image" Target="../media/image81.wmf"/><Relationship Id="rId34" Type="http://schemas.openxmlformats.org/officeDocument/2006/relationships/oleObject" Target="../embeddings/oleObject62.bin"/><Relationship Id="rId33" Type="http://schemas.openxmlformats.org/officeDocument/2006/relationships/image" Target="../media/image80.wmf"/><Relationship Id="rId32" Type="http://schemas.openxmlformats.org/officeDocument/2006/relationships/oleObject" Target="../embeddings/oleObject61.bin"/><Relationship Id="rId31" Type="http://schemas.openxmlformats.org/officeDocument/2006/relationships/image" Target="../media/image79.wmf"/><Relationship Id="rId30" Type="http://schemas.openxmlformats.org/officeDocument/2006/relationships/oleObject" Target="../embeddings/oleObject60.bin"/><Relationship Id="rId3" Type="http://schemas.openxmlformats.org/officeDocument/2006/relationships/image" Target="../media/image65.wmf"/><Relationship Id="rId29" Type="http://schemas.openxmlformats.org/officeDocument/2006/relationships/image" Target="../media/image78.wmf"/><Relationship Id="rId28" Type="http://schemas.openxmlformats.org/officeDocument/2006/relationships/oleObject" Target="../embeddings/oleObject59.bin"/><Relationship Id="rId27" Type="http://schemas.openxmlformats.org/officeDocument/2006/relationships/image" Target="../media/image77.wmf"/><Relationship Id="rId26" Type="http://schemas.openxmlformats.org/officeDocument/2006/relationships/oleObject" Target="../embeddings/oleObject58.bin"/><Relationship Id="rId25" Type="http://schemas.openxmlformats.org/officeDocument/2006/relationships/image" Target="../media/image76.wmf"/><Relationship Id="rId24" Type="http://schemas.openxmlformats.org/officeDocument/2006/relationships/oleObject" Target="../embeddings/oleObject57.bin"/><Relationship Id="rId23" Type="http://schemas.openxmlformats.org/officeDocument/2006/relationships/image" Target="../media/image75.wmf"/><Relationship Id="rId22" Type="http://schemas.openxmlformats.org/officeDocument/2006/relationships/oleObject" Target="../embeddings/oleObject56.bin"/><Relationship Id="rId21" Type="http://schemas.openxmlformats.org/officeDocument/2006/relationships/image" Target="../media/image74.wmf"/><Relationship Id="rId20" Type="http://schemas.openxmlformats.org/officeDocument/2006/relationships/oleObject" Target="../embeddings/oleObject55.bin"/><Relationship Id="rId2" Type="http://schemas.openxmlformats.org/officeDocument/2006/relationships/oleObject" Target="../embeddings/oleObject46.bin"/><Relationship Id="rId19" Type="http://schemas.openxmlformats.org/officeDocument/2006/relationships/image" Target="../media/image73.wmf"/><Relationship Id="rId18" Type="http://schemas.openxmlformats.org/officeDocument/2006/relationships/oleObject" Target="../embeddings/oleObject54.bin"/><Relationship Id="rId17" Type="http://schemas.openxmlformats.org/officeDocument/2006/relationships/image" Target="../media/image72.wmf"/><Relationship Id="rId16" Type="http://schemas.openxmlformats.org/officeDocument/2006/relationships/oleObject" Target="../embeddings/oleObject53.bin"/><Relationship Id="rId15" Type="http://schemas.openxmlformats.org/officeDocument/2006/relationships/image" Target="../media/image71.wmf"/><Relationship Id="rId14" Type="http://schemas.openxmlformats.org/officeDocument/2006/relationships/oleObject" Target="../embeddings/oleObject52.bin"/><Relationship Id="rId13" Type="http://schemas.openxmlformats.org/officeDocument/2006/relationships/image" Target="../media/image70.wmf"/><Relationship Id="rId12" Type="http://schemas.openxmlformats.org/officeDocument/2006/relationships/oleObject" Target="../embeddings/oleObject51.bin"/><Relationship Id="rId11" Type="http://schemas.openxmlformats.org/officeDocument/2006/relationships/image" Target="../media/image69.wmf"/><Relationship Id="rId10" Type="http://schemas.openxmlformats.org/officeDocument/2006/relationships/oleObject" Target="../embeddings/oleObject50.bin"/><Relationship Id="rId1" Type="http://schemas.openxmlformats.org/officeDocument/2006/relationships/image" Target="../media/image5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9" Type="http://schemas.openxmlformats.org/officeDocument/2006/relationships/image" Target="../media/image88.wmf"/><Relationship Id="rId8" Type="http://schemas.openxmlformats.org/officeDocument/2006/relationships/oleObject" Target="../embeddings/oleObject69.bin"/><Relationship Id="rId7" Type="http://schemas.openxmlformats.org/officeDocument/2006/relationships/image" Target="../media/image87.png"/><Relationship Id="rId6" Type="http://schemas.openxmlformats.org/officeDocument/2006/relationships/image" Target="../media/image86.wmf"/><Relationship Id="rId5" Type="http://schemas.openxmlformats.org/officeDocument/2006/relationships/oleObject" Target="../embeddings/oleObject68.bin"/><Relationship Id="rId4" Type="http://schemas.openxmlformats.org/officeDocument/2006/relationships/image" Target="../media/image85.wmf"/><Relationship Id="rId3" Type="http://schemas.openxmlformats.org/officeDocument/2006/relationships/oleObject" Target="../embeddings/oleObject67.bin"/><Relationship Id="rId2" Type="http://schemas.openxmlformats.org/officeDocument/2006/relationships/image" Target="../media/image84.wmf"/><Relationship Id="rId14" Type="http://schemas.openxmlformats.org/officeDocument/2006/relationships/vmlDrawing" Target="../drawings/vmlDrawing11.vml"/><Relationship Id="rId13" Type="http://schemas.openxmlformats.org/officeDocument/2006/relationships/slideLayout" Target="../slideLayouts/slideLayout2.xml"/><Relationship Id="rId12" Type="http://schemas.openxmlformats.org/officeDocument/2006/relationships/oleObject" Target="../embeddings/oleObject71.bin"/><Relationship Id="rId11" Type="http://schemas.openxmlformats.org/officeDocument/2006/relationships/image" Target="../media/image89.wmf"/><Relationship Id="rId10" Type="http://schemas.openxmlformats.org/officeDocument/2006/relationships/oleObject" Target="../embeddings/oleObject70.bin"/><Relationship Id="rId1" Type="http://schemas.openxmlformats.org/officeDocument/2006/relationships/oleObject" Target="../embeddings/oleObject66.bin"/></Relationships>
</file>

<file path=ppt/slides/_rels/slide23.xml.rels><?xml version="1.0" encoding="UTF-8" standalone="yes"?>
<Relationships xmlns="http://schemas.openxmlformats.org/package/2006/relationships"><Relationship Id="rId9" Type="http://schemas.openxmlformats.org/officeDocument/2006/relationships/image" Target="../media/image91.wmf"/><Relationship Id="rId8" Type="http://schemas.openxmlformats.org/officeDocument/2006/relationships/oleObject" Target="../embeddings/oleObject76.bin"/><Relationship Id="rId7" Type="http://schemas.openxmlformats.org/officeDocument/2006/relationships/image" Target="../media/image84.wmf"/><Relationship Id="rId6" Type="http://schemas.openxmlformats.org/officeDocument/2006/relationships/oleObject" Target="../embeddings/oleObject75.bin"/><Relationship Id="rId5" Type="http://schemas.openxmlformats.org/officeDocument/2006/relationships/oleObject" Target="../embeddings/oleObject74.bin"/><Relationship Id="rId4" Type="http://schemas.openxmlformats.org/officeDocument/2006/relationships/image" Target="../media/image85.wmf"/><Relationship Id="rId3" Type="http://schemas.openxmlformats.org/officeDocument/2006/relationships/oleObject" Target="../embeddings/oleObject73.bin"/><Relationship Id="rId2" Type="http://schemas.openxmlformats.org/officeDocument/2006/relationships/image" Target="../media/image90.wmf"/><Relationship Id="rId12" Type="http://schemas.openxmlformats.org/officeDocument/2006/relationships/vmlDrawing" Target="../drawings/vmlDrawing12.vml"/><Relationship Id="rId11" Type="http://schemas.openxmlformats.org/officeDocument/2006/relationships/slideLayout" Target="../slideLayouts/slideLayout2.xml"/><Relationship Id="rId10" Type="http://schemas.openxmlformats.org/officeDocument/2006/relationships/oleObject" Target="../embeddings/oleObject77.bin"/><Relationship Id="rId1" Type="http://schemas.openxmlformats.org/officeDocument/2006/relationships/oleObject" Target="../embeddings/oleObject72.bin"/></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oleObject" Target="../embeddings/oleObject79.bin"/><Relationship Id="rId3" Type="http://schemas.openxmlformats.org/officeDocument/2006/relationships/image" Target="../media/image92.png"/><Relationship Id="rId2" Type="http://schemas.openxmlformats.org/officeDocument/2006/relationships/image" Target="../media/image84.wmf"/><Relationship Id="rId1" Type="http://schemas.openxmlformats.org/officeDocument/2006/relationships/oleObject" Target="../embeddings/oleObject78.bin"/></Relationships>
</file>

<file path=ppt/slides/_rels/slide25.xml.rels><?xml version="1.0" encoding="UTF-8" standalone="yes"?>
<Relationships xmlns="http://schemas.openxmlformats.org/package/2006/relationships"><Relationship Id="rId9" Type="http://schemas.openxmlformats.org/officeDocument/2006/relationships/image" Target="../media/image96.png"/><Relationship Id="rId8" Type="http://schemas.openxmlformats.org/officeDocument/2006/relationships/image" Target="../media/image95.wmf"/><Relationship Id="rId7" Type="http://schemas.openxmlformats.org/officeDocument/2006/relationships/oleObject" Target="../embeddings/oleObject83.bin"/><Relationship Id="rId6" Type="http://schemas.openxmlformats.org/officeDocument/2006/relationships/image" Target="../media/image94.wmf"/><Relationship Id="rId5" Type="http://schemas.openxmlformats.org/officeDocument/2006/relationships/oleObject" Target="../embeddings/oleObject82.bin"/><Relationship Id="rId4" Type="http://schemas.openxmlformats.org/officeDocument/2006/relationships/image" Target="../media/image93.wmf"/><Relationship Id="rId3" Type="http://schemas.openxmlformats.org/officeDocument/2006/relationships/oleObject" Target="../embeddings/oleObject81.bin"/><Relationship Id="rId2" Type="http://schemas.openxmlformats.org/officeDocument/2006/relationships/image" Target="../media/image84.wmf"/><Relationship Id="rId15" Type="http://schemas.openxmlformats.org/officeDocument/2006/relationships/notesSlide" Target="../notesSlides/notesSlide21.xml"/><Relationship Id="rId14" Type="http://schemas.openxmlformats.org/officeDocument/2006/relationships/vmlDrawing" Target="../drawings/vmlDrawing14.vml"/><Relationship Id="rId13" Type="http://schemas.openxmlformats.org/officeDocument/2006/relationships/slideLayout" Target="../slideLayouts/slideLayout2.xml"/><Relationship Id="rId12" Type="http://schemas.openxmlformats.org/officeDocument/2006/relationships/oleObject" Target="../embeddings/oleObject85.bin"/><Relationship Id="rId11" Type="http://schemas.openxmlformats.org/officeDocument/2006/relationships/image" Target="../media/image97.wmf"/><Relationship Id="rId10" Type="http://schemas.openxmlformats.org/officeDocument/2006/relationships/oleObject" Target="../embeddings/oleObject84.bin"/><Relationship Id="rId1" Type="http://schemas.openxmlformats.org/officeDocument/2006/relationships/oleObject" Target="../embeddings/oleObject80.bin"/></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vmlDrawing" Target="../drawings/vmlDrawing15.vml"/><Relationship Id="rId6" Type="http://schemas.openxmlformats.org/officeDocument/2006/relationships/slideLayout" Target="../slideLayouts/slideLayout2.xml"/><Relationship Id="rId5" Type="http://schemas.openxmlformats.org/officeDocument/2006/relationships/image" Target="../media/image99.wmf"/><Relationship Id="rId4" Type="http://schemas.openxmlformats.org/officeDocument/2006/relationships/oleObject" Target="../embeddings/oleObject87.bin"/><Relationship Id="rId3" Type="http://schemas.openxmlformats.org/officeDocument/2006/relationships/image" Target="../media/image84.wmf"/><Relationship Id="rId2" Type="http://schemas.openxmlformats.org/officeDocument/2006/relationships/oleObject" Target="../embeddings/oleObject86.bin"/><Relationship Id="rId1" Type="http://schemas.openxmlformats.org/officeDocument/2006/relationships/image" Target="../media/image98.png"/></Relationships>
</file>

<file path=ppt/slides/_rels/slide27.xml.rels><?xml version="1.0" encoding="UTF-8" standalone="yes"?>
<Relationships xmlns="http://schemas.openxmlformats.org/package/2006/relationships"><Relationship Id="rId9" Type="http://schemas.openxmlformats.org/officeDocument/2006/relationships/image" Target="../media/image16.wmf"/><Relationship Id="rId8" Type="http://schemas.openxmlformats.org/officeDocument/2006/relationships/oleObject" Target="../embeddings/oleObject91.bin"/><Relationship Id="rId7" Type="http://schemas.openxmlformats.org/officeDocument/2006/relationships/image" Target="../media/image85.wmf"/><Relationship Id="rId6" Type="http://schemas.openxmlformats.org/officeDocument/2006/relationships/oleObject" Target="../embeddings/oleObject90.bin"/><Relationship Id="rId5" Type="http://schemas.openxmlformats.org/officeDocument/2006/relationships/image" Target="../media/image102.wmf"/><Relationship Id="rId4" Type="http://schemas.openxmlformats.org/officeDocument/2006/relationships/oleObject" Target="../embeddings/oleObject89.bin"/><Relationship Id="rId3" Type="http://schemas.openxmlformats.org/officeDocument/2006/relationships/image" Target="../media/image101.png"/><Relationship Id="rId2" Type="http://schemas.openxmlformats.org/officeDocument/2006/relationships/image" Target="../media/image100.wmf"/><Relationship Id="rId12" Type="http://schemas.openxmlformats.org/officeDocument/2006/relationships/notesSlide" Target="../notesSlides/notesSlide23.xml"/><Relationship Id="rId11" Type="http://schemas.openxmlformats.org/officeDocument/2006/relationships/vmlDrawing" Target="../drawings/vmlDrawing16.vml"/><Relationship Id="rId10" Type="http://schemas.openxmlformats.org/officeDocument/2006/relationships/slideLayout" Target="../slideLayouts/slideLayout2.xml"/><Relationship Id="rId1" Type="http://schemas.openxmlformats.org/officeDocument/2006/relationships/oleObject" Target="../embeddings/oleObject88.bin"/></Relationships>
</file>

<file path=ppt/slides/_rels/slide28.xml.rels><?xml version="1.0" encoding="UTF-8" standalone="yes"?>
<Relationships xmlns="http://schemas.openxmlformats.org/package/2006/relationships"><Relationship Id="rId9" Type="http://schemas.openxmlformats.org/officeDocument/2006/relationships/image" Target="../media/image107.png"/><Relationship Id="rId8" Type="http://schemas.openxmlformats.org/officeDocument/2006/relationships/image" Target="../media/image106.png"/><Relationship Id="rId7" Type="http://schemas.openxmlformats.org/officeDocument/2006/relationships/image" Target="../media/image105.wmf"/><Relationship Id="rId6" Type="http://schemas.openxmlformats.org/officeDocument/2006/relationships/oleObject" Target="../embeddings/oleObject94.bin"/><Relationship Id="rId5" Type="http://schemas.openxmlformats.org/officeDocument/2006/relationships/image" Target="../media/image104.wmf"/><Relationship Id="rId4" Type="http://schemas.openxmlformats.org/officeDocument/2006/relationships/oleObject" Target="../embeddings/oleObject93.bin"/><Relationship Id="rId3" Type="http://schemas.openxmlformats.org/officeDocument/2006/relationships/image" Target="../media/image103.png"/><Relationship Id="rId2" Type="http://schemas.openxmlformats.org/officeDocument/2006/relationships/image" Target="../media/image91.wmf"/><Relationship Id="rId14" Type="http://schemas.openxmlformats.org/officeDocument/2006/relationships/notesSlide" Target="../notesSlides/notesSlide24.xml"/><Relationship Id="rId13" Type="http://schemas.openxmlformats.org/officeDocument/2006/relationships/vmlDrawing" Target="../drawings/vmlDrawing17.vml"/><Relationship Id="rId12" Type="http://schemas.openxmlformats.org/officeDocument/2006/relationships/slideLayout" Target="../slideLayouts/slideLayout2.xml"/><Relationship Id="rId11" Type="http://schemas.openxmlformats.org/officeDocument/2006/relationships/image" Target="../media/image109.png"/><Relationship Id="rId10" Type="http://schemas.openxmlformats.org/officeDocument/2006/relationships/image" Target="../media/image108.png"/><Relationship Id="rId1" Type="http://schemas.openxmlformats.org/officeDocument/2006/relationships/oleObject" Target="../embeddings/oleObject92.bin"/></Relationships>
</file>

<file path=ppt/slides/_rels/slide29.xml.rels><?xml version="1.0" encoding="UTF-8" standalone="yes"?>
<Relationships xmlns="http://schemas.openxmlformats.org/package/2006/relationships"><Relationship Id="rId9" Type="http://schemas.openxmlformats.org/officeDocument/2006/relationships/image" Target="../media/image116.png"/><Relationship Id="rId8" Type="http://schemas.openxmlformats.org/officeDocument/2006/relationships/image" Target="../media/image115.png"/><Relationship Id="rId7" Type="http://schemas.openxmlformats.org/officeDocument/2006/relationships/image" Target="../media/image114.png"/><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 Id="rId3" Type="http://schemas.openxmlformats.org/officeDocument/2006/relationships/image" Target="../media/image110.png"/><Relationship Id="rId2" Type="http://schemas.openxmlformats.org/officeDocument/2006/relationships/image" Target="../media/image84.wmf"/><Relationship Id="rId19" Type="http://schemas.openxmlformats.org/officeDocument/2006/relationships/notesSlide" Target="../notesSlides/notesSlide25.xml"/><Relationship Id="rId18" Type="http://schemas.openxmlformats.org/officeDocument/2006/relationships/vmlDrawing" Target="../drawings/vmlDrawing18.vml"/><Relationship Id="rId17" Type="http://schemas.openxmlformats.org/officeDocument/2006/relationships/slideLayout" Target="../slideLayouts/slideLayout2.xml"/><Relationship Id="rId16" Type="http://schemas.openxmlformats.org/officeDocument/2006/relationships/image" Target="../media/image85.wmf"/><Relationship Id="rId15" Type="http://schemas.openxmlformats.org/officeDocument/2006/relationships/oleObject" Target="../embeddings/oleObject97.bin"/><Relationship Id="rId14" Type="http://schemas.openxmlformats.org/officeDocument/2006/relationships/image" Target="../media/image91.wmf"/><Relationship Id="rId13" Type="http://schemas.openxmlformats.org/officeDocument/2006/relationships/oleObject" Target="../embeddings/oleObject96.bin"/><Relationship Id="rId12" Type="http://schemas.openxmlformats.org/officeDocument/2006/relationships/image" Target="../media/image106.png"/><Relationship Id="rId11" Type="http://schemas.openxmlformats.org/officeDocument/2006/relationships/image" Target="../media/image118.png"/><Relationship Id="rId10" Type="http://schemas.openxmlformats.org/officeDocument/2006/relationships/image" Target="../media/image117.png"/><Relationship Id="rId1" Type="http://schemas.openxmlformats.org/officeDocument/2006/relationships/oleObject" Target="../embeddings/oleObject95.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9" Type="http://schemas.openxmlformats.org/officeDocument/2006/relationships/vmlDrawing" Target="../drawings/vmlDrawing19.vml"/><Relationship Id="rId8" Type="http://schemas.openxmlformats.org/officeDocument/2006/relationships/slideLayout" Target="../slideLayouts/slideLayout2.xml"/><Relationship Id="rId7" Type="http://schemas.openxmlformats.org/officeDocument/2006/relationships/image" Target="../media/image122.wmf"/><Relationship Id="rId6" Type="http://schemas.openxmlformats.org/officeDocument/2006/relationships/oleObject" Target="../embeddings/oleObject100.bin"/><Relationship Id="rId5" Type="http://schemas.openxmlformats.org/officeDocument/2006/relationships/image" Target="../media/image121.png"/><Relationship Id="rId4" Type="http://schemas.openxmlformats.org/officeDocument/2006/relationships/image" Target="../media/image120.wmf"/><Relationship Id="rId3" Type="http://schemas.openxmlformats.org/officeDocument/2006/relationships/oleObject" Target="../embeddings/oleObject99.bin"/><Relationship Id="rId2" Type="http://schemas.openxmlformats.org/officeDocument/2006/relationships/image" Target="../media/image119.wmf"/><Relationship Id="rId10" Type="http://schemas.openxmlformats.org/officeDocument/2006/relationships/notesSlide" Target="../notesSlides/notesSlide26.xml"/><Relationship Id="rId1" Type="http://schemas.openxmlformats.org/officeDocument/2006/relationships/oleObject" Target="../embeddings/oleObject98.bin"/></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104.bin"/><Relationship Id="rId8" Type="http://schemas.openxmlformats.org/officeDocument/2006/relationships/image" Target="../media/image127.wmf"/><Relationship Id="rId7" Type="http://schemas.openxmlformats.org/officeDocument/2006/relationships/oleObject" Target="../embeddings/oleObject103.bin"/><Relationship Id="rId6" Type="http://schemas.openxmlformats.org/officeDocument/2006/relationships/image" Target="../media/image126.wmf"/><Relationship Id="rId5" Type="http://schemas.openxmlformats.org/officeDocument/2006/relationships/oleObject" Target="../embeddings/oleObject102.bin"/><Relationship Id="rId4" Type="http://schemas.openxmlformats.org/officeDocument/2006/relationships/image" Target="../media/image125.wmf"/><Relationship Id="rId3" Type="http://schemas.openxmlformats.org/officeDocument/2006/relationships/oleObject" Target="../embeddings/oleObject101.bin"/><Relationship Id="rId2" Type="http://schemas.openxmlformats.org/officeDocument/2006/relationships/image" Target="../media/image124.png"/><Relationship Id="rId16" Type="http://schemas.openxmlformats.org/officeDocument/2006/relationships/notesSlide" Target="../notesSlides/notesSlide27.xml"/><Relationship Id="rId15" Type="http://schemas.openxmlformats.org/officeDocument/2006/relationships/vmlDrawing" Target="../drawings/vmlDrawing20.vml"/><Relationship Id="rId14" Type="http://schemas.openxmlformats.org/officeDocument/2006/relationships/slideLayout" Target="../slideLayouts/slideLayout2.xml"/><Relationship Id="rId13" Type="http://schemas.openxmlformats.org/officeDocument/2006/relationships/image" Target="../media/image131.png"/><Relationship Id="rId12" Type="http://schemas.openxmlformats.org/officeDocument/2006/relationships/image" Target="../media/image130.png"/><Relationship Id="rId11" Type="http://schemas.openxmlformats.org/officeDocument/2006/relationships/image" Target="../media/image129.png"/><Relationship Id="rId10" Type="http://schemas.openxmlformats.org/officeDocument/2006/relationships/image" Target="../media/image128.wmf"/><Relationship Id="rId1" Type="http://schemas.openxmlformats.org/officeDocument/2006/relationships/image" Target="../media/image123.png"/></Relationships>
</file>

<file path=ppt/slides/_rels/slide32.xml.rels><?xml version="1.0" encoding="UTF-8" standalone="yes"?>
<Relationships xmlns="http://schemas.openxmlformats.org/package/2006/relationships"><Relationship Id="rId9" Type="http://schemas.openxmlformats.org/officeDocument/2006/relationships/image" Target="../media/image136.wmf"/><Relationship Id="rId8" Type="http://schemas.openxmlformats.org/officeDocument/2006/relationships/oleObject" Target="../embeddings/oleObject108.bin"/><Relationship Id="rId7" Type="http://schemas.openxmlformats.org/officeDocument/2006/relationships/image" Target="../media/image135.png"/><Relationship Id="rId6" Type="http://schemas.openxmlformats.org/officeDocument/2006/relationships/image" Target="../media/image134.wmf"/><Relationship Id="rId5" Type="http://schemas.openxmlformats.org/officeDocument/2006/relationships/oleObject" Target="../embeddings/oleObject107.bin"/><Relationship Id="rId4" Type="http://schemas.openxmlformats.org/officeDocument/2006/relationships/image" Target="../media/image133.wmf"/><Relationship Id="rId3" Type="http://schemas.openxmlformats.org/officeDocument/2006/relationships/oleObject" Target="../embeddings/oleObject106.bin"/><Relationship Id="rId2" Type="http://schemas.openxmlformats.org/officeDocument/2006/relationships/image" Target="../media/image132.wmf"/><Relationship Id="rId15" Type="http://schemas.openxmlformats.org/officeDocument/2006/relationships/notesSlide" Target="../notesSlides/notesSlide28.xml"/><Relationship Id="rId14" Type="http://schemas.openxmlformats.org/officeDocument/2006/relationships/vmlDrawing" Target="../drawings/vmlDrawing21.vml"/><Relationship Id="rId13" Type="http://schemas.openxmlformats.org/officeDocument/2006/relationships/slideLayout" Target="../slideLayouts/slideLayout2.xml"/><Relationship Id="rId12" Type="http://schemas.openxmlformats.org/officeDocument/2006/relationships/image" Target="../media/image122.wmf"/><Relationship Id="rId11" Type="http://schemas.openxmlformats.org/officeDocument/2006/relationships/oleObject" Target="../embeddings/oleObject110.bin"/><Relationship Id="rId10" Type="http://schemas.openxmlformats.org/officeDocument/2006/relationships/oleObject" Target="../embeddings/oleObject109.bin"/><Relationship Id="rId1" Type="http://schemas.openxmlformats.org/officeDocument/2006/relationships/oleObject" Target="../embeddings/oleObject105.bin"/></Relationships>
</file>

<file path=ppt/slides/_rels/slide33.xml.rels><?xml version="1.0" encoding="UTF-8" standalone="yes"?>
<Relationships xmlns="http://schemas.openxmlformats.org/package/2006/relationships"><Relationship Id="rId9" Type="http://schemas.openxmlformats.org/officeDocument/2006/relationships/vmlDrawing" Target="../drawings/vmlDrawing22.vml"/><Relationship Id="rId8" Type="http://schemas.openxmlformats.org/officeDocument/2006/relationships/slideLayout" Target="../slideLayouts/slideLayout2.xml"/><Relationship Id="rId7" Type="http://schemas.openxmlformats.org/officeDocument/2006/relationships/oleObject" Target="../embeddings/oleObject113.bin"/><Relationship Id="rId6" Type="http://schemas.openxmlformats.org/officeDocument/2006/relationships/image" Target="../media/image123.png"/><Relationship Id="rId5" Type="http://schemas.openxmlformats.org/officeDocument/2006/relationships/image" Target="../media/image137.png"/><Relationship Id="rId4" Type="http://schemas.openxmlformats.org/officeDocument/2006/relationships/image" Target="../media/image124.png"/><Relationship Id="rId3" Type="http://schemas.openxmlformats.org/officeDocument/2006/relationships/oleObject" Target="../embeddings/oleObject112.bin"/><Relationship Id="rId2" Type="http://schemas.openxmlformats.org/officeDocument/2006/relationships/image" Target="../media/image136.wmf"/><Relationship Id="rId10" Type="http://schemas.openxmlformats.org/officeDocument/2006/relationships/notesSlide" Target="../notesSlides/notesSlide29.xml"/><Relationship Id="rId1" Type="http://schemas.openxmlformats.org/officeDocument/2006/relationships/oleObject" Target="../embeddings/oleObject111.bin"/></Relationships>
</file>

<file path=ppt/slides/_rels/slide34.xml.rels><?xml version="1.0" encoding="UTF-8" standalone="yes"?>
<Relationships xmlns="http://schemas.openxmlformats.org/package/2006/relationships"><Relationship Id="rId9" Type="http://schemas.openxmlformats.org/officeDocument/2006/relationships/image" Target="../media/image138.wmf"/><Relationship Id="rId8" Type="http://schemas.openxmlformats.org/officeDocument/2006/relationships/oleObject" Target="../embeddings/oleObject118.bin"/><Relationship Id="rId7" Type="http://schemas.openxmlformats.org/officeDocument/2006/relationships/oleObject" Target="../embeddings/oleObject117.bin"/><Relationship Id="rId6" Type="http://schemas.openxmlformats.org/officeDocument/2006/relationships/image" Target="../media/image132.wmf"/><Relationship Id="rId5" Type="http://schemas.openxmlformats.org/officeDocument/2006/relationships/oleObject" Target="../embeddings/oleObject116.bin"/><Relationship Id="rId4" Type="http://schemas.openxmlformats.org/officeDocument/2006/relationships/image" Target="../media/image133.wmf"/><Relationship Id="rId3" Type="http://schemas.openxmlformats.org/officeDocument/2006/relationships/oleObject" Target="../embeddings/oleObject115.bin"/><Relationship Id="rId2" Type="http://schemas.openxmlformats.org/officeDocument/2006/relationships/image" Target="../media/image136.wmf"/><Relationship Id="rId15" Type="http://schemas.openxmlformats.org/officeDocument/2006/relationships/vmlDrawing" Target="../drawings/vmlDrawing23.vml"/><Relationship Id="rId14" Type="http://schemas.openxmlformats.org/officeDocument/2006/relationships/slideLayout" Target="../slideLayouts/slideLayout2.xml"/><Relationship Id="rId13" Type="http://schemas.openxmlformats.org/officeDocument/2006/relationships/image" Target="../media/image123.png"/><Relationship Id="rId12" Type="http://schemas.openxmlformats.org/officeDocument/2006/relationships/image" Target="../media/image137.png"/><Relationship Id="rId11" Type="http://schemas.openxmlformats.org/officeDocument/2006/relationships/image" Target="../media/image124.png"/><Relationship Id="rId10" Type="http://schemas.openxmlformats.org/officeDocument/2006/relationships/image" Target="../media/image139.png"/><Relationship Id="rId1" Type="http://schemas.openxmlformats.org/officeDocument/2006/relationships/oleObject" Target="../embeddings/oleObject114.bin"/></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6.png"/><Relationship Id="rId3" Type="http://schemas.openxmlformats.org/officeDocument/2006/relationships/image" Target="../media/image57.png"/><Relationship Id="rId2" Type="http://schemas.openxmlformats.org/officeDocument/2006/relationships/image" Target="../media/image124.png"/><Relationship Id="rId1" Type="http://schemas.openxmlformats.org/officeDocument/2006/relationships/image" Target="../media/image12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42.wmf"/><Relationship Id="rId7" Type="http://schemas.openxmlformats.org/officeDocument/2006/relationships/oleObject" Target="../embeddings/oleObject122.bin"/><Relationship Id="rId6" Type="http://schemas.openxmlformats.org/officeDocument/2006/relationships/image" Target="../media/image141.wmf"/><Relationship Id="rId5" Type="http://schemas.openxmlformats.org/officeDocument/2006/relationships/oleObject" Target="../embeddings/oleObject121.bin"/><Relationship Id="rId4" Type="http://schemas.openxmlformats.org/officeDocument/2006/relationships/image" Target="../media/image140.wmf"/><Relationship Id="rId3" Type="http://schemas.openxmlformats.org/officeDocument/2006/relationships/oleObject" Target="../embeddings/oleObject120.bin"/><Relationship Id="rId2" Type="http://schemas.openxmlformats.org/officeDocument/2006/relationships/image" Target="../media/image4.wmf"/><Relationship Id="rId11" Type="http://schemas.openxmlformats.org/officeDocument/2006/relationships/notesSlide" Target="../notesSlides/notesSlide31.xml"/><Relationship Id="rId10" Type="http://schemas.openxmlformats.org/officeDocument/2006/relationships/vmlDrawing" Target="../drawings/vmlDrawing24.vml"/><Relationship Id="rId1" Type="http://schemas.openxmlformats.org/officeDocument/2006/relationships/oleObject" Target="../embeddings/oleObject119.bin"/></Relationships>
</file>

<file path=ppt/slides/_rels/slide38.xml.rels><?xml version="1.0" encoding="UTF-8" standalone="yes"?>
<Relationships xmlns="http://schemas.openxmlformats.org/package/2006/relationships"><Relationship Id="rId9" Type="http://schemas.openxmlformats.org/officeDocument/2006/relationships/vmlDrawing" Target="../drawings/vmlDrawing25.vml"/><Relationship Id="rId8" Type="http://schemas.openxmlformats.org/officeDocument/2006/relationships/slideLayout" Target="../slideLayouts/slideLayout2.xml"/><Relationship Id="rId7" Type="http://schemas.openxmlformats.org/officeDocument/2006/relationships/image" Target="../media/image146.png"/><Relationship Id="rId6" Type="http://schemas.openxmlformats.org/officeDocument/2006/relationships/image" Target="../media/image145.wmf"/><Relationship Id="rId5" Type="http://schemas.openxmlformats.org/officeDocument/2006/relationships/oleObject" Target="../embeddings/oleObject125.bin"/><Relationship Id="rId4" Type="http://schemas.openxmlformats.org/officeDocument/2006/relationships/image" Target="../media/image144.wmf"/><Relationship Id="rId3" Type="http://schemas.openxmlformats.org/officeDocument/2006/relationships/oleObject" Target="../embeddings/oleObject124.bin"/><Relationship Id="rId2" Type="http://schemas.openxmlformats.org/officeDocument/2006/relationships/image" Target="../media/image143.wmf"/><Relationship Id="rId10" Type="http://schemas.openxmlformats.org/officeDocument/2006/relationships/notesSlide" Target="../notesSlides/notesSlide32.xml"/><Relationship Id="rId1" Type="http://schemas.openxmlformats.org/officeDocument/2006/relationships/oleObject" Target="../embeddings/oleObject123.bin"/></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vmlDrawing" Target="../drawings/vmlDrawing26.vml"/><Relationship Id="rId4" Type="http://schemas.openxmlformats.org/officeDocument/2006/relationships/slideLayout" Target="../slideLayouts/slideLayout2.xml"/><Relationship Id="rId3" Type="http://schemas.openxmlformats.org/officeDocument/2006/relationships/image" Target="../media/image146.png"/><Relationship Id="rId2" Type="http://schemas.openxmlformats.org/officeDocument/2006/relationships/image" Target="../media/image147.wmf"/><Relationship Id="rId1" Type="http://schemas.openxmlformats.org/officeDocument/2006/relationships/oleObject" Target="../embeddings/oleObject126.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8" Type="http://schemas.openxmlformats.org/officeDocument/2006/relationships/vmlDrawing" Target="../drawings/vmlDrawing27.vml"/><Relationship Id="rId7" Type="http://schemas.openxmlformats.org/officeDocument/2006/relationships/slideLayout" Target="../slideLayouts/slideLayout2.xml"/><Relationship Id="rId6" Type="http://schemas.openxmlformats.org/officeDocument/2006/relationships/image" Target="../media/image151.png"/><Relationship Id="rId5" Type="http://schemas.openxmlformats.org/officeDocument/2006/relationships/image" Target="../media/image150.wmf"/><Relationship Id="rId4" Type="http://schemas.openxmlformats.org/officeDocument/2006/relationships/oleObject" Target="../embeddings/oleObject128.bin"/><Relationship Id="rId3" Type="http://schemas.openxmlformats.org/officeDocument/2006/relationships/image" Target="../media/image149.png"/><Relationship Id="rId2" Type="http://schemas.openxmlformats.org/officeDocument/2006/relationships/image" Target="../media/image148.wmf"/><Relationship Id="rId1" Type="http://schemas.openxmlformats.org/officeDocument/2006/relationships/oleObject" Target="../embeddings/oleObject127.bin"/></Relationships>
</file>

<file path=ppt/slides/_rels/slide41.xml.rels><?xml version="1.0" encoding="UTF-8" standalone="yes"?>
<Relationships xmlns="http://schemas.openxmlformats.org/package/2006/relationships"><Relationship Id="rId9" Type="http://schemas.openxmlformats.org/officeDocument/2006/relationships/notesSlide" Target="../notesSlides/notesSlide34.xml"/><Relationship Id="rId8" Type="http://schemas.openxmlformats.org/officeDocument/2006/relationships/slideLayout" Target="../slideLayouts/slideLayout2.xml"/><Relationship Id="rId7" Type="http://schemas.openxmlformats.org/officeDocument/2006/relationships/image" Target="../media/image158.png"/><Relationship Id="rId6" Type="http://schemas.openxmlformats.org/officeDocument/2006/relationships/image" Target="../media/image157.png"/><Relationship Id="rId5" Type="http://schemas.openxmlformats.org/officeDocument/2006/relationships/image" Target="../media/image156.png"/><Relationship Id="rId4" Type="http://schemas.openxmlformats.org/officeDocument/2006/relationships/image" Target="../media/image155.png"/><Relationship Id="rId3" Type="http://schemas.openxmlformats.org/officeDocument/2006/relationships/image" Target="../media/image154.png"/><Relationship Id="rId2" Type="http://schemas.openxmlformats.org/officeDocument/2006/relationships/image" Target="../media/image153.png"/><Relationship Id="rId1" Type="http://schemas.openxmlformats.org/officeDocument/2006/relationships/image" Target="../media/image152.png"/></Relationships>
</file>

<file path=ppt/slides/_rels/slide4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63.png"/><Relationship Id="rId7" Type="http://schemas.openxmlformats.org/officeDocument/2006/relationships/image" Target="../media/image141.wmf"/><Relationship Id="rId6" Type="http://schemas.openxmlformats.org/officeDocument/2006/relationships/oleObject" Target="../embeddings/oleObject129.bin"/><Relationship Id="rId5" Type="http://schemas.openxmlformats.org/officeDocument/2006/relationships/image" Target="../media/image162.png"/><Relationship Id="rId4" Type="http://schemas.openxmlformats.org/officeDocument/2006/relationships/image" Target="../media/image161.png"/><Relationship Id="rId3" Type="http://schemas.openxmlformats.org/officeDocument/2006/relationships/image" Target="../media/image160.png"/><Relationship Id="rId2" Type="http://schemas.openxmlformats.org/officeDocument/2006/relationships/image" Target="../media/image159.png"/><Relationship Id="rId11" Type="http://schemas.openxmlformats.org/officeDocument/2006/relationships/notesSlide" Target="../notesSlides/notesSlide35.xml"/><Relationship Id="rId10" Type="http://schemas.openxmlformats.org/officeDocument/2006/relationships/vmlDrawing" Target="../drawings/vmlDrawing28.vml"/><Relationship Id="rId1" Type="http://schemas.openxmlformats.org/officeDocument/2006/relationships/image" Target="../media/image158.png"/></Relationships>
</file>

<file path=ppt/slides/_rels/slide43.xml.rels><?xml version="1.0" encoding="UTF-8" standalone="yes"?>
<Relationships xmlns="http://schemas.openxmlformats.org/package/2006/relationships"><Relationship Id="rId6" Type="http://schemas.openxmlformats.org/officeDocument/2006/relationships/notesSlide" Target="../notesSlides/notesSlide36.xml"/><Relationship Id="rId5" Type="http://schemas.openxmlformats.org/officeDocument/2006/relationships/vmlDrawing" Target="../drawings/vmlDrawing29.vml"/><Relationship Id="rId4" Type="http://schemas.openxmlformats.org/officeDocument/2006/relationships/slideLayout" Target="../slideLayouts/slideLayout2.xml"/><Relationship Id="rId3" Type="http://schemas.openxmlformats.org/officeDocument/2006/relationships/image" Target="../media/image99.wmf"/><Relationship Id="rId2" Type="http://schemas.openxmlformats.org/officeDocument/2006/relationships/oleObject" Target="../embeddings/oleObject130.bin"/><Relationship Id="rId1" Type="http://schemas.openxmlformats.org/officeDocument/2006/relationships/image" Target="../media/image164.png"/></Relationships>
</file>

<file path=ppt/slides/_rels/slide44.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vmlDrawing" Target="../drawings/vmlDrawing30.vml"/><Relationship Id="rId5" Type="http://schemas.openxmlformats.org/officeDocument/2006/relationships/slideLayout" Target="../slideLayouts/slideLayout2.xml"/><Relationship Id="rId4" Type="http://schemas.openxmlformats.org/officeDocument/2006/relationships/image" Target="../media/image133.wmf"/><Relationship Id="rId3" Type="http://schemas.openxmlformats.org/officeDocument/2006/relationships/oleObject" Target="../embeddings/oleObject132.bin"/><Relationship Id="rId2" Type="http://schemas.openxmlformats.org/officeDocument/2006/relationships/image" Target="../media/image165.wmf"/><Relationship Id="rId1" Type="http://schemas.openxmlformats.org/officeDocument/2006/relationships/oleObject" Target="../embeddings/oleObject131.bin"/></Relationships>
</file>

<file path=ppt/slides/_rels/slide45.xml.rels><?xml version="1.0" encoding="UTF-8" standalone="yes"?>
<Relationships xmlns="http://schemas.openxmlformats.org/package/2006/relationships"><Relationship Id="rId6" Type="http://schemas.openxmlformats.org/officeDocument/2006/relationships/vmlDrawing" Target="../drawings/vmlDrawing31.vml"/><Relationship Id="rId5" Type="http://schemas.openxmlformats.org/officeDocument/2006/relationships/slideLayout" Target="../slideLayouts/slideLayout2.xml"/><Relationship Id="rId4" Type="http://schemas.openxmlformats.org/officeDocument/2006/relationships/image" Target="../media/image133.wmf"/><Relationship Id="rId3" Type="http://schemas.openxmlformats.org/officeDocument/2006/relationships/oleObject" Target="../embeddings/oleObject134.bin"/><Relationship Id="rId2" Type="http://schemas.openxmlformats.org/officeDocument/2006/relationships/image" Target="../media/image165.wmf"/><Relationship Id="rId1" Type="http://schemas.openxmlformats.org/officeDocument/2006/relationships/oleObject" Target="../embeddings/oleObject133.bin"/></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32.vml"/><Relationship Id="rId3" Type="http://schemas.openxmlformats.org/officeDocument/2006/relationships/slideLayout" Target="../slideLayouts/slideLayout2.xml"/><Relationship Id="rId2" Type="http://schemas.openxmlformats.org/officeDocument/2006/relationships/image" Target="../media/image122.wmf"/><Relationship Id="rId1" Type="http://schemas.openxmlformats.org/officeDocument/2006/relationships/oleObject" Target="../embeddings/oleObject135.bin"/></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141.bin"/><Relationship Id="rId8" Type="http://schemas.openxmlformats.org/officeDocument/2006/relationships/image" Target="../media/image165.wmf"/><Relationship Id="rId7" Type="http://schemas.openxmlformats.org/officeDocument/2006/relationships/oleObject" Target="../embeddings/oleObject140.bin"/><Relationship Id="rId6" Type="http://schemas.openxmlformats.org/officeDocument/2006/relationships/oleObject" Target="../embeddings/oleObject139.bin"/><Relationship Id="rId5" Type="http://schemas.openxmlformats.org/officeDocument/2006/relationships/oleObject" Target="../embeddings/oleObject138.bin"/><Relationship Id="rId4" Type="http://schemas.openxmlformats.org/officeDocument/2006/relationships/image" Target="../media/image166.wmf"/><Relationship Id="rId3" Type="http://schemas.openxmlformats.org/officeDocument/2006/relationships/oleObject" Target="../embeddings/oleObject137.bin"/><Relationship Id="rId2" Type="http://schemas.openxmlformats.org/officeDocument/2006/relationships/image" Target="../media/image133.wmf"/><Relationship Id="rId13" Type="http://schemas.openxmlformats.org/officeDocument/2006/relationships/notesSlide" Target="../notesSlides/notesSlide38.xml"/><Relationship Id="rId12" Type="http://schemas.openxmlformats.org/officeDocument/2006/relationships/vmlDrawing" Target="../drawings/vmlDrawing33.vml"/><Relationship Id="rId11" Type="http://schemas.openxmlformats.org/officeDocument/2006/relationships/slideLayout" Target="../slideLayouts/slideLayout2.xml"/><Relationship Id="rId10" Type="http://schemas.openxmlformats.org/officeDocument/2006/relationships/image" Target="../media/image139.png"/><Relationship Id="rId1" Type="http://schemas.openxmlformats.org/officeDocument/2006/relationships/oleObject" Target="../embeddings/oleObject136.bin"/></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146.bin"/><Relationship Id="rId8" Type="http://schemas.openxmlformats.org/officeDocument/2006/relationships/image" Target="../media/image169.wmf"/><Relationship Id="rId7" Type="http://schemas.openxmlformats.org/officeDocument/2006/relationships/oleObject" Target="../embeddings/oleObject145.bin"/><Relationship Id="rId6" Type="http://schemas.openxmlformats.org/officeDocument/2006/relationships/image" Target="../media/image168.wmf"/><Relationship Id="rId5" Type="http://schemas.openxmlformats.org/officeDocument/2006/relationships/oleObject" Target="../embeddings/oleObject144.bin"/><Relationship Id="rId4" Type="http://schemas.openxmlformats.org/officeDocument/2006/relationships/image" Target="../media/image167.wmf"/><Relationship Id="rId3" Type="http://schemas.openxmlformats.org/officeDocument/2006/relationships/oleObject" Target="../embeddings/oleObject143.bin"/><Relationship Id="rId20" Type="http://schemas.openxmlformats.org/officeDocument/2006/relationships/notesSlide" Target="../notesSlides/notesSlide39.xml"/><Relationship Id="rId2" Type="http://schemas.openxmlformats.org/officeDocument/2006/relationships/image" Target="../media/image133.wmf"/><Relationship Id="rId19" Type="http://schemas.openxmlformats.org/officeDocument/2006/relationships/vmlDrawing" Target="../drawings/vmlDrawing34.vml"/><Relationship Id="rId18" Type="http://schemas.openxmlformats.org/officeDocument/2006/relationships/slideLayout" Target="../slideLayouts/slideLayout2.xml"/><Relationship Id="rId17" Type="http://schemas.openxmlformats.org/officeDocument/2006/relationships/image" Target="../media/image165.wmf"/><Relationship Id="rId16" Type="http://schemas.openxmlformats.org/officeDocument/2006/relationships/oleObject" Target="../embeddings/oleObject150.bin"/><Relationship Id="rId15" Type="http://schemas.openxmlformats.org/officeDocument/2006/relationships/oleObject" Target="../embeddings/oleObject149.bin"/><Relationship Id="rId14" Type="http://schemas.openxmlformats.org/officeDocument/2006/relationships/image" Target="../media/image141.wmf"/><Relationship Id="rId13" Type="http://schemas.openxmlformats.org/officeDocument/2006/relationships/oleObject" Target="../embeddings/oleObject148.bin"/><Relationship Id="rId12" Type="http://schemas.openxmlformats.org/officeDocument/2006/relationships/image" Target="../media/image170.wmf"/><Relationship Id="rId11" Type="http://schemas.openxmlformats.org/officeDocument/2006/relationships/oleObject" Target="../embeddings/oleObject147.bin"/><Relationship Id="rId10" Type="http://schemas.openxmlformats.org/officeDocument/2006/relationships/image" Target="../media/image147.wmf"/><Relationship Id="rId1" Type="http://schemas.openxmlformats.org/officeDocument/2006/relationships/oleObject" Target="../embeddings/oleObject142.bin"/></Relationships>
</file>

<file path=ppt/slides/_rels/slide49.xml.rels><?xml version="1.0" encoding="UTF-8" standalone="yes"?>
<Relationships xmlns="http://schemas.openxmlformats.org/package/2006/relationships"><Relationship Id="rId9" Type="http://schemas.openxmlformats.org/officeDocument/2006/relationships/oleObject" Target="../embeddings/oleObject155.bin"/><Relationship Id="rId8" Type="http://schemas.openxmlformats.org/officeDocument/2006/relationships/image" Target="../media/image174.wmf"/><Relationship Id="rId7" Type="http://schemas.openxmlformats.org/officeDocument/2006/relationships/oleObject" Target="../embeddings/oleObject154.bin"/><Relationship Id="rId6" Type="http://schemas.openxmlformats.org/officeDocument/2006/relationships/image" Target="../media/image173.wmf"/><Relationship Id="rId5" Type="http://schemas.openxmlformats.org/officeDocument/2006/relationships/oleObject" Target="../embeddings/oleObject153.bin"/><Relationship Id="rId4" Type="http://schemas.openxmlformats.org/officeDocument/2006/relationships/image" Target="../media/image172.wmf"/><Relationship Id="rId32" Type="http://schemas.openxmlformats.org/officeDocument/2006/relationships/notesSlide" Target="../notesSlides/notesSlide40.xml"/><Relationship Id="rId31" Type="http://schemas.openxmlformats.org/officeDocument/2006/relationships/vmlDrawing" Target="../drawings/vmlDrawing35.vml"/><Relationship Id="rId30" Type="http://schemas.openxmlformats.org/officeDocument/2006/relationships/slideLayout" Target="../slideLayouts/slideLayout2.xml"/><Relationship Id="rId3" Type="http://schemas.openxmlformats.org/officeDocument/2006/relationships/oleObject" Target="../embeddings/oleObject152.bin"/><Relationship Id="rId29" Type="http://schemas.openxmlformats.org/officeDocument/2006/relationships/image" Target="../media/image184.png"/><Relationship Id="rId28" Type="http://schemas.openxmlformats.org/officeDocument/2006/relationships/image" Target="../media/image183.wmf"/><Relationship Id="rId27" Type="http://schemas.openxmlformats.org/officeDocument/2006/relationships/oleObject" Target="../embeddings/oleObject165.bin"/><Relationship Id="rId26" Type="http://schemas.openxmlformats.org/officeDocument/2006/relationships/image" Target="../media/image182.wmf"/><Relationship Id="rId25" Type="http://schemas.openxmlformats.org/officeDocument/2006/relationships/oleObject" Target="../embeddings/oleObject164.bin"/><Relationship Id="rId24" Type="http://schemas.openxmlformats.org/officeDocument/2006/relationships/image" Target="../media/image181.wmf"/><Relationship Id="rId23" Type="http://schemas.openxmlformats.org/officeDocument/2006/relationships/oleObject" Target="../embeddings/oleObject163.bin"/><Relationship Id="rId22" Type="http://schemas.openxmlformats.org/officeDocument/2006/relationships/image" Target="../media/image180.wmf"/><Relationship Id="rId21" Type="http://schemas.openxmlformats.org/officeDocument/2006/relationships/oleObject" Target="../embeddings/oleObject162.bin"/><Relationship Id="rId20" Type="http://schemas.openxmlformats.org/officeDocument/2006/relationships/oleObject" Target="../embeddings/oleObject161.bin"/><Relationship Id="rId2" Type="http://schemas.openxmlformats.org/officeDocument/2006/relationships/image" Target="../media/image171.wmf"/><Relationship Id="rId19" Type="http://schemas.openxmlformats.org/officeDocument/2006/relationships/oleObject" Target="../embeddings/oleObject160.bin"/><Relationship Id="rId18" Type="http://schemas.openxmlformats.org/officeDocument/2006/relationships/image" Target="../media/image179.wmf"/><Relationship Id="rId17" Type="http://schemas.openxmlformats.org/officeDocument/2006/relationships/oleObject" Target="../embeddings/oleObject159.bin"/><Relationship Id="rId16" Type="http://schemas.openxmlformats.org/officeDocument/2006/relationships/image" Target="../media/image178.wmf"/><Relationship Id="rId15" Type="http://schemas.openxmlformats.org/officeDocument/2006/relationships/oleObject" Target="../embeddings/oleObject158.bin"/><Relationship Id="rId14" Type="http://schemas.openxmlformats.org/officeDocument/2006/relationships/image" Target="../media/image177.wmf"/><Relationship Id="rId13" Type="http://schemas.openxmlformats.org/officeDocument/2006/relationships/oleObject" Target="../embeddings/oleObject157.bin"/><Relationship Id="rId12" Type="http://schemas.openxmlformats.org/officeDocument/2006/relationships/image" Target="../media/image176.wmf"/><Relationship Id="rId11" Type="http://schemas.openxmlformats.org/officeDocument/2006/relationships/oleObject" Target="../embeddings/oleObject156.bin"/><Relationship Id="rId10" Type="http://schemas.openxmlformats.org/officeDocument/2006/relationships/image" Target="../media/image175.wmf"/><Relationship Id="rId1" Type="http://schemas.openxmlformats.org/officeDocument/2006/relationships/oleObject" Target="../embeddings/oleObject151.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7.wmf"/><Relationship Id="rId7" Type="http://schemas.openxmlformats.org/officeDocument/2006/relationships/oleObject" Target="../embeddings/oleObject4.bin"/><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 Id="rId3" Type="http://schemas.openxmlformats.org/officeDocument/2006/relationships/oleObject" Target="../embeddings/oleObject2.bin"/><Relationship Id="rId22" Type="http://schemas.openxmlformats.org/officeDocument/2006/relationships/notesSlide" Target="../notesSlides/notesSlide5.xml"/><Relationship Id="rId21" Type="http://schemas.openxmlformats.org/officeDocument/2006/relationships/vmlDrawing" Target="../drawings/vmlDrawing1.vml"/><Relationship Id="rId20" Type="http://schemas.openxmlformats.org/officeDocument/2006/relationships/slideLayout" Target="../slideLayouts/slideLayout2.xml"/><Relationship Id="rId2" Type="http://schemas.openxmlformats.org/officeDocument/2006/relationships/image" Target="../media/image4.wmf"/><Relationship Id="rId19" Type="http://schemas.openxmlformats.org/officeDocument/2006/relationships/image" Target="../media/image13.png"/><Relationship Id="rId18" Type="http://schemas.openxmlformats.org/officeDocument/2006/relationships/image" Target="../media/image12.wmf"/><Relationship Id="rId17" Type="http://schemas.openxmlformats.org/officeDocument/2006/relationships/oleObject" Target="../embeddings/oleObject9.bin"/><Relationship Id="rId16" Type="http://schemas.openxmlformats.org/officeDocument/2006/relationships/image" Target="../media/image11.wmf"/><Relationship Id="rId15" Type="http://schemas.openxmlformats.org/officeDocument/2006/relationships/oleObject" Target="../embeddings/oleObject8.bin"/><Relationship Id="rId14" Type="http://schemas.openxmlformats.org/officeDocument/2006/relationships/image" Target="../media/image10.wmf"/><Relationship Id="rId13" Type="http://schemas.openxmlformats.org/officeDocument/2006/relationships/oleObject" Target="../embeddings/oleObject7.bin"/><Relationship Id="rId12" Type="http://schemas.openxmlformats.org/officeDocument/2006/relationships/image" Target="../media/image9.wmf"/><Relationship Id="rId11" Type="http://schemas.openxmlformats.org/officeDocument/2006/relationships/oleObject" Target="../embeddings/oleObject6.bin"/><Relationship Id="rId10" Type="http://schemas.openxmlformats.org/officeDocument/2006/relationships/image" Target="../media/image8.w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9" Type="http://schemas.openxmlformats.org/officeDocument/2006/relationships/vmlDrawing" Target="../drawings/vmlDrawing36.vml"/><Relationship Id="rId8" Type="http://schemas.openxmlformats.org/officeDocument/2006/relationships/slideLayout" Target="../slideLayouts/slideLayout2.xml"/><Relationship Id="rId7" Type="http://schemas.openxmlformats.org/officeDocument/2006/relationships/oleObject" Target="../embeddings/oleObject169.bin"/><Relationship Id="rId6" Type="http://schemas.openxmlformats.org/officeDocument/2006/relationships/image" Target="../media/image133.wmf"/><Relationship Id="rId5" Type="http://schemas.openxmlformats.org/officeDocument/2006/relationships/oleObject" Target="../embeddings/oleObject168.bin"/><Relationship Id="rId4" Type="http://schemas.openxmlformats.org/officeDocument/2006/relationships/image" Target="../media/image165.wmf"/><Relationship Id="rId3" Type="http://schemas.openxmlformats.org/officeDocument/2006/relationships/oleObject" Target="../embeddings/oleObject167.bin"/><Relationship Id="rId2" Type="http://schemas.openxmlformats.org/officeDocument/2006/relationships/image" Target="../media/image185.wmf"/><Relationship Id="rId1" Type="http://schemas.openxmlformats.org/officeDocument/2006/relationships/oleObject" Target="../embeddings/oleObject166.bin"/></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6.png"/></Relationships>
</file>

<file path=ppt/slides/_rels/slide53.xml.rels><?xml version="1.0" encoding="UTF-8" standalone="yes"?>
<Relationships xmlns="http://schemas.openxmlformats.org/package/2006/relationships"><Relationship Id="rId7" Type="http://schemas.openxmlformats.org/officeDocument/2006/relationships/notesSlide" Target="../notesSlides/notesSlide41.xml"/><Relationship Id="rId6" Type="http://schemas.openxmlformats.org/officeDocument/2006/relationships/vmlDrawing" Target="../drawings/vmlDrawing37.vml"/><Relationship Id="rId5" Type="http://schemas.openxmlformats.org/officeDocument/2006/relationships/slideLayout" Target="../slideLayouts/slideLayout2.xml"/><Relationship Id="rId4" Type="http://schemas.openxmlformats.org/officeDocument/2006/relationships/image" Target="../media/image189.wmf"/><Relationship Id="rId3" Type="http://schemas.openxmlformats.org/officeDocument/2006/relationships/oleObject" Target="../embeddings/oleObject170.bin"/><Relationship Id="rId2" Type="http://schemas.openxmlformats.org/officeDocument/2006/relationships/image" Target="../media/image188.png"/><Relationship Id="rId1" Type="http://schemas.openxmlformats.org/officeDocument/2006/relationships/image" Target="../media/image187.png"/></Relationships>
</file>

<file path=ppt/slides/_rels/slide54.xml.rels><?xml version="1.0" encoding="UTF-8" standalone="yes"?>
<Relationships xmlns="http://schemas.openxmlformats.org/package/2006/relationships"><Relationship Id="rId8" Type="http://schemas.openxmlformats.org/officeDocument/2006/relationships/vmlDrawing" Target="../drawings/vmlDrawing38.vml"/><Relationship Id="rId7" Type="http://schemas.openxmlformats.org/officeDocument/2006/relationships/slideLayout" Target="../slideLayouts/slideLayout2.xml"/><Relationship Id="rId6" Type="http://schemas.openxmlformats.org/officeDocument/2006/relationships/image" Target="../media/image187.png"/><Relationship Id="rId5" Type="http://schemas.openxmlformats.org/officeDocument/2006/relationships/image" Target="../media/image188.png"/><Relationship Id="rId4" Type="http://schemas.openxmlformats.org/officeDocument/2006/relationships/image" Target="../media/image192.wmf"/><Relationship Id="rId3" Type="http://schemas.openxmlformats.org/officeDocument/2006/relationships/oleObject" Target="../embeddings/oleObject171.bin"/><Relationship Id="rId2" Type="http://schemas.openxmlformats.org/officeDocument/2006/relationships/image" Target="../media/image191.png"/><Relationship Id="rId1" Type="http://schemas.openxmlformats.org/officeDocument/2006/relationships/image" Target="../media/image190.png"/></Relationships>
</file>

<file path=ppt/slides/_rels/slide55.xml.rels><?xml version="1.0" encoding="UTF-8" standalone="yes"?>
<Relationships xmlns="http://schemas.openxmlformats.org/package/2006/relationships"><Relationship Id="rId8" Type="http://schemas.openxmlformats.org/officeDocument/2006/relationships/vmlDrawing" Target="../drawings/vmlDrawing39.vml"/><Relationship Id="rId7"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8.png"/><Relationship Id="rId4" Type="http://schemas.openxmlformats.org/officeDocument/2006/relationships/image" Target="../media/image195.wmf"/><Relationship Id="rId3" Type="http://schemas.openxmlformats.org/officeDocument/2006/relationships/oleObject" Target="../embeddings/oleObject172.bin"/><Relationship Id="rId2" Type="http://schemas.openxmlformats.org/officeDocument/2006/relationships/image" Target="../media/image194.png"/><Relationship Id="rId1" Type="http://schemas.openxmlformats.org/officeDocument/2006/relationships/image" Target="../media/image193.png"/></Relationships>
</file>

<file path=ppt/slides/_rels/slide56.xml.rels><?xml version="1.0" encoding="UTF-8" standalone="yes"?>
<Relationships xmlns="http://schemas.openxmlformats.org/package/2006/relationships"><Relationship Id="rId8" Type="http://schemas.openxmlformats.org/officeDocument/2006/relationships/vmlDrawing" Target="../drawings/vmlDrawing40.vml"/><Relationship Id="rId7" Type="http://schemas.openxmlformats.org/officeDocument/2006/relationships/slideLayout" Target="../slideLayouts/slideLayout2.xml"/><Relationship Id="rId6" Type="http://schemas.openxmlformats.org/officeDocument/2006/relationships/image" Target="../media/image193.png"/><Relationship Id="rId5" Type="http://schemas.openxmlformats.org/officeDocument/2006/relationships/image" Target="../media/image188.png"/><Relationship Id="rId4" Type="http://schemas.openxmlformats.org/officeDocument/2006/relationships/image" Target="../media/image198.wmf"/><Relationship Id="rId3" Type="http://schemas.openxmlformats.org/officeDocument/2006/relationships/oleObject" Target="../embeddings/oleObject173.bin"/><Relationship Id="rId2" Type="http://schemas.openxmlformats.org/officeDocument/2006/relationships/image" Target="../media/image197.png"/><Relationship Id="rId1" Type="http://schemas.openxmlformats.org/officeDocument/2006/relationships/image" Target="../media/image196.png"/></Relationships>
</file>

<file path=ppt/slides/_rels/slide57.xml.rels><?xml version="1.0" encoding="UTF-8" standalone="yes"?>
<Relationships xmlns="http://schemas.openxmlformats.org/package/2006/relationships"><Relationship Id="rId8" Type="http://schemas.openxmlformats.org/officeDocument/2006/relationships/vmlDrawing" Target="../drawings/vmlDrawing41.vml"/><Relationship Id="rId7" Type="http://schemas.openxmlformats.org/officeDocument/2006/relationships/slideLayout" Target="../slideLayouts/slideLayout2.xml"/><Relationship Id="rId6" Type="http://schemas.openxmlformats.org/officeDocument/2006/relationships/image" Target="../media/image188.png"/><Relationship Id="rId5" Type="http://schemas.openxmlformats.org/officeDocument/2006/relationships/image" Target="../media/image196.png"/><Relationship Id="rId4" Type="http://schemas.openxmlformats.org/officeDocument/2006/relationships/image" Target="../media/image201.wmf"/><Relationship Id="rId3" Type="http://schemas.openxmlformats.org/officeDocument/2006/relationships/oleObject" Target="../embeddings/oleObject174.bin"/><Relationship Id="rId2" Type="http://schemas.openxmlformats.org/officeDocument/2006/relationships/image" Target="../media/image200.png"/><Relationship Id="rId1" Type="http://schemas.openxmlformats.org/officeDocument/2006/relationships/image" Target="../media/image199.png"/></Relationships>
</file>

<file path=ppt/slides/_rels/slide58.xml.rels><?xml version="1.0" encoding="UTF-8" standalone="yes"?>
<Relationships xmlns="http://schemas.openxmlformats.org/package/2006/relationships"><Relationship Id="rId6" Type="http://schemas.openxmlformats.org/officeDocument/2006/relationships/vmlDrawing" Target="../drawings/vmlDrawing42.vml"/><Relationship Id="rId5" Type="http://schemas.openxmlformats.org/officeDocument/2006/relationships/slideLayout" Target="../slideLayouts/slideLayout2.xml"/><Relationship Id="rId4" Type="http://schemas.openxmlformats.org/officeDocument/2006/relationships/image" Target="../media/image199.png"/><Relationship Id="rId3" Type="http://schemas.openxmlformats.org/officeDocument/2006/relationships/image" Target="../media/image203.wmf"/><Relationship Id="rId2" Type="http://schemas.openxmlformats.org/officeDocument/2006/relationships/oleObject" Target="../embeddings/oleObject175.bin"/><Relationship Id="rId1" Type="http://schemas.openxmlformats.org/officeDocument/2006/relationships/image" Target="../media/image202.png"/></Relationships>
</file>

<file path=ppt/slides/_rels/slide59.xml.rels><?xml version="1.0" encoding="UTF-8" standalone="yes"?>
<Relationships xmlns="http://schemas.openxmlformats.org/package/2006/relationships"><Relationship Id="rId8" Type="http://schemas.openxmlformats.org/officeDocument/2006/relationships/vmlDrawing" Target="../drawings/vmlDrawing43.vml"/><Relationship Id="rId7" Type="http://schemas.openxmlformats.org/officeDocument/2006/relationships/slideLayout" Target="../slideLayouts/slideLayout2.xml"/><Relationship Id="rId6" Type="http://schemas.openxmlformats.org/officeDocument/2006/relationships/image" Target="../media/image206.wmf"/><Relationship Id="rId5" Type="http://schemas.openxmlformats.org/officeDocument/2006/relationships/oleObject" Target="../embeddings/oleObject178.bin"/><Relationship Id="rId4" Type="http://schemas.openxmlformats.org/officeDocument/2006/relationships/image" Target="../media/image205.wmf"/><Relationship Id="rId3" Type="http://schemas.openxmlformats.org/officeDocument/2006/relationships/oleObject" Target="../embeddings/oleObject177.bin"/><Relationship Id="rId2" Type="http://schemas.openxmlformats.org/officeDocument/2006/relationships/image" Target="../media/image204.wmf"/><Relationship Id="rId1" Type="http://schemas.openxmlformats.org/officeDocument/2006/relationships/oleObject" Target="../embeddings/oleObject176.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15.wmf"/><Relationship Id="rId7" Type="http://schemas.openxmlformats.org/officeDocument/2006/relationships/oleObject" Target="../embeddings/oleObject13.bin"/><Relationship Id="rId6" Type="http://schemas.openxmlformats.org/officeDocument/2006/relationships/image" Target="../media/image14.wmf"/><Relationship Id="rId5" Type="http://schemas.openxmlformats.org/officeDocument/2006/relationships/oleObject" Target="../embeddings/oleObject12.bin"/><Relationship Id="rId4" Type="http://schemas.openxmlformats.org/officeDocument/2006/relationships/image" Target="../media/image7.wmf"/><Relationship Id="rId3" Type="http://schemas.openxmlformats.org/officeDocument/2006/relationships/oleObject" Target="../embeddings/oleObject11.bin"/><Relationship Id="rId2" Type="http://schemas.openxmlformats.org/officeDocument/2006/relationships/image" Target="../media/image4.wmf"/><Relationship Id="rId19" Type="http://schemas.openxmlformats.org/officeDocument/2006/relationships/notesSlide" Target="../notesSlides/notesSlide6.xml"/><Relationship Id="rId18" Type="http://schemas.openxmlformats.org/officeDocument/2006/relationships/vmlDrawing" Target="../drawings/vmlDrawing2.vml"/><Relationship Id="rId17" Type="http://schemas.openxmlformats.org/officeDocument/2006/relationships/slideLayout" Target="../slideLayouts/slideLayout2.xml"/><Relationship Id="rId16" Type="http://schemas.openxmlformats.org/officeDocument/2006/relationships/image" Target="../media/image21.png"/><Relationship Id="rId15" Type="http://schemas.openxmlformats.org/officeDocument/2006/relationships/image" Target="../media/image20.png"/><Relationship Id="rId14" Type="http://schemas.openxmlformats.org/officeDocument/2006/relationships/image" Target="../media/image19.png"/><Relationship Id="rId13" Type="http://schemas.openxmlformats.org/officeDocument/2006/relationships/image" Target="../media/image18.png"/><Relationship Id="rId12" Type="http://schemas.openxmlformats.org/officeDocument/2006/relationships/image" Target="../media/image17.wmf"/><Relationship Id="rId11" Type="http://schemas.openxmlformats.org/officeDocument/2006/relationships/oleObject" Target="../embeddings/oleObject15.bin"/><Relationship Id="rId10" Type="http://schemas.openxmlformats.org/officeDocument/2006/relationships/image" Target="../media/image16.wmf"/><Relationship Id="rId1" Type="http://schemas.openxmlformats.org/officeDocument/2006/relationships/oleObject" Target="../embeddings/oleObject10.bin"/></Relationships>
</file>

<file path=ppt/slides/_rels/slide60.xml.rels><?xml version="1.0" encoding="UTF-8" standalone="yes"?>
<Relationships xmlns="http://schemas.openxmlformats.org/package/2006/relationships"><Relationship Id="rId9" Type="http://schemas.openxmlformats.org/officeDocument/2006/relationships/vmlDrawing" Target="../drawings/vmlDrawing44.vml"/><Relationship Id="rId8" Type="http://schemas.openxmlformats.org/officeDocument/2006/relationships/slideLayout" Target="../slideLayouts/slideLayout2.xml"/><Relationship Id="rId7" Type="http://schemas.openxmlformats.org/officeDocument/2006/relationships/image" Target="../media/image204.wmf"/><Relationship Id="rId6" Type="http://schemas.openxmlformats.org/officeDocument/2006/relationships/oleObject" Target="../embeddings/oleObject182.bin"/><Relationship Id="rId5" Type="http://schemas.openxmlformats.org/officeDocument/2006/relationships/image" Target="../media/image208.wmf"/><Relationship Id="rId4" Type="http://schemas.openxmlformats.org/officeDocument/2006/relationships/oleObject" Target="../embeddings/oleObject181.bin"/><Relationship Id="rId3" Type="http://schemas.openxmlformats.org/officeDocument/2006/relationships/oleObject" Target="../embeddings/oleObject180.bin"/><Relationship Id="rId2" Type="http://schemas.openxmlformats.org/officeDocument/2006/relationships/image" Target="../media/image207.wmf"/><Relationship Id="rId1" Type="http://schemas.openxmlformats.org/officeDocument/2006/relationships/oleObject" Target="../embeddings/oleObject179.bin"/></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6.png"/></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45.vml"/><Relationship Id="rId3" Type="http://schemas.openxmlformats.org/officeDocument/2006/relationships/slideLayout" Target="../slideLayouts/slideLayout2.xml"/><Relationship Id="rId2" Type="http://schemas.openxmlformats.org/officeDocument/2006/relationships/image" Target="../media/image209.wmf"/><Relationship Id="rId1" Type="http://schemas.openxmlformats.org/officeDocument/2006/relationships/oleObject" Target="../embeddings/oleObject183.bin"/></Relationships>
</file>

<file path=ppt/slides/_rels/slide63.xml.rels><?xml version="1.0" encoding="UTF-8" standalone="yes"?>
<Relationships xmlns="http://schemas.openxmlformats.org/package/2006/relationships"><Relationship Id="rId9" Type="http://schemas.openxmlformats.org/officeDocument/2006/relationships/oleObject" Target="../embeddings/oleObject188.bin"/><Relationship Id="rId8" Type="http://schemas.openxmlformats.org/officeDocument/2006/relationships/image" Target="../media/image213.wmf"/><Relationship Id="rId7" Type="http://schemas.openxmlformats.org/officeDocument/2006/relationships/oleObject" Target="../embeddings/oleObject187.bin"/><Relationship Id="rId6" Type="http://schemas.openxmlformats.org/officeDocument/2006/relationships/image" Target="../media/image212.wmf"/><Relationship Id="rId5" Type="http://schemas.openxmlformats.org/officeDocument/2006/relationships/oleObject" Target="../embeddings/oleObject186.bin"/><Relationship Id="rId4" Type="http://schemas.openxmlformats.org/officeDocument/2006/relationships/image" Target="../media/image211.wmf"/><Relationship Id="rId3" Type="http://schemas.openxmlformats.org/officeDocument/2006/relationships/oleObject" Target="../embeddings/oleObject185.bin"/><Relationship Id="rId2" Type="http://schemas.openxmlformats.org/officeDocument/2006/relationships/image" Target="../media/image210.wmf"/><Relationship Id="rId15" Type="http://schemas.openxmlformats.org/officeDocument/2006/relationships/vmlDrawing" Target="../drawings/vmlDrawing46.vml"/><Relationship Id="rId14" Type="http://schemas.openxmlformats.org/officeDocument/2006/relationships/slideLayout" Target="../slideLayouts/slideLayout2.xml"/><Relationship Id="rId13" Type="http://schemas.openxmlformats.org/officeDocument/2006/relationships/image" Target="../media/image215.wmf"/><Relationship Id="rId12" Type="http://schemas.openxmlformats.org/officeDocument/2006/relationships/oleObject" Target="../embeddings/oleObject190.bin"/><Relationship Id="rId11" Type="http://schemas.openxmlformats.org/officeDocument/2006/relationships/image" Target="../media/image214.wmf"/><Relationship Id="rId10" Type="http://schemas.openxmlformats.org/officeDocument/2006/relationships/oleObject" Target="../embeddings/oleObject189.bin"/><Relationship Id="rId1" Type="http://schemas.openxmlformats.org/officeDocument/2006/relationships/oleObject" Target="../embeddings/oleObject184.bin"/></Relationships>
</file>

<file path=ppt/slides/_rels/slide64.xml.rels><?xml version="1.0" encoding="UTF-8" standalone="yes"?>
<Relationships xmlns="http://schemas.openxmlformats.org/package/2006/relationships"><Relationship Id="rId9" Type="http://schemas.openxmlformats.org/officeDocument/2006/relationships/image" Target="../media/image221.png"/><Relationship Id="rId8" Type="http://schemas.openxmlformats.org/officeDocument/2006/relationships/image" Target="../media/image220.wmf"/><Relationship Id="rId7" Type="http://schemas.openxmlformats.org/officeDocument/2006/relationships/oleObject" Target="../embeddings/oleObject193.bin"/><Relationship Id="rId6" Type="http://schemas.openxmlformats.org/officeDocument/2006/relationships/image" Target="../media/image219.png"/><Relationship Id="rId5" Type="http://schemas.openxmlformats.org/officeDocument/2006/relationships/image" Target="../media/image218.png"/><Relationship Id="rId4" Type="http://schemas.openxmlformats.org/officeDocument/2006/relationships/image" Target="../media/image217.wmf"/><Relationship Id="rId3" Type="http://schemas.openxmlformats.org/officeDocument/2006/relationships/oleObject" Target="../embeddings/oleObject192.bin"/><Relationship Id="rId2" Type="http://schemas.openxmlformats.org/officeDocument/2006/relationships/image" Target="../media/image216.wmf"/><Relationship Id="rId15" Type="http://schemas.openxmlformats.org/officeDocument/2006/relationships/notesSlide" Target="../notesSlides/notesSlide42.xml"/><Relationship Id="rId14" Type="http://schemas.openxmlformats.org/officeDocument/2006/relationships/vmlDrawing" Target="../drawings/vmlDrawing47.vml"/><Relationship Id="rId13" Type="http://schemas.openxmlformats.org/officeDocument/2006/relationships/slideLayout" Target="../slideLayouts/slideLayout2.xml"/><Relationship Id="rId12" Type="http://schemas.openxmlformats.org/officeDocument/2006/relationships/image" Target="../media/image222.png"/><Relationship Id="rId11" Type="http://schemas.openxmlformats.org/officeDocument/2006/relationships/image" Target="../media/image215.wmf"/><Relationship Id="rId10" Type="http://schemas.openxmlformats.org/officeDocument/2006/relationships/oleObject" Target="../embeddings/oleObject194.bin"/><Relationship Id="rId1" Type="http://schemas.openxmlformats.org/officeDocument/2006/relationships/oleObject" Target="../embeddings/oleObject191.bin"/></Relationships>
</file>

<file path=ppt/slides/_rels/slide65.xml.rels><?xml version="1.0" encoding="UTF-8" standalone="yes"?>
<Relationships xmlns="http://schemas.openxmlformats.org/package/2006/relationships"><Relationship Id="rId9" Type="http://schemas.openxmlformats.org/officeDocument/2006/relationships/notesSlide" Target="../notesSlides/notesSlide43.xml"/><Relationship Id="rId8" Type="http://schemas.openxmlformats.org/officeDocument/2006/relationships/vmlDrawing" Target="../drawings/vmlDrawing48.vml"/><Relationship Id="rId7" Type="http://schemas.openxmlformats.org/officeDocument/2006/relationships/slideLayout" Target="../slideLayouts/slideLayout2.xml"/><Relationship Id="rId6" Type="http://schemas.openxmlformats.org/officeDocument/2006/relationships/oleObject" Target="../embeddings/oleObject198.bin"/><Relationship Id="rId5" Type="http://schemas.openxmlformats.org/officeDocument/2006/relationships/oleObject" Target="../embeddings/oleObject197.bin"/><Relationship Id="rId4" Type="http://schemas.openxmlformats.org/officeDocument/2006/relationships/image" Target="../media/image223.wmf"/><Relationship Id="rId3" Type="http://schemas.openxmlformats.org/officeDocument/2006/relationships/oleObject" Target="../embeddings/oleObject196.bin"/><Relationship Id="rId2" Type="http://schemas.openxmlformats.org/officeDocument/2006/relationships/image" Target="../media/image220.wmf"/><Relationship Id="rId1" Type="http://schemas.openxmlformats.org/officeDocument/2006/relationships/oleObject" Target="../embeddings/oleObject195.bin"/></Relationships>
</file>

<file path=ppt/slides/_rels/slide66.xml.rels><?xml version="1.0" encoding="UTF-8" standalone="yes"?>
<Relationships xmlns="http://schemas.openxmlformats.org/package/2006/relationships"><Relationship Id="rId7" Type="http://schemas.openxmlformats.org/officeDocument/2006/relationships/vmlDrawing" Target="../drawings/vmlDrawing49.vml"/><Relationship Id="rId6" Type="http://schemas.openxmlformats.org/officeDocument/2006/relationships/slideLayout" Target="../slideLayouts/slideLayout2.xml"/><Relationship Id="rId5" Type="http://schemas.openxmlformats.org/officeDocument/2006/relationships/image" Target="../media/image218.png"/><Relationship Id="rId4" Type="http://schemas.openxmlformats.org/officeDocument/2006/relationships/image" Target="../media/image219.png"/><Relationship Id="rId3" Type="http://schemas.openxmlformats.org/officeDocument/2006/relationships/image" Target="../media/image215.wmf"/><Relationship Id="rId2" Type="http://schemas.openxmlformats.org/officeDocument/2006/relationships/oleObject" Target="../embeddings/oleObject199.bin"/><Relationship Id="rId1" Type="http://schemas.openxmlformats.org/officeDocument/2006/relationships/image" Target="../media/image224.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5.png"/></Relationships>
</file>

<file path=ppt/slides/_rels/slide68.xml.rels><?xml version="1.0" encoding="UTF-8" standalone="yes"?>
<Relationships xmlns="http://schemas.openxmlformats.org/package/2006/relationships"><Relationship Id="rId6" Type="http://schemas.openxmlformats.org/officeDocument/2006/relationships/notesSlide" Target="../notesSlides/notesSlide44.xml"/><Relationship Id="rId5" Type="http://schemas.openxmlformats.org/officeDocument/2006/relationships/slideLayout" Target="../slideLayouts/slideLayout2.xml"/><Relationship Id="rId4" Type="http://schemas.openxmlformats.org/officeDocument/2006/relationships/image" Target="../media/image229.png"/><Relationship Id="rId3" Type="http://schemas.openxmlformats.org/officeDocument/2006/relationships/image" Target="../media/image228.png"/><Relationship Id="rId2" Type="http://schemas.openxmlformats.org/officeDocument/2006/relationships/image" Target="../media/image227.png"/><Relationship Id="rId1" Type="http://schemas.openxmlformats.org/officeDocument/2006/relationships/image" Target="../media/image226.png"/></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2.xml"/><Relationship Id="rId2" Type="http://schemas.openxmlformats.org/officeDocument/2006/relationships/image" Target="../media/image231.png"/><Relationship Id="rId1" Type="http://schemas.openxmlformats.org/officeDocument/2006/relationships/image" Target="../media/image230.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6.png"/><Relationship Id="rId7" Type="http://schemas.openxmlformats.org/officeDocument/2006/relationships/image" Target="../media/image25.png"/><Relationship Id="rId6" Type="http://schemas.openxmlformats.org/officeDocument/2006/relationships/image" Target="../media/image24.wmf"/><Relationship Id="rId5" Type="http://schemas.openxmlformats.org/officeDocument/2006/relationships/oleObject" Target="../embeddings/oleObject18.bin"/><Relationship Id="rId4" Type="http://schemas.openxmlformats.org/officeDocument/2006/relationships/image" Target="../media/image23.wmf"/><Relationship Id="rId3" Type="http://schemas.openxmlformats.org/officeDocument/2006/relationships/oleObject" Target="../embeddings/oleObject17.bin"/><Relationship Id="rId2" Type="http://schemas.openxmlformats.org/officeDocument/2006/relationships/image" Target="../media/image22.wmf"/><Relationship Id="rId11" Type="http://schemas.openxmlformats.org/officeDocument/2006/relationships/notesSlide" Target="../notesSlides/notesSlide7.xml"/><Relationship Id="rId10" Type="http://schemas.openxmlformats.org/officeDocument/2006/relationships/vmlDrawing" Target="../drawings/vmlDrawing3.vml"/><Relationship Id="rId1" Type="http://schemas.openxmlformats.org/officeDocument/2006/relationships/oleObject" Target="../embeddings/oleObject16.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vmlDrawing" Target="../drawings/vmlDrawing50.vml"/><Relationship Id="rId7" Type="http://schemas.openxmlformats.org/officeDocument/2006/relationships/slideLayout" Target="../slideLayouts/slideLayout2.xml"/><Relationship Id="rId6" Type="http://schemas.openxmlformats.org/officeDocument/2006/relationships/image" Target="../media/image235.png"/><Relationship Id="rId5" Type="http://schemas.openxmlformats.org/officeDocument/2006/relationships/image" Target="../media/image234.png"/><Relationship Id="rId4" Type="http://schemas.openxmlformats.org/officeDocument/2006/relationships/image" Target="../media/image233.wmf"/><Relationship Id="rId3" Type="http://schemas.openxmlformats.org/officeDocument/2006/relationships/oleObject" Target="../embeddings/oleObject201.bin"/><Relationship Id="rId2" Type="http://schemas.openxmlformats.org/officeDocument/2006/relationships/image" Target="../media/image232.wmf"/><Relationship Id="rId1" Type="http://schemas.openxmlformats.org/officeDocument/2006/relationships/oleObject" Target="../embeddings/oleObject200.bin"/></Relationships>
</file>

<file path=ppt/slides/_rels/slide7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35.png"/><Relationship Id="rId7" Type="http://schemas.openxmlformats.org/officeDocument/2006/relationships/image" Target="../media/image234.png"/><Relationship Id="rId6" Type="http://schemas.openxmlformats.org/officeDocument/2006/relationships/image" Target="../media/image238.wmf"/><Relationship Id="rId5" Type="http://schemas.openxmlformats.org/officeDocument/2006/relationships/oleObject" Target="../embeddings/oleObject204.bin"/><Relationship Id="rId4" Type="http://schemas.openxmlformats.org/officeDocument/2006/relationships/image" Target="../media/image237.wmf"/><Relationship Id="rId3" Type="http://schemas.openxmlformats.org/officeDocument/2006/relationships/oleObject" Target="../embeddings/oleObject203.bin"/><Relationship Id="rId2" Type="http://schemas.openxmlformats.org/officeDocument/2006/relationships/image" Target="../media/image236.wmf"/><Relationship Id="rId10" Type="http://schemas.openxmlformats.org/officeDocument/2006/relationships/vmlDrawing" Target="../drawings/vmlDrawing51.vml"/><Relationship Id="rId1" Type="http://schemas.openxmlformats.org/officeDocument/2006/relationships/oleObject" Target="../embeddings/oleObject202.bin"/></Relationships>
</file>

<file path=ppt/slides/_rels/slide73.xml.rels><?xml version="1.0" encoding="UTF-8" standalone="yes"?>
<Relationships xmlns="http://schemas.openxmlformats.org/package/2006/relationships"><Relationship Id="rId9" Type="http://schemas.openxmlformats.org/officeDocument/2006/relationships/image" Target="../media/image243.wmf"/><Relationship Id="rId8" Type="http://schemas.openxmlformats.org/officeDocument/2006/relationships/oleObject" Target="../embeddings/oleObject208.bin"/><Relationship Id="rId7" Type="http://schemas.openxmlformats.org/officeDocument/2006/relationships/image" Target="../media/image242.wmf"/><Relationship Id="rId6" Type="http://schemas.openxmlformats.org/officeDocument/2006/relationships/oleObject" Target="../embeddings/oleObject207.bin"/><Relationship Id="rId5" Type="http://schemas.openxmlformats.org/officeDocument/2006/relationships/image" Target="../media/image241.png"/><Relationship Id="rId4" Type="http://schemas.openxmlformats.org/officeDocument/2006/relationships/image" Target="../media/image240.wmf"/><Relationship Id="rId3" Type="http://schemas.openxmlformats.org/officeDocument/2006/relationships/oleObject" Target="../embeddings/oleObject206.bin"/><Relationship Id="rId2" Type="http://schemas.openxmlformats.org/officeDocument/2006/relationships/image" Target="../media/image239.wmf"/><Relationship Id="rId11" Type="http://schemas.openxmlformats.org/officeDocument/2006/relationships/vmlDrawing" Target="../drawings/vmlDrawing52.vml"/><Relationship Id="rId10" Type="http://schemas.openxmlformats.org/officeDocument/2006/relationships/slideLayout" Target="../slideLayouts/slideLayout2.xml"/><Relationship Id="rId1" Type="http://schemas.openxmlformats.org/officeDocument/2006/relationships/oleObject" Target="../embeddings/oleObject205.bin"/></Relationships>
</file>

<file path=ppt/slides/_rels/slide74.xml.rels><?xml version="1.0" encoding="UTF-8" standalone="yes"?>
<Relationships xmlns="http://schemas.openxmlformats.org/package/2006/relationships"><Relationship Id="rId8" Type="http://schemas.openxmlformats.org/officeDocument/2006/relationships/vmlDrawing" Target="../drawings/vmlDrawing53.vml"/><Relationship Id="rId7" Type="http://schemas.openxmlformats.org/officeDocument/2006/relationships/slideLayout" Target="../slideLayouts/slideLayout2.xml"/><Relationship Id="rId6" Type="http://schemas.openxmlformats.org/officeDocument/2006/relationships/image" Target="../media/image247.png"/><Relationship Id="rId5" Type="http://schemas.openxmlformats.org/officeDocument/2006/relationships/image" Target="../media/image246.png"/><Relationship Id="rId4" Type="http://schemas.openxmlformats.org/officeDocument/2006/relationships/image" Target="../media/image245.wmf"/><Relationship Id="rId3" Type="http://schemas.openxmlformats.org/officeDocument/2006/relationships/oleObject" Target="../embeddings/oleObject209.bin"/><Relationship Id="rId2" Type="http://schemas.openxmlformats.org/officeDocument/2006/relationships/image" Target="../media/image244.png"/><Relationship Id="rId1" Type="http://schemas.openxmlformats.org/officeDocument/2006/relationships/image" Target="../media/image234.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image" Target="../media/image24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9.png"/></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3.wmf"/><Relationship Id="rId1" Type="http://schemas.openxmlformats.org/officeDocument/2006/relationships/oleObject" Target="../embeddings/oleObject19.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image" Target="../media/image30.wmf"/><Relationship Id="rId7" Type="http://schemas.openxmlformats.org/officeDocument/2006/relationships/oleObject" Target="../embeddings/oleObject23.bin"/><Relationship Id="rId6" Type="http://schemas.openxmlformats.org/officeDocument/2006/relationships/image" Target="../media/image29.wmf"/><Relationship Id="rId5" Type="http://schemas.openxmlformats.org/officeDocument/2006/relationships/oleObject" Target="../embeddings/oleObject22.bin"/><Relationship Id="rId4" Type="http://schemas.openxmlformats.org/officeDocument/2006/relationships/image" Target="../media/image28.wmf"/><Relationship Id="rId3" Type="http://schemas.openxmlformats.org/officeDocument/2006/relationships/oleObject" Target="../embeddings/oleObject21.bin"/><Relationship Id="rId2" Type="http://schemas.openxmlformats.org/officeDocument/2006/relationships/image" Target="../media/image27.wmf"/><Relationship Id="rId13" Type="http://schemas.openxmlformats.org/officeDocument/2006/relationships/notesSlide" Target="../notesSlides/notesSlide8.xml"/><Relationship Id="rId12" Type="http://schemas.openxmlformats.org/officeDocument/2006/relationships/vmlDrawing" Target="../drawings/vmlDrawing5.vml"/><Relationship Id="rId11" Type="http://schemas.openxmlformats.org/officeDocument/2006/relationships/slideLayout" Target="../slideLayouts/slideLayout2.xml"/><Relationship Id="rId10" Type="http://schemas.openxmlformats.org/officeDocument/2006/relationships/image" Target="../media/image32.png"/><Relationship Id="rId1" Type="http://schemas.openxmlformats.org/officeDocument/2006/relationships/oleObject" Target="../embeddings/oleObject2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noChangeArrowheads="1"/>
          </p:cNvSpPr>
          <p:nvPr>
            <p:ph type="ctrTitle"/>
          </p:nvPr>
        </p:nvSpPr>
        <p:spPr>
          <a:xfrm>
            <a:off x="357188" y="765175"/>
            <a:ext cx="8458200" cy="2519363"/>
          </a:xfrm>
        </p:spPr>
        <p:txBody>
          <a:bodyPr/>
          <a:lstStyle/>
          <a:p>
            <a:pPr eaLnBrk="1" hangingPunct="1"/>
            <a:r>
              <a:rPr lang="zh-CN" altLang="en-US" sz="7200">
                <a:solidFill>
                  <a:schemeClr val="tx1"/>
                </a:solidFill>
                <a:latin typeface="隶书" panose="02010509060101010101" pitchFamily="49" charset="-122"/>
                <a:ea typeface="隶书" panose="02010509060101010101" pitchFamily="49" charset="-122"/>
              </a:rPr>
              <a:t>算法设计与分析</a:t>
            </a:r>
            <a:br>
              <a:rPr lang="en-US" altLang="zh-CN" sz="7200">
                <a:solidFill>
                  <a:schemeClr val="tx1"/>
                </a:solidFill>
                <a:latin typeface="隶书" panose="02010509060101010101" pitchFamily="49" charset="-122"/>
                <a:ea typeface="隶书" panose="02010509060101010101" pitchFamily="49" charset="-122"/>
              </a:rPr>
            </a:br>
            <a:r>
              <a:rPr lang="en-US" altLang="zh-CN" sz="3200">
                <a:solidFill>
                  <a:schemeClr val="tx1"/>
                </a:solidFill>
                <a:latin typeface="隶书" panose="02010509060101010101" pitchFamily="49" charset="-122"/>
                <a:ea typeface="隶书" panose="02010509060101010101" pitchFamily="49" charset="-122"/>
              </a:rPr>
              <a:t>Computer Algorithm Design &amp; Analysis</a:t>
            </a:r>
            <a:endParaRPr lang="zh-CN" altLang="en-US" sz="5400">
              <a:solidFill>
                <a:schemeClr val="tx1"/>
              </a:solidFill>
            </a:endParaRPr>
          </a:p>
        </p:txBody>
      </p:sp>
      <p:sp>
        <p:nvSpPr>
          <p:cNvPr id="5123" name="副标题 2"/>
          <p:cNvSpPr>
            <a:spLocks noGrp="1" noChangeArrowheads="1"/>
          </p:cNvSpPr>
          <p:nvPr>
            <p:ph type="subTitle" idx="1"/>
          </p:nvPr>
        </p:nvSpPr>
        <p:spPr>
          <a:xfrm>
            <a:off x="357188" y="4357688"/>
            <a:ext cx="8458200" cy="1879600"/>
          </a:xfrm>
        </p:spPr>
        <p:txBody>
          <a:bodyPr/>
          <a:lstStyle/>
          <a:p>
            <a:pPr eaLnBrk="1" hangingPunct="1">
              <a:buFont typeface="Wingdings 2" panose="05020102010507070707" pitchFamily="18" charset="2"/>
              <a:buNone/>
            </a:pPr>
            <a:r>
              <a:rPr lang="zh-CN" altLang="en-US" sz="2500">
                <a:solidFill>
                  <a:schemeClr val="tx1"/>
                </a:solidFill>
              </a:rPr>
              <a:t>王多强</a:t>
            </a:r>
            <a:endParaRPr lang="en-US" altLang="zh-CN" sz="2500">
              <a:solidFill>
                <a:schemeClr val="tx1"/>
              </a:solidFill>
            </a:endParaRPr>
          </a:p>
          <a:p>
            <a:pPr eaLnBrk="1" hangingPunct="1">
              <a:buFont typeface="Wingdings 2" panose="05020102010507070707" pitchFamily="18" charset="2"/>
              <a:buNone/>
            </a:pPr>
            <a:r>
              <a:rPr lang="en-US" altLang="zh-CN" sz="2500">
                <a:solidFill>
                  <a:schemeClr val="tx1"/>
                </a:solidFill>
                <a:hlinkClick r:id="rId1"/>
              </a:rPr>
              <a:t>dqwang@mail.hust.edu.cn</a:t>
            </a:r>
            <a:endParaRPr lang="en-US" altLang="zh-CN" sz="250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1"/>
          <p:cNvSpPr txBox="1">
            <a:spLocks noChangeArrowheads="1"/>
          </p:cNvSpPr>
          <p:nvPr/>
        </p:nvSpPr>
        <p:spPr bwMode="auto">
          <a:xfrm>
            <a:off x="66675" y="-26988"/>
            <a:ext cx="8812213" cy="5724526"/>
          </a:xfrm>
          <a:prstGeom prst="rect">
            <a:avLst/>
          </a:prstGeom>
          <a:solidFill>
            <a:schemeClr val="bg1"/>
          </a:solid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None/>
              <a:defRPr/>
            </a:pP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具有反平行边的流网络</a:t>
            </a:r>
            <a:endParaRPr lang="zh-CN" altLang="en-US" sz="2800" b="1" dirty="0">
              <a:solidFill>
                <a:srgbClr val="FF0000"/>
              </a:solidFill>
              <a:latin typeface="微软雅黑" panose="020B0503020204020204" pitchFamily="34" charset="-122"/>
              <a:ea typeface="微软雅黑" panose="020B0503020204020204" pitchFamily="34" charset="-122"/>
            </a:endParaRPr>
          </a:p>
          <a:p>
            <a:pPr marL="1701800" indent="-1701800">
              <a:lnSpc>
                <a:spcPct val="150000"/>
              </a:lnSpc>
              <a:buFont typeface="Arial" panose="020B0604020202020204" pitchFamily="34" charset="0"/>
              <a:buNone/>
              <a:defRPr/>
            </a:pPr>
            <a:r>
              <a:rPr lang="zh-CN" altLang="en-US" sz="2400" dirty="0">
                <a:latin typeface="微软雅黑" panose="020B0503020204020204" pitchFamily="34" charset="-122"/>
                <a:ea typeface="微软雅黑" panose="020B0503020204020204" pitchFamily="34" charset="-122"/>
              </a:rPr>
              <a:t> 转化方法：</a:t>
            </a:r>
            <a:r>
              <a:rPr lang="zh-CN" altLang="en-US" sz="2400" dirty="0">
                <a:latin typeface="宋体" panose="02010600030101010101" pitchFamily="2" charset="-122"/>
              </a:rPr>
              <a:t>对每一组反平行边     和     ，选择其中的一条，比如     ，然后加入一个新的结点</a:t>
            </a:r>
            <a:r>
              <a:rPr lang="en-US" altLang="zh-CN" sz="2400" dirty="0">
                <a:latin typeface="宋体" panose="02010600030101010101" pitchFamily="2" charset="-122"/>
              </a:rPr>
              <a:t>v’</a:t>
            </a:r>
            <a:r>
              <a:rPr lang="zh-CN" altLang="en-US" sz="2400" dirty="0">
                <a:latin typeface="宋体" panose="02010600030101010101" pitchFamily="2" charset="-122"/>
              </a:rPr>
              <a:t>，将其分为两条边     和     ，并将两条新加入的边的容量设为被替代掉的边    的容量，即</a:t>
            </a:r>
            <a:endParaRPr lang="zh-CN" altLang="en-US" sz="2400" dirty="0">
              <a:latin typeface="宋体" panose="02010600030101010101" pitchFamily="2" charset="-122"/>
            </a:endParaRPr>
          </a:p>
          <a:p>
            <a:pPr>
              <a:lnSpc>
                <a:spcPct val="150000"/>
              </a:lnSpc>
              <a:buFont typeface="Arial" panose="020B0604020202020204" pitchFamily="34" charset="0"/>
              <a:buNone/>
              <a:defRPr/>
            </a:pPr>
            <a:r>
              <a:rPr lang="zh-CN" altLang="en-US" sz="2400" dirty="0">
                <a:latin typeface="宋体" panose="02010600030101010101" pitchFamily="2" charset="-122"/>
              </a:rPr>
              <a:t>    </a:t>
            </a:r>
            <a:endParaRPr lang="en-US" altLang="zh-CN" sz="2400" dirty="0">
              <a:latin typeface="宋体" panose="02010600030101010101" pitchFamily="2" charset="-122"/>
            </a:endParaRPr>
          </a:p>
          <a:p>
            <a:pPr>
              <a:lnSpc>
                <a:spcPct val="150000"/>
              </a:lnSpc>
              <a:buFont typeface="Arial" panose="020B0604020202020204" pitchFamily="34" charset="0"/>
              <a:buNone/>
              <a:defRPr/>
            </a:pPr>
            <a:endParaRPr lang="en-US" altLang="zh-CN" sz="2400" dirty="0">
              <a:latin typeface="宋体" panose="02010600030101010101" pitchFamily="2" charset="-122"/>
            </a:endParaRPr>
          </a:p>
          <a:p>
            <a:pPr>
              <a:lnSpc>
                <a:spcPct val="150000"/>
              </a:lnSpc>
              <a:buFont typeface="Arial" panose="020B0604020202020204" pitchFamily="34" charset="0"/>
              <a:buNone/>
              <a:defRPr/>
            </a:pPr>
            <a:endParaRPr lang="en-US" altLang="zh-CN" sz="2400" dirty="0">
              <a:latin typeface="宋体" panose="02010600030101010101" pitchFamily="2" charset="-122"/>
            </a:endParaRPr>
          </a:p>
          <a:p>
            <a:pPr>
              <a:lnSpc>
                <a:spcPct val="150000"/>
              </a:lnSpc>
              <a:buFont typeface="Arial" panose="020B0604020202020204" pitchFamily="34" charset="0"/>
              <a:buNone/>
              <a:defRPr/>
            </a:pPr>
            <a:endParaRPr lang="en-US" altLang="zh-CN" sz="2400" dirty="0">
              <a:latin typeface="宋体" panose="02010600030101010101" pitchFamily="2" charset="-122"/>
            </a:endParaRPr>
          </a:p>
          <a:p>
            <a:pPr>
              <a:lnSpc>
                <a:spcPct val="150000"/>
              </a:lnSpc>
              <a:buFont typeface="Arial" panose="020B0604020202020204" pitchFamily="34" charset="0"/>
              <a:buNone/>
              <a:defRPr/>
            </a:pPr>
            <a:r>
              <a:rPr lang="zh-CN" altLang="en-US" sz="2400" dirty="0">
                <a:latin typeface="宋体" panose="02010600030101010101" pitchFamily="2" charset="-122"/>
              </a:rPr>
              <a:t> </a:t>
            </a:r>
            <a:endParaRPr lang="en-US" altLang="zh-CN" sz="2400" dirty="0">
              <a:latin typeface="宋体" panose="02010600030101010101" pitchFamily="2" charset="-122"/>
            </a:endParaRPr>
          </a:p>
        </p:txBody>
      </p:sp>
      <p:graphicFrame>
        <p:nvGraphicFramePr>
          <p:cNvPr id="22531" name="对象 11">
            <a:hlinkClick r:id="" action="ppaction://ole?verb=0"/>
          </p:cNvPr>
          <p:cNvGraphicFramePr>
            <a:graphicFrameLocks noChangeAspect="1"/>
          </p:cNvGraphicFramePr>
          <p:nvPr/>
        </p:nvGraphicFramePr>
        <p:xfrm>
          <a:off x="4260850" y="787400"/>
          <a:ext cx="682625" cy="387350"/>
        </p:xfrm>
        <a:graphic>
          <a:graphicData uri="http://schemas.openxmlformats.org/presentationml/2006/ole">
            <mc:AlternateContent xmlns:mc="http://schemas.openxmlformats.org/markup-compatibility/2006">
              <mc:Choice xmlns:v="urn:schemas-microsoft-com:vml" Requires="v">
                <p:oleObj spid="_x0000_s22549" name="" r:id="rId1" imgW="355600" imgH="203200" progId="Equation.KSEE3">
                  <p:embed/>
                </p:oleObj>
              </mc:Choice>
              <mc:Fallback>
                <p:oleObj name="" r:id="rId1" imgW="355600" imgH="203200" progId="Equation.KSEE3">
                  <p:embed/>
                  <p:pic>
                    <p:nvPicPr>
                      <p:cNvPr id="0" name="对象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0850" y="787400"/>
                        <a:ext cx="6826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2" name="对象 13">
            <a:hlinkClick r:id="" action="ppaction://ole?verb=0"/>
          </p:cNvPr>
          <p:cNvGraphicFramePr>
            <a:graphicFrameLocks noChangeAspect="1"/>
          </p:cNvGraphicFramePr>
          <p:nvPr/>
        </p:nvGraphicFramePr>
        <p:xfrm>
          <a:off x="5322888" y="788988"/>
          <a:ext cx="658812" cy="374650"/>
        </p:xfrm>
        <a:graphic>
          <a:graphicData uri="http://schemas.openxmlformats.org/presentationml/2006/ole">
            <mc:AlternateContent xmlns:mc="http://schemas.openxmlformats.org/markup-compatibility/2006">
              <mc:Choice xmlns:v="urn:schemas-microsoft-com:vml" Requires="v">
                <p:oleObj spid="_x0000_s22550" name="" r:id="rId3" imgW="355600" imgH="203200" progId="Equation.KSEE3">
                  <p:embed/>
                </p:oleObj>
              </mc:Choice>
              <mc:Fallback>
                <p:oleObj name="" r:id="rId3" imgW="355600" imgH="203200" progId="Equation.KSEE3">
                  <p:embed/>
                  <p:pic>
                    <p:nvPicPr>
                      <p:cNvPr id="0" name="对象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2888" y="788988"/>
                        <a:ext cx="65881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3" name="对象 15">
            <a:hlinkClick r:id="" action="ppaction://ole?verb=0"/>
          </p:cNvPr>
          <p:cNvGraphicFramePr>
            <a:graphicFrameLocks noChangeAspect="1"/>
          </p:cNvGraphicFramePr>
          <p:nvPr/>
        </p:nvGraphicFramePr>
        <p:xfrm>
          <a:off x="2516188" y="1343025"/>
          <a:ext cx="666750" cy="381000"/>
        </p:xfrm>
        <a:graphic>
          <a:graphicData uri="http://schemas.openxmlformats.org/presentationml/2006/ole">
            <mc:AlternateContent xmlns:mc="http://schemas.openxmlformats.org/markup-compatibility/2006">
              <mc:Choice xmlns:v="urn:schemas-microsoft-com:vml" Requires="v">
                <p:oleObj spid="_x0000_s22551" name="" r:id="rId5" imgW="355600" imgH="203200" progId="Equation.KSEE3">
                  <p:embed/>
                </p:oleObj>
              </mc:Choice>
              <mc:Fallback>
                <p:oleObj name="" r:id="rId5" imgW="355600" imgH="203200" progId="Equation.KSEE3">
                  <p:embed/>
                  <p:pic>
                    <p:nvPicPr>
                      <p:cNvPr id="0" name="对象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6188" y="1343025"/>
                        <a:ext cx="6667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4" name="对象 17">
            <a:hlinkClick r:id="" action="ppaction://ole?verb=0"/>
          </p:cNvPr>
          <p:cNvGraphicFramePr>
            <a:graphicFrameLocks noChangeAspect="1"/>
          </p:cNvGraphicFramePr>
          <p:nvPr/>
        </p:nvGraphicFramePr>
        <p:xfrm>
          <a:off x="2827338" y="1908175"/>
          <a:ext cx="712787" cy="368300"/>
        </p:xfrm>
        <a:graphic>
          <a:graphicData uri="http://schemas.openxmlformats.org/presentationml/2006/ole">
            <mc:AlternateContent xmlns:mc="http://schemas.openxmlformats.org/markup-compatibility/2006">
              <mc:Choice xmlns:v="urn:schemas-microsoft-com:vml" Requires="v">
                <p:oleObj spid="_x0000_s22552" name="" r:id="rId6" imgW="393700" imgH="203200" progId="Equation.KSEE3">
                  <p:embed/>
                </p:oleObj>
              </mc:Choice>
              <mc:Fallback>
                <p:oleObj name="" r:id="rId6" imgW="393700" imgH="203200" progId="Equation.KSEE3">
                  <p:embed/>
                  <p:pic>
                    <p:nvPicPr>
                      <p:cNvPr id="0" name="对象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7338" y="1908175"/>
                        <a:ext cx="712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5" name="对象 19">
            <a:hlinkClick r:id="" action="ppaction://ole?verb=0"/>
          </p:cNvPr>
          <p:cNvGraphicFramePr>
            <a:graphicFrameLocks noChangeAspect="1"/>
          </p:cNvGraphicFramePr>
          <p:nvPr/>
        </p:nvGraphicFramePr>
        <p:xfrm>
          <a:off x="3914775" y="1879600"/>
          <a:ext cx="714375" cy="379413"/>
        </p:xfrm>
        <a:graphic>
          <a:graphicData uri="http://schemas.openxmlformats.org/presentationml/2006/ole">
            <mc:AlternateContent xmlns:mc="http://schemas.openxmlformats.org/markup-compatibility/2006">
              <mc:Choice xmlns:v="urn:schemas-microsoft-com:vml" Requires="v">
                <p:oleObj spid="_x0000_s22553" name="" r:id="rId8" imgW="381000" imgH="203200" progId="Equation.KSEE3">
                  <p:embed/>
                </p:oleObj>
              </mc:Choice>
              <mc:Fallback>
                <p:oleObj name="" r:id="rId8" imgW="381000" imgH="203200" progId="Equation.KSEE3">
                  <p:embed/>
                  <p:pic>
                    <p:nvPicPr>
                      <p:cNvPr id="0" name="对象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14775" y="1879600"/>
                        <a:ext cx="71437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6" name="对象 21">
            <a:hlinkClick r:id="" action="ppaction://ole?verb=0"/>
          </p:cNvPr>
          <p:cNvGraphicFramePr>
            <a:graphicFrameLocks noChangeAspect="1"/>
          </p:cNvGraphicFramePr>
          <p:nvPr/>
        </p:nvGraphicFramePr>
        <p:xfrm>
          <a:off x="2687638" y="2963863"/>
          <a:ext cx="4400550" cy="569912"/>
        </p:xfrm>
        <a:graphic>
          <a:graphicData uri="http://schemas.openxmlformats.org/presentationml/2006/ole">
            <mc:AlternateContent xmlns:mc="http://schemas.openxmlformats.org/markup-compatibility/2006">
              <mc:Choice xmlns:v="urn:schemas-microsoft-com:vml" Requires="v">
                <p:oleObj spid="_x0000_s22554" name="" r:id="rId10" imgW="1574800" imgH="203200" progId="Equation.KSEE3">
                  <p:embed/>
                </p:oleObj>
              </mc:Choice>
              <mc:Fallback>
                <p:oleObj name="" r:id="rId10" imgW="1574800" imgH="203200" progId="Equation.KSEE3">
                  <p:embed/>
                  <p:pic>
                    <p:nvPicPr>
                      <p:cNvPr id="0" name="对象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87638" y="2963863"/>
                        <a:ext cx="4400550"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2537" name="组合 1"/>
          <p:cNvGrpSpPr/>
          <p:nvPr/>
        </p:nvGrpSpPr>
        <p:grpSpPr bwMode="auto">
          <a:xfrm>
            <a:off x="1403350" y="3581400"/>
            <a:ext cx="7661275" cy="2484438"/>
            <a:chOff x="1347985" y="3573016"/>
            <a:chExt cx="7256463" cy="2266950"/>
          </a:xfrm>
        </p:grpSpPr>
        <p:pic>
          <p:nvPicPr>
            <p:cNvPr id="22542" name="图片 9" descr="4"/>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347985" y="3693666"/>
              <a:ext cx="3341688"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3" name="图片 22" descr="5"/>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4689673" y="3573016"/>
              <a:ext cx="3914775"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4" name="文本框 23"/>
            <p:cNvSpPr txBox="1">
              <a:spLocks noChangeArrowheads="1"/>
            </p:cNvSpPr>
            <p:nvPr/>
          </p:nvSpPr>
          <p:spPr bwMode="auto">
            <a:xfrm>
              <a:off x="1574998" y="5471666"/>
              <a:ext cx="27003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r>
                <a:rPr lang="zh-CN" altLang="en-US" sz="1800">
                  <a:solidFill>
                    <a:schemeClr val="tx1"/>
                  </a:solidFill>
                  <a:latin typeface="Lucida Sans Unicode" panose="020B0602030504020204" pitchFamily="34" charset="0"/>
                  <a:ea typeface="宋体" panose="02010600030101010101" pitchFamily="2" charset="-122"/>
                </a:rPr>
                <a:t>具有反平行边        ，</a:t>
              </a:r>
              <a:endParaRPr lang="zh-CN" altLang="en-US" sz="1800">
                <a:solidFill>
                  <a:schemeClr val="tx1"/>
                </a:solidFill>
                <a:latin typeface="Lucida Sans Unicode" panose="020B0602030504020204" pitchFamily="34" charset="0"/>
                <a:ea typeface="宋体" panose="02010600030101010101" pitchFamily="2" charset="-122"/>
              </a:endParaRPr>
            </a:p>
          </p:txBody>
        </p:sp>
        <p:graphicFrame>
          <p:nvGraphicFramePr>
            <p:cNvPr id="22545" name="对象 24">
              <a:hlinkClick r:id="" action="ppaction://ole?verb=0"/>
            </p:cNvPr>
            <p:cNvGraphicFramePr>
              <a:graphicFrameLocks noChangeAspect="1"/>
            </p:cNvGraphicFramePr>
            <p:nvPr/>
          </p:nvGraphicFramePr>
          <p:xfrm>
            <a:off x="3075185" y="5517704"/>
            <a:ext cx="565150" cy="274637"/>
          </p:xfrm>
          <a:graphic>
            <a:graphicData uri="http://schemas.openxmlformats.org/presentationml/2006/ole">
              <mc:AlternateContent xmlns:mc="http://schemas.openxmlformats.org/markup-compatibility/2006">
                <mc:Choice xmlns:v="urn:schemas-microsoft-com:vml" Requires="v">
                  <p:oleObj spid="_x0000_s22555" name="" r:id="rId14" imgW="444500" imgH="215900" progId="Equation.KSEE3">
                    <p:embed/>
                  </p:oleObj>
                </mc:Choice>
                <mc:Fallback>
                  <p:oleObj name="" r:id="rId14" imgW="444500" imgH="215900" progId="Equation.KSEE3">
                    <p:embed/>
                    <p:pic>
                      <p:nvPicPr>
                        <p:cNvPr id="0" name="对象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75185" y="5517704"/>
                          <a:ext cx="565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46" name="对象 26">
              <a:hlinkClick r:id="" action="ppaction://ole?verb=0"/>
            </p:cNvPr>
            <p:cNvGraphicFramePr>
              <a:graphicFrameLocks noChangeAspect="1"/>
            </p:cNvGraphicFramePr>
            <p:nvPr/>
          </p:nvGraphicFramePr>
          <p:xfrm>
            <a:off x="3673673" y="5517704"/>
            <a:ext cx="563562" cy="274637"/>
          </p:xfrm>
          <a:graphic>
            <a:graphicData uri="http://schemas.openxmlformats.org/presentationml/2006/ole">
              <mc:AlternateContent xmlns:mc="http://schemas.openxmlformats.org/markup-compatibility/2006">
                <mc:Choice xmlns:v="urn:schemas-microsoft-com:vml" Requires="v">
                  <p:oleObj spid="_x0000_s22556" name="" r:id="rId16" imgW="444500" imgH="215900" progId="Equation.KSEE3">
                    <p:embed/>
                  </p:oleObj>
                </mc:Choice>
                <mc:Fallback>
                  <p:oleObj name="" r:id="rId16" imgW="444500" imgH="215900" progId="Equation.KSEE3">
                    <p:embed/>
                    <p:pic>
                      <p:nvPicPr>
                        <p:cNvPr id="0" name="对象 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73673" y="5517704"/>
                          <a:ext cx="5635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47" name="文本框 28"/>
            <p:cNvSpPr txBox="1">
              <a:spLocks noChangeArrowheads="1"/>
            </p:cNvSpPr>
            <p:nvPr/>
          </p:nvSpPr>
          <p:spPr bwMode="auto">
            <a:xfrm>
              <a:off x="5199260" y="5424041"/>
              <a:ext cx="2700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gn="ctr">
                <a:spcBef>
                  <a:spcPct val="0"/>
                </a:spcBef>
                <a:buClrTx/>
                <a:buSzTx/>
                <a:buFont typeface="Arial" panose="020B0604020202020204" pitchFamily="34" charset="0"/>
                <a:buNone/>
              </a:pPr>
              <a:r>
                <a:rPr lang="zh-CN" altLang="en-US" sz="1800">
                  <a:solidFill>
                    <a:schemeClr val="tx1"/>
                  </a:solidFill>
                  <a:latin typeface="Lucida Sans Unicode" panose="020B0602030504020204" pitchFamily="34" charset="0"/>
                  <a:ea typeface="宋体" panose="02010600030101010101" pitchFamily="2" charset="-122"/>
                </a:rPr>
                <a:t>替换</a:t>
              </a:r>
              <a:endParaRPr lang="zh-CN" altLang="en-US" sz="1800">
                <a:solidFill>
                  <a:schemeClr val="tx1"/>
                </a:solidFill>
                <a:latin typeface="Lucida Sans Unicode" panose="020B0602030504020204" pitchFamily="34" charset="0"/>
                <a:ea typeface="宋体" panose="02010600030101010101" pitchFamily="2" charset="-122"/>
              </a:endParaRPr>
            </a:p>
          </p:txBody>
        </p:sp>
        <p:graphicFrame>
          <p:nvGraphicFramePr>
            <p:cNvPr id="22548" name="对象 29">
              <a:hlinkClick r:id="" action="ppaction://ole?verb=0"/>
            </p:cNvPr>
            <p:cNvGraphicFramePr>
              <a:graphicFrameLocks noChangeAspect="1"/>
            </p:cNvGraphicFramePr>
            <p:nvPr/>
          </p:nvGraphicFramePr>
          <p:xfrm>
            <a:off x="6793110" y="5449441"/>
            <a:ext cx="563563" cy="273050"/>
          </p:xfrm>
          <a:graphic>
            <a:graphicData uri="http://schemas.openxmlformats.org/presentationml/2006/ole">
              <mc:AlternateContent xmlns:mc="http://schemas.openxmlformats.org/markup-compatibility/2006">
                <mc:Choice xmlns:v="urn:schemas-microsoft-com:vml" Requires="v">
                  <p:oleObj spid="_x0000_s22557" name="" r:id="rId18" imgW="444500" imgH="215900" progId="Equation.KSEE3">
                    <p:embed/>
                  </p:oleObj>
                </mc:Choice>
                <mc:Fallback>
                  <p:oleObj name="" r:id="rId18" imgW="444500" imgH="215900" progId="Equation.KSEE3">
                    <p:embed/>
                    <p:pic>
                      <p:nvPicPr>
                        <p:cNvPr id="0" name="对象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93110" y="5449441"/>
                          <a:ext cx="5635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22538" name="右箭头 1"/>
          <p:cNvSpPr>
            <a:spLocks noChangeArrowheads="1"/>
          </p:cNvSpPr>
          <p:nvPr/>
        </p:nvSpPr>
        <p:spPr bwMode="auto">
          <a:xfrm>
            <a:off x="4887913" y="4421188"/>
            <a:ext cx="215900" cy="274637"/>
          </a:xfrm>
          <a:prstGeom prst="rightArrow">
            <a:avLst>
              <a:gd name="adj1" fmla="val 50000"/>
              <a:gd name="adj2" fmla="val 50000"/>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22539" name="矩形 1"/>
          <p:cNvSpPr>
            <a:spLocks noChangeArrowheads="1"/>
          </p:cNvSpPr>
          <p:nvPr/>
        </p:nvSpPr>
        <p:spPr bwMode="auto">
          <a:xfrm>
            <a:off x="558800" y="42656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zh-CN" altLang="en-US" sz="2400">
                <a:solidFill>
                  <a:schemeClr val="tx1"/>
                </a:solidFill>
              </a:rPr>
              <a:t>如：</a:t>
            </a:r>
            <a:endParaRPr lang="zh-CN" altLang="en-US" sz="2400">
              <a:solidFill>
                <a:schemeClr val="tx1"/>
              </a:solidFill>
            </a:endParaRPr>
          </a:p>
        </p:txBody>
      </p:sp>
      <p:sp>
        <p:nvSpPr>
          <p:cNvPr id="22540" name="矩形 2"/>
          <p:cNvSpPr>
            <a:spLocks noChangeArrowheads="1"/>
          </p:cNvSpPr>
          <p:nvPr/>
        </p:nvSpPr>
        <p:spPr bwMode="auto">
          <a:xfrm>
            <a:off x="1600200" y="6138863"/>
            <a:ext cx="74469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pPr>
            <a:r>
              <a:rPr lang="zh-CN" altLang="en-US" sz="2400">
                <a:solidFill>
                  <a:schemeClr val="tx1"/>
                </a:solidFill>
              </a:rPr>
              <a:t>可以证明，</a:t>
            </a:r>
            <a:r>
              <a:rPr lang="zh-CN" altLang="en-US" sz="2400" b="1">
                <a:solidFill>
                  <a:srgbClr val="0000FF"/>
                </a:solidFill>
              </a:rPr>
              <a:t>转换后的网络与原网络等价</a:t>
            </a:r>
            <a:r>
              <a:rPr lang="zh-CN" altLang="en-US" sz="2400">
                <a:solidFill>
                  <a:schemeClr val="tx1"/>
                </a:solidFill>
                <a:latin typeface="宋体" panose="02010600030101010101" pitchFamily="2" charset="-122"/>
                <a:ea typeface="宋体" panose="02010600030101010101" pitchFamily="2" charset="-122"/>
              </a:rPr>
              <a:t>。</a:t>
            </a:r>
            <a:r>
              <a:rPr lang="zh-CN" altLang="en-US" sz="1400">
                <a:solidFill>
                  <a:schemeClr val="tx1"/>
                </a:solidFill>
                <a:latin typeface="宋体" panose="02010600030101010101" pitchFamily="2" charset="-122"/>
                <a:ea typeface="宋体" panose="02010600030101010101" pitchFamily="2" charset="-122"/>
              </a:rPr>
              <a:t>留作练习（</a:t>
            </a:r>
            <a:r>
              <a:rPr lang="en-US" altLang="zh-CN" sz="1400">
                <a:solidFill>
                  <a:schemeClr val="tx1"/>
                </a:solidFill>
                <a:latin typeface="宋体" panose="02010600030101010101" pitchFamily="2" charset="-122"/>
                <a:ea typeface="宋体" panose="02010600030101010101" pitchFamily="2" charset="-122"/>
              </a:rPr>
              <a:t>26.1-1</a:t>
            </a:r>
            <a:r>
              <a:rPr lang="zh-CN" altLang="en-US" sz="1400">
                <a:solidFill>
                  <a:schemeClr val="tx1"/>
                </a:solidFill>
                <a:latin typeface="宋体" panose="02010600030101010101" pitchFamily="2" charset="-122"/>
                <a:ea typeface="宋体" panose="02010600030101010101" pitchFamily="2" charset="-122"/>
              </a:rPr>
              <a:t>）</a:t>
            </a:r>
            <a:endParaRPr lang="en-US" altLang="zh-CN" sz="1400">
              <a:solidFill>
                <a:schemeClr val="tx1"/>
              </a:solidFill>
              <a:latin typeface="宋体" panose="02010600030101010101" pitchFamily="2" charset="-122"/>
              <a:ea typeface="宋体" panose="02010600030101010101" pitchFamily="2" charset="-122"/>
            </a:endParaRPr>
          </a:p>
        </p:txBody>
      </p:sp>
      <p:graphicFrame>
        <p:nvGraphicFramePr>
          <p:cNvPr id="22541" name="对象 15">
            <a:hlinkClick r:id="" action="ppaction://ole?verb=0"/>
          </p:cNvPr>
          <p:cNvGraphicFramePr>
            <a:graphicFrameLocks noChangeAspect="1"/>
          </p:cNvGraphicFramePr>
          <p:nvPr/>
        </p:nvGraphicFramePr>
        <p:xfrm>
          <a:off x="4295775" y="2438400"/>
          <a:ext cx="666750" cy="381000"/>
        </p:xfrm>
        <a:graphic>
          <a:graphicData uri="http://schemas.openxmlformats.org/presentationml/2006/ole">
            <mc:AlternateContent xmlns:mc="http://schemas.openxmlformats.org/markup-compatibility/2006">
              <mc:Choice xmlns:v="urn:schemas-microsoft-com:vml" Requires="v">
                <p:oleObj spid="_x0000_s22558" name="" r:id="rId19" imgW="355600" imgH="203200" progId="Equation.KSEE3">
                  <p:embed/>
                </p:oleObj>
              </mc:Choice>
              <mc:Fallback>
                <p:oleObj name="" r:id="rId19" imgW="355600" imgH="203200" progId="Equation.KSEE3">
                  <p:embed/>
                  <p:pic>
                    <p:nvPicPr>
                      <p:cNvPr id="0" name="对象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775" y="2438400"/>
                        <a:ext cx="6667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1"/>
          <p:cNvSpPr txBox="1">
            <a:spLocks noChangeArrowheads="1"/>
          </p:cNvSpPr>
          <p:nvPr/>
        </p:nvSpPr>
        <p:spPr bwMode="auto">
          <a:xfrm>
            <a:off x="107950" y="107950"/>
            <a:ext cx="8928100" cy="6416675"/>
          </a:xfrm>
          <a:prstGeom prst="rect">
            <a:avLst/>
          </a:prstGeom>
          <a:solidFill>
            <a:schemeClr val="bg1"/>
          </a:solid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None/>
              <a:defRPr/>
            </a:pP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具有多个源结点和多个汇点的网络</a:t>
            </a:r>
            <a:endParaRPr lang="zh-CN" altLang="en-US" sz="2800" b="1" dirty="0">
              <a:solidFill>
                <a:srgbClr val="FF0000"/>
              </a:solidFill>
              <a:latin typeface="微软雅黑" panose="020B0503020204020204" pitchFamily="34" charset="-122"/>
              <a:ea typeface="微软雅黑" panose="020B0503020204020204" pitchFamily="34" charset="-122"/>
            </a:endParaRPr>
          </a:p>
          <a:p>
            <a:pPr marL="895350" indent="-342900">
              <a:lnSpc>
                <a:spcPct val="150000"/>
              </a:lnSpc>
              <a:spcBef>
                <a:spcPts val="1200"/>
              </a:spcBef>
              <a:buFont typeface="Wingdings" panose="05000000000000000000" pitchFamily="2" charset="2"/>
              <a:buChar char="u"/>
              <a:defRPr/>
            </a:pPr>
            <a:r>
              <a:rPr lang="zh-CN" altLang="en-US" sz="2400" b="1" dirty="0">
                <a:latin typeface="微软雅黑" panose="020B0503020204020204" pitchFamily="34" charset="-122"/>
                <a:ea typeface="微软雅黑" panose="020B0503020204020204" pitchFamily="34" charset="-122"/>
              </a:rPr>
              <a:t>如果流网络中有多个源结点                         </a:t>
            </a:r>
            <a:r>
              <a:rPr lang="zh-CN" altLang="en-US" sz="2400" dirty="0">
                <a:latin typeface="Lucida Sans Unicode" panose="020B0602030504020204" pitchFamily="34" charset="0"/>
              </a:rPr>
              <a:t>，</a:t>
            </a:r>
            <a:endParaRPr lang="en-US" altLang="zh-CN" sz="2400" dirty="0">
              <a:latin typeface="Lucida Sans Unicode" panose="020B0602030504020204" pitchFamily="34" charset="0"/>
            </a:endParaRPr>
          </a:p>
          <a:p>
            <a:pPr marL="552450">
              <a:lnSpc>
                <a:spcPct val="150000"/>
              </a:lnSpc>
              <a:defRPr/>
            </a:pPr>
            <a:r>
              <a:rPr lang="en-US" altLang="zh-CN" sz="2400" dirty="0">
                <a:latin typeface="Lucida Sans Unicode" panose="020B0602030504020204" pitchFamily="34" charset="0"/>
              </a:rPr>
              <a:t>    </a:t>
            </a:r>
            <a:r>
              <a:rPr lang="zh-CN" altLang="en-US" sz="2400" b="1" dirty="0">
                <a:solidFill>
                  <a:srgbClr val="0000FF"/>
                </a:solidFill>
                <a:latin typeface="微软雅黑" panose="020B0503020204020204" pitchFamily="34" charset="-122"/>
                <a:ea typeface="微软雅黑" panose="020B0503020204020204" pitchFamily="34" charset="-122"/>
              </a:rPr>
              <a:t>转化方法</a:t>
            </a:r>
            <a:r>
              <a:rPr lang="zh-CN" altLang="en-US" sz="2400" dirty="0">
                <a:latin typeface="Lucida Sans Unicode" panose="020B0602030504020204" pitchFamily="34" charset="0"/>
              </a:rPr>
              <a:t>：加入一个</a:t>
            </a:r>
            <a:r>
              <a:rPr lang="zh-CN" altLang="en-US" sz="2400" b="1" dirty="0">
                <a:solidFill>
                  <a:srgbClr val="FF0000"/>
                </a:solidFill>
                <a:latin typeface="微软雅黑" panose="020B0503020204020204" pitchFamily="34" charset="-122"/>
                <a:ea typeface="微软雅黑" panose="020B0503020204020204" pitchFamily="34" charset="-122"/>
              </a:rPr>
              <a:t>超级源结点</a:t>
            </a:r>
            <a:r>
              <a:rPr lang="en-US" altLang="zh-CN" sz="2400" b="1" dirty="0">
                <a:solidFill>
                  <a:srgbClr val="FF0000"/>
                </a:solidFill>
                <a:latin typeface="Lucida Sans Unicode" panose="020B0602030504020204" pitchFamily="34" charset="0"/>
              </a:rPr>
              <a:t>s</a:t>
            </a:r>
            <a:r>
              <a:rPr lang="zh-CN" altLang="en-US" sz="2400" dirty="0">
                <a:latin typeface="Lucida Sans Unicode" panose="020B0602030504020204" pitchFamily="34" charset="0"/>
              </a:rPr>
              <a:t>，并加入有向边        ， </a:t>
            </a:r>
            <a:endParaRPr lang="en-US" altLang="zh-CN" sz="2400" dirty="0">
              <a:latin typeface="Lucida Sans Unicode" panose="020B0602030504020204" pitchFamily="34" charset="0"/>
            </a:endParaRPr>
          </a:p>
          <a:p>
            <a:pPr marL="552450">
              <a:lnSpc>
                <a:spcPct val="150000"/>
              </a:lnSpc>
              <a:defRPr/>
            </a:pPr>
            <a:r>
              <a:rPr lang="en-US" altLang="zh-CN" sz="2400" dirty="0">
                <a:latin typeface="Lucida Sans Unicode" panose="020B0602030504020204" pitchFamily="34" charset="0"/>
              </a:rPr>
              <a:t>                    </a:t>
            </a:r>
            <a:r>
              <a:rPr lang="zh-CN" altLang="en-US" sz="2400" dirty="0">
                <a:latin typeface="Lucida Sans Unicode" panose="020B0602030504020204" pitchFamily="34" charset="0"/>
              </a:rPr>
              <a:t>然后令                ，           ；</a:t>
            </a:r>
            <a:endParaRPr lang="zh-CN" altLang="en-US" sz="2400" dirty="0">
              <a:latin typeface="Lucida Sans Unicode" panose="020B0602030504020204" pitchFamily="34" charset="0"/>
            </a:endParaRPr>
          </a:p>
          <a:p>
            <a:pPr marL="895350" indent="-342900">
              <a:lnSpc>
                <a:spcPct val="150000"/>
              </a:lnSpc>
              <a:spcBef>
                <a:spcPts val="1800"/>
              </a:spcBef>
              <a:buFont typeface="Wingdings" panose="05000000000000000000" pitchFamily="2" charset="2"/>
              <a:buChar char="u"/>
              <a:defRPr/>
            </a:pPr>
            <a:r>
              <a:rPr lang="zh-CN" altLang="en-US" sz="2400" b="1" dirty="0">
                <a:latin typeface="微软雅黑" panose="020B0503020204020204" pitchFamily="34" charset="-122"/>
                <a:ea typeface="微软雅黑" panose="020B0503020204020204" pitchFamily="34" charset="-122"/>
              </a:rPr>
              <a:t>如有多个汇点                     </a:t>
            </a:r>
            <a:r>
              <a:rPr lang="zh-CN" altLang="en-US" sz="2400" dirty="0">
                <a:latin typeface="Lucida Sans Unicode" panose="020B0602030504020204" pitchFamily="34" charset="0"/>
              </a:rPr>
              <a:t>，</a:t>
            </a:r>
            <a:endParaRPr lang="zh-CN" altLang="en-US" sz="2400" dirty="0">
              <a:latin typeface="Lucida Sans Unicode" panose="020B0602030504020204" pitchFamily="34" charset="0"/>
            </a:endParaRPr>
          </a:p>
          <a:p>
            <a:pPr marL="640080">
              <a:lnSpc>
                <a:spcPct val="150000"/>
              </a:lnSpc>
              <a:defRPr/>
            </a:pPr>
            <a:r>
              <a:rPr lang="zh-CN" altLang="en-US" sz="2400" b="1" dirty="0">
                <a:solidFill>
                  <a:srgbClr val="0000FF"/>
                </a:solidFill>
                <a:latin typeface="微软雅黑" panose="020B0503020204020204" pitchFamily="34" charset="-122"/>
                <a:ea typeface="微软雅黑" panose="020B0503020204020204" pitchFamily="34" charset="-122"/>
              </a:rPr>
              <a:t>   转化方法</a:t>
            </a:r>
            <a:r>
              <a:rPr lang="zh-CN" altLang="en-US" sz="2400" dirty="0">
                <a:latin typeface="Lucida Sans Unicode" panose="020B0602030504020204" pitchFamily="34" charset="0"/>
              </a:rPr>
              <a:t>：加入一个</a:t>
            </a:r>
            <a:r>
              <a:rPr lang="zh-CN" altLang="en-US" sz="2400" b="1" dirty="0">
                <a:solidFill>
                  <a:srgbClr val="FF0000"/>
                </a:solidFill>
                <a:latin typeface="微软雅黑" panose="020B0503020204020204" pitchFamily="34" charset="-122"/>
                <a:ea typeface="微软雅黑" panose="020B0503020204020204" pitchFamily="34" charset="-122"/>
              </a:rPr>
              <a:t>超级汇点</a:t>
            </a:r>
            <a:r>
              <a:rPr lang="en-US" altLang="zh-CN" sz="2400" b="1" dirty="0">
                <a:solidFill>
                  <a:srgbClr val="FF0000"/>
                </a:solidFill>
                <a:latin typeface="Lucida Sans Unicode" panose="020B0602030504020204" pitchFamily="34" charset="0"/>
              </a:rPr>
              <a:t>t</a:t>
            </a:r>
            <a:r>
              <a:rPr lang="zh-CN" altLang="en-US" sz="2400" dirty="0">
                <a:latin typeface="Lucida Sans Unicode" panose="020B0602030504020204" pitchFamily="34" charset="0"/>
              </a:rPr>
              <a:t>，并加入有向边       </a:t>
            </a:r>
            <a:r>
              <a:rPr lang="en-US" altLang="zh-CN" sz="2400" dirty="0">
                <a:latin typeface="Lucida Sans Unicode" panose="020B0602030504020204" pitchFamily="34" charset="0"/>
              </a:rPr>
              <a:t>,</a:t>
            </a:r>
            <a:endParaRPr lang="en-US" altLang="zh-CN" sz="2400" dirty="0">
              <a:latin typeface="Lucida Sans Unicode" panose="020B0602030504020204" pitchFamily="34" charset="0"/>
            </a:endParaRPr>
          </a:p>
          <a:p>
            <a:pPr marL="640080">
              <a:lnSpc>
                <a:spcPct val="150000"/>
              </a:lnSpc>
              <a:defRPr/>
            </a:pPr>
            <a:r>
              <a:rPr lang="en-US" altLang="zh-CN" sz="2400" dirty="0">
                <a:latin typeface="Lucida Sans Unicode" panose="020B0602030504020204" pitchFamily="34" charset="0"/>
              </a:rPr>
              <a:t>                   </a:t>
            </a:r>
            <a:r>
              <a:rPr lang="zh-CN" altLang="en-US" sz="2400" dirty="0">
                <a:latin typeface="Lucida Sans Unicode" panose="020B0602030504020204" pitchFamily="34" charset="0"/>
              </a:rPr>
              <a:t>然后令                ，           。              </a:t>
            </a:r>
            <a:endParaRPr lang="zh-CN" altLang="en-US" sz="2400" dirty="0">
              <a:latin typeface="Lucida Sans Unicode" panose="020B0602030504020204" pitchFamily="34" charset="0"/>
            </a:endParaRPr>
          </a:p>
          <a:p>
            <a:pPr>
              <a:lnSpc>
                <a:spcPct val="150000"/>
              </a:lnSpc>
              <a:spcBef>
                <a:spcPts val="2400"/>
              </a:spcBef>
              <a:buFont typeface="Arial" panose="020B0604020202020204" pitchFamily="34" charset="0"/>
              <a:buNone/>
              <a:defRPr/>
            </a:pPr>
            <a:r>
              <a:rPr lang="zh-CN" altLang="en-US" sz="2400" dirty="0">
                <a:latin typeface="Lucida Sans Unicode" panose="020B0602030504020204" pitchFamily="34" charset="0"/>
              </a:rPr>
              <a:t>      超级源结点</a:t>
            </a:r>
            <a:r>
              <a:rPr lang="en-US" altLang="zh-CN" sz="2400" dirty="0">
                <a:latin typeface="Lucida Sans Unicode" panose="020B0602030504020204" pitchFamily="34" charset="0"/>
              </a:rPr>
              <a:t>s</a:t>
            </a:r>
            <a:r>
              <a:rPr lang="zh-CN" altLang="en-US" sz="2400" dirty="0">
                <a:latin typeface="Lucida Sans Unicode" panose="020B0602030504020204" pitchFamily="34" charset="0"/>
              </a:rPr>
              <a:t>能够给原来的多个源结点</a:t>
            </a:r>
            <a:r>
              <a:rPr lang="en-US" altLang="zh-CN" sz="2400" dirty="0" err="1">
                <a:latin typeface="Lucida Sans Unicode" panose="020B0602030504020204" pitchFamily="34" charset="0"/>
              </a:rPr>
              <a:t>s</a:t>
            </a:r>
            <a:r>
              <a:rPr lang="en-US" altLang="zh-CN" sz="2400" baseline="-25000" dirty="0" err="1">
                <a:latin typeface="Lucida Sans Unicode" panose="020B0602030504020204" pitchFamily="34" charset="0"/>
              </a:rPr>
              <a:t>i</a:t>
            </a:r>
            <a:r>
              <a:rPr lang="zh-CN" altLang="en-US" sz="2400" dirty="0">
                <a:latin typeface="Lucida Sans Unicode" panose="020B0602030504020204" pitchFamily="34" charset="0"/>
              </a:rPr>
              <a:t>提供所需的流量，超级汇点</a:t>
            </a:r>
            <a:r>
              <a:rPr lang="en-US" altLang="zh-CN" sz="2400" dirty="0">
                <a:latin typeface="Lucida Sans Unicode" panose="020B0602030504020204" pitchFamily="34" charset="0"/>
              </a:rPr>
              <a:t>t</a:t>
            </a:r>
            <a:r>
              <a:rPr lang="zh-CN" altLang="en-US" sz="2400" dirty="0">
                <a:latin typeface="Lucida Sans Unicode" panose="020B0602030504020204" pitchFamily="34" charset="0"/>
              </a:rPr>
              <a:t>可以消费原来所有汇点</a:t>
            </a:r>
            <a:r>
              <a:rPr lang="en-US" altLang="zh-CN" sz="2400" dirty="0" err="1">
                <a:latin typeface="Lucida Sans Unicode" panose="020B0602030504020204" pitchFamily="34" charset="0"/>
              </a:rPr>
              <a:t>t</a:t>
            </a:r>
            <a:r>
              <a:rPr lang="en-US" altLang="zh-CN" sz="2400" baseline="-25000" dirty="0" err="1">
                <a:latin typeface="Lucida Sans Unicode" panose="020B0602030504020204" pitchFamily="34" charset="0"/>
              </a:rPr>
              <a:t>i</a:t>
            </a:r>
            <a:r>
              <a:rPr lang="zh-CN" altLang="en-US" sz="2400" dirty="0">
                <a:latin typeface="Lucida Sans Unicode" panose="020B0602030504020204" pitchFamily="34" charset="0"/>
              </a:rPr>
              <a:t>所消费的流量。</a:t>
            </a:r>
            <a:r>
              <a:rPr lang="zh-CN" altLang="en-US" sz="2400" b="1" dirty="0">
                <a:latin typeface="微软雅黑" panose="020B0503020204020204" pitchFamily="34" charset="-122"/>
                <a:ea typeface="微软雅黑" panose="020B0503020204020204" pitchFamily="34" charset="-122"/>
              </a:rPr>
              <a:t>可以证明转化后的两个网络是等价的，具有相同的流</a:t>
            </a:r>
            <a:r>
              <a:rPr lang="zh-CN" altLang="en-US" sz="2400" dirty="0">
                <a:latin typeface="Lucida Sans Unicode" panose="020B0602030504020204" pitchFamily="34" charset="0"/>
              </a:rPr>
              <a:t>。</a:t>
            </a:r>
            <a:r>
              <a:rPr lang="zh-CN" altLang="en-US" sz="2000" dirty="0">
                <a:latin typeface="Lucida Sans Unicode" panose="020B0602030504020204" pitchFamily="34" charset="0"/>
              </a:rPr>
              <a:t>证明留作练习</a:t>
            </a:r>
            <a:r>
              <a:rPr lang="en-US" altLang="zh-CN" sz="2000" dirty="0">
                <a:latin typeface="Lucida Sans Unicode" panose="020B0602030504020204" pitchFamily="34" charset="0"/>
              </a:rPr>
              <a:t>26.1-2</a:t>
            </a:r>
            <a:r>
              <a:rPr lang="zh-CN" altLang="en-US" sz="2000" dirty="0">
                <a:latin typeface="Lucida Sans Unicode" panose="020B0602030504020204" pitchFamily="34" charset="0"/>
              </a:rPr>
              <a:t>。</a:t>
            </a:r>
            <a:endParaRPr lang="en-US" altLang="zh-CN" sz="2400" dirty="0">
              <a:latin typeface="Lucida Sans Unicode" panose="020B0602030504020204" pitchFamily="34" charset="0"/>
            </a:endParaRPr>
          </a:p>
        </p:txBody>
      </p:sp>
      <p:graphicFrame>
        <p:nvGraphicFramePr>
          <p:cNvPr id="24579" name="对象 3">
            <a:hlinkClick r:id="" action="ppaction://ole?verb=0"/>
          </p:cNvPr>
          <p:cNvGraphicFramePr>
            <a:graphicFrameLocks noChangeAspect="1"/>
          </p:cNvGraphicFramePr>
          <p:nvPr/>
        </p:nvGraphicFramePr>
        <p:xfrm>
          <a:off x="7740650" y="1619250"/>
          <a:ext cx="719138" cy="433388"/>
        </p:xfrm>
        <a:graphic>
          <a:graphicData uri="http://schemas.openxmlformats.org/presentationml/2006/ole">
            <mc:AlternateContent xmlns:mc="http://schemas.openxmlformats.org/markup-compatibility/2006">
              <mc:Choice xmlns:v="urn:schemas-microsoft-com:vml" Requires="v">
                <p:oleObj spid="_x0000_s24587" name="" r:id="rId1" imgW="381000" imgH="228600" progId="Equation.KSEE3">
                  <p:embed/>
                </p:oleObj>
              </mc:Choice>
              <mc:Fallback>
                <p:oleObj name="" r:id="rId1" imgW="381000" imgH="228600" progId="Equation.KSEE3">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650" y="1619250"/>
                        <a:ext cx="7191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0" name="对象 4">
            <a:hlinkClick r:id="" action="ppaction://ole?verb=0"/>
          </p:cNvPr>
          <p:cNvGraphicFramePr>
            <a:graphicFrameLocks noChangeAspect="1"/>
          </p:cNvGraphicFramePr>
          <p:nvPr/>
        </p:nvGraphicFramePr>
        <p:xfrm>
          <a:off x="3605213" y="2114550"/>
          <a:ext cx="1501775" cy="481013"/>
        </p:xfrm>
        <a:graphic>
          <a:graphicData uri="http://schemas.openxmlformats.org/presentationml/2006/ole">
            <mc:AlternateContent xmlns:mc="http://schemas.openxmlformats.org/markup-compatibility/2006">
              <mc:Choice xmlns:v="urn:schemas-microsoft-com:vml" Requires="v">
                <p:oleObj spid="_x0000_s24588" name="" r:id="rId3" imgW="711200" imgH="228600" progId="Equation.KSEE3">
                  <p:embed/>
                </p:oleObj>
              </mc:Choice>
              <mc:Fallback>
                <p:oleObj name="" r:id="rId3" imgW="711200" imgH="228600" progId="Equation.KSEE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5213" y="2114550"/>
                        <a:ext cx="1501775"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1" name="对象 6">
            <a:hlinkClick r:id="" action="ppaction://ole?verb=0"/>
          </p:cNvPr>
          <p:cNvGraphicFramePr>
            <a:graphicFrameLocks noChangeAspect="1"/>
          </p:cNvGraphicFramePr>
          <p:nvPr/>
        </p:nvGraphicFramePr>
        <p:xfrm>
          <a:off x="5364163" y="2138363"/>
          <a:ext cx="1114425" cy="360362"/>
        </p:xfrm>
        <a:graphic>
          <a:graphicData uri="http://schemas.openxmlformats.org/presentationml/2006/ole">
            <mc:AlternateContent xmlns:mc="http://schemas.openxmlformats.org/markup-compatibility/2006">
              <mc:Choice xmlns:v="urn:schemas-microsoft-com:vml" Requires="v">
                <p:oleObj spid="_x0000_s24589" name="" r:id="rId5" imgW="545465" imgH="177165" progId="Equation.KSEE3">
                  <p:embed/>
                </p:oleObj>
              </mc:Choice>
              <mc:Fallback>
                <p:oleObj name="" r:id="rId5" imgW="545465" imgH="177165" progId="Equation.KSEE3">
                  <p:embed/>
                  <p:pic>
                    <p:nvPicPr>
                      <p:cNvPr id="0"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163" y="2138363"/>
                        <a:ext cx="11144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2" name="对象 7">
            <a:hlinkClick r:id="" action="ppaction://ole?verb=0"/>
          </p:cNvPr>
          <p:cNvGraphicFramePr>
            <a:graphicFrameLocks noChangeAspect="1"/>
          </p:cNvGraphicFramePr>
          <p:nvPr/>
        </p:nvGraphicFramePr>
        <p:xfrm>
          <a:off x="7404100" y="3476625"/>
          <a:ext cx="673100" cy="447675"/>
        </p:xfrm>
        <a:graphic>
          <a:graphicData uri="http://schemas.openxmlformats.org/presentationml/2006/ole">
            <mc:AlternateContent xmlns:mc="http://schemas.openxmlformats.org/markup-compatibility/2006">
              <mc:Choice xmlns:v="urn:schemas-microsoft-com:vml" Requires="v">
                <p:oleObj spid="_x0000_s24590" name="" r:id="rId7" imgW="342900" imgH="228600" progId="Equation.KSEE3">
                  <p:embed/>
                </p:oleObj>
              </mc:Choice>
              <mc:Fallback>
                <p:oleObj name="" r:id="rId7" imgW="342900" imgH="228600" progId="Equation.KSEE3">
                  <p:embed/>
                  <p:pic>
                    <p:nvPicPr>
                      <p:cNvPr id="0"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04100" y="3476625"/>
                        <a:ext cx="6731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3" name="对象 10">
            <a:hlinkClick r:id="" action="ppaction://ole?verb=0"/>
          </p:cNvPr>
          <p:cNvGraphicFramePr>
            <a:graphicFrameLocks noChangeAspect="1"/>
          </p:cNvGraphicFramePr>
          <p:nvPr/>
        </p:nvGraphicFramePr>
        <p:xfrm>
          <a:off x="3594100" y="3992563"/>
          <a:ext cx="1482725" cy="504825"/>
        </p:xfrm>
        <a:graphic>
          <a:graphicData uri="http://schemas.openxmlformats.org/presentationml/2006/ole">
            <mc:AlternateContent xmlns:mc="http://schemas.openxmlformats.org/markup-compatibility/2006">
              <mc:Choice xmlns:v="urn:schemas-microsoft-com:vml" Requires="v">
                <p:oleObj spid="_x0000_s24591" name="" r:id="rId9" imgW="673100" imgH="228600" progId="Equation.KSEE3">
                  <p:embed/>
                </p:oleObj>
              </mc:Choice>
              <mc:Fallback>
                <p:oleObj name="" r:id="rId9" imgW="673100" imgH="228600" progId="Equation.KSEE3">
                  <p:embed/>
                  <p:pic>
                    <p:nvPicPr>
                      <p:cNvPr id="0" name="对象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94100" y="3992563"/>
                        <a:ext cx="14827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4" name="对象 32">
            <a:hlinkClick r:id="" action="ppaction://ole?verb=0"/>
          </p:cNvPr>
          <p:cNvGraphicFramePr>
            <a:graphicFrameLocks noChangeAspect="1"/>
          </p:cNvGraphicFramePr>
          <p:nvPr/>
        </p:nvGraphicFramePr>
        <p:xfrm>
          <a:off x="5286375" y="4006850"/>
          <a:ext cx="1192213" cy="407988"/>
        </p:xfrm>
        <a:graphic>
          <a:graphicData uri="http://schemas.openxmlformats.org/presentationml/2006/ole">
            <mc:AlternateContent xmlns:mc="http://schemas.openxmlformats.org/markup-compatibility/2006">
              <mc:Choice xmlns:v="urn:schemas-microsoft-com:vml" Requires="v">
                <p:oleObj spid="_x0000_s24592" name="" r:id="rId11" imgW="520700" imgH="177165" progId="Equation.KSEE3">
                  <p:embed/>
                </p:oleObj>
              </mc:Choice>
              <mc:Fallback>
                <p:oleObj name="" r:id="rId11" imgW="520700" imgH="177165" progId="Equation.KSEE3">
                  <p:embed/>
                  <p:pic>
                    <p:nvPicPr>
                      <p:cNvPr id="0" name="对象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86375" y="4006850"/>
                        <a:ext cx="1192213"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4585" name="图片 1"/>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4873625" y="1077913"/>
            <a:ext cx="20161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6" name="图片 2"/>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2987675" y="2951163"/>
            <a:ext cx="1800225"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1"/>
          <p:cNvSpPr txBox="1">
            <a:spLocks noChangeArrowheads="1"/>
          </p:cNvSpPr>
          <p:nvPr/>
        </p:nvSpPr>
        <p:spPr bwMode="auto">
          <a:xfrm>
            <a:off x="250825" y="566738"/>
            <a:ext cx="8224838" cy="11350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22300" indent="-622300">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pPr>
            <a:r>
              <a:rPr lang="zh-CN" altLang="en-US" sz="2400">
                <a:solidFill>
                  <a:schemeClr val="tx1"/>
                </a:solidFill>
              </a:rPr>
              <a:t>例：将一个具有</a:t>
            </a:r>
            <a:r>
              <a:rPr lang="en-US" altLang="zh-CN" sz="2400">
                <a:solidFill>
                  <a:schemeClr val="tx1"/>
                </a:solidFill>
              </a:rPr>
              <a:t>5</a:t>
            </a:r>
            <a:r>
              <a:rPr lang="zh-CN" altLang="en-US" sz="2400">
                <a:solidFill>
                  <a:schemeClr val="tx1"/>
                </a:solidFill>
              </a:rPr>
              <a:t>个源结点、</a:t>
            </a:r>
            <a:r>
              <a:rPr lang="en-US" altLang="zh-CN" sz="2400">
                <a:solidFill>
                  <a:schemeClr val="tx1"/>
                </a:solidFill>
              </a:rPr>
              <a:t>3</a:t>
            </a:r>
            <a:r>
              <a:rPr lang="zh-CN" altLang="en-US" sz="2400">
                <a:solidFill>
                  <a:schemeClr val="tx1"/>
                </a:solidFill>
              </a:rPr>
              <a:t>个汇点的一般流网络转换成为一个等价的单源结点单汇点的流网络</a:t>
            </a:r>
            <a:endParaRPr lang="en-US" altLang="zh-CN" sz="1600">
              <a:solidFill>
                <a:schemeClr val="tx1"/>
              </a:solidFill>
            </a:endParaRPr>
          </a:p>
        </p:txBody>
      </p:sp>
      <p:pic>
        <p:nvPicPr>
          <p:cNvPr id="26627" name="图片 13" descr="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9538" y="2178050"/>
            <a:ext cx="2509837" cy="422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右箭头 15"/>
          <p:cNvSpPr/>
          <p:nvPr/>
        </p:nvSpPr>
        <p:spPr>
          <a:xfrm>
            <a:off x="3122613" y="4384675"/>
            <a:ext cx="563562" cy="231775"/>
          </a:xfrm>
          <a:prstGeom prst="rightArrow">
            <a:avLst/>
          </a:prstGeom>
          <a:solidFill>
            <a:schemeClr val="accent1">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zh-CN" altLang="en-US" noProof="1"/>
          </a:p>
        </p:txBody>
      </p:sp>
      <p:pic>
        <p:nvPicPr>
          <p:cNvPr id="26629" name="图片 16" descr="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68713" y="1701800"/>
            <a:ext cx="5118100"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630" name="直接箭头连接符 13"/>
          <p:cNvCxnSpPr>
            <a:cxnSpLocks noChangeShapeType="1"/>
          </p:cNvCxnSpPr>
          <p:nvPr/>
        </p:nvCxnSpPr>
        <p:spPr bwMode="auto">
          <a:xfrm flipV="1">
            <a:off x="3975100" y="5605463"/>
            <a:ext cx="666750" cy="587375"/>
          </a:xfrm>
          <a:prstGeom prst="straightConnector1">
            <a:avLst/>
          </a:prstGeom>
          <a:noFill/>
          <a:ln w="38100" algn="ctr">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p:cNvSpPr txBox="1"/>
          <p:nvPr/>
        </p:nvSpPr>
        <p:spPr>
          <a:xfrm>
            <a:off x="2879725" y="5970588"/>
            <a:ext cx="1606550" cy="708025"/>
          </a:xfrm>
          <a:prstGeom prst="rect">
            <a:avLst/>
          </a:prstGeom>
          <a:solidFill>
            <a:schemeClr val="accent1">
              <a:lumMod val="20000"/>
              <a:lumOff val="80000"/>
            </a:schemeClr>
          </a:solidFill>
        </p:spPr>
        <p:txBody>
          <a:bodyPr>
            <a:spAutoFit/>
          </a:bodyPr>
          <a:lstStyle>
            <a:defPPr>
              <a:defRPr lang="zh-CN"/>
            </a:defPPr>
            <a:lvl1pPr>
              <a:defRPr sz="2000">
                <a:latin typeface="微软雅黑" panose="020B0503020204020204" pitchFamily="34" charset="-122"/>
                <a:ea typeface="微软雅黑" panose="020B0503020204020204" pitchFamily="34" charset="-122"/>
              </a:defRPr>
            </a:lvl1pPr>
          </a:lstStyle>
          <a:p>
            <a:pPr>
              <a:defRPr/>
            </a:pPr>
            <a:r>
              <a:rPr lang="zh-CN" altLang="en-US" dirty="0"/>
              <a:t>有向边的容量置为∞</a:t>
            </a:r>
            <a:endParaRPr lang="zh-CN" altLang="en-US" dirty="0"/>
          </a:p>
        </p:txBody>
      </p:sp>
      <p:cxnSp>
        <p:nvCxnSpPr>
          <p:cNvPr id="26632" name="直接箭头连接符 16"/>
          <p:cNvCxnSpPr>
            <a:cxnSpLocks noChangeShapeType="1"/>
          </p:cNvCxnSpPr>
          <p:nvPr/>
        </p:nvCxnSpPr>
        <p:spPr bwMode="auto">
          <a:xfrm flipH="1">
            <a:off x="7912100" y="2808288"/>
            <a:ext cx="52388" cy="836612"/>
          </a:xfrm>
          <a:prstGeom prst="straightConnector1">
            <a:avLst/>
          </a:prstGeom>
          <a:noFill/>
          <a:ln w="38100" algn="ctr">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文本框 18"/>
          <p:cNvSpPr txBox="1"/>
          <p:nvPr/>
        </p:nvSpPr>
        <p:spPr>
          <a:xfrm>
            <a:off x="7299325" y="2073275"/>
            <a:ext cx="1604963" cy="708025"/>
          </a:xfrm>
          <a:prstGeom prst="rect">
            <a:avLst/>
          </a:prstGeom>
          <a:solidFill>
            <a:schemeClr val="accent1">
              <a:lumMod val="20000"/>
              <a:lumOff val="80000"/>
            </a:schemeClr>
          </a:solidFill>
        </p:spPr>
        <p:txBody>
          <a:bodyPr>
            <a:spAutoFit/>
          </a:bodyPr>
          <a:lstStyle/>
          <a:p>
            <a:pPr>
              <a:defRPr/>
            </a:pPr>
            <a:r>
              <a:rPr lang="zh-CN" altLang="en-US" sz="2000" dirty="0">
                <a:latin typeface="微软雅黑" panose="020B0503020204020204" pitchFamily="34" charset="-122"/>
                <a:ea typeface="微软雅黑" panose="020B0503020204020204" pitchFamily="34" charset="-122"/>
              </a:rPr>
              <a:t>有向边的容量置为∞</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1"/>
          <p:cNvSpPr txBox="1">
            <a:spLocks noChangeArrowheads="1"/>
          </p:cNvSpPr>
          <p:nvPr/>
        </p:nvSpPr>
        <p:spPr bwMode="auto">
          <a:xfrm>
            <a:off x="179388" y="188913"/>
            <a:ext cx="8789987" cy="3970337"/>
          </a:xfrm>
          <a:prstGeom prst="rect">
            <a:avLst/>
          </a:prstGeom>
          <a:solidFill>
            <a:schemeClr val="bg1"/>
          </a:solid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ts val="0"/>
              </a:spcBef>
              <a:buFont typeface="Arial" panose="020B0604020202020204" pitchFamily="34" charset="0"/>
              <a:buNone/>
              <a:defRPr/>
            </a:pPr>
            <a:r>
              <a:rPr lang="zh-CN" altLang="en-US" sz="2400" b="1" dirty="0">
                <a:latin typeface="微软雅黑" panose="020B0503020204020204" pitchFamily="34" charset="-122"/>
                <a:ea typeface="微软雅黑" panose="020B0503020204020204" pitchFamily="34" charset="-122"/>
              </a:rPr>
              <a:t>如何求流网络的最大流？</a:t>
            </a:r>
            <a:endParaRPr lang="en-US" altLang="zh-CN" sz="2400" b="1" dirty="0">
              <a:latin typeface="微软雅黑" panose="020B0503020204020204" pitchFamily="34" charset="-122"/>
              <a:ea typeface="微软雅黑" panose="020B0503020204020204" pitchFamily="34" charset="-122"/>
            </a:endParaRPr>
          </a:p>
          <a:p>
            <a:pPr marL="360680" indent="-360680">
              <a:lnSpc>
                <a:spcPct val="150000"/>
              </a:lnSpc>
              <a:spcBef>
                <a:spcPts val="0"/>
              </a:spcBef>
              <a:buFont typeface="Arial" panose="020B0604020202020204" pitchFamily="34" charset="0"/>
              <a:buNone/>
              <a:defRPr/>
            </a:pPr>
            <a:r>
              <a:rPr lang="zh-CN" altLang="en-US" sz="2400" dirty="0">
                <a:latin typeface="微软雅黑" panose="020B0503020204020204" pitchFamily="34" charset="-122"/>
                <a:ea typeface="微软雅黑" panose="020B0503020204020204" pitchFamily="34" charset="-122"/>
              </a:rPr>
              <a:t>基本思路</a:t>
            </a:r>
            <a:r>
              <a:rPr lang="zh-CN" altLang="en-US" sz="2400" b="1" dirty="0">
                <a:latin typeface="微软雅黑" panose="020B0503020204020204" pitchFamily="34" charset="-122"/>
                <a:ea typeface="微软雅黑" panose="020B0503020204020204" pitchFamily="34" charset="-122"/>
              </a:rPr>
              <a:t>：从最小流值开始，一点一点地增加，直到最大值。</a:t>
            </a:r>
            <a:endParaRPr lang="en-US" altLang="zh-CN" sz="2400" b="1" dirty="0">
              <a:latin typeface="微软雅黑" panose="020B0503020204020204" pitchFamily="34" charset="-122"/>
              <a:ea typeface="微软雅黑" panose="020B0503020204020204" pitchFamily="34" charset="-122"/>
            </a:endParaRPr>
          </a:p>
          <a:p>
            <a:pPr marL="360680" indent="-360680">
              <a:lnSpc>
                <a:spcPct val="150000"/>
              </a:lnSpc>
              <a:spcBef>
                <a:spcPts val="0"/>
              </a:spcBef>
              <a:buFont typeface="Arial" panose="020B0604020202020204" pitchFamily="34" charset="0"/>
              <a:buNone/>
              <a:defRPr/>
            </a:pPr>
            <a:r>
              <a:rPr lang="zh-CN" altLang="en-US" sz="2400" dirty="0">
                <a:latin typeface="宋体" panose="02010600030101010101" pitchFamily="2" charset="-122"/>
                <a:ea typeface="微软雅黑" panose="020B0503020204020204" pitchFamily="34" charset="-122"/>
              </a:rPr>
              <a:t>从而引出一下问题：</a:t>
            </a:r>
            <a:endParaRPr lang="en-US" altLang="zh-CN" sz="2400" dirty="0">
              <a:latin typeface="宋体" panose="02010600030101010101" pitchFamily="2" charset="-122"/>
              <a:ea typeface="微软雅黑" panose="020B0503020204020204" pitchFamily="34" charset="-122"/>
            </a:endParaRPr>
          </a:p>
          <a:p>
            <a:pPr marL="360680" indent="-360680">
              <a:lnSpc>
                <a:spcPct val="150000"/>
              </a:lnSpc>
              <a:spcBef>
                <a:spcPts val="0"/>
              </a:spcBef>
              <a:buFont typeface="Arial" panose="020B0604020202020204" pitchFamily="34" charset="0"/>
              <a:buNone/>
              <a:defRPr/>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）最小流值是多少？      </a:t>
            </a:r>
            <a:endParaRPr lang="en-US" altLang="zh-CN" sz="2400" dirty="0">
              <a:latin typeface="微软雅黑" panose="020B0503020204020204" pitchFamily="34" charset="-122"/>
              <a:ea typeface="微软雅黑" panose="020B0503020204020204" pitchFamily="34" charset="-122"/>
            </a:endParaRPr>
          </a:p>
          <a:p>
            <a:pPr marL="360680" indent="-360680">
              <a:lnSpc>
                <a:spcPct val="150000"/>
              </a:lnSpc>
              <a:spcBef>
                <a:spcPts val="0"/>
              </a:spcBef>
              <a:buFont typeface="Arial" panose="020B0604020202020204" pitchFamily="34" charset="0"/>
              <a:buNone/>
              <a:defRPr/>
            </a:pP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2</a:t>
            </a:r>
            <a:r>
              <a:rPr lang="zh-CN" altLang="en-US" sz="2400" dirty="0">
                <a:solidFill>
                  <a:srgbClr val="FF0000"/>
                </a:solidFill>
                <a:latin typeface="微软雅黑" panose="020B0503020204020204" pitchFamily="34" charset="-122"/>
                <a:ea typeface="微软雅黑" panose="020B0503020204020204" pitchFamily="34" charset="-122"/>
              </a:rPr>
              <a:t>）怎么增加流值？</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spcBef>
                <a:spcPts val="0"/>
              </a:spcBef>
              <a:buFont typeface="Arial" panose="020B0604020202020204" pitchFamily="34" charset="0"/>
              <a:buNone/>
              <a:defRPr/>
            </a:pPr>
            <a:r>
              <a:rPr lang="zh-CN" altLang="en-US" sz="2400" dirty="0">
                <a:solidFill>
                  <a:srgbClr val="0000FF"/>
                </a:solidFill>
                <a:latin typeface="微软雅黑" panose="020B0503020204020204" pitchFamily="34" charset="-122"/>
                <a:ea typeface="微软雅黑" panose="020B0503020204020204" pitchFamily="34" charset="-122"/>
              </a:rPr>
              <a:t>（</a:t>
            </a:r>
            <a:r>
              <a:rPr lang="en-US" altLang="zh-CN" sz="2400" dirty="0">
                <a:solidFill>
                  <a:srgbClr val="0000FF"/>
                </a:solidFill>
                <a:latin typeface="微软雅黑" panose="020B0503020204020204" pitchFamily="34" charset="-122"/>
                <a:ea typeface="微软雅黑" panose="020B0503020204020204" pitchFamily="34" charset="-122"/>
              </a:rPr>
              <a:t>3</a:t>
            </a:r>
            <a:r>
              <a:rPr lang="zh-CN" altLang="en-US" sz="2400" dirty="0">
                <a:solidFill>
                  <a:srgbClr val="0000FF"/>
                </a:solidFill>
                <a:latin typeface="微软雅黑" panose="020B0503020204020204" pitchFamily="34" charset="-122"/>
                <a:ea typeface="微软雅黑" panose="020B0503020204020204" pitchFamily="34" charset="-122"/>
              </a:rPr>
              <a:t>）何时能得到最大流？</a:t>
            </a:r>
            <a:endParaRPr lang="zh-CN" altLang="en-US" sz="2400" dirty="0">
              <a:solidFill>
                <a:srgbClr val="0000FF"/>
              </a:solidFill>
              <a:latin typeface="微软雅黑" panose="020B0503020204020204" pitchFamily="34" charset="-122"/>
              <a:ea typeface="微软雅黑" panose="020B0503020204020204" pitchFamily="34" charset="-122"/>
            </a:endParaRPr>
          </a:p>
          <a:p>
            <a:pPr>
              <a:lnSpc>
                <a:spcPct val="150000"/>
              </a:lnSpc>
              <a:spcBef>
                <a:spcPts val="0"/>
              </a:spcBef>
              <a:buFont typeface="Arial" panose="020B0604020202020204" pitchFamily="34" charset="0"/>
              <a:buNone/>
              <a:defRPr/>
            </a:pPr>
            <a:r>
              <a:rPr lang="zh-CN" altLang="en-US" sz="2400" b="1" dirty="0">
                <a:latin typeface="宋体" panose="02010600030101010101" pitchFamily="2" charset="-122"/>
              </a:rPr>
              <a:t>  </a:t>
            </a:r>
            <a:endParaRPr lang="en-US" altLang="zh-CN" sz="2400" dirty="0">
              <a:latin typeface="宋体" panose="02010600030101010101" pitchFamily="2" charset="-122"/>
            </a:endParaRPr>
          </a:p>
        </p:txBody>
      </p:sp>
      <p:sp>
        <p:nvSpPr>
          <p:cNvPr id="3" name="矩形 2"/>
          <p:cNvSpPr/>
          <p:nvPr/>
        </p:nvSpPr>
        <p:spPr>
          <a:xfrm>
            <a:off x="55563" y="3716338"/>
            <a:ext cx="9037637" cy="3048000"/>
          </a:xfrm>
          <a:prstGeom prst="rect">
            <a:avLst/>
          </a:prstGeom>
          <a:solidFill>
            <a:schemeClr val="accent1">
              <a:lumMod val="20000"/>
              <a:lumOff val="80000"/>
            </a:schemeClr>
          </a:solidFill>
        </p:spPr>
        <p:txBody>
          <a:bodyPr>
            <a:spAutoFit/>
          </a:bodyPr>
          <a:lstStyle/>
          <a:p>
            <a:pPr marL="285750" indent="-285750">
              <a:lnSpc>
                <a:spcPct val="150000"/>
              </a:lnSpc>
              <a:spcBef>
                <a:spcPts val="0"/>
              </a:spcBef>
              <a:buFont typeface="Wingdings" panose="05000000000000000000" pitchFamily="2" charset="2"/>
              <a:buChar char="p"/>
              <a:defRPr/>
            </a:pPr>
            <a:r>
              <a:rPr lang="zh-CN" altLang="en-US" dirty="0">
                <a:latin typeface="微软雅黑" panose="020B0503020204020204" pitchFamily="34" charset="-122"/>
                <a:ea typeface="微软雅黑" panose="020B0503020204020204" pitchFamily="34" charset="-122"/>
              </a:rPr>
              <a:t>由于有容量限制和结点流量守恒，不是所有的边都能以等于容量的最大流值传输流，否则接收结点接收不了（</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除外），发送结点也没有足够的流量发送（</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除外），甚至有些边上没有流。</a:t>
            </a:r>
            <a:r>
              <a:rPr lang="zh-CN" altLang="en-US" b="1" dirty="0">
                <a:solidFill>
                  <a:srgbClr val="FF0000"/>
                </a:solidFill>
                <a:latin typeface="微软雅黑" panose="020B0503020204020204" pitchFamily="34" charset="-122"/>
                <a:ea typeface="微软雅黑" panose="020B0503020204020204" pitchFamily="34" charset="-122"/>
              </a:rPr>
              <a:t>整个网络的流要在所有的边中均衡分布，以达到整体最大的效果。</a:t>
            </a:r>
            <a:endParaRPr lang="en-US" altLang="zh-CN" b="1"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spcBef>
                <a:spcPts val="0"/>
              </a:spcBef>
              <a:buFont typeface="Wingdings" panose="05000000000000000000" pitchFamily="2" charset="2"/>
              <a:buChar char="p"/>
              <a:defRPr/>
            </a:pPr>
            <a:r>
              <a:rPr lang="zh-CN" altLang="en-US" dirty="0">
                <a:latin typeface="微软雅黑" panose="020B0503020204020204" pitchFamily="34" charset="-122"/>
                <a:ea typeface="微软雅黑" panose="020B0503020204020204" pitchFamily="34" charset="-122"/>
              </a:rPr>
              <a:t>对网络整体流值的增加，不意味着对所有边的流都增加，其中有些不变，甚至不用；而剩下的则是</a:t>
            </a:r>
            <a:r>
              <a:rPr lang="zh-CN" altLang="en-US" b="1" dirty="0">
                <a:solidFill>
                  <a:srgbClr val="FF0000"/>
                </a:solidFill>
                <a:latin typeface="微软雅黑" panose="020B0503020204020204" pitchFamily="34" charset="-122"/>
                <a:ea typeface="微软雅黑" panose="020B0503020204020204" pitchFamily="34" charset="-122"/>
              </a:rPr>
              <a:t>有的增加，有的可能要减少，以便把流分布到其它路径上以获得更大的整体流量</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spcBef>
                <a:spcPts val="0"/>
              </a:spcBef>
              <a:buFont typeface="Wingdings" panose="05000000000000000000" pitchFamily="2" charset="2"/>
              <a:buChar char="p"/>
              <a:defRPr/>
            </a:pPr>
            <a:r>
              <a:rPr lang="zh-CN" altLang="en-US" sz="2000" b="1" dirty="0">
                <a:solidFill>
                  <a:srgbClr val="FF0000"/>
                </a:solidFill>
                <a:latin typeface="微软雅黑" panose="020B0503020204020204" pitchFamily="34" charset="-122"/>
                <a:ea typeface="微软雅黑" panose="020B0503020204020204" pitchFamily="34" charset="-122"/>
              </a:rPr>
              <a:t>那么，对哪些边增加、哪些边减少呢？</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4" name="矩形 3"/>
          <p:cNvSpPr/>
          <p:nvPr/>
        </p:nvSpPr>
        <p:spPr>
          <a:xfrm>
            <a:off x="4557713" y="1881188"/>
            <a:ext cx="4321175" cy="461962"/>
          </a:xfrm>
          <a:prstGeom prst="rect">
            <a:avLst/>
          </a:prstGeom>
          <a:solidFill>
            <a:schemeClr val="accent1">
              <a:lumMod val="20000"/>
              <a:lumOff val="80000"/>
            </a:schemeClr>
          </a:solidFill>
          <a:ln>
            <a:solidFill>
              <a:schemeClr val="accent1">
                <a:lumMod val="20000"/>
                <a:lumOff val="80000"/>
              </a:schemeClr>
            </a:solidFill>
          </a:ln>
        </p:spPr>
        <p:txBody>
          <a:bodyPr>
            <a:spAutoFit/>
          </a:bodyPr>
          <a:lstStyle/>
          <a:p>
            <a:pPr marL="360680" indent="-360680">
              <a:spcBef>
                <a:spcPts val="0"/>
              </a:spcBef>
              <a:buFont typeface="Arial" panose="020B0604020202020204" pitchFamily="34" charset="0"/>
              <a:buNone/>
              <a:defRPr/>
            </a:pPr>
            <a:r>
              <a:rPr lang="zh-CN" altLang="en-US" sz="2400" dirty="0">
                <a:latin typeface="微软雅黑" panose="020B0503020204020204" pitchFamily="34" charset="-122"/>
                <a:ea typeface="微软雅黑" panose="020B0503020204020204" pitchFamily="34" charset="-122"/>
              </a:rPr>
              <a:t>不小于</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即可，可以从</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开始；</a:t>
            </a:r>
            <a:endParaRPr lang="zh-CN" altLang="en-US" sz="2400" dirty="0">
              <a:latin typeface="微软雅黑" panose="020B0503020204020204" pitchFamily="34" charset="-122"/>
              <a:ea typeface="微软雅黑" panose="020B0503020204020204" pitchFamily="34" charset="-122"/>
            </a:endParaRPr>
          </a:p>
        </p:txBody>
      </p:sp>
      <p:sp>
        <p:nvSpPr>
          <p:cNvPr id="5" name="矩形 4"/>
          <p:cNvSpPr>
            <a:spLocks noChangeArrowheads="1"/>
          </p:cNvSpPr>
          <p:nvPr/>
        </p:nvSpPr>
        <p:spPr bwMode="auto">
          <a:xfrm>
            <a:off x="4575175" y="2422525"/>
            <a:ext cx="4394200" cy="1198880"/>
          </a:xfrm>
          <a:prstGeom prst="rect">
            <a:avLst/>
          </a:prstGeom>
          <a:solidFill>
            <a:schemeClr val="bg1"/>
          </a:solidFill>
          <a:ln w="9525">
            <a:solidFill>
              <a:schemeClr val="tx1"/>
            </a:solidFill>
            <a:miter lim="800000"/>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zh-CN" altLang="en-US" sz="2400">
                <a:solidFill>
                  <a:srgbClr val="0000FF"/>
                </a:solidFill>
              </a:rPr>
              <a:t>算法不可能无休止地进行下去，当达到最大流时，怎么知道并结束计算呢？</a:t>
            </a:r>
            <a:endParaRPr lang="zh-CN" altLang="en-US" sz="2400">
              <a:solidFill>
                <a:srgbClr val="0000FF"/>
              </a:solidFill>
              <a:latin typeface="Arial" panose="020B0604020202020204" pitchFamily="34" charset="0"/>
              <a:ea typeface="宋体" panose="02010600030101010101" pitchFamily="2" charset="-122"/>
            </a:endParaRPr>
          </a:p>
        </p:txBody>
      </p:sp>
      <p:cxnSp>
        <p:nvCxnSpPr>
          <p:cNvPr id="7" name="直接连接符 6"/>
          <p:cNvCxnSpPr>
            <a:cxnSpLocks noChangeShapeType="1"/>
          </p:cNvCxnSpPr>
          <p:nvPr/>
        </p:nvCxnSpPr>
        <p:spPr bwMode="auto">
          <a:xfrm flipH="1">
            <a:off x="179388" y="2708275"/>
            <a:ext cx="215900" cy="0"/>
          </a:xfrm>
          <a:prstGeom prst="line">
            <a:avLst/>
          </a:prstGeom>
          <a:noFill/>
          <a:ln w="57150"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箭头连接符 8"/>
          <p:cNvCxnSpPr>
            <a:cxnSpLocks noChangeShapeType="1"/>
          </p:cNvCxnSpPr>
          <p:nvPr/>
        </p:nvCxnSpPr>
        <p:spPr bwMode="auto">
          <a:xfrm>
            <a:off x="179388" y="2708275"/>
            <a:ext cx="0" cy="1008063"/>
          </a:xfrm>
          <a:prstGeom prst="straightConnector1">
            <a:avLst/>
          </a:prstGeom>
          <a:noFill/>
          <a:ln w="57150" algn="ctr">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p:cNvCxnSpPr>
            <a:cxnSpLocks noChangeShapeType="1"/>
          </p:cNvCxnSpPr>
          <p:nvPr/>
        </p:nvCxnSpPr>
        <p:spPr bwMode="auto">
          <a:xfrm flipV="1">
            <a:off x="3995738" y="2819400"/>
            <a:ext cx="561975" cy="406400"/>
          </a:xfrm>
          <a:prstGeom prst="straightConnector1">
            <a:avLst/>
          </a:prstGeom>
          <a:noFill/>
          <a:ln w="57150" algn="ctr">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p:cNvCxnSpPr>
            <a:cxnSpLocks noChangeShapeType="1"/>
          </p:cNvCxnSpPr>
          <p:nvPr/>
        </p:nvCxnSpPr>
        <p:spPr bwMode="auto">
          <a:xfrm flipV="1">
            <a:off x="3348038" y="2173288"/>
            <a:ext cx="1227137" cy="3175"/>
          </a:xfrm>
          <a:prstGeom prst="straightConnector1">
            <a:avLst/>
          </a:prstGeom>
          <a:noFill/>
          <a:ln w="57150" algn="ctr">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4">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1"/>
          <p:cNvSpPr txBox="1">
            <a:spLocks noChangeArrowheads="1"/>
          </p:cNvSpPr>
          <p:nvPr/>
        </p:nvSpPr>
        <p:spPr bwMode="auto">
          <a:xfrm>
            <a:off x="246063" y="303213"/>
            <a:ext cx="8789987" cy="6186487"/>
          </a:xfrm>
          <a:prstGeom prst="rect">
            <a:avLst/>
          </a:prstGeom>
          <a:solidFill>
            <a:schemeClr val="bg1"/>
          </a:solid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ts val="1800"/>
              </a:spcBef>
              <a:buFont typeface="Arial" panose="020B0604020202020204" pitchFamily="34" charset="0"/>
              <a:buNone/>
              <a:defRPr/>
            </a:pPr>
            <a:r>
              <a:rPr lang="en-US" altLang="zh-CN" sz="2800" b="1" dirty="0">
                <a:latin typeface="微软雅黑" panose="020B0503020204020204" pitchFamily="34" charset="-122"/>
                <a:ea typeface="微软雅黑" panose="020B0503020204020204" pitchFamily="34" charset="-122"/>
              </a:rPr>
              <a:t>26.2 Ford-Fulkerson</a:t>
            </a:r>
            <a:r>
              <a:rPr lang="zh-CN" altLang="en-US" sz="2800" b="1" dirty="0">
                <a:latin typeface="微软雅黑" panose="020B0503020204020204" pitchFamily="34" charset="-122"/>
                <a:ea typeface="微软雅黑" panose="020B0503020204020204" pitchFamily="34" charset="-122"/>
              </a:rPr>
              <a:t>方法</a:t>
            </a:r>
            <a:endParaRPr lang="en-US" altLang="zh-CN" sz="2800" b="1" dirty="0">
              <a:latin typeface="微软雅黑" panose="020B0503020204020204" pitchFamily="34" charset="-122"/>
              <a:ea typeface="微软雅黑" panose="020B0503020204020204" pitchFamily="34" charset="-122"/>
            </a:endParaRPr>
          </a:p>
          <a:p>
            <a:pPr marL="360680" indent="-360680">
              <a:lnSpc>
                <a:spcPct val="150000"/>
              </a:lnSpc>
              <a:spcBef>
                <a:spcPts val="1800"/>
              </a:spcBef>
              <a:buFont typeface="Arial" panose="020B0604020202020204" pitchFamily="34" charset="0"/>
              <a:buNone/>
              <a:defRPr/>
            </a:pPr>
            <a:endParaRPr lang="en-US" altLang="zh-CN" sz="2400" dirty="0">
              <a:latin typeface="微软雅黑" panose="020B0503020204020204" pitchFamily="34" charset="-122"/>
              <a:ea typeface="微软雅黑" panose="020B0503020204020204" pitchFamily="34" charset="-122"/>
            </a:endParaRPr>
          </a:p>
          <a:p>
            <a:pPr marL="360680" indent="-360680">
              <a:lnSpc>
                <a:spcPct val="150000"/>
              </a:lnSpc>
              <a:spcBef>
                <a:spcPts val="1800"/>
              </a:spcBef>
              <a:buFont typeface="Arial" panose="020B0604020202020204" pitchFamily="34" charset="0"/>
              <a:buNone/>
              <a:defRPr/>
            </a:pPr>
            <a:r>
              <a:rPr lang="en-US" altLang="zh-CN" sz="2400" dirty="0">
                <a:latin typeface="微软雅黑" panose="020B0503020204020204" pitchFamily="34" charset="-122"/>
                <a:ea typeface="微软雅黑" panose="020B0503020204020204" pitchFamily="34" charset="-122"/>
              </a:rPr>
              <a:t>1. </a:t>
            </a:r>
            <a:r>
              <a:rPr lang="en-US" altLang="zh-CN" sz="2400" b="1" dirty="0">
                <a:solidFill>
                  <a:srgbClr val="FF0000"/>
                </a:solidFill>
                <a:latin typeface="微软雅黑" panose="020B0503020204020204" pitchFamily="34" charset="-122"/>
                <a:ea typeface="微软雅黑" panose="020B0503020204020204" pitchFamily="34" charset="-122"/>
              </a:rPr>
              <a:t>Ford-Fulkerson</a:t>
            </a:r>
            <a:r>
              <a:rPr lang="zh-CN" altLang="en-US" sz="2400" b="1" dirty="0">
                <a:solidFill>
                  <a:srgbClr val="FF0000"/>
                </a:solidFill>
                <a:latin typeface="微软雅黑" panose="020B0503020204020204" pitchFamily="34" charset="-122"/>
                <a:ea typeface="微软雅黑" panose="020B0503020204020204" pitchFamily="34" charset="-122"/>
              </a:rPr>
              <a:t>方法</a:t>
            </a:r>
            <a:r>
              <a:rPr lang="zh-CN" altLang="en-US" sz="2400" b="1" dirty="0">
                <a:latin typeface="微软雅黑" panose="020B0503020204020204" pitchFamily="34" charset="-122"/>
                <a:ea typeface="微软雅黑" panose="020B0503020204020204" pitchFamily="34" charset="-122"/>
              </a:rPr>
              <a:t>的基本思想</a:t>
            </a:r>
            <a:endParaRPr lang="en-US" altLang="zh-CN" sz="2400" b="1" dirty="0">
              <a:latin typeface="宋体" panose="02010600030101010101" pitchFamily="2" charset="-122"/>
            </a:endParaRPr>
          </a:p>
          <a:p>
            <a:pPr marL="360680" indent="-360680">
              <a:lnSpc>
                <a:spcPct val="150000"/>
              </a:lnSpc>
              <a:spcBef>
                <a:spcPts val="1800"/>
              </a:spcBef>
              <a:buFont typeface="Arial" panose="020B0604020202020204" pitchFamily="34" charset="0"/>
              <a:buNone/>
              <a:defRPr/>
            </a:pPr>
            <a:r>
              <a:rPr lang="zh-CN" altLang="en-US" sz="2400" dirty="0">
                <a:latin typeface="宋体" panose="02010600030101010101" pitchFamily="2" charset="-122"/>
              </a:rPr>
              <a:t>     </a:t>
            </a:r>
            <a:r>
              <a:rPr lang="zh-CN" altLang="en-US" sz="2400" b="1" dirty="0">
                <a:latin typeface="微软雅黑" panose="020B0503020204020204" pitchFamily="34" charset="-122"/>
                <a:ea typeface="微软雅黑" panose="020B0503020204020204" pitchFamily="34" charset="-122"/>
              </a:rPr>
              <a:t>通过不断增加可行流值的方式找到最大流：</a:t>
            </a:r>
            <a:endParaRPr lang="zh-CN" altLang="en-US" sz="2400" b="1" dirty="0">
              <a:latin typeface="微软雅黑" panose="020B0503020204020204" pitchFamily="34" charset="-122"/>
              <a:ea typeface="微软雅黑" panose="020B0503020204020204" pitchFamily="34" charset="-122"/>
            </a:endParaRPr>
          </a:p>
          <a:p>
            <a:pPr>
              <a:lnSpc>
                <a:spcPct val="150000"/>
              </a:lnSpc>
              <a:spcBef>
                <a:spcPts val="1800"/>
              </a:spcBef>
              <a:buFont typeface="Arial" panose="020B0604020202020204" pitchFamily="34" charset="0"/>
              <a:buNone/>
              <a:defRPr/>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）从流值为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的初始流开始；</a:t>
            </a:r>
            <a:endParaRPr lang="zh-CN" altLang="en-US" sz="2400" dirty="0">
              <a:latin typeface="微软雅黑" panose="020B0503020204020204" pitchFamily="34" charset="-122"/>
              <a:ea typeface="微软雅黑" panose="020B0503020204020204" pitchFamily="34" charset="-122"/>
            </a:endParaRPr>
          </a:p>
          <a:p>
            <a:pPr>
              <a:lnSpc>
                <a:spcPct val="150000"/>
              </a:lnSpc>
              <a:spcBef>
                <a:spcPts val="1800"/>
              </a:spcBef>
              <a:buFont typeface="Arial" panose="020B0604020202020204" pitchFamily="34" charset="0"/>
              <a:buNone/>
              <a:defRPr/>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）通过某种方法，对流值进行增加；</a:t>
            </a:r>
            <a:endParaRPr lang="zh-CN" altLang="en-US" sz="2400" dirty="0">
              <a:latin typeface="微软雅黑" panose="020B0503020204020204" pitchFamily="34" charset="-122"/>
              <a:ea typeface="微软雅黑" panose="020B0503020204020204" pitchFamily="34" charset="-122"/>
            </a:endParaRPr>
          </a:p>
          <a:p>
            <a:pPr>
              <a:lnSpc>
                <a:spcPct val="150000"/>
              </a:lnSpc>
              <a:spcBef>
                <a:spcPts val="1800"/>
              </a:spcBef>
              <a:buFont typeface="Arial" panose="020B0604020202020204" pitchFamily="34" charset="0"/>
              <a:buNone/>
              <a:defRPr/>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）确认无法再增加流值时，即得到最大流；</a:t>
            </a:r>
            <a:endParaRPr lang="zh-CN" altLang="en-US" sz="2400" dirty="0">
              <a:latin typeface="微软雅黑" panose="020B0503020204020204" pitchFamily="34" charset="-122"/>
              <a:ea typeface="微软雅黑" panose="020B0503020204020204" pitchFamily="34" charset="-122"/>
            </a:endParaRPr>
          </a:p>
          <a:p>
            <a:pPr>
              <a:lnSpc>
                <a:spcPct val="150000"/>
              </a:lnSpc>
              <a:spcBef>
                <a:spcPts val="1800"/>
              </a:spcBef>
              <a:buFont typeface="Arial" panose="020B0604020202020204" pitchFamily="34" charset="0"/>
              <a:buNone/>
              <a:defRPr/>
            </a:pPr>
            <a:r>
              <a:rPr lang="zh-CN" altLang="en-US" sz="2200" b="1" dirty="0">
                <a:latin typeface="宋体" panose="02010600030101010101" pitchFamily="2" charset="-122"/>
              </a:rPr>
              <a:t>  </a:t>
            </a:r>
            <a:endParaRPr lang="en-US" altLang="zh-CN" sz="2400" dirty="0">
              <a:latin typeface="宋体" panose="02010600030101010101" pitchFamily="2" charset="-122"/>
            </a:endParaRPr>
          </a:p>
        </p:txBody>
      </p:sp>
      <p:sp>
        <p:nvSpPr>
          <p:cNvPr id="2" name="矩形 1"/>
          <p:cNvSpPr/>
          <p:nvPr/>
        </p:nvSpPr>
        <p:spPr>
          <a:xfrm>
            <a:off x="395288" y="1341438"/>
            <a:ext cx="8569325" cy="433387"/>
          </a:xfrm>
          <a:prstGeom prst="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defRPr/>
            </a:pPr>
            <a:r>
              <a:rPr lang="en-US" altLang="zh-CN" sz="2400" noProof="1">
                <a:latin typeface="宋体" panose="02010600030101010101" pitchFamily="2" charset="-122"/>
                <a:ea typeface="宋体" panose="02010600030101010101" pitchFamily="2" charset="-122"/>
              </a:rPr>
              <a:t>1955</a:t>
            </a:r>
            <a:r>
              <a:rPr lang="zh-CN" altLang="en-US" sz="2400" noProof="1">
                <a:latin typeface="宋体" panose="02010600030101010101" pitchFamily="2" charset="-122"/>
                <a:ea typeface="宋体" panose="02010600030101010101" pitchFamily="2" charset="-122"/>
              </a:rPr>
              <a:t>年由Lester R. Ford, Jr. 和 Delbert R. Fulkerson提出</a:t>
            </a:r>
            <a:endParaRPr lang="zh-CN" altLang="en-US" sz="2400" noProof="1">
              <a:latin typeface="宋体" panose="02010600030101010101" pitchFamily="2" charset="-122"/>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1"/>
          <p:cNvSpPr txBox="1">
            <a:spLocks noChangeArrowheads="1"/>
          </p:cNvSpPr>
          <p:nvPr/>
        </p:nvSpPr>
        <p:spPr bwMode="auto">
          <a:xfrm>
            <a:off x="246063" y="525463"/>
            <a:ext cx="8789987" cy="5640387"/>
          </a:xfrm>
          <a:prstGeom prst="rect">
            <a:avLst/>
          </a:prstGeom>
          <a:solidFill>
            <a:schemeClr val="bg1"/>
          </a:solid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60680" indent="-360680">
              <a:lnSpc>
                <a:spcPct val="150000"/>
              </a:lnSpc>
              <a:spcBef>
                <a:spcPts val="1200"/>
              </a:spcBef>
              <a:buFont typeface="Arial" panose="020B0604020202020204" pitchFamily="34" charset="0"/>
              <a:buNone/>
              <a:defRPr/>
            </a:pPr>
            <a:r>
              <a:rPr lang="en-US" altLang="zh-CN" sz="2800" b="1" dirty="0">
                <a:latin typeface="微软雅黑" panose="020B0503020204020204" pitchFamily="34" charset="-122"/>
                <a:ea typeface="微软雅黑" panose="020B0503020204020204" pitchFamily="34" charset="-122"/>
              </a:rPr>
              <a:t>Ford-Fulkerson</a:t>
            </a:r>
            <a:r>
              <a:rPr lang="zh-CN" altLang="en-US" sz="2800" b="1" dirty="0">
                <a:latin typeface="微软雅黑" panose="020B0503020204020204" pitchFamily="34" charset="-122"/>
                <a:ea typeface="微软雅黑" panose="020B0503020204020204" pitchFamily="34" charset="-122"/>
              </a:rPr>
              <a:t>方法的要点：</a:t>
            </a:r>
            <a:endParaRPr lang="en-US" altLang="zh-CN" sz="2800" b="1" dirty="0">
              <a:latin typeface="宋体" panose="02010600030101010101" pitchFamily="2" charset="-122"/>
            </a:endParaRPr>
          </a:p>
          <a:p>
            <a:pPr>
              <a:lnSpc>
                <a:spcPct val="150000"/>
              </a:lnSpc>
              <a:spcBef>
                <a:spcPts val="1200"/>
              </a:spcBef>
              <a:buFont typeface="Arial" panose="020B0604020202020204" pitchFamily="34" charset="0"/>
              <a:buNone/>
              <a:defRPr/>
            </a:pPr>
            <a:r>
              <a:rPr lang="zh-CN" altLang="en-US" sz="2400" dirty="0">
                <a:latin typeface="宋体" panose="02010600030101010101" pitchFamily="2" charset="-122"/>
              </a:rPr>
              <a:t>    </a:t>
            </a:r>
            <a:r>
              <a:rPr lang="en-US" altLang="zh-CN" sz="2400" dirty="0">
                <a:latin typeface="宋体" panose="02010600030101010101" pitchFamily="2" charset="-122"/>
              </a:rPr>
              <a:t>(1) </a:t>
            </a:r>
            <a:r>
              <a:rPr lang="zh-CN" altLang="en-US" sz="2400" dirty="0">
                <a:latin typeface="宋体" panose="02010600030101010101" pitchFamily="2" charset="-122"/>
              </a:rPr>
              <a:t>对流网络</a:t>
            </a:r>
            <a:r>
              <a:rPr lang="en-US" altLang="zh-CN" sz="2400" dirty="0">
                <a:latin typeface="Lucida Console" panose="020B0609040504020204" pitchFamily="49" charset="0"/>
              </a:rPr>
              <a:t>G</a:t>
            </a:r>
            <a:r>
              <a:rPr lang="zh-CN" altLang="en-US" sz="2400" dirty="0">
                <a:latin typeface="宋体" panose="02010600030101010101" pitchFamily="2" charset="-122"/>
              </a:rPr>
              <a:t>，在其“</a:t>
            </a:r>
            <a:r>
              <a:rPr lang="zh-CN" altLang="en-US" sz="2400" b="1" dirty="0">
                <a:solidFill>
                  <a:srgbClr val="FF0000"/>
                </a:solidFill>
                <a:latin typeface="微软雅黑" panose="020B0503020204020204" pitchFamily="34" charset="-122"/>
                <a:ea typeface="微软雅黑" panose="020B0503020204020204" pitchFamily="34" charset="-122"/>
              </a:rPr>
              <a:t>残存网络</a:t>
            </a:r>
            <a:r>
              <a:rPr lang="en-US" altLang="zh-CN" sz="2400" b="1" dirty="0">
                <a:solidFill>
                  <a:srgbClr val="FF0000"/>
                </a:solidFill>
                <a:latin typeface="Lucida Console" panose="020B0609040504020204" pitchFamily="49" charset="0"/>
              </a:rPr>
              <a:t>G</a:t>
            </a:r>
            <a:r>
              <a:rPr lang="en-US" altLang="zh-CN" sz="2400" b="1" baseline="-25000" dirty="0">
                <a:solidFill>
                  <a:srgbClr val="FF0000"/>
                </a:solidFill>
                <a:latin typeface="Lucida Console" panose="020B0609040504020204" pitchFamily="49" charset="0"/>
              </a:rPr>
              <a:t>f</a:t>
            </a:r>
            <a:r>
              <a:rPr lang="zh-CN" altLang="en-US" sz="2400" dirty="0">
                <a:latin typeface="宋体" panose="02010600030101010101" pitchFamily="2" charset="-122"/>
              </a:rPr>
              <a:t>”</a:t>
            </a:r>
            <a:r>
              <a:rPr lang="en-US" altLang="zh-CN" sz="2400" dirty="0">
                <a:latin typeface="宋体" panose="02010600030101010101" pitchFamily="2" charset="-122"/>
              </a:rPr>
              <a:t>(residual network)</a:t>
            </a:r>
            <a:r>
              <a:rPr lang="en-US" altLang="zh-CN" sz="2400" dirty="0">
                <a:latin typeface="Lucida Console" panose="020B0609040504020204" pitchFamily="49" charset="0"/>
              </a:rPr>
              <a:t> </a:t>
            </a:r>
            <a:r>
              <a:rPr lang="zh-CN" altLang="en-US" sz="2400" dirty="0">
                <a:latin typeface="宋体" panose="02010600030101010101" pitchFamily="2" charset="-122"/>
              </a:rPr>
              <a:t>中寻找一条“</a:t>
            </a:r>
            <a:r>
              <a:rPr lang="zh-CN" altLang="en-US" sz="2400" b="1" dirty="0">
                <a:solidFill>
                  <a:srgbClr val="FF0000"/>
                </a:solidFill>
                <a:latin typeface="微软雅黑" panose="020B0503020204020204" pitchFamily="34" charset="-122"/>
                <a:ea typeface="微软雅黑" panose="020B0503020204020204" pitchFamily="34" charset="-122"/>
              </a:rPr>
              <a:t>增广路径</a:t>
            </a:r>
            <a:r>
              <a:rPr lang="en-US" altLang="zh-CN" sz="2400" b="1" dirty="0">
                <a:solidFill>
                  <a:srgbClr val="FF0000"/>
                </a:solidFill>
                <a:latin typeface="Lucida Console" panose="020B0609040504020204" pitchFamily="49" charset="0"/>
              </a:rPr>
              <a:t>p</a:t>
            </a:r>
            <a:r>
              <a:rPr lang="zh-CN" altLang="en-US" sz="2400" dirty="0">
                <a:latin typeface="宋体" panose="02010600030101010101" pitchFamily="2" charset="-122"/>
              </a:rPr>
              <a:t>”</a:t>
            </a:r>
            <a:r>
              <a:rPr lang="en-US" altLang="zh-CN" sz="2400" dirty="0">
                <a:latin typeface="宋体" panose="02010600030101010101" pitchFamily="2" charset="-122"/>
              </a:rPr>
              <a:t>(augmenting path)</a:t>
            </a:r>
            <a:r>
              <a:rPr lang="en-US" altLang="zh-CN" sz="2400" dirty="0">
                <a:latin typeface="Lucida Console" panose="020B0609040504020204" pitchFamily="49" charset="0"/>
              </a:rPr>
              <a:t> </a:t>
            </a:r>
            <a:r>
              <a:rPr lang="zh-CN" altLang="en-US" sz="2400" dirty="0">
                <a:latin typeface="宋体" panose="02010600030101010101" pitchFamily="2" charset="-122"/>
              </a:rPr>
              <a:t>。</a:t>
            </a:r>
            <a:endParaRPr lang="en-US" altLang="zh-CN" sz="2400" dirty="0">
              <a:latin typeface="宋体" panose="02010600030101010101" pitchFamily="2" charset="-122"/>
            </a:endParaRPr>
          </a:p>
          <a:p>
            <a:pPr>
              <a:lnSpc>
                <a:spcPct val="150000"/>
              </a:lnSpc>
              <a:spcBef>
                <a:spcPts val="1200"/>
              </a:spcBef>
              <a:buFont typeface="Arial" panose="020B0604020202020204" pitchFamily="34" charset="0"/>
              <a:buNone/>
              <a:defRPr/>
            </a:pPr>
            <a:r>
              <a:rPr lang="en-US" altLang="zh-CN" sz="2400" dirty="0">
                <a:latin typeface="宋体" panose="02010600030101010101" pitchFamily="2" charset="-122"/>
              </a:rPr>
              <a:t>    (2) </a:t>
            </a:r>
            <a:r>
              <a:rPr lang="zh-CN" altLang="en-US" sz="2400" dirty="0">
                <a:latin typeface="宋体" panose="02010600030101010101" pitchFamily="2" charset="-122"/>
              </a:rPr>
              <a:t>如果存在增广路径，则对路径上边的流量进行修改，以增加流网络的流量。</a:t>
            </a:r>
            <a:endParaRPr lang="en-US" altLang="zh-CN" sz="2400" dirty="0">
              <a:latin typeface="宋体" panose="02010600030101010101" pitchFamily="2" charset="-122"/>
            </a:endParaRPr>
          </a:p>
          <a:p>
            <a:pPr>
              <a:lnSpc>
                <a:spcPct val="150000"/>
              </a:lnSpc>
              <a:spcBef>
                <a:spcPts val="1200"/>
              </a:spcBef>
              <a:buFont typeface="Arial" panose="020B0604020202020204" pitchFamily="34" charset="0"/>
              <a:buNone/>
              <a:defRPr/>
            </a:pPr>
            <a:r>
              <a:rPr lang="en-US" altLang="zh-CN" sz="2400" dirty="0">
                <a:latin typeface="宋体" panose="02010600030101010101" pitchFamily="2" charset="-122"/>
              </a:rPr>
              <a:t>    (3) </a:t>
            </a:r>
            <a:r>
              <a:rPr lang="zh-CN" altLang="en-US" sz="2400" dirty="0">
                <a:latin typeface="宋体" panose="02010600030101010101" pitchFamily="2" charset="-122"/>
              </a:rPr>
              <a:t>重复这一过程，直到不再存在增广路径为止。</a:t>
            </a:r>
            <a:endParaRPr lang="en-US" altLang="zh-CN" sz="2400" dirty="0">
              <a:latin typeface="宋体" panose="02010600030101010101" pitchFamily="2" charset="-122"/>
            </a:endParaRPr>
          </a:p>
          <a:p>
            <a:pPr>
              <a:lnSpc>
                <a:spcPct val="150000"/>
              </a:lnSpc>
              <a:spcBef>
                <a:spcPts val="1200"/>
              </a:spcBef>
              <a:buFont typeface="Arial" panose="020B0604020202020204" pitchFamily="34" charset="0"/>
              <a:buNone/>
              <a:defRPr/>
            </a:pPr>
            <a:endParaRPr lang="en-US" altLang="zh-CN" sz="1050" dirty="0">
              <a:latin typeface="宋体" panose="02010600030101010101" pitchFamily="2" charset="-122"/>
            </a:endParaRPr>
          </a:p>
          <a:p>
            <a:pPr>
              <a:lnSpc>
                <a:spcPct val="150000"/>
              </a:lnSpc>
              <a:spcBef>
                <a:spcPts val="1200"/>
              </a:spcBef>
              <a:buFont typeface="Arial" panose="020B0604020202020204" pitchFamily="34" charset="0"/>
              <a:buNone/>
              <a:defRPr/>
            </a:pPr>
            <a:r>
              <a:rPr lang="en-US" altLang="zh-CN" sz="2400" dirty="0">
                <a:latin typeface="宋体" panose="02010600030101010101" pitchFamily="2" charset="-122"/>
              </a:rPr>
              <a:t>    </a:t>
            </a:r>
            <a:r>
              <a:rPr lang="zh-CN" altLang="en-US" sz="2400" dirty="0">
                <a:latin typeface="微软雅黑" panose="020B0503020204020204" pitchFamily="34" charset="-122"/>
                <a:ea typeface="微软雅黑" panose="020B0503020204020204" pitchFamily="34" charset="-122"/>
              </a:rPr>
              <a:t>判断是否得到最大流的理论基础是</a:t>
            </a:r>
            <a:r>
              <a:rPr lang="zh-CN" altLang="en-US" sz="2400" b="1" dirty="0">
                <a:solidFill>
                  <a:srgbClr val="FF0000"/>
                </a:solidFill>
                <a:latin typeface="微软雅黑" panose="020B0503020204020204" pitchFamily="34" charset="-122"/>
                <a:ea typeface="微软雅黑" panose="020B0503020204020204" pitchFamily="34" charset="-122"/>
              </a:rPr>
              <a:t>最大流最小切割定理</a:t>
            </a:r>
            <a:r>
              <a:rPr lang="zh-CN" altLang="en-US" sz="2400" dirty="0">
                <a:latin typeface="微软雅黑" panose="020B0503020204020204" pitchFamily="34" charset="-122"/>
                <a:ea typeface="微软雅黑" panose="020B0503020204020204" pitchFamily="34" charset="-122"/>
              </a:rPr>
              <a:t>，该定理将说明在</a:t>
            </a:r>
            <a:r>
              <a:rPr lang="zh-CN" altLang="en-US" sz="2400" b="1" dirty="0">
                <a:solidFill>
                  <a:srgbClr val="0000FF"/>
                </a:solidFill>
                <a:latin typeface="微软雅黑" panose="020B0503020204020204" pitchFamily="34" charset="-122"/>
                <a:ea typeface="微软雅黑" panose="020B0503020204020204" pitchFamily="34" charset="-122"/>
              </a:rPr>
              <a:t>算法终止时将获得一个最大流</a:t>
            </a:r>
            <a:r>
              <a:rPr lang="zh-CN" altLang="en-US" sz="24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文本框 1"/>
          <p:cNvSpPr txBox="1">
            <a:spLocks noChangeArrowheads="1"/>
          </p:cNvSpPr>
          <p:nvPr/>
        </p:nvSpPr>
        <p:spPr bwMode="auto">
          <a:xfrm>
            <a:off x="250825" y="1308100"/>
            <a:ext cx="8642350" cy="6588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0" indent="-4572000">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pPr>
            <a:r>
              <a:rPr lang="en-US" altLang="zh-CN" sz="2800">
                <a:solidFill>
                  <a:schemeClr val="tx1"/>
                </a:solidFill>
              </a:rPr>
              <a:t>Ford-Fulkerson</a:t>
            </a:r>
            <a:r>
              <a:rPr lang="zh-CN" altLang="en-US" sz="2800">
                <a:solidFill>
                  <a:schemeClr val="tx1"/>
                </a:solidFill>
              </a:rPr>
              <a:t>方法的过程描述</a:t>
            </a:r>
            <a:endParaRPr lang="en-US" altLang="zh-CN" sz="2800">
              <a:solidFill>
                <a:schemeClr val="tx1"/>
              </a:solidFill>
            </a:endParaRPr>
          </a:p>
        </p:txBody>
      </p:sp>
      <p:pic>
        <p:nvPicPr>
          <p:cNvPr id="34819" name="图片 2" descr="9"/>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8900" y="2124075"/>
            <a:ext cx="9182100" cy="21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4820" name="直接箭头连接符 8"/>
          <p:cNvCxnSpPr>
            <a:cxnSpLocks noChangeShapeType="1"/>
          </p:cNvCxnSpPr>
          <p:nvPr/>
        </p:nvCxnSpPr>
        <p:spPr bwMode="auto">
          <a:xfrm flipV="1">
            <a:off x="5435600" y="3525838"/>
            <a:ext cx="0" cy="665162"/>
          </a:xfrm>
          <a:prstGeom prst="straightConnector1">
            <a:avLst/>
          </a:prstGeom>
          <a:noFill/>
          <a:ln w="38100" algn="ctr">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文本框 10"/>
          <p:cNvSpPr txBox="1"/>
          <p:nvPr/>
        </p:nvSpPr>
        <p:spPr>
          <a:xfrm>
            <a:off x="4572000" y="4241800"/>
            <a:ext cx="2032000" cy="461963"/>
          </a:xfrm>
          <a:prstGeom prst="rect">
            <a:avLst/>
          </a:prstGeom>
          <a:solidFill>
            <a:schemeClr val="accent1">
              <a:lumMod val="20000"/>
              <a:lumOff val="80000"/>
            </a:schemeClr>
          </a:solidFill>
        </p:spPr>
        <p:txBody>
          <a:bodyPr wrap="none">
            <a:spAutoFit/>
          </a:bodyPr>
          <a:lstStyle/>
          <a:p>
            <a:pPr>
              <a:defRPr/>
            </a:pPr>
            <a:r>
              <a:rPr lang="zh-CN" altLang="en-US" sz="2400" dirty="0">
                <a:latin typeface="微软雅黑" panose="020B0503020204020204" pitchFamily="34" charset="-122"/>
                <a:ea typeface="微软雅黑" panose="020B0503020204020204" pitchFamily="34" charset="-122"/>
              </a:rPr>
              <a:t>寻找增广路径</a:t>
            </a:r>
            <a:endParaRPr lang="zh-CN" altLang="en-US" sz="24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1403350" y="4906963"/>
            <a:ext cx="2954338" cy="461962"/>
          </a:xfrm>
          <a:prstGeom prst="rect">
            <a:avLst/>
          </a:prstGeom>
          <a:solidFill>
            <a:schemeClr val="accent1">
              <a:lumMod val="20000"/>
              <a:lumOff val="80000"/>
            </a:schemeClr>
          </a:solidFill>
        </p:spPr>
        <p:txBody>
          <a:bodyPr wrap="none">
            <a:spAutoFit/>
          </a:bodyPr>
          <a:lstStyle/>
          <a:p>
            <a:pPr>
              <a:defRPr/>
            </a:pPr>
            <a:r>
              <a:rPr lang="zh-CN" altLang="en-US" sz="2400" dirty="0">
                <a:latin typeface="微软雅黑" panose="020B0503020204020204" pitchFamily="34" charset="-122"/>
                <a:ea typeface="微软雅黑" panose="020B0503020204020204" pitchFamily="34" charset="-122"/>
              </a:rPr>
              <a:t>沿增广路径增加流值</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框 1"/>
          <p:cNvSpPr txBox="1">
            <a:spLocks noChangeArrowheads="1"/>
          </p:cNvSpPr>
          <p:nvPr/>
        </p:nvSpPr>
        <p:spPr bwMode="auto">
          <a:xfrm>
            <a:off x="107950" y="115888"/>
            <a:ext cx="8497888" cy="4954587"/>
          </a:xfrm>
          <a:prstGeom prst="rect">
            <a:avLst/>
          </a:prstGeom>
          <a:solidFill>
            <a:schemeClr val="bg1"/>
          </a:solid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ts val="600"/>
              </a:spcBef>
              <a:buFont typeface="Arial" panose="020B0604020202020204" pitchFamily="34" charset="0"/>
              <a:buNone/>
              <a:defRPr/>
            </a:pPr>
            <a:r>
              <a:rPr lang="en-US" altLang="zh-CN" sz="2800" dirty="0">
                <a:latin typeface="微软雅黑" panose="020B0503020204020204" pitchFamily="34" charset="-122"/>
                <a:ea typeface="微软雅黑" panose="020B0503020204020204" pitchFamily="34" charset="-122"/>
              </a:rPr>
              <a:t>2. </a:t>
            </a:r>
            <a:r>
              <a:rPr lang="zh-CN" altLang="en-US" sz="2800" b="1" dirty="0">
                <a:solidFill>
                  <a:srgbClr val="FF0000"/>
                </a:solidFill>
                <a:latin typeface="微软雅黑" panose="020B0503020204020204" pitchFamily="34" charset="-122"/>
                <a:ea typeface="微软雅黑" panose="020B0503020204020204" pitchFamily="34" charset="-122"/>
              </a:rPr>
              <a:t>残存网络</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Residual Network</a:t>
            </a:r>
            <a:r>
              <a:rPr lang="zh-CN" altLang="en-US"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a:p>
            <a:pPr>
              <a:lnSpc>
                <a:spcPct val="150000"/>
              </a:lnSpc>
              <a:spcBef>
                <a:spcPts val="600"/>
              </a:spcBef>
              <a:buFont typeface="Arial" panose="020B0604020202020204" pitchFamily="34" charset="0"/>
              <a:buNone/>
              <a:defRPr/>
            </a:pPr>
            <a:r>
              <a:rPr lang="zh-CN" altLang="en-US" sz="2400" dirty="0">
                <a:latin typeface="Lucida Sans Unicode" panose="020B0602030504020204" pitchFamily="34" charset="0"/>
              </a:rPr>
              <a:t>      对给定流网络</a:t>
            </a:r>
            <a:r>
              <a:rPr lang="en-US" altLang="zh-CN" sz="2400" dirty="0">
                <a:latin typeface="Lucida Sans Unicode" panose="020B0602030504020204" pitchFamily="34" charset="0"/>
              </a:rPr>
              <a:t>G</a:t>
            </a:r>
            <a:r>
              <a:rPr lang="zh-CN" altLang="en-US" sz="2400" dirty="0">
                <a:latin typeface="Lucida Sans Unicode" panose="020B0602030504020204" pitchFamily="34" charset="0"/>
              </a:rPr>
              <a:t>和流量</a:t>
            </a:r>
            <a:r>
              <a:rPr lang="en-US" altLang="zh-CN" sz="2400" dirty="0">
                <a:latin typeface="Lucida Sans Unicode" panose="020B0602030504020204" pitchFamily="34" charset="0"/>
              </a:rPr>
              <a:t>f</a:t>
            </a:r>
            <a:r>
              <a:rPr lang="zh-CN" altLang="en-US" sz="2400" dirty="0">
                <a:latin typeface="Lucida Sans Unicode" panose="020B0602030504020204" pitchFamily="34" charset="0"/>
              </a:rPr>
              <a:t>，</a:t>
            </a:r>
            <a:r>
              <a:rPr lang="en-US" altLang="zh-CN" sz="2400" dirty="0">
                <a:latin typeface="Lucida Sans Unicode" panose="020B0602030504020204" pitchFamily="34" charset="0"/>
              </a:rPr>
              <a:t>G</a:t>
            </a:r>
            <a:r>
              <a:rPr lang="zh-CN" altLang="en-US" sz="2400" dirty="0">
                <a:latin typeface="Lucida Sans Unicode" panose="020B0602030504020204" pitchFamily="34" charset="0"/>
              </a:rPr>
              <a:t>的</a:t>
            </a:r>
            <a:r>
              <a:rPr lang="zh-CN" altLang="en-US" sz="2400" b="1" dirty="0">
                <a:solidFill>
                  <a:srgbClr val="FF0000"/>
                </a:solidFill>
                <a:latin typeface="微软雅黑" panose="020B0503020204020204" pitchFamily="34" charset="-122"/>
                <a:ea typeface="微软雅黑" panose="020B0503020204020204" pitchFamily="34" charset="-122"/>
              </a:rPr>
              <a:t>残存网络     </a:t>
            </a:r>
            <a:r>
              <a:rPr lang="zh-CN" altLang="en-US" sz="2400" dirty="0">
                <a:latin typeface="Lucida Sans Unicode" panose="020B0602030504020204" pitchFamily="34" charset="0"/>
              </a:rPr>
              <a:t>由</a:t>
            </a:r>
            <a:r>
              <a:rPr lang="en-US" altLang="zh-CN" sz="2400" dirty="0">
                <a:latin typeface="Lucida Sans Unicode" panose="020B0602030504020204" pitchFamily="34" charset="0"/>
              </a:rPr>
              <a:t>G</a:t>
            </a:r>
            <a:r>
              <a:rPr lang="zh-CN" altLang="en-US" sz="2400" dirty="0">
                <a:latin typeface="Lucida Sans Unicode" panose="020B0602030504020204" pitchFamily="34" charset="0"/>
              </a:rPr>
              <a:t>中的结点和以下的边组成：</a:t>
            </a:r>
            <a:endParaRPr lang="en-US" altLang="zh-CN" sz="2400" dirty="0">
              <a:latin typeface="Lucida Sans Unicode" panose="020B0602030504020204" pitchFamily="34" charset="0"/>
            </a:endParaRPr>
          </a:p>
          <a:p>
            <a:pPr>
              <a:lnSpc>
                <a:spcPct val="150000"/>
              </a:lnSpc>
              <a:spcBef>
                <a:spcPts val="600"/>
              </a:spcBef>
              <a:buFont typeface="Arial" panose="020B0604020202020204" pitchFamily="34" charset="0"/>
              <a:buNone/>
              <a:defRPr/>
            </a:pPr>
            <a:r>
              <a:rPr lang="en-US" altLang="zh-CN" sz="2400" dirty="0">
                <a:latin typeface="Lucida Sans Unicode" panose="020B0602030504020204" pitchFamily="34" charset="0"/>
              </a:rPr>
              <a:t>      </a:t>
            </a:r>
            <a:r>
              <a:rPr lang="zh-CN" altLang="en-US" sz="2400" dirty="0">
                <a:latin typeface="微软雅黑" panose="020B0503020204020204" pitchFamily="34" charset="-122"/>
                <a:ea typeface="微软雅黑" panose="020B0503020204020204" pitchFamily="34" charset="-122"/>
              </a:rPr>
              <a:t>对于</a:t>
            </a:r>
            <a:r>
              <a:rPr lang="en-US" altLang="zh-CN" sz="2400" dirty="0">
                <a:latin typeface="微软雅黑" panose="020B0503020204020204" pitchFamily="34" charset="-122"/>
                <a:ea typeface="微软雅黑" panose="020B0503020204020204" pitchFamily="34" charset="-122"/>
              </a:rPr>
              <a:t>G</a:t>
            </a:r>
            <a:r>
              <a:rPr lang="zh-CN" altLang="en-US" sz="2400" dirty="0">
                <a:latin typeface="微软雅黑" panose="020B0503020204020204" pitchFamily="34" charset="-122"/>
                <a:ea typeface="微软雅黑" panose="020B0503020204020204" pitchFamily="34" charset="-122"/>
              </a:rPr>
              <a:t>中任意边</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u,v</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982980" indent="-982980">
              <a:lnSpc>
                <a:spcPct val="150000"/>
              </a:lnSpc>
              <a:spcBef>
                <a:spcPts val="600"/>
              </a:spcBef>
              <a:buFont typeface="Arial" panose="020B0604020202020204" pitchFamily="34" charset="0"/>
              <a:buNone/>
              <a:defRPr/>
            </a:pPr>
            <a:r>
              <a:rPr lang="en-US" altLang="zh-CN" sz="2400" dirty="0">
                <a:latin typeface="微软雅黑" panose="020B0503020204020204" pitchFamily="34" charset="-122"/>
                <a:ea typeface="微软雅黑" panose="020B0503020204020204" pitchFamily="34" charset="-122"/>
              </a:rPr>
              <a:t>      (1) </a:t>
            </a:r>
            <a:r>
              <a:rPr lang="zh-CN" altLang="en-US" sz="2400" dirty="0">
                <a:latin typeface="微软雅黑" panose="020B0503020204020204" pitchFamily="34" charset="-122"/>
                <a:ea typeface="微软雅黑" panose="020B0503020204020204" pitchFamily="34" charset="-122"/>
              </a:rPr>
              <a:t>若                        ，则将</a:t>
            </a:r>
            <a:r>
              <a:rPr lang="zh-CN" altLang="en-US" sz="2400" b="1" dirty="0">
                <a:solidFill>
                  <a:srgbClr val="FF0000"/>
                </a:solidFill>
                <a:latin typeface="微软雅黑" panose="020B0503020204020204" pitchFamily="34" charset="-122"/>
                <a:ea typeface="微软雅黑" panose="020B0503020204020204" pitchFamily="34" charset="-122"/>
              </a:rPr>
              <a:t>边</a:t>
            </a:r>
            <a:r>
              <a:rPr lang="en-US" altLang="zh-CN" sz="2400" b="1" dirty="0">
                <a:solidFill>
                  <a:srgbClr val="FF0000"/>
                </a:solidFill>
                <a:latin typeface="微软雅黑" panose="020B0503020204020204" pitchFamily="34" charset="-122"/>
                <a:ea typeface="微软雅黑" panose="020B0503020204020204" pitchFamily="34" charset="-122"/>
              </a:rPr>
              <a:t>(</a:t>
            </a:r>
            <a:r>
              <a:rPr lang="en-US" altLang="zh-CN" sz="2400" b="1" dirty="0" err="1">
                <a:solidFill>
                  <a:srgbClr val="FF0000"/>
                </a:solidFill>
                <a:latin typeface="微软雅黑" panose="020B0503020204020204" pitchFamily="34" charset="-122"/>
                <a:ea typeface="微软雅黑" panose="020B0503020204020204" pitchFamily="34" charset="-122"/>
              </a:rPr>
              <a:t>u,v</a:t>
            </a: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和它的</a:t>
            </a:r>
            <a:r>
              <a:rPr lang="zh-CN" altLang="en-US" sz="2400" b="1" dirty="0">
                <a:solidFill>
                  <a:srgbClr val="FF0000"/>
                </a:solidFill>
                <a:latin typeface="微软雅黑" panose="020B0503020204020204" pitchFamily="34" charset="-122"/>
                <a:ea typeface="微软雅黑" panose="020B0503020204020204" pitchFamily="34" charset="-122"/>
              </a:rPr>
              <a:t>反向边</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v,u</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都加入</a:t>
            </a:r>
            <a:r>
              <a:rPr lang="en-US" altLang="zh-CN" sz="2400" dirty="0">
                <a:latin typeface="微软雅黑" panose="020B0503020204020204" pitchFamily="34" charset="-122"/>
                <a:ea typeface="微软雅黑" panose="020B0503020204020204" pitchFamily="34" charset="-122"/>
              </a:rPr>
              <a:t>G</a:t>
            </a:r>
            <a:r>
              <a:rPr lang="en-US" altLang="zh-CN" sz="2400" baseline="-25000" dirty="0">
                <a:latin typeface="微软雅黑" panose="020B0503020204020204" pitchFamily="34" charset="-122"/>
                <a:ea typeface="微软雅黑" panose="020B0503020204020204" pitchFamily="34" charset="-122"/>
              </a:rPr>
              <a:t>f</a:t>
            </a:r>
            <a:r>
              <a:rPr lang="zh-CN" altLang="en-US" sz="2400" dirty="0">
                <a:latin typeface="微软雅黑" panose="020B0503020204020204" pitchFamily="34" charset="-122"/>
                <a:ea typeface="微软雅黑" panose="020B0503020204020204" pitchFamily="34" charset="-122"/>
              </a:rPr>
              <a:t>，并设其“</a:t>
            </a:r>
            <a:r>
              <a:rPr lang="zh-CN" altLang="en-US" sz="2400" b="1" dirty="0">
                <a:solidFill>
                  <a:srgbClr val="0000FF"/>
                </a:solidFill>
                <a:latin typeface="微软雅黑" panose="020B0503020204020204" pitchFamily="34" charset="-122"/>
                <a:ea typeface="微软雅黑" panose="020B0503020204020204" pitchFamily="34" charset="-122"/>
              </a:rPr>
              <a:t>残存容量</a:t>
            </a:r>
            <a:r>
              <a:rPr lang="zh-CN" altLang="en-US" sz="2400" dirty="0">
                <a:latin typeface="微软雅黑" panose="020B0503020204020204" pitchFamily="34" charset="-122"/>
                <a:ea typeface="微软雅黑" panose="020B0503020204020204" pitchFamily="34" charset="-122"/>
              </a:rPr>
              <a:t>”为：</a:t>
            </a: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600"/>
              </a:spcBef>
              <a:buFont typeface="Arial" panose="020B0604020202020204" pitchFamily="34" charset="0"/>
              <a:buNone/>
              <a:defRPr/>
            </a:pPr>
            <a:endParaRPr lang="en-US" altLang="zh-CN" sz="2400" dirty="0">
              <a:latin typeface="Lucida Sans Unicode" panose="020B0602030504020204" pitchFamily="34" charset="0"/>
            </a:endParaRPr>
          </a:p>
          <a:p>
            <a:pPr>
              <a:lnSpc>
                <a:spcPct val="150000"/>
              </a:lnSpc>
              <a:spcBef>
                <a:spcPts val="600"/>
              </a:spcBef>
              <a:buFont typeface="Arial" panose="020B0604020202020204" pitchFamily="34" charset="0"/>
              <a:buNone/>
              <a:defRPr/>
            </a:pPr>
            <a:endParaRPr lang="en-US" altLang="zh-CN" sz="2400" dirty="0">
              <a:latin typeface="Lucida Sans Unicode" panose="020B0602030504020204" pitchFamily="34" charset="0"/>
            </a:endParaRPr>
          </a:p>
        </p:txBody>
      </p:sp>
      <p:sp>
        <p:nvSpPr>
          <p:cNvPr id="36867" name="矩形 7"/>
          <p:cNvSpPr>
            <a:spLocks noChangeArrowheads="1"/>
          </p:cNvSpPr>
          <p:nvPr/>
        </p:nvSpPr>
        <p:spPr bwMode="auto">
          <a:xfrm>
            <a:off x="684213" y="5819775"/>
            <a:ext cx="7658100" cy="646113"/>
          </a:xfrm>
          <a:prstGeom prst="rect">
            <a:avLst/>
          </a:prstGeom>
          <a:solidFill>
            <a:schemeClr val="bg1"/>
          </a:solidFill>
          <a:ln w="9525">
            <a:solidFill>
              <a:schemeClr val="tx1"/>
            </a:solidFill>
            <a:miter lim="800000"/>
          </a:ln>
        </p:spPr>
        <p:txBody>
          <a:bodyPr>
            <a:spAutoFit/>
          </a:bodyPr>
          <a:lstStyle>
            <a:lvl1pPr marL="360680" indent="-342900">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ts val="1800"/>
              </a:spcBef>
              <a:buClrTx/>
              <a:buSzTx/>
            </a:pPr>
            <a:r>
              <a:rPr lang="zh-CN" altLang="en-US" sz="2400">
                <a:solidFill>
                  <a:schemeClr val="tx1"/>
                </a:solidFill>
              </a:rPr>
              <a:t>残存容量              反映了边上可以增加流量的空间。</a:t>
            </a:r>
            <a:endParaRPr lang="en-US" altLang="zh-CN" sz="2400">
              <a:solidFill>
                <a:schemeClr val="tx1"/>
              </a:solidFill>
            </a:endParaRPr>
          </a:p>
        </p:txBody>
      </p:sp>
      <p:graphicFrame>
        <p:nvGraphicFramePr>
          <p:cNvPr id="36868" name="对象 2">
            <a:hlinkClick r:id="" action="ppaction://ole?verb=0"/>
          </p:cNvPr>
          <p:cNvGraphicFramePr>
            <a:graphicFrameLocks noChangeAspect="1"/>
          </p:cNvGraphicFramePr>
          <p:nvPr/>
        </p:nvGraphicFramePr>
        <p:xfrm>
          <a:off x="5942013" y="981075"/>
          <a:ext cx="430212" cy="485775"/>
        </p:xfrm>
        <a:graphic>
          <a:graphicData uri="http://schemas.openxmlformats.org/presentationml/2006/ole">
            <mc:AlternateContent xmlns:mc="http://schemas.openxmlformats.org/markup-compatibility/2006">
              <mc:Choice xmlns:v="urn:schemas-microsoft-com:vml" Requires="v">
                <p:oleObj spid="_x0000_s36873" name="" r:id="rId1" imgW="215900" imgH="241300" progId="Equation.KSEE3">
                  <p:embed/>
                </p:oleObj>
              </mc:Choice>
              <mc:Fallback>
                <p:oleObj name="" r:id="rId1" imgW="215900" imgH="241300" progId="Equation.KSEE3">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2013" y="981075"/>
                        <a:ext cx="43021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69" name="对象 3">
            <a:hlinkClick r:id="" action="ppaction://ole?verb=0"/>
          </p:cNvPr>
          <p:cNvGraphicFramePr>
            <a:graphicFrameLocks noChangeAspect="1"/>
          </p:cNvGraphicFramePr>
          <p:nvPr/>
        </p:nvGraphicFramePr>
        <p:xfrm>
          <a:off x="1595438" y="2781300"/>
          <a:ext cx="2171700" cy="442913"/>
        </p:xfrm>
        <a:graphic>
          <a:graphicData uri="http://schemas.openxmlformats.org/presentationml/2006/ole">
            <mc:AlternateContent xmlns:mc="http://schemas.openxmlformats.org/markup-compatibility/2006">
              <mc:Choice xmlns:v="urn:schemas-microsoft-com:vml" Requires="v">
                <p:oleObj spid="_x0000_s36874" name="" r:id="rId3" imgW="990600" imgH="203200" progId="Equation.KSEE3">
                  <p:embed/>
                </p:oleObj>
              </mc:Choice>
              <mc:Fallback>
                <p:oleObj name="" r:id="rId3" imgW="990600" imgH="203200" progId="Equation.KSEE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5438" y="2781300"/>
                        <a:ext cx="21717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6870" name="图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57238" y="4070350"/>
            <a:ext cx="47752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图片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65175" y="4933950"/>
            <a:ext cx="3001963"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2" name="图片 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341563" y="5949950"/>
            <a:ext cx="12604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07950" y="182563"/>
            <a:ext cx="8785225" cy="2216150"/>
          </a:xfrm>
          <a:prstGeom prst="rect">
            <a:avLst/>
          </a:prstGeom>
          <a:solidFill>
            <a:schemeClr val="bg1"/>
          </a:solidFill>
        </p:spPr>
        <p:txBody>
          <a:bodyPr>
            <a:spAutoFit/>
          </a:bodyPr>
          <a:lstStyle/>
          <a:p>
            <a:pPr marL="535305" indent="-535305">
              <a:lnSpc>
                <a:spcPct val="150000"/>
              </a:lnSpc>
              <a:defRPr/>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如果边</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u,v</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的流量等于其容量，则</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，此时</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u,v</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不加入</a:t>
            </a:r>
            <a:r>
              <a:rPr lang="en-US" altLang="zh-CN" sz="2400" dirty="0">
                <a:latin typeface="微软雅黑" panose="020B0503020204020204" pitchFamily="34" charset="-122"/>
                <a:ea typeface="微软雅黑" panose="020B0503020204020204" pitchFamily="34" charset="-122"/>
              </a:rPr>
              <a:t>G</a:t>
            </a:r>
            <a:r>
              <a:rPr lang="en-US" altLang="zh-CN" sz="2400" baseline="-25000" dirty="0">
                <a:latin typeface="微软雅黑" panose="020B0503020204020204" pitchFamily="34" charset="-122"/>
                <a:ea typeface="微软雅黑" panose="020B0503020204020204" pitchFamily="34" charset="-122"/>
              </a:rPr>
              <a:t>f</a:t>
            </a:r>
            <a:r>
              <a:rPr lang="zh-CN" altLang="en-US" sz="2400" dirty="0">
                <a:latin typeface="微软雅黑" panose="020B0503020204020204" pitchFamily="34" charset="-122"/>
                <a:ea typeface="微软雅黑" panose="020B0503020204020204" pitchFamily="34" charset="-122"/>
              </a:rPr>
              <a:t> ，即</a:t>
            </a:r>
            <a:r>
              <a:rPr lang="zh-CN" altLang="en-US" sz="2400" b="1" dirty="0">
                <a:latin typeface="微软雅黑" panose="020B0503020204020204" pitchFamily="34" charset="-122"/>
                <a:ea typeface="微软雅黑" panose="020B0503020204020204" pitchFamily="34" charset="-122"/>
              </a:rPr>
              <a:t>只有有多余流量的边才加入</a:t>
            </a:r>
            <a:r>
              <a:rPr lang="en-US" altLang="zh-CN" sz="2400" b="1" dirty="0">
                <a:latin typeface="微软雅黑" panose="020B0503020204020204" pitchFamily="34" charset="-122"/>
                <a:ea typeface="微软雅黑" panose="020B0503020204020204" pitchFamily="34" charset="-122"/>
              </a:rPr>
              <a:t>G</a:t>
            </a:r>
            <a:r>
              <a:rPr lang="en-US" altLang="zh-CN" sz="2400" b="1" baseline="-25000" dirty="0">
                <a:latin typeface="微软雅黑" panose="020B0503020204020204" pitchFamily="34" charset="-122"/>
                <a:ea typeface="微软雅黑" panose="020B0503020204020204" pitchFamily="34" charset="-122"/>
              </a:rPr>
              <a:t>f</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465455">
              <a:lnSpc>
                <a:spcPct val="150000"/>
              </a:lnSpc>
              <a:defRPr/>
            </a:pPr>
            <a:r>
              <a:rPr lang="zh-CN" altLang="en-US" sz="2400" dirty="0">
                <a:latin typeface="微软雅黑" panose="020B0503020204020204" pitchFamily="34" charset="-122"/>
                <a:ea typeface="微软雅黑" panose="020B0503020204020204" pitchFamily="34" charset="-122"/>
              </a:rPr>
              <a:t>但仍将</a:t>
            </a:r>
            <a:r>
              <a:rPr lang="zh-CN" altLang="en-US" sz="2400" b="1" dirty="0">
                <a:solidFill>
                  <a:srgbClr val="0000FF"/>
                </a:solidFill>
                <a:latin typeface="微软雅黑" panose="020B0503020204020204" pitchFamily="34" charset="-122"/>
                <a:ea typeface="微软雅黑" panose="020B0503020204020204" pitchFamily="34" charset="-122"/>
              </a:rPr>
              <a:t>反向边</a:t>
            </a:r>
            <a:r>
              <a:rPr lang="en-US" altLang="zh-CN" sz="2400" b="1" dirty="0">
                <a:solidFill>
                  <a:srgbClr val="0000FF"/>
                </a:solidFill>
                <a:latin typeface="微软雅黑" panose="020B0503020204020204" pitchFamily="34" charset="-122"/>
                <a:ea typeface="微软雅黑" panose="020B0503020204020204" pitchFamily="34" charset="-122"/>
              </a:rPr>
              <a:t>(</a:t>
            </a:r>
            <a:r>
              <a:rPr lang="en-US" altLang="zh-CN" sz="2400" b="1" dirty="0" err="1">
                <a:solidFill>
                  <a:srgbClr val="0000FF"/>
                </a:solidFill>
                <a:latin typeface="微软雅黑" panose="020B0503020204020204" pitchFamily="34" charset="-122"/>
                <a:ea typeface="微软雅黑" panose="020B0503020204020204" pitchFamily="34" charset="-122"/>
              </a:rPr>
              <a:t>v,u</a:t>
            </a:r>
            <a:r>
              <a:rPr lang="en-US" altLang="zh-CN" sz="2400" b="1" dirty="0">
                <a:solidFill>
                  <a:srgbClr val="0000FF"/>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加入</a:t>
            </a:r>
            <a:r>
              <a:rPr lang="en-US" altLang="zh-CN" sz="2400" dirty="0">
                <a:latin typeface="微软雅黑" panose="020B0503020204020204" pitchFamily="34" charset="-122"/>
                <a:ea typeface="微软雅黑" panose="020B0503020204020204" pitchFamily="34" charset="-122"/>
              </a:rPr>
              <a:t>G</a:t>
            </a:r>
            <a:r>
              <a:rPr lang="en-US" altLang="zh-CN" sz="2400" baseline="-25000" dirty="0">
                <a:latin typeface="微软雅黑" panose="020B0503020204020204" pitchFamily="34" charset="-122"/>
                <a:ea typeface="微软雅黑" panose="020B0503020204020204" pitchFamily="34" charset="-122"/>
              </a:rPr>
              <a:t>f</a:t>
            </a:r>
            <a:r>
              <a:rPr lang="zh-CN" altLang="en-US" sz="2400" dirty="0">
                <a:latin typeface="微软雅黑" panose="020B0503020204020204" pitchFamily="34" charset="-122"/>
                <a:ea typeface="微软雅黑" panose="020B0503020204020204" pitchFamily="34" charset="-122"/>
              </a:rPr>
              <a:t>，并置                            。</a:t>
            </a:r>
            <a:endParaRPr lang="en-US" altLang="zh-CN" sz="2400" dirty="0">
              <a:latin typeface="微软雅黑" panose="020B0503020204020204" pitchFamily="34" charset="-122"/>
              <a:ea typeface="微软雅黑" panose="020B0503020204020204" pitchFamily="34" charset="-122"/>
            </a:endParaRPr>
          </a:p>
          <a:p>
            <a:pPr marL="982980" indent="-342900">
              <a:lnSpc>
                <a:spcPct val="150000"/>
              </a:lnSpc>
              <a:buFont typeface="Wingdings" panose="05000000000000000000" pitchFamily="2" charset="2"/>
              <a:buChar char="n"/>
              <a:defRPr/>
            </a:pPr>
            <a:r>
              <a:rPr lang="zh-CN" altLang="en-US" sz="2000" dirty="0">
                <a:solidFill>
                  <a:srgbClr val="0000FF"/>
                </a:solidFill>
                <a:latin typeface="微软雅黑" panose="020B0503020204020204" pitchFamily="34" charset="-122"/>
                <a:ea typeface="微软雅黑" panose="020B0503020204020204" pitchFamily="34" charset="-122"/>
              </a:rPr>
              <a:t>目的也是为对一个正流量           进行缩减，且最多减少           。</a:t>
            </a:r>
            <a:endParaRPr lang="en-US" altLang="zh-CN" sz="2400" dirty="0">
              <a:latin typeface="Lucida Sans Unicode" panose="020B0602030504020204" pitchFamily="34" charset="0"/>
            </a:endParaRPr>
          </a:p>
        </p:txBody>
      </p:sp>
      <p:pic>
        <p:nvPicPr>
          <p:cNvPr id="38915"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249863" y="331788"/>
            <a:ext cx="1714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1458913"/>
            <a:ext cx="24161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图片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95738" y="1968500"/>
            <a:ext cx="792162"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图片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1981200"/>
            <a:ext cx="792162"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图片 22" descr="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70325" y="4521200"/>
            <a:ext cx="5259388"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7" name="文本框 5"/>
          <p:cNvSpPr txBox="1">
            <a:spLocks noChangeArrowheads="1"/>
          </p:cNvSpPr>
          <p:nvPr/>
        </p:nvSpPr>
        <p:spPr bwMode="auto">
          <a:xfrm>
            <a:off x="1979613" y="4835525"/>
            <a:ext cx="1519237" cy="368300"/>
          </a:xfrm>
          <a:prstGeom prst="rect">
            <a:avLst/>
          </a:prstGeom>
          <a:solidFill>
            <a:schemeClr val="accent1">
              <a:lumMod val="20000"/>
              <a:lumOff val="80000"/>
            </a:schemeClr>
          </a:solidFill>
          <a:ln>
            <a:noFill/>
          </a:ln>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defRPr/>
            </a:pPr>
            <a:r>
              <a:rPr lang="zh-CN" altLang="en-US" sz="1800" dirty="0">
                <a:solidFill>
                  <a:schemeClr val="tx1"/>
                </a:solidFill>
                <a:latin typeface="Arial" panose="020B0604020202020204" pitchFamily="34" charset="0"/>
                <a:ea typeface="宋体" panose="02010600030101010101" pitchFamily="2" charset="-122"/>
              </a:rPr>
              <a:t>一个流网络</a:t>
            </a:r>
            <a:r>
              <a:rPr lang="en-US" altLang="zh-CN" sz="1800" dirty="0">
                <a:solidFill>
                  <a:schemeClr val="tx1"/>
                </a:solidFill>
                <a:latin typeface="Arial" panose="020B0604020202020204" pitchFamily="34" charset="0"/>
                <a:ea typeface="宋体" panose="02010600030101010101" pitchFamily="2" charset="-122"/>
              </a:rPr>
              <a:t>G</a:t>
            </a:r>
            <a:endParaRPr lang="zh-CN" altLang="en-US" sz="1800" dirty="0">
              <a:solidFill>
                <a:schemeClr val="tx1"/>
              </a:solidFill>
              <a:latin typeface="Arial" panose="020B0604020202020204" pitchFamily="34" charset="0"/>
              <a:ea typeface="宋体" panose="02010600030101010101" pitchFamily="2" charset="-122"/>
            </a:endParaRPr>
          </a:p>
        </p:txBody>
      </p:sp>
      <p:sp>
        <p:nvSpPr>
          <p:cNvPr id="22538" name="文本框 19"/>
          <p:cNvSpPr txBox="1">
            <a:spLocks noChangeArrowheads="1"/>
          </p:cNvSpPr>
          <p:nvPr/>
        </p:nvSpPr>
        <p:spPr bwMode="auto">
          <a:xfrm>
            <a:off x="3584575" y="6450013"/>
            <a:ext cx="1665288" cy="400050"/>
          </a:xfrm>
          <a:prstGeom prst="rect">
            <a:avLst/>
          </a:prstGeom>
          <a:solidFill>
            <a:schemeClr val="accent1">
              <a:lumMod val="20000"/>
              <a:lumOff val="80000"/>
            </a:schemeClr>
          </a:solidFill>
          <a:ln>
            <a:noFill/>
          </a:ln>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defRPr/>
            </a:pPr>
            <a:r>
              <a:rPr lang="en-US" altLang="zh-CN" sz="2000" dirty="0">
                <a:solidFill>
                  <a:schemeClr val="tx1"/>
                </a:solidFill>
                <a:latin typeface="Arial" panose="020B0604020202020204" pitchFamily="34" charset="0"/>
                <a:ea typeface="宋体" panose="02010600030101010101" pitchFamily="2" charset="-122"/>
              </a:rPr>
              <a:t>G</a:t>
            </a:r>
            <a:r>
              <a:rPr lang="zh-CN" altLang="en-US" sz="2000" dirty="0">
                <a:solidFill>
                  <a:schemeClr val="tx1"/>
                </a:solidFill>
                <a:latin typeface="Arial" panose="020B0604020202020204" pitchFamily="34" charset="0"/>
                <a:ea typeface="宋体" panose="02010600030101010101" pitchFamily="2" charset="-122"/>
              </a:rPr>
              <a:t>的残存网络</a:t>
            </a:r>
            <a:endParaRPr lang="zh-CN" altLang="en-US" sz="2000" dirty="0">
              <a:solidFill>
                <a:schemeClr val="tx1"/>
              </a:solidFill>
              <a:latin typeface="Arial" panose="020B0604020202020204" pitchFamily="34" charset="0"/>
              <a:ea typeface="宋体" panose="02010600030101010101" pitchFamily="2" charset="-122"/>
            </a:endParaRPr>
          </a:p>
        </p:txBody>
      </p:sp>
      <p:sp>
        <p:nvSpPr>
          <p:cNvPr id="38922" name="矩形 2"/>
          <p:cNvSpPr>
            <a:spLocks noChangeArrowheads="1"/>
          </p:cNvSpPr>
          <p:nvPr/>
        </p:nvSpPr>
        <p:spPr bwMode="auto">
          <a:xfrm>
            <a:off x="107950" y="2901950"/>
            <a:ext cx="9017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Tx/>
              <a:buNone/>
            </a:pPr>
            <a:r>
              <a:rPr lang="zh-CN" altLang="en-US" sz="2800">
                <a:solidFill>
                  <a:schemeClr val="tx1"/>
                </a:solidFill>
              </a:rPr>
              <a:t>例：</a:t>
            </a:r>
            <a:endParaRPr lang="en-US" altLang="zh-CN" sz="2800">
              <a:solidFill>
                <a:schemeClr val="tx1"/>
              </a:solidFill>
            </a:endParaRPr>
          </a:p>
        </p:txBody>
      </p:sp>
      <p:pic>
        <p:nvPicPr>
          <p:cNvPr id="38923" name="图片 2" descr="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77875" y="2781300"/>
            <a:ext cx="4554538"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4" name="右箭头 9"/>
          <p:cNvSpPr>
            <a:spLocks noChangeArrowheads="1"/>
          </p:cNvSpPr>
          <p:nvPr/>
        </p:nvSpPr>
        <p:spPr bwMode="auto">
          <a:xfrm rot="3436910">
            <a:off x="4345781" y="4483894"/>
            <a:ext cx="452438" cy="361950"/>
          </a:xfrm>
          <a:prstGeom prst="rightArrow">
            <a:avLst>
              <a:gd name="adj1" fmla="val 50000"/>
              <a:gd name="adj2" fmla="val 49699"/>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1"/>
          <p:cNvSpPr txBox="1">
            <a:spLocks noChangeArrowheads="1"/>
          </p:cNvSpPr>
          <p:nvPr/>
        </p:nvSpPr>
        <p:spPr bwMode="auto">
          <a:xfrm>
            <a:off x="179388" y="115888"/>
            <a:ext cx="8929687" cy="6280150"/>
          </a:xfrm>
          <a:prstGeom prst="rect">
            <a:avLst/>
          </a:prstGeom>
          <a:solidFill>
            <a:schemeClr val="bg1"/>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defRPr/>
            </a:pPr>
            <a:r>
              <a:rPr lang="zh-CN" altLang="en-US" sz="2800" b="1" dirty="0">
                <a:solidFill>
                  <a:srgbClr val="FF0000"/>
                </a:solidFill>
              </a:rPr>
              <a:t>残存容量</a:t>
            </a:r>
            <a:endParaRPr lang="zh-CN" altLang="en-US" sz="2800" b="1" dirty="0">
              <a:solidFill>
                <a:srgbClr val="FF0000"/>
              </a:solidFill>
            </a:endParaRPr>
          </a:p>
          <a:p>
            <a:pPr>
              <a:lnSpc>
                <a:spcPct val="150000"/>
              </a:lnSpc>
              <a:spcBef>
                <a:spcPct val="0"/>
              </a:spcBef>
              <a:buClrTx/>
              <a:buSzTx/>
              <a:buFont typeface="Arial" panose="020B0604020202020204" pitchFamily="34" charset="0"/>
              <a:buNone/>
              <a:defRPr/>
            </a:pPr>
            <a:r>
              <a:rPr lang="zh-CN" altLang="en-US" sz="2400" dirty="0">
                <a:solidFill>
                  <a:schemeClr val="tx1"/>
                </a:solidFill>
              </a:rPr>
              <a:t>   设流网络               ，</a:t>
            </a:r>
            <a:r>
              <a:rPr lang="en-US" altLang="zh-CN" sz="2400" i="1" dirty="0">
                <a:solidFill>
                  <a:schemeClr val="tx1"/>
                </a:solidFill>
              </a:rPr>
              <a:t>f </a:t>
            </a:r>
            <a:r>
              <a:rPr lang="zh-CN" altLang="en-US" sz="2400" dirty="0">
                <a:solidFill>
                  <a:schemeClr val="tx1"/>
                </a:solidFill>
              </a:rPr>
              <a:t>是</a:t>
            </a:r>
            <a:r>
              <a:rPr lang="en-US" altLang="zh-CN" sz="2400" dirty="0">
                <a:solidFill>
                  <a:schemeClr val="tx1"/>
                </a:solidFill>
              </a:rPr>
              <a:t>G</a:t>
            </a:r>
            <a:r>
              <a:rPr lang="zh-CN" altLang="en-US" sz="2400" dirty="0">
                <a:solidFill>
                  <a:schemeClr val="tx1"/>
                </a:solidFill>
              </a:rPr>
              <a:t>中的一个流，</a:t>
            </a:r>
            <a:endParaRPr lang="en-US" altLang="zh-CN" sz="2400" dirty="0">
              <a:solidFill>
                <a:schemeClr val="tx1"/>
              </a:solidFill>
            </a:endParaRPr>
          </a:p>
          <a:p>
            <a:pPr marL="342900" indent="-342900">
              <a:lnSpc>
                <a:spcPct val="150000"/>
              </a:lnSpc>
              <a:spcBef>
                <a:spcPct val="0"/>
              </a:spcBef>
              <a:buClrTx/>
              <a:buSzTx/>
              <a:buFont typeface="Wingdings" panose="05000000000000000000" pitchFamily="2" charset="2"/>
              <a:buChar char="u"/>
              <a:defRPr/>
            </a:pPr>
            <a:r>
              <a:rPr lang="zh-CN" altLang="en-US" sz="2400" dirty="0">
                <a:solidFill>
                  <a:schemeClr val="tx1"/>
                </a:solidFill>
              </a:rPr>
              <a:t>定义边</a:t>
            </a:r>
            <a:r>
              <a:rPr lang="en-US" altLang="zh-CN" sz="2400" dirty="0">
                <a:solidFill>
                  <a:schemeClr val="tx1"/>
                </a:solidFill>
              </a:rPr>
              <a:t>(</a:t>
            </a:r>
            <a:r>
              <a:rPr lang="en-US" altLang="zh-CN" sz="2400" dirty="0" err="1">
                <a:solidFill>
                  <a:schemeClr val="tx1"/>
                </a:solidFill>
              </a:rPr>
              <a:t>u,v</a:t>
            </a:r>
            <a:r>
              <a:rPr lang="en-US" altLang="zh-CN" sz="2400" dirty="0">
                <a:solidFill>
                  <a:schemeClr val="tx1"/>
                </a:solidFill>
              </a:rPr>
              <a:t>)</a:t>
            </a:r>
            <a:r>
              <a:rPr lang="zh-CN" altLang="en-US" sz="2400" dirty="0">
                <a:solidFill>
                  <a:schemeClr val="tx1"/>
                </a:solidFill>
              </a:rPr>
              <a:t>的</a:t>
            </a:r>
            <a:r>
              <a:rPr lang="zh-CN" altLang="en-US" sz="2400" b="1" dirty="0">
                <a:solidFill>
                  <a:srgbClr val="FF0000"/>
                </a:solidFill>
              </a:rPr>
              <a:t>残存容量             </a:t>
            </a:r>
            <a:r>
              <a:rPr lang="zh-CN" altLang="en-US" sz="2400" dirty="0">
                <a:solidFill>
                  <a:schemeClr val="tx1"/>
                </a:solidFill>
              </a:rPr>
              <a:t>为：</a:t>
            </a:r>
            <a:endParaRPr lang="zh-CN" altLang="en-US" sz="2400" dirty="0">
              <a:solidFill>
                <a:schemeClr val="tx1"/>
              </a:solidFill>
            </a:endParaRPr>
          </a:p>
          <a:p>
            <a:pPr>
              <a:lnSpc>
                <a:spcPct val="150000"/>
              </a:lnSpc>
              <a:spcBef>
                <a:spcPct val="0"/>
              </a:spcBef>
              <a:buClrTx/>
              <a:buSzTx/>
              <a:buFont typeface="Arial" panose="020B0604020202020204" pitchFamily="34" charset="0"/>
              <a:buNone/>
              <a:defRPr/>
            </a:pPr>
            <a:endParaRPr lang="zh-CN" altLang="en-US" sz="2400" dirty="0">
              <a:solidFill>
                <a:schemeClr val="tx1"/>
              </a:solidFill>
              <a:latin typeface="Lucida Sans Unicode" panose="020B0602030504020204" pitchFamily="34" charset="0"/>
              <a:ea typeface="宋体" panose="02010600030101010101" pitchFamily="2" charset="-122"/>
            </a:endParaRPr>
          </a:p>
          <a:p>
            <a:pPr>
              <a:lnSpc>
                <a:spcPct val="150000"/>
              </a:lnSpc>
              <a:spcBef>
                <a:spcPct val="0"/>
              </a:spcBef>
              <a:buClrTx/>
              <a:buSzTx/>
              <a:buFont typeface="Arial" panose="020B0604020202020204" pitchFamily="34" charset="0"/>
              <a:buNone/>
              <a:defRPr/>
            </a:pPr>
            <a:endParaRPr lang="en-US" altLang="zh-CN" sz="2400" dirty="0">
              <a:solidFill>
                <a:schemeClr val="tx1"/>
              </a:solidFill>
              <a:latin typeface="华文新魏" panose="02010800040101010101" pitchFamily="2" charset="-122"/>
              <a:ea typeface="华文新魏" panose="02010800040101010101" pitchFamily="2" charset="-122"/>
            </a:endParaRPr>
          </a:p>
          <a:p>
            <a:pPr>
              <a:lnSpc>
                <a:spcPct val="150000"/>
              </a:lnSpc>
              <a:spcBef>
                <a:spcPct val="0"/>
              </a:spcBef>
              <a:buClrTx/>
              <a:buSzTx/>
              <a:buFont typeface="Arial" panose="020B0604020202020204" pitchFamily="34" charset="0"/>
              <a:buNone/>
              <a:defRPr/>
            </a:pPr>
            <a:endParaRPr lang="en-US" altLang="zh-CN" sz="2400" dirty="0">
              <a:solidFill>
                <a:schemeClr val="tx1"/>
              </a:solidFill>
              <a:latin typeface="华文新魏" panose="02010800040101010101" pitchFamily="2" charset="-122"/>
              <a:ea typeface="华文新魏" panose="02010800040101010101" pitchFamily="2" charset="-122"/>
            </a:endParaRPr>
          </a:p>
          <a:p>
            <a:pPr>
              <a:lnSpc>
                <a:spcPct val="150000"/>
              </a:lnSpc>
              <a:spcBef>
                <a:spcPct val="0"/>
              </a:spcBef>
              <a:buClrTx/>
              <a:buSzTx/>
              <a:buFont typeface="Arial" panose="020B0604020202020204" pitchFamily="34" charset="0"/>
              <a:buNone/>
              <a:defRPr/>
            </a:pPr>
            <a:endParaRPr lang="zh-CN" altLang="en-US" sz="2400" dirty="0">
              <a:solidFill>
                <a:schemeClr val="tx1"/>
              </a:solidFill>
              <a:latin typeface="Lucida Sans Unicode" panose="020B0602030504020204" pitchFamily="34" charset="0"/>
              <a:ea typeface="宋体" panose="02010600030101010101" pitchFamily="2" charset="-122"/>
            </a:endParaRPr>
          </a:p>
          <a:p>
            <a:pPr>
              <a:lnSpc>
                <a:spcPct val="150000"/>
              </a:lnSpc>
              <a:spcBef>
                <a:spcPct val="0"/>
              </a:spcBef>
              <a:buClrTx/>
              <a:buSzTx/>
              <a:buFontTx/>
              <a:buNone/>
              <a:defRPr/>
            </a:pPr>
            <a:r>
              <a:rPr lang="zh-CN" altLang="en-US" sz="2800" b="1" dirty="0">
                <a:solidFill>
                  <a:srgbClr val="FF0000"/>
                </a:solidFill>
              </a:rPr>
              <a:t>残存网络</a:t>
            </a:r>
            <a:r>
              <a:rPr lang="zh-CN" altLang="en-US" sz="2800" dirty="0">
                <a:solidFill>
                  <a:srgbClr val="FF0000"/>
                </a:solidFill>
              </a:rPr>
              <a:t>：</a:t>
            </a:r>
            <a:r>
              <a:rPr lang="zh-CN" altLang="en-US" sz="2400" dirty="0">
                <a:solidFill>
                  <a:schemeClr val="tx1"/>
                </a:solidFill>
              </a:rPr>
              <a:t>由f所诱导的图G的残存网络记为                    ，</a:t>
            </a:r>
            <a:endParaRPr lang="en-US" altLang="zh-CN" sz="2400" dirty="0">
              <a:solidFill>
                <a:schemeClr val="tx1"/>
              </a:solidFill>
            </a:endParaRPr>
          </a:p>
          <a:p>
            <a:pPr>
              <a:lnSpc>
                <a:spcPct val="150000"/>
              </a:lnSpc>
              <a:spcBef>
                <a:spcPts val="1800"/>
              </a:spcBef>
              <a:buClrTx/>
              <a:buSzTx/>
              <a:buFontTx/>
              <a:buNone/>
              <a:defRPr/>
            </a:pPr>
            <a:r>
              <a:rPr lang="en-US" altLang="zh-CN" sz="2400" dirty="0">
                <a:solidFill>
                  <a:schemeClr val="tx1"/>
                </a:solidFill>
              </a:rPr>
              <a:t>                    </a:t>
            </a:r>
            <a:r>
              <a:rPr lang="zh-CN" altLang="en-US" sz="2400" dirty="0">
                <a:solidFill>
                  <a:schemeClr val="tx1"/>
                </a:solidFill>
              </a:rPr>
              <a:t>其中</a:t>
            </a:r>
            <a:endParaRPr lang="en-US" altLang="zh-CN" sz="2400" dirty="0">
              <a:solidFill>
                <a:schemeClr val="tx1"/>
              </a:solidFill>
            </a:endParaRPr>
          </a:p>
          <a:p>
            <a:pPr>
              <a:lnSpc>
                <a:spcPct val="150000"/>
              </a:lnSpc>
              <a:spcBef>
                <a:spcPts val="1800"/>
              </a:spcBef>
              <a:buClrTx/>
              <a:buSzTx/>
              <a:buFontTx/>
              <a:buNone/>
              <a:defRPr/>
            </a:pPr>
            <a:r>
              <a:rPr lang="zh-CN" altLang="en-US" sz="2400" dirty="0">
                <a:solidFill>
                  <a:schemeClr val="tx1"/>
                </a:solidFill>
                <a:latin typeface="Lucida Sans Unicode" panose="020B0602030504020204" pitchFamily="34" charset="0"/>
                <a:ea typeface="宋体" panose="02010600030101010101" pitchFamily="2" charset="-122"/>
              </a:rPr>
              <a:t>                   </a:t>
            </a:r>
            <a:r>
              <a:rPr lang="zh-CN" altLang="en-US" sz="2400" dirty="0">
                <a:solidFill>
                  <a:schemeClr val="tx1"/>
                </a:solidFill>
              </a:rPr>
              <a:t>即</a:t>
            </a:r>
            <a:r>
              <a:rPr lang="en-US" altLang="zh-CN" sz="2400" b="1" dirty="0">
                <a:solidFill>
                  <a:srgbClr val="FF0000"/>
                </a:solidFill>
              </a:rPr>
              <a:t>G</a:t>
            </a:r>
            <a:r>
              <a:rPr lang="en-US" altLang="zh-CN" sz="2400" b="1" baseline="-25000" dirty="0">
                <a:solidFill>
                  <a:srgbClr val="FF0000"/>
                </a:solidFill>
              </a:rPr>
              <a:t>f</a:t>
            </a:r>
            <a:r>
              <a:rPr lang="zh-CN" altLang="en-US" sz="2400" b="1" dirty="0">
                <a:solidFill>
                  <a:srgbClr val="FF0000"/>
                </a:solidFill>
              </a:rPr>
              <a:t>由残存流量大于</a:t>
            </a:r>
            <a:r>
              <a:rPr lang="en-US" altLang="zh-CN" sz="2400" b="1" dirty="0">
                <a:solidFill>
                  <a:srgbClr val="FF0000"/>
                </a:solidFill>
              </a:rPr>
              <a:t>0</a:t>
            </a:r>
            <a:r>
              <a:rPr lang="zh-CN" altLang="en-US" sz="2400" b="1" dirty="0">
                <a:solidFill>
                  <a:srgbClr val="FF0000"/>
                </a:solidFill>
              </a:rPr>
              <a:t>的边构成</a:t>
            </a:r>
            <a:r>
              <a:rPr lang="zh-CN" altLang="en-US" sz="2400" dirty="0">
                <a:solidFill>
                  <a:schemeClr val="tx1"/>
                </a:solidFill>
              </a:rPr>
              <a:t>，且                 。</a:t>
            </a:r>
            <a:endParaRPr lang="zh-CN" altLang="en-US" sz="2400" dirty="0">
              <a:solidFill>
                <a:schemeClr val="tx1"/>
              </a:solidFill>
            </a:endParaRPr>
          </a:p>
        </p:txBody>
      </p:sp>
      <p:graphicFrame>
        <p:nvGraphicFramePr>
          <p:cNvPr id="40963" name="对象 2">
            <a:hlinkClick r:id="" action="ppaction://ole?verb=0"/>
          </p:cNvPr>
          <p:cNvGraphicFramePr>
            <a:graphicFrameLocks noChangeAspect="1"/>
          </p:cNvGraphicFramePr>
          <p:nvPr/>
        </p:nvGraphicFramePr>
        <p:xfrm>
          <a:off x="1760538" y="912813"/>
          <a:ext cx="1443037" cy="428625"/>
        </p:xfrm>
        <a:graphic>
          <a:graphicData uri="http://schemas.openxmlformats.org/presentationml/2006/ole">
            <mc:AlternateContent xmlns:mc="http://schemas.openxmlformats.org/markup-compatibility/2006">
              <mc:Choice xmlns:v="urn:schemas-microsoft-com:vml" Requires="v">
                <p:oleObj spid="_x0000_s40970" name="" r:id="rId1" imgW="685800" imgH="203200" progId="Equation.KSEE3">
                  <p:embed/>
                </p:oleObj>
              </mc:Choice>
              <mc:Fallback>
                <p:oleObj name="" r:id="rId1" imgW="685800" imgH="203200" progId="Equation.KSEE3">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0538" y="912813"/>
                        <a:ext cx="14430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4" name="对象 3">
            <a:hlinkClick r:id="" action="ppaction://ole?verb=0"/>
          </p:cNvPr>
          <p:cNvGraphicFramePr>
            <a:graphicFrameLocks noChangeAspect="1"/>
          </p:cNvGraphicFramePr>
          <p:nvPr/>
        </p:nvGraphicFramePr>
        <p:xfrm>
          <a:off x="5940425" y="912813"/>
          <a:ext cx="1139825" cy="469900"/>
        </p:xfrm>
        <a:graphic>
          <a:graphicData uri="http://schemas.openxmlformats.org/presentationml/2006/ole">
            <mc:AlternateContent xmlns:mc="http://schemas.openxmlformats.org/markup-compatibility/2006">
              <mc:Choice xmlns:v="urn:schemas-microsoft-com:vml" Requires="v">
                <p:oleObj spid="_x0000_s40971" name="" r:id="rId3" imgW="495300" imgH="203200" progId="Equation.KSEE3">
                  <p:embed/>
                </p:oleObj>
              </mc:Choice>
              <mc:Fallback>
                <p:oleObj name="" r:id="rId3" imgW="495300" imgH="203200" progId="Equation.KSEE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425" y="912813"/>
                        <a:ext cx="11398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5" name="对象 4">
            <a:hlinkClick r:id="" action="ppaction://ole?verb=0"/>
          </p:cNvPr>
          <p:cNvGraphicFramePr>
            <a:graphicFrameLocks noChangeAspect="1"/>
          </p:cNvGraphicFramePr>
          <p:nvPr/>
        </p:nvGraphicFramePr>
        <p:xfrm>
          <a:off x="3708400" y="1382713"/>
          <a:ext cx="1187450" cy="566737"/>
        </p:xfrm>
        <a:graphic>
          <a:graphicData uri="http://schemas.openxmlformats.org/presentationml/2006/ole">
            <mc:AlternateContent xmlns:mc="http://schemas.openxmlformats.org/markup-compatibility/2006">
              <mc:Choice xmlns:v="urn:schemas-microsoft-com:vml" Requires="v">
                <p:oleObj spid="_x0000_s40972" name="" r:id="rId5" imgW="508000" imgH="241300" progId="Equation.KSEE3">
                  <p:embed/>
                </p:oleObj>
              </mc:Choice>
              <mc:Fallback>
                <p:oleObj name="" r:id="rId5" imgW="508000" imgH="241300" progId="Equation.KSEE3">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1382713"/>
                        <a:ext cx="118745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6" name="对象 6">
            <a:hlinkClick r:id="" action="ppaction://ole?verb=0"/>
          </p:cNvPr>
          <p:cNvGraphicFramePr>
            <a:graphicFrameLocks noChangeAspect="1"/>
          </p:cNvGraphicFramePr>
          <p:nvPr/>
        </p:nvGraphicFramePr>
        <p:xfrm>
          <a:off x="6372225" y="4240213"/>
          <a:ext cx="1858963" cy="546100"/>
        </p:xfrm>
        <a:graphic>
          <a:graphicData uri="http://schemas.openxmlformats.org/presentationml/2006/ole">
            <mc:AlternateContent xmlns:mc="http://schemas.openxmlformats.org/markup-compatibility/2006">
              <mc:Choice xmlns:v="urn:schemas-microsoft-com:vml" Requires="v">
                <p:oleObj spid="_x0000_s40973" name="" r:id="rId7" imgW="825500" imgH="241300" progId="Equation.KSEE3">
                  <p:embed/>
                </p:oleObj>
              </mc:Choice>
              <mc:Fallback>
                <p:oleObj name="" r:id="rId7" imgW="825500" imgH="241300" progId="Equation.KSEE3">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2225" y="4240213"/>
                        <a:ext cx="1858963"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0967" name="图片 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27088" y="1989138"/>
            <a:ext cx="7288212"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图片 2"/>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760663" y="5072063"/>
            <a:ext cx="47640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9" name="图片 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6875463" y="5876925"/>
            <a:ext cx="14954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noChangeArrowheads="1"/>
          </p:cNvSpPr>
          <p:nvPr>
            <p:ph type="ctrTitle"/>
          </p:nvPr>
        </p:nvSpPr>
        <p:spPr>
          <a:xfrm>
            <a:off x="539750" y="1484313"/>
            <a:ext cx="7772400" cy="3168650"/>
          </a:xfrm>
        </p:spPr>
        <p:txBody>
          <a:bodyPr/>
          <a:lstStyle/>
          <a:p>
            <a:pPr eaLnBrk="1" hangingPunct="1">
              <a:lnSpc>
                <a:spcPct val="150000"/>
              </a:lnSpc>
              <a:spcBef>
                <a:spcPts val="1800"/>
              </a:spcBef>
            </a:pPr>
            <a:r>
              <a:rPr lang="en-US" altLang="zh-CN" sz="3200">
                <a:solidFill>
                  <a:schemeClr val="tx1"/>
                </a:solidFill>
              </a:rPr>
              <a:t>Chapter 26</a:t>
            </a:r>
            <a:br>
              <a:rPr lang="en-US" altLang="zh-CN" sz="3200">
                <a:solidFill>
                  <a:schemeClr val="tx1"/>
                </a:solidFill>
              </a:rPr>
            </a:br>
            <a:r>
              <a:rPr lang="en-US" altLang="zh-CN" sz="3200">
                <a:solidFill>
                  <a:schemeClr val="tx1"/>
                </a:solidFill>
              </a:rPr>
              <a:t>Maximum Flow</a:t>
            </a:r>
            <a:br>
              <a:rPr lang="en-US" altLang="zh-CN" sz="3200">
                <a:solidFill>
                  <a:schemeClr val="tx1"/>
                </a:solidFill>
              </a:rPr>
            </a:br>
            <a:r>
              <a:rPr lang="zh-CN" altLang="en-US" sz="3200">
                <a:solidFill>
                  <a:schemeClr val="tx1"/>
                </a:solidFill>
              </a:rPr>
              <a:t>最大流</a:t>
            </a:r>
            <a:endParaRPr lang="zh-CN" altLang="en-US" sz="320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文本框 1"/>
          <p:cNvSpPr txBox="1">
            <a:spLocks noChangeArrowheads="1"/>
          </p:cNvSpPr>
          <p:nvPr/>
        </p:nvSpPr>
        <p:spPr bwMode="auto">
          <a:xfrm>
            <a:off x="381000" y="479425"/>
            <a:ext cx="2860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r>
              <a:rPr lang="zh-CN" altLang="en-US" sz="2800">
                <a:solidFill>
                  <a:schemeClr val="tx1"/>
                </a:solidFill>
              </a:rPr>
              <a:t>残存网络示例：</a:t>
            </a:r>
            <a:endParaRPr lang="en-US" altLang="zh-CN" sz="2800">
              <a:solidFill>
                <a:schemeClr val="tx1"/>
              </a:solidFill>
            </a:endParaRPr>
          </a:p>
        </p:txBody>
      </p:sp>
      <p:pic>
        <p:nvPicPr>
          <p:cNvPr id="43011" name="图片 2" descr="1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14325" y="1022350"/>
            <a:ext cx="4316413"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0" name="组合 1"/>
          <p:cNvGrpSpPr/>
          <p:nvPr/>
        </p:nvGrpSpPr>
        <p:grpSpPr bwMode="auto">
          <a:xfrm>
            <a:off x="4977111" y="1844824"/>
            <a:ext cx="1772568" cy="4192967"/>
            <a:chOff x="5262088" y="-196012"/>
            <a:chExt cx="1372073" cy="3811243"/>
          </a:xfrm>
          <a:solidFill>
            <a:schemeClr val="accent1">
              <a:lumMod val="20000"/>
              <a:lumOff val="80000"/>
            </a:schemeClr>
          </a:solidFill>
        </p:grpSpPr>
        <p:graphicFrame>
          <p:nvGraphicFramePr>
            <p:cNvPr id="24596" name="对象 28">
              <a:hlinkClick r:id="" action="ppaction://ole?verb=0"/>
            </p:cNvPr>
            <p:cNvGraphicFramePr>
              <a:graphicFrameLocks noChangeAspect="1"/>
            </p:cNvGraphicFramePr>
            <p:nvPr/>
          </p:nvGraphicFramePr>
          <p:xfrm>
            <a:off x="5290245" y="-196012"/>
            <a:ext cx="1189038" cy="384175"/>
          </p:xfrm>
          <a:graphic>
            <a:graphicData uri="http://schemas.openxmlformats.org/presentationml/2006/ole">
              <mc:AlternateContent xmlns:mc="http://schemas.openxmlformats.org/markup-compatibility/2006">
                <mc:Choice xmlns:v="urn:schemas-microsoft-com:vml" Requires="v">
                  <p:oleObj spid="_x0000_s43032" name="" r:id="rId2" imgW="749300" imgH="241300" progId="Equation.KSEE3">
                    <p:embed/>
                  </p:oleObj>
                </mc:Choice>
                <mc:Fallback>
                  <p:oleObj name="" r:id="rId2" imgW="749300" imgH="241300" progId="Equation.KSEE3">
                    <p:embed/>
                    <p:pic>
                      <p:nvPicPr>
                        <p:cNvPr id="0" name="对象 28">
                          <a:hlinkClick r:id="" action="ppaction://ole?verb=0"/>
                        </p:cNvPr>
                        <p:cNvPicPr>
                          <a:picLocks noChangeAspect="1" noChangeArrowheads="1"/>
                        </p:cNvPicPr>
                        <p:nvPr/>
                      </p:nvPicPr>
                      <p:blipFill>
                        <a:blip r:embed="rId3"/>
                        <a:srcRect/>
                        <a:stretch>
                          <a:fillRect/>
                        </a:stretch>
                      </p:blipFill>
                      <p:spPr bwMode="auto">
                        <a:xfrm>
                          <a:off x="5290245" y="-196012"/>
                          <a:ext cx="1189038" cy="384175"/>
                        </a:xfrm>
                        <a:prstGeom prst="rect">
                          <a:avLst/>
                        </a:prstGeom>
                        <a:solidFill>
                          <a:schemeClr val="accent1">
                            <a:lumMod val="40000"/>
                            <a:lumOff val="60000"/>
                          </a:schemeClr>
                        </a:solidFill>
                        <a:ln>
                          <a:noFill/>
                        </a:ln>
                      </p:spPr>
                    </p:pic>
                  </p:oleObj>
                </mc:Fallback>
              </mc:AlternateContent>
            </a:graphicData>
          </a:graphic>
        </p:graphicFrame>
        <p:graphicFrame>
          <p:nvGraphicFramePr>
            <p:cNvPr id="24597" name="对象 31">
              <a:hlinkClick r:id="" action="ppaction://ole?verb=0"/>
            </p:cNvPr>
            <p:cNvGraphicFramePr>
              <a:graphicFrameLocks noChangeAspect="1"/>
            </p:cNvGraphicFramePr>
            <p:nvPr/>
          </p:nvGraphicFramePr>
          <p:xfrm>
            <a:off x="5282937" y="607890"/>
            <a:ext cx="1291101" cy="384175"/>
          </p:xfrm>
          <a:graphic>
            <a:graphicData uri="http://schemas.openxmlformats.org/presentationml/2006/ole">
              <mc:AlternateContent xmlns:mc="http://schemas.openxmlformats.org/markup-compatibility/2006">
                <mc:Choice xmlns:v="urn:schemas-microsoft-com:vml" Requires="v">
                  <p:oleObj spid="_x0000_s43033" name="" r:id="rId4" imgW="812800" imgH="241300" progId="Equation.KSEE3">
                    <p:embed/>
                  </p:oleObj>
                </mc:Choice>
                <mc:Fallback>
                  <p:oleObj name="" r:id="rId4" imgW="812800" imgH="241300" progId="Equation.KSEE3">
                    <p:embed/>
                    <p:pic>
                      <p:nvPicPr>
                        <p:cNvPr id="0" name="对象 31">
                          <a:hlinkClick r:id="" action="ppaction://ole?verb=0"/>
                        </p:cNvPr>
                        <p:cNvPicPr>
                          <a:picLocks noChangeAspect="1" noChangeArrowheads="1"/>
                        </p:cNvPicPr>
                        <p:nvPr/>
                      </p:nvPicPr>
                      <p:blipFill>
                        <a:blip r:embed="rId5"/>
                        <a:srcRect/>
                        <a:stretch>
                          <a:fillRect/>
                        </a:stretch>
                      </p:blipFill>
                      <p:spPr bwMode="auto">
                        <a:xfrm>
                          <a:off x="5282937" y="607890"/>
                          <a:ext cx="1291101" cy="384175"/>
                        </a:xfrm>
                        <a:prstGeom prst="rect">
                          <a:avLst/>
                        </a:prstGeom>
                        <a:solidFill>
                          <a:schemeClr val="accent1">
                            <a:lumMod val="40000"/>
                            <a:lumOff val="60000"/>
                          </a:schemeClr>
                        </a:solidFill>
                        <a:ln>
                          <a:noFill/>
                        </a:ln>
                      </p:spPr>
                    </p:pic>
                  </p:oleObj>
                </mc:Fallback>
              </mc:AlternateContent>
            </a:graphicData>
          </a:graphic>
        </p:graphicFrame>
        <p:graphicFrame>
          <p:nvGraphicFramePr>
            <p:cNvPr id="24598" name="对象 33">
              <a:hlinkClick r:id="" action="ppaction://ole?verb=0"/>
            </p:cNvPr>
            <p:cNvGraphicFramePr>
              <a:graphicFrameLocks noChangeAspect="1"/>
            </p:cNvGraphicFramePr>
            <p:nvPr/>
          </p:nvGraphicFramePr>
          <p:xfrm>
            <a:off x="5287445" y="1403720"/>
            <a:ext cx="1290638" cy="384175"/>
          </p:xfrm>
          <a:graphic>
            <a:graphicData uri="http://schemas.openxmlformats.org/presentationml/2006/ole">
              <mc:AlternateContent xmlns:mc="http://schemas.openxmlformats.org/markup-compatibility/2006">
                <mc:Choice xmlns:v="urn:schemas-microsoft-com:vml" Requires="v">
                  <p:oleObj spid="_x0000_s43034" name="" r:id="rId6" imgW="812800" imgH="241300" progId="Equation.KSEE3">
                    <p:embed/>
                  </p:oleObj>
                </mc:Choice>
                <mc:Fallback>
                  <p:oleObj name="" r:id="rId6" imgW="812800" imgH="241300" progId="Equation.KSEE3">
                    <p:embed/>
                    <p:pic>
                      <p:nvPicPr>
                        <p:cNvPr id="0" name="对象 33">
                          <a:hlinkClick r:id="" action="ppaction://ole?verb=0"/>
                        </p:cNvPr>
                        <p:cNvPicPr>
                          <a:picLocks noChangeAspect="1" noChangeArrowheads="1"/>
                        </p:cNvPicPr>
                        <p:nvPr/>
                      </p:nvPicPr>
                      <p:blipFill>
                        <a:blip r:embed="rId7"/>
                        <a:srcRect/>
                        <a:stretch>
                          <a:fillRect/>
                        </a:stretch>
                      </p:blipFill>
                      <p:spPr bwMode="auto">
                        <a:xfrm>
                          <a:off x="5287445" y="1403720"/>
                          <a:ext cx="1290638" cy="384175"/>
                        </a:xfrm>
                        <a:prstGeom prst="rect">
                          <a:avLst/>
                        </a:prstGeom>
                        <a:solidFill>
                          <a:schemeClr val="accent1">
                            <a:lumMod val="40000"/>
                            <a:lumOff val="60000"/>
                          </a:schemeClr>
                        </a:solidFill>
                        <a:ln>
                          <a:noFill/>
                        </a:ln>
                      </p:spPr>
                    </p:pic>
                  </p:oleObj>
                </mc:Fallback>
              </mc:AlternateContent>
            </a:graphicData>
          </a:graphic>
        </p:graphicFrame>
        <p:graphicFrame>
          <p:nvGraphicFramePr>
            <p:cNvPr id="24599" name="对象 35">
              <a:hlinkClick r:id="" action="ppaction://ole?verb=0"/>
            </p:cNvPr>
            <p:cNvGraphicFramePr>
              <a:graphicFrameLocks noChangeAspect="1"/>
            </p:cNvGraphicFramePr>
            <p:nvPr/>
          </p:nvGraphicFramePr>
          <p:xfrm>
            <a:off x="5284987" y="1006296"/>
            <a:ext cx="1309688" cy="382587"/>
          </p:xfrm>
          <a:graphic>
            <a:graphicData uri="http://schemas.openxmlformats.org/presentationml/2006/ole">
              <mc:AlternateContent xmlns:mc="http://schemas.openxmlformats.org/markup-compatibility/2006">
                <mc:Choice xmlns:v="urn:schemas-microsoft-com:vml" Requires="v">
                  <p:oleObj spid="_x0000_s43035" name="" r:id="rId8" imgW="825500" imgH="241300" progId="Equation.KSEE3">
                    <p:embed/>
                  </p:oleObj>
                </mc:Choice>
                <mc:Fallback>
                  <p:oleObj name="" r:id="rId8" imgW="825500" imgH="241300" progId="Equation.KSEE3">
                    <p:embed/>
                    <p:pic>
                      <p:nvPicPr>
                        <p:cNvPr id="0" name="对象 35">
                          <a:hlinkClick r:id="" action="ppaction://ole?verb=0"/>
                        </p:cNvPr>
                        <p:cNvPicPr>
                          <a:picLocks noChangeAspect="1" noChangeArrowheads="1"/>
                        </p:cNvPicPr>
                        <p:nvPr/>
                      </p:nvPicPr>
                      <p:blipFill>
                        <a:blip r:embed="rId9"/>
                        <a:srcRect/>
                        <a:stretch>
                          <a:fillRect/>
                        </a:stretch>
                      </p:blipFill>
                      <p:spPr bwMode="auto">
                        <a:xfrm>
                          <a:off x="5284987" y="1006296"/>
                          <a:ext cx="1309688" cy="382587"/>
                        </a:xfrm>
                        <a:prstGeom prst="rect">
                          <a:avLst/>
                        </a:prstGeom>
                        <a:solidFill>
                          <a:schemeClr val="accent1">
                            <a:lumMod val="40000"/>
                            <a:lumOff val="60000"/>
                          </a:schemeClr>
                        </a:solidFill>
                        <a:ln>
                          <a:noFill/>
                        </a:ln>
                      </p:spPr>
                    </p:pic>
                  </p:oleObj>
                </mc:Fallback>
              </mc:AlternateContent>
            </a:graphicData>
          </a:graphic>
        </p:graphicFrame>
        <p:graphicFrame>
          <p:nvGraphicFramePr>
            <p:cNvPr id="24600" name="对象 37">
              <a:hlinkClick r:id="" action="ppaction://ole?verb=0"/>
            </p:cNvPr>
            <p:cNvGraphicFramePr>
              <a:graphicFrameLocks noChangeAspect="1"/>
            </p:cNvGraphicFramePr>
            <p:nvPr/>
          </p:nvGraphicFramePr>
          <p:xfrm>
            <a:off x="5282937" y="1808319"/>
            <a:ext cx="1311275" cy="384175"/>
          </p:xfrm>
          <a:graphic>
            <a:graphicData uri="http://schemas.openxmlformats.org/presentationml/2006/ole">
              <mc:AlternateContent xmlns:mc="http://schemas.openxmlformats.org/markup-compatibility/2006">
                <mc:Choice xmlns:v="urn:schemas-microsoft-com:vml" Requires="v">
                  <p:oleObj spid="_x0000_s43036" name="" r:id="rId10" imgW="825500" imgH="241300" progId="Equation.KSEE3">
                    <p:embed/>
                  </p:oleObj>
                </mc:Choice>
                <mc:Fallback>
                  <p:oleObj name="" r:id="rId10" imgW="825500" imgH="241300" progId="Equation.KSEE3">
                    <p:embed/>
                    <p:pic>
                      <p:nvPicPr>
                        <p:cNvPr id="0" name="对象 37">
                          <a:hlinkClick r:id="" action="ppaction://ole?verb=0"/>
                        </p:cNvPr>
                        <p:cNvPicPr>
                          <a:picLocks noChangeAspect="1" noChangeArrowheads="1"/>
                        </p:cNvPicPr>
                        <p:nvPr/>
                      </p:nvPicPr>
                      <p:blipFill>
                        <a:blip r:embed="rId11"/>
                        <a:srcRect/>
                        <a:stretch>
                          <a:fillRect/>
                        </a:stretch>
                      </p:blipFill>
                      <p:spPr bwMode="auto">
                        <a:xfrm>
                          <a:off x="5282937" y="1808319"/>
                          <a:ext cx="1311275" cy="384175"/>
                        </a:xfrm>
                        <a:prstGeom prst="rect">
                          <a:avLst/>
                        </a:prstGeom>
                        <a:solidFill>
                          <a:schemeClr val="accent1">
                            <a:lumMod val="40000"/>
                            <a:lumOff val="60000"/>
                          </a:schemeClr>
                        </a:solidFill>
                        <a:ln>
                          <a:noFill/>
                        </a:ln>
                      </p:spPr>
                    </p:pic>
                  </p:oleObj>
                </mc:Fallback>
              </mc:AlternateContent>
            </a:graphicData>
          </a:graphic>
        </p:graphicFrame>
        <p:graphicFrame>
          <p:nvGraphicFramePr>
            <p:cNvPr id="24601" name="对象 39">
              <a:hlinkClick r:id="" action="ppaction://ole?verb=0"/>
            </p:cNvPr>
            <p:cNvGraphicFramePr>
              <a:graphicFrameLocks noChangeAspect="1"/>
            </p:cNvGraphicFramePr>
            <p:nvPr/>
          </p:nvGraphicFramePr>
          <p:xfrm>
            <a:off x="5262088" y="3232644"/>
            <a:ext cx="1311275" cy="382587"/>
          </p:xfrm>
          <a:graphic>
            <a:graphicData uri="http://schemas.openxmlformats.org/presentationml/2006/ole">
              <mc:AlternateContent xmlns:mc="http://schemas.openxmlformats.org/markup-compatibility/2006">
                <mc:Choice xmlns:v="urn:schemas-microsoft-com:vml" Requires="v">
                  <p:oleObj spid="_x0000_s43037" name="" r:id="rId12" imgW="825500" imgH="241300" progId="Equation.KSEE3">
                    <p:embed/>
                  </p:oleObj>
                </mc:Choice>
                <mc:Fallback>
                  <p:oleObj name="" r:id="rId12" imgW="825500" imgH="241300" progId="Equation.KSEE3">
                    <p:embed/>
                    <p:pic>
                      <p:nvPicPr>
                        <p:cNvPr id="0" name="对象 39">
                          <a:hlinkClick r:id="" action="ppaction://ole?verb=0"/>
                        </p:cNvPr>
                        <p:cNvPicPr>
                          <a:picLocks noChangeAspect="1" noChangeArrowheads="1"/>
                        </p:cNvPicPr>
                        <p:nvPr/>
                      </p:nvPicPr>
                      <p:blipFill>
                        <a:blip r:embed="rId13"/>
                        <a:srcRect/>
                        <a:stretch>
                          <a:fillRect/>
                        </a:stretch>
                      </p:blipFill>
                      <p:spPr bwMode="auto">
                        <a:xfrm>
                          <a:off x="5262088" y="3232644"/>
                          <a:ext cx="1311275" cy="382587"/>
                        </a:xfrm>
                        <a:prstGeom prst="rect">
                          <a:avLst/>
                        </a:prstGeom>
                        <a:solidFill>
                          <a:schemeClr val="accent1">
                            <a:lumMod val="75000"/>
                          </a:schemeClr>
                        </a:solidFill>
                        <a:ln>
                          <a:noFill/>
                        </a:ln>
                      </p:spPr>
                    </p:pic>
                  </p:oleObj>
                </mc:Fallback>
              </mc:AlternateContent>
            </a:graphicData>
          </a:graphic>
        </p:graphicFrame>
        <p:graphicFrame>
          <p:nvGraphicFramePr>
            <p:cNvPr id="24602" name="对象 41">
              <a:hlinkClick r:id="" action="ppaction://ole?verb=0"/>
            </p:cNvPr>
            <p:cNvGraphicFramePr>
              <a:graphicFrameLocks noChangeAspect="1"/>
            </p:cNvGraphicFramePr>
            <p:nvPr/>
          </p:nvGraphicFramePr>
          <p:xfrm>
            <a:off x="5283208" y="2213329"/>
            <a:ext cx="1149350" cy="384175"/>
          </p:xfrm>
          <a:graphic>
            <a:graphicData uri="http://schemas.openxmlformats.org/presentationml/2006/ole">
              <mc:AlternateContent xmlns:mc="http://schemas.openxmlformats.org/markup-compatibility/2006">
                <mc:Choice xmlns:v="urn:schemas-microsoft-com:vml" Requires="v">
                  <p:oleObj spid="_x0000_s43038" name="" r:id="rId14" imgW="723900" imgH="241300" progId="Equation.KSEE3">
                    <p:embed/>
                  </p:oleObj>
                </mc:Choice>
                <mc:Fallback>
                  <p:oleObj name="" r:id="rId14" imgW="723900" imgH="241300" progId="Equation.KSEE3">
                    <p:embed/>
                    <p:pic>
                      <p:nvPicPr>
                        <p:cNvPr id="0" name="对象 41">
                          <a:hlinkClick r:id="" action="ppaction://ole?verb=0"/>
                        </p:cNvPr>
                        <p:cNvPicPr>
                          <a:picLocks noChangeAspect="1" noChangeArrowheads="1"/>
                        </p:cNvPicPr>
                        <p:nvPr/>
                      </p:nvPicPr>
                      <p:blipFill>
                        <a:blip r:embed="rId15"/>
                        <a:srcRect/>
                        <a:stretch>
                          <a:fillRect/>
                        </a:stretch>
                      </p:blipFill>
                      <p:spPr bwMode="auto">
                        <a:xfrm>
                          <a:off x="5283208" y="2213329"/>
                          <a:ext cx="1149350" cy="384175"/>
                        </a:xfrm>
                        <a:prstGeom prst="rect">
                          <a:avLst/>
                        </a:prstGeom>
                        <a:solidFill>
                          <a:schemeClr val="accent1">
                            <a:lumMod val="40000"/>
                            <a:lumOff val="60000"/>
                          </a:schemeClr>
                        </a:solidFill>
                        <a:ln>
                          <a:noFill/>
                        </a:ln>
                      </p:spPr>
                    </p:pic>
                  </p:oleObj>
                </mc:Fallback>
              </mc:AlternateContent>
            </a:graphicData>
          </a:graphic>
        </p:graphicFrame>
        <p:graphicFrame>
          <p:nvGraphicFramePr>
            <p:cNvPr id="24603" name="对象 45">
              <a:hlinkClick r:id="" action="ppaction://ole?verb=0"/>
            </p:cNvPr>
            <p:cNvGraphicFramePr>
              <a:graphicFrameLocks noChangeAspect="1"/>
            </p:cNvGraphicFramePr>
            <p:nvPr/>
          </p:nvGraphicFramePr>
          <p:xfrm>
            <a:off x="5269608" y="2814385"/>
            <a:ext cx="1209675" cy="384175"/>
          </p:xfrm>
          <a:graphic>
            <a:graphicData uri="http://schemas.openxmlformats.org/presentationml/2006/ole">
              <mc:AlternateContent xmlns:mc="http://schemas.openxmlformats.org/markup-compatibility/2006">
                <mc:Choice xmlns:v="urn:schemas-microsoft-com:vml" Requires="v">
                  <p:oleObj spid="_x0000_s43039" name="" r:id="rId16" imgW="762000" imgH="241300" progId="Equation.KSEE3">
                    <p:embed/>
                  </p:oleObj>
                </mc:Choice>
                <mc:Fallback>
                  <p:oleObj name="" r:id="rId16" imgW="762000" imgH="241300" progId="Equation.KSEE3">
                    <p:embed/>
                    <p:pic>
                      <p:nvPicPr>
                        <p:cNvPr id="0" name="对象 45">
                          <a:hlinkClick r:id="" action="ppaction://ole?verb=0"/>
                        </p:cNvPr>
                        <p:cNvPicPr>
                          <a:picLocks noChangeAspect="1" noChangeArrowheads="1"/>
                        </p:cNvPicPr>
                        <p:nvPr/>
                      </p:nvPicPr>
                      <p:blipFill>
                        <a:blip r:embed="rId17"/>
                        <a:srcRect/>
                        <a:stretch>
                          <a:fillRect/>
                        </a:stretch>
                      </p:blipFill>
                      <p:spPr bwMode="auto">
                        <a:xfrm>
                          <a:off x="5269608" y="2814385"/>
                          <a:ext cx="1209675" cy="384175"/>
                        </a:xfrm>
                        <a:prstGeom prst="rect">
                          <a:avLst/>
                        </a:prstGeom>
                        <a:solidFill>
                          <a:schemeClr val="accent1">
                            <a:lumMod val="75000"/>
                          </a:schemeClr>
                        </a:solidFill>
                        <a:ln>
                          <a:noFill/>
                        </a:ln>
                      </p:spPr>
                    </p:pic>
                  </p:oleObj>
                </mc:Fallback>
              </mc:AlternateContent>
            </a:graphicData>
          </a:graphic>
        </p:graphicFrame>
        <p:graphicFrame>
          <p:nvGraphicFramePr>
            <p:cNvPr id="24604" name="对象 6">
              <a:hlinkClick r:id="" action="ppaction://ole?verb=0"/>
            </p:cNvPr>
            <p:cNvGraphicFramePr>
              <a:graphicFrameLocks noChangeAspect="1"/>
            </p:cNvGraphicFramePr>
            <p:nvPr/>
          </p:nvGraphicFramePr>
          <p:xfrm>
            <a:off x="5287961" y="205784"/>
            <a:ext cx="1346200" cy="384175"/>
          </p:xfrm>
          <a:graphic>
            <a:graphicData uri="http://schemas.openxmlformats.org/presentationml/2006/ole">
              <mc:AlternateContent xmlns:mc="http://schemas.openxmlformats.org/markup-compatibility/2006">
                <mc:Choice xmlns:v="urn:schemas-microsoft-com:vml" Requires="v">
                  <p:oleObj spid="_x0000_s43040" name="" r:id="rId18" imgW="749300" imgH="241300" progId="Equation.KSEE3">
                    <p:embed/>
                  </p:oleObj>
                </mc:Choice>
                <mc:Fallback>
                  <p:oleObj name="" r:id="rId18" imgW="749300" imgH="241300" progId="Equation.KSEE3">
                    <p:embed/>
                    <p:pic>
                      <p:nvPicPr>
                        <p:cNvPr id="0" name="对象 6">
                          <a:hlinkClick r:id="" action="ppaction://ole?verb=0"/>
                        </p:cNvPr>
                        <p:cNvPicPr>
                          <a:picLocks noChangeAspect="1" noChangeArrowheads="1"/>
                        </p:cNvPicPr>
                        <p:nvPr/>
                      </p:nvPicPr>
                      <p:blipFill>
                        <a:blip r:embed="rId19"/>
                        <a:srcRect/>
                        <a:stretch>
                          <a:fillRect/>
                        </a:stretch>
                      </p:blipFill>
                      <p:spPr bwMode="auto">
                        <a:xfrm>
                          <a:off x="5287961" y="205784"/>
                          <a:ext cx="1346200" cy="384175"/>
                        </a:xfrm>
                        <a:prstGeom prst="rect">
                          <a:avLst/>
                        </a:prstGeom>
                        <a:solidFill>
                          <a:schemeClr val="accent1">
                            <a:lumMod val="40000"/>
                            <a:lumOff val="60000"/>
                          </a:schemeClr>
                        </a:solidFill>
                        <a:ln>
                          <a:noFill/>
                        </a:ln>
                      </p:spPr>
                    </p:pic>
                  </p:oleObj>
                </mc:Fallback>
              </mc:AlternateContent>
            </a:graphicData>
          </a:graphic>
        </p:graphicFrame>
      </p:grpSp>
      <p:grpSp>
        <p:nvGrpSpPr>
          <p:cNvPr id="43013" name="组合 2"/>
          <p:cNvGrpSpPr/>
          <p:nvPr/>
        </p:nvGrpSpPr>
        <p:grpSpPr bwMode="auto">
          <a:xfrm>
            <a:off x="6913563" y="1830388"/>
            <a:ext cx="2032000" cy="4222750"/>
            <a:chOff x="7251700" y="137782"/>
            <a:chExt cx="1506537" cy="3719898"/>
          </a:xfrm>
        </p:grpSpPr>
        <p:graphicFrame>
          <p:nvGraphicFramePr>
            <p:cNvPr id="43023" name="对象 30">
              <a:hlinkClick r:id="" action="ppaction://ole?verb=0"/>
            </p:cNvPr>
            <p:cNvGraphicFramePr>
              <a:graphicFrameLocks noChangeAspect="1"/>
            </p:cNvGraphicFramePr>
            <p:nvPr/>
          </p:nvGraphicFramePr>
          <p:xfrm>
            <a:off x="7251700" y="946345"/>
            <a:ext cx="1506537" cy="384175"/>
          </p:xfrm>
          <a:graphic>
            <a:graphicData uri="http://schemas.openxmlformats.org/presentationml/2006/ole">
              <mc:AlternateContent xmlns:mc="http://schemas.openxmlformats.org/markup-compatibility/2006">
                <mc:Choice xmlns:v="urn:schemas-microsoft-com:vml" Requires="v">
                  <p:oleObj spid="_x0000_s43041" name="" r:id="rId20" imgW="838200" imgH="241300" progId="Equation.KSEE3">
                    <p:embed/>
                  </p:oleObj>
                </mc:Choice>
                <mc:Fallback>
                  <p:oleObj name="" r:id="rId20" imgW="838200" imgH="241300" progId="Equation.KSEE3">
                    <p:embed/>
                    <p:pic>
                      <p:nvPicPr>
                        <p:cNvPr id="0" name="对象 3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251700" y="946345"/>
                          <a:ext cx="1506537" cy="384175"/>
                        </a:xfrm>
                        <a:prstGeom prst="rect">
                          <a:avLst/>
                        </a:prstGeom>
                        <a:solidFill>
                          <a:srgbClr val="C7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4" name="对象 4">
              <a:hlinkClick r:id="" action="ppaction://ole?verb=0"/>
            </p:cNvPr>
            <p:cNvGraphicFramePr>
              <a:graphicFrameLocks noChangeAspect="1"/>
            </p:cNvGraphicFramePr>
            <p:nvPr/>
          </p:nvGraphicFramePr>
          <p:xfrm>
            <a:off x="7251700" y="137782"/>
            <a:ext cx="1290637" cy="384175"/>
          </p:xfrm>
          <a:graphic>
            <a:graphicData uri="http://schemas.openxmlformats.org/presentationml/2006/ole">
              <mc:AlternateContent xmlns:mc="http://schemas.openxmlformats.org/markup-compatibility/2006">
                <mc:Choice xmlns:v="urn:schemas-microsoft-com:vml" Requires="v">
                  <p:oleObj spid="_x0000_s43042" name="" r:id="rId22" imgW="812800" imgH="241300" progId="Equation.KSEE3">
                    <p:embed/>
                  </p:oleObj>
                </mc:Choice>
                <mc:Fallback>
                  <p:oleObj name="" r:id="rId22" imgW="812800" imgH="241300" progId="Equation.KSEE3">
                    <p:embed/>
                    <p:pic>
                      <p:nvPicPr>
                        <p:cNvPr id="0" name="对象 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251700" y="137782"/>
                          <a:ext cx="1290637" cy="384175"/>
                        </a:xfrm>
                        <a:prstGeom prst="rect">
                          <a:avLst/>
                        </a:prstGeom>
                        <a:solidFill>
                          <a:srgbClr val="C7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5" name="对象 8">
              <a:hlinkClick r:id="" action="ppaction://ole?verb=0"/>
            </p:cNvPr>
            <p:cNvGraphicFramePr>
              <a:graphicFrameLocks noChangeAspect="1"/>
            </p:cNvGraphicFramePr>
            <p:nvPr/>
          </p:nvGraphicFramePr>
          <p:xfrm>
            <a:off x="7251700" y="542858"/>
            <a:ext cx="1389788" cy="384078"/>
          </p:xfrm>
          <a:graphic>
            <a:graphicData uri="http://schemas.openxmlformats.org/presentationml/2006/ole">
              <mc:AlternateContent xmlns:mc="http://schemas.openxmlformats.org/markup-compatibility/2006">
                <mc:Choice xmlns:v="urn:schemas-microsoft-com:vml" Requires="v">
                  <p:oleObj spid="_x0000_s43043" name="" r:id="rId24" imgW="876300" imgH="241300" progId="Equation.KSEE3">
                    <p:embed/>
                  </p:oleObj>
                </mc:Choice>
                <mc:Fallback>
                  <p:oleObj name="" r:id="rId24" imgW="876300" imgH="241300" progId="Equation.KSEE3">
                    <p:embed/>
                    <p:pic>
                      <p:nvPicPr>
                        <p:cNvPr id="0" name="对象 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251700" y="542858"/>
                          <a:ext cx="1389788" cy="384078"/>
                        </a:xfrm>
                        <a:prstGeom prst="rect">
                          <a:avLst/>
                        </a:prstGeom>
                        <a:solidFill>
                          <a:srgbClr val="C7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6" name="对象 10">
              <a:hlinkClick r:id="" action="ppaction://ole?verb=0"/>
            </p:cNvPr>
            <p:cNvGraphicFramePr>
              <a:graphicFrameLocks noChangeAspect="1"/>
            </p:cNvGraphicFramePr>
            <p:nvPr/>
          </p:nvGraphicFramePr>
          <p:xfrm>
            <a:off x="7251700" y="1340147"/>
            <a:ext cx="1270000" cy="384175"/>
          </p:xfrm>
          <a:graphic>
            <a:graphicData uri="http://schemas.openxmlformats.org/presentationml/2006/ole">
              <mc:AlternateContent xmlns:mc="http://schemas.openxmlformats.org/markup-compatibility/2006">
                <mc:Choice xmlns:v="urn:schemas-microsoft-com:vml" Requires="v">
                  <p:oleObj spid="_x0000_s43044" name="" r:id="rId26" imgW="800100" imgH="241300" progId="Equation.KSEE3">
                    <p:embed/>
                  </p:oleObj>
                </mc:Choice>
                <mc:Fallback>
                  <p:oleObj name="" r:id="rId26" imgW="800100" imgH="241300" progId="Equation.KSEE3">
                    <p:embed/>
                    <p:pic>
                      <p:nvPicPr>
                        <p:cNvPr id="0" name="对象 1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251700" y="1340147"/>
                          <a:ext cx="1270000" cy="384175"/>
                        </a:xfrm>
                        <a:prstGeom prst="rect">
                          <a:avLst/>
                        </a:prstGeom>
                        <a:solidFill>
                          <a:srgbClr val="C7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7" name="对象 12">
              <a:hlinkClick r:id="" action="ppaction://ole?verb=0"/>
            </p:cNvPr>
            <p:cNvGraphicFramePr>
              <a:graphicFrameLocks noChangeAspect="1"/>
            </p:cNvGraphicFramePr>
            <p:nvPr/>
          </p:nvGraphicFramePr>
          <p:xfrm>
            <a:off x="7257175" y="1739089"/>
            <a:ext cx="1411287" cy="382587"/>
          </p:xfrm>
          <a:graphic>
            <a:graphicData uri="http://schemas.openxmlformats.org/presentationml/2006/ole">
              <mc:AlternateContent xmlns:mc="http://schemas.openxmlformats.org/markup-compatibility/2006">
                <mc:Choice xmlns:v="urn:schemas-microsoft-com:vml" Requires="v">
                  <p:oleObj spid="_x0000_s43045" name="" r:id="rId28" imgW="889000" imgH="241300" progId="Equation.KSEE3">
                    <p:embed/>
                  </p:oleObj>
                </mc:Choice>
                <mc:Fallback>
                  <p:oleObj name="" r:id="rId28" imgW="889000" imgH="241300" progId="Equation.KSEE3">
                    <p:embed/>
                    <p:pic>
                      <p:nvPicPr>
                        <p:cNvPr id="0" name="对象 1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257175" y="1739089"/>
                          <a:ext cx="1411287" cy="382587"/>
                        </a:xfrm>
                        <a:prstGeom prst="rect">
                          <a:avLst/>
                        </a:prstGeom>
                        <a:solidFill>
                          <a:srgbClr val="C7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8" name="对象 14">
              <a:hlinkClick r:id="" action="ppaction://ole?verb=0"/>
            </p:cNvPr>
            <p:cNvGraphicFramePr>
              <a:graphicFrameLocks noChangeAspect="1"/>
            </p:cNvGraphicFramePr>
            <p:nvPr/>
          </p:nvGraphicFramePr>
          <p:xfrm>
            <a:off x="7257174" y="3473505"/>
            <a:ext cx="1309687" cy="384175"/>
          </p:xfrm>
          <a:graphic>
            <a:graphicData uri="http://schemas.openxmlformats.org/presentationml/2006/ole">
              <mc:AlternateContent xmlns:mc="http://schemas.openxmlformats.org/markup-compatibility/2006">
                <mc:Choice xmlns:v="urn:schemas-microsoft-com:vml" Requires="v">
                  <p:oleObj spid="_x0000_s43046" name="" r:id="rId30" imgW="825500" imgH="241300" progId="Equation.KSEE3">
                    <p:embed/>
                  </p:oleObj>
                </mc:Choice>
                <mc:Fallback>
                  <p:oleObj name="" r:id="rId30" imgW="825500" imgH="241300" progId="Equation.KSEE3">
                    <p:embed/>
                    <p:pic>
                      <p:nvPicPr>
                        <p:cNvPr id="0" name="对象 1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257174" y="3473505"/>
                          <a:ext cx="1309687" cy="384175"/>
                        </a:xfrm>
                        <a:prstGeom prst="rect">
                          <a:avLst/>
                        </a:prstGeom>
                        <a:solidFill>
                          <a:srgbClr val="00AB7E"/>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9" name="对象 16">
              <a:hlinkClick r:id="" action="ppaction://ole?verb=0"/>
            </p:cNvPr>
            <p:cNvGraphicFramePr>
              <a:graphicFrameLocks noChangeAspect="1"/>
            </p:cNvGraphicFramePr>
            <p:nvPr/>
          </p:nvGraphicFramePr>
          <p:xfrm>
            <a:off x="7253401" y="2138070"/>
            <a:ext cx="1330325" cy="382587"/>
          </p:xfrm>
          <a:graphic>
            <a:graphicData uri="http://schemas.openxmlformats.org/presentationml/2006/ole">
              <mc:AlternateContent xmlns:mc="http://schemas.openxmlformats.org/markup-compatibility/2006">
                <mc:Choice xmlns:v="urn:schemas-microsoft-com:vml" Requires="v">
                  <p:oleObj spid="_x0000_s43047" name="" r:id="rId32" imgW="838200" imgH="241300" progId="Equation.KSEE3">
                    <p:embed/>
                  </p:oleObj>
                </mc:Choice>
                <mc:Fallback>
                  <p:oleObj name="" r:id="rId32" imgW="838200" imgH="241300" progId="Equation.KSEE3">
                    <p:embed/>
                    <p:pic>
                      <p:nvPicPr>
                        <p:cNvPr id="0" name="对象 1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253401" y="2138070"/>
                          <a:ext cx="1330325" cy="382587"/>
                        </a:xfrm>
                        <a:prstGeom prst="rect">
                          <a:avLst/>
                        </a:prstGeom>
                        <a:solidFill>
                          <a:srgbClr val="C7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30" name="对象 18">
              <a:hlinkClick r:id="" action="ppaction://ole?verb=0"/>
            </p:cNvPr>
            <p:cNvGraphicFramePr>
              <a:graphicFrameLocks noChangeAspect="1"/>
            </p:cNvGraphicFramePr>
            <p:nvPr/>
          </p:nvGraphicFramePr>
          <p:xfrm>
            <a:off x="7253401" y="2543080"/>
            <a:ext cx="1290637" cy="384175"/>
          </p:xfrm>
          <a:graphic>
            <a:graphicData uri="http://schemas.openxmlformats.org/presentationml/2006/ole">
              <mc:AlternateContent xmlns:mc="http://schemas.openxmlformats.org/markup-compatibility/2006">
                <mc:Choice xmlns:v="urn:schemas-microsoft-com:vml" Requires="v">
                  <p:oleObj spid="_x0000_s43048" name="" r:id="rId34" imgW="812800" imgH="241300" progId="Equation.KSEE3">
                    <p:embed/>
                  </p:oleObj>
                </mc:Choice>
                <mc:Fallback>
                  <p:oleObj name="" r:id="rId34" imgW="812800" imgH="241300" progId="Equation.KSEE3">
                    <p:embed/>
                    <p:pic>
                      <p:nvPicPr>
                        <p:cNvPr id="0" name="对象 1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7253401" y="2543080"/>
                          <a:ext cx="1290637" cy="384175"/>
                        </a:xfrm>
                        <a:prstGeom prst="rect">
                          <a:avLst/>
                        </a:prstGeom>
                        <a:solidFill>
                          <a:srgbClr val="C7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31" name="对象 20">
              <a:hlinkClick r:id="" action="ppaction://ole?verb=0"/>
            </p:cNvPr>
            <p:cNvGraphicFramePr>
              <a:graphicFrameLocks noChangeAspect="1"/>
            </p:cNvGraphicFramePr>
            <p:nvPr/>
          </p:nvGraphicFramePr>
          <p:xfrm>
            <a:off x="7253652" y="2955262"/>
            <a:ext cx="1211263" cy="384175"/>
          </p:xfrm>
          <a:graphic>
            <a:graphicData uri="http://schemas.openxmlformats.org/presentationml/2006/ole">
              <mc:AlternateContent xmlns:mc="http://schemas.openxmlformats.org/markup-compatibility/2006">
                <mc:Choice xmlns:v="urn:schemas-microsoft-com:vml" Requires="v">
                  <p:oleObj spid="_x0000_s43049" name="" r:id="rId36" imgW="762000" imgH="241300" progId="Equation.KSEE3">
                    <p:embed/>
                  </p:oleObj>
                </mc:Choice>
                <mc:Fallback>
                  <p:oleObj name="" r:id="rId36" imgW="762000" imgH="241300" progId="Equation.KSEE3">
                    <p:embed/>
                    <p:pic>
                      <p:nvPicPr>
                        <p:cNvPr id="0" name="对象 20"/>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7253652" y="2955262"/>
                          <a:ext cx="1211263" cy="384175"/>
                        </a:xfrm>
                        <a:prstGeom prst="rect">
                          <a:avLst/>
                        </a:prstGeom>
                        <a:solidFill>
                          <a:srgbClr val="C7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43014" name="图片 22" descr="13"/>
          <p:cNvPicPr>
            <a:picLocks noChangeAspect="1"/>
          </p:cNvPicPr>
          <p:nvPr/>
        </p:nvPicPr>
        <p:blipFill>
          <a:blip r:embed="rId38">
            <a:extLst>
              <a:ext uri="{28A0092B-C50C-407E-A947-70E740481C1C}">
                <a14:useLocalDpi xmlns:a14="http://schemas.microsoft.com/office/drawing/2010/main" val="0"/>
              </a:ext>
            </a:extLst>
          </a:blip>
          <a:srcRect/>
          <a:stretch>
            <a:fillRect/>
          </a:stretch>
        </p:blipFill>
        <p:spPr bwMode="auto">
          <a:xfrm>
            <a:off x="6350" y="3627438"/>
            <a:ext cx="4887913"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下箭头 23"/>
          <p:cNvSpPr/>
          <p:nvPr/>
        </p:nvSpPr>
        <p:spPr>
          <a:xfrm>
            <a:off x="2051050" y="3117850"/>
            <a:ext cx="533400" cy="5048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24584" name="文本框 24"/>
          <p:cNvSpPr txBox="1">
            <a:spLocks noChangeArrowheads="1"/>
          </p:cNvSpPr>
          <p:nvPr/>
        </p:nvSpPr>
        <p:spPr bwMode="auto">
          <a:xfrm>
            <a:off x="314325" y="2754313"/>
            <a:ext cx="1238250" cy="400050"/>
          </a:xfrm>
          <a:prstGeom prst="rect">
            <a:avLst/>
          </a:prstGeom>
          <a:solidFill>
            <a:schemeClr val="accent1">
              <a:lumMod val="20000"/>
              <a:lumOff val="80000"/>
            </a:schemeClr>
          </a:solidFill>
          <a:ln>
            <a:noFill/>
          </a:ln>
        </p:spPr>
        <p:txBody>
          <a:bodyPr>
            <a:spAutoFit/>
          </a:bodyPr>
          <a:lstStyle>
            <a:defPPr>
              <a:defRPr lang="zh-CN"/>
            </a:defPPr>
            <a:lvl1pPr>
              <a:buClrTx/>
              <a:buSzTx/>
              <a:buFont typeface="Arial" panose="020B0604020202020204" pitchFamily="34" charset="0"/>
              <a:buNone/>
              <a:defRPr sz="2000">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defRPr/>
            </a:pPr>
            <a:r>
              <a:rPr lang="zh-CN" altLang="en-US" dirty="0"/>
              <a:t>流网络</a:t>
            </a:r>
            <a:r>
              <a:rPr lang="en-US" altLang="zh-CN" dirty="0"/>
              <a:t>G</a:t>
            </a:r>
            <a:endParaRPr lang="en-US" altLang="zh-CN" dirty="0"/>
          </a:p>
        </p:txBody>
      </p:sp>
      <p:sp>
        <p:nvSpPr>
          <p:cNvPr id="24585" name="文本框 25"/>
          <p:cNvSpPr txBox="1">
            <a:spLocks noChangeArrowheads="1"/>
          </p:cNvSpPr>
          <p:nvPr/>
        </p:nvSpPr>
        <p:spPr bwMode="auto">
          <a:xfrm>
            <a:off x="644525" y="5946775"/>
            <a:ext cx="3063875" cy="400050"/>
          </a:xfrm>
          <a:prstGeom prst="rect">
            <a:avLst/>
          </a:prstGeom>
          <a:solidFill>
            <a:schemeClr val="accent1">
              <a:lumMod val="20000"/>
              <a:lumOff val="80000"/>
            </a:schemeClr>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defRPr/>
            </a:pPr>
            <a:r>
              <a:rPr lang="zh-CN" altLang="en-US" sz="2000" dirty="0">
                <a:solidFill>
                  <a:schemeClr val="tx1"/>
                </a:solidFill>
              </a:rPr>
              <a:t>由</a:t>
            </a:r>
            <a:r>
              <a:rPr lang="en-US" altLang="zh-CN" sz="2000" dirty="0">
                <a:solidFill>
                  <a:schemeClr val="tx1"/>
                </a:solidFill>
              </a:rPr>
              <a:t>f</a:t>
            </a:r>
            <a:r>
              <a:rPr lang="zh-CN" altLang="en-US" sz="2000" dirty="0">
                <a:solidFill>
                  <a:schemeClr val="tx1"/>
                </a:solidFill>
              </a:rPr>
              <a:t>诱导的</a:t>
            </a:r>
            <a:r>
              <a:rPr lang="en-US" altLang="zh-CN" sz="2000" dirty="0">
                <a:solidFill>
                  <a:schemeClr val="tx1"/>
                </a:solidFill>
              </a:rPr>
              <a:t>G</a:t>
            </a:r>
            <a:r>
              <a:rPr lang="zh-CN" altLang="en-US" sz="2000" dirty="0">
                <a:solidFill>
                  <a:schemeClr val="tx1"/>
                </a:solidFill>
              </a:rPr>
              <a:t>的残存网络</a:t>
            </a:r>
            <a:endParaRPr lang="zh-CN" altLang="en-US" sz="2000" dirty="0">
              <a:solidFill>
                <a:schemeClr val="tx1"/>
              </a:solidFill>
            </a:endParaRPr>
          </a:p>
        </p:txBody>
      </p:sp>
      <p:graphicFrame>
        <p:nvGraphicFramePr>
          <p:cNvPr id="43018" name="对象 26">
            <a:hlinkClick r:id="" action="ppaction://ole?verb=0"/>
          </p:cNvPr>
          <p:cNvGraphicFramePr>
            <a:graphicFrameLocks noChangeAspect="1"/>
          </p:cNvGraphicFramePr>
          <p:nvPr/>
        </p:nvGraphicFramePr>
        <p:xfrm>
          <a:off x="3348038" y="5943600"/>
          <a:ext cx="360362" cy="403225"/>
        </p:xfrm>
        <a:graphic>
          <a:graphicData uri="http://schemas.openxmlformats.org/presentationml/2006/ole">
            <mc:AlternateContent xmlns:mc="http://schemas.openxmlformats.org/markup-compatibility/2006">
              <mc:Choice xmlns:v="urn:schemas-microsoft-com:vml" Requires="v">
                <p:oleObj spid="_x0000_s43050" name="" r:id="rId39" imgW="215900" imgH="241300" progId="Equation.KSEE3">
                  <p:embed/>
                </p:oleObj>
              </mc:Choice>
              <mc:Fallback>
                <p:oleObj name="" r:id="rId39" imgW="215900" imgH="241300" progId="Equation.KSEE3">
                  <p:embed/>
                  <p:pic>
                    <p:nvPicPr>
                      <p:cNvPr id="0" name="对象 26"/>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348038" y="5943600"/>
                        <a:ext cx="360362" cy="403225"/>
                      </a:xfrm>
                      <a:prstGeom prst="rect">
                        <a:avLst/>
                      </a:prstGeom>
                      <a:solidFill>
                        <a:srgbClr val="C7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9" name="文本框 25"/>
          <p:cNvSpPr txBox="1">
            <a:spLocks noChangeArrowheads="1"/>
          </p:cNvSpPr>
          <p:nvPr/>
        </p:nvSpPr>
        <p:spPr bwMode="auto">
          <a:xfrm>
            <a:off x="5992813" y="925513"/>
            <a:ext cx="1963737"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r>
              <a:rPr lang="zh-CN" altLang="en-US" sz="2000">
                <a:solidFill>
                  <a:schemeClr val="tx1"/>
                </a:solidFill>
              </a:rPr>
              <a:t>中边的残存容量</a:t>
            </a:r>
            <a:endParaRPr lang="zh-CN" altLang="en-US" sz="2000">
              <a:solidFill>
                <a:schemeClr val="tx1"/>
              </a:solidFill>
            </a:endParaRPr>
          </a:p>
        </p:txBody>
      </p:sp>
      <p:sp>
        <p:nvSpPr>
          <p:cNvPr id="43020" name="文本框 25"/>
          <p:cNvSpPr txBox="1">
            <a:spLocks noChangeArrowheads="1"/>
          </p:cNvSpPr>
          <p:nvPr/>
        </p:nvSpPr>
        <p:spPr bwMode="auto">
          <a:xfrm>
            <a:off x="4979988" y="1366838"/>
            <a:ext cx="1582737"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r>
              <a:rPr lang="en-US" altLang="zh-CN" sz="2000">
                <a:solidFill>
                  <a:schemeClr val="tx1"/>
                </a:solidFill>
              </a:rPr>
              <a:t>“</a:t>
            </a:r>
            <a:r>
              <a:rPr lang="zh-CN" altLang="en-US" sz="2000">
                <a:solidFill>
                  <a:schemeClr val="tx1"/>
                </a:solidFill>
              </a:rPr>
              <a:t>正向</a:t>
            </a:r>
            <a:r>
              <a:rPr lang="en-US" altLang="zh-CN" sz="2000">
                <a:solidFill>
                  <a:schemeClr val="tx1"/>
                </a:solidFill>
              </a:rPr>
              <a:t>”</a:t>
            </a:r>
            <a:r>
              <a:rPr lang="zh-CN" altLang="en-US" sz="2000">
                <a:solidFill>
                  <a:schemeClr val="tx1"/>
                </a:solidFill>
              </a:rPr>
              <a:t>边</a:t>
            </a:r>
            <a:endParaRPr lang="zh-CN" altLang="en-US" sz="2000">
              <a:solidFill>
                <a:schemeClr val="tx1"/>
              </a:solidFill>
            </a:endParaRPr>
          </a:p>
        </p:txBody>
      </p:sp>
      <p:sp>
        <p:nvSpPr>
          <p:cNvPr id="43021" name="文本框 25"/>
          <p:cNvSpPr txBox="1">
            <a:spLocks noChangeArrowheads="1"/>
          </p:cNvSpPr>
          <p:nvPr/>
        </p:nvSpPr>
        <p:spPr bwMode="auto">
          <a:xfrm>
            <a:off x="7312025" y="1376363"/>
            <a:ext cx="98425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r>
              <a:rPr lang="zh-CN" altLang="en-US" sz="2000">
                <a:solidFill>
                  <a:schemeClr val="tx1"/>
                </a:solidFill>
              </a:rPr>
              <a:t>反向边</a:t>
            </a:r>
            <a:endParaRPr lang="zh-CN" altLang="en-US" sz="2000">
              <a:solidFill>
                <a:schemeClr val="tx1"/>
              </a:solidFill>
            </a:endParaRPr>
          </a:p>
        </p:txBody>
      </p:sp>
      <p:graphicFrame>
        <p:nvGraphicFramePr>
          <p:cNvPr id="43022" name="对象 26">
            <a:hlinkClick r:id="" action="ppaction://ole?verb=0"/>
          </p:cNvPr>
          <p:cNvGraphicFramePr>
            <a:graphicFrameLocks noChangeAspect="1"/>
          </p:cNvGraphicFramePr>
          <p:nvPr/>
        </p:nvGraphicFramePr>
        <p:xfrm>
          <a:off x="5700713" y="944563"/>
          <a:ext cx="360362" cy="403225"/>
        </p:xfrm>
        <a:graphic>
          <a:graphicData uri="http://schemas.openxmlformats.org/presentationml/2006/ole">
            <mc:AlternateContent xmlns:mc="http://schemas.openxmlformats.org/markup-compatibility/2006">
              <mc:Choice xmlns:v="urn:schemas-microsoft-com:vml" Requires="v">
                <p:oleObj spid="_x0000_s43051" name="" r:id="rId41" imgW="215900" imgH="241300" progId="Equation.KSEE3">
                  <p:embed/>
                </p:oleObj>
              </mc:Choice>
              <mc:Fallback>
                <p:oleObj name="" r:id="rId41" imgW="215900" imgH="241300" progId="Equation.KSEE3">
                  <p:embed/>
                  <p:pic>
                    <p:nvPicPr>
                      <p:cNvPr id="0" name="对象 26"/>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700713" y="944563"/>
                        <a:ext cx="360362" cy="403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文本框 1"/>
          <p:cNvSpPr txBox="1">
            <a:spLocks noChangeArrowheads="1"/>
          </p:cNvSpPr>
          <p:nvPr/>
        </p:nvSpPr>
        <p:spPr bwMode="auto">
          <a:xfrm>
            <a:off x="179388" y="485775"/>
            <a:ext cx="8929687" cy="5294313"/>
          </a:xfrm>
          <a:prstGeom prst="rect">
            <a:avLst/>
          </a:prstGeom>
          <a:solidFill>
            <a:schemeClr val="bg1"/>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1085850" indent="-34290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marL="360680" lvl="1">
              <a:lnSpc>
                <a:spcPct val="150000"/>
              </a:lnSpc>
              <a:spcBef>
                <a:spcPts val="1200"/>
              </a:spcBef>
              <a:buClrTx/>
              <a:buSzTx/>
              <a:defRPr/>
            </a:pPr>
            <a:r>
              <a:rPr lang="zh-CN" altLang="en-US" sz="2400" b="1" dirty="0">
                <a:solidFill>
                  <a:schemeClr val="tx1"/>
                </a:solidFill>
              </a:rPr>
              <a:t>残存网络</a:t>
            </a:r>
            <a:r>
              <a:rPr lang="en-US" altLang="zh-CN" sz="2400" b="1" dirty="0">
                <a:solidFill>
                  <a:schemeClr val="tx1"/>
                </a:solidFill>
              </a:rPr>
              <a:t>G</a:t>
            </a:r>
            <a:r>
              <a:rPr lang="en-US" altLang="zh-CN" sz="2400" b="1" baseline="-25000" dirty="0">
                <a:solidFill>
                  <a:schemeClr val="tx1"/>
                </a:solidFill>
              </a:rPr>
              <a:t>f </a:t>
            </a:r>
            <a:r>
              <a:rPr lang="zh-CN" altLang="en-US" sz="2400" b="1" dirty="0">
                <a:solidFill>
                  <a:srgbClr val="0000FF"/>
                </a:solidFill>
              </a:rPr>
              <a:t>类似于</a:t>
            </a:r>
            <a:r>
              <a:rPr lang="zh-CN" altLang="en-US" sz="2400" b="1" dirty="0">
                <a:solidFill>
                  <a:schemeClr val="tx1"/>
                </a:solidFill>
              </a:rPr>
              <a:t>一个容量为</a:t>
            </a:r>
            <a:r>
              <a:rPr lang="en-US" altLang="zh-CN" sz="2400" b="1" dirty="0" err="1">
                <a:solidFill>
                  <a:schemeClr val="tx1"/>
                </a:solidFill>
              </a:rPr>
              <a:t>c</a:t>
            </a:r>
            <a:r>
              <a:rPr lang="en-US" altLang="zh-CN" sz="2400" b="1" baseline="-25000" dirty="0" err="1">
                <a:solidFill>
                  <a:schemeClr val="tx1"/>
                </a:solidFill>
              </a:rPr>
              <a:t>f</a:t>
            </a:r>
            <a:r>
              <a:rPr lang="zh-CN" altLang="en-US" sz="2400" b="1" dirty="0">
                <a:solidFill>
                  <a:schemeClr val="tx1"/>
                </a:solidFill>
              </a:rPr>
              <a:t>的流网络</a:t>
            </a:r>
            <a:r>
              <a:rPr lang="zh-CN" altLang="en-US" sz="2400" dirty="0">
                <a:solidFill>
                  <a:schemeClr val="tx1"/>
                </a:solidFill>
              </a:rPr>
              <a:t>，但</a:t>
            </a:r>
            <a:r>
              <a:rPr lang="en-US" altLang="zh-CN" sz="2400" b="1" dirty="0">
                <a:solidFill>
                  <a:srgbClr val="FF0000"/>
                </a:solidFill>
              </a:rPr>
              <a:t>G</a:t>
            </a:r>
            <a:r>
              <a:rPr lang="en-US" altLang="zh-CN" sz="2400" b="1" baseline="-25000" dirty="0">
                <a:solidFill>
                  <a:srgbClr val="FF0000"/>
                </a:solidFill>
              </a:rPr>
              <a:t>f</a:t>
            </a:r>
            <a:r>
              <a:rPr lang="zh-CN" altLang="en-US" sz="2400" b="1" dirty="0">
                <a:solidFill>
                  <a:srgbClr val="FF0000"/>
                </a:solidFill>
              </a:rPr>
              <a:t>不满足流网络的定义</a:t>
            </a:r>
            <a:r>
              <a:rPr lang="zh-CN" altLang="en-US" sz="2400" dirty="0">
                <a:solidFill>
                  <a:schemeClr val="tx1"/>
                </a:solidFill>
                <a:latin typeface="Lucida Sans Unicode" panose="020B0602030504020204" pitchFamily="34" charset="0"/>
                <a:ea typeface="宋体" panose="02010600030101010101" pitchFamily="2" charset="-122"/>
              </a:rPr>
              <a:t>：</a:t>
            </a:r>
            <a:r>
              <a:rPr lang="zh-CN" altLang="en-US" sz="2400" dirty="0">
                <a:solidFill>
                  <a:schemeClr val="tx1"/>
                </a:solidFill>
              </a:rPr>
              <a:t>因为</a:t>
            </a:r>
            <a:r>
              <a:rPr lang="en-US" altLang="zh-CN" sz="2400" dirty="0">
                <a:solidFill>
                  <a:schemeClr val="tx1"/>
                </a:solidFill>
              </a:rPr>
              <a:t>G</a:t>
            </a:r>
            <a:r>
              <a:rPr lang="en-US" altLang="zh-CN" sz="2400" baseline="-25000" dirty="0">
                <a:solidFill>
                  <a:schemeClr val="tx1"/>
                </a:solidFill>
              </a:rPr>
              <a:t>f</a:t>
            </a:r>
            <a:r>
              <a:rPr lang="zh-CN" altLang="en-US" sz="2400" dirty="0">
                <a:solidFill>
                  <a:schemeClr val="tx1"/>
                </a:solidFill>
              </a:rPr>
              <a:t>可能包含边</a:t>
            </a:r>
            <a:r>
              <a:rPr lang="en-US" altLang="zh-CN" sz="2400" dirty="0">
                <a:solidFill>
                  <a:schemeClr val="tx1"/>
                </a:solidFill>
              </a:rPr>
              <a:t>(</a:t>
            </a:r>
            <a:r>
              <a:rPr lang="en-US" altLang="zh-CN" sz="2400" dirty="0" err="1">
                <a:solidFill>
                  <a:schemeClr val="tx1"/>
                </a:solidFill>
              </a:rPr>
              <a:t>u,v</a:t>
            </a:r>
            <a:r>
              <a:rPr lang="en-US" altLang="zh-CN" sz="2400" dirty="0">
                <a:solidFill>
                  <a:schemeClr val="tx1"/>
                </a:solidFill>
              </a:rPr>
              <a:t>)</a:t>
            </a:r>
            <a:r>
              <a:rPr lang="zh-CN" altLang="en-US" sz="2400" dirty="0">
                <a:solidFill>
                  <a:schemeClr val="tx1"/>
                </a:solidFill>
              </a:rPr>
              <a:t>和它的反向边</a:t>
            </a:r>
            <a:r>
              <a:rPr lang="en-US" altLang="zh-CN" sz="2400" dirty="0">
                <a:solidFill>
                  <a:schemeClr val="tx1"/>
                </a:solidFill>
              </a:rPr>
              <a:t>(</a:t>
            </a:r>
            <a:r>
              <a:rPr lang="en-US" altLang="zh-CN" sz="2400" dirty="0" err="1">
                <a:solidFill>
                  <a:schemeClr val="tx1"/>
                </a:solidFill>
              </a:rPr>
              <a:t>v,u</a:t>
            </a:r>
            <a:r>
              <a:rPr lang="en-US" altLang="zh-CN" sz="2400" dirty="0">
                <a:solidFill>
                  <a:schemeClr val="tx1"/>
                </a:solidFill>
              </a:rPr>
              <a:t>)</a:t>
            </a:r>
            <a:r>
              <a:rPr lang="zh-CN" altLang="en-US" sz="2400" dirty="0">
                <a:solidFill>
                  <a:schemeClr val="tx1"/>
                </a:solidFill>
              </a:rPr>
              <a:t>。</a:t>
            </a:r>
            <a:endParaRPr lang="en-US" altLang="zh-CN" sz="2400" dirty="0">
              <a:solidFill>
                <a:schemeClr val="tx1"/>
              </a:solidFill>
            </a:endParaRPr>
          </a:p>
          <a:p>
            <a:pPr marL="342900" lvl="1">
              <a:lnSpc>
                <a:spcPct val="150000"/>
              </a:lnSpc>
              <a:spcBef>
                <a:spcPts val="1200"/>
              </a:spcBef>
              <a:buClrTx/>
              <a:buSzTx/>
              <a:buFont typeface="Wingdings" panose="05000000000000000000" pitchFamily="2" charset="2"/>
              <a:buChar char="u"/>
              <a:defRPr/>
            </a:pPr>
            <a:r>
              <a:rPr lang="zh-CN" altLang="en-US" sz="2400" b="1" dirty="0">
                <a:solidFill>
                  <a:schemeClr val="tx1"/>
                </a:solidFill>
              </a:rPr>
              <a:t>但除此之外，</a:t>
            </a:r>
            <a:r>
              <a:rPr lang="zh-CN" altLang="en-US" sz="2400" b="1" dirty="0">
                <a:solidFill>
                  <a:srgbClr val="0000FF"/>
                </a:solidFill>
              </a:rPr>
              <a:t>残存网络和流网络具有同样的性质</a:t>
            </a:r>
            <a:r>
              <a:rPr lang="zh-CN" altLang="en-US" sz="2400" dirty="0">
                <a:solidFill>
                  <a:schemeClr val="tx1"/>
                </a:solidFill>
                <a:latin typeface="Lucida Sans Unicode" panose="020B0602030504020204" pitchFamily="34" charset="0"/>
                <a:ea typeface="宋体" panose="02010600030101010101" pitchFamily="2" charset="-122"/>
              </a:rPr>
              <a:t>。</a:t>
            </a:r>
            <a:endParaRPr lang="en-US" altLang="zh-CN" sz="2400" dirty="0">
              <a:solidFill>
                <a:schemeClr val="tx1"/>
              </a:solidFill>
              <a:latin typeface="Lucida Sans Unicode" panose="020B0602030504020204" pitchFamily="34" charset="0"/>
              <a:ea typeface="宋体" panose="02010600030101010101" pitchFamily="2" charset="-122"/>
            </a:endParaRPr>
          </a:p>
          <a:p>
            <a:pPr marL="0" lvl="1" indent="0">
              <a:lnSpc>
                <a:spcPct val="150000"/>
              </a:lnSpc>
              <a:spcBef>
                <a:spcPts val="1200"/>
              </a:spcBef>
              <a:buClrTx/>
              <a:buSzTx/>
              <a:buFont typeface="Wingdings" panose="05000000000000000000" pitchFamily="2" charset="2"/>
              <a:buNone/>
              <a:defRPr/>
            </a:pPr>
            <a:r>
              <a:rPr lang="zh-CN" altLang="en-US" sz="2400" dirty="0">
                <a:solidFill>
                  <a:schemeClr val="tx1"/>
                </a:solidFill>
              </a:rPr>
              <a:t>    因此，也可以</a:t>
            </a:r>
            <a:r>
              <a:rPr lang="zh-CN" altLang="en-US" sz="2400" b="1" dirty="0">
                <a:solidFill>
                  <a:srgbClr val="FF0000"/>
                </a:solidFill>
              </a:rPr>
              <a:t>在残存网络中定义一个流</a:t>
            </a:r>
            <a:r>
              <a:rPr lang="zh-CN" altLang="en-US" sz="2400" dirty="0">
                <a:solidFill>
                  <a:schemeClr val="tx1"/>
                </a:solidFill>
                <a:latin typeface="Lucida Sans Unicode" panose="020B0602030504020204" pitchFamily="34" charset="0"/>
                <a:ea typeface="宋体" panose="02010600030101010101" pitchFamily="2" charset="-122"/>
              </a:rPr>
              <a:t>：</a:t>
            </a:r>
            <a:endParaRPr lang="en-US" altLang="zh-CN" sz="2400" dirty="0">
              <a:solidFill>
                <a:schemeClr val="tx1"/>
              </a:solidFill>
              <a:latin typeface="Lucida Sans Unicode" panose="020B0602030504020204" pitchFamily="34" charset="0"/>
              <a:ea typeface="宋体" panose="02010600030101010101" pitchFamily="2" charset="-122"/>
            </a:endParaRPr>
          </a:p>
          <a:p>
            <a:pPr marL="360680" lvl="1" indent="0">
              <a:lnSpc>
                <a:spcPct val="150000"/>
              </a:lnSpc>
              <a:spcBef>
                <a:spcPts val="1200"/>
              </a:spcBef>
              <a:buClrTx/>
              <a:buSzTx/>
              <a:buFont typeface="Wingdings" panose="05000000000000000000" pitchFamily="2" charset="2"/>
              <a:buNone/>
              <a:defRPr/>
            </a:pPr>
            <a:r>
              <a:rPr lang="zh-CN" altLang="en-US" sz="2400" dirty="0">
                <a:solidFill>
                  <a:schemeClr val="tx1"/>
                </a:solidFill>
                <a:latin typeface="Lucida Sans Unicode" panose="020B0602030504020204" pitchFamily="34" charset="0"/>
                <a:ea typeface="宋体" panose="02010600030101010101" pitchFamily="2" charset="-122"/>
              </a:rPr>
              <a:t>  </a:t>
            </a:r>
            <a:r>
              <a:rPr lang="zh-CN" altLang="en-US" sz="2400" b="1" dirty="0">
                <a:solidFill>
                  <a:schemeClr val="tx1"/>
                </a:solidFill>
              </a:rPr>
              <a:t>设</a:t>
            </a:r>
            <a:r>
              <a:rPr lang="en-US" altLang="zh-CN" sz="2400" b="1" i="1" dirty="0">
                <a:solidFill>
                  <a:schemeClr val="tx1"/>
                </a:solidFill>
              </a:rPr>
              <a:t>f </a:t>
            </a:r>
            <a:r>
              <a:rPr lang="zh-CN" altLang="en-US" sz="2400" b="1" dirty="0">
                <a:solidFill>
                  <a:schemeClr val="tx1"/>
                </a:solidFill>
              </a:rPr>
              <a:t>是</a:t>
            </a:r>
            <a:r>
              <a:rPr lang="en-US" altLang="zh-CN" sz="2400" b="1" dirty="0">
                <a:solidFill>
                  <a:schemeClr val="tx1"/>
                </a:solidFill>
              </a:rPr>
              <a:t>G</a:t>
            </a:r>
            <a:r>
              <a:rPr lang="zh-CN" altLang="en-US" sz="2400" b="1" dirty="0">
                <a:solidFill>
                  <a:schemeClr val="tx1"/>
                </a:solidFill>
              </a:rPr>
              <a:t>的一个流，记</a:t>
            </a:r>
            <a:r>
              <a:rPr lang="en-US" altLang="zh-CN" sz="2400" b="1" i="1" dirty="0">
                <a:solidFill>
                  <a:schemeClr val="tx1"/>
                </a:solidFill>
              </a:rPr>
              <a:t>f' </a:t>
            </a:r>
            <a:r>
              <a:rPr lang="zh-CN" altLang="en-US" sz="2400" b="1" dirty="0">
                <a:solidFill>
                  <a:schemeClr val="tx1"/>
                </a:solidFill>
              </a:rPr>
              <a:t>是残存网络</a:t>
            </a:r>
            <a:r>
              <a:rPr lang="en-US" altLang="zh-CN" sz="2400" b="1" dirty="0">
                <a:solidFill>
                  <a:schemeClr val="tx1"/>
                </a:solidFill>
              </a:rPr>
              <a:t>G</a:t>
            </a:r>
            <a:r>
              <a:rPr lang="en-US" altLang="zh-CN" sz="2400" b="1" i="1" baseline="-25000" dirty="0">
                <a:solidFill>
                  <a:schemeClr val="tx1"/>
                </a:solidFill>
              </a:rPr>
              <a:t>f</a:t>
            </a:r>
            <a:r>
              <a:rPr lang="zh-CN" altLang="en-US" sz="2400" b="1" dirty="0">
                <a:solidFill>
                  <a:schemeClr val="tx1"/>
                </a:solidFill>
              </a:rPr>
              <a:t> 中的一个流</a:t>
            </a:r>
            <a:endParaRPr lang="en-US" altLang="zh-CN" sz="2400" b="1" dirty="0">
              <a:solidFill>
                <a:schemeClr val="tx1"/>
              </a:solidFill>
            </a:endParaRPr>
          </a:p>
          <a:p>
            <a:pPr marL="982980" lvl="1">
              <a:lnSpc>
                <a:spcPct val="150000"/>
              </a:lnSpc>
              <a:spcBef>
                <a:spcPts val="1200"/>
              </a:spcBef>
              <a:buClrTx/>
              <a:buSzTx/>
              <a:buFont typeface="Wingdings" panose="05000000000000000000" pitchFamily="2" charset="2"/>
              <a:buChar char="Ø"/>
              <a:defRPr/>
            </a:pPr>
            <a:r>
              <a:rPr lang="zh-CN" altLang="en-US" sz="2400" dirty="0">
                <a:solidFill>
                  <a:schemeClr val="tx1"/>
                </a:solidFill>
                <a:latin typeface="Lucida Sans Unicode" panose="020B0602030504020204" pitchFamily="34" charset="0"/>
                <a:ea typeface="宋体" panose="02010600030101010101" pitchFamily="2" charset="-122"/>
              </a:rPr>
              <a:t> </a:t>
            </a:r>
            <a:r>
              <a:rPr lang="en-US" altLang="zh-CN" sz="2400" b="1" i="1" dirty="0">
                <a:solidFill>
                  <a:schemeClr val="tx1"/>
                </a:solidFill>
              </a:rPr>
              <a:t>f' </a:t>
            </a:r>
            <a:r>
              <a:rPr lang="zh-CN" altLang="en-US" sz="2400" dirty="0">
                <a:solidFill>
                  <a:schemeClr val="tx1"/>
                </a:solidFill>
                <a:latin typeface="Lucida Sans Unicode" panose="020B0602030504020204" pitchFamily="34" charset="0"/>
                <a:ea typeface="宋体" panose="02010600030101010101" pitchFamily="2" charset="-122"/>
              </a:rPr>
              <a:t>针对残存网络</a:t>
            </a:r>
            <a:r>
              <a:rPr lang="en-US" altLang="zh-CN" sz="2400" dirty="0">
                <a:solidFill>
                  <a:schemeClr val="tx1"/>
                </a:solidFill>
                <a:latin typeface="Lucida Sans Unicode" panose="020B0602030504020204" pitchFamily="34" charset="0"/>
                <a:ea typeface="宋体" panose="02010600030101010101" pitchFamily="2" charset="-122"/>
              </a:rPr>
              <a:t>G</a:t>
            </a:r>
            <a:r>
              <a:rPr lang="en-US" altLang="zh-CN" sz="2400" i="1" baseline="-25000" dirty="0">
                <a:solidFill>
                  <a:schemeClr val="tx1"/>
                </a:solidFill>
                <a:latin typeface="Lucida Sans Unicode" panose="020B0602030504020204" pitchFamily="34" charset="0"/>
                <a:ea typeface="宋体" panose="02010600030101010101" pitchFamily="2" charset="-122"/>
              </a:rPr>
              <a:t>f </a:t>
            </a:r>
            <a:r>
              <a:rPr lang="zh-CN" altLang="en-US" sz="2400" dirty="0">
                <a:solidFill>
                  <a:schemeClr val="tx1"/>
                </a:solidFill>
                <a:latin typeface="Lucida Sans Unicode" panose="020B0602030504020204" pitchFamily="34" charset="0"/>
                <a:ea typeface="宋体" panose="02010600030101010101" pitchFamily="2" charset="-122"/>
              </a:rPr>
              <a:t>中的容量</a:t>
            </a:r>
            <a:r>
              <a:rPr lang="en-US" altLang="zh-CN" sz="2400" dirty="0" err="1">
                <a:solidFill>
                  <a:schemeClr val="tx1"/>
                </a:solidFill>
                <a:latin typeface="Lucida Sans Unicode" panose="020B0602030504020204" pitchFamily="34" charset="0"/>
                <a:ea typeface="宋体" panose="02010600030101010101" pitchFamily="2" charset="-122"/>
              </a:rPr>
              <a:t>c</a:t>
            </a:r>
            <a:r>
              <a:rPr lang="en-US" altLang="zh-CN" sz="2400" i="1" baseline="-25000" dirty="0" err="1">
                <a:solidFill>
                  <a:schemeClr val="tx1"/>
                </a:solidFill>
                <a:latin typeface="Lucida Sans Unicode" panose="020B0602030504020204" pitchFamily="34" charset="0"/>
                <a:ea typeface="宋体" panose="02010600030101010101" pitchFamily="2" charset="-122"/>
              </a:rPr>
              <a:t>f</a:t>
            </a:r>
            <a:r>
              <a:rPr lang="en-US" altLang="zh-CN" sz="2400" i="1" baseline="-25000" dirty="0">
                <a:solidFill>
                  <a:schemeClr val="tx1"/>
                </a:solidFill>
                <a:latin typeface="Lucida Sans Unicode" panose="020B0602030504020204" pitchFamily="34" charset="0"/>
                <a:ea typeface="宋体" panose="02010600030101010101" pitchFamily="2" charset="-122"/>
              </a:rPr>
              <a:t> </a:t>
            </a:r>
            <a:r>
              <a:rPr lang="zh-CN" altLang="en-US" sz="2400" dirty="0">
                <a:solidFill>
                  <a:schemeClr val="tx1"/>
                </a:solidFill>
                <a:latin typeface="Lucida Sans Unicode" panose="020B0602030504020204" pitchFamily="34" charset="0"/>
                <a:ea typeface="宋体" panose="02010600030101010101" pitchFamily="2" charset="-122"/>
              </a:rPr>
              <a:t>定义且满足流的性质。</a:t>
            </a:r>
            <a:endParaRPr lang="en-US" altLang="zh-CN" sz="2400" dirty="0">
              <a:solidFill>
                <a:schemeClr val="tx1"/>
              </a:solidFill>
              <a:latin typeface="Lucida Sans Unicode" panose="020B0602030504020204" pitchFamily="34" charset="0"/>
              <a:ea typeface="宋体" panose="02010600030101010101" pitchFamily="2" charset="-122"/>
            </a:endParaRPr>
          </a:p>
          <a:p>
            <a:pPr marL="1435100" lvl="1">
              <a:lnSpc>
                <a:spcPct val="150000"/>
              </a:lnSpc>
              <a:spcBef>
                <a:spcPts val="0"/>
              </a:spcBef>
              <a:buClrTx/>
              <a:buSzTx/>
              <a:buFont typeface="Wingdings" panose="05000000000000000000" pitchFamily="2" charset="2"/>
              <a:buChar char="Ø"/>
              <a:defRPr/>
            </a:pPr>
            <a:r>
              <a:rPr lang="zh-CN" altLang="en-US" sz="2400" dirty="0">
                <a:solidFill>
                  <a:srgbClr val="0000FF"/>
                </a:solidFill>
              </a:rPr>
              <a:t>容量限制、流量守恒</a:t>
            </a:r>
            <a:endParaRPr lang="en-US" altLang="zh-CN" sz="2400" dirty="0">
              <a:solidFill>
                <a:schemeClr val="tx1"/>
              </a:solidFill>
              <a:latin typeface="Lucida Sans Unicode" panose="020B0602030504020204" pitchFamily="34" charset="0"/>
              <a:ea typeface="宋体" panose="02010600030101010101" pitchFamily="2" charset="-122"/>
            </a:endParaRPr>
          </a:p>
          <a:p>
            <a:pPr marL="982980" lvl="1">
              <a:lnSpc>
                <a:spcPct val="150000"/>
              </a:lnSpc>
              <a:spcBef>
                <a:spcPts val="1200"/>
              </a:spcBef>
              <a:buClrTx/>
              <a:buSzTx/>
              <a:buFont typeface="Wingdings" panose="05000000000000000000" pitchFamily="2" charset="2"/>
              <a:buChar char="Ø"/>
              <a:defRPr/>
            </a:pPr>
            <a:r>
              <a:rPr lang="zh-CN" altLang="en-US" sz="2400" dirty="0">
                <a:solidFill>
                  <a:schemeClr val="tx1"/>
                </a:solidFill>
                <a:latin typeface="Lucida Sans Unicode" panose="020B0602030504020204" pitchFamily="34" charset="0"/>
                <a:ea typeface="宋体" panose="02010600030101010101" pitchFamily="2" charset="-122"/>
              </a:rPr>
              <a:t> </a:t>
            </a:r>
            <a:r>
              <a:rPr lang="en-US" altLang="zh-CN" sz="2400" b="1" i="1" dirty="0">
                <a:solidFill>
                  <a:schemeClr val="tx1"/>
                </a:solidFill>
              </a:rPr>
              <a:t>f' </a:t>
            </a:r>
            <a:r>
              <a:rPr lang="zh-CN" altLang="en-US" sz="2400" dirty="0">
                <a:solidFill>
                  <a:schemeClr val="tx1"/>
                </a:solidFill>
                <a:latin typeface="Lucida Sans Unicode" panose="020B0602030504020204" pitchFamily="34" charset="0"/>
                <a:ea typeface="宋体" panose="02010600030101010101" pitchFamily="2" charset="-122"/>
              </a:rPr>
              <a:t>指出这样一个</a:t>
            </a:r>
            <a:r>
              <a:rPr lang="zh-CN" altLang="en-US" sz="2400" dirty="0">
                <a:solidFill>
                  <a:srgbClr val="FF0000"/>
                </a:solidFill>
              </a:rPr>
              <a:t>路线图</a:t>
            </a:r>
            <a:r>
              <a:rPr lang="zh-CN" altLang="en-US" sz="2400" dirty="0">
                <a:solidFill>
                  <a:schemeClr val="tx1"/>
                </a:solidFill>
                <a:latin typeface="Lucida Sans Unicode" panose="020B0602030504020204" pitchFamily="34" charset="0"/>
                <a:ea typeface="宋体" panose="02010600030101010101" pitchFamily="2" charset="-122"/>
              </a:rPr>
              <a:t>：如何在原来的流网络中增加流。</a:t>
            </a:r>
            <a:endParaRPr lang="en-US" altLang="zh-CN" sz="2400" dirty="0">
              <a:solidFill>
                <a:schemeClr val="tx1"/>
              </a:solidFill>
              <a:latin typeface="Lucida Sans Unicode" panose="020B060203050402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框 1"/>
          <p:cNvSpPr txBox="1">
            <a:spLocks noChangeArrowheads="1"/>
          </p:cNvSpPr>
          <p:nvPr/>
        </p:nvSpPr>
        <p:spPr bwMode="auto">
          <a:xfrm>
            <a:off x="107950" y="188913"/>
            <a:ext cx="8928100" cy="6416675"/>
          </a:xfrm>
          <a:prstGeom prst="rect">
            <a:avLst/>
          </a:prstGeom>
          <a:solidFill>
            <a:schemeClr val="bg1"/>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defRPr/>
            </a:pPr>
            <a:r>
              <a:rPr lang="zh-CN" altLang="en-US" sz="2400" dirty="0">
                <a:solidFill>
                  <a:schemeClr val="tx1"/>
                </a:solidFill>
                <a:latin typeface="Lucida Sans Unicode" panose="020B0602030504020204" pitchFamily="34" charset="0"/>
                <a:ea typeface="宋体" panose="02010600030101010101" pitchFamily="2" charset="-122"/>
              </a:rPr>
              <a:t>       </a:t>
            </a:r>
            <a:r>
              <a:rPr lang="zh-CN" altLang="en-US" sz="2400" dirty="0">
                <a:solidFill>
                  <a:schemeClr val="tx1"/>
                </a:solidFill>
              </a:rPr>
              <a:t>定义         为流    </a:t>
            </a:r>
            <a:r>
              <a:rPr lang="zh-CN" altLang="en-US" sz="2400" b="1" dirty="0">
                <a:solidFill>
                  <a:srgbClr val="FF0000"/>
                </a:solidFill>
              </a:rPr>
              <a:t>对流</a:t>
            </a:r>
            <a:r>
              <a:rPr lang="en-US" altLang="zh-CN" sz="2400" b="1" dirty="0">
                <a:solidFill>
                  <a:srgbClr val="FF0000"/>
                </a:solidFill>
              </a:rPr>
              <a:t>f</a:t>
            </a:r>
            <a:r>
              <a:rPr lang="zh-CN" altLang="en-US" sz="2400" b="1" dirty="0">
                <a:solidFill>
                  <a:srgbClr val="FF0000"/>
                </a:solidFill>
              </a:rPr>
              <a:t>的递增</a:t>
            </a:r>
            <a:r>
              <a:rPr lang="zh-CN" altLang="en-US" sz="2400" dirty="0">
                <a:solidFill>
                  <a:schemeClr val="tx1"/>
                </a:solidFill>
              </a:rPr>
              <a:t>（</a:t>
            </a:r>
            <a:r>
              <a:rPr lang="en-US" altLang="zh-CN" sz="2400" dirty="0">
                <a:solidFill>
                  <a:schemeClr val="tx1"/>
                </a:solidFill>
              </a:rPr>
              <a:t>augmentation</a:t>
            </a:r>
            <a:r>
              <a:rPr lang="zh-CN" altLang="en-US" sz="2400" dirty="0">
                <a:solidFill>
                  <a:schemeClr val="tx1"/>
                </a:solidFill>
              </a:rPr>
              <a:t>），是一个从        到</a:t>
            </a:r>
            <a:r>
              <a:rPr lang="en-US" altLang="zh-CN" sz="2400" dirty="0">
                <a:solidFill>
                  <a:schemeClr val="tx1"/>
                </a:solidFill>
              </a:rPr>
              <a:t>R</a:t>
            </a:r>
            <a:r>
              <a:rPr lang="zh-CN" altLang="en-US" sz="2400" dirty="0">
                <a:solidFill>
                  <a:schemeClr val="tx1"/>
                </a:solidFill>
              </a:rPr>
              <a:t>的函数：</a:t>
            </a:r>
            <a:endParaRPr lang="en-US" altLang="zh-CN" sz="2400" dirty="0">
              <a:solidFill>
                <a:schemeClr val="tx1"/>
              </a:solidFill>
            </a:endParaRPr>
          </a:p>
          <a:p>
            <a:pPr>
              <a:lnSpc>
                <a:spcPct val="150000"/>
              </a:lnSpc>
              <a:spcBef>
                <a:spcPct val="0"/>
              </a:spcBef>
              <a:buClrTx/>
              <a:buSzTx/>
              <a:buFont typeface="Arial" panose="020B0604020202020204" pitchFamily="34" charset="0"/>
              <a:buNone/>
              <a:defRPr/>
            </a:pPr>
            <a:endParaRPr lang="zh-CN" altLang="en-US" sz="2400" b="1" dirty="0">
              <a:solidFill>
                <a:srgbClr val="FF0000"/>
              </a:solidFill>
              <a:latin typeface="Lucida Sans Unicode" panose="020B0602030504020204" pitchFamily="34" charset="0"/>
              <a:ea typeface="宋体" panose="02010600030101010101" pitchFamily="2" charset="-122"/>
            </a:endParaRPr>
          </a:p>
          <a:p>
            <a:pPr algn="ctr">
              <a:lnSpc>
                <a:spcPct val="150000"/>
              </a:lnSpc>
              <a:spcBef>
                <a:spcPct val="0"/>
              </a:spcBef>
              <a:buClrTx/>
              <a:buSzTx/>
              <a:buFont typeface="Arial" panose="020B0604020202020204" pitchFamily="34" charset="0"/>
              <a:buNone/>
              <a:defRPr/>
            </a:pPr>
            <a:endParaRPr lang="zh-CN" altLang="en-US" sz="2400" b="1" dirty="0">
              <a:solidFill>
                <a:srgbClr val="FF0000"/>
              </a:solidFill>
              <a:latin typeface="Lucida Sans Unicode" panose="020B0602030504020204" pitchFamily="34" charset="0"/>
              <a:ea typeface="宋体" panose="02010600030101010101" pitchFamily="2" charset="-122"/>
            </a:endParaRPr>
          </a:p>
          <a:p>
            <a:pPr>
              <a:lnSpc>
                <a:spcPct val="150000"/>
              </a:lnSpc>
              <a:spcBef>
                <a:spcPts val="1800"/>
              </a:spcBef>
              <a:buClrTx/>
              <a:buSzTx/>
              <a:buFont typeface="Arial" panose="020B0604020202020204" pitchFamily="34" charset="0"/>
              <a:buNone/>
              <a:defRPr/>
            </a:pPr>
            <a:r>
              <a:rPr lang="zh-CN" altLang="en-US" sz="2400" dirty="0">
                <a:solidFill>
                  <a:schemeClr val="tx1"/>
                </a:solidFill>
                <a:latin typeface="Lucida Sans Unicode" panose="020B0602030504020204" pitchFamily="34" charset="0"/>
                <a:ea typeface="宋体" panose="02010600030101010101" pitchFamily="2" charset="-122"/>
              </a:rPr>
              <a:t>               其中，</a:t>
            </a:r>
            <a:endParaRPr lang="zh-CN" altLang="en-US" sz="2400" dirty="0">
              <a:solidFill>
                <a:schemeClr val="tx1"/>
              </a:solidFill>
              <a:latin typeface="Lucida Sans Unicode" panose="020B0602030504020204" pitchFamily="34" charset="0"/>
              <a:ea typeface="宋体" panose="02010600030101010101" pitchFamily="2" charset="-122"/>
            </a:endParaRPr>
          </a:p>
          <a:p>
            <a:pPr>
              <a:lnSpc>
                <a:spcPct val="150000"/>
              </a:lnSpc>
              <a:spcBef>
                <a:spcPct val="0"/>
              </a:spcBef>
              <a:buClrTx/>
              <a:buSzTx/>
              <a:buFont typeface="Arial" panose="020B0604020202020204" pitchFamily="34" charset="0"/>
              <a:buNone/>
              <a:defRPr/>
            </a:pPr>
            <a:endParaRPr lang="en-US" altLang="zh-CN" sz="2400" dirty="0">
              <a:solidFill>
                <a:schemeClr val="tx1"/>
              </a:solidFill>
              <a:latin typeface="Lucida Sans Unicode" panose="020B0602030504020204" pitchFamily="34" charset="0"/>
              <a:ea typeface="宋体" panose="02010600030101010101" pitchFamily="2" charset="-122"/>
            </a:endParaRPr>
          </a:p>
          <a:p>
            <a:pPr>
              <a:lnSpc>
                <a:spcPct val="150000"/>
              </a:lnSpc>
              <a:spcBef>
                <a:spcPct val="0"/>
              </a:spcBef>
              <a:buClrTx/>
              <a:buSzTx/>
              <a:buFont typeface="Arial" panose="020B0604020202020204" pitchFamily="34" charset="0"/>
              <a:buNone/>
              <a:defRPr/>
            </a:pPr>
            <a:endParaRPr lang="zh-CN" altLang="en-US" sz="2400" dirty="0">
              <a:solidFill>
                <a:schemeClr val="tx1"/>
              </a:solidFill>
              <a:latin typeface="Lucida Sans Unicode" panose="020B0602030504020204" pitchFamily="34" charset="0"/>
              <a:ea typeface="宋体" panose="02010600030101010101" pitchFamily="2" charset="-122"/>
            </a:endParaRPr>
          </a:p>
          <a:p>
            <a:pPr>
              <a:lnSpc>
                <a:spcPct val="150000"/>
              </a:lnSpc>
              <a:spcBef>
                <a:spcPct val="0"/>
              </a:spcBef>
              <a:buClrTx/>
              <a:buSzTx/>
              <a:buFont typeface="Arial" panose="020B0604020202020204" pitchFamily="34" charset="0"/>
              <a:buNone/>
              <a:defRPr/>
            </a:pPr>
            <a:endParaRPr lang="en-US" altLang="zh-CN" sz="2400" dirty="0">
              <a:solidFill>
                <a:schemeClr val="tx1"/>
              </a:solidFill>
              <a:latin typeface="Lucida Sans Unicode" panose="020B0602030504020204" pitchFamily="34" charset="0"/>
              <a:ea typeface="宋体" panose="02010600030101010101" pitchFamily="2" charset="-122"/>
            </a:endParaRPr>
          </a:p>
          <a:p>
            <a:pPr>
              <a:lnSpc>
                <a:spcPct val="150000"/>
              </a:lnSpc>
              <a:spcBef>
                <a:spcPct val="0"/>
              </a:spcBef>
              <a:buClrTx/>
              <a:buSzTx/>
              <a:buFont typeface="Arial" panose="020B0604020202020204" pitchFamily="34" charset="0"/>
              <a:buNone/>
              <a:defRPr/>
            </a:pPr>
            <a:endParaRPr lang="en-US" altLang="zh-CN" sz="2400" dirty="0">
              <a:solidFill>
                <a:schemeClr val="tx1"/>
              </a:solidFill>
              <a:latin typeface="Lucida Sans Unicode" panose="020B0602030504020204" pitchFamily="34" charset="0"/>
              <a:ea typeface="宋体" panose="02010600030101010101" pitchFamily="2" charset="-122"/>
            </a:endParaRPr>
          </a:p>
          <a:p>
            <a:pPr marL="628650" indent="-628650">
              <a:lnSpc>
                <a:spcPct val="150000"/>
              </a:lnSpc>
              <a:spcBef>
                <a:spcPct val="0"/>
              </a:spcBef>
              <a:buClrTx/>
              <a:buSzTx/>
              <a:buFont typeface="Arial" panose="020B0604020202020204" pitchFamily="34" charset="0"/>
              <a:buNone/>
              <a:defRPr/>
            </a:pPr>
            <a:r>
              <a:rPr lang="zh-CN" altLang="en-US" sz="2400" dirty="0">
                <a:solidFill>
                  <a:schemeClr val="tx1"/>
                </a:solidFill>
                <a:latin typeface="Lucida Sans Unicode" panose="020B0602030504020204" pitchFamily="34" charset="0"/>
                <a:ea typeface="宋体" panose="02010600030101010101" pitchFamily="2" charset="-122"/>
              </a:rPr>
              <a:t> </a:t>
            </a:r>
            <a:r>
              <a:rPr lang="zh-CN" altLang="en-US" sz="2400" dirty="0">
                <a:solidFill>
                  <a:schemeClr val="tx1"/>
                </a:solidFill>
              </a:rPr>
              <a:t>注：         最终成为原网络中的一个流，是基于</a:t>
            </a:r>
            <a:r>
              <a:rPr lang="en-US" altLang="zh-CN" sz="2400" i="1" dirty="0">
                <a:solidFill>
                  <a:schemeClr val="tx1"/>
                </a:solidFill>
              </a:rPr>
              <a:t>f’</a:t>
            </a:r>
            <a:r>
              <a:rPr lang="zh-CN" altLang="en-US" sz="2400" dirty="0">
                <a:solidFill>
                  <a:schemeClr val="tx1"/>
                </a:solidFill>
              </a:rPr>
              <a:t>对原网络中流</a:t>
            </a:r>
            <a:r>
              <a:rPr lang="en-US" altLang="zh-CN" sz="2400" i="1" dirty="0">
                <a:solidFill>
                  <a:schemeClr val="tx1"/>
                </a:solidFill>
              </a:rPr>
              <a:t>f </a:t>
            </a:r>
            <a:r>
              <a:rPr lang="zh-CN" altLang="en-US" sz="2400" dirty="0">
                <a:solidFill>
                  <a:schemeClr val="tx1"/>
                </a:solidFill>
              </a:rPr>
              <a:t>调整的结果。见下</a:t>
            </a:r>
            <a:r>
              <a:rPr lang="zh-CN" altLang="en-US" sz="2400" dirty="0">
                <a:solidFill>
                  <a:schemeClr val="tx1"/>
                </a:solidFill>
                <a:latin typeface="Lucida Sans Unicode" panose="020B0602030504020204" pitchFamily="34" charset="0"/>
                <a:ea typeface="宋体" panose="02010600030101010101" pitchFamily="2" charset="-122"/>
              </a:rPr>
              <a:t>。                                               </a:t>
            </a:r>
            <a:endParaRPr lang="zh-CN" altLang="en-US" sz="2400" dirty="0">
              <a:solidFill>
                <a:schemeClr val="tx1"/>
              </a:solidFill>
              <a:latin typeface="Lucida Sans Unicode" panose="020B0602030504020204" pitchFamily="34" charset="0"/>
              <a:ea typeface="宋体" panose="02010600030101010101" pitchFamily="2" charset="-122"/>
            </a:endParaRPr>
          </a:p>
        </p:txBody>
      </p:sp>
      <p:graphicFrame>
        <p:nvGraphicFramePr>
          <p:cNvPr id="47107" name="对象 4">
            <a:hlinkClick r:id="" action="ppaction://ole?verb=0"/>
          </p:cNvPr>
          <p:cNvGraphicFramePr>
            <a:graphicFrameLocks noChangeAspect="1"/>
          </p:cNvGraphicFramePr>
          <p:nvPr/>
        </p:nvGraphicFramePr>
        <p:xfrm>
          <a:off x="1476375" y="307975"/>
          <a:ext cx="828675" cy="438150"/>
        </p:xfrm>
        <a:graphic>
          <a:graphicData uri="http://schemas.openxmlformats.org/presentationml/2006/ole">
            <mc:AlternateContent xmlns:mc="http://schemas.openxmlformats.org/markup-compatibility/2006">
              <mc:Choice xmlns:v="urn:schemas-microsoft-com:vml" Requires="v">
                <p:oleObj spid="_x0000_s47115" name="" r:id="rId1" imgW="431800" imgH="228600" progId="Equation.KSEE3">
                  <p:embed/>
                </p:oleObj>
              </mc:Choice>
              <mc:Fallback>
                <p:oleObj name="" r:id="rId1" imgW="431800" imgH="228600" progId="Equation.KSEE3">
                  <p:embed/>
                  <p:pic>
                    <p:nvPicPr>
                      <p:cNvPr id="0" name="对象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307975"/>
                        <a:ext cx="8286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08" name="对象 5">
            <a:hlinkClick r:id="" action="ppaction://ole?verb=0"/>
          </p:cNvPr>
          <p:cNvGraphicFramePr>
            <a:graphicFrameLocks noChangeAspect="1"/>
          </p:cNvGraphicFramePr>
          <p:nvPr/>
        </p:nvGraphicFramePr>
        <p:xfrm>
          <a:off x="2843213" y="284163"/>
          <a:ext cx="360362" cy="461962"/>
        </p:xfrm>
        <a:graphic>
          <a:graphicData uri="http://schemas.openxmlformats.org/presentationml/2006/ole">
            <mc:AlternateContent xmlns:mc="http://schemas.openxmlformats.org/markup-compatibility/2006">
              <mc:Choice xmlns:v="urn:schemas-microsoft-com:vml" Requires="v">
                <p:oleObj spid="_x0000_s47116" name="" r:id="rId3" imgW="177165" imgH="228600" progId="Equation.KSEE3">
                  <p:embed/>
                </p:oleObj>
              </mc:Choice>
              <mc:Fallback>
                <p:oleObj name="" r:id="rId3" imgW="177165" imgH="228600" progId="Equation.KSEE3">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284163"/>
                        <a:ext cx="3603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09" name="对象 6">
            <a:hlinkClick r:id="" action="ppaction://ole?verb=0"/>
          </p:cNvPr>
          <p:cNvGraphicFramePr>
            <a:graphicFrameLocks noChangeAspect="1"/>
          </p:cNvGraphicFramePr>
          <p:nvPr/>
        </p:nvGraphicFramePr>
        <p:xfrm>
          <a:off x="515938" y="915988"/>
          <a:ext cx="773112" cy="368300"/>
        </p:xfrm>
        <a:graphic>
          <a:graphicData uri="http://schemas.openxmlformats.org/presentationml/2006/ole">
            <mc:AlternateContent xmlns:mc="http://schemas.openxmlformats.org/markup-compatibility/2006">
              <mc:Choice xmlns:v="urn:schemas-microsoft-com:vml" Requires="v">
                <p:oleObj spid="_x0000_s47117" name="" r:id="rId5" imgW="368300" imgH="177165" progId="Equation.KSEE3">
                  <p:embed/>
                </p:oleObj>
              </mc:Choice>
              <mc:Fallback>
                <p:oleObj name="" r:id="rId5" imgW="368300" imgH="177165" progId="Equation.KSEE3">
                  <p:embed/>
                  <p:pic>
                    <p:nvPicPr>
                      <p:cNvPr id="0"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938" y="915988"/>
                        <a:ext cx="773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7110" name="图片 7" descr="1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66725" y="1457325"/>
            <a:ext cx="8297863"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7111" name="对象 8">
            <a:hlinkClick r:id="" action="ppaction://ole?verb=0"/>
          </p:cNvPr>
          <p:cNvGraphicFramePr>
            <a:graphicFrameLocks noChangeAspect="1"/>
          </p:cNvGraphicFramePr>
          <p:nvPr/>
        </p:nvGraphicFramePr>
        <p:xfrm>
          <a:off x="2700338" y="2736850"/>
          <a:ext cx="4751387" cy="398463"/>
        </p:xfrm>
        <a:graphic>
          <a:graphicData uri="http://schemas.openxmlformats.org/presentationml/2006/ole">
            <mc:AlternateContent xmlns:mc="http://schemas.openxmlformats.org/markup-compatibility/2006">
              <mc:Choice xmlns:v="urn:schemas-microsoft-com:vml" Requires="v">
                <p:oleObj spid="_x0000_s47118" name="" r:id="rId8" imgW="2743200" imgH="228600" progId="Equation.KSEE3">
                  <p:embed/>
                </p:oleObj>
              </mc:Choice>
              <mc:Fallback>
                <p:oleObj name="" r:id="rId8" imgW="2743200" imgH="228600" progId="Equation.KSEE3">
                  <p:embed/>
                  <p:pic>
                    <p:nvPicPr>
                      <p:cNvPr id="0" name="对象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0338" y="2736850"/>
                        <a:ext cx="475138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2" name="对象 9">
            <a:hlinkClick r:id="" action="ppaction://ole?verb=0"/>
          </p:cNvPr>
          <p:cNvGraphicFramePr>
            <a:graphicFrameLocks noChangeAspect="1"/>
          </p:cNvGraphicFramePr>
          <p:nvPr/>
        </p:nvGraphicFramePr>
        <p:xfrm>
          <a:off x="2627313" y="3224213"/>
          <a:ext cx="4608512" cy="392112"/>
        </p:xfrm>
        <a:graphic>
          <a:graphicData uri="http://schemas.openxmlformats.org/presentationml/2006/ole">
            <mc:AlternateContent xmlns:mc="http://schemas.openxmlformats.org/markup-compatibility/2006">
              <mc:Choice xmlns:v="urn:schemas-microsoft-com:vml" Requires="v">
                <p:oleObj spid="_x0000_s47119" name="" r:id="rId10" imgW="2705100" imgH="228600" progId="Equation.KSEE3">
                  <p:embed/>
                </p:oleObj>
              </mc:Choice>
              <mc:Fallback>
                <p:oleObj name="" r:id="rId10" imgW="2705100" imgH="228600" progId="Equation.KSEE3">
                  <p:embed/>
                  <p:pic>
                    <p:nvPicPr>
                      <p:cNvPr id="0" name="对象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27313" y="3224213"/>
                        <a:ext cx="460851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471488" y="3725863"/>
            <a:ext cx="8353425" cy="1616075"/>
          </a:xfrm>
          <a:prstGeom prst="rect">
            <a:avLst/>
          </a:prstGeom>
          <a:solidFill>
            <a:schemeClr val="accent1">
              <a:lumMod val="20000"/>
              <a:lumOff val="80000"/>
            </a:schemeClr>
          </a:solidFill>
        </p:spPr>
        <p:txBody>
          <a:bodyPr>
            <a:spAutoFit/>
          </a:bodyPr>
          <a:lstStyle/>
          <a:p>
            <a:pPr>
              <a:lnSpc>
                <a:spcPct val="150000"/>
              </a:lnSpc>
              <a:buFont typeface="Arial" panose="020B0604020202020204" pitchFamily="34" charset="0"/>
              <a:buNone/>
              <a:defRPr/>
            </a:pPr>
            <a:r>
              <a:rPr lang="zh-CN" altLang="en-US" sz="2200" dirty="0">
                <a:latin typeface="Lucida Sans Unicode" panose="020B0602030504020204" pitchFamily="34" charset="0"/>
              </a:rPr>
              <a:t>在残存网络中将流量发送到反向边上等同于在原来的网络中缩减流量。在残存网络中将流量推送回去称为</a:t>
            </a:r>
            <a:r>
              <a:rPr lang="zh-CN" altLang="en-US" sz="2200" dirty="0">
                <a:solidFill>
                  <a:srgbClr val="FF0000"/>
                </a:solidFill>
                <a:latin typeface="微软雅黑" panose="020B0503020204020204" pitchFamily="34" charset="-122"/>
                <a:ea typeface="微软雅黑" panose="020B0503020204020204" pitchFamily="34" charset="-122"/>
              </a:rPr>
              <a:t>抵消操作</a:t>
            </a:r>
            <a:r>
              <a:rPr lang="en-US" altLang="zh-CN" sz="2200" dirty="0">
                <a:latin typeface="Lucida Sans Unicode" panose="020B0602030504020204" pitchFamily="34" charset="0"/>
              </a:rPr>
              <a:t>(cancellation)</a:t>
            </a:r>
            <a:r>
              <a:rPr lang="zh-CN" altLang="en-US" sz="2200" dirty="0">
                <a:latin typeface="Lucida Sans Unicode" panose="020B0602030504020204" pitchFamily="34" charset="0"/>
              </a:rPr>
              <a:t>，</a:t>
            </a:r>
            <a:r>
              <a:rPr lang="zh-CN" altLang="en-US" sz="2200" dirty="0">
                <a:latin typeface="微软雅黑" panose="020B0503020204020204" pitchFamily="34" charset="-122"/>
                <a:ea typeface="微软雅黑" panose="020B0503020204020204" pitchFamily="34" charset="-122"/>
              </a:rPr>
              <a:t>其意义在于调整流网络中总流量的分布。</a:t>
            </a:r>
            <a:endParaRPr lang="zh-CN" altLang="en-US" sz="2200" dirty="0">
              <a:latin typeface="微软雅黑" panose="020B0503020204020204" pitchFamily="34" charset="-122"/>
              <a:ea typeface="微软雅黑" panose="020B0503020204020204" pitchFamily="34" charset="-122"/>
            </a:endParaRPr>
          </a:p>
        </p:txBody>
      </p:sp>
      <p:graphicFrame>
        <p:nvGraphicFramePr>
          <p:cNvPr id="47114" name="对象 4">
            <a:hlinkClick r:id="" action="ppaction://ole?verb=0"/>
          </p:cNvPr>
          <p:cNvGraphicFramePr>
            <a:graphicFrameLocks noChangeAspect="1"/>
          </p:cNvGraphicFramePr>
          <p:nvPr/>
        </p:nvGraphicFramePr>
        <p:xfrm>
          <a:off x="874713" y="5473700"/>
          <a:ext cx="828675" cy="438150"/>
        </p:xfrm>
        <a:graphic>
          <a:graphicData uri="http://schemas.openxmlformats.org/presentationml/2006/ole">
            <mc:AlternateContent xmlns:mc="http://schemas.openxmlformats.org/markup-compatibility/2006">
              <mc:Choice xmlns:v="urn:schemas-microsoft-com:vml" Requires="v">
                <p:oleObj spid="_x0000_s47120" name="" r:id="rId12" imgW="431800" imgH="228600" progId="Equation.KSEE3">
                  <p:embed/>
                </p:oleObj>
              </mc:Choice>
              <mc:Fallback>
                <p:oleObj name="" r:id="rId12" imgW="431800" imgH="228600" progId="Equation.KSEE3">
                  <p:embed/>
                  <p:pic>
                    <p:nvPicPr>
                      <p:cNvPr id="0" name="对象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713" y="5473700"/>
                        <a:ext cx="8286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1"/>
          <p:cNvSpPr txBox="1">
            <a:spLocks noChangeArrowheads="1"/>
          </p:cNvSpPr>
          <p:nvPr/>
        </p:nvSpPr>
        <p:spPr bwMode="auto">
          <a:xfrm>
            <a:off x="107950" y="412750"/>
            <a:ext cx="8928100" cy="3232150"/>
          </a:xfrm>
          <a:prstGeom prst="rect">
            <a:avLst/>
          </a:prstGeom>
          <a:solidFill>
            <a:schemeClr val="bg1"/>
          </a:solid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348105" indent="-1348105">
              <a:lnSpc>
                <a:spcPct val="175000"/>
              </a:lnSpc>
              <a:buFont typeface="Arial" panose="020B0604020202020204" pitchFamily="34" charset="0"/>
              <a:buNone/>
              <a:defRPr/>
            </a:pPr>
            <a:r>
              <a:rPr lang="zh-CN" altLang="en-US" sz="2400" b="1" dirty="0">
                <a:solidFill>
                  <a:srgbClr val="0000FF"/>
                </a:solidFill>
                <a:latin typeface="微软雅黑" panose="020B0503020204020204" pitchFamily="34" charset="-122"/>
                <a:ea typeface="微软雅黑" panose="020B0503020204020204" pitchFamily="34" charset="-122"/>
              </a:rPr>
              <a:t>引理</a:t>
            </a:r>
            <a:r>
              <a:rPr lang="en-US" altLang="zh-CN" sz="2400" b="1" dirty="0">
                <a:solidFill>
                  <a:srgbClr val="0000FF"/>
                </a:solidFill>
                <a:latin typeface="微软雅黑" panose="020B0503020204020204" pitchFamily="34" charset="-122"/>
                <a:ea typeface="微软雅黑" panose="020B0503020204020204" pitchFamily="34" charset="-122"/>
              </a:rPr>
              <a:t>26.1 </a:t>
            </a:r>
            <a:r>
              <a:rPr lang="zh-CN" altLang="en-US" sz="2400" dirty="0">
                <a:latin typeface="微软雅黑" panose="020B0503020204020204" pitchFamily="34" charset="-122"/>
                <a:ea typeface="微软雅黑" panose="020B0503020204020204" pitchFamily="34" charset="-122"/>
              </a:rPr>
              <a:t>设</a:t>
            </a:r>
            <a:r>
              <a:rPr lang="en-US" altLang="zh-CN" sz="2400" dirty="0">
                <a:latin typeface="微软雅黑" panose="020B0503020204020204" pitchFamily="34" charset="-122"/>
                <a:ea typeface="微软雅黑" panose="020B0503020204020204" pitchFamily="34" charset="-122"/>
              </a:rPr>
              <a:t>G=(V,E)</a:t>
            </a:r>
            <a:r>
              <a:rPr lang="zh-CN" altLang="en-US" sz="2400" dirty="0">
                <a:latin typeface="微软雅黑" panose="020B0503020204020204" pitchFamily="34" charset="-122"/>
                <a:ea typeface="微软雅黑" panose="020B0503020204020204" pitchFamily="34" charset="-122"/>
              </a:rPr>
              <a:t>为一个流网络，源结点为</a:t>
            </a:r>
            <a:r>
              <a:rPr lang="en-US" altLang="zh-CN" sz="2400" dirty="0">
                <a:latin typeface="微软雅黑" panose="020B0503020204020204" pitchFamily="34" charset="-122"/>
                <a:ea typeface="微软雅黑" panose="020B0503020204020204" pitchFamily="34" charset="-122"/>
              </a:rPr>
              <a:t>s</a:t>
            </a:r>
            <a:r>
              <a:rPr lang="zh-CN" altLang="en-US" sz="2400" dirty="0">
                <a:latin typeface="微软雅黑" panose="020B0503020204020204" pitchFamily="34" charset="-122"/>
                <a:ea typeface="微软雅黑" panose="020B0503020204020204" pitchFamily="34" charset="-122"/>
              </a:rPr>
              <a:t>，汇点为</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。设</a:t>
            </a:r>
            <a:r>
              <a:rPr lang="en-US" altLang="zh-CN" sz="2400" b="1" dirty="0">
                <a:latin typeface="微软雅黑" panose="020B0503020204020204" pitchFamily="34" charset="-122"/>
                <a:ea typeface="微软雅黑" panose="020B0503020204020204" pitchFamily="34" charset="-122"/>
              </a:rPr>
              <a:t>f</a:t>
            </a:r>
            <a:r>
              <a:rPr lang="zh-CN" altLang="en-US" sz="2400" b="1" dirty="0">
                <a:latin typeface="微软雅黑" panose="020B0503020204020204" pitchFamily="34" charset="-122"/>
                <a:ea typeface="微软雅黑" panose="020B0503020204020204" pitchFamily="34" charset="-122"/>
              </a:rPr>
              <a:t>为</a:t>
            </a:r>
            <a:r>
              <a:rPr lang="en-US" altLang="zh-CN" sz="2400" b="1" dirty="0">
                <a:latin typeface="微软雅黑" panose="020B0503020204020204" pitchFamily="34" charset="-122"/>
                <a:ea typeface="微软雅黑" panose="020B0503020204020204" pitchFamily="34" charset="-122"/>
              </a:rPr>
              <a:t>G</a:t>
            </a:r>
            <a:r>
              <a:rPr lang="zh-CN" altLang="en-US" sz="2400" b="1" dirty="0">
                <a:latin typeface="微软雅黑" panose="020B0503020204020204" pitchFamily="34" charset="-122"/>
                <a:ea typeface="微软雅黑" panose="020B0503020204020204" pitchFamily="34" charset="-122"/>
              </a:rPr>
              <a:t>中的一个流</a:t>
            </a:r>
            <a:r>
              <a:rPr lang="zh-CN" altLang="en-US" sz="2400" dirty="0">
                <a:latin typeface="微软雅黑" panose="020B0503020204020204" pitchFamily="34" charset="-122"/>
                <a:ea typeface="微软雅黑" panose="020B0503020204020204" pitchFamily="34" charset="-122"/>
              </a:rPr>
              <a:t>。设     为由流</a:t>
            </a:r>
            <a:r>
              <a:rPr lang="en-US" altLang="zh-CN" sz="2400" i="1" dirty="0">
                <a:latin typeface="微软雅黑" panose="020B0503020204020204" pitchFamily="34" charset="-122"/>
                <a:ea typeface="微软雅黑" panose="020B0503020204020204" pitchFamily="34" charset="-122"/>
              </a:rPr>
              <a:t>f </a:t>
            </a:r>
            <a:r>
              <a:rPr lang="zh-CN" altLang="en-US" sz="2400" dirty="0">
                <a:latin typeface="微软雅黑" panose="020B0503020204020204" pitchFamily="34" charset="-122"/>
                <a:ea typeface="微软雅黑" panose="020B0503020204020204" pitchFamily="34" charset="-122"/>
              </a:rPr>
              <a:t>所诱导的</a:t>
            </a:r>
            <a:r>
              <a:rPr lang="en-US" altLang="zh-CN" sz="2400" dirty="0">
                <a:latin typeface="微软雅黑" panose="020B0503020204020204" pitchFamily="34" charset="-122"/>
                <a:ea typeface="微软雅黑" panose="020B0503020204020204" pitchFamily="34" charset="-122"/>
              </a:rPr>
              <a:t>G</a:t>
            </a:r>
            <a:r>
              <a:rPr lang="zh-CN" altLang="en-US" sz="2400" dirty="0">
                <a:latin typeface="微软雅黑" panose="020B0503020204020204" pitchFamily="34" charset="-122"/>
                <a:ea typeface="微软雅黑" panose="020B0503020204020204" pitchFamily="34" charset="-122"/>
              </a:rPr>
              <a:t>的残存网络，设    为     中的一个流。那么  </a:t>
            </a:r>
            <a:r>
              <a:rPr lang="zh-CN" altLang="en-US" sz="2400" b="1" dirty="0">
                <a:solidFill>
                  <a:srgbClr val="FF0000"/>
                </a:solidFill>
                <a:latin typeface="微软雅黑" panose="020B0503020204020204" pitchFamily="34" charset="-122"/>
                <a:ea typeface="微软雅黑" panose="020B0503020204020204" pitchFamily="34" charset="-122"/>
              </a:rPr>
              <a:t>        是</a:t>
            </a:r>
            <a:r>
              <a:rPr lang="en-US" altLang="zh-CN" sz="2400" b="1" dirty="0">
                <a:solidFill>
                  <a:srgbClr val="FF0000"/>
                </a:solidFill>
                <a:latin typeface="微软雅黑" panose="020B0503020204020204" pitchFamily="34" charset="-122"/>
                <a:ea typeface="微软雅黑" panose="020B0503020204020204" pitchFamily="34" charset="-122"/>
              </a:rPr>
              <a:t>G</a:t>
            </a:r>
            <a:r>
              <a:rPr lang="zh-CN" altLang="en-US" sz="2400" b="1" dirty="0">
                <a:solidFill>
                  <a:srgbClr val="FF0000"/>
                </a:solidFill>
                <a:latin typeface="微软雅黑" panose="020B0503020204020204" pitchFamily="34" charset="-122"/>
                <a:ea typeface="微软雅黑" panose="020B0503020204020204" pitchFamily="34" charset="-122"/>
              </a:rPr>
              <a:t>的一个流</a:t>
            </a:r>
            <a:r>
              <a:rPr lang="zh-CN" altLang="en-US" sz="2400" dirty="0">
                <a:latin typeface="微软雅黑" panose="020B0503020204020204" pitchFamily="34" charset="-122"/>
                <a:ea typeface="微软雅黑" panose="020B0503020204020204" pitchFamily="34" charset="-122"/>
              </a:rPr>
              <a:t>，其值为 ：</a:t>
            </a:r>
            <a:endParaRPr lang="zh-CN" altLang="en-US" sz="24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defRPr/>
            </a:pPr>
            <a:endParaRPr lang="en-US" altLang="zh-CN" sz="2400" dirty="0">
              <a:latin typeface="Lucida Sans Unicode" panose="020B0602030504020204" pitchFamily="34" charset="0"/>
            </a:endParaRPr>
          </a:p>
        </p:txBody>
      </p:sp>
      <p:graphicFrame>
        <p:nvGraphicFramePr>
          <p:cNvPr id="48131" name="对象 3">
            <a:hlinkClick r:id="" action="ppaction://ole?verb=0"/>
          </p:cNvPr>
          <p:cNvGraphicFramePr>
            <a:graphicFrameLocks noChangeAspect="1"/>
          </p:cNvGraphicFramePr>
          <p:nvPr/>
        </p:nvGraphicFramePr>
        <p:xfrm>
          <a:off x="3922713" y="1282700"/>
          <a:ext cx="457200" cy="482600"/>
        </p:xfrm>
        <a:graphic>
          <a:graphicData uri="http://schemas.openxmlformats.org/presentationml/2006/ole">
            <mc:AlternateContent xmlns:mc="http://schemas.openxmlformats.org/markup-compatibility/2006">
              <mc:Choice xmlns:v="urn:schemas-microsoft-com:vml" Requires="v">
                <p:oleObj spid="_x0000_s48138" name="" r:id="rId1" imgW="228600" imgH="241300" progId="Equation.KSEE3">
                  <p:embed/>
                </p:oleObj>
              </mc:Choice>
              <mc:Fallback>
                <p:oleObj name="" r:id="rId1" imgW="228600" imgH="241300" progId="Equation.KSEE3">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2713" y="1282700"/>
                        <a:ext cx="457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2" name="对象 4">
            <a:hlinkClick r:id="" action="ppaction://ole?verb=0"/>
          </p:cNvPr>
          <p:cNvGraphicFramePr>
            <a:graphicFrameLocks noChangeAspect="1"/>
          </p:cNvGraphicFramePr>
          <p:nvPr/>
        </p:nvGraphicFramePr>
        <p:xfrm>
          <a:off x="1903413" y="1909763"/>
          <a:ext cx="357187" cy="465137"/>
        </p:xfrm>
        <a:graphic>
          <a:graphicData uri="http://schemas.openxmlformats.org/presentationml/2006/ole">
            <mc:AlternateContent xmlns:mc="http://schemas.openxmlformats.org/markup-compatibility/2006">
              <mc:Choice xmlns:v="urn:schemas-microsoft-com:vml" Requires="v">
                <p:oleObj spid="_x0000_s48139" name="" r:id="rId3" imgW="177165" imgH="228600" progId="Equation.KSEE3">
                  <p:embed/>
                </p:oleObj>
              </mc:Choice>
              <mc:Fallback>
                <p:oleObj name="" r:id="rId3" imgW="177165" imgH="228600" progId="Equation.KSEE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3413" y="1909763"/>
                        <a:ext cx="357187"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3" name="对象 5">
            <a:hlinkClick r:id="" action="ppaction://ole?verb=0"/>
          </p:cNvPr>
          <p:cNvGraphicFramePr>
            <a:graphicFrameLocks noChangeAspect="1"/>
          </p:cNvGraphicFramePr>
          <p:nvPr/>
        </p:nvGraphicFramePr>
        <p:xfrm>
          <a:off x="2501900" y="1952625"/>
          <a:ext cx="455613" cy="482600"/>
        </p:xfrm>
        <a:graphic>
          <a:graphicData uri="http://schemas.openxmlformats.org/presentationml/2006/ole">
            <mc:AlternateContent xmlns:mc="http://schemas.openxmlformats.org/markup-compatibility/2006">
              <mc:Choice xmlns:v="urn:schemas-microsoft-com:vml" Requires="v">
                <p:oleObj spid="_x0000_s48140" name="" r:id="rId5" imgW="228600" imgH="241300" progId="Equation.KSEE3">
                  <p:embed/>
                </p:oleObj>
              </mc:Choice>
              <mc:Fallback>
                <p:oleObj name="" r:id="rId5" imgW="228600" imgH="241300" progId="Equation.KSEE3">
                  <p:embed/>
                  <p:pic>
                    <p:nvPicPr>
                      <p:cNvPr id="0" name="对象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1900" y="1952625"/>
                        <a:ext cx="4556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4" name="对象 6">
            <a:hlinkClick r:id="" action="ppaction://ole?verb=0"/>
          </p:cNvPr>
          <p:cNvGraphicFramePr>
            <a:graphicFrameLocks noChangeAspect="1"/>
          </p:cNvGraphicFramePr>
          <p:nvPr/>
        </p:nvGraphicFramePr>
        <p:xfrm>
          <a:off x="5349875" y="1911350"/>
          <a:ext cx="877888" cy="461963"/>
        </p:xfrm>
        <a:graphic>
          <a:graphicData uri="http://schemas.openxmlformats.org/presentationml/2006/ole">
            <mc:AlternateContent xmlns:mc="http://schemas.openxmlformats.org/markup-compatibility/2006">
              <mc:Choice xmlns:v="urn:schemas-microsoft-com:vml" Requires="v">
                <p:oleObj spid="_x0000_s48141" name="" r:id="rId6" imgW="431800" imgH="228600" progId="Equation.KSEE3">
                  <p:embed/>
                </p:oleObj>
              </mc:Choice>
              <mc:Fallback>
                <p:oleObj name="" r:id="rId6" imgW="431800" imgH="228600" progId="Equation.KSEE3">
                  <p:embed/>
                  <p:pic>
                    <p:nvPicPr>
                      <p:cNvPr id="0"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9875" y="1911350"/>
                        <a:ext cx="877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5" name="对象 7">
            <a:hlinkClick r:id="" action="ppaction://ole?verb=0"/>
          </p:cNvPr>
          <p:cNvGraphicFramePr>
            <a:graphicFrameLocks noChangeAspect="1"/>
          </p:cNvGraphicFramePr>
          <p:nvPr/>
        </p:nvGraphicFramePr>
        <p:xfrm>
          <a:off x="2511425" y="2446338"/>
          <a:ext cx="2736850" cy="501650"/>
        </p:xfrm>
        <a:graphic>
          <a:graphicData uri="http://schemas.openxmlformats.org/presentationml/2006/ole">
            <mc:AlternateContent xmlns:mc="http://schemas.openxmlformats.org/markup-compatibility/2006">
              <mc:Choice xmlns:v="urn:schemas-microsoft-com:vml" Requires="v">
                <p:oleObj spid="_x0000_s48142" name="" r:id="rId8" imgW="1244600" imgH="228600" progId="Equation.KSEE3">
                  <p:embed/>
                </p:oleObj>
              </mc:Choice>
              <mc:Fallback>
                <p:oleObj name="" r:id="rId8" imgW="1244600" imgH="228600" progId="Equation.KSEE3">
                  <p:embed/>
                  <p:pic>
                    <p:nvPicPr>
                      <p:cNvPr id="0" name="对象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1425" y="2446338"/>
                        <a:ext cx="2736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p:cNvSpPr txBox="1"/>
          <p:nvPr/>
        </p:nvSpPr>
        <p:spPr>
          <a:xfrm>
            <a:off x="107950" y="3611563"/>
            <a:ext cx="8867775" cy="2538412"/>
          </a:xfrm>
          <a:prstGeom prst="rect">
            <a:avLst/>
          </a:prstGeom>
          <a:solidFill>
            <a:schemeClr val="accent1">
              <a:lumMod val="20000"/>
              <a:lumOff val="80000"/>
            </a:schemeClr>
          </a:solidFill>
        </p:spPr>
        <p:txBody>
          <a:bodyPr>
            <a:spAutoFit/>
          </a:bodyPr>
          <a:lstStyle/>
          <a:p>
            <a:pPr marL="2148205" indent="-2148205">
              <a:lnSpc>
                <a:spcPct val="150000"/>
              </a:lnSpc>
              <a:defRPr/>
            </a:pPr>
            <a:r>
              <a:rPr lang="zh-CN" altLang="en-US" sz="2400" b="1" dirty="0">
                <a:latin typeface="微软雅黑" panose="020B0503020204020204" pitchFamily="34" charset="-122"/>
                <a:ea typeface="微软雅黑" panose="020B0503020204020204" pitchFamily="34" charset="-122"/>
              </a:rPr>
              <a:t>引理</a:t>
            </a:r>
            <a:r>
              <a:rPr lang="en-US" altLang="zh-CN" sz="2400" b="1" dirty="0">
                <a:latin typeface="微软雅黑" panose="020B0503020204020204" pitchFamily="34" charset="-122"/>
                <a:ea typeface="微软雅黑" panose="020B0503020204020204" pitchFamily="34" charset="-122"/>
              </a:rPr>
              <a:t>26.1</a:t>
            </a:r>
            <a:r>
              <a:rPr lang="zh-CN" altLang="en-US" sz="2400" b="1" dirty="0">
                <a:latin typeface="微软雅黑" panose="020B0503020204020204" pitchFamily="34" charset="-122"/>
                <a:ea typeface="微软雅黑" panose="020B0503020204020204" pitchFamily="34" charset="-122"/>
              </a:rPr>
              <a:t>说明</a:t>
            </a:r>
            <a:r>
              <a:rPr lang="zh-CN" altLang="en-US" sz="2400" dirty="0">
                <a:latin typeface="微软雅黑" panose="020B0503020204020204" pitchFamily="34" charset="-122"/>
                <a:ea typeface="微软雅黑" panose="020B0503020204020204" pitchFamily="34" charset="-122"/>
              </a:rPr>
              <a:t>：如果在</a:t>
            </a:r>
            <a:r>
              <a:rPr lang="en-US" altLang="zh-CN" sz="2400" dirty="0">
                <a:latin typeface="微软雅黑" panose="020B0503020204020204" pitchFamily="34" charset="-122"/>
                <a:ea typeface="微软雅黑" panose="020B0503020204020204" pitchFamily="34" charset="-122"/>
              </a:rPr>
              <a:t>G' </a:t>
            </a:r>
            <a:r>
              <a:rPr lang="zh-CN" altLang="en-US" sz="2400" dirty="0">
                <a:latin typeface="微软雅黑" panose="020B0503020204020204" pitchFamily="34" charset="-122"/>
                <a:ea typeface="微软雅黑" panose="020B0503020204020204" pitchFamily="34" charset="-122"/>
              </a:rPr>
              <a:t>中能够找到一个合法的流</a:t>
            </a:r>
            <a:r>
              <a:rPr lang="en-US" altLang="zh-CN" sz="2400" i="1" dirty="0">
                <a:latin typeface="微软雅黑" panose="020B0503020204020204" pitchFamily="34" charset="-122"/>
                <a:ea typeface="微软雅黑" panose="020B0503020204020204" pitchFamily="34" charset="-122"/>
              </a:rPr>
              <a:t>f' </a:t>
            </a:r>
            <a:r>
              <a:rPr lang="zh-CN" altLang="en-US" sz="2400" dirty="0">
                <a:latin typeface="微软雅黑" panose="020B0503020204020204" pitchFamily="34" charset="-122"/>
                <a:ea typeface="微软雅黑" panose="020B0503020204020204" pitchFamily="34" charset="-122"/>
              </a:rPr>
              <a:t>，则可以用</a:t>
            </a:r>
            <a:r>
              <a:rPr lang="en-US" altLang="zh-CN" sz="2400" i="1" dirty="0">
                <a:latin typeface="微软雅黑" panose="020B0503020204020204" pitchFamily="34" charset="-122"/>
                <a:ea typeface="微软雅黑" panose="020B0503020204020204" pitchFamily="34" charset="-122"/>
              </a:rPr>
              <a:t>f' </a:t>
            </a:r>
            <a:r>
              <a:rPr lang="zh-CN" altLang="en-US" sz="2400" dirty="0">
                <a:latin typeface="微软雅黑" panose="020B0503020204020204" pitchFamily="34" charset="-122"/>
                <a:ea typeface="微软雅黑" panose="020B0503020204020204" pitchFamily="34" charset="-122"/>
              </a:rPr>
              <a:t>对</a:t>
            </a:r>
            <a:r>
              <a:rPr lang="en-US" altLang="zh-CN" sz="2400" dirty="0">
                <a:latin typeface="微软雅黑" panose="020B0503020204020204" pitchFamily="34" charset="-122"/>
                <a:ea typeface="微软雅黑" panose="020B0503020204020204" pitchFamily="34" charset="-122"/>
              </a:rPr>
              <a:t>G</a:t>
            </a:r>
            <a:r>
              <a:rPr lang="zh-CN" altLang="en-US" sz="2400" dirty="0">
                <a:latin typeface="微软雅黑" panose="020B0503020204020204" pitchFamily="34" charset="-122"/>
                <a:ea typeface="微软雅黑" panose="020B0503020204020204" pitchFamily="34" charset="-122"/>
              </a:rPr>
              <a:t>上原来的流</a:t>
            </a:r>
            <a:r>
              <a:rPr lang="en-US" altLang="zh-CN" sz="2400" i="1" dirty="0">
                <a:latin typeface="微软雅黑" panose="020B0503020204020204" pitchFamily="34" charset="-122"/>
                <a:ea typeface="微软雅黑" panose="020B0503020204020204" pitchFamily="34" charset="-122"/>
              </a:rPr>
              <a:t>f </a:t>
            </a:r>
            <a:r>
              <a:rPr lang="zh-CN" altLang="en-US" sz="2400" dirty="0">
                <a:latin typeface="微软雅黑" panose="020B0503020204020204" pitchFamily="34" charset="-122"/>
                <a:ea typeface="微软雅黑" panose="020B0503020204020204" pitchFamily="34" charset="-122"/>
              </a:rPr>
              <a:t>进行调整，调整的结果是：</a:t>
            </a:r>
            <a:endParaRPr lang="en-US" altLang="zh-CN" sz="2400" dirty="0">
              <a:latin typeface="微软雅黑" panose="020B0503020204020204" pitchFamily="34" charset="-122"/>
              <a:ea typeface="微软雅黑" panose="020B0503020204020204" pitchFamily="34" charset="-122"/>
            </a:endParaRPr>
          </a:p>
          <a:p>
            <a:pPr marL="2148205" indent="-2148205">
              <a:lnSpc>
                <a:spcPct val="150000"/>
              </a:lnSpc>
              <a:defRPr/>
            </a:pPr>
            <a:endParaRPr lang="en-US" altLang="zh-CN" sz="2400" dirty="0">
              <a:latin typeface="微软雅黑" panose="020B0503020204020204" pitchFamily="34" charset="-122"/>
              <a:ea typeface="微软雅黑" panose="020B0503020204020204" pitchFamily="34" charset="-122"/>
            </a:endParaRPr>
          </a:p>
          <a:p>
            <a:pPr>
              <a:lnSpc>
                <a:spcPct val="150000"/>
              </a:lnSpc>
              <a:spcBef>
                <a:spcPts val="1800"/>
              </a:spcBef>
              <a:defRPr/>
            </a:pPr>
            <a:r>
              <a:rPr lang="zh-CN" altLang="en-US" sz="2400"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如果</a:t>
            </a:r>
            <a:r>
              <a:rPr lang="en-US" altLang="zh-CN" sz="2400" b="1" dirty="0">
                <a:latin typeface="微软雅黑" panose="020B0503020204020204" pitchFamily="34" charset="-122"/>
                <a:ea typeface="微软雅黑" panose="020B0503020204020204" pitchFamily="34" charset="-122"/>
              </a:rPr>
              <a:t>|</a:t>
            </a:r>
            <a:r>
              <a:rPr lang="en-US" altLang="zh-CN" sz="2400" b="1" i="1" dirty="0">
                <a:latin typeface="微软雅黑" panose="020B0503020204020204" pitchFamily="34" charset="-122"/>
                <a:ea typeface="微软雅黑" panose="020B0503020204020204" pitchFamily="34" charset="-122"/>
              </a:rPr>
              <a:t>f' </a:t>
            </a:r>
            <a:r>
              <a:rPr lang="en-US" altLang="zh-CN" sz="2400" b="1" dirty="0">
                <a:latin typeface="微软雅黑" panose="020B0503020204020204" pitchFamily="34" charset="-122"/>
                <a:ea typeface="微软雅黑" panose="020B0503020204020204" pitchFamily="34" charset="-122"/>
              </a:rPr>
              <a:t>|&gt;0</a:t>
            </a:r>
            <a:r>
              <a:rPr lang="zh-CN" altLang="en-US" sz="2400" b="1" dirty="0">
                <a:latin typeface="微软雅黑" panose="020B0503020204020204" pitchFamily="34" charset="-122"/>
                <a:ea typeface="微软雅黑" panose="020B0503020204020204" pitchFamily="34" charset="-122"/>
              </a:rPr>
              <a:t>，则可以达到对</a:t>
            </a:r>
            <a:r>
              <a:rPr lang="en-US" altLang="zh-CN" sz="2400" b="1" i="1" dirty="0">
                <a:latin typeface="微软雅黑" panose="020B0503020204020204" pitchFamily="34" charset="-122"/>
                <a:ea typeface="微软雅黑" panose="020B0503020204020204" pitchFamily="34" charset="-122"/>
              </a:rPr>
              <a:t>f </a:t>
            </a:r>
            <a:r>
              <a:rPr lang="zh-CN" altLang="en-US" sz="2400" b="1" dirty="0">
                <a:latin typeface="微软雅黑" panose="020B0503020204020204" pitchFamily="34" charset="-122"/>
                <a:ea typeface="微软雅黑" panose="020B0503020204020204" pitchFamily="34" charset="-122"/>
              </a:rPr>
              <a:t>递增的效果。</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48137" name="对象 7">
            <a:hlinkClick r:id="" action="ppaction://ole?verb=0"/>
          </p:cNvPr>
          <p:cNvGraphicFramePr>
            <a:graphicFrameLocks noChangeAspect="1"/>
          </p:cNvGraphicFramePr>
          <p:nvPr/>
        </p:nvGraphicFramePr>
        <p:xfrm>
          <a:off x="3779838" y="4910138"/>
          <a:ext cx="2824162" cy="517525"/>
        </p:xfrm>
        <a:graphic>
          <a:graphicData uri="http://schemas.openxmlformats.org/presentationml/2006/ole">
            <mc:AlternateContent xmlns:mc="http://schemas.openxmlformats.org/markup-compatibility/2006">
              <mc:Choice xmlns:v="urn:schemas-microsoft-com:vml" Requires="v">
                <p:oleObj spid="_x0000_s48143" name="" r:id="rId10" imgW="1244600" imgH="228600" progId="Equation.KSEE3">
                  <p:embed/>
                </p:oleObj>
              </mc:Choice>
              <mc:Fallback>
                <p:oleObj name="" r:id="rId10" imgW="1244600" imgH="228600" progId="Equation.KSEE3">
                  <p:embed/>
                  <p:pic>
                    <p:nvPicPr>
                      <p:cNvPr id="0" name="对象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9838" y="4910138"/>
                        <a:ext cx="28241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1"/>
          <p:cNvSpPr txBox="1">
            <a:spLocks noChangeArrowheads="1"/>
          </p:cNvSpPr>
          <p:nvPr/>
        </p:nvSpPr>
        <p:spPr bwMode="auto">
          <a:xfrm>
            <a:off x="107950" y="1196975"/>
            <a:ext cx="8928100" cy="4200525"/>
          </a:xfrm>
          <a:prstGeom prst="rect">
            <a:avLst/>
          </a:prstGeom>
          <a:solidFill>
            <a:schemeClr val="bg1"/>
          </a:solid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527175" indent="-1527175">
              <a:lnSpc>
                <a:spcPct val="150000"/>
              </a:lnSpc>
              <a:buFont typeface="Arial" panose="020B0604020202020204" pitchFamily="34" charset="0"/>
              <a:buNone/>
              <a:defRPr/>
            </a:pPr>
            <a:r>
              <a:rPr lang="zh-CN" altLang="en-US" sz="2800" b="1" dirty="0">
                <a:latin typeface="微软雅黑" panose="020B0503020204020204" pitchFamily="34" charset="-122"/>
                <a:ea typeface="微软雅黑" panose="020B0503020204020204" pitchFamily="34" charset="-122"/>
              </a:rPr>
              <a:t>引理</a:t>
            </a:r>
            <a:r>
              <a:rPr lang="en-US" altLang="zh-CN" sz="2800" b="1" dirty="0">
                <a:latin typeface="微软雅黑" panose="020B0503020204020204" pitchFamily="34" charset="-122"/>
                <a:ea typeface="微软雅黑" panose="020B0503020204020204" pitchFamily="34" charset="-122"/>
              </a:rPr>
              <a:t>26.1</a:t>
            </a:r>
            <a:r>
              <a:rPr lang="zh-CN" altLang="en-US" sz="2800" b="1" dirty="0">
                <a:latin typeface="微软雅黑" panose="020B0503020204020204" pitchFamily="34" charset="-122"/>
                <a:ea typeface="微软雅黑" panose="020B0503020204020204" pitchFamily="34" charset="-122"/>
              </a:rPr>
              <a:t>的证明思路</a:t>
            </a:r>
            <a:r>
              <a:rPr lang="zh-CN" altLang="en-US" sz="2800" dirty="0">
                <a:latin typeface="Lucida Sans Unicode" panose="020B0602030504020204" pitchFamily="34" charset="0"/>
              </a:rPr>
              <a:t>：</a:t>
            </a:r>
            <a:endParaRPr lang="en-US" altLang="zh-CN" sz="2800" dirty="0">
              <a:latin typeface="Lucida Sans Unicode" panose="020B0602030504020204" pitchFamily="34" charset="0"/>
            </a:endParaRPr>
          </a:p>
          <a:p>
            <a:pPr marL="1527175" indent="-1527175">
              <a:lnSpc>
                <a:spcPct val="150000"/>
              </a:lnSpc>
              <a:buFont typeface="Arial" panose="020B0604020202020204" pitchFamily="34" charset="0"/>
              <a:buNone/>
              <a:defRPr/>
            </a:pPr>
            <a:r>
              <a:rPr lang="en-US" altLang="zh-CN" sz="2800" dirty="0">
                <a:latin typeface="Lucida Sans Unicode" panose="020B0602030504020204" pitchFamily="34" charset="0"/>
              </a:rPr>
              <a:t>      </a:t>
            </a:r>
            <a:r>
              <a:rPr lang="zh-CN" altLang="en-US" sz="2800" dirty="0">
                <a:latin typeface="Lucida Sans Unicode" panose="020B0602030504020204" pitchFamily="34" charset="0"/>
              </a:rPr>
              <a:t>首先，证明        是图</a:t>
            </a:r>
            <a:r>
              <a:rPr lang="en-US" altLang="zh-CN" sz="2800" dirty="0">
                <a:latin typeface="Lucida Sans Unicode" panose="020B0602030504020204" pitchFamily="34" charset="0"/>
              </a:rPr>
              <a:t>G</a:t>
            </a:r>
            <a:r>
              <a:rPr lang="zh-CN" altLang="en-US" sz="2800" dirty="0">
                <a:latin typeface="Lucida Sans Unicode" panose="020B0602030504020204" pitchFamily="34" charset="0"/>
              </a:rPr>
              <a:t>的一个流，即        对</a:t>
            </a:r>
            <a:r>
              <a:rPr lang="en-US" altLang="zh-CN" sz="2800" dirty="0">
                <a:latin typeface="Lucida Sans Unicode" panose="020B0602030504020204" pitchFamily="34" charset="0"/>
              </a:rPr>
              <a:t>E</a:t>
            </a:r>
            <a:r>
              <a:rPr lang="zh-CN" altLang="en-US" sz="2800" dirty="0">
                <a:latin typeface="Lucida Sans Unicode" panose="020B0602030504020204" pitchFamily="34" charset="0"/>
              </a:rPr>
              <a:t>中的每条边满足容量限制，且对每个结点               满足流量守恒性质。</a:t>
            </a:r>
            <a:endParaRPr lang="zh-CN" altLang="en-US" sz="2800" dirty="0">
              <a:latin typeface="Lucida Sans Unicode" panose="020B0602030504020204" pitchFamily="34" charset="0"/>
            </a:endParaRPr>
          </a:p>
          <a:p>
            <a:pPr>
              <a:lnSpc>
                <a:spcPct val="150000"/>
              </a:lnSpc>
              <a:buFont typeface="Arial" panose="020B0604020202020204" pitchFamily="34" charset="0"/>
              <a:buNone/>
              <a:defRPr/>
            </a:pPr>
            <a:r>
              <a:rPr lang="zh-CN" altLang="en-US" sz="2800" dirty="0">
                <a:latin typeface="Lucida Sans Unicode" panose="020B0602030504020204" pitchFamily="34" charset="0"/>
              </a:rPr>
              <a:t>      其次，证明流量值公式成立。</a:t>
            </a:r>
            <a:endParaRPr lang="en-US" altLang="zh-CN" sz="2800" dirty="0">
              <a:latin typeface="Lucida Sans Unicode" panose="020B0602030504020204" pitchFamily="34" charset="0"/>
            </a:endParaRPr>
          </a:p>
          <a:p>
            <a:pPr>
              <a:lnSpc>
                <a:spcPct val="150000"/>
              </a:lnSpc>
              <a:spcBef>
                <a:spcPts val="1800"/>
              </a:spcBef>
              <a:buFont typeface="Arial" panose="020B0604020202020204" pitchFamily="34" charset="0"/>
              <a:buNone/>
              <a:defRPr/>
            </a:pPr>
            <a:r>
              <a:rPr lang="zh-CN" altLang="en-US" sz="2800" b="1" dirty="0">
                <a:latin typeface="微软雅黑" panose="020B0503020204020204" pitchFamily="34" charset="-122"/>
                <a:ea typeface="微软雅黑" panose="020B0503020204020204" pitchFamily="34" charset="-122"/>
              </a:rPr>
              <a:t>       </a:t>
            </a:r>
            <a:r>
              <a:rPr lang="zh-CN" altLang="en-US" sz="2800" b="1" dirty="0">
                <a:solidFill>
                  <a:srgbClr val="FF0000"/>
                </a:solidFill>
                <a:latin typeface="微软雅黑" panose="020B0503020204020204" pitchFamily="34" charset="-122"/>
                <a:ea typeface="微软雅黑" panose="020B0503020204020204" pitchFamily="34" charset="-122"/>
              </a:rPr>
              <a:t>证明过程如下：</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graphicFrame>
        <p:nvGraphicFramePr>
          <p:cNvPr id="49155" name="对象 9">
            <a:hlinkClick r:id="" action="ppaction://ole?verb=0"/>
          </p:cNvPr>
          <p:cNvGraphicFramePr>
            <a:graphicFrameLocks noChangeAspect="1"/>
          </p:cNvGraphicFramePr>
          <p:nvPr/>
        </p:nvGraphicFramePr>
        <p:xfrm>
          <a:off x="2606675" y="1978025"/>
          <a:ext cx="876300" cy="463550"/>
        </p:xfrm>
        <a:graphic>
          <a:graphicData uri="http://schemas.openxmlformats.org/presentationml/2006/ole">
            <mc:AlternateContent xmlns:mc="http://schemas.openxmlformats.org/markup-compatibility/2006">
              <mc:Choice xmlns:v="urn:schemas-microsoft-com:vml" Requires="v">
                <p:oleObj spid="_x0000_s49162" name="" r:id="rId1" imgW="431800" imgH="228600" progId="Equation.KSEE3">
                  <p:embed/>
                </p:oleObj>
              </mc:Choice>
              <mc:Fallback>
                <p:oleObj name="" r:id="rId1" imgW="431800" imgH="228600" progId="Equation.KSEE3">
                  <p:embed/>
                  <p:pic>
                    <p:nvPicPr>
                      <p:cNvPr id="0" name="对象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675" y="1978025"/>
                        <a:ext cx="8763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915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80300" y="2708275"/>
            <a:ext cx="13731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9157" name="对象 9">
            <a:hlinkClick r:id="" action="ppaction://ole?verb=0"/>
          </p:cNvPr>
          <p:cNvGraphicFramePr>
            <a:graphicFrameLocks noChangeAspect="1"/>
          </p:cNvGraphicFramePr>
          <p:nvPr/>
        </p:nvGraphicFramePr>
        <p:xfrm>
          <a:off x="6626225" y="2000250"/>
          <a:ext cx="865188" cy="457200"/>
        </p:xfrm>
        <a:graphic>
          <a:graphicData uri="http://schemas.openxmlformats.org/presentationml/2006/ole">
            <mc:AlternateContent xmlns:mc="http://schemas.openxmlformats.org/markup-compatibility/2006">
              <mc:Choice xmlns:v="urn:schemas-microsoft-com:vml" Requires="v">
                <p:oleObj spid="_x0000_s49163" name="" r:id="rId4" imgW="431800" imgH="228600" progId="Equation.KSEE3">
                  <p:embed/>
                </p:oleObj>
              </mc:Choice>
              <mc:Fallback>
                <p:oleObj name="" r:id="rId4" imgW="431800" imgH="228600" progId="Equation.KSEE3">
                  <p:embed/>
                  <p:pic>
                    <p:nvPicPr>
                      <p:cNvPr id="0" name="对象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6225" y="2000250"/>
                        <a:ext cx="865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文本框 10"/>
          <p:cNvSpPr txBox="1"/>
          <p:nvPr/>
        </p:nvSpPr>
        <p:spPr>
          <a:xfrm>
            <a:off x="6362700" y="3614738"/>
            <a:ext cx="2559050" cy="708025"/>
          </a:xfrm>
          <a:prstGeom prst="rect">
            <a:avLst/>
          </a:prstGeom>
          <a:solidFill>
            <a:schemeClr val="accent1">
              <a:lumMod val="20000"/>
              <a:lumOff val="80000"/>
            </a:schemeClr>
          </a:solidFill>
        </p:spPr>
        <p:txBody>
          <a:bodyPr>
            <a:spAutoFit/>
          </a:bodyPr>
          <a:lstStyle/>
          <a:p>
            <a:pPr>
              <a:defRPr/>
            </a:pPr>
            <a:r>
              <a:rPr lang="zh-CN" altLang="en-US" sz="2000" dirty="0">
                <a:latin typeface="微软雅黑" panose="020B0503020204020204" pitchFamily="34" charset="-122"/>
                <a:ea typeface="微软雅黑" panose="020B0503020204020204" pitchFamily="34" charset="-122"/>
              </a:rPr>
              <a:t>流必须非负且不能超过给定容量的限制</a:t>
            </a:r>
            <a:endParaRPr lang="zh-CN" altLang="en-US" sz="20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6362700" y="4395788"/>
            <a:ext cx="2765425" cy="708025"/>
          </a:xfrm>
          <a:prstGeom prst="rect">
            <a:avLst/>
          </a:prstGeom>
          <a:solidFill>
            <a:schemeClr val="accent1">
              <a:lumMod val="20000"/>
              <a:lumOff val="80000"/>
            </a:schemeClr>
          </a:solidFill>
        </p:spPr>
        <p:txBody>
          <a:bodyPr>
            <a:spAutoFit/>
          </a:bodyPr>
          <a:lstStyle/>
          <a:p>
            <a:pPr>
              <a:defRPr/>
            </a:pPr>
            <a:r>
              <a:rPr lang="zh-CN" altLang="en-US" sz="2000" dirty="0">
                <a:latin typeface="微软雅黑" panose="020B0503020204020204" pitchFamily="34" charset="-122"/>
                <a:ea typeface="微软雅黑" panose="020B0503020204020204" pitchFamily="34" charset="-122"/>
              </a:rPr>
              <a:t>对于非源结点和汇点的结点，流入等于流出</a:t>
            </a:r>
            <a:endParaRPr lang="zh-CN" altLang="en-US" sz="2000" dirty="0">
              <a:latin typeface="微软雅黑" panose="020B0503020204020204" pitchFamily="34" charset="-122"/>
              <a:ea typeface="微软雅黑" panose="020B0503020204020204" pitchFamily="34" charset="-122"/>
            </a:endParaRPr>
          </a:p>
        </p:txBody>
      </p:sp>
      <p:cxnSp>
        <p:nvCxnSpPr>
          <p:cNvPr id="49160" name="直接箭头连接符 2"/>
          <p:cNvCxnSpPr>
            <a:cxnSpLocks noChangeShapeType="1"/>
          </p:cNvCxnSpPr>
          <p:nvPr/>
        </p:nvCxnSpPr>
        <p:spPr bwMode="auto">
          <a:xfrm flipH="1" flipV="1">
            <a:off x="4932363" y="3101975"/>
            <a:ext cx="1430337" cy="512763"/>
          </a:xfrm>
          <a:prstGeom prst="straightConnector1">
            <a:avLst/>
          </a:prstGeom>
          <a:noFill/>
          <a:ln w="38100" algn="ctr">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61" name="直接箭头连接符 14"/>
          <p:cNvCxnSpPr>
            <a:cxnSpLocks noChangeShapeType="1"/>
          </p:cNvCxnSpPr>
          <p:nvPr/>
        </p:nvCxnSpPr>
        <p:spPr bwMode="auto">
          <a:xfrm flipH="1" flipV="1">
            <a:off x="4559300" y="3708400"/>
            <a:ext cx="1803400" cy="687388"/>
          </a:xfrm>
          <a:prstGeom prst="straightConnector1">
            <a:avLst/>
          </a:prstGeom>
          <a:noFill/>
          <a:ln w="38100" algn="ctr">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文本框 1"/>
          <p:cNvSpPr txBox="1">
            <a:spLocks noChangeArrowheads="1"/>
          </p:cNvSpPr>
          <p:nvPr/>
        </p:nvSpPr>
        <p:spPr bwMode="auto">
          <a:xfrm>
            <a:off x="250825" y="333375"/>
            <a:ext cx="8713788" cy="6278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pPr>
            <a:r>
              <a:rPr lang="zh-CN" altLang="en-US" sz="2400">
                <a:solidFill>
                  <a:schemeClr val="tx1"/>
                </a:solidFill>
              </a:rPr>
              <a:t>首先，证明         是图</a:t>
            </a:r>
            <a:r>
              <a:rPr lang="en-US" altLang="zh-CN" sz="2400">
                <a:solidFill>
                  <a:schemeClr val="tx1"/>
                </a:solidFill>
              </a:rPr>
              <a:t>G</a:t>
            </a:r>
            <a:r>
              <a:rPr lang="zh-CN" altLang="en-US" sz="2400">
                <a:solidFill>
                  <a:schemeClr val="tx1"/>
                </a:solidFill>
              </a:rPr>
              <a:t>的一个流，满足容量限制和流量守恒。</a:t>
            </a:r>
            <a:endParaRPr lang="zh-CN" altLang="en-US" sz="2400">
              <a:solidFill>
                <a:schemeClr val="tx1"/>
              </a:solidFill>
            </a:endParaRPr>
          </a:p>
          <a:p>
            <a:pPr>
              <a:lnSpc>
                <a:spcPct val="150000"/>
              </a:lnSpc>
              <a:spcBef>
                <a:spcPct val="0"/>
              </a:spcBef>
              <a:buClrTx/>
              <a:buSzTx/>
              <a:buFont typeface="Arial" panose="020B0604020202020204" pitchFamily="34" charset="0"/>
              <a:buNone/>
            </a:pPr>
            <a:r>
              <a:rPr lang="en-US" altLang="zh-CN" sz="2400" b="1">
                <a:solidFill>
                  <a:schemeClr val="tx1"/>
                </a:solidFill>
              </a:rPr>
              <a:t>(1) </a:t>
            </a:r>
            <a:r>
              <a:rPr lang="zh-CN" altLang="en-US" sz="2400" b="1">
                <a:solidFill>
                  <a:schemeClr val="tx1"/>
                </a:solidFill>
              </a:rPr>
              <a:t>容量限制</a:t>
            </a:r>
            <a:endParaRPr lang="en-US" altLang="zh-CN" sz="2400" b="1">
              <a:solidFill>
                <a:schemeClr val="tx1"/>
              </a:solidFill>
            </a:endParaRPr>
          </a:p>
          <a:p>
            <a:pPr>
              <a:lnSpc>
                <a:spcPct val="150000"/>
              </a:lnSpc>
              <a:spcBef>
                <a:spcPct val="0"/>
              </a:spcBef>
              <a:buClrTx/>
              <a:buSzTx/>
              <a:buFont typeface="Arial" panose="020B0604020202020204" pitchFamily="34" charset="0"/>
              <a:buNone/>
            </a:pPr>
            <a:r>
              <a:rPr lang="zh-CN" altLang="en-US" sz="2400">
                <a:solidFill>
                  <a:schemeClr val="tx1"/>
                </a:solidFill>
                <a:latin typeface="Lucida Sans Unicode" panose="020B0602030504020204" pitchFamily="34" charset="0"/>
                <a:ea typeface="宋体" panose="02010600030101010101" pitchFamily="2" charset="-122"/>
              </a:rPr>
              <a:t>        根据定义，如果边             ，则                      。而且                                    </a:t>
            </a:r>
            <a:endParaRPr lang="zh-CN" altLang="en-US" sz="2400">
              <a:solidFill>
                <a:schemeClr val="tx1"/>
              </a:solidFill>
              <a:latin typeface="Lucida Sans Unicode" panose="020B0602030504020204" pitchFamily="34" charset="0"/>
              <a:ea typeface="宋体" panose="02010600030101010101" pitchFamily="2" charset="-122"/>
            </a:endParaRPr>
          </a:p>
          <a:p>
            <a:pPr>
              <a:lnSpc>
                <a:spcPct val="150000"/>
              </a:lnSpc>
              <a:spcBef>
                <a:spcPct val="0"/>
              </a:spcBef>
              <a:buClrTx/>
              <a:buSzTx/>
              <a:buFont typeface="Arial" panose="020B0604020202020204" pitchFamily="34" charset="0"/>
              <a:buNone/>
            </a:pPr>
            <a:r>
              <a:rPr lang="zh-CN" altLang="en-US" sz="2400">
                <a:solidFill>
                  <a:schemeClr val="tx1"/>
                </a:solidFill>
                <a:latin typeface="Lucida Sans Unicode" panose="020B0602030504020204" pitchFamily="34" charset="0"/>
                <a:ea typeface="宋体" panose="02010600030101010101" pitchFamily="2" charset="-122"/>
              </a:rPr>
              <a:t>       </a:t>
            </a:r>
            <a:endParaRPr lang="en-US" altLang="zh-CN" sz="2400">
              <a:solidFill>
                <a:schemeClr val="tx1"/>
              </a:solidFill>
              <a:latin typeface="Lucida Sans Unicode" panose="020B0602030504020204" pitchFamily="34" charset="0"/>
              <a:ea typeface="宋体" panose="02010600030101010101" pitchFamily="2" charset="-122"/>
            </a:endParaRPr>
          </a:p>
          <a:p>
            <a:pPr>
              <a:lnSpc>
                <a:spcPct val="150000"/>
              </a:lnSpc>
              <a:spcBef>
                <a:spcPct val="0"/>
              </a:spcBef>
              <a:buClrTx/>
              <a:buSzTx/>
              <a:buFont typeface="Arial" panose="020B0604020202020204" pitchFamily="34" charset="0"/>
              <a:buNone/>
            </a:pPr>
            <a:r>
              <a:rPr lang="en-US" altLang="zh-CN" sz="2400">
                <a:solidFill>
                  <a:schemeClr val="tx1"/>
                </a:solidFill>
                <a:latin typeface="Lucida Sans Unicode" panose="020B0602030504020204" pitchFamily="34" charset="0"/>
                <a:ea typeface="宋体" panose="02010600030101010101" pitchFamily="2" charset="-122"/>
              </a:rPr>
              <a:t>  </a:t>
            </a:r>
            <a:r>
              <a:rPr lang="zh-CN" altLang="en-US" sz="2400">
                <a:solidFill>
                  <a:schemeClr val="tx1"/>
                </a:solidFill>
                <a:latin typeface="Lucida Sans Unicode" panose="020B0602030504020204" pitchFamily="34" charset="0"/>
                <a:ea typeface="宋体" panose="02010600030101010101" pitchFamily="2" charset="-122"/>
              </a:rPr>
              <a:t>因此</a:t>
            </a:r>
            <a:r>
              <a:rPr lang="en-US" altLang="zh-CN" sz="2400">
                <a:solidFill>
                  <a:schemeClr val="tx1"/>
                </a:solidFill>
                <a:latin typeface="Lucida Sans Unicode" panose="020B0602030504020204" pitchFamily="34" charset="0"/>
                <a:ea typeface="宋体" panose="02010600030101010101" pitchFamily="2" charset="-122"/>
              </a:rPr>
              <a:t>,</a:t>
            </a:r>
            <a:endParaRPr lang="zh-CN" altLang="en-US" sz="2400">
              <a:solidFill>
                <a:schemeClr val="tx1"/>
              </a:solidFill>
              <a:latin typeface="Lucida Sans Unicode" panose="020B0602030504020204" pitchFamily="34" charset="0"/>
              <a:ea typeface="宋体" panose="02010600030101010101" pitchFamily="2" charset="-122"/>
            </a:endParaRPr>
          </a:p>
          <a:p>
            <a:pPr>
              <a:lnSpc>
                <a:spcPct val="150000"/>
              </a:lnSpc>
              <a:spcBef>
                <a:spcPct val="0"/>
              </a:spcBef>
              <a:buClrTx/>
              <a:buSzTx/>
              <a:buFont typeface="Arial" panose="020B0604020202020204" pitchFamily="34" charset="0"/>
              <a:buNone/>
            </a:pPr>
            <a:endParaRPr lang="zh-CN" altLang="en-US" sz="2400">
              <a:solidFill>
                <a:schemeClr val="tx1"/>
              </a:solidFill>
              <a:latin typeface="Lucida Sans Unicode" panose="020B0602030504020204" pitchFamily="34" charset="0"/>
              <a:ea typeface="宋体" panose="02010600030101010101" pitchFamily="2" charset="-122"/>
            </a:endParaRPr>
          </a:p>
          <a:p>
            <a:pPr>
              <a:lnSpc>
                <a:spcPct val="150000"/>
              </a:lnSpc>
              <a:spcBef>
                <a:spcPct val="0"/>
              </a:spcBef>
              <a:buClrTx/>
              <a:buSzTx/>
              <a:buFont typeface="Arial" panose="020B0604020202020204" pitchFamily="34" charset="0"/>
              <a:buNone/>
            </a:pPr>
            <a:endParaRPr lang="zh-CN" altLang="en-US" sz="2400">
              <a:solidFill>
                <a:schemeClr val="tx1"/>
              </a:solidFill>
              <a:latin typeface="Lucida Sans Unicode" panose="020B0602030504020204" pitchFamily="34" charset="0"/>
              <a:ea typeface="宋体" panose="02010600030101010101" pitchFamily="2" charset="-122"/>
            </a:endParaRPr>
          </a:p>
          <a:p>
            <a:pPr>
              <a:lnSpc>
                <a:spcPct val="150000"/>
              </a:lnSpc>
              <a:spcBef>
                <a:spcPct val="0"/>
              </a:spcBef>
              <a:buClrTx/>
              <a:buSzTx/>
              <a:buFont typeface="Arial" panose="020B0604020202020204" pitchFamily="34" charset="0"/>
              <a:buNone/>
            </a:pPr>
            <a:endParaRPr lang="zh-CN" altLang="en-US" sz="2400">
              <a:solidFill>
                <a:schemeClr val="tx1"/>
              </a:solidFill>
              <a:latin typeface="Lucida Sans Unicode" panose="020B0602030504020204" pitchFamily="34" charset="0"/>
              <a:ea typeface="宋体" panose="02010600030101010101" pitchFamily="2" charset="-122"/>
            </a:endParaRPr>
          </a:p>
          <a:p>
            <a:pPr>
              <a:lnSpc>
                <a:spcPct val="150000"/>
              </a:lnSpc>
              <a:spcBef>
                <a:spcPct val="0"/>
              </a:spcBef>
              <a:buClrTx/>
              <a:buSzTx/>
              <a:buFont typeface="Arial" panose="020B0604020202020204" pitchFamily="34" charset="0"/>
              <a:buNone/>
            </a:pPr>
            <a:endParaRPr lang="zh-CN" altLang="en-US" sz="2400">
              <a:solidFill>
                <a:schemeClr val="tx1"/>
              </a:solidFill>
              <a:latin typeface="Lucida Sans Unicode" panose="020B0602030504020204" pitchFamily="34" charset="0"/>
              <a:ea typeface="宋体" panose="02010600030101010101" pitchFamily="2" charset="-122"/>
            </a:endParaRPr>
          </a:p>
          <a:p>
            <a:pPr>
              <a:lnSpc>
                <a:spcPct val="150000"/>
              </a:lnSpc>
              <a:spcBef>
                <a:spcPct val="0"/>
              </a:spcBef>
              <a:buClrTx/>
              <a:buSzTx/>
              <a:buFont typeface="Arial" panose="020B0604020202020204" pitchFamily="34" charset="0"/>
              <a:buNone/>
            </a:pPr>
            <a:r>
              <a:rPr lang="zh-CN" altLang="en-US" sz="2400">
                <a:solidFill>
                  <a:schemeClr val="tx1"/>
                </a:solidFill>
              </a:rPr>
              <a:t>                          </a:t>
            </a:r>
            <a:r>
              <a:rPr lang="zh-CN" altLang="en-US" sz="2400" b="1">
                <a:solidFill>
                  <a:srgbClr val="0000FF"/>
                </a:solidFill>
              </a:rPr>
              <a:t>即，       是非负值。</a:t>
            </a:r>
            <a:endParaRPr lang="zh-CN" altLang="en-US" sz="2400" b="1">
              <a:solidFill>
                <a:srgbClr val="0000FF"/>
              </a:solidFill>
            </a:endParaRPr>
          </a:p>
          <a:p>
            <a:pPr>
              <a:lnSpc>
                <a:spcPct val="150000"/>
              </a:lnSpc>
              <a:spcBef>
                <a:spcPct val="0"/>
              </a:spcBef>
              <a:buClrTx/>
              <a:buSzTx/>
              <a:buFont typeface="Arial" panose="020B0604020202020204" pitchFamily="34" charset="0"/>
              <a:buNone/>
            </a:pPr>
            <a:endParaRPr lang="en-US" altLang="zh-CN" sz="2800">
              <a:solidFill>
                <a:schemeClr val="tx1"/>
              </a:solidFill>
              <a:latin typeface="华文新魏" panose="02010800040101010101" pitchFamily="2" charset="-122"/>
              <a:ea typeface="华文新魏" panose="02010800040101010101" pitchFamily="2" charset="-122"/>
            </a:endParaRPr>
          </a:p>
        </p:txBody>
      </p:sp>
      <p:graphicFrame>
        <p:nvGraphicFramePr>
          <p:cNvPr id="50179" name="对象 9">
            <a:hlinkClick r:id="" action="ppaction://ole?verb=0"/>
          </p:cNvPr>
          <p:cNvGraphicFramePr>
            <a:graphicFrameLocks noChangeAspect="1"/>
          </p:cNvGraphicFramePr>
          <p:nvPr/>
        </p:nvGraphicFramePr>
        <p:xfrm>
          <a:off x="1835150" y="466725"/>
          <a:ext cx="815975" cy="431800"/>
        </p:xfrm>
        <a:graphic>
          <a:graphicData uri="http://schemas.openxmlformats.org/presentationml/2006/ole">
            <mc:AlternateContent xmlns:mc="http://schemas.openxmlformats.org/markup-compatibility/2006">
              <mc:Choice xmlns:v="urn:schemas-microsoft-com:vml" Requires="v">
                <p:oleObj spid="_x0000_s50187" name="" r:id="rId1" imgW="431800" imgH="228600" progId="Equation.KSEE3">
                  <p:embed/>
                </p:oleObj>
              </mc:Choice>
              <mc:Fallback>
                <p:oleObj name="" r:id="rId1" imgW="431800" imgH="228600" progId="Equation.KSEE3">
                  <p:embed/>
                  <p:pic>
                    <p:nvPicPr>
                      <p:cNvPr id="0" name="对象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466725"/>
                        <a:ext cx="8159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0" name="对象 1">
            <a:hlinkClick r:id="" action="ppaction://ole?verb=0"/>
          </p:cNvPr>
          <p:cNvGraphicFramePr>
            <a:graphicFrameLocks noChangeAspect="1"/>
          </p:cNvGraphicFramePr>
          <p:nvPr/>
        </p:nvGraphicFramePr>
        <p:xfrm>
          <a:off x="3579813" y="1563688"/>
          <a:ext cx="1320800" cy="431800"/>
        </p:xfrm>
        <a:graphic>
          <a:graphicData uri="http://schemas.openxmlformats.org/presentationml/2006/ole">
            <mc:AlternateContent xmlns:mc="http://schemas.openxmlformats.org/markup-compatibility/2006">
              <mc:Choice xmlns:v="urn:schemas-microsoft-com:vml" Requires="v">
                <p:oleObj spid="_x0000_s50188" name="" r:id="rId3" imgW="660400" imgH="215900" progId="Equation.KSEE3">
                  <p:embed/>
                </p:oleObj>
              </mc:Choice>
              <mc:Fallback>
                <p:oleObj name="" r:id="rId3" imgW="660400" imgH="215900" progId="Equation.KSEE3">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9813" y="1563688"/>
                        <a:ext cx="1320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1" name="对象 2">
            <a:hlinkClick r:id="" action="ppaction://ole?verb=0"/>
          </p:cNvPr>
          <p:cNvGraphicFramePr>
            <a:graphicFrameLocks noChangeAspect="1"/>
          </p:cNvGraphicFramePr>
          <p:nvPr/>
        </p:nvGraphicFramePr>
        <p:xfrm>
          <a:off x="5435600" y="1557338"/>
          <a:ext cx="2149475" cy="485775"/>
        </p:xfrm>
        <a:graphic>
          <a:graphicData uri="http://schemas.openxmlformats.org/presentationml/2006/ole">
            <mc:AlternateContent xmlns:mc="http://schemas.openxmlformats.org/markup-compatibility/2006">
              <mc:Choice xmlns:v="urn:schemas-microsoft-com:vml" Requires="v">
                <p:oleObj spid="_x0000_s50189" name="" r:id="rId5" imgW="1066800" imgH="241300" progId="Equation.KSEE3">
                  <p:embed/>
                </p:oleObj>
              </mc:Choice>
              <mc:Fallback>
                <p:oleObj name="" r:id="rId5" imgW="1066800" imgH="241300" progId="Equation.KSEE3">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5600" y="1557338"/>
                        <a:ext cx="21494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2" name="对象 4">
            <a:hlinkClick r:id="" action="ppaction://ole?verb=0"/>
          </p:cNvPr>
          <p:cNvGraphicFramePr>
            <a:graphicFrameLocks noChangeAspect="1"/>
          </p:cNvGraphicFramePr>
          <p:nvPr/>
        </p:nvGraphicFramePr>
        <p:xfrm>
          <a:off x="539750" y="2081213"/>
          <a:ext cx="3346450" cy="504825"/>
        </p:xfrm>
        <a:graphic>
          <a:graphicData uri="http://schemas.openxmlformats.org/presentationml/2006/ole">
            <mc:AlternateContent xmlns:mc="http://schemas.openxmlformats.org/markup-compatibility/2006">
              <mc:Choice xmlns:v="urn:schemas-microsoft-com:vml" Requires="v">
                <p:oleObj spid="_x0000_s50190" name="" r:id="rId7" imgW="1676400" imgH="254000" progId="Equation.KSEE3">
                  <p:embed/>
                </p:oleObj>
              </mc:Choice>
              <mc:Fallback>
                <p:oleObj name="" r:id="rId7" imgW="1676400" imgH="254000" progId="Equation.KSEE3">
                  <p:embed/>
                  <p:pic>
                    <p:nvPicPr>
                      <p:cNvPr id="0" name="对象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2081213"/>
                        <a:ext cx="33464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0183" name="图片 6" descr="15"/>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49275" y="3355975"/>
            <a:ext cx="6675438"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4" name="文本框 9"/>
          <p:cNvSpPr txBox="1">
            <a:spLocks noChangeArrowheads="1"/>
          </p:cNvSpPr>
          <p:nvPr/>
        </p:nvSpPr>
        <p:spPr bwMode="auto">
          <a:xfrm>
            <a:off x="7575550" y="3441700"/>
            <a:ext cx="1919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 typeface="Arial" panose="020B0604020202020204" pitchFamily="34" charset="0"/>
              <a:buNone/>
            </a:pPr>
            <a:r>
              <a:rPr lang="zh-CN" altLang="en-US" sz="1800">
                <a:solidFill>
                  <a:schemeClr val="tx1"/>
                </a:solidFill>
                <a:latin typeface="Lucida Sans Unicode" panose="020B0602030504020204" pitchFamily="34" charset="0"/>
                <a:ea typeface="宋体" panose="02010600030101010101" pitchFamily="2" charset="-122"/>
              </a:rPr>
              <a:t>（根据定义）</a:t>
            </a:r>
            <a:endParaRPr lang="zh-CN" altLang="en-US" sz="1800">
              <a:solidFill>
                <a:schemeClr val="tx1"/>
              </a:solidFill>
              <a:latin typeface="Lucida Sans Unicode" panose="020B0602030504020204" pitchFamily="34" charset="0"/>
              <a:ea typeface="宋体" panose="02010600030101010101" pitchFamily="2" charset="-122"/>
            </a:endParaRPr>
          </a:p>
        </p:txBody>
      </p:sp>
      <p:graphicFrame>
        <p:nvGraphicFramePr>
          <p:cNvPr id="50185" name="对象 12">
            <a:hlinkClick r:id="" action="ppaction://ole?verb=0"/>
          </p:cNvPr>
          <p:cNvGraphicFramePr>
            <a:graphicFrameLocks noChangeAspect="1"/>
          </p:cNvGraphicFramePr>
          <p:nvPr/>
        </p:nvGraphicFramePr>
        <p:xfrm>
          <a:off x="6604000" y="4379913"/>
          <a:ext cx="2103438" cy="417512"/>
        </p:xfrm>
        <a:graphic>
          <a:graphicData uri="http://schemas.openxmlformats.org/presentationml/2006/ole">
            <mc:AlternateContent xmlns:mc="http://schemas.openxmlformats.org/markup-compatibility/2006">
              <mc:Choice xmlns:v="urn:schemas-microsoft-com:vml" Requires="v">
                <p:oleObj spid="_x0000_s50191" name="" r:id="rId10" imgW="1155700" imgH="228600" progId="Equation.KSEE3">
                  <p:embed/>
                </p:oleObj>
              </mc:Choice>
              <mc:Fallback>
                <p:oleObj name="" r:id="rId10" imgW="1155700" imgH="228600" progId="Equation.KSEE3">
                  <p:embed/>
                  <p:pic>
                    <p:nvPicPr>
                      <p:cNvPr id="0" name="对象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04000" y="4379913"/>
                        <a:ext cx="2103438" cy="417512"/>
                      </a:xfrm>
                      <a:prstGeom prst="rect">
                        <a:avLst/>
                      </a:prstGeom>
                      <a:solidFill>
                        <a:srgbClr val="C7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6" name="对象 9">
            <a:hlinkClick r:id="" action="ppaction://ole?verb=0"/>
          </p:cNvPr>
          <p:cNvGraphicFramePr>
            <a:graphicFrameLocks noChangeAspect="1"/>
          </p:cNvGraphicFramePr>
          <p:nvPr/>
        </p:nvGraphicFramePr>
        <p:xfrm>
          <a:off x="3084513" y="5392738"/>
          <a:ext cx="815975" cy="431800"/>
        </p:xfrm>
        <a:graphic>
          <a:graphicData uri="http://schemas.openxmlformats.org/presentationml/2006/ole">
            <mc:AlternateContent xmlns:mc="http://schemas.openxmlformats.org/markup-compatibility/2006">
              <mc:Choice xmlns:v="urn:schemas-microsoft-com:vml" Requires="v">
                <p:oleObj spid="_x0000_s50192" name="" r:id="rId12" imgW="431800" imgH="228600" progId="Equation.KSEE3">
                  <p:embed/>
                </p:oleObj>
              </mc:Choice>
              <mc:Fallback>
                <p:oleObj name="" r:id="rId12" imgW="431800" imgH="228600" progId="Equation.KSEE3">
                  <p:embed/>
                  <p:pic>
                    <p:nvPicPr>
                      <p:cNvPr id="0" name="对象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4513" y="5392738"/>
                        <a:ext cx="8159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文本框 1"/>
          <p:cNvSpPr txBox="1">
            <a:spLocks noChangeArrowheads="1"/>
          </p:cNvSpPr>
          <p:nvPr/>
        </p:nvSpPr>
        <p:spPr bwMode="auto">
          <a:xfrm>
            <a:off x="250825" y="333375"/>
            <a:ext cx="8713788" cy="184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pPr>
            <a:r>
              <a:rPr lang="zh-CN" altLang="en-US" sz="2400">
                <a:solidFill>
                  <a:schemeClr val="tx1"/>
                </a:solidFill>
              </a:rPr>
              <a:t> 此外，</a:t>
            </a:r>
            <a:endParaRPr lang="zh-CN" altLang="en-US" sz="2400">
              <a:solidFill>
                <a:schemeClr val="tx1"/>
              </a:solidFill>
            </a:endParaRPr>
          </a:p>
          <a:p>
            <a:pPr algn="ctr">
              <a:lnSpc>
                <a:spcPct val="150000"/>
              </a:lnSpc>
              <a:spcBef>
                <a:spcPct val="0"/>
              </a:spcBef>
              <a:buClrTx/>
              <a:buSzTx/>
              <a:buFont typeface="Arial" panose="020B0604020202020204" pitchFamily="34" charset="0"/>
              <a:buNone/>
            </a:pPr>
            <a:endParaRPr lang="zh-CN" altLang="en-US" sz="2400" b="1">
              <a:solidFill>
                <a:srgbClr val="FF0000"/>
              </a:solidFill>
              <a:latin typeface="Lucida Sans Unicode" panose="020B0602030504020204" pitchFamily="34" charset="0"/>
              <a:ea typeface="宋体" panose="02010600030101010101" pitchFamily="2" charset="-122"/>
            </a:endParaRPr>
          </a:p>
          <a:p>
            <a:pPr>
              <a:lnSpc>
                <a:spcPct val="150000"/>
              </a:lnSpc>
              <a:spcBef>
                <a:spcPct val="0"/>
              </a:spcBef>
              <a:buClrTx/>
              <a:buSzTx/>
              <a:buFont typeface="Arial" panose="020B0604020202020204" pitchFamily="34" charset="0"/>
              <a:buNone/>
            </a:pPr>
            <a:endParaRPr lang="en-US" altLang="zh-CN" sz="2800">
              <a:solidFill>
                <a:schemeClr val="tx1"/>
              </a:solidFill>
              <a:latin typeface="华文新魏" panose="02010800040101010101" pitchFamily="2" charset="-122"/>
              <a:ea typeface="华文新魏" panose="02010800040101010101" pitchFamily="2" charset="-122"/>
            </a:endParaRPr>
          </a:p>
        </p:txBody>
      </p:sp>
      <p:pic>
        <p:nvPicPr>
          <p:cNvPr id="52227" name="图片 13" descr="1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73063" y="1033463"/>
            <a:ext cx="6294437" cy="289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文本框 14"/>
          <p:cNvSpPr txBox="1">
            <a:spLocks noChangeArrowheads="1"/>
          </p:cNvSpPr>
          <p:nvPr/>
        </p:nvSpPr>
        <p:spPr bwMode="auto">
          <a:xfrm>
            <a:off x="6772275" y="1643063"/>
            <a:ext cx="19192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 typeface="Arial" panose="020B0604020202020204" pitchFamily="34" charset="0"/>
              <a:buNone/>
            </a:pPr>
            <a:r>
              <a:rPr lang="zh-CN" altLang="en-US" sz="1600">
                <a:solidFill>
                  <a:schemeClr val="tx1"/>
                </a:solidFill>
                <a:latin typeface="Lucida Sans Unicode" panose="020B0602030504020204" pitchFamily="34" charset="0"/>
                <a:ea typeface="宋体" panose="02010600030101010101" pitchFamily="2" charset="-122"/>
              </a:rPr>
              <a:t>（根据定义）</a:t>
            </a:r>
            <a:endParaRPr lang="zh-CN" altLang="en-US" sz="1600">
              <a:solidFill>
                <a:schemeClr val="tx1"/>
              </a:solidFill>
              <a:latin typeface="Lucida Sans Unicode" panose="020B0602030504020204" pitchFamily="34" charset="0"/>
              <a:ea typeface="宋体" panose="02010600030101010101" pitchFamily="2" charset="-122"/>
            </a:endParaRPr>
          </a:p>
        </p:txBody>
      </p:sp>
      <p:sp>
        <p:nvSpPr>
          <p:cNvPr id="52229" name="文本框 15"/>
          <p:cNvSpPr txBox="1">
            <a:spLocks noChangeArrowheads="1"/>
          </p:cNvSpPr>
          <p:nvPr/>
        </p:nvSpPr>
        <p:spPr bwMode="auto">
          <a:xfrm>
            <a:off x="6772275" y="2112963"/>
            <a:ext cx="19192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 typeface="Arial" panose="020B0604020202020204" pitchFamily="34" charset="0"/>
              <a:buNone/>
            </a:pPr>
            <a:r>
              <a:rPr lang="zh-CN" altLang="en-US" sz="1600">
                <a:solidFill>
                  <a:schemeClr val="tx1"/>
                </a:solidFill>
                <a:latin typeface="Lucida Sans Unicode" panose="020B0602030504020204" pitchFamily="34" charset="0"/>
                <a:ea typeface="宋体" panose="02010600030101010101" pitchFamily="2" charset="-122"/>
              </a:rPr>
              <a:t>（根据流值非负）</a:t>
            </a:r>
            <a:endParaRPr lang="zh-CN" altLang="en-US" sz="1600">
              <a:solidFill>
                <a:schemeClr val="tx1"/>
              </a:solidFill>
              <a:latin typeface="Lucida Sans Unicode" panose="020B0602030504020204" pitchFamily="34" charset="0"/>
              <a:ea typeface="宋体" panose="02010600030101010101" pitchFamily="2" charset="-122"/>
            </a:endParaRPr>
          </a:p>
        </p:txBody>
      </p:sp>
      <p:sp>
        <p:nvSpPr>
          <p:cNvPr id="52230" name="文本框 16"/>
          <p:cNvSpPr txBox="1">
            <a:spLocks noChangeArrowheads="1"/>
          </p:cNvSpPr>
          <p:nvPr/>
        </p:nvSpPr>
        <p:spPr bwMode="auto">
          <a:xfrm>
            <a:off x="6789738" y="2611438"/>
            <a:ext cx="23415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 typeface="Arial" panose="020B0604020202020204" pitchFamily="34" charset="0"/>
              <a:buNone/>
            </a:pPr>
            <a:r>
              <a:rPr lang="zh-CN" altLang="en-US" sz="1600">
                <a:solidFill>
                  <a:schemeClr val="tx1"/>
                </a:solidFill>
                <a:latin typeface="Lucida Sans Unicode" panose="020B0602030504020204" pitchFamily="34" charset="0"/>
                <a:ea typeface="宋体" panose="02010600030101010101" pitchFamily="2" charset="-122"/>
              </a:rPr>
              <a:t>（残存网络容量限制）</a:t>
            </a:r>
            <a:endParaRPr lang="zh-CN" altLang="en-US" sz="1600">
              <a:solidFill>
                <a:schemeClr val="tx1"/>
              </a:solidFill>
              <a:latin typeface="Lucida Sans Unicode" panose="020B0602030504020204" pitchFamily="34" charset="0"/>
              <a:ea typeface="宋体" panose="02010600030101010101" pitchFamily="2" charset="-122"/>
            </a:endParaRPr>
          </a:p>
        </p:txBody>
      </p:sp>
      <p:sp>
        <p:nvSpPr>
          <p:cNvPr id="52231" name="文本框 18"/>
          <p:cNvSpPr txBox="1">
            <a:spLocks noChangeArrowheads="1"/>
          </p:cNvSpPr>
          <p:nvPr/>
        </p:nvSpPr>
        <p:spPr bwMode="auto">
          <a:xfrm>
            <a:off x="6789738" y="3079750"/>
            <a:ext cx="2246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 typeface="Arial" panose="020B0604020202020204" pitchFamily="34" charset="0"/>
              <a:buNone/>
            </a:pPr>
            <a:r>
              <a:rPr lang="zh-CN" altLang="en-US" sz="1600">
                <a:solidFill>
                  <a:schemeClr val="tx1"/>
                </a:solidFill>
                <a:latin typeface="Lucida Sans Unicode" panose="020B0602030504020204" pitchFamily="34" charset="0"/>
                <a:ea typeface="宋体" panose="02010600030101010101" pitchFamily="2" charset="-122"/>
              </a:rPr>
              <a:t>（根据残存容量的定义）</a:t>
            </a:r>
            <a:endParaRPr lang="zh-CN" altLang="en-US" sz="1600">
              <a:solidFill>
                <a:schemeClr val="tx1"/>
              </a:solidFill>
              <a:latin typeface="Lucida Sans Unicode" panose="020B0602030504020204" pitchFamily="34" charset="0"/>
              <a:ea typeface="宋体" panose="02010600030101010101" pitchFamily="2" charset="-122"/>
            </a:endParaRPr>
          </a:p>
        </p:txBody>
      </p:sp>
      <p:cxnSp>
        <p:nvCxnSpPr>
          <p:cNvPr id="52232" name="直接连接符 2"/>
          <p:cNvCxnSpPr>
            <a:cxnSpLocks noChangeShapeType="1"/>
          </p:cNvCxnSpPr>
          <p:nvPr/>
        </p:nvCxnSpPr>
        <p:spPr bwMode="auto">
          <a:xfrm>
            <a:off x="3995738" y="2935288"/>
            <a:ext cx="981075"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33" name="直接连接符 19"/>
          <p:cNvCxnSpPr>
            <a:cxnSpLocks noChangeShapeType="1"/>
          </p:cNvCxnSpPr>
          <p:nvPr/>
        </p:nvCxnSpPr>
        <p:spPr bwMode="auto">
          <a:xfrm>
            <a:off x="3995738" y="3413125"/>
            <a:ext cx="2232025"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234" name="文本框 1"/>
          <p:cNvSpPr txBox="1">
            <a:spLocks noChangeArrowheads="1"/>
          </p:cNvSpPr>
          <p:nvPr/>
        </p:nvSpPr>
        <p:spPr bwMode="auto">
          <a:xfrm>
            <a:off x="1822450" y="4232275"/>
            <a:ext cx="6421438"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pPr>
            <a:r>
              <a:rPr lang="zh-CN" altLang="en-US" sz="2400">
                <a:solidFill>
                  <a:schemeClr val="tx1"/>
                </a:solidFill>
              </a:rPr>
              <a:t> 即，递增后，流          也不超过容量的限制。</a:t>
            </a:r>
            <a:endParaRPr lang="en-US" altLang="zh-CN" sz="2800">
              <a:solidFill>
                <a:schemeClr val="tx1"/>
              </a:solidFill>
            </a:endParaRPr>
          </a:p>
        </p:txBody>
      </p:sp>
      <p:graphicFrame>
        <p:nvGraphicFramePr>
          <p:cNvPr id="52235" name="对象 9">
            <a:hlinkClick r:id="" action="ppaction://ole?verb=0"/>
          </p:cNvPr>
          <p:cNvGraphicFramePr>
            <a:graphicFrameLocks noChangeAspect="1"/>
          </p:cNvGraphicFramePr>
          <p:nvPr/>
        </p:nvGraphicFramePr>
        <p:xfrm>
          <a:off x="4160838" y="4360863"/>
          <a:ext cx="815975" cy="431800"/>
        </p:xfrm>
        <a:graphic>
          <a:graphicData uri="http://schemas.openxmlformats.org/presentationml/2006/ole">
            <mc:AlternateContent xmlns:mc="http://schemas.openxmlformats.org/markup-compatibility/2006">
              <mc:Choice xmlns:v="urn:schemas-microsoft-com:vml" Requires="v">
                <p:oleObj spid="_x0000_s52238" name="" r:id="rId2" imgW="431800" imgH="228600" progId="Equation.KSEE3">
                  <p:embed/>
                </p:oleObj>
              </mc:Choice>
              <mc:Fallback>
                <p:oleObj name="" r:id="rId2" imgW="431800" imgH="228600" progId="Equation.KSEE3">
                  <p:embed/>
                  <p:pic>
                    <p:nvPicPr>
                      <p:cNvPr id="0" name="对象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0838" y="4360863"/>
                        <a:ext cx="8159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6" name="矩形 4"/>
          <p:cNvSpPr>
            <a:spLocks noChangeArrowheads="1"/>
          </p:cNvSpPr>
          <p:nvPr/>
        </p:nvSpPr>
        <p:spPr bwMode="auto">
          <a:xfrm>
            <a:off x="468313" y="5465763"/>
            <a:ext cx="8401050" cy="461962"/>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 typeface="Arial" panose="020B0604020202020204" pitchFamily="34" charset="0"/>
              <a:buNone/>
            </a:pPr>
            <a:r>
              <a:rPr lang="zh-CN" altLang="en-US" sz="2400" b="1">
                <a:solidFill>
                  <a:schemeClr val="tx1"/>
                </a:solidFill>
              </a:rPr>
              <a:t>容量限制</a:t>
            </a:r>
            <a:r>
              <a:rPr lang="zh-CN" altLang="en-US" sz="2400">
                <a:solidFill>
                  <a:schemeClr val="tx1"/>
                </a:solidFill>
              </a:rPr>
              <a:t>：对任一结点对</a:t>
            </a:r>
            <a:r>
              <a:rPr lang="en-US" altLang="zh-CN" sz="2400">
                <a:solidFill>
                  <a:schemeClr val="tx1"/>
                </a:solidFill>
              </a:rPr>
              <a:t>u</a:t>
            </a:r>
            <a:r>
              <a:rPr lang="zh-CN" altLang="en-US" sz="2400">
                <a:solidFill>
                  <a:schemeClr val="tx1"/>
                </a:solidFill>
              </a:rPr>
              <a:t>和</a:t>
            </a:r>
            <a:r>
              <a:rPr lang="en-US" altLang="zh-CN" sz="2400">
                <a:solidFill>
                  <a:schemeClr val="tx1"/>
                </a:solidFill>
              </a:rPr>
              <a:t>v</a:t>
            </a:r>
            <a:r>
              <a:rPr lang="zh-CN" altLang="en-US" sz="2400">
                <a:solidFill>
                  <a:schemeClr val="tx1"/>
                </a:solidFill>
              </a:rPr>
              <a:t>，满足</a:t>
            </a:r>
            <a:endParaRPr lang="zh-CN" altLang="en-US" sz="2400">
              <a:solidFill>
                <a:schemeClr val="tx1"/>
              </a:solidFill>
            </a:endParaRPr>
          </a:p>
        </p:txBody>
      </p:sp>
      <p:graphicFrame>
        <p:nvGraphicFramePr>
          <p:cNvPr id="52237" name="对象 30">
            <a:hlinkClick r:id="" action="ppaction://ole?verb=0"/>
          </p:cNvPr>
          <p:cNvGraphicFramePr>
            <a:graphicFrameLocks noChangeAspect="1"/>
          </p:cNvGraphicFramePr>
          <p:nvPr/>
        </p:nvGraphicFramePr>
        <p:xfrm>
          <a:off x="5505450" y="5475288"/>
          <a:ext cx="3363913" cy="441325"/>
        </p:xfrm>
        <a:graphic>
          <a:graphicData uri="http://schemas.openxmlformats.org/presentationml/2006/ole">
            <mc:AlternateContent xmlns:mc="http://schemas.openxmlformats.org/markup-compatibility/2006">
              <mc:Choice xmlns:v="urn:schemas-microsoft-com:vml" Requires="v">
                <p:oleObj spid="_x0000_s52239" name="" r:id="rId4" imgW="1219200" imgH="203200" progId="Equation.KSEE3">
                  <p:embed/>
                </p:oleObj>
              </mc:Choice>
              <mc:Fallback>
                <p:oleObj name="" r:id="rId4" imgW="1219200" imgH="203200" progId="Equation.KSEE3">
                  <p:embed/>
                  <p:pic>
                    <p:nvPicPr>
                      <p:cNvPr id="0" name="对象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5450" y="5475288"/>
                        <a:ext cx="3363913" cy="441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文本框 1"/>
          <p:cNvSpPr txBox="1">
            <a:spLocks noChangeArrowheads="1"/>
          </p:cNvSpPr>
          <p:nvPr/>
        </p:nvSpPr>
        <p:spPr bwMode="auto">
          <a:xfrm>
            <a:off x="107950" y="44450"/>
            <a:ext cx="8928100" cy="2954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pPr>
            <a:r>
              <a:rPr lang="en-US" altLang="zh-CN" sz="2800" b="1">
                <a:solidFill>
                  <a:schemeClr val="tx1"/>
                </a:solidFill>
              </a:rPr>
              <a:t>(2) </a:t>
            </a:r>
            <a:r>
              <a:rPr lang="zh-CN" altLang="en-US" sz="2800" b="1">
                <a:solidFill>
                  <a:schemeClr val="tx1"/>
                </a:solidFill>
              </a:rPr>
              <a:t>流量守恒</a:t>
            </a:r>
            <a:endParaRPr lang="en-US" altLang="zh-CN" sz="2800" b="1">
              <a:solidFill>
                <a:schemeClr val="tx1"/>
              </a:solidFill>
            </a:endParaRPr>
          </a:p>
          <a:p>
            <a:pPr>
              <a:lnSpc>
                <a:spcPct val="150000"/>
              </a:lnSpc>
              <a:spcBef>
                <a:spcPct val="0"/>
              </a:spcBef>
              <a:buClrTx/>
              <a:buSzTx/>
              <a:buFont typeface="Arial" panose="020B0604020202020204" pitchFamily="34" charset="0"/>
              <a:buNone/>
            </a:pPr>
            <a:r>
              <a:rPr lang="zh-CN" altLang="en-US" sz="2400">
                <a:solidFill>
                  <a:schemeClr val="tx1"/>
                </a:solidFill>
                <a:latin typeface="Lucida Sans Unicode" panose="020B0602030504020204" pitchFamily="34" charset="0"/>
                <a:ea typeface="宋体" panose="02010600030101010101" pitchFamily="2" charset="-122"/>
              </a:rPr>
              <a:t>       因为</a:t>
            </a:r>
            <a:r>
              <a:rPr lang="en-US" altLang="zh-CN" sz="2400">
                <a:solidFill>
                  <a:schemeClr val="tx1"/>
                </a:solidFill>
                <a:latin typeface="Lucida Sans Unicode" panose="020B0602030504020204" pitchFamily="34" charset="0"/>
                <a:ea typeface="宋体" panose="02010600030101010101" pitchFamily="2" charset="-122"/>
              </a:rPr>
              <a:t>f</a:t>
            </a:r>
            <a:r>
              <a:rPr lang="zh-CN" altLang="en-US" sz="2400">
                <a:solidFill>
                  <a:schemeClr val="tx1"/>
                </a:solidFill>
                <a:latin typeface="Lucida Sans Unicode" panose="020B0602030504020204" pitchFamily="34" charset="0"/>
                <a:ea typeface="宋体" panose="02010600030101010101" pitchFamily="2" charset="-122"/>
              </a:rPr>
              <a:t>和   均遵守流量守恒性质，所以对所有的                 结点，有：</a:t>
            </a:r>
            <a:endParaRPr lang="zh-CN" altLang="en-US" sz="2400">
              <a:solidFill>
                <a:schemeClr val="tx1"/>
              </a:solidFill>
              <a:latin typeface="Lucida Sans Unicode" panose="020B0602030504020204" pitchFamily="34" charset="0"/>
              <a:ea typeface="宋体" panose="02010600030101010101" pitchFamily="2" charset="-122"/>
            </a:endParaRPr>
          </a:p>
          <a:p>
            <a:pPr>
              <a:lnSpc>
                <a:spcPct val="150000"/>
              </a:lnSpc>
              <a:spcBef>
                <a:spcPct val="0"/>
              </a:spcBef>
              <a:buClrTx/>
              <a:buSzTx/>
              <a:buFont typeface="Arial" panose="020B0604020202020204" pitchFamily="34" charset="0"/>
              <a:buNone/>
            </a:pPr>
            <a:endParaRPr lang="zh-CN" altLang="en-US" sz="2400">
              <a:solidFill>
                <a:schemeClr val="tx1"/>
              </a:solidFill>
              <a:latin typeface="Lucida Sans Unicode" panose="020B0602030504020204" pitchFamily="34" charset="0"/>
              <a:ea typeface="宋体" panose="02010600030101010101" pitchFamily="2" charset="-122"/>
            </a:endParaRPr>
          </a:p>
          <a:p>
            <a:pPr>
              <a:lnSpc>
                <a:spcPct val="150000"/>
              </a:lnSpc>
              <a:spcBef>
                <a:spcPct val="0"/>
              </a:spcBef>
              <a:buClrTx/>
              <a:buSzTx/>
              <a:buFont typeface="Arial" panose="020B0604020202020204" pitchFamily="34" charset="0"/>
              <a:buNone/>
            </a:pPr>
            <a:endParaRPr lang="en-US" altLang="zh-CN" sz="2400">
              <a:solidFill>
                <a:schemeClr val="tx1"/>
              </a:solidFill>
              <a:latin typeface="华文新魏" panose="02010800040101010101" pitchFamily="2" charset="-122"/>
              <a:ea typeface="华文新魏" panose="02010800040101010101" pitchFamily="2" charset="-122"/>
            </a:endParaRPr>
          </a:p>
        </p:txBody>
      </p:sp>
      <p:graphicFrame>
        <p:nvGraphicFramePr>
          <p:cNvPr id="54275" name="对象 1">
            <a:hlinkClick r:id="" action="ppaction://ole?verb=0"/>
          </p:cNvPr>
          <p:cNvGraphicFramePr>
            <a:graphicFrameLocks noChangeAspect="1"/>
          </p:cNvGraphicFramePr>
          <p:nvPr/>
        </p:nvGraphicFramePr>
        <p:xfrm>
          <a:off x="7061200" y="792163"/>
          <a:ext cx="1847850" cy="476250"/>
        </p:xfrm>
        <a:graphic>
          <a:graphicData uri="http://schemas.openxmlformats.org/presentationml/2006/ole">
            <mc:AlternateContent xmlns:mc="http://schemas.openxmlformats.org/markup-compatibility/2006">
              <mc:Choice xmlns:v="urn:schemas-microsoft-com:vml" Requires="v">
                <p:oleObj spid="_x0000_s54288" name="" r:id="rId1" imgW="787400" imgH="203200" progId="Equation.KSEE3">
                  <p:embed/>
                </p:oleObj>
              </mc:Choice>
              <mc:Fallback>
                <p:oleObj name="" r:id="rId1" imgW="787400" imgH="203200" progId="Equation.KSEE3">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1200" y="792163"/>
                        <a:ext cx="18478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4276" name="图片 2" descr="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1288" y="1973263"/>
            <a:ext cx="7950200" cy="383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4277" name="对象 35">
            <a:hlinkClick r:id="" action="ppaction://ole?verb=0"/>
          </p:cNvPr>
          <p:cNvGraphicFramePr>
            <a:graphicFrameLocks noChangeAspect="1"/>
          </p:cNvGraphicFramePr>
          <p:nvPr/>
        </p:nvGraphicFramePr>
        <p:xfrm>
          <a:off x="6156325" y="6102350"/>
          <a:ext cx="2319338" cy="569913"/>
        </p:xfrm>
        <a:graphic>
          <a:graphicData uri="http://schemas.openxmlformats.org/presentationml/2006/ole">
            <mc:AlternateContent xmlns:mc="http://schemas.openxmlformats.org/markup-compatibility/2006">
              <mc:Choice xmlns:v="urn:schemas-microsoft-com:vml" Requires="v">
                <p:oleObj spid="_x0000_s54289" name="" r:id="rId4" imgW="1397000" imgH="342900" progId="Equation.KSEE3">
                  <p:embed/>
                </p:oleObj>
              </mc:Choice>
              <mc:Fallback>
                <p:oleObj name="" r:id="rId4" imgW="1397000" imgH="342900" progId="Equation.KSEE3">
                  <p:embed/>
                  <p:pic>
                    <p:nvPicPr>
                      <p:cNvPr id="0" name="对象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325" y="6102350"/>
                        <a:ext cx="2319338" cy="569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78" name="对象 5">
            <a:hlinkClick r:id="" action="ppaction://ole?verb=0"/>
          </p:cNvPr>
          <p:cNvGraphicFramePr>
            <a:graphicFrameLocks noChangeAspect="1"/>
          </p:cNvGraphicFramePr>
          <p:nvPr/>
        </p:nvGraphicFramePr>
        <p:xfrm>
          <a:off x="1898650" y="777875"/>
          <a:ext cx="358775" cy="461963"/>
        </p:xfrm>
        <a:graphic>
          <a:graphicData uri="http://schemas.openxmlformats.org/presentationml/2006/ole">
            <mc:AlternateContent xmlns:mc="http://schemas.openxmlformats.org/markup-compatibility/2006">
              <mc:Choice xmlns:v="urn:schemas-microsoft-com:vml" Requires="v">
                <p:oleObj spid="_x0000_s54290" name="" r:id="rId6" imgW="177165" imgH="228600" progId="Equation.KSEE3">
                  <p:embed/>
                </p:oleObj>
              </mc:Choice>
              <mc:Fallback>
                <p:oleObj name="" r:id="rId6" imgW="177165" imgH="228600" progId="Equation.KSEE3">
                  <p:embed/>
                  <p:pic>
                    <p:nvPicPr>
                      <p:cNvPr id="0" name="对象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8650" y="777875"/>
                        <a:ext cx="358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54279" name="直接连接符 12"/>
          <p:cNvCxnSpPr>
            <a:cxnSpLocks noChangeShapeType="1"/>
          </p:cNvCxnSpPr>
          <p:nvPr/>
        </p:nvCxnSpPr>
        <p:spPr bwMode="auto">
          <a:xfrm>
            <a:off x="3475038" y="4016375"/>
            <a:ext cx="862012"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80" name="直接连接符 13"/>
          <p:cNvCxnSpPr>
            <a:cxnSpLocks noChangeShapeType="1"/>
          </p:cNvCxnSpPr>
          <p:nvPr/>
        </p:nvCxnSpPr>
        <p:spPr bwMode="auto">
          <a:xfrm>
            <a:off x="5105400" y="4016375"/>
            <a:ext cx="842963"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81" name="直接连接符 24"/>
          <p:cNvCxnSpPr>
            <a:cxnSpLocks noChangeShapeType="1"/>
          </p:cNvCxnSpPr>
          <p:nvPr/>
        </p:nvCxnSpPr>
        <p:spPr bwMode="auto">
          <a:xfrm>
            <a:off x="6805613" y="4016375"/>
            <a:ext cx="922337"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282" name="矩形 15"/>
          <p:cNvSpPr>
            <a:spLocks noChangeArrowheads="1"/>
          </p:cNvSpPr>
          <p:nvPr/>
        </p:nvSpPr>
        <p:spPr bwMode="auto">
          <a:xfrm>
            <a:off x="1393825" y="6099175"/>
            <a:ext cx="7281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zh-CN" altLang="en-US" sz="2400" b="1" noProof="1">
                <a:solidFill>
                  <a:schemeClr val="tx1"/>
                </a:solidFill>
              </a:rPr>
              <a:t>流量守恒</a:t>
            </a:r>
            <a:r>
              <a:rPr lang="zh-CN" altLang="en-US" sz="2400" noProof="1">
                <a:solidFill>
                  <a:schemeClr val="tx1"/>
                </a:solidFill>
              </a:rPr>
              <a:t>：对于                    ，有 </a:t>
            </a:r>
            <a:endParaRPr lang="zh-CN" altLang="en-US" sz="2400">
              <a:solidFill>
                <a:schemeClr val="tx1"/>
              </a:solidFill>
            </a:endParaRPr>
          </a:p>
        </p:txBody>
      </p:sp>
      <p:graphicFrame>
        <p:nvGraphicFramePr>
          <p:cNvPr id="54283" name="对象 32">
            <a:hlinkClick r:id="" action="ppaction://ole?verb=0"/>
          </p:cNvPr>
          <p:cNvGraphicFramePr>
            <a:graphicFrameLocks noChangeAspect="1"/>
          </p:cNvGraphicFramePr>
          <p:nvPr/>
        </p:nvGraphicFramePr>
        <p:xfrm>
          <a:off x="3684588" y="6122988"/>
          <a:ext cx="1535112" cy="393700"/>
        </p:xfrm>
        <a:graphic>
          <a:graphicData uri="http://schemas.openxmlformats.org/presentationml/2006/ole">
            <mc:AlternateContent xmlns:mc="http://schemas.openxmlformats.org/markup-compatibility/2006">
              <mc:Choice xmlns:v="urn:schemas-microsoft-com:vml" Requires="v">
                <p:oleObj spid="_x0000_s54291" name="" r:id="rId8" imgW="787400" imgH="203200" progId="Equation.KSEE3">
                  <p:embed/>
                </p:oleObj>
              </mc:Choice>
              <mc:Fallback>
                <p:oleObj name="" r:id="rId8" imgW="787400" imgH="203200" progId="Equation.KSEE3">
                  <p:embed/>
                  <p:pic>
                    <p:nvPicPr>
                      <p:cNvPr id="0" name="对象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84588" y="6122988"/>
                        <a:ext cx="15351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84" name="矩形 16"/>
          <p:cNvSpPr>
            <a:spLocks noChangeArrowheads="1"/>
          </p:cNvSpPr>
          <p:nvPr/>
        </p:nvSpPr>
        <p:spPr bwMode="auto">
          <a:xfrm>
            <a:off x="1379538" y="5961063"/>
            <a:ext cx="7096125" cy="711200"/>
          </a:xfrm>
          <a:prstGeom prst="rect">
            <a:avLst/>
          </a:prstGeom>
          <a:noFill/>
          <a:ln w="9525" algn="ctr">
            <a:solidFill>
              <a:srgbClr val="FF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54285" name="下箭头 5"/>
          <p:cNvSpPr>
            <a:spLocks noChangeArrowheads="1"/>
          </p:cNvSpPr>
          <p:nvPr/>
        </p:nvSpPr>
        <p:spPr bwMode="auto">
          <a:xfrm>
            <a:off x="3810000" y="3319463"/>
            <a:ext cx="258763" cy="166687"/>
          </a:xfrm>
          <a:prstGeom prst="downArrow">
            <a:avLst>
              <a:gd name="adj1" fmla="val 50000"/>
              <a:gd name="adj2" fmla="val 50000"/>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54286" name="下箭头 20"/>
          <p:cNvSpPr>
            <a:spLocks noChangeArrowheads="1"/>
          </p:cNvSpPr>
          <p:nvPr/>
        </p:nvSpPr>
        <p:spPr bwMode="auto">
          <a:xfrm>
            <a:off x="5507038" y="3319463"/>
            <a:ext cx="257175" cy="166687"/>
          </a:xfrm>
          <a:prstGeom prst="downArrow">
            <a:avLst>
              <a:gd name="adj1" fmla="val 50000"/>
              <a:gd name="adj2" fmla="val 50000"/>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54287" name="下箭头 21"/>
          <p:cNvSpPr>
            <a:spLocks noChangeArrowheads="1"/>
          </p:cNvSpPr>
          <p:nvPr/>
        </p:nvSpPr>
        <p:spPr bwMode="auto">
          <a:xfrm>
            <a:off x="7208838" y="3294063"/>
            <a:ext cx="257175" cy="166687"/>
          </a:xfrm>
          <a:prstGeom prst="downArrow">
            <a:avLst>
              <a:gd name="adj1" fmla="val 50000"/>
              <a:gd name="adj2" fmla="val 50000"/>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1"/>
          <p:cNvSpPr txBox="1">
            <a:spLocks noChangeArrowheads="1"/>
          </p:cNvSpPr>
          <p:nvPr/>
        </p:nvSpPr>
        <p:spPr bwMode="auto">
          <a:xfrm>
            <a:off x="179388" y="260350"/>
            <a:ext cx="8950325" cy="6378575"/>
          </a:xfrm>
          <a:prstGeom prst="rect">
            <a:avLst/>
          </a:prstGeom>
          <a:solidFill>
            <a:schemeClr val="bg1"/>
          </a:solid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None/>
              <a:defRPr/>
            </a:pPr>
            <a:r>
              <a:rPr lang="zh-CN" altLang="en-US" sz="2400" b="1" dirty="0">
                <a:solidFill>
                  <a:srgbClr val="0000FF"/>
                </a:solidFill>
                <a:latin typeface="微软雅黑" panose="020B0503020204020204" pitchFamily="34" charset="-122"/>
                <a:ea typeface="微软雅黑" panose="020B0503020204020204" pitchFamily="34" charset="-122"/>
              </a:rPr>
              <a:t>其次证明</a:t>
            </a:r>
            <a:r>
              <a:rPr lang="zh-CN" altLang="en-US" sz="2400" dirty="0">
                <a:latin typeface="Lucida Sans Unicode" panose="020B0602030504020204" pitchFamily="34" charset="0"/>
              </a:rPr>
              <a:t>：</a:t>
            </a:r>
            <a:endParaRPr lang="zh-CN" altLang="en-US" sz="2400" dirty="0">
              <a:latin typeface="Lucida Sans Unicode" panose="020B0602030504020204" pitchFamily="34" charset="0"/>
            </a:endParaRPr>
          </a:p>
          <a:p>
            <a:pPr>
              <a:lnSpc>
                <a:spcPct val="150000"/>
              </a:lnSpc>
              <a:buFont typeface="Arial" panose="020B0604020202020204" pitchFamily="34" charset="0"/>
              <a:buNone/>
              <a:defRPr/>
            </a:pPr>
            <a:r>
              <a:rPr lang="zh-CN" altLang="en-US" sz="2400" dirty="0">
                <a:latin typeface="微软雅黑" panose="020B0503020204020204" pitchFamily="34" charset="-122"/>
                <a:ea typeface="微软雅黑" panose="020B0503020204020204" pitchFamily="34" charset="-122"/>
              </a:rPr>
              <a:t>证明</a:t>
            </a:r>
            <a:r>
              <a:rPr lang="zh-CN" altLang="en-US" sz="2400" dirty="0">
                <a:latin typeface="Lucida Sans Unicode" panose="020B0602030504020204" pitchFamily="34" charset="0"/>
              </a:rPr>
              <a:t>：</a:t>
            </a:r>
            <a:endParaRPr lang="en-US" altLang="zh-CN" sz="2400" dirty="0">
              <a:latin typeface="Lucida Sans Unicode" panose="020B0602030504020204" pitchFamily="34" charset="0"/>
            </a:endParaRPr>
          </a:p>
          <a:p>
            <a:pPr>
              <a:lnSpc>
                <a:spcPct val="150000"/>
              </a:lnSpc>
              <a:buFont typeface="Arial" panose="020B0604020202020204" pitchFamily="34" charset="0"/>
              <a:buNone/>
              <a:defRPr/>
            </a:pPr>
            <a:r>
              <a:rPr lang="en-US" altLang="zh-CN" sz="2400" dirty="0">
                <a:latin typeface="Lucida Sans Unicode" panose="020B0602030504020204" pitchFamily="34" charset="0"/>
              </a:rPr>
              <a:t>      </a:t>
            </a:r>
            <a:r>
              <a:rPr lang="zh-CN" altLang="en-US" sz="2400" dirty="0">
                <a:latin typeface="微软雅黑" panose="020B0503020204020204" pitchFamily="34" charset="-122"/>
                <a:ea typeface="微软雅黑" panose="020B0503020204020204" pitchFamily="34" charset="-122"/>
              </a:rPr>
              <a:t>定义</a:t>
            </a:r>
            <a:r>
              <a:rPr lang="zh-CN" altLang="en-US" sz="2400" dirty="0">
                <a:latin typeface="Lucida Sans Unicode" panose="020B0602030504020204" pitchFamily="34" charset="0"/>
              </a:rPr>
              <a:t>                           </a:t>
            </a:r>
            <a:endParaRPr lang="zh-CN" altLang="en-US" sz="2400" dirty="0">
              <a:latin typeface="Lucida Sans Unicode" panose="020B0602030504020204" pitchFamily="34" charset="0"/>
            </a:endParaRPr>
          </a:p>
          <a:p>
            <a:pPr marL="1789430" indent="-1789430">
              <a:lnSpc>
                <a:spcPct val="150000"/>
              </a:lnSpc>
              <a:buFont typeface="Arial" panose="020B0604020202020204" pitchFamily="34" charset="0"/>
              <a:buNone/>
              <a:defRPr/>
            </a:pPr>
            <a:r>
              <a:rPr lang="en-US" altLang="zh-CN" sz="2000" dirty="0">
                <a:latin typeface="Lucida Sans Unicode" panose="020B0602030504020204" pitchFamily="34" charset="0"/>
              </a:rPr>
              <a:t>                                               </a:t>
            </a:r>
            <a:endParaRPr lang="en-US" altLang="zh-CN" sz="2000" dirty="0">
              <a:latin typeface="Lucida Sans Unicode" panose="020B0602030504020204" pitchFamily="34" charset="0"/>
            </a:endParaRPr>
          </a:p>
          <a:p>
            <a:pPr marL="1789430" indent="-1789430">
              <a:lnSpc>
                <a:spcPct val="150000"/>
              </a:lnSpc>
              <a:spcBef>
                <a:spcPts val="1800"/>
              </a:spcBef>
              <a:buFont typeface="Arial" panose="020B0604020202020204" pitchFamily="34" charset="0"/>
              <a:buNone/>
              <a:defRPr/>
            </a:pPr>
            <a:r>
              <a:rPr lang="zh-CN" altLang="en-US" sz="2400" dirty="0">
                <a:latin typeface="微软雅黑" panose="020B0503020204020204" pitchFamily="34" charset="-122"/>
                <a:ea typeface="微软雅黑" panose="020B0503020204020204" pitchFamily="34" charset="-122"/>
              </a:rPr>
              <a:t>      由于</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s,v</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v,s</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不可能同时存在于流网络中，所以有：                </a:t>
            </a:r>
            <a:endParaRPr lang="en-US" altLang="zh-CN" sz="2400" dirty="0">
              <a:latin typeface="微软雅黑" panose="020B0503020204020204" pitchFamily="34" charset="-122"/>
              <a:ea typeface="微软雅黑" panose="020B0503020204020204" pitchFamily="34" charset="-122"/>
            </a:endParaRPr>
          </a:p>
          <a:p>
            <a:pPr marL="1789430" indent="-1789430">
              <a:lnSpc>
                <a:spcPct val="150000"/>
              </a:lnSpc>
              <a:spcBef>
                <a:spcPts val="600"/>
              </a:spcBef>
              <a:buFont typeface="Arial" panose="020B0604020202020204" pitchFamily="34" charset="0"/>
              <a:buNone/>
              <a:defRP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且                     </a:t>
            </a:r>
            <a:r>
              <a:rPr lang="zh-CN" altLang="en-US" sz="2400" dirty="0">
                <a:latin typeface="Lucida Sans Unicode" panose="020B0602030504020204" pitchFamily="34" charset="0"/>
              </a:rPr>
              <a:t>。         </a:t>
            </a:r>
            <a:endParaRPr lang="en-US" altLang="zh-CN" sz="2400" dirty="0">
              <a:latin typeface="Lucida Sans Unicode" panose="020B0602030504020204" pitchFamily="34" charset="0"/>
            </a:endParaRPr>
          </a:p>
          <a:p>
            <a:pPr>
              <a:lnSpc>
                <a:spcPct val="150000"/>
              </a:lnSpc>
              <a:spcBef>
                <a:spcPts val="1800"/>
              </a:spcBef>
              <a:buFont typeface="Arial" panose="020B0604020202020204" pitchFamily="34" charset="0"/>
              <a:buNone/>
              <a:defRPr/>
            </a:pPr>
            <a:r>
              <a:rPr lang="zh-CN" altLang="en-US" sz="2400" dirty="0">
                <a:latin typeface="Lucida Sans Unicode" panose="020B0602030504020204" pitchFamily="34" charset="0"/>
              </a:rPr>
              <a:t>      </a:t>
            </a:r>
            <a:r>
              <a:rPr lang="zh-CN" altLang="en-US" sz="2400" dirty="0">
                <a:latin typeface="微软雅黑" panose="020B0503020204020204" pitchFamily="34" charset="-122"/>
                <a:ea typeface="微软雅黑" panose="020B0503020204020204" pitchFamily="34" charset="-122"/>
              </a:rPr>
              <a:t>则有，</a:t>
            </a:r>
            <a:endParaRPr lang="zh-CN" altLang="en-US"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defRPr/>
            </a:pPr>
            <a:endParaRPr lang="zh-CN" altLang="en-US" dirty="0">
              <a:latin typeface="Lucida Sans Unicode" panose="020B0602030504020204" pitchFamily="34" charset="0"/>
            </a:endParaRPr>
          </a:p>
          <a:p>
            <a:pPr>
              <a:lnSpc>
                <a:spcPct val="150000"/>
              </a:lnSpc>
              <a:buFont typeface="Arial" panose="020B0604020202020204" pitchFamily="34" charset="0"/>
              <a:buNone/>
              <a:defRPr/>
            </a:pPr>
            <a:endParaRPr lang="zh-CN" altLang="en-US" sz="1600" dirty="0">
              <a:latin typeface="Lucida Sans Unicode" panose="020B0602030504020204" pitchFamily="34" charset="0"/>
            </a:endParaRPr>
          </a:p>
          <a:p>
            <a:pPr>
              <a:lnSpc>
                <a:spcPct val="150000"/>
              </a:lnSpc>
              <a:buFont typeface="Arial" panose="020B0604020202020204" pitchFamily="34" charset="0"/>
              <a:buNone/>
              <a:defRPr/>
            </a:pPr>
            <a:endParaRPr lang="zh-CN" altLang="en-US" sz="600" dirty="0">
              <a:latin typeface="Lucida Sans Unicode" panose="020B0602030504020204" pitchFamily="34" charset="0"/>
            </a:endParaRPr>
          </a:p>
          <a:p>
            <a:pPr>
              <a:lnSpc>
                <a:spcPct val="150000"/>
              </a:lnSpc>
              <a:buFont typeface="Arial" panose="020B0604020202020204" pitchFamily="34" charset="0"/>
              <a:buNone/>
              <a:defRPr/>
            </a:pPr>
            <a:endParaRPr lang="zh-CN" altLang="en-US" dirty="0">
              <a:latin typeface="Lucida Sans Unicode" panose="020B0602030504020204" pitchFamily="34" charset="0"/>
            </a:endParaRPr>
          </a:p>
          <a:p>
            <a:pPr>
              <a:lnSpc>
                <a:spcPct val="150000"/>
              </a:lnSpc>
              <a:buFont typeface="Arial" panose="020B0604020202020204" pitchFamily="34" charset="0"/>
              <a:buNone/>
              <a:defRPr/>
            </a:pPr>
            <a:r>
              <a:rPr lang="zh-CN" altLang="en-US" sz="2400" dirty="0">
                <a:latin typeface="微软雅黑" panose="020B0503020204020204" pitchFamily="34" charset="-122"/>
                <a:ea typeface="微软雅黑" panose="020B0503020204020204" pitchFamily="34" charset="-122"/>
              </a:rPr>
              <a:t>       注：若               ，则                          。                         </a:t>
            </a:r>
            <a:endParaRPr lang="zh-CN" altLang="en-US" sz="2400" dirty="0">
              <a:latin typeface="微软雅黑" panose="020B0503020204020204" pitchFamily="34" charset="-122"/>
              <a:ea typeface="微软雅黑" panose="020B0503020204020204" pitchFamily="34" charset="-122"/>
            </a:endParaRPr>
          </a:p>
        </p:txBody>
      </p:sp>
      <p:graphicFrame>
        <p:nvGraphicFramePr>
          <p:cNvPr id="56323" name="对象 7">
            <a:hlinkClick r:id="" action="ppaction://ole?verb=0"/>
          </p:cNvPr>
          <p:cNvGraphicFramePr>
            <a:graphicFrameLocks noChangeAspect="1"/>
          </p:cNvGraphicFramePr>
          <p:nvPr/>
        </p:nvGraphicFramePr>
        <p:xfrm>
          <a:off x="1692275" y="369888"/>
          <a:ext cx="2344738" cy="431800"/>
        </p:xfrm>
        <a:graphic>
          <a:graphicData uri="http://schemas.openxmlformats.org/presentationml/2006/ole">
            <mc:AlternateContent xmlns:mc="http://schemas.openxmlformats.org/markup-compatibility/2006">
              <mc:Choice xmlns:v="urn:schemas-microsoft-com:vml" Requires="v">
                <p:oleObj spid="_x0000_s56335" name="" r:id="rId1" imgW="1244600" imgH="228600" progId="Equation.KSEE3">
                  <p:embed/>
                </p:oleObj>
              </mc:Choice>
              <mc:Fallback>
                <p:oleObj name="" r:id="rId1" imgW="1244600" imgH="228600" progId="Equation.KSEE3">
                  <p:embed/>
                  <p:pic>
                    <p:nvPicPr>
                      <p:cNvPr id="0" name="对象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69888"/>
                        <a:ext cx="23447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6324" name="图片 4" descr="1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3225" y="4059238"/>
            <a:ext cx="7456488"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6325" name="对象 7">
            <a:hlinkClick r:id="" action="ppaction://ole?verb=0"/>
          </p:cNvPr>
          <p:cNvGraphicFramePr>
            <a:graphicFrameLocks noChangeAspect="1"/>
          </p:cNvGraphicFramePr>
          <p:nvPr/>
        </p:nvGraphicFramePr>
        <p:xfrm>
          <a:off x="3857625" y="5969000"/>
          <a:ext cx="2263775" cy="473075"/>
        </p:xfrm>
        <a:graphic>
          <a:graphicData uri="http://schemas.openxmlformats.org/presentationml/2006/ole">
            <mc:AlternateContent xmlns:mc="http://schemas.openxmlformats.org/markup-compatibility/2006">
              <mc:Choice xmlns:v="urn:schemas-microsoft-com:vml" Requires="v">
                <p:oleObj spid="_x0000_s56336" name="" r:id="rId4" imgW="1091565" imgH="228600" progId="Equation.KSEE3">
                  <p:embed/>
                </p:oleObj>
              </mc:Choice>
              <mc:Fallback>
                <p:oleObj name="" r:id="rId4" imgW="1091565" imgH="228600" progId="Equation.KSEE3">
                  <p:embed/>
                  <p:pic>
                    <p:nvPicPr>
                      <p:cNvPr id="0" name="对象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7625" y="5969000"/>
                        <a:ext cx="22637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26" name="对象 7">
            <a:hlinkClick r:id="" action="ppaction://ole?verb=0"/>
          </p:cNvPr>
          <p:cNvGraphicFramePr>
            <a:graphicFrameLocks noChangeAspect="1"/>
          </p:cNvGraphicFramePr>
          <p:nvPr/>
        </p:nvGraphicFramePr>
        <p:xfrm>
          <a:off x="1835150" y="6027738"/>
          <a:ext cx="1292225" cy="414337"/>
        </p:xfrm>
        <a:graphic>
          <a:graphicData uri="http://schemas.openxmlformats.org/presentationml/2006/ole">
            <mc:AlternateContent xmlns:mc="http://schemas.openxmlformats.org/markup-compatibility/2006">
              <mc:Choice xmlns:v="urn:schemas-microsoft-com:vml" Requires="v">
                <p:oleObj spid="_x0000_s56337" name="" r:id="rId6" imgW="634365" imgH="203200" progId="Equation.KSEE3">
                  <p:embed/>
                </p:oleObj>
              </mc:Choice>
              <mc:Fallback>
                <p:oleObj name="" r:id="rId6" imgW="634365" imgH="203200" progId="Equation.KSEE3">
                  <p:embed/>
                  <p:pic>
                    <p:nvPicPr>
                      <p:cNvPr id="0" name="对象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150" y="6027738"/>
                        <a:ext cx="1292225"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6327" name="图片 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925888" y="3384550"/>
            <a:ext cx="185578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图片 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709738" y="3395663"/>
            <a:ext cx="1770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6329" name="直接连接符 11"/>
          <p:cNvCxnSpPr>
            <a:cxnSpLocks noChangeShapeType="1"/>
          </p:cNvCxnSpPr>
          <p:nvPr/>
        </p:nvCxnSpPr>
        <p:spPr bwMode="auto">
          <a:xfrm>
            <a:off x="3479800" y="5661025"/>
            <a:ext cx="504825"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330" name="直接连接符 13"/>
          <p:cNvCxnSpPr>
            <a:cxnSpLocks noChangeShapeType="1"/>
          </p:cNvCxnSpPr>
          <p:nvPr/>
        </p:nvCxnSpPr>
        <p:spPr bwMode="auto">
          <a:xfrm>
            <a:off x="6121400" y="5662613"/>
            <a:ext cx="504825"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矩形 1"/>
          <p:cNvSpPr/>
          <p:nvPr/>
        </p:nvSpPr>
        <p:spPr>
          <a:xfrm>
            <a:off x="4403725" y="1581150"/>
            <a:ext cx="4619625" cy="369888"/>
          </a:xfrm>
          <a:prstGeom prst="rect">
            <a:avLst/>
          </a:prstGeom>
          <a:solidFill>
            <a:schemeClr val="accent1">
              <a:lumMod val="20000"/>
              <a:lumOff val="80000"/>
            </a:schemeClr>
          </a:solidFill>
        </p:spPr>
        <p:txBody>
          <a:bodyPr wrap="none">
            <a:spAutoFit/>
          </a:bodyPr>
          <a:lstStyle/>
          <a:p>
            <a:pPr>
              <a:defRPr/>
            </a:pPr>
            <a:r>
              <a:rPr lang="en-US" altLang="zh-CN" dirty="0">
                <a:latin typeface="Lucida Sans Unicode" panose="020B0602030504020204" pitchFamily="34" charset="0"/>
              </a:rPr>
              <a:t>V</a:t>
            </a:r>
            <a:r>
              <a:rPr lang="en-US" altLang="zh-CN" baseline="-25000" dirty="0">
                <a:latin typeface="Lucida Sans Unicode" panose="020B0602030504020204" pitchFamily="34" charset="0"/>
              </a:rPr>
              <a:t>1</a:t>
            </a:r>
            <a:r>
              <a:rPr lang="zh-CN" altLang="en-US" dirty="0">
                <a:latin typeface="Lucida Sans Unicode" panose="020B0602030504020204" pitchFamily="34" charset="0"/>
              </a:rPr>
              <a:t>是所有从源结点有边可到达的结点的集合</a:t>
            </a:r>
            <a:endParaRPr lang="zh-CN" altLang="en-US" dirty="0"/>
          </a:p>
        </p:txBody>
      </p:sp>
      <p:sp>
        <p:nvSpPr>
          <p:cNvPr id="3" name="矩形 2"/>
          <p:cNvSpPr/>
          <p:nvPr/>
        </p:nvSpPr>
        <p:spPr>
          <a:xfrm>
            <a:off x="4403725" y="2087563"/>
            <a:ext cx="4243388" cy="369887"/>
          </a:xfrm>
          <a:prstGeom prst="rect">
            <a:avLst/>
          </a:prstGeom>
          <a:solidFill>
            <a:schemeClr val="accent1">
              <a:lumMod val="20000"/>
              <a:lumOff val="80000"/>
            </a:schemeClr>
          </a:solidFill>
        </p:spPr>
        <p:txBody>
          <a:bodyPr wrap="none">
            <a:spAutoFit/>
          </a:bodyPr>
          <a:lstStyle/>
          <a:p>
            <a:pPr>
              <a:defRPr/>
            </a:pPr>
            <a:r>
              <a:rPr lang="en-US" altLang="zh-CN" dirty="0">
                <a:latin typeface="Lucida Sans Unicode" panose="020B0602030504020204" pitchFamily="34" charset="0"/>
              </a:rPr>
              <a:t>V</a:t>
            </a:r>
            <a:r>
              <a:rPr lang="en-US" altLang="zh-CN" baseline="-25000" dirty="0">
                <a:latin typeface="Lucida Sans Unicode" panose="020B0602030504020204" pitchFamily="34" charset="0"/>
              </a:rPr>
              <a:t>2</a:t>
            </a:r>
            <a:r>
              <a:rPr lang="zh-CN" altLang="en-US" dirty="0">
                <a:latin typeface="Lucida Sans Unicode" panose="020B0602030504020204" pitchFamily="34" charset="0"/>
              </a:rPr>
              <a:t>是所有有边通往源结点</a:t>
            </a:r>
            <a:r>
              <a:rPr lang="en-US" altLang="zh-CN" dirty="0">
                <a:latin typeface="Lucida Sans Unicode" panose="020B0602030504020204" pitchFamily="34" charset="0"/>
              </a:rPr>
              <a:t>s</a:t>
            </a:r>
            <a:r>
              <a:rPr lang="zh-CN" altLang="en-US" dirty="0">
                <a:latin typeface="Lucida Sans Unicode" panose="020B0602030504020204" pitchFamily="34" charset="0"/>
              </a:rPr>
              <a:t>的结点的集合</a:t>
            </a:r>
            <a:endParaRPr lang="zh-CN" altLang="en-US" dirty="0"/>
          </a:p>
        </p:txBody>
      </p:sp>
      <p:pic>
        <p:nvPicPr>
          <p:cNvPr id="56333" name="图片 3"/>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30350" y="2081213"/>
            <a:ext cx="244316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4" name="图片 3"/>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476375" y="1508125"/>
            <a:ext cx="24177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文本框 6"/>
          <p:cNvSpPr txBox="1">
            <a:spLocks noChangeArrowheads="1"/>
          </p:cNvSpPr>
          <p:nvPr/>
        </p:nvSpPr>
        <p:spPr bwMode="auto">
          <a:xfrm>
            <a:off x="7019925" y="4668838"/>
            <a:ext cx="158432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zh-CN" altLang="en-US" sz="1800">
                <a:solidFill>
                  <a:schemeClr val="tx1"/>
                </a:solidFill>
                <a:latin typeface="Arial" panose="020B0604020202020204" pitchFamily="34" charset="0"/>
                <a:ea typeface="宋体" panose="02010600030101010101" pitchFamily="2" charset="-122"/>
              </a:rPr>
              <a:t>注：             </a:t>
            </a:r>
            <a:endParaRPr lang="zh-CN" altLang="en-US" sz="1800">
              <a:solidFill>
                <a:schemeClr val="tx1"/>
              </a:solidFill>
              <a:latin typeface="Arial" panose="020B0604020202020204" pitchFamily="34" charset="0"/>
              <a:ea typeface="宋体" panose="02010600030101010101" pitchFamily="2" charset="-122"/>
            </a:endParaRPr>
          </a:p>
        </p:txBody>
      </p:sp>
      <p:sp>
        <p:nvSpPr>
          <p:cNvPr id="58371" name="矩形 46"/>
          <p:cNvSpPr>
            <a:spLocks noChangeArrowheads="1"/>
          </p:cNvSpPr>
          <p:nvPr/>
        </p:nvSpPr>
        <p:spPr bwMode="auto">
          <a:xfrm>
            <a:off x="309563" y="1066800"/>
            <a:ext cx="965200" cy="984250"/>
          </a:xfrm>
          <a:prstGeom prst="rect">
            <a:avLst/>
          </a:prstGeom>
          <a:solidFill>
            <a:schemeClr val="bg1"/>
          </a:solidFill>
          <a:ln w="9525" algn="ctr">
            <a:solidFill>
              <a:schemeClr val="bg1"/>
            </a:solidFill>
            <a:rou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58372" name="文本框 1"/>
          <p:cNvSpPr txBox="1">
            <a:spLocks noChangeArrowheads="1"/>
          </p:cNvSpPr>
          <p:nvPr/>
        </p:nvSpPr>
        <p:spPr bwMode="auto">
          <a:xfrm>
            <a:off x="250825" y="115888"/>
            <a:ext cx="811053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r>
              <a:rPr lang="zh-CN" altLang="en-US" sz="2400">
                <a:solidFill>
                  <a:schemeClr val="tx1"/>
                </a:solidFill>
                <a:latin typeface="宋体" panose="02010600030101010101" pitchFamily="2" charset="-122"/>
                <a:ea typeface="宋体" panose="02010600030101010101" pitchFamily="2" charset="-122"/>
              </a:rPr>
              <a:t>根据      的定义，重组上式有，</a:t>
            </a:r>
            <a:endParaRPr lang="zh-CN" altLang="en-US" sz="2400">
              <a:solidFill>
                <a:schemeClr val="tx1"/>
              </a:solidFill>
              <a:latin typeface="宋体" panose="02010600030101010101" pitchFamily="2" charset="-122"/>
              <a:ea typeface="宋体" panose="02010600030101010101" pitchFamily="2" charset="-122"/>
            </a:endParaRPr>
          </a:p>
          <a:p>
            <a:pPr>
              <a:spcBef>
                <a:spcPct val="0"/>
              </a:spcBef>
              <a:buClrTx/>
              <a:buSzTx/>
              <a:buFont typeface="Arial" panose="020B0604020202020204" pitchFamily="34" charset="0"/>
              <a:buNone/>
            </a:pPr>
            <a:endParaRPr lang="zh-CN" altLang="en-US" sz="2400">
              <a:solidFill>
                <a:schemeClr val="tx1"/>
              </a:solidFill>
              <a:latin typeface="宋体" panose="02010600030101010101" pitchFamily="2" charset="-122"/>
              <a:ea typeface="宋体" panose="02010600030101010101" pitchFamily="2" charset="-122"/>
            </a:endParaRPr>
          </a:p>
          <a:p>
            <a:pPr>
              <a:spcBef>
                <a:spcPct val="0"/>
              </a:spcBef>
              <a:buClrTx/>
              <a:buSzTx/>
              <a:buFont typeface="Arial" panose="020B0604020202020204" pitchFamily="34" charset="0"/>
              <a:buNone/>
            </a:pPr>
            <a:endParaRPr lang="zh-CN" altLang="en-US" sz="2400">
              <a:solidFill>
                <a:schemeClr val="tx1"/>
              </a:solidFill>
              <a:latin typeface="宋体" panose="02010600030101010101" pitchFamily="2" charset="-122"/>
              <a:ea typeface="宋体" panose="02010600030101010101" pitchFamily="2" charset="-122"/>
            </a:endParaRPr>
          </a:p>
          <a:p>
            <a:pPr>
              <a:spcBef>
                <a:spcPct val="0"/>
              </a:spcBef>
              <a:buClrTx/>
              <a:buSzTx/>
              <a:buFont typeface="Arial" panose="020B0604020202020204" pitchFamily="34" charset="0"/>
              <a:buNone/>
            </a:pPr>
            <a:endParaRPr lang="en-US" altLang="zh-CN" sz="2400">
              <a:solidFill>
                <a:schemeClr val="tx1"/>
              </a:solidFill>
              <a:latin typeface="华文新魏" panose="02010800040101010101" pitchFamily="2" charset="-122"/>
              <a:ea typeface="华文新魏" panose="02010800040101010101" pitchFamily="2" charset="-122"/>
            </a:endParaRPr>
          </a:p>
        </p:txBody>
      </p:sp>
      <p:graphicFrame>
        <p:nvGraphicFramePr>
          <p:cNvPr id="58373" name="对象 9">
            <a:hlinkClick r:id="" action="ppaction://ole?verb=0"/>
          </p:cNvPr>
          <p:cNvGraphicFramePr>
            <a:graphicFrameLocks noChangeAspect="1"/>
          </p:cNvGraphicFramePr>
          <p:nvPr/>
        </p:nvGraphicFramePr>
        <p:xfrm>
          <a:off x="1041400" y="130175"/>
          <a:ext cx="814388" cy="431800"/>
        </p:xfrm>
        <a:graphic>
          <a:graphicData uri="http://schemas.openxmlformats.org/presentationml/2006/ole">
            <mc:AlternateContent xmlns:mc="http://schemas.openxmlformats.org/markup-compatibility/2006">
              <mc:Choice xmlns:v="urn:schemas-microsoft-com:vml" Requires="v">
                <p:oleObj spid="_x0000_s58402" name="" r:id="rId1" imgW="431800" imgH="228600" progId="Equation.KSEE3">
                  <p:embed/>
                </p:oleObj>
              </mc:Choice>
              <mc:Fallback>
                <p:oleObj name="" r:id="rId1" imgW="431800" imgH="228600" progId="Equation.KSEE3">
                  <p:embed/>
                  <p:pic>
                    <p:nvPicPr>
                      <p:cNvPr id="0" name="对象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130175"/>
                        <a:ext cx="8143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8374"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7663" y="620713"/>
            <a:ext cx="1930400" cy="511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8375" name="图片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2950" y="1239838"/>
            <a:ext cx="4252913"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6" name="图片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6450" y="2671763"/>
            <a:ext cx="41275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7" name="图片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26013" y="2635250"/>
            <a:ext cx="39004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8" name="图片 1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6450" y="3308350"/>
            <a:ext cx="25400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9" name="图片 1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500438" y="3292475"/>
            <a:ext cx="5349875"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0" name="图片 15"/>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06450" y="4827588"/>
            <a:ext cx="546258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1" name="图片 1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06450" y="3954463"/>
            <a:ext cx="64293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2" name="图片 1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806450" y="5602288"/>
            <a:ext cx="15636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8383" name="直接连接符 26"/>
          <p:cNvCxnSpPr>
            <a:cxnSpLocks noChangeShapeType="1"/>
          </p:cNvCxnSpPr>
          <p:nvPr/>
        </p:nvCxnSpPr>
        <p:spPr bwMode="auto">
          <a:xfrm>
            <a:off x="1233488" y="4564063"/>
            <a:ext cx="354012"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384" name="直接连接符 28"/>
          <p:cNvCxnSpPr>
            <a:cxnSpLocks noChangeShapeType="1"/>
          </p:cNvCxnSpPr>
          <p:nvPr/>
        </p:nvCxnSpPr>
        <p:spPr bwMode="auto">
          <a:xfrm>
            <a:off x="2646363" y="4564063"/>
            <a:ext cx="354012"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385" name="直接连接符 30"/>
          <p:cNvCxnSpPr>
            <a:cxnSpLocks noChangeShapeType="1"/>
          </p:cNvCxnSpPr>
          <p:nvPr/>
        </p:nvCxnSpPr>
        <p:spPr bwMode="auto">
          <a:xfrm>
            <a:off x="4021138" y="4583113"/>
            <a:ext cx="625475" cy="0"/>
          </a:xfrm>
          <a:prstGeom prst="line">
            <a:avLst/>
          </a:prstGeom>
          <a:noFill/>
          <a:ln w="38100" algn="ctr">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386" name="直接连接符 32"/>
          <p:cNvCxnSpPr>
            <a:cxnSpLocks noChangeShapeType="1"/>
          </p:cNvCxnSpPr>
          <p:nvPr/>
        </p:nvCxnSpPr>
        <p:spPr bwMode="auto">
          <a:xfrm>
            <a:off x="5797550" y="4583113"/>
            <a:ext cx="625475" cy="0"/>
          </a:xfrm>
          <a:prstGeom prst="line">
            <a:avLst/>
          </a:prstGeom>
          <a:noFill/>
          <a:ln w="38100" algn="ctr">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387" name="直接连接符 9"/>
          <p:cNvCxnSpPr>
            <a:cxnSpLocks noChangeShapeType="1"/>
          </p:cNvCxnSpPr>
          <p:nvPr/>
        </p:nvCxnSpPr>
        <p:spPr bwMode="auto">
          <a:xfrm>
            <a:off x="1168400" y="5399088"/>
            <a:ext cx="419100"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388" name="直接连接符 34"/>
          <p:cNvCxnSpPr>
            <a:cxnSpLocks noChangeShapeType="1"/>
          </p:cNvCxnSpPr>
          <p:nvPr/>
        </p:nvCxnSpPr>
        <p:spPr bwMode="auto">
          <a:xfrm>
            <a:off x="2436813" y="5408613"/>
            <a:ext cx="419100"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389" name="直接连接符 35"/>
          <p:cNvCxnSpPr>
            <a:cxnSpLocks noChangeShapeType="1"/>
          </p:cNvCxnSpPr>
          <p:nvPr/>
        </p:nvCxnSpPr>
        <p:spPr bwMode="auto">
          <a:xfrm>
            <a:off x="3811588" y="5416550"/>
            <a:ext cx="419100"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390" name="直接连接符 36"/>
          <p:cNvCxnSpPr>
            <a:cxnSpLocks noChangeShapeType="1"/>
          </p:cNvCxnSpPr>
          <p:nvPr/>
        </p:nvCxnSpPr>
        <p:spPr bwMode="auto">
          <a:xfrm>
            <a:off x="5133975" y="5408613"/>
            <a:ext cx="419100" cy="0"/>
          </a:xfrm>
          <a:prstGeom prst="line">
            <a:avLst/>
          </a:prstGeom>
          <a:noFill/>
          <a:ln w="28575"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391" name="直接连接符 37"/>
          <p:cNvCxnSpPr>
            <a:cxnSpLocks noChangeShapeType="1"/>
          </p:cNvCxnSpPr>
          <p:nvPr/>
        </p:nvCxnSpPr>
        <p:spPr bwMode="auto">
          <a:xfrm>
            <a:off x="1168400" y="5484813"/>
            <a:ext cx="2325688" cy="0"/>
          </a:xfrm>
          <a:prstGeom prst="line">
            <a:avLst/>
          </a:prstGeom>
          <a:noFill/>
          <a:ln w="38100" algn="ctr">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392" name="直接连接符 39"/>
          <p:cNvCxnSpPr>
            <a:cxnSpLocks noChangeShapeType="1"/>
          </p:cNvCxnSpPr>
          <p:nvPr/>
        </p:nvCxnSpPr>
        <p:spPr bwMode="auto">
          <a:xfrm>
            <a:off x="3768725" y="5484813"/>
            <a:ext cx="2500313" cy="0"/>
          </a:xfrm>
          <a:prstGeom prst="line">
            <a:avLst/>
          </a:prstGeom>
          <a:noFill/>
          <a:ln w="38100" algn="ctr">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393" name="直接连接符 41"/>
          <p:cNvCxnSpPr>
            <a:cxnSpLocks noChangeShapeType="1"/>
          </p:cNvCxnSpPr>
          <p:nvPr/>
        </p:nvCxnSpPr>
        <p:spPr bwMode="auto">
          <a:xfrm>
            <a:off x="1274763" y="5978525"/>
            <a:ext cx="312737" cy="0"/>
          </a:xfrm>
          <a:prstGeom prst="line">
            <a:avLst/>
          </a:prstGeom>
          <a:noFill/>
          <a:ln w="38100" algn="ctr">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394" name="直接连接符 43"/>
          <p:cNvCxnSpPr>
            <a:cxnSpLocks noChangeShapeType="1"/>
          </p:cNvCxnSpPr>
          <p:nvPr/>
        </p:nvCxnSpPr>
        <p:spPr bwMode="auto">
          <a:xfrm>
            <a:off x="1909763" y="5978525"/>
            <a:ext cx="460375" cy="0"/>
          </a:xfrm>
          <a:prstGeom prst="line">
            <a:avLst/>
          </a:prstGeom>
          <a:noFill/>
          <a:ln w="38100" algn="ctr">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395" name="矩形 40"/>
          <p:cNvSpPr>
            <a:spLocks noChangeArrowheads="1"/>
          </p:cNvSpPr>
          <p:nvPr/>
        </p:nvSpPr>
        <p:spPr bwMode="auto">
          <a:xfrm>
            <a:off x="1773238" y="704850"/>
            <a:ext cx="790575" cy="534988"/>
          </a:xfrm>
          <a:prstGeom prst="rect">
            <a:avLst/>
          </a:prstGeom>
          <a:solidFill>
            <a:schemeClr val="bg1"/>
          </a:solidFill>
          <a:ln w="9525" algn="ctr">
            <a:solidFill>
              <a:schemeClr val="bg1"/>
            </a:solidFill>
            <a:rou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32796" name="文本框 42"/>
          <p:cNvSpPr txBox="1">
            <a:spLocks noChangeArrowheads="1"/>
          </p:cNvSpPr>
          <p:nvPr/>
        </p:nvSpPr>
        <p:spPr bwMode="auto">
          <a:xfrm>
            <a:off x="503238" y="6184900"/>
            <a:ext cx="8378825" cy="461963"/>
          </a:xfrm>
          <a:prstGeom prst="rect">
            <a:avLst/>
          </a:prstGeom>
          <a:solidFill>
            <a:schemeClr val="accent1">
              <a:lumMod val="20000"/>
              <a:lumOff val="80000"/>
            </a:schemeClr>
          </a:solidFill>
          <a:ln>
            <a:noFill/>
          </a:ln>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defRPr/>
            </a:pPr>
            <a:r>
              <a:rPr lang="zh-CN" altLang="en-US" sz="2400" dirty="0">
                <a:solidFill>
                  <a:schemeClr val="tx1"/>
                </a:solidFill>
              </a:rPr>
              <a:t>                            给出了对</a:t>
            </a:r>
            <a:r>
              <a:rPr lang="en-US" altLang="zh-CN" sz="2400" dirty="0">
                <a:solidFill>
                  <a:schemeClr val="tx1"/>
                </a:solidFill>
              </a:rPr>
              <a:t>G</a:t>
            </a:r>
            <a:r>
              <a:rPr lang="zh-CN" altLang="en-US" sz="2400" dirty="0">
                <a:solidFill>
                  <a:schemeClr val="tx1"/>
                </a:solidFill>
              </a:rPr>
              <a:t>的流增加的方法，如何找     ？</a:t>
            </a:r>
            <a:endParaRPr lang="zh-CN" altLang="en-US" sz="2400" dirty="0">
              <a:solidFill>
                <a:schemeClr val="tx1"/>
              </a:solidFill>
            </a:endParaRPr>
          </a:p>
        </p:txBody>
      </p:sp>
      <p:pic>
        <p:nvPicPr>
          <p:cNvPr id="58397" name="图片 1"/>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7418388" y="4730750"/>
            <a:ext cx="1100137" cy="238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8398" name="文本框 42"/>
          <p:cNvSpPr txBox="1">
            <a:spLocks noChangeArrowheads="1"/>
          </p:cNvSpPr>
          <p:nvPr/>
        </p:nvSpPr>
        <p:spPr bwMode="auto">
          <a:xfrm>
            <a:off x="7812088" y="5641975"/>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zh-CN" altLang="en-US" sz="2400">
                <a:solidFill>
                  <a:schemeClr val="tx1"/>
                </a:solidFill>
              </a:rPr>
              <a:t>证毕</a:t>
            </a:r>
            <a:endParaRPr lang="zh-CN" altLang="en-US" sz="2400">
              <a:solidFill>
                <a:schemeClr val="tx1"/>
              </a:solidFill>
            </a:endParaRPr>
          </a:p>
        </p:txBody>
      </p:sp>
      <p:graphicFrame>
        <p:nvGraphicFramePr>
          <p:cNvPr id="58399" name="对象 7">
            <a:hlinkClick r:id="" action="ppaction://ole?verb=0"/>
          </p:cNvPr>
          <p:cNvGraphicFramePr>
            <a:graphicFrameLocks noChangeAspect="1"/>
          </p:cNvGraphicFramePr>
          <p:nvPr/>
        </p:nvGraphicFramePr>
        <p:xfrm>
          <a:off x="742950" y="6172200"/>
          <a:ext cx="2344738" cy="431800"/>
        </p:xfrm>
        <a:graphic>
          <a:graphicData uri="http://schemas.openxmlformats.org/presentationml/2006/ole">
            <mc:AlternateContent xmlns:mc="http://schemas.openxmlformats.org/markup-compatibility/2006">
              <mc:Choice xmlns:v="urn:schemas-microsoft-com:vml" Requires="v">
                <p:oleObj spid="_x0000_s58403" name="" r:id="rId13" imgW="1244600" imgH="228600" progId="Equation.KSEE3">
                  <p:embed/>
                </p:oleObj>
              </mc:Choice>
              <mc:Fallback>
                <p:oleObj name="" r:id="rId13" imgW="1244600" imgH="228600" progId="Equation.KSEE3">
                  <p:embed/>
                  <p:pic>
                    <p:nvPicPr>
                      <p:cNvPr id="0" name="对象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2950" y="6172200"/>
                        <a:ext cx="23447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400" name="对象 5">
            <a:hlinkClick r:id="" action="ppaction://ole?verb=0"/>
          </p:cNvPr>
          <p:cNvGraphicFramePr>
            <a:graphicFrameLocks noChangeAspect="1"/>
          </p:cNvGraphicFramePr>
          <p:nvPr/>
        </p:nvGraphicFramePr>
        <p:xfrm>
          <a:off x="7969250" y="6186488"/>
          <a:ext cx="358775" cy="461962"/>
        </p:xfrm>
        <a:graphic>
          <a:graphicData uri="http://schemas.openxmlformats.org/presentationml/2006/ole">
            <mc:AlternateContent xmlns:mc="http://schemas.openxmlformats.org/markup-compatibility/2006">
              <mc:Choice xmlns:v="urn:schemas-microsoft-com:vml" Requires="v">
                <p:oleObj spid="_x0000_s58404" name="" r:id="rId15" imgW="177165" imgH="228600" progId="Equation.KSEE3">
                  <p:embed/>
                </p:oleObj>
              </mc:Choice>
              <mc:Fallback>
                <p:oleObj name="" r:id="rId15" imgW="177165" imgH="228600" progId="Equation.KSEE3">
                  <p:embed/>
                  <p:pic>
                    <p:nvPicPr>
                      <p:cNvPr id="0" name="对象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69250" y="6186488"/>
                        <a:ext cx="358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 name="五角星 39"/>
          <p:cNvSpPr/>
          <p:nvPr/>
        </p:nvSpPr>
        <p:spPr bwMode="auto">
          <a:xfrm>
            <a:off x="69850" y="6237288"/>
            <a:ext cx="576263" cy="504825"/>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a:lstStyle/>
          <a:p>
            <a:pPr>
              <a:buFont typeface="Arial" panose="020B0604020202020204" pitchFamily="34" charset="0"/>
              <a:buNone/>
              <a:defRPr/>
            </a:pP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文本框 1"/>
          <p:cNvSpPr txBox="1">
            <a:spLocks noChangeArrowheads="1"/>
          </p:cNvSpPr>
          <p:nvPr/>
        </p:nvSpPr>
        <p:spPr bwMode="auto">
          <a:xfrm>
            <a:off x="106363" y="620713"/>
            <a:ext cx="9037637" cy="6002337"/>
          </a:xfrm>
          <a:prstGeom prst="rect">
            <a:avLst/>
          </a:prstGeom>
          <a:solidFill>
            <a:schemeClr val="bg1"/>
          </a:solid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895350" indent="-895350">
              <a:lnSpc>
                <a:spcPct val="150000"/>
              </a:lnSpc>
              <a:buFont typeface="Arial" panose="020B0604020202020204" pitchFamily="34" charset="0"/>
              <a:buNone/>
              <a:defRPr/>
            </a:pPr>
            <a:r>
              <a:rPr lang="zh-CN" altLang="en-US" sz="2400" b="1" dirty="0">
                <a:solidFill>
                  <a:srgbClr val="000000"/>
                </a:solidFill>
                <a:latin typeface="微软雅黑" panose="020B0503020204020204" pitchFamily="34" charset="-122"/>
                <a:ea typeface="微软雅黑" panose="020B0503020204020204" pitchFamily="34" charset="-122"/>
              </a:rPr>
              <a:t>问题的引出</a:t>
            </a:r>
            <a:r>
              <a:rPr lang="zh-CN" altLang="en-US" sz="2400" dirty="0">
                <a:solidFill>
                  <a:srgbClr val="000000"/>
                </a:solidFill>
                <a:latin typeface="微软雅黑" panose="020B0503020204020204" pitchFamily="34" charset="-122"/>
                <a:ea typeface="微软雅黑" panose="020B0503020204020204" pitchFamily="34" charset="-122"/>
              </a:rPr>
              <a:t>：实例</a:t>
            </a:r>
            <a:r>
              <a:rPr lang="zh-CN" altLang="en-US" sz="2400" b="1" dirty="0">
                <a:solidFill>
                  <a:srgbClr val="FF0000"/>
                </a:solidFill>
                <a:latin typeface="微软雅黑" panose="020B0503020204020204" pitchFamily="34" charset="-122"/>
                <a:ea typeface="微软雅黑" panose="020B0503020204020204" pitchFamily="34" charset="-122"/>
              </a:rPr>
              <a:t>物流网络</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895350" indent="-895350">
              <a:lnSpc>
                <a:spcPct val="150000"/>
              </a:lnSpc>
              <a:buFont typeface="Arial" panose="020B0604020202020204" pitchFamily="34" charset="0"/>
              <a:buNone/>
              <a:defRPr/>
            </a:pPr>
            <a:endParaRPr lang="en-US" altLang="zh-CN" sz="2400" b="1" dirty="0">
              <a:solidFill>
                <a:srgbClr val="FF0000"/>
              </a:solidFill>
              <a:latin typeface="微软雅黑" panose="020B0503020204020204" pitchFamily="34" charset="-122"/>
              <a:ea typeface="微软雅黑" panose="020B0503020204020204" pitchFamily="34" charset="-122"/>
            </a:endParaRPr>
          </a:p>
          <a:p>
            <a:pPr marL="895350" indent="-895350">
              <a:lnSpc>
                <a:spcPct val="150000"/>
              </a:lnSpc>
              <a:buFont typeface="Arial" panose="020B0604020202020204" pitchFamily="34" charset="0"/>
              <a:buNone/>
              <a:defRPr/>
            </a:pPr>
            <a:endParaRPr lang="en-US" altLang="zh-CN" sz="2400" b="1" dirty="0">
              <a:solidFill>
                <a:srgbClr val="FF0000"/>
              </a:solidFill>
              <a:latin typeface="微软雅黑" panose="020B0503020204020204" pitchFamily="34" charset="-122"/>
              <a:ea typeface="微软雅黑" panose="020B0503020204020204" pitchFamily="34" charset="-122"/>
            </a:endParaRPr>
          </a:p>
          <a:p>
            <a:pPr marL="895350" indent="-895350">
              <a:lnSpc>
                <a:spcPct val="150000"/>
              </a:lnSpc>
              <a:buFont typeface="Arial" panose="020B0604020202020204" pitchFamily="34" charset="0"/>
              <a:buNone/>
              <a:defRPr/>
            </a:pPr>
            <a:endParaRPr lang="en-US" altLang="zh-CN" sz="2400" b="1" dirty="0">
              <a:solidFill>
                <a:srgbClr val="FF0000"/>
              </a:solidFill>
              <a:latin typeface="微软雅黑" panose="020B0503020204020204" pitchFamily="34" charset="-122"/>
              <a:ea typeface="微软雅黑" panose="020B0503020204020204" pitchFamily="34" charset="-122"/>
            </a:endParaRPr>
          </a:p>
          <a:p>
            <a:pPr marL="895350" indent="-895350">
              <a:lnSpc>
                <a:spcPct val="150000"/>
              </a:lnSpc>
              <a:buFont typeface="Arial" panose="020B0604020202020204" pitchFamily="34" charset="0"/>
              <a:buNone/>
              <a:defRPr/>
            </a:pPr>
            <a:endParaRPr lang="en-US" altLang="zh-CN" sz="2400" b="1" dirty="0">
              <a:solidFill>
                <a:srgbClr val="FF0000"/>
              </a:solidFill>
              <a:latin typeface="微软雅黑" panose="020B0503020204020204" pitchFamily="34" charset="-122"/>
              <a:ea typeface="微软雅黑" panose="020B0503020204020204" pitchFamily="34" charset="-122"/>
            </a:endParaRPr>
          </a:p>
          <a:p>
            <a:pPr>
              <a:lnSpc>
                <a:spcPct val="150000"/>
              </a:lnSpc>
              <a:defRPr/>
            </a:pPr>
            <a:r>
              <a:rPr lang="zh-CN" altLang="en-US" sz="2200" dirty="0">
                <a:solidFill>
                  <a:srgbClr val="000000"/>
                </a:solidFill>
                <a:latin typeface="Lucida Sans Unicode" panose="020B0602030504020204" pitchFamily="34" charset="0"/>
              </a:rPr>
              <a:t>      在物流网络中，从一个城市（称为</a:t>
            </a:r>
            <a:r>
              <a:rPr lang="zh-CN" altLang="en-US" sz="2200" b="1" dirty="0">
                <a:solidFill>
                  <a:srgbClr val="0000FF"/>
                </a:solidFill>
                <a:latin typeface="微软雅黑" panose="020B0503020204020204" pitchFamily="34" charset="-122"/>
                <a:ea typeface="微软雅黑" panose="020B0503020204020204" pitchFamily="34" charset="-122"/>
              </a:rPr>
              <a:t>源结点</a:t>
            </a:r>
            <a:r>
              <a:rPr lang="zh-CN" altLang="en-US" sz="2200" dirty="0">
                <a:solidFill>
                  <a:srgbClr val="000000"/>
                </a:solidFill>
                <a:latin typeface="Lucida Sans Unicode" panose="020B0602030504020204" pitchFamily="34" charset="0"/>
              </a:rPr>
              <a:t>）发送一批货物到另一个城市（称为</a:t>
            </a:r>
            <a:r>
              <a:rPr lang="zh-CN" altLang="en-US" sz="2200" b="1" dirty="0">
                <a:solidFill>
                  <a:srgbClr val="0000FF"/>
                </a:solidFill>
                <a:latin typeface="微软雅黑" panose="020B0503020204020204" pitchFamily="34" charset="-122"/>
                <a:ea typeface="微软雅黑" panose="020B0503020204020204" pitchFamily="34" charset="-122"/>
              </a:rPr>
              <a:t>汇点</a:t>
            </a:r>
            <a:r>
              <a:rPr lang="zh-CN" altLang="en-US" sz="2200" dirty="0">
                <a:solidFill>
                  <a:srgbClr val="000000"/>
                </a:solidFill>
                <a:latin typeface="Lucida Sans Unicode" panose="020B0602030504020204" pitchFamily="34" charset="0"/>
              </a:rPr>
              <a:t>）。假设源结点可以源源不断地提供货物，汇点可以来者不拒地接收货物；路径连接在任意两个城市之间，但路径上有</a:t>
            </a:r>
            <a:r>
              <a:rPr lang="zh-CN" altLang="en-US" sz="2200" b="1" dirty="0">
                <a:solidFill>
                  <a:srgbClr val="0000FF"/>
                </a:solidFill>
                <a:latin typeface="微软雅黑" panose="020B0503020204020204" pitchFamily="34" charset="-122"/>
                <a:ea typeface="微软雅黑" panose="020B0503020204020204" pitchFamily="34" charset="-122"/>
              </a:rPr>
              <a:t>运输容量有限制</a:t>
            </a:r>
            <a:r>
              <a:rPr lang="zh-CN" altLang="en-US" sz="2200" dirty="0">
                <a:solidFill>
                  <a:srgbClr val="000000"/>
                </a:solidFill>
                <a:latin typeface="Lucida Sans Unicode" panose="020B0602030504020204" pitchFamily="34" charset="0"/>
              </a:rPr>
              <a:t>。货物从源结点到汇点可以选择不同的运输路径。</a:t>
            </a:r>
            <a:endParaRPr lang="en-US" altLang="zh-CN" sz="2200" dirty="0">
              <a:solidFill>
                <a:srgbClr val="000000"/>
              </a:solidFill>
              <a:latin typeface="Lucida Sans Unicode" panose="020B0602030504020204" pitchFamily="34" charset="0"/>
            </a:endParaRPr>
          </a:p>
          <a:p>
            <a:pPr>
              <a:lnSpc>
                <a:spcPct val="150000"/>
              </a:lnSpc>
              <a:defRPr/>
            </a:pPr>
            <a:r>
              <a:rPr lang="en-US" altLang="zh-CN" sz="2400" dirty="0">
                <a:solidFill>
                  <a:srgbClr val="000000"/>
                </a:solidFill>
                <a:latin typeface="Lucida Sans Unicode" panose="020B0602030504020204" pitchFamily="34" charset="0"/>
              </a:rPr>
              <a:t>      </a:t>
            </a:r>
            <a:r>
              <a:rPr lang="zh-CN" altLang="en-US" sz="2400" dirty="0">
                <a:solidFill>
                  <a:srgbClr val="000000"/>
                </a:solidFill>
                <a:latin typeface="微软雅黑" panose="020B0503020204020204" pitchFamily="34" charset="-122"/>
                <a:ea typeface="微软雅黑" panose="020B0503020204020204" pitchFamily="34" charset="-122"/>
              </a:rPr>
              <a:t>问：</a:t>
            </a:r>
            <a:r>
              <a:rPr lang="zh-CN" altLang="en-US" sz="2400" b="1" dirty="0">
                <a:solidFill>
                  <a:srgbClr val="FF0000"/>
                </a:solidFill>
                <a:latin typeface="微软雅黑" panose="020B0503020204020204" pitchFamily="34" charset="-122"/>
                <a:ea typeface="微软雅黑" panose="020B0503020204020204" pitchFamily="34" charset="-122"/>
              </a:rPr>
              <a:t>在不违反任何路径容量限制的条件下，从源结点到汇点运送货物的最大速率是多少</a:t>
            </a:r>
            <a:r>
              <a:rPr lang="en-US" altLang="zh-CN" sz="2400" dirty="0">
                <a:solidFill>
                  <a:srgbClr val="000000"/>
                </a:solidFill>
                <a:latin typeface="Lucida Sans Unicode" panose="020B0602030504020204" pitchFamily="34" charset="0"/>
              </a:rPr>
              <a:t>——</a:t>
            </a:r>
            <a:r>
              <a:rPr lang="zh-CN" altLang="en-US" sz="2400" dirty="0">
                <a:solidFill>
                  <a:srgbClr val="000000"/>
                </a:solidFill>
                <a:latin typeface="Lucida Sans Unicode" panose="020B0602030504020204" pitchFamily="34" charset="0"/>
              </a:rPr>
              <a:t>这一问题的抽象称为</a:t>
            </a:r>
            <a:r>
              <a:rPr lang="zh-CN" altLang="en-US" sz="2400" b="1" dirty="0">
                <a:solidFill>
                  <a:srgbClr val="FF0000"/>
                </a:solidFill>
                <a:latin typeface="微软雅黑" panose="020B0503020204020204" pitchFamily="34" charset="-122"/>
                <a:ea typeface="微软雅黑" panose="020B0503020204020204" pitchFamily="34" charset="-122"/>
              </a:rPr>
              <a:t>最大流问题</a:t>
            </a:r>
            <a:r>
              <a:rPr lang="zh-CN" altLang="en-US" sz="2400" dirty="0">
                <a:solidFill>
                  <a:srgbClr val="000000"/>
                </a:solidFill>
                <a:latin typeface="Lucida Sans Unicode" panose="020B0602030504020204" pitchFamily="34" charset="0"/>
              </a:rPr>
              <a:t>。</a:t>
            </a:r>
            <a:endParaRPr lang="zh-CN" altLang="en-US" sz="2400" dirty="0">
              <a:solidFill>
                <a:srgbClr val="000000"/>
              </a:solidFill>
              <a:latin typeface="Lucida Sans Unicode" panose="020B0602030504020204" pitchFamily="34" charset="0"/>
            </a:endParaRPr>
          </a:p>
        </p:txBody>
      </p:sp>
      <p:grpSp>
        <p:nvGrpSpPr>
          <p:cNvPr id="9219" name="组合 2"/>
          <p:cNvGrpSpPr/>
          <p:nvPr/>
        </p:nvGrpSpPr>
        <p:grpSpPr bwMode="auto">
          <a:xfrm>
            <a:off x="1670050" y="1393825"/>
            <a:ext cx="6361113" cy="1900238"/>
            <a:chOff x="1403350" y="4121150"/>
            <a:chExt cx="6361113" cy="1900238"/>
          </a:xfrm>
        </p:grpSpPr>
        <p:pic>
          <p:nvPicPr>
            <p:cNvPr id="9221" name="图片 1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47813" y="4244975"/>
              <a:ext cx="6216650"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22" name="组合 9"/>
            <p:cNvGrpSpPr/>
            <p:nvPr/>
          </p:nvGrpSpPr>
          <p:grpSpPr bwMode="auto">
            <a:xfrm>
              <a:off x="1403350" y="4121150"/>
              <a:ext cx="3252788" cy="1822771"/>
              <a:chOff x="1968" y="3536"/>
              <a:chExt cx="5123" cy="2871"/>
            </a:xfrm>
          </p:grpSpPr>
          <p:sp>
            <p:nvSpPr>
              <p:cNvPr id="4" name="文本框 3"/>
              <p:cNvSpPr txBox="1"/>
              <p:nvPr/>
            </p:nvSpPr>
            <p:spPr>
              <a:xfrm>
                <a:off x="3423" y="3536"/>
                <a:ext cx="875" cy="483"/>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defRPr/>
                </a:pPr>
                <a:r>
                  <a:rPr lang="zh-CN" altLang="en-US" sz="1400" noProof="1">
                    <a:solidFill>
                      <a:prstClr val="black"/>
                    </a:solidFill>
                    <a:latin typeface="Lucida Sans Unicode" panose="020B0602030504020204"/>
                    <a:sym typeface="+mn-ea"/>
                  </a:rPr>
                  <a:t>济南</a:t>
                </a:r>
                <a:endParaRPr lang="zh-CN" altLang="en-US" sz="1400" noProof="1">
                  <a:solidFill>
                    <a:prstClr val="black"/>
                  </a:solidFill>
                  <a:latin typeface="Lucida Sans Unicode" panose="020B0602030504020204"/>
                  <a:sym typeface="+mn-ea"/>
                </a:endParaRPr>
              </a:p>
            </p:txBody>
          </p:sp>
          <p:sp>
            <p:nvSpPr>
              <p:cNvPr id="5" name="文本框 4"/>
              <p:cNvSpPr txBox="1"/>
              <p:nvPr/>
            </p:nvSpPr>
            <p:spPr>
              <a:xfrm>
                <a:off x="1968" y="4186"/>
                <a:ext cx="965" cy="483"/>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defRPr/>
                </a:pPr>
                <a:r>
                  <a:rPr lang="zh-CN" altLang="en-US" sz="1400" noProof="1">
                    <a:solidFill>
                      <a:prstClr val="black"/>
                    </a:solidFill>
                    <a:latin typeface="Lucida Sans Unicode" panose="020B0602030504020204"/>
                    <a:sym typeface="+mn-ea"/>
                  </a:rPr>
                  <a:t>北京</a:t>
                </a:r>
                <a:endParaRPr lang="zh-CN" altLang="en-US" sz="1400" noProof="1">
                  <a:solidFill>
                    <a:prstClr val="black"/>
                  </a:solidFill>
                  <a:latin typeface="Lucida Sans Unicode" panose="020B0602030504020204"/>
                  <a:sym typeface="+mn-ea"/>
                </a:endParaRPr>
              </a:p>
            </p:txBody>
          </p:sp>
          <p:sp>
            <p:nvSpPr>
              <p:cNvPr id="6" name="文本框 5"/>
              <p:cNvSpPr txBox="1"/>
              <p:nvPr/>
            </p:nvSpPr>
            <p:spPr>
              <a:xfrm>
                <a:off x="2981" y="5921"/>
                <a:ext cx="1365" cy="485"/>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lgn="ctr">
                  <a:defRPr/>
                </a:pPr>
                <a:r>
                  <a:rPr lang="zh-CN" altLang="en-US" sz="1400" noProof="1">
                    <a:solidFill>
                      <a:prstClr val="black"/>
                    </a:solidFill>
                    <a:latin typeface="Lucida Sans Unicode" panose="020B0602030504020204"/>
                    <a:sym typeface="+mn-ea"/>
                  </a:rPr>
                  <a:t>石家庄</a:t>
                </a:r>
                <a:endParaRPr lang="zh-CN" altLang="en-US" sz="1400" noProof="1">
                  <a:solidFill>
                    <a:prstClr val="black"/>
                  </a:solidFill>
                  <a:latin typeface="Lucida Sans Unicode" panose="020B0602030504020204"/>
                  <a:sym typeface="+mn-ea"/>
                </a:endParaRPr>
              </a:p>
            </p:txBody>
          </p:sp>
          <p:sp>
            <p:nvSpPr>
              <p:cNvPr id="7" name="文本框 6"/>
              <p:cNvSpPr txBox="1"/>
              <p:nvPr/>
            </p:nvSpPr>
            <p:spPr>
              <a:xfrm>
                <a:off x="4733" y="3536"/>
                <a:ext cx="875" cy="483"/>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defRPr/>
                </a:pPr>
                <a:r>
                  <a:rPr lang="zh-CN" altLang="en-US" sz="1400" noProof="1">
                    <a:solidFill>
                      <a:prstClr val="black"/>
                    </a:solidFill>
                    <a:latin typeface="Lucida Sans Unicode" panose="020B0602030504020204"/>
                    <a:sym typeface="+mn-ea"/>
                  </a:rPr>
                  <a:t>合肥</a:t>
                </a:r>
                <a:endParaRPr lang="zh-CN" altLang="en-US" sz="1400" noProof="1">
                  <a:solidFill>
                    <a:prstClr val="black"/>
                  </a:solidFill>
                  <a:latin typeface="Lucida Sans Unicode" panose="020B0602030504020204"/>
                  <a:sym typeface="+mn-ea"/>
                </a:endParaRPr>
              </a:p>
            </p:txBody>
          </p:sp>
          <p:sp>
            <p:nvSpPr>
              <p:cNvPr id="8" name="文本框 7"/>
              <p:cNvSpPr txBox="1"/>
              <p:nvPr/>
            </p:nvSpPr>
            <p:spPr>
              <a:xfrm>
                <a:off x="4733" y="5924"/>
                <a:ext cx="875" cy="483"/>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defRPr/>
                </a:pPr>
                <a:r>
                  <a:rPr lang="zh-CN" altLang="en-US" sz="1400" noProof="1">
                    <a:solidFill>
                      <a:prstClr val="black"/>
                    </a:solidFill>
                    <a:latin typeface="Lucida Sans Unicode" panose="020B0602030504020204"/>
                    <a:sym typeface="+mn-ea"/>
                  </a:rPr>
                  <a:t>郑州</a:t>
                </a:r>
                <a:endParaRPr lang="zh-CN" altLang="en-US" sz="1400" noProof="1">
                  <a:solidFill>
                    <a:prstClr val="black"/>
                  </a:solidFill>
                  <a:latin typeface="Lucida Sans Unicode" panose="020B0602030504020204"/>
                  <a:sym typeface="+mn-ea"/>
                </a:endParaRPr>
              </a:p>
            </p:txBody>
          </p:sp>
          <p:sp>
            <p:nvSpPr>
              <p:cNvPr id="9" name="文本框 8"/>
              <p:cNvSpPr txBox="1"/>
              <p:nvPr/>
            </p:nvSpPr>
            <p:spPr>
              <a:xfrm>
                <a:off x="6216" y="4186"/>
                <a:ext cx="875" cy="483"/>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defRPr/>
                </a:pPr>
                <a:r>
                  <a:rPr lang="zh-CN" altLang="en-US" sz="1400" noProof="1">
                    <a:solidFill>
                      <a:prstClr val="black"/>
                    </a:solidFill>
                    <a:latin typeface="Lucida Sans Unicode" panose="020B0602030504020204"/>
                    <a:sym typeface="+mn-ea"/>
                  </a:rPr>
                  <a:t>武汉</a:t>
                </a:r>
                <a:endParaRPr lang="zh-CN" altLang="en-US" sz="1400" noProof="1">
                  <a:solidFill>
                    <a:prstClr val="black"/>
                  </a:solidFill>
                  <a:latin typeface="Lucida Sans Unicode" panose="020B0602030504020204"/>
                  <a:sym typeface="+mn-ea"/>
                </a:endParaRPr>
              </a:p>
            </p:txBody>
          </p:sp>
        </p:grpSp>
        <p:sp>
          <p:nvSpPr>
            <p:cNvPr id="9223" name="文本框 11"/>
            <p:cNvSpPr txBox="1">
              <a:spLocks noChangeArrowheads="1"/>
            </p:cNvSpPr>
            <p:nvPr/>
          </p:nvSpPr>
          <p:spPr bwMode="auto">
            <a:xfrm>
              <a:off x="5546725" y="5653088"/>
              <a:ext cx="15668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gn="ctr">
                <a:spcBef>
                  <a:spcPct val="0"/>
                </a:spcBef>
                <a:buClrTx/>
                <a:buSzTx/>
                <a:buFont typeface="Arial" panose="020B0604020202020204" pitchFamily="34" charset="0"/>
                <a:buNone/>
              </a:pPr>
              <a:r>
                <a:rPr lang="zh-CN" altLang="en-US" sz="1800">
                  <a:solidFill>
                    <a:srgbClr val="000000"/>
                  </a:solidFill>
                  <a:latin typeface="Lucida Sans Unicode" panose="020B0602030504020204" pitchFamily="34" charset="0"/>
                  <a:ea typeface="宋体" panose="02010600030101010101" pitchFamily="2" charset="-122"/>
                </a:rPr>
                <a:t>最优解</a:t>
              </a:r>
              <a:endParaRPr lang="zh-CN" altLang="en-US" sz="1800">
                <a:solidFill>
                  <a:srgbClr val="000000"/>
                </a:solidFill>
                <a:latin typeface="Lucida Sans Unicode" panose="020B0602030504020204" pitchFamily="34" charset="0"/>
                <a:ea typeface="宋体" panose="02010600030101010101" pitchFamily="2" charset="-122"/>
              </a:endParaRPr>
            </a:p>
          </p:txBody>
        </p:sp>
      </p:grpSp>
      <p:sp>
        <p:nvSpPr>
          <p:cNvPr id="9220" name="TextBox 2"/>
          <p:cNvSpPr txBox="1">
            <a:spLocks noChangeArrowheads="1"/>
          </p:cNvSpPr>
          <p:nvPr/>
        </p:nvSpPr>
        <p:spPr bwMode="auto">
          <a:xfrm>
            <a:off x="106363" y="3175"/>
            <a:ext cx="7924800"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ts val="400"/>
              </a:spcBef>
              <a:buClrTx/>
              <a:buSzTx/>
              <a:buFontTx/>
              <a:buNone/>
            </a:pPr>
            <a:r>
              <a:rPr lang="zh-CN" altLang="en-US" sz="2400" b="1">
                <a:solidFill>
                  <a:srgbClr val="000000"/>
                </a:solidFill>
              </a:rPr>
              <a:t>最大流问题由 T. E. Harris and F. S. Ross于1954年提出</a:t>
            </a:r>
            <a:endParaRPr lang="zh-CN" altLang="en-US" sz="2400" b="1">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框 1"/>
          <p:cNvSpPr txBox="1">
            <a:spLocks noChangeArrowheads="1"/>
          </p:cNvSpPr>
          <p:nvPr/>
        </p:nvSpPr>
        <p:spPr bwMode="auto">
          <a:xfrm>
            <a:off x="107950" y="115888"/>
            <a:ext cx="8856663" cy="4678362"/>
          </a:xfrm>
          <a:prstGeom prst="rect">
            <a:avLst/>
          </a:prstGeom>
          <a:solidFill>
            <a:schemeClr val="bg1"/>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defRPr/>
            </a:pPr>
            <a:r>
              <a:rPr lang="en-US" altLang="zh-CN" sz="2800" b="1" dirty="0">
                <a:solidFill>
                  <a:schemeClr val="tx1"/>
                </a:solidFill>
              </a:rPr>
              <a:t>3. </a:t>
            </a:r>
            <a:r>
              <a:rPr lang="zh-CN" altLang="en-US" sz="2800" b="1" dirty="0">
                <a:solidFill>
                  <a:srgbClr val="FF0000"/>
                </a:solidFill>
              </a:rPr>
              <a:t>增广路径</a:t>
            </a:r>
            <a:endParaRPr lang="en-US" altLang="zh-CN" sz="2800" b="1" dirty="0">
              <a:solidFill>
                <a:srgbClr val="FF0000"/>
              </a:solidFill>
            </a:endParaRPr>
          </a:p>
          <a:p>
            <a:pPr>
              <a:lnSpc>
                <a:spcPct val="150000"/>
              </a:lnSpc>
              <a:spcBef>
                <a:spcPts val="1200"/>
              </a:spcBef>
              <a:buClrTx/>
              <a:buSzTx/>
              <a:buFont typeface="Wingdings" panose="05000000000000000000" pitchFamily="2" charset="2"/>
              <a:buNone/>
              <a:defRPr/>
            </a:pPr>
            <a:r>
              <a:rPr lang="zh-CN" altLang="en-US" sz="2400" dirty="0">
                <a:solidFill>
                  <a:schemeClr val="tx1"/>
                </a:solidFill>
              </a:rPr>
              <a:t>       对给定流网络</a:t>
            </a:r>
            <a:r>
              <a:rPr lang="en-US" altLang="zh-CN" sz="2400" dirty="0">
                <a:solidFill>
                  <a:schemeClr val="tx1"/>
                </a:solidFill>
              </a:rPr>
              <a:t>G=(V,E)</a:t>
            </a:r>
            <a:r>
              <a:rPr lang="zh-CN" altLang="en-US" sz="2400" dirty="0">
                <a:solidFill>
                  <a:schemeClr val="tx1"/>
                </a:solidFill>
              </a:rPr>
              <a:t>和流</a:t>
            </a:r>
            <a:r>
              <a:rPr lang="en-US" altLang="zh-CN" sz="2400" i="1" dirty="0">
                <a:solidFill>
                  <a:schemeClr val="tx1"/>
                </a:solidFill>
              </a:rPr>
              <a:t>f </a:t>
            </a:r>
            <a:r>
              <a:rPr lang="zh-CN" altLang="en-US" sz="2400" dirty="0">
                <a:solidFill>
                  <a:schemeClr val="tx1"/>
                </a:solidFill>
              </a:rPr>
              <a:t>，</a:t>
            </a:r>
            <a:r>
              <a:rPr lang="zh-CN" altLang="en-US" sz="2400" b="1" dirty="0">
                <a:solidFill>
                  <a:srgbClr val="FF0000"/>
                </a:solidFill>
              </a:rPr>
              <a:t>增广路径</a:t>
            </a:r>
            <a:r>
              <a:rPr lang="en-US" altLang="zh-CN" sz="2400" b="1" dirty="0">
                <a:solidFill>
                  <a:srgbClr val="FF0000"/>
                </a:solidFill>
                <a:latin typeface="Lucida Console" panose="020B0609040504020204" pitchFamily="49" charset="0"/>
                <a:ea typeface="宋体" panose="02010600030101010101" pitchFamily="2" charset="-122"/>
              </a:rPr>
              <a:t>p</a:t>
            </a:r>
            <a:r>
              <a:rPr lang="en-US" altLang="zh-CN" sz="2000" dirty="0">
                <a:solidFill>
                  <a:schemeClr val="tx1"/>
                </a:solidFill>
              </a:rPr>
              <a:t>(Augmenting Path)</a:t>
            </a:r>
            <a:endParaRPr lang="zh-CN" altLang="en-US" sz="2400" dirty="0">
              <a:solidFill>
                <a:schemeClr val="tx1"/>
              </a:solidFill>
            </a:endParaRPr>
          </a:p>
          <a:p>
            <a:pPr>
              <a:lnSpc>
                <a:spcPct val="150000"/>
              </a:lnSpc>
              <a:spcBef>
                <a:spcPts val="1200"/>
              </a:spcBef>
              <a:buClrTx/>
              <a:buSzTx/>
              <a:buFont typeface="Arial" panose="020B0604020202020204" pitchFamily="34" charset="0"/>
              <a:buNone/>
              <a:defRPr/>
            </a:pPr>
            <a:r>
              <a:rPr lang="zh-CN" altLang="en-US" sz="2400" dirty="0">
                <a:solidFill>
                  <a:schemeClr val="tx1"/>
                </a:solidFill>
              </a:rPr>
              <a:t>是其残存网络    中一条从源结点</a:t>
            </a:r>
            <a:r>
              <a:rPr lang="en-US" altLang="zh-CN" sz="2400" dirty="0">
                <a:solidFill>
                  <a:schemeClr val="tx1"/>
                </a:solidFill>
              </a:rPr>
              <a:t>s</a:t>
            </a:r>
            <a:r>
              <a:rPr lang="zh-CN" altLang="en-US" sz="2400" dirty="0">
                <a:solidFill>
                  <a:schemeClr val="tx1"/>
                </a:solidFill>
              </a:rPr>
              <a:t>到汇点</a:t>
            </a:r>
            <a:r>
              <a:rPr lang="en-US" altLang="zh-CN" sz="2400" dirty="0">
                <a:solidFill>
                  <a:schemeClr val="tx1"/>
                </a:solidFill>
              </a:rPr>
              <a:t>t</a:t>
            </a:r>
            <a:r>
              <a:rPr lang="zh-CN" altLang="en-US" sz="2400" dirty="0">
                <a:solidFill>
                  <a:schemeClr val="tx1"/>
                </a:solidFill>
              </a:rPr>
              <a:t>的简单路径。</a:t>
            </a:r>
            <a:endParaRPr lang="zh-CN" altLang="en-US" sz="2400" dirty="0">
              <a:solidFill>
                <a:schemeClr val="tx1"/>
              </a:solidFill>
            </a:endParaRPr>
          </a:p>
          <a:p>
            <a:pPr marL="1167130" indent="-341630">
              <a:lnSpc>
                <a:spcPct val="150000"/>
              </a:lnSpc>
              <a:spcBef>
                <a:spcPts val="1200"/>
              </a:spcBef>
              <a:buClrTx/>
              <a:buSzTx/>
              <a:buFont typeface="Wingdings" panose="05000000000000000000" pitchFamily="2" charset="2"/>
              <a:buChar char="Ø"/>
              <a:tabLst>
                <a:tab pos="895350" algn="l"/>
              </a:tabLst>
              <a:defRPr/>
            </a:pPr>
            <a:r>
              <a:rPr lang="zh-CN" altLang="en-US" sz="2400" dirty="0">
                <a:solidFill>
                  <a:schemeClr val="tx1"/>
                </a:solidFill>
              </a:rPr>
              <a:t>根据残存网络的定义，对于增广路径上的一条边</a:t>
            </a:r>
            <a:r>
              <a:rPr lang="en-US" altLang="zh-CN" sz="2400" dirty="0">
                <a:solidFill>
                  <a:schemeClr val="tx1"/>
                </a:solidFill>
              </a:rPr>
              <a:t>(</a:t>
            </a:r>
            <a:r>
              <a:rPr lang="en-US" altLang="zh-CN" sz="2400" dirty="0" err="1">
                <a:solidFill>
                  <a:schemeClr val="tx1"/>
                </a:solidFill>
              </a:rPr>
              <a:t>u,v</a:t>
            </a:r>
            <a:r>
              <a:rPr lang="en-US" altLang="zh-CN" sz="2400" dirty="0">
                <a:solidFill>
                  <a:schemeClr val="tx1"/>
                </a:solidFill>
              </a:rPr>
              <a:t>)</a:t>
            </a:r>
            <a:r>
              <a:rPr lang="zh-CN" altLang="en-US" sz="2400" dirty="0">
                <a:solidFill>
                  <a:schemeClr val="tx1"/>
                </a:solidFill>
              </a:rPr>
              <a:t>，其可增加的流值最大为该边的残存容量             </a:t>
            </a:r>
            <a:r>
              <a:rPr lang="zh-CN" altLang="en-US" sz="2400" dirty="0">
                <a:solidFill>
                  <a:schemeClr val="tx1"/>
                </a:solidFill>
                <a:latin typeface="Lucida Console" panose="020B0609040504020204" pitchFamily="49" charset="0"/>
                <a:ea typeface="宋体" panose="02010600030101010101" pitchFamily="2" charset="-122"/>
              </a:rPr>
              <a:t>。</a:t>
            </a:r>
            <a:endParaRPr lang="zh-CN" altLang="en-US" sz="2400" dirty="0">
              <a:solidFill>
                <a:schemeClr val="tx1"/>
              </a:solidFill>
              <a:latin typeface="Lucida Console" panose="020B0609040504020204" pitchFamily="49" charset="0"/>
              <a:ea typeface="宋体" panose="02010600030101010101" pitchFamily="2" charset="-122"/>
            </a:endParaRPr>
          </a:p>
          <a:p>
            <a:pPr marL="1167130" indent="-341630">
              <a:lnSpc>
                <a:spcPct val="150000"/>
              </a:lnSpc>
              <a:spcBef>
                <a:spcPts val="1200"/>
              </a:spcBef>
              <a:buClrTx/>
              <a:buSzTx/>
              <a:buFont typeface="Wingdings" panose="05000000000000000000" pitchFamily="2" charset="2"/>
              <a:buChar char="Ø"/>
              <a:tabLst>
                <a:tab pos="895350" algn="l"/>
              </a:tabLst>
              <a:defRPr/>
            </a:pPr>
            <a:r>
              <a:rPr lang="zh-CN" altLang="en-US" sz="2400" b="1" dirty="0">
                <a:solidFill>
                  <a:schemeClr val="tx1"/>
                </a:solidFill>
              </a:rPr>
              <a:t>对于一条增广路径p，能增加的最大流值称为该路径的</a:t>
            </a:r>
            <a:r>
              <a:rPr lang="zh-CN" altLang="en-US" sz="2400" b="1" dirty="0">
                <a:solidFill>
                  <a:srgbClr val="FF0000"/>
                </a:solidFill>
              </a:rPr>
              <a:t>残存容量</a:t>
            </a:r>
            <a:r>
              <a:rPr lang="zh-CN" altLang="en-US" sz="2400" dirty="0">
                <a:solidFill>
                  <a:schemeClr val="tx1"/>
                </a:solidFill>
              </a:rPr>
              <a:t>，等于</a:t>
            </a:r>
            <a:r>
              <a:rPr lang="en-US" altLang="zh-CN" sz="2400" b="1" dirty="0">
                <a:solidFill>
                  <a:schemeClr val="tx1"/>
                </a:solidFill>
              </a:rPr>
              <a:t>p</a:t>
            </a:r>
            <a:r>
              <a:rPr lang="zh-CN" altLang="en-US" sz="2400" b="1" dirty="0">
                <a:solidFill>
                  <a:schemeClr val="tx1"/>
                </a:solidFill>
              </a:rPr>
              <a:t>上所有边残存容量的最小值</a:t>
            </a:r>
            <a:r>
              <a:rPr lang="zh-CN" altLang="en-US" sz="2400" dirty="0">
                <a:solidFill>
                  <a:schemeClr val="tx1"/>
                </a:solidFill>
              </a:rPr>
              <a:t>，即：</a:t>
            </a:r>
            <a:endParaRPr lang="zh-CN" altLang="en-US" sz="2400" dirty="0">
              <a:solidFill>
                <a:schemeClr val="tx1"/>
              </a:solidFill>
            </a:endParaRPr>
          </a:p>
        </p:txBody>
      </p:sp>
      <p:sp>
        <p:nvSpPr>
          <p:cNvPr id="3" name="矩形 2"/>
          <p:cNvSpPr/>
          <p:nvPr/>
        </p:nvSpPr>
        <p:spPr>
          <a:xfrm>
            <a:off x="5940425" y="5734050"/>
            <a:ext cx="719138" cy="2873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graphicFrame>
        <p:nvGraphicFramePr>
          <p:cNvPr id="60420" name="对象 1">
            <a:hlinkClick r:id="" action="ppaction://ole?verb=0"/>
          </p:cNvPr>
          <p:cNvGraphicFramePr>
            <a:graphicFrameLocks noChangeAspect="1"/>
          </p:cNvGraphicFramePr>
          <p:nvPr/>
        </p:nvGraphicFramePr>
        <p:xfrm>
          <a:off x="1993900" y="1701800"/>
          <a:ext cx="431800" cy="484188"/>
        </p:xfrm>
        <a:graphic>
          <a:graphicData uri="http://schemas.openxmlformats.org/presentationml/2006/ole">
            <mc:AlternateContent xmlns:mc="http://schemas.openxmlformats.org/markup-compatibility/2006">
              <mc:Choice xmlns:v="urn:schemas-microsoft-com:vml" Requires="v">
                <p:oleObj spid="_x0000_s60426" name="" r:id="rId1" imgW="215900" imgH="241300" progId="Equation.3">
                  <p:embed/>
                </p:oleObj>
              </mc:Choice>
              <mc:Fallback>
                <p:oleObj name="" r:id="rId1" imgW="215900" imgH="241300" progId="Equation.3">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900" y="1701800"/>
                        <a:ext cx="4318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21" name="对象 3">
            <a:hlinkClick r:id="" action="ppaction://ole?verb=0"/>
          </p:cNvPr>
          <p:cNvGraphicFramePr>
            <a:graphicFrameLocks noChangeAspect="1"/>
          </p:cNvGraphicFramePr>
          <p:nvPr/>
        </p:nvGraphicFramePr>
        <p:xfrm>
          <a:off x="6516688" y="2925763"/>
          <a:ext cx="1169987" cy="554037"/>
        </p:xfrm>
        <a:graphic>
          <a:graphicData uri="http://schemas.openxmlformats.org/presentationml/2006/ole">
            <mc:AlternateContent xmlns:mc="http://schemas.openxmlformats.org/markup-compatibility/2006">
              <mc:Choice xmlns:v="urn:schemas-microsoft-com:vml" Requires="v">
                <p:oleObj spid="_x0000_s60427" name="" r:id="rId3" imgW="508000" imgH="241300" progId="Equation.KSEE3">
                  <p:embed/>
                </p:oleObj>
              </mc:Choice>
              <mc:Fallback>
                <p:oleObj name="" r:id="rId3" imgW="508000" imgH="241300" progId="Equation.KSEE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688" y="2925763"/>
                        <a:ext cx="116998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0422" name="图片 4" descr="2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93900" y="4752975"/>
            <a:ext cx="62309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0423" name="对象 11">
            <a:hlinkClick r:id="" action="ppaction://ole?verb=0"/>
          </p:cNvPr>
          <p:cNvGraphicFramePr>
            <a:graphicFrameLocks noChangeAspect="1"/>
          </p:cNvGraphicFramePr>
          <p:nvPr/>
        </p:nvGraphicFramePr>
        <p:xfrm>
          <a:off x="3348038" y="5445125"/>
          <a:ext cx="2406650" cy="576263"/>
        </p:xfrm>
        <a:graphic>
          <a:graphicData uri="http://schemas.openxmlformats.org/presentationml/2006/ole">
            <mc:AlternateContent xmlns:mc="http://schemas.openxmlformats.org/markup-compatibility/2006">
              <mc:Choice xmlns:v="urn:schemas-microsoft-com:vml" Requires="v">
                <p:oleObj spid="_x0000_s60428" name="" r:id="rId6" imgW="1002665" imgH="241300" progId="Equation.KSEE3">
                  <p:embed/>
                </p:oleObj>
              </mc:Choice>
              <mc:Fallback>
                <p:oleObj name="" r:id="rId6" imgW="1002665" imgH="241300" progId="Equation.KSEE3">
                  <p:embed/>
                  <p:pic>
                    <p:nvPicPr>
                      <p:cNvPr id="0" name="对象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8038" y="5445125"/>
                        <a:ext cx="24066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4" name="文本框 1"/>
          <p:cNvSpPr txBox="1">
            <a:spLocks noChangeArrowheads="1"/>
          </p:cNvSpPr>
          <p:nvPr/>
        </p:nvSpPr>
        <p:spPr bwMode="auto">
          <a:xfrm>
            <a:off x="3382963" y="5472113"/>
            <a:ext cx="903287" cy="5222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zh-CN" altLang="en-US" sz="2800" b="1">
                <a:solidFill>
                  <a:srgbClr val="FF0000"/>
                </a:solidFill>
              </a:rPr>
              <a:t>注：</a:t>
            </a:r>
            <a:endParaRPr lang="zh-CN" altLang="en-US" sz="2800" b="1">
              <a:solidFill>
                <a:srgbClr val="FF0000"/>
              </a:solidFill>
            </a:endParaRPr>
          </a:p>
        </p:txBody>
      </p:sp>
      <p:sp>
        <p:nvSpPr>
          <p:cNvPr id="60425" name="矩形 1"/>
          <p:cNvSpPr>
            <a:spLocks noChangeArrowheads="1"/>
          </p:cNvSpPr>
          <p:nvPr/>
        </p:nvSpPr>
        <p:spPr bwMode="auto">
          <a:xfrm>
            <a:off x="1042988" y="6130925"/>
            <a:ext cx="7572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zh-CN" altLang="en-US" sz="2400" b="1">
                <a:solidFill>
                  <a:srgbClr val="0000FF"/>
                </a:solidFill>
              </a:rPr>
              <a:t>残存容量最小的边是瓶颈，增广路径的流量受其限制。</a:t>
            </a:r>
            <a:endParaRPr lang="zh-CN" altLang="en-US" sz="2400">
              <a:solidFill>
                <a:srgbClr val="0000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图片 5" descr="2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7475" y="560388"/>
            <a:ext cx="5291138"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7" name="图片 6" descr="2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50" y="3594100"/>
            <a:ext cx="5580063"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2468" name="组合 1"/>
          <p:cNvGrpSpPr/>
          <p:nvPr/>
        </p:nvGrpSpPr>
        <p:grpSpPr bwMode="auto">
          <a:xfrm>
            <a:off x="6227763" y="3021013"/>
            <a:ext cx="1831975" cy="2282825"/>
            <a:chOff x="4041598" y="3727663"/>
            <a:chExt cx="1687363" cy="1673121"/>
          </a:xfrm>
        </p:grpSpPr>
        <p:graphicFrame>
          <p:nvGraphicFramePr>
            <p:cNvPr id="62478" name="对象 7">
              <a:hlinkClick r:id="" action="ppaction://ole?verb=0"/>
            </p:cNvPr>
            <p:cNvGraphicFramePr>
              <a:graphicFrameLocks noChangeAspect="1"/>
            </p:cNvGraphicFramePr>
            <p:nvPr/>
          </p:nvGraphicFramePr>
          <p:xfrm>
            <a:off x="4041598" y="3727663"/>
            <a:ext cx="1577826" cy="320675"/>
          </p:xfrm>
          <a:graphic>
            <a:graphicData uri="http://schemas.openxmlformats.org/presentationml/2006/ole">
              <mc:AlternateContent xmlns:mc="http://schemas.openxmlformats.org/markup-compatibility/2006">
                <mc:Choice xmlns:v="urn:schemas-microsoft-com:vml" Requires="v">
                  <p:oleObj spid="_x0000_s62482" name="" r:id="rId3" imgW="939800" imgH="228600" progId="Equation.KSEE3">
                    <p:embed/>
                  </p:oleObj>
                </mc:Choice>
                <mc:Fallback>
                  <p:oleObj name="" r:id="rId3" imgW="939800" imgH="228600" progId="Equation.KSEE3">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1598" y="3727663"/>
                          <a:ext cx="1577826"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9" name="对象 8">
              <a:hlinkClick r:id="" action="ppaction://ole?verb=0"/>
            </p:cNvPr>
            <p:cNvGraphicFramePr>
              <a:graphicFrameLocks noChangeAspect="1"/>
            </p:cNvGraphicFramePr>
            <p:nvPr/>
          </p:nvGraphicFramePr>
          <p:xfrm>
            <a:off x="4422449" y="4112972"/>
            <a:ext cx="1120775" cy="349250"/>
          </p:xfrm>
          <a:graphic>
            <a:graphicData uri="http://schemas.openxmlformats.org/presentationml/2006/ole">
              <mc:AlternateContent xmlns:mc="http://schemas.openxmlformats.org/markup-compatibility/2006">
                <mc:Choice xmlns:v="urn:schemas-microsoft-com:vml" Requires="v">
                  <p:oleObj spid="_x0000_s62483" name="" r:id="rId5" imgW="774065" imgH="241300" progId="Equation.KSEE3">
                    <p:embed/>
                  </p:oleObj>
                </mc:Choice>
                <mc:Fallback>
                  <p:oleObj name="" r:id="rId5" imgW="774065" imgH="241300" progId="Equation.KSEE3">
                    <p:embed/>
                    <p:pic>
                      <p:nvPicPr>
                        <p:cNvPr id="0" name="对象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2449" y="4112972"/>
                          <a:ext cx="112077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80" name="对象 9">
              <a:hlinkClick r:id="" action="ppaction://ole?verb=0"/>
            </p:cNvPr>
            <p:cNvGraphicFramePr>
              <a:graphicFrameLocks noChangeAspect="1"/>
            </p:cNvGraphicFramePr>
            <p:nvPr/>
          </p:nvGraphicFramePr>
          <p:xfrm>
            <a:off x="4422449" y="4557450"/>
            <a:ext cx="1306512" cy="349250"/>
          </p:xfrm>
          <a:graphic>
            <a:graphicData uri="http://schemas.openxmlformats.org/presentationml/2006/ole">
              <mc:AlternateContent xmlns:mc="http://schemas.openxmlformats.org/markup-compatibility/2006">
                <mc:Choice xmlns:v="urn:schemas-microsoft-com:vml" Requires="v">
                  <p:oleObj spid="_x0000_s62484" name="" r:id="rId7" imgW="901700" imgH="241300" progId="Equation.KSEE3">
                    <p:embed/>
                  </p:oleObj>
                </mc:Choice>
                <mc:Fallback>
                  <p:oleObj name="" r:id="rId7" imgW="901700" imgH="241300" progId="Equation.KSEE3">
                    <p:embed/>
                    <p:pic>
                      <p:nvPicPr>
                        <p:cNvPr id="0" name="对象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2449" y="4557450"/>
                          <a:ext cx="13065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81" name="对象 10">
              <a:hlinkClick r:id="" action="ppaction://ole?verb=0"/>
            </p:cNvPr>
            <p:cNvGraphicFramePr>
              <a:graphicFrameLocks noChangeAspect="1"/>
            </p:cNvGraphicFramePr>
            <p:nvPr/>
          </p:nvGraphicFramePr>
          <p:xfrm>
            <a:off x="4422449" y="5051534"/>
            <a:ext cx="1196975" cy="349250"/>
          </p:xfrm>
          <a:graphic>
            <a:graphicData uri="http://schemas.openxmlformats.org/presentationml/2006/ole">
              <mc:AlternateContent xmlns:mc="http://schemas.openxmlformats.org/markup-compatibility/2006">
                <mc:Choice xmlns:v="urn:schemas-microsoft-com:vml" Requires="v">
                  <p:oleObj spid="_x0000_s62485" name="" r:id="rId9" imgW="825500" imgH="241300" progId="Equation.KSEE3">
                    <p:embed/>
                  </p:oleObj>
                </mc:Choice>
                <mc:Fallback>
                  <p:oleObj name="" r:id="rId9" imgW="825500" imgH="241300" progId="Equation.KSEE3">
                    <p:embed/>
                    <p:pic>
                      <p:nvPicPr>
                        <p:cNvPr id="0" name="对象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2449" y="5051534"/>
                          <a:ext cx="119697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34822" name="文本框 13"/>
          <p:cNvSpPr txBox="1">
            <a:spLocks noChangeArrowheads="1"/>
          </p:cNvSpPr>
          <p:nvPr/>
        </p:nvSpPr>
        <p:spPr bwMode="auto">
          <a:xfrm>
            <a:off x="1963738" y="3027363"/>
            <a:ext cx="1143000" cy="428625"/>
          </a:xfrm>
          <a:prstGeom prst="rect">
            <a:avLst/>
          </a:prstGeom>
          <a:solidFill>
            <a:schemeClr val="accent1">
              <a:lumMod val="20000"/>
              <a:lumOff val="80000"/>
            </a:schemeClr>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gn="ctr" eaLnBrk="1" hangingPunct="1">
              <a:spcBef>
                <a:spcPct val="0"/>
              </a:spcBef>
              <a:buClrTx/>
              <a:buSzTx/>
              <a:buFont typeface="Arial" panose="020B0604020202020204" pitchFamily="34" charset="0"/>
              <a:buNone/>
              <a:defRPr/>
            </a:pPr>
            <a:r>
              <a:rPr lang="zh-CN" altLang="en-US" sz="2200" dirty="0">
                <a:solidFill>
                  <a:schemeClr val="tx1"/>
                </a:solidFill>
              </a:rPr>
              <a:t>流网络</a:t>
            </a:r>
            <a:endParaRPr lang="zh-CN" altLang="en-US" sz="2200" dirty="0">
              <a:solidFill>
                <a:schemeClr val="tx1"/>
              </a:solidFill>
            </a:endParaRPr>
          </a:p>
        </p:txBody>
      </p:sp>
      <p:sp>
        <p:nvSpPr>
          <p:cNvPr id="34823" name="文本框 14"/>
          <p:cNvSpPr txBox="1">
            <a:spLocks noChangeArrowheads="1"/>
          </p:cNvSpPr>
          <p:nvPr/>
        </p:nvSpPr>
        <p:spPr bwMode="auto">
          <a:xfrm>
            <a:off x="1963738" y="6089650"/>
            <a:ext cx="1412875" cy="430213"/>
          </a:xfrm>
          <a:prstGeom prst="rect">
            <a:avLst/>
          </a:prstGeom>
          <a:solidFill>
            <a:schemeClr val="accent1">
              <a:lumMod val="20000"/>
              <a:lumOff val="80000"/>
            </a:schemeClr>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gn="ctr" eaLnBrk="1" hangingPunct="1">
              <a:spcBef>
                <a:spcPct val="0"/>
              </a:spcBef>
              <a:buClrTx/>
              <a:buSzTx/>
              <a:buFont typeface="Arial" panose="020B0604020202020204" pitchFamily="34" charset="0"/>
              <a:buNone/>
              <a:defRPr/>
            </a:pPr>
            <a:r>
              <a:rPr lang="zh-CN" altLang="en-US" sz="2200" dirty="0">
                <a:solidFill>
                  <a:schemeClr val="tx1"/>
                </a:solidFill>
              </a:rPr>
              <a:t>残存网络</a:t>
            </a:r>
            <a:endParaRPr lang="zh-CN" altLang="en-US" sz="2200" dirty="0">
              <a:solidFill>
                <a:schemeClr val="tx1"/>
              </a:solidFill>
            </a:endParaRPr>
          </a:p>
        </p:txBody>
      </p:sp>
      <p:sp>
        <p:nvSpPr>
          <p:cNvPr id="62471" name="文本框 1"/>
          <p:cNvSpPr txBox="1">
            <a:spLocks noChangeArrowheads="1"/>
          </p:cNvSpPr>
          <p:nvPr/>
        </p:nvSpPr>
        <p:spPr bwMode="auto">
          <a:xfrm>
            <a:off x="280988" y="333375"/>
            <a:ext cx="14112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r>
              <a:rPr lang="zh-CN" altLang="en-US" sz="2800">
                <a:solidFill>
                  <a:schemeClr val="tx1"/>
                </a:solidFill>
              </a:rPr>
              <a:t>示例：</a:t>
            </a:r>
            <a:endParaRPr lang="zh-CN" altLang="en-US">
              <a:solidFill>
                <a:schemeClr val="tx1"/>
              </a:solidFill>
            </a:endParaRPr>
          </a:p>
        </p:txBody>
      </p:sp>
      <p:pic>
        <p:nvPicPr>
          <p:cNvPr id="62472" name="图片 4"/>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6011863" y="6313488"/>
            <a:ext cx="501650"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3" name="图片 5"/>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137150" y="5354638"/>
            <a:ext cx="2922588"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4" name="图片 6"/>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6262688" y="5813425"/>
            <a:ext cx="28860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2475" name="直接箭头连接符 8"/>
          <p:cNvCxnSpPr>
            <a:cxnSpLocks noChangeShapeType="1"/>
          </p:cNvCxnSpPr>
          <p:nvPr/>
        </p:nvCxnSpPr>
        <p:spPr bwMode="auto">
          <a:xfrm flipH="1">
            <a:off x="4859338" y="3284538"/>
            <a:ext cx="1368425" cy="1081087"/>
          </a:xfrm>
          <a:prstGeom prst="straightConnector1">
            <a:avLst/>
          </a:prstGeom>
          <a:noFill/>
          <a:ln w="57150" algn="ctr">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文本框 13"/>
          <p:cNvSpPr txBox="1">
            <a:spLocks noChangeArrowheads="1"/>
          </p:cNvSpPr>
          <p:nvPr/>
        </p:nvSpPr>
        <p:spPr bwMode="auto">
          <a:xfrm>
            <a:off x="6148388" y="3708400"/>
            <a:ext cx="425450" cy="1385888"/>
          </a:xfrm>
          <a:prstGeom prst="rect">
            <a:avLst/>
          </a:prstGeom>
          <a:solidFill>
            <a:schemeClr val="accent1">
              <a:lumMod val="20000"/>
              <a:lumOff val="80000"/>
            </a:schemeClr>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gn="ctr" eaLnBrk="1" hangingPunct="1">
              <a:spcBef>
                <a:spcPct val="0"/>
              </a:spcBef>
              <a:buClrTx/>
              <a:buSzTx/>
              <a:buFont typeface="Arial" panose="020B0604020202020204" pitchFamily="34" charset="0"/>
              <a:buNone/>
              <a:defRPr/>
            </a:pPr>
            <a:r>
              <a:rPr lang="zh-CN" altLang="en-US" sz="1400" dirty="0">
                <a:solidFill>
                  <a:schemeClr val="tx1"/>
                </a:solidFill>
              </a:rPr>
              <a:t>边的残存容量</a:t>
            </a:r>
            <a:endParaRPr lang="zh-CN" altLang="en-US" sz="1400" dirty="0">
              <a:solidFill>
                <a:schemeClr val="tx1"/>
              </a:solidFill>
            </a:endParaRPr>
          </a:p>
        </p:txBody>
      </p:sp>
      <p:sp>
        <p:nvSpPr>
          <p:cNvPr id="62477" name="矩形 1"/>
          <p:cNvSpPr>
            <a:spLocks noChangeArrowheads="1"/>
          </p:cNvSpPr>
          <p:nvPr/>
        </p:nvSpPr>
        <p:spPr bwMode="auto">
          <a:xfrm>
            <a:off x="4584700" y="5867400"/>
            <a:ext cx="14271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zh-CN" altLang="en-US" sz="1800" b="1">
                <a:solidFill>
                  <a:srgbClr val="0000FF"/>
                </a:solidFill>
                <a:latin typeface="Arial" panose="020B0604020202020204" pitchFamily="34" charset="0"/>
                <a:ea typeface="宋体" panose="02010600030101010101" pitchFamily="2" charset="-122"/>
              </a:rPr>
              <a:t>增广路径的残存容量</a:t>
            </a:r>
            <a:endParaRPr lang="zh-CN" altLang="en-US" sz="180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文本框 1"/>
          <p:cNvSpPr txBox="1">
            <a:spLocks noChangeArrowheads="1"/>
          </p:cNvSpPr>
          <p:nvPr/>
        </p:nvSpPr>
        <p:spPr bwMode="auto">
          <a:xfrm>
            <a:off x="179388" y="188913"/>
            <a:ext cx="8785225" cy="6616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spcAft>
                <a:spcPts val="1200"/>
              </a:spcAft>
              <a:buClrTx/>
              <a:buSzTx/>
              <a:buFont typeface="Arial" panose="020B0604020202020204" pitchFamily="34" charset="0"/>
              <a:buNone/>
            </a:pPr>
            <a:r>
              <a:rPr lang="zh-CN" altLang="en-US" sz="2400" b="1">
                <a:solidFill>
                  <a:srgbClr val="0000FF"/>
                </a:solidFill>
              </a:rPr>
              <a:t>       引理</a:t>
            </a:r>
            <a:r>
              <a:rPr lang="en-US" altLang="zh-CN" sz="2400" b="1">
                <a:solidFill>
                  <a:srgbClr val="0000FF"/>
                </a:solidFill>
              </a:rPr>
              <a:t>26.2 </a:t>
            </a:r>
            <a:r>
              <a:rPr lang="zh-CN" altLang="en-US" sz="2400">
                <a:solidFill>
                  <a:schemeClr val="tx1"/>
                </a:solidFill>
              </a:rPr>
              <a:t>设              为一个流网络，</a:t>
            </a:r>
            <a:r>
              <a:rPr lang="en-US" altLang="zh-CN" sz="2400" i="1">
                <a:solidFill>
                  <a:schemeClr val="tx1"/>
                </a:solidFill>
              </a:rPr>
              <a:t>f </a:t>
            </a:r>
            <a:r>
              <a:rPr lang="zh-CN" altLang="en-US" sz="2400">
                <a:solidFill>
                  <a:schemeClr val="tx1"/>
                </a:solidFill>
              </a:rPr>
              <a:t>是图</a:t>
            </a:r>
            <a:r>
              <a:rPr lang="en-US" altLang="zh-CN" sz="2400">
                <a:solidFill>
                  <a:schemeClr val="tx1"/>
                </a:solidFill>
              </a:rPr>
              <a:t>G</a:t>
            </a:r>
            <a:r>
              <a:rPr lang="zh-CN" altLang="en-US" sz="2400">
                <a:solidFill>
                  <a:schemeClr val="tx1"/>
                </a:solidFill>
              </a:rPr>
              <a:t>的一个流。记</a:t>
            </a:r>
            <a:r>
              <a:rPr lang="en-US" altLang="zh-CN" sz="2400" b="1" i="1">
                <a:solidFill>
                  <a:schemeClr val="tx1"/>
                </a:solidFill>
              </a:rPr>
              <a:t>p </a:t>
            </a:r>
            <a:r>
              <a:rPr lang="zh-CN" altLang="en-US" sz="2400" b="1">
                <a:solidFill>
                  <a:schemeClr val="tx1"/>
                </a:solidFill>
              </a:rPr>
              <a:t>为其残存网络     中的一条增广路径。</a:t>
            </a:r>
            <a:endParaRPr lang="en-US" altLang="zh-CN" sz="2400" b="1">
              <a:solidFill>
                <a:schemeClr val="tx1"/>
              </a:solidFill>
            </a:endParaRPr>
          </a:p>
          <a:p>
            <a:pPr>
              <a:lnSpc>
                <a:spcPct val="150000"/>
              </a:lnSpc>
              <a:spcBef>
                <a:spcPct val="0"/>
              </a:spcBef>
              <a:buClrTx/>
              <a:buSzTx/>
              <a:buFont typeface="Arial" panose="020B0604020202020204" pitchFamily="34" charset="0"/>
              <a:buNone/>
            </a:pPr>
            <a:r>
              <a:rPr lang="en-US" altLang="zh-CN" sz="2400">
                <a:solidFill>
                  <a:schemeClr val="tx1"/>
                </a:solidFill>
              </a:rPr>
              <a:t>       </a:t>
            </a:r>
            <a:r>
              <a:rPr lang="zh-CN" altLang="en-US" sz="2400">
                <a:solidFill>
                  <a:schemeClr val="tx1"/>
                </a:solidFill>
              </a:rPr>
              <a:t>定义一个函数         </a:t>
            </a:r>
            <a:r>
              <a:rPr lang="en-US" altLang="zh-CN" sz="2400">
                <a:solidFill>
                  <a:schemeClr val="tx1"/>
                </a:solidFill>
              </a:rPr>
              <a:t>             </a:t>
            </a:r>
            <a:r>
              <a:rPr lang="zh-CN" altLang="en-US" sz="2400">
                <a:solidFill>
                  <a:schemeClr val="tx1"/>
                </a:solidFill>
              </a:rPr>
              <a:t>如下：</a:t>
            </a:r>
            <a:endParaRPr lang="zh-CN" altLang="en-US" sz="2400">
              <a:solidFill>
                <a:schemeClr val="tx1"/>
              </a:solidFill>
            </a:endParaRPr>
          </a:p>
          <a:p>
            <a:pPr>
              <a:lnSpc>
                <a:spcPct val="150000"/>
              </a:lnSpc>
              <a:spcBef>
                <a:spcPct val="0"/>
              </a:spcBef>
              <a:buClrTx/>
              <a:buSzTx/>
              <a:buFont typeface="Arial" panose="020B0604020202020204" pitchFamily="34" charset="0"/>
              <a:buNone/>
            </a:pPr>
            <a:endParaRPr lang="en-US" altLang="zh-CN" sz="2400">
              <a:solidFill>
                <a:schemeClr val="tx1"/>
              </a:solidFill>
              <a:latin typeface="宋体" panose="02010600030101010101" pitchFamily="2" charset="-122"/>
              <a:ea typeface="宋体" panose="02010600030101010101" pitchFamily="2" charset="-122"/>
            </a:endParaRPr>
          </a:p>
          <a:p>
            <a:pPr>
              <a:lnSpc>
                <a:spcPct val="150000"/>
              </a:lnSpc>
              <a:spcBef>
                <a:spcPct val="0"/>
              </a:spcBef>
              <a:buClrTx/>
              <a:buSzTx/>
              <a:buFont typeface="Arial" panose="020B0604020202020204" pitchFamily="34" charset="0"/>
              <a:buNone/>
            </a:pPr>
            <a:endParaRPr lang="en-US" altLang="zh-CN" sz="2400">
              <a:solidFill>
                <a:schemeClr val="tx1"/>
              </a:solidFill>
              <a:latin typeface="宋体" panose="02010600030101010101" pitchFamily="2" charset="-122"/>
              <a:ea typeface="宋体" panose="02010600030101010101" pitchFamily="2" charset="-122"/>
            </a:endParaRPr>
          </a:p>
          <a:p>
            <a:pPr>
              <a:lnSpc>
                <a:spcPct val="150000"/>
              </a:lnSpc>
              <a:spcBef>
                <a:spcPts val="3600"/>
              </a:spcBef>
              <a:buClrTx/>
              <a:buSzTx/>
              <a:buFont typeface="Arial" panose="020B0604020202020204" pitchFamily="34" charset="0"/>
              <a:buNone/>
            </a:pPr>
            <a:r>
              <a:rPr lang="zh-CN" altLang="en-US" sz="2400">
                <a:solidFill>
                  <a:schemeClr val="tx1"/>
                </a:solidFill>
              </a:rPr>
              <a:t>       </a:t>
            </a:r>
            <a:r>
              <a:rPr lang="zh-CN" altLang="en-US" sz="2400" b="1">
                <a:solidFill>
                  <a:schemeClr val="tx1"/>
                </a:solidFill>
              </a:rPr>
              <a:t>则    是残存网络     中的一个流，其值为                        </a:t>
            </a:r>
            <a:r>
              <a:rPr lang="zh-CN" altLang="en-US" sz="2400">
                <a:solidFill>
                  <a:schemeClr val="tx1"/>
                </a:solidFill>
              </a:rPr>
              <a:t>。</a:t>
            </a:r>
            <a:endParaRPr lang="en-US" altLang="zh-CN" sz="2400">
              <a:solidFill>
                <a:schemeClr val="tx1"/>
              </a:solidFill>
            </a:endParaRPr>
          </a:p>
          <a:p>
            <a:pPr>
              <a:lnSpc>
                <a:spcPct val="150000"/>
              </a:lnSpc>
              <a:spcBef>
                <a:spcPts val="3600"/>
              </a:spcBef>
              <a:buClrTx/>
              <a:buSzTx/>
              <a:buFont typeface="Arial" panose="020B0604020202020204" pitchFamily="34" charset="0"/>
              <a:buNone/>
            </a:pPr>
            <a:endParaRPr lang="zh-CN" altLang="en-US" sz="2400">
              <a:solidFill>
                <a:schemeClr val="tx1"/>
              </a:solidFill>
            </a:endParaRPr>
          </a:p>
          <a:p>
            <a:pPr>
              <a:lnSpc>
                <a:spcPct val="150000"/>
              </a:lnSpc>
              <a:spcBef>
                <a:spcPts val="1800"/>
              </a:spcBef>
              <a:buClrTx/>
              <a:buSzTx/>
              <a:buFont typeface="Arial" panose="020B0604020202020204" pitchFamily="34" charset="0"/>
              <a:buNone/>
            </a:pPr>
            <a:endParaRPr lang="en-US" altLang="zh-CN" sz="2400" b="1">
              <a:solidFill>
                <a:schemeClr val="tx1"/>
              </a:solidFill>
            </a:endParaRPr>
          </a:p>
          <a:p>
            <a:pPr>
              <a:lnSpc>
                <a:spcPct val="150000"/>
              </a:lnSpc>
              <a:spcBef>
                <a:spcPts val="1800"/>
              </a:spcBef>
              <a:buClrTx/>
              <a:buSzTx/>
              <a:buFont typeface="Arial" panose="020B0604020202020204" pitchFamily="34" charset="0"/>
              <a:buNone/>
            </a:pPr>
            <a:r>
              <a:rPr lang="zh-CN" altLang="en-US" sz="2400" b="1">
                <a:solidFill>
                  <a:schemeClr val="tx1"/>
                </a:solidFill>
              </a:rPr>
              <a:t>       证明：略</a:t>
            </a:r>
            <a:r>
              <a:rPr lang="zh-CN" altLang="en-US" sz="2000">
                <a:solidFill>
                  <a:schemeClr val="tx1"/>
                </a:solidFill>
              </a:rPr>
              <a:t>（参见</a:t>
            </a:r>
            <a:r>
              <a:rPr lang="en-US" altLang="zh-CN" sz="2000">
                <a:solidFill>
                  <a:schemeClr val="tx1"/>
                </a:solidFill>
              </a:rPr>
              <a:t>26.2-7</a:t>
            </a:r>
            <a:r>
              <a:rPr lang="zh-CN" altLang="en-US" sz="2000">
                <a:solidFill>
                  <a:schemeClr val="tx1"/>
                </a:solidFill>
              </a:rPr>
              <a:t>）</a:t>
            </a:r>
            <a:r>
              <a:rPr lang="zh-CN" altLang="en-US" sz="2400">
                <a:solidFill>
                  <a:schemeClr val="tx1"/>
                </a:solidFill>
              </a:rPr>
              <a:t>。</a:t>
            </a:r>
            <a:endParaRPr lang="en-US" altLang="zh-CN" sz="2400">
              <a:solidFill>
                <a:schemeClr val="tx1"/>
              </a:solidFill>
            </a:endParaRPr>
          </a:p>
        </p:txBody>
      </p:sp>
      <p:graphicFrame>
        <p:nvGraphicFramePr>
          <p:cNvPr id="64515" name="对象 5">
            <a:hlinkClick r:id="" action="ppaction://ole?verb=0"/>
          </p:cNvPr>
          <p:cNvGraphicFramePr>
            <a:graphicFrameLocks noChangeAspect="1"/>
          </p:cNvGraphicFramePr>
          <p:nvPr/>
        </p:nvGraphicFramePr>
        <p:xfrm>
          <a:off x="2555875" y="373063"/>
          <a:ext cx="1317625" cy="390525"/>
        </p:xfrm>
        <a:graphic>
          <a:graphicData uri="http://schemas.openxmlformats.org/presentationml/2006/ole">
            <mc:AlternateContent xmlns:mc="http://schemas.openxmlformats.org/markup-compatibility/2006">
              <mc:Choice xmlns:v="urn:schemas-microsoft-com:vml" Requires="v">
                <p:oleObj spid="_x0000_s64523" name="" r:id="rId1" imgW="685800" imgH="203200" progId="Equation.KSEE3">
                  <p:embed/>
                </p:oleObj>
              </mc:Choice>
              <mc:Fallback>
                <p:oleObj name="" r:id="rId1" imgW="685800" imgH="203200" progId="Equation.KSEE3">
                  <p:embed/>
                  <p:pic>
                    <p:nvPicPr>
                      <p:cNvPr id="0" name="对象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73063"/>
                        <a:ext cx="13176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16" name="对象 6">
            <a:hlinkClick r:id="" action="ppaction://ole?verb=0"/>
          </p:cNvPr>
          <p:cNvGraphicFramePr>
            <a:graphicFrameLocks noChangeAspect="1"/>
          </p:cNvGraphicFramePr>
          <p:nvPr/>
        </p:nvGraphicFramePr>
        <p:xfrm>
          <a:off x="2360613" y="862013"/>
          <a:ext cx="425450" cy="479425"/>
        </p:xfrm>
        <a:graphic>
          <a:graphicData uri="http://schemas.openxmlformats.org/presentationml/2006/ole">
            <mc:AlternateContent xmlns:mc="http://schemas.openxmlformats.org/markup-compatibility/2006">
              <mc:Choice xmlns:v="urn:schemas-microsoft-com:vml" Requires="v">
                <p:oleObj spid="_x0000_s64524" name="" r:id="rId3" imgW="215900" imgH="241300" progId="Equation.KSEE3">
                  <p:embed/>
                </p:oleObj>
              </mc:Choice>
              <mc:Fallback>
                <p:oleObj name="" r:id="rId3" imgW="215900" imgH="241300" progId="Equation.KSEE3">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0613" y="862013"/>
                        <a:ext cx="4254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17" name="对象 7">
            <a:hlinkClick r:id="" action="ppaction://ole?verb=0"/>
          </p:cNvPr>
          <p:cNvGraphicFramePr>
            <a:graphicFrameLocks noChangeAspect="1"/>
          </p:cNvGraphicFramePr>
          <p:nvPr/>
        </p:nvGraphicFramePr>
        <p:xfrm>
          <a:off x="2786063" y="1604963"/>
          <a:ext cx="1906587" cy="493712"/>
        </p:xfrm>
        <a:graphic>
          <a:graphicData uri="http://schemas.openxmlformats.org/presentationml/2006/ole">
            <mc:AlternateContent xmlns:mc="http://schemas.openxmlformats.org/markup-compatibility/2006">
              <mc:Choice xmlns:v="urn:schemas-microsoft-com:vml" Requires="v">
                <p:oleObj spid="_x0000_s64525" name="" r:id="rId5" imgW="927100" imgH="241300" progId="Equation.KSEE3">
                  <p:embed/>
                </p:oleObj>
              </mc:Choice>
              <mc:Fallback>
                <p:oleObj name="" r:id="rId5" imgW="927100" imgH="241300" progId="Equation.KSEE3">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6063" y="1604963"/>
                        <a:ext cx="190658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4518" name="图片 8" descr="2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827213" y="2012950"/>
            <a:ext cx="575310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4519" name="对象 9">
            <a:hlinkClick r:id="" action="ppaction://ole?verb=0"/>
          </p:cNvPr>
          <p:cNvGraphicFramePr>
            <a:graphicFrameLocks noChangeAspect="1"/>
          </p:cNvGraphicFramePr>
          <p:nvPr/>
        </p:nvGraphicFramePr>
        <p:xfrm>
          <a:off x="1187450" y="3675063"/>
          <a:ext cx="373063" cy="474662"/>
        </p:xfrm>
        <a:graphic>
          <a:graphicData uri="http://schemas.openxmlformats.org/presentationml/2006/ole">
            <mc:AlternateContent xmlns:mc="http://schemas.openxmlformats.org/markup-compatibility/2006">
              <mc:Choice xmlns:v="urn:schemas-microsoft-com:vml" Requires="v">
                <p:oleObj spid="_x0000_s64526" name="" r:id="rId8" imgW="190500" imgH="241300" progId="Equation.KSEE3">
                  <p:embed/>
                </p:oleObj>
              </mc:Choice>
              <mc:Fallback>
                <p:oleObj name="" r:id="rId8" imgW="190500" imgH="241300" progId="Equation.KSEE3">
                  <p:embed/>
                  <p:pic>
                    <p:nvPicPr>
                      <p:cNvPr id="0" name="对象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7450" y="3675063"/>
                        <a:ext cx="373063"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20" name="对象 10">
            <a:hlinkClick r:id="" action="ppaction://ole?verb=0"/>
          </p:cNvPr>
          <p:cNvGraphicFramePr>
            <a:graphicFrameLocks noChangeAspect="1"/>
          </p:cNvGraphicFramePr>
          <p:nvPr/>
        </p:nvGraphicFramePr>
        <p:xfrm>
          <a:off x="3109913" y="3649663"/>
          <a:ext cx="423862" cy="474662"/>
        </p:xfrm>
        <a:graphic>
          <a:graphicData uri="http://schemas.openxmlformats.org/presentationml/2006/ole">
            <mc:AlternateContent xmlns:mc="http://schemas.openxmlformats.org/markup-compatibility/2006">
              <mc:Choice xmlns:v="urn:schemas-microsoft-com:vml" Requires="v">
                <p:oleObj spid="_x0000_s64527" name="" r:id="rId10" imgW="215900" imgH="241300" progId="Equation.KSEE3">
                  <p:embed/>
                </p:oleObj>
              </mc:Choice>
              <mc:Fallback>
                <p:oleObj name="" r:id="rId10" imgW="215900" imgH="241300" progId="Equation.KSEE3">
                  <p:embed/>
                  <p:pic>
                    <p:nvPicPr>
                      <p:cNvPr id="0" name="对象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9913" y="3649663"/>
                        <a:ext cx="423862"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21" name="对象 11">
            <a:hlinkClick r:id="" action="ppaction://ole?verb=0"/>
          </p:cNvPr>
          <p:cNvGraphicFramePr>
            <a:graphicFrameLocks noChangeAspect="1"/>
          </p:cNvGraphicFramePr>
          <p:nvPr/>
        </p:nvGraphicFramePr>
        <p:xfrm>
          <a:off x="6373813" y="3646488"/>
          <a:ext cx="2097087" cy="503237"/>
        </p:xfrm>
        <a:graphic>
          <a:graphicData uri="http://schemas.openxmlformats.org/presentationml/2006/ole">
            <mc:AlternateContent xmlns:mc="http://schemas.openxmlformats.org/markup-compatibility/2006">
              <mc:Choice xmlns:v="urn:schemas-microsoft-com:vml" Requires="v">
                <p:oleObj spid="_x0000_s64528" name="" r:id="rId11" imgW="1002665" imgH="241300" progId="Equation.KSEE3">
                  <p:embed/>
                </p:oleObj>
              </mc:Choice>
              <mc:Fallback>
                <p:oleObj name="" r:id="rId11" imgW="1002665" imgH="241300" progId="Equation.KSEE3">
                  <p:embed/>
                  <p:pic>
                    <p:nvPicPr>
                      <p:cNvPr id="0" name="对象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73813" y="3646488"/>
                        <a:ext cx="209708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p:cNvSpPr txBox="1"/>
          <p:nvPr/>
        </p:nvSpPr>
        <p:spPr>
          <a:xfrm>
            <a:off x="107950" y="4403725"/>
            <a:ext cx="8964613" cy="1754188"/>
          </a:xfrm>
          <a:prstGeom prst="rect">
            <a:avLst/>
          </a:prstGeom>
          <a:solidFill>
            <a:schemeClr val="accent1">
              <a:lumMod val="20000"/>
              <a:lumOff val="80000"/>
            </a:schemeClr>
          </a:solidFill>
        </p:spPr>
        <p:txBody>
          <a:bodyPr>
            <a:spAutoFit/>
          </a:bodyPr>
          <a:lstStyle/>
          <a:p>
            <a:pPr>
              <a:lnSpc>
                <a:spcPct val="150000"/>
              </a:lnSpc>
              <a:defRPr/>
            </a:pPr>
            <a:r>
              <a:rPr lang="zh-CN" altLang="en-US" sz="2400" dirty="0">
                <a:latin typeface="微软雅黑" panose="020B0503020204020204" pitchFamily="34" charset="-122"/>
                <a:ea typeface="微软雅黑" panose="020B0503020204020204" pitchFamily="34" charset="-122"/>
              </a:rPr>
              <a:t>      引理</a:t>
            </a:r>
            <a:r>
              <a:rPr lang="en-US" altLang="zh-CN" sz="2400" dirty="0">
                <a:latin typeface="微软雅黑" panose="020B0503020204020204" pitchFamily="34" charset="-122"/>
                <a:ea typeface="微软雅黑" panose="020B0503020204020204" pitchFamily="34" charset="-122"/>
              </a:rPr>
              <a:t>26.2</a:t>
            </a:r>
            <a:r>
              <a:rPr lang="zh-CN" altLang="en-US" sz="2400" dirty="0">
                <a:latin typeface="微软雅黑" panose="020B0503020204020204" pitchFamily="34" charset="-122"/>
                <a:ea typeface="微软雅黑" panose="020B0503020204020204" pitchFamily="34" charset="-122"/>
              </a:rPr>
              <a:t>告诉我们，</a:t>
            </a:r>
            <a:r>
              <a:rPr lang="en-US" altLang="zh-CN" sz="2400" dirty="0">
                <a:latin typeface="微软雅黑" panose="020B0503020204020204" pitchFamily="34" charset="-122"/>
                <a:ea typeface="微软雅黑" panose="020B0503020204020204" pitchFamily="34" charset="-122"/>
              </a:rPr>
              <a:t>G</a:t>
            </a:r>
            <a:r>
              <a:rPr lang="zh-CN" altLang="en-US" sz="2400" dirty="0">
                <a:latin typeface="微软雅黑" panose="020B0503020204020204" pitchFamily="34" charset="-122"/>
                <a:ea typeface="微软雅黑" panose="020B0503020204020204" pitchFamily="34" charset="-122"/>
              </a:rPr>
              <a:t>的残存网络</a:t>
            </a:r>
            <a:r>
              <a:rPr lang="en-US" altLang="zh-CN" sz="2400" dirty="0">
                <a:latin typeface="微软雅黑" panose="020B0503020204020204" pitchFamily="34" charset="-122"/>
                <a:ea typeface="微软雅黑" panose="020B0503020204020204" pitchFamily="34" charset="-122"/>
              </a:rPr>
              <a:t>G' </a:t>
            </a:r>
            <a:r>
              <a:rPr lang="zh-CN" altLang="en-US" sz="2400" dirty="0">
                <a:latin typeface="微软雅黑" panose="020B0503020204020204" pitchFamily="34" charset="-122"/>
                <a:ea typeface="微软雅黑" panose="020B0503020204020204" pitchFamily="34" charset="-122"/>
              </a:rPr>
              <a:t>中，一个合法的流</a:t>
            </a:r>
            <a:r>
              <a:rPr lang="en-US" altLang="zh-CN" sz="2400" i="1" dirty="0">
                <a:latin typeface="微软雅黑" panose="020B0503020204020204" pitchFamily="34" charset="-122"/>
                <a:ea typeface="微软雅黑" panose="020B0503020204020204" pitchFamily="34" charset="-122"/>
              </a:rPr>
              <a:t>f' </a:t>
            </a:r>
            <a:r>
              <a:rPr lang="zh-CN" altLang="en-US" sz="2400" dirty="0">
                <a:latin typeface="微软雅黑" panose="020B0503020204020204" pitchFamily="34" charset="-122"/>
                <a:ea typeface="微软雅黑" panose="020B0503020204020204" pitchFamily="34" charset="-122"/>
              </a:rPr>
              <a:t>怎么去找：</a:t>
            </a:r>
            <a:r>
              <a:rPr lang="en-US" altLang="zh-CN" sz="2400" b="1" i="1" dirty="0" err="1">
                <a:latin typeface="微软雅黑" panose="020B0503020204020204" pitchFamily="34" charset="-122"/>
                <a:ea typeface="微软雅黑" panose="020B0503020204020204" pitchFamily="34" charset="-122"/>
              </a:rPr>
              <a:t>f</a:t>
            </a:r>
            <a:r>
              <a:rPr lang="en-US" altLang="zh-CN" sz="2400" b="1" i="1" baseline="-25000" dirty="0" err="1">
                <a:latin typeface="微软雅黑" panose="020B0503020204020204" pitchFamily="34" charset="-122"/>
                <a:ea typeface="微软雅黑" panose="020B0503020204020204" pitchFamily="34" charset="-122"/>
              </a:rPr>
              <a:t>p</a:t>
            </a:r>
            <a:r>
              <a:rPr lang="en-US" altLang="zh-CN" sz="2400" b="1" i="1" baseline="-25000"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就是这样的一个合法的流。</a:t>
            </a:r>
            <a:endParaRPr lang="en-US" altLang="zh-CN" sz="2400" b="1" dirty="0">
              <a:latin typeface="微软雅黑" panose="020B0503020204020204" pitchFamily="34" charset="-122"/>
              <a:ea typeface="微软雅黑" panose="020B0503020204020204" pitchFamily="34" charset="-122"/>
            </a:endParaRPr>
          </a:p>
          <a:p>
            <a:pPr>
              <a:lnSpc>
                <a:spcPct val="150000"/>
              </a:lnSpc>
              <a:defRPr/>
            </a:pPr>
            <a:r>
              <a:rPr lang="en-US" altLang="zh-CN" sz="2400" dirty="0">
                <a:latin typeface="微软雅黑" panose="020B0503020204020204" pitchFamily="34" charset="-122"/>
                <a:ea typeface="微软雅黑" panose="020B0503020204020204" pitchFamily="34" charset="-122"/>
              </a:rPr>
              <a:t>      </a:t>
            </a:r>
            <a:r>
              <a:rPr lang="zh-CN" altLang="en-US" sz="2400" b="1" dirty="0">
                <a:solidFill>
                  <a:srgbClr val="0000FF"/>
                </a:solidFill>
                <a:latin typeface="微软雅黑" panose="020B0503020204020204" pitchFamily="34" charset="-122"/>
                <a:ea typeface="微软雅黑" panose="020B0503020204020204" pitchFamily="34" charset="-122"/>
              </a:rPr>
              <a:t>所以可以用</a:t>
            </a:r>
            <a:r>
              <a:rPr lang="en-US" altLang="zh-CN" sz="2400" b="1" i="1" dirty="0" err="1">
                <a:solidFill>
                  <a:srgbClr val="0000FF"/>
                </a:solidFill>
                <a:latin typeface="微软雅黑" panose="020B0503020204020204" pitchFamily="34" charset="-122"/>
                <a:ea typeface="微软雅黑" panose="020B0503020204020204" pitchFamily="34" charset="-122"/>
              </a:rPr>
              <a:t>f</a:t>
            </a:r>
            <a:r>
              <a:rPr lang="en-US" altLang="zh-CN" sz="2400" b="1" i="1" baseline="-25000" dirty="0" err="1">
                <a:solidFill>
                  <a:srgbClr val="0000FF"/>
                </a:solidFill>
                <a:latin typeface="微软雅黑" panose="020B0503020204020204" pitchFamily="34" charset="-122"/>
                <a:ea typeface="微软雅黑" panose="020B0503020204020204" pitchFamily="34" charset="-122"/>
              </a:rPr>
              <a:t>p</a:t>
            </a:r>
            <a:r>
              <a:rPr lang="en-US" altLang="zh-CN" sz="2400" b="1" i="1" baseline="-25000" dirty="0">
                <a:solidFill>
                  <a:srgbClr val="0000FF"/>
                </a:solidFill>
                <a:latin typeface="微软雅黑" panose="020B0503020204020204" pitchFamily="34" charset="-122"/>
                <a:ea typeface="微软雅黑" panose="020B0503020204020204" pitchFamily="34" charset="-122"/>
              </a:rPr>
              <a:t> </a:t>
            </a:r>
            <a:r>
              <a:rPr lang="zh-CN" altLang="en-US" sz="2400" b="1" dirty="0">
                <a:solidFill>
                  <a:srgbClr val="0000FF"/>
                </a:solidFill>
                <a:latin typeface="微软雅黑" panose="020B0503020204020204" pitchFamily="34" charset="-122"/>
                <a:ea typeface="微软雅黑" panose="020B0503020204020204" pitchFamily="34" charset="-122"/>
              </a:rPr>
              <a:t>为</a:t>
            </a:r>
            <a:r>
              <a:rPr lang="en-US" altLang="zh-CN" sz="2400" b="1" i="1" dirty="0">
                <a:solidFill>
                  <a:srgbClr val="0000FF"/>
                </a:solidFill>
                <a:latin typeface="微软雅黑" panose="020B0503020204020204" pitchFamily="34" charset="-122"/>
                <a:ea typeface="微软雅黑" panose="020B0503020204020204" pitchFamily="34" charset="-122"/>
              </a:rPr>
              <a:t>f </a:t>
            </a:r>
            <a:r>
              <a:rPr lang="zh-CN" altLang="en-US" sz="2400" b="1" dirty="0">
                <a:solidFill>
                  <a:srgbClr val="0000FF"/>
                </a:solidFill>
                <a:latin typeface="微软雅黑" panose="020B0503020204020204" pitchFamily="34" charset="-122"/>
                <a:ea typeface="微软雅黑" panose="020B0503020204020204" pitchFamily="34" charset="-122"/>
              </a:rPr>
              <a:t>进行递增计算。</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文本框 1"/>
          <p:cNvSpPr txBox="1">
            <a:spLocks noChangeArrowheads="1"/>
          </p:cNvSpPr>
          <p:nvPr/>
        </p:nvSpPr>
        <p:spPr bwMode="auto">
          <a:xfrm>
            <a:off x="0" y="392113"/>
            <a:ext cx="9144000" cy="1384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71675" indent="-1971675">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pPr>
            <a:r>
              <a:rPr lang="zh-CN" altLang="en-US" sz="2800" b="1">
                <a:solidFill>
                  <a:schemeClr val="tx1"/>
                </a:solidFill>
              </a:rPr>
              <a:t>     的作用</a:t>
            </a:r>
            <a:r>
              <a:rPr lang="zh-CN" altLang="en-US" sz="2800">
                <a:solidFill>
                  <a:schemeClr val="tx1"/>
                </a:solidFill>
              </a:rPr>
              <a:t>：将流</a:t>
            </a:r>
            <a:r>
              <a:rPr lang="en-US" altLang="zh-CN" sz="2800" i="1">
                <a:solidFill>
                  <a:schemeClr val="tx1"/>
                </a:solidFill>
              </a:rPr>
              <a:t>f </a:t>
            </a:r>
            <a:r>
              <a:rPr lang="zh-CN" altLang="en-US" sz="2800">
                <a:solidFill>
                  <a:schemeClr val="tx1"/>
                </a:solidFill>
              </a:rPr>
              <a:t>增加    的量，得到的仍是</a:t>
            </a:r>
            <a:r>
              <a:rPr lang="en-US" altLang="zh-CN" sz="2800">
                <a:solidFill>
                  <a:schemeClr val="tx1"/>
                </a:solidFill>
              </a:rPr>
              <a:t>G</a:t>
            </a:r>
            <a:r>
              <a:rPr lang="zh-CN" altLang="en-US" sz="2800">
                <a:solidFill>
                  <a:schemeClr val="tx1"/>
                </a:solidFill>
              </a:rPr>
              <a:t>的一个流，且</a:t>
            </a:r>
            <a:r>
              <a:rPr lang="zh-CN" altLang="en-US" sz="2800" b="1">
                <a:solidFill>
                  <a:schemeClr val="tx1"/>
                </a:solidFill>
              </a:rPr>
              <a:t>该流的值更加接近最大值</a:t>
            </a:r>
            <a:r>
              <a:rPr lang="zh-CN" altLang="en-US" sz="2800">
                <a:solidFill>
                  <a:schemeClr val="tx1"/>
                </a:solidFill>
              </a:rPr>
              <a:t>。</a:t>
            </a:r>
            <a:endParaRPr lang="en-US" altLang="zh-CN" sz="2800">
              <a:solidFill>
                <a:schemeClr val="tx1"/>
              </a:solidFill>
            </a:endParaRPr>
          </a:p>
        </p:txBody>
      </p:sp>
      <p:graphicFrame>
        <p:nvGraphicFramePr>
          <p:cNvPr id="66563" name="对象 9">
            <a:hlinkClick r:id="" action="ppaction://ole?verb=0"/>
          </p:cNvPr>
          <p:cNvGraphicFramePr>
            <a:graphicFrameLocks noChangeAspect="1"/>
          </p:cNvGraphicFramePr>
          <p:nvPr/>
        </p:nvGraphicFramePr>
        <p:xfrm>
          <a:off x="184150" y="574675"/>
          <a:ext cx="373063" cy="474663"/>
        </p:xfrm>
        <a:graphic>
          <a:graphicData uri="http://schemas.openxmlformats.org/presentationml/2006/ole">
            <mc:AlternateContent xmlns:mc="http://schemas.openxmlformats.org/markup-compatibility/2006">
              <mc:Choice xmlns:v="urn:schemas-microsoft-com:vml" Requires="v">
                <p:oleObj spid="_x0000_s66577" name="" r:id="rId1" imgW="190500" imgH="241300" progId="Equation.KSEE3">
                  <p:embed/>
                </p:oleObj>
              </mc:Choice>
              <mc:Fallback>
                <p:oleObj name="" r:id="rId1" imgW="190500" imgH="241300" progId="Equation.KSEE3">
                  <p:embed/>
                  <p:pic>
                    <p:nvPicPr>
                      <p:cNvPr id="0" name="对象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50" y="574675"/>
                        <a:ext cx="37306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64" name="对象 9">
            <a:hlinkClick r:id="" action="ppaction://ole?verb=0"/>
          </p:cNvPr>
          <p:cNvGraphicFramePr>
            <a:graphicFrameLocks noChangeAspect="1"/>
          </p:cNvGraphicFramePr>
          <p:nvPr/>
        </p:nvGraphicFramePr>
        <p:xfrm>
          <a:off x="3708400" y="519113"/>
          <a:ext cx="431800" cy="547687"/>
        </p:xfrm>
        <a:graphic>
          <a:graphicData uri="http://schemas.openxmlformats.org/presentationml/2006/ole">
            <mc:AlternateContent xmlns:mc="http://schemas.openxmlformats.org/markup-compatibility/2006">
              <mc:Choice xmlns:v="urn:schemas-microsoft-com:vml" Requires="v">
                <p:oleObj spid="_x0000_s66578" name="" r:id="rId3" imgW="190500" imgH="241300" progId="Equation.KSEE3">
                  <p:embed/>
                </p:oleObj>
              </mc:Choice>
              <mc:Fallback>
                <p:oleObj name="" r:id="rId3" imgW="190500" imgH="241300" progId="Equation.KSEE3">
                  <p:embed/>
                  <p:pic>
                    <p:nvPicPr>
                      <p:cNvPr id="0" name="对象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519113"/>
                        <a:ext cx="43180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6565" name="图片 6" descr="2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3988" y="4724400"/>
            <a:ext cx="45593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6" name="图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27500" y="3173413"/>
            <a:ext cx="4945063"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7" name="图片 5" descr="2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36538" y="1720850"/>
            <a:ext cx="4394200" cy="20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3"/>
          <p:cNvSpPr txBox="1">
            <a:spLocks noChangeArrowheads="1"/>
          </p:cNvSpPr>
          <p:nvPr/>
        </p:nvSpPr>
        <p:spPr bwMode="auto">
          <a:xfrm>
            <a:off x="1862138" y="3735388"/>
            <a:ext cx="1023937" cy="369887"/>
          </a:xfrm>
          <a:prstGeom prst="rect">
            <a:avLst/>
          </a:prstGeom>
          <a:solidFill>
            <a:schemeClr val="accent1">
              <a:lumMod val="20000"/>
              <a:lumOff val="80000"/>
            </a:schemeClr>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gn="ctr" eaLnBrk="1" hangingPunct="1">
              <a:spcBef>
                <a:spcPct val="0"/>
              </a:spcBef>
              <a:buClrTx/>
              <a:buSzTx/>
              <a:buFont typeface="Arial" panose="020B0604020202020204" pitchFamily="34" charset="0"/>
              <a:buNone/>
              <a:defRPr/>
            </a:pPr>
            <a:r>
              <a:rPr lang="zh-CN" altLang="en-US" sz="1800" dirty="0">
                <a:solidFill>
                  <a:schemeClr val="tx1"/>
                </a:solidFill>
              </a:rPr>
              <a:t>流网络</a:t>
            </a:r>
            <a:endParaRPr lang="zh-CN" altLang="en-US" sz="1800" dirty="0">
              <a:solidFill>
                <a:schemeClr val="tx1"/>
              </a:solidFill>
            </a:endParaRPr>
          </a:p>
        </p:txBody>
      </p:sp>
      <p:grpSp>
        <p:nvGrpSpPr>
          <p:cNvPr id="66569" name="组合 1"/>
          <p:cNvGrpSpPr/>
          <p:nvPr/>
        </p:nvGrpSpPr>
        <p:grpSpPr bwMode="auto">
          <a:xfrm>
            <a:off x="5453063" y="5334000"/>
            <a:ext cx="2913062" cy="404813"/>
            <a:chOff x="5940425" y="5392738"/>
            <a:chExt cx="2913063" cy="404812"/>
          </a:xfrm>
        </p:grpSpPr>
        <p:sp>
          <p:nvSpPr>
            <p:cNvPr id="16" name="文本框 13"/>
            <p:cNvSpPr txBox="1">
              <a:spLocks noChangeArrowheads="1"/>
            </p:cNvSpPr>
            <p:nvPr/>
          </p:nvSpPr>
          <p:spPr bwMode="auto">
            <a:xfrm>
              <a:off x="5940425" y="5392738"/>
              <a:ext cx="2913063" cy="368299"/>
            </a:xfrm>
            <a:prstGeom prst="rect">
              <a:avLst/>
            </a:prstGeom>
            <a:solidFill>
              <a:schemeClr val="accent1">
                <a:lumMod val="20000"/>
                <a:lumOff val="80000"/>
              </a:schemeClr>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gn="ctr" eaLnBrk="1" hangingPunct="1">
                <a:spcBef>
                  <a:spcPct val="0"/>
                </a:spcBef>
                <a:buClrTx/>
                <a:buSzTx/>
                <a:buFont typeface="Arial" panose="020B0604020202020204" pitchFamily="34" charset="0"/>
                <a:buNone/>
                <a:defRPr/>
              </a:pPr>
              <a:r>
                <a:rPr lang="zh-CN" altLang="en-US" sz="1800" dirty="0">
                  <a:solidFill>
                    <a:schemeClr val="tx1"/>
                  </a:solidFill>
                </a:rPr>
                <a:t>用      增加流量后的流网络</a:t>
              </a:r>
              <a:endParaRPr lang="zh-CN" altLang="en-US" sz="1800" dirty="0">
                <a:solidFill>
                  <a:schemeClr val="tx1"/>
                </a:solidFill>
              </a:endParaRPr>
            </a:p>
          </p:txBody>
        </p:sp>
        <p:graphicFrame>
          <p:nvGraphicFramePr>
            <p:cNvPr id="66576" name="对象 9">
              <a:hlinkClick r:id="" action="ppaction://ole?verb=0"/>
            </p:cNvPr>
            <p:cNvGraphicFramePr>
              <a:graphicFrameLocks noChangeAspect="1"/>
            </p:cNvGraphicFramePr>
            <p:nvPr/>
          </p:nvGraphicFramePr>
          <p:xfrm>
            <a:off x="6296025" y="5392738"/>
            <a:ext cx="319088" cy="404812"/>
          </p:xfrm>
          <a:graphic>
            <a:graphicData uri="http://schemas.openxmlformats.org/presentationml/2006/ole">
              <mc:AlternateContent xmlns:mc="http://schemas.openxmlformats.org/markup-compatibility/2006">
                <mc:Choice xmlns:v="urn:schemas-microsoft-com:vml" Requires="v">
                  <p:oleObj spid="_x0000_s66579" name="" r:id="rId7" imgW="190500" imgH="241300" progId="Equation.KSEE3">
                    <p:embed/>
                  </p:oleObj>
                </mc:Choice>
                <mc:Fallback>
                  <p:oleObj name="" r:id="rId7" imgW="190500" imgH="241300" progId="Equation.KSEE3">
                    <p:embed/>
                    <p:pic>
                      <p:nvPicPr>
                        <p:cNvPr id="0" name="对象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6025" y="5392738"/>
                          <a:ext cx="319088"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8" name="文本框 13"/>
          <p:cNvSpPr txBox="1">
            <a:spLocks noChangeArrowheads="1"/>
          </p:cNvSpPr>
          <p:nvPr/>
        </p:nvSpPr>
        <p:spPr bwMode="auto">
          <a:xfrm>
            <a:off x="422275" y="4308475"/>
            <a:ext cx="1314450" cy="368300"/>
          </a:xfrm>
          <a:prstGeom prst="rect">
            <a:avLst/>
          </a:prstGeom>
          <a:solidFill>
            <a:schemeClr val="accent1">
              <a:lumMod val="20000"/>
              <a:lumOff val="80000"/>
            </a:schemeClr>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gn="ctr" eaLnBrk="1" hangingPunct="1">
              <a:spcBef>
                <a:spcPct val="0"/>
              </a:spcBef>
              <a:buClrTx/>
              <a:buSzTx/>
              <a:buFont typeface="Arial" panose="020B0604020202020204" pitchFamily="34" charset="0"/>
              <a:buNone/>
              <a:defRPr/>
            </a:pPr>
            <a:r>
              <a:rPr lang="zh-CN" altLang="en-US" sz="1800" dirty="0">
                <a:solidFill>
                  <a:schemeClr val="tx1"/>
                </a:solidFill>
              </a:rPr>
              <a:t>增广路径</a:t>
            </a:r>
            <a:endParaRPr lang="zh-CN" altLang="en-US" sz="1800" dirty="0">
              <a:solidFill>
                <a:schemeClr val="tx1"/>
              </a:solidFill>
            </a:endParaRPr>
          </a:p>
        </p:txBody>
      </p:sp>
      <p:cxnSp>
        <p:nvCxnSpPr>
          <p:cNvPr id="66571" name="直接箭头连接符 2"/>
          <p:cNvCxnSpPr>
            <a:cxnSpLocks noChangeShapeType="1"/>
          </p:cNvCxnSpPr>
          <p:nvPr/>
        </p:nvCxnSpPr>
        <p:spPr bwMode="auto">
          <a:xfrm>
            <a:off x="1563688" y="4629150"/>
            <a:ext cx="1152525" cy="720725"/>
          </a:xfrm>
          <a:prstGeom prst="straightConnector1">
            <a:avLst/>
          </a:prstGeom>
          <a:noFill/>
          <a:ln w="57150" algn="ctr">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572" name="矩形 3"/>
          <p:cNvSpPr>
            <a:spLocks noChangeArrowheads="1"/>
          </p:cNvSpPr>
          <p:nvPr/>
        </p:nvSpPr>
        <p:spPr bwMode="auto">
          <a:xfrm rot="-2681962">
            <a:off x="1825625" y="2754313"/>
            <a:ext cx="1200150" cy="93662"/>
          </a:xfrm>
          <a:prstGeom prst="rect">
            <a:avLst/>
          </a:prstGeom>
          <a:solidFill>
            <a:srgbClr val="0000FF">
              <a:alpha val="34117"/>
            </a:srgbClr>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66573" name="矩形 21"/>
          <p:cNvSpPr>
            <a:spLocks noChangeArrowheads="1"/>
          </p:cNvSpPr>
          <p:nvPr/>
        </p:nvSpPr>
        <p:spPr bwMode="auto">
          <a:xfrm rot="-2681962">
            <a:off x="1825625" y="5678488"/>
            <a:ext cx="1200150" cy="92075"/>
          </a:xfrm>
          <a:prstGeom prst="rect">
            <a:avLst/>
          </a:prstGeom>
          <a:solidFill>
            <a:srgbClr val="0000FF">
              <a:alpha val="34117"/>
            </a:srgbClr>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22" name="文本框 13"/>
          <p:cNvSpPr txBox="1">
            <a:spLocks noChangeArrowheads="1"/>
          </p:cNvSpPr>
          <p:nvPr/>
        </p:nvSpPr>
        <p:spPr bwMode="auto">
          <a:xfrm>
            <a:off x="236538" y="6392863"/>
            <a:ext cx="1209675" cy="369887"/>
          </a:xfrm>
          <a:prstGeom prst="rect">
            <a:avLst/>
          </a:prstGeom>
          <a:solidFill>
            <a:schemeClr val="accent1">
              <a:lumMod val="20000"/>
              <a:lumOff val="80000"/>
            </a:schemeClr>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gn="ctr" eaLnBrk="1" hangingPunct="1">
              <a:spcBef>
                <a:spcPct val="0"/>
              </a:spcBef>
              <a:buClrTx/>
              <a:buSzTx/>
              <a:buFont typeface="Arial" panose="020B0604020202020204" pitchFamily="34" charset="0"/>
              <a:buNone/>
              <a:defRPr/>
            </a:pPr>
            <a:r>
              <a:rPr lang="zh-CN" altLang="en-US" sz="1800" dirty="0">
                <a:solidFill>
                  <a:schemeClr val="tx1"/>
                </a:solidFill>
              </a:rPr>
              <a:t>残存网络</a:t>
            </a:r>
            <a:endParaRPr lang="zh-CN" altLang="en-US" sz="1800" dirty="0">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框 1"/>
          <p:cNvSpPr txBox="1">
            <a:spLocks noChangeArrowheads="1"/>
          </p:cNvSpPr>
          <p:nvPr/>
        </p:nvSpPr>
        <p:spPr bwMode="auto">
          <a:xfrm>
            <a:off x="179388" y="115888"/>
            <a:ext cx="8843962" cy="3138487"/>
          </a:xfrm>
          <a:prstGeom prst="rect">
            <a:avLst/>
          </a:prstGeom>
          <a:solidFill>
            <a:schemeClr val="bg1"/>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marL="1524000" indent="-1524000">
              <a:lnSpc>
                <a:spcPct val="150000"/>
              </a:lnSpc>
              <a:spcBef>
                <a:spcPct val="0"/>
              </a:spcBef>
              <a:buClrTx/>
              <a:buSzTx/>
              <a:buFont typeface="Arial" panose="020B0604020202020204" pitchFamily="34" charset="0"/>
              <a:buNone/>
              <a:defRPr/>
            </a:pPr>
            <a:r>
              <a:rPr lang="zh-CN" altLang="en-US" sz="2400" dirty="0">
                <a:solidFill>
                  <a:schemeClr val="tx1"/>
                </a:solidFill>
              </a:rPr>
              <a:t>推论</a:t>
            </a:r>
            <a:r>
              <a:rPr lang="en-US" altLang="zh-CN" sz="2400" dirty="0">
                <a:solidFill>
                  <a:schemeClr val="tx1"/>
                </a:solidFill>
              </a:rPr>
              <a:t>26.3</a:t>
            </a:r>
            <a:r>
              <a:rPr lang="zh-CN" altLang="en-US" sz="2400" dirty="0">
                <a:solidFill>
                  <a:schemeClr val="tx1"/>
                </a:solidFill>
              </a:rPr>
              <a:t>：设               为一个流网络，</a:t>
            </a:r>
            <a:r>
              <a:rPr lang="en-US" altLang="zh-CN" sz="2400" dirty="0">
                <a:solidFill>
                  <a:schemeClr val="tx1"/>
                </a:solidFill>
              </a:rPr>
              <a:t>f</a:t>
            </a:r>
            <a:r>
              <a:rPr lang="zh-CN" altLang="en-US" sz="2400" dirty="0">
                <a:solidFill>
                  <a:schemeClr val="tx1"/>
                </a:solidFill>
              </a:rPr>
              <a:t>是图</a:t>
            </a:r>
            <a:r>
              <a:rPr lang="en-US" altLang="zh-CN" sz="2400" dirty="0">
                <a:solidFill>
                  <a:schemeClr val="tx1"/>
                </a:solidFill>
              </a:rPr>
              <a:t>G</a:t>
            </a:r>
            <a:r>
              <a:rPr lang="zh-CN" altLang="en-US" sz="2400" dirty="0">
                <a:solidFill>
                  <a:schemeClr val="tx1"/>
                </a:solidFill>
              </a:rPr>
              <a:t>的一个流，</a:t>
            </a:r>
            <a:r>
              <a:rPr lang="en-US" altLang="zh-CN" sz="2400" dirty="0">
                <a:solidFill>
                  <a:schemeClr val="tx1"/>
                </a:solidFill>
              </a:rPr>
              <a:t>p</a:t>
            </a:r>
            <a:r>
              <a:rPr lang="zh-CN" altLang="en-US" sz="2400" dirty="0">
                <a:solidFill>
                  <a:schemeClr val="tx1"/>
                </a:solidFill>
              </a:rPr>
              <a:t>为残存网络     中的一条增广路径。设     是上式定义的残存网络的流，假定将</a:t>
            </a:r>
            <a:r>
              <a:rPr lang="en-US" altLang="zh-CN" sz="2400" dirty="0">
                <a:solidFill>
                  <a:schemeClr val="tx1"/>
                </a:solidFill>
              </a:rPr>
              <a:t>f</a:t>
            </a:r>
            <a:r>
              <a:rPr lang="zh-CN" altLang="en-US" sz="2400" dirty="0">
                <a:solidFill>
                  <a:schemeClr val="tx1"/>
                </a:solidFill>
              </a:rPr>
              <a:t>增加    的量，则</a:t>
            </a:r>
            <a:r>
              <a:rPr lang="zh-CN" altLang="en-US" sz="2400" b="1" dirty="0">
                <a:solidFill>
                  <a:srgbClr val="FF0000"/>
                </a:solidFill>
              </a:rPr>
              <a:t>函数           是图</a:t>
            </a:r>
            <a:r>
              <a:rPr lang="en-US" altLang="zh-CN" sz="2400" b="1" dirty="0">
                <a:solidFill>
                  <a:srgbClr val="FF0000"/>
                </a:solidFill>
              </a:rPr>
              <a:t>G</a:t>
            </a:r>
            <a:r>
              <a:rPr lang="zh-CN" altLang="en-US" sz="2400" b="1" dirty="0">
                <a:solidFill>
                  <a:srgbClr val="FF0000"/>
                </a:solidFill>
              </a:rPr>
              <a:t>的一个流，其值为                                       </a:t>
            </a:r>
            <a:r>
              <a:rPr lang="zh-CN" altLang="en-US" sz="2400" dirty="0">
                <a:solidFill>
                  <a:srgbClr val="FF0000"/>
                </a:solidFill>
              </a:rPr>
              <a:t>。</a:t>
            </a:r>
            <a:r>
              <a:rPr lang="zh-CN" altLang="en-US" sz="2400" dirty="0">
                <a:solidFill>
                  <a:schemeClr val="tx1"/>
                </a:solidFill>
              </a:rPr>
              <a:t> </a:t>
            </a:r>
            <a:endParaRPr lang="zh-CN" altLang="en-US" sz="2400" dirty="0">
              <a:solidFill>
                <a:schemeClr val="tx1"/>
              </a:solidFill>
            </a:endParaRPr>
          </a:p>
          <a:p>
            <a:pPr>
              <a:lnSpc>
                <a:spcPct val="150000"/>
              </a:lnSpc>
              <a:spcBef>
                <a:spcPts val="1800"/>
              </a:spcBef>
              <a:buClrTx/>
              <a:buSzTx/>
              <a:buFont typeface="Arial" panose="020B0604020202020204" pitchFamily="34" charset="0"/>
              <a:buNone/>
              <a:defRPr/>
            </a:pPr>
            <a:r>
              <a:rPr lang="zh-CN" altLang="en-US" sz="2400" b="1" dirty="0">
                <a:solidFill>
                  <a:schemeClr val="tx1"/>
                </a:solidFill>
                <a:latin typeface="宋体" panose="02010600030101010101" pitchFamily="2" charset="-122"/>
                <a:ea typeface="宋体" panose="02010600030101010101" pitchFamily="2" charset="-122"/>
              </a:rPr>
              <a:t> </a:t>
            </a:r>
            <a:r>
              <a:rPr lang="zh-CN" altLang="en-US" sz="2400" b="1" dirty="0">
                <a:solidFill>
                  <a:schemeClr val="tx1"/>
                </a:solidFill>
              </a:rPr>
              <a:t>证明：</a:t>
            </a:r>
            <a:r>
              <a:rPr lang="zh-CN" altLang="en-US" sz="2400" dirty="0">
                <a:solidFill>
                  <a:schemeClr val="tx1"/>
                </a:solidFill>
              </a:rPr>
              <a:t>根据引理</a:t>
            </a:r>
            <a:r>
              <a:rPr lang="en-US" altLang="zh-CN" sz="2400" dirty="0">
                <a:solidFill>
                  <a:schemeClr val="tx1"/>
                </a:solidFill>
              </a:rPr>
              <a:t>26.1</a:t>
            </a:r>
            <a:r>
              <a:rPr lang="zh-CN" altLang="en-US" sz="2400" dirty="0">
                <a:solidFill>
                  <a:schemeClr val="tx1"/>
                </a:solidFill>
              </a:rPr>
              <a:t>和引理</a:t>
            </a:r>
            <a:r>
              <a:rPr lang="en-US" altLang="zh-CN" sz="2400" dirty="0">
                <a:solidFill>
                  <a:schemeClr val="tx1"/>
                </a:solidFill>
              </a:rPr>
              <a:t>26.2</a:t>
            </a:r>
            <a:r>
              <a:rPr lang="zh-CN" altLang="en-US" sz="2400" dirty="0">
                <a:solidFill>
                  <a:schemeClr val="tx1"/>
                </a:solidFill>
              </a:rPr>
              <a:t>可得证。</a:t>
            </a:r>
            <a:endParaRPr lang="zh-CN" altLang="en-US" sz="2400" dirty="0">
              <a:solidFill>
                <a:schemeClr val="tx1"/>
              </a:solidFill>
            </a:endParaRPr>
          </a:p>
        </p:txBody>
      </p:sp>
      <p:sp>
        <p:nvSpPr>
          <p:cNvPr id="3" name="矩形 2"/>
          <p:cNvSpPr/>
          <p:nvPr/>
        </p:nvSpPr>
        <p:spPr>
          <a:xfrm flipV="1">
            <a:off x="6291263" y="5210175"/>
            <a:ext cx="719137" cy="8715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graphicFrame>
        <p:nvGraphicFramePr>
          <p:cNvPr id="68612" name="对象 9">
            <a:hlinkClick r:id="" action="ppaction://ole?verb=0"/>
          </p:cNvPr>
          <p:cNvGraphicFramePr>
            <a:graphicFrameLocks noChangeAspect="1"/>
          </p:cNvGraphicFramePr>
          <p:nvPr/>
        </p:nvGraphicFramePr>
        <p:xfrm>
          <a:off x="6105525" y="806450"/>
          <a:ext cx="373063" cy="474663"/>
        </p:xfrm>
        <a:graphic>
          <a:graphicData uri="http://schemas.openxmlformats.org/presentationml/2006/ole">
            <mc:AlternateContent xmlns:mc="http://schemas.openxmlformats.org/markup-compatibility/2006">
              <mc:Choice xmlns:v="urn:schemas-microsoft-com:vml" Requires="v">
                <p:oleObj spid="_x0000_s68622" name="" r:id="rId1" imgW="190500" imgH="241300" progId="Equation.KSEE3">
                  <p:embed/>
                </p:oleObj>
              </mc:Choice>
              <mc:Fallback>
                <p:oleObj name="" r:id="rId1" imgW="190500" imgH="241300" progId="Equation.KSEE3">
                  <p:embed/>
                  <p:pic>
                    <p:nvPicPr>
                      <p:cNvPr id="0" name="对象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5525" y="806450"/>
                        <a:ext cx="37306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3" name="对象 10">
            <a:hlinkClick r:id="" action="ppaction://ole?verb=0"/>
          </p:cNvPr>
          <p:cNvGraphicFramePr>
            <a:graphicFrameLocks noChangeAspect="1"/>
          </p:cNvGraphicFramePr>
          <p:nvPr/>
        </p:nvGraphicFramePr>
        <p:xfrm>
          <a:off x="2771775" y="830263"/>
          <a:ext cx="423863" cy="474662"/>
        </p:xfrm>
        <a:graphic>
          <a:graphicData uri="http://schemas.openxmlformats.org/presentationml/2006/ole">
            <mc:AlternateContent xmlns:mc="http://schemas.openxmlformats.org/markup-compatibility/2006">
              <mc:Choice xmlns:v="urn:schemas-microsoft-com:vml" Requires="v">
                <p:oleObj spid="_x0000_s68623" name="" r:id="rId3" imgW="215900" imgH="241300" progId="Equation.KSEE3">
                  <p:embed/>
                </p:oleObj>
              </mc:Choice>
              <mc:Fallback>
                <p:oleObj name="" r:id="rId3" imgW="215900" imgH="241300" progId="Equation.KSEE3">
                  <p:embed/>
                  <p:pic>
                    <p:nvPicPr>
                      <p:cNvPr id="0" name="对象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830263"/>
                        <a:ext cx="423863"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4" name="对象 13">
            <a:hlinkClick r:id="" action="ppaction://ole?verb=0"/>
          </p:cNvPr>
          <p:cNvGraphicFramePr>
            <a:graphicFrameLocks noChangeAspect="1"/>
          </p:cNvGraphicFramePr>
          <p:nvPr/>
        </p:nvGraphicFramePr>
        <p:xfrm>
          <a:off x="2165350" y="293688"/>
          <a:ext cx="1393825" cy="412750"/>
        </p:xfrm>
        <a:graphic>
          <a:graphicData uri="http://schemas.openxmlformats.org/presentationml/2006/ole">
            <mc:AlternateContent xmlns:mc="http://schemas.openxmlformats.org/markup-compatibility/2006">
              <mc:Choice xmlns:v="urn:schemas-microsoft-com:vml" Requires="v">
                <p:oleObj spid="_x0000_s68624" name="" r:id="rId5" imgW="685800" imgH="203200" progId="Equation.KSEE3">
                  <p:embed/>
                </p:oleObj>
              </mc:Choice>
              <mc:Fallback>
                <p:oleObj name="" r:id="rId5" imgW="685800" imgH="203200" progId="Equation.KSEE3">
                  <p:embed/>
                  <p:pic>
                    <p:nvPicPr>
                      <p:cNvPr id="0" name="对象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5350" y="293688"/>
                        <a:ext cx="139382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5" name="对象 16">
            <a:hlinkClick r:id="" action="ppaction://ole?verb=0"/>
          </p:cNvPr>
          <p:cNvGraphicFramePr>
            <a:graphicFrameLocks noChangeAspect="1"/>
          </p:cNvGraphicFramePr>
          <p:nvPr/>
        </p:nvGraphicFramePr>
        <p:xfrm>
          <a:off x="5299075" y="1312863"/>
          <a:ext cx="376238" cy="476250"/>
        </p:xfrm>
        <a:graphic>
          <a:graphicData uri="http://schemas.openxmlformats.org/presentationml/2006/ole">
            <mc:AlternateContent xmlns:mc="http://schemas.openxmlformats.org/markup-compatibility/2006">
              <mc:Choice xmlns:v="urn:schemas-microsoft-com:vml" Requires="v">
                <p:oleObj spid="_x0000_s68625" name="" r:id="rId7" imgW="190500" imgH="241300" progId="Equation.KSEE3">
                  <p:embed/>
                </p:oleObj>
              </mc:Choice>
              <mc:Fallback>
                <p:oleObj name="" r:id="rId7" imgW="190500" imgH="241300" progId="Equation.KSEE3">
                  <p:embed/>
                  <p:pic>
                    <p:nvPicPr>
                      <p:cNvPr id="0" name="对象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9075" y="1312863"/>
                        <a:ext cx="3762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6" name="对象 9">
            <a:hlinkClick r:id="" action="ppaction://ole?verb=0"/>
          </p:cNvPr>
          <p:cNvGraphicFramePr>
            <a:graphicFrameLocks noChangeAspect="1"/>
          </p:cNvGraphicFramePr>
          <p:nvPr/>
        </p:nvGraphicFramePr>
        <p:xfrm>
          <a:off x="7451725" y="1319213"/>
          <a:ext cx="906463" cy="520700"/>
        </p:xfrm>
        <a:graphic>
          <a:graphicData uri="http://schemas.openxmlformats.org/presentationml/2006/ole">
            <mc:AlternateContent xmlns:mc="http://schemas.openxmlformats.org/markup-compatibility/2006">
              <mc:Choice xmlns:v="urn:schemas-microsoft-com:vml" Requires="v">
                <p:oleObj spid="_x0000_s68626" name="" r:id="rId8" imgW="444500" imgH="254000" progId="Equation.KSEE3">
                  <p:embed/>
                </p:oleObj>
              </mc:Choice>
              <mc:Fallback>
                <p:oleObj name="" r:id="rId8" imgW="444500" imgH="254000" progId="Equation.KSEE3">
                  <p:embed/>
                  <p:pic>
                    <p:nvPicPr>
                      <p:cNvPr id="0" name="对象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51725" y="1319213"/>
                        <a:ext cx="90646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8617" name="图片 20" descr="25"/>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843463" y="1914525"/>
            <a:ext cx="34702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8" name="图片 6" descr="23"/>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114425" y="5184775"/>
            <a:ext cx="352901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9" name="图片 17"/>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4997450" y="4076700"/>
            <a:ext cx="402590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20" name="图片 5" descr="22"/>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114425" y="3308350"/>
            <a:ext cx="3495675"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21" name="右箭头 1"/>
          <p:cNvSpPr>
            <a:spLocks noChangeArrowheads="1"/>
          </p:cNvSpPr>
          <p:nvPr/>
        </p:nvSpPr>
        <p:spPr bwMode="auto">
          <a:xfrm>
            <a:off x="4465638" y="4829175"/>
            <a:ext cx="360362" cy="287338"/>
          </a:xfrm>
          <a:prstGeom prst="rightArrow">
            <a:avLst>
              <a:gd name="adj1" fmla="val 50000"/>
              <a:gd name="adj2" fmla="val 50166"/>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文本框 1"/>
          <p:cNvSpPr txBox="1">
            <a:spLocks noChangeArrowheads="1"/>
          </p:cNvSpPr>
          <p:nvPr/>
        </p:nvSpPr>
        <p:spPr bwMode="auto">
          <a:xfrm>
            <a:off x="188913" y="155575"/>
            <a:ext cx="8418512" cy="1570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r>
              <a:rPr lang="zh-CN" altLang="en-US" sz="2800" b="1">
                <a:solidFill>
                  <a:schemeClr val="tx1"/>
                </a:solidFill>
              </a:rPr>
              <a:t>利用残存网络和增广路径实现</a:t>
            </a:r>
            <a:r>
              <a:rPr lang="en-US" altLang="zh-CN" sz="2800" b="1">
                <a:solidFill>
                  <a:schemeClr val="tx1"/>
                </a:solidFill>
              </a:rPr>
              <a:t>Ford-Fulkerson</a:t>
            </a:r>
            <a:r>
              <a:rPr lang="zh-CN" altLang="en-US" sz="2800" b="1">
                <a:solidFill>
                  <a:schemeClr val="tx1"/>
                </a:solidFill>
              </a:rPr>
              <a:t>方法</a:t>
            </a:r>
            <a:endParaRPr lang="zh-CN" altLang="en-US" sz="2800" b="1">
              <a:solidFill>
                <a:schemeClr val="tx1"/>
              </a:solidFill>
            </a:endParaRPr>
          </a:p>
          <a:p>
            <a:pPr>
              <a:spcBef>
                <a:spcPct val="0"/>
              </a:spcBef>
              <a:buClrTx/>
              <a:buSzTx/>
              <a:buFont typeface="Arial" panose="020B0604020202020204" pitchFamily="34" charset="0"/>
              <a:buNone/>
            </a:pPr>
            <a:endParaRPr lang="zh-CN" altLang="en-US" sz="2000" b="1">
              <a:solidFill>
                <a:schemeClr val="tx1"/>
              </a:solidFill>
              <a:latin typeface="宋体" panose="02010600030101010101" pitchFamily="2" charset="-122"/>
              <a:ea typeface="宋体" panose="02010600030101010101" pitchFamily="2" charset="-122"/>
            </a:endParaRPr>
          </a:p>
          <a:p>
            <a:pPr>
              <a:spcBef>
                <a:spcPct val="0"/>
              </a:spcBef>
              <a:buClrTx/>
              <a:buSzTx/>
              <a:buFont typeface="Arial" panose="020B0604020202020204" pitchFamily="34" charset="0"/>
              <a:buNone/>
            </a:pPr>
            <a:r>
              <a:rPr lang="zh-CN" altLang="en-US" sz="2400" b="1">
                <a:solidFill>
                  <a:schemeClr val="tx1"/>
                </a:solidFill>
              </a:rPr>
              <a:t>示例：</a:t>
            </a:r>
            <a:endParaRPr lang="zh-CN" altLang="en-US" sz="2400" b="1">
              <a:solidFill>
                <a:schemeClr val="tx1"/>
              </a:solidFill>
            </a:endParaRPr>
          </a:p>
          <a:p>
            <a:pPr>
              <a:spcBef>
                <a:spcPct val="0"/>
              </a:spcBef>
              <a:buClrTx/>
              <a:buSzTx/>
              <a:buFont typeface="Arial" panose="020B0604020202020204" pitchFamily="34" charset="0"/>
              <a:buNone/>
            </a:pPr>
            <a:endParaRPr lang="zh-CN" altLang="en-US" sz="2400">
              <a:solidFill>
                <a:schemeClr val="tx1"/>
              </a:solidFill>
              <a:latin typeface="华文新魏" panose="02010800040101010101" pitchFamily="2" charset="-122"/>
              <a:ea typeface="华文新魏" panose="02010800040101010101" pitchFamily="2" charset="-122"/>
            </a:endParaRPr>
          </a:p>
        </p:txBody>
      </p:sp>
      <p:pic>
        <p:nvPicPr>
          <p:cNvPr id="69635" name="图片 5" descr="2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73038" y="1676400"/>
            <a:ext cx="4376737"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图片 6" descr="2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700213"/>
            <a:ext cx="456406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图片 3" descr="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3050" y="4203700"/>
            <a:ext cx="4321175"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图片 4" descr="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41838" y="4192588"/>
            <a:ext cx="4481512"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6" name="文本框 15"/>
          <p:cNvSpPr txBox="1">
            <a:spLocks noChangeArrowheads="1"/>
          </p:cNvSpPr>
          <p:nvPr/>
        </p:nvSpPr>
        <p:spPr bwMode="auto">
          <a:xfrm>
            <a:off x="1468438" y="3654425"/>
            <a:ext cx="1785937" cy="400050"/>
          </a:xfrm>
          <a:prstGeom prst="rect">
            <a:avLst/>
          </a:prstGeom>
          <a:solidFill>
            <a:schemeClr val="accent1">
              <a:lumMod val="20000"/>
              <a:lumOff val="80000"/>
            </a:schemeClr>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gn="ctr" eaLnBrk="1" hangingPunct="1">
              <a:spcBef>
                <a:spcPct val="0"/>
              </a:spcBef>
              <a:buClrTx/>
              <a:buSzTx/>
              <a:buFont typeface="Arial" panose="020B0604020202020204" pitchFamily="34" charset="0"/>
              <a:buNone/>
              <a:defRPr/>
            </a:pPr>
            <a:r>
              <a:rPr lang="zh-CN" altLang="en-US" sz="2000" dirty="0">
                <a:solidFill>
                  <a:schemeClr val="tx1"/>
                </a:solidFill>
                <a:latin typeface="Lucida Sans Unicode" panose="020B0602030504020204" pitchFamily="34" charset="0"/>
                <a:ea typeface="宋体" panose="02010600030101010101" pitchFamily="2" charset="-122"/>
              </a:rPr>
              <a:t>流网络</a:t>
            </a:r>
            <a:endParaRPr lang="zh-CN" altLang="en-US" sz="2000" dirty="0">
              <a:solidFill>
                <a:schemeClr val="tx1"/>
              </a:solidFill>
              <a:latin typeface="Lucida Sans Unicode" panose="020B0602030504020204" pitchFamily="34" charset="0"/>
              <a:ea typeface="宋体" panose="02010600030101010101" pitchFamily="2" charset="-122"/>
            </a:endParaRPr>
          </a:p>
        </p:txBody>
      </p:sp>
      <p:sp>
        <p:nvSpPr>
          <p:cNvPr id="37897" name="文本框 16"/>
          <p:cNvSpPr txBox="1">
            <a:spLocks noChangeArrowheads="1"/>
          </p:cNvSpPr>
          <p:nvPr/>
        </p:nvSpPr>
        <p:spPr bwMode="auto">
          <a:xfrm>
            <a:off x="5340350" y="3716338"/>
            <a:ext cx="3221038" cy="400050"/>
          </a:xfrm>
          <a:prstGeom prst="rect">
            <a:avLst/>
          </a:prstGeom>
          <a:solidFill>
            <a:schemeClr val="accent1">
              <a:lumMod val="20000"/>
              <a:lumOff val="80000"/>
            </a:schemeClr>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gn="ctr" eaLnBrk="1" hangingPunct="1">
              <a:spcBef>
                <a:spcPct val="0"/>
              </a:spcBef>
              <a:buClrTx/>
              <a:buSzTx/>
              <a:buFont typeface="Arial" panose="020B0604020202020204" pitchFamily="34" charset="0"/>
              <a:buNone/>
              <a:defRPr/>
            </a:pPr>
            <a:r>
              <a:rPr lang="zh-CN" altLang="en-US" sz="2000" dirty="0">
                <a:solidFill>
                  <a:schemeClr val="tx1"/>
                </a:solidFill>
                <a:latin typeface="Lucida Sans Unicode" panose="020B0602030504020204" pitchFamily="34" charset="0"/>
                <a:ea typeface="宋体" panose="02010600030101010101" pitchFamily="2" charset="-122"/>
              </a:rPr>
              <a:t>残存网络和增广路径</a:t>
            </a:r>
            <a:endParaRPr lang="zh-CN" altLang="en-US" sz="2000" dirty="0">
              <a:solidFill>
                <a:schemeClr val="tx1"/>
              </a:solidFill>
              <a:latin typeface="Lucida Sans Unicode" panose="020B0602030504020204" pitchFamily="34" charset="0"/>
              <a:ea typeface="宋体" panose="02010600030101010101" pitchFamily="2" charset="-122"/>
            </a:endParaRPr>
          </a:p>
        </p:txBody>
      </p:sp>
      <p:sp>
        <p:nvSpPr>
          <p:cNvPr id="37898" name="文本框 17"/>
          <p:cNvSpPr txBox="1">
            <a:spLocks noChangeArrowheads="1"/>
          </p:cNvSpPr>
          <p:nvPr/>
        </p:nvSpPr>
        <p:spPr bwMode="auto">
          <a:xfrm rot="-2648792">
            <a:off x="3671888" y="3698875"/>
            <a:ext cx="1360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gn="ctr" eaLnBrk="1" hangingPunct="1">
              <a:spcBef>
                <a:spcPct val="0"/>
              </a:spcBef>
              <a:buClrTx/>
              <a:buSzTx/>
              <a:buFont typeface="Arial" panose="020B0604020202020204" pitchFamily="34" charset="0"/>
              <a:buNone/>
            </a:pPr>
            <a:r>
              <a:rPr lang="zh-CN" altLang="en-US" sz="2000">
                <a:solidFill>
                  <a:schemeClr val="tx1"/>
                </a:solidFill>
                <a:latin typeface="Lucida Sans Unicode" panose="020B0602030504020204" pitchFamily="34" charset="0"/>
                <a:ea typeface="宋体" panose="02010600030101010101" pitchFamily="2" charset="-122"/>
              </a:rPr>
              <a:t>增加流值</a:t>
            </a:r>
            <a:endParaRPr lang="zh-CN" altLang="en-US" sz="2000">
              <a:solidFill>
                <a:schemeClr val="tx1"/>
              </a:solidFill>
              <a:latin typeface="Lucida Sans Unicode" panose="020B0602030504020204" pitchFamily="34" charset="0"/>
              <a:ea typeface="宋体" panose="02010600030101010101" pitchFamily="2" charset="-122"/>
            </a:endParaRPr>
          </a:p>
        </p:txBody>
      </p:sp>
      <p:sp>
        <p:nvSpPr>
          <p:cNvPr id="37899" name="文本框 18"/>
          <p:cNvSpPr txBox="1">
            <a:spLocks noChangeArrowheads="1"/>
          </p:cNvSpPr>
          <p:nvPr/>
        </p:nvSpPr>
        <p:spPr bwMode="auto">
          <a:xfrm>
            <a:off x="4716463" y="6230938"/>
            <a:ext cx="4303712" cy="400050"/>
          </a:xfrm>
          <a:prstGeom prst="rect">
            <a:avLst/>
          </a:prstGeom>
          <a:solidFill>
            <a:schemeClr val="accent1">
              <a:lumMod val="20000"/>
              <a:lumOff val="80000"/>
            </a:schemeClr>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gn="ctr" eaLnBrk="1" hangingPunct="1">
              <a:spcBef>
                <a:spcPct val="0"/>
              </a:spcBef>
              <a:buClrTx/>
              <a:buSzTx/>
              <a:buFont typeface="Arial" panose="020B0604020202020204" pitchFamily="34" charset="0"/>
              <a:buNone/>
              <a:defRPr/>
            </a:pPr>
            <a:r>
              <a:rPr lang="zh-CN" altLang="en-US" sz="2000" dirty="0">
                <a:solidFill>
                  <a:schemeClr val="tx1"/>
                </a:solidFill>
                <a:latin typeface="Lucida Sans Unicode" panose="020B0602030504020204" pitchFamily="34" charset="0"/>
                <a:ea typeface="宋体" panose="02010600030101010101" pitchFamily="2" charset="-122"/>
              </a:rPr>
              <a:t>新的残存网络，重复上述过程</a:t>
            </a:r>
            <a:endParaRPr lang="zh-CN" altLang="en-US" sz="2000" dirty="0">
              <a:solidFill>
                <a:schemeClr val="tx1"/>
              </a:solidFill>
              <a:latin typeface="Lucida Sans Unicode" panose="020B0602030504020204" pitchFamily="34" charset="0"/>
              <a:ea typeface="宋体" panose="02010600030101010101" pitchFamily="2" charset="-122"/>
            </a:endParaRPr>
          </a:p>
        </p:txBody>
      </p:sp>
      <p:sp>
        <p:nvSpPr>
          <p:cNvPr id="4" name="右箭头 3"/>
          <p:cNvSpPr>
            <a:spLocks noChangeArrowheads="1"/>
          </p:cNvSpPr>
          <p:nvPr/>
        </p:nvSpPr>
        <p:spPr bwMode="auto">
          <a:xfrm>
            <a:off x="4498975" y="2581275"/>
            <a:ext cx="188913" cy="288925"/>
          </a:xfrm>
          <a:prstGeom prst="rightArrow">
            <a:avLst>
              <a:gd name="adj1" fmla="val 50000"/>
              <a:gd name="adj2" fmla="val 50000"/>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5" name="下箭头 4"/>
          <p:cNvSpPr>
            <a:spLocks noChangeArrowheads="1"/>
          </p:cNvSpPr>
          <p:nvPr/>
        </p:nvSpPr>
        <p:spPr bwMode="auto">
          <a:xfrm rot="2772453">
            <a:off x="4402931" y="3175794"/>
            <a:ext cx="185738" cy="1695450"/>
          </a:xfrm>
          <a:prstGeom prst="downArrow">
            <a:avLst>
              <a:gd name="adj1" fmla="val 50000"/>
              <a:gd name="adj2" fmla="val 50332"/>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7" name="右箭头 16"/>
          <p:cNvSpPr>
            <a:spLocks noChangeArrowheads="1"/>
          </p:cNvSpPr>
          <p:nvPr/>
        </p:nvSpPr>
        <p:spPr bwMode="auto">
          <a:xfrm>
            <a:off x="4498975" y="5041900"/>
            <a:ext cx="188913" cy="288925"/>
          </a:xfrm>
          <a:prstGeom prst="rightArrow">
            <a:avLst>
              <a:gd name="adj1" fmla="val 50000"/>
              <a:gd name="adj2" fmla="val 50000"/>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8" name="文本框 16"/>
          <p:cNvSpPr txBox="1">
            <a:spLocks noChangeArrowheads="1"/>
          </p:cNvSpPr>
          <p:nvPr/>
        </p:nvSpPr>
        <p:spPr bwMode="auto">
          <a:xfrm>
            <a:off x="4157663" y="1912938"/>
            <a:ext cx="847725" cy="523875"/>
          </a:xfrm>
          <a:prstGeom prst="rect">
            <a:avLst/>
          </a:prstGeom>
          <a:solidFill>
            <a:schemeClr val="accent1">
              <a:lumMod val="20000"/>
              <a:lumOff val="80000"/>
            </a:schemeClr>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gn="ctr" eaLnBrk="1" hangingPunct="1">
              <a:spcBef>
                <a:spcPct val="0"/>
              </a:spcBef>
              <a:buClrTx/>
              <a:buSzTx/>
              <a:buFont typeface="Arial" panose="020B0604020202020204" pitchFamily="34" charset="0"/>
              <a:buNone/>
              <a:defRPr/>
            </a:pPr>
            <a:r>
              <a:rPr lang="zh-CN" altLang="en-US" sz="1400" dirty="0">
                <a:solidFill>
                  <a:schemeClr val="tx1"/>
                </a:solidFill>
                <a:latin typeface="Lucida Sans Unicode" panose="020B0602030504020204" pitchFamily="34" charset="0"/>
                <a:ea typeface="宋体" panose="02010600030101010101" pitchFamily="2" charset="-122"/>
              </a:rPr>
              <a:t>构造残存网络</a:t>
            </a:r>
            <a:endParaRPr lang="zh-CN" altLang="en-US" sz="1400" dirty="0">
              <a:solidFill>
                <a:schemeClr val="tx1"/>
              </a:solidFill>
              <a:latin typeface="Lucida Sans Unicode" panose="020B0602030504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8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89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8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8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89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7" grpId="0" animBg="1"/>
      <p:bldP spid="37898" grpId="0"/>
      <p:bldP spid="37899" grpId="0" animBg="1"/>
      <p:bldP spid="4" grpId="0" animBg="1"/>
      <p:bldP spid="5" grpId="0" animBg="1"/>
      <p:bldP spid="17" grpId="0" animBg="1"/>
      <p:bldP spid="1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文本框 1"/>
          <p:cNvSpPr txBox="1">
            <a:spLocks noChangeArrowheads="1"/>
          </p:cNvSpPr>
          <p:nvPr/>
        </p:nvSpPr>
        <p:spPr bwMode="auto">
          <a:xfrm>
            <a:off x="179388" y="188913"/>
            <a:ext cx="8785225" cy="6370637"/>
          </a:xfrm>
          <a:prstGeom prst="rect">
            <a:avLst/>
          </a:prstGeom>
          <a:solidFill>
            <a:schemeClr val="bg1"/>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ts val="600"/>
              </a:spcBef>
              <a:spcAft>
                <a:spcPts val="600"/>
              </a:spcAft>
              <a:buClrTx/>
              <a:buSzTx/>
              <a:buFont typeface="Arial" panose="020B0604020202020204" pitchFamily="34" charset="0"/>
              <a:buNone/>
              <a:defRPr/>
            </a:pPr>
            <a:r>
              <a:rPr lang="zh-CN" altLang="en-US" sz="2800" b="1" dirty="0">
                <a:solidFill>
                  <a:schemeClr val="tx1"/>
                </a:solidFill>
              </a:rPr>
              <a:t>残存网络和增广路径总结</a:t>
            </a:r>
            <a:endParaRPr lang="zh-CN" altLang="en-US" sz="2800" b="1" dirty="0">
              <a:solidFill>
                <a:schemeClr val="tx1"/>
              </a:solidFill>
            </a:endParaRPr>
          </a:p>
          <a:p>
            <a:pPr marL="342900" indent="-342900">
              <a:lnSpc>
                <a:spcPct val="150000"/>
              </a:lnSpc>
              <a:spcBef>
                <a:spcPts val="600"/>
              </a:spcBef>
              <a:spcAft>
                <a:spcPts val="600"/>
              </a:spcAft>
              <a:buClrTx/>
              <a:buSzTx/>
              <a:defRPr/>
            </a:pPr>
            <a:r>
              <a:rPr lang="zh-CN" altLang="en-US" sz="2400" b="1" dirty="0">
                <a:solidFill>
                  <a:srgbClr val="0000FF"/>
                </a:solidFill>
              </a:rPr>
              <a:t>已经解决的问题</a:t>
            </a:r>
            <a:r>
              <a:rPr lang="zh-CN" altLang="en-US" sz="2400" dirty="0">
                <a:solidFill>
                  <a:schemeClr val="tx1"/>
                </a:solidFill>
              </a:rPr>
              <a:t>：</a:t>
            </a:r>
            <a:r>
              <a:rPr lang="zh-CN" altLang="en-US" sz="2400" b="1" dirty="0">
                <a:solidFill>
                  <a:schemeClr val="tx1"/>
                </a:solidFill>
              </a:rPr>
              <a:t>如何增加流值</a:t>
            </a:r>
            <a:r>
              <a:rPr lang="en-US" altLang="zh-CN" sz="2400" b="1" dirty="0">
                <a:solidFill>
                  <a:schemeClr val="tx1"/>
                </a:solidFill>
              </a:rPr>
              <a:t>——</a:t>
            </a:r>
            <a:r>
              <a:rPr lang="zh-CN" altLang="en-US" sz="2400" b="1" dirty="0">
                <a:solidFill>
                  <a:schemeClr val="tx1"/>
                </a:solidFill>
              </a:rPr>
              <a:t>利用增广路径</a:t>
            </a:r>
            <a:r>
              <a:rPr lang="zh-CN" altLang="en-US" sz="2400" dirty="0">
                <a:solidFill>
                  <a:schemeClr val="tx1"/>
                </a:solidFill>
              </a:rPr>
              <a:t>。</a:t>
            </a:r>
            <a:endParaRPr lang="zh-CN" altLang="en-US" sz="2400" dirty="0">
              <a:solidFill>
                <a:schemeClr val="tx1"/>
              </a:solidFill>
            </a:endParaRPr>
          </a:p>
          <a:p>
            <a:pPr marL="342900" indent="-342900">
              <a:lnSpc>
                <a:spcPct val="150000"/>
              </a:lnSpc>
              <a:spcBef>
                <a:spcPts val="600"/>
              </a:spcBef>
              <a:spcAft>
                <a:spcPts val="600"/>
              </a:spcAft>
              <a:buClrTx/>
              <a:buSzTx/>
              <a:defRPr/>
            </a:pPr>
            <a:r>
              <a:rPr lang="zh-CN" altLang="en-US" sz="2400" b="1" dirty="0">
                <a:solidFill>
                  <a:srgbClr val="0000FF"/>
                </a:solidFill>
              </a:rPr>
              <a:t>未解决的问题</a:t>
            </a:r>
            <a:r>
              <a:rPr lang="zh-CN" altLang="en-US" sz="2400" dirty="0">
                <a:solidFill>
                  <a:schemeClr val="tx1"/>
                </a:solidFill>
              </a:rPr>
              <a:t>：如何判断算法终止时，确实</a:t>
            </a:r>
            <a:r>
              <a:rPr lang="zh-CN" altLang="en-US" sz="2400" b="1" dirty="0">
                <a:solidFill>
                  <a:schemeClr val="tx1"/>
                </a:solidFill>
              </a:rPr>
              <a:t>找到了最大流呢</a:t>
            </a:r>
            <a:r>
              <a:rPr lang="zh-CN" altLang="en-US" sz="2400" dirty="0">
                <a:solidFill>
                  <a:schemeClr val="tx1"/>
                </a:solidFill>
              </a:rPr>
              <a:t>？</a:t>
            </a:r>
            <a:endParaRPr lang="zh-CN" altLang="en-US" sz="2400" dirty="0">
              <a:solidFill>
                <a:schemeClr val="tx1"/>
              </a:solidFill>
            </a:endParaRPr>
          </a:p>
          <a:p>
            <a:pPr>
              <a:lnSpc>
                <a:spcPct val="150000"/>
              </a:lnSpc>
              <a:spcBef>
                <a:spcPts val="600"/>
              </a:spcBef>
              <a:spcAft>
                <a:spcPts val="600"/>
              </a:spcAft>
              <a:buClrTx/>
              <a:buSzTx/>
              <a:buFont typeface="Arial" panose="020B0604020202020204" pitchFamily="34" charset="0"/>
              <a:buNone/>
              <a:defRPr/>
            </a:pPr>
            <a:r>
              <a:rPr lang="zh-CN" altLang="en-US" sz="2400" dirty="0">
                <a:solidFill>
                  <a:schemeClr val="tx1"/>
                </a:solidFill>
                <a:latin typeface="宋体" panose="02010600030101010101" pitchFamily="2" charset="-122"/>
                <a:ea typeface="宋体" panose="02010600030101010101" pitchFamily="2" charset="-122"/>
              </a:rPr>
              <a:t>   </a:t>
            </a:r>
            <a:r>
              <a:rPr lang="zh-CN" altLang="en-US" sz="2400" dirty="0">
                <a:solidFill>
                  <a:schemeClr val="tx1"/>
                </a:solidFill>
              </a:rPr>
              <a:t>                      </a:t>
            </a:r>
            <a:r>
              <a:rPr lang="en-US" altLang="zh-CN" sz="2400" dirty="0">
                <a:solidFill>
                  <a:schemeClr val="tx1"/>
                </a:solidFill>
              </a:rPr>
              <a:t>——</a:t>
            </a:r>
            <a:r>
              <a:rPr lang="zh-CN" altLang="en-US" sz="2400" dirty="0">
                <a:solidFill>
                  <a:schemeClr val="tx1"/>
                </a:solidFill>
              </a:rPr>
              <a:t>利用</a:t>
            </a:r>
            <a:r>
              <a:rPr lang="zh-CN" altLang="en-US" sz="2400" b="1" dirty="0">
                <a:solidFill>
                  <a:srgbClr val="FF0000"/>
                </a:solidFill>
              </a:rPr>
              <a:t>最大流最小切割定理</a:t>
            </a:r>
            <a:r>
              <a:rPr lang="zh-CN" altLang="en-US" sz="2400" b="1" dirty="0">
                <a:solidFill>
                  <a:schemeClr val="tx1"/>
                </a:solidFill>
              </a:rPr>
              <a:t>进行判定 </a:t>
            </a:r>
            <a:endParaRPr lang="en-US" altLang="zh-CN" sz="2400" b="1" dirty="0">
              <a:solidFill>
                <a:schemeClr val="tx1"/>
              </a:solidFill>
            </a:endParaRPr>
          </a:p>
          <a:p>
            <a:pPr marL="457200" indent="-457200">
              <a:lnSpc>
                <a:spcPct val="150000"/>
              </a:lnSpc>
              <a:spcBef>
                <a:spcPts val="600"/>
              </a:spcBef>
              <a:spcAft>
                <a:spcPts val="600"/>
              </a:spcAft>
              <a:buClrTx/>
              <a:buSzTx/>
              <a:buFont typeface="Wingdings" panose="05000000000000000000" pitchFamily="2" charset="2"/>
              <a:buChar char="p"/>
              <a:defRPr/>
            </a:pPr>
            <a:r>
              <a:rPr lang="zh-CN" altLang="en-US" sz="2800" b="1" dirty="0">
                <a:solidFill>
                  <a:srgbClr val="FF0000"/>
                </a:solidFill>
              </a:rPr>
              <a:t>最大流最小切割定理</a:t>
            </a:r>
            <a:endParaRPr lang="en-US" altLang="zh-CN" sz="2800" b="1" dirty="0">
              <a:solidFill>
                <a:schemeClr val="tx1"/>
              </a:solidFill>
            </a:endParaRPr>
          </a:p>
          <a:p>
            <a:pPr marL="986155" indent="-447675">
              <a:lnSpc>
                <a:spcPct val="150000"/>
              </a:lnSpc>
              <a:spcBef>
                <a:spcPts val="0"/>
              </a:spcBef>
              <a:spcAft>
                <a:spcPts val="0"/>
              </a:spcAft>
              <a:buClrTx/>
              <a:buSzTx/>
              <a:buFont typeface="Wingdings" panose="05000000000000000000" pitchFamily="2" charset="2"/>
              <a:buChar char="u"/>
              <a:defRPr/>
            </a:pPr>
            <a:r>
              <a:rPr lang="zh-CN" altLang="en-US" sz="2400" b="1" dirty="0">
                <a:solidFill>
                  <a:schemeClr val="tx1"/>
                </a:solidFill>
              </a:rPr>
              <a:t>建立最大流和切割容量之间的关系</a:t>
            </a:r>
            <a:r>
              <a:rPr lang="zh-CN" altLang="en-US" sz="2400" dirty="0">
                <a:solidFill>
                  <a:schemeClr val="tx1"/>
                </a:solidFill>
              </a:rPr>
              <a:t>，从而建立最大流和残存网络增广路径上的残存容量之间的关系。</a:t>
            </a:r>
            <a:endParaRPr lang="en-US" altLang="zh-CN" sz="2400" dirty="0">
              <a:solidFill>
                <a:schemeClr val="tx1"/>
              </a:solidFill>
            </a:endParaRPr>
          </a:p>
          <a:p>
            <a:pPr marL="457200" indent="-457200">
              <a:lnSpc>
                <a:spcPct val="150000"/>
              </a:lnSpc>
              <a:spcBef>
                <a:spcPts val="600"/>
              </a:spcBef>
              <a:spcAft>
                <a:spcPts val="600"/>
              </a:spcAft>
              <a:buClrTx/>
              <a:buSzTx/>
              <a:buFont typeface="Wingdings" panose="05000000000000000000" pitchFamily="2" charset="2"/>
              <a:buChar char="p"/>
              <a:defRPr/>
            </a:pPr>
            <a:r>
              <a:rPr lang="zh-CN" altLang="en-US" sz="2800" b="1" dirty="0">
                <a:solidFill>
                  <a:schemeClr val="tx1"/>
                </a:solidFill>
              </a:rPr>
              <a:t>一个流是最大流</a:t>
            </a:r>
            <a:r>
              <a:rPr lang="zh-CN" altLang="en-US" sz="2800" dirty="0">
                <a:solidFill>
                  <a:schemeClr val="tx1"/>
                </a:solidFill>
              </a:rPr>
              <a:t>当且仅当</a:t>
            </a:r>
            <a:r>
              <a:rPr lang="zh-CN" altLang="en-US" sz="2800" b="1" dirty="0">
                <a:solidFill>
                  <a:srgbClr val="FF0000"/>
                </a:solidFill>
              </a:rPr>
              <a:t>其残存网络中不包含任何增广路径</a:t>
            </a:r>
            <a:r>
              <a:rPr lang="zh-CN" altLang="en-US" sz="2800" dirty="0">
                <a:solidFill>
                  <a:schemeClr val="tx1"/>
                </a:solidFill>
              </a:rPr>
              <a:t>。</a:t>
            </a:r>
            <a:endParaRPr lang="zh-CN" altLang="en-US" sz="2800" dirty="0">
              <a:solidFill>
                <a:schemeClr val="tx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1"/>
          <p:cNvSpPr txBox="1">
            <a:spLocks noChangeArrowheads="1"/>
          </p:cNvSpPr>
          <p:nvPr/>
        </p:nvSpPr>
        <p:spPr bwMode="auto">
          <a:xfrm>
            <a:off x="179388" y="312738"/>
            <a:ext cx="8964612" cy="5924550"/>
          </a:xfrm>
          <a:prstGeom prst="rect">
            <a:avLst/>
          </a:prstGeom>
          <a:solidFill>
            <a:schemeClr val="bg1"/>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defRPr/>
            </a:pPr>
            <a:r>
              <a:rPr lang="en-US" altLang="zh-CN" sz="2800" b="1" dirty="0">
                <a:solidFill>
                  <a:schemeClr val="tx1"/>
                </a:solidFill>
              </a:rPr>
              <a:t>4. </a:t>
            </a:r>
            <a:r>
              <a:rPr lang="zh-CN" altLang="en-US" sz="2800" b="1" dirty="0">
                <a:solidFill>
                  <a:srgbClr val="FF0000"/>
                </a:solidFill>
              </a:rPr>
              <a:t>流网络的切割</a:t>
            </a:r>
            <a:endParaRPr lang="zh-CN" altLang="en-US" sz="2800" b="1" dirty="0">
              <a:solidFill>
                <a:srgbClr val="FF0000"/>
              </a:solidFill>
            </a:endParaRPr>
          </a:p>
          <a:p>
            <a:pPr>
              <a:lnSpc>
                <a:spcPct val="150000"/>
              </a:lnSpc>
              <a:spcBef>
                <a:spcPts val="600"/>
              </a:spcBef>
              <a:buClrTx/>
              <a:buSzTx/>
              <a:buFont typeface="Arial" panose="020B0604020202020204" pitchFamily="34" charset="0"/>
              <a:buNone/>
              <a:defRPr/>
            </a:pPr>
            <a:r>
              <a:rPr lang="zh-CN" altLang="en-US" sz="2400" dirty="0">
                <a:solidFill>
                  <a:schemeClr val="tx1"/>
                </a:solidFill>
              </a:rPr>
              <a:t>       给定流网络            ，源结点为</a:t>
            </a:r>
            <a:r>
              <a:rPr lang="en-US" altLang="zh-CN" sz="2400" dirty="0">
                <a:solidFill>
                  <a:schemeClr val="tx1"/>
                </a:solidFill>
              </a:rPr>
              <a:t>s</a:t>
            </a:r>
            <a:r>
              <a:rPr lang="zh-CN" altLang="en-US" sz="2400" dirty="0">
                <a:solidFill>
                  <a:schemeClr val="tx1"/>
                </a:solidFill>
              </a:rPr>
              <a:t>，汇点为</a:t>
            </a:r>
            <a:r>
              <a:rPr lang="en-US" altLang="zh-CN" sz="2400" dirty="0">
                <a:solidFill>
                  <a:schemeClr val="tx1"/>
                </a:solidFill>
              </a:rPr>
              <a:t>t</a:t>
            </a:r>
            <a:r>
              <a:rPr lang="zh-CN" altLang="en-US" sz="2400" dirty="0">
                <a:solidFill>
                  <a:schemeClr val="tx1"/>
                </a:solidFill>
              </a:rPr>
              <a:t>。</a:t>
            </a:r>
            <a:endParaRPr lang="en-US" altLang="zh-CN" sz="2400" dirty="0">
              <a:solidFill>
                <a:schemeClr val="tx1"/>
              </a:solidFill>
            </a:endParaRPr>
          </a:p>
          <a:p>
            <a:pPr>
              <a:lnSpc>
                <a:spcPct val="150000"/>
              </a:lnSpc>
              <a:spcBef>
                <a:spcPts val="0"/>
              </a:spcBef>
              <a:buClrTx/>
              <a:buSzTx/>
              <a:buFont typeface="Arial" panose="020B0604020202020204" pitchFamily="34" charset="0"/>
              <a:buNone/>
              <a:defRPr/>
            </a:pPr>
            <a:r>
              <a:rPr lang="zh-CN" altLang="en-US" sz="2400" dirty="0">
                <a:solidFill>
                  <a:schemeClr val="tx1"/>
                </a:solidFill>
              </a:rPr>
              <a:t>       定义一个</a:t>
            </a:r>
            <a:r>
              <a:rPr lang="zh-CN" altLang="en-US" sz="2400" b="1" dirty="0">
                <a:solidFill>
                  <a:srgbClr val="FF0000"/>
                </a:solidFill>
              </a:rPr>
              <a:t>切割</a:t>
            </a:r>
            <a:r>
              <a:rPr lang="en-US" altLang="zh-CN" sz="2400" b="1" dirty="0">
                <a:solidFill>
                  <a:srgbClr val="FF0000"/>
                </a:solidFill>
              </a:rPr>
              <a:t>(S,T)</a:t>
            </a:r>
            <a:r>
              <a:rPr lang="zh-CN" altLang="en-US" sz="2400" dirty="0">
                <a:solidFill>
                  <a:schemeClr val="tx1"/>
                </a:solidFill>
              </a:rPr>
              <a:t>，</a:t>
            </a:r>
            <a:r>
              <a:rPr lang="zh-CN" altLang="en-US" sz="2400" b="1" dirty="0">
                <a:solidFill>
                  <a:schemeClr val="tx1"/>
                </a:solidFill>
              </a:rPr>
              <a:t>将结点集合</a:t>
            </a:r>
            <a:r>
              <a:rPr lang="en-US" altLang="zh-CN" sz="2400" b="1" dirty="0">
                <a:solidFill>
                  <a:schemeClr val="tx1"/>
                </a:solidFill>
              </a:rPr>
              <a:t>V</a:t>
            </a:r>
            <a:r>
              <a:rPr lang="zh-CN" altLang="en-US" sz="2400" b="1" dirty="0">
                <a:solidFill>
                  <a:schemeClr val="tx1"/>
                </a:solidFill>
              </a:rPr>
              <a:t>分成两部分</a:t>
            </a:r>
            <a:r>
              <a:rPr lang="en-US" altLang="zh-CN" sz="2400" b="1" dirty="0">
                <a:solidFill>
                  <a:schemeClr val="tx1"/>
                </a:solidFill>
              </a:rPr>
              <a:t>S</a:t>
            </a:r>
            <a:r>
              <a:rPr lang="zh-CN" altLang="en-US" sz="2400" b="1" dirty="0">
                <a:solidFill>
                  <a:schemeClr val="tx1"/>
                </a:solidFill>
              </a:rPr>
              <a:t>和</a:t>
            </a:r>
            <a:r>
              <a:rPr lang="en-US" altLang="zh-CN" sz="2400" b="1" dirty="0">
                <a:solidFill>
                  <a:schemeClr val="tx1"/>
                </a:solidFill>
              </a:rPr>
              <a:t>T=V-S</a:t>
            </a:r>
            <a:r>
              <a:rPr lang="zh-CN" altLang="en-US" sz="2400" dirty="0">
                <a:solidFill>
                  <a:schemeClr val="tx1"/>
                </a:solidFill>
              </a:rPr>
              <a:t>，</a:t>
            </a:r>
            <a:r>
              <a:rPr lang="zh-CN" altLang="en-US" sz="2400" b="1" dirty="0">
                <a:solidFill>
                  <a:schemeClr val="tx1"/>
                </a:solidFill>
              </a:rPr>
              <a:t>使得                 。</a:t>
            </a:r>
            <a:endParaRPr lang="zh-CN" altLang="en-US" sz="2400" b="1" dirty="0">
              <a:solidFill>
                <a:schemeClr val="tx1"/>
              </a:solidFill>
            </a:endParaRPr>
          </a:p>
          <a:p>
            <a:pPr>
              <a:lnSpc>
                <a:spcPct val="150000"/>
              </a:lnSpc>
              <a:spcBef>
                <a:spcPts val="600"/>
              </a:spcBef>
              <a:buClrTx/>
              <a:buSzTx/>
              <a:buFont typeface="Arial" panose="020B0604020202020204" pitchFamily="34" charset="0"/>
              <a:buNone/>
              <a:defRPr/>
            </a:pPr>
            <a:r>
              <a:rPr lang="zh-CN" altLang="en-US" sz="2400" dirty="0">
                <a:solidFill>
                  <a:schemeClr val="tx1"/>
                </a:solidFill>
              </a:rPr>
              <a:t>       </a:t>
            </a:r>
            <a:r>
              <a:rPr lang="zh-CN" altLang="en-US" sz="2400" b="1" dirty="0">
                <a:solidFill>
                  <a:schemeClr val="tx1"/>
                </a:solidFill>
              </a:rPr>
              <a:t>若</a:t>
            </a:r>
            <a:r>
              <a:rPr lang="en-US" altLang="zh-CN" sz="2400" b="1" dirty="0">
                <a:solidFill>
                  <a:schemeClr val="tx1"/>
                </a:solidFill>
              </a:rPr>
              <a:t>f</a:t>
            </a:r>
            <a:r>
              <a:rPr lang="zh-CN" altLang="en-US" sz="2400" b="1" dirty="0">
                <a:solidFill>
                  <a:schemeClr val="tx1"/>
                </a:solidFill>
              </a:rPr>
              <a:t>是</a:t>
            </a:r>
            <a:r>
              <a:rPr lang="en-US" altLang="zh-CN" sz="2400" b="1" dirty="0">
                <a:solidFill>
                  <a:schemeClr val="tx1"/>
                </a:solidFill>
              </a:rPr>
              <a:t>G</a:t>
            </a:r>
            <a:r>
              <a:rPr lang="zh-CN" altLang="en-US" sz="2400" b="1" dirty="0">
                <a:solidFill>
                  <a:schemeClr val="tx1"/>
                </a:solidFill>
              </a:rPr>
              <a:t>上的一个流，定义</a:t>
            </a:r>
            <a:r>
              <a:rPr lang="zh-CN" altLang="en-US" sz="2400" b="1" dirty="0">
                <a:solidFill>
                  <a:srgbClr val="FF0000"/>
                </a:solidFill>
              </a:rPr>
              <a:t>横跨切割</a:t>
            </a:r>
            <a:r>
              <a:rPr lang="en-US" altLang="zh-CN" sz="2400" b="1" dirty="0">
                <a:solidFill>
                  <a:srgbClr val="FF0000"/>
                </a:solidFill>
              </a:rPr>
              <a:t>(S,T)</a:t>
            </a:r>
            <a:r>
              <a:rPr lang="zh-CN" altLang="en-US" sz="2400" b="1" dirty="0">
                <a:solidFill>
                  <a:srgbClr val="FF0000"/>
                </a:solidFill>
              </a:rPr>
              <a:t>的净流量</a:t>
            </a:r>
            <a:r>
              <a:rPr lang="en-US" altLang="zh-CN" sz="2400" b="1" dirty="0">
                <a:solidFill>
                  <a:srgbClr val="FF0000"/>
                </a:solidFill>
              </a:rPr>
              <a:t>f(S,T)</a:t>
            </a:r>
            <a:r>
              <a:rPr lang="zh-CN" altLang="en-US" sz="2400" b="1" dirty="0">
                <a:solidFill>
                  <a:schemeClr val="tx1"/>
                </a:solidFill>
              </a:rPr>
              <a:t>为</a:t>
            </a:r>
            <a:r>
              <a:rPr lang="zh-CN" altLang="en-US" sz="2400" dirty="0">
                <a:solidFill>
                  <a:schemeClr val="tx1"/>
                </a:solidFill>
              </a:rPr>
              <a:t>：</a:t>
            </a:r>
            <a:endParaRPr lang="zh-CN" altLang="en-US" sz="2400" dirty="0">
              <a:solidFill>
                <a:schemeClr val="tx1"/>
              </a:solidFill>
            </a:endParaRPr>
          </a:p>
          <a:p>
            <a:pPr>
              <a:lnSpc>
                <a:spcPct val="150000"/>
              </a:lnSpc>
              <a:spcBef>
                <a:spcPct val="0"/>
              </a:spcBef>
              <a:buClrTx/>
              <a:buSzTx/>
              <a:buFont typeface="Arial" panose="020B0604020202020204" pitchFamily="34" charset="0"/>
              <a:buNone/>
              <a:defRPr/>
            </a:pPr>
            <a:endParaRPr lang="en-US" altLang="zh-CN" sz="2000" dirty="0">
              <a:solidFill>
                <a:schemeClr val="tx1"/>
              </a:solidFill>
              <a:latin typeface="宋体" panose="02010600030101010101" pitchFamily="2" charset="-122"/>
              <a:ea typeface="宋体" panose="02010600030101010101" pitchFamily="2" charset="-122"/>
            </a:endParaRPr>
          </a:p>
          <a:p>
            <a:pPr>
              <a:lnSpc>
                <a:spcPct val="150000"/>
              </a:lnSpc>
              <a:spcBef>
                <a:spcPct val="0"/>
              </a:spcBef>
              <a:buClrTx/>
              <a:buSzTx/>
              <a:buFont typeface="Arial" panose="020B0604020202020204" pitchFamily="34" charset="0"/>
              <a:buNone/>
              <a:defRPr/>
            </a:pPr>
            <a:endParaRPr lang="en-US" altLang="zh-CN" sz="2000" dirty="0">
              <a:solidFill>
                <a:schemeClr val="tx1"/>
              </a:solidFill>
              <a:latin typeface="宋体" panose="02010600030101010101" pitchFamily="2" charset="-122"/>
              <a:ea typeface="宋体" panose="02010600030101010101" pitchFamily="2" charset="-122"/>
            </a:endParaRPr>
          </a:p>
          <a:p>
            <a:pPr>
              <a:lnSpc>
                <a:spcPct val="150000"/>
              </a:lnSpc>
              <a:spcBef>
                <a:spcPct val="0"/>
              </a:spcBef>
              <a:buClrTx/>
              <a:buSzTx/>
              <a:buFont typeface="Arial" panose="020B0604020202020204" pitchFamily="34" charset="0"/>
              <a:buNone/>
              <a:defRPr/>
            </a:pPr>
            <a:endParaRPr lang="zh-CN" altLang="en-US" sz="2000" dirty="0">
              <a:solidFill>
                <a:schemeClr val="tx1"/>
              </a:solidFill>
              <a:latin typeface="宋体" panose="02010600030101010101" pitchFamily="2" charset="-122"/>
              <a:ea typeface="宋体" panose="02010600030101010101" pitchFamily="2" charset="-122"/>
            </a:endParaRPr>
          </a:p>
          <a:p>
            <a:pPr>
              <a:lnSpc>
                <a:spcPct val="150000"/>
              </a:lnSpc>
              <a:spcBef>
                <a:spcPct val="0"/>
              </a:spcBef>
              <a:buClrTx/>
              <a:buSzTx/>
              <a:buFont typeface="Arial" panose="020B0604020202020204" pitchFamily="34" charset="0"/>
              <a:buNone/>
              <a:defRPr/>
            </a:pPr>
            <a:r>
              <a:rPr lang="zh-CN" altLang="en-US" sz="2400" b="1" dirty="0">
                <a:solidFill>
                  <a:schemeClr val="tx1"/>
                </a:solidFill>
              </a:rPr>
              <a:t>       定义</a:t>
            </a:r>
            <a:r>
              <a:rPr lang="zh-CN" altLang="en-US" sz="2400" b="1" dirty="0">
                <a:solidFill>
                  <a:srgbClr val="FF0000"/>
                </a:solidFill>
              </a:rPr>
              <a:t>切割</a:t>
            </a:r>
            <a:r>
              <a:rPr lang="en-US" altLang="zh-CN" sz="2400" b="1" dirty="0">
                <a:solidFill>
                  <a:srgbClr val="FF0000"/>
                </a:solidFill>
              </a:rPr>
              <a:t>(S,T)</a:t>
            </a:r>
            <a:r>
              <a:rPr lang="zh-CN" altLang="en-US" sz="2400" b="1" dirty="0">
                <a:solidFill>
                  <a:srgbClr val="FF0000"/>
                </a:solidFill>
              </a:rPr>
              <a:t>的容量</a:t>
            </a:r>
            <a:r>
              <a:rPr lang="zh-CN" altLang="en-US" sz="2400" dirty="0">
                <a:solidFill>
                  <a:schemeClr val="tx1"/>
                </a:solidFill>
              </a:rPr>
              <a:t>为</a:t>
            </a:r>
            <a:r>
              <a:rPr lang="en-US" altLang="zh-CN" sz="2400" dirty="0">
                <a:solidFill>
                  <a:schemeClr val="tx1"/>
                </a:solidFill>
                <a:latin typeface="宋体" panose="02010600030101010101" pitchFamily="2" charset="-122"/>
                <a:ea typeface="宋体" panose="02010600030101010101" pitchFamily="2" charset="-122"/>
              </a:rPr>
              <a:t>:</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spcBef>
                <a:spcPct val="0"/>
              </a:spcBef>
              <a:buClrTx/>
              <a:buSzTx/>
              <a:buFont typeface="Arial" panose="020B0604020202020204" pitchFamily="34" charset="0"/>
              <a:buNone/>
              <a:defRPr/>
            </a:pPr>
            <a:endParaRPr lang="zh-CN" altLang="en-US" sz="1400" b="1" dirty="0">
              <a:solidFill>
                <a:schemeClr val="tx1"/>
              </a:solidFill>
              <a:latin typeface="宋体" panose="02010600030101010101" pitchFamily="2" charset="-122"/>
              <a:ea typeface="宋体" panose="02010600030101010101" pitchFamily="2" charset="-122"/>
            </a:endParaRPr>
          </a:p>
          <a:p>
            <a:pPr marL="342900" indent="-342900">
              <a:lnSpc>
                <a:spcPct val="150000"/>
              </a:lnSpc>
              <a:spcBef>
                <a:spcPct val="0"/>
              </a:spcBef>
              <a:buClrTx/>
              <a:buSzTx/>
              <a:buFont typeface="Wingdings" panose="05000000000000000000" pitchFamily="2" charset="2"/>
              <a:buChar char="p"/>
              <a:defRPr/>
            </a:pPr>
            <a:r>
              <a:rPr lang="zh-CN" altLang="en-US" sz="2400" b="1" dirty="0">
                <a:solidFill>
                  <a:srgbClr val="FF0000"/>
                </a:solidFill>
              </a:rPr>
              <a:t>最小切割</a:t>
            </a:r>
            <a:r>
              <a:rPr lang="zh-CN" altLang="en-US" sz="2400" dirty="0">
                <a:solidFill>
                  <a:schemeClr val="tx1"/>
                </a:solidFill>
              </a:rPr>
              <a:t>：一个网络的最小切割是</a:t>
            </a:r>
            <a:r>
              <a:rPr lang="zh-CN" altLang="en-US" sz="2400" b="1" dirty="0">
                <a:solidFill>
                  <a:srgbClr val="0000FF"/>
                </a:solidFill>
              </a:rPr>
              <a:t>网络中容量最小的切割</a:t>
            </a:r>
            <a:r>
              <a:rPr lang="zh-CN" altLang="en-US" sz="2400" dirty="0">
                <a:solidFill>
                  <a:schemeClr val="tx1"/>
                </a:solidFill>
              </a:rPr>
              <a:t>。</a:t>
            </a:r>
            <a:endParaRPr lang="zh-CN" altLang="en-US" sz="2000" dirty="0">
              <a:solidFill>
                <a:schemeClr val="tx1"/>
              </a:solidFill>
            </a:endParaRPr>
          </a:p>
        </p:txBody>
      </p:sp>
      <p:graphicFrame>
        <p:nvGraphicFramePr>
          <p:cNvPr id="72707" name="对象 13"/>
          <p:cNvGraphicFramePr>
            <a:graphicFrameLocks noChangeAspect="1"/>
          </p:cNvGraphicFramePr>
          <p:nvPr/>
        </p:nvGraphicFramePr>
        <p:xfrm>
          <a:off x="2455863" y="1223963"/>
          <a:ext cx="1081087" cy="390525"/>
        </p:xfrm>
        <a:graphic>
          <a:graphicData uri="http://schemas.openxmlformats.org/presentationml/2006/ole">
            <mc:AlternateContent xmlns:mc="http://schemas.openxmlformats.org/markup-compatibility/2006">
              <mc:Choice xmlns:v="urn:schemas-microsoft-com:vml" Requires="v">
                <p:oleObj spid="_x0000_s72711" name="" r:id="rId1" imgW="1003935" imgH="278130" progId="Equation.KSEE3">
                  <p:embed/>
                </p:oleObj>
              </mc:Choice>
              <mc:Fallback>
                <p:oleObj name="" r:id="rId1" imgW="1003935" imgH="278130" progId="Equation.KSEE3">
                  <p:embed/>
                  <p:pic>
                    <p:nvPicPr>
                      <p:cNvPr id="0" name="对象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863" y="1223963"/>
                        <a:ext cx="10810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08" name="对象 2">
            <a:hlinkClick r:id="" action="ppaction://ole?verb=0"/>
          </p:cNvPr>
          <p:cNvGraphicFramePr>
            <a:graphicFrameLocks noChangeAspect="1"/>
          </p:cNvGraphicFramePr>
          <p:nvPr/>
        </p:nvGraphicFramePr>
        <p:xfrm>
          <a:off x="957263" y="2279650"/>
          <a:ext cx="1490662" cy="431800"/>
        </p:xfrm>
        <a:graphic>
          <a:graphicData uri="http://schemas.openxmlformats.org/presentationml/2006/ole">
            <mc:AlternateContent xmlns:mc="http://schemas.openxmlformats.org/markup-compatibility/2006">
              <mc:Choice xmlns:v="urn:schemas-microsoft-com:vml" Requires="v">
                <p:oleObj spid="_x0000_s72712" name="" r:id="rId3" imgW="698500" imgH="203200" progId="Equation.KSEE3">
                  <p:embed/>
                </p:oleObj>
              </mc:Choice>
              <mc:Fallback>
                <p:oleObj name="" r:id="rId3" imgW="698500" imgH="203200" progId="Equation.KSEE3">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263" y="2279650"/>
                        <a:ext cx="1490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09" name="对象 4">
            <a:hlinkClick r:id="" action="ppaction://ole?verb=0"/>
          </p:cNvPr>
          <p:cNvGraphicFramePr>
            <a:graphicFrameLocks noChangeAspect="1"/>
          </p:cNvGraphicFramePr>
          <p:nvPr/>
        </p:nvGraphicFramePr>
        <p:xfrm>
          <a:off x="1912938" y="3581400"/>
          <a:ext cx="5353050" cy="781050"/>
        </p:xfrm>
        <a:graphic>
          <a:graphicData uri="http://schemas.openxmlformats.org/presentationml/2006/ole">
            <mc:AlternateContent xmlns:mc="http://schemas.openxmlformats.org/markup-compatibility/2006">
              <mc:Choice xmlns:v="urn:schemas-microsoft-com:vml" Requires="v">
                <p:oleObj spid="_x0000_s72713" name="" r:id="rId5" imgW="2349500" imgH="342900" progId="Equation.KSEE3">
                  <p:embed/>
                </p:oleObj>
              </mc:Choice>
              <mc:Fallback>
                <p:oleObj name="" r:id="rId5" imgW="2349500" imgH="342900" progId="Equation.KSEE3">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2938" y="3581400"/>
                        <a:ext cx="53530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10" name="对象 6">
            <a:hlinkClick r:id="" action="ppaction://ole?verb=0"/>
          </p:cNvPr>
          <p:cNvGraphicFramePr>
            <a:graphicFrameLocks noChangeAspect="1"/>
          </p:cNvGraphicFramePr>
          <p:nvPr/>
        </p:nvGraphicFramePr>
        <p:xfrm>
          <a:off x="4140200" y="4727575"/>
          <a:ext cx="3357563" cy="849313"/>
        </p:xfrm>
        <a:graphic>
          <a:graphicData uri="http://schemas.openxmlformats.org/presentationml/2006/ole">
            <mc:AlternateContent xmlns:mc="http://schemas.openxmlformats.org/markup-compatibility/2006">
              <mc:Choice xmlns:v="urn:schemas-microsoft-com:vml" Requires="v">
                <p:oleObj spid="_x0000_s72714" name="" r:id="rId7" imgW="1358900" imgH="342900" progId="Equation.KSEE3">
                  <p:embed/>
                </p:oleObj>
              </mc:Choice>
              <mc:Fallback>
                <p:oleObj name="" r:id="rId7" imgW="1358900" imgH="342900" progId="Equation.KSEE3">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0200" y="4727575"/>
                        <a:ext cx="3357563"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4" name="组合 1"/>
          <p:cNvGrpSpPr/>
          <p:nvPr/>
        </p:nvGrpSpPr>
        <p:grpSpPr bwMode="auto">
          <a:xfrm>
            <a:off x="2843213" y="3860800"/>
            <a:ext cx="6129337" cy="2333625"/>
            <a:chOff x="2330450" y="3178175"/>
            <a:chExt cx="5242958" cy="1605413"/>
          </a:xfrm>
        </p:grpSpPr>
        <p:sp>
          <p:nvSpPr>
            <p:cNvPr id="74765" name="文本框 3"/>
            <p:cNvSpPr txBox="1">
              <a:spLocks noChangeArrowheads="1"/>
            </p:cNvSpPr>
            <p:nvPr/>
          </p:nvSpPr>
          <p:spPr bwMode="auto">
            <a:xfrm>
              <a:off x="2330450" y="3178175"/>
              <a:ext cx="4689475" cy="34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en-US" altLang="zh-CN" sz="2200">
                <a:solidFill>
                  <a:schemeClr val="tx1"/>
                </a:solidFill>
                <a:latin typeface="Lucida Sans Unicode" panose="020B0602030504020204" pitchFamily="34" charset="0"/>
                <a:ea typeface="宋体" panose="02010600030101010101" pitchFamily="2" charset="-122"/>
              </a:endParaRPr>
            </a:p>
          </p:txBody>
        </p:sp>
        <p:graphicFrame>
          <p:nvGraphicFramePr>
            <p:cNvPr id="74766" name="对象 4">
              <a:hlinkClick r:id="" action="ppaction://ole?verb=0"/>
            </p:cNvPr>
            <p:cNvGraphicFramePr>
              <a:graphicFrameLocks noChangeAspect="1"/>
            </p:cNvGraphicFramePr>
            <p:nvPr/>
          </p:nvGraphicFramePr>
          <p:xfrm>
            <a:off x="2436308" y="3200675"/>
            <a:ext cx="3942139" cy="340268"/>
          </p:xfrm>
          <a:graphic>
            <a:graphicData uri="http://schemas.openxmlformats.org/presentationml/2006/ole">
              <mc:AlternateContent xmlns:mc="http://schemas.openxmlformats.org/markup-compatibility/2006">
                <mc:Choice xmlns:v="urn:schemas-microsoft-com:vml" Requires="v">
                  <p:oleObj spid="_x0000_s74769" name="" r:id="rId1" imgW="2082800" imgH="228600" progId="Equation.KSEE3">
                    <p:embed/>
                  </p:oleObj>
                </mc:Choice>
                <mc:Fallback>
                  <p:oleObj name="" r:id="rId1" imgW="2082800" imgH="228600" progId="Equation.KSEE3">
                    <p:embed/>
                    <p:pic>
                      <p:nvPicPr>
                        <p:cNvPr id="0" name="对象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6308" y="3200675"/>
                          <a:ext cx="3942139" cy="34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67" name="对象 5">
              <a:hlinkClick r:id="" action="ppaction://ole?verb=0"/>
            </p:cNvPr>
            <p:cNvGraphicFramePr>
              <a:graphicFrameLocks noChangeAspect="1"/>
            </p:cNvGraphicFramePr>
            <p:nvPr/>
          </p:nvGraphicFramePr>
          <p:xfrm>
            <a:off x="2404508" y="3680904"/>
            <a:ext cx="5168900" cy="336550"/>
          </p:xfrm>
          <a:graphic>
            <a:graphicData uri="http://schemas.openxmlformats.org/presentationml/2006/ole">
              <mc:AlternateContent xmlns:mc="http://schemas.openxmlformats.org/markup-compatibility/2006">
                <mc:Choice xmlns:v="urn:schemas-microsoft-com:vml" Requires="v">
                  <p:oleObj spid="_x0000_s74770" name="" r:id="rId3" imgW="3517265" imgH="228600" progId="Equation.KSEE3">
                    <p:embed/>
                  </p:oleObj>
                </mc:Choice>
                <mc:Fallback>
                  <p:oleObj name="" r:id="rId3" imgW="3517265" imgH="228600" progId="Equation.KSEE3">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4508" y="3680904"/>
                          <a:ext cx="5168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4768" name="对象 6">
              <a:hlinkClick r:id="" action="ppaction://ole?verb=0"/>
            </p:cNvPr>
            <p:cNvGraphicFramePr>
              <a:graphicFrameLocks noChangeAspect="1"/>
            </p:cNvGraphicFramePr>
            <p:nvPr/>
          </p:nvGraphicFramePr>
          <p:xfrm>
            <a:off x="2436308" y="4420050"/>
            <a:ext cx="4854124" cy="363538"/>
          </p:xfrm>
          <a:graphic>
            <a:graphicData uri="http://schemas.openxmlformats.org/presentationml/2006/ole">
              <mc:AlternateContent xmlns:mc="http://schemas.openxmlformats.org/markup-compatibility/2006">
                <mc:Choice xmlns:v="urn:schemas-microsoft-com:vml" Requires="v">
                  <p:oleObj spid="_x0000_s74771" name="" r:id="rId5" imgW="2565400" imgH="228600" progId="Equation.KSEE3">
                    <p:embed/>
                  </p:oleObj>
                </mc:Choice>
                <mc:Fallback>
                  <p:oleObj name="" r:id="rId5" imgW="2565400" imgH="228600" progId="Equation.KSEE3">
                    <p:embed/>
                    <p:pic>
                      <p:nvPicPr>
                        <p:cNvPr id="0"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6308" y="4420050"/>
                          <a:ext cx="4854124"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74755" name="图片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430338" y="414338"/>
            <a:ext cx="5973762"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矩形 1"/>
          <p:cNvSpPr>
            <a:spLocks noChangeArrowheads="1"/>
          </p:cNvSpPr>
          <p:nvPr/>
        </p:nvSpPr>
        <p:spPr bwMode="auto">
          <a:xfrm>
            <a:off x="96838" y="4589463"/>
            <a:ext cx="2954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zh-CN" altLang="en-US" sz="2400" b="1">
                <a:solidFill>
                  <a:schemeClr val="tx1"/>
                </a:solidFill>
              </a:rPr>
              <a:t>横跨切割的</a:t>
            </a:r>
            <a:r>
              <a:rPr lang="zh-CN" altLang="en-US" sz="2400" b="1">
                <a:solidFill>
                  <a:srgbClr val="0000FF"/>
                </a:solidFill>
              </a:rPr>
              <a:t>净流量</a:t>
            </a:r>
            <a:r>
              <a:rPr lang="zh-CN" altLang="en-US" sz="2400" b="1">
                <a:solidFill>
                  <a:schemeClr val="tx1"/>
                </a:solidFill>
              </a:rPr>
              <a:t>：</a:t>
            </a:r>
            <a:endParaRPr lang="zh-CN" altLang="en-US" sz="2400" b="1">
              <a:solidFill>
                <a:schemeClr val="tx1"/>
              </a:solidFill>
            </a:endParaRPr>
          </a:p>
        </p:txBody>
      </p:sp>
      <p:sp>
        <p:nvSpPr>
          <p:cNvPr id="74757" name="矩形 9"/>
          <p:cNvSpPr>
            <a:spLocks noChangeArrowheads="1"/>
          </p:cNvSpPr>
          <p:nvPr/>
        </p:nvSpPr>
        <p:spPr bwMode="auto">
          <a:xfrm>
            <a:off x="682625" y="5726113"/>
            <a:ext cx="2338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zh-CN" altLang="en-US" sz="2400" b="1">
                <a:solidFill>
                  <a:schemeClr val="tx1"/>
                </a:solidFill>
              </a:rPr>
              <a:t>该切割的</a:t>
            </a:r>
            <a:r>
              <a:rPr lang="zh-CN" altLang="en-US" sz="2400" b="1">
                <a:solidFill>
                  <a:srgbClr val="FF0000"/>
                </a:solidFill>
              </a:rPr>
              <a:t>容量</a:t>
            </a:r>
            <a:r>
              <a:rPr lang="zh-CN" altLang="en-US" sz="2400" b="1">
                <a:solidFill>
                  <a:schemeClr val="tx1"/>
                </a:solidFill>
              </a:rPr>
              <a:t>：</a:t>
            </a:r>
            <a:endParaRPr lang="zh-CN" altLang="en-US" sz="2400" b="1">
              <a:solidFill>
                <a:schemeClr val="tx1"/>
              </a:solidFill>
            </a:endParaRPr>
          </a:p>
        </p:txBody>
      </p:sp>
      <p:sp>
        <p:nvSpPr>
          <p:cNvPr id="74758" name="矩形 2"/>
          <p:cNvSpPr>
            <a:spLocks noChangeArrowheads="1"/>
          </p:cNvSpPr>
          <p:nvPr/>
        </p:nvSpPr>
        <p:spPr bwMode="auto">
          <a:xfrm>
            <a:off x="1943100" y="3894138"/>
            <a:ext cx="1108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zh-CN" altLang="en-US" sz="2400" b="1">
                <a:solidFill>
                  <a:srgbClr val="FF0000"/>
                </a:solidFill>
              </a:rPr>
              <a:t>切割</a:t>
            </a:r>
            <a:r>
              <a:rPr lang="zh-CN" altLang="en-US" sz="2400" b="1">
                <a:solidFill>
                  <a:schemeClr val="tx1"/>
                </a:solidFill>
              </a:rPr>
              <a:t>：</a:t>
            </a:r>
            <a:endParaRPr lang="en-US" altLang="zh-CN" sz="2400" b="1">
              <a:solidFill>
                <a:schemeClr val="tx1"/>
              </a:solidFill>
            </a:endParaRPr>
          </a:p>
        </p:txBody>
      </p:sp>
      <p:sp>
        <p:nvSpPr>
          <p:cNvPr id="74759" name="文本框 1"/>
          <p:cNvSpPr txBox="1">
            <a:spLocks noChangeArrowheads="1"/>
          </p:cNvSpPr>
          <p:nvPr/>
        </p:nvSpPr>
        <p:spPr bwMode="auto">
          <a:xfrm>
            <a:off x="250825" y="476250"/>
            <a:ext cx="2017713"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r>
              <a:rPr lang="zh-CN" altLang="en-US" sz="2400">
                <a:solidFill>
                  <a:schemeClr val="tx1"/>
                </a:solidFill>
              </a:rPr>
              <a:t>切割的示例：</a:t>
            </a:r>
            <a:endParaRPr lang="zh-CN" altLang="en-US" sz="2800">
              <a:solidFill>
                <a:schemeClr val="tx1"/>
              </a:solidFill>
            </a:endParaRPr>
          </a:p>
        </p:txBody>
      </p:sp>
      <p:sp>
        <p:nvSpPr>
          <p:cNvPr id="74760" name="矩形 12"/>
          <p:cNvSpPr>
            <a:spLocks noChangeArrowheads="1"/>
          </p:cNvSpPr>
          <p:nvPr/>
        </p:nvSpPr>
        <p:spPr bwMode="auto">
          <a:xfrm rot="-2681962">
            <a:off x="3506788" y="1681163"/>
            <a:ext cx="1666875" cy="207962"/>
          </a:xfrm>
          <a:prstGeom prst="rect">
            <a:avLst/>
          </a:prstGeom>
          <a:solidFill>
            <a:srgbClr val="0000FF">
              <a:alpha val="34117"/>
            </a:srgbClr>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74761" name="矩形 13"/>
          <p:cNvSpPr>
            <a:spLocks noChangeArrowheads="1"/>
          </p:cNvSpPr>
          <p:nvPr/>
        </p:nvSpPr>
        <p:spPr bwMode="auto">
          <a:xfrm>
            <a:off x="3829050" y="862013"/>
            <a:ext cx="1030288" cy="201612"/>
          </a:xfrm>
          <a:prstGeom prst="rect">
            <a:avLst/>
          </a:prstGeom>
          <a:solidFill>
            <a:srgbClr val="0000FF">
              <a:alpha val="34117"/>
            </a:srgbClr>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74762" name="矩形 14"/>
          <p:cNvSpPr>
            <a:spLocks noChangeArrowheads="1"/>
          </p:cNvSpPr>
          <p:nvPr/>
        </p:nvSpPr>
        <p:spPr bwMode="auto">
          <a:xfrm>
            <a:off x="3824288" y="2503488"/>
            <a:ext cx="1031875" cy="201612"/>
          </a:xfrm>
          <a:prstGeom prst="rect">
            <a:avLst/>
          </a:prstGeom>
          <a:solidFill>
            <a:srgbClr val="0000FF">
              <a:alpha val="34117"/>
            </a:srgbClr>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2" name="矩形 1"/>
          <p:cNvSpPr/>
          <p:nvPr/>
        </p:nvSpPr>
        <p:spPr>
          <a:xfrm>
            <a:off x="3467100" y="5127625"/>
            <a:ext cx="5395913" cy="338138"/>
          </a:xfrm>
          <a:prstGeom prst="rect">
            <a:avLst/>
          </a:prstGeom>
          <a:solidFill>
            <a:schemeClr val="accent1">
              <a:lumMod val="20000"/>
              <a:lumOff val="80000"/>
            </a:schemeClr>
          </a:solidFill>
        </p:spPr>
        <p:txBody>
          <a:bodyPr>
            <a:spAutoFit/>
          </a:bodyPr>
          <a:lstStyle/>
          <a:p>
            <a:pPr algn="ctr">
              <a:defRPr/>
            </a:pPr>
            <a:r>
              <a:rPr lang="zh-CN" altLang="en-US" sz="1600" b="1" dirty="0">
                <a:latin typeface="微软雅黑" panose="020B0503020204020204" pitchFamily="34" charset="-122"/>
                <a:ea typeface="微软雅黑" panose="020B0503020204020204" pitchFamily="34" charset="-122"/>
              </a:rPr>
              <a:t>净流量的计算是从</a:t>
            </a:r>
            <a:r>
              <a:rPr lang="en-US" altLang="zh-CN" sz="1600" b="1" dirty="0">
                <a:latin typeface="微软雅黑" panose="020B0503020204020204" pitchFamily="34" charset="-122"/>
                <a:ea typeface="微软雅黑" panose="020B0503020204020204" pitchFamily="34" charset="-122"/>
              </a:rPr>
              <a:t>S</a:t>
            </a:r>
            <a:r>
              <a:rPr lang="zh-CN" altLang="en-US" sz="1600" b="1" dirty="0">
                <a:latin typeface="微软雅黑" panose="020B0503020204020204" pitchFamily="34" charset="-122"/>
                <a:ea typeface="微软雅黑" panose="020B0503020204020204" pitchFamily="34" charset="-122"/>
              </a:rPr>
              <a:t>到</a:t>
            </a:r>
            <a:r>
              <a:rPr lang="en-US" altLang="zh-CN" sz="1600" b="1" dirty="0">
                <a:latin typeface="微软雅黑" panose="020B0503020204020204" pitchFamily="34" charset="-122"/>
                <a:ea typeface="微软雅黑" panose="020B0503020204020204" pitchFamily="34" charset="-122"/>
              </a:rPr>
              <a:t>T</a:t>
            </a:r>
            <a:r>
              <a:rPr lang="zh-CN" altLang="en-US" sz="1600" b="1" dirty="0">
                <a:latin typeface="微软雅黑" panose="020B0503020204020204" pitchFamily="34" charset="-122"/>
                <a:ea typeface="微软雅黑" panose="020B0503020204020204" pitchFamily="34" charset="-122"/>
              </a:rPr>
              <a:t>的流量减去从</a:t>
            </a:r>
            <a:r>
              <a:rPr lang="en-US" altLang="zh-CN" sz="1600" b="1" dirty="0">
                <a:latin typeface="微软雅黑" panose="020B0503020204020204" pitchFamily="34" charset="-122"/>
                <a:ea typeface="微软雅黑" panose="020B0503020204020204" pitchFamily="34" charset="-122"/>
              </a:rPr>
              <a:t>T</a:t>
            </a:r>
            <a:r>
              <a:rPr lang="zh-CN" altLang="en-US" sz="1600" b="1" dirty="0">
                <a:latin typeface="微软雅黑" panose="020B0503020204020204" pitchFamily="34" charset="-122"/>
                <a:ea typeface="微软雅黑" panose="020B0503020204020204" pitchFamily="34" charset="-122"/>
              </a:rPr>
              <a:t>到</a:t>
            </a:r>
            <a:r>
              <a:rPr lang="en-US" altLang="zh-CN" sz="1600" b="1" dirty="0">
                <a:latin typeface="微软雅黑" panose="020B0503020204020204" pitchFamily="34" charset="-122"/>
                <a:ea typeface="微软雅黑" panose="020B0503020204020204" pitchFamily="34" charset="-122"/>
              </a:rPr>
              <a:t>S</a:t>
            </a:r>
            <a:r>
              <a:rPr lang="zh-CN" altLang="en-US" sz="1600" b="1" dirty="0">
                <a:latin typeface="微软雅黑" panose="020B0503020204020204" pitchFamily="34" charset="-122"/>
                <a:ea typeface="微软雅黑" panose="020B0503020204020204" pitchFamily="34" charset="-122"/>
              </a:rPr>
              <a:t>的反方向的流量</a:t>
            </a:r>
            <a:endParaRPr lang="zh-CN" altLang="en-US" sz="1600" b="1" dirty="0">
              <a:latin typeface="微软雅黑" panose="020B0503020204020204" pitchFamily="34" charset="-122"/>
              <a:ea typeface="微软雅黑" panose="020B0503020204020204" pitchFamily="34" charset="-122"/>
            </a:endParaRPr>
          </a:p>
        </p:txBody>
      </p:sp>
      <p:sp>
        <p:nvSpPr>
          <p:cNvPr id="3" name="矩形 2"/>
          <p:cNvSpPr/>
          <p:nvPr/>
        </p:nvSpPr>
        <p:spPr>
          <a:xfrm>
            <a:off x="4044950" y="6188075"/>
            <a:ext cx="4818063" cy="338138"/>
          </a:xfrm>
          <a:prstGeom prst="rect">
            <a:avLst/>
          </a:prstGeom>
          <a:solidFill>
            <a:schemeClr val="accent1">
              <a:lumMod val="20000"/>
              <a:lumOff val="80000"/>
            </a:schemeClr>
          </a:solidFill>
        </p:spPr>
        <p:txBody>
          <a:bodyPr>
            <a:spAutoFit/>
          </a:bodyPr>
          <a:lstStyle/>
          <a:p>
            <a:pPr>
              <a:defRPr/>
            </a:pPr>
            <a:r>
              <a:rPr lang="zh-CN" altLang="en-US" sz="1600" b="1" dirty="0">
                <a:latin typeface="微软雅黑" panose="020B0503020204020204" pitchFamily="34" charset="-122"/>
                <a:ea typeface="微软雅黑" panose="020B0503020204020204" pitchFamily="34" charset="-122"/>
              </a:rPr>
              <a:t>容量计算只考虑从集合</a:t>
            </a:r>
            <a:r>
              <a:rPr lang="en-US" altLang="zh-CN" sz="1600" b="1" dirty="0">
                <a:latin typeface="微软雅黑" panose="020B0503020204020204" pitchFamily="34" charset="-122"/>
                <a:ea typeface="微软雅黑" panose="020B0503020204020204" pitchFamily="34" charset="-122"/>
              </a:rPr>
              <a:t>S</a:t>
            </a:r>
            <a:r>
              <a:rPr lang="zh-CN" altLang="en-US" sz="1600" b="1" dirty="0">
                <a:latin typeface="微软雅黑" panose="020B0503020204020204" pitchFamily="34" charset="-122"/>
                <a:ea typeface="微软雅黑" panose="020B0503020204020204" pitchFamily="34" charset="-122"/>
              </a:rPr>
              <a:t>发出进入集合</a:t>
            </a:r>
            <a:r>
              <a:rPr lang="en-US" altLang="zh-CN" sz="1600" b="1" dirty="0">
                <a:latin typeface="微软雅黑" panose="020B0503020204020204" pitchFamily="34" charset="-122"/>
                <a:ea typeface="微软雅黑" panose="020B0503020204020204" pitchFamily="34" charset="-122"/>
              </a:rPr>
              <a:t>T</a:t>
            </a:r>
            <a:r>
              <a:rPr lang="zh-CN" altLang="en-US" sz="1600" b="1" dirty="0">
                <a:latin typeface="微软雅黑" panose="020B0503020204020204" pitchFamily="34" charset="-122"/>
                <a:ea typeface="微软雅黑" panose="020B0503020204020204" pitchFamily="34" charset="-122"/>
              </a:rPr>
              <a:t>的边的容量</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文本框 1"/>
          <p:cNvSpPr txBox="1">
            <a:spLocks noChangeArrowheads="1"/>
          </p:cNvSpPr>
          <p:nvPr/>
        </p:nvSpPr>
        <p:spPr bwMode="auto">
          <a:xfrm>
            <a:off x="107950" y="549275"/>
            <a:ext cx="9036050" cy="4616450"/>
          </a:xfrm>
          <a:prstGeom prst="rect">
            <a:avLst/>
          </a:prstGeom>
          <a:solidFill>
            <a:schemeClr val="bg1"/>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defRPr/>
            </a:pPr>
            <a:r>
              <a:rPr lang="zh-CN" altLang="en-US" sz="2800" b="1" dirty="0">
                <a:solidFill>
                  <a:srgbClr val="FF0000"/>
                </a:solidFill>
              </a:rPr>
              <a:t>流、切割净流量和切割容量之间的关系</a:t>
            </a:r>
            <a:endParaRPr lang="zh-CN" altLang="en-US" sz="2800" b="1" dirty="0">
              <a:solidFill>
                <a:srgbClr val="FF0000"/>
              </a:solidFill>
            </a:endParaRPr>
          </a:p>
          <a:p>
            <a:pPr marL="1343025" indent="-1343025">
              <a:lnSpc>
                <a:spcPct val="150000"/>
              </a:lnSpc>
              <a:spcBef>
                <a:spcPct val="0"/>
              </a:spcBef>
              <a:buClrTx/>
              <a:buSzTx/>
              <a:buFont typeface="Arial" panose="020B0604020202020204" pitchFamily="34" charset="0"/>
              <a:buNone/>
              <a:defRPr/>
            </a:pPr>
            <a:r>
              <a:rPr lang="zh-CN" altLang="en-US" sz="2400" dirty="0">
                <a:solidFill>
                  <a:schemeClr val="tx1"/>
                </a:solidFill>
              </a:rPr>
              <a:t>引理</a:t>
            </a:r>
            <a:r>
              <a:rPr lang="en-US" altLang="zh-CN" sz="2400" dirty="0">
                <a:solidFill>
                  <a:schemeClr val="tx1"/>
                </a:solidFill>
              </a:rPr>
              <a:t>26.4  </a:t>
            </a:r>
            <a:r>
              <a:rPr lang="zh-CN" altLang="en-US" sz="2400" dirty="0">
                <a:solidFill>
                  <a:schemeClr val="tx1"/>
                </a:solidFill>
              </a:rPr>
              <a:t>设</a:t>
            </a:r>
            <a:r>
              <a:rPr lang="en-US" altLang="zh-CN" sz="2400" dirty="0">
                <a:solidFill>
                  <a:schemeClr val="tx1"/>
                </a:solidFill>
              </a:rPr>
              <a:t>f</a:t>
            </a:r>
            <a:r>
              <a:rPr lang="zh-CN" altLang="en-US" sz="2400" dirty="0">
                <a:solidFill>
                  <a:schemeClr val="tx1"/>
                </a:solidFill>
              </a:rPr>
              <a:t>为流网络</a:t>
            </a:r>
            <a:r>
              <a:rPr lang="en-US" altLang="zh-CN" sz="2400" dirty="0">
                <a:solidFill>
                  <a:schemeClr val="tx1"/>
                </a:solidFill>
              </a:rPr>
              <a:t>G</a:t>
            </a:r>
            <a:r>
              <a:rPr lang="zh-CN" altLang="en-US" sz="2400" dirty="0">
                <a:solidFill>
                  <a:schemeClr val="tx1"/>
                </a:solidFill>
              </a:rPr>
              <a:t>的一个流，该流网络的源结点为</a:t>
            </a:r>
            <a:r>
              <a:rPr lang="en-US" altLang="zh-CN" sz="2400" dirty="0">
                <a:solidFill>
                  <a:schemeClr val="tx1"/>
                </a:solidFill>
              </a:rPr>
              <a:t>s</a:t>
            </a:r>
            <a:r>
              <a:rPr lang="zh-CN" altLang="en-US" sz="2400" dirty="0">
                <a:solidFill>
                  <a:schemeClr val="tx1"/>
                </a:solidFill>
              </a:rPr>
              <a:t>，汇点为</a:t>
            </a:r>
            <a:r>
              <a:rPr lang="en-US" altLang="zh-CN" sz="2400" dirty="0">
                <a:solidFill>
                  <a:schemeClr val="tx1"/>
                </a:solidFill>
              </a:rPr>
              <a:t>t</a:t>
            </a:r>
            <a:r>
              <a:rPr lang="zh-CN" altLang="en-US" sz="2400" dirty="0">
                <a:solidFill>
                  <a:schemeClr val="tx1"/>
                </a:solidFill>
              </a:rPr>
              <a:t>，设</a:t>
            </a:r>
            <a:r>
              <a:rPr lang="en-US" altLang="zh-CN" sz="2400" dirty="0">
                <a:solidFill>
                  <a:schemeClr val="tx1"/>
                </a:solidFill>
              </a:rPr>
              <a:t>(S,T)</a:t>
            </a:r>
            <a:r>
              <a:rPr lang="zh-CN" altLang="en-US" sz="2400" dirty="0">
                <a:solidFill>
                  <a:schemeClr val="tx1"/>
                </a:solidFill>
              </a:rPr>
              <a:t>为流网络</a:t>
            </a:r>
            <a:r>
              <a:rPr lang="en-US" altLang="zh-CN" sz="2400" dirty="0">
                <a:solidFill>
                  <a:schemeClr val="tx1"/>
                </a:solidFill>
              </a:rPr>
              <a:t>G</a:t>
            </a:r>
            <a:r>
              <a:rPr lang="zh-CN" altLang="en-US" sz="2400" dirty="0">
                <a:solidFill>
                  <a:schemeClr val="tx1"/>
                </a:solidFill>
              </a:rPr>
              <a:t>的任意切割，则</a:t>
            </a:r>
            <a:r>
              <a:rPr lang="zh-CN" altLang="en-US" sz="2400" b="1" dirty="0">
                <a:solidFill>
                  <a:schemeClr val="tx1"/>
                </a:solidFill>
              </a:rPr>
              <a:t>横跨切割</a:t>
            </a:r>
            <a:r>
              <a:rPr lang="en-US" altLang="zh-CN" sz="2400" b="1" dirty="0">
                <a:solidFill>
                  <a:schemeClr val="tx1"/>
                </a:solidFill>
              </a:rPr>
              <a:t>(S,T)</a:t>
            </a:r>
            <a:endParaRPr lang="en-US" altLang="zh-CN" sz="2400" b="1" dirty="0">
              <a:solidFill>
                <a:schemeClr val="tx1"/>
              </a:solidFill>
            </a:endParaRPr>
          </a:p>
          <a:p>
            <a:pPr marL="1343025" indent="-1343025">
              <a:lnSpc>
                <a:spcPct val="150000"/>
              </a:lnSpc>
              <a:spcBef>
                <a:spcPct val="0"/>
              </a:spcBef>
              <a:buClrTx/>
              <a:buSzTx/>
              <a:buFont typeface="Arial" panose="020B0604020202020204" pitchFamily="34" charset="0"/>
              <a:buNone/>
              <a:defRPr/>
            </a:pPr>
            <a:r>
              <a:rPr lang="en-US" altLang="zh-CN" sz="2400" b="1" dirty="0">
                <a:solidFill>
                  <a:schemeClr val="tx1"/>
                </a:solidFill>
              </a:rPr>
              <a:t>               </a:t>
            </a:r>
            <a:r>
              <a:rPr lang="zh-CN" altLang="en-US" sz="2400" b="1" dirty="0">
                <a:solidFill>
                  <a:schemeClr val="tx1"/>
                </a:solidFill>
              </a:rPr>
              <a:t>的</a:t>
            </a:r>
            <a:r>
              <a:rPr lang="zh-CN" altLang="en-US" sz="2400" b="1" dirty="0">
                <a:solidFill>
                  <a:srgbClr val="0000FF"/>
                </a:solidFill>
              </a:rPr>
              <a:t>净流量</a:t>
            </a:r>
            <a:r>
              <a:rPr lang="zh-CN" altLang="en-US" sz="2400" b="1" dirty="0">
                <a:solidFill>
                  <a:schemeClr val="tx1"/>
                </a:solidFill>
              </a:rPr>
              <a:t>为                   。</a:t>
            </a:r>
            <a:endParaRPr lang="en-US" altLang="zh-CN" sz="2400" b="1" dirty="0">
              <a:solidFill>
                <a:schemeClr val="tx1"/>
              </a:solidFill>
            </a:endParaRPr>
          </a:p>
          <a:p>
            <a:pPr marL="1343025" indent="-1343025">
              <a:lnSpc>
                <a:spcPct val="150000"/>
              </a:lnSpc>
              <a:spcBef>
                <a:spcPct val="0"/>
              </a:spcBef>
              <a:buClrTx/>
              <a:buSzTx/>
              <a:buFont typeface="Arial" panose="020B0604020202020204" pitchFamily="34" charset="0"/>
              <a:buNone/>
              <a:defRPr/>
            </a:pPr>
            <a:endParaRPr lang="en-US" altLang="zh-CN" sz="2400" b="1" dirty="0">
              <a:solidFill>
                <a:schemeClr val="tx1"/>
              </a:solidFill>
            </a:endParaRPr>
          </a:p>
          <a:p>
            <a:pPr marL="1343025" indent="-1343025">
              <a:lnSpc>
                <a:spcPct val="150000"/>
              </a:lnSpc>
              <a:spcBef>
                <a:spcPct val="0"/>
              </a:spcBef>
              <a:buClrTx/>
              <a:buSzTx/>
              <a:buFont typeface="Arial" panose="020B0604020202020204" pitchFamily="34" charset="0"/>
              <a:buNone/>
              <a:defRPr/>
            </a:pPr>
            <a:endParaRPr lang="en-US" altLang="zh-CN" sz="2400" b="1" dirty="0">
              <a:solidFill>
                <a:schemeClr val="tx1"/>
              </a:solidFill>
            </a:endParaRPr>
          </a:p>
          <a:p>
            <a:pPr marL="1343025" indent="-1343025">
              <a:lnSpc>
                <a:spcPct val="150000"/>
              </a:lnSpc>
              <a:spcBef>
                <a:spcPct val="0"/>
              </a:spcBef>
              <a:buClrTx/>
              <a:buSzTx/>
              <a:buFont typeface="Arial" panose="020B0604020202020204" pitchFamily="34" charset="0"/>
              <a:buNone/>
              <a:defRPr/>
            </a:pPr>
            <a:endParaRPr lang="en-US" altLang="zh-CN" sz="2400" b="1" dirty="0">
              <a:solidFill>
                <a:schemeClr val="tx1"/>
              </a:solidFill>
            </a:endParaRPr>
          </a:p>
          <a:p>
            <a:pPr marL="1343025" indent="-1343025">
              <a:lnSpc>
                <a:spcPct val="150000"/>
              </a:lnSpc>
              <a:spcBef>
                <a:spcPct val="0"/>
              </a:spcBef>
              <a:buClrTx/>
              <a:buSzTx/>
              <a:buFont typeface="Arial" panose="020B0604020202020204" pitchFamily="34" charset="0"/>
              <a:buNone/>
              <a:defRPr/>
            </a:pPr>
            <a:endParaRPr lang="zh-CN" altLang="en-US" sz="2400" b="1" dirty="0">
              <a:solidFill>
                <a:schemeClr val="tx1"/>
              </a:solidFill>
            </a:endParaRPr>
          </a:p>
        </p:txBody>
      </p:sp>
      <p:graphicFrame>
        <p:nvGraphicFramePr>
          <p:cNvPr id="76803" name="对象 1">
            <a:hlinkClick r:id="" action="ppaction://ole?verb=0"/>
          </p:cNvPr>
          <p:cNvGraphicFramePr>
            <a:graphicFrameLocks noChangeAspect="1"/>
          </p:cNvGraphicFramePr>
          <p:nvPr/>
        </p:nvGraphicFramePr>
        <p:xfrm>
          <a:off x="3132138" y="2460625"/>
          <a:ext cx="1657350" cy="403225"/>
        </p:xfrm>
        <a:graphic>
          <a:graphicData uri="http://schemas.openxmlformats.org/presentationml/2006/ole">
            <mc:AlternateContent xmlns:mc="http://schemas.openxmlformats.org/markup-compatibility/2006">
              <mc:Choice xmlns:v="urn:schemas-microsoft-com:vml" Requires="v">
                <p:oleObj spid="_x0000_s76806" name="" r:id="rId1" imgW="838200" imgH="203200" progId="Equation.KSEE3">
                  <p:embed/>
                </p:oleObj>
              </mc:Choice>
              <mc:Fallback>
                <p:oleObj name="" r:id="rId1" imgW="838200" imgH="203200" progId="Equation.KSEE3">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2460625"/>
                        <a:ext cx="16573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680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4868863"/>
            <a:ext cx="379095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31788" y="3068638"/>
            <a:ext cx="8588375" cy="1908175"/>
          </a:xfrm>
          <a:prstGeom prst="rect">
            <a:avLst/>
          </a:prstGeom>
          <a:solidFill>
            <a:schemeClr val="accent1">
              <a:lumMod val="20000"/>
              <a:lumOff val="80000"/>
            </a:schemeClr>
          </a:solidFill>
        </p:spPr>
        <p:txBody>
          <a:bodyPr>
            <a:spAutoFit/>
          </a:bodyPr>
          <a:lstStyle/>
          <a:p>
            <a:pPr marL="2148205" indent="-2148205">
              <a:lnSpc>
                <a:spcPct val="150000"/>
              </a:lnSpc>
              <a:spcBef>
                <a:spcPts val="1200"/>
              </a:spcBef>
              <a:defRPr/>
            </a:pPr>
            <a:r>
              <a:rPr lang="zh-CN" altLang="en-US" sz="2400" dirty="0">
                <a:latin typeface="微软雅黑" panose="020B0503020204020204" pitchFamily="34" charset="-122"/>
                <a:ea typeface="微软雅黑" panose="020B0503020204020204" pitchFamily="34" charset="-122"/>
              </a:rPr>
              <a:t>引理</a:t>
            </a:r>
            <a:r>
              <a:rPr lang="en-US" altLang="zh-CN" sz="2400" dirty="0">
                <a:latin typeface="微软雅黑" panose="020B0503020204020204" pitchFamily="34" charset="-122"/>
                <a:ea typeface="微软雅黑" panose="020B0503020204020204" pitchFamily="34" charset="-122"/>
              </a:rPr>
              <a:t>26.4</a:t>
            </a:r>
            <a:r>
              <a:rPr lang="zh-CN" altLang="en-US" sz="2400" dirty="0">
                <a:latin typeface="微软雅黑" panose="020B0503020204020204" pitchFamily="34" charset="-122"/>
                <a:ea typeface="微软雅黑" panose="020B0503020204020204" pitchFamily="34" charset="-122"/>
              </a:rPr>
              <a:t>说明：对流网络的任意切割</a:t>
            </a:r>
            <a:r>
              <a:rPr lang="en-US" altLang="zh-CN" sz="2400" b="1" dirty="0">
                <a:latin typeface="微软雅黑" panose="020B0503020204020204" pitchFamily="34" charset="-122"/>
                <a:ea typeface="微软雅黑" panose="020B0503020204020204" pitchFamily="34" charset="-122"/>
              </a:rPr>
              <a:t>(S,T)</a:t>
            </a:r>
            <a:r>
              <a:rPr lang="zh-CN" altLang="en-US" sz="2400" dirty="0">
                <a:latin typeface="微软雅黑" panose="020B0503020204020204" pitchFamily="34" charset="-122"/>
                <a:ea typeface="微软雅黑" panose="020B0503020204020204" pitchFamily="34" charset="-122"/>
              </a:rPr>
              <a:t>，切割截面上的净流量就等于流网络的流量。</a:t>
            </a:r>
            <a:endParaRPr lang="en-US" altLang="zh-CN" sz="2400" dirty="0">
              <a:latin typeface="微软雅黑" panose="020B0503020204020204" pitchFamily="34" charset="-122"/>
              <a:ea typeface="微软雅黑" panose="020B0503020204020204" pitchFamily="34" charset="-122"/>
            </a:endParaRPr>
          </a:p>
          <a:p>
            <a:pPr marL="2148205" indent="-2148205">
              <a:lnSpc>
                <a:spcPct val="150000"/>
              </a:lnSpc>
              <a:spcBef>
                <a:spcPts val="1200"/>
              </a:spcBef>
              <a:defRPr/>
            </a:pPr>
            <a:r>
              <a:rPr lang="zh-CN" altLang="en-US" sz="2400" b="1" dirty="0">
                <a:latin typeface="微软雅黑" panose="020B0503020204020204" pitchFamily="34" charset="-122"/>
                <a:ea typeface="微软雅黑" panose="020B0503020204020204" pitchFamily="34" charset="-122"/>
              </a:rPr>
              <a:t>而且，横跨任何切割的净流量都相同，都等于流的值</a:t>
            </a:r>
            <a:r>
              <a:rPr lang="en-US" altLang="zh-CN" sz="2400" b="1" dirty="0">
                <a:latin typeface="微软雅黑" panose="020B0503020204020204" pitchFamily="34" charset="-122"/>
                <a:ea typeface="微软雅黑" panose="020B0503020204020204" pitchFamily="34" charset="-122"/>
              </a:rPr>
              <a:t>|f | </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框 1"/>
          <p:cNvSpPr txBox="1">
            <a:spLocks noChangeArrowheads="1"/>
          </p:cNvSpPr>
          <p:nvPr/>
        </p:nvSpPr>
        <p:spPr bwMode="auto">
          <a:xfrm>
            <a:off x="165100" y="174625"/>
            <a:ext cx="7302500" cy="3432175"/>
          </a:xfrm>
          <a:prstGeom prst="rect">
            <a:avLst/>
          </a:prstGeom>
          <a:solidFill>
            <a:schemeClr val="bg1"/>
          </a:solidFill>
          <a:ln>
            <a:noFill/>
          </a:ln>
        </p:spPr>
        <p:txBody>
          <a:bodyPr>
            <a:spAutoFit/>
          </a:bodyPr>
          <a:lstStyle>
            <a:lvl1pPr marL="895350" indent="-895350">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marL="0" indent="0">
              <a:lnSpc>
                <a:spcPct val="150000"/>
              </a:lnSpc>
              <a:spcBef>
                <a:spcPts val="1200"/>
              </a:spcBef>
              <a:buClrTx/>
              <a:buSzTx/>
              <a:buFont typeface="Arial" panose="020B0604020202020204" pitchFamily="34" charset="0"/>
              <a:buNone/>
              <a:defRPr/>
            </a:pPr>
            <a:r>
              <a:rPr lang="zh-CN" altLang="en-US" sz="2400" b="1" dirty="0">
                <a:solidFill>
                  <a:srgbClr val="FF0000"/>
                </a:solidFill>
              </a:rPr>
              <a:t>用带权有向图来表示：</a:t>
            </a:r>
            <a:endParaRPr lang="en-US" altLang="zh-CN" sz="2400" b="1" dirty="0">
              <a:solidFill>
                <a:srgbClr val="FF0000"/>
              </a:solidFill>
            </a:endParaRPr>
          </a:p>
          <a:p>
            <a:pPr marL="535305" indent="-360680">
              <a:lnSpc>
                <a:spcPct val="150000"/>
              </a:lnSpc>
              <a:spcBef>
                <a:spcPts val="1200"/>
              </a:spcBef>
              <a:buClrTx/>
              <a:buSzTx/>
              <a:buFont typeface="Wingdings" panose="05000000000000000000" pitchFamily="2" charset="2"/>
              <a:buChar char="p"/>
              <a:defRPr/>
            </a:pPr>
            <a:r>
              <a:rPr lang="zh-CN" altLang="en-US" sz="2400" b="1" dirty="0">
                <a:solidFill>
                  <a:srgbClr val="0000FF"/>
                </a:solidFill>
              </a:rPr>
              <a:t>结点</a:t>
            </a:r>
            <a:r>
              <a:rPr lang="zh-CN" altLang="en-US" sz="2400" dirty="0">
                <a:solidFill>
                  <a:srgbClr val="000000"/>
                </a:solidFill>
              </a:rPr>
              <a:t>表示城市</a:t>
            </a:r>
            <a:endParaRPr lang="en-US" altLang="zh-CN" sz="2400" dirty="0">
              <a:solidFill>
                <a:srgbClr val="000000"/>
              </a:solidFill>
            </a:endParaRPr>
          </a:p>
          <a:p>
            <a:pPr marL="535305" indent="-360680">
              <a:lnSpc>
                <a:spcPct val="150000"/>
              </a:lnSpc>
              <a:spcBef>
                <a:spcPts val="1200"/>
              </a:spcBef>
              <a:buClrTx/>
              <a:buSzTx/>
              <a:buFont typeface="Wingdings" panose="05000000000000000000" pitchFamily="2" charset="2"/>
              <a:buChar char="p"/>
              <a:defRPr/>
            </a:pPr>
            <a:r>
              <a:rPr lang="zh-CN" altLang="en-US" sz="2400" dirty="0">
                <a:solidFill>
                  <a:srgbClr val="000000"/>
                </a:solidFill>
              </a:rPr>
              <a:t>结点间的</a:t>
            </a:r>
            <a:r>
              <a:rPr lang="zh-CN" altLang="en-US" sz="2400" b="1" dirty="0">
                <a:solidFill>
                  <a:srgbClr val="0000FF"/>
                </a:solidFill>
              </a:rPr>
              <a:t>有向边</a:t>
            </a:r>
            <a:r>
              <a:rPr lang="zh-CN" altLang="en-US" sz="2400" dirty="0">
                <a:solidFill>
                  <a:srgbClr val="000000"/>
                </a:solidFill>
              </a:rPr>
              <a:t>表示运输路径和物流的方向</a:t>
            </a:r>
            <a:endParaRPr lang="en-US" altLang="zh-CN" sz="2400" dirty="0">
              <a:solidFill>
                <a:srgbClr val="000000"/>
              </a:solidFill>
            </a:endParaRPr>
          </a:p>
          <a:p>
            <a:pPr marL="535305" indent="-360680">
              <a:lnSpc>
                <a:spcPct val="150000"/>
              </a:lnSpc>
              <a:spcBef>
                <a:spcPts val="1200"/>
              </a:spcBef>
              <a:buClrTx/>
              <a:buSzTx/>
              <a:buFont typeface="Wingdings" panose="05000000000000000000" pitchFamily="2" charset="2"/>
              <a:buChar char="p"/>
              <a:defRPr/>
            </a:pPr>
            <a:r>
              <a:rPr lang="zh-CN" altLang="en-US" sz="2400" dirty="0">
                <a:solidFill>
                  <a:srgbClr val="000000"/>
                </a:solidFill>
              </a:rPr>
              <a:t>边上的</a:t>
            </a:r>
            <a:r>
              <a:rPr lang="zh-CN" altLang="en-US" sz="2400" b="1" dirty="0">
                <a:solidFill>
                  <a:srgbClr val="0000FF"/>
                </a:solidFill>
              </a:rPr>
              <a:t>权重</a:t>
            </a:r>
            <a:r>
              <a:rPr lang="zh-CN" altLang="en-US" sz="2400" dirty="0">
                <a:solidFill>
                  <a:srgbClr val="000000"/>
                </a:solidFill>
              </a:rPr>
              <a:t>表示运量限制</a:t>
            </a:r>
            <a:endParaRPr lang="en-US" altLang="zh-CN" sz="2400" dirty="0">
              <a:solidFill>
                <a:srgbClr val="000000"/>
              </a:solidFill>
            </a:endParaRPr>
          </a:p>
          <a:p>
            <a:pPr marL="0" indent="0">
              <a:lnSpc>
                <a:spcPct val="150000"/>
              </a:lnSpc>
              <a:spcBef>
                <a:spcPts val="1200"/>
              </a:spcBef>
              <a:buClrTx/>
              <a:buSzTx/>
              <a:buFont typeface="Arial" panose="020B0604020202020204" pitchFamily="34" charset="0"/>
              <a:buNone/>
              <a:defRPr/>
            </a:pPr>
            <a:r>
              <a:rPr lang="en-US" altLang="zh-CN" sz="2400" dirty="0">
                <a:solidFill>
                  <a:srgbClr val="000000"/>
                </a:solidFill>
                <a:latin typeface="Lucida Sans Unicode" panose="020B0602030504020204" pitchFamily="34" charset="0"/>
                <a:ea typeface="宋体" panose="02010600030101010101" pitchFamily="2" charset="-122"/>
              </a:rPr>
              <a:t>      —— </a:t>
            </a:r>
            <a:r>
              <a:rPr lang="zh-CN" altLang="en-US" sz="2400" dirty="0">
                <a:solidFill>
                  <a:srgbClr val="000000"/>
                </a:solidFill>
              </a:rPr>
              <a:t>这种用来表示“</a:t>
            </a:r>
            <a:r>
              <a:rPr lang="zh-CN" altLang="en-US" sz="2400" b="1" dirty="0">
                <a:solidFill>
                  <a:srgbClr val="000000"/>
                </a:solidFill>
              </a:rPr>
              <a:t>流</a:t>
            </a:r>
            <a:r>
              <a:rPr lang="zh-CN" altLang="en-US" sz="2400" dirty="0">
                <a:solidFill>
                  <a:srgbClr val="000000"/>
                </a:solidFill>
              </a:rPr>
              <a:t>”的图称为“</a:t>
            </a:r>
            <a:r>
              <a:rPr lang="zh-CN" altLang="en-US" sz="2400" b="1" dirty="0">
                <a:solidFill>
                  <a:srgbClr val="FF0000"/>
                </a:solidFill>
              </a:rPr>
              <a:t>流网络</a:t>
            </a:r>
            <a:r>
              <a:rPr lang="zh-CN" altLang="en-US" sz="2400" dirty="0">
                <a:solidFill>
                  <a:srgbClr val="000000"/>
                </a:solidFill>
              </a:rPr>
              <a:t>”</a:t>
            </a:r>
            <a:r>
              <a:rPr lang="zh-CN" altLang="en-US" sz="2400" dirty="0">
                <a:solidFill>
                  <a:srgbClr val="000000"/>
                </a:solidFill>
                <a:latin typeface="Lucida Sans Unicode" panose="020B0602030504020204" pitchFamily="34" charset="0"/>
                <a:ea typeface="宋体" panose="02010600030101010101" pitchFamily="2" charset="-122"/>
              </a:rPr>
              <a:t>。</a:t>
            </a:r>
            <a:endParaRPr lang="zh-CN" altLang="en-US" sz="2400" dirty="0">
              <a:solidFill>
                <a:srgbClr val="000000"/>
              </a:solidFill>
              <a:latin typeface="Lucida Sans Unicode" panose="020B0602030504020204" pitchFamily="34" charset="0"/>
              <a:ea typeface="宋体" panose="02010600030101010101" pitchFamily="2" charset="-122"/>
            </a:endParaRPr>
          </a:p>
        </p:txBody>
      </p:sp>
      <p:sp>
        <p:nvSpPr>
          <p:cNvPr id="2" name="矩形 1"/>
          <p:cNvSpPr/>
          <p:nvPr/>
        </p:nvSpPr>
        <p:spPr>
          <a:xfrm>
            <a:off x="271463" y="3716338"/>
            <a:ext cx="8829675" cy="2678112"/>
          </a:xfrm>
          <a:prstGeom prst="rect">
            <a:avLst/>
          </a:prstGeom>
        </p:spPr>
        <p:txBody>
          <a:bodyPr>
            <a:spAutoFit/>
          </a:bodyPr>
          <a:lstStyle/>
          <a:p>
            <a:pPr marL="895350" indent="-895350">
              <a:lnSpc>
                <a:spcPct val="150000"/>
              </a:lnSpc>
              <a:buFont typeface="Arial" panose="020B0604020202020204" pitchFamily="34" charset="0"/>
              <a:buNone/>
              <a:defRPr/>
            </a:pPr>
            <a:r>
              <a:rPr lang="zh-CN" altLang="en-US" sz="2400" b="1" dirty="0">
                <a:solidFill>
                  <a:srgbClr val="000000"/>
                </a:solidFill>
                <a:latin typeface="微软雅黑" panose="020B0503020204020204" pitchFamily="34" charset="-122"/>
                <a:ea typeface="微软雅黑" panose="020B0503020204020204" pitchFamily="34" charset="-122"/>
              </a:rPr>
              <a:t>重要的约定：</a:t>
            </a:r>
            <a:endParaRPr lang="en-US" altLang="zh-CN" sz="2400" b="1" dirty="0">
              <a:solidFill>
                <a:srgbClr val="000000"/>
              </a:solidFill>
              <a:latin typeface="微软雅黑" panose="020B0503020204020204" pitchFamily="34" charset="-122"/>
              <a:ea typeface="微软雅黑" panose="020B0503020204020204" pitchFamily="34" charset="-122"/>
            </a:endParaRPr>
          </a:p>
          <a:p>
            <a:pPr marL="2149475" indent="-2149475">
              <a:lnSpc>
                <a:spcPct val="150000"/>
              </a:lnSpc>
              <a:defRPr/>
            </a:pPr>
            <a:r>
              <a:rPr lang="zh-CN" altLang="en-US" sz="2200" dirty="0">
                <a:solidFill>
                  <a:srgbClr val="000000"/>
                </a:solidFill>
                <a:latin typeface="Lucida Sans Unicode" panose="020B0602030504020204" pitchFamily="34" charset="0"/>
              </a:rPr>
              <a:t>（</a:t>
            </a:r>
            <a:r>
              <a:rPr lang="en-US" altLang="zh-CN" sz="2200" dirty="0">
                <a:solidFill>
                  <a:srgbClr val="000000"/>
                </a:solidFill>
                <a:latin typeface="Lucida Sans Unicode" panose="020B0602030504020204" pitchFamily="34" charset="0"/>
              </a:rPr>
              <a:t>1</a:t>
            </a:r>
            <a:r>
              <a:rPr lang="zh-CN" altLang="en-US" sz="2200" dirty="0">
                <a:solidFill>
                  <a:srgbClr val="000000"/>
                </a:solidFill>
                <a:latin typeface="Lucida Sans Unicode" panose="020B0602030504020204" pitchFamily="34" charset="0"/>
              </a:rPr>
              <a:t>）</a:t>
            </a:r>
            <a:r>
              <a:rPr lang="zh-CN" altLang="en-US" sz="2200" b="1" dirty="0">
                <a:solidFill>
                  <a:srgbClr val="FF0000"/>
                </a:solidFill>
                <a:latin typeface="微软雅黑" panose="020B0503020204020204" pitchFamily="34" charset="-122"/>
                <a:ea typeface="微软雅黑" panose="020B0503020204020204" pitchFamily="34" charset="-122"/>
              </a:rPr>
              <a:t>流量守恒：</a:t>
            </a:r>
            <a:r>
              <a:rPr lang="zh-CN" altLang="en-US" sz="2200" dirty="0">
                <a:solidFill>
                  <a:srgbClr val="000000"/>
                </a:solidFill>
                <a:latin typeface="Lucida Sans Unicode" panose="020B0602030504020204" pitchFamily="34" charset="0"/>
              </a:rPr>
              <a:t>除源结点和汇点外，其它结点上物料只是“流过”，        即物料进入的速率等于离开的速率，不积累和聚集；</a:t>
            </a:r>
            <a:endParaRPr lang="en-US" altLang="zh-CN" sz="2200" dirty="0">
              <a:solidFill>
                <a:srgbClr val="000000"/>
              </a:solidFill>
              <a:latin typeface="Lucida Sans Unicode" panose="020B0602030504020204" pitchFamily="34" charset="0"/>
            </a:endParaRPr>
          </a:p>
          <a:p>
            <a:pPr marL="895350" indent="-895350">
              <a:lnSpc>
                <a:spcPct val="150000"/>
              </a:lnSpc>
              <a:defRPr/>
            </a:pPr>
            <a:r>
              <a:rPr lang="zh-CN" altLang="en-US" sz="2200" dirty="0">
                <a:solidFill>
                  <a:srgbClr val="000000"/>
                </a:solidFill>
                <a:latin typeface="Lucida Sans Unicode" panose="020B0602030504020204" pitchFamily="34" charset="0"/>
              </a:rPr>
              <a:t>（</a:t>
            </a:r>
            <a:r>
              <a:rPr lang="en-US" altLang="zh-CN" sz="2200" dirty="0">
                <a:solidFill>
                  <a:srgbClr val="000000"/>
                </a:solidFill>
                <a:latin typeface="Lucida Sans Unicode" panose="020B0602030504020204" pitchFamily="34" charset="0"/>
              </a:rPr>
              <a:t>2</a:t>
            </a:r>
            <a:r>
              <a:rPr lang="zh-CN" altLang="en-US" sz="2200" dirty="0">
                <a:solidFill>
                  <a:srgbClr val="000000"/>
                </a:solidFill>
                <a:latin typeface="Lucida Sans Unicode" panose="020B0602030504020204" pitchFamily="34" charset="0"/>
              </a:rPr>
              <a:t>）物料的生成速率和接收速率恒定且足够快、足够多，满足需要；</a:t>
            </a:r>
            <a:endParaRPr lang="en-US" altLang="zh-CN" sz="2200" dirty="0">
              <a:solidFill>
                <a:srgbClr val="000000"/>
              </a:solidFill>
              <a:latin typeface="Lucida Sans Unicode" panose="020B0602030504020204" pitchFamily="34" charset="0"/>
            </a:endParaRPr>
          </a:p>
          <a:p>
            <a:pPr marL="895350" indent="-895350">
              <a:lnSpc>
                <a:spcPct val="150000"/>
              </a:lnSpc>
              <a:defRPr/>
            </a:pPr>
            <a:r>
              <a:rPr lang="zh-CN" altLang="en-US" sz="2200" dirty="0">
                <a:solidFill>
                  <a:srgbClr val="000000"/>
                </a:solidFill>
                <a:latin typeface="Lucida Sans Unicode" panose="020B0602030504020204" pitchFamily="34" charset="0"/>
              </a:rPr>
              <a:t>（</a:t>
            </a:r>
            <a:r>
              <a:rPr lang="en-US" altLang="zh-CN" sz="2200" dirty="0">
                <a:solidFill>
                  <a:srgbClr val="000000"/>
                </a:solidFill>
                <a:latin typeface="Lucida Sans Unicode" panose="020B0602030504020204" pitchFamily="34" charset="0"/>
              </a:rPr>
              <a:t>3</a:t>
            </a:r>
            <a:r>
              <a:rPr lang="zh-CN" altLang="en-US" sz="2200" dirty="0">
                <a:solidFill>
                  <a:srgbClr val="000000"/>
                </a:solidFill>
                <a:latin typeface="Lucida Sans Unicode" panose="020B0602030504020204" pitchFamily="34" charset="0"/>
              </a:rPr>
              <a:t>）每条边上的容量是物料通过该边的最大速率，不能突破。</a:t>
            </a:r>
            <a:endParaRPr lang="en-US" altLang="zh-CN" sz="2200" dirty="0">
              <a:solidFill>
                <a:srgbClr val="000000"/>
              </a:solidFill>
              <a:latin typeface="Lucida Sans Unicode" panose="020B0602030504020204" pitchFamily="34" charset="0"/>
            </a:endParaRPr>
          </a:p>
        </p:txBody>
      </p:sp>
      <p:grpSp>
        <p:nvGrpSpPr>
          <p:cNvPr id="11268" name="组合 2"/>
          <p:cNvGrpSpPr/>
          <p:nvPr/>
        </p:nvGrpSpPr>
        <p:grpSpPr bwMode="auto">
          <a:xfrm>
            <a:off x="6084888" y="34925"/>
            <a:ext cx="2997200" cy="1800225"/>
            <a:chOff x="5867400" y="720725"/>
            <a:chExt cx="2997200" cy="1800225"/>
          </a:xfrm>
        </p:grpSpPr>
        <p:pic>
          <p:nvPicPr>
            <p:cNvPr id="11269"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118225" y="1081088"/>
              <a:ext cx="26924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0" name="组合 9"/>
            <p:cNvGrpSpPr/>
            <p:nvPr/>
          </p:nvGrpSpPr>
          <p:grpSpPr bwMode="auto">
            <a:xfrm>
              <a:off x="5867400" y="720725"/>
              <a:ext cx="2997200" cy="1800225"/>
              <a:chOff x="1822" y="3581"/>
              <a:chExt cx="4717" cy="2836"/>
            </a:xfrm>
          </p:grpSpPr>
          <p:sp>
            <p:nvSpPr>
              <p:cNvPr id="16" name="文本框 15"/>
              <p:cNvSpPr txBox="1"/>
              <p:nvPr/>
            </p:nvSpPr>
            <p:spPr>
              <a:xfrm>
                <a:off x="3121" y="3581"/>
                <a:ext cx="877" cy="483"/>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defRPr/>
                </a:pPr>
                <a:r>
                  <a:rPr lang="zh-CN" altLang="en-US" sz="1400" noProof="1">
                    <a:sym typeface="+mn-ea"/>
                  </a:rPr>
                  <a:t>济南</a:t>
                </a:r>
                <a:endParaRPr lang="zh-CN" altLang="en-US" sz="1400" noProof="1">
                  <a:sym typeface="+mn-ea"/>
                </a:endParaRPr>
              </a:p>
            </p:txBody>
          </p:sp>
          <p:sp>
            <p:nvSpPr>
              <p:cNvPr id="17" name="文本框 16"/>
              <p:cNvSpPr txBox="1"/>
              <p:nvPr/>
            </p:nvSpPr>
            <p:spPr>
              <a:xfrm>
                <a:off x="1822" y="4261"/>
                <a:ext cx="964" cy="483"/>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defRPr/>
                </a:pPr>
                <a:r>
                  <a:rPr lang="zh-CN" altLang="en-US" sz="1400" noProof="1">
                    <a:sym typeface="+mn-ea"/>
                  </a:rPr>
                  <a:t>北京</a:t>
                </a:r>
                <a:endParaRPr lang="zh-CN" altLang="en-US" sz="1400" noProof="1">
                  <a:sym typeface="+mn-ea"/>
                </a:endParaRPr>
              </a:p>
            </p:txBody>
          </p:sp>
          <p:sp>
            <p:nvSpPr>
              <p:cNvPr id="18" name="文本框 17"/>
              <p:cNvSpPr txBox="1"/>
              <p:nvPr/>
            </p:nvSpPr>
            <p:spPr>
              <a:xfrm>
                <a:off x="3084" y="5934"/>
                <a:ext cx="1129" cy="483"/>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defRPr/>
                </a:pPr>
                <a:r>
                  <a:rPr lang="zh-CN" altLang="en-US" sz="1400" noProof="1">
                    <a:sym typeface="+mn-ea"/>
                  </a:rPr>
                  <a:t>石家庄</a:t>
                </a:r>
                <a:endParaRPr lang="zh-CN" altLang="en-US" sz="1400" noProof="1">
                  <a:sym typeface="+mn-ea"/>
                </a:endParaRPr>
              </a:p>
            </p:txBody>
          </p:sp>
          <p:sp>
            <p:nvSpPr>
              <p:cNvPr id="19" name="文本框 18"/>
              <p:cNvSpPr txBox="1"/>
              <p:nvPr/>
            </p:nvSpPr>
            <p:spPr>
              <a:xfrm>
                <a:off x="4383" y="3581"/>
                <a:ext cx="874" cy="483"/>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defRPr/>
                </a:pPr>
                <a:r>
                  <a:rPr lang="zh-CN" altLang="en-US" sz="1400" noProof="1">
                    <a:sym typeface="+mn-ea"/>
                  </a:rPr>
                  <a:t>合肥</a:t>
                </a:r>
                <a:endParaRPr lang="zh-CN" altLang="en-US" sz="1400" noProof="1">
                  <a:sym typeface="+mn-ea"/>
                </a:endParaRPr>
              </a:p>
            </p:txBody>
          </p:sp>
          <p:sp>
            <p:nvSpPr>
              <p:cNvPr id="20" name="文本框 19"/>
              <p:cNvSpPr txBox="1"/>
              <p:nvPr/>
            </p:nvSpPr>
            <p:spPr>
              <a:xfrm>
                <a:off x="4383" y="5919"/>
                <a:ext cx="874" cy="483"/>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defRPr/>
                </a:pPr>
                <a:r>
                  <a:rPr lang="zh-CN" altLang="en-US" sz="1400" noProof="1">
                    <a:sym typeface="+mn-ea"/>
                  </a:rPr>
                  <a:t>郑州</a:t>
                </a:r>
                <a:endParaRPr lang="zh-CN" altLang="en-US" sz="1400" noProof="1">
                  <a:sym typeface="+mn-ea"/>
                </a:endParaRPr>
              </a:p>
            </p:txBody>
          </p:sp>
          <p:sp>
            <p:nvSpPr>
              <p:cNvPr id="21" name="文本框 20"/>
              <p:cNvSpPr txBox="1"/>
              <p:nvPr/>
            </p:nvSpPr>
            <p:spPr>
              <a:xfrm>
                <a:off x="5665" y="4261"/>
                <a:ext cx="874" cy="483"/>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defRPr/>
                </a:pPr>
                <a:r>
                  <a:rPr lang="zh-CN" altLang="en-US" sz="1400" noProof="1">
                    <a:sym typeface="+mn-ea"/>
                  </a:rPr>
                  <a:t>武汉</a:t>
                </a:r>
                <a:endParaRPr lang="zh-CN" altLang="en-US" sz="1400" noProof="1">
                  <a:sym typeface="+mn-ea"/>
                </a:endParaRPr>
              </a:p>
            </p:txBody>
          </p:sp>
        </p:gr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文本框 1"/>
          <p:cNvSpPr txBox="1">
            <a:spLocks noChangeArrowheads="1"/>
          </p:cNvSpPr>
          <p:nvPr/>
        </p:nvSpPr>
        <p:spPr bwMode="auto">
          <a:xfrm>
            <a:off x="139700" y="849313"/>
            <a:ext cx="9036050" cy="4524375"/>
          </a:xfrm>
          <a:prstGeom prst="rect">
            <a:avLst/>
          </a:prstGeom>
          <a:solidFill>
            <a:schemeClr val="bg1"/>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marL="342900" indent="-342900">
              <a:lnSpc>
                <a:spcPct val="150000"/>
              </a:lnSpc>
              <a:spcBef>
                <a:spcPts val="600"/>
              </a:spcBef>
              <a:spcAft>
                <a:spcPts val="600"/>
              </a:spcAft>
              <a:buClrTx/>
              <a:buSzTx/>
              <a:buFont typeface="Wingdings" panose="05000000000000000000" pitchFamily="2" charset="2"/>
              <a:buChar char="u"/>
              <a:defRPr/>
            </a:pPr>
            <a:r>
              <a:rPr lang="zh-CN" altLang="en-US" sz="2400" b="1" dirty="0">
                <a:solidFill>
                  <a:schemeClr val="tx1"/>
                </a:solidFill>
              </a:rPr>
              <a:t>引理</a:t>
            </a:r>
            <a:r>
              <a:rPr lang="en-US" altLang="zh-CN" sz="2400" b="1" dirty="0">
                <a:solidFill>
                  <a:schemeClr val="tx1"/>
                </a:solidFill>
              </a:rPr>
              <a:t>26.4</a:t>
            </a:r>
            <a:r>
              <a:rPr lang="zh-CN" altLang="en-US" sz="2400" b="1" dirty="0">
                <a:solidFill>
                  <a:schemeClr val="tx1"/>
                </a:solidFill>
              </a:rPr>
              <a:t>的证明如下</a:t>
            </a:r>
            <a:r>
              <a:rPr lang="zh-CN" altLang="en-US" sz="2000" b="1" dirty="0">
                <a:solidFill>
                  <a:schemeClr val="tx1"/>
                </a:solidFill>
                <a:latin typeface="宋体" panose="02010600030101010101" pitchFamily="2" charset="-122"/>
                <a:ea typeface="宋体" panose="02010600030101010101" pitchFamily="2" charset="-122"/>
              </a:rPr>
              <a:t>：</a:t>
            </a:r>
            <a:endParaRPr lang="en-US" altLang="zh-CN" sz="2000" b="1" dirty="0">
              <a:solidFill>
                <a:schemeClr val="tx1"/>
              </a:solidFill>
              <a:latin typeface="宋体" panose="02010600030101010101" pitchFamily="2" charset="-122"/>
              <a:ea typeface="宋体" panose="02010600030101010101" pitchFamily="2" charset="-122"/>
            </a:endParaRPr>
          </a:p>
          <a:p>
            <a:pPr>
              <a:lnSpc>
                <a:spcPct val="150000"/>
              </a:lnSpc>
              <a:spcBef>
                <a:spcPts val="600"/>
              </a:spcBef>
              <a:spcAft>
                <a:spcPts val="600"/>
              </a:spcAft>
              <a:buClrTx/>
              <a:buSzTx/>
              <a:buFont typeface="Wingdings" panose="05000000000000000000" pitchFamily="2" charset="2"/>
              <a:buNone/>
              <a:defRPr/>
            </a:pPr>
            <a:endParaRPr lang="zh-CN" altLang="en-US" sz="1050" b="1" dirty="0">
              <a:solidFill>
                <a:schemeClr val="tx1"/>
              </a:solidFill>
              <a:latin typeface="宋体" panose="02010600030101010101" pitchFamily="2" charset="-122"/>
              <a:ea typeface="宋体" panose="02010600030101010101" pitchFamily="2" charset="-122"/>
            </a:endParaRPr>
          </a:p>
          <a:p>
            <a:pPr>
              <a:lnSpc>
                <a:spcPct val="150000"/>
              </a:lnSpc>
              <a:spcBef>
                <a:spcPct val="0"/>
              </a:spcBef>
              <a:buClrTx/>
              <a:buSzTx/>
              <a:buFont typeface="Arial" panose="020B0604020202020204" pitchFamily="34" charset="0"/>
              <a:buNone/>
              <a:defRPr/>
            </a:pPr>
            <a:r>
              <a:rPr lang="zh-CN" altLang="en-US" sz="2400" b="1" dirty="0">
                <a:solidFill>
                  <a:schemeClr val="tx1"/>
                </a:solidFill>
              </a:rPr>
              <a:t>证明</a:t>
            </a:r>
            <a:r>
              <a:rPr lang="zh-CN" altLang="en-US" sz="2400" b="1" dirty="0">
                <a:solidFill>
                  <a:schemeClr val="tx1"/>
                </a:solidFill>
                <a:latin typeface="宋体" panose="02010600030101010101" pitchFamily="2" charset="-122"/>
                <a:ea typeface="宋体" panose="02010600030101010101" pitchFamily="2" charset="-122"/>
              </a:rPr>
              <a:t>：</a:t>
            </a:r>
            <a:r>
              <a:rPr lang="zh-CN" altLang="en-US" sz="2400" dirty="0">
                <a:solidFill>
                  <a:schemeClr val="tx1"/>
                </a:solidFill>
                <a:latin typeface="宋体" panose="02010600030101010101" pitchFamily="2" charset="-122"/>
                <a:ea typeface="宋体" panose="02010600030101010101" pitchFamily="2" charset="-122"/>
              </a:rPr>
              <a:t>对于任意             ，根据结点的流量守恒性质有：</a:t>
            </a:r>
            <a:endParaRPr lang="zh-CN" altLang="en-US" sz="2400" dirty="0">
              <a:solidFill>
                <a:schemeClr val="tx1"/>
              </a:solidFill>
              <a:latin typeface="宋体" panose="02010600030101010101" pitchFamily="2" charset="-122"/>
              <a:ea typeface="宋体" panose="02010600030101010101" pitchFamily="2" charset="-122"/>
            </a:endParaRPr>
          </a:p>
          <a:p>
            <a:pPr>
              <a:lnSpc>
                <a:spcPct val="150000"/>
              </a:lnSpc>
              <a:spcBef>
                <a:spcPct val="0"/>
              </a:spcBef>
              <a:buClrTx/>
              <a:buSzTx/>
              <a:buFont typeface="Arial" panose="020B0604020202020204" pitchFamily="34" charset="0"/>
              <a:buNone/>
              <a:defRPr/>
            </a:pPr>
            <a:endParaRPr lang="zh-CN" altLang="en-US" sz="1200" dirty="0">
              <a:solidFill>
                <a:schemeClr val="tx1"/>
              </a:solidFill>
              <a:latin typeface="宋体" panose="02010600030101010101" pitchFamily="2" charset="-122"/>
              <a:ea typeface="宋体" panose="02010600030101010101" pitchFamily="2" charset="-122"/>
            </a:endParaRPr>
          </a:p>
          <a:p>
            <a:pPr>
              <a:lnSpc>
                <a:spcPct val="150000"/>
              </a:lnSpc>
              <a:spcBef>
                <a:spcPct val="0"/>
              </a:spcBef>
              <a:buClrTx/>
              <a:buSzTx/>
              <a:buFont typeface="Arial" panose="020B0604020202020204" pitchFamily="34" charset="0"/>
              <a:buNone/>
              <a:defRPr/>
            </a:pPr>
            <a:r>
              <a:rPr lang="en-US" altLang="zh-CN" sz="2400" dirty="0">
                <a:solidFill>
                  <a:schemeClr val="tx1"/>
                </a:solidFill>
                <a:latin typeface="宋体" panose="02010600030101010101" pitchFamily="2" charset="-122"/>
                <a:ea typeface="宋体" panose="02010600030101010101" pitchFamily="2" charset="-122"/>
              </a:rPr>
              <a:t>                            </a:t>
            </a:r>
            <a:endParaRPr lang="en-US" altLang="zh-CN" sz="2400" dirty="0">
              <a:solidFill>
                <a:schemeClr val="tx1"/>
              </a:solidFill>
              <a:latin typeface="宋体" panose="02010600030101010101" pitchFamily="2" charset="-122"/>
              <a:ea typeface="宋体" panose="02010600030101010101" pitchFamily="2" charset="-122"/>
            </a:endParaRPr>
          </a:p>
          <a:p>
            <a:pPr>
              <a:lnSpc>
                <a:spcPct val="150000"/>
              </a:lnSpc>
              <a:spcBef>
                <a:spcPts val="2400"/>
              </a:spcBef>
              <a:buClrTx/>
              <a:buSzTx/>
              <a:buFont typeface="Arial" panose="020B0604020202020204" pitchFamily="34" charset="0"/>
              <a:buNone/>
              <a:defRPr/>
            </a:pPr>
            <a:r>
              <a:rPr lang="en-US" altLang="zh-CN" sz="2400" dirty="0">
                <a:solidFill>
                  <a:schemeClr val="tx1"/>
                </a:solidFill>
                <a:latin typeface="宋体" panose="02010600030101010101" pitchFamily="2" charset="-122"/>
                <a:ea typeface="宋体" panose="02010600030101010101" pitchFamily="2" charset="-122"/>
              </a:rPr>
              <a:t>        </a:t>
            </a:r>
            <a:r>
              <a:rPr lang="zh-CN" altLang="en-US" sz="2400" dirty="0">
                <a:solidFill>
                  <a:schemeClr val="tx1"/>
                </a:solidFill>
                <a:latin typeface="宋体" panose="02010600030101010101" pitchFamily="2" charset="-122"/>
                <a:ea typeface="宋体" panose="02010600030101010101" pitchFamily="2" charset="-122"/>
              </a:rPr>
              <a:t>所以有：                         </a:t>
            </a:r>
            <a:r>
              <a:rPr lang="en-US" altLang="zh-CN" sz="2400" dirty="0">
                <a:solidFill>
                  <a:schemeClr val="tx1"/>
                </a:solidFill>
                <a:latin typeface="宋体" panose="02010600030101010101" pitchFamily="2" charset="-122"/>
                <a:ea typeface="宋体" panose="02010600030101010101" pitchFamily="2" charset="-122"/>
              </a:rPr>
              <a:t>= 0</a:t>
            </a:r>
            <a:endParaRPr lang="en-US" altLang="zh-CN" sz="2400" dirty="0">
              <a:solidFill>
                <a:schemeClr val="tx1"/>
              </a:solidFill>
              <a:latin typeface="宋体" panose="02010600030101010101" pitchFamily="2" charset="-122"/>
              <a:ea typeface="宋体" panose="02010600030101010101" pitchFamily="2" charset="-122"/>
            </a:endParaRPr>
          </a:p>
          <a:p>
            <a:pPr>
              <a:lnSpc>
                <a:spcPct val="150000"/>
              </a:lnSpc>
              <a:spcBef>
                <a:spcPct val="0"/>
              </a:spcBef>
              <a:buClrTx/>
              <a:buSzTx/>
              <a:buFont typeface="Arial" panose="020B0604020202020204" pitchFamily="34" charset="0"/>
              <a:buNone/>
              <a:defRPr/>
            </a:pPr>
            <a:endParaRPr lang="en-US" altLang="zh-CN" sz="1400" dirty="0">
              <a:solidFill>
                <a:schemeClr val="tx1"/>
              </a:solidFill>
              <a:latin typeface="宋体" panose="02010600030101010101" pitchFamily="2" charset="-122"/>
              <a:ea typeface="宋体" panose="02010600030101010101" pitchFamily="2" charset="-122"/>
            </a:endParaRPr>
          </a:p>
          <a:p>
            <a:pPr>
              <a:lnSpc>
                <a:spcPct val="150000"/>
              </a:lnSpc>
              <a:spcBef>
                <a:spcPts val="1200"/>
              </a:spcBef>
              <a:buClrTx/>
              <a:buSzTx/>
              <a:buFont typeface="Arial" panose="020B0604020202020204" pitchFamily="34" charset="0"/>
              <a:buNone/>
              <a:defRPr/>
            </a:pPr>
            <a:r>
              <a:rPr lang="zh-CN" altLang="en-US" sz="2400" dirty="0">
                <a:solidFill>
                  <a:schemeClr val="tx1"/>
                </a:solidFill>
                <a:latin typeface="宋体" panose="02010600030101010101" pitchFamily="2" charset="-122"/>
                <a:ea typeface="宋体" panose="02010600030101010101" pitchFamily="2" charset="-122"/>
              </a:rPr>
              <a:t>  又根据流的定义：     </a:t>
            </a:r>
            <a:endParaRPr lang="zh-CN" altLang="en-US" sz="2400" dirty="0">
              <a:solidFill>
                <a:schemeClr val="tx1"/>
              </a:solidFill>
              <a:latin typeface="宋体" panose="02010600030101010101" pitchFamily="2" charset="-122"/>
              <a:ea typeface="宋体" panose="02010600030101010101" pitchFamily="2" charset="-122"/>
            </a:endParaRPr>
          </a:p>
        </p:txBody>
      </p:sp>
      <p:graphicFrame>
        <p:nvGraphicFramePr>
          <p:cNvPr id="78851" name="对象 2">
            <a:hlinkClick r:id="" action="ppaction://ole?verb=0"/>
          </p:cNvPr>
          <p:cNvGraphicFramePr>
            <a:graphicFrameLocks noChangeAspect="1"/>
          </p:cNvGraphicFramePr>
          <p:nvPr/>
        </p:nvGraphicFramePr>
        <p:xfrm>
          <a:off x="2371725" y="1989138"/>
          <a:ext cx="1998663" cy="517525"/>
        </p:xfrm>
        <a:graphic>
          <a:graphicData uri="http://schemas.openxmlformats.org/presentationml/2006/ole">
            <mc:AlternateContent xmlns:mc="http://schemas.openxmlformats.org/markup-compatibility/2006">
              <mc:Choice xmlns:v="urn:schemas-microsoft-com:vml" Requires="v">
                <p:oleObj spid="_x0000_s78858" name="" r:id="rId1" imgW="787400" imgH="203200" progId="Equation.KSEE3">
                  <p:embed/>
                </p:oleObj>
              </mc:Choice>
              <mc:Fallback>
                <p:oleObj name="" r:id="rId1" imgW="787400" imgH="203200" progId="Equation.KSEE3">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1725" y="1989138"/>
                        <a:ext cx="19986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8852" name="图片 3" descr="2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3163" y="2600325"/>
            <a:ext cx="4022725"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8853" name="对象 3">
            <a:hlinkClick r:id="" action="ppaction://ole?verb=0"/>
          </p:cNvPr>
          <p:cNvGraphicFramePr>
            <a:graphicFrameLocks noChangeAspect="1"/>
          </p:cNvGraphicFramePr>
          <p:nvPr/>
        </p:nvGraphicFramePr>
        <p:xfrm>
          <a:off x="2947988" y="4579938"/>
          <a:ext cx="4264025" cy="865187"/>
        </p:xfrm>
        <a:graphic>
          <a:graphicData uri="http://schemas.openxmlformats.org/presentationml/2006/ole">
            <mc:AlternateContent xmlns:mc="http://schemas.openxmlformats.org/markup-compatibility/2006">
              <mc:Choice xmlns:v="urn:schemas-microsoft-com:vml" Requires="v">
                <p:oleObj spid="_x0000_s78859" name="" r:id="rId4" imgW="1688465" imgH="342900" progId="Equation.KSEE3">
                  <p:embed/>
                </p:oleObj>
              </mc:Choice>
              <mc:Fallback>
                <p:oleObj name="" r:id="rId4" imgW="1688465" imgH="342900" progId="Equation.KSEE3">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7988" y="4579938"/>
                        <a:ext cx="4264025" cy="8651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8854" name="图片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468563" y="3463925"/>
            <a:ext cx="3940175"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5" name="矩形 1"/>
          <p:cNvSpPr>
            <a:spLocks noChangeArrowheads="1"/>
          </p:cNvSpPr>
          <p:nvPr/>
        </p:nvSpPr>
        <p:spPr bwMode="auto">
          <a:xfrm>
            <a:off x="7824788" y="3455988"/>
            <a:ext cx="4318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zh-CN" altLang="en-US" sz="2400" b="1">
                <a:solidFill>
                  <a:srgbClr val="FF0000"/>
                </a:solidFill>
              </a:rPr>
              <a:t>将两式相加</a:t>
            </a:r>
            <a:endParaRPr lang="zh-CN" altLang="en-US" sz="2400" b="1">
              <a:solidFill>
                <a:srgbClr val="FF0000"/>
              </a:solidFill>
            </a:endParaRPr>
          </a:p>
        </p:txBody>
      </p:sp>
      <p:sp>
        <p:nvSpPr>
          <p:cNvPr id="78856" name="右大括号 2"/>
          <p:cNvSpPr/>
          <p:nvPr/>
        </p:nvSpPr>
        <p:spPr bwMode="auto">
          <a:xfrm>
            <a:off x="7369175" y="3790950"/>
            <a:ext cx="387350" cy="1322388"/>
          </a:xfrm>
          <a:prstGeom prst="rightBrace">
            <a:avLst>
              <a:gd name="adj1" fmla="val 8298"/>
              <a:gd name="adj2" fmla="val 50000"/>
            </a:avLst>
          </a:prstGeom>
          <a:solidFill>
            <a:schemeClr val="bg1"/>
          </a:solidFill>
          <a:ln w="38100" algn="ctr">
            <a:solidFill>
              <a:srgbClr val="FF0000"/>
            </a:solidFill>
            <a:rou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78857" name="右箭头 3"/>
          <p:cNvSpPr>
            <a:spLocks noChangeArrowheads="1"/>
          </p:cNvSpPr>
          <p:nvPr/>
        </p:nvSpPr>
        <p:spPr bwMode="auto">
          <a:xfrm>
            <a:off x="8461375" y="4235450"/>
            <a:ext cx="431800" cy="431800"/>
          </a:xfrm>
          <a:prstGeom prst="rightArrow">
            <a:avLst>
              <a:gd name="adj1" fmla="val 50000"/>
              <a:gd name="adj2" fmla="val 50000"/>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矩形 7"/>
          <p:cNvSpPr>
            <a:spLocks noChangeArrowheads="1"/>
          </p:cNvSpPr>
          <p:nvPr/>
        </p:nvSpPr>
        <p:spPr bwMode="auto">
          <a:xfrm>
            <a:off x="82550" y="941388"/>
            <a:ext cx="1320800" cy="1192212"/>
          </a:xfrm>
          <a:prstGeom prst="rect">
            <a:avLst/>
          </a:prstGeom>
          <a:solidFill>
            <a:schemeClr val="bg1"/>
          </a:solidFill>
          <a:ln w="9525" algn="ctr">
            <a:solidFill>
              <a:schemeClr val="bg1"/>
            </a:solidFill>
            <a:rou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79875" name="图片 4" descr="27"/>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34950" y="25400"/>
            <a:ext cx="841057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6"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0088" y="1203325"/>
            <a:ext cx="83280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7"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2475" y="1976438"/>
            <a:ext cx="8275638"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8"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2475" y="3182938"/>
            <a:ext cx="5087938"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9" name="矩形 9"/>
          <p:cNvSpPr>
            <a:spLocks noChangeArrowheads="1"/>
          </p:cNvSpPr>
          <p:nvPr/>
        </p:nvSpPr>
        <p:spPr bwMode="auto">
          <a:xfrm>
            <a:off x="241300" y="4186238"/>
            <a:ext cx="8815388"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Tx/>
              <a:buNone/>
            </a:pPr>
            <a:r>
              <a:rPr lang="zh-CN" altLang="en-US" sz="2400" b="1">
                <a:solidFill>
                  <a:srgbClr val="FF0000"/>
                </a:solidFill>
              </a:rPr>
              <a:t>      注意到</a:t>
            </a:r>
            <a:r>
              <a:rPr lang="zh-CN" altLang="en-US" sz="2400">
                <a:solidFill>
                  <a:schemeClr val="tx1"/>
                </a:solidFill>
              </a:rPr>
              <a:t>                      并且                    ，将上式针对</a:t>
            </a:r>
            <a:r>
              <a:rPr lang="en-US" altLang="zh-CN" sz="2400">
                <a:solidFill>
                  <a:schemeClr val="tx1"/>
                </a:solidFill>
              </a:rPr>
              <a:t>S</a:t>
            </a:r>
            <a:r>
              <a:rPr lang="zh-CN" altLang="en-US" sz="2400">
                <a:solidFill>
                  <a:schemeClr val="tx1"/>
                </a:solidFill>
              </a:rPr>
              <a:t>和</a:t>
            </a:r>
            <a:r>
              <a:rPr lang="en-US" altLang="zh-CN" sz="2400">
                <a:solidFill>
                  <a:schemeClr val="tx1"/>
                </a:solidFill>
              </a:rPr>
              <a:t>T</a:t>
            </a:r>
            <a:r>
              <a:rPr lang="zh-CN" altLang="en-US" sz="2400">
                <a:solidFill>
                  <a:schemeClr val="tx1"/>
                </a:solidFill>
              </a:rPr>
              <a:t>进行分解，得：</a:t>
            </a:r>
            <a:endParaRPr lang="zh-CN" altLang="en-US" sz="2400">
              <a:solidFill>
                <a:schemeClr val="tx1"/>
              </a:solidFill>
            </a:endParaRPr>
          </a:p>
        </p:txBody>
      </p:sp>
      <p:pic>
        <p:nvPicPr>
          <p:cNvPr id="79880" name="图片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68488" y="4308475"/>
            <a:ext cx="18732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1" name="图片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491038" y="4365625"/>
            <a:ext cx="16922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2" name="图片 1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2550" y="5630863"/>
            <a:ext cx="906145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8580438" y="755650"/>
            <a:ext cx="447675" cy="369888"/>
          </a:xfrm>
          <a:prstGeom prst="rect">
            <a:avLst/>
          </a:prstGeom>
          <a:solidFill>
            <a:schemeClr val="accent1">
              <a:lumMod val="20000"/>
              <a:lumOff val="80000"/>
            </a:schemeClr>
          </a:solidFill>
        </p:spPr>
        <p:txBody>
          <a:bodyPr wrap="none">
            <a:spAutoFit/>
          </a:bodyPr>
          <a:lstStyle/>
          <a:p>
            <a:pPr>
              <a:defRPr/>
            </a:pPr>
            <a:r>
              <a:rPr lang="en-US" altLang="zh-CN" dirty="0"/>
              <a:t>=0</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文本框 1"/>
          <p:cNvSpPr txBox="1">
            <a:spLocks noChangeArrowheads="1"/>
          </p:cNvSpPr>
          <p:nvPr/>
        </p:nvSpPr>
        <p:spPr bwMode="auto">
          <a:xfrm>
            <a:off x="-4763" y="223838"/>
            <a:ext cx="25384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r>
              <a:rPr lang="zh-CN" altLang="en-US" sz="2800" b="1">
                <a:solidFill>
                  <a:schemeClr val="tx1"/>
                </a:solidFill>
              </a:rPr>
              <a:t>继续化简，有</a:t>
            </a:r>
            <a:endParaRPr lang="zh-CN" altLang="en-US" sz="2800" b="1">
              <a:solidFill>
                <a:schemeClr val="tx1"/>
              </a:solidFill>
            </a:endParaRPr>
          </a:p>
        </p:txBody>
      </p:sp>
      <p:sp>
        <p:nvSpPr>
          <p:cNvPr id="14" name="矩形 13"/>
          <p:cNvSpPr/>
          <p:nvPr/>
        </p:nvSpPr>
        <p:spPr>
          <a:xfrm>
            <a:off x="755650" y="4845050"/>
            <a:ext cx="647700"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5" name="矩形 14"/>
          <p:cNvSpPr/>
          <p:nvPr/>
        </p:nvSpPr>
        <p:spPr>
          <a:xfrm>
            <a:off x="468313" y="908050"/>
            <a:ext cx="935037" cy="1216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pic>
        <p:nvPicPr>
          <p:cNvPr id="80901" name="图片 1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113" y="882650"/>
            <a:ext cx="915035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1988" y="1958975"/>
            <a:ext cx="4254500"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1838325"/>
            <a:ext cx="4278312"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4"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5325" y="2968625"/>
            <a:ext cx="47879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5" name="图片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1363" y="4017963"/>
            <a:ext cx="145415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6" name="文本框 1"/>
          <p:cNvSpPr txBox="1">
            <a:spLocks noChangeArrowheads="1"/>
          </p:cNvSpPr>
          <p:nvPr/>
        </p:nvSpPr>
        <p:spPr bwMode="auto">
          <a:xfrm>
            <a:off x="1187450" y="4651375"/>
            <a:ext cx="4216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pPr>
            <a:r>
              <a:rPr lang="zh-CN" altLang="en-US" sz="2400">
                <a:solidFill>
                  <a:schemeClr val="tx1"/>
                </a:solidFill>
              </a:rPr>
              <a:t>证毕，即横跨（任何）切割的净流量都等于流的值      。</a:t>
            </a:r>
            <a:endParaRPr lang="zh-CN" altLang="en-US" sz="2400">
              <a:solidFill>
                <a:schemeClr val="tx1"/>
              </a:solidFill>
            </a:endParaRPr>
          </a:p>
        </p:txBody>
      </p:sp>
      <p:graphicFrame>
        <p:nvGraphicFramePr>
          <p:cNvPr id="80907" name="对象 4">
            <a:hlinkClick r:id="" action="ppaction://ole?verb=0"/>
          </p:cNvPr>
          <p:cNvGraphicFramePr>
            <a:graphicFrameLocks noChangeAspect="1"/>
          </p:cNvGraphicFramePr>
          <p:nvPr/>
        </p:nvGraphicFramePr>
        <p:xfrm>
          <a:off x="1187450" y="5989638"/>
          <a:ext cx="4579938" cy="666750"/>
        </p:xfrm>
        <a:graphic>
          <a:graphicData uri="http://schemas.openxmlformats.org/presentationml/2006/ole">
            <mc:AlternateContent xmlns:mc="http://schemas.openxmlformats.org/markup-compatibility/2006">
              <mc:Choice xmlns:v="urn:schemas-microsoft-com:vml" Requires="v">
                <p:oleObj spid="_x0000_s80910" name="" r:id="rId6" imgW="2349500" imgH="342900" progId="Equation.KSEE3">
                  <p:embed/>
                </p:oleObj>
              </mc:Choice>
              <mc:Fallback>
                <p:oleObj name="" r:id="rId6" imgW="2349500" imgH="342900" progId="Equation.KSEE3">
                  <p:embed/>
                  <p:pic>
                    <p:nvPicPr>
                      <p:cNvPr id="0" name="对象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5989638"/>
                        <a:ext cx="4579938" cy="6667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0908" name="图片 2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067175" y="5349875"/>
            <a:ext cx="512763"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9" name="矩形 2"/>
          <p:cNvSpPr>
            <a:spLocks noChangeArrowheads="1"/>
          </p:cNvSpPr>
          <p:nvPr/>
        </p:nvSpPr>
        <p:spPr bwMode="auto">
          <a:xfrm>
            <a:off x="1187450" y="1722438"/>
            <a:ext cx="7735888" cy="134937"/>
          </a:xfrm>
          <a:prstGeom prst="rect">
            <a:avLst/>
          </a:prstGeom>
          <a:solidFill>
            <a:schemeClr val="bg1"/>
          </a:solidFill>
          <a:ln w="9525" algn="ctr">
            <a:solidFill>
              <a:schemeClr val="bg1"/>
            </a:solidFill>
            <a:rou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文本框 1"/>
          <p:cNvSpPr txBox="1">
            <a:spLocks noChangeArrowheads="1"/>
          </p:cNvSpPr>
          <p:nvPr/>
        </p:nvSpPr>
        <p:spPr bwMode="auto">
          <a:xfrm>
            <a:off x="96838" y="254000"/>
            <a:ext cx="9074150" cy="3230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pPr>
            <a:r>
              <a:rPr lang="zh-CN" altLang="en-US" sz="2800" b="1">
                <a:solidFill>
                  <a:srgbClr val="FF0000"/>
                </a:solidFill>
              </a:rPr>
              <a:t>净流量和切割的容量之间的关系</a:t>
            </a:r>
            <a:endParaRPr lang="zh-CN" altLang="en-US" sz="2000" b="1">
              <a:solidFill>
                <a:srgbClr val="FF0000"/>
              </a:solidFill>
              <a:latin typeface="宋体" panose="02010600030101010101" pitchFamily="2" charset="-122"/>
              <a:ea typeface="宋体" panose="02010600030101010101" pitchFamily="2" charset="-122"/>
            </a:endParaRPr>
          </a:p>
          <a:p>
            <a:pPr>
              <a:lnSpc>
                <a:spcPct val="150000"/>
              </a:lnSpc>
              <a:spcBef>
                <a:spcPct val="0"/>
              </a:spcBef>
              <a:buClrTx/>
              <a:buSzTx/>
              <a:buFont typeface="Arial" panose="020B0604020202020204" pitchFamily="34" charset="0"/>
              <a:buNone/>
            </a:pPr>
            <a:r>
              <a:rPr lang="zh-CN" altLang="en-US" sz="2400" b="1">
                <a:solidFill>
                  <a:schemeClr val="tx1"/>
                </a:solidFill>
              </a:rPr>
              <a:t>推论</a:t>
            </a:r>
            <a:r>
              <a:rPr lang="en-US" altLang="zh-CN" sz="2400" b="1">
                <a:solidFill>
                  <a:schemeClr val="tx1"/>
                </a:solidFill>
              </a:rPr>
              <a:t>26.5</a:t>
            </a:r>
            <a:r>
              <a:rPr lang="zh-CN" altLang="en-US" sz="2400">
                <a:solidFill>
                  <a:schemeClr val="tx1"/>
                </a:solidFill>
              </a:rPr>
              <a:t>：</a:t>
            </a:r>
            <a:r>
              <a:rPr lang="zh-CN" altLang="en-US" sz="2400" b="1">
                <a:solidFill>
                  <a:srgbClr val="0000FF"/>
                </a:solidFill>
              </a:rPr>
              <a:t>流网络</a:t>
            </a:r>
            <a:r>
              <a:rPr lang="en-US" altLang="zh-CN" sz="2400" b="1">
                <a:solidFill>
                  <a:srgbClr val="0000FF"/>
                </a:solidFill>
              </a:rPr>
              <a:t>G</a:t>
            </a:r>
            <a:r>
              <a:rPr lang="zh-CN" altLang="en-US" sz="2400" b="1">
                <a:solidFill>
                  <a:srgbClr val="0000FF"/>
                </a:solidFill>
              </a:rPr>
              <a:t>中任意流</a:t>
            </a:r>
            <a:r>
              <a:rPr lang="en-US" altLang="zh-CN" sz="2400" b="1">
                <a:solidFill>
                  <a:srgbClr val="0000FF"/>
                </a:solidFill>
              </a:rPr>
              <a:t>f</a:t>
            </a:r>
            <a:r>
              <a:rPr lang="zh-CN" altLang="en-US" sz="2400" b="1">
                <a:solidFill>
                  <a:srgbClr val="0000FF"/>
                </a:solidFill>
              </a:rPr>
              <a:t>的值不能超过</a:t>
            </a:r>
            <a:r>
              <a:rPr lang="en-US" altLang="zh-CN" sz="2400" b="1">
                <a:solidFill>
                  <a:srgbClr val="0000FF"/>
                </a:solidFill>
              </a:rPr>
              <a:t>G</a:t>
            </a:r>
            <a:r>
              <a:rPr lang="zh-CN" altLang="en-US" sz="2400" b="1">
                <a:solidFill>
                  <a:srgbClr val="0000FF"/>
                </a:solidFill>
              </a:rPr>
              <a:t>的任意切割的容量。</a:t>
            </a:r>
            <a:endParaRPr lang="zh-CN" altLang="en-US" sz="2400" b="1">
              <a:solidFill>
                <a:srgbClr val="0000FF"/>
              </a:solidFill>
            </a:endParaRPr>
          </a:p>
          <a:p>
            <a:pPr>
              <a:lnSpc>
                <a:spcPct val="150000"/>
              </a:lnSpc>
              <a:spcBef>
                <a:spcPct val="0"/>
              </a:spcBef>
              <a:buClrTx/>
              <a:buSzTx/>
              <a:buFont typeface="Arial" panose="020B0604020202020204" pitchFamily="34" charset="0"/>
              <a:buNone/>
            </a:pPr>
            <a:r>
              <a:rPr lang="zh-CN" altLang="en-US" sz="2400" b="1">
                <a:solidFill>
                  <a:schemeClr val="tx1"/>
                </a:solidFill>
              </a:rPr>
              <a:t>证明：</a:t>
            </a:r>
            <a:r>
              <a:rPr lang="zh-CN" altLang="en-US" sz="2400">
                <a:solidFill>
                  <a:schemeClr val="tx1"/>
                </a:solidFill>
              </a:rPr>
              <a:t>设</a:t>
            </a:r>
            <a:r>
              <a:rPr lang="en-US" altLang="zh-CN" sz="2400">
                <a:solidFill>
                  <a:schemeClr val="tx1"/>
                </a:solidFill>
              </a:rPr>
              <a:t>(S,T)</a:t>
            </a:r>
            <a:r>
              <a:rPr lang="zh-CN" altLang="en-US" sz="2400">
                <a:solidFill>
                  <a:schemeClr val="tx1"/>
                </a:solidFill>
              </a:rPr>
              <a:t>为流网络</a:t>
            </a:r>
            <a:r>
              <a:rPr lang="en-US" altLang="zh-CN" sz="2400">
                <a:solidFill>
                  <a:schemeClr val="tx1"/>
                </a:solidFill>
              </a:rPr>
              <a:t>G</a:t>
            </a:r>
            <a:r>
              <a:rPr lang="zh-CN" altLang="en-US" sz="2400">
                <a:solidFill>
                  <a:schemeClr val="tx1"/>
                </a:solidFill>
              </a:rPr>
              <a:t>的任意切割，设</a:t>
            </a:r>
            <a:r>
              <a:rPr lang="en-US" altLang="zh-CN" sz="2400">
                <a:solidFill>
                  <a:schemeClr val="tx1"/>
                </a:solidFill>
              </a:rPr>
              <a:t>f</a:t>
            </a:r>
            <a:r>
              <a:rPr lang="zh-CN" altLang="en-US" sz="2400">
                <a:solidFill>
                  <a:schemeClr val="tx1"/>
                </a:solidFill>
              </a:rPr>
              <a:t>为</a:t>
            </a:r>
            <a:r>
              <a:rPr lang="en-US" altLang="zh-CN" sz="2400">
                <a:solidFill>
                  <a:schemeClr val="tx1"/>
                </a:solidFill>
              </a:rPr>
              <a:t>G</a:t>
            </a:r>
            <a:r>
              <a:rPr lang="zh-CN" altLang="en-US" sz="2400">
                <a:solidFill>
                  <a:schemeClr val="tx1"/>
                </a:solidFill>
              </a:rPr>
              <a:t>中的任意流。</a:t>
            </a:r>
            <a:endParaRPr lang="en-US" altLang="zh-CN" sz="2400">
              <a:solidFill>
                <a:schemeClr val="tx1"/>
              </a:solidFill>
            </a:endParaRPr>
          </a:p>
          <a:p>
            <a:pPr>
              <a:lnSpc>
                <a:spcPct val="150000"/>
              </a:lnSpc>
              <a:spcBef>
                <a:spcPct val="0"/>
              </a:spcBef>
              <a:buClrTx/>
              <a:buSzTx/>
              <a:buFont typeface="Arial" panose="020B0604020202020204" pitchFamily="34" charset="0"/>
              <a:buNone/>
            </a:pPr>
            <a:r>
              <a:rPr lang="en-US" altLang="zh-CN" sz="2400">
                <a:solidFill>
                  <a:schemeClr val="tx1"/>
                </a:solidFill>
              </a:rPr>
              <a:t>          </a:t>
            </a:r>
            <a:r>
              <a:rPr lang="zh-CN" altLang="en-US" sz="2400">
                <a:solidFill>
                  <a:schemeClr val="tx1"/>
                </a:solidFill>
              </a:rPr>
              <a:t>根据因引理</a:t>
            </a:r>
            <a:r>
              <a:rPr lang="en-US" altLang="zh-CN" sz="2400">
                <a:solidFill>
                  <a:schemeClr val="tx1"/>
                </a:solidFill>
              </a:rPr>
              <a:t>26.4</a:t>
            </a:r>
            <a:r>
              <a:rPr lang="zh-CN" altLang="en-US" sz="2400">
                <a:solidFill>
                  <a:schemeClr val="tx1"/>
                </a:solidFill>
              </a:rPr>
              <a:t>和容量限制，可以得到</a:t>
            </a:r>
            <a:endParaRPr lang="zh-CN" altLang="en-US" sz="2400">
              <a:solidFill>
                <a:schemeClr val="tx1"/>
              </a:solidFill>
            </a:endParaRPr>
          </a:p>
          <a:p>
            <a:pPr>
              <a:lnSpc>
                <a:spcPct val="150000"/>
              </a:lnSpc>
              <a:spcBef>
                <a:spcPct val="0"/>
              </a:spcBef>
              <a:buClrTx/>
              <a:buSzTx/>
              <a:buFont typeface="Arial" panose="020B0604020202020204" pitchFamily="34" charset="0"/>
              <a:buNone/>
            </a:pPr>
            <a:endParaRPr lang="zh-CN" altLang="en-US" sz="1800">
              <a:solidFill>
                <a:srgbClr val="FF0000"/>
              </a:solidFill>
              <a:latin typeface="宋体" panose="02010600030101010101" pitchFamily="2" charset="-122"/>
              <a:ea typeface="宋体" panose="02010600030101010101" pitchFamily="2" charset="-122"/>
            </a:endParaRPr>
          </a:p>
          <a:p>
            <a:pPr>
              <a:lnSpc>
                <a:spcPct val="150000"/>
              </a:lnSpc>
              <a:spcBef>
                <a:spcPct val="0"/>
              </a:spcBef>
              <a:buClrTx/>
              <a:buSzTx/>
              <a:buFont typeface="Arial" panose="020B0604020202020204" pitchFamily="34" charset="0"/>
              <a:buNone/>
            </a:pPr>
            <a:endParaRPr lang="zh-CN" altLang="en-US" sz="1800">
              <a:solidFill>
                <a:srgbClr val="FF0000"/>
              </a:solidFill>
              <a:latin typeface="宋体" panose="02010600030101010101" pitchFamily="2" charset="-122"/>
              <a:ea typeface="宋体" panose="02010600030101010101" pitchFamily="2" charset="-122"/>
            </a:endParaRPr>
          </a:p>
        </p:txBody>
      </p:sp>
      <p:pic>
        <p:nvPicPr>
          <p:cNvPr id="82947" name="图片 7" descr="3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00113" y="2700338"/>
            <a:ext cx="5678487"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948" name="组合 1"/>
          <p:cNvGrpSpPr/>
          <p:nvPr/>
        </p:nvGrpSpPr>
        <p:grpSpPr bwMode="auto">
          <a:xfrm>
            <a:off x="5076825" y="6153150"/>
            <a:ext cx="3482975" cy="393700"/>
            <a:chOff x="5026025" y="5300663"/>
            <a:chExt cx="3482975" cy="393700"/>
          </a:xfrm>
        </p:grpSpPr>
        <p:sp>
          <p:nvSpPr>
            <p:cNvPr id="6" name="矩形 5"/>
            <p:cNvSpPr/>
            <p:nvPr/>
          </p:nvSpPr>
          <p:spPr>
            <a:xfrm>
              <a:off x="5026025" y="5300663"/>
              <a:ext cx="3482975" cy="39370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noProof="1">
                  <a:solidFill>
                    <a:schemeClr val="tx1"/>
                  </a:solidFill>
                </a:rPr>
                <a:t>容量限制：</a:t>
              </a:r>
              <a:endParaRPr lang="zh-CN" altLang="en-US" noProof="1">
                <a:solidFill>
                  <a:schemeClr val="tx1"/>
                </a:solidFill>
              </a:endParaRPr>
            </a:p>
          </p:txBody>
        </p:sp>
        <p:graphicFrame>
          <p:nvGraphicFramePr>
            <p:cNvPr id="82951" name="对象 30">
              <a:hlinkClick r:id="" action="ppaction://ole?verb=0"/>
            </p:cNvPr>
            <p:cNvGraphicFramePr>
              <a:graphicFrameLocks noChangeAspect="1"/>
            </p:cNvGraphicFramePr>
            <p:nvPr/>
          </p:nvGraphicFramePr>
          <p:xfrm>
            <a:off x="6156325" y="5300663"/>
            <a:ext cx="2352675" cy="393700"/>
          </p:xfrm>
          <a:graphic>
            <a:graphicData uri="http://schemas.openxmlformats.org/presentationml/2006/ole">
              <mc:AlternateContent xmlns:mc="http://schemas.openxmlformats.org/markup-compatibility/2006">
                <mc:Choice xmlns:v="urn:schemas-microsoft-com:vml" Requires="v">
                  <p:oleObj spid="_x0000_s82952" name="" r:id="rId2" imgW="1219200" imgH="203200" progId="Equation.KSEE3">
                    <p:embed/>
                  </p:oleObj>
                </mc:Choice>
                <mc:Fallback>
                  <p:oleObj name="" r:id="rId2" imgW="1219200" imgH="203200" progId="Equation.KSEE3">
                    <p:embed/>
                    <p:pic>
                      <p:nvPicPr>
                        <p:cNvPr id="0" name="对象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5300663"/>
                          <a:ext cx="2352675" cy="393700"/>
                        </a:xfrm>
                        <a:prstGeom prst="rect">
                          <a:avLst/>
                        </a:prstGeom>
                        <a:solidFill>
                          <a:srgbClr val="C7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9158" name="矩形 1"/>
          <p:cNvSpPr>
            <a:spLocks noChangeArrowheads="1"/>
          </p:cNvSpPr>
          <p:nvPr/>
        </p:nvSpPr>
        <p:spPr bwMode="auto">
          <a:xfrm>
            <a:off x="5076825" y="4076700"/>
            <a:ext cx="3959225" cy="1754188"/>
          </a:xfrm>
          <a:prstGeom prst="rect">
            <a:avLst/>
          </a:prstGeom>
          <a:solidFill>
            <a:schemeClr val="accent1">
              <a:lumMod val="20000"/>
              <a:lumOff val="80000"/>
            </a:schemeClr>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Tx/>
              <a:buNone/>
              <a:defRPr/>
            </a:pPr>
            <a:r>
              <a:rPr lang="zh-CN" altLang="en-US" sz="2400" b="1" dirty="0">
                <a:solidFill>
                  <a:srgbClr val="FF0000"/>
                </a:solidFill>
              </a:rPr>
              <a:t>推论</a:t>
            </a:r>
            <a:r>
              <a:rPr lang="en-US" altLang="zh-CN" sz="2400" b="1" dirty="0">
                <a:solidFill>
                  <a:srgbClr val="FF0000"/>
                </a:solidFill>
              </a:rPr>
              <a:t>26.5</a:t>
            </a:r>
            <a:r>
              <a:rPr lang="zh-CN" altLang="en-US" sz="2400" b="1" dirty="0">
                <a:solidFill>
                  <a:srgbClr val="FF0000"/>
                </a:solidFill>
              </a:rPr>
              <a:t>说明，任何流，包括最大流都不能超过最小切割的容量的限制。</a:t>
            </a:r>
            <a:endParaRPr lang="zh-CN" altLang="en-US" sz="2400" b="1" dirty="0">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框 1"/>
          <p:cNvSpPr txBox="1">
            <a:spLocks noChangeArrowheads="1"/>
          </p:cNvSpPr>
          <p:nvPr/>
        </p:nvSpPr>
        <p:spPr bwMode="auto">
          <a:xfrm>
            <a:off x="179388" y="404813"/>
            <a:ext cx="8424862" cy="2400300"/>
          </a:xfrm>
          <a:prstGeom prst="rect">
            <a:avLst/>
          </a:prstGeom>
          <a:solidFill>
            <a:schemeClr val="bg1"/>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marL="894080" indent="-894080">
              <a:lnSpc>
                <a:spcPct val="150000"/>
              </a:lnSpc>
              <a:spcBef>
                <a:spcPct val="0"/>
              </a:spcBef>
              <a:buClrTx/>
              <a:buSzTx/>
              <a:buFont typeface="Wingdings" panose="05000000000000000000" pitchFamily="2" charset="2"/>
              <a:buNone/>
              <a:defRPr/>
            </a:pPr>
            <a:r>
              <a:rPr lang="zh-CN" altLang="en-US" sz="2400" b="1" dirty="0">
                <a:solidFill>
                  <a:schemeClr val="tx1"/>
                </a:solidFill>
              </a:rPr>
              <a:t>问题：</a:t>
            </a:r>
            <a:r>
              <a:rPr lang="zh-CN" altLang="en-US" sz="2400" dirty="0">
                <a:solidFill>
                  <a:schemeClr val="tx1"/>
                </a:solidFill>
              </a:rPr>
              <a:t>最大流不可能超过最小切割的容量，</a:t>
            </a:r>
            <a:r>
              <a:rPr lang="zh-CN" altLang="en-US" sz="2400" b="1" dirty="0">
                <a:solidFill>
                  <a:srgbClr val="FF0000"/>
                </a:solidFill>
              </a:rPr>
              <a:t>最大流值是否等于最小切割的容量</a:t>
            </a:r>
            <a:r>
              <a:rPr lang="zh-CN" altLang="en-US" sz="2400" dirty="0">
                <a:solidFill>
                  <a:schemeClr val="tx1"/>
                </a:solidFill>
              </a:rPr>
              <a:t>？</a:t>
            </a:r>
            <a:endParaRPr lang="zh-CN" altLang="en-US" sz="2400" dirty="0">
              <a:solidFill>
                <a:schemeClr val="tx1"/>
              </a:solidFill>
            </a:endParaRPr>
          </a:p>
          <a:p>
            <a:pPr>
              <a:lnSpc>
                <a:spcPct val="150000"/>
              </a:lnSpc>
              <a:spcBef>
                <a:spcPct val="0"/>
              </a:spcBef>
              <a:buClrTx/>
              <a:buSzTx/>
              <a:buFont typeface="Arial" panose="020B0604020202020204" pitchFamily="34" charset="0"/>
              <a:buNone/>
              <a:defRPr/>
            </a:pPr>
            <a:r>
              <a:rPr lang="zh-CN" altLang="en-US" sz="2400" dirty="0">
                <a:solidFill>
                  <a:schemeClr val="tx1"/>
                </a:solidFill>
              </a:rPr>
              <a:t>          </a:t>
            </a:r>
            <a:r>
              <a:rPr lang="zh-CN" altLang="en-US" sz="2400" b="1" dirty="0">
                <a:solidFill>
                  <a:srgbClr val="0000FF"/>
                </a:solidFill>
              </a:rPr>
              <a:t>答案是肯定的，两者是相等的。</a:t>
            </a:r>
            <a:endParaRPr lang="zh-CN" altLang="en-US" sz="2400" b="1" dirty="0">
              <a:solidFill>
                <a:srgbClr val="0000FF"/>
              </a:solidFill>
            </a:endParaRPr>
          </a:p>
          <a:p>
            <a:pPr marL="342900" indent="-342900">
              <a:lnSpc>
                <a:spcPct val="150000"/>
              </a:lnSpc>
              <a:spcBef>
                <a:spcPct val="0"/>
              </a:spcBef>
              <a:buClrTx/>
              <a:buSzTx/>
              <a:buFont typeface="Wingdings" panose="05000000000000000000" pitchFamily="2" charset="2"/>
              <a:buChar char="p"/>
              <a:defRPr/>
            </a:pPr>
            <a:r>
              <a:rPr lang="zh-CN" altLang="en-US" sz="2800" dirty="0">
                <a:solidFill>
                  <a:schemeClr val="tx1"/>
                </a:solidFill>
              </a:rPr>
              <a:t>由</a:t>
            </a:r>
            <a:r>
              <a:rPr lang="zh-CN" altLang="en-US" sz="2800" b="1" dirty="0">
                <a:solidFill>
                  <a:srgbClr val="FF0000"/>
                </a:solidFill>
              </a:rPr>
              <a:t>最大流最小切割定理</a:t>
            </a:r>
            <a:r>
              <a:rPr lang="zh-CN" altLang="en-US" sz="2800" dirty="0">
                <a:solidFill>
                  <a:schemeClr val="tx1"/>
                </a:solidFill>
              </a:rPr>
              <a:t>进行了描述</a:t>
            </a:r>
            <a:endParaRPr lang="zh-CN" altLang="en-US" sz="2800" dirty="0">
              <a:solidFill>
                <a:schemeClr val="tx1"/>
              </a:solidFill>
            </a:endParaRPr>
          </a:p>
        </p:txBody>
      </p:sp>
      <p:grpSp>
        <p:nvGrpSpPr>
          <p:cNvPr id="84995" name="组合 2"/>
          <p:cNvGrpSpPr/>
          <p:nvPr/>
        </p:nvGrpSpPr>
        <p:grpSpPr bwMode="auto">
          <a:xfrm>
            <a:off x="179388" y="2997200"/>
            <a:ext cx="8820150" cy="3509963"/>
            <a:chOff x="467544" y="2852936"/>
            <a:chExt cx="8568952" cy="3508653"/>
          </a:xfrm>
        </p:grpSpPr>
        <p:sp>
          <p:nvSpPr>
            <p:cNvPr id="2" name="矩形 1"/>
            <p:cNvSpPr/>
            <p:nvPr/>
          </p:nvSpPr>
          <p:spPr>
            <a:xfrm>
              <a:off x="467544" y="2852936"/>
              <a:ext cx="8568952" cy="3508653"/>
            </a:xfrm>
            <a:prstGeom prst="rect">
              <a:avLst/>
            </a:prstGeom>
            <a:solidFill>
              <a:schemeClr val="accent1">
                <a:lumMod val="20000"/>
                <a:lumOff val="80000"/>
              </a:schemeClr>
            </a:solidFill>
          </p:spPr>
          <p:txBody>
            <a:bodyPr>
              <a:spAutoFit/>
            </a:bodyPr>
            <a:lstStyle/>
            <a:p>
              <a:pPr>
                <a:lnSpc>
                  <a:spcPct val="150000"/>
                </a:lnSpc>
                <a:defRPr/>
              </a:pPr>
              <a:r>
                <a:rPr lang="zh-CN" altLang="en-US" sz="2800" b="1" dirty="0">
                  <a:latin typeface="微软雅黑" panose="020B0503020204020204" pitchFamily="34" charset="-122"/>
                  <a:ea typeface="微软雅黑" panose="020B0503020204020204" pitchFamily="34" charset="-122"/>
                </a:rPr>
                <a:t>最大流最小切割定理</a:t>
              </a:r>
              <a:endParaRPr lang="zh-CN" altLang="en-US" sz="2800" b="1" dirty="0">
                <a:latin typeface="微软雅黑" panose="020B0503020204020204" pitchFamily="34" charset="-122"/>
                <a:ea typeface="微软雅黑" panose="020B0503020204020204" pitchFamily="34" charset="-122"/>
              </a:endParaRPr>
            </a:p>
            <a:p>
              <a:pPr marL="1168400" indent="-1168400">
                <a:lnSpc>
                  <a:spcPct val="150000"/>
                </a:lnSpc>
                <a:defRPr/>
              </a:pPr>
              <a:r>
                <a:rPr lang="zh-CN" altLang="en-US" sz="2400" dirty="0">
                  <a:latin typeface="微软雅黑" panose="020B0503020204020204" pitchFamily="34" charset="-122"/>
                  <a:ea typeface="微软雅黑" panose="020B0503020204020204" pitchFamily="34" charset="-122"/>
                </a:rPr>
                <a:t>定理 </a:t>
              </a:r>
              <a:r>
                <a:rPr lang="en-US" altLang="zh-CN" sz="2400" dirty="0">
                  <a:latin typeface="微软雅黑" panose="020B0503020204020204" pitchFamily="34" charset="-122"/>
                  <a:ea typeface="微软雅黑" panose="020B0503020204020204" pitchFamily="34" charset="-122"/>
                </a:rPr>
                <a:t>26.6</a:t>
              </a:r>
              <a:r>
                <a:rPr lang="zh-CN" altLang="en-US" sz="2400" dirty="0">
                  <a:latin typeface="微软雅黑" panose="020B0503020204020204" pitchFamily="34" charset="-122"/>
                  <a:ea typeface="微软雅黑" panose="020B0503020204020204" pitchFamily="34" charset="-122"/>
                </a:rPr>
                <a:t>：设</a:t>
              </a:r>
              <a:r>
                <a:rPr lang="en-US" altLang="zh-CN" sz="2400" dirty="0">
                  <a:latin typeface="微软雅黑" panose="020B0503020204020204" pitchFamily="34" charset="-122"/>
                  <a:ea typeface="微软雅黑" panose="020B0503020204020204" pitchFamily="34" charset="-122"/>
                </a:rPr>
                <a:t>f</a:t>
              </a:r>
              <a:r>
                <a:rPr lang="zh-CN" altLang="en-US" sz="2400" dirty="0">
                  <a:latin typeface="微软雅黑" panose="020B0503020204020204" pitchFamily="34" charset="-122"/>
                  <a:ea typeface="微软雅黑" panose="020B0503020204020204" pitchFamily="34" charset="-122"/>
                </a:rPr>
                <a:t>为流网络</a:t>
              </a:r>
              <a:r>
                <a:rPr lang="en-US" altLang="zh-CN" sz="2400" dirty="0">
                  <a:latin typeface="微软雅黑" panose="020B0503020204020204" pitchFamily="34" charset="-122"/>
                  <a:ea typeface="微软雅黑" panose="020B0503020204020204" pitchFamily="34" charset="-122"/>
                </a:rPr>
                <a:t>G=(V,E)</a:t>
              </a:r>
              <a:r>
                <a:rPr lang="zh-CN" altLang="en-US" sz="2400" dirty="0">
                  <a:latin typeface="微软雅黑" panose="020B0503020204020204" pitchFamily="34" charset="-122"/>
                  <a:ea typeface="微软雅黑" panose="020B0503020204020204" pitchFamily="34" charset="-122"/>
                </a:rPr>
                <a:t>中的一个流，该流网络的源结点为</a:t>
              </a:r>
              <a:r>
                <a:rPr lang="en-US" altLang="zh-CN" sz="2400" dirty="0">
                  <a:latin typeface="微软雅黑" panose="020B0503020204020204" pitchFamily="34" charset="-122"/>
                  <a:ea typeface="微软雅黑" panose="020B0503020204020204" pitchFamily="34" charset="-122"/>
                </a:rPr>
                <a:t>s</a:t>
              </a:r>
              <a:r>
                <a:rPr lang="zh-CN" altLang="en-US" sz="2400" dirty="0">
                  <a:latin typeface="微软雅黑" panose="020B0503020204020204" pitchFamily="34" charset="-122"/>
                  <a:ea typeface="微软雅黑" panose="020B0503020204020204" pitchFamily="34" charset="-122"/>
                </a:rPr>
                <a:t>，汇点为</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，则下面的条件是等价的：</a:t>
              </a:r>
              <a:endParaRPr lang="zh-CN" altLang="en-US" sz="2400" dirty="0">
                <a:latin typeface="微软雅黑" panose="020B0503020204020204" pitchFamily="34" charset="-122"/>
                <a:ea typeface="微软雅黑" panose="020B0503020204020204" pitchFamily="34" charset="-122"/>
              </a:endParaRPr>
            </a:p>
            <a:p>
              <a:pPr marL="1168400">
                <a:lnSpc>
                  <a:spcPct val="150000"/>
                </a:lnSpc>
                <a:defRPr/>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f</a:t>
              </a:r>
              <a:r>
                <a:rPr lang="zh-CN" altLang="en-US" sz="2400" b="1" dirty="0">
                  <a:latin typeface="微软雅黑" panose="020B0503020204020204" pitchFamily="34" charset="-122"/>
                  <a:ea typeface="微软雅黑" panose="020B0503020204020204" pitchFamily="34" charset="-122"/>
                </a:rPr>
                <a:t>是</a:t>
              </a:r>
              <a:r>
                <a:rPr lang="en-US" altLang="zh-CN" sz="2400" b="1" dirty="0">
                  <a:latin typeface="微软雅黑" panose="020B0503020204020204" pitchFamily="34" charset="-122"/>
                  <a:ea typeface="微软雅黑" panose="020B0503020204020204" pitchFamily="34" charset="-122"/>
                </a:rPr>
                <a:t>G</a:t>
              </a:r>
              <a:r>
                <a:rPr lang="zh-CN" altLang="en-US" sz="2400" b="1" dirty="0">
                  <a:latin typeface="微软雅黑" panose="020B0503020204020204" pitchFamily="34" charset="-122"/>
                  <a:ea typeface="微软雅黑" panose="020B0503020204020204" pitchFamily="34" charset="-122"/>
                </a:rPr>
                <a:t>的一个最大流</a:t>
              </a:r>
              <a:endParaRPr lang="zh-CN" altLang="en-US" sz="2400" b="1" dirty="0">
                <a:latin typeface="微软雅黑" panose="020B0503020204020204" pitchFamily="34" charset="-122"/>
                <a:ea typeface="微软雅黑" panose="020B0503020204020204" pitchFamily="34" charset="-122"/>
              </a:endParaRPr>
            </a:p>
            <a:p>
              <a:pPr marL="1168400">
                <a:lnSpc>
                  <a:spcPct val="150000"/>
                </a:lnSpc>
                <a:defRPr/>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残存网络     不包括任何增广路径</a:t>
              </a:r>
              <a:endParaRPr lang="zh-CN" altLang="en-US" sz="2400" b="1" dirty="0">
                <a:latin typeface="微软雅黑" panose="020B0503020204020204" pitchFamily="34" charset="-122"/>
                <a:ea typeface="微软雅黑" panose="020B0503020204020204" pitchFamily="34" charset="-122"/>
              </a:endParaRPr>
            </a:p>
            <a:p>
              <a:pPr marL="1168400">
                <a:lnSpc>
                  <a:spcPct val="150000"/>
                </a:lnSpc>
                <a:defRPr/>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                   ，其中</a:t>
              </a:r>
              <a:r>
                <a:rPr lang="en-US" altLang="zh-CN" sz="2400" b="1" dirty="0">
                  <a:latin typeface="微软雅黑" panose="020B0503020204020204" pitchFamily="34" charset="-122"/>
                  <a:ea typeface="微软雅黑" panose="020B0503020204020204" pitchFamily="34" charset="-122"/>
                </a:rPr>
                <a:t>(S,T)</a:t>
              </a:r>
              <a:r>
                <a:rPr lang="zh-CN" altLang="en-US" sz="2400" b="1" dirty="0">
                  <a:latin typeface="微软雅黑" panose="020B0503020204020204" pitchFamily="34" charset="-122"/>
                  <a:ea typeface="微软雅黑" panose="020B0503020204020204" pitchFamily="34" charset="-122"/>
                </a:rPr>
                <a:t>是流网络</a:t>
              </a:r>
              <a:r>
                <a:rPr lang="en-US" altLang="zh-CN" sz="2400" b="1" dirty="0">
                  <a:latin typeface="微软雅黑" panose="020B0503020204020204" pitchFamily="34" charset="-122"/>
                  <a:ea typeface="微软雅黑" panose="020B0503020204020204" pitchFamily="34" charset="-122"/>
                </a:rPr>
                <a:t>G</a:t>
              </a:r>
              <a:r>
                <a:rPr lang="zh-CN" altLang="en-US" sz="2400" b="1" dirty="0">
                  <a:latin typeface="微软雅黑" panose="020B0503020204020204" pitchFamily="34" charset="-122"/>
                  <a:ea typeface="微软雅黑" panose="020B0503020204020204" pitchFamily="34" charset="-122"/>
                </a:rPr>
                <a:t>的某个切割</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84997" name="对象 9">
              <a:hlinkClick r:id="" action="ppaction://ole?verb=0"/>
            </p:cNvPr>
            <p:cNvGraphicFramePr>
              <a:graphicFrameLocks noChangeAspect="1"/>
            </p:cNvGraphicFramePr>
            <p:nvPr/>
          </p:nvGraphicFramePr>
          <p:xfrm>
            <a:off x="2451401" y="5821427"/>
            <a:ext cx="1766027" cy="451991"/>
          </p:xfrm>
          <a:graphic>
            <a:graphicData uri="http://schemas.openxmlformats.org/presentationml/2006/ole">
              <mc:AlternateContent xmlns:mc="http://schemas.openxmlformats.org/markup-compatibility/2006">
                <mc:Choice xmlns:v="urn:schemas-microsoft-com:vml" Requires="v">
                  <p:oleObj spid="_x0000_s84999" name="" r:id="rId1" imgW="800100" imgH="203200" progId="Equation.KSEE3">
                    <p:embed/>
                  </p:oleObj>
                </mc:Choice>
                <mc:Fallback>
                  <p:oleObj name="" r:id="rId1" imgW="800100" imgH="203200" progId="Equation.KSEE3">
                    <p:embed/>
                    <p:pic>
                      <p:nvPicPr>
                        <p:cNvPr id="0" name="对象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1401" y="5821427"/>
                          <a:ext cx="1766027" cy="45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998" name="对象 8">
              <a:hlinkClick r:id="" action="ppaction://ole?verb=0"/>
            </p:cNvPr>
            <p:cNvGraphicFramePr>
              <a:graphicFrameLocks noChangeAspect="1"/>
            </p:cNvGraphicFramePr>
            <p:nvPr/>
          </p:nvGraphicFramePr>
          <p:xfrm>
            <a:off x="3615739" y="5254974"/>
            <a:ext cx="450124" cy="504056"/>
          </p:xfrm>
          <a:graphic>
            <a:graphicData uri="http://schemas.openxmlformats.org/presentationml/2006/ole">
              <mc:AlternateContent xmlns:mc="http://schemas.openxmlformats.org/markup-compatibility/2006">
                <mc:Choice xmlns:v="urn:schemas-microsoft-com:vml" Requires="v">
                  <p:oleObj spid="_x0000_s85000" name="" r:id="rId3" imgW="215900" imgH="241300" progId="Equation.KSEE3">
                    <p:embed/>
                  </p:oleObj>
                </mc:Choice>
                <mc:Fallback>
                  <p:oleObj name="" r:id="rId3" imgW="215900" imgH="241300" progId="Equation.KSEE3">
                    <p:embed/>
                    <p:pic>
                      <p:nvPicPr>
                        <p:cNvPr id="0"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5739" y="5254974"/>
                          <a:ext cx="45012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042" name="组合 2"/>
          <p:cNvGrpSpPr/>
          <p:nvPr/>
        </p:nvGrpSpPr>
        <p:grpSpPr bwMode="auto">
          <a:xfrm>
            <a:off x="233363" y="349250"/>
            <a:ext cx="8893175" cy="3509963"/>
            <a:chOff x="467544" y="2852936"/>
            <a:chExt cx="8568952" cy="3508653"/>
          </a:xfrm>
        </p:grpSpPr>
        <p:sp>
          <p:nvSpPr>
            <p:cNvPr id="2" name="矩形 1"/>
            <p:cNvSpPr/>
            <p:nvPr/>
          </p:nvSpPr>
          <p:spPr>
            <a:xfrm>
              <a:off x="467544" y="2852936"/>
              <a:ext cx="8568952" cy="3508653"/>
            </a:xfrm>
            <a:prstGeom prst="rect">
              <a:avLst/>
            </a:prstGeom>
            <a:solidFill>
              <a:schemeClr val="bg1"/>
            </a:solidFill>
          </p:spPr>
          <p:txBody>
            <a:bodyPr>
              <a:spAutoFit/>
            </a:bodyPr>
            <a:lstStyle/>
            <a:p>
              <a:pPr>
                <a:lnSpc>
                  <a:spcPct val="150000"/>
                </a:lnSpc>
                <a:defRPr/>
              </a:pPr>
              <a:r>
                <a:rPr lang="zh-CN" altLang="en-US" sz="2800" b="1" dirty="0">
                  <a:latin typeface="微软雅黑" panose="020B0503020204020204" pitchFamily="34" charset="-122"/>
                  <a:ea typeface="微软雅黑" panose="020B0503020204020204" pitchFamily="34" charset="-122"/>
                </a:rPr>
                <a:t>最大流最小切割定理</a:t>
              </a:r>
              <a:endParaRPr lang="zh-CN" altLang="en-US" sz="2800" b="1" dirty="0">
                <a:latin typeface="微软雅黑" panose="020B0503020204020204" pitchFamily="34" charset="-122"/>
                <a:ea typeface="微软雅黑" panose="020B0503020204020204" pitchFamily="34" charset="-122"/>
              </a:endParaRPr>
            </a:p>
            <a:p>
              <a:pPr marL="1701800" indent="-1701800">
                <a:lnSpc>
                  <a:spcPct val="150000"/>
                </a:lnSpc>
                <a:defRPr/>
              </a:pPr>
              <a:r>
                <a:rPr lang="zh-CN" altLang="en-US" sz="2400" dirty="0">
                  <a:latin typeface="微软雅黑" panose="020B0503020204020204" pitchFamily="34" charset="-122"/>
                  <a:ea typeface="微软雅黑" panose="020B0503020204020204" pitchFamily="34" charset="-122"/>
                </a:rPr>
                <a:t>定理 </a:t>
              </a:r>
              <a:r>
                <a:rPr lang="en-US" altLang="zh-CN" sz="2400" dirty="0">
                  <a:latin typeface="微软雅黑" panose="020B0503020204020204" pitchFamily="34" charset="-122"/>
                  <a:ea typeface="微软雅黑" panose="020B0503020204020204" pitchFamily="34" charset="-122"/>
                </a:rPr>
                <a:t>26.6 </a:t>
              </a:r>
              <a:r>
                <a:rPr lang="zh-CN" altLang="en-US" sz="2400" dirty="0">
                  <a:latin typeface="微软雅黑" panose="020B0503020204020204" pitchFamily="34" charset="-122"/>
                  <a:ea typeface="微软雅黑" panose="020B0503020204020204" pitchFamily="34" charset="-122"/>
                </a:rPr>
                <a:t>：设</a:t>
              </a:r>
              <a:r>
                <a:rPr lang="en-US" altLang="zh-CN" sz="2400" dirty="0">
                  <a:latin typeface="微软雅黑" panose="020B0503020204020204" pitchFamily="34" charset="-122"/>
                  <a:ea typeface="微软雅黑" panose="020B0503020204020204" pitchFamily="34" charset="-122"/>
                </a:rPr>
                <a:t>f</a:t>
              </a:r>
              <a:r>
                <a:rPr lang="zh-CN" altLang="en-US" sz="2400" dirty="0">
                  <a:latin typeface="微软雅黑" panose="020B0503020204020204" pitchFamily="34" charset="-122"/>
                  <a:ea typeface="微软雅黑" panose="020B0503020204020204" pitchFamily="34" charset="-122"/>
                </a:rPr>
                <a:t>为流网络</a:t>
              </a:r>
              <a:r>
                <a:rPr lang="en-US" altLang="zh-CN" sz="2400" dirty="0">
                  <a:latin typeface="微软雅黑" panose="020B0503020204020204" pitchFamily="34" charset="-122"/>
                  <a:ea typeface="微软雅黑" panose="020B0503020204020204" pitchFamily="34" charset="-122"/>
                </a:rPr>
                <a:t>G=(V,E)</a:t>
              </a:r>
              <a:r>
                <a:rPr lang="zh-CN" altLang="en-US" sz="2400" dirty="0">
                  <a:latin typeface="微软雅黑" panose="020B0503020204020204" pitchFamily="34" charset="-122"/>
                  <a:ea typeface="微软雅黑" panose="020B0503020204020204" pitchFamily="34" charset="-122"/>
                </a:rPr>
                <a:t>中的一个流，该流网络的源结点为</a:t>
              </a:r>
              <a:r>
                <a:rPr lang="en-US" altLang="zh-CN" sz="2400" dirty="0">
                  <a:latin typeface="微软雅黑" panose="020B0503020204020204" pitchFamily="34" charset="-122"/>
                  <a:ea typeface="微软雅黑" panose="020B0503020204020204" pitchFamily="34" charset="-122"/>
                </a:rPr>
                <a:t>s</a:t>
              </a:r>
              <a:r>
                <a:rPr lang="zh-CN" altLang="en-US" sz="2400" dirty="0">
                  <a:latin typeface="微软雅黑" panose="020B0503020204020204" pitchFamily="34" charset="-122"/>
                  <a:ea typeface="微软雅黑" panose="020B0503020204020204" pitchFamily="34" charset="-122"/>
                </a:rPr>
                <a:t>，汇点为</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，则下面的条件是等价的：</a:t>
              </a:r>
              <a:endParaRPr lang="zh-CN" altLang="en-US" sz="2400" dirty="0">
                <a:latin typeface="微软雅黑" panose="020B0503020204020204" pitchFamily="34" charset="-122"/>
                <a:ea typeface="微软雅黑" panose="020B0503020204020204" pitchFamily="34" charset="-122"/>
              </a:endParaRPr>
            </a:p>
            <a:p>
              <a:pPr marL="1168400">
                <a:lnSpc>
                  <a:spcPct val="150000"/>
                </a:lnSpc>
                <a:defRPr/>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f</a:t>
              </a:r>
              <a:r>
                <a:rPr lang="zh-CN" altLang="en-US" sz="2400" b="1" dirty="0">
                  <a:latin typeface="微软雅黑" panose="020B0503020204020204" pitchFamily="34" charset="-122"/>
                  <a:ea typeface="微软雅黑" panose="020B0503020204020204" pitchFamily="34" charset="-122"/>
                </a:rPr>
                <a:t>是</a:t>
              </a:r>
              <a:r>
                <a:rPr lang="en-US" altLang="zh-CN" sz="2400" b="1" dirty="0">
                  <a:latin typeface="微软雅黑" panose="020B0503020204020204" pitchFamily="34" charset="-122"/>
                  <a:ea typeface="微软雅黑" panose="020B0503020204020204" pitchFamily="34" charset="-122"/>
                </a:rPr>
                <a:t>G</a:t>
              </a:r>
              <a:r>
                <a:rPr lang="zh-CN" altLang="en-US" sz="2400" b="1" dirty="0">
                  <a:latin typeface="微软雅黑" panose="020B0503020204020204" pitchFamily="34" charset="-122"/>
                  <a:ea typeface="微软雅黑" panose="020B0503020204020204" pitchFamily="34" charset="-122"/>
                </a:rPr>
                <a:t>的一个最大流</a:t>
              </a:r>
              <a:endParaRPr lang="zh-CN" altLang="en-US" sz="2400" b="1" dirty="0">
                <a:latin typeface="微软雅黑" panose="020B0503020204020204" pitchFamily="34" charset="-122"/>
                <a:ea typeface="微软雅黑" panose="020B0503020204020204" pitchFamily="34" charset="-122"/>
              </a:endParaRPr>
            </a:p>
            <a:p>
              <a:pPr marL="1168400">
                <a:lnSpc>
                  <a:spcPct val="150000"/>
                </a:lnSpc>
                <a:defRPr/>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残存网络     不包括任何增广路径</a:t>
              </a:r>
              <a:endParaRPr lang="zh-CN" altLang="en-US" sz="2400" b="1" dirty="0">
                <a:latin typeface="微软雅黑" panose="020B0503020204020204" pitchFamily="34" charset="-122"/>
                <a:ea typeface="微软雅黑" panose="020B0503020204020204" pitchFamily="34" charset="-122"/>
              </a:endParaRPr>
            </a:p>
            <a:p>
              <a:pPr marL="1168400">
                <a:lnSpc>
                  <a:spcPct val="150000"/>
                </a:lnSpc>
                <a:defRPr/>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                   ，其中</a:t>
              </a:r>
              <a:r>
                <a:rPr lang="en-US" altLang="zh-CN" sz="2400" b="1" dirty="0">
                  <a:latin typeface="微软雅黑" panose="020B0503020204020204" pitchFamily="34" charset="-122"/>
                  <a:ea typeface="微软雅黑" panose="020B0503020204020204" pitchFamily="34" charset="-122"/>
                </a:rPr>
                <a:t>(S,T)</a:t>
              </a:r>
              <a:r>
                <a:rPr lang="zh-CN" altLang="en-US" sz="2400" b="1" dirty="0">
                  <a:latin typeface="微软雅黑" panose="020B0503020204020204" pitchFamily="34" charset="-122"/>
                  <a:ea typeface="微软雅黑" panose="020B0503020204020204" pitchFamily="34" charset="-122"/>
                </a:rPr>
                <a:t>是流网络</a:t>
              </a:r>
              <a:r>
                <a:rPr lang="en-US" altLang="zh-CN" sz="2400" b="1" dirty="0">
                  <a:latin typeface="微软雅黑" panose="020B0503020204020204" pitchFamily="34" charset="-122"/>
                  <a:ea typeface="微软雅黑" panose="020B0503020204020204" pitchFamily="34" charset="-122"/>
                </a:rPr>
                <a:t>G</a:t>
              </a:r>
              <a:r>
                <a:rPr lang="zh-CN" altLang="en-US" sz="2400" b="1" dirty="0">
                  <a:latin typeface="微软雅黑" panose="020B0503020204020204" pitchFamily="34" charset="-122"/>
                  <a:ea typeface="微软雅黑" panose="020B0503020204020204" pitchFamily="34" charset="-122"/>
                </a:rPr>
                <a:t>的某个切割</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87045" name="对象 9">
              <a:hlinkClick r:id="" action="ppaction://ole?verb=0"/>
            </p:cNvPr>
            <p:cNvGraphicFramePr>
              <a:graphicFrameLocks noChangeAspect="1"/>
            </p:cNvGraphicFramePr>
            <p:nvPr/>
          </p:nvGraphicFramePr>
          <p:xfrm>
            <a:off x="2341025" y="5821427"/>
            <a:ext cx="1766027" cy="451991"/>
          </p:xfrm>
          <a:graphic>
            <a:graphicData uri="http://schemas.openxmlformats.org/presentationml/2006/ole">
              <mc:AlternateContent xmlns:mc="http://schemas.openxmlformats.org/markup-compatibility/2006">
                <mc:Choice xmlns:v="urn:schemas-microsoft-com:vml" Requires="v">
                  <p:oleObj spid="_x0000_s87047" name="" r:id="rId1" imgW="800100" imgH="203200" progId="Equation.KSEE3">
                    <p:embed/>
                  </p:oleObj>
                </mc:Choice>
                <mc:Fallback>
                  <p:oleObj name="" r:id="rId1" imgW="800100" imgH="203200" progId="Equation.KSEE3">
                    <p:embed/>
                    <p:pic>
                      <p:nvPicPr>
                        <p:cNvPr id="0" name="对象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1025" y="5821427"/>
                          <a:ext cx="1766027" cy="45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46" name="对象 8">
              <a:hlinkClick r:id="" action="ppaction://ole?verb=0"/>
            </p:cNvPr>
            <p:cNvGraphicFramePr>
              <a:graphicFrameLocks noChangeAspect="1"/>
            </p:cNvGraphicFramePr>
            <p:nvPr/>
          </p:nvGraphicFramePr>
          <p:xfrm>
            <a:off x="3623437" y="5238399"/>
            <a:ext cx="450124" cy="504056"/>
          </p:xfrm>
          <a:graphic>
            <a:graphicData uri="http://schemas.openxmlformats.org/presentationml/2006/ole">
              <mc:AlternateContent xmlns:mc="http://schemas.openxmlformats.org/markup-compatibility/2006">
                <mc:Choice xmlns:v="urn:schemas-microsoft-com:vml" Requires="v">
                  <p:oleObj spid="_x0000_s87048" name="" r:id="rId3" imgW="215900" imgH="241300" progId="Equation.KSEE3">
                    <p:embed/>
                  </p:oleObj>
                </mc:Choice>
                <mc:Fallback>
                  <p:oleObj name="" r:id="rId3" imgW="215900" imgH="241300" progId="Equation.KSEE3">
                    <p:embed/>
                    <p:pic>
                      <p:nvPicPr>
                        <p:cNvPr id="0"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3437" y="5238399"/>
                          <a:ext cx="45012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 name="文本框 4"/>
          <p:cNvSpPr txBox="1"/>
          <p:nvPr/>
        </p:nvSpPr>
        <p:spPr>
          <a:xfrm>
            <a:off x="233363" y="4210050"/>
            <a:ext cx="8731250" cy="2243138"/>
          </a:xfrm>
          <a:prstGeom prst="rect">
            <a:avLst/>
          </a:prstGeom>
          <a:solidFill>
            <a:schemeClr val="accent1">
              <a:lumMod val="20000"/>
              <a:lumOff val="80000"/>
            </a:schemeClr>
          </a:solidFill>
        </p:spPr>
        <p:txBody>
          <a:bodyPr>
            <a:spAutoFit/>
          </a:bodyPr>
          <a:lstStyle/>
          <a:p>
            <a:pPr algn="just">
              <a:lnSpc>
                <a:spcPct val="150000"/>
              </a:lnSpc>
              <a:defRPr/>
            </a:pPr>
            <a:r>
              <a:rPr lang="zh-CN" altLang="en-US" sz="2400" b="1" dirty="0">
                <a:latin typeface="微软雅黑" panose="020B0503020204020204" pitchFamily="34" charset="-122"/>
                <a:ea typeface="微软雅黑" panose="020B0503020204020204" pitchFamily="34" charset="-122"/>
              </a:rPr>
              <a:t>       最大流最小切割定理说明</a:t>
            </a:r>
            <a:r>
              <a:rPr lang="zh-CN" altLang="en-US" sz="2400" dirty="0">
                <a:latin typeface="微软雅黑" panose="020B0503020204020204" pitchFamily="34" charset="-122"/>
                <a:ea typeface="微软雅黑" panose="020B0503020204020204" pitchFamily="34" charset="-122"/>
              </a:rPr>
              <a:t>，流网络</a:t>
            </a:r>
            <a:r>
              <a:rPr lang="en-US" altLang="zh-CN" sz="2400" dirty="0">
                <a:latin typeface="微软雅黑" panose="020B0503020204020204" pitchFamily="34" charset="-122"/>
                <a:ea typeface="微软雅黑" panose="020B0503020204020204" pitchFamily="34" charset="-122"/>
              </a:rPr>
              <a:t>G</a:t>
            </a:r>
            <a:r>
              <a:rPr lang="zh-CN" altLang="en-US" sz="2400" dirty="0">
                <a:latin typeface="微软雅黑" panose="020B0503020204020204" pitchFamily="34" charset="-122"/>
                <a:ea typeface="微软雅黑" panose="020B0503020204020204" pitchFamily="34" charset="-122"/>
              </a:rPr>
              <a:t>的最大流</a:t>
            </a:r>
            <a:r>
              <a:rPr lang="en-US" altLang="zh-CN" sz="2400" i="1" dirty="0">
                <a:latin typeface="微软雅黑" panose="020B0503020204020204" pitchFamily="34" charset="-122"/>
                <a:ea typeface="微软雅黑" panose="020B0503020204020204" pitchFamily="34" charset="-122"/>
              </a:rPr>
              <a:t>f </a:t>
            </a:r>
            <a:r>
              <a:rPr lang="zh-CN" altLang="en-US" sz="2400" dirty="0">
                <a:latin typeface="微软雅黑" panose="020B0503020204020204" pitchFamily="34" charset="-122"/>
                <a:ea typeface="微软雅黑" panose="020B0503020204020204" pitchFamily="34" charset="-122"/>
              </a:rPr>
              <a:t>在流的值等于任意切割的容量时达到，而此时在对应的</a:t>
            </a:r>
            <a:r>
              <a:rPr lang="zh-CN" altLang="en-US" sz="2400" dirty="0">
                <a:solidFill>
                  <a:srgbClr val="FF0000"/>
                </a:solidFill>
                <a:latin typeface="微软雅黑" panose="020B0503020204020204" pitchFamily="34" charset="-122"/>
                <a:ea typeface="微软雅黑" panose="020B0503020204020204" pitchFamily="34" charset="-122"/>
              </a:rPr>
              <a:t>残存网络</a:t>
            </a:r>
            <a:r>
              <a:rPr lang="en-US" altLang="zh-CN" sz="2400" dirty="0">
                <a:solidFill>
                  <a:srgbClr val="FF0000"/>
                </a:solidFill>
                <a:latin typeface="微软雅黑" panose="020B0503020204020204" pitchFamily="34" charset="-122"/>
                <a:ea typeface="微软雅黑" panose="020B0503020204020204" pitchFamily="34" charset="-122"/>
              </a:rPr>
              <a:t>G</a:t>
            </a:r>
            <a:r>
              <a:rPr lang="en-US" altLang="zh-CN" sz="2400" i="1" baseline="-25000" dirty="0">
                <a:solidFill>
                  <a:srgbClr val="FF0000"/>
                </a:solidFill>
                <a:latin typeface="微软雅黑" panose="020B0503020204020204" pitchFamily="34" charset="-122"/>
                <a:ea typeface="微软雅黑" panose="020B0503020204020204" pitchFamily="34" charset="-122"/>
              </a:rPr>
              <a:t>f </a:t>
            </a:r>
            <a:r>
              <a:rPr lang="zh-CN" altLang="en-US" sz="2400" dirty="0">
                <a:solidFill>
                  <a:srgbClr val="FF0000"/>
                </a:solidFill>
                <a:latin typeface="微软雅黑" panose="020B0503020204020204" pitchFamily="34" charset="-122"/>
                <a:ea typeface="微软雅黑" panose="020B0503020204020204" pitchFamily="34" charset="-122"/>
              </a:rPr>
              <a:t>中不再有增广路径</a:t>
            </a:r>
            <a:r>
              <a:rPr lang="zh-CN" altLang="en-US" sz="2400" dirty="0">
                <a:latin typeface="微软雅黑" panose="020B0503020204020204" pitchFamily="34" charset="-122"/>
                <a:ea typeface="微软雅黑" panose="020B0503020204020204" pitchFamily="34" charset="-122"/>
              </a:rPr>
              <a:t>。所以可以用有无增广路径判断当前流</a:t>
            </a:r>
            <a:r>
              <a:rPr lang="en-US" altLang="zh-CN" sz="2400" i="1" dirty="0">
                <a:latin typeface="微软雅黑" panose="020B0503020204020204" pitchFamily="34" charset="-122"/>
                <a:ea typeface="微软雅黑" panose="020B0503020204020204" pitchFamily="34" charset="-122"/>
              </a:rPr>
              <a:t>f </a:t>
            </a:r>
            <a:r>
              <a:rPr lang="zh-CN" altLang="en-US" sz="2400" dirty="0">
                <a:latin typeface="微软雅黑" panose="020B0503020204020204" pitchFamily="34" charset="-122"/>
                <a:ea typeface="微软雅黑" panose="020B0503020204020204" pitchFamily="34" charset="-122"/>
              </a:rPr>
              <a:t>是否是最大流，如果是，则算法也可以终止了。</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0825" y="1268413"/>
            <a:ext cx="8731250" cy="3970337"/>
          </a:xfrm>
          <a:prstGeom prst="rect">
            <a:avLst/>
          </a:prstGeom>
          <a:solidFill>
            <a:schemeClr val="accent1">
              <a:lumMod val="20000"/>
              <a:lumOff val="80000"/>
            </a:schemeClr>
          </a:solidFill>
        </p:spPr>
        <p:txBody>
          <a:bodyPr>
            <a:spAutoFit/>
          </a:bodyPr>
          <a:lstStyle/>
          <a:p>
            <a:pPr algn="just">
              <a:lnSpc>
                <a:spcPct val="150000"/>
              </a:lnSpc>
              <a:defRPr/>
            </a:pPr>
            <a:r>
              <a:rPr lang="zh-CN" altLang="en-US" sz="2800" b="1" dirty="0">
                <a:solidFill>
                  <a:srgbClr val="0000FF"/>
                </a:solidFill>
                <a:latin typeface="微软雅黑" panose="020B0503020204020204" pitchFamily="34" charset="-122"/>
                <a:ea typeface="微软雅黑" panose="020B0503020204020204" pitchFamily="34" charset="-122"/>
              </a:rPr>
              <a:t>无增广路径的含义</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algn="just">
              <a:lnSpc>
                <a:spcPct val="150000"/>
              </a:lnSpc>
              <a:defRPr/>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对当前流</a:t>
            </a:r>
            <a:r>
              <a:rPr lang="en-US" altLang="zh-CN" sz="2800" i="1" dirty="0">
                <a:latin typeface="微软雅黑" panose="020B0503020204020204" pitchFamily="34" charset="-122"/>
                <a:ea typeface="微软雅黑" panose="020B0503020204020204" pitchFamily="34" charset="-122"/>
              </a:rPr>
              <a:t>f</a:t>
            </a:r>
            <a:r>
              <a:rPr lang="zh-CN" altLang="en-US" sz="2800" dirty="0">
                <a:latin typeface="微软雅黑" panose="020B0503020204020204" pitchFamily="34" charset="-122"/>
                <a:ea typeface="微软雅黑" panose="020B0503020204020204" pitchFamily="34" charset="-122"/>
              </a:rPr>
              <a:t>，由</a:t>
            </a:r>
            <a:r>
              <a:rPr lang="en-US" altLang="zh-CN" sz="2800" i="1" dirty="0">
                <a:latin typeface="微软雅黑" panose="020B0503020204020204" pitchFamily="34" charset="-122"/>
                <a:ea typeface="微软雅黑" panose="020B0503020204020204" pitchFamily="34" charset="-122"/>
              </a:rPr>
              <a:t>f </a:t>
            </a:r>
            <a:r>
              <a:rPr lang="zh-CN" altLang="en-US" sz="2800" dirty="0">
                <a:latin typeface="微软雅黑" panose="020B0503020204020204" pitchFamily="34" charset="-122"/>
                <a:ea typeface="微软雅黑" panose="020B0503020204020204" pitchFamily="34" charset="-122"/>
              </a:rPr>
              <a:t>诱导的残存网络</a:t>
            </a:r>
            <a:r>
              <a:rPr lang="en-US" altLang="zh-CN" sz="2800" dirty="0">
                <a:latin typeface="微软雅黑" panose="020B0503020204020204" pitchFamily="34" charset="-122"/>
                <a:ea typeface="微软雅黑" panose="020B0503020204020204" pitchFamily="34" charset="-122"/>
              </a:rPr>
              <a:t>G</a:t>
            </a:r>
            <a:r>
              <a:rPr lang="en-US" altLang="zh-CN" sz="2800" i="1" baseline="-25000" dirty="0">
                <a:latin typeface="微软雅黑" panose="020B0503020204020204" pitchFamily="34" charset="-122"/>
                <a:ea typeface="微软雅黑" panose="020B0503020204020204" pitchFamily="34" charset="-122"/>
              </a:rPr>
              <a:t>f </a:t>
            </a:r>
            <a:r>
              <a:rPr lang="zh-CN" altLang="en-US" sz="2800" dirty="0">
                <a:latin typeface="微软雅黑" panose="020B0503020204020204" pitchFamily="34" charset="-122"/>
                <a:ea typeface="微软雅黑" panose="020B0503020204020204" pitchFamily="34" charset="-122"/>
              </a:rPr>
              <a:t>中不再有从</a:t>
            </a:r>
            <a:r>
              <a:rPr lang="en-US" altLang="zh-CN" sz="2800" dirty="0">
                <a:latin typeface="微软雅黑" panose="020B0503020204020204" pitchFamily="34" charset="-122"/>
                <a:ea typeface="微软雅黑" panose="020B0503020204020204" pitchFamily="34" charset="-122"/>
              </a:rPr>
              <a:t>s</a:t>
            </a:r>
            <a:r>
              <a:rPr lang="zh-CN" altLang="en-US" sz="2800" dirty="0">
                <a:latin typeface="微软雅黑" panose="020B0503020204020204" pitchFamily="34" charset="-122"/>
                <a:ea typeface="微软雅黑" panose="020B0503020204020204" pitchFamily="34" charset="-122"/>
              </a:rPr>
              <a:t>到</a:t>
            </a:r>
            <a:r>
              <a:rPr lang="en-US" altLang="zh-CN" sz="2800" dirty="0">
                <a:latin typeface="微软雅黑" panose="020B0503020204020204" pitchFamily="34" charset="-122"/>
                <a:ea typeface="微软雅黑" panose="020B0503020204020204" pitchFamily="34" charset="-122"/>
              </a:rPr>
              <a:t>t</a:t>
            </a:r>
            <a:r>
              <a:rPr lang="zh-CN" altLang="en-US" sz="2800" dirty="0">
                <a:latin typeface="微软雅黑" panose="020B0503020204020204" pitchFamily="34" charset="-122"/>
                <a:ea typeface="微软雅黑" panose="020B0503020204020204" pitchFamily="34" charset="-122"/>
              </a:rPr>
              <a:t>的、路径残余容量大于</a:t>
            </a:r>
            <a:r>
              <a:rPr lang="en-US" altLang="zh-CN" sz="2800" dirty="0">
                <a:latin typeface="微软雅黑" panose="020B0503020204020204" pitchFamily="34" charset="-122"/>
                <a:ea typeface="微软雅黑" panose="020B0503020204020204" pitchFamily="34" charset="-122"/>
              </a:rPr>
              <a:t>0</a:t>
            </a:r>
            <a:r>
              <a:rPr lang="zh-CN" altLang="en-US" sz="2800" dirty="0">
                <a:latin typeface="微软雅黑" panose="020B0503020204020204" pitchFamily="34" charset="-122"/>
                <a:ea typeface="微软雅黑" panose="020B0503020204020204" pitchFamily="34" charset="-122"/>
              </a:rPr>
              <a:t>的简单路径</a:t>
            </a:r>
            <a:r>
              <a:rPr lang="en-US" altLang="zh-CN" sz="2800" dirty="0">
                <a:latin typeface="微软雅黑" panose="020B0503020204020204" pitchFamily="34" charset="-122"/>
                <a:ea typeface="微软雅黑" panose="020B0503020204020204" pitchFamily="34" charset="-122"/>
              </a:rPr>
              <a:t>p</a:t>
            </a:r>
            <a:r>
              <a:rPr lang="zh-CN" altLang="en-US" sz="2800" dirty="0">
                <a:latin typeface="微软雅黑" panose="020B0503020204020204" pitchFamily="34" charset="-122"/>
                <a:ea typeface="微软雅黑" panose="020B0503020204020204" pitchFamily="34" charset="-122"/>
              </a:rPr>
              <a:t>。即不再有路径</a:t>
            </a:r>
            <a:r>
              <a:rPr lang="en-US" altLang="zh-CN" sz="2800" dirty="0">
                <a:latin typeface="微软雅黑" panose="020B0503020204020204" pitchFamily="34" charset="-122"/>
                <a:ea typeface="微软雅黑" panose="020B0503020204020204" pitchFamily="34" charset="-122"/>
              </a:rPr>
              <a:t>p</a:t>
            </a:r>
            <a:r>
              <a:rPr lang="zh-CN" altLang="en-US" sz="2800" dirty="0">
                <a:latin typeface="微软雅黑" panose="020B0503020204020204" pitchFamily="34" charset="-122"/>
                <a:ea typeface="微软雅黑" panose="020B0503020204020204" pitchFamily="34" charset="-122"/>
              </a:rPr>
              <a:t>使得                     。</a:t>
            </a:r>
            <a:endParaRPr lang="en-US" altLang="zh-CN" sz="2800" dirty="0">
              <a:latin typeface="微软雅黑" panose="020B0503020204020204" pitchFamily="34" charset="-122"/>
              <a:ea typeface="微软雅黑" panose="020B0503020204020204" pitchFamily="34" charset="-122"/>
            </a:endParaRPr>
          </a:p>
          <a:p>
            <a:pPr algn="just">
              <a:lnSpc>
                <a:spcPct val="150000"/>
              </a:lnSpc>
              <a:defRPr/>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而</a:t>
            </a:r>
            <a:r>
              <a:rPr lang="en-US" altLang="zh-CN" sz="2800" dirty="0">
                <a:latin typeface="微软雅黑" panose="020B0503020204020204" pitchFamily="34" charset="-122"/>
                <a:ea typeface="微软雅黑" panose="020B0503020204020204" pitchFamily="34" charset="-122"/>
              </a:rPr>
              <a:t>G</a:t>
            </a:r>
            <a:r>
              <a:rPr lang="en-US" altLang="zh-CN" sz="2800" i="1" baseline="-25000" dirty="0">
                <a:latin typeface="微软雅黑" panose="020B0503020204020204" pitchFamily="34" charset="-122"/>
                <a:ea typeface="微软雅黑" panose="020B0503020204020204" pitchFamily="34" charset="-122"/>
              </a:rPr>
              <a:t>f </a:t>
            </a:r>
            <a:r>
              <a:rPr lang="zh-CN" altLang="en-US" sz="2800" dirty="0">
                <a:latin typeface="微软雅黑" panose="020B0503020204020204" pitchFamily="34" charset="-122"/>
                <a:ea typeface="微软雅黑" panose="020B0503020204020204" pitchFamily="34" charset="-122"/>
              </a:rPr>
              <a:t>中没有残余容量等于</a:t>
            </a:r>
            <a:r>
              <a:rPr lang="en-US" altLang="zh-CN" sz="2800" dirty="0">
                <a:latin typeface="微软雅黑" panose="020B0503020204020204" pitchFamily="34" charset="-122"/>
                <a:ea typeface="微软雅黑" panose="020B0503020204020204" pitchFamily="34" charset="-122"/>
              </a:rPr>
              <a:t>0</a:t>
            </a:r>
            <a:r>
              <a:rPr lang="zh-CN" altLang="en-US" sz="2800" dirty="0">
                <a:latin typeface="微软雅黑" panose="020B0503020204020204" pitchFamily="34" charset="-122"/>
                <a:ea typeface="微软雅黑" panose="020B0503020204020204" pitchFamily="34" charset="-122"/>
              </a:rPr>
              <a:t>的边。所以</a:t>
            </a:r>
            <a:r>
              <a:rPr lang="zh-CN" altLang="en-US" sz="2800" b="1" dirty="0">
                <a:solidFill>
                  <a:srgbClr val="0000FF"/>
                </a:solidFill>
                <a:latin typeface="微软雅黑" panose="020B0503020204020204" pitchFamily="34" charset="-122"/>
                <a:ea typeface="微软雅黑" panose="020B0503020204020204" pitchFamily="34" charset="-122"/>
              </a:rPr>
              <a:t>无增广路径实事上与</a:t>
            </a:r>
            <a:r>
              <a:rPr lang="en-US" altLang="zh-CN" sz="2800" b="1" dirty="0">
                <a:solidFill>
                  <a:srgbClr val="0000FF"/>
                </a:solidFill>
                <a:latin typeface="微软雅黑" panose="020B0503020204020204" pitchFamily="34" charset="-122"/>
                <a:ea typeface="微软雅黑" panose="020B0503020204020204" pitchFamily="34" charset="-122"/>
              </a:rPr>
              <a:t>G</a:t>
            </a:r>
            <a:r>
              <a:rPr lang="en-US" altLang="zh-CN" sz="2800" b="1" i="1" baseline="-25000" dirty="0">
                <a:solidFill>
                  <a:srgbClr val="0000FF"/>
                </a:solidFill>
                <a:latin typeface="微软雅黑" panose="020B0503020204020204" pitchFamily="34" charset="-122"/>
                <a:ea typeface="微软雅黑" panose="020B0503020204020204" pitchFamily="34" charset="-122"/>
              </a:rPr>
              <a:t>f</a:t>
            </a:r>
            <a:r>
              <a:rPr lang="en-US" altLang="zh-CN" sz="2800" b="1" dirty="0">
                <a:solidFill>
                  <a:srgbClr val="0000FF"/>
                </a:solidFill>
                <a:latin typeface="微软雅黑" panose="020B0503020204020204" pitchFamily="34" charset="-122"/>
                <a:ea typeface="微软雅黑" panose="020B0503020204020204" pitchFamily="34" charset="-122"/>
              </a:rPr>
              <a:t> </a:t>
            </a:r>
            <a:r>
              <a:rPr lang="zh-CN" altLang="en-US" sz="2800" b="1" dirty="0">
                <a:solidFill>
                  <a:srgbClr val="0000FF"/>
                </a:solidFill>
                <a:latin typeface="微软雅黑" panose="020B0503020204020204" pitchFamily="34" charset="-122"/>
                <a:ea typeface="微软雅黑" panose="020B0503020204020204" pitchFamily="34" charset="-122"/>
              </a:rPr>
              <a:t>中没有从</a:t>
            </a:r>
            <a:r>
              <a:rPr lang="en-US" altLang="zh-CN" sz="2800" b="1" dirty="0">
                <a:solidFill>
                  <a:srgbClr val="0000FF"/>
                </a:solidFill>
                <a:latin typeface="微软雅黑" panose="020B0503020204020204" pitchFamily="34" charset="-122"/>
                <a:ea typeface="微软雅黑" panose="020B0503020204020204" pitchFamily="34" charset="-122"/>
              </a:rPr>
              <a:t>s</a:t>
            </a:r>
            <a:r>
              <a:rPr lang="zh-CN" altLang="en-US" sz="2800" b="1" dirty="0">
                <a:solidFill>
                  <a:srgbClr val="0000FF"/>
                </a:solidFill>
                <a:latin typeface="微软雅黑" panose="020B0503020204020204" pitchFamily="34" charset="-122"/>
                <a:ea typeface="微软雅黑" panose="020B0503020204020204" pitchFamily="34" charset="-122"/>
              </a:rPr>
              <a:t>到</a:t>
            </a:r>
            <a:r>
              <a:rPr lang="en-US" altLang="zh-CN" sz="2800" b="1" dirty="0">
                <a:solidFill>
                  <a:srgbClr val="0000FF"/>
                </a:solidFill>
                <a:latin typeface="微软雅黑" panose="020B0503020204020204" pitchFamily="34" charset="-122"/>
                <a:ea typeface="微软雅黑" panose="020B0503020204020204" pitchFamily="34" charset="-122"/>
              </a:rPr>
              <a:t>t</a:t>
            </a:r>
            <a:r>
              <a:rPr lang="zh-CN" altLang="en-US" sz="2800" b="1" dirty="0">
                <a:solidFill>
                  <a:srgbClr val="0000FF"/>
                </a:solidFill>
                <a:latin typeface="微软雅黑" panose="020B0503020204020204" pitchFamily="34" charset="-122"/>
                <a:ea typeface="微软雅黑" panose="020B0503020204020204" pitchFamily="34" charset="-122"/>
              </a:rPr>
              <a:t>的路径等价。</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graphicFrame>
        <p:nvGraphicFramePr>
          <p:cNvPr id="88067" name="对象 11">
            <a:hlinkClick r:id="" action="ppaction://ole?verb=0"/>
          </p:cNvPr>
          <p:cNvGraphicFramePr>
            <a:graphicFrameLocks noChangeAspect="1"/>
          </p:cNvGraphicFramePr>
          <p:nvPr/>
        </p:nvGraphicFramePr>
        <p:xfrm>
          <a:off x="1403350" y="3379788"/>
          <a:ext cx="2047875" cy="490537"/>
        </p:xfrm>
        <a:graphic>
          <a:graphicData uri="http://schemas.openxmlformats.org/presentationml/2006/ole">
            <mc:AlternateContent xmlns:mc="http://schemas.openxmlformats.org/markup-compatibility/2006">
              <mc:Choice xmlns:v="urn:schemas-microsoft-com:vml" Requires="v">
                <p:oleObj spid="_x0000_s88068" name="" r:id="rId1" imgW="1002665" imgH="241300" progId="Equation.KSEE3">
                  <p:embed/>
                </p:oleObj>
              </mc:Choice>
              <mc:Fallback>
                <p:oleObj name="" r:id="rId1" imgW="1002665" imgH="241300" progId="Equation.KSEE3">
                  <p:embed/>
                  <p:pic>
                    <p:nvPicPr>
                      <p:cNvPr id="0" name="对象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3379788"/>
                        <a:ext cx="2047875"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文本框 1"/>
          <p:cNvSpPr txBox="1">
            <a:spLocks noChangeArrowheads="1"/>
          </p:cNvSpPr>
          <p:nvPr/>
        </p:nvSpPr>
        <p:spPr bwMode="auto">
          <a:xfrm>
            <a:off x="319088" y="3667125"/>
            <a:ext cx="8716962"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pPr>
            <a:r>
              <a:rPr lang="en-US" altLang="zh-CN" sz="2400" b="1">
                <a:solidFill>
                  <a:schemeClr val="tx1"/>
                </a:solidFill>
              </a:rPr>
              <a:t>(1)</a:t>
            </a:r>
            <a:r>
              <a:rPr lang="zh-CN" altLang="en-US" sz="2400" b="1">
                <a:solidFill>
                  <a:schemeClr val="tx1"/>
                </a:solidFill>
                <a:latin typeface="等线" panose="02010600030101010101" pitchFamily="2" charset="-122"/>
                <a:ea typeface="等线" panose="02010600030101010101" pitchFamily="2" charset="-122"/>
              </a:rPr>
              <a:t>→</a:t>
            </a:r>
            <a:r>
              <a:rPr lang="en-US" altLang="zh-CN" sz="2400" b="1">
                <a:solidFill>
                  <a:schemeClr val="tx1"/>
                </a:solidFill>
              </a:rPr>
              <a:t>(2)</a:t>
            </a:r>
            <a:r>
              <a:rPr lang="zh-CN" altLang="en-US" sz="2400" b="1">
                <a:solidFill>
                  <a:schemeClr val="tx1"/>
                </a:solidFill>
              </a:rPr>
              <a:t>证明：</a:t>
            </a:r>
            <a:r>
              <a:rPr lang="zh-CN" altLang="en-US" sz="2400" b="1">
                <a:solidFill>
                  <a:srgbClr val="0000FF"/>
                </a:solidFill>
              </a:rPr>
              <a:t>使用反证法</a:t>
            </a:r>
            <a:endParaRPr lang="en-US" altLang="zh-CN" sz="2400">
              <a:solidFill>
                <a:schemeClr val="tx1"/>
              </a:solidFill>
            </a:endParaRPr>
          </a:p>
          <a:p>
            <a:pPr>
              <a:lnSpc>
                <a:spcPct val="150000"/>
              </a:lnSpc>
              <a:spcBef>
                <a:spcPct val="0"/>
              </a:spcBef>
              <a:buClrTx/>
              <a:buSzTx/>
              <a:buFont typeface="Arial" panose="020B0604020202020204" pitchFamily="34" charset="0"/>
              <a:buNone/>
            </a:pPr>
            <a:r>
              <a:rPr lang="en-US" altLang="zh-CN" sz="2400">
                <a:solidFill>
                  <a:schemeClr val="tx1"/>
                </a:solidFill>
              </a:rPr>
              <a:t>       </a:t>
            </a:r>
            <a:r>
              <a:rPr lang="zh-CN" altLang="en-US" sz="2400">
                <a:solidFill>
                  <a:schemeClr val="tx1"/>
                </a:solidFill>
              </a:rPr>
              <a:t>假定</a:t>
            </a:r>
            <a:r>
              <a:rPr lang="en-US" altLang="zh-CN" sz="2400">
                <a:solidFill>
                  <a:schemeClr val="tx1"/>
                </a:solidFill>
              </a:rPr>
              <a:t>f</a:t>
            </a:r>
            <a:r>
              <a:rPr lang="zh-CN" altLang="en-US" sz="2400">
                <a:solidFill>
                  <a:schemeClr val="tx1"/>
                </a:solidFill>
              </a:rPr>
              <a:t>是</a:t>
            </a:r>
            <a:r>
              <a:rPr lang="en-US" altLang="zh-CN" sz="2400">
                <a:solidFill>
                  <a:schemeClr val="tx1"/>
                </a:solidFill>
              </a:rPr>
              <a:t>G</a:t>
            </a:r>
            <a:r>
              <a:rPr lang="zh-CN" altLang="en-US" sz="2400">
                <a:solidFill>
                  <a:schemeClr val="tx1"/>
                </a:solidFill>
              </a:rPr>
              <a:t>的一个最大流，但残存网络     同时</a:t>
            </a:r>
            <a:r>
              <a:rPr lang="zh-CN" altLang="en-US" sz="2400" b="1">
                <a:solidFill>
                  <a:schemeClr val="tx1"/>
                </a:solidFill>
              </a:rPr>
              <a:t>包含一条增广路径</a:t>
            </a:r>
            <a:r>
              <a:rPr lang="en-US" altLang="zh-CN" sz="2400" b="1">
                <a:solidFill>
                  <a:schemeClr val="tx1"/>
                </a:solidFill>
              </a:rPr>
              <a:t>p</a:t>
            </a:r>
            <a:r>
              <a:rPr lang="zh-CN" altLang="en-US" sz="2400">
                <a:solidFill>
                  <a:schemeClr val="tx1"/>
                </a:solidFill>
              </a:rPr>
              <a:t>。设    是残存网络     中由增广路径</a:t>
            </a:r>
            <a:r>
              <a:rPr lang="en-US" altLang="zh-CN" sz="2400">
                <a:solidFill>
                  <a:schemeClr val="tx1"/>
                </a:solidFill>
              </a:rPr>
              <a:t>p</a:t>
            </a:r>
            <a:r>
              <a:rPr lang="zh-CN" altLang="en-US" sz="2400">
                <a:solidFill>
                  <a:schemeClr val="tx1"/>
                </a:solidFill>
              </a:rPr>
              <a:t>定义的流。</a:t>
            </a:r>
            <a:endParaRPr lang="zh-CN" altLang="en-US" sz="2400">
              <a:solidFill>
                <a:schemeClr val="tx1"/>
              </a:solidFill>
            </a:endParaRPr>
          </a:p>
          <a:p>
            <a:pPr>
              <a:lnSpc>
                <a:spcPct val="150000"/>
              </a:lnSpc>
              <a:spcBef>
                <a:spcPct val="0"/>
              </a:spcBef>
              <a:buClrTx/>
              <a:buSzTx/>
              <a:buFont typeface="Arial" panose="020B0604020202020204" pitchFamily="34" charset="0"/>
              <a:buNone/>
            </a:pPr>
            <a:r>
              <a:rPr lang="zh-CN" altLang="en-US" sz="2400">
                <a:solidFill>
                  <a:schemeClr val="tx1"/>
                </a:solidFill>
              </a:rPr>
              <a:t>      根据推论</a:t>
            </a:r>
            <a:r>
              <a:rPr lang="en-US" altLang="zh-CN" sz="2400">
                <a:solidFill>
                  <a:schemeClr val="tx1"/>
                </a:solidFill>
              </a:rPr>
              <a:t>1</a:t>
            </a:r>
            <a:r>
              <a:rPr lang="zh-CN" altLang="en-US" sz="2400">
                <a:solidFill>
                  <a:schemeClr val="tx1"/>
                </a:solidFill>
              </a:rPr>
              <a:t>，对</a:t>
            </a:r>
            <a:r>
              <a:rPr lang="en-US" altLang="zh-CN" sz="2400">
                <a:solidFill>
                  <a:schemeClr val="tx1"/>
                </a:solidFill>
              </a:rPr>
              <a:t>f</a:t>
            </a:r>
            <a:r>
              <a:rPr lang="zh-CN" altLang="en-US" sz="2400">
                <a:solidFill>
                  <a:schemeClr val="tx1"/>
                </a:solidFill>
              </a:rPr>
              <a:t>增加流     所形成的流是</a:t>
            </a:r>
            <a:r>
              <a:rPr lang="en-US" altLang="zh-CN" sz="2400">
                <a:solidFill>
                  <a:schemeClr val="tx1"/>
                </a:solidFill>
              </a:rPr>
              <a:t>G</a:t>
            </a:r>
            <a:r>
              <a:rPr lang="zh-CN" altLang="en-US" sz="2400">
                <a:solidFill>
                  <a:schemeClr val="tx1"/>
                </a:solidFill>
              </a:rPr>
              <a:t>中的一个流，且流值严格大于</a:t>
            </a:r>
            <a:r>
              <a:rPr lang="en-US" altLang="zh-CN" sz="2400">
                <a:solidFill>
                  <a:schemeClr val="tx1"/>
                </a:solidFill>
              </a:rPr>
              <a:t>|f|</a:t>
            </a:r>
            <a:r>
              <a:rPr lang="zh-CN" altLang="en-US" sz="2400">
                <a:solidFill>
                  <a:schemeClr val="tx1"/>
                </a:solidFill>
              </a:rPr>
              <a:t>：                                     ，</a:t>
            </a:r>
            <a:r>
              <a:rPr lang="zh-CN" altLang="en-US" sz="2400" b="1">
                <a:solidFill>
                  <a:srgbClr val="0000FF"/>
                </a:solidFill>
              </a:rPr>
              <a:t>与</a:t>
            </a:r>
            <a:r>
              <a:rPr lang="en-US" altLang="zh-CN" sz="2400" b="1">
                <a:solidFill>
                  <a:srgbClr val="0000FF"/>
                </a:solidFill>
              </a:rPr>
              <a:t>f</a:t>
            </a:r>
            <a:r>
              <a:rPr lang="zh-CN" altLang="en-US" sz="2400" b="1">
                <a:solidFill>
                  <a:srgbClr val="0000FF"/>
                </a:solidFill>
              </a:rPr>
              <a:t>是最大流冲突</a:t>
            </a:r>
            <a:r>
              <a:rPr lang="zh-CN" altLang="en-US" sz="2400">
                <a:solidFill>
                  <a:schemeClr val="tx1"/>
                </a:solidFill>
              </a:rPr>
              <a:t>。</a:t>
            </a:r>
            <a:endParaRPr lang="zh-CN" altLang="en-US" sz="2400">
              <a:solidFill>
                <a:schemeClr val="tx1"/>
              </a:solidFill>
            </a:endParaRPr>
          </a:p>
        </p:txBody>
      </p:sp>
      <p:graphicFrame>
        <p:nvGraphicFramePr>
          <p:cNvPr id="89091" name="对象 11">
            <a:hlinkClick r:id="" action="ppaction://ole?verb=0"/>
          </p:cNvPr>
          <p:cNvGraphicFramePr>
            <a:graphicFrameLocks noChangeAspect="1"/>
          </p:cNvGraphicFramePr>
          <p:nvPr/>
        </p:nvGraphicFramePr>
        <p:xfrm>
          <a:off x="5940425" y="4337050"/>
          <a:ext cx="431800" cy="482600"/>
        </p:xfrm>
        <a:graphic>
          <a:graphicData uri="http://schemas.openxmlformats.org/presentationml/2006/ole">
            <mc:AlternateContent xmlns:mc="http://schemas.openxmlformats.org/markup-compatibility/2006">
              <mc:Choice xmlns:v="urn:schemas-microsoft-com:vml" Requires="v">
                <p:oleObj spid="_x0000_s89100" name="" r:id="rId1" imgW="215900" imgH="241300" progId="Equation.KSEE3">
                  <p:embed/>
                </p:oleObj>
              </mc:Choice>
              <mc:Fallback>
                <p:oleObj name="" r:id="rId1" imgW="215900" imgH="241300" progId="Equation.KSEE3">
                  <p:embed/>
                  <p:pic>
                    <p:nvPicPr>
                      <p:cNvPr id="0" name="对象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425" y="4337050"/>
                        <a:ext cx="4318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2" name="对象 13">
            <a:hlinkClick r:id="" action="ppaction://ole?verb=0"/>
          </p:cNvPr>
          <p:cNvGraphicFramePr>
            <a:graphicFrameLocks noChangeAspect="1"/>
          </p:cNvGraphicFramePr>
          <p:nvPr/>
        </p:nvGraphicFramePr>
        <p:xfrm>
          <a:off x="1835150" y="4852988"/>
          <a:ext cx="377825" cy="477837"/>
        </p:xfrm>
        <a:graphic>
          <a:graphicData uri="http://schemas.openxmlformats.org/presentationml/2006/ole">
            <mc:AlternateContent xmlns:mc="http://schemas.openxmlformats.org/markup-compatibility/2006">
              <mc:Choice xmlns:v="urn:schemas-microsoft-com:vml" Requires="v">
                <p:oleObj spid="_x0000_s89101" name="" r:id="rId3" imgW="190500" imgH="241300" progId="Equation.KSEE3">
                  <p:embed/>
                </p:oleObj>
              </mc:Choice>
              <mc:Fallback>
                <p:oleObj name="" r:id="rId3" imgW="190500" imgH="241300" progId="Equation.KSEE3">
                  <p:embed/>
                  <p:pic>
                    <p:nvPicPr>
                      <p:cNvPr id="0" name="对象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4852988"/>
                        <a:ext cx="3778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3" name="对象 14">
            <a:hlinkClick r:id="" action="ppaction://ole?verb=0"/>
          </p:cNvPr>
          <p:cNvGraphicFramePr>
            <a:graphicFrameLocks noChangeAspect="1"/>
          </p:cNvGraphicFramePr>
          <p:nvPr/>
        </p:nvGraphicFramePr>
        <p:xfrm>
          <a:off x="3729038" y="4921250"/>
          <a:ext cx="449262" cy="506413"/>
        </p:xfrm>
        <a:graphic>
          <a:graphicData uri="http://schemas.openxmlformats.org/presentationml/2006/ole">
            <mc:AlternateContent xmlns:mc="http://schemas.openxmlformats.org/markup-compatibility/2006">
              <mc:Choice xmlns:v="urn:schemas-microsoft-com:vml" Requires="v">
                <p:oleObj spid="_x0000_s89102" name="" r:id="rId5" imgW="215900" imgH="241300" progId="Equation.KSEE3">
                  <p:embed/>
                </p:oleObj>
              </mc:Choice>
              <mc:Fallback>
                <p:oleObj name="" r:id="rId5" imgW="215900" imgH="241300" progId="Equation.KSEE3">
                  <p:embed/>
                  <p:pic>
                    <p:nvPicPr>
                      <p:cNvPr id="0" name="对象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9038" y="4921250"/>
                        <a:ext cx="4492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4" name="对象 16">
            <a:hlinkClick r:id="" action="ppaction://ole?verb=0"/>
          </p:cNvPr>
          <p:cNvGraphicFramePr>
            <a:graphicFrameLocks noChangeAspect="1"/>
          </p:cNvGraphicFramePr>
          <p:nvPr/>
        </p:nvGraphicFramePr>
        <p:xfrm>
          <a:off x="4037013" y="5392738"/>
          <a:ext cx="431800" cy="546100"/>
        </p:xfrm>
        <a:graphic>
          <a:graphicData uri="http://schemas.openxmlformats.org/presentationml/2006/ole">
            <mc:AlternateContent xmlns:mc="http://schemas.openxmlformats.org/markup-compatibility/2006">
              <mc:Choice xmlns:v="urn:schemas-microsoft-com:vml" Requires="v">
                <p:oleObj spid="_x0000_s89103" name="" r:id="rId6" imgW="190500" imgH="241300" progId="Equation.KSEE3">
                  <p:embed/>
                </p:oleObj>
              </mc:Choice>
              <mc:Fallback>
                <p:oleObj name="" r:id="rId6" imgW="190500" imgH="241300" progId="Equation.KSEE3">
                  <p:embed/>
                  <p:pic>
                    <p:nvPicPr>
                      <p:cNvPr id="0" name="对象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7013" y="5392738"/>
                        <a:ext cx="4318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9095" name="组合 9"/>
          <p:cNvGrpSpPr/>
          <p:nvPr/>
        </p:nvGrpSpPr>
        <p:grpSpPr bwMode="auto">
          <a:xfrm>
            <a:off x="179388" y="115888"/>
            <a:ext cx="8824912" cy="3508375"/>
            <a:chOff x="467544" y="2824294"/>
            <a:chExt cx="8568952" cy="3508653"/>
          </a:xfrm>
        </p:grpSpPr>
        <p:sp>
          <p:nvSpPr>
            <p:cNvPr id="12" name="矩形 11"/>
            <p:cNvSpPr/>
            <p:nvPr/>
          </p:nvSpPr>
          <p:spPr>
            <a:xfrm>
              <a:off x="467544" y="2824294"/>
              <a:ext cx="8568952" cy="3508653"/>
            </a:xfrm>
            <a:prstGeom prst="rect">
              <a:avLst/>
            </a:prstGeom>
            <a:solidFill>
              <a:schemeClr val="bg1"/>
            </a:solidFill>
          </p:spPr>
          <p:txBody>
            <a:bodyPr>
              <a:spAutoFit/>
            </a:bodyPr>
            <a:lstStyle/>
            <a:p>
              <a:pPr>
                <a:lnSpc>
                  <a:spcPct val="150000"/>
                </a:lnSpc>
                <a:defRPr/>
              </a:pPr>
              <a:r>
                <a:rPr lang="zh-CN" altLang="en-US" sz="2800" b="1" dirty="0">
                  <a:solidFill>
                    <a:srgbClr val="FF0000"/>
                  </a:solidFill>
                  <a:latin typeface="微软雅黑" panose="020B0503020204020204" pitchFamily="34" charset="-122"/>
                  <a:ea typeface="微软雅黑" panose="020B0503020204020204" pitchFamily="34" charset="-122"/>
                </a:rPr>
                <a:t>最大流最小切割定理的证明</a:t>
              </a:r>
              <a:endParaRPr lang="zh-CN" altLang="en-US" sz="2800" b="1" dirty="0">
                <a:solidFill>
                  <a:srgbClr val="FF0000"/>
                </a:solidFill>
                <a:latin typeface="微软雅黑" panose="020B0503020204020204" pitchFamily="34" charset="-122"/>
                <a:ea typeface="微软雅黑" panose="020B0503020204020204" pitchFamily="34" charset="-122"/>
              </a:endParaRPr>
            </a:p>
            <a:p>
              <a:pPr marL="1168400" indent="-1168400">
                <a:lnSpc>
                  <a:spcPct val="150000"/>
                </a:lnSpc>
                <a:defRPr/>
              </a:pPr>
              <a:r>
                <a:rPr lang="zh-CN" altLang="en-US" sz="2400" dirty="0">
                  <a:latin typeface="微软雅黑" panose="020B0503020204020204" pitchFamily="34" charset="-122"/>
                  <a:ea typeface="微软雅黑" panose="020B0503020204020204" pitchFamily="34" charset="-122"/>
                </a:rPr>
                <a:t>定理 </a:t>
              </a:r>
              <a:r>
                <a:rPr lang="en-US" altLang="zh-CN" sz="2400" dirty="0">
                  <a:latin typeface="微软雅黑" panose="020B0503020204020204" pitchFamily="34" charset="-122"/>
                  <a:ea typeface="微软雅黑" panose="020B0503020204020204" pitchFamily="34" charset="-122"/>
                </a:rPr>
                <a:t>26.6</a:t>
              </a:r>
              <a:r>
                <a:rPr lang="zh-CN" altLang="en-US" sz="2400" dirty="0">
                  <a:latin typeface="微软雅黑" panose="020B0503020204020204" pitchFamily="34" charset="-122"/>
                  <a:ea typeface="微软雅黑" panose="020B0503020204020204" pitchFamily="34" charset="-122"/>
                </a:rPr>
                <a:t>：设</a:t>
              </a:r>
              <a:r>
                <a:rPr lang="en-US" altLang="zh-CN" sz="2400" dirty="0">
                  <a:latin typeface="微软雅黑" panose="020B0503020204020204" pitchFamily="34" charset="-122"/>
                  <a:ea typeface="微软雅黑" panose="020B0503020204020204" pitchFamily="34" charset="-122"/>
                </a:rPr>
                <a:t>f</a:t>
              </a:r>
              <a:r>
                <a:rPr lang="zh-CN" altLang="en-US" sz="2400" dirty="0">
                  <a:latin typeface="微软雅黑" panose="020B0503020204020204" pitchFamily="34" charset="-122"/>
                  <a:ea typeface="微软雅黑" panose="020B0503020204020204" pitchFamily="34" charset="-122"/>
                </a:rPr>
                <a:t>为流网络</a:t>
              </a:r>
              <a:r>
                <a:rPr lang="en-US" altLang="zh-CN" sz="2400" dirty="0">
                  <a:latin typeface="微软雅黑" panose="020B0503020204020204" pitchFamily="34" charset="-122"/>
                  <a:ea typeface="微软雅黑" panose="020B0503020204020204" pitchFamily="34" charset="-122"/>
                </a:rPr>
                <a:t>G=(V,E)</a:t>
              </a:r>
              <a:r>
                <a:rPr lang="zh-CN" altLang="en-US" sz="2400" dirty="0">
                  <a:latin typeface="微软雅黑" panose="020B0503020204020204" pitchFamily="34" charset="-122"/>
                  <a:ea typeface="微软雅黑" panose="020B0503020204020204" pitchFamily="34" charset="-122"/>
                </a:rPr>
                <a:t>中的一个流，该流网络的源结点为</a:t>
              </a:r>
              <a:r>
                <a:rPr lang="en-US" altLang="zh-CN" sz="2400" dirty="0">
                  <a:latin typeface="微软雅黑" panose="020B0503020204020204" pitchFamily="34" charset="-122"/>
                  <a:ea typeface="微软雅黑" panose="020B0503020204020204" pitchFamily="34" charset="-122"/>
                </a:rPr>
                <a:t>s</a:t>
              </a:r>
              <a:r>
                <a:rPr lang="zh-CN" altLang="en-US" sz="2400" dirty="0">
                  <a:latin typeface="微软雅黑" panose="020B0503020204020204" pitchFamily="34" charset="-122"/>
                  <a:ea typeface="微软雅黑" panose="020B0503020204020204" pitchFamily="34" charset="-122"/>
                </a:rPr>
                <a:t>，汇点为</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，则下面的条件是等价的：</a:t>
              </a:r>
              <a:endParaRPr lang="zh-CN" altLang="en-US" sz="2400" dirty="0">
                <a:latin typeface="微软雅黑" panose="020B0503020204020204" pitchFamily="34" charset="-122"/>
                <a:ea typeface="微软雅黑" panose="020B0503020204020204" pitchFamily="34" charset="-122"/>
              </a:endParaRPr>
            </a:p>
            <a:p>
              <a:pPr marL="1168400">
                <a:lnSpc>
                  <a:spcPct val="150000"/>
                </a:lnSpc>
                <a:defRPr/>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f</a:t>
              </a:r>
              <a:r>
                <a:rPr lang="zh-CN" altLang="en-US" sz="2400" b="1" dirty="0">
                  <a:latin typeface="微软雅黑" panose="020B0503020204020204" pitchFamily="34" charset="-122"/>
                  <a:ea typeface="微软雅黑" panose="020B0503020204020204" pitchFamily="34" charset="-122"/>
                </a:rPr>
                <a:t>是</a:t>
              </a:r>
              <a:r>
                <a:rPr lang="en-US" altLang="zh-CN" sz="2400" b="1" dirty="0">
                  <a:latin typeface="微软雅黑" panose="020B0503020204020204" pitchFamily="34" charset="-122"/>
                  <a:ea typeface="微软雅黑" panose="020B0503020204020204" pitchFamily="34" charset="-122"/>
                </a:rPr>
                <a:t>G</a:t>
              </a:r>
              <a:r>
                <a:rPr lang="zh-CN" altLang="en-US" sz="2400" b="1" dirty="0">
                  <a:latin typeface="微软雅黑" panose="020B0503020204020204" pitchFamily="34" charset="-122"/>
                  <a:ea typeface="微软雅黑" panose="020B0503020204020204" pitchFamily="34" charset="-122"/>
                </a:rPr>
                <a:t>的一个最大流</a:t>
              </a:r>
              <a:endParaRPr lang="zh-CN" altLang="en-US" sz="2400" b="1" dirty="0">
                <a:latin typeface="微软雅黑" panose="020B0503020204020204" pitchFamily="34" charset="-122"/>
                <a:ea typeface="微软雅黑" panose="020B0503020204020204" pitchFamily="34" charset="-122"/>
              </a:endParaRPr>
            </a:p>
            <a:p>
              <a:pPr marL="1168400">
                <a:lnSpc>
                  <a:spcPct val="150000"/>
                </a:lnSpc>
                <a:defRPr/>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残存网络     不包括任何增广路径</a:t>
              </a:r>
              <a:endParaRPr lang="zh-CN" altLang="en-US" sz="2400" b="1" dirty="0">
                <a:latin typeface="微软雅黑" panose="020B0503020204020204" pitchFamily="34" charset="-122"/>
                <a:ea typeface="微软雅黑" panose="020B0503020204020204" pitchFamily="34" charset="-122"/>
              </a:endParaRPr>
            </a:p>
            <a:p>
              <a:pPr marL="1168400">
                <a:lnSpc>
                  <a:spcPct val="150000"/>
                </a:lnSpc>
                <a:defRPr/>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                   ，其中</a:t>
              </a:r>
              <a:r>
                <a:rPr lang="en-US" altLang="zh-CN" sz="2400" b="1" dirty="0">
                  <a:latin typeface="微软雅黑" panose="020B0503020204020204" pitchFamily="34" charset="-122"/>
                  <a:ea typeface="微软雅黑" panose="020B0503020204020204" pitchFamily="34" charset="-122"/>
                </a:rPr>
                <a:t>(S,T)</a:t>
              </a:r>
              <a:r>
                <a:rPr lang="zh-CN" altLang="en-US" sz="2400" b="1" dirty="0">
                  <a:latin typeface="微软雅黑" panose="020B0503020204020204" pitchFamily="34" charset="-122"/>
                  <a:ea typeface="微软雅黑" panose="020B0503020204020204" pitchFamily="34" charset="-122"/>
                </a:rPr>
                <a:t>是流网络</a:t>
              </a:r>
              <a:r>
                <a:rPr lang="en-US" altLang="zh-CN" sz="2400" b="1" dirty="0">
                  <a:latin typeface="微软雅黑" panose="020B0503020204020204" pitchFamily="34" charset="-122"/>
                  <a:ea typeface="微软雅黑" panose="020B0503020204020204" pitchFamily="34" charset="-122"/>
                </a:rPr>
                <a:t>G</a:t>
              </a:r>
              <a:r>
                <a:rPr lang="zh-CN" altLang="en-US" sz="2400" b="1" dirty="0">
                  <a:latin typeface="微软雅黑" panose="020B0503020204020204" pitchFamily="34" charset="-122"/>
                  <a:ea typeface="微软雅黑" panose="020B0503020204020204" pitchFamily="34" charset="-122"/>
                </a:rPr>
                <a:t>的某个切割</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89098" name="对象 9">
              <a:hlinkClick r:id="" action="ppaction://ole?verb=0"/>
            </p:cNvPr>
            <p:cNvGraphicFramePr>
              <a:graphicFrameLocks noChangeAspect="1"/>
            </p:cNvGraphicFramePr>
            <p:nvPr/>
          </p:nvGraphicFramePr>
          <p:xfrm>
            <a:off x="2359681" y="5828079"/>
            <a:ext cx="1766027" cy="451991"/>
          </p:xfrm>
          <a:graphic>
            <a:graphicData uri="http://schemas.openxmlformats.org/presentationml/2006/ole">
              <mc:AlternateContent xmlns:mc="http://schemas.openxmlformats.org/markup-compatibility/2006">
                <mc:Choice xmlns:v="urn:schemas-microsoft-com:vml" Requires="v">
                  <p:oleObj spid="_x0000_s89104" name="" r:id="rId7" imgW="800100" imgH="203200" progId="Equation.KSEE3">
                    <p:embed/>
                  </p:oleObj>
                </mc:Choice>
                <mc:Fallback>
                  <p:oleObj name="" r:id="rId7" imgW="800100" imgH="203200" progId="Equation.KSEE3">
                    <p:embed/>
                    <p:pic>
                      <p:nvPicPr>
                        <p:cNvPr id="0" name="对象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9681" y="5828079"/>
                          <a:ext cx="1766027" cy="45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9" name="对象 8">
              <a:hlinkClick r:id="" action="ppaction://ole?verb=0"/>
            </p:cNvPr>
            <p:cNvGraphicFramePr>
              <a:graphicFrameLocks noChangeAspect="1"/>
            </p:cNvGraphicFramePr>
            <p:nvPr/>
          </p:nvGraphicFramePr>
          <p:xfrm>
            <a:off x="3661088" y="5229200"/>
            <a:ext cx="450124" cy="504056"/>
          </p:xfrm>
          <a:graphic>
            <a:graphicData uri="http://schemas.openxmlformats.org/presentationml/2006/ole">
              <mc:AlternateContent xmlns:mc="http://schemas.openxmlformats.org/markup-compatibility/2006">
                <mc:Choice xmlns:v="urn:schemas-microsoft-com:vml" Requires="v">
                  <p:oleObj spid="_x0000_s89105" name="" r:id="rId9" imgW="215900" imgH="241300" progId="Equation.KSEE3">
                    <p:embed/>
                  </p:oleObj>
                </mc:Choice>
                <mc:Fallback>
                  <p:oleObj name="" r:id="rId9" imgW="215900" imgH="241300" progId="Equation.KSEE3">
                    <p:embed/>
                    <p:pic>
                      <p:nvPicPr>
                        <p:cNvPr id="0" name="对象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1088" y="5229200"/>
                          <a:ext cx="45012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89096" name="图片 20" descr="25"/>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362200" y="6045200"/>
            <a:ext cx="34702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1"/>
          <p:cNvSpPr txBox="1">
            <a:spLocks noChangeArrowheads="1"/>
          </p:cNvSpPr>
          <p:nvPr/>
        </p:nvSpPr>
        <p:spPr bwMode="auto">
          <a:xfrm>
            <a:off x="250825" y="333375"/>
            <a:ext cx="8569325" cy="5678488"/>
          </a:xfrm>
          <a:prstGeom prst="rect">
            <a:avLst/>
          </a:prstGeom>
          <a:solidFill>
            <a:schemeClr val="bg1"/>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defRPr/>
            </a:pPr>
            <a:r>
              <a:rPr lang="en-US" altLang="zh-CN" sz="2400" dirty="0">
                <a:solidFill>
                  <a:srgbClr val="0000FF"/>
                </a:solidFill>
              </a:rPr>
              <a:t>(2) </a:t>
            </a:r>
            <a:r>
              <a:rPr lang="zh-CN" altLang="en-US" sz="2400" dirty="0">
                <a:solidFill>
                  <a:srgbClr val="0000FF"/>
                </a:solidFill>
              </a:rPr>
              <a:t>残存网络     不包括任何增广路径</a:t>
            </a:r>
            <a:endParaRPr lang="zh-CN" altLang="en-US" sz="2400" dirty="0">
              <a:solidFill>
                <a:srgbClr val="0000FF"/>
              </a:solidFill>
            </a:endParaRPr>
          </a:p>
          <a:p>
            <a:pPr>
              <a:lnSpc>
                <a:spcPct val="150000"/>
              </a:lnSpc>
              <a:spcBef>
                <a:spcPct val="0"/>
              </a:spcBef>
              <a:buClrTx/>
              <a:buSzTx/>
              <a:buFont typeface="Arial" panose="020B0604020202020204" pitchFamily="34" charset="0"/>
              <a:buNone/>
              <a:defRPr/>
            </a:pPr>
            <a:r>
              <a:rPr lang="en-US" altLang="zh-CN" sz="2400" dirty="0">
                <a:solidFill>
                  <a:srgbClr val="0000FF"/>
                </a:solidFill>
              </a:rPr>
              <a:t>(3)</a:t>
            </a:r>
            <a:r>
              <a:rPr lang="zh-CN" altLang="en-US" sz="2400" dirty="0">
                <a:solidFill>
                  <a:srgbClr val="0000FF"/>
                </a:solidFill>
              </a:rPr>
              <a:t>                    ，其中</a:t>
            </a:r>
            <a:r>
              <a:rPr lang="en-US" altLang="zh-CN" sz="2400" dirty="0">
                <a:solidFill>
                  <a:srgbClr val="0000FF"/>
                </a:solidFill>
              </a:rPr>
              <a:t>(S,T)</a:t>
            </a:r>
            <a:r>
              <a:rPr lang="zh-CN" altLang="en-US" sz="2400" dirty="0">
                <a:solidFill>
                  <a:srgbClr val="0000FF"/>
                </a:solidFill>
              </a:rPr>
              <a:t>是流网络</a:t>
            </a:r>
            <a:r>
              <a:rPr lang="en-US" altLang="zh-CN" sz="2400" dirty="0">
                <a:solidFill>
                  <a:srgbClr val="0000FF"/>
                </a:solidFill>
              </a:rPr>
              <a:t>G</a:t>
            </a:r>
            <a:r>
              <a:rPr lang="zh-CN" altLang="en-US" sz="2400" dirty="0">
                <a:solidFill>
                  <a:srgbClr val="0000FF"/>
                </a:solidFill>
              </a:rPr>
              <a:t>的某个切割</a:t>
            </a:r>
            <a:endParaRPr lang="zh-CN" altLang="en-US" sz="2400" dirty="0">
              <a:solidFill>
                <a:srgbClr val="0000FF"/>
              </a:solidFill>
            </a:endParaRPr>
          </a:p>
          <a:p>
            <a:pPr>
              <a:lnSpc>
                <a:spcPct val="150000"/>
              </a:lnSpc>
              <a:spcBef>
                <a:spcPct val="0"/>
              </a:spcBef>
              <a:buClrTx/>
              <a:buSzTx/>
              <a:buFont typeface="Arial" panose="020B0604020202020204" pitchFamily="34" charset="0"/>
              <a:buNone/>
              <a:defRPr/>
            </a:pPr>
            <a:endParaRPr lang="zh-CN" altLang="en-US" sz="1200" dirty="0">
              <a:solidFill>
                <a:schemeClr val="tx1"/>
              </a:solidFill>
            </a:endParaRPr>
          </a:p>
          <a:p>
            <a:pPr marL="2062480" indent="-2062480">
              <a:lnSpc>
                <a:spcPct val="150000"/>
              </a:lnSpc>
              <a:spcBef>
                <a:spcPct val="0"/>
              </a:spcBef>
              <a:buClrTx/>
              <a:buSzTx/>
              <a:buFont typeface="Arial" panose="020B0604020202020204" pitchFamily="34" charset="0"/>
              <a:buNone/>
              <a:defRPr/>
            </a:pPr>
            <a:r>
              <a:rPr lang="en-US" altLang="zh-CN" sz="2400" b="1" dirty="0">
                <a:solidFill>
                  <a:schemeClr val="tx1"/>
                </a:solidFill>
              </a:rPr>
              <a:t>(2)</a:t>
            </a:r>
            <a:r>
              <a:rPr lang="en-US" altLang="zh-CN" sz="2400" b="1" dirty="0">
                <a:solidFill>
                  <a:schemeClr val="tx1"/>
                </a:solidFill>
                <a:latin typeface="等线" panose="02010600030101010101" pitchFamily="2" charset="-122"/>
                <a:ea typeface="等线" panose="02010600030101010101" pitchFamily="2" charset="-122"/>
              </a:rPr>
              <a:t>→</a:t>
            </a:r>
            <a:r>
              <a:rPr lang="en-US" altLang="zh-CN" sz="2400" b="1" dirty="0">
                <a:solidFill>
                  <a:schemeClr val="tx1"/>
                </a:solidFill>
              </a:rPr>
              <a:t>(3) </a:t>
            </a:r>
            <a:r>
              <a:rPr lang="zh-CN" altLang="en-US" sz="2400" b="1" dirty="0">
                <a:solidFill>
                  <a:schemeClr val="tx1"/>
                </a:solidFill>
              </a:rPr>
              <a:t>证明</a:t>
            </a:r>
            <a:r>
              <a:rPr lang="zh-CN" altLang="en-US" sz="2400" dirty="0">
                <a:solidFill>
                  <a:schemeClr val="tx1"/>
                </a:solidFill>
              </a:rPr>
              <a:t>：假定     中不包含任何增广路径，即</a:t>
            </a:r>
            <a:r>
              <a:rPr lang="zh-CN" altLang="en-US" sz="2400" b="1" dirty="0">
                <a:solidFill>
                  <a:schemeClr val="tx1"/>
                </a:solidFill>
              </a:rPr>
              <a:t>残存网络   中不存在从源结点</a:t>
            </a:r>
            <a:r>
              <a:rPr lang="en-US" altLang="zh-CN" sz="2400" b="1" dirty="0">
                <a:solidFill>
                  <a:schemeClr val="tx1"/>
                </a:solidFill>
              </a:rPr>
              <a:t>s</a:t>
            </a:r>
            <a:r>
              <a:rPr lang="zh-CN" altLang="en-US" sz="2400" b="1" dirty="0">
                <a:solidFill>
                  <a:schemeClr val="tx1"/>
                </a:solidFill>
              </a:rPr>
              <a:t>到汇点</a:t>
            </a:r>
            <a:r>
              <a:rPr lang="en-US" altLang="zh-CN" sz="2400" b="1" dirty="0">
                <a:solidFill>
                  <a:schemeClr val="tx1"/>
                </a:solidFill>
              </a:rPr>
              <a:t>t</a:t>
            </a:r>
            <a:r>
              <a:rPr lang="zh-CN" altLang="en-US" sz="2400" b="1" dirty="0">
                <a:solidFill>
                  <a:schemeClr val="tx1"/>
                </a:solidFill>
              </a:rPr>
              <a:t>的路径</a:t>
            </a:r>
            <a:r>
              <a:rPr lang="zh-CN" altLang="en-US" sz="2400" dirty="0">
                <a:solidFill>
                  <a:schemeClr val="tx1"/>
                </a:solidFill>
              </a:rPr>
              <a:t>。</a:t>
            </a:r>
            <a:endParaRPr lang="zh-CN" altLang="en-US" sz="2400" dirty="0">
              <a:solidFill>
                <a:schemeClr val="tx1"/>
              </a:solidFill>
            </a:endParaRPr>
          </a:p>
          <a:p>
            <a:pPr>
              <a:lnSpc>
                <a:spcPct val="150000"/>
              </a:lnSpc>
              <a:spcBef>
                <a:spcPct val="0"/>
              </a:spcBef>
              <a:buClrTx/>
              <a:buSzTx/>
              <a:buFont typeface="Arial" panose="020B0604020202020204" pitchFamily="34" charset="0"/>
              <a:buNone/>
              <a:defRPr/>
            </a:pPr>
            <a:r>
              <a:rPr lang="zh-CN" altLang="en-US" sz="2400" dirty="0">
                <a:solidFill>
                  <a:schemeClr val="tx1"/>
                </a:solidFill>
              </a:rPr>
              <a:t>     定义</a:t>
            </a:r>
            <a:r>
              <a:rPr lang="zh-CN" altLang="en-US" sz="2400" b="1" dirty="0">
                <a:solidFill>
                  <a:srgbClr val="0000FF"/>
                </a:solidFill>
              </a:rPr>
              <a:t>切割</a:t>
            </a:r>
            <a:r>
              <a:rPr lang="en-US" altLang="zh-CN" sz="2400" b="1" dirty="0">
                <a:solidFill>
                  <a:srgbClr val="0000FF"/>
                </a:solidFill>
              </a:rPr>
              <a:t>(S,T)</a:t>
            </a:r>
            <a:r>
              <a:rPr lang="zh-CN" altLang="en-US" sz="2400" dirty="0">
                <a:solidFill>
                  <a:schemeClr val="tx1"/>
                </a:solidFill>
              </a:rPr>
              <a:t>如下</a:t>
            </a:r>
            <a:endParaRPr lang="zh-CN" altLang="en-US" sz="2400" dirty="0">
              <a:solidFill>
                <a:schemeClr val="tx1"/>
              </a:solidFill>
            </a:endParaRPr>
          </a:p>
          <a:p>
            <a:pPr>
              <a:lnSpc>
                <a:spcPct val="150000"/>
              </a:lnSpc>
              <a:spcBef>
                <a:spcPct val="0"/>
              </a:spcBef>
              <a:buClrTx/>
              <a:buSzTx/>
              <a:buFont typeface="Arial" panose="020B0604020202020204" pitchFamily="34" charset="0"/>
              <a:buNone/>
              <a:defRPr/>
            </a:pPr>
            <a:endParaRPr lang="zh-CN" altLang="en-US" sz="1400" dirty="0">
              <a:solidFill>
                <a:schemeClr val="tx1"/>
              </a:solidFill>
            </a:endParaRPr>
          </a:p>
          <a:p>
            <a:pPr>
              <a:lnSpc>
                <a:spcPct val="150000"/>
              </a:lnSpc>
              <a:spcBef>
                <a:spcPct val="0"/>
              </a:spcBef>
              <a:buClrTx/>
              <a:buSzTx/>
              <a:buFont typeface="Arial" panose="020B0604020202020204" pitchFamily="34" charset="0"/>
              <a:buNone/>
              <a:defRPr/>
            </a:pPr>
            <a:endParaRPr lang="zh-CN" altLang="en-US" sz="2400" dirty="0">
              <a:solidFill>
                <a:schemeClr val="tx1"/>
              </a:solidFill>
            </a:endParaRPr>
          </a:p>
          <a:p>
            <a:pPr>
              <a:lnSpc>
                <a:spcPct val="150000"/>
              </a:lnSpc>
              <a:spcBef>
                <a:spcPct val="0"/>
              </a:spcBef>
              <a:buClrTx/>
              <a:buSzTx/>
              <a:buFont typeface="Arial" panose="020B0604020202020204" pitchFamily="34" charset="0"/>
              <a:buNone/>
              <a:defRPr/>
            </a:pPr>
            <a:r>
              <a:rPr lang="zh-CN" altLang="en-US" sz="2400" dirty="0">
                <a:solidFill>
                  <a:schemeClr val="tx1"/>
                </a:solidFill>
              </a:rPr>
              <a:t>     </a:t>
            </a:r>
            <a:r>
              <a:rPr lang="zh-CN" altLang="en-US" sz="2400" b="1" dirty="0">
                <a:solidFill>
                  <a:schemeClr val="tx1"/>
                </a:solidFill>
              </a:rPr>
              <a:t>为证明定理，只需证明                   </a:t>
            </a:r>
            <a:r>
              <a:rPr lang="zh-CN" altLang="en-US" sz="2400" dirty="0">
                <a:solidFill>
                  <a:schemeClr val="tx1"/>
                </a:solidFill>
              </a:rPr>
              <a:t>。</a:t>
            </a:r>
            <a:endParaRPr lang="zh-CN" altLang="en-US" sz="2400" dirty="0">
              <a:solidFill>
                <a:schemeClr val="tx1"/>
              </a:solidFill>
            </a:endParaRPr>
          </a:p>
          <a:p>
            <a:pPr>
              <a:lnSpc>
                <a:spcPct val="150000"/>
              </a:lnSpc>
              <a:spcBef>
                <a:spcPct val="0"/>
              </a:spcBef>
              <a:buClrTx/>
              <a:buSzTx/>
              <a:buFont typeface="Arial" panose="020B0604020202020204" pitchFamily="34" charset="0"/>
              <a:buNone/>
              <a:defRPr/>
            </a:pPr>
            <a:r>
              <a:rPr lang="zh-CN" altLang="en-US" sz="2400" dirty="0">
                <a:solidFill>
                  <a:schemeClr val="tx1"/>
                </a:solidFill>
              </a:rPr>
              <a:t>     </a:t>
            </a:r>
            <a:r>
              <a:rPr lang="zh-CN" altLang="en-US" sz="2400" b="1" dirty="0">
                <a:solidFill>
                  <a:schemeClr val="tx1"/>
                </a:solidFill>
              </a:rPr>
              <a:t>根据引理</a:t>
            </a:r>
            <a:r>
              <a:rPr lang="en-US" altLang="zh-CN" sz="2400" b="1" dirty="0">
                <a:solidFill>
                  <a:schemeClr val="tx1"/>
                </a:solidFill>
              </a:rPr>
              <a:t>3</a:t>
            </a:r>
            <a:r>
              <a:rPr lang="zh-CN" altLang="en-US" sz="2400" b="1" dirty="0">
                <a:solidFill>
                  <a:schemeClr val="tx1"/>
                </a:solidFill>
              </a:rPr>
              <a:t>，                   。所以只需要证明</a:t>
            </a:r>
            <a:endParaRPr lang="zh-CN" altLang="en-US" sz="2400" b="1" dirty="0">
              <a:solidFill>
                <a:schemeClr val="tx1"/>
              </a:solidFill>
            </a:endParaRPr>
          </a:p>
          <a:p>
            <a:pPr>
              <a:lnSpc>
                <a:spcPct val="150000"/>
              </a:lnSpc>
              <a:spcBef>
                <a:spcPct val="0"/>
              </a:spcBef>
              <a:buClrTx/>
              <a:buSzTx/>
              <a:buFont typeface="Arial" panose="020B0604020202020204" pitchFamily="34" charset="0"/>
              <a:buNone/>
              <a:defRPr/>
            </a:pPr>
            <a:r>
              <a:rPr lang="zh-CN" altLang="en-US" sz="2400" dirty="0">
                <a:solidFill>
                  <a:schemeClr val="tx1"/>
                </a:solidFill>
              </a:rPr>
              <a:t>         </a:t>
            </a:r>
            <a:endParaRPr lang="zh-CN" altLang="en-US" sz="2400" dirty="0">
              <a:solidFill>
                <a:schemeClr val="tx1"/>
              </a:solidFill>
            </a:endParaRPr>
          </a:p>
        </p:txBody>
      </p:sp>
      <p:graphicFrame>
        <p:nvGraphicFramePr>
          <p:cNvPr id="91139" name="对象 2">
            <a:hlinkClick r:id="" action="ppaction://ole?verb=0"/>
          </p:cNvPr>
          <p:cNvGraphicFramePr>
            <a:graphicFrameLocks noChangeAspect="1"/>
          </p:cNvGraphicFramePr>
          <p:nvPr/>
        </p:nvGraphicFramePr>
        <p:xfrm>
          <a:off x="3079750" y="1844675"/>
          <a:ext cx="484188" cy="541338"/>
        </p:xfrm>
        <a:graphic>
          <a:graphicData uri="http://schemas.openxmlformats.org/presentationml/2006/ole">
            <mc:AlternateContent xmlns:mc="http://schemas.openxmlformats.org/markup-compatibility/2006">
              <mc:Choice xmlns:v="urn:schemas-microsoft-com:vml" Requires="v">
                <p:oleObj spid="_x0000_s91149" name="" r:id="rId1" imgW="215900" imgH="241300" progId="Equation.KSEE3">
                  <p:embed/>
                </p:oleObj>
              </mc:Choice>
              <mc:Fallback>
                <p:oleObj name="" r:id="rId1" imgW="215900" imgH="241300" progId="Equation.KSEE3">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0" y="1844675"/>
                        <a:ext cx="48418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40" name="对象 4">
            <a:hlinkClick r:id="" action="ppaction://ole?verb=0"/>
          </p:cNvPr>
          <p:cNvGraphicFramePr>
            <a:graphicFrameLocks noChangeAspect="1"/>
          </p:cNvGraphicFramePr>
          <p:nvPr/>
        </p:nvGraphicFramePr>
        <p:xfrm>
          <a:off x="8408988" y="1844675"/>
          <a:ext cx="484187" cy="536575"/>
        </p:xfrm>
        <a:graphic>
          <a:graphicData uri="http://schemas.openxmlformats.org/presentationml/2006/ole">
            <mc:AlternateContent xmlns:mc="http://schemas.openxmlformats.org/markup-compatibility/2006">
              <mc:Choice xmlns:v="urn:schemas-microsoft-com:vml" Requires="v">
                <p:oleObj spid="_x0000_s91150" name="" r:id="rId3" imgW="215900" imgH="241300" progId="Equation.KSEE3">
                  <p:embed/>
                </p:oleObj>
              </mc:Choice>
              <mc:Fallback>
                <p:oleObj name="" r:id="rId3" imgW="215900" imgH="241300" progId="Equation.KSEE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8988" y="1844675"/>
                        <a:ext cx="48418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41" name="对象 6">
            <a:hlinkClick r:id="" action="ppaction://ole?verb=0"/>
          </p:cNvPr>
          <p:cNvGraphicFramePr>
            <a:graphicFrameLocks noChangeAspect="1"/>
          </p:cNvGraphicFramePr>
          <p:nvPr/>
        </p:nvGraphicFramePr>
        <p:xfrm>
          <a:off x="803275" y="3627438"/>
          <a:ext cx="7704138" cy="503237"/>
        </p:xfrm>
        <a:graphic>
          <a:graphicData uri="http://schemas.openxmlformats.org/presentationml/2006/ole">
            <mc:AlternateContent xmlns:mc="http://schemas.openxmlformats.org/markup-compatibility/2006">
              <mc:Choice xmlns:v="urn:schemas-microsoft-com:vml" Requires="v">
                <p:oleObj spid="_x0000_s91151" name="" r:id="rId5" imgW="3441700" imgH="241300" progId="Equation.3">
                  <p:embed/>
                </p:oleObj>
              </mc:Choice>
              <mc:Fallback>
                <p:oleObj name="" r:id="rId5" imgW="3441700" imgH="241300" progId="Equation.3">
                  <p:embed/>
                  <p:pic>
                    <p:nvPicPr>
                      <p:cNvPr id="0"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3275" y="3627438"/>
                        <a:ext cx="770413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42" name="对象 7">
            <a:hlinkClick r:id="" action="ppaction://ole?verb=0"/>
          </p:cNvPr>
          <p:cNvGraphicFramePr>
            <a:graphicFrameLocks noChangeAspect="1"/>
          </p:cNvGraphicFramePr>
          <p:nvPr/>
        </p:nvGraphicFramePr>
        <p:xfrm>
          <a:off x="3852863" y="4397375"/>
          <a:ext cx="1771650" cy="414338"/>
        </p:xfrm>
        <a:graphic>
          <a:graphicData uri="http://schemas.openxmlformats.org/presentationml/2006/ole">
            <mc:AlternateContent xmlns:mc="http://schemas.openxmlformats.org/markup-compatibility/2006">
              <mc:Choice xmlns:v="urn:schemas-microsoft-com:vml" Requires="v">
                <p:oleObj spid="_x0000_s91152" name="" r:id="rId7" imgW="800100" imgH="203200" progId="Equation.KSEE3">
                  <p:embed/>
                </p:oleObj>
              </mc:Choice>
              <mc:Fallback>
                <p:oleObj name="" r:id="rId7" imgW="800100" imgH="203200" progId="Equation.KSEE3">
                  <p:embed/>
                  <p:pic>
                    <p:nvPicPr>
                      <p:cNvPr id="0"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2863" y="4397375"/>
                        <a:ext cx="177165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43" name="对象 18">
            <a:hlinkClick r:id="" action="ppaction://ole?verb=0"/>
          </p:cNvPr>
          <p:cNvGraphicFramePr>
            <a:graphicFrameLocks noChangeAspect="1"/>
          </p:cNvGraphicFramePr>
          <p:nvPr/>
        </p:nvGraphicFramePr>
        <p:xfrm>
          <a:off x="2319338" y="4946650"/>
          <a:ext cx="1889125" cy="428625"/>
        </p:xfrm>
        <a:graphic>
          <a:graphicData uri="http://schemas.openxmlformats.org/presentationml/2006/ole">
            <mc:AlternateContent xmlns:mc="http://schemas.openxmlformats.org/markup-compatibility/2006">
              <mc:Choice xmlns:v="urn:schemas-microsoft-com:vml" Requires="v">
                <p:oleObj spid="_x0000_s91153" name="" r:id="rId9" imgW="838200" imgH="203200" progId="Equation.KSEE3">
                  <p:embed/>
                </p:oleObj>
              </mc:Choice>
              <mc:Fallback>
                <p:oleObj name="" r:id="rId9" imgW="838200" imgH="203200" progId="Equation.KSEE3">
                  <p:embed/>
                  <p:pic>
                    <p:nvPicPr>
                      <p:cNvPr id="0" name="对象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9338" y="4946650"/>
                        <a:ext cx="18891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44" name="对象 19">
            <a:hlinkClick r:id="" action="ppaction://ole?verb=0"/>
          </p:cNvPr>
          <p:cNvGraphicFramePr>
            <a:graphicFrameLocks noChangeAspect="1"/>
          </p:cNvGraphicFramePr>
          <p:nvPr/>
        </p:nvGraphicFramePr>
        <p:xfrm>
          <a:off x="6645275" y="4918075"/>
          <a:ext cx="2247900" cy="422275"/>
        </p:xfrm>
        <a:graphic>
          <a:graphicData uri="http://schemas.openxmlformats.org/presentationml/2006/ole">
            <mc:AlternateContent xmlns:mc="http://schemas.openxmlformats.org/markup-compatibility/2006">
              <mc:Choice xmlns:v="urn:schemas-microsoft-com:vml" Requires="v">
                <p:oleObj spid="_x0000_s91154" name="" r:id="rId11" imgW="1079500" imgH="203200" progId="Equation.KSEE3">
                  <p:embed/>
                </p:oleObj>
              </mc:Choice>
              <mc:Fallback>
                <p:oleObj name="" r:id="rId11" imgW="1079500" imgH="203200" progId="Equation.KSEE3">
                  <p:embed/>
                  <p:pic>
                    <p:nvPicPr>
                      <p:cNvPr id="0" name="对象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45275" y="4918075"/>
                        <a:ext cx="22479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45" name="对象 4">
            <a:hlinkClick r:id="" action="ppaction://ole?verb=0"/>
          </p:cNvPr>
          <p:cNvGraphicFramePr>
            <a:graphicFrameLocks noChangeAspect="1"/>
          </p:cNvGraphicFramePr>
          <p:nvPr/>
        </p:nvGraphicFramePr>
        <p:xfrm>
          <a:off x="4824413" y="5805488"/>
          <a:ext cx="3983037" cy="581025"/>
        </p:xfrm>
        <a:graphic>
          <a:graphicData uri="http://schemas.openxmlformats.org/presentationml/2006/ole">
            <mc:AlternateContent xmlns:mc="http://schemas.openxmlformats.org/markup-compatibility/2006">
              <mc:Choice xmlns:v="urn:schemas-microsoft-com:vml" Requires="v">
                <p:oleObj spid="_x0000_s91155" name="" r:id="rId13" imgW="2349500" imgH="342900" progId="Equation.KSEE3">
                  <p:embed/>
                </p:oleObj>
              </mc:Choice>
              <mc:Fallback>
                <p:oleObj name="" r:id="rId13" imgW="2349500" imgH="342900" progId="Equation.KSEE3">
                  <p:embed/>
                  <p:pic>
                    <p:nvPicPr>
                      <p:cNvPr id="0" name="对象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24413" y="5805488"/>
                        <a:ext cx="3983037" cy="581025"/>
                      </a:xfrm>
                      <a:prstGeom prst="rect">
                        <a:avLst/>
                      </a:prstGeom>
                      <a:solidFill>
                        <a:srgbClr val="C7FFF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46" name="对象 8">
            <a:hlinkClick r:id="" action="ppaction://ole?verb=0"/>
          </p:cNvPr>
          <p:cNvGraphicFramePr>
            <a:graphicFrameLocks noChangeAspect="1"/>
          </p:cNvGraphicFramePr>
          <p:nvPr/>
        </p:nvGraphicFramePr>
        <p:xfrm>
          <a:off x="2105025" y="474663"/>
          <a:ext cx="427038" cy="477837"/>
        </p:xfrm>
        <a:graphic>
          <a:graphicData uri="http://schemas.openxmlformats.org/presentationml/2006/ole">
            <mc:AlternateContent xmlns:mc="http://schemas.openxmlformats.org/markup-compatibility/2006">
              <mc:Choice xmlns:v="urn:schemas-microsoft-com:vml" Requires="v">
                <p:oleObj spid="_x0000_s91156" name="" r:id="rId15" imgW="215900" imgH="241300" progId="Equation.KSEE3">
                  <p:embed/>
                </p:oleObj>
              </mc:Choice>
              <mc:Fallback>
                <p:oleObj name="" r:id="rId15" imgW="215900" imgH="241300" progId="Equation.KSEE3">
                  <p:embed/>
                  <p:pic>
                    <p:nvPicPr>
                      <p:cNvPr id="0" name="对象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025" y="474663"/>
                        <a:ext cx="427038"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bwMode="auto">
          <a:xfrm>
            <a:off x="250825" y="333375"/>
            <a:ext cx="8569325" cy="1169988"/>
          </a:xfrm>
          <a:prstGeom prst="rect">
            <a:avLst/>
          </a:prstGeom>
          <a:solidFill>
            <a:schemeClr val="accent1"/>
          </a:solidFill>
          <a:ln w="9525" cap="flat" cmpd="sng" algn="ctr">
            <a:solidFill>
              <a:schemeClr val="accent1">
                <a:lumMod val="20000"/>
                <a:lumOff val="80000"/>
              </a:schemeClr>
            </a:solidFill>
            <a:prstDash val="solid"/>
            <a:round/>
            <a:headEnd type="none" w="med" len="med"/>
            <a:tailEnd type="none" w="med" len="med"/>
          </a:ln>
          <a:effectLst/>
        </p:spPr>
        <p:txBody>
          <a:bodyPr/>
          <a:lstStyle/>
          <a:p>
            <a:pPr>
              <a:lnSpc>
                <a:spcPct val="150000"/>
              </a:lnSpc>
              <a:defRPr/>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残存网络     不包括任何增广路径</a:t>
            </a:r>
            <a:endParaRPr lang="zh-CN" altLang="en-US" sz="2400" dirty="0">
              <a:latin typeface="微软雅黑" panose="020B0503020204020204" pitchFamily="34" charset="-122"/>
              <a:ea typeface="微软雅黑" panose="020B0503020204020204" pitchFamily="34" charset="-122"/>
            </a:endParaRPr>
          </a:p>
          <a:p>
            <a:pPr>
              <a:lnSpc>
                <a:spcPct val="150000"/>
              </a:lnSpc>
              <a:defRPr/>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                    ，其中</a:t>
            </a:r>
            <a:r>
              <a:rPr lang="en-US" altLang="zh-CN" sz="2400" dirty="0">
                <a:latin typeface="微软雅黑" panose="020B0503020204020204" pitchFamily="34" charset="-122"/>
                <a:ea typeface="微软雅黑" panose="020B0503020204020204" pitchFamily="34" charset="-122"/>
              </a:rPr>
              <a:t>(S,T)</a:t>
            </a:r>
            <a:r>
              <a:rPr lang="zh-CN" altLang="en-US" sz="2400" dirty="0">
                <a:latin typeface="微软雅黑" panose="020B0503020204020204" pitchFamily="34" charset="-122"/>
                <a:ea typeface="微软雅黑" panose="020B0503020204020204" pitchFamily="34" charset="-122"/>
              </a:rPr>
              <a:t>是流网络</a:t>
            </a:r>
            <a:r>
              <a:rPr lang="en-US" altLang="zh-CN" sz="2400" dirty="0">
                <a:latin typeface="微软雅黑" panose="020B0503020204020204" pitchFamily="34" charset="-122"/>
                <a:ea typeface="微软雅黑" panose="020B0503020204020204" pitchFamily="34" charset="-122"/>
              </a:rPr>
              <a:t>G</a:t>
            </a:r>
            <a:r>
              <a:rPr lang="zh-CN" altLang="en-US" sz="2400" dirty="0">
                <a:latin typeface="微软雅黑" panose="020B0503020204020204" pitchFamily="34" charset="-122"/>
                <a:ea typeface="微软雅黑" panose="020B0503020204020204" pitchFamily="34" charset="-122"/>
              </a:rPr>
              <a:t>的某个切割</a:t>
            </a:r>
            <a:endParaRPr lang="zh-CN" altLang="en-US" sz="2400" dirty="0">
              <a:latin typeface="微软雅黑" panose="020B0503020204020204" pitchFamily="34" charset="-122"/>
              <a:ea typeface="微软雅黑" panose="020B0503020204020204" pitchFamily="34" charset="-122"/>
            </a:endParaRPr>
          </a:p>
          <a:p>
            <a:pPr>
              <a:buFont typeface="Arial" panose="020B0604020202020204" pitchFamily="34" charset="0"/>
              <a:buNone/>
              <a:defRPr/>
            </a:pPr>
            <a:endParaRPr lang="zh-CN" altLang="en-US" dirty="0">
              <a:latin typeface="微软雅黑" panose="020B0503020204020204" pitchFamily="34" charset="-122"/>
              <a:ea typeface="微软雅黑" panose="020B0503020204020204" pitchFamily="34" charset="-122"/>
            </a:endParaRPr>
          </a:p>
        </p:txBody>
      </p:sp>
      <p:graphicFrame>
        <p:nvGraphicFramePr>
          <p:cNvPr id="91148" name="对象 9">
            <a:hlinkClick r:id="" action="ppaction://ole?verb=0"/>
          </p:cNvPr>
          <p:cNvGraphicFramePr>
            <a:graphicFrameLocks noChangeAspect="1"/>
          </p:cNvGraphicFramePr>
          <p:nvPr/>
        </p:nvGraphicFramePr>
        <p:xfrm>
          <a:off x="752475" y="1019175"/>
          <a:ext cx="1779588" cy="455613"/>
        </p:xfrm>
        <a:graphic>
          <a:graphicData uri="http://schemas.openxmlformats.org/presentationml/2006/ole">
            <mc:AlternateContent xmlns:mc="http://schemas.openxmlformats.org/markup-compatibility/2006">
              <mc:Choice xmlns:v="urn:schemas-microsoft-com:vml" Requires="v">
                <p:oleObj spid="_x0000_s91157" name="" r:id="rId16" imgW="800100" imgH="203200" progId="Equation.KSEE3">
                  <p:embed/>
                </p:oleObj>
              </mc:Choice>
              <mc:Fallback>
                <p:oleObj name="" r:id="rId16" imgW="800100" imgH="203200" progId="Equation.KSEE3">
                  <p:embed/>
                  <p:pic>
                    <p:nvPicPr>
                      <p:cNvPr id="0" name="对象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2475" y="1019175"/>
                        <a:ext cx="177958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文本框 1"/>
          <p:cNvSpPr txBox="1">
            <a:spLocks noChangeArrowheads="1"/>
          </p:cNvSpPr>
          <p:nvPr/>
        </p:nvSpPr>
        <p:spPr bwMode="auto">
          <a:xfrm>
            <a:off x="76200" y="44450"/>
            <a:ext cx="9056688" cy="5078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pPr>
            <a:r>
              <a:rPr lang="zh-CN" altLang="en-US" sz="2400">
                <a:solidFill>
                  <a:schemeClr val="tx1"/>
                </a:solidFill>
              </a:rPr>
              <a:t>考虑任意一对结点                  ，有三种情况：</a:t>
            </a:r>
            <a:endParaRPr lang="zh-CN" altLang="en-US" sz="2400">
              <a:solidFill>
                <a:schemeClr val="tx1"/>
              </a:solidFill>
            </a:endParaRPr>
          </a:p>
          <a:p>
            <a:pPr>
              <a:lnSpc>
                <a:spcPct val="150000"/>
              </a:lnSpc>
              <a:spcBef>
                <a:spcPct val="0"/>
              </a:spcBef>
              <a:buClrTx/>
              <a:buSzTx/>
              <a:buFont typeface="Arial" panose="020B0604020202020204" pitchFamily="34" charset="0"/>
              <a:buNone/>
            </a:pPr>
            <a:r>
              <a:rPr lang="zh-CN" altLang="en-US" sz="2400" b="1">
                <a:solidFill>
                  <a:srgbClr val="0000FF"/>
                </a:solidFill>
              </a:rPr>
              <a:t>情况</a:t>
            </a:r>
            <a:r>
              <a:rPr lang="en-US" altLang="zh-CN" sz="2400" b="1">
                <a:solidFill>
                  <a:srgbClr val="0000FF"/>
                </a:solidFill>
              </a:rPr>
              <a:t>1</a:t>
            </a:r>
            <a:r>
              <a:rPr lang="zh-CN" altLang="en-US" sz="2400">
                <a:solidFill>
                  <a:schemeClr val="tx1"/>
                </a:solidFill>
              </a:rPr>
              <a:t>：</a:t>
            </a:r>
            <a:r>
              <a:rPr lang="en-US" altLang="zh-CN" sz="2400">
                <a:solidFill>
                  <a:schemeClr val="tx1"/>
                </a:solidFill>
              </a:rPr>
              <a:t>     </a:t>
            </a:r>
            <a:r>
              <a:rPr lang="zh-CN" altLang="en-US" sz="2400">
                <a:solidFill>
                  <a:schemeClr val="tx1"/>
                </a:solidFill>
              </a:rPr>
              <a:t>        ，则有                      。</a:t>
            </a:r>
            <a:endParaRPr lang="en-US" altLang="zh-CN" sz="2400">
              <a:solidFill>
                <a:schemeClr val="tx1"/>
              </a:solidFill>
            </a:endParaRPr>
          </a:p>
          <a:p>
            <a:pPr>
              <a:lnSpc>
                <a:spcPct val="150000"/>
              </a:lnSpc>
              <a:spcBef>
                <a:spcPct val="0"/>
              </a:spcBef>
              <a:buClrTx/>
              <a:buSzTx/>
              <a:buFont typeface="Arial" panose="020B0604020202020204" pitchFamily="34" charset="0"/>
              <a:buNone/>
            </a:pPr>
            <a:r>
              <a:rPr lang="en-US" altLang="zh-CN" sz="2400">
                <a:solidFill>
                  <a:schemeClr val="tx1"/>
                </a:solidFill>
              </a:rPr>
              <a:t>            </a:t>
            </a:r>
            <a:r>
              <a:rPr lang="zh-CN" altLang="en-US" sz="2400">
                <a:solidFill>
                  <a:schemeClr val="tx1"/>
                </a:solidFill>
              </a:rPr>
              <a:t>否则                                            ，从而得到               ，</a:t>
            </a:r>
            <a:endParaRPr lang="en-US" altLang="zh-CN" sz="2400">
              <a:solidFill>
                <a:schemeClr val="tx1"/>
              </a:solidFill>
            </a:endParaRPr>
          </a:p>
          <a:p>
            <a:pPr>
              <a:lnSpc>
                <a:spcPct val="150000"/>
              </a:lnSpc>
              <a:spcBef>
                <a:spcPct val="0"/>
              </a:spcBef>
              <a:buClrTx/>
              <a:buSzTx/>
              <a:buFont typeface="Arial" panose="020B0604020202020204" pitchFamily="34" charset="0"/>
              <a:buNone/>
            </a:pPr>
            <a:r>
              <a:rPr lang="en-US" altLang="zh-CN" sz="2400">
                <a:solidFill>
                  <a:schemeClr val="tx1"/>
                </a:solidFill>
              </a:rPr>
              <a:t>            </a:t>
            </a:r>
            <a:r>
              <a:rPr lang="zh-CN" altLang="en-US" sz="2400">
                <a:solidFill>
                  <a:schemeClr val="tx1"/>
                </a:solidFill>
              </a:rPr>
              <a:t>并推出         ，与</a:t>
            </a:r>
            <a:r>
              <a:rPr lang="en-US" altLang="zh-CN" sz="2400">
                <a:solidFill>
                  <a:schemeClr val="tx1"/>
                </a:solidFill>
              </a:rPr>
              <a:t>v</a:t>
            </a:r>
            <a:r>
              <a:rPr lang="zh-CN" altLang="en-US" sz="2400">
                <a:solidFill>
                  <a:schemeClr val="tx1"/>
                </a:solidFill>
              </a:rPr>
              <a:t>的定义矛盾。</a:t>
            </a:r>
            <a:endParaRPr lang="zh-CN" altLang="en-US" sz="2400">
              <a:solidFill>
                <a:schemeClr val="tx1"/>
              </a:solidFill>
            </a:endParaRPr>
          </a:p>
          <a:p>
            <a:pPr>
              <a:lnSpc>
                <a:spcPct val="150000"/>
              </a:lnSpc>
              <a:spcBef>
                <a:spcPct val="0"/>
              </a:spcBef>
              <a:buClrTx/>
              <a:buSzTx/>
              <a:buFont typeface="Arial" panose="020B0604020202020204" pitchFamily="34" charset="0"/>
              <a:buNone/>
            </a:pPr>
            <a:r>
              <a:rPr lang="zh-CN" altLang="en-US" sz="2400" b="1">
                <a:solidFill>
                  <a:srgbClr val="0000FF"/>
                </a:solidFill>
              </a:rPr>
              <a:t>情况</a:t>
            </a:r>
            <a:r>
              <a:rPr lang="en-US" altLang="zh-CN" sz="2400" b="1">
                <a:solidFill>
                  <a:srgbClr val="0000FF"/>
                </a:solidFill>
              </a:rPr>
              <a:t>2</a:t>
            </a:r>
            <a:r>
              <a:rPr lang="zh-CN" altLang="en-US" sz="2400">
                <a:solidFill>
                  <a:schemeClr val="tx1"/>
                </a:solidFill>
              </a:rPr>
              <a:t>：</a:t>
            </a:r>
            <a:r>
              <a:rPr lang="en-US" altLang="zh-CN" sz="2400">
                <a:solidFill>
                  <a:schemeClr val="tx1"/>
                </a:solidFill>
              </a:rPr>
              <a:t>             </a:t>
            </a:r>
            <a:r>
              <a:rPr lang="zh-CN" altLang="en-US" sz="2400">
                <a:solidFill>
                  <a:schemeClr val="tx1"/>
                </a:solidFill>
              </a:rPr>
              <a:t>，则有                 。</a:t>
            </a:r>
            <a:endParaRPr lang="en-US" altLang="zh-CN" sz="2400">
              <a:solidFill>
                <a:schemeClr val="tx1"/>
              </a:solidFill>
            </a:endParaRPr>
          </a:p>
          <a:p>
            <a:pPr>
              <a:lnSpc>
                <a:spcPct val="150000"/>
              </a:lnSpc>
              <a:spcBef>
                <a:spcPct val="0"/>
              </a:spcBef>
              <a:buClrTx/>
              <a:buSzTx/>
              <a:buFont typeface="Arial" panose="020B0604020202020204" pitchFamily="34" charset="0"/>
              <a:buNone/>
            </a:pPr>
            <a:r>
              <a:rPr lang="en-US" altLang="zh-CN" sz="2400">
                <a:solidFill>
                  <a:schemeClr val="tx1"/>
                </a:solidFill>
              </a:rPr>
              <a:t>            </a:t>
            </a:r>
            <a:r>
              <a:rPr lang="zh-CN" altLang="en-US" sz="2400">
                <a:solidFill>
                  <a:schemeClr val="tx1"/>
                </a:solidFill>
              </a:rPr>
              <a:t>否则                                ，</a:t>
            </a:r>
            <a:r>
              <a:rPr lang="zh-CN" altLang="en-US" sz="2400">
                <a:solidFill>
                  <a:schemeClr val="tx1"/>
                </a:solidFill>
                <a:sym typeface="黑体" panose="02010609060101010101" pitchFamily="49" charset="-122"/>
              </a:rPr>
              <a:t>从而得到               ，</a:t>
            </a:r>
            <a:endParaRPr lang="en-US" altLang="zh-CN" sz="2400">
              <a:solidFill>
                <a:schemeClr val="tx1"/>
              </a:solidFill>
              <a:sym typeface="黑体" panose="02010609060101010101" pitchFamily="49" charset="-122"/>
            </a:endParaRPr>
          </a:p>
          <a:p>
            <a:pPr>
              <a:lnSpc>
                <a:spcPct val="150000"/>
              </a:lnSpc>
              <a:spcBef>
                <a:spcPct val="0"/>
              </a:spcBef>
              <a:buClrTx/>
              <a:buSzTx/>
              <a:buFont typeface="Arial" panose="020B0604020202020204" pitchFamily="34" charset="0"/>
              <a:buNone/>
            </a:pPr>
            <a:r>
              <a:rPr lang="en-US" altLang="zh-CN" sz="2400">
                <a:solidFill>
                  <a:schemeClr val="tx1"/>
                </a:solidFill>
                <a:sym typeface="黑体" panose="02010609060101010101" pitchFamily="49" charset="-122"/>
              </a:rPr>
              <a:t>            </a:t>
            </a:r>
            <a:r>
              <a:rPr lang="zh-CN" altLang="en-US" sz="2400">
                <a:solidFill>
                  <a:schemeClr val="tx1"/>
                </a:solidFill>
                <a:sym typeface="黑体" panose="02010609060101010101" pitchFamily="49" charset="-122"/>
              </a:rPr>
              <a:t>并推出         ，与</a:t>
            </a:r>
            <a:r>
              <a:rPr lang="en-US" altLang="zh-CN" sz="2400">
                <a:solidFill>
                  <a:schemeClr val="tx1"/>
                </a:solidFill>
                <a:sym typeface="黑体" panose="02010609060101010101" pitchFamily="49" charset="-122"/>
              </a:rPr>
              <a:t>v</a:t>
            </a:r>
            <a:r>
              <a:rPr lang="zh-CN" altLang="en-US" sz="2400">
                <a:solidFill>
                  <a:schemeClr val="tx1"/>
                </a:solidFill>
                <a:sym typeface="黑体" panose="02010609060101010101" pitchFamily="49" charset="-122"/>
              </a:rPr>
              <a:t>的定义矛盾。</a:t>
            </a:r>
            <a:endParaRPr lang="zh-CN" altLang="en-US" sz="2400">
              <a:solidFill>
                <a:schemeClr val="tx1"/>
              </a:solidFill>
            </a:endParaRPr>
          </a:p>
          <a:p>
            <a:pPr>
              <a:lnSpc>
                <a:spcPct val="150000"/>
              </a:lnSpc>
              <a:spcBef>
                <a:spcPct val="0"/>
              </a:spcBef>
              <a:buClrTx/>
              <a:buSzTx/>
              <a:buFont typeface="Arial" panose="020B0604020202020204" pitchFamily="34" charset="0"/>
              <a:buNone/>
            </a:pPr>
            <a:r>
              <a:rPr lang="zh-CN" altLang="en-US" sz="2400" b="1">
                <a:solidFill>
                  <a:srgbClr val="0000FF"/>
                </a:solidFill>
              </a:rPr>
              <a:t>情况</a:t>
            </a:r>
            <a:r>
              <a:rPr lang="en-US" altLang="zh-CN" sz="2400" b="1">
                <a:solidFill>
                  <a:srgbClr val="0000FF"/>
                </a:solidFill>
              </a:rPr>
              <a:t>3</a:t>
            </a:r>
            <a:r>
              <a:rPr lang="zh-CN" altLang="en-US" sz="2400">
                <a:solidFill>
                  <a:schemeClr val="tx1"/>
                </a:solidFill>
              </a:rPr>
              <a:t>：               且              ，则</a:t>
            </a:r>
            <a:endParaRPr lang="zh-CN" altLang="en-US" sz="2400">
              <a:solidFill>
                <a:schemeClr val="tx1"/>
              </a:solidFill>
            </a:endParaRPr>
          </a:p>
          <a:p>
            <a:pPr>
              <a:lnSpc>
                <a:spcPct val="150000"/>
              </a:lnSpc>
              <a:spcBef>
                <a:spcPct val="0"/>
              </a:spcBef>
              <a:buClrTx/>
              <a:buSzTx/>
              <a:buFont typeface="Arial" panose="020B0604020202020204" pitchFamily="34" charset="0"/>
              <a:buNone/>
            </a:pPr>
            <a:r>
              <a:rPr lang="zh-CN" altLang="en-US" sz="2400" b="1">
                <a:solidFill>
                  <a:srgbClr val="FF0000"/>
                </a:solidFill>
              </a:rPr>
              <a:t>综上</a:t>
            </a:r>
            <a:r>
              <a:rPr lang="zh-CN" altLang="en-US" sz="2400">
                <a:solidFill>
                  <a:schemeClr val="tx1"/>
                </a:solidFill>
              </a:rPr>
              <a:t>，可以得到</a:t>
            </a:r>
            <a:endParaRPr lang="zh-CN" altLang="en-US" sz="2400">
              <a:solidFill>
                <a:schemeClr val="tx1"/>
              </a:solidFill>
            </a:endParaRPr>
          </a:p>
        </p:txBody>
      </p:sp>
      <p:graphicFrame>
        <p:nvGraphicFramePr>
          <p:cNvPr id="93187" name="对象 1">
            <a:hlinkClick r:id="" action="ppaction://ole?verb=0"/>
          </p:cNvPr>
          <p:cNvGraphicFramePr>
            <a:graphicFrameLocks noChangeAspect="1"/>
          </p:cNvGraphicFramePr>
          <p:nvPr/>
        </p:nvGraphicFramePr>
        <p:xfrm>
          <a:off x="2644775" y="220663"/>
          <a:ext cx="1539875" cy="433387"/>
        </p:xfrm>
        <a:graphic>
          <a:graphicData uri="http://schemas.openxmlformats.org/presentationml/2006/ole">
            <mc:AlternateContent xmlns:mc="http://schemas.openxmlformats.org/markup-compatibility/2006">
              <mc:Choice xmlns:v="urn:schemas-microsoft-com:vml" Requires="v">
                <p:oleObj spid="_x0000_s93204" name="" r:id="rId1" imgW="723900" imgH="203200" progId="Equation.KSEE3">
                  <p:embed/>
                </p:oleObj>
              </mc:Choice>
              <mc:Fallback>
                <p:oleObj name="" r:id="rId1" imgW="723900" imgH="203200" progId="Equation.KSEE3">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4775" y="220663"/>
                        <a:ext cx="15398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88" name="对象 2">
            <a:hlinkClick r:id="" action="ppaction://ole?verb=0"/>
          </p:cNvPr>
          <p:cNvGraphicFramePr>
            <a:graphicFrameLocks noChangeAspect="1"/>
          </p:cNvGraphicFramePr>
          <p:nvPr/>
        </p:nvGraphicFramePr>
        <p:xfrm>
          <a:off x="1225550" y="776288"/>
          <a:ext cx="1257300" cy="419100"/>
        </p:xfrm>
        <a:graphic>
          <a:graphicData uri="http://schemas.openxmlformats.org/presentationml/2006/ole">
            <mc:AlternateContent xmlns:mc="http://schemas.openxmlformats.org/markup-compatibility/2006">
              <mc:Choice xmlns:v="urn:schemas-microsoft-com:vml" Requires="v">
                <p:oleObj spid="_x0000_s93205" name="" r:id="rId3" imgW="609600" imgH="203200" progId="Equation.KSEE3">
                  <p:embed/>
                </p:oleObj>
              </mc:Choice>
              <mc:Fallback>
                <p:oleObj name="" r:id="rId3" imgW="609600" imgH="203200" progId="Equation.KSEE3">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550" y="776288"/>
                        <a:ext cx="12573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89" name="对象 3">
            <a:hlinkClick r:id="" action="ppaction://ole?verb=0"/>
          </p:cNvPr>
          <p:cNvGraphicFramePr>
            <a:graphicFrameLocks noChangeAspect="1"/>
          </p:cNvGraphicFramePr>
          <p:nvPr/>
        </p:nvGraphicFramePr>
        <p:xfrm>
          <a:off x="3316288" y="736600"/>
          <a:ext cx="2051050" cy="420688"/>
        </p:xfrm>
        <a:graphic>
          <a:graphicData uri="http://schemas.openxmlformats.org/presentationml/2006/ole">
            <mc:AlternateContent xmlns:mc="http://schemas.openxmlformats.org/markup-compatibility/2006">
              <mc:Choice xmlns:v="urn:schemas-microsoft-com:vml" Requires="v">
                <p:oleObj spid="_x0000_s93206" name="" r:id="rId5" imgW="990600" imgH="203200" progId="Equation.KSEE3">
                  <p:embed/>
                </p:oleObj>
              </mc:Choice>
              <mc:Fallback>
                <p:oleObj name="" r:id="rId5" imgW="990600" imgH="203200" progId="Equation.KSEE3">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6288" y="736600"/>
                        <a:ext cx="20510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0" name="对象 4">
            <a:hlinkClick r:id="" action="ppaction://ole?verb=0"/>
          </p:cNvPr>
          <p:cNvGraphicFramePr>
            <a:graphicFrameLocks noChangeAspect="1"/>
          </p:cNvGraphicFramePr>
          <p:nvPr/>
        </p:nvGraphicFramePr>
        <p:xfrm>
          <a:off x="1947863" y="1227138"/>
          <a:ext cx="3960812" cy="546100"/>
        </p:xfrm>
        <a:graphic>
          <a:graphicData uri="http://schemas.openxmlformats.org/presentationml/2006/ole">
            <mc:AlternateContent xmlns:mc="http://schemas.openxmlformats.org/markup-compatibility/2006">
              <mc:Choice xmlns:v="urn:schemas-microsoft-com:vml" Requires="v">
                <p:oleObj spid="_x0000_s93207" name="" r:id="rId7" imgW="1816100" imgH="241300" progId="Equation.KSEE3">
                  <p:embed/>
                </p:oleObj>
              </mc:Choice>
              <mc:Fallback>
                <p:oleObj name="" r:id="rId7" imgW="1816100" imgH="241300" progId="Equation.KSEE3">
                  <p:embed/>
                  <p:pic>
                    <p:nvPicPr>
                      <p:cNvPr id="0" name="对象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7863" y="1227138"/>
                        <a:ext cx="39608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1" name="对象 5">
            <a:hlinkClick r:id="" action="ppaction://ole?verb=0"/>
          </p:cNvPr>
          <p:cNvGraphicFramePr>
            <a:graphicFrameLocks noChangeAspect="1"/>
          </p:cNvGraphicFramePr>
          <p:nvPr/>
        </p:nvGraphicFramePr>
        <p:xfrm>
          <a:off x="7348538" y="1246188"/>
          <a:ext cx="1392237" cy="508000"/>
        </p:xfrm>
        <a:graphic>
          <a:graphicData uri="http://schemas.openxmlformats.org/presentationml/2006/ole">
            <mc:AlternateContent xmlns:mc="http://schemas.openxmlformats.org/markup-compatibility/2006">
              <mc:Choice xmlns:v="urn:schemas-microsoft-com:vml" Requires="v">
                <p:oleObj spid="_x0000_s93208" name="" r:id="rId9" imgW="660400" imgH="241300" progId="Equation.KSEE3">
                  <p:embed/>
                </p:oleObj>
              </mc:Choice>
              <mc:Fallback>
                <p:oleObj name="" r:id="rId9" imgW="660400" imgH="241300" progId="Equation.KSEE3">
                  <p:embed/>
                  <p:pic>
                    <p:nvPicPr>
                      <p:cNvPr id="0" name="对象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48538" y="1246188"/>
                        <a:ext cx="139223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2" name="对象 6">
            <a:hlinkClick r:id="" action="ppaction://ole?verb=0"/>
          </p:cNvPr>
          <p:cNvGraphicFramePr>
            <a:graphicFrameLocks noChangeAspect="1"/>
          </p:cNvGraphicFramePr>
          <p:nvPr/>
        </p:nvGraphicFramePr>
        <p:xfrm>
          <a:off x="2198688" y="3486150"/>
          <a:ext cx="757237" cy="374650"/>
        </p:xfrm>
        <a:graphic>
          <a:graphicData uri="http://schemas.openxmlformats.org/presentationml/2006/ole">
            <mc:AlternateContent xmlns:mc="http://schemas.openxmlformats.org/markup-compatibility/2006">
              <mc:Choice xmlns:v="urn:schemas-microsoft-com:vml" Requires="v">
                <p:oleObj spid="_x0000_s93209" name="" r:id="rId11" imgW="355600" imgH="177165" progId="Equation.KSEE3">
                  <p:embed/>
                </p:oleObj>
              </mc:Choice>
              <mc:Fallback>
                <p:oleObj name="" r:id="rId11" imgW="355600" imgH="177165" progId="Equation.KSEE3">
                  <p:embed/>
                  <p:pic>
                    <p:nvPicPr>
                      <p:cNvPr id="0" name="对象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98688" y="3486150"/>
                        <a:ext cx="757237"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3" name="对象 7">
            <a:hlinkClick r:id="" action="ppaction://ole?verb=0"/>
          </p:cNvPr>
          <p:cNvGraphicFramePr>
            <a:graphicFrameLocks noChangeAspect="1"/>
          </p:cNvGraphicFramePr>
          <p:nvPr/>
        </p:nvGraphicFramePr>
        <p:xfrm>
          <a:off x="1227138" y="2381250"/>
          <a:ext cx="1255712" cy="417513"/>
        </p:xfrm>
        <a:graphic>
          <a:graphicData uri="http://schemas.openxmlformats.org/presentationml/2006/ole">
            <mc:AlternateContent xmlns:mc="http://schemas.openxmlformats.org/markup-compatibility/2006">
              <mc:Choice xmlns:v="urn:schemas-microsoft-com:vml" Requires="v">
                <p:oleObj spid="_x0000_s93210" name="" r:id="rId13" imgW="609600" imgH="203200" progId="Equation.KSEE3">
                  <p:embed/>
                </p:oleObj>
              </mc:Choice>
              <mc:Fallback>
                <p:oleObj name="" r:id="rId13" imgW="609600" imgH="203200" progId="Equation.KSEE3">
                  <p:embed/>
                  <p:pic>
                    <p:nvPicPr>
                      <p:cNvPr id="0" name="对象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27138" y="2381250"/>
                        <a:ext cx="1255712"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4" name="对象 9">
            <a:hlinkClick r:id="" action="ppaction://ole?verb=0"/>
          </p:cNvPr>
          <p:cNvGraphicFramePr>
            <a:graphicFrameLocks noChangeAspect="1"/>
          </p:cNvGraphicFramePr>
          <p:nvPr/>
        </p:nvGraphicFramePr>
        <p:xfrm>
          <a:off x="3373438" y="2371725"/>
          <a:ext cx="1449387" cy="427038"/>
        </p:xfrm>
        <a:graphic>
          <a:graphicData uri="http://schemas.openxmlformats.org/presentationml/2006/ole">
            <mc:AlternateContent xmlns:mc="http://schemas.openxmlformats.org/markup-compatibility/2006">
              <mc:Choice xmlns:v="urn:schemas-microsoft-com:vml" Requires="v">
                <p:oleObj spid="_x0000_s93211" name="" r:id="rId15" imgW="685800" imgH="203200" progId="Equation.KSEE3">
                  <p:embed/>
                </p:oleObj>
              </mc:Choice>
              <mc:Fallback>
                <p:oleObj name="" r:id="rId15" imgW="685800" imgH="203200" progId="Equation.KSEE3">
                  <p:embed/>
                  <p:pic>
                    <p:nvPicPr>
                      <p:cNvPr id="0" name="对象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73438" y="2371725"/>
                        <a:ext cx="144938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5" name="对象 10">
            <a:hlinkClick r:id="" action="ppaction://ole?verb=0"/>
          </p:cNvPr>
          <p:cNvGraphicFramePr>
            <a:graphicFrameLocks noChangeAspect="1"/>
          </p:cNvGraphicFramePr>
          <p:nvPr/>
        </p:nvGraphicFramePr>
        <p:xfrm>
          <a:off x="1849438" y="2903538"/>
          <a:ext cx="2778125" cy="519112"/>
        </p:xfrm>
        <a:graphic>
          <a:graphicData uri="http://schemas.openxmlformats.org/presentationml/2006/ole">
            <mc:AlternateContent xmlns:mc="http://schemas.openxmlformats.org/markup-compatibility/2006">
              <mc:Choice xmlns:v="urn:schemas-microsoft-com:vml" Requires="v">
                <p:oleObj spid="_x0000_s93212" name="" r:id="rId17" imgW="1295400" imgH="241300" progId="Equation.KSEE3">
                  <p:embed/>
                </p:oleObj>
              </mc:Choice>
              <mc:Fallback>
                <p:oleObj name="" r:id="rId17" imgW="1295400" imgH="241300" progId="Equation.KSEE3">
                  <p:embed/>
                  <p:pic>
                    <p:nvPicPr>
                      <p:cNvPr id="0" name="对象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9438" y="2903538"/>
                        <a:ext cx="2778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6" name="对象 11">
            <a:hlinkClick r:id="" action="ppaction://ole?verb=0"/>
          </p:cNvPr>
          <p:cNvGraphicFramePr>
            <a:graphicFrameLocks noChangeAspect="1"/>
          </p:cNvGraphicFramePr>
          <p:nvPr/>
        </p:nvGraphicFramePr>
        <p:xfrm>
          <a:off x="6302375" y="2887663"/>
          <a:ext cx="1343025" cy="492125"/>
        </p:xfrm>
        <a:graphic>
          <a:graphicData uri="http://schemas.openxmlformats.org/presentationml/2006/ole">
            <mc:AlternateContent xmlns:mc="http://schemas.openxmlformats.org/markup-compatibility/2006">
              <mc:Choice xmlns:v="urn:schemas-microsoft-com:vml" Requires="v">
                <p:oleObj spid="_x0000_s93213" name="" r:id="rId19" imgW="660400" imgH="241300" progId="Equation.KSEE3">
                  <p:embed/>
                </p:oleObj>
              </mc:Choice>
              <mc:Fallback>
                <p:oleObj name="" r:id="rId19" imgW="660400" imgH="241300" progId="Equation.KSEE3">
                  <p:embed/>
                  <p:pic>
                    <p:nvPicPr>
                      <p:cNvPr id="0" name="对象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02375" y="2887663"/>
                        <a:ext cx="13430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7" name="对象 13">
            <a:hlinkClick r:id="" action="ppaction://ole?verb=0"/>
          </p:cNvPr>
          <p:cNvGraphicFramePr>
            <a:graphicFrameLocks noChangeAspect="1"/>
          </p:cNvGraphicFramePr>
          <p:nvPr/>
        </p:nvGraphicFramePr>
        <p:xfrm>
          <a:off x="2205038" y="1901825"/>
          <a:ext cx="750887" cy="374650"/>
        </p:xfrm>
        <a:graphic>
          <a:graphicData uri="http://schemas.openxmlformats.org/presentationml/2006/ole">
            <mc:AlternateContent xmlns:mc="http://schemas.openxmlformats.org/markup-compatibility/2006">
              <mc:Choice xmlns:v="urn:schemas-microsoft-com:vml" Requires="v">
                <p:oleObj spid="_x0000_s93214" name="" r:id="rId20" imgW="355600" imgH="177165" progId="Equation.KSEE3">
                  <p:embed/>
                </p:oleObj>
              </mc:Choice>
              <mc:Fallback>
                <p:oleObj name="" r:id="rId20" imgW="355600" imgH="177165" progId="Equation.KSEE3">
                  <p:embed/>
                  <p:pic>
                    <p:nvPicPr>
                      <p:cNvPr id="0" name="对象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05038" y="1901825"/>
                        <a:ext cx="750887"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8" name="对象 15">
            <a:hlinkClick r:id="" action="ppaction://ole?verb=0"/>
          </p:cNvPr>
          <p:cNvGraphicFramePr>
            <a:graphicFrameLocks noChangeAspect="1"/>
          </p:cNvGraphicFramePr>
          <p:nvPr/>
        </p:nvGraphicFramePr>
        <p:xfrm>
          <a:off x="2955925" y="4068763"/>
          <a:ext cx="1276350" cy="423862"/>
        </p:xfrm>
        <a:graphic>
          <a:graphicData uri="http://schemas.openxmlformats.org/presentationml/2006/ole">
            <mc:AlternateContent xmlns:mc="http://schemas.openxmlformats.org/markup-compatibility/2006">
              <mc:Choice xmlns:v="urn:schemas-microsoft-com:vml" Requires="v">
                <p:oleObj spid="_x0000_s93215" name="" r:id="rId21" imgW="609600" imgH="203200" progId="Equation.KSEE3">
                  <p:embed/>
                </p:oleObj>
              </mc:Choice>
              <mc:Fallback>
                <p:oleObj name="" r:id="rId21" imgW="609600" imgH="203200" progId="Equation.KSEE3">
                  <p:embed/>
                  <p:pic>
                    <p:nvPicPr>
                      <p:cNvPr id="0" name="对象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955925" y="4068763"/>
                        <a:ext cx="127635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9" name="对象 17">
            <a:hlinkClick r:id="" action="ppaction://ole?verb=0"/>
          </p:cNvPr>
          <p:cNvGraphicFramePr>
            <a:graphicFrameLocks noChangeAspect="1"/>
          </p:cNvGraphicFramePr>
          <p:nvPr/>
        </p:nvGraphicFramePr>
        <p:xfrm>
          <a:off x="1231900" y="4073525"/>
          <a:ext cx="1250950" cy="414338"/>
        </p:xfrm>
        <a:graphic>
          <a:graphicData uri="http://schemas.openxmlformats.org/presentationml/2006/ole">
            <mc:AlternateContent xmlns:mc="http://schemas.openxmlformats.org/markup-compatibility/2006">
              <mc:Choice xmlns:v="urn:schemas-microsoft-com:vml" Requires="v">
                <p:oleObj spid="_x0000_s93216" name="" r:id="rId23" imgW="609600" imgH="203200" progId="Equation.3">
                  <p:embed/>
                </p:oleObj>
              </mc:Choice>
              <mc:Fallback>
                <p:oleObj name="" r:id="rId23" imgW="609600" imgH="203200" progId="Equation.3">
                  <p:embed/>
                  <p:pic>
                    <p:nvPicPr>
                      <p:cNvPr id="0" name="对象 1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31900" y="4073525"/>
                        <a:ext cx="125095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200" name="对象 19">
            <a:hlinkClick r:id="" action="ppaction://ole?verb=0"/>
          </p:cNvPr>
          <p:cNvGraphicFramePr>
            <a:graphicFrameLocks noChangeAspect="1"/>
          </p:cNvGraphicFramePr>
          <p:nvPr/>
        </p:nvGraphicFramePr>
        <p:xfrm>
          <a:off x="4972050" y="4032250"/>
          <a:ext cx="2540000" cy="409575"/>
        </p:xfrm>
        <a:graphic>
          <a:graphicData uri="http://schemas.openxmlformats.org/presentationml/2006/ole">
            <mc:AlternateContent xmlns:mc="http://schemas.openxmlformats.org/markup-compatibility/2006">
              <mc:Choice xmlns:v="urn:schemas-microsoft-com:vml" Requires="v">
                <p:oleObj spid="_x0000_s93217" name="" r:id="rId25" imgW="1257300" imgH="203200" progId="Equation.KSEE3">
                  <p:embed/>
                </p:oleObj>
              </mc:Choice>
              <mc:Fallback>
                <p:oleObj name="" r:id="rId25" imgW="1257300" imgH="203200" progId="Equation.KSEE3">
                  <p:embed/>
                  <p:pic>
                    <p:nvPicPr>
                      <p:cNvPr id="0" name="对象 1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972050" y="4032250"/>
                        <a:ext cx="25400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201" name="对象 21">
            <a:hlinkClick r:id="" action="ppaction://ole?verb=0"/>
          </p:cNvPr>
          <p:cNvGraphicFramePr>
            <a:graphicFrameLocks noChangeAspect="1"/>
          </p:cNvGraphicFramePr>
          <p:nvPr/>
        </p:nvGraphicFramePr>
        <p:xfrm>
          <a:off x="4556125" y="3536950"/>
          <a:ext cx="914400" cy="215900"/>
        </p:xfrm>
        <a:graphic>
          <a:graphicData uri="http://schemas.openxmlformats.org/presentationml/2006/ole">
            <mc:AlternateContent xmlns:mc="http://schemas.openxmlformats.org/markup-compatibility/2006">
              <mc:Choice xmlns:v="urn:schemas-microsoft-com:vml" Requires="v">
                <p:oleObj spid="_x0000_s93218" name="" r:id="rId27" imgW="914400" imgH="215900" progId="Equation.KSEE3">
                  <p:embed/>
                </p:oleObj>
              </mc:Choice>
              <mc:Fallback>
                <p:oleObj name="" r:id="rId27" imgW="914400" imgH="215900" progId="Equation.KSEE3">
                  <p:embed/>
                  <p:pic>
                    <p:nvPicPr>
                      <p:cNvPr id="0" name="对象 2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56125" y="3536950"/>
                        <a:ext cx="91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93202" name="图片 22" descr="32"/>
          <p:cNvPicPr>
            <a:picLocks noChangeAspect="1"/>
          </p:cNvPicPr>
          <p:nvPr/>
        </p:nvPicPr>
        <p:blipFill>
          <a:blip r:embed="rId29">
            <a:extLst>
              <a:ext uri="{28A0092B-C50C-407E-A947-70E740481C1C}">
                <a14:useLocalDpi xmlns:a14="http://schemas.microsoft.com/office/drawing/2010/main" val="0"/>
              </a:ext>
            </a:extLst>
          </a:blip>
          <a:srcRect/>
          <a:stretch>
            <a:fillRect/>
          </a:stretch>
        </p:blipFill>
        <p:spPr bwMode="auto">
          <a:xfrm>
            <a:off x="2430463" y="4460875"/>
            <a:ext cx="6515100"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964488" y="6237288"/>
            <a:ext cx="803275" cy="461962"/>
          </a:xfrm>
          <a:prstGeom prst="rect">
            <a:avLst/>
          </a:prstGeom>
          <a:solidFill>
            <a:schemeClr val="accent1">
              <a:lumMod val="20000"/>
              <a:lumOff val="80000"/>
            </a:schemeClr>
          </a:solidFill>
        </p:spPr>
        <p:txBody>
          <a:bodyPr wrap="none">
            <a:spAutoFit/>
          </a:bodyPr>
          <a:lstStyle/>
          <a:p>
            <a:pPr>
              <a:defRPr/>
            </a:pPr>
            <a:r>
              <a:rPr lang="zh-CN" altLang="en-US" sz="2400" b="1" dirty="0">
                <a:solidFill>
                  <a:srgbClr val="000000"/>
                </a:solidFill>
                <a:latin typeface="微软雅黑" panose="020B0503020204020204" pitchFamily="34" charset="-122"/>
                <a:ea typeface="微软雅黑" panose="020B0503020204020204" pitchFamily="34" charset="-122"/>
              </a:rPr>
              <a:t>证毕</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文本框 1"/>
          <p:cNvSpPr txBox="1">
            <a:spLocks noChangeArrowheads="1"/>
          </p:cNvSpPr>
          <p:nvPr/>
        </p:nvSpPr>
        <p:spPr bwMode="auto">
          <a:xfrm>
            <a:off x="168275" y="122238"/>
            <a:ext cx="8912225" cy="6324600"/>
          </a:xfrm>
          <a:prstGeom prst="rect">
            <a:avLst/>
          </a:prstGeom>
          <a:solidFill>
            <a:schemeClr val="bg1"/>
          </a:solid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None/>
              <a:defRPr/>
            </a:pPr>
            <a:r>
              <a:rPr lang="en-US" altLang="zh-CN" sz="2800" b="1" dirty="0">
                <a:latin typeface="微软雅黑" panose="020B0503020204020204" pitchFamily="34" charset="-122"/>
                <a:ea typeface="微软雅黑" panose="020B0503020204020204" pitchFamily="34" charset="-122"/>
              </a:rPr>
              <a:t>26.1 </a:t>
            </a:r>
            <a:r>
              <a:rPr lang="zh-CN" altLang="en-US" sz="2800" b="1" dirty="0">
                <a:latin typeface="微软雅黑" panose="020B0503020204020204" pitchFamily="34" charset="-122"/>
                <a:ea typeface="微软雅黑" panose="020B0503020204020204" pitchFamily="34" charset="-122"/>
              </a:rPr>
              <a:t>流网络</a:t>
            </a:r>
            <a:endParaRPr lang="zh-CN" altLang="en-US" sz="2800" b="1"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defRPr/>
            </a:pPr>
            <a:r>
              <a:rPr lang="zh-CN" altLang="en-US" sz="2200" dirty="0">
                <a:latin typeface="宋体" panose="02010600030101010101" pitchFamily="2" charset="-122"/>
              </a:rPr>
              <a:t>  </a:t>
            </a:r>
            <a:r>
              <a:rPr lang="zh-CN" altLang="en-US" sz="2200" dirty="0">
                <a:solidFill>
                  <a:srgbClr val="FF0000"/>
                </a:solidFill>
                <a:latin typeface="微软雅黑" panose="020B0503020204020204" pitchFamily="34" charset="-122"/>
                <a:ea typeface="微软雅黑" panose="020B0503020204020204" pitchFamily="34" charset="-122"/>
              </a:rPr>
              <a:t>流网络</a:t>
            </a:r>
            <a:r>
              <a:rPr lang="zh-CN" altLang="en-US" sz="2200" dirty="0">
                <a:latin typeface="微软雅黑" panose="020B0503020204020204" pitchFamily="34" charset="-122"/>
                <a:ea typeface="微软雅黑" panose="020B0503020204020204" pitchFamily="34" charset="-122"/>
              </a:rPr>
              <a:t>是一个有向图                </a:t>
            </a:r>
            <a:r>
              <a:rPr lang="zh-CN" altLang="en-US" sz="2200" dirty="0">
                <a:latin typeface="宋体" panose="02010600030101010101" pitchFamily="2" charset="-122"/>
              </a:rPr>
              <a:t>，边上定义有容量函数：                </a:t>
            </a:r>
            <a:endParaRPr lang="zh-CN" altLang="en-US" sz="2200" dirty="0">
              <a:latin typeface="宋体" panose="02010600030101010101" pitchFamily="2" charset="-122"/>
            </a:endParaRPr>
          </a:p>
          <a:p>
            <a:pPr>
              <a:lnSpc>
                <a:spcPct val="150000"/>
              </a:lnSpc>
              <a:buFont typeface="Arial" panose="020B0604020202020204" pitchFamily="34" charset="0"/>
              <a:buNone/>
              <a:defRPr/>
            </a:pPr>
            <a:r>
              <a:rPr lang="en-US" altLang="zh-CN" sz="2200" dirty="0">
                <a:latin typeface="宋体" panose="02010600030101010101" pitchFamily="2" charset="-122"/>
              </a:rPr>
              <a:t>  (1) </a:t>
            </a:r>
            <a:r>
              <a:rPr lang="zh-CN" altLang="en-US" sz="2200" dirty="0">
                <a:latin typeface="宋体" panose="02010600030101010101" pitchFamily="2" charset="-122"/>
              </a:rPr>
              <a:t>有一个</a:t>
            </a:r>
            <a:r>
              <a:rPr lang="zh-CN" altLang="en-US" sz="2200" dirty="0">
                <a:solidFill>
                  <a:srgbClr val="0000FF"/>
                </a:solidFill>
                <a:latin typeface="微软雅黑" panose="020B0503020204020204" pitchFamily="34" charset="-122"/>
                <a:ea typeface="微软雅黑" panose="020B0503020204020204" pitchFamily="34" charset="-122"/>
              </a:rPr>
              <a:t>源节点</a:t>
            </a:r>
            <a:r>
              <a:rPr lang="en-US" altLang="zh-CN" sz="2200" dirty="0">
                <a:solidFill>
                  <a:srgbClr val="0000FF"/>
                </a:solidFill>
                <a:latin typeface="微软雅黑" panose="020B0503020204020204" pitchFamily="34" charset="-122"/>
                <a:ea typeface="微软雅黑" panose="020B0503020204020204" pitchFamily="34" charset="-122"/>
              </a:rPr>
              <a:t>s</a:t>
            </a:r>
            <a:r>
              <a:rPr lang="zh-CN" altLang="en-US" sz="2200" dirty="0">
                <a:latin typeface="宋体" panose="02010600030101010101" pitchFamily="2" charset="-122"/>
              </a:rPr>
              <a:t>和</a:t>
            </a:r>
            <a:r>
              <a:rPr lang="zh-CN" altLang="en-US" sz="2200" dirty="0">
                <a:solidFill>
                  <a:srgbClr val="0000FF"/>
                </a:solidFill>
                <a:latin typeface="微软雅黑" panose="020B0503020204020204" pitchFamily="34" charset="-122"/>
                <a:ea typeface="微软雅黑" panose="020B0503020204020204" pitchFamily="34" charset="-122"/>
              </a:rPr>
              <a:t>汇点</a:t>
            </a:r>
            <a:r>
              <a:rPr lang="en-US" altLang="zh-CN" sz="2200" dirty="0">
                <a:solidFill>
                  <a:srgbClr val="0000FF"/>
                </a:solidFill>
                <a:latin typeface="微软雅黑" panose="020B0503020204020204" pitchFamily="34" charset="-122"/>
                <a:ea typeface="微软雅黑" panose="020B0503020204020204" pitchFamily="34" charset="-122"/>
              </a:rPr>
              <a:t>t</a:t>
            </a:r>
            <a:r>
              <a:rPr lang="zh-CN" altLang="en-US" sz="2200" dirty="0">
                <a:latin typeface="宋体" panose="02010600030101010101" pitchFamily="2" charset="-122"/>
              </a:rPr>
              <a:t>；</a:t>
            </a:r>
            <a:endParaRPr lang="en-US" altLang="zh-CN" sz="2200" dirty="0">
              <a:latin typeface="宋体" panose="02010600030101010101" pitchFamily="2" charset="-122"/>
            </a:endParaRPr>
          </a:p>
          <a:p>
            <a:pPr>
              <a:lnSpc>
                <a:spcPct val="150000"/>
              </a:lnSpc>
              <a:buFont typeface="Arial" panose="020B0604020202020204" pitchFamily="34" charset="0"/>
              <a:buNone/>
              <a:defRPr/>
            </a:pPr>
            <a:r>
              <a:rPr lang="en-US" altLang="zh-CN" sz="2200" dirty="0">
                <a:latin typeface="宋体" panose="02010600030101010101" pitchFamily="2" charset="-122"/>
              </a:rPr>
              <a:t>  (2) </a:t>
            </a:r>
            <a:r>
              <a:rPr lang="zh-CN" altLang="en-US" sz="2200" dirty="0">
                <a:latin typeface="宋体" panose="02010600030101010101" pitchFamily="2" charset="-122"/>
              </a:rPr>
              <a:t>有向边表示流向；</a:t>
            </a:r>
            <a:endParaRPr lang="zh-CN" altLang="en-US" sz="2200" dirty="0">
              <a:latin typeface="宋体" panose="02010600030101010101" pitchFamily="2" charset="-122"/>
            </a:endParaRPr>
          </a:p>
          <a:p>
            <a:pPr>
              <a:lnSpc>
                <a:spcPct val="150000"/>
              </a:lnSpc>
              <a:buFont typeface="Arial" panose="020B0604020202020204" pitchFamily="34" charset="0"/>
              <a:buNone/>
              <a:defRPr/>
            </a:pPr>
            <a:r>
              <a:rPr lang="en-US" altLang="zh-CN" sz="2200" dirty="0">
                <a:latin typeface="宋体" panose="02010600030101010101" pitchFamily="2" charset="-122"/>
              </a:rPr>
              <a:t>  (3) </a:t>
            </a:r>
            <a:r>
              <a:rPr lang="zh-CN" altLang="en-US" sz="2200" dirty="0">
                <a:latin typeface="宋体" panose="02010600030101010101" pitchFamily="2" charset="-122"/>
              </a:rPr>
              <a:t>每条边        上有一个非负的</a:t>
            </a:r>
            <a:r>
              <a:rPr lang="zh-CN" altLang="en-US" sz="2200" b="1" dirty="0">
                <a:solidFill>
                  <a:srgbClr val="0000FF"/>
                </a:solidFill>
                <a:latin typeface="微软雅黑" panose="020B0503020204020204" pitchFamily="34" charset="-122"/>
                <a:ea typeface="微软雅黑" panose="020B0503020204020204" pitchFamily="34" charset="-122"/>
              </a:rPr>
              <a:t>容量值</a:t>
            </a:r>
            <a:r>
              <a:rPr lang="zh-CN" altLang="en-US" sz="2200" dirty="0">
                <a:latin typeface="微软雅黑" panose="020B0503020204020204" pitchFamily="34" charset="-122"/>
                <a:ea typeface="微软雅黑" panose="020B0503020204020204" pitchFamily="34" charset="-122"/>
              </a:rPr>
              <a:t>                 </a:t>
            </a:r>
            <a:r>
              <a:rPr lang="zh-CN" altLang="en-US" sz="2200" dirty="0">
                <a:latin typeface="宋体" panose="02010600030101010101" pitchFamily="2" charset="-122"/>
              </a:rPr>
              <a:t>；</a:t>
            </a:r>
            <a:endParaRPr lang="zh-CN" altLang="en-US" sz="2200" dirty="0">
              <a:latin typeface="宋体" panose="02010600030101010101" pitchFamily="2" charset="-122"/>
            </a:endParaRPr>
          </a:p>
          <a:p>
            <a:pPr>
              <a:lnSpc>
                <a:spcPct val="150000"/>
              </a:lnSpc>
              <a:buFont typeface="Arial" panose="020B0604020202020204" pitchFamily="34" charset="0"/>
              <a:buNone/>
              <a:defRPr/>
            </a:pPr>
            <a:r>
              <a:rPr lang="en-US" altLang="zh-CN" sz="2200" dirty="0">
                <a:latin typeface="宋体" panose="02010600030101010101" pitchFamily="2" charset="-122"/>
              </a:rPr>
              <a:t>      </a:t>
            </a:r>
            <a:r>
              <a:rPr lang="zh-CN" altLang="en-US" sz="2200" dirty="0">
                <a:latin typeface="宋体" panose="02010600030101010101" pitchFamily="2" charset="-122"/>
              </a:rPr>
              <a:t>如果         ，为方便起见，定义          ；</a:t>
            </a:r>
            <a:r>
              <a:rPr lang="en-US" altLang="zh-CN" sz="2200" dirty="0">
                <a:latin typeface="宋体" panose="02010600030101010101" pitchFamily="2" charset="-122"/>
              </a:rPr>
              <a:t>   </a:t>
            </a:r>
            <a:endParaRPr lang="en-US" altLang="zh-CN" sz="2200" dirty="0">
              <a:latin typeface="宋体" panose="02010600030101010101" pitchFamily="2" charset="-122"/>
            </a:endParaRPr>
          </a:p>
          <a:p>
            <a:pPr>
              <a:lnSpc>
                <a:spcPct val="150000"/>
              </a:lnSpc>
              <a:buFont typeface="Arial" panose="020B0604020202020204" pitchFamily="34" charset="0"/>
              <a:buNone/>
              <a:defRPr/>
            </a:pPr>
            <a:r>
              <a:rPr lang="en-US" altLang="zh-CN" sz="2200" dirty="0">
                <a:latin typeface="宋体" panose="02010600030101010101" pitchFamily="2" charset="-122"/>
              </a:rPr>
              <a:t>  (4) </a:t>
            </a:r>
            <a:r>
              <a:rPr lang="zh-CN" altLang="en-US" sz="2200" dirty="0">
                <a:latin typeface="宋体" panose="02010600030101010101" pitchFamily="2" charset="-122"/>
              </a:rPr>
              <a:t>如果边集合</a:t>
            </a:r>
            <a:r>
              <a:rPr lang="en-US" altLang="zh-CN" sz="2200" dirty="0">
                <a:latin typeface="宋体" panose="02010600030101010101" pitchFamily="2" charset="-122"/>
              </a:rPr>
              <a:t>E</a:t>
            </a:r>
            <a:r>
              <a:rPr lang="zh-CN" altLang="en-US" sz="2200" dirty="0">
                <a:latin typeface="宋体" panose="02010600030101010101" pitchFamily="2" charset="-122"/>
              </a:rPr>
              <a:t>中包含边     ，则图中不包含其反向边     ；</a:t>
            </a:r>
            <a:endParaRPr lang="zh-CN" altLang="en-US" sz="2200" dirty="0">
              <a:latin typeface="宋体" panose="02010600030101010101" pitchFamily="2" charset="-122"/>
            </a:endParaRPr>
          </a:p>
          <a:p>
            <a:pPr>
              <a:lnSpc>
                <a:spcPct val="150000"/>
              </a:lnSpc>
              <a:buFont typeface="Arial" panose="020B0604020202020204" pitchFamily="34" charset="0"/>
              <a:buNone/>
              <a:defRPr/>
            </a:pPr>
            <a:r>
              <a:rPr lang="en-US" altLang="zh-CN" sz="2200" dirty="0">
                <a:latin typeface="宋体" panose="02010600030101010101" pitchFamily="2" charset="-122"/>
              </a:rPr>
              <a:t>  (5) </a:t>
            </a:r>
            <a:r>
              <a:rPr lang="zh-CN" altLang="en-US" sz="2200" dirty="0">
                <a:latin typeface="宋体" panose="02010600030101010101" pitchFamily="2" charset="-122"/>
              </a:rPr>
              <a:t>图中不允许有自循环；</a:t>
            </a:r>
            <a:endParaRPr lang="zh-CN" altLang="en-US" sz="2200" dirty="0">
              <a:latin typeface="宋体" panose="02010600030101010101" pitchFamily="2" charset="-122"/>
            </a:endParaRPr>
          </a:p>
          <a:p>
            <a:pPr>
              <a:lnSpc>
                <a:spcPct val="150000"/>
              </a:lnSpc>
              <a:buFont typeface="Arial" panose="020B0604020202020204" pitchFamily="34" charset="0"/>
              <a:buNone/>
              <a:defRPr/>
            </a:pPr>
            <a:r>
              <a:rPr lang="en-US" altLang="zh-CN" sz="2200" dirty="0">
                <a:latin typeface="宋体" panose="02010600030101010101" pitchFamily="2" charset="-122"/>
              </a:rPr>
              <a:t>  (6) </a:t>
            </a:r>
            <a:r>
              <a:rPr lang="zh-CN" altLang="en-US" sz="2200" dirty="0">
                <a:solidFill>
                  <a:srgbClr val="0000FF"/>
                </a:solidFill>
                <a:latin typeface="微软雅黑" panose="020B0503020204020204" pitchFamily="34" charset="-122"/>
                <a:ea typeface="微软雅黑" panose="020B0503020204020204" pitchFamily="34" charset="-122"/>
              </a:rPr>
              <a:t>流网络是连通图</a:t>
            </a:r>
            <a:r>
              <a:rPr lang="zh-CN" altLang="en-US" sz="2200" dirty="0">
                <a:latin typeface="宋体" panose="02010600030101010101" pitchFamily="2" charset="-122"/>
              </a:rPr>
              <a:t>，每个结点都在从</a:t>
            </a:r>
            <a:r>
              <a:rPr lang="en-US" altLang="zh-CN" sz="2200" dirty="0">
                <a:latin typeface="宋体" panose="02010600030101010101" pitchFamily="2" charset="-122"/>
              </a:rPr>
              <a:t>s</a:t>
            </a:r>
            <a:r>
              <a:rPr lang="zh-CN" altLang="en-US" sz="2200" dirty="0">
                <a:latin typeface="宋体" panose="02010600030101010101" pitchFamily="2" charset="-122"/>
              </a:rPr>
              <a:t>到</a:t>
            </a:r>
            <a:r>
              <a:rPr lang="en-US" altLang="zh-CN" sz="2200" dirty="0">
                <a:latin typeface="宋体" panose="02010600030101010101" pitchFamily="2" charset="-122"/>
              </a:rPr>
              <a:t>t</a:t>
            </a:r>
            <a:r>
              <a:rPr lang="zh-CN" altLang="en-US" sz="2200" dirty="0">
                <a:latin typeface="宋体" panose="02010600030101010101" pitchFamily="2" charset="-122"/>
              </a:rPr>
              <a:t>的某条路径上；</a:t>
            </a:r>
            <a:endParaRPr lang="zh-CN" altLang="en-US" sz="2200" dirty="0">
              <a:latin typeface="宋体" panose="02010600030101010101" pitchFamily="2" charset="-122"/>
            </a:endParaRPr>
          </a:p>
          <a:p>
            <a:pPr marL="1079500" indent="-1079500">
              <a:lnSpc>
                <a:spcPct val="150000"/>
              </a:lnSpc>
              <a:buFont typeface="Arial" panose="020B0604020202020204" pitchFamily="34" charset="0"/>
              <a:buNone/>
              <a:defRPr/>
            </a:pPr>
            <a:r>
              <a:rPr lang="en-US" altLang="zh-CN" sz="2200" dirty="0">
                <a:latin typeface="宋体" panose="02010600030101010101" pitchFamily="2" charset="-122"/>
              </a:rPr>
              <a:t>  (7) </a:t>
            </a:r>
            <a:r>
              <a:rPr lang="zh-CN" altLang="en-US" sz="2200" dirty="0">
                <a:latin typeface="宋体" panose="02010600030101010101" pitchFamily="2" charset="-122"/>
              </a:rPr>
              <a:t>除源结点外，每个结点至少有一条流入的边；</a:t>
            </a:r>
            <a:endParaRPr lang="en-US" altLang="zh-CN" sz="2200" dirty="0">
              <a:latin typeface="宋体" panose="02010600030101010101" pitchFamily="2" charset="-122"/>
            </a:endParaRPr>
          </a:p>
          <a:p>
            <a:pPr marL="1079500" indent="-1079500">
              <a:lnSpc>
                <a:spcPct val="150000"/>
              </a:lnSpc>
              <a:buFont typeface="Arial" panose="020B0604020202020204" pitchFamily="34" charset="0"/>
              <a:buNone/>
              <a:defRPr/>
            </a:pPr>
            <a:r>
              <a:rPr lang="en-US" altLang="zh-CN" sz="2200" dirty="0">
                <a:latin typeface="宋体" panose="02010600030101010101" pitchFamily="2" charset="-122"/>
              </a:rPr>
              <a:t>  (8) </a:t>
            </a:r>
            <a:r>
              <a:rPr lang="zh-CN" altLang="en-US" sz="2200" dirty="0">
                <a:latin typeface="宋体" panose="02010600030101010101" pitchFamily="2" charset="-122"/>
              </a:rPr>
              <a:t>除汇点外，每个结点至少有一条流出的边；</a:t>
            </a:r>
            <a:endParaRPr lang="en-US" altLang="zh-CN" sz="2200" dirty="0">
              <a:latin typeface="宋体" panose="02010600030101010101" pitchFamily="2" charset="-122"/>
            </a:endParaRPr>
          </a:p>
          <a:p>
            <a:pPr>
              <a:lnSpc>
                <a:spcPct val="150000"/>
              </a:lnSpc>
              <a:buFont typeface="Arial" panose="020B0604020202020204" pitchFamily="34" charset="0"/>
              <a:buNone/>
              <a:defRPr/>
            </a:pPr>
            <a:r>
              <a:rPr lang="en-US" altLang="zh-CN" sz="2200" dirty="0">
                <a:latin typeface="宋体" panose="02010600030101010101" pitchFamily="2" charset="-122"/>
              </a:rPr>
              <a:t>  (9)  </a:t>
            </a:r>
            <a:endParaRPr lang="en-US" altLang="zh-CN" sz="2200" dirty="0">
              <a:latin typeface="宋体" panose="02010600030101010101" pitchFamily="2" charset="-122"/>
            </a:endParaRPr>
          </a:p>
        </p:txBody>
      </p:sp>
      <p:graphicFrame>
        <p:nvGraphicFramePr>
          <p:cNvPr id="13315" name="对象 13"/>
          <p:cNvGraphicFramePr>
            <a:graphicFrameLocks noChangeAspect="1"/>
          </p:cNvGraphicFramePr>
          <p:nvPr/>
        </p:nvGraphicFramePr>
        <p:xfrm>
          <a:off x="3059113" y="884238"/>
          <a:ext cx="1330325" cy="417512"/>
        </p:xfrm>
        <a:graphic>
          <a:graphicData uri="http://schemas.openxmlformats.org/presentationml/2006/ole">
            <mc:AlternateContent xmlns:mc="http://schemas.openxmlformats.org/markup-compatibility/2006">
              <mc:Choice xmlns:v="urn:schemas-microsoft-com:vml" Requires="v">
                <p:oleObj spid="_x0000_s13325" name="" r:id="rId1" imgW="1003935" imgH="278130" progId="Equation.3">
                  <p:embed/>
                </p:oleObj>
              </mc:Choice>
              <mc:Fallback>
                <p:oleObj name="" r:id="rId1" imgW="1003935" imgH="278130" progId="Equation.3">
                  <p:embed/>
                  <p:pic>
                    <p:nvPicPr>
                      <p:cNvPr id="0" name="对象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884238"/>
                        <a:ext cx="1330325"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6" name="对象 16"/>
          <p:cNvGraphicFramePr>
            <a:graphicFrameLocks noChangeAspect="1"/>
          </p:cNvGraphicFramePr>
          <p:nvPr/>
        </p:nvGraphicFramePr>
        <p:xfrm>
          <a:off x="5842000" y="2395538"/>
          <a:ext cx="1425575" cy="409575"/>
        </p:xfrm>
        <a:graphic>
          <a:graphicData uri="http://schemas.openxmlformats.org/presentationml/2006/ole">
            <mc:AlternateContent xmlns:mc="http://schemas.openxmlformats.org/markup-compatibility/2006">
              <mc:Choice xmlns:v="urn:schemas-microsoft-com:vml" Requires="v">
                <p:oleObj spid="_x0000_s13326" name="" r:id="rId3" imgW="719455" imgH="254635" progId="Equation.KSEE3">
                  <p:embed/>
                </p:oleObj>
              </mc:Choice>
              <mc:Fallback>
                <p:oleObj name="" r:id="rId3" imgW="719455" imgH="254635" progId="Equation.KSEE3">
                  <p:embed/>
                  <p:pic>
                    <p:nvPicPr>
                      <p:cNvPr id="0" name="对象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2000" y="2395538"/>
                        <a:ext cx="14255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7" name="对象 18">
            <a:hlinkClick r:id="" action="ppaction://ole?verb=0"/>
          </p:cNvPr>
          <p:cNvGraphicFramePr>
            <a:graphicFrameLocks noChangeAspect="1"/>
          </p:cNvGraphicFramePr>
          <p:nvPr/>
        </p:nvGraphicFramePr>
        <p:xfrm>
          <a:off x="1935163" y="2395538"/>
          <a:ext cx="1146175" cy="382587"/>
        </p:xfrm>
        <a:graphic>
          <a:graphicData uri="http://schemas.openxmlformats.org/presentationml/2006/ole">
            <mc:AlternateContent xmlns:mc="http://schemas.openxmlformats.org/markup-compatibility/2006">
              <mc:Choice xmlns:v="urn:schemas-microsoft-com:vml" Requires="v">
                <p:oleObj spid="_x0000_s13327" name="" r:id="rId5" imgW="609600" imgH="203200" progId="Equation.KSEE3">
                  <p:embed/>
                </p:oleObj>
              </mc:Choice>
              <mc:Fallback>
                <p:oleObj name="" r:id="rId5" imgW="609600" imgH="203200" progId="Equation.KSEE3">
                  <p:embed/>
                  <p:pic>
                    <p:nvPicPr>
                      <p:cNvPr id="0" name="对象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5163" y="2395538"/>
                        <a:ext cx="11461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8" name="对象 19">
            <a:hlinkClick r:id="" action="ppaction://ole?verb=0"/>
          </p:cNvPr>
          <p:cNvGraphicFramePr>
            <a:graphicFrameLocks noChangeAspect="1"/>
          </p:cNvGraphicFramePr>
          <p:nvPr/>
        </p:nvGraphicFramePr>
        <p:xfrm>
          <a:off x="7280275" y="884238"/>
          <a:ext cx="1828800" cy="395287"/>
        </p:xfrm>
        <a:graphic>
          <a:graphicData uri="http://schemas.openxmlformats.org/presentationml/2006/ole">
            <mc:AlternateContent xmlns:mc="http://schemas.openxmlformats.org/markup-compatibility/2006">
              <mc:Choice xmlns:v="urn:schemas-microsoft-com:vml" Requires="v">
                <p:oleObj spid="_x0000_s13328" name="" r:id="rId7" imgW="1054100" imgH="228600" progId="Equation.KSEE3">
                  <p:embed/>
                </p:oleObj>
              </mc:Choice>
              <mc:Fallback>
                <p:oleObj name="" r:id="rId7" imgW="1054100" imgH="228600" progId="Equation.KSEE3">
                  <p:embed/>
                  <p:pic>
                    <p:nvPicPr>
                      <p:cNvPr id="0" name="对象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80275" y="884238"/>
                        <a:ext cx="18288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9" name="对象 20">
            <a:hlinkClick r:id="" action="ppaction://ole?verb=0"/>
          </p:cNvPr>
          <p:cNvGraphicFramePr>
            <a:graphicFrameLocks noChangeAspect="1"/>
          </p:cNvGraphicFramePr>
          <p:nvPr/>
        </p:nvGraphicFramePr>
        <p:xfrm>
          <a:off x="3767138" y="3379788"/>
          <a:ext cx="720725" cy="409575"/>
        </p:xfrm>
        <a:graphic>
          <a:graphicData uri="http://schemas.openxmlformats.org/presentationml/2006/ole">
            <mc:AlternateContent xmlns:mc="http://schemas.openxmlformats.org/markup-compatibility/2006">
              <mc:Choice xmlns:v="urn:schemas-microsoft-com:vml" Requires="v">
                <p:oleObj spid="_x0000_s13329" name="" r:id="rId9" imgW="355600" imgH="203200" progId="Equation.KSEE3">
                  <p:embed/>
                </p:oleObj>
              </mc:Choice>
              <mc:Fallback>
                <p:oleObj name="" r:id="rId9" imgW="355600" imgH="203200" progId="Equation.KSEE3">
                  <p:embed/>
                  <p:pic>
                    <p:nvPicPr>
                      <p:cNvPr id="0" name="对象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67138" y="3379788"/>
                        <a:ext cx="7207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0" name="对象 21">
            <a:hlinkClick r:id="" action="ppaction://ole?verb=0"/>
          </p:cNvPr>
          <p:cNvGraphicFramePr>
            <a:graphicFrameLocks noChangeAspect="1"/>
          </p:cNvGraphicFramePr>
          <p:nvPr/>
        </p:nvGraphicFramePr>
        <p:xfrm>
          <a:off x="7550150" y="3376613"/>
          <a:ext cx="725488" cy="412750"/>
        </p:xfrm>
        <a:graphic>
          <a:graphicData uri="http://schemas.openxmlformats.org/presentationml/2006/ole">
            <mc:AlternateContent xmlns:mc="http://schemas.openxmlformats.org/markup-compatibility/2006">
              <mc:Choice xmlns:v="urn:schemas-microsoft-com:vml" Requires="v">
                <p:oleObj spid="_x0000_s13330" name="" r:id="rId11" imgW="355600" imgH="203200" progId="Equation.KSEE3">
                  <p:embed/>
                </p:oleObj>
              </mc:Choice>
              <mc:Fallback>
                <p:oleObj name="" r:id="rId11" imgW="355600" imgH="203200" progId="Equation.KSEE3">
                  <p:embed/>
                  <p:pic>
                    <p:nvPicPr>
                      <p:cNvPr id="0" name="对象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0150" y="3376613"/>
                        <a:ext cx="7254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1" name="对象 23">
            <a:hlinkClick r:id="" action="ppaction://ole?verb=0"/>
          </p:cNvPr>
          <p:cNvGraphicFramePr>
            <a:graphicFrameLocks noChangeAspect="1"/>
          </p:cNvGraphicFramePr>
          <p:nvPr/>
        </p:nvGraphicFramePr>
        <p:xfrm>
          <a:off x="1763713" y="2903538"/>
          <a:ext cx="1143000" cy="381000"/>
        </p:xfrm>
        <a:graphic>
          <a:graphicData uri="http://schemas.openxmlformats.org/presentationml/2006/ole">
            <mc:AlternateContent xmlns:mc="http://schemas.openxmlformats.org/markup-compatibility/2006">
              <mc:Choice xmlns:v="urn:schemas-microsoft-com:vml" Requires="v">
                <p:oleObj spid="_x0000_s13331" name="" r:id="rId13" imgW="609600" imgH="203200" progId="Equation.KSEE3">
                  <p:embed/>
                </p:oleObj>
              </mc:Choice>
              <mc:Fallback>
                <p:oleObj name="" r:id="rId13" imgW="609600" imgH="203200" progId="Equation.KSEE3">
                  <p:embed/>
                  <p:pic>
                    <p:nvPicPr>
                      <p:cNvPr id="0" name="对象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63713" y="2903538"/>
                        <a:ext cx="1143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2" name="对象 25"/>
          <p:cNvGraphicFramePr>
            <a:graphicFrameLocks noChangeAspect="1"/>
          </p:cNvGraphicFramePr>
          <p:nvPr/>
        </p:nvGraphicFramePr>
        <p:xfrm>
          <a:off x="5489575" y="2924175"/>
          <a:ext cx="1268413" cy="381000"/>
        </p:xfrm>
        <a:graphic>
          <a:graphicData uri="http://schemas.openxmlformats.org/presentationml/2006/ole">
            <mc:AlternateContent xmlns:mc="http://schemas.openxmlformats.org/markup-compatibility/2006">
              <mc:Choice xmlns:v="urn:schemas-microsoft-com:vml" Requires="v">
                <p:oleObj spid="_x0000_s13332" name="" r:id="rId15" imgW="647700" imgH="203200" progId="Equation.KSEE3">
                  <p:embed/>
                </p:oleObj>
              </mc:Choice>
              <mc:Fallback>
                <p:oleObj name="" r:id="rId15" imgW="647700" imgH="203200" progId="Equation.KSEE3">
                  <p:embed/>
                  <p:pic>
                    <p:nvPicPr>
                      <p:cNvPr id="0" name="对象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89575" y="2924175"/>
                        <a:ext cx="1268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3" name="对象 29">
            <a:hlinkClick r:id="" action="ppaction://ole?verb=0"/>
          </p:cNvPr>
          <p:cNvGraphicFramePr>
            <a:graphicFrameLocks noChangeAspect="1"/>
          </p:cNvGraphicFramePr>
          <p:nvPr/>
        </p:nvGraphicFramePr>
        <p:xfrm>
          <a:off x="1116013" y="5949950"/>
          <a:ext cx="1349375" cy="379413"/>
        </p:xfrm>
        <a:graphic>
          <a:graphicData uri="http://schemas.openxmlformats.org/presentationml/2006/ole">
            <mc:AlternateContent xmlns:mc="http://schemas.openxmlformats.org/markup-compatibility/2006">
              <mc:Choice xmlns:v="urn:schemas-microsoft-com:vml" Requires="v">
                <p:oleObj spid="_x0000_s13333" name="" r:id="rId17" imgW="723900" imgH="203200" progId="Equation.3">
                  <p:embed/>
                </p:oleObj>
              </mc:Choice>
              <mc:Fallback>
                <p:oleObj name="" r:id="rId17" imgW="723900" imgH="203200" progId="Equation.3">
                  <p:embed/>
                  <p:pic>
                    <p:nvPicPr>
                      <p:cNvPr id="0" name="对象 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16013" y="5949950"/>
                        <a:ext cx="134937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3324" name="图片 1"/>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6580188" y="4991100"/>
            <a:ext cx="2500312" cy="157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文本框 1"/>
          <p:cNvSpPr txBox="1">
            <a:spLocks noChangeArrowheads="1"/>
          </p:cNvSpPr>
          <p:nvPr/>
        </p:nvSpPr>
        <p:spPr bwMode="auto">
          <a:xfrm>
            <a:off x="246063" y="2708275"/>
            <a:ext cx="900588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200000"/>
              </a:lnSpc>
              <a:spcBef>
                <a:spcPct val="0"/>
              </a:spcBef>
              <a:buClrTx/>
              <a:buSzTx/>
              <a:buFont typeface="Arial" panose="020B0604020202020204" pitchFamily="34" charset="0"/>
              <a:buNone/>
            </a:pPr>
            <a:r>
              <a:rPr lang="en-US" altLang="zh-CN" sz="2400" b="1">
                <a:solidFill>
                  <a:schemeClr val="tx1"/>
                </a:solidFill>
              </a:rPr>
              <a:t>(3)→(1)</a:t>
            </a:r>
            <a:r>
              <a:rPr lang="zh-CN" altLang="en-US" sz="2400" b="1">
                <a:solidFill>
                  <a:schemeClr val="tx1"/>
                </a:solidFill>
              </a:rPr>
              <a:t>证明</a:t>
            </a:r>
            <a:r>
              <a:rPr lang="zh-CN" altLang="en-US" sz="2400">
                <a:solidFill>
                  <a:schemeClr val="tx1"/>
                </a:solidFill>
                <a:latin typeface="宋体" panose="02010600030101010101" pitchFamily="2" charset="-122"/>
                <a:ea typeface="宋体" panose="02010600030101010101" pitchFamily="2" charset="-122"/>
              </a:rPr>
              <a:t>：</a:t>
            </a:r>
            <a:r>
              <a:rPr lang="zh-CN" altLang="en-US" sz="2400">
                <a:solidFill>
                  <a:schemeClr val="tx1"/>
                </a:solidFill>
              </a:rPr>
              <a:t>根据推论</a:t>
            </a:r>
            <a:r>
              <a:rPr lang="en-US" altLang="zh-CN" sz="2400">
                <a:solidFill>
                  <a:schemeClr val="tx1"/>
                </a:solidFill>
              </a:rPr>
              <a:t>26.5</a:t>
            </a:r>
            <a:r>
              <a:rPr lang="zh-CN" altLang="en-US" sz="2400">
                <a:solidFill>
                  <a:schemeClr val="tx1"/>
                </a:solidFill>
              </a:rPr>
              <a:t>，对于所有切割</a:t>
            </a:r>
            <a:r>
              <a:rPr lang="en-US" altLang="zh-CN" sz="2400">
                <a:solidFill>
                  <a:schemeClr val="tx1"/>
                </a:solidFill>
              </a:rPr>
              <a:t>(S,T)</a:t>
            </a:r>
            <a:r>
              <a:rPr lang="zh-CN" altLang="en-US" sz="2400">
                <a:solidFill>
                  <a:schemeClr val="tx1"/>
                </a:solidFill>
              </a:rPr>
              <a:t>，</a:t>
            </a:r>
            <a:r>
              <a:rPr lang="en-US" altLang="zh-CN" sz="2400">
                <a:solidFill>
                  <a:schemeClr val="tx1"/>
                </a:solidFill>
              </a:rPr>
              <a:t>                </a:t>
            </a:r>
            <a:r>
              <a:rPr lang="zh-CN" altLang="en-US" sz="2400">
                <a:solidFill>
                  <a:schemeClr val="tx1"/>
                </a:solidFill>
                <a:latin typeface="宋体" panose="02010600030101010101" pitchFamily="2" charset="-122"/>
                <a:ea typeface="宋体" panose="02010600030101010101" pitchFamily="2" charset="-122"/>
              </a:rPr>
              <a:t>。 </a:t>
            </a:r>
            <a:endParaRPr lang="en-US" altLang="zh-CN" sz="2400">
              <a:solidFill>
                <a:schemeClr val="tx1"/>
              </a:solidFill>
              <a:latin typeface="宋体" panose="02010600030101010101" pitchFamily="2" charset="-122"/>
              <a:ea typeface="宋体" panose="02010600030101010101" pitchFamily="2" charset="-122"/>
            </a:endParaRPr>
          </a:p>
          <a:p>
            <a:pPr>
              <a:lnSpc>
                <a:spcPct val="200000"/>
              </a:lnSpc>
              <a:spcBef>
                <a:spcPct val="0"/>
              </a:spcBef>
              <a:buClrTx/>
              <a:buSzTx/>
              <a:buFont typeface="Arial" panose="020B0604020202020204" pitchFamily="34" charset="0"/>
              <a:buNone/>
            </a:pPr>
            <a:r>
              <a:rPr lang="en-US" altLang="zh-CN" sz="2400">
                <a:solidFill>
                  <a:schemeClr val="tx1"/>
                </a:solidFill>
                <a:latin typeface="宋体" panose="02010600030101010101" pitchFamily="2" charset="-122"/>
                <a:ea typeface="宋体" panose="02010600030101010101" pitchFamily="2" charset="-122"/>
              </a:rPr>
              <a:t>              </a:t>
            </a:r>
            <a:r>
              <a:rPr lang="zh-CN" altLang="en-US" sz="2400">
                <a:solidFill>
                  <a:schemeClr val="tx1"/>
                </a:solidFill>
              </a:rPr>
              <a:t>因此，                   意味着</a:t>
            </a:r>
            <a:r>
              <a:rPr lang="en-US" altLang="zh-CN" sz="2400">
                <a:solidFill>
                  <a:schemeClr val="tx1"/>
                </a:solidFill>
              </a:rPr>
              <a:t>f</a:t>
            </a:r>
            <a:r>
              <a:rPr lang="zh-CN" altLang="en-US" sz="2400">
                <a:solidFill>
                  <a:schemeClr val="tx1"/>
                </a:solidFill>
              </a:rPr>
              <a:t>是一个最大流。         </a:t>
            </a:r>
            <a:endParaRPr lang="zh-CN" altLang="en-US" sz="2400">
              <a:solidFill>
                <a:schemeClr val="tx1"/>
              </a:solidFill>
            </a:endParaRPr>
          </a:p>
        </p:txBody>
      </p:sp>
      <p:sp>
        <p:nvSpPr>
          <p:cNvPr id="50178" name="文本框 1"/>
          <p:cNvSpPr txBox="1">
            <a:spLocks noChangeArrowheads="1"/>
          </p:cNvSpPr>
          <p:nvPr/>
        </p:nvSpPr>
        <p:spPr bwMode="auto">
          <a:xfrm>
            <a:off x="246063" y="860425"/>
            <a:ext cx="7923212" cy="1754188"/>
          </a:xfrm>
          <a:prstGeom prst="rect">
            <a:avLst/>
          </a:prstGeom>
          <a:solidFill>
            <a:schemeClr val="accent1">
              <a:lumMod val="40000"/>
              <a:lumOff val="60000"/>
            </a:schemeClr>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defRPr/>
            </a:pPr>
            <a:r>
              <a:rPr lang="zh-CN" altLang="en-US" sz="2400" dirty="0">
                <a:solidFill>
                  <a:schemeClr val="tx1"/>
                </a:solidFill>
              </a:rPr>
              <a:t>（</a:t>
            </a:r>
            <a:r>
              <a:rPr lang="en-US" altLang="zh-CN" sz="2400" dirty="0">
                <a:solidFill>
                  <a:schemeClr val="tx1"/>
                </a:solidFill>
              </a:rPr>
              <a:t>1</a:t>
            </a:r>
            <a:r>
              <a:rPr lang="zh-CN" altLang="en-US" sz="2400" dirty="0">
                <a:solidFill>
                  <a:schemeClr val="tx1"/>
                </a:solidFill>
              </a:rPr>
              <a:t>）</a:t>
            </a:r>
            <a:r>
              <a:rPr lang="en-US" altLang="zh-CN" sz="2400" dirty="0">
                <a:solidFill>
                  <a:schemeClr val="tx1"/>
                </a:solidFill>
              </a:rPr>
              <a:t>f</a:t>
            </a:r>
            <a:r>
              <a:rPr lang="zh-CN" altLang="en-US" sz="2400" dirty="0">
                <a:solidFill>
                  <a:schemeClr val="tx1"/>
                </a:solidFill>
              </a:rPr>
              <a:t>是</a:t>
            </a:r>
            <a:r>
              <a:rPr lang="en-US" altLang="zh-CN" sz="2400" dirty="0">
                <a:solidFill>
                  <a:schemeClr val="tx1"/>
                </a:solidFill>
              </a:rPr>
              <a:t>G</a:t>
            </a:r>
            <a:r>
              <a:rPr lang="zh-CN" altLang="en-US" sz="2400" dirty="0">
                <a:solidFill>
                  <a:schemeClr val="tx1"/>
                </a:solidFill>
              </a:rPr>
              <a:t>的一个最大流</a:t>
            </a:r>
            <a:endParaRPr lang="zh-CN" altLang="en-US" sz="2400" dirty="0">
              <a:solidFill>
                <a:schemeClr val="tx1"/>
              </a:solidFill>
            </a:endParaRPr>
          </a:p>
          <a:p>
            <a:pPr>
              <a:lnSpc>
                <a:spcPct val="150000"/>
              </a:lnSpc>
              <a:spcBef>
                <a:spcPct val="0"/>
              </a:spcBef>
              <a:buClrTx/>
              <a:buSzTx/>
              <a:buFont typeface="Arial" panose="020B0604020202020204" pitchFamily="34" charset="0"/>
              <a:buNone/>
              <a:defRPr/>
            </a:pPr>
            <a:r>
              <a:rPr lang="zh-CN" altLang="en-US" sz="2400" dirty="0">
                <a:solidFill>
                  <a:schemeClr val="tx1"/>
                </a:solidFill>
              </a:rPr>
              <a:t>（</a:t>
            </a:r>
            <a:r>
              <a:rPr lang="en-US" altLang="zh-CN" sz="2400" dirty="0">
                <a:solidFill>
                  <a:schemeClr val="tx1"/>
                </a:solidFill>
              </a:rPr>
              <a:t>2</a:t>
            </a:r>
            <a:r>
              <a:rPr lang="zh-CN" altLang="en-US" sz="2400" dirty="0">
                <a:solidFill>
                  <a:schemeClr val="tx1"/>
                </a:solidFill>
              </a:rPr>
              <a:t>）残存网络     不包括任何增广路径</a:t>
            </a:r>
            <a:endParaRPr lang="zh-CN" altLang="en-US" sz="2400" dirty="0">
              <a:solidFill>
                <a:schemeClr val="tx1"/>
              </a:solidFill>
            </a:endParaRPr>
          </a:p>
          <a:p>
            <a:pPr>
              <a:lnSpc>
                <a:spcPct val="150000"/>
              </a:lnSpc>
              <a:spcBef>
                <a:spcPct val="0"/>
              </a:spcBef>
              <a:buClrTx/>
              <a:buSzTx/>
              <a:buFont typeface="Arial" panose="020B0604020202020204" pitchFamily="34" charset="0"/>
              <a:buNone/>
              <a:defRPr/>
            </a:pPr>
            <a:r>
              <a:rPr lang="zh-CN" altLang="en-US" sz="2400" dirty="0">
                <a:solidFill>
                  <a:schemeClr val="tx1"/>
                </a:solidFill>
              </a:rPr>
              <a:t>（</a:t>
            </a:r>
            <a:r>
              <a:rPr lang="en-US" altLang="zh-CN" sz="2400" dirty="0">
                <a:solidFill>
                  <a:schemeClr val="tx1"/>
                </a:solidFill>
              </a:rPr>
              <a:t>3</a:t>
            </a:r>
            <a:r>
              <a:rPr lang="zh-CN" altLang="en-US" sz="2400" dirty="0">
                <a:solidFill>
                  <a:schemeClr val="tx1"/>
                </a:solidFill>
              </a:rPr>
              <a:t>）                   ，其中（</a:t>
            </a:r>
            <a:r>
              <a:rPr lang="en-US" altLang="zh-CN" sz="2400" dirty="0">
                <a:solidFill>
                  <a:schemeClr val="tx1"/>
                </a:solidFill>
              </a:rPr>
              <a:t>S,T</a:t>
            </a:r>
            <a:r>
              <a:rPr lang="zh-CN" altLang="en-US" sz="2400" dirty="0">
                <a:solidFill>
                  <a:schemeClr val="tx1"/>
                </a:solidFill>
              </a:rPr>
              <a:t>）是流网络</a:t>
            </a:r>
            <a:r>
              <a:rPr lang="en-US" altLang="zh-CN" sz="2400" dirty="0">
                <a:solidFill>
                  <a:schemeClr val="tx1"/>
                </a:solidFill>
              </a:rPr>
              <a:t>G</a:t>
            </a:r>
            <a:r>
              <a:rPr lang="zh-CN" altLang="en-US" sz="2400" dirty="0">
                <a:solidFill>
                  <a:schemeClr val="tx1"/>
                </a:solidFill>
              </a:rPr>
              <a:t>的某个切割</a:t>
            </a:r>
            <a:endParaRPr lang="zh-CN" altLang="en-US" sz="2400" dirty="0">
              <a:solidFill>
                <a:schemeClr val="tx1"/>
              </a:solidFill>
            </a:endParaRPr>
          </a:p>
        </p:txBody>
      </p:sp>
      <p:graphicFrame>
        <p:nvGraphicFramePr>
          <p:cNvPr id="95236" name="对象 2">
            <a:hlinkClick r:id="" action="ppaction://ole?verb=0"/>
          </p:cNvPr>
          <p:cNvGraphicFramePr>
            <a:graphicFrameLocks noChangeAspect="1"/>
          </p:cNvGraphicFramePr>
          <p:nvPr/>
        </p:nvGraphicFramePr>
        <p:xfrm>
          <a:off x="7092950" y="2997200"/>
          <a:ext cx="1597025" cy="441325"/>
        </p:xfrm>
        <a:graphic>
          <a:graphicData uri="http://schemas.openxmlformats.org/presentationml/2006/ole">
            <mc:AlternateContent xmlns:mc="http://schemas.openxmlformats.org/markup-compatibility/2006">
              <mc:Choice xmlns:v="urn:schemas-microsoft-com:vml" Requires="v">
                <p:oleObj spid="_x0000_s95241" name="" r:id="rId1" imgW="736600" imgH="203200" progId="Equation.KSEE3">
                  <p:embed/>
                </p:oleObj>
              </mc:Choice>
              <mc:Fallback>
                <p:oleObj name="" r:id="rId1" imgW="736600" imgH="203200" progId="Equation.KSEE3">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950" y="2997200"/>
                        <a:ext cx="15970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237" name="对象 3">
            <a:hlinkClick r:id="" action="ppaction://ole?verb=0"/>
          </p:cNvPr>
          <p:cNvGraphicFramePr>
            <a:graphicFrameLocks noChangeAspect="1"/>
          </p:cNvGraphicFramePr>
          <p:nvPr/>
        </p:nvGraphicFramePr>
        <p:xfrm>
          <a:off x="3240088" y="3729038"/>
          <a:ext cx="1770062" cy="450850"/>
        </p:xfrm>
        <a:graphic>
          <a:graphicData uri="http://schemas.openxmlformats.org/presentationml/2006/ole">
            <mc:AlternateContent xmlns:mc="http://schemas.openxmlformats.org/markup-compatibility/2006">
              <mc:Choice xmlns:v="urn:schemas-microsoft-com:vml" Requires="v">
                <p:oleObj spid="_x0000_s95242" name="" r:id="rId3" imgW="800100" imgH="203200" progId="Equation.KSEE3">
                  <p:embed/>
                </p:oleObj>
              </mc:Choice>
              <mc:Fallback>
                <p:oleObj name="" r:id="rId3" imgW="800100" imgH="203200" progId="Equation.KSEE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0088" y="3729038"/>
                        <a:ext cx="17700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238" name="对象 8">
            <a:hlinkClick r:id="" action="ppaction://ole?verb=0"/>
          </p:cNvPr>
          <p:cNvGraphicFramePr>
            <a:graphicFrameLocks noChangeAspect="1"/>
          </p:cNvGraphicFramePr>
          <p:nvPr/>
        </p:nvGraphicFramePr>
        <p:xfrm>
          <a:off x="2336800" y="1555750"/>
          <a:ext cx="431800" cy="484188"/>
        </p:xfrm>
        <a:graphic>
          <a:graphicData uri="http://schemas.openxmlformats.org/presentationml/2006/ole">
            <mc:AlternateContent xmlns:mc="http://schemas.openxmlformats.org/markup-compatibility/2006">
              <mc:Choice xmlns:v="urn:schemas-microsoft-com:vml" Requires="v">
                <p:oleObj spid="_x0000_s95243" name="" r:id="rId5" imgW="215900" imgH="241300" progId="Equation.KSEE3">
                  <p:embed/>
                </p:oleObj>
              </mc:Choice>
              <mc:Fallback>
                <p:oleObj name="" r:id="rId5" imgW="215900" imgH="241300" progId="Equation.KSEE3">
                  <p:embed/>
                  <p:pic>
                    <p:nvPicPr>
                      <p:cNvPr id="0" name="对象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6800" y="1555750"/>
                        <a:ext cx="4318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239" name="对象 9">
            <a:hlinkClick r:id="" action="ppaction://ole?verb=0"/>
          </p:cNvPr>
          <p:cNvGraphicFramePr>
            <a:graphicFrameLocks noChangeAspect="1"/>
          </p:cNvGraphicFramePr>
          <p:nvPr/>
        </p:nvGraphicFramePr>
        <p:xfrm>
          <a:off x="1114425" y="2138363"/>
          <a:ext cx="1765300" cy="404812"/>
        </p:xfrm>
        <a:graphic>
          <a:graphicData uri="http://schemas.openxmlformats.org/presentationml/2006/ole">
            <mc:AlternateContent xmlns:mc="http://schemas.openxmlformats.org/markup-compatibility/2006">
              <mc:Choice xmlns:v="urn:schemas-microsoft-com:vml" Requires="v">
                <p:oleObj spid="_x0000_s95244" name="" r:id="rId7" imgW="800100" imgH="203200" progId="Equation.KSEE3">
                  <p:embed/>
                </p:oleObj>
              </mc:Choice>
              <mc:Fallback>
                <p:oleObj name="" r:id="rId7" imgW="800100" imgH="203200" progId="Equation.KSEE3">
                  <p:embed/>
                  <p:pic>
                    <p:nvPicPr>
                      <p:cNvPr id="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2138363"/>
                        <a:ext cx="17653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40" name="矩形 8"/>
          <p:cNvSpPr>
            <a:spLocks noChangeArrowheads="1"/>
          </p:cNvSpPr>
          <p:nvPr/>
        </p:nvSpPr>
        <p:spPr bwMode="auto">
          <a:xfrm>
            <a:off x="503238" y="4827588"/>
            <a:ext cx="1416050"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zh-CN" altLang="en-US" sz="2400" b="1">
                <a:solidFill>
                  <a:srgbClr val="000000"/>
                </a:solidFill>
              </a:rPr>
              <a:t>定理证毕</a:t>
            </a:r>
            <a:endParaRPr lang="zh-CN" altLang="en-US" sz="1800">
              <a:solidFill>
                <a:schemeClr val="tx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文本框 1"/>
          <p:cNvSpPr txBox="1">
            <a:spLocks noChangeArrowheads="1"/>
          </p:cNvSpPr>
          <p:nvPr/>
        </p:nvSpPr>
        <p:spPr bwMode="auto">
          <a:xfrm>
            <a:off x="323850" y="115888"/>
            <a:ext cx="8640763" cy="6494462"/>
          </a:xfrm>
          <a:prstGeom prst="rect">
            <a:avLst/>
          </a:prstGeom>
          <a:solidFill>
            <a:schemeClr val="bg1"/>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Wingdings" panose="05000000000000000000" pitchFamily="2" charset="2"/>
              <a:buNone/>
              <a:defRPr/>
            </a:pPr>
            <a:r>
              <a:rPr lang="zh-CN" altLang="en-US" sz="2400" b="1" dirty="0">
                <a:solidFill>
                  <a:schemeClr val="tx1"/>
                </a:solidFill>
              </a:rPr>
              <a:t>如何实施</a:t>
            </a:r>
            <a:r>
              <a:rPr lang="en-US" altLang="zh-CN" sz="2400" b="1" dirty="0">
                <a:solidFill>
                  <a:schemeClr val="tx1"/>
                </a:solidFill>
              </a:rPr>
              <a:t>Ford-Fulkerson</a:t>
            </a:r>
            <a:r>
              <a:rPr lang="zh-CN" altLang="en-US" sz="2400" b="1" dirty="0">
                <a:solidFill>
                  <a:schemeClr val="tx1"/>
                </a:solidFill>
              </a:rPr>
              <a:t>方法求解最大流：？</a:t>
            </a:r>
            <a:endParaRPr lang="en-US" altLang="zh-CN" sz="2400" b="1" dirty="0">
              <a:solidFill>
                <a:schemeClr val="tx1"/>
              </a:solidFill>
            </a:endParaRPr>
          </a:p>
          <a:p>
            <a:pPr>
              <a:lnSpc>
                <a:spcPct val="150000"/>
              </a:lnSpc>
              <a:spcBef>
                <a:spcPct val="0"/>
              </a:spcBef>
              <a:buClrTx/>
              <a:buSzTx/>
              <a:buFont typeface="Wingdings" panose="05000000000000000000" pitchFamily="2" charset="2"/>
              <a:buNone/>
              <a:defRPr/>
            </a:pPr>
            <a:endParaRPr lang="en-US" altLang="zh-CN" sz="2400" b="1" dirty="0">
              <a:solidFill>
                <a:schemeClr val="tx1"/>
              </a:solidFill>
            </a:endParaRPr>
          </a:p>
          <a:p>
            <a:pPr>
              <a:lnSpc>
                <a:spcPct val="150000"/>
              </a:lnSpc>
              <a:spcBef>
                <a:spcPct val="0"/>
              </a:spcBef>
              <a:buClrTx/>
              <a:buSzTx/>
              <a:buFont typeface="Wingdings" panose="05000000000000000000" pitchFamily="2" charset="2"/>
              <a:buNone/>
              <a:defRPr/>
            </a:pPr>
            <a:endParaRPr lang="en-US" altLang="zh-CN" sz="2400" b="1" dirty="0">
              <a:solidFill>
                <a:schemeClr val="tx1"/>
              </a:solidFill>
            </a:endParaRPr>
          </a:p>
          <a:p>
            <a:pPr>
              <a:lnSpc>
                <a:spcPct val="150000"/>
              </a:lnSpc>
              <a:spcBef>
                <a:spcPct val="0"/>
              </a:spcBef>
              <a:buClrTx/>
              <a:buSzTx/>
              <a:buFont typeface="Wingdings" panose="05000000000000000000" pitchFamily="2" charset="2"/>
              <a:buNone/>
              <a:defRPr/>
            </a:pPr>
            <a:endParaRPr lang="en-US" altLang="zh-CN" sz="2400" b="1" dirty="0">
              <a:solidFill>
                <a:schemeClr val="tx1"/>
              </a:solidFill>
            </a:endParaRPr>
          </a:p>
          <a:p>
            <a:pPr>
              <a:lnSpc>
                <a:spcPct val="150000"/>
              </a:lnSpc>
              <a:spcBef>
                <a:spcPts val="2400"/>
              </a:spcBef>
              <a:buClrTx/>
              <a:buSzTx/>
              <a:buFont typeface="Wingdings" panose="05000000000000000000" pitchFamily="2" charset="2"/>
              <a:buNone/>
              <a:defRPr/>
            </a:pPr>
            <a:r>
              <a:rPr lang="zh-CN" altLang="en-US" sz="2400" b="1" dirty="0">
                <a:solidFill>
                  <a:srgbClr val="0000FF"/>
                </a:solidFill>
              </a:rPr>
              <a:t>基本思想</a:t>
            </a:r>
            <a:r>
              <a:rPr lang="zh-CN" altLang="en-US" sz="2400" dirty="0">
                <a:solidFill>
                  <a:schemeClr val="tx1"/>
                </a:solidFill>
              </a:rPr>
              <a:t>：通过不断增加</a:t>
            </a:r>
            <a:r>
              <a:rPr lang="zh-CN" altLang="en-US" sz="2400" b="1" dirty="0">
                <a:solidFill>
                  <a:schemeClr val="tx1"/>
                </a:solidFill>
              </a:rPr>
              <a:t>可行流值</a:t>
            </a:r>
            <a:r>
              <a:rPr lang="zh-CN" altLang="en-US" sz="2400" dirty="0">
                <a:solidFill>
                  <a:schemeClr val="tx1"/>
                </a:solidFill>
              </a:rPr>
              <a:t>的方式找到最大流</a:t>
            </a:r>
            <a:endParaRPr lang="zh-CN" altLang="en-US" sz="2400" dirty="0">
              <a:solidFill>
                <a:schemeClr val="tx1"/>
              </a:solidFill>
            </a:endParaRPr>
          </a:p>
          <a:p>
            <a:pPr>
              <a:lnSpc>
                <a:spcPct val="150000"/>
              </a:lnSpc>
              <a:spcBef>
                <a:spcPct val="0"/>
              </a:spcBef>
              <a:buClrTx/>
              <a:buSzTx/>
              <a:buFont typeface="Arial" panose="020B0604020202020204" pitchFamily="34" charset="0"/>
              <a:buNone/>
              <a:defRPr/>
            </a:pPr>
            <a:r>
              <a:rPr lang="zh-CN" altLang="en-US" sz="2400" b="1" dirty="0">
                <a:solidFill>
                  <a:srgbClr val="0000FF"/>
                </a:solidFill>
              </a:rPr>
              <a:t>技术路线</a:t>
            </a:r>
            <a:r>
              <a:rPr lang="zh-CN" altLang="en-US" sz="2400" dirty="0">
                <a:solidFill>
                  <a:schemeClr val="tx1"/>
                </a:solidFill>
              </a:rPr>
              <a:t>：</a:t>
            </a:r>
            <a:endParaRPr lang="en-US" altLang="zh-CN" sz="2400" dirty="0">
              <a:solidFill>
                <a:schemeClr val="tx1"/>
              </a:solidFill>
            </a:endParaRPr>
          </a:p>
          <a:p>
            <a:pPr>
              <a:lnSpc>
                <a:spcPct val="150000"/>
              </a:lnSpc>
              <a:spcBef>
                <a:spcPct val="0"/>
              </a:spcBef>
              <a:buClrTx/>
              <a:buSzTx/>
              <a:buFont typeface="Arial" panose="020B0604020202020204" pitchFamily="34" charset="0"/>
              <a:buNone/>
              <a:defRPr/>
            </a:pPr>
            <a:r>
              <a:rPr lang="en-US" altLang="zh-CN" sz="2400" dirty="0">
                <a:solidFill>
                  <a:schemeClr val="tx1"/>
                </a:solidFill>
              </a:rPr>
              <a:t>    </a:t>
            </a:r>
            <a:r>
              <a:rPr lang="zh-CN" altLang="en-US" sz="2400" dirty="0">
                <a:solidFill>
                  <a:schemeClr val="tx1"/>
                </a:solidFill>
              </a:rPr>
              <a:t>（</a:t>
            </a:r>
            <a:r>
              <a:rPr lang="en-US" altLang="zh-CN" sz="2400" dirty="0">
                <a:solidFill>
                  <a:schemeClr val="tx1"/>
                </a:solidFill>
              </a:rPr>
              <a:t>1</a:t>
            </a:r>
            <a:r>
              <a:rPr lang="zh-CN" altLang="en-US" sz="2400" dirty="0">
                <a:solidFill>
                  <a:schemeClr val="tx1"/>
                </a:solidFill>
              </a:rPr>
              <a:t>）从流值为</a:t>
            </a:r>
            <a:r>
              <a:rPr lang="en-US" altLang="zh-CN" sz="2400" dirty="0">
                <a:solidFill>
                  <a:schemeClr val="tx1"/>
                </a:solidFill>
              </a:rPr>
              <a:t>0</a:t>
            </a:r>
            <a:r>
              <a:rPr lang="zh-CN" altLang="en-US" sz="2400" dirty="0">
                <a:solidFill>
                  <a:schemeClr val="tx1"/>
                </a:solidFill>
              </a:rPr>
              <a:t>的初始流开始</a:t>
            </a:r>
            <a:endParaRPr lang="zh-CN" altLang="en-US" sz="2400" dirty="0">
              <a:solidFill>
                <a:schemeClr val="tx1"/>
              </a:solidFill>
            </a:endParaRPr>
          </a:p>
          <a:p>
            <a:pPr marL="1167130" indent="-1167130">
              <a:lnSpc>
                <a:spcPct val="150000"/>
              </a:lnSpc>
              <a:spcBef>
                <a:spcPct val="0"/>
              </a:spcBef>
              <a:buClrTx/>
              <a:buSzTx/>
              <a:buFont typeface="Arial" panose="020B0604020202020204" pitchFamily="34" charset="0"/>
              <a:buNone/>
              <a:defRPr/>
            </a:pPr>
            <a:r>
              <a:rPr lang="zh-CN" altLang="en-US" sz="2400" dirty="0">
                <a:solidFill>
                  <a:schemeClr val="tx1"/>
                </a:solidFill>
              </a:rPr>
              <a:t>    （</a:t>
            </a:r>
            <a:r>
              <a:rPr lang="en-US" altLang="zh-CN" sz="2400" dirty="0">
                <a:solidFill>
                  <a:schemeClr val="tx1"/>
                </a:solidFill>
              </a:rPr>
              <a:t>2</a:t>
            </a:r>
            <a:r>
              <a:rPr lang="zh-CN" altLang="en-US" sz="2400" dirty="0">
                <a:solidFill>
                  <a:schemeClr val="tx1"/>
                </a:solidFill>
              </a:rPr>
              <a:t>）</a:t>
            </a:r>
            <a:r>
              <a:rPr lang="zh-CN" altLang="en-US" sz="2400" dirty="0">
                <a:solidFill>
                  <a:srgbClr val="0000FF"/>
                </a:solidFill>
              </a:rPr>
              <a:t>通过某种方法，对流值进行增加：</a:t>
            </a:r>
            <a:r>
              <a:rPr lang="zh-CN" altLang="en-US" sz="2400" b="1" noProof="1">
                <a:solidFill>
                  <a:srgbClr val="FF0000"/>
                </a:solidFill>
              </a:rPr>
              <a:t>在残存网络中寻找增广路径，利用增广路径对流值进行增加。</a:t>
            </a:r>
            <a:endParaRPr lang="zh-CN" altLang="en-US" sz="2400" b="1" dirty="0">
              <a:solidFill>
                <a:srgbClr val="FF0000"/>
              </a:solidFill>
            </a:endParaRPr>
          </a:p>
          <a:p>
            <a:pPr marL="1167130" indent="-1167130">
              <a:lnSpc>
                <a:spcPct val="150000"/>
              </a:lnSpc>
              <a:spcBef>
                <a:spcPct val="0"/>
              </a:spcBef>
              <a:buClrTx/>
              <a:buSzTx/>
              <a:buFont typeface="Arial" panose="020B0604020202020204" pitchFamily="34" charset="0"/>
              <a:buNone/>
              <a:defRPr/>
            </a:pPr>
            <a:r>
              <a:rPr lang="zh-CN" altLang="en-US" sz="2400" dirty="0">
                <a:solidFill>
                  <a:schemeClr val="tx1"/>
                </a:solidFill>
              </a:rPr>
              <a:t>    （</a:t>
            </a:r>
            <a:r>
              <a:rPr lang="en-US" altLang="zh-CN" sz="2400" dirty="0">
                <a:solidFill>
                  <a:schemeClr val="tx1"/>
                </a:solidFill>
              </a:rPr>
              <a:t>3</a:t>
            </a:r>
            <a:r>
              <a:rPr lang="zh-CN" altLang="en-US" sz="2400" dirty="0">
                <a:solidFill>
                  <a:schemeClr val="tx1"/>
                </a:solidFill>
              </a:rPr>
              <a:t>）</a:t>
            </a:r>
            <a:r>
              <a:rPr lang="zh-CN" altLang="en-US" sz="2400" dirty="0">
                <a:solidFill>
                  <a:srgbClr val="0000FF"/>
                </a:solidFill>
              </a:rPr>
              <a:t>确认无法增加流值，即得到最大流：</a:t>
            </a:r>
            <a:r>
              <a:rPr lang="zh-CN" altLang="en-US" sz="2400" b="1" noProof="1">
                <a:solidFill>
                  <a:srgbClr val="FF0000"/>
                </a:solidFill>
              </a:rPr>
              <a:t>当残存网络中不再有增广路径为止，此时获得最大流。</a:t>
            </a:r>
            <a:endParaRPr lang="en-US" altLang="zh-CN" sz="2400" b="1" dirty="0">
              <a:solidFill>
                <a:srgbClr val="FF0000"/>
              </a:solidFill>
            </a:endParaRPr>
          </a:p>
        </p:txBody>
      </p:sp>
      <p:pic>
        <p:nvPicPr>
          <p:cNvPr id="96259" name="图片 2" descr="9"/>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60400" y="836613"/>
            <a:ext cx="7967663"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文本框 1"/>
          <p:cNvSpPr txBox="1">
            <a:spLocks noChangeArrowheads="1"/>
          </p:cNvSpPr>
          <p:nvPr/>
        </p:nvSpPr>
        <p:spPr bwMode="auto">
          <a:xfrm>
            <a:off x="107950" y="406400"/>
            <a:ext cx="811053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r>
              <a:rPr lang="en-US" altLang="zh-CN" sz="2400" b="1">
                <a:solidFill>
                  <a:schemeClr val="tx1"/>
                </a:solidFill>
              </a:rPr>
              <a:t>Ford-Fulkerson</a:t>
            </a:r>
            <a:r>
              <a:rPr lang="zh-CN" altLang="en-US" sz="2400" b="1">
                <a:solidFill>
                  <a:schemeClr val="tx1"/>
                </a:solidFill>
              </a:rPr>
              <a:t>算法的细化</a:t>
            </a:r>
            <a:endParaRPr lang="zh-CN" altLang="en-US" sz="2400" b="1">
              <a:solidFill>
                <a:schemeClr val="tx1"/>
              </a:solidFill>
            </a:endParaRPr>
          </a:p>
          <a:p>
            <a:pPr>
              <a:spcBef>
                <a:spcPct val="0"/>
              </a:spcBef>
              <a:buClrTx/>
              <a:buSzTx/>
              <a:buFont typeface="Arial" panose="020B0604020202020204" pitchFamily="34" charset="0"/>
              <a:buNone/>
            </a:pPr>
            <a:endParaRPr lang="zh-CN" altLang="en-US" sz="2400" b="1">
              <a:solidFill>
                <a:schemeClr val="tx1"/>
              </a:solidFill>
            </a:endParaRPr>
          </a:p>
          <a:p>
            <a:pPr>
              <a:spcBef>
                <a:spcPct val="0"/>
              </a:spcBef>
              <a:buClrTx/>
              <a:buSzTx/>
              <a:buFont typeface="Arial" panose="020B0604020202020204" pitchFamily="34" charset="0"/>
              <a:buNone/>
            </a:pPr>
            <a:endParaRPr lang="zh-CN" altLang="en-US" sz="2400" b="1">
              <a:solidFill>
                <a:schemeClr val="tx1"/>
              </a:solidFill>
            </a:endParaRPr>
          </a:p>
          <a:p>
            <a:pPr>
              <a:spcBef>
                <a:spcPct val="0"/>
              </a:spcBef>
              <a:buClrTx/>
              <a:buSzTx/>
              <a:buFont typeface="Arial" panose="020B0604020202020204" pitchFamily="34" charset="0"/>
              <a:buNone/>
            </a:pPr>
            <a:endParaRPr lang="zh-CN" altLang="en-US" sz="2400" b="1">
              <a:solidFill>
                <a:schemeClr val="tx1"/>
              </a:solidFill>
            </a:endParaRPr>
          </a:p>
          <a:p>
            <a:pPr>
              <a:spcBef>
                <a:spcPct val="0"/>
              </a:spcBef>
              <a:buClrTx/>
              <a:buSzTx/>
              <a:buFont typeface="Arial" panose="020B0604020202020204" pitchFamily="34" charset="0"/>
              <a:buNone/>
            </a:pPr>
            <a:endParaRPr lang="zh-CN" altLang="en-US" sz="2400">
              <a:solidFill>
                <a:schemeClr val="tx1"/>
              </a:solidFill>
            </a:endParaRPr>
          </a:p>
          <a:p>
            <a:pPr algn="ctr">
              <a:spcBef>
                <a:spcPct val="0"/>
              </a:spcBef>
              <a:buClrTx/>
              <a:buSzTx/>
              <a:buFont typeface="Arial" panose="020B0604020202020204" pitchFamily="34" charset="0"/>
              <a:buNone/>
            </a:pPr>
            <a:endParaRPr lang="zh-CN" altLang="en-US" sz="2400" b="1">
              <a:solidFill>
                <a:srgbClr val="FF0000"/>
              </a:solidFill>
            </a:endParaRPr>
          </a:p>
          <a:p>
            <a:pPr algn="ctr">
              <a:spcBef>
                <a:spcPct val="0"/>
              </a:spcBef>
              <a:buClrTx/>
              <a:buSzTx/>
              <a:buFont typeface="Arial" panose="020B0604020202020204" pitchFamily="34" charset="0"/>
              <a:buNone/>
            </a:pPr>
            <a:endParaRPr lang="zh-CN" altLang="en-US" sz="2400" b="1">
              <a:solidFill>
                <a:srgbClr val="FF0000"/>
              </a:solidFill>
            </a:endParaRPr>
          </a:p>
          <a:p>
            <a:pPr>
              <a:spcBef>
                <a:spcPct val="0"/>
              </a:spcBef>
              <a:buClrTx/>
              <a:buSzTx/>
              <a:buFont typeface="Arial" panose="020B0604020202020204" pitchFamily="34" charset="0"/>
              <a:buNone/>
            </a:pPr>
            <a:endParaRPr lang="en-US" altLang="zh-CN" sz="2400">
              <a:solidFill>
                <a:schemeClr val="tx1"/>
              </a:solidFill>
            </a:endParaRPr>
          </a:p>
        </p:txBody>
      </p:sp>
      <p:pic>
        <p:nvPicPr>
          <p:cNvPr id="97283" name="图片 1" descr="3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79388" y="1076325"/>
            <a:ext cx="8370887" cy="33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30" name="文本框 8"/>
          <p:cNvSpPr txBox="1">
            <a:spLocks noChangeArrowheads="1"/>
          </p:cNvSpPr>
          <p:nvPr/>
        </p:nvSpPr>
        <p:spPr bwMode="auto">
          <a:xfrm>
            <a:off x="365125" y="4924425"/>
            <a:ext cx="8205788" cy="1384300"/>
          </a:xfrm>
          <a:prstGeom prst="rect">
            <a:avLst/>
          </a:prstGeom>
          <a:no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lnSpc>
                <a:spcPct val="150000"/>
              </a:lnSpc>
              <a:spcBef>
                <a:spcPct val="0"/>
              </a:spcBef>
              <a:buClrTx/>
              <a:buSzTx/>
              <a:buFont typeface="Arial" panose="020B0604020202020204" pitchFamily="34" charset="0"/>
              <a:buNone/>
              <a:defRPr/>
            </a:pPr>
            <a:r>
              <a:rPr lang="zh-CN" altLang="en-US" sz="2800" dirty="0">
                <a:solidFill>
                  <a:srgbClr val="FF0000"/>
                </a:solidFill>
              </a:rPr>
              <a:t>如何寻找增广路径？</a:t>
            </a:r>
            <a:endParaRPr lang="en-US" altLang="zh-CN" sz="2800" dirty="0">
              <a:solidFill>
                <a:srgbClr val="FF0000"/>
              </a:solidFill>
            </a:endParaRPr>
          </a:p>
          <a:p>
            <a:pPr marL="457200" indent="-457200" eaLnBrk="1" hangingPunct="1">
              <a:lnSpc>
                <a:spcPct val="150000"/>
              </a:lnSpc>
              <a:spcBef>
                <a:spcPct val="0"/>
              </a:spcBef>
              <a:buClrTx/>
              <a:buSzTx/>
              <a:buFont typeface="Wingdings" panose="05000000000000000000" pitchFamily="2" charset="2"/>
              <a:buChar char="Ø"/>
              <a:defRPr/>
            </a:pPr>
            <a:r>
              <a:rPr lang="zh-CN" altLang="en-US" sz="2800" b="1" dirty="0">
                <a:solidFill>
                  <a:schemeClr val="tx1"/>
                </a:solidFill>
              </a:rPr>
              <a:t>可通过</a:t>
            </a:r>
            <a:r>
              <a:rPr lang="zh-CN" altLang="en-US" sz="2800" b="1" dirty="0">
                <a:solidFill>
                  <a:srgbClr val="0000FF"/>
                </a:solidFill>
              </a:rPr>
              <a:t>深度优先搜索</a:t>
            </a:r>
            <a:r>
              <a:rPr lang="zh-CN" altLang="en-US" sz="2800" b="1" dirty="0">
                <a:solidFill>
                  <a:schemeClr val="tx1"/>
                </a:solidFill>
              </a:rPr>
              <a:t>或者</a:t>
            </a:r>
            <a:r>
              <a:rPr lang="zh-CN" altLang="en-US" sz="2800" b="1" dirty="0">
                <a:solidFill>
                  <a:srgbClr val="0000FF"/>
                </a:solidFill>
              </a:rPr>
              <a:t>广度优先搜索</a:t>
            </a:r>
            <a:r>
              <a:rPr lang="zh-CN" altLang="en-US" sz="2800" b="1" dirty="0">
                <a:solidFill>
                  <a:schemeClr val="tx1"/>
                </a:solidFill>
              </a:rPr>
              <a:t>得到</a:t>
            </a:r>
            <a:endParaRPr lang="zh-CN" altLang="en-US" sz="2800" b="1" dirty="0">
              <a:solidFill>
                <a:schemeClr val="tx1"/>
              </a:solidFill>
            </a:endParaRPr>
          </a:p>
        </p:txBody>
      </p:sp>
      <p:sp>
        <p:nvSpPr>
          <p:cNvPr id="15" name="文本框 14"/>
          <p:cNvSpPr txBox="1"/>
          <p:nvPr/>
        </p:nvSpPr>
        <p:spPr>
          <a:xfrm>
            <a:off x="6600825" y="4271963"/>
            <a:ext cx="2308225" cy="1014412"/>
          </a:xfrm>
          <a:prstGeom prst="rect">
            <a:avLst/>
          </a:prstGeom>
          <a:solidFill>
            <a:schemeClr val="accent1">
              <a:lumMod val="40000"/>
              <a:lumOff val="60000"/>
            </a:schemeClr>
          </a:solidFill>
        </p:spPr>
        <p:txBody>
          <a:bodyPr>
            <a:spAutoFit/>
          </a:bodyPr>
          <a:lstStyle>
            <a:defPPr>
              <a:defRPr lang="zh-CN"/>
            </a:defPPr>
            <a:lvl1pPr>
              <a:lnSpc>
                <a:spcPct val="150000"/>
              </a:lnSpc>
              <a:defRPr sz="2000">
                <a:latin typeface="微软雅黑" panose="020B0503020204020204" pitchFamily="34" charset="-122"/>
                <a:ea typeface="微软雅黑" panose="020B0503020204020204" pitchFamily="34" charset="-122"/>
              </a:defRPr>
            </a:lvl1pPr>
          </a:lstStyle>
          <a:p>
            <a:pPr>
              <a:defRPr/>
            </a:pPr>
            <a:r>
              <a:rPr lang="zh-CN" altLang="en-US" noProof="1"/>
              <a:t>修正与增广路径对应的每条边的流值</a:t>
            </a:r>
            <a:endParaRPr lang="zh-CN" altLang="en-US" noProof="1"/>
          </a:p>
        </p:txBody>
      </p:sp>
      <p:sp>
        <p:nvSpPr>
          <p:cNvPr id="97286" name="右大括号 18"/>
          <p:cNvSpPr/>
          <p:nvPr/>
        </p:nvSpPr>
        <p:spPr bwMode="auto">
          <a:xfrm>
            <a:off x="5781675" y="3190875"/>
            <a:ext cx="296863" cy="1081088"/>
          </a:xfrm>
          <a:prstGeom prst="rightBrace">
            <a:avLst>
              <a:gd name="adj1" fmla="val 8362"/>
              <a:gd name="adj2" fmla="val 50000"/>
            </a:avLst>
          </a:prstGeom>
          <a:solidFill>
            <a:schemeClr val="bg1"/>
          </a:solidFill>
          <a:ln w="38100" algn="ctr">
            <a:solidFill>
              <a:srgbClr val="0000FF"/>
            </a:solidFill>
            <a:rou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cxnSp>
        <p:nvCxnSpPr>
          <p:cNvPr id="97287" name="直接箭头连接符 22"/>
          <p:cNvCxnSpPr>
            <a:cxnSpLocks noChangeShapeType="1"/>
          </p:cNvCxnSpPr>
          <p:nvPr/>
        </p:nvCxnSpPr>
        <p:spPr bwMode="auto">
          <a:xfrm flipH="1" flipV="1">
            <a:off x="6151563" y="3790950"/>
            <a:ext cx="436562" cy="638175"/>
          </a:xfrm>
          <a:prstGeom prst="straightConnector1">
            <a:avLst/>
          </a:prstGeom>
          <a:noFill/>
          <a:ln w="57150" algn="ctr">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916363" y="4010025"/>
            <a:ext cx="5227637" cy="251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07"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535113"/>
            <a:ext cx="5227638"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8" name="文本框 1"/>
          <p:cNvSpPr txBox="1">
            <a:spLocks noChangeArrowheads="1"/>
          </p:cNvSpPr>
          <p:nvPr/>
        </p:nvSpPr>
        <p:spPr bwMode="auto">
          <a:xfrm>
            <a:off x="250825" y="188913"/>
            <a:ext cx="5184775" cy="1200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r>
              <a:rPr lang="zh-CN" altLang="en-US" sz="2400" b="1">
                <a:solidFill>
                  <a:schemeClr val="tx1"/>
                </a:solidFill>
              </a:rPr>
              <a:t>基本的</a:t>
            </a:r>
            <a:r>
              <a:rPr lang="en-US" altLang="zh-CN" sz="2400" b="1">
                <a:solidFill>
                  <a:schemeClr val="tx1"/>
                </a:solidFill>
              </a:rPr>
              <a:t>Ford-Fulkerson</a:t>
            </a:r>
            <a:r>
              <a:rPr lang="zh-CN" altLang="en-US" sz="2400" b="1">
                <a:solidFill>
                  <a:schemeClr val="tx1"/>
                </a:solidFill>
              </a:rPr>
              <a:t>算法</a:t>
            </a:r>
            <a:endParaRPr lang="zh-CN" altLang="en-US" sz="2400" b="1">
              <a:solidFill>
                <a:schemeClr val="tx1"/>
              </a:solidFill>
            </a:endParaRPr>
          </a:p>
          <a:p>
            <a:pPr>
              <a:spcBef>
                <a:spcPct val="0"/>
              </a:spcBef>
              <a:buClrTx/>
              <a:buSzTx/>
              <a:buFont typeface="Arial" panose="020B0604020202020204" pitchFamily="34" charset="0"/>
              <a:buNone/>
            </a:pPr>
            <a:endParaRPr lang="zh-CN" altLang="en-US" sz="2400" b="1">
              <a:solidFill>
                <a:schemeClr val="tx1"/>
              </a:solidFill>
            </a:endParaRPr>
          </a:p>
          <a:p>
            <a:pPr>
              <a:spcBef>
                <a:spcPct val="0"/>
              </a:spcBef>
              <a:buClrTx/>
              <a:buSzTx/>
              <a:buFont typeface="Arial" panose="020B0604020202020204" pitchFamily="34" charset="0"/>
              <a:buNone/>
            </a:pPr>
            <a:r>
              <a:rPr lang="zh-CN" altLang="en-US" sz="2400">
                <a:solidFill>
                  <a:schemeClr val="tx1"/>
                </a:solidFill>
              </a:rPr>
              <a:t>算法运行示例：</a:t>
            </a:r>
            <a:r>
              <a:rPr lang="en-US" altLang="zh-CN" sz="2400">
                <a:solidFill>
                  <a:schemeClr val="tx1"/>
                </a:solidFill>
              </a:rPr>
              <a:t>Iteration 1</a:t>
            </a:r>
            <a:endParaRPr lang="en-US" altLang="zh-CN" sz="2400">
              <a:solidFill>
                <a:schemeClr val="tx1"/>
              </a:solidFill>
            </a:endParaRPr>
          </a:p>
        </p:txBody>
      </p:sp>
      <p:graphicFrame>
        <p:nvGraphicFramePr>
          <p:cNvPr id="98309" name="对象 9">
            <a:hlinkClick r:id="" action="ppaction://ole?verb=0"/>
          </p:cNvPr>
          <p:cNvGraphicFramePr>
            <a:graphicFrameLocks noChangeAspect="1"/>
          </p:cNvGraphicFramePr>
          <p:nvPr/>
        </p:nvGraphicFramePr>
        <p:xfrm>
          <a:off x="250825" y="4289425"/>
          <a:ext cx="4321175" cy="1090613"/>
        </p:xfrm>
        <a:graphic>
          <a:graphicData uri="http://schemas.openxmlformats.org/presentationml/2006/ole">
            <mc:AlternateContent xmlns:mc="http://schemas.openxmlformats.org/markup-compatibility/2006">
              <mc:Choice xmlns:v="urn:schemas-microsoft-com:vml" Requires="v">
                <p:oleObj spid="_x0000_s98313" name="" r:id="rId3" imgW="1727200" imgH="457200" progId="Equation.KSEE3">
                  <p:embed/>
                </p:oleObj>
              </mc:Choice>
              <mc:Fallback>
                <p:oleObj name="" r:id="rId3" imgW="1727200" imgH="457200" progId="Equation.KSEE3">
                  <p:embed/>
                  <p:pic>
                    <p:nvPicPr>
                      <p:cNvPr id="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4289425"/>
                        <a:ext cx="4321175"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下箭头 10"/>
          <p:cNvSpPr/>
          <p:nvPr/>
        </p:nvSpPr>
        <p:spPr>
          <a:xfrm rot="18315735">
            <a:off x="4991894" y="3507582"/>
            <a:ext cx="352425" cy="858837"/>
          </a:xfrm>
          <a:prstGeom prst="downArrow">
            <a:avLst/>
          </a:prstGeom>
          <a:solidFill>
            <a:srgbClr val="5FF78A"/>
          </a:solidFill>
          <a:ln>
            <a:solidFill>
              <a:schemeClr val="accent1">
                <a:lumMod val="60000"/>
                <a:lumOff val="40000"/>
              </a:schemeClr>
            </a:solid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noProof="1"/>
          </a:p>
        </p:txBody>
      </p:sp>
      <p:sp>
        <p:nvSpPr>
          <p:cNvPr id="98311" name="矩形 6"/>
          <p:cNvSpPr>
            <a:spLocks noChangeArrowheads="1"/>
          </p:cNvSpPr>
          <p:nvPr/>
        </p:nvSpPr>
        <p:spPr bwMode="auto">
          <a:xfrm rot="3689106">
            <a:off x="4292600" y="3014663"/>
            <a:ext cx="319087" cy="427038"/>
          </a:xfrm>
          <a:prstGeom prst="rect">
            <a:avLst/>
          </a:prstGeom>
          <a:noFill/>
          <a:ln w="38100" algn="ctr">
            <a:solidFill>
              <a:srgbClr val="FF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9" name="文本框 8"/>
          <p:cNvSpPr txBox="1"/>
          <p:nvPr/>
        </p:nvSpPr>
        <p:spPr>
          <a:xfrm>
            <a:off x="1812925" y="3825875"/>
            <a:ext cx="2032000" cy="368300"/>
          </a:xfrm>
          <a:prstGeom prst="rect">
            <a:avLst/>
          </a:prstGeom>
          <a:solidFill>
            <a:schemeClr val="accent1">
              <a:lumMod val="20000"/>
              <a:lumOff val="80000"/>
            </a:schemeClr>
          </a:solidFill>
        </p:spPr>
        <p:txBody>
          <a:bodyPr wrap="none">
            <a:spAutoFit/>
          </a:bodyPr>
          <a:lstStyle/>
          <a:p>
            <a:pPr>
              <a:defRPr/>
            </a:pPr>
            <a:r>
              <a:rPr lang="zh-CN" altLang="en-US" dirty="0"/>
              <a:t>流网络和增广路径</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568700" y="4138613"/>
            <a:ext cx="5465763"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650" y="1146175"/>
            <a:ext cx="52530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文本框 1"/>
          <p:cNvSpPr txBox="1">
            <a:spLocks noChangeArrowheads="1"/>
          </p:cNvSpPr>
          <p:nvPr/>
        </p:nvSpPr>
        <p:spPr bwMode="auto">
          <a:xfrm>
            <a:off x="250825" y="333375"/>
            <a:ext cx="21605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r>
              <a:rPr lang="en-US" altLang="zh-CN" sz="2800" b="1">
                <a:solidFill>
                  <a:schemeClr val="tx1"/>
                </a:solidFill>
              </a:rPr>
              <a:t>Iteration 2</a:t>
            </a:r>
            <a:endParaRPr lang="en-US" altLang="zh-CN" b="1">
              <a:solidFill>
                <a:schemeClr val="tx1"/>
              </a:solidFill>
            </a:endParaRPr>
          </a:p>
        </p:txBody>
      </p:sp>
      <p:graphicFrame>
        <p:nvGraphicFramePr>
          <p:cNvPr id="100357" name="对象 9">
            <a:hlinkClick r:id="" action="ppaction://ole?verb=0"/>
          </p:cNvPr>
          <p:cNvGraphicFramePr>
            <a:graphicFrameLocks noChangeAspect="1"/>
          </p:cNvGraphicFramePr>
          <p:nvPr/>
        </p:nvGraphicFramePr>
        <p:xfrm>
          <a:off x="228600" y="3908425"/>
          <a:ext cx="4368800" cy="1292225"/>
        </p:xfrm>
        <a:graphic>
          <a:graphicData uri="http://schemas.openxmlformats.org/presentationml/2006/ole">
            <mc:AlternateContent xmlns:mc="http://schemas.openxmlformats.org/markup-compatibility/2006">
              <mc:Choice xmlns:v="urn:schemas-microsoft-com:vml" Requires="v">
                <p:oleObj spid="_x0000_s100365" name="" r:id="rId3" imgW="1422400" imgH="457200" progId="Equation.KSEE3">
                  <p:embed/>
                </p:oleObj>
              </mc:Choice>
              <mc:Fallback>
                <p:oleObj name="" r:id="rId3" imgW="1422400" imgH="457200" progId="Equation.KSEE3">
                  <p:embed/>
                  <p:pic>
                    <p:nvPicPr>
                      <p:cNvPr id="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908425"/>
                        <a:ext cx="43688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下箭头 10"/>
          <p:cNvSpPr/>
          <p:nvPr/>
        </p:nvSpPr>
        <p:spPr>
          <a:xfrm rot="19296312">
            <a:off x="4695825" y="3316288"/>
            <a:ext cx="438150" cy="782637"/>
          </a:xfrm>
          <a:prstGeom prst="downArrow">
            <a:avLst/>
          </a:prstGeom>
          <a:solidFill>
            <a:srgbClr val="5FF78A"/>
          </a:solidFill>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noProof="1"/>
          </a:p>
        </p:txBody>
      </p:sp>
      <p:sp>
        <p:nvSpPr>
          <p:cNvPr id="100359" name="矩形 1"/>
          <p:cNvSpPr>
            <a:spLocks noChangeArrowheads="1"/>
          </p:cNvSpPr>
          <p:nvPr/>
        </p:nvSpPr>
        <p:spPr bwMode="auto">
          <a:xfrm>
            <a:off x="2192338" y="2071688"/>
            <a:ext cx="287337" cy="433387"/>
          </a:xfrm>
          <a:prstGeom prst="rect">
            <a:avLst/>
          </a:prstGeom>
          <a:noFill/>
          <a:ln w="38100" algn="ctr">
            <a:solidFill>
              <a:srgbClr val="FF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00360" name="图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27713" y="22225"/>
            <a:ext cx="329723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8228013" y="1211263"/>
            <a:ext cx="877887" cy="369887"/>
          </a:xfrm>
          <a:prstGeom prst="rect">
            <a:avLst/>
          </a:prstGeom>
          <a:solidFill>
            <a:schemeClr val="accent1">
              <a:lumMod val="20000"/>
              <a:lumOff val="80000"/>
            </a:schemeClr>
          </a:solidFill>
        </p:spPr>
        <p:txBody>
          <a:bodyPr wrap="none">
            <a:spAutoFit/>
          </a:bodyPr>
          <a:lstStyle/>
          <a:p>
            <a:pPr>
              <a:defRPr/>
            </a:pPr>
            <a:r>
              <a:rPr lang="zh-CN" altLang="en-US" dirty="0"/>
              <a:t>流网络</a:t>
            </a:r>
            <a:endParaRPr lang="zh-CN" altLang="en-US" dirty="0"/>
          </a:p>
        </p:txBody>
      </p:sp>
      <p:pic>
        <p:nvPicPr>
          <p:cNvPr id="100362" name="图片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837238" y="1800225"/>
            <a:ext cx="3319462"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2"/>
          <p:cNvSpPr txBox="1"/>
          <p:nvPr/>
        </p:nvSpPr>
        <p:spPr>
          <a:xfrm>
            <a:off x="6499225" y="3417888"/>
            <a:ext cx="2138363" cy="369887"/>
          </a:xfrm>
          <a:prstGeom prst="rect">
            <a:avLst/>
          </a:prstGeom>
          <a:solidFill>
            <a:schemeClr val="accent1">
              <a:lumMod val="20000"/>
              <a:lumOff val="80000"/>
            </a:schemeClr>
          </a:solidFill>
        </p:spPr>
        <p:txBody>
          <a:bodyPr>
            <a:spAutoFit/>
          </a:bodyPr>
          <a:lstStyle/>
          <a:p>
            <a:pPr>
              <a:defRPr/>
            </a:pPr>
            <a:r>
              <a:rPr lang="en-US" altLang="zh-CN" b="1" dirty="0"/>
              <a:t>Iteration 1</a:t>
            </a:r>
            <a:r>
              <a:rPr lang="zh-CN" altLang="en-US" dirty="0"/>
              <a:t>流网络</a:t>
            </a:r>
            <a:endParaRPr lang="zh-CN" altLang="en-US" dirty="0"/>
          </a:p>
        </p:txBody>
      </p:sp>
      <p:sp>
        <p:nvSpPr>
          <p:cNvPr id="14" name="文本框 13"/>
          <p:cNvSpPr txBox="1"/>
          <p:nvPr/>
        </p:nvSpPr>
        <p:spPr>
          <a:xfrm>
            <a:off x="1644650" y="3419475"/>
            <a:ext cx="2262188" cy="369888"/>
          </a:xfrm>
          <a:prstGeom prst="rect">
            <a:avLst/>
          </a:prstGeom>
          <a:solidFill>
            <a:schemeClr val="accent1">
              <a:lumMod val="20000"/>
              <a:lumOff val="80000"/>
            </a:schemeClr>
          </a:solidFill>
        </p:spPr>
        <p:txBody>
          <a:bodyPr wrap="none">
            <a:spAutoFit/>
          </a:bodyPr>
          <a:lstStyle/>
          <a:p>
            <a:pPr>
              <a:defRPr/>
            </a:pPr>
            <a:r>
              <a:rPr lang="zh-CN" altLang="en-US" dirty="0"/>
              <a:t>残余网络和增广路径</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文本框 1"/>
          <p:cNvSpPr txBox="1">
            <a:spLocks noChangeArrowheads="1"/>
          </p:cNvSpPr>
          <p:nvPr/>
        </p:nvSpPr>
        <p:spPr bwMode="auto">
          <a:xfrm>
            <a:off x="250825" y="333375"/>
            <a:ext cx="21605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r>
              <a:rPr lang="en-US" altLang="zh-CN" sz="2800" b="1">
                <a:solidFill>
                  <a:schemeClr val="tx1"/>
                </a:solidFill>
              </a:rPr>
              <a:t>Iteration 3</a:t>
            </a:r>
            <a:endParaRPr lang="en-US" altLang="zh-CN" b="1">
              <a:solidFill>
                <a:schemeClr val="tx1"/>
              </a:solidFill>
            </a:endParaRPr>
          </a:p>
        </p:txBody>
      </p:sp>
      <p:pic>
        <p:nvPicPr>
          <p:cNvPr id="101379"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536950" y="4367213"/>
            <a:ext cx="5191125" cy="229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963" y="1022350"/>
            <a:ext cx="5137150" cy="232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1381" name="对象 9">
            <a:hlinkClick r:id="" action="ppaction://ole?verb=0"/>
          </p:cNvPr>
          <p:cNvGraphicFramePr>
            <a:graphicFrameLocks noChangeAspect="1"/>
          </p:cNvGraphicFramePr>
          <p:nvPr/>
        </p:nvGraphicFramePr>
        <p:xfrm>
          <a:off x="468313" y="3849688"/>
          <a:ext cx="3630612" cy="1168400"/>
        </p:xfrm>
        <a:graphic>
          <a:graphicData uri="http://schemas.openxmlformats.org/presentationml/2006/ole">
            <mc:AlternateContent xmlns:mc="http://schemas.openxmlformats.org/markup-compatibility/2006">
              <mc:Choice xmlns:v="urn:schemas-microsoft-com:vml" Requires="v">
                <p:oleObj spid="_x0000_s101389" name="" r:id="rId3" imgW="1422400" imgH="457200" progId="Equation.KSEE3">
                  <p:embed/>
                </p:oleObj>
              </mc:Choice>
              <mc:Fallback>
                <p:oleObj name="" r:id="rId3" imgW="1422400" imgH="457200" progId="Equation.KSEE3">
                  <p:embed/>
                  <p:pic>
                    <p:nvPicPr>
                      <p:cNvPr id="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3849688"/>
                        <a:ext cx="3630612"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下箭头 10"/>
          <p:cNvSpPr/>
          <p:nvPr/>
        </p:nvSpPr>
        <p:spPr>
          <a:xfrm rot="19186604">
            <a:off x="4252913" y="3375025"/>
            <a:ext cx="481012" cy="881063"/>
          </a:xfrm>
          <a:prstGeom prst="downArrow">
            <a:avLst/>
          </a:prstGeom>
          <a:solidFill>
            <a:schemeClr val="accent5">
              <a:lumMod val="75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noProof="1"/>
          </a:p>
        </p:txBody>
      </p:sp>
      <p:sp>
        <p:nvSpPr>
          <p:cNvPr id="7" name="文本框 6"/>
          <p:cNvSpPr txBox="1"/>
          <p:nvPr/>
        </p:nvSpPr>
        <p:spPr>
          <a:xfrm>
            <a:off x="1644650" y="3359150"/>
            <a:ext cx="2262188" cy="368300"/>
          </a:xfrm>
          <a:prstGeom prst="rect">
            <a:avLst/>
          </a:prstGeom>
          <a:solidFill>
            <a:schemeClr val="accent1">
              <a:lumMod val="20000"/>
              <a:lumOff val="80000"/>
            </a:schemeClr>
          </a:solidFill>
        </p:spPr>
        <p:txBody>
          <a:bodyPr wrap="none">
            <a:spAutoFit/>
          </a:bodyPr>
          <a:lstStyle/>
          <a:p>
            <a:pPr>
              <a:defRPr/>
            </a:pPr>
            <a:r>
              <a:rPr lang="zh-CN" altLang="en-US" dirty="0"/>
              <a:t>残余网络和增广路径</a:t>
            </a:r>
            <a:endParaRPr lang="zh-CN" altLang="en-US" dirty="0"/>
          </a:p>
        </p:txBody>
      </p:sp>
      <p:pic>
        <p:nvPicPr>
          <p:cNvPr id="101384" name="图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59475" y="22225"/>
            <a:ext cx="31654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p:cNvSpPr txBox="1"/>
          <p:nvPr/>
        </p:nvSpPr>
        <p:spPr>
          <a:xfrm>
            <a:off x="8247063" y="1312863"/>
            <a:ext cx="877887" cy="369887"/>
          </a:xfrm>
          <a:prstGeom prst="rect">
            <a:avLst/>
          </a:prstGeom>
          <a:solidFill>
            <a:schemeClr val="accent1">
              <a:lumMod val="20000"/>
              <a:lumOff val="80000"/>
            </a:schemeClr>
          </a:solidFill>
        </p:spPr>
        <p:txBody>
          <a:bodyPr wrap="none">
            <a:spAutoFit/>
          </a:bodyPr>
          <a:lstStyle/>
          <a:p>
            <a:pPr>
              <a:defRPr/>
            </a:pPr>
            <a:r>
              <a:rPr lang="zh-CN" altLang="en-US" dirty="0"/>
              <a:t>流网络</a:t>
            </a:r>
            <a:endParaRPr lang="zh-CN" altLang="en-US" dirty="0"/>
          </a:p>
        </p:txBody>
      </p:sp>
      <p:sp>
        <p:nvSpPr>
          <p:cNvPr id="101386" name="矩形 9"/>
          <p:cNvSpPr>
            <a:spLocks noChangeArrowheads="1"/>
          </p:cNvSpPr>
          <p:nvPr/>
        </p:nvSpPr>
        <p:spPr bwMode="auto">
          <a:xfrm>
            <a:off x="2039938" y="1970088"/>
            <a:ext cx="287337" cy="431800"/>
          </a:xfrm>
          <a:prstGeom prst="rect">
            <a:avLst/>
          </a:prstGeom>
          <a:noFill/>
          <a:ln w="38100" algn="ctr">
            <a:solidFill>
              <a:srgbClr val="FF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01387" name="图片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969000" y="1641475"/>
            <a:ext cx="319563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3"/>
          <p:cNvSpPr txBox="1"/>
          <p:nvPr/>
        </p:nvSpPr>
        <p:spPr>
          <a:xfrm>
            <a:off x="6615113" y="3132138"/>
            <a:ext cx="2138362" cy="368300"/>
          </a:xfrm>
          <a:prstGeom prst="rect">
            <a:avLst/>
          </a:prstGeom>
          <a:solidFill>
            <a:schemeClr val="accent1">
              <a:lumMod val="20000"/>
              <a:lumOff val="80000"/>
            </a:schemeClr>
          </a:solidFill>
        </p:spPr>
        <p:txBody>
          <a:bodyPr>
            <a:spAutoFit/>
          </a:bodyPr>
          <a:lstStyle/>
          <a:p>
            <a:pPr>
              <a:defRPr/>
            </a:pPr>
            <a:r>
              <a:rPr lang="en-US" altLang="zh-CN" b="1" dirty="0"/>
              <a:t>Iteration 2</a:t>
            </a:r>
            <a:r>
              <a:rPr lang="zh-CN" altLang="en-US" dirty="0"/>
              <a:t>流网络</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276600" y="4437063"/>
            <a:ext cx="5129213"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3" name="文本框 1"/>
          <p:cNvSpPr txBox="1">
            <a:spLocks noChangeArrowheads="1"/>
          </p:cNvSpPr>
          <p:nvPr/>
        </p:nvSpPr>
        <p:spPr bwMode="auto">
          <a:xfrm>
            <a:off x="179388" y="260350"/>
            <a:ext cx="21796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r>
              <a:rPr lang="en-US" altLang="zh-CN" sz="2800" b="1">
                <a:solidFill>
                  <a:schemeClr val="tx1"/>
                </a:solidFill>
              </a:rPr>
              <a:t>Iteration 4</a:t>
            </a:r>
            <a:endParaRPr lang="en-US" altLang="zh-CN" b="1">
              <a:solidFill>
                <a:schemeClr val="tx1"/>
              </a:solidFill>
            </a:endParaRPr>
          </a:p>
        </p:txBody>
      </p:sp>
      <p:pic>
        <p:nvPicPr>
          <p:cNvPr id="10240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957263"/>
            <a:ext cx="501332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405" name="对象 9">
            <a:hlinkClick r:id="" action="ppaction://ole?verb=0"/>
          </p:cNvPr>
          <p:cNvGraphicFramePr>
            <a:graphicFrameLocks noChangeAspect="1"/>
          </p:cNvGraphicFramePr>
          <p:nvPr/>
        </p:nvGraphicFramePr>
        <p:xfrm>
          <a:off x="295275" y="4016375"/>
          <a:ext cx="3378200" cy="1090613"/>
        </p:xfrm>
        <a:graphic>
          <a:graphicData uri="http://schemas.openxmlformats.org/presentationml/2006/ole">
            <mc:AlternateContent xmlns:mc="http://schemas.openxmlformats.org/markup-compatibility/2006">
              <mc:Choice xmlns:v="urn:schemas-microsoft-com:vml" Requires="v">
                <p:oleObj spid="_x0000_s102413" name="" r:id="rId3" imgW="1459865" imgH="457200" progId="Equation.KSEE3">
                  <p:embed/>
                </p:oleObj>
              </mc:Choice>
              <mc:Fallback>
                <p:oleObj name="" r:id="rId3" imgW="1459865" imgH="457200" progId="Equation.KSEE3">
                  <p:embed/>
                  <p:pic>
                    <p:nvPicPr>
                      <p:cNvPr id="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5" y="4016375"/>
                        <a:ext cx="337820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下箭头 10"/>
          <p:cNvSpPr/>
          <p:nvPr/>
        </p:nvSpPr>
        <p:spPr>
          <a:xfrm rot="19208586">
            <a:off x="4308475" y="3357563"/>
            <a:ext cx="484188" cy="925512"/>
          </a:xfrm>
          <a:prstGeom prst="downArrow">
            <a:avLst/>
          </a:prstGeom>
          <a:solidFill>
            <a:schemeClr val="accent5">
              <a:lumMod val="75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noProof="1"/>
          </a:p>
        </p:txBody>
      </p:sp>
      <p:pic>
        <p:nvPicPr>
          <p:cNvPr id="102407" name="图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59475" y="22225"/>
            <a:ext cx="31654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p:cNvSpPr txBox="1"/>
          <p:nvPr/>
        </p:nvSpPr>
        <p:spPr>
          <a:xfrm>
            <a:off x="8247063" y="1312863"/>
            <a:ext cx="877887" cy="369887"/>
          </a:xfrm>
          <a:prstGeom prst="rect">
            <a:avLst/>
          </a:prstGeom>
          <a:solidFill>
            <a:schemeClr val="accent1">
              <a:lumMod val="20000"/>
              <a:lumOff val="80000"/>
            </a:schemeClr>
          </a:solidFill>
        </p:spPr>
        <p:txBody>
          <a:bodyPr wrap="none">
            <a:spAutoFit/>
          </a:bodyPr>
          <a:lstStyle/>
          <a:p>
            <a:pPr>
              <a:defRPr/>
            </a:pPr>
            <a:r>
              <a:rPr lang="zh-CN" altLang="en-US" dirty="0"/>
              <a:t>流网络</a:t>
            </a:r>
            <a:endParaRPr lang="zh-CN" altLang="en-US" dirty="0"/>
          </a:p>
        </p:txBody>
      </p:sp>
      <p:sp>
        <p:nvSpPr>
          <p:cNvPr id="9" name="文本框 8"/>
          <p:cNvSpPr txBox="1"/>
          <p:nvPr/>
        </p:nvSpPr>
        <p:spPr>
          <a:xfrm>
            <a:off x="6615113" y="3132138"/>
            <a:ext cx="2138362" cy="368300"/>
          </a:xfrm>
          <a:prstGeom prst="rect">
            <a:avLst/>
          </a:prstGeom>
          <a:solidFill>
            <a:schemeClr val="accent1">
              <a:lumMod val="20000"/>
              <a:lumOff val="80000"/>
            </a:schemeClr>
          </a:solidFill>
        </p:spPr>
        <p:txBody>
          <a:bodyPr>
            <a:spAutoFit/>
          </a:bodyPr>
          <a:lstStyle/>
          <a:p>
            <a:pPr>
              <a:defRPr/>
            </a:pPr>
            <a:r>
              <a:rPr lang="en-US" altLang="zh-CN" b="1" dirty="0"/>
              <a:t>Iteration 3</a:t>
            </a:r>
            <a:r>
              <a:rPr lang="zh-CN" altLang="en-US" dirty="0"/>
              <a:t>流网络</a:t>
            </a:r>
            <a:endParaRPr lang="zh-CN" altLang="en-US" dirty="0"/>
          </a:p>
        </p:txBody>
      </p:sp>
      <p:pic>
        <p:nvPicPr>
          <p:cNvPr id="102410" name="图片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857875" y="1758950"/>
            <a:ext cx="3267075"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11" name="矩形 11"/>
          <p:cNvSpPr>
            <a:spLocks noChangeArrowheads="1"/>
          </p:cNvSpPr>
          <p:nvPr/>
        </p:nvSpPr>
        <p:spPr bwMode="auto">
          <a:xfrm>
            <a:off x="3563938" y="1916113"/>
            <a:ext cx="287337" cy="433387"/>
          </a:xfrm>
          <a:prstGeom prst="rect">
            <a:avLst/>
          </a:prstGeom>
          <a:noFill/>
          <a:ln w="38100" algn="ctr">
            <a:solidFill>
              <a:srgbClr val="FF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3" name="文本框 12"/>
          <p:cNvSpPr txBox="1"/>
          <p:nvPr/>
        </p:nvSpPr>
        <p:spPr>
          <a:xfrm>
            <a:off x="1644650" y="3359150"/>
            <a:ext cx="2262188" cy="368300"/>
          </a:xfrm>
          <a:prstGeom prst="rect">
            <a:avLst/>
          </a:prstGeom>
          <a:solidFill>
            <a:schemeClr val="accent1">
              <a:lumMod val="20000"/>
              <a:lumOff val="80000"/>
            </a:schemeClr>
          </a:solidFill>
        </p:spPr>
        <p:txBody>
          <a:bodyPr wrap="none">
            <a:spAutoFit/>
          </a:bodyPr>
          <a:lstStyle/>
          <a:p>
            <a:pPr>
              <a:defRPr/>
            </a:pPr>
            <a:r>
              <a:rPr lang="zh-CN" altLang="en-US" dirty="0"/>
              <a:t>残余网络和增广路径</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103563" y="4092575"/>
            <a:ext cx="5808662" cy="264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27"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925" y="844550"/>
            <a:ext cx="5808663"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3428" name="对象 9">
            <a:hlinkClick r:id="" action="ppaction://ole?verb=0"/>
          </p:cNvPr>
          <p:cNvGraphicFramePr>
            <a:graphicFrameLocks noChangeAspect="1"/>
          </p:cNvGraphicFramePr>
          <p:nvPr/>
        </p:nvGraphicFramePr>
        <p:xfrm>
          <a:off x="395288" y="3994150"/>
          <a:ext cx="3335337" cy="1350963"/>
        </p:xfrm>
        <a:graphic>
          <a:graphicData uri="http://schemas.openxmlformats.org/presentationml/2006/ole">
            <mc:AlternateContent xmlns:mc="http://schemas.openxmlformats.org/markup-compatibility/2006">
              <mc:Choice xmlns:v="urn:schemas-microsoft-com:vml" Requires="v">
                <p:oleObj spid="_x0000_s103437" name="" r:id="rId3" imgW="1130300" imgH="457200" progId="Equation.KSEE3">
                  <p:embed/>
                </p:oleObj>
              </mc:Choice>
              <mc:Fallback>
                <p:oleObj name="" r:id="rId3" imgW="1130300" imgH="457200" progId="Equation.KSEE3">
                  <p:embed/>
                  <p:pic>
                    <p:nvPicPr>
                      <p:cNvPr id="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994150"/>
                        <a:ext cx="3335337"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下箭头 10"/>
          <p:cNvSpPr/>
          <p:nvPr/>
        </p:nvSpPr>
        <p:spPr>
          <a:xfrm rot="19674470">
            <a:off x="4308475" y="3482975"/>
            <a:ext cx="442913" cy="668338"/>
          </a:xfrm>
          <a:prstGeom prst="downArrow">
            <a:avLst/>
          </a:prstGeom>
          <a:solidFill>
            <a:schemeClr val="accent5">
              <a:lumMod val="75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noProof="1"/>
          </a:p>
        </p:txBody>
      </p:sp>
      <p:sp>
        <p:nvSpPr>
          <p:cNvPr id="103430" name="文本框 1"/>
          <p:cNvSpPr txBox="1">
            <a:spLocks noChangeArrowheads="1"/>
          </p:cNvSpPr>
          <p:nvPr/>
        </p:nvSpPr>
        <p:spPr bwMode="auto">
          <a:xfrm>
            <a:off x="179388" y="260350"/>
            <a:ext cx="21796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r>
              <a:rPr lang="en-US" altLang="zh-CN" sz="2800" b="1">
                <a:solidFill>
                  <a:schemeClr val="tx1"/>
                </a:solidFill>
              </a:rPr>
              <a:t>Iteration 5</a:t>
            </a:r>
            <a:endParaRPr lang="en-US" altLang="zh-CN" b="1">
              <a:solidFill>
                <a:schemeClr val="tx1"/>
              </a:solidFill>
            </a:endParaRPr>
          </a:p>
        </p:txBody>
      </p:sp>
      <p:sp>
        <p:nvSpPr>
          <p:cNvPr id="103431" name="矩形 7"/>
          <p:cNvSpPr>
            <a:spLocks noChangeArrowheads="1"/>
          </p:cNvSpPr>
          <p:nvPr/>
        </p:nvSpPr>
        <p:spPr bwMode="auto">
          <a:xfrm>
            <a:off x="2816225" y="784225"/>
            <a:ext cx="287338" cy="431800"/>
          </a:xfrm>
          <a:prstGeom prst="rect">
            <a:avLst/>
          </a:prstGeom>
          <a:noFill/>
          <a:ln w="38100" algn="ctr">
            <a:solidFill>
              <a:srgbClr val="FF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9" name="文本框 8"/>
          <p:cNvSpPr txBox="1"/>
          <p:nvPr/>
        </p:nvSpPr>
        <p:spPr>
          <a:xfrm>
            <a:off x="1644650" y="3359150"/>
            <a:ext cx="2262188" cy="368300"/>
          </a:xfrm>
          <a:prstGeom prst="rect">
            <a:avLst/>
          </a:prstGeom>
          <a:solidFill>
            <a:schemeClr val="accent1">
              <a:lumMod val="20000"/>
              <a:lumOff val="80000"/>
            </a:schemeClr>
          </a:solidFill>
        </p:spPr>
        <p:txBody>
          <a:bodyPr wrap="none">
            <a:spAutoFit/>
          </a:bodyPr>
          <a:lstStyle/>
          <a:p>
            <a:pPr>
              <a:defRPr/>
            </a:pPr>
            <a:r>
              <a:rPr lang="zh-CN" altLang="en-US" dirty="0"/>
              <a:t>残余网络和增广路径</a:t>
            </a:r>
            <a:endParaRPr lang="zh-CN" altLang="en-US" dirty="0"/>
          </a:p>
        </p:txBody>
      </p:sp>
      <p:pic>
        <p:nvPicPr>
          <p:cNvPr id="103433" name="图片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43575" y="1639888"/>
            <a:ext cx="3400425"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34" name="图片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959475" y="22225"/>
            <a:ext cx="31654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2"/>
          <p:cNvSpPr txBox="1"/>
          <p:nvPr/>
        </p:nvSpPr>
        <p:spPr>
          <a:xfrm>
            <a:off x="8247063" y="1312863"/>
            <a:ext cx="877887" cy="369887"/>
          </a:xfrm>
          <a:prstGeom prst="rect">
            <a:avLst/>
          </a:prstGeom>
          <a:solidFill>
            <a:schemeClr val="accent1">
              <a:lumMod val="20000"/>
              <a:lumOff val="80000"/>
            </a:schemeClr>
          </a:solidFill>
        </p:spPr>
        <p:txBody>
          <a:bodyPr wrap="none">
            <a:spAutoFit/>
          </a:bodyPr>
          <a:lstStyle/>
          <a:p>
            <a:pPr>
              <a:defRPr/>
            </a:pPr>
            <a:r>
              <a:rPr lang="zh-CN" altLang="en-US" dirty="0"/>
              <a:t>流网络</a:t>
            </a:r>
            <a:endParaRPr lang="zh-CN" altLang="en-US" dirty="0"/>
          </a:p>
        </p:txBody>
      </p:sp>
      <p:sp>
        <p:nvSpPr>
          <p:cNvPr id="14" name="文本框 13"/>
          <p:cNvSpPr txBox="1"/>
          <p:nvPr/>
        </p:nvSpPr>
        <p:spPr>
          <a:xfrm>
            <a:off x="6615113" y="3132138"/>
            <a:ext cx="2138362" cy="368300"/>
          </a:xfrm>
          <a:prstGeom prst="rect">
            <a:avLst/>
          </a:prstGeom>
          <a:solidFill>
            <a:schemeClr val="accent1">
              <a:lumMod val="20000"/>
              <a:lumOff val="80000"/>
            </a:schemeClr>
          </a:solidFill>
        </p:spPr>
        <p:txBody>
          <a:bodyPr>
            <a:spAutoFit/>
          </a:bodyPr>
          <a:lstStyle/>
          <a:p>
            <a:pPr>
              <a:defRPr/>
            </a:pPr>
            <a:r>
              <a:rPr lang="en-US" altLang="zh-CN" b="1" dirty="0"/>
              <a:t>Iteration 4</a:t>
            </a:r>
            <a:r>
              <a:rPr lang="zh-CN" altLang="en-US" dirty="0"/>
              <a:t>流网络</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文本框 2"/>
          <p:cNvSpPr txBox="1">
            <a:spLocks noChangeArrowheads="1"/>
          </p:cNvSpPr>
          <p:nvPr/>
        </p:nvSpPr>
        <p:spPr bwMode="auto">
          <a:xfrm>
            <a:off x="1187450" y="3068638"/>
            <a:ext cx="53403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 typeface="Arial" panose="020B0604020202020204" pitchFamily="34" charset="0"/>
              <a:buNone/>
            </a:pPr>
            <a:r>
              <a:rPr lang="zh-CN" altLang="en-US" sz="2800" b="1">
                <a:solidFill>
                  <a:schemeClr val="tx1"/>
                </a:solidFill>
              </a:rPr>
              <a:t>无增广路径，得到最大流</a:t>
            </a:r>
            <a:endParaRPr lang="zh-CN" altLang="en-US" sz="2800" b="1">
              <a:solidFill>
                <a:schemeClr val="tx1"/>
              </a:solidFill>
            </a:endParaRPr>
          </a:p>
        </p:txBody>
      </p:sp>
      <p:grpSp>
        <p:nvGrpSpPr>
          <p:cNvPr id="104451" name="组合 1"/>
          <p:cNvGrpSpPr/>
          <p:nvPr/>
        </p:nvGrpSpPr>
        <p:grpSpPr bwMode="auto">
          <a:xfrm>
            <a:off x="971550" y="476250"/>
            <a:ext cx="5256213" cy="2447925"/>
            <a:chOff x="3793" y="2558"/>
            <a:chExt cx="6714" cy="2860"/>
          </a:xfrm>
        </p:grpSpPr>
        <p:pic>
          <p:nvPicPr>
            <p:cNvPr id="104455"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793" y="2558"/>
              <a:ext cx="6715" cy="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4612" y="4151"/>
              <a:ext cx="298" cy="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cxnSp>
          <p:nvCxnSpPr>
            <p:cNvPr id="6" name="直接箭头连接符 5"/>
            <p:cNvCxnSpPr/>
            <p:nvPr/>
          </p:nvCxnSpPr>
          <p:spPr>
            <a:xfrm flipH="1" flipV="1">
              <a:off x="4499" y="4155"/>
              <a:ext cx="1263" cy="653"/>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graphicFrame>
        <p:nvGraphicFramePr>
          <p:cNvPr id="104452" name="对象 12">
            <a:hlinkClick r:id="" action="ppaction://ole?verb=0"/>
          </p:cNvPr>
          <p:cNvGraphicFramePr>
            <a:graphicFrameLocks noChangeAspect="1"/>
          </p:cNvGraphicFramePr>
          <p:nvPr/>
        </p:nvGraphicFramePr>
        <p:xfrm>
          <a:off x="5224463" y="3136900"/>
          <a:ext cx="1123950" cy="476250"/>
        </p:xfrm>
        <a:graphic>
          <a:graphicData uri="http://schemas.openxmlformats.org/presentationml/2006/ole">
            <mc:AlternateContent xmlns:mc="http://schemas.openxmlformats.org/markup-compatibility/2006">
              <mc:Choice xmlns:v="urn:schemas-microsoft-com:vml" Requires="v">
                <p:oleObj spid="_x0000_s104458" name="" r:id="rId2" imgW="482600" imgH="203200" progId="Equation.KSEE3">
                  <p:embed/>
                </p:oleObj>
              </mc:Choice>
              <mc:Fallback>
                <p:oleObj name="" r:id="rId2" imgW="482600" imgH="203200" progId="Equation.KSEE3">
                  <p:embed/>
                  <p:pic>
                    <p:nvPicPr>
                      <p:cNvPr id="0" name="对象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463" y="3136900"/>
                        <a:ext cx="11239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04453"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1563" y="3767138"/>
            <a:ext cx="5276850" cy="239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5651500" y="2309813"/>
            <a:ext cx="3370263" cy="460375"/>
          </a:xfrm>
          <a:prstGeom prst="rect">
            <a:avLst/>
          </a:prstGeom>
          <a:solidFill>
            <a:schemeClr val="accent1">
              <a:lumMod val="20000"/>
              <a:lumOff val="80000"/>
            </a:schemeClr>
          </a:solidFill>
        </p:spPr>
        <p:txBody>
          <a:bodyPr>
            <a:spAutoFit/>
          </a:bodyPr>
          <a:lstStyle/>
          <a:p>
            <a:pPr>
              <a:defRPr/>
            </a:pP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不可达</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无增广路径</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文本框 1"/>
          <p:cNvSpPr txBox="1">
            <a:spLocks noChangeArrowheads="1"/>
          </p:cNvSpPr>
          <p:nvPr/>
        </p:nvSpPr>
        <p:spPr bwMode="auto">
          <a:xfrm>
            <a:off x="146050" y="598488"/>
            <a:ext cx="8747125" cy="5278437"/>
          </a:xfrm>
          <a:prstGeom prst="rect">
            <a:avLst/>
          </a:prstGeom>
          <a:solidFill>
            <a:schemeClr val="bg1"/>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defRPr/>
            </a:pPr>
            <a:r>
              <a:rPr lang="en-US" altLang="zh-CN" sz="2800" b="1" dirty="0">
                <a:solidFill>
                  <a:schemeClr val="tx1"/>
                </a:solidFill>
              </a:rPr>
              <a:t>Ford-Fulkerson</a:t>
            </a:r>
            <a:r>
              <a:rPr lang="zh-CN" altLang="en-US" sz="2800" b="1" dirty="0">
                <a:solidFill>
                  <a:schemeClr val="tx1"/>
                </a:solidFill>
              </a:rPr>
              <a:t>算法复杂性分析</a:t>
            </a:r>
            <a:endParaRPr lang="zh-CN" altLang="en-US" sz="2800" b="1" dirty="0">
              <a:solidFill>
                <a:schemeClr val="tx1"/>
              </a:solidFill>
            </a:endParaRPr>
          </a:p>
          <a:p>
            <a:pPr>
              <a:lnSpc>
                <a:spcPct val="150000"/>
              </a:lnSpc>
              <a:spcBef>
                <a:spcPct val="0"/>
              </a:spcBef>
              <a:buClrTx/>
              <a:buSzTx/>
              <a:buFont typeface="Arial" panose="020B0604020202020204" pitchFamily="34" charset="0"/>
              <a:buNone/>
              <a:defRPr/>
            </a:pPr>
            <a:r>
              <a:rPr lang="zh-CN" altLang="en-US" sz="2400" dirty="0">
                <a:solidFill>
                  <a:srgbClr val="FF0000"/>
                </a:solidFill>
              </a:rPr>
              <a:t>      假定</a:t>
            </a:r>
            <a:r>
              <a:rPr lang="zh-CN" altLang="en-US" sz="2400" dirty="0">
                <a:solidFill>
                  <a:schemeClr val="tx1"/>
                </a:solidFill>
              </a:rPr>
              <a:t>：所有的容量均为整数。</a:t>
            </a:r>
            <a:endParaRPr lang="zh-CN" altLang="en-US" sz="2400" dirty="0">
              <a:solidFill>
                <a:schemeClr val="tx1"/>
              </a:solidFill>
            </a:endParaRPr>
          </a:p>
          <a:p>
            <a:pPr>
              <a:lnSpc>
                <a:spcPct val="150000"/>
              </a:lnSpc>
              <a:spcBef>
                <a:spcPct val="0"/>
              </a:spcBef>
              <a:buClrTx/>
              <a:buSzTx/>
              <a:buFont typeface="Arial" panose="020B0604020202020204" pitchFamily="34" charset="0"/>
              <a:buNone/>
              <a:defRPr/>
            </a:pPr>
            <a:r>
              <a:rPr lang="zh-CN" altLang="en-US" sz="2400" b="1" dirty="0">
                <a:solidFill>
                  <a:schemeClr val="tx1"/>
                </a:solidFill>
              </a:rPr>
              <a:t>      时间复杂度</a:t>
            </a:r>
            <a:r>
              <a:rPr lang="zh-CN" altLang="en-US" sz="2400" dirty="0">
                <a:solidFill>
                  <a:schemeClr val="tx1"/>
                </a:solidFill>
              </a:rPr>
              <a:t>：                  ，</a:t>
            </a:r>
            <a:endParaRPr lang="en-US" altLang="zh-CN" sz="2400" dirty="0">
              <a:solidFill>
                <a:schemeClr val="tx1"/>
              </a:solidFill>
            </a:endParaRPr>
          </a:p>
          <a:p>
            <a:pPr>
              <a:lnSpc>
                <a:spcPct val="150000"/>
              </a:lnSpc>
              <a:spcBef>
                <a:spcPct val="0"/>
              </a:spcBef>
              <a:buClrTx/>
              <a:buSzTx/>
              <a:buFont typeface="Arial" panose="020B0604020202020204" pitchFamily="34" charset="0"/>
              <a:buNone/>
              <a:defRPr/>
            </a:pPr>
            <a:r>
              <a:rPr lang="en-US" altLang="zh-CN" sz="2400" dirty="0">
                <a:solidFill>
                  <a:schemeClr val="tx1"/>
                </a:solidFill>
              </a:rPr>
              <a:t>                         </a:t>
            </a:r>
            <a:r>
              <a:rPr lang="zh-CN" altLang="en-US" sz="2400" dirty="0">
                <a:solidFill>
                  <a:schemeClr val="tx1"/>
                </a:solidFill>
              </a:rPr>
              <a:t>其中</a:t>
            </a:r>
            <a:r>
              <a:rPr lang="en-US" altLang="zh-CN" sz="2400" dirty="0">
                <a:solidFill>
                  <a:schemeClr val="tx1"/>
                </a:solidFill>
              </a:rPr>
              <a:t>E</a:t>
            </a:r>
            <a:r>
              <a:rPr lang="zh-CN" altLang="en-US" sz="2400" dirty="0">
                <a:solidFill>
                  <a:schemeClr val="tx1"/>
                </a:solidFill>
              </a:rPr>
              <a:t>是流网络的边集，  是最大流值</a:t>
            </a:r>
            <a:endParaRPr lang="zh-CN" altLang="en-US" sz="2400" dirty="0">
              <a:solidFill>
                <a:schemeClr val="tx1"/>
              </a:solidFill>
            </a:endParaRPr>
          </a:p>
          <a:p>
            <a:pPr marL="2595880" indent="-354330">
              <a:lnSpc>
                <a:spcPct val="150000"/>
              </a:lnSpc>
              <a:spcBef>
                <a:spcPct val="0"/>
              </a:spcBef>
              <a:buClrTx/>
              <a:buSzTx/>
              <a:buFont typeface="Wingdings" panose="05000000000000000000" pitchFamily="2" charset="2"/>
              <a:buNone/>
              <a:tabLst>
                <a:tab pos="264795" algn="l"/>
              </a:tabLst>
              <a:defRPr/>
            </a:pPr>
            <a:r>
              <a:rPr lang="zh-CN" altLang="en-US" sz="1800" dirty="0">
                <a:solidFill>
                  <a:schemeClr val="tx1"/>
                </a:solidFill>
              </a:rPr>
              <a:t>注：如边的容量是无理数时，</a:t>
            </a:r>
            <a:r>
              <a:rPr lang="en-US" altLang="zh-CN" sz="1800" dirty="0">
                <a:solidFill>
                  <a:schemeClr val="tx1"/>
                </a:solidFill>
              </a:rPr>
              <a:t>Ford-Fulkerson</a:t>
            </a:r>
            <a:r>
              <a:rPr lang="zh-CN" altLang="en-US" sz="1800" dirty="0">
                <a:solidFill>
                  <a:schemeClr val="tx1"/>
                </a:solidFill>
              </a:rPr>
              <a:t>方法可能不能终止，也就是不会得到最大流。</a:t>
            </a:r>
            <a:endParaRPr lang="zh-CN" altLang="en-US" sz="1800" dirty="0">
              <a:solidFill>
                <a:schemeClr val="tx1"/>
              </a:solidFill>
            </a:endParaRPr>
          </a:p>
          <a:p>
            <a:pPr>
              <a:lnSpc>
                <a:spcPct val="150000"/>
              </a:lnSpc>
              <a:spcBef>
                <a:spcPts val="3000"/>
              </a:spcBef>
              <a:buClrTx/>
              <a:buSzTx/>
              <a:buFont typeface="Arial" panose="020B0604020202020204" pitchFamily="34" charset="0"/>
              <a:buNone/>
              <a:defRPr/>
            </a:pPr>
            <a:r>
              <a:rPr lang="zh-CN" altLang="en-US" sz="2400" b="1" dirty="0">
                <a:solidFill>
                  <a:schemeClr val="tx1"/>
                </a:solidFill>
              </a:rPr>
              <a:t>      运行时间分析</a:t>
            </a:r>
            <a:r>
              <a:rPr lang="zh-CN" altLang="en-US" sz="2400" dirty="0">
                <a:solidFill>
                  <a:schemeClr val="tx1"/>
                </a:solidFill>
              </a:rPr>
              <a:t>：包括两部分</a:t>
            </a:r>
            <a:endParaRPr lang="zh-CN" altLang="en-US" sz="2400" dirty="0">
              <a:solidFill>
                <a:schemeClr val="tx1"/>
              </a:solidFill>
            </a:endParaRPr>
          </a:p>
          <a:p>
            <a:pPr marL="3765550" indent="-3765550">
              <a:lnSpc>
                <a:spcPct val="150000"/>
              </a:lnSpc>
              <a:spcBef>
                <a:spcPct val="0"/>
              </a:spcBef>
              <a:buClrTx/>
              <a:buSzTx/>
              <a:buFont typeface="Arial" panose="020B0604020202020204" pitchFamily="34" charset="0"/>
              <a:buNone/>
              <a:defRPr/>
            </a:pPr>
            <a:r>
              <a:rPr lang="zh-CN" altLang="en-US" sz="2400" dirty="0">
                <a:solidFill>
                  <a:schemeClr val="tx1"/>
                </a:solidFill>
              </a:rPr>
              <a:t>    （</a:t>
            </a:r>
            <a:r>
              <a:rPr lang="en-US" altLang="zh-CN" sz="2400" dirty="0">
                <a:solidFill>
                  <a:schemeClr val="tx1"/>
                </a:solidFill>
              </a:rPr>
              <a:t>1</a:t>
            </a:r>
            <a:r>
              <a:rPr lang="zh-CN" altLang="en-US" sz="2400" dirty="0">
                <a:solidFill>
                  <a:schemeClr val="tx1"/>
                </a:solidFill>
              </a:rPr>
              <a:t>）</a:t>
            </a:r>
            <a:r>
              <a:rPr lang="en-US" altLang="zh-CN" sz="2400" dirty="0">
                <a:solidFill>
                  <a:schemeClr val="tx1"/>
                </a:solidFill>
              </a:rPr>
              <a:t>while</a:t>
            </a:r>
            <a:r>
              <a:rPr lang="zh-CN" altLang="en-US" sz="2400" dirty="0">
                <a:solidFill>
                  <a:schemeClr val="tx1"/>
                </a:solidFill>
              </a:rPr>
              <a:t>循环的次数：因为每一次循环，流值至少增加</a:t>
            </a:r>
            <a:r>
              <a:rPr lang="en-US" altLang="zh-CN" sz="2400" dirty="0">
                <a:solidFill>
                  <a:schemeClr val="tx1"/>
                </a:solidFill>
              </a:rPr>
              <a:t>1</a:t>
            </a:r>
            <a:r>
              <a:rPr lang="zh-CN" altLang="en-US" sz="2400" dirty="0">
                <a:solidFill>
                  <a:schemeClr val="tx1"/>
                </a:solidFill>
              </a:rPr>
              <a:t>，所以最多有          循环</a:t>
            </a:r>
            <a:endParaRPr lang="zh-CN" altLang="en-US" sz="2400" dirty="0">
              <a:solidFill>
                <a:schemeClr val="tx1"/>
              </a:solidFill>
            </a:endParaRPr>
          </a:p>
        </p:txBody>
      </p:sp>
      <p:graphicFrame>
        <p:nvGraphicFramePr>
          <p:cNvPr id="105475" name="对象 1">
            <a:hlinkClick r:id="" action="ppaction://ole?verb=0"/>
          </p:cNvPr>
          <p:cNvGraphicFramePr>
            <a:graphicFrameLocks noChangeAspect="1"/>
          </p:cNvGraphicFramePr>
          <p:nvPr/>
        </p:nvGraphicFramePr>
        <p:xfrm>
          <a:off x="2522538" y="1930400"/>
          <a:ext cx="1663700" cy="427038"/>
        </p:xfrm>
        <a:graphic>
          <a:graphicData uri="http://schemas.openxmlformats.org/presentationml/2006/ole">
            <mc:AlternateContent xmlns:mc="http://schemas.openxmlformats.org/markup-compatibility/2006">
              <mc:Choice xmlns:v="urn:schemas-microsoft-com:vml" Requires="v">
                <p:oleObj spid="_x0000_s105478" name="" r:id="rId1" imgW="889000" imgH="228600" progId="Equation.KSEE3">
                  <p:embed/>
                </p:oleObj>
              </mc:Choice>
              <mc:Fallback>
                <p:oleObj name="" r:id="rId1" imgW="889000" imgH="228600" progId="Equation.KSEE3">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2538" y="1930400"/>
                        <a:ext cx="16637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5476" name="对象 2">
            <a:hlinkClick r:id="" action="ppaction://ole?verb=0"/>
          </p:cNvPr>
          <p:cNvGraphicFramePr>
            <a:graphicFrameLocks noChangeAspect="1"/>
          </p:cNvGraphicFramePr>
          <p:nvPr/>
        </p:nvGraphicFramePr>
        <p:xfrm>
          <a:off x="5626100" y="2435225"/>
          <a:ext cx="385763" cy="431800"/>
        </p:xfrm>
        <a:graphic>
          <a:graphicData uri="http://schemas.openxmlformats.org/presentationml/2006/ole">
            <mc:AlternateContent xmlns:mc="http://schemas.openxmlformats.org/markup-compatibility/2006">
              <mc:Choice xmlns:v="urn:schemas-microsoft-com:vml" Requires="v">
                <p:oleObj spid="_x0000_s105479" name="" r:id="rId3" imgW="203200" imgH="228600" progId="Equation.KSEE3">
                  <p:embed/>
                </p:oleObj>
              </mc:Choice>
              <mc:Fallback>
                <p:oleObj name="" r:id="rId3" imgW="203200" imgH="228600" progId="Equation.KSEE3">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6100" y="2435225"/>
                        <a:ext cx="3857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5477" name="对象 3">
            <a:hlinkClick r:id="" action="ppaction://ole?verb=0"/>
          </p:cNvPr>
          <p:cNvGraphicFramePr>
            <a:graphicFrameLocks noChangeAspect="1"/>
          </p:cNvGraphicFramePr>
          <p:nvPr/>
        </p:nvGraphicFramePr>
        <p:xfrm>
          <a:off x="5532438" y="5314950"/>
          <a:ext cx="960437" cy="412750"/>
        </p:xfrm>
        <a:graphic>
          <a:graphicData uri="http://schemas.openxmlformats.org/presentationml/2006/ole">
            <mc:AlternateContent xmlns:mc="http://schemas.openxmlformats.org/markup-compatibility/2006">
              <mc:Choice xmlns:v="urn:schemas-microsoft-com:vml" Requires="v">
                <p:oleObj spid="_x0000_s105480" name="" r:id="rId5" imgW="533400" imgH="228600" progId="Equation.KSEE3">
                  <p:embed/>
                </p:oleObj>
              </mc:Choice>
              <mc:Fallback>
                <p:oleObj name="" r:id="rId5" imgW="533400" imgH="228600" progId="Equation.KSEE3">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32438" y="5314950"/>
                        <a:ext cx="9604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1"/>
          <p:cNvSpPr txBox="1">
            <a:spLocks noChangeArrowheads="1"/>
          </p:cNvSpPr>
          <p:nvPr/>
        </p:nvSpPr>
        <p:spPr bwMode="auto">
          <a:xfrm>
            <a:off x="107950" y="188913"/>
            <a:ext cx="8888413" cy="6478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pPr>
            <a:r>
              <a:rPr lang="zh-CN" altLang="en-US" sz="2400">
                <a:solidFill>
                  <a:schemeClr val="tx1"/>
                </a:solidFill>
              </a:rPr>
              <a:t>      设              是一个流网络，其容量函数为                        。设</a:t>
            </a:r>
            <a:r>
              <a:rPr lang="en-US" altLang="zh-CN" sz="2400">
                <a:solidFill>
                  <a:schemeClr val="tx1"/>
                </a:solidFill>
              </a:rPr>
              <a:t>s</a:t>
            </a:r>
            <a:r>
              <a:rPr lang="zh-CN" altLang="en-US" sz="2400">
                <a:solidFill>
                  <a:schemeClr val="tx1"/>
                </a:solidFill>
              </a:rPr>
              <a:t>为源结点，</a:t>
            </a:r>
            <a:r>
              <a:rPr lang="en-US" altLang="zh-CN" sz="2400">
                <a:solidFill>
                  <a:schemeClr val="tx1"/>
                </a:solidFill>
              </a:rPr>
              <a:t>t</a:t>
            </a:r>
            <a:r>
              <a:rPr lang="zh-CN" altLang="en-US" sz="2400">
                <a:solidFill>
                  <a:schemeClr val="tx1"/>
                </a:solidFill>
              </a:rPr>
              <a:t>为汇点。</a:t>
            </a:r>
            <a:endParaRPr lang="en-US" altLang="zh-CN" sz="2400">
              <a:solidFill>
                <a:schemeClr val="tx1"/>
              </a:solidFill>
            </a:endParaRPr>
          </a:p>
          <a:p>
            <a:pPr>
              <a:lnSpc>
                <a:spcPct val="150000"/>
              </a:lnSpc>
              <a:spcBef>
                <a:spcPct val="0"/>
              </a:spcBef>
              <a:buClrTx/>
              <a:buSzTx/>
              <a:buFont typeface="Arial" panose="020B0604020202020204" pitchFamily="34" charset="0"/>
              <a:buNone/>
            </a:pPr>
            <a:r>
              <a:rPr lang="zh-CN" altLang="en-US" sz="2400" b="1">
                <a:solidFill>
                  <a:schemeClr val="tx1"/>
                </a:solidFill>
              </a:rPr>
              <a:t>      </a:t>
            </a:r>
            <a:r>
              <a:rPr lang="zh-CN" altLang="en-US" sz="2400" b="1">
                <a:solidFill>
                  <a:srgbClr val="FF0000"/>
                </a:solidFill>
              </a:rPr>
              <a:t>流</a:t>
            </a:r>
            <a:r>
              <a:rPr lang="zh-CN" altLang="en-US" sz="2400">
                <a:solidFill>
                  <a:schemeClr val="tx1"/>
                </a:solidFill>
              </a:rPr>
              <a:t>是定义在</a:t>
            </a:r>
            <a:r>
              <a:rPr lang="en-US" altLang="zh-CN" sz="2400">
                <a:solidFill>
                  <a:schemeClr val="tx1"/>
                </a:solidFill>
              </a:rPr>
              <a:t>G</a:t>
            </a:r>
            <a:r>
              <a:rPr lang="zh-CN" altLang="en-US" sz="2400">
                <a:solidFill>
                  <a:schemeClr val="tx1"/>
                </a:solidFill>
              </a:rPr>
              <a:t>上的一个实值函数，记为                      ，并满足以下两条性质：    </a:t>
            </a:r>
            <a:endParaRPr lang="zh-CN" altLang="en-US" sz="2400">
              <a:solidFill>
                <a:schemeClr val="tx1"/>
              </a:solidFill>
            </a:endParaRPr>
          </a:p>
          <a:p>
            <a:pPr>
              <a:lnSpc>
                <a:spcPct val="150000"/>
              </a:lnSpc>
              <a:spcBef>
                <a:spcPct val="0"/>
              </a:spcBef>
              <a:buClrTx/>
              <a:buSzTx/>
              <a:buFont typeface="Arial" panose="020B0604020202020204" pitchFamily="34" charset="0"/>
              <a:buNone/>
            </a:pPr>
            <a:r>
              <a:rPr lang="zh-CN" altLang="en-US" sz="2400">
                <a:solidFill>
                  <a:schemeClr val="tx1"/>
                </a:solidFill>
                <a:latin typeface="宋体" panose="02010600030101010101" pitchFamily="2" charset="-122"/>
                <a:ea typeface="宋体" panose="02010600030101010101" pitchFamily="2" charset="-122"/>
              </a:rPr>
              <a:t>  （</a:t>
            </a:r>
            <a:r>
              <a:rPr lang="en-US" altLang="zh-CN" sz="2400">
                <a:solidFill>
                  <a:schemeClr val="tx1"/>
                </a:solidFill>
                <a:latin typeface="宋体" panose="02010600030101010101" pitchFamily="2" charset="-122"/>
                <a:ea typeface="宋体" panose="02010600030101010101" pitchFamily="2" charset="-122"/>
              </a:rPr>
              <a:t>1</a:t>
            </a:r>
            <a:r>
              <a:rPr lang="zh-CN" altLang="en-US" sz="2400">
                <a:solidFill>
                  <a:schemeClr val="tx1"/>
                </a:solidFill>
                <a:latin typeface="宋体" panose="02010600030101010101" pitchFamily="2" charset="-122"/>
                <a:ea typeface="宋体" panose="02010600030101010101" pitchFamily="2" charset="-122"/>
              </a:rPr>
              <a:t>）</a:t>
            </a:r>
            <a:r>
              <a:rPr lang="zh-CN" altLang="en-US" sz="2400" b="1">
                <a:solidFill>
                  <a:srgbClr val="0000FF"/>
                </a:solidFill>
              </a:rPr>
              <a:t>容量限制</a:t>
            </a:r>
            <a:r>
              <a:rPr lang="en-US" altLang="zh-CN" sz="2400" b="1">
                <a:solidFill>
                  <a:schemeClr val="tx1"/>
                </a:solidFill>
                <a:latin typeface="Lucida Sans Unicode" panose="020B0602030504020204" pitchFamily="34" charset="0"/>
                <a:ea typeface="宋体" panose="02010600030101010101" pitchFamily="2" charset="-122"/>
              </a:rPr>
              <a:t>: </a:t>
            </a:r>
            <a:r>
              <a:rPr lang="zh-CN" altLang="en-US" sz="2400">
                <a:solidFill>
                  <a:schemeClr val="tx1"/>
                </a:solidFill>
                <a:latin typeface="Lucida Sans Unicode" panose="020B0602030504020204" pitchFamily="34" charset="0"/>
                <a:ea typeface="宋体" panose="02010600030101010101" pitchFamily="2" charset="-122"/>
              </a:rPr>
              <a:t>对于所有的结点              ，有</a:t>
            </a:r>
            <a:endParaRPr lang="zh-CN" altLang="en-US" sz="2400">
              <a:solidFill>
                <a:schemeClr val="tx1"/>
              </a:solidFill>
              <a:latin typeface="Lucida Sans Unicode" panose="020B0602030504020204" pitchFamily="34" charset="0"/>
              <a:ea typeface="宋体" panose="02010600030101010101" pitchFamily="2" charset="-122"/>
            </a:endParaRPr>
          </a:p>
          <a:p>
            <a:pPr>
              <a:lnSpc>
                <a:spcPct val="150000"/>
              </a:lnSpc>
              <a:spcBef>
                <a:spcPct val="0"/>
              </a:spcBef>
              <a:buClrTx/>
              <a:buSzTx/>
              <a:buFont typeface="Arial" panose="020B0604020202020204" pitchFamily="34" charset="0"/>
              <a:buNone/>
            </a:pPr>
            <a:endParaRPr lang="zh-CN" altLang="en-US" sz="2400">
              <a:solidFill>
                <a:schemeClr val="tx1"/>
              </a:solidFill>
              <a:latin typeface="Lucida Sans Unicode" panose="020B0602030504020204" pitchFamily="34" charset="0"/>
              <a:ea typeface="宋体" panose="02010600030101010101" pitchFamily="2" charset="-122"/>
            </a:endParaRPr>
          </a:p>
          <a:p>
            <a:pPr>
              <a:lnSpc>
                <a:spcPct val="150000"/>
              </a:lnSpc>
              <a:spcBef>
                <a:spcPts val="1800"/>
              </a:spcBef>
              <a:buClrTx/>
              <a:buSzTx/>
              <a:buFont typeface="Arial" panose="020B0604020202020204" pitchFamily="34" charset="0"/>
              <a:buNone/>
            </a:pPr>
            <a:r>
              <a:rPr lang="zh-CN" altLang="en-US" sz="2400">
                <a:solidFill>
                  <a:schemeClr val="tx1"/>
                </a:solidFill>
                <a:latin typeface="宋体" panose="02010600030101010101" pitchFamily="2" charset="-122"/>
                <a:ea typeface="宋体" panose="02010600030101010101" pitchFamily="2" charset="-122"/>
              </a:rPr>
              <a:t>  （</a:t>
            </a:r>
            <a:r>
              <a:rPr lang="en-US" altLang="zh-CN" sz="2400">
                <a:solidFill>
                  <a:schemeClr val="tx1"/>
                </a:solidFill>
                <a:latin typeface="宋体" panose="02010600030101010101" pitchFamily="2" charset="-122"/>
                <a:ea typeface="宋体" panose="02010600030101010101" pitchFamily="2" charset="-122"/>
              </a:rPr>
              <a:t>2</a:t>
            </a:r>
            <a:r>
              <a:rPr lang="zh-CN" altLang="en-US" sz="2400">
                <a:solidFill>
                  <a:schemeClr val="tx1"/>
                </a:solidFill>
                <a:latin typeface="宋体" panose="02010600030101010101" pitchFamily="2" charset="-122"/>
                <a:ea typeface="宋体" panose="02010600030101010101" pitchFamily="2" charset="-122"/>
              </a:rPr>
              <a:t>）</a:t>
            </a:r>
            <a:r>
              <a:rPr lang="zh-CN" altLang="en-US" sz="2400" b="1">
                <a:solidFill>
                  <a:srgbClr val="0000FF"/>
                </a:solidFill>
              </a:rPr>
              <a:t>流量守恒</a:t>
            </a:r>
            <a:r>
              <a:rPr lang="zh-CN" altLang="en-US" sz="2400">
                <a:solidFill>
                  <a:schemeClr val="tx1"/>
                </a:solidFill>
                <a:latin typeface="Lucida Sans Unicode" panose="020B0602030504020204" pitchFamily="34" charset="0"/>
                <a:ea typeface="宋体" panose="02010600030101010101" pitchFamily="2" charset="-122"/>
              </a:rPr>
              <a:t>：对于所有结点                 ，有</a:t>
            </a:r>
            <a:endParaRPr lang="zh-CN" altLang="en-US" sz="2400">
              <a:solidFill>
                <a:schemeClr val="tx1"/>
              </a:solidFill>
              <a:latin typeface="Lucida Sans Unicode" panose="020B0602030504020204" pitchFamily="34" charset="0"/>
              <a:ea typeface="宋体" panose="02010600030101010101" pitchFamily="2" charset="-122"/>
            </a:endParaRPr>
          </a:p>
          <a:p>
            <a:pPr>
              <a:lnSpc>
                <a:spcPct val="150000"/>
              </a:lnSpc>
              <a:spcBef>
                <a:spcPct val="0"/>
              </a:spcBef>
              <a:buClrTx/>
              <a:buSzTx/>
              <a:buFont typeface="Arial" panose="020B0604020202020204" pitchFamily="34" charset="0"/>
              <a:buNone/>
            </a:pPr>
            <a:endParaRPr lang="zh-CN" altLang="en-US" sz="2400">
              <a:solidFill>
                <a:schemeClr val="tx1"/>
              </a:solidFill>
              <a:latin typeface="Lucida Sans Unicode" panose="020B0602030504020204" pitchFamily="34" charset="0"/>
              <a:ea typeface="宋体" panose="02010600030101010101" pitchFamily="2" charset="-122"/>
            </a:endParaRPr>
          </a:p>
          <a:p>
            <a:pPr>
              <a:lnSpc>
                <a:spcPct val="150000"/>
              </a:lnSpc>
              <a:spcBef>
                <a:spcPts val="4200"/>
              </a:spcBef>
              <a:buClrTx/>
              <a:buSzTx/>
              <a:buFontTx/>
              <a:buNone/>
            </a:pPr>
            <a:r>
              <a:rPr lang="zh-CN" altLang="en-US" sz="2400">
                <a:solidFill>
                  <a:schemeClr val="tx1"/>
                </a:solidFill>
                <a:latin typeface="Lucida Sans Unicode" panose="020B0602030504020204" pitchFamily="34" charset="0"/>
                <a:ea typeface="宋体" panose="02010600030101010101" pitchFamily="2" charset="-122"/>
              </a:rPr>
              <a:t>          这里，         称为从结点</a:t>
            </a:r>
            <a:r>
              <a:rPr lang="en-US" altLang="zh-CN" sz="2400">
                <a:solidFill>
                  <a:schemeClr val="tx1"/>
                </a:solidFill>
                <a:latin typeface="Lucida Sans Unicode" panose="020B0602030504020204" pitchFamily="34" charset="0"/>
                <a:ea typeface="宋体" panose="02010600030101010101" pitchFamily="2" charset="-122"/>
              </a:rPr>
              <a:t>u</a:t>
            </a:r>
            <a:r>
              <a:rPr lang="zh-CN" altLang="en-US" sz="2400">
                <a:solidFill>
                  <a:schemeClr val="tx1"/>
                </a:solidFill>
                <a:latin typeface="Lucida Sans Unicode" panose="020B0602030504020204" pitchFamily="34" charset="0"/>
                <a:ea typeface="宋体" panose="02010600030101010101" pitchFamily="2" charset="-122"/>
              </a:rPr>
              <a:t>到结点</a:t>
            </a:r>
            <a:r>
              <a:rPr lang="en-US" altLang="zh-CN" sz="2400">
                <a:solidFill>
                  <a:schemeClr val="tx1"/>
                </a:solidFill>
                <a:latin typeface="Lucida Sans Unicode" panose="020B0602030504020204" pitchFamily="34" charset="0"/>
                <a:ea typeface="宋体" panose="02010600030101010101" pitchFamily="2" charset="-122"/>
              </a:rPr>
              <a:t>v</a:t>
            </a:r>
            <a:r>
              <a:rPr lang="zh-CN" altLang="en-US" sz="2400">
                <a:solidFill>
                  <a:schemeClr val="tx1"/>
                </a:solidFill>
                <a:latin typeface="Lucida Sans Unicode" panose="020B0602030504020204" pitchFamily="34" charset="0"/>
                <a:ea typeface="宋体" panose="02010600030101010101" pitchFamily="2" charset="-122"/>
              </a:rPr>
              <a:t>的流。</a:t>
            </a:r>
            <a:endParaRPr lang="en-US" altLang="zh-CN" sz="2400">
              <a:solidFill>
                <a:schemeClr val="tx1"/>
              </a:solidFill>
              <a:latin typeface="Lucida Sans Unicode" panose="020B0602030504020204" pitchFamily="34" charset="0"/>
              <a:ea typeface="宋体" panose="02010600030101010101" pitchFamily="2" charset="-122"/>
            </a:endParaRPr>
          </a:p>
          <a:p>
            <a:pPr>
              <a:lnSpc>
                <a:spcPct val="150000"/>
              </a:lnSpc>
              <a:spcBef>
                <a:spcPts val="600"/>
              </a:spcBef>
              <a:buClrTx/>
              <a:buSzTx/>
              <a:buFontTx/>
              <a:buNone/>
            </a:pPr>
            <a:r>
              <a:rPr lang="zh-CN" altLang="en-US" sz="2400">
                <a:solidFill>
                  <a:schemeClr val="tx1"/>
                </a:solidFill>
                <a:latin typeface="宋体" panose="02010600030101010101" pitchFamily="2" charset="-122"/>
                <a:ea typeface="宋体" panose="02010600030101010101" pitchFamily="2" charset="-122"/>
              </a:rPr>
              <a:t>      若        ，记          </a:t>
            </a:r>
            <a:r>
              <a:rPr lang="en-US" altLang="zh-CN" sz="2400">
                <a:solidFill>
                  <a:schemeClr val="tx1"/>
                </a:solidFill>
                <a:latin typeface="宋体" panose="02010600030101010101" pitchFamily="2" charset="-122"/>
                <a:ea typeface="宋体" panose="02010600030101010101" pitchFamily="2" charset="-122"/>
              </a:rPr>
              <a:t>,</a:t>
            </a:r>
            <a:r>
              <a:rPr lang="zh-CN" altLang="en-US" sz="2400">
                <a:solidFill>
                  <a:schemeClr val="tx1"/>
                </a:solidFill>
                <a:latin typeface="宋体" panose="02010600030101010101" pitchFamily="2" charset="-122"/>
                <a:ea typeface="宋体" panose="02010600030101010101" pitchFamily="2" charset="-122"/>
              </a:rPr>
              <a:t>表示从结点</a:t>
            </a:r>
            <a:r>
              <a:rPr lang="en-US" altLang="zh-CN" sz="2400">
                <a:solidFill>
                  <a:schemeClr val="tx1"/>
                </a:solidFill>
                <a:latin typeface="宋体" panose="02010600030101010101" pitchFamily="2" charset="-122"/>
                <a:ea typeface="宋体" panose="02010600030101010101" pitchFamily="2" charset="-122"/>
              </a:rPr>
              <a:t>u</a:t>
            </a:r>
            <a:r>
              <a:rPr lang="zh-CN" altLang="en-US" sz="2400">
                <a:solidFill>
                  <a:schemeClr val="tx1"/>
                </a:solidFill>
                <a:latin typeface="宋体" panose="02010600030101010101" pitchFamily="2" charset="-122"/>
                <a:ea typeface="宋体" panose="02010600030101010101" pitchFamily="2" charset="-122"/>
              </a:rPr>
              <a:t>到结点</a:t>
            </a:r>
            <a:r>
              <a:rPr lang="en-US" altLang="zh-CN" sz="2400">
                <a:solidFill>
                  <a:schemeClr val="tx1"/>
                </a:solidFill>
                <a:latin typeface="宋体" panose="02010600030101010101" pitchFamily="2" charset="-122"/>
                <a:ea typeface="宋体" panose="02010600030101010101" pitchFamily="2" charset="-122"/>
              </a:rPr>
              <a:t>v</a:t>
            </a:r>
            <a:r>
              <a:rPr lang="zh-CN" altLang="en-US" sz="2400">
                <a:solidFill>
                  <a:schemeClr val="tx1"/>
                </a:solidFill>
                <a:latin typeface="宋体" panose="02010600030101010101" pitchFamily="2" charset="-122"/>
                <a:ea typeface="宋体" panose="02010600030101010101" pitchFamily="2" charset="-122"/>
              </a:rPr>
              <a:t>没有流。</a:t>
            </a:r>
            <a:r>
              <a:rPr lang="zh-CN" altLang="en-US" sz="2400">
                <a:solidFill>
                  <a:schemeClr val="tx1"/>
                </a:solidFill>
                <a:latin typeface="Lucida Sans Unicode" panose="020B0602030504020204" pitchFamily="34" charset="0"/>
                <a:ea typeface="宋体" panose="02010600030101010101" pitchFamily="2" charset="-122"/>
              </a:rPr>
              <a:t>      </a:t>
            </a:r>
            <a:endParaRPr lang="en-US" altLang="zh-CN" sz="2400">
              <a:solidFill>
                <a:schemeClr val="tx1"/>
              </a:solidFill>
              <a:latin typeface="Lucida Sans Unicode" panose="020B0602030504020204" pitchFamily="34" charset="0"/>
              <a:ea typeface="宋体" panose="02010600030101010101" pitchFamily="2" charset="-122"/>
            </a:endParaRPr>
          </a:p>
        </p:txBody>
      </p:sp>
      <p:graphicFrame>
        <p:nvGraphicFramePr>
          <p:cNvPr id="15363" name="对象 13"/>
          <p:cNvGraphicFramePr>
            <a:graphicFrameLocks noChangeAspect="1"/>
          </p:cNvGraphicFramePr>
          <p:nvPr/>
        </p:nvGraphicFramePr>
        <p:xfrm>
          <a:off x="1092200" y="393700"/>
          <a:ext cx="1212850" cy="371475"/>
        </p:xfrm>
        <a:graphic>
          <a:graphicData uri="http://schemas.openxmlformats.org/presentationml/2006/ole">
            <mc:AlternateContent xmlns:mc="http://schemas.openxmlformats.org/markup-compatibility/2006">
              <mc:Choice xmlns:v="urn:schemas-microsoft-com:vml" Requires="v">
                <p:oleObj spid="_x0000_s15373" name="" r:id="rId1" imgW="1003935" imgH="278130" progId="Equation.KSEE3">
                  <p:embed/>
                </p:oleObj>
              </mc:Choice>
              <mc:Fallback>
                <p:oleObj name="" r:id="rId1" imgW="1003935" imgH="278130" progId="Equation.KSEE3">
                  <p:embed/>
                  <p:pic>
                    <p:nvPicPr>
                      <p:cNvPr id="0" name="对象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200" y="393700"/>
                        <a:ext cx="121285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4" name="对象 19">
            <a:hlinkClick r:id="" action="ppaction://ole?verb=0"/>
          </p:cNvPr>
          <p:cNvGraphicFramePr>
            <a:graphicFrameLocks noChangeAspect="1"/>
          </p:cNvGraphicFramePr>
          <p:nvPr/>
        </p:nvGraphicFramePr>
        <p:xfrm>
          <a:off x="6291263" y="273050"/>
          <a:ext cx="2246312" cy="492125"/>
        </p:xfrm>
        <a:graphic>
          <a:graphicData uri="http://schemas.openxmlformats.org/presentationml/2006/ole">
            <mc:AlternateContent xmlns:mc="http://schemas.openxmlformats.org/markup-compatibility/2006">
              <mc:Choice xmlns:v="urn:schemas-microsoft-com:vml" Requires="v">
                <p:oleObj spid="_x0000_s15374" name="" r:id="rId3" imgW="1054100" imgH="228600" progId="Equation.KSEE3">
                  <p:embed/>
                </p:oleObj>
              </mc:Choice>
              <mc:Fallback>
                <p:oleObj name="" r:id="rId3" imgW="1054100" imgH="228600" progId="Equation.KSEE3">
                  <p:embed/>
                  <p:pic>
                    <p:nvPicPr>
                      <p:cNvPr id="0" name="对象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263" y="273050"/>
                        <a:ext cx="22463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5" name="对象 12">
            <a:hlinkClick r:id="" action="ppaction://ole?verb=0"/>
          </p:cNvPr>
          <p:cNvGraphicFramePr>
            <a:graphicFrameLocks noChangeAspect="1"/>
          </p:cNvGraphicFramePr>
          <p:nvPr/>
        </p:nvGraphicFramePr>
        <p:xfrm>
          <a:off x="5867400" y="1423988"/>
          <a:ext cx="1930400" cy="442912"/>
        </p:xfrm>
        <a:graphic>
          <a:graphicData uri="http://schemas.openxmlformats.org/presentationml/2006/ole">
            <mc:AlternateContent xmlns:mc="http://schemas.openxmlformats.org/markup-compatibility/2006">
              <mc:Choice xmlns:v="urn:schemas-microsoft-com:vml" Requires="v">
                <p:oleObj spid="_x0000_s15375" name="" r:id="rId5" imgW="889000" imgH="203200" progId="Equation.KSEE3">
                  <p:embed/>
                </p:oleObj>
              </mc:Choice>
              <mc:Fallback>
                <p:oleObj name="" r:id="rId5" imgW="889000" imgH="203200" progId="Equation.KSEE3">
                  <p:embed/>
                  <p:pic>
                    <p:nvPicPr>
                      <p:cNvPr id="0" name="对象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1423988"/>
                        <a:ext cx="19304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6" name="对象 15">
            <a:hlinkClick r:id="" action="ppaction://ole?verb=0"/>
          </p:cNvPr>
          <p:cNvGraphicFramePr>
            <a:graphicFrameLocks noChangeAspect="1"/>
          </p:cNvGraphicFramePr>
          <p:nvPr/>
        </p:nvGraphicFramePr>
        <p:xfrm>
          <a:off x="4937125" y="2519363"/>
          <a:ext cx="1169988" cy="479425"/>
        </p:xfrm>
        <a:graphic>
          <a:graphicData uri="http://schemas.openxmlformats.org/presentationml/2006/ole">
            <mc:AlternateContent xmlns:mc="http://schemas.openxmlformats.org/markup-compatibility/2006">
              <mc:Choice xmlns:v="urn:schemas-microsoft-com:vml" Requires="v">
                <p:oleObj spid="_x0000_s15376" name="" r:id="rId7" imgW="495300" imgH="203200" progId="Equation.KSEE3">
                  <p:embed/>
                </p:oleObj>
              </mc:Choice>
              <mc:Fallback>
                <p:oleObj name="" r:id="rId7" imgW="495300" imgH="203200" progId="Equation.KSEE3">
                  <p:embed/>
                  <p:pic>
                    <p:nvPicPr>
                      <p:cNvPr id="0" name="对象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7125" y="2519363"/>
                        <a:ext cx="116998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7" name="对象 32">
            <a:hlinkClick r:id="" action="ppaction://ole?verb=0"/>
          </p:cNvPr>
          <p:cNvGraphicFramePr>
            <a:graphicFrameLocks noChangeAspect="1"/>
          </p:cNvGraphicFramePr>
          <p:nvPr/>
        </p:nvGraphicFramePr>
        <p:xfrm>
          <a:off x="4652963" y="3860800"/>
          <a:ext cx="1709737" cy="439738"/>
        </p:xfrm>
        <a:graphic>
          <a:graphicData uri="http://schemas.openxmlformats.org/presentationml/2006/ole">
            <mc:AlternateContent xmlns:mc="http://schemas.openxmlformats.org/markup-compatibility/2006">
              <mc:Choice xmlns:v="urn:schemas-microsoft-com:vml" Requires="v">
                <p:oleObj spid="_x0000_s15377" name="" r:id="rId9" imgW="787400" imgH="203200" progId="Equation.KSEE3">
                  <p:embed/>
                </p:oleObj>
              </mc:Choice>
              <mc:Fallback>
                <p:oleObj name="" r:id="rId9" imgW="787400" imgH="203200" progId="Equation.KSEE3">
                  <p:embed/>
                  <p:pic>
                    <p:nvPicPr>
                      <p:cNvPr id="0" name="对象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2963" y="3860800"/>
                        <a:ext cx="1709737"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8" name="对象 38">
            <a:hlinkClick r:id="" action="ppaction://ole?verb=0"/>
          </p:cNvPr>
          <p:cNvGraphicFramePr>
            <a:graphicFrameLocks noChangeAspect="1"/>
          </p:cNvGraphicFramePr>
          <p:nvPr/>
        </p:nvGraphicFramePr>
        <p:xfrm>
          <a:off x="1882775" y="5500688"/>
          <a:ext cx="1033463" cy="449262"/>
        </p:xfrm>
        <a:graphic>
          <a:graphicData uri="http://schemas.openxmlformats.org/presentationml/2006/ole">
            <mc:AlternateContent xmlns:mc="http://schemas.openxmlformats.org/markup-compatibility/2006">
              <mc:Choice xmlns:v="urn:schemas-microsoft-com:vml" Requires="v">
                <p:oleObj spid="_x0000_s15378" name="" r:id="rId11" imgW="469900" imgH="203200" progId="Equation.KSEE3">
                  <p:embed/>
                </p:oleObj>
              </mc:Choice>
              <mc:Fallback>
                <p:oleObj name="" r:id="rId11" imgW="469900" imgH="203200" progId="Equation.KSEE3">
                  <p:embed/>
                  <p:pic>
                    <p:nvPicPr>
                      <p:cNvPr id="0" name="对象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82775" y="5500688"/>
                        <a:ext cx="1033463"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5369" name="图片 1"/>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574925" y="3100388"/>
            <a:ext cx="3267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图片 2"/>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2346325" y="4452938"/>
            <a:ext cx="35210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1" name="图片 3"/>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403350" y="6145213"/>
            <a:ext cx="12763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2" name="图片 4"/>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3255963" y="6172200"/>
            <a:ext cx="1439862"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文本框 1"/>
          <p:cNvSpPr txBox="1">
            <a:spLocks noChangeArrowheads="1"/>
          </p:cNvSpPr>
          <p:nvPr/>
        </p:nvSpPr>
        <p:spPr bwMode="auto">
          <a:xfrm>
            <a:off x="107950" y="252413"/>
            <a:ext cx="8891588" cy="6094412"/>
          </a:xfrm>
          <a:prstGeom prst="rect">
            <a:avLst/>
          </a:prstGeom>
          <a:solidFill>
            <a:schemeClr val="bg1"/>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ts val="600"/>
              </a:spcBef>
              <a:buClrTx/>
              <a:buSzTx/>
              <a:buFontTx/>
              <a:buNone/>
              <a:defRPr/>
            </a:pPr>
            <a:r>
              <a:rPr lang="zh-CN" altLang="en-US" sz="2400" dirty="0">
                <a:solidFill>
                  <a:schemeClr val="tx1"/>
                </a:solidFill>
              </a:rPr>
              <a:t>（</a:t>
            </a:r>
            <a:r>
              <a:rPr lang="en-US" altLang="zh-CN" sz="2400" dirty="0">
                <a:solidFill>
                  <a:schemeClr val="tx1"/>
                </a:solidFill>
              </a:rPr>
              <a:t>2</a:t>
            </a:r>
            <a:r>
              <a:rPr lang="zh-CN" altLang="en-US" sz="2400" dirty="0">
                <a:solidFill>
                  <a:schemeClr val="tx1"/>
                </a:solidFill>
              </a:rPr>
              <a:t>）每次循环所用时间</a:t>
            </a:r>
            <a:endParaRPr lang="en-US" altLang="zh-CN" sz="2400" dirty="0">
              <a:solidFill>
                <a:schemeClr val="tx1"/>
              </a:solidFill>
            </a:endParaRPr>
          </a:p>
          <a:p>
            <a:pPr>
              <a:lnSpc>
                <a:spcPct val="150000"/>
              </a:lnSpc>
              <a:spcBef>
                <a:spcPts val="600"/>
              </a:spcBef>
              <a:buClrTx/>
              <a:buSzTx/>
              <a:buFontTx/>
              <a:buNone/>
              <a:defRPr/>
            </a:pPr>
            <a:r>
              <a:rPr lang="en-US" altLang="zh-CN" sz="2400" dirty="0">
                <a:solidFill>
                  <a:schemeClr val="tx1"/>
                </a:solidFill>
              </a:rPr>
              <a:t>       </a:t>
            </a:r>
            <a:r>
              <a:rPr lang="zh-CN" altLang="en-US" sz="2400" dirty="0">
                <a:solidFill>
                  <a:schemeClr val="tx1"/>
                </a:solidFill>
              </a:rPr>
              <a:t>每次循环做三个主要操作，</a:t>
            </a:r>
            <a:r>
              <a:rPr lang="zh-CN" altLang="en-US" sz="2400" b="1" dirty="0">
                <a:solidFill>
                  <a:srgbClr val="0000FF"/>
                </a:solidFill>
              </a:rPr>
              <a:t>计算残存网络</a:t>
            </a:r>
            <a:r>
              <a:rPr lang="zh-CN" altLang="en-US" sz="2400" dirty="0">
                <a:solidFill>
                  <a:schemeClr val="tx1"/>
                </a:solidFill>
              </a:rPr>
              <a:t>、</a:t>
            </a:r>
            <a:r>
              <a:rPr lang="zh-CN" altLang="en-US" sz="2400" b="1" dirty="0">
                <a:solidFill>
                  <a:srgbClr val="0000FF"/>
                </a:solidFill>
              </a:rPr>
              <a:t>寻找增广路径</a:t>
            </a:r>
            <a:r>
              <a:rPr lang="zh-CN" altLang="en-US" sz="2400" dirty="0">
                <a:solidFill>
                  <a:schemeClr val="tx1"/>
                </a:solidFill>
              </a:rPr>
              <a:t>和</a:t>
            </a:r>
            <a:r>
              <a:rPr lang="zh-CN" altLang="en-US" sz="2400" b="1" dirty="0">
                <a:solidFill>
                  <a:srgbClr val="0000FF"/>
                </a:solidFill>
              </a:rPr>
              <a:t>更新每条边的流值。</a:t>
            </a:r>
            <a:endParaRPr lang="zh-CN" altLang="en-US" sz="2400" b="1" dirty="0">
              <a:solidFill>
                <a:srgbClr val="0000FF"/>
              </a:solidFill>
            </a:endParaRPr>
          </a:p>
          <a:p>
            <a:pPr marL="717550" indent="-342900">
              <a:lnSpc>
                <a:spcPct val="150000"/>
              </a:lnSpc>
              <a:spcBef>
                <a:spcPts val="600"/>
              </a:spcBef>
              <a:buClrTx/>
              <a:buSzTx/>
              <a:buFont typeface="Wingdings" panose="05000000000000000000" pitchFamily="2" charset="2"/>
              <a:buChar char="u"/>
              <a:tabLst>
                <a:tab pos="806450" algn="l"/>
              </a:tabLst>
              <a:defRPr/>
            </a:pPr>
            <a:r>
              <a:rPr lang="zh-CN" altLang="en-US" sz="2400" dirty="0">
                <a:solidFill>
                  <a:schemeClr val="tx1"/>
                </a:solidFill>
              </a:rPr>
              <a:t>计算残存网络需要计算每条边的残存容量，运行时间为</a:t>
            </a:r>
            <a:endParaRPr lang="en-US" altLang="zh-CN" sz="2400" dirty="0">
              <a:solidFill>
                <a:schemeClr val="tx1"/>
              </a:solidFill>
            </a:endParaRPr>
          </a:p>
          <a:p>
            <a:pPr marL="717550" indent="-342900">
              <a:lnSpc>
                <a:spcPct val="150000"/>
              </a:lnSpc>
              <a:spcBef>
                <a:spcPts val="600"/>
              </a:spcBef>
              <a:buClrTx/>
              <a:buSzTx/>
              <a:buFont typeface="Wingdings" panose="05000000000000000000" pitchFamily="2" charset="2"/>
              <a:buChar char="u"/>
              <a:tabLst>
                <a:tab pos="806450" algn="l"/>
              </a:tabLst>
              <a:defRPr/>
            </a:pPr>
            <a:r>
              <a:rPr lang="zh-CN" altLang="en-US" sz="2400" dirty="0">
                <a:solidFill>
                  <a:schemeClr val="tx1"/>
                </a:solidFill>
              </a:rPr>
              <a:t>利用深度优先搜索或者广度优先搜索，计算增广路径，运行时间为</a:t>
            </a:r>
            <a:endParaRPr lang="zh-CN" altLang="en-US" sz="2400" dirty="0">
              <a:solidFill>
                <a:schemeClr val="tx1"/>
              </a:solidFill>
            </a:endParaRPr>
          </a:p>
          <a:p>
            <a:pPr marL="717550" indent="-342900">
              <a:lnSpc>
                <a:spcPct val="150000"/>
              </a:lnSpc>
              <a:spcBef>
                <a:spcPts val="600"/>
              </a:spcBef>
              <a:buClrTx/>
              <a:buSzTx/>
              <a:buFont typeface="Wingdings" panose="05000000000000000000" pitchFamily="2" charset="2"/>
              <a:buChar char="u"/>
              <a:tabLst>
                <a:tab pos="806450" algn="l"/>
              </a:tabLst>
              <a:defRPr/>
            </a:pPr>
            <a:r>
              <a:rPr lang="zh-CN" altLang="en-US" sz="2400" dirty="0">
                <a:solidFill>
                  <a:schemeClr val="tx1"/>
                </a:solidFill>
              </a:rPr>
              <a:t>更新每条边的流值的时间是：</a:t>
            </a:r>
            <a:endParaRPr lang="zh-CN" altLang="en-US" sz="2400" dirty="0">
              <a:solidFill>
                <a:schemeClr val="tx1"/>
              </a:solidFill>
            </a:endParaRPr>
          </a:p>
          <a:p>
            <a:pPr>
              <a:lnSpc>
                <a:spcPct val="150000"/>
              </a:lnSpc>
              <a:spcBef>
                <a:spcPts val="600"/>
              </a:spcBef>
              <a:buClrTx/>
              <a:buSzTx/>
              <a:buFontTx/>
              <a:buNone/>
              <a:defRPr/>
            </a:pPr>
            <a:r>
              <a:rPr lang="zh-CN" altLang="en-US" sz="2400" dirty="0">
                <a:solidFill>
                  <a:schemeClr val="tx1"/>
                </a:solidFill>
              </a:rPr>
              <a:t>综上，</a:t>
            </a:r>
            <a:r>
              <a:rPr lang="zh-CN" altLang="en-US" sz="2400" b="1" dirty="0">
                <a:solidFill>
                  <a:schemeClr val="tx1"/>
                </a:solidFill>
              </a:rPr>
              <a:t>总的计算时间是</a:t>
            </a:r>
            <a:endParaRPr lang="zh-CN" altLang="en-US" sz="2400" b="1" dirty="0">
              <a:solidFill>
                <a:schemeClr val="tx1"/>
              </a:solidFill>
            </a:endParaRPr>
          </a:p>
          <a:p>
            <a:pPr marL="2419350" indent="-2419350">
              <a:lnSpc>
                <a:spcPct val="150000"/>
              </a:lnSpc>
              <a:spcBef>
                <a:spcPts val="600"/>
              </a:spcBef>
              <a:buClrTx/>
              <a:buSzTx/>
              <a:buFontTx/>
              <a:buNone/>
              <a:defRPr/>
            </a:pPr>
            <a:r>
              <a:rPr lang="zh-CN" altLang="en-US" sz="2400" dirty="0">
                <a:solidFill>
                  <a:srgbClr val="FF0000"/>
                </a:solidFill>
              </a:rPr>
              <a:t>算法存在的问题</a:t>
            </a:r>
            <a:r>
              <a:rPr lang="zh-CN" altLang="en-US" sz="2400" dirty="0">
                <a:solidFill>
                  <a:schemeClr val="tx1"/>
                </a:solidFill>
              </a:rPr>
              <a:t>：</a:t>
            </a:r>
            <a:r>
              <a:rPr lang="zh-CN" altLang="en-US" sz="2400" b="1" dirty="0">
                <a:solidFill>
                  <a:srgbClr val="0000FF"/>
                </a:solidFill>
              </a:rPr>
              <a:t>时间复杂性与最大流值有关，当最大流值非常大时，效率较低</a:t>
            </a:r>
            <a:r>
              <a:rPr lang="zh-CN" altLang="en-US" sz="2400" b="1" dirty="0">
                <a:solidFill>
                  <a:schemeClr val="tx1"/>
                </a:solidFill>
              </a:rPr>
              <a:t>。</a:t>
            </a:r>
            <a:endParaRPr lang="zh-CN" altLang="en-US" sz="2400" b="1" dirty="0">
              <a:solidFill>
                <a:schemeClr val="tx1"/>
              </a:solidFill>
            </a:endParaRPr>
          </a:p>
        </p:txBody>
      </p:sp>
      <p:graphicFrame>
        <p:nvGraphicFramePr>
          <p:cNvPr id="106499" name="对象 6">
            <a:hlinkClick r:id="" action="ppaction://ole?verb=0"/>
          </p:cNvPr>
          <p:cNvGraphicFramePr>
            <a:graphicFrameLocks noChangeAspect="1"/>
          </p:cNvGraphicFramePr>
          <p:nvPr/>
        </p:nvGraphicFramePr>
        <p:xfrm>
          <a:off x="4716463" y="4005263"/>
          <a:ext cx="1019175" cy="430212"/>
        </p:xfrm>
        <a:graphic>
          <a:graphicData uri="http://schemas.openxmlformats.org/presentationml/2006/ole">
            <mc:AlternateContent xmlns:mc="http://schemas.openxmlformats.org/markup-compatibility/2006">
              <mc:Choice xmlns:v="urn:schemas-microsoft-com:vml" Requires="v">
                <p:oleObj spid="_x0000_s106503" name="" r:id="rId1" imgW="482600" imgH="203200" progId="Equation.KSEE3">
                  <p:embed/>
                </p:oleObj>
              </mc:Choice>
              <mc:Fallback>
                <p:oleObj name="" r:id="rId1" imgW="482600" imgH="203200" progId="Equation.KSEE3">
                  <p:embed/>
                  <p:pic>
                    <p:nvPicPr>
                      <p:cNvPr id="0" name="对象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4005263"/>
                        <a:ext cx="10191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6500" name="对象 4">
            <a:hlinkClick r:id="" action="ppaction://ole?verb=0"/>
          </p:cNvPr>
          <p:cNvGraphicFramePr>
            <a:graphicFrameLocks noChangeAspect="1"/>
          </p:cNvGraphicFramePr>
          <p:nvPr/>
        </p:nvGraphicFramePr>
        <p:xfrm>
          <a:off x="8205788" y="2205038"/>
          <a:ext cx="903287" cy="379412"/>
        </p:xfrm>
        <a:graphic>
          <a:graphicData uri="http://schemas.openxmlformats.org/presentationml/2006/ole">
            <mc:AlternateContent xmlns:mc="http://schemas.openxmlformats.org/markup-compatibility/2006">
              <mc:Choice xmlns:v="urn:schemas-microsoft-com:vml" Requires="v">
                <p:oleObj spid="_x0000_s106504" name="" r:id="rId3" imgW="482600" imgH="203200" progId="Equation.KSEE3">
                  <p:embed/>
                </p:oleObj>
              </mc:Choice>
              <mc:Fallback>
                <p:oleObj name="" r:id="rId3" imgW="482600" imgH="203200" progId="Equation.KSEE3">
                  <p:embed/>
                  <p:pic>
                    <p:nvPicPr>
                      <p:cNvPr id="0" name="对象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5788" y="2205038"/>
                        <a:ext cx="903287"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6501" name="对象 5">
            <a:hlinkClick r:id="" action="ppaction://ole?verb=0"/>
          </p:cNvPr>
          <p:cNvGraphicFramePr>
            <a:graphicFrameLocks noChangeAspect="1"/>
          </p:cNvGraphicFramePr>
          <p:nvPr/>
        </p:nvGraphicFramePr>
        <p:xfrm>
          <a:off x="1895475" y="3411538"/>
          <a:ext cx="2657475" cy="377825"/>
        </p:xfrm>
        <a:graphic>
          <a:graphicData uri="http://schemas.openxmlformats.org/presentationml/2006/ole">
            <mc:AlternateContent xmlns:mc="http://schemas.openxmlformats.org/markup-compatibility/2006">
              <mc:Choice xmlns:v="urn:schemas-microsoft-com:vml" Requires="v">
                <p:oleObj spid="_x0000_s106505" name="" r:id="rId4" imgW="1422400" imgH="203200" progId="Equation.KSEE3">
                  <p:embed/>
                </p:oleObj>
              </mc:Choice>
              <mc:Fallback>
                <p:oleObj name="" r:id="rId4" imgW="1422400" imgH="203200" progId="Equation.KSEE3">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5475" y="3411538"/>
                        <a:ext cx="26574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6502" name="对象 1">
            <a:hlinkClick r:id="" action="ppaction://ole?verb=0"/>
          </p:cNvPr>
          <p:cNvGraphicFramePr>
            <a:graphicFrameLocks noChangeAspect="1"/>
          </p:cNvGraphicFramePr>
          <p:nvPr/>
        </p:nvGraphicFramePr>
        <p:xfrm>
          <a:off x="3348038" y="4572000"/>
          <a:ext cx="1663700" cy="427038"/>
        </p:xfrm>
        <a:graphic>
          <a:graphicData uri="http://schemas.openxmlformats.org/presentationml/2006/ole">
            <mc:AlternateContent xmlns:mc="http://schemas.openxmlformats.org/markup-compatibility/2006">
              <mc:Choice xmlns:v="urn:schemas-microsoft-com:vml" Requires="v">
                <p:oleObj spid="_x0000_s106506" name="" r:id="rId6" imgW="889000" imgH="228600" progId="Equation.KSEE3">
                  <p:embed/>
                </p:oleObj>
              </mc:Choice>
              <mc:Fallback>
                <p:oleObj name="" r:id="rId6" imgW="889000" imgH="228600" progId="Equation.KSEE3">
                  <p:embed/>
                  <p:pic>
                    <p:nvPicPr>
                      <p:cNvPr id="0" name="对象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8038" y="4572000"/>
                        <a:ext cx="16637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文本框 1"/>
          <p:cNvSpPr txBox="1">
            <a:spLocks noChangeArrowheads="1"/>
          </p:cNvSpPr>
          <p:nvPr/>
        </p:nvSpPr>
        <p:spPr bwMode="auto">
          <a:xfrm>
            <a:off x="107950" y="174625"/>
            <a:ext cx="8891588" cy="2862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pPr>
            <a:r>
              <a:rPr lang="en-US" altLang="zh-CN" sz="2800" b="1">
                <a:solidFill>
                  <a:schemeClr val="tx1"/>
                </a:solidFill>
              </a:rPr>
              <a:t>Edmonds-Karp</a:t>
            </a:r>
            <a:r>
              <a:rPr lang="zh-CN" altLang="en-US" sz="2800" b="1">
                <a:solidFill>
                  <a:schemeClr val="tx1"/>
                </a:solidFill>
              </a:rPr>
              <a:t>算法</a:t>
            </a:r>
            <a:endParaRPr lang="zh-CN" altLang="en-US" sz="2800" b="1">
              <a:solidFill>
                <a:schemeClr val="tx1"/>
              </a:solidFill>
            </a:endParaRPr>
          </a:p>
          <a:p>
            <a:pPr>
              <a:lnSpc>
                <a:spcPct val="150000"/>
              </a:lnSpc>
              <a:spcBef>
                <a:spcPct val="0"/>
              </a:spcBef>
              <a:buClrTx/>
              <a:buSzTx/>
              <a:buFont typeface="Arial" panose="020B0604020202020204" pitchFamily="34" charset="0"/>
              <a:buNone/>
            </a:pPr>
            <a:r>
              <a:rPr lang="zh-CN" altLang="en-US" sz="2400">
                <a:solidFill>
                  <a:schemeClr val="tx1"/>
                </a:solidFill>
              </a:rPr>
              <a:t>       </a:t>
            </a:r>
            <a:r>
              <a:rPr lang="en-US" altLang="zh-CN" sz="2400" b="1">
                <a:solidFill>
                  <a:schemeClr val="tx1"/>
                </a:solidFill>
              </a:rPr>
              <a:t>Edmonds-Karp</a:t>
            </a:r>
            <a:r>
              <a:rPr lang="zh-CN" altLang="en-US" sz="2400" b="1">
                <a:solidFill>
                  <a:schemeClr val="tx1"/>
                </a:solidFill>
              </a:rPr>
              <a:t>算法</a:t>
            </a:r>
            <a:r>
              <a:rPr lang="zh-CN" altLang="en-US" sz="2400">
                <a:solidFill>
                  <a:schemeClr val="tx1"/>
                </a:solidFill>
              </a:rPr>
              <a:t>仍然是基于</a:t>
            </a:r>
            <a:r>
              <a:rPr lang="en-US" altLang="zh-CN" sz="2400">
                <a:solidFill>
                  <a:schemeClr val="tx1"/>
                </a:solidFill>
              </a:rPr>
              <a:t>Ford-Fulkerson</a:t>
            </a:r>
            <a:r>
              <a:rPr lang="zh-CN" altLang="en-US" sz="2400">
                <a:solidFill>
                  <a:schemeClr val="tx1"/>
                </a:solidFill>
              </a:rPr>
              <a:t>方法，不同的是</a:t>
            </a:r>
            <a:r>
              <a:rPr lang="zh-CN" altLang="en-US" sz="2400" b="1">
                <a:solidFill>
                  <a:srgbClr val="0000FF"/>
                </a:solidFill>
              </a:rPr>
              <a:t>使用广度优先搜索寻找源结点到汇点的最短路径作为增广路径</a:t>
            </a:r>
            <a:r>
              <a:rPr lang="zh-CN" altLang="en-US" sz="2400">
                <a:solidFill>
                  <a:schemeClr val="tx1"/>
                </a:solidFill>
              </a:rPr>
              <a:t>，从而得到不依赖于最大流值的运行时间上界</a:t>
            </a:r>
            <a:endParaRPr lang="zh-CN" altLang="en-US" sz="2400">
              <a:solidFill>
                <a:schemeClr val="tx1"/>
              </a:solidFill>
            </a:endParaRPr>
          </a:p>
          <a:p>
            <a:pPr>
              <a:lnSpc>
                <a:spcPct val="150000"/>
              </a:lnSpc>
              <a:spcBef>
                <a:spcPct val="0"/>
              </a:spcBef>
              <a:buClrTx/>
              <a:buSzTx/>
              <a:buFont typeface="Arial" panose="020B0604020202020204" pitchFamily="34" charset="0"/>
              <a:buNone/>
            </a:pPr>
            <a:endParaRPr lang="zh-CN" altLang="en-US" sz="2000">
              <a:solidFill>
                <a:schemeClr val="tx1"/>
              </a:solidFill>
            </a:endParaRPr>
          </a:p>
        </p:txBody>
      </p:sp>
      <p:pic>
        <p:nvPicPr>
          <p:cNvPr id="107523" name="图片 1" descr="3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660650"/>
            <a:ext cx="8124825" cy="330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47713" y="3846513"/>
            <a:ext cx="7507287" cy="349250"/>
          </a:xfrm>
          <a:prstGeom prst="rect">
            <a:avLst/>
          </a:prstGeom>
          <a:noFill/>
          <a:ln w="28575">
            <a:solidFill>
              <a:schemeClr val="accent1"/>
            </a:solidFill>
          </a:ln>
        </p:spPr>
        <p:style>
          <a:lnRef idx="1">
            <a:schemeClr val="dk1"/>
          </a:lnRef>
          <a:fillRef idx="2">
            <a:schemeClr val="dk1"/>
          </a:fillRef>
          <a:effectRef idx="1">
            <a:schemeClr val="dk1"/>
          </a:effectRef>
          <a:fontRef idx="minor">
            <a:schemeClr val="dk1"/>
          </a:fontRef>
        </p:style>
        <p:txBody>
          <a:bodyPr anchor="ctr"/>
          <a:lstStyle/>
          <a:p>
            <a:pPr algn="ctr">
              <a:defRPr/>
            </a:pPr>
            <a:endParaRPr lang="zh-CN" altLang="en-US" noProof="1"/>
          </a:p>
        </p:txBody>
      </p:sp>
      <p:sp>
        <p:nvSpPr>
          <p:cNvPr id="107525" name="文本框 4"/>
          <p:cNvSpPr txBox="1">
            <a:spLocks noChangeArrowheads="1"/>
          </p:cNvSpPr>
          <p:nvPr/>
        </p:nvSpPr>
        <p:spPr bwMode="auto">
          <a:xfrm>
            <a:off x="250825" y="5797550"/>
            <a:ext cx="8097838"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 typeface="Arial" panose="020B0604020202020204" pitchFamily="34" charset="0"/>
              <a:buNone/>
            </a:pPr>
            <a:endParaRPr lang="en-US" altLang="zh-CN" sz="1800">
              <a:solidFill>
                <a:schemeClr val="tx1"/>
              </a:solidFill>
              <a:latin typeface="Lucida Sans Unicode" panose="020B0602030504020204" pitchFamily="34" charset="0"/>
              <a:ea typeface="宋体" panose="02010600030101010101" pitchFamily="2" charset="-122"/>
            </a:endParaRPr>
          </a:p>
          <a:p>
            <a:pPr eaLnBrk="1" hangingPunct="1">
              <a:spcBef>
                <a:spcPct val="0"/>
              </a:spcBef>
              <a:buClrTx/>
              <a:buSzTx/>
              <a:buFont typeface="Arial" panose="020B0604020202020204" pitchFamily="34" charset="0"/>
              <a:buNone/>
            </a:pPr>
            <a:r>
              <a:rPr lang="zh-CN" altLang="en-US" sz="2400">
                <a:solidFill>
                  <a:schemeClr val="tx1"/>
                </a:solidFill>
              </a:rPr>
              <a:t>运行时间：</a:t>
            </a:r>
            <a:r>
              <a:rPr lang="en-US" altLang="zh-CN" sz="2400">
                <a:solidFill>
                  <a:schemeClr val="tx1"/>
                </a:solidFill>
              </a:rPr>
              <a:t>O(VE</a:t>
            </a:r>
            <a:r>
              <a:rPr lang="en-US" altLang="zh-CN" sz="2400" baseline="30000">
                <a:solidFill>
                  <a:schemeClr val="tx1"/>
                </a:solidFill>
              </a:rPr>
              <a:t>2</a:t>
            </a:r>
            <a:r>
              <a:rPr lang="en-US" altLang="zh-CN" sz="2400">
                <a:solidFill>
                  <a:schemeClr val="tx1"/>
                </a:solidFill>
              </a:rPr>
              <a:t>)</a:t>
            </a:r>
            <a:endParaRPr lang="zh-CN" altLang="en-US" sz="2400">
              <a:solidFill>
                <a:schemeClr val="tx1"/>
              </a:solidFill>
            </a:endParaRPr>
          </a:p>
        </p:txBody>
      </p:sp>
      <p:sp>
        <p:nvSpPr>
          <p:cNvPr id="2" name="文本框 1"/>
          <p:cNvSpPr txBox="1"/>
          <p:nvPr/>
        </p:nvSpPr>
        <p:spPr>
          <a:xfrm>
            <a:off x="6186488" y="4805363"/>
            <a:ext cx="2813050" cy="1339850"/>
          </a:xfrm>
          <a:prstGeom prst="rect">
            <a:avLst/>
          </a:prstGeom>
          <a:solidFill>
            <a:schemeClr val="accent1">
              <a:lumMod val="20000"/>
              <a:lumOff val="80000"/>
            </a:schemeClr>
          </a:solidFill>
        </p:spPr>
        <p:txBody>
          <a:bodyPr>
            <a:spAutoFit/>
          </a:bodyPr>
          <a:lstStyle/>
          <a:p>
            <a:pPr>
              <a:lnSpc>
                <a:spcPct val="150000"/>
              </a:lnSpc>
              <a:defRPr/>
            </a:pPr>
            <a:r>
              <a:rPr lang="en-US" altLang="zh-CN" b="1" dirty="0">
                <a:latin typeface="微软雅黑" panose="020B0503020204020204" pitchFamily="34" charset="-122"/>
                <a:ea typeface="微软雅黑" panose="020B0503020204020204" pitchFamily="34" charset="-122"/>
              </a:rPr>
              <a:t>Edmonds-Karp</a:t>
            </a:r>
            <a:r>
              <a:rPr lang="zh-CN" altLang="en-US" b="1" dirty="0">
                <a:latin typeface="微软雅黑" panose="020B0503020204020204" pitchFamily="34" charset="-122"/>
                <a:ea typeface="微软雅黑" panose="020B0503020204020204" pitchFamily="34" charset="-122"/>
              </a:rPr>
              <a:t>算法</a:t>
            </a:r>
            <a:r>
              <a:rPr lang="zh-CN" altLang="en-US" noProof="1">
                <a:latin typeface="微软雅黑" panose="020B0503020204020204" pitchFamily="34" charset="-122"/>
                <a:ea typeface="微软雅黑" panose="020B0503020204020204" pitchFamily="34" charset="-122"/>
              </a:rPr>
              <a:t>使用广度优先搜索寻找最短路径作为增广路径</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文本框 1"/>
          <p:cNvSpPr txBox="1">
            <a:spLocks noChangeArrowheads="1"/>
          </p:cNvSpPr>
          <p:nvPr/>
        </p:nvSpPr>
        <p:spPr bwMode="auto">
          <a:xfrm>
            <a:off x="214313" y="115888"/>
            <a:ext cx="8821737" cy="5264150"/>
          </a:xfrm>
          <a:prstGeom prst="rect">
            <a:avLst/>
          </a:prstGeom>
          <a:solidFill>
            <a:schemeClr val="bg1"/>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defRPr/>
            </a:pPr>
            <a:r>
              <a:rPr lang="en-US" altLang="zh-CN" sz="2800" b="1" dirty="0">
                <a:solidFill>
                  <a:schemeClr val="tx1"/>
                </a:solidFill>
              </a:rPr>
              <a:t>Edmonds-Karp</a:t>
            </a:r>
            <a:r>
              <a:rPr lang="zh-CN" altLang="en-US" sz="2800" b="1" dirty="0">
                <a:solidFill>
                  <a:schemeClr val="tx1"/>
                </a:solidFill>
              </a:rPr>
              <a:t>算法运行时间分析</a:t>
            </a:r>
            <a:endParaRPr lang="zh-CN" altLang="en-US" sz="2800" b="1" dirty="0">
              <a:solidFill>
                <a:schemeClr val="tx1"/>
              </a:solidFill>
            </a:endParaRPr>
          </a:p>
          <a:p>
            <a:pPr>
              <a:lnSpc>
                <a:spcPct val="150000"/>
              </a:lnSpc>
              <a:spcBef>
                <a:spcPct val="0"/>
              </a:spcBef>
              <a:buClrTx/>
              <a:buSzTx/>
              <a:buFont typeface="Arial" panose="020B0604020202020204" pitchFamily="34" charset="0"/>
              <a:buNone/>
              <a:defRPr/>
            </a:pPr>
            <a:r>
              <a:rPr lang="en-US" altLang="zh-CN" sz="2400" dirty="0">
                <a:solidFill>
                  <a:schemeClr val="tx1"/>
                </a:solidFill>
              </a:rPr>
              <a:t>       (1) </a:t>
            </a:r>
            <a:r>
              <a:rPr lang="zh-CN" altLang="en-US" sz="2400" dirty="0">
                <a:solidFill>
                  <a:schemeClr val="tx1"/>
                </a:solidFill>
              </a:rPr>
              <a:t>在残存网络中，</a:t>
            </a:r>
            <a:r>
              <a:rPr lang="zh-CN" altLang="en-US" sz="2400" b="1" dirty="0">
                <a:solidFill>
                  <a:schemeClr val="tx1"/>
                </a:solidFill>
              </a:rPr>
              <a:t>采用广度优先搜索找一条从</a:t>
            </a:r>
            <a:r>
              <a:rPr lang="en-US" altLang="zh-CN" sz="2400" b="1" dirty="0">
                <a:solidFill>
                  <a:schemeClr val="tx1"/>
                </a:solidFill>
              </a:rPr>
              <a:t>s</a:t>
            </a:r>
            <a:r>
              <a:rPr lang="zh-CN" altLang="en-US" sz="2400" b="1" dirty="0">
                <a:solidFill>
                  <a:schemeClr val="tx1"/>
                </a:solidFill>
              </a:rPr>
              <a:t>到</a:t>
            </a:r>
            <a:r>
              <a:rPr lang="en-US" altLang="zh-CN" sz="2400" b="1" dirty="0">
                <a:solidFill>
                  <a:schemeClr val="tx1"/>
                </a:solidFill>
              </a:rPr>
              <a:t>t</a:t>
            </a:r>
            <a:r>
              <a:rPr lang="zh-CN" altLang="en-US" sz="2400" b="1" dirty="0">
                <a:solidFill>
                  <a:schemeClr val="tx1"/>
                </a:solidFill>
              </a:rPr>
              <a:t>的最短路径的时间是</a:t>
            </a:r>
            <a:r>
              <a:rPr lang="en-US" altLang="zh-CN" sz="2400" b="1" dirty="0">
                <a:solidFill>
                  <a:schemeClr val="tx1"/>
                </a:solidFill>
              </a:rPr>
              <a:t>O(E)</a:t>
            </a:r>
            <a:r>
              <a:rPr lang="zh-CN" altLang="en-US" sz="2400" dirty="0">
                <a:solidFill>
                  <a:schemeClr val="tx1"/>
                </a:solidFill>
              </a:rPr>
              <a:t>。</a:t>
            </a:r>
            <a:endParaRPr lang="en-US" altLang="zh-CN" sz="2400" dirty="0">
              <a:solidFill>
                <a:schemeClr val="tx1"/>
              </a:solidFill>
            </a:endParaRPr>
          </a:p>
          <a:p>
            <a:pPr>
              <a:lnSpc>
                <a:spcPct val="150000"/>
              </a:lnSpc>
              <a:spcBef>
                <a:spcPct val="0"/>
              </a:spcBef>
              <a:buClrTx/>
              <a:buSzTx/>
              <a:buFont typeface="Arial" panose="020B0604020202020204" pitchFamily="34" charset="0"/>
              <a:buNone/>
              <a:defRPr/>
            </a:pPr>
            <a:r>
              <a:rPr lang="en-US" altLang="zh-CN" sz="2400" dirty="0">
                <a:solidFill>
                  <a:schemeClr val="tx1"/>
                </a:solidFill>
              </a:rPr>
              <a:t>       (2)</a:t>
            </a:r>
            <a:r>
              <a:rPr lang="zh-CN" altLang="en-US" sz="2400" dirty="0">
                <a:solidFill>
                  <a:schemeClr val="tx1"/>
                </a:solidFill>
              </a:rPr>
              <a:t>可以证明，</a:t>
            </a:r>
            <a:r>
              <a:rPr lang="zh-CN" altLang="en-US" sz="2400" b="1" dirty="0">
                <a:solidFill>
                  <a:schemeClr val="tx1"/>
                </a:solidFill>
              </a:rPr>
              <a:t>随着算法的进行，流的值不断增加，同时增广路径的长度也逐步是递增的</a:t>
            </a:r>
            <a:r>
              <a:rPr lang="zh-CN" altLang="en-US" sz="2400" dirty="0">
                <a:solidFill>
                  <a:schemeClr val="tx1"/>
                </a:solidFill>
              </a:rPr>
              <a:t>。这使得在算法的整个执行过程中，总共</a:t>
            </a:r>
            <a:r>
              <a:rPr lang="zh-CN" altLang="en-US" sz="2400" b="1" dirty="0">
                <a:solidFill>
                  <a:srgbClr val="0000FF"/>
                </a:solidFill>
              </a:rPr>
              <a:t>最多会处理</a:t>
            </a:r>
            <a:r>
              <a:rPr lang="en-US" altLang="zh-CN" sz="2400" b="1" dirty="0">
                <a:solidFill>
                  <a:srgbClr val="0000FF"/>
                </a:solidFill>
              </a:rPr>
              <a:t>O(VE)</a:t>
            </a:r>
            <a:r>
              <a:rPr lang="zh-CN" altLang="en-US" sz="2400" b="1" dirty="0">
                <a:solidFill>
                  <a:srgbClr val="0000FF"/>
                </a:solidFill>
              </a:rPr>
              <a:t>条关键边</a:t>
            </a:r>
            <a:r>
              <a:rPr lang="zh-CN" altLang="en-US" sz="2400" dirty="0">
                <a:solidFill>
                  <a:schemeClr val="tx1"/>
                </a:solidFill>
              </a:rPr>
              <a:t>。</a:t>
            </a:r>
            <a:endParaRPr lang="en-US" altLang="zh-CN" sz="2400" dirty="0">
              <a:solidFill>
                <a:schemeClr val="tx1"/>
              </a:solidFill>
            </a:endParaRPr>
          </a:p>
          <a:p>
            <a:pPr marL="2152650" indent="-2152650">
              <a:lnSpc>
                <a:spcPct val="150000"/>
              </a:lnSpc>
              <a:spcBef>
                <a:spcPct val="0"/>
              </a:spcBef>
              <a:buClrTx/>
              <a:buSzTx/>
              <a:buFont typeface="Arial" panose="020B0604020202020204" pitchFamily="34" charset="0"/>
              <a:buNone/>
              <a:defRPr/>
            </a:pPr>
            <a:r>
              <a:rPr lang="zh-CN" altLang="en-US" sz="2400" b="1" dirty="0">
                <a:solidFill>
                  <a:schemeClr val="tx1"/>
                </a:solidFill>
              </a:rPr>
              <a:t>      </a:t>
            </a:r>
            <a:r>
              <a:rPr lang="zh-CN" altLang="en-US" sz="2400" dirty="0">
                <a:solidFill>
                  <a:schemeClr val="tx1"/>
                </a:solidFill>
              </a:rPr>
              <a:t>所以</a:t>
            </a:r>
            <a:r>
              <a:rPr lang="en-US" altLang="zh-CN" sz="2400" dirty="0">
                <a:solidFill>
                  <a:schemeClr val="tx1"/>
                </a:solidFill>
              </a:rPr>
              <a:t>Edmonds-Karp</a:t>
            </a:r>
            <a:r>
              <a:rPr lang="zh-CN" altLang="en-US" sz="2400" dirty="0">
                <a:solidFill>
                  <a:schemeClr val="tx1"/>
                </a:solidFill>
              </a:rPr>
              <a:t>算法运行时间为：</a:t>
            </a:r>
            <a:r>
              <a:rPr lang="en-US" altLang="zh-CN" sz="2800" b="1" dirty="0">
                <a:solidFill>
                  <a:srgbClr val="FF0000"/>
                </a:solidFill>
              </a:rPr>
              <a:t>O(VE</a:t>
            </a:r>
            <a:r>
              <a:rPr lang="en-US" altLang="zh-CN" sz="2800" b="1" baseline="30000" dirty="0">
                <a:solidFill>
                  <a:srgbClr val="FF0000"/>
                </a:solidFill>
              </a:rPr>
              <a:t>2</a:t>
            </a:r>
            <a:r>
              <a:rPr lang="en-US" altLang="zh-CN" sz="2800" b="1" dirty="0">
                <a:solidFill>
                  <a:srgbClr val="FF0000"/>
                </a:solidFill>
              </a:rPr>
              <a:t>)</a:t>
            </a:r>
            <a:r>
              <a:rPr lang="zh-CN" altLang="en-US" sz="2800" b="1" dirty="0">
                <a:solidFill>
                  <a:srgbClr val="FF0000"/>
                </a:solidFill>
              </a:rPr>
              <a:t>。</a:t>
            </a:r>
            <a:endParaRPr lang="zh-CN" altLang="en-US" sz="2800" dirty="0">
              <a:solidFill>
                <a:srgbClr val="FF0000"/>
              </a:solidFill>
            </a:endParaRPr>
          </a:p>
          <a:p>
            <a:pPr>
              <a:lnSpc>
                <a:spcPct val="150000"/>
              </a:lnSpc>
              <a:spcBef>
                <a:spcPct val="0"/>
              </a:spcBef>
              <a:buClrTx/>
              <a:buSzTx/>
              <a:buFont typeface="Arial" panose="020B0604020202020204" pitchFamily="34" charset="0"/>
              <a:buNone/>
              <a:defRPr/>
            </a:pPr>
            <a:endParaRPr lang="zh-CN" altLang="en-US" sz="2400" dirty="0">
              <a:solidFill>
                <a:schemeClr val="tx1"/>
              </a:solidFill>
            </a:endParaRPr>
          </a:p>
          <a:p>
            <a:pPr>
              <a:lnSpc>
                <a:spcPct val="150000"/>
              </a:lnSpc>
              <a:spcBef>
                <a:spcPct val="0"/>
              </a:spcBef>
              <a:buClrTx/>
              <a:buSzTx/>
              <a:buFont typeface="Arial" panose="020B0604020202020204" pitchFamily="34" charset="0"/>
              <a:buNone/>
              <a:defRPr/>
            </a:pPr>
            <a:endParaRPr lang="zh-CN" altLang="en-US" sz="2400" dirty="0">
              <a:solidFill>
                <a:schemeClr val="tx1"/>
              </a:solidFill>
            </a:endParaRPr>
          </a:p>
        </p:txBody>
      </p:sp>
      <p:sp>
        <p:nvSpPr>
          <p:cNvPr id="108547" name="矩形 1"/>
          <p:cNvSpPr>
            <a:spLocks noChangeArrowheads="1"/>
          </p:cNvSpPr>
          <p:nvPr/>
        </p:nvSpPr>
        <p:spPr bwMode="auto">
          <a:xfrm>
            <a:off x="214313" y="4292600"/>
            <a:ext cx="88217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Tx/>
              <a:buNone/>
            </a:pPr>
            <a:r>
              <a:rPr lang="zh-CN" altLang="en-US" sz="2400" b="1">
                <a:solidFill>
                  <a:schemeClr val="tx1"/>
                </a:solidFill>
              </a:rPr>
              <a:t>证明过程：</a:t>
            </a:r>
            <a:endParaRPr lang="en-US" altLang="zh-CN" sz="2400" b="1">
              <a:solidFill>
                <a:schemeClr val="tx1"/>
              </a:solidFill>
            </a:endParaRPr>
          </a:p>
          <a:p>
            <a:pPr>
              <a:lnSpc>
                <a:spcPct val="150000"/>
              </a:lnSpc>
              <a:spcBef>
                <a:spcPct val="0"/>
              </a:spcBef>
              <a:buClrTx/>
              <a:buSzTx/>
              <a:buFontTx/>
              <a:buNone/>
            </a:pPr>
            <a:r>
              <a:rPr lang="zh-CN" altLang="en-US" sz="2400">
                <a:solidFill>
                  <a:schemeClr val="tx1"/>
                </a:solidFill>
              </a:rPr>
              <a:t>       令             表示残存网络中 </a:t>
            </a:r>
            <a:r>
              <a:rPr lang="en-US" altLang="zh-CN" sz="2400">
                <a:solidFill>
                  <a:schemeClr val="tx1"/>
                </a:solidFill>
              </a:rPr>
              <a:t>G</a:t>
            </a:r>
            <a:r>
              <a:rPr lang="en-US" altLang="zh-CN" sz="2400" i="1" baseline="-25000">
                <a:solidFill>
                  <a:schemeClr val="tx1"/>
                </a:solidFill>
              </a:rPr>
              <a:t>f</a:t>
            </a:r>
            <a:r>
              <a:rPr lang="zh-CN" altLang="en-US" sz="2400">
                <a:solidFill>
                  <a:schemeClr val="tx1"/>
                </a:solidFill>
              </a:rPr>
              <a:t>  中从结点</a:t>
            </a:r>
            <a:r>
              <a:rPr lang="en-US" altLang="zh-CN" sz="2400">
                <a:solidFill>
                  <a:schemeClr val="tx1"/>
                </a:solidFill>
              </a:rPr>
              <a:t>u</a:t>
            </a:r>
            <a:r>
              <a:rPr lang="zh-CN" altLang="en-US" sz="2400">
                <a:solidFill>
                  <a:schemeClr val="tx1"/>
                </a:solidFill>
              </a:rPr>
              <a:t>到结点</a:t>
            </a:r>
            <a:r>
              <a:rPr lang="en-US" altLang="zh-CN" sz="2400">
                <a:solidFill>
                  <a:schemeClr val="tx1"/>
                </a:solidFill>
              </a:rPr>
              <a:t>v</a:t>
            </a:r>
            <a:r>
              <a:rPr lang="zh-CN" altLang="en-US" sz="2400">
                <a:solidFill>
                  <a:schemeClr val="tx1"/>
                </a:solidFill>
              </a:rPr>
              <a:t>的最短路径距离，这里</a:t>
            </a:r>
            <a:r>
              <a:rPr lang="zh-CN" altLang="en-US" sz="2400">
                <a:solidFill>
                  <a:srgbClr val="0000FF"/>
                </a:solidFill>
              </a:rPr>
              <a:t>每条边的权重为单位距离，路径长度等于路径上的边数。</a:t>
            </a:r>
            <a:endParaRPr lang="zh-CN" altLang="en-US" sz="2400">
              <a:solidFill>
                <a:srgbClr val="0000FF"/>
              </a:solidFill>
            </a:endParaRPr>
          </a:p>
        </p:txBody>
      </p:sp>
      <p:graphicFrame>
        <p:nvGraphicFramePr>
          <p:cNvPr id="108548" name="对象 6">
            <a:hlinkClick r:id="" action="ppaction://ole?verb=0"/>
          </p:cNvPr>
          <p:cNvGraphicFramePr>
            <a:graphicFrameLocks noChangeAspect="1"/>
          </p:cNvGraphicFramePr>
          <p:nvPr/>
        </p:nvGraphicFramePr>
        <p:xfrm>
          <a:off x="1320800" y="4945063"/>
          <a:ext cx="1104900" cy="512762"/>
        </p:xfrm>
        <a:graphic>
          <a:graphicData uri="http://schemas.openxmlformats.org/presentationml/2006/ole">
            <mc:AlternateContent xmlns:mc="http://schemas.openxmlformats.org/markup-compatibility/2006">
              <mc:Choice xmlns:v="urn:schemas-microsoft-com:vml" Requires="v">
                <p:oleObj spid="_x0000_s108549" name="" r:id="rId1" imgW="520700" imgH="241300" progId="Equation.KSEE3">
                  <p:embed/>
                </p:oleObj>
              </mc:Choice>
              <mc:Fallback>
                <p:oleObj name="" r:id="rId1" imgW="520700" imgH="241300" progId="Equation.KSEE3">
                  <p:embed/>
                  <p:pic>
                    <p:nvPicPr>
                      <p:cNvPr id="0" name="对象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4945063"/>
                        <a:ext cx="11049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文本框 1"/>
          <p:cNvSpPr txBox="1">
            <a:spLocks noChangeArrowheads="1"/>
          </p:cNvSpPr>
          <p:nvPr/>
        </p:nvSpPr>
        <p:spPr bwMode="auto">
          <a:xfrm>
            <a:off x="103188" y="260350"/>
            <a:ext cx="9072562" cy="5632450"/>
          </a:xfrm>
          <a:prstGeom prst="rect">
            <a:avLst/>
          </a:prstGeom>
          <a:solidFill>
            <a:schemeClr val="bg1"/>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marL="1071880" indent="-1071880">
              <a:lnSpc>
                <a:spcPct val="150000"/>
              </a:lnSpc>
              <a:spcBef>
                <a:spcPct val="0"/>
              </a:spcBef>
              <a:buClrTx/>
              <a:buSzTx/>
              <a:buFont typeface="Arial" panose="020B0604020202020204" pitchFamily="34" charset="0"/>
              <a:buNone/>
              <a:defRPr/>
            </a:pPr>
            <a:r>
              <a:rPr lang="zh-CN" altLang="en-US" sz="2400" b="1" dirty="0">
                <a:solidFill>
                  <a:schemeClr val="tx1"/>
                </a:solidFill>
              </a:rPr>
              <a:t>引理</a:t>
            </a:r>
            <a:r>
              <a:rPr lang="en-US" altLang="zh-CN" sz="2400" b="1" dirty="0">
                <a:solidFill>
                  <a:schemeClr val="tx1"/>
                </a:solidFill>
              </a:rPr>
              <a:t>4</a:t>
            </a:r>
            <a:r>
              <a:rPr lang="zh-CN" altLang="en-US" sz="2400" b="1" dirty="0">
                <a:solidFill>
                  <a:schemeClr val="tx1"/>
                </a:solidFill>
              </a:rPr>
              <a:t>：</a:t>
            </a:r>
            <a:r>
              <a:rPr lang="zh-CN" altLang="en-US" sz="2400" dirty="0">
                <a:solidFill>
                  <a:schemeClr val="tx1"/>
                </a:solidFill>
              </a:rPr>
              <a:t>如果</a:t>
            </a:r>
            <a:r>
              <a:rPr lang="en-US" altLang="zh-CN" sz="2400" dirty="0">
                <a:solidFill>
                  <a:schemeClr val="tx1"/>
                </a:solidFill>
              </a:rPr>
              <a:t>Edmonds-Karp</a:t>
            </a:r>
            <a:r>
              <a:rPr lang="zh-CN" altLang="en-US" sz="2400" dirty="0">
                <a:solidFill>
                  <a:schemeClr val="tx1"/>
                </a:solidFill>
              </a:rPr>
              <a:t>算法运行的流网络            上，该网络的源结点是</a:t>
            </a:r>
            <a:r>
              <a:rPr lang="en-US" altLang="zh-CN" sz="2400" dirty="0">
                <a:solidFill>
                  <a:schemeClr val="tx1"/>
                </a:solidFill>
              </a:rPr>
              <a:t>s</a:t>
            </a:r>
            <a:r>
              <a:rPr lang="zh-CN" altLang="en-US" sz="2400" dirty="0">
                <a:solidFill>
                  <a:schemeClr val="tx1"/>
                </a:solidFill>
              </a:rPr>
              <a:t>汇点为</a:t>
            </a:r>
            <a:r>
              <a:rPr lang="en-US" altLang="zh-CN" sz="2400" dirty="0">
                <a:solidFill>
                  <a:schemeClr val="tx1"/>
                </a:solidFill>
              </a:rPr>
              <a:t>t</a:t>
            </a:r>
            <a:r>
              <a:rPr lang="zh-CN" altLang="en-US" sz="2400" dirty="0">
                <a:solidFill>
                  <a:schemeClr val="tx1"/>
                </a:solidFill>
              </a:rPr>
              <a:t>，则对于所有结点                    ，残存网络      中的最短路径距离              随着每次流量的递增而单调递增</a:t>
            </a:r>
            <a:endParaRPr lang="zh-CN" altLang="en-US" sz="2400" dirty="0">
              <a:solidFill>
                <a:schemeClr val="tx1"/>
              </a:solidFill>
            </a:endParaRPr>
          </a:p>
          <a:p>
            <a:pPr marL="895350" indent="-895350">
              <a:lnSpc>
                <a:spcPct val="150000"/>
              </a:lnSpc>
              <a:spcBef>
                <a:spcPct val="0"/>
              </a:spcBef>
              <a:buClrTx/>
              <a:buSzTx/>
              <a:buFont typeface="Arial" panose="020B0604020202020204" pitchFamily="34" charset="0"/>
              <a:buNone/>
              <a:defRPr/>
            </a:pPr>
            <a:r>
              <a:rPr lang="zh-CN" altLang="en-US" sz="2400" b="1" dirty="0">
                <a:solidFill>
                  <a:schemeClr val="tx1"/>
                </a:solidFill>
              </a:rPr>
              <a:t>证明：</a:t>
            </a:r>
            <a:r>
              <a:rPr lang="zh-CN" altLang="en-US" sz="2400" dirty="0">
                <a:solidFill>
                  <a:schemeClr val="tx1"/>
                </a:solidFill>
              </a:rPr>
              <a:t>利用反证法证明。假设对于某个结点                 ，存在一个流量递增操作，导致从源结点</a:t>
            </a:r>
            <a:r>
              <a:rPr lang="en-US" altLang="zh-CN" sz="2400" dirty="0">
                <a:solidFill>
                  <a:schemeClr val="tx1"/>
                </a:solidFill>
              </a:rPr>
              <a:t>s</a:t>
            </a:r>
            <a:r>
              <a:rPr lang="zh-CN" altLang="en-US" sz="2400" dirty="0">
                <a:solidFill>
                  <a:schemeClr val="tx1"/>
                </a:solidFill>
              </a:rPr>
              <a:t>到</a:t>
            </a:r>
            <a:r>
              <a:rPr lang="en-US" altLang="zh-CN" sz="2400" dirty="0">
                <a:solidFill>
                  <a:schemeClr val="tx1"/>
                </a:solidFill>
              </a:rPr>
              <a:t>v</a:t>
            </a:r>
            <a:r>
              <a:rPr lang="zh-CN" altLang="en-US" sz="2400" dirty="0">
                <a:solidFill>
                  <a:schemeClr val="tx1"/>
                </a:solidFill>
              </a:rPr>
              <a:t>的路径距离减小。</a:t>
            </a:r>
            <a:endParaRPr lang="en-US" altLang="zh-CN" sz="2400" dirty="0">
              <a:solidFill>
                <a:schemeClr val="tx1"/>
              </a:solidFill>
            </a:endParaRPr>
          </a:p>
          <a:p>
            <a:pPr marL="895350" indent="-895350">
              <a:lnSpc>
                <a:spcPct val="150000"/>
              </a:lnSpc>
              <a:spcBef>
                <a:spcPct val="0"/>
              </a:spcBef>
              <a:buClrTx/>
              <a:buSzTx/>
              <a:buFont typeface="Arial" panose="020B0604020202020204" pitchFamily="34" charset="0"/>
              <a:buNone/>
              <a:defRPr/>
            </a:pPr>
            <a:r>
              <a:rPr lang="en-US" altLang="zh-CN" sz="2400" dirty="0">
                <a:solidFill>
                  <a:schemeClr val="tx1"/>
                </a:solidFill>
              </a:rPr>
              <a:t>                 </a:t>
            </a:r>
            <a:r>
              <a:rPr lang="zh-CN" altLang="en-US" sz="2400" dirty="0">
                <a:solidFill>
                  <a:schemeClr val="tx1"/>
                </a:solidFill>
              </a:rPr>
              <a:t>设</a:t>
            </a:r>
            <a:r>
              <a:rPr lang="en-US" altLang="zh-CN" sz="2400" i="1" dirty="0">
                <a:solidFill>
                  <a:schemeClr val="tx1"/>
                </a:solidFill>
              </a:rPr>
              <a:t>f </a:t>
            </a:r>
            <a:r>
              <a:rPr lang="zh-CN" altLang="en-US" sz="2400" dirty="0">
                <a:solidFill>
                  <a:schemeClr val="tx1"/>
                </a:solidFill>
              </a:rPr>
              <a:t>是第一个导致某条最短路径距离减少的流量递增操作之前的流量，</a:t>
            </a:r>
            <a:r>
              <a:rPr lang="en-US" altLang="zh-CN" sz="2400" i="1" dirty="0">
                <a:solidFill>
                  <a:schemeClr val="tx1"/>
                </a:solidFill>
              </a:rPr>
              <a:t>f' </a:t>
            </a:r>
            <a:r>
              <a:rPr lang="zh-CN" altLang="en-US" sz="2400" dirty="0">
                <a:solidFill>
                  <a:schemeClr val="tx1"/>
                </a:solidFill>
              </a:rPr>
              <a:t>是递增操作之后的流量。</a:t>
            </a:r>
            <a:endParaRPr lang="zh-CN" altLang="en-US" sz="2400" dirty="0">
              <a:solidFill>
                <a:schemeClr val="tx1"/>
              </a:solidFill>
            </a:endParaRPr>
          </a:p>
          <a:p>
            <a:pPr marL="895350" indent="-895350">
              <a:lnSpc>
                <a:spcPct val="150000"/>
              </a:lnSpc>
              <a:spcBef>
                <a:spcPct val="0"/>
              </a:spcBef>
              <a:buClrTx/>
              <a:buSzTx/>
              <a:buFont typeface="Arial" panose="020B0604020202020204" pitchFamily="34" charset="0"/>
              <a:buNone/>
              <a:defRPr/>
            </a:pPr>
            <a:r>
              <a:rPr lang="zh-CN" altLang="en-US" sz="2400" dirty="0">
                <a:solidFill>
                  <a:schemeClr val="tx1"/>
                </a:solidFill>
              </a:rPr>
              <a:t>                 设</a:t>
            </a:r>
            <a:r>
              <a:rPr lang="en-US" altLang="zh-CN" sz="2400" dirty="0">
                <a:solidFill>
                  <a:schemeClr val="tx1"/>
                </a:solidFill>
              </a:rPr>
              <a:t>v</a:t>
            </a:r>
            <a:r>
              <a:rPr lang="zh-CN" altLang="en-US" sz="2400" dirty="0">
                <a:solidFill>
                  <a:schemeClr val="tx1"/>
                </a:solidFill>
              </a:rPr>
              <a:t>是在流递增操作中最短路径被减小的结点中         最小的结点，根据假设，应有                          。</a:t>
            </a:r>
            <a:endParaRPr lang="en-US" altLang="zh-CN" sz="2400" dirty="0">
              <a:solidFill>
                <a:schemeClr val="tx1"/>
              </a:solidFill>
            </a:endParaRPr>
          </a:p>
        </p:txBody>
      </p:sp>
      <p:graphicFrame>
        <p:nvGraphicFramePr>
          <p:cNvPr id="109571" name="对象 8">
            <a:hlinkClick r:id="" action="ppaction://ole?verb=0"/>
          </p:cNvPr>
          <p:cNvGraphicFramePr>
            <a:graphicFrameLocks noChangeAspect="1"/>
          </p:cNvGraphicFramePr>
          <p:nvPr/>
        </p:nvGraphicFramePr>
        <p:xfrm>
          <a:off x="6513513" y="479425"/>
          <a:ext cx="1090612" cy="322263"/>
        </p:xfrm>
        <a:graphic>
          <a:graphicData uri="http://schemas.openxmlformats.org/presentationml/2006/ole">
            <mc:AlternateContent xmlns:mc="http://schemas.openxmlformats.org/markup-compatibility/2006">
              <mc:Choice xmlns:v="urn:schemas-microsoft-com:vml" Requires="v">
                <p:oleObj spid="_x0000_s109578" name="" r:id="rId1" imgW="685800" imgH="203200" progId="Equation.KSEE3">
                  <p:embed/>
                </p:oleObj>
              </mc:Choice>
              <mc:Fallback>
                <p:oleObj name="" r:id="rId1" imgW="685800" imgH="203200" progId="Equation.KSEE3">
                  <p:embed/>
                  <p:pic>
                    <p:nvPicPr>
                      <p:cNvPr id="0" name="对象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513" y="479425"/>
                        <a:ext cx="1090612"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9572" name="对象 9">
            <a:hlinkClick r:id="" action="ppaction://ole?verb=0"/>
          </p:cNvPr>
          <p:cNvGraphicFramePr>
            <a:graphicFrameLocks noChangeAspect="1"/>
          </p:cNvGraphicFramePr>
          <p:nvPr/>
        </p:nvGraphicFramePr>
        <p:xfrm>
          <a:off x="6772275" y="973138"/>
          <a:ext cx="1663700" cy="438150"/>
        </p:xfrm>
        <a:graphic>
          <a:graphicData uri="http://schemas.openxmlformats.org/presentationml/2006/ole">
            <mc:AlternateContent xmlns:mc="http://schemas.openxmlformats.org/markup-compatibility/2006">
              <mc:Choice xmlns:v="urn:schemas-microsoft-com:vml" Requires="v">
                <p:oleObj spid="_x0000_s109579" name="" r:id="rId3" imgW="774065" imgH="203200" progId="Equation.KSEE3">
                  <p:embed/>
                </p:oleObj>
              </mc:Choice>
              <mc:Fallback>
                <p:oleObj name="" r:id="rId3" imgW="774065" imgH="203200" progId="Equation.KSEE3">
                  <p:embed/>
                  <p:pic>
                    <p:nvPicPr>
                      <p:cNvPr id="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2275" y="973138"/>
                        <a:ext cx="16637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9573" name="对象 10">
            <a:hlinkClick r:id="" action="ppaction://ole?verb=0"/>
          </p:cNvPr>
          <p:cNvGraphicFramePr>
            <a:graphicFrameLocks noChangeAspect="1"/>
          </p:cNvGraphicFramePr>
          <p:nvPr/>
        </p:nvGraphicFramePr>
        <p:xfrm>
          <a:off x="2568575" y="1484313"/>
          <a:ext cx="457200" cy="511175"/>
        </p:xfrm>
        <a:graphic>
          <a:graphicData uri="http://schemas.openxmlformats.org/presentationml/2006/ole">
            <mc:AlternateContent xmlns:mc="http://schemas.openxmlformats.org/markup-compatibility/2006">
              <mc:Choice xmlns:v="urn:schemas-microsoft-com:vml" Requires="v">
                <p:oleObj spid="_x0000_s109580" name="" r:id="rId5" imgW="215900" imgH="241300" progId="Equation.KSEE3">
                  <p:embed/>
                </p:oleObj>
              </mc:Choice>
              <mc:Fallback>
                <p:oleObj name="" r:id="rId5" imgW="215900" imgH="241300" progId="Equation.KSEE3">
                  <p:embed/>
                  <p:pic>
                    <p:nvPicPr>
                      <p:cNvPr id="0" name="对象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8575" y="1484313"/>
                        <a:ext cx="4572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9574" name="对象 11">
            <a:hlinkClick r:id="" action="ppaction://ole?verb=0"/>
          </p:cNvPr>
          <p:cNvGraphicFramePr>
            <a:graphicFrameLocks noChangeAspect="1"/>
          </p:cNvGraphicFramePr>
          <p:nvPr/>
        </p:nvGraphicFramePr>
        <p:xfrm>
          <a:off x="5532438" y="1454150"/>
          <a:ext cx="1136650" cy="541338"/>
        </p:xfrm>
        <a:graphic>
          <a:graphicData uri="http://schemas.openxmlformats.org/presentationml/2006/ole">
            <mc:AlternateContent xmlns:mc="http://schemas.openxmlformats.org/markup-compatibility/2006">
              <mc:Choice xmlns:v="urn:schemas-microsoft-com:vml" Requires="v">
                <p:oleObj spid="_x0000_s109581" name="" r:id="rId7" imgW="508000" imgH="241300" progId="Equation.KSEE3">
                  <p:embed/>
                </p:oleObj>
              </mc:Choice>
              <mc:Fallback>
                <p:oleObj name="" r:id="rId7" imgW="508000" imgH="241300" progId="Equation.KSEE3">
                  <p:embed/>
                  <p:pic>
                    <p:nvPicPr>
                      <p:cNvPr id="0" name="对象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32438" y="1454150"/>
                        <a:ext cx="113665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9575" name="对象 12">
            <a:hlinkClick r:id="" action="ppaction://ole?verb=0"/>
          </p:cNvPr>
          <p:cNvGraphicFramePr>
            <a:graphicFrameLocks noChangeAspect="1"/>
          </p:cNvGraphicFramePr>
          <p:nvPr/>
        </p:nvGraphicFramePr>
        <p:xfrm>
          <a:off x="6037263" y="2614613"/>
          <a:ext cx="1512887" cy="395287"/>
        </p:xfrm>
        <a:graphic>
          <a:graphicData uri="http://schemas.openxmlformats.org/presentationml/2006/ole">
            <mc:AlternateContent xmlns:mc="http://schemas.openxmlformats.org/markup-compatibility/2006">
              <mc:Choice xmlns:v="urn:schemas-microsoft-com:vml" Requires="v">
                <p:oleObj spid="_x0000_s109582" name="" r:id="rId9" imgW="774065" imgH="203200" progId="Equation.KSEE3">
                  <p:embed/>
                </p:oleObj>
              </mc:Choice>
              <mc:Fallback>
                <p:oleObj name="" r:id="rId9" imgW="774065" imgH="203200" progId="Equation.KSEE3">
                  <p:embed/>
                  <p:pic>
                    <p:nvPicPr>
                      <p:cNvPr id="0" name="对象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7263" y="2614613"/>
                        <a:ext cx="151288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9576" name="对象 14">
            <a:hlinkClick r:id="" action="ppaction://ole?verb=0"/>
          </p:cNvPr>
          <p:cNvGraphicFramePr>
            <a:graphicFrameLocks noChangeAspect="1"/>
          </p:cNvGraphicFramePr>
          <p:nvPr/>
        </p:nvGraphicFramePr>
        <p:xfrm>
          <a:off x="7959725" y="4797425"/>
          <a:ext cx="1004888" cy="501650"/>
        </p:xfrm>
        <a:graphic>
          <a:graphicData uri="http://schemas.openxmlformats.org/presentationml/2006/ole">
            <mc:AlternateContent xmlns:mc="http://schemas.openxmlformats.org/markup-compatibility/2006">
              <mc:Choice xmlns:v="urn:schemas-microsoft-com:vml" Requires="v">
                <p:oleObj spid="_x0000_s109583" name="" r:id="rId10" imgW="533400" imgH="266700" progId="Equation.KSEE3">
                  <p:embed/>
                </p:oleObj>
              </mc:Choice>
              <mc:Fallback>
                <p:oleObj name="" r:id="rId10" imgW="533400" imgH="266700" progId="Equation.KSEE3">
                  <p:embed/>
                  <p:pic>
                    <p:nvPicPr>
                      <p:cNvPr id="0" name="对象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59725" y="4797425"/>
                        <a:ext cx="100488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9577" name="对象 16">
            <a:hlinkClick r:id="" action="ppaction://ole?verb=0"/>
          </p:cNvPr>
          <p:cNvGraphicFramePr>
            <a:graphicFrameLocks noChangeAspect="1"/>
          </p:cNvGraphicFramePr>
          <p:nvPr/>
        </p:nvGraphicFramePr>
        <p:xfrm>
          <a:off x="5076825" y="5313363"/>
          <a:ext cx="2390775" cy="563562"/>
        </p:xfrm>
        <a:graphic>
          <a:graphicData uri="http://schemas.openxmlformats.org/presentationml/2006/ole">
            <mc:AlternateContent xmlns:mc="http://schemas.openxmlformats.org/markup-compatibility/2006">
              <mc:Choice xmlns:v="urn:schemas-microsoft-com:vml" Requires="v">
                <p:oleObj spid="_x0000_s109584" name="" r:id="rId12" imgW="1130300" imgH="266700" progId="Equation.KSEE3">
                  <p:embed/>
                </p:oleObj>
              </mc:Choice>
              <mc:Fallback>
                <p:oleObj name="" r:id="rId12" imgW="1130300" imgH="266700" progId="Equation.KSEE3">
                  <p:embed/>
                  <p:pic>
                    <p:nvPicPr>
                      <p:cNvPr id="0" name="对象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76825" y="5313363"/>
                        <a:ext cx="23907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文本框 1"/>
          <p:cNvSpPr txBox="1">
            <a:spLocks noChangeArrowheads="1"/>
          </p:cNvSpPr>
          <p:nvPr/>
        </p:nvSpPr>
        <p:spPr bwMode="auto">
          <a:xfrm>
            <a:off x="257175" y="260350"/>
            <a:ext cx="8642350" cy="591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ts val="1800"/>
              </a:spcBef>
              <a:buClrTx/>
              <a:buSzTx/>
              <a:buFont typeface="Arial" panose="020B0604020202020204" pitchFamily="34" charset="0"/>
              <a:buNone/>
            </a:pPr>
            <a:r>
              <a:rPr lang="zh-CN" altLang="en-US" sz="2400">
                <a:solidFill>
                  <a:schemeClr val="tx1"/>
                </a:solidFill>
              </a:rPr>
              <a:t>       设                                为残存网络       中从源结点</a:t>
            </a:r>
            <a:r>
              <a:rPr lang="en-US" altLang="zh-CN" sz="2400">
                <a:solidFill>
                  <a:schemeClr val="tx1"/>
                </a:solidFill>
              </a:rPr>
              <a:t>s</a:t>
            </a:r>
            <a:r>
              <a:rPr lang="zh-CN" altLang="en-US" sz="2400">
                <a:solidFill>
                  <a:schemeClr val="tx1"/>
                </a:solidFill>
              </a:rPr>
              <a:t>到结点</a:t>
            </a:r>
            <a:r>
              <a:rPr lang="en-US" altLang="zh-CN" sz="2400">
                <a:solidFill>
                  <a:schemeClr val="tx1"/>
                </a:solidFill>
              </a:rPr>
              <a:t>v</a:t>
            </a:r>
            <a:r>
              <a:rPr lang="zh-CN" altLang="en-US" sz="2400">
                <a:solidFill>
                  <a:schemeClr val="tx1"/>
                </a:solidFill>
              </a:rPr>
              <a:t>的一条最短路径。  </a:t>
            </a:r>
            <a:endParaRPr lang="zh-CN" altLang="en-US" sz="2400">
              <a:solidFill>
                <a:schemeClr val="tx1"/>
              </a:solidFill>
            </a:endParaRPr>
          </a:p>
          <a:p>
            <a:pPr>
              <a:lnSpc>
                <a:spcPct val="150000"/>
              </a:lnSpc>
              <a:spcBef>
                <a:spcPts val="1800"/>
              </a:spcBef>
              <a:buClrTx/>
              <a:buSzTx/>
              <a:buFont typeface="Arial" panose="020B0604020202020204" pitchFamily="34" charset="0"/>
              <a:buNone/>
            </a:pPr>
            <a:r>
              <a:rPr lang="zh-CN" altLang="en-US" sz="2400">
                <a:solidFill>
                  <a:schemeClr val="tx1"/>
                </a:solidFill>
              </a:rPr>
              <a:t>       可以得到                   ，并且</a:t>
            </a:r>
            <a:endParaRPr lang="zh-CN" altLang="en-US" sz="2400">
              <a:solidFill>
                <a:schemeClr val="tx1"/>
              </a:solidFill>
            </a:endParaRPr>
          </a:p>
          <a:p>
            <a:pPr>
              <a:lnSpc>
                <a:spcPct val="150000"/>
              </a:lnSpc>
              <a:spcBef>
                <a:spcPts val="1800"/>
              </a:spcBef>
              <a:buClrTx/>
              <a:buSzTx/>
              <a:buFont typeface="Arial" panose="020B0604020202020204" pitchFamily="34" charset="0"/>
              <a:buNone/>
            </a:pPr>
            <a:r>
              <a:rPr lang="zh-CN" altLang="en-US" sz="2400">
                <a:solidFill>
                  <a:schemeClr val="tx1"/>
                </a:solidFill>
              </a:rPr>
              <a:t>       根据</a:t>
            </a:r>
            <a:r>
              <a:rPr lang="en-US" altLang="zh-CN" sz="2400">
                <a:solidFill>
                  <a:schemeClr val="tx1"/>
                </a:solidFill>
              </a:rPr>
              <a:t>v</a:t>
            </a:r>
            <a:r>
              <a:rPr lang="zh-CN" altLang="en-US" sz="2400">
                <a:solidFill>
                  <a:schemeClr val="tx1"/>
                </a:solidFill>
              </a:rPr>
              <a:t>的选取，可以得到</a:t>
            </a:r>
            <a:endParaRPr lang="zh-CN" altLang="en-US" sz="2400">
              <a:solidFill>
                <a:schemeClr val="tx1"/>
              </a:solidFill>
            </a:endParaRPr>
          </a:p>
          <a:p>
            <a:pPr>
              <a:lnSpc>
                <a:spcPct val="150000"/>
              </a:lnSpc>
              <a:spcBef>
                <a:spcPts val="1800"/>
              </a:spcBef>
              <a:buClrTx/>
              <a:buSzTx/>
              <a:buFont typeface="Arial" panose="020B0604020202020204" pitchFamily="34" charset="0"/>
              <a:buNone/>
            </a:pPr>
            <a:r>
              <a:rPr lang="zh-CN" altLang="en-US" sz="2400">
                <a:solidFill>
                  <a:schemeClr val="tx1"/>
                </a:solidFill>
              </a:rPr>
              <a:t>       我们断言                  。否则就有</a:t>
            </a:r>
            <a:endParaRPr lang="zh-CN" altLang="en-US" sz="2400">
              <a:solidFill>
                <a:schemeClr val="tx1"/>
              </a:solidFill>
            </a:endParaRPr>
          </a:p>
          <a:p>
            <a:pPr>
              <a:lnSpc>
                <a:spcPct val="150000"/>
              </a:lnSpc>
              <a:spcBef>
                <a:spcPts val="1800"/>
              </a:spcBef>
              <a:buClrTx/>
              <a:buSzTx/>
              <a:buFont typeface="Arial" panose="020B0604020202020204" pitchFamily="34" charset="0"/>
              <a:buNone/>
            </a:pPr>
            <a:endParaRPr lang="zh-CN" altLang="en-US" sz="2400">
              <a:solidFill>
                <a:schemeClr val="tx1"/>
              </a:solidFill>
            </a:endParaRPr>
          </a:p>
          <a:p>
            <a:pPr>
              <a:lnSpc>
                <a:spcPct val="150000"/>
              </a:lnSpc>
              <a:spcBef>
                <a:spcPts val="1800"/>
              </a:spcBef>
              <a:buClrTx/>
              <a:buSzTx/>
              <a:buFont typeface="Arial" panose="020B0604020202020204" pitchFamily="34" charset="0"/>
              <a:buNone/>
            </a:pPr>
            <a:endParaRPr lang="zh-CN" altLang="en-US" sz="2400">
              <a:solidFill>
                <a:schemeClr val="tx1"/>
              </a:solidFill>
            </a:endParaRPr>
          </a:p>
          <a:p>
            <a:pPr>
              <a:lnSpc>
                <a:spcPct val="150000"/>
              </a:lnSpc>
              <a:spcBef>
                <a:spcPts val="1800"/>
              </a:spcBef>
              <a:buClrTx/>
              <a:buSzTx/>
              <a:buFont typeface="Arial" panose="020B0604020202020204" pitchFamily="34" charset="0"/>
              <a:buNone/>
            </a:pPr>
            <a:r>
              <a:rPr lang="zh-CN" altLang="en-US" sz="2400">
                <a:solidFill>
                  <a:schemeClr val="tx1"/>
                </a:solidFill>
              </a:rPr>
              <a:t>       就与假设                            矛盾。  </a:t>
            </a:r>
            <a:endParaRPr lang="zh-CN" altLang="en-US" sz="2400">
              <a:solidFill>
                <a:schemeClr val="tx1"/>
              </a:solidFill>
            </a:endParaRPr>
          </a:p>
        </p:txBody>
      </p:sp>
      <p:graphicFrame>
        <p:nvGraphicFramePr>
          <p:cNvPr id="110595" name="对象 1">
            <a:hlinkClick r:id="" action="ppaction://ole?verb=0"/>
          </p:cNvPr>
          <p:cNvGraphicFramePr>
            <a:graphicFrameLocks noChangeAspect="1"/>
          </p:cNvGraphicFramePr>
          <p:nvPr/>
        </p:nvGraphicFramePr>
        <p:xfrm>
          <a:off x="1258888" y="404813"/>
          <a:ext cx="2889250" cy="438150"/>
        </p:xfrm>
        <a:graphic>
          <a:graphicData uri="http://schemas.openxmlformats.org/presentationml/2006/ole">
            <mc:AlternateContent xmlns:mc="http://schemas.openxmlformats.org/markup-compatibility/2006">
              <mc:Choice xmlns:v="urn:schemas-microsoft-com:vml" Requires="v">
                <p:oleObj spid="_x0000_s110604" name="" r:id="rId1" imgW="1091565" imgH="165100" progId="Equation.KSEE3">
                  <p:embed/>
                </p:oleObj>
              </mc:Choice>
              <mc:Fallback>
                <p:oleObj name="" r:id="rId1" imgW="1091565" imgH="165100" progId="Equation.KSEE3">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404813"/>
                        <a:ext cx="28892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0596" name="对象 3">
            <a:hlinkClick r:id="" action="ppaction://ole?verb=0"/>
          </p:cNvPr>
          <p:cNvGraphicFramePr>
            <a:graphicFrameLocks noChangeAspect="1"/>
          </p:cNvGraphicFramePr>
          <p:nvPr/>
        </p:nvGraphicFramePr>
        <p:xfrm>
          <a:off x="2195513" y="1660525"/>
          <a:ext cx="1751012" cy="684213"/>
        </p:xfrm>
        <a:graphic>
          <a:graphicData uri="http://schemas.openxmlformats.org/presentationml/2006/ole">
            <mc:AlternateContent xmlns:mc="http://schemas.openxmlformats.org/markup-compatibility/2006">
              <mc:Choice xmlns:v="urn:schemas-microsoft-com:vml" Requires="v">
                <p:oleObj spid="_x0000_s110605" name="" r:id="rId3" imgW="685800" imgH="266700" progId="Equation.KSEE3">
                  <p:embed/>
                </p:oleObj>
              </mc:Choice>
              <mc:Fallback>
                <p:oleObj name="" r:id="rId3" imgW="685800" imgH="266700" progId="Equation.KSEE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1660525"/>
                        <a:ext cx="1751012"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0597" name="图片 4" descr="4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1674813"/>
            <a:ext cx="35179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8" name="图片 5" descr="4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2387600"/>
            <a:ext cx="3217862"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0599" name="对象 6">
            <a:hlinkClick r:id="" action="ppaction://ole?verb=0"/>
          </p:cNvPr>
          <p:cNvGraphicFramePr>
            <a:graphicFrameLocks noChangeAspect="1"/>
          </p:cNvGraphicFramePr>
          <p:nvPr/>
        </p:nvGraphicFramePr>
        <p:xfrm>
          <a:off x="2195513" y="3208338"/>
          <a:ext cx="1585912" cy="581025"/>
        </p:xfrm>
        <a:graphic>
          <a:graphicData uri="http://schemas.openxmlformats.org/presentationml/2006/ole">
            <mc:AlternateContent xmlns:mc="http://schemas.openxmlformats.org/markup-compatibility/2006">
              <mc:Choice xmlns:v="urn:schemas-microsoft-com:vml" Requires="v">
                <p:oleObj spid="_x0000_s110606" name="" r:id="rId7" imgW="660400" imgH="241300" progId="Equation.KSEE3">
                  <p:embed/>
                </p:oleObj>
              </mc:Choice>
              <mc:Fallback>
                <p:oleObj name="" r:id="rId7" imgW="660400" imgH="241300" progId="Equation.KSEE3">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3208338"/>
                        <a:ext cx="15859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0600" name="图片 7" descr="47"/>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803400" y="3817938"/>
            <a:ext cx="4070350" cy="167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0601" name="对象 16">
            <a:hlinkClick r:id="" action="ppaction://ole?verb=0"/>
          </p:cNvPr>
          <p:cNvGraphicFramePr>
            <a:graphicFrameLocks noChangeAspect="1"/>
          </p:cNvGraphicFramePr>
          <p:nvPr/>
        </p:nvGraphicFramePr>
        <p:xfrm>
          <a:off x="2339975" y="5602288"/>
          <a:ext cx="2382838" cy="560387"/>
        </p:xfrm>
        <a:graphic>
          <a:graphicData uri="http://schemas.openxmlformats.org/presentationml/2006/ole">
            <mc:AlternateContent xmlns:mc="http://schemas.openxmlformats.org/markup-compatibility/2006">
              <mc:Choice xmlns:v="urn:schemas-microsoft-com:vml" Requires="v">
                <p:oleObj spid="_x0000_s110607" name="" r:id="rId10" imgW="1130300" imgH="266700" progId="Equation.KSEE3">
                  <p:embed/>
                </p:oleObj>
              </mc:Choice>
              <mc:Fallback>
                <p:oleObj name="" r:id="rId10" imgW="1130300" imgH="266700" progId="Equation.KSEE3">
                  <p:embed/>
                  <p:pic>
                    <p:nvPicPr>
                      <p:cNvPr id="0" name="对象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39975" y="5602288"/>
                        <a:ext cx="2382838"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p:cNvSpPr txBox="1"/>
          <p:nvPr/>
        </p:nvSpPr>
        <p:spPr>
          <a:xfrm>
            <a:off x="6307138" y="3403600"/>
            <a:ext cx="2663825" cy="2400300"/>
          </a:xfrm>
          <a:prstGeom prst="rect">
            <a:avLst/>
          </a:prstGeom>
          <a:solidFill>
            <a:schemeClr val="accent1">
              <a:lumMod val="20000"/>
              <a:lumOff val="80000"/>
            </a:schemeClr>
          </a:solidFill>
        </p:spPr>
        <p:txBody>
          <a:bodyPr>
            <a:spAutoFit/>
          </a:bodyPr>
          <a:lstStyle/>
          <a:p>
            <a:pPr algn="just">
              <a:lnSpc>
                <a:spcPct val="150000"/>
              </a:lnSpc>
              <a:defRPr/>
            </a:pP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是最短路径变小的结点中最短路径最小的结点，所以</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到</a:t>
            </a:r>
            <a:r>
              <a:rPr lang="en-US" altLang="zh-CN" sz="2000" dirty="0">
                <a:latin typeface="微软雅黑" panose="020B0503020204020204" pitchFamily="34" charset="-122"/>
                <a:ea typeface="微软雅黑" panose="020B0503020204020204" pitchFamily="34" charset="-122"/>
              </a:rPr>
              <a:t>u</a:t>
            </a:r>
            <a:r>
              <a:rPr lang="zh-CN" altLang="en-US" sz="2000" dirty="0">
                <a:latin typeface="微软雅黑" panose="020B0503020204020204" pitchFamily="34" charset="-122"/>
                <a:ea typeface="微软雅黑" panose="020B0503020204020204" pitchFamily="34" charset="-122"/>
              </a:rPr>
              <a:t>的最短路径不能变小，否则应选</a:t>
            </a:r>
            <a:r>
              <a:rPr lang="en-US" altLang="zh-CN" sz="2000" dirty="0">
                <a:latin typeface="微软雅黑" panose="020B0503020204020204" pitchFamily="34" charset="-122"/>
                <a:ea typeface="微软雅黑" panose="020B0503020204020204" pitchFamily="34" charset="-122"/>
              </a:rPr>
              <a:t>u</a:t>
            </a:r>
            <a:r>
              <a:rPr lang="zh-CN" altLang="en-US" sz="2000" dirty="0">
                <a:latin typeface="微软雅黑" panose="020B0503020204020204" pitchFamily="34" charset="-122"/>
                <a:ea typeface="微软雅黑" panose="020B0503020204020204" pitchFamily="34" charset="-122"/>
              </a:rPr>
              <a:t>而不是</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了。</a:t>
            </a:r>
            <a:endParaRPr lang="zh-CN" altLang="en-US" sz="2000" dirty="0">
              <a:latin typeface="微软雅黑" panose="020B0503020204020204" pitchFamily="34" charset="-122"/>
              <a:ea typeface="微软雅黑" panose="020B0503020204020204" pitchFamily="34" charset="-122"/>
            </a:endParaRPr>
          </a:p>
        </p:txBody>
      </p:sp>
      <p:pic>
        <p:nvPicPr>
          <p:cNvPr id="110603" name="图片 4"/>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722938" y="404813"/>
            <a:ext cx="5778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文本框 1"/>
          <p:cNvSpPr txBox="1">
            <a:spLocks noChangeArrowheads="1"/>
          </p:cNvSpPr>
          <p:nvPr/>
        </p:nvSpPr>
        <p:spPr bwMode="auto">
          <a:xfrm>
            <a:off x="107950" y="452438"/>
            <a:ext cx="8928100" cy="6000750"/>
          </a:xfrm>
          <a:prstGeom prst="rect">
            <a:avLst/>
          </a:prstGeom>
          <a:solidFill>
            <a:schemeClr val="bg1"/>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200000"/>
              </a:lnSpc>
              <a:spcBef>
                <a:spcPct val="0"/>
              </a:spcBef>
              <a:buClrTx/>
              <a:buSzTx/>
              <a:buFont typeface="Arial" panose="020B0604020202020204" pitchFamily="34" charset="0"/>
              <a:buNone/>
              <a:defRPr/>
            </a:pPr>
            <a:r>
              <a:rPr lang="zh-CN" altLang="en-US" sz="2400" dirty="0">
                <a:solidFill>
                  <a:schemeClr val="tx1"/>
                </a:solidFill>
              </a:rPr>
              <a:t>由上可得：                 时，               。</a:t>
            </a:r>
            <a:endParaRPr lang="en-US" altLang="zh-CN" sz="2400" dirty="0">
              <a:solidFill>
                <a:schemeClr val="tx1"/>
              </a:solidFill>
            </a:endParaRPr>
          </a:p>
          <a:p>
            <a:pPr marL="2148205" indent="-2148205">
              <a:lnSpc>
                <a:spcPct val="200000"/>
              </a:lnSpc>
              <a:spcBef>
                <a:spcPct val="0"/>
              </a:spcBef>
              <a:buClrTx/>
              <a:buSzTx/>
              <a:buFont typeface="Wingdings" panose="05000000000000000000" pitchFamily="2" charset="2"/>
              <a:buNone/>
              <a:defRPr/>
            </a:pPr>
            <a:r>
              <a:rPr lang="en-US" altLang="zh-CN" sz="2400" dirty="0">
                <a:solidFill>
                  <a:schemeClr val="tx1"/>
                </a:solidFill>
              </a:rPr>
              <a:t>(1)</a:t>
            </a:r>
            <a:r>
              <a:rPr lang="zh-CN" altLang="en-US" sz="2400" dirty="0">
                <a:solidFill>
                  <a:schemeClr val="tx1"/>
                </a:solidFill>
              </a:rPr>
              <a:t>                ：意味着相对流</a:t>
            </a:r>
            <a:r>
              <a:rPr lang="en-US" altLang="zh-CN" sz="2400" i="1" dirty="0">
                <a:solidFill>
                  <a:schemeClr val="tx1"/>
                </a:solidFill>
              </a:rPr>
              <a:t>f </a:t>
            </a:r>
            <a:r>
              <a:rPr lang="zh-CN" altLang="en-US" sz="2400" dirty="0">
                <a:solidFill>
                  <a:schemeClr val="tx1"/>
                </a:solidFill>
              </a:rPr>
              <a:t>，</a:t>
            </a:r>
            <a:r>
              <a:rPr lang="en-US" altLang="zh-CN" sz="2400" dirty="0">
                <a:solidFill>
                  <a:schemeClr val="tx1"/>
                </a:solidFill>
              </a:rPr>
              <a:t> </a:t>
            </a:r>
            <a:r>
              <a:rPr lang="en-US" altLang="zh-CN" sz="2400" i="1" dirty="0">
                <a:solidFill>
                  <a:schemeClr val="tx1"/>
                </a:solidFill>
              </a:rPr>
              <a:t>f </a:t>
            </a:r>
            <a:r>
              <a:rPr lang="en-US" altLang="zh-CN" sz="2400" dirty="0">
                <a:solidFill>
                  <a:schemeClr val="tx1"/>
                </a:solidFill>
              </a:rPr>
              <a:t>(</a:t>
            </a:r>
            <a:r>
              <a:rPr lang="en-US" altLang="zh-CN" sz="2400" dirty="0" err="1">
                <a:solidFill>
                  <a:schemeClr val="tx1"/>
                </a:solidFill>
              </a:rPr>
              <a:t>u,v</a:t>
            </a:r>
            <a:r>
              <a:rPr lang="en-US" altLang="zh-CN" sz="2400" dirty="0">
                <a:solidFill>
                  <a:schemeClr val="tx1"/>
                </a:solidFill>
              </a:rPr>
              <a:t>) = c(</a:t>
            </a:r>
            <a:r>
              <a:rPr lang="en-US" altLang="zh-CN" sz="2400" dirty="0" err="1">
                <a:solidFill>
                  <a:schemeClr val="tx1"/>
                </a:solidFill>
              </a:rPr>
              <a:t>u,v</a:t>
            </a:r>
            <a:r>
              <a:rPr lang="en-US" altLang="zh-CN" sz="2400" dirty="0">
                <a:solidFill>
                  <a:schemeClr val="tx1"/>
                </a:solidFill>
              </a:rPr>
              <a:t>) </a:t>
            </a:r>
            <a:r>
              <a:rPr lang="zh-CN" altLang="en-US" sz="2400" dirty="0">
                <a:solidFill>
                  <a:schemeClr val="tx1"/>
                </a:solidFill>
              </a:rPr>
              <a:t>，</a:t>
            </a:r>
            <a:r>
              <a:rPr lang="en-US" altLang="zh-CN" sz="2400" dirty="0" err="1">
                <a:solidFill>
                  <a:schemeClr val="tx1"/>
                </a:solidFill>
              </a:rPr>
              <a:t>c</a:t>
            </a:r>
            <a:r>
              <a:rPr lang="en-US" altLang="zh-CN" sz="2400" i="1" baseline="-25000" dirty="0" err="1">
                <a:solidFill>
                  <a:schemeClr val="tx1"/>
                </a:solidFill>
              </a:rPr>
              <a:t>f</a:t>
            </a:r>
            <a:r>
              <a:rPr lang="en-US" altLang="zh-CN" sz="2400" i="1" baseline="-25000" dirty="0">
                <a:solidFill>
                  <a:schemeClr val="tx1"/>
                </a:solidFill>
              </a:rPr>
              <a:t> </a:t>
            </a:r>
            <a:r>
              <a:rPr lang="en-US" altLang="zh-CN" sz="2400" dirty="0">
                <a:solidFill>
                  <a:schemeClr val="tx1"/>
                </a:solidFill>
              </a:rPr>
              <a:t>(</a:t>
            </a:r>
            <a:r>
              <a:rPr lang="en-US" altLang="zh-CN" sz="2400" dirty="0" err="1">
                <a:solidFill>
                  <a:schemeClr val="tx1"/>
                </a:solidFill>
              </a:rPr>
              <a:t>u,v</a:t>
            </a:r>
            <a:r>
              <a:rPr lang="en-US" altLang="zh-CN" sz="2400" dirty="0">
                <a:solidFill>
                  <a:schemeClr val="tx1"/>
                </a:solidFill>
              </a:rPr>
              <a:t>)=0</a:t>
            </a:r>
            <a:r>
              <a:rPr lang="zh-CN" altLang="en-US" sz="2400" dirty="0">
                <a:solidFill>
                  <a:schemeClr val="tx1"/>
                </a:solidFill>
              </a:rPr>
              <a:t>，所以</a:t>
            </a:r>
            <a:r>
              <a:rPr lang="en-US" altLang="zh-CN" sz="2400" dirty="0">
                <a:solidFill>
                  <a:schemeClr val="tx1"/>
                </a:solidFill>
              </a:rPr>
              <a:t>(</a:t>
            </a:r>
            <a:r>
              <a:rPr lang="en-US" altLang="zh-CN" sz="2400" dirty="0" err="1">
                <a:solidFill>
                  <a:schemeClr val="tx1"/>
                </a:solidFill>
              </a:rPr>
              <a:t>u,v</a:t>
            </a:r>
            <a:r>
              <a:rPr lang="en-US" altLang="zh-CN" sz="2400" dirty="0">
                <a:solidFill>
                  <a:schemeClr val="tx1"/>
                </a:solidFill>
              </a:rPr>
              <a:t>)</a:t>
            </a:r>
            <a:r>
              <a:rPr lang="zh-CN" altLang="en-US" sz="2400" dirty="0">
                <a:solidFill>
                  <a:schemeClr val="tx1"/>
                </a:solidFill>
              </a:rPr>
              <a:t>不在残余网络 </a:t>
            </a:r>
            <a:r>
              <a:rPr lang="en-US" altLang="zh-CN" sz="2400" dirty="0">
                <a:solidFill>
                  <a:schemeClr val="tx1"/>
                </a:solidFill>
              </a:rPr>
              <a:t>G</a:t>
            </a:r>
            <a:r>
              <a:rPr lang="en-US" altLang="zh-CN" sz="2400" i="1" baseline="-25000" dirty="0">
                <a:solidFill>
                  <a:schemeClr val="tx1"/>
                </a:solidFill>
              </a:rPr>
              <a:t>f</a:t>
            </a:r>
            <a:r>
              <a:rPr lang="zh-CN" altLang="en-US" sz="2400" dirty="0">
                <a:solidFill>
                  <a:schemeClr val="tx1"/>
                </a:solidFill>
              </a:rPr>
              <a:t> 中；</a:t>
            </a:r>
            <a:endParaRPr lang="en-US" altLang="zh-CN" sz="2400" dirty="0">
              <a:solidFill>
                <a:schemeClr val="tx1"/>
              </a:solidFill>
            </a:endParaRPr>
          </a:p>
          <a:p>
            <a:pPr marL="2148205" indent="-2148205">
              <a:lnSpc>
                <a:spcPct val="200000"/>
              </a:lnSpc>
              <a:spcBef>
                <a:spcPct val="0"/>
              </a:spcBef>
              <a:buClrTx/>
              <a:buSzTx/>
              <a:buFont typeface="Wingdings" panose="05000000000000000000" pitchFamily="2" charset="2"/>
              <a:buNone/>
              <a:defRPr/>
            </a:pPr>
            <a:r>
              <a:rPr lang="en-US" altLang="zh-CN" sz="2400" dirty="0">
                <a:solidFill>
                  <a:schemeClr val="tx1"/>
                </a:solidFill>
              </a:rPr>
              <a:t>(2)</a:t>
            </a:r>
            <a:r>
              <a:rPr lang="zh-CN" altLang="en-US" sz="2400" dirty="0">
                <a:solidFill>
                  <a:schemeClr val="tx1"/>
                </a:solidFill>
              </a:rPr>
              <a:t>                ：意味着相对流</a:t>
            </a:r>
            <a:r>
              <a:rPr lang="en-US" altLang="zh-CN" sz="2400" i="1" dirty="0">
                <a:solidFill>
                  <a:schemeClr val="tx1"/>
                </a:solidFill>
              </a:rPr>
              <a:t>f' </a:t>
            </a:r>
            <a:r>
              <a:rPr lang="zh-CN" altLang="en-US" sz="2400" dirty="0">
                <a:solidFill>
                  <a:schemeClr val="tx1"/>
                </a:solidFill>
              </a:rPr>
              <a:t>，</a:t>
            </a:r>
            <a:r>
              <a:rPr lang="en-US" altLang="zh-CN" sz="2400" i="1" dirty="0">
                <a:solidFill>
                  <a:schemeClr val="tx1"/>
                </a:solidFill>
              </a:rPr>
              <a:t>f' </a:t>
            </a:r>
            <a:r>
              <a:rPr lang="en-US" altLang="zh-CN" sz="2400" dirty="0">
                <a:solidFill>
                  <a:schemeClr val="tx1"/>
                </a:solidFill>
              </a:rPr>
              <a:t>(</a:t>
            </a:r>
            <a:r>
              <a:rPr lang="en-US" altLang="zh-CN" sz="2400" dirty="0" err="1">
                <a:solidFill>
                  <a:schemeClr val="tx1"/>
                </a:solidFill>
              </a:rPr>
              <a:t>u,v</a:t>
            </a:r>
            <a:r>
              <a:rPr lang="en-US" altLang="zh-CN" sz="2400" dirty="0">
                <a:solidFill>
                  <a:schemeClr val="tx1"/>
                </a:solidFill>
              </a:rPr>
              <a:t>) &lt; c(</a:t>
            </a:r>
            <a:r>
              <a:rPr lang="en-US" altLang="zh-CN" sz="2400" dirty="0" err="1">
                <a:solidFill>
                  <a:schemeClr val="tx1"/>
                </a:solidFill>
              </a:rPr>
              <a:t>u,v</a:t>
            </a:r>
            <a:r>
              <a:rPr lang="en-US" altLang="zh-CN" sz="2400" dirty="0">
                <a:solidFill>
                  <a:schemeClr val="tx1"/>
                </a:solidFill>
              </a:rPr>
              <a:t>)</a:t>
            </a:r>
            <a:r>
              <a:rPr lang="zh-CN" altLang="en-US" sz="2400" dirty="0">
                <a:solidFill>
                  <a:schemeClr val="tx1"/>
                </a:solidFill>
              </a:rPr>
              <a:t>，</a:t>
            </a:r>
            <a:r>
              <a:rPr lang="en-US" altLang="zh-CN" sz="2400" dirty="0" err="1">
                <a:solidFill>
                  <a:schemeClr val="tx1"/>
                </a:solidFill>
              </a:rPr>
              <a:t>c</a:t>
            </a:r>
            <a:r>
              <a:rPr lang="en-US" altLang="zh-CN" sz="2400" i="1" baseline="-25000" dirty="0" err="1">
                <a:solidFill>
                  <a:schemeClr val="tx1"/>
                </a:solidFill>
              </a:rPr>
              <a:t>f</a:t>
            </a:r>
            <a:r>
              <a:rPr lang="en-US" altLang="zh-CN" sz="2400" i="1" baseline="-25000" dirty="0">
                <a:solidFill>
                  <a:schemeClr val="tx1"/>
                </a:solidFill>
              </a:rPr>
              <a:t> ' </a:t>
            </a:r>
            <a:r>
              <a:rPr lang="en-US" altLang="zh-CN" sz="2400" dirty="0">
                <a:solidFill>
                  <a:schemeClr val="tx1"/>
                </a:solidFill>
              </a:rPr>
              <a:t>(</a:t>
            </a:r>
            <a:r>
              <a:rPr lang="en-US" altLang="zh-CN" sz="2400" dirty="0" err="1">
                <a:solidFill>
                  <a:schemeClr val="tx1"/>
                </a:solidFill>
              </a:rPr>
              <a:t>u,v</a:t>
            </a:r>
            <a:r>
              <a:rPr lang="en-US" altLang="zh-CN" sz="2400" dirty="0">
                <a:solidFill>
                  <a:schemeClr val="tx1"/>
                </a:solidFill>
              </a:rPr>
              <a:t>)&gt;0</a:t>
            </a:r>
            <a:r>
              <a:rPr lang="zh-CN" altLang="en-US" sz="2400" dirty="0">
                <a:solidFill>
                  <a:schemeClr val="tx1"/>
                </a:solidFill>
              </a:rPr>
              <a:t>。也因此有：</a:t>
            </a:r>
            <a:r>
              <a:rPr lang="zh-CN" altLang="en-US" sz="2400" b="1" dirty="0">
                <a:solidFill>
                  <a:schemeClr val="tx1"/>
                </a:solidFill>
              </a:rPr>
              <a:t>由残存网络</a:t>
            </a:r>
            <a:r>
              <a:rPr lang="en-US" altLang="zh-CN" sz="2400" b="1" dirty="0">
                <a:solidFill>
                  <a:schemeClr val="tx1"/>
                </a:solidFill>
              </a:rPr>
              <a:t>G</a:t>
            </a:r>
            <a:r>
              <a:rPr lang="en-US" altLang="zh-CN" sz="2400" b="1" i="1" baseline="-25000" dirty="0">
                <a:solidFill>
                  <a:schemeClr val="tx1"/>
                </a:solidFill>
              </a:rPr>
              <a:t>f</a:t>
            </a:r>
            <a:r>
              <a:rPr lang="zh-CN" altLang="en-US" sz="2400" b="1" dirty="0">
                <a:solidFill>
                  <a:schemeClr val="tx1"/>
                </a:solidFill>
              </a:rPr>
              <a:t> 中计算得到的增广路径上边</a:t>
            </a:r>
            <a:r>
              <a:rPr lang="en-US" altLang="zh-CN" sz="2400" b="1" dirty="0">
                <a:solidFill>
                  <a:schemeClr val="tx1"/>
                </a:solidFill>
              </a:rPr>
              <a:t>(</a:t>
            </a:r>
            <a:r>
              <a:rPr lang="en-US" altLang="zh-CN" sz="2400" b="1" dirty="0" err="1">
                <a:solidFill>
                  <a:schemeClr val="tx1"/>
                </a:solidFill>
              </a:rPr>
              <a:t>v,u</a:t>
            </a:r>
            <a:r>
              <a:rPr lang="en-US" altLang="zh-CN" sz="2400" b="1" dirty="0">
                <a:solidFill>
                  <a:schemeClr val="tx1"/>
                </a:solidFill>
              </a:rPr>
              <a:t>)</a:t>
            </a:r>
            <a:r>
              <a:rPr lang="zh-CN" altLang="en-US" sz="2400" b="1" dirty="0">
                <a:solidFill>
                  <a:schemeClr val="tx1"/>
                </a:solidFill>
              </a:rPr>
              <a:t>上有流量，导致增量计算以后，边</a:t>
            </a:r>
            <a:r>
              <a:rPr lang="en-US" altLang="zh-CN" sz="2400" b="1" dirty="0">
                <a:solidFill>
                  <a:schemeClr val="tx1"/>
                </a:solidFill>
              </a:rPr>
              <a:t>(</a:t>
            </a:r>
            <a:r>
              <a:rPr lang="en-US" altLang="zh-CN" sz="2400" b="1" dirty="0" err="1">
                <a:solidFill>
                  <a:schemeClr val="tx1"/>
                </a:solidFill>
              </a:rPr>
              <a:t>u,v</a:t>
            </a:r>
            <a:r>
              <a:rPr lang="en-US" altLang="zh-CN" sz="2400" b="1" dirty="0">
                <a:solidFill>
                  <a:schemeClr val="tx1"/>
                </a:solidFill>
              </a:rPr>
              <a:t>)</a:t>
            </a:r>
            <a:r>
              <a:rPr lang="zh-CN" altLang="en-US" sz="2400" b="1" dirty="0">
                <a:solidFill>
                  <a:schemeClr val="tx1"/>
                </a:solidFill>
              </a:rPr>
              <a:t>上的流量因边</a:t>
            </a:r>
            <a:r>
              <a:rPr lang="en-US" altLang="zh-CN" sz="2400" b="1" dirty="0">
                <a:solidFill>
                  <a:schemeClr val="tx1"/>
                </a:solidFill>
              </a:rPr>
              <a:t>(</a:t>
            </a:r>
            <a:r>
              <a:rPr lang="en-US" altLang="zh-CN" sz="2400" b="1" dirty="0" err="1">
                <a:solidFill>
                  <a:schemeClr val="tx1"/>
                </a:solidFill>
              </a:rPr>
              <a:t>v,u</a:t>
            </a:r>
            <a:r>
              <a:rPr lang="en-US" altLang="zh-CN" sz="2400" b="1" dirty="0">
                <a:solidFill>
                  <a:schemeClr val="tx1"/>
                </a:solidFill>
              </a:rPr>
              <a:t>)</a:t>
            </a:r>
            <a:r>
              <a:rPr lang="zh-CN" altLang="en-US" sz="2400" b="1" dirty="0">
                <a:solidFill>
                  <a:schemeClr val="tx1"/>
                </a:solidFill>
              </a:rPr>
              <a:t>上流量的抵消而减少</a:t>
            </a:r>
            <a:r>
              <a:rPr lang="zh-CN" altLang="en-US" sz="2400" dirty="0">
                <a:solidFill>
                  <a:schemeClr val="tx1"/>
                </a:solidFill>
              </a:rPr>
              <a:t>，从而有</a:t>
            </a:r>
            <a:r>
              <a:rPr lang="en-US" altLang="zh-CN" sz="2400" dirty="0" err="1">
                <a:solidFill>
                  <a:schemeClr val="tx1"/>
                </a:solidFill>
              </a:rPr>
              <a:t>c</a:t>
            </a:r>
            <a:r>
              <a:rPr lang="en-US" altLang="zh-CN" sz="2400" i="1" baseline="-25000" dirty="0" err="1">
                <a:solidFill>
                  <a:schemeClr val="tx1"/>
                </a:solidFill>
              </a:rPr>
              <a:t>f</a:t>
            </a:r>
            <a:r>
              <a:rPr lang="en-US" altLang="zh-CN" sz="2400" i="1" baseline="-25000" dirty="0">
                <a:solidFill>
                  <a:schemeClr val="tx1"/>
                </a:solidFill>
              </a:rPr>
              <a:t>'</a:t>
            </a:r>
            <a:r>
              <a:rPr lang="en-US" altLang="zh-CN" sz="2400" baseline="-25000" dirty="0">
                <a:solidFill>
                  <a:schemeClr val="tx1"/>
                </a:solidFill>
              </a:rPr>
              <a:t> </a:t>
            </a:r>
            <a:r>
              <a:rPr lang="en-US" altLang="zh-CN" sz="2400" dirty="0">
                <a:solidFill>
                  <a:schemeClr val="tx1"/>
                </a:solidFill>
              </a:rPr>
              <a:t>(</a:t>
            </a:r>
            <a:r>
              <a:rPr lang="en-US" altLang="zh-CN" sz="2400" dirty="0" err="1">
                <a:solidFill>
                  <a:schemeClr val="tx1"/>
                </a:solidFill>
              </a:rPr>
              <a:t>u,v</a:t>
            </a:r>
            <a:r>
              <a:rPr lang="en-US" altLang="zh-CN" sz="2400" dirty="0">
                <a:solidFill>
                  <a:schemeClr val="tx1"/>
                </a:solidFill>
              </a:rPr>
              <a:t>)= c(</a:t>
            </a:r>
            <a:r>
              <a:rPr lang="en-US" altLang="zh-CN" sz="2400" dirty="0" err="1">
                <a:solidFill>
                  <a:schemeClr val="tx1"/>
                </a:solidFill>
              </a:rPr>
              <a:t>u,v</a:t>
            </a:r>
            <a:r>
              <a:rPr lang="en-US" altLang="zh-CN" sz="2400" dirty="0">
                <a:solidFill>
                  <a:schemeClr val="tx1"/>
                </a:solidFill>
              </a:rPr>
              <a:t>)-</a:t>
            </a:r>
            <a:r>
              <a:rPr lang="en-US" altLang="zh-CN" sz="2400" i="1" dirty="0">
                <a:solidFill>
                  <a:schemeClr val="tx1"/>
                </a:solidFill>
              </a:rPr>
              <a:t>f' </a:t>
            </a:r>
            <a:r>
              <a:rPr lang="en-US" altLang="zh-CN" sz="2400" dirty="0">
                <a:solidFill>
                  <a:schemeClr val="tx1"/>
                </a:solidFill>
              </a:rPr>
              <a:t>(</a:t>
            </a:r>
            <a:r>
              <a:rPr lang="en-US" altLang="zh-CN" sz="2400" dirty="0" err="1">
                <a:solidFill>
                  <a:schemeClr val="tx1"/>
                </a:solidFill>
              </a:rPr>
              <a:t>u,v</a:t>
            </a:r>
            <a:r>
              <a:rPr lang="en-US" altLang="zh-CN" sz="2400" dirty="0">
                <a:solidFill>
                  <a:schemeClr val="tx1"/>
                </a:solidFill>
              </a:rPr>
              <a:t>)&gt;0</a:t>
            </a:r>
            <a:r>
              <a:rPr lang="zh-CN" altLang="en-US" sz="2400" dirty="0">
                <a:solidFill>
                  <a:schemeClr val="tx1"/>
                </a:solidFill>
              </a:rPr>
              <a:t>。  </a:t>
            </a:r>
            <a:endParaRPr lang="zh-CN" altLang="en-US" sz="2400" b="1" dirty="0">
              <a:solidFill>
                <a:srgbClr val="0000FF"/>
              </a:solidFill>
            </a:endParaRPr>
          </a:p>
        </p:txBody>
      </p:sp>
      <p:graphicFrame>
        <p:nvGraphicFramePr>
          <p:cNvPr id="112643" name="对象 6">
            <a:hlinkClick r:id="" action="ppaction://ole?verb=0"/>
          </p:cNvPr>
          <p:cNvGraphicFramePr>
            <a:graphicFrameLocks noChangeAspect="1"/>
          </p:cNvGraphicFramePr>
          <p:nvPr/>
        </p:nvGraphicFramePr>
        <p:xfrm>
          <a:off x="614363" y="1387475"/>
          <a:ext cx="1431925" cy="520700"/>
        </p:xfrm>
        <a:graphic>
          <a:graphicData uri="http://schemas.openxmlformats.org/presentationml/2006/ole">
            <mc:AlternateContent xmlns:mc="http://schemas.openxmlformats.org/markup-compatibility/2006">
              <mc:Choice xmlns:v="urn:schemas-microsoft-com:vml" Requires="v">
                <p:oleObj spid="_x0000_s112647" name="" r:id="rId1" imgW="660400" imgH="241300" progId="Equation.KSEE3">
                  <p:embed/>
                </p:oleObj>
              </mc:Choice>
              <mc:Fallback>
                <p:oleObj name="" r:id="rId1" imgW="660400" imgH="241300" progId="Equation.KSEE3">
                  <p:embed/>
                  <p:pic>
                    <p:nvPicPr>
                      <p:cNvPr id="0" name="对象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1387475"/>
                        <a:ext cx="14319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644" name="对象 1">
            <a:hlinkClick r:id="" action="ppaction://ole?verb=0"/>
          </p:cNvPr>
          <p:cNvGraphicFramePr>
            <a:graphicFrameLocks noChangeAspect="1"/>
          </p:cNvGraphicFramePr>
          <p:nvPr/>
        </p:nvGraphicFramePr>
        <p:xfrm>
          <a:off x="600075" y="2898775"/>
          <a:ext cx="1446213" cy="504825"/>
        </p:xfrm>
        <a:graphic>
          <a:graphicData uri="http://schemas.openxmlformats.org/presentationml/2006/ole">
            <mc:AlternateContent xmlns:mc="http://schemas.openxmlformats.org/markup-compatibility/2006">
              <mc:Choice xmlns:v="urn:schemas-microsoft-com:vml" Requires="v">
                <p:oleObj spid="_x0000_s112648" name="" r:id="rId3" imgW="685800" imgH="241300" progId="Equation.KSEE3">
                  <p:embed/>
                </p:oleObj>
              </mc:Choice>
              <mc:Fallback>
                <p:oleObj name="" r:id="rId3" imgW="685800" imgH="241300" progId="Equation.KSEE3">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 y="2898775"/>
                        <a:ext cx="14462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645" name="对象 6">
            <a:hlinkClick r:id="" action="ppaction://ole?verb=0"/>
          </p:cNvPr>
          <p:cNvGraphicFramePr>
            <a:graphicFrameLocks noChangeAspect="1"/>
          </p:cNvGraphicFramePr>
          <p:nvPr/>
        </p:nvGraphicFramePr>
        <p:xfrm>
          <a:off x="3779838" y="712788"/>
          <a:ext cx="1431925" cy="522287"/>
        </p:xfrm>
        <a:graphic>
          <a:graphicData uri="http://schemas.openxmlformats.org/presentationml/2006/ole">
            <mc:AlternateContent xmlns:mc="http://schemas.openxmlformats.org/markup-compatibility/2006">
              <mc:Choice xmlns:v="urn:schemas-microsoft-com:vml" Requires="v">
                <p:oleObj spid="_x0000_s112649" name="" r:id="rId5" imgW="660400" imgH="241300" progId="Equation.KSEE3">
                  <p:embed/>
                </p:oleObj>
              </mc:Choice>
              <mc:Fallback>
                <p:oleObj name="" r:id="rId5" imgW="660400" imgH="241300" progId="Equation.KSEE3">
                  <p:embed/>
                  <p:pic>
                    <p:nvPicPr>
                      <p:cNvPr id="0" name="对象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838" y="712788"/>
                        <a:ext cx="14319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646" name="对象 1">
            <a:hlinkClick r:id="" action="ppaction://ole?verb=0"/>
          </p:cNvPr>
          <p:cNvGraphicFramePr>
            <a:graphicFrameLocks noChangeAspect="1"/>
          </p:cNvGraphicFramePr>
          <p:nvPr/>
        </p:nvGraphicFramePr>
        <p:xfrm>
          <a:off x="1692275" y="720725"/>
          <a:ext cx="1446213" cy="506413"/>
        </p:xfrm>
        <a:graphic>
          <a:graphicData uri="http://schemas.openxmlformats.org/presentationml/2006/ole">
            <mc:AlternateContent xmlns:mc="http://schemas.openxmlformats.org/markup-compatibility/2006">
              <mc:Choice xmlns:v="urn:schemas-microsoft-com:vml" Requires="v">
                <p:oleObj spid="_x0000_s112650" name="" r:id="rId6" imgW="685800" imgH="241300" progId="Equation.KSEE3">
                  <p:embed/>
                </p:oleObj>
              </mc:Choice>
              <mc:Fallback>
                <p:oleObj name="" r:id="rId6" imgW="685800" imgH="241300" progId="Equation.KSEE3">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720725"/>
                        <a:ext cx="144621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文本框 1"/>
          <p:cNvSpPr txBox="1">
            <a:spLocks noChangeArrowheads="1"/>
          </p:cNvSpPr>
          <p:nvPr/>
        </p:nvSpPr>
        <p:spPr bwMode="auto">
          <a:xfrm>
            <a:off x="107950" y="333375"/>
            <a:ext cx="8928100" cy="6184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pPr>
            <a:r>
              <a:rPr lang="zh-CN" altLang="en-US" sz="2400">
                <a:solidFill>
                  <a:schemeClr val="tx1"/>
                </a:solidFill>
              </a:rPr>
              <a:t>        这也意味着，</a:t>
            </a:r>
            <a:r>
              <a:rPr lang="en-US" altLang="zh-CN" sz="2400" b="1">
                <a:solidFill>
                  <a:schemeClr val="tx1"/>
                </a:solidFill>
              </a:rPr>
              <a:t>(v,u)</a:t>
            </a:r>
            <a:r>
              <a:rPr lang="zh-CN" altLang="en-US" sz="2400" b="1">
                <a:solidFill>
                  <a:schemeClr val="tx1"/>
                </a:solidFill>
              </a:rPr>
              <a:t>是相对于流</a:t>
            </a:r>
            <a:r>
              <a:rPr lang="en-US" altLang="zh-CN" sz="2400" b="1" i="1">
                <a:solidFill>
                  <a:schemeClr val="tx1"/>
                </a:solidFill>
              </a:rPr>
              <a:t>f </a:t>
            </a:r>
            <a:r>
              <a:rPr lang="zh-CN" altLang="en-US" sz="2400" b="1">
                <a:solidFill>
                  <a:schemeClr val="tx1"/>
                </a:solidFill>
              </a:rPr>
              <a:t>的</a:t>
            </a:r>
            <a:r>
              <a:rPr lang="zh-CN" altLang="en-US" sz="2400">
                <a:solidFill>
                  <a:schemeClr val="tx1"/>
                </a:solidFill>
              </a:rPr>
              <a:t>残存网络</a:t>
            </a:r>
            <a:r>
              <a:rPr lang="en-US" altLang="zh-CN" sz="2400">
                <a:solidFill>
                  <a:schemeClr val="tx1"/>
                </a:solidFill>
              </a:rPr>
              <a:t>G</a:t>
            </a:r>
            <a:r>
              <a:rPr lang="en-US" altLang="zh-CN" sz="2400" i="1" baseline="-25000">
                <a:solidFill>
                  <a:schemeClr val="tx1"/>
                </a:solidFill>
              </a:rPr>
              <a:t>f</a:t>
            </a:r>
            <a:r>
              <a:rPr lang="zh-CN" altLang="en-US" sz="2400">
                <a:solidFill>
                  <a:schemeClr val="tx1"/>
                </a:solidFill>
              </a:rPr>
              <a:t> 的</a:t>
            </a:r>
            <a:r>
              <a:rPr lang="zh-CN" altLang="en-US" sz="2400" b="1">
                <a:solidFill>
                  <a:schemeClr val="tx1"/>
                </a:solidFill>
              </a:rPr>
              <a:t>增广路径上的一条边，而</a:t>
            </a:r>
            <a:r>
              <a:rPr lang="en-US" altLang="zh-CN" sz="2400" b="1">
                <a:solidFill>
                  <a:schemeClr val="tx1"/>
                </a:solidFill>
              </a:rPr>
              <a:t>Edmonds-Karp</a:t>
            </a:r>
            <a:r>
              <a:rPr lang="zh-CN" altLang="en-US" sz="2400" b="1">
                <a:solidFill>
                  <a:schemeClr val="tx1"/>
                </a:solidFill>
              </a:rPr>
              <a:t>算法中，</a:t>
            </a:r>
            <a:r>
              <a:rPr lang="zh-CN" altLang="en-US" sz="2400">
                <a:solidFill>
                  <a:schemeClr val="tx1"/>
                </a:solidFill>
              </a:rPr>
              <a:t>增广路径是最短路径，所以这也意味着，</a:t>
            </a:r>
            <a:r>
              <a:rPr lang="en-US" altLang="zh-CN" sz="2400" b="1">
                <a:solidFill>
                  <a:schemeClr val="tx1"/>
                </a:solidFill>
              </a:rPr>
              <a:t>(v,u)</a:t>
            </a:r>
            <a:r>
              <a:rPr lang="zh-CN" altLang="en-US" sz="2400" b="1">
                <a:solidFill>
                  <a:schemeClr val="tx1"/>
                </a:solidFill>
              </a:rPr>
              <a:t>存在于</a:t>
            </a:r>
            <a:r>
              <a:rPr lang="zh-CN" altLang="en-US" sz="2400">
                <a:solidFill>
                  <a:schemeClr val="tx1"/>
                </a:solidFill>
              </a:rPr>
              <a:t>残存网络</a:t>
            </a:r>
            <a:r>
              <a:rPr lang="en-US" altLang="zh-CN" sz="2400">
                <a:solidFill>
                  <a:schemeClr val="tx1"/>
                </a:solidFill>
              </a:rPr>
              <a:t>G</a:t>
            </a:r>
            <a:r>
              <a:rPr lang="en-US" altLang="zh-CN" sz="2400" i="1" baseline="-25000">
                <a:solidFill>
                  <a:schemeClr val="tx1"/>
                </a:solidFill>
              </a:rPr>
              <a:t>f</a:t>
            </a:r>
            <a:r>
              <a:rPr lang="zh-CN" altLang="en-US" sz="2400">
                <a:solidFill>
                  <a:schemeClr val="tx1"/>
                </a:solidFill>
              </a:rPr>
              <a:t> 中</a:t>
            </a:r>
            <a:r>
              <a:rPr lang="en-US" altLang="zh-CN" sz="2400" b="1">
                <a:solidFill>
                  <a:schemeClr val="tx1"/>
                </a:solidFill>
              </a:rPr>
              <a:t>s</a:t>
            </a:r>
            <a:r>
              <a:rPr lang="zh-CN" altLang="en-US" sz="2400" b="1">
                <a:solidFill>
                  <a:schemeClr val="tx1"/>
                </a:solidFill>
              </a:rPr>
              <a:t>到</a:t>
            </a:r>
            <a:r>
              <a:rPr lang="en-US" altLang="zh-CN" sz="2400" b="1">
                <a:solidFill>
                  <a:schemeClr val="tx1"/>
                </a:solidFill>
              </a:rPr>
              <a:t>u</a:t>
            </a:r>
            <a:r>
              <a:rPr lang="zh-CN" altLang="en-US" sz="2400" b="1">
                <a:solidFill>
                  <a:schemeClr val="tx1"/>
                </a:solidFill>
              </a:rPr>
              <a:t>的最短路径上，而且是</a:t>
            </a:r>
            <a:r>
              <a:rPr lang="zh-CN" altLang="en-US" sz="2400">
                <a:solidFill>
                  <a:schemeClr val="tx1"/>
                </a:solidFill>
              </a:rPr>
              <a:t>从源结点</a:t>
            </a:r>
            <a:r>
              <a:rPr lang="en-US" altLang="zh-CN" sz="2400">
                <a:solidFill>
                  <a:schemeClr val="tx1"/>
                </a:solidFill>
              </a:rPr>
              <a:t>s</a:t>
            </a:r>
            <a:r>
              <a:rPr lang="zh-CN" altLang="en-US" sz="2400">
                <a:solidFill>
                  <a:schemeClr val="tx1"/>
                </a:solidFill>
              </a:rPr>
              <a:t>到结点</a:t>
            </a:r>
            <a:r>
              <a:rPr lang="en-US" altLang="zh-CN" sz="2400">
                <a:solidFill>
                  <a:schemeClr val="tx1"/>
                </a:solidFill>
              </a:rPr>
              <a:t>u</a:t>
            </a:r>
            <a:r>
              <a:rPr lang="zh-CN" altLang="en-US" sz="2400">
                <a:solidFill>
                  <a:schemeClr val="tx1"/>
                </a:solidFill>
              </a:rPr>
              <a:t>的最短路径上的最后一条边。因此有</a:t>
            </a:r>
            <a:endParaRPr lang="en-US" altLang="zh-CN" sz="2400">
              <a:solidFill>
                <a:schemeClr val="tx1"/>
              </a:solidFill>
            </a:endParaRPr>
          </a:p>
          <a:p>
            <a:pPr>
              <a:lnSpc>
                <a:spcPct val="150000"/>
              </a:lnSpc>
              <a:spcBef>
                <a:spcPct val="0"/>
              </a:spcBef>
              <a:buClrTx/>
              <a:buSzTx/>
              <a:buFont typeface="Arial" panose="020B0604020202020204" pitchFamily="34" charset="0"/>
              <a:buNone/>
            </a:pPr>
            <a:endParaRPr lang="en-US" altLang="zh-CN" sz="2400">
              <a:solidFill>
                <a:schemeClr val="tx1"/>
              </a:solidFill>
            </a:endParaRPr>
          </a:p>
          <a:p>
            <a:pPr>
              <a:lnSpc>
                <a:spcPct val="150000"/>
              </a:lnSpc>
              <a:spcBef>
                <a:spcPct val="0"/>
              </a:spcBef>
              <a:buClrTx/>
              <a:buSzTx/>
              <a:buFont typeface="Arial" panose="020B0604020202020204" pitchFamily="34" charset="0"/>
              <a:buNone/>
            </a:pPr>
            <a:endParaRPr lang="en-US" altLang="zh-CN" sz="2400">
              <a:solidFill>
                <a:schemeClr val="tx1"/>
              </a:solidFill>
            </a:endParaRPr>
          </a:p>
          <a:p>
            <a:pPr>
              <a:lnSpc>
                <a:spcPct val="150000"/>
              </a:lnSpc>
              <a:spcBef>
                <a:spcPct val="0"/>
              </a:spcBef>
              <a:buClrTx/>
              <a:buSzTx/>
              <a:buFont typeface="Arial" panose="020B0604020202020204" pitchFamily="34" charset="0"/>
              <a:buNone/>
            </a:pPr>
            <a:endParaRPr lang="en-US" altLang="zh-CN" sz="2400">
              <a:solidFill>
                <a:schemeClr val="tx1"/>
              </a:solidFill>
            </a:endParaRPr>
          </a:p>
          <a:p>
            <a:pPr>
              <a:lnSpc>
                <a:spcPct val="150000"/>
              </a:lnSpc>
              <a:spcBef>
                <a:spcPct val="0"/>
              </a:spcBef>
              <a:buClrTx/>
              <a:buSzTx/>
              <a:buFont typeface="Arial" panose="020B0604020202020204" pitchFamily="34" charset="0"/>
              <a:buNone/>
            </a:pPr>
            <a:endParaRPr lang="zh-CN" altLang="en-US" sz="2400">
              <a:solidFill>
                <a:schemeClr val="tx1"/>
              </a:solidFill>
            </a:endParaRPr>
          </a:p>
          <a:p>
            <a:pPr>
              <a:lnSpc>
                <a:spcPct val="150000"/>
              </a:lnSpc>
              <a:spcBef>
                <a:spcPct val="0"/>
              </a:spcBef>
              <a:buClrTx/>
              <a:buSzTx/>
              <a:buFont typeface="Arial" panose="020B0604020202020204" pitchFamily="34" charset="0"/>
              <a:buNone/>
            </a:pPr>
            <a:r>
              <a:rPr lang="zh-CN" altLang="en-US" sz="2400">
                <a:solidFill>
                  <a:schemeClr val="tx1"/>
                </a:solidFill>
              </a:rPr>
              <a:t>       所以</a:t>
            </a:r>
            <a:r>
              <a:rPr lang="en-US" altLang="zh-CN" sz="2400">
                <a:solidFill>
                  <a:schemeClr val="tx1"/>
                </a:solidFill>
              </a:rPr>
              <a:t>s</a:t>
            </a:r>
            <a:r>
              <a:rPr lang="zh-CN" altLang="en-US" sz="2400">
                <a:solidFill>
                  <a:schemeClr val="tx1"/>
                </a:solidFill>
              </a:rPr>
              <a:t>到</a:t>
            </a:r>
            <a:r>
              <a:rPr lang="en-US" altLang="zh-CN" sz="2400">
                <a:solidFill>
                  <a:schemeClr val="tx1"/>
                </a:solidFill>
              </a:rPr>
              <a:t>v</a:t>
            </a:r>
            <a:r>
              <a:rPr lang="zh-CN" altLang="en-US" sz="2400">
                <a:solidFill>
                  <a:schemeClr val="tx1"/>
                </a:solidFill>
              </a:rPr>
              <a:t>的最短路径并没有减小，与假设                            相矛盾。</a:t>
            </a:r>
            <a:r>
              <a:rPr lang="zh-CN" altLang="en-US" sz="2400" b="1">
                <a:solidFill>
                  <a:srgbClr val="0000FF"/>
                </a:solidFill>
              </a:rPr>
              <a:t>所以流量递增操作导致从源结点</a:t>
            </a:r>
            <a:r>
              <a:rPr lang="en-US" altLang="zh-CN" sz="2400" b="1">
                <a:solidFill>
                  <a:srgbClr val="0000FF"/>
                </a:solidFill>
              </a:rPr>
              <a:t>s</a:t>
            </a:r>
            <a:r>
              <a:rPr lang="zh-CN" altLang="en-US" sz="2400" b="1">
                <a:solidFill>
                  <a:srgbClr val="0000FF"/>
                </a:solidFill>
              </a:rPr>
              <a:t>到</a:t>
            </a:r>
            <a:r>
              <a:rPr lang="en-US" altLang="zh-CN" sz="2400" b="1">
                <a:solidFill>
                  <a:srgbClr val="0000FF"/>
                </a:solidFill>
              </a:rPr>
              <a:t>v</a:t>
            </a:r>
            <a:r>
              <a:rPr lang="zh-CN" altLang="en-US" sz="2400" b="1">
                <a:solidFill>
                  <a:srgbClr val="0000FF"/>
                </a:solidFill>
              </a:rPr>
              <a:t>的路径距离减小不成立。</a:t>
            </a:r>
            <a:endParaRPr lang="zh-CN" altLang="en-US" sz="2400" b="1">
              <a:solidFill>
                <a:srgbClr val="0000FF"/>
              </a:solidFill>
            </a:endParaRPr>
          </a:p>
        </p:txBody>
      </p:sp>
      <p:pic>
        <p:nvPicPr>
          <p:cNvPr id="114691" name="图片 3" descr="4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268413" y="2819400"/>
            <a:ext cx="4303712"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4692" name="对象 16">
            <a:hlinkClick r:id="" action="ppaction://ole?verb=0"/>
          </p:cNvPr>
          <p:cNvGraphicFramePr>
            <a:graphicFrameLocks noChangeAspect="1"/>
          </p:cNvGraphicFramePr>
          <p:nvPr/>
        </p:nvGraphicFramePr>
        <p:xfrm>
          <a:off x="6391275" y="4799013"/>
          <a:ext cx="2486025" cy="584200"/>
        </p:xfrm>
        <a:graphic>
          <a:graphicData uri="http://schemas.openxmlformats.org/presentationml/2006/ole">
            <mc:AlternateContent xmlns:mc="http://schemas.openxmlformats.org/markup-compatibility/2006">
              <mc:Choice xmlns:v="urn:schemas-microsoft-com:vml" Requires="v">
                <p:oleObj spid="_x0000_s114695" name="" r:id="rId2" imgW="1130300" imgH="266700" progId="Equation.KSEE3">
                  <p:embed/>
                </p:oleObj>
              </mc:Choice>
              <mc:Fallback>
                <p:oleObj name="" r:id="rId2" imgW="1130300" imgH="266700" progId="Equation.KSEE3">
                  <p:embed/>
                  <p:pic>
                    <p:nvPicPr>
                      <p:cNvPr id="0" name="对象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1275" y="4799013"/>
                        <a:ext cx="24860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4693" name="图片 5" descr="4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53163" y="3448050"/>
            <a:ext cx="211931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694" name="图片 4" descr="4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69038" y="3951288"/>
            <a:ext cx="26797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1"/>
          <p:cNvSpPr txBox="1">
            <a:spLocks noChangeArrowheads="1"/>
          </p:cNvSpPr>
          <p:nvPr/>
        </p:nvSpPr>
        <p:spPr bwMode="auto">
          <a:xfrm>
            <a:off x="131763" y="1919288"/>
            <a:ext cx="8893175" cy="4894262"/>
          </a:xfrm>
          <a:prstGeom prst="rect">
            <a:avLst/>
          </a:prstGeom>
          <a:solidFill>
            <a:schemeClr val="bg1"/>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marL="1254125" indent="-1254125">
              <a:lnSpc>
                <a:spcPct val="150000"/>
              </a:lnSpc>
              <a:spcBef>
                <a:spcPct val="0"/>
              </a:spcBef>
              <a:buClrTx/>
              <a:buSzTx/>
              <a:buFont typeface="Arial" panose="020B0604020202020204" pitchFamily="34" charset="0"/>
              <a:buNone/>
              <a:defRPr/>
            </a:pPr>
            <a:r>
              <a:rPr lang="zh-CN" altLang="en-US" sz="2400" b="1" dirty="0">
                <a:solidFill>
                  <a:srgbClr val="FF0000"/>
                </a:solidFill>
              </a:rPr>
              <a:t>关键边</a:t>
            </a:r>
            <a:r>
              <a:rPr lang="zh-CN" altLang="en-US" sz="2400" dirty="0">
                <a:solidFill>
                  <a:srgbClr val="FF0000"/>
                </a:solidFill>
              </a:rPr>
              <a:t>：</a:t>
            </a:r>
            <a:r>
              <a:rPr lang="zh-CN" altLang="en-US" sz="2400" dirty="0">
                <a:solidFill>
                  <a:schemeClr val="tx1"/>
                </a:solidFill>
              </a:rPr>
              <a:t>在残存网络</a:t>
            </a:r>
            <a:r>
              <a:rPr lang="en-US" altLang="zh-CN" sz="2400" dirty="0">
                <a:solidFill>
                  <a:schemeClr val="tx1"/>
                </a:solidFill>
              </a:rPr>
              <a:t>G</a:t>
            </a:r>
            <a:r>
              <a:rPr lang="en-US" altLang="zh-CN" sz="2400" i="1" baseline="-25000" dirty="0">
                <a:solidFill>
                  <a:schemeClr val="tx1"/>
                </a:solidFill>
              </a:rPr>
              <a:t>f</a:t>
            </a:r>
            <a:r>
              <a:rPr lang="zh-CN" altLang="en-US" sz="2400" dirty="0">
                <a:solidFill>
                  <a:schemeClr val="tx1"/>
                </a:solidFill>
              </a:rPr>
              <a:t> 中，如果一条路径</a:t>
            </a:r>
            <a:r>
              <a:rPr lang="en-US" altLang="zh-CN" sz="2400" dirty="0">
                <a:solidFill>
                  <a:schemeClr val="tx1"/>
                </a:solidFill>
              </a:rPr>
              <a:t>p</a:t>
            </a:r>
            <a:r>
              <a:rPr lang="zh-CN" altLang="en-US" sz="2400" dirty="0">
                <a:solidFill>
                  <a:schemeClr val="tx1"/>
                </a:solidFill>
              </a:rPr>
              <a:t>的残存容量是该条路径上边（</a:t>
            </a:r>
            <a:r>
              <a:rPr lang="en-US" altLang="zh-CN" sz="2400" dirty="0" err="1">
                <a:solidFill>
                  <a:schemeClr val="tx1"/>
                </a:solidFill>
              </a:rPr>
              <a:t>u,v</a:t>
            </a:r>
            <a:r>
              <a:rPr lang="zh-CN" altLang="en-US" sz="2400" dirty="0">
                <a:solidFill>
                  <a:schemeClr val="tx1"/>
                </a:solidFill>
              </a:rPr>
              <a:t>）的残存容量，即                           ，那么</a:t>
            </a:r>
            <a:r>
              <a:rPr lang="en-US" altLang="zh-CN" sz="2400" dirty="0">
                <a:solidFill>
                  <a:schemeClr val="tx1"/>
                </a:solidFill>
              </a:rPr>
              <a:t>(</a:t>
            </a:r>
            <a:r>
              <a:rPr lang="en-US" altLang="zh-CN" sz="2400" dirty="0" err="1">
                <a:solidFill>
                  <a:schemeClr val="tx1"/>
                </a:solidFill>
              </a:rPr>
              <a:t>u,v</a:t>
            </a:r>
            <a:r>
              <a:rPr lang="en-US" altLang="zh-CN" sz="2400" dirty="0">
                <a:solidFill>
                  <a:schemeClr val="tx1"/>
                </a:solidFill>
              </a:rPr>
              <a:t>)</a:t>
            </a:r>
            <a:r>
              <a:rPr lang="zh-CN" altLang="en-US" sz="2400" dirty="0">
                <a:solidFill>
                  <a:schemeClr val="tx1"/>
                </a:solidFill>
              </a:rPr>
              <a:t>称为增广路径</a:t>
            </a:r>
            <a:r>
              <a:rPr lang="en-US" altLang="zh-CN" sz="2400" dirty="0">
                <a:solidFill>
                  <a:schemeClr val="tx1"/>
                </a:solidFill>
              </a:rPr>
              <a:t>p</a:t>
            </a:r>
            <a:r>
              <a:rPr lang="zh-CN" altLang="en-US" sz="2400" dirty="0">
                <a:solidFill>
                  <a:schemeClr val="tx1"/>
                </a:solidFill>
              </a:rPr>
              <a:t>上的关键边。</a:t>
            </a:r>
            <a:endParaRPr lang="en-US" altLang="zh-CN" sz="2400" dirty="0">
              <a:solidFill>
                <a:schemeClr val="tx1"/>
              </a:solidFill>
            </a:endParaRPr>
          </a:p>
          <a:p>
            <a:pPr marL="1881505" lvl="1" indent="-361950">
              <a:lnSpc>
                <a:spcPct val="150000"/>
              </a:lnSpc>
              <a:spcBef>
                <a:spcPct val="0"/>
              </a:spcBef>
              <a:buClrTx/>
              <a:buSzTx/>
              <a:buFont typeface="Wingdings" panose="05000000000000000000" pitchFamily="2" charset="2"/>
              <a:buChar char="Ø"/>
              <a:defRPr/>
            </a:pPr>
            <a:r>
              <a:rPr lang="zh-CN" altLang="en-US" sz="1600" dirty="0">
                <a:solidFill>
                  <a:schemeClr val="tx1"/>
                </a:solidFill>
              </a:rPr>
              <a:t>任何一条增广路径上至少存在一条关键边；</a:t>
            </a:r>
            <a:endParaRPr lang="en-US" altLang="zh-CN" sz="1600" dirty="0">
              <a:solidFill>
                <a:schemeClr val="tx1"/>
              </a:solidFill>
            </a:endParaRPr>
          </a:p>
          <a:p>
            <a:pPr marL="1881505" lvl="1" indent="-361950">
              <a:lnSpc>
                <a:spcPct val="150000"/>
              </a:lnSpc>
              <a:spcBef>
                <a:spcPct val="0"/>
              </a:spcBef>
              <a:buClrTx/>
              <a:buSzTx/>
              <a:buFont typeface="Wingdings" panose="05000000000000000000" pitchFamily="2" charset="2"/>
              <a:buChar char="Ø"/>
              <a:defRPr/>
            </a:pPr>
            <a:r>
              <a:rPr lang="zh-CN" altLang="en-US" sz="1600" dirty="0">
                <a:solidFill>
                  <a:schemeClr val="tx1"/>
                </a:solidFill>
              </a:rPr>
              <a:t>增流后，当前增广路径上的关键边将从残存网络中消失。</a:t>
            </a:r>
            <a:endParaRPr lang="zh-CN" altLang="en-US" sz="1600" dirty="0">
              <a:solidFill>
                <a:schemeClr val="tx1"/>
              </a:solidFill>
            </a:endParaRPr>
          </a:p>
          <a:p>
            <a:pPr marL="627380" indent="-342900">
              <a:lnSpc>
                <a:spcPct val="150000"/>
              </a:lnSpc>
              <a:spcBef>
                <a:spcPct val="0"/>
              </a:spcBef>
              <a:buClrTx/>
              <a:buSzTx/>
              <a:buFont typeface="Wingdings" panose="05000000000000000000" pitchFamily="2" charset="2"/>
              <a:buChar char="u"/>
              <a:defRPr/>
            </a:pPr>
            <a:r>
              <a:rPr lang="zh-CN" altLang="en-US" sz="2400" dirty="0">
                <a:solidFill>
                  <a:schemeClr val="tx1"/>
                </a:solidFill>
              </a:rPr>
              <a:t>由前一引理已知：</a:t>
            </a:r>
            <a:r>
              <a:rPr lang="en-US" altLang="zh-CN" sz="2400" dirty="0">
                <a:solidFill>
                  <a:schemeClr val="tx1"/>
                </a:solidFill>
              </a:rPr>
              <a:t> </a:t>
            </a:r>
            <a:r>
              <a:rPr lang="en-US" altLang="zh-CN" sz="2400" b="1" dirty="0">
                <a:solidFill>
                  <a:schemeClr val="tx1"/>
                </a:solidFill>
              </a:rPr>
              <a:t>Edmonds-Karp</a:t>
            </a:r>
            <a:r>
              <a:rPr lang="zh-CN" altLang="en-US" sz="2400" b="1" dirty="0">
                <a:solidFill>
                  <a:schemeClr val="tx1"/>
                </a:solidFill>
              </a:rPr>
              <a:t>算法中，当流值增加的时候，从</a:t>
            </a:r>
            <a:r>
              <a:rPr lang="en-US" altLang="zh-CN" sz="2400" b="1" dirty="0">
                <a:solidFill>
                  <a:schemeClr val="tx1"/>
                </a:solidFill>
              </a:rPr>
              <a:t>s</a:t>
            </a:r>
            <a:r>
              <a:rPr lang="zh-CN" altLang="en-US" sz="2400" b="1" dirty="0">
                <a:solidFill>
                  <a:schemeClr val="tx1"/>
                </a:solidFill>
              </a:rPr>
              <a:t>到每个结点的距离会增加。</a:t>
            </a:r>
            <a:endParaRPr lang="en-US" altLang="zh-CN" sz="2400" b="1" dirty="0">
              <a:solidFill>
                <a:schemeClr val="tx1"/>
              </a:solidFill>
            </a:endParaRPr>
          </a:p>
          <a:p>
            <a:pPr marL="627380" indent="-342900">
              <a:lnSpc>
                <a:spcPct val="150000"/>
              </a:lnSpc>
              <a:spcBef>
                <a:spcPct val="0"/>
              </a:spcBef>
              <a:buClrTx/>
              <a:buSzTx/>
              <a:buFont typeface="Wingdings" panose="05000000000000000000" pitchFamily="2" charset="2"/>
              <a:buChar char="u"/>
              <a:defRPr/>
            </a:pPr>
            <a:r>
              <a:rPr lang="zh-CN" altLang="en-US" sz="2400" dirty="0">
                <a:solidFill>
                  <a:schemeClr val="tx1"/>
                </a:solidFill>
              </a:rPr>
              <a:t>下面利用这个性质证明：</a:t>
            </a:r>
            <a:r>
              <a:rPr lang="zh-CN" altLang="en-US" sz="2400" b="1" dirty="0">
                <a:solidFill>
                  <a:srgbClr val="0000FF"/>
                </a:solidFill>
              </a:rPr>
              <a:t>每条边（</a:t>
            </a:r>
            <a:r>
              <a:rPr lang="en-US" altLang="zh-CN" sz="2400" b="1" dirty="0" err="1">
                <a:solidFill>
                  <a:srgbClr val="0000FF"/>
                </a:solidFill>
              </a:rPr>
              <a:t>u,v</a:t>
            </a:r>
            <a:r>
              <a:rPr lang="zh-CN" altLang="en-US" sz="2400" b="1" dirty="0">
                <a:solidFill>
                  <a:srgbClr val="0000FF"/>
                </a:solidFill>
              </a:rPr>
              <a:t>）成为关键边之后，再下一次成为关键边之时，</a:t>
            </a:r>
            <a:r>
              <a:rPr lang="en-US" altLang="zh-CN" sz="2400" b="1" dirty="0">
                <a:solidFill>
                  <a:srgbClr val="0000FF"/>
                </a:solidFill>
              </a:rPr>
              <a:t>s</a:t>
            </a:r>
            <a:r>
              <a:rPr lang="zh-CN" altLang="en-US" sz="2400" b="1" dirty="0">
                <a:solidFill>
                  <a:srgbClr val="0000FF"/>
                </a:solidFill>
              </a:rPr>
              <a:t>到</a:t>
            </a:r>
            <a:r>
              <a:rPr lang="en-US" altLang="zh-CN" sz="2400" b="1" dirty="0">
                <a:solidFill>
                  <a:srgbClr val="0000FF"/>
                </a:solidFill>
              </a:rPr>
              <a:t>u</a:t>
            </a:r>
            <a:r>
              <a:rPr lang="zh-CN" altLang="en-US" sz="2400" b="1" dirty="0">
                <a:solidFill>
                  <a:srgbClr val="0000FF"/>
                </a:solidFill>
              </a:rPr>
              <a:t>的最短距离会增加</a:t>
            </a:r>
            <a:r>
              <a:rPr lang="en-US" altLang="zh-CN" sz="2400" b="1" dirty="0">
                <a:solidFill>
                  <a:srgbClr val="0000FF"/>
                </a:solidFill>
              </a:rPr>
              <a:t>2</a:t>
            </a:r>
            <a:r>
              <a:rPr lang="zh-CN" altLang="en-US" sz="2400" b="1" dirty="0">
                <a:solidFill>
                  <a:srgbClr val="0000FF"/>
                </a:solidFill>
              </a:rPr>
              <a:t>。</a:t>
            </a:r>
            <a:endParaRPr lang="zh-CN" altLang="en-US" sz="2400" b="1" dirty="0">
              <a:solidFill>
                <a:srgbClr val="0000FF"/>
              </a:solidFill>
            </a:endParaRPr>
          </a:p>
        </p:txBody>
      </p:sp>
      <p:sp>
        <p:nvSpPr>
          <p:cNvPr id="115715" name="文本框 1"/>
          <p:cNvSpPr txBox="1">
            <a:spLocks noChangeArrowheads="1"/>
          </p:cNvSpPr>
          <p:nvPr/>
        </p:nvSpPr>
        <p:spPr bwMode="auto">
          <a:xfrm>
            <a:off x="107950" y="114300"/>
            <a:ext cx="8640763" cy="1754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70305" indent="-1170305">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gn="just">
              <a:lnSpc>
                <a:spcPct val="150000"/>
              </a:lnSpc>
              <a:spcBef>
                <a:spcPct val="0"/>
              </a:spcBef>
              <a:buClrTx/>
              <a:buSzTx/>
              <a:buFont typeface="Arial" panose="020B0604020202020204" pitchFamily="34" charset="0"/>
              <a:buNone/>
            </a:pPr>
            <a:r>
              <a:rPr lang="en-US" altLang="zh-CN" sz="2400" b="1">
                <a:solidFill>
                  <a:schemeClr val="tx1"/>
                </a:solidFill>
              </a:rPr>
              <a:t> </a:t>
            </a:r>
            <a:r>
              <a:rPr lang="zh-CN" altLang="en-US" sz="2400" b="1">
                <a:solidFill>
                  <a:schemeClr val="tx1"/>
                </a:solidFill>
              </a:rPr>
              <a:t>定理</a:t>
            </a:r>
            <a:r>
              <a:rPr lang="en-US" altLang="zh-CN" sz="2400" b="1">
                <a:solidFill>
                  <a:schemeClr val="tx1"/>
                </a:solidFill>
              </a:rPr>
              <a:t>2</a:t>
            </a:r>
            <a:r>
              <a:rPr lang="zh-CN" altLang="en-US" sz="2400">
                <a:solidFill>
                  <a:schemeClr val="tx1"/>
                </a:solidFill>
              </a:rPr>
              <a:t>：如果</a:t>
            </a:r>
            <a:r>
              <a:rPr lang="en-US" altLang="zh-CN" sz="2400">
                <a:solidFill>
                  <a:schemeClr val="tx1"/>
                </a:solidFill>
              </a:rPr>
              <a:t>Edmonds-Karp</a:t>
            </a:r>
            <a:r>
              <a:rPr lang="zh-CN" altLang="en-US" sz="2400">
                <a:solidFill>
                  <a:schemeClr val="tx1"/>
                </a:solidFill>
              </a:rPr>
              <a:t>算法运行在源结点为</a:t>
            </a:r>
            <a:r>
              <a:rPr lang="en-US" altLang="zh-CN" sz="2400">
                <a:solidFill>
                  <a:schemeClr val="tx1"/>
                </a:solidFill>
              </a:rPr>
              <a:t>s</a:t>
            </a:r>
            <a:r>
              <a:rPr lang="zh-CN" altLang="en-US" sz="2400">
                <a:solidFill>
                  <a:schemeClr val="tx1"/>
                </a:solidFill>
              </a:rPr>
              <a:t>汇点为</a:t>
            </a:r>
            <a:r>
              <a:rPr lang="en-US" altLang="zh-CN" sz="2400">
                <a:solidFill>
                  <a:schemeClr val="tx1"/>
                </a:solidFill>
              </a:rPr>
              <a:t>t</a:t>
            </a:r>
            <a:r>
              <a:rPr lang="zh-CN" altLang="en-US" sz="2400">
                <a:solidFill>
                  <a:schemeClr val="tx1"/>
                </a:solidFill>
              </a:rPr>
              <a:t>的流网络</a:t>
            </a:r>
            <a:r>
              <a:rPr lang="en-US" altLang="zh-CN" sz="2400">
                <a:solidFill>
                  <a:schemeClr val="tx1"/>
                </a:solidFill>
              </a:rPr>
              <a:t>G=(V,E)</a:t>
            </a:r>
            <a:r>
              <a:rPr lang="zh-CN" altLang="en-US" sz="2400">
                <a:solidFill>
                  <a:schemeClr val="tx1"/>
                </a:solidFill>
              </a:rPr>
              <a:t>上，则算法执行的流量递增操作的次数为</a:t>
            </a:r>
            <a:r>
              <a:rPr lang="en-US" altLang="zh-CN" sz="2400" b="1">
                <a:solidFill>
                  <a:schemeClr val="tx1"/>
                </a:solidFill>
              </a:rPr>
              <a:t>O(VE)</a:t>
            </a:r>
            <a:r>
              <a:rPr lang="zh-CN" altLang="en-US" sz="2400" b="1">
                <a:solidFill>
                  <a:schemeClr val="tx1"/>
                </a:solidFill>
              </a:rPr>
              <a:t>。</a:t>
            </a:r>
            <a:endParaRPr lang="zh-CN" altLang="en-US" sz="2400" b="1">
              <a:solidFill>
                <a:schemeClr val="tx1"/>
              </a:solidFill>
            </a:endParaRPr>
          </a:p>
        </p:txBody>
      </p:sp>
      <p:pic>
        <p:nvPicPr>
          <p:cNvPr id="115716" name="图片 1" descr="49"/>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605463" y="2606675"/>
            <a:ext cx="2455862"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文本框 1"/>
          <p:cNvSpPr txBox="1">
            <a:spLocks noChangeArrowheads="1"/>
          </p:cNvSpPr>
          <p:nvPr/>
        </p:nvSpPr>
        <p:spPr bwMode="auto">
          <a:xfrm>
            <a:off x="246063" y="115888"/>
            <a:ext cx="8718550" cy="523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pPr>
            <a:r>
              <a:rPr lang="zh-CN" altLang="en-US" sz="2400">
                <a:solidFill>
                  <a:schemeClr val="tx1"/>
                </a:solidFill>
              </a:rPr>
              <a:t>设</a:t>
            </a:r>
            <a:r>
              <a:rPr lang="en-US" altLang="zh-CN" sz="2400">
                <a:solidFill>
                  <a:schemeClr val="tx1"/>
                </a:solidFill>
              </a:rPr>
              <a:t>u,v∈V</a:t>
            </a:r>
            <a:r>
              <a:rPr lang="zh-CN" altLang="en-US" sz="2400">
                <a:solidFill>
                  <a:schemeClr val="tx1"/>
                </a:solidFill>
              </a:rPr>
              <a:t>，且</a:t>
            </a:r>
            <a:r>
              <a:rPr lang="en-US" altLang="zh-CN" sz="2400">
                <a:solidFill>
                  <a:schemeClr val="tx1"/>
                </a:solidFill>
              </a:rPr>
              <a:t>(u,v)∈ E</a:t>
            </a:r>
            <a:r>
              <a:rPr lang="zh-CN" altLang="en-US" sz="2400">
                <a:solidFill>
                  <a:schemeClr val="tx1"/>
                </a:solidFill>
              </a:rPr>
              <a:t>。</a:t>
            </a:r>
            <a:endParaRPr lang="en-US" altLang="zh-CN" sz="2400">
              <a:solidFill>
                <a:schemeClr val="tx1"/>
              </a:solidFill>
            </a:endParaRPr>
          </a:p>
          <a:p>
            <a:pPr>
              <a:lnSpc>
                <a:spcPct val="150000"/>
              </a:lnSpc>
              <a:spcBef>
                <a:spcPct val="0"/>
              </a:spcBef>
              <a:buClrTx/>
              <a:buSzTx/>
              <a:buFont typeface="Arial" panose="020B0604020202020204" pitchFamily="34" charset="0"/>
              <a:buNone/>
            </a:pPr>
            <a:r>
              <a:rPr lang="zh-CN" altLang="en-US" sz="2400" b="1">
                <a:solidFill>
                  <a:schemeClr val="tx1"/>
                </a:solidFill>
              </a:rPr>
              <a:t>       考虑</a:t>
            </a:r>
            <a:r>
              <a:rPr lang="en-US" altLang="zh-CN" sz="2400" b="1">
                <a:solidFill>
                  <a:schemeClr val="tx1"/>
                </a:solidFill>
              </a:rPr>
              <a:t>(u,v)</a:t>
            </a:r>
            <a:r>
              <a:rPr lang="zh-CN" altLang="en-US" sz="2400" b="1">
                <a:solidFill>
                  <a:schemeClr val="tx1"/>
                </a:solidFill>
              </a:rPr>
              <a:t>第一次成为关键边时</a:t>
            </a:r>
            <a:r>
              <a:rPr lang="zh-CN" altLang="en-US" sz="2400">
                <a:solidFill>
                  <a:schemeClr val="tx1"/>
                </a:solidFill>
              </a:rPr>
              <a:t>：</a:t>
            </a:r>
            <a:r>
              <a:rPr lang="en-US" altLang="zh-CN" sz="2400">
                <a:solidFill>
                  <a:schemeClr val="tx1"/>
                </a:solidFill>
              </a:rPr>
              <a:t>(u,v)</a:t>
            </a:r>
            <a:r>
              <a:rPr lang="zh-CN" altLang="en-US" sz="2400">
                <a:solidFill>
                  <a:schemeClr val="tx1"/>
                </a:solidFill>
              </a:rPr>
              <a:t>处于增广路径上，而</a:t>
            </a:r>
            <a:r>
              <a:rPr lang="zh-CN" altLang="en-US" sz="2400">
                <a:solidFill>
                  <a:srgbClr val="0000FF"/>
                </a:solidFill>
              </a:rPr>
              <a:t>增广路径是最短路径</a:t>
            </a:r>
            <a:r>
              <a:rPr lang="zh-CN" altLang="en-US" sz="2400">
                <a:solidFill>
                  <a:schemeClr val="tx1"/>
                </a:solidFill>
              </a:rPr>
              <a:t>，所以有：</a:t>
            </a:r>
            <a:endParaRPr lang="en-US" altLang="zh-CN" sz="2400">
              <a:solidFill>
                <a:schemeClr val="tx1"/>
              </a:solidFill>
            </a:endParaRPr>
          </a:p>
          <a:p>
            <a:pPr>
              <a:lnSpc>
                <a:spcPct val="150000"/>
              </a:lnSpc>
              <a:spcBef>
                <a:spcPct val="0"/>
              </a:spcBef>
              <a:buClrTx/>
              <a:buSzTx/>
              <a:buFont typeface="Arial" panose="020B0604020202020204" pitchFamily="34" charset="0"/>
              <a:buNone/>
            </a:pPr>
            <a:r>
              <a:rPr lang="zh-CN" altLang="en-US" sz="2400">
                <a:solidFill>
                  <a:schemeClr val="tx1"/>
                </a:solidFill>
              </a:rPr>
              <a:t>       </a:t>
            </a:r>
            <a:r>
              <a:rPr lang="zh-CN" altLang="en-US" sz="2400" b="1">
                <a:solidFill>
                  <a:schemeClr val="tx1"/>
                </a:solidFill>
              </a:rPr>
              <a:t>而一旦对流进行增加后</a:t>
            </a:r>
            <a:r>
              <a:rPr lang="zh-CN" altLang="en-US" sz="2400">
                <a:solidFill>
                  <a:schemeClr val="tx1"/>
                </a:solidFill>
              </a:rPr>
              <a:t>，</a:t>
            </a:r>
            <a:r>
              <a:rPr lang="en-US" altLang="zh-CN" sz="2400">
                <a:solidFill>
                  <a:schemeClr val="tx1"/>
                </a:solidFill>
              </a:rPr>
              <a:t>(u,v)</a:t>
            </a:r>
            <a:r>
              <a:rPr lang="zh-CN" altLang="en-US" sz="2400">
                <a:solidFill>
                  <a:schemeClr val="tx1"/>
                </a:solidFill>
              </a:rPr>
              <a:t>就从下一面的残存网络中消失，直到某一步时从</a:t>
            </a:r>
            <a:r>
              <a:rPr lang="en-US" altLang="zh-CN" sz="2400">
                <a:solidFill>
                  <a:schemeClr val="tx1"/>
                </a:solidFill>
              </a:rPr>
              <a:t>u</a:t>
            </a:r>
            <a:r>
              <a:rPr lang="zh-CN" altLang="en-US" sz="2400">
                <a:solidFill>
                  <a:schemeClr val="tx1"/>
                </a:solidFill>
              </a:rPr>
              <a:t>到</a:t>
            </a:r>
            <a:r>
              <a:rPr lang="en-US" altLang="zh-CN" sz="2400">
                <a:solidFill>
                  <a:schemeClr val="tx1"/>
                </a:solidFill>
              </a:rPr>
              <a:t>v</a:t>
            </a:r>
            <a:r>
              <a:rPr lang="zh-CN" altLang="en-US" sz="2400">
                <a:solidFill>
                  <a:schemeClr val="tx1"/>
                </a:solidFill>
              </a:rPr>
              <a:t>的流量减小了。此时，</a:t>
            </a:r>
            <a:r>
              <a:rPr lang="en-US" altLang="zh-CN" sz="2400" b="1">
                <a:solidFill>
                  <a:schemeClr val="tx1"/>
                </a:solidFill>
              </a:rPr>
              <a:t>(v,u)</a:t>
            </a:r>
            <a:r>
              <a:rPr lang="zh-CN" altLang="en-US" sz="2400" b="1">
                <a:solidFill>
                  <a:schemeClr val="tx1"/>
                </a:solidFill>
              </a:rPr>
              <a:t>是增广路径上的边，并且有正流量</a:t>
            </a:r>
            <a:r>
              <a:rPr lang="zh-CN" altLang="en-US" sz="2400">
                <a:solidFill>
                  <a:schemeClr val="tx1"/>
                </a:solidFill>
              </a:rPr>
              <a:t>。记此时的流为</a:t>
            </a:r>
            <a:r>
              <a:rPr lang="en-US" altLang="zh-CN" sz="2400" i="1">
                <a:solidFill>
                  <a:schemeClr val="tx1"/>
                </a:solidFill>
              </a:rPr>
              <a:t>f' </a:t>
            </a:r>
            <a:r>
              <a:rPr lang="zh-CN" altLang="en-US" sz="2400">
                <a:solidFill>
                  <a:schemeClr val="tx1"/>
                </a:solidFill>
              </a:rPr>
              <a:t>，则有</a:t>
            </a:r>
            <a:endParaRPr lang="en-US" altLang="zh-CN" sz="2400">
              <a:solidFill>
                <a:schemeClr val="tx1"/>
              </a:solidFill>
            </a:endParaRPr>
          </a:p>
          <a:p>
            <a:pPr>
              <a:lnSpc>
                <a:spcPct val="150000"/>
              </a:lnSpc>
              <a:spcBef>
                <a:spcPct val="0"/>
              </a:spcBef>
              <a:buClrTx/>
              <a:buSzTx/>
              <a:buFont typeface="Arial" panose="020B0604020202020204" pitchFamily="34" charset="0"/>
              <a:buNone/>
            </a:pPr>
            <a:endParaRPr lang="en-US" altLang="zh-CN" sz="2400">
              <a:solidFill>
                <a:schemeClr val="tx1"/>
              </a:solidFill>
            </a:endParaRPr>
          </a:p>
          <a:p>
            <a:pPr>
              <a:lnSpc>
                <a:spcPct val="150000"/>
              </a:lnSpc>
              <a:spcBef>
                <a:spcPts val="1200"/>
              </a:spcBef>
              <a:buClrTx/>
              <a:buSzTx/>
              <a:buFont typeface="Arial" panose="020B0604020202020204" pitchFamily="34" charset="0"/>
              <a:buNone/>
            </a:pPr>
            <a:r>
              <a:rPr lang="zh-CN" altLang="en-US" sz="2400">
                <a:solidFill>
                  <a:schemeClr val="tx1"/>
                </a:solidFill>
              </a:rPr>
              <a:t>根据引理</a:t>
            </a:r>
            <a:r>
              <a:rPr lang="en-US" altLang="zh-CN" sz="2400">
                <a:solidFill>
                  <a:schemeClr val="tx1"/>
                </a:solidFill>
              </a:rPr>
              <a:t>26.7</a:t>
            </a:r>
            <a:r>
              <a:rPr lang="zh-CN" altLang="en-US" sz="2400">
                <a:solidFill>
                  <a:schemeClr val="tx1"/>
                </a:solidFill>
              </a:rPr>
              <a:t>，                             ，所以有</a:t>
            </a:r>
            <a:endParaRPr lang="en-US" altLang="zh-CN" sz="2400">
              <a:solidFill>
                <a:schemeClr val="tx1"/>
              </a:solidFill>
            </a:endParaRPr>
          </a:p>
          <a:p>
            <a:pPr>
              <a:lnSpc>
                <a:spcPct val="150000"/>
              </a:lnSpc>
              <a:spcBef>
                <a:spcPct val="0"/>
              </a:spcBef>
              <a:buClrTx/>
              <a:buSzTx/>
              <a:buFont typeface="Arial" panose="020B0604020202020204" pitchFamily="34" charset="0"/>
              <a:buNone/>
            </a:pPr>
            <a:endParaRPr lang="en-US" altLang="zh-CN" sz="2400">
              <a:solidFill>
                <a:schemeClr val="tx1"/>
              </a:solidFill>
            </a:endParaRPr>
          </a:p>
        </p:txBody>
      </p:sp>
      <p:pic>
        <p:nvPicPr>
          <p:cNvPr id="116739"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478338" y="1271588"/>
            <a:ext cx="3240087"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0"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43188" y="3573463"/>
            <a:ext cx="3435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1"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0613" y="4292600"/>
            <a:ext cx="2663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2"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32125" y="4751388"/>
            <a:ext cx="4489450" cy="159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6743" name="直接连接符 7"/>
          <p:cNvCxnSpPr>
            <a:cxnSpLocks noChangeShapeType="1"/>
          </p:cNvCxnSpPr>
          <p:nvPr/>
        </p:nvCxnSpPr>
        <p:spPr bwMode="auto">
          <a:xfrm>
            <a:off x="7956550" y="1509713"/>
            <a:ext cx="1008063" cy="0"/>
          </a:xfrm>
          <a:prstGeom prst="line">
            <a:avLst/>
          </a:prstGeom>
          <a:noFill/>
          <a:ln w="38100"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744" name="直接连接符 9"/>
          <p:cNvCxnSpPr>
            <a:cxnSpLocks noChangeShapeType="1"/>
          </p:cNvCxnSpPr>
          <p:nvPr/>
        </p:nvCxnSpPr>
        <p:spPr bwMode="auto">
          <a:xfrm>
            <a:off x="8964613" y="1509713"/>
            <a:ext cx="0" cy="4038600"/>
          </a:xfrm>
          <a:prstGeom prst="line">
            <a:avLst/>
          </a:prstGeom>
          <a:noFill/>
          <a:ln w="38100" algn="ctr">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745" name="直接箭头连接符 11"/>
          <p:cNvCxnSpPr>
            <a:cxnSpLocks noChangeShapeType="1"/>
            <a:endCxn id="116742" idx="3"/>
          </p:cNvCxnSpPr>
          <p:nvPr/>
        </p:nvCxnSpPr>
        <p:spPr bwMode="auto">
          <a:xfrm flipH="1">
            <a:off x="7521575" y="5548313"/>
            <a:ext cx="1443038" cy="0"/>
          </a:xfrm>
          <a:prstGeom prst="straightConnector1">
            <a:avLst/>
          </a:prstGeom>
          <a:noFill/>
          <a:ln w="38100" algn="ctr">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1"/>
          <p:cNvSpPr txBox="1">
            <a:spLocks noChangeArrowheads="1"/>
          </p:cNvSpPr>
          <p:nvPr/>
        </p:nvSpPr>
        <p:spPr bwMode="auto">
          <a:xfrm>
            <a:off x="246063" y="379413"/>
            <a:ext cx="8718550" cy="6002337"/>
          </a:xfrm>
          <a:prstGeom prst="rect">
            <a:avLst/>
          </a:prstGeom>
          <a:solidFill>
            <a:schemeClr val="bg1"/>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marL="2691130" indent="-2691130">
              <a:lnSpc>
                <a:spcPct val="150000"/>
              </a:lnSpc>
              <a:spcBef>
                <a:spcPct val="0"/>
              </a:spcBef>
              <a:buClrTx/>
              <a:buSzTx/>
              <a:buFont typeface="Arial" panose="020B0604020202020204" pitchFamily="34" charset="0"/>
              <a:buNone/>
              <a:defRPr/>
            </a:pPr>
            <a:r>
              <a:rPr lang="zh-CN" altLang="en-US" sz="2400" b="1" dirty="0">
                <a:solidFill>
                  <a:schemeClr val="tx1"/>
                </a:solidFill>
              </a:rPr>
              <a:t>通过上述分析得到</a:t>
            </a:r>
            <a:r>
              <a:rPr lang="zh-CN" altLang="en-US" sz="2400" dirty="0">
                <a:solidFill>
                  <a:schemeClr val="tx1"/>
                </a:solidFill>
              </a:rPr>
              <a:t>：当</a:t>
            </a:r>
            <a:r>
              <a:rPr lang="en-US" altLang="zh-CN" sz="2400" dirty="0">
                <a:solidFill>
                  <a:schemeClr val="tx1"/>
                </a:solidFill>
              </a:rPr>
              <a:t>(</a:t>
            </a:r>
            <a:r>
              <a:rPr lang="en-US" altLang="zh-CN" sz="2400" dirty="0" err="1">
                <a:solidFill>
                  <a:schemeClr val="tx1"/>
                </a:solidFill>
              </a:rPr>
              <a:t>u,v</a:t>
            </a:r>
            <a:r>
              <a:rPr lang="en-US" altLang="zh-CN" sz="2400" dirty="0">
                <a:solidFill>
                  <a:schemeClr val="tx1"/>
                </a:solidFill>
              </a:rPr>
              <a:t>)</a:t>
            </a:r>
            <a:r>
              <a:rPr lang="zh-CN" altLang="en-US" sz="2400" dirty="0">
                <a:solidFill>
                  <a:schemeClr val="tx1"/>
                </a:solidFill>
              </a:rPr>
              <a:t>从成为关键边到再次成为关键边，从</a:t>
            </a:r>
            <a:r>
              <a:rPr lang="en-US" altLang="zh-CN" sz="2400" dirty="0">
                <a:solidFill>
                  <a:schemeClr val="tx1"/>
                </a:solidFill>
              </a:rPr>
              <a:t>s</a:t>
            </a:r>
            <a:r>
              <a:rPr lang="zh-CN" altLang="en-US" sz="2400" dirty="0">
                <a:solidFill>
                  <a:schemeClr val="tx1"/>
                </a:solidFill>
              </a:rPr>
              <a:t>到</a:t>
            </a:r>
            <a:r>
              <a:rPr lang="en-US" altLang="zh-CN" sz="2400" dirty="0">
                <a:solidFill>
                  <a:schemeClr val="tx1"/>
                </a:solidFill>
              </a:rPr>
              <a:t>u</a:t>
            </a:r>
            <a:r>
              <a:rPr lang="zh-CN" altLang="en-US" sz="2400" dirty="0">
                <a:solidFill>
                  <a:schemeClr val="tx1"/>
                </a:solidFill>
              </a:rPr>
              <a:t>的距离至少增加</a:t>
            </a:r>
            <a:r>
              <a:rPr lang="en-US" altLang="zh-CN" sz="2400" dirty="0">
                <a:solidFill>
                  <a:schemeClr val="tx1"/>
                </a:solidFill>
              </a:rPr>
              <a:t>2</a:t>
            </a:r>
            <a:r>
              <a:rPr lang="zh-CN" altLang="en-US" sz="2400" dirty="0">
                <a:solidFill>
                  <a:schemeClr val="tx1"/>
                </a:solidFill>
              </a:rPr>
              <a:t>个单位。</a:t>
            </a:r>
            <a:endParaRPr lang="en-US" altLang="zh-CN" sz="2400" dirty="0">
              <a:solidFill>
                <a:schemeClr val="tx1"/>
              </a:solidFill>
            </a:endParaRPr>
          </a:p>
          <a:p>
            <a:pPr>
              <a:lnSpc>
                <a:spcPct val="150000"/>
              </a:lnSpc>
              <a:spcBef>
                <a:spcPct val="0"/>
              </a:spcBef>
              <a:buClrTx/>
              <a:buSzTx/>
              <a:buFont typeface="Arial" panose="020B0604020202020204" pitchFamily="34" charset="0"/>
              <a:buNone/>
              <a:defRPr/>
            </a:pPr>
            <a:r>
              <a:rPr lang="zh-CN" altLang="en-US" sz="2400" dirty="0">
                <a:solidFill>
                  <a:schemeClr val="tx1"/>
                </a:solidFill>
              </a:rPr>
              <a:t>       </a:t>
            </a:r>
            <a:r>
              <a:rPr lang="en-US" altLang="zh-CN" sz="2400" dirty="0">
                <a:solidFill>
                  <a:schemeClr val="tx1"/>
                </a:solidFill>
              </a:rPr>
              <a:t>s</a:t>
            </a:r>
            <a:r>
              <a:rPr lang="zh-CN" altLang="en-US" sz="2400" dirty="0">
                <a:solidFill>
                  <a:schemeClr val="tx1"/>
                </a:solidFill>
              </a:rPr>
              <a:t>到</a:t>
            </a:r>
            <a:r>
              <a:rPr lang="en-US" altLang="zh-CN" sz="2400" dirty="0">
                <a:solidFill>
                  <a:schemeClr val="tx1"/>
                </a:solidFill>
              </a:rPr>
              <a:t>u</a:t>
            </a:r>
            <a:r>
              <a:rPr lang="zh-CN" altLang="en-US" sz="2400" dirty="0">
                <a:solidFill>
                  <a:schemeClr val="tx1"/>
                </a:solidFill>
              </a:rPr>
              <a:t>的距离最初至少为</a:t>
            </a:r>
            <a:r>
              <a:rPr lang="en-US" altLang="zh-CN" sz="2400" dirty="0">
                <a:solidFill>
                  <a:schemeClr val="tx1"/>
                </a:solidFill>
              </a:rPr>
              <a:t>0</a:t>
            </a:r>
            <a:r>
              <a:rPr lang="zh-CN" altLang="en-US" sz="2400" dirty="0">
                <a:solidFill>
                  <a:schemeClr val="tx1"/>
                </a:solidFill>
              </a:rPr>
              <a:t>，</a:t>
            </a:r>
            <a:r>
              <a:rPr lang="zh-CN" altLang="en-US" sz="1600" dirty="0">
                <a:solidFill>
                  <a:schemeClr val="tx1"/>
                </a:solidFill>
              </a:rPr>
              <a:t>而</a:t>
            </a:r>
            <a:r>
              <a:rPr lang="en-US" altLang="zh-CN" sz="1600" dirty="0">
                <a:solidFill>
                  <a:schemeClr val="tx1"/>
                </a:solidFill>
              </a:rPr>
              <a:t>(</a:t>
            </a:r>
            <a:r>
              <a:rPr lang="en-US" altLang="zh-CN" sz="1600" dirty="0" err="1">
                <a:solidFill>
                  <a:schemeClr val="tx1"/>
                </a:solidFill>
              </a:rPr>
              <a:t>u,v</a:t>
            </a:r>
            <a:r>
              <a:rPr lang="en-US" altLang="zh-CN" sz="1600" dirty="0">
                <a:solidFill>
                  <a:schemeClr val="tx1"/>
                </a:solidFill>
              </a:rPr>
              <a:t>)</a:t>
            </a:r>
            <a:r>
              <a:rPr lang="zh-CN" altLang="en-US" sz="1600" dirty="0">
                <a:solidFill>
                  <a:schemeClr val="tx1"/>
                </a:solidFill>
              </a:rPr>
              <a:t>成为增广路径上的边时，这条路径上的中间结点不可能包含</a:t>
            </a:r>
            <a:r>
              <a:rPr lang="en-US" altLang="zh-CN" sz="1600" dirty="0">
                <a:solidFill>
                  <a:schemeClr val="tx1"/>
                </a:solidFill>
              </a:rPr>
              <a:t>t</a:t>
            </a:r>
            <a:r>
              <a:rPr lang="zh-CN" altLang="en-US" sz="1600" dirty="0">
                <a:solidFill>
                  <a:schemeClr val="tx1"/>
                </a:solidFill>
              </a:rPr>
              <a:t>（ </a:t>
            </a:r>
            <a:r>
              <a:rPr lang="en-US" altLang="zh-CN" sz="1600" dirty="0">
                <a:solidFill>
                  <a:schemeClr val="tx1"/>
                </a:solidFill>
              </a:rPr>
              <a:t>(</a:t>
            </a:r>
            <a:r>
              <a:rPr lang="en-US" altLang="zh-CN" sz="1600" dirty="0" err="1">
                <a:solidFill>
                  <a:schemeClr val="tx1"/>
                </a:solidFill>
              </a:rPr>
              <a:t>u,v</a:t>
            </a:r>
            <a:r>
              <a:rPr lang="en-US" altLang="zh-CN" sz="1600" dirty="0">
                <a:solidFill>
                  <a:schemeClr val="tx1"/>
                </a:solidFill>
              </a:rPr>
              <a:t>)</a:t>
            </a:r>
            <a:r>
              <a:rPr lang="zh-CN" altLang="en-US" sz="1600" dirty="0">
                <a:solidFill>
                  <a:schemeClr val="tx1"/>
                </a:solidFill>
              </a:rPr>
              <a:t>能成为增广路径上的边，意味着</a:t>
            </a:r>
            <a:r>
              <a:rPr lang="en-US" altLang="zh-CN" sz="1600" dirty="0" err="1">
                <a:solidFill>
                  <a:schemeClr val="tx1"/>
                </a:solidFill>
              </a:rPr>
              <a:t>u≠t</a:t>
            </a:r>
            <a:r>
              <a:rPr lang="zh-CN" altLang="en-US" sz="1600" dirty="0">
                <a:solidFill>
                  <a:schemeClr val="tx1"/>
                </a:solidFill>
              </a:rPr>
              <a:t>，路径上的中间结点只可能是除</a:t>
            </a:r>
            <a:r>
              <a:rPr lang="en-US" altLang="zh-CN" sz="1600" dirty="0">
                <a:solidFill>
                  <a:schemeClr val="tx1"/>
                </a:solidFill>
              </a:rPr>
              <a:t>u</a:t>
            </a:r>
            <a:r>
              <a:rPr lang="zh-CN" altLang="en-US" sz="1600" dirty="0">
                <a:solidFill>
                  <a:schemeClr val="tx1"/>
                </a:solidFill>
              </a:rPr>
              <a:t>和</a:t>
            </a:r>
            <a:r>
              <a:rPr lang="en-US" altLang="zh-CN" sz="1600" dirty="0">
                <a:solidFill>
                  <a:schemeClr val="tx1"/>
                </a:solidFill>
              </a:rPr>
              <a:t>t</a:t>
            </a:r>
            <a:r>
              <a:rPr lang="zh-CN" altLang="en-US" sz="1600" dirty="0">
                <a:solidFill>
                  <a:schemeClr val="tx1"/>
                </a:solidFill>
              </a:rPr>
              <a:t>以外的其他结点）。</a:t>
            </a:r>
            <a:r>
              <a:rPr lang="zh-CN" altLang="en-US" sz="2400" dirty="0">
                <a:solidFill>
                  <a:schemeClr val="tx1"/>
                </a:solidFill>
              </a:rPr>
              <a:t>因此，一直到</a:t>
            </a:r>
            <a:r>
              <a:rPr lang="en-US" altLang="zh-CN" sz="2400" dirty="0">
                <a:solidFill>
                  <a:schemeClr val="tx1"/>
                </a:solidFill>
              </a:rPr>
              <a:t>u</a:t>
            </a:r>
            <a:r>
              <a:rPr lang="zh-CN" altLang="en-US" sz="2400" dirty="0">
                <a:solidFill>
                  <a:schemeClr val="tx1"/>
                </a:solidFill>
              </a:rPr>
              <a:t>成为不可到达结点之前</a:t>
            </a:r>
            <a:r>
              <a:rPr lang="zh-CN" altLang="en-US" sz="1600" dirty="0">
                <a:solidFill>
                  <a:schemeClr val="tx1"/>
                </a:solidFill>
              </a:rPr>
              <a:t>（最后成为不可达结点的时候意味着流网络中不再有增广路径）</a:t>
            </a:r>
            <a:r>
              <a:rPr lang="zh-CN" altLang="en-US" sz="2400" dirty="0">
                <a:solidFill>
                  <a:schemeClr val="tx1"/>
                </a:solidFill>
              </a:rPr>
              <a:t>，</a:t>
            </a:r>
            <a:r>
              <a:rPr lang="en-US" altLang="zh-CN" sz="2400" dirty="0">
                <a:solidFill>
                  <a:schemeClr val="tx1"/>
                </a:solidFill>
              </a:rPr>
              <a:t>s</a:t>
            </a:r>
            <a:r>
              <a:rPr lang="zh-CN" altLang="en-US" sz="2400" dirty="0">
                <a:solidFill>
                  <a:schemeClr val="tx1"/>
                </a:solidFill>
              </a:rPr>
              <a:t>到</a:t>
            </a:r>
            <a:r>
              <a:rPr lang="en-US" altLang="zh-CN" sz="2400" dirty="0">
                <a:solidFill>
                  <a:schemeClr val="tx1"/>
                </a:solidFill>
              </a:rPr>
              <a:t>u</a:t>
            </a:r>
            <a:r>
              <a:rPr lang="zh-CN" altLang="en-US" sz="2400" dirty="0">
                <a:solidFill>
                  <a:schemeClr val="tx1"/>
                </a:solidFill>
              </a:rPr>
              <a:t>的距离最大是</a:t>
            </a:r>
            <a:r>
              <a:rPr lang="en-US" altLang="zh-CN" sz="2400" dirty="0">
                <a:solidFill>
                  <a:schemeClr val="tx1"/>
                </a:solidFill>
              </a:rPr>
              <a:t>|V|-2</a:t>
            </a:r>
            <a:endParaRPr lang="en-US" altLang="zh-CN" sz="2400" dirty="0">
              <a:solidFill>
                <a:schemeClr val="tx1"/>
              </a:solidFill>
            </a:endParaRPr>
          </a:p>
          <a:p>
            <a:pPr>
              <a:lnSpc>
                <a:spcPct val="150000"/>
              </a:lnSpc>
              <a:spcBef>
                <a:spcPct val="0"/>
              </a:spcBef>
              <a:buClrTx/>
              <a:buSzTx/>
              <a:buFont typeface="Arial" panose="020B0604020202020204" pitchFamily="34" charset="0"/>
              <a:buNone/>
              <a:defRPr/>
            </a:pPr>
            <a:r>
              <a:rPr lang="zh-CN" altLang="en-US" sz="2400" dirty="0">
                <a:solidFill>
                  <a:schemeClr val="tx1"/>
                </a:solidFill>
              </a:rPr>
              <a:t>      因此，从</a:t>
            </a:r>
            <a:r>
              <a:rPr lang="en-US" altLang="zh-CN" sz="2400" dirty="0">
                <a:solidFill>
                  <a:schemeClr val="tx1"/>
                </a:solidFill>
              </a:rPr>
              <a:t>(</a:t>
            </a:r>
            <a:r>
              <a:rPr lang="en-US" altLang="zh-CN" sz="2400" dirty="0" err="1">
                <a:solidFill>
                  <a:schemeClr val="tx1"/>
                </a:solidFill>
              </a:rPr>
              <a:t>u,v</a:t>
            </a:r>
            <a:r>
              <a:rPr lang="en-US" altLang="zh-CN" sz="2400" dirty="0">
                <a:solidFill>
                  <a:schemeClr val="tx1"/>
                </a:solidFill>
              </a:rPr>
              <a:t>)</a:t>
            </a:r>
            <a:r>
              <a:rPr lang="zh-CN" altLang="en-US" sz="2400" dirty="0">
                <a:solidFill>
                  <a:schemeClr val="tx1"/>
                </a:solidFill>
              </a:rPr>
              <a:t>第一次成为关键边后算起，</a:t>
            </a:r>
            <a:r>
              <a:rPr lang="en-US" altLang="zh-CN" sz="2400" dirty="0">
                <a:solidFill>
                  <a:schemeClr val="tx1"/>
                </a:solidFill>
              </a:rPr>
              <a:t>(</a:t>
            </a:r>
            <a:r>
              <a:rPr lang="en-US" altLang="zh-CN" sz="2400" dirty="0" err="1">
                <a:solidFill>
                  <a:schemeClr val="tx1"/>
                </a:solidFill>
              </a:rPr>
              <a:t>u,v</a:t>
            </a:r>
            <a:r>
              <a:rPr lang="en-US" altLang="zh-CN" sz="2400" dirty="0">
                <a:solidFill>
                  <a:schemeClr val="tx1"/>
                </a:solidFill>
              </a:rPr>
              <a:t>)</a:t>
            </a:r>
            <a:r>
              <a:rPr lang="zh-CN" altLang="en-US" sz="2400" dirty="0">
                <a:solidFill>
                  <a:schemeClr val="tx1"/>
                </a:solidFill>
              </a:rPr>
              <a:t>最多还能成为关键边的次数至多是                                         。</a:t>
            </a:r>
            <a:endParaRPr lang="en-US" altLang="zh-CN" sz="2400" dirty="0">
              <a:solidFill>
                <a:schemeClr val="tx1"/>
              </a:solidFill>
            </a:endParaRPr>
          </a:p>
          <a:p>
            <a:pPr>
              <a:lnSpc>
                <a:spcPct val="150000"/>
              </a:lnSpc>
              <a:spcBef>
                <a:spcPct val="0"/>
              </a:spcBef>
              <a:buClrTx/>
              <a:buSzTx/>
              <a:buFont typeface="Arial" panose="020B0604020202020204" pitchFamily="34" charset="0"/>
              <a:buNone/>
              <a:defRPr/>
            </a:pPr>
            <a:r>
              <a:rPr lang="en-US" altLang="zh-CN" sz="2400" dirty="0">
                <a:solidFill>
                  <a:schemeClr val="tx1"/>
                </a:solidFill>
              </a:rPr>
              <a:t>      </a:t>
            </a:r>
            <a:r>
              <a:rPr lang="zh-CN" altLang="en-US" sz="2400" dirty="0">
                <a:solidFill>
                  <a:schemeClr val="tx1"/>
                </a:solidFill>
              </a:rPr>
              <a:t>即，</a:t>
            </a:r>
            <a:r>
              <a:rPr lang="en-US" altLang="zh-CN" sz="2400" dirty="0">
                <a:solidFill>
                  <a:schemeClr val="tx1"/>
                </a:solidFill>
              </a:rPr>
              <a:t>(</a:t>
            </a:r>
            <a:r>
              <a:rPr lang="en-US" altLang="zh-CN" sz="2400" dirty="0" err="1">
                <a:solidFill>
                  <a:schemeClr val="tx1"/>
                </a:solidFill>
              </a:rPr>
              <a:t>u,v</a:t>
            </a:r>
            <a:r>
              <a:rPr lang="en-US" altLang="zh-CN" sz="2400" dirty="0">
                <a:solidFill>
                  <a:schemeClr val="tx1"/>
                </a:solidFill>
              </a:rPr>
              <a:t>)</a:t>
            </a:r>
            <a:r>
              <a:rPr lang="zh-CN" altLang="en-US" sz="2400" dirty="0">
                <a:solidFill>
                  <a:schemeClr val="tx1"/>
                </a:solidFill>
              </a:rPr>
              <a:t>能成为关键变的总次数最多为</a:t>
            </a:r>
            <a:endParaRPr lang="zh-CN" altLang="en-US" sz="2400" dirty="0">
              <a:solidFill>
                <a:schemeClr val="tx1"/>
              </a:solidFill>
            </a:endParaRPr>
          </a:p>
          <a:p>
            <a:pPr>
              <a:lnSpc>
                <a:spcPct val="150000"/>
              </a:lnSpc>
              <a:spcBef>
                <a:spcPct val="0"/>
              </a:spcBef>
              <a:buClrTx/>
              <a:buSzTx/>
              <a:buFont typeface="Arial" panose="020B0604020202020204" pitchFamily="34" charset="0"/>
              <a:buNone/>
              <a:defRPr/>
            </a:pPr>
            <a:r>
              <a:rPr lang="zh-CN" altLang="en-US" sz="2400" dirty="0">
                <a:solidFill>
                  <a:schemeClr val="tx1"/>
                </a:solidFill>
              </a:rPr>
              <a:t>注意到每次流值增加，都会至少有一条关键边，因此流值递增的操作次数至多为 </a:t>
            </a:r>
            <a:r>
              <a:rPr lang="en-US" altLang="zh-CN" sz="2400" dirty="0">
                <a:solidFill>
                  <a:schemeClr val="tx1"/>
                </a:solidFill>
              </a:rPr>
              <a:t>O(|V||E|)</a:t>
            </a:r>
            <a:r>
              <a:rPr lang="zh-CN" altLang="en-US" sz="2400" dirty="0">
                <a:solidFill>
                  <a:schemeClr val="tx1"/>
                </a:solidFill>
              </a:rPr>
              <a:t>                            </a:t>
            </a:r>
            <a:endParaRPr lang="zh-CN" altLang="en-US" sz="2400" dirty="0">
              <a:solidFill>
                <a:schemeClr val="tx1"/>
              </a:solidFill>
            </a:endParaRPr>
          </a:p>
        </p:txBody>
      </p:sp>
      <p:pic>
        <p:nvPicPr>
          <p:cNvPr id="118787" name="图片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103563" y="4175125"/>
            <a:ext cx="36004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8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4700588"/>
            <a:ext cx="90487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1"/>
          <p:cNvSpPr txBox="1">
            <a:spLocks noChangeArrowheads="1"/>
          </p:cNvSpPr>
          <p:nvPr/>
        </p:nvSpPr>
        <p:spPr bwMode="auto">
          <a:xfrm>
            <a:off x="179388" y="260350"/>
            <a:ext cx="8785225" cy="4616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pPr>
            <a:r>
              <a:rPr lang="zh-CN" altLang="en-US" sz="2800" b="1">
                <a:solidFill>
                  <a:srgbClr val="0000FF"/>
                </a:solidFill>
              </a:rPr>
              <a:t>流的值：</a:t>
            </a:r>
            <a:endParaRPr lang="zh-CN" altLang="en-US" sz="2800" b="1">
              <a:solidFill>
                <a:srgbClr val="0000FF"/>
              </a:solidFill>
            </a:endParaRPr>
          </a:p>
          <a:p>
            <a:pPr>
              <a:lnSpc>
                <a:spcPct val="150000"/>
              </a:lnSpc>
              <a:spcBef>
                <a:spcPct val="0"/>
              </a:spcBef>
              <a:buClrTx/>
              <a:buSzTx/>
              <a:buFont typeface="Arial" panose="020B0604020202020204" pitchFamily="34" charset="0"/>
              <a:buNone/>
            </a:pPr>
            <a:r>
              <a:rPr lang="zh-CN" altLang="en-US" sz="2400">
                <a:solidFill>
                  <a:schemeClr val="tx1"/>
                </a:solidFill>
                <a:latin typeface="Lucida Sans Unicode" panose="020B0602030504020204" pitchFamily="34" charset="0"/>
                <a:ea typeface="宋体" panose="02010600030101010101" pitchFamily="2" charset="-122"/>
              </a:rPr>
              <a:t>      </a:t>
            </a:r>
            <a:r>
              <a:rPr lang="zh-CN" altLang="en-US" sz="2400">
                <a:solidFill>
                  <a:schemeClr val="tx1"/>
                </a:solidFill>
              </a:rPr>
              <a:t>一个流    的值定义为流出源结点</a:t>
            </a:r>
            <a:r>
              <a:rPr lang="en-US" altLang="zh-CN" sz="2400">
                <a:solidFill>
                  <a:schemeClr val="tx1"/>
                </a:solidFill>
              </a:rPr>
              <a:t>s</a:t>
            </a:r>
            <a:r>
              <a:rPr lang="zh-CN" altLang="en-US" sz="2400">
                <a:solidFill>
                  <a:schemeClr val="tx1"/>
                </a:solidFill>
              </a:rPr>
              <a:t>的总流量减去流入源结点</a:t>
            </a:r>
            <a:r>
              <a:rPr lang="en-US" altLang="zh-CN" sz="2400">
                <a:solidFill>
                  <a:schemeClr val="tx1"/>
                </a:solidFill>
              </a:rPr>
              <a:t>s</a:t>
            </a:r>
            <a:r>
              <a:rPr lang="zh-CN" altLang="en-US" sz="2400">
                <a:solidFill>
                  <a:schemeClr val="tx1"/>
                </a:solidFill>
              </a:rPr>
              <a:t>的总流量，用</a:t>
            </a:r>
            <a:r>
              <a:rPr lang="en-US" altLang="zh-CN" sz="2400">
                <a:solidFill>
                  <a:schemeClr val="tx1"/>
                </a:solidFill>
              </a:rPr>
              <a:t>|f |</a:t>
            </a:r>
            <a:r>
              <a:rPr lang="zh-CN" altLang="en-US" sz="2400">
                <a:solidFill>
                  <a:schemeClr val="tx1"/>
                </a:solidFill>
              </a:rPr>
              <a:t>表示：</a:t>
            </a:r>
            <a:endParaRPr lang="en-US" altLang="zh-CN" sz="2400">
              <a:solidFill>
                <a:schemeClr val="tx1"/>
              </a:solidFill>
            </a:endParaRPr>
          </a:p>
          <a:p>
            <a:pPr>
              <a:lnSpc>
                <a:spcPct val="150000"/>
              </a:lnSpc>
              <a:spcBef>
                <a:spcPct val="0"/>
              </a:spcBef>
              <a:buClrTx/>
              <a:buSzTx/>
              <a:buFont typeface="Arial" panose="020B0604020202020204" pitchFamily="34" charset="0"/>
              <a:buNone/>
            </a:pPr>
            <a:endParaRPr lang="en-US" altLang="zh-CN" sz="2400">
              <a:solidFill>
                <a:schemeClr val="tx1"/>
              </a:solidFill>
              <a:latin typeface="Lucida Sans Unicode" panose="020B0602030504020204" pitchFamily="34" charset="0"/>
              <a:ea typeface="宋体" panose="02010600030101010101" pitchFamily="2" charset="-122"/>
            </a:endParaRPr>
          </a:p>
          <a:p>
            <a:pPr>
              <a:lnSpc>
                <a:spcPct val="150000"/>
              </a:lnSpc>
              <a:spcBef>
                <a:spcPct val="0"/>
              </a:spcBef>
              <a:buClrTx/>
              <a:buSzTx/>
              <a:buFont typeface="Arial" panose="020B0604020202020204" pitchFamily="34" charset="0"/>
              <a:buNone/>
            </a:pPr>
            <a:endParaRPr lang="zh-CN" altLang="en-US" sz="2400">
              <a:solidFill>
                <a:schemeClr val="tx1"/>
              </a:solidFill>
              <a:latin typeface="Lucida Sans Unicode" panose="020B0602030504020204" pitchFamily="34" charset="0"/>
              <a:ea typeface="宋体" panose="02010600030101010101" pitchFamily="2" charset="-122"/>
            </a:endParaRPr>
          </a:p>
          <a:p>
            <a:pPr>
              <a:lnSpc>
                <a:spcPct val="150000"/>
              </a:lnSpc>
              <a:spcBef>
                <a:spcPct val="0"/>
              </a:spcBef>
              <a:buClrTx/>
              <a:buSzTx/>
              <a:buFont typeface="Arial" panose="020B0604020202020204" pitchFamily="34" charset="0"/>
              <a:buNone/>
            </a:pPr>
            <a:endParaRPr lang="en-US" altLang="zh-CN" sz="2400">
              <a:solidFill>
                <a:schemeClr val="tx1"/>
              </a:solidFill>
              <a:latin typeface="Lucida Sans Unicode" panose="020B0602030504020204" pitchFamily="34" charset="0"/>
              <a:ea typeface="宋体" panose="02010600030101010101" pitchFamily="2" charset="-122"/>
            </a:endParaRPr>
          </a:p>
          <a:p>
            <a:pPr>
              <a:lnSpc>
                <a:spcPct val="150000"/>
              </a:lnSpc>
              <a:spcBef>
                <a:spcPct val="0"/>
              </a:spcBef>
              <a:buClrTx/>
              <a:buSzTx/>
              <a:buFont typeface="Arial" panose="020B0604020202020204" pitchFamily="34" charset="0"/>
              <a:buNone/>
            </a:pPr>
            <a:r>
              <a:rPr lang="zh-CN" altLang="en-US" sz="2400">
                <a:solidFill>
                  <a:schemeClr val="tx1"/>
                </a:solidFill>
                <a:latin typeface="Lucida Sans Unicode" panose="020B0602030504020204" pitchFamily="34" charset="0"/>
                <a:ea typeface="宋体" panose="02010600030101010101" pitchFamily="2" charset="-122"/>
              </a:rPr>
              <a:t> </a:t>
            </a:r>
            <a:r>
              <a:rPr lang="zh-CN" altLang="en-US" sz="2400" b="1">
                <a:solidFill>
                  <a:schemeClr val="tx1"/>
                </a:solidFill>
              </a:rPr>
              <a:t>示例</a:t>
            </a:r>
            <a:endParaRPr lang="zh-CN" altLang="en-US" sz="2400" b="1">
              <a:solidFill>
                <a:schemeClr val="tx1"/>
              </a:solidFill>
            </a:endParaRPr>
          </a:p>
          <a:p>
            <a:pPr>
              <a:lnSpc>
                <a:spcPct val="150000"/>
              </a:lnSpc>
              <a:spcBef>
                <a:spcPct val="0"/>
              </a:spcBef>
              <a:buClrTx/>
              <a:buSzTx/>
              <a:buFont typeface="Arial" panose="020B0604020202020204" pitchFamily="34" charset="0"/>
              <a:buNone/>
            </a:pPr>
            <a:endParaRPr lang="zh-CN" altLang="en-US" sz="2400">
              <a:solidFill>
                <a:schemeClr val="tx1"/>
              </a:solidFill>
              <a:latin typeface="Lucida Sans Unicode" panose="020B0602030504020204" pitchFamily="34" charset="0"/>
              <a:ea typeface="宋体" panose="02010600030101010101" pitchFamily="2" charset="-122"/>
            </a:endParaRPr>
          </a:p>
        </p:txBody>
      </p:sp>
      <p:graphicFrame>
        <p:nvGraphicFramePr>
          <p:cNvPr id="17411" name="对象 2">
            <a:hlinkClick r:id="" action="ppaction://ole?verb=0"/>
          </p:cNvPr>
          <p:cNvGraphicFramePr>
            <a:graphicFrameLocks noChangeAspect="1"/>
          </p:cNvGraphicFramePr>
          <p:nvPr/>
        </p:nvGraphicFramePr>
        <p:xfrm>
          <a:off x="1763713" y="1052513"/>
          <a:ext cx="360362" cy="484187"/>
        </p:xfrm>
        <a:graphic>
          <a:graphicData uri="http://schemas.openxmlformats.org/presentationml/2006/ole">
            <mc:AlternateContent xmlns:mc="http://schemas.openxmlformats.org/markup-compatibility/2006">
              <mc:Choice xmlns:v="urn:schemas-microsoft-com:vml" Requires="v">
                <p:oleObj spid="_x0000_s17424" name="" r:id="rId1" imgW="152400" imgH="203200" progId="Equation.KSEE3">
                  <p:embed/>
                </p:oleObj>
              </mc:Choice>
              <mc:Fallback>
                <p:oleObj name="" r:id="rId1" imgW="152400" imgH="203200" progId="Equation.KSEE3">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052513"/>
                        <a:ext cx="360362"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2" name="对象 21">
            <a:hlinkClick r:id="" action="ppaction://ole?verb=0"/>
          </p:cNvPr>
          <p:cNvGraphicFramePr>
            <a:graphicFrameLocks noChangeAspect="1"/>
          </p:cNvGraphicFramePr>
          <p:nvPr/>
        </p:nvGraphicFramePr>
        <p:xfrm>
          <a:off x="2408238" y="5949950"/>
          <a:ext cx="4000500" cy="696913"/>
        </p:xfrm>
        <a:graphic>
          <a:graphicData uri="http://schemas.openxmlformats.org/presentationml/2006/ole">
            <mc:AlternateContent xmlns:mc="http://schemas.openxmlformats.org/markup-compatibility/2006">
              <mc:Choice xmlns:v="urn:schemas-microsoft-com:vml" Requires="v">
                <p:oleObj spid="_x0000_s17425" name="" r:id="rId3" imgW="1968500" imgH="342900" progId="Equation.KSEE3">
                  <p:embed/>
                </p:oleObj>
              </mc:Choice>
              <mc:Fallback>
                <p:oleObj name="" r:id="rId3" imgW="1968500" imgH="342900" progId="Equation.KSEE3">
                  <p:embed/>
                  <p:pic>
                    <p:nvPicPr>
                      <p:cNvPr id="0" name="对象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8238" y="5949950"/>
                        <a:ext cx="40005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7" name="TextBox 2"/>
          <p:cNvSpPr txBox="1">
            <a:spLocks noChangeArrowheads="1"/>
          </p:cNvSpPr>
          <p:nvPr/>
        </p:nvSpPr>
        <p:spPr bwMode="auto">
          <a:xfrm>
            <a:off x="5895975" y="1733550"/>
            <a:ext cx="3068638" cy="1014413"/>
          </a:xfrm>
          <a:prstGeom prst="rect">
            <a:avLst/>
          </a:prstGeom>
          <a:solidFill>
            <a:schemeClr val="accent1">
              <a:lumMod val="20000"/>
              <a:lumOff val="80000"/>
            </a:schemeClr>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621030" indent="-22860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859155"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1430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13716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1828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286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2743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2004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lnSpc>
                <a:spcPct val="150000"/>
              </a:lnSpc>
              <a:spcBef>
                <a:spcPts val="400"/>
              </a:spcBef>
              <a:buClrTx/>
              <a:buSzPct val="68000"/>
              <a:buFont typeface="Wingdings 3" panose="05040102010807070707" pitchFamily="18" charset="2"/>
              <a:buNone/>
              <a:defRPr/>
            </a:pPr>
            <a:r>
              <a:rPr lang="zh-CN" altLang="en-US" sz="2000" noProof="1">
                <a:solidFill>
                  <a:schemeClr val="tx1"/>
                </a:solidFill>
                <a:sym typeface="+mn-ea"/>
              </a:rPr>
              <a:t>但通常流网络中没有流入源结点的边，因此</a:t>
            </a:r>
            <a:endParaRPr lang="zh-CN" altLang="en-US" sz="2000" noProof="1">
              <a:solidFill>
                <a:schemeClr val="tx1"/>
              </a:solidFill>
              <a:sym typeface="+mn-ea"/>
            </a:endParaRPr>
          </a:p>
        </p:txBody>
      </p:sp>
      <p:graphicFrame>
        <p:nvGraphicFramePr>
          <p:cNvPr id="17414" name="对象 23"/>
          <p:cNvGraphicFramePr>
            <a:graphicFrameLocks noChangeAspect="1"/>
          </p:cNvGraphicFramePr>
          <p:nvPr/>
        </p:nvGraphicFramePr>
        <p:xfrm>
          <a:off x="7997825" y="2316163"/>
          <a:ext cx="966788" cy="423862"/>
        </p:xfrm>
        <a:graphic>
          <a:graphicData uri="http://schemas.openxmlformats.org/presentationml/2006/ole">
            <mc:AlternateContent xmlns:mc="http://schemas.openxmlformats.org/markup-compatibility/2006">
              <mc:Choice xmlns:v="urn:schemas-microsoft-com:vml" Requires="v">
                <p:oleObj spid="_x0000_s17426" name="" r:id="rId5" imgW="1013460" imgH="351155" progId="Equation.KSEE3">
                  <p:embed/>
                </p:oleObj>
              </mc:Choice>
              <mc:Fallback>
                <p:oleObj name="" r:id="rId5" imgW="1013460" imgH="351155" progId="Equation.KSEE3">
                  <p:embed/>
                  <p:pic>
                    <p:nvPicPr>
                      <p:cNvPr id="0" name="对象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7825" y="2316163"/>
                        <a:ext cx="966788"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7415" name="图片 2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925638" y="3916363"/>
            <a:ext cx="3702050" cy="167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图片 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23913" y="2289175"/>
            <a:ext cx="4052887"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417" name="直接箭头连接符 4"/>
          <p:cNvCxnSpPr>
            <a:cxnSpLocks noChangeShapeType="1"/>
            <a:stCxn id="7" idx="3"/>
          </p:cNvCxnSpPr>
          <p:nvPr/>
        </p:nvCxnSpPr>
        <p:spPr bwMode="auto">
          <a:xfrm>
            <a:off x="1628775" y="5024438"/>
            <a:ext cx="796925" cy="85725"/>
          </a:xfrm>
          <a:prstGeom prst="straightConnector1">
            <a:avLst/>
          </a:prstGeom>
          <a:noFill/>
          <a:ln w="9525" algn="ctr">
            <a:solidFill>
              <a:srgbClr val="FF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文本框 6"/>
          <p:cNvSpPr txBox="1"/>
          <p:nvPr/>
        </p:nvSpPr>
        <p:spPr>
          <a:xfrm>
            <a:off x="290513" y="4840288"/>
            <a:ext cx="1338262" cy="369887"/>
          </a:xfrm>
          <a:prstGeom prst="rect">
            <a:avLst/>
          </a:prstGeom>
          <a:solidFill>
            <a:schemeClr val="accent1">
              <a:lumMod val="20000"/>
              <a:lumOff val="80000"/>
            </a:schemeClr>
          </a:solidFill>
        </p:spPr>
        <p:txBody>
          <a:bodyPr wrap="none">
            <a:spAutoFit/>
          </a:bodyPr>
          <a:lstStyle/>
          <a:p>
            <a:pPr>
              <a:defRPr/>
            </a:pPr>
            <a:r>
              <a:rPr lang="zh-CN" altLang="en-US" dirty="0"/>
              <a:t>边上的流量</a:t>
            </a:r>
            <a:endParaRPr lang="zh-CN" altLang="en-US" dirty="0"/>
          </a:p>
        </p:txBody>
      </p:sp>
      <p:cxnSp>
        <p:nvCxnSpPr>
          <p:cNvPr id="17419" name="直接箭头连接符 24"/>
          <p:cNvCxnSpPr>
            <a:cxnSpLocks noChangeShapeType="1"/>
          </p:cNvCxnSpPr>
          <p:nvPr/>
        </p:nvCxnSpPr>
        <p:spPr bwMode="auto">
          <a:xfrm flipV="1">
            <a:off x="1525588" y="5305425"/>
            <a:ext cx="1171575" cy="401638"/>
          </a:xfrm>
          <a:prstGeom prst="straightConnector1">
            <a:avLst/>
          </a:prstGeom>
          <a:noFill/>
          <a:ln w="9525" algn="ctr">
            <a:solidFill>
              <a:srgbClr val="FF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文本框 26"/>
          <p:cNvSpPr txBox="1"/>
          <p:nvPr/>
        </p:nvSpPr>
        <p:spPr>
          <a:xfrm>
            <a:off x="533400" y="5688013"/>
            <a:ext cx="1108075" cy="368300"/>
          </a:xfrm>
          <a:prstGeom prst="rect">
            <a:avLst/>
          </a:prstGeom>
          <a:solidFill>
            <a:schemeClr val="accent1">
              <a:lumMod val="20000"/>
              <a:lumOff val="80000"/>
            </a:schemeClr>
          </a:solidFill>
        </p:spPr>
        <p:txBody>
          <a:bodyPr wrap="none">
            <a:spAutoFit/>
          </a:bodyPr>
          <a:lstStyle/>
          <a:p>
            <a:pPr>
              <a:defRPr/>
            </a:pPr>
            <a:r>
              <a:rPr lang="zh-CN" altLang="en-US" dirty="0"/>
              <a:t>边的容量</a:t>
            </a:r>
            <a:endParaRPr lang="zh-CN" altLang="en-US" dirty="0"/>
          </a:p>
        </p:txBody>
      </p:sp>
      <p:sp>
        <p:nvSpPr>
          <p:cNvPr id="17421" name="文本框 8"/>
          <p:cNvSpPr txBox="1">
            <a:spLocks noChangeArrowheads="1"/>
          </p:cNvSpPr>
          <p:nvPr/>
        </p:nvSpPr>
        <p:spPr bwMode="auto">
          <a:xfrm>
            <a:off x="7091363" y="3216275"/>
            <a:ext cx="1968500"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ts val="3000"/>
              </a:lnSpc>
              <a:spcBef>
                <a:spcPct val="0"/>
              </a:spcBef>
              <a:buClrTx/>
              <a:buSzTx/>
              <a:buFontTx/>
              <a:buNone/>
            </a:pPr>
            <a:r>
              <a:rPr lang="en-US" altLang="zh-CN" sz="2400">
                <a:solidFill>
                  <a:schemeClr val="tx1"/>
                </a:solidFill>
                <a:latin typeface="Arial" panose="020B0604020202020204" pitchFamily="34" charset="0"/>
                <a:ea typeface="宋体" panose="02010600030101010101" pitchFamily="2" charset="-122"/>
              </a:rPr>
              <a:t>f(s,v</a:t>
            </a:r>
            <a:r>
              <a:rPr lang="en-US" altLang="zh-CN" sz="2400" baseline="-25000">
                <a:solidFill>
                  <a:schemeClr val="tx1"/>
                </a:solidFill>
                <a:latin typeface="Arial" panose="020B0604020202020204" pitchFamily="34" charset="0"/>
                <a:ea typeface="宋体" panose="02010600030101010101" pitchFamily="2" charset="-122"/>
              </a:rPr>
              <a:t>1</a:t>
            </a:r>
            <a:r>
              <a:rPr lang="en-US" altLang="zh-CN" sz="2400">
                <a:solidFill>
                  <a:schemeClr val="tx1"/>
                </a:solidFill>
                <a:latin typeface="Arial" panose="020B0604020202020204" pitchFamily="34" charset="0"/>
                <a:ea typeface="宋体" panose="02010600030101010101" pitchFamily="2" charset="-122"/>
              </a:rPr>
              <a:t>)=11</a:t>
            </a:r>
            <a:endParaRPr lang="en-US" altLang="zh-CN" sz="2400">
              <a:solidFill>
                <a:schemeClr val="tx1"/>
              </a:solidFill>
              <a:latin typeface="Arial" panose="020B0604020202020204" pitchFamily="34" charset="0"/>
              <a:ea typeface="宋体" panose="02010600030101010101" pitchFamily="2" charset="-122"/>
            </a:endParaRPr>
          </a:p>
          <a:p>
            <a:pPr>
              <a:lnSpc>
                <a:spcPts val="3000"/>
              </a:lnSpc>
              <a:spcBef>
                <a:spcPct val="0"/>
              </a:spcBef>
              <a:buClrTx/>
              <a:buSzTx/>
              <a:buFontTx/>
              <a:buNone/>
            </a:pPr>
            <a:r>
              <a:rPr lang="en-US" altLang="zh-CN" sz="2400">
                <a:solidFill>
                  <a:schemeClr val="tx1"/>
                </a:solidFill>
                <a:latin typeface="Arial" panose="020B0604020202020204" pitchFamily="34" charset="0"/>
                <a:ea typeface="宋体" panose="02010600030101010101" pitchFamily="2" charset="-122"/>
              </a:rPr>
              <a:t>f(s,v</a:t>
            </a:r>
            <a:r>
              <a:rPr lang="en-US" altLang="zh-CN" sz="2400" baseline="-25000">
                <a:solidFill>
                  <a:schemeClr val="tx1"/>
                </a:solidFill>
                <a:latin typeface="Arial" panose="020B0604020202020204" pitchFamily="34" charset="0"/>
                <a:ea typeface="宋体" panose="02010600030101010101" pitchFamily="2" charset="-122"/>
              </a:rPr>
              <a:t>2</a:t>
            </a:r>
            <a:r>
              <a:rPr lang="en-US" altLang="zh-CN" sz="2400">
                <a:solidFill>
                  <a:schemeClr val="tx1"/>
                </a:solidFill>
                <a:latin typeface="Arial" panose="020B0604020202020204" pitchFamily="34" charset="0"/>
                <a:ea typeface="宋体" panose="02010600030101010101" pitchFamily="2" charset="-122"/>
              </a:rPr>
              <a:t>)=8</a:t>
            </a:r>
            <a:endParaRPr lang="zh-CN" altLang="en-US" sz="2400">
              <a:solidFill>
                <a:schemeClr val="tx1"/>
              </a:solidFill>
              <a:latin typeface="Arial" panose="020B0604020202020204" pitchFamily="34" charset="0"/>
              <a:ea typeface="宋体" panose="02010600030101010101" pitchFamily="2" charset="-122"/>
            </a:endParaRPr>
          </a:p>
          <a:p>
            <a:pPr>
              <a:lnSpc>
                <a:spcPts val="3000"/>
              </a:lnSpc>
              <a:spcBef>
                <a:spcPct val="0"/>
              </a:spcBef>
              <a:buClrTx/>
              <a:buSzTx/>
              <a:buFontTx/>
              <a:buNone/>
            </a:pPr>
            <a:r>
              <a:rPr lang="en-US" altLang="zh-CN" sz="2400">
                <a:solidFill>
                  <a:schemeClr val="tx1"/>
                </a:solidFill>
                <a:latin typeface="Arial" panose="020B0604020202020204" pitchFamily="34" charset="0"/>
                <a:ea typeface="宋体" panose="02010600030101010101" pitchFamily="2" charset="-122"/>
              </a:rPr>
              <a:t>f(v</a:t>
            </a:r>
            <a:r>
              <a:rPr lang="en-US" altLang="zh-CN" sz="2400" baseline="-25000">
                <a:solidFill>
                  <a:schemeClr val="tx1"/>
                </a:solidFill>
                <a:latin typeface="Arial" panose="020B0604020202020204" pitchFamily="34" charset="0"/>
                <a:ea typeface="宋体" panose="02010600030101010101" pitchFamily="2" charset="-122"/>
              </a:rPr>
              <a:t>1</a:t>
            </a:r>
            <a:r>
              <a:rPr lang="en-US" altLang="zh-CN" sz="2400">
                <a:solidFill>
                  <a:schemeClr val="tx1"/>
                </a:solidFill>
                <a:latin typeface="Arial" panose="020B0604020202020204" pitchFamily="34" charset="0"/>
                <a:ea typeface="宋体" panose="02010600030101010101" pitchFamily="2" charset="-122"/>
              </a:rPr>
              <a:t>,v</a:t>
            </a:r>
            <a:r>
              <a:rPr lang="en-US" altLang="zh-CN" sz="2400" baseline="-25000">
                <a:solidFill>
                  <a:schemeClr val="tx1"/>
                </a:solidFill>
                <a:latin typeface="Arial" panose="020B0604020202020204" pitchFamily="34" charset="0"/>
                <a:ea typeface="宋体" panose="02010600030101010101" pitchFamily="2" charset="-122"/>
              </a:rPr>
              <a:t>3</a:t>
            </a:r>
            <a:r>
              <a:rPr lang="en-US" altLang="zh-CN" sz="2400">
                <a:solidFill>
                  <a:schemeClr val="tx1"/>
                </a:solidFill>
                <a:latin typeface="Arial" panose="020B0604020202020204" pitchFamily="34" charset="0"/>
                <a:ea typeface="宋体" panose="02010600030101010101" pitchFamily="2" charset="-122"/>
              </a:rPr>
              <a:t>)=12</a:t>
            </a:r>
            <a:endParaRPr lang="zh-CN" altLang="en-US" sz="2400">
              <a:solidFill>
                <a:schemeClr val="tx1"/>
              </a:solidFill>
              <a:latin typeface="Arial" panose="020B0604020202020204" pitchFamily="34" charset="0"/>
              <a:ea typeface="宋体" panose="02010600030101010101" pitchFamily="2" charset="-122"/>
            </a:endParaRPr>
          </a:p>
          <a:p>
            <a:pPr>
              <a:lnSpc>
                <a:spcPts val="3000"/>
              </a:lnSpc>
              <a:spcBef>
                <a:spcPct val="0"/>
              </a:spcBef>
              <a:buClrTx/>
              <a:buSzTx/>
              <a:buFontTx/>
              <a:buNone/>
            </a:pPr>
            <a:r>
              <a:rPr lang="en-US" altLang="zh-CN" sz="2400">
                <a:solidFill>
                  <a:schemeClr val="tx1"/>
                </a:solidFill>
                <a:latin typeface="Arial" panose="020B0604020202020204" pitchFamily="34" charset="0"/>
                <a:ea typeface="宋体" panose="02010600030101010101" pitchFamily="2" charset="-122"/>
              </a:rPr>
              <a:t>f(v</a:t>
            </a:r>
            <a:r>
              <a:rPr lang="en-US" altLang="zh-CN" sz="2400" baseline="-25000">
                <a:solidFill>
                  <a:schemeClr val="tx1"/>
                </a:solidFill>
                <a:latin typeface="Arial" panose="020B0604020202020204" pitchFamily="34" charset="0"/>
                <a:ea typeface="宋体" panose="02010600030101010101" pitchFamily="2" charset="-122"/>
              </a:rPr>
              <a:t>2</a:t>
            </a:r>
            <a:r>
              <a:rPr lang="en-US" altLang="zh-CN" sz="2400">
                <a:solidFill>
                  <a:schemeClr val="tx1"/>
                </a:solidFill>
                <a:latin typeface="Arial" panose="020B0604020202020204" pitchFamily="34" charset="0"/>
                <a:ea typeface="宋体" panose="02010600030101010101" pitchFamily="2" charset="-122"/>
              </a:rPr>
              <a:t>,v</a:t>
            </a:r>
            <a:r>
              <a:rPr lang="en-US" altLang="zh-CN" sz="2400" baseline="-25000">
                <a:solidFill>
                  <a:schemeClr val="tx1"/>
                </a:solidFill>
                <a:latin typeface="Arial" panose="020B0604020202020204" pitchFamily="34" charset="0"/>
                <a:ea typeface="宋体" panose="02010600030101010101" pitchFamily="2" charset="-122"/>
              </a:rPr>
              <a:t>1</a:t>
            </a:r>
            <a:r>
              <a:rPr lang="en-US" altLang="zh-CN" sz="2400">
                <a:solidFill>
                  <a:schemeClr val="tx1"/>
                </a:solidFill>
                <a:latin typeface="Arial" panose="020B0604020202020204" pitchFamily="34" charset="0"/>
                <a:ea typeface="宋体" panose="02010600030101010101" pitchFamily="2" charset="-122"/>
              </a:rPr>
              <a:t>)=1</a:t>
            </a:r>
            <a:endParaRPr lang="en-US" altLang="zh-CN" sz="2400">
              <a:solidFill>
                <a:schemeClr val="tx1"/>
              </a:solidFill>
              <a:latin typeface="Arial" panose="020B0604020202020204" pitchFamily="34" charset="0"/>
              <a:ea typeface="宋体" panose="02010600030101010101" pitchFamily="2" charset="-122"/>
            </a:endParaRPr>
          </a:p>
          <a:p>
            <a:pPr>
              <a:lnSpc>
                <a:spcPts val="3000"/>
              </a:lnSpc>
              <a:spcBef>
                <a:spcPct val="0"/>
              </a:spcBef>
              <a:buClrTx/>
              <a:buSzTx/>
              <a:buFontTx/>
              <a:buNone/>
            </a:pPr>
            <a:r>
              <a:rPr lang="en-US" altLang="zh-CN" sz="2400">
                <a:solidFill>
                  <a:schemeClr val="tx1"/>
                </a:solidFill>
                <a:latin typeface="Arial" panose="020B0604020202020204" pitchFamily="34" charset="0"/>
                <a:ea typeface="宋体" panose="02010600030101010101" pitchFamily="2" charset="-122"/>
              </a:rPr>
              <a:t>f(v</a:t>
            </a:r>
            <a:r>
              <a:rPr lang="en-US" altLang="zh-CN" sz="2400" baseline="-25000">
                <a:solidFill>
                  <a:schemeClr val="tx1"/>
                </a:solidFill>
                <a:latin typeface="Arial" panose="020B0604020202020204" pitchFamily="34" charset="0"/>
                <a:ea typeface="宋体" panose="02010600030101010101" pitchFamily="2" charset="-122"/>
              </a:rPr>
              <a:t>2</a:t>
            </a:r>
            <a:r>
              <a:rPr lang="en-US" altLang="zh-CN" sz="2400">
                <a:solidFill>
                  <a:schemeClr val="tx1"/>
                </a:solidFill>
                <a:latin typeface="Arial" panose="020B0604020202020204" pitchFamily="34" charset="0"/>
                <a:ea typeface="宋体" panose="02010600030101010101" pitchFamily="2" charset="-122"/>
              </a:rPr>
              <a:t>,v</a:t>
            </a:r>
            <a:r>
              <a:rPr lang="en-US" altLang="zh-CN" sz="2400" baseline="-25000">
                <a:solidFill>
                  <a:schemeClr val="tx1"/>
                </a:solidFill>
                <a:latin typeface="Arial" panose="020B0604020202020204" pitchFamily="34" charset="0"/>
                <a:ea typeface="宋体" panose="02010600030101010101" pitchFamily="2" charset="-122"/>
              </a:rPr>
              <a:t>4</a:t>
            </a:r>
            <a:r>
              <a:rPr lang="en-US" altLang="zh-CN" sz="2400">
                <a:solidFill>
                  <a:schemeClr val="tx1"/>
                </a:solidFill>
                <a:latin typeface="Arial" panose="020B0604020202020204" pitchFamily="34" charset="0"/>
                <a:ea typeface="宋体" panose="02010600030101010101" pitchFamily="2" charset="-122"/>
              </a:rPr>
              <a:t>)=11</a:t>
            </a:r>
            <a:endParaRPr lang="en-US" altLang="zh-CN" sz="2400">
              <a:solidFill>
                <a:schemeClr val="tx1"/>
              </a:solidFill>
              <a:latin typeface="Arial" panose="020B0604020202020204" pitchFamily="34" charset="0"/>
              <a:ea typeface="宋体" panose="02010600030101010101" pitchFamily="2" charset="-122"/>
            </a:endParaRPr>
          </a:p>
          <a:p>
            <a:pPr>
              <a:lnSpc>
                <a:spcPts val="3000"/>
              </a:lnSpc>
              <a:spcBef>
                <a:spcPct val="0"/>
              </a:spcBef>
              <a:buClrTx/>
              <a:buSzTx/>
              <a:buFontTx/>
              <a:buNone/>
            </a:pPr>
            <a:r>
              <a:rPr lang="en-US" altLang="zh-CN" sz="2400">
                <a:solidFill>
                  <a:schemeClr val="tx1"/>
                </a:solidFill>
                <a:latin typeface="Arial" panose="020B0604020202020204" pitchFamily="34" charset="0"/>
                <a:ea typeface="宋体" panose="02010600030101010101" pitchFamily="2" charset="-122"/>
              </a:rPr>
              <a:t>f(v</a:t>
            </a:r>
            <a:r>
              <a:rPr lang="en-US" altLang="zh-CN" sz="2400" baseline="-25000">
                <a:solidFill>
                  <a:schemeClr val="tx1"/>
                </a:solidFill>
                <a:latin typeface="Arial" panose="020B0604020202020204" pitchFamily="34" charset="0"/>
                <a:ea typeface="宋体" panose="02010600030101010101" pitchFamily="2" charset="-122"/>
              </a:rPr>
              <a:t>3</a:t>
            </a:r>
            <a:r>
              <a:rPr lang="en-US" altLang="zh-CN" sz="2400">
                <a:solidFill>
                  <a:schemeClr val="tx1"/>
                </a:solidFill>
                <a:latin typeface="Arial" panose="020B0604020202020204" pitchFamily="34" charset="0"/>
                <a:ea typeface="宋体" panose="02010600030101010101" pitchFamily="2" charset="-122"/>
              </a:rPr>
              <a:t>,v</a:t>
            </a:r>
            <a:r>
              <a:rPr lang="en-US" altLang="zh-CN" sz="2400" baseline="-25000">
                <a:solidFill>
                  <a:schemeClr val="tx1"/>
                </a:solidFill>
                <a:latin typeface="Arial" panose="020B0604020202020204" pitchFamily="34" charset="0"/>
                <a:ea typeface="宋体" panose="02010600030101010101" pitchFamily="2" charset="-122"/>
              </a:rPr>
              <a:t>2</a:t>
            </a:r>
            <a:r>
              <a:rPr lang="en-US" altLang="zh-CN" sz="2400">
                <a:solidFill>
                  <a:schemeClr val="tx1"/>
                </a:solidFill>
                <a:latin typeface="Arial" panose="020B0604020202020204" pitchFamily="34" charset="0"/>
                <a:ea typeface="宋体" panose="02010600030101010101" pitchFamily="2" charset="-122"/>
              </a:rPr>
              <a:t>)=4</a:t>
            </a:r>
            <a:endParaRPr lang="en-US" altLang="zh-CN" sz="2400">
              <a:solidFill>
                <a:schemeClr val="tx1"/>
              </a:solidFill>
              <a:latin typeface="Arial" panose="020B0604020202020204" pitchFamily="34" charset="0"/>
              <a:ea typeface="宋体" panose="02010600030101010101" pitchFamily="2" charset="-122"/>
            </a:endParaRPr>
          </a:p>
          <a:p>
            <a:pPr>
              <a:lnSpc>
                <a:spcPts val="3000"/>
              </a:lnSpc>
              <a:spcBef>
                <a:spcPct val="0"/>
              </a:spcBef>
              <a:buClrTx/>
              <a:buSzTx/>
              <a:buFontTx/>
              <a:buNone/>
            </a:pPr>
            <a:r>
              <a:rPr lang="en-US" altLang="zh-CN" sz="2400">
                <a:solidFill>
                  <a:schemeClr val="tx1"/>
                </a:solidFill>
                <a:latin typeface="Arial" panose="020B0604020202020204" pitchFamily="34" charset="0"/>
                <a:ea typeface="宋体" panose="02010600030101010101" pitchFamily="2" charset="-122"/>
              </a:rPr>
              <a:t>f(v</a:t>
            </a:r>
            <a:r>
              <a:rPr lang="en-US" altLang="zh-CN" sz="2400" baseline="-25000">
                <a:solidFill>
                  <a:schemeClr val="tx1"/>
                </a:solidFill>
                <a:latin typeface="Arial" panose="020B0604020202020204" pitchFamily="34" charset="0"/>
                <a:ea typeface="宋体" panose="02010600030101010101" pitchFamily="2" charset="-122"/>
              </a:rPr>
              <a:t>4</a:t>
            </a:r>
            <a:r>
              <a:rPr lang="en-US" altLang="zh-CN" sz="2400">
                <a:solidFill>
                  <a:schemeClr val="tx1"/>
                </a:solidFill>
                <a:latin typeface="Arial" panose="020B0604020202020204" pitchFamily="34" charset="0"/>
                <a:ea typeface="宋体" panose="02010600030101010101" pitchFamily="2" charset="-122"/>
              </a:rPr>
              <a:t>,v</a:t>
            </a:r>
            <a:r>
              <a:rPr lang="en-US" altLang="zh-CN" sz="2400" baseline="-25000">
                <a:solidFill>
                  <a:schemeClr val="tx1"/>
                </a:solidFill>
                <a:latin typeface="Arial" panose="020B0604020202020204" pitchFamily="34" charset="0"/>
                <a:ea typeface="宋体" panose="02010600030101010101" pitchFamily="2" charset="-122"/>
              </a:rPr>
              <a:t>3</a:t>
            </a:r>
            <a:r>
              <a:rPr lang="en-US" altLang="zh-CN" sz="2400">
                <a:solidFill>
                  <a:schemeClr val="tx1"/>
                </a:solidFill>
                <a:latin typeface="Arial" panose="020B0604020202020204" pitchFamily="34" charset="0"/>
                <a:ea typeface="宋体" panose="02010600030101010101" pitchFamily="2" charset="-122"/>
              </a:rPr>
              <a:t>)=7</a:t>
            </a:r>
            <a:endParaRPr lang="en-US" altLang="zh-CN" sz="2400">
              <a:solidFill>
                <a:schemeClr val="tx1"/>
              </a:solidFill>
              <a:latin typeface="Arial" panose="020B0604020202020204" pitchFamily="34" charset="0"/>
              <a:ea typeface="宋体" panose="02010600030101010101" pitchFamily="2" charset="-122"/>
            </a:endParaRPr>
          </a:p>
          <a:p>
            <a:pPr>
              <a:lnSpc>
                <a:spcPts val="3000"/>
              </a:lnSpc>
              <a:spcBef>
                <a:spcPct val="0"/>
              </a:spcBef>
              <a:buClrTx/>
              <a:buSzTx/>
              <a:buFontTx/>
              <a:buNone/>
            </a:pPr>
            <a:r>
              <a:rPr lang="en-US" altLang="zh-CN" sz="2400">
                <a:solidFill>
                  <a:schemeClr val="tx1"/>
                </a:solidFill>
                <a:latin typeface="Arial" panose="020B0604020202020204" pitchFamily="34" charset="0"/>
                <a:ea typeface="宋体" panose="02010600030101010101" pitchFamily="2" charset="-122"/>
              </a:rPr>
              <a:t>f(v</a:t>
            </a:r>
            <a:r>
              <a:rPr lang="en-US" altLang="zh-CN" sz="2400" baseline="-25000">
                <a:solidFill>
                  <a:schemeClr val="tx1"/>
                </a:solidFill>
                <a:latin typeface="Arial" panose="020B0604020202020204" pitchFamily="34" charset="0"/>
                <a:ea typeface="宋体" panose="02010600030101010101" pitchFamily="2" charset="-122"/>
              </a:rPr>
              <a:t>3</a:t>
            </a:r>
            <a:r>
              <a:rPr lang="en-US" altLang="zh-CN" sz="2400">
                <a:solidFill>
                  <a:schemeClr val="tx1"/>
                </a:solidFill>
                <a:latin typeface="Arial" panose="020B0604020202020204" pitchFamily="34" charset="0"/>
                <a:ea typeface="宋体" panose="02010600030101010101" pitchFamily="2" charset="-122"/>
              </a:rPr>
              <a:t>,t)=15</a:t>
            </a:r>
            <a:endParaRPr lang="en-US" altLang="zh-CN" sz="2400">
              <a:solidFill>
                <a:schemeClr val="tx1"/>
              </a:solidFill>
              <a:latin typeface="Arial" panose="020B0604020202020204" pitchFamily="34" charset="0"/>
              <a:ea typeface="宋体" panose="02010600030101010101" pitchFamily="2" charset="-122"/>
            </a:endParaRPr>
          </a:p>
          <a:p>
            <a:pPr>
              <a:lnSpc>
                <a:spcPts val="3000"/>
              </a:lnSpc>
              <a:spcBef>
                <a:spcPct val="0"/>
              </a:spcBef>
              <a:buClrTx/>
              <a:buSzTx/>
              <a:buFontTx/>
              <a:buNone/>
            </a:pPr>
            <a:r>
              <a:rPr lang="en-US" altLang="zh-CN" sz="2400">
                <a:solidFill>
                  <a:schemeClr val="tx1"/>
                </a:solidFill>
                <a:latin typeface="Arial" panose="020B0604020202020204" pitchFamily="34" charset="0"/>
                <a:ea typeface="宋体" panose="02010600030101010101" pitchFamily="2" charset="-122"/>
              </a:rPr>
              <a:t>f(v</a:t>
            </a:r>
            <a:r>
              <a:rPr lang="en-US" altLang="zh-CN" sz="2400" baseline="-25000">
                <a:solidFill>
                  <a:schemeClr val="tx1"/>
                </a:solidFill>
                <a:latin typeface="Arial" panose="020B0604020202020204" pitchFamily="34" charset="0"/>
                <a:ea typeface="宋体" panose="02010600030101010101" pitchFamily="2" charset="-122"/>
              </a:rPr>
              <a:t>4</a:t>
            </a:r>
            <a:r>
              <a:rPr lang="en-US" altLang="zh-CN" sz="2400">
                <a:solidFill>
                  <a:schemeClr val="tx1"/>
                </a:solidFill>
                <a:latin typeface="Arial" panose="020B0604020202020204" pitchFamily="34" charset="0"/>
                <a:ea typeface="宋体" panose="02010600030101010101" pitchFamily="2" charset="-122"/>
              </a:rPr>
              <a:t>,t)=4</a:t>
            </a:r>
            <a:endParaRPr lang="zh-CN" altLang="en-US" sz="2400">
              <a:solidFill>
                <a:schemeClr val="tx1"/>
              </a:solidFill>
              <a:latin typeface="Arial" panose="020B0604020202020204" pitchFamily="34" charset="0"/>
              <a:ea typeface="宋体" panose="02010600030101010101" pitchFamily="2" charset="-122"/>
            </a:endParaRPr>
          </a:p>
        </p:txBody>
      </p:sp>
      <p:sp>
        <p:nvSpPr>
          <p:cNvPr id="21" name="文本框 20"/>
          <p:cNvSpPr txBox="1"/>
          <p:nvPr/>
        </p:nvSpPr>
        <p:spPr>
          <a:xfrm>
            <a:off x="6032500" y="4183063"/>
            <a:ext cx="442913" cy="1477962"/>
          </a:xfrm>
          <a:prstGeom prst="rect">
            <a:avLst/>
          </a:prstGeom>
          <a:solidFill>
            <a:schemeClr val="accent1">
              <a:lumMod val="20000"/>
              <a:lumOff val="80000"/>
            </a:schemeClr>
          </a:solidFill>
        </p:spPr>
        <p:txBody>
          <a:bodyPr>
            <a:spAutoFit/>
          </a:bodyPr>
          <a:lstStyle/>
          <a:p>
            <a:pPr>
              <a:defRPr/>
            </a:pPr>
            <a:r>
              <a:rPr lang="zh-CN" altLang="en-US" dirty="0"/>
              <a:t>边上的流量</a:t>
            </a:r>
            <a:endParaRPr lang="zh-CN" altLang="en-US" dirty="0"/>
          </a:p>
        </p:txBody>
      </p:sp>
      <p:sp>
        <p:nvSpPr>
          <p:cNvPr id="17423" name="左大括号 21"/>
          <p:cNvSpPr/>
          <p:nvPr/>
        </p:nvSpPr>
        <p:spPr bwMode="auto">
          <a:xfrm>
            <a:off x="6594475" y="3390900"/>
            <a:ext cx="496888" cy="3062288"/>
          </a:xfrm>
          <a:prstGeom prst="leftBrace">
            <a:avLst>
              <a:gd name="adj1" fmla="val 8331"/>
              <a:gd name="adj2" fmla="val 50000"/>
            </a:avLst>
          </a:prstGeom>
          <a:solidFill>
            <a:schemeClr val="bg1"/>
          </a:solidFill>
          <a:ln w="38100" algn="ctr">
            <a:solidFill>
              <a:srgbClr val="FF0000"/>
            </a:solidFill>
            <a:rou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文本框 1"/>
          <p:cNvSpPr txBox="1">
            <a:spLocks noChangeArrowheads="1"/>
          </p:cNvSpPr>
          <p:nvPr/>
        </p:nvSpPr>
        <p:spPr bwMode="auto">
          <a:xfrm>
            <a:off x="250825" y="692150"/>
            <a:ext cx="8720138" cy="4767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ts val="1200"/>
              </a:spcBef>
              <a:buClrTx/>
              <a:buSzTx/>
              <a:buFont typeface="Arial" panose="020B0604020202020204" pitchFamily="34" charset="0"/>
              <a:buNone/>
            </a:pPr>
            <a:r>
              <a:rPr lang="zh-CN" altLang="en-US" sz="2400">
                <a:solidFill>
                  <a:schemeClr val="tx1"/>
                </a:solidFill>
              </a:rPr>
              <a:t>       最后，由于一共有</a:t>
            </a:r>
            <a:r>
              <a:rPr lang="en-US" altLang="zh-CN" sz="2400" b="1">
                <a:solidFill>
                  <a:srgbClr val="0000FF"/>
                </a:solidFill>
              </a:rPr>
              <a:t>O(E)</a:t>
            </a:r>
            <a:r>
              <a:rPr lang="zh-CN" altLang="en-US" sz="2400">
                <a:solidFill>
                  <a:schemeClr val="tx1"/>
                </a:solidFill>
              </a:rPr>
              <a:t>对结点可以在残存网络中有边彼此相连，</a:t>
            </a:r>
            <a:r>
              <a:rPr lang="zh-CN" altLang="en-US" sz="2400" b="1">
                <a:solidFill>
                  <a:schemeClr val="tx1"/>
                </a:solidFill>
              </a:rPr>
              <a:t>每条边都可能成为关键边</a:t>
            </a:r>
            <a:r>
              <a:rPr lang="zh-CN" altLang="en-US" sz="2400">
                <a:solidFill>
                  <a:schemeClr val="tx1"/>
                </a:solidFill>
              </a:rPr>
              <a:t>。</a:t>
            </a:r>
            <a:endParaRPr lang="en-US" altLang="zh-CN" sz="2400">
              <a:solidFill>
                <a:schemeClr val="tx1"/>
              </a:solidFill>
            </a:endParaRPr>
          </a:p>
          <a:p>
            <a:pPr>
              <a:lnSpc>
                <a:spcPct val="150000"/>
              </a:lnSpc>
              <a:spcBef>
                <a:spcPts val="1200"/>
              </a:spcBef>
              <a:buClrTx/>
              <a:buSzTx/>
              <a:buFont typeface="Arial" panose="020B0604020202020204" pitchFamily="34" charset="0"/>
              <a:buNone/>
            </a:pPr>
            <a:r>
              <a:rPr lang="en-US" altLang="zh-CN" sz="2400">
                <a:solidFill>
                  <a:schemeClr val="tx1"/>
                </a:solidFill>
              </a:rPr>
              <a:t>       </a:t>
            </a:r>
            <a:r>
              <a:rPr lang="zh-CN" altLang="en-US" sz="2400">
                <a:solidFill>
                  <a:schemeClr val="tx1"/>
                </a:solidFill>
              </a:rPr>
              <a:t>根据上面的分析，在</a:t>
            </a:r>
            <a:r>
              <a:rPr lang="en-US" altLang="zh-CN" sz="2400">
                <a:solidFill>
                  <a:schemeClr val="tx1"/>
                </a:solidFill>
              </a:rPr>
              <a:t>Edmonds-Karp</a:t>
            </a:r>
            <a:r>
              <a:rPr lang="zh-CN" altLang="en-US" sz="2400">
                <a:solidFill>
                  <a:schemeClr val="tx1"/>
                </a:solidFill>
              </a:rPr>
              <a:t>算法执行的整个过程中，每条边最多有</a:t>
            </a:r>
            <a:r>
              <a:rPr lang="en-US" altLang="zh-CN" sz="2400" b="1">
                <a:solidFill>
                  <a:srgbClr val="0000FF"/>
                </a:solidFill>
              </a:rPr>
              <a:t>|V|/2</a:t>
            </a:r>
            <a:r>
              <a:rPr lang="zh-CN" altLang="en-US" sz="2400">
                <a:solidFill>
                  <a:schemeClr val="tx1"/>
                </a:solidFill>
              </a:rPr>
              <a:t>次机会成为关键边，所以在算法执行的整个过程中关键边的总数为</a:t>
            </a:r>
            <a:r>
              <a:rPr lang="en-US" altLang="zh-CN" sz="2400" b="1">
                <a:solidFill>
                  <a:srgbClr val="0000FF"/>
                </a:solidFill>
              </a:rPr>
              <a:t>O(VE)</a:t>
            </a:r>
            <a:r>
              <a:rPr lang="zh-CN" altLang="en-US" sz="2400">
                <a:solidFill>
                  <a:schemeClr val="tx1"/>
                </a:solidFill>
              </a:rPr>
              <a:t>。</a:t>
            </a:r>
            <a:endParaRPr lang="en-US" altLang="zh-CN" sz="2400">
              <a:solidFill>
                <a:schemeClr val="tx1"/>
              </a:solidFill>
            </a:endParaRPr>
          </a:p>
          <a:p>
            <a:pPr>
              <a:lnSpc>
                <a:spcPct val="150000"/>
              </a:lnSpc>
              <a:spcBef>
                <a:spcPts val="1200"/>
              </a:spcBef>
              <a:buClrTx/>
              <a:buSzTx/>
              <a:buFont typeface="Arial" panose="020B0604020202020204" pitchFamily="34" charset="0"/>
              <a:buNone/>
            </a:pPr>
            <a:r>
              <a:rPr lang="en-US" altLang="zh-CN" sz="2400">
                <a:solidFill>
                  <a:schemeClr val="tx1"/>
                </a:solidFill>
              </a:rPr>
              <a:t>       </a:t>
            </a:r>
            <a:r>
              <a:rPr lang="zh-CN" altLang="en-US" sz="2400">
                <a:solidFill>
                  <a:schemeClr val="tx1"/>
                </a:solidFill>
              </a:rPr>
              <a:t>而每条增广路径至少有一条关键边，每条增广路径意味着要对流网络进行一次流量递增计算，所以</a:t>
            </a:r>
            <a:r>
              <a:rPr lang="en-US" altLang="zh-CN" sz="2400">
                <a:solidFill>
                  <a:schemeClr val="tx1"/>
                </a:solidFill>
              </a:rPr>
              <a:t>Edmonds-Karp</a:t>
            </a:r>
            <a:r>
              <a:rPr lang="zh-CN" altLang="en-US" sz="2400">
                <a:solidFill>
                  <a:schemeClr val="tx1"/>
                </a:solidFill>
              </a:rPr>
              <a:t>算法执行的流量递增操作的次数为</a:t>
            </a:r>
            <a:r>
              <a:rPr lang="en-US" altLang="zh-CN" sz="2400" b="1">
                <a:solidFill>
                  <a:schemeClr val="tx1"/>
                </a:solidFill>
              </a:rPr>
              <a:t>O(VE)</a:t>
            </a:r>
            <a:r>
              <a:rPr lang="zh-CN" altLang="en-US" sz="2400" b="1">
                <a:solidFill>
                  <a:schemeClr val="tx1"/>
                </a:solidFill>
              </a:rPr>
              <a:t>。                          证毕。</a:t>
            </a:r>
            <a:endParaRPr lang="zh-CN" altLang="en-US" sz="2400">
              <a:solidFill>
                <a:schemeClr val="tx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文本框 1"/>
          <p:cNvSpPr txBox="1">
            <a:spLocks noChangeArrowheads="1"/>
          </p:cNvSpPr>
          <p:nvPr/>
        </p:nvSpPr>
        <p:spPr bwMode="auto">
          <a:xfrm>
            <a:off x="136525" y="179388"/>
            <a:ext cx="9007475" cy="3509962"/>
          </a:xfrm>
          <a:prstGeom prst="rect">
            <a:avLst/>
          </a:prstGeom>
          <a:solidFill>
            <a:schemeClr val="bg1"/>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defRPr/>
            </a:pPr>
            <a:r>
              <a:rPr lang="zh-CN" altLang="en-US" sz="2800" b="1" dirty="0">
                <a:solidFill>
                  <a:schemeClr val="tx1"/>
                </a:solidFill>
              </a:rPr>
              <a:t>最大流算法应用：寻找最大二分匹配</a:t>
            </a:r>
            <a:endParaRPr lang="zh-CN" altLang="en-US" sz="2800" b="1" dirty="0">
              <a:solidFill>
                <a:schemeClr val="tx1"/>
              </a:solidFill>
            </a:endParaRPr>
          </a:p>
          <a:p>
            <a:pPr marL="894080" indent="-894080">
              <a:lnSpc>
                <a:spcPct val="150000"/>
              </a:lnSpc>
              <a:spcBef>
                <a:spcPct val="0"/>
              </a:spcBef>
              <a:buClrTx/>
              <a:buSzTx/>
              <a:buFont typeface="Wingdings" panose="05000000000000000000" pitchFamily="2" charset="2"/>
              <a:buNone/>
              <a:defRPr/>
            </a:pPr>
            <a:r>
              <a:rPr lang="zh-CN" altLang="en-US" sz="2400" b="1" dirty="0">
                <a:solidFill>
                  <a:srgbClr val="FF0000"/>
                </a:solidFill>
              </a:rPr>
              <a:t>匹配</a:t>
            </a:r>
            <a:r>
              <a:rPr lang="zh-CN" altLang="en-US" sz="2400" dirty="0">
                <a:solidFill>
                  <a:schemeClr val="tx1"/>
                </a:solidFill>
              </a:rPr>
              <a:t>：对无向图</a:t>
            </a:r>
            <a:r>
              <a:rPr lang="en-US" altLang="zh-CN" sz="2400" dirty="0">
                <a:solidFill>
                  <a:schemeClr val="tx1"/>
                </a:solidFill>
              </a:rPr>
              <a:t>G=(V,E)</a:t>
            </a:r>
            <a:r>
              <a:rPr lang="zh-CN" altLang="en-US" sz="2400" dirty="0">
                <a:solidFill>
                  <a:schemeClr val="tx1"/>
                </a:solidFill>
              </a:rPr>
              <a:t>的一个</a:t>
            </a:r>
            <a:r>
              <a:rPr lang="zh-CN" altLang="en-US" sz="2400" b="1" dirty="0">
                <a:solidFill>
                  <a:srgbClr val="FF0000"/>
                </a:solidFill>
              </a:rPr>
              <a:t>匹配是边的一个子集           </a:t>
            </a:r>
            <a:r>
              <a:rPr lang="zh-CN" altLang="en-US" sz="2400" dirty="0">
                <a:solidFill>
                  <a:schemeClr val="tx1"/>
                </a:solidFill>
              </a:rPr>
              <a:t>，使得对于所有的结点</a:t>
            </a:r>
            <a:r>
              <a:rPr lang="en-US" altLang="zh-CN" sz="2400" dirty="0">
                <a:solidFill>
                  <a:schemeClr val="tx1"/>
                </a:solidFill>
              </a:rPr>
              <a:t>v</a:t>
            </a:r>
            <a:r>
              <a:rPr lang="zh-CN" altLang="en-US" sz="2400" dirty="0">
                <a:solidFill>
                  <a:schemeClr val="tx1"/>
                </a:solidFill>
              </a:rPr>
              <a:t>，子集</a:t>
            </a:r>
            <a:r>
              <a:rPr lang="en-US" altLang="zh-CN" sz="2400" dirty="0">
                <a:solidFill>
                  <a:schemeClr val="tx1"/>
                </a:solidFill>
              </a:rPr>
              <a:t>M</a:t>
            </a:r>
            <a:r>
              <a:rPr lang="zh-CN" altLang="en-US" sz="2400" dirty="0">
                <a:solidFill>
                  <a:schemeClr val="tx1"/>
                </a:solidFill>
              </a:rPr>
              <a:t>中最多有一条边与结点</a:t>
            </a:r>
            <a:r>
              <a:rPr lang="en-US" altLang="zh-CN" sz="2400" dirty="0">
                <a:solidFill>
                  <a:schemeClr val="tx1"/>
                </a:solidFill>
              </a:rPr>
              <a:t>v</a:t>
            </a:r>
            <a:r>
              <a:rPr lang="zh-CN" altLang="en-US" sz="2400" dirty="0">
                <a:solidFill>
                  <a:schemeClr val="tx1"/>
                </a:solidFill>
              </a:rPr>
              <a:t>相连。</a:t>
            </a:r>
            <a:endParaRPr lang="en-US" altLang="zh-CN" sz="2400" dirty="0">
              <a:solidFill>
                <a:schemeClr val="tx1"/>
              </a:solidFill>
            </a:endParaRPr>
          </a:p>
          <a:p>
            <a:pPr marL="894080" indent="-894080">
              <a:lnSpc>
                <a:spcPct val="150000"/>
              </a:lnSpc>
              <a:spcBef>
                <a:spcPct val="0"/>
              </a:spcBef>
              <a:buClrTx/>
              <a:buSzTx/>
              <a:buFont typeface="Wingdings" panose="05000000000000000000" pitchFamily="2" charset="2"/>
              <a:buNone/>
              <a:defRPr/>
            </a:pPr>
            <a:r>
              <a:rPr lang="en-US" altLang="zh-CN" sz="2400" dirty="0">
                <a:solidFill>
                  <a:schemeClr val="tx1"/>
                </a:solidFill>
              </a:rPr>
              <a:t>          </a:t>
            </a:r>
            <a:r>
              <a:rPr lang="en-US" altLang="zh-CN" sz="2400" b="1" dirty="0">
                <a:solidFill>
                  <a:schemeClr val="tx1"/>
                </a:solidFill>
              </a:rPr>
              <a:t>M</a:t>
            </a:r>
            <a:r>
              <a:rPr lang="zh-CN" altLang="en-US" sz="2400" b="1" dirty="0">
                <a:solidFill>
                  <a:schemeClr val="tx1"/>
                </a:solidFill>
              </a:rPr>
              <a:t>中边的数量称为</a:t>
            </a:r>
            <a:r>
              <a:rPr lang="en-US" altLang="zh-CN" sz="2400" b="1" dirty="0">
                <a:solidFill>
                  <a:schemeClr val="tx1"/>
                </a:solidFill>
              </a:rPr>
              <a:t>M</a:t>
            </a:r>
            <a:r>
              <a:rPr lang="zh-CN" altLang="en-US" sz="2400" b="1" dirty="0">
                <a:solidFill>
                  <a:schemeClr val="tx1"/>
                </a:solidFill>
              </a:rPr>
              <a:t>的</a:t>
            </a:r>
            <a:r>
              <a:rPr lang="zh-CN" altLang="en-US" sz="2400" b="1" dirty="0">
                <a:solidFill>
                  <a:srgbClr val="0000FF"/>
                </a:solidFill>
              </a:rPr>
              <a:t>基数，记为</a:t>
            </a:r>
            <a:r>
              <a:rPr lang="en-US" altLang="zh-CN" sz="2400" b="1" dirty="0">
                <a:solidFill>
                  <a:srgbClr val="0000FF"/>
                </a:solidFill>
              </a:rPr>
              <a:t>|M|</a:t>
            </a:r>
            <a:r>
              <a:rPr lang="zh-CN" altLang="en-US" sz="2400" b="1" dirty="0">
                <a:solidFill>
                  <a:srgbClr val="0000FF"/>
                </a:solidFill>
              </a:rPr>
              <a:t>。</a:t>
            </a:r>
            <a:endParaRPr lang="zh-CN" altLang="en-US" sz="2400" b="1" dirty="0">
              <a:solidFill>
                <a:srgbClr val="0000FF"/>
              </a:solidFill>
            </a:endParaRPr>
          </a:p>
          <a:p>
            <a:pPr marL="894080" indent="-894080">
              <a:lnSpc>
                <a:spcPct val="150000"/>
              </a:lnSpc>
              <a:spcBef>
                <a:spcPct val="0"/>
              </a:spcBef>
              <a:buClrTx/>
              <a:buSzTx/>
              <a:buFont typeface="Arial" panose="020B0604020202020204" pitchFamily="34" charset="0"/>
              <a:buNone/>
              <a:defRPr/>
            </a:pPr>
            <a:r>
              <a:rPr lang="zh-CN" altLang="en-US" sz="2400" b="1" dirty="0">
                <a:solidFill>
                  <a:srgbClr val="FF0000"/>
                </a:solidFill>
              </a:rPr>
              <a:t>最大匹配</a:t>
            </a:r>
            <a:r>
              <a:rPr lang="zh-CN" altLang="en-US" sz="2400" dirty="0">
                <a:solidFill>
                  <a:schemeClr val="tx1"/>
                </a:solidFill>
              </a:rPr>
              <a:t>：基数最大的匹配。即，如果</a:t>
            </a:r>
            <a:r>
              <a:rPr lang="en-US" altLang="zh-CN" sz="2400" dirty="0">
                <a:solidFill>
                  <a:schemeClr val="tx1"/>
                </a:solidFill>
              </a:rPr>
              <a:t>M</a:t>
            </a:r>
            <a:r>
              <a:rPr lang="zh-CN" altLang="en-US" sz="2400" dirty="0">
                <a:solidFill>
                  <a:schemeClr val="tx1"/>
                </a:solidFill>
              </a:rPr>
              <a:t>是一个最大匹配，则对于任意匹配</a:t>
            </a:r>
            <a:r>
              <a:rPr lang="en-US" altLang="zh-CN" sz="2400" dirty="0">
                <a:solidFill>
                  <a:schemeClr val="tx1"/>
                </a:solidFill>
              </a:rPr>
              <a:t>M'</a:t>
            </a:r>
            <a:r>
              <a:rPr lang="zh-CN" altLang="en-US" sz="2400" dirty="0">
                <a:solidFill>
                  <a:schemeClr val="tx1"/>
                </a:solidFill>
              </a:rPr>
              <a:t> ，有</a:t>
            </a:r>
            <a:endParaRPr lang="zh-CN" altLang="en-US" sz="2400" dirty="0">
              <a:solidFill>
                <a:schemeClr val="tx1"/>
              </a:solidFill>
            </a:endParaRPr>
          </a:p>
        </p:txBody>
      </p:sp>
      <p:graphicFrame>
        <p:nvGraphicFramePr>
          <p:cNvPr id="122883" name="对象 1">
            <a:hlinkClick r:id="" action="ppaction://ole?verb=0"/>
          </p:cNvPr>
          <p:cNvGraphicFramePr>
            <a:graphicFrameLocks noChangeAspect="1"/>
          </p:cNvGraphicFramePr>
          <p:nvPr/>
        </p:nvGraphicFramePr>
        <p:xfrm>
          <a:off x="7092950" y="981075"/>
          <a:ext cx="1011238" cy="398463"/>
        </p:xfrm>
        <a:graphic>
          <a:graphicData uri="http://schemas.openxmlformats.org/presentationml/2006/ole">
            <mc:AlternateContent xmlns:mc="http://schemas.openxmlformats.org/markup-compatibility/2006">
              <mc:Choice xmlns:v="urn:schemas-microsoft-com:vml" Requires="v">
                <p:oleObj spid="_x0000_s122893" name="" r:id="rId1" imgW="482600" imgH="190500" progId="Equation.KSEE3">
                  <p:embed/>
                </p:oleObj>
              </mc:Choice>
              <mc:Fallback>
                <p:oleObj name="" r:id="rId1" imgW="482600" imgH="190500" progId="Equation.KSEE3">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950" y="981075"/>
                        <a:ext cx="101123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884" name="对象 4">
            <a:hlinkClick r:id="" action="ppaction://ole?verb=0"/>
          </p:cNvPr>
          <p:cNvGraphicFramePr>
            <a:graphicFrameLocks noChangeAspect="1"/>
          </p:cNvGraphicFramePr>
          <p:nvPr/>
        </p:nvGraphicFramePr>
        <p:xfrm>
          <a:off x="3738563" y="3149600"/>
          <a:ext cx="1392237" cy="465138"/>
        </p:xfrm>
        <a:graphic>
          <a:graphicData uri="http://schemas.openxmlformats.org/presentationml/2006/ole">
            <mc:AlternateContent xmlns:mc="http://schemas.openxmlformats.org/markup-compatibility/2006">
              <mc:Choice xmlns:v="urn:schemas-microsoft-com:vml" Requires="v">
                <p:oleObj spid="_x0000_s122894" name="" r:id="rId3" imgW="685800" imgH="228600" progId="Equation.KSEE3">
                  <p:embed/>
                </p:oleObj>
              </mc:Choice>
              <mc:Fallback>
                <p:oleObj name="" r:id="rId3" imgW="685800" imgH="228600" progId="Equation.KSEE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8563" y="3149600"/>
                        <a:ext cx="1392237"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2885" name="图片 8" descr="5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3563" y="3663950"/>
            <a:ext cx="1663700"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6" name="图片 10" descr="5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62288" y="3727450"/>
            <a:ext cx="1508125"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7" name="文本框 11"/>
          <p:cNvSpPr txBox="1">
            <a:spLocks noChangeArrowheads="1"/>
          </p:cNvSpPr>
          <p:nvPr/>
        </p:nvSpPr>
        <p:spPr bwMode="auto">
          <a:xfrm>
            <a:off x="827088" y="6364288"/>
            <a:ext cx="1304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 typeface="Arial" panose="020B0604020202020204" pitchFamily="34" charset="0"/>
              <a:buNone/>
            </a:pPr>
            <a:r>
              <a:rPr lang="zh-CN" altLang="en-US" sz="2000">
                <a:solidFill>
                  <a:schemeClr val="tx1"/>
                </a:solidFill>
              </a:rPr>
              <a:t>一个匹配</a:t>
            </a:r>
            <a:endParaRPr lang="zh-CN" altLang="en-US" sz="2000">
              <a:solidFill>
                <a:schemeClr val="tx1"/>
              </a:solidFill>
            </a:endParaRPr>
          </a:p>
        </p:txBody>
      </p:sp>
      <p:sp>
        <p:nvSpPr>
          <p:cNvPr id="122888" name="文本框 12"/>
          <p:cNvSpPr txBox="1">
            <a:spLocks noChangeArrowheads="1"/>
          </p:cNvSpPr>
          <p:nvPr/>
        </p:nvSpPr>
        <p:spPr bwMode="auto">
          <a:xfrm>
            <a:off x="3024188" y="6392863"/>
            <a:ext cx="1644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gn="ctr" eaLnBrk="1" hangingPunct="1">
              <a:spcBef>
                <a:spcPct val="0"/>
              </a:spcBef>
              <a:buClrTx/>
              <a:buSzTx/>
              <a:buFont typeface="Arial" panose="020B0604020202020204" pitchFamily="34" charset="0"/>
              <a:buNone/>
            </a:pPr>
            <a:r>
              <a:rPr lang="zh-CN" altLang="en-US" sz="2000">
                <a:solidFill>
                  <a:schemeClr val="tx1"/>
                </a:solidFill>
              </a:rPr>
              <a:t>最大匹配</a:t>
            </a:r>
            <a:endParaRPr lang="zh-CN" altLang="en-US" sz="2000">
              <a:solidFill>
                <a:schemeClr val="tx1"/>
              </a:solidFill>
            </a:endParaRPr>
          </a:p>
        </p:txBody>
      </p:sp>
      <p:sp>
        <p:nvSpPr>
          <p:cNvPr id="2" name="文本框 1"/>
          <p:cNvSpPr txBox="1"/>
          <p:nvPr/>
        </p:nvSpPr>
        <p:spPr>
          <a:xfrm>
            <a:off x="5724525" y="4056063"/>
            <a:ext cx="3240088" cy="1939925"/>
          </a:xfrm>
          <a:prstGeom prst="rect">
            <a:avLst/>
          </a:prstGeom>
          <a:solidFill>
            <a:schemeClr val="accent1">
              <a:lumMod val="20000"/>
              <a:lumOff val="80000"/>
            </a:schemeClr>
          </a:solidFill>
        </p:spPr>
        <p:txBody>
          <a:bodyPr>
            <a:spAutoFit/>
          </a:bodyPr>
          <a:lstStyle/>
          <a:p>
            <a:pPr>
              <a:lnSpc>
                <a:spcPct val="150000"/>
              </a:lnSpc>
              <a:defRPr/>
            </a:pPr>
            <a:r>
              <a:rPr lang="zh-CN" altLang="en-US" sz="2000" dirty="0">
                <a:latin typeface="微软雅黑" panose="020B0503020204020204" pitchFamily="34" charset="-122"/>
                <a:ea typeface="微软雅黑" panose="020B0503020204020204" pitchFamily="34" charset="-122"/>
              </a:rPr>
              <a:t>如果子集</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中的某条边与结点</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相连，则称结点</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由</a:t>
            </a: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所</a:t>
            </a:r>
            <a:r>
              <a:rPr lang="zh-CN" altLang="en-US" sz="2000" b="1" dirty="0">
                <a:solidFill>
                  <a:srgbClr val="FF0000"/>
                </a:solidFill>
                <a:latin typeface="微软雅黑" panose="020B0503020204020204" pitchFamily="34" charset="-122"/>
                <a:ea typeface="微软雅黑" panose="020B0503020204020204" pitchFamily="34" charset="-122"/>
              </a:rPr>
              <a:t>匹配</a:t>
            </a:r>
            <a:r>
              <a:rPr lang="zh-CN" altLang="en-US" sz="2000" dirty="0">
                <a:latin typeface="微软雅黑" panose="020B0503020204020204" pitchFamily="34" charset="-122"/>
                <a:ea typeface="微软雅黑" panose="020B0503020204020204" pitchFamily="34" charset="-122"/>
              </a:rPr>
              <a:t>；否则，结点</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就是</a:t>
            </a:r>
            <a:r>
              <a:rPr lang="zh-CN" altLang="en-US" sz="2000" b="1" dirty="0">
                <a:solidFill>
                  <a:srgbClr val="FF0000"/>
                </a:solidFill>
                <a:latin typeface="微软雅黑" panose="020B0503020204020204" pitchFamily="34" charset="-122"/>
                <a:ea typeface="微软雅黑" panose="020B0503020204020204" pitchFamily="34" charset="-122"/>
              </a:rPr>
              <a:t>没有匹配</a:t>
            </a:r>
            <a:r>
              <a:rPr lang="zh-CN" altLang="en-US" sz="2000" dirty="0">
                <a:latin typeface="微软雅黑" panose="020B0503020204020204" pitchFamily="34" charset="-122"/>
                <a:ea typeface="微软雅黑" panose="020B0503020204020204" pitchFamily="34" charset="-122"/>
              </a:rPr>
              <a:t>的。</a:t>
            </a:r>
            <a:endParaRPr lang="zh-CN" altLang="en-US" sz="2000" dirty="0">
              <a:latin typeface="微软雅黑" panose="020B0503020204020204" pitchFamily="34" charset="-122"/>
              <a:ea typeface="微软雅黑" panose="020B0503020204020204" pitchFamily="34" charset="-122"/>
            </a:endParaRPr>
          </a:p>
        </p:txBody>
      </p:sp>
      <p:cxnSp>
        <p:nvCxnSpPr>
          <p:cNvPr id="122890" name="直接箭头连接符 3"/>
          <p:cNvCxnSpPr>
            <a:cxnSpLocks noChangeShapeType="1"/>
            <a:stCxn id="2" idx="1"/>
          </p:cNvCxnSpPr>
          <p:nvPr/>
        </p:nvCxnSpPr>
        <p:spPr bwMode="auto">
          <a:xfrm flipH="1">
            <a:off x="4640263" y="5026025"/>
            <a:ext cx="1084262" cy="131763"/>
          </a:xfrm>
          <a:prstGeom prst="straightConnector1">
            <a:avLst/>
          </a:prstGeom>
          <a:noFill/>
          <a:ln w="38100" algn="ctr">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891" name="直接箭头连接符 16"/>
          <p:cNvCxnSpPr>
            <a:cxnSpLocks noChangeShapeType="1"/>
            <a:stCxn id="2" idx="1"/>
          </p:cNvCxnSpPr>
          <p:nvPr/>
        </p:nvCxnSpPr>
        <p:spPr bwMode="auto">
          <a:xfrm flipH="1" flipV="1">
            <a:off x="4540250" y="4714875"/>
            <a:ext cx="1184275" cy="311150"/>
          </a:xfrm>
          <a:prstGeom prst="straightConnector1">
            <a:avLst/>
          </a:prstGeom>
          <a:noFill/>
          <a:ln w="38100" algn="ctr">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892" name="直接箭头连接符 18"/>
          <p:cNvCxnSpPr>
            <a:cxnSpLocks noChangeShapeType="1"/>
            <a:stCxn id="2" idx="1"/>
          </p:cNvCxnSpPr>
          <p:nvPr/>
        </p:nvCxnSpPr>
        <p:spPr bwMode="auto">
          <a:xfrm flipH="1" flipV="1">
            <a:off x="4533900" y="4254500"/>
            <a:ext cx="1190625" cy="771525"/>
          </a:xfrm>
          <a:prstGeom prst="straightConnector1">
            <a:avLst/>
          </a:prstGeom>
          <a:noFill/>
          <a:ln w="38100" algn="ctr">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文本框 1"/>
          <p:cNvSpPr txBox="1">
            <a:spLocks noChangeArrowheads="1"/>
          </p:cNvSpPr>
          <p:nvPr/>
        </p:nvSpPr>
        <p:spPr bwMode="auto">
          <a:xfrm>
            <a:off x="250825" y="188913"/>
            <a:ext cx="8472488" cy="6278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pPr>
            <a:r>
              <a:rPr lang="zh-CN" altLang="en-US" sz="2400" b="1">
                <a:solidFill>
                  <a:schemeClr val="tx1"/>
                </a:solidFill>
              </a:rPr>
              <a:t>二分图</a:t>
            </a:r>
            <a:r>
              <a:rPr lang="zh-CN" altLang="en-US" sz="2400">
                <a:solidFill>
                  <a:schemeClr val="tx1"/>
                </a:solidFill>
              </a:rPr>
              <a:t>：</a:t>
            </a:r>
            <a:endParaRPr lang="en-US" altLang="zh-CN" sz="2400">
              <a:solidFill>
                <a:schemeClr val="tx1"/>
              </a:solidFill>
            </a:endParaRPr>
          </a:p>
          <a:p>
            <a:pPr>
              <a:lnSpc>
                <a:spcPct val="150000"/>
              </a:lnSpc>
              <a:spcBef>
                <a:spcPct val="0"/>
              </a:spcBef>
              <a:buClrTx/>
              <a:buSzTx/>
              <a:buFont typeface="Arial" panose="020B0604020202020204" pitchFamily="34" charset="0"/>
              <a:buNone/>
            </a:pPr>
            <a:r>
              <a:rPr lang="en-US" altLang="zh-CN" sz="2400">
                <a:solidFill>
                  <a:schemeClr val="tx1"/>
                </a:solidFill>
              </a:rPr>
              <a:t>      </a:t>
            </a:r>
            <a:r>
              <a:rPr lang="zh-CN" altLang="en-US" sz="2400">
                <a:solidFill>
                  <a:schemeClr val="tx1"/>
                </a:solidFill>
              </a:rPr>
              <a:t>结点集合</a:t>
            </a:r>
            <a:r>
              <a:rPr lang="en-US" altLang="zh-CN" sz="2400">
                <a:solidFill>
                  <a:schemeClr val="tx1"/>
                </a:solidFill>
              </a:rPr>
              <a:t>V</a:t>
            </a:r>
            <a:r>
              <a:rPr lang="zh-CN" altLang="en-US" sz="2400">
                <a:solidFill>
                  <a:schemeClr val="tx1"/>
                </a:solidFill>
              </a:rPr>
              <a:t>可以划分为两部分</a:t>
            </a:r>
            <a:r>
              <a:rPr lang="en-US" altLang="zh-CN" sz="2400">
                <a:solidFill>
                  <a:schemeClr val="tx1"/>
                </a:solidFill>
              </a:rPr>
              <a:t>L</a:t>
            </a:r>
            <a:r>
              <a:rPr lang="zh-CN" altLang="en-US" sz="2400">
                <a:solidFill>
                  <a:schemeClr val="tx1"/>
                </a:solidFill>
              </a:rPr>
              <a:t>和</a:t>
            </a:r>
            <a:r>
              <a:rPr lang="en-US" altLang="zh-CN" sz="2400">
                <a:solidFill>
                  <a:schemeClr val="tx1"/>
                </a:solidFill>
              </a:rPr>
              <a:t>R</a:t>
            </a:r>
            <a:r>
              <a:rPr lang="zh-CN" altLang="en-US" sz="2400">
                <a:solidFill>
                  <a:schemeClr val="tx1"/>
                </a:solidFill>
              </a:rPr>
              <a:t>，                       Ø  ，边集</a:t>
            </a:r>
            <a:r>
              <a:rPr lang="en-US" altLang="zh-CN" sz="2400">
                <a:solidFill>
                  <a:schemeClr val="tx1"/>
                </a:solidFill>
              </a:rPr>
              <a:t>E</a:t>
            </a:r>
            <a:r>
              <a:rPr lang="zh-CN" altLang="en-US" sz="2400">
                <a:solidFill>
                  <a:schemeClr val="tx1"/>
                </a:solidFill>
              </a:rPr>
              <a:t>中所有边横跨</a:t>
            </a:r>
            <a:r>
              <a:rPr lang="en-US" altLang="zh-CN" sz="2400">
                <a:solidFill>
                  <a:schemeClr val="tx1"/>
                </a:solidFill>
              </a:rPr>
              <a:t>L</a:t>
            </a:r>
            <a:r>
              <a:rPr lang="zh-CN" altLang="en-US" sz="2400">
                <a:solidFill>
                  <a:schemeClr val="tx1"/>
                </a:solidFill>
              </a:rPr>
              <a:t>和</a:t>
            </a:r>
            <a:r>
              <a:rPr lang="en-US" altLang="zh-CN" sz="2400">
                <a:solidFill>
                  <a:schemeClr val="tx1"/>
                </a:solidFill>
              </a:rPr>
              <a:t>R</a:t>
            </a:r>
            <a:r>
              <a:rPr lang="zh-CN" altLang="en-US" sz="2400">
                <a:solidFill>
                  <a:schemeClr val="tx1"/>
                </a:solidFill>
              </a:rPr>
              <a:t>，即对于任意的                ，有</a:t>
            </a:r>
            <a:endParaRPr lang="zh-CN" altLang="en-US" sz="2400">
              <a:solidFill>
                <a:schemeClr val="tx1"/>
              </a:solidFill>
            </a:endParaRPr>
          </a:p>
          <a:p>
            <a:pPr>
              <a:lnSpc>
                <a:spcPct val="150000"/>
              </a:lnSpc>
              <a:spcBef>
                <a:spcPct val="0"/>
              </a:spcBef>
              <a:buClrTx/>
              <a:buSzTx/>
              <a:buFont typeface="Arial" panose="020B0604020202020204" pitchFamily="34" charset="0"/>
              <a:buNone/>
            </a:pPr>
            <a:endParaRPr lang="en-US" altLang="zh-CN" sz="2400">
              <a:solidFill>
                <a:schemeClr val="tx1"/>
              </a:solidFill>
            </a:endParaRPr>
          </a:p>
          <a:p>
            <a:pPr>
              <a:lnSpc>
                <a:spcPct val="150000"/>
              </a:lnSpc>
              <a:spcBef>
                <a:spcPct val="0"/>
              </a:spcBef>
              <a:buClrTx/>
              <a:buSzTx/>
              <a:buFont typeface="Arial" panose="020B0604020202020204" pitchFamily="34" charset="0"/>
              <a:buNone/>
            </a:pPr>
            <a:endParaRPr lang="en-US" altLang="zh-CN" sz="2400">
              <a:solidFill>
                <a:schemeClr val="tx1"/>
              </a:solidFill>
            </a:endParaRPr>
          </a:p>
          <a:p>
            <a:pPr>
              <a:lnSpc>
                <a:spcPct val="150000"/>
              </a:lnSpc>
              <a:spcBef>
                <a:spcPct val="0"/>
              </a:spcBef>
              <a:buClrTx/>
              <a:buSzTx/>
              <a:buFont typeface="Arial" panose="020B0604020202020204" pitchFamily="34" charset="0"/>
              <a:buNone/>
            </a:pPr>
            <a:endParaRPr lang="en-US" altLang="zh-CN" sz="2400">
              <a:solidFill>
                <a:schemeClr val="tx1"/>
              </a:solidFill>
            </a:endParaRPr>
          </a:p>
          <a:p>
            <a:pPr>
              <a:lnSpc>
                <a:spcPct val="150000"/>
              </a:lnSpc>
              <a:spcBef>
                <a:spcPct val="0"/>
              </a:spcBef>
              <a:buClrTx/>
              <a:buSzTx/>
              <a:buFont typeface="Arial" panose="020B0604020202020204" pitchFamily="34" charset="0"/>
              <a:buNone/>
            </a:pPr>
            <a:endParaRPr lang="en-US" altLang="zh-CN" sz="2400">
              <a:solidFill>
                <a:schemeClr val="tx1"/>
              </a:solidFill>
            </a:endParaRPr>
          </a:p>
          <a:p>
            <a:pPr>
              <a:lnSpc>
                <a:spcPct val="150000"/>
              </a:lnSpc>
              <a:spcBef>
                <a:spcPct val="0"/>
              </a:spcBef>
              <a:buClrTx/>
              <a:buSzTx/>
              <a:buFont typeface="Arial" panose="020B0604020202020204" pitchFamily="34" charset="0"/>
              <a:buNone/>
            </a:pPr>
            <a:endParaRPr lang="en-US" altLang="zh-CN" sz="2400">
              <a:solidFill>
                <a:schemeClr val="tx1"/>
              </a:solidFill>
            </a:endParaRPr>
          </a:p>
          <a:p>
            <a:pPr>
              <a:lnSpc>
                <a:spcPct val="150000"/>
              </a:lnSpc>
              <a:spcBef>
                <a:spcPct val="0"/>
              </a:spcBef>
              <a:buClrTx/>
              <a:buSzTx/>
              <a:buFont typeface="Arial" panose="020B0604020202020204" pitchFamily="34" charset="0"/>
              <a:buNone/>
            </a:pPr>
            <a:endParaRPr lang="en-US" altLang="zh-CN" sz="2400">
              <a:solidFill>
                <a:schemeClr val="tx1"/>
              </a:solidFill>
            </a:endParaRPr>
          </a:p>
          <a:p>
            <a:pPr>
              <a:lnSpc>
                <a:spcPct val="150000"/>
              </a:lnSpc>
              <a:spcBef>
                <a:spcPct val="0"/>
              </a:spcBef>
              <a:buClrTx/>
              <a:buSzTx/>
              <a:buFont typeface="Arial" panose="020B0604020202020204" pitchFamily="34" charset="0"/>
              <a:buNone/>
            </a:pPr>
            <a:endParaRPr lang="zh-CN" altLang="en-US" sz="2400">
              <a:solidFill>
                <a:schemeClr val="tx1"/>
              </a:solidFill>
            </a:endParaRPr>
          </a:p>
          <a:p>
            <a:pPr>
              <a:lnSpc>
                <a:spcPct val="150000"/>
              </a:lnSpc>
              <a:spcBef>
                <a:spcPct val="0"/>
              </a:spcBef>
              <a:buClrTx/>
              <a:buSzTx/>
              <a:buFont typeface="Arial" panose="020B0604020202020204" pitchFamily="34" charset="0"/>
              <a:buNone/>
            </a:pPr>
            <a:r>
              <a:rPr lang="zh-CN" altLang="en-US" sz="2800" b="1">
                <a:solidFill>
                  <a:srgbClr val="FF0000"/>
                </a:solidFill>
              </a:rPr>
              <a:t>问题：设计算法在二分图中寻找最大匹配</a:t>
            </a:r>
            <a:endParaRPr lang="zh-CN" altLang="en-US" sz="2800" b="1">
              <a:solidFill>
                <a:srgbClr val="FF0000"/>
              </a:solidFill>
            </a:endParaRPr>
          </a:p>
        </p:txBody>
      </p:sp>
      <p:graphicFrame>
        <p:nvGraphicFramePr>
          <p:cNvPr id="123907" name="对象 5">
            <a:hlinkClick r:id="" action="ppaction://ole?verb=0"/>
          </p:cNvPr>
          <p:cNvGraphicFramePr>
            <a:graphicFrameLocks noChangeAspect="1"/>
          </p:cNvGraphicFramePr>
          <p:nvPr/>
        </p:nvGraphicFramePr>
        <p:xfrm>
          <a:off x="5588000" y="914400"/>
          <a:ext cx="2224088" cy="390525"/>
        </p:xfrm>
        <a:graphic>
          <a:graphicData uri="http://schemas.openxmlformats.org/presentationml/2006/ole">
            <mc:AlternateContent xmlns:mc="http://schemas.openxmlformats.org/markup-compatibility/2006">
              <mc:Choice xmlns:v="urn:schemas-microsoft-com:vml" Requires="v">
                <p:oleObj spid="_x0000_s123914" name="" r:id="rId1" imgW="1155700" imgH="203200" progId="Equation.KSEE3">
                  <p:embed/>
                </p:oleObj>
              </mc:Choice>
              <mc:Fallback>
                <p:oleObj name="" r:id="rId1" imgW="1155700" imgH="203200" progId="Equation.KSEE3">
                  <p:embed/>
                  <p:pic>
                    <p:nvPicPr>
                      <p:cNvPr id="0" name="对象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0" y="914400"/>
                        <a:ext cx="222408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08" name="对象 6">
            <a:hlinkClick r:id="" action="ppaction://ole?verb=0"/>
          </p:cNvPr>
          <p:cNvGraphicFramePr>
            <a:graphicFrameLocks noChangeAspect="1"/>
          </p:cNvGraphicFramePr>
          <p:nvPr/>
        </p:nvGraphicFramePr>
        <p:xfrm>
          <a:off x="5815013" y="1428750"/>
          <a:ext cx="1401762" cy="465138"/>
        </p:xfrm>
        <a:graphic>
          <a:graphicData uri="http://schemas.openxmlformats.org/presentationml/2006/ole">
            <mc:AlternateContent xmlns:mc="http://schemas.openxmlformats.org/markup-compatibility/2006">
              <mc:Choice xmlns:v="urn:schemas-microsoft-com:vml" Requires="v">
                <p:oleObj spid="_x0000_s123915" name="" r:id="rId3" imgW="609600" imgH="203200" progId="Equation.KSEE3">
                  <p:embed/>
                </p:oleObj>
              </mc:Choice>
              <mc:Fallback>
                <p:oleObj name="" r:id="rId3" imgW="609600" imgH="203200" progId="Equation.KSEE3">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013" y="1428750"/>
                        <a:ext cx="140176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09" name="对象 7">
            <a:hlinkClick r:id="" action="ppaction://ole?verb=0"/>
          </p:cNvPr>
          <p:cNvGraphicFramePr>
            <a:graphicFrameLocks noChangeAspect="1"/>
          </p:cNvGraphicFramePr>
          <p:nvPr/>
        </p:nvGraphicFramePr>
        <p:xfrm>
          <a:off x="2667000" y="1951038"/>
          <a:ext cx="3663950" cy="501650"/>
        </p:xfrm>
        <a:graphic>
          <a:graphicData uri="http://schemas.openxmlformats.org/presentationml/2006/ole">
            <mc:AlternateContent xmlns:mc="http://schemas.openxmlformats.org/markup-compatibility/2006">
              <mc:Choice xmlns:v="urn:schemas-microsoft-com:vml" Requires="v">
                <p:oleObj spid="_x0000_s123916" name="" r:id="rId5" imgW="1574800" imgH="215900" progId="Equation.KSEE3">
                  <p:embed/>
                </p:oleObj>
              </mc:Choice>
              <mc:Fallback>
                <p:oleObj name="" r:id="rId5" imgW="1574800" imgH="215900" progId="Equation.KSEE3">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1951038"/>
                        <a:ext cx="36639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3910" name="图片 8" descr="5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127250" y="2498725"/>
            <a:ext cx="1663700"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11" name="图片 10" descr="5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008563" y="2616200"/>
            <a:ext cx="1508125"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12" name="文本框 11"/>
          <p:cNvSpPr txBox="1">
            <a:spLocks noChangeArrowheads="1"/>
          </p:cNvSpPr>
          <p:nvPr/>
        </p:nvSpPr>
        <p:spPr bwMode="auto">
          <a:xfrm>
            <a:off x="2390775" y="5276850"/>
            <a:ext cx="1300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 typeface="Arial" panose="020B0604020202020204" pitchFamily="34" charset="0"/>
              <a:buNone/>
            </a:pPr>
            <a:r>
              <a:rPr lang="zh-CN" altLang="en-US" sz="2000">
                <a:solidFill>
                  <a:schemeClr val="tx1"/>
                </a:solidFill>
              </a:rPr>
              <a:t>二分匹配</a:t>
            </a:r>
            <a:endParaRPr lang="zh-CN" altLang="en-US" sz="2000">
              <a:solidFill>
                <a:schemeClr val="tx1"/>
              </a:solidFill>
            </a:endParaRPr>
          </a:p>
        </p:txBody>
      </p:sp>
      <p:sp>
        <p:nvSpPr>
          <p:cNvPr id="123913" name="文本框 12"/>
          <p:cNvSpPr txBox="1">
            <a:spLocks noChangeArrowheads="1"/>
          </p:cNvSpPr>
          <p:nvPr/>
        </p:nvSpPr>
        <p:spPr bwMode="auto">
          <a:xfrm>
            <a:off x="5008563" y="5284788"/>
            <a:ext cx="1800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 typeface="Arial" panose="020B0604020202020204" pitchFamily="34" charset="0"/>
              <a:buNone/>
            </a:pPr>
            <a:r>
              <a:rPr lang="zh-CN" altLang="en-US" sz="2000">
                <a:solidFill>
                  <a:schemeClr val="tx1"/>
                </a:solidFill>
              </a:rPr>
              <a:t>最大二分匹配</a:t>
            </a:r>
            <a:endParaRPr lang="zh-CN" altLang="en-US" sz="2000">
              <a:solidFill>
                <a:schemeClr val="tx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文本框 1"/>
          <p:cNvSpPr txBox="1">
            <a:spLocks noChangeArrowheads="1"/>
          </p:cNvSpPr>
          <p:nvPr/>
        </p:nvSpPr>
        <p:spPr bwMode="auto">
          <a:xfrm>
            <a:off x="250825" y="115888"/>
            <a:ext cx="8893175" cy="6532562"/>
          </a:xfrm>
          <a:prstGeom prst="rect">
            <a:avLst/>
          </a:prstGeom>
          <a:solidFill>
            <a:schemeClr val="bg1"/>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defRPr/>
            </a:pPr>
            <a:r>
              <a:rPr lang="zh-CN" altLang="en-US" sz="2800" b="1" dirty="0">
                <a:solidFill>
                  <a:schemeClr val="tx1"/>
                </a:solidFill>
              </a:rPr>
              <a:t>寻找最大二分匹配</a:t>
            </a:r>
            <a:endParaRPr lang="zh-CN" altLang="en-US" sz="2800" b="1" dirty="0">
              <a:solidFill>
                <a:schemeClr val="tx1"/>
              </a:solidFill>
            </a:endParaRPr>
          </a:p>
          <a:p>
            <a:pPr marL="1797050" indent="-1797050">
              <a:lnSpc>
                <a:spcPct val="150000"/>
              </a:lnSpc>
              <a:spcBef>
                <a:spcPct val="0"/>
              </a:spcBef>
              <a:buClrTx/>
              <a:buSzTx/>
              <a:buFont typeface="Arial" panose="020B0604020202020204" pitchFamily="34" charset="0"/>
              <a:buNone/>
              <a:defRPr/>
            </a:pPr>
            <a:r>
              <a:rPr lang="zh-CN" altLang="en-US" sz="2400" b="1" dirty="0">
                <a:solidFill>
                  <a:srgbClr val="FF0000"/>
                </a:solidFill>
              </a:rPr>
              <a:t>基本的思想</a:t>
            </a:r>
            <a:r>
              <a:rPr lang="zh-CN" altLang="en-US" sz="2400" dirty="0">
                <a:solidFill>
                  <a:schemeClr val="tx1"/>
                </a:solidFill>
              </a:rPr>
              <a:t>：构建一个流网络，将寻找最大二分匹配问题转化为求流网络的最大流问题，</a:t>
            </a:r>
            <a:r>
              <a:rPr lang="zh-CN" altLang="en-US" sz="2400" b="1" dirty="0">
                <a:solidFill>
                  <a:schemeClr val="tx1"/>
                </a:solidFill>
              </a:rPr>
              <a:t>流对应于匹配</a:t>
            </a:r>
            <a:r>
              <a:rPr lang="zh-CN" altLang="en-US" sz="2400" dirty="0">
                <a:solidFill>
                  <a:schemeClr val="tx1"/>
                </a:solidFill>
              </a:rPr>
              <a:t>，然后用</a:t>
            </a:r>
            <a:r>
              <a:rPr lang="en-US" altLang="zh-CN" sz="2400" dirty="0">
                <a:solidFill>
                  <a:schemeClr val="tx1"/>
                </a:solidFill>
              </a:rPr>
              <a:t>Ford-Fulkerson</a:t>
            </a:r>
            <a:r>
              <a:rPr lang="zh-CN" altLang="en-US" sz="2400" dirty="0">
                <a:solidFill>
                  <a:schemeClr val="tx1"/>
                </a:solidFill>
              </a:rPr>
              <a:t>方法寻找最大二分匹配</a:t>
            </a:r>
            <a:endParaRPr lang="zh-CN" altLang="en-US" sz="2400" dirty="0">
              <a:solidFill>
                <a:schemeClr val="tx1"/>
              </a:solidFill>
            </a:endParaRPr>
          </a:p>
          <a:p>
            <a:pPr>
              <a:lnSpc>
                <a:spcPct val="150000"/>
              </a:lnSpc>
              <a:spcBef>
                <a:spcPct val="0"/>
              </a:spcBef>
              <a:buClrTx/>
              <a:buSzTx/>
              <a:buFont typeface="Arial" panose="020B0604020202020204" pitchFamily="34" charset="0"/>
              <a:buNone/>
              <a:defRPr/>
            </a:pPr>
            <a:endParaRPr lang="zh-CN" altLang="en-US" sz="2400" dirty="0">
              <a:solidFill>
                <a:srgbClr val="FF0000"/>
              </a:solidFill>
            </a:endParaRPr>
          </a:p>
          <a:p>
            <a:pPr>
              <a:lnSpc>
                <a:spcPct val="150000"/>
              </a:lnSpc>
              <a:spcBef>
                <a:spcPct val="0"/>
              </a:spcBef>
              <a:buClrTx/>
              <a:buSzTx/>
              <a:buFont typeface="Arial" panose="020B0604020202020204" pitchFamily="34" charset="0"/>
              <a:buNone/>
              <a:defRPr/>
            </a:pPr>
            <a:r>
              <a:rPr lang="zh-CN" altLang="en-US" sz="2400" b="1" dirty="0">
                <a:solidFill>
                  <a:srgbClr val="0000FF"/>
                </a:solidFill>
              </a:rPr>
              <a:t>转化</a:t>
            </a:r>
            <a:r>
              <a:rPr lang="zh-CN" altLang="en-US" sz="2400" b="1" dirty="0">
                <a:solidFill>
                  <a:schemeClr val="tx1"/>
                </a:solidFill>
              </a:rPr>
              <a:t>：</a:t>
            </a:r>
            <a:r>
              <a:rPr lang="zh-CN" altLang="en-US" sz="2400" dirty="0">
                <a:solidFill>
                  <a:schemeClr val="tx1"/>
                </a:solidFill>
              </a:rPr>
              <a:t>将二分图</a:t>
            </a:r>
            <a:r>
              <a:rPr lang="en-US" altLang="zh-CN" sz="2400" dirty="0">
                <a:solidFill>
                  <a:schemeClr val="tx1"/>
                </a:solidFill>
              </a:rPr>
              <a:t>G</a:t>
            </a:r>
            <a:r>
              <a:rPr lang="zh-CN" altLang="en-US" sz="2400" dirty="0">
                <a:solidFill>
                  <a:schemeClr val="tx1"/>
                </a:solidFill>
              </a:rPr>
              <a:t>所对应的流网络                  定义如下</a:t>
            </a:r>
            <a:endParaRPr lang="zh-CN" altLang="en-US" sz="2400" dirty="0">
              <a:solidFill>
                <a:schemeClr val="tx1"/>
              </a:solidFill>
            </a:endParaRPr>
          </a:p>
          <a:p>
            <a:pPr marL="1085850" lvl="1" indent="-342900">
              <a:lnSpc>
                <a:spcPct val="150000"/>
              </a:lnSpc>
              <a:spcBef>
                <a:spcPct val="0"/>
              </a:spcBef>
              <a:buClrTx/>
              <a:buSzTx/>
              <a:buFont typeface="Wingdings" panose="05000000000000000000" pitchFamily="2" charset="2"/>
              <a:buChar char="Ø"/>
              <a:defRPr/>
            </a:pPr>
            <a:r>
              <a:rPr lang="zh-CN" altLang="en-US" sz="2400" b="1" dirty="0">
                <a:solidFill>
                  <a:schemeClr val="tx1"/>
                </a:solidFill>
              </a:rPr>
              <a:t>新增源结点</a:t>
            </a:r>
            <a:r>
              <a:rPr lang="en-US" altLang="zh-CN" sz="2400" b="1" dirty="0">
                <a:solidFill>
                  <a:schemeClr val="tx1"/>
                </a:solidFill>
              </a:rPr>
              <a:t>s</a:t>
            </a:r>
            <a:r>
              <a:rPr lang="zh-CN" altLang="en-US" sz="2400" b="1" dirty="0">
                <a:solidFill>
                  <a:schemeClr val="tx1"/>
                </a:solidFill>
              </a:rPr>
              <a:t>和汇点</a:t>
            </a:r>
            <a:r>
              <a:rPr lang="en-US" altLang="zh-CN" sz="2400" b="1" dirty="0">
                <a:solidFill>
                  <a:schemeClr val="tx1"/>
                </a:solidFill>
              </a:rPr>
              <a:t>t</a:t>
            </a:r>
            <a:r>
              <a:rPr lang="zh-CN" altLang="en-US" sz="2400" b="1" dirty="0">
                <a:solidFill>
                  <a:schemeClr val="tx1"/>
                </a:solidFill>
              </a:rPr>
              <a:t>，令</a:t>
            </a:r>
            <a:endParaRPr lang="en-US" altLang="zh-CN" sz="2400" b="1" dirty="0">
              <a:solidFill>
                <a:schemeClr val="tx1"/>
              </a:solidFill>
            </a:endParaRPr>
          </a:p>
          <a:p>
            <a:pPr marL="1085850" lvl="1" indent="-342900">
              <a:lnSpc>
                <a:spcPct val="150000"/>
              </a:lnSpc>
              <a:spcBef>
                <a:spcPct val="0"/>
              </a:spcBef>
              <a:buClrTx/>
              <a:buSzTx/>
              <a:buFont typeface="Wingdings" panose="05000000000000000000" pitchFamily="2" charset="2"/>
              <a:buChar char="Ø"/>
              <a:defRPr/>
            </a:pPr>
            <a:r>
              <a:rPr lang="zh-CN" altLang="en-US" sz="2400" b="1" dirty="0">
                <a:solidFill>
                  <a:schemeClr val="tx1"/>
                </a:solidFill>
              </a:rPr>
              <a:t>新增</a:t>
            </a:r>
            <a:r>
              <a:rPr lang="en-US" altLang="zh-CN" sz="2400" b="1" dirty="0">
                <a:solidFill>
                  <a:schemeClr val="tx1"/>
                </a:solidFill>
              </a:rPr>
              <a:t>s</a:t>
            </a:r>
            <a:r>
              <a:rPr lang="zh-CN" altLang="en-US" sz="2400" b="1" dirty="0">
                <a:solidFill>
                  <a:schemeClr val="tx1"/>
                </a:solidFill>
              </a:rPr>
              <a:t>到</a:t>
            </a:r>
            <a:r>
              <a:rPr lang="en-US" altLang="zh-CN" sz="2400" b="1" dirty="0">
                <a:solidFill>
                  <a:schemeClr val="tx1"/>
                </a:solidFill>
              </a:rPr>
              <a:t>L</a:t>
            </a:r>
            <a:r>
              <a:rPr lang="zh-CN" altLang="en-US" sz="2400" b="1" dirty="0">
                <a:solidFill>
                  <a:schemeClr val="tx1"/>
                </a:solidFill>
              </a:rPr>
              <a:t>中所有结点的边和</a:t>
            </a:r>
            <a:r>
              <a:rPr lang="en-US" altLang="zh-CN" sz="2400" b="1" dirty="0">
                <a:solidFill>
                  <a:schemeClr val="tx1"/>
                </a:solidFill>
              </a:rPr>
              <a:t>R</a:t>
            </a:r>
            <a:r>
              <a:rPr lang="zh-CN" altLang="en-US" sz="2400" b="1" dirty="0">
                <a:solidFill>
                  <a:schemeClr val="tx1"/>
                </a:solidFill>
              </a:rPr>
              <a:t>中所有结点到</a:t>
            </a:r>
            <a:r>
              <a:rPr lang="en-US" altLang="zh-CN" sz="2400" b="1" dirty="0">
                <a:solidFill>
                  <a:schemeClr val="tx1"/>
                </a:solidFill>
              </a:rPr>
              <a:t>t</a:t>
            </a:r>
            <a:r>
              <a:rPr lang="zh-CN" altLang="en-US" sz="2400" b="1" dirty="0">
                <a:solidFill>
                  <a:schemeClr val="tx1"/>
                </a:solidFill>
              </a:rPr>
              <a:t>的边，令</a:t>
            </a:r>
            <a:endParaRPr lang="en-US" altLang="zh-CN" sz="2400" b="1" dirty="0">
              <a:solidFill>
                <a:schemeClr val="tx1"/>
              </a:solidFill>
            </a:endParaRPr>
          </a:p>
          <a:p>
            <a:pPr>
              <a:lnSpc>
                <a:spcPct val="150000"/>
              </a:lnSpc>
              <a:spcBef>
                <a:spcPct val="0"/>
              </a:spcBef>
              <a:buClrTx/>
              <a:buSzTx/>
              <a:buFont typeface="Arial" panose="020B0604020202020204" pitchFamily="34" charset="0"/>
              <a:buNone/>
              <a:defRPr/>
            </a:pPr>
            <a:endParaRPr lang="en-US" altLang="zh-CN" sz="2400" dirty="0">
              <a:solidFill>
                <a:schemeClr val="tx1"/>
              </a:solidFill>
            </a:endParaRPr>
          </a:p>
          <a:p>
            <a:pPr>
              <a:lnSpc>
                <a:spcPct val="150000"/>
              </a:lnSpc>
              <a:spcBef>
                <a:spcPct val="0"/>
              </a:spcBef>
              <a:buClrTx/>
              <a:buSzTx/>
              <a:buFont typeface="Arial" panose="020B0604020202020204" pitchFamily="34" charset="0"/>
              <a:buNone/>
              <a:defRPr/>
            </a:pPr>
            <a:endParaRPr lang="en-US" altLang="zh-CN" sz="1100" dirty="0">
              <a:solidFill>
                <a:schemeClr val="tx1"/>
              </a:solidFill>
            </a:endParaRPr>
          </a:p>
          <a:p>
            <a:pPr marL="1085850" lvl="1" indent="-342900">
              <a:lnSpc>
                <a:spcPct val="150000"/>
              </a:lnSpc>
              <a:spcBef>
                <a:spcPct val="0"/>
              </a:spcBef>
              <a:buClrTx/>
              <a:buSzTx/>
              <a:buFont typeface="Wingdings" panose="05000000000000000000" pitchFamily="2" charset="2"/>
              <a:buChar char="Ø"/>
              <a:defRPr/>
            </a:pPr>
            <a:r>
              <a:rPr lang="zh-CN" altLang="en-US" sz="2400" b="1" dirty="0">
                <a:solidFill>
                  <a:schemeClr val="tx1"/>
                </a:solidFill>
              </a:rPr>
              <a:t>定义每条边上的容量为单位容量，即对任意                ，</a:t>
            </a:r>
            <a:endParaRPr lang="zh-CN" altLang="en-US" sz="2400" b="1" dirty="0">
              <a:solidFill>
                <a:schemeClr val="tx1"/>
              </a:solidFill>
            </a:endParaRPr>
          </a:p>
          <a:p>
            <a:pPr>
              <a:lnSpc>
                <a:spcPct val="150000"/>
              </a:lnSpc>
              <a:spcBef>
                <a:spcPct val="0"/>
              </a:spcBef>
              <a:buClrTx/>
              <a:buSzTx/>
              <a:buFont typeface="Arial" panose="020B0604020202020204" pitchFamily="34" charset="0"/>
              <a:buNone/>
              <a:defRPr/>
            </a:pPr>
            <a:endParaRPr lang="zh-CN" altLang="en-US" sz="2400" dirty="0">
              <a:solidFill>
                <a:schemeClr val="tx1"/>
              </a:solidFill>
            </a:endParaRPr>
          </a:p>
        </p:txBody>
      </p:sp>
      <p:graphicFrame>
        <p:nvGraphicFramePr>
          <p:cNvPr id="124931" name="对象 1">
            <a:hlinkClick r:id="" action="ppaction://ole?verb=0"/>
          </p:cNvPr>
          <p:cNvGraphicFramePr>
            <a:graphicFrameLocks noChangeAspect="1"/>
          </p:cNvGraphicFramePr>
          <p:nvPr/>
        </p:nvGraphicFramePr>
        <p:xfrm>
          <a:off x="4859338" y="3103563"/>
          <a:ext cx="1531937" cy="444500"/>
        </p:xfrm>
        <a:graphic>
          <a:graphicData uri="http://schemas.openxmlformats.org/presentationml/2006/ole">
            <mc:AlternateContent xmlns:mc="http://schemas.openxmlformats.org/markup-compatibility/2006">
              <mc:Choice xmlns:v="urn:schemas-microsoft-com:vml" Requires="v">
                <p:oleObj spid="_x0000_s124936" name="" r:id="rId1" imgW="787400" imgH="228600" progId="Equation.KSEE3">
                  <p:embed/>
                </p:oleObj>
              </mc:Choice>
              <mc:Fallback>
                <p:oleObj name="" r:id="rId1" imgW="787400" imgH="228600" progId="Equation.KSEE3">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3103563"/>
                        <a:ext cx="1531937"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32" name="对象 2">
            <a:hlinkClick r:id="" action="ppaction://ole?verb=0"/>
          </p:cNvPr>
          <p:cNvGraphicFramePr>
            <a:graphicFrameLocks noChangeAspect="1"/>
          </p:cNvGraphicFramePr>
          <p:nvPr/>
        </p:nvGraphicFramePr>
        <p:xfrm>
          <a:off x="4751388" y="3686175"/>
          <a:ext cx="1639887" cy="398463"/>
        </p:xfrm>
        <a:graphic>
          <a:graphicData uri="http://schemas.openxmlformats.org/presentationml/2006/ole">
            <mc:AlternateContent xmlns:mc="http://schemas.openxmlformats.org/markup-compatibility/2006">
              <mc:Choice xmlns:v="urn:schemas-microsoft-com:vml" Requires="v">
                <p:oleObj spid="_x0000_s124937" name="" r:id="rId3" imgW="838200" imgH="203200" progId="Equation.KSEE3">
                  <p:embed/>
                </p:oleObj>
              </mc:Choice>
              <mc:Fallback>
                <p:oleObj name="" r:id="rId3" imgW="838200" imgH="203200" progId="Equation.KSEE3">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1388" y="3686175"/>
                        <a:ext cx="163988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4933" name="图片 4" descr="5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6438" y="4748213"/>
            <a:ext cx="80422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4934" name="对象 5">
            <a:hlinkClick r:id="" action="ppaction://ole?verb=0"/>
          </p:cNvPr>
          <p:cNvGraphicFramePr>
            <a:graphicFrameLocks noChangeAspect="1"/>
          </p:cNvGraphicFramePr>
          <p:nvPr/>
        </p:nvGraphicFramePr>
        <p:xfrm>
          <a:off x="7286625" y="5461000"/>
          <a:ext cx="1462088" cy="536575"/>
        </p:xfrm>
        <a:graphic>
          <a:graphicData uri="http://schemas.openxmlformats.org/presentationml/2006/ole">
            <mc:AlternateContent xmlns:mc="http://schemas.openxmlformats.org/markup-compatibility/2006">
              <mc:Choice xmlns:v="urn:schemas-microsoft-com:vml" Requires="v">
                <p:oleObj spid="_x0000_s124938" name="" r:id="rId6" imgW="622300" imgH="228600" progId="Equation.KSEE3">
                  <p:embed/>
                </p:oleObj>
              </mc:Choice>
              <mc:Fallback>
                <p:oleObj name="" r:id="rId6" imgW="622300" imgH="228600" progId="Equation.KSEE3">
                  <p:embed/>
                  <p:pic>
                    <p:nvPicPr>
                      <p:cNvPr id="0" name="对象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6625" y="5461000"/>
                        <a:ext cx="1462088"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4935" name="对象 6">
            <a:hlinkClick r:id="" action="ppaction://ole?verb=0"/>
          </p:cNvPr>
          <p:cNvGraphicFramePr>
            <a:graphicFrameLocks noChangeAspect="1"/>
          </p:cNvGraphicFramePr>
          <p:nvPr/>
        </p:nvGraphicFramePr>
        <p:xfrm>
          <a:off x="1331913" y="6035675"/>
          <a:ext cx="1511300" cy="495300"/>
        </p:xfrm>
        <a:graphic>
          <a:graphicData uri="http://schemas.openxmlformats.org/presentationml/2006/ole">
            <mc:AlternateContent xmlns:mc="http://schemas.openxmlformats.org/markup-compatibility/2006">
              <mc:Choice xmlns:v="urn:schemas-microsoft-com:vml" Requires="v">
                <p:oleObj spid="_x0000_s124939" name="" r:id="rId8" imgW="622300" imgH="203200" progId="Equation.KSEE3">
                  <p:embed/>
                </p:oleObj>
              </mc:Choice>
              <mc:Fallback>
                <p:oleObj name="" r:id="rId8" imgW="622300" imgH="203200" progId="Equation.KSEE3">
                  <p:embed/>
                  <p:pic>
                    <p:nvPicPr>
                      <p:cNvPr id="0" name="对象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913" y="6035675"/>
                        <a:ext cx="1511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文本框 1"/>
          <p:cNvSpPr txBox="1">
            <a:spLocks noChangeArrowheads="1"/>
          </p:cNvSpPr>
          <p:nvPr/>
        </p:nvSpPr>
        <p:spPr bwMode="auto">
          <a:xfrm>
            <a:off x="300038" y="361950"/>
            <a:ext cx="811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r>
              <a:rPr lang="zh-CN" altLang="en-US" sz="2400">
                <a:solidFill>
                  <a:schemeClr val="tx1"/>
                </a:solidFill>
              </a:rPr>
              <a:t>一个二分图转化为流网络的例子：</a:t>
            </a:r>
            <a:endParaRPr lang="zh-CN" altLang="en-US" sz="2000">
              <a:solidFill>
                <a:srgbClr val="FF0000"/>
              </a:solidFill>
            </a:endParaRPr>
          </a:p>
        </p:txBody>
      </p:sp>
      <p:pic>
        <p:nvPicPr>
          <p:cNvPr id="125955" name="图片 1" descr="5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243013" y="866775"/>
            <a:ext cx="2300287" cy="384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56" name="图片 2" descr="5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46588" y="866775"/>
            <a:ext cx="3941762"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右箭头 3"/>
          <p:cNvSpPr/>
          <p:nvPr/>
        </p:nvSpPr>
        <p:spPr>
          <a:xfrm>
            <a:off x="3752850" y="2349500"/>
            <a:ext cx="687388" cy="504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graphicFrame>
        <p:nvGraphicFramePr>
          <p:cNvPr id="125958" name="对象 8">
            <a:hlinkClick r:id="" action="ppaction://ole?verb=0"/>
          </p:cNvPr>
          <p:cNvGraphicFramePr>
            <a:graphicFrameLocks noChangeAspect="1"/>
          </p:cNvGraphicFramePr>
          <p:nvPr/>
        </p:nvGraphicFramePr>
        <p:xfrm>
          <a:off x="1485900" y="5913438"/>
          <a:ext cx="1947863" cy="539750"/>
        </p:xfrm>
        <a:graphic>
          <a:graphicData uri="http://schemas.openxmlformats.org/presentationml/2006/ole">
            <mc:AlternateContent xmlns:mc="http://schemas.openxmlformats.org/markup-compatibility/2006">
              <mc:Choice xmlns:v="urn:schemas-microsoft-com:vml" Requires="v">
                <p:oleObj spid="_x0000_s125964" name="" r:id="rId3" imgW="825500" imgH="228600" progId="Equation.KSEE3">
                  <p:embed/>
                </p:oleObj>
              </mc:Choice>
              <mc:Fallback>
                <p:oleObj name="" r:id="rId3" imgW="825500" imgH="228600" progId="Equation.KSEE3">
                  <p:embed/>
                  <p:pic>
                    <p:nvPicPr>
                      <p:cNvPr id="0"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5900" y="5913438"/>
                        <a:ext cx="19478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5959" name="文本框 4"/>
          <p:cNvSpPr txBox="1">
            <a:spLocks noChangeArrowheads="1"/>
          </p:cNvSpPr>
          <p:nvPr/>
        </p:nvSpPr>
        <p:spPr bwMode="auto">
          <a:xfrm>
            <a:off x="663575" y="5962650"/>
            <a:ext cx="939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 typeface="Arial" panose="020B0604020202020204" pitchFamily="34" charset="0"/>
              <a:buNone/>
            </a:pPr>
            <a:r>
              <a:rPr lang="zh-CN" altLang="en-US" sz="2400">
                <a:solidFill>
                  <a:schemeClr val="tx1"/>
                </a:solidFill>
              </a:rPr>
              <a:t>所以</a:t>
            </a:r>
            <a:endParaRPr lang="zh-CN" altLang="en-US" sz="2400">
              <a:solidFill>
                <a:schemeClr val="tx1"/>
              </a:solidFill>
            </a:endParaRPr>
          </a:p>
        </p:txBody>
      </p:sp>
      <p:sp>
        <p:nvSpPr>
          <p:cNvPr id="125960" name="文本框 1"/>
          <p:cNvSpPr txBox="1">
            <a:spLocks noChangeArrowheads="1"/>
          </p:cNvSpPr>
          <p:nvPr/>
        </p:nvSpPr>
        <p:spPr bwMode="auto">
          <a:xfrm>
            <a:off x="344488" y="4762500"/>
            <a:ext cx="90376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Wingdings" panose="05000000000000000000" pitchFamily="2" charset="2"/>
              <a:buChar char="Ø"/>
            </a:pPr>
            <a:r>
              <a:rPr lang="zh-CN" altLang="en-US" sz="2400">
                <a:solidFill>
                  <a:schemeClr val="tx1"/>
                </a:solidFill>
              </a:rPr>
              <a:t>不失一般性，假定结点集</a:t>
            </a:r>
            <a:r>
              <a:rPr lang="en-US" altLang="zh-CN" sz="2400">
                <a:solidFill>
                  <a:schemeClr val="tx1"/>
                </a:solidFill>
              </a:rPr>
              <a:t>V</a:t>
            </a:r>
            <a:r>
              <a:rPr lang="zh-CN" altLang="en-US" sz="2400">
                <a:solidFill>
                  <a:schemeClr val="tx1"/>
                </a:solidFill>
              </a:rPr>
              <a:t>中的每个结点至少有一条相连的边，</a:t>
            </a:r>
            <a:r>
              <a:rPr lang="en-US" altLang="zh-CN" sz="2400">
                <a:solidFill>
                  <a:schemeClr val="tx1"/>
                </a:solidFill>
              </a:rPr>
              <a:t>|E|≥|V|/2</a:t>
            </a:r>
            <a:r>
              <a:rPr lang="zh-CN" altLang="en-US" sz="2400">
                <a:solidFill>
                  <a:schemeClr val="tx1"/>
                </a:solidFill>
              </a:rPr>
              <a:t>，则有</a:t>
            </a:r>
            <a:endParaRPr lang="zh-CN" altLang="en-US" sz="2400">
              <a:solidFill>
                <a:schemeClr val="tx1"/>
              </a:solidFill>
            </a:endParaRPr>
          </a:p>
        </p:txBody>
      </p:sp>
      <p:grpSp>
        <p:nvGrpSpPr>
          <p:cNvPr id="125961" name="组合 5"/>
          <p:cNvGrpSpPr/>
          <p:nvPr/>
        </p:nvGrpSpPr>
        <p:grpSpPr bwMode="auto">
          <a:xfrm>
            <a:off x="3132138" y="5497513"/>
            <a:ext cx="4202112" cy="360362"/>
            <a:chOff x="3009899" y="5445224"/>
            <a:chExt cx="4202034" cy="360040"/>
          </a:xfrm>
        </p:grpSpPr>
        <p:pic>
          <p:nvPicPr>
            <p:cNvPr id="125962" name="图片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09899" y="5467044"/>
              <a:ext cx="1774058" cy="33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63" name="图片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857159" y="5445224"/>
              <a:ext cx="2354774" cy="3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文本框 1"/>
          <p:cNvSpPr txBox="1">
            <a:spLocks noChangeArrowheads="1"/>
          </p:cNvSpPr>
          <p:nvPr/>
        </p:nvSpPr>
        <p:spPr bwMode="auto">
          <a:xfrm>
            <a:off x="250825" y="115888"/>
            <a:ext cx="8785225" cy="4710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pPr>
            <a:r>
              <a:rPr lang="zh-CN" altLang="en-US" sz="2800" b="1">
                <a:solidFill>
                  <a:schemeClr val="tx1"/>
                </a:solidFill>
              </a:rPr>
              <a:t>寻找最大二分匹配算法</a:t>
            </a:r>
            <a:endParaRPr lang="zh-CN" altLang="en-US" sz="2800" b="1">
              <a:solidFill>
                <a:schemeClr val="tx1"/>
              </a:solidFill>
            </a:endParaRPr>
          </a:p>
          <a:p>
            <a:pPr>
              <a:lnSpc>
                <a:spcPct val="150000"/>
              </a:lnSpc>
              <a:spcBef>
                <a:spcPct val="0"/>
              </a:spcBef>
              <a:buClrTx/>
              <a:buSzTx/>
              <a:buFont typeface="Arial" panose="020B0604020202020204" pitchFamily="34" charset="0"/>
              <a:buNone/>
            </a:pPr>
            <a:r>
              <a:rPr lang="zh-CN" altLang="en-US" sz="2400">
                <a:solidFill>
                  <a:schemeClr val="tx1"/>
                </a:solidFill>
              </a:rPr>
              <a:t>       上述转化中，经过赋值，</a:t>
            </a:r>
            <a:r>
              <a:rPr lang="en-US" altLang="zh-CN" sz="2400">
                <a:solidFill>
                  <a:schemeClr val="tx1"/>
                </a:solidFill>
              </a:rPr>
              <a:t> G'</a:t>
            </a:r>
            <a:r>
              <a:rPr lang="zh-CN" altLang="en-US" sz="2400">
                <a:solidFill>
                  <a:schemeClr val="tx1"/>
                </a:solidFill>
              </a:rPr>
              <a:t> 中所有边的容量为整数值</a:t>
            </a:r>
            <a:r>
              <a:rPr lang="en-US" altLang="zh-CN" sz="2400">
                <a:solidFill>
                  <a:schemeClr val="tx1"/>
                </a:solidFill>
              </a:rPr>
              <a:t>1</a:t>
            </a:r>
            <a:r>
              <a:rPr lang="zh-CN" altLang="en-US" sz="2400">
                <a:solidFill>
                  <a:schemeClr val="tx1"/>
                </a:solidFill>
              </a:rPr>
              <a:t>，所以之后计算所得的流值也将是整数。</a:t>
            </a:r>
            <a:endParaRPr lang="zh-CN" altLang="en-US" sz="2400">
              <a:solidFill>
                <a:schemeClr val="tx1"/>
              </a:solidFill>
            </a:endParaRPr>
          </a:p>
          <a:p>
            <a:pPr>
              <a:lnSpc>
                <a:spcPct val="150000"/>
              </a:lnSpc>
              <a:spcBef>
                <a:spcPct val="0"/>
              </a:spcBef>
              <a:buClrTx/>
              <a:buSzTx/>
              <a:buFont typeface="Arial" panose="020B0604020202020204" pitchFamily="34" charset="0"/>
              <a:buNone/>
            </a:pPr>
            <a:r>
              <a:rPr lang="zh-CN" altLang="en-US" sz="2800" b="1">
                <a:solidFill>
                  <a:srgbClr val="FF0000"/>
                </a:solidFill>
              </a:rPr>
              <a:t>算法思路</a:t>
            </a:r>
            <a:r>
              <a:rPr lang="zh-CN" altLang="en-US" sz="2800">
                <a:solidFill>
                  <a:schemeClr val="tx1"/>
                </a:solidFill>
              </a:rPr>
              <a:t>：</a:t>
            </a:r>
            <a:endParaRPr lang="en-US" altLang="zh-CN" sz="2800">
              <a:solidFill>
                <a:schemeClr val="tx1"/>
              </a:solidFill>
            </a:endParaRPr>
          </a:p>
          <a:p>
            <a:pPr>
              <a:lnSpc>
                <a:spcPct val="150000"/>
              </a:lnSpc>
              <a:spcBef>
                <a:spcPct val="0"/>
              </a:spcBef>
              <a:buClrTx/>
              <a:buSzTx/>
              <a:buFont typeface="Arial" panose="020B0604020202020204" pitchFamily="34" charset="0"/>
              <a:buNone/>
            </a:pPr>
            <a:r>
              <a:rPr lang="en-US" altLang="zh-CN" sz="2400">
                <a:solidFill>
                  <a:schemeClr val="tx1"/>
                </a:solidFill>
              </a:rPr>
              <a:t>       </a:t>
            </a:r>
            <a:r>
              <a:rPr lang="zh-CN" altLang="en-US" sz="2400">
                <a:solidFill>
                  <a:schemeClr val="tx1"/>
                </a:solidFill>
              </a:rPr>
              <a:t>利用</a:t>
            </a:r>
            <a:r>
              <a:rPr lang="en-US" altLang="zh-CN" sz="2400">
                <a:solidFill>
                  <a:schemeClr val="tx1"/>
                </a:solidFill>
              </a:rPr>
              <a:t>Ford-Fulkerson</a:t>
            </a:r>
            <a:r>
              <a:rPr lang="zh-CN" altLang="en-US" sz="2400">
                <a:solidFill>
                  <a:schemeClr val="tx1"/>
                </a:solidFill>
              </a:rPr>
              <a:t>算法求得</a:t>
            </a:r>
            <a:r>
              <a:rPr lang="en-US" altLang="zh-CN" sz="2400">
                <a:solidFill>
                  <a:schemeClr val="tx1"/>
                </a:solidFill>
              </a:rPr>
              <a:t>G' </a:t>
            </a:r>
            <a:r>
              <a:rPr lang="zh-CN" altLang="en-US" sz="2400">
                <a:solidFill>
                  <a:schemeClr val="tx1"/>
                </a:solidFill>
              </a:rPr>
              <a:t>中的最大流。流值大于</a:t>
            </a:r>
            <a:r>
              <a:rPr lang="en-US" altLang="zh-CN" sz="2400">
                <a:solidFill>
                  <a:schemeClr val="tx1"/>
                </a:solidFill>
              </a:rPr>
              <a:t>0</a:t>
            </a:r>
            <a:r>
              <a:rPr lang="zh-CN" altLang="en-US" sz="2400">
                <a:solidFill>
                  <a:schemeClr val="tx1"/>
                </a:solidFill>
              </a:rPr>
              <a:t>且在原图中的边将构成最大匹配，而最大匹配的边数就是最大流的流值。</a:t>
            </a:r>
            <a:endParaRPr lang="zh-CN" altLang="en-US" sz="2400">
              <a:solidFill>
                <a:schemeClr val="tx1"/>
              </a:solidFill>
            </a:endParaRPr>
          </a:p>
          <a:p>
            <a:pPr>
              <a:lnSpc>
                <a:spcPct val="150000"/>
              </a:lnSpc>
              <a:spcBef>
                <a:spcPct val="0"/>
              </a:spcBef>
              <a:buClrTx/>
              <a:buSzTx/>
              <a:buFont typeface="Arial" panose="020B0604020202020204" pitchFamily="34" charset="0"/>
              <a:buNone/>
            </a:pPr>
            <a:endParaRPr lang="zh-CN" altLang="en-US" sz="2400">
              <a:solidFill>
                <a:srgbClr val="FF0000"/>
              </a:solidFill>
            </a:endParaRPr>
          </a:p>
        </p:txBody>
      </p:sp>
      <p:pic>
        <p:nvPicPr>
          <p:cNvPr id="126979" name="图片 2" descr="57"/>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700338" y="3735388"/>
            <a:ext cx="3365500" cy="312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0" name="文本框 1"/>
          <p:cNvSpPr txBox="1">
            <a:spLocks noChangeArrowheads="1"/>
          </p:cNvSpPr>
          <p:nvPr/>
        </p:nvSpPr>
        <p:spPr bwMode="auto">
          <a:xfrm>
            <a:off x="3203575" y="4221163"/>
            <a:ext cx="4333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400">
                <a:solidFill>
                  <a:schemeClr val="tx1"/>
                </a:solidFill>
                <a:latin typeface="Arial" panose="020B0604020202020204" pitchFamily="34" charset="0"/>
                <a:ea typeface="宋体" panose="02010600030101010101" pitchFamily="2" charset="-122"/>
              </a:rPr>
              <a:t>0/1</a:t>
            </a:r>
            <a:endParaRPr lang="zh-CN" altLang="en-US" sz="1400">
              <a:solidFill>
                <a:schemeClr val="tx1"/>
              </a:solidFill>
              <a:latin typeface="Arial" panose="020B0604020202020204" pitchFamily="34" charset="0"/>
              <a:ea typeface="宋体" panose="02010600030101010101" pitchFamily="2" charset="-122"/>
            </a:endParaRPr>
          </a:p>
        </p:txBody>
      </p:sp>
      <p:sp>
        <p:nvSpPr>
          <p:cNvPr id="126981" name="文本框 9"/>
          <p:cNvSpPr txBox="1">
            <a:spLocks noChangeArrowheads="1"/>
          </p:cNvSpPr>
          <p:nvPr/>
        </p:nvSpPr>
        <p:spPr bwMode="auto">
          <a:xfrm>
            <a:off x="4283075" y="3933825"/>
            <a:ext cx="43338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400">
                <a:solidFill>
                  <a:schemeClr val="tx1"/>
                </a:solidFill>
                <a:latin typeface="Arial" panose="020B0604020202020204" pitchFamily="34" charset="0"/>
                <a:ea typeface="宋体" panose="02010600030101010101" pitchFamily="2" charset="-122"/>
              </a:rPr>
              <a:t>0/1</a:t>
            </a:r>
            <a:endParaRPr lang="zh-CN" altLang="en-US" sz="1400">
              <a:solidFill>
                <a:schemeClr val="tx1"/>
              </a:solidFill>
              <a:latin typeface="Arial" panose="020B0604020202020204" pitchFamily="34" charset="0"/>
              <a:ea typeface="宋体" panose="02010600030101010101" pitchFamily="2" charset="-122"/>
            </a:endParaRPr>
          </a:p>
        </p:txBody>
      </p:sp>
      <p:sp>
        <p:nvSpPr>
          <p:cNvPr id="126982" name="文本框 10"/>
          <p:cNvSpPr txBox="1">
            <a:spLocks noChangeArrowheads="1"/>
          </p:cNvSpPr>
          <p:nvPr/>
        </p:nvSpPr>
        <p:spPr bwMode="auto">
          <a:xfrm>
            <a:off x="4067175" y="4581525"/>
            <a:ext cx="4333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400">
                <a:solidFill>
                  <a:schemeClr val="tx1"/>
                </a:solidFill>
                <a:latin typeface="Arial" panose="020B0604020202020204" pitchFamily="34" charset="0"/>
                <a:ea typeface="宋体" panose="02010600030101010101" pitchFamily="2" charset="-122"/>
              </a:rPr>
              <a:t>0/1</a:t>
            </a:r>
            <a:endParaRPr lang="zh-CN" altLang="en-US" sz="1400">
              <a:solidFill>
                <a:schemeClr val="tx1"/>
              </a:solidFill>
              <a:latin typeface="Arial" panose="020B0604020202020204" pitchFamily="34" charset="0"/>
              <a:ea typeface="宋体" panose="02010600030101010101" pitchFamily="2" charset="-122"/>
            </a:endParaRPr>
          </a:p>
        </p:txBody>
      </p:sp>
      <p:sp>
        <p:nvSpPr>
          <p:cNvPr id="126983" name="文本框 11"/>
          <p:cNvSpPr txBox="1">
            <a:spLocks noChangeArrowheads="1"/>
          </p:cNvSpPr>
          <p:nvPr/>
        </p:nvSpPr>
        <p:spPr bwMode="auto">
          <a:xfrm>
            <a:off x="4140200" y="5075238"/>
            <a:ext cx="4333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400">
                <a:solidFill>
                  <a:schemeClr val="tx1"/>
                </a:solidFill>
                <a:latin typeface="Arial" panose="020B0604020202020204" pitchFamily="34" charset="0"/>
                <a:ea typeface="宋体" panose="02010600030101010101" pitchFamily="2" charset="-122"/>
              </a:rPr>
              <a:t>0/1</a:t>
            </a:r>
            <a:endParaRPr lang="zh-CN" altLang="en-US" sz="1400">
              <a:solidFill>
                <a:schemeClr val="tx1"/>
              </a:solidFill>
              <a:latin typeface="Arial" panose="020B0604020202020204" pitchFamily="34" charset="0"/>
              <a:ea typeface="宋体" panose="02010600030101010101" pitchFamily="2" charset="-122"/>
            </a:endParaRPr>
          </a:p>
        </p:txBody>
      </p:sp>
      <p:sp>
        <p:nvSpPr>
          <p:cNvPr id="126984" name="文本框 12"/>
          <p:cNvSpPr txBox="1">
            <a:spLocks noChangeArrowheads="1"/>
          </p:cNvSpPr>
          <p:nvPr/>
        </p:nvSpPr>
        <p:spPr bwMode="auto">
          <a:xfrm>
            <a:off x="3994150" y="5589588"/>
            <a:ext cx="4333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400">
                <a:solidFill>
                  <a:schemeClr val="tx1"/>
                </a:solidFill>
                <a:latin typeface="Arial" panose="020B0604020202020204" pitchFamily="34" charset="0"/>
                <a:ea typeface="宋体" panose="02010600030101010101" pitchFamily="2" charset="-122"/>
              </a:rPr>
              <a:t>0/1</a:t>
            </a:r>
            <a:endParaRPr lang="zh-CN" altLang="en-US" sz="1400">
              <a:solidFill>
                <a:schemeClr val="tx1"/>
              </a:solidFill>
              <a:latin typeface="Arial" panose="020B0604020202020204" pitchFamily="34" charset="0"/>
              <a:ea typeface="宋体" panose="02010600030101010101" pitchFamily="2" charset="-122"/>
            </a:endParaRPr>
          </a:p>
        </p:txBody>
      </p:sp>
      <p:sp>
        <p:nvSpPr>
          <p:cNvPr id="126985" name="文本框 13"/>
          <p:cNvSpPr txBox="1">
            <a:spLocks noChangeArrowheads="1"/>
          </p:cNvSpPr>
          <p:nvPr/>
        </p:nvSpPr>
        <p:spPr bwMode="auto">
          <a:xfrm>
            <a:off x="3348038" y="5281613"/>
            <a:ext cx="4333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400">
                <a:solidFill>
                  <a:schemeClr val="tx1"/>
                </a:solidFill>
                <a:latin typeface="Arial" panose="020B0604020202020204" pitchFamily="34" charset="0"/>
                <a:ea typeface="宋体" panose="02010600030101010101" pitchFamily="2" charset="-122"/>
              </a:rPr>
              <a:t>0/1</a:t>
            </a:r>
            <a:endParaRPr lang="zh-CN" altLang="en-US" sz="1400">
              <a:solidFill>
                <a:schemeClr val="tx1"/>
              </a:solidFill>
              <a:latin typeface="Arial" panose="020B0604020202020204" pitchFamily="34" charset="0"/>
              <a:ea typeface="宋体" panose="02010600030101010101" pitchFamily="2" charset="-122"/>
            </a:endParaRPr>
          </a:p>
        </p:txBody>
      </p:sp>
      <p:sp>
        <p:nvSpPr>
          <p:cNvPr id="126986" name="文本框 14"/>
          <p:cNvSpPr txBox="1">
            <a:spLocks noChangeArrowheads="1"/>
          </p:cNvSpPr>
          <p:nvPr/>
        </p:nvSpPr>
        <p:spPr bwMode="auto">
          <a:xfrm>
            <a:off x="5326063" y="5516563"/>
            <a:ext cx="3984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200">
                <a:solidFill>
                  <a:schemeClr val="tx1"/>
                </a:solidFill>
                <a:latin typeface="Arial" panose="020B0604020202020204" pitchFamily="34" charset="0"/>
                <a:ea typeface="宋体" panose="02010600030101010101" pitchFamily="2" charset="-122"/>
              </a:rPr>
              <a:t>0/1</a:t>
            </a:r>
            <a:endParaRPr lang="zh-CN" altLang="en-US" sz="1200">
              <a:solidFill>
                <a:schemeClr val="tx1"/>
              </a:solidFill>
              <a:latin typeface="Arial" panose="020B0604020202020204" pitchFamily="34" charset="0"/>
              <a:ea typeface="宋体" panose="02010600030101010101" pitchFamily="2" charset="-122"/>
            </a:endParaRPr>
          </a:p>
        </p:txBody>
      </p:sp>
      <p:sp>
        <p:nvSpPr>
          <p:cNvPr id="126987" name="文本框 15"/>
          <p:cNvSpPr txBox="1">
            <a:spLocks noChangeArrowheads="1"/>
          </p:cNvSpPr>
          <p:nvPr/>
        </p:nvSpPr>
        <p:spPr bwMode="auto">
          <a:xfrm>
            <a:off x="4030663" y="4221163"/>
            <a:ext cx="396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200">
                <a:solidFill>
                  <a:schemeClr val="tx1"/>
                </a:solidFill>
                <a:latin typeface="Arial" panose="020B0604020202020204" pitchFamily="34" charset="0"/>
                <a:ea typeface="宋体" panose="02010600030101010101" pitchFamily="2" charset="-122"/>
              </a:rPr>
              <a:t>1/1</a:t>
            </a:r>
            <a:endParaRPr lang="zh-CN" altLang="en-US" sz="1200">
              <a:solidFill>
                <a:schemeClr val="tx1"/>
              </a:solidFill>
              <a:latin typeface="Arial" panose="020B0604020202020204" pitchFamily="34" charset="0"/>
              <a:ea typeface="宋体" panose="02010600030101010101" pitchFamily="2" charset="-122"/>
            </a:endParaRPr>
          </a:p>
        </p:txBody>
      </p:sp>
      <p:sp>
        <p:nvSpPr>
          <p:cNvPr id="126988" name="文本框 16"/>
          <p:cNvSpPr txBox="1">
            <a:spLocks noChangeArrowheads="1"/>
          </p:cNvSpPr>
          <p:nvPr/>
        </p:nvSpPr>
        <p:spPr bwMode="auto">
          <a:xfrm>
            <a:off x="4427538" y="4652963"/>
            <a:ext cx="3984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200">
                <a:solidFill>
                  <a:schemeClr val="tx1"/>
                </a:solidFill>
                <a:latin typeface="Arial" panose="020B0604020202020204" pitchFamily="34" charset="0"/>
                <a:ea typeface="宋体" panose="02010600030101010101" pitchFamily="2" charset="-122"/>
              </a:rPr>
              <a:t>1/1</a:t>
            </a:r>
            <a:endParaRPr lang="zh-CN" altLang="en-US" sz="1200">
              <a:solidFill>
                <a:schemeClr val="tx1"/>
              </a:solidFill>
              <a:latin typeface="Arial" panose="020B0604020202020204" pitchFamily="34" charset="0"/>
              <a:ea typeface="宋体" panose="02010600030101010101" pitchFamily="2" charset="-122"/>
            </a:endParaRPr>
          </a:p>
        </p:txBody>
      </p:sp>
      <p:sp>
        <p:nvSpPr>
          <p:cNvPr id="126989" name="文本框 17"/>
          <p:cNvSpPr txBox="1">
            <a:spLocks noChangeArrowheads="1"/>
          </p:cNvSpPr>
          <p:nvPr/>
        </p:nvSpPr>
        <p:spPr bwMode="auto">
          <a:xfrm>
            <a:off x="4183063" y="5961063"/>
            <a:ext cx="396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200">
                <a:solidFill>
                  <a:schemeClr val="tx1"/>
                </a:solidFill>
                <a:latin typeface="Arial" panose="020B0604020202020204" pitchFamily="34" charset="0"/>
                <a:ea typeface="宋体" panose="02010600030101010101" pitchFamily="2" charset="-122"/>
              </a:rPr>
              <a:t>1/1</a:t>
            </a:r>
            <a:endParaRPr lang="zh-CN" altLang="en-US" sz="1200">
              <a:solidFill>
                <a:schemeClr val="tx1"/>
              </a:solidFill>
              <a:latin typeface="Arial" panose="020B0604020202020204" pitchFamily="34" charset="0"/>
              <a:ea typeface="宋体" panose="02010600030101010101" pitchFamily="2" charset="-122"/>
            </a:endParaRPr>
          </a:p>
        </p:txBody>
      </p:sp>
      <p:sp>
        <p:nvSpPr>
          <p:cNvPr id="126990" name="文本框 18"/>
          <p:cNvSpPr txBox="1">
            <a:spLocks noChangeArrowheads="1"/>
          </p:cNvSpPr>
          <p:nvPr/>
        </p:nvSpPr>
        <p:spPr bwMode="auto">
          <a:xfrm>
            <a:off x="5254625" y="4437063"/>
            <a:ext cx="3968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200">
                <a:solidFill>
                  <a:schemeClr val="tx1"/>
                </a:solidFill>
                <a:latin typeface="Arial" panose="020B0604020202020204" pitchFamily="34" charset="0"/>
                <a:ea typeface="宋体" panose="02010600030101010101" pitchFamily="2" charset="-122"/>
              </a:rPr>
              <a:t>1/1</a:t>
            </a:r>
            <a:endParaRPr lang="zh-CN" altLang="en-US" sz="1200">
              <a:solidFill>
                <a:schemeClr val="tx1"/>
              </a:solidFill>
              <a:latin typeface="Arial" panose="020B0604020202020204" pitchFamily="34" charset="0"/>
              <a:ea typeface="宋体" panose="02010600030101010101" pitchFamily="2" charset="-122"/>
            </a:endParaRPr>
          </a:p>
        </p:txBody>
      </p:sp>
      <p:sp>
        <p:nvSpPr>
          <p:cNvPr id="126991" name="文本框 19"/>
          <p:cNvSpPr txBox="1">
            <a:spLocks noChangeArrowheads="1"/>
          </p:cNvSpPr>
          <p:nvPr/>
        </p:nvSpPr>
        <p:spPr bwMode="auto">
          <a:xfrm>
            <a:off x="5076825" y="4735513"/>
            <a:ext cx="3968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200">
                <a:solidFill>
                  <a:schemeClr val="tx1"/>
                </a:solidFill>
                <a:latin typeface="Arial" panose="020B0604020202020204" pitchFamily="34" charset="0"/>
                <a:ea typeface="宋体" panose="02010600030101010101" pitchFamily="2" charset="-122"/>
              </a:rPr>
              <a:t>1/1</a:t>
            </a:r>
            <a:endParaRPr lang="zh-CN" altLang="en-US" sz="1200">
              <a:solidFill>
                <a:schemeClr val="tx1"/>
              </a:solidFill>
              <a:latin typeface="Arial" panose="020B0604020202020204" pitchFamily="34" charset="0"/>
              <a:ea typeface="宋体" panose="02010600030101010101" pitchFamily="2" charset="-122"/>
            </a:endParaRPr>
          </a:p>
        </p:txBody>
      </p:sp>
      <p:sp>
        <p:nvSpPr>
          <p:cNvPr id="126992" name="文本框 20"/>
          <p:cNvSpPr txBox="1">
            <a:spLocks noChangeArrowheads="1"/>
          </p:cNvSpPr>
          <p:nvPr/>
        </p:nvSpPr>
        <p:spPr bwMode="auto">
          <a:xfrm>
            <a:off x="5038725" y="5084763"/>
            <a:ext cx="3968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200">
                <a:solidFill>
                  <a:schemeClr val="tx1"/>
                </a:solidFill>
                <a:latin typeface="Arial" panose="020B0604020202020204" pitchFamily="34" charset="0"/>
                <a:ea typeface="宋体" panose="02010600030101010101" pitchFamily="2" charset="-122"/>
              </a:rPr>
              <a:t>1/1</a:t>
            </a:r>
            <a:endParaRPr lang="zh-CN" altLang="en-US" sz="1200">
              <a:solidFill>
                <a:schemeClr val="tx1"/>
              </a:solidFill>
              <a:latin typeface="Arial" panose="020B0604020202020204" pitchFamily="34" charset="0"/>
              <a:ea typeface="宋体" panose="02010600030101010101" pitchFamily="2" charset="-122"/>
            </a:endParaRPr>
          </a:p>
        </p:txBody>
      </p:sp>
      <p:sp>
        <p:nvSpPr>
          <p:cNvPr id="126993" name="文本框 21"/>
          <p:cNvSpPr txBox="1">
            <a:spLocks noChangeArrowheads="1"/>
          </p:cNvSpPr>
          <p:nvPr/>
        </p:nvSpPr>
        <p:spPr bwMode="auto">
          <a:xfrm>
            <a:off x="3309938" y="4592638"/>
            <a:ext cx="3984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200">
                <a:solidFill>
                  <a:schemeClr val="tx1"/>
                </a:solidFill>
                <a:latin typeface="Arial" panose="020B0604020202020204" pitchFamily="34" charset="0"/>
                <a:ea typeface="宋体" panose="02010600030101010101" pitchFamily="2" charset="-122"/>
              </a:rPr>
              <a:t>1/1</a:t>
            </a:r>
            <a:endParaRPr lang="zh-CN" altLang="en-US" sz="1200">
              <a:solidFill>
                <a:schemeClr val="tx1"/>
              </a:solidFill>
              <a:latin typeface="Arial" panose="020B0604020202020204" pitchFamily="34" charset="0"/>
              <a:ea typeface="宋体" panose="02010600030101010101" pitchFamily="2" charset="-122"/>
            </a:endParaRPr>
          </a:p>
        </p:txBody>
      </p:sp>
      <p:sp>
        <p:nvSpPr>
          <p:cNvPr id="126994" name="文本框 22"/>
          <p:cNvSpPr txBox="1">
            <a:spLocks noChangeArrowheads="1"/>
          </p:cNvSpPr>
          <p:nvPr/>
        </p:nvSpPr>
        <p:spPr bwMode="auto">
          <a:xfrm>
            <a:off x="3309938" y="4951413"/>
            <a:ext cx="3984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200">
                <a:solidFill>
                  <a:schemeClr val="tx1"/>
                </a:solidFill>
                <a:latin typeface="Arial" panose="020B0604020202020204" pitchFamily="34" charset="0"/>
                <a:ea typeface="宋体" panose="02010600030101010101" pitchFamily="2" charset="-122"/>
              </a:rPr>
              <a:t>1/1</a:t>
            </a:r>
            <a:endParaRPr lang="zh-CN" altLang="en-US" sz="1200">
              <a:solidFill>
                <a:schemeClr val="tx1"/>
              </a:solidFill>
              <a:latin typeface="Arial" panose="020B0604020202020204" pitchFamily="34" charset="0"/>
              <a:ea typeface="宋体" panose="02010600030101010101" pitchFamily="2" charset="-122"/>
            </a:endParaRPr>
          </a:p>
        </p:txBody>
      </p:sp>
      <p:sp>
        <p:nvSpPr>
          <p:cNvPr id="126995" name="文本框 23"/>
          <p:cNvSpPr txBox="1">
            <a:spLocks noChangeArrowheads="1"/>
          </p:cNvSpPr>
          <p:nvPr/>
        </p:nvSpPr>
        <p:spPr bwMode="auto">
          <a:xfrm>
            <a:off x="3454400" y="5743575"/>
            <a:ext cx="3968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200">
                <a:solidFill>
                  <a:schemeClr val="tx1"/>
                </a:solidFill>
                <a:latin typeface="Arial" panose="020B0604020202020204" pitchFamily="34" charset="0"/>
                <a:ea typeface="宋体" panose="02010600030101010101" pitchFamily="2" charset="-122"/>
              </a:rPr>
              <a:t>1/1</a:t>
            </a:r>
            <a:endParaRPr lang="zh-CN" altLang="en-US" sz="1200">
              <a:solidFill>
                <a:schemeClr val="tx1"/>
              </a:solidFill>
              <a:latin typeface="Arial" panose="020B0604020202020204" pitchFamily="34" charset="0"/>
              <a:ea typeface="宋体" panose="02010600030101010101" pitchFamily="2" charset="-122"/>
            </a:endParaRPr>
          </a:p>
        </p:txBody>
      </p:sp>
      <p:sp>
        <p:nvSpPr>
          <p:cNvPr id="126996" name="文本框 24"/>
          <p:cNvSpPr txBox="1">
            <a:spLocks noChangeArrowheads="1"/>
          </p:cNvSpPr>
          <p:nvPr/>
        </p:nvSpPr>
        <p:spPr bwMode="auto">
          <a:xfrm>
            <a:off x="4211638" y="5300663"/>
            <a:ext cx="431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400">
                <a:solidFill>
                  <a:schemeClr val="tx1"/>
                </a:solidFill>
                <a:latin typeface="Arial" panose="020B0604020202020204" pitchFamily="34" charset="0"/>
                <a:ea typeface="宋体" panose="02010600030101010101" pitchFamily="2" charset="-122"/>
              </a:rPr>
              <a:t>0/1</a:t>
            </a:r>
            <a:endParaRPr lang="zh-CN" altLang="en-US" sz="1400">
              <a:solidFill>
                <a:schemeClr val="tx1"/>
              </a:solidFill>
              <a:latin typeface="Arial" panose="020B0604020202020204" pitchFamily="34" charset="0"/>
              <a:ea typeface="宋体" panose="02010600030101010101" pitchFamily="2" charset="-122"/>
            </a:endParaRPr>
          </a:p>
        </p:txBody>
      </p:sp>
      <p:sp>
        <p:nvSpPr>
          <p:cNvPr id="126997" name="矩形 3"/>
          <p:cNvSpPr>
            <a:spLocks noChangeArrowheads="1"/>
          </p:cNvSpPr>
          <p:nvPr/>
        </p:nvSpPr>
        <p:spPr bwMode="auto">
          <a:xfrm>
            <a:off x="6262688" y="4471988"/>
            <a:ext cx="17668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zh-CN" altLang="en-US" sz="2400">
                <a:solidFill>
                  <a:srgbClr val="000000"/>
                </a:solidFill>
                <a:latin typeface="Arial" panose="020B0604020202020204" pitchFamily="34" charset="0"/>
                <a:ea typeface="宋体" panose="02010600030101010101" pitchFamily="2" charset="-122"/>
              </a:rPr>
              <a:t>最大匹配</a:t>
            </a:r>
            <a:r>
              <a:rPr lang="en-US" altLang="zh-CN" sz="2400">
                <a:solidFill>
                  <a:srgbClr val="000000"/>
                </a:solidFill>
                <a:latin typeface="Arial" panose="020B0604020202020204" pitchFamily="34" charset="0"/>
                <a:ea typeface="宋体" panose="02010600030101010101" pitchFamily="2" charset="-122"/>
              </a:rPr>
              <a:t>=3</a:t>
            </a:r>
            <a:endParaRPr lang="zh-CN" altLang="en-US" sz="180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1" name="文本框 5"/>
          <p:cNvSpPr txBox="1">
            <a:spLocks noChangeArrowheads="1"/>
          </p:cNvSpPr>
          <p:nvPr/>
        </p:nvSpPr>
        <p:spPr bwMode="auto">
          <a:xfrm>
            <a:off x="107950" y="908050"/>
            <a:ext cx="8953500" cy="4432300"/>
          </a:xfrm>
          <a:prstGeom prst="rect">
            <a:avLst/>
          </a:prstGeom>
          <a:solidFill>
            <a:schemeClr val="bg1"/>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ts val="2400"/>
              </a:spcBef>
              <a:buClrTx/>
              <a:buSzTx/>
              <a:buFont typeface="Arial" panose="020B0604020202020204" pitchFamily="34" charset="0"/>
              <a:buNone/>
              <a:defRPr/>
            </a:pPr>
            <a:r>
              <a:rPr lang="zh-CN" altLang="en-US" sz="2800" b="1" dirty="0">
                <a:solidFill>
                  <a:schemeClr val="tx1"/>
                </a:solidFill>
              </a:rPr>
              <a:t>转化的正确性证明分三步：</a:t>
            </a:r>
            <a:endParaRPr lang="zh-CN" altLang="en-US" sz="2800" b="1" dirty="0">
              <a:solidFill>
                <a:schemeClr val="tx1"/>
              </a:solidFill>
            </a:endParaRPr>
          </a:p>
          <a:p>
            <a:pPr marL="446405" indent="-446405">
              <a:lnSpc>
                <a:spcPct val="150000"/>
              </a:lnSpc>
              <a:spcBef>
                <a:spcPts val="2400"/>
              </a:spcBef>
              <a:buClrTx/>
              <a:buSzTx/>
              <a:buFont typeface="Arial" panose="020B0604020202020204" pitchFamily="34" charset="0"/>
              <a:buNone/>
              <a:defRPr/>
            </a:pPr>
            <a:r>
              <a:rPr lang="en-US" altLang="zh-CN" sz="2400" dirty="0">
                <a:solidFill>
                  <a:schemeClr val="tx1"/>
                </a:solidFill>
              </a:rPr>
              <a:t>(1) </a:t>
            </a:r>
            <a:r>
              <a:rPr lang="zh-CN" altLang="en-US" sz="2400" dirty="0">
                <a:solidFill>
                  <a:schemeClr val="tx1"/>
                </a:solidFill>
              </a:rPr>
              <a:t>证明原图和转化后的流网络中匹配和流一一对应，并且匹配的边数对应于流值。</a:t>
            </a:r>
            <a:endParaRPr lang="zh-CN" altLang="en-US" sz="2400" dirty="0">
              <a:solidFill>
                <a:schemeClr val="tx1"/>
              </a:solidFill>
            </a:endParaRPr>
          </a:p>
          <a:p>
            <a:pPr marL="446405" indent="-446405">
              <a:lnSpc>
                <a:spcPct val="150000"/>
              </a:lnSpc>
              <a:spcBef>
                <a:spcPts val="2400"/>
              </a:spcBef>
              <a:buClrTx/>
              <a:buSzTx/>
              <a:buFont typeface="Arial" panose="020B0604020202020204" pitchFamily="34" charset="0"/>
              <a:buNone/>
              <a:defRPr/>
            </a:pPr>
            <a:r>
              <a:rPr lang="en-US" altLang="zh-CN" sz="2400" dirty="0">
                <a:solidFill>
                  <a:schemeClr val="tx1"/>
                </a:solidFill>
              </a:rPr>
              <a:t>(2) </a:t>
            </a:r>
            <a:r>
              <a:rPr lang="zh-CN" altLang="en-US" sz="2400" dirty="0">
                <a:solidFill>
                  <a:schemeClr val="tx1"/>
                </a:solidFill>
              </a:rPr>
              <a:t>证明在容量是整数前提限制下，</a:t>
            </a:r>
            <a:r>
              <a:rPr lang="en-US" altLang="zh-CN" sz="2400" dirty="0">
                <a:solidFill>
                  <a:schemeClr val="tx1"/>
                </a:solidFill>
              </a:rPr>
              <a:t>Ford-Fulkerson</a:t>
            </a:r>
            <a:r>
              <a:rPr lang="zh-CN" altLang="en-US" sz="2400" dirty="0">
                <a:solidFill>
                  <a:schemeClr val="tx1"/>
                </a:solidFill>
              </a:rPr>
              <a:t>方法产生的流是整值流，从而保证算法计算的流可以还原到原图的匹配。</a:t>
            </a:r>
            <a:endParaRPr lang="zh-CN" altLang="en-US" sz="2400" dirty="0">
              <a:solidFill>
                <a:schemeClr val="tx1"/>
              </a:solidFill>
            </a:endParaRPr>
          </a:p>
          <a:p>
            <a:pPr marL="446405" indent="-446405">
              <a:lnSpc>
                <a:spcPct val="150000"/>
              </a:lnSpc>
              <a:spcBef>
                <a:spcPts val="2400"/>
              </a:spcBef>
              <a:buClrTx/>
              <a:buSzTx/>
              <a:buFont typeface="Arial" panose="020B0604020202020204" pitchFamily="34" charset="0"/>
              <a:buNone/>
              <a:defRPr/>
            </a:pPr>
            <a:r>
              <a:rPr lang="en-US" altLang="zh-CN" sz="2400" dirty="0">
                <a:solidFill>
                  <a:schemeClr val="tx1"/>
                </a:solidFill>
              </a:rPr>
              <a:t>(3) </a:t>
            </a:r>
            <a:r>
              <a:rPr lang="zh-CN" altLang="en-US" sz="2400" dirty="0">
                <a:solidFill>
                  <a:schemeClr val="tx1"/>
                </a:solidFill>
              </a:rPr>
              <a:t>证明最大流的流值等于最大匹配的基数。</a:t>
            </a:r>
            <a:endParaRPr lang="zh-CN" altLang="en-US" sz="2400" dirty="0">
              <a:solidFill>
                <a:schemeClr val="tx1"/>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文本框 1"/>
          <p:cNvSpPr txBox="1">
            <a:spLocks noChangeArrowheads="1"/>
          </p:cNvSpPr>
          <p:nvPr/>
        </p:nvSpPr>
        <p:spPr bwMode="auto">
          <a:xfrm>
            <a:off x="179388" y="185738"/>
            <a:ext cx="8856662" cy="6577965"/>
          </a:xfrm>
          <a:prstGeom prst="rect">
            <a:avLst/>
          </a:prstGeom>
          <a:solidFill>
            <a:schemeClr val="bg1"/>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defRPr/>
            </a:pPr>
            <a:r>
              <a:rPr lang="en-US" altLang="zh-CN" sz="2400" b="1" dirty="0">
                <a:solidFill>
                  <a:srgbClr val="0000FF"/>
                </a:solidFill>
                <a:sym typeface="黑体" panose="02010609060101010101" pitchFamily="49" charset="-122"/>
              </a:rPr>
              <a:t>     (1) </a:t>
            </a:r>
            <a:r>
              <a:rPr lang="zh-CN" altLang="en-US" sz="2400" b="1" dirty="0">
                <a:solidFill>
                  <a:srgbClr val="0000FF"/>
                </a:solidFill>
                <a:sym typeface="黑体" panose="02010609060101010101" pitchFamily="49" charset="-122"/>
              </a:rPr>
              <a:t>证明原图和转化后的流网络中，匹配和流一一对应，并且匹配的边数对应于流值</a:t>
            </a:r>
            <a:endParaRPr lang="zh-CN" altLang="en-US" sz="2400" b="1" dirty="0">
              <a:solidFill>
                <a:srgbClr val="0000FF"/>
              </a:solidFill>
              <a:sym typeface="黑体" panose="02010609060101010101" pitchFamily="49" charset="-122"/>
            </a:endParaRPr>
          </a:p>
          <a:p>
            <a:pPr marL="1524000" indent="-1524000">
              <a:lnSpc>
                <a:spcPct val="150000"/>
              </a:lnSpc>
              <a:spcBef>
                <a:spcPct val="0"/>
              </a:spcBef>
              <a:buClrTx/>
              <a:buSzTx/>
              <a:buFont typeface="Arial" panose="020B0604020202020204" pitchFamily="34" charset="0"/>
              <a:buNone/>
              <a:defRPr/>
            </a:pPr>
            <a:r>
              <a:rPr lang="zh-CN" altLang="en-US" sz="2400" dirty="0">
                <a:solidFill>
                  <a:schemeClr val="tx1"/>
                </a:solidFill>
                <a:sym typeface="黑体" panose="02010609060101010101" pitchFamily="49" charset="-122"/>
              </a:rPr>
              <a:t>引理</a:t>
            </a:r>
            <a:r>
              <a:rPr lang="en-US" altLang="zh-CN" sz="2400" dirty="0">
                <a:solidFill>
                  <a:schemeClr val="tx1"/>
                </a:solidFill>
                <a:sym typeface="黑体" panose="02010609060101010101" pitchFamily="49" charset="-122"/>
              </a:rPr>
              <a:t>26.9</a:t>
            </a:r>
            <a:r>
              <a:rPr lang="zh-CN" altLang="en-US" sz="2400" dirty="0">
                <a:solidFill>
                  <a:schemeClr val="tx1"/>
                </a:solidFill>
                <a:sym typeface="黑体" panose="02010609060101010101" pitchFamily="49" charset="-122"/>
              </a:rPr>
              <a:t>：如果</a:t>
            </a:r>
            <a:r>
              <a:rPr lang="en-US" altLang="zh-CN" sz="2400" dirty="0">
                <a:solidFill>
                  <a:schemeClr val="tx1"/>
                </a:solidFill>
                <a:sym typeface="黑体" panose="02010609060101010101" pitchFamily="49" charset="-122"/>
              </a:rPr>
              <a:t>M</a:t>
            </a:r>
            <a:r>
              <a:rPr lang="zh-CN" altLang="en-US" sz="2400" dirty="0">
                <a:solidFill>
                  <a:schemeClr val="tx1"/>
                </a:solidFill>
                <a:sym typeface="黑体" panose="02010609060101010101" pitchFamily="49" charset="-122"/>
              </a:rPr>
              <a:t>是</a:t>
            </a:r>
            <a:r>
              <a:rPr lang="en-US" altLang="zh-CN" sz="2400" dirty="0">
                <a:solidFill>
                  <a:schemeClr val="tx1"/>
                </a:solidFill>
                <a:sym typeface="黑体" panose="02010609060101010101" pitchFamily="49" charset="-122"/>
              </a:rPr>
              <a:t>G</a:t>
            </a:r>
            <a:r>
              <a:rPr lang="zh-CN" altLang="en-US" sz="2400" dirty="0">
                <a:solidFill>
                  <a:schemeClr val="tx1"/>
                </a:solidFill>
                <a:sym typeface="黑体" panose="02010609060101010101" pitchFamily="49" charset="-122"/>
              </a:rPr>
              <a:t>中的一个匹配，则流网络</a:t>
            </a:r>
            <a:r>
              <a:rPr lang="en-US" altLang="zh-CN" sz="2400" dirty="0">
                <a:solidFill>
                  <a:schemeClr val="tx1"/>
                </a:solidFill>
                <a:sym typeface="黑体" panose="02010609060101010101" pitchFamily="49" charset="-122"/>
              </a:rPr>
              <a:t>G'</a:t>
            </a:r>
            <a:r>
              <a:rPr lang="zh-CN" altLang="en-US" sz="2400" dirty="0">
                <a:solidFill>
                  <a:schemeClr val="tx1"/>
                </a:solidFill>
                <a:sym typeface="黑体" panose="02010609060101010101" pitchFamily="49" charset="-122"/>
              </a:rPr>
              <a:t> 中存在一个整数值的流</a:t>
            </a:r>
            <a:r>
              <a:rPr lang="en-US" altLang="zh-CN" sz="2400" i="1" dirty="0">
                <a:solidFill>
                  <a:schemeClr val="tx1"/>
                </a:solidFill>
                <a:sym typeface="黑体" panose="02010609060101010101" pitchFamily="49" charset="-122"/>
              </a:rPr>
              <a:t>f </a:t>
            </a:r>
            <a:r>
              <a:rPr lang="zh-CN" altLang="en-US" sz="2400" dirty="0">
                <a:solidFill>
                  <a:schemeClr val="tx1"/>
                </a:solidFill>
                <a:sym typeface="黑体" panose="02010609060101010101" pitchFamily="49" charset="-122"/>
              </a:rPr>
              <a:t>，使得</a:t>
            </a:r>
            <a:r>
              <a:rPr lang="en-US" altLang="zh-CN" sz="2400" dirty="0">
                <a:solidFill>
                  <a:schemeClr val="tx1"/>
                </a:solidFill>
                <a:sym typeface="黑体" panose="02010609060101010101" pitchFamily="49" charset="-122"/>
              </a:rPr>
              <a:t>|</a:t>
            </a:r>
            <a:r>
              <a:rPr lang="en-US" altLang="zh-CN" sz="2400" i="1" dirty="0">
                <a:solidFill>
                  <a:schemeClr val="tx1"/>
                </a:solidFill>
                <a:sym typeface="黑体" panose="02010609060101010101" pitchFamily="49" charset="-122"/>
              </a:rPr>
              <a:t>f </a:t>
            </a:r>
            <a:r>
              <a:rPr lang="en-US" altLang="zh-CN" sz="2400" dirty="0">
                <a:solidFill>
                  <a:schemeClr val="tx1"/>
                </a:solidFill>
                <a:sym typeface="黑体" panose="02010609060101010101" pitchFamily="49" charset="-122"/>
              </a:rPr>
              <a:t>|=|</a:t>
            </a:r>
            <a:r>
              <a:rPr lang="en-US" altLang="zh-CN" sz="2400" i="1" dirty="0">
                <a:solidFill>
                  <a:schemeClr val="tx1"/>
                </a:solidFill>
                <a:sym typeface="黑体" panose="02010609060101010101" pitchFamily="49" charset="-122"/>
              </a:rPr>
              <a:t>M </a:t>
            </a:r>
            <a:r>
              <a:rPr lang="en-US" altLang="zh-CN" sz="2400" dirty="0">
                <a:solidFill>
                  <a:schemeClr val="tx1"/>
                </a:solidFill>
                <a:sym typeface="黑体" panose="02010609060101010101" pitchFamily="49" charset="-122"/>
              </a:rPr>
              <a:t>|</a:t>
            </a:r>
            <a:r>
              <a:rPr lang="zh-CN" altLang="en-US" sz="2400" dirty="0">
                <a:solidFill>
                  <a:schemeClr val="tx1"/>
                </a:solidFill>
                <a:sym typeface="黑体" panose="02010609060101010101" pitchFamily="49" charset="-122"/>
              </a:rPr>
              <a:t>。反之，如果</a:t>
            </a:r>
            <a:r>
              <a:rPr lang="en-US" altLang="zh-CN" sz="2400" i="1" dirty="0">
                <a:solidFill>
                  <a:schemeClr val="tx1"/>
                </a:solidFill>
                <a:sym typeface="黑体" panose="02010609060101010101" pitchFamily="49" charset="-122"/>
              </a:rPr>
              <a:t>f </a:t>
            </a:r>
            <a:r>
              <a:rPr lang="zh-CN" altLang="en-US" sz="2400" dirty="0">
                <a:solidFill>
                  <a:schemeClr val="tx1"/>
                </a:solidFill>
                <a:sym typeface="黑体" panose="02010609060101010101" pitchFamily="49" charset="-122"/>
              </a:rPr>
              <a:t>是</a:t>
            </a:r>
            <a:r>
              <a:rPr lang="en-US" altLang="zh-CN" sz="2400" dirty="0">
                <a:solidFill>
                  <a:schemeClr val="tx1"/>
                </a:solidFill>
                <a:sym typeface="黑体" panose="02010609060101010101" pitchFamily="49" charset="-122"/>
              </a:rPr>
              <a:t>G'</a:t>
            </a:r>
            <a:r>
              <a:rPr lang="zh-CN" altLang="en-US" sz="2400" dirty="0">
                <a:solidFill>
                  <a:schemeClr val="tx1"/>
                </a:solidFill>
                <a:sym typeface="黑体" panose="02010609060101010101" pitchFamily="49" charset="-122"/>
              </a:rPr>
              <a:t> 中的一个整数流，则</a:t>
            </a:r>
            <a:r>
              <a:rPr lang="en-US" altLang="zh-CN" sz="2400" dirty="0">
                <a:solidFill>
                  <a:schemeClr val="tx1"/>
                </a:solidFill>
                <a:sym typeface="黑体" panose="02010609060101010101" pitchFamily="49" charset="-122"/>
              </a:rPr>
              <a:t>G</a:t>
            </a:r>
            <a:r>
              <a:rPr lang="zh-CN" altLang="en-US" sz="2400" dirty="0">
                <a:solidFill>
                  <a:schemeClr val="tx1"/>
                </a:solidFill>
                <a:sym typeface="黑体" panose="02010609060101010101" pitchFamily="49" charset="-122"/>
              </a:rPr>
              <a:t>中存在一个匹配</a:t>
            </a:r>
            <a:r>
              <a:rPr lang="en-US" altLang="zh-CN" sz="2400" dirty="0">
                <a:solidFill>
                  <a:schemeClr val="tx1"/>
                </a:solidFill>
                <a:sym typeface="黑体" panose="02010609060101010101" pitchFamily="49" charset="-122"/>
              </a:rPr>
              <a:t>M</a:t>
            </a:r>
            <a:r>
              <a:rPr lang="zh-CN" altLang="en-US" sz="2400" dirty="0">
                <a:solidFill>
                  <a:schemeClr val="tx1"/>
                </a:solidFill>
                <a:sym typeface="黑体" panose="02010609060101010101" pitchFamily="49" charset="-122"/>
              </a:rPr>
              <a:t>，使得</a:t>
            </a:r>
            <a:r>
              <a:rPr lang="en-US" altLang="zh-CN" sz="2400" dirty="0">
                <a:solidFill>
                  <a:schemeClr val="tx1"/>
                </a:solidFill>
                <a:sym typeface="黑体" panose="02010609060101010101" pitchFamily="49" charset="-122"/>
              </a:rPr>
              <a:t>|</a:t>
            </a:r>
            <a:r>
              <a:rPr lang="en-US" altLang="zh-CN" sz="2400" i="1" dirty="0">
                <a:solidFill>
                  <a:schemeClr val="tx1"/>
                </a:solidFill>
                <a:sym typeface="黑体" panose="02010609060101010101" pitchFamily="49" charset="-122"/>
              </a:rPr>
              <a:t>M </a:t>
            </a:r>
            <a:r>
              <a:rPr lang="en-US" altLang="zh-CN" sz="2400" dirty="0">
                <a:solidFill>
                  <a:schemeClr val="tx1"/>
                </a:solidFill>
                <a:sym typeface="黑体" panose="02010609060101010101" pitchFamily="49" charset="-122"/>
              </a:rPr>
              <a:t>|=|</a:t>
            </a:r>
            <a:r>
              <a:rPr lang="en-US" altLang="zh-CN" sz="2400" i="1" dirty="0">
                <a:solidFill>
                  <a:schemeClr val="tx1"/>
                </a:solidFill>
                <a:sym typeface="黑体" panose="02010609060101010101" pitchFamily="49" charset="-122"/>
              </a:rPr>
              <a:t>f </a:t>
            </a:r>
            <a:r>
              <a:rPr lang="en-US" altLang="zh-CN" sz="2400" dirty="0">
                <a:solidFill>
                  <a:schemeClr val="tx1"/>
                </a:solidFill>
                <a:sym typeface="黑体" panose="02010609060101010101" pitchFamily="49" charset="-122"/>
              </a:rPr>
              <a:t>|</a:t>
            </a:r>
            <a:r>
              <a:rPr lang="zh-CN" altLang="en-US" sz="2400" dirty="0">
                <a:solidFill>
                  <a:schemeClr val="tx1"/>
                </a:solidFill>
                <a:sym typeface="黑体" panose="02010609060101010101" pitchFamily="49" charset="-122"/>
              </a:rPr>
              <a:t>。</a:t>
            </a:r>
            <a:endParaRPr lang="zh-CN" altLang="en-US" sz="2400" dirty="0">
              <a:solidFill>
                <a:schemeClr val="tx1"/>
              </a:solidFill>
              <a:sym typeface="黑体" panose="02010609060101010101" pitchFamily="49" charset="-122"/>
            </a:endParaRPr>
          </a:p>
          <a:p>
            <a:pPr>
              <a:lnSpc>
                <a:spcPct val="150000"/>
              </a:lnSpc>
              <a:spcBef>
                <a:spcPts val="1200"/>
              </a:spcBef>
              <a:buClrTx/>
              <a:buSzTx/>
              <a:buFont typeface="Arial" panose="020B0604020202020204" pitchFamily="34" charset="0"/>
              <a:buNone/>
              <a:defRPr/>
            </a:pPr>
            <a:r>
              <a:rPr lang="zh-CN" altLang="en-US" sz="2400" dirty="0">
                <a:solidFill>
                  <a:schemeClr val="tx1"/>
                </a:solidFill>
                <a:sym typeface="黑体" panose="02010609060101010101" pitchFamily="49" charset="-122"/>
              </a:rPr>
              <a:t>证明：假定</a:t>
            </a:r>
            <a:r>
              <a:rPr lang="en-US" altLang="zh-CN" sz="2400" dirty="0">
                <a:solidFill>
                  <a:schemeClr val="tx1"/>
                </a:solidFill>
                <a:sym typeface="黑体" panose="02010609060101010101" pitchFamily="49" charset="-122"/>
              </a:rPr>
              <a:t>M</a:t>
            </a:r>
            <a:r>
              <a:rPr lang="zh-CN" altLang="en-US" sz="2400" dirty="0">
                <a:solidFill>
                  <a:schemeClr val="tx1"/>
                </a:solidFill>
                <a:sym typeface="黑体" panose="02010609060101010101" pitchFamily="49" charset="-122"/>
              </a:rPr>
              <a:t>是</a:t>
            </a:r>
            <a:r>
              <a:rPr lang="en-US" altLang="zh-CN" sz="2400" dirty="0">
                <a:solidFill>
                  <a:schemeClr val="tx1"/>
                </a:solidFill>
                <a:sym typeface="黑体" panose="02010609060101010101" pitchFamily="49" charset="-122"/>
              </a:rPr>
              <a:t>G</a:t>
            </a:r>
            <a:r>
              <a:rPr lang="zh-CN" altLang="en-US" sz="2400" dirty="0">
                <a:solidFill>
                  <a:schemeClr val="tx1"/>
                </a:solidFill>
                <a:sym typeface="黑体" panose="02010609060101010101" pitchFamily="49" charset="-122"/>
              </a:rPr>
              <a:t>中匹配，定义</a:t>
            </a:r>
            <a:r>
              <a:rPr lang="en-US" altLang="zh-CN" sz="2400" dirty="0">
                <a:solidFill>
                  <a:schemeClr val="tx1"/>
                </a:solidFill>
                <a:sym typeface="黑体" panose="02010609060101010101" pitchFamily="49" charset="-122"/>
              </a:rPr>
              <a:t>G'</a:t>
            </a:r>
            <a:r>
              <a:rPr lang="zh-CN" altLang="en-US" sz="2400" dirty="0">
                <a:solidFill>
                  <a:schemeClr val="tx1"/>
                </a:solidFill>
                <a:sym typeface="黑体" panose="02010609060101010101" pitchFamily="49" charset="-122"/>
              </a:rPr>
              <a:t> 中对应的流</a:t>
            </a:r>
            <a:r>
              <a:rPr lang="en-US" altLang="zh-CN" sz="2400" i="1" dirty="0">
                <a:solidFill>
                  <a:schemeClr val="tx1"/>
                </a:solidFill>
                <a:sym typeface="黑体" panose="02010609060101010101" pitchFamily="49" charset="-122"/>
              </a:rPr>
              <a:t>f </a:t>
            </a:r>
            <a:r>
              <a:rPr lang="zh-CN" altLang="en-US" sz="2400" dirty="0">
                <a:solidFill>
                  <a:schemeClr val="tx1"/>
                </a:solidFill>
                <a:sym typeface="黑体" panose="02010609060101010101" pitchFamily="49" charset="-122"/>
              </a:rPr>
              <a:t>：</a:t>
            </a:r>
            <a:endParaRPr lang="zh-CN" altLang="en-US" sz="2400" dirty="0">
              <a:solidFill>
                <a:schemeClr val="tx1"/>
              </a:solidFill>
              <a:sym typeface="黑体" panose="02010609060101010101" pitchFamily="49" charset="-122"/>
            </a:endParaRPr>
          </a:p>
          <a:p>
            <a:pPr>
              <a:lnSpc>
                <a:spcPct val="150000"/>
              </a:lnSpc>
              <a:spcBef>
                <a:spcPct val="0"/>
              </a:spcBef>
              <a:buClrTx/>
              <a:buSzTx/>
              <a:buFont typeface="Arial" panose="020B0604020202020204" pitchFamily="34" charset="0"/>
              <a:buNone/>
              <a:defRPr/>
            </a:pPr>
            <a:endParaRPr lang="en-US" altLang="zh-CN" sz="100" dirty="0">
              <a:solidFill>
                <a:schemeClr val="tx1"/>
              </a:solidFill>
              <a:sym typeface="黑体" panose="02010609060101010101" pitchFamily="49" charset="-122"/>
            </a:endParaRPr>
          </a:p>
          <a:p>
            <a:pPr>
              <a:lnSpc>
                <a:spcPct val="150000"/>
              </a:lnSpc>
              <a:spcBef>
                <a:spcPct val="0"/>
              </a:spcBef>
              <a:buClrTx/>
              <a:buSzTx/>
              <a:buFont typeface="Arial" panose="020B0604020202020204" pitchFamily="34" charset="0"/>
              <a:buNone/>
              <a:defRPr/>
            </a:pPr>
            <a:endParaRPr lang="en-US" altLang="zh-CN" sz="2400" dirty="0">
              <a:solidFill>
                <a:schemeClr val="tx1"/>
              </a:solidFill>
              <a:sym typeface="黑体" panose="02010609060101010101" pitchFamily="49" charset="-122"/>
            </a:endParaRPr>
          </a:p>
          <a:p>
            <a:pPr>
              <a:lnSpc>
                <a:spcPct val="150000"/>
              </a:lnSpc>
              <a:spcBef>
                <a:spcPct val="0"/>
              </a:spcBef>
              <a:buClrTx/>
              <a:buSzTx/>
              <a:buFont typeface="Arial" panose="020B0604020202020204" pitchFamily="34" charset="0"/>
              <a:buNone/>
              <a:defRPr/>
            </a:pPr>
            <a:r>
              <a:rPr lang="en-US" altLang="zh-CN" sz="2400" dirty="0">
                <a:solidFill>
                  <a:schemeClr val="tx1"/>
                </a:solidFill>
                <a:sym typeface="黑体" panose="02010609060101010101" pitchFamily="49" charset="-122"/>
              </a:rPr>
              <a:t>                 </a:t>
            </a:r>
            <a:r>
              <a:rPr lang="zh-CN" altLang="en-US" sz="2400" dirty="0">
                <a:solidFill>
                  <a:schemeClr val="tx1"/>
                </a:solidFill>
                <a:latin typeface="宋体" panose="02010600030101010101" pitchFamily="2" charset="-122"/>
                <a:ea typeface="宋体" panose="02010600030101010101" pitchFamily="2" charset="-122"/>
                <a:sym typeface="黑体" panose="02010609060101010101" pitchFamily="49" charset="-122"/>
              </a:rPr>
              <a:t>所有其它属于</a:t>
            </a:r>
            <a:r>
              <a:rPr lang="en-US" altLang="zh-CN" sz="2400" dirty="0">
                <a:solidFill>
                  <a:schemeClr val="tx1"/>
                </a:solidFill>
                <a:latin typeface="宋体" panose="02010600030101010101" pitchFamily="2" charset="-122"/>
                <a:ea typeface="宋体" panose="02010600030101010101" pitchFamily="2" charset="-122"/>
                <a:sym typeface="黑体" panose="02010609060101010101" pitchFamily="49" charset="-122"/>
              </a:rPr>
              <a:t>E' </a:t>
            </a:r>
            <a:r>
              <a:rPr lang="zh-CN" altLang="en-US" sz="2400" dirty="0">
                <a:solidFill>
                  <a:schemeClr val="tx1"/>
                </a:solidFill>
                <a:latin typeface="宋体" panose="02010600030101010101" pitchFamily="2" charset="-122"/>
                <a:ea typeface="宋体" panose="02010600030101010101" pitchFamily="2" charset="-122"/>
                <a:sym typeface="黑体" panose="02010609060101010101" pitchFamily="49" charset="-122"/>
              </a:rPr>
              <a:t>的边</a:t>
            </a:r>
            <a:r>
              <a:rPr lang="en-US" altLang="zh-CN" sz="2400" i="1" dirty="0">
                <a:solidFill>
                  <a:schemeClr val="tx1"/>
                </a:solidFill>
                <a:latin typeface="宋体" panose="02010600030101010101" pitchFamily="2" charset="-122"/>
                <a:ea typeface="宋体" panose="02010600030101010101" pitchFamily="2" charset="-122"/>
                <a:sym typeface="黑体" panose="02010609060101010101" pitchFamily="49" charset="-122"/>
              </a:rPr>
              <a:t>(</a:t>
            </a:r>
            <a:r>
              <a:rPr lang="en-US" altLang="zh-CN" sz="2400" i="1" dirty="0" err="1">
                <a:solidFill>
                  <a:schemeClr val="tx1"/>
                </a:solidFill>
                <a:latin typeface="宋体" panose="02010600030101010101" pitchFamily="2" charset="-122"/>
                <a:ea typeface="宋体" panose="02010600030101010101" pitchFamily="2" charset="-122"/>
                <a:sym typeface="黑体" panose="02010609060101010101" pitchFamily="49" charset="-122"/>
              </a:rPr>
              <a:t>u,v</a:t>
            </a:r>
            <a:r>
              <a:rPr lang="en-US" altLang="zh-CN" sz="2400" i="1" dirty="0">
                <a:solidFill>
                  <a:schemeClr val="tx1"/>
                </a:solidFill>
                <a:latin typeface="宋体" panose="02010600030101010101" pitchFamily="2" charset="-122"/>
                <a:ea typeface="宋体" panose="02010600030101010101" pitchFamily="2" charset="-122"/>
                <a:sym typeface="黑体" panose="02010609060101010101" pitchFamily="49" charset="-122"/>
              </a:rPr>
              <a:t>)</a:t>
            </a:r>
            <a:r>
              <a:rPr lang="zh-CN" altLang="en-US" sz="2400" dirty="0">
                <a:solidFill>
                  <a:schemeClr val="tx1"/>
                </a:solidFill>
                <a:latin typeface="宋体" panose="02010600030101010101" pitchFamily="2" charset="-122"/>
                <a:ea typeface="宋体" panose="02010600030101010101" pitchFamily="2" charset="-122"/>
                <a:sym typeface="黑体" panose="02010609060101010101" pitchFamily="49" charset="-122"/>
              </a:rPr>
              <a:t>，</a:t>
            </a:r>
            <a:r>
              <a:rPr lang="en-US" altLang="zh-CN" sz="2400" i="1" dirty="0">
                <a:solidFill>
                  <a:schemeClr val="tx1"/>
                </a:solidFill>
                <a:latin typeface="宋体" panose="02010600030101010101" pitchFamily="2" charset="-122"/>
                <a:ea typeface="宋体" panose="02010600030101010101" pitchFamily="2" charset="-122"/>
                <a:sym typeface="黑体" panose="02010609060101010101" pitchFamily="49" charset="-122"/>
              </a:rPr>
              <a:t>f(</a:t>
            </a:r>
            <a:r>
              <a:rPr lang="en-US" altLang="zh-CN" sz="2400" i="1" dirty="0" err="1">
                <a:solidFill>
                  <a:schemeClr val="tx1"/>
                </a:solidFill>
                <a:latin typeface="宋体" panose="02010600030101010101" pitchFamily="2" charset="-122"/>
                <a:ea typeface="宋体" panose="02010600030101010101" pitchFamily="2" charset="-122"/>
                <a:sym typeface="黑体" panose="02010609060101010101" pitchFamily="49" charset="-122"/>
              </a:rPr>
              <a:t>u,v</a:t>
            </a:r>
            <a:r>
              <a:rPr lang="en-US" altLang="zh-CN" sz="2400" i="1" dirty="0">
                <a:solidFill>
                  <a:schemeClr val="tx1"/>
                </a:solidFill>
                <a:latin typeface="宋体" panose="02010600030101010101" pitchFamily="2" charset="-122"/>
                <a:ea typeface="宋体" panose="02010600030101010101" pitchFamily="2" charset="-122"/>
                <a:sym typeface="黑体" panose="02010609060101010101" pitchFamily="49" charset="-122"/>
              </a:rPr>
              <a:t>)=0 </a:t>
            </a:r>
            <a:r>
              <a:rPr lang="zh-CN" altLang="en-US" sz="2400" dirty="0">
                <a:solidFill>
                  <a:schemeClr val="tx1"/>
                </a:solidFill>
                <a:latin typeface="宋体" panose="02010600030101010101" pitchFamily="2" charset="-122"/>
                <a:ea typeface="宋体" panose="02010600030101010101" pitchFamily="2" charset="-122"/>
                <a:sym typeface="黑体" panose="02010609060101010101" pitchFamily="49" charset="-122"/>
              </a:rPr>
              <a:t>。</a:t>
            </a:r>
            <a:endParaRPr lang="en-US" altLang="zh-CN" sz="2400" dirty="0">
              <a:solidFill>
                <a:schemeClr val="tx1"/>
              </a:solidFill>
              <a:latin typeface="宋体" panose="02010600030101010101" pitchFamily="2" charset="-122"/>
              <a:ea typeface="宋体" panose="02010600030101010101" pitchFamily="2" charset="-122"/>
              <a:sym typeface="黑体" panose="02010609060101010101" pitchFamily="49" charset="-122"/>
            </a:endParaRPr>
          </a:p>
          <a:p>
            <a:pPr marL="630555" lvl="1" indent="0">
              <a:lnSpc>
                <a:spcPct val="150000"/>
              </a:lnSpc>
              <a:spcBef>
                <a:spcPts val="1200"/>
              </a:spcBef>
              <a:buClrTx/>
              <a:buSzTx/>
              <a:buFont typeface="Wingdings" panose="05000000000000000000" pitchFamily="2" charset="2"/>
              <a:buNone/>
              <a:defRPr/>
            </a:pPr>
            <a:r>
              <a:rPr lang="zh-CN" altLang="en-US" sz="2400" dirty="0">
                <a:solidFill>
                  <a:schemeClr val="tx1"/>
                </a:solidFill>
                <a:sym typeface="黑体" panose="02010609060101010101" pitchFamily="49" charset="-122"/>
              </a:rPr>
              <a:t>（</a:t>
            </a:r>
            <a:r>
              <a:rPr lang="en-US" altLang="zh-CN" sz="2400" dirty="0">
                <a:solidFill>
                  <a:schemeClr val="tx1"/>
                </a:solidFill>
                <a:sym typeface="黑体" panose="02010609060101010101" pitchFamily="49" charset="-122"/>
              </a:rPr>
              <a:t>1</a:t>
            </a:r>
            <a:r>
              <a:rPr lang="zh-CN" altLang="en-US" sz="2400" dirty="0">
                <a:solidFill>
                  <a:schemeClr val="tx1"/>
                </a:solidFill>
                <a:sym typeface="黑体" panose="02010609060101010101" pitchFamily="49" charset="-122"/>
              </a:rPr>
              <a:t>）可以验证</a:t>
            </a:r>
            <a:r>
              <a:rPr lang="en-US" altLang="zh-CN" sz="2400" i="1" dirty="0">
                <a:solidFill>
                  <a:schemeClr val="tx1"/>
                </a:solidFill>
                <a:sym typeface="黑体" panose="02010609060101010101" pitchFamily="49" charset="-122"/>
              </a:rPr>
              <a:t>f </a:t>
            </a:r>
            <a:r>
              <a:rPr lang="zh-CN" altLang="en-US" sz="2400" dirty="0">
                <a:solidFill>
                  <a:schemeClr val="tx1"/>
                </a:solidFill>
                <a:sym typeface="黑体" panose="02010609060101010101" pitchFamily="49" charset="-122"/>
              </a:rPr>
              <a:t>满足容量限制和流量守恒性质 </a:t>
            </a:r>
            <a:r>
              <a:rPr lang="en-US" altLang="zh-CN" sz="2400" dirty="0">
                <a:solidFill>
                  <a:schemeClr val="tx1"/>
                </a:solidFill>
                <a:sym typeface="黑体" panose="02010609060101010101" pitchFamily="49" charset="-122"/>
              </a:rPr>
              <a:t>(</a:t>
            </a:r>
            <a:r>
              <a:rPr lang="zh-CN" altLang="en-US" sz="2400" dirty="0">
                <a:solidFill>
                  <a:schemeClr val="tx1"/>
                </a:solidFill>
                <a:sym typeface="黑体" panose="02010609060101010101" pitchFamily="49" charset="-122"/>
              </a:rPr>
              <a:t>自行验证</a:t>
            </a:r>
            <a:r>
              <a:rPr lang="en-US" altLang="zh-CN" sz="2400" dirty="0">
                <a:solidFill>
                  <a:schemeClr val="tx1"/>
                </a:solidFill>
                <a:sym typeface="黑体" panose="02010609060101010101" pitchFamily="49" charset="-122"/>
              </a:rPr>
              <a:t>)</a:t>
            </a:r>
            <a:r>
              <a:rPr lang="zh-CN" altLang="en-US" sz="2400" dirty="0">
                <a:solidFill>
                  <a:schemeClr val="tx1"/>
                </a:solidFill>
                <a:sym typeface="黑体" panose="02010609060101010101" pitchFamily="49" charset="-122"/>
              </a:rPr>
              <a:t>。</a:t>
            </a:r>
            <a:endParaRPr lang="en-US" altLang="zh-CN" sz="2400" dirty="0">
              <a:solidFill>
                <a:schemeClr val="tx1"/>
              </a:solidFill>
              <a:sym typeface="黑体" panose="02010609060101010101" pitchFamily="49" charset="-122"/>
            </a:endParaRPr>
          </a:p>
          <a:p>
            <a:pPr marL="630555" lvl="1" indent="0">
              <a:lnSpc>
                <a:spcPct val="150000"/>
              </a:lnSpc>
              <a:spcBef>
                <a:spcPts val="1200"/>
              </a:spcBef>
              <a:buClrTx/>
              <a:buSzTx/>
              <a:buFont typeface="Wingdings" panose="05000000000000000000" pitchFamily="2" charset="2"/>
              <a:buNone/>
              <a:defRPr/>
            </a:pPr>
            <a:r>
              <a:rPr lang="zh-CN" altLang="en-US" sz="2400" dirty="0">
                <a:solidFill>
                  <a:schemeClr val="tx1"/>
                </a:solidFill>
                <a:sym typeface="黑体" panose="02010609060101010101" pitchFamily="49" charset="-122"/>
              </a:rPr>
              <a:t>（</a:t>
            </a:r>
            <a:r>
              <a:rPr lang="en-US" altLang="zh-CN" sz="2400" dirty="0">
                <a:solidFill>
                  <a:schemeClr val="tx1"/>
                </a:solidFill>
                <a:sym typeface="黑体" panose="02010609060101010101" pitchFamily="49" charset="-122"/>
              </a:rPr>
              <a:t>2</a:t>
            </a:r>
            <a:r>
              <a:rPr lang="zh-CN" altLang="en-US" sz="2400" dirty="0">
                <a:solidFill>
                  <a:schemeClr val="tx1"/>
                </a:solidFill>
                <a:sym typeface="黑体" panose="02010609060101010101" pitchFamily="49" charset="-122"/>
              </a:rPr>
              <a:t>）能否说明</a:t>
            </a:r>
            <a:r>
              <a:rPr lang="en-US" altLang="zh-CN" sz="2400" dirty="0">
                <a:solidFill>
                  <a:schemeClr val="tx1"/>
                </a:solidFill>
                <a:sym typeface="黑体" panose="02010609060101010101" pitchFamily="49" charset="-122"/>
              </a:rPr>
              <a:t>|f</a:t>
            </a:r>
            <a:r>
              <a:rPr lang="en-US" altLang="zh-CN" sz="2400" i="1" dirty="0">
                <a:solidFill>
                  <a:schemeClr val="tx1"/>
                </a:solidFill>
                <a:sym typeface="黑体" panose="02010609060101010101" pitchFamily="49" charset="-122"/>
              </a:rPr>
              <a:t> </a:t>
            </a:r>
            <a:r>
              <a:rPr lang="en-US" altLang="zh-CN" sz="2400" dirty="0">
                <a:solidFill>
                  <a:schemeClr val="tx1"/>
                </a:solidFill>
                <a:sym typeface="黑体" panose="02010609060101010101" pitchFamily="49" charset="-122"/>
              </a:rPr>
              <a:t>|=|M|</a:t>
            </a:r>
            <a:r>
              <a:rPr lang="zh-CN" altLang="en-US" sz="2400" dirty="0">
                <a:solidFill>
                  <a:schemeClr val="tx1"/>
                </a:solidFill>
                <a:sym typeface="黑体" panose="02010609060101010101" pitchFamily="49" charset="-122"/>
              </a:rPr>
              <a:t>？</a:t>
            </a:r>
            <a:endParaRPr lang="zh-CN" altLang="en-US" sz="2400" dirty="0">
              <a:solidFill>
                <a:schemeClr val="tx1"/>
              </a:solidFill>
              <a:sym typeface="黑体" panose="02010609060101010101" pitchFamily="49" charset="-122"/>
            </a:endParaRPr>
          </a:p>
          <a:p>
            <a:pPr marL="630555" lvl="1" indent="0">
              <a:lnSpc>
                <a:spcPct val="150000"/>
              </a:lnSpc>
              <a:spcBef>
                <a:spcPct val="0"/>
              </a:spcBef>
              <a:buClrTx/>
              <a:buSzTx/>
              <a:buFont typeface="Wingdings" panose="05000000000000000000" pitchFamily="2" charset="2"/>
              <a:buNone/>
              <a:defRPr/>
            </a:pPr>
            <a:endParaRPr lang="zh-CN" altLang="en-US" sz="2000" dirty="0">
              <a:solidFill>
                <a:schemeClr val="tx1"/>
              </a:solidFill>
              <a:sym typeface="黑体" panose="02010609060101010101" pitchFamily="49" charset="-122"/>
            </a:endParaRPr>
          </a:p>
        </p:txBody>
      </p:sp>
      <p:pic>
        <p:nvPicPr>
          <p:cNvPr id="129027"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835150" y="3860800"/>
            <a:ext cx="57610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825" y="1452563"/>
            <a:ext cx="8601075" cy="3415030"/>
          </a:xfrm>
          <a:prstGeom prst="rect">
            <a:avLst/>
          </a:prstGeom>
          <a:solidFill>
            <a:schemeClr val="accent1">
              <a:lumMod val="20000"/>
              <a:lumOff val="80000"/>
            </a:schemeClr>
          </a:solidFill>
        </p:spPr>
        <p:txBody>
          <a:bodyPr>
            <a:spAutoFit/>
          </a:bodyPr>
          <a:lstStyle/>
          <a:p>
            <a:pPr algn="just">
              <a:lnSpc>
                <a:spcPct val="150000"/>
              </a:lnSpc>
              <a:defRPr/>
            </a:pPr>
            <a:r>
              <a:rPr lang="en-US" altLang="zh-CN" sz="2400" b="1" dirty="0">
                <a:solidFill>
                  <a:srgbClr val="FF0000"/>
                </a:solidFill>
                <a:latin typeface="微软雅黑" panose="020B0503020204020204" pitchFamily="34" charset="-122"/>
                <a:ea typeface="微软雅黑" panose="020B0503020204020204" pitchFamily="34" charset="-122"/>
                <a:sym typeface="黑体" panose="02010609060101010101" pitchFamily="49" charset="-122"/>
              </a:rPr>
              <a:t>|</a:t>
            </a:r>
            <a:r>
              <a:rPr lang="en-US" altLang="zh-CN" sz="2400" b="1" i="1" dirty="0">
                <a:solidFill>
                  <a:srgbClr val="FF0000"/>
                </a:solidFill>
                <a:latin typeface="微软雅黑" panose="020B0503020204020204" pitchFamily="34" charset="-122"/>
                <a:ea typeface="微软雅黑" panose="020B0503020204020204" pitchFamily="34" charset="-122"/>
                <a:sym typeface="黑体" panose="02010609060101010101" pitchFamily="49" charset="-122"/>
              </a:rPr>
              <a:t>f </a:t>
            </a:r>
            <a:r>
              <a:rPr lang="en-US" altLang="zh-CN" sz="2400" b="1" dirty="0">
                <a:solidFill>
                  <a:srgbClr val="FF0000"/>
                </a:solidFill>
                <a:latin typeface="微软雅黑" panose="020B0503020204020204" pitchFamily="34" charset="-122"/>
                <a:ea typeface="微软雅黑" panose="020B0503020204020204" pitchFamily="34" charset="-122"/>
                <a:sym typeface="黑体" panose="02010609060101010101" pitchFamily="49" charset="-122"/>
              </a:rPr>
              <a:t>|=|M</a:t>
            </a:r>
            <a:r>
              <a:rPr lang="en-US" altLang="zh-CN" sz="2400" b="1" i="1" dirty="0">
                <a:solidFill>
                  <a:srgbClr val="FF0000"/>
                </a:solidFill>
                <a:latin typeface="微软雅黑" panose="020B0503020204020204" pitchFamily="34" charset="-122"/>
                <a:ea typeface="微软雅黑" panose="020B0503020204020204" pitchFamily="34" charset="-122"/>
                <a:sym typeface="黑体" panose="02010609060101010101" pitchFamily="49" charset="-122"/>
              </a:rPr>
              <a:t> </a:t>
            </a:r>
            <a:r>
              <a:rPr lang="en-US" altLang="zh-CN" sz="2400" b="1" dirty="0">
                <a:solidFill>
                  <a:srgbClr val="FF0000"/>
                </a:solidFill>
                <a:latin typeface="微软雅黑" panose="020B0503020204020204" pitchFamily="34" charset="-122"/>
                <a:ea typeface="微软雅黑" panose="020B0503020204020204" pitchFamily="34" charset="-122"/>
                <a:sym typeface="黑体" panose="02010609060101010101" pitchFamily="49" charset="-122"/>
              </a:rPr>
              <a:t>| </a:t>
            </a:r>
            <a:r>
              <a:rPr lang="zh-CN" altLang="en-US" sz="2400" b="1" dirty="0">
                <a:solidFill>
                  <a:srgbClr val="FF0000"/>
                </a:solidFill>
                <a:latin typeface="微软雅黑" panose="020B0503020204020204" pitchFamily="34" charset="-122"/>
                <a:ea typeface="微软雅黑" panose="020B0503020204020204" pitchFamily="34" charset="-122"/>
                <a:sym typeface="黑体" panose="02010609060101010101" pitchFamily="49" charset="-122"/>
              </a:rPr>
              <a:t>？</a:t>
            </a:r>
            <a:endParaRPr lang="en-US" altLang="zh-CN" sz="2400" b="1" dirty="0">
              <a:solidFill>
                <a:srgbClr val="FF0000"/>
              </a:solidFill>
              <a:latin typeface="微软雅黑" panose="020B0503020204020204" pitchFamily="34" charset="-122"/>
              <a:ea typeface="微软雅黑" panose="020B0503020204020204" pitchFamily="34" charset="-122"/>
              <a:sym typeface="黑体" panose="02010609060101010101" pitchFamily="49" charset="-122"/>
            </a:endParaRPr>
          </a:p>
          <a:p>
            <a:pPr algn="just">
              <a:lnSpc>
                <a:spcPct val="150000"/>
              </a:lnSpc>
              <a:defRPr/>
            </a:pPr>
            <a:r>
              <a:rPr lang="zh-CN" altLang="en-US" sz="2400" b="1" dirty="0">
                <a:solidFill>
                  <a:srgbClr val="0000FF"/>
                </a:solidFill>
                <a:latin typeface="微软雅黑" panose="020B0503020204020204" pitchFamily="34" charset="-122"/>
                <a:ea typeface="微软雅黑" panose="020B0503020204020204" pitchFamily="34" charset="-122"/>
                <a:sym typeface="黑体" panose="02010609060101010101" pitchFamily="49" charset="-122"/>
              </a:rPr>
              <a:t>       直观上理解</a:t>
            </a:r>
            <a:r>
              <a:rPr lang="zh-CN" altLang="en-US" sz="2400" dirty="0">
                <a:solidFill>
                  <a:srgbClr val="000000"/>
                </a:solidFill>
                <a:latin typeface="微软雅黑" panose="020B0503020204020204" pitchFamily="34" charset="-122"/>
                <a:ea typeface="微软雅黑" panose="020B0503020204020204" pitchFamily="34" charset="-122"/>
                <a:sym typeface="黑体" panose="02010609060101010101" pitchFamily="49" charset="-122"/>
              </a:rPr>
              <a:t>：（</a:t>
            </a:r>
            <a:r>
              <a:rPr lang="en-US" altLang="zh-CN" sz="2400" dirty="0">
                <a:solidFill>
                  <a:srgbClr val="000000"/>
                </a:solidFill>
                <a:latin typeface="微软雅黑" panose="020B0503020204020204" pitchFamily="34" charset="-122"/>
                <a:ea typeface="微软雅黑" panose="020B0503020204020204" pitchFamily="34" charset="-122"/>
                <a:sym typeface="黑体" panose="02010609060101010101" pitchFamily="49" charset="-122"/>
              </a:rPr>
              <a:t>L∪{s}</a:t>
            </a:r>
            <a:r>
              <a:rPr lang="zh-CN" altLang="en-US" sz="2400" dirty="0">
                <a:solidFill>
                  <a:srgbClr val="000000"/>
                </a:solidFill>
                <a:latin typeface="微软雅黑" panose="020B0503020204020204" pitchFamily="34" charset="-122"/>
                <a:ea typeface="微软雅黑" panose="020B0503020204020204" pitchFamily="34" charset="-122"/>
                <a:sym typeface="黑体" panose="02010609060101010101" pitchFamily="49" charset="-122"/>
              </a:rPr>
              <a:t>，</a:t>
            </a:r>
            <a:r>
              <a:rPr lang="en-US" altLang="zh-CN" sz="2400" dirty="0">
                <a:solidFill>
                  <a:srgbClr val="000000"/>
                </a:solidFill>
                <a:latin typeface="微软雅黑" panose="020B0503020204020204" pitchFamily="34" charset="-122"/>
                <a:ea typeface="微软雅黑" panose="020B0503020204020204" pitchFamily="34" charset="-122"/>
                <a:sym typeface="黑体" panose="02010609060101010101" pitchFamily="49" charset="-122"/>
              </a:rPr>
              <a:t>R∪{t}</a:t>
            </a:r>
            <a:r>
              <a:rPr lang="zh-CN" altLang="en-US" sz="2400" dirty="0">
                <a:solidFill>
                  <a:srgbClr val="000000"/>
                </a:solidFill>
                <a:latin typeface="微软雅黑" panose="020B0503020204020204" pitchFamily="34" charset="-122"/>
                <a:ea typeface="微软雅黑" panose="020B0503020204020204" pitchFamily="34" charset="-122"/>
                <a:sym typeface="黑体" panose="02010609060101010101" pitchFamily="49" charset="-122"/>
              </a:rPr>
              <a:t>）是一个切割，</a:t>
            </a:r>
            <a:r>
              <a:rPr lang="en-US" altLang="zh-CN" sz="2400" dirty="0">
                <a:solidFill>
                  <a:srgbClr val="000000"/>
                </a:solidFill>
                <a:latin typeface="微软雅黑" panose="020B0503020204020204" pitchFamily="34" charset="-122"/>
                <a:ea typeface="微软雅黑" panose="020B0503020204020204" pitchFamily="34" charset="-122"/>
                <a:sym typeface="黑体" panose="02010609060101010101" pitchFamily="49" charset="-122"/>
              </a:rPr>
              <a:t>M</a:t>
            </a:r>
            <a:r>
              <a:rPr lang="zh-CN" altLang="en-US" sz="2400" dirty="0">
                <a:solidFill>
                  <a:srgbClr val="000000"/>
                </a:solidFill>
                <a:latin typeface="微软雅黑" panose="020B0503020204020204" pitchFamily="34" charset="-122"/>
                <a:ea typeface="微软雅黑" panose="020B0503020204020204" pitchFamily="34" charset="-122"/>
                <a:sym typeface="黑体" panose="02010609060101010101" pitchFamily="49" charset="-122"/>
              </a:rPr>
              <a:t>中的边恰好是横跨该切割的边，其上是一个单位的流量。所以该切割的净流值就是</a:t>
            </a:r>
            <a:r>
              <a:rPr lang="en-US" altLang="zh-CN" sz="2400" dirty="0">
                <a:solidFill>
                  <a:srgbClr val="000000"/>
                </a:solidFill>
                <a:latin typeface="微软雅黑" panose="020B0503020204020204" pitchFamily="34" charset="-122"/>
                <a:ea typeface="微软雅黑" panose="020B0503020204020204" pitchFamily="34" charset="-122"/>
                <a:sym typeface="黑体" panose="02010609060101010101" pitchFamily="49" charset="-122"/>
              </a:rPr>
              <a:t>f</a:t>
            </a:r>
            <a:r>
              <a:rPr lang="zh-CN" altLang="en-US" sz="2400" dirty="0">
                <a:solidFill>
                  <a:srgbClr val="000000"/>
                </a:solidFill>
                <a:latin typeface="微软雅黑" panose="020B0503020204020204" pitchFamily="34" charset="-122"/>
                <a:ea typeface="微软雅黑" panose="020B0503020204020204" pitchFamily="34" charset="-122"/>
                <a:sym typeface="黑体" panose="02010609060101010101" pitchFamily="49" charset="-122"/>
              </a:rPr>
              <a:t>的流值，而切割的净流值等于匹配的边数。</a:t>
            </a:r>
            <a:endParaRPr lang="en-US" altLang="zh-CN" sz="2400" dirty="0">
              <a:solidFill>
                <a:srgbClr val="000000"/>
              </a:solidFill>
              <a:latin typeface="微软雅黑" panose="020B0503020204020204" pitchFamily="34" charset="-122"/>
              <a:ea typeface="微软雅黑" panose="020B0503020204020204" pitchFamily="34" charset="-122"/>
              <a:sym typeface="黑体" panose="02010609060101010101" pitchFamily="49" charset="-122"/>
            </a:endParaRPr>
          </a:p>
          <a:p>
            <a:pPr algn="just">
              <a:lnSpc>
                <a:spcPct val="150000"/>
              </a:lnSpc>
              <a:defRPr/>
            </a:pPr>
            <a:r>
              <a:rPr lang="en-US" altLang="zh-CN" sz="2400" dirty="0">
                <a:solidFill>
                  <a:srgbClr val="000000"/>
                </a:solidFill>
                <a:latin typeface="微软雅黑" panose="020B0503020204020204" pitchFamily="34" charset="-122"/>
                <a:ea typeface="微软雅黑" panose="020B0503020204020204" pitchFamily="34" charset="-122"/>
                <a:sym typeface="黑体" panose="02010609060101010101" pitchFamily="49" charset="-122"/>
              </a:rPr>
              <a:t>      </a:t>
            </a:r>
            <a:r>
              <a:rPr lang="zh-CN" altLang="en-US" sz="2400" dirty="0">
                <a:solidFill>
                  <a:srgbClr val="000000"/>
                </a:solidFill>
                <a:latin typeface="微软雅黑" panose="020B0503020204020204" pitchFamily="34" charset="-122"/>
                <a:ea typeface="微软雅黑" panose="020B0503020204020204" pitchFamily="34" charset="-122"/>
                <a:sym typeface="黑体" panose="02010609060101010101" pitchFamily="49" charset="-122"/>
              </a:rPr>
              <a:t>所以得到</a:t>
            </a:r>
            <a:r>
              <a:rPr lang="en-US" altLang="zh-CN" sz="2400" dirty="0">
                <a:solidFill>
                  <a:srgbClr val="000000"/>
                </a:solidFill>
                <a:latin typeface="微软雅黑" panose="020B0503020204020204" pitchFamily="34" charset="-122"/>
                <a:ea typeface="微软雅黑" panose="020B0503020204020204" pitchFamily="34" charset="-122"/>
                <a:sym typeface="黑体" panose="02010609060101010101" pitchFamily="49" charset="-122"/>
              </a:rPr>
              <a:t>|f|=|M|</a:t>
            </a:r>
            <a:r>
              <a:rPr lang="zh-CN" altLang="en-US" sz="2400" dirty="0">
                <a:solidFill>
                  <a:srgbClr val="000000"/>
                </a:solidFill>
                <a:latin typeface="微软雅黑" panose="020B0503020204020204" pitchFamily="34" charset="-122"/>
                <a:ea typeface="微软雅黑" panose="020B0503020204020204" pitchFamily="34" charset="-122"/>
                <a:sym typeface="黑体" panose="02010609060101010101" pitchFamily="49" charset="-122"/>
              </a:rPr>
              <a:t>。</a:t>
            </a:r>
            <a:endParaRPr lang="en-US" altLang="zh-CN" sz="2400" dirty="0">
              <a:solidFill>
                <a:srgbClr val="000000"/>
              </a:solidFill>
              <a:latin typeface="微软雅黑" panose="020B0503020204020204" pitchFamily="34" charset="-122"/>
              <a:ea typeface="微软雅黑" panose="020B0503020204020204" pitchFamily="34" charset="-122"/>
              <a:sym typeface="黑体" panose="02010609060101010101" pitchFamily="49" charset="-122"/>
            </a:endParaRPr>
          </a:p>
          <a:p>
            <a:pPr algn="just">
              <a:lnSpc>
                <a:spcPct val="150000"/>
              </a:lnSpc>
              <a:defRPr/>
            </a:pPr>
            <a:r>
              <a:rPr lang="en-US" altLang="zh-CN" sz="2400" dirty="0">
                <a:solidFill>
                  <a:srgbClr val="000000"/>
                </a:solidFill>
                <a:latin typeface="微软雅黑" panose="020B0503020204020204" pitchFamily="34" charset="-122"/>
                <a:ea typeface="微软雅黑" panose="020B0503020204020204" pitchFamily="34" charset="-122"/>
                <a:sym typeface="黑体" panose="02010609060101010101" pitchFamily="49" charset="-122"/>
              </a:rPr>
              <a:t>      </a:t>
            </a:r>
            <a:r>
              <a:rPr lang="zh-CN" altLang="en-US" sz="2400" b="1" dirty="0">
                <a:solidFill>
                  <a:srgbClr val="FF0000"/>
                </a:solidFill>
                <a:latin typeface="微软雅黑" panose="020B0503020204020204" pitchFamily="34" charset="-122"/>
                <a:ea typeface="微软雅黑" panose="020B0503020204020204" pitchFamily="34" charset="-122"/>
                <a:sym typeface="黑体" panose="02010609060101010101" pitchFamily="49" charset="-122"/>
              </a:rPr>
              <a:t>如何证明呢？</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文本框 1"/>
          <p:cNvSpPr txBox="1">
            <a:spLocks noChangeArrowheads="1"/>
          </p:cNvSpPr>
          <p:nvPr/>
        </p:nvSpPr>
        <p:spPr bwMode="auto">
          <a:xfrm>
            <a:off x="134938" y="396875"/>
            <a:ext cx="9001125" cy="5840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pPr>
            <a:r>
              <a:rPr lang="zh-CN" altLang="en-US" sz="2400">
                <a:solidFill>
                  <a:schemeClr val="tx1"/>
                </a:solidFill>
                <a:sym typeface="黑体" panose="02010609060101010101" pitchFamily="49" charset="-122"/>
              </a:rPr>
              <a:t>       假定</a:t>
            </a:r>
            <a:r>
              <a:rPr lang="en-US" altLang="zh-CN" sz="2400">
                <a:solidFill>
                  <a:schemeClr val="tx1"/>
                </a:solidFill>
                <a:sym typeface="黑体" panose="02010609060101010101" pitchFamily="49" charset="-122"/>
              </a:rPr>
              <a:t>f</a:t>
            </a:r>
            <a:r>
              <a:rPr lang="zh-CN" altLang="en-US" sz="2400">
                <a:solidFill>
                  <a:schemeClr val="tx1"/>
                </a:solidFill>
                <a:sym typeface="黑体" panose="02010609060101010101" pitchFamily="49" charset="-122"/>
              </a:rPr>
              <a:t>是</a:t>
            </a:r>
            <a:r>
              <a:rPr lang="en-US" altLang="zh-CN" sz="2400">
                <a:solidFill>
                  <a:schemeClr val="tx1"/>
                </a:solidFill>
                <a:sym typeface="黑体" panose="02010609060101010101" pitchFamily="49" charset="-122"/>
              </a:rPr>
              <a:t>G'</a:t>
            </a:r>
            <a:r>
              <a:rPr lang="zh-CN" altLang="en-US" sz="2400">
                <a:solidFill>
                  <a:schemeClr val="tx1"/>
                </a:solidFill>
                <a:sym typeface="黑体" panose="02010609060101010101" pitchFamily="49" charset="-122"/>
              </a:rPr>
              <a:t> 中如上所定义的一个整数值流，并设</a:t>
            </a:r>
            <a:endParaRPr lang="zh-CN" altLang="en-US" sz="2400">
              <a:solidFill>
                <a:schemeClr val="tx1"/>
              </a:solidFill>
              <a:sym typeface="黑体" panose="02010609060101010101" pitchFamily="49" charset="-122"/>
            </a:endParaRPr>
          </a:p>
          <a:p>
            <a:pPr>
              <a:lnSpc>
                <a:spcPct val="150000"/>
              </a:lnSpc>
              <a:spcBef>
                <a:spcPct val="0"/>
              </a:spcBef>
              <a:buClrTx/>
              <a:buSzTx/>
              <a:buFont typeface="Arial" panose="020B0604020202020204" pitchFamily="34" charset="0"/>
              <a:buNone/>
            </a:pPr>
            <a:endParaRPr lang="zh-CN" altLang="en-US" sz="900">
              <a:solidFill>
                <a:schemeClr val="tx1"/>
              </a:solidFill>
              <a:sym typeface="黑体" panose="02010609060101010101" pitchFamily="49" charset="-122"/>
            </a:endParaRPr>
          </a:p>
          <a:p>
            <a:pPr>
              <a:lnSpc>
                <a:spcPct val="150000"/>
              </a:lnSpc>
              <a:spcBef>
                <a:spcPct val="0"/>
              </a:spcBef>
              <a:buClrTx/>
              <a:buSzTx/>
              <a:buFont typeface="Arial" panose="020B0604020202020204" pitchFamily="34" charset="0"/>
              <a:buNone/>
            </a:pPr>
            <a:endParaRPr lang="zh-CN" altLang="en-US" sz="2400">
              <a:solidFill>
                <a:schemeClr val="tx1"/>
              </a:solidFill>
              <a:sym typeface="黑体" panose="02010609060101010101" pitchFamily="49" charset="-122"/>
            </a:endParaRPr>
          </a:p>
          <a:p>
            <a:pPr>
              <a:lnSpc>
                <a:spcPct val="150000"/>
              </a:lnSpc>
              <a:spcBef>
                <a:spcPct val="0"/>
              </a:spcBef>
              <a:buClrTx/>
              <a:buSzTx/>
              <a:buFont typeface="Arial" panose="020B0604020202020204" pitchFamily="34" charset="0"/>
              <a:buNone/>
            </a:pPr>
            <a:r>
              <a:rPr lang="zh-CN" altLang="en-US" sz="2400">
                <a:solidFill>
                  <a:schemeClr val="tx1"/>
                </a:solidFill>
                <a:sym typeface="黑体" panose="02010609060101010101" pitchFamily="49" charset="-122"/>
              </a:rPr>
              <a:t>       </a:t>
            </a:r>
            <a:r>
              <a:rPr lang="zh-CN" altLang="en-US" sz="2400">
                <a:solidFill>
                  <a:srgbClr val="FF0000"/>
                </a:solidFill>
                <a:sym typeface="黑体" panose="02010609060101010101" pitchFamily="49" charset="-122"/>
              </a:rPr>
              <a:t>根据</a:t>
            </a:r>
            <a:r>
              <a:rPr lang="en-US" altLang="zh-CN" sz="2400">
                <a:solidFill>
                  <a:srgbClr val="FF0000"/>
                </a:solidFill>
                <a:sym typeface="黑体" panose="02010609060101010101" pitchFamily="49" charset="-122"/>
              </a:rPr>
              <a:t>G' </a:t>
            </a:r>
            <a:r>
              <a:rPr lang="zh-CN" altLang="en-US" sz="2400">
                <a:solidFill>
                  <a:srgbClr val="FF0000"/>
                </a:solidFill>
                <a:sym typeface="黑体" panose="02010609060101010101" pitchFamily="49" charset="-122"/>
              </a:rPr>
              <a:t>的构造，每个结点</a:t>
            </a:r>
            <a:r>
              <a:rPr lang="en-US" altLang="zh-CN" sz="2400" i="1">
                <a:solidFill>
                  <a:srgbClr val="FF0000"/>
                </a:solidFill>
                <a:sym typeface="黑体" panose="02010609060101010101" pitchFamily="49" charset="-122"/>
              </a:rPr>
              <a:t>u∈L </a:t>
            </a:r>
            <a:r>
              <a:rPr lang="zh-CN" altLang="en-US" sz="2400">
                <a:solidFill>
                  <a:srgbClr val="FF0000"/>
                </a:solidFill>
                <a:sym typeface="黑体" panose="02010609060101010101" pitchFamily="49" charset="-122"/>
              </a:rPr>
              <a:t>只有一条进入的边，即</a:t>
            </a:r>
            <a:r>
              <a:rPr lang="en-US" altLang="zh-CN" sz="2400">
                <a:solidFill>
                  <a:srgbClr val="FF0000"/>
                </a:solidFill>
                <a:sym typeface="黑体" panose="02010609060101010101" pitchFamily="49" charset="-122"/>
              </a:rPr>
              <a:t>(s,u)</a:t>
            </a:r>
            <a:r>
              <a:rPr lang="zh-CN" altLang="en-US" sz="2400">
                <a:solidFill>
                  <a:srgbClr val="FF0000"/>
                </a:solidFill>
                <a:sym typeface="黑体" panose="02010609060101010101" pitchFamily="49" charset="-122"/>
              </a:rPr>
              <a:t>，其容量为</a:t>
            </a:r>
            <a:r>
              <a:rPr lang="en-US" altLang="zh-CN" sz="2400">
                <a:solidFill>
                  <a:srgbClr val="FF0000"/>
                </a:solidFill>
                <a:sym typeface="黑体" panose="02010609060101010101" pitchFamily="49" charset="-122"/>
              </a:rPr>
              <a:t>1</a:t>
            </a:r>
            <a:r>
              <a:rPr lang="zh-CN" altLang="en-US" sz="2400">
                <a:solidFill>
                  <a:schemeClr val="tx1"/>
                </a:solidFill>
                <a:sym typeface="黑体" panose="02010609060101010101" pitchFamily="49" charset="-122"/>
              </a:rPr>
              <a:t>：</a:t>
            </a:r>
            <a:r>
              <a:rPr lang="en-US" altLang="zh-CN" sz="2400">
                <a:solidFill>
                  <a:schemeClr val="tx1"/>
                </a:solidFill>
                <a:sym typeface="黑体" panose="02010609060101010101" pitchFamily="49" charset="-122"/>
              </a:rPr>
              <a:t>u</a:t>
            </a:r>
            <a:r>
              <a:rPr lang="zh-CN" altLang="en-US" sz="2400">
                <a:solidFill>
                  <a:schemeClr val="tx1"/>
                </a:solidFill>
                <a:sym typeface="黑体" panose="02010609060101010101" pitchFamily="49" charset="-122"/>
              </a:rPr>
              <a:t>有一个单位的流入，根据</a:t>
            </a:r>
            <a:r>
              <a:rPr lang="zh-CN" altLang="en-US" sz="2400">
                <a:solidFill>
                  <a:srgbClr val="0000FF"/>
                </a:solidFill>
                <a:sym typeface="黑体" panose="02010609060101010101" pitchFamily="49" charset="-122"/>
              </a:rPr>
              <a:t>能量守恒性质</a:t>
            </a:r>
            <a:r>
              <a:rPr lang="zh-CN" altLang="en-US" sz="2400">
                <a:solidFill>
                  <a:schemeClr val="tx1"/>
                </a:solidFill>
                <a:sym typeface="黑体" panose="02010609060101010101" pitchFamily="49" charset="-122"/>
              </a:rPr>
              <a:t>，就必有一个点位的流出。由于</a:t>
            </a:r>
            <a:r>
              <a:rPr lang="en-US" altLang="zh-CN" sz="2400" i="1">
                <a:solidFill>
                  <a:schemeClr val="tx1"/>
                </a:solidFill>
                <a:sym typeface="黑体" panose="02010609060101010101" pitchFamily="49" charset="-122"/>
              </a:rPr>
              <a:t>f </a:t>
            </a:r>
            <a:r>
              <a:rPr lang="zh-CN" altLang="en-US" sz="2400">
                <a:solidFill>
                  <a:schemeClr val="tx1"/>
                </a:solidFill>
                <a:sym typeface="黑体" panose="02010609060101010101" pitchFamily="49" charset="-122"/>
              </a:rPr>
              <a:t>是整数值的流，</a:t>
            </a:r>
            <a:r>
              <a:rPr lang="en-US" altLang="zh-CN" sz="2400">
                <a:solidFill>
                  <a:schemeClr val="tx1"/>
                </a:solidFill>
                <a:sym typeface="黑体" panose="02010609060101010101" pitchFamily="49" charset="-122"/>
              </a:rPr>
              <a:t> </a:t>
            </a:r>
            <a:r>
              <a:rPr lang="zh-CN" altLang="en-US" sz="2400">
                <a:solidFill>
                  <a:schemeClr val="tx1"/>
                </a:solidFill>
                <a:sym typeface="黑体" panose="02010609060101010101" pitchFamily="49" charset="-122"/>
              </a:rPr>
              <a:t>所以</a:t>
            </a:r>
            <a:r>
              <a:rPr lang="en-US" altLang="zh-CN" sz="2400">
                <a:solidFill>
                  <a:schemeClr val="tx1"/>
                </a:solidFill>
                <a:sym typeface="黑体" panose="02010609060101010101" pitchFamily="49" charset="-122"/>
              </a:rPr>
              <a:t>u</a:t>
            </a:r>
            <a:r>
              <a:rPr lang="zh-CN" altLang="en-US" sz="2400">
                <a:solidFill>
                  <a:schemeClr val="tx1"/>
                </a:solidFill>
                <a:sym typeface="黑体" panose="02010609060101010101" pitchFamily="49" charset="-122"/>
              </a:rPr>
              <a:t>不仅最多只能从一个单边流入</a:t>
            </a:r>
            <a:r>
              <a:rPr lang="en-US" altLang="zh-CN" sz="2400">
                <a:solidFill>
                  <a:schemeClr val="tx1"/>
                </a:solidFill>
                <a:sym typeface="黑体" panose="02010609060101010101" pitchFamily="49" charset="-122"/>
              </a:rPr>
              <a:t>1</a:t>
            </a:r>
            <a:r>
              <a:rPr lang="zh-CN" altLang="en-US" sz="2400">
                <a:solidFill>
                  <a:schemeClr val="tx1"/>
                </a:solidFill>
                <a:sym typeface="黑体" panose="02010609060101010101" pitchFamily="49" charset="-122"/>
              </a:rPr>
              <a:t>单位流量，而且也只能最多从一条边流出，即：</a:t>
            </a:r>
            <a:endParaRPr lang="en-US" altLang="zh-CN" sz="2400">
              <a:solidFill>
                <a:schemeClr val="tx1"/>
              </a:solidFill>
              <a:sym typeface="黑体" panose="02010609060101010101" pitchFamily="49" charset="-122"/>
            </a:endParaRPr>
          </a:p>
          <a:p>
            <a:pPr>
              <a:lnSpc>
                <a:spcPct val="150000"/>
              </a:lnSpc>
              <a:spcBef>
                <a:spcPct val="0"/>
              </a:spcBef>
              <a:buClrTx/>
              <a:buSzTx/>
              <a:buFont typeface="Arial" panose="020B0604020202020204" pitchFamily="34" charset="0"/>
              <a:buNone/>
            </a:pPr>
            <a:r>
              <a:rPr lang="en-US" altLang="zh-CN" sz="2400" b="1">
                <a:solidFill>
                  <a:schemeClr val="tx1"/>
                </a:solidFill>
                <a:sym typeface="黑体" panose="02010609060101010101" pitchFamily="49" charset="-122"/>
              </a:rPr>
              <a:t>       1</a:t>
            </a:r>
            <a:r>
              <a:rPr lang="zh-CN" altLang="en-US" sz="2400" b="1">
                <a:solidFill>
                  <a:schemeClr val="tx1"/>
                </a:solidFill>
                <a:sym typeface="黑体" panose="02010609060101010101" pitchFamily="49" charset="-122"/>
              </a:rPr>
              <a:t>单位的流进入结点</a:t>
            </a:r>
            <a:r>
              <a:rPr lang="en-US" altLang="zh-CN" sz="2400" b="1">
                <a:solidFill>
                  <a:schemeClr val="tx1"/>
                </a:solidFill>
                <a:sym typeface="黑体" panose="02010609060101010101" pitchFamily="49" charset="-122"/>
              </a:rPr>
              <a:t>u</a:t>
            </a:r>
            <a:r>
              <a:rPr lang="zh-CN" altLang="en-US" sz="2400" b="1">
                <a:solidFill>
                  <a:schemeClr val="tx1"/>
                </a:solidFill>
                <a:sym typeface="黑体" panose="02010609060101010101" pitchFamily="49" charset="-122"/>
              </a:rPr>
              <a:t>当且仅当恰好存在一个结点</a:t>
            </a:r>
            <a:r>
              <a:rPr lang="en-US" altLang="zh-CN" sz="2400" b="1">
                <a:solidFill>
                  <a:schemeClr val="tx1"/>
                </a:solidFill>
                <a:sym typeface="黑体" panose="02010609060101010101" pitchFamily="49" charset="-122"/>
              </a:rPr>
              <a:t>v∈R</a:t>
            </a:r>
            <a:r>
              <a:rPr lang="zh-CN" altLang="en-US" sz="2400" b="1">
                <a:solidFill>
                  <a:schemeClr val="tx1"/>
                </a:solidFill>
                <a:sym typeface="黑体" panose="02010609060101010101" pitchFamily="49" charset="-122"/>
              </a:rPr>
              <a:t>，使得</a:t>
            </a:r>
            <a:r>
              <a:rPr lang="en-US" altLang="zh-CN" sz="2400" b="1">
                <a:solidFill>
                  <a:schemeClr val="tx1"/>
                </a:solidFill>
                <a:sym typeface="黑体" panose="02010609060101010101" pitchFamily="49" charset="-122"/>
              </a:rPr>
              <a:t>f(u,v)=1</a:t>
            </a:r>
            <a:r>
              <a:rPr lang="zh-CN" altLang="en-US" sz="2400" b="1">
                <a:solidFill>
                  <a:schemeClr val="tx1"/>
                </a:solidFill>
                <a:sym typeface="黑体" panose="02010609060101010101" pitchFamily="49" charset="-122"/>
              </a:rPr>
              <a:t>，并且在离开</a:t>
            </a:r>
            <a:r>
              <a:rPr lang="en-US" altLang="zh-CN" sz="2400" b="1">
                <a:solidFill>
                  <a:schemeClr val="tx1"/>
                </a:solidFill>
                <a:sym typeface="黑体" panose="02010609060101010101" pitchFamily="49" charset="-122"/>
              </a:rPr>
              <a:t>u</a:t>
            </a:r>
            <a:r>
              <a:rPr lang="zh-CN" altLang="en-US" sz="2400" b="1">
                <a:solidFill>
                  <a:schemeClr val="tx1"/>
                </a:solidFill>
                <a:sym typeface="黑体" panose="02010609060101010101" pitchFamily="49" charset="-122"/>
              </a:rPr>
              <a:t>的边中最多有一条出边带有正值的流。</a:t>
            </a:r>
            <a:endParaRPr lang="en-US" altLang="zh-CN" sz="2400" b="1">
              <a:solidFill>
                <a:schemeClr val="tx1"/>
              </a:solidFill>
              <a:sym typeface="黑体" panose="02010609060101010101" pitchFamily="49" charset="-122"/>
            </a:endParaRPr>
          </a:p>
          <a:p>
            <a:pPr>
              <a:lnSpc>
                <a:spcPct val="150000"/>
              </a:lnSpc>
              <a:spcBef>
                <a:spcPct val="0"/>
              </a:spcBef>
              <a:buClrTx/>
              <a:buSzTx/>
              <a:buFont typeface="Arial" panose="020B0604020202020204" pitchFamily="34" charset="0"/>
              <a:buNone/>
            </a:pPr>
            <a:r>
              <a:rPr lang="zh-CN" altLang="en-US" sz="2400">
                <a:solidFill>
                  <a:schemeClr val="tx1"/>
                </a:solidFill>
                <a:sym typeface="黑体" panose="02010609060101010101" pitchFamily="49" charset="-122"/>
              </a:rPr>
              <a:t>       同样的讨论可应用于</a:t>
            </a:r>
            <a:r>
              <a:rPr lang="en-US" altLang="zh-CN" sz="2400">
                <a:solidFill>
                  <a:schemeClr val="tx1"/>
                </a:solidFill>
                <a:sym typeface="黑体" panose="02010609060101010101" pitchFamily="49" charset="-122"/>
              </a:rPr>
              <a:t>v∈R</a:t>
            </a:r>
            <a:r>
              <a:rPr lang="zh-CN" altLang="en-US" sz="2400">
                <a:solidFill>
                  <a:schemeClr val="tx1"/>
                </a:solidFill>
                <a:sym typeface="黑体" panose="02010609060101010101" pitchFamily="49" charset="-122"/>
              </a:rPr>
              <a:t>，</a:t>
            </a:r>
            <a:r>
              <a:rPr lang="en-US" altLang="zh-CN" sz="2400" b="1">
                <a:solidFill>
                  <a:schemeClr val="tx1"/>
                </a:solidFill>
                <a:sym typeface="黑体" panose="02010609060101010101" pitchFamily="49" charset="-122"/>
              </a:rPr>
              <a:t>v</a:t>
            </a:r>
            <a:r>
              <a:rPr lang="zh-CN" altLang="en-US" sz="2400" b="1">
                <a:solidFill>
                  <a:schemeClr val="tx1"/>
                </a:solidFill>
                <a:sym typeface="黑体" panose="02010609060101010101" pitchFamily="49" charset="-122"/>
              </a:rPr>
              <a:t>最多有一条带有正值流的入边。</a:t>
            </a:r>
            <a:endParaRPr lang="en-US" altLang="zh-CN" sz="2400" b="1">
              <a:solidFill>
                <a:schemeClr val="tx1"/>
              </a:solidFill>
              <a:sym typeface="黑体" panose="02010609060101010101" pitchFamily="49" charset="-122"/>
            </a:endParaRPr>
          </a:p>
          <a:p>
            <a:pPr>
              <a:lnSpc>
                <a:spcPct val="150000"/>
              </a:lnSpc>
              <a:spcBef>
                <a:spcPct val="0"/>
              </a:spcBef>
              <a:buClrTx/>
              <a:buSzTx/>
              <a:buFont typeface="Arial" panose="020B0604020202020204" pitchFamily="34" charset="0"/>
              <a:buNone/>
            </a:pPr>
            <a:r>
              <a:rPr lang="zh-CN" altLang="en-US" sz="2400">
                <a:solidFill>
                  <a:schemeClr val="tx1"/>
                </a:solidFill>
                <a:sym typeface="黑体" panose="02010609060101010101" pitchFamily="49" charset="-122"/>
              </a:rPr>
              <a:t>       </a:t>
            </a:r>
            <a:r>
              <a:rPr lang="zh-CN" altLang="en-US" sz="2400" b="1">
                <a:solidFill>
                  <a:schemeClr val="tx1"/>
                </a:solidFill>
                <a:sym typeface="黑体" panose="02010609060101010101" pitchFamily="49" charset="-122"/>
              </a:rPr>
              <a:t>所以</a:t>
            </a:r>
            <a:r>
              <a:rPr lang="en-US" altLang="zh-CN" sz="2400" b="1">
                <a:solidFill>
                  <a:schemeClr val="tx1"/>
                </a:solidFill>
                <a:sym typeface="黑体" panose="02010609060101010101" pitchFamily="49" charset="-122"/>
              </a:rPr>
              <a:t>M</a:t>
            </a:r>
            <a:r>
              <a:rPr lang="zh-CN" altLang="en-US" sz="2400" b="1">
                <a:solidFill>
                  <a:schemeClr val="tx1"/>
                </a:solidFill>
                <a:sym typeface="黑体" panose="02010609060101010101" pitchFamily="49" charset="-122"/>
              </a:rPr>
              <a:t>是一个匹配</a:t>
            </a:r>
            <a:r>
              <a:rPr lang="zh-CN" altLang="en-US" sz="1800">
                <a:solidFill>
                  <a:schemeClr val="tx1"/>
                </a:solidFill>
                <a:sym typeface="黑体" panose="02010609060101010101" pitchFamily="49" charset="-122"/>
              </a:rPr>
              <a:t>（即</a:t>
            </a:r>
            <a:r>
              <a:rPr lang="zh-CN" altLang="en-US" sz="1800">
                <a:solidFill>
                  <a:schemeClr val="tx1"/>
                </a:solidFill>
              </a:rPr>
              <a:t>对于所有的结点</a:t>
            </a:r>
            <a:r>
              <a:rPr lang="en-US" altLang="zh-CN" sz="1800">
                <a:solidFill>
                  <a:schemeClr val="tx1"/>
                </a:solidFill>
              </a:rPr>
              <a:t>v</a:t>
            </a:r>
            <a:r>
              <a:rPr lang="zh-CN" altLang="en-US" sz="1800">
                <a:solidFill>
                  <a:schemeClr val="tx1"/>
                </a:solidFill>
              </a:rPr>
              <a:t>，</a:t>
            </a:r>
            <a:r>
              <a:rPr lang="en-US" altLang="zh-CN" sz="1800">
                <a:solidFill>
                  <a:schemeClr val="tx1"/>
                </a:solidFill>
              </a:rPr>
              <a:t>M</a:t>
            </a:r>
            <a:r>
              <a:rPr lang="zh-CN" altLang="en-US" sz="1800">
                <a:solidFill>
                  <a:schemeClr val="tx1"/>
                </a:solidFill>
              </a:rPr>
              <a:t>中最多有一条边与之相连</a:t>
            </a:r>
            <a:r>
              <a:rPr lang="zh-CN" altLang="en-US" sz="1800">
                <a:solidFill>
                  <a:schemeClr val="tx1"/>
                </a:solidFill>
                <a:sym typeface="黑体" panose="02010609060101010101" pitchFamily="49" charset="-122"/>
              </a:rPr>
              <a:t>）</a:t>
            </a:r>
            <a:r>
              <a:rPr lang="zh-CN" altLang="en-US" sz="2400">
                <a:solidFill>
                  <a:schemeClr val="tx1"/>
                </a:solidFill>
                <a:sym typeface="黑体" panose="02010609060101010101" pitchFamily="49" charset="-122"/>
              </a:rPr>
              <a:t>。</a:t>
            </a:r>
            <a:r>
              <a:rPr lang="zh-CN" altLang="en-US" sz="2400" b="1">
                <a:solidFill>
                  <a:schemeClr val="tx1"/>
                </a:solidFill>
                <a:sym typeface="黑体" panose="02010609060101010101" pitchFamily="49" charset="-122"/>
              </a:rPr>
              <a:t>       </a:t>
            </a:r>
            <a:endParaRPr lang="zh-CN" altLang="en-US" sz="2400" b="1">
              <a:solidFill>
                <a:srgbClr val="FF0000"/>
              </a:solidFill>
            </a:endParaRPr>
          </a:p>
        </p:txBody>
      </p:sp>
      <p:pic>
        <p:nvPicPr>
          <p:cNvPr id="131075" name="图片 12" descr="59"/>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47813" y="1117600"/>
            <a:ext cx="58324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1"/>
          <p:cNvSpPr txBox="1">
            <a:spLocks noChangeArrowheads="1"/>
          </p:cNvSpPr>
          <p:nvPr/>
        </p:nvSpPr>
        <p:spPr bwMode="auto">
          <a:xfrm>
            <a:off x="250825" y="692150"/>
            <a:ext cx="8497888" cy="4430713"/>
          </a:xfrm>
          <a:prstGeom prst="rect">
            <a:avLst/>
          </a:prstGeom>
          <a:solidFill>
            <a:schemeClr val="bg1"/>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marL="2149475" indent="-2149475">
              <a:lnSpc>
                <a:spcPct val="150000"/>
              </a:lnSpc>
              <a:spcBef>
                <a:spcPct val="0"/>
              </a:spcBef>
              <a:buClrTx/>
              <a:buSzTx/>
              <a:buFont typeface="Arial" panose="020B0604020202020204" pitchFamily="34" charset="0"/>
              <a:buNone/>
              <a:defRPr/>
            </a:pPr>
            <a:r>
              <a:rPr lang="zh-CN" altLang="en-US" sz="2800" b="1" dirty="0">
                <a:solidFill>
                  <a:srgbClr val="FF0000"/>
                </a:solidFill>
              </a:rPr>
              <a:t>最大流问题</a:t>
            </a:r>
            <a:r>
              <a:rPr lang="zh-CN" altLang="en-US" sz="2800" b="1" dirty="0">
                <a:solidFill>
                  <a:schemeClr val="tx1"/>
                </a:solidFill>
              </a:rPr>
              <a:t>：</a:t>
            </a:r>
            <a:r>
              <a:rPr lang="zh-CN" altLang="en-US" sz="2800" dirty="0">
                <a:solidFill>
                  <a:schemeClr val="tx1"/>
                </a:solidFill>
              </a:rPr>
              <a:t>就是在给定的流网络</a:t>
            </a:r>
            <a:r>
              <a:rPr lang="en-US" altLang="zh-CN" sz="2800" dirty="0">
                <a:solidFill>
                  <a:schemeClr val="tx1"/>
                </a:solidFill>
              </a:rPr>
              <a:t>G</a:t>
            </a:r>
            <a:r>
              <a:rPr lang="zh-CN" altLang="en-US" sz="2800" dirty="0">
                <a:solidFill>
                  <a:schemeClr val="tx1"/>
                </a:solidFill>
              </a:rPr>
              <a:t>选中找一个</a:t>
            </a:r>
            <a:r>
              <a:rPr lang="zh-CN" altLang="en-US" sz="2800" b="1" dirty="0">
                <a:solidFill>
                  <a:srgbClr val="0000FF"/>
                </a:solidFill>
              </a:rPr>
              <a:t>流值最大的流</a:t>
            </a:r>
            <a:r>
              <a:rPr lang="zh-CN" altLang="en-US" sz="2800" dirty="0">
                <a:solidFill>
                  <a:schemeClr val="tx1"/>
                </a:solidFill>
              </a:rPr>
              <a:t>的问题</a:t>
            </a:r>
            <a:endParaRPr lang="zh-CN" altLang="en-US" sz="2800" dirty="0">
              <a:solidFill>
                <a:schemeClr val="tx1"/>
              </a:solidFill>
            </a:endParaRPr>
          </a:p>
          <a:p>
            <a:pPr>
              <a:lnSpc>
                <a:spcPct val="150000"/>
              </a:lnSpc>
              <a:spcBef>
                <a:spcPct val="0"/>
              </a:spcBef>
              <a:buClrTx/>
              <a:buSzTx/>
              <a:buFont typeface="Arial" panose="020B0604020202020204" pitchFamily="34" charset="0"/>
              <a:buNone/>
              <a:defRPr/>
            </a:pPr>
            <a:endParaRPr lang="zh-CN" altLang="en-US" sz="2200" dirty="0">
              <a:solidFill>
                <a:schemeClr val="tx1"/>
              </a:solidFill>
            </a:endParaRPr>
          </a:p>
          <a:p>
            <a:pPr>
              <a:lnSpc>
                <a:spcPct val="150000"/>
              </a:lnSpc>
              <a:spcBef>
                <a:spcPct val="0"/>
              </a:spcBef>
              <a:buClrTx/>
              <a:buSzTx/>
              <a:buFont typeface="Arial" panose="020B0604020202020204" pitchFamily="34" charset="0"/>
              <a:buNone/>
              <a:defRPr/>
            </a:pPr>
            <a:endParaRPr lang="zh-CN" altLang="en-US" sz="2200" dirty="0">
              <a:solidFill>
                <a:schemeClr val="tx1"/>
              </a:solidFill>
            </a:endParaRPr>
          </a:p>
          <a:p>
            <a:pPr>
              <a:lnSpc>
                <a:spcPct val="150000"/>
              </a:lnSpc>
              <a:spcBef>
                <a:spcPct val="0"/>
              </a:spcBef>
              <a:buClrTx/>
              <a:buSzTx/>
              <a:buFont typeface="Arial" panose="020B0604020202020204" pitchFamily="34" charset="0"/>
              <a:buNone/>
              <a:defRPr/>
            </a:pPr>
            <a:r>
              <a:rPr lang="zh-CN" altLang="en-US" sz="2400" b="1" dirty="0">
                <a:solidFill>
                  <a:schemeClr val="tx1"/>
                </a:solidFill>
              </a:rPr>
              <a:t>   最大流示例</a:t>
            </a:r>
            <a:endParaRPr lang="zh-CN" altLang="en-US" sz="2400" b="1" dirty="0">
              <a:solidFill>
                <a:schemeClr val="tx1"/>
              </a:solidFill>
            </a:endParaRPr>
          </a:p>
          <a:p>
            <a:pPr>
              <a:lnSpc>
                <a:spcPct val="150000"/>
              </a:lnSpc>
              <a:spcBef>
                <a:spcPct val="0"/>
              </a:spcBef>
              <a:buClrTx/>
              <a:buSzTx/>
              <a:buFont typeface="Arial" panose="020B0604020202020204" pitchFamily="34" charset="0"/>
              <a:buNone/>
              <a:defRPr/>
            </a:pPr>
            <a:endParaRPr lang="zh-CN" altLang="en-US" sz="1600" dirty="0">
              <a:solidFill>
                <a:schemeClr val="tx1"/>
              </a:solidFill>
            </a:endParaRPr>
          </a:p>
          <a:p>
            <a:pPr>
              <a:lnSpc>
                <a:spcPct val="150000"/>
              </a:lnSpc>
              <a:spcBef>
                <a:spcPct val="0"/>
              </a:spcBef>
              <a:buClrTx/>
              <a:buSzTx/>
              <a:buFont typeface="Arial" panose="020B0604020202020204" pitchFamily="34" charset="0"/>
              <a:buNone/>
              <a:defRPr/>
            </a:pPr>
            <a:endParaRPr lang="zh-CN" altLang="en-US" sz="1600" dirty="0">
              <a:solidFill>
                <a:schemeClr val="tx1"/>
              </a:solidFill>
            </a:endParaRPr>
          </a:p>
          <a:p>
            <a:pPr>
              <a:lnSpc>
                <a:spcPct val="150000"/>
              </a:lnSpc>
              <a:spcBef>
                <a:spcPct val="0"/>
              </a:spcBef>
              <a:buClrTx/>
              <a:buSzTx/>
              <a:buFont typeface="Arial" panose="020B0604020202020204" pitchFamily="34" charset="0"/>
              <a:buNone/>
              <a:defRPr/>
            </a:pPr>
            <a:endParaRPr lang="zh-CN" altLang="en-US" sz="1600" dirty="0">
              <a:solidFill>
                <a:schemeClr val="tx1"/>
              </a:solidFill>
            </a:endParaRPr>
          </a:p>
          <a:p>
            <a:pPr>
              <a:lnSpc>
                <a:spcPct val="150000"/>
              </a:lnSpc>
              <a:spcBef>
                <a:spcPct val="0"/>
              </a:spcBef>
              <a:buClrTx/>
              <a:buSzTx/>
              <a:buFont typeface="Arial" panose="020B0604020202020204" pitchFamily="34" charset="0"/>
              <a:buNone/>
              <a:defRPr/>
            </a:pPr>
            <a:endParaRPr lang="zh-CN" altLang="en-US" sz="1600" dirty="0">
              <a:solidFill>
                <a:schemeClr val="tx1"/>
              </a:solidFill>
            </a:endParaRPr>
          </a:p>
        </p:txBody>
      </p:sp>
      <p:graphicFrame>
        <p:nvGraphicFramePr>
          <p:cNvPr id="19459" name="对象 13">
            <a:hlinkClick r:id="" action="ppaction://ole?verb=0"/>
          </p:cNvPr>
          <p:cNvGraphicFramePr>
            <a:graphicFrameLocks noChangeAspect="1"/>
          </p:cNvGraphicFramePr>
          <p:nvPr/>
        </p:nvGraphicFramePr>
        <p:xfrm>
          <a:off x="2411413" y="5122863"/>
          <a:ext cx="4973637" cy="865187"/>
        </p:xfrm>
        <a:graphic>
          <a:graphicData uri="http://schemas.openxmlformats.org/presentationml/2006/ole">
            <mc:AlternateContent xmlns:mc="http://schemas.openxmlformats.org/markup-compatibility/2006">
              <mc:Choice xmlns:v="urn:schemas-microsoft-com:vml" Requires="v">
                <p:oleObj spid="_x0000_s19461" name="" r:id="rId1" imgW="1968500" imgH="342900" progId="Equation.KSEE3">
                  <p:embed/>
                </p:oleObj>
              </mc:Choice>
              <mc:Fallback>
                <p:oleObj name="" r:id="rId1" imgW="1968500" imgH="342900" progId="Equation.KSEE3">
                  <p:embed/>
                  <p:pic>
                    <p:nvPicPr>
                      <p:cNvPr id="0" name="对象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5122863"/>
                        <a:ext cx="4973637"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9460"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2484438"/>
            <a:ext cx="5207000"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文本框 1"/>
          <p:cNvSpPr txBox="1">
            <a:spLocks noChangeArrowheads="1"/>
          </p:cNvSpPr>
          <p:nvPr/>
        </p:nvSpPr>
        <p:spPr bwMode="auto">
          <a:xfrm>
            <a:off x="323850" y="333375"/>
            <a:ext cx="8640763" cy="452310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200000"/>
              </a:lnSpc>
              <a:spcBef>
                <a:spcPct val="0"/>
              </a:spcBef>
              <a:buClrTx/>
              <a:buSzTx/>
              <a:buFont typeface="Arial" panose="020B0604020202020204" pitchFamily="34" charset="0"/>
              <a:buNone/>
            </a:pPr>
            <a:r>
              <a:rPr lang="zh-CN" altLang="en-US" sz="2400">
                <a:solidFill>
                  <a:schemeClr val="tx1"/>
                </a:solidFill>
                <a:sym typeface="黑体" panose="02010609060101010101" pitchFamily="49" charset="-122"/>
              </a:rPr>
              <a:t>从而可有</a:t>
            </a:r>
            <a:r>
              <a:rPr lang="en-US" altLang="zh-CN" sz="2400" b="1">
                <a:solidFill>
                  <a:srgbClr val="FF0000"/>
                </a:solidFill>
                <a:sym typeface="黑体" panose="02010609060101010101" pitchFamily="49" charset="-122"/>
              </a:rPr>
              <a:t>|M|=|</a:t>
            </a:r>
            <a:r>
              <a:rPr lang="en-US" altLang="zh-CN" sz="2400" b="1" i="1">
                <a:solidFill>
                  <a:srgbClr val="FF0000"/>
                </a:solidFill>
                <a:sym typeface="黑体" panose="02010609060101010101" pitchFamily="49" charset="-122"/>
              </a:rPr>
              <a:t>f </a:t>
            </a:r>
            <a:r>
              <a:rPr lang="en-US" altLang="zh-CN" sz="2400" b="1">
                <a:solidFill>
                  <a:srgbClr val="FF0000"/>
                </a:solidFill>
                <a:sym typeface="黑体" panose="02010609060101010101" pitchFamily="49" charset="-122"/>
              </a:rPr>
              <a:t>|</a:t>
            </a:r>
            <a:r>
              <a:rPr lang="zh-CN" altLang="en-US" sz="2400">
                <a:solidFill>
                  <a:schemeClr val="tx1"/>
                </a:solidFill>
                <a:sym typeface="黑体" panose="02010609060101010101" pitchFamily="49" charset="-122"/>
              </a:rPr>
              <a:t>。</a:t>
            </a:r>
            <a:endParaRPr lang="en-US" altLang="zh-CN" sz="2400">
              <a:solidFill>
                <a:schemeClr val="tx1"/>
              </a:solidFill>
              <a:sym typeface="黑体" panose="02010609060101010101" pitchFamily="49" charset="-122"/>
            </a:endParaRPr>
          </a:p>
          <a:p>
            <a:pPr>
              <a:lnSpc>
                <a:spcPct val="200000"/>
              </a:lnSpc>
              <a:spcBef>
                <a:spcPct val="0"/>
              </a:spcBef>
              <a:buClrTx/>
              <a:buSzTx/>
              <a:buFont typeface="Arial" panose="020B0604020202020204" pitchFamily="34" charset="0"/>
              <a:buNone/>
            </a:pPr>
            <a:r>
              <a:rPr lang="zh-CN" altLang="en-US" sz="2400" b="1">
                <a:solidFill>
                  <a:schemeClr val="tx1"/>
                </a:solidFill>
                <a:sym typeface="黑体" panose="02010609060101010101" pitchFamily="49" charset="-122"/>
              </a:rPr>
              <a:t>可证明如下</a:t>
            </a:r>
            <a:r>
              <a:rPr lang="zh-CN" altLang="en-US" sz="2400">
                <a:solidFill>
                  <a:schemeClr val="tx1"/>
                </a:solidFill>
                <a:sym typeface="黑体" panose="02010609060101010101" pitchFamily="49" charset="-122"/>
              </a:rPr>
              <a:t>：</a:t>
            </a:r>
            <a:endParaRPr lang="en-US" altLang="zh-CN" sz="2400">
              <a:solidFill>
                <a:schemeClr val="tx1"/>
              </a:solidFill>
              <a:sym typeface="黑体" panose="02010609060101010101" pitchFamily="49" charset="-122"/>
            </a:endParaRPr>
          </a:p>
          <a:p>
            <a:pPr>
              <a:lnSpc>
                <a:spcPct val="200000"/>
              </a:lnSpc>
              <a:spcBef>
                <a:spcPct val="0"/>
              </a:spcBef>
              <a:buClrTx/>
              <a:buSzTx/>
              <a:buFont typeface="Arial" panose="020B0604020202020204" pitchFamily="34" charset="0"/>
              <a:buNone/>
            </a:pPr>
            <a:r>
              <a:rPr lang="zh-CN" altLang="en-US" sz="2400">
                <a:solidFill>
                  <a:schemeClr val="tx1"/>
                </a:solidFill>
                <a:sym typeface="黑体" panose="02010609060101010101" pitchFamily="49" charset="-122"/>
              </a:rPr>
              <a:t>       根据</a:t>
            </a:r>
            <a:r>
              <a:rPr lang="en-US" altLang="zh-CN" sz="2400">
                <a:solidFill>
                  <a:schemeClr val="tx1"/>
                </a:solidFill>
                <a:sym typeface="黑体" panose="02010609060101010101" pitchFamily="49" charset="-122"/>
              </a:rPr>
              <a:t>f</a:t>
            </a:r>
            <a:r>
              <a:rPr lang="zh-CN" altLang="en-US" sz="2400">
                <a:solidFill>
                  <a:schemeClr val="tx1"/>
                </a:solidFill>
                <a:sym typeface="黑体" panose="02010609060101010101" pitchFamily="49" charset="-122"/>
              </a:rPr>
              <a:t>的定义，对每个匹配的结点</a:t>
            </a:r>
            <a:r>
              <a:rPr lang="en-US" altLang="zh-CN" sz="2400">
                <a:solidFill>
                  <a:schemeClr val="tx1"/>
                </a:solidFill>
                <a:sym typeface="黑体" panose="02010609060101010101" pitchFamily="49" charset="-122"/>
              </a:rPr>
              <a:t>u∈L</a:t>
            </a:r>
            <a:r>
              <a:rPr lang="zh-CN" altLang="en-US" sz="2400">
                <a:solidFill>
                  <a:schemeClr val="tx1"/>
                </a:solidFill>
                <a:sym typeface="黑体" panose="02010609060101010101" pitchFamily="49" charset="-122"/>
              </a:rPr>
              <a:t>，有</a:t>
            </a:r>
            <a:r>
              <a:rPr lang="en-US" altLang="zh-CN" sz="2400">
                <a:solidFill>
                  <a:schemeClr val="tx1"/>
                </a:solidFill>
                <a:sym typeface="黑体" panose="02010609060101010101" pitchFamily="49" charset="-122"/>
              </a:rPr>
              <a:t>f(s,u)=1</a:t>
            </a:r>
            <a:r>
              <a:rPr lang="zh-CN" altLang="en-US" sz="2400">
                <a:solidFill>
                  <a:schemeClr val="tx1"/>
                </a:solidFill>
                <a:sym typeface="黑体" panose="02010609060101010101" pitchFamily="49" charset="-122"/>
              </a:rPr>
              <a:t>，而对于每条边</a:t>
            </a:r>
            <a:r>
              <a:rPr lang="en-US" altLang="zh-CN" sz="2400">
                <a:solidFill>
                  <a:schemeClr val="tx1"/>
                </a:solidFill>
                <a:sym typeface="黑体" panose="02010609060101010101" pitchFamily="49" charset="-122"/>
              </a:rPr>
              <a:t>(u,v)∈E-M</a:t>
            </a:r>
            <a:r>
              <a:rPr lang="zh-CN" altLang="en-US" sz="2400">
                <a:solidFill>
                  <a:schemeClr val="tx1"/>
                </a:solidFill>
                <a:sym typeface="黑体" panose="02010609060101010101" pitchFamily="49" charset="-122"/>
              </a:rPr>
              <a:t>，有</a:t>
            </a:r>
            <a:r>
              <a:rPr lang="en-US" altLang="zh-CN" sz="2400">
                <a:solidFill>
                  <a:schemeClr val="tx1"/>
                </a:solidFill>
                <a:sym typeface="黑体" panose="02010609060101010101" pitchFamily="49" charset="-122"/>
              </a:rPr>
              <a:t>f(u,v)=0</a:t>
            </a:r>
            <a:r>
              <a:rPr lang="zh-CN" altLang="en-US" sz="2400">
                <a:solidFill>
                  <a:schemeClr val="tx1"/>
                </a:solidFill>
                <a:sym typeface="黑体" panose="02010609060101010101" pitchFamily="49" charset="-122"/>
              </a:rPr>
              <a:t>。</a:t>
            </a:r>
            <a:endParaRPr lang="en-US" altLang="zh-CN" sz="2400">
              <a:solidFill>
                <a:schemeClr val="tx1"/>
              </a:solidFill>
              <a:sym typeface="黑体" panose="02010609060101010101" pitchFamily="49" charset="-122"/>
            </a:endParaRPr>
          </a:p>
          <a:p>
            <a:pPr>
              <a:lnSpc>
                <a:spcPct val="200000"/>
              </a:lnSpc>
              <a:spcBef>
                <a:spcPct val="0"/>
              </a:spcBef>
              <a:buClrTx/>
              <a:buSzTx/>
              <a:buFont typeface="Arial" panose="020B0604020202020204" pitchFamily="34" charset="0"/>
              <a:buNone/>
            </a:pPr>
            <a:r>
              <a:rPr lang="zh-CN" altLang="en-US" sz="2400">
                <a:solidFill>
                  <a:schemeClr val="tx1"/>
                </a:solidFill>
                <a:sym typeface="黑体" panose="02010609060101010101" pitchFamily="49" charset="-122"/>
              </a:rPr>
              <a:t>        因此，横跨切割</a:t>
            </a:r>
            <a:r>
              <a:rPr lang="en-US" altLang="zh-CN" sz="2400">
                <a:solidFill>
                  <a:srgbClr val="000000"/>
                </a:solidFill>
                <a:sym typeface="黑体" panose="02010609060101010101" pitchFamily="49" charset="-122"/>
              </a:rPr>
              <a:t>(L∪{s}</a:t>
            </a:r>
            <a:r>
              <a:rPr lang="zh-CN" altLang="en-US" sz="2400">
                <a:solidFill>
                  <a:srgbClr val="000000"/>
                </a:solidFill>
                <a:sym typeface="黑体" panose="02010609060101010101" pitchFamily="49" charset="-122"/>
              </a:rPr>
              <a:t>，</a:t>
            </a:r>
            <a:r>
              <a:rPr lang="en-US" altLang="zh-CN" sz="2400">
                <a:solidFill>
                  <a:srgbClr val="000000"/>
                </a:solidFill>
                <a:sym typeface="黑体" panose="02010609060101010101" pitchFamily="49" charset="-122"/>
              </a:rPr>
              <a:t>R∪{t})</a:t>
            </a:r>
            <a:r>
              <a:rPr lang="zh-CN" altLang="en-US" sz="2400">
                <a:solidFill>
                  <a:srgbClr val="000000"/>
                </a:solidFill>
                <a:sym typeface="黑体" panose="02010609060101010101" pitchFamily="49" charset="-122"/>
              </a:rPr>
              <a:t>的净流量</a:t>
            </a:r>
            <a:r>
              <a:rPr lang="en-US" altLang="zh-CN" sz="2400">
                <a:solidFill>
                  <a:srgbClr val="000000"/>
                </a:solidFill>
                <a:sym typeface="黑体" panose="02010609060101010101" pitchFamily="49" charset="-122"/>
              </a:rPr>
              <a:t>f(L∪{s}, R∪{t})</a:t>
            </a:r>
            <a:r>
              <a:rPr lang="zh-CN" altLang="en-US" sz="2400">
                <a:solidFill>
                  <a:srgbClr val="000000"/>
                </a:solidFill>
                <a:sym typeface="黑体" panose="02010609060101010101" pitchFamily="49" charset="-122"/>
              </a:rPr>
              <a:t>等于</a:t>
            </a:r>
            <a:r>
              <a:rPr lang="en-US" altLang="zh-CN" sz="2400">
                <a:solidFill>
                  <a:srgbClr val="000000"/>
                </a:solidFill>
                <a:sym typeface="黑体" panose="02010609060101010101" pitchFamily="49" charset="-122"/>
              </a:rPr>
              <a:t>|M|</a:t>
            </a:r>
            <a:r>
              <a:rPr lang="zh-CN" altLang="en-US" sz="2400">
                <a:solidFill>
                  <a:srgbClr val="000000"/>
                </a:solidFill>
                <a:sym typeface="黑体" panose="02010609060101010101" pitchFamily="49" charset="-122"/>
              </a:rPr>
              <a:t>。根据引理</a:t>
            </a:r>
            <a:r>
              <a:rPr lang="en-US" altLang="zh-CN" sz="2400">
                <a:solidFill>
                  <a:srgbClr val="000000"/>
                </a:solidFill>
                <a:sym typeface="黑体" panose="02010609060101010101" pitchFamily="49" charset="-122"/>
              </a:rPr>
              <a:t>26.4</a:t>
            </a:r>
            <a:r>
              <a:rPr lang="zh-CN" altLang="en-US" sz="2400">
                <a:solidFill>
                  <a:srgbClr val="000000"/>
                </a:solidFill>
                <a:sym typeface="黑体" panose="02010609060101010101" pitchFamily="49" charset="-122"/>
              </a:rPr>
              <a:t>，流的值 </a:t>
            </a:r>
            <a:r>
              <a:rPr lang="en-US" altLang="zh-CN" sz="2400">
                <a:solidFill>
                  <a:srgbClr val="000000"/>
                </a:solidFill>
                <a:sym typeface="黑体" panose="02010609060101010101" pitchFamily="49" charset="-122"/>
              </a:rPr>
              <a:t>|M</a:t>
            </a:r>
            <a:r>
              <a:rPr lang="en-US" altLang="zh-CN" sz="2400" i="1">
                <a:solidFill>
                  <a:srgbClr val="000000"/>
                </a:solidFill>
                <a:sym typeface="黑体" panose="02010609060101010101" pitchFamily="49" charset="-122"/>
              </a:rPr>
              <a:t> </a:t>
            </a:r>
            <a:r>
              <a:rPr lang="en-US" altLang="zh-CN" sz="2400">
                <a:solidFill>
                  <a:srgbClr val="000000"/>
                </a:solidFill>
                <a:sym typeface="黑体" panose="02010609060101010101" pitchFamily="49" charset="-122"/>
              </a:rPr>
              <a:t>|=|</a:t>
            </a:r>
            <a:r>
              <a:rPr lang="en-US" altLang="zh-CN" sz="2400" i="1">
                <a:solidFill>
                  <a:srgbClr val="000000"/>
                </a:solidFill>
                <a:sym typeface="黑体" panose="02010609060101010101" pitchFamily="49" charset="-122"/>
              </a:rPr>
              <a:t>f </a:t>
            </a:r>
            <a:r>
              <a:rPr lang="en-US" altLang="zh-CN" sz="2400">
                <a:solidFill>
                  <a:srgbClr val="000000"/>
                </a:solidFill>
                <a:sym typeface="黑体" panose="02010609060101010101" pitchFamily="49" charset="-122"/>
              </a:rPr>
              <a:t>|</a:t>
            </a:r>
            <a:r>
              <a:rPr lang="zh-CN" altLang="en-US" sz="2400">
                <a:solidFill>
                  <a:srgbClr val="000000"/>
                </a:solidFill>
                <a:sym typeface="黑体" panose="02010609060101010101" pitchFamily="49" charset="-122"/>
              </a:rPr>
              <a:t>。               证毕</a:t>
            </a:r>
            <a:endParaRPr lang="en-US" altLang="zh-CN" sz="2400">
              <a:solidFill>
                <a:srgbClr val="000000"/>
              </a:solidFill>
              <a:sym typeface="黑体" panose="02010609060101010101" pitchFamily="49"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文本框 1"/>
          <p:cNvSpPr txBox="1">
            <a:spLocks noChangeArrowheads="1"/>
          </p:cNvSpPr>
          <p:nvPr/>
        </p:nvSpPr>
        <p:spPr bwMode="auto">
          <a:xfrm>
            <a:off x="250825" y="260350"/>
            <a:ext cx="8785225" cy="58943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20725" indent="-34290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pPr>
            <a:r>
              <a:rPr lang="zh-CN" altLang="en-US" sz="2400" b="1">
                <a:solidFill>
                  <a:srgbClr val="0000FF"/>
                </a:solidFill>
                <a:sym typeface="黑体" panose="02010609060101010101" pitchFamily="49" charset="-122"/>
              </a:rPr>
              <a:t>    （</a:t>
            </a:r>
            <a:r>
              <a:rPr lang="en-US" altLang="zh-CN" sz="2400" b="1">
                <a:solidFill>
                  <a:srgbClr val="0000FF"/>
                </a:solidFill>
                <a:sym typeface="黑体" panose="02010609060101010101" pitchFamily="49" charset="-122"/>
              </a:rPr>
              <a:t>2</a:t>
            </a:r>
            <a:r>
              <a:rPr lang="zh-CN" altLang="en-US" sz="2400" b="1">
                <a:solidFill>
                  <a:srgbClr val="0000FF"/>
                </a:solidFill>
                <a:sym typeface="黑体" panose="02010609060101010101" pitchFamily="49" charset="-122"/>
              </a:rPr>
              <a:t>）证明在容量限制是整数的前提下，</a:t>
            </a:r>
            <a:r>
              <a:rPr lang="en-US" altLang="zh-CN" sz="2400" b="1">
                <a:solidFill>
                  <a:srgbClr val="0000FF"/>
                </a:solidFill>
                <a:sym typeface="黑体" panose="02010609060101010101" pitchFamily="49" charset="-122"/>
              </a:rPr>
              <a:t>Ford-Fulkerson</a:t>
            </a:r>
            <a:r>
              <a:rPr lang="zh-CN" altLang="en-US" sz="2400" b="1">
                <a:solidFill>
                  <a:srgbClr val="0000FF"/>
                </a:solidFill>
                <a:sym typeface="黑体" panose="02010609060101010101" pitchFamily="49" charset="-122"/>
              </a:rPr>
              <a:t>方法产生的流是整数值的流，从而保证算法计算的流可以还原到原图的匹配。</a:t>
            </a:r>
            <a:endParaRPr lang="en-US" altLang="zh-CN" sz="2400" b="1">
              <a:solidFill>
                <a:srgbClr val="0000FF"/>
              </a:solidFill>
              <a:sym typeface="黑体" panose="02010609060101010101" pitchFamily="49" charset="-122"/>
            </a:endParaRPr>
          </a:p>
          <a:p>
            <a:pPr lvl="1">
              <a:lnSpc>
                <a:spcPct val="150000"/>
              </a:lnSpc>
              <a:spcBef>
                <a:spcPct val="0"/>
              </a:spcBef>
              <a:buClrTx/>
              <a:buSzTx/>
              <a:buFont typeface="Wingdings" panose="05000000000000000000" pitchFamily="2" charset="2"/>
              <a:buChar char="Ø"/>
            </a:pPr>
            <a:r>
              <a:rPr lang="zh-CN" altLang="en-US" sz="2000">
                <a:solidFill>
                  <a:schemeClr val="tx1"/>
                </a:solidFill>
                <a:sym typeface="黑体" panose="02010609060101010101" pitchFamily="49" charset="-122"/>
              </a:rPr>
              <a:t>注：如果最大流算法返回流网络</a:t>
            </a:r>
            <a:r>
              <a:rPr lang="en-US" altLang="zh-CN" sz="2000">
                <a:solidFill>
                  <a:schemeClr val="tx1"/>
                </a:solidFill>
                <a:sym typeface="黑体" panose="02010609060101010101" pitchFamily="49" charset="-122"/>
              </a:rPr>
              <a:t>G' </a:t>
            </a:r>
            <a:r>
              <a:rPr lang="zh-CN" altLang="en-US" sz="2000">
                <a:solidFill>
                  <a:schemeClr val="tx1"/>
                </a:solidFill>
                <a:sym typeface="黑体" panose="02010609060101010101" pitchFamily="49" charset="-122"/>
              </a:rPr>
              <a:t>中的一个非整数流</a:t>
            </a:r>
            <a:r>
              <a:rPr lang="en-US" altLang="zh-CN" sz="2000">
                <a:solidFill>
                  <a:schemeClr val="tx1"/>
                </a:solidFill>
                <a:sym typeface="黑体" panose="02010609060101010101" pitchFamily="49" charset="-122"/>
              </a:rPr>
              <a:t>f(u,v</a:t>
            </a:r>
            <a:r>
              <a:rPr lang="en-US" altLang="zh-CN" sz="1800">
                <a:solidFill>
                  <a:schemeClr val="tx1"/>
                </a:solidFill>
                <a:sym typeface="黑体" panose="02010609060101010101" pitchFamily="49" charset="-122"/>
              </a:rPr>
              <a:t>)</a:t>
            </a:r>
            <a:r>
              <a:rPr lang="en-US" altLang="zh-CN" sz="2000">
                <a:solidFill>
                  <a:schemeClr val="tx1"/>
                </a:solidFill>
                <a:sym typeface="黑体" panose="02010609060101010101" pitchFamily="49" charset="-122"/>
              </a:rPr>
              <a:t> </a:t>
            </a:r>
            <a:r>
              <a:rPr lang="en-US" altLang="zh-CN" sz="1200">
                <a:solidFill>
                  <a:schemeClr val="tx1"/>
                </a:solidFill>
                <a:sym typeface="黑体" panose="02010609060101010101" pitchFamily="49" charset="-122"/>
              </a:rPr>
              <a:t>(</a:t>
            </a:r>
            <a:r>
              <a:rPr lang="zh-CN" altLang="en-US" sz="1200">
                <a:solidFill>
                  <a:schemeClr val="tx1"/>
                </a:solidFill>
                <a:sym typeface="黑体" panose="02010609060101010101" pitchFamily="49" charset="-122"/>
              </a:rPr>
              <a:t>即使流的值</a:t>
            </a:r>
            <a:r>
              <a:rPr lang="en-US" altLang="zh-CN" sz="1200">
                <a:solidFill>
                  <a:schemeClr val="tx1"/>
                </a:solidFill>
                <a:sym typeface="黑体" panose="02010609060101010101" pitchFamily="49" charset="-122"/>
              </a:rPr>
              <a:t>|f|</a:t>
            </a:r>
            <a:r>
              <a:rPr lang="zh-CN" altLang="en-US" sz="1200">
                <a:solidFill>
                  <a:schemeClr val="tx1"/>
                </a:solidFill>
                <a:sym typeface="黑体" panose="02010609060101010101" pitchFamily="49" charset="-122"/>
              </a:rPr>
              <a:t>本身是整数</a:t>
            </a:r>
            <a:r>
              <a:rPr lang="en-US" altLang="zh-CN" sz="1200">
                <a:solidFill>
                  <a:schemeClr val="tx1"/>
                </a:solidFill>
                <a:sym typeface="黑体" panose="02010609060101010101" pitchFamily="49" charset="-122"/>
              </a:rPr>
              <a:t>)</a:t>
            </a:r>
            <a:r>
              <a:rPr lang="zh-CN" altLang="en-US" sz="2000">
                <a:solidFill>
                  <a:schemeClr val="tx1"/>
                </a:solidFill>
                <a:sym typeface="黑体" panose="02010609060101010101" pitchFamily="49" charset="-122"/>
              </a:rPr>
              <a:t>，上述讨论将存在问题。但</a:t>
            </a:r>
            <a:r>
              <a:rPr lang="zh-CN" altLang="en-US" sz="2000" b="1">
                <a:solidFill>
                  <a:schemeClr val="tx1"/>
                </a:solidFill>
                <a:sym typeface="黑体" panose="02010609060101010101" pitchFamily="49" charset="-122"/>
              </a:rPr>
              <a:t>定理</a:t>
            </a:r>
            <a:r>
              <a:rPr lang="en-US" altLang="zh-CN" sz="2000" b="1">
                <a:solidFill>
                  <a:schemeClr val="tx1"/>
                </a:solidFill>
                <a:sym typeface="黑体" panose="02010609060101010101" pitchFamily="49" charset="-122"/>
              </a:rPr>
              <a:t>26.10</a:t>
            </a:r>
            <a:r>
              <a:rPr lang="zh-CN" altLang="en-US" sz="2000" b="1">
                <a:solidFill>
                  <a:schemeClr val="tx1"/>
                </a:solidFill>
                <a:sym typeface="黑体" panose="02010609060101010101" pitchFamily="49" charset="-122"/>
              </a:rPr>
              <a:t>说明这种情况不会发生</a:t>
            </a:r>
            <a:r>
              <a:rPr lang="zh-CN" altLang="en-US" sz="2000">
                <a:solidFill>
                  <a:schemeClr val="tx1"/>
                </a:solidFill>
                <a:sym typeface="黑体" panose="02010609060101010101" pitchFamily="49" charset="-122"/>
              </a:rPr>
              <a:t>。</a:t>
            </a:r>
            <a:endParaRPr lang="en-US" altLang="zh-CN" sz="2000">
              <a:solidFill>
                <a:schemeClr val="tx1"/>
              </a:solidFill>
              <a:sym typeface="黑体" panose="02010609060101010101" pitchFamily="49" charset="-122"/>
            </a:endParaRPr>
          </a:p>
          <a:p>
            <a:pPr>
              <a:lnSpc>
                <a:spcPct val="150000"/>
              </a:lnSpc>
              <a:spcBef>
                <a:spcPts val="2400"/>
              </a:spcBef>
              <a:buClrTx/>
              <a:buSzTx/>
              <a:buFont typeface="Arial" panose="020B0604020202020204" pitchFamily="34" charset="0"/>
              <a:buNone/>
            </a:pPr>
            <a:r>
              <a:rPr lang="zh-CN" altLang="en-US" sz="2400">
                <a:solidFill>
                  <a:schemeClr val="tx1"/>
                </a:solidFill>
                <a:sym typeface="黑体" panose="02010609060101010101" pitchFamily="49" charset="-122"/>
              </a:rPr>
              <a:t>      </a:t>
            </a:r>
            <a:r>
              <a:rPr lang="zh-CN" altLang="en-US" sz="2400" b="1">
                <a:solidFill>
                  <a:schemeClr val="tx1"/>
                </a:solidFill>
                <a:sym typeface="黑体" panose="02010609060101010101" pitchFamily="49" charset="-122"/>
              </a:rPr>
              <a:t>定理</a:t>
            </a:r>
            <a:r>
              <a:rPr lang="en-US" altLang="zh-CN" sz="2400" b="1">
                <a:solidFill>
                  <a:schemeClr val="tx1"/>
                </a:solidFill>
                <a:sym typeface="黑体" panose="02010609060101010101" pitchFamily="49" charset="-122"/>
              </a:rPr>
              <a:t>26.10</a:t>
            </a:r>
            <a:r>
              <a:rPr lang="zh-CN" altLang="en-US" sz="2400" b="1">
                <a:solidFill>
                  <a:schemeClr val="tx1"/>
                </a:solidFill>
                <a:sym typeface="黑体" panose="02010609060101010101" pitchFamily="49" charset="-122"/>
              </a:rPr>
              <a:t>（完整性定理）</a:t>
            </a:r>
            <a:r>
              <a:rPr lang="zh-CN" altLang="en-US" sz="2400">
                <a:solidFill>
                  <a:schemeClr val="tx1"/>
                </a:solidFill>
                <a:sym typeface="黑体" panose="02010609060101010101" pitchFamily="49" charset="-122"/>
              </a:rPr>
              <a:t>如果容量函数</a:t>
            </a:r>
            <a:r>
              <a:rPr lang="en-US" altLang="zh-CN" sz="2400">
                <a:solidFill>
                  <a:schemeClr val="tx1"/>
                </a:solidFill>
                <a:sym typeface="黑体" panose="02010609060101010101" pitchFamily="49" charset="-122"/>
              </a:rPr>
              <a:t>c</a:t>
            </a:r>
            <a:r>
              <a:rPr lang="zh-CN" altLang="en-US" sz="2400">
                <a:solidFill>
                  <a:schemeClr val="tx1"/>
                </a:solidFill>
                <a:sym typeface="黑体" panose="02010609060101010101" pitchFamily="49" charset="-122"/>
              </a:rPr>
              <a:t>只能取整数值，则</a:t>
            </a:r>
            <a:r>
              <a:rPr lang="en-US" altLang="zh-CN" sz="2400">
                <a:solidFill>
                  <a:schemeClr val="tx1"/>
                </a:solidFill>
                <a:sym typeface="黑体" panose="02010609060101010101" pitchFamily="49" charset="-122"/>
              </a:rPr>
              <a:t>Ford-Fulkerson</a:t>
            </a:r>
            <a:r>
              <a:rPr lang="zh-CN" altLang="en-US" sz="2400">
                <a:solidFill>
                  <a:schemeClr val="tx1"/>
                </a:solidFill>
                <a:sym typeface="黑体" panose="02010609060101010101" pitchFamily="49" charset="-122"/>
              </a:rPr>
              <a:t>方法所生成的最大流</a:t>
            </a:r>
            <a:r>
              <a:rPr lang="en-US" altLang="zh-CN" sz="2400" i="1">
                <a:solidFill>
                  <a:schemeClr val="tx1"/>
                </a:solidFill>
                <a:sym typeface="黑体" panose="02010609060101010101" pitchFamily="49" charset="-122"/>
              </a:rPr>
              <a:t>f </a:t>
            </a:r>
            <a:r>
              <a:rPr lang="zh-CN" altLang="en-US" sz="2400">
                <a:solidFill>
                  <a:schemeClr val="tx1"/>
                </a:solidFill>
                <a:sym typeface="黑体" panose="02010609060101010101" pitchFamily="49" charset="-122"/>
              </a:rPr>
              <a:t>满足</a:t>
            </a:r>
            <a:r>
              <a:rPr lang="en-US" altLang="zh-CN" sz="2400">
                <a:solidFill>
                  <a:schemeClr val="tx1"/>
                </a:solidFill>
                <a:sym typeface="黑体" panose="02010609060101010101" pitchFamily="49" charset="-122"/>
              </a:rPr>
              <a:t>|</a:t>
            </a:r>
            <a:r>
              <a:rPr lang="en-US" altLang="zh-CN" sz="2400" i="1">
                <a:solidFill>
                  <a:schemeClr val="tx1"/>
                </a:solidFill>
                <a:sym typeface="黑体" panose="02010609060101010101" pitchFamily="49" charset="-122"/>
              </a:rPr>
              <a:t>f </a:t>
            </a:r>
            <a:r>
              <a:rPr lang="en-US" altLang="zh-CN" sz="2400">
                <a:solidFill>
                  <a:schemeClr val="tx1"/>
                </a:solidFill>
                <a:sym typeface="黑体" panose="02010609060101010101" pitchFamily="49" charset="-122"/>
              </a:rPr>
              <a:t>|</a:t>
            </a:r>
            <a:r>
              <a:rPr lang="zh-CN" altLang="en-US" sz="2400">
                <a:solidFill>
                  <a:schemeClr val="tx1"/>
                </a:solidFill>
                <a:sym typeface="黑体" panose="02010609060101010101" pitchFamily="49" charset="-122"/>
              </a:rPr>
              <a:t>是整数值的性质。而且，对于所有的结点</a:t>
            </a:r>
            <a:r>
              <a:rPr lang="en-US" altLang="zh-CN" sz="2400">
                <a:solidFill>
                  <a:schemeClr val="tx1"/>
                </a:solidFill>
                <a:sym typeface="黑体" panose="02010609060101010101" pitchFamily="49" charset="-122"/>
              </a:rPr>
              <a:t>u</a:t>
            </a:r>
            <a:r>
              <a:rPr lang="zh-CN" altLang="en-US" sz="2400">
                <a:solidFill>
                  <a:schemeClr val="tx1"/>
                </a:solidFill>
                <a:sym typeface="黑体" panose="02010609060101010101" pitchFamily="49" charset="-122"/>
              </a:rPr>
              <a:t>和</a:t>
            </a:r>
            <a:r>
              <a:rPr lang="en-US" altLang="zh-CN" sz="2400">
                <a:solidFill>
                  <a:schemeClr val="tx1"/>
                </a:solidFill>
                <a:sym typeface="黑体" panose="02010609060101010101" pitchFamily="49" charset="-122"/>
              </a:rPr>
              <a:t>v</a:t>
            </a:r>
            <a:r>
              <a:rPr lang="zh-CN" altLang="en-US" sz="2400">
                <a:solidFill>
                  <a:schemeClr val="tx1"/>
                </a:solidFill>
                <a:sym typeface="黑体" panose="02010609060101010101" pitchFamily="49" charset="-122"/>
              </a:rPr>
              <a:t>，</a:t>
            </a:r>
            <a:r>
              <a:rPr lang="en-US" altLang="zh-CN" sz="2400" i="1">
                <a:solidFill>
                  <a:schemeClr val="tx1"/>
                </a:solidFill>
                <a:sym typeface="黑体" panose="02010609060101010101" pitchFamily="49" charset="-122"/>
              </a:rPr>
              <a:t>f(u,v) </a:t>
            </a:r>
            <a:r>
              <a:rPr lang="zh-CN" altLang="en-US" sz="2400">
                <a:solidFill>
                  <a:schemeClr val="tx1"/>
                </a:solidFill>
                <a:sym typeface="黑体" panose="02010609060101010101" pitchFamily="49" charset="-122"/>
              </a:rPr>
              <a:t>的值都是整数。</a:t>
            </a:r>
            <a:endParaRPr lang="zh-CN" altLang="en-US" sz="2400">
              <a:solidFill>
                <a:schemeClr val="tx1"/>
              </a:solidFill>
              <a:sym typeface="黑体" panose="02010609060101010101" pitchFamily="49" charset="-122"/>
            </a:endParaRPr>
          </a:p>
          <a:p>
            <a:pPr>
              <a:lnSpc>
                <a:spcPct val="150000"/>
              </a:lnSpc>
              <a:spcBef>
                <a:spcPts val="1800"/>
              </a:spcBef>
              <a:buClrTx/>
              <a:buSzTx/>
              <a:buFont typeface="Arial" panose="020B0604020202020204" pitchFamily="34" charset="0"/>
              <a:buNone/>
            </a:pPr>
            <a:r>
              <a:rPr lang="zh-CN" altLang="en-US" sz="2400">
                <a:solidFill>
                  <a:schemeClr val="tx1"/>
                </a:solidFill>
                <a:sym typeface="黑体" panose="02010609060101010101" pitchFamily="49" charset="-122"/>
              </a:rPr>
              <a:t>      </a:t>
            </a:r>
            <a:r>
              <a:rPr lang="zh-CN" altLang="en-US" sz="2400" b="1">
                <a:solidFill>
                  <a:schemeClr val="tx1"/>
                </a:solidFill>
                <a:sym typeface="黑体" panose="02010609060101010101" pitchFamily="49" charset="-122"/>
              </a:rPr>
              <a:t>证明：</a:t>
            </a:r>
            <a:r>
              <a:rPr lang="zh-CN" altLang="en-US" sz="2400">
                <a:solidFill>
                  <a:schemeClr val="tx1"/>
                </a:solidFill>
                <a:sym typeface="黑体" panose="02010609060101010101" pitchFamily="49" charset="-122"/>
              </a:rPr>
              <a:t>可以通过对迭代次数的归纳进行证明，留作练习。</a:t>
            </a:r>
            <a:endParaRPr lang="zh-CN" altLang="en-US" sz="2400">
              <a:solidFill>
                <a:schemeClr val="tx1"/>
              </a:solidFill>
              <a:sym typeface="黑体" panose="02010609060101010101" pitchFamily="49" charset="-122"/>
            </a:endParaRPr>
          </a:p>
          <a:p>
            <a:pPr>
              <a:lnSpc>
                <a:spcPct val="150000"/>
              </a:lnSpc>
              <a:spcBef>
                <a:spcPct val="0"/>
              </a:spcBef>
              <a:buClrTx/>
              <a:buSzTx/>
              <a:buFont typeface="Arial" panose="020B0604020202020204" pitchFamily="34" charset="0"/>
              <a:buNone/>
            </a:pPr>
            <a:endParaRPr lang="zh-CN" altLang="en-US" sz="2000">
              <a:solidFill>
                <a:srgbClr val="FF000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文本框 1"/>
          <p:cNvSpPr txBox="1">
            <a:spLocks noChangeArrowheads="1"/>
          </p:cNvSpPr>
          <p:nvPr/>
        </p:nvSpPr>
        <p:spPr bwMode="auto">
          <a:xfrm>
            <a:off x="179388" y="333375"/>
            <a:ext cx="8856662" cy="6184900"/>
          </a:xfrm>
          <a:prstGeom prst="rect">
            <a:avLst/>
          </a:prstGeom>
          <a:solidFill>
            <a:schemeClr val="bg1"/>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defRPr/>
            </a:pPr>
            <a:r>
              <a:rPr lang="zh-CN" altLang="en-US" sz="2400" b="1" dirty="0">
                <a:solidFill>
                  <a:srgbClr val="0000FF"/>
                </a:solidFill>
              </a:rPr>
              <a:t>（</a:t>
            </a:r>
            <a:r>
              <a:rPr lang="en-US" altLang="zh-CN" sz="2400" b="1" dirty="0">
                <a:solidFill>
                  <a:srgbClr val="0000FF"/>
                </a:solidFill>
              </a:rPr>
              <a:t>3</a:t>
            </a:r>
            <a:r>
              <a:rPr lang="zh-CN" altLang="en-US" sz="2400" b="1" dirty="0">
                <a:solidFill>
                  <a:srgbClr val="0000FF"/>
                </a:solidFill>
              </a:rPr>
              <a:t>）证明最大流的流值等于最大匹配的基数</a:t>
            </a:r>
            <a:endParaRPr lang="zh-CN" altLang="en-US" sz="2400" b="1" dirty="0">
              <a:solidFill>
                <a:srgbClr val="0000FF"/>
              </a:solidFill>
            </a:endParaRPr>
          </a:p>
          <a:p>
            <a:pPr marL="1616075" indent="-1616075">
              <a:lnSpc>
                <a:spcPct val="150000"/>
              </a:lnSpc>
              <a:spcBef>
                <a:spcPct val="0"/>
              </a:spcBef>
              <a:buClrTx/>
              <a:buSzTx/>
              <a:buFont typeface="Arial" panose="020B0604020202020204" pitchFamily="34" charset="0"/>
              <a:buNone/>
              <a:defRPr/>
            </a:pPr>
            <a:r>
              <a:rPr lang="zh-CN" altLang="en-US" sz="2400" b="1" dirty="0">
                <a:solidFill>
                  <a:schemeClr val="tx1"/>
                </a:solidFill>
                <a:sym typeface="黑体" panose="02010609060101010101" pitchFamily="49" charset="-122"/>
              </a:rPr>
              <a:t>推论</a:t>
            </a:r>
            <a:r>
              <a:rPr lang="en-US" altLang="zh-CN" sz="2400" b="1" dirty="0">
                <a:solidFill>
                  <a:schemeClr val="tx1"/>
                </a:solidFill>
                <a:sym typeface="黑体" panose="02010609060101010101" pitchFamily="49" charset="-122"/>
              </a:rPr>
              <a:t>26.11  </a:t>
            </a:r>
            <a:r>
              <a:rPr lang="zh-CN" altLang="en-US" sz="2400" dirty="0">
                <a:solidFill>
                  <a:schemeClr val="tx1"/>
                </a:solidFill>
                <a:sym typeface="黑体" panose="02010609060101010101" pitchFamily="49" charset="-122"/>
              </a:rPr>
              <a:t>二分图</a:t>
            </a:r>
            <a:r>
              <a:rPr lang="en-US" altLang="zh-CN" sz="2400" dirty="0">
                <a:solidFill>
                  <a:schemeClr val="tx1"/>
                </a:solidFill>
                <a:sym typeface="黑体" panose="02010609060101010101" pitchFamily="49" charset="-122"/>
              </a:rPr>
              <a:t>G</a:t>
            </a:r>
            <a:r>
              <a:rPr lang="zh-CN" altLang="en-US" sz="2400" dirty="0">
                <a:solidFill>
                  <a:schemeClr val="tx1"/>
                </a:solidFill>
                <a:sym typeface="黑体" panose="02010609060101010101" pitchFamily="49" charset="-122"/>
              </a:rPr>
              <a:t>的一个最大匹配</a:t>
            </a:r>
            <a:r>
              <a:rPr lang="en-US" altLang="zh-CN" sz="2400" dirty="0">
                <a:solidFill>
                  <a:schemeClr val="tx1"/>
                </a:solidFill>
                <a:sym typeface="黑体" panose="02010609060101010101" pitchFamily="49" charset="-122"/>
              </a:rPr>
              <a:t>M</a:t>
            </a:r>
            <a:r>
              <a:rPr lang="zh-CN" altLang="en-US" sz="2400" dirty="0">
                <a:solidFill>
                  <a:schemeClr val="tx1"/>
                </a:solidFill>
                <a:sym typeface="黑体" panose="02010609060101010101" pitchFamily="49" charset="-122"/>
              </a:rPr>
              <a:t>的边数等于其对应的流网络</a:t>
            </a:r>
            <a:r>
              <a:rPr lang="en-US" altLang="zh-CN" sz="2400" dirty="0">
                <a:solidFill>
                  <a:schemeClr val="tx1"/>
                </a:solidFill>
                <a:sym typeface="黑体" panose="02010609060101010101" pitchFamily="49" charset="-122"/>
              </a:rPr>
              <a:t>G' </a:t>
            </a:r>
            <a:r>
              <a:rPr lang="zh-CN" altLang="en-US" sz="2400" dirty="0">
                <a:solidFill>
                  <a:schemeClr val="tx1"/>
                </a:solidFill>
                <a:sym typeface="黑体" panose="02010609060101010101" pitchFamily="49" charset="-122"/>
              </a:rPr>
              <a:t>中某一最大流</a:t>
            </a:r>
            <a:r>
              <a:rPr lang="en-US" altLang="zh-CN" sz="2400" i="1" dirty="0">
                <a:solidFill>
                  <a:schemeClr val="tx1"/>
                </a:solidFill>
                <a:sym typeface="黑体" panose="02010609060101010101" pitchFamily="49" charset="-122"/>
              </a:rPr>
              <a:t>f </a:t>
            </a:r>
            <a:r>
              <a:rPr lang="zh-CN" altLang="en-US" sz="2400" dirty="0">
                <a:solidFill>
                  <a:schemeClr val="tx1"/>
                </a:solidFill>
                <a:sym typeface="黑体" panose="02010609060101010101" pitchFamily="49" charset="-122"/>
              </a:rPr>
              <a:t>的值。</a:t>
            </a:r>
            <a:endParaRPr lang="zh-CN" altLang="en-US" sz="2400" dirty="0">
              <a:solidFill>
                <a:schemeClr val="tx1"/>
              </a:solidFill>
              <a:sym typeface="黑体" panose="02010609060101010101" pitchFamily="49" charset="-122"/>
            </a:endParaRPr>
          </a:p>
          <a:p>
            <a:pPr>
              <a:lnSpc>
                <a:spcPct val="150000"/>
              </a:lnSpc>
              <a:spcBef>
                <a:spcPct val="0"/>
              </a:spcBef>
              <a:buClrTx/>
              <a:buSzTx/>
              <a:buFont typeface="Arial" panose="020B0604020202020204" pitchFamily="34" charset="0"/>
              <a:buNone/>
              <a:defRPr/>
            </a:pPr>
            <a:r>
              <a:rPr lang="zh-CN" altLang="en-US" sz="2400" b="1" dirty="0">
                <a:solidFill>
                  <a:schemeClr val="tx1"/>
                </a:solidFill>
                <a:sym typeface="黑体" panose="02010609060101010101" pitchFamily="49" charset="-122"/>
              </a:rPr>
              <a:t>证明</a:t>
            </a:r>
            <a:r>
              <a:rPr lang="zh-CN" altLang="en-US" sz="2400" dirty="0">
                <a:solidFill>
                  <a:schemeClr val="tx1"/>
                </a:solidFill>
                <a:sym typeface="黑体" panose="02010609060101010101" pitchFamily="49" charset="-122"/>
              </a:rPr>
              <a:t>：</a:t>
            </a:r>
            <a:r>
              <a:rPr lang="zh-CN" altLang="en-US" sz="2400" dirty="0">
                <a:solidFill>
                  <a:srgbClr val="0000FF"/>
                </a:solidFill>
                <a:sym typeface="黑体" panose="02010609060101010101" pitchFamily="49" charset="-122"/>
              </a:rPr>
              <a:t>用反证法证明</a:t>
            </a:r>
            <a:endParaRPr lang="en-US" altLang="zh-CN" sz="2400" dirty="0">
              <a:solidFill>
                <a:srgbClr val="0000FF"/>
              </a:solidFill>
              <a:sym typeface="黑体" panose="02010609060101010101" pitchFamily="49" charset="-122"/>
            </a:endParaRPr>
          </a:p>
          <a:p>
            <a:pPr>
              <a:lnSpc>
                <a:spcPct val="150000"/>
              </a:lnSpc>
              <a:spcBef>
                <a:spcPct val="0"/>
              </a:spcBef>
              <a:buClrTx/>
              <a:buSzTx/>
              <a:buFont typeface="Arial" panose="020B0604020202020204" pitchFamily="34" charset="0"/>
              <a:buNone/>
              <a:defRPr/>
            </a:pPr>
            <a:r>
              <a:rPr lang="zh-CN" altLang="en-US" sz="2400" dirty="0">
                <a:solidFill>
                  <a:schemeClr val="tx1"/>
                </a:solidFill>
                <a:sym typeface="黑体" panose="02010609060101010101" pitchFamily="49" charset="-122"/>
              </a:rPr>
              <a:t>       假定</a:t>
            </a:r>
            <a:r>
              <a:rPr lang="en-US" altLang="zh-CN" sz="2400" dirty="0">
                <a:solidFill>
                  <a:schemeClr val="tx1"/>
                </a:solidFill>
                <a:sym typeface="黑体" panose="02010609060101010101" pitchFamily="49" charset="-122"/>
              </a:rPr>
              <a:t>M</a:t>
            </a:r>
            <a:r>
              <a:rPr lang="zh-CN" altLang="en-US" sz="2400" dirty="0">
                <a:solidFill>
                  <a:schemeClr val="tx1"/>
                </a:solidFill>
                <a:sym typeface="黑体" panose="02010609060101010101" pitchFamily="49" charset="-122"/>
              </a:rPr>
              <a:t>是图</a:t>
            </a:r>
            <a:r>
              <a:rPr lang="en-US" altLang="zh-CN" sz="2400" dirty="0">
                <a:solidFill>
                  <a:schemeClr val="tx1"/>
                </a:solidFill>
                <a:sym typeface="黑体" panose="02010609060101010101" pitchFamily="49" charset="-122"/>
              </a:rPr>
              <a:t>G</a:t>
            </a:r>
            <a:r>
              <a:rPr lang="zh-CN" altLang="en-US" sz="2400" dirty="0">
                <a:solidFill>
                  <a:schemeClr val="tx1"/>
                </a:solidFill>
                <a:sym typeface="黑体" panose="02010609060101010101" pitchFamily="49" charset="-122"/>
              </a:rPr>
              <a:t>中的一个最大匹配，但其相应的流网络</a:t>
            </a:r>
            <a:r>
              <a:rPr lang="en-US" altLang="zh-CN" sz="2400" dirty="0">
                <a:solidFill>
                  <a:schemeClr val="tx1"/>
                </a:solidFill>
                <a:sym typeface="黑体" panose="02010609060101010101" pitchFamily="49" charset="-122"/>
              </a:rPr>
              <a:t>G'</a:t>
            </a:r>
            <a:r>
              <a:rPr lang="zh-CN" altLang="en-US" sz="2400" dirty="0">
                <a:solidFill>
                  <a:schemeClr val="tx1"/>
                </a:solidFill>
                <a:sym typeface="黑体" panose="02010609060101010101" pitchFamily="49" charset="-122"/>
              </a:rPr>
              <a:t>中的流</a:t>
            </a:r>
            <a:r>
              <a:rPr lang="en-US" altLang="zh-CN" sz="2400" dirty="0">
                <a:solidFill>
                  <a:schemeClr val="tx1"/>
                </a:solidFill>
                <a:sym typeface="黑体" panose="02010609060101010101" pitchFamily="49" charset="-122"/>
              </a:rPr>
              <a:t>f</a:t>
            </a:r>
            <a:r>
              <a:rPr lang="zh-CN" altLang="en-US" sz="2400" dirty="0">
                <a:solidFill>
                  <a:schemeClr val="tx1"/>
                </a:solidFill>
                <a:sym typeface="黑体" panose="02010609060101010101" pitchFamily="49" charset="-122"/>
              </a:rPr>
              <a:t>不是最大流。那么</a:t>
            </a:r>
            <a:r>
              <a:rPr lang="en-US" altLang="zh-CN" sz="2400" dirty="0">
                <a:solidFill>
                  <a:schemeClr val="tx1"/>
                </a:solidFill>
                <a:sym typeface="黑体" panose="02010609060101010101" pitchFamily="49" charset="-122"/>
              </a:rPr>
              <a:t>G'</a:t>
            </a:r>
            <a:r>
              <a:rPr lang="zh-CN" altLang="en-US" sz="2400" dirty="0">
                <a:solidFill>
                  <a:schemeClr val="tx1"/>
                </a:solidFill>
                <a:sym typeface="黑体" panose="02010609060101010101" pitchFamily="49" charset="-122"/>
              </a:rPr>
              <a:t>中存在一个最大流</a:t>
            </a:r>
            <a:r>
              <a:rPr lang="en-US" altLang="zh-CN" sz="2400" i="1" dirty="0">
                <a:solidFill>
                  <a:schemeClr val="tx1"/>
                </a:solidFill>
                <a:sym typeface="黑体" panose="02010609060101010101" pitchFamily="49" charset="-122"/>
              </a:rPr>
              <a:t>f' </a:t>
            </a:r>
            <a:r>
              <a:rPr lang="zh-CN" altLang="en-US" sz="2400" dirty="0">
                <a:solidFill>
                  <a:schemeClr val="tx1"/>
                </a:solidFill>
                <a:sym typeface="黑体" panose="02010609060101010101" pitchFamily="49" charset="-122"/>
              </a:rPr>
              <a:t>，满足</a:t>
            </a:r>
            <a:r>
              <a:rPr lang="en-US" altLang="zh-CN" sz="2400" dirty="0">
                <a:solidFill>
                  <a:schemeClr val="tx1"/>
                </a:solidFill>
                <a:sym typeface="黑体" panose="02010609060101010101" pitchFamily="49" charset="-122"/>
              </a:rPr>
              <a:t>|</a:t>
            </a:r>
            <a:r>
              <a:rPr lang="en-US" altLang="zh-CN" sz="2400" i="1" dirty="0">
                <a:solidFill>
                  <a:schemeClr val="tx1"/>
                </a:solidFill>
                <a:sym typeface="黑体" panose="02010609060101010101" pitchFamily="49" charset="-122"/>
              </a:rPr>
              <a:t>f' </a:t>
            </a:r>
            <a:r>
              <a:rPr lang="en-US" altLang="zh-CN" sz="2400" dirty="0">
                <a:solidFill>
                  <a:schemeClr val="tx1"/>
                </a:solidFill>
                <a:sym typeface="黑体" panose="02010609060101010101" pitchFamily="49" charset="-122"/>
              </a:rPr>
              <a:t>|&gt;|</a:t>
            </a:r>
            <a:r>
              <a:rPr lang="en-US" altLang="zh-CN" sz="2400" i="1" dirty="0">
                <a:solidFill>
                  <a:schemeClr val="tx1"/>
                </a:solidFill>
                <a:sym typeface="黑体" panose="02010609060101010101" pitchFamily="49" charset="-122"/>
              </a:rPr>
              <a:t>f </a:t>
            </a:r>
            <a:r>
              <a:rPr lang="en-US" altLang="zh-CN" sz="2400" dirty="0">
                <a:solidFill>
                  <a:schemeClr val="tx1"/>
                </a:solidFill>
                <a:sym typeface="黑体" panose="02010609060101010101" pitchFamily="49" charset="-122"/>
              </a:rPr>
              <a:t>|</a:t>
            </a:r>
            <a:r>
              <a:rPr lang="zh-CN" altLang="en-US" sz="2400" dirty="0">
                <a:solidFill>
                  <a:schemeClr val="tx1"/>
                </a:solidFill>
                <a:sym typeface="黑体" panose="02010609060101010101" pitchFamily="49" charset="-122"/>
              </a:rPr>
              <a:t>。</a:t>
            </a:r>
            <a:endParaRPr lang="en-US" altLang="zh-CN" sz="2400" dirty="0">
              <a:solidFill>
                <a:schemeClr val="tx1"/>
              </a:solidFill>
              <a:sym typeface="黑体" panose="02010609060101010101" pitchFamily="49" charset="-122"/>
            </a:endParaRPr>
          </a:p>
          <a:p>
            <a:pPr>
              <a:lnSpc>
                <a:spcPct val="150000"/>
              </a:lnSpc>
              <a:spcBef>
                <a:spcPct val="0"/>
              </a:spcBef>
              <a:buClrTx/>
              <a:buSzTx/>
              <a:buFont typeface="Arial" panose="020B0604020202020204" pitchFamily="34" charset="0"/>
              <a:buNone/>
              <a:defRPr/>
            </a:pPr>
            <a:r>
              <a:rPr lang="zh-CN" altLang="en-US" sz="2400" dirty="0">
                <a:solidFill>
                  <a:schemeClr val="tx1"/>
                </a:solidFill>
                <a:sym typeface="黑体" panose="02010609060101010101" pitchFamily="49" charset="-122"/>
              </a:rPr>
              <a:t>        由于</a:t>
            </a:r>
            <a:r>
              <a:rPr lang="en-US" altLang="zh-CN" sz="2400" dirty="0">
                <a:solidFill>
                  <a:schemeClr val="tx1"/>
                </a:solidFill>
                <a:sym typeface="黑体" panose="02010609060101010101" pitchFamily="49" charset="-122"/>
              </a:rPr>
              <a:t>G' </a:t>
            </a:r>
            <a:r>
              <a:rPr lang="zh-CN" altLang="en-US" sz="2400" dirty="0">
                <a:solidFill>
                  <a:schemeClr val="tx1"/>
                </a:solidFill>
                <a:sym typeface="黑体" panose="02010609060101010101" pitchFamily="49" charset="-122"/>
              </a:rPr>
              <a:t>的容量都是整数值，根据定理</a:t>
            </a:r>
            <a:r>
              <a:rPr lang="en-US" altLang="zh-CN" sz="2400" dirty="0">
                <a:solidFill>
                  <a:schemeClr val="tx1"/>
                </a:solidFill>
                <a:sym typeface="黑体" panose="02010609060101010101" pitchFamily="49" charset="-122"/>
              </a:rPr>
              <a:t>26.10</a:t>
            </a:r>
            <a:r>
              <a:rPr lang="zh-CN" altLang="en-US" sz="2400" dirty="0">
                <a:solidFill>
                  <a:schemeClr val="tx1"/>
                </a:solidFill>
                <a:sym typeface="黑体" panose="02010609060101010101" pitchFamily="49" charset="-122"/>
              </a:rPr>
              <a:t>，</a:t>
            </a:r>
            <a:r>
              <a:rPr lang="en-US" altLang="zh-CN" sz="2400" i="1" dirty="0">
                <a:solidFill>
                  <a:schemeClr val="tx1"/>
                </a:solidFill>
                <a:sym typeface="黑体" panose="02010609060101010101" pitchFamily="49" charset="-122"/>
              </a:rPr>
              <a:t>f' </a:t>
            </a:r>
            <a:r>
              <a:rPr lang="zh-CN" altLang="en-US" sz="2400" dirty="0">
                <a:solidFill>
                  <a:schemeClr val="tx1"/>
                </a:solidFill>
                <a:sym typeface="黑体" panose="02010609060101010101" pitchFamily="49" charset="-122"/>
              </a:rPr>
              <a:t>的值也是整数值。同时，</a:t>
            </a:r>
            <a:r>
              <a:rPr lang="en-US" altLang="zh-CN" sz="2400" i="1" dirty="0">
                <a:solidFill>
                  <a:schemeClr val="tx1"/>
                </a:solidFill>
                <a:sym typeface="黑体" panose="02010609060101010101" pitchFamily="49" charset="-122"/>
              </a:rPr>
              <a:t>f' </a:t>
            </a:r>
            <a:r>
              <a:rPr lang="zh-CN" altLang="en-US" sz="2400" dirty="0">
                <a:solidFill>
                  <a:schemeClr val="tx1"/>
                </a:solidFill>
                <a:sym typeface="黑体" panose="02010609060101010101" pitchFamily="49" charset="-122"/>
              </a:rPr>
              <a:t>有一个对应的匹配</a:t>
            </a:r>
            <a:r>
              <a:rPr lang="en-US" altLang="zh-CN" sz="2400" dirty="0">
                <a:solidFill>
                  <a:schemeClr val="tx1"/>
                </a:solidFill>
                <a:sym typeface="黑体" panose="02010609060101010101" pitchFamily="49" charset="-122"/>
              </a:rPr>
              <a:t>M'</a:t>
            </a:r>
            <a:r>
              <a:rPr lang="zh-CN" altLang="en-US" sz="2400" dirty="0">
                <a:solidFill>
                  <a:schemeClr val="tx1"/>
                </a:solidFill>
                <a:sym typeface="黑体" panose="02010609060101010101" pitchFamily="49" charset="-122"/>
              </a:rPr>
              <a:t>，使得</a:t>
            </a:r>
            <a:r>
              <a:rPr lang="en-US" altLang="zh-CN" sz="2400" dirty="0">
                <a:solidFill>
                  <a:srgbClr val="FF0000"/>
                </a:solidFill>
                <a:sym typeface="黑体" panose="02010609060101010101" pitchFamily="49" charset="-122"/>
              </a:rPr>
              <a:t>|M'|=|</a:t>
            </a:r>
            <a:r>
              <a:rPr lang="en-US" altLang="zh-CN" sz="2400" i="1" dirty="0">
                <a:solidFill>
                  <a:srgbClr val="FF0000"/>
                </a:solidFill>
                <a:sym typeface="黑体" panose="02010609060101010101" pitchFamily="49" charset="-122"/>
              </a:rPr>
              <a:t>f' </a:t>
            </a:r>
            <a:r>
              <a:rPr lang="en-US" altLang="zh-CN" sz="2400" dirty="0">
                <a:solidFill>
                  <a:srgbClr val="FF0000"/>
                </a:solidFill>
                <a:sym typeface="黑体" panose="02010609060101010101" pitchFamily="49" charset="-122"/>
              </a:rPr>
              <a:t>|&gt;|</a:t>
            </a:r>
            <a:r>
              <a:rPr lang="en-US" altLang="zh-CN" sz="2400" i="1" dirty="0">
                <a:solidFill>
                  <a:srgbClr val="FF0000"/>
                </a:solidFill>
                <a:sym typeface="黑体" panose="02010609060101010101" pitchFamily="49" charset="-122"/>
              </a:rPr>
              <a:t>f </a:t>
            </a:r>
            <a:r>
              <a:rPr lang="en-US" altLang="zh-CN" sz="2400" dirty="0">
                <a:solidFill>
                  <a:srgbClr val="FF0000"/>
                </a:solidFill>
                <a:sym typeface="黑体" panose="02010609060101010101" pitchFamily="49" charset="-122"/>
              </a:rPr>
              <a:t>|=|M|</a:t>
            </a:r>
            <a:r>
              <a:rPr lang="zh-CN" altLang="en-US" sz="2400" dirty="0">
                <a:solidFill>
                  <a:schemeClr val="tx1"/>
                </a:solidFill>
                <a:sym typeface="黑体" panose="02010609060101010101" pitchFamily="49" charset="-122"/>
              </a:rPr>
              <a:t>，这与</a:t>
            </a:r>
            <a:r>
              <a:rPr lang="en-US" altLang="zh-CN" sz="2400" dirty="0">
                <a:solidFill>
                  <a:schemeClr val="tx1"/>
                </a:solidFill>
                <a:sym typeface="黑体" panose="02010609060101010101" pitchFamily="49" charset="-122"/>
              </a:rPr>
              <a:t>M</a:t>
            </a:r>
            <a:r>
              <a:rPr lang="zh-CN" altLang="en-US" sz="2400" dirty="0">
                <a:solidFill>
                  <a:schemeClr val="tx1"/>
                </a:solidFill>
                <a:sym typeface="黑体" panose="02010609060101010101" pitchFamily="49" charset="-122"/>
              </a:rPr>
              <a:t>是最大匹配相矛盾。</a:t>
            </a:r>
            <a:endParaRPr lang="en-US" altLang="zh-CN" sz="2400" dirty="0">
              <a:solidFill>
                <a:schemeClr val="tx1"/>
              </a:solidFill>
              <a:sym typeface="黑体" panose="02010609060101010101" pitchFamily="49" charset="-122"/>
            </a:endParaRPr>
          </a:p>
          <a:p>
            <a:pPr>
              <a:lnSpc>
                <a:spcPct val="150000"/>
              </a:lnSpc>
              <a:spcBef>
                <a:spcPct val="0"/>
              </a:spcBef>
              <a:buClrTx/>
              <a:buSzTx/>
              <a:buFont typeface="Arial" panose="020B0604020202020204" pitchFamily="34" charset="0"/>
              <a:buNone/>
              <a:defRPr/>
            </a:pPr>
            <a:r>
              <a:rPr lang="zh-CN" altLang="en-US" sz="2400" dirty="0">
                <a:solidFill>
                  <a:schemeClr val="tx1"/>
                </a:solidFill>
                <a:sym typeface="黑体" panose="02010609060101010101" pitchFamily="49" charset="-122"/>
              </a:rPr>
              <a:t>       同理可证，如果</a:t>
            </a:r>
            <a:r>
              <a:rPr lang="en-US" altLang="zh-CN" sz="2400" i="1" dirty="0">
                <a:solidFill>
                  <a:schemeClr val="tx1"/>
                </a:solidFill>
                <a:sym typeface="黑体" panose="02010609060101010101" pitchFamily="49" charset="-122"/>
              </a:rPr>
              <a:t>f </a:t>
            </a:r>
            <a:r>
              <a:rPr lang="zh-CN" altLang="en-US" sz="2400" dirty="0">
                <a:solidFill>
                  <a:schemeClr val="tx1"/>
                </a:solidFill>
                <a:sym typeface="黑体" panose="02010609060101010101" pitchFamily="49" charset="-122"/>
              </a:rPr>
              <a:t>是</a:t>
            </a:r>
            <a:r>
              <a:rPr lang="en-US" altLang="zh-CN" sz="2400" dirty="0">
                <a:solidFill>
                  <a:schemeClr val="tx1"/>
                </a:solidFill>
                <a:sym typeface="黑体" panose="02010609060101010101" pitchFamily="49" charset="-122"/>
              </a:rPr>
              <a:t>G' </a:t>
            </a:r>
            <a:r>
              <a:rPr lang="zh-CN" altLang="en-US" sz="2400" dirty="0">
                <a:solidFill>
                  <a:schemeClr val="tx1"/>
                </a:solidFill>
                <a:sym typeface="黑体" panose="02010609060101010101" pitchFamily="49" charset="-122"/>
              </a:rPr>
              <a:t>中的一个最大流，则其对应的匹配是</a:t>
            </a:r>
            <a:r>
              <a:rPr lang="en-US" altLang="zh-CN" sz="2400" dirty="0">
                <a:solidFill>
                  <a:schemeClr val="tx1"/>
                </a:solidFill>
                <a:sym typeface="黑体" panose="02010609060101010101" pitchFamily="49" charset="-122"/>
              </a:rPr>
              <a:t>G</a:t>
            </a:r>
            <a:r>
              <a:rPr lang="zh-CN" altLang="en-US" sz="2400" dirty="0">
                <a:solidFill>
                  <a:schemeClr val="tx1"/>
                </a:solidFill>
                <a:sym typeface="黑体" panose="02010609060101010101" pitchFamily="49" charset="-122"/>
              </a:rPr>
              <a:t>的一个最大匹配。</a:t>
            </a:r>
            <a:endParaRPr lang="zh-CN" altLang="en-US" sz="2400" dirty="0">
              <a:solidFill>
                <a:srgbClr val="FF0000"/>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文本框 1"/>
          <p:cNvSpPr txBox="1">
            <a:spLocks noChangeArrowheads="1"/>
          </p:cNvSpPr>
          <p:nvPr/>
        </p:nvSpPr>
        <p:spPr bwMode="auto">
          <a:xfrm>
            <a:off x="179388" y="1557338"/>
            <a:ext cx="8856662" cy="3416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pPr>
            <a:r>
              <a:rPr lang="zh-CN" altLang="en-US" sz="2400">
                <a:solidFill>
                  <a:schemeClr val="tx1"/>
                </a:solidFill>
              </a:rPr>
              <a:t>       至此，对给定的一个二分无向图</a:t>
            </a:r>
            <a:r>
              <a:rPr lang="en-US" altLang="zh-CN" sz="2400">
                <a:solidFill>
                  <a:schemeClr val="tx1"/>
                </a:solidFill>
              </a:rPr>
              <a:t>G</a:t>
            </a:r>
            <a:r>
              <a:rPr lang="zh-CN" altLang="en-US" sz="2400">
                <a:solidFill>
                  <a:schemeClr val="tx1"/>
                </a:solidFill>
              </a:rPr>
              <a:t>，可以通过创建对应的流网络</a:t>
            </a:r>
            <a:r>
              <a:rPr lang="en-US" altLang="zh-CN" sz="2400">
                <a:solidFill>
                  <a:schemeClr val="tx1"/>
                </a:solidFill>
              </a:rPr>
              <a:t>G' </a:t>
            </a:r>
            <a:r>
              <a:rPr lang="zh-CN" altLang="en-US" sz="2400">
                <a:solidFill>
                  <a:schemeClr val="tx1"/>
                </a:solidFill>
              </a:rPr>
              <a:t>，并在其上运行</a:t>
            </a:r>
            <a:r>
              <a:rPr lang="en-US" altLang="zh-CN" sz="2400">
                <a:solidFill>
                  <a:schemeClr val="tx1"/>
                </a:solidFill>
                <a:sym typeface="黑体" panose="02010609060101010101" pitchFamily="49" charset="-122"/>
              </a:rPr>
              <a:t>Ford-Fulkerson</a:t>
            </a:r>
            <a:r>
              <a:rPr lang="zh-CN" altLang="en-US" sz="2400">
                <a:solidFill>
                  <a:schemeClr val="tx1"/>
                </a:solidFill>
                <a:sym typeface="黑体" panose="02010609060101010101" pitchFamily="49" charset="-122"/>
              </a:rPr>
              <a:t>方法来找到</a:t>
            </a:r>
            <a:r>
              <a:rPr lang="en-US" altLang="zh-CN" sz="2400">
                <a:solidFill>
                  <a:schemeClr val="tx1"/>
                </a:solidFill>
                <a:sym typeface="黑体" panose="02010609060101010101" pitchFamily="49" charset="-122"/>
              </a:rPr>
              <a:t>G</a:t>
            </a:r>
            <a:r>
              <a:rPr lang="zh-CN" altLang="en-US" sz="2400">
                <a:solidFill>
                  <a:schemeClr val="tx1"/>
                </a:solidFill>
                <a:sym typeface="黑体" panose="02010609060101010101" pitchFamily="49" charset="-122"/>
              </a:rPr>
              <a:t>的一个最大匹配。</a:t>
            </a:r>
            <a:endParaRPr lang="en-US" altLang="zh-CN" sz="2400">
              <a:solidFill>
                <a:schemeClr val="tx1"/>
              </a:solidFill>
              <a:sym typeface="黑体" panose="02010609060101010101" pitchFamily="49" charset="-122"/>
            </a:endParaRPr>
          </a:p>
          <a:p>
            <a:pPr>
              <a:lnSpc>
                <a:spcPct val="150000"/>
              </a:lnSpc>
              <a:spcBef>
                <a:spcPct val="0"/>
              </a:spcBef>
              <a:buClrTx/>
              <a:buSzTx/>
              <a:buFont typeface="Arial" panose="020B0604020202020204" pitchFamily="34" charset="0"/>
              <a:buNone/>
            </a:pPr>
            <a:r>
              <a:rPr lang="zh-CN" altLang="en-US" sz="2400">
                <a:solidFill>
                  <a:schemeClr val="tx1"/>
                </a:solidFill>
                <a:sym typeface="黑体" panose="02010609060101010101" pitchFamily="49" charset="-122"/>
              </a:rPr>
              <a:t>       最大匹配</a:t>
            </a:r>
            <a:r>
              <a:rPr lang="en-US" altLang="zh-CN" sz="2400">
                <a:solidFill>
                  <a:schemeClr val="tx1"/>
                </a:solidFill>
                <a:sym typeface="黑体" panose="02010609060101010101" pitchFamily="49" charset="-122"/>
              </a:rPr>
              <a:t>M</a:t>
            </a:r>
            <a:r>
              <a:rPr lang="zh-CN" altLang="en-US" sz="2400">
                <a:solidFill>
                  <a:schemeClr val="tx1"/>
                </a:solidFill>
                <a:sym typeface="黑体" panose="02010609060101010101" pitchFamily="49" charset="-122"/>
              </a:rPr>
              <a:t>可以直接从找到的整数最大流</a:t>
            </a:r>
            <a:r>
              <a:rPr lang="en-US" altLang="zh-CN" sz="2400" i="1">
                <a:solidFill>
                  <a:schemeClr val="tx1"/>
                </a:solidFill>
                <a:sym typeface="黑体" panose="02010609060101010101" pitchFamily="49" charset="-122"/>
              </a:rPr>
              <a:t>f </a:t>
            </a:r>
            <a:r>
              <a:rPr lang="zh-CN" altLang="en-US" sz="2400">
                <a:solidFill>
                  <a:schemeClr val="tx1"/>
                </a:solidFill>
                <a:sym typeface="黑体" panose="02010609060101010101" pitchFamily="49" charset="-122"/>
              </a:rPr>
              <a:t>获得，这一过程的时间复杂度是</a:t>
            </a:r>
            <a:r>
              <a:rPr lang="en-US" altLang="zh-CN" sz="2400">
                <a:solidFill>
                  <a:schemeClr val="tx1"/>
                </a:solidFill>
                <a:sym typeface="黑体" panose="02010609060101010101" pitchFamily="49" charset="-122"/>
              </a:rPr>
              <a:t>O(VE)</a:t>
            </a:r>
            <a:r>
              <a:rPr lang="zh-CN" altLang="en-US" sz="2400">
                <a:solidFill>
                  <a:schemeClr val="tx1"/>
                </a:solidFill>
                <a:sym typeface="黑体" panose="02010609060101010101" pitchFamily="49" charset="-122"/>
              </a:rPr>
              <a:t>。</a:t>
            </a:r>
            <a:endParaRPr lang="en-US" altLang="zh-CN" sz="2400">
              <a:solidFill>
                <a:schemeClr val="tx1"/>
              </a:solidFill>
              <a:sym typeface="黑体" panose="02010609060101010101" pitchFamily="49" charset="-122"/>
            </a:endParaRPr>
          </a:p>
          <a:p>
            <a:pPr>
              <a:lnSpc>
                <a:spcPct val="150000"/>
              </a:lnSpc>
              <a:spcBef>
                <a:spcPct val="0"/>
              </a:spcBef>
              <a:buClrTx/>
              <a:buSzTx/>
              <a:buFont typeface="Arial" panose="020B0604020202020204" pitchFamily="34" charset="0"/>
              <a:buNone/>
            </a:pPr>
            <a:endParaRPr lang="zh-CN" altLang="en-US" sz="2400">
              <a:solidFill>
                <a:schemeClr val="tx1"/>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文本框 1"/>
          <p:cNvSpPr txBox="1">
            <a:spLocks noChangeArrowheads="1"/>
          </p:cNvSpPr>
          <p:nvPr/>
        </p:nvSpPr>
        <p:spPr bwMode="auto">
          <a:xfrm>
            <a:off x="323850" y="476250"/>
            <a:ext cx="8496300" cy="5170488"/>
          </a:xfrm>
          <a:prstGeom prst="rect">
            <a:avLst/>
          </a:prstGeom>
          <a:solidFill>
            <a:schemeClr val="bg1"/>
          </a:solidFill>
          <a:ln>
            <a:noFill/>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defRPr/>
            </a:pPr>
            <a:r>
              <a:rPr lang="zh-CN" altLang="en-US" sz="2800" b="1" dirty="0">
                <a:solidFill>
                  <a:schemeClr val="tx1"/>
                </a:solidFill>
              </a:rPr>
              <a:t>最大流总结</a:t>
            </a:r>
            <a:endParaRPr lang="zh-CN" altLang="en-US" sz="2800" b="1" dirty="0">
              <a:solidFill>
                <a:schemeClr val="tx1"/>
              </a:solidFill>
            </a:endParaRPr>
          </a:p>
          <a:p>
            <a:pPr marL="361950" indent="-361950">
              <a:lnSpc>
                <a:spcPct val="150000"/>
              </a:lnSpc>
              <a:spcBef>
                <a:spcPct val="0"/>
              </a:spcBef>
              <a:buClrTx/>
              <a:buSzTx/>
              <a:buFont typeface="Arial" panose="020B0604020202020204" pitchFamily="34" charset="0"/>
              <a:buNone/>
              <a:defRPr/>
            </a:pPr>
            <a:r>
              <a:rPr lang="en-US" altLang="zh-CN" sz="2400" dirty="0">
                <a:solidFill>
                  <a:schemeClr val="tx1"/>
                </a:solidFill>
              </a:rPr>
              <a:t>1. </a:t>
            </a:r>
            <a:r>
              <a:rPr lang="zh-CN" altLang="en-US" sz="2400" dirty="0">
                <a:solidFill>
                  <a:schemeClr val="tx1"/>
                </a:solidFill>
              </a:rPr>
              <a:t>基本概念：</a:t>
            </a:r>
            <a:r>
              <a:rPr lang="zh-CN" altLang="en-US" sz="2400" b="1" dirty="0">
                <a:solidFill>
                  <a:schemeClr val="tx1"/>
                </a:solidFill>
              </a:rPr>
              <a:t>流网络</a:t>
            </a:r>
            <a:r>
              <a:rPr lang="zh-CN" altLang="en-US" sz="2400" dirty="0">
                <a:solidFill>
                  <a:schemeClr val="tx1"/>
                </a:solidFill>
              </a:rPr>
              <a:t>，</a:t>
            </a:r>
            <a:r>
              <a:rPr lang="zh-CN" altLang="en-US" sz="2400" b="1" dirty="0">
                <a:solidFill>
                  <a:schemeClr val="tx1"/>
                </a:solidFill>
              </a:rPr>
              <a:t>流</a:t>
            </a:r>
            <a:r>
              <a:rPr lang="zh-CN" altLang="en-US" sz="2400" dirty="0">
                <a:solidFill>
                  <a:schemeClr val="tx1"/>
                </a:solidFill>
              </a:rPr>
              <a:t>，</a:t>
            </a:r>
            <a:r>
              <a:rPr lang="zh-CN" altLang="en-US" sz="2400" b="1" dirty="0">
                <a:solidFill>
                  <a:schemeClr val="tx1"/>
                </a:solidFill>
              </a:rPr>
              <a:t>最大流</a:t>
            </a:r>
            <a:r>
              <a:rPr lang="zh-CN" altLang="en-US" sz="2400" dirty="0">
                <a:solidFill>
                  <a:schemeClr val="tx1"/>
                </a:solidFill>
              </a:rPr>
              <a:t>等；</a:t>
            </a:r>
            <a:endParaRPr lang="zh-CN" altLang="en-US" sz="2400" dirty="0">
              <a:solidFill>
                <a:schemeClr val="tx1"/>
              </a:solidFill>
            </a:endParaRPr>
          </a:p>
          <a:p>
            <a:pPr marL="361950" indent="-361950">
              <a:lnSpc>
                <a:spcPct val="150000"/>
              </a:lnSpc>
              <a:spcBef>
                <a:spcPct val="0"/>
              </a:spcBef>
              <a:buClrTx/>
              <a:buSzTx/>
              <a:buFont typeface="Arial" panose="020B0604020202020204" pitchFamily="34" charset="0"/>
              <a:buNone/>
              <a:defRPr/>
            </a:pPr>
            <a:r>
              <a:rPr lang="en-US" altLang="zh-CN" sz="2400" dirty="0">
                <a:solidFill>
                  <a:schemeClr val="tx1"/>
                </a:solidFill>
              </a:rPr>
              <a:t>2. </a:t>
            </a:r>
            <a:r>
              <a:rPr lang="zh-CN" altLang="en-US" sz="2400" dirty="0">
                <a:solidFill>
                  <a:schemeClr val="tx1"/>
                </a:solidFill>
              </a:rPr>
              <a:t>解决最大流问题的</a:t>
            </a:r>
            <a:r>
              <a:rPr lang="en-US" altLang="zh-CN" sz="2400" b="1" dirty="0">
                <a:solidFill>
                  <a:schemeClr val="tx1"/>
                </a:solidFill>
              </a:rPr>
              <a:t>Ford-Fulkerson</a:t>
            </a:r>
            <a:r>
              <a:rPr lang="zh-CN" altLang="en-US" sz="2400" b="1" dirty="0">
                <a:solidFill>
                  <a:schemeClr val="tx1"/>
                </a:solidFill>
              </a:rPr>
              <a:t>方法</a:t>
            </a:r>
            <a:r>
              <a:rPr lang="zh-CN" altLang="en-US" sz="2400" dirty="0">
                <a:solidFill>
                  <a:schemeClr val="tx1"/>
                </a:solidFill>
              </a:rPr>
              <a:t>，相关概念有</a:t>
            </a:r>
            <a:r>
              <a:rPr lang="zh-CN" altLang="en-US" sz="2400" b="1" dirty="0">
                <a:solidFill>
                  <a:schemeClr val="tx1"/>
                </a:solidFill>
              </a:rPr>
              <a:t>残存网络</a:t>
            </a:r>
            <a:r>
              <a:rPr lang="zh-CN" altLang="en-US" sz="2400" dirty="0">
                <a:solidFill>
                  <a:schemeClr val="tx1"/>
                </a:solidFill>
              </a:rPr>
              <a:t>、</a:t>
            </a:r>
            <a:r>
              <a:rPr lang="zh-CN" altLang="en-US" sz="2400" b="1" dirty="0">
                <a:solidFill>
                  <a:schemeClr val="tx1"/>
                </a:solidFill>
              </a:rPr>
              <a:t>增广路径</a:t>
            </a:r>
            <a:r>
              <a:rPr lang="zh-CN" altLang="en-US" sz="2400" dirty="0">
                <a:solidFill>
                  <a:schemeClr val="tx1"/>
                </a:solidFill>
              </a:rPr>
              <a:t>以及理论基础</a:t>
            </a:r>
            <a:r>
              <a:rPr lang="zh-CN" altLang="en-US" sz="2400" b="1" dirty="0">
                <a:solidFill>
                  <a:schemeClr val="tx1"/>
                </a:solidFill>
              </a:rPr>
              <a:t>最大流最小切割定理</a:t>
            </a:r>
            <a:r>
              <a:rPr lang="zh-CN" altLang="en-US" sz="2400" dirty="0">
                <a:solidFill>
                  <a:schemeClr val="tx1"/>
                </a:solidFill>
              </a:rPr>
              <a:t>；</a:t>
            </a:r>
            <a:endParaRPr lang="zh-CN" altLang="en-US" sz="2400" dirty="0">
              <a:solidFill>
                <a:schemeClr val="tx1"/>
              </a:solidFill>
            </a:endParaRPr>
          </a:p>
          <a:p>
            <a:pPr marL="361950" indent="-361950">
              <a:lnSpc>
                <a:spcPct val="150000"/>
              </a:lnSpc>
              <a:spcBef>
                <a:spcPct val="0"/>
              </a:spcBef>
              <a:buClrTx/>
              <a:buSzTx/>
              <a:buFont typeface="Arial" panose="020B0604020202020204" pitchFamily="34" charset="0"/>
              <a:buNone/>
              <a:defRPr/>
            </a:pPr>
            <a:r>
              <a:rPr lang="en-US" altLang="zh-CN" sz="2400" dirty="0">
                <a:solidFill>
                  <a:schemeClr val="tx1"/>
                </a:solidFill>
              </a:rPr>
              <a:t>3. </a:t>
            </a:r>
            <a:r>
              <a:rPr lang="en-US" altLang="zh-CN" sz="2400" b="1" dirty="0">
                <a:solidFill>
                  <a:schemeClr val="tx1"/>
                </a:solidFill>
              </a:rPr>
              <a:t>Ford-Fulkerson</a:t>
            </a:r>
            <a:r>
              <a:rPr lang="zh-CN" altLang="en-US" sz="2400" b="1" dirty="0">
                <a:solidFill>
                  <a:schemeClr val="tx1"/>
                </a:solidFill>
              </a:rPr>
              <a:t>算法</a:t>
            </a:r>
            <a:r>
              <a:rPr lang="zh-CN" altLang="en-US" sz="2400" dirty="0">
                <a:solidFill>
                  <a:schemeClr val="tx1"/>
                </a:solidFill>
              </a:rPr>
              <a:t>和</a:t>
            </a:r>
            <a:r>
              <a:rPr lang="en-US" altLang="zh-CN" sz="2400" b="1" dirty="0">
                <a:solidFill>
                  <a:schemeClr val="tx1"/>
                </a:solidFill>
              </a:rPr>
              <a:t>Edmonds-Karp</a:t>
            </a:r>
            <a:r>
              <a:rPr lang="zh-CN" altLang="en-US" sz="2400" dirty="0">
                <a:solidFill>
                  <a:schemeClr val="tx1"/>
                </a:solidFill>
              </a:rPr>
              <a:t>算法，相关性质和证明；</a:t>
            </a:r>
            <a:endParaRPr lang="zh-CN" altLang="en-US" sz="2400" dirty="0">
              <a:solidFill>
                <a:schemeClr val="tx1"/>
              </a:solidFill>
            </a:endParaRPr>
          </a:p>
          <a:p>
            <a:pPr marL="361950" indent="-361950">
              <a:lnSpc>
                <a:spcPct val="150000"/>
              </a:lnSpc>
              <a:spcBef>
                <a:spcPct val="0"/>
              </a:spcBef>
              <a:buClrTx/>
              <a:buSzTx/>
              <a:buFont typeface="Arial" panose="020B0604020202020204" pitchFamily="34" charset="0"/>
              <a:buNone/>
              <a:defRPr/>
            </a:pPr>
            <a:r>
              <a:rPr lang="en-US" altLang="zh-CN" sz="2400" dirty="0">
                <a:solidFill>
                  <a:schemeClr val="tx1"/>
                </a:solidFill>
              </a:rPr>
              <a:t>4. </a:t>
            </a:r>
            <a:r>
              <a:rPr lang="zh-CN" altLang="en-US" sz="2400" dirty="0">
                <a:solidFill>
                  <a:schemeClr val="tx1"/>
                </a:solidFill>
              </a:rPr>
              <a:t>最大流算法的应用：解决</a:t>
            </a:r>
            <a:r>
              <a:rPr lang="zh-CN" altLang="en-US" sz="2400" b="1" dirty="0">
                <a:solidFill>
                  <a:schemeClr val="tx1"/>
                </a:solidFill>
              </a:rPr>
              <a:t>最大二分匹配问题</a:t>
            </a:r>
            <a:r>
              <a:rPr lang="zh-CN" altLang="en-US" sz="2400" dirty="0">
                <a:solidFill>
                  <a:schemeClr val="tx1"/>
                </a:solidFill>
              </a:rPr>
              <a:t>。</a:t>
            </a:r>
            <a:endParaRPr lang="zh-CN" altLang="en-US" sz="2400" dirty="0">
              <a:solidFill>
                <a:schemeClr val="tx1"/>
              </a:solidFill>
            </a:endParaRPr>
          </a:p>
          <a:p>
            <a:pPr marL="361950" indent="-361950">
              <a:lnSpc>
                <a:spcPct val="150000"/>
              </a:lnSpc>
              <a:spcBef>
                <a:spcPct val="0"/>
              </a:spcBef>
              <a:buClrTx/>
              <a:buSzTx/>
              <a:buFont typeface="Arial" panose="020B0604020202020204" pitchFamily="34" charset="0"/>
              <a:buNone/>
              <a:defRPr/>
            </a:pPr>
            <a:endParaRPr lang="zh-CN" altLang="en-US" sz="2400" dirty="0">
              <a:solidFill>
                <a:schemeClr val="tx1"/>
              </a:solidFill>
            </a:endParaRPr>
          </a:p>
          <a:p>
            <a:pPr marL="361950" indent="-361950">
              <a:lnSpc>
                <a:spcPct val="150000"/>
              </a:lnSpc>
              <a:spcBef>
                <a:spcPct val="0"/>
              </a:spcBef>
              <a:buClrTx/>
              <a:buSzTx/>
              <a:buFont typeface="Arial" panose="020B0604020202020204" pitchFamily="34" charset="0"/>
              <a:buNone/>
              <a:defRPr/>
            </a:pPr>
            <a:r>
              <a:rPr lang="zh-CN" altLang="en-US" sz="2400" dirty="0">
                <a:solidFill>
                  <a:schemeClr val="tx1"/>
                </a:solidFill>
              </a:rPr>
              <a:t>作业：</a:t>
            </a:r>
            <a:r>
              <a:rPr lang="en-US" altLang="zh-CN" sz="2400" dirty="0">
                <a:solidFill>
                  <a:schemeClr val="tx1"/>
                </a:solidFill>
              </a:rPr>
              <a:t>26.1-1</a:t>
            </a:r>
            <a:r>
              <a:rPr lang="zh-CN" altLang="en-US" sz="2400" dirty="0">
                <a:solidFill>
                  <a:schemeClr val="tx1"/>
                </a:solidFill>
              </a:rPr>
              <a:t>，</a:t>
            </a:r>
            <a:r>
              <a:rPr lang="en-US" altLang="zh-CN" sz="2400" dirty="0">
                <a:solidFill>
                  <a:schemeClr val="tx1"/>
                </a:solidFill>
              </a:rPr>
              <a:t>26.2-3</a:t>
            </a:r>
            <a:r>
              <a:rPr lang="zh-CN" altLang="en-US" sz="2400" dirty="0">
                <a:solidFill>
                  <a:schemeClr val="tx1"/>
                </a:solidFill>
              </a:rPr>
              <a:t>，</a:t>
            </a:r>
            <a:r>
              <a:rPr lang="en-US" altLang="zh-CN" sz="2400" dirty="0">
                <a:solidFill>
                  <a:schemeClr val="tx1"/>
                </a:solidFill>
              </a:rPr>
              <a:t>26.3-1</a:t>
            </a:r>
            <a:endParaRPr lang="zh-CN" altLang="en-US" sz="2400"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1"/>
          <p:cNvSpPr txBox="1">
            <a:spLocks noChangeArrowheads="1"/>
          </p:cNvSpPr>
          <p:nvPr/>
        </p:nvSpPr>
        <p:spPr bwMode="auto">
          <a:xfrm>
            <a:off x="193675" y="357188"/>
            <a:ext cx="5456238" cy="56626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Tx/>
              <a:buSzTx/>
              <a:buFont typeface="Arial" panose="020B0604020202020204" pitchFamily="34" charset="0"/>
              <a:buNone/>
            </a:pPr>
            <a:r>
              <a:rPr lang="zh-CN" altLang="en-US" sz="2400">
                <a:solidFill>
                  <a:schemeClr val="tx1"/>
                </a:solidFill>
              </a:rPr>
              <a:t>上述定义的流网络有两个标准特性：</a:t>
            </a:r>
            <a:endParaRPr lang="zh-CN" altLang="en-US" sz="2400">
              <a:solidFill>
                <a:schemeClr val="tx1"/>
              </a:solidFill>
            </a:endParaRPr>
          </a:p>
          <a:p>
            <a:pPr>
              <a:lnSpc>
                <a:spcPct val="150000"/>
              </a:lnSpc>
              <a:spcBef>
                <a:spcPct val="0"/>
              </a:spcBef>
              <a:buClrTx/>
              <a:buSzTx/>
              <a:buFont typeface="Arial" panose="020B0604020202020204" pitchFamily="34" charset="0"/>
              <a:buNone/>
            </a:pPr>
            <a:r>
              <a:rPr lang="en-US" altLang="zh-CN" sz="2400">
                <a:solidFill>
                  <a:schemeClr val="tx1"/>
                </a:solidFill>
                <a:latin typeface="宋体" panose="02010600030101010101" pitchFamily="2" charset="-122"/>
                <a:ea typeface="宋体" panose="02010600030101010101" pitchFamily="2" charset="-122"/>
              </a:rPr>
              <a:t>(1)</a:t>
            </a:r>
            <a:r>
              <a:rPr lang="zh-CN" altLang="en-US" sz="2400" b="1">
                <a:solidFill>
                  <a:srgbClr val="0000FF"/>
                </a:solidFill>
              </a:rPr>
              <a:t>无反向边</a:t>
            </a:r>
            <a:r>
              <a:rPr lang="zh-CN" altLang="en-US" sz="2400">
                <a:solidFill>
                  <a:schemeClr val="tx1"/>
                </a:solidFill>
                <a:latin typeface="宋体" panose="02010600030101010101" pitchFamily="2" charset="-122"/>
                <a:ea typeface="宋体" panose="02010600030101010101" pitchFamily="2" charset="-122"/>
              </a:rPr>
              <a:t>，</a:t>
            </a:r>
            <a:r>
              <a:rPr lang="zh-CN" altLang="en-US" sz="2400">
                <a:solidFill>
                  <a:schemeClr val="tx1"/>
                </a:solidFill>
                <a:latin typeface="Lucida Sans Unicode" panose="020B0602030504020204" pitchFamily="34" charset="0"/>
                <a:ea typeface="宋体" panose="02010600030101010101" pitchFamily="2" charset="-122"/>
              </a:rPr>
              <a:t>或者称为</a:t>
            </a:r>
            <a:r>
              <a:rPr lang="zh-CN" altLang="en-US" sz="2400" b="1">
                <a:solidFill>
                  <a:srgbClr val="0000FF"/>
                </a:solidFill>
              </a:rPr>
              <a:t>反平行边</a:t>
            </a:r>
            <a:endParaRPr lang="zh-CN" altLang="en-US" sz="2400" b="1">
              <a:solidFill>
                <a:srgbClr val="0000FF"/>
              </a:solidFill>
            </a:endParaRPr>
          </a:p>
          <a:p>
            <a:pPr>
              <a:lnSpc>
                <a:spcPct val="150000"/>
              </a:lnSpc>
              <a:spcBef>
                <a:spcPct val="0"/>
              </a:spcBef>
              <a:buClrTx/>
              <a:buSzTx/>
              <a:buFont typeface="Arial" panose="020B0604020202020204" pitchFamily="34" charset="0"/>
              <a:buNone/>
            </a:pPr>
            <a:r>
              <a:rPr lang="zh-CN" altLang="en-US" sz="2400">
                <a:solidFill>
                  <a:schemeClr val="tx1"/>
                </a:solidFill>
                <a:latin typeface="Lucida Sans Unicode" panose="020B0602030504020204" pitchFamily="34" charset="0"/>
                <a:ea typeface="宋体" panose="02010600030101010101" pitchFamily="2" charset="-122"/>
              </a:rPr>
              <a:t>     即，如果             ，则             。</a:t>
            </a:r>
            <a:endParaRPr lang="en-US" altLang="zh-CN" sz="2400">
              <a:solidFill>
                <a:schemeClr val="tx1"/>
              </a:solidFill>
              <a:latin typeface="Lucida Sans Unicode" panose="020B0602030504020204" pitchFamily="34" charset="0"/>
              <a:ea typeface="宋体" panose="02010600030101010101" pitchFamily="2" charset="-122"/>
            </a:endParaRPr>
          </a:p>
          <a:p>
            <a:pPr>
              <a:lnSpc>
                <a:spcPct val="150000"/>
              </a:lnSpc>
              <a:spcBef>
                <a:spcPct val="0"/>
              </a:spcBef>
              <a:buClrTx/>
              <a:buSzTx/>
              <a:buFont typeface="Arial" panose="020B0604020202020204" pitchFamily="34" charset="0"/>
              <a:buNone/>
            </a:pPr>
            <a:r>
              <a:rPr lang="zh-CN" altLang="en-US" sz="2400">
                <a:solidFill>
                  <a:schemeClr val="tx1"/>
                </a:solidFill>
                <a:latin typeface="Lucida Sans Unicode" panose="020B0602030504020204" pitchFamily="34" charset="0"/>
                <a:ea typeface="宋体" panose="02010600030101010101" pitchFamily="2" charset="-122"/>
              </a:rPr>
              <a:t>    </a:t>
            </a:r>
            <a:r>
              <a:rPr lang="en-US" altLang="zh-CN" sz="2400">
                <a:solidFill>
                  <a:schemeClr val="tx1"/>
                </a:solidFill>
                <a:latin typeface="Lucida Sans Unicode" panose="020B0602030504020204" pitchFamily="34" charset="0"/>
                <a:ea typeface="宋体" panose="02010600030101010101" pitchFamily="2" charset="-122"/>
              </a:rPr>
              <a:t> </a:t>
            </a:r>
            <a:r>
              <a:rPr lang="zh-CN" altLang="en-US" sz="2400">
                <a:solidFill>
                  <a:schemeClr val="tx1"/>
                </a:solidFill>
                <a:latin typeface="Lucida Sans Unicode" panose="020B0602030504020204" pitchFamily="34" charset="0"/>
                <a:ea typeface="宋体" panose="02010600030101010101" pitchFamily="2" charset="-122"/>
              </a:rPr>
              <a:t>这里，      、       互为反平行边。</a:t>
            </a:r>
            <a:endParaRPr lang="zh-CN" altLang="en-US" sz="2400">
              <a:solidFill>
                <a:schemeClr val="tx1"/>
              </a:solidFill>
              <a:latin typeface="Lucida Sans Unicode" panose="020B0602030504020204" pitchFamily="34" charset="0"/>
              <a:ea typeface="宋体" panose="02010600030101010101" pitchFamily="2" charset="-122"/>
            </a:endParaRPr>
          </a:p>
          <a:p>
            <a:pPr>
              <a:lnSpc>
                <a:spcPct val="150000"/>
              </a:lnSpc>
              <a:spcBef>
                <a:spcPts val="1800"/>
              </a:spcBef>
              <a:buClrTx/>
              <a:buSzTx/>
              <a:buFont typeface="Arial" panose="020B0604020202020204" pitchFamily="34" charset="0"/>
              <a:buNone/>
            </a:pPr>
            <a:r>
              <a:rPr lang="en-US" altLang="zh-CN" sz="2400">
                <a:solidFill>
                  <a:schemeClr val="tx1"/>
                </a:solidFill>
                <a:latin typeface="宋体" panose="02010600030101010101" pitchFamily="2" charset="-122"/>
                <a:ea typeface="宋体" panose="02010600030101010101" pitchFamily="2" charset="-122"/>
              </a:rPr>
              <a:t>(2)</a:t>
            </a:r>
            <a:r>
              <a:rPr lang="zh-CN" altLang="en-US" sz="2400" b="1">
                <a:solidFill>
                  <a:srgbClr val="0000FF"/>
                </a:solidFill>
              </a:rPr>
              <a:t>只有单一的源结点和汇点</a:t>
            </a:r>
            <a:endParaRPr lang="zh-CN" altLang="en-US" sz="2400" b="1">
              <a:solidFill>
                <a:srgbClr val="0000FF"/>
              </a:solidFill>
            </a:endParaRPr>
          </a:p>
          <a:p>
            <a:pPr>
              <a:lnSpc>
                <a:spcPct val="150000"/>
              </a:lnSpc>
              <a:spcBef>
                <a:spcPts val="4200"/>
              </a:spcBef>
              <a:buClrTx/>
              <a:buSzTx/>
              <a:buFont typeface="Arial" panose="020B0604020202020204" pitchFamily="34" charset="0"/>
              <a:buNone/>
            </a:pPr>
            <a:r>
              <a:rPr lang="en-US" altLang="zh-CN" sz="2400">
                <a:solidFill>
                  <a:schemeClr val="tx1"/>
                </a:solidFill>
                <a:latin typeface="Lucida Sans Unicode" panose="020B0602030504020204" pitchFamily="34" charset="0"/>
                <a:ea typeface="宋体" panose="02010600030101010101" pitchFamily="2" charset="-122"/>
              </a:rPr>
              <a:t>     </a:t>
            </a:r>
            <a:r>
              <a:rPr lang="zh-CN" altLang="en-US" sz="2400">
                <a:solidFill>
                  <a:schemeClr val="tx1"/>
                </a:solidFill>
                <a:latin typeface="Lucida Sans Unicode" panose="020B0602030504020204" pitchFamily="34" charset="0"/>
                <a:ea typeface="宋体" panose="02010600030101010101" pitchFamily="2" charset="-122"/>
              </a:rPr>
              <a:t>不满足上述要求的流网络这里视为非标准的</a:t>
            </a:r>
            <a:r>
              <a:rPr lang="zh-CN" altLang="en-US" sz="2400" b="1">
                <a:solidFill>
                  <a:srgbClr val="0000FF"/>
                </a:solidFill>
              </a:rPr>
              <a:t>一般流网络</a:t>
            </a:r>
            <a:r>
              <a:rPr lang="zh-CN" altLang="en-US" sz="2400">
                <a:solidFill>
                  <a:schemeClr val="tx1"/>
                </a:solidFill>
                <a:latin typeface="Lucida Sans Unicode" panose="020B0602030504020204" pitchFamily="34" charset="0"/>
                <a:ea typeface="宋体" panose="02010600030101010101" pitchFamily="2" charset="-122"/>
              </a:rPr>
              <a:t>。</a:t>
            </a:r>
            <a:r>
              <a:rPr lang="zh-CN" altLang="en-US" sz="2400">
                <a:solidFill>
                  <a:schemeClr val="tx1"/>
                </a:solidFill>
              </a:rPr>
              <a:t>对于一般流网络需转化为标准流网络进行处理。</a:t>
            </a:r>
            <a:endParaRPr lang="zh-CN" altLang="en-US" sz="2400">
              <a:solidFill>
                <a:schemeClr val="tx1"/>
              </a:solidFill>
            </a:endParaRPr>
          </a:p>
          <a:p>
            <a:pPr>
              <a:lnSpc>
                <a:spcPct val="150000"/>
              </a:lnSpc>
              <a:spcBef>
                <a:spcPct val="0"/>
              </a:spcBef>
              <a:buClrTx/>
              <a:buSzTx/>
              <a:buFont typeface="Arial" panose="020B0604020202020204" pitchFamily="34" charset="0"/>
              <a:buNone/>
            </a:pPr>
            <a:endParaRPr lang="en-US" altLang="zh-CN" sz="1600">
              <a:solidFill>
                <a:schemeClr val="tx1"/>
              </a:solidFill>
              <a:latin typeface="Lucida Sans Unicode" panose="020B0602030504020204" pitchFamily="34" charset="0"/>
              <a:ea typeface="宋体" panose="02010600030101010101" pitchFamily="2" charset="-122"/>
            </a:endParaRPr>
          </a:p>
        </p:txBody>
      </p:sp>
      <p:graphicFrame>
        <p:nvGraphicFramePr>
          <p:cNvPr id="20483" name="对象 2">
            <a:hlinkClick r:id="" action="ppaction://ole?verb=0"/>
          </p:cNvPr>
          <p:cNvGraphicFramePr>
            <a:graphicFrameLocks noChangeAspect="1"/>
          </p:cNvGraphicFramePr>
          <p:nvPr/>
        </p:nvGraphicFramePr>
        <p:xfrm>
          <a:off x="1979613" y="1606550"/>
          <a:ext cx="1368425" cy="382588"/>
        </p:xfrm>
        <a:graphic>
          <a:graphicData uri="http://schemas.openxmlformats.org/presentationml/2006/ole">
            <mc:AlternateContent xmlns:mc="http://schemas.openxmlformats.org/markup-compatibility/2006">
              <mc:Choice xmlns:v="urn:schemas-microsoft-com:vml" Requires="v">
                <p:oleObj spid="_x0000_s20491" name="" r:id="rId1" imgW="609600" imgH="203200" progId="Equation.KSEE3">
                  <p:embed/>
                </p:oleObj>
              </mc:Choice>
              <mc:Fallback>
                <p:oleObj name="" r:id="rId1" imgW="609600" imgH="203200" progId="Equation.KSEE3">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606550"/>
                        <a:ext cx="136842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4" name="对象 3">
            <a:hlinkClick r:id="" action="ppaction://ole?verb=0"/>
          </p:cNvPr>
          <p:cNvGraphicFramePr>
            <a:graphicFrameLocks noChangeAspect="1"/>
          </p:cNvGraphicFramePr>
          <p:nvPr/>
        </p:nvGraphicFramePr>
        <p:xfrm>
          <a:off x="3860800" y="1574800"/>
          <a:ext cx="1277938" cy="425450"/>
        </p:xfrm>
        <a:graphic>
          <a:graphicData uri="http://schemas.openxmlformats.org/presentationml/2006/ole">
            <mc:AlternateContent xmlns:mc="http://schemas.openxmlformats.org/markup-compatibility/2006">
              <mc:Choice xmlns:v="urn:schemas-microsoft-com:vml" Requires="v">
                <p:oleObj spid="_x0000_s20492" name="" r:id="rId3" imgW="609600" imgH="203200" progId="Equation.KSEE3">
                  <p:embed/>
                </p:oleObj>
              </mc:Choice>
              <mc:Fallback>
                <p:oleObj name="" r:id="rId3" imgW="609600" imgH="203200" progId="Equation.KSEE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0800" y="1574800"/>
                        <a:ext cx="127793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5" name="对象 4">
            <a:hlinkClick r:id="" action="ppaction://ole?verb=0"/>
          </p:cNvPr>
          <p:cNvGraphicFramePr>
            <a:graphicFrameLocks noChangeAspect="1"/>
          </p:cNvGraphicFramePr>
          <p:nvPr/>
        </p:nvGraphicFramePr>
        <p:xfrm>
          <a:off x="2395538" y="2111375"/>
          <a:ext cx="876300" cy="498475"/>
        </p:xfrm>
        <a:graphic>
          <a:graphicData uri="http://schemas.openxmlformats.org/presentationml/2006/ole">
            <mc:AlternateContent xmlns:mc="http://schemas.openxmlformats.org/markup-compatibility/2006">
              <mc:Choice xmlns:v="urn:schemas-microsoft-com:vml" Requires="v">
                <p:oleObj spid="_x0000_s20493" name="" r:id="rId5" imgW="355600" imgH="203200" progId="Equation.KSEE3">
                  <p:embed/>
                </p:oleObj>
              </mc:Choice>
              <mc:Fallback>
                <p:oleObj name="" r:id="rId5" imgW="355600" imgH="203200" progId="Equation.KSEE3">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5538" y="2111375"/>
                        <a:ext cx="8763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6" name="对象 6">
            <a:hlinkClick r:id="" action="ppaction://ole?verb=0"/>
          </p:cNvPr>
          <p:cNvGraphicFramePr>
            <a:graphicFrameLocks noChangeAspect="1"/>
          </p:cNvGraphicFramePr>
          <p:nvPr/>
        </p:nvGraphicFramePr>
        <p:xfrm>
          <a:off x="1438275" y="2111375"/>
          <a:ext cx="906463" cy="515938"/>
        </p:xfrm>
        <a:graphic>
          <a:graphicData uri="http://schemas.openxmlformats.org/presentationml/2006/ole">
            <mc:AlternateContent xmlns:mc="http://schemas.openxmlformats.org/markup-compatibility/2006">
              <mc:Choice xmlns:v="urn:schemas-microsoft-com:vml" Requires="v">
                <p:oleObj spid="_x0000_s20494" name="" r:id="rId7" imgW="355600" imgH="203200" progId="Equation.KSEE3">
                  <p:embed/>
                </p:oleObj>
              </mc:Choice>
              <mc:Fallback>
                <p:oleObj name="" r:id="rId7" imgW="355600" imgH="203200" progId="Equation.KSEE3">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8275" y="2111375"/>
                        <a:ext cx="9064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0487" name="图片 8" descr="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783263" y="646113"/>
            <a:ext cx="3475037" cy="170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图片 10" descr="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664200" y="2947988"/>
            <a:ext cx="2316163"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5664200" y="2338388"/>
            <a:ext cx="3249613" cy="369887"/>
          </a:xfrm>
          <a:prstGeom prst="rect">
            <a:avLst/>
          </a:prstGeom>
          <a:solidFill>
            <a:schemeClr val="accent1">
              <a:lumMod val="20000"/>
              <a:lumOff val="80000"/>
            </a:schemeClr>
          </a:solidFill>
        </p:spPr>
        <p:txBody>
          <a:bodyPr wrap="none">
            <a:spAutoFit/>
          </a:bodyPr>
          <a:lstStyle/>
          <a:p>
            <a:pPr>
              <a:defRPr/>
            </a:pPr>
            <a:r>
              <a:rPr lang="zh-CN" altLang="en-US" dirty="0"/>
              <a:t>反平行边代表逆向的输入</a:t>
            </a:r>
            <a:r>
              <a:rPr lang="en-US" altLang="zh-CN" dirty="0"/>
              <a:t>/</a:t>
            </a:r>
            <a:r>
              <a:rPr lang="zh-CN" altLang="en-US" dirty="0"/>
              <a:t>输出</a:t>
            </a:r>
            <a:endParaRPr lang="zh-CN" altLang="en-US" dirty="0"/>
          </a:p>
        </p:txBody>
      </p:sp>
      <p:sp>
        <p:nvSpPr>
          <p:cNvPr id="20490" name="矩形 2"/>
          <p:cNvSpPr>
            <a:spLocks noChangeArrowheads="1"/>
          </p:cNvSpPr>
          <p:nvPr/>
        </p:nvSpPr>
        <p:spPr bwMode="auto">
          <a:xfrm>
            <a:off x="8243888" y="4056063"/>
            <a:ext cx="45561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zh-CN" altLang="en-US" sz="1800" b="1">
                <a:solidFill>
                  <a:srgbClr val="0000FF"/>
                </a:solidFill>
                <a:latin typeface="Arial" panose="020B0604020202020204" pitchFamily="34" charset="0"/>
                <a:ea typeface="宋体" panose="02010600030101010101" pitchFamily="2" charset="-122"/>
              </a:rPr>
              <a:t>一般流网络</a:t>
            </a:r>
            <a:endParaRPr lang="zh-CN" altLang="en-US" sz="180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my_model">
  <a:themeElements>
    <a:clrScheme name="my_model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my_model">
      <a:majorFont>
        <a:latin typeface="黑体"/>
        <a:ea typeface="黑体"/>
        <a:cs typeface=""/>
      </a:majorFont>
      <a:minorFont>
        <a:latin typeface="Tahoma"/>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my_model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my_model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my_model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my_model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my_model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my_model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14874</Words>
  <Application>WPS 演示</Application>
  <PresentationFormat>全屏显示(4:3)</PresentationFormat>
  <Paragraphs>831</Paragraphs>
  <Slides>84</Slides>
  <Notes>45</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209</vt:i4>
      </vt:variant>
      <vt:variant>
        <vt:lpstr>幻灯片标题</vt:lpstr>
      </vt:variant>
      <vt:variant>
        <vt:i4>84</vt:i4>
      </vt:variant>
    </vt:vector>
  </HeadingPairs>
  <TitlesOfParts>
    <vt:vector size="316" baseType="lpstr">
      <vt:lpstr>Arial</vt:lpstr>
      <vt:lpstr>宋体</vt:lpstr>
      <vt:lpstr>Wingdings</vt:lpstr>
      <vt:lpstr>Tahoma</vt:lpstr>
      <vt:lpstr>微软雅黑</vt:lpstr>
      <vt:lpstr>黑体</vt:lpstr>
      <vt:lpstr>隶书</vt:lpstr>
      <vt:lpstr>Wingdings 2</vt:lpstr>
      <vt:lpstr>Lucida Sans Unicode</vt:lpstr>
      <vt:lpstr>Lucida Sans Unicode</vt:lpstr>
      <vt:lpstr>Noto Looped Lao Medium</vt:lpstr>
      <vt:lpstr>Wingdings 3</vt:lpstr>
      <vt:lpstr>Lucida Console</vt:lpstr>
      <vt:lpstr>华文新魏</vt:lpstr>
      <vt:lpstr>Noto Sans Mono Condensed Medium</vt:lpstr>
      <vt:lpstr>等线</vt:lpstr>
      <vt:lpstr>等线 Light</vt:lpstr>
      <vt:lpstr>Open Sans</vt:lpstr>
      <vt:lpstr>Arial Unicode MS</vt:lpstr>
      <vt:lpstr>方正魏碑_GBK</vt:lpstr>
      <vt:lpstr>Noto Looped Lao Cond Med</vt:lpstr>
      <vt:lpstr>文泉驿正黑</vt:lpstr>
      <vt:lpstr>my_model</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算法设计与分析 Computer Algorithm Design &amp; Analysis</vt:lpstr>
      <vt:lpstr>Chapter 26 Maximum Flow 最大流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CJC</dc:creator>
  <cp:lastModifiedBy>avanti</cp:lastModifiedBy>
  <cp:revision>858</cp:revision>
  <dcterms:created xsi:type="dcterms:W3CDTF">2022-04-21T03:12:36Z</dcterms:created>
  <dcterms:modified xsi:type="dcterms:W3CDTF">2022-04-21T03:12:36Z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2052-11.1.0.10920</vt:lpwstr>
  </property>
</Properties>
</file>