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4029" r:id="rId2"/>
  </p:sldMasterIdLst>
  <p:notesMasterIdLst>
    <p:notesMasterId r:id="rId82"/>
  </p:notesMasterIdLst>
  <p:sldIdLst>
    <p:sldId id="336" r:id="rId3"/>
    <p:sldId id="334" r:id="rId4"/>
    <p:sldId id="337" r:id="rId5"/>
    <p:sldId id="338" r:id="rId6"/>
    <p:sldId id="339" r:id="rId7"/>
    <p:sldId id="340" r:id="rId8"/>
    <p:sldId id="424" r:id="rId9"/>
    <p:sldId id="341" r:id="rId10"/>
    <p:sldId id="345" r:id="rId11"/>
    <p:sldId id="342" r:id="rId12"/>
    <p:sldId id="346" r:id="rId13"/>
    <p:sldId id="343" r:id="rId14"/>
    <p:sldId id="344" r:id="rId15"/>
    <p:sldId id="347" r:id="rId16"/>
    <p:sldId id="357" r:id="rId17"/>
    <p:sldId id="348" r:id="rId18"/>
    <p:sldId id="349" r:id="rId19"/>
    <p:sldId id="359" r:id="rId20"/>
    <p:sldId id="361" r:id="rId21"/>
    <p:sldId id="362" r:id="rId22"/>
    <p:sldId id="363" r:id="rId23"/>
    <p:sldId id="364" r:id="rId24"/>
    <p:sldId id="365" r:id="rId25"/>
    <p:sldId id="367" r:id="rId26"/>
    <p:sldId id="429" r:id="rId27"/>
    <p:sldId id="368" r:id="rId28"/>
    <p:sldId id="369" r:id="rId29"/>
    <p:sldId id="430" r:id="rId30"/>
    <p:sldId id="371" r:id="rId31"/>
    <p:sldId id="372" r:id="rId32"/>
    <p:sldId id="431" r:id="rId33"/>
    <p:sldId id="373" r:id="rId34"/>
    <p:sldId id="374" r:id="rId35"/>
    <p:sldId id="376" r:id="rId36"/>
    <p:sldId id="377" r:id="rId37"/>
    <p:sldId id="378" r:id="rId38"/>
    <p:sldId id="379" r:id="rId39"/>
    <p:sldId id="381" r:id="rId40"/>
    <p:sldId id="382" r:id="rId41"/>
    <p:sldId id="383" r:id="rId42"/>
    <p:sldId id="384" r:id="rId43"/>
    <p:sldId id="385" r:id="rId44"/>
    <p:sldId id="386" r:id="rId45"/>
    <p:sldId id="387" r:id="rId46"/>
    <p:sldId id="388" r:id="rId47"/>
    <p:sldId id="389" r:id="rId48"/>
    <p:sldId id="390" r:id="rId49"/>
    <p:sldId id="404" r:id="rId50"/>
    <p:sldId id="391" r:id="rId51"/>
    <p:sldId id="392" r:id="rId52"/>
    <p:sldId id="393" r:id="rId53"/>
    <p:sldId id="394" r:id="rId54"/>
    <p:sldId id="395" r:id="rId55"/>
    <p:sldId id="396" r:id="rId56"/>
    <p:sldId id="397" r:id="rId57"/>
    <p:sldId id="435" r:id="rId58"/>
    <p:sldId id="398" r:id="rId59"/>
    <p:sldId id="399" r:id="rId60"/>
    <p:sldId id="400" r:id="rId61"/>
    <p:sldId id="401" r:id="rId62"/>
    <p:sldId id="402" r:id="rId63"/>
    <p:sldId id="406" r:id="rId64"/>
    <p:sldId id="407" r:id="rId65"/>
    <p:sldId id="408" r:id="rId66"/>
    <p:sldId id="409" r:id="rId67"/>
    <p:sldId id="410" r:id="rId68"/>
    <p:sldId id="411" r:id="rId69"/>
    <p:sldId id="412" r:id="rId70"/>
    <p:sldId id="413" r:id="rId71"/>
    <p:sldId id="414" r:id="rId72"/>
    <p:sldId id="415" r:id="rId73"/>
    <p:sldId id="416" r:id="rId74"/>
    <p:sldId id="417" r:id="rId75"/>
    <p:sldId id="418" r:id="rId76"/>
    <p:sldId id="426" r:id="rId77"/>
    <p:sldId id="419" r:id="rId78"/>
    <p:sldId id="420" r:id="rId79"/>
    <p:sldId id="403" r:id="rId80"/>
    <p:sldId id="422" r:id="rId8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FF"/>
    <a:srgbClr val="66FFFF"/>
    <a:srgbClr val="97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35" autoAdjust="0"/>
  </p:normalViewPr>
  <p:slideViewPr>
    <p:cSldViewPr>
      <p:cViewPr varScale="1">
        <p:scale>
          <a:sx n="76" d="100"/>
          <a:sy n="76" d="100"/>
        </p:scale>
        <p:origin x="1646" y="43"/>
      </p:cViewPr>
      <p:guideLst>
        <p:guide orient="horz" pos="2160"/>
        <p:guide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10" Type="http://schemas.openxmlformats.org/officeDocument/2006/relationships/image" Target="../media/image71.wmf"/><Relationship Id="rId4" Type="http://schemas.openxmlformats.org/officeDocument/2006/relationships/image" Target="../media/image65.wmf"/><Relationship Id="rId9" Type="http://schemas.openxmlformats.org/officeDocument/2006/relationships/image" Target="../media/image7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4.wmf"/><Relationship Id="rId4" Type="http://schemas.openxmlformats.org/officeDocument/2006/relationships/image" Target="../media/image68.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7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9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B7B08C5-EAFE-4001-B661-1662EF1EDCC5}"/>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5123" name="Rectangle 3">
            <a:extLst>
              <a:ext uri="{FF2B5EF4-FFF2-40B4-BE49-F238E27FC236}">
                <a16:creationId xmlns:a16="http://schemas.microsoft.com/office/drawing/2014/main" id="{8959BDEE-D272-4EC7-98E2-AEEF2E2075DC}"/>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endParaRPr lang="zh-CN" altLang="zh-CN"/>
          </a:p>
        </p:txBody>
      </p:sp>
      <p:sp>
        <p:nvSpPr>
          <p:cNvPr id="13316" name="Rectangle 4">
            <a:extLst>
              <a:ext uri="{FF2B5EF4-FFF2-40B4-BE49-F238E27FC236}">
                <a16:creationId xmlns:a16="http://schemas.microsoft.com/office/drawing/2014/main" id="{D33D9CA3-5537-403C-8A7A-1DB04D36BCCB}"/>
              </a:ext>
            </a:extLst>
          </p:cNvPr>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5125" name="Rectangle 5">
            <a:extLst>
              <a:ext uri="{FF2B5EF4-FFF2-40B4-BE49-F238E27FC236}">
                <a16:creationId xmlns:a16="http://schemas.microsoft.com/office/drawing/2014/main" id="{90D71254-928B-4ABE-AA1F-0FDC35175BFA}"/>
              </a:ext>
            </a:extLst>
          </p:cNvPr>
          <p:cNvSpPr>
            <a:spLocks noGrp="1" noRot="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zh-CN" noProof="0"/>
              <a:t>单击此处编辑母版文本样式</a:t>
            </a:r>
          </a:p>
          <a:p>
            <a:pPr lvl="1"/>
            <a:r>
              <a:rPr lang="zh-CN" altLang="zh-CN" noProof="0"/>
              <a:t>第二级</a:t>
            </a:r>
          </a:p>
          <a:p>
            <a:pPr lvl="2"/>
            <a:r>
              <a:rPr lang="zh-CN" altLang="zh-CN" noProof="0"/>
              <a:t>第三级</a:t>
            </a:r>
          </a:p>
          <a:p>
            <a:pPr lvl="3"/>
            <a:r>
              <a:rPr lang="zh-CN" altLang="zh-CN" noProof="0"/>
              <a:t>第四级</a:t>
            </a:r>
          </a:p>
          <a:p>
            <a:pPr lvl="4"/>
            <a:r>
              <a:rPr lang="zh-CN" altLang="zh-CN" noProof="0"/>
              <a:t>第五级</a:t>
            </a:r>
          </a:p>
        </p:txBody>
      </p:sp>
      <p:sp>
        <p:nvSpPr>
          <p:cNvPr id="5126" name="Rectangle 6">
            <a:extLst>
              <a:ext uri="{FF2B5EF4-FFF2-40B4-BE49-F238E27FC236}">
                <a16:creationId xmlns:a16="http://schemas.microsoft.com/office/drawing/2014/main" id="{0388173B-E61C-45A2-BD20-8CFD8D7AB7A5}"/>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5127" name="Rectangle 7">
            <a:extLst>
              <a:ext uri="{FF2B5EF4-FFF2-40B4-BE49-F238E27FC236}">
                <a16:creationId xmlns:a16="http://schemas.microsoft.com/office/drawing/2014/main" id="{5A5A2716-EF0F-4026-B604-58308A6C8303}"/>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9EE8C067-9F59-4032-9C44-51609A6803B2}"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22590212-0CBD-482E-B637-810187405EE7}"/>
              </a:ext>
            </a:extLst>
          </p:cNvPr>
          <p:cNvSpPr>
            <a:spLocks noGrp="1" noRot="1" noChangeAspect="1" noChangeArrowheads="1" noTextEdit="1"/>
          </p:cNvSpPr>
          <p:nvPr>
            <p:ph type="sldImg"/>
          </p:nvPr>
        </p:nvSpPr>
        <p:spPr/>
      </p:sp>
      <p:sp>
        <p:nvSpPr>
          <p:cNvPr id="15363" name="备注占位符 2">
            <a:extLst>
              <a:ext uri="{FF2B5EF4-FFF2-40B4-BE49-F238E27FC236}">
                <a16:creationId xmlns:a16="http://schemas.microsoft.com/office/drawing/2014/main" id="{E200EFDF-2386-477E-A597-69BE115AD69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zh-CN"/>
          </a:p>
        </p:txBody>
      </p:sp>
      <p:sp>
        <p:nvSpPr>
          <p:cNvPr id="15364" name="灯片编号占位符 3">
            <a:extLst>
              <a:ext uri="{FF2B5EF4-FFF2-40B4-BE49-F238E27FC236}">
                <a16:creationId xmlns:a16="http://schemas.microsoft.com/office/drawing/2014/main" id="{5C6A714D-43E2-411F-92A9-9C37A088E776}"/>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3ECEC6-C9A5-49B0-AB4D-5C6E7A2C9BED}" type="slidenum">
              <a:rPr lang="zh-CN" altLang="zh-CN" smtClean="0"/>
              <a:pPr/>
              <a:t>1</a:t>
            </a:fld>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14B33FE4-C231-46D9-9349-8633E479400C}"/>
              </a:ext>
            </a:extLst>
          </p:cNvPr>
          <p:cNvSpPr>
            <a:spLocks noGrp="1" noRot="1" noChangeAspect="1" noChangeArrowheads="1" noTextEdit="1"/>
          </p:cNvSpPr>
          <p:nvPr>
            <p:ph type="sldImg"/>
          </p:nvPr>
        </p:nvSpPr>
        <p:spPr/>
      </p:sp>
      <p:sp>
        <p:nvSpPr>
          <p:cNvPr id="37891" name="备注占位符 2">
            <a:extLst>
              <a:ext uri="{FF2B5EF4-FFF2-40B4-BE49-F238E27FC236}">
                <a16:creationId xmlns:a16="http://schemas.microsoft.com/office/drawing/2014/main" id="{D1102279-7DE2-43E1-B1EC-F967960A9C3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solidFill>
                  <a:srgbClr val="FF0000"/>
                </a:solidFill>
              </a:rPr>
              <a:t>暴力求解法</a:t>
            </a:r>
            <a:endParaRPr lang="en-US" altLang="zh-CN" b="1">
              <a:solidFill>
                <a:srgbClr val="FF0000"/>
              </a:solidFill>
            </a:endParaRPr>
          </a:p>
          <a:p>
            <a:endParaRPr lang="en-US" altLang="zh-CN" b="1">
              <a:solidFill>
                <a:srgbClr val="FF0000"/>
              </a:solidFill>
            </a:endParaRPr>
          </a:p>
          <a:p>
            <a:r>
              <a:rPr lang="zh-CN" altLang="zh-CN">
                <a:solidFill>
                  <a:srgbClr val="000000"/>
                </a:solidFill>
                <a:ea typeface="Linux Libertine"/>
                <a:cs typeface="Linux Libertine"/>
              </a:rPr>
              <a:t>施特拉森</a:t>
            </a:r>
            <a:r>
              <a:rPr lang="zh-CN" altLang="en-US">
                <a:solidFill>
                  <a:srgbClr val="000000"/>
                </a:solidFill>
                <a:ea typeface="Linux Libertine"/>
                <a:cs typeface="Linux Libertine"/>
              </a:rPr>
              <a:t>也是第一个证明矩阵乘法存在低于</a:t>
            </a:r>
            <a:r>
              <a:rPr lang="en-US" altLang="zh-CN">
                <a:solidFill>
                  <a:srgbClr val="000000"/>
                </a:solidFill>
                <a:ea typeface="Linux Libertine"/>
                <a:cs typeface="Linux Libertine"/>
              </a:rPr>
              <a:t>n^3</a:t>
            </a:r>
            <a:r>
              <a:rPr lang="zh-CN" altLang="en-US">
                <a:solidFill>
                  <a:srgbClr val="000000"/>
                </a:solidFill>
                <a:ea typeface="Linux Libertine"/>
                <a:cs typeface="Linux Libertine"/>
              </a:rPr>
              <a:t>复杂度的</a:t>
            </a:r>
            <a:endParaRPr lang="en-US" altLang="zh-CN">
              <a:solidFill>
                <a:srgbClr val="000000"/>
              </a:solidFill>
              <a:ea typeface="Linux Libertine"/>
              <a:cs typeface="Linux Libertine"/>
            </a:endParaRPr>
          </a:p>
          <a:p>
            <a:endParaRPr lang="en-US" altLang="zh-CN">
              <a:solidFill>
                <a:srgbClr val="000000"/>
              </a:solidFill>
              <a:ea typeface="Linux Libertine"/>
              <a:cs typeface="Linux Libertine"/>
            </a:endParaRPr>
          </a:p>
          <a:p>
            <a:r>
              <a:rPr lang="zh-CN" altLang="en-US">
                <a:solidFill>
                  <a:srgbClr val="000000"/>
                </a:solidFill>
                <a:ea typeface="Linux Libertine"/>
                <a:cs typeface="Linux Libertine"/>
              </a:rPr>
              <a:t>但是</a:t>
            </a:r>
            <a:r>
              <a:rPr lang="zh-CN" altLang="zh-CN">
                <a:solidFill>
                  <a:srgbClr val="000000"/>
                </a:solidFill>
                <a:ea typeface="Linux Libertine"/>
                <a:cs typeface="Linux Libertine"/>
              </a:rPr>
              <a:t>施特拉森</a:t>
            </a:r>
            <a:r>
              <a:rPr lang="zh-CN" altLang="en-US">
                <a:solidFill>
                  <a:srgbClr val="000000"/>
                </a:solidFill>
                <a:ea typeface="Linux Libertine"/>
                <a:cs typeface="Linux Libertine"/>
              </a:rPr>
              <a:t>算法数值稳定性较差</a:t>
            </a:r>
            <a:endParaRPr lang="en-US" altLang="zh-CN">
              <a:solidFill>
                <a:srgbClr val="000000"/>
              </a:solidFill>
              <a:ea typeface="Linux Libertine"/>
              <a:cs typeface="Linux Libertine"/>
            </a:endParaRPr>
          </a:p>
          <a:p>
            <a:endParaRPr lang="en-US" altLang="zh-CN">
              <a:solidFill>
                <a:srgbClr val="000000"/>
              </a:solidFill>
              <a:ea typeface="Linux Libertine"/>
              <a:cs typeface="Linux Libertine"/>
            </a:endParaRPr>
          </a:p>
          <a:p>
            <a:r>
              <a:rPr lang="zh-CN" altLang="en-US">
                <a:solidFill>
                  <a:srgbClr val="000000"/>
                </a:solidFill>
                <a:ea typeface="Linux Libertine"/>
                <a:cs typeface="Linux Libertine"/>
              </a:rPr>
              <a:t>目前最低已到</a:t>
            </a:r>
            <a:r>
              <a:rPr lang="en-US" altLang="zh-CN">
                <a:solidFill>
                  <a:srgbClr val="000000"/>
                </a:solidFill>
                <a:ea typeface="Linux Libertine"/>
                <a:cs typeface="Linux Libertine"/>
              </a:rPr>
              <a:t>n^2.3727</a:t>
            </a:r>
          </a:p>
          <a:p>
            <a:endParaRPr lang="zh-CN" altLang="en-US"/>
          </a:p>
        </p:txBody>
      </p:sp>
      <p:sp>
        <p:nvSpPr>
          <p:cNvPr id="37892" name="灯片编号占位符 3">
            <a:extLst>
              <a:ext uri="{FF2B5EF4-FFF2-40B4-BE49-F238E27FC236}">
                <a16:creationId xmlns:a16="http://schemas.microsoft.com/office/drawing/2014/main" id="{524D5344-4653-41E3-BD52-6010871EFCB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08D820-BDBB-428F-ADAF-39AF06C85B05}" type="slidenum">
              <a:rPr lang="zh-CN" altLang="zh-CN" smtClean="0"/>
              <a:pPr/>
              <a:t>16</a:t>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25780D7A-8453-416F-BD46-DA515226CB09}"/>
              </a:ext>
            </a:extLst>
          </p:cNvPr>
          <p:cNvSpPr>
            <a:spLocks noGrp="1" noRot="1" noChangeAspect="1" noChangeArrowheads="1" noTextEdit="1"/>
          </p:cNvSpPr>
          <p:nvPr>
            <p:ph type="sldImg"/>
          </p:nvPr>
        </p:nvSpPr>
        <p:spPr/>
      </p:sp>
      <p:sp>
        <p:nvSpPr>
          <p:cNvPr id="40963" name="备注占位符 2">
            <a:extLst>
              <a:ext uri="{FF2B5EF4-FFF2-40B4-BE49-F238E27FC236}">
                <a16:creationId xmlns:a16="http://schemas.microsoft.com/office/drawing/2014/main" id="{B2A21F21-654F-44CE-A88A-CC95D3B6D3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solidFill>
                  <a:srgbClr val="000000"/>
                </a:solidFill>
                <a:ea typeface="Linux Libertine"/>
                <a:cs typeface="Linux Libertine"/>
              </a:rPr>
              <a:t>施特拉森</a:t>
            </a:r>
            <a:r>
              <a:rPr lang="zh-CN" altLang="en-US">
                <a:solidFill>
                  <a:srgbClr val="000000"/>
                </a:solidFill>
                <a:ea typeface="Linux Libertine"/>
                <a:cs typeface="Linux Libertine"/>
              </a:rPr>
              <a:t>也是第一个证明矩阵乘法存在低于</a:t>
            </a:r>
            <a:r>
              <a:rPr lang="en-US" altLang="zh-CN">
                <a:solidFill>
                  <a:srgbClr val="000000"/>
                </a:solidFill>
                <a:ea typeface="Linux Libertine"/>
                <a:cs typeface="Linux Libertine"/>
              </a:rPr>
              <a:t>n^3</a:t>
            </a:r>
            <a:r>
              <a:rPr lang="zh-CN" altLang="en-US">
                <a:solidFill>
                  <a:srgbClr val="000000"/>
                </a:solidFill>
                <a:ea typeface="Linux Libertine"/>
                <a:cs typeface="Linux Libertine"/>
              </a:rPr>
              <a:t>复杂度的</a:t>
            </a:r>
            <a:endParaRPr lang="en-US" altLang="zh-CN">
              <a:solidFill>
                <a:srgbClr val="000000"/>
              </a:solidFill>
              <a:ea typeface="Linux Libertine"/>
              <a:cs typeface="Linux Libertine"/>
            </a:endParaRPr>
          </a:p>
          <a:p>
            <a:endParaRPr lang="en-US" altLang="zh-CN">
              <a:solidFill>
                <a:srgbClr val="000000"/>
              </a:solidFill>
              <a:ea typeface="Linux Libertine"/>
              <a:cs typeface="Linux Libertine"/>
            </a:endParaRPr>
          </a:p>
          <a:p>
            <a:r>
              <a:rPr lang="zh-CN" altLang="en-US">
                <a:solidFill>
                  <a:srgbClr val="000000"/>
                </a:solidFill>
                <a:ea typeface="Linux Libertine"/>
                <a:cs typeface="Linux Libertine"/>
              </a:rPr>
              <a:t>但是</a:t>
            </a:r>
            <a:r>
              <a:rPr lang="zh-CN" altLang="zh-CN">
                <a:solidFill>
                  <a:srgbClr val="000000"/>
                </a:solidFill>
                <a:ea typeface="Linux Libertine"/>
                <a:cs typeface="Linux Libertine"/>
              </a:rPr>
              <a:t>施特拉森</a:t>
            </a:r>
            <a:r>
              <a:rPr lang="zh-CN" altLang="en-US">
                <a:solidFill>
                  <a:srgbClr val="000000"/>
                </a:solidFill>
                <a:ea typeface="Linux Libertine"/>
                <a:cs typeface="Linux Libertine"/>
              </a:rPr>
              <a:t>算法数值稳定性较差</a:t>
            </a:r>
            <a:endParaRPr lang="en-US" altLang="zh-CN">
              <a:solidFill>
                <a:srgbClr val="000000"/>
              </a:solidFill>
              <a:ea typeface="Linux Libertine"/>
              <a:cs typeface="Linux Libertine"/>
            </a:endParaRPr>
          </a:p>
          <a:p>
            <a:endParaRPr lang="en-US" altLang="zh-CN">
              <a:solidFill>
                <a:srgbClr val="000000"/>
              </a:solidFill>
              <a:ea typeface="Linux Libertine"/>
              <a:cs typeface="Linux Libertine"/>
            </a:endParaRPr>
          </a:p>
          <a:p>
            <a:r>
              <a:rPr lang="zh-CN" altLang="en-US">
                <a:solidFill>
                  <a:srgbClr val="000000"/>
                </a:solidFill>
                <a:ea typeface="Linux Libertine"/>
                <a:cs typeface="Linux Libertine"/>
              </a:rPr>
              <a:t>目前最低已到</a:t>
            </a:r>
            <a:r>
              <a:rPr lang="en-US" altLang="zh-CN">
                <a:solidFill>
                  <a:srgbClr val="000000"/>
                </a:solidFill>
                <a:ea typeface="Linux Libertine"/>
                <a:cs typeface="Linux Libertine"/>
              </a:rPr>
              <a:t>n^2.3727</a:t>
            </a:r>
          </a:p>
        </p:txBody>
      </p:sp>
      <p:sp>
        <p:nvSpPr>
          <p:cNvPr id="40964" name="灯片编号占位符 3">
            <a:extLst>
              <a:ext uri="{FF2B5EF4-FFF2-40B4-BE49-F238E27FC236}">
                <a16:creationId xmlns:a16="http://schemas.microsoft.com/office/drawing/2014/main" id="{6FF0F6D2-3E14-421E-B85D-815C892890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3D10AE-E7BF-42B9-86CE-62208572127F}" type="slidenum">
              <a:rPr lang="zh-CN" altLang="zh-CN" smtClean="0"/>
              <a:pPr/>
              <a:t>18</a:t>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5A46F6A8-DD6A-452B-BF01-F4F9D05DABA0}"/>
              </a:ext>
            </a:extLst>
          </p:cNvPr>
          <p:cNvSpPr>
            <a:spLocks noGrp="1" noRot="1" noChangeAspect="1" noChangeArrowheads="1" noTextEdit="1"/>
          </p:cNvSpPr>
          <p:nvPr>
            <p:ph type="sldImg"/>
          </p:nvPr>
        </p:nvSpPr>
        <p:spPr/>
      </p:sp>
      <p:sp>
        <p:nvSpPr>
          <p:cNvPr id="46083" name="备注占位符 2">
            <a:extLst>
              <a:ext uri="{FF2B5EF4-FFF2-40B4-BE49-F238E27FC236}">
                <a16:creationId xmlns:a16="http://schemas.microsoft.com/office/drawing/2014/main" id="{B6AE8497-A397-4796-BF0B-8C4FA2B14D0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本质在于乘法存在可以相互抵消的</a:t>
            </a:r>
          </a:p>
        </p:txBody>
      </p:sp>
      <p:sp>
        <p:nvSpPr>
          <p:cNvPr id="46084" name="灯片编号占位符 3">
            <a:extLst>
              <a:ext uri="{FF2B5EF4-FFF2-40B4-BE49-F238E27FC236}">
                <a16:creationId xmlns:a16="http://schemas.microsoft.com/office/drawing/2014/main" id="{4B051EA6-61DA-47B6-869B-30414E7AA57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E7E45D-2E0A-4DBB-BAAE-2A519B21C3D1}" type="slidenum">
              <a:rPr lang="zh-CN" altLang="zh-CN" smtClean="0"/>
              <a:pPr/>
              <a:t>22</a:t>
            </a:fld>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96D6ABE2-9178-4F1E-B6A2-0B05D8051A6A}"/>
              </a:ext>
            </a:extLst>
          </p:cNvPr>
          <p:cNvSpPr>
            <a:spLocks noGrp="1" noRot="1" noChangeAspect="1" noChangeArrowheads="1" noTextEdit="1"/>
          </p:cNvSpPr>
          <p:nvPr>
            <p:ph type="sldImg"/>
          </p:nvPr>
        </p:nvSpPr>
        <p:spPr/>
      </p:sp>
      <p:sp>
        <p:nvSpPr>
          <p:cNvPr id="48131" name="备注占位符 2">
            <a:extLst>
              <a:ext uri="{FF2B5EF4-FFF2-40B4-BE49-F238E27FC236}">
                <a16:creationId xmlns:a16="http://schemas.microsoft.com/office/drawing/2014/main" id="{9E6AD8F3-8D3C-4481-B594-6DEE189FD38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这里上黑板</a:t>
            </a:r>
          </a:p>
        </p:txBody>
      </p:sp>
      <p:sp>
        <p:nvSpPr>
          <p:cNvPr id="48132" name="灯片编号占位符 3">
            <a:extLst>
              <a:ext uri="{FF2B5EF4-FFF2-40B4-BE49-F238E27FC236}">
                <a16:creationId xmlns:a16="http://schemas.microsoft.com/office/drawing/2014/main" id="{F7368446-40B4-44D3-82CE-9451BD39CB1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717BC61-C1D4-4362-B66F-4F4C52A70122}" type="slidenum">
              <a:rPr lang="zh-CN" altLang="zh-CN" smtClean="0"/>
              <a:pPr/>
              <a:t>23</a:t>
            </a:fld>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二分查找的</a:t>
            </a:r>
            <a:r>
              <a:rPr lang="en-US" altLang="zh-CN" dirty="0"/>
              <a:t>1</a:t>
            </a:r>
            <a:r>
              <a:rPr lang="zh-CN" altLang="en-US" dirty="0"/>
              <a:t>就是待查元素和中点元素的比较</a:t>
            </a:r>
          </a:p>
        </p:txBody>
      </p:sp>
      <p:sp>
        <p:nvSpPr>
          <p:cNvPr id="4" name="灯片编号占位符 3"/>
          <p:cNvSpPr>
            <a:spLocks noGrp="1"/>
          </p:cNvSpPr>
          <p:nvPr>
            <p:ph type="sldNum" sz="quarter" idx="5"/>
          </p:nvPr>
        </p:nvSpPr>
        <p:spPr/>
        <p:txBody>
          <a:bodyPr/>
          <a:lstStyle/>
          <a:p>
            <a:pPr>
              <a:defRPr/>
            </a:pPr>
            <a:fld id="{9EE8C067-9F59-4032-9C44-51609A6803B2}" type="slidenum">
              <a:rPr lang="zh-CN" altLang="zh-CN" smtClean="0"/>
              <a:pPr>
                <a:defRPr/>
              </a:pPr>
              <a:t>25</a:t>
            </a:fld>
            <a:endParaRPr lang="zh-CN" altLang="zh-CN"/>
          </a:p>
        </p:txBody>
      </p:sp>
    </p:spTree>
    <p:extLst>
      <p:ext uri="{BB962C8B-B14F-4D97-AF65-F5344CB8AC3E}">
        <p14:creationId xmlns:p14="http://schemas.microsoft.com/office/powerpoint/2010/main" val="952945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跟我们高中学的求数列通项是一样一样的</a:t>
            </a:r>
          </a:p>
        </p:txBody>
      </p:sp>
      <p:sp>
        <p:nvSpPr>
          <p:cNvPr id="4" name="灯片编号占位符 3"/>
          <p:cNvSpPr>
            <a:spLocks noGrp="1"/>
          </p:cNvSpPr>
          <p:nvPr>
            <p:ph type="sldNum" sz="quarter" idx="5"/>
          </p:nvPr>
        </p:nvSpPr>
        <p:spPr/>
        <p:txBody>
          <a:bodyPr/>
          <a:lstStyle/>
          <a:p>
            <a:pPr>
              <a:defRPr/>
            </a:pPr>
            <a:fld id="{9EE8C067-9F59-4032-9C44-51609A6803B2}" type="slidenum">
              <a:rPr lang="zh-CN" altLang="zh-CN" smtClean="0"/>
              <a:pPr>
                <a:defRPr/>
              </a:pPr>
              <a:t>26</a:t>
            </a:fld>
            <a:endParaRPr lang="zh-CN" altLang="zh-CN"/>
          </a:p>
        </p:txBody>
      </p:sp>
    </p:spTree>
    <p:extLst>
      <p:ext uri="{BB962C8B-B14F-4D97-AF65-F5344CB8AC3E}">
        <p14:creationId xmlns:p14="http://schemas.microsoft.com/office/powerpoint/2010/main" val="2723687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DD29D3E0-C376-4516-902F-2F5B4148ED4C}"/>
              </a:ext>
            </a:extLst>
          </p:cNvPr>
          <p:cNvSpPr>
            <a:spLocks noGrp="1" noRot="1" noChangeAspect="1" noChangeArrowheads="1" noTextEdit="1"/>
          </p:cNvSpPr>
          <p:nvPr>
            <p:ph type="sldImg"/>
          </p:nvPr>
        </p:nvSpPr>
        <p:spPr/>
      </p:sp>
      <p:sp>
        <p:nvSpPr>
          <p:cNvPr id="54275" name="备注占位符 2">
            <a:extLst>
              <a:ext uri="{FF2B5EF4-FFF2-40B4-BE49-F238E27FC236}">
                <a16:creationId xmlns:a16="http://schemas.microsoft.com/office/drawing/2014/main" id="{59AFFB2C-8F22-4564-A363-808D70968A7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2 T(n/2</a:t>
            </a:r>
            <a:r>
              <a:rPr lang="zh-CN" altLang="en-US" dirty="0"/>
              <a:t>下取整</a:t>
            </a:r>
            <a:r>
              <a:rPr lang="en-US" altLang="zh-CN" dirty="0"/>
              <a:t>) + f(n) &lt;= T(n) &lt;= 2 T(n/2</a:t>
            </a:r>
            <a:r>
              <a:rPr lang="zh-CN" altLang="en-US" dirty="0"/>
              <a:t>上取整</a:t>
            </a:r>
            <a:r>
              <a:rPr lang="en-US" altLang="zh-CN" dirty="0"/>
              <a:t>) + f(n)</a:t>
            </a:r>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后面主定理会证明上下界是</a:t>
            </a:r>
            <a:r>
              <a:rPr lang="en-US" altLang="zh-CN" dirty="0"/>
              <a:t>match</a:t>
            </a:r>
            <a:r>
              <a:rPr lang="zh-CN" altLang="en-US" dirty="0"/>
              <a:t>的</a:t>
            </a:r>
          </a:p>
        </p:txBody>
      </p:sp>
      <p:sp>
        <p:nvSpPr>
          <p:cNvPr id="54276" name="灯片编号占位符 3">
            <a:extLst>
              <a:ext uri="{FF2B5EF4-FFF2-40B4-BE49-F238E27FC236}">
                <a16:creationId xmlns:a16="http://schemas.microsoft.com/office/drawing/2014/main" id="{E1FEE1FD-8853-410E-9E3B-B85C3240B10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7DD96B-AB9E-4B47-98E1-5A3492D482B7}" type="slidenum">
              <a:rPr lang="zh-CN" altLang="zh-CN" smtClean="0"/>
              <a:pPr/>
              <a:t>28</a:t>
            </a:fld>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大胆猜想 小心求证</a:t>
            </a:r>
          </a:p>
        </p:txBody>
      </p:sp>
      <p:sp>
        <p:nvSpPr>
          <p:cNvPr id="4" name="灯片编号占位符 3"/>
          <p:cNvSpPr>
            <a:spLocks noGrp="1"/>
          </p:cNvSpPr>
          <p:nvPr>
            <p:ph type="sldNum" sz="quarter" idx="5"/>
          </p:nvPr>
        </p:nvSpPr>
        <p:spPr/>
        <p:txBody>
          <a:bodyPr/>
          <a:lstStyle/>
          <a:p>
            <a:pPr>
              <a:defRPr/>
            </a:pPr>
            <a:fld id="{9EE8C067-9F59-4032-9C44-51609A6803B2}" type="slidenum">
              <a:rPr lang="zh-CN" altLang="zh-CN" smtClean="0"/>
              <a:pPr>
                <a:defRPr/>
              </a:pPr>
              <a:t>29</a:t>
            </a:fld>
            <a:endParaRPr lang="zh-CN" altLang="zh-CN"/>
          </a:p>
        </p:txBody>
      </p:sp>
    </p:spTree>
    <p:extLst>
      <p:ext uri="{BB962C8B-B14F-4D97-AF65-F5344CB8AC3E}">
        <p14:creationId xmlns:p14="http://schemas.microsoft.com/office/powerpoint/2010/main" val="1242217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T(1)</a:t>
            </a:r>
            <a:r>
              <a:rPr lang="zh-CN" altLang="en-US" dirty="0"/>
              <a:t>是输入规模为</a:t>
            </a:r>
            <a:r>
              <a:rPr lang="en-US" altLang="zh-CN" dirty="0"/>
              <a:t>1</a:t>
            </a:r>
            <a:r>
              <a:rPr lang="zh-CN" altLang="en-US" dirty="0"/>
              <a:t>的子问题的复杂度，怎么能是零呢</a:t>
            </a:r>
          </a:p>
        </p:txBody>
      </p:sp>
      <p:sp>
        <p:nvSpPr>
          <p:cNvPr id="4" name="灯片编号占位符 3"/>
          <p:cNvSpPr>
            <a:spLocks noGrp="1"/>
          </p:cNvSpPr>
          <p:nvPr>
            <p:ph type="sldNum" sz="quarter" idx="5"/>
          </p:nvPr>
        </p:nvSpPr>
        <p:spPr/>
        <p:txBody>
          <a:bodyPr/>
          <a:lstStyle/>
          <a:p>
            <a:pPr>
              <a:defRPr/>
            </a:pPr>
            <a:fld id="{9EE8C067-9F59-4032-9C44-51609A6803B2}" type="slidenum">
              <a:rPr lang="zh-CN" altLang="zh-CN" smtClean="0"/>
              <a:pPr>
                <a:defRPr/>
              </a:pPr>
              <a:t>32</a:t>
            </a:fld>
            <a:endParaRPr lang="zh-CN" altLang="zh-CN"/>
          </a:p>
        </p:txBody>
      </p:sp>
    </p:spTree>
    <p:extLst>
      <p:ext uri="{BB962C8B-B14F-4D97-AF65-F5344CB8AC3E}">
        <p14:creationId xmlns:p14="http://schemas.microsoft.com/office/powerpoint/2010/main" val="2200107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已经放过头了</a:t>
            </a:r>
          </a:p>
        </p:txBody>
      </p:sp>
      <p:sp>
        <p:nvSpPr>
          <p:cNvPr id="4" name="灯片编号占位符 3"/>
          <p:cNvSpPr>
            <a:spLocks noGrp="1"/>
          </p:cNvSpPr>
          <p:nvPr>
            <p:ph type="sldNum" sz="quarter" idx="5"/>
          </p:nvPr>
        </p:nvSpPr>
        <p:spPr/>
        <p:txBody>
          <a:bodyPr/>
          <a:lstStyle/>
          <a:p>
            <a:pPr>
              <a:defRPr/>
            </a:pPr>
            <a:fld id="{9EE8C067-9F59-4032-9C44-51609A6803B2}" type="slidenum">
              <a:rPr lang="zh-CN" altLang="zh-CN" smtClean="0"/>
              <a:pPr>
                <a:defRPr/>
              </a:pPr>
              <a:t>34</a:t>
            </a:fld>
            <a:endParaRPr lang="zh-CN" altLang="zh-CN"/>
          </a:p>
        </p:txBody>
      </p:sp>
    </p:spTree>
    <p:extLst>
      <p:ext uri="{BB962C8B-B14F-4D97-AF65-F5344CB8AC3E}">
        <p14:creationId xmlns:p14="http://schemas.microsoft.com/office/powerpoint/2010/main" val="3216169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404815A5-77DA-4C7A-A90C-2A0CCB756569}"/>
              </a:ext>
            </a:extLst>
          </p:cNvPr>
          <p:cNvSpPr>
            <a:spLocks noGrp="1" noRot="1" noChangeAspect="1" noChangeArrowheads="1" noTextEdit="1"/>
          </p:cNvSpPr>
          <p:nvPr>
            <p:ph type="sldImg"/>
          </p:nvPr>
        </p:nvSpPr>
        <p:spPr/>
      </p:sp>
      <p:sp>
        <p:nvSpPr>
          <p:cNvPr id="18435" name="备注占位符 2">
            <a:extLst>
              <a:ext uri="{FF2B5EF4-FFF2-40B4-BE49-F238E27FC236}">
                <a16:creationId xmlns:a16="http://schemas.microsoft.com/office/drawing/2014/main" id="{B8FFE12A-1BFB-4030-92FB-594B2F8F0B0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人口普查、斐波那契数</a:t>
            </a:r>
          </a:p>
        </p:txBody>
      </p:sp>
      <p:sp>
        <p:nvSpPr>
          <p:cNvPr id="18436" name="灯片编号占位符 3">
            <a:extLst>
              <a:ext uri="{FF2B5EF4-FFF2-40B4-BE49-F238E27FC236}">
                <a16:creationId xmlns:a16="http://schemas.microsoft.com/office/drawing/2014/main" id="{912190E0-6725-45DC-B1FF-93ED3232C8D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B06816-121A-46F3-AFAA-D39EDA700DEF}" type="slidenum">
              <a:rPr lang="zh-CN" altLang="zh-CN" smtClean="0"/>
              <a:pPr/>
              <a:t>3</a:t>
            </a:fld>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67211A5-3030-411E-8CB7-FC8B1426C728}"/>
              </a:ext>
            </a:extLst>
          </p:cNvPr>
          <p:cNvSpPr>
            <a:spLocks noGrp="1" noRot="1" noChangeAspect="1" noChangeArrowheads="1" noTextEdit="1"/>
          </p:cNvSpPr>
          <p:nvPr>
            <p:ph type="sldImg"/>
          </p:nvPr>
        </p:nvSpPr>
        <p:spPr/>
      </p:sp>
      <p:sp>
        <p:nvSpPr>
          <p:cNvPr id="62467" name="备注占位符 2">
            <a:extLst>
              <a:ext uri="{FF2B5EF4-FFF2-40B4-BE49-F238E27FC236}">
                <a16:creationId xmlns:a16="http://schemas.microsoft.com/office/drawing/2014/main" id="{53BFEAE6-3044-4BE9-8D18-F05AC865A87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变量代换和数列求通项时的变量代换很相似</a:t>
            </a:r>
          </a:p>
        </p:txBody>
      </p:sp>
      <p:sp>
        <p:nvSpPr>
          <p:cNvPr id="62468" name="灯片编号占位符 3">
            <a:extLst>
              <a:ext uri="{FF2B5EF4-FFF2-40B4-BE49-F238E27FC236}">
                <a16:creationId xmlns:a16="http://schemas.microsoft.com/office/drawing/2014/main" id="{93083138-E2BC-42A3-9015-AC8DBB10D5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85F60E-8187-4A04-8FC1-75F761679C4E}" type="slidenum">
              <a:rPr lang="zh-CN" altLang="zh-CN" smtClean="0"/>
              <a:pPr/>
              <a:t>35</a:t>
            </a:fld>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CCACFAC6-5C91-427F-9C55-A8858E5F1FF7}"/>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a:extLst>
              <a:ext uri="{FF2B5EF4-FFF2-40B4-BE49-F238E27FC236}">
                <a16:creationId xmlns:a16="http://schemas.microsoft.com/office/drawing/2014/main" id="{4A899571-7CEA-4836-A627-6FF1B70BE54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spcBef>
                <a:spcPct val="0"/>
              </a:spcBef>
            </a:pPr>
            <a:endParaRPr lang="zh-CN" altLang="en-US"/>
          </a:p>
        </p:txBody>
      </p:sp>
      <p:sp>
        <p:nvSpPr>
          <p:cNvPr id="68612" name="灯片编号占位符 3">
            <a:extLst>
              <a:ext uri="{FF2B5EF4-FFF2-40B4-BE49-F238E27FC236}">
                <a16:creationId xmlns:a16="http://schemas.microsoft.com/office/drawing/2014/main" id="{B5B1E50B-A228-4469-93F8-B7B3061248C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C1AF9867-CC65-4432-A6E5-A722AFCC1B4C}" type="slidenum">
              <a:rPr lang="zh-CN" altLang="en-US" smtClean="0"/>
              <a:pPr>
                <a:spcBef>
                  <a:spcPct val="0"/>
                </a:spcBef>
                <a:buFontTx/>
                <a:buNone/>
              </a:pPr>
              <a:t>40</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E83D7668-6AC7-4E14-A729-16A2CACFEC55}"/>
              </a:ext>
            </a:extLst>
          </p:cNvPr>
          <p:cNvSpPr>
            <a:spLocks noGrp="1" noRot="1" noChangeAspect="1" noChangeArrowheads="1" noTextEdit="1"/>
          </p:cNvSpPr>
          <p:nvPr>
            <p:ph type="sldImg"/>
          </p:nvPr>
        </p:nvSpPr>
        <p:spPr/>
      </p:sp>
      <p:sp>
        <p:nvSpPr>
          <p:cNvPr id="71683" name="备注占位符 2">
            <a:extLst>
              <a:ext uri="{FF2B5EF4-FFF2-40B4-BE49-F238E27FC236}">
                <a16:creationId xmlns:a16="http://schemas.microsoft.com/office/drawing/2014/main" id="{C08D2C13-B3E5-4464-9C6C-FD46D947B2D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84" name="灯片编号占位符 3">
            <a:extLst>
              <a:ext uri="{FF2B5EF4-FFF2-40B4-BE49-F238E27FC236}">
                <a16:creationId xmlns:a16="http://schemas.microsoft.com/office/drawing/2014/main" id="{A62039DB-07F2-4169-8487-59281CA9DCC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FFF16A-2E11-487C-A328-03891C6C7C2B}" type="slidenum">
              <a:rPr lang="zh-CN" altLang="zh-CN" smtClean="0"/>
              <a:pPr/>
              <a:t>42</a:t>
            </a:fld>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383CBB82-A9F4-4EC4-B123-C86C4EBEBCCB}"/>
              </a:ext>
            </a:extLst>
          </p:cNvPr>
          <p:cNvSpPr>
            <a:spLocks noGrp="1" noRot="1" noChangeAspect="1" noChangeArrowheads="1" noTextEdit="1"/>
          </p:cNvSpPr>
          <p:nvPr>
            <p:ph type="sldImg"/>
          </p:nvPr>
        </p:nvSpPr>
        <p:spPr/>
      </p:sp>
      <p:sp>
        <p:nvSpPr>
          <p:cNvPr id="73731" name="备注占位符 2">
            <a:extLst>
              <a:ext uri="{FF2B5EF4-FFF2-40B4-BE49-F238E27FC236}">
                <a16:creationId xmlns:a16="http://schemas.microsoft.com/office/drawing/2014/main" id="{63215169-FAD4-4F06-8700-125C2B4203D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32" name="灯片编号占位符 3">
            <a:extLst>
              <a:ext uri="{FF2B5EF4-FFF2-40B4-BE49-F238E27FC236}">
                <a16:creationId xmlns:a16="http://schemas.microsoft.com/office/drawing/2014/main" id="{5AC5225B-15E4-4A3E-8AE9-33CB9EB0F6E9}"/>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32C9B7-B2CB-4168-9104-2923F6B33698}" type="slidenum">
              <a:rPr lang="zh-CN" altLang="zh-CN" smtClean="0"/>
              <a:pPr/>
              <a:t>43</a:t>
            </a:fld>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7A0CAFB2-351E-4E21-BA5D-50C3A4BF53E1}"/>
              </a:ext>
            </a:extLst>
          </p:cNvPr>
          <p:cNvSpPr>
            <a:spLocks noGrp="1" noRot="1" noChangeAspect="1" noChangeArrowheads="1" noTextEdit="1"/>
          </p:cNvSpPr>
          <p:nvPr>
            <p:ph type="sldImg"/>
          </p:nvPr>
        </p:nvSpPr>
        <p:spPr/>
      </p:sp>
      <p:sp>
        <p:nvSpPr>
          <p:cNvPr id="76803" name="备注占位符 2">
            <a:extLst>
              <a:ext uri="{FF2B5EF4-FFF2-40B4-BE49-F238E27FC236}">
                <a16:creationId xmlns:a16="http://schemas.microsoft.com/office/drawing/2014/main" id="{A93C171B-5F32-48EA-B972-7417A27C660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04" name="灯片编号占位符 3">
            <a:extLst>
              <a:ext uri="{FF2B5EF4-FFF2-40B4-BE49-F238E27FC236}">
                <a16:creationId xmlns:a16="http://schemas.microsoft.com/office/drawing/2014/main" id="{9AB39BC7-EAE3-4C8F-B6C0-6E1ABBEFF806}"/>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80E1B2-38D8-4A95-B6F1-A7196D1FA6F1}" type="slidenum">
              <a:rPr lang="zh-CN" altLang="zh-CN" smtClean="0"/>
              <a:pPr/>
              <a:t>45</a:t>
            </a:fld>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6E969CF0-E5DC-4227-9CAA-3A7AD91114E8}"/>
              </a:ext>
            </a:extLst>
          </p:cNvPr>
          <p:cNvSpPr>
            <a:spLocks noGrp="1" noRot="1" noChangeAspect="1" noChangeArrowheads="1" noTextEdit="1"/>
          </p:cNvSpPr>
          <p:nvPr>
            <p:ph type="sldImg"/>
          </p:nvPr>
        </p:nvSpPr>
        <p:spPr/>
      </p:sp>
      <p:sp>
        <p:nvSpPr>
          <p:cNvPr id="82947" name="备注占位符 2">
            <a:extLst>
              <a:ext uri="{FF2B5EF4-FFF2-40B4-BE49-F238E27FC236}">
                <a16:creationId xmlns:a16="http://schemas.microsoft.com/office/drawing/2014/main" id="{6ADAF3B6-3D23-4A3E-8719-6833C973B54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latin typeface="宋体" panose="02010600030101010101" pitchFamily="2" charset="-122"/>
              </a:rPr>
              <a:t>a</a:t>
            </a:r>
            <a:r>
              <a:rPr lang="zh-CN" altLang="en-US">
                <a:latin typeface="宋体" panose="02010600030101010101" pitchFamily="2" charset="-122"/>
              </a:rPr>
              <a:t>和</a:t>
            </a:r>
            <a:r>
              <a:rPr lang="en-US" altLang="zh-CN">
                <a:latin typeface="宋体" panose="02010600030101010101" pitchFamily="2" charset="-122"/>
              </a:rPr>
              <a:t>b</a:t>
            </a:r>
            <a:r>
              <a:rPr lang="zh-CN" altLang="en-US">
                <a:latin typeface="宋体" panose="02010600030101010101" pitchFamily="2" charset="-122"/>
              </a:rPr>
              <a:t>是正常数。子问题被递归地求解</a:t>
            </a:r>
            <a:endParaRPr lang="zh-CN" altLang="en-US"/>
          </a:p>
        </p:txBody>
      </p:sp>
      <p:sp>
        <p:nvSpPr>
          <p:cNvPr id="82948" name="灯片编号占位符 3">
            <a:extLst>
              <a:ext uri="{FF2B5EF4-FFF2-40B4-BE49-F238E27FC236}">
                <a16:creationId xmlns:a16="http://schemas.microsoft.com/office/drawing/2014/main" id="{D8DF0C5A-96D2-4750-BE5B-628B99E996A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EAD7DF-91F9-4688-8849-8616DD4E1511}" type="slidenum">
              <a:rPr lang="zh-CN" altLang="zh-CN" smtClean="0"/>
              <a:pPr/>
              <a:t>50</a:t>
            </a:fld>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85BF001A-8F10-4545-96ED-C791A419BB05}"/>
              </a:ext>
            </a:extLst>
          </p:cNvPr>
          <p:cNvSpPr>
            <a:spLocks noGrp="1" noRot="1" noChangeAspect="1" noChangeArrowheads="1" noTextEdit="1"/>
          </p:cNvSpPr>
          <p:nvPr>
            <p:ph type="sldImg"/>
          </p:nvPr>
        </p:nvSpPr>
        <p:spPr/>
      </p:sp>
      <p:sp>
        <p:nvSpPr>
          <p:cNvPr id="86019" name="备注占位符 2">
            <a:extLst>
              <a:ext uri="{FF2B5EF4-FFF2-40B4-BE49-F238E27FC236}">
                <a16:creationId xmlns:a16="http://schemas.microsoft.com/office/drawing/2014/main" id="{1B434534-3138-4563-94ED-88E9F8490E0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0" name="灯片编号占位符 3">
            <a:extLst>
              <a:ext uri="{FF2B5EF4-FFF2-40B4-BE49-F238E27FC236}">
                <a16:creationId xmlns:a16="http://schemas.microsoft.com/office/drawing/2014/main" id="{6DAB4AFF-4DD3-4CE8-A87C-B038B015511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5C0FBD-0B09-40F1-9E66-5E46BAD43B11}" type="slidenum">
              <a:rPr lang="zh-CN" altLang="zh-CN" smtClean="0"/>
              <a:pPr/>
              <a:t>52</a:t>
            </a:fld>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a16="http://schemas.microsoft.com/office/drawing/2014/main" id="{9A870324-F02D-4CE8-96F6-EEC8CA3D8C17}"/>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备注占位符 2">
            <a:extLst>
              <a:ext uri="{FF2B5EF4-FFF2-40B4-BE49-F238E27FC236}">
                <a16:creationId xmlns:a16="http://schemas.microsoft.com/office/drawing/2014/main" id="{E43AE7EB-BA00-446A-ABFD-8CE200F2000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spcBef>
                <a:spcPct val="0"/>
              </a:spcBef>
            </a:pPr>
            <a:endParaRPr lang="zh-CN" altLang="en-US"/>
          </a:p>
        </p:txBody>
      </p:sp>
      <p:sp>
        <p:nvSpPr>
          <p:cNvPr id="97284" name="灯片编号占位符 3">
            <a:extLst>
              <a:ext uri="{FF2B5EF4-FFF2-40B4-BE49-F238E27FC236}">
                <a16:creationId xmlns:a16="http://schemas.microsoft.com/office/drawing/2014/main" id="{C3AC5D89-FA9B-4191-ACE0-C1D104146FDF}"/>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1390E9E3-83E8-4E58-910A-54D9C8A7E719}" type="slidenum">
              <a:rPr lang="zh-CN" altLang="en-US" smtClean="0">
                <a:solidFill>
                  <a:srgbClr val="000000"/>
                </a:solidFill>
                <a:latin typeface="Calibri" panose="020F0502020204030204" pitchFamily="34" charset="0"/>
              </a:rPr>
              <a:pPr>
                <a:spcBef>
                  <a:spcPct val="0"/>
                </a:spcBef>
                <a:buFontTx/>
                <a:buNone/>
              </a:pPr>
              <a:t>62</a:t>
            </a:fld>
            <a:endParaRPr lang="zh-CN" altLang="en-US">
              <a:solidFill>
                <a:srgbClr val="000000"/>
              </a:solidFill>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a:extLst>
              <a:ext uri="{FF2B5EF4-FFF2-40B4-BE49-F238E27FC236}">
                <a16:creationId xmlns:a16="http://schemas.microsoft.com/office/drawing/2014/main" id="{8D1C5C48-2E74-4C43-8ED1-59E613D65856}"/>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a:extLst>
              <a:ext uri="{FF2B5EF4-FFF2-40B4-BE49-F238E27FC236}">
                <a16:creationId xmlns:a16="http://schemas.microsoft.com/office/drawing/2014/main" id="{17FB3503-B370-4C2C-86CB-3C8F2A8A3BA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spcBef>
                <a:spcPct val="0"/>
              </a:spcBef>
            </a:pPr>
            <a:endParaRPr lang="zh-CN" altLang="en-US"/>
          </a:p>
        </p:txBody>
      </p:sp>
      <p:sp>
        <p:nvSpPr>
          <p:cNvPr id="105476" name="灯片编号占位符 3">
            <a:extLst>
              <a:ext uri="{FF2B5EF4-FFF2-40B4-BE49-F238E27FC236}">
                <a16:creationId xmlns:a16="http://schemas.microsoft.com/office/drawing/2014/main" id="{6D83D07B-3D89-418B-BD43-E71B7E299E3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70A2CBF2-EDFD-4300-B204-4C0B53E9AACE}" type="slidenum">
              <a:rPr lang="zh-CN" altLang="en-US" smtClean="0">
                <a:solidFill>
                  <a:srgbClr val="000000"/>
                </a:solidFill>
                <a:latin typeface="Calibri" panose="020F0502020204030204" pitchFamily="34" charset="0"/>
              </a:rPr>
              <a:pPr>
                <a:spcBef>
                  <a:spcPct val="0"/>
                </a:spcBef>
                <a:buFontTx/>
                <a:buNone/>
              </a:pPr>
              <a:t>69</a:t>
            </a:fld>
            <a:endParaRPr lang="zh-CN" altLang="en-US">
              <a:solidFill>
                <a:srgbClr val="000000"/>
              </a:solidFill>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74C55FB9-3EBD-4AEB-82E5-2838449C9DD5}"/>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0194C28C-E48F-44E0-863B-46683AD43EF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spcBef>
                <a:spcPct val="0"/>
              </a:spcBef>
            </a:pPr>
            <a:endParaRPr lang="zh-CN" altLang="en-US"/>
          </a:p>
        </p:txBody>
      </p:sp>
      <p:sp>
        <p:nvSpPr>
          <p:cNvPr id="107524" name="灯片编号占位符 3">
            <a:extLst>
              <a:ext uri="{FF2B5EF4-FFF2-40B4-BE49-F238E27FC236}">
                <a16:creationId xmlns:a16="http://schemas.microsoft.com/office/drawing/2014/main" id="{9CCD98AC-4A5D-433C-9E5A-07AE24032A52}"/>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738C5E-6F5D-4FCE-9856-52C416D71BD6}" type="slidenum">
              <a:rPr lang="zh-CN" altLang="en-US" smtClean="0">
                <a:solidFill>
                  <a:srgbClr val="000000"/>
                </a:solidFill>
                <a:latin typeface="Calibri" panose="020F0502020204030204" pitchFamily="34" charset="0"/>
              </a:rPr>
              <a:pPr>
                <a:spcBef>
                  <a:spcPct val="0"/>
                </a:spcBef>
                <a:buFontTx/>
                <a:buNone/>
              </a:pPr>
              <a:t>70</a:t>
            </a:fld>
            <a:endParaRPr lang="zh-CN" altLang="en-US">
              <a:solidFill>
                <a:srgbClr val="000000"/>
              </a:solidFill>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4C4C2314-0B18-45AD-8991-5E3C5973E873}"/>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59BFA5B7-0526-4212-87ED-FD0C8F54736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这里可以讲一下归并排序</a:t>
            </a:r>
          </a:p>
        </p:txBody>
      </p:sp>
      <p:sp>
        <p:nvSpPr>
          <p:cNvPr id="20484" name="灯片编号占位符 3">
            <a:extLst>
              <a:ext uri="{FF2B5EF4-FFF2-40B4-BE49-F238E27FC236}">
                <a16:creationId xmlns:a16="http://schemas.microsoft.com/office/drawing/2014/main" id="{ECA4C41E-643D-4182-84F0-C91F6BF22D2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B1A657-F61A-4FF3-8892-ECE9BD544032}" type="slidenum">
              <a:rPr lang="zh-CN" altLang="zh-CN" smtClean="0"/>
              <a:pPr/>
              <a:t>4</a:t>
            </a:fld>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a:extLst>
              <a:ext uri="{FF2B5EF4-FFF2-40B4-BE49-F238E27FC236}">
                <a16:creationId xmlns:a16="http://schemas.microsoft.com/office/drawing/2014/main" id="{495CBAE1-2348-4322-8FED-67CABCC97331}"/>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备注占位符 2">
            <a:extLst>
              <a:ext uri="{FF2B5EF4-FFF2-40B4-BE49-F238E27FC236}">
                <a16:creationId xmlns:a16="http://schemas.microsoft.com/office/drawing/2014/main" id="{9A2CFFAD-5AFA-408A-9BA8-2FD128D5762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spcBef>
                <a:spcPct val="0"/>
              </a:spcBef>
            </a:pPr>
            <a:endParaRPr lang="zh-CN" altLang="en-US"/>
          </a:p>
        </p:txBody>
      </p:sp>
      <p:sp>
        <p:nvSpPr>
          <p:cNvPr id="109572" name="灯片编号占位符 3">
            <a:extLst>
              <a:ext uri="{FF2B5EF4-FFF2-40B4-BE49-F238E27FC236}">
                <a16:creationId xmlns:a16="http://schemas.microsoft.com/office/drawing/2014/main" id="{B2435531-F883-410B-8598-84503F9C356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835FF52D-0DF1-43E7-B927-60FF904A1047}" type="slidenum">
              <a:rPr lang="zh-CN" altLang="en-US" smtClean="0">
                <a:solidFill>
                  <a:srgbClr val="000000"/>
                </a:solidFill>
                <a:latin typeface="Calibri" panose="020F0502020204030204" pitchFamily="34" charset="0"/>
              </a:rPr>
              <a:pPr>
                <a:spcBef>
                  <a:spcPct val="0"/>
                </a:spcBef>
                <a:buFontTx/>
                <a:buNone/>
              </a:pPr>
              <a:t>71</a:t>
            </a:fld>
            <a:endParaRPr lang="zh-CN" altLang="en-US">
              <a:solidFill>
                <a:srgbClr val="000000"/>
              </a:solidFill>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a:extLst>
              <a:ext uri="{FF2B5EF4-FFF2-40B4-BE49-F238E27FC236}">
                <a16:creationId xmlns:a16="http://schemas.microsoft.com/office/drawing/2014/main" id="{8D561688-7015-47E7-B132-4DDD3FD40D19}"/>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备注占位符 2">
            <a:extLst>
              <a:ext uri="{FF2B5EF4-FFF2-40B4-BE49-F238E27FC236}">
                <a16:creationId xmlns:a16="http://schemas.microsoft.com/office/drawing/2014/main" id="{45862D10-3CCE-4079-B5BA-9782454F914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spcBef>
                <a:spcPct val="0"/>
              </a:spcBef>
            </a:pPr>
            <a:endParaRPr lang="zh-CN" altLang="en-US"/>
          </a:p>
        </p:txBody>
      </p:sp>
      <p:sp>
        <p:nvSpPr>
          <p:cNvPr id="111620" name="灯片编号占位符 3">
            <a:extLst>
              <a:ext uri="{FF2B5EF4-FFF2-40B4-BE49-F238E27FC236}">
                <a16:creationId xmlns:a16="http://schemas.microsoft.com/office/drawing/2014/main" id="{8F2A27F8-3B1F-4299-8FEF-32229BF71E7C}"/>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5194B1F9-E667-44F4-9DC9-47B0576DCA10}" type="slidenum">
              <a:rPr lang="zh-CN" altLang="en-US" smtClean="0">
                <a:solidFill>
                  <a:srgbClr val="000000"/>
                </a:solidFill>
                <a:latin typeface="Calibri" panose="020F0502020204030204" pitchFamily="34" charset="0"/>
              </a:rPr>
              <a:pPr>
                <a:spcBef>
                  <a:spcPct val="0"/>
                </a:spcBef>
                <a:buFontTx/>
                <a:buNone/>
              </a:pPr>
              <a:t>72</a:t>
            </a:fld>
            <a:endParaRPr lang="zh-CN" altLang="en-US">
              <a:solidFill>
                <a:srgbClr val="000000"/>
              </a:solidFill>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a:extLst>
              <a:ext uri="{FF2B5EF4-FFF2-40B4-BE49-F238E27FC236}">
                <a16:creationId xmlns:a16="http://schemas.microsoft.com/office/drawing/2014/main" id="{F0F33B84-0C68-44C2-9012-D92071094A08}"/>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备注占位符 2">
            <a:extLst>
              <a:ext uri="{FF2B5EF4-FFF2-40B4-BE49-F238E27FC236}">
                <a16:creationId xmlns:a16="http://schemas.microsoft.com/office/drawing/2014/main" id="{B4F8CB0C-F794-4AB2-8308-73A4106491E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spcBef>
                <a:spcPct val="0"/>
              </a:spcBef>
            </a:pPr>
            <a:endParaRPr lang="zh-CN" altLang="en-US"/>
          </a:p>
        </p:txBody>
      </p:sp>
      <p:sp>
        <p:nvSpPr>
          <p:cNvPr id="113668" name="灯片编号占位符 3">
            <a:extLst>
              <a:ext uri="{FF2B5EF4-FFF2-40B4-BE49-F238E27FC236}">
                <a16:creationId xmlns:a16="http://schemas.microsoft.com/office/drawing/2014/main" id="{63ECB2B3-8760-4334-917A-52A5CAD3A57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C0E48E98-066C-4956-A301-923538DE05DD}" type="slidenum">
              <a:rPr lang="zh-CN" altLang="en-US" smtClean="0">
                <a:solidFill>
                  <a:srgbClr val="000000"/>
                </a:solidFill>
                <a:latin typeface="Calibri" panose="020F0502020204030204" pitchFamily="34" charset="0"/>
              </a:rPr>
              <a:pPr>
                <a:spcBef>
                  <a:spcPct val="0"/>
                </a:spcBef>
                <a:buFontTx/>
                <a:buNone/>
              </a:pPr>
              <a:t>73</a:t>
            </a:fld>
            <a:endParaRPr lang="zh-CN" altLang="en-US">
              <a:solidFill>
                <a:srgbClr val="000000"/>
              </a:solidFill>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a:extLst>
              <a:ext uri="{FF2B5EF4-FFF2-40B4-BE49-F238E27FC236}">
                <a16:creationId xmlns:a16="http://schemas.microsoft.com/office/drawing/2014/main" id="{5505BDB1-6627-48E7-B466-CD14043CF147}"/>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备注占位符 2">
            <a:extLst>
              <a:ext uri="{FF2B5EF4-FFF2-40B4-BE49-F238E27FC236}">
                <a16:creationId xmlns:a16="http://schemas.microsoft.com/office/drawing/2014/main" id="{F9892E83-4964-4771-AB25-EF42A67E326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spcBef>
                <a:spcPct val="0"/>
              </a:spcBef>
            </a:pPr>
            <a:endParaRPr lang="zh-CN" altLang="en-US"/>
          </a:p>
        </p:txBody>
      </p:sp>
      <p:sp>
        <p:nvSpPr>
          <p:cNvPr id="115716" name="灯片编号占位符 3">
            <a:extLst>
              <a:ext uri="{FF2B5EF4-FFF2-40B4-BE49-F238E27FC236}">
                <a16:creationId xmlns:a16="http://schemas.microsoft.com/office/drawing/2014/main" id="{45661008-B30E-4B7C-AC3C-7DD7C95EA6A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5B9F3AD4-A8FF-423D-9E3A-1944FF6BD564}" type="slidenum">
              <a:rPr lang="zh-CN" altLang="en-US" smtClean="0">
                <a:solidFill>
                  <a:srgbClr val="000000"/>
                </a:solidFill>
                <a:latin typeface="Calibri" panose="020F0502020204030204" pitchFamily="34" charset="0"/>
              </a:rPr>
              <a:pPr>
                <a:spcBef>
                  <a:spcPct val="0"/>
                </a:spcBef>
                <a:buFontTx/>
                <a:buNone/>
              </a:pPr>
              <a:t>74</a:t>
            </a:fld>
            <a:endParaRPr lang="zh-CN" altLang="en-US">
              <a:solidFill>
                <a:srgbClr val="000000"/>
              </a:solidFill>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a:extLst>
              <a:ext uri="{FF2B5EF4-FFF2-40B4-BE49-F238E27FC236}">
                <a16:creationId xmlns:a16="http://schemas.microsoft.com/office/drawing/2014/main" id="{631600C4-D281-42CF-A5D8-8ED6C458F706}"/>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备注占位符 2">
            <a:extLst>
              <a:ext uri="{FF2B5EF4-FFF2-40B4-BE49-F238E27FC236}">
                <a16:creationId xmlns:a16="http://schemas.microsoft.com/office/drawing/2014/main" id="{2129AA47-4B1F-4A2D-8F88-0921EDF3076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spcBef>
                <a:spcPct val="0"/>
              </a:spcBef>
            </a:pPr>
            <a:endParaRPr lang="zh-CN" altLang="en-US"/>
          </a:p>
        </p:txBody>
      </p:sp>
      <p:sp>
        <p:nvSpPr>
          <p:cNvPr id="117764" name="灯片编号占位符 3">
            <a:extLst>
              <a:ext uri="{FF2B5EF4-FFF2-40B4-BE49-F238E27FC236}">
                <a16:creationId xmlns:a16="http://schemas.microsoft.com/office/drawing/2014/main" id="{4EC2A249-1D3C-4D1F-AA7F-C1A5D1DE6672}"/>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6E5C3051-0D15-446B-B9D4-8B52758F69F7}" type="slidenum">
              <a:rPr lang="zh-CN" altLang="en-US" smtClean="0">
                <a:solidFill>
                  <a:srgbClr val="000000"/>
                </a:solidFill>
                <a:latin typeface="Calibri" panose="020F0502020204030204" pitchFamily="34" charset="0"/>
              </a:rPr>
              <a:pPr>
                <a:spcBef>
                  <a:spcPct val="0"/>
                </a:spcBef>
                <a:buFontTx/>
                <a:buNone/>
              </a:pPr>
              <a:t>75</a:t>
            </a:fld>
            <a:endParaRPr lang="zh-CN" altLang="en-US">
              <a:solidFill>
                <a:srgbClr val="000000"/>
              </a:solidFill>
              <a:latin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046086FC-E042-48F0-8A34-B273DE39DBF0}"/>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备注占位符 2">
            <a:extLst>
              <a:ext uri="{FF2B5EF4-FFF2-40B4-BE49-F238E27FC236}">
                <a16:creationId xmlns:a16="http://schemas.microsoft.com/office/drawing/2014/main" id="{C789DA38-D682-44C2-9C7E-59A829BB4C1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spcBef>
                <a:spcPct val="0"/>
              </a:spcBef>
            </a:pPr>
            <a:endParaRPr lang="zh-CN" altLang="en-US"/>
          </a:p>
        </p:txBody>
      </p:sp>
      <p:sp>
        <p:nvSpPr>
          <p:cNvPr id="119812" name="灯片编号占位符 3">
            <a:extLst>
              <a:ext uri="{FF2B5EF4-FFF2-40B4-BE49-F238E27FC236}">
                <a16:creationId xmlns:a16="http://schemas.microsoft.com/office/drawing/2014/main" id="{8F4E5A89-0E12-4FE6-BDA8-C4AD1AB6F8F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9C973EF1-E095-4328-B248-BAD120F2095E}" type="slidenum">
              <a:rPr lang="zh-CN" altLang="en-US" smtClean="0">
                <a:solidFill>
                  <a:srgbClr val="000000"/>
                </a:solidFill>
                <a:latin typeface="Calibri" panose="020F0502020204030204" pitchFamily="34" charset="0"/>
              </a:rPr>
              <a:pPr>
                <a:spcBef>
                  <a:spcPct val="0"/>
                </a:spcBef>
                <a:buFontTx/>
                <a:buNone/>
              </a:pPr>
              <a:t>76</a:t>
            </a:fld>
            <a:endParaRPr lang="zh-CN" altLang="en-US">
              <a:solidFill>
                <a:srgbClr val="000000"/>
              </a:solidFill>
              <a:latin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1D4513EA-6653-4AFE-9C89-B79A3C3A804F}"/>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54721E6C-DD42-4DC4-9F74-330FC2D821A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spcBef>
                <a:spcPct val="0"/>
              </a:spcBef>
            </a:pPr>
            <a:r>
              <a:rPr lang="zh-CN" altLang="en-US"/>
              <a:t>大型均匀分布可视为正方形，总共</a:t>
            </a:r>
            <a:r>
              <a:rPr lang="en-US" altLang="zh-CN"/>
              <a:t>n</a:t>
            </a:r>
            <a:r>
              <a:rPr lang="zh-CN" altLang="en-US"/>
              <a:t>个点，边长</a:t>
            </a:r>
            <a:r>
              <a:rPr lang="en-US" altLang="zh-CN"/>
              <a:t>n^1/2</a:t>
            </a:r>
            <a:r>
              <a:rPr lang="zh-CN" altLang="en-US"/>
              <a:t>，</a:t>
            </a:r>
            <a:r>
              <a:rPr lang="en-US" altLang="zh-CN"/>
              <a:t>n^1/2 X n^1/2 = n</a:t>
            </a:r>
            <a:r>
              <a:rPr lang="zh-CN" altLang="en-US"/>
              <a:t>，所以带高</a:t>
            </a:r>
            <a:r>
              <a:rPr lang="en-US" altLang="zh-CN"/>
              <a:t>n^1/2</a:t>
            </a:r>
            <a:r>
              <a:rPr lang="zh-CN" altLang="en-US"/>
              <a:t>，带内点数</a:t>
            </a:r>
            <a:r>
              <a:rPr lang="en-US" altLang="zh-CN"/>
              <a:t>O(n^1/2)</a:t>
            </a:r>
            <a:r>
              <a:rPr lang="zh-CN" altLang="en-US"/>
              <a:t>。</a:t>
            </a:r>
          </a:p>
        </p:txBody>
      </p:sp>
      <p:sp>
        <p:nvSpPr>
          <p:cNvPr id="121860" name="灯片编号占位符 3">
            <a:extLst>
              <a:ext uri="{FF2B5EF4-FFF2-40B4-BE49-F238E27FC236}">
                <a16:creationId xmlns:a16="http://schemas.microsoft.com/office/drawing/2014/main" id="{DB8226E7-D630-45CC-95DE-0EA116EA76D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404AB6DC-B970-4E4F-9402-8C25B2B35B74}" type="slidenum">
              <a:rPr lang="zh-CN" altLang="en-US" smtClean="0">
                <a:solidFill>
                  <a:srgbClr val="000000"/>
                </a:solidFill>
                <a:latin typeface="Calibri" panose="020F0502020204030204" pitchFamily="34" charset="0"/>
              </a:rPr>
              <a:pPr>
                <a:spcBef>
                  <a:spcPct val="0"/>
                </a:spcBef>
                <a:buFontTx/>
                <a:buNone/>
              </a:pPr>
              <a:t>77</a:t>
            </a:fld>
            <a:endParaRPr lang="zh-CN" altLang="en-US">
              <a:solidFill>
                <a:srgbClr val="000000"/>
              </a:solidFill>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a:extLst>
              <a:ext uri="{FF2B5EF4-FFF2-40B4-BE49-F238E27FC236}">
                <a16:creationId xmlns:a16="http://schemas.microsoft.com/office/drawing/2014/main" id="{6EC2E793-60B2-45A2-A31D-9704BD47C940}"/>
              </a:ext>
            </a:extLst>
          </p:cNvPr>
          <p:cNvSpPr>
            <a:spLocks noGrp="1" noRot="1" noChangeAspect="1" noChangeArrowheads="1" noTextEdit="1"/>
          </p:cNvSpPr>
          <p:nvPr>
            <p:ph type="sldImg"/>
          </p:nvPr>
        </p:nvSpPr>
        <p:spPr/>
      </p:sp>
      <p:sp>
        <p:nvSpPr>
          <p:cNvPr id="124931" name="备注占位符 2">
            <a:extLst>
              <a:ext uri="{FF2B5EF4-FFF2-40B4-BE49-F238E27FC236}">
                <a16:creationId xmlns:a16="http://schemas.microsoft.com/office/drawing/2014/main" id="{B99DB0A8-025F-40D2-A882-744CA76C448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932" name="灯片编号占位符 3">
            <a:extLst>
              <a:ext uri="{FF2B5EF4-FFF2-40B4-BE49-F238E27FC236}">
                <a16:creationId xmlns:a16="http://schemas.microsoft.com/office/drawing/2014/main" id="{10F43813-A046-4FF0-942B-AAED544DC54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D25476-BE68-48F7-B941-9371FBD2A2F6}" type="slidenum">
              <a:rPr lang="zh-CN" altLang="zh-CN" smtClean="0"/>
              <a:pPr/>
              <a:t>79</a:t>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39BD86EA-04F1-49AF-A8D2-944285727BF4}"/>
              </a:ext>
            </a:extLst>
          </p:cNvPr>
          <p:cNvSpPr>
            <a:spLocks noGrp="1" noRot="1" noChangeAspect="1" noChangeArrowheads="1" noTextEdit="1"/>
          </p:cNvSpPr>
          <p:nvPr>
            <p:ph type="sldImg"/>
          </p:nvPr>
        </p:nvSpPr>
        <p:spPr/>
      </p:sp>
      <p:sp>
        <p:nvSpPr>
          <p:cNvPr id="23555" name="备注占位符 2">
            <a:extLst>
              <a:ext uri="{FF2B5EF4-FFF2-40B4-BE49-F238E27FC236}">
                <a16:creationId xmlns:a16="http://schemas.microsoft.com/office/drawing/2014/main" id="{02F1A52A-91F8-45F3-AAAD-C4FDAEE9965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下面再来看几个例子</a:t>
            </a:r>
          </a:p>
        </p:txBody>
      </p:sp>
      <p:sp>
        <p:nvSpPr>
          <p:cNvPr id="23556" name="灯片编号占位符 3">
            <a:extLst>
              <a:ext uri="{FF2B5EF4-FFF2-40B4-BE49-F238E27FC236}">
                <a16:creationId xmlns:a16="http://schemas.microsoft.com/office/drawing/2014/main" id="{9BE17BD7-13BA-49DF-ADD1-69F13093725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607924F-5C08-48C5-AA1A-5AAA50D90734}" type="slidenum">
              <a:rPr lang="zh-CN" altLang="zh-CN" smtClean="0"/>
              <a:pPr/>
              <a:t>6</a:t>
            </a:fld>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应该是</a:t>
            </a:r>
            <a:r>
              <a:rPr lang="en-US" altLang="zh-CN" dirty="0"/>
              <a:t>n+1</a:t>
            </a:r>
            <a:r>
              <a:rPr lang="zh-CN" altLang="en-US" dirty="0"/>
              <a:t>，不是</a:t>
            </a:r>
            <a:r>
              <a:rPr lang="en-US" altLang="zh-CN" dirty="0"/>
              <a:t>n-1</a:t>
            </a:r>
            <a:endParaRPr lang="zh-CN" altLang="en-US" dirty="0"/>
          </a:p>
        </p:txBody>
      </p:sp>
      <p:sp>
        <p:nvSpPr>
          <p:cNvPr id="4" name="灯片编号占位符 3"/>
          <p:cNvSpPr>
            <a:spLocks noGrp="1"/>
          </p:cNvSpPr>
          <p:nvPr>
            <p:ph type="sldNum" sz="quarter" idx="5"/>
          </p:nvPr>
        </p:nvSpPr>
        <p:spPr/>
        <p:txBody>
          <a:bodyPr/>
          <a:lstStyle/>
          <a:p>
            <a:pPr>
              <a:defRPr/>
            </a:pPr>
            <a:fld id="{9EE8C067-9F59-4032-9C44-51609A6803B2}" type="slidenum">
              <a:rPr lang="zh-CN" altLang="zh-CN" smtClean="0"/>
              <a:pPr>
                <a:defRPr/>
              </a:pPr>
              <a:t>7</a:t>
            </a:fld>
            <a:endParaRPr lang="zh-CN" altLang="zh-CN"/>
          </a:p>
        </p:txBody>
      </p:sp>
    </p:spTree>
    <p:extLst>
      <p:ext uri="{BB962C8B-B14F-4D97-AF65-F5344CB8AC3E}">
        <p14:creationId xmlns:p14="http://schemas.microsoft.com/office/powerpoint/2010/main" val="183603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324B0343-4BFD-470A-972E-CE5D1A1CC3A4}"/>
              </a:ext>
            </a:extLst>
          </p:cNvPr>
          <p:cNvSpPr>
            <a:spLocks noGrp="1" noRot="1" noChangeAspect="1" noChangeArrowheads="1" noTextEdit="1"/>
          </p:cNvSpPr>
          <p:nvPr>
            <p:ph type="sldImg"/>
          </p:nvPr>
        </p:nvSpPr>
        <p:spPr/>
      </p:sp>
      <p:sp>
        <p:nvSpPr>
          <p:cNvPr id="27651" name="备注占位符 2">
            <a:extLst>
              <a:ext uri="{FF2B5EF4-FFF2-40B4-BE49-F238E27FC236}">
                <a16:creationId xmlns:a16="http://schemas.microsoft.com/office/drawing/2014/main" id="{FFBD8771-B2E1-4EA7-9F94-A908F10CD72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前两种比较</a:t>
            </a:r>
            <a:r>
              <a:rPr lang="en-US" altLang="zh-CN"/>
              <a:t>happy</a:t>
            </a:r>
            <a:r>
              <a:rPr lang="zh-CN" altLang="en-US"/>
              <a:t>，直接递归就行了，第三种需要我们留神一下</a:t>
            </a:r>
          </a:p>
        </p:txBody>
      </p:sp>
      <p:sp>
        <p:nvSpPr>
          <p:cNvPr id="27652" name="灯片编号占位符 3">
            <a:extLst>
              <a:ext uri="{FF2B5EF4-FFF2-40B4-BE49-F238E27FC236}">
                <a16:creationId xmlns:a16="http://schemas.microsoft.com/office/drawing/2014/main" id="{133529F5-4D68-41B0-BFB9-F732DB3BCA3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7750BB1-A431-4872-A388-18CB4122E934}" type="slidenum">
              <a:rPr lang="zh-CN" altLang="zh-CN" smtClean="0"/>
              <a:pPr/>
              <a:t>9</a:t>
            </a:fld>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以左侧为例，只需求出</a:t>
            </a:r>
            <a:r>
              <a:rPr lang="en-US" altLang="zh-CN" dirty="0"/>
              <a:t>[1-7]</a:t>
            </a:r>
            <a:r>
              <a:rPr lang="zh-CN" altLang="en-US" dirty="0"/>
              <a:t>、</a:t>
            </a:r>
            <a:r>
              <a:rPr lang="en-US" altLang="zh-CN" dirty="0"/>
              <a:t>[2-7]</a:t>
            </a:r>
            <a:r>
              <a:rPr lang="zh-CN" altLang="en-US" dirty="0"/>
              <a:t>、</a:t>
            </a:r>
            <a:r>
              <a:rPr lang="en-US" altLang="zh-CN" dirty="0"/>
              <a:t>…</a:t>
            </a:r>
            <a:r>
              <a:rPr lang="zh-CN" altLang="en-US" dirty="0"/>
              <a:t>、</a:t>
            </a:r>
            <a:r>
              <a:rPr lang="en-US" altLang="zh-CN" dirty="0"/>
              <a:t>[6-7]</a:t>
            </a:r>
            <a:r>
              <a:rPr lang="zh-CN" altLang="en-US" dirty="0"/>
              <a:t>、</a:t>
            </a:r>
            <a:r>
              <a:rPr lang="en-US" altLang="zh-CN" dirty="0"/>
              <a:t>[7]</a:t>
            </a:r>
            <a:r>
              <a:rPr lang="zh-CN" altLang="en-US" dirty="0"/>
              <a:t>这</a:t>
            </a:r>
            <a:r>
              <a:rPr lang="en-US" altLang="zh-CN" dirty="0"/>
              <a:t>7</a:t>
            </a:r>
            <a:r>
              <a:rPr lang="zh-CN" altLang="en-US" dirty="0"/>
              <a:t>个中最大的，所以只需扫一遍就行了</a:t>
            </a:r>
          </a:p>
        </p:txBody>
      </p:sp>
      <p:sp>
        <p:nvSpPr>
          <p:cNvPr id="4" name="灯片编号占位符 3"/>
          <p:cNvSpPr>
            <a:spLocks noGrp="1"/>
          </p:cNvSpPr>
          <p:nvPr>
            <p:ph type="sldNum" sz="quarter" idx="5"/>
          </p:nvPr>
        </p:nvSpPr>
        <p:spPr/>
        <p:txBody>
          <a:bodyPr/>
          <a:lstStyle/>
          <a:p>
            <a:pPr>
              <a:defRPr/>
            </a:pPr>
            <a:fld id="{9EE8C067-9F59-4032-9C44-51609A6803B2}" type="slidenum">
              <a:rPr lang="zh-CN" altLang="zh-CN" smtClean="0"/>
              <a:pPr>
                <a:defRPr/>
              </a:pPr>
              <a:t>11</a:t>
            </a:fld>
            <a:endParaRPr lang="zh-CN" altLang="zh-CN"/>
          </a:p>
        </p:txBody>
      </p:sp>
    </p:spTree>
    <p:extLst>
      <p:ext uri="{BB962C8B-B14F-4D97-AF65-F5344CB8AC3E}">
        <p14:creationId xmlns:p14="http://schemas.microsoft.com/office/powerpoint/2010/main" val="212906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A81B0BA2-050D-4524-AAD1-F249F4A55FAE}"/>
              </a:ext>
            </a:extLst>
          </p:cNvPr>
          <p:cNvSpPr>
            <a:spLocks noGrp="1" noRot="1" noChangeAspect="1" noChangeArrowheads="1" noTextEdit="1"/>
          </p:cNvSpPr>
          <p:nvPr>
            <p:ph type="sldImg"/>
          </p:nvPr>
        </p:nvSpPr>
        <p:spPr/>
      </p:sp>
      <p:sp>
        <p:nvSpPr>
          <p:cNvPr id="32771" name="备注占位符 2">
            <a:extLst>
              <a:ext uri="{FF2B5EF4-FFF2-40B4-BE49-F238E27FC236}">
                <a16:creationId xmlns:a16="http://schemas.microsoft.com/office/drawing/2014/main" id="{30368166-3F95-4D37-B28F-EE135742DEE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可以以</a:t>
            </a:r>
            <a:r>
              <a:rPr lang="en-US" altLang="zh-CN" dirty="0"/>
              <a:t>n=8</a:t>
            </a:r>
            <a:r>
              <a:rPr lang="zh-CN" altLang="en-US" dirty="0"/>
              <a:t>为例画一下整个过程</a:t>
            </a:r>
          </a:p>
        </p:txBody>
      </p:sp>
      <p:sp>
        <p:nvSpPr>
          <p:cNvPr id="32772" name="灯片编号占位符 3">
            <a:extLst>
              <a:ext uri="{FF2B5EF4-FFF2-40B4-BE49-F238E27FC236}">
                <a16:creationId xmlns:a16="http://schemas.microsoft.com/office/drawing/2014/main" id="{7FC7D596-2FEB-4028-B90D-FBAA9FD5DC8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D3EEC86-768B-44AD-9342-EBF2DA0D21FF}" type="slidenum">
              <a:rPr lang="zh-CN" altLang="zh-CN" smtClean="0"/>
              <a:pPr/>
              <a:t>13</a:t>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18374700-28CE-44F6-A673-BC80B5AAE3FC}"/>
              </a:ext>
            </a:extLst>
          </p:cNvPr>
          <p:cNvSpPr>
            <a:spLocks noGrp="1" noRot="1" noChangeAspect="1" noChangeArrowheads="1" noTextEdit="1"/>
          </p:cNvSpPr>
          <p:nvPr>
            <p:ph type="sldImg"/>
          </p:nvPr>
        </p:nvSpPr>
        <p:spPr/>
      </p:sp>
      <p:sp>
        <p:nvSpPr>
          <p:cNvPr id="35843" name="备注占位符 2">
            <a:extLst>
              <a:ext uri="{FF2B5EF4-FFF2-40B4-BE49-F238E27FC236}">
                <a16:creationId xmlns:a16="http://schemas.microsoft.com/office/drawing/2014/main" id="{D67B012C-BCB0-4E66-8684-D3FDCF9B1B5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这里讲一下矩阵乘法复杂度</a:t>
            </a:r>
          </a:p>
        </p:txBody>
      </p:sp>
      <p:sp>
        <p:nvSpPr>
          <p:cNvPr id="35844" name="灯片编号占位符 3">
            <a:extLst>
              <a:ext uri="{FF2B5EF4-FFF2-40B4-BE49-F238E27FC236}">
                <a16:creationId xmlns:a16="http://schemas.microsoft.com/office/drawing/2014/main" id="{69C090FD-7720-47F7-8A99-31AD9309C76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64D12E-FE76-4E8C-A9BD-FF363A582681}" type="slidenum">
              <a:rPr lang="zh-CN" altLang="zh-CN" smtClean="0"/>
              <a:pPr/>
              <a:t>15</a:t>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37F71A93-42D6-4469-9848-9B7C1240B731}"/>
              </a:ext>
            </a:extLst>
          </p:cNvPr>
          <p:cNvGrpSpPr>
            <a:grpSpLocks/>
          </p:cNvGrpSpPr>
          <p:nvPr/>
        </p:nvGrpSpPr>
        <p:grpSpPr bwMode="auto">
          <a:xfrm>
            <a:off x="0" y="2438400"/>
            <a:ext cx="9009063" cy="1052513"/>
            <a:chOff x="0" y="0"/>
            <a:chExt cx="5675" cy="663"/>
          </a:xfrm>
        </p:grpSpPr>
        <p:grpSp>
          <p:nvGrpSpPr>
            <p:cNvPr id="5" name="Group 3">
              <a:extLst>
                <a:ext uri="{FF2B5EF4-FFF2-40B4-BE49-F238E27FC236}">
                  <a16:creationId xmlns:a16="http://schemas.microsoft.com/office/drawing/2014/main" id="{8F05FCAC-0EEF-46BC-9DD7-9BD96ABC1448}"/>
                </a:ext>
              </a:extLst>
            </p:cNvPr>
            <p:cNvGrpSpPr>
              <a:grpSpLocks/>
            </p:cNvGrpSpPr>
            <p:nvPr/>
          </p:nvGrpSpPr>
          <p:grpSpPr bwMode="auto">
            <a:xfrm>
              <a:off x="183" y="68"/>
              <a:ext cx="448" cy="299"/>
              <a:chOff x="0" y="0"/>
              <a:chExt cx="624" cy="432"/>
            </a:xfrm>
          </p:grpSpPr>
          <p:sp>
            <p:nvSpPr>
              <p:cNvPr id="12" name="Rectangle 4">
                <a:extLst>
                  <a:ext uri="{FF2B5EF4-FFF2-40B4-BE49-F238E27FC236}">
                    <a16:creationId xmlns:a16="http://schemas.microsoft.com/office/drawing/2014/main" id="{EFAED43C-0F3D-47F1-9E57-81E715B67F8B}"/>
                  </a:ext>
                </a:extLst>
              </p:cNvPr>
              <p:cNvSpPr>
                <a:spLocks noChangeArrowheads="1"/>
              </p:cNvSpPr>
              <p:nvPr/>
            </p:nvSpPr>
            <p:spPr bwMode="auto">
              <a:xfrm>
                <a:off x="0" y="0"/>
                <a:ext cx="384" cy="432"/>
              </a:xfrm>
              <a:prstGeom prst="rect">
                <a:avLst/>
              </a:prstGeom>
              <a:solidFill>
                <a:schemeClr val="folHlink"/>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13" name="Rectangle 5">
                <a:extLst>
                  <a:ext uri="{FF2B5EF4-FFF2-40B4-BE49-F238E27FC236}">
                    <a16:creationId xmlns:a16="http://schemas.microsoft.com/office/drawing/2014/main" id="{8E51757A-FEAB-4359-A146-26C686DCA0D3}"/>
                  </a:ext>
                </a:extLst>
              </p:cNvPr>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grpSp>
          <p:nvGrpSpPr>
            <p:cNvPr id="6" name="Group 6">
              <a:extLst>
                <a:ext uri="{FF2B5EF4-FFF2-40B4-BE49-F238E27FC236}">
                  <a16:creationId xmlns:a16="http://schemas.microsoft.com/office/drawing/2014/main" id="{D666035E-D85C-4275-9B16-FC4F56253066}"/>
                </a:ext>
              </a:extLst>
            </p:cNvPr>
            <p:cNvGrpSpPr>
              <a:grpSpLocks/>
            </p:cNvGrpSpPr>
            <p:nvPr/>
          </p:nvGrpSpPr>
          <p:grpSpPr bwMode="auto">
            <a:xfrm>
              <a:off x="261" y="334"/>
              <a:ext cx="465" cy="299"/>
              <a:chOff x="0" y="0"/>
              <a:chExt cx="672" cy="432"/>
            </a:xfrm>
          </p:grpSpPr>
          <p:sp>
            <p:nvSpPr>
              <p:cNvPr id="10" name="Rectangle 7">
                <a:extLst>
                  <a:ext uri="{FF2B5EF4-FFF2-40B4-BE49-F238E27FC236}">
                    <a16:creationId xmlns:a16="http://schemas.microsoft.com/office/drawing/2014/main" id="{9F18F4C4-DA8B-45D4-B3DE-7805F9752DE9}"/>
                  </a:ext>
                </a:extLst>
              </p:cNvPr>
              <p:cNvSpPr>
                <a:spLocks noChangeArrowheads="1"/>
              </p:cNvSpPr>
              <p:nvPr/>
            </p:nvSpPr>
            <p:spPr bwMode="auto">
              <a:xfrm>
                <a:off x="0" y="0"/>
                <a:ext cx="384" cy="432"/>
              </a:xfrm>
              <a:prstGeom prst="rect">
                <a:avLst/>
              </a:prstGeom>
              <a:solidFill>
                <a:schemeClr val="accent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11" name="Rectangle 8">
                <a:extLst>
                  <a:ext uri="{FF2B5EF4-FFF2-40B4-BE49-F238E27FC236}">
                    <a16:creationId xmlns:a16="http://schemas.microsoft.com/office/drawing/2014/main" id="{85375509-4A98-404B-B227-37A582D390CE}"/>
                  </a:ext>
                </a:extLst>
              </p:cNvPr>
              <p:cNvSpPr>
                <a:spLocks noChangeArrowheads="1"/>
              </p:cNvSpPr>
              <p:nvPr/>
            </p:nvSpPr>
            <p:spPr bwMode="auto">
              <a:xfrm>
                <a:off x="337" y="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sp>
          <p:nvSpPr>
            <p:cNvPr id="7" name="Rectangle 9">
              <a:extLst>
                <a:ext uri="{FF2B5EF4-FFF2-40B4-BE49-F238E27FC236}">
                  <a16:creationId xmlns:a16="http://schemas.microsoft.com/office/drawing/2014/main" id="{4FD7ED76-B65E-43B2-9CD5-A84C126EE31C}"/>
                </a:ext>
              </a:extLst>
            </p:cNvPr>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8" name="Rectangle 10">
              <a:extLst>
                <a:ext uri="{FF2B5EF4-FFF2-40B4-BE49-F238E27FC236}">
                  <a16:creationId xmlns:a16="http://schemas.microsoft.com/office/drawing/2014/main" id="{E442E9E1-F164-43A2-A2AC-3024B4EE3394}"/>
                </a:ext>
              </a:extLst>
            </p:cNvPr>
            <p:cNvSpPr>
              <a:spLocks noChangeArrowheads="1"/>
            </p:cNvSpPr>
            <p:nvPr/>
          </p:nvSpPr>
          <p:spPr bwMode="auto">
            <a:xfrm>
              <a:off x="400" y="0"/>
              <a:ext cx="20" cy="663"/>
            </a:xfrm>
            <a:prstGeom prst="rect">
              <a:avLst/>
            </a:prstGeom>
            <a:solidFill>
              <a:schemeClr val="bg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9" name="Rectangle 11">
              <a:extLst>
                <a:ext uri="{FF2B5EF4-FFF2-40B4-BE49-F238E27FC236}">
                  <a16:creationId xmlns:a16="http://schemas.microsoft.com/office/drawing/2014/main" id="{A32EC650-A859-455B-B190-61093CFB98D9}"/>
                </a:ext>
              </a:extLst>
            </p:cNvPr>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sp>
        <p:nvSpPr>
          <p:cNvPr id="2060" name="Rectangle 12"/>
          <p:cNvSpPr>
            <a:spLocks noGrp="1" noChangeArrowheads="1"/>
          </p:cNvSpPr>
          <p:nvPr>
            <p:ph type="ctrTitle"/>
          </p:nvPr>
        </p:nvSpPr>
        <p:spPr>
          <a:xfrm>
            <a:off x="611188" y="260350"/>
            <a:ext cx="7772400" cy="1462088"/>
          </a:xfrm>
        </p:spPr>
        <p:txBody>
          <a:bodyPr/>
          <a:lstStyle>
            <a:lvl1pPr>
              <a:defRPr b="0"/>
            </a:lvl1pPr>
          </a:lstStyle>
          <a:p>
            <a:pPr lvl="0"/>
            <a:r>
              <a:rPr lang="zh-CN" altLang="zh-CN" noProof="0"/>
              <a:t>C语言程序设计</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b="0"/>
            </a:lvl1pPr>
          </a:lstStyle>
          <a:p>
            <a:pPr lvl="0"/>
            <a:r>
              <a:rPr lang="zh-CN" altLang="zh-CN" noProof="0"/>
              <a:t>单击此处编辑母版副标题样式</a:t>
            </a:r>
          </a:p>
        </p:txBody>
      </p:sp>
      <p:sp>
        <p:nvSpPr>
          <p:cNvPr id="14" name="Rectangle 14">
            <a:extLst>
              <a:ext uri="{FF2B5EF4-FFF2-40B4-BE49-F238E27FC236}">
                <a16:creationId xmlns:a16="http://schemas.microsoft.com/office/drawing/2014/main" id="{282F8C7F-3429-4972-A388-AAE1EB0205EC}"/>
              </a:ext>
            </a:extLst>
          </p:cNvPr>
          <p:cNvSpPr>
            <a:spLocks noGrp="1" noChangeArrowheads="1"/>
          </p:cNvSpPr>
          <p:nvPr>
            <p:ph type="dt" sz="half" idx="10"/>
          </p:nvPr>
        </p:nvSpPr>
        <p:spPr>
          <a:xfrm>
            <a:off x="395288" y="6248400"/>
            <a:ext cx="2089150" cy="457200"/>
          </a:xfrm>
        </p:spPr>
        <p:txBody>
          <a:bodyPr/>
          <a:lstStyle>
            <a:lvl1pPr>
              <a:defRPr>
                <a:solidFill>
                  <a:schemeClr val="bg2"/>
                </a:solidFill>
              </a:defRPr>
            </a:lvl1pPr>
          </a:lstStyle>
          <a:p>
            <a:pPr>
              <a:defRPr/>
            </a:pPr>
            <a:fld id="{734A7AB4-458C-439D-8B7C-E05C2D279355}" type="datetime1">
              <a:rPr lang="zh-CN" altLang="en-US"/>
              <a:pPr>
                <a:defRPr/>
              </a:pPr>
              <a:t>2022/3/9</a:t>
            </a:fld>
            <a:endParaRPr lang="zh-CN" altLang="en-US"/>
          </a:p>
        </p:txBody>
      </p:sp>
      <p:sp>
        <p:nvSpPr>
          <p:cNvPr id="15" name="Rectangle 16">
            <a:extLst>
              <a:ext uri="{FF2B5EF4-FFF2-40B4-BE49-F238E27FC236}">
                <a16:creationId xmlns:a16="http://schemas.microsoft.com/office/drawing/2014/main" id="{83CF3AE3-AEDC-4C51-9455-E47C20BE99CC}"/>
              </a:ext>
            </a:extLst>
          </p:cNvPr>
          <p:cNvSpPr>
            <a:spLocks noGrp="1" noChangeArrowheads="1"/>
          </p:cNvSpPr>
          <p:nvPr>
            <p:ph type="sldNum" sz="quarter" idx="11"/>
          </p:nvPr>
        </p:nvSpPr>
        <p:spPr>
          <a:xfrm>
            <a:off x="7164388" y="6248400"/>
            <a:ext cx="1598612" cy="457200"/>
          </a:xfrm>
        </p:spPr>
        <p:txBody>
          <a:bodyPr/>
          <a:lstStyle>
            <a:lvl1pPr>
              <a:defRPr>
                <a:solidFill>
                  <a:schemeClr val="bg2"/>
                </a:solidFill>
              </a:defRPr>
            </a:lvl1pPr>
          </a:lstStyle>
          <a:p>
            <a:pPr>
              <a:defRPr/>
            </a:pPr>
            <a:fld id="{D87AF6B8-E539-43F3-98E2-0E8A4CDA3F93}" type="slidenum">
              <a:rPr lang="zh-CN" altLang="zh-CN"/>
              <a:pPr>
                <a:defRPr/>
              </a:pPr>
              <a:t>‹#›</a:t>
            </a:fld>
            <a:endParaRPr lang="zh-CN" altLang="zh-CN"/>
          </a:p>
        </p:txBody>
      </p:sp>
    </p:spTree>
    <p:extLst>
      <p:ext uri="{BB962C8B-B14F-4D97-AF65-F5344CB8AC3E}">
        <p14:creationId xmlns:p14="http://schemas.microsoft.com/office/powerpoint/2010/main" val="237444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lvl1pPr>
              <a:defRPr b="0"/>
            </a:lvl1pPr>
            <a:lvl2pPr>
              <a:defRPr b="0"/>
            </a:lvl2pPr>
            <a:lvl3pPr>
              <a:defRPr b="0"/>
            </a:lvl3pPr>
            <a:lvl4pPr>
              <a:defRPr b="0"/>
            </a:lvl4pPr>
            <a:lvl5pPr>
              <a:defRPr b="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0CB5A779-4118-4126-91B8-CFBA245F93B3}"/>
              </a:ext>
            </a:extLst>
          </p:cNvPr>
          <p:cNvSpPr>
            <a:spLocks noGrp="1" noChangeArrowheads="1"/>
          </p:cNvSpPr>
          <p:nvPr>
            <p:ph type="dt" sz="half" idx="10"/>
          </p:nvPr>
        </p:nvSpPr>
        <p:spPr>
          <a:ln/>
        </p:spPr>
        <p:txBody>
          <a:bodyPr/>
          <a:lstStyle>
            <a:lvl1pPr>
              <a:defRPr/>
            </a:lvl1pPr>
          </a:lstStyle>
          <a:p>
            <a:pPr>
              <a:defRPr/>
            </a:pPr>
            <a:fld id="{819981FE-F154-45AA-BC78-CD88D924CE39}" type="datetime1">
              <a:rPr lang="zh-CN" altLang="en-US"/>
              <a:pPr>
                <a:defRPr/>
              </a:pPr>
              <a:t>2022/3/9</a:t>
            </a:fld>
            <a:endParaRPr lang="zh-CN" altLang="en-US"/>
          </a:p>
        </p:txBody>
      </p:sp>
      <p:sp>
        <p:nvSpPr>
          <p:cNvPr id="5" name="Rectangle 13">
            <a:extLst>
              <a:ext uri="{FF2B5EF4-FFF2-40B4-BE49-F238E27FC236}">
                <a16:creationId xmlns:a16="http://schemas.microsoft.com/office/drawing/2014/main" id="{B428A6F0-6200-49EA-808B-60D5925F6DF7}"/>
              </a:ext>
            </a:extLst>
          </p:cNvPr>
          <p:cNvSpPr>
            <a:spLocks noGrp="1" noChangeArrowheads="1"/>
          </p:cNvSpPr>
          <p:nvPr>
            <p:ph type="sldNum" sz="quarter" idx="11"/>
          </p:nvPr>
        </p:nvSpPr>
        <p:spPr>
          <a:ln/>
        </p:spPr>
        <p:txBody>
          <a:bodyPr/>
          <a:lstStyle>
            <a:lvl1pPr>
              <a:defRPr/>
            </a:lvl1pPr>
          </a:lstStyle>
          <a:p>
            <a:pPr>
              <a:defRPr/>
            </a:pPr>
            <a:fld id="{FBB97C68-D201-47D4-B84A-C41EB21CC0CC}" type="slidenum">
              <a:rPr lang="zh-CN" altLang="zh-CN"/>
              <a:pPr>
                <a:defRPr/>
              </a:pPr>
              <a:t>‹#›</a:t>
            </a:fld>
            <a:endParaRPr lang="zh-CN" altLang="zh-CN"/>
          </a:p>
        </p:txBody>
      </p:sp>
    </p:spTree>
    <p:extLst>
      <p:ext uri="{BB962C8B-B14F-4D97-AF65-F5344CB8AC3E}">
        <p14:creationId xmlns:p14="http://schemas.microsoft.com/office/powerpoint/2010/main" val="62885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3388" y="214313"/>
            <a:ext cx="2176462" cy="5889625"/>
          </a:xfrm>
        </p:spPr>
        <p:txBody>
          <a:bodyPr vert="eaVert"/>
          <a:lstStyle>
            <a:lvl1pPr>
              <a:defRPr b="0"/>
            </a:lvl1pPr>
          </a:lstStyle>
          <a:p>
            <a:r>
              <a:rPr lang="zh-CN" altLang="en-US"/>
              <a:t>单击此处编辑母版标题样式</a:t>
            </a:r>
          </a:p>
        </p:txBody>
      </p:sp>
      <p:sp>
        <p:nvSpPr>
          <p:cNvPr id="3" name="竖排文字占位符 2"/>
          <p:cNvSpPr>
            <a:spLocks noGrp="1"/>
          </p:cNvSpPr>
          <p:nvPr>
            <p:ph type="body" orient="vert" idx="1"/>
          </p:nvPr>
        </p:nvSpPr>
        <p:spPr>
          <a:xfrm>
            <a:off x="250825" y="214313"/>
            <a:ext cx="6380163" cy="5889625"/>
          </a:xfrm>
        </p:spPr>
        <p:txBody>
          <a:bodyPr vert="eaVert"/>
          <a:lstStyle>
            <a:lvl1pPr>
              <a:defRPr b="0"/>
            </a:lvl1pPr>
            <a:lvl2pPr>
              <a:defRPr b="0"/>
            </a:lvl2pPr>
            <a:lvl3pPr>
              <a:defRPr b="0"/>
            </a:lvl3pPr>
            <a:lvl4pPr>
              <a:defRPr b="0"/>
            </a:lvl4pPr>
            <a:lvl5pPr>
              <a:defRPr b="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1">
            <a:extLst>
              <a:ext uri="{FF2B5EF4-FFF2-40B4-BE49-F238E27FC236}">
                <a16:creationId xmlns:a16="http://schemas.microsoft.com/office/drawing/2014/main" id="{C16382AD-67FE-4607-9FE7-3C1E20FB6FE0}"/>
              </a:ext>
            </a:extLst>
          </p:cNvPr>
          <p:cNvSpPr>
            <a:spLocks noGrp="1" noChangeArrowheads="1"/>
          </p:cNvSpPr>
          <p:nvPr>
            <p:ph type="dt" sz="half" idx="10"/>
          </p:nvPr>
        </p:nvSpPr>
        <p:spPr>
          <a:ln/>
        </p:spPr>
        <p:txBody>
          <a:bodyPr/>
          <a:lstStyle>
            <a:lvl1pPr>
              <a:defRPr/>
            </a:lvl1pPr>
          </a:lstStyle>
          <a:p>
            <a:pPr>
              <a:defRPr/>
            </a:pPr>
            <a:fld id="{89B527E9-9535-45D0-900C-C536210C36BB}" type="datetime1">
              <a:rPr lang="zh-CN" altLang="en-US"/>
              <a:pPr>
                <a:defRPr/>
              </a:pPr>
              <a:t>2022/3/9</a:t>
            </a:fld>
            <a:endParaRPr lang="zh-CN" altLang="en-US"/>
          </a:p>
        </p:txBody>
      </p:sp>
      <p:sp>
        <p:nvSpPr>
          <p:cNvPr id="5" name="Rectangle 13">
            <a:extLst>
              <a:ext uri="{FF2B5EF4-FFF2-40B4-BE49-F238E27FC236}">
                <a16:creationId xmlns:a16="http://schemas.microsoft.com/office/drawing/2014/main" id="{70A4F460-ECAD-4AD4-B7CF-9EDDDB2FD27B}"/>
              </a:ext>
            </a:extLst>
          </p:cNvPr>
          <p:cNvSpPr>
            <a:spLocks noGrp="1" noChangeArrowheads="1"/>
          </p:cNvSpPr>
          <p:nvPr>
            <p:ph type="sldNum" sz="quarter" idx="11"/>
          </p:nvPr>
        </p:nvSpPr>
        <p:spPr>
          <a:ln/>
        </p:spPr>
        <p:txBody>
          <a:bodyPr/>
          <a:lstStyle>
            <a:lvl1pPr>
              <a:defRPr/>
            </a:lvl1pPr>
          </a:lstStyle>
          <a:p>
            <a:pPr>
              <a:defRPr/>
            </a:pPr>
            <a:fld id="{01582E4F-FC1F-4A28-84E8-90D94C8610E3}" type="slidenum">
              <a:rPr lang="zh-CN" altLang="zh-CN"/>
              <a:pPr>
                <a:defRPr/>
              </a:pPr>
              <a:t>‹#›</a:t>
            </a:fld>
            <a:endParaRPr lang="zh-CN" altLang="zh-CN"/>
          </a:p>
        </p:txBody>
      </p:sp>
    </p:spTree>
    <p:extLst>
      <p:ext uri="{BB962C8B-B14F-4D97-AF65-F5344CB8AC3E}">
        <p14:creationId xmlns:p14="http://schemas.microsoft.com/office/powerpoint/2010/main" val="2524007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28E31CFF-7B70-4C0D-8566-DCF0B64E3627}"/>
              </a:ext>
            </a:extLst>
          </p:cNvPr>
          <p:cNvSpPr>
            <a:spLocks noGrp="1" noChangeArrowheads="1"/>
          </p:cNvSpPr>
          <p:nvPr>
            <p:ph type="ftr" sz="quarter" idx="10"/>
          </p:nvPr>
        </p:nvSpPr>
        <p:spPr>
          <a:xfrm>
            <a:off x="0" y="0"/>
            <a:ext cx="0" cy="0"/>
          </a:xfrm>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39024BE0-5FB0-431D-8380-F6160B05100B}"/>
              </a:ext>
            </a:extLst>
          </p:cNvPr>
          <p:cNvSpPr>
            <a:spLocks noGrp="1" noChangeArrowheads="1"/>
          </p:cNvSpPr>
          <p:nvPr>
            <p:ph type="sldNum" sz="quarter" idx="11"/>
          </p:nvPr>
        </p:nvSpPr>
        <p:spPr/>
        <p:txBody>
          <a:bodyPr/>
          <a:lstStyle>
            <a:lvl1pPr>
              <a:defRPr/>
            </a:lvl1pPr>
          </a:lstStyle>
          <a:p>
            <a:pPr>
              <a:defRPr/>
            </a:pPr>
            <a:fld id="{95786055-EEE5-4429-A3D7-577937916BE0}" type="slidenum">
              <a:rPr lang="en-US" altLang="zh-CN"/>
              <a:pPr>
                <a:defRPr/>
              </a:pPr>
              <a:t>‹#›</a:t>
            </a:fld>
            <a:endParaRPr lang="en-US" altLang="zh-CN"/>
          </a:p>
        </p:txBody>
      </p:sp>
      <p:sp>
        <p:nvSpPr>
          <p:cNvPr id="7" name="Rectangle 16">
            <a:extLst>
              <a:ext uri="{FF2B5EF4-FFF2-40B4-BE49-F238E27FC236}">
                <a16:creationId xmlns:a16="http://schemas.microsoft.com/office/drawing/2014/main" id="{BFEBF2D3-DAD6-43E1-A432-171568D6FB47}"/>
              </a:ext>
            </a:extLst>
          </p:cNvPr>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4648942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a:extLst>
              <a:ext uri="{FF2B5EF4-FFF2-40B4-BE49-F238E27FC236}">
                <a16:creationId xmlns:a16="http://schemas.microsoft.com/office/drawing/2014/main" id="{7276620F-D30B-4B13-99DE-E533DD3FA863}"/>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nvGrpSpPr>
          <p:cNvPr id="5" name="组合 15">
            <a:extLst>
              <a:ext uri="{FF2B5EF4-FFF2-40B4-BE49-F238E27FC236}">
                <a16:creationId xmlns:a16="http://schemas.microsoft.com/office/drawing/2014/main" id="{F3EDEC83-0256-4762-9167-8C316BCEACD9}"/>
              </a:ext>
            </a:extLst>
          </p:cNvPr>
          <p:cNvGrpSpPr>
            <a:grpSpLocks/>
          </p:cNvGrpSpPr>
          <p:nvPr/>
        </p:nvGrpSpPr>
        <p:grpSpPr bwMode="auto">
          <a:xfrm>
            <a:off x="-3175" y="4953000"/>
            <a:ext cx="9147175" cy="1911350"/>
            <a:chOff x="-3765" y="4832896"/>
            <a:chExt cx="9147765" cy="2032192"/>
          </a:xfrm>
        </p:grpSpPr>
        <p:sp>
          <p:nvSpPr>
            <p:cNvPr id="6" name="任意多边形 15">
              <a:extLst>
                <a:ext uri="{FF2B5EF4-FFF2-40B4-BE49-F238E27FC236}">
                  <a16:creationId xmlns:a16="http://schemas.microsoft.com/office/drawing/2014/main" id="{AFEA0ED5-915F-4481-8FF5-447E44289E85}"/>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solidFill>
                  <a:prstClr val="black"/>
                </a:solidFill>
                <a:latin typeface="+mn-lt"/>
              </a:endParaRPr>
            </a:p>
          </p:txBody>
        </p:sp>
        <p:sp>
          <p:nvSpPr>
            <p:cNvPr id="7" name="任意多边形 18">
              <a:extLst>
                <a:ext uri="{FF2B5EF4-FFF2-40B4-BE49-F238E27FC236}">
                  <a16:creationId xmlns:a16="http://schemas.microsoft.com/office/drawing/2014/main" id="{E505D8BB-A70A-4B7D-AFEA-A9EBF8760DB6}"/>
                </a:ext>
              </a:extLst>
            </p:cNvPr>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18">
              <a:extLst>
                <a:ext uri="{FF2B5EF4-FFF2-40B4-BE49-F238E27FC236}">
                  <a16:creationId xmlns:a16="http://schemas.microsoft.com/office/drawing/2014/main" id="{F7DFF614-AE5B-483E-B962-4A0E8E63DAD8}"/>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cxnSp>
          <p:nvCxnSpPr>
            <p:cNvPr id="10" name="直接连接符 9">
              <a:extLst>
                <a:ext uri="{FF2B5EF4-FFF2-40B4-BE49-F238E27FC236}">
                  <a16:creationId xmlns:a16="http://schemas.microsoft.com/office/drawing/2014/main" id="{5FD095CA-994F-4A67-9732-2EC3755F5315}"/>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1" name="日期占位符 29">
            <a:extLst>
              <a:ext uri="{FF2B5EF4-FFF2-40B4-BE49-F238E27FC236}">
                <a16:creationId xmlns:a16="http://schemas.microsoft.com/office/drawing/2014/main" id="{4A425024-DD1A-47CF-A2AE-47A4C0E6E8BB}"/>
              </a:ext>
            </a:extLst>
          </p:cNvPr>
          <p:cNvSpPr>
            <a:spLocks noGrp="1"/>
          </p:cNvSpPr>
          <p:nvPr>
            <p:ph type="dt" sz="half" idx="10"/>
          </p:nvPr>
        </p:nvSpPr>
        <p:spPr/>
        <p:txBody>
          <a:bodyPr/>
          <a:lstStyle>
            <a:lvl1pPr>
              <a:defRPr>
                <a:solidFill>
                  <a:srgbClr val="FFFFFF"/>
                </a:solidFill>
              </a:defRPr>
            </a:lvl1pPr>
            <a:extLst/>
          </a:lstStyle>
          <a:p>
            <a:pPr>
              <a:defRPr/>
            </a:pPr>
            <a:fld id="{2AEF1999-9C12-48BE-8880-96EC79D2F455}" type="datetimeFigureOut">
              <a:rPr lang="zh-CN" altLang="en-US"/>
              <a:pPr>
                <a:defRPr/>
              </a:pPr>
              <a:t>2022/3/9</a:t>
            </a:fld>
            <a:endParaRPr lang="zh-CN" altLang="en-US"/>
          </a:p>
        </p:txBody>
      </p:sp>
      <p:sp>
        <p:nvSpPr>
          <p:cNvPr id="12" name="页脚占位符 18">
            <a:extLst>
              <a:ext uri="{FF2B5EF4-FFF2-40B4-BE49-F238E27FC236}">
                <a16:creationId xmlns:a16="http://schemas.microsoft.com/office/drawing/2014/main" id="{11A9F42B-093A-449A-9AE0-704B3EFF29A6}"/>
              </a:ext>
            </a:extLst>
          </p:cNvPr>
          <p:cNvSpPr>
            <a:spLocks noGrp="1"/>
          </p:cNvSpPr>
          <p:nvPr>
            <p:ph type="ftr" sz="quarter" idx="11"/>
          </p:nvPr>
        </p:nvSpPr>
        <p:spPr/>
        <p:txBody>
          <a:bodyPr/>
          <a:lstStyle>
            <a:lvl1pPr>
              <a:defRPr>
                <a:solidFill>
                  <a:srgbClr val="2DA2BF">
                    <a:tint val="20000"/>
                  </a:srgbClr>
                </a:solidFill>
              </a:defRPr>
            </a:lvl1pPr>
            <a:extLst/>
          </a:lstStyle>
          <a:p>
            <a:pPr>
              <a:defRPr/>
            </a:pPr>
            <a:endParaRPr lang="zh-CN" altLang="en-US"/>
          </a:p>
        </p:txBody>
      </p:sp>
      <p:sp>
        <p:nvSpPr>
          <p:cNvPr id="13" name="灯片编号占位符 26">
            <a:extLst>
              <a:ext uri="{FF2B5EF4-FFF2-40B4-BE49-F238E27FC236}">
                <a16:creationId xmlns:a16="http://schemas.microsoft.com/office/drawing/2014/main" id="{ED1D507F-D970-444B-AB1A-CDBB16AAC274}"/>
              </a:ext>
            </a:extLst>
          </p:cNvPr>
          <p:cNvSpPr>
            <a:spLocks noGrp="1"/>
          </p:cNvSpPr>
          <p:nvPr>
            <p:ph type="sldNum" sz="quarter" idx="12"/>
          </p:nvPr>
        </p:nvSpPr>
        <p:spPr/>
        <p:txBody>
          <a:bodyPr/>
          <a:lstStyle>
            <a:lvl1pPr>
              <a:defRPr>
                <a:solidFill>
                  <a:srgbClr val="FFFFFF"/>
                </a:solidFill>
              </a:defRPr>
            </a:lvl1pPr>
          </a:lstStyle>
          <a:p>
            <a:pPr>
              <a:defRPr/>
            </a:pPr>
            <a:fld id="{02D2557A-A988-488E-91CB-29D4F89DAE3B}" type="slidenum">
              <a:rPr lang="zh-CN" altLang="en-US"/>
              <a:pPr>
                <a:defRPr/>
              </a:pPr>
              <a:t>‹#›</a:t>
            </a:fld>
            <a:endParaRPr lang="zh-CN" altLang="en-US"/>
          </a:p>
        </p:txBody>
      </p:sp>
    </p:spTree>
    <p:extLst>
      <p:ext uri="{BB962C8B-B14F-4D97-AF65-F5344CB8AC3E}">
        <p14:creationId xmlns:p14="http://schemas.microsoft.com/office/powerpoint/2010/main" val="541374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a:extLst>
              <a:ext uri="{FF2B5EF4-FFF2-40B4-BE49-F238E27FC236}">
                <a16:creationId xmlns:a16="http://schemas.microsoft.com/office/drawing/2014/main" id="{403733C2-954E-4B4C-9479-EE5CCDC23568}"/>
              </a:ext>
            </a:extLst>
          </p:cNvPr>
          <p:cNvSpPr>
            <a:spLocks noGrp="1"/>
          </p:cNvSpPr>
          <p:nvPr>
            <p:ph type="dt" sz="half" idx="10"/>
          </p:nvPr>
        </p:nvSpPr>
        <p:spPr/>
        <p:txBody>
          <a:bodyPr/>
          <a:lstStyle>
            <a:lvl1pPr>
              <a:defRPr/>
            </a:lvl1pPr>
          </a:lstStyle>
          <a:p>
            <a:pPr>
              <a:defRPr/>
            </a:pPr>
            <a:fld id="{B7650B6B-6384-4489-BF9C-535F72A61C03}" type="datetimeFigureOut">
              <a:rPr lang="zh-CN" altLang="en-US"/>
              <a:pPr>
                <a:defRPr/>
              </a:pPr>
              <a:t>2022/3/9</a:t>
            </a:fld>
            <a:endParaRPr lang="zh-CN" altLang="en-US"/>
          </a:p>
        </p:txBody>
      </p:sp>
      <p:sp>
        <p:nvSpPr>
          <p:cNvPr id="5" name="页脚占位符 21">
            <a:extLst>
              <a:ext uri="{FF2B5EF4-FFF2-40B4-BE49-F238E27FC236}">
                <a16:creationId xmlns:a16="http://schemas.microsoft.com/office/drawing/2014/main" id="{2EA51B1E-7F8E-482E-A5C5-4A28F50FE35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17">
            <a:extLst>
              <a:ext uri="{FF2B5EF4-FFF2-40B4-BE49-F238E27FC236}">
                <a16:creationId xmlns:a16="http://schemas.microsoft.com/office/drawing/2014/main" id="{F8C42565-7BAC-4634-8AE5-EA611AB448E1}"/>
              </a:ext>
            </a:extLst>
          </p:cNvPr>
          <p:cNvSpPr>
            <a:spLocks noGrp="1"/>
          </p:cNvSpPr>
          <p:nvPr>
            <p:ph type="sldNum" sz="quarter" idx="12"/>
          </p:nvPr>
        </p:nvSpPr>
        <p:spPr/>
        <p:txBody>
          <a:bodyPr/>
          <a:lstStyle>
            <a:lvl1pPr>
              <a:defRPr/>
            </a:lvl1pPr>
          </a:lstStyle>
          <a:p>
            <a:pPr>
              <a:defRPr/>
            </a:pPr>
            <a:fld id="{30967FC4-6AF7-4CF6-82F6-C3DB0D4910E5}" type="slidenum">
              <a:rPr lang="zh-CN" altLang="en-US"/>
              <a:pPr>
                <a:defRPr/>
              </a:pPr>
              <a:t>‹#›</a:t>
            </a:fld>
            <a:endParaRPr lang="zh-CN" altLang="en-US"/>
          </a:p>
        </p:txBody>
      </p:sp>
    </p:spTree>
    <p:extLst>
      <p:ext uri="{BB962C8B-B14F-4D97-AF65-F5344CB8AC3E}">
        <p14:creationId xmlns:p14="http://schemas.microsoft.com/office/powerpoint/2010/main" val="2737297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10">
            <a:extLst>
              <a:ext uri="{FF2B5EF4-FFF2-40B4-BE49-F238E27FC236}">
                <a16:creationId xmlns:a16="http://schemas.microsoft.com/office/drawing/2014/main" id="{CD2289F2-0827-4519-9DEA-2603FE7C5CB8}"/>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5" name="燕尾形 11">
            <a:extLst>
              <a:ext uri="{FF2B5EF4-FFF2-40B4-BE49-F238E27FC236}">
                <a16:creationId xmlns:a16="http://schemas.microsoft.com/office/drawing/2014/main" id="{0F2843FD-7649-47EE-89A7-4D680EB1E116}"/>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a:extLst>
              <a:ext uri="{FF2B5EF4-FFF2-40B4-BE49-F238E27FC236}">
                <a16:creationId xmlns:a16="http://schemas.microsoft.com/office/drawing/2014/main" id="{BBAEE41A-FFA0-4204-8FBD-A6C14CE87FB8}"/>
              </a:ext>
            </a:extLst>
          </p:cNvPr>
          <p:cNvSpPr>
            <a:spLocks noGrp="1"/>
          </p:cNvSpPr>
          <p:nvPr>
            <p:ph type="dt" sz="half" idx="10"/>
          </p:nvPr>
        </p:nvSpPr>
        <p:spPr/>
        <p:txBody>
          <a:bodyPr/>
          <a:lstStyle>
            <a:lvl1pPr>
              <a:defRPr>
                <a:solidFill>
                  <a:prstClr val="white"/>
                </a:solidFill>
              </a:defRPr>
            </a:lvl1pPr>
            <a:extLst/>
          </a:lstStyle>
          <a:p>
            <a:pPr>
              <a:defRPr/>
            </a:pPr>
            <a:fld id="{3D939564-FC64-418C-9D23-0213291CDB50}" type="datetimeFigureOut">
              <a:rPr lang="zh-CN" altLang="en-US"/>
              <a:pPr>
                <a:defRPr/>
              </a:pPr>
              <a:t>2022/3/9</a:t>
            </a:fld>
            <a:endParaRPr lang="zh-CN" altLang="en-US"/>
          </a:p>
        </p:txBody>
      </p:sp>
      <p:sp>
        <p:nvSpPr>
          <p:cNvPr id="7" name="页脚占位符 4">
            <a:extLst>
              <a:ext uri="{FF2B5EF4-FFF2-40B4-BE49-F238E27FC236}">
                <a16:creationId xmlns:a16="http://schemas.microsoft.com/office/drawing/2014/main" id="{888D070F-470F-4F97-9EC7-241413F37255}"/>
              </a:ext>
            </a:extLst>
          </p:cNvPr>
          <p:cNvSpPr>
            <a:spLocks noGrp="1"/>
          </p:cNvSpPr>
          <p:nvPr>
            <p:ph type="ftr" sz="quarter" idx="11"/>
          </p:nvPr>
        </p:nvSpPr>
        <p:spPr/>
        <p:txBody>
          <a:bodyPr/>
          <a:lstStyle>
            <a:lvl1pPr>
              <a:defRPr>
                <a:solidFill>
                  <a:prstClr val="white"/>
                </a:solidFill>
              </a:defRPr>
            </a:lvl1pPr>
            <a:extLst/>
          </a:lstStyle>
          <a:p>
            <a:pPr>
              <a:defRPr/>
            </a:pPr>
            <a:endParaRPr lang="zh-CN" altLang="en-US"/>
          </a:p>
        </p:txBody>
      </p:sp>
      <p:sp>
        <p:nvSpPr>
          <p:cNvPr id="8" name="灯片编号占位符 5">
            <a:extLst>
              <a:ext uri="{FF2B5EF4-FFF2-40B4-BE49-F238E27FC236}">
                <a16:creationId xmlns:a16="http://schemas.microsoft.com/office/drawing/2014/main" id="{51FF78B1-C7A1-43E4-8B12-664A2798462A}"/>
              </a:ext>
            </a:extLst>
          </p:cNvPr>
          <p:cNvSpPr>
            <a:spLocks noGrp="1"/>
          </p:cNvSpPr>
          <p:nvPr>
            <p:ph type="sldNum" sz="quarter" idx="12"/>
          </p:nvPr>
        </p:nvSpPr>
        <p:spPr/>
        <p:txBody>
          <a:bodyPr/>
          <a:lstStyle>
            <a:lvl1pPr>
              <a:defRPr>
                <a:solidFill>
                  <a:srgbClr val="FFFFFF"/>
                </a:solidFill>
              </a:defRPr>
            </a:lvl1pPr>
          </a:lstStyle>
          <a:p>
            <a:pPr>
              <a:defRPr/>
            </a:pPr>
            <a:fld id="{94C18FA1-9B26-4C82-9E7E-060EACD18A7B}" type="slidenum">
              <a:rPr lang="zh-CN" altLang="en-US"/>
              <a:pPr>
                <a:defRPr/>
              </a:pPr>
              <a:t>‹#›</a:t>
            </a:fld>
            <a:endParaRPr lang="zh-CN" altLang="en-US"/>
          </a:p>
        </p:txBody>
      </p:sp>
    </p:spTree>
    <p:extLst>
      <p:ext uri="{BB962C8B-B14F-4D97-AF65-F5344CB8AC3E}">
        <p14:creationId xmlns:p14="http://schemas.microsoft.com/office/powerpoint/2010/main" val="296029833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a:extLst>
              <a:ext uri="{FF2B5EF4-FFF2-40B4-BE49-F238E27FC236}">
                <a16:creationId xmlns:a16="http://schemas.microsoft.com/office/drawing/2014/main" id="{4B662485-267A-4F73-A478-8249F2F5C3C2}"/>
              </a:ext>
            </a:extLst>
          </p:cNvPr>
          <p:cNvSpPr>
            <a:spLocks noGrp="1"/>
          </p:cNvSpPr>
          <p:nvPr>
            <p:ph type="dt" sz="half" idx="10"/>
          </p:nvPr>
        </p:nvSpPr>
        <p:spPr/>
        <p:txBody>
          <a:bodyPr/>
          <a:lstStyle>
            <a:lvl1pPr>
              <a:defRPr>
                <a:solidFill>
                  <a:prstClr val="white"/>
                </a:solidFill>
              </a:defRPr>
            </a:lvl1pPr>
            <a:extLst/>
          </a:lstStyle>
          <a:p>
            <a:pPr>
              <a:defRPr/>
            </a:pPr>
            <a:fld id="{1C3B8B7D-ECE8-440E-8C08-698D1638C659}" type="datetimeFigureOut">
              <a:rPr lang="zh-CN" altLang="en-US"/>
              <a:pPr>
                <a:defRPr/>
              </a:pPr>
              <a:t>2022/3/9</a:t>
            </a:fld>
            <a:endParaRPr lang="zh-CN" altLang="en-US"/>
          </a:p>
        </p:txBody>
      </p:sp>
      <p:sp>
        <p:nvSpPr>
          <p:cNvPr id="6" name="页脚占位符 5">
            <a:extLst>
              <a:ext uri="{FF2B5EF4-FFF2-40B4-BE49-F238E27FC236}">
                <a16:creationId xmlns:a16="http://schemas.microsoft.com/office/drawing/2014/main" id="{005C5CEF-FE64-4A1A-AAC2-21602BBDA150}"/>
              </a:ext>
            </a:extLst>
          </p:cNvPr>
          <p:cNvSpPr>
            <a:spLocks noGrp="1"/>
          </p:cNvSpPr>
          <p:nvPr>
            <p:ph type="ftr" sz="quarter" idx="11"/>
          </p:nvPr>
        </p:nvSpPr>
        <p:spPr/>
        <p:txBody>
          <a:bodyPr/>
          <a:lstStyle>
            <a:lvl1pPr>
              <a:defRPr>
                <a:solidFill>
                  <a:prstClr val="white"/>
                </a:solidFill>
              </a:defRPr>
            </a:lvl1pPr>
            <a:extLst/>
          </a:lstStyle>
          <a:p>
            <a:pPr>
              <a:defRPr/>
            </a:pPr>
            <a:endParaRPr lang="zh-CN" altLang="en-US"/>
          </a:p>
        </p:txBody>
      </p:sp>
      <p:sp>
        <p:nvSpPr>
          <p:cNvPr id="7" name="灯片编号占位符 6">
            <a:extLst>
              <a:ext uri="{FF2B5EF4-FFF2-40B4-BE49-F238E27FC236}">
                <a16:creationId xmlns:a16="http://schemas.microsoft.com/office/drawing/2014/main" id="{AA59BF9D-EA90-4F91-98F4-C6A175A2F491}"/>
              </a:ext>
            </a:extLst>
          </p:cNvPr>
          <p:cNvSpPr>
            <a:spLocks noGrp="1"/>
          </p:cNvSpPr>
          <p:nvPr>
            <p:ph type="sldNum" sz="quarter" idx="12"/>
          </p:nvPr>
        </p:nvSpPr>
        <p:spPr/>
        <p:txBody>
          <a:bodyPr/>
          <a:lstStyle>
            <a:lvl1pPr>
              <a:defRPr>
                <a:solidFill>
                  <a:srgbClr val="FFFFFF"/>
                </a:solidFill>
              </a:defRPr>
            </a:lvl1pPr>
          </a:lstStyle>
          <a:p>
            <a:pPr>
              <a:defRPr/>
            </a:pPr>
            <a:fld id="{7C6415CB-37FC-4755-8FA5-82CA68B7106D}" type="slidenum">
              <a:rPr lang="zh-CN" altLang="en-US"/>
              <a:pPr>
                <a:defRPr/>
              </a:pPr>
              <a:t>‹#›</a:t>
            </a:fld>
            <a:endParaRPr lang="zh-CN" altLang="en-US"/>
          </a:p>
        </p:txBody>
      </p:sp>
    </p:spTree>
    <p:extLst>
      <p:ext uri="{BB962C8B-B14F-4D97-AF65-F5344CB8AC3E}">
        <p14:creationId xmlns:p14="http://schemas.microsoft.com/office/powerpoint/2010/main" val="4129364755"/>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56025A87-501E-4ECA-8141-177B8CA45530}"/>
              </a:ext>
            </a:extLst>
          </p:cNvPr>
          <p:cNvSpPr>
            <a:spLocks noGrp="1"/>
          </p:cNvSpPr>
          <p:nvPr>
            <p:ph type="dt" sz="half" idx="10"/>
          </p:nvPr>
        </p:nvSpPr>
        <p:spPr/>
        <p:txBody>
          <a:bodyPr/>
          <a:lstStyle>
            <a:lvl1pPr>
              <a:defRPr/>
            </a:lvl1pPr>
            <a:extLst/>
          </a:lstStyle>
          <a:p>
            <a:pPr>
              <a:defRPr/>
            </a:pPr>
            <a:fld id="{208A2964-CCFD-4C53-8AA2-F95FE73783FC}" type="datetimeFigureOut">
              <a:rPr lang="zh-CN" altLang="en-US"/>
              <a:pPr>
                <a:defRPr/>
              </a:pPr>
              <a:t>2022/3/9</a:t>
            </a:fld>
            <a:endParaRPr lang="zh-CN" altLang="en-US"/>
          </a:p>
        </p:txBody>
      </p:sp>
      <p:sp>
        <p:nvSpPr>
          <p:cNvPr id="8" name="页脚占位符 7">
            <a:extLst>
              <a:ext uri="{FF2B5EF4-FFF2-40B4-BE49-F238E27FC236}">
                <a16:creationId xmlns:a16="http://schemas.microsoft.com/office/drawing/2014/main" id="{6C51DB45-3BE6-4196-894F-73F4822EF7EC}"/>
              </a:ext>
            </a:extLst>
          </p:cNvPr>
          <p:cNvSpPr>
            <a:spLocks noGrp="1"/>
          </p:cNvSpPr>
          <p:nvPr>
            <p:ph type="ftr" sz="quarter" idx="11"/>
          </p:nvPr>
        </p:nvSpPr>
        <p:spPr/>
        <p:txBody>
          <a:bodyPr/>
          <a:lstStyle>
            <a:lvl1pPr>
              <a:defRPr/>
            </a:lvl1pPr>
            <a:extLst/>
          </a:lstStyle>
          <a:p>
            <a:pPr>
              <a:defRPr/>
            </a:pPr>
            <a:endParaRPr lang="zh-CN" altLang="en-US"/>
          </a:p>
        </p:txBody>
      </p:sp>
      <p:sp>
        <p:nvSpPr>
          <p:cNvPr id="9" name="灯片编号占位符 8">
            <a:extLst>
              <a:ext uri="{FF2B5EF4-FFF2-40B4-BE49-F238E27FC236}">
                <a16:creationId xmlns:a16="http://schemas.microsoft.com/office/drawing/2014/main" id="{9A54B549-E7C5-4DC0-A4AE-4C2C2FA555D0}"/>
              </a:ext>
            </a:extLst>
          </p:cNvPr>
          <p:cNvSpPr>
            <a:spLocks noGrp="1"/>
          </p:cNvSpPr>
          <p:nvPr>
            <p:ph type="sldNum" sz="quarter" idx="12"/>
          </p:nvPr>
        </p:nvSpPr>
        <p:spPr/>
        <p:txBody>
          <a:bodyPr/>
          <a:lstStyle>
            <a:lvl1pPr>
              <a:defRPr/>
            </a:lvl1pPr>
          </a:lstStyle>
          <a:p>
            <a:pPr>
              <a:defRPr/>
            </a:pPr>
            <a:fld id="{A27209E7-E8CF-48E7-A845-D1A1005FD6B2}" type="slidenum">
              <a:rPr lang="zh-CN" altLang="en-US"/>
              <a:pPr>
                <a:defRPr/>
              </a:pPr>
              <a:t>‹#›</a:t>
            </a:fld>
            <a:endParaRPr lang="zh-CN" altLang="en-US"/>
          </a:p>
        </p:txBody>
      </p:sp>
    </p:spTree>
    <p:extLst>
      <p:ext uri="{BB962C8B-B14F-4D97-AF65-F5344CB8AC3E}">
        <p14:creationId xmlns:p14="http://schemas.microsoft.com/office/powerpoint/2010/main" val="2827745158"/>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EB7CCCB7-2681-47BF-B23D-190F1F011BFD}"/>
              </a:ext>
            </a:extLst>
          </p:cNvPr>
          <p:cNvSpPr>
            <a:spLocks noGrp="1"/>
          </p:cNvSpPr>
          <p:nvPr>
            <p:ph type="dt" sz="half" idx="10"/>
          </p:nvPr>
        </p:nvSpPr>
        <p:spPr/>
        <p:txBody>
          <a:bodyPr/>
          <a:lstStyle>
            <a:lvl1pPr>
              <a:defRPr>
                <a:solidFill>
                  <a:prstClr val="white"/>
                </a:solidFill>
              </a:defRPr>
            </a:lvl1pPr>
            <a:extLst/>
          </a:lstStyle>
          <a:p>
            <a:pPr>
              <a:defRPr/>
            </a:pPr>
            <a:fld id="{0FA71AA7-BF1D-4813-B99C-529145E268E7}" type="datetimeFigureOut">
              <a:rPr lang="zh-CN" altLang="en-US"/>
              <a:pPr>
                <a:defRPr/>
              </a:pPr>
              <a:t>2022/3/9</a:t>
            </a:fld>
            <a:endParaRPr lang="zh-CN" altLang="en-US"/>
          </a:p>
        </p:txBody>
      </p:sp>
      <p:sp>
        <p:nvSpPr>
          <p:cNvPr id="4" name="页脚占位符 3">
            <a:extLst>
              <a:ext uri="{FF2B5EF4-FFF2-40B4-BE49-F238E27FC236}">
                <a16:creationId xmlns:a16="http://schemas.microsoft.com/office/drawing/2014/main" id="{CD5B9A54-7FC3-46FA-9245-E8DFB61D4BB1}"/>
              </a:ext>
            </a:extLst>
          </p:cNvPr>
          <p:cNvSpPr>
            <a:spLocks noGrp="1"/>
          </p:cNvSpPr>
          <p:nvPr>
            <p:ph type="ftr" sz="quarter" idx="11"/>
          </p:nvPr>
        </p:nvSpPr>
        <p:spPr/>
        <p:txBody>
          <a:bodyPr/>
          <a:lstStyle>
            <a:lvl1pPr>
              <a:defRPr>
                <a:solidFill>
                  <a:prstClr val="white"/>
                </a:solidFill>
              </a:defRPr>
            </a:lvl1pPr>
            <a:extLst/>
          </a:lstStyle>
          <a:p>
            <a:pPr>
              <a:defRPr/>
            </a:pPr>
            <a:endParaRPr lang="zh-CN" altLang="en-US"/>
          </a:p>
        </p:txBody>
      </p:sp>
      <p:sp>
        <p:nvSpPr>
          <p:cNvPr id="5" name="灯片编号占位符 4">
            <a:extLst>
              <a:ext uri="{FF2B5EF4-FFF2-40B4-BE49-F238E27FC236}">
                <a16:creationId xmlns:a16="http://schemas.microsoft.com/office/drawing/2014/main" id="{114CDB8A-D6E2-4148-8D7B-CFD539E7A287}"/>
              </a:ext>
            </a:extLst>
          </p:cNvPr>
          <p:cNvSpPr>
            <a:spLocks noGrp="1"/>
          </p:cNvSpPr>
          <p:nvPr>
            <p:ph type="sldNum" sz="quarter" idx="12"/>
          </p:nvPr>
        </p:nvSpPr>
        <p:spPr/>
        <p:txBody>
          <a:bodyPr/>
          <a:lstStyle>
            <a:lvl1pPr>
              <a:defRPr>
                <a:solidFill>
                  <a:srgbClr val="FFFFFF"/>
                </a:solidFill>
              </a:defRPr>
            </a:lvl1pPr>
          </a:lstStyle>
          <a:p>
            <a:pPr>
              <a:defRPr/>
            </a:pPr>
            <a:fld id="{0071A00D-E9BE-4E48-8EF9-E7DB66E1712B}" type="slidenum">
              <a:rPr lang="zh-CN" altLang="en-US"/>
              <a:pPr>
                <a:defRPr/>
              </a:pPr>
              <a:t>‹#›</a:t>
            </a:fld>
            <a:endParaRPr lang="zh-CN" altLang="en-US"/>
          </a:p>
        </p:txBody>
      </p:sp>
    </p:spTree>
    <p:extLst>
      <p:ext uri="{BB962C8B-B14F-4D97-AF65-F5344CB8AC3E}">
        <p14:creationId xmlns:p14="http://schemas.microsoft.com/office/powerpoint/2010/main" val="1582963311"/>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a:extLst>
              <a:ext uri="{FF2B5EF4-FFF2-40B4-BE49-F238E27FC236}">
                <a16:creationId xmlns:a16="http://schemas.microsoft.com/office/drawing/2014/main" id="{CB4C7E89-0883-45E8-B43C-BB507AF28993}"/>
              </a:ext>
            </a:extLst>
          </p:cNvPr>
          <p:cNvSpPr>
            <a:spLocks noGrp="1"/>
          </p:cNvSpPr>
          <p:nvPr>
            <p:ph type="dt" sz="half" idx="10"/>
          </p:nvPr>
        </p:nvSpPr>
        <p:spPr/>
        <p:txBody>
          <a:bodyPr/>
          <a:lstStyle>
            <a:lvl1pPr>
              <a:defRPr/>
            </a:lvl1pPr>
          </a:lstStyle>
          <a:p>
            <a:pPr>
              <a:defRPr/>
            </a:pPr>
            <a:fld id="{B7650B6B-6384-4489-BF9C-535F72A61C03}" type="datetimeFigureOut">
              <a:rPr lang="zh-CN" altLang="en-US"/>
              <a:pPr>
                <a:defRPr/>
              </a:pPr>
              <a:t>2022/3/9</a:t>
            </a:fld>
            <a:endParaRPr lang="zh-CN" altLang="en-US"/>
          </a:p>
        </p:txBody>
      </p:sp>
      <p:sp>
        <p:nvSpPr>
          <p:cNvPr id="3" name="页脚占位符 21">
            <a:extLst>
              <a:ext uri="{FF2B5EF4-FFF2-40B4-BE49-F238E27FC236}">
                <a16:creationId xmlns:a16="http://schemas.microsoft.com/office/drawing/2014/main" id="{8CDC42F9-E628-4559-A727-8185CEAE8023}"/>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17">
            <a:extLst>
              <a:ext uri="{FF2B5EF4-FFF2-40B4-BE49-F238E27FC236}">
                <a16:creationId xmlns:a16="http://schemas.microsoft.com/office/drawing/2014/main" id="{6F316018-D0B9-469D-9A6D-989D95B48D9C}"/>
              </a:ext>
            </a:extLst>
          </p:cNvPr>
          <p:cNvSpPr>
            <a:spLocks noGrp="1"/>
          </p:cNvSpPr>
          <p:nvPr>
            <p:ph type="sldNum" sz="quarter" idx="12"/>
          </p:nvPr>
        </p:nvSpPr>
        <p:spPr/>
        <p:txBody>
          <a:bodyPr/>
          <a:lstStyle>
            <a:lvl1pPr>
              <a:defRPr/>
            </a:lvl1pPr>
          </a:lstStyle>
          <a:p>
            <a:pPr>
              <a:defRPr/>
            </a:pPr>
            <a:fld id="{A0C57A08-1732-412D-97B8-687C4A0AF0F5}" type="slidenum">
              <a:rPr lang="zh-CN" altLang="en-US"/>
              <a:pPr>
                <a:defRPr/>
              </a:pPr>
              <a:t>‹#›</a:t>
            </a:fld>
            <a:endParaRPr lang="zh-CN" altLang="en-US"/>
          </a:p>
        </p:txBody>
      </p:sp>
    </p:spTree>
    <p:extLst>
      <p:ext uri="{BB962C8B-B14F-4D97-AF65-F5344CB8AC3E}">
        <p14:creationId xmlns:p14="http://schemas.microsoft.com/office/powerpoint/2010/main" val="171534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0">
                <a:solidFill>
                  <a:schemeClr val="tx1"/>
                </a:solidFill>
              </a:defRPr>
            </a:lvl1pPr>
            <a:lvl2pPr>
              <a:defRPr b="0">
                <a:solidFill>
                  <a:schemeClr val="tx1"/>
                </a:solidFill>
              </a:defRPr>
            </a:lvl2pPr>
            <a:lvl3pPr>
              <a:defRPr b="0">
                <a:solidFill>
                  <a:schemeClr val="tx1"/>
                </a:solidFill>
              </a:defRPr>
            </a:lvl3pPr>
            <a:lvl4pPr>
              <a:defRPr b="0">
                <a:solidFill>
                  <a:schemeClr val="tx1"/>
                </a:solidFill>
              </a:defRPr>
            </a:lvl4pPr>
            <a:lvl5pPr>
              <a:defRPr b="0">
                <a:solidFill>
                  <a:schemeClr val="tx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1">
            <a:extLst>
              <a:ext uri="{FF2B5EF4-FFF2-40B4-BE49-F238E27FC236}">
                <a16:creationId xmlns:a16="http://schemas.microsoft.com/office/drawing/2014/main" id="{00470C5A-DCDE-41F5-BC32-0393F72CDC7B}"/>
              </a:ext>
            </a:extLst>
          </p:cNvPr>
          <p:cNvSpPr>
            <a:spLocks noGrp="1" noChangeArrowheads="1"/>
          </p:cNvSpPr>
          <p:nvPr>
            <p:ph type="dt" sz="half" idx="10"/>
          </p:nvPr>
        </p:nvSpPr>
        <p:spPr>
          <a:ln/>
        </p:spPr>
        <p:txBody>
          <a:bodyPr/>
          <a:lstStyle>
            <a:lvl1pPr>
              <a:defRPr/>
            </a:lvl1pPr>
          </a:lstStyle>
          <a:p>
            <a:pPr>
              <a:defRPr/>
            </a:pPr>
            <a:fld id="{8DF14335-79BE-4900-8DC8-23507F2C477D}" type="datetime1">
              <a:rPr lang="zh-CN" altLang="en-US"/>
              <a:pPr>
                <a:defRPr/>
              </a:pPr>
              <a:t>2022/3/9</a:t>
            </a:fld>
            <a:endParaRPr lang="zh-CN" altLang="en-US"/>
          </a:p>
        </p:txBody>
      </p:sp>
      <p:sp>
        <p:nvSpPr>
          <p:cNvPr id="5" name="Rectangle 13">
            <a:extLst>
              <a:ext uri="{FF2B5EF4-FFF2-40B4-BE49-F238E27FC236}">
                <a16:creationId xmlns:a16="http://schemas.microsoft.com/office/drawing/2014/main" id="{90787629-BA85-4DEE-ACF3-4E92B3892E1A}"/>
              </a:ext>
            </a:extLst>
          </p:cNvPr>
          <p:cNvSpPr>
            <a:spLocks noGrp="1" noChangeArrowheads="1"/>
          </p:cNvSpPr>
          <p:nvPr>
            <p:ph type="sldNum" sz="quarter" idx="11"/>
          </p:nvPr>
        </p:nvSpPr>
        <p:spPr>
          <a:ln/>
        </p:spPr>
        <p:txBody>
          <a:bodyPr/>
          <a:lstStyle>
            <a:lvl1pPr>
              <a:defRPr/>
            </a:lvl1pPr>
          </a:lstStyle>
          <a:p>
            <a:pPr>
              <a:defRPr/>
            </a:pPr>
            <a:fld id="{B6B0FA53-F511-452D-9413-5B3C1D7DCA28}" type="slidenum">
              <a:rPr lang="zh-CN" altLang="zh-CN"/>
              <a:pPr>
                <a:defRPr/>
              </a:pPr>
              <a:t>‹#›</a:t>
            </a:fld>
            <a:endParaRPr lang="zh-CN" altLang="zh-CN"/>
          </a:p>
        </p:txBody>
      </p:sp>
    </p:spTree>
    <p:extLst>
      <p:ext uri="{BB962C8B-B14F-4D97-AF65-F5344CB8AC3E}">
        <p14:creationId xmlns:p14="http://schemas.microsoft.com/office/powerpoint/2010/main" val="4865586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FECE03AD-30F6-49C7-A01B-0585BF8FF773}"/>
              </a:ext>
            </a:extLst>
          </p:cNvPr>
          <p:cNvSpPr>
            <a:spLocks noGrp="1"/>
          </p:cNvSpPr>
          <p:nvPr>
            <p:ph type="dt" sz="half" idx="10"/>
          </p:nvPr>
        </p:nvSpPr>
        <p:spPr/>
        <p:txBody>
          <a:bodyPr/>
          <a:lstStyle>
            <a:lvl1pPr>
              <a:defRPr/>
            </a:lvl1pPr>
            <a:extLst/>
          </a:lstStyle>
          <a:p>
            <a:pPr>
              <a:defRPr/>
            </a:pPr>
            <a:fld id="{992EC0BD-9670-41CC-9384-E3A3AFD1E368}" type="datetimeFigureOut">
              <a:rPr lang="zh-CN" altLang="en-US"/>
              <a:pPr>
                <a:defRPr/>
              </a:pPr>
              <a:t>2022/3/9</a:t>
            </a:fld>
            <a:endParaRPr lang="zh-CN" altLang="en-US"/>
          </a:p>
        </p:txBody>
      </p:sp>
      <p:sp>
        <p:nvSpPr>
          <p:cNvPr id="6" name="页脚占位符 5">
            <a:extLst>
              <a:ext uri="{FF2B5EF4-FFF2-40B4-BE49-F238E27FC236}">
                <a16:creationId xmlns:a16="http://schemas.microsoft.com/office/drawing/2014/main" id="{DF88E7FA-7DFE-45A0-BC15-9C0DEF73B27D}"/>
              </a:ext>
            </a:extLst>
          </p:cNvPr>
          <p:cNvSpPr>
            <a:spLocks noGrp="1"/>
          </p:cNvSpPr>
          <p:nvPr>
            <p:ph type="ftr" sz="quarter" idx="11"/>
          </p:nvPr>
        </p:nvSpPr>
        <p:spPr/>
        <p:txBody>
          <a:bodyPr/>
          <a:lstStyle>
            <a:lvl1pPr>
              <a:defRPr/>
            </a:lvl1pPr>
            <a:extLst/>
          </a:lstStyle>
          <a:p>
            <a:pPr>
              <a:defRPr/>
            </a:pPr>
            <a:endParaRPr lang="zh-CN" altLang="en-US"/>
          </a:p>
        </p:txBody>
      </p:sp>
      <p:sp>
        <p:nvSpPr>
          <p:cNvPr id="7" name="灯片编号占位符 6">
            <a:extLst>
              <a:ext uri="{FF2B5EF4-FFF2-40B4-BE49-F238E27FC236}">
                <a16:creationId xmlns:a16="http://schemas.microsoft.com/office/drawing/2014/main" id="{366CD76E-1EB2-495F-A7E4-F1ED65A28EFD}"/>
              </a:ext>
            </a:extLst>
          </p:cNvPr>
          <p:cNvSpPr>
            <a:spLocks noGrp="1"/>
          </p:cNvSpPr>
          <p:nvPr>
            <p:ph type="sldNum" sz="quarter" idx="12"/>
          </p:nvPr>
        </p:nvSpPr>
        <p:spPr/>
        <p:txBody>
          <a:bodyPr/>
          <a:lstStyle>
            <a:lvl1pPr>
              <a:defRPr/>
            </a:lvl1pPr>
          </a:lstStyle>
          <a:p>
            <a:pPr>
              <a:defRPr/>
            </a:pPr>
            <a:fld id="{CE031F40-A5B2-4303-A516-A3F7CBF8EFF8}" type="slidenum">
              <a:rPr lang="zh-CN" altLang="en-US"/>
              <a:pPr>
                <a:defRPr/>
              </a:pPr>
              <a:t>‹#›</a:t>
            </a:fld>
            <a:endParaRPr lang="zh-CN" altLang="en-US"/>
          </a:p>
        </p:txBody>
      </p:sp>
    </p:spTree>
    <p:extLst>
      <p:ext uri="{BB962C8B-B14F-4D97-AF65-F5344CB8AC3E}">
        <p14:creationId xmlns:p14="http://schemas.microsoft.com/office/powerpoint/2010/main" val="3202826020"/>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10">
            <a:extLst>
              <a:ext uri="{FF2B5EF4-FFF2-40B4-BE49-F238E27FC236}">
                <a16:creationId xmlns:a16="http://schemas.microsoft.com/office/drawing/2014/main" id="{F27713EC-101C-4FF3-AB08-C4F435296EF5}"/>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solidFill>
                <a:prstClr val="white"/>
              </a:solidFill>
              <a:latin typeface="+mn-lt"/>
            </a:endParaRPr>
          </a:p>
        </p:txBody>
      </p:sp>
      <p:sp>
        <p:nvSpPr>
          <p:cNvPr id="6" name="任意多边形 15">
            <a:extLst>
              <a:ext uri="{FF2B5EF4-FFF2-40B4-BE49-F238E27FC236}">
                <a16:creationId xmlns:a16="http://schemas.microsoft.com/office/drawing/2014/main" id="{FDAAF170-1025-4AEF-9C6C-B549F63C0DA8}"/>
              </a:ext>
            </a:extLst>
          </p:cNvPr>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a:extLst>
              <a:ext uri="{FF2B5EF4-FFF2-40B4-BE49-F238E27FC236}">
                <a16:creationId xmlns:a16="http://schemas.microsoft.com/office/drawing/2014/main" id="{35B30C39-F2BE-4BF6-B702-BEAF0D4AA488}"/>
              </a:ext>
            </a:extLst>
          </p:cNvPr>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cxnSp>
        <p:nvCxnSpPr>
          <p:cNvPr id="8" name="直接连接符 7">
            <a:extLst>
              <a:ext uri="{FF2B5EF4-FFF2-40B4-BE49-F238E27FC236}">
                <a16:creationId xmlns:a16="http://schemas.microsoft.com/office/drawing/2014/main" id="{AE571B7B-8795-406D-B38A-F25316EC8B10}"/>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18">
            <a:extLst>
              <a:ext uri="{FF2B5EF4-FFF2-40B4-BE49-F238E27FC236}">
                <a16:creationId xmlns:a16="http://schemas.microsoft.com/office/drawing/2014/main" id="{2A0EA9E7-B59C-4D0F-93BF-201955D97C9A}"/>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10" name="燕尾形 19">
            <a:extLst>
              <a:ext uri="{FF2B5EF4-FFF2-40B4-BE49-F238E27FC236}">
                <a16:creationId xmlns:a16="http://schemas.microsoft.com/office/drawing/2014/main" id="{AAD087E2-F980-49B9-97F4-12183B0CB357}"/>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solidFill>
                <a:prstClr val="white"/>
              </a:solidFill>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a:extLst>
              <a:ext uri="{FF2B5EF4-FFF2-40B4-BE49-F238E27FC236}">
                <a16:creationId xmlns:a16="http://schemas.microsoft.com/office/drawing/2014/main" id="{C522585C-A163-4127-BB62-7FC0A65FCBF0}"/>
              </a:ext>
            </a:extLst>
          </p:cNvPr>
          <p:cNvSpPr>
            <a:spLocks noGrp="1"/>
          </p:cNvSpPr>
          <p:nvPr>
            <p:ph type="dt" sz="half" idx="10"/>
          </p:nvPr>
        </p:nvSpPr>
        <p:spPr/>
        <p:txBody>
          <a:bodyPr/>
          <a:lstStyle>
            <a:lvl1pPr>
              <a:defRPr>
                <a:solidFill>
                  <a:prstClr val="white"/>
                </a:solidFill>
              </a:defRPr>
            </a:lvl1pPr>
            <a:extLst/>
          </a:lstStyle>
          <a:p>
            <a:pPr>
              <a:defRPr/>
            </a:pPr>
            <a:fld id="{2FDB565A-8C89-4F00-9C26-1A5948ABBB47}" type="datetimeFigureOut">
              <a:rPr lang="zh-CN" altLang="en-US"/>
              <a:pPr>
                <a:defRPr/>
              </a:pPr>
              <a:t>2022/3/9</a:t>
            </a:fld>
            <a:endParaRPr lang="zh-CN" altLang="en-US"/>
          </a:p>
        </p:txBody>
      </p:sp>
      <p:sp>
        <p:nvSpPr>
          <p:cNvPr id="12" name="页脚占位符 5">
            <a:extLst>
              <a:ext uri="{FF2B5EF4-FFF2-40B4-BE49-F238E27FC236}">
                <a16:creationId xmlns:a16="http://schemas.microsoft.com/office/drawing/2014/main" id="{52AA61E8-7F0E-4DAC-BF29-0E55331A5173}"/>
              </a:ext>
            </a:extLst>
          </p:cNvPr>
          <p:cNvSpPr>
            <a:spLocks noGrp="1"/>
          </p:cNvSpPr>
          <p:nvPr>
            <p:ph type="ftr" sz="quarter" idx="11"/>
          </p:nvPr>
        </p:nvSpPr>
        <p:spPr/>
        <p:txBody>
          <a:bodyPr/>
          <a:lstStyle>
            <a:lvl1pPr>
              <a:defRPr>
                <a:solidFill>
                  <a:prstClr val="white"/>
                </a:solidFill>
              </a:defRPr>
            </a:lvl1pPr>
            <a:extLst/>
          </a:lstStyle>
          <a:p>
            <a:pPr>
              <a:defRPr/>
            </a:pPr>
            <a:endParaRPr lang="zh-CN" altLang="en-US"/>
          </a:p>
        </p:txBody>
      </p:sp>
      <p:sp>
        <p:nvSpPr>
          <p:cNvPr id="13" name="灯片编号占位符 6">
            <a:extLst>
              <a:ext uri="{FF2B5EF4-FFF2-40B4-BE49-F238E27FC236}">
                <a16:creationId xmlns:a16="http://schemas.microsoft.com/office/drawing/2014/main" id="{8625AB84-2DBF-4AA9-96E9-A5D714CEF43A}"/>
              </a:ext>
            </a:extLst>
          </p:cNvPr>
          <p:cNvSpPr>
            <a:spLocks noGrp="1"/>
          </p:cNvSpPr>
          <p:nvPr>
            <p:ph type="sldNum" sz="quarter" idx="12"/>
          </p:nvPr>
        </p:nvSpPr>
        <p:spPr/>
        <p:txBody>
          <a:bodyPr/>
          <a:lstStyle>
            <a:lvl1pPr>
              <a:defRPr>
                <a:solidFill>
                  <a:srgbClr val="FFFFFF"/>
                </a:solidFill>
              </a:defRPr>
            </a:lvl1pPr>
          </a:lstStyle>
          <a:p>
            <a:pPr>
              <a:defRPr/>
            </a:pPr>
            <a:fld id="{70EAD68F-ADF2-46FC-B59F-BA1EB3A63C48}" type="slidenum">
              <a:rPr lang="zh-CN" altLang="en-US"/>
              <a:pPr>
                <a:defRPr/>
              </a:pPr>
              <a:t>‹#›</a:t>
            </a:fld>
            <a:endParaRPr lang="zh-CN" altLang="en-US"/>
          </a:p>
        </p:txBody>
      </p:sp>
    </p:spTree>
    <p:extLst>
      <p:ext uri="{BB962C8B-B14F-4D97-AF65-F5344CB8AC3E}">
        <p14:creationId xmlns:p14="http://schemas.microsoft.com/office/powerpoint/2010/main" val="2742571683"/>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6D4B0E77-E49B-4596-ADF3-D12A81054ADE}"/>
              </a:ext>
            </a:extLst>
          </p:cNvPr>
          <p:cNvSpPr>
            <a:spLocks noGrp="1"/>
          </p:cNvSpPr>
          <p:nvPr>
            <p:ph type="dt" sz="half" idx="10"/>
          </p:nvPr>
        </p:nvSpPr>
        <p:spPr/>
        <p:txBody>
          <a:bodyPr/>
          <a:lstStyle>
            <a:lvl1pPr>
              <a:defRPr/>
            </a:lvl1pPr>
          </a:lstStyle>
          <a:p>
            <a:pPr>
              <a:defRPr/>
            </a:pPr>
            <a:fld id="{B7650B6B-6384-4489-BF9C-535F72A61C03}" type="datetimeFigureOut">
              <a:rPr lang="zh-CN" altLang="en-US"/>
              <a:pPr>
                <a:defRPr/>
              </a:pPr>
              <a:t>2022/3/9</a:t>
            </a:fld>
            <a:endParaRPr lang="zh-CN" altLang="en-US"/>
          </a:p>
        </p:txBody>
      </p:sp>
      <p:sp>
        <p:nvSpPr>
          <p:cNvPr id="5" name="页脚占位符 21">
            <a:extLst>
              <a:ext uri="{FF2B5EF4-FFF2-40B4-BE49-F238E27FC236}">
                <a16:creationId xmlns:a16="http://schemas.microsoft.com/office/drawing/2014/main" id="{ED57EB75-0D65-467C-9DFD-B152DCC7FC4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17">
            <a:extLst>
              <a:ext uri="{FF2B5EF4-FFF2-40B4-BE49-F238E27FC236}">
                <a16:creationId xmlns:a16="http://schemas.microsoft.com/office/drawing/2014/main" id="{0E9B55C6-1FBF-4D33-8EB1-4ECDE71A60F3}"/>
              </a:ext>
            </a:extLst>
          </p:cNvPr>
          <p:cNvSpPr>
            <a:spLocks noGrp="1"/>
          </p:cNvSpPr>
          <p:nvPr>
            <p:ph type="sldNum" sz="quarter" idx="12"/>
          </p:nvPr>
        </p:nvSpPr>
        <p:spPr/>
        <p:txBody>
          <a:bodyPr/>
          <a:lstStyle>
            <a:lvl1pPr>
              <a:defRPr/>
            </a:lvl1pPr>
          </a:lstStyle>
          <a:p>
            <a:pPr>
              <a:defRPr/>
            </a:pPr>
            <a:fld id="{534C8605-03EB-45DE-913B-315A0FBC8D55}" type="slidenum">
              <a:rPr lang="zh-CN" altLang="en-US"/>
              <a:pPr>
                <a:defRPr/>
              </a:pPr>
              <a:t>‹#›</a:t>
            </a:fld>
            <a:endParaRPr lang="zh-CN" altLang="en-US"/>
          </a:p>
        </p:txBody>
      </p:sp>
    </p:spTree>
    <p:extLst>
      <p:ext uri="{BB962C8B-B14F-4D97-AF65-F5344CB8AC3E}">
        <p14:creationId xmlns:p14="http://schemas.microsoft.com/office/powerpoint/2010/main" val="22118052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BD825D4E-68EC-4E8A-A116-FFC0392BF2F1}"/>
              </a:ext>
            </a:extLst>
          </p:cNvPr>
          <p:cNvSpPr>
            <a:spLocks noGrp="1"/>
          </p:cNvSpPr>
          <p:nvPr>
            <p:ph type="dt" sz="half" idx="10"/>
          </p:nvPr>
        </p:nvSpPr>
        <p:spPr/>
        <p:txBody>
          <a:bodyPr/>
          <a:lstStyle>
            <a:lvl1pPr>
              <a:defRPr/>
            </a:lvl1pPr>
          </a:lstStyle>
          <a:p>
            <a:pPr>
              <a:defRPr/>
            </a:pPr>
            <a:fld id="{B7650B6B-6384-4489-BF9C-535F72A61C03}" type="datetimeFigureOut">
              <a:rPr lang="zh-CN" altLang="en-US"/>
              <a:pPr>
                <a:defRPr/>
              </a:pPr>
              <a:t>2022/3/9</a:t>
            </a:fld>
            <a:endParaRPr lang="zh-CN" altLang="en-US"/>
          </a:p>
        </p:txBody>
      </p:sp>
      <p:sp>
        <p:nvSpPr>
          <p:cNvPr id="5" name="页脚占位符 21">
            <a:extLst>
              <a:ext uri="{FF2B5EF4-FFF2-40B4-BE49-F238E27FC236}">
                <a16:creationId xmlns:a16="http://schemas.microsoft.com/office/drawing/2014/main" id="{06074254-6C29-4FDB-854A-D9C344CC9AC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17">
            <a:extLst>
              <a:ext uri="{FF2B5EF4-FFF2-40B4-BE49-F238E27FC236}">
                <a16:creationId xmlns:a16="http://schemas.microsoft.com/office/drawing/2014/main" id="{8E9534AB-899D-46BE-AB83-8C90CAE127AC}"/>
              </a:ext>
            </a:extLst>
          </p:cNvPr>
          <p:cNvSpPr>
            <a:spLocks noGrp="1"/>
          </p:cNvSpPr>
          <p:nvPr>
            <p:ph type="sldNum" sz="quarter" idx="12"/>
          </p:nvPr>
        </p:nvSpPr>
        <p:spPr/>
        <p:txBody>
          <a:bodyPr/>
          <a:lstStyle>
            <a:lvl1pPr>
              <a:defRPr/>
            </a:lvl1pPr>
          </a:lstStyle>
          <a:p>
            <a:pPr>
              <a:defRPr/>
            </a:pPr>
            <a:fld id="{88176C0C-1D5E-4C70-BAF3-92AB2F7FC58A}" type="slidenum">
              <a:rPr lang="zh-CN" altLang="en-US"/>
              <a:pPr>
                <a:defRPr/>
              </a:pPr>
              <a:t>‹#›</a:t>
            </a:fld>
            <a:endParaRPr lang="zh-CN" altLang="en-US"/>
          </a:p>
        </p:txBody>
      </p:sp>
    </p:spTree>
    <p:extLst>
      <p:ext uri="{BB962C8B-B14F-4D97-AF65-F5344CB8AC3E}">
        <p14:creationId xmlns:p14="http://schemas.microsoft.com/office/powerpoint/2010/main" val="41791132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5F9CA685-1C15-4C23-BAD7-8BEA5DE21189}"/>
              </a:ext>
            </a:extLst>
          </p:cNvPr>
          <p:cNvSpPr>
            <a:spLocks noGrp="1" noChangeArrowheads="1"/>
          </p:cNvSpPr>
          <p:nvPr>
            <p:ph type="ftr" sz="quarter" idx="10"/>
          </p:nvPr>
        </p:nvSpPr>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B977B690-61FF-429E-856D-DE0ADB8B4726}"/>
              </a:ext>
            </a:extLst>
          </p:cNvPr>
          <p:cNvSpPr>
            <a:spLocks noGrp="1" noChangeArrowheads="1"/>
          </p:cNvSpPr>
          <p:nvPr>
            <p:ph type="sldNum" sz="quarter" idx="11"/>
          </p:nvPr>
        </p:nvSpPr>
        <p:spPr/>
        <p:txBody>
          <a:bodyPr/>
          <a:lstStyle>
            <a:lvl1pPr>
              <a:defRPr/>
            </a:lvl1pPr>
          </a:lstStyle>
          <a:p>
            <a:pPr>
              <a:defRPr/>
            </a:pPr>
            <a:fld id="{8A373330-7474-4406-9E4C-7FEDFC6F968D}" type="slidenum">
              <a:rPr lang="en-US" altLang="zh-CN"/>
              <a:pPr>
                <a:defRPr/>
              </a:pPr>
              <a:t>‹#›</a:t>
            </a:fld>
            <a:endParaRPr lang="en-US" altLang="zh-CN"/>
          </a:p>
        </p:txBody>
      </p:sp>
      <p:sp>
        <p:nvSpPr>
          <p:cNvPr id="7" name="Rectangle 16">
            <a:extLst>
              <a:ext uri="{FF2B5EF4-FFF2-40B4-BE49-F238E27FC236}">
                <a16:creationId xmlns:a16="http://schemas.microsoft.com/office/drawing/2014/main" id="{50CBA1BC-3133-412D-9A0C-7C88F2A3472D}"/>
              </a:ext>
            </a:extLst>
          </p:cNvPr>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89666313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b="0"/>
            </a:lvl1pPr>
          </a:lstStyle>
          <a:p>
            <a:r>
              <a:rPr lang="zh-CN" altLang="en-US" dirty="0"/>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b="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11">
            <a:extLst>
              <a:ext uri="{FF2B5EF4-FFF2-40B4-BE49-F238E27FC236}">
                <a16:creationId xmlns:a16="http://schemas.microsoft.com/office/drawing/2014/main" id="{7D11DA94-5599-42E9-A4A3-41EFBE4A73BF}"/>
              </a:ext>
            </a:extLst>
          </p:cNvPr>
          <p:cNvSpPr>
            <a:spLocks noGrp="1" noChangeArrowheads="1"/>
          </p:cNvSpPr>
          <p:nvPr>
            <p:ph type="dt" sz="half" idx="10"/>
          </p:nvPr>
        </p:nvSpPr>
        <p:spPr>
          <a:ln/>
        </p:spPr>
        <p:txBody>
          <a:bodyPr/>
          <a:lstStyle>
            <a:lvl1pPr>
              <a:defRPr/>
            </a:lvl1pPr>
          </a:lstStyle>
          <a:p>
            <a:pPr>
              <a:defRPr/>
            </a:pPr>
            <a:fld id="{4D411F59-2FD1-4372-BBBB-C7BB6F2B9F99}" type="datetime1">
              <a:rPr lang="zh-CN" altLang="en-US"/>
              <a:pPr>
                <a:defRPr/>
              </a:pPr>
              <a:t>2022/3/9</a:t>
            </a:fld>
            <a:endParaRPr lang="zh-CN" altLang="en-US"/>
          </a:p>
        </p:txBody>
      </p:sp>
      <p:sp>
        <p:nvSpPr>
          <p:cNvPr id="5" name="Rectangle 13">
            <a:extLst>
              <a:ext uri="{FF2B5EF4-FFF2-40B4-BE49-F238E27FC236}">
                <a16:creationId xmlns:a16="http://schemas.microsoft.com/office/drawing/2014/main" id="{20984455-C4AA-4092-988C-71AC8CE16EF5}"/>
              </a:ext>
            </a:extLst>
          </p:cNvPr>
          <p:cNvSpPr>
            <a:spLocks noGrp="1" noChangeArrowheads="1"/>
          </p:cNvSpPr>
          <p:nvPr>
            <p:ph type="sldNum" sz="quarter" idx="11"/>
          </p:nvPr>
        </p:nvSpPr>
        <p:spPr>
          <a:ln/>
        </p:spPr>
        <p:txBody>
          <a:bodyPr/>
          <a:lstStyle>
            <a:lvl1pPr>
              <a:defRPr/>
            </a:lvl1pPr>
          </a:lstStyle>
          <a:p>
            <a:pPr>
              <a:defRPr/>
            </a:pPr>
            <a:fld id="{E66D81DE-FBED-4D79-82E1-B7956874BEB2}" type="slidenum">
              <a:rPr lang="zh-CN" altLang="zh-CN"/>
              <a:pPr>
                <a:defRPr/>
              </a:pPr>
              <a:t>‹#›</a:t>
            </a:fld>
            <a:endParaRPr lang="zh-CN" altLang="zh-CN"/>
          </a:p>
        </p:txBody>
      </p:sp>
    </p:spTree>
    <p:extLst>
      <p:ext uri="{BB962C8B-B14F-4D97-AF65-F5344CB8AC3E}">
        <p14:creationId xmlns:p14="http://schemas.microsoft.com/office/powerpoint/2010/main" val="384216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250825" y="1989138"/>
            <a:ext cx="4278313" cy="4114800"/>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81538" y="1989138"/>
            <a:ext cx="4278312" cy="4114800"/>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11">
            <a:extLst>
              <a:ext uri="{FF2B5EF4-FFF2-40B4-BE49-F238E27FC236}">
                <a16:creationId xmlns:a16="http://schemas.microsoft.com/office/drawing/2014/main" id="{8EC52C3D-2FD8-42A1-8FC2-FB35FA5540D3}"/>
              </a:ext>
            </a:extLst>
          </p:cNvPr>
          <p:cNvSpPr>
            <a:spLocks noGrp="1" noChangeArrowheads="1"/>
          </p:cNvSpPr>
          <p:nvPr>
            <p:ph type="dt" sz="half" idx="10"/>
          </p:nvPr>
        </p:nvSpPr>
        <p:spPr>
          <a:ln/>
        </p:spPr>
        <p:txBody>
          <a:bodyPr/>
          <a:lstStyle>
            <a:lvl1pPr>
              <a:defRPr/>
            </a:lvl1pPr>
          </a:lstStyle>
          <a:p>
            <a:pPr>
              <a:defRPr/>
            </a:pPr>
            <a:fld id="{D3FC4255-42ED-4B6C-9EF9-49A80A14A82E}" type="datetime1">
              <a:rPr lang="zh-CN" altLang="en-US"/>
              <a:pPr>
                <a:defRPr/>
              </a:pPr>
              <a:t>2022/3/9</a:t>
            </a:fld>
            <a:endParaRPr lang="zh-CN" altLang="en-US"/>
          </a:p>
        </p:txBody>
      </p:sp>
      <p:sp>
        <p:nvSpPr>
          <p:cNvPr id="6" name="Rectangle 13">
            <a:extLst>
              <a:ext uri="{FF2B5EF4-FFF2-40B4-BE49-F238E27FC236}">
                <a16:creationId xmlns:a16="http://schemas.microsoft.com/office/drawing/2014/main" id="{A94C1915-6918-410E-8840-F7014407EFCD}"/>
              </a:ext>
            </a:extLst>
          </p:cNvPr>
          <p:cNvSpPr>
            <a:spLocks noGrp="1" noChangeArrowheads="1"/>
          </p:cNvSpPr>
          <p:nvPr>
            <p:ph type="sldNum" sz="quarter" idx="11"/>
          </p:nvPr>
        </p:nvSpPr>
        <p:spPr>
          <a:ln/>
        </p:spPr>
        <p:txBody>
          <a:bodyPr/>
          <a:lstStyle>
            <a:lvl1pPr>
              <a:defRPr/>
            </a:lvl1pPr>
          </a:lstStyle>
          <a:p>
            <a:pPr>
              <a:defRPr/>
            </a:pPr>
            <a:fld id="{125A7F35-C199-43F7-9867-A1D845F8C001}" type="slidenum">
              <a:rPr lang="zh-CN" altLang="zh-CN"/>
              <a:pPr>
                <a:defRPr/>
              </a:pPr>
              <a:t>‹#›</a:t>
            </a:fld>
            <a:endParaRPr lang="zh-CN" altLang="zh-CN"/>
          </a:p>
        </p:txBody>
      </p:sp>
    </p:spTree>
    <p:extLst>
      <p:ext uri="{BB962C8B-B14F-4D97-AF65-F5344CB8AC3E}">
        <p14:creationId xmlns:p14="http://schemas.microsoft.com/office/powerpoint/2010/main" val="1790543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lvl1pPr>
              <a:defRPr b="0"/>
            </a:lvl1pPr>
          </a:lstStyle>
          <a:p>
            <a:r>
              <a:rPr lang="zh-CN" altLang="en-US" dirty="0"/>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4" name="内容占位符 3"/>
          <p:cNvSpPr>
            <a:spLocks noGrp="1"/>
          </p:cNvSpPr>
          <p:nvPr>
            <p:ph sz="half" idx="2"/>
          </p:nvPr>
        </p:nvSpPr>
        <p:spPr>
          <a:xfrm>
            <a:off x="630238" y="2505075"/>
            <a:ext cx="3868737" cy="3684588"/>
          </a:xfrm>
        </p:spPr>
        <p:txBody>
          <a:bodyPr/>
          <a:lstStyle>
            <a:lvl1pPr>
              <a:defRPr b="0"/>
            </a:lvl1pPr>
            <a:lvl2pPr>
              <a:defRPr b="0"/>
            </a:lvl2pPr>
            <a:lvl3pPr>
              <a:defRPr b="0"/>
            </a:lvl3pPr>
            <a:lvl4pPr>
              <a:defRPr b="0"/>
            </a:lvl4pPr>
            <a:lvl5pPr>
              <a:defRPr b="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lvl1pPr>
              <a:defRPr b="0"/>
            </a:lvl1pPr>
            <a:lvl2pPr>
              <a:defRPr b="0"/>
            </a:lvl2pPr>
            <a:lvl3pPr>
              <a:defRPr b="0"/>
            </a:lvl3pPr>
            <a:lvl4pPr>
              <a:defRPr b="0"/>
            </a:lvl4pPr>
            <a:lvl5pPr>
              <a:defRPr b="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11">
            <a:extLst>
              <a:ext uri="{FF2B5EF4-FFF2-40B4-BE49-F238E27FC236}">
                <a16:creationId xmlns:a16="http://schemas.microsoft.com/office/drawing/2014/main" id="{50BFCE6B-4C5D-404D-B69A-37689DC03439}"/>
              </a:ext>
            </a:extLst>
          </p:cNvPr>
          <p:cNvSpPr>
            <a:spLocks noGrp="1" noChangeArrowheads="1"/>
          </p:cNvSpPr>
          <p:nvPr>
            <p:ph type="dt" sz="half" idx="10"/>
          </p:nvPr>
        </p:nvSpPr>
        <p:spPr>
          <a:ln/>
        </p:spPr>
        <p:txBody>
          <a:bodyPr/>
          <a:lstStyle>
            <a:lvl1pPr>
              <a:defRPr/>
            </a:lvl1pPr>
          </a:lstStyle>
          <a:p>
            <a:pPr>
              <a:defRPr/>
            </a:pPr>
            <a:fld id="{2DDE555F-1316-4348-ACD7-3AC774CFFD2C}" type="datetime1">
              <a:rPr lang="zh-CN" altLang="en-US"/>
              <a:pPr>
                <a:defRPr/>
              </a:pPr>
              <a:t>2022/3/9</a:t>
            </a:fld>
            <a:endParaRPr lang="zh-CN" altLang="en-US"/>
          </a:p>
        </p:txBody>
      </p:sp>
      <p:sp>
        <p:nvSpPr>
          <p:cNvPr id="8" name="Rectangle 13">
            <a:extLst>
              <a:ext uri="{FF2B5EF4-FFF2-40B4-BE49-F238E27FC236}">
                <a16:creationId xmlns:a16="http://schemas.microsoft.com/office/drawing/2014/main" id="{420797CF-D80A-4472-BB9C-D89C14DCC2DF}"/>
              </a:ext>
            </a:extLst>
          </p:cNvPr>
          <p:cNvSpPr>
            <a:spLocks noGrp="1" noChangeArrowheads="1"/>
          </p:cNvSpPr>
          <p:nvPr>
            <p:ph type="sldNum" sz="quarter" idx="11"/>
          </p:nvPr>
        </p:nvSpPr>
        <p:spPr>
          <a:ln/>
        </p:spPr>
        <p:txBody>
          <a:bodyPr/>
          <a:lstStyle>
            <a:lvl1pPr>
              <a:defRPr/>
            </a:lvl1pPr>
          </a:lstStyle>
          <a:p>
            <a:pPr>
              <a:defRPr/>
            </a:pPr>
            <a:fld id="{C5040464-30B2-4CB0-941D-A1F3B124A516}" type="slidenum">
              <a:rPr lang="zh-CN" altLang="zh-CN"/>
              <a:pPr>
                <a:defRPr/>
              </a:pPr>
              <a:t>‹#›</a:t>
            </a:fld>
            <a:endParaRPr lang="zh-CN" altLang="zh-CN"/>
          </a:p>
        </p:txBody>
      </p:sp>
    </p:spTree>
    <p:extLst>
      <p:ext uri="{BB962C8B-B14F-4D97-AF65-F5344CB8AC3E}">
        <p14:creationId xmlns:p14="http://schemas.microsoft.com/office/powerpoint/2010/main" val="309939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lang="zh-CN" altLang="en-US" dirty="0"/>
              <a:t>单击此处编辑母版标题样式</a:t>
            </a:r>
          </a:p>
        </p:txBody>
      </p:sp>
      <p:sp>
        <p:nvSpPr>
          <p:cNvPr id="3" name="Rectangle 11">
            <a:extLst>
              <a:ext uri="{FF2B5EF4-FFF2-40B4-BE49-F238E27FC236}">
                <a16:creationId xmlns:a16="http://schemas.microsoft.com/office/drawing/2014/main" id="{397C3B86-4D25-41D8-A8EF-9D2FBC264BB2}"/>
              </a:ext>
            </a:extLst>
          </p:cNvPr>
          <p:cNvSpPr>
            <a:spLocks noGrp="1" noChangeArrowheads="1"/>
          </p:cNvSpPr>
          <p:nvPr>
            <p:ph type="dt" sz="half" idx="10"/>
          </p:nvPr>
        </p:nvSpPr>
        <p:spPr>
          <a:ln/>
        </p:spPr>
        <p:txBody>
          <a:bodyPr/>
          <a:lstStyle>
            <a:lvl1pPr>
              <a:defRPr/>
            </a:lvl1pPr>
          </a:lstStyle>
          <a:p>
            <a:pPr>
              <a:defRPr/>
            </a:pPr>
            <a:fld id="{BD91E1AC-329A-4A0C-9BA1-44CF32402ECE}" type="datetime1">
              <a:rPr lang="zh-CN" altLang="en-US"/>
              <a:pPr>
                <a:defRPr/>
              </a:pPr>
              <a:t>2022/3/9</a:t>
            </a:fld>
            <a:endParaRPr lang="zh-CN" altLang="en-US"/>
          </a:p>
        </p:txBody>
      </p:sp>
      <p:sp>
        <p:nvSpPr>
          <p:cNvPr id="4" name="Rectangle 13">
            <a:extLst>
              <a:ext uri="{FF2B5EF4-FFF2-40B4-BE49-F238E27FC236}">
                <a16:creationId xmlns:a16="http://schemas.microsoft.com/office/drawing/2014/main" id="{9228D3EF-1D9B-4869-91BD-CCB58E3B531D}"/>
              </a:ext>
            </a:extLst>
          </p:cNvPr>
          <p:cNvSpPr>
            <a:spLocks noGrp="1" noChangeArrowheads="1"/>
          </p:cNvSpPr>
          <p:nvPr>
            <p:ph type="sldNum" sz="quarter" idx="11"/>
          </p:nvPr>
        </p:nvSpPr>
        <p:spPr>
          <a:ln/>
        </p:spPr>
        <p:txBody>
          <a:bodyPr/>
          <a:lstStyle>
            <a:lvl1pPr>
              <a:defRPr/>
            </a:lvl1pPr>
          </a:lstStyle>
          <a:p>
            <a:pPr>
              <a:defRPr/>
            </a:pPr>
            <a:fld id="{A4CC4677-807C-45A1-A7F8-2B65618FED4A}" type="slidenum">
              <a:rPr lang="zh-CN" altLang="zh-CN"/>
              <a:pPr>
                <a:defRPr/>
              </a:pPr>
              <a:t>‹#›</a:t>
            </a:fld>
            <a:endParaRPr lang="zh-CN" altLang="zh-CN"/>
          </a:p>
        </p:txBody>
      </p:sp>
    </p:spTree>
    <p:extLst>
      <p:ext uri="{BB962C8B-B14F-4D97-AF65-F5344CB8AC3E}">
        <p14:creationId xmlns:p14="http://schemas.microsoft.com/office/powerpoint/2010/main" val="244094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0BAC4A08-5116-49C5-93B9-F04345206D95}"/>
              </a:ext>
            </a:extLst>
          </p:cNvPr>
          <p:cNvSpPr>
            <a:spLocks noGrp="1" noChangeArrowheads="1"/>
          </p:cNvSpPr>
          <p:nvPr>
            <p:ph type="dt" sz="half" idx="10"/>
          </p:nvPr>
        </p:nvSpPr>
        <p:spPr>
          <a:ln/>
        </p:spPr>
        <p:txBody>
          <a:bodyPr/>
          <a:lstStyle>
            <a:lvl1pPr>
              <a:defRPr/>
            </a:lvl1pPr>
          </a:lstStyle>
          <a:p>
            <a:pPr>
              <a:defRPr/>
            </a:pPr>
            <a:fld id="{9F1010E2-FDB1-4361-BD19-0DA8B55483A0}" type="datetime1">
              <a:rPr lang="zh-CN" altLang="en-US"/>
              <a:pPr>
                <a:defRPr/>
              </a:pPr>
              <a:t>2022/3/9</a:t>
            </a:fld>
            <a:endParaRPr lang="zh-CN" altLang="en-US"/>
          </a:p>
        </p:txBody>
      </p:sp>
      <p:sp>
        <p:nvSpPr>
          <p:cNvPr id="3" name="Rectangle 13">
            <a:extLst>
              <a:ext uri="{FF2B5EF4-FFF2-40B4-BE49-F238E27FC236}">
                <a16:creationId xmlns:a16="http://schemas.microsoft.com/office/drawing/2014/main" id="{08C65323-4475-4BDF-B313-F48399438695}"/>
              </a:ext>
            </a:extLst>
          </p:cNvPr>
          <p:cNvSpPr>
            <a:spLocks noGrp="1" noChangeArrowheads="1"/>
          </p:cNvSpPr>
          <p:nvPr>
            <p:ph type="sldNum" sz="quarter" idx="11"/>
          </p:nvPr>
        </p:nvSpPr>
        <p:spPr>
          <a:ln/>
        </p:spPr>
        <p:txBody>
          <a:bodyPr/>
          <a:lstStyle>
            <a:lvl1pPr>
              <a:defRPr/>
            </a:lvl1pPr>
          </a:lstStyle>
          <a:p>
            <a:pPr>
              <a:defRPr/>
            </a:pPr>
            <a:fld id="{38C94E43-70DC-4EFE-B636-36581A95C867}" type="slidenum">
              <a:rPr lang="zh-CN" altLang="zh-CN"/>
              <a:pPr>
                <a:defRPr/>
              </a:pPr>
              <a:t>‹#›</a:t>
            </a:fld>
            <a:endParaRPr lang="zh-CN" altLang="zh-CN"/>
          </a:p>
        </p:txBody>
      </p:sp>
    </p:spTree>
    <p:extLst>
      <p:ext uri="{BB962C8B-B14F-4D97-AF65-F5344CB8AC3E}">
        <p14:creationId xmlns:p14="http://schemas.microsoft.com/office/powerpoint/2010/main" val="1967178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b="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b="0"/>
            </a:lvl1pPr>
            <a:lvl2pPr>
              <a:defRPr sz="2800" b="0"/>
            </a:lvl2pPr>
            <a:lvl3pPr>
              <a:defRPr sz="2400" b="0"/>
            </a:lvl3pPr>
            <a:lvl4pPr>
              <a:defRPr sz="2000" b="0"/>
            </a:lvl4pPr>
            <a:lvl5pPr>
              <a:defRPr sz="2000" b="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1">
            <a:extLst>
              <a:ext uri="{FF2B5EF4-FFF2-40B4-BE49-F238E27FC236}">
                <a16:creationId xmlns:a16="http://schemas.microsoft.com/office/drawing/2014/main" id="{A5279177-F71F-4710-8C2F-5465474C2943}"/>
              </a:ext>
            </a:extLst>
          </p:cNvPr>
          <p:cNvSpPr>
            <a:spLocks noGrp="1" noChangeArrowheads="1"/>
          </p:cNvSpPr>
          <p:nvPr>
            <p:ph type="dt" sz="half" idx="10"/>
          </p:nvPr>
        </p:nvSpPr>
        <p:spPr>
          <a:ln/>
        </p:spPr>
        <p:txBody>
          <a:bodyPr/>
          <a:lstStyle>
            <a:lvl1pPr>
              <a:defRPr/>
            </a:lvl1pPr>
          </a:lstStyle>
          <a:p>
            <a:pPr>
              <a:defRPr/>
            </a:pPr>
            <a:fld id="{F947C482-0B5B-4F2C-ADCC-7D8C7FA1F766}" type="datetime1">
              <a:rPr lang="zh-CN" altLang="en-US"/>
              <a:pPr>
                <a:defRPr/>
              </a:pPr>
              <a:t>2022/3/9</a:t>
            </a:fld>
            <a:endParaRPr lang="zh-CN" altLang="en-US"/>
          </a:p>
        </p:txBody>
      </p:sp>
      <p:sp>
        <p:nvSpPr>
          <p:cNvPr id="6" name="Rectangle 13">
            <a:extLst>
              <a:ext uri="{FF2B5EF4-FFF2-40B4-BE49-F238E27FC236}">
                <a16:creationId xmlns:a16="http://schemas.microsoft.com/office/drawing/2014/main" id="{B9F1D254-1530-410D-A3CC-1C643BF1DF83}"/>
              </a:ext>
            </a:extLst>
          </p:cNvPr>
          <p:cNvSpPr>
            <a:spLocks noGrp="1" noChangeArrowheads="1"/>
          </p:cNvSpPr>
          <p:nvPr>
            <p:ph type="sldNum" sz="quarter" idx="11"/>
          </p:nvPr>
        </p:nvSpPr>
        <p:spPr>
          <a:ln/>
        </p:spPr>
        <p:txBody>
          <a:bodyPr/>
          <a:lstStyle>
            <a:lvl1pPr>
              <a:defRPr/>
            </a:lvl1pPr>
          </a:lstStyle>
          <a:p>
            <a:pPr>
              <a:defRPr/>
            </a:pPr>
            <a:fld id="{7D523589-2278-4A8B-9F0A-4BC7E090726C}" type="slidenum">
              <a:rPr lang="zh-CN" altLang="zh-CN"/>
              <a:pPr>
                <a:defRPr/>
              </a:pPr>
              <a:t>‹#›</a:t>
            </a:fld>
            <a:endParaRPr lang="zh-CN" altLang="zh-CN"/>
          </a:p>
        </p:txBody>
      </p:sp>
    </p:spTree>
    <p:extLst>
      <p:ext uri="{BB962C8B-B14F-4D97-AF65-F5344CB8AC3E}">
        <p14:creationId xmlns:p14="http://schemas.microsoft.com/office/powerpoint/2010/main" val="1419992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1">
            <a:extLst>
              <a:ext uri="{FF2B5EF4-FFF2-40B4-BE49-F238E27FC236}">
                <a16:creationId xmlns:a16="http://schemas.microsoft.com/office/drawing/2014/main" id="{DAD587CD-12C6-4D78-A495-3E1CD335CE18}"/>
              </a:ext>
            </a:extLst>
          </p:cNvPr>
          <p:cNvSpPr>
            <a:spLocks noGrp="1" noChangeArrowheads="1"/>
          </p:cNvSpPr>
          <p:nvPr>
            <p:ph type="dt" sz="half" idx="10"/>
          </p:nvPr>
        </p:nvSpPr>
        <p:spPr>
          <a:ln/>
        </p:spPr>
        <p:txBody>
          <a:bodyPr/>
          <a:lstStyle>
            <a:lvl1pPr>
              <a:defRPr/>
            </a:lvl1pPr>
          </a:lstStyle>
          <a:p>
            <a:pPr>
              <a:defRPr/>
            </a:pPr>
            <a:fld id="{4576A35B-3C2C-40E8-932B-7F6CF153D1B5}" type="datetime1">
              <a:rPr lang="zh-CN" altLang="en-US"/>
              <a:pPr>
                <a:defRPr/>
              </a:pPr>
              <a:t>2022/3/9</a:t>
            </a:fld>
            <a:endParaRPr lang="zh-CN" altLang="en-US"/>
          </a:p>
        </p:txBody>
      </p:sp>
      <p:sp>
        <p:nvSpPr>
          <p:cNvPr id="6" name="Rectangle 13">
            <a:extLst>
              <a:ext uri="{FF2B5EF4-FFF2-40B4-BE49-F238E27FC236}">
                <a16:creationId xmlns:a16="http://schemas.microsoft.com/office/drawing/2014/main" id="{A25C9221-6BB6-48D1-B4E4-F1D6F34F9646}"/>
              </a:ext>
            </a:extLst>
          </p:cNvPr>
          <p:cNvSpPr>
            <a:spLocks noGrp="1" noChangeArrowheads="1"/>
          </p:cNvSpPr>
          <p:nvPr>
            <p:ph type="sldNum" sz="quarter" idx="11"/>
          </p:nvPr>
        </p:nvSpPr>
        <p:spPr>
          <a:ln/>
        </p:spPr>
        <p:txBody>
          <a:bodyPr/>
          <a:lstStyle>
            <a:lvl1pPr>
              <a:defRPr/>
            </a:lvl1pPr>
          </a:lstStyle>
          <a:p>
            <a:pPr>
              <a:defRPr/>
            </a:pPr>
            <a:fld id="{FECBC4AD-B415-43ED-B8F7-1CED7B968399}" type="slidenum">
              <a:rPr lang="zh-CN" altLang="zh-CN"/>
              <a:pPr>
                <a:defRPr/>
              </a:pPr>
              <a:t>‹#›</a:t>
            </a:fld>
            <a:endParaRPr lang="zh-CN" altLang="zh-CN"/>
          </a:p>
        </p:txBody>
      </p:sp>
    </p:spTree>
    <p:extLst>
      <p:ext uri="{BB962C8B-B14F-4D97-AF65-F5344CB8AC3E}">
        <p14:creationId xmlns:p14="http://schemas.microsoft.com/office/powerpoint/2010/main" val="1228976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F538016-F4B9-4FB2-AC51-A877E11D627D}"/>
              </a:ext>
            </a:extLst>
          </p:cNvPr>
          <p:cNvSpPr>
            <a:spLocks noChangeArrowheads="1"/>
          </p:cNvSpPr>
          <p:nvPr/>
        </p:nvSpPr>
        <p:spPr bwMode="auto">
          <a:xfrm>
            <a:off x="417513" y="1098550"/>
            <a:ext cx="438150" cy="474663"/>
          </a:xfrm>
          <a:prstGeom prst="rect">
            <a:avLst/>
          </a:prstGeom>
          <a:solidFill>
            <a:schemeClr val="accent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27" name="Rectangle 3">
            <a:extLst>
              <a:ext uri="{FF2B5EF4-FFF2-40B4-BE49-F238E27FC236}">
                <a16:creationId xmlns:a16="http://schemas.microsoft.com/office/drawing/2014/main" id="{80180E9F-1C2C-48C3-A228-A28D8965C2B1}"/>
              </a:ext>
            </a:extLst>
          </p:cNvPr>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28" name="Rectangle 4">
            <a:extLst>
              <a:ext uri="{FF2B5EF4-FFF2-40B4-BE49-F238E27FC236}">
                <a16:creationId xmlns:a16="http://schemas.microsoft.com/office/drawing/2014/main" id="{570498FD-6DBE-4F90-BE3F-B6140288674D}"/>
              </a:ext>
            </a:extLst>
          </p:cNvPr>
          <p:cNvSpPr>
            <a:spLocks noChangeArrowheads="1"/>
          </p:cNvSpPr>
          <p:nvPr/>
        </p:nvSpPr>
        <p:spPr bwMode="auto">
          <a:xfrm>
            <a:off x="541338" y="1520825"/>
            <a:ext cx="422275" cy="474663"/>
          </a:xfrm>
          <a:prstGeom prst="rect">
            <a:avLst/>
          </a:prstGeom>
          <a:solidFill>
            <a:schemeClr val="folHlink"/>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29" name="Rectangle 5">
            <a:extLst>
              <a:ext uri="{FF2B5EF4-FFF2-40B4-BE49-F238E27FC236}">
                <a16:creationId xmlns:a16="http://schemas.microsoft.com/office/drawing/2014/main" id="{BE975287-BB04-4064-8FB9-39FA413FB7CD}"/>
              </a:ext>
            </a:extLst>
          </p:cNvPr>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0" name="Rectangle 6">
            <a:extLst>
              <a:ext uri="{FF2B5EF4-FFF2-40B4-BE49-F238E27FC236}">
                <a16:creationId xmlns:a16="http://schemas.microsoft.com/office/drawing/2014/main" id="{FDC857CD-8585-4C7E-8431-2464C231ED5A}"/>
              </a:ext>
            </a:extLst>
          </p:cNvPr>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1" name="Rectangle 7">
            <a:extLst>
              <a:ext uri="{FF2B5EF4-FFF2-40B4-BE49-F238E27FC236}">
                <a16:creationId xmlns:a16="http://schemas.microsoft.com/office/drawing/2014/main" id="{1082E8AA-0894-439E-B09F-FCE87BC16BB0}"/>
              </a:ext>
            </a:extLst>
          </p:cNvPr>
          <p:cNvSpPr>
            <a:spLocks noChangeArrowheads="1"/>
          </p:cNvSpPr>
          <p:nvPr/>
        </p:nvSpPr>
        <p:spPr bwMode="auto">
          <a:xfrm>
            <a:off x="762000" y="990600"/>
            <a:ext cx="31750" cy="1052513"/>
          </a:xfrm>
          <a:prstGeom prst="rect">
            <a:avLst/>
          </a:prstGeom>
          <a:solidFill>
            <a:schemeClr val="bg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2" name="Rectangle 8">
            <a:extLst>
              <a:ext uri="{FF2B5EF4-FFF2-40B4-BE49-F238E27FC236}">
                <a16:creationId xmlns:a16="http://schemas.microsoft.com/office/drawing/2014/main" id="{FF581703-87CE-4E83-A868-F9718FDAA9E8}"/>
              </a:ext>
            </a:extLst>
          </p:cNvPr>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3" name="Rectangle 9">
            <a:extLst>
              <a:ext uri="{FF2B5EF4-FFF2-40B4-BE49-F238E27FC236}">
                <a16:creationId xmlns:a16="http://schemas.microsoft.com/office/drawing/2014/main" id="{44A20CC0-05DC-4538-9986-3BC83D1F872D}"/>
              </a:ext>
            </a:extLst>
          </p:cNvPr>
          <p:cNvSpPr>
            <a:spLocks noGrp="1" noChangeArrowheads="1"/>
          </p:cNvSpPr>
          <p:nvPr>
            <p:ph type="title"/>
          </p:nvPr>
        </p:nvSpPr>
        <p:spPr bwMode="auto">
          <a:xfrm>
            <a:off x="395288" y="214313"/>
            <a:ext cx="854868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zh-CN"/>
              <a:t>C语言程序设计</a:t>
            </a:r>
          </a:p>
        </p:txBody>
      </p:sp>
      <p:sp>
        <p:nvSpPr>
          <p:cNvPr id="1034" name="Rectangle 10">
            <a:extLst>
              <a:ext uri="{FF2B5EF4-FFF2-40B4-BE49-F238E27FC236}">
                <a16:creationId xmlns:a16="http://schemas.microsoft.com/office/drawing/2014/main" id="{EFE74677-3D8A-4C3D-8E10-8BE93146900A}"/>
              </a:ext>
            </a:extLst>
          </p:cNvPr>
          <p:cNvSpPr>
            <a:spLocks noGrp="1" noChangeArrowheads="1"/>
          </p:cNvSpPr>
          <p:nvPr>
            <p:ph type="body" idx="1"/>
          </p:nvPr>
        </p:nvSpPr>
        <p:spPr bwMode="auto">
          <a:xfrm>
            <a:off x="250825" y="1989138"/>
            <a:ext cx="87090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5" name="Rectangle 11">
            <a:extLst>
              <a:ext uri="{FF2B5EF4-FFF2-40B4-BE49-F238E27FC236}">
                <a16:creationId xmlns:a16="http://schemas.microsoft.com/office/drawing/2014/main" id="{0D391F35-A71D-4E66-B7EB-205F4A195125}"/>
              </a:ext>
            </a:extLst>
          </p:cNvPr>
          <p:cNvSpPr>
            <a:spLocks noGrp="1" noChangeArrowheads="1"/>
          </p:cNvSpPr>
          <p:nvPr>
            <p:ph type="dt" sz="half" idx="2"/>
          </p:nvPr>
        </p:nvSpPr>
        <p:spPr bwMode="auto">
          <a:xfrm>
            <a:off x="539750" y="6243638"/>
            <a:ext cx="1728788"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400">
                <a:latin typeface="+mn-lt"/>
              </a:defRPr>
            </a:lvl1pPr>
          </a:lstStyle>
          <a:p>
            <a:pPr>
              <a:defRPr/>
            </a:pPr>
            <a:fld id="{9829C946-D9FE-4088-866E-EFE8564DE3AD}" type="datetime1">
              <a:rPr lang="zh-CN" altLang="en-US"/>
              <a:pPr>
                <a:defRPr/>
              </a:pPr>
              <a:t>2022/3/9</a:t>
            </a:fld>
            <a:endParaRPr lang="zh-CN" altLang="en-US"/>
          </a:p>
        </p:txBody>
      </p:sp>
      <p:sp>
        <p:nvSpPr>
          <p:cNvPr id="1037" name="Rectangle 13">
            <a:extLst>
              <a:ext uri="{FF2B5EF4-FFF2-40B4-BE49-F238E27FC236}">
                <a16:creationId xmlns:a16="http://schemas.microsoft.com/office/drawing/2014/main" id="{BF6B4EC7-6FB5-48C1-93A8-646FD6B632DD}"/>
              </a:ext>
            </a:extLst>
          </p:cNvPr>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400">
                <a:latin typeface="Tahoma" panose="020B0604030504040204" pitchFamily="34" charset="0"/>
              </a:defRPr>
            </a:lvl1pPr>
          </a:lstStyle>
          <a:p>
            <a:pPr>
              <a:defRPr/>
            </a:pPr>
            <a:fld id="{C54A122A-E683-41A3-95A1-06A1E93E598D}"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4644" r:id="rId1"/>
    <p:sldLayoutId id="2147484630" r:id="rId2"/>
    <p:sldLayoutId id="2147484631" r:id="rId3"/>
    <p:sldLayoutId id="2147484632" r:id="rId4"/>
    <p:sldLayoutId id="2147484633" r:id="rId5"/>
    <p:sldLayoutId id="2147484634" r:id="rId6"/>
    <p:sldLayoutId id="2147484635" r:id="rId7"/>
    <p:sldLayoutId id="2147484636" r:id="rId8"/>
    <p:sldLayoutId id="2147484637" r:id="rId9"/>
    <p:sldLayoutId id="2147484638" r:id="rId10"/>
    <p:sldLayoutId id="2147484639" r:id="rId11"/>
    <p:sldLayoutId id="2147484645" r:id="rId12"/>
  </p:sldLayoutIdLst>
  <p:hf hdr="0"/>
  <p:txStyles>
    <p:titleStyle>
      <a:lvl1pPr algn="ctr" rtl="0" eaLnBrk="0" fontAlgn="base" hangingPunct="0">
        <a:spcBef>
          <a:spcPct val="0"/>
        </a:spcBef>
        <a:spcAft>
          <a:spcPct val="0"/>
        </a:spcAft>
        <a:defRPr sz="4400" kern="1200">
          <a:solidFill>
            <a:schemeClr val="tx2"/>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2"/>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2"/>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tx2"/>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2"/>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2"/>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a:extLst>
              <a:ext uri="{FF2B5EF4-FFF2-40B4-BE49-F238E27FC236}">
                <a16:creationId xmlns:a16="http://schemas.microsoft.com/office/drawing/2014/main" id="{95C2371F-DF52-4A81-A9C3-40EEC06AFEDD}"/>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solidFill>
                <a:prstClr val="black"/>
              </a:solidFill>
              <a:latin typeface="+mn-lt"/>
            </a:endParaRPr>
          </a:p>
        </p:txBody>
      </p:sp>
      <p:sp>
        <p:nvSpPr>
          <p:cNvPr id="2051" name="任意多边形 11">
            <a:extLst>
              <a:ext uri="{FF2B5EF4-FFF2-40B4-BE49-F238E27FC236}">
                <a16:creationId xmlns:a16="http://schemas.microsoft.com/office/drawing/2014/main" id="{31F032BF-047F-44B8-B7F7-1FBA3E573F96}"/>
              </a:ext>
            </a:extLst>
          </p:cNvPr>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a:extLst>
              <a:ext uri="{FF2B5EF4-FFF2-40B4-BE49-F238E27FC236}">
                <a16:creationId xmlns:a16="http://schemas.microsoft.com/office/drawing/2014/main" id="{65E14B1D-6B98-4175-A847-C8ECD33433B7}"/>
              </a:ext>
            </a:extLst>
          </p:cNvPr>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cxnSp>
        <p:nvCxnSpPr>
          <p:cNvPr id="15" name="直接连接符 14">
            <a:extLst>
              <a:ext uri="{FF2B5EF4-FFF2-40B4-BE49-F238E27FC236}">
                <a16:creationId xmlns:a16="http://schemas.microsoft.com/office/drawing/2014/main" id="{FB7CD130-E528-4B42-B22C-002CADAE58DB}"/>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a:extLst>
              <a:ext uri="{FF2B5EF4-FFF2-40B4-BE49-F238E27FC236}">
                <a16:creationId xmlns:a16="http://schemas.microsoft.com/office/drawing/2014/main" id="{6CEBC4D3-8208-4ABB-9CAB-B95C3C1F55DF}"/>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2057" name="文本占位符 29">
            <a:extLst>
              <a:ext uri="{FF2B5EF4-FFF2-40B4-BE49-F238E27FC236}">
                <a16:creationId xmlns:a16="http://schemas.microsoft.com/office/drawing/2014/main" id="{427C3C04-A850-4DC1-BDFF-0B14C052B9D9}"/>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id="{2094910B-1EEB-415F-A5EB-B3E510F81062}"/>
              </a:ext>
            </a:extLst>
          </p:cNvPr>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prstClr val="black"/>
                </a:solidFill>
                <a:latin typeface="+mn-lt"/>
                <a:ea typeface="+mn-ea"/>
              </a:defRPr>
            </a:lvl1pPr>
            <a:extLst/>
          </a:lstStyle>
          <a:p>
            <a:pPr>
              <a:defRPr/>
            </a:pPr>
            <a:fld id="{B7650B6B-6384-4489-BF9C-535F72A61C03}" type="datetimeFigureOut">
              <a:rPr lang="zh-CN" altLang="en-US"/>
              <a:pPr>
                <a:defRPr/>
              </a:pPr>
              <a:t>2022/3/9</a:t>
            </a:fld>
            <a:endParaRPr lang="zh-CN" altLang="en-US"/>
          </a:p>
        </p:txBody>
      </p:sp>
      <p:sp>
        <p:nvSpPr>
          <p:cNvPr id="22" name="页脚占位符 21">
            <a:extLst>
              <a:ext uri="{FF2B5EF4-FFF2-40B4-BE49-F238E27FC236}">
                <a16:creationId xmlns:a16="http://schemas.microsoft.com/office/drawing/2014/main" id="{6282706F-367F-4C45-B2BE-2369ADC7A6D6}"/>
              </a:ext>
            </a:extLst>
          </p:cNvPr>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prstClr val="black"/>
                </a:solidFill>
                <a:latin typeface="+mn-lt"/>
                <a:ea typeface="+mn-ea"/>
              </a:defRPr>
            </a:lvl1pPr>
            <a:extLst/>
          </a:lstStyle>
          <a:p>
            <a:pPr>
              <a:defRPr/>
            </a:pPr>
            <a:endParaRPr lang="zh-CN" altLang="en-US"/>
          </a:p>
        </p:txBody>
      </p:sp>
      <p:sp>
        <p:nvSpPr>
          <p:cNvPr id="18" name="灯片编号占位符 17">
            <a:extLst>
              <a:ext uri="{FF2B5EF4-FFF2-40B4-BE49-F238E27FC236}">
                <a16:creationId xmlns:a16="http://schemas.microsoft.com/office/drawing/2014/main" id="{BD1CA4EA-3C76-40D7-83B5-DF8D3DA4AF15}"/>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solidFill>
                  <a:srgbClr val="000000"/>
                </a:solidFill>
                <a:ea typeface="黑体" panose="02010609060101010101" pitchFamily="49" charset="-122"/>
              </a:defRPr>
            </a:lvl1pPr>
          </a:lstStyle>
          <a:p>
            <a:pPr>
              <a:defRPr/>
            </a:pPr>
            <a:fld id="{8FDA9445-079D-4EDD-A536-0E38A1EBD3C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646" r:id="rId1"/>
    <p:sldLayoutId id="2147484640" r:id="rId2"/>
    <p:sldLayoutId id="2147484647" r:id="rId3"/>
    <p:sldLayoutId id="2147484648" r:id="rId4"/>
    <p:sldLayoutId id="2147484649" r:id="rId5"/>
    <p:sldLayoutId id="2147484650" r:id="rId6"/>
    <p:sldLayoutId id="2147484641" r:id="rId7"/>
    <p:sldLayoutId id="2147484651" r:id="rId8"/>
    <p:sldLayoutId id="2147484652" r:id="rId9"/>
    <p:sldLayoutId id="2147484642" r:id="rId10"/>
    <p:sldLayoutId id="2147484643" r:id="rId11"/>
    <p:sldLayoutId id="2147484653" r:id="rId12"/>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eaLnBrk="0" fontAlgn="base" hangingPunct="0">
        <a:lnSpc>
          <a:spcPct val="120000"/>
        </a:lnSpc>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lnSpc>
          <a:spcPct val="120000"/>
        </a:lnSpc>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lnSpc>
          <a:spcPct val="120000"/>
        </a:lnSpc>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lnSpc>
          <a:spcPct val="120000"/>
        </a:lnSpc>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lnSpc>
          <a:spcPct val="120000"/>
        </a:lnSpc>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qwang@mail.hust.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6.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19.w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2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2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22.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23.w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24.wmf"/><Relationship Id="rId4"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12.bin"/><Relationship Id="rId4" Type="http://schemas.openxmlformats.org/officeDocument/2006/relationships/image" Target="../media/image26.wmf"/></Relationships>
</file>

<file path=ppt/slides/_rels/slide3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14.bin"/><Relationship Id="rId4" Type="http://schemas.openxmlformats.org/officeDocument/2006/relationships/image" Target="../media/image28.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image" Target="../media/image31.wmf"/><Relationship Id="rId4" Type="http://schemas.openxmlformats.org/officeDocument/2006/relationships/oleObject" Target="../embeddings/oleObject16.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36.wmf"/><Relationship Id="rId3" Type="http://schemas.openxmlformats.org/officeDocument/2006/relationships/notesSlide" Target="../notesSlides/notesSlide20.xml"/><Relationship Id="rId7" Type="http://schemas.openxmlformats.org/officeDocument/2006/relationships/image" Target="../media/image33.wmf"/><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9.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34.wmf"/></Relationships>
</file>

<file path=ppt/slides/_rels/slide36.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24.bin"/><Relationship Id="rId4" Type="http://schemas.openxmlformats.org/officeDocument/2006/relationships/image" Target="../media/image37.wmf"/></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27.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29.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6.png"/><Relationship Id="rId4" Type="http://schemas.openxmlformats.org/officeDocument/2006/relationships/image" Target="../media/image45.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52.wmf"/><Relationship Id="rId3" Type="http://schemas.openxmlformats.org/officeDocument/2006/relationships/notesSlide" Target="../notesSlides/notesSlide22.xml"/><Relationship Id="rId7" Type="http://schemas.openxmlformats.org/officeDocument/2006/relationships/image" Target="../media/image49.wmf"/><Relationship Id="rId12"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2.bin"/><Relationship Id="rId11" Type="http://schemas.openxmlformats.org/officeDocument/2006/relationships/image" Target="../media/image51.wmf"/><Relationship Id="rId5" Type="http://schemas.openxmlformats.org/officeDocument/2006/relationships/image" Target="../media/image48.wmf"/><Relationship Id="rId15" Type="http://schemas.openxmlformats.org/officeDocument/2006/relationships/image" Target="../media/image53.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50.wmf"/><Relationship Id="rId14" Type="http://schemas.openxmlformats.org/officeDocument/2006/relationships/oleObject" Target="../embeddings/oleObject36.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54.wmf"/><Relationship Id="rId4" Type="http://schemas.openxmlformats.org/officeDocument/2006/relationships/oleObject" Target="../embeddings/oleObject37.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55.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56.wmf"/><Relationship Id="rId4" Type="http://schemas.openxmlformats.org/officeDocument/2006/relationships/oleObject" Target="../embeddings/oleObject39.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0.bin"/><Relationship Id="rId7"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8.wmf"/><Relationship Id="rId5" Type="http://schemas.openxmlformats.org/officeDocument/2006/relationships/oleObject" Target="../embeddings/oleObject41.bin"/><Relationship Id="rId4" Type="http://schemas.openxmlformats.org/officeDocument/2006/relationships/image" Target="../media/image57.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1.wmf"/><Relationship Id="rId5" Type="http://schemas.openxmlformats.org/officeDocument/2006/relationships/oleObject" Target="../embeddings/oleObject43.bin"/><Relationship Id="rId4" Type="http://schemas.openxmlformats.org/officeDocument/2006/relationships/image" Target="../media/image6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62.wmf"/><Relationship Id="rId4" Type="http://schemas.openxmlformats.org/officeDocument/2006/relationships/oleObject" Target="../embeddings/oleObject44.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66.wmf"/><Relationship Id="rId18" Type="http://schemas.openxmlformats.org/officeDocument/2006/relationships/oleObject" Target="../embeddings/oleObject52.bin"/><Relationship Id="rId3" Type="http://schemas.openxmlformats.org/officeDocument/2006/relationships/notesSlide" Target="../notesSlides/notesSlide26.xml"/><Relationship Id="rId21" Type="http://schemas.openxmlformats.org/officeDocument/2006/relationships/image" Target="../media/image70.wmf"/><Relationship Id="rId7" Type="http://schemas.openxmlformats.org/officeDocument/2006/relationships/image" Target="../media/image63.wmf"/><Relationship Id="rId12" Type="http://schemas.openxmlformats.org/officeDocument/2006/relationships/oleObject" Target="../embeddings/oleObject49.bin"/><Relationship Id="rId17" Type="http://schemas.openxmlformats.org/officeDocument/2006/relationships/image" Target="../media/image68.wmf"/><Relationship Id="rId2" Type="http://schemas.openxmlformats.org/officeDocument/2006/relationships/slideLayout" Target="../slideLayouts/slideLayout2.xml"/><Relationship Id="rId16" Type="http://schemas.openxmlformats.org/officeDocument/2006/relationships/oleObject" Target="../embeddings/oleObject51.bin"/><Relationship Id="rId20" Type="http://schemas.openxmlformats.org/officeDocument/2006/relationships/oleObject" Target="../embeddings/oleObject53.bin"/><Relationship Id="rId1" Type="http://schemas.openxmlformats.org/officeDocument/2006/relationships/vmlDrawing" Target="../drawings/vmlDrawing23.vml"/><Relationship Id="rId6" Type="http://schemas.openxmlformats.org/officeDocument/2006/relationships/oleObject" Target="../embeddings/oleObject46.bin"/><Relationship Id="rId11" Type="http://schemas.openxmlformats.org/officeDocument/2006/relationships/image" Target="../media/image65.wmf"/><Relationship Id="rId5" Type="http://schemas.openxmlformats.org/officeDocument/2006/relationships/image" Target="../media/image62.wmf"/><Relationship Id="rId15" Type="http://schemas.openxmlformats.org/officeDocument/2006/relationships/image" Target="../media/image67.wmf"/><Relationship Id="rId23" Type="http://schemas.openxmlformats.org/officeDocument/2006/relationships/image" Target="../media/image71.wmf"/><Relationship Id="rId10" Type="http://schemas.openxmlformats.org/officeDocument/2006/relationships/oleObject" Target="../embeddings/oleObject48.bin"/><Relationship Id="rId19" Type="http://schemas.openxmlformats.org/officeDocument/2006/relationships/image" Target="../media/image69.wmf"/><Relationship Id="rId4" Type="http://schemas.openxmlformats.org/officeDocument/2006/relationships/oleObject" Target="../embeddings/oleObject45.bin"/><Relationship Id="rId9" Type="http://schemas.openxmlformats.org/officeDocument/2006/relationships/image" Target="../media/image64.wmf"/><Relationship Id="rId14" Type="http://schemas.openxmlformats.org/officeDocument/2006/relationships/oleObject" Target="../embeddings/oleObject50.bin"/><Relationship Id="rId22" Type="http://schemas.openxmlformats.org/officeDocument/2006/relationships/oleObject" Target="../embeddings/oleObject54.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oleObject" Target="../embeddings/oleObject61.bin"/><Relationship Id="rId3" Type="http://schemas.openxmlformats.org/officeDocument/2006/relationships/oleObject" Target="../embeddings/oleObject55.bin"/><Relationship Id="rId7" Type="http://schemas.openxmlformats.org/officeDocument/2006/relationships/image" Target="../media/image73.wmf"/><Relationship Id="rId12" Type="http://schemas.openxmlformats.org/officeDocument/2006/relationships/oleObject" Target="../embeddings/oleObject60.bin"/><Relationship Id="rId2" Type="http://schemas.openxmlformats.org/officeDocument/2006/relationships/slideLayout" Target="../slideLayouts/slideLayout2.xml"/><Relationship Id="rId16" Type="http://schemas.openxmlformats.org/officeDocument/2006/relationships/image" Target="../media/image74.wmf"/><Relationship Id="rId1" Type="http://schemas.openxmlformats.org/officeDocument/2006/relationships/vmlDrawing" Target="../drawings/vmlDrawing24.vml"/><Relationship Id="rId6" Type="http://schemas.openxmlformats.org/officeDocument/2006/relationships/oleObject" Target="../embeddings/oleObject57.bin"/><Relationship Id="rId11" Type="http://schemas.openxmlformats.org/officeDocument/2006/relationships/image" Target="../media/image68.wmf"/><Relationship Id="rId5" Type="http://schemas.openxmlformats.org/officeDocument/2006/relationships/oleObject" Target="../embeddings/oleObject56.bin"/><Relationship Id="rId15" Type="http://schemas.openxmlformats.org/officeDocument/2006/relationships/oleObject" Target="../embeddings/oleObject63.bin"/><Relationship Id="rId10" Type="http://schemas.openxmlformats.org/officeDocument/2006/relationships/oleObject" Target="../embeddings/oleObject59.bin"/><Relationship Id="rId4" Type="http://schemas.openxmlformats.org/officeDocument/2006/relationships/image" Target="../media/image72.wmf"/><Relationship Id="rId9" Type="http://schemas.openxmlformats.org/officeDocument/2006/relationships/image" Target="../media/image71.wmf"/><Relationship Id="rId14" Type="http://schemas.openxmlformats.org/officeDocument/2006/relationships/oleObject" Target="../embeddings/oleObject62.bin"/></Relationships>
</file>

<file path=ppt/slides/_rels/slide54.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4.bin"/><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66.bin"/><Relationship Id="rId5" Type="http://schemas.openxmlformats.org/officeDocument/2006/relationships/oleObject" Target="../embeddings/oleObject65.bin"/><Relationship Id="rId10" Type="http://schemas.openxmlformats.org/officeDocument/2006/relationships/oleObject" Target="../embeddings/oleObject69.bin"/><Relationship Id="rId4" Type="http://schemas.openxmlformats.org/officeDocument/2006/relationships/image" Target="../media/image72.wmf"/><Relationship Id="rId9" Type="http://schemas.openxmlformats.org/officeDocument/2006/relationships/oleObject" Target="../embeddings/oleObject68.bin"/></Relationships>
</file>

<file path=ppt/slides/_rels/slide55.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76.wmf"/><Relationship Id="rId5" Type="http://schemas.openxmlformats.org/officeDocument/2006/relationships/oleObject" Target="../embeddings/oleObject71.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73.bin"/></Relationships>
</file>

<file path=ppt/slides/_rels/slide56.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80.wmf"/><Relationship Id="rId5" Type="http://schemas.openxmlformats.org/officeDocument/2006/relationships/oleObject" Target="../embeddings/oleObject75.bin"/><Relationship Id="rId4" Type="http://schemas.openxmlformats.org/officeDocument/2006/relationships/image" Target="../media/image79.wmf"/></Relationships>
</file>

<file path=ppt/slides/_rels/slide57.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83.wmf"/><Relationship Id="rId5" Type="http://schemas.openxmlformats.org/officeDocument/2006/relationships/oleObject" Target="../embeddings/oleObject78.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80.bin"/></Relationships>
</file>

<file path=ppt/slides/_rels/slide58.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87.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84.bin"/><Relationship Id="rId14" Type="http://schemas.openxmlformats.org/officeDocument/2006/relationships/image" Target="../media/image91.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92.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86.wmf"/><Relationship Id="rId5" Type="http://schemas.openxmlformats.org/officeDocument/2006/relationships/oleObject" Target="../embeddings/oleObject90.bin"/><Relationship Id="rId4" Type="http://schemas.openxmlformats.org/officeDocument/2006/relationships/image" Target="../media/image93.w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4.xml"/><Relationship Id="rId1" Type="http://schemas.openxmlformats.org/officeDocument/2006/relationships/vmlDrawing" Target="../drawings/vmlDrawing32.vml"/><Relationship Id="rId5" Type="http://schemas.openxmlformats.org/officeDocument/2006/relationships/image" Target="../media/image94.wmf"/><Relationship Id="rId4" Type="http://schemas.openxmlformats.org/officeDocument/2006/relationships/oleObject" Target="../embeddings/oleObject91.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4.xml"/><Relationship Id="rId1" Type="http://schemas.openxmlformats.org/officeDocument/2006/relationships/vmlDrawing" Target="../drawings/vmlDrawing33.vml"/><Relationship Id="rId4" Type="http://schemas.openxmlformats.org/officeDocument/2006/relationships/image" Target="../media/image95.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4.xml"/><Relationship Id="rId1" Type="http://schemas.openxmlformats.org/officeDocument/2006/relationships/vmlDrawing" Target="../drawings/vmlDrawing34.vml"/><Relationship Id="rId4" Type="http://schemas.openxmlformats.org/officeDocument/2006/relationships/image" Target="../media/image96.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4.xml"/><Relationship Id="rId1" Type="http://schemas.openxmlformats.org/officeDocument/2006/relationships/vmlDrawing" Target="../drawings/vmlDrawing35.vml"/><Relationship Id="rId6" Type="http://schemas.openxmlformats.org/officeDocument/2006/relationships/oleObject" Target="../embeddings/oleObject95.bin"/><Relationship Id="rId5" Type="http://schemas.openxmlformats.org/officeDocument/2006/relationships/image" Target="../media/image97.wmf"/><Relationship Id="rId4" Type="http://schemas.openxmlformats.org/officeDocument/2006/relationships/oleObject" Target="../embeddings/oleObject94.bin"/></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4.xml"/><Relationship Id="rId1" Type="http://schemas.openxmlformats.org/officeDocument/2006/relationships/vmlDrawing" Target="../drawings/vmlDrawing36.vml"/><Relationship Id="rId5" Type="http://schemas.openxmlformats.org/officeDocument/2006/relationships/image" Target="../media/image86.wmf"/><Relationship Id="rId4" Type="http://schemas.openxmlformats.org/officeDocument/2006/relationships/oleObject" Target="../embeddings/oleObject96.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4.xml"/><Relationship Id="rId1" Type="http://schemas.openxmlformats.org/officeDocument/2006/relationships/vmlDrawing" Target="../drawings/vmlDrawing37.vml"/><Relationship Id="rId5" Type="http://schemas.openxmlformats.org/officeDocument/2006/relationships/image" Target="../media/image98.wmf"/><Relationship Id="rId4" Type="http://schemas.openxmlformats.org/officeDocument/2006/relationships/oleObject" Target="../embeddings/oleObject97.bin"/></Relationships>
</file>

<file path=ppt/slides/_rels/slide78.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00.wmf"/><Relationship Id="rId5" Type="http://schemas.openxmlformats.org/officeDocument/2006/relationships/oleObject" Target="../embeddings/oleObject99.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01.bin"/></Relationships>
</file>

<file path=ppt/slides/_rels/slide7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56258C47-B47B-4A34-87D9-A43AF93C321B}"/>
              </a:ext>
            </a:extLst>
          </p:cNvPr>
          <p:cNvSpPr>
            <a:spLocks noGrp="1" noChangeArrowheads="1"/>
          </p:cNvSpPr>
          <p:nvPr>
            <p:ph type="ctrTitle"/>
          </p:nvPr>
        </p:nvSpPr>
        <p:spPr>
          <a:xfrm>
            <a:off x="357188" y="765175"/>
            <a:ext cx="8458200" cy="2519363"/>
          </a:xfrm>
        </p:spPr>
        <p:txBody>
          <a:bodyPr/>
          <a:lstStyle/>
          <a:p>
            <a:pPr eaLnBrk="1" hangingPunct="1"/>
            <a:r>
              <a:rPr lang="zh-CN" altLang="en-US" sz="7200">
                <a:solidFill>
                  <a:schemeClr val="tx1"/>
                </a:solidFill>
                <a:latin typeface="隶书" panose="02010509060101010101" pitchFamily="49" charset="-122"/>
                <a:ea typeface="隶书" panose="02010509060101010101" pitchFamily="49" charset="-122"/>
              </a:rPr>
              <a:t>算法设计与分析</a:t>
            </a:r>
            <a:br>
              <a:rPr lang="en-US" altLang="zh-CN" sz="7200">
                <a:solidFill>
                  <a:schemeClr val="tx1"/>
                </a:solidFill>
                <a:latin typeface="隶书" panose="02010509060101010101" pitchFamily="49" charset="-122"/>
                <a:ea typeface="隶书" panose="02010509060101010101" pitchFamily="49" charset="-122"/>
              </a:rPr>
            </a:br>
            <a:r>
              <a:rPr lang="en-US" altLang="zh-CN" sz="3200">
                <a:solidFill>
                  <a:schemeClr val="tx1"/>
                </a:solidFill>
                <a:latin typeface="隶书" panose="02010509060101010101" pitchFamily="49" charset="-122"/>
                <a:ea typeface="隶书" panose="02010509060101010101" pitchFamily="49" charset="-122"/>
              </a:rPr>
              <a:t>Computer Algorithm Design &amp; Analysis</a:t>
            </a:r>
            <a:endParaRPr lang="zh-CN" altLang="en-US" sz="5400">
              <a:solidFill>
                <a:schemeClr val="tx1"/>
              </a:solidFill>
            </a:endParaRPr>
          </a:p>
        </p:txBody>
      </p:sp>
      <p:sp>
        <p:nvSpPr>
          <p:cNvPr id="14339" name="副标题 2">
            <a:extLst>
              <a:ext uri="{FF2B5EF4-FFF2-40B4-BE49-F238E27FC236}">
                <a16:creationId xmlns:a16="http://schemas.microsoft.com/office/drawing/2014/main" id="{2F82BDC9-B5A8-45D4-8EC6-D8C417958BD3}"/>
              </a:ext>
            </a:extLst>
          </p:cNvPr>
          <p:cNvSpPr txBox="1">
            <a:spLocks/>
          </p:cNvSpPr>
          <p:nvPr/>
        </p:nvSpPr>
        <p:spPr bwMode="auto">
          <a:xfrm>
            <a:off x="357188" y="4357688"/>
            <a:ext cx="84582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ctr" eaLnBrk="1" hangingPunct="1">
              <a:buFont typeface="Wingdings 2" panose="05020102010507070707" pitchFamily="18" charset="2"/>
              <a:buNone/>
            </a:pPr>
            <a:r>
              <a:rPr lang="zh-CN" altLang="en-US"/>
              <a:t>王多强</a:t>
            </a:r>
            <a:endParaRPr lang="en-US" altLang="zh-CN"/>
          </a:p>
          <a:p>
            <a:pPr algn="ctr" eaLnBrk="1" hangingPunct="1">
              <a:buFont typeface="Wingdings 2" panose="05020102010507070707" pitchFamily="18" charset="2"/>
              <a:buNone/>
            </a:pPr>
            <a:r>
              <a:rPr lang="en-US" altLang="zh-CN">
                <a:hlinkClick r:id="rId3"/>
              </a:rPr>
              <a:t>dqwang@mail.hust.edu.cn</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a:extLst>
              <a:ext uri="{FF2B5EF4-FFF2-40B4-BE49-F238E27FC236}">
                <a16:creationId xmlns:a16="http://schemas.microsoft.com/office/drawing/2014/main" id="{B1D25F10-8C75-4A8D-8059-92B313714B60}"/>
              </a:ext>
            </a:extLst>
          </p:cNvPr>
          <p:cNvSpPr>
            <a:spLocks noGrp="1"/>
          </p:cNvSpPr>
          <p:nvPr>
            <p:ph idx="1"/>
          </p:nvPr>
        </p:nvSpPr>
        <p:spPr>
          <a:xfrm>
            <a:off x="323850" y="549275"/>
            <a:ext cx="8424863" cy="5457825"/>
          </a:xfrm>
          <a:solidFill>
            <a:schemeClr val="bg1"/>
          </a:solidFill>
          <a:ln>
            <a:solidFill>
              <a:schemeClr val="bg1"/>
            </a:solidFill>
            <a:miter lim="800000"/>
            <a:headEnd/>
            <a:tailEnd/>
          </a:ln>
        </p:spPr>
        <p:txBody>
          <a:bodyPr/>
          <a:lstStyle/>
          <a:p>
            <a:pPr marL="0" indent="0" algn="just">
              <a:lnSpc>
                <a:spcPct val="150000"/>
              </a:lnSpc>
              <a:buFont typeface="Wingdings" panose="05000000000000000000" pitchFamily="2" charset="2"/>
              <a:buNone/>
            </a:pPr>
            <a:r>
              <a:rPr lang="en-US" altLang="zh-CN" sz="2400"/>
              <a:t>       A[low..high]</a:t>
            </a:r>
            <a:r>
              <a:rPr lang="zh-CN" altLang="en-US" sz="2400"/>
              <a:t>的一个</a:t>
            </a:r>
            <a:r>
              <a:rPr lang="zh-CN" altLang="en-US" sz="2400">
                <a:solidFill>
                  <a:srgbClr val="FF0000"/>
                </a:solidFill>
              </a:rPr>
              <a:t>最大子数组</a:t>
            </a:r>
            <a:r>
              <a:rPr lang="zh-CN" altLang="en-US" sz="2400"/>
              <a:t>所处的位置也必然是这三种情况之一。</a:t>
            </a:r>
            <a:endParaRPr lang="en-US" altLang="zh-CN" sz="2400"/>
          </a:p>
          <a:p>
            <a:pPr marL="0" indent="0" algn="just">
              <a:lnSpc>
                <a:spcPct val="150000"/>
              </a:lnSpc>
              <a:spcBef>
                <a:spcPts val="1200"/>
              </a:spcBef>
              <a:buFont typeface="Wingdings" panose="05000000000000000000" pitchFamily="2" charset="2"/>
              <a:buNone/>
            </a:pPr>
            <a:r>
              <a:rPr lang="en-US" altLang="zh-CN" sz="2400"/>
              <a:t>       </a:t>
            </a:r>
            <a:r>
              <a:rPr lang="zh-CN" altLang="en-US" sz="2400"/>
              <a:t>即：</a:t>
            </a:r>
            <a:r>
              <a:rPr lang="en-US" altLang="zh-CN" sz="2400"/>
              <a:t>A[low..high]</a:t>
            </a:r>
            <a:r>
              <a:rPr lang="zh-CN" altLang="en-US" sz="2400"/>
              <a:t>的这个“最大子数组”必然是：或者</a:t>
            </a:r>
            <a:r>
              <a:rPr lang="zh-CN" altLang="en-US" sz="2400">
                <a:solidFill>
                  <a:srgbClr val="0000FF"/>
                </a:solidFill>
              </a:rPr>
              <a:t>完全位于</a:t>
            </a:r>
            <a:r>
              <a:rPr lang="en-US" altLang="zh-CN" sz="2400">
                <a:solidFill>
                  <a:srgbClr val="0000FF"/>
                </a:solidFill>
              </a:rPr>
              <a:t>A[low.. mid]</a:t>
            </a:r>
            <a:r>
              <a:rPr lang="zh-CN" altLang="en-US" sz="2400">
                <a:solidFill>
                  <a:srgbClr val="0000FF"/>
                </a:solidFill>
              </a:rPr>
              <a:t>中</a:t>
            </a:r>
            <a:r>
              <a:rPr lang="zh-CN" altLang="en-US" sz="2400"/>
              <a:t>、或者</a:t>
            </a:r>
            <a:r>
              <a:rPr lang="zh-CN" altLang="en-US" sz="2400">
                <a:solidFill>
                  <a:srgbClr val="0000FF"/>
                </a:solidFill>
              </a:rPr>
              <a:t>完全位于</a:t>
            </a:r>
            <a:r>
              <a:rPr lang="en-US" altLang="zh-CN" sz="2400">
                <a:solidFill>
                  <a:srgbClr val="0000FF"/>
                </a:solidFill>
              </a:rPr>
              <a:t>A[mid+1 .. high]</a:t>
            </a:r>
            <a:r>
              <a:rPr lang="zh-CN" altLang="en-US" sz="2400">
                <a:solidFill>
                  <a:srgbClr val="0000FF"/>
                </a:solidFill>
              </a:rPr>
              <a:t>中</a:t>
            </a:r>
            <a:r>
              <a:rPr lang="zh-CN" altLang="en-US" sz="2400"/>
              <a:t>、或者是</a:t>
            </a:r>
            <a:r>
              <a:rPr lang="zh-CN" altLang="en-US" sz="2400">
                <a:solidFill>
                  <a:srgbClr val="0000FF"/>
                </a:solidFill>
              </a:rPr>
              <a:t>跨越中点的所有子数组中和最大的那个</a:t>
            </a:r>
            <a:r>
              <a:rPr lang="zh-CN" altLang="en-US" sz="2400"/>
              <a:t>。</a:t>
            </a:r>
            <a:endParaRPr lang="en-US" altLang="zh-CN" sz="2400"/>
          </a:p>
        </p:txBody>
      </p:sp>
      <p:pic>
        <p:nvPicPr>
          <p:cNvPr id="28675" name="Picture 2">
            <a:extLst>
              <a:ext uri="{FF2B5EF4-FFF2-40B4-BE49-F238E27FC236}">
                <a16:creationId xmlns:a16="http://schemas.microsoft.com/office/drawing/2014/main" id="{30034965-ABAC-4FDC-BFD8-2268AD72BD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3500438"/>
            <a:ext cx="43529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9C39B25-541F-442F-A11E-C32E8E93F28A}"/>
              </a:ext>
            </a:extLst>
          </p:cNvPr>
          <p:cNvSpPr>
            <a:spLocks noGrp="1"/>
          </p:cNvSpPr>
          <p:nvPr>
            <p:ph idx="1"/>
          </p:nvPr>
        </p:nvSpPr>
        <p:spPr>
          <a:xfrm>
            <a:off x="179388" y="115888"/>
            <a:ext cx="8856662" cy="5988050"/>
          </a:xfrm>
          <a:solidFill>
            <a:schemeClr val="bg1"/>
          </a:solidFill>
        </p:spPr>
        <p:txBody>
          <a:bodyPr/>
          <a:lstStyle/>
          <a:p>
            <a:pPr marL="0" indent="0">
              <a:buFont typeface="Wingdings" panose="05000000000000000000" pitchFamily="2" charset="2"/>
              <a:buNone/>
              <a:defRPr/>
            </a:pPr>
            <a:r>
              <a:rPr lang="zh-CN" altLang="en-US" sz="2800" b="1" dirty="0"/>
              <a:t>求解过程分析</a:t>
            </a:r>
            <a:endParaRPr lang="en-US" altLang="zh-CN" sz="2800" b="1" dirty="0"/>
          </a:p>
          <a:p>
            <a:pPr marL="517525" indent="-517525">
              <a:lnSpc>
                <a:spcPct val="150000"/>
              </a:lnSpc>
              <a:buFont typeface="Wingdings" panose="05000000000000000000" pitchFamily="2" charset="2"/>
              <a:buNone/>
              <a:defRPr/>
            </a:pPr>
            <a:r>
              <a:rPr lang="en-US" altLang="zh-CN" sz="2400" dirty="0"/>
              <a:t> 1</a:t>
            </a:r>
            <a:r>
              <a:rPr lang="zh-CN" altLang="en-US" sz="2400" dirty="0"/>
              <a:t>）对于完全位于</a:t>
            </a:r>
            <a:r>
              <a:rPr lang="en-US" altLang="zh-CN" sz="2400" dirty="0"/>
              <a:t>A[low .. mid]</a:t>
            </a:r>
            <a:r>
              <a:rPr lang="zh-CN" altLang="en-US" sz="2400" dirty="0"/>
              <a:t>和</a:t>
            </a:r>
            <a:r>
              <a:rPr lang="en-US" altLang="zh-CN" sz="2400" dirty="0"/>
              <a:t>A[mid+1.. high]</a:t>
            </a:r>
            <a:r>
              <a:rPr lang="zh-CN" altLang="en-US" sz="2400" dirty="0"/>
              <a:t>中的最大子数组，可以在这两个较小的子数组上用</a:t>
            </a:r>
            <a:r>
              <a:rPr lang="zh-CN" altLang="en-US" sz="2400" dirty="0">
                <a:solidFill>
                  <a:srgbClr val="FF0000"/>
                </a:solidFill>
              </a:rPr>
              <a:t>递归的方法进行求解</a:t>
            </a:r>
            <a:r>
              <a:rPr lang="zh-CN" altLang="en-US" sz="2400" dirty="0"/>
              <a:t>。</a:t>
            </a:r>
            <a:endParaRPr lang="en-US" altLang="zh-CN" sz="2400" dirty="0"/>
          </a:p>
          <a:p>
            <a:pPr marL="0" indent="0">
              <a:lnSpc>
                <a:spcPct val="150000"/>
              </a:lnSpc>
              <a:spcBef>
                <a:spcPts val="1800"/>
              </a:spcBef>
              <a:buFont typeface="Wingdings" panose="05000000000000000000" pitchFamily="2" charset="2"/>
              <a:buNone/>
              <a:defRPr/>
            </a:pPr>
            <a:r>
              <a:rPr lang="en-US" altLang="zh-CN" sz="2400" dirty="0"/>
              <a:t> 2</a:t>
            </a:r>
            <a:r>
              <a:rPr lang="zh-CN" altLang="en-US" sz="2400" dirty="0"/>
              <a:t>）</a:t>
            </a:r>
            <a:r>
              <a:rPr lang="zh-CN" altLang="en-US" sz="2400" b="1" dirty="0">
                <a:solidFill>
                  <a:srgbClr val="0000FF"/>
                </a:solidFill>
              </a:rPr>
              <a:t>怎么寻找跨越中点的最大子数组呢？ </a:t>
            </a:r>
            <a:endParaRPr lang="en-US" altLang="zh-CN" sz="2400" b="1" dirty="0">
              <a:solidFill>
                <a:srgbClr val="0000FF"/>
              </a:solidFill>
            </a:endParaRPr>
          </a:p>
          <a:p>
            <a:pPr marL="465138" indent="0">
              <a:lnSpc>
                <a:spcPct val="150000"/>
              </a:lnSpc>
              <a:buFont typeface="Wingdings" panose="05000000000000000000" pitchFamily="2" charset="2"/>
              <a:buNone/>
              <a:defRPr/>
            </a:pPr>
            <a:endParaRPr lang="en-US" altLang="zh-CN" sz="2400" dirty="0"/>
          </a:p>
          <a:p>
            <a:pPr marL="465138" indent="0">
              <a:lnSpc>
                <a:spcPct val="150000"/>
              </a:lnSpc>
              <a:buFont typeface="Wingdings" panose="05000000000000000000" pitchFamily="2" charset="2"/>
              <a:buNone/>
              <a:defRPr/>
            </a:pPr>
            <a:endParaRPr lang="en-US" altLang="zh-CN" sz="2400" dirty="0"/>
          </a:p>
          <a:p>
            <a:pPr marL="465138" indent="0">
              <a:lnSpc>
                <a:spcPct val="150000"/>
              </a:lnSpc>
              <a:buFont typeface="Wingdings" panose="05000000000000000000" pitchFamily="2" charset="2"/>
              <a:buNone/>
              <a:defRPr/>
            </a:pPr>
            <a:endParaRPr lang="en-US" altLang="zh-CN" sz="2400" dirty="0"/>
          </a:p>
        </p:txBody>
      </p:sp>
      <p:sp>
        <p:nvSpPr>
          <p:cNvPr id="4" name="日期占位符 3">
            <a:extLst>
              <a:ext uri="{FF2B5EF4-FFF2-40B4-BE49-F238E27FC236}">
                <a16:creationId xmlns:a16="http://schemas.microsoft.com/office/drawing/2014/main" id="{F3F68036-33CE-4C05-9412-C334095B5790}"/>
              </a:ext>
            </a:extLst>
          </p:cNvPr>
          <p:cNvSpPr>
            <a:spLocks noGrp="1"/>
          </p:cNvSpPr>
          <p:nvPr>
            <p:ph type="dt" sz="quarter" idx="10"/>
          </p:nvPr>
        </p:nvSpPr>
        <p:spPr/>
        <p:txBody>
          <a:bodyPr/>
          <a:lstStyle/>
          <a:p>
            <a:pPr>
              <a:defRPr/>
            </a:pPr>
            <a:fld id="{B4FAA9D2-749D-4B57-9545-B05FF3B457D6}" type="datetime1">
              <a:rPr lang="zh-CN" altLang="en-US" smtClean="0"/>
              <a:pPr>
                <a:defRPr/>
              </a:pPr>
              <a:t>2022/3/9</a:t>
            </a:fld>
            <a:endParaRPr lang="zh-CN" altLang="en-US" dirty="0"/>
          </a:p>
        </p:txBody>
      </p:sp>
      <p:sp>
        <p:nvSpPr>
          <p:cNvPr id="29700" name="灯片编号占位符 4">
            <a:extLst>
              <a:ext uri="{FF2B5EF4-FFF2-40B4-BE49-F238E27FC236}">
                <a16:creationId xmlns:a16="http://schemas.microsoft.com/office/drawing/2014/main" id="{D09C87E9-D2DA-4B20-BE3C-389D34015B3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01DCF57D-25B8-466E-A2D7-A833A38CCC5D}" type="slidenum">
              <a:rPr lang="zh-CN" altLang="zh-CN" sz="1400" smtClean="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11</a:t>
            </a:fld>
            <a:endParaRPr lang="zh-CN" altLang="zh-CN" sz="1400">
              <a:solidFill>
                <a:schemeClr val="tx1"/>
              </a:solidFill>
              <a:latin typeface="Tahoma" panose="020B0604030504040204" pitchFamily="34" charset="0"/>
              <a:ea typeface="宋体" panose="02010600030101010101" pitchFamily="2" charset="-122"/>
            </a:endParaRPr>
          </a:p>
        </p:txBody>
      </p:sp>
      <p:grpSp>
        <p:nvGrpSpPr>
          <p:cNvPr id="29701" name="组合 9">
            <a:extLst>
              <a:ext uri="{FF2B5EF4-FFF2-40B4-BE49-F238E27FC236}">
                <a16:creationId xmlns:a16="http://schemas.microsoft.com/office/drawing/2014/main" id="{7D64573F-4672-47F8-A8D0-A02CCC0BE6E3}"/>
              </a:ext>
            </a:extLst>
          </p:cNvPr>
          <p:cNvGrpSpPr>
            <a:grpSpLocks/>
          </p:cNvGrpSpPr>
          <p:nvPr/>
        </p:nvGrpSpPr>
        <p:grpSpPr bwMode="auto">
          <a:xfrm>
            <a:off x="1689100" y="3640138"/>
            <a:ext cx="5794375" cy="990600"/>
            <a:chOff x="2796376" y="5832122"/>
            <a:chExt cx="4275190" cy="823031"/>
          </a:xfrm>
        </p:grpSpPr>
        <p:pic>
          <p:nvPicPr>
            <p:cNvPr id="29707" name="图片 1">
              <a:extLst>
                <a:ext uri="{FF2B5EF4-FFF2-40B4-BE49-F238E27FC236}">
                  <a16:creationId xmlns:a16="http://schemas.microsoft.com/office/drawing/2014/main" id="{BD9E07DC-7726-41AA-B8E6-721D20C6C5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6376" y="5832122"/>
              <a:ext cx="4275190" cy="823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708" name="直接箭头连接符 6">
              <a:extLst>
                <a:ext uri="{FF2B5EF4-FFF2-40B4-BE49-F238E27FC236}">
                  <a16:creationId xmlns:a16="http://schemas.microsoft.com/office/drawing/2014/main" id="{76494A77-07A3-470A-AEAF-D5045ABC7165}"/>
                </a:ext>
              </a:extLst>
            </p:cNvPr>
            <p:cNvCxnSpPr>
              <a:cxnSpLocks noChangeShapeType="1"/>
            </p:cNvCxnSpPr>
            <p:nvPr/>
          </p:nvCxnSpPr>
          <p:spPr bwMode="auto">
            <a:xfrm>
              <a:off x="4932040" y="6243638"/>
              <a:ext cx="720080" cy="0"/>
            </a:xfrm>
            <a:prstGeom prst="straightConnector1">
              <a:avLst/>
            </a:prstGeom>
            <a:noFill/>
            <a:ln w="38100"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9" name="直接箭头连接符 7">
              <a:extLst>
                <a:ext uri="{FF2B5EF4-FFF2-40B4-BE49-F238E27FC236}">
                  <a16:creationId xmlns:a16="http://schemas.microsoft.com/office/drawing/2014/main" id="{703BACDC-987F-4502-9D64-10EAD3D0C4D4}"/>
                </a:ext>
              </a:extLst>
            </p:cNvPr>
            <p:cNvCxnSpPr>
              <a:cxnSpLocks noChangeShapeType="1"/>
            </p:cNvCxnSpPr>
            <p:nvPr/>
          </p:nvCxnSpPr>
          <p:spPr bwMode="auto">
            <a:xfrm flipH="1" flipV="1">
              <a:off x="4532658" y="6242118"/>
              <a:ext cx="504056" cy="1519"/>
            </a:xfrm>
            <a:prstGeom prst="straightConnector1">
              <a:avLst/>
            </a:prstGeom>
            <a:noFill/>
            <a:ln w="38100"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矩形 1">
            <a:extLst>
              <a:ext uri="{FF2B5EF4-FFF2-40B4-BE49-F238E27FC236}">
                <a16:creationId xmlns:a16="http://schemas.microsoft.com/office/drawing/2014/main" id="{FEFB1BFE-CCCA-4775-8A45-8BFDBAEFC794}"/>
              </a:ext>
            </a:extLst>
          </p:cNvPr>
          <p:cNvSpPr/>
          <p:nvPr/>
        </p:nvSpPr>
        <p:spPr>
          <a:xfrm>
            <a:off x="2344738" y="2647950"/>
            <a:ext cx="4478337" cy="461963"/>
          </a:xfrm>
          <a:prstGeom prst="rect">
            <a:avLst/>
          </a:prstGeom>
          <a:solidFill>
            <a:schemeClr val="accent1">
              <a:lumMod val="20000"/>
              <a:lumOff val="80000"/>
            </a:schemeClr>
          </a:solidFill>
        </p:spPr>
        <p:txBody>
          <a:bodyPr wrap="none">
            <a:spAutoFit/>
          </a:bodyPr>
          <a:lstStyle/>
          <a:p>
            <a:pPr>
              <a:defRPr/>
            </a:pPr>
            <a:r>
              <a:rPr lang="zh-CN" altLang="en-US" sz="2400" dirty="0">
                <a:latin typeface="微软雅黑" panose="020B0503020204020204" pitchFamily="34" charset="-122"/>
                <a:ea typeface="微软雅黑" panose="020B0503020204020204" pitchFamily="34" charset="-122"/>
              </a:rPr>
              <a:t>这样的子数组必然跨越中点</a:t>
            </a:r>
            <a:r>
              <a:rPr lang="en-US" altLang="zh-CN" sz="2400" dirty="0">
                <a:latin typeface="微软雅黑" panose="020B0503020204020204" pitchFamily="34" charset="-122"/>
                <a:ea typeface="微软雅黑" panose="020B0503020204020204" pitchFamily="34" charset="-122"/>
              </a:rPr>
              <a:t>mid</a:t>
            </a:r>
            <a:endParaRPr lang="zh-CN" altLang="en-US" sz="2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1632B8DB-C34E-44D3-9F03-0CCBF87FE6CC}"/>
              </a:ext>
            </a:extLst>
          </p:cNvPr>
          <p:cNvSpPr/>
          <p:nvPr/>
        </p:nvSpPr>
        <p:spPr>
          <a:xfrm>
            <a:off x="900113" y="4903788"/>
            <a:ext cx="7704137" cy="1754187"/>
          </a:xfrm>
          <a:prstGeom prst="rect">
            <a:avLst/>
          </a:prstGeom>
          <a:solidFill>
            <a:schemeClr val="accent1">
              <a:lumMod val="20000"/>
              <a:lumOff val="80000"/>
            </a:schemeClr>
          </a:solidFill>
        </p:spPr>
        <p:txBody>
          <a:bodyPr>
            <a:spAutoFit/>
          </a:bodyPr>
          <a:lstStyle/>
          <a:p>
            <a:pPr>
              <a:lnSpc>
                <a:spcPct val="150000"/>
              </a:lnSpc>
              <a:defRPr/>
            </a:pPr>
            <a:r>
              <a:rPr lang="zh-CN" altLang="en-US" sz="2400" dirty="0">
                <a:latin typeface="微软雅黑" panose="020B0503020204020204" pitchFamily="34" charset="-122"/>
                <a:ea typeface="微软雅黑" panose="020B0503020204020204" pitchFamily="34" charset="-122"/>
              </a:rPr>
              <a:t>从</a:t>
            </a:r>
            <a:r>
              <a:rPr lang="en-US" altLang="zh-CN" sz="2400" dirty="0">
                <a:latin typeface="微软雅黑" panose="020B0503020204020204" pitchFamily="34" charset="-122"/>
                <a:ea typeface="微软雅黑" panose="020B0503020204020204" pitchFamily="34" charset="-122"/>
              </a:rPr>
              <a:t>mid</a:t>
            </a:r>
            <a:r>
              <a:rPr lang="zh-CN" altLang="en-US" sz="2400" dirty="0">
                <a:latin typeface="微软雅黑" panose="020B0503020204020204" pitchFamily="34" charset="-122"/>
                <a:ea typeface="微软雅黑" panose="020B0503020204020204" pitchFamily="34" charset="-122"/>
              </a:rPr>
              <a:t>出发，分别向左和向右找出和最大的子区间，然后合并这两个区间即可得到跨越中点时的</a:t>
            </a:r>
            <a:r>
              <a:rPr lang="en-US" altLang="zh-CN" sz="2400" dirty="0">
                <a:latin typeface="微软雅黑" panose="020B0503020204020204" pitchFamily="34" charset="-122"/>
                <a:ea typeface="微软雅黑" panose="020B0503020204020204" pitchFamily="34" charset="-122"/>
              </a:rPr>
              <a:t>A[low ... high]</a:t>
            </a:r>
            <a:r>
              <a:rPr lang="zh-CN" altLang="en-US" sz="2400" dirty="0">
                <a:latin typeface="微软雅黑" panose="020B0503020204020204" pitchFamily="34" charset="-122"/>
                <a:ea typeface="微软雅黑" panose="020B0503020204020204" pitchFamily="34" charset="-122"/>
              </a:rPr>
              <a:t>的最大子数组。</a:t>
            </a:r>
          </a:p>
        </p:txBody>
      </p:sp>
      <p:cxnSp>
        <p:nvCxnSpPr>
          <p:cNvPr id="27656" name="直接箭头连接符 8">
            <a:extLst>
              <a:ext uri="{FF2B5EF4-FFF2-40B4-BE49-F238E27FC236}">
                <a16:creationId xmlns:a16="http://schemas.microsoft.com/office/drawing/2014/main" id="{224643E0-6614-482D-AB2C-6BB2534045CC}"/>
              </a:ext>
            </a:extLst>
          </p:cNvPr>
          <p:cNvCxnSpPr>
            <a:cxnSpLocks noChangeShapeType="1"/>
          </p:cNvCxnSpPr>
          <p:nvPr/>
        </p:nvCxnSpPr>
        <p:spPr bwMode="auto">
          <a:xfrm>
            <a:off x="4586288" y="3133725"/>
            <a:ext cx="0" cy="495300"/>
          </a:xfrm>
          <a:prstGeom prst="straightConnector1">
            <a:avLst/>
          </a:prstGeom>
          <a:noFill/>
          <a:ln w="57150" algn="ctr">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7" name="直接箭头连接符 13">
            <a:extLst>
              <a:ext uri="{FF2B5EF4-FFF2-40B4-BE49-F238E27FC236}">
                <a16:creationId xmlns:a16="http://schemas.microsoft.com/office/drawing/2014/main" id="{158568C9-1F6B-44A9-92D8-261DDE89CE2F}"/>
              </a:ext>
            </a:extLst>
          </p:cNvPr>
          <p:cNvCxnSpPr>
            <a:cxnSpLocks noChangeShapeType="1"/>
          </p:cNvCxnSpPr>
          <p:nvPr/>
        </p:nvCxnSpPr>
        <p:spPr bwMode="auto">
          <a:xfrm flipH="1">
            <a:off x="3395663" y="4724400"/>
            <a:ext cx="1187450" cy="0"/>
          </a:xfrm>
          <a:prstGeom prst="straightConnector1">
            <a:avLst/>
          </a:prstGeom>
          <a:noFill/>
          <a:ln w="57150" algn="ctr">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58" name="直接箭头连接符 15">
            <a:extLst>
              <a:ext uri="{FF2B5EF4-FFF2-40B4-BE49-F238E27FC236}">
                <a16:creationId xmlns:a16="http://schemas.microsoft.com/office/drawing/2014/main" id="{4449CA34-CC09-4D0E-AF2A-C84910FEFE41}"/>
              </a:ext>
            </a:extLst>
          </p:cNvPr>
          <p:cNvCxnSpPr>
            <a:cxnSpLocks noChangeShapeType="1"/>
          </p:cNvCxnSpPr>
          <p:nvPr/>
        </p:nvCxnSpPr>
        <p:spPr bwMode="auto">
          <a:xfrm flipH="1">
            <a:off x="4662488" y="4724400"/>
            <a:ext cx="1565275" cy="0"/>
          </a:xfrm>
          <a:prstGeom prst="straightConnector1">
            <a:avLst/>
          </a:prstGeom>
          <a:noFill/>
          <a:ln w="57150" algn="ctr">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a:extLst>
              <a:ext uri="{FF2B5EF4-FFF2-40B4-BE49-F238E27FC236}">
                <a16:creationId xmlns:a16="http://schemas.microsoft.com/office/drawing/2014/main" id="{1B0FD543-219C-4392-B32B-A9879B148455}"/>
              </a:ext>
            </a:extLst>
          </p:cNvPr>
          <p:cNvSpPr>
            <a:spLocks noGrp="1"/>
          </p:cNvSpPr>
          <p:nvPr>
            <p:ph idx="1"/>
          </p:nvPr>
        </p:nvSpPr>
        <p:spPr>
          <a:xfrm>
            <a:off x="468313" y="6034088"/>
            <a:ext cx="3698875" cy="576262"/>
          </a:xfrm>
          <a:solidFill>
            <a:schemeClr val="accent1">
              <a:lumMod val="20000"/>
              <a:lumOff val="80000"/>
            </a:schemeClr>
          </a:solidFill>
        </p:spPr>
        <p:txBody>
          <a:bodyPr/>
          <a:lstStyle/>
          <a:p>
            <a:pPr>
              <a:spcBef>
                <a:spcPts val="0"/>
              </a:spcBef>
              <a:buFont typeface="Wingdings" panose="05000000000000000000" pitchFamily="2" charset="2"/>
              <a:buChar char="u"/>
              <a:defRPr/>
            </a:pPr>
            <a:r>
              <a:rPr lang="zh-CN" altLang="en-US" sz="2400" dirty="0"/>
              <a:t>时间复杂度：</a:t>
            </a:r>
            <a:r>
              <a:rPr lang="el-GR" altLang="zh-CN" dirty="0">
                <a:solidFill>
                  <a:srgbClr val="FF0000"/>
                </a:solidFill>
                <a:latin typeface="+mn-ea"/>
                <a:ea typeface="+mn-ea"/>
              </a:rPr>
              <a:t>Θ</a:t>
            </a:r>
            <a:r>
              <a:rPr lang="en-US" altLang="zh-CN" dirty="0">
                <a:solidFill>
                  <a:srgbClr val="FF0000"/>
                </a:solidFill>
              </a:rPr>
              <a:t>(n)</a:t>
            </a:r>
            <a:endParaRPr lang="zh-CN" altLang="en-US" sz="2400" dirty="0"/>
          </a:p>
        </p:txBody>
      </p:sp>
      <p:pic>
        <p:nvPicPr>
          <p:cNvPr id="30723" name="Picture 2">
            <a:extLst>
              <a:ext uri="{FF2B5EF4-FFF2-40B4-BE49-F238E27FC236}">
                <a16:creationId xmlns:a16="http://schemas.microsoft.com/office/drawing/2014/main" id="{1D358FF8-09B6-4DDB-A6E2-6E428A699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1414463"/>
            <a:ext cx="5472113" cy="4522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4" name="文本框 1">
            <a:extLst>
              <a:ext uri="{FF2B5EF4-FFF2-40B4-BE49-F238E27FC236}">
                <a16:creationId xmlns:a16="http://schemas.microsoft.com/office/drawing/2014/main" id="{8916CDA4-ED05-4D28-A56A-F131759F4D1F}"/>
              </a:ext>
            </a:extLst>
          </p:cNvPr>
          <p:cNvSpPr txBox="1">
            <a:spLocks noChangeArrowheads="1"/>
          </p:cNvSpPr>
          <p:nvPr/>
        </p:nvSpPr>
        <p:spPr bwMode="auto">
          <a:xfrm>
            <a:off x="298450" y="722313"/>
            <a:ext cx="8785225" cy="577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Tx/>
              <a:buNone/>
            </a:pPr>
            <a:r>
              <a:rPr lang="zh-CN" altLang="en-US" sz="2000">
                <a:solidFill>
                  <a:schemeClr val="tx1"/>
                </a:solidFill>
              </a:rPr>
              <a:t>过程</a:t>
            </a:r>
            <a:r>
              <a:rPr lang="en-US" altLang="zh-CN" sz="2000">
                <a:solidFill>
                  <a:schemeClr val="tx1"/>
                </a:solidFill>
              </a:rPr>
              <a:t>1</a:t>
            </a:r>
            <a:r>
              <a:rPr lang="zh-CN" altLang="en-US" sz="2000">
                <a:solidFill>
                  <a:schemeClr val="tx1"/>
                </a:solidFill>
              </a:rPr>
              <a:t>：</a:t>
            </a:r>
            <a:r>
              <a:rPr lang="en-US" altLang="zh-CN" sz="2400">
                <a:solidFill>
                  <a:schemeClr val="tx1"/>
                </a:solidFill>
                <a:latin typeface="宋体" panose="02010600030101010101" pitchFamily="2" charset="-122"/>
                <a:ea typeface="宋体" panose="02010600030101010101" pitchFamily="2" charset="-122"/>
              </a:rPr>
              <a:t>FIND-MAX-</a:t>
            </a:r>
            <a:r>
              <a:rPr lang="en-US" altLang="zh-CN" sz="2400">
                <a:solidFill>
                  <a:srgbClr val="FF0000"/>
                </a:solidFill>
                <a:latin typeface="宋体" panose="02010600030101010101" pitchFamily="2" charset="-122"/>
                <a:ea typeface="宋体" panose="02010600030101010101" pitchFamily="2" charset="-122"/>
              </a:rPr>
              <a:t>CROSSING</a:t>
            </a:r>
            <a:r>
              <a:rPr lang="en-US" altLang="zh-CN" sz="2400">
                <a:solidFill>
                  <a:schemeClr val="tx1"/>
                </a:solidFill>
                <a:latin typeface="宋体" panose="02010600030101010101" pitchFamily="2" charset="-122"/>
                <a:ea typeface="宋体" panose="02010600030101010101" pitchFamily="2" charset="-122"/>
              </a:rPr>
              <a:t>-SUBARRAY</a:t>
            </a:r>
            <a:r>
              <a:rPr lang="zh-CN" altLang="en-US" sz="2000">
                <a:solidFill>
                  <a:schemeClr val="tx1"/>
                </a:solidFill>
                <a:latin typeface="宋体" panose="02010600030101010101" pitchFamily="2" charset="-122"/>
                <a:ea typeface="宋体" panose="02010600030101010101" pitchFamily="2" charset="-122"/>
              </a:rPr>
              <a:t>，</a:t>
            </a:r>
            <a:r>
              <a:rPr lang="zh-CN" altLang="en-US" sz="2400">
                <a:solidFill>
                  <a:schemeClr val="tx1"/>
                </a:solidFill>
              </a:rPr>
              <a:t>求跨越中点的最大子数组</a:t>
            </a:r>
            <a:endParaRPr lang="zh-CN" altLang="en-US" sz="2000">
              <a:solidFill>
                <a:schemeClr val="tx1"/>
              </a:solidFill>
            </a:endParaRPr>
          </a:p>
        </p:txBody>
      </p:sp>
      <p:sp>
        <p:nvSpPr>
          <p:cNvPr id="30725" name="右大括号 2">
            <a:extLst>
              <a:ext uri="{FF2B5EF4-FFF2-40B4-BE49-F238E27FC236}">
                <a16:creationId xmlns:a16="http://schemas.microsoft.com/office/drawing/2014/main" id="{32BD7C66-F0C5-42B7-A253-AD70E9425EC4}"/>
              </a:ext>
            </a:extLst>
          </p:cNvPr>
          <p:cNvSpPr>
            <a:spLocks/>
          </p:cNvSpPr>
          <p:nvPr/>
        </p:nvSpPr>
        <p:spPr bwMode="auto">
          <a:xfrm>
            <a:off x="3492500" y="1957388"/>
            <a:ext cx="215900" cy="1616075"/>
          </a:xfrm>
          <a:prstGeom prst="rightBrace">
            <a:avLst>
              <a:gd name="adj1" fmla="val 8352"/>
              <a:gd name="adj2" fmla="val 50000"/>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4" name="文本框 3">
            <a:extLst>
              <a:ext uri="{FF2B5EF4-FFF2-40B4-BE49-F238E27FC236}">
                <a16:creationId xmlns:a16="http://schemas.microsoft.com/office/drawing/2014/main" id="{73840D44-CD9F-4C00-B002-A200C3A512E3}"/>
              </a:ext>
            </a:extLst>
          </p:cNvPr>
          <p:cNvSpPr txBox="1"/>
          <p:nvPr/>
        </p:nvSpPr>
        <p:spPr>
          <a:xfrm>
            <a:off x="3836988" y="2370138"/>
            <a:ext cx="4767262" cy="461962"/>
          </a:xfrm>
          <a:prstGeom prst="rect">
            <a:avLst/>
          </a:prstGeom>
          <a:solidFill>
            <a:schemeClr val="accent1">
              <a:lumMod val="20000"/>
              <a:lumOff val="80000"/>
            </a:schemeClr>
          </a:solidFill>
        </p:spPr>
        <p:txBody>
          <a:bodyPr>
            <a:spAutoFit/>
          </a:bodyPr>
          <a:lstStyle/>
          <a:p>
            <a:pPr>
              <a:defRPr/>
            </a:pPr>
            <a:r>
              <a:rPr lang="zh-CN" altLang="en-US" sz="2400" dirty="0">
                <a:latin typeface="微软雅黑" panose="020B0503020204020204" pitchFamily="34" charset="-122"/>
                <a:ea typeface="微软雅黑" panose="020B0503020204020204" pitchFamily="34" charset="-122"/>
              </a:rPr>
              <a:t>左侧最大的连续子数组的和</a:t>
            </a:r>
          </a:p>
        </p:txBody>
      </p:sp>
      <p:sp>
        <p:nvSpPr>
          <p:cNvPr id="30727" name="右大括号 6">
            <a:extLst>
              <a:ext uri="{FF2B5EF4-FFF2-40B4-BE49-F238E27FC236}">
                <a16:creationId xmlns:a16="http://schemas.microsoft.com/office/drawing/2014/main" id="{3AF3D509-858E-430F-9C65-41552318AB65}"/>
              </a:ext>
            </a:extLst>
          </p:cNvPr>
          <p:cNvSpPr>
            <a:spLocks/>
          </p:cNvSpPr>
          <p:nvPr/>
        </p:nvSpPr>
        <p:spPr bwMode="auto">
          <a:xfrm>
            <a:off x="3492500" y="3802063"/>
            <a:ext cx="215900" cy="1614487"/>
          </a:xfrm>
          <a:prstGeom prst="rightBrace">
            <a:avLst>
              <a:gd name="adj1" fmla="val 8343"/>
              <a:gd name="adj2" fmla="val 50000"/>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 name="文本框 7">
            <a:extLst>
              <a:ext uri="{FF2B5EF4-FFF2-40B4-BE49-F238E27FC236}">
                <a16:creationId xmlns:a16="http://schemas.microsoft.com/office/drawing/2014/main" id="{00A9D150-8D9E-45AB-AB43-97DD175047C5}"/>
              </a:ext>
            </a:extLst>
          </p:cNvPr>
          <p:cNvSpPr txBox="1"/>
          <p:nvPr/>
        </p:nvSpPr>
        <p:spPr>
          <a:xfrm>
            <a:off x="3806825" y="4017963"/>
            <a:ext cx="5199063" cy="461962"/>
          </a:xfrm>
          <a:prstGeom prst="rect">
            <a:avLst/>
          </a:prstGeom>
          <a:solidFill>
            <a:schemeClr val="accent1">
              <a:lumMod val="20000"/>
              <a:lumOff val="80000"/>
            </a:schemeClr>
          </a:solidFill>
        </p:spPr>
        <p:txBody>
          <a:bodyPr>
            <a:spAutoFit/>
          </a:bodyPr>
          <a:lstStyle/>
          <a:p>
            <a:pPr>
              <a:defRPr/>
            </a:pPr>
            <a:r>
              <a:rPr lang="zh-CN" altLang="en-US" sz="2400" dirty="0">
                <a:latin typeface="微软雅黑" panose="020B0503020204020204" pitchFamily="34" charset="-122"/>
                <a:ea typeface="微软雅黑" panose="020B0503020204020204" pitchFamily="34" charset="-122"/>
              </a:rPr>
              <a:t>右侧最大的连续子数组的和</a:t>
            </a:r>
          </a:p>
        </p:txBody>
      </p:sp>
      <p:sp>
        <p:nvSpPr>
          <p:cNvPr id="9" name="文本框 8">
            <a:extLst>
              <a:ext uri="{FF2B5EF4-FFF2-40B4-BE49-F238E27FC236}">
                <a16:creationId xmlns:a16="http://schemas.microsoft.com/office/drawing/2014/main" id="{8C76A921-D415-4B6E-9F82-E68BFC17CC57}"/>
              </a:ext>
            </a:extLst>
          </p:cNvPr>
          <p:cNvSpPr txBox="1"/>
          <p:nvPr/>
        </p:nvSpPr>
        <p:spPr>
          <a:xfrm>
            <a:off x="5638800" y="5507038"/>
            <a:ext cx="2338388" cy="461962"/>
          </a:xfrm>
          <a:prstGeom prst="rect">
            <a:avLst/>
          </a:prstGeom>
          <a:solidFill>
            <a:schemeClr val="accent1">
              <a:lumMod val="20000"/>
              <a:lumOff val="80000"/>
            </a:schemeClr>
          </a:solidFill>
        </p:spPr>
        <p:txBody>
          <a:bodyPr wrap="none">
            <a:spAutoFit/>
          </a:bodyPr>
          <a:lstStyle/>
          <a:p>
            <a:pPr>
              <a:defRPr/>
            </a:pPr>
            <a:r>
              <a:rPr lang="zh-CN" altLang="en-US" sz="2400" dirty="0">
                <a:latin typeface="微软雅黑" panose="020B0503020204020204" pitchFamily="34" charset="-122"/>
                <a:ea typeface="微软雅黑" panose="020B0503020204020204" pitchFamily="34" charset="-122"/>
              </a:rPr>
              <a:t>返回搜索的结果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6E79CD2E-768E-42AC-8A70-589BE6019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484313"/>
            <a:ext cx="8269288" cy="4662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747" name="文本框 4">
            <a:extLst>
              <a:ext uri="{FF2B5EF4-FFF2-40B4-BE49-F238E27FC236}">
                <a16:creationId xmlns:a16="http://schemas.microsoft.com/office/drawing/2014/main" id="{8D371F9A-B65B-4FC2-B4D3-780D2D1DB1E4}"/>
              </a:ext>
            </a:extLst>
          </p:cNvPr>
          <p:cNvSpPr txBox="1">
            <a:spLocks noChangeArrowheads="1"/>
          </p:cNvSpPr>
          <p:nvPr/>
        </p:nvSpPr>
        <p:spPr bwMode="auto">
          <a:xfrm>
            <a:off x="179388" y="623888"/>
            <a:ext cx="8670925" cy="646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Tx/>
              <a:buNone/>
            </a:pPr>
            <a:r>
              <a:rPr lang="zh-CN" altLang="en-US" sz="2000">
                <a:solidFill>
                  <a:schemeClr val="tx1"/>
                </a:solidFill>
                <a:latin typeface="宋体" panose="02010600030101010101" pitchFamily="2" charset="-122"/>
                <a:ea typeface="宋体" panose="02010600030101010101" pitchFamily="2" charset="-122"/>
              </a:rPr>
              <a:t>过程</a:t>
            </a:r>
            <a:r>
              <a:rPr lang="en-US" altLang="zh-CN" sz="2000">
                <a:solidFill>
                  <a:schemeClr val="tx1"/>
                </a:solidFill>
                <a:latin typeface="宋体" panose="02010600030101010101" pitchFamily="2" charset="-122"/>
                <a:ea typeface="宋体" panose="02010600030101010101" pitchFamily="2" charset="-122"/>
              </a:rPr>
              <a:t>2</a:t>
            </a:r>
            <a:r>
              <a:rPr lang="zh-CN" altLang="en-US" sz="2000">
                <a:solidFill>
                  <a:schemeClr val="tx1"/>
                </a:solidFill>
                <a:latin typeface="宋体" panose="02010600030101010101" pitchFamily="2" charset="-122"/>
                <a:ea typeface="宋体" panose="02010600030101010101" pitchFamily="2" charset="-122"/>
              </a:rPr>
              <a:t>：</a:t>
            </a:r>
            <a:r>
              <a:rPr lang="en-US" altLang="zh-CN" sz="2000">
                <a:solidFill>
                  <a:schemeClr val="tx1"/>
                </a:solidFill>
                <a:latin typeface="宋体" panose="02010600030101010101" pitchFamily="2" charset="-122"/>
                <a:ea typeface="宋体" panose="02010600030101010101" pitchFamily="2" charset="-122"/>
              </a:rPr>
              <a:t> </a:t>
            </a:r>
            <a:r>
              <a:rPr lang="en-US" altLang="zh-CN" sz="2400">
                <a:solidFill>
                  <a:schemeClr val="tx1"/>
                </a:solidFill>
                <a:latin typeface="宋体" panose="02010600030101010101" pitchFamily="2" charset="-122"/>
                <a:ea typeface="宋体" panose="02010600030101010101" pitchFamily="2" charset="-122"/>
              </a:rPr>
              <a:t>FIND-MAXIMUM-SUBARRAY</a:t>
            </a:r>
            <a:r>
              <a:rPr lang="zh-CN" altLang="en-US" sz="2000">
                <a:solidFill>
                  <a:schemeClr val="tx1"/>
                </a:solidFill>
                <a:latin typeface="宋体" panose="02010600030101010101" pitchFamily="2" charset="-122"/>
                <a:ea typeface="宋体" panose="02010600030101010101" pitchFamily="2" charset="-122"/>
              </a:rPr>
              <a:t>，</a:t>
            </a:r>
            <a:r>
              <a:rPr lang="zh-CN" altLang="en-US" sz="2400">
                <a:solidFill>
                  <a:schemeClr val="tx1"/>
                </a:solidFill>
              </a:rPr>
              <a:t>求最大子数组问题的分治算法</a:t>
            </a:r>
            <a:endParaRPr lang="zh-CN" altLang="en-US" sz="2000">
              <a:solidFill>
                <a:schemeClr val="tx1"/>
              </a:solidFill>
            </a:endParaRPr>
          </a:p>
        </p:txBody>
      </p:sp>
      <p:sp>
        <p:nvSpPr>
          <p:cNvPr id="9" name="文本框 8">
            <a:extLst>
              <a:ext uri="{FF2B5EF4-FFF2-40B4-BE49-F238E27FC236}">
                <a16:creationId xmlns:a16="http://schemas.microsoft.com/office/drawing/2014/main" id="{A9E7EF4A-4742-4214-BF64-1D5C6A31AAF1}"/>
              </a:ext>
            </a:extLst>
          </p:cNvPr>
          <p:cNvSpPr txBox="1"/>
          <p:nvPr/>
        </p:nvSpPr>
        <p:spPr>
          <a:xfrm>
            <a:off x="7185025" y="4765675"/>
            <a:ext cx="1792288" cy="1098550"/>
          </a:xfrm>
          <a:prstGeom prst="rect">
            <a:avLst/>
          </a:prstGeom>
          <a:solidFill>
            <a:schemeClr val="accent1">
              <a:lumMod val="20000"/>
              <a:lumOff val="80000"/>
            </a:schemeClr>
          </a:solidFill>
        </p:spPr>
        <p:txBody>
          <a:bodyPr>
            <a:spAutoFit/>
          </a:bodyPr>
          <a:lstStyle/>
          <a:p>
            <a:pPr>
              <a:lnSpc>
                <a:spcPct val="125000"/>
              </a:lnSpc>
              <a:defRPr/>
            </a:pPr>
            <a:r>
              <a:rPr lang="zh-CN" altLang="en-US" dirty="0">
                <a:latin typeface="微软雅黑" panose="020B0503020204020204" pitchFamily="34" charset="-122"/>
                <a:ea typeface="微软雅黑" panose="020B0503020204020204" pitchFamily="34" charset="-122"/>
              </a:rPr>
              <a:t>返回三个最大子子数组中的大者作为问题的解。</a:t>
            </a:r>
          </a:p>
        </p:txBody>
      </p:sp>
      <p:sp>
        <p:nvSpPr>
          <p:cNvPr id="31749" name="右大括号 2">
            <a:extLst>
              <a:ext uri="{FF2B5EF4-FFF2-40B4-BE49-F238E27FC236}">
                <a16:creationId xmlns:a16="http://schemas.microsoft.com/office/drawing/2014/main" id="{A9E9FA5E-D618-4DBA-8E0C-5B143403DF35}"/>
              </a:ext>
            </a:extLst>
          </p:cNvPr>
          <p:cNvSpPr>
            <a:spLocks/>
          </p:cNvSpPr>
          <p:nvPr/>
        </p:nvSpPr>
        <p:spPr bwMode="auto">
          <a:xfrm>
            <a:off x="6829425" y="4681538"/>
            <a:ext cx="190500" cy="1268412"/>
          </a:xfrm>
          <a:prstGeom prst="rightBrace">
            <a:avLst>
              <a:gd name="adj1" fmla="val 8292"/>
              <a:gd name="adj2" fmla="val 50000"/>
            </a:avLst>
          </a:prstGeom>
          <a:solidFill>
            <a:schemeClr val="bg1"/>
          </a:solidFill>
          <a:ln w="19050" algn="ctr">
            <a:solidFill>
              <a:srgbClr val="FF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cxnSp>
        <p:nvCxnSpPr>
          <p:cNvPr id="31750" name="直接连接符 3">
            <a:extLst>
              <a:ext uri="{FF2B5EF4-FFF2-40B4-BE49-F238E27FC236}">
                <a16:creationId xmlns:a16="http://schemas.microsoft.com/office/drawing/2014/main" id="{6F8F27F2-03AA-48FE-9551-59695065E4B1}"/>
              </a:ext>
            </a:extLst>
          </p:cNvPr>
          <p:cNvCxnSpPr>
            <a:cxnSpLocks noChangeShapeType="1"/>
          </p:cNvCxnSpPr>
          <p:nvPr/>
        </p:nvCxnSpPr>
        <p:spPr bwMode="auto">
          <a:xfrm>
            <a:off x="1619250" y="3357563"/>
            <a:ext cx="3097213" cy="0"/>
          </a:xfrm>
          <a:prstGeom prst="line">
            <a:avLst/>
          </a:prstGeom>
          <a:noFill/>
          <a:ln w="381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1" name="直接连接符 10">
            <a:extLst>
              <a:ext uri="{FF2B5EF4-FFF2-40B4-BE49-F238E27FC236}">
                <a16:creationId xmlns:a16="http://schemas.microsoft.com/office/drawing/2014/main" id="{0BDBC8F3-A35D-4AF7-B48F-7F7BF3FB3531}"/>
              </a:ext>
            </a:extLst>
          </p:cNvPr>
          <p:cNvCxnSpPr>
            <a:cxnSpLocks noChangeShapeType="1"/>
          </p:cNvCxnSpPr>
          <p:nvPr/>
        </p:nvCxnSpPr>
        <p:spPr bwMode="auto">
          <a:xfrm>
            <a:off x="1619250" y="3933825"/>
            <a:ext cx="3097213" cy="0"/>
          </a:xfrm>
          <a:prstGeom prst="line">
            <a:avLst/>
          </a:prstGeom>
          <a:noFill/>
          <a:ln w="381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2" name="直接连接符 11">
            <a:extLst>
              <a:ext uri="{FF2B5EF4-FFF2-40B4-BE49-F238E27FC236}">
                <a16:creationId xmlns:a16="http://schemas.microsoft.com/office/drawing/2014/main" id="{7262E815-EAE0-483C-A9E9-583F7E63906E}"/>
              </a:ext>
            </a:extLst>
          </p:cNvPr>
          <p:cNvCxnSpPr>
            <a:cxnSpLocks noChangeShapeType="1"/>
          </p:cNvCxnSpPr>
          <p:nvPr/>
        </p:nvCxnSpPr>
        <p:spPr bwMode="auto">
          <a:xfrm>
            <a:off x="1619250" y="4529138"/>
            <a:ext cx="3600450" cy="0"/>
          </a:xfrm>
          <a:prstGeom prst="line">
            <a:avLst/>
          </a:prstGeom>
          <a:noFill/>
          <a:ln w="381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FB8D167-BA77-4A47-85C0-CA02FAE67BEF}"/>
              </a:ext>
            </a:extLst>
          </p:cNvPr>
          <p:cNvSpPr>
            <a:spLocks noGrp="1"/>
          </p:cNvSpPr>
          <p:nvPr>
            <p:ph idx="1"/>
          </p:nvPr>
        </p:nvSpPr>
        <p:spPr>
          <a:xfrm>
            <a:off x="136525" y="361950"/>
            <a:ext cx="8899525" cy="5538788"/>
          </a:xfrm>
          <a:solidFill>
            <a:schemeClr val="bg1"/>
          </a:solidFill>
        </p:spPr>
        <p:txBody>
          <a:bodyPr/>
          <a:lstStyle/>
          <a:p>
            <a:pPr marL="0" indent="0">
              <a:spcBef>
                <a:spcPct val="0"/>
              </a:spcBef>
              <a:buClrTx/>
              <a:buSzTx/>
              <a:buFont typeface="Wingdings" panose="05000000000000000000" pitchFamily="2" charset="2"/>
              <a:buNone/>
              <a:defRPr/>
            </a:pPr>
            <a:r>
              <a:rPr lang="en-US" altLang="zh-CN" sz="2800" b="1" dirty="0"/>
              <a:t>FIND-MAXIMUM-SUBARRAY</a:t>
            </a:r>
            <a:r>
              <a:rPr lang="zh-CN" altLang="en-US" sz="2800" b="1" dirty="0"/>
              <a:t>的时间分析</a:t>
            </a:r>
            <a:endParaRPr lang="en-US" altLang="zh-CN" sz="2800" b="1" dirty="0"/>
          </a:p>
          <a:p>
            <a:pPr marL="0" indent="0">
              <a:lnSpc>
                <a:spcPct val="150000"/>
              </a:lnSpc>
              <a:spcBef>
                <a:spcPts val="1800"/>
              </a:spcBef>
              <a:buClrTx/>
              <a:buSzTx/>
              <a:buFont typeface="Wingdings" panose="05000000000000000000" pitchFamily="2" charset="2"/>
              <a:buNone/>
              <a:defRPr/>
            </a:pPr>
            <a:r>
              <a:rPr lang="zh-CN" altLang="en-US" sz="2400" dirty="0"/>
              <a:t>   令</a:t>
            </a:r>
            <a:r>
              <a:rPr lang="en-US" altLang="zh-CN" sz="2400" dirty="0"/>
              <a:t> </a:t>
            </a:r>
            <a:r>
              <a:rPr lang="en-US" altLang="zh-CN" sz="2400" b="1" dirty="0">
                <a:solidFill>
                  <a:srgbClr val="FF0000"/>
                </a:solidFill>
              </a:rPr>
              <a:t>T(n)</a:t>
            </a:r>
            <a:r>
              <a:rPr lang="zh-CN" altLang="en-US" sz="2400" dirty="0"/>
              <a:t>表示求解</a:t>
            </a:r>
            <a:r>
              <a:rPr lang="en-US" altLang="zh-CN" sz="2400" dirty="0"/>
              <a:t>n</a:t>
            </a:r>
            <a:r>
              <a:rPr lang="zh-CN" altLang="en-US" sz="2400" dirty="0"/>
              <a:t>个元素的最大子数组问题的执行时间。</a:t>
            </a:r>
            <a:endParaRPr lang="en-US" altLang="zh-CN" sz="2400" dirty="0"/>
          </a:p>
          <a:p>
            <a:pPr marL="447675" indent="0">
              <a:lnSpc>
                <a:spcPct val="150000"/>
              </a:lnSpc>
              <a:spcBef>
                <a:spcPts val="1200"/>
              </a:spcBef>
              <a:buClrTx/>
              <a:buSzTx/>
              <a:buFont typeface="Wingdings" panose="05000000000000000000" pitchFamily="2" charset="2"/>
              <a:buNone/>
              <a:defRPr/>
            </a:pPr>
            <a:r>
              <a:rPr lang="en-US" altLang="zh-CN" sz="2200" dirty="0">
                <a:latin typeface="宋体" panose="02010600030101010101" pitchFamily="2" charset="-122"/>
                <a:ea typeface="宋体" panose="02010600030101010101" pitchFamily="2" charset="-122"/>
              </a:rPr>
              <a:t>  1</a:t>
            </a:r>
            <a:r>
              <a:rPr lang="zh-CN" altLang="en-US" sz="2200" dirty="0">
                <a:latin typeface="宋体" panose="02010600030101010101" pitchFamily="2" charset="-122"/>
                <a:ea typeface="宋体" panose="02010600030101010101" pitchFamily="2" charset="-122"/>
              </a:rPr>
              <a:t>）</a:t>
            </a:r>
            <a:r>
              <a:rPr lang="zh-CN" altLang="en-US" sz="2200" b="1" dirty="0"/>
              <a:t>当</a:t>
            </a:r>
            <a:r>
              <a:rPr lang="en-US" altLang="zh-CN" sz="2200" b="1" dirty="0"/>
              <a:t>n=1</a:t>
            </a:r>
            <a:r>
              <a:rPr lang="zh-CN" altLang="en-US" sz="2200" b="1" dirty="0"/>
              <a:t>时，</a:t>
            </a:r>
            <a:r>
              <a:rPr lang="en-US" altLang="zh-CN" sz="2200" b="1" dirty="0"/>
              <a:t>T(1)=</a:t>
            </a:r>
            <a:r>
              <a:rPr lang="el-GR" altLang="zh-CN" sz="2200" b="1" dirty="0"/>
              <a:t>Θ</a:t>
            </a:r>
            <a:r>
              <a:rPr lang="en-US" altLang="zh-CN" sz="2200" b="1" dirty="0"/>
              <a:t>(1)</a:t>
            </a:r>
            <a:r>
              <a:rPr lang="zh-CN" altLang="en-US" sz="2200" dirty="0">
                <a:latin typeface="宋体" panose="02010600030101010101" pitchFamily="2" charset="-122"/>
                <a:ea typeface="宋体" panose="02010600030101010101" pitchFamily="2" charset="-122"/>
              </a:rPr>
              <a:t>。否则，</a:t>
            </a:r>
            <a:endParaRPr lang="en-US" altLang="zh-CN" sz="2200" dirty="0">
              <a:latin typeface="宋体" panose="02010600030101010101" pitchFamily="2" charset="-122"/>
              <a:ea typeface="宋体" panose="02010600030101010101" pitchFamily="2" charset="-122"/>
            </a:endParaRPr>
          </a:p>
          <a:p>
            <a:pPr marL="1166813" indent="-719138">
              <a:lnSpc>
                <a:spcPct val="150000"/>
              </a:lnSpc>
              <a:spcBef>
                <a:spcPct val="0"/>
              </a:spcBef>
              <a:buClrTx/>
              <a:buSzTx/>
              <a:buFont typeface="Wingdings" panose="05000000000000000000" pitchFamily="2" charset="2"/>
              <a:buNone/>
              <a:defRPr/>
            </a:pPr>
            <a:r>
              <a:rPr lang="en-US" altLang="zh-CN" sz="2200" dirty="0">
                <a:latin typeface="宋体" panose="02010600030101010101" pitchFamily="2" charset="-122"/>
                <a:ea typeface="宋体" panose="02010600030101010101" pitchFamily="2" charset="-122"/>
              </a:rPr>
              <a:t>  2</a:t>
            </a:r>
            <a:r>
              <a:rPr lang="zh-CN" altLang="en-US" sz="2200" dirty="0">
                <a:latin typeface="宋体" panose="02010600030101010101" pitchFamily="2" charset="-122"/>
                <a:ea typeface="宋体" panose="02010600030101010101" pitchFamily="2" charset="-122"/>
              </a:rPr>
              <a:t>）每个子问题的时间为</a:t>
            </a:r>
            <a:r>
              <a:rPr lang="en-US" altLang="zh-CN" sz="2200" dirty="0">
                <a:latin typeface="宋体" panose="02010600030101010101" pitchFamily="2" charset="-122"/>
                <a:ea typeface="宋体" panose="02010600030101010101" pitchFamily="2" charset="-122"/>
              </a:rPr>
              <a:t>T(n/2)</a:t>
            </a:r>
            <a:r>
              <a:rPr lang="zh-CN" altLang="en-US" sz="2200" dirty="0">
                <a:latin typeface="宋体" panose="02010600030101010101" pitchFamily="2" charset="-122"/>
                <a:ea typeface="宋体" panose="02010600030101010101" pitchFamily="2" charset="-122"/>
              </a:rPr>
              <a:t>，</a:t>
            </a:r>
            <a:r>
              <a:rPr lang="zh-CN" altLang="en-US" sz="2200" b="1" dirty="0"/>
              <a:t>两个子问题递归求解的总时间是</a:t>
            </a:r>
            <a:r>
              <a:rPr lang="en-US" altLang="zh-CN" sz="2200" b="1" dirty="0">
                <a:solidFill>
                  <a:srgbClr val="FF0000"/>
                </a:solidFill>
              </a:rPr>
              <a:t>2T(n/2)</a:t>
            </a:r>
            <a:r>
              <a:rPr lang="zh-CN" altLang="en-US" sz="2200" dirty="0">
                <a:latin typeface="宋体" panose="02010600030101010101" pitchFamily="2" charset="-122"/>
                <a:ea typeface="宋体" panose="02010600030101010101" pitchFamily="2" charset="-122"/>
              </a:rPr>
              <a:t>。</a:t>
            </a:r>
            <a:endParaRPr lang="en-US" altLang="zh-CN" sz="2200" dirty="0">
              <a:latin typeface="宋体" panose="02010600030101010101" pitchFamily="2" charset="-122"/>
              <a:ea typeface="宋体" panose="02010600030101010101" pitchFamily="2" charset="-122"/>
            </a:endParaRPr>
          </a:p>
          <a:p>
            <a:pPr marL="447675" indent="0">
              <a:lnSpc>
                <a:spcPct val="150000"/>
              </a:lnSpc>
              <a:spcBef>
                <a:spcPct val="0"/>
              </a:spcBef>
              <a:buClrTx/>
              <a:buSzTx/>
              <a:buFont typeface="Wingdings" panose="05000000000000000000" pitchFamily="2" charset="2"/>
              <a:buNone/>
              <a:defRPr/>
            </a:pPr>
            <a:r>
              <a:rPr lang="en-US" altLang="zh-CN" sz="2200" dirty="0">
                <a:latin typeface="宋体" panose="02010600030101010101" pitchFamily="2" charset="-122"/>
                <a:ea typeface="宋体" panose="02010600030101010101" pitchFamily="2" charset="-122"/>
              </a:rPr>
              <a:t>  3</a:t>
            </a:r>
            <a:r>
              <a:rPr lang="zh-CN" altLang="en-US" sz="2200" dirty="0">
                <a:latin typeface="宋体" panose="02010600030101010101" pitchFamily="2" charset="-122"/>
                <a:ea typeface="宋体" panose="02010600030101010101" pitchFamily="2" charset="-122"/>
              </a:rPr>
              <a:t>）</a:t>
            </a:r>
            <a:r>
              <a:rPr lang="en-US" altLang="zh-CN" sz="2200" b="1" dirty="0"/>
              <a:t>FIND-MAX-CROSSING-SUBARRAY</a:t>
            </a:r>
            <a:r>
              <a:rPr lang="zh-CN" altLang="en-US" sz="2200" b="1" dirty="0"/>
              <a:t>的时间是</a:t>
            </a:r>
            <a:r>
              <a:rPr lang="el-GR" altLang="zh-CN" sz="2200" b="1" dirty="0"/>
              <a:t>Θ</a:t>
            </a:r>
            <a:r>
              <a:rPr lang="en-US" altLang="zh-CN" sz="2200" b="1" dirty="0"/>
              <a:t>(n)</a:t>
            </a:r>
            <a:r>
              <a:rPr lang="zh-CN" altLang="en-US" sz="2200" b="1" dirty="0"/>
              <a:t>。</a:t>
            </a:r>
            <a:endParaRPr lang="en-US" altLang="zh-CN" sz="2200" b="1" dirty="0"/>
          </a:p>
          <a:p>
            <a:pPr marL="0" indent="0">
              <a:lnSpc>
                <a:spcPct val="150000"/>
              </a:lnSpc>
              <a:spcBef>
                <a:spcPts val="600"/>
              </a:spcBef>
              <a:buClrTx/>
              <a:buSzTx/>
              <a:buFont typeface="Wingdings" panose="05000000000000000000" pitchFamily="2" charset="2"/>
              <a:buNone/>
              <a:defRPr/>
            </a:pPr>
            <a:r>
              <a:rPr lang="zh-CN" altLang="en-US" sz="2200" dirty="0">
                <a:solidFill>
                  <a:srgbClr val="0000FF"/>
                </a:solidFill>
              </a:rPr>
              <a:t>   </a:t>
            </a:r>
            <a:r>
              <a:rPr lang="en-US" altLang="zh-CN" sz="2000" dirty="0"/>
              <a:t> </a:t>
            </a:r>
            <a:endParaRPr lang="zh-CN" altLang="en-US" sz="2000" dirty="0">
              <a:solidFill>
                <a:srgbClr val="000000"/>
              </a:solidFill>
              <a:latin typeface="Arial" panose="020B0604020202020204" pitchFamily="34" charset="0"/>
              <a:ea typeface="宋体" panose="02010600030101010101" pitchFamily="2" charset="-122"/>
            </a:endParaRPr>
          </a:p>
          <a:p>
            <a:pPr>
              <a:lnSpc>
                <a:spcPct val="150000"/>
              </a:lnSpc>
              <a:defRPr/>
            </a:pPr>
            <a:endParaRPr lang="zh-CN" altLang="en-US" dirty="0"/>
          </a:p>
        </p:txBody>
      </p:sp>
      <p:pic>
        <p:nvPicPr>
          <p:cNvPr id="33796" name="Picture 3">
            <a:extLst>
              <a:ext uri="{FF2B5EF4-FFF2-40B4-BE49-F238E27FC236}">
                <a16:creationId xmlns:a16="http://schemas.microsoft.com/office/drawing/2014/main" id="{FB4DB9FE-5B72-43D8-AEBF-B28B71E30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75" y="4449763"/>
            <a:ext cx="4454525" cy="86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797" name="右箭头 7">
            <a:extLst>
              <a:ext uri="{FF2B5EF4-FFF2-40B4-BE49-F238E27FC236}">
                <a16:creationId xmlns:a16="http://schemas.microsoft.com/office/drawing/2014/main" id="{96C8979B-45C2-4F96-A2B5-D5D7FC912D0E}"/>
              </a:ext>
            </a:extLst>
          </p:cNvPr>
          <p:cNvSpPr>
            <a:spLocks noChangeArrowheads="1"/>
          </p:cNvSpPr>
          <p:nvPr/>
        </p:nvSpPr>
        <p:spPr bwMode="auto">
          <a:xfrm>
            <a:off x="5219700" y="4797425"/>
            <a:ext cx="647700" cy="249238"/>
          </a:xfrm>
          <a:prstGeom prst="rightArrow">
            <a:avLst>
              <a:gd name="adj1" fmla="val 50000"/>
              <a:gd name="adj2" fmla="val 49725"/>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33798" name="图片 8">
            <a:extLst>
              <a:ext uri="{FF2B5EF4-FFF2-40B4-BE49-F238E27FC236}">
                <a16:creationId xmlns:a16="http://schemas.microsoft.com/office/drawing/2014/main" id="{8591FAF2-ACAA-4A1D-BA86-2448A81002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4724400"/>
            <a:ext cx="23241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BC970BE-33A8-4A8B-B5BA-77EB0CF83373}"/>
              </a:ext>
            </a:extLst>
          </p:cNvPr>
          <p:cNvSpPr>
            <a:spLocks noGrp="1" noChangeArrowheads="1"/>
          </p:cNvSpPr>
          <p:nvPr>
            <p:ph type="body" sz="half" idx="1"/>
          </p:nvPr>
        </p:nvSpPr>
        <p:spPr>
          <a:xfrm>
            <a:off x="250825" y="115888"/>
            <a:ext cx="8651875" cy="6337300"/>
          </a:xfrm>
          <a:solidFill>
            <a:schemeClr val="bg1"/>
          </a:solidFill>
        </p:spPr>
        <p:txBody>
          <a:bodyPr/>
          <a:lstStyle/>
          <a:p>
            <a:pPr marL="0" indent="0" eaLnBrk="1" hangingPunct="1">
              <a:lnSpc>
                <a:spcPct val="150000"/>
              </a:lnSpc>
              <a:spcBef>
                <a:spcPct val="0"/>
              </a:spcBef>
              <a:buFont typeface="Wingdings" panose="05000000000000000000" pitchFamily="2" charset="2"/>
              <a:buNone/>
            </a:pPr>
            <a:r>
              <a:rPr lang="en-US" altLang="zh-CN" b="1">
                <a:solidFill>
                  <a:schemeClr val="tx1"/>
                </a:solidFill>
              </a:rPr>
              <a:t>4.2 Strassen</a:t>
            </a:r>
            <a:r>
              <a:rPr lang="zh-CN" altLang="en-US" b="1">
                <a:solidFill>
                  <a:schemeClr val="tx1"/>
                </a:solidFill>
              </a:rPr>
              <a:t>矩阵乘法</a:t>
            </a:r>
            <a:endParaRPr lang="en-US" altLang="zh-CN" b="1">
              <a:solidFill>
                <a:schemeClr val="tx1"/>
              </a:solidFill>
            </a:endParaRPr>
          </a:p>
          <a:p>
            <a:pPr marL="0" indent="0" eaLnBrk="1" hangingPunct="1">
              <a:lnSpc>
                <a:spcPct val="150000"/>
              </a:lnSpc>
              <a:spcBef>
                <a:spcPts val="600"/>
              </a:spcBef>
              <a:spcAft>
                <a:spcPts val="1200"/>
              </a:spcAft>
              <a:buFont typeface="Wingdings" panose="05000000000000000000" pitchFamily="2" charset="2"/>
              <a:buNone/>
            </a:pPr>
            <a:r>
              <a:rPr lang="zh-CN" altLang="en-US" sz="2800">
                <a:solidFill>
                  <a:schemeClr val="tx1"/>
                </a:solidFill>
              </a:rPr>
              <a:t>回顾一下矩阵运算</a:t>
            </a:r>
          </a:p>
          <a:p>
            <a:pPr marL="0" indent="0" eaLnBrk="1" hangingPunct="1">
              <a:lnSpc>
                <a:spcPct val="150000"/>
              </a:lnSpc>
              <a:spcBef>
                <a:spcPct val="0"/>
              </a:spcBef>
              <a:buFont typeface="Wingdings" panose="05000000000000000000" pitchFamily="2" charset="2"/>
              <a:buNone/>
            </a:pPr>
            <a:r>
              <a:rPr lang="zh-CN" altLang="en-US" sz="2400">
                <a:solidFill>
                  <a:schemeClr val="tx1"/>
                </a:solidFill>
                <a:latin typeface="宋体" panose="02010600030101010101" pitchFamily="2" charset="-122"/>
              </a:rPr>
              <a:t>已知两个</a:t>
            </a:r>
            <a:r>
              <a:rPr lang="en-US" altLang="zh-CN" sz="2400">
                <a:solidFill>
                  <a:schemeClr val="tx1"/>
                </a:solidFill>
                <a:latin typeface="宋体" panose="02010600030101010101" pitchFamily="2" charset="-122"/>
              </a:rPr>
              <a:t>n</a:t>
            </a:r>
            <a:r>
              <a:rPr lang="zh-CN" altLang="en-US" sz="2400">
                <a:solidFill>
                  <a:schemeClr val="tx1"/>
                </a:solidFill>
                <a:latin typeface="宋体" panose="02010600030101010101" pitchFamily="2" charset="-122"/>
              </a:rPr>
              <a:t>阶方阵： </a:t>
            </a:r>
            <a:r>
              <a:rPr lang="en-US" altLang="zh-CN" sz="2400">
                <a:solidFill>
                  <a:schemeClr val="tx1"/>
                </a:solidFill>
              </a:rPr>
              <a:t>A</a:t>
            </a:r>
            <a:r>
              <a:rPr lang="zh-CN" altLang="en-US" sz="2400">
                <a:solidFill>
                  <a:schemeClr val="tx1"/>
                </a:solidFill>
              </a:rPr>
              <a:t>＝</a:t>
            </a:r>
            <a:r>
              <a:rPr lang="en-US" altLang="zh-CN" sz="2400">
                <a:solidFill>
                  <a:schemeClr val="tx1"/>
                </a:solidFill>
              </a:rPr>
              <a:t>(a</a:t>
            </a:r>
            <a:r>
              <a:rPr lang="en-US" altLang="zh-CN" sz="2400" baseline="-25000">
                <a:solidFill>
                  <a:schemeClr val="tx1"/>
                </a:solidFill>
              </a:rPr>
              <a:t>ij</a:t>
            </a:r>
            <a:r>
              <a:rPr lang="en-US" altLang="zh-CN" sz="2400">
                <a:solidFill>
                  <a:schemeClr val="tx1"/>
                </a:solidFill>
              </a:rPr>
              <a:t>)</a:t>
            </a:r>
            <a:r>
              <a:rPr lang="en-US" altLang="zh-CN" sz="2400" baseline="-25000">
                <a:solidFill>
                  <a:schemeClr val="tx1"/>
                </a:solidFill>
              </a:rPr>
              <a:t>nxn </a:t>
            </a:r>
            <a:r>
              <a:rPr lang="en-US" altLang="zh-CN" sz="2400">
                <a:solidFill>
                  <a:schemeClr val="tx1"/>
                </a:solidFill>
              </a:rPr>
              <a:t>,   B</a:t>
            </a:r>
            <a:r>
              <a:rPr lang="zh-CN" altLang="en-US" sz="2400">
                <a:solidFill>
                  <a:schemeClr val="tx1"/>
                </a:solidFill>
              </a:rPr>
              <a:t>＝</a:t>
            </a:r>
            <a:r>
              <a:rPr lang="en-US" altLang="zh-CN" sz="2400">
                <a:solidFill>
                  <a:schemeClr val="tx1"/>
                </a:solidFill>
              </a:rPr>
              <a:t>(b</a:t>
            </a:r>
            <a:r>
              <a:rPr lang="en-US" altLang="zh-CN" sz="2400" baseline="-25000">
                <a:solidFill>
                  <a:schemeClr val="tx1"/>
                </a:solidFill>
              </a:rPr>
              <a:t>ij</a:t>
            </a:r>
            <a:r>
              <a:rPr lang="en-US" altLang="zh-CN" sz="2400">
                <a:solidFill>
                  <a:schemeClr val="tx1"/>
                </a:solidFill>
              </a:rPr>
              <a:t>)</a:t>
            </a:r>
            <a:r>
              <a:rPr lang="en-US" altLang="zh-CN" sz="2400" baseline="-25000">
                <a:solidFill>
                  <a:schemeClr val="tx1"/>
                </a:solidFill>
              </a:rPr>
              <a:t>nxn</a:t>
            </a:r>
          </a:p>
          <a:p>
            <a:pPr marL="0" indent="0" eaLnBrk="1" hangingPunct="1">
              <a:lnSpc>
                <a:spcPct val="150000"/>
              </a:lnSpc>
              <a:spcBef>
                <a:spcPct val="0"/>
              </a:spcBef>
              <a:buFont typeface="Wingdings" panose="05000000000000000000" pitchFamily="2" charset="2"/>
              <a:buNone/>
            </a:pPr>
            <a:r>
              <a:rPr lang="en-US" altLang="zh-CN" sz="2400">
                <a:solidFill>
                  <a:schemeClr val="tx1"/>
                </a:solidFill>
              </a:rPr>
              <a:t>1</a:t>
            </a:r>
            <a:r>
              <a:rPr lang="zh-CN" altLang="en-US" sz="2400">
                <a:solidFill>
                  <a:schemeClr val="tx1"/>
                </a:solidFill>
              </a:rPr>
              <a:t>）</a:t>
            </a:r>
            <a:r>
              <a:rPr lang="zh-CN" altLang="en-US" sz="2400" b="1">
                <a:solidFill>
                  <a:srgbClr val="0000FF"/>
                </a:solidFill>
              </a:rPr>
              <a:t>矩阵加法</a:t>
            </a:r>
          </a:p>
          <a:p>
            <a:pPr marL="0" indent="0" eaLnBrk="1" hangingPunct="1">
              <a:lnSpc>
                <a:spcPct val="150000"/>
              </a:lnSpc>
              <a:spcBef>
                <a:spcPct val="0"/>
              </a:spcBef>
              <a:buFont typeface="Wingdings" panose="05000000000000000000" pitchFamily="2" charset="2"/>
              <a:buNone/>
            </a:pPr>
            <a:r>
              <a:rPr lang="zh-CN" altLang="en-US" sz="2400">
                <a:solidFill>
                  <a:schemeClr val="tx1"/>
                </a:solidFill>
                <a:latin typeface="宋体" panose="02010600030101010101" pitchFamily="2" charset="-122"/>
              </a:rPr>
              <a:t>        </a:t>
            </a:r>
            <a:r>
              <a:rPr lang="en-US" altLang="zh-CN" sz="2400">
                <a:solidFill>
                  <a:schemeClr val="tx1"/>
                </a:solidFill>
                <a:latin typeface="宋体" panose="02010600030101010101" pitchFamily="2" charset="-122"/>
              </a:rPr>
              <a:t>C</a:t>
            </a:r>
            <a:r>
              <a:rPr lang="zh-CN" altLang="en-US" sz="2400">
                <a:solidFill>
                  <a:schemeClr val="tx1"/>
                </a:solidFill>
                <a:latin typeface="宋体" panose="02010600030101010101" pitchFamily="2" charset="-122"/>
              </a:rPr>
              <a:t>＝</a:t>
            </a:r>
            <a:r>
              <a:rPr lang="en-US" altLang="zh-CN" sz="2400">
                <a:solidFill>
                  <a:schemeClr val="tx1"/>
                </a:solidFill>
                <a:latin typeface="宋体" panose="02010600030101010101" pitchFamily="2" charset="-122"/>
              </a:rPr>
              <a:t>A</a:t>
            </a:r>
            <a:r>
              <a:rPr lang="zh-CN" altLang="en-US" sz="2400">
                <a:solidFill>
                  <a:schemeClr val="tx1"/>
                </a:solidFill>
                <a:latin typeface="宋体" panose="02010600030101010101" pitchFamily="2" charset="-122"/>
              </a:rPr>
              <a:t>＋</a:t>
            </a:r>
            <a:r>
              <a:rPr lang="en-US" altLang="zh-CN" sz="2400">
                <a:solidFill>
                  <a:schemeClr val="tx1"/>
                </a:solidFill>
                <a:latin typeface="宋体" panose="02010600030101010101" pitchFamily="2" charset="-122"/>
              </a:rPr>
              <a:t>B</a:t>
            </a:r>
            <a:r>
              <a:rPr lang="zh-CN" altLang="en-US" sz="2400">
                <a:solidFill>
                  <a:schemeClr val="tx1"/>
                </a:solidFill>
                <a:latin typeface="宋体" panose="02010600030101010101" pitchFamily="2" charset="-122"/>
              </a:rPr>
              <a:t>＝ </a:t>
            </a:r>
            <a:r>
              <a:rPr lang="en-US" altLang="zh-CN" sz="2400">
                <a:solidFill>
                  <a:schemeClr val="tx1"/>
                </a:solidFill>
              </a:rPr>
              <a:t>(c</a:t>
            </a:r>
            <a:r>
              <a:rPr lang="en-US" altLang="zh-CN" sz="2400" baseline="-25000">
                <a:solidFill>
                  <a:schemeClr val="tx1"/>
                </a:solidFill>
              </a:rPr>
              <a:t>ij</a:t>
            </a:r>
            <a:r>
              <a:rPr lang="en-US" altLang="zh-CN" sz="2400">
                <a:solidFill>
                  <a:schemeClr val="tx1"/>
                </a:solidFill>
              </a:rPr>
              <a:t>)</a:t>
            </a:r>
            <a:r>
              <a:rPr lang="en-US" altLang="zh-CN" sz="2400" baseline="-25000">
                <a:solidFill>
                  <a:schemeClr val="tx1"/>
                </a:solidFill>
              </a:rPr>
              <a:t>nxn</a:t>
            </a:r>
            <a:r>
              <a:rPr lang="en-US" altLang="zh-CN" sz="2400">
                <a:solidFill>
                  <a:schemeClr val="tx1"/>
                </a:solidFill>
                <a:latin typeface="宋体" panose="02010600030101010101" pitchFamily="2" charset="-122"/>
              </a:rPr>
              <a:t> </a:t>
            </a:r>
            <a:r>
              <a:rPr lang="zh-CN" altLang="en-US" sz="2400">
                <a:solidFill>
                  <a:schemeClr val="tx1"/>
                </a:solidFill>
                <a:latin typeface="宋体" panose="02010600030101010101" pitchFamily="2" charset="-122"/>
              </a:rPr>
              <a:t>，其中</a:t>
            </a:r>
            <a:r>
              <a:rPr lang="en-US" altLang="zh-CN" sz="2400">
                <a:solidFill>
                  <a:schemeClr val="tx1"/>
                </a:solidFill>
                <a:latin typeface="宋体" panose="02010600030101010101" pitchFamily="2" charset="-122"/>
              </a:rPr>
              <a:t>,</a:t>
            </a:r>
          </a:p>
          <a:p>
            <a:pPr marL="0" indent="0" eaLnBrk="1" hangingPunct="1">
              <a:lnSpc>
                <a:spcPct val="150000"/>
              </a:lnSpc>
              <a:spcBef>
                <a:spcPts val="1200"/>
              </a:spcBef>
              <a:buFont typeface="Wingdings" panose="05000000000000000000" pitchFamily="2" charset="2"/>
              <a:buNone/>
            </a:pPr>
            <a:r>
              <a:rPr lang="en-US" altLang="zh-CN" sz="2400">
                <a:solidFill>
                  <a:schemeClr val="tx1"/>
                </a:solidFill>
                <a:latin typeface="宋体" panose="02010600030101010101" pitchFamily="2" charset="-122"/>
              </a:rPr>
              <a:t>        </a:t>
            </a:r>
            <a:r>
              <a:rPr lang="zh-CN" altLang="en-US" sz="2400">
                <a:solidFill>
                  <a:schemeClr val="tx1"/>
                </a:solidFill>
                <a:latin typeface="宋体" panose="02010600030101010101" pitchFamily="2" charset="-122"/>
              </a:rPr>
              <a:t>时间复杂度：</a:t>
            </a:r>
            <a:r>
              <a:rPr lang="el-GR" altLang="zh-CN" sz="2400" b="1">
                <a:solidFill>
                  <a:schemeClr val="tx1"/>
                </a:solidFill>
                <a:latin typeface="宋体" panose="02010600030101010101" pitchFamily="2" charset="-122"/>
              </a:rPr>
              <a:t>Θ</a:t>
            </a:r>
            <a:r>
              <a:rPr lang="en-US" altLang="zh-CN" sz="2400" b="1">
                <a:solidFill>
                  <a:schemeClr val="tx1"/>
                </a:solidFill>
                <a:latin typeface="宋体" panose="02010600030101010101" pitchFamily="2" charset="-122"/>
              </a:rPr>
              <a:t>(n</a:t>
            </a:r>
            <a:r>
              <a:rPr lang="en-US" altLang="zh-CN" sz="2400" b="1" baseline="30000">
                <a:solidFill>
                  <a:schemeClr val="tx1"/>
                </a:solidFill>
                <a:latin typeface="宋体" panose="02010600030101010101" pitchFamily="2" charset="-122"/>
              </a:rPr>
              <a:t>2</a:t>
            </a:r>
            <a:r>
              <a:rPr lang="en-US" altLang="zh-CN" sz="2400" b="1">
                <a:solidFill>
                  <a:schemeClr val="tx1"/>
                </a:solidFill>
                <a:latin typeface="宋体" panose="02010600030101010101" pitchFamily="2" charset="-122"/>
              </a:rPr>
              <a:t>) </a:t>
            </a:r>
          </a:p>
          <a:p>
            <a:pPr marL="0" indent="0" eaLnBrk="1" hangingPunct="1">
              <a:lnSpc>
                <a:spcPct val="150000"/>
              </a:lnSpc>
              <a:spcBef>
                <a:spcPct val="0"/>
              </a:spcBef>
              <a:buFont typeface="Wingdings" panose="05000000000000000000" pitchFamily="2" charset="2"/>
              <a:buNone/>
            </a:pPr>
            <a:r>
              <a:rPr lang="en-US" altLang="zh-CN" sz="2400">
                <a:solidFill>
                  <a:schemeClr val="tx1"/>
                </a:solidFill>
                <a:latin typeface="宋体" panose="02010600030101010101" pitchFamily="2" charset="-122"/>
              </a:rPr>
              <a:t>2</a:t>
            </a:r>
            <a:r>
              <a:rPr lang="zh-CN" altLang="en-US" sz="2400">
                <a:solidFill>
                  <a:schemeClr val="tx1"/>
                </a:solidFill>
                <a:latin typeface="宋体" panose="02010600030101010101" pitchFamily="2" charset="-122"/>
              </a:rPr>
              <a:t>）</a:t>
            </a:r>
            <a:r>
              <a:rPr lang="zh-CN" altLang="en-US" sz="2400" b="1">
                <a:solidFill>
                  <a:srgbClr val="0000FF"/>
                </a:solidFill>
              </a:rPr>
              <a:t>矩阵乘法</a:t>
            </a:r>
          </a:p>
          <a:p>
            <a:pPr marL="0" indent="0" eaLnBrk="1" hangingPunct="1">
              <a:lnSpc>
                <a:spcPct val="150000"/>
              </a:lnSpc>
              <a:spcBef>
                <a:spcPct val="0"/>
              </a:spcBef>
              <a:buFont typeface="Wingdings" panose="05000000000000000000" pitchFamily="2" charset="2"/>
              <a:buNone/>
            </a:pPr>
            <a:r>
              <a:rPr lang="zh-CN" altLang="en-US" sz="2400">
                <a:solidFill>
                  <a:schemeClr val="tx1"/>
                </a:solidFill>
                <a:latin typeface="宋体" panose="02010600030101010101" pitchFamily="2" charset="-122"/>
              </a:rPr>
              <a:t>        </a:t>
            </a:r>
            <a:r>
              <a:rPr lang="en-US" altLang="zh-CN" sz="2400">
                <a:solidFill>
                  <a:schemeClr val="tx1"/>
                </a:solidFill>
                <a:latin typeface="宋体" panose="02010600030101010101" pitchFamily="2" charset="-122"/>
              </a:rPr>
              <a:t>C</a:t>
            </a:r>
            <a:r>
              <a:rPr lang="zh-CN" altLang="en-US" sz="2400">
                <a:solidFill>
                  <a:schemeClr val="tx1"/>
                </a:solidFill>
                <a:latin typeface="宋体" panose="02010600030101010101" pitchFamily="2" charset="-122"/>
              </a:rPr>
              <a:t>＝</a:t>
            </a:r>
            <a:r>
              <a:rPr lang="en-US" altLang="zh-CN" sz="2400">
                <a:solidFill>
                  <a:schemeClr val="tx1"/>
                </a:solidFill>
                <a:latin typeface="宋体" panose="02010600030101010101" pitchFamily="2" charset="-122"/>
              </a:rPr>
              <a:t>AB</a:t>
            </a:r>
            <a:r>
              <a:rPr lang="zh-CN" altLang="en-US" sz="2400">
                <a:solidFill>
                  <a:schemeClr val="tx1"/>
                </a:solidFill>
                <a:latin typeface="宋体" panose="02010600030101010101" pitchFamily="2" charset="-122"/>
              </a:rPr>
              <a:t>＝ </a:t>
            </a:r>
            <a:r>
              <a:rPr lang="en-US" altLang="zh-CN" sz="2400">
                <a:solidFill>
                  <a:schemeClr val="tx1"/>
                </a:solidFill>
              </a:rPr>
              <a:t>(c</a:t>
            </a:r>
            <a:r>
              <a:rPr lang="en-US" altLang="zh-CN" sz="2400" baseline="-25000">
                <a:solidFill>
                  <a:schemeClr val="tx1"/>
                </a:solidFill>
              </a:rPr>
              <a:t>ij</a:t>
            </a:r>
            <a:r>
              <a:rPr lang="en-US" altLang="zh-CN" sz="2400">
                <a:solidFill>
                  <a:schemeClr val="tx1"/>
                </a:solidFill>
              </a:rPr>
              <a:t>)</a:t>
            </a:r>
            <a:r>
              <a:rPr lang="en-US" altLang="zh-CN" sz="2400" baseline="-25000">
                <a:solidFill>
                  <a:schemeClr val="tx1"/>
                </a:solidFill>
              </a:rPr>
              <a:t>nxn</a:t>
            </a:r>
            <a:r>
              <a:rPr lang="en-US" altLang="zh-CN" sz="2400">
                <a:solidFill>
                  <a:schemeClr val="tx1"/>
                </a:solidFill>
                <a:latin typeface="宋体" panose="02010600030101010101" pitchFamily="2" charset="-122"/>
              </a:rPr>
              <a:t> </a:t>
            </a:r>
            <a:r>
              <a:rPr lang="zh-CN" altLang="en-US" sz="2400">
                <a:solidFill>
                  <a:schemeClr val="tx1"/>
                </a:solidFill>
                <a:latin typeface="宋体" panose="02010600030101010101" pitchFamily="2" charset="-122"/>
              </a:rPr>
              <a:t>，其中，</a:t>
            </a:r>
          </a:p>
          <a:p>
            <a:pPr marL="0" indent="0" eaLnBrk="1" hangingPunct="1">
              <a:lnSpc>
                <a:spcPct val="150000"/>
              </a:lnSpc>
              <a:spcBef>
                <a:spcPts val="1800"/>
              </a:spcBef>
              <a:buFont typeface="Wingdings" panose="05000000000000000000" pitchFamily="2" charset="2"/>
              <a:buNone/>
            </a:pPr>
            <a:r>
              <a:rPr lang="zh-CN" altLang="en-US" sz="2400">
                <a:solidFill>
                  <a:schemeClr val="tx1"/>
                </a:solidFill>
                <a:latin typeface="宋体" panose="02010600030101010101" pitchFamily="2" charset="-122"/>
              </a:rPr>
              <a:t>        时间复杂度：</a:t>
            </a:r>
            <a:r>
              <a:rPr lang="el-GR" altLang="zh-CN" sz="2400" b="1">
                <a:solidFill>
                  <a:schemeClr val="tx1"/>
                </a:solidFill>
                <a:latin typeface="宋体" panose="02010600030101010101" pitchFamily="2" charset="-122"/>
              </a:rPr>
              <a:t>Θ</a:t>
            </a:r>
            <a:r>
              <a:rPr lang="en-US" altLang="zh-CN" sz="2400" b="1">
                <a:solidFill>
                  <a:schemeClr val="tx1"/>
                </a:solidFill>
                <a:latin typeface="宋体" panose="02010600030101010101" pitchFamily="2" charset="-122"/>
              </a:rPr>
              <a:t>(n</a:t>
            </a:r>
            <a:r>
              <a:rPr lang="en-US" altLang="zh-CN" sz="2400" b="1" baseline="30000">
                <a:solidFill>
                  <a:schemeClr val="tx1"/>
                </a:solidFill>
                <a:latin typeface="宋体" panose="02010600030101010101" pitchFamily="2" charset="-122"/>
              </a:rPr>
              <a:t>3</a:t>
            </a:r>
            <a:r>
              <a:rPr lang="en-US" altLang="zh-CN" sz="2400" b="1">
                <a:solidFill>
                  <a:schemeClr val="tx1"/>
                </a:solidFill>
                <a:latin typeface="宋体" panose="02010600030101010101" pitchFamily="2" charset="-122"/>
              </a:rPr>
              <a:t>)</a:t>
            </a:r>
            <a:r>
              <a:rPr lang="zh-CN" altLang="en-US" sz="2400" b="1">
                <a:solidFill>
                  <a:schemeClr val="tx1"/>
                </a:solidFill>
                <a:latin typeface="宋体" panose="02010600030101010101" pitchFamily="2" charset="-122"/>
              </a:rPr>
              <a:t>。</a:t>
            </a:r>
            <a:endParaRPr lang="en-US" altLang="zh-CN" sz="2400" b="1">
              <a:solidFill>
                <a:schemeClr val="tx1"/>
              </a:solidFill>
              <a:latin typeface="宋体" panose="02010600030101010101" pitchFamily="2" charset="-122"/>
            </a:endParaRPr>
          </a:p>
          <a:p>
            <a:pPr marL="0" indent="0" eaLnBrk="1" hangingPunct="1">
              <a:lnSpc>
                <a:spcPct val="150000"/>
              </a:lnSpc>
              <a:spcBef>
                <a:spcPct val="0"/>
              </a:spcBef>
              <a:buFont typeface="Wingdings" panose="05000000000000000000" pitchFamily="2" charset="2"/>
              <a:buNone/>
            </a:pPr>
            <a:endParaRPr lang="en-US" altLang="zh-CN" sz="2400" baseline="30000">
              <a:solidFill>
                <a:schemeClr val="tx1"/>
              </a:solidFill>
            </a:endParaRPr>
          </a:p>
        </p:txBody>
      </p:sp>
      <p:graphicFrame>
        <p:nvGraphicFramePr>
          <p:cNvPr id="34819" name="Object 3">
            <a:extLst>
              <a:ext uri="{FF2B5EF4-FFF2-40B4-BE49-F238E27FC236}">
                <a16:creationId xmlns:a16="http://schemas.microsoft.com/office/drawing/2014/main" id="{8933425B-B711-4994-82CA-0F157BB767CB}"/>
              </a:ext>
            </a:extLst>
          </p:cNvPr>
          <p:cNvGraphicFramePr>
            <a:graphicFrameLocks noChangeAspect="1"/>
          </p:cNvGraphicFramePr>
          <p:nvPr/>
        </p:nvGraphicFramePr>
        <p:xfrm>
          <a:off x="5165725" y="2924175"/>
          <a:ext cx="3227388" cy="465138"/>
        </p:xfrm>
        <a:graphic>
          <a:graphicData uri="http://schemas.openxmlformats.org/presentationml/2006/ole">
            <mc:AlternateContent xmlns:mc="http://schemas.openxmlformats.org/markup-compatibility/2006">
              <mc:Choice xmlns:v="urn:schemas-microsoft-com:vml" Requires="v">
                <p:oleObj spid="_x0000_s34853" name="公式" r:id="rId4" imgW="1612900" imgH="241300" progId="Equation.3">
                  <p:embed/>
                </p:oleObj>
              </mc:Choice>
              <mc:Fallback>
                <p:oleObj name="公式" r:id="rId4" imgW="1612900" imgH="2413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5725" y="2924175"/>
                        <a:ext cx="3227388"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0" name="Object 4">
            <a:extLst>
              <a:ext uri="{FF2B5EF4-FFF2-40B4-BE49-F238E27FC236}">
                <a16:creationId xmlns:a16="http://schemas.microsoft.com/office/drawing/2014/main" id="{6EC80631-4882-44C9-B347-074677199BB6}"/>
              </a:ext>
            </a:extLst>
          </p:cNvPr>
          <p:cNvGraphicFramePr>
            <a:graphicFrameLocks noChangeAspect="1"/>
          </p:cNvGraphicFramePr>
          <p:nvPr/>
        </p:nvGraphicFramePr>
        <p:xfrm>
          <a:off x="4930775" y="4591050"/>
          <a:ext cx="3455988" cy="661988"/>
        </p:xfrm>
        <a:graphic>
          <a:graphicData uri="http://schemas.openxmlformats.org/presentationml/2006/ole">
            <mc:AlternateContent xmlns:mc="http://schemas.openxmlformats.org/markup-compatibility/2006">
              <mc:Choice xmlns:v="urn:schemas-microsoft-com:vml" Requires="v">
                <p:oleObj spid="_x0000_s34854" name="公式" r:id="rId6" imgW="1726451" imgH="342751" progId="Equation.3">
                  <p:embed/>
                </p:oleObj>
              </mc:Choice>
              <mc:Fallback>
                <p:oleObj name="公式" r:id="rId6" imgW="1726451" imgH="342751"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0775" y="4591050"/>
                        <a:ext cx="3455988"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a:extLst>
              <a:ext uri="{FF2B5EF4-FFF2-40B4-BE49-F238E27FC236}">
                <a16:creationId xmlns:a16="http://schemas.microsoft.com/office/drawing/2014/main" id="{1D8AA71F-15AB-40F2-A35B-7CC6FC585046}"/>
              </a:ext>
            </a:extLst>
          </p:cNvPr>
          <p:cNvSpPr>
            <a:spLocks noGrp="1" noChangeArrowheads="1"/>
          </p:cNvSpPr>
          <p:nvPr>
            <p:ph idx="1"/>
          </p:nvPr>
        </p:nvSpPr>
        <p:spPr>
          <a:xfrm>
            <a:off x="250825" y="300038"/>
            <a:ext cx="6851650" cy="3965575"/>
          </a:xfrm>
          <a:solidFill>
            <a:schemeClr val="bg1"/>
          </a:solidFill>
        </p:spPr>
        <p:txBody>
          <a:bodyPr/>
          <a:lstStyle/>
          <a:p>
            <a:pPr marL="0" indent="0">
              <a:buFont typeface="Wingdings" panose="05000000000000000000" pitchFamily="2" charset="2"/>
              <a:buNone/>
            </a:pPr>
            <a:r>
              <a:rPr lang="zh-CN" altLang="en-US" sz="2800" b="1"/>
              <a:t>实现两个</a:t>
            </a:r>
            <a:r>
              <a:rPr lang="en-US" altLang="zh-CN" sz="2800" b="1"/>
              <a:t>n╳n</a:t>
            </a:r>
            <a:r>
              <a:rPr lang="zh-CN" altLang="en-US" sz="2800" b="1"/>
              <a:t>矩阵乘的过程</a:t>
            </a:r>
          </a:p>
        </p:txBody>
      </p:sp>
      <p:pic>
        <p:nvPicPr>
          <p:cNvPr id="36867" name="Picture 2">
            <a:extLst>
              <a:ext uri="{FF2B5EF4-FFF2-40B4-BE49-F238E27FC236}">
                <a16:creationId xmlns:a16="http://schemas.microsoft.com/office/drawing/2014/main" id="{D13717C6-99ED-479F-982F-AD6DA1D0B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875" y="3359150"/>
            <a:ext cx="1885950" cy="714375"/>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17414" name="矩形 3">
            <a:extLst>
              <a:ext uri="{FF2B5EF4-FFF2-40B4-BE49-F238E27FC236}">
                <a16:creationId xmlns:a16="http://schemas.microsoft.com/office/drawing/2014/main" id="{2B7AA19C-37B4-4C8A-A773-9362CEE7F3C2}"/>
              </a:ext>
            </a:extLst>
          </p:cNvPr>
          <p:cNvSpPr>
            <a:spLocks noChangeArrowheads="1"/>
          </p:cNvSpPr>
          <p:nvPr/>
        </p:nvSpPr>
        <p:spPr bwMode="auto">
          <a:xfrm>
            <a:off x="446088" y="4476750"/>
            <a:ext cx="7726362" cy="523875"/>
          </a:xfrm>
          <a:prstGeom prst="rect">
            <a:avLst/>
          </a:prstGeom>
          <a:solidFill>
            <a:schemeClr val="bg1"/>
          </a:solidFill>
          <a:ln>
            <a:noFill/>
          </a:ln>
        </p:spPr>
        <p:txBody>
          <a:bodyPr>
            <a:spAutoFit/>
          </a:bodyPr>
          <a:lstStyle>
            <a:lvl1pPr eaLnBrk="0" hangingPunct="0">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defRPr/>
            </a:pPr>
            <a:r>
              <a:rPr lang="zh-CN" altLang="en-US" sz="2800" dirty="0">
                <a:latin typeface="微软雅黑" panose="020B0503020204020204" pitchFamily="34" charset="-122"/>
                <a:ea typeface="微软雅黑" panose="020B0503020204020204" pitchFamily="34" charset="-122"/>
              </a:rPr>
              <a:t>朴素矩阵乘的计算时间是</a:t>
            </a:r>
            <a:r>
              <a:rPr lang="el-GR" altLang="zh-CN" sz="2800" dirty="0">
                <a:latin typeface="+mj-ea"/>
                <a:ea typeface="+mj-ea"/>
              </a:rPr>
              <a:t>Θ</a:t>
            </a:r>
            <a:r>
              <a:rPr lang="en-US" altLang="zh-CN" sz="2800" dirty="0">
                <a:latin typeface="微软雅黑" panose="020B0503020204020204" pitchFamily="34" charset="-122"/>
                <a:ea typeface="微软雅黑" panose="020B0503020204020204" pitchFamily="34" charset="-122"/>
              </a:rPr>
              <a:t>(n</a:t>
            </a:r>
            <a:r>
              <a:rPr lang="en-US" altLang="zh-CN" sz="2800" baseline="30000" dirty="0">
                <a:latin typeface="微软雅黑" panose="020B0503020204020204" pitchFamily="34" charset="-122"/>
                <a:ea typeface="微软雅黑" panose="020B0503020204020204" pitchFamily="34" charset="-122"/>
              </a:rPr>
              <a:t>3</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36869" name="右箭头 4">
            <a:extLst>
              <a:ext uri="{FF2B5EF4-FFF2-40B4-BE49-F238E27FC236}">
                <a16:creationId xmlns:a16="http://schemas.microsoft.com/office/drawing/2014/main" id="{DF76FE59-1210-46D6-AC26-32118CAA3DBB}"/>
              </a:ext>
            </a:extLst>
          </p:cNvPr>
          <p:cNvSpPr>
            <a:spLocks noChangeArrowheads="1"/>
          </p:cNvSpPr>
          <p:nvPr/>
        </p:nvSpPr>
        <p:spPr bwMode="auto">
          <a:xfrm rot="10800000">
            <a:off x="5495925" y="3570288"/>
            <a:ext cx="744538" cy="293687"/>
          </a:xfrm>
          <a:prstGeom prst="rightArrow">
            <a:avLst>
              <a:gd name="adj1" fmla="val 50000"/>
              <a:gd name="adj2" fmla="val 4983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 name="矩形 5">
            <a:extLst>
              <a:ext uri="{FF2B5EF4-FFF2-40B4-BE49-F238E27FC236}">
                <a16:creationId xmlns:a16="http://schemas.microsoft.com/office/drawing/2014/main" id="{72E50A21-BCE9-4D61-A743-81DD45CCB0C9}"/>
              </a:ext>
            </a:extLst>
          </p:cNvPr>
          <p:cNvSpPr/>
          <p:nvPr/>
        </p:nvSpPr>
        <p:spPr>
          <a:xfrm>
            <a:off x="625475" y="5403850"/>
            <a:ext cx="6654800" cy="1200150"/>
          </a:xfrm>
          <a:prstGeom prst="rect">
            <a:avLst/>
          </a:prstGeom>
          <a:solidFill>
            <a:schemeClr val="accent1">
              <a:lumMod val="20000"/>
              <a:lumOff val="80000"/>
            </a:schemeClr>
          </a:solidFill>
          <a:ln>
            <a:solidFill>
              <a:schemeClr val="tx1"/>
            </a:solidFill>
          </a:ln>
        </p:spPr>
        <p:txBody>
          <a:bodyPr>
            <a:spAutoFit/>
          </a:bodyPr>
          <a:lstStyle/>
          <a:p>
            <a:pPr eaLnBrk="1" hangingPunct="1">
              <a:lnSpc>
                <a:spcPct val="150000"/>
              </a:lnSpc>
              <a:buFont typeface="Wingdings" pitchFamily="2" charset="2"/>
              <a:buNone/>
              <a:defRPr/>
            </a:pPr>
            <a:r>
              <a:rPr lang="zh-CN" altLang="en-US" sz="2400" dirty="0">
                <a:latin typeface="微软雅黑" panose="020B0503020204020204" pitchFamily="34" charset="-122"/>
                <a:ea typeface="微软雅黑" panose="020B0503020204020204" pitchFamily="34" charset="-122"/>
              </a:rPr>
              <a:t>能否可以用少于</a:t>
            </a:r>
            <a:r>
              <a:rPr lang="el-GR" altLang="zh-CN" sz="2400" dirty="0">
                <a:latin typeface="微软雅黑" panose="020B0503020204020204" pitchFamily="34" charset="-122"/>
                <a:ea typeface="微软雅黑" panose="020B0503020204020204" pitchFamily="34" charset="-122"/>
              </a:rPr>
              <a:t>Θ</a:t>
            </a:r>
            <a:r>
              <a:rPr lang="en-US" altLang="zh-CN" sz="2400" dirty="0">
                <a:latin typeface="微软雅黑" panose="020B0503020204020204" pitchFamily="34" charset="-122"/>
                <a:ea typeface="微软雅黑" panose="020B0503020204020204" pitchFamily="34" charset="-122"/>
              </a:rPr>
              <a:t>(n</a:t>
            </a:r>
            <a:r>
              <a:rPr lang="en-US" altLang="zh-CN" sz="2400" baseline="30000" dirty="0">
                <a:latin typeface="微软雅黑" panose="020B0503020204020204" pitchFamily="34" charset="-122"/>
                <a:ea typeface="微软雅黑" panose="020B0503020204020204" pitchFamily="34" charset="-122"/>
              </a:rPr>
              <a:t>3</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的时间完成矩阵乘的计算</a:t>
            </a:r>
            <a:r>
              <a:rPr lang="en-US" altLang="zh-CN" sz="2400" dirty="0">
                <a:latin typeface="微软雅黑" panose="020B0503020204020204" pitchFamily="34" charset="-122"/>
                <a:ea typeface="微软雅黑" panose="020B0503020204020204" pitchFamily="34" charset="-122"/>
              </a:rPr>
              <a:t>?</a:t>
            </a:r>
          </a:p>
          <a:p>
            <a:pPr eaLnBrk="1" hangingPunct="1">
              <a:lnSpc>
                <a:spcPct val="150000"/>
              </a:lnSpc>
              <a:buFont typeface="Wingdings 3" panose="05040102010807070707" pitchFamily="18" charset="2"/>
              <a:buNone/>
              <a:defRPr/>
            </a:pPr>
            <a:r>
              <a:rPr lang="en-US" altLang="zh-CN" sz="2400" dirty="0">
                <a:latin typeface="微软雅黑" panose="020B0503020204020204" pitchFamily="34" charset="-122"/>
                <a:ea typeface="微软雅黑" panose="020B0503020204020204" pitchFamily="34" charset="-122"/>
              </a:rPr>
              <a:t>1969</a:t>
            </a:r>
            <a:r>
              <a:rPr lang="zh-CN" altLang="en-US" sz="2400" dirty="0">
                <a:latin typeface="微软雅黑" panose="020B0503020204020204" pitchFamily="34" charset="-122"/>
                <a:ea typeface="微软雅黑" panose="020B0503020204020204" pitchFamily="34" charset="-122"/>
              </a:rPr>
              <a:t>年德国数学家</a:t>
            </a:r>
            <a:r>
              <a:rPr lang="en-US" altLang="zh-CN" sz="2400" dirty="0">
                <a:latin typeface="微软雅黑" panose="020B0503020204020204" pitchFamily="34" charset="-122"/>
                <a:ea typeface="微软雅黑" panose="020B0503020204020204" pitchFamily="34" charset="-122"/>
              </a:rPr>
              <a:t>Strassen</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n</a:t>
            </a:r>
            <a:r>
              <a:rPr lang="en-US" altLang="zh-CN" sz="2400" baseline="30000" dirty="0">
                <a:latin typeface="微软雅黑" panose="020B0503020204020204" pitchFamily="34" charset="-122"/>
                <a:ea typeface="微软雅黑" panose="020B0503020204020204" pitchFamily="34" charset="-122"/>
              </a:rPr>
              <a:t>2.81</a:t>
            </a:r>
            <a:endParaRPr lang="zh-CN" altLang="en-US" sz="2400" kern="0" dirty="0">
              <a:solidFill>
                <a:srgbClr val="000000"/>
              </a:solidFill>
              <a:latin typeface="微软雅黑" panose="020B0503020204020204" pitchFamily="34" charset="-122"/>
              <a:ea typeface="微软雅黑" panose="020B0503020204020204" pitchFamily="34" charset="-122"/>
            </a:endParaRPr>
          </a:p>
        </p:txBody>
      </p:sp>
      <p:pic>
        <p:nvPicPr>
          <p:cNvPr id="36871" name="图片 2">
            <a:extLst>
              <a:ext uri="{FF2B5EF4-FFF2-40B4-BE49-F238E27FC236}">
                <a16:creationId xmlns:a16="http://schemas.microsoft.com/office/drawing/2014/main" id="{744C0579-3F0B-421A-A67C-23596A72FFE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2150" y="1009650"/>
            <a:ext cx="4740275"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872" name="直接连接符 7">
            <a:extLst>
              <a:ext uri="{FF2B5EF4-FFF2-40B4-BE49-F238E27FC236}">
                <a16:creationId xmlns:a16="http://schemas.microsoft.com/office/drawing/2014/main" id="{612B174C-3D8B-4B7E-877C-06E5A11F176C}"/>
              </a:ext>
            </a:extLst>
          </p:cNvPr>
          <p:cNvCxnSpPr>
            <a:cxnSpLocks noChangeShapeType="1"/>
          </p:cNvCxnSpPr>
          <p:nvPr/>
        </p:nvCxnSpPr>
        <p:spPr bwMode="auto">
          <a:xfrm>
            <a:off x="3563938" y="3933825"/>
            <a:ext cx="1584325" cy="0"/>
          </a:xfrm>
          <a:prstGeom prst="line">
            <a:avLst/>
          </a:prstGeom>
          <a:noFill/>
          <a:ln w="381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矩形 1">
            <a:extLst>
              <a:ext uri="{FF2B5EF4-FFF2-40B4-BE49-F238E27FC236}">
                <a16:creationId xmlns:a16="http://schemas.microsoft.com/office/drawing/2014/main" id="{C8ECBA1F-5B66-43FA-9207-E7CABDD17573}"/>
              </a:ext>
            </a:extLst>
          </p:cNvPr>
          <p:cNvSpPr/>
          <p:nvPr/>
        </p:nvSpPr>
        <p:spPr>
          <a:xfrm>
            <a:off x="6240463" y="1009650"/>
            <a:ext cx="1570037" cy="369888"/>
          </a:xfrm>
          <a:prstGeom prst="rect">
            <a:avLst/>
          </a:prstGeom>
          <a:solidFill>
            <a:schemeClr val="accent1">
              <a:lumMod val="20000"/>
              <a:lumOff val="80000"/>
            </a:schemeClr>
          </a:solidFill>
        </p:spPr>
        <p:txBody>
          <a:bodyPr wrap="none">
            <a:spAutoFit/>
          </a:bodyPr>
          <a:lstStyle/>
          <a:p>
            <a:pPr>
              <a:defRPr/>
            </a:pPr>
            <a:r>
              <a:rPr lang="zh-CN" altLang="en-US" dirty="0">
                <a:latin typeface="微软雅黑" panose="020B0503020204020204" pitchFamily="34" charset="-122"/>
                <a:ea typeface="微软雅黑" panose="020B0503020204020204" pitchFamily="34" charset="-122"/>
              </a:rPr>
              <a:t>朴素的矩阵乘</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a:extLst>
              <a:ext uri="{FF2B5EF4-FFF2-40B4-BE49-F238E27FC236}">
                <a16:creationId xmlns:a16="http://schemas.microsoft.com/office/drawing/2014/main" id="{4BE4EB61-CF33-47D6-AE65-4DB71709D967}"/>
              </a:ext>
            </a:extLst>
          </p:cNvPr>
          <p:cNvSpPr>
            <a:spLocks noGrp="1" noChangeArrowheads="1"/>
          </p:cNvSpPr>
          <p:nvPr>
            <p:ph idx="1"/>
          </p:nvPr>
        </p:nvSpPr>
        <p:spPr>
          <a:xfrm>
            <a:off x="107950" y="98425"/>
            <a:ext cx="8229600" cy="947738"/>
          </a:xfrm>
          <a:solidFill>
            <a:schemeClr val="bg1"/>
          </a:solidFill>
        </p:spPr>
        <p:txBody>
          <a:bodyPr/>
          <a:lstStyle/>
          <a:p>
            <a:pPr marL="0" indent="0">
              <a:lnSpc>
                <a:spcPct val="150000"/>
              </a:lnSpc>
              <a:buFont typeface="Wingdings" panose="05000000000000000000" pitchFamily="2" charset="2"/>
              <a:buNone/>
            </a:pPr>
            <a:r>
              <a:rPr lang="en-US" altLang="zh-CN" b="1">
                <a:solidFill>
                  <a:srgbClr val="0000FF"/>
                </a:solidFill>
              </a:rPr>
              <a:t>Strassen</a:t>
            </a:r>
            <a:r>
              <a:rPr lang="zh-CN" altLang="en-US" b="1">
                <a:solidFill>
                  <a:srgbClr val="0000FF"/>
                </a:solidFill>
              </a:rPr>
              <a:t>矩阵乘法</a:t>
            </a:r>
            <a:r>
              <a:rPr lang="zh-CN" altLang="en-US" sz="2800"/>
              <a:t>：</a:t>
            </a:r>
            <a:r>
              <a:rPr lang="zh-CN" altLang="en-US" sz="2800">
                <a:solidFill>
                  <a:srgbClr val="FF0000"/>
                </a:solidFill>
              </a:rPr>
              <a:t>基于分治策略的矩阵乘算法</a:t>
            </a:r>
            <a:endParaRPr lang="en-US" altLang="zh-CN" sz="2800">
              <a:solidFill>
                <a:srgbClr val="FF0000"/>
              </a:solidFill>
            </a:endParaRPr>
          </a:p>
        </p:txBody>
      </p:sp>
      <p:sp>
        <p:nvSpPr>
          <p:cNvPr id="38915" name="Rectangle 2">
            <a:extLst>
              <a:ext uri="{FF2B5EF4-FFF2-40B4-BE49-F238E27FC236}">
                <a16:creationId xmlns:a16="http://schemas.microsoft.com/office/drawing/2014/main" id="{0F3D1535-5EE9-413C-B825-ADB676C485E5}"/>
              </a:ext>
            </a:extLst>
          </p:cNvPr>
          <p:cNvSpPr txBox="1">
            <a:spLocks noChangeArrowheads="1"/>
          </p:cNvSpPr>
          <p:nvPr/>
        </p:nvSpPr>
        <p:spPr bwMode="auto">
          <a:xfrm>
            <a:off x="457200" y="981075"/>
            <a:ext cx="8570913" cy="457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Font typeface="Wingdings" panose="05000000000000000000" pitchFamily="2" charset="2"/>
              <a:buNone/>
            </a:pPr>
            <a:r>
              <a:rPr lang="en-US" altLang="zh-CN" sz="2800">
                <a:solidFill>
                  <a:schemeClr val="tx1"/>
                </a:solidFill>
              </a:rPr>
              <a:t>2X2</a:t>
            </a:r>
            <a:r>
              <a:rPr lang="zh-CN" altLang="en-US" sz="2800">
                <a:solidFill>
                  <a:schemeClr val="tx1"/>
                </a:solidFill>
              </a:rPr>
              <a:t>的两个矩阵相乘</a:t>
            </a:r>
            <a:endParaRPr lang="en-US" altLang="zh-CN" sz="2800">
              <a:solidFill>
                <a:schemeClr val="tx1"/>
              </a:solidFill>
            </a:endParaRPr>
          </a:p>
          <a:p>
            <a:pPr eaLnBrk="1" hangingPunct="1">
              <a:lnSpc>
                <a:spcPct val="150000"/>
              </a:lnSpc>
              <a:spcBef>
                <a:spcPts val="1800"/>
              </a:spcBef>
              <a:buFont typeface="Wingdings" panose="05000000000000000000" pitchFamily="2" charset="2"/>
              <a:buNone/>
            </a:pPr>
            <a:r>
              <a:rPr lang="en-US" altLang="zh-CN" sz="2400">
                <a:solidFill>
                  <a:schemeClr val="tx1"/>
                </a:solidFill>
              </a:rPr>
              <a:t>1</a:t>
            </a:r>
            <a:r>
              <a:rPr lang="zh-CN" altLang="en-US" sz="2400">
                <a:solidFill>
                  <a:schemeClr val="tx1"/>
                </a:solidFill>
              </a:rPr>
              <a:t>）</a:t>
            </a:r>
            <a:r>
              <a:rPr lang="zh-CN" altLang="en-US" sz="2400" b="1">
                <a:solidFill>
                  <a:srgbClr val="0000FF"/>
                </a:solidFill>
              </a:rPr>
              <a:t>直接相乘</a:t>
            </a:r>
          </a:p>
          <a:p>
            <a:pPr eaLnBrk="1" hangingPunct="1">
              <a:lnSpc>
                <a:spcPct val="80000"/>
              </a:lnSpc>
              <a:buFont typeface="Wingdings" panose="05000000000000000000" pitchFamily="2" charset="2"/>
              <a:buNone/>
            </a:pPr>
            <a:endParaRPr lang="zh-CN" altLang="en-US" sz="2800">
              <a:solidFill>
                <a:schemeClr val="tx1"/>
              </a:solidFill>
            </a:endParaRPr>
          </a:p>
          <a:p>
            <a:pPr eaLnBrk="1" hangingPunct="1">
              <a:lnSpc>
                <a:spcPct val="80000"/>
              </a:lnSpc>
              <a:buFont typeface="Wingdings" panose="05000000000000000000" pitchFamily="2" charset="2"/>
              <a:buNone/>
            </a:pPr>
            <a:endParaRPr lang="zh-CN" altLang="en-US" sz="2800">
              <a:solidFill>
                <a:schemeClr val="tx1"/>
              </a:solidFill>
            </a:endParaRPr>
          </a:p>
          <a:p>
            <a:pPr eaLnBrk="1" hangingPunct="1">
              <a:lnSpc>
                <a:spcPct val="80000"/>
              </a:lnSpc>
              <a:buFont typeface="Wingdings" panose="05000000000000000000" pitchFamily="2" charset="2"/>
              <a:buNone/>
            </a:pPr>
            <a:endParaRPr lang="zh-CN" altLang="en-US" sz="2800">
              <a:solidFill>
                <a:schemeClr val="tx1"/>
              </a:solidFill>
            </a:endParaRPr>
          </a:p>
          <a:p>
            <a:pPr eaLnBrk="1" hangingPunct="1">
              <a:lnSpc>
                <a:spcPct val="80000"/>
              </a:lnSpc>
              <a:buFont typeface="Wingdings" panose="05000000000000000000" pitchFamily="2" charset="2"/>
              <a:buNone/>
            </a:pPr>
            <a:endParaRPr lang="zh-CN" altLang="en-US" sz="2800">
              <a:solidFill>
                <a:schemeClr val="tx1"/>
              </a:solidFill>
            </a:endParaRPr>
          </a:p>
          <a:p>
            <a:pPr eaLnBrk="1" hangingPunct="1">
              <a:lnSpc>
                <a:spcPct val="80000"/>
              </a:lnSpc>
              <a:buFont typeface="Wingdings" panose="05000000000000000000" pitchFamily="2" charset="2"/>
              <a:buNone/>
            </a:pPr>
            <a:endParaRPr lang="zh-CN" altLang="en-US" sz="2800">
              <a:solidFill>
                <a:schemeClr val="tx1"/>
              </a:solidFill>
            </a:endParaRPr>
          </a:p>
          <a:p>
            <a:pPr eaLnBrk="1" hangingPunct="1">
              <a:lnSpc>
                <a:spcPct val="80000"/>
              </a:lnSpc>
              <a:buFont typeface="Wingdings" panose="05000000000000000000" pitchFamily="2" charset="2"/>
              <a:buNone/>
            </a:pPr>
            <a:endParaRPr lang="zh-CN" altLang="en-US" sz="2800">
              <a:solidFill>
                <a:schemeClr val="tx1"/>
              </a:solidFill>
            </a:endParaRPr>
          </a:p>
          <a:p>
            <a:pPr eaLnBrk="1" hangingPunct="1">
              <a:lnSpc>
                <a:spcPct val="80000"/>
              </a:lnSpc>
              <a:buFont typeface="Wingdings" panose="05000000000000000000" pitchFamily="2" charset="2"/>
              <a:buNone/>
            </a:pPr>
            <a:endParaRPr lang="zh-CN" altLang="en-US" sz="2800">
              <a:solidFill>
                <a:schemeClr val="tx1"/>
              </a:solidFill>
            </a:endParaRPr>
          </a:p>
          <a:p>
            <a:pPr eaLnBrk="1" hangingPunct="1">
              <a:lnSpc>
                <a:spcPct val="80000"/>
              </a:lnSpc>
              <a:buFont typeface="Wingdings" panose="05000000000000000000" pitchFamily="2" charset="2"/>
              <a:buNone/>
            </a:pPr>
            <a:endParaRPr lang="zh-CN" altLang="en-US" sz="2800">
              <a:solidFill>
                <a:schemeClr val="tx1"/>
              </a:solidFill>
            </a:endParaRPr>
          </a:p>
          <a:p>
            <a:pPr eaLnBrk="1" hangingPunct="1">
              <a:lnSpc>
                <a:spcPct val="80000"/>
              </a:lnSpc>
              <a:buFont typeface="Wingdings" panose="05000000000000000000" pitchFamily="2" charset="2"/>
              <a:buNone/>
            </a:pPr>
            <a:endParaRPr lang="en-US" altLang="zh-CN" sz="2000">
              <a:solidFill>
                <a:schemeClr val="tx1"/>
              </a:solidFill>
            </a:endParaRPr>
          </a:p>
          <a:p>
            <a:pPr eaLnBrk="1" hangingPunct="1">
              <a:lnSpc>
                <a:spcPct val="80000"/>
              </a:lnSpc>
              <a:buFont typeface="Wingdings" panose="05000000000000000000" pitchFamily="2" charset="2"/>
              <a:buNone/>
            </a:pPr>
            <a:r>
              <a:rPr lang="en-US" altLang="zh-CN" sz="2000">
                <a:solidFill>
                  <a:schemeClr val="tx1"/>
                </a:solidFill>
              </a:rPr>
              <a:t>  </a:t>
            </a:r>
            <a:endParaRPr lang="zh-CN" altLang="en-US" sz="2000">
              <a:solidFill>
                <a:schemeClr val="tx1"/>
              </a:solidFill>
            </a:endParaRPr>
          </a:p>
          <a:p>
            <a:pPr eaLnBrk="1" hangingPunct="1">
              <a:lnSpc>
                <a:spcPct val="80000"/>
              </a:lnSpc>
              <a:buFont typeface="Wingdings" panose="05000000000000000000" pitchFamily="2" charset="2"/>
              <a:buNone/>
            </a:pPr>
            <a:r>
              <a:rPr lang="en-US" altLang="zh-CN" sz="2000">
                <a:solidFill>
                  <a:schemeClr val="tx1"/>
                </a:solidFill>
              </a:rPr>
              <a:t>                                  </a:t>
            </a:r>
            <a:r>
              <a:rPr lang="zh-CN" altLang="en-US" sz="2800">
                <a:solidFill>
                  <a:schemeClr val="tx1"/>
                </a:solidFill>
              </a:rPr>
              <a:t>    </a:t>
            </a:r>
          </a:p>
        </p:txBody>
      </p:sp>
      <p:graphicFrame>
        <p:nvGraphicFramePr>
          <p:cNvPr id="38916" name="Object 3">
            <a:extLst>
              <a:ext uri="{FF2B5EF4-FFF2-40B4-BE49-F238E27FC236}">
                <a16:creationId xmlns:a16="http://schemas.microsoft.com/office/drawing/2014/main" id="{492F8129-75C1-4285-9A5C-BD618372F93D}"/>
              </a:ext>
            </a:extLst>
          </p:cNvPr>
          <p:cNvGraphicFramePr>
            <a:graphicFrameLocks noChangeAspect="1"/>
          </p:cNvGraphicFramePr>
          <p:nvPr/>
        </p:nvGraphicFramePr>
        <p:xfrm>
          <a:off x="971550" y="2651125"/>
          <a:ext cx="5545138" cy="3695700"/>
        </p:xfrm>
        <a:graphic>
          <a:graphicData uri="http://schemas.openxmlformats.org/presentationml/2006/ole">
            <mc:AlternateContent xmlns:mc="http://schemas.openxmlformats.org/markup-compatibility/2006">
              <mc:Choice xmlns:v="urn:schemas-microsoft-com:vml" Requires="v">
                <p:oleObj spid="_x0000_s38933" name="公式" r:id="rId3" imgW="2552700" imgH="1930400" progId="Equation.3">
                  <p:embed/>
                </p:oleObj>
              </mc:Choice>
              <mc:Fallback>
                <p:oleObj name="公式" r:id="rId3" imgW="2552700" imgH="1930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651125"/>
                        <a:ext cx="5545138"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D7DC15B-3FFD-4BF4-B19C-5BA8F0FD6326}"/>
              </a:ext>
            </a:extLst>
          </p:cNvPr>
          <p:cNvSpPr>
            <a:spLocks noGrp="1" noChangeArrowheads="1"/>
          </p:cNvSpPr>
          <p:nvPr>
            <p:ph type="body" sz="half" idx="1"/>
          </p:nvPr>
        </p:nvSpPr>
        <p:spPr>
          <a:xfrm>
            <a:off x="179388" y="406400"/>
            <a:ext cx="8507412" cy="6048375"/>
          </a:xfrm>
          <a:solidFill>
            <a:schemeClr val="bg1"/>
          </a:solidFill>
        </p:spPr>
        <p:txBody>
          <a:bodyPr/>
          <a:lstStyle/>
          <a:p>
            <a:pPr marL="0" indent="0" eaLnBrk="1" hangingPunct="1">
              <a:lnSpc>
                <a:spcPct val="105000"/>
              </a:lnSpc>
              <a:buFont typeface="Wingdings" panose="05000000000000000000" pitchFamily="2" charset="2"/>
              <a:buNone/>
            </a:pPr>
            <a:r>
              <a:rPr lang="en-US" altLang="zh-CN" sz="2800">
                <a:solidFill>
                  <a:schemeClr val="tx1"/>
                </a:solidFill>
              </a:rPr>
              <a:t> </a:t>
            </a:r>
            <a:r>
              <a:rPr lang="en-US" altLang="zh-CN" sz="2800" b="1">
                <a:solidFill>
                  <a:schemeClr val="tx1"/>
                </a:solidFill>
              </a:rPr>
              <a:t>2) Strassen</a:t>
            </a:r>
            <a:r>
              <a:rPr lang="zh-CN" altLang="en-US" sz="2800" b="1">
                <a:solidFill>
                  <a:schemeClr val="tx1"/>
                </a:solidFill>
              </a:rPr>
              <a:t>的计算方法：</a:t>
            </a:r>
          </a:p>
          <a:p>
            <a:pPr marL="0" indent="0" eaLnBrk="1" hangingPunct="1">
              <a:lnSpc>
                <a:spcPct val="105000"/>
              </a:lnSpc>
              <a:spcBef>
                <a:spcPts val="2400"/>
              </a:spcBef>
              <a:buFont typeface="Wingdings" panose="05000000000000000000" pitchFamily="2" charset="2"/>
              <a:buNone/>
            </a:pPr>
            <a:r>
              <a:rPr lang="zh-CN" altLang="en-US" sz="2000">
                <a:solidFill>
                  <a:schemeClr val="tx1"/>
                </a:solidFill>
              </a:rPr>
              <a:t> 令： </a:t>
            </a:r>
            <a:r>
              <a:rPr lang="en-US" altLang="zh-CN" sz="2000" b="1">
                <a:solidFill>
                  <a:srgbClr val="0000FF"/>
                </a:solidFill>
              </a:rPr>
              <a:t>P</a:t>
            </a:r>
            <a:r>
              <a:rPr lang="en-US" altLang="zh-CN" sz="2000">
                <a:solidFill>
                  <a:schemeClr val="tx1"/>
                </a:solidFill>
              </a:rPr>
              <a:t>=(a</a:t>
            </a:r>
            <a:r>
              <a:rPr lang="en-US" altLang="zh-CN" sz="2000" baseline="-25000">
                <a:solidFill>
                  <a:schemeClr val="tx1"/>
                </a:solidFill>
              </a:rPr>
              <a:t>11</a:t>
            </a:r>
            <a:r>
              <a:rPr lang="en-US" altLang="zh-CN" sz="2000">
                <a:solidFill>
                  <a:schemeClr val="tx1"/>
                </a:solidFill>
              </a:rPr>
              <a:t>+a</a:t>
            </a:r>
            <a:r>
              <a:rPr lang="en-US" altLang="zh-CN" sz="2000" baseline="-25000">
                <a:solidFill>
                  <a:schemeClr val="tx1"/>
                </a:solidFill>
              </a:rPr>
              <a:t>22</a:t>
            </a:r>
            <a:r>
              <a:rPr lang="en-US" altLang="zh-CN" sz="2000">
                <a:solidFill>
                  <a:schemeClr val="tx1"/>
                </a:solidFill>
              </a:rPr>
              <a:t>)(b</a:t>
            </a:r>
            <a:r>
              <a:rPr lang="en-US" altLang="zh-CN" sz="2000" baseline="-25000">
                <a:solidFill>
                  <a:schemeClr val="tx1"/>
                </a:solidFill>
              </a:rPr>
              <a:t>11</a:t>
            </a:r>
            <a:r>
              <a:rPr lang="en-US" altLang="zh-CN" sz="2000">
                <a:solidFill>
                  <a:schemeClr val="tx1"/>
                </a:solidFill>
              </a:rPr>
              <a:t>+b</a:t>
            </a:r>
            <a:r>
              <a:rPr lang="en-US" altLang="zh-CN" sz="2000" baseline="-25000">
                <a:solidFill>
                  <a:schemeClr val="tx1"/>
                </a:solidFill>
              </a:rPr>
              <a:t>22</a:t>
            </a:r>
            <a:r>
              <a:rPr lang="en-US" altLang="zh-CN" sz="2000">
                <a:solidFill>
                  <a:schemeClr val="tx1"/>
                </a:solidFill>
              </a:rPr>
              <a:t>)</a:t>
            </a:r>
          </a:p>
          <a:p>
            <a:pPr marL="0" indent="0" eaLnBrk="1" hangingPunct="1">
              <a:lnSpc>
                <a:spcPct val="105000"/>
              </a:lnSpc>
              <a:buFont typeface="Wingdings" panose="05000000000000000000" pitchFamily="2" charset="2"/>
              <a:buNone/>
            </a:pPr>
            <a:r>
              <a:rPr lang="en-US" altLang="zh-CN" sz="2000">
                <a:solidFill>
                  <a:schemeClr val="tx1"/>
                </a:solidFill>
              </a:rPr>
              <a:t>         </a:t>
            </a:r>
            <a:r>
              <a:rPr lang="en-US" altLang="zh-CN" sz="2000" b="1">
                <a:solidFill>
                  <a:srgbClr val="0000FF"/>
                </a:solidFill>
              </a:rPr>
              <a:t>Q</a:t>
            </a:r>
            <a:r>
              <a:rPr lang="en-US" altLang="zh-CN" sz="2000">
                <a:solidFill>
                  <a:schemeClr val="tx1"/>
                </a:solidFill>
              </a:rPr>
              <a:t>=(a</a:t>
            </a:r>
            <a:r>
              <a:rPr lang="en-US" altLang="zh-CN" sz="2000" baseline="-25000">
                <a:solidFill>
                  <a:schemeClr val="tx1"/>
                </a:solidFill>
              </a:rPr>
              <a:t>21</a:t>
            </a:r>
            <a:r>
              <a:rPr lang="en-US" altLang="zh-CN" sz="2000">
                <a:solidFill>
                  <a:schemeClr val="tx1"/>
                </a:solidFill>
              </a:rPr>
              <a:t>+a</a:t>
            </a:r>
            <a:r>
              <a:rPr lang="en-US" altLang="zh-CN" sz="2000" baseline="-25000">
                <a:solidFill>
                  <a:schemeClr val="tx1"/>
                </a:solidFill>
              </a:rPr>
              <a:t>22</a:t>
            </a:r>
            <a:r>
              <a:rPr lang="en-US" altLang="zh-CN" sz="2000">
                <a:solidFill>
                  <a:schemeClr val="tx1"/>
                </a:solidFill>
              </a:rPr>
              <a:t>) b</a:t>
            </a:r>
            <a:r>
              <a:rPr lang="en-US" altLang="zh-CN" sz="2000" baseline="-25000">
                <a:solidFill>
                  <a:schemeClr val="tx1"/>
                </a:solidFill>
              </a:rPr>
              <a:t>11</a:t>
            </a:r>
            <a:endParaRPr lang="en-US" altLang="zh-CN" sz="2000">
              <a:solidFill>
                <a:schemeClr val="tx1"/>
              </a:solidFill>
              <a:latin typeface="宋体" panose="02010600030101010101" pitchFamily="2" charset="-122"/>
            </a:endParaRPr>
          </a:p>
          <a:p>
            <a:pPr marL="0" indent="0" eaLnBrk="1" hangingPunct="1">
              <a:lnSpc>
                <a:spcPct val="105000"/>
              </a:lnSpc>
              <a:buFont typeface="Wingdings" panose="05000000000000000000" pitchFamily="2" charset="2"/>
              <a:buNone/>
            </a:pPr>
            <a:r>
              <a:rPr lang="en-US" altLang="zh-CN" sz="2000">
                <a:solidFill>
                  <a:schemeClr val="tx1"/>
                </a:solidFill>
              </a:rPr>
              <a:t>         </a:t>
            </a:r>
            <a:r>
              <a:rPr lang="en-US" altLang="zh-CN" sz="2000" b="1">
                <a:solidFill>
                  <a:srgbClr val="0000FF"/>
                </a:solidFill>
              </a:rPr>
              <a:t>R</a:t>
            </a:r>
            <a:r>
              <a:rPr lang="en-US" altLang="zh-CN" sz="2000">
                <a:solidFill>
                  <a:schemeClr val="tx1"/>
                </a:solidFill>
              </a:rPr>
              <a:t>=a</a:t>
            </a:r>
            <a:r>
              <a:rPr lang="en-US" altLang="zh-CN" sz="2000" baseline="-25000">
                <a:solidFill>
                  <a:schemeClr val="tx1"/>
                </a:solidFill>
              </a:rPr>
              <a:t>11</a:t>
            </a:r>
            <a:r>
              <a:rPr lang="en-US" altLang="zh-CN" sz="2000">
                <a:solidFill>
                  <a:schemeClr val="tx1"/>
                </a:solidFill>
              </a:rPr>
              <a:t> (b</a:t>
            </a:r>
            <a:r>
              <a:rPr lang="en-US" altLang="zh-CN" sz="2000" baseline="-25000">
                <a:solidFill>
                  <a:schemeClr val="tx1"/>
                </a:solidFill>
              </a:rPr>
              <a:t>12</a:t>
            </a:r>
            <a:r>
              <a:rPr lang="en-US" altLang="zh-CN" sz="2000">
                <a:solidFill>
                  <a:schemeClr val="tx1"/>
                </a:solidFill>
              </a:rPr>
              <a:t>-b</a:t>
            </a:r>
            <a:r>
              <a:rPr lang="en-US" altLang="zh-CN" sz="2000" baseline="-25000">
                <a:solidFill>
                  <a:schemeClr val="tx1"/>
                </a:solidFill>
              </a:rPr>
              <a:t>22</a:t>
            </a:r>
            <a:r>
              <a:rPr lang="en-US" altLang="zh-CN" sz="2000">
                <a:solidFill>
                  <a:schemeClr val="tx1"/>
                </a:solidFill>
              </a:rPr>
              <a:t>)</a:t>
            </a:r>
            <a:endParaRPr lang="en-US" altLang="zh-CN" sz="2000">
              <a:solidFill>
                <a:schemeClr val="tx1"/>
              </a:solidFill>
              <a:latin typeface="宋体" panose="02010600030101010101" pitchFamily="2" charset="-122"/>
            </a:endParaRPr>
          </a:p>
          <a:p>
            <a:pPr marL="0" indent="0" eaLnBrk="1" hangingPunct="1">
              <a:lnSpc>
                <a:spcPct val="105000"/>
              </a:lnSpc>
              <a:buFont typeface="Wingdings" panose="05000000000000000000" pitchFamily="2" charset="2"/>
              <a:buNone/>
            </a:pPr>
            <a:r>
              <a:rPr lang="en-US" altLang="zh-CN" sz="2000">
                <a:solidFill>
                  <a:schemeClr val="tx1"/>
                </a:solidFill>
              </a:rPr>
              <a:t>         </a:t>
            </a:r>
            <a:r>
              <a:rPr lang="en-US" altLang="zh-CN" sz="2000" b="1">
                <a:solidFill>
                  <a:srgbClr val="0000FF"/>
                </a:solidFill>
              </a:rPr>
              <a:t>S</a:t>
            </a:r>
            <a:r>
              <a:rPr lang="en-US" altLang="zh-CN" sz="2000">
                <a:solidFill>
                  <a:schemeClr val="tx1"/>
                </a:solidFill>
              </a:rPr>
              <a:t>=a</a:t>
            </a:r>
            <a:r>
              <a:rPr lang="en-US" altLang="zh-CN" sz="2000" baseline="-25000">
                <a:solidFill>
                  <a:schemeClr val="tx1"/>
                </a:solidFill>
              </a:rPr>
              <a:t>22</a:t>
            </a:r>
            <a:r>
              <a:rPr lang="en-US" altLang="zh-CN" sz="2000">
                <a:solidFill>
                  <a:schemeClr val="tx1"/>
                </a:solidFill>
              </a:rPr>
              <a:t> (b</a:t>
            </a:r>
            <a:r>
              <a:rPr lang="en-US" altLang="zh-CN" sz="2000" baseline="-25000">
                <a:solidFill>
                  <a:schemeClr val="tx1"/>
                </a:solidFill>
              </a:rPr>
              <a:t>21</a:t>
            </a:r>
            <a:r>
              <a:rPr lang="en-US" altLang="zh-CN" sz="2000">
                <a:solidFill>
                  <a:schemeClr val="tx1"/>
                </a:solidFill>
              </a:rPr>
              <a:t>-b</a:t>
            </a:r>
            <a:r>
              <a:rPr lang="en-US" altLang="zh-CN" sz="2000" baseline="-25000">
                <a:solidFill>
                  <a:schemeClr val="tx1"/>
                </a:solidFill>
              </a:rPr>
              <a:t>11</a:t>
            </a:r>
            <a:r>
              <a:rPr lang="en-US" altLang="zh-CN" sz="2000">
                <a:solidFill>
                  <a:schemeClr val="tx1"/>
                </a:solidFill>
              </a:rPr>
              <a:t>)</a:t>
            </a:r>
          </a:p>
          <a:p>
            <a:pPr marL="0" indent="0" eaLnBrk="1" hangingPunct="1">
              <a:lnSpc>
                <a:spcPct val="105000"/>
              </a:lnSpc>
              <a:buFont typeface="Wingdings" panose="05000000000000000000" pitchFamily="2" charset="2"/>
              <a:buNone/>
            </a:pPr>
            <a:r>
              <a:rPr lang="en-US" altLang="zh-CN" sz="2000">
                <a:solidFill>
                  <a:schemeClr val="tx1"/>
                </a:solidFill>
              </a:rPr>
              <a:t>         </a:t>
            </a:r>
            <a:r>
              <a:rPr lang="en-US" altLang="zh-CN" sz="2000" b="1">
                <a:solidFill>
                  <a:srgbClr val="0000FF"/>
                </a:solidFill>
              </a:rPr>
              <a:t>T</a:t>
            </a:r>
            <a:r>
              <a:rPr lang="en-US" altLang="zh-CN" sz="2000">
                <a:solidFill>
                  <a:schemeClr val="tx1"/>
                </a:solidFill>
              </a:rPr>
              <a:t>=(a</a:t>
            </a:r>
            <a:r>
              <a:rPr lang="en-US" altLang="zh-CN" sz="2000" baseline="-25000">
                <a:solidFill>
                  <a:schemeClr val="tx1"/>
                </a:solidFill>
              </a:rPr>
              <a:t>11</a:t>
            </a:r>
            <a:r>
              <a:rPr lang="en-US" altLang="zh-CN" sz="2000">
                <a:solidFill>
                  <a:schemeClr val="tx1"/>
                </a:solidFill>
              </a:rPr>
              <a:t> + a</a:t>
            </a:r>
            <a:r>
              <a:rPr lang="en-US" altLang="zh-CN" sz="2000" baseline="-25000">
                <a:solidFill>
                  <a:schemeClr val="tx1"/>
                </a:solidFill>
              </a:rPr>
              <a:t>12</a:t>
            </a:r>
            <a:r>
              <a:rPr lang="en-US" altLang="zh-CN" sz="2000">
                <a:solidFill>
                  <a:schemeClr val="tx1"/>
                </a:solidFill>
              </a:rPr>
              <a:t>)b</a:t>
            </a:r>
            <a:r>
              <a:rPr lang="en-US" altLang="zh-CN" sz="2000" baseline="-25000">
                <a:solidFill>
                  <a:schemeClr val="tx1"/>
                </a:solidFill>
              </a:rPr>
              <a:t>22</a:t>
            </a:r>
            <a:endParaRPr lang="en-US" altLang="zh-CN" sz="2000">
              <a:solidFill>
                <a:schemeClr val="tx1"/>
              </a:solidFill>
              <a:latin typeface="宋体" panose="02010600030101010101" pitchFamily="2" charset="-122"/>
            </a:endParaRPr>
          </a:p>
          <a:p>
            <a:pPr marL="0" indent="0" eaLnBrk="1" hangingPunct="1">
              <a:lnSpc>
                <a:spcPct val="105000"/>
              </a:lnSpc>
              <a:buFont typeface="Wingdings" panose="05000000000000000000" pitchFamily="2" charset="2"/>
              <a:buNone/>
            </a:pPr>
            <a:r>
              <a:rPr lang="en-US" altLang="zh-CN" sz="2000">
                <a:solidFill>
                  <a:schemeClr val="tx1"/>
                </a:solidFill>
              </a:rPr>
              <a:t>         </a:t>
            </a:r>
            <a:r>
              <a:rPr lang="en-US" altLang="zh-CN" sz="2000" b="1">
                <a:solidFill>
                  <a:srgbClr val="0000FF"/>
                </a:solidFill>
              </a:rPr>
              <a:t>U</a:t>
            </a:r>
            <a:r>
              <a:rPr lang="en-US" altLang="zh-CN" sz="2000">
                <a:solidFill>
                  <a:schemeClr val="tx1"/>
                </a:solidFill>
              </a:rPr>
              <a:t>=(a</a:t>
            </a:r>
            <a:r>
              <a:rPr lang="en-US" altLang="zh-CN" sz="2000" baseline="-25000">
                <a:solidFill>
                  <a:schemeClr val="tx1"/>
                </a:solidFill>
              </a:rPr>
              <a:t>11</a:t>
            </a:r>
            <a:r>
              <a:rPr lang="en-US" altLang="zh-CN" sz="2000">
                <a:solidFill>
                  <a:schemeClr val="tx1"/>
                </a:solidFill>
              </a:rPr>
              <a:t> – a</a:t>
            </a:r>
            <a:r>
              <a:rPr lang="en-US" altLang="zh-CN" sz="2000" baseline="-25000">
                <a:solidFill>
                  <a:schemeClr val="tx1"/>
                </a:solidFill>
              </a:rPr>
              <a:t>21</a:t>
            </a:r>
            <a:r>
              <a:rPr lang="en-US" altLang="zh-CN" sz="2000">
                <a:solidFill>
                  <a:schemeClr val="tx1"/>
                </a:solidFill>
              </a:rPr>
              <a:t>) (b</a:t>
            </a:r>
            <a:r>
              <a:rPr lang="en-US" altLang="zh-CN" sz="2000" baseline="-25000">
                <a:solidFill>
                  <a:schemeClr val="tx1"/>
                </a:solidFill>
              </a:rPr>
              <a:t>11</a:t>
            </a:r>
            <a:r>
              <a:rPr lang="en-US" altLang="zh-CN" sz="2000">
                <a:solidFill>
                  <a:schemeClr val="tx1"/>
                </a:solidFill>
              </a:rPr>
              <a:t> + b</a:t>
            </a:r>
            <a:r>
              <a:rPr lang="en-US" altLang="zh-CN" sz="2000" baseline="-25000">
                <a:solidFill>
                  <a:schemeClr val="tx1"/>
                </a:solidFill>
              </a:rPr>
              <a:t>12</a:t>
            </a:r>
            <a:r>
              <a:rPr lang="en-US" altLang="zh-CN" sz="2000">
                <a:solidFill>
                  <a:schemeClr val="tx1"/>
                </a:solidFill>
              </a:rPr>
              <a:t>)</a:t>
            </a:r>
            <a:endParaRPr lang="en-US" altLang="zh-CN" sz="2000">
              <a:solidFill>
                <a:schemeClr val="tx1"/>
              </a:solidFill>
              <a:latin typeface="宋体" panose="02010600030101010101" pitchFamily="2" charset="-122"/>
            </a:endParaRPr>
          </a:p>
          <a:p>
            <a:pPr marL="0" indent="0" eaLnBrk="1" hangingPunct="1">
              <a:lnSpc>
                <a:spcPct val="105000"/>
              </a:lnSpc>
              <a:buFont typeface="Wingdings" panose="05000000000000000000" pitchFamily="2" charset="2"/>
              <a:buNone/>
            </a:pPr>
            <a:r>
              <a:rPr lang="en-US" altLang="zh-CN" sz="2000">
                <a:solidFill>
                  <a:schemeClr val="tx1"/>
                </a:solidFill>
              </a:rPr>
              <a:t>         </a:t>
            </a:r>
            <a:r>
              <a:rPr lang="en-US" altLang="zh-CN" sz="2000" b="1">
                <a:solidFill>
                  <a:srgbClr val="0000FF"/>
                </a:solidFill>
              </a:rPr>
              <a:t>V</a:t>
            </a:r>
            <a:r>
              <a:rPr lang="en-US" altLang="zh-CN" sz="2000">
                <a:solidFill>
                  <a:schemeClr val="tx1"/>
                </a:solidFill>
              </a:rPr>
              <a:t>=(a</a:t>
            </a:r>
            <a:r>
              <a:rPr lang="en-US" altLang="zh-CN" sz="2000" baseline="-25000">
                <a:solidFill>
                  <a:schemeClr val="tx1"/>
                </a:solidFill>
              </a:rPr>
              <a:t>12</a:t>
            </a:r>
            <a:r>
              <a:rPr lang="en-US" altLang="zh-CN" sz="2000">
                <a:solidFill>
                  <a:schemeClr val="tx1"/>
                </a:solidFill>
              </a:rPr>
              <a:t> – a</a:t>
            </a:r>
            <a:r>
              <a:rPr lang="en-US" altLang="zh-CN" sz="2000" baseline="-25000">
                <a:solidFill>
                  <a:schemeClr val="tx1"/>
                </a:solidFill>
              </a:rPr>
              <a:t>22</a:t>
            </a:r>
            <a:r>
              <a:rPr lang="en-US" altLang="zh-CN" sz="2000">
                <a:solidFill>
                  <a:schemeClr val="tx1"/>
                </a:solidFill>
              </a:rPr>
              <a:t>) (b</a:t>
            </a:r>
            <a:r>
              <a:rPr lang="en-US" altLang="zh-CN" sz="2000" baseline="-25000">
                <a:solidFill>
                  <a:schemeClr val="tx1"/>
                </a:solidFill>
              </a:rPr>
              <a:t>21</a:t>
            </a:r>
            <a:r>
              <a:rPr lang="en-US" altLang="zh-CN" sz="2000">
                <a:solidFill>
                  <a:schemeClr val="tx1"/>
                </a:solidFill>
              </a:rPr>
              <a:t> + b</a:t>
            </a:r>
            <a:r>
              <a:rPr lang="en-US" altLang="zh-CN" sz="2000" baseline="-25000">
                <a:solidFill>
                  <a:schemeClr val="tx1"/>
                </a:solidFill>
              </a:rPr>
              <a:t>22</a:t>
            </a:r>
            <a:r>
              <a:rPr lang="en-US" altLang="zh-CN" sz="2000">
                <a:solidFill>
                  <a:schemeClr val="tx1"/>
                </a:solidFill>
              </a:rPr>
              <a:t>)</a:t>
            </a:r>
          </a:p>
          <a:p>
            <a:pPr marL="0" indent="0" eaLnBrk="1" hangingPunct="1">
              <a:lnSpc>
                <a:spcPct val="105000"/>
              </a:lnSpc>
              <a:buFont typeface="Wingdings" panose="05000000000000000000" pitchFamily="2" charset="2"/>
              <a:buNone/>
            </a:pPr>
            <a:r>
              <a:rPr lang="en-US" altLang="zh-CN" sz="2000">
                <a:solidFill>
                  <a:schemeClr val="tx1"/>
                </a:solidFill>
              </a:rPr>
              <a:t>   </a:t>
            </a:r>
            <a:r>
              <a:rPr lang="zh-CN" altLang="en-US" sz="2000">
                <a:solidFill>
                  <a:schemeClr val="tx1"/>
                </a:solidFill>
              </a:rPr>
              <a:t>则，</a:t>
            </a:r>
          </a:p>
          <a:p>
            <a:pPr marL="0" indent="0" eaLnBrk="1" hangingPunct="1">
              <a:lnSpc>
                <a:spcPct val="105000"/>
              </a:lnSpc>
              <a:buFont typeface="Wingdings" panose="05000000000000000000" pitchFamily="2" charset="2"/>
              <a:buNone/>
            </a:pPr>
            <a:r>
              <a:rPr lang="zh-CN" altLang="en-US" sz="2000">
                <a:solidFill>
                  <a:schemeClr val="tx1"/>
                </a:solidFill>
              </a:rPr>
              <a:t>         </a:t>
            </a:r>
            <a:r>
              <a:rPr lang="en-US" altLang="zh-CN" sz="2000">
                <a:solidFill>
                  <a:srgbClr val="FF0000"/>
                </a:solidFill>
              </a:rPr>
              <a:t>c</a:t>
            </a:r>
            <a:r>
              <a:rPr lang="en-US" altLang="zh-CN" sz="2000" baseline="-25000">
                <a:solidFill>
                  <a:srgbClr val="FF0000"/>
                </a:solidFill>
              </a:rPr>
              <a:t>11</a:t>
            </a:r>
            <a:r>
              <a:rPr lang="en-US" altLang="zh-CN" sz="2000" baseline="-25000">
                <a:solidFill>
                  <a:schemeClr val="tx1"/>
                </a:solidFill>
              </a:rPr>
              <a:t>  </a:t>
            </a:r>
            <a:r>
              <a:rPr lang="en-US" altLang="zh-CN" sz="2000">
                <a:solidFill>
                  <a:schemeClr val="tx1"/>
                </a:solidFill>
              </a:rPr>
              <a:t>=   </a:t>
            </a:r>
            <a:r>
              <a:rPr lang="en-US" altLang="zh-CN" sz="2000" b="1">
                <a:solidFill>
                  <a:srgbClr val="FF0000"/>
                </a:solidFill>
              </a:rPr>
              <a:t>P+S-T+V </a:t>
            </a:r>
            <a:r>
              <a:rPr lang="en-US" altLang="zh-CN" sz="2000">
                <a:solidFill>
                  <a:schemeClr val="tx1"/>
                </a:solidFill>
              </a:rPr>
              <a:t>=  (a</a:t>
            </a:r>
            <a:r>
              <a:rPr lang="en-US" altLang="zh-CN" sz="2000" baseline="-25000">
                <a:solidFill>
                  <a:schemeClr val="tx1"/>
                </a:solidFill>
              </a:rPr>
              <a:t>11</a:t>
            </a:r>
            <a:r>
              <a:rPr lang="en-US" altLang="zh-CN" sz="2000">
                <a:solidFill>
                  <a:schemeClr val="tx1"/>
                </a:solidFill>
              </a:rPr>
              <a:t>+a</a:t>
            </a:r>
            <a:r>
              <a:rPr lang="en-US" altLang="zh-CN" sz="2000" baseline="-25000">
                <a:solidFill>
                  <a:schemeClr val="tx1"/>
                </a:solidFill>
              </a:rPr>
              <a:t>22</a:t>
            </a:r>
            <a:r>
              <a:rPr lang="en-US" altLang="zh-CN" sz="2000">
                <a:solidFill>
                  <a:schemeClr val="tx1"/>
                </a:solidFill>
              </a:rPr>
              <a:t>)(b</a:t>
            </a:r>
            <a:r>
              <a:rPr lang="en-US" altLang="zh-CN" sz="2000" baseline="-25000">
                <a:solidFill>
                  <a:schemeClr val="tx1"/>
                </a:solidFill>
              </a:rPr>
              <a:t>11</a:t>
            </a:r>
            <a:r>
              <a:rPr lang="en-US" altLang="zh-CN" sz="2000">
                <a:solidFill>
                  <a:schemeClr val="tx1"/>
                </a:solidFill>
              </a:rPr>
              <a:t>+b</a:t>
            </a:r>
            <a:r>
              <a:rPr lang="en-US" altLang="zh-CN" sz="2000" baseline="-25000">
                <a:solidFill>
                  <a:schemeClr val="tx1"/>
                </a:solidFill>
              </a:rPr>
              <a:t>22</a:t>
            </a:r>
            <a:r>
              <a:rPr lang="en-US" altLang="zh-CN" sz="2000">
                <a:solidFill>
                  <a:schemeClr val="tx1"/>
                </a:solidFill>
              </a:rPr>
              <a:t>) + a</a:t>
            </a:r>
            <a:r>
              <a:rPr lang="en-US" altLang="zh-CN" sz="2000" baseline="-25000">
                <a:solidFill>
                  <a:schemeClr val="tx1"/>
                </a:solidFill>
              </a:rPr>
              <a:t>22</a:t>
            </a:r>
            <a:r>
              <a:rPr lang="en-US" altLang="zh-CN" sz="2000">
                <a:solidFill>
                  <a:schemeClr val="tx1"/>
                </a:solidFill>
              </a:rPr>
              <a:t> (b</a:t>
            </a:r>
            <a:r>
              <a:rPr lang="en-US" altLang="zh-CN" sz="2000" baseline="-25000">
                <a:solidFill>
                  <a:schemeClr val="tx1"/>
                </a:solidFill>
              </a:rPr>
              <a:t>21</a:t>
            </a:r>
            <a:r>
              <a:rPr lang="en-US" altLang="zh-CN" sz="2000">
                <a:solidFill>
                  <a:schemeClr val="tx1"/>
                </a:solidFill>
              </a:rPr>
              <a:t>-b</a:t>
            </a:r>
            <a:r>
              <a:rPr lang="en-US" altLang="zh-CN" sz="2000" baseline="-25000">
                <a:solidFill>
                  <a:schemeClr val="tx1"/>
                </a:solidFill>
              </a:rPr>
              <a:t>11</a:t>
            </a:r>
            <a:r>
              <a:rPr lang="en-US" altLang="zh-CN" sz="2000">
                <a:solidFill>
                  <a:schemeClr val="tx1"/>
                </a:solidFill>
              </a:rPr>
              <a:t>)</a:t>
            </a:r>
          </a:p>
          <a:p>
            <a:pPr marL="0" indent="0" eaLnBrk="1" hangingPunct="1">
              <a:lnSpc>
                <a:spcPct val="105000"/>
              </a:lnSpc>
              <a:buFont typeface="Wingdings" panose="05000000000000000000" pitchFamily="2" charset="2"/>
              <a:buNone/>
            </a:pPr>
            <a:r>
              <a:rPr lang="en-US" altLang="zh-CN" sz="2000">
                <a:solidFill>
                  <a:schemeClr val="tx1"/>
                </a:solidFill>
              </a:rPr>
              <a:t>                                   	     -(a</a:t>
            </a:r>
            <a:r>
              <a:rPr lang="en-US" altLang="zh-CN" sz="2000" baseline="-25000">
                <a:solidFill>
                  <a:schemeClr val="tx1"/>
                </a:solidFill>
              </a:rPr>
              <a:t>11</a:t>
            </a:r>
            <a:r>
              <a:rPr lang="en-US" altLang="zh-CN" sz="2000">
                <a:solidFill>
                  <a:schemeClr val="tx1"/>
                </a:solidFill>
              </a:rPr>
              <a:t> + a</a:t>
            </a:r>
            <a:r>
              <a:rPr lang="en-US" altLang="zh-CN" sz="2000" baseline="-25000">
                <a:solidFill>
                  <a:schemeClr val="tx1"/>
                </a:solidFill>
              </a:rPr>
              <a:t>12</a:t>
            </a:r>
            <a:r>
              <a:rPr lang="en-US" altLang="zh-CN" sz="2000">
                <a:solidFill>
                  <a:schemeClr val="tx1"/>
                </a:solidFill>
              </a:rPr>
              <a:t>)b</a:t>
            </a:r>
            <a:r>
              <a:rPr lang="en-US" altLang="zh-CN" sz="2000" baseline="-25000">
                <a:solidFill>
                  <a:schemeClr val="tx1"/>
                </a:solidFill>
              </a:rPr>
              <a:t>22</a:t>
            </a:r>
            <a:r>
              <a:rPr lang="en-US" altLang="zh-CN" sz="2000">
                <a:solidFill>
                  <a:schemeClr val="tx1"/>
                </a:solidFill>
              </a:rPr>
              <a:t>+(a</a:t>
            </a:r>
            <a:r>
              <a:rPr lang="en-US" altLang="zh-CN" sz="2000" baseline="-25000">
                <a:solidFill>
                  <a:schemeClr val="tx1"/>
                </a:solidFill>
              </a:rPr>
              <a:t>12</a:t>
            </a:r>
            <a:r>
              <a:rPr lang="en-US" altLang="zh-CN" sz="2000">
                <a:solidFill>
                  <a:schemeClr val="tx1"/>
                </a:solidFill>
              </a:rPr>
              <a:t> – a</a:t>
            </a:r>
            <a:r>
              <a:rPr lang="en-US" altLang="zh-CN" sz="2000" baseline="-25000">
                <a:solidFill>
                  <a:schemeClr val="tx1"/>
                </a:solidFill>
              </a:rPr>
              <a:t>22</a:t>
            </a:r>
            <a:r>
              <a:rPr lang="en-US" altLang="zh-CN" sz="2000">
                <a:solidFill>
                  <a:schemeClr val="tx1"/>
                </a:solidFill>
              </a:rPr>
              <a:t>) (b</a:t>
            </a:r>
            <a:r>
              <a:rPr lang="en-US" altLang="zh-CN" sz="2000" baseline="-25000">
                <a:solidFill>
                  <a:schemeClr val="tx1"/>
                </a:solidFill>
              </a:rPr>
              <a:t>21</a:t>
            </a:r>
            <a:r>
              <a:rPr lang="en-US" altLang="zh-CN" sz="2000">
                <a:solidFill>
                  <a:schemeClr val="tx1"/>
                </a:solidFill>
              </a:rPr>
              <a:t> + b</a:t>
            </a:r>
            <a:r>
              <a:rPr lang="en-US" altLang="zh-CN" sz="2000" baseline="-25000">
                <a:solidFill>
                  <a:schemeClr val="tx1"/>
                </a:solidFill>
              </a:rPr>
              <a:t>22</a:t>
            </a:r>
            <a:r>
              <a:rPr lang="en-US" altLang="zh-CN" sz="2000">
                <a:solidFill>
                  <a:schemeClr val="tx1"/>
                </a:solidFill>
              </a:rPr>
              <a:t>) </a:t>
            </a:r>
          </a:p>
          <a:p>
            <a:pPr marL="0" indent="0" eaLnBrk="1" hangingPunct="1">
              <a:lnSpc>
                <a:spcPct val="105000"/>
              </a:lnSpc>
              <a:buFont typeface="Wingdings" panose="05000000000000000000" pitchFamily="2" charset="2"/>
              <a:buNone/>
            </a:pPr>
            <a:r>
              <a:rPr lang="en-US" altLang="zh-CN" sz="2000">
                <a:solidFill>
                  <a:schemeClr val="tx1"/>
                </a:solidFill>
                <a:latin typeface="宋体" panose="02010600030101010101" pitchFamily="2" charset="-122"/>
              </a:rPr>
              <a:t>              		≡ </a:t>
            </a:r>
            <a:r>
              <a:rPr lang="en-US" altLang="zh-CN" sz="2000">
                <a:solidFill>
                  <a:schemeClr val="tx1"/>
                </a:solidFill>
              </a:rPr>
              <a:t>a</a:t>
            </a:r>
            <a:r>
              <a:rPr lang="en-US" altLang="zh-CN" sz="2000" baseline="-25000">
                <a:solidFill>
                  <a:schemeClr val="tx1"/>
                </a:solidFill>
              </a:rPr>
              <a:t>11</a:t>
            </a:r>
            <a:r>
              <a:rPr lang="en-US" altLang="zh-CN" sz="2000">
                <a:solidFill>
                  <a:schemeClr val="tx1"/>
                </a:solidFill>
              </a:rPr>
              <a:t>b</a:t>
            </a:r>
            <a:r>
              <a:rPr lang="en-US" altLang="zh-CN" sz="2000" baseline="-25000">
                <a:solidFill>
                  <a:schemeClr val="tx1"/>
                </a:solidFill>
              </a:rPr>
              <a:t>11</a:t>
            </a:r>
            <a:r>
              <a:rPr lang="en-US" altLang="zh-CN" sz="2000">
                <a:solidFill>
                  <a:schemeClr val="tx1"/>
                </a:solidFill>
              </a:rPr>
              <a:t>+a</a:t>
            </a:r>
            <a:r>
              <a:rPr lang="en-US" altLang="zh-CN" sz="2000" baseline="-25000">
                <a:solidFill>
                  <a:schemeClr val="tx1"/>
                </a:solidFill>
              </a:rPr>
              <a:t>12</a:t>
            </a:r>
            <a:r>
              <a:rPr lang="en-US" altLang="zh-CN" sz="2000">
                <a:solidFill>
                  <a:schemeClr val="tx1"/>
                </a:solidFill>
              </a:rPr>
              <a:t>b</a:t>
            </a:r>
            <a:r>
              <a:rPr lang="en-US" altLang="zh-CN" sz="2000" baseline="-25000">
                <a:solidFill>
                  <a:schemeClr val="tx1"/>
                </a:solidFill>
              </a:rPr>
              <a:t>21</a:t>
            </a:r>
            <a:endParaRPr lang="en-US" altLang="zh-CN" sz="2000">
              <a:solidFill>
                <a:schemeClr val="tx1"/>
              </a:solidFill>
              <a:latin typeface="宋体" panose="02010600030101010101" pitchFamily="2" charset="-122"/>
            </a:endParaRPr>
          </a:p>
          <a:p>
            <a:pPr marL="0" indent="0" eaLnBrk="1" hangingPunct="1">
              <a:lnSpc>
                <a:spcPct val="105000"/>
              </a:lnSpc>
              <a:buFont typeface="Wingdings" panose="05000000000000000000" pitchFamily="2" charset="2"/>
              <a:buNone/>
            </a:pPr>
            <a:r>
              <a:rPr lang="en-US" altLang="zh-CN" sz="2000">
                <a:solidFill>
                  <a:schemeClr val="tx1"/>
                </a:solidFill>
              </a:rPr>
              <a:t>         </a:t>
            </a:r>
            <a:r>
              <a:rPr lang="en-US" altLang="zh-CN" sz="2000">
                <a:solidFill>
                  <a:srgbClr val="FF0000"/>
                </a:solidFill>
              </a:rPr>
              <a:t>c</a:t>
            </a:r>
            <a:r>
              <a:rPr lang="en-US" altLang="zh-CN" sz="2000" baseline="-25000">
                <a:solidFill>
                  <a:srgbClr val="FF0000"/>
                </a:solidFill>
              </a:rPr>
              <a:t>12</a:t>
            </a:r>
            <a:r>
              <a:rPr lang="en-US" altLang="zh-CN" sz="2000" baseline="-25000">
                <a:solidFill>
                  <a:schemeClr val="tx1"/>
                </a:solidFill>
              </a:rPr>
              <a:t>  </a:t>
            </a:r>
            <a:r>
              <a:rPr lang="en-US" altLang="zh-CN" sz="2000">
                <a:solidFill>
                  <a:schemeClr val="tx1"/>
                </a:solidFill>
              </a:rPr>
              <a:t>=   </a:t>
            </a:r>
            <a:r>
              <a:rPr lang="en-US" altLang="zh-CN" sz="2000" b="1">
                <a:solidFill>
                  <a:srgbClr val="FF0000"/>
                </a:solidFill>
              </a:rPr>
              <a:t>R+T</a:t>
            </a:r>
            <a:r>
              <a:rPr lang="en-US" altLang="zh-CN" sz="2000">
                <a:solidFill>
                  <a:schemeClr val="tx1"/>
                </a:solidFill>
              </a:rPr>
              <a:t>	</a:t>
            </a:r>
            <a:r>
              <a:rPr lang="en-US" altLang="zh-CN" sz="2000">
                <a:solidFill>
                  <a:schemeClr val="tx1"/>
                </a:solidFill>
                <a:latin typeface="宋体" panose="02010600030101010101" pitchFamily="2" charset="-122"/>
              </a:rPr>
              <a:t>≡ </a:t>
            </a:r>
            <a:r>
              <a:rPr lang="en-US" altLang="zh-CN" sz="2000">
                <a:solidFill>
                  <a:schemeClr val="tx1"/>
                </a:solidFill>
              </a:rPr>
              <a:t>a</a:t>
            </a:r>
            <a:r>
              <a:rPr lang="en-US" altLang="zh-CN" sz="2000" baseline="-25000">
                <a:solidFill>
                  <a:schemeClr val="tx1"/>
                </a:solidFill>
              </a:rPr>
              <a:t>11</a:t>
            </a:r>
            <a:r>
              <a:rPr lang="en-US" altLang="zh-CN" sz="2000">
                <a:solidFill>
                  <a:schemeClr val="tx1"/>
                </a:solidFill>
              </a:rPr>
              <a:t>b</a:t>
            </a:r>
            <a:r>
              <a:rPr lang="en-US" altLang="zh-CN" sz="2000" baseline="-25000">
                <a:solidFill>
                  <a:schemeClr val="tx1"/>
                </a:solidFill>
              </a:rPr>
              <a:t>12</a:t>
            </a:r>
            <a:r>
              <a:rPr lang="en-US" altLang="zh-CN" sz="2000">
                <a:solidFill>
                  <a:schemeClr val="tx1"/>
                </a:solidFill>
              </a:rPr>
              <a:t>+a</a:t>
            </a:r>
            <a:r>
              <a:rPr lang="en-US" altLang="zh-CN" sz="2000" baseline="-25000">
                <a:solidFill>
                  <a:schemeClr val="tx1"/>
                </a:solidFill>
              </a:rPr>
              <a:t>12</a:t>
            </a:r>
            <a:r>
              <a:rPr lang="en-US" altLang="zh-CN" sz="2000">
                <a:solidFill>
                  <a:schemeClr val="tx1"/>
                </a:solidFill>
              </a:rPr>
              <a:t>b</a:t>
            </a:r>
            <a:r>
              <a:rPr lang="en-US" altLang="zh-CN" sz="2000" baseline="-25000">
                <a:solidFill>
                  <a:schemeClr val="tx1"/>
                </a:solidFill>
              </a:rPr>
              <a:t>22</a:t>
            </a:r>
            <a:endParaRPr lang="en-US" altLang="zh-CN" sz="2000">
              <a:solidFill>
                <a:schemeClr val="tx1"/>
              </a:solidFill>
              <a:latin typeface="宋体" panose="02010600030101010101" pitchFamily="2" charset="-122"/>
            </a:endParaRPr>
          </a:p>
          <a:p>
            <a:pPr marL="0" indent="0" eaLnBrk="1" hangingPunct="1">
              <a:lnSpc>
                <a:spcPct val="105000"/>
              </a:lnSpc>
              <a:buFont typeface="Wingdings" panose="05000000000000000000" pitchFamily="2" charset="2"/>
              <a:buNone/>
            </a:pPr>
            <a:r>
              <a:rPr lang="en-US" altLang="zh-CN" sz="2000">
                <a:solidFill>
                  <a:schemeClr val="tx1"/>
                </a:solidFill>
              </a:rPr>
              <a:t>         </a:t>
            </a:r>
            <a:r>
              <a:rPr lang="en-US" altLang="zh-CN" sz="2000">
                <a:solidFill>
                  <a:srgbClr val="FF0000"/>
                </a:solidFill>
              </a:rPr>
              <a:t>c</a:t>
            </a:r>
            <a:r>
              <a:rPr lang="en-US" altLang="zh-CN" sz="2000" baseline="-25000">
                <a:solidFill>
                  <a:srgbClr val="FF0000"/>
                </a:solidFill>
              </a:rPr>
              <a:t>21</a:t>
            </a:r>
            <a:r>
              <a:rPr lang="en-US" altLang="zh-CN" sz="2000" baseline="-25000">
                <a:solidFill>
                  <a:schemeClr val="tx1"/>
                </a:solidFill>
              </a:rPr>
              <a:t>  </a:t>
            </a:r>
            <a:r>
              <a:rPr lang="en-US" altLang="zh-CN" sz="2000">
                <a:solidFill>
                  <a:schemeClr val="tx1"/>
                </a:solidFill>
              </a:rPr>
              <a:t>=   </a:t>
            </a:r>
            <a:r>
              <a:rPr lang="en-US" altLang="zh-CN" sz="2000" b="1">
                <a:solidFill>
                  <a:srgbClr val="FF0000"/>
                </a:solidFill>
              </a:rPr>
              <a:t>Q+S</a:t>
            </a:r>
            <a:r>
              <a:rPr lang="en-US" altLang="zh-CN" sz="2000">
                <a:solidFill>
                  <a:schemeClr val="tx1"/>
                </a:solidFill>
              </a:rPr>
              <a:t>	</a:t>
            </a:r>
            <a:r>
              <a:rPr lang="en-US" altLang="zh-CN" sz="2000">
                <a:solidFill>
                  <a:schemeClr val="tx1"/>
                </a:solidFill>
                <a:latin typeface="宋体" panose="02010600030101010101" pitchFamily="2" charset="-122"/>
              </a:rPr>
              <a:t>≡ </a:t>
            </a:r>
            <a:r>
              <a:rPr lang="en-US" altLang="zh-CN" sz="2000">
                <a:solidFill>
                  <a:schemeClr val="tx1"/>
                </a:solidFill>
              </a:rPr>
              <a:t>a</a:t>
            </a:r>
            <a:r>
              <a:rPr lang="en-US" altLang="zh-CN" sz="2000" baseline="-25000">
                <a:solidFill>
                  <a:schemeClr val="tx1"/>
                </a:solidFill>
              </a:rPr>
              <a:t>21</a:t>
            </a:r>
            <a:r>
              <a:rPr lang="en-US" altLang="zh-CN" sz="2000">
                <a:solidFill>
                  <a:schemeClr val="tx1"/>
                </a:solidFill>
              </a:rPr>
              <a:t>b</a:t>
            </a:r>
            <a:r>
              <a:rPr lang="en-US" altLang="zh-CN" sz="2000" baseline="-25000">
                <a:solidFill>
                  <a:schemeClr val="tx1"/>
                </a:solidFill>
              </a:rPr>
              <a:t>11</a:t>
            </a:r>
            <a:r>
              <a:rPr lang="en-US" altLang="zh-CN" sz="2000">
                <a:solidFill>
                  <a:schemeClr val="tx1"/>
                </a:solidFill>
              </a:rPr>
              <a:t>+a</a:t>
            </a:r>
            <a:r>
              <a:rPr lang="en-US" altLang="zh-CN" sz="2000" baseline="-25000">
                <a:solidFill>
                  <a:schemeClr val="tx1"/>
                </a:solidFill>
              </a:rPr>
              <a:t>22</a:t>
            </a:r>
            <a:r>
              <a:rPr lang="en-US" altLang="zh-CN" sz="2000">
                <a:solidFill>
                  <a:schemeClr val="tx1"/>
                </a:solidFill>
              </a:rPr>
              <a:t>b</a:t>
            </a:r>
            <a:r>
              <a:rPr lang="en-US" altLang="zh-CN" sz="2000" baseline="-25000">
                <a:solidFill>
                  <a:schemeClr val="tx1"/>
                </a:solidFill>
              </a:rPr>
              <a:t>21</a:t>
            </a:r>
            <a:endParaRPr lang="en-US" altLang="zh-CN" sz="2000">
              <a:solidFill>
                <a:schemeClr val="tx1"/>
              </a:solidFill>
              <a:latin typeface="宋体" panose="02010600030101010101" pitchFamily="2" charset="-122"/>
            </a:endParaRPr>
          </a:p>
          <a:p>
            <a:pPr marL="0" indent="0" eaLnBrk="1" hangingPunct="1">
              <a:lnSpc>
                <a:spcPct val="105000"/>
              </a:lnSpc>
              <a:buFont typeface="Wingdings" panose="05000000000000000000" pitchFamily="2" charset="2"/>
              <a:buNone/>
            </a:pPr>
            <a:r>
              <a:rPr lang="en-US" altLang="zh-CN" sz="2000">
                <a:solidFill>
                  <a:schemeClr val="tx1"/>
                </a:solidFill>
              </a:rPr>
              <a:t>        </a:t>
            </a:r>
            <a:r>
              <a:rPr lang="en-US" altLang="zh-CN" sz="2000">
                <a:solidFill>
                  <a:srgbClr val="FF0000"/>
                </a:solidFill>
              </a:rPr>
              <a:t> c</a:t>
            </a:r>
            <a:r>
              <a:rPr lang="en-US" altLang="zh-CN" sz="2000" baseline="-25000">
                <a:solidFill>
                  <a:srgbClr val="FF0000"/>
                </a:solidFill>
              </a:rPr>
              <a:t>22  </a:t>
            </a:r>
            <a:r>
              <a:rPr lang="en-US" altLang="zh-CN" sz="2000">
                <a:solidFill>
                  <a:schemeClr val="tx1"/>
                </a:solidFill>
              </a:rPr>
              <a:t>=   </a:t>
            </a:r>
            <a:r>
              <a:rPr lang="en-US" altLang="zh-CN" sz="2000" b="1">
                <a:solidFill>
                  <a:srgbClr val="FF0000"/>
                </a:solidFill>
              </a:rPr>
              <a:t>P+R-Q-U</a:t>
            </a:r>
            <a:r>
              <a:rPr lang="en-US" altLang="zh-CN" sz="2000">
                <a:solidFill>
                  <a:schemeClr val="tx1"/>
                </a:solidFill>
              </a:rPr>
              <a:t>	</a:t>
            </a:r>
            <a:r>
              <a:rPr lang="en-US" altLang="zh-CN" sz="2000">
                <a:solidFill>
                  <a:schemeClr val="tx1"/>
                </a:solidFill>
                <a:latin typeface="宋体" panose="02010600030101010101" pitchFamily="2" charset="-122"/>
              </a:rPr>
              <a:t>≡ </a:t>
            </a:r>
            <a:r>
              <a:rPr lang="en-US" altLang="zh-CN" sz="2000">
                <a:solidFill>
                  <a:schemeClr val="tx1"/>
                </a:solidFill>
              </a:rPr>
              <a:t>a</a:t>
            </a:r>
            <a:r>
              <a:rPr lang="en-US" altLang="zh-CN" sz="2000" baseline="-25000">
                <a:solidFill>
                  <a:schemeClr val="tx1"/>
                </a:solidFill>
              </a:rPr>
              <a:t>21</a:t>
            </a:r>
            <a:r>
              <a:rPr lang="en-US" altLang="zh-CN" sz="2000">
                <a:solidFill>
                  <a:schemeClr val="tx1"/>
                </a:solidFill>
              </a:rPr>
              <a:t>b</a:t>
            </a:r>
            <a:r>
              <a:rPr lang="en-US" altLang="zh-CN" sz="2000" baseline="-25000">
                <a:solidFill>
                  <a:schemeClr val="tx1"/>
                </a:solidFill>
              </a:rPr>
              <a:t>12</a:t>
            </a:r>
            <a:r>
              <a:rPr lang="en-US" altLang="zh-CN" sz="2000">
                <a:solidFill>
                  <a:schemeClr val="tx1"/>
                </a:solidFill>
              </a:rPr>
              <a:t>+a</a:t>
            </a:r>
            <a:r>
              <a:rPr lang="en-US" altLang="zh-CN" sz="2000" baseline="-25000">
                <a:solidFill>
                  <a:schemeClr val="tx1"/>
                </a:solidFill>
              </a:rPr>
              <a:t>22</a:t>
            </a:r>
            <a:r>
              <a:rPr lang="en-US" altLang="zh-CN" sz="2000">
                <a:solidFill>
                  <a:schemeClr val="tx1"/>
                </a:solidFill>
              </a:rPr>
              <a:t>b</a:t>
            </a:r>
            <a:r>
              <a:rPr lang="en-US" altLang="zh-CN" sz="2000" baseline="-25000">
                <a:solidFill>
                  <a:schemeClr val="tx1"/>
                </a:solidFill>
              </a:rPr>
              <a:t>22</a:t>
            </a:r>
            <a:endParaRPr lang="en-US" altLang="zh-CN" sz="2000">
              <a:solidFill>
                <a:schemeClr val="tx1"/>
              </a:solidFill>
            </a:endParaRPr>
          </a:p>
        </p:txBody>
      </p:sp>
      <p:graphicFrame>
        <p:nvGraphicFramePr>
          <p:cNvPr id="39939" name="Object 7">
            <a:extLst>
              <a:ext uri="{FF2B5EF4-FFF2-40B4-BE49-F238E27FC236}">
                <a16:creationId xmlns:a16="http://schemas.microsoft.com/office/drawing/2014/main" id="{8F740F0A-5F03-4BC6-A88D-BE4E359BBFC6}"/>
              </a:ext>
            </a:extLst>
          </p:cNvPr>
          <p:cNvGraphicFramePr>
            <a:graphicFrameLocks noChangeAspect="1"/>
          </p:cNvGraphicFramePr>
          <p:nvPr/>
        </p:nvGraphicFramePr>
        <p:xfrm>
          <a:off x="4906963" y="438150"/>
          <a:ext cx="3960812" cy="2640013"/>
        </p:xfrm>
        <a:graphic>
          <a:graphicData uri="http://schemas.openxmlformats.org/presentationml/2006/ole">
            <mc:AlternateContent xmlns:mc="http://schemas.openxmlformats.org/markup-compatibility/2006">
              <mc:Choice xmlns:v="urn:schemas-microsoft-com:vml" Requires="v">
                <p:oleObj spid="_x0000_s39957" name="公式" r:id="rId4" imgW="2552700" imgH="1930400" progId="Equation.3">
                  <p:embed/>
                </p:oleObj>
              </mc:Choice>
              <mc:Fallback>
                <p:oleObj name="公式" r:id="rId4" imgW="2552700" imgH="19304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6963" y="438150"/>
                        <a:ext cx="3960812" cy="2640013"/>
                      </a:xfrm>
                      <a:prstGeom prst="rect">
                        <a:avLst/>
                      </a:prstGeom>
                      <a:solidFill>
                        <a:srgbClr val="C7FFF0"/>
                      </a:solidFill>
                      <a:ln w="9525">
                        <a:solidFill>
                          <a:srgbClr val="FF0066"/>
                        </a:solidFill>
                        <a:miter lim="800000"/>
                        <a:headEnd/>
                        <a:tailEnd/>
                      </a:ln>
                    </p:spPr>
                  </p:pic>
                </p:oleObj>
              </mc:Fallback>
            </mc:AlternateContent>
          </a:graphicData>
        </a:graphic>
      </p:graphicFrame>
      <p:sp>
        <p:nvSpPr>
          <p:cNvPr id="5" name="Text Box 3">
            <a:extLst>
              <a:ext uri="{FF2B5EF4-FFF2-40B4-BE49-F238E27FC236}">
                <a16:creationId xmlns:a16="http://schemas.microsoft.com/office/drawing/2014/main" id="{7A03025B-EBF9-4D74-8AAF-CA4C0424A1C3}"/>
              </a:ext>
            </a:extLst>
          </p:cNvPr>
          <p:cNvSpPr txBox="1">
            <a:spLocks noChangeArrowheads="1"/>
          </p:cNvSpPr>
          <p:nvPr/>
        </p:nvSpPr>
        <p:spPr bwMode="auto">
          <a:xfrm>
            <a:off x="5435600" y="5084763"/>
            <a:ext cx="3576638" cy="1708150"/>
          </a:xfrm>
          <a:prstGeom prst="rect">
            <a:avLst/>
          </a:prstGeom>
          <a:solidFill>
            <a:schemeClr val="accent1">
              <a:lumMod val="20000"/>
              <a:lumOff val="80000"/>
            </a:schemeClr>
          </a:solidFill>
          <a:ln>
            <a:noFill/>
          </a:ln>
        </p:spPr>
        <p:txBody>
          <a:bodyPr>
            <a:spAutoFit/>
          </a:bodyPr>
          <a:lstStyle>
            <a:lvl1pPr eaLnBrk="0" hangingPunct="0">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eaLnBrk="0" hangingPunct="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eaLnBrk="0" hangingPunct="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eaLnBrk="0" hangingPunct="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eaLnBrk="0" hangingPunct="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25000"/>
              </a:lnSpc>
              <a:spcBef>
                <a:spcPct val="0"/>
              </a:spcBef>
              <a:buClrTx/>
              <a:buSzTx/>
              <a:buFontTx/>
              <a:buNone/>
              <a:defRPr/>
            </a:pPr>
            <a:r>
              <a:rPr lang="zh-CN" altLang="en-US" sz="1400" b="1" dirty="0">
                <a:latin typeface="微软雅黑" panose="020B0503020204020204" pitchFamily="34" charset="-122"/>
                <a:ea typeface="微软雅黑" panose="020B0503020204020204" pitchFamily="34" charset="-122"/>
              </a:rPr>
              <a:t>分析：</a:t>
            </a:r>
          </a:p>
          <a:p>
            <a:pPr marL="534988" indent="-342900" eaLnBrk="1" hangingPunct="1">
              <a:lnSpc>
                <a:spcPct val="125000"/>
              </a:lnSpc>
              <a:spcBef>
                <a:spcPct val="0"/>
              </a:spcBef>
              <a:buClrTx/>
              <a:buSzTx/>
              <a:buFont typeface="Wingdings" panose="05000000000000000000" pitchFamily="2" charset="2"/>
              <a:buChar char="Ø"/>
              <a:defRPr/>
            </a:pPr>
            <a:r>
              <a:rPr lang="zh-CN" altLang="en-US" sz="1400" dirty="0">
                <a:latin typeface="微软雅黑" panose="020B0503020204020204" pitchFamily="34" charset="-122"/>
                <a:ea typeface="微软雅黑" panose="020B0503020204020204" pitchFamily="34" charset="-122"/>
              </a:rPr>
              <a:t>乘法次数：</a:t>
            </a:r>
            <a:r>
              <a:rPr lang="en-US" altLang="zh-CN" sz="1400" dirty="0">
                <a:solidFill>
                  <a:srgbClr val="FF0000"/>
                </a:solidFill>
                <a:latin typeface="微软雅黑" panose="020B0503020204020204" pitchFamily="34" charset="-122"/>
                <a:ea typeface="微软雅黑" panose="020B0503020204020204" pitchFamily="34" charset="-122"/>
              </a:rPr>
              <a:t>7</a:t>
            </a:r>
            <a:r>
              <a:rPr lang="zh-CN" altLang="en-US" sz="1400" dirty="0">
                <a:solidFill>
                  <a:srgbClr val="FF0000"/>
                </a:solidFill>
                <a:latin typeface="微软雅黑" panose="020B0503020204020204" pitchFamily="34" charset="-122"/>
                <a:ea typeface="微软雅黑" panose="020B0503020204020204" pitchFamily="34" charset="-122"/>
              </a:rPr>
              <a:t>次</a:t>
            </a:r>
          </a:p>
          <a:p>
            <a:pPr marL="534988" indent="-342900" eaLnBrk="1" hangingPunct="1">
              <a:lnSpc>
                <a:spcPct val="125000"/>
              </a:lnSpc>
              <a:spcBef>
                <a:spcPct val="0"/>
              </a:spcBef>
              <a:buClrTx/>
              <a:buSzTx/>
              <a:buFont typeface="Wingdings" panose="05000000000000000000" pitchFamily="2" charset="2"/>
              <a:buChar char="Ø"/>
              <a:defRPr/>
            </a:pPr>
            <a:r>
              <a:rPr lang="zh-CN" altLang="en-US" sz="1400" dirty="0">
                <a:latin typeface="微软雅黑" panose="020B0503020204020204" pitchFamily="34" charset="-122"/>
                <a:ea typeface="微软雅黑" panose="020B0503020204020204" pitchFamily="34" charset="-122"/>
              </a:rPr>
              <a:t>加（减）法次数：</a:t>
            </a:r>
            <a:r>
              <a:rPr lang="en-US" altLang="zh-CN" sz="1400" dirty="0">
                <a:solidFill>
                  <a:srgbClr val="FF0000"/>
                </a:solidFill>
                <a:latin typeface="微软雅黑" panose="020B0503020204020204" pitchFamily="34" charset="-122"/>
                <a:ea typeface="微软雅黑" panose="020B0503020204020204" pitchFamily="34" charset="-122"/>
              </a:rPr>
              <a:t>18</a:t>
            </a:r>
            <a:r>
              <a:rPr lang="zh-CN" altLang="en-US" sz="1400" dirty="0">
                <a:solidFill>
                  <a:srgbClr val="FF0000"/>
                </a:solidFill>
                <a:latin typeface="微软雅黑" panose="020B0503020204020204" pitchFamily="34" charset="-122"/>
                <a:ea typeface="微软雅黑" panose="020B0503020204020204" pitchFamily="34" charset="-122"/>
              </a:rPr>
              <a:t>次</a:t>
            </a:r>
          </a:p>
          <a:p>
            <a:pPr eaLnBrk="1" hangingPunct="1">
              <a:lnSpc>
                <a:spcPct val="125000"/>
              </a:lnSpc>
              <a:spcBef>
                <a:spcPct val="0"/>
              </a:spcBef>
              <a:buClrTx/>
              <a:buSzTx/>
              <a:buFontTx/>
              <a:buNone/>
              <a:defRPr/>
            </a:pPr>
            <a:r>
              <a:rPr lang="zh-CN" altLang="en-US" sz="1400" b="1" dirty="0">
                <a:latin typeface="微软雅黑" panose="020B0503020204020204" pitchFamily="34" charset="-122"/>
                <a:ea typeface="微软雅黑" panose="020B0503020204020204" pitchFamily="34" charset="-122"/>
              </a:rPr>
              <a:t>特点：</a:t>
            </a:r>
          </a:p>
          <a:p>
            <a:pPr marL="534988" indent="-342900" eaLnBrk="1" hangingPunct="1">
              <a:lnSpc>
                <a:spcPct val="125000"/>
              </a:lnSpc>
              <a:spcBef>
                <a:spcPct val="0"/>
              </a:spcBef>
              <a:buClrTx/>
              <a:buSzTx/>
              <a:buFont typeface="Wingdings" panose="05000000000000000000" pitchFamily="2" charset="2"/>
              <a:buChar char="Ø"/>
              <a:defRPr/>
            </a:pPr>
            <a:r>
              <a:rPr lang="zh-CN" altLang="en-US" sz="1400" dirty="0">
                <a:latin typeface="微软雅黑" panose="020B0503020204020204" pitchFamily="34" charset="-122"/>
                <a:ea typeface="微软雅黑" panose="020B0503020204020204" pitchFamily="34" charset="-122"/>
              </a:rPr>
              <a:t>增加了加（减）法计算量，减少了乘法计算量</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2BE6B537-5B9B-4BF2-AABE-14345C19AE07}"/>
              </a:ext>
            </a:extLst>
          </p:cNvPr>
          <p:cNvSpPr>
            <a:spLocks noGrp="1" noChangeArrowheads="1"/>
          </p:cNvSpPr>
          <p:nvPr>
            <p:ph type="body" sz="half" idx="1"/>
          </p:nvPr>
        </p:nvSpPr>
        <p:spPr>
          <a:xfrm>
            <a:off x="250825" y="333375"/>
            <a:ext cx="8713788" cy="5616575"/>
          </a:xfrm>
          <a:solidFill>
            <a:schemeClr val="bg1"/>
          </a:solidFill>
        </p:spPr>
        <p:txBody>
          <a:bodyPr/>
          <a:lstStyle/>
          <a:p>
            <a:pPr marL="0" indent="0" eaLnBrk="1" hangingPunct="1">
              <a:lnSpc>
                <a:spcPct val="150000"/>
              </a:lnSpc>
              <a:spcBef>
                <a:spcPts val="600"/>
              </a:spcBef>
              <a:buFont typeface="Wingdings" panose="05000000000000000000" pitchFamily="2" charset="2"/>
              <a:buNone/>
              <a:defRPr/>
            </a:pPr>
            <a:r>
              <a:rPr lang="zh-CN" altLang="en-US" dirty="0">
                <a:solidFill>
                  <a:schemeClr val="tx1"/>
                </a:solidFill>
              </a:rPr>
              <a:t>矩阵乘的</a:t>
            </a:r>
            <a:r>
              <a:rPr lang="zh-CN" altLang="en-US" b="1" dirty="0">
                <a:solidFill>
                  <a:srgbClr val="00B050"/>
                </a:solidFill>
              </a:rPr>
              <a:t>分治思路</a:t>
            </a:r>
          </a:p>
          <a:p>
            <a:pPr eaLnBrk="1" hangingPunct="1">
              <a:lnSpc>
                <a:spcPct val="150000"/>
              </a:lnSpc>
              <a:spcBef>
                <a:spcPts val="600"/>
              </a:spcBef>
              <a:defRPr/>
            </a:pPr>
            <a:r>
              <a:rPr lang="zh-CN" altLang="en-US" sz="2400" dirty="0">
                <a:solidFill>
                  <a:schemeClr val="tx1"/>
                </a:solidFill>
              </a:rPr>
              <a:t>设 </a:t>
            </a:r>
            <a:r>
              <a:rPr lang="en-US" altLang="zh-CN" sz="2400" dirty="0">
                <a:solidFill>
                  <a:schemeClr val="tx1"/>
                </a:solidFill>
              </a:rPr>
              <a:t>n</a:t>
            </a:r>
            <a:r>
              <a:rPr lang="zh-CN" altLang="en-US" sz="2400" dirty="0">
                <a:solidFill>
                  <a:schemeClr val="tx1"/>
                </a:solidFill>
              </a:rPr>
              <a:t>＝ </a:t>
            </a:r>
            <a:r>
              <a:rPr lang="en-US" altLang="zh-CN" sz="2400" dirty="0">
                <a:solidFill>
                  <a:schemeClr val="tx1"/>
                </a:solidFill>
              </a:rPr>
              <a:t>2</a:t>
            </a:r>
            <a:r>
              <a:rPr lang="en-US" altLang="zh-CN" sz="2400" baseline="30000" dirty="0">
                <a:solidFill>
                  <a:schemeClr val="tx1"/>
                </a:solidFill>
              </a:rPr>
              <a:t>k</a:t>
            </a:r>
            <a:r>
              <a:rPr lang="en-US" altLang="zh-CN" sz="2400" dirty="0">
                <a:solidFill>
                  <a:schemeClr val="tx1"/>
                </a:solidFill>
              </a:rPr>
              <a:t> </a:t>
            </a:r>
            <a:r>
              <a:rPr lang="zh-CN" altLang="en-US" sz="2400" dirty="0">
                <a:solidFill>
                  <a:schemeClr val="tx1"/>
                </a:solidFill>
              </a:rPr>
              <a:t>，两个</a:t>
            </a:r>
            <a:r>
              <a:rPr lang="en-US" altLang="zh-CN" sz="2400" dirty="0">
                <a:solidFill>
                  <a:schemeClr val="tx1"/>
                </a:solidFill>
              </a:rPr>
              <a:t>n</a:t>
            </a:r>
            <a:r>
              <a:rPr lang="zh-CN" altLang="en-US" sz="2400" dirty="0">
                <a:solidFill>
                  <a:schemeClr val="tx1"/>
                </a:solidFill>
              </a:rPr>
              <a:t>阶方阵为</a:t>
            </a:r>
          </a:p>
          <a:p>
            <a:pPr marL="0" indent="0" eaLnBrk="1" hangingPunct="1">
              <a:lnSpc>
                <a:spcPct val="150000"/>
              </a:lnSpc>
              <a:spcBef>
                <a:spcPts val="600"/>
              </a:spcBef>
              <a:buFont typeface="Wingdings" panose="05000000000000000000" pitchFamily="2" charset="2"/>
              <a:buNone/>
              <a:defRPr/>
            </a:pPr>
            <a:r>
              <a:rPr lang="zh-CN" altLang="en-US" sz="2400" dirty="0">
                <a:solidFill>
                  <a:schemeClr val="tx1"/>
                </a:solidFill>
              </a:rPr>
              <a:t>                       </a:t>
            </a:r>
            <a:r>
              <a:rPr lang="en-US" altLang="zh-CN" sz="2400" dirty="0">
                <a:solidFill>
                  <a:schemeClr val="tx1"/>
                </a:solidFill>
              </a:rPr>
              <a:t>A</a:t>
            </a:r>
            <a:r>
              <a:rPr lang="zh-CN" altLang="en-US" sz="2400" dirty="0">
                <a:solidFill>
                  <a:schemeClr val="tx1"/>
                </a:solidFill>
              </a:rPr>
              <a:t>＝</a:t>
            </a:r>
            <a:r>
              <a:rPr lang="en-US" altLang="zh-CN" sz="2400" dirty="0">
                <a:solidFill>
                  <a:schemeClr val="tx1"/>
                </a:solidFill>
              </a:rPr>
              <a:t>(</a:t>
            </a:r>
            <a:r>
              <a:rPr lang="en-US" altLang="zh-CN" sz="2400" dirty="0" err="1">
                <a:solidFill>
                  <a:schemeClr val="tx1"/>
                </a:solidFill>
              </a:rPr>
              <a:t>a</a:t>
            </a:r>
            <a:r>
              <a:rPr lang="en-US" altLang="zh-CN" sz="2400" baseline="-25000" dirty="0" err="1">
                <a:solidFill>
                  <a:schemeClr val="tx1"/>
                </a:solidFill>
              </a:rPr>
              <a:t>ij</a:t>
            </a:r>
            <a:r>
              <a:rPr lang="en-US" altLang="zh-CN" sz="2400" dirty="0">
                <a:solidFill>
                  <a:schemeClr val="tx1"/>
                </a:solidFill>
              </a:rPr>
              <a:t>)</a:t>
            </a:r>
            <a:r>
              <a:rPr lang="en-US" altLang="zh-CN" sz="2400" baseline="-25000" dirty="0" err="1">
                <a:solidFill>
                  <a:schemeClr val="tx1"/>
                </a:solidFill>
              </a:rPr>
              <a:t>nxn</a:t>
            </a:r>
            <a:r>
              <a:rPr lang="en-US" altLang="zh-CN" sz="2400" baseline="-25000" dirty="0">
                <a:solidFill>
                  <a:schemeClr val="tx1"/>
                </a:solidFill>
              </a:rPr>
              <a:t> </a:t>
            </a:r>
          </a:p>
          <a:p>
            <a:pPr marL="0" indent="0" eaLnBrk="1" hangingPunct="1">
              <a:lnSpc>
                <a:spcPct val="150000"/>
              </a:lnSpc>
              <a:spcBef>
                <a:spcPts val="600"/>
              </a:spcBef>
              <a:buFont typeface="Wingdings" panose="05000000000000000000" pitchFamily="2" charset="2"/>
              <a:buNone/>
              <a:defRPr/>
            </a:pPr>
            <a:r>
              <a:rPr lang="en-US" altLang="zh-CN" sz="2400" dirty="0">
                <a:solidFill>
                  <a:schemeClr val="tx1"/>
                </a:solidFill>
              </a:rPr>
              <a:t>                       B</a:t>
            </a:r>
            <a:r>
              <a:rPr lang="zh-CN" altLang="en-US" sz="2400" dirty="0">
                <a:solidFill>
                  <a:schemeClr val="tx1"/>
                </a:solidFill>
              </a:rPr>
              <a:t>＝</a:t>
            </a:r>
            <a:r>
              <a:rPr lang="en-US" altLang="zh-CN" sz="2400" dirty="0">
                <a:solidFill>
                  <a:schemeClr val="tx1"/>
                </a:solidFill>
              </a:rPr>
              <a:t>(</a:t>
            </a:r>
            <a:r>
              <a:rPr lang="en-US" altLang="zh-CN" sz="2400" dirty="0" err="1">
                <a:solidFill>
                  <a:schemeClr val="tx1"/>
                </a:solidFill>
              </a:rPr>
              <a:t>b</a:t>
            </a:r>
            <a:r>
              <a:rPr lang="en-US" altLang="zh-CN" sz="2400" baseline="-25000" dirty="0" err="1">
                <a:solidFill>
                  <a:schemeClr val="tx1"/>
                </a:solidFill>
              </a:rPr>
              <a:t>ij</a:t>
            </a:r>
            <a:r>
              <a:rPr lang="en-US" altLang="zh-CN" sz="2400" dirty="0">
                <a:solidFill>
                  <a:schemeClr val="tx1"/>
                </a:solidFill>
              </a:rPr>
              <a:t>)</a:t>
            </a:r>
            <a:r>
              <a:rPr lang="en-US" altLang="zh-CN" sz="2400" baseline="-25000" dirty="0" err="1">
                <a:solidFill>
                  <a:schemeClr val="tx1"/>
                </a:solidFill>
              </a:rPr>
              <a:t>nxn</a:t>
            </a:r>
            <a:endParaRPr lang="en-US" altLang="zh-CN" sz="2400" baseline="-25000" dirty="0">
              <a:solidFill>
                <a:schemeClr val="tx1"/>
              </a:solidFill>
            </a:endParaRPr>
          </a:p>
          <a:p>
            <a:pPr marL="0" indent="0" eaLnBrk="1" hangingPunct="1">
              <a:lnSpc>
                <a:spcPct val="150000"/>
              </a:lnSpc>
              <a:spcBef>
                <a:spcPts val="600"/>
              </a:spcBef>
              <a:buFont typeface="Wingdings" panose="05000000000000000000" pitchFamily="2" charset="2"/>
              <a:buNone/>
              <a:defRPr/>
            </a:pPr>
            <a:r>
              <a:rPr lang="en-US" altLang="zh-CN" sz="2600" dirty="0">
                <a:solidFill>
                  <a:schemeClr val="tx1"/>
                </a:solidFill>
              </a:rPr>
              <a:t>      </a:t>
            </a:r>
            <a:r>
              <a:rPr lang="zh-CN" altLang="en-US" sz="2000" dirty="0">
                <a:solidFill>
                  <a:schemeClr val="tx1"/>
                </a:solidFill>
              </a:rPr>
              <a:t>（注：</a:t>
            </a:r>
            <a:r>
              <a:rPr lang="zh-CN" altLang="en-US" sz="2000" dirty="0">
                <a:solidFill>
                  <a:srgbClr val="0000FF"/>
                </a:solidFill>
              </a:rPr>
              <a:t>若</a:t>
            </a:r>
            <a:r>
              <a:rPr lang="en-US" altLang="zh-CN" sz="2000" dirty="0">
                <a:solidFill>
                  <a:srgbClr val="0000FF"/>
                </a:solidFill>
              </a:rPr>
              <a:t>n</a:t>
            </a:r>
            <a:r>
              <a:rPr lang="zh-CN" altLang="en-US" sz="2000" dirty="0">
                <a:solidFill>
                  <a:srgbClr val="0000FF"/>
                </a:solidFill>
              </a:rPr>
              <a:t>≠</a:t>
            </a:r>
            <a:r>
              <a:rPr lang="en-US" altLang="zh-CN" sz="2000" dirty="0">
                <a:solidFill>
                  <a:srgbClr val="0000FF"/>
                </a:solidFill>
              </a:rPr>
              <a:t>2</a:t>
            </a:r>
            <a:r>
              <a:rPr lang="en-US" altLang="zh-CN" sz="2000" baseline="30000" dirty="0">
                <a:solidFill>
                  <a:srgbClr val="0000FF"/>
                </a:solidFill>
              </a:rPr>
              <a:t>k</a:t>
            </a:r>
            <a:r>
              <a:rPr lang="en-US" altLang="zh-CN" sz="2000" dirty="0">
                <a:solidFill>
                  <a:srgbClr val="0000FF"/>
                </a:solidFill>
              </a:rPr>
              <a:t> </a:t>
            </a:r>
            <a:r>
              <a:rPr lang="zh-CN" altLang="en-US" sz="2000" dirty="0">
                <a:solidFill>
                  <a:srgbClr val="0000FF"/>
                </a:solidFill>
              </a:rPr>
              <a:t>，可通过在</a:t>
            </a:r>
            <a:r>
              <a:rPr lang="en-US" altLang="zh-CN" sz="2000" dirty="0">
                <a:solidFill>
                  <a:srgbClr val="0000FF"/>
                </a:solidFill>
              </a:rPr>
              <a:t>A</a:t>
            </a:r>
            <a:r>
              <a:rPr lang="zh-CN" altLang="en-US" sz="2000" dirty="0">
                <a:solidFill>
                  <a:srgbClr val="0000FF"/>
                </a:solidFill>
              </a:rPr>
              <a:t>和</a:t>
            </a:r>
            <a:r>
              <a:rPr lang="en-US" altLang="zh-CN" sz="2000" dirty="0">
                <a:solidFill>
                  <a:srgbClr val="0000FF"/>
                </a:solidFill>
              </a:rPr>
              <a:t>B</a:t>
            </a:r>
            <a:r>
              <a:rPr lang="zh-CN" altLang="en-US" sz="2000" dirty="0">
                <a:solidFill>
                  <a:srgbClr val="0000FF"/>
                </a:solidFill>
              </a:rPr>
              <a:t>中补</a:t>
            </a:r>
            <a:r>
              <a:rPr lang="en-US" altLang="zh-CN" sz="2000" dirty="0">
                <a:solidFill>
                  <a:srgbClr val="0000FF"/>
                </a:solidFill>
              </a:rPr>
              <a:t>0</a:t>
            </a:r>
            <a:r>
              <a:rPr lang="zh-CN" altLang="en-US" sz="2000" dirty="0">
                <a:solidFill>
                  <a:srgbClr val="0000FF"/>
                </a:solidFill>
              </a:rPr>
              <a:t>使之变成阶是</a:t>
            </a:r>
            <a:r>
              <a:rPr lang="en-US" altLang="zh-CN" sz="2000" dirty="0">
                <a:solidFill>
                  <a:srgbClr val="0000FF"/>
                </a:solidFill>
              </a:rPr>
              <a:t>2</a:t>
            </a:r>
            <a:r>
              <a:rPr lang="zh-CN" altLang="en-US" sz="2000" dirty="0">
                <a:solidFill>
                  <a:srgbClr val="0000FF"/>
                </a:solidFill>
              </a:rPr>
              <a:t>的幂的方阵</a:t>
            </a:r>
            <a:r>
              <a:rPr lang="zh-CN" altLang="en-US" sz="2000" dirty="0">
                <a:solidFill>
                  <a:schemeClr val="tx1"/>
                </a:solidFill>
              </a:rPr>
              <a:t>）</a:t>
            </a:r>
          </a:p>
          <a:p>
            <a:pPr marL="0" indent="0" eaLnBrk="1" hangingPunct="1">
              <a:lnSpc>
                <a:spcPct val="150000"/>
              </a:lnSpc>
              <a:spcBef>
                <a:spcPts val="600"/>
              </a:spcBef>
              <a:buFont typeface="Wingdings" panose="05000000000000000000" pitchFamily="2" charset="2"/>
              <a:buNone/>
              <a:defRPr/>
            </a:pPr>
            <a:r>
              <a:rPr lang="zh-CN" altLang="en-US" sz="2400" dirty="0">
                <a:solidFill>
                  <a:schemeClr val="tx1"/>
                </a:solidFill>
              </a:rPr>
              <a:t>   首先，将</a:t>
            </a:r>
            <a:r>
              <a:rPr lang="en-US" altLang="zh-CN" sz="2400" dirty="0">
                <a:solidFill>
                  <a:schemeClr val="tx1"/>
                </a:solidFill>
              </a:rPr>
              <a:t>A</a:t>
            </a:r>
            <a:r>
              <a:rPr lang="zh-CN" altLang="en-US" sz="2400" dirty="0">
                <a:solidFill>
                  <a:schemeClr val="tx1"/>
                </a:solidFill>
              </a:rPr>
              <a:t>和</a:t>
            </a:r>
            <a:r>
              <a:rPr lang="en-US" altLang="zh-CN" sz="2400" dirty="0">
                <a:solidFill>
                  <a:schemeClr val="tx1"/>
                </a:solidFill>
              </a:rPr>
              <a:t>B</a:t>
            </a:r>
            <a:r>
              <a:rPr lang="zh-CN" altLang="en-US" sz="2400" dirty="0">
                <a:solidFill>
                  <a:schemeClr val="tx1"/>
                </a:solidFill>
              </a:rPr>
              <a:t>分成</a:t>
            </a:r>
            <a:r>
              <a:rPr lang="en-US" altLang="zh-CN" sz="2400" dirty="0">
                <a:solidFill>
                  <a:schemeClr val="tx1"/>
                </a:solidFill>
              </a:rPr>
              <a:t>4</a:t>
            </a:r>
            <a:r>
              <a:rPr lang="zh-CN" altLang="en-US" sz="2400" dirty="0">
                <a:solidFill>
                  <a:schemeClr val="tx1"/>
                </a:solidFill>
              </a:rPr>
              <a:t>个</a:t>
            </a:r>
            <a:r>
              <a:rPr lang="en-US" altLang="zh-CN" sz="2400" dirty="0">
                <a:solidFill>
                  <a:schemeClr val="tx1"/>
                </a:solidFill>
              </a:rPr>
              <a:t>(n/2)x(n/2)</a:t>
            </a:r>
            <a:r>
              <a:rPr lang="zh-CN" altLang="en-US" sz="2400" dirty="0">
                <a:solidFill>
                  <a:schemeClr val="tx1"/>
                </a:solidFill>
              </a:rPr>
              <a:t>的子矩阵：</a:t>
            </a:r>
          </a:p>
          <a:p>
            <a:pPr marL="0" indent="0" eaLnBrk="1" hangingPunct="1">
              <a:lnSpc>
                <a:spcPct val="150000"/>
              </a:lnSpc>
              <a:spcBef>
                <a:spcPts val="600"/>
              </a:spcBef>
              <a:buFont typeface="Wingdings" panose="05000000000000000000" pitchFamily="2" charset="2"/>
              <a:buNone/>
              <a:defRPr/>
            </a:pPr>
            <a:endParaRPr lang="zh-CN" altLang="en-US" sz="2600" dirty="0">
              <a:solidFill>
                <a:schemeClr val="tx1"/>
              </a:solidFill>
            </a:endParaRPr>
          </a:p>
          <a:p>
            <a:pPr marL="0" indent="0" eaLnBrk="1" hangingPunct="1">
              <a:lnSpc>
                <a:spcPct val="150000"/>
              </a:lnSpc>
              <a:spcBef>
                <a:spcPts val="600"/>
              </a:spcBef>
              <a:buFont typeface="Wingdings" panose="05000000000000000000" pitchFamily="2" charset="2"/>
              <a:buNone/>
              <a:defRPr/>
            </a:pPr>
            <a:endParaRPr lang="zh-CN" altLang="en-US" sz="2600" dirty="0">
              <a:solidFill>
                <a:schemeClr val="tx1"/>
              </a:solidFill>
            </a:endParaRPr>
          </a:p>
          <a:p>
            <a:pPr marL="0" indent="0" eaLnBrk="1" hangingPunct="1">
              <a:lnSpc>
                <a:spcPct val="150000"/>
              </a:lnSpc>
              <a:spcBef>
                <a:spcPts val="600"/>
              </a:spcBef>
              <a:buFont typeface="Wingdings" panose="05000000000000000000" pitchFamily="2" charset="2"/>
              <a:buNone/>
              <a:defRPr/>
            </a:pPr>
            <a:r>
              <a:rPr lang="zh-CN" altLang="en-US" sz="2600" dirty="0">
                <a:solidFill>
                  <a:schemeClr val="tx1"/>
                </a:solidFill>
              </a:rPr>
              <a:t>    </a:t>
            </a:r>
          </a:p>
        </p:txBody>
      </p:sp>
      <p:graphicFrame>
        <p:nvGraphicFramePr>
          <p:cNvPr id="41987" name="Object 3">
            <a:extLst>
              <a:ext uri="{FF2B5EF4-FFF2-40B4-BE49-F238E27FC236}">
                <a16:creationId xmlns:a16="http://schemas.microsoft.com/office/drawing/2014/main" id="{86620F1B-D0C1-47EF-A820-DE16E46DC746}"/>
              </a:ext>
            </a:extLst>
          </p:cNvPr>
          <p:cNvGraphicFramePr>
            <a:graphicFrameLocks noChangeAspect="1"/>
          </p:cNvGraphicFramePr>
          <p:nvPr/>
        </p:nvGraphicFramePr>
        <p:xfrm>
          <a:off x="1943100" y="4724400"/>
          <a:ext cx="5329238" cy="1023938"/>
        </p:xfrm>
        <a:graphic>
          <a:graphicData uri="http://schemas.openxmlformats.org/presentationml/2006/ole">
            <mc:AlternateContent xmlns:mc="http://schemas.openxmlformats.org/markup-compatibility/2006">
              <mc:Choice xmlns:v="urn:schemas-microsoft-com:vml" Requires="v">
                <p:oleObj spid="_x0000_s42004" name="公式" r:id="rId3" imgW="2209800" imgH="482600" progId="Equation.3">
                  <p:embed/>
                </p:oleObj>
              </mc:Choice>
              <mc:Fallback>
                <p:oleObj name="公式" r:id="rId3" imgW="2209800" imgH="482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4724400"/>
                        <a:ext cx="5329238" cy="102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8A571FFA-1E62-456F-AE15-F2BA79E0EE6A}"/>
              </a:ext>
            </a:extLst>
          </p:cNvPr>
          <p:cNvSpPr>
            <a:spLocks noGrp="1" noChangeArrowheads="1"/>
          </p:cNvSpPr>
          <p:nvPr>
            <p:ph type="ctrTitle"/>
          </p:nvPr>
        </p:nvSpPr>
        <p:spPr>
          <a:xfrm>
            <a:off x="611188" y="1844675"/>
            <a:ext cx="7775575" cy="2314575"/>
          </a:xfrm>
        </p:spPr>
        <p:txBody>
          <a:bodyPr/>
          <a:lstStyle/>
          <a:p>
            <a:pPr eaLnBrk="1" hangingPunct="1">
              <a:spcBef>
                <a:spcPts val="1800"/>
              </a:spcBef>
            </a:pPr>
            <a:r>
              <a:rPr lang="en-US" altLang="zh-CN" sz="3200">
                <a:solidFill>
                  <a:schemeClr val="tx1"/>
                </a:solidFill>
              </a:rPr>
              <a:t>Chapter 4</a:t>
            </a:r>
            <a:br>
              <a:rPr lang="en-US" altLang="zh-CN" sz="3200">
                <a:solidFill>
                  <a:schemeClr val="tx1"/>
                </a:solidFill>
              </a:rPr>
            </a:br>
            <a:r>
              <a:rPr lang="en-US" altLang="zh-CN" sz="3200">
                <a:solidFill>
                  <a:schemeClr val="tx1"/>
                </a:solidFill>
              </a:rPr>
              <a:t>Divide-and-Conquer </a:t>
            </a:r>
            <a:br>
              <a:rPr lang="en-US" altLang="zh-CN" sz="3600">
                <a:solidFill>
                  <a:schemeClr val="tx1"/>
                </a:solidFill>
              </a:rPr>
            </a:br>
            <a:br>
              <a:rPr lang="en-US" altLang="zh-CN" sz="3200">
                <a:solidFill>
                  <a:schemeClr val="tx1"/>
                </a:solidFill>
              </a:rPr>
            </a:br>
            <a:r>
              <a:rPr lang="zh-CN" altLang="en-US" sz="3200">
                <a:solidFill>
                  <a:schemeClr val="tx1"/>
                </a:solidFill>
              </a:rPr>
              <a:t>分治策略</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30CE6B9-C8D3-4A5B-82D7-BAC30602BC6E}"/>
              </a:ext>
            </a:extLst>
          </p:cNvPr>
          <p:cNvSpPr>
            <a:spLocks noGrp="1" noChangeArrowheads="1"/>
          </p:cNvSpPr>
          <p:nvPr>
            <p:ph type="body" sz="half" idx="1"/>
          </p:nvPr>
        </p:nvSpPr>
        <p:spPr>
          <a:xfrm>
            <a:off x="457200" y="357188"/>
            <a:ext cx="8507413" cy="5592762"/>
          </a:xfrm>
          <a:solidFill>
            <a:schemeClr val="bg1"/>
          </a:solidFill>
        </p:spPr>
        <p:txBody>
          <a:bodyPr/>
          <a:lstStyle/>
          <a:p>
            <a:pPr marL="0" indent="0" eaLnBrk="1" hangingPunct="1">
              <a:buFont typeface="Wingdings" panose="05000000000000000000" pitchFamily="2" charset="2"/>
              <a:buNone/>
            </a:pPr>
            <a:r>
              <a:rPr lang="zh-CN" altLang="en-US" sz="2800">
                <a:solidFill>
                  <a:srgbClr val="00B050"/>
                </a:solidFill>
              </a:rPr>
              <a:t>方法</a:t>
            </a:r>
            <a:r>
              <a:rPr lang="en-US" altLang="zh-CN" sz="2800">
                <a:solidFill>
                  <a:srgbClr val="00B050"/>
                </a:solidFill>
              </a:rPr>
              <a:t>1</a:t>
            </a:r>
            <a:r>
              <a:rPr lang="zh-CN" altLang="en-US" sz="2800">
                <a:solidFill>
                  <a:schemeClr val="tx1"/>
                </a:solidFill>
              </a:rPr>
              <a:t>：朴素的分治思想 </a:t>
            </a:r>
            <a:r>
              <a:rPr lang="en-US" altLang="zh-CN" sz="2800">
                <a:solidFill>
                  <a:schemeClr val="tx1"/>
                </a:solidFill>
              </a:rPr>
              <a:t>—— </a:t>
            </a:r>
            <a:r>
              <a:rPr lang="zh-CN" altLang="en-US" sz="2800">
                <a:solidFill>
                  <a:schemeClr val="tx1"/>
                </a:solidFill>
              </a:rPr>
              <a:t>简单的矩阵分块相乘</a:t>
            </a:r>
          </a:p>
          <a:p>
            <a:pPr marL="0" indent="0" eaLnBrk="1" hangingPunct="1">
              <a:buFont typeface="Wingdings" panose="05000000000000000000" pitchFamily="2" charset="2"/>
              <a:buNone/>
            </a:pPr>
            <a:r>
              <a:rPr lang="zh-CN" altLang="en-US" sz="2600"/>
              <a:t>    </a:t>
            </a:r>
          </a:p>
        </p:txBody>
      </p:sp>
      <p:graphicFrame>
        <p:nvGraphicFramePr>
          <p:cNvPr id="43011" name="Object 3">
            <a:extLst>
              <a:ext uri="{FF2B5EF4-FFF2-40B4-BE49-F238E27FC236}">
                <a16:creationId xmlns:a16="http://schemas.microsoft.com/office/drawing/2014/main" id="{0931AC0D-A296-4A7E-A0A5-637C608976D8}"/>
              </a:ext>
            </a:extLst>
          </p:cNvPr>
          <p:cNvGraphicFramePr>
            <a:graphicFrameLocks noChangeAspect="1"/>
          </p:cNvGraphicFramePr>
          <p:nvPr/>
        </p:nvGraphicFramePr>
        <p:xfrm>
          <a:off x="611188" y="1092200"/>
          <a:ext cx="5545137" cy="4168775"/>
        </p:xfrm>
        <a:graphic>
          <a:graphicData uri="http://schemas.openxmlformats.org/presentationml/2006/ole">
            <mc:AlternateContent xmlns:mc="http://schemas.openxmlformats.org/markup-compatibility/2006">
              <mc:Choice xmlns:v="urn:schemas-microsoft-com:vml" Requires="v">
                <p:oleObj spid="_x0000_s43030" name="公式" r:id="rId3" imgW="2768600" imgH="2362200" progId="Equation.3">
                  <p:embed/>
                </p:oleObj>
              </mc:Choice>
              <mc:Fallback>
                <p:oleObj name="公式" r:id="rId3" imgW="2768600" imgH="2362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092200"/>
                        <a:ext cx="5545137" cy="4168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6" name="Rectangle 4">
            <a:extLst>
              <a:ext uri="{FF2B5EF4-FFF2-40B4-BE49-F238E27FC236}">
                <a16:creationId xmlns:a16="http://schemas.microsoft.com/office/drawing/2014/main" id="{10545AF4-7A7C-4B0F-BFA7-4F479EDE5109}"/>
              </a:ext>
            </a:extLst>
          </p:cNvPr>
          <p:cNvSpPr>
            <a:spLocks noChangeArrowheads="1"/>
          </p:cNvSpPr>
          <p:nvPr/>
        </p:nvSpPr>
        <p:spPr bwMode="auto">
          <a:xfrm>
            <a:off x="4500563" y="4208463"/>
            <a:ext cx="4294187" cy="1200150"/>
          </a:xfrm>
          <a:prstGeom prst="rect">
            <a:avLst/>
          </a:prstGeom>
          <a:solidFill>
            <a:schemeClr val="accent1">
              <a:lumMod val="20000"/>
              <a:lumOff val="80000"/>
            </a:schemeClr>
          </a:solidFill>
          <a:ln w="9525">
            <a:solidFill>
              <a:schemeClr val="accent1"/>
            </a:solidFill>
            <a:miter lim="800000"/>
            <a:headEnd/>
            <a:tailEnd/>
          </a:ln>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ClrTx/>
              <a:buSzTx/>
              <a:buFontTx/>
              <a:buNone/>
              <a:defRPr/>
            </a:pPr>
            <a:r>
              <a:rPr lang="zh-CN" altLang="en-US" sz="2400" dirty="0">
                <a:solidFill>
                  <a:schemeClr val="tx1"/>
                </a:solidFill>
              </a:rPr>
              <a:t>共有：</a:t>
            </a:r>
            <a:r>
              <a:rPr lang="en-US" altLang="zh-CN" sz="2400" dirty="0">
                <a:solidFill>
                  <a:schemeClr val="tx1"/>
                </a:solidFill>
              </a:rPr>
              <a:t>8</a:t>
            </a:r>
            <a:r>
              <a:rPr lang="zh-CN" altLang="en-US" sz="2400" dirty="0">
                <a:solidFill>
                  <a:schemeClr val="tx1"/>
                </a:solidFill>
              </a:rPr>
              <a:t>次</a:t>
            </a:r>
            <a:r>
              <a:rPr lang="en-US" altLang="zh-CN" sz="2400" dirty="0">
                <a:solidFill>
                  <a:schemeClr val="tx1"/>
                </a:solidFill>
              </a:rPr>
              <a:t>(n/2)x(n/2) </a:t>
            </a:r>
            <a:r>
              <a:rPr lang="zh-CN" altLang="en-US" sz="2400" dirty="0">
                <a:solidFill>
                  <a:schemeClr val="tx1"/>
                </a:solidFill>
              </a:rPr>
              <a:t>矩阵乘 </a:t>
            </a:r>
          </a:p>
          <a:p>
            <a:pPr eaLnBrk="1" hangingPunct="1">
              <a:lnSpc>
                <a:spcPct val="150000"/>
              </a:lnSpc>
              <a:spcBef>
                <a:spcPct val="0"/>
              </a:spcBef>
              <a:buClrTx/>
              <a:buSzTx/>
              <a:buFontTx/>
              <a:buNone/>
              <a:defRPr/>
            </a:pPr>
            <a:r>
              <a:rPr lang="en-US" altLang="zh-CN" sz="2400" dirty="0">
                <a:solidFill>
                  <a:schemeClr val="tx1"/>
                </a:solidFill>
              </a:rPr>
              <a:t>          4</a:t>
            </a:r>
            <a:r>
              <a:rPr lang="zh-CN" altLang="en-US" sz="2400" dirty="0">
                <a:solidFill>
                  <a:schemeClr val="tx1"/>
                </a:solidFill>
              </a:rPr>
              <a:t>次</a:t>
            </a:r>
            <a:r>
              <a:rPr lang="en-US" altLang="zh-CN" sz="2400" dirty="0">
                <a:solidFill>
                  <a:schemeClr val="tx1"/>
                </a:solidFill>
              </a:rPr>
              <a:t>(n/2)x(n/2) </a:t>
            </a:r>
            <a:r>
              <a:rPr lang="zh-CN" altLang="en-US" sz="2400" dirty="0">
                <a:solidFill>
                  <a:schemeClr val="tx1"/>
                </a:solidFill>
              </a:rPr>
              <a:t>矩阵加</a:t>
            </a:r>
          </a:p>
        </p:txBody>
      </p:sp>
      <p:sp>
        <p:nvSpPr>
          <p:cNvPr id="37893" name="矩形 1">
            <a:extLst>
              <a:ext uri="{FF2B5EF4-FFF2-40B4-BE49-F238E27FC236}">
                <a16:creationId xmlns:a16="http://schemas.microsoft.com/office/drawing/2014/main" id="{4A43EE82-50F0-4938-9BA0-B732908560BA}"/>
              </a:ext>
            </a:extLst>
          </p:cNvPr>
          <p:cNvSpPr>
            <a:spLocks noChangeArrowheads="1"/>
          </p:cNvSpPr>
          <p:nvPr/>
        </p:nvSpPr>
        <p:spPr bwMode="auto">
          <a:xfrm>
            <a:off x="428625" y="5830888"/>
            <a:ext cx="8521700" cy="554037"/>
          </a:xfrm>
          <a:prstGeom prst="rect">
            <a:avLst/>
          </a:prstGeom>
          <a:noFill/>
          <a:ln w="28575">
            <a:solidFill>
              <a:schemeClr val="accent1">
                <a:lumMod val="60000"/>
                <a:lumOff val="40000"/>
              </a:schemeClr>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marL="447675" indent="-447675" eaLnBrk="1" hangingPunct="1">
              <a:lnSpc>
                <a:spcPct val="150000"/>
              </a:lnSpc>
              <a:spcBef>
                <a:spcPct val="0"/>
              </a:spcBef>
              <a:buClrTx/>
              <a:buSzTx/>
              <a:buFont typeface="Wingdings" panose="05000000000000000000" pitchFamily="2" charset="2"/>
              <a:buNone/>
              <a:defRPr/>
            </a:pPr>
            <a:r>
              <a:rPr lang="zh-CN" altLang="en-US" sz="2000" dirty="0">
                <a:solidFill>
                  <a:schemeClr val="tx1"/>
                </a:solidFill>
                <a:latin typeface="Arial" panose="020B0604020202020204" pitchFamily="34" charset="0"/>
                <a:ea typeface="宋体" panose="02010600030101010101" pitchFamily="2" charset="-122"/>
              </a:rPr>
              <a:t>注：构造出一个</a:t>
            </a:r>
            <a:r>
              <a:rPr lang="zh-CN" altLang="en-US" sz="2000" dirty="0">
                <a:solidFill>
                  <a:srgbClr val="FF0000"/>
                </a:solidFill>
                <a:latin typeface="+mj-ea"/>
                <a:ea typeface="+mj-ea"/>
              </a:rPr>
              <a:t>递归计算</a:t>
            </a:r>
            <a:r>
              <a:rPr lang="zh-CN" altLang="en-US" sz="2000" dirty="0">
                <a:solidFill>
                  <a:schemeClr val="tx1"/>
                </a:solidFill>
                <a:latin typeface="Arial" panose="020B0604020202020204" pitchFamily="34" charset="0"/>
                <a:ea typeface="宋体" panose="02010600030101010101" pitchFamily="2" charset="-122"/>
              </a:rPr>
              <a:t>过程。</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CFC1C1D-2277-45D2-A0E1-710766EBF771}"/>
              </a:ext>
            </a:extLst>
          </p:cNvPr>
          <p:cNvSpPr>
            <a:spLocks noGrp="1" noChangeArrowheads="1"/>
          </p:cNvSpPr>
          <p:nvPr>
            <p:ph type="body" sz="half" idx="1"/>
          </p:nvPr>
        </p:nvSpPr>
        <p:spPr>
          <a:xfrm>
            <a:off x="323850" y="260350"/>
            <a:ext cx="8507413" cy="6048375"/>
          </a:xfrm>
          <a:solidFill>
            <a:schemeClr val="bg1"/>
          </a:solidFill>
        </p:spPr>
        <p:txBody>
          <a:bodyPr/>
          <a:lstStyle/>
          <a:p>
            <a:pPr marL="0" indent="0" eaLnBrk="1" hangingPunct="1">
              <a:lnSpc>
                <a:spcPct val="150000"/>
              </a:lnSpc>
              <a:spcBef>
                <a:spcPts val="600"/>
              </a:spcBef>
              <a:buFont typeface="Wingdings" panose="05000000000000000000" pitchFamily="2" charset="2"/>
              <a:buNone/>
            </a:pPr>
            <a:r>
              <a:rPr lang="zh-CN" altLang="en-US" sz="2800" b="1">
                <a:solidFill>
                  <a:schemeClr val="tx1"/>
                </a:solidFill>
              </a:rPr>
              <a:t>简单矩阵分块相乘的时间分析</a:t>
            </a:r>
            <a:r>
              <a:rPr lang="zh-CN" altLang="en-US" sz="2800">
                <a:solidFill>
                  <a:schemeClr val="tx1"/>
                </a:solidFill>
              </a:rPr>
              <a:t>：</a:t>
            </a:r>
          </a:p>
          <a:p>
            <a:pPr marL="0" indent="0" eaLnBrk="1" hangingPunct="1">
              <a:lnSpc>
                <a:spcPct val="150000"/>
              </a:lnSpc>
              <a:spcBef>
                <a:spcPts val="600"/>
              </a:spcBef>
              <a:buFont typeface="Wingdings" panose="05000000000000000000" pitchFamily="2" charset="2"/>
              <a:buNone/>
            </a:pPr>
            <a:r>
              <a:rPr lang="zh-CN" altLang="en-US" sz="2400">
                <a:solidFill>
                  <a:schemeClr val="tx1"/>
                </a:solidFill>
              </a:rPr>
              <a:t>    令</a:t>
            </a:r>
            <a:r>
              <a:rPr lang="en-US" altLang="zh-CN" sz="2400">
                <a:solidFill>
                  <a:srgbClr val="FF0000"/>
                </a:solidFill>
              </a:rPr>
              <a:t>T(n)</a:t>
            </a:r>
            <a:r>
              <a:rPr lang="zh-CN" altLang="en-US" sz="2400">
                <a:solidFill>
                  <a:schemeClr val="tx1"/>
                </a:solidFill>
              </a:rPr>
              <a:t>表示两个</a:t>
            </a:r>
            <a:r>
              <a:rPr lang="en-US" altLang="zh-CN" sz="2400">
                <a:solidFill>
                  <a:schemeClr val="tx1"/>
                </a:solidFill>
              </a:rPr>
              <a:t>n×n</a:t>
            </a:r>
            <a:r>
              <a:rPr lang="zh-CN" altLang="en-US" sz="2400">
                <a:solidFill>
                  <a:schemeClr val="tx1"/>
                </a:solidFill>
              </a:rPr>
              <a:t>矩阵相乘的计算时间。</a:t>
            </a:r>
            <a:endParaRPr lang="en-US" altLang="zh-CN" sz="2400">
              <a:solidFill>
                <a:schemeClr val="tx1"/>
              </a:solidFill>
            </a:endParaRPr>
          </a:p>
          <a:p>
            <a:pPr marL="0" indent="0" eaLnBrk="1" hangingPunct="1">
              <a:lnSpc>
                <a:spcPct val="150000"/>
              </a:lnSpc>
              <a:spcBef>
                <a:spcPts val="600"/>
              </a:spcBef>
              <a:buFont typeface="Wingdings" panose="05000000000000000000" pitchFamily="2" charset="2"/>
              <a:buNone/>
            </a:pPr>
            <a:r>
              <a:rPr lang="en-US" altLang="zh-CN" sz="2400">
                <a:solidFill>
                  <a:schemeClr val="tx1"/>
                </a:solidFill>
              </a:rPr>
              <a:t>    </a:t>
            </a:r>
            <a:r>
              <a:rPr lang="zh-CN" altLang="en-US" sz="2400">
                <a:solidFill>
                  <a:schemeClr val="tx1"/>
                </a:solidFill>
              </a:rPr>
              <a:t>则首次分块时，需要：</a:t>
            </a:r>
          </a:p>
          <a:p>
            <a:pPr marL="0" indent="0" eaLnBrk="1" hangingPunct="1">
              <a:lnSpc>
                <a:spcPct val="150000"/>
              </a:lnSpc>
              <a:spcBef>
                <a:spcPts val="600"/>
              </a:spcBef>
              <a:buFont typeface="Wingdings" panose="05000000000000000000" pitchFamily="2" charset="2"/>
              <a:buNone/>
            </a:pPr>
            <a:r>
              <a:rPr lang="zh-CN" altLang="en-US" sz="2400">
                <a:solidFill>
                  <a:schemeClr val="tx1"/>
                </a:solidFill>
              </a:rPr>
              <a:t>         </a:t>
            </a:r>
            <a:r>
              <a:rPr lang="en-US" altLang="zh-CN" sz="2400">
                <a:solidFill>
                  <a:schemeClr val="tx1"/>
                </a:solidFill>
              </a:rPr>
              <a:t>1)   8</a:t>
            </a:r>
            <a:r>
              <a:rPr lang="zh-CN" altLang="en-US" sz="2400">
                <a:solidFill>
                  <a:schemeClr val="tx1"/>
                </a:solidFill>
              </a:rPr>
              <a:t>次</a:t>
            </a:r>
            <a:r>
              <a:rPr lang="en-US" altLang="zh-CN" sz="2400">
                <a:solidFill>
                  <a:schemeClr val="tx1"/>
                </a:solidFill>
              </a:rPr>
              <a:t>(n/2)╳(n/2) </a:t>
            </a:r>
            <a:r>
              <a:rPr lang="zh-CN" altLang="en-US" sz="2400">
                <a:solidFill>
                  <a:schemeClr val="tx1"/>
                </a:solidFill>
              </a:rPr>
              <a:t>矩阵乘</a:t>
            </a:r>
            <a:endParaRPr lang="en-US" altLang="zh-CN" sz="2400">
              <a:solidFill>
                <a:schemeClr val="tx1"/>
              </a:solidFill>
            </a:endParaRPr>
          </a:p>
          <a:p>
            <a:pPr marL="0" indent="0" eaLnBrk="1" hangingPunct="1">
              <a:lnSpc>
                <a:spcPct val="150000"/>
              </a:lnSpc>
              <a:spcBef>
                <a:spcPts val="600"/>
              </a:spcBef>
              <a:buFont typeface="Wingdings" panose="05000000000000000000" pitchFamily="2" charset="2"/>
              <a:buNone/>
            </a:pPr>
            <a:r>
              <a:rPr lang="en-US" altLang="zh-CN" sz="2400">
                <a:solidFill>
                  <a:schemeClr val="tx1"/>
                </a:solidFill>
              </a:rPr>
              <a:t>         2)   4</a:t>
            </a:r>
            <a:r>
              <a:rPr lang="zh-CN" altLang="en-US" sz="2400">
                <a:solidFill>
                  <a:schemeClr val="tx1"/>
                </a:solidFill>
              </a:rPr>
              <a:t>次</a:t>
            </a:r>
            <a:r>
              <a:rPr lang="en-US" altLang="zh-CN" sz="2400">
                <a:solidFill>
                  <a:schemeClr val="tx1"/>
                </a:solidFill>
              </a:rPr>
              <a:t>(n/2)╳(n/2) </a:t>
            </a:r>
            <a:r>
              <a:rPr lang="zh-CN" altLang="en-US" sz="2400">
                <a:solidFill>
                  <a:schemeClr val="tx1"/>
                </a:solidFill>
              </a:rPr>
              <a:t>矩阵加                   </a:t>
            </a:r>
            <a:endParaRPr lang="en-US" altLang="zh-CN" sz="2400" baseline="30000">
              <a:solidFill>
                <a:schemeClr val="tx1"/>
              </a:solidFill>
            </a:endParaRPr>
          </a:p>
          <a:p>
            <a:pPr marL="0" indent="0" eaLnBrk="1" hangingPunct="1">
              <a:lnSpc>
                <a:spcPct val="150000"/>
              </a:lnSpc>
              <a:spcBef>
                <a:spcPts val="600"/>
              </a:spcBef>
              <a:buFont typeface="Wingdings" panose="05000000000000000000" pitchFamily="2" charset="2"/>
              <a:buNone/>
            </a:pPr>
            <a:r>
              <a:rPr lang="en-US" altLang="zh-CN" sz="2400">
                <a:solidFill>
                  <a:schemeClr val="tx1"/>
                </a:solidFill>
              </a:rPr>
              <a:t>     </a:t>
            </a:r>
            <a:endParaRPr lang="zh-CN" altLang="en-US" sz="2400">
              <a:solidFill>
                <a:schemeClr val="tx1"/>
              </a:solidFill>
              <a:latin typeface="宋体" panose="02010600030101010101" pitchFamily="2" charset="-122"/>
              <a:ea typeface="宋体" panose="02010600030101010101" pitchFamily="2" charset="-122"/>
            </a:endParaRPr>
          </a:p>
          <a:p>
            <a:pPr marL="0" indent="0" eaLnBrk="1" hangingPunct="1">
              <a:lnSpc>
                <a:spcPct val="150000"/>
              </a:lnSpc>
              <a:spcBef>
                <a:spcPts val="600"/>
              </a:spcBef>
              <a:buFont typeface="Wingdings" panose="05000000000000000000" pitchFamily="2" charset="2"/>
              <a:buNone/>
            </a:pPr>
            <a:endParaRPr lang="zh-CN" altLang="en-US" sz="2400">
              <a:solidFill>
                <a:schemeClr val="tx1"/>
              </a:solidFill>
            </a:endParaRPr>
          </a:p>
          <a:p>
            <a:pPr marL="0" indent="0" eaLnBrk="1" hangingPunct="1">
              <a:lnSpc>
                <a:spcPct val="150000"/>
              </a:lnSpc>
              <a:spcBef>
                <a:spcPct val="0"/>
              </a:spcBef>
              <a:buFont typeface="Wingdings" panose="05000000000000000000" pitchFamily="2" charset="2"/>
              <a:buNone/>
            </a:pPr>
            <a:r>
              <a:rPr lang="zh-CN" altLang="en-US" sz="1400">
                <a:solidFill>
                  <a:schemeClr val="tx1"/>
                </a:solidFill>
              </a:rPr>
              <a:t>     </a:t>
            </a:r>
          </a:p>
          <a:p>
            <a:pPr marL="0" indent="0" eaLnBrk="1" hangingPunct="1">
              <a:lnSpc>
                <a:spcPct val="150000"/>
              </a:lnSpc>
              <a:spcBef>
                <a:spcPct val="0"/>
              </a:spcBef>
              <a:buFont typeface="Wingdings" panose="05000000000000000000" pitchFamily="2" charset="2"/>
              <a:buNone/>
            </a:pPr>
            <a:r>
              <a:rPr lang="zh-CN" altLang="en-US" sz="2400">
                <a:solidFill>
                  <a:schemeClr val="tx1"/>
                </a:solidFill>
              </a:rPr>
              <a:t>               其中，</a:t>
            </a:r>
            <a:r>
              <a:rPr lang="en-US" altLang="zh-CN" sz="2400">
                <a:solidFill>
                  <a:schemeClr val="tx1"/>
                </a:solidFill>
              </a:rPr>
              <a:t>b</a:t>
            </a:r>
            <a:r>
              <a:rPr lang="zh-CN" altLang="en-US" sz="2400">
                <a:solidFill>
                  <a:schemeClr val="tx1"/>
                </a:solidFill>
              </a:rPr>
              <a:t>，</a:t>
            </a:r>
            <a:r>
              <a:rPr lang="en-US" altLang="zh-CN" sz="2400">
                <a:solidFill>
                  <a:schemeClr val="tx1"/>
                </a:solidFill>
              </a:rPr>
              <a:t>d</a:t>
            </a:r>
            <a:r>
              <a:rPr lang="zh-CN" altLang="en-US" sz="2400">
                <a:solidFill>
                  <a:schemeClr val="tx1"/>
                </a:solidFill>
              </a:rPr>
              <a:t>是常数</a:t>
            </a:r>
          </a:p>
          <a:p>
            <a:pPr marL="0" indent="0" eaLnBrk="1" hangingPunct="1">
              <a:lnSpc>
                <a:spcPct val="150000"/>
              </a:lnSpc>
              <a:spcBef>
                <a:spcPts val="600"/>
              </a:spcBef>
              <a:buFont typeface="Wingdings" panose="05000000000000000000" pitchFamily="2" charset="2"/>
              <a:buNone/>
            </a:pPr>
            <a:r>
              <a:rPr lang="zh-CN" altLang="en-US" sz="2400">
                <a:solidFill>
                  <a:schemeClr val="tx1"/>
                </a:solidFill>
              </a:rPr>
              <a:t>               </a:t>
            </a:r>
            <a:r>
              <a:rPr lang="en-US" altLang="zh-CN" sz="2400">
                <a:solidFill>
                  <a:srgbClr val="FF0000"/>
                </a:solidFill>
              </a:rPr>
              <a:t>T(n) = </a:t>
            </a:r>
            <a:r>
              <a:rPr lang="en-US" altLang="zh-CN" sz="2400">
                <a:solidFill>
                  <a:srgbClr val="FF0000"/>
                </a:solidFill>
                <a:cs typeface="Arial" panose="020B0604020202020204" pitchFamily="34" charset="0"/>
              </a:rPr>
              <a:t>O(n</a:t>
            </a:r>
            <a:r>
              <a:rPr lang="en-US" altLang="zh-CN" sz="2400" baseline="30000">
                <a:solidFill>
                  <a:srgbClr val="FF0000"/>
                </a:solidFill>
                <a:cs typeface="Arial" panose="020B0604020202020204" pitchFamily="34" charset="0"/>
              </a:rPr>
              <a:t>3</a:t>
            </a:r>
            <a:r>
              <a:rPr lang="en-US" altLang="zh-CN" sz="2400">
                <a:solidFill>
                  <a:srgbClr val="FF0000"/>
                </a:solidFill>
                <a:cs typeface="Arial" panose="020B0604020202020204" pitchFamily="34" charset="0"/>
              </a:rPr>
              <a:t>)</a:t>
            </a:r>
          </a:p>
        </p:txBody>
      </p:sp>
      <p:graphicFrame>
        <p:nvGraphicFramePr>
          <p:cNvPr id="44035" name="Object 3">
            <a:extLst>
              <a:ext uri="{FF2B5EF4-FFF2-40B4-BE49-F238E27FC236}">
                <a16:creationId xmlns:a16="http://schemas.microsoft.com/office/drawing/2014/main" id="{3C9365C6-6889-4C7D-9BD3-910C80C48CDD}"/>
              </a:ext>
            </a:extLst>
          </p:cNvPr>
          <p:cNvGraphicFramePr>
            <a:graphicFrameLocks noChangeAspect="1"/>
          </p:cNvGraphicFramePr>
          <p:nvPr/>
        </p:nvGraphicFramePr>
        <p:xfrm>
          <a:off x="1619250" y="3644900"/>
          <a:ext cx="4632325" cy="952500"/>
        </p:xfrm>
        <a:graphic>
          <a:graphicData uri="http://schemas.openxmlformats.org/presentationml/2006/ole">
            <mc:AlternateContent xmlns:mc="http://schemas.openxmlformats.org/markup-compatibility/2006">
              <mc:Choice xmlns:v="urn:schemas-microsoft-com:vml" Requires="v">
                <p:oleObj spid="_x0000_s44052" name="公式" r:id="rId3" imgW="1892300" imgH="457200" progId="Equation.3">
                  <p:embed/>
                </p:oleObj>
              </mc:Choice>
              <mc:Fallback>
                <p:oleObj name="公式" r:id="rId3" imgW="189230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644900"/>
                        <a:ext cx="4632325"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AC11597-693B-411C-85AB-9BC87E22A632}"/>
              </a:ext>
            </a:extLst>
          </p:cNvPr>
          <p:cNvSpPr>
            <a:spLocks noGrp="1" noChangeArrowheads="1"/>
          </p:cNvSpPr>
          <p:nvPr>
            <p:ph type="body" sz="half" idx="1"/>
          </p:nvPr>
        </p:nvSpPr>
        <p:spPr>
          <a:xfrm>
            <a:off x="241300" y="260350"/>
            <a:ext cx="8507413" cy="6048375"/>
          </a:xfrm>
          <a:solidFill>
            <a:schemeClr val="bg1"/>
          </a:solidFill>
        </p:spPr>
        <p:txBody>
          <a:bodyPr/>
          <a:lstStyle/>
          <a:p>
            <a:pPr marL="0" indent="0" eaLnBrk="1" hangingPunct="1">
              <a:lnSpc>
                <a:spcPct val="105000"/>
              </a:lnSpc>
              <a:buFont typeface="Wingdings" panose="05000000000000000000" pitchFamily="2" charset="2"/>
              <a:buNone/>
            </a:pPr>
            <a:r>
              <a:rPr lang="zh-CN" altLang="en-US" sz="2800" b="1">
                <a:solidFill>
                  <a:schemeClr val="tx1"/>
                </a:solidFill>
              </a:rPr>
              <a:t>方法</a:t>
            </a:r>
            <a:r>
              <a:rPr lang="en-US" altLang="zh-CN" sz="2800" b="1">
                <a:solidFill>
                  <a:schemeClr val="tx1"/>
                </a:solidFill>
              </a:rPr>
              <a:t>2</a:t>
            </a:r>
            <a:r>
              <a:rPr lang="zh-CN" altLang="en-US" sz="2800" b="1">
                <a:solidFill>
                  <a:schemeClr val="tx1"/>
                </a:solidFill>
              </a:rPr>
              <a:t>：</a:t>
            </a:r>
            <a:r>
              <a:rPr lang="en-US" altLang="zh-CN" sz="2800" b="1">
                <a:solidFill>
                  <a:schemeClr val="tx1"/>
                </a:solidFill>
              </a:rPr>
              <a:t>Strassen</a:t>
            </a:r>
            <a:r>
              <a:rPr lang="zh-CN" altLang="en-US" sz="2800" b="1">
                <a:solidFill>
                  <a:schemeClr val="tx1"/>
                </a:solidFill>
              </a:rPr>
              <a:t>矩阵乘的一般方法</a:t>
            </a:r>
          </a:p>
          <a:p>
            <a:pPr marL="0" indent="0" eaLnBrk="1" hangingPunct="1">
              <a:lnSpc>
                <a:spcPct val="105000"/>
              </a:lnSpc>
              <a:spcBef>
                <a:spcPts val="1200"/>
              </a:spcBef>
              <a:buFont typeface="Wingdings" panose="05000000000000000000" pitchFamily="2" charset="2"/>
              <a:buNone/>
            </a:pPr>
            <a:r>
              <a:rPr lang="zh-CN" altLang="en-US" sz="2400" b="1">
                <a:solidFill>
                  <a:srgbClr val="0000FF"/>
                </a:solidFill>
              </a:rPr>
              <a:t>令</a:t>
            </a:r>
          </a:p>
          <a:p>
            <a:pPr marL="0" indent="0" eaLnBrk="1" hangingPunct="1">
              <a:lnSpc>
                <a:spcPct val="135000"/>
              </a:lnSpc>
              <a:spcBef>
                <a:spcPct val="0"/>
              </a:spcBef>
              <a:buFont typeface="Wingdings" panose="05000000000000000000" pitchFamily="2" charset="2"/>
              <a:buNone/>
            </a:pPr>
            <a:r>
              <a:rPr lang="zh-CN" altLang="en-US" sz="2000">
                <a:solidFill>
                  <a:schemeClr val="tx1"/>
                </a:solidFill>
              </a:rPr>
              <a:t>         </a:t>
            </a:r>
            <a:r>
              <a:rPr lang="en-US" altLang="zh-CN" sz="2000" b="1">
                <a:solidFill>
                  <a:srgbClr val="0000FF"/>
                </a:solidFill>
              </a:rPr>
              <a:t>P</a:t>
            </a:r>
            <a:r>
              <a:rPr lang="en-US" altLang="zh-CN" sz="2000">
                <a:solidFill>
                  <a:schemeClr val="tx1"/>
                </a:solidFill>
              </a:rPr>
              <a:t>=(A</a:t>
            </a:r>
            <a:r>
              <a:rPr lang="en-US" altLang="zh-CN" sz="2000" baseline="-25000">
                <a:solidFill>
                  <a:schemeClr val="tx1"/>
                </a:solidFill>
              </a:rPr>
              <a:t>11</a:t>
            </a:r>
            <a:r>
              <a:rPr lang="en-US" altLang="zh-CN" sz="2000">
                <a:solidFill>
                  <a:schemeClr val="tx1"/>
                </a:solidFill>
              </a:rPr>
              <a:t>+A</a:t>
            </a:r>
            <a:r>
              <a:rPr lang="en-US" altLang="zh-CN" sz="2000" baseline="-25000">
                <a:solidFill>
                  <a:schemeClr val="tx1"/>
                </a:solidFill>
              </a:rPr>
              <a:t>22</a:t>
            </a:r>
            <a:r>
              <a:rPr lang="en-US" altLang="zh-CN" sz="2000">
                <a:solidFill>
                  <a:schemeClr val="tx1"/>
                </a:solidFill>
              </a:rPr>
              <a:t>)(B</a:t>
            </a:r>
            <a:r>
              <a:rPr lang="en-US" altLang="zh-CN" sz="2000" baseline="-25000">
                <a:solidFill>
                  <a:schemeClr val="tx1"/>
                </a:solidFill>
              </a:rPr>
              <a:t>11</a:t>
            </a:r>
            <a:r>
              <a:rPr lang="en-US" altLang="zh-CN" sz="2000">
                <a:solidFill>
                  <a:schemeClr val="tx1"/>
                </a:solidFill>
              </a:rPr>
              <a:t>+B</a:t>
            </a:r>
            <a:r>
              <a:rPr lang="en-US" altLang="zh-CN" sz="2000" baseline="-25000">
                <a:solidFill>
                  <a:schemeClr val="tx1"/>
                </a:solidFill>
              </a:rPr>
              <a:t>22</a:t>
            </a:r>
            <a:r>
              <a:rPr lang="en-US" altLang="zh-CN" sz="2000">
                <a:solidFill>
                  <a:schemeClr val="tx1"/>
                </a:solidFill>
              </a:rPr>
              <a:t>)</a:t>
            </a:r>
          </a:p>
          <a:p>
            <a:pPr marL="0" indent="0" eaLnBrk="1" hangingPunct="1">
              <a:lnSpc>
                <a:spcPct val="135000"/>
              </a:lnSpc>
              <a:spcBef>
                <a:spcPct val="0"/>
              </a:spcBef>
              <a:buFont typeface="Wingdings" panose="05000000000000000000" pitchFamily="2" charset="2"/>
              <a:buNone/>
            </a:pPr>
            <a:r>
              <a:rPr lang="en-US" altLang="zh-CN" sz="2000">
                <a:solidFill>
                  <a:schemeClr val="tx1"/>
                </a:solidFill>
              </a:rPr>
              <a:t>         </a:t>
            </a:r>
            <a:r>
              <a:rPr lang="en-US" altLang="zh-CN" sz="2000" b="1">
                <a:solidFill>
                  <a:srgbClr val="0000FF"/>
                </a:solidFill>
              </a:rPr>
              <a:t>Q</a:t>
            </a:r>
            <a:r>
              <a:rPr lang="en-US" altLang="zh-CN" sz="2000">
                <a:solidFill>
                  <a:schemeClr val="tx1"/>
                </a:solidFill>
              </a:rPr>
              <a:t>=(A</a:t>
            </a:r>
            <a:r>
              <a:rPr lang="en-US" altLang="zh-CN" sz="2000" baseline="-25000">
                <a:solidFill>
                  <a:schemeClr val="tx1"/>
                </a:solidFill>
              </a:rPr>
              <a:t>21</a:t>
            </a:r>
            <a:r>
              <a:rPr lang="en-US" altLang="zh-CN" sz="2000">
                <a:solidFill>
                  <a:schemeClr val="tx1"/>
                </a:solidFill>
              </a:rPr>
              <a:t>+A</a:t>
            </a:r>
            <a:r>
              <a:rPr lang="en-US" altLang="zh-CN" sz="2000" baseline="-25000">
                <a:solidFill>
                  <a:schemeClr val="tx1"/>
                </a:solidFill>
              </a:rPr>
              <a:t>22</a:t>
            </a:r>
            <a:r>
              <a:rPr lang="en-US" altLang="zh-CN" sz="2000">
                <a:solidFill>
                  <a:schemeClr val="tx1"/>
                </a:solidFill>
              </a:rPr>
              <a:t>) B</a:t>
            </a:r>
            <a:r>
              <a:rPr lang="en-US" altLang="zh-CN" sz="2000" baseline="-25000">
                <a:solidFill>
                  <a:schemeClr val="tx1"/>
                </a:solidFill>
              </a:rPr>
              <a:t>11</a:t>
            </a:r>
            <a:endParaRPr lang="en-US" altLang="zh-CN" sz="2000">
              <a:solidFill>
                <a:schemeClr val="tx1"/>
              </a:solidFill>
              <a:latin typeface="宋体" panose="02010600030101010101" pitchFamily="2" charset="-122"/>
            </a:endParaRPr>
          </a:p>
          <a:p>
            <a:pPr marL="0" indent="0" eaLnBrk="1" hangingPunct="1">
              <a:lnSpc>
                <a:spcPct val="135000"/>
              </a:lnSpc>
              <a:spcBef>
                <a:spcPct val="0"/>
              </a:spcBef>
              <a:buFont typeface="Wingdings" panose="05000000000000000000" pitchFamily="2" charset="2"/>
              <a:buNone/>
            </a:pPr>
            <a:r>
              <a:rPr lang="en-US" altLang="zh-CN" sz="2000">
                <a:solidFill>
                  <a:schemeClr val="tx1"/>
                </a:solidFill>
              </a:rPr>
              <a:t>         </a:t>
            </a:r>
            <a:r>
              <a:rPr lang="en-US" altLang="zh-CN" sz="2000" b="1">
                <a:solidFill>
                  <a:srgbClr val="0000FF"/>
                </a:solidFill>
              </a:rPr>
              <a:t>R</a:t>
            </a:r>
            <a:r>
              <a:rPr lang="en-US" altLang="zh-CN" sz="2000">
                <a:solidFill>
                  <a:schemeClr val="tx1"/>
                </a:solidFill>
              </a:rPr>
              <a:t>=A</a:t>
            </a:r>
            <a:r>
              <a:rPr lang="en-US" altLang="zh-CN" sz="2000" baseline="-25000">
                <a:solidFill>
                  <a:schemeClr val="tx1"/>
                </a:solidFill>
              </a:rPr>
              <a:t>11</a:t>
            </a:r>
            <a:r>
              <a:rPr lang="en-US" altLang="zh-CN" sz="2000">
                <a:solidFill>
                  <a:schemeClr val="tx1"/>
                </a:solidFill>
              </a:rPr>
              <a:t> (B</a:t>
            </a:r>
            <a:r>
              <a:rPr lang="en-US" altLang="zh-CN" sz="2000" baseline="-25000">
                <a:solidFill>
                  <a:schemeClr val="tx1"/>
                </a:solidFill>
              </a:rPr>
              <a:t>12</a:t>
            </a:r>
            <a:r>
              <a:rPr lang="en-US" altLang="zh-CN" sz="2000">
                <a:solidFill>
                  <a:schemeClr val="tx1"/>
                </a:solidFill>
              </a:rPr>
              <a:t>-B</a:t>
            </a:r>
            <a:r>
              <a:rPr lang="en-US" altLang="zh-CN" sz="2000" baseline="-25000">
                <a:solidFill>
                  <a:schemeClr val="tx1"/>
                </a:solidFill>
              </a:rPr>
              <a:t>22</a:t>
            </a:r>
            <a:r>
              <a:rPr lang="en-US" altLang="zh-CN" sz="2000">
                <a:solidFill>
                  <a:schemeClr val="tx1"/>
                </a:solidFill>
              </a:rPr>
              <a:t>)</a:t>
            </a:r>
            <a:endParaRPr lang="en-US" altLang="zh-CN" sz="2000">
              <a:solidFill>
                <a:schemeClr val="tx1"/>
              </a:solidFill>
              <a:latin typeface="宋体" panose="02010600030101010101" pitchFamily="2" charset="-122"/>
            </a:endParaRPr>
          </a:p>
          <a:p>
            <a:pPr marL="0" indent="0" eaLnBrk="1" hangingPunct="1">
              <a:lnSpc>
                <a:spcPct val="135000"/>
              </a:lnSpc>
              <a:spcBef>
                <a:spcPct val="0"/>
              </a:spcBef>
              <a:buFont typeface="Wingdings" panose="05000000000000000000" pitchFamily="2" charset="2"/>
              <a:buNone/>
            </a:pPr>
            <a:r>
              <a:rPr lang="en-US" altLang="zh-CN" sz="2000">
                <a:solidFill>
                  <a:schemeClr val="tx1"/>
                </a:solidFill>
              </a:rPr>
              <a:t>         </a:t>
            </a:r>
            <a:r>
              <a:rPr lang="en-US" altLang="zh-CN" sz="2000" b="1">
                <a:solidFill>
                  <a:srgbClr val="0000FF"/>
                </a:solidFill>
              </a:rPr>
              <a:t>S</a:t>
            </a:r>
            <a:r>
              <a:rPr lang="en-US" altLang="zh-CN" sz="2000">
                <a:solidFill>
                  <a:schemeClr val="tx1"/>
                </a:solidFill>
              </a:rPr>
              <a:t>=A</a:t>
            </a:r>
            <a:r>
              <a:rPr lang="en-US" altLang="zh-CN" sz="2000" baseline="-25000">
                <a:solidFill>
                  <a:schemeClr val="tx1"/>
                </a:solidFill>
              </a:rPr>
              <a:t>12</a:t>
            </a:r>
            <a:r>
              <a:rPr lang="en-US" altLang="zh-CN" sz="2000">
                <a:solidFill>
                  <a:schemeClr val="tx1"/>
                </a:solidFill>
              </a:rPr>
              <a:t> (B</a:t>
            </a:r>
            <a:r>
              <a:rPr lang="en-US" altLang="zh-CN" sz="2000" baseline="-25000">
                <a:solidFill>
                  <a:schemeClr val="tx1"/>
                </a:solidFill>
              </a:rPr>
              <a:t>21</a:t>
            </a:r>
            <a:r>
              <a:rPr lang="en-US" altLang="zh-CN" sz="2000">
                <a:solidFill>
                  <a:schemeClr val="tx1"/>
                </a:solidFill>
              </a:rPr>
              <a:t>-B</a:t>
            </a:r>
            <a:r>
              <a:rPr lang="en-US" altLang="zh-CN" sz="2000" baseline="-25000">
                <a:solidFill>
                  <a:schemeClr val="tx1"/>
                </a:solidFill>
              </a:rPr>
              <a:t>11</a:t>
            </a:r>
            <a:r>
              <a:rPr lang="en-US" altLang="zh-CN" sz="2000">
                <a:solidFill>
                  <a:schemeClr val="tx1"/>
                </a:solidFill>
              </a:rPr>
              <a:t>)</a:t>
            </a:r>
          </a:p>
          <a:p>
            <a:pPr marL="0" indent="0" eaLnBrk="1" hangingPunct="1">
              <a:lnSpc>
                <a:spcPct val="135000"/>
              </a:lnSpc>
              <a:spcBef>
                <a:spcPct val="0"/>
              </a:spcBef>
              <a:buFont typeface="Wingdings" panose="05000000000000000000" pitchFamily="2" charset="2"/>
              <a:buNone/>
            </a:pPr>
            <a:r>
              <a:rPr lang="en-US" altLang="zh-CN" sz="2000">
                <a:solidFill>
                  <a:schemeClr val="tx1"/>
                </a:solidFill>
              </a:rPr>
              <a:t>         </a:t>
            </a:r>
            <a:r>
              <a:rPr lang="en-US" altLang="zh-CN" sz="2000" b="1">
                <a:solidFill>
                  <a:srgbClr val="0000FF"/>
                </a:solidFill>
              </a:rPr>
              <a:t>T</a:t>
            </a:r>
            <a:r>
              <a:rPr lang="en-US" altLang="zh-CN" sz="2000">
                <a:solidFill>
                  <a:schemeClr val="tx1"/>
                </a:solidFill>
              </a:rPr>
              <a:t>=(A</a:t>
            </a:r>
            <a:r>
              <a:rPr lang="en-US" altLang="zh-CN" sz="2000" baseline="-25000">
                <a:solidFill>
                  <a:schemeClr val="tx1"/>
                </a:solidFill>
              </a:rPr>
              <a:t>11</a:t>
            </a:r>
            <a:r>
              <a:rPr lang="en-US" altLang="zh-CN" sz="2000">
                <a:solidFill>
                  <a:schemeClr val="tx1"/>
                </a:solidFill>
              </a:rPr>
              <a:t> + A</a:t>
            </a:r>
            <a:r>
              <a:rPr lang="en-US" altLang="zh-CN" sz="2000" baseline="-25000">
                <a:solidFill>
                  <a:schemeClr val="tx1"/>
                </a:solidFill>
              </a:rPr>
              <a:t>12</a:t>
            </a:r>
            <a:r>
              <a:rPr lang="en-US" altLang="zh-CN" sz="2000">
                <a:solidFill>
                  <a:schemeClr val="tx1"/>
                </a:solidFill>
              </a:rPr>
              <a:t>)B</a:t>
            </a:r>
            <a:r>
              <a:rPr lang="en-US" altLang="zh-CN" sz="2000" baseline="-25000">
                <a:solidFill>
                  <a:schemeClr val="tx1"/>
                </a:solidFill>
              </a:rPr>
              <a:t>22</a:t>
            </a:r>
            <a:endParaRPr lang="en-US" altLang="zh-CN" sz="2000">
              <a:solidFill>
                <a:schemeClr val="tx1"/>
              </a:solidFill>
              <a:latin typeface="宋体" panose="02010600030101010101" pitchFamily="2" charset="-122"/>
            </a:endParaRPr>
          </a:p>
          <a:p>
            <a:pPr marL="0" indent="0" eaLnBrk="1" hangingPunct="1">
              <a:lnSpc>
                <a:spcPct val="135000"/>
              </a:lnSpc>
              <a:spcBef>
                <a:spcPct val="0"/>
              </a:spcBef>
              <a:buFont typeface="Wingdings" panose="05000000000000000000" pitchFamily="2" charset="2"/>
              <a:buNone/>
            </a:pPr>
            <a:r>
              <a:rPr lang="en-US" altLang="zh-CN" sz="2000">
                <a:solidFill>
                  <a:schemeClr val="tx1"/>
                </a:solidFill>
              </a:rPr>
              <a:t>         </a:t>
            </a:r>
            <a:r>
              <a:rPr lang="en-US" altLang="zh-CN" sz="2000" b="1">
                <a:solidFill>
                  <a:srgbClr val="0000FF"/>
                </a:solidFill>
              </a:rPr>
              <a:t>U</a:t>
            </a:r>
            <a:r>
              <a:rPr lang="en-US" altLang="zh-CN" sz="2000">
                <a:solidFill>
                  <a:schemeClr val="tx1"/>
                </a:solidFill>
              </a:rPr>
              <a:t>=(A</a:t>
            </a:r>
            <a:r>
              <a:rPr lang="en-US" altLang="zh-CN" sz="2000" baseline="-25000">
                <a:solidFill>
                  <a:schemeClr val="tx1"/>
                </a:solidFill>
              </a:rPr>
              <a:t>11</a:t>
            </a:r>
            <a:r>
              <a:rPr lang="en-US" altLang="zh-CN" sz="2000">
                <a:solidFill>
                  <a:schemeClr val="tx1"/>
                </a:solidFill>
              </a:rPr>
              <a:t> – A</a:t>
            </a:r>
            <a:r>
              <a:rPr lang="en-US" altLang="zh-CN" sz="2000" baseline="-25000">
                <a:solidFill>
                  <a:schemeClr val="tx1"/>
                </a:solidFill>
              </a:rPr>
              <a:t>21</a:t>
            </a:r>
            <a:r>
              <a:rPr lang="en-US" altLang="zh-CN" sz="2000">
                <a:solidFill>
                  <a:schemeClr val="tx1"/>
                </a:solidFill>
              </a:rPr>
              <a:t>) (B</a:t>
            </a:r>
            <a:r>
              <a:rPr lang="en-US" altLang="zh-CN" sz="2000" baseline="-25000">
                <a:solidFill>
                  <a:schemeClr val="tx1"/>
                </a:solidFill>
              </a:rPr>
              <a:t>11</a:t>
            </a:r>
            <a:r>
              <a:rPr lang="en-US" altLang="zh-CN" sz="2000">
                <a:solidFill>
                  <a:schemeClr val="tx1"/>
                </a:solidFill>
              </a:rPr>
              <a:t> + B</a:t>
            </a:r>
            <a:r>
              <a:rPr lang="en-US" altLang="zh-CN" sz="2000" baseline="-25000">
                <a:solidFill>
                  <a:schemeClr val="tx1"/>
                </a:solidFill>
              </a:rPr>
              <a:t>12</a:t>
            </a:r>
            <a:r>
              <a:rPr lang="en-US" altLang="zh-CN" sz="2000">
                <a:solidFill>
                  <a:schemeClr val="tx1"/>
                </a:solidFill>
              </a:rPr>
              <a:t>)</a:t>
            </a:r>
            <a:endParaRPr lang="en-US" altLang="zh-CN" sz="2000">
              <a:solidFill>
                <a:schemeClr val="tx1"/>
              </a:solidFill>
              <a:latin typeface="宋体" panose="02010600030101010101" pitchFamily="2" charset="-122"/>
            </a:endParaRPr>
          </a:p>
          <a:p>
            <a:pPr marL="0" indent="0" eaLnBrk="1" hangingPunct="1">
              <a:lnSpc>
                <a:spcPct val="135000"/>
              </a:lnSpc>
              <a:spcBef>
                <a:spcPct val="0"/>
              </a:spcBef>
              <a:buFont typeface="Wingdings" panose="05000000000000000000" pitchFamily="2" charset="2"/>
              <a:buNone/>
            </a:pPr>
            <a:r>
              <a:rPr lang="en-US" altLang="zh-CN" sz="2000">
                <a:solidFill>
                  <a:schemeClr val="tx1"/>
                </a:solidFill>
              </a:rPr>
              <a:t>         </a:t>
            </a:r>
            <a:r>
              <a:rPr lang="en-US" altLang="zh-CN" sz="2000" b="1">
                <a:solidFill>
                  <a:srgbClr val="0000FF"/>
                </a:solidFill>
              </a:rPr>
              <a:t>V</a:t>
            </a:r>
            <a:r>
              <a:rPr lang="en-US" altLang="zh-CN" sz="2000">
                <a:solidFill>
                  <a:schemeClr val="tx1"/>
                </a:solidFill>
              </a:rPr>
              <a:t>=(A</a:t>
            </a:r>
            <a:r>
              <a:rPr lang="en-US" altLang="zh-CN" sz="2000" baseline="-25000">
                <a:solidFill>
                  <a:schemeClr val="tx1"/>
                </a:solidFill>
              </a:rPr>
              <a:t>12</a:t>
            </a:r>
            <a:r>
              <a:rPr lang="en-US" altLang="zh-CN" sz="2000">
                <a:solidFill>
                  <a:schemeClr val="tx1"/>
                </a:solidFill>
              </a:rPr>
              <a:t> – A</a:t>
            </a:r>
            <a:r>
              <a:rPr lang="en-US" altLang="zh-CN" sz="2000" baseline="-25000">
                <a:solidFill>
                  <a:schemeClr val="tx1"/>
                </a:solidFill>
              </a:rPr>
              <a:t>22 </a:t>
            </a:r>
            <a:r>
              <a:rPr lang="en-US" altLang="zh-CN" sz="2000">
                <a:solidFill>
                  <a:schemeClr val="tx1"/>
                </a:solidFill>
              </a:rPr>
              <a:t>) (B</a:t>
            </a:r>
            <a:r>
              <a:rPr lang="en-US" altLang="zh-CN" sz="2000" baseline="-25000">
                <a:solidFill>
                  <a:schemeClr val="tx1"/>
                </a:solidFill>
              </a:rPr>
              <a:t>21</a:t>
            </a:r>
            <a:r>
              <a:rPr lang="en-US" altLang="zh-CN" sz="2000">
                <a:solidFill>
                  <a:schemeClr val="tx1"/>
                </a:solidFill>
              </a:rPr>
              <a:t> + B</a:t>
            </a:r>
            <a:r>
              <a:rPr lang="en-US" altLang="zh-CN" sz="2000" baseline="-25000">
                <a:solidFill>
                  <a:schemeClr val="tx1"/>
                </a:solidFill>
              </a:rPr>
              <a:t>22</a:t>
            </a:r>
            <a:r>
              <a:rPr lang="en-US" altLang="zh-CN" sz="2000">
                <a:solidFill>
                  <a:schemeClr val="tx1"/>
                </a:solidFill>
              </a:rPr>
              <a:t>)</a:t>
            </a:r>
          </a:p>
          <a:p>
            <a:pPr marL="0" indent="0" eaLnBrk="1" hangingPunct="1">
              <a:lnSpc>
                <a:spcPct val="135000"/>
              </a:lnSpc>
              <a:spcBef>
                <a:spcPct val="0"/>
              </a:spcBef>
              <a:buFont typeface="Wingdings" panose="05000000000000000000" pitchFamily="2" charset="2"/>
              <a:buNone/>
            </a:pPr>
            <a:r>
              <a:rPr lang="zh-CN" altLang="en-US" sz="2400" b="1">
                <a:solidFill>
                  <a:srgbClr val="00B050"/>
                </a:solidFill>
              </a:rPr>
              <a:t>则</a:t>
            </a:r>
            <a:r>
              <a:rPr lang="zh-CN" altLang="en-US" sz="2000">
                <a:solidFill>
                  <a:schemeClr val="tx1"/>
                </a:solidFill>
              </a:rPr>
              <a:t>，</a:t>
            </a:r>
          </a:p>
          <a:p>
            <a:pPr marL="0" indent="0" eaLnBrk="1" hangingPunct="1">
              <a:lnSpc>
                <a:spcPct val="135000"/>
              </a:lnSpc>
              <a:spcBef>
                <a:spcPct val="0"/>
              </a:spcBef>
              <a:buFont typeface="Wingdings" panose="05000000000000000000" pitchFamily="2" charset="2"/>
              <a:buNone/>
            </a:pPr>
            <a:r>
              <a:rPr lang="zh-CN" altLang="en-US" sz="2000" b="1">
                <a:solidFill>
                  <a:srgbClr val="FF0000"/>
                </a:solidFill>
              </a:rPr>
              <a:t>         </a:t>
            </a:r>
            <a:r>
              <a:rPr lang="en-US" altLang="zh-CN" sz="2000" b="1">
                <a:solidFill>
                  <a:srgbClr val="FF0000"/>
                </a:solidFill>
              </a:rPr>
              <a:t>C</a:t>
            </a:r>
            <a:r>
              <a:rPr lang="en-US" altLang="zh-CN" sz="2000" b="1" baseline="-25000">
                <a:solidFill>
                  <a:srgbClr val="FF0000"/>
                </a:solidFill>
              </a:rPr>
              <a:t>11</a:t>
            </a:r>
            <a:r>
              <a:rPr lang="en-US" altLang="zh-CN" sz="2000" b="1">
                <a:solidFill>
                  <a:srgbClr val="FF0000"/>
                </a:solidFill>
              </a:rPr>
              <a:t>=P+S-T+V</a:t>
            </a:r>
          </a:p>
          <a:p>
            <a:pPr marL="0" indent="0" eaLnBrk="1" hangingPunct="1">
              <a:lnSpc>
                <a:spcPct val="135000"/>
              </a:lnSpc>
              <a:spcBef>
                <a:spcPct val="0"/>
              </a:spcBef>
              <a:buFont typeface="Wingdings" panose="05000000000000000000" pitchFamily="2" charset="2"/>
              <a:buNone/>
            </a:pPr>
            <a:r>
              <a:rPr lang="en-US" altLang="zh-CN" sz="2000" b="1">
                <a:solidFill>
                  <a:srgbClr val="FF0000"/>
                </a:solidFill>
              </a:rPr>
              <a:t>         C</a:t>
            </a:r>
            <a:r>
              <a:rPr lang="en-US" altLang="zh-CN" sz="2000" b="1" baseline="-25000">
                <a:solidFill>
                  <a:srgbClr val="FF0000"/>
                </a:solidFill>
              </a:rPr>
              <a:t>12</a:t>
            </a:r>
            <a:r>
              <a:rPr lang="en-US" altLang="zh-CN" sz="2000" b="1">
                <a:solidFill>
                  <a:srgbClr val="FF0000"/>
                </a:solidFill>
              </a:rPr>
              <a:t>=R+T</a:t>
            </a:r>
          </a:p>
          <a:p>
            <a:pPr marL="0" indent="0" eaLnBrk="1" hangingPunct="1">
              <a:lnSpc>
                <a:spcPct val="135000"/>
              </a:lnSpc>
              <a:spcBef>
                <a:spcPct val="0"/>
              </a:spcBef>
              <a:buFont typeface="Wingdings" panose="05000000000000000000" pitchFamily="2" charset="2"/>
              <a:buNone/>
            </a:pPr>
            <a:r>
              <a:rPr lang="en-US" altLang="zh-CN" sz="2000" b="1">
                <a:solidFill>
                  <a:srgbClr val="FF0000"/>
                </a:solidFill>
              </a:rPr>
              <a:t>         C</a:t>
            </a:r>
            <a:r>
              <a:rPr lang="en-US" altLang="zh-CN" sz="2000" b="1" baseline="-25000">
                <a:solidFill>
                  <a:srgbClr val="FF0000"/>
                </a:solidFill>
              </a:rPr>
              <a:t>21</a:t>
            </a:r>
            <a:r>
              <a:rPr lang="en-US" altLang="zh-CN" sz="2000" b="1">
                <a:solidFill>
                  <a:srgbClr val="FF0000"/>
                </a:solidFill>
              </a:rPr>
              <a:t>=Q+S</a:t>
            </a:r>
          </a:p>
          <a:p>
            <a:pPr marL="0" indent="0" eaLnBrk="1" hangingPunct="1">
              <a:lnSpc>
                <a:spcPct val="135000"/>
              </a:lnSpc>
              <a:spcBef>
                <a:spcPct val="0"/>
              </a:spcBef>
              <a:buFont typeface="Wingdings" panose="05000000000000000000" pitchFamily="2" charset="2"/>
              <a:buNone/>
            </a:pPr>
            <a:r>
              <a:rPr lang="en-US" altLang="zh-CN" sz="2000" b="1">
                <a:solidFill>
                  <a:srgbClr val="FF0000"/>
                </a:solidFill>
              </a:rPr>
              <a:t>         C</a:t>
            </a:r>
            <a:r>
              <a:rPr lang="en-US" altLang="zh-CN" sz="2000" b="1" baseline="-25000">
                <a:solidFill>
                  <a:srgbClr val="FF0000"/>
                </a:solidFill>
              </a:rPr>
              <a:t>22</a:t>
            </a:r>
            <a:r>
              <a:rPr lang="en-US" altLang="zh-CN" sz="2000" b="1">
                <a:solidFill>
                  <a:srgbClr val="FF0000"/>
                </a:solidFill>
              </a:rPr>
              <a:t>=P+R-Q-U</a:t>
            </a:r>
          </a:p>
        </p:txBody>
      </p:sp>
      <p:graphicFrame>
        <p:nvGraphicFramePr>
          <p:cNvPr id="45059" name="Object 8">
            <a:extLst>
              <a:ext uri="{FF2B5EF4-FFF2-40B4-BE49-F238E27FC236}">
                <a16:creationId xmlns:a16="http://schemas.microsoft.com/office/drawing/2014/main" id="{BB15F412-78EF-4731-9CEA-0055F3D55447}"/>
              </a:ext>
            </a:extLst>
          </p:cNvPr>
          <p:cNvGraphicFramePr>
            <a:graphicFrameLocks noChangeAspect="1"/>
          </p:cNvGraphicFramePr>
          <p:nvPr/>
        </p:nvGraphicFramePr>
        <p:xfrm>
          <a:off x="5292725" y="1252538"/>
          <a:ext cx="2592388" cy="2698750"/>
        </p:xfrm>
        <a:graphic>
          <a:graphicData uri="http://schemas.openxmlformats.org/presentationml/2006/ole">
            <mc:AlternateContent xmlns:mc="http://schemas.openxmlformats.org/markup-compatibility/2006">
              <mc:Choice xmlns:v="urn:schemas-microsoft-com:vml" Requires="v">
                <p:oleObj spid="_x0000_s45077" name="公式" r:id="rId4" imgW="977900" imgH="1155700" progId="Equation.3">
                  <p:embed/>
                </p:oleObj>
              </mc:Choice>
              <mc:Fallback>
                <p:oleObj name="公式" r:id="rId4" imgW="977900" imgH="11557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725" y="1252538"/>
                        <a:ext cx="2592388"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5" name="Rectangle 2">
            <a:extLst>
              <a:ext uri="{FF2B5EF4-FFF2-40B4-BE49-F238E27FC236}">
                <a16:creationId xmlns:a16="http://schemas.microsoft.com/office/drawing/2014/main" id="{4B395880-4432-4014-BF57-57AC1EB04D06}"/>
              </a:ext>
            </a:extLst>
          </p:cNvPr>
          <p:cNvSpPr txBox="1">
            <a:spLocks noChangeArrowheads="1"/>
          </p:cNvSpPr>
          <p:nvPr/>
        </p:nvSpPr>
        <p:spPr bwMode="auto">
          <a:xfrm>
            <a:off x="4041775" y="6002338"/>
            <a:ext cx="4706938" cy="612775"/>
          </a:xfrm>
          <a:prstGeom prst="rect">
            <a:avLst/>
          </a:prstGeom>
          <a:solidFill>
            <a:schemeClr val="accent1">
              <a:lumMod val="20000"/>
              <a:lumOff val="80000"/>
            </a:schemeClr>
          </a:solidFill>
          <a:ln>
            <a:noFill/>
          </a:ln>
        </p:spPr>
        <p:txBody>
          <a:bodyPr/>
          <a:lstStyle>
            <a:lvl1pPr marL="447675" indent="-447675">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Font typeface="Wingdings" panose="05000000000000000000" pitchFamily="2" charset="2"/>
              <a:buNone/>
              <a:defRPr/>
            </a:pPr>
            <a:r>
              <a:rPr lang="zh-CN" altLang="en-US" sz="1800" dirty="0">
                <a:solidFill>
                  <a:schemeClr val="tx1"/>
                </a:solidFill>
              </a:rPr>
              <a:t>注：</a:t>
            </a:r>
            <a:r>
              <a:rPr lang="en-US" altLang="zh-CN" sz="1800" dirty="0">
                <a:solidFill>
                  <a:schemeClr val="tx1"/>
                </a:solidFill>
              </a:rPr>
              <a:t>Strassen</a:t>
            </a:r>
            <a:r>
              <a:rPr lang="zh-CN" altLang="en-US" sz="1800" dirty="0">
                <a:solidFill>
                  <a:schemeClr val="tx1"/>
                </a:solidFill>
              </a:rPr>
              <a:t>矩阵乘也是一个</a:t>
            </a:r>
            <a:r>
              <a:rPr lang="zh-CN" altLang="en-US" sz="1800" dirty="0">
                <a:solidFill>
                  <a:srgbClr val="FF0000"/>
                </a:solidFill>
              </a:rPr>
              <a:t>递归求解</a:t>
            </a:r>
            <a:r>
              <a:rPr lang="zh-CN" altLang="en-US" sz="1800" dirty="0">
                <a:solidFill>
                  <a:schemeClr val="tx1"/>
                </a:solidFill>
              </a:rPr>
              <a:t>过程。</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8CD221D7-2205-44EF-8556-43E1EE8ADEAF}"/>
              </a:ext>
            </a:extLst>
          </p:cNvPr>
          <p:cNvSpPr>
            <a:spLocks noGrp="1" noChangeArrowheads="1"/>
          </p:cNvSpPr>
          <p:nvPr>
            <p:ph type="body" sz="half" idx="1"/>
          </p:nvPr>
        </p:nvSpPr>
        <p:spPr>
          <a:xfrm>
            <a:off x="323850" y="188913"/>
            <a:ext cx="8507413" cy="6048375"/>
          </a:xfrm>
          <a:solidFill>
            <a:schemeClr val="bg1"/>
          </a:solidFill>
        </p:spPr>
        <p:txBody>
          <a:bodyPr/>
          <a:lstStyle/>
          <a:p>
            <a:pPr marL="0" indent="0" eaLnBrk="1" hangingPunct="1">
              <a:lnSpc>
                <a:spcPct val="150000"/>
              </a:lnSpc>
              <a:spcBef>
                <a:spcPct val="0"/>
              </a:spcBef>
              <a:buFont typeface="Wingdings" panose="05000000000000000000" pitchFamily="2" charset="2"/>
              <a:buNone/>
            </a:pPr>
            <a:r>
              <a:rPr lang="en-US" altLang="zh-CN" sz="2800" b="1">
                <a:solidFill>
                  <a:schemeClr val="tx1"/>
                </a:solidFill>
              </a:rPr>
              <a:t>Strassen</a:t>
            </a:r>
            <a:r>
              <a:rPr lang="zh-CN" altLang="en-US" sz="2800" b="1">
                <a:solidFill>
                  <a:schemeClr val="tx1"/>
                </a:solidFill>
              </a:rPr>
              <a:t>矩阵乘法的计算复杂度分析</a:t>
            </a:r>
          </a:p>
          <a:p>
            <a:pPr marL="0" indent="0" eaLnBrk="1" hangingPunct="1">
              <a:lnSpc>
                <a:spcPct val="150000"/>
              </a:lnSpc>
              <a:spcBef>
                <a:spcPct val="0"/>
              </a:spcBef>
              <a:buFont typeface="Wingdings" panose="05000000000000000000" pitchFamily="2" charset="2"/>
              <a:buNone/>
            </a:pPr>
            <a:r>
              <a:rPr lang="zh-CN" altLang="en-US" sz="2400">
                <a:solidFill>
                  <a:schemeClr val="tx1"/>
                </a:solidFill>
              </a:rPr>
              <a:t>      令</a:t>
            </a:r>
            <a:r>
              <a:rPr lang="en-US" altLang="zh-CN" sz="2400">
                <a:solidFill>
                  <a:srgbClr val="FF0000"/>
                </a:solidFill>
              </a:rPr>
              <a:t>T(n)</a:t>
            </a:r>
            <a:r>
              <a:rPr lang="zh-CN" altLang="en-US" sz="2400">
                <a:solidFill>
                  <a:schemeClr val="tx1"/>
                </a:solidFill>
              </a:rPr>
              <a:t>表示两个</a:t>
            </a:r>
            <a:r>
              <a:rPr lang="en-US" altLang="zh-CN" sz="2400">
                <a:solidFill>
                  <a:schemeClr val="tx1"/>
                </a:solidFill>
              </a:rPr>
              <a:t>n=2</a:t>
            </a:r>
            <a:r>
              <a:rPr lang="en-US" altLang="zh-CN" sz="2400" baseline="30000">
                <a:solidFill>
                  <a:schemeClr val="tx1"/>
                </a:solidFill>
              </a:rPr>
              <a:t>k</a:t>
            </a:r>
            <a:r>
              <a:rPr lang="zh-CN" altLang="en-US" sz="2400">
                <a:solidFill>
                  <a:schemeClr val="tx1"/>
                </a:solidFill>
              </a:rPr>
              <a:t>阶矩阵的</a:t>
            </a:r>
            <a:r>
              <a:rPr lang="en-US" altLang="zh-CN" sz="2400">
                <a:solidFill>
                  <a:schemeClr val="tx1"/>
                </a:solidFill>
              </a:rPr>
              <a:t>Strassen</a:t>
            </a:r>
            <a:r>
              <a:rPr lang="zh-CN" altLang="en-US" sz="2400">
                <a:solidFill>
                  <a:schemeClr val="tx1"/>
                </a:solidFill>
              </a:rPr>
              <a:t>矩阵乘所需的计算时间，则有：</a:t>
            </a:r>
          </a:p>
          <a:p>
            <a:pPr marL="0" indent="0" eaLnBrk="1" hangingPunct="1">
              <a:spcBef>
                <a:spcPct val="0"/>
              </a:spcBef>
              <a:buFont typeface="Wingdings" panose="05000000000000000000" pitchFamily="2" charset="2"/>
              <a:buNone/>
            </a:pPr>
            <a:r>
              <a:rPr lang="zh-CN" altLang="en-US" sz="2400">
                <a:solidFill>
                  <a:schemeClr val="tx1"/>
                </a:solidFill>
              </a:rPr>
              <a:t>                      </a:t>
            </a:r>
            <a:r>
              <a:rPr lang="en-US" altLang="zh-CN" sz="2400">
                <a:solidFill>
                  <a:schemeClr val="tx1"/>
                </a:solidFill>
              </a:rPr>
              <a:t>b                       n≤2</a:t>
            </a:r>
          </a:p>
          <a:p>
            <a:pPr marL="0" indent="0" eaLnBrk="1" hangingPunct="1">
              <a:spcBef>
                <a:spcPct val="0"/>
              </a:spcBef>
              <a:buFont typeface="Wingdings" panose="05000000000000000000" pitchFamily="2" charset="2"/>
              <a:buNone/>
            </a:pPr>
            <a:r>
              <a:rPr lang="en-US" altLang="zh-CN" sz="2400">
                <a:solidFill>
                  <a:schemeClr val="tx1"/>
                </a:solidFill>
              </a:rPr>
              <a:t>       T(n) = </a:t>
            </a:r>
          </a:p>
          <a:p>
            <a:pPr marL="0" indent="0" eaLnBrk="1" hangingPunct="1">
              <a:spcBef>
                <a:spcPct val="0"/>
              </a:spcBef>
              <a:buFont typeface="Wingdings" panose="05000000000000000000" pitchFamily="2" charset="2"/>
              <a:buNone/>
            </a:pPr>
            <a:r>
              <a:rPr lang="en-US" altLang="zh-CN" sz="2400">
                <a:solidFill>
                  <a:schemeClr val="tx1"/>
                </a:solidFill>
              </a:rPr>
              <a:t>                      7T(n/2) + an</a:t>
            </a:r>
            <a:r>
              <a:rPr lang="en-US" altLang="zh-CN" sz="2400" baseline="30000">
                <a:solidFill>
                  <a:schemeClr val="tx1"/>
                </a:solidFill>
              </a:rPr>
              <a:t>2</a:t>
            </a:r>
            <a:r>
              <a:rPr lang="en-US" altLang="zh-CN" sz="2400">
                <a:solidFill>
                  <a:schemeClr val="tx1"/>
                </a:solidFill>
              </a:rPr>
              <a:t>    n</a:t>
            </a:r>
            <a:r>
              <a:rPr lang="zh-CN" altLang="en-US" sz="2400">
                <a:solidFill>
                  <a:schemeClr val="tx1"/>
                </a:solidFill>
              </a:rPr>
              <a:t>＞</a:t>
            </a:r>
            <a:r>
              <a:rPr lang="en-US" altLang="zh-CN" sz="2400">
                <a:solidFill>
                  <a:schemeClr val="tx1"/>
                </a:solidFill>
              </a:rPr>
              <a:t>2   </a:t>
            </a:r>
            <a:r>
              <a:rPr lang="zh-CN" altLang="en-US" sz="2400">
                <a:solidFill>
                  <a:schemeClr val="tx1"/>
                </a:solidFill>
              </a:rPr>
              <a:t>其中， </a:t>
            </a:r>
            <a:r>
              <a:rPr lang="en-US" altLang="zh-CN" sz="2400">
                <a:solidFill>
                  <a:schemeClr val="tx1"/>
                </a:solidFill>
              </a:rPr>
              <a:t>a</a:t>
            </a:r>
            <a:r>
              <a:rPr lang="zh-CN" altLang="en-US" sz="2400">
                <a:solidFill>
                  <a:schemeClr val="tx1"/>
                </a:solidFill>
              </a:rPr>
              <a:t>和</a:t>
            </a:r>
            <a:r>
              <a:rPr lang="en-US" altLang="zh-CN" sz="2400">
                <a:solidFill>
                  <a:schemeClr val="tx1"/>
                </a:solidFill>
              </a:rPr>
              <a:t>b</a:t>
            </a:r>
            <a:r>
              <a:rPr lang="zh-CN" altLang="en-US" sz="2400">
                <a:solidFill>
                  <a:schemeClr val="tx1"/>
                </a:solidFill>
              </a:rPr>
              <a:t>是常数</a:t>
            </a:r>
          </a:p>
          <a:p>
            <a:pPr marL="0" indent="0" eaLnBrk="1" hangingPunct="1">
              <a:lnSpc>
                <a:spcPct val="150000"/>
              </a:lnSpc>
              <a:spcBef>
                <a:spcPts val="1800"/>
              </a:spcBef>
              <a:buFont typeface="Wingdings" panose="05000000000000000000" pitchFamily="2" charset="2"/>
              <a:buNone/>
            </a:pPr>
            <a:r>
              <a:rPr lang="zh-CN" altLang="en-US" sz="2400">
                <a:solidFill>
                  <a:schemeClr val="tx1"/>
                </a:solidFill>
              </a:rPr>
              <a:t>化简：  </a:t>
            </a:r>
            <a:r>
              <a:rPr lang="en-US" altLang="zh-CN" sz="2400">
                <a:solidFill>
                  <a:schemeClr val="tx1"/>
                </a:solidFill>
              </a:rPr>
              <a:t>T(n) = an</a:t>
            </a:r>
            <a:r>
              <a:rPr lang="en-US" altLang="zh-CN" sz="2400" baseline="30000">
                <a:solidFill>
                  <a:schemeClr val="tx1"/>
                </a:solidFill>
              </a:rPr>
              <a:t>2</a:t>
            </a:r>
            <a:r>
              <a:rPr lang="en-US" altLang="zh-CN" sz="2400">
                <a:solidFill>
                  <a:schemeClr val="tx1"/>
                </a:solidFill>
              </a:rPr>
              <a:t>(1+7/4+(7/4)</a:t>
            </a:r>
            <a:r>
              <a:rPr lang="en-US" altLang="zh-CN" sz="2400" baseline="30000">
                <a:solidFill>
                  <a:schemeClr val="tx1"/>
                </a:solidFill>
              </a:rPr>
              <a:t>2</a:t>
            </a:r>
            <a:r>
              <a:rPr lang="en-US" altLang="zh-CN" sz="2400">
                <a:solidFill>
                  <a:schemeClr val="tx1"/>
                </a:solidFill>
              </a:rPr>
              <a:t>+…+(7/4)</a:t>
            </a:r>
            <a:r>
              <a:rPr lang="en-US" altLang="zh-CN" sz="2400" baseline="30000">
                <a:solidFill>
                  <a:schemeClr val="tx1"/>
                </a:solidFill>
              </a:rPr>
              <a:t>k-1</a:t>
            </a:r>
            <a:r>
              <a:rPr lang="en-US" altLang="zh-CN" sz="2400">
                <a:solidFill>
                  <a:schemeClr val="tx1"/>
                </a:solidFill>
              </a:rPr>
              <a:t>) + 7</a:t>
            </a:r>
            <a:r>
              <a:rPr lang="en-US" altLang="zh-CN" sz="2400" baseline="30000">
                <a:solidFill>
                  <a:schemeClr val="tx1"/>
                </a:solidFill>
              </a:rPr>
              <a:t>k</a:t>
            </a:r>
            <a:r>
              <a:rPr lang="en-US" altLang="zh-CN" sz="2400">
                <a:solidFill>
                  <a:schemeClr val="tx1"/>
                </a:solidFill>
              </a:rPr>
              <a:t>T(1)</a:t>
            </a:r>
          </a:p>
          <a:p>
            <a:pPr marL="0" indent="0" eaLnBrk="1" hangingPunct="1">
              <a:lnSpc>
                <a:spcPct val="125000"/>
              </a:lnSpc>
              <a:spcBef>
                <a:spcPts val="600"/>
              </a:spcBef>
              <a:buFont typeface="Wingdings" panose="05000000000000000000" pitchFamily="2" charset="2"/>
              <a:buNone/>
            </a:pPr>
            <a:r>
              <a:rPr lang="en-US" altLang="zh-CN" sz="2400">
                <a:solidFill>
                  <a:schemeClr val="tx1"/>
                </a:solidFill>
              </a:rPr>
              <a:t>                    ≤ cn</a:t>
            </a:r>
            <a:r>
              <a:rPr lang="en-US" altLang="zh-CN" sz="2400" baseline="30000">
                <a:solidFill>
                  <a:schemeClr val="tx1"/>
                </a:solidFill>
              </a:rPr>
              <a:t>2</a:t>
            </a:r>
            <a:r>
              <a:rPr lang="en-US" altLang="zh-CN" sz="2400">
                <a:solidFill>
                  <a:schemeClr val="tx1"/>
                </a:solidFill>
              </a:rPr>
              <a:t>(7/4)</a:t>
            </a:r>
            <a:r>
              <a:rPr lang="en-US" altLang="zh-CN" sz="2400" baseline="30000">
                <a:solidFill>
                  <a:schemeClr val="tx1"/>
                </a:solidFill>
              </a:rPr>
              <a:t>logn</a:t>
            </a:r>
            <a:r>
              <a:rPr lang="en-US" altLang="zh-CN" sz="2400">
                <a:solidFill>
                  <a:schemeClr val="tx1"/>
                </a:solidFill>
              </a:rPr>
              <a:t>+7</a:t>
            </a:r>
            <a:r>
              <a:rPr lang="en-US" altLang="zh-CN" sz="2400" baseline="30000">
                <a:solidFill>
                  <a:schemeClr val="tx1"/>
                </a:solidFill>
              </a:rPr>
              <a:t>logn</a:t>
            </a:r>
            <a:r>
              <a:rPr lang="en-US" altLang="zh-CN" sz="2400">
                <a:solidFill>
                  <a:schemeClr val="tx1"/>
                </a:solidFill>
              </a:rPr>
              <a:t> </a:t>
            </a:r>
          </a:p>
          <a:p>
            <a:pPr marL="0" indent="0" eaLnBrk="1" hangingPunct="1">
              <a:lnSpc>
                <a:spcPct val="125000"/>
              </a:lnSpc>
              <a:spcBef>
                <a:spcPts val="600"/>
              </a:spcBef>
              <a:buFont typeface="Wingdings" panose="05000000000000000000" pitchFamily="2" charset="2"/>
              <a:buNone/>
            </a:pPr>
            <a:r>
              <a:rPr lang="en-US" altLang="zh-CN" sz="2400">
                <a:solidFill>
                  <a:schemeClr val="tx1"/>
                </a:solidFill>
              </a:rPr>
              <a:t>                    </a:t>
            </a:r>
            <a:r>
              <a:rPr lang="zh-CN" altLang="en-US" sz="2400">
                <a:solidFill>
                  <a:schemeClr val="tx1"/>
                </a:solidFill>
              </a:rPr>
              <a:t>＝ </a:t>
            </a:r>
            <a:r>
              <a:rPr lang="en-US" altLang="zh-CN" sz="2400">
                <a:solidFill>
                  <a:schemeClr val="tx1"/>
                </a:solidFill>
              </a:rPr>
              <a:t>cn</a:t>
            </a:r>
            <a:r>
              <a:rPr lang="en-US" altLang="zh-CN" sz="2400" baseline="30000">
                <a:solidFill>
                  <a:schemeClr val="tx1"/>
                </a:solidFill>
              </a:rPr>
              <a:t>2</a:t>
            </a:r>
            <a:r>
              <a:rPr lang="en-US" altLang="zh-CN" sz="2400">
                <a:solidFill>
                  <a:schemeClr val="tx1"/>
                </a:solidFill>
              </a:rPr>
              <a:t>n</a:t>
            </a:r>
            <a:r>
              <a:rPr lang="en-US" altLang="zh-CN" sz="2400" baseline="30000">
                <a:solidFill>
                  <a:schemeClr val="tx1"/>
                </a:solidFill>
              </a:rPr>
              <a:t>log(7/4)</a:t>
            </a:r>
            <a:r>
              <a:rPr lang="en-US" altLang="zh-CN" sz="2400">
                <a:solidFill>
                  <a:schemeClr val="tx1"/>
                </a:solidFill>
              </a:rPr>
              <a:t> + n</a:t>
            </a:r>
            <a:r>
              <a:rPr lang="en-US" altLang="zh-CN" sz="2400" baseline="30000">
                <a:solidFill>
                  <a:schemeClr val="tx1"/>
                </a:solidFill>
              </a:rPr>
              <a:t>log7</a:t>
            </a:r>
          </a:p>
          <a:p>
            <a:pPr marL="0" indent="0" eaLnBrk="1" hangingPunct="1">
              <a:lnSpc>
                <a:spcPct val="125000"/>
              </a:lnSpc>
              <a:spcBef>
                <a:spcPts val="600"/>
              </a:spcBef>
              <a:buFont typeface="Wingdings" panose="05000000000000000000" pitchFamily="2" charset="2"/>
              <a:buNone/>
            </a:pPr>
            <a:r>
              <a:rPr lang="en-US" altLang="zh-CN" sz="2400">
                <a:solidFill>
                  <a:schemeClr val="tx1"/>
                </a:solidFill>
              </a:rPr>
              <a:t>                    </a:t>
            </a:r>
            <a:r>
              <a:rPr lang="zh-CN" altLang="en-US" sz="2400">
                <a:solidFill>
                  <a:schemeClr val="tx1"/>
                </a:solidFill>
              </a:rPr>
              <a:t>＝ </a:t>
            </a:r>
            <a:r>
              <a:rPr lang="en-US" altLang="zh-CN" sz="2400">
                <a:solidFill>
                  <a:schemeClr val="tx1"/>
                </a:solidFill>
              </a:rPr>
              <a:t>cn</a:t>
            </a:r>
            <a:r>
              <a:rPr lang="en-US" altLang="zh-CN" sz="2400" baseline="30000">
                <a:solidFill>
                  <a:schemeClr val="tx1"/>
                </a:solidFill>
              </a:rPr>
              <a:t>log4+log7-log4</a:t>
            </a:r>
            <a:r>
              <a:rPr lang="en-US" altLang="zh-CN" sz="2400">
                <a:solidFill>
                  <a:schemeClr val="tx1"/>
                </a:solidFill>
              </a:rPr>
              <a:t> + n</a:t>
            </a:r>
            <a:r>
              <a:rPr lang="en-US" altLang="zh-CN" sz="2400" baseline="30000">
                <a:solidFill>
                  <a:schemeClr val="tx1"/>
                </a:solidFill>
              </a:rPr>
              <a:t>log7</a:t>
            </a:r>
          </a:p>
          <a:p>
            <a:pPr marL="0" indent="0" eaLnBrk="1" hangingPunct="1">
              <a:lnSpc>
                <a:spcPct val="125000"/>
              </a:lnSpc>
              <a:spcBef>
                <a:spcPts val="600"/>
              </a:spcBef>
              <a:buFont typeface="Wingdings" panose="05000000000000000000" pitchFamily="2" charset="2"/>
              <a:buNone/>
            </a:pPr>
            <a:r>
              <a:rPr lang="en-US" altLang="zh-CN" sz="2400">
                <a:solidFill>
                  <a:schemeClr val="tx1"/>
                </a:solidFill>
              </a:rPr>
              <a:t>                    </a:t>
            </a:r>
            <a:r>
              <a:rPr lang="zh-CN" altLang="en-US" sz="2400">
                <a:solidFill>
                  <a:schemeClr val="tx1"/>
                </a:solidFill>
              </a:rPr>
              <a:t>＝ </a:t>
            </a:r>
            <a:r>
              <a:rPr lang="en-US" altLang="zh-CN" sz="2400">
                <a:solidFill>
                  <a:schemeClr val="tx1"/>
                </a:solidFill>
              </a:rPr>
              <a:t>(c+1)n</a:t>
            </a:r>
            <a:r>
              <a:rPr lang="en-US" altLang="zh-CN" sz="2400" baseline="30000">
                <a:solidFill>
                  <a:schemeClr val="tx1"/>
                </a:solidFill>
              </a:rPr>
              <a:t>log7</a:t>
            </a:r>
          </a:p>
          <a:p>
            <a:pPr marL="0" indent="0" eaLnBrk="1" hangingPunct="1">
              <a:lnSpc>
                <a:spcPct val="125000"/>
              </a:lnSpc>
              <a:spcBef>
                <a:spcPts val="600"/>
              </a:spcBef>
              <a:buFont typeface="Wingdings" panose="05000000000000000000" pitchFamily="2" charset="2"/>
              <a:buNone/>
            </a:pPr>
            <a:r>
              <a:rPr lang="en-US" altLang="zh-CN" sz="2400">
                <a:solidFill>
                  <a:schemeClr val="tx1"/>
                </a:solidFill>
              </a:rPr>
              <a:t>                    </a:t>
            </a:r>
            <a:r>
              <a:rPr lang="zh-CN" altLang="en-US" sz="2400">
                <a:solidFill>
                  <a:schemeClr val="tx1"/>
                </a:solidFill>
              </a:rPr>
              <a:t>＝ </a:t>
            </a:r>
            <a:r>
              <a:rPr lang="el-GR" altLang="zh-CN" sz="2400">
                <a:solidFill>
                  <a:schemeClr val="tx1"/>
                </a:solidFill>
              </a:rPr>
              <a:t>Ο</a:t>
            </a:r>
            <a:r>
              <a:rPr lang="en-US" altLang="zh-CN" sz="2400">
                <a:solidFill>
                  <a:schemeClr val="tx1"/>
                </a:solidFill>
              </a:rPr>
              <a:t>(n</a:t>
            </a:r>
            <a:r>
              <a:rPr lang="en-US" altLang="zh-CN" sz="2400" baseline="30000">
                <a:solidFill>
                  <a:schemeClr val="tx1"/>
                </a:solidFill>
              </a:rPr>
              <a:t>log7</a:t>
            </a:r>
            <a:r>
              <a:rPr lang="en-US" altLang="zh-CN" sz="2400">
                <a:solidFill>
                  <a:schemeClr val="tx1"/>
                </a:solidFill>
              </a:rPr>
              <a:t>)≈</a:t>
            </a:r>
            <a:r>
              <a:rPr lang="el-GR" altLang="zh-CN" sz="2400">
                <a:solidFill>
                  <a:srgbClr val="FF0000"/>
                </a:solidFill>
              </a:rPr>
              <a:t>Ο</a:t>
            </a:r>
            <a:r>
              <a:rPr lang="en-US" altLang="zh-CN" sz="2400">
                <a:solidFill>
                  <a:srgbClr val="FF0000"/>
                </a:solidFill>
              </a:rPr>
              <a:t>(n</a:t>
            </a:r>
            <a:r>
              <a:rPr lang="en-US" altLang="zh-CN" sz="2400" baseline="30000">
                <a:solidFill>
                  <a:srgbClr val="FF0000"/>
                </a:solidFill>
              </a:rPr>
              <a:t>2.81</a:t>
            </a:r>
            <a:r>
              <a:rPr lang="en-US" altLang="zh-CN" sz="2400">
                <a:solidFill>
                  <a:srgbClr val="FF0000"/>
                </a:solidFill>
              </a:rPr>
              <a:t>)</a:t>
            </a:r>
          </a:p>
        </p:txBody>
      </p:sp>
      <p:sp>
        <p:nvSpPr>
          <p:cNvPr id="47107" name="AutoShape 3">
            <a:extLst>
              <a:ext uri="{FF2B5EF4-FFF2-40B4-BE49-F238E27FC236}">
                <a16:creationId xmlns:a16="http://schemas.microsoft.com/office/drawing/2014/main" id="{3119A24A-D49C-4663-8343-E8FCE388B49F}"/>
              </a:ext>
            </a:extLst>
          </p:cNvPr>
          <p:cNvSpPr>
            <a:spLocks/>
          </p:cNvSpPr>
          <p:nvPr/>
        </p:nvSpPr>
        <p:spPr bwMode="auto">
          <a:xfrm>
            <a:off x="2195513" y="2060575"/>
            <a:ext cx="144462" cy="935038"/>
          </a:xfrm>
          <a:prstGeom prst="leftBrace">
            <a:avLst>
              <a:gd name="adj1" fmla="val 5393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7FDCB3A-72AE-4366-9702-8A78FFC85C39}"/>
              </a:ext>
            </a:extLst>
          </p:cNvPr>
          <p:cNvSpPr>
            <a:spLocks noGrp="1" noChangeArrowheads="1"/>
          </p:cNvSpPr>
          <p:nvPr>
            <p:ph type="body" sz="half" idx="1"/>
          </p:nvPr>
        </p:nvSpPr>
        <p:spPr>
          <a:xfrm>
            <a:off x="179388" y="836613"/>
            <a:ext cx="8785225" cy="5256212"/>
          </a:xfrm>
          <a:solidFill>
            <a:schemeClr val="bg1"/>
          </a:solidFill>
        </p:spPr>
        <p:txBody>
          <a:bodyPr/>
          <a:lstStyle/>
          <a:p>
            <a:pPr marL="0" indent="0" eaLnBrk="1" hangingPunct="1">
              <a:lnSpc>
                <a:spcPct val="150000"/>
              </a:lnSpc>
              <a:spcBef>
                <a:spcPct val="0"/>
              </a:spcBef>
              <a:buFont typeface="Wingdings" panose="05000000000000000000" pitchFamily="2" charset="2"/>
              <a:buNone/>
              <a:defRPr/>
            </a:pPr>
            <a:r>
              <a:rPr lang="en-US" altLang="zh-CN" b="1" dirty="0">
                <a:solidFill>
                  <a:schemeClr val="tx1"/>
                </a:solidFill>
              </a:rPr>
              <a:t>4.3 </a:t>
            </a:r>
            <a:r>
              <a:rPr lang="zh-CN" altLang="en-US" b="1" dirty="0">
                <a:solidFill>
                  <a:schemeClr val="tx1"/>
                </a:solidFill>
              </a:rPr>
              <a:t>求解递归式</a:t>
            </a:r>
            <a:endParaRPr lang="en-US" altLang="zh-CN" b="1" dirty="0">
              <a:solidFill>
                <a:schemeClr val="tx1"/>
              </a:solidFill>
            </a:endParaRPr>
          </a:p>
          <a:p>
            <a:pPr marL="0" indent="0" eaLnBrk="1" hangingPunct="1">
              <a:lnSpc>
                <a:spcPct val="150000"/>
              </a:lnSpc>
              <a:spcBef>
                <a:spcPct val="0"/>
              </a:spcBef>
              <a:buFont typeface="Wingdings" panose="05000000000000000000" pitchFamily="2" charset="2"/>
              <a:buNone/>
              <a:defRPr/>
            </a:pPr>
            <a:r>
              <a:rPr lang="zh-CN" altLang="en-US" sz="2400" dirty="0">
                <a:solidFill>
                  <a:srgbClr val="000000"/>
                </a:solidFill>
              </a:rPr>
              <a:t>       </a:t>
            </a:r>
            <a:r>
              <a:rPr lang="zh-CN" altLang="en-US" sz="2400" b="1" dirty="0">
                <a:solidFill>
                  <a:schemeClr val="tx1"/>
                </a:solidFill>
              </a:rPr>
              <a:t>分治和递归</a:t>
            </a:r>
            <a:r>
              <a:rPr lang="zh-CN" altLang="en-US" sz="2400" dirty="0">
                <a:solidFill>
                  <a:srgbClr val="000000"/>
                </a:solidFill>
              </a:rPr>
              <a:t>是“</a:t>
            </a:r>
            <a:r>
              <a:rPr lang="zh-CN" altLang="en-US" sz="2400" b="1" dirty="0">
                <a:solidFill>
                  <a:srgbClr val="FF0000"/>
                </a:solidFill>
              </a:rPr>
              <a:t>一对好兄弟</a:t>
            </a:r>
            <a:r>
              <a:rPr lang="zh-CN" altLang="en-US" sz="2400" dirty="0">
                <a:solidFill>
                  <a:srgbClr val="000000"/>
                </a:solidFill>
              </a:rPr>
              <a:t>”。</a:t>
            </a:r>
            <a:endParaRPr lang="en-US" altLang="zh-CN" sz="2400" dirty="0">
              <a:solidFill>
                <a:srgbClr val="000000"/>
              </a:solidFill>
            </a:endParaRPr>
          </a:p>
          <a:p>
            <a:pPr marL="0" indent="0" eaLnBrk="1" hangingPunct="1">
              <a:lnSpc>
                <a:spcPct val="150000"/>
              </a:lnSpc>
              <a:spcBef>
                <a:spcPct val="0"/>
              </a:spcBef>
              <a:buFont typeface="Wingdings" panose="05000000000000000000" pitchFamily="2" charset="2"/>
              <a:buNone/>
              <a:defRPr/>
            </a:pPr>
            <a:r>
              <a:rPr lang="en-US" altLang="zh-CN" sz="2400" dirty="0">
                <a:solidFill>
                  <a:srgbClr val="000000"/>
                </a:solidFill>
              </a:rPr>
              <a:t>       </a:t>
            </a:r>
            <a:r>
              <a:rPr lang="zh-CN" altLang="en-US" sz="2400" dirty="0">
                <a:solidFill>
                  <a:srgbClr val="000000"/>
                </a:solidFill>
              </a:rPr>
              <a:t>设原始问题的规模为</a:t>
            </a:r>
            <a:r>
              <a:rPr lang="en-US" altLang="zh-CN" sz="2400" dirty="0">
                <a:solidFill>
                  <a:srgbClr val="000000"/>
                </a:solidFill>
              </a:rPr>
              <a:t>n</a:t>
            </a:r>
            <a:r>
              <a:rPr lang="zh-CN" altLang="en-US" sz="2400" dirty="0">
                <a:solidFill>
                  <a:srgbClr val="000000"/>
                </a:solidFill>
              </a:rPr>
              <a:t>，之后被分解为两个子问题，子问题的规模分别</a:t>
            </a:r>
            <a:r>
              <a:rPr lang="en-US" altLang="zh-CN" sz="2400" dirty="0">
                <a:solidFill>
                  <a:srgbClr val="000000"/>
                </a:solidFill>
              </a:rPr>
              <a:t>n</a:t>
            </a:r>
            <a:r>
              <a:rPr lang="en-US" altLang="zh-CN" sz="2400" baseline="-25000" dirty="0">
                <a:solidFill>
                  <a:srgbClr val="000000"/>
                </a:solidFill>
              </a:rPr>
              <a:t>1</a:t>
            </a:r>
            <a:r>
              <a:rPr lang="zh-CN" altLang="en-US" sz="2400" dirty="0">
                <a:solidFill>
                  <a:srgbClr val="000000"/>
                </a:solidFill>
              </a:rPr>
              <a:t>和</a:t>
            </a:r>
            <a:r>
              <a:rPr lang="en-US" altLang="zh-CN" sz="2400" dirty="0">
                <a:solidFill>
                  <a:srgbClr val="000000"/>
                </a:solidFill>
              </a:rPr>
              <a:t>n</a:t>
            </a:r>
            <a:r>
              <a:rPr lang="en-US" altLang="zh-CN" sz="2400" baseline="-25000" dirty="0">
                <a:solidFill>
                  <a:srgbClr val="000000"/>
                </a:solidFill>
              </a:rPr>
              <a:t>2</a:t>
            </a:r>
            <a:r>
              <a:rPr lang="zh-CN" altLang="en-US" sz="2400" dirty="0">
                <a:solidFill>
                  <a:srgbClr val="000000"/>
                </a:solidFill>
              </a:rPr>
              <a:t>。</a:t>
            </a:r>
            <a:endParaRPr lang="en-US" altLang="zh-CN" sz="2400" dirty="0">
              <a:solidFill>
                <a:srgbClr val="000000"/>
              </a:solidFill>
            </a:endParaRPr>
          </a:p>
          <a:p>
            <a:pPr marL="0" lvl="1" indent="457200" eaLnBrk="1" hangingPunct="1">
              <a:lnSpc>
                <a:spcPct val="150000"/>
              </a:lnSpc>
              <a:spcBef>
                <a:spcPct val="0"/>
              </a:spcBef>
              <a:buFont typeface="Wingdings" panose="05000000000000000000" pitchFamily="2" charset="2"/>
              <a:buNone/>
              <a:defRPr/>
            </a:pPr>
            <a:r>
              <a:rPr lang="zh-CN" altLang="en-US" sz="2400" dirty="0">
                <a:solidFill>
                  <a:schemeClr val="tx1"/>
                </a:solidFill>
              </a:rPr>
              <a:t>  用</a:t>
            </a:r>
            <a:r>
              <a:rPr lang="en-US" altLang="zh-CN" sz="2400" dirty="0">
                <a:solidFill>
                  <a:srgbClr val="FF0000"/>
                </a:solidFill>
              </a:rPr>
              <a:t>T(n)</a:t>
            </a:r>
            <a:r>
              <a:rPr lang="zh-CN" altLang="en-US" sz="2400" dirty="0">
                <a:solidFill>
                  <a:schemeClr val="tx1"/>
                </a:solidFill>
              </a:rPr>
              <a:t>表示对</a:t>
            </a:r>
            <a:r>
              <a:rPr lang="zh-CN" altLang="en-US" sz="2400" dirty="0">
                <a:solidFill>
                  <a:srgbClr val="000000"/>
                </a:solidFill>
              </a:rPr>
              <a:t>规模为</a:t>
            </a:r>
            <a:r>
              <a:rPr lang="en-US" altLang="zh-CN" sz="2400" dirty="0">
                <a:solidFill>
                  <a:srgbClr val="000000"/>
                </a:solidFill>
              </a:rPr>
              <a:t>n</a:t>
            </a:r>
            <a:r>
              <a:rPr lang="zh-CN" altLang="en-US" sz="2400" dirty="0">
                <a:solidFill>
                  <a:srgbClr val="000000"/>
                </a:solidFill>
              </a:rPr>
              <a:t>的问题进行求解的时间，则规模分别为</a:t>
            </a:r>
            <a:r>
              <a:rPr lang="en-US" altLang="zh-CN" sz="2400" dirty="0">
                <a:solidFill>
                  <a:srgbClr val="000000"/>
                </a:solidFill>
              </a:rPr>
              <a:t>n</a:t>
            </a:r>
            <a:r>
              <a:rPr lang="en-US" altLang="zh-CN" sz="2400" baseline="-25000" dirty="0">
                <a:solidFill>
                  <a:srgbClr val="000000"/>
                </a:solidFill>
              </a:rPr>
              <a:t>1</a:t>
            </a:r>
            <a:r>
              <a:rPr lang="zh-CN" altLang="en-US" sz="2400" dirty="0">
                <a:solidFill>
                  <a:srgbClr val="000000"/>
                </a:solidFill>
              </a:rPr>
              <a:t>和</a:t>
            </a:r>
            <a:r>
              <a:rPr lang="en-US" altLang="zh-CN" sz="2400" dirty="0">
                <a:solidFill>
                  <a:srgbClr val="000000"/>
                </a:solidFill>
              </a:rPr>
              <a:t>n</a:t>
            </a:r>
            <a:r>
              <a:rPr lang="en-US" altLang="zh-CN" sz="2400" baseline="-25000" dirty="0">
                <a:solidFill>
                  <a:srgbClr val="000000"/>
                </a:solidFill>
              </a:rPr>
              <a:t>2</a:t>
            </a:r>
            <a:r>
              <a:rPr lang="zh-CN" altLang="en-US" sz="2400" dirty="0">
                <a:solidFill>
                  <a:srgbClr val="000000"/>
                </a:solidFill>
              </a:rPr>
              <a:t>的子问题的求解时间可表示为</a:t>
            </a:r>
            <a:r>
              <a:rPr lang="en-US" altLang="zh-CN" sz="2400" dirty="0">
                <a:solidFill>
                  <a:srgbClr val="FF0000"/>
                </a:solidFill>
              </a:rPr>
              <a:t>T(n</a:t>
            </a:r>
            <a:r>
              <a:rPr lang="en-US" altLang="zh-CN" sz="2400" baseline="-25000" dirty="0">
                <a:solidFill>
                  <a:srgbClr val="FF0000"/>
                </a:solidFill>
              </a:rPr>
              <a:t>1</a:t>
            </a:r>
            <a:r>
              <a:rPr lang="en-US" altLang="zh-CN" sz="2400" dirty="0">
                <a:solidFill>
                  <a:srgbClr val="FF0000"/>
                </a:solidFill>
              </a:rPr>
              <a:t>)</a:t>
            </a:r>
            <a:r>
              <a:rPr lang="zh-CN" altLang="en-US" sz="2400" dirty="0">
                <a:solidFill>
                  <a:schemeClr val="tx1"/>
                </a:solidFill>
              </a:rPr>
              <a:t>和</a:t>
            </a:r>
            <a:r>
              <a:rPr lang="en-US" altLang="zh-CN" sz="2400" dirty="0">
                <a:solidFill>
                  <a:srgbClr val="FF0000"/>
                </a:solidFill>
              </a:rPr>
              <a:t>T(n</a:t>
            </a:r>
            <a:r>
              <a:rPr lang="en-US" altLang="zh-CN" sz="2400" baseline="-25000" dirty="0">
                <a:solidFill>
                  <a:srgbClr val="FF0000"/>
                </a:solidFill>
              </a:rPr>
              <a:t>2</a:t>
            </a:r>
            <a:r>
              <a:rPr lang="en-US" altLang="zh-CN" sz="2400" dirty="0">
                <a:solidFill>
                  <a:srgbClr val="FF0000"/>
                </a:solidFill>
              </a:rPr>
              <a:t>)</a:t>
            </a:r>
            <a:r>
              <a:rPr lang="zh-CN" altLang="en-US" sz="2400" dirty="0">
                <a:solidFill>
                  <a:schemeClr val="tx1"/>
                </a:solidFill>
              </a:rPr>
              <a:t>。</a:t>
            </a:r>
            <a:endParaRPr lang="en-US" altLang="zh-CN" sz="2400" dirty="0">
              <a:solidFill>
                <a:schemeClr val="tx1"/>
              </a:solidFill>
            </a:endParaRPr>
          </a:p>
          <a:p>
            <a:pPr marL="457200" lvl="1" indent="0" eaLnBrk="1" hangingPunct="1">
              <a:lnSpc>
                <a:spcPct val="150000"/>
              </a:lnSpc>
              <a:spcBef>
                <a:spcPts val="1200"/>
              </a:spcBef>
              <a:buFont typeface="Wingdings" panose="05000000000000000000" pitchFamily="2" charset="2"/>
              <a:buNone/>
              <a:defRPr/>
            </a:pPr>
            <a:r>
              <a:rPr lang="zh-CN" altLang="en-US" sz="2200" dirty="0">
                <a:solidFill>
                  <a:schemeClr val="tx1"/>
                </a:solidFill>
              </a:rPr>
              <a:t>  </a:t>
            </a:r>
            <a:endParaRPr lang="en-US" altLang="zh-CN" sz="24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96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235E607-A390-4DAE-A6AC-576179ABB3D0}"/>
              </a:ext>
            </a:extLst>
          </p:cNvPr>
          <p:cNvSpPr>
            <a:spLocks noGrp="1" noChangeArrowheads="1"/>
          </p:cNvSpPr>
          <p:nvPr>
            <p:ph type="body" sz="half" idx="1"/>
          </p:nvPr>
        </p:nvSpPr>
        <p:spPr>
          <a:xfrm>
            <a:off x="179388" y="188913"/>
            <a:ext cx="8964612" cy="5759450"/>
          </a:xfrm>
          <a:solidFill>
            <a:schemeClr val="bg1"/>
          </a:solidFill>
        </p:spPr>
        <p:txBody>
          <a:bodyPr/>
          <a:lstStyle/>
          <a:p>
            <a:pPr eaLnBrk="1" hangingPunct="1">
              <a:lnSpc>
                <a:spcPct val="150000"/>
              </a:lnSpc>
              <a:spcBef>
                <a:spcPct val="0"/>
              </a:spcBef>
              <a:buFont typeface="Wingdings" panose="05000000000000000000" pitchFamily="2" charset="2"/>
              <a:buChar char="u"/>
              <a:defRPr/>
            </a:pPr>
            <a:r>
              <a:rPr lang="zh-CN" altLang="en-US" sz="2800" b="1" dirty="0">
                <a:solidFill>
                  <a:schemeClr val="tx1"/>
                </a:solidFill>
              </a:rPr>
              <a:t>一般，</a:t>
            </a:r>
            <a:r>
              <a:rPr lang="en-US" altLang="zh-CN" sz="2800" b="1" dirty="0">
                <a:solidFill>
                  <a:schemeClr val="tx1"/>
                </a:solidFill>
              </a:rPr>
              <a:t>T(n)</a:t>
            </a:r>
            <a:r>
              <a:rPr lang="zh-CN" altLang="en-US" sz="2800" b="1" dirty="0">
                <a:solidFill>
                  <a:schemeClr val="tx1"/>
                </a:solidFill>
              </a:rPr>
              <a:t>和</a:t>
            </a:r>
            <a:r>
              <a:rPr lang="en-US" altLang="zh-CN" sz="2800" b="1" dirty="0">
                <a:solidFill>
                  <a:schemeClr val="tx1"/>
                </a:solidFill>
              </a:rPr>
              <a:t>T(n</a:t>
            </a:r>
            <a:r>
              <a:rPr lang="en-US" altLang="zh-CN" sz="2800" b="1" baseline="-25000" dirty="0">
                <a:solidFill>
                  <a:schemeClr val="tx1"/>
                </a:solidFill>
              </a:rPr>
              <a:t>1</a:t>
            </a:r>
            <a:r>
              <a:rPr lang="en-US" altLang="zh-CN" sz="2800" b="1" dirty="0">
                <a:solidFill>
                  <a:schemeClr val="tx1"/>
                </a:solidFill>
              </a:rPr>
              <a:t>)</a:t>
            </a:r>
            <a:r>
              <a:rPr lang="zh-CN" altLang="en-US" sz="2800" b="1" dirty="0">
                <a:solidFill>
                  <a:schemeClr val="tx1"/>
                </a:solidFill>
              </a:rPr>
              <a:t>、</a:t>
            </a:r>
            <a:r>
              <a:rPr lang="en-US" altLang="zh-CN" sz="2800" b="1" dirty="0">
                <a:solidFill>
                  <a:schemeClr val="tx1"/>
                </a:solidFill>
              </a:rPr>
              <a:t>T(n</a:t>
            </a:r>
            <a:r>
              <a:rPr lang="en-US" altLang="zh-CN" sz="2800" b="1" baseline="-25000" dirty="0">
                <a:solidFill>
                  <a:schemeClr val="tx1"/>
                </a:solidFill>
              </a:rPr>
              <a:t>2</a:t>
            </a:r>
            <a:r>
              <a:rPr lang="en-US" altLang="zh-CN" sz="2800" b="1" dirty="0">
                <a:solidFill>
                  <a:schemeClr val="tx1"/>
                </a:solidFill>
              </a:rPr>
              <a:t>)</a:t>
            </a:r>
            <a:r>
              <a:rPr lang="zh-CN" altLang="en-US" sz="2800" b="1" dirty="0">
                <a:solidFill>
                  <a:schemeClr val="tx1"/>
                </a:solidFill>
              </a:rPr>
              <a:t>的关系可表示为</a:t>
            </a:r>
            <a:endParaRPr lang="en-US" altLang="zh-CN" sz="2800" b="1" dirty="0">
              <a:solidFill>
                <a:schemeClr val="tx1"/>
              </a:solidFill>
            </a:endParaRPr>
          </a:p>
          <a:p>
            <a:pPr marL="0" indent="0" eaLnBrk="1" hangingPunct="1">
              <a:lnSpc>
                <a:spcPct val="150000"/>
              </a:lnSpc>
              <a:spcBef>
                <a:spcPts val="1200"/>
              </a:spcBef>
              <a:spcAft>
                <a:spcPts val="1200"/>
              </a:spcAft>
              <a:buFont typeface="Wingdings" panose="05000000000000000000" pitchFamily="2" charset="2"/>
              <a:buNone/>
              <a:defRPr/>
            </a:pPr>
            <a:r>
              <a:rPr lang="en-US" altLang="zh-CN" sz="2400" dirty="0">
                <a:solidFill>
                  <a:schemeClr val="tx1"/>
                </a:solidFill>
              </a:rPr>
              <a:t>                     </a:t>
            </a:r>
            <a:r>
              <a:rPr lang="en-US" altLang="zh-CN" dirty="0">
                <a:solidFill>
                  <a:schemeClr val="tx1"/>
                </a:solidFill>
              </a:rPr>
              <a:t>T(n) =T(n</a:t>
            </a:r>
            <a:r>
              <a:rPr lang="en-US" altLang="zh-CN" baseline="-25000" dirty="0">
                <a:solidFill>
                  <a:schemeClr val="tx1"/>
                </a:solidFill>
              </a:rPr>
              <a:t>1</a:t>
            </a:r>
            <a:r>
              <a:rPr lang="en-US" altLang="zh-CN" dirty="0">
                <a:solidFill>
                  <a:schemeClr val="tx1"/>
                </a:solidFill>
              </a:rPr>
              <a:t>)+T(n</a:t>
            </a:r>
            <a:r>
              <a:rPr lang="en-US" altLang="zh-CN" baseline="-25000" dirty="0">
                <a:solidFill>
                  <a:schemeClr val="tx1"/>
                </a:solidFill>
              </a:rPr>
              <a:t>2</a:t>
            </a:r>
            <a:r>
              <a:rPr lang="en-US" altLang="zh-CN" dirty="0">
                <a:solidFill>
                  <a:schemeClr val="tx1"/>
                </a:solidFill>
              </a:rPr>
              <a:t>)+f(n)</a:t>
            </a:r>
          </a:p>
          <a:p>
            <a:pPr marL="622300" indent="0" eaLnBrk="1" hangingPunct="1">
              <a:lnSpc>
                <a:spcPct val="150000"/>
              </a:lnSpc>
              <a:spcBef>
                <a:spcPts val="600"/>
              </a:spcBef>
              <a:spcAft>
                <a:spcPts val="600"/>
              </a:spcAft>
              <a:buFont typeface="Wingdings" panose="05000000000000000000" pitchFamily="2" charset="2"/>
              <a:buNone/>
              <a:defRPr/>
            </a:pPr>
            <a:endParaRPr lang="en-US" altLang="zh-CN" sz="1800" dirty="0">
              <a:solidFill>
                <a:schemeClr val="tx1"/>
              </a:solidFill>
            </a:endParaRPr>
          </a:p>
          <a:p>
            <a:pPr marL="622300" indent="0" eaLnBrk="1" hangingPunct="1">
              <a:lnSpc>
                <a:spcPct val="150000"/>
              </a:lnSpc>
              <a:spcBef>
                <a:spcPts val="600"/>
              </a:spcBef>
              <a:spcAft>
                <a:spcPts val="600"/>
              </a:spcAft>
              <a:buFont typeface="Wingdings" panose="05000000000000000000" pitchFamily="2" charset="2"/>
              <a:buNone/>
              <a:defRPr/>
            </a:pPr>
            <a:endParaRPr lang="en-US" altLang="zh-CN" sz="1800" dirty="0">
              <a:solidFill>
                <a:schemeClr val="tx1"/>
              </a:solidFill>
            </a:endParaRPr>
          </a:p>
          <a:p>
            <a:pPr marL="622300" indent="0" eaLnBrk="1" hangingPunct="1">
              <a:lnSpc>
                <a:spcPct val="150000"/>
              </a:lnSpc>
              <a:spcBef>
                <a:spcPts val="600"/>
              </a:spcBef>
              <a:spcAft>
                <a:spcPts val="600"/>
              </a:spcAft>
              <a:buFont typeface="Wingdings" panose="05000000000000000000" pitchFamily="2" charset="2"/>
              <a:buNone/>
              <a:defRPr/>
            </a:pPr>
            <a:endParaRPr lang="en-US" altLang="zh-CN" sz="1800" dirty="0">
              <a:solidFill>
                <a:schemeClr val="tx1"/>
              </a:solidFill>
            </a:endParaRPr>
          </a:p>
          <a:p>
            <a:pPr marL="622300" indent="0" eaLnBrk="1" hangingPunct="1">
              <a:lnSpc>
                <a:spcPct val="150000"/>
              </a:lnSpc>
              <a:spcBef>
                <a:spcPts val="600"/>
              </a:spcBef>
              <a:spcAft>
                <a:spcPts val="600"/>
              </a:spcAft>
              <a:buFont typeface="Wingdings" panose="05000000000000000000" pitchFamily="2" charset="2"/>
              <a:buNone/>
              <a:defRPr/>
            </a:pPr>
            <a:endParaRPr lang="en-US" altLang="zh-CN" sz="1800" dirty="0">
              <a:solidFill>
                <a:schemeClr val="tx1"/>
              </a:solidFill>
            </a:endParaRPr>
          </a:p>
          <a:p>
            <a:pPr marL="622300" indent="0" eaLnBrk="1" hangingPunct="1">
              <a:lnSpc>
                <a:spcPct val="150000"/>
              </a:lnSpc>
              <a:spcBef>
                <a:spcPts val="600"/>
              </a:spcBef>
              <a:spcAft>
                <a:spcPts val="600"/>
              </a:spcAft>
              <a:buFont typeface="Wingdings" panose="05000000000000000000" pitchFamily="2" charset="2"/>
              <a:buNone/>
              <a:defRPr/>
            </a:pPr>
            <a:endParaRPr lang="en-US" altLang="zh-CN" sz="2400" dirty="0">
              <a:solidFill>
                <a:schemeClr val="tx1"/>
              </a:solidFill>
            </a:endParaRPr>
          </a:p>
          <a:p>
            <a:pPr marL="622300" indent="0" eaLnBrk="1" hangingPunct="1">
              <a:lnSpc>
                <a:spcPct val="150000"/>
              </a:lnSpc>
              <a:spcBef>
                <a:spcPts val="600"/>
              </a:spcBef>
              <a:spcAft>
                <a:spcPts val="600"/>
              </a:spcAft>
              <a:buFont typeface="Wingdings" panose="05000000000000000000" pitchFamily="2" charset="2"/>
              <a:buNone/>
              <a:defRPr/>
            </a:pPr>
            <a:endParaRPr lang="en-US" altLang="zh-CN" sz="2400" dirty="0">
              <a:solidFill>
                <a:schemeClr val="tx1"/>
              </a:solidFill>
            </a:endParaRPr>
          </a:p>
        </p:txBody>
      </p:sp>
      <p:sp>
        <p:nvSpPr>
          <p:cNvPr id="32771" name="矩形 1">
            <a:extLst>
              <a:ext uri="{FF2B5EF4-FFF2-40B4-BE49-F238E27FC236}">
                <a16:creationId xmlns:a16="http://schemas.microsoft.com/office/drawing/2014/main" id="{4A937A3D-D7C5-4824-8394-0EBB881F03F8}"/>
              </a:ext>
            </a:extLst>
          </p:cNvPr>
          <p:cNvSpPr>
            <a:spLocks noChangeArrowheads="1"/>
          </p:cNvSpPr>
          <p:nvPr/>
        </p:nvSpPr>
        <p:spPr bwMode="auto">
          <a:xfrm>
            <a:off x="250825" y="3756025"/>
            <a:ext cx="8691563" cy="2786063"/>
          </a:xfrm>
          <a:prstGeom prst="rect">
            <a:avLst/>
          </a:prstGeom>
          <a:no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marL="342900" indent="-342900">
              <a:lnSpc>
                <a:spcPct val="150000"/>
              </a:lnSpc>
              <a:spcBef>
                <a:spcPct val="0"/>
              </a:spcBef>
              <a:buClrTx/>
              <a:buSzTx/>
              <a:buFont typeface="Wingdings" panose="05000000000000000000" pitchFamily="2" charset="2"/>
              <a:buChar char="u"/>
              <a:defRPr/>
            </a:pPr>
            <a:r>
              <a:rPr lang="zh-CN" altLang="en-US" sz="2800" b="1" dirty="0">
                <a:solidFill>
                  <a:schemeClr val="tx1"/>
                </a:solidFill>
              </a:rPr>
              <a:t>如果</a:t>
            </a:r>
            <a:r>
              <a:rPr lang="en-US" altLang="zh-CN" sz="2800" b="1" dirty="0">
                <a:solidFill>
                  <a:schemeClr val="tx1"/>
                </a:solidFill>
              </a:rPr>
              <a:t>n</a:t>
            </a:r>
            <a:r>
              <a:rPr lang="en-US" altLang="zh-CN" sz="2800" b="1" baseline="-25000" dirty="0">
                <a:solidFill>
                  <a:schemeClr val="tx1"/>
                </a:solidFill>
              </a:rPr>
              <a:t>1</a:t>
            </a:r>
            <a:r>
              <a:rPr lang="en-US" altLang="zh-CN" sz="2800" b="1" dirty="0">
                <a:solidFill>
                  <a:schemeClr val="tx1"/>
                </a:solidFill>
              </a:rPr>
              <a:t>=n</a:t>
            </a:r>
            <a:r>
              <a:rPr lang="en-US" altLang="zh-CN" sz="2800" b="1" baseline="-25000" dirty="0">
                <a:solidFill>
                  <a:schemeClr val="tx1"/>
                </a:solidFill>
              </a:rPr>
              <a:t>2</a:t>
            </a:r>
            <a:r>
              <a:rPr lang="en-US" altLang="zh-CN" sz="2800" b="1" dirty="0">
                <a:solidFill>
                  <a:schemeClr val="tx1"/>
                </a:solidFill>
              </a:rPr>
              <a:t>≈n/2</a:t>
            </a:r>
            <a:r>
              <a:rPr lang="zh-CN" altLang="en-US" sz="2800" b="1" dirty="0">
                <a:solidFill>
                  <a:schemeClr val="tx1"/>
                </a:solidFill>
              </a:rPr>
              <a:t>，则</a:t>
            </a:r>
            <a:r>
              <a:rPr lang="en-US" altLang="zh-CN" sz="2800" b="1" dirty="0">
                <a:solidFill>
                  <a:schemeClr val="tx1"/>
                </a:solidFill>
              </a:rPr>
              <a:t>T(n)</a:t>
            </a:r>
            <a:r>
              <a:rPr lang="zh-CN" altLang="en-US" sz="2800" b="1" dirty="0">
                <a:solidFill>
                  <a:schemeClr val="tx1"/>
                </a:solidFill>
              </a:rPr>
              <a:t>可表示为：</a:t>
            </a:r>
            <a:endParaRPr lang="en-US" altLang="zh-CN" sz="2800" b="1" dirty="0">
              <a:solidFill>
                <a:schemeClr val="tx1"/>
              </a:solidFill>
            </a:endParaRPr>
          </a:p>
          <a:p>
            <a:pPr>
              <a:lnSpc>
                <a:spcPct val="150000"/>
              </a:lnSpc>
              <a:spcBef>
                <a:spcPts val="1200"/>
              </a:spcBef>
              <a:buClrTx/>
              <a:buSzTx/>
              <a:buFontTx/>
              <a:buNone/>
              <a:defRPr/>
            </a:pPr>
            <a:r>
              <a:rPr lang="en-US" altLang="zh-CN" sz="2400" dirty="0">
                <a:solidFill>
                  <a:schemeClr val="tx1"/>
                </a:solidFill>
              </a:rPr>
              <a:t>                            </a:t>
            </a:r>
            <a:r>
              <a:rPr lang="en-US" altLang="zh-CN" sz="2400" b="1" dirty="0">
                <a:solidFill>
                  <a:schemeClr val="tx1"/>
                </a:solidFill>
              </a:rPr>
              <a:t>T(n) = </a:t>
            </a:r>
            <a:r>
              <a:rPr lang="en-US" altLang="zh-CN" sz="2400" b="1" dirty="0">
                <a:solidFill>
                  <a:srgbClr val="FF0000"/>
                </a:solidFill>
              </a:rPr>
              <a:t>2</a:t>
            </a:r>
            <a:r>
              <a:rPr lang="en-US" altLang="zh-CN" sz="2400" b="1" dirty="0">
                <a:solidFill>
                  <a:schemeClr val="tx1"/>
                </a:solidFill>
              </a:rPr>
              <a:t>T(n/2)+f(n)</a:t>
            </a:r>
          </a:p>
          <a:p>
            <a:pPr>
              <a:lnSpc>
                <a:spcPct val="150000"/>
              </a:lnSpc>
              <a:spcBef>
                <a:spcPts val="1200"/>
              </a:spcBef>
              <a:buClrTx/>
              <a:buSzTx/>
              <a:buFontTx/>
              <a:buNone/>
              <a:defRPr/>
            </a:pPr>
            <a:r>
              <a:rPr lang="zh-CN" altLang="en-US" sz="2400" dirty="0">
                <a:solidFill>
                  <a:schemeClr val="tx1"/>
                </a:solidFill>
              </a:rPr>
              <a:t>    如 </a:t>
            </a:r>
            <a:r>
              <a:rPr lang="zh-CN" altLang="en-US" sz="2400" b="1" dirty="0">
                <a:solidFill>
                  <a:srgbClr val="0000FF"/>
                </a:solidFill>
              </a:rPr>
              <a:t>归并排序</a:t>
            </a:r>
            <a:r>
              <a:rPr lang="zh-CN" altLang="en-US" sz="2400" dirty="0">
                <a:solidFill>
                  <a:schemeClr val="tx1"/>
                </a:solidFill>
              </a:rPr>
              <a:t>：   </a:t>
            </a:r>
            <a:r>
              <a:rPr lang="en-US" altLang="zh-CN" sz="2400" dirty="0">
                <a:solidFill>
                  <a:schemeClr val="tx1"/>
                </a:solidFill>
              </a:rPr>
              <a:t>T(n) = 2T(n/2)+</a:t>
            </a:r>
            <a:r>
              <a:rPr lang="en-US" altLang="zh-CN" sz="2400" dirty="0" err="1">
                <a:solidFill>
                  <a:schemeClr val="tx1"/>
                </a:solidFill>
              </a:rPr>
              <a:t>cn</a:t>
            </a:r>
            <a:endParaRPr lang="en-US" altLang="zh-CN" sz="2400" dirty="0">
              <a:solidFill>
                <a:schemeClr val="tx1"/>
              </a:solidFill>
            </a:endParaRPr>
          </a:p>
          <a:p>
            <a:pPr>
              <a:lnSpc>
                <a:spcPct val="150000"/>
              </a:lnSpc>
              <a:spcBef>
                <a:spcPts val="600"/>
              </a:spcBef>
              <a:buClrTx/>
              <a:buSzTx/>
              <a:buFontTx/>
              <a:buNone/>
              <a:defRPr/>
            </a:pPr>
            <a:r>
              <a:rPr lang="zh-CN" altLang="en-US" sz="2400" dirty="0">
                <a:solidFill>
                  <a:schemeClr val="tx1"/>
                </a:solidFill>
              </a:rPr>
              <a:t>    或如 </a:t>
            </a:r>
            <a:r>
              <a:rPr lang="zh-CN" altLang="en-US" sz="2400" b="1" dirty="0">
                <a:solidFill>
                  <a:srgbClr val="0000FF"/>
                </a:solidFill>
              </a:rPr>
              <a:t>二分查找</a:t>
            </a:r>
            <a:r>
              <a:rPr lang="zh-CN" altLang="en-US" sz="2400" dirty="0">
                <a:solidFill>
                  <a:schemeClr val="tx1"/>
                </a:solidFill>
              </a:rPr>
              <a:t>：</a:t>
            </a:r>
            <a:r>
              <a:rPr lang="en-US" altLang="zh-CN" sz="2400" dirty="0">
                <a:solidFill>
                  <a:schemeClr val="tx1"/>
                </a:solidFill>
              </a:rPr>
              <a:t>T(n) =T(n/2)+1</a:t>
            </a:r>
            <a:endParaRPr lang="zh-CN" altLang="en-US" sz="2400" dirty="0">
              <a:solidFill>
                <a:schemeClr val="tx1"/>
              </a:solidFill>
            </a:endParaRPr>
          </a:p>
        </p:txBody>
      </p:sp>
      <p:sp>
        <p:nvSpPr>
          <p:cNvPr id="10" name="矩形 9">
            <a:extLst>
              <a:ext uri="{FF2B5EF4-FFF2-40B4-BE49-F238E27FC236}">
                <a16:creationId xmlns:a16="http://schemas.microsoft.com/office/drawing/2014/main" id="{FA2CBB3B-FC9E-412E-9A30-DDECCF59C66A}"/>
              </a:ext>
            </a:extLst>
          </p:cNvPr>
          <p:cNvSpPr/>
          <p:nvPr/>
        </p:nvSpPr>
        <p:spPr>
          <a:xfrm>
            <a:off x="5592763" y="1989138"/>
            <a:ext cx="3349625" cy="1689100"/>
          </a:xfrm>
          <a:prstGeom prst="rect">
            <a:avLst/>
          </a:prstGeom>
          <a:solidFill>
            <a:schemeClr val="accent1">
              <a:lumMod val="20000"/>
              <a:lumOff val="80000"/>
            </a:schemeClr>
          </a:solidFill>
          <a:ln>
            <a:noFill/>
          </a:ln>
        </p:spPr>
        <p:txBody>
          <a:bodyPr>
            <a:spAutoFit/>
          </a:bodyPr>
          <a:lstStyle/>
          <a:p>
            <a:pPr>
              <a:lnSpc>
                <a:spcPct val="150000"/>
              </a:lnSpc>
              <a:defRPr/>
            </a:pPr>
            <a:r>
              <a:rPr lang="zh-CN" altLang="en-US" sz="2400" dirty="0">
                <a:latin typeface="微软雅黑" panose="020B0503020204020204" pitchFamily="34" charset="-122"/>
                <a:ea typeface="微软雅黑" panose="020B0503020204020204" pitchFamily="34" charset="-122"/>
              </a:rPr>
              <a:t>计算过程中，除递归求解子问题以外，其它必要处理所花费的时间</a:t>
            </a:r>
          </a:p>
        </p:txBody>
      </p:sp>
      <p:cxnSp>
        <p:nvCxnSpPr>
          <p:cNvPr id="50181" name="直接连接符 18">
            <a:extLst>
              <a:ext uri="{FF2B5EF4-FFF2-40B4-BE49-F238E27FC236}">
                <a16:creationId xmlns:a16="http://schemas.microsoft.com/office/drawing/2014/main" id="{057F76F8-9EF3-4646-B8BE-3EED0325CAB9}"/>
              </a:ext>
            </a:extLst>
          </p:cNvPr>
          <p:cNvCxnSpPr>
            <a:cxnSpLocks noChangeShapeType="1"/>
          </p:cNvCxnSpPr>
          <p:nvPr/>
        </p:nvCxnSpPr>
        <p:spPr bwMode="auto">
          <a:xfrm>
            <a:off x="5688013" y="1700213"/>
            <a:ext cx="755650" cy="0"/>
          </a:xfrm>
          <a:prstGeom prst="line">
            <a:avLst/>
          </a:prstGeom>
          <a:noFill/>
          <a:ln w="381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82" name="直接箭头连接符 19">
            <a:extLst>
              <a:ext uri="{FF2B5EF4-FFF2-40B4-BE49-F238E27FC236}">
                <a16:creationId xmlns:a16="http://schemas.microsoft.com/office/drawing/2014/main" id="{48BE9910-DDF3-4A4C-B743-E5C57EBAD889}"/>
              </a:ext>
            </a:extLst>
          </p:cNvPr>
          <p:cNvCxnSpPr>
            <a:cxnSpLocks noChangeShapeType="1"/>
          </p:cNvCxnSpPr>
          <p:nvPr/>
        </p:nvCxnSpPr>
        <p:spPr bwMode="auto">
          <a:xfrm flipV="1">
            <a:off x="6065838" y="1698625"/>
            <a:ext cx="0" cy="290513"/>
          </a:xfrm>
          <a:prstGeom prst="straightConnector1">
            <a:avLst/>
          </a:prstGeom>
          <a:noFill/>
          <a:ln w="28575" algn="ctr">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CF183E-EAC1-4B95-953E-C85CB220B0D3}"/>
              </a:ext>
            </a:extLst>
          </p:cNvPr>
          <p:cNvSpPr>
            <a:spLocks noGrp="1"/>
          </p:cNvSpPr>
          <p:nvPr>
            <p:ph idx="1"/>
          </p:nvPr>
        </p:nvSpPr>
        <p:spPr>
          <a:xfrm>
            <a:off x="323850" y="404813"/>
            <a:ext cx="8578850" cy="6119812"/>
          </a:xfrm>
          <a:solidFill>
            <a:schemeClr val="bg1"/>
          </a:solidFill>
        </p:spPr>
        <p:txBody>
          <a:bodyPr/>
          <a:lstStyle/>
          <a:p>
            <a:pPr eaLnBrk="1" hangingPunct="1">
              <a:lnSpc>
                <a:spcPct val="150000"/>
              </a:lnSpc>
              <a:spcBef>
                <a:spcPts val="600"/>
              </a:spcBef>
              <a:spcAft>
                <a:spcPts val="600"/>
              </a:spcAft>
              <a:buFont typeface="Wingdings" panose="05000000000000000000" pitchFamily="2" charset="2"/>
              <a:buChar char="u"/>
              <a:defRPr/>
            </a:pPr>
            <a:r>
              <a:rPr lang="zh-CN" altLang="en-US" sz="2800" b="1" dirty="0">
                <a:solidFill>
                  <a:srgbClr val="0000FF"/>
                </a:solidFill>
              </a:rPr>
              <a:t>分治算法的计算时间表达式往往是递归式</a:t>
            </a:r>
            <a:r>
              <a:rPr lang="zh-CN" altLang="en-US" sz="2800" dirty="0">
                <a:solidFill>
                  <a:srgbClr val="0000FF"/>
                </a:solidFill>
              </a:rPr>
              <a:t>。</a:t>
            </a:r>
            <a:endParaRPr lang="en-US" altLang="zh-CN" sz="2800" dirty="0">
              <a:solidFill>
                <a:srgbClr val="0000FF"/>
              </a:solidFill>
            </a:endParaRPr>
          </a:p>
          <a:p>
            <a:pPr eaLnBrk="1" hangingPunct="1">
              <a:lnSpc>
                <a:spcPct val="150000"/>
              </a:lnSpc>
              <a:spcBef>
                <a:spcPts val="600"/>
              </a:spcBef>
              <a:buFont typeface="Wingdings" panose="05000000000000000000" pitchFamily="2" charset="2"/>
              <a:buChar char="u"/>
              <a:defRPr/>
            </a:pPr>
            <a:r>
              <a:rPr lang="zh-CN" altLang="en-US" sz="2800" dirty="0"/>
              <a:t>那么如何</a:t>
            </a:r>
            <a:r>
              <a:rPr lang="zh-CN" altLang="en-US" sz="2800" dirty="0">
                <a:solidFill>
                  <a:srgbClr val="FF0000"/>
                </a:solidFill>
              </a:rPr>
              <a:t>化简递归式</a:t>
            </a:r>
            <a:r>
              <a:rPr lang="zh-CN" altLang="en-US" sz="2800" dirty="0"/>
              <a:t>，以得到形式简单的限界函数？</a:t>
            </a:r>
            <a:endParaRPr lang="en-US" altLang="zh-CN" sz="2800" dirty="0"/>
          </a:p>
          <a:p>
            <a:pPr marL="0" indent="0" eaLnBrk="1" hangingPunct="1">
              <a:lnSpc>
                <a:spcPct val="150000"/>
              </a:lnSpc>
              <a:spcBef>
                <a:spcPts val="1800"/>
              </a:spcBef>
              <a:buFont typeface="Wingdings" panose="05000000000000000000" pitchFamily="2" charset="2"/>
              <a:buNone/>
              <a:defRPr/>
            </a:pPr>
            <a:r>
              <a:rPr lang="en-US" altLang="zh-CN" sz="2800" b="1" dirty="0">
                <a:solidFill>
                  <a:srgbClr val="0000FF"/>
                </a:solidFill>
              </a:rPr>
              <a:t>   </a:t>
            </a:r>
            <a:r>
              <a:rPr lang="zh-CN" altLang="en-US" sz="2800" b="1" dirty="0">
                <a:solidFill>
                  <a:srgbClr val="0000FF"/>
                </a:solidFill>
              </a:rPr>
              <a:t>介绍三种常用的递归式求解方法</a:t>
            </a:r>
            <a:r>
              <a:rPr lang="zh-CN" altLang="en-US" sz="2800" dirty="0"/>
              <a:t>：</a:t>
            </a:r>
            <a:endParaRPr lang="en-US" altLang="zh-CN" sz="2800" dirty="0"/>
          </a:p>
          <a:p>
            <a:pPr marL="1079500" indent="360363" eaLnBrk="1" hangingPunct="1">
              <a:lnSpc>
                <a:spcPct val="150000"/>
              </a:lnSpc>
              <a:buFont typeface="Wingdings" panose="05000000000000000000" pitchFamily="2" charset="2"/>
              <a:buChar char="l"/>
              <a:defRPr/>
            </a:pPr>
            <a:r>
              <a:rPr lang="zh-CN" altLang="en-US" sz="2800" dirty="0"/>
              <a:t>代换法</a:t>
            </a:r>
            <a:endParaRPr lang="en-US" altLang="zh-CN" sz="2800" dirty="0"/>
          </a:p>
          <a:p>
            <a:pPr marL="1079500" indent="360363" eaLnBrk="1" hangingPunct="1">
              <a:lnSpc>
                <a:spcPct val="150000"/>
              </a:lnSpc>
              <a:buFont typeface="Wingdings" panose="05000000000000000000" pitchFamily="2" charset="2"/>
              <a:buChar char="l"/>
              <a:defRPr/>
            </a:pPr>
            <a:r>
              <a:rPr lang="zh-CN" altLang="en-US" sz="2800" dirty="0"/>
              <a:t>递归树法</a:t>
            </a:r>
            <a:endParaRPr lang="en-US" altLang="zh-CN" sz="2800" dirty="0"/>
          </a:p>
          <a:p>
            <a:pPr marL="1079500" indent="360363" eaLnBrk="1" hangingPunct="1">
              <a:lnSpc>
                <a:spcPct val="150000"/>
              </a:lnSpc>
              <a:buFont typeface="Wingdings" panose="05000000000000000000" pitchFamily="2" charset="2"/>
              <a:buChar char="l"/>
              <a:defRPr/>
            </a:pPr>
            <a:r>
              <a:rPr lang="zh-CN" altLang="en-US" sz="2800" dirty="0"/>
              <a:t>主方法</a:t>
            </a:r>
            <a:endParaRPr lang="en-US" altLang="zh-CN" sz="2800" dirty="0"/>
          </a:p>
          <a:p>
            <a:pPr marL="0" indent="0" eaLnBrk="1" hangingPunct="1">
              <a:lnSpc>
                <a:spcPct val="150000"/>
              </a:lnSpc>
              <a:spcBef>
                <a:spcPts val="1800"/>
              </a:spcBef>
              <a:buFont typeface="Wingdings" panose="05000000000000000000" pitchFamily="2" charset="2"/>
              <a:buNone/>
              <a:defRPr/>
            </a:pPr>
            <a:r>
              <a:rPr lang="zh-CN" altLang="en-US" sz="2400" b="1" dirty="0"/>
              <a:t>    注：递归式求解的目标是得到形式简单的渐近限界函数表示</a:t>
            </a:r>
            <a:endParaRPr lang="en-US" altLang="zh-CN" sz="2400" b="1" dirty="0"/>
          </a:p>
          <a:p>
            <a:pPr marL="0" indent="0" eaLnBrk="1" hangingPunct="1">
              <a:lnSpc>
                <a:spcPct val="150000"/>
              </a:lnSpc>
              <a:buFont typeface="Wingdings" panose="05000000000000000000" pitchFamily="2" charset="2"/>
              <a:buNone/>
              <a:defRPr/>
            </a:pPr>
            <a:r>
              <a:rPr lang="en-US" altLang="zh-CN" sz="2000" dirty="0">
                <a:solidFill>
                  <a:srgbClr val="0000FF"/>
                </a:solidFill>
              </a:rPr>
              <a:t>           </a:t>
            </a:r>
            <a:r>
              <a:rPr lang="zh-CN" altLang="en-US" sz="2000" dirty="0"/>
              <a:t>（即用</a:t>
            </a:r>
            <a:r>
              <a:rPr lang="en-US" altLang="zh-CN" sz="2000" dirty="0"/>
              <a:t>O</a:t>
            </a:r>
            <a:r>
              <a:rPr lang="zh-CN" altLang="en-US" sz="2000" dirty="0"/>
              <a:t>、</a:t>
            </a:r>
            <a:r>
              <a:rPr lang="el-GR" altLang="zh-CN" sz="2000" dirty="0"/>
              <a:t>Ω</a:t>
            </a:r>
            <a:r>
              <a:rPr lang="zh-CN" altLang="en-US" sz="2000" dirty="0"/>
              <a:t>、</a:t>
            </a:r>
            <a:r>
              <a:rPr lang="el-GR" altLang="zh-CN" sz="2000" dirty="0"/>
              <a:t>Θ</a:t>
            </a:r>
            <a:r>
              <a:rPr lang="zh-CN" altLang="en-US" sz="2000" dirty="0"/>
              <a:t>表示的函数式）。</a:t>
            </a:r>
            <a:endParaRPr lang="en-US" altLang="zh-CN" sz="2000" dirty="0"/>
          </a:p>
          <a:p>
            <a:pPr marL="1079500" indent="360363" eaLnBrk="1" hangingPunct="1">
              <a:lnSpc>
                <a:spcPct val="150000"/>
              </a:lnSpc>
              <a:buFont typeface="Wingdings" panose="05000000000000000000" pitchFamily="2" charset="2"/>
              <a:buChar char="l"/>
              <a:defRPr/>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B8E499-020A-4B7E-86CD-5995B612020C}"/>
              </a:ext>
            </a:extLst>
          </p:cNvPr>
          <p:cNvSpPr>
            <a:spLocks noGrp="1"/>
          </p:cNvSpPr>
          <p:nvPr>
            <p:ph idx="1"/>
          </p:nvPr>
        </p:nvSpPr>
        <p:spPr>
          <a:xfrm>
            <a:off x="179388" y="620713"/>
            <a:ext cx="8964612" cy="5640387"/>
          </a:xfrm>
          <a:solidFill>
            <a:schemeClr val="bg1"/>
          </a:solidFill>
        </p:spPr>
        <p:txBody>
          <a:bodyPr/>
          <a:lstStyle/>
          <a:p>
            <a:pPr eaLnBrk="1" hangingPunct="1">
              <a:buFont typeface="Wingdings 2" panose="05020102010507070707" pitchFamily="18" charset="2"/>
              <a:buNone/>
              <a:defRPr/>
            </a:pPr>
            <a:r>
              <a:rPr lang="zh-CN" altLang="en-US" sz="2800" b="1" dirty="0">
                <a:solidFill>
                  <a:srgbClr val="0000FF"/>
                </a:solidFill>
              </a:rPr>
              <a:t>预处理</a:t>
            </a:r>
            <a:r>
              <a:rPr lang="en-US" altLang="zh-CN" sz="2800" b="1" dirty="0"/>
              <a:t>——</a:t>
            </a:r>
            <a:r>
              <a:rPr lang="zh-CN" altLang="en-US" sz="2800" b="1" dirty="0"/>
              <a:t>对表达式细节的简化</a:t>
            </a:r>
            <a:endParaRPr lang="en-US" altLang="zh-CN" sz="2800" b="1" dirty="0"/>
          </a:p>
          <a:p>
            <a:pPr eaLnBrk="1" hangingPunct="1">
              <a:lnSpc>
                <a:spcPct val="150000"/>
              </a:lnSpc>
              <a:spcBef>
                <a:spcPts val="1200"/>
              </a:spcBef>
              <a:buFont typeface="Wingdings 2" panose="05020102010507070707" pitchFamily="18" charset="2"/>
              <a:buNone/>
              <a:defRPr/>
            </a:pPr>
            <a:r>
              <a:rPr lang="zh-CN" altLang="en-US" sz="2400" dirty="0"/>
              <a:t>      为便于处理，通常做如下假设和简化处理</a:t>
            </a:r>
            <a:endParaRPr lang="en-US" altLang="zh-CN" sz="2400" dirty="0"/>
          </a:p>
          <a:p>
            <a:pPr marL="0" indent="631825" eaLnBrk="1" hangingPunct="1">
              <a:lnSpc>
                <a:spcPct val="150000"/>
              </a:lnSpc>
              <a:spcBef>
                <a:spcPts val="1800"/>
              </a:spcBef>
              <a:buFont typeface="Wingdings 2" panose="05020102010507070707" pitchFamily="18" charset="2"/>
              <a:buNone/>
              <a:tabLst>
                <a:tab pos="263525" algn="l"/>
              </a:tabLst>
              <a:defRPr/>
            </a:pPr>
            <a:r>
              <a:rPr lang="en-US" altLang="zh-CN" sz="2400" dirty="0"/>
              <a:t>(1) </a:t>
            </a:r>
            <a:r>
              <a:rPr lang="zh-CN" altLang="en-US" sz="2400" b="1" dirty="0"/>
              <a:t>运行时间函数</a:t>
            </a:r>
            <a:r>
              <a:rPr lang="en-US" altLang="zh-CN" sz="2400" b="1" dirty="0">
                <a:solidFill>
                  <a:srgbClr val="0000FF"/>
                </a:solidFill>
              </a:rPr>
              <a:t>T(</a:t>
            </a:r>
            <a:r>
              <a:rPr lang="en-US" altLang="zh-CN" sz="2400" b="1" dirty="0">
                <a:solidFill>
                  <a:srgbClr val="FF0000"/>
                </a:solidFill>
              </a:rPr>
              <a:t>n</a:t>
            </a:r>
            <a:r>
              <a:rPr lang="en-US" altLang="zh-CN" sz="2400" b="1" dirty="0">
                <a:solidFill>
                  <a:srgbClr val="0000FF"/>
                </a:solidFill>
              </a:rPr>
              <a:t>)</a:t>
            </a:r>
            <a:r>
              <a:rPr lang="zh-CN" altLang="en-US" sz="2400" b="1" dirty="0"/>
              <a:t>的定义中，一般假定</a:t>
            </a:r>
            <a:r>
              <a:rPr lang="zh-CN" altLang="en-US" sz="2400" b="1" dirty="0">
                <a:solidFill>
                  <a:srgbClr val="0000FF"/>
                </a:solidFill>
              </a:rPr>
              <a:t>自变量</a:t>
            </a:r>
            <a:r>
              <a:rPr lang="en-US" altLang="zh-CN" sz="2400" b="1" dirty="0">
                <a:solidFill>
                  <a:srgbClr val="0000FF"/>
                </a:solidFill>
              </a:rPr>
              <a:t>n</a:t>
            </a:r>
            <a:r>
              <a:rPr lang="zh-CN" altLang="en-US" sz="2400" b="1" dirty="0">
                <a:solidFill>
                  <a:srgbClr val="0000FF"/>
                </a:solidFill>
              </a:rPr>
              <a:t>为正整数</a:t>
            </a:r>
            <a:r>
              <a:rPr lang="zh-CN" altLang="en-US" sz="2400" b="1" dirty="0"/>
              <a:t>。</a:t>
            </a:r>
            <a:endParaRPr lang="en-US" altLang="zh-CN" sz="2400" b="1" dirty="0"/>
          </a:p>
          <a:p>
            <a:pPr marL="1520825" lvl="1" eaLnBrk="1" hangingPunct="1">
              <a:lnSpc>
                <a:spcPct val="150000"/>
              </a:lnSpc>
              <a:spcBef>
                <a:spcPts val="1200"/>
              </a:spcBef>
              <a:buFont typeface="Wingdings" panose="05000000000000000000" pitchFamily="2" charset="2"/>
              <a:buChar char="Ø"/>
              <a:tabLst>
                <a:tab pos="263525" algn="l"/>
              </a:tabLst>
              <a:defRPr/>
            </a:pPr>
            <a:r>
              <a:rPr lang="zh-CN" altLang="en-US" sz="2400" dirty="0"/>
              <a:t>因为这样的</a:t>
            </a:r>
            <a:r>
              <a:rPr lang="en-US" altLang="zh-CN" sz="2400" dirty="0"/>
              <a:t>n</a:t>
            </a:r>
            <a:r>
              <a:rPr lang="zh-CN" altLang="en-US" sz="2400" dirty="0"/>
              <a:t>通常表示数据的个数。</a:t>
            </a:r>
            <a:endParaRPr lang="en-US" altLang="zh-CN" sz="2400" dirty="0"/>
          </a:p>
          <a:p>
            <a:pPr marL="0" indent="631825" eaLnBrk="1" hangingPunct="1">
              <a:lnSpc>
                <a:spcPct val="150000"/>
              </a:lnSpc>
              <a:spcBef>
                <a:spcPts val="3000"/>
              </a:spcBef>
              <a:buFont typeface="Wingdings 2" panose="05020102010507070707" pitchFamily="18" charset="2"/>
              <a:buNone/>
              <a:tabLst>
                <a:tab pos="263525" algn="l"/>
              </a:tabLst>
              <a:defRPr/>
            </a:pPr>
            <a:r>
              <a:rPr lang="en-US" altLang="zh-CN" sz="2400" dirty="0"/>
              <a:t>(2) </a:t>
            </a:r>
            <a:r>
              <a:rPr lang="zh-CN" altLang="en-US" sz="2400" b="1" dirty="0">
                <a:solidFill>
                  <a:srgbClr val="0000FF"/>
                </a:solidFill>
              </a:rPr>
              <a:t>忽略递归式的边界条件，</a:t>
            </a:r>
            <a:r>
              <a:rPr lang="zh-CN" altLang="en-US" sz="2400" b="1" dirty="0"/>
              <a:t>即</a:t>
            </a:r>
            <a:r>
              <a:rPr lang="en-US" altLang="zh-CN" sz="2400" b="1" dirty="0"/>
              <a:t>n</a:t>
            </a:r>
            <a:r>
              <a:rPr lang="zh-CN" altLang="en-US" sz="2400" b="1" dirty="0"/>
              <a:t>较小时函数值的表示。</a:t>
            </a:r>
            <a:endParaRPr lang="en-US" altLang="zh-CN" sz="2400" b="1" dirty="0"/>
          </a:p>
          <a:p>
            <a:pPr marL="1520825" lvl="3" eaLnBrk="1" hangingPunct="1">
              <a:lnSpc>
                <a:spcPct val="150000"/>
              </a:lnSpc>
              <a:buFont typeface="Wingdings" panose="05000000000000000000" pitchFamily="2" charset="2"/>
              <a:buChar char="Ø"/>
              <a:tabLst>
                <a:tab pos="263525" algn="l"/>
              </a:tabLst>
              <a:defRPr/>
            </a:pPr>
            <a:r>
              <a:rPr lang="zh-CN" altLang="en-US" sz="2400" dirty="0"/>
              <a:t>原因在于，虽然递归式的解会随着</a:t>
            </a:r>
            <a:r>
              <a:rPr lang="en-US" altLang="zh-CN" sz="2400" dirty="0"/>
              <a:t>T(1)</a:t>
            </a:r>
            <a:r>
              <a:rPr lang="zh-CN" altLang="en-US" sz="2400" dirty="0"/>
              <a:t>值的改变而改变，但此改变不会超过常数因子，</a:t>
            </a:r>
            <a:r>
              <a:rPr lang="zh-CN" altLang="en-US" sz="2400" dirty="0">
                <a:solidFill>
                  <a:srgbClr val="FF0000"/>
                </a:solidFill>
              </a:rPr>
              <a:t>对函数的阶没有根本影响</a:t>
            </a:r>
            <a:r>
              <a:rPr lang="zh-CN" altLang="en-US" sz="2400" dirty="0"/>
              <a:t>。</a:t>
            </a:r>
            <a:endParaRPr lang="en-US" altLang="zh-CN" sz="2400" dirty="0"/>
          </a:p>
          <a:p>
            <a:pPr eaLnBrk="1" hangingPunct="1">
              <a:buFont typeface="Wingdings 2" panose="05020102010507070707" pitchFamily="18" charset="2"/>
              <a:buNone/>
              <a:defRPr/>
            </a:pPr>
            <a:endParaRPr lang="en-US" altLang="zh-CN" dirty="0"/>
          </a:p>
          <a:p>
            <a:pPr eaLnBrk="1" hangingPunct="1">
              <a:buFont typeface="Wingdings 2" panose="05020102010507070707" pitchFamily="18" charset="2"/>
              <a:buNone/>
              <a:defRPr/>
            </a:pP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CB7712-C22E-4280-BBF8-E26F3E3744F9}"/>
              </a:ext>
            </a:extLst>
          </p:cNvPr>
          <p:cNvSpPr>
            <a:spLocks noGrp="1"/>
          </p:cNvSpPr>
          <p:nvPr>
            <p:ph idx="1"/>
          </p:nvPr>
        </p:nvSpPr>
        <p:spPr>
          <a:xfrm>
            <a:off x="179388" y="765175"/>
            <a:ext cx="8713787" cy="5495925"/>
          </a:xfrm>
          <a:solidFill>
            <a:schemeClr val="bg1"/>
          </a:solidFill>
        </p:spPr>
        <p:txBody>
          <a:bodyPr/>
          <a:lstStyle/>
          <a:p>
            <a:pPr marL="0" indent="631825" eaLnBrk="1" hangingPunct="1">
              <a:lnSpc>
                <a:spcPct val="150000"/>
              </a:lnSpc>
              <a:spcBef>
                <a:spcPts val="1200"/>
              </a:spcBef>
              <a:buFont typeface="Wingdings 2" panose="05020102010507070707" pitchFamily="18" charset="2"/>
              <a:buNone/>
              <a:tabLst>
                <a:tab pos="263525" algn="l"/>
              </a:tabLst>
              <a:defRPr/>
            </a:pPr>
            <a:r>
              <a:rPr lang="en-US" altLang="zh-CN" sz="2800" b="1" dirty="0"/>
              <a:t>(3) </a:t>
            </a:r>
            <a:r>
              <a:rPr lang="zh-CN" altLang="en-US" sz="2800" b="1" dirty="0"/>
              <a:t>对上取整、下取整运算做合理简化</a:t>
            </a:r>
            <a:endParaRPr lang="en-US" altLang="zh-CN" sz="2800" b="1" dirty="0"/>
          </a:p>
          <a:p>
            <a:pPr marL="0" indent="631825" eaLnBrk="1" hangingPunct="1">
              <a:lnSpc>
                <a:spcPct val="150000"/>
              </a:lnSpc>
              <a:spcBef>
                <a:spcPts val="1200"/>
              </a:spcBef>
              <a:buFont typeface="Wingdings 2" panose="05020102010507070707" pitchFamily="18" charset="2"/>
              <a:buNone/>
              <a:tabLst>
                <a:tab pos="263525" algn="l"/>
              </a:tabLst>
              <a:defRPr/>
            </a:pPr>
            <a:r>
              <a:rPr lang="en-US" altLang="zh-CN" sz="2400" dirty="0"/>
              <a:t>     </a:t>
            </a:r>
            <a:r>
              <a:rPr lang="zh-CN" altLang="en-US" sz="2400" dirty="0"/>
              <a:t>如：</a:t>
            </a:r>
            <a:endParaRPr lang="en-US" altLang="zh-CN" sz="2400" dirty="0"/>
          </a:p>
          <a:p>
            <a:pPr marL="0" indent="631825" eaLnBrk="1" hangingPunct="1">
              <a:lnSpc>
                <a:spcPct val="150000"/>
              </a:lnSpc>
              <a:spcBef>
                <a:spcPts val="1200"/>
              </a:spcBef>
              <a:buFont typeface="Wingdings 2" panose="05020102010507070707" pitchFamily="18" charset="2"/>
              <a:buNone/>
              <a:tabLst>
                <a:tab pos="263525" algn="l"/>
              </a:tabLst>
              <a:defRPr/>
            </a:pPr>
            <a:endParaRPr lang="en-US" altLang="zh-CN" sz="2400" dirty="0"/>
          </a:p>
          <a:p>
            <a:pPr marL="0" indent="631825" eaLnBrk="1" hangingPunct="1">
              <a:lnSpc>
                <a:spcPct val="150000"/>
              </a:lnSpc>
              <a:spcBef>
                <a:spcPts val="1200"/>
              </a:spcBef>
              <a:buFont typeface="Wingdings 2" panose="05020102010507070707" pitchFamily="18" charset="2"/>
              <a:buNone/>
              <a:tabLst>
                <a:tab pos="263525" algn="l"/>
              </a:tabLst>
              <a:defRPr/>
            </a:pPr>
            <a:r>
              <a:rPr lang="zh-CN" altLang="en-US" sz="2400" dirty="0"/>
              <a:t>     通常忽略上、下取整函数，就可写作以下简单形式：</a:t>
            </a:r>
            <a:endParaRPr lang="en-US" altLang="zh-CN" sz="2400" dirty="0"/>
          </a:p>
          <a:p>
            <a:pPr eaLnBrk="1" hangingPunct="1">
              <a:buFont typeface="Wingdings 2" panose="05020102010507070707" pitchFamily="18" charset="2"/>
              <a:buNone/>
              <a:defRPr/>
            </a:pPr>
            <a:endParaRPr lang="en-US" altLang="zh-CN" sz="2400" dirty="0"/>
          </a:p>
          <a:p>
            <a:pPr eaLnBrk="1" hangingPunct="1">
              <a:buFont typeface="Wingdings 2" panose="05020102010507070707" pitchFamily="18" charset="2"/>
              <a:buNone/>
              <a:defRPr/>
            </a:pPr>
            <a:endParaRPr lang="zh-CN" altLang="en-US" sz="2400" dirty="0"/>
          </a:p>
        </p:txBody>
      </p:sp>
      <p:graphicFrame>
        <p:nvGraphicFramePr>
          <p:cNvPr id="53251" name="Object 2">
            <a:extLst>
              <a:ext uri="{FF2B5EF4-FFF2-40B4-BE49-F238E27FC236}">
                <a16:creationId xmlns:a16="http://schemas.microsoft.com/office/drawing/2014/main" id="{7DC9609D-DA0E-4368-A4DB-0C9B19DB2936}"/>
              </a:ext>
            </a:extLst>
          </p:cNvPr>
          <p:cNvGraphicFramePr>
            <a:graphicFrameLocks noChangeAspect="1"/>
          </p:cNvGraphicFramePr>
          <p:nvPr/>
        </p:nvGraphicFramePr>
        <p:xfrm>
          <a:off x="1763713" y="2133600"/>
          <a:ext cx="6221412" cy="501650"/>
        </p:xfrm>
        <a:graphic>
          <a:graphicData uri="http://schemas.openxmlformats.org/presentationml/2006/ole">
            <mc:AlternateContent xmlns:mc="http://schemas.openxmlformats.org/markup-compatibility/2006">
              <mc:Choice xmlns:v="urn:schemas-microsoft-com:vml" Requires="v">
                <p:oleObj spid="_x0000_s53285" name="公式" r:id="rId4" imgW="2159000" imgH="228600" progId="Equation.3">
                  <p:embed/>
                </p:oleObj>
              </mc:Choice>
              <mc:Fallback>
                <p:oleObj name="公式" r:id="rId4" imgW="215900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2133600"/>
                        <a:ext cx="622141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2" name="Object 3">
            <a:extLst>
              <a:ext uri="{FF2B5EF4-FFF2-40B4-BE49-F238E27FC236}">
                <a16:creationId xmlns:a16="http://schemas.microsoft.com/office/drawing/2014/main" id="{D38E55AA-6C67-4134-910A-B907A08502D0}"/>
              </a:ext>
            </a:extLst>
          </p:cNvPr>
          <p:cNvGraphicFramePr>
            <a:graphicFrameLocks noChangeAspect="1"/>
          </p:cNvGraphicFramePr>
          <p:nvPr/>
        </p:nvGraphicFramePr>
        <p:xfrm>
          <a:off x="2555875" y="4003675"/>
          <a:ext cx="4176713" cy="593725"/>
        </p:xfrm>
        <a:graphic>
          <a:graphicData uri="http://schemas.openxmlformats.org/presentationml/2006/ole">
            <mc:AlternateContent xmlns:mc="http://schemas.openxmlformats.org/markup-compatibility/2006">
              <mc:Choice xmlns:v="urn:schemas-microsoft-com:vml" Requires="v">
                <p:oleObj spid="_x0000_s53286" name="公式" r:id="rId6" imgW="1435100" imgH="203200" progId="Equation.3">
                  <p:embed/>
                </p:oleObj>
              </mc:Choice>
              <mc:Fallback>
                <p:oleObj name="公式" r:id="rId6" imgW="1435100" imgH="203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4003675"/>
                        <a:ext cx="41767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6EB336BB-03B0-4D98-98D0-67E4512A6DFC}"/>
              </a:ext>
            </a:extLst>
          </p:cNvPr>
          <p:cNvSpPr>
            <a:spLocks noGrp="1" noChangeArrowheads="1"/>
          </p:cNvSpPr>
          <p:nvPr>
            <p:ph type="title"/>
          </p:nvPr>
        </p:nvSpPr>
        <p:spPr>
          <a:xfrm>
            <a:off x="179388" y="188913"/>
            <a:ext cx="8548687" cy="766762"/>
          </a:xfrm>
          <a:solidFill>
            <a:schemeClr val="bg1"/>
          </a:solidFill>
        </p:spPr>
        <p:txBody>
          <a:bodyPr/>
          <a:lstStyle/>
          <a:p>
            <a:pPr algn="l" eaLnBrk="1" hangingPunct="1"/>
            <a:r>
              <a:rPr lang="en-US" altLang="zh-CN" sz="3600" b="1"/>
              <a:t>1) </a:t>
            </a:r>
            <a:r>
              <a:rPr lang="zh-CN" altLang="en-US" sz="3600" b="1"/>
              <a:t>代换法</a:t>
            </a:r>
            <a:r>
              <a:rPr lang="en-US" altLang="zh-CN" sz="3600" b="1"/>
              <a:t>(</a:t>
            </a:r>
            <a:r>
              <a:rPr lang="en-US" altLang="zh-CN" sz="1800" b="1"/>
              <a:t>The substitution method for solving recurrences</a:t>
            </a:r>
            <a:r>
              <a:rPr lang="en-US" altLang="zh-CN" sz="3600" b="1"/>
              <a:t>)</a:t>
            </a:r>
            <a:endParaRPr lang="zh-CN" altLang="en-US" sz="4000" b="1"/>
          </a:p>
        </p:txBody>
      </p:sp>
      <p:sp>
        <p:nvSpPr>
          <p:cNvPr id="3" name="内容占位符 2">
            <a:extLst>
              <a:ext uri="{FF2B5EF4-FFF2-40B4-BE49-F238E27FC236}">
                <a16:creationId xmlns:a16="http://schemas.microsoft.com/office/drawing/2014/main" id="{164A895B-61D0-4EFB-9ADA-5FA19AD9D795}"/>
              </a:ext>
            </a:extLst>
          </p:cNvPr>
          <p:cNvSpPr>
            <a:spLocks noGrp="1"/>
          </p:cNvSpPr>
          <p:nvPr>
            <p:ph idx="1"/>
          </p:nvPr>
        </p:nvSpPr>
        <p:spPr>
          <a:xfrm>
            <a:off x="395288" y="1412875"/>
            <a:ext cx="8507412" cy="4497388"/>
          </a:xfrm>
          <a:solidFill>
            <a:schemeClr val="bg1"/>
          </a:solidFill>
        </p:spPr>
        <p:txBody>
          <a:bodyPr/>
          <a:lstStyle/>
          <a:p>
            <a:pPr marL="0" indent="0" eaLnBrk="1" hangingPunct="1">
              <a:lnSpc>
                <a:spcPct val="150000"/>
              </a:lnSpc>
              <a:buFont typeface="Wingdings" panose="05000000000000000000" pitchFamily="2" charset="2"/>
              <a:buNone/>
              <a:defRPr/>
            </a:pPr>
            <a:r>
              <a:rPr lang="zh-CN" altLang="en-US" sz="2800" dirty="0"/>
              <a:t>用</a:t>
            </a:r>
            <a:r>
              <a:rPr lang="zh-CN" altLang="en-US" sz="2800" dirty="0">
                <a:solidFill>
                  <a:srgbClr val="FF0000"/>
                </a:solidFill>
              </a:rPr>
              <a:t>代换法</a:t>
            </a:r>
            <a:r>
              <a:rPr lang="zh-CN" altLang="en-US" sz="2800" dirty="0"/>
              <a:t>解递归式基本思想：</a:t>
            </a:r>
            <a:endParaRPr lang="en-US" altLang="zh-CN" sz="2800" dirty="0"/>
          </a:p>
          <a:p>
            <a:pPr marL="0" indent="622300" eaLnBrk="1" hangingPunct="1">
              <a:lnSpc>
                <a:spcPct val="150000"/>
              </a:lnSpc>
              <a:buFont typeface="Wingdings 2" panose="05020102010507070707" pitchFamily="18" charset="2"/>
              <a:buNone/>
              <a:defRPr/>
            </a:pPr>
            <a:r>
              <a:rPr lang="zh-CN" altLang="en-US" sz="2400" b="1" dirty="0">
                <a:solidFill>
                  <a:srgbClr val="0000FF"/>
                </a:solidFill>
              </a:rPr>
              <a:t>先猜测解的形式，然后用</a:t>
            </a:r>
            <a:r>
              <a:rPr lang="zh-CN" altLang="en-US" sz="2400" b="1" dirty="0">
                <a:solidFill>
                  <a:srgbClr val="FF0000"/>
                </a:solidFill>
              </a:rPr>
              <a:t>数学归纳法</a:t>
            </a:r>
            <a:r>
              <a:rPr lang="zh-CN" altLang="en-US" sz="2400" b="1" dirty="0">
                <a:solidFill>
                  <a:srgbClr val="0000FF"/>
                </a:solidFill>
              </a:rPr>
              <a:t>求出解中的常数，并证明解是正确的。</a:t>
            </a:r>
            <a:endParaRPr lang="en-US" altLang="zh-CN" sz="2400" b="1" dirty="0">
              <a:solidFill>
                <a:srgbClr val="0000FF"/>
              </a:solidFill>
            </a:endParaRPr>
          </a:p>
          <a:p>
            <a:pPr eaLnBrk="1" hangingPunct="1">
              <a:lnSpc>
                <a:spcPct val="150000"/>
              </a:lnSpc>
              <a:defRPr/>
            </a:pPr>
            <a:r>
              <a:rPr lang="zh-CN" altLang="en-US" sz="2800" dirty="0"/>
              <a:t>用代换法解递归式的步骤：</a:t>
            </a:r>
            <a:endParaRPr lang="en-US" altLang="zh-CN" sz="2800" dirty="0"/>
          </a:p>
          <a:p>
            <a:pPr indent="468313" eaLnBrk="1" hangingPunct="1">
              <a:lnSpc>
                <a:spcPct val="150000"/>
              </a:lnSpc>
              <a:buFont typeface="Wingdings 2" panose="05020102010507070707" pitchFamily="18" charset="2"/>
              <a:buNone/>
              <a:defRPr/>
            </a:pPr>
            <a:r>
              <a:rPr lang="en-US" altLang="zh-CN" sz="2400" dirty="0"/>
              <a:t>(1) </a:t>
            </a:r>
            <a:r>
              <a:rPr lang="zh-CN" altLang="en-US" sz="2400" dirty="0"/>
              <a:t>猜测解的形式</a:t>
            </a:r>
            <a:endParaRPr lang="en-US" altLang="zh-CN" sz="2400" dirty="0"/>
          </a:p>
          <a:p>
            <a:pPr indent="468313" eaLnBrk="1" hangingPunct="1">
              <a:lnSpc>
                <a:spcPct val="150000"/>
              </a:lnSpc>
              <a:buFont typeface="Wingdings 2" panose="05020102010507070707" pitchFamily="18" charset="2"/>
              <a:buNone/>
              <a:defRPr/>
            </a:pPr>
            <a:r>
              <a:rPr lang="en-US" altLang="zh-CN" sz="2400" dirty="0"/>
              <a:t>(2) </a:t>
            </a:r>
            <a:r>
              <a:rPr lang="zh-CN" altLang="en-US" sz="2400" dirty="0"/>
              <a:t>用数学归纳法证明猜测的正确性</a:t>
            </a:r>
          </a:p>
          <a:p>
            <a:pPr eaLnBrk="1" hangingPunct="1">
              <a:lnSpc>
                <a:spcPct val="150000"/>
              </a:lnSpc>
              <a:buFont typeface="Wingdings 2" panose="05020102010507070707" pitchFamily="18" charset="2"/>
              <a:buNone/>
              <a:defRPr/>
            </a:pP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130984-C498-43F2-A12D-BC97FDCDA5A2}"/>
              </a:ext>
            </a:extLst>
          </p:cNvPr>
          <p:cNvSpPr>
            <a:spLocks noGrp="1"/>
          </p:cNvSpPr>
          <p:nvPr>
            <p:ph idx="1"/>
          </p:nvPr>
        </p:nvSpPr>
        <p:spPr>
          <a:xfrm>
            <a:off x="179388" y="188913"/>
            <a:ext cx="8785225" cy="6026150"/>
          </a:xfrm>
          <a:solidFill>
            <a:schemeClr val="bg1"/>
          </a:solidFill>
        </p:spPr>
        <p:txBody>
          <a:bodyPr/>
          <a:lstStyle/>
          <a:p>
            <a:pPr marL="0" indent="0" eaLnBrk="1" hangingPunct="1">
              <a:lnSpc>
                <a:spcPct val="150000"/>
              </a:lnSpc>
              <a:buFont typeface="Wingdings" panose="05000000000000000000" pitchFamily="2" charset="2"/>
              <a:buNone/>
              <a:defRPr/>
            </a:pPr>
            <a:r>
              <a:rPr lang="zh-CN" altLang="en-US" sz="2800" b="1" dirty="0">
                <a:solidFill>
                  <a:srgbClr val="0000FF"/>
                </a:solidFill>
              </a:rPr>
              <a:t>分治法的基本思想</a:t>
            </a:r>
            <a:r>
              <a:rPr lang="zh-CN" altLang="en-US" sz="2400" b="1" dirty="0">
                <a:solidFill>
                  <a:srgbClr val="0000FF"/>
                </a:solidFill>
              </a:rPr>
              <a:t>：</a:t>
            </a:r>
            <a:endParaRPr lang="en-US" altLang="zh-CN" sz="2400" b="1" dirty="0">
              <a:solidFill>
                <a:srgbClr val="0000FF"/>
              </a:solidFill>
            </a:endParaRPr>
          </a:p>
          <a:p>
            <a:pPr marL="0" indent="0" eaLnBrk="1" hangingPunct="1">
              <a:lnSpc>
                <a:spcPct val="150000"/>
              </a:lnSpc>
              <a:buFont typeface="Wingdings" panose="05000000000000000000" pitchFamily="2" charset="2"/>
              <a:buNone/>
              <a:defRPr/>
            </a:pPr>
            <a:r>
              <a:rPr lang="en-US" altLang="zh-CN" sz="2400" dirty="0"/>
              <a:t>       </a:t>
            </a:r>
            <a:r>
              <a:rPr lang="zh-CN" altLang="en-US" sz="2400" dirty="0"/>
              <a:t>当问题规模比较大而无法直接求解时，将原始问题分解为几个规模较小、但</a:t>
            </a:r>
            <a:r>
              <a:rPr lang="zh-CN" altLang="en-US" sz="2400" dirty="0">
                <a:solidFill>
                  <a:srgbClr val="FF0000"/>
                </a:solidFill>
              </a:rPr>
              <a:t>类似于</a:t>
            </a:r>
            <a:r>
              <a:rPr lang="zh-CN" altLang="en-US" sz="2400" dirty="0"/>
              <a:t>原始问题的子问题，然后</a:t>
            </a:r>
            <a:r>
              <a:rPr lang="zh-CN" altLang="en-US" sz="2400" dirty="0">
                <a:solidFill>
                  <a:srgbClr val="FF0000"/>
                </a:solidFill>
              </a:rPr>
              <a:t>递归</a:t>
            </a:r>
            <a:r>
              <a:rPr lang="zh-CN" altLang="en-US" sz="2400" dirty="0"/>
              <a:t>地求解这些子问题，最后合并子问题的解以得到原始问题的解。</a:t>
            </a:r>
            <a:endParaRPr lang="en-US" altLang="zh-CN" sz="2400" dirty="0"/>
          </a:p>
          <a:p>
            <a:pPr marL="365760" indent="-256032" eaLnBrk="1" fontAlgn="auto" hangingPunct="1">
              <a:lnSpc>
                <a:spcPct val="160000"/>
              </a:lnSpc>
              <a:spcAft>
                <a:spcPts val="0"/>
              </a:spcAft>
              <a:buFont typeface="Wingdings 3"/>
              <a:buNone/>
              <a:defRPr/>
            </a:pPr>
            <a:r>
              <a:rPr lang="zh-CN" altLang="en-US" sz="2400" dirty="0">
                <a:solidFill>
                  <a:schemeClr val="tx2"/>
                </a:solidFill>
              </a:rPr>
              <a:t>分治法遵循三个基本步骤 ：</a:t>
            </a:r>
          </a:p>
          <a:p>
            <a:pPr marL="3228975" indent="-3228975" eaLnBrk="1" fontAlgn="auto" hangingPunct="1">
              <a:lnSpc>
                <a:spcPct val="160000"/>
              </a:lnSpc>
              <a:spcAft>
                <a:spcPts val="0"/>
              </a:spcAft>
              <a:buFont typeface="Wingdings 3"/>
              <a:buNone/>
              <a:defRPr/>
            </a:pPr>
            <a:r>
              <a:rPr lang="en-US" altLang="zh-CN" sz="2200" dirty="0"/>
              <a:t>       1</a:t>
            </a:r>
            <a:r>
              <a:rPr lang="zh-CN" altLang="en-US" sz="2200" dirty="0"/>
              <a:t>）</a:t>
            </a:r>
            <a:r>
              <a:rPr lang="zh-CN" altLang="en-US" sz="2200" dirty="0">
                <a:solidFill>
                  <a:srgbClr val="FF0000"/>
                </a:solidFill>
              </a:rPr>
              <a:t>分解</a:t>
            </a:r>
            <a:r>
              <a:rPr lang="zh-CN" altLang="en-US" sz="2200" dirty="0">
                <a:solidFill>
                  <a:srgbClr val="0000FF"/>
                </a:solidFill>
              </a:rPr>
              <a:t>（</a:t>
            </a:r>
            <a:r>
              <a:rPr lang="en-US" altLang="zh-CN" sz="2200" dirty="0">
                <a:solidFill>
                  <a:srgbClr val="0000FF"/>
                </a:solidFill>
              </a:rPr>
              <a:t>Divide</a:t>
            </a:r>
            <a:r>
              <a:rPr lang="zh-CN" altLang="en-US" sz="2200" dirty="0">
                <a:solidFill>
                  <a:srgbClr val="0000FF"/>
                </a:solidFill>
              </a:rPr>
              <a:t>）</a:t>
            </a:r>
            <a:r>
              <a:rPr lang="zh-CN" altLang="en-US" sz="2200" dirty="0"/>
              <a:t>：</a:t>
            </a:r>
            <a:r>
              <a:rPr lang="zh-CN" altLang="en-US" sz="1800" dirty="0"/>
              <a:t>将原问题分为若干个规模较小、相互独立，形式与原问题一样的子问题；</a:t>
            </a:r>
            <a:r>
              <a:rPr lang="zh-CN" altLang="en-US" sz="2200" dirty="0"/>
              <a:t> </a:t>
            </a:r>
          </a:p>
          <a:p>
            <a:pPr marL="3141663" indent="-3141663" eaLnBrk="1" fontAlgn="auto" hangingPunct="1">
              <a:lnSpc>
                <a:spcPct val="160000"/>
              </a:lnSpc>
              <a:spcAft>
                <a:spcPts val="0"/>
              </a:spcAft>
              <a:buFont typeface="Wingdings 3"/>
              <a:buNone/>
              <a:defRPr/>
            </a:pPr>
            <a:r>
              <a:rPr lang="zh-CN" altLang="en-US" sz="2200" dirty="0"/>
              <a:t>　　</a:t>
            </a:r>
            <a:r>
              <a:rPr lang="en-US" altLang="zh-CN" sz="2200" dirty="0"/>
              <a:t>2</a:t>
            </a:r>
            <a:r>
              <a:rPr lang="zh-CN" altLang="en-US" sz="2200" dirty="0"/>
              <a:t>）</a:t>
            </a:r>
            <a:r>
              <a:rPr lang="zh-CN" altLang="en-US" sz="2200" dirty="0">
                <a:solidFill>
                  <a:srgbClr val="FF0000"/>
                </a:solidFill>
              </a:rPr>
              <a:t>解决</a:t>
            </a:r>
            <a:r>
              <a:rPr lang="zh-CN" altLang="en-US" sz="2200" dirty="0">
                <a:solidFill>
                  <a:srgbClr val="0000FF"/>
                </a:solidFill>
              </a:rPr>
              <a:t>（</a:t>
            </a:r>
            <a:r>
              <a:rPr lang="en-US" altLang="zh-CN" sz="2200" dirty="0">
                <a:solidFill>
                  <a:srgbClr val="0000FF"/>
                </a:solidFill>
              </a:rPr>
              <a:t>Conquer</a:t>
            </a:r>
            <a:r>
              <a:rPr lang="zh-CN" altLang="en-US" sz="2200" dirty="0">
                <a:solidFill>
                  <a:srgbClr val="0000FF"/>
                </a:solidFill>
              </a:rPr>
              <a:t>）</a:t>
            </a:r>
            <a:r>
              <a:rPr lang="zh-CN" altLang="en-US" sz="2200" dirty="0"/>
              <a:t>：</a:t>
            </a:r>
            <a:r>
              <a:rPr lang="zh-CN" altLang="en-US" sz="1800" dirty="0"/>
              <a:t>若子问题规模较小、可直接求解时则直接解；否则“</a:t>
            </a:r>
            <a:r>
              <a:rPr lang="zh-CN" altLang="en-US" sz="1800" b="1" dirty="0">
                <a:solidFill>
                  <a:srgbClr val="00B050"/>
                </a:solidFill>
              </a:rPr>
              <a:t>递归</a:t>
            </a:r>
            <a:r>
              <a:rPr lang="zh-CN" altLang="en-US" sz="1800" dirty="0"/>
              <a:t>”地求解各个子问题，即继续将较大子问题分</a:t>
            </a:r>
            <a:endParaRPr lang="en-US" altLang="zh-CN" sz="1800" dirty="0"/>
          </a:p>
          <a:p>
            <a:pPr marL="3141663" indent="-3141663" eaLnBrk="1" fontAlgn="auto" hangingPunct="1">
              <a:lnSpc>
                <a:spcPct val="160000"/>
              </a:lnSpc>
              <a:spcAft>
                <a:spcPts val="0"/>
              </a:spcAft>
              <a:buFont typeface="Wingdings 3"/>
              <a:buNone/>
              <a:defRPr/>
            </a:pPr>
            <a:r>
              <a:rPr lang="en-US" altLang="zh-CN" sz="1800" dirty="0"/>
              <a:t>                                                 </a:t>
            </a:r>
            <a:r>
              <a:rPr lang="zh-CN" altLang="en-US" sz="1800" dirty="0"/>
              <a:t>解为更小的子问题，然后重复上述计算过程。</a:t>
            </a:r>
            <a:endParaRPr lang="en-US" altLang="zh-CN" sz="2200" dirty="0"/>
          </a:p>
          <a:p>
            <a:pPr marL="0" indent="0" eaLnBrk="1" fontAlgn="auto" hangingPunct="1">
              <a:lnSpc>
                <a:spcPct val="160000"/>
              </a:lnSpc>
              <a:spcAft>
                <a:spcPts val="0"/>
              </a:spcAft>
              <a:buFont typeface="Wingdings 3"/>
              <a:buNone/>
              <a:defRPr/>
            </a:pPr>
            <a:r>
              <a:rPr lang="zh-CN" altLang="en-US" sz="2200" dirty="0"/>
              <a:t>       </a:t>
            </a:r>
            <a:r>
              <a:rPr lang="en-US" altLang="zh-CN" sz="2200" dirty="0"/>
              <a:t>3</a:t>
            </a:r>
            <a:r>
              <a:rPr lang="zh-CN" altLang="en-US" sz="2200" dirty="0"/>
              <a:t>）</a:t>
            </a:r>
            <a:r>
              <a:rPr lang="zh-CN" altLang="en-US" sz="2200" dirty="0">
                <a:solidFill>
                  <a:srgbClr val="FF0000"/>
                </a:solidFill>
              </a:rPr>
              <a:t>合并</a:t>
            </a:r>
            <a:r>
              <a:rPr lang="zh-CN" altLang="en-US" sz="2200" dirty="0">
                <a:solidFill>
                  <a:srgbClr val="0000FF"/>
                </a:solidFill>
              </a:rPr>
              <a:t>（</a:t>
            </a:r>
            <a:r>
              <a:rPr lang="en-US" altLang="zh-CN" sz="2200" dirty="0">
                <a:solidFill>
                  <a:srgbClr val="0000FF"/>
                </a:solidFill>
              </a:rPr>
              <a:t>Combine</a:t>
            </a:r>
            <a:r>
              <a:rPr lang="zh-CN" altLang="en-US" sz="2200" dirty="0">
                <a:solidFill>
                  <a:srgbClr val="0000FF"/>
                </a:solidFill>
              </a:rPr>
              <a:t>）</a:t>
            </a:r>
            <a:r>
              <a:rPr lang="zh-CN" altLang="en-US" sz="2200" dirty="0"/>
              <a:t>：</a:t>
            </a:r>
            <a:r>
              <a:rPr lang="zh-CN" altLang="en-US" sz="1800" dirty="0"/>
              <a:t>将子问题的解合并成原问题的解。</a:t>
            </a:r>
          </a:p>
          <a:p>
            <a:pPr marL="0" indent="0" eaLnBrk="1" hangingPunct="1">
              <a:lnSpc>
                <a:spcPct val="150000"/>
              </a:lnSpc>
              <a:buFont typeface="Wingdings" panose="05000000000000000000" pitchFamily="2" charset="2"/>
              <a:buNone/>
              <a:defRPr/>
            </a:pPr>
            <a:r>
              <a:rPr lang="zh-CN" altLang="en-US" sz="2400" dirty="0"/>
              <a:t>    </a:t>
            </a:r>
          </a:p>
          <a:p>
            <a:pPr marL="0" indent="0" eaLnBrk="1" hangingPunct="1">
              <a:lnSpc>
                <a:spcPct val="150000"/>
              </a:lnSpc>
              <a:buFont typeface="Wingdings" panose="05000000000000000000" pitchFamily="2" charset="2"/>
              <a:buNone/>
              <a:defRPr/>
            </a:pPr>
            <a:r>
              <a:rPr lang="zh-CN" altLang="en-US" sz="2400"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F6285E-FD6F-4CFD-B176-733255AE35F3}"/>
              </a:ext>
            </a:extLst>
          </p:cNvPr>
          <p:cNvSpPr>
            <a:spLocks noGrp="1"/>
          </p:cNvSpPr>
          <p:nvPr>
            <p:ph idx="1"/>
          </p:nvPr>
        </p:nvSpPr>
        <p:spPr>
          <a:xfrm>
            <a:off x="107950" y="427038"/>
            <a:ext cx="8856663" cy="6097587"/>
          </a:xfrm>
          <a:solidFill>
            <a:schemeClr val="bg1"/>
          </a:solidFill>
        </p:spPr>
        <p:txBody>
          <a:bodyPr/>
          <a:lstStyle/>
          <a:p>
            <a:pPr eaLnBrk="1" hangingPunct="1">
              <a:lnSpc>
                <a:spcPct val="150000"/>
              </a:lnSpc>
              <a:spcBef>
                <a:spcPts val="0"/>
              </a:spcBef>
              <a:spcAft>
                <a:spcPts val="0"/>
              </a:spcAft>
              <a:buFont typeface="Wingdings 2" panose="05020102010507070707" pitchFamily="18" charset="2"/>
              <a:buNone/>
              <a:defRPr/>
            </a:pPr>
            <a:r>
              <a:rPr lang="zh-CN" altLang="en-US" sz="2400" dirty="0"/>
              <a:t>例：用代换法确定下式的上界</a:t>
            </a:r>
            <a:endParaRPr lang="en-US" altLang="zh-CN" sz="2400" dirty="0"/>
          </a:p>
          <a:p>
            <a:pPr eaLnBrk="1" hangingPunct="1">
              <a:lnSpc>
                <a:spcPct val="150000"/>
              </a:lnSpc>
              <a:spcBef>
                <a:spcPts val="0"/>
              </a:spcBef>
              <a:spcAft>
                <a:spcPts val="0"/>
              </a:spcAft>
              <a:buFont typeface="Wingdings 2" panose="05020102010507070707" pitchFamily="18" charset="2"/>
              <a:buNone/>
              <a:defRPr/>
            </a:pPr>
            <a:endParaRPr lang="en-US" altLang="zh-CN" sz="2400" dirty="0"/>
          </a:p>
          <a:p>
            <a:pPr marL="895350" indent="-895350" eaLnBrk="1" hangingPunct="1">
              <a:lnSpc>
                <a:spcPct val="150000"/>
              </a:lnSpc>
              <a:spcBef>
                <a:spcPts val="2400"/>
              </a:spcBef>
              <a:spcAft>
                <a:spcPts val="0"/>
              </a:spcAft>
              <a:buFont typeface="Wingdings 2" panose="05020102010507070707" pitchFamily="18" charset="2"/>
              <a:buNone/>
              <a:defRPr/>
            </a:pPr>
            <a:r>
              <a:rPr lang="zh-CN" altLang="en-US" sz="2400" b="1" dirty="0">
                <a:solidFill>
                  <a:srgbClr val="0000FF"/>
                </a:solidFill>
              </a:rPr>
              <a:t>怎么猜？</a:t>
            </a:r>
            <a:endParaRPr lang="en-US" altLang="zh-CN" sz="2400" b="1" dirty="0">
              <a:solidFill>
                <a:srgbClr val="0000FF"/>
              </a:solidFill>
            </a:endParaRPr>
          </a:p>
          <a:p>
            <a:pPr marL="895350" indent="-895350" eaLnBrk="1" hangingPunct="1">
              <a:lnSpc>
                <a:spcPct val="150000"/>
              </a:lnSpc>
              <a:spcBef>
                <a:spcPts val="0"/>
              </a:spcBef>
              <a:spcAft>
                <a:spcPts val="0"/>
              </a:spcAft>
              <a:buFont typeface="Wingdings 2" panose="05020102010507070707" pitchFamily="18" charset="2"/>
              <a:buNone/>
              <a:defRPr/>
            </a:pPr>
            <a:r>
              <a:rPr lang="en-US" altLang="zh-CN" sz="2400" dirty="0"/>
              <a:t>       </a:t>
            </a:r>
            <a:r>
              <a:rPr lang="zh-CN" altLang="en-US" sz="2400" dirty="0"/>
              <a:t>该式与                                  类似，故猜测其解为</a:t>
            </a:r>
            <a:endParaRPr lang="en-US" altLang="zh-CN" sz="2400" dirty="0"/>
          </a:p>
          <a:p>
            <a:pPr marL="895350" indent="-895350" eaLnBrk="1" hangingPunct="1">
              <a:lnSpc>
                <a:spcPct val="150000"/>
              </a:lnSpc>
              <a:spcBef>
                <a:spcPts val="1800"/>
              </a:spcBef>
              <a:spcAft>
                <a:spcPts val="1800"/>
              </a:spcAft>
              <a:buFont typeface="Wingdings 2" panose="05020102010507070707" pitchFamily="18" charset="2"/>
              <a:buNone/>
              <a:defRPr/>
            </a:pPr>
            <a:r>
              <a:rPr lang="en-US" altLang="zh-CN" sz="2400" i="1" dirty="0"/>
              <a:t>                                 </a:t>
            </a:r>
            <a:r>
              <a:rPr lang="en-US" altLang="zh-CN" sz="2400" dirty="0"/>
              <a:t>T(n) = O(</a:t>
            </a:r>
            <a:r>
              <a:rPr lang="en-US" altLang="zh-CN" sz="2400" dirty="0" err="1"/>
              <a:t>nlogn</a:t>
            </a:r>
            <a:r>
              <a:rPr lang="en-US" altLang="zh-CN" sz="2400" dirty="0"/>
              <a:t>)</a:t>
            </a:r>
          </a:p>
          <a:p>
            <a:pPr marL="87313" indent="534988" eaLnBrk="1" hangingPunct="1">
              <a:lnSpc>
                <a:spcPct val="150000"/>
              </a:lnSpc>
              <a:spcBef>
                <a:spcPts val="0"/>
              </a:spcBef>
              <a:spcAft>
                <a:spcPts val="0"/>
              </a:spcAft>
              <a:buFont typeface="Wingdings 2" panose="05020102010507070707" pitchFamily="18" charset="2"/>
              <a:buNone/>
              <a:defRPr/>
            </a:pPr>
            <a:r>
              <a:rPr lang="zh-CN" altLang="en-US" sz="2400" b="1" dirty="0"/>
              <a:t>代入法要证明的是：</a:t>
            </a:r>
            <a:r>
              <a:rPr lang="zh-CN" altLang="en-US" sz="2400" dirty="0"/>
              <a:t>如何恰当选择常数</a:t>
            </a:r>
            <a:r>
              <a:rPr lang="en-US" altLang="zh-CN" sz="2400" dirty="0"/>
              <a:t>c</a:t>
            </a:r>
            <a:r>
              <a:rPr lang="zh-CN" altLang="en-US" sz="2400" dirty="0"/>
              <a:t>，使得</a:t>
            </a:r>
            <a:r>
              <a:rPr lang="en-US" altLang="zh-CN" sz="2400" i="1" dirty="0"/>
              <a:t>T(n)≤</a:t>
            </a:r>
            <a:r>
              <a:rPr lang="en-US" altLang="zh-CN" sz="2400" i="1" dirty="0" err="1"/>
              <a:t>cnlogn</a:t>
            </a:r>
            <a:r>
              <a:rPr lang="en-US" altLang="zh-CN" sz="2400" i="1" dirty="0"/>
              <a:t> </a:t>
            </a:r>
          </a:p>
          <a:p>
            <a:pPr marL="87313" indent="534988" eaLnBrk="1" hangingPunct="1">
              <a:lnSpc>
                <a:spcPct val="150000"/>
              </a:lnSpc>
              <a:spcBef>
                <a:spcPts val="0"/>
              </a:spcBef>
              <a:spcAft>
                <a:spcPts val="0"/>
              </a:spcAft>
              <a:buFont typeface="Wingdings 2" panose="05020102010507070707" pitchFamily="18" charset="2"/>
              <a:buNone/>
              <a:defRPr/>
            </a:pPr>
            <a:r>
              <a:rPr lang="en-US" altLang="zh-CN" sz="2400" i="1" dirty="0"/>
              <a:t>                              </a:t>
            </a:r>
            <a:r>
              <a:rPr lang="zh-CN" altLang="en-US" sz="2400" dirty="0"/>
              <a:t>成立？</a:t>
            </a:r>
            <a:endParaRPr lang="en-US" altLang="zh-CN" sz="2400" dirty="0"/>
          </a:p>
          <a:p>
            <a:pPr marL="87313" indent="534988" eaLnBrk="1" hangingPunct="1">
              <a:lnSpc>
                <a:spcPct val="150000"/>
              </a:lnSpc>
              <a:spcBef>
                <a:spcPts val="0"/>
              </a:spcBef>
              <a:spcAft>
                <a:spcPts val="0"/>
              </a:spcAft>
              <a:buFont typeface="Wingdings 2" panose="05020102010507070707" pitchFamily="18" charset="2"/>
              <a:buNone/>
              <a:defRPr/>
            </a:pPr>
            <a:r>
              <a:rPr lang="zh-CN" altLang="en-US" sz="2400" b="1" dirty="0"/>
              <a:t>所以现在设法证明：</a:t>
            </a:r>
            <a:r>
              <a:rPr lang="en-US" altLang="zh-CN" sz="2400" i="1" dirty="0"/>
              <a:t>T(n)≤</a:t>
            </a:r>
            <a:r>
              <a:rPr lang="en-US" altLang="zh-CN" sz="2400" i="1" dirty="0" err="1"/>
              <a:t>cnlogn</a:t>
            </a:r>
            <a:r>
              <a:rPr lang="zh-CN" altLang="en-US" sz="2400" dirty="0"/>
              <a:t>，并</a:t>
            </a:r>
            <a:r>
              <a:rPr lang="zh-CN" altLang="en-US" sz="2400" b="1" dirty="0">
                <a:solidFill>
                  <a:srgbClr val="0000FF"/>
                </a:solidFill>
              </a:rPr>
              <a:t>确定常数</a:t>
            </a:r>
            <a:r>
              <a:rPr lang="en-US" altLang="zh-CN" sz="2400" b="1" dirty="0">
                <a:solidFill>
                  <a:srgbClr val="0000FF"/>
                </a:solidFill>
              </a:rPr>
              <a:t>c</a:t>
            </a:r>
            <a:r>
              <a:rPr lang="zh-CN" altLang="en-US" sz="2400" b="1" dirty="0">
                <a:solidFill>
                  <a:srgbClr val="0000FF"/>
                </a:solidFill>
              </a:rPr>
              <a:t>的存在</a:t>
            </a:r>
            <a:r>
              <a:rPr lang="zh-CN" altLang="en-US" sz="2400" dirty="0"/>
              <a:t>。</a:t>
            </a:r>
            <a:endParaRPr lang="en-US" altLang="zh-CN" sz="2400" dirty="0"/>
          </a:p>
          <a:p>
            <a:pPr eaLnBrk="1" hangingPunct="1">
              <a:lnSpc>
                <a:spcPct val="150000"/>
              </a:lnSpc>
              <a:spcBef>
                <a:spcPts val="0"/>
              </a:spcBef>
              <a:spcAft>
                <a:spcPts val="0"/>
              </a:spcAft>
              <a:buFont typeface="Wingdings 2" panose="05020102010507070707" pitchFamily="18" charset="2"/>
              <a:buNone/>
              <a:defRPr/>
            </a:pPr>
            <a:endParaRPr lang="zh-CN" altLang="en-US" sz="2400" dirty="0"/>
          </a:p>
        </p:txBody>
      </p:sp>
      <p:graphicFrame>
        <p:nvGraphicFramePr>
          <p:cNvPr id="56323" name="Object 2">
            <a:extLst>
              <a:ext uri="{FF2B5EF4-FFF2-40B4-BE49-F238E27FC236}">
                <a16:creationId xmlns:a16="http://schemas.microsoft.com/office/drawing/2014/main" id="{BAAAE815-6A5C-4CD7-AE2E-BA2AAA55FFEF}"/>
              </a:ext>
            </a:extLst>
          </p:cNvPr>
          <p:cNvGraphicFramePr>
            <a:graphicFrameLocks noChangeAspect="1"/>
          </p:cNvGraphicFramePr>
          <p:nvPr/>
        </p:nvGraphicFramePr>
        <p:xfrm>
          <a:off x="2771775" y="1292225"/>
          <a:ext cx="3267075" cy="560388"/>
        </p:xfrm>
        <a:graphic>
          <a:graphicData uri="http://schemas.openxmlformats.org/presentationml/2006/ole">
            <mc:AlternateContent xmlns:mc="http://schemas.openxmlformats.org/markup-compatibility/2006">
              <mc:Choice xmlns:v="urn:schemas-microsoft-com:vml" Requires="v">
                <p:oleObj spid="_x0000_s56357" name="公式" r:id="rId3" imgW="1333500" imgH="228600" progId="Equation.3">
                  <p:embed/>
                </p:oleObj>
              </mc:Choice>
              <mc:Fallback>
                <p:oleObj name="公式" r:id="rId3" imgW="13335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292225"/>
                        <a:ext cx="32670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28" name="Object 3">
            <a:extLst>
              <a:ext uri="{FF2B5EF4-FFF2-40B4-BE49-F238E27FC236}">
                <a16:creationId xmlns:a16="http://schemas.microsoft.com/office/drawing/2014/main" id="{1FEDDFA2-3FEE-425E-BB48-5BBBE79FC6A3}"/>
              </a:ext>
            </a:extLst>
          </p:cNvPr>
          <p:cNvGraphicFramePr>
            <a:graphicFrameLocks noChangeAspect="1"/>
          </p:cNvGraphicFramePr>
          <p:nvPr/>
        </p:nvGraphicFramePr>
        <p:xfrm>
          <a:off x="1825625" y="2505075"/>
          <a:ext cx="2951163" cy="493713"/>
        </p:xfrm>
        <a:graphic>
          <a:graphicData uri="http://schemas.openxmlformats.org/presentationml/2006/ole">
            <mc:AlternateContent xmlns:mc="http://schemas.openxmlformats.org/markup-compatibility/2006">
              <mc:Choice xmlns:v="urn:schemas-microsoft-com:vml" Requires="v">
                <p:oleObj spid="_x0000_s56358" name="公式" r:id="rId5" imgW="1218671" imgH="203112" progId="Equation.3">
                  <p:embed/>
                </p:oleObj>
              </mc:Choice>
              <mc:Fallback>
                <p:oleObj name="公式" r:id="rId5" imgW="1218671" imgH="203112"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5625" y="2505075"/>
                        <a:ext cx="29511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D8E0C9B-EF98-4B58-8D2F-218C7D287DC1}"/>
              </a:ext>
            </a:extLst>
          </p:cNvPr>
          <p:cNvSpPr>
            <a:spLocks noGrp="1"/>
          </p:cNvSpPr>
          <p:nvPr>
            <p:ph idx="1"/>
          </p:nvPr>
        </p:nvSpPr>
        <p:spPr>
          <a:xfrm>
            <a:off x="179388" y="260350"/>
            <a:ext cx="8856662" cy="6026150"/>
          </a:xfrm>
          <a:solidFill>
            <a:schemeClr val="bg1"/>
          </a:solidFill>
        </p:spPr>
        <p:txBody>
          <a:bodyPr/>
          <a:lstStyle/>
          <a:p>
            <a:pPr marL="895350" indent="-895350" eaLnBrk="1" hangingPunct="1">
              <a:lnSpc>
                <a:spcPct val="150000"/>
              </a:lnSpc>
              <a:spcBef>
                <a:spcPts val="0"/>
              </a:spcBef>
              <a:spcAft>
                <a:spcPts val="0"/>
              </a:spcAft>
              <a:buFont typeface="Wingdings 2" panose="05020102010507070707" pitchFamily="18" charset="2"/>
              <a:buNone/>
              <a:defRPr/>
            </a:pPr>
            <a:r>
              <a:rPr lang="zh-CN" altLang="en-US" sz="2400" dirty="0"/>
              <a:t>证明： </a:t>
            </a:r>
            <a:endParaRPr lang="en-US" altLang="zh-CN" sz="2400" dirty="0"/>
          </a:p>
          <a:p>
            <a:pPr marL="895350" indent="-895350" eaLnBrk="1" hangingPunct="1">
              <a:lnSpc>
                <a:spcPct val="150000"/>
              </a:lnSpc>
              <a:spcBef>
                <a:spcPts val="0"/>
              </a:spcBef>
              <a:spcAft>
                <a:spcPts val="0"/>
              </a:spcAft>
              <a:buFont typeface="Wingdings 2" panose="05020102010507070707" pitchFamily="18" charset="2"/>
              <a:buNone/>
              <a:defRPr/>
            </a:pPr>
            <a:r>
              <a:rPr lang="en-US" altLang="zh-CN" sz="2400" dirty="0"/>
              <a:t>       </a:t>
            </a:r>
            <a:r>
              <a:rPr lang="zh-CN" altLang="en-US" sz="2400" dirty="0"/>
              <a:t>假设该界对          成立，即     </a:t>
            </a:r>
            <a:r>
              <a:rPr lang="en-US" altLang="zh-CN" sz="2400" dirty="0"/>
              <a:t>         </a:t>
            </a:r>
            <a:r>
              <a:rPr lang="zh-CN" altLang="en-US" sz="2400" dirty="0"/>
              <a:t>                            ，</a:t>
            </a:r>
            <a:endParaRPr lang="en-US" altLang="zh-CN" sz="2400" dirty="0"/>
          </a:p>
          <a:p>
            <a:pPr marL="895350" indent="-895350" eaLnBrk="1" hangingPunct="1">
              <a:lnSpc>
                <a:spcPct val="150000"/>
              </a:lnSpc>
              <a:spcBef>
                <a:spcPts val="1200"/>
              </a:spcBef>
              <a:spcAft>
                <a:spcPts val="0"/>
              </a:spcAft>
              <a:buFont typeface="Wingdings 2" panose="05020102010507070707" pitchFamily="18" charset="2"/>
              <a:buNone/>
              <a:defRPr/>
            </a:pPr>
            <a:r>
              <a:rPr lang="zh-CN" altLang="en-US" sz="2400" dirty="0"/>
              <a:t>       则在数学归纳法推论证明阶段对递归式做代换，有：</a:t>
            </a:r>
            <a:endParaRPr lang="en-US" altLang="zh-CN" sz="2400" dirty="0"/>
          </a:p>
          <a:p>
            <a:pPr marL="0" indent="715963" eaLnBrk="1" hangingPunct="1">
              <a:lnSpc>
                <a:spcPct val="150000"/>
              </a:lnSpc>
              <a:spcBef>
                <a:spcPts val="0"/>
              </a:spcBef>
              <a:spcAft>
                <a:spcPts val="0"/>
              </a:spcAft>
              <a:buFont typeface="Wingdings 2" panose="05020102010507070707" pitchFamily="18" charset="2"/>
              <a:buNone/>
              <a:defRPr/>
            </a:pPr>
            <a:endParaRPr lang="en-US" altLang="zh-CN" sz="2400" dirty="0"/>
          </a:p>
          <a:p>
            <a:pPr marL="0" indent="715963" eaLnBrk="1" hangingPunct="1">
              <a:lnSpc>
                <a:spcPct val="150000"/>
              </a:lnSpc>
              <a:spcBef>
                <a:spcPts val="0"/>
              </a:spcBef>
              <a:spcAft>
                <a:spcPts val="0"/>
              </a:spcAft>
              <a:buFont typeface="Wingdings 2" panose="05020102010507070707" pitchFamily="18" charset="2"/>
              <a:buNone/>
              <a:defRPr/>
            </a:pPr>
            <a:endParaRPr lang="en-US" altLang="zh-CN" sz="2400" dirty="0"/>
          </a:p>
          <a:p>
            <a:pPr marL="0" indent="715963" eaLnBrk="1" hangingPunct="1">
              <a:lnSpc>
                <a:spcPct val="150000"/>
              </a:lnSpc>
              <a:spcBef>
                <a:spcPts val="0"/>
              </a:spcBef>
              <a:spcAft>
                <a:spcPts val="0"/>
              </a:spcAft>
              <a:buFont typeface="Wingdings 2" panose="05020102010507070707" pitchFamily="18" charset="2"/>
              <a:buNone/>
              <a:defRPr/>
            </a:pPr>
            <a:endParaRPr lang="en-US" altLang="zh-CN" sz="2400" dirty="0"/>
          </a:p>
          <a:p>
            <a:pPr marL="0" indent="715963" eaLnBrk="1" hangingPunct="1">
              <a:lnSpc>
                <a:spcPct val="150000"/>
              </a:lnSpc>
              <a:spcBef>
                <a:spcPts val="600"/>
              </a:spcBef>
              <a:spcAft>
                <a:spcPts val="0"/>
              </a:spcAft>
              <a:buFont typeface="Wingdings 2" panose="05020102010507070707" pitchFamily="18" charset="2"/>
              <a:buNone/>
              <a:defRPr/>
            </a:pPr>
            <a:endParaRPr lang="en-US" altLang="zh-CN" sz="2400" dirty="0"/>
          </a:p>
          <a:p>
            <a:pPr marL="0" indent="715963" eaLnBrk="1" hangingPunct="1">
              <a:lnSpc>
                <a:spcPct val="150000"/>
              </a:lnSpc>
              <a:spcBef>
                <a:spcPts val="600"/>
              </a:spcBef>
              <a:spcAft>
                <a:spcPts val="0"/>
              </a:spcAft>
              <a:buFont typeface="Wingdings 2" panose="05020102010507070707" pitchFamily="18" charset="2"/>
              <a:buNone/>
              <a:defRPr/>
            </a:pPr>
            <a:endParaRPr lang="en-US" altLang="zh-CN" sz="2400" dirty="0"/>
          </a:p>
          <a:p>
            <a:pPr marL="0" indent="715963" eaLnBrk="1" hangingPunct="1">
              <a:lnSpc>
                <a:spcPct val="150000"/>
              </a:lnSpc>
              <a:spcBef>
                <a:spcPts val="600"/>
              </a:spcBef>
              <a:spcAft>
                <a:spcPts val="0"/>
              </a:spcAft>
              <a:buFont typeface="Wingdings 2" panose="05020102010507070707" pitchFamily="18" charset="2"/>
              <a:buNone/>
              <a:defRPr/>
            </a:pPr>
            <a:r>
              <a:rPr lang="zh-CN" altLang="en-US" sz="2400" dirty="0"/>
              <a:t>故，要使</a:t>
            </a:r>
            <a:r>
              <a:rPr lang="en-US" altLang="zh-CN" sz="2400" b="1" dirty="0">
                <a:solidFill>
                  <a:srgbClr val="0000FF"/>
                </a:solidFill>
              </a:rPr>
              <a:t>T(n)≤</a:t>
            </a:r>
            <a:r>
              <a:rPr lang="en-US" altLang="zh-CN" sz="2400" b="1" dirty="0" err="1">
                <a:solidFill>
                  <a:srgbClr val="0000FF"/>
                </a:solidFill>
              </a:rPr>
              <a:t>cnlogn</a:t>
            </a:r>
            <a:r>
              <a:rPr lang="zh-CN" altLang="en-US" sz="2400" dirty="0"/>
              <a:t>成立，只要</a:t>
            </a:r>
            <a:r>
              <a:rPr lang="en-US" altLang="zh-CN" sz="2400" dirty="0"/>
              <a:t>c≥1</a:t>
            </a:r>
            <a:r>
              <a:rPr lang="zh-CN" altLang="en-US" sz="2400" dirty="0"/>
              <a:t>就可以，这样的</a:t>
            </a:r>
            <a:r>
              <a:rPr lang="en-US" altLang="zh-CN" sz="2400" dirty="0"/>
              <a:t>c</a:t>
            </a:r>
            <a:r>
              <a:rPr lang="zh-CN" altLang="en-US" sz="2400" dirty="0"/>
              <a:t>是</a:t>
            </a:r>
            <a:r>
              <a:rPr lang="zh-CN" altLang="en-US" sz="2400" dirty="0">
                <a:solidFill>
                  <a:srgbClr val="FF0000"/>
                </a:solidFill>
              </a:rPr>
              <a:t>存在</a:t>
            </a:r>
            <a:r>
              <a:rPr lang="zh-CN" altLang="en-US" sz="2400" dirty="0"/>
              <a:t>的</a:t>
            </a:r>
            <a:r>
              <a:rPr lang="zh-CN" altLang="en-US" sz="2400" dirty="0">
                <a:solidFill>
                  <a:srgbClr val="FF0000"/>
                </a:solidFill>
              </a:rPr>
              <a:t>、合理</a:t>
            </a:r>
            <a:r>
              <a:rPr lang="zh-CN" altLang="en-US" sz="2400" dirty="0"/>
              <a:t>的。</a:t>
            </a:r>
            <a:endParaRPr lang="en-US" altLang="zh-CN" sz="2400" dirty="0"/>
          </a:p>
          <a:p>
            <a:pPr eaLnBrk="1" hangingPunct="1">
              <a:lnSpc>
                <a:spcPct val="150000"/>
              </a:lnSpc>
              <a:spcBef>
                <a:spcPts val="0"/>
              </a:spcBef>
              <a:spcAft>
                <a:spcPts val="0"/>
              </a:spcAft>
              <a:buFont typeface="Wingdings 2" panose="05020102010507070707" pitchFamily="18" charset="2"/>
              <a:buNone/>
              <a:defRPr/>
            </a:pPr>
            <a:endParaRPr lang="zh-CN" altLang="en-US" sz="2400" dirty="0"/>
          </a:p>
        </p:txBody>
      </p:sp>
      <p:graphicFrame>
        <p:nvGraphicFramePr>
          <p:cNvPr id="57347" name="Object 4">
            <a:extLst>
              <a:ext uri="{FF2B5EF4-FFF2-40B4-BE49-F238E27FC236}">
                <a16:creationId xmlns:a16="http://schemas.microsoft.com/office/drawing/2014/main" id="{49157C8F-71C3-4B6F-B833-4A319C1EF5DF}"/>
              </a:ext>
            </a:extLst>
          </p:cNvPr>
          <p:cNvGraphicFramePr>
            <a:graphicFrameLocks noChangeAspect="1"/>
          </p:cNvGraphicFramePr>
          <p:nvPr/>
        </p:nvGraphicFramePr>
        <p:xfrm>
          <a:off x="2420938" y="981075"/>
          <a:ext cx="792162" cy="415925"/>
        </p:xfrm>
        <a:graphic>
          <a:graphicData uri="http://schemas.openxmlformats.org/presentationml/2006/ole">
            <mc:AlternateContent xmlns:mc="http://schemas.openxmlformats.org/markup-compatibility/2006">
              <mc:Choice xmlns:v="urn:schemas-microsoft-com:vml" Requires="v">
                <p:oleObj spid="_x0000_s57404" name="公式" r:id="rId3" imgW="457200" imgH="241300" progId="Equation.3">
                  <p:embed/>
                </p:oleObj>
              </mc:Choice>
              <mc:Fallback>
                <p:oleObj name="公式" r:id="rId3" imgW="4572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8" y="981075"/>
                        <a:ext cx="7921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8" name="Object 5">
            <a:extLst>
              <a:ext uri="{FF2B5EF4-FFF2-40B4-BE49-F238E27FC236}">
                <a16:creationId xmlns:a16="http://schemas.microsoft.com/office/drawing/2014/main" id="{032889A2-7FC9-45AB-ABAA-127CBD93E4F1}"/>
              </a:ext>
            </a:extLst>
          </p:cNvPr>
          <p:cNvGraphicFramePr>
            <a:graphicFrameLocks noChangeAspect="1"/>
          </p:cNvGraphicFramePr>
          <p:nvPr/>
        </p:nvGraphicFramePr>
        <p:xfrm>
          <a:off x="4608513" y="989013"/>
          <a:ext cx="3733800" cy="407987"/>
        </p:xfrm>
        <a:graphic>
          <a:graphicData uri="http://schemas.openxmlformats.org/presentationml/2006/ole">
            <mc:AlternateContent xmlns:mc="http://schemas.openxmlformats.org/markup-compatibility/2006">
              <mc:Choice xmlns:v="urn:schemas-microsoft-com:vml" Requires="v">
                <p:oleObj spid="_x0000_s57405" name="公式" r:id="rId5" imgW="1854200" imgH="228600" progId="Equation.3">
                  <p:embed/>
                </p:oleObj>
              </mc:Choice>
              <mc:Fallback>
                <p:oleObj name="公式" r:id="rId5" imgW="18542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513" y="989013"/>
                        <a:ext cx="37338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9" name="Object 6">
            <a:extLst>
              <a:ext uri="{FF2B5EF4-FFF2-40B4-BE49-F238E27FC236}">
                <a16:creationId xmlns:a16="http://schemas.microsoft.com/office/drawing/2014/main" id="{0552DEB0-37C9-4746-A0BC-5C3AFD8A69AE}"/>
              </a:ext>
            </a:extLst>
          </p:cNvPr>
          <p:cNvGraphicFramePr>
            <a:graphicFrameLocks noChangeAspect="1"/>
          </p:cNvGraphicFramePr>
          <p:nvPr/>
        </p:nvGraphicFramePr>
        <p:xfrm>
          <a:off x="1187450" y="2465388"/>
          <a:ext cx="6048375" cy="2305050"/>
        </p:xfrm>
        <a:graphic>
          <a:graphicData uri="http://schemas.openxmlformats.org/presentationml/2006/ole">
            <mc:AlternateContent xmlns:mc="http://schemas.openxmlformats.org/markup-compatibility/2006">
              <mc:Choice xmlns:v="urn:schemas-microsoft-com:vml" Requires="v">
                <p:oleObj spid="_x0000_s57406" name="公式" r:id="rId7" imgW="2362200" imgH="914400" progId="Equation.3">
                  <p:embed/>
                </p:oleObj>
              </mc:Choice>
              <mc:Fallback>
                <p:oleObj name="公式" r:id="rId7" imgW="2362200" imgH="914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2465388"/>
                        <a:ext cx="604837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a:extLst>
              <a:ext uri="{FF2B5EF4-FFF2-40B4-BE49-F238E27FC236}">
                <a16:creationId xmlns:a16="http://schemas.microsoft.com/office/drawing/2014/main" id="{5BBF8C37-3ADC-4D67-BBB3-C1BBE187BD10}"/>
              </a:ext>
            </a:extLst>
          </p:cNvPr>
          <p:cNvSpPr txBox="1"/>
          <p:nvPr/>
        </p:nvSpPr>
        <p:spPr>
          <a:xfrm>
            <a:off x="7697788" y="3268663"/>
            <a:ext cx="1338262" cy="369887"/>
          </a:xfrm>
          <a:prstGeom prst="rect">
            <a:avLst/>
          </a:prstGeom>
          <a:solidFill>
            <a:schemeClr val="accent1">
              <a:lumMod val="20000"/>
              <a:lumOff val="80000"/>
            </a:schemeClr>
          </a:solidFill>
        </p:spPr>
        <p:txBody>
          <a:bodyPr wrap="none">
            <a:spAutoFit/>
          </a:bodyPr>
          <a:lstStyle/>
          <a:p>
            <a:pPr>
              <a:defRPr/>
            </a:pPr>
            <a:r>
              <a:rPr lang="zh-CN" altLang="en-US" dirty="0"/>
              <a:t>去掉底函数</a:t>
            </a:r>
          </a:p>
        </p:txBody>
      </p:sp>
      <p:sp>
        <p:nvSpPr>
          <p:cNvPr id="9" name="文本框 8">
            <a:extLst>
              <a:ext uri="{FF2B5EF4-FFF2-40B4-BE49-F238E27FC236}">
                <a16:creationId xmlns:a16="http://schemas.microsoft.com/office/drawing/2014/main" id="{79FDAC88-B18C-4EB2-BDBE-92BB72D179CA}"/>
              </a:ext>
            </a:extLst>
          </p:cNvPr>
          <p:cNvSpPr txBox="1"/>
          <p:nvPr/>
        </p:nvSpPr>
        <p:spPr>
          <a:xfrm>
            <a:off x="7756525" y="3817938"/>
            <a:ext cx="1106488" cy="369887"/>
          </a:xfrm>
          <a:prstGeom prst="rect">
            <a:avLst/>
          </a:prstGeom>
          <a:solidFill>
            <a:schemeClr val="accent1">
              <a:lumMod val="20000"/>
              <a:lumOff val="80000"/>
            </a:schemeClr>
          </a:solidFill>
        </p:spPr>
        <p:txBody>
          <a:bodyPr wrap="none">
            <a:spAutoFit/>
          </a:bodyPr>
          <a:lstStyle/>
          <a:p>
            <a:pPr>
              <a:defRPr/>
            </a:pPr>
            <a:r>
              <a:rPr lang="zh-CN" altLang="en-US" dirty="0"/>
              <a:t>对数运算</a:t>
            </a:r>
          </a:p>
        </p:txBody>
      </p:sp>
      <p:sp>
        <p:nvSpPr>
          <p:cNvPr id="10" name="文本框 9">
            <a:extLst>
              <a:ext uri="{FF2B5EF4-FFF2-40B4-BE49-F238E27FC236}">
                <a16:creationId xmlns:a16="http://schemas.microsoft.com/office/drawing/2014/main" id="{D2BE7140-77C5-4383-B30B-26ADCF7713E8}"/>
              </a:ext>
            </a:extLst>
          </p:cNvPr>
          <p:cNvSpPr txBox="1"/>
          <p:nvPr/>
        </p:nvSpPr>
        <p:spPr>
          <a:xfrm>
            <a:off x="7756525" y="4367213"/>
            <a:ext cx="1106488" cy="369887"/>
          </a:xfrm>
          <a:prstGeom prst="rect">
            <a:avLst/>
          </a:prstGeom>
          <a:solidFill>
            <a:schemeClr val="accent1">
              <a:lumMod val="20000"/>
              <a:lumOff val="80000"/>
            </a:schemeClr>
          </a:solidFill>
        </p:spPr>
        <p:txBody>
          <a:bodyPr wrap="none">
            <a:spAutoFit/>
          </a:bodyPr>
          <a:lstStyle/>
          <a:p>
            <a:pPr>
              <a:defRPr/>
            </a:pPr>
            <a:r>
              <a:rPr lang="zh-CN" altLang="en-US" dirty="0"/>
              <a:t>化简结果</a:t>
            </a:r>
          </a:p>
        </p:txBody>
      </p:sp>
      <p:cxnSp>
        <p:nvCxnSpPr>
          <p:cNvPr id="57353" name="直接连接符 4">
            <a:extLst>
              <a:ext uri="{FF2B5EF4-FFF2-40B4-BE49-F238E27FC236}">
                <a16:creationId xmlns:a16="http://schemas.microsoft.com/office/drawing/2014/main" id="{3455C4B9-4C5B-4C64-B535-A921B7CA7919}"/>
              </a:ext>
            </a:extLst>
          </p:cNvPr>
          <p:cNvCxnSpPr>
            <a:cxnSpLocks noChangeShapeType="1"/>
          </p:cNvCxnSpPr>
          <p:nvPr/>
        </p:nvCxnSpPr>
        <p:spPr bwMode="auto">
          <a:xfrm>
            <a:off x="3213100" y="4770438"/>
            <a:ext cx="3230563" cy="0"/>
          </a:xfrm>
          <a:prstGeom prst="line">
            <a:avLst/>
          </a:prstGeom>
          <a:noFill/>
          <a:ln w="381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4" name="直接箭头连接符 7">
            <a:extLst>
              <a:ext uri="{FF2B5EF4-FFF2-40B4-BE49-F238E27FC236}">
                <a16:creationId xmlns:a16="http://schemas.microsoft.com/office/drawing/2014/main" id="{CB0ADF19-8F4D-444A-B4A0-D48736703537}"/>
              </a:ext>
            </a:extLst>
          </p:cNvPr>
          <p:cNvCxnSpPr>
            <a:cxnSpLocks noChangeShapeType="1"/>
          </p:cNvCxnSpPr>
          <p:nvPr/>
        </p:nvCxnSpPr>
        <p:spPr bwMode="auto">
          <a:xfrm flipH="1">
            <a:off x="3708400" y="4868863"/>
            <a:ext cx="431800" cy="288925"/>
          </a:xfrm>
          <a:prstGeom prst="straightConnector1">
            <a:avLst/>
          </a:prstGeom>
          <a:noFill/>
          <a:ln w="38100"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5" name="直接箭头连接符 15">
            <a:extLst>
              <a:ext uri="{FF2B5EF4-FFF2-40B4-BE49-F238E27FC236}">
                <a16:creationId xmlns:a16="http://schemas.microsoft.com/office/drawing/2014/main" id="{AF5451B8-6C68-460B-A24E-E058A85D8325}"/>
              </a:ext>
            </a:extLst>
          </p:cNvPr>
          <p:cNvCxnSpPr>
            <a:cxnSpLocks noChangeShapeType="1"/>
          </p:cNvCxnSpPr>
          <p:nvPr/>
        </p:nvCxnSpPr>
        <p:spPr bwMode="auto">
          <a:xfrm>
            <a:off x="5435600" y="4873625"/>
            <a:ext cx="431800" cy="320675"/>
          </a:xfrm>
          <a:prstGeom prst="straightConnector1">
            <a:avLst/>
          </a:prstGeom>
          <a:noFill/>
          <a:ln w="38100"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25561B-BE08-4988-8686-182117EDAFD3}"/>
              </a:ext>
            </a:extLst>
          </p:cNvPr>
          <p:cNvSpPr>
            <a:spLocks noGrp="1"/>
          </p:cNvSpPr>
          <p:nvPr>
            <p:ph idx="1"/>
          </p:nvPr>
        </p:nvSpPr>
        <p:spPr>
          <a:xfrm>
            <a:off x="179388" y="188913"/>
            <a:ext cx="8856662" cy="6359525"/>
          </a:xfrm>
          <a:solidFill>
            <a:schemeClr val="bg1"/>
          </a:solidFill>
        </p:spPr>
        <p:txBody>
          <a:bodyPr/>
          <a:lstStyle/>
          <a:p>
            <a:pPr marL="0" indent="715963" eaLnBrk="1" hangingPunct="1">
              <a:lnSpc>
                <a:spcPct val="150000"/>
              </a:lnSpc>
              <a:spcBef>
                <a:spcPts val="0"/>
              </a:spcBef>
              <a:buFont typeface="Wingdings 2" panose="05020102010507070707" pitchFamily="18" charset="2"/>
              <a:buNone/>
              <a:defRPr/>
            </a:pPr>
            <a:r>
              <a:rPr lang="zh-CN" altLang="en-US" sz="2400" dirty="0"/>
              <a:t>上面的过程证明了</a:t>
            </a:r>
            <a:r>
              <a:rPr lang="zh-CN" altLang="en-US" sz="2400" dirty="0">
                <a:solidFill>
                  <a:srgbClr val="0000FF"/>
                </a:solidFill>
              </a:rPr>
              <a:t>当</a:t>
            </a:r>
            <a:r>
              <a:rPr lang="en-US" altLang="zh-CN" sz="2400" dirty="0">
                <a:solidFill>
                  <a:srgbClr val="0000FF"/>
                </a:solidFill>
              </a:rPr>
              <a:t>n</a:t>
            </a:r>
            <a:r>
              <a:rPr lang="zh-CN" altLang="en-US" sz="2400" dirty="0">
                <a:solidFill>
                  <a:srgbClr val="0000FF"/>
                </a:solidFill>
              </a:rPr>
              <a:t>足够大时</a:t>
            </a:r>
            <a:r>
              <a:rPr lang="zh-CN" altLang="en-US" sz="2400" dirty="0"/>
              <a:t>猜测的正确性，但对</a:t>
            </a:r>
            <a:r>
              <a:rPr lang="zh-CN" altLang="en-US" sz="2400" dirty="0">
                <a:solidFill>
                  <a:srgbClr val="FF0000"/>
                </a:solidFill>
              </a:rPr>
              <a:t>边界值</a:t>
            </a:r>
            <a:r>
              <a:rPr lang="zh-CN" altLang="en-US" sz="2400" dirty="0"/>
              <a:t>是否成立呢？</a:t>
            </a:r>
            <a:endParaRPr lang="en-US" altLang="zh-CN" sz="2400" dirty="0"/>
          </a:p>
          <a:p>
            <a:pPr marL="0" indent="715963" eaLnBrk="1" hangingPunct="1">
              <a:lnSpc>
                <a:spcPct val="150000"/>
              </a:lnSpc>
              <a:spcBef>
                <a:spcPts val="0"/>
              </a:spcBef>
              <a:buFont typeface="Wingdings 2" panose="05020102010507070707" pitchFamily="18" charset="2"/>
              <a:buNone/>
              <a:defRPr/>
            </a:pPr>
            <a:r>
              <a:rPr lang="zh-CN" altLang="en-US" sz="2400" dirty="0"/>
              <a:t>也就是：</a:t>
            </a:r>
            <a:r>
              <a:rPr lang="en-US" altLang="zh-CN" sz="2400" i="1" dirty="0"/>
              <a:t> </a:t>
            </a:r>
            <a:r>
              <a:rPr lang="en-US" altLang="zh-CN" sz="2400" b="1" i="1" dirty="0">
                <a:solidFill>
                  <a:srgbClr val="0000FF"/>
                </a:solidFill>
              </a:rPr>
              <a:t>T(n)≤</a:t>
            </a:r>
            <a:r>
              <a:rPr lang="en-US" altLang="zh-CN" sz="2400" b="1" i="1" dirty="0" err="1">
                <a:solidFill>
                  <a:srgbClr val="0000FF"/>
                </a:solidFill>
              </a:rPr>
              <a:t>cnlogn</a:t>
            </a:r>
            <a:r>
              <a:rPr lang="en-US" altLang="zh-CN" sz="2400" b="1" i="1" dirty="0">
                <a:solidFill>
                  <a:srgbClr val="0000FF"/>
                </a:solidFill>
              </a:rPr>
              <a:t> </a:t>
            </a:r>
            <a:r>
              <a:rPr lang="zh-CN" altLang="en-US" sz="2400" b="1" dirty="0">
                <a:solidFill>
                  <a:srgbClr val="0000FF"/>
                </a:solidFill>
              </a:rPr>
              <a:t>的结论对于较小的</a:t>
            </a:r>
            <a:r>
              <a:rPr lang="en-US" altLang="zh-CN" sz="2400" b="1" dirty="0">
                <a:solidFill>
                  <a:srgbClr val="0000FF"/>
                </a:solidFill>
              </a:rPr>
              <a:t>n</a:t>
            </a:r>
            <a:r>
              <a:rPr lang="zh-CN" altLang="en-US" sz="2400" b="1" dirty="0">
                <a:solidFill>
                  <a:srgbClr val="0000FF"/>
                </a:solidFill>
              </a:rPr>
              <a:t>成立吗？</a:t>
            </a:r>
            <a:endParaRPr lang="en-US" altLang="zh-CN" sz="2400" b="1" dirty="0">
              <a:solidFill>
                <a:srgbClr val="0000FF"/>
              </a:solidFill>
            </a:endParaRPr>
          </a:p>
          <a:p>
            <a:pPr marL="0" indent="0" eaLnBrk="1" hangingPunct="1">
              <a:lnSpc>
                <a:spcPct val="150000"/>
              </a:lnSpc>
              <a:spcBef>
                <a:spcPts val="1800"/>
              </a:spcBef>
              <a:buFont typeface="Wingdings 2" panose="05020102010507070707" pitchFamily="18" charset="2"/>
              <a:buNone/>
              <a:defRPr/>
            </a:pPr>
            <a:r>
              <a:rPr lang="zh-CN" altLang="en-US" sz="2600" b="1" dirty="0"/>
              <a:t>       分析</a:t>
            </a:r>
            <a:r>
              <a:rPr lang="zh-CN" altLang="en-US" sz="2600" dirty="0"/>
              <a:t>：</a:t>
            </a:r>
            <a:r>
              <a:rPr lang="zh-CN" altLang="en-US" sz="2400" dirty="0"/>
              <a:t>事实上，对</a:t>
            </a:r>
            <a:r>
              <a:rPr lang="en-US" altLang="zh-CN" sz="2400" dirty="0"/>
              <a:t>n=1</a:t>
            </a:r>
            <a:r>
              <a:rPr lang="zh-CN" altLang="en-US" sz="2400" dirty="0"/>
              <a:t>，上述结论存在问题：</a:t>
            </a:r>
            <a:endParaRPr lang="en-US" altLang="zh-CN" sz="2400" dirty="0"/>
          </a:p>
          <a:p>
            <a:pPr marL="736600" indent="0" eaLnBrk="1" hangingPunct="1">
              <a:lnSpc>
                <a:spcPct val="150000"/>
              </a:lnSpc>
              <a:spcBef>
                <a:spcPts val="600"/>
              </a:spcBef>
              <a:buFont typeface="Wingdings" panose="05000000000000000000" pitchFamily="2" charset="2"/>
              <a:buNone/>
              <a:defRPr/>
            </a:pPr>
            <a:r>
              <a:rPr lang="zh-CN" altLang="en-US" sz="2400" dirty="0"/>
              <a:t>        （</a:t>
            </a:r>
            <a:r>
              <a:rPr lang="en-US" altLang="zh-CN" sz="2400" dirty="0"/>
              <a:t>1</a:t>
            </a:r>
            <a:r>
              <a:rPr lang="zh-CN" altLang="en-US" sz="2400" dirty="0"/>
              <a:t>）作为边界条件，我们有理由假设</a:t>
            </a:r>
            <a:r>
              <a:rPr lang="en-US" altLang="zh-CN" sz="2400" b="1" dirty="0">
                <a:solidFill>
                  <a:srgbClr val="FF0000"/>
                </a:solidFill>
              </a:rPr>
              <a:t>T(1)=1</a:t>
            </a:r>
            <a:r>
              <a:rPr lang="zh-CN" altLang="en-US" sz="2400" dirty="0"/>
              <a:t>；</a:t>
            </a:r>
            <a:endParaRPr lang="en-US" altLang="zh-CN" sz="2400" dirty="0"/>
          </a:p>
          <a:p>
            <a:pPr marL="736600" indent="0" eaLnBrk="1" hangingPunct="1">
              <a:lnSpc>
                <a:spcPct val="150000"/>
              </a:lnSpc>
              <a:spcBef>
                <a:spcPts val="600"/>
              </a:spcBef>
              <a:buFont typeface="Wingdings" panose="05000000000000000000" pitchFamily="2" charset="2"/>
              <a:buNone/>
              <a:defRPr/>
            </a:pPr>
            <a:r>
              <a:rPr lang="zh-CN" altLang="en-US" sz="2400" dirty="0"/>
              <a:t>        （</a:t>
            </a:r>
            <a:r>
              <a:rPr lang="en-US" altLang="zh-CN" sz="2400" dirty="0"/>
              <a:t>2</a:t>
            </a:r>
            <a:r>
              <a:rPr lang="zh-CN" altLang="en-US" sz="2400" dirty="0"/>
              <a:t>）但对</a:t>
            </a:r>
            <a:r>
              <a:rPr lang="en-US" altLang="zh-CN" sz="2400" dirty="0"/>
              <a:t>n=1</a:t>
            </a:r>
            <a:r>
              <a:rPr lang="zh-CN" altLang="en-US" sz="2400" dirty="0"/>
              <a:t>，带入表达式有：</a:t>
            </a:r>
            <a:r>
              <a:rPr lang="en-US" altLang="zh-CN" sz="2400" b="1" dirty="0">
                <a:solidFill>
                  <a:srgbClr val="FF0000"/>
                </a:solidFill>
              </a:rPr>
              <a:t>T(1)≤c·1·log1=0</a:t>
            </a:r>
            <a:r>
              <a:rPr lang="zh-CN" altLang="en-US" sz="2400" dirty="0"/>
              <a:t>，</a:t>
            </a:r>
            <a:endParaRPr lang="en-US" altLang="zh-CN" sz="2400" dirty="0"/>
          </a:p>
          <a:p>
            <a:pPr marL="736600" indent="0" eaLnBrk="1" hangingPunct="1">
              <a:lnSpc>
                <a:spcPct val="150000"/>
              </a:lnSpc>
              <a:spcBef>
                <a:spcPts val="600"/>
              </a:spcBef>
              <a:buFont typeface="Wingdings" panose="05000000000000000000" pitchFamily="2" charset="2"/>
              <a:buNone/>
              <a:defRPr/>
            </a:pPr>
            <a:r>
              <a:rPr lang="en-US" altLang="zh-CN" sz="2400" dirty="0"/>
              <a:t>                </a:t>
            </a:r>
            <a:r>
              <a:rPr lang="zh-CN" altLang="en-US" sz="2400" b="1" dirty="0">
                <a:solidFill>
                  <a:srgbClr val="0000FF"/>
                </a:solidFill>
              </a:rPr>
              <a:t>与</a:t>
            </a:r>
            <a:r>
              <a:rPr lang="en-US" altLang="zh-CN" sz="2400" b="1" dirty="0">
                <a:solidFill>
                  <a:srgbClr val="0000FF"/>
                </a:solidFill>
              </a:rPr>
              <a:t>T(1)=1</a:t>
            </a:r>
            <a:r>
              <a:rPr lang="zh-CN" altLang="en-US" sz="2400" b="1" dirty="0">
                <a:solidFill>
                  <a:srgbClr val="0000FF"/>
                </a:solidFill>
              </a:rPr>
              <a:t>不相符</a:t>
            </a:r>
            <a:r>
              <a:rPr lang="zh-CN" altLang="en-US" sz="2400" dirty="0"/>
              <a:t>。</a:t>
            </a:r>
            <a:endParaRPr lang="en-US" altLang="zh-CN" sz="2400" dirty="0"/>
          </a:p>
          <a:p>
            <a:pPr marL="436563" indent="0" eaLnBrk="1" hangingPunct="1">
              <a:lnSpc>
                <a:spcPct val="150000"/>
              </a:lnSpc>
              <a:spcBef>
                <a:spcPts val="600"/>
              </a:spcBef>
              <a:buFont typeface="Wingdings" panose="05000000000000000000" pitchFamily="2" charset="2"/>
              <a:buNone/>
              <a:defRPr/>
            </a:pPr>
            <a:r>
              <a:rPr lang="zh-CN" altLang="en-US" sz="2800" b="1" dirty="0"/>
              <a:t>怎么处理？</a:t>
            </a:r>
            <a:endParaRPr lang="en-US" altLang="zh-CN" sz="2800" b="1" dirty="0"/>
          </a:p>
          <a:p>
            <a:pPr marL="436563" indent="0" eaLnBrk="1" hangingPunct="1">
              <a:lnSpc>
                <a:spcPct val="150000"/>
              </a:lnSpc>
              <a:spcBef>
                <a:spcPts val="600"/>
              </a:spcBef>
              <a:buFont typeface="Wingdings" panose="05000000000000000000" pitchFamily="2" charset="2"/>
              <a:buNone/>
              <a:defRPr/>
            </a:pP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C0526E0-B697-4752-B98D-DC20E07240D7}"/>
              </a:ext>
            </a:extLst>
          </p:cNvPr>
          <p:cNvSpPr>
            <a:spLocks noGrp="1"/>
          </p:cNvSpPr>
          <p:nvPr>
            <p:ph idx="1"/>
          </p:nvPr>
        </p:nvSpPr>
        <p:spPr>
          <a:xfrm>
            <a:off x="125413" y="260350"/>
            <a:ext cx="8713787" cy="5832475"/>
          </a:xfrm>
          <a:solidFill>
            <a:schemeClr val="bg1"/>
          </a:solidFill>
        </p:spPr>
        <p:txBody>
          <a:bodyPr/>
          <a:lstStyle/>
          <a:p>
            <a:pPr marL="0" indent="0" algn="just" eaLnBrk="1" hangingPunct="1">
              <a:lnSpc>
                <a:spcPct val="150000"/>
              </a:lnSpc>
              <a:spcBef>
                <a:spcPts val="1200"/>
              </a:spcBef>
              <a:buFont typeface="Wingdings" panose="05000000000000000000" pitchFamily="2" charset="2"/>
              <a:buNone/>
              <a:defRPr/>
            </a:pPr>
            <a:r>
              <a:rPr lang="zh-CN" altLang="en-US" sz="2400" dirty="0"/>
              <a:t>       这里不取</a:t>
            </a:r>
            <a:r>
              <a:rPr lang="en-US" altLang="zh-CN" sz="2400" dirty="0"/>
              <a:t>n</a:t>
            </a:r>
            <a:r>
              <a:rPr lang="en-US" altLang="zh-CN" sz="2400" baseline="-25000" dirty="0"/>
              <a:t>0</a:t>
            </a:r>
            <a:r>
              <a:rPr lang="en-US" altLang="zh-CN" sz="2400" dirty="0"/>
              <a:t>=1</a:t>
            </a:r>
            <a:r>
              <a:rPr lang="zh-CN" altLang="en-US" sz="2400" dirty="0"/>
              <a:t>，而取</a:t>
            </a:r>
            <a:r>
              <a:rPr lang="en-US" altLang="zh-CN" sz="2400" dirty="0"/>
              <a:t>n</a:t>
            </a:r>
            <a:r>
              <a:rPr lang="en-US" altLang="zh-CN" sz="2400" baseline="-25000" dirty="0"/>
              <a:t>0</a:t>
            </a:r>
            <a:r>
              <a:rPr lang="en-US" altLang="zh-CN" sz="2400" dirty="0"/>
              <a:t>=2</a:t>
            </a:r>
            <a:r>
              <a:rPr lang="zh-CN" altLang="en-US" sz="2400" dirty="0"/>
              <a:t>，用</a:t>
            </a:r>
            <a:r>
              <a:rPr lang="en-US" altLang="zh-CN" sz="2400" dirty="0"/>
              <a:t>T(2)</a:t>
            </a:r>
            <a:r>
              <a:rPr lang="zh-CN" altLang="en-US" sz="2400" dirty="0"/>
              <a:t>、</a:t>
            </a:r>
            <a:r>
              <a:rPr lang="en-US" altLang="zh-CN" sz="2400" dirty="0"/>
              <a:t>T(3)</a:t>
            </a:r>
            <a:r>
              <a:rPr lang="zh-CN" altLang="en-US" sz="2400" dirty="0"/>
              <a:t>代替</a:t>
            </a:r>
            <a:r>
              <a:rPr lang="en-US" altLang="zh-CN" sz="2400" dirty="0"/>
              <a:t>T(1)</a:t>
            </a:r>
            <a:r>
              <a:rPr lang="zh-CN" altLang="en-US" sz="2400" dirty="0"/>
              <a:t>作为归纳证明中的边界条件：</a:t>
            </a:r>
            <a:endParaRPr lang="en-US" altLang="zh-CN" sz="2400" dirty="0"/>
          </a:p>
          <a:p>
            <a:pPr marL="627063" indent="0" eaLnBrk="1" hangingPunct="1">
              <a:lnSpc>
                <a:spcPct val="150000"/>
              </a:lnSpc>
              <a:buFont typeface="Wingdings" panose="05000000000000000000" pitchFamily="2" charset="2"/>
              <a:buNone/>
              <a:defRPr/>
            </a:pPr>
            <a:r>
              <a:rPr lang="zh-CN" altLang="en-US" sz="2400" dirty="0"/>
              <a:t>（</a:t>
            </a:r>
            <a:r>
              <a:rPr lang="en-US" altLang="zh-CN" sz="2400" dirty="0"/>
              <a:t>1</a:t>
            </a:r>
            <a:r>
              <a:rPr lang="zh-CN" altLang="en-US" sz="2400" dirty="0"/>
              <a:t>）依然合理地假设</a:t>
            </a:r>
            <a:r>
              <a:rPr lang="en-US" altLang="zh-CN" sz="2400" dirty="0">
                <a:solidFill>
                  <a:srgbClr val="0000FF"/>
                </a:solidFill>
              </a:rPr>
              <a:t>T(1) =1</a:t>
            </a:r>
            <a:r>
              <a:rPr lang="zh-CN" altLang="en-US" sz="2400" dirty="0"/>
              <a:t>。</a:t>
            </a:r>
            <a:endParaRPr lang="en-US" altLang="zh-CN" sz="2400" dirty="0"/>
          </a:p>
          <a:p>
            <a:pPr marL="627063" indent="0" eaLnBrk="1" hangingPunct="1">
              <a:lnSpc>
                <a:spcPct val="150000"/>
              </a:lnSpc>
              <a:buFont typeface="Wingdings" panose="05000000000000000000" pitchFamily="2" charset="2"/>
              <a:buNone/>
              <a:defRPr/>
            </a:pPr>
            <a:r>
              <a:rPr lang="zh-CN" altLang="en-US" sz="2400" dirty="0"/>
              <a:t>（</a:t>
            </a:r>
            <a:r>
              <a:rPr lang="en-US" altLang="zh-CN" sz="2400" dirty="0"/>
              <a:t>2</a:t>
            </a:r>
            <a:r>
              <a:rPr lang="zh-CN" altLang="en-US" sz="2400" dirty="0"/>
              <a:t>）研究什么样的</a:t>
            </a:r>
            <a:r>
              <a:rPr lang="en-US" altLang="zh-CN" sz="2400" dirty="0"/>
              <a:t>c</a:t>
            </a:r>
            <a:r>
              <a:rPr lang="zh-CN" altLang="en-US" sz="2400" dirty="0"/>
              <a:t>使得</a:t>
            </a:r>
            <a:r>
              <a:rPr lang="en-US" altLang="zh-CN" sz="2400" dirty="0"/>
              <a:t>T(2)</a:t>
            </a:r>
            <a:r>
              <a:rPr lang="zh-CN" altLang="en-US" sz="2400" dirty="0"/>
              <a:t>、</a:t>
            </a:r>
            <a:r>
              <a:rPr lang="en-US" altLang="zh-CN" sz="2400" dirty="0"/>
              <a:t>T(3)</a:t>
            </a:r>
            <a:r>
              <a:rPr lang="zh-CN" altLang="en-US" sz="2400" dirty="0"/>
              <a:t>可以满足</a:t>
            </a:r>
            <a:r>
              <a:rPr lang="en-US" altLang="zh-CN" sz="2400" dirty="0"/>
              <a:t>T(n)≤</a:t>
            </a:r>
            <a:r>
              <a:rPr lang="en-US" altLang="zh-CN" sz="2400" dirty="0" err="1"/>
              <a:t>cnlogn</a:t>
            </a:r>
            <a:r>
              <a:rPr lang="zh-CN" altLang="en-US" sz="2400" dirty="0"/>
              <a:t>。</a:t>
            </a:r>
            <a:endParaRPr lang="en-US" altLang="zh-CN" sz="2400" dirty="0"/>
          </a:p>
          <a:p>
            <a:pPr marL="627063" indent="0" eaLnBrk="1" hangingPunct="1">
              <a:lnSpc>
                <a:spcPct val="150000"/>
              </a:lnSpc>
              <a:buFont typeface="Wingdings" panose="05000000000000000000" pitchFamily="2" charset="2"/>
              <a:buNone/>
              <a:defRPr/>
            </a:pPr>
            <a:r>
              <a:rPr lang="en-US" altLang="zh-CN" sz="2400" dirty="0"/>
              <a:t>       </a:t>
            </a:r>
            <a:r>
              <a:rPr lang="zh-CN" altLang="en-US" sz="2000" dirty="0">
                <a:solidFill>
                  <a:srgbClr val="0000FF"/>
                </a:solidFill>
              </a:rPr>
              <a:t>（即使得</a:t>
            </a:r>
            <a:r>
              <a:rPr lang="en-US" altLang="zh-CN" sz="2000" dirty="0">
                <a:solidFill>
                  <a:srgbClr val="0000FF"/>
                </a:solidFill>
              </a:rPr>
              <a:t> T(2)≤2clog2   </a:t>
            </a:r>
            <a:r>
              <a:rPr lang="zh-CN" altLang="en-US" sz="2000" dirty="0">
                <a:solidFill>
                  <a:srgbClr val="0000FF"/>
                </a:solidFill>
              </a:rPr>
              <a:t>且  </a:t>
            </a:r>
            <a:r>
              <a:rPr lang="en-US" altLang="zh-CN" sz="2000" dirty="0">
                <a:solidFill>
                  <a:srgbClr val="0000FF"/>
                </a:solidFill>
              </a:rPr>
              <a:t>T(3)≤3clog3 </a:t>
            </a:r>
            <a:r>
              <a:rPr lang="zh-CN" altLang="en-US" sz="2000" dirty="0">
                <a:solidFill>
                  <a:srgbClr val="0000FF"/>
                </a:solidFill>
              </a:rPr>
              <a:t>成立）</a:t>
            </a:r>
            <a:endParaRPr lang="en-US" altLang="zh-CN" sz="2000" dirty="0">
              <a:solidFill>
                <a:srgbClr val="0000FF"/>
              </a:solidFill>
            </a:endParaRPr>
          </a:p>
        </p:txBody>
      </p:sp>
      <p:sp>
        <p:nvSpPr>
          <p:cNvPr id="4" name="内容占位符 2">
            <a:extLst>
              <a:ext uri="{FF2B5EF4-FFF2-40B4-BE49-F238E27FC236}">
                <a16:creationId xmlns:a16="http://schemas.microsoft.com/office/drawing/2014/main" id="{B4F79B25-E1B8-432E-A5F0-3CA5C2107233}"/>
              </a:ext>
            </a:extLst>
          </p:cNvPr>
          <p:cNvSpPr txBox="1">
            <a:spLocks/>
          </p:cNvSpPr>
          <p:nvPr/>
        </p:nvSpPr>
        <p:spPr bwMode="auto">
          <a:xfrm>
            <a:off x="612775" y="3500438"/>
            <a:ext cx="8226425" cy="2881312"/>
          </a:xfrm>
          <a:prstGeom prst="rect">
            <a:avLst/>
          </a:prstGeom>
          <a:solidFill>
            <a:schemeClr val="accent1">
              <a:lumMod val="20000"/>
              <a:lumOff val="80000"/>
            </a:schemeClr>
          </a:solidFill>
          <a:ln>
            <a:noFill/>
          </a:ln>
          <a:effec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buFont typeface="Wingdings" panose="05000000000000000000" pitchFamily="2" charset="2"/>
              <a:buChar char="u"/>
              <a:defRPr/>
            </a:pPr>
            <a:r>
              <a:rPr lang="zh-CN" altLang="en-US" sz="2400" dirty="0"/>
              <a:t>将</a:t>
            </a:r>
            <a:r>
              <a:rPr lang="en-US" altLang="zh-CN" sz="2400" dirty="0"/>
              <a:t>T(1)=1</a:t>
            </a:r>
            <a:r>
              <a:rPr lang="zh-CN" altLang="en-US" sz="2400" dirty="0"/>
              <a:t>带入递归式，有：</a:t>
            </a:r>
            <a:r>
              <a:rPr lang="en-US" altLang="zh-CN" sz="2400" dirty="0">
                <a:solidFill>
                  <a:srgbClr val="0000FF"/>
                </a:solidFill>
              </a:rPr>
              <a:t>T(2) = 4</a:t>
            </a:r>
            <a:r>
              <a:rPr lang="zh-CN" altLang="en-US" sz="2400" dirty="0">
                <a:solidFill>
                  <a:srgbClr val="0000FF"/>
                </a:solidFill>
              </a:rPr>
              <a:t>，</a:t>
            </a:r>
            <a:r>
              <a:rPr lang="en-US" altLang="zh-CN" sz="2400" dirty="0">
                <a:solidFill>
                  <a:srgbClr val="0000FF"/>
                </a:solidFill>
              </a:rPr>
              <a:t>T(3)=5</a:t>
            </a:r>
            <a:endParaRPr lang="en-US" altLang="zh-CN" sz="2400" dirty="0"/>
          </a:p>
          <a:p>
            <a:pPr eaLnBrk="1" hangingPunct="1">
              <a:lnSpc>
                <a:spcPct val="150000"/>
              </a:lnSpc>
              <a:spcBef>
                <a:spcPts val="1200"/>
              </a:spcBef>
              <a:spcAft>
                <a:spcPts val="1200"/>
              </a:spcAft>
              <a:buFont typeface="Wingdings" panose="05000000000000000000" pitchFamily="2" charset="2"/>
              <a:buChar char="u"/>
              <a:defRPr/>
            </a:pPr>
            <a:r>
              <a:rPr lang="zh-CN" altLang="en-US" sz="2400" dirty="0"/>
              <a:t>要使 </a:t>
            </a:r>
            <a:r>
              <a:rPr lang="en-US" altLang="zh-CN" sz="2400" dirty="0"/>
              <a:t>T(2)≤2</a:t>
            </a:r>
            <a:r>
              <a:rPr lang="en-US" altLang="zh-CN" sz="2400" b="1" dirty="0">
                <a:solidFill>
                  <a:srgbClr val="0000FF"/>
                </a:solidFill>
              </a:rPr>
              <a:t>c</a:t>
            </a:r>
            <a:r>
              <a:rPr lang="en-US" altLang="zh-CN" sz="2400" dirty="0"/>
              <a:t>log2 </a:t>
            </a:r>
            <a:r>
              <a:rPr lang="zh-CN" altLang="en-US" sz="2400" dirty="0"/>
              <a:t>和</a:t>
            </a:r>
            <a:r>
              <a:rPr lang="en-US" altLang="zh-CN" sz="2400" dirty="0"/>
              <a:t>T(3)≤3</a:t>
            </a:r>
            <a:r>
              <a:rPr lang="en-US" altLang="zh-CN" sz="2400" b="1" dirty="0">
                <a:solidFill>
                  <a:srgbClr val="0000FF"/>
                </a:solidFill>
              </a:rPr>
              <a:t>c</a:t>
            </a:r>
            <a:r>
              <a:rPr lang="en-US" altLang="zh-CN" sz="2400" dirty="0"/>
              <a:t>log3 </a:t>
            </a:r>
            <a:r>
              <a:rPr lang="zh-CN" altLang="en-US" sz="2400" dirty="0"/>
              <a:t>成立，只要</a:t>
            </a:r>
            <a:r>
              <a:rPr lang="en-US" altLang="zh-CN" sz="2400" dirty="0"/>
              <a:t>c≥2</a:t>
            </a:r>
            <a:r>
              <a:rPr lang="zh-CN" altLang="en-US" sz="2400" dirty="0"/>
              <a:t>即可。</a:t>
            </a:r>
            <a:endParaRPr lang="en-US" altLang="zh-CN" sz="2400" dirty="0"/>
          </a:p>
          <a:p>
            <a:pPr eaLnBrk="1" hangingPunct="1">
              <a:lnSpc>
                <a:spcPct val="150000"/>
              </a:lnSpc>
              <a:buFont typeface="Wingdings" panose="05000000000000000000" pitchFamily="2" charset="2"/>
              <a:buChar char="u"/>
              <a:defRPr/>
            </a:pPr>
            <a:r>
              <a:rPr lang="zh-CN" altLang="en-US" sz="2400" dirty="0"/>
              <a:t>综上所述，取常数</a:t>
            </a:r>
            <a:r>
              <a:rPr lang="en-US" altLang="zh-CN" sz="2400" b="1" dirty="0">
                <a:solidFill>
                  <a:srgbClr val="FF0000"/>
                </a:solidFill>
              </a:rPr>
              <a:t>c≥2</a:t>
            </a:r>
            <a:r>
              <a:rPr lang="zh-CN" altLang="en-US" sz="2400" dirty="0"/>
              <a:t>，结论</a:t>
            </a:r>
            <a:r>
              <a:rPr lang="en-US" altLang="zh-CN" sz="2400" dirty="0"/>
              <a:t>T(n)≤</a:t>
            </a:r>
            <a:r>
              <a:rPr lang="en-US" altLang="zh-CN" sz="2400" dirty="0" err="1"/>
              <a:t>cnlogn</a:t>
            </a:r>
            <a:r>
              <a:rPr lang="zh-CN" altLang="en-US" sz="2400" dirty="0"/>
              <a:t>成立。</a:t>
            </a:r>
            <a:endParaRPr lang="en-US" altLang="zh-CN" sz="2400" dirty="0"/>
          </a:p>
          <a:p>
            <a:pPr marL="0" indent="0" eaLnBrk="1" hangingPunct="1">
              <a:lnSpc>
                <a:spcPct val="150000"/>
              </a:lnSpc>
              <a:buFont typeface="Wingdings" panose="05000000000000000000" pitchFamily="2" charset="2"/>
              <a:buNone/>
              <a:defRPr/>
            </a:pPr>
            <a:r>
              <a:rPr lang="en-US" altLang="zh-CN" sz="2400" dirty="0"/>
              <a:t>    </a:t>
            </a:r>
            <a:r>
              <a:rPr lang="zh-CN" altLang="en-US" sz="2400" dirty="0"/>
              <a:t>命题得证。</a:t>
            </a:r>
            <a:endParaRPr lang="en-US" altLang="zh-CN"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C4FCD15F-2CDF-41F9-97C1-7CCD1D8B9DA1}"/>
              </a:ext>
            </a:extLst>
          </p:cNvPr>
          <p:cNvSpPr>
            <a:spLocks noGrp="1" noChangeArrowheads="1"/>
          </p:cNvSpPr>
          <p:nvPr>
            <p:ph type="title"/>
          </p:nvPr>
        </p:nvSpPr>
        <p:spPr>
          <a:xfrm>
            <a:off x="250825" y="509588"/>
            <a:ext cx="8548688" cy="550862"/>
          </a:xfrm>
        </p:spPr>
        <p:txBody>
          <a:bodyPr/>
          <a:lstStyle/>
          <a:p>
            <a:pPr algn="l"/>
            <a:r>
              <a:rPr lang="zh-CN" altLang="en-US" sz="3200" b="1"/>
              <a:t>如何</a:t>
            </a:r>
            <a:r>
              <a:rPr lang="zh-CN" altLang="en-US" sz="3200" b="1">
                <a:solidFill>
                  <a:srgbClr val="FF0000"/>
                </a:solidFill>
              </a:rPr>
              <a:t>猜测</a:t>
            </a:r>
            <a:r>
              <a:rPr lang="zh-CN" altLang="en-US" sz="3200" b="1"/>
              <a:t>递归式的解呢？</a:t>
            </a:r>
          </a:p>
        </p:txBody>
      </p:sp>
      <p:sp>
        <p:nvSpPr>
          <p:cNvPr id="3" name="内容占位符 2">
            <a:extLst>
              <a:ext uri="{FF2B5EF4-FFF2-40B4-BE49-F238E27FC236}">
                <a16:creationId xmlns:a16="http://schemas.microsoft.com/office/drawing/2014/main" id="{0F7EB797-2584-4C14-B18F-32576216D220}"/>
              </a:ext>
            </a:extLst>
          </p:cNvPr>
          <p:cNvSpPr>
            <a:spLocks noGrp="1"/>
          </p:cNvSpPr>
          <p:nvPr>
            <p:ph idx="1"/>
          </p:nvPr>
        </p:nvSpPr>
        <p:spPr>
          <a:xfrm>
            <a:off x="250825" y="1268413"/>
            <a:ext cx="8642350" cy="4394200"/>
          </a:xfrm>
          <a:solidFill>
            <a:schemeClr val="bg1"/>
          </a:solidFill>
        </p:spPr>
        <p:txBody>
          <a:bodyPr/>
          <a:lstStyle/>
          <a:p>
            <a:pPr>
              <a:lnSpc>
                <a:spcPct val="150000"/>
              </a:lnSpc>
              <a:buFont typeface="Wingdings 2" panose="05020102010507070707" pitchFamily="18" charset="2"/>
              <a:buNone/>
              <a:defRPr/>
            </a:pPr>
            <a:r>
              <a:rPr lang="en-US" altLang="zh-CN" sz="2400" b="1" dirty="0">
                <a:solidFill>
                  <a:srgbClr val="0000FF"/>
                </a:solidFill>
              </a:rPr>
              <a:t>1</a:t>
            </a:r>
            <a:r>
              <a:rPr lang="zh-CN" altLang="en-US" sz="2400" b="1" dirty="0">
                <a:solidFill>
                  <a:srgbClr val="0000FF"/>
                </a:solidFill>
              </a:rPr>
              <a:t>）主要靠经验</a:t>
            </a:r>
            <a:endParaRPr lang="en-US" altLang="zh-CN" sz="2400" b="1" dirty="0">
              <a:solidFill>
                <a:srgbClr val="0000FF"/>
              </a:solidFill>
            </a:endParaRPr>
          </a:p>
          <a:p>
            <a:pPr marL="715963" indent="-273050">
              <a:lnSpc>
                <a:spcPct val="150000"/>
              </a:lnSpc>
              <a:spcBef>
                <a:spcPts val="1200"/>
              </a:spcBef>
              <a:buFont typeface="Wingdings" panose="05000000000000000000" pitchFamily="2" charset="2"/>
              <a:buChar char="u"/>
              <a:defRPr/>
            </a:pPr>
            <a:r>
              <a:rPr lang="zh-CN" altLang="en-US" sz="2200" dirty="0"/>
              <a:t>尝试</a:t>
            </a:r>
            <a:r>
              <a:rPr lang="en-US" altLang="zh-CN" sz="2200" dirty="0"/>
              <a:t>1</a:t>
            </a:r>
            <a:r>
              <a:rPr lang="zh-CN" altLang="en-US" sz="2200" dirty="0"/>
              <a:t>：</a:t>
            </a:r>
            <a:r>
              <a:rPr lang="zh-CN" altLang="en-US" sz="2200" dirty="0">
                <a:solidFill>
                  <a:srgbClr val="0000FF"/>
                </a:solidFill>
              </a:rPr>
              <a:t>看有没有形式上类似的表达式，以此推测新递归式解的</a:t>
            </a:r>
            <a:endParaRPr lang="en-US" altLang="zh-CN" sz="2200" dirty="0">
              <a:solidFill>
                <a:srgbClr val="0000FF"/>
              </a:solidFill>
            </a:endParaRPr>
          </a:p>
          <a:p>
            <a:pPr marL="442913" indent="0">
              <a:lnSpc>
                <a:spcPct val="150000"/>
              </a:lnSpc>
              <a:spcBef>
                <a:spcPts val="0"/>
              </a:spcBef>
              <a:buFont typeface="Wingdings" panose="05000000000000000000" pitchFamily="2" charset="2"/>
              <a:buNone/>
              <a:defRPr/>
            </a:pPr>
            <a:r>
              <a:rPr lang="zh-CN" altLang="en-US" sz="2200" dirty="0">
                <a:solidFill>
                  <a:srgbClr val="0000FF"/>
                </a:solidFill>
              </a:rPr>
              <a:t>               形式</a:t>
            </a:r>
            <a:r>
              <a:rPr lang="zh-CN" altLang="en-US" sz="2200" dirty="0">
                <a:latin typeface="宋体" panose="02010600030101010101" pitchFamily="2" charset="-122"/>
                <a:ea typeface="宋体" panose="02010600030101010101" pitchFamily="2" charset="-122"/>
              </a:rPr>
              <a:t>。</a:t>
            </a:r>
            <a:endParaRPr lang="en-US" altLang="zh-CN" sz="2200" dirty="0">
              <a:latin typeface="宋体" panose="02010600030101010101" pitchFamily="2" charset="-122"/>
              <a:ea typeface="宋体" panose="02010600030101010101" pitchFamily="2" charset="-122"/>
            </a:endParaRPr>
          </a:p>
          <a:p>
            <a:pPr marL="715963" indent="-273050">
              <a:lnSpc>
                <a:spcPct val="150000"/>
              </a:lnSpc>
              <a:spcBef>
                <a:spcPts val="1200"/>
              </a:spcBef>
              <a:buFont typeface="Wingdings" panose="05000000000000000000" pitchFamily="2" charset="2"/>
              <a:buChar char="u"/>
              <a:defRPr/>
            </a:pPr>
            <a:r>
              <a:rPr lang="zh-CN" altLang="en-US" sz="2200" dirty="0"/>
              <a:t>尝试</a:t>
            </a:r>
            <a:r>
              <a:rPr lang="en-US" altLang="zh-CN" sz="2200" dirty="0"/>
              <a:t>2</a:t>
            </a:r>
            <a:r>
              <a:rPr lang="zh-CN" altLang="en-US" sz="2200" dirty="0"/>
              <a:t>：</a:t>
            </a:r>
            <a:r>
              <a:rPr lang="zh-CN" altLang="en-US" sz="2200" dirty="0">
                <a:solidFill>
                  <a:srgbClr val="0000FF"/>
                </a:solidFill>
              </a:rPr>
              <a:t>先猜测一个较宽的界，然后再缩小不确定范围，逐步收</a:t>
            </a:r>
            <a:endParaRPr lang="en-US" altLang="zh-CN" sz="2200" dirty="0">
              <a:solidFill>
                <a:srgbClr val="0000FF"/>
              </a:solidFill>
            </a:endParaRPr>
          </a:p>
          <a:p>
            <a:pPr marL="442913" indent="0">
              <a:lnSpc>
                <a:spcPct val="150000"/>
              </a:lnSpc>
              <a:spcBef>
                <a:spcPts val="0"/>
              </a:spcBef>
              <a:buFont typeface="Wingdings" panose="05000000000000000000" pitchFamily="2" charset="2"/>
              <a:buNone/>
              <a:defRPr/>
            </a:pPr>
            <a:r>
              <a:rPr lang="en-US" altLang="zh-CN" sz="2200" dirty="0">
                <a:solidFill>
                  <a:srgbClr val="0000FF"/>
                </a:solidFill>
              </a:rPr>
              <a:t>               </a:t>
            </a:r>
            <a:r>
              <a:rPr lang="zh-CN" altLang="en-US" sz="2200" dirty="0">
                <a:solidFill>
                  <a:srgbClr val="0000FF"/>
                </a:solidFill>
              </a:rPr>
              <a:t>缩到紧确的渐近界。</a:t>
            </a:r>
            <a:endParaRPr lang="en-US" altLang="zh-CN" sz="2200" dirty="0">
              <a:solidFill>
                <a:srgbClr val="0000FF"/>
              </a:solidFill>
            </a:endParaRPr>
          </a:p>
          <a:p>
            <a:pPr marL="715963" indent="-273050">
              <a:lnSpc>
                <a:spcPct val="150000"/>
              </a:lnSpc>
              <a:buFont typeface="Wingdings" panose="05000000000000000000" pitchFamily="2" charset="2"/>
              <a:buChar char="u"/>
              <a:defRPr/>
            </a:pPr>
            <a:r>
              <a:rPr lang="zh-CN" altLang="en-US" sz="2200" b="1" dirty="0"/>
              <a:t>避免盲目推测</a:t>
            </a:r>
            <a:endParaRPr lang="en-US" altLang="zh-CN" sz="2200" b="1" dirty="0"/>
          </a:p>
          <a:p>
            <a:pPr>
              <a:lnSpc>
                <a:spcPct val="150000"/>
              </a:lnSpc>
              <a:buFont typeface="Wingdings 2" panose="05020102010507070707" pitchFamily="18" charset="2"/>
              <a:buNone/>
              <a:defRPr/>
            </a:pPr>
            <a:r>
              <a:rPr lang="zh-CN" altLang="en-US" sz="2200" dirty="0"/>
              <a:t>               如：对                                  猜测有 </a:t>
            </a:r>
            <a:r>
              <a:rPr lang="en-US" altLang="zh-CN" sz="2200" dirty="0"/>
              <a:t>T(n)=O(n)</a:t>
            </a:r>
          </a:p>
          <a:p>
            <a:pPr>
              <a:lnSpc>
                <a:spcPct val="150000"/>
              </a:lnSpc>
              <a:buFont typeface="Wingdings 2" panose="05020102010507070707" pitchFamily="18" charset="2"/>
              <a:buNone/>
              <a:defRPr/>
            </a:pPr>
            <a:r>
              <a:rPr lang="en-US" altLang="zh-CN" sz="2200" dirty="0"/>
              <a:t>                      </a:t>
            </a:r>
            <a:r>
              <a:rPr lang="zh-CN" altLang="en-US" sz="2200" dirty="0"/>
              <a:t>似乎有                                                               成立                   </a:t>
            </a:r>
            <a:endParaRPr lang="en-US" altLang="zh-CN" sz="2200" dirty="0"/>
          </a:p>
          <a:p>
            <a:pPr>
              <a:lnSpc>
                <a:spcPct val="150000"/>
              </a:lnSpc>
              <a:spcBef>
                <a:spcPts val="0"/>
              </a:spcBef>
              <a:buFont typeface="Wingdings 2" panose="05020102010507070707" pitchFamily="18" charset="2"/>
              <a:buNone/>
              <a:defRPr/>
            </a:pPr>
            <a:r>
              <a:rPr lang="en-US" altLang="zh-CN" sz="2200" dirty="0"/>
              <a:t>        </a:t>
            </a:r>
            <a:r>
              <a:rPr lang="zh-CN" altLang="en-US" sz="2200" dirty="0"/>
              <a:t>但是错误，原因：并未证出一般形式</a:t>
            </a:r>
            <a:r>
              <a:rPr lang="en-US" altLang="zh-CN" sz="2200" dirty="0"/>
              <a:t>T(n)≤</a:t>
            </a:r>
            <a:r>
              <a:rPr lang="en-US" altLang="zh-CN" sz="2200" dirty="0" err="1"/>
              <a:t>cn</a:t>
            </a:r>
            <a:r>
              <a:rPr lang="zh-CN" altLang="en-US" sz="2200" dirty="0"/>
              <a:t>成立（</a:t>
            </a:r>
            <a:r>
              <a:rPr lang="en-US" altLang="zh-CN" sz="2200" dirty="0" err="1"/>
              <a:t>cn+n≮cn</a:t>
            </a:r>
            <a:r>
              <a:rPr lang="zh-CN" altLang="en-US" sz="2200" dirty="0"/>
              <a:t>）</a:t>
            </a:r>
          </a:p>
        </p:txBody>
      </p:sp>
      <p:graphicFrame>
        <p:nvGraphicFramePr>
          <p:cNvPr id="60420" name="Object 2">
            <a:extLst>
              <a:ext uri="{FF2B5EF4-FFF2-40B4-BE49-F238E27FC236}">
                <a16:creationId xmlns:a16="http://schemas.microsoft.com/office/drawing/2014/main" id="{327EC036-AD5F-4713-BA82-BA877BF26DDF}"/>
              </a:ext>
            </a:extLst>
          </p:cNvPr>
          <p:cNvGraphicFramePr>
            <a:graphicFrameLocks noChangeAspect="1"/>
          </p:cNvGraphicFramePr>
          <p:nvPr/>
        </p:nvGraphicFramePr>
        <p:xfrm>
          <a:off x="3059113" y="5407025"/>
          <a:ext cx="5041900" cy="509588"/>
        </p:xfrm>
        <a:graphic>
          <a:graphicData uri="http://schemas.openxmlformats.org/presentationml/2006/ole">
            <mc:AlternateContent xmlns:mc="http://schemas.openxmlformats.org/markup-compatibility/2006">
              <mc:Choice xmlns:v="urn:schemas-microsoft-com:vml" Requires="v">
                <p:oleObj spid="_x0000_s60454" name="公式" r:id="rId4" imgW="2260600" imgH="228600" progId="Equation.3">
                  <p:embed/>
                </p:oleObj>
              </mc:Choice>
              <mc:Fallback>
                <p:oleObj name="公式" r:id="rId4" imgW="226060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5407025"/>
                        <a:ext cx="50419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1" name="Object 2">
            <a:extLst>
              <a:ext uri="{FF2B5EF4-FFF2-40B4-BE49-F238E27FC236}">
                <a16:creationId xmlns:a16="http://schemas.microsoft.com/office/drawing/2014/main" id="{EC5A9017-6A00-4883-AA1C-B1828B8BA3CE}"/>
              </a:ext>
            </a:extLst>
          </p:cNvPr>
          <p:cNvGraphicFramePr>
            <a:graphicFrameLocks noChangeAspect="1"/>
          </p:cNvGraphicFramePr>
          <p:nvPr/>
        </p:nvGraphicFramePr>
        <p:xfrm>
          <a:off x="2484438" y="4906963"/>
          <a:ext cx="2736850" cy="468312"/>
        </p:xfrm>
        <a:graphic>
          <a:graphicData uri="http://schemas.openxmlformats.org/presentationml/2006/ole">
            <mc:AlternateContent xmlns:mc="http://schemas.openxmlformats.org/markup-compatibility/2006">
              <mc:Choice xmlns:v="urn:schemas-microsoft-com:vml" Requires="v">
                <p:oleObj spid="_x0000_s60455" name="公式" r:id="rId6" imgW="1333500" imgH="228600" progId="Equation.3">
                  <p:embed/>
                </p:oleObj>
              </mc:Choice>
              <mc:Fallback>
                <p:oleObj name="公式" r:id="rId6" imgW="1333500" imgH="2286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4438" y="4906963"/>
                        <a:ext cx="27368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44E9325-1B56-4D93-A808-E65E626CE31F}"/>
              </a:ext>
            </a:extLst>
          </p:cNvPr>
          <p:cNvSpPr>
            <a:spLocks noGrp="1"/>
          </p:cNvSpPr>
          <p:nvPr>
            <p:ph idx="1"/>
          </p:nvPr>
        </p:nvSpPr>
        <p:spPr>
          <a:xfrm>
            <a:off x="250825" y="44450"/>
            <a:ext cx="8713788" cy="6170613"/>
          </a:xfrm>
          <a:solidFill>
            <a:schemeClr val="bg1"/>
          </a:solidFill>
        </p:spPr>
        <p:txBody>
          <a:bodyPr/>
          <a:lstStyle/>
          <a:p>
            <a:pPr>
              <a:lnSpc>
                <a:spcPct val="150000"/>
              </a:lnSpc>
              <a:spcBef>
                <a:spcPts val="600"/>
              </a:spcBef>
              <a:buFont typeface="Wingdings 2" panose="05020102010507070707" pitchFamily="18" charset="2"/>
              <a:buNone/>
              <a:defRPr/>
            </a:pPr>
            <a:r>
              <a:rPr lang="zh-CN" altLang="en-US" sz="2800" b="1" dirty="0"/>
              <a:t>必要的时候要做一些技术处理</a:t>
            </a:r>
            <a:endParaRPr lang="en-US" altLang="zh-CN" sz="2800" b="1" dirty="0"/>
          </a:p>
          <a:p>
            <a:pPr>
              <a:lnSpc>
                <a:spcPct val="150000"/>
              </a:lnSpc>
              <a:spcBef>
                <a:spcPts val="600"/>
              </a:spcBef>
              <a:buFont typeface="Wingdings 2" panose="05020102010507070707" pitchFamily="18" charset="2"/>
              <a:buNone/>
              <a:defRPr/>
            </a:pPr>
            <a:r>
              <a:rPr lang="en-US" altLang="zh-CN" sz="2400" b="1" dirty="0"/>
              <a:t>1</a:t>
            </a:r>
            <a:r>
              <a:rPr lang="zh-CN" altLang="en-US" sz="2400" b="1" dirty="0"/>
              <a:t>）去掉一个低阶项：见书上的例子</a:t>
            </a:r>
            <a:endParaRPr lang="en-US" altLang="zh-CN" sz="2400" b="1" dirty="0"/>
          </a:p>
          <a:p>
            <a:pPr marL="1974850" indent="-1974850">
              <a:lnSpc>
                <a:spcPct val="150000"/>
              </a:lnSpc>
              <a:spcBef>
                <a:spcPts val="600"/>
              </a:spcBef>
              <a:buFont typeface="Wingdings 2" panose="05020102010507070707" pitchFamily="18" charset="2"/>
              <a:buNone/>
              <a:defRPr/>
            </a:pPr>
            <a:r>
              <a:rPr lang="en-US" altLang="zh-CN" sz="2400" b="1" dirty="0"/>
              <a:t>2</a:t>
            </a:r>
            <a:r>
              <a:rPr lang="zh-CN" altLang="en-US" sz="2400" b="1" dirty="0"/>
              <a:t>）</a:t>
            </a:r>
            <a:r>
              <a:rPr lang="zh-CN" altLang="en-US" sz="2400" b="1" dirty="0">
                <a:solidFill>
                  <a:srgbClr val="FF0000"/>
                </a:solidFill>
              </a:rPr>
              <a:t>变量代换：</a:t>
            </a:r>
            <a:r>
              <a:rPr lang="zh-CN" altLang="en-US" sz="2400" dirty="0"/>
              <a:t>对陌生的递归式做些简单的</a:t>
            </a:r>
            <a:r>
              <a:rPr lang="zh-CN" altLang="en-US" sz="2400" dirty="0">
                <a:solidFill>
                  <a:srgbClr val="FF0000"/>
                </a:solidFill>
              </a:rPr>
              <a:t>代数变换</a:t>
            </a:r>
            <a:r>
              <a:rPr lang="zh-CN" altLang="en-US" sz="2400" dirty="0"/>
              <a:t>，使之变成较熟悉的形式。</a:t>
            </a:r>
            <a:endParaRPr lang="en-US" altLang="zh-CN" sz="2400" dirty="0"/>
          </a:p>
          <a:p>
            <a:pPr>
              <a:lnSpc>
                <a:spcPct val="150000"/>
              </a:lnSpc>
              <a:spcBef>
                <a:spcPts val="1200"/>
              </a:spcBef>
              <a:buFont typeface="Wingdings 2" panose="05020102010507070707" pitchFamily="18" charset="2"/>
              <a:buNone/>
              <a:defRPr/>
            </a:pPr>
            <a:r>
              <a:rPr lang="zh-CN" altLang="en-US" sz="2400" dirty="0"/>
              <a:t> 例：设有递归式</a:t>
            </a:r>
            <a:endParaRPr lang="en-US" altLang="zh-CN" sz="2400" dirty="0"/>
          </a:p>
          <a:p>
            <a:pPr>
              <a:lnSpc>
                <a:spcPct val="150000"/>
              </a:lnSpc>
              <a:spcBef>
                <a:spcPts val="1800"/>
              </a:spcBef>
              <a:buFont typeface="Wingdings 2" panose="05020102010507070707" pitchFamily="18" charset="2"/>
              <a:buNone/>
              <a:defRPr/>
            </a:pPr>
            <a:r>
              <a:rPr lang="zh-CN" altLang="en-US" sz="2400" dirty="0"/>
              <a:t>        分析：原始形态比较复杂</a:t>
            </a:r>
            <a:endParaRPr lang="en-US" altLang="zh-CN" sz="2400" dirty="0"/>
          </a:p>
          <a:p>
            <a:pPr>
              <a:lnSpc>
                <a:spcPct val="150000"/>
              </a:lnSpc>
              <a:spcBef>
                <a:spcPts val="600"/>
              </a:spcBef>
              <a:buFont typeface="Wingdings 2" panose="05020102010507070707" pitchFamily="18" charset="2"/>
              <a:buNone/>
              <a:defRPr/>
            </a:pPr>
            <a:r>
              <a:rPr lang="zh-CN" altLang="en-US" sz="2400" dirty="0"/>
              <a:t>                  </a:t>
            </a:r>
            <a:r>
              <a:rPr lang="en-US" altLang="zh-CN" sz="2400" dirty="0"/>
              <a:t>(1) </a:t>
            </a:r>
            <a:r>
              <a:rPr lang="zh-CN" altLang="en-US" sz="2400" b="1" dirty="0">
                <a:solidFill>
                  <a:srgbClr val="0000FF"/>
                </a:solidFill>
              </a:rPr>
              <a:t>做代数代换</a:t>
            </a:r>
            <a:r>
              <a:rPr lang="zh-CN" altLang="en-US" sz="2400" dirty="0"/>
              <a:t>：令               ，则</a:t>
            </a:r>
            <a:r>
              <a:rPr lang="en-US" altLang="zh-CN" sz="2400" dirty="0"/>
              <a:t>n=2</a:t>
            </a:r>
            <a:r>
              <a:rPr lang="en-US" altLang="zh-CN" sz="2400" baseline="30000" dirty="0"/>
              <a:t>m</a:t>
            </a:r>
            <a:r>
              <a:rPr lang="zh-CN" altLang="en-US" sz="2400" dirty="0"/>
              <a:t>，</a:t>
            </a:r>
            <a:endParaRPr lang="en-US" altLang="zh-CN" sz="2400" dirty="0"/>
          </a:p>
          <a:p>
            <a:pPr marL="3317875" indent="-3317875">
              <a:lnSpc>
                <a:spcPct val="150000"/>
              </a:lnSpc>
              <a:spcBef>
                <a:spcPts val="600"/>
              </a:spcBef>
              <a:buFont typeface="Wingdings 2" panose="05020102010507070707" pitchFamily="18" charset="2"/>
              <a:buNone/>
              <a:defRPr/>
            </a:pPr>
            <a:r>
              <a:rPr lang="zh-CN" altLang="en-US" sz="2400" dirty="0"/>
              <a:t>                  </a:t>
            </a:r>
            <a:r>
              <a:rPr lang="en-US" altLang="zh-CN" sz="2400" dirty="0"/>
              <a:t>(2) </a:t>
            </a:r>
            <a:r>
              <a:rPr lang="zh-CN" altLang="en-US" sz="2400" b="1" dirty="0">
                <a:solidFill>
                  <a:srgbClr val="0000FF"/>
                </a:solidFill>
              </a:rPr>
              <a:t>忽略下取整</a:t>
            </a:r>
            <a:r>
              <a:rPr lang="zh-CN" altLang="en-US" sz="2400" dirty="0"/>
              <a:t>，直接使用</a:t>
            </a:r>
            <a:r>
              <a:rPr lang="en-US" altLang="zh-CN" sz="2400" dirty="0"/>
              <a:t>     </a:t>
            </a:r>
            <a:r>
              <a:rPr lang="zh-CN" altLang="en-US" sz="2400" dirty="0"/>
              <a:t>代替</a:t>
            </a:r>
            <a:endParaRPr lang="en-US" altLang="zh-CN" sz="2400" dirty="0"/>
          </a:p>
          <a:p>
            <a:pPr marL="3317875" indent="-3317875">
              <a:lnSpc>
                <a:spcPct val="150000"/>
              </a:lnSpc>
              <a:spcBef>
                <a:spcPts val="600"/>
              </a:spcBef>
              <a:buFont typeface="Wingdings 2" panose="05020102010507070707" pitchFamily="18" charset="2"/>
              <a:buNone/>
              <a:defRPr/>
            </a:pPr>
            <a:r>
              <a:rPr lang="zh-CN" altLang="en-US" sz="2400" dirty="0"/>
              <a:t>            得：</a:t>
            </a:r>
            <a:endParaRPr lang="en-US" altLang="zh-CN" sz="2400" dirty="0"/>
          </a:p>
          <a:p>
            <a:pPr>
              <a:lnSpc>
                <a:spcPct val="150000"/>
              </a:lnSpc>
              <a:spcBef>
                <a:spcPts val="600"/>
              </a:spcBef>
              <a:buFont typeface="Wingdings 2" panose="05020102010507070707" pitchFamily="18" charset="2"/>
              <a:buNone/>
              <a:defRPr/>
            </a:pPr>
            <a:endParaRPr lang="zh-CN" altLang="en-US" sz="2400" dirty="0"/>
          </a:p>
        </p:txBody>
      </p:sp>
      <p:graphicFrame>
        <p:nvGraphicFramePr>
          <p:cNvPr id="61443" name="Object 3">
            <a:extLst>
              <a:ext uri="{FF2B5EF4-FFF2-40B4-BE49-F238E27FC236}">
                <a16:creationId xmlns:a16="http://schemas.microsoft.com/office/drawing/2014/main" id="{AA38D8EF-5C56-4406-AED3-16FDF4F0C5FA}"/>
              </a:ext>
            </a:extLst>
          </p:cNvPr>
          <p:cNvGraphicFramePr>
            <a:graphicFrameLocks noChangeAspect="1"/>
          </p:cNvGraphicFramePr>
          <p:nvPr/>
        </p:nvGraphicFramePr>
        <p:xfrm>
          <a:off x="2700338" y="2776538"/>
          <a:ext cx="4094162" cy="454025"/>
        </p:xfrm>
        <a:graphic>
          <a:graphicData uri="http://schemas.openxmlformats.org/presentationml/2006/ole">
            <mc:AlternateContent xmlns:mc="http://schemas.openxmlformats.org/markup-compatibility/2006">
              <mc:Choice xmlns:v="urn:schemas-microsoft-com:vml" Requires="v">
                <p:oleObj spid="_x0000_s61528" name="公式" r:id="rId4" imgW="1600200" imgH="228600" progId="Equation.3">
                  <p:embed/>
                </p:oleObj>
              </mc:Choice>
              <mc:Fallback>
                <p:oleObj name="公式" r:id="rId4" imgW="1600200" imgH="228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2776538"/>
                        <a:ext cx="40941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4" name="Object 3">
            <a:extLst>
              <a:ext uri="{FF2B5EF4-FFF2-40B4-BE49-F238E27FC236}">
                <a16:creationId xmlns:a16="http://schemas.microsoft.com/office/drawing/2014/main" id="{696EB531-E4A9-4648-87C2-3394E2540434}"/>
              </a:ext>
            </a:extLst>
          </p:cNvPr>
          <p:cNvGraphicFramePr>
            <a:graphicFrameLocks noChangeAspect="1"/>
          </p:cNvGraphicFramePr>
          <p:nvPr/>
        </p:nvGraphicFramePr>
        <p:xfrm>
          <a:off x="6578600" y="4799013"/>
          <a:ext cx="652463" cy="501650"/>
        </p:xfrm>
        <a:graphic>
          <a:graphicData uri="http://schemas.openxmlformats.org/presentationml/2006/ole">
            <mc:AlternateContent xmlns:mc="http://schemas.openxmlformats.org/markup-compatibility/2006">
              <mc:Choice xmlns:v="urn:schemas-microsoft-com:vml" Requires="v">
                <p:oleObj spid="_x0000_s61529" name="公式" r:id="rId6" imgW="330057" imgH="253890" progId="Equation.3">
                  <p:embed/>
                </p:oleObj>
              </mc:Choice>
              <mc:Fallback>
                <p:oleObj name="公式" r:id="rId6" imgW="330057" imgH="25389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8600" y="4799013"/>
                        <a:ext cx="65246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5" name="Object 4">
            <a:extLst>
              <a:ext uri="{FF2B5EF4-FFF2-40B4-BE49-F238E27FC236}">
                <a16:creationId xmlns:a16="http://schemas.microsoft.com/office/drawing/2014/main" id="{9C03A186-B64B-49D0-82FB-5A982061F7C6}"/>
              </a:ext>
            </a:extLst>
          </p:cNvPr>
          <p:cNvGraphicFramePr>
            <a:graphicFrameLocks noChangeAspect="1"/>
          </p:cNvGraphicFramePr>
          <p:nvPr/>
        </p:nvGraphicFramePr>
        <p:xfrm>
          <a:off x="4637088" y="4187825"/>
          <a:ext cx="1322387" cy="441325"/>
        </p:xfrm>
        <a:graphic>
          <a:graphicData uri="http://schemas.openxmlformats.org/presentationml/2006/ole">
            <mc:AlternateContent xmlns:mc="http://schemas.openxmlformats.org/markup-compatibility/2006">
              <mc:Choice xmlns:v="urn:schemas-microsoft-com:vml" Requires="v">
                <p:oleObj spid="_x0000_s61530" name="公式" r:id="rId8" imgW="609336" imgH="203112" progId="Equation.3">
                  <p:embed/>
                </p:oleObj>
              </mc:Choice>
              <mc:Fallback>
                <p:oleObj name="公式" r:id="rId8" imgW="609336" imgH="203112"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37088" y="4187825"/>
                        <a:ext cx="13223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6" name="Object 5">
            <a:extLst>
              <a:ext uri="{FF2B5EF4-FFF2-40B4-BE49-F238E27FC236}">
                <a16:creationId xmlns:a16="http://schemas.microsoft.com/office/drawing/2014/main" id="{D6E9F20D-1F41-482A-A9BA-527751C304DC}"/>
              </a:ext>
            </a:extLst>
          </p:cNvPr>
          <p:cNvGraphicFramePr>
            <a:graphicFrameLocks noChangeAspect="1"/>
          </p:cNvGraphicFramePr>
          <p:nvPr/>
        </p:nvGraphicFramePr>
        <p:xfrm>
          <a:off x="5422900" y="4786313"/>
          <a:ext cx="520700" cy="493712"/>
        </p:xfrm>
        <a:graphic>
          <a:graphicData uri="http://schemas.openxmlformats.org/presentationml/2006/ole">
            <mc:AlternateContent xmlns:mc="http://schemas.openxmlformats.org/markup-compatibility/2006">
              <mc:Choice xmlns:v="urn:schemas-microsoft-com:vml" Requires="v">
                <p:oleObj spid="_x0000_s61531" name="公式" r:id="rId10" imgW="241300" imgH="228600" progId="Equation.3">
                  <p:embed/>
                </p:oleObj>
              </mc:Choice>
              <mc:Fallback>
                <p:oleObj name="公式" r:id="rId10" imgW="241300" imgH="2286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22900" y="4786313"/>
                        <a:ext cx="5207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7" name="Object 6">
            <a:extLst>
              <a:ext uri="{FF2B5EF4-FFF2-40B4-BE49-F238E27FC236}">
                <a16:creationId xmlns:a16="http://schemas.microsoft.com/office/drawing/2014/main" id="{BDC8AF9B-16DD-48D7-BBA9-1D5F66381FBF}"/>
              </a:ext>
            </a:extLst>
          </p:cNvPr>
          <p:cNvGraphicFramePr>
            <a:graphicFrameLocks noChangeAspect="1"/>
          </p:cNvGraphicFramePr>
          <p:nvPr/>
        </p:nvGraphicFramePr>
        <p:xfrm>
          <a:off x="2036763" y="5715000"/>
          <a:ext cx="4902200" cy="623888"/>
        </p:xfrm>
        <a:graphic>
          <a:graphicData uri="http://schemas.openxmlformats.org/presentationml/2006/ole">
            <mc:AlternateContent xmlns:mc="http://schemas.openxmlformats.org/markup-compatibility/2006">
              <mc:Choice xmlns:v="urn:schemas-microsoft-com:vml" Requires="v">
                <p:oleObj spid="_x0000_s61532" name="公式" r:id="rId12" imgW="1346200" imgH="228600" progId="Equation.3">
                  <p:embed/>
                </p:oleObj>
              </mc:Choice>
              <mc:Fallback>
                <p:oleObj name="公式" r:id="rId12" imgW="1346200" imgH="228600"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36763" y="5715000"/>
                        <a:ext cx="49022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a:extLst>
              <a:ext uri="{FF2B5EF4-FFF2-40B4-BE49-F238E27FC236}">
                <a16:creationId xmlns:a16="http://schemas.microsoft.com/office/drawing/2014/main" id="{F83FD71D-5975-49D0-B88A-C981380B1ED3}"/>
              </a:ext>
            </a:extLst>
          </p:cNvPr>
          <p:cNvSpPr>
            <a:spLocks noGrp="1" noChangeArrowheads="1"/>
          </p:cNvSpPr>
          <p:nvPr>
            <p:ph idx="1"/>
          </p:nvPr>
        </p:nvSpPr>
        <p:spPr>
          <a:xfrm>
            <a:off x="26988" y="115888"/>
            <a:ext cx="8229600" cy="5427662"/>
          </a:xfrm>
          <a:solidFill>
            <a:schemeClr val="bg1"/>
          </a:solidFill>
        </p:spPr>
        <p:txBody>
          <a:bodyPr/>
          <a:lstStyle/>
          <a:p>
            <a:pPr>
              <a:lnSpc>
                <a:spcPct val="150000"/>
              </a:lnSpc>
              <a:spcBef>
                <a:spcPts val="600"/>
              </a:spcBef>
              <a:buFont typeface="Wingdings 2" panose="05020102010507070707" pitchFamily="18" charset="2"/>
              <a:buNone/>
            </a:pPr>
            <a:r>
              <a:rPr lang="zh-CN" altLang="en-US" sz="2400"/>
              <a:t>      再设 </a:t>
            </a:r>
            <a:r>
              <a:rPr lang="en-US" altLang="zh-CN" sz="2400" b="1">
                <a:solidFill>
                  <a:srgbClr val="0000FF"/>
                </a:solidFill>
              </a:rPr>
              <a:t>S(m) = T(2</a:t>
            </a:r>
            <a:r>
              <a:rPr lang="en-US" altLang="zh-CN" sz="2400" b="1" baseline="30000">
                <a:solidFill>
                  <a:srgbClr val="0000FF"/>
                </a:solidFill>
              </a:rPr>
              <a:t>m</a:t>
            </a:r>
            <a:r>
              <a:rPr lang="en-US" altLang="zh-CN" sz="2400" b="1">
                <a:solidFill>
                  <a:srgbClr val="0000FF"/>
                </a:solidFill>
              </a:rPr>
              <a:t>)</a:t>
            </a:r>
            <a:r>
              <a:rPr lang="zh-CN" altLang="en-US" sz="2400"/>
              <a:t>，得以下形式递归式：</a:t>
            </a:r>
            <a:endParaRPr lang="en-US" altLang="zh-CN" sz="2400"/>
          </a:p>
          <a:p>
            <a:pPr>
              <a:lnSpc>
                <a:spcPct val="150000"/>
              </a:lnSpc>
              <a:spcBef>
                <a:spcPts val="600"/>
              </a:spcBef>
              <a:buFont typeface="Wingdings 2" panose="05020102010507070707" pitchFamily="18" charset="2"/>
              <a:buNone/>
            </a:pPr>
            <a:endParaRPr lang="en-US" altLang="zh-CN" sz="2400"/>
          </a:p>
          <a:p>
            <a:pPr>
              <a:lnSpc>
                <a:spcPct val="150000"/>
              </a:lnSpc>
              <a:spcBef>
                <a:spcPts val="2400"/>
              </a:spcBef>
              <a:buFont typeface="Wingdings 2" panose="05020102010507070707" pitchFamily="18" charset="2"/>
              <a:buNone/>
            </a:pPr>
            <a:r>
              <a:rPr lang="zh-CN" altLang="en-US" sz="2400"/>
              <a:t>      从而获得</a:t>
            </a:r>
            <a:r>
              <a:rPr lang="zh-CN" altLang="en-US" sz="2400" b="1">
                <a:solidFill>
                  <a:srgbClr val="0000FF"/>
                </a:solidFill>
              </a:rPr>
              <a:t>形式上熟悉</a:t>
            </a:r>
            <a:r>
              <a:rPr lang="zh-CN" altLang="en-US" sz="2400"/>
              <a:t>的递归式。</a:t>
            </a:r>
            <a:endParaRPr lang="en-US" altLang="zh-CN" sz="2400"/>
          </a:p>
          <a:p>
            <a:pPr>
              <a:lnSpc>
                <a:spcPct val="150000"/>
              </a:lnSpc>
              <a:spcBef>
                <a:spcPts val="1800"/>
              </a:spcBef>
              <a:buFont typeface="Wingdings 2" panose="05020102010507070707" pitchFamily="18" charset="2"/>
              <a:buNone/>
            </a:pPr>
            <a:r>
              <a:rPr lang="zh-CN" altLang="en-US" sz="2400"/>
              <a:t>      可得新的递归式的上界是：</a:t>
            </a:r>
            <a:endParaRPr lang="en-US" altLang="zh-CN" sz="2400"/>
          </a:p>
          <a:p>
            <a:pPr>
              <a:lnSpc>
                <a:spcPct val="150000"/>
              </a:lnSpc>
              <a:spcBef>
                <a:spcPts val="600"/>
              </a:spcBef>
              <a:buFont typeface="Wingdings 2" panose="05020102010507070707" pitchFamily="18" charset="2"/>
              <a:buNone/>
            </a:pPr>
            <a:endParaRPr lang="en-US" altLang="zh-CN" sz="2400"/>
          </a:p>
          <a:p>
            <a:pPr>
              <a:lnSpc>
                <a:spcPct val="150000"/>
              </a:lnSpc>
              <a:spcBef>
                <a:spcPts val="600"/>
              </a:spcBef>
              <a:buFont typeface="Wingdings 2" panose="05020102010507070707" pitchFamily="18" charset="2"/>
              <a:buNone/>
            </a:pPr>
            <a:r>
              <a:rPr lang="zh-CN" altLang="en-US" sz="2400"/>
              <a:t>       再</a:t>
            </a:r>
            <a:r>
              <a:rPr lang="zh-CN" altLang="en-US" sz="2400" b="1">
                <a:solidFill>
                  <a:srgbClr val="0000FF"/>
                </a:solidFill>
              </a:rPr>
              <a:t>将</a:t>
            </a:r>
            <a:r>
              <a:rPr lang="en-US" altLang="zh-CN" sz="2400" b="1">
                <a:solidFill>
                  <a:srgbClr val="0000FF"/>
                </a:solidFill>
              </a:rPr>
              <a:t>S(m)</a:t>
            </a:r>
            <a:r>
              <a:rPr lang="zh-CN" altLang="en-US" sz="2400" b="1">
                <a:solidFill>
                  <a:srgbClr val="0000FF"/>
                </a:solidFill>
              </a:rPr>
              <a:t>、</a:t>
            </a:r>
            <a:r>
              <a:rPr lang="en-US" altLang="zh-CN" sz="2400" b="1">
                <a:solidFill>
                  <a:srgbClr val="0000FF"/>
                </a:solidFill>
              </a:rPr>
              <a:t>m=log</a:t>
            </a:r>
            <a:r>
              <a:rPr lang="en-US" altLang="zh-CN" sz="2400" b="1" i="1">
                <a:solidFill>
                  <a:srgbClr val="0000FF"/>
                </a:solidFill>
              </a:rPr>
              <a:t>n </a:t>
            </a:r>
            <a:r>
              <a:rPr lang="zh-CN" altLang="en-US" sz="2400" b="1">
                <a:solidFill>
                  <a:srgbClr val="0000FF"/>
                </a:solidFill>
              </a:rPr>
              <a:t>带回</a:t>
            </a:r>
            <a:r>
              <a:rPr lang="en-US" altLang="zh-CN" sz="2400" b="1">
                <a:solidFill>
                  <a:srgbClr val="0000FF"/>
                </a:solidFill>
              </a:rPr>
              <a:t>T(n)</a:t>
            </a:r>
            <a:r>
              <a:rPr lang="zh-CN" altLang="en-US" sz="2400"/>
              <a:t>，有，</a:t>
            </a:r>
            <a:endParaRPr lang="en-US" altLang="zh-CN" sz="2400"/>
          </a:p>
          <a:p>
            <a:pPr>
              <a:lnSpc>
                <a:spcPct val="150000"/>
              </a:lnSpc>
              <a:spcBef>
                <a:spcPts val="600"/>
              </a:spcBef>
              <a:buFont typeface="Wingdings 2" panose="05020102010507070707" pitchFamily="18" charset="2"/>
              <a:buNone/>
            </a:pPr>
            <a:endParaRPr lang="en-US" altLang="zh-CN" sz="2400"/>
          </a:p>
          <a:p>
            <a:pPr>
              <a:lnSpc>
                <a:spcPct val="150000"/>
              </a:lnSpc>
              <a:spcBef>
                <a:spcPts val="600"/>
              </a:spcBef>
              <a:buFont typeface="Wingdings 2" panose="05020102010507070707" pitchFamily="18" charset="2"/>
              <a:buNone/>
            </a:pPr>
            <a:endParaRPr lang="zh-CN" altLang="en-US" sz="2400"/>
          </a:p>
        </p:txBody>
      </p:sp>
      <p:graphicFrame>
        <p:nvGraphicFramePr>
          <p:cNvPr id="63491" name="Object 3">
            <a:extLst>
              <a:ext uri="{FF2B5EF4-FFF2-40B4-BE49-F238E27FC236}">
                <a16:creationId xmlns:a16="http://schemas.microsoft.com/office/drawing/2014/main" id="{C05FCA6F-B4DC-425A-88D1-1585A9923091}"/>
              </a:ext>
            </a:extLst>
          </p:cNvPr>
          <p:cNvGraphicFramePr>
            <a:graphicFrameLocks noChangeAspect="1"/>
          </p:cNvGraphicFramePr>
          <p:nvPr/>
        </p:nvGraphicFramePr>
        <p:xfrm>
          <a:off x="2298700" y="882650"/>
          <a:ext cx="4537075" cy="527050"/>
        </p:xfrm>
        <a:graphic>
          <a:graphicData uri="http://schemas.openxmlformats.org/presentationml/2006/ole">
            <mc:AlternateContent xmlns:mc="http://schemas.openxmlformats.org/markup-compatibility/2006">
              <mc:Choice xmlns:v="urn:schemas-microsoft-com:vml" Requires="v">
                <p:oleObj spid="_x0000_s63542" name="公式" r:id="rId3" imgW="1307532" imgH="203112" progId="Equation.3">
                  <p:embed/>
                </p:oleObj>
              </mc:Choice>
              <mc:Fallback>
                <p:oleObj name="公式" r:id="rId3" imgW="1307532" imgH="20311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700" y="882650"/>
                        <a:ext cx="45370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2" name="Object 4">
            <a:extLst>
              <a:ext uri="{FF2B5EF4-FFF2-40B4-BE49-F238E27FC236}">
                <a16:creationId xmlns:a16="http://schemas.microsoft.com/office/drawing/2014/main" id="{C938B35C-5770-4E67-83DC-498F26D17C2E}"/>
              </a:ext>
            </a:extLst>
          </p:cNvPr>
          <p:cNvGraphicFramePr>
            <a:graphicFrameLocks noChangeAspect="1"/>
          </p:cNvGraphicFramePr>
          <p:nvPr/>
        </p:nvGraphicFramePr>
        <p:xfrm>
          <a:off x="2543175" y="4292600"/>
          <a:ext cx="4292600" cy="2225675"/>
        </p:xfrm>
        <a:graphic>
          <a:graphicData uri="http://schemas.openxmlformats.org/presentationml/2006/ole">
            <mc:AlternateContent xmlns:mc="http://schemas.openxmlformats.org/markup-compatibility/2006">
              <mc:Choice xmlns:v="urn:schemas-microsoft-com:vml" Requires="v">
                <p:oleObj spid="_x0000_s63543" name="公式" r:id="rId5" imgW="1612900" imgH="914400" progId="Equation.3">
                  <p:embed/>
                </p:oleObj>
              </mc:Choice>
              <mc:Fallback>
                <p:oleObj name="公式" r:id="rId5" imgW="1612900" imgH="914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3175" y="4292600"/>
                        <a:ext cx="42926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3" name="Object 5">
            <a:extLst>
              <a:ext uri="{FF2B5EF4-FFF2-40B4-BE49-F238E27FC236}">
                <a16:creationId xmlns:a16="http://schemas.microsoft.com/office/drawing/2014/main" id="{DDE23906-0E9A-4DA8-AAF5-0D499A550A22}"/>
              </a:ext>
            </a:extLst>
          </p:cNvPr>
          <p:cNvGraphicFramePr>
            <a:graphicFrameLocks noChangeAspect="1"/>
          </p:cNvGraphicFramePr>
          <p:nvPr/>
        </p:nvGraphicFramePr>
        <p:xfrm>
          <a:off x="2895600" y="3068638"/>
          <a:ext cx="2624138" cy="552450"/>
        </p:xfrm>
        <a:graphic>
          <a:graphicData uri="http://schemas.openxmlformats.org/presentationml/2006/ole">
            <mc:AlternateContent xmlns:mc="http://schemas.openxmlformats.org/markup-compatibility/2006">
              <mc:Choice xmlns:v="urn:schemas-microsoft-com:vml" Requires="v">
                <p:oleObj spid="_x0000_s63544" name="公式" r:id="rId7" imgW="723586" imgH="203112" progId="Equation.3">
                  <p:embed/>
                </p:oleObj>
              </mc:Choice>
              <mc:Fallback>
                <p:oleObj name="公式" r:id="rId7" imgW="723586" imgH="203112"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3068638"/>
                        <a:ext cx="26241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C492D8BF-1CAF-4A0D-8955-24521822BDCA}"/>
              </a:ext>
            </a:extLst>
          </p:cNvPr>
          <p:cNvSpPr>
            <a:spLocks noGrp="1" noChangeArrowheads="1"/>
          </p:cNvSpPr>
          <p:nvPr>
            <p:ph type="title"/>
          </p:nvPr>
        </p:nvSpPr>
        <p:spPr>
          <a:xfrm>
            <a:off x="250825" y="115888"/>
            <a:ext cx="8229600" cy="633412"/>
          </a:xfrm>
        </p:spPr>
        <p:txBody>
          <a:bodyPr/>
          <a:lstStyle/>
          <a:p>
            <a:pPr algn="l"/>
            <a:r>
              <a:rPr lang="en-US" altLang="zh-CN" sz="3200" b="1"/>
              <a:t>2</a:t>
            </a:r>
            <a:r>
              <a:rPr lang="zh-CN" altLang="en-US" sz="3200" b="1"/>
              <a:t>）递归树法</a:t>
            </a:r>
            <a:r>
              <a:rPr lang="en-US" altLang="zh-CN" sz="3200" b="1"/>
              <a:t>(</a:t>
            </a:r>
            <a:r>
              <a:rPr lang="en-US" altLang="zh-CN" sz="1600" b="1"/>
              <a:t>The recursion-tree method for solving recurrences</a:t>
            </a:r>
            <a:r>
              <a:rPr lang="en-US" altLang="zh-CN" sz="3200" b="1"/>
              <a:t>)</a:t>
            </a:r>
            <a:endParaRPr lang="zh-CN" altLang="en-US" sz="3200" b="1"/>
          </a:p>
        </p:txBody>
      </p:sp>
      <p:sp>
        <p:nvSpPr>
          <p:cNvPr id="64515" name="内容占位符 2">
            <a:extLst>
              <a:ext uri="{FF2B5EF4-FFF2-40B4-BE49-F238E27FC236}">
                <a16:creationId xmlns:a16="http://schemas.microsoft.com/office/drawing/2014/main" id="{46FB62C4-D9D9-4B47-92F9-6B9DB0B2D930}"/>
              </a:ext>
            </a:extLst>
          </p:cNvPr>
          <p:cNvSpPr>
            <a:spLocks noGrp="1" noChangeArrowheads="1"/>
          </p:cNvSpPr>
          <p:nvPr>
            <p:ph idx="1"/>
          </p:nvPr>
        </p:nvSpPr>
        <p:spPr>
          <a:xfrm>
            <a:off x="250825" y="889000"/>
            <a:ext cx="8713788" cy="5397500"/>
          </a:xfrm>
          <a:solidFill>
            <a:schemeClr val="bg1"/>
          </a:solidFill>
        </p:spPr>
        <p:txBody>
          <a:bodyPr/>
          <a:lstStyle/>
          <a:p>
            <a:pPr>
              <a:lnSpc>
                <a:spcPct val="150000"/>
              </a:lnSpc>
            </a:pPr>
            <a:r>
              <a:rPr lang="zh-CN" altLang="en-US" sz="2400"/>
              <a:t>根据递归式的定义，可以画一棵</a:t>
            </a:r>
            <a:r>
              <a:rPr lang="zh-CN" altLang="en-US" sz="2400">
                <a:solidFill>
                  <a:srgbClr val="FF0000"/>
                </a:solidFill>
              </a:rPr>
              <a:t>递归树</a:t>
            </a:r>
            <a:endParaRPr lang="en-US" altLang="zh-CN" sz="2400">
              <a:solidFill>
                <a:srgbClr val="FF0000"/>
              </a:solidFill>
            </a:endParaRPr>
          </a:p>
          <a:p>
            <a:pPr>
              <a:lnSpc>
                <a:spcPct val="150000"/>
              </a:lnSpc>
              <a:spcBef>
                <a:spcPct val="0"/>
              </a:spcBef>
            </a:pPr>
            <a:r>
              <a:rPr lang="zh-CN" altLang="en-US" sz="2400">
                <a:solidFill>
                  <a:srgbClr val="FF0000"/>
                </a:solidFill>
              </a:rPr>
              <a:t>递归树</a:t>
            </a:r>
            <a:r>
              <a:rPr lang="zh-CN" altLang="en-US" sz="2400"/>
              <a:t>：反应递归的执行过程。每个节点表示一个单一子问题的代价，子问题对应某次递归调用。根节点代表顶层调用的代价，子节点分别代表各层递归调用的代价。</a:t>
            </a:r>
            <a:endParaRPr lang="en-US" altLang="zh-CN" sz="2400"/>
          </a:p>
          <a:p>
            <a:pPr>
              <a:lnSpc>
                <a:spcPct val="150000"/>
              </a:lnSpc>
              <a:buFont typeface="Wingdings 2" panose="05020102010507070707" pitchFamily="18" charset="2"/>
              <a:buNone/>
            </a:pPr>
            <a:endParaRPr lang="en-US" altLang="zh-CN" sz="2200"/>
          </a:p>
          <a:p>
            <a:pPr>
              <a:lnSpc>
                <a:spcPct val="150000"/>
              </a:lnSpc>
              <a:buFont typeface="Wingdings 2" panose="05020102010507070707" pitchFamily="18" charset="2"/>
              <a:buNone/>
            </a:pPr>
            <a:endParaRPr lang="en-US" altLang="zh-CN" sz="2200"/>
          </a:p>
          <a:p>
            <a:pPr>
              <a:lnSpc>
                <a:spcPct val="150000"/>
              </a:lnSpc>
              <a:buFont typeface="Wingdings 2" panose="05020102010507070707" pitchFamily="18" charset="2"/>
              <a:buNone/>
            </a:pPr>
            <a:endParaRPr lang="en-US" altLang="zh-CN" sz="2200"/>
          </a:p>
          <a:p>
            <a:pPr>
              <a:lnSpc>
                <a:spcPct val="150000"/>
              </a:lnSpc>
              <a:buFont typeface="Wingdings 2" panose="05020102010507070707" pitchFamily="18" charset="2"/>
              <a:buNone/>
            </a:pPr>
            <a:endParaRPr lang="en-US" altLang="zh-CN" sz="2200"/>
          </a:p>
          <a:p>
            <a:pPr>
              <a:lnSpc>
                <a:spcPct val="150000"/>
              </a:lnSpc>
              <a:buFont typeface="Wingdings 2" panose="05020102010507070707" pitchFamily="18" charset="2"/>
              <a:buNone/>
            </a:pPr>
            <a:endParaRPr lang="en-US" altLang="zh-CN" sz="2200"/>
          </a:p>
        </p:txBody>
      </p:sp>
      <p:pic>
        <p:nvPicPr>
          <p:cNvPr id="64516" name="图片 1">
            <a:extLst>
              <a:ext uri="{FF2B5EF4-FFF2-40B4-BE49-F238E27FC236}">
                <a16:creationId xmlns:a16="http://schemas.microsoft.com/office/drawing/2014/main" id="{FE921E66-AD38-4878-A12B-9B2A57305B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950" y="3994150"/>
            <a:ext cx="4732338"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图片 19">
            <a:extLst>
              <a:ext uri="{FF2B5EF4-FFF2-40B4-BE49-F238E27FC236}">
                <a16:creationId xmlns:a16="http://schemas.microsoft.com/office/drawing/2014/main" id="{4394A870-BDCA-45A0-B922-4B8BA2A7E5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0188" y="3429000"/>
            <a:ext cx="3654425" cy="271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3FB875B-35EB-41B0-83D8-3C2B435B6D1D}"/>
              </a:ext>
            </a:extLst>
          </p:cNvPr>
          <p:cNvSpPr>
            <a:spLocks noGrp="1"/>
          </p:cNvSpPr>
          <p:nvPr>
            <p:ph idx="1"/>
          </p:nvPr>
        </p:nvSpPr>
        <p:spPr>
          <a:xfrm>
            <a:off x="250825" y="188913"/>
            <a:ext cx="8713788" cy="6335712"/>
          </a:xfrm>
          <a:solidFill>
            <a:schemeClr val="bg1"/>
          </a:solidFill>
        </p:spPr>
        <p:txBody>
          <a:bodyPr/>
          <a:lstStyle/>
          <a:p>
            <a:pPr>
              <a:lnSpc>
                <a:spcPct val="150000"/>
              </a:lnSpc>
              <a:spcBef>
                <a:spcPts val="0"/>
              </a:spcBef>
              <a:buFont typeface="Wingdings 2" panose="05020102010507070707" pitchFamily="18" charset="2"/>
              <a:buNone/>
              <a:defRPr/>
            </a:pPr>
            <a:r>
              <a:rPr lang="zh-CN" altLang="en-US" sz="2400" dirty="0"/>
              <a:t>例：已知递归式                                      ，求其上界</a:t>
            </a:r>
            <a:endParaRPr lang="en-US" altLang="zh-CN" sz="2400" dirty="0"/>
          </a:p>
          <a:p>
            <a:pPr marL="1885950" indent="-1885950">
              <a:lnSpc>
                <a:spcPct val="150000"/>
              </a:lnSpc>
              <a:spcBef>
                <a:spcPts val="0"/>
              </a:spcBef>
              <a:buFont typeface="Wingdings 2" panose="05020102010507070707" pitchFamily="18" charset="2"/>
              <a:buNone/>
              <a:defRPr/>
            </a:pPr>
            <a:r>
              <a:rPr lang="zh-CN" altLang="en-US" sz="2400" dirty="0">
                <a:solidFill>
                  <a:srgbClr val="FF0000"/>
                </a:solidFill>
              </a:rPr>
              <a:t>准备性工作</a:t>
            </a:r>
            <a:r>
              <a:rPr lang="zh-CN" altLang="en-US" sz="2400" dirty="0"/>
              <a:t>：</a:t>
            </a:r>
            <a:endParaRPr lang="en-US" altLang="zh-CN" sz="2400" dirty="0">
              <a:latin typeface="宋体" panose="02010600030101010101" pitchFamily="2" charset="-122"/>
              <a:ea typeface="宋体" panose="02010600030101010101" pitchFamily="2" charset="-122"/>
            </a:endParaRPr>
          </a:p>
          <a:p>
            <a:pPr>
              <a:lnSpc>
                <a:spcPct val="150000"/>
              </a:lnSpc>
              <a:spcBef>
                <a:spcPts val="0"/>
              </a:spcBef>
              <a:buFont typeface="Wingdings 2" panose="05020102010507070707" pitchFamily="18" charset="2"/>
              <a:buNone/>
              <a:defRPr/>
            </a:pPr>
            <a:r>
              <a:rPr lang="zh-CN" altLang="en-US" sz="2400" dirty="0"/>
              <a:t>（</a:t>
            </a:r>
            <a:r>
              <a:rPr lang="en-US" altLang="zh-CN" sz="2400" dirty="0"/>
              <a:t>1</a:t>
            </a:r>
            <a:r>
              <a:rPr lang="zh-CN" altLang="en-US" sz="2400" dirty="0"/>
              <a:t>）</a:t>
            </a:r>
            <a:r>
              <a:rPr lang="zh-CN" altLang="en-US" sz="2400" b="1" dirty="0">
                <a:solidFill>
                  <a:srgbClr val="0000FF"/>
                </a:solidFill>
              </a:rPr>
              <a:t>去掉底函数的表示</a:t>
            </a:r>
            <a:endParaRPr lang="en-US" altLang="zh-CN" sz="2400" b="1" dirty="0">
              <a:solidFill>
                <a:srgbClr val="0000FF"/>
              </a:solidFill>
            </a:endParaRPr>
          </a:p>
          <a:p>
            <a:pPr marL="1079500">
              <a:lnSpc>
                <a:spcPct val="150000"/>
              </a:lnSpc>
              <a:spcBef>
                <a:spcPts val="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理由：底函数和顶函数对递归式求解并不“重要”。</a:t>
            </a:r>
            <a:endParaRPr lang="en-US" altLang="zh-CN" sz="2000" dirty="0">
              <a:latin typeface="宋体" panose="02010600030101010101" pitchFamily="2" charset="-122"/>
              <a:ea typeface="宋体" panose="02010600030101010101" pitchFamily="2" charset="-122"/>
            </a:endParaRPr>
          </a:p>
          <a:p>
            <a:pPr>
              <a:lnSpc>
                <a:spcPct val="150000"/>
              </a:lnSpc>
              <a:spcBef>
                <a:spcPts val="0"/>
              </a:spcBef>
              <a:buFont typeface="Wingdings 2" panose="05020102010507070707" pitchFamily="18" charset="2"/>
              <a:buNone/>
              <a:defRPr/>
            </a:pPr>
            <a:r>
              <a:rPr lang="zh-CN" altLang="en-US" sz="2400" dirty="0"/>
              <a:t>（</a:t>
            </a:r>
            <a:r>
              <a:rPr lang="en-US" altLang="zh-CN" sz="2400" dirty="0"/>
              <a:t>2</a:t>
            </a:r>
            <a:r>
              <a:rPr lang="zh-CN" altLang="en-US" sz="2400" dirty="0"/>
              <a:t>）</a:t>
            </a:r>
            <a:r>
              <a:rPr lang="zh-CN" altLang="en-US" sz="2400" b="1" dirty="0">
                <a:solidFill>
                  <a:srgbClr val="0000FF"/>
                </a:solidFill>
              </a:rPr>
              <a:t>假设</a:t>
            </a:r>
            <a:r>
              <a:rPr lang="en-US" altLang="zh-CN" sz="2400" b="1" dirty="0">
                <a:solidFill>
                  <a:srgbClr val="0000FF"/>
                </a:solidFill>
              </a:rPr>
              <a:t>n</a:t>
            </a:r>
            <a:r>
              <a:rPr lang="zh-CN" altLang="en-US" sz="2400" b="1" dirty="0">
                <a:solidFill>
                  <a:srgbClr val="0000FF"/>
                </a:solidFill>
              </a:rPr>
              <a:t>是</a:t>
            </a:r>
            <a:r>
              <a:rPr lang="en-US" altLang="zh-CN" sz="2400" b="1" dirty="0">
                <a:solidFill>
                  <a:srgbClr val="0000FF"/>
                </a:solidFill>
              </a:rPr>
              <a:t>4</a:t>
            </a:r>
            <a:r>
              <a:rPr lang="zh-CN" altLang="en-US" sz="2400" b="1" dirty="0">
                <a:solidFill>
                  <a:srgbClr val="0000FF"/>
                </a:solidFill>
              </a:rPr>
              <a:t>的幂</a:t>
            </a:r>
            <a:r>
              <a:rPr lang="zh-CN" altLang="en-US" sz="2400" dirty="0"/>
              <a:t>，即</a:t>
            </a:r>
            <a:r>
              <a:rPr lang="en-US" altLang="zh-CN" sz="2400" dirty="0"/>
              <a:t>n=4</a:t>
            </a:r>
            <a:r>
              <a:rPr lang="en-US" altLang="zh-CN" sz="2400" baseline="30000" dirty="0"/>
              <a:t>k</a:t>
            </a:r>
            <a:r>
              <a:rPr lang="zh-CN" altLang="en-US" sz="2400" dirty="0"/>
              <a:t>，</a:t>
            </a:r>
            <a:r>
              <a:rPr lang="en-US" altLang="zh-CN" sz="2400" dirty="0"/>
              <a:t>k=log</a:t>
            </a:r>
            <a:r>
              <a:rPr lang="en-US" altLang="zh-CN" sz="2400" baseline="-25000" dirty="0"/>
              <a:t>4</a:t>
            </a:r>
            <a:r>
              <a:rPr lang="en-US" altLang="zh-CN" sz="2400" dirty="0"/>
              <a:t>n</a:t>
            </a:r>
            <a:r>
              <a:rPr lang="zh-CN" altLang="en-US" sz="2400" dirty="0"/>
              <a:t>。</a:t>
            </a:r>
            <a:endParaRPr lang="en-US" altLang="zh-CN" sz="2400" dirty="0"/>
          </a:p>
          <a:p>
            <a:pPr marL="1079500" lvl="1">
              <a:lnSpc>
                <a:spcPct val="150000"/>
              </a:lnSpc>
              <a:spcBef>
                <a:spcPts val="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一般，当证明</a:t>
            </a:r>
            <a:r>
              <a:rPr lang="en-US" altLang="zh-CN" sz="2000" dirty="0">
                <a:latin typeface="宋体" panose="02010600030101010101" pitchFamily="2" charset="-122"/>
                <a:ea typeface="宋体" panose="02010600030101010101" pitchFamily="2" charset="-122"/>
              </a:rPr>
              <a:t>n=4</a:t>
            </a:r>
            <a:r>
              <a:rPr lang="en-US" altLang="zh-CN" sz="2000" baseline="30000" dirty="0">
                <a:latin typeface="宋体" panose="02010600030101010101" pitchFamily="2" charset="-122"/>
                <a:ea typeface="宋体" panose="02010600030101010101" pitchFamily="2" charset="-122"/>
              </a:rPr>
              <a:t>k</a:t>
            </a:r>
            <a:r>
              <a:rPr lang="zh-CN" altLang="en-US" sz="2000" dirty="0">
                <a:latin typeface="宋体" panose="02010600030101010101" pitchFamily="2" charset="-122"/>
                <a:ea typeface="宋体" panose="02010600030101010101" pitchFamily="2" charset="-122"/>
              </a:rPr>
              <a:t>成立后，再加以适当推广，就可以把结论推广到</a:t>
            </a:r>
            <a:r>
              <a:rPr lang="en-US" altLang="zh-CN" sz="2000" dirty="0">
                <a:latin typeface="宋体" panose="02010600030101010101" pitchFamily="2" charset="-122"/>
                <a:ea typeface="宋体" panose="02010600030101010101" pitchFamily="2" charset="-122"/>
              </a:rPr>
              <a:t>n</a:t>
            </a:r>
            <a:r>
              <a:rPr lang="zh-CN" altLang="en-US" sz="2000" dirty="0">
                <a:latin typeface="宋体" panose="02010600030101010101" pitchFamily="2" charset="-122"/>
                <a:ea typeface="宋体" panose="02010600030101010101" pitchFamily="2" charset="-122"/>
              </a:rPr>
              <a:t>不是</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的幂的一般情况了。</a:t>
            </a:r>
            <a:endParaRPr lang="en-US" altLang="zh-CN" sz="2000" dirty="0">
              <a:latin typeface="宋体" panose="02010600030101010101" pitchFamily="2" charset="-122"/>
              <a:ea typeface="宋体" panose="02010600030101010101" pitchFamily="2" charset="-122"/>
            </a:endParaRPr>
          </a:p>
          <a:p>
            <a:pPr>
              <a:lnSpc>
                <a:spcPct val="150000"/>
              </a:lnSpc>
              <a:spcBef>
                <a:spcPts val="0"/>
              </a:spcBef>
              <a:buFont typeface="Wingdings 2" panose="05020102010507070707" pitchFamily="18" charset="2"/>
              <a:buNone/>
              <a:defRPr/>
            </a:pPr>
            <a:r>
              <a:rPr lang="zh-CN" altLang="en-US" sz="2400" dirty="0"/>
              <a:t>（</a:t>
            </a:r>
            <a:r>
              <a:rPr lang="en-US" altLang="zh-CN" sz="2400" dirty="0"/>
              <a:t>3</a:t>
            </a:r>
            <a:r>
              <a:rPr lang="zh-CN" altLang="en-US" sz="2400" dirty="0"/>
              <a:t>）</a:t>
            </a:r>
            <a:r>
              <a:rPr lang="zh-CN" altLang="en-US" sz="2400" b="1" dirty="0">
                <a:solidFill>
                  <a:srgbClr val="0000FF"/>
                </a:solidFill>
              </a:rPr>
              <a:t>展开</a:t>
            </a:r>
            <a:r>
              <a:rPr lang="zh-CN" altLang="en-US" sz="2400" dirty="0">
                <a:solidFill>
                  <a:srgbClr val="0000FF"/>
                </a:solidFill>
              </a:rPr>
              <a:t>  </a:t>
            </a:r>
            <a:r>
              <a:rPr lang="zh-CN" altLang="en-US" sz="2400" dirty="0"/>
              <a:t>       ，代表递归式中非重要项。</a:t>
            </a:r>
            <a:endParaRPr lang="en-US" altLang="zh-CN" sz="2400" dirty="0"/>
          </a:p>
          <a:p>
            <a:pPr marL="1079500">
              <a:lnSpc>
                <a:spcPct val="150000"/>
              </a:lnSpc>
              <a:spcBef>
                <a:spcPts val="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假设其常系数为</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c&gt;0</a:t>
            </a:r>
            <a:r>
              <a:rPr lang="zh-CN" altLang="en-US" sz="2000" dirty="0">
                <a:latin typeface="宋体" panose="02010600030101010101" pitchFamily="2" charset="-122"/>
                <a:ea typeface="宋体" panose="02010600030101010101" pitchFamily="2" charset="-122"/>
              </a:rPr>
              <a:t>，从而去掉   符号，转变成</a:t>
            </a:r>
            <a:r>
              <a:rPr lang="en-US" altLang="zh-CN" sz="2000" dirty="0">
                <a:latin typeface="宋体" panose="02010600030101010101" pitchFamily="2" charset="-122"/>
                <a:ea typeface="宋体" panose="02010600030101010101" pitchFamily="2" charset="-122"/>
              </a:rPr>
              <a:t>cn</a:t>
            </a:r>
            <a:r>
              <a:rPr lang="en-US" altLang="zh-CN" sz="2000" baseline="30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的形式，便于后续的公式化简。</a:t>
            </a:r>
            <a:endParaRPr lang="en-US" altLang="zh-CN" sz="2000" dirty="0">
              <a:latin typeface="宋体" panose="02010600030101010101" pitchFamily="2" charset="-122"/>
              <a:ea typeface="宋体" panose="02010600030101010101" pitchFamily="2" charset="-122"/>
            </a:endParaRPr>
          </a:p>
          <a:p>
            <a:pPr>
              <a:lnSpc>
                <a:spcPct val="150000"/>
              </a:lnSpc>
              <a:spcBef>
                <a:spcPts val="0"/>
              </a:spcBef>
              <a:buFont typeface="Wingdings 2" panose="05020102010507070707" pitchFamily="18" charset="2"/>
              <a:buNone/>
              <a:defRPr/>
            </a:pPr>
            <a:r>
              <a:rPr lang="zh-CN" altLang="en-US" sz="2400" dirty="0">
                <a:solidFill>
                  <a:srgbClr val="FF0000"/>
                </a:solidFill>
              </a:rPr>
              <a:t> 最终得以下形式的递归式</a:t>
            </a:r>
            <a:r>
              <a:rPr lang="zh-CN" altLang="en-US" sz="2400" dirty="0"/>
              <a:t>：</a:t>
            </a:r>
            <a:endParaRPr lang="en-US" altLang="zh-CN" sz="2400" dirty="0"/>
          </a:p>
        </p:txBody>
      </p:sp>
      <p:graphicFrame>
        <p:nvGraphicFramePr>
          <p:cNvPr id="65539" name="Object 3">
            <a:extLst>
              <a:ext uri="{FF2B5EF4-FFF2-40B4-BE49-F238E27FC236}">
                <a16:creationId xmlns:a16="http://schemas.microsoft.com/office/drawing/2014/main" id="{B0596C0A-410F-4CBA-BBE3-C97D868060D6}"/>
              </a:ext>
            </a:extLst>
          </p:cNvPr>
          <p:cNvGraphicFramePr>
            <a:graphicFrameLocks noChangeAspect="1"/>
          </p:cNvGraphicFramePr>
          <p:nvPr/>
        </p:nvGraphicFramePr>
        <p:xfrm>
          <a:off x="2546350" y="293688"/>
          <a:ext cx="3429000" cy="500062"/>
        </p:xfrm>
        <a:graphic>
          <a:graphicData uri="http://schemas.openxmlformats.org/presentationml/2006/ole">
            <mc:AlternateContent xmlns:mc="http://schemas.openxmlformats.org/markup-compatibility/2006">
              <mc:Choice xmlns:v="urn:schemas-microsoft-com:vml" Requires="v">
                <p:oleObj spid="_x0000_s65607" name="公式" r:id="rId3" imgW="1612900" imgH="241300" progId="Equation.3">
                  <p:embed/>
                </p:oleObj>
              </mc:Choice>
              <mc:Fallback>
                <p:oleObj name="公式" r:id="rId3" imgW="1612900" imgH="241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350" y="293688"/>
                        <a:ext cx="3429000" cy="5000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0" name="Object 3">
            <a:extLst>
              <a:ext uri="{FF2B5EF4-FFF2-40B4-BE49-F238E27FC236}">
                <a16:creationId xmlns:a16="http://schemas.microsoft.com/office/drawing/2014/main" id="{D344D3C2-9BC4-4DF2-B1EB-5EE0069721B8}"/>
              </a:ext>
            </a:extLst>
          </p:cNvPr>
          <p:cNvGraphicFramePr>
            <a:graphicFrameLocks noChangeAspect="1"/>
          </p:cNvGraphicFramePr>
          <p:nvPr/>
        </p:nvGraphicFramePr>
        <p:xfrm>
          <a:off x="1765300" y="3879850"/>
          <a:ext cx="828675" cy="406400"/>
        </p:xfrm>
        <a:graphic>
          <a:graphicData uri="http://schemas.openxmlformats.org/presentationml/2006/ole">
            <mc:AlternateContent xmlns:mc="http://schemas.openxmlformats.org/markup-compatibility/2006">
              <mc:Choice xmlns:v="urn:schemas-microsoft-com:vml" Requires="v">
                <p:oleObj spid="_x0000_s65608" name="公式" r:id="rId5" imgW="406224" imgH="228501" progId="Equation.3">
                  <p:embed/>
                </p:oleObj>
              </mc:Choice>
              <mc:Fallback>
                <p:oleObj name="公式" r:id="rId5" imgW="406224" imgH="22850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5300" y="3879850"/>
                        <a:ext cx="828675" cy="4064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1" name="Object 4">
            <a:extLst>
              <a:ext uri="{FF2B5EF4-FFF2-40B4-BE49-F238E27FC236}">
                <a16:creationId xmlns:a16="http://schemas.microsoft.com/office/drawing/2014/main" id="{B6081F83-1AF9-4C38-A377-1770BE3F0F02}"/>
              </a:ext>
            </a:extLst>
          </p:cNvPr>
          <p:cNvGraphicFramePr>
            <a:graphicFrameLocks noChangeAspect="1"/>
          </p:cNvGraphicFramePr>
          <p:nvPr/>
        </p:nvGraphicFramePr>
        <p:xfrm>
          <a:off x="5292725" y="4437063"/>
          <a:ext cx="336550" cy="315912"/>
        </p:xfrm>
        <a:graphic>
          <a:graphicData uri="http://schemas.openxmlformats.org/presentationml/2006/ole">
            <mc:AlternateContent xmlns:mc="http://schemas.openxmlformats.org/markup-compatibility/2006">
              <mc:Choice xmlns:v="urn:schemas-microsoft-com:vml" Requires="v">
                <p:oleObj spid="_x0000_s65609" name="公式" r:id="rId7" imgW="164814" imgH="177492" progId="Equation.3">
                  <p:embed/>
                </p:oleObj>
              </mc:Choice>
              <mc:Fallback>
                <p:oleObj name="公式" r:id="rId7" imgW="164814" imgH="177492"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4437063"/>
                        <a:ext cx="336550" cy="3159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2" name="Object 3">
            <a:extLst>
              <a:ext uri="{FF2B5EF4-FFF2-40B4-BE49-F238E27FC236}">
                <a16:creationId xmlns:a16="http://schemas.microsoft.com/office/drawing/2014/main" id="{F230D23A-07DD-499A-82B0-9D11EAFB74A4}"/>
              </a:ext>
            </a:extLst>
          </p:cNvPr>
          <p:cNvGraphicFramePr>
            <a:graphicFrameLocks noChangeAspect="1"/>
          </p:cNvGraphicFramePr>
          <p:nvPr/>
        </p:nvGraphicFramePr>
        <p:xfrm>
          <a:off x="4138613" y="5300663"/>
          <a:ext cx="3671887" cy="547687"/>
        </p:xfrm>
        <a:graphic>
          <a:graphicData uri="http://schemas.openxmlformats.org/presentationml/2006/ole">
            <mc:AlternateContent xmlns:mc="http://schemas.openxmlformats.org/markup-compatibility/2006">
              <mc:Choice xmlns:v="urn:schemas-microsoft-com:vml" Requires="v">
                <p:oleObj spid="_x0000_s65610" name="公式" r:id="rId9" imgW="1333500" imgH="228600" progId="Equation.3">
                  <p:embed/>
                </p:oleObj>
              </mc:Choice>
              <mc:Fallback>
                <p:oleObj name="公式" r:id="rId9" imgW="1333500" imgH="2286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8613" y="5300663"/>
                        <a:ext cx="3671887"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a:extLst>
              <a:ext uri="{FF2B5EF4-FFF2-40B4-BE49-F238E27FC236}">
                <a16:creationId xmlns:a16="http://schemas.microsoft.com/office/drawing/2014/main" id="{801A21C8-CA0A-4B48-AF00-2964E8A80A3C}"/>
              </a:ext>
            </a:extLst>
          </p:cNvPr>
          <p:cNvSpPr>
            <a:spLocks noGrp="1" noChangeArrowheads="1"/>
          </p:cNvSpPr>
          <p:nvPr>
            <p:ph idx="1"/>
          </p:nvPr>
        </p:nvSpPr>
        <p:spPr>
          <a:xfrm>
            <a:off x="323850" y="941388"/>
            <a:ext cx="8229600" cy="685800"/>
          </a:xfrm>
          <a:solidFill>
            <a:schemeClr val="bg1"/>
          </a:solidFill>
        </p:spPr>
        <p:txBody>
          <a:bodyPr/>
          <a:lstStyle/>
          <a:p>
            <a:pPr>
              <a:buFont typeface="Wingdings 2" panose="05020102010507070707" pitchFamily="18" charset="2"/>
              <a:buNone/>
            </a:pPr>
            <a:r>
              <a:rPr lang="zh-CN" altLang="en-US" sz="2800"/>
              <a:t>用递归树描述</a:t>
            </a:r>
            <a:r>
              <a:rPr lang="en-US" altLang="zh-CN" sz="2800"/>
              <a:t>T(n)</a:t>
            </a:r>
            <a:r>
              <a:rPr lang="zh-CN" altLang="en-US" sz="2800"/>
              <a:t>的演化过程</a:t>
            </a:r>
            <a:r>
              <a:rPr lang="en-US" altLang="zh-CN" sz="2800"/>
              <a:t>:</a:t>
            </a:r>
          </a:p>
          <a:p>
            <a:pPr>
              <a:buFont typeface="Wingdings 2" panose="05020102010507070707" pitchFamily="18" charset="2"/>
              <a:buNone/>
            </a:pPr>
            <a:endParaRPr lang="zh-CN" altLang="en-US" sz="2800"/>
          </a:p>
        </p:txBody>
      </p:sp>
      <p:graphicFrame>
        <p:nvGraphicFramePr>
          <p:cNvPr id="66563" name="Object 3">
            <a:extLst>
              <a:ext uri="{FF2B5EF4-FFF2-40B4-BE49-F238E27FC236}">
                <a16:creationId xmlns:a16="http://schemas.microsoft.com/office/drawing/2014/main" id="{F592971F-98B3-4E12-B754-2E0725AB95F0}"/>
              </a:ext>
            </a:extLst>
          </p:cNvPr>
          <p:cNvGraphicFramePr>
            <a:graphicFrameLocks noChangeAspect="1"/>
          </p:cNvGraphicFramePr>
          <p:nvPr/>
        </p:nvGraphicFramePr>
        <p:xfrm>
          <a:off x="314325" y="119063"/>
          <a:ext cx="4229100" cy="630237"/>
        </p:xfrm>
        <a:graphic>
          <a:graphicData uri="http://schemas.openxmlformats.org/presentationml/2006/ole">
            <mc:AlternateContent xmlns:mc="http://schemas.openxmlformats.org/markup-compatibility/2006">
              <mc:Choice xmlns:v="urn:schemas-microsoft-com:vml" Requires="v">
                <p:oleObj spid="_x0000_s66582" name="公式" r:id="rId3" imgW="1333500" imgH="228600" progId="Equation.3">
                  <p:embed/>
                </p:oleObj>
              </mc:Choice>
              <mc:Fallback>
                <p:oleObj name="公式" r:id="rId3" imgW="13335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 y="119063"/>
                        <a:ext cx="4229100" cy="6302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内容占位符 2">
            <a:extLst>
              <a:ext uri="{FF2B5EF4-FFF2-40B4-BE49-F238E27FC236}">
                <a16:creationId xmlns:a16="http://schemas.microsoft.com/office/drawing/2014/main" id="{5DA4FC1D-C470-422A-B44D-6508AF675EEB}"/>
              </a:ext>
            </a:extLst>
          </p:cNvPr>
          <p:cNvSpPr txBox="1">
            <a:spLocks/>
          </p:cNvSpPr>
          <p:nvPr/>
        </p:nvSpPr>
        <p:spPr bwMode="auto">
          <a:xfrm>
            <a:off x="177800" y="4941888"/>
            <a:ext cx="8858250" cy="1714500"/>
          </a:xfrm>
          <a:prstGeom prst="rect">
            <a:avLst/>
          </a:prstGeom>
          <a:solidFill>
            <a:schemeClr val="accent5">
              <a:lumMod val="20000"/>
              <a:lumOff val="80000"/>
            </a:schemeClr>
          </a:solidFill>
          <a:ln w="9525">
            <a:noFill/>
            <a:miter lim="800000"/>
            <a:headEnd/>
            <a:tailEnd/>
          </a:ln>
        </p:spPr>
        <p:txBody>
          <a:bodyPr/>
          <a:lstStyle/>
          <a:p>
            <a:pPr marL="358775" indent="-358775">
              <a:lnSpc>
                <a:spcPct val="120000"/>
              </a:lnSpc>
              <a:spcBef>
                <a:spcPct val="20000"/>
              </a:spcBef>
              <a:buClr>
                <a:schemeClr val="tx2"/>
              </a:buClr>
              <a:buSzPct val="50000"/>
              <a:buFont typeface="Wingdings 2" pitchFamily="18" charset="2"/>
              <a:buNone/>
              <a:defRPr/>
            </a:pPr>
            <a:r>
              <a:rPr lang="en-US" altLang="zh-CN" sz="2000" dirty="0">
                <a:latin typeface="微软雅黑" panose="020B0503020204020204" pitchFamily="34" charset="-122"/>
                <a:ea typeface="微软雅黑" panose="020B0503020204020204" pitchFamily="34" charset="-122"/>
              </a:rPr>
              <a:t>a) </a:t>
            </a:r>
            <a:r>
              <a:rPr lang="zh-CN" altLang="en-US" sz="2000" dirty="0">
                <a:latin typeface="微软雅黑" panose="020B0503020204020204" pitchFamily="34" charset="-122"/>
                <a:ea typeface="微软雅黑" panose="020B0503020204020204" pitchFamily="34" charset="-122"/>
              </a:rPr>
              <a:t>对原始问题</a:t>
            </a:r>
            <a:r>
              <a:rPr lang="en-US" altLang="zh-CN" sz="2000" dirty="0">
                <a:latin typeface="微软雅黑" panose="020B0503020204020204" pitchFamily="34" charset="-122"/>
                <a:ea typeface="微软雅黑" panose="020B0503020204020204" pitchFamily="34" charset="-122"/>
              </a:rPr>
              <a:t>T(n)</a:t>
            </a:r>
            <a:r>
              <a:rPr lang="zh-CN" altLang="en-US" sz="2000" dirty="0">
                <a:latin typeface="微软雅黑" panose="020B0503020204020204" pitchFamily="34" charset="-122"/>
                <a:ea typeface="微软雅黑" panose="020B0503020204020204" pitchFamily="34" charset="-122"/>
              </a:rPr>
              <a:t>的描述。</a:t>
            </a:r>
            <a:endParaRPr lang="en-US" altLang="zh-CN" sz="2000" dirty="0">
              <a:latin typeface="微软雅黑" panose="020B0503020204020204" pitchFamily="34" charset="-122"/>
              <a:ea typeface="微软雅黑" panose="020B0503020204020204" pitchFamily="34" charset="-122"/>
            </a:endParaRPr>
          </a:p>
          <a:p>
            <a:pPr marL="358775" indent="-358775">
              <a:lnSpc>
                <a:spcPct val="120000"/>
              </a:lnSpc>
              <a:spcBef>
                <a:spcPct val="20000"/>
              </a:spcBef>
              <a:buClr>
                <a:schemeClr val="tx2"/>
              </a:buClr>
              <a:buSzPct val="50000"/>
              <a:buFont typeface="Wingdings 2" pitchFamily="18" charset="2"/>
              <a:buNone/>
              <a:defRPr/>
            </a:pPr>
            <a:r>
              <a:rPr lang="en-US" altLang="zh-CN" sz="2000" dirty="0">
                <a:latin typeface="微软雅黑" panose="020B0503020204020204" pitchFamily="34" charset="-122"/>
                <a:ea typeface="微软雅黑" panose="020B0503020204020204" pitchFamily="34" charset="-122"/>
              </a:rPr>
              <a:t>b) </a:t>
            </a:r>
            <a:r>
              <a:rPr lang="zh-CN" altLang="en-US" sz="2000" dirty="0">
                <a:latin typeface="微软雅黑" panose="020B0503020204020204" pitchFamily="34" charset="-122"/>
                <a:ea typeface="微软雅黑" panose="020B0503020204020204" pitchFamily="34" charset="-122"/>
              </a:rPr>
              <a:t>第一层递归调用的分解情况，</a:t>
            </a:r>
            <a:r>
              <a:rPr lang="en-US" altLang="zh-CN" sz="2000" dirty="0">
                <a:latin typeface="微软雅黑" panose="020B0503020204020204" pitchFamily="34" charset="-122"/>
                <a:ea typeface="微软雅黑" panose="020B0503020204020204" pitchFamily="34" charset="-122"/>
              </a:rPr>
              <a:t>cn</a:t>
            </a:r>
            <a:r>
              <a:rPr lang="en-US" altLang="zh-CN" sz="2000" baseline="30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是顶层计算除递归以外的代价，</a:t>
            </a:r>
            <a:r>
              <a:rPr lang="en-US" altLang="zh-CN" sz="2000" dirty="0">
                <a:latin typeface="微软雅黑" panose="020B0503020204020204" pitchFamily="34" charset="-122"/>
                <a:ea typeface="微软雅黑" panose="020B0503020204020204" pitchFamily="34" charset="-122"/>
              </a:rPr>
              <a:t>T(n/4)</a:t>
            </a:r>
            <a:r>
              <a:rPr lang="zh-CN" altLang="en-US" sz="2000" dirty="0">
                <a:latin typeface="微软雅黑" panose="020B0503020204020204" pitchFamily="34" charset="-122"/>
                <a:ea typeface="微软雅黑" panose="020B0503020204020204" pitchFamily="34" charset="-122"/>
              </a:rPr>
              <a:t>是分解出来的规模为</a:t>
            </a:r>
            <a:r>
              <a:rPr lang="en-US" altLang="zh-CN" sz="2000" dirty="0">
                <a:latin typeface="微软雅黑" panose="020B0503020204020204" pitchFamily="34" charset="-122"/>
                <a:ea typeface="微软雅黑" panose="020B0503020204020204" pitchFamily="34" charset="-122"/>
              </a:rPr>
              <a:t>n/4</a:t>
            </a:r>
            <a:r>
              <a:rPr lang="zh-CN" altLang="en-US" sz="2000" dirty="0">
                <a:latin typeface="微软雅黑" panose="020B0503020204020204" pitchFamily="34" charset="-122"/>
                <a:ea typeface="微软雅黑" panose="020B0503020204020204" pitchFamily="34" charset="-122"/>
              </a:rPr>
              <a:t>的子问题的代价，总代价</a:t>
            </a:r>
            <a:r>
              <a:rPr lang="en-US" altLang="zh-CN" sz="2000" dirty="0">
                <a:latin typeface="微软雅黑" panose="020B0503020204020204" pitchFamily="34" charset="-122"/>
                <a:ea typeface="微软雅黑" panose="020B0503020204020204" pitchFamily="34" charset="-122"/>
              </a:rPr>
              <a:t>T(n)=3T(n/4)+cn</a:t>
            </a:r>
            <a:r>
              <a:rPr lang="en-US" altLang="zh-CN" sz="2000" baseline="30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58775" indent="-358775">
              <a:lnSpc>
                <a:spcPct val="120000"/>
              </a:lnSpc>
              <a:spcBef>
                <a:spcPct val="20000"/>
              </a:spcBef>
              <a:buClr>
                <a:schemeClr val="tx2"/>
              </a:buClr>
              <a:buSzPct val="50000"/>
              <a:defRPr/>
            </a:pPr>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第二层递归调用的分解情况。</a:t>
            </a:r>
            <a:r>
              <a:rPr lang="en-US" altLang="zh-CN" sz="2000" dirty="0">
                <a:latin typeface="微软雅黑" panose="020B0503020204020204" pitchFamily="34" charset="-122"/>
                <a:ea typeface="微软雅黑" panose="020B0503020204020204" pitchFamily="34" charset="-122"/>
              </a:rPr>
              <a:t>c(n/4)</a:t>
            </a:r>
            <a:r>
              <a:rPr lang="en-US" altLang="zh-CN" sz="2000" baseline="30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是三棵二级子树除递归以外的</a:t>
            </a:r>
            <a:r>
              <a:rPr lang="zh-CN" altLang="en-US" sz="2000" dirty="0">
                <a:solidFill>
                  <a:prstClr val="black"/>
                </a:solidFill>
                <a:latin typeface="微软雅黑" panose="020B0503020204020204" pitchFamily="34" charset="-122"/>
                <a:ea typeface="微软雅黑" panose="020B0503020204020204" pitchFamily="34" charset="-122"/>
              </a:rPr>
              <a:t>代价</a:t>
            </a:r>
            <a:r>
              <a:rPr lang="zh-CN" altLang="en-US" sz="2000" dirty="0">
                <a:latin typeface="微软雅黑" panose="020B0503020204020204" pitchFamily="34" charset="-122"/>
                <a:ea typeface="微软雅黑" panose="020B0503020204020204" pitchFamily="34" charset="-122"/>
              </a:rPr>
              <a:t>。</a:t>
            </a:r>
          </a:p>
        </p:txBody>
      </p:sp>
      <p:pic>
        <p:nvPicPr>
          <p:cNvPr id="66565" name="图片 1">
            <a:extLst>
              <a:ext uri="{FF2B5EF4-FFF2-40B4-BE49-F238E27FC236}">
                <a16:creationId xmlns:a16="http://schemas.microsoft.com/office/drawing/2014/main" id="{4834A844-95EF-42AF-BDC7-063E1D91CC9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9550" y="1557338"/>
            <a:ext cx="8724900" cy="310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64585F8-223C-4B80-9062-438D50698A91}"/>
              </a:ext>
            </a:extLst>
          </p:cNvPr>
          <p:cNvSpPr>
            <a:spLocks noGrp="1"/>
          </p:cNvSpPr>
          <p:nvPr>
            <p:ph idx="1"/>
          </p:nvPr>
        </p:nvSpPr>
        <p:spPr>
          <a:xfrm>
            <a:off x="179388" y="166688"/>
            <a:ext cx="8767762" cy="4752975"/>
          </a:xfrm>
          <a:solidFill>
            <a:schemeClr val="bg1"/>
          </a:solidFill>
          <a:ln>
            <a:solidFill>
              <a:schemeClr val="bg1"/>
            </a:solidFill>
          </a:ln>
        </p:spPr>
        <p:txBody>
          <a:bodyPr/>
          <a:lstStyle/>
          <a:p>
            <a:pPr marL="0" indent="0">
              <a:lnSpc>
                <a:spcPct val="150000"/>
              </a:lnSpc>
              <a:spcBef>
                <a:spcPts val="0"/>
              </a:spcBef>
              <a:buFont typeface="Wingdings" panose="05000000000000000000" pitchFamily="2" charset="2"/>
              <a:buNone/>
              <a:defRPr/>
            </a:pPr>
            <a:r>
              <a:rPr lang="zh-CN" altLang="en-US" sz="2800" b="1" dirty="0"/>
              <a:t>分治算法的实例：</a:t>
            </a:r>
            <a:r>
              <a:rPr lang="zh-CN" altLang="en-US" sz="2800" dirty="0">
                <a:solidFill>
                  <a:srgbClr val="FF0000"/>
                </a:solidFill>
              </a:rPr>
              <a:t>归并排序</a:t>
            </a:r>
            <a:endParaRPr lang="en-US" altLang="zh-CN" sz="2800" dirty="0">
              <a:solidFill>
                <a:srgbClr val="FF0000"/>
              </a:solidFill>
            </a:endParaRPr>
          </a:p>
          <a:p>
            <a:pPr marL="0" indent="0">
              <a:lnSpc>
                <a:spcPct val="150000"/>
              </a:lnSpc>
              <a:spcBef>
                <a:spcPts val="0"/>
              </a:spcBef>
              <a:buFont typeface="Wingdings" panose="05000000000000000000" pitchFamily="2" charset="2"/>
              <a:buNone/>
              <a:defRPr/>
            </a:pPr>
            <a:r>
              <a:rPr lang="zh-CN" altLang="en-US" sz="2400" dirty="0"/>
              <a:t>        对一个含有</a:t>
            </a:r>
            <a:r>
              <a:rPr lang="en-US" altLang="zh-CN" sz="2400" dirty="0"/>
              <a:t>n</a:t>
            </a:r>
            <a:r>
              <a:rPr lang="zh-CN" altLang="en-US" sz="2400" dirty="0"/>
              <a:t>个元素无序序列进行排序：</a:t>
            </a:r>
            <a:endParaRPr lang="en-US" altLang="zh-CN" sz="2400" dirty="0"/>
          </a:p>
          <a:p>
            <a:pPr marL="622300">
              <a:lnSpc>
                <a:spcPct val="150000"/>
              </a:lnSpc>
              <a:spcBef>
                <a:spcPts val="1200"/>
              </a:spcBef>
              <a:spcAft>
                <a:spcPts val="1200"/>
              </a:spcAft>
              <a:tabLst>
                <a:tab pos="534988" algn="l"/>
              </a:tabLst>
              <a:defRPr/>
            </a:pPr>
            <a:r>
              <a:rPr lang="zh-CN" altLang="en-US" sz="2400" b="1" dirty="0">
                <a:solidFill>
                  <a:srgbClr val="0000FF"/>
                </a:solidFill>
              </a:rPr>
              <a:t>归并排序的基本思路</a:t>
            </a:r>
            <a:r>
              <a:rPr lang="zh-CN" altLang="en-US" sz="2400" dirty="0">
                <a:solidFill>
                  <a:srgbClr val="0000FF"/>
                </a:solidFill>
              </a:rPr>
              <a:t>：</a:t>
            </a:r>
            <a:endParaRPr lang="en-US" altLang="zh-CN" sz="2400" dirty="0">
              <a:solidFill>
                <a:srgbClr val="0000FF"/>
              </a:solidFill>
            </a:endParaRPr>
          </a:p>
          <a:p>
            <a:pPr marL="0" indent="0">
              <a:lnSpc>
                <a:spcPct val="150000"/>
              </a:lnSpc>
              <a:spcBef>
                <a:spcPts val="0"/>
              </a:spcBef>
              <a:buFont typeface="Wingdings" panose="05000000000000000000" pitchFamily="2" charset="2"/>
              <a:buNone/>
              <a:defRPr/>
            </a:pPr>
            <a:r>
              <a:rPr lang="zh-CN" altLang="en-US" sz="2000" dirty="0"/>
              <a:t>        </a:t>
            </a:r>
            <a:r>
              <a:rPr lang="zh-CN" altLang="en-US" sz="2400" dirty="0">
                <a:solidFill>
                  <a:srgbClr val="FF0000"/>
                </a:solidFill>
              </a:rPr>
              <a:t>分解</a:t>
            </a:r>
            <a:r>
              <a:rPr lang="zh-CN" altLang="en-US" sz="2400" dirty="0"/>
              <a:t>：</a:t>
            </a:r>
            <a:r>
              <a:rPr lang="zh-CN" altLang="en-US" sz="2000" dirty="0"/>
              <a:t>将含有</a:t>
            </a:r>
            <a:r>
              <a:rPr lang="en-US" altLang="zh-CN" sz="2000" dirty="0"/>
              <a:t>n</a:t>
            </a:r>
            <a:r>
              <a:rPr lang="zh-CN" altLang="en-US" sz="2000" dirty="0"/>
              <a:t>个元素的待排序分解成两个各具</a:t>
            </a:r>
            <a:r>
              <a:rPr lang="en-US" altLang="zh-CN" sz="2000" dirty="0"/>
              <a:t>n/2</a:t>
            </a:r>
            <a:r>
              <a:rPr lang="zh-CN" altLang="en-US" sz="2000" dirty="0"/>
              <a:t>个元素的子序列。</a:t>
            </a:r>
            <a:endParaRPr lang="en-US" altLang="zh-CN" sz="2000" dirty="0"/>
          </a:p>
          <a:p>
            <a:pPr marL="0" indent="0">
              <a:lnSpc>
                <a:spcPct val="150000"/>
              </a:lnSpc>
              <a:spcBef>
                <a:spcPts val="0"/>
              </a:spcBef>
              <a:buFont typeface="Wingdings" panose="05000000000000000000" pitchFamily="2" charset="2"/>
              <a:buNone/>
              <a:defRPr/>
            </a:pPr>
            <a:r>
              <a:rPr lang="en-US" altLang="zh-CN" sz="2000" dirty="0">
                <a:solidFill>
                  <a:srgbClr val="FF0000"/>
                </a:solidFill>
              </a:rPr>
              <a:t>        </a:t>
            </a:r>
            <a:r>
              <a:rPr lang="zh-CN" altLang="en-US" sz="2400" dirty="0">
                <a:solidFill>
                  <a:srgbClr val="FF0000"/>
                </a:solidFill>
              </a:rPr>
              <a:t>解决</a:t>
            </a:r>
            <a:r>
              <a:rPr lang="zh-CN" altLang="en-US" sz="2400" dirty="0"/>
              <a:t>：</a:t>
            </a:r>
            <a:r>
              <a:rPr lang="zh-CN" altLang="en-US" sz="2000" dirty="0"/>
              <a:t>递归地对两个子序列进行排序，以得到两个排序子序列。</a:t>
            </a:r>
            <a:endParaRPr lang="en-US" altLang="zh-CN" sz="2000" dirty="0"/>
          </a:p>
          <a:p>
            <a:pPr marL="0" indent="0">
              <a:lnSpc>
                <a:spcPct val="150000"/>
              </a:lnSpc>
              <a:spcBef>
                <a:spcPts val="0"/>
              </a:spcBef>
              <a:buFont typeface="Wingdings" panose="05000000000000000000" pitchFamily="2" charset="2"/>
              <a:buNone/>
              <a:defRPr/>
            </a:pPr>
            <a:r>
              <a:rPr lang="zh-CN" altLang="en-US" sz="2000" dirty="0"/>
              <a:t>        </a:t>
            </a:r>
            <a:r>
              <a:rPr lang="zh-CN" altLang="en-US" sz="2400" dirty="0">
                <a:solidFill>
                  <a:srgbClr val="FF0000"/>
                </a:solidFill>
              </a:rPr>
              <a:t>合并</a:t>
            </a:r>
            <a:r>
              <a:rPr lang="zh-CN" altLang="en-US" sz="2400" dirty="0"/>
              <a:t>：</a:t>
            </a:r>
            <a:r>
              <a:rPr lang="zh-CN" altLang="en-US" sz="2000" dirty="0"/>
              <a:t>合并两个已排序的子序列，得到完整的有序序列</a:t>
            </a:r>
            <a:endParaRPr lang="en-US" altLang="zh-CN" sz="2000" dirty="0"/>
          </a:p>
          <a:p>
            <a:pPr marL="622300">
              <a:lnSpc>
                <a:spcPct val="150000"/>
              </a:lnSpc>
              <a:spcBef>
                <a:spcPts val="1200"/>
              </a:spcBef>
              <a:spcAft>
                <a:spcPts val="1200"/>
              </a:spcAft>
              <a:tabLst>
                <a:tab pos="534988" algn="l"/>
              </a:tabLst>
              <a:defRPr/>
            </a:pPr>
            <a:r>
              <a:rPr lang="zh-CN" altLang="en-US" sz="2400" b="1" dirty="0">
                <a:solidFill>
                  <a:srgbClr val="0000FF"/>
                </a:solidFill>
              </a:rPr>
              <a:t>归并排序的过程描述：</a:t>
            </a:r>
            <a:endParaRPr lang="en-US" altLang="zh-CN" sz="2400" b="1" dirty="0">
              <a:solidFill>
                <a:srgbClr val="0000FF"/>
              </a:solidFill>
            </a:endParaRPr>
          </a:p>
          <a:p>
            <a:pPr marL="982663">
              <a:lnSpc>
                <a:spcPct val="150000"/>
              </a:lnSpc>
              <a:spcBef>
                <a:spcPts val="0"/>
              </a:spcBef>
              <a:buFont typeface="Wingdings" panose="05000000000000000000" pitchFamily="2" charset="2"/>
              <a:buChar char="Ø"/>
              <a:defRPr/>
            </a:pPr>
            <a:r>
              <a:rPr lang="en-US" altLang="zh-CN" sz="2400" dirty="0"/>
              <a:t>MERGE-SORT(</a:t>
            </a:r>
            <a:r>
              <a:rPr lang="en-US" altLang="zh-CN" sz="2400" dirty="0" err="1"/>
              <a:t>A,p,r</a:t>
            </a:r>
            <a:r>
              <a:rPr lang="en-US" altLang="zh-CN" sz="2400" dirty="0"/>
              <a:t>)</a:t>
            </a:r>
          </a:p>
          <a:p>
            <a:pPr marL="982663">
              <a:lnSpc>
                <a:spcPct val="150000"/>
              </a:lnSpc>
              <a:spcBef>
                <a:spcPts val="0"/>
              </a:spcBef>
              <a:buFont typeface="Wingdings" panose="05000000000000000000" pitchFamily="2" charset="2"/>
              <a:buChar char="Ø"/>
              <a:defRPr/>
            </a:pPr>
            <a:r>
              <a:rPr lang="en-US" altLang="zh-CN" sz="2400" dirty="0"/>
              <a:t>MERGE(</a:t>
            </a:r>
            <a:r>
              <a:rPr lang="en-US" altLang="zh-CN" sz="2400" dirty="0" err="1"/>
              <a:t>A,p,q,r</a:t>
            </a:r>
            <a:r>
              <a:rPr lang="en-US" altLang="zh-CN" sz="2400" dirty="0"/>
              <a:t>)</a:t>
            </a:r>
          </a:p>
          <a:p>
            <a:pPr marL="622300">
              <a:lnSpc>
                <a:spcPct val="150000"/>
              </a:lnSpc>
              <a:spcBef>
                <a:spcPts val="0"/>
              </a:spcBef>
              <a:spcAft>
                <a:spcPts val="600"/>
              </a:spcAft>
              <a:tabLst>
                <a:tab pos="534988" algn="l"/>
              </a:tabLst>
              <a:defRPr/>
            </a:pPr>
            <a:r>
              <a:rPr lang="zh-CN" altLang="en-US" sz="2400" b="1" dirty="0">
                <a:solidFill>
                  <a:srgbClr val="0000FF"/>
                </a:solidFill>
              </a:rPr>
              <a:t>归并排序的时间分析：</a:t>
            </a:r>
            <a:r>
              <a:rPr lang="en-US" altLang="zh-CN" sz="2400" b="1" dirty="0"/>
              <a:t>T(n)=2T(n/2)+</a:t>
            </a:r>
            <a:r>
              <a:rPr lang="en-US" altLang="zh-CN" sz="2400" b="1" dirty="0" err="1"/>
              <a:t>cn</a:t>
            </a:r>
            <a:r>
              <a:rPr lang="en-US" altLang="zh-CN" sz="2400" b="1" dirty="0"/>
              <a:t> = O(</a:t>
            </a:r>
            <a:r>
              <a:rPr lang="en-US" altLang="zh-CN" sz="2400" b="1" i="1" dirty="0" err="1"/>
              <a:t>n</a:t>
            </a:r>
            <a:r>
              <a:rPr lang="en-US" altLang="zh-CN" sz="2400" b="1" dirty="0" err="1"/>
              <a:t>log</a:t>
            </a:r>
            <a:r>
              <a:rPr lang="en-US" altLang="zh-CN" sz="2400" b="1" i="1" dirty="0" err="1"/>
              <a:t>n</a:t>
            </a:r>
            <a:r>
              <a:rPr lang="en-US" altLang="zh-CN" sz="2400" b="1" dirty="0"/>
              <a:t>)</a:t>
            </a:r>
            <a:endParaRPr lang="zh-CN" altLang="en-US" sz="2400" b="1" dirty="0"/>
          </a:p>
        </p:txBody>
      </p:sp>
      <p:sp>
        <p:nvSpPr>
          <p:cNvPr id="4" name="日期占位符 3">
            <a:extLst>
              <a:ext uri="{FF2B5EF4-FFF2-40B4-BE49-F238E27FC236}">
                <a16:creationId xmlns:a16="http://schemas.microsoft.com/office/drawing/2014/main" id="{45E112DC-D357-47A8-8E84-80B439DC1DC0}"/>
              </a:ext>
            </a:extLst>
          </p:cNvPr>
          <p:cNvSpPr>
            <a:spLocks noGrp="1"/>
          </p:cNvSpPr>
          <p:nvPr>
            <p:ph type="dt" sz="quarter" idx="10"/>
          </p:nvPr>
        </p:nvSpPr>
        <p:spPr/>
        <p:txBody>
          <a:bodyPr/>
          <a:lstStyle/>
          <a:p>
            <a:pPr>
              <a:defRPr/>
            </a:pPr>
            <a:fld id="{B4FAA9D2-749D-4B57-9545-B05FF3B457D6}" type="datetime1">
              <a:rPr lang="zh-CN" altLang="en-US" smtClean="0"/>
              <a:pPr>
                <a:defRPr/>
              </a:pPr>
              <a:t>2022/3/9</a:t>
            </a:fld>
            <a:endParaRPr lang="zh-CN" altLang="en-US"/>
          </a:p>
        </p:txBody>
      </p:sp>
      <p:sp>
        <p:nvSpPr>
          <p:cNvPr id="19460" name="灯片编号占位符 4">
            <a:extLst>
              <a:ext uri="{FF2B5EF4-FFF2-40B4-BE49-F238E27FC236}">
                <a16:creationId xmlns:a16="http://schemas.microsoft.com/office/drawing/2014/main" id="{91026409-095D-4145-A8AA-5A4D7EC656A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81057601-9615-4057-99A1-F1A244CDBAEB}" type="slidenum">
              <a:rPr lang="zh-CN" altLang="zh-CN" sz="1400" smtClean="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4</a:t>
            </a:fld>
            <a:endParaRPr lang="zh-CN" altLang="zh-CN" sz="1400">
              <a:solidFill>
                <a:schemeClr val="tx1"/>
              </a:solidFill>
              <a:latin typeface="Tahoma" panose="020B0604030504040204" pitchFamily="34" charset="0"/>
              <a:ea typeface="宋体" panose="02010600030101010101" pitchFamily="2" charset="-122"/>
            </a:endParaRPr>
          </a:p>
        </p:txBody>
      </p:sp>
      <p:sp>
        <p:nvSpPr>
          <p:cNvPr id="6" name="文本框 5">
            <a:extLst>
              <a:ext uri="{FF2B5EF4-FFF2-40B4-BE49-F238E27FC236}">
                <a16:creationId xmlns:a16="http://schemas.microsoft.com/office/drawing/2014/main" id="{ABE7B9B8-779A-46AB-BE0C-963A4BFC63BF}"/>
              </a:ext>
            </a:extLst>
          </p:cNvPr>
          <p:cNvSpPr txBox="1"/>
          <p:nvPr/>
        </p:nvSpPr>
        <p:spPr>
          <a:xfrm>
            <a:off x="6084888" y="4724400"/>
            <a:ext cx="2682875" cy="461963"/>
          </a:xfrm>
          <a:prstGeom prst="rect">
            <a:avLst/>
          </a:prstGeom>
          <a:solidFill>
            <a:schemeClr val="accent1">
              <a:lumMod val="60000"/>
              <a:lumOff val="40000"/>
            </a:schemeClr>
          </a:solidFill>
        </p:spPr>
        <p:txBody>
          <a:bodyPr wrap="none">
            <a:spAutoFit/>
          </a:bodyPr>
          <a:lstStyle/>
          <a:p>
            <a:pPr>
              <a:defRPr/>
            </a:pPr>
            <a:r>
              <a:rPr lang="zh-CN" altLang="en-US" sz="2400" dirty="0">
                <a:solidFill>
                  <a:srgbClr val="FF0000"/>
                </a:solidFill>
                <a:latin typeface="微软雅黑" panose="020B0503020204020204" pitchFamily="34" charset="-122"/>
                <a:ea typeface="微软雅黑" panose="020B0503020204020204" pitchFamily="34" charset="-122"/>
              </a:rPr>
              <a:t>详见</a:t>
            </a:r>
            <a:r>
              <a:rPr lang="en-US" altLang="zh-CN" sz="2400" dirty="0">
                <a:solidFill>
                  <a:srgbClr val="FF0000"/>
                </a:solidFill>
                <a:latin typeface="微软雅黑" panose="020B0503020204020204" pitchFamily="34" charset="-122"/>
                <a:ea typeface="微软雅黑" panose="020B0503020204020204" pitchFamily="34" charset="-122"/>
              </a:rPr>
              <a:t>2.3</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P16~22</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a:extLst>
              <a:ext uri="{FF2B5EF4-FFF2-40B4-BE49-F238E27FC236}">
                <a16:creationId xmlns:a16="http://schemas.microsoft.com/office/drawing/2014/main" id="{6B2CE366-3CF1-45A0-8861-31B010BA8848}"/>
              </a:ext>
            </a:extLst>
          </p:cNvPr>
          <p:cNvSpPr>
            <a:spLocks noGrp="1" noChangeArrowheads="1"/>
          </p:cNvSpPr>
          <p:nvPr>
            <p:ph idx="1"/>
          </p:nvPr>
        </p:nvSpPr>
        <p:spPr>
          <a:xfrm>
            <a:off x="457200" y="357188"/>
            <a:ext cx="8521700" cy="642937"/>
          </a:xfrm>
        </p:spPr>
        <p:txBody>
          <a:bodyPr/>
          <a:lstStyle/>
          <a:p>
            <a:pPr marL="0" indent="0">
              <a:lnSpc>
                <a:spcPct val="150000"/>
              </a:lnSpc>
              <a:buFont typeface="Wingdings 2" panose="05020102010507070707" pitchFamily="18" charset="2"/>
              <a:buNone/>
            </a:pPr>
            <a:r>
              <a:rPr lang="zh-CN" altLang="en-US" sz="2400"/>
              <a:t>继续扩展下去，直到递归的最底层，得到如下形式的递归树：</a:t>
            </a:r>
          </a:p>
        </p:txBody>
      </p:sp>
      <p:sp>
        <p:nvSpPr>
          <p:cNvPr id="67587" name="TextBox 147">
            <a:extLst>
              <a:ext uri="{FF2B5EF4-FFF2-40B4-BE49-F238E27FC236}">
                <a16:creationId xmlns:a16="http://schemas.microsoft.com/office/drawing/2014/main" id="{99DCFA77-F8C6-4094-953B-FCC978E75EA6}"/>
              </a:ext>
            </a:extLst>
          </p:cNvPr>
          <p:cNvSpPr txBox="1">
            <a:spLocks noChangeArrowheads="1"/>
          </p:cNvSpPr>
          <p:nvPr/>
        </p:nvSpPr>
        <p:spPr bwMode="auto">
          <a:xfrm>
            <a:off x="1344613" y="6283325"/>
            <a:ext cx="7634287"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d) </a:t>
            </a:r>
            <a:r>
              <a:rPr lang="zh-CN" altLang="en-US" sz="1800">
                <a:solidFill>
                  <a:schemeClr val="tx1"/>
                </a:solidFill>
                <a:latin typeface="Arial" panose="020B0604020202020204" pitchFamily="34" charset="0"/>
                <a:ea typeface="宋体" panose="02010600030101010101" pitchFamily="2" charset="-122"/>
              </a:rPr>
              <a:t>完全扩展的递归树，</a:t>
            </a:r>
            <a:r>
              <a:rPr lang="zh-CN" altLang="en-US" sz="2400" b="1">
                <a:solidFill>
                  <a:schemeClr val="tx1"/>
                </a:solidFill>
              </a:rPr>
              <a:t>递归树高度为</a:t>
            </a:r>
            <a:r>
              <a:rPr lang="en-US" altLang="zh-CN" sz="2400" b="1">
                <a:solidFill>
                  <a:schemeClr val="tx1"/>
                </a:solidFill>
              </a:rPr>
              <a:t>log</a:t>
            </a:r>
            <a:r>
              <a:rPr lang="en-US" altLang="zh-CN" sz="2400" b="1" baseline="-25000">
                <a:solidFill>
                  <a:schemeClr val="tx1"/>
                </a:solidFill>
              </a:rPr>
              <a:t>4</a:t>
            </a:r>
            <a:r>
              <a:rPr lang="en-US" altLang="zh-CN" sz="2400" b="1">
                <a:solidFill>
                  <a:schemeClr val="tx1"/>
                </a:solidFill>
              </a:rPr>
              <a:t>n(</a:t>
            </a:r>
            <a:r>
              <a:rPr lang="zh-CN" altLang="en-US" sz="2400" b="1">
                <a:solidFill>
                  <a:schemeClr val="tx1"/>
                </a:solidFill>
              </a:rPr>
              <a:t>共有</a:t>
            </a:r>
            <a:r>
              <a:rPr lang="en-US" altLang="zh-CN" sz="2400" b="1">
                <a:solidFill>
                  <a:schemeClr val="tx1"/>
                </a:solidFill>
              </a:rPr>
              <a:t>log</a:t>
            </a:r>
            <a:r>
              <a:rPr lang="en-US" altLang="zh-CN" sz="2400" b="1" baseline="-25000">
                <a:solidFill>
                  <a:schemeClr val="tx1"/>
                </a:solidFill>
              </a:rPr>
              <a:t>4</a:t>
            </a:r>
            <a:r>
              <a:rPr lang="en-US" altLang="zh-CN" sz="2400" b="1">
                <a:solidFill>
                  <a:schemeClr val="tx1"/>
                </a:solidFill>
              </a:rPr>
              <a:t>n+1</a:t>
            </a:r>
            <a:r>
              <a:rPr lang="zh-CN" altLang="en-US" sz="2400" b="1">
                <a:solidFill>
                  <a:schemeClr val="tx1"/>
                </a:solidFill>
              </a:rPr>
              <a:t>层</a:t>
            </a:r>
            <a:r>
              <a:rPr lang="en-US" altLang="zh-CN" sz="2400" b="1">
                <a:solidFill>
                  <a:schemeClr val="tx1"/>
                </a:solidFill>
              </a:rPr>
              <a:t>)</a:t>
            </a:r>
            <a:endParaRPr lang="zh-CN" altLang="en-US" sz="2400" b="1">
              <a:solidFill>
                <a:schemeClr val="tx1"/>
              </a:solidFill>
            </a:endParaRPr>
          </a:p>
        </p:txBody>
      </p:sp>
      <p:pic>
        <p:nvPicPr>
          <p:cNvPr id="67588" name="图片 1">
            <a:extLst>
              <a:ext uri="{FF2B5EF4-FFF2-40B4-BE49-F238E27FC236}">
                <a16:creationId xmlns:a16="http://schemas.microsoft.com/office/drawing/2014/main" id="{1ADE758B-EABA-4E5D-83E9-9040CBEE5F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000125"/>
            <a:ext cx="8496300"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9EF12E-665D-47FF-9E8D-C511C8CFDD32}"/>
              </a:ext>
            </a:extLst>
          </p:cNvPr>
          <p:cNvSpPr>
            <a:spLocks noGrp="1"/>
          </p:cNvSpPr>
          <p:nvPr>
            <p:ph idx="1"/>
          </p:nvPr>
        </p:nvSpPr>
        <p:spPr>
          <a:xfrm>
            <a:off x="357188" y="642938"/>
            <a:ext cx="8643937" cy="5214937"/>
          </a:xfrm>
          <a:solidFill>
            <a:schemeClr val="bg1"/>
          </a:solidFill>
        </p:spPr>
        <p:txBody>
          <a:bodyPr/>
          <a:lstStyle/>
          <a:p>
            <a:pPr marL="1970088" indent="-1970088">
              <a:lnSpc>
                <a:spcPct val="150000"/>
              </a:lnSpc>
              <a:buFont typeface="Wingdings 2" panose="05020102010507070707" pitchFamily="18" charset="2"/>
              <a:buNone/>
              <a:defRPr/>
            </a:pPr>
            <a:r>
              <a:rPr lang="zh-CN" altLang="en-US" dirty="0">
                <a:solidFill>
                  <a:srgbClr val="FF0000"/>
                </a:solidFill>
              </a:rPr>
              <a:t>树的深度</a:t>
            </a:r>
            <a:r>
              <a:rPr lang="zh-CN" altLang="en-US" sz="2400" dirty="0"/>
              <a:t>：子问题的规模按</a:t>
            </a:r>
            <a:r>
              <a:rPr lang="en-US" altLang="zh-CN" sz="2400" dirty="0"/>
              <a:t>1/4</a:t>
            </a:r>
            <a:r>
              <a:rPr lang="zh-CN" altLang="en-US" sz="2400" dirty="0"/>
              <a:t>的方式减小，在递归树中，深度为</a:t>
            </a:r>
            <a:r>
              <a:rPr lang="en-US" altLang="zh-CN" sz="2400" dirty="0" err="1"/>
              <a:t>i</a:t>
            </a:r>
            <a:r>
              <a:rPr lang="zh-CN" altLang="en-US" sz="2400" dirty="0"/>
              <a:t>的节点，子问题的大小为</a:t>
            </a:r>
            <a:r>
              <a:rPr lang="en-US" altLang="zh-CN" sz="2400" dirty="0"/>
              <a:t>n/4</a:t>
            </a:r>
            <a:r>
              <a:rPr lang="en-US" altLang="zh-CN" sz="2400" baseline="30000" dirty="0"/>
              <a:t>i</a:t>
            </a:r>
            <a:r>
              <a:rPr lang="zh-CN" altLang="en-US" sz="2400" dirty="0"/>
              <a:t>。</a:t>
            </a:r>
            <a:endParaRPr lang="en-US" altLang="zh-CN" sz="2400" dirty="0"/>
          </a:p>
          <a:p>
            <a:pPr marL="1970088" indent="-1970088">
              <a:lnSpc>
                <a:spcPct val="150000"/>
              </a:lnSpc>
              <a:buFont typeface="Wingdings 2" panose="05020102010507070707" pitchFamily="18" charset="2"/>
              <a:buNone/>
              <a:defRPr/>
            </a:pPr>
            <a:r>
              <a:rPr lang="zh-CN" altLang="en-US" sz="2400" dirty="0"/>
              <a:t>                      当</a:t>
            </a:r>
            <a:r>
              <a:rPr lang="en-US" altLang="zh-CN" sz="2400" b="1" dirty="0">
                <a:solidFill>
                  <a:srgbClr val="0000FF"/>
                </a:solidFill>
              </a:rPr>
              <a:t>n/4</a:t>
            </a:r>
            <a:r>
              <a:rPr lang="en-US" altLang="zh-CN" sz="2400" b="1" baseline="30000" dirty="0">
                <a:solidFill>
                  <a:srgbClr val="0000FF"/>
                </a:solidFill>
              </a:rPr>
              <a:t>i</a:t>
            </a:r>
            <a:r>
              <a:rPr lang="en-US" altLang="zh-CN" sz="2400" b="1" dirty="0">
                <a:solidFill>
                  <a:srgbClr val="0000FF"/>
                </a:solidFill>
              </a:rPr>
              <a:t>=1</a:t>
            </a:r>
            <a:r>
              <a:rPr lang="zh-CN" altLang="en-US" sz="2400" dirty="0"/>
              <a:t>时，子问题规模仅为</a:t>
            </a:r>
            <a:r>
              <a:rPr lang="en-US" altLang="zh-CN" sz="2400" dirty="0"/>
              <a:t>1</a:t>
            </a:r>
            <a:r>
              <a:rPr lang="zh-CN" altLang="en-US" sz="2400" dirty="0"/>
              <a:t>，达到边界值。</a:t>
            </a:r>
            <a:endParaRPr lang="en-US" altLang="zh-CN" sz="2400" dirty="0"/>
          </a:p>
          <a:p>
            <a:pPr marL="1970088" indent="-1970088">
              <a:lnSpc>
                <a:spcPct val="150000"/>
              </a:lnSpc>
              <a:buFont typeface="Wingdings 2" panose="05020102010507070707" pitchFamily="18" charset="2"/>
              <a:buNone/>
              <a:defRPr/>
            </a:pPr>
            <a:r>
              <a:rPr lang="zh-CN" altLang="en-US" sz="2400" dirty="0"/>
              <a:t>      所以，</a:t>
            </a:r>
            <a:endParaRPr lang="en-US" altLang="zh-CN" sz="2400" dirty="0"/>
          </a:p>
          <a:p>
            <a:pPr marL="1611313" indent="-357188">
              <a:lnSpc>
                <a:spcPct val="150000"/>
              </a:lnSpc>
              <a:buFont typeface="Wingdings" panose="05000000000000000000" pitchFamily="2" charset="2"/>
              <a:buChar char="p"/>
              <a:defRPr/>
            </a:pPr>
            <a:r>
              <a:rPr lang="zh-CN" altLang="en-US" sz="2400" dirty="0"/>
              <a:t>节点分布层：</a:t>
            </a:r>
            <a:r>
              <a:rPr lang="en-US" altLang="zh-CN" sz="2400" dirty="0"/>
              <a:t>0~log</a:t>
            </a:r>
            <a:r>
              <a:rPr lang="en-US" altLang="zh-CN" sz="2400" baseline="-25000" dirty="0"/>
              <a:t>4</a:t>
            </a:r>
            <a:r>
              <a:rPr lang="en-US" altLang="zh-CN" sz="2400" dirty="0"/>
              <a:t>n</a:t>
            </a:r>
            <a:endParaRPr lang="zh-CN" altLang="en-US" sz="2400" dirty="0"/>
          </a:p>
          <a:p>
            <a:pPr marL="1611313" indent="-357188">
              <a:lnSpc>
                <a:spcPct val="150000"/>
              </a:lnSpc>
              <a:buFont typeface="Wingdings" panose="05000000000000000000" pitchFamily="2" charset="2"/>
              <a:buChar char="p"/>
              <a:defRPr/>
            </a:pPr>
            <a:r>
              <a:rPr lang="zh-CN" altLang="en-US" sz="2400" dirty="0"/>
              <a:t>树共有</a:t>
            </a:r>
            <a:r>
              <a:rPr lang="en-US" altLang="zh-CN" sz="2400" dirty="0"/>
              <a:t>log</a:t>
            </a:r>
            <a:r>
              <a:rPr lang="en-US" altLang="zh-CN" sz="2400" baseline="-25000" dirty="0"/>
              <a:t>4</a:t>
            </a:r>
            <a:r>
              <a:rPr lang="en-US" altLang="zh-CN" sz="2400" dirty="0"/>
              <a:t>n+1</a:t>
            </a:r>
            <a:r>
              <a:rPr lang="zh-CN" altLang="en-US" sz="2400" dirty="0"/>
              <a:t>层</a:t>
            </a:r>
            <a:endParaRPr lang="en-US" altLang="zh-CN" sz="2400" dirty="0"/>
          </a:p>
          <a:p>
            <a:pPr marL="1611313" indent="-357188">
              <a:lnSpc>
                <a:spcPct val="150000"/>
              </a:lnSpc>
              <a:buFont typeface="Wingdings" panose="05000000000000000000" pitchFamily="2" charset="2"/>
              <a:buChar char="p"/>
              <a:defRPr/>
            </a:pPr>
            <a:r>
              <a:rPr lang="zh-CN" altLang="en-US" sz="2400" dirty="0"/>
              <a:t>从第</a:t>
            </a:r>
            <a:r>
              <a:rPr lang="en-US" altLang="zh-CN" sz="2400" dirty="0"/>
              <a:t>2</a:t>
            </a:r>
            <a:r>
              <a:rPr lang="zh-CN" altLang="en-US" sz="2400" dirty="0"/>
              <a:t>层起，每一层上的节点数为上层节点数的</a:t>
            </a:r>
            <a:r>
              <a:rPr lang="en-US" altLang="zh-CN" sz="2400" dirty="0"/>
              <a:t>3</a:t>
            </a:r>
            <a:r>
              <a:rPr lang="zh-CN" altLang="en-US" sz="2400" dirty="0"/>
              <a:t>倍</a:t>
            </a:r>
            <a:endParaRPr lang="en-US" altLang="zh-CN" sz="2400" dirty="0"/>
          </a:p>
          <a:p>
            <a:pPr marL="1611313" indent="-357188">
              <a:lnSpc>
                <a:spcPct val="150000"/>
              </a:lnSpc>
              <a:buFont typeface="Wingdings" panose="05000000000000000000" pitchFamily="2" charset="2"/>
              <a:buChar char="p"/>
              <a:defRPr/>
            </a:pPr>
            <a:r>
              <a:rPr lang="zh-CN" altLang="en-US" sz="2400" dirty="0"/>
              <a:t>深度为</a:t>
            </a:r>
            <a:r>
              <a:rPr lang="en-US" altLang="zh-CN" sz="2400" dirty="0" err="1"/>
              <a:t>i</a:t>
            </a:r>
            <a:r>
              <a:rPr lang="zh-CN" altLang="en-US" sz="2400" dirty="0"/>
              <a:t>的层节点数为</a:t>
            </a:r>
            <a:r>
              <a:rPr lang="en-US" altLang="zh-CN" sz="2400" dirty="0"/>
              <a:t>3</a:t>
            </a:r>
            <a:r>
              <a:rPr lang="en-US" altLang="zh-CN" sz="2400" baseline="30000" dirty="0"/>
              <a:t>i</a:t>
            </a:r>
            <a:r>
              <a:rPr lang="zh-CN" altLang="en-US" sz="2400" dirty="0"/>
              <a:t>。</a:t>
            </a:r>
            <a:endParaRPr lang="en-US" altLang="zh-CN"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a:extLst>
              <a:ext uri="{FF2B5EF4-FFF2-40B4-BE49-F238E27FC236}">
                <a16:creationId xmlns:a16="http://schemas.microsoft.com/office/drawing/2014/main" id="{9634405D-1571-41C5-B252-17DAE89CC0D7}"/>
              </a:ext>
            </a:extLst>
          </p:cNvPr>
          <p:cNvSpPr>
            <a:spLocks noGrp="1" noChangeArrowheads="1"/>
          </p:cNvSpPr>
          <p:nvPr>
            <p:ph idx="1"/>
          </p:nvPr>
        </p:nvSpPr>
        <p:spPr>
          <a:xfrm>
            <a:off x="395288" y="476250"/>
            <a:ext cx="8472487" cy="5429250"/>
          </a:xfrm>
          <a:solidFill>
            <a:schemeClr val="bg1"/>
          </a:solidFill>
        </p:spPr>
        <p:txBody>
          <a:bodyPr/>
          <a:lstStyle/>
          <a:p>
            <a:pPr>
              <a:lnSpc>
                <a:spcPct val="150000"/>
              </a:lnSpc>
              <a:spcBef>
                <a:spcPts val="1200"/>
              </a:spcBef>
              <a:buFont typeface="Wingdings 2" panose="05020102010507070707" pitchFamily="18" charset="2"/>
              <a:buNone/>
            </a:pPr>
            <a:r>
              <a:rPr lang="zh-CN" altLang="en-US">
                <a:solidFill>
                  <a:srgbClr val="FF0000"/>
                </a:solidFill>
              </a:rPr>
              <a:t>代价计算</a:t>
            </a:r>
            <a:endParaRPr lang="en-US" altLang="zh-CN">
              <a:solidFill>
                <a:srgbClr val="FF0000"/>
              </a:solidFill>
            </a:endParaRPr>
          </a:p>
          <a:p>
            <a:pPr>
              <a:lnSpc>
                <a:spcPct val="150000"/>
              </a:lnSpc>
              <a:spcBef>
                <a:spcPts val="1200"/>
              </a:spcBef>
              <a:buFont typeface="Wingdings 2" panose="05020102010507070707" pitchFamily="18" charset="2"/>
              <a:buNone/>
            </a:pPr>
            <a:r>
              <a:rPr lang="zh-CN" altLang="en-US" sz="2600"/>
              <a:t>（</a:t>
            </a:r>
            <a:r>
              <a:rPr lang="en-US" altLang="zh-CN" sz="2600"/>
              <a:t>1</a:t>
            </a:r>
            <a:r>
              <a:rPr lang="zh-CN" altLang="en-US" sz="2600"/>
              <a:t>）</a:t>
            </a:r>
            <a:r>
              <a:rPr lang="zh-CN" altLang="en-US" sz="2600" b="1">
                <a:solidFill>
                  <a:srgbClr val="0000FF"/>
                </a:solidFill>
              </a:rPr>
              <a:t>内部节点</a:t>
            </a:r>
            <a:r>
              <a:rPr lang="zh-CN" altLang="en-US" sz="2600"/>
              <a:t>：位于</a:t>
            </a:r>
            <a:r>
              <a:rPr lang="en-US" altLang="zh-CN" sz="2600"/>
              <a:t>0~             </a:t>
            </a:r>
            <a:r>
              <a:rPr lang="zh-CN" altLang="en-US" sz="2600"/>
              <a:t>层  </a:t>
            </a:r>
            <a:endParaRPr lang="en-US" altLang="zh-CN" sz="2600"/>
          </a:p>
          <a:p>
            <a:pPr>
              <a:lnSpc>
                <a:spcPct val="150000"/>
              </a:lnSpc>
              <a:spcBef>
                <a:spcPts val="1200"/>
              </a:spcBef>
              <a:buFont typeface="Wingdings 2" panose="05020102010507070707" pitchFamily="18" charset="2"/>
              <a:buNone/>
            </a:pPr>
            <a:r>
              <a:rPr lang="zh-CN" altLang="en-US" sz="2600"/>
              <a:t>         深度为</a:t>
            </a:r>
            <a:r>
              <a:rPr lang="en-US" altLang="zh-CN" sz="2600"/>
              <a:t>i</a:t>
            </a:r>
            <a:r>
              <a:rPr lang="zh-CN" altLang="en-US" sz="2600"/>
              <a:t>的节点的局部代价为              ，</a:t>
            </a:r>
            <a:endParaRPr lang="en-US" altLang="zh-CN" sz="2600"/>
          </a:p>
          <a:p>
            <a:pPr>
              <a:lnSpc>
                <a:spcPct val="150000"/>
              </a:lnSpc>
              <a:spcBef>
                <a:spcPts val="1200"/>
              </a:spcBef>
              <a:buFont typeface="Wingdings 2" panose="05020102010507070707" pitchFamily="18" charset="2"/>
              <a:buNone/>
            </a:pPr>
            <a:r>
              <a:rPr lang="en-US" altLang="zh-CN" sz="2600"/>
              <a:t>         i</a:t>
            </a:r>
            <a:r>
              <a:rPr lang="zh-CN" altLang="en-US" sz="2600"/>
              <a:t>层节点的总代价为：                                    。</a:t>
            </a:r>
            <a:endParaRPr lang="en-US" altLang="zh-CN" sz="2600"/>
          </a:p>
          <a:p>
            <a:pPr>
              <a:lnSpc>
                <a:spcPct val="150000"/>
              </a:lnSpc>
              <a:spcBef>
                <a:spcPts val="1200"/>
              </a:spcBef>
              <a:buFont typeface="Wingdings 2" panose="05020102010507070707" pitchFamily="18" charset="2"/>
              <a:buNone/>
            </a:pPr>
            <a:r>
              <a:rPr lang="zh-CN" altLang="en-US" sz="2600"/>
              <a:t>（</a:t>
            </a:r>
            <a:r>
              <a:rPr lang="en-US" altLang="zh-CN" sz="2600"/>
              <a:t>2</a:t>
            </a:r>
            <a:r>
              <a:rPr lang="zh-CN" altLang="en-US" sz="2600"/>
              <a:t>）</a:t>
            </a:r>
            <a:r>
              <a:rPr lang="zh-CN" altLang="en-US" sz="2600" b="1">
                <a:solidFill>
                  <a:srgbClr val="0000FF"/>
                </a:solidFill>
              </a:rPr>
              <a:t>叶子节点：</a:t>
            </a:r>
            <a:r>
              <a:rPr lang="zh-CN" altLang="en-US" sz="2600"/>
              <a:t>位于          层，共有                  个， </a:t>
            </a:r>
            <a:endParaRPr lang="en-US" altLang="zh-CN" sz="2600"/>
          </a:p>
          <a:p>
            <a:pPr>
              <a:lnSpc>
                <a:spcPct val="150000"/>
              </a:lnSpc>
              <a:spcBef>
                <a:spcPts val="1200"/>
              </a:spcBef>
              <a:buFont typeface="Wingdings 2" panose="05020102010507070707" pitchFamily="18" charset="2"/>
              <a:buNone/>
            </a:pPr>
            <a:r>
              <a:rPr lang="en-US" altLang="zh-CN" sz="2600">
                <a:latin typeface="宋体" panose="02010600030101010101" pitchFamily="2" charset="-122"/>
                <a:ea typeface="宋体" panose="02010600030101010101" pitchFamily="2" charset="-122"/>
              </a:rPr>
              <a:t>               </a:t>
            </a:r>
            <a:r>
              <a:rPr lang="zh-CN" altLang="en-US" sz="2600"/>
              <a:t>每个叶子节点的代价为</a:t>
            </a:r>
            <a:r>
              <a:rPr lang="en-US" altLang="zh-CN" sz="2600"/>
              <a:t>T(1),</a:t>
            </a:r>
          </a:p>
          <a:p>
            <a:pPr>
              <a:lnSpc>
                <a:spcPct val="150000"/>
              </a:lnSpc>
              <a:spcBef>
                <a:spcPts val="1200"/>
              </a:spcBef>
              <a:buFont typeface="Wingdings 2" panose="05020102010507070707" pitchFamily="18" charset="2"/>
              <a:buNone/>
            </a:pPr>
            <a:r>
              <a:rPr lang="zh-CN" altLang="en-US" sz="2600"/>
              <a:t>        </a:t>
            </a:r>
            <a:r>
              <a:rPr lang="zh-CN" altLang="en-US" sz="2600">
                <a:solidFill>
                  <a:srgbClr val="0000FF"/>
                </a:solidFill>
              </a:rPr>
              <a:t>叶子节点总代价为</a:t>
            </a:r>
            <a:endParaRPr lang="en-US" altLang="zh-CN" sz="2600">
              <a:solidFill>
                <a:srgbClr val="0000FF"/>
              </a:solidFill>
            </a:endParaRPr>
          </a:p>
          <a:p>
            <a:pPr>
              <a:lnSpc>
                <a:spcPct val="150000"/>
              </a:lnSpc>
              <a:spcBef>
                <a:spcPts val="1200"/>
              </a:spcBef>
              <a:buFont typeface="Wingdings 2" panose="05020102010507070707" pitchFamily="18" charset="2"/>
              <a:buNone/>
            </a:pPr>
            <a:endParaRPr lang="en-US" altLang="zh-CN" sz="2800"/>
          </a:p>
          <a:p>
            <a:pPr>
              <a:lnSpc>
                <a:spcPct val="150000"/>
              </a:lnSpc>
              <a:spcBef>
                <a:spcPts val="1200"/>
              </a:spcBef>
              <a:buFont typeface="Wingdings 2" panose="05020102010507070707" pitchFamily="18" charset="2"/>
              <a:buNone/>
            </a:pPr>
            <a:endParaRPr lang="zh-CN" altLang="en-US"/>
          </a:p>
        </p:txBody>
      </p:sp>
      <p:graphicFrame>
        <p:nvGraphicFramePr>
          <p:cNvPr id="70659" name="Object 3">
            <a:extLst>
              <a:ext uri="{FF2B5EF4-FFF2-40B4-BE49-F238E27FC236}">
                <a16:creationId xmlns:a16="http://schemas.microsoft.com/office/drawing/2014/main" id="{02791EDE-4F2E-4E08-9339-F5F0E1B54184}"/>
              </a:ext>
            </a:extLst>
          </p:cNvPr>
          <p:cNvGraphicFramePr>
            <a:graphicFrameLocks noChangeAspect="1"/>
          </p:cNvGraphicFramePr>
          <p:nvPr/>
        </p:nvGraphicFramePr>
        <p:xfrm>
          <a:off x="5951538" y="3783013"/>
          <a:ext cx="1714500" cy="409575"/>
        </p:xfrm>
        <a:graphic>
          <a:graphicData uri="http://schemas.openxmlformats.org/presentationml/2006/ole">
            <mc:AlternateContent xmlns:mc="http://schemas.openxmlformats.org/markup-compatibility/2006">
              <mc:Choice xmlns:v="urn:schemas-microsoft-com:vml" Requires="v">
                <p:oleObj spid="_x0000_s70761" name="公式" r:id="rId4" imgW="799753" imgH="203112" progId="Equation.3">
                  <p:embed/>
                </p:oleObj>
              </mc:Choice>
              <mc:Fallback>
                <p:oleObj name="公式" r:id="rId4" imgW="799753" imgH="203112"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1538" y="3783013"/>
                        <a:ext cx="1714500" cy="4095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0" name="Object 3">
            <a:extLst>
              <a:ext uri="{FF2B5EF4-FFF2-40B4-BE49-F238E27FC236}">
                <a16:creationId xmlns:a16="http://schemas.microsoft.com/office/drawing/2014/main" id="{6661FCF9-C91F-45F1-BCB9-CE8E0902BA56}"/>
              </a:ext>
            </a:extLst>
          </p:cNvPr>
          <p:cNvGraphicFramePr>
            <a:graphicFrameLocks noChangeAspect="1"/>
          </p:cNvGraphicFramePr>
          <p:nvPr/>
        </p:nvGraphicFramePr>
        <p:xfrm>
          <a:off x="4067175" y="1512888"/>
          <a:ext cx="1295400" cy="498475"/>
        </p:xfrm>
        <a:graphic>
          <a:graphicData uri="http://schemas.openxmlformats.org/presentationml/2006/ole">
            <mc:AlternateContent xmlns:mc="http://schemas.openxmlformats.org/markup-compatibility/2006">
              <mc:Choice xmlns:v="urn:schemas-microsoft-com:vml" Requires="v">
                <p:oleObj spid="_x0000_s70762" name="公式" r:id="rId6" imgW="583693" imgH="215713" progId="Equation.3">
                  <p:embed/>
                </p:oleObj>
              </mc:Choice>
              <mc:Fallback>
                <p:oleObj name="公式" r:id="rId6" imgW="583693" imgH="215713"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175" y="1512888"/>
                        <a:ext cx="12954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61" name="Object 4">
            <a:extLst>
              <a:ext uri="{FF2B5EF4-FFF2-40B4-BE49-F238E27FC236}">
                <a16:creationId xmlns:a16="http://schemas.microsoft.com/office/drawing/2014/main" id="{FBB79CB1-C763-418B-9006-9CA0D3C043F0}"/>
              </a:ext>
            </a:extLst>
          </p:cNvPr>
          <p:cNvGraphicFramePr>
            <a:graphicFrameLocks noChangeAspect="1"/>
          </p:cNvGraphicFramePr>
          <p:nvPr/>
        </p:nvGraphicFramePr>
        <p:xfrm>
          <a:off x="5507038" y="2171700"/>
          <a:ext cx="1357312" cy="571500"/>
        </p:xfrm>
        <a:graphic>
          <a:graphicData uri="http://schemas.openxmlformats.org/presentationml/2006/ole">
            <mc:AlternateContent xmlns:mc="http://schemas.openxmlformats.org/markup-compatibility/2006">
              <mc:Choice xmlns:v="urn:schemas-microsoft-com:vml" Requires="v">
                <p:oleObj spid="_x0000_s70763" name="公式" r:id="rId8" imgW="571252" imgH="228501" progId="Equation.3">
                  <p:embed/>
                </p:oleObj>
              </mc:Choice>
              <mc:Fallback>
                <p:oleObj name="公式" r:id="rId8" imgW="571252" imgH="228501"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7038" y="2171700"/>
                        <a:ext cx="1357312" cy="571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2" name="Object 5">
            <a:extLst>
              <a:ext uri="{FF2B5EF4-FFF2-40B4-BE49-F238E27FC236}">
                <a16:creationId xmlns:a16="http://schemas.microsoft.com/office/drawing/2014/main" id="{2B4C7C20-9AC5-44CC-9C6F-D14E18A4DC81}"/>
              </a:ext>
            </a:extLst>
          </p:cNvPr>
          <p:cNvGraphicFramePr>
            <a:graphicFrameLocks noChangeAspect="1"/>
          </p:cNvGraphicFramePr>
          <p:nvPr/>
        </p:nvGraphicFramePr>
        <p:xfrm>
          <a:off x="4406900" y="2970213"/>
          <a:ext cx="3559175" cy="571500"/>
        </p:xfrm>
        <a:graphic>
          <a:graphicData uri="http://schemas.openxmlformats.org/presentationml/2006/ole">
            <mc:AlternateContent xmlns:mc="http://schemas.openxmlformats.org/markup-compatibility/2006">
              <mc:Choice xmlns:v="urn:schemas-microsoft-com:vml" Requires="v">
                <p:oleObj spid="_x0000_s70764" name="公式" r:id="rId10" imgW="1498600" imgH="228600" progId="Equation.3">
                  <p:embed/>
                </p:oleObj>
              </mc:Choice>
              <mc:Fallback>
                <p:oleObj name="公式" r:id="rId10" imgW="1498600" imgH="2286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06900" y="2970213"/>
                        <a:ext cx="3559175" cy="571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3" name="Object 6">
            <a:extLst>
              <a:ext uri="{FF2B5EF4-FFF2-40B4-BE49-F238E27FC236}">
                <a16:creationId xmlns:a16="http://schemas.microsoft.com/office/drawing/2014/main" id="{E825A1ED-FF3D-421C-BEE7-E8C9D522878F}"/>
              </a:ext>
            </a:extLst>
          </p:cNvPr>
          <p:cNvGraphicFramePr>
            <a:graphicFrameLocks noChangeAspect="1"/>
          </p:cNvGraphicFramePr>
          <p:nvPr/>
        </p:nvGraphicFramePr>
        <p:xfrm>
          <a:off x="3648075" y="3721100"/>
          <a:ext cx="1003300" cy="500063"/>
        </p:xfrm>
        <a:graphic>
          <a:graphicData uri="http://schemas.openxmlformats.org/presentationml/2006/ole">
            <mc:AlternateContent xmlns:mc="http://schemas.openxmlformats.org/markup-compatibility/2006">
              <mc:Choice xmlns:v="urn:schemas-microsoft-com:vml" Requires="v">
                <p:oleObj spid="_x0000_s70765" name="公式" r:id="rId12" imgW="406048" imgH="215713" progId="Equation.3">
                  <p:embed/>
                </p:oleObj>
              </mc:Choice>
              <mc:Fallback>
                <p:oleObj name="公式" r:id="rId12" imgW="406048" imgH="215713"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48075" y="3721100"/>
                        <a:ext cx="10033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64" name="Object 7">
            <a:extLst>
              <a:ext uri="{FF2B5EF4-FFF2-40B4-BE49-F238E27FC236}">
                <a16:creationId xmlns:a16="http://schemas.microsoft.com/office/drawing/2014/main" id="{62EF5450-509C-4878-AB75-2B44697DD658}"/>
              </a:ext>
            </a:extLst>
          </p:cNvPr>
          <p:cNvGraphicFramePr>
            <a:graphicFrameLocks noChangeAspect="1"/>
          </p:cNvGraphicFramePr>
          <p:nvPr/>
        </p:nvGraphicFramePr>
        <p:xfrm>
          <a:off x="3987800" y="5273675"/>
          <a:ext cx="2747963" cy="460375"/>
        </p:xfrm>
        <a:graphic>
          <a:graphicData uri="http://schemas.openxmlformats.org/presentationml/2006/ole">
            <mc:AlternateContent xmlns:mc="http://schemas.openxmlformats.org/markup-compatibility/2006">
              <mc:Choice xmlns:v="urn:schemas-microsoft-com:vml" Requires="v">
                <p:oleObj spid="_x0000_s70766" name="公式" r:id="rId14" imgW="1282700" imgH="228600" progId="Equation.3">
                  <p:embed/>
                </p:oleObj>
              </mc:Choice>
              <mc:Fallback>
                <p:oleObj name="公式" r:id="rId14" imgW="1282700" imgH="228600"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87800" y="5273675"/>
                        <a:ext cx="274796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a:extLst>
              <a:ext uri="{FF2B5EF4-FFF2-40B4-BE49-F238E27FC236}">
                <a16:creationId xmlns:a16="http://schemas.microsoft.com/office/drawing/2014/main" id="{1DE2BAE6-28BD-469C-9B47-EE1147E7AD99}"/>
              </a:ext>
            </a:extLst>
          </p:cNvPr>
          <p:cNvSpPr>
            <a:spLocks noGrp="1" noChangeArrowheads="1"/>
          </p:cNvSpPr>
          <p:nvPr>
            <p:ph idx="1"/>
          </p:nvPr>
        </p:nvSpPr>
        <p:spPr>
          <a:xfrm>
            <a:off x="69850" y="114300"/>
            <a:ext cx="8472488" cy="2098675"/>
          </a:xfrm>
          <a:solidFill>
            <a:schemeClr val="bg1"/>
          </a:solidFill>
        </p:spPr>
        <p:txBody>
          <a:bodyPr/>
          <a:lstStyle/>
          <a:p>
            <a:pPr>
              <a:lnSpc>
                <a:spcPct val="150000"/>
              </a:lnSpc>
              <a:buFont typeface="Wingdings 2" panose="05020102010507070707" pitchFamily="18" charset="2"/>
              <a:buNone/>
            </a:pPr>
            <a:r>
              <a:rPr lang="zh-CN" altLang="en-US" sz="2800" b="1"/>
              <a:t>（</a:t>
            </a:r>
            <a:r>
              <a:rPr lang="en-US" altLang="zh-CN" sz="2800" b="1"/>
              <a:t>3</a:t>
            </a:r>
            <a:r>
              <a:rPr lang="zh-CN" altLang="en-US" sz="2800" b="1"/>
              <a:t>）树的总代价</a:t>
            </a:r>
            <a:endParaRPr lang="en-US" altLang="zh-CN" sz="2800" b="1"/>
          </a:p>
          <a:p>
            <a:pPr>
              <a:lnSpc>
                <a:spcPct val="150000"/>
              </a:lnSpc>
              <a:buFont typeface="Wingdings 2" panose="05020102010507070707" pitchFamily="18" charset="2"/>
              <a:buNone/>
            </a:pPr>
            <a:r>
              <a:rPr lang="zh-CN" altLang="en-US" sz="2400"/>
              <a:t>          </a:t>
            </a:r>
            <a:r>
              <a:rPr lang="zh-CN" altLang="en-US" sz="2400" b="1">
                <a:solidFill>
                  <a:srgbClr val="FF0000"/>
                </a:solidFill>
              </a:rPr>
              <a:t>整棵树的总代价</a:t>
            </a:r>
            <a:r>
              <a:rPr lang="zh-CN" altLang="en-US" sz="2400"/>
              <a:t>等于各层代价之和，则有</a:t>
            </a:r>
            <a:endParaRPr lang="en-US" altLang="zh-CN" sz="2400"/>
          </a:p>
          <a:p>
            <a:pPr>
              <a:lnSpc>
                <a:spcPct val="150000"/>
              </a:lnSpc>
              <a:buFont typeface="Wingdings 2" panose="05020102010507070707" pitchFamily="18" charset="2"/>
              <a:buNone/>
            </a:pPr>
            <a:endParaRPr lang="en-US" altLang="zh-CN" sz="2800"/>
          </a:p>
          <a:p>
            <a:pPr>
              <a:lnSpc>
                <a:spcPct val="150000"/>
              </a:lnSpc>
              <a:buFont typeface="Wingdings 2" panose="05020102010507070707" pitchFamily="18" charset="2"/>
              <a:buNone/>
            </a:pPr>
            <a:endParaRPr lang="en-US" altLang="zh-CN" sz="2800"/>
          </a:p>
          <a:p>
            <a:pPr>
              <a:lnSpc>
                <a:spcPct val="150000"/>
              </a:lnSpc>
              <a:buFont typeface="Wingdings 2" panose="05020102010507070707" pitchFamily="18" charset="2"/>
              <a:buNone/>
            </a:pPr>
            <a:endParaRPr lang="zh-CN" altLang="en-US"/>
          </a:p>
        </p:txBody>
      </p:sp>
      <p:graphicFrame>
        <p:nvGraphicFramePr>
          <p:cNvPr id="72707" name="Object 3">
            <a:extLst>
              <a:ext uri="{FF2B5EF4-FFF2-40B4-BE49-F238E27FC236}">
                <a16:creationId xmlns:a16="http://schemas.microsoft.com/office/drawing/2014/main" id="{FDB207B8-74D7-4D80-B7C0-B104EFD2E533}"/>
              </a:ext>
            </a:extLst>
          </p:cNvPr>
          <p:cNvGraphicFramePr>
            <a:graphicFrameLocks noChangeAspect="1"/>
          </p:cNvGraphicFramePr>
          <p:nvPr/>
        </p:nvGraphicFramePr>
        <p:xfrm>
          <a:off x="1116013" y="1844675"/>
          <a:ext cx="7265987" cy="1992313"/>
        </p:xfrm>
        <a:graphic>
          <a:graphicData uri="http://schemas.openxmlformats.org/presentationml/2006/ole">
            <mc:AlternateContent xmlns:mc="http://schemas.openxmlformats.org/markup-compatibility/2006">
              <mc:Choice xmlns:v="urn:schemas-microsoft-com:vml" Requires="v">
                <p:oleObj spid="_x0000_s72725" name="公式" r:id="rId4" imgW="3848100" imgH="1308100" progId="Equation.3">
                  <p:embed/>
                </p:oleObj>
              </mc:Choice>
              <mc:Fallback>
                <p:oleObj name="公式" r:id="rId4" imgW="3848100" imgH="13081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844675"/>
                        <a:ext cx="7265987" cy="1992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内容占位符 2">
            <a:extLst>
              <a:ext uri="{FF2B5EF4-FFF2-40B4-BE49-F238E27FC236}">
                <a16:creationId xmlns:a16="http://schemas.microsoft.com/office/drawing/2014/main" id="{025BB4FA-A685-4AA4-B689-AF52BDCAFFFD}"/>
              </a:ext>
            </a:extLst>
          </p:cNvPr>
          <p:cNvSpPr txBox="1">
            <a:spLocks/>
          </p:cNvSpPr>
          <p:nvPr/>
        </p:nvSpPr>
        <p:spPr bwMode="auto">
          <a:xfrm>
            <a:off x="827088" y="4305300"/>
            <a:ext cx="4257675" cy="500063"/>
          </a:xfrm>
          <a:prstGeom prst="rect">
            <a:avLst/>
          </a:prstGeom>
          <a:noFill/>
          <a:ln w="9525">
            <a:noFill/>
            <a:miter lim="800000"/>
            <a:headEnd/>
            <a:tailEnd/>
          </a:ln>
        </p:spPr>
        <p:txBody>
          <a:bodyPr/>
          <a:lstStyle/>
          <a:p>
            <a:pPr marL="342900" indent="-342900">
              <a:spcBef>
                <a:spcPct val="20000"/>
              </a:spcBef>
              <a:buClr>
                <a:schemeClr val="tx2"/>
              </a:buClr>
              <a:buSzPct val="50000"/>
              <a:buFont typeface="Wingdings 2" pitchFamily="18" charset="2"/>
              <a:buNone/>
              <a:defRPr/>
            </a:pPr>
            <a:r>
              <a:rPr lang="zh-CN" altLang="en-US" sz="2400" dirty="0">
                <a:latin typeface="+mn-lt"/>
                <a:ea typeface="+mn-ea"/>
              </a:rPr>
              <a:t>利用等比数列化简上式。</a:t>
            </a:r>
            <a:endParaRPr lang="en-US" altLang="zh-CN" sz="2400" dirty="0">
              <a:latin typeface="+mn-lt"/>
              <a:ea typeface="+mn-ea"/>
            </a:endParaRPr>
          </a:p>
          <a:p>
            <a:pPr marL="342900" indent="-342900">
              <a:spcBef>
                <a:spcPct val="20000"/>
              </a:spcBef>
              <a:buClr>
                <a:schemeClr val="tx2"/>
              </a:buClr>
              <a:buSzPct val="50000"/>
              <a:buFont typeface="Wingdings 2" pitchFamily="18" charset="2"/>
              <a:buNone/>
              <a:defRPr/>
            </a:pPr>
            <a:endParaRPr lang="en-US" altLang="zh-CN" sz="2400" dirty="0">
              <a:latin typeface="+mn-lt"/>
              <a:ea typeface="+mn-ea"/>
            </a:endParaRPr>
          </a:p>
          <a:p>
            <a:pPr marL="342900" indent="-342900">
              <a:lnSpc>
                <a:spcPct val="125000"/>
              </a:lnSpc>
              <a:spcBef>
                <a:spcPct val="20000"/>
              </a:spcBef>
              <a:buClr>
                <a:schemeClr val="tx2"/>
              </a:buClr>
              <a:buSzPct val="50000"/>
              <a:buFont typeface="Wingdings 2" pitchFamily="18" charset="2"/>
              <a:buNone/>
              <a:defRPr/>
            </a:pPr>
            <a:endParaRPr lang="en-US" altLang="zh-CN" sz="2400" dirty="0">
              <a:latin typeface="+mn-lt"/>
              <a:ea typeface="+mn-ea"/>
            </a:endParaRPr>
          </a:p>
          <a:p>
            <a:pPr marL="342900" indent="-342900">
              <a:spcBef>
                <a:spcPct val="20000"/>
              </a:spcBef>
              <a:buClr>
                <a:schemeClr val="tx2"/>
              </a:buClr>
              <a:buSzPct val="50000"/>
              <a:buFont typeface="Wingdings 2" pitchFamily="18" charset="2"/>
              <a:buNone/>
              <a:defRPr/>
            </a:pPr>
            <a:endParaRPr lang="zh-CN" altLang="en-US" sz="2400" dirty="0">
              <a:latin typeface="+mn-lt"/>
              <a:ea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a:extLst>
              <a:ext uri="{FF2B5EF4-FFF2-40B4-BE49-F238E27FC236}">
                <a16:creationId xmlns:a16="http://schemas.microsoft.com/office/drawing/2014/main" id="{95BA0AA4-C511-48F7-B5CB-72C6AB47509F}"/>
              </a:ext>
            </a:extLst>
          </p:cNvPr>
          <p:cNvSpPr txBox="1">
            <a:spLocks/>
          </p:cNvSpPr>
          <p:nvPr/>
        </p:nvSpPr>
        <p:spPr bwMode="auto">
          <a:xfrm>
            <a:off x="242888" y="298450"/>
            <a:ext cx="8893175" cy="2232025"/>
          </a:xfrm>
          <a:prstGeom prst="rect">
            <a:avLst/>
          </a:prstGeom>
          <a:solidFill>
            <a:schemeClr val="bg1"/>
          </a:solidFill>
          <a:ln w="9525">
            <a:noFill/>
            <a:miter lim="800000"/>
            <a:headEnd/>
            <a:tailEnd/>
          </a:ln>
        </p:spPr>
        <p:txBody>
          <a:bodyPr/>
          <a:lstStyle/>
          <a:p>
            <a:pPr>
              <a:lnSpc>
                <a:spcPct val="120000"/>
              </a:lnSpc>
              <a:spcBef>
                <a:spcPct val="20000"/>
              </a:spcBef>
              <a:buClr>
                <a:schemeClr val="tx2"/>
              </a:buClr>
              <a:buSzPct val="50000"/>
              <a:defRPr/>
            </a:pPr>
            <a:r>
              <a:rPr lang="en-US" altLang="zh-CN" sz="2600" dirty="0">
                <a:latin typeface="+mn-lt"/>
                <a:ea typeface="+mn-ea"/>
              </a:rPr>
              <a:t>T(n)</a:t>
            </a:r>
            <a:r>
              <a:rPr lang="zh-CN" altLang="en-US" sz="2600" dirty="0">
                <a:latin typeface="+mn-lt"/>
                <a:ea typeface="+mn-ea"/>
              </a:rPr>
              <a:t>中，</a:t>
            </a:r>
            <a:r>
              <a:rPr lang="en-US" altLang="zh-CN" sz="2600" dirty="0">
                <a:latin typeface="+mn-lt"/>
                <a:ea typeface="+mn-ea"/>
              </a:rPr>
              <a:t>cn</a:t>
            </a:r>
            <a:r>
              <a:rPr lang="en-US" altLang="zh-CN" sz="2600" baseline="30000" dirty="0">
                <a:latin typeface="+mn-lt"/>
                <a:ea typeface="+mn-ea"/>
              </a:rPr>
              <a:t>2</a:t>
            </a:r>
            <a:r>
              <a:rPr lang="zh-CN" altLang="en-US" sz="2600" dirty="0">
                <a:latin typeface="+mn-lt"/>
                <a:ea typeface="+mn-ea"/>
              </a:rPr>
              <a:t>项的系数构成一个</a:t>
            </a:r>
            <a:r>
              <a:rPr lang="zh-CN" altLang="en-US" sz="2600" dirty="0">
                <a:solidFill>
                  <a:srgbClr val="0000FF"/>
                </a:solidFill>
                <a:latin typeface="+mn-lt"/>
                <a:ea typeface="+mn-ea"/>
              </a:rPr>
              <a:t>递减的几何级数</a:t>
            </a:r>
            <a:r>
              <a:rPr lang="zh-CN" altLang="en-US" sz="2600" dirty="0">
                <a:latin typeface="+mn-lt"/>
                <a:ea typeface="+mn-ea"/>
              </a:rPr>
              <a:t>。</a:t>
            </a:r>
            <a:endParaRPr lang="en-US" altLang="zh-CN" sz="2600" dirty="0">
              <a:latin typeface="+mn-lt"/>
              <a:ea typeface="+mn-ea"/>
            </a:endParaRPr>
          </a:p>
          <a:p>
            <a:pPr>
              <a:lnSpc>
                <a:spcPct val="120000"/>
              </a:lnSpc>
              <a:spcBef>
                <a:spcPts val="1200"/>
              </a:spcBef>
              <a:spcAft>
                <a:spcPts val="1200"/>
              </a:spcAft>
              <a:buClr>
                <a:schemeClr val="tx2"/>
              </a:buClr>
              <a:buSzPct val="50000"/>
              <a:defRPr/>
            </a:pPr>
            <a:r>
              <a:rPr lang="zh-CN" altLang="en-US" sz="2600" dirty="0">
                <a:latin typeface="微软雅黑" panose="020B0503020204020204" pitchFamily="34" charset="-122"/>
                <a:ea typeface="微软雅黑" panose="020B0503020204020204" pitchFamily="34" charset="-122"/>
              </a:rPr>
              <a:t>将</a:t>
            </a:r>
            <a:r>
              <a:rPr lang="en-US" altLang="zh-CN" sz="2600" dirty="0">
                <a:latin typeface="微软雅黑" panose="020B0503020204020204" pitchFamily="34" charset="-122"/>
                <a:ea typeface="微软雅黑" panose="020B0503020204020204" pitchFamily="34" charset="-122"/>
              </a:rPr>
              <a:t>T(n)</a:t>
            </a:r>
            <a:r>
              <a:rPr lang="zh-CN" altLang="en-US" sz="2600" dirty="0">
                <a:latin typeface="微软雅黑" panose="020B0503020204020204" pitchFamily="34" charset="-122"/>
                <a:ea typeface="微软雅黑" panose="020B0503020204020204" pitchFamily="34" charset="-122"/>
              </a:rPr>
              <a:t>扩展到无穷，即有</a:t>
            </a:r>
            <a:endParaRPr lang="en-US" altLang="zh-CN" sz="2600" dirty="0">
              <a:latin typeface="微软雅黑" panose="020B0503020204020204" pitchFamily="34" charset="-122"/>
              <a:ea typeface="微软雅黑" panose="020B0503020204020204" pitchFamily="34" charset="-122"/>
            </a:endParaRPr>
          </a:p>
          <a:p>
            <a:pPr marL="457200" indent="-457200">
              <a:lnSpc>
                <a:spcPct val="120000"/>
              </a:lnSpc>
              <a:spcBef>
                <a:spcPct val="20000"/>
              </a:spcBef>
              <a:buClr>
                <a:schemeClr val="tx2"/>
              </a:buClr>
              <a:buSzPct val="50000"/>
              <a:buFont typeface="Wingdings" panose="05000000000000000000" pitchFamily="2" charset="2"/>
              <a:buChar char="n"/>
              <a:defRPr/>
            </a:pPr>
            <a:endParaRPr lang="en-US" altLang="zh-CN" sz="2600" dirty="0">
              <a:latin typeface="+mn-lt"/>
              <a:ea typeface="+mn-ea"/>
            </a:endParaRPr>
          </a:p>
          <a:p>
            <a:pPr marL="457200" indent="-457200">
              <a:lnSpc>
                <a:spcPct val="120000"/>
              </a:lnSpc>
              <a:spcBef>
                <a:spcPct val="20000"/>
              </a:spcBef>
              <a:buClr>
                <a:schemeClr val="tx2"/>
              </a:buClr>
              <a:buSzPct val="50000"/>
              <a:buFont typeface="Wingdings" panose="05000000000000000000" pitchFamily="2" charset="2"/>
              <a:buChar char="n"/>
              <a:defRPr/>
            </a:pPr>
            <a:endParaRPr lang="zh-CN" altLang="en-US" sz="2600" dirty="0">
              <a:latin typeface="+mn-lt"/>
              <a:ea typeface="+mn-ea"/>
            </a:endParaRPr>
          </a:p>
        </p:txBody>
      </p:sp>
      <p:graphicFrame>
        <p:nvGraphicFramePr>
          <p:cNvPr id="74755" name="Object 3">
            <a:extLst>
              <a:ext uri="{FF2B5EF4-FFF2-40B4-BE49-F238E27FC236}">
                <a16:creationId xmlns:a16="http://schemas.microsoft.com/office/drawing/2014/main" id="{9D66E6E1-A04B-425B-85F6-7577E70B8F3F}"/>
              </a:ext>
            </a:extLst>
          </p:cNvPr>
          <p:cNvGraphicFramePr>
            <a:graphicFrameLocks noChangeAspect="1"/>
          </p:cNvGraphicFramePr>
          <p:nvPr/>
        </p:nvGraphicFramePr>
        <p:xfrm>
          <a:off x="2703513" y="1628775"/>
          <a:ext cx="3816350" cy="3586163"/>
        </p:xfrm>
        <a:graphic>
          <a:graphicData uri="http://schemas.openxmlformats.org/presentationml/2006/ole">
            <mc:AlternateContent xmlns:mc="http://schemas.openxmlformats.org/markup-compatibility/2006">
              <mc:Choice xmlns:v="urn:schemas-microsoft-com:vml" Requires="v">
                <p:oleObj spid="_x0000_s74774" name="公式" r:id="rId3" imgW="1981200" imgH="1981200" progId="Equation.3">
                  <p:embed/>
                </p:oleObj>
              </mc:Choice>
              <mc:Fallback>
                <p:oleObj name="公式" r:id="rId3" imgW="1981200" imgH="198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3513" y="1628775"/>
                        <a:ext cx="3816350"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6" name="内容占位符 2">
            <a:extLst>
              <a:ext uri="{FF2B5EF4-FFF2-40B4-BE49-F238E27FC236}">
                <a16:creationId xmlns:a16="http://schemas.microsoft.com/office/drawing/2014/main" id="{73CFAC17-6E0A-4C09-9BFA-ED71397AD06F}"/>
              </a:ext>
            </a:extLst>
          </p:cNvPr>
          <p:cNvSpPr txBox="1">
            <a:spLocks/>
          </p:cNvSpPr>
          <p:nvPr/>
        </p:nvSpPr>
        <p:spPr bwMode="auto">
          <a:xfrm>
            <a:off x="611188" y="5445125"/>
            <a:ext cx="84296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buClr>
                <a:schemeClr val="tx2"/>
              </a:buClr>
              <a:buSzPct val="50000"/>
              <a:buFont typeface="Wingdings 2" panose="05020102010507070707" pitchFamily="18" charset="2"/>
              <a:buNone/>
            </a:pPr>
            <a:r>
              <a:rPr lang="zh-CN" altLang="en-US" sz="2400">
                <a:solidFill>
                  <a:schemeClr val="tx1"/>
                </a:solidFill>
              </a:rPr>
              <a:t>至此，获得</a:t>
            </a:r>
            <a:r>
              <a:rPr lang="en-US" altLang="zh-CN" sz="2400">
                <a:solidFill>
                  <a:schemeClr val="tx1"/>
                </a:solidFill>
              </a:rPr>
              <a:t>T(n)</a:t>
            </a:r>
            <a:r>
              <a:rPr lang="zh-CN" altLang="en-US" sz="2400">
                <a:solidFill>
                  <a:schemeClr val="tx1"/>
                </a:solidFill>
              </a:rPr>
              <a:t>解的一个猜测：</a:t>
            </a:r>
            <a:r>
              <a:rPr lang="en-US" altLang="zh-CN" sz="2400">
                <a:solidFill>
                  <a:srgbClr val="FF0000"/>
                </a:solidFill>
              </a:rPr>
              <a:t>T(n)=O(n</a:t>
            </a:r>
            <a:r>
              <a:rPr lang="en-US" altLang="zh-CN" sz="2400" baseline="30000">
                <a:solidFill>
                  <a:srgbClr val="FF0000"/>
                </a:solidFill>
              </a:rPr>
              <a:t>2</a:t>
            </a:r>
            <a:r>
              <a:rPr lang="en-US" altLang="zh-CN" sz="2400">
                <a:solidFill>
                  <a:srgbClr val="FF0000"/>
                </a:solidFill>
              </a:rPr>
              <a:t>)</a:t>
            </a:r>
            <a:r>
              <a:rPr lang="zh-CN" altLang="en-US" sz="2400">
                <a:solidFill>
                  <a:schemeClr val="tx1"/>
                </a:solidFill>
              </a:rPr>
              <a:t>，成立吗？</a:t>
            </a:r>
            <a:endParaRPr lang="en-US" altLang="zh-CN" sz="2400">
              <a:solidFill>
                <a:schemeClr val="tx1"/>
              </a:solidFill>
            </a:endParaRPr>
          </a:p>
          <a:p>
            <a:pPr>
              <a:lnSpc>
                <a:spcPct val="150000"/>
              </a:lnSpc>
              <a:buClr>
                <a:schemeClr val="tx2"/>
              </a:buClr>
              <a:buSzPct val="50000"/>
              <a:buFont typeface="Wingdings 2" panose="05020102010507070707" pitchFamily="18" charset="2"/>
              <a:buNone/>
            </a:pPr>
            <a:endParaRPr lang="zh-CN" altLang="en-US" sz="2800">
              <a:solidFill>
                <a:schemeClr val="tx1"/>
              </a:solidFill>
            </a:endParaRPr>
          </a:p>
        </p:txBody>
      </p:sp>
      <p:cxnSp>
        <p:nvCxnSpPr>
          <p:cNvPr id="74757" name="直接箭头连接符 2">
            <a:extLst>
              <a:ext uri="{FF2B5EF4-FFF2-40B4-BE49-F238E27FC236}">
                <a16:creationId xmlns:a16="http://schemas.microsoft.com/office/drawing/2014/main" id="{1E3189A2-54DD-4B03-9DCB-63E7EF645741}"/>
              </a:ext>
            </a:extLst>
          </p:cNvPr>
          <p:cNvCxnSpPr>
            <a:cxnSpLocks noChangeShapeType="1"/>
          </p:cNvCxnSpPr>
          <p:nvPr/>
        </p:nvCxnSpPr>
        <p:spPr bwMode="auto">
          <a:xfrm flipH="1">
            <a:off x="4500563" y="836613"/>
            <a:ext cx="719137" cy="792162"/>
          </a:xfrm>
          <a:prstGeom prst="straightConnector1">
            <a:avLst/>
          </a:prstGeom>
          <a:noFill/>
          <a:ln w="38100"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a:extLst>
              <a:ext uri="{FF2B5EF4-FFF2-40B4-BE49-F238E27FC236}">
                <a16:creationId xmlns:a16="http://schemas.microsoft.com/office/drawing/2014/main" id="{192AC600-FCE0-4EE9-84A6-4EFE9847BCC5}"/>
              </a:ext>
            </a:extLst>
          </p:cNvPr>
          <p:cNvSpPr>
            <a:spLocks noGrp="1" noChangeArrowheads="1"/>
          </p:cNvSpPr>
          <p:nvPr>
            <p:ph idx="1"/>
          </p:nvPr>
        </p:nvSpPr>
        <p:spPr>
          <a:xfrm>
            <a:off x="250825" y="142875"/>
            <a:ext cx="8785225" cy="1930400"/>
          </a:xfrm>
          <a:solidFill>
            <a:schemeClr val="bg1"/>
          </a:solidFill>
        </p:spPr>
        <p:txBody>
          <a:bodyPr/>
          <a:lstStyle/>
          <a:p>
            <a:pPr>
              <a:lnSpc>
                <a:spcPct val="150000"/>
              </a:lnSpc>
              <a:spcBef>
                <a:spcPts val="600"/>
              </a:spcBef>
              <a:buFont typeface="Wingdings 2" panose="05020102010507070707" pitchFamily="18" charset="2"/>
              <a:buNone/>
            </a:pPr>
            <a:r>
              <a:rPr lang="zh-CN" altLang="en-US" sz="2800" b="1"/>
              <a:t>用</a:t>
            </a:r>
            <a:r>
              <a:rPr lang="zh-CN" altLang="en-US" sz="2800" b="1">
                <a:solidFill>
                  <a:srgbClr val="0000FF"/>
                </a:solidFill>
              </a:rPr>
              <a:t>代换法</a:t>
            </a:r>
            <a:r>
              <a:rPr lang="zh-CN" altLang="en-US" sz="2800" b="1"/>
              <a:t>证明猜测的正确：</a:t>
            </a:r>
            <a:endParaRPr lang="en-US" altLang="zh-CN" sz="2800" b="1"/>
          </a:p>
          <a:p>
            <a:pPr>
              <a:lnSpc>
                <a:spcPct val="150000"/>
              </a:lnSpc>
              <a:spcBef>
                <a:spcPts val="600"/>
              </a:spcBef>
            </a:pPr>
            <a:r>
              <a:rPr lang="zh-CN" altLang="en-US" sz="2400"/>
              <a:t>将</a:t>
            </a:r>
            <a:r>
              <a:rPr lang="en-US" altLang="zh-CN" sz="2400"/>
              <a:t>T(n)≤dn</a:t>
            </a:r>
            <a:r>
              <a:rPr lang="en-US" altLang="zh-CN" sz="2400" baseline="30000"/>
              <a:t>2</a:t>
            </a:r>
            <a:r>
              <a:rPr lang="zh-CN" altLang="en-US" sz="2400"/>
              <a:t>作为归纳假设，</a:t>
            </a:r>
            <a:r>
              <a:rPr lang="en-US" altLang="zh-CN" sz="2400">
                <a:solidFill>
                  <a:srgbClr val="FF0000"/>
                </a:solidFill>
              </a:rPr>
              <a:t>d</a:t>
            </a:r>
            <a:r>
              <a:rPr lang="zh-CN" altLang="en-US" sz="2400">
                <a:solidFill>
                  <a:srgbClr val="FF0000"/>
                </a:solidFill>
              </a:rPr>
              <a:t>是待确定的常数</a:t>
            </a:r>
            <a:r>
              <a:rPr lang="zh-CN" altLang="en-US" sz="2400"/>
              <a:t>，带入推论证明过程，有</a:t>
            </a:r>
            <a:endParaRPr lang="en-US" altLang="zh-CN" sz="2400"/>
          </a:p>
          <a:p>
            <a:pPr>
              <a:lnSpc>
                <a:spcPct val="150000"/>
              </a:lnSpc>
              <a:spcBef>
                <a:spcPts val="600"/>
              </a:spcBef>
              <a:buFont typeface="Wingdings 2" panose="05020102010507070707" pitchFamily="18" charset="2"/>
              <a:buNone/>
            </a:pPr>
            <a:endParaRPr lang="zh-CN" altLang="en-US" sz="2800"/>
          </a:p>
        </p:txBody>
      </p:sp>
      <p:graphicFrame>
        <p:nvGraphicFramePr>
          <p:cNvPr id="75779" name="Object 3">
            <a:extLst>
              <a:ext uri="{FF2B5EF4-FFF2-40B4-BE49-F238E27FC236}">
                <a16:creationId xmlns:a16="http://schemas.microsoft.com/office/drawing/2014/main" id="{2E8DC82A-0725-430E-B2C3-03208B84FB8D}"/>
              </a:ext>
            </a:extLst>
          </p:cNvPr>
          <p:cNvGraphicFramePr>
            <a:graphicFrameLocks noChangeAspect="1"/>
          </p:cNvGraphicFramePr>
          <p:nvPr/>
        </p:nvGraphicFramePr>
        <p:xfrm>
          <a:off x="2236788" y="2106613"/>
          <a:ext cx="5029200" cy="2182812"/>
        </p:xfrm>
        <a:graphic>
          <a:graphicData uri="http://schemas.openxmlformats.org/presentationml/2006/ole">
            <mc:AlternateContent xmlns:mc="http://schemas.openxmlformats.org/markup-compatibility/2006">
              <mc:Choice xmlns:v="urn:schemas-microsoft-com:vml" Requires="v">
                <p:oleObj spid="_x0000_s75798" name="公式" r:id="rId4" imgW="2527300" imgH="1168400" progId="Equation.3">
                  <p:embed/>
                </p:oleObj>
              </mc:Choice>
              <mc:Fallback>
                <p:oleObj name="公式" r:id="rId4" imgW="2527300" imgH="11684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6788" y="2106613"/>
                        <a:ext cx="5029200"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0" name="内容占位符 2">
            <a:extLst>
              <a:ext uri="{FF2B5EF4-FFF2-40B4-BE49-F238E27FC236}">
                <a16:creationId xmlns:a16="http://schemas.microsoft.com/office/drawing/2014/main" id="{8487BE4B-6991-4048-95BF-20937C4A5EF3}"/>
              </a:ext>
            </a:extLst>
          </p:cNvPr>
          <p:cNvSpPr txBox="1">
            <a:spLocks/>
          </p:cNvSpPr>
          <p:nvPr/>
        </p:nvSpPr>
        <p:spPr bwMode="auto">
          <a:xfrm>
            <a:off x="98425" y="4419600"/>
            <a:ext cx="9037638"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ts val="600"/>
              </a:spcBef>
              <a:buClr>
                <a:schemeClr val="tx2"/>
              </a:buClr>
              <a:buSzPct val="50000"/>
              <a:buFont typeface="Wingdings 2" panose="05020102010507070707" pitchFamily="18" charset="2"/>
              <a:buNone/>
            </a:pPr>
            <a:r>
              <a:rPr lang="zh-CN" altLang="en-US" sz="2400">
                <a:solidFill>
                  <a:schemeClr val="tx1"/>
                </a:solidFill>
              </a:rPr>
              <a:t>       显然，要使得</a:t>
            </a:r>
            <a:r>
              <a:rPr lang="en-US" altLang="zh-CN" sz="2400">
                <a:solidFill>
                  <a:schemeClr val="tx1"/>
                </a:solidFill>
              </a:rPr>
              <a:t>T(n)≤dn</a:t>
            </a:r>
            <a:r>
              <a:rPr lang="en-US" altLang="zh-CN" sz="2400" baseline="30000">
                <a:solidFill>
                  <a:schemeClr val="tx1"/>
                </a:solidFill>
              </a:rPr>
              <a:t>2</a:t>
            </a:r>
            <a:r>
              <a:rPr lang="zh-CN" altLang="en-US" sz="2400">
                <a:solidFill>
                  <a:schemeClr val="tx1"/>
                </a:solidFill>
              </a:rPr>
              <a:t>成立，只要</a:t>
            </a:r>
            <a:r>
              <a:rPr lang="en-US" altLang="zh-CN" sz="2400">
                <a:solidFill>
                  <a:schemeClr val="tx1"/>
                </a:solidFill>
              </a:rPr>
              <a:t>d≥(16/13)c</a:t>
            </a:r>
            <a:r>
              <a:rPr lang="zh-CN" altLang="en-US" sz="2400">
                <a:solidFill>
                  <a:schemeClr val="tx1"/>
                </a:solidFill>
              </a:rPr>
              <a:t>即可。所以，</a:t>
            </a:r>
            <a:r>
              <a:rPr lang="en-US" altLang="zh-CN" sz="2400">
                <a:solidFill>
                  <a:srgbClr val="000000"/>
                </a:solidFill>
              </a:rPr>
              <a:t>T(n)≤dn</a:t>
            </a:r>
            <a:r>
              <a:rPr lang="en-US" altLang="zh-CN" sz="2400" baseline="30000">
                <a:solidFill>
                  <a:srgbClr val="000000"/>
                </a:solidFill>
              </a:rPr>
              <a:t>2</a:t>
            </a:r>
            <a:r>
              <a:rPr lang="zh-CN" altLang="en-US" sz="2400">
                <a:solidFill>
                  <a:srgbClr val="000000"/>
                </a:solidFill>
              </a:rPr>
              <a:t>的猜测成立。</a:t>
            </a:r>
            <a:endParaRPr lang="en-US" altLang="zh-CN" sz="2400">
              <a:solidFill>
                <a:srgbClr val="000000"/>
              </a:solidFill>
            </a:endParaRPr>
          </a:p>
          <a:p>
            <a:pPr>
              <a:lnSpc>
                <a:spcPct val="150000"/>
              </a:lnSpc>
              <a:spcBef>
                <a:spcPts val="600"/>
              </a:spcBef>
              <a:buClr>
                <a:schemeClr val="tx2"/>
              </a:buClr>
              <a:buSzPct val="50000"/>
              <a:buFont typeface="Wingdings 2" panose="05020102010507070707" pitchFamily="18" charset="2"/>
              <a:buNone/>
            </a:pPr>
            <a:r>
              <a:rPr lang="en-US" altLang="zh-CN" sz="2400">
                <a:solidFill>
                  <a:srgbClr val="000000"/>
                </a:solidFill>
              </a:rPr>
              <a:t>    </a:t>
            </a:r>
            <a:r>
              <a:rPr lang="zh-CN" altLang="en-US" sz="2400">
                <a:solidFill>
                  <a:srgbClr val="000000"/>
                </a:solidFill>
              </a:rPr>
              <a:t>定理得证（边界条件的讨论略）。</a:t>
            </a:r>
            <a:endParaRPr lang="en-US" altLang="zh-CN" sz="2400">
              <a:solidFill>
                <a:srgbClr val="000000"/>
              </a:solidFill>
            </a:endParaRPr>
          </a:p>
        </p:txBody>
      </p:sp>
      <p:sp>
        <p:nvSpPr>
          <p:cNvPr id="4" name="矩形 3">
            <a:extLst>
              <a:ext uri="{FF2B5EF4-FFF2-40B4-BE49-F238E27FC236}">
                <a16:creationId xmlns:a16="http://schemas.microsoft.com/office/drawing/2014/main" id="{5D69BB06-83E7-40D9-A2F2-172E62BE7895}"/>
              </a:ext>
            </a:extLst>
          </p:cNvPr>
          <p:cNvSpPr/>
          <p:nvPr/>
        </p:nvSpPr>
        <p:spPr>
          <a:xfrm>
            <a:off x="4500563" y="6238875"/>
            <a:ext cx="4535487" cy="506413"/>
          </a:xfrm>
          <a:prstGeom prst="rect">
            <a:avLst/>
          </a:prstGeom>
          <a:solidFill>
            <a:schemeClr val="accent1">
              <a:lumMod val="20000"/>
              <a:lumOff val="80000"/>
            </a:schemeClr>
          </a:solidFill>
        </p:spPr>
        <p:txBody>
          <a:bodyPr>
            <a:spAutoFit/>
          </a:bodyPr>
          <a:lstStyle/>
          <a:p>
            <a:pPr>
              <a:lnSpc>
                <a:spcPct val="150000"/>
              </a:lnSpc>
              <a:spcBef>
                <a:spcPts val="600"/>
              </a:spcBef>
              <a:buClr>
                <a:schemeClr val="tx2"/>
              </a:buClr>
              <a:buSzPct val="50000"/>
              <a:defRPr/>
            </a:pPr>
            <a:r>
              <a:rPr lang="zh-CN" altLang="en-US" dirty="0">
                <a:latin typeface="Franklin Gothic Book"/>
                <a:ea typeface="黑体"/>
              </a:rPr>
              <a:t>另：</a:t>
            </a:r>
            <a:r>
              <a:rPr lang="en-US" altLang="zh-CN" dirty="0"/>
              <a:t> O(n</a:t>
            </a:r>
            <a:r>
              <a:rPr lang="en-US" altLang="zh-CN" baseline="30000" dirty="0"/>
              <a:t>2</a:t>
            </a:r>
            <a:r>
              <a:rPr lang="en-US" altLang="zh-CN" dirty="0"/>
              <a:t>)</a:t>
            </a:r>
            <a:r>
              <a:rPr lang="zh-CN" altLang="en-US" dirty="0"/>
              <a:t>是</a:t>
            </a:r>
            <a:r>
              <a:rPr lang="en-US" altLang="zh-CN" dirty="0"/>
              <a:t>T(n)</a:t>
            </a:r>
            <a:r>
              <a:rPr lang="zh-CN" altLang="en-US" dirty="0">
                <a:latin typeface="微软雅黑" panose="020B0503020204020204" pitchFamily="34" charset="-122"/>
                <a:ea typeface="微软雅黑" panose="020B0503020204020204" pitchFamily="34" charset="-122"/>
              </a:rPr>
              <a:t>的一个紧确界，为什么？</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a:extLst>
              <a:ext uri="{FF2B5EF4-FFF2-40B4-BE49-F238E27FC236}">
                <a16:creationId xmlns:a16="http://schemas.microsoft.com/office/drawing/2014/main" id="{AFADB350-4C08-4BE5-8E78-9D05BF1F5A73}"/>
              </a:ext>
            </a:extLst>
          </p:cNvPr>
          <p:cNvSpPr>
            <a:spLocks noGrp="1"/>
          </p:cNvSpPr>
          <p:nvPr>
            <p:ph idx="1"/>
          </p:nvPr>
        </p:nvSpPr>
        <p:spPr>
          <a:xfrm>
            <a:off x="323850" y="115888"/>
            <a:ext cx="8229600" cy="2203450"/>
          </a:xfrm>
          <a:solidFill>
            <a:schemeClr val="bg1"/>
          </a:solidFill>
        </p:spPr>
        <p:txBody>
          <a:bodyPr/>
          <a:lstStyle/>
          <a:p>
            <a:pPr>
              <a:lnSpc>
                <a:spcPct val="150000"/>
              </a:lnSpc>
              <a:buFont typeface="Wingdings 2" panose="05020102010507070707" pitchFamily="18" charset="2"/>
              <a:buNone/>
              <a:defRPr/>
            </a:pPr>
            <a:r>
              <a:rPr lang="zh-CN" altLang="en-US" sz="2400" dirty="0"/>
              <a:t>例 </a:t>
            </a:r>
            <a:r>
              <a:rPr lang="en-US" altLang="zh-CN" sz="2400" dirty="0"/>
              <a:t> </a:t>
            </a:r>
            <a:r>
              <a:rPr lang="zh-CN" altLang="en-US" sz="2400" dirty="0"/>
              <a:t>求表达式                                                  的上界</a:t>
            </a:r>
            <a:endParaRPr lang="en-US" altLang="zh-CN" sz="2800" dirty="0"/>
          </a:p>
          <a:p>
            <a:pPr>
              <a:lnSpc>
                <a:spcPct val="150000"/>
              </a:lnSpc>
              <a:buFont typeface="Wingdings 2" panose="05020102010507070707" pitchFamily="18" charset="2"/>
              <a:buNone/>
              <a:defRPr/>
            </a:pPr>
            <a:r>
              <a:rPr lang="zh-CN" altLang="en-US" sz="2000" dirty="0"/>
              <a:t>      （这里，表达式中直接省略了下取整和上取整函数）</a:t>
            </a:r>
            <a:endParaRPr lang="en-US" altLang="zh-CN" sz="2000" dirty="0"/>
          </a:p>
          <a:p>
            <a:pPr marL="0" indent="0">
              <a:lnSpc>
                <a:spcPct val="150000"/>
              </a:lnSpc>
              <a:buFont typeface="Wingdings" panose="05000000000000000000" pitchFamily="2" charset="2"/>
              <a:buNone/>
              <a:defRPr/>
            </a:pPr>
            <a:r>
              <a:rPr lang="zh-CN" altLang="en-US" sz="2400" dirty="0"/>
              <a:t>     进一步地，</a:t>
            </a:r>
            <a:r>
              <a:rPr lang="zh-CN" altLang="en-US" sz="2400" b="1" dirty="0">
                <a:solidFill>
                  <a:srgbClr val="0000FF"/>
                </a:solidFill>
              </a:rPr>
              <a:t>引入常数</a:t>
            </a:r>
            <a:r>
              <a:rPr lang="en-US" altLang="zh-CN" sz="2400" b="1" dirty="0">
                <a:solidFill>
                  <a:srgbClr val="0000FF"/>
                </a:solidFill>
              </a:rPr>
              <a:t>c</a:t>
            </a:r>
            <a:r>
              <a:rPr lang="zh-CN" altLang="en-US" sz="2400" dirty="0"/>
              <a:t>，展开</a:t>
            </a:r>
            <a:r>
              <a:rPr lang="en-US" altLang="zh-CN" sz="2400" dirty="0"/>
              <a:t>O(n)</a:t>
            </a:r>
            <a:r>
              <a:rPr lang="zh-CN" altLang="en-US" sz="2400" dirty="0"/>
              <a:t>，得：</a:t>
            </a:r>
            <a:endParaRPr lang="en-US" altLang="zh-CN" sz="2400" dirty="0"/>
          </a:p>
          <a:p>
            <a:pPr>
              <a:lnSpc>
                <a:spcPct val="150000"/>
              </a:lnSpc>
              <a:buFont typeface="Wingdings 2" panose="05020102010507070707" pitchFamily="18" charset="2"/>
              <a:buNone/>
              <a:defRPr/>
            </a:pPr>
            <a:endParaRPr lang="en-US" altLang="zh-CN" sz="2400" dirty="0"/>
          </a:p>
          <a:p>
            <a:pPr>
              <a:lnSpc>
                <a:spcPct val="150000"/>
              </a:lnSpc>
              <a:spcBef>
                <a:spcPts val="1200"/>
              </a:spcBef>
              <a:buFont typeface="Wingdings 2" panose="05020102010507070707" pitchFamily="18" charset="2"/>
              <a:buNone/>
              <a:defRPr/>
            </a:pPr>
            <a:r>
              <a:rPr lang="zh-CN" altLang="en-US" sz="2400" dirty="0"/>
              <a:t>    </a:t>
            </a:r>
          </a:p>
        </p:txBody>
      </p:sp>
      <p:graphicFrame>
        <p:nvGraphicFramePr>
          <p:cNvPr id="77827" name="Object 3">
            <a:extLst>
              <a:ext uri="{FF2B5EF4-FFF2-40B4-BE49-F238E27FC236}">
                <a16:creationId xmlns:a16="http://schemas.microsoft.com/office/drawing/2014/main" id="{AA9CE5B7-9842-4AE6-B43C-0667E39B2309}"/>
              </a:ext>
            </a:extLst>
          </p:cNvPr>
          <p:cNvGraphicFramePr>
            <a:graphicFrameLocks noChangeAspect="1"/>
          </p:cNvGraphicFramePr>
          <p:nvPr/>
        </p:nvGraphicFramePr>
        <p:xfrm>
          <a:off x="2320925" y="282575"/>
          <a:ext cx="4302125" cy="409575"/>
        </p:xfrm>
        <a:graphic>
          <a:graphicData uri="http://schemas.openxmlformats.org/presentationml/2006/ole">
            <mc:AlternateContent xmlns:mc="http://schemas.openxmlformats.org/markup-compatibility/2006">
              <mc:Choice xmlns:v="urn:schemas-microsoft-com:vml" Requires="v">
                <p:oleObj spid="_x0000_s77863" name="公式" r:id="rId3" imgW="2005729" imgH="203112" progId="Equation.3">
                  <p:embed/>
                </p:oleObj>
              </mc:Choice>
              <mc:Fallback>
                <p:oleObj name="公式" r:id="rId3" imgW="2005729" imgH="20311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0925" y="282575"/>
                        <a:ext cx="4302125" cy="4095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28" name="Object 4">
            <a:extLst>
              <a:ext uri="{FF2B5EF4-FFF2-40B4-BE49-F238E27FC236}">
                <a16:creationId xmlns:a16="http://schemas.microsoft.com/office/drawing/2014/main" id="{0A36316A-3B8D-4F48-BC83-2D6756255052}"/>
              </a:ext>
            </a:extLst>
          </p:cNvPr>
          <p:cNvGraphicFramePr>
            <a:graphicFrameLocks noChangeAspect="1"/>
          </p:cNvGraphicFramePr>
          <p:nvPr/>
        </p:nvGraphicFramePr>
        <p:xfrm>
          <a:off x="1709738" y="2051050"/>
          <a:ext cx="5456237" cy="434975"/>
        </p:xfrm>
        <a:graphic>
          <a:graphicData uri="http://schemas.openxmlformats.org/presentationml/2006/ole">
            <mc:AlternateContent xmlns:mc="http://schemas.openxmlformats.org/markup-compatibility/2006">
              <mc:Choice xmlns:v="urn:schemas-microsoft-com:vml" Requires="v">
                <p:oleObj spid="_x0000_s77864" name="公式" r:id="rId5" imgW="2159000" imgH="203200" progId="Equation.3">
                  <p:embed/>
                </p:oleObj>
              </mc:Choice>
              <mc:Fallback>
                <p:oleObj name="公式" r:id="rId5" imgW="2159000" imgH="203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9738" y="2051050"/>
                        <a:ext cx="545623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7829" name="图片 1">
            <a:extLst>
              <a:ext uri="{FF2B5EF4-FFF2-40B4-BE49-F238E27FC236}">
                <a16:creationId xmlns:a16="http://schemas.microsoft.com/office/drawing/2014/main" id="{B707BF57-2B62-42DE-AC54-122B98DEF8E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2630488"/>
            <a:ext cx="6967538"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0" name="矩形 2">
            <a:extLst>
              <a:ext uri="{FF2B5EF4-FFF2-40B4-BE49-F238E27FC236}">
                <a16:creationId xmlns:a16="http://schemas.microsoft.com/office/drawing/2014/main" id="{3FC812BD-73CE-49DE-A1D2-88593140799C}"/>
              </a:ext>
            </a:extLst>
          </p:cNvPr>
          <p:cNvSpPr>
            <a:spLocks noChangeArrowheads="1"/>
          </p:cNvSpPr>
          <p:nvPr/>
        </p:nvSpPr>
        <p:spPr bwMode="auto">
          <a:xfrm>
            <a:off x="250825" y="3141663"/>
            <a:ext cx="1724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2400">
                <a:solidFill>
                  <a:srgbClr val="FF0000"/>
                </a:solidFill>
              </a:rPr>
              <a:t>递归树</a:t>
            </a:r>
            <a:r>
              <a:rPr lang="zh-CN" altLang="en-US" sz="2400">
                <a:solidFill>
                  <a:srgbClr val="000000"/>
                </a:solidFill>
              </a:rPr>
              <a:t>为：</a:t>
            </a: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61CA102-C5D1-4051-8CCC-5EEB8A8C6CD7}"/>
              </a:ext>
            </a:extLst>
          </p:cNvPr>
          <p:cNvSpPr>
            <a:spLocks noGrp="1"/>
          </p:cNvSpPr>
          <p:nvPr>
            <p:ph idx="1"/>
          </p:nvPr>
        </p:nvSpPr>
        <p:spPr>
          <a:xfrm>
            <a:off x="179388" y="188913"/>
            <a:ext cx="8856662" cy="6357937"/>
          </a:xfrm>
          <a:solidFill>
            <a:schemeClr val="bg1"/>
          </a:solidFill>
        </p:spPr>
        <p:txBody>
          <a:bodyPr/>
          <a:lstStyle/>
          <a:p>
            <a:pPr marL="631825" indent="-631825">
              <a:lnSpc>
                <a:spcPct val="150000"/>
              </a:lnSpc>
              <a:buFont typeface="Wingdings 2" panose="05020102010507070707" pitchFamily="18" charset="2"/>
              <a:buNone/>
              <a:defRPr/>
            </a:pPr>
            <a:r>
              <a:rPr lang="zh-CN" altLang="en-US" sz="2800" dirty="0"/>
              <a:t>分析：</a:t>
            </a:r>
            <a:endParaRPr lang="en-US" altLang="zh-CN" sz="2800" dirty="0"/>
          </a:p>
          <a:p>
            <a:pPr>
              <a:lnSpc>
                <a:spcPct val="150000"/>
              </a:lnSpc>
              <a:defRPr/>
            </a:pPr>
            <a:r>
              <a:rPr lang="zh-CN" altLang="en-US" sz="2800" b="1" dirty="0"/>
              <a:t>该树并不是一个完全的二叉树。</a:t>
            </a:r>
            <a:endParaRPr lang="en-US" altLang="zh-CN" sz="2800" b="1" dirty="0"/>
          </a:p>
          <a:p>
            <a:pPr lvl="1">
              <a:lnSpc>
                <a:spcPct val="150000"/>
              </a:lnSpc>
              <a:buFont typeface="Wingdings" panose="05000000000000000000" pitchFamily="2" charset="2"/>
              <a:buChar char="Ø"/>
              <a:defRPr/>
            </a:pPr>
            <a:r>
              <a:rPr lang="zh-CN" altLang="en-US" sz="2400" dirty="0"/>
              <a:t>从根往下，越来越多的内节点在左侧消失</a:t>
            </a:r>
            <a:r>
              <a:rPr lang="en-US" altLang="zh-CN" sz="2400" dirty="0"/>
              <a:t>(1/3</a:t>
            </a:r>
            <a:r>
              <a:rPr lang="zh-CN" altLang="en-US" sz="2400" dirty="0"/>
              <a:t>分叉上</a:t>
            </a:r>
            <a:r>
              <a:rPr lang="en-US" altLang="zh-CN" sz="2400" dirty="0"/>
              <a:t>)</a:t>
            </a:r>
            <a:r>
              <a:rPr lang="zh-CN" altLang="en-US" sz="2400" dirty="0"/>
              <a:t>，因此每层的代价并不都是</a:t>
            </a:r>
            <a:r>
              <a:rPr lang="en-US" altLang="zh-CN" sz="2400" dirty="0" err="1"/>
              <a:t>cn</a:t>
            </a:r>
            <a:r>
              <a:rPr lang="zh-CN" altLang="en-US" sz="2400" dirty="0"/>
              <a:t>，而是</a:t>
            </a:r>
            <a:r>
              <a:rPr lang="zh-CN" altLang="en-US" sz="2400" b="1" dirty="0">
                <a:solidFill>
                  <a:srgbClr val="0000FF"/>
                </a:solidFill>
              </a:rPr>
              <a:t>≤</a:t>
            </a:r>
            <a:r>
              <a:rPr lang="en-US" altLang="zh-CN" sz="2400" b="1" dirty="0" err="1">
                <a:solidFill>
                  <a:srgbClr val="0000FF"/>
                </a:solidFill>
              </a:rPr>
              <a:t>cn</a:t>
            </a:r>
            <a:r>
              <a:rPr lang="zh-CN" altLang="en-US" sz="2400" b="1" dirty="0">
                <a:solidFill>
                  <a:srgbClr val="0000FF"/>
                </a:solidFill>
              </a:rPr>
              <a:t>的某个值</a:t>
            </a:r>
            <a:r>
              <a:rPr lang="zh-CN" altLang="en-US" sz="2400" dirty="0"/>
              <a:t>。</a:t>
            </a:r>
            <a:endParaRPr lang="en-US" altLang="zh-CN" sz="2400" dirty="0"/>
          </a:p>
          <a:p>
            <a:pPr>
              <a:lnSpc>
                <a:spcPct val="150000"/>
              </a:lnSpc>
              <a:defRPr/>
            </a:pPr>
            <a:r>
              <a:rPr lang="zh-CN" altLang="en-US" sz="2800" b="1" dirty="0">
                <a:solidFill>
                  <a:srgbClr val="FF0000"/>
                </a:solidFill>
              </a:rPr>
              <a:t>树的深度</a:t>
            </a:r>
            <a:r>
              <a:rPr lang="zh-CN" altLang="en-US" sz="2800" b="1" dirty="0"/>
              <a:t>：</a:t>
            </a:r>
            <a:endParaRPr lang="en-US" altLang="zh-CN" sz="2800" b="1" dirty="0"/>
          </a:p>
          <a:p>
            <a:pPr lvl="1">
              <a:lnSpc>
                <a:spcPct val="150000"/>
              </a:lnSpc>
              <a:buFont typeface="Wingdings" panose="05000000000000000000" pitchFamily="2" charset="2"/>
              <a:buChar char="Ø"/>
              <a:defRPr/>
            </a:pPr>
            <a:r>
              <a:rPr lang="zh-CN" altLang="en-US" sz="2400" dirty="0"/>
              <a:t>在上述形态中，最长的路径是最右侧路径，由  </a:t>
            </a:r>
            <a:endParaRPr lang="en-US" altLang="zh-CN" sz="2400" dirty="0"/>
          </a:p>
          <a:p>
            <a:pPr marL="457200" lvl="1" indent="0">
              <a:lnSpc>
                <a:spcPct val="150000"/>
              </a:lnSpc>
              <a:buFont typeface="Wingdings" panose="05000000000000000000" pitchFamily="2" charset="2"/>
              <a:buNone/>
              <a:defRPr/>
            </a:pPr>
            <a:r>
              <a:rPr lang="en-US" altLang="zh-CN" sz="2400" dirty="0"/>
              <a:t>                   n→(2/3)n →(2/3)</a:t>
            </a:r>
            <a:r>
              <a:rPr lang="en-US" altLang="zh-CN" sz="2400" baseline="30000" dirty="0"/>
              <a:t>2</a:t>
            </a:r>
            <a:r>
              <a:rPr lang="en-US" altLang="zh-CN" sz="2400" dirty="0"/>
              <a:t>n →... →1</a:t>
            </a:r>
          </a:p>
          <a:p>
            <a:pPr marL="457200" lvl="1" indent="0">
              <a:lnSpc>
                <a:spcPct val="150000"/>
              </a:lnSpc>
              <a:buFont typeface="Wingdings" panose="05000000000000000000" pitchFamily="2" charset="2"/>
              <a:buNone/>
              <a:defRPr/>
            </a:pPr>
            <a:r>
              <a:rPr lang="en-US" altLang="zh-CN" sz="2400" dirty="0"/>
              <a:t>   </a:t>
            </a:r>
            <a:r>
              <a:rPr lang="zh-CN" altLang="en-US" sz="2400" dirty="0"/>
              <a:t>组成。</a:t>
            </a:r>
            <a:endParaRPr lang="en-US" altLang="zh-CN" sz="2400" dirty="0"/>
          </a:p>
          <a:p>
            <a:pPr lvl="1">
              <a:lnSpc>
                <a:spcPct val="150000"/>
              </a:lnSpc>
              <a:buFont typeface="Wingdings" panose="05000000000000000000" pitchFamily="2" charset="2"/>
              <a:buChar char="Ø"/>
              <a:defRPr/>
            </a:pPr>
            <a:r>
              <a:rPr lang="zh-CN" altLang="en-US" sz="2400" dirty="0"/>
              <a:t>当</a:t>
            </a:r>
            <a:r>
              <a:rPr lang="en-US" altLang="zh-CN" sz="2400" b="1" dirty="0">
                <a:solidFill>
                  <a:srgbClr val="0000FF"/>
                </a:solidFill>
              </a:rPr>
              <a:t>k=log</a:t>
            </a:r>
            <a:r>
              <a:rPr lang="en-US" altLang="zh-CN" sz="2400" b="1" baseline="-25000" dirty="0">
                <a:solidFill>
                  <a:srgbClr val="0000FF"/>
                </a:solidFill>
              </a:rPr>
              <a:t>3/2</a:t>
            </a:r>
            <a:r>
              <a:rPr lang="en-US" altLang="zh-CN" sz="2400" b="1" dirty="0">
                <a:solidFill>
                  <a:srgbClr val="0000FF"/>
                </a:solidFill>
              </a:rPr>
              <a:t>n</a:t>
            </a:r>
            <a:r>
              <a:rPr lang="zh-CN" altLang="en-US" sz="2400" dirty="0"/>
              <a:t>时，</a:t>
            </a:r>
            <a:r>
              <a:rPr lang="en-US" altLang="zh-CN" sz="2400" dirty="0"/>
              <a:t>(3/2)</a:t>
            </a:r>
            <a:r>
              <a:rPr lang="en-US" altLang="zh-CN" sz="2400" baseline="30000" dirty="0"/>
              <a:t>k</a:t>
            </a:r>
            <a:r>
              <a:rPr lang="en-US" altLang="zh-CN" sz="2400" dirty="0"/>
              <a:t>/n=1</a:t>
            </a:r>
            <a:r>
              <a:rPr lang="zh-CN" altLang="en-US" sz="2400" dirty="0"/>
              <a:t>，所以树的深度为</a:t>
            </a:r>
            <a:r>
              <a:rPr lang="en-US" altLang="zh-CN" sz="2400" b="1" dirty="0">
                <a:solidFill>
                  <a:srgbClr val="FF0000"/>
                </a:solidFill>
              </a:rPr>
              <a:t>log</a:t>
            </a:r>
            <a:r>
              <a:rPr lang="en-US" altLang="zh-CN" sz="2400" b="1" baseline="-25000" dirty="0">
                <a:solidFill>
                  <a:srgbClr val="FF0000"/>
                </a:solidFill>
              </a:rPr>
              <a:t>3/2</a:t>
            </a:r>
            <a:r>
              <a:rPr lang="en-US" altLang="zh-CN" sz="2400" b="1" dirty="0">
                <a:solidFill>
                  <a:srgbClr val="FF0000"/>
                </a:solidFill>
              </a:rPr>
              <a:t>n</a:t>
            </a:r>
            <a:r>
              <a:rPr lang="zh-CN" altLang="en-US" sz="2400" dirty="0">
                <a:solidFill>
                  <a:schemeClr val="bg2"/>
                </a:solidFill>
              </a:rPr>
              <a:t>。</a:t>
            </a:r>
            <a:endParaRPr lang="en-US" altLang="zh-CN" sz="2400" dirty="0">
              <a:solidFill>
                <a:schemeClr val="bg2"/>
              </a:solidFill>
            </a:endParaRPr>
          </a:p>
          <a:p>
            <a:pPr>
              <a:lnSpc>
                <a:spcPct val="150000"/>
              </a:lnSpc>
              <a:buFont typeface="Wingdings 2" panose="05020102010507070707" pitchFamily="18" charset="2"/>
              <a:buNone/>
              <a:defRPr/>
            </a:pPr>
            <a:endParaRPr lang="zh-CN" alt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5834282-EC18-44B8-BD97-3A4981782784}"/>
              </a:ext>
            </a:extLst>
          </p:cNvPr>
          <p:cNvSpPr>
            <a:spLocks noGrp="1"/>
          </p:cNvSpPr>
          <p:nvPr>
            <p:ph idx="1"/>
          </p:nvPr>
        </p:nvSpPr>
        <p:spPr>
          <a:xfrm>
            <a:off x="250825" y="485775"/>
            <a:ext cx="8785225" cy="5246688"/>
          </a:xfrm>
          <a:solidFill>
            <a:schemeClr val="bg1"/>
          </a:solidFill>
        </p:spPr>
        <p:txBody>
          <a:bodyPr/>
          <a:lstStyle/>
          <a:p>
            <a:pPr>
              <a:lnSpc>
                <a:spcPct val="150000"/>
              </a:lnSpc>
              <a:defRPr/>
            </a:pPr>
            <a:r>
              <a:rPr lang="zh-CN" altLang="en-US" sz="2800" dirty="0">
                <a:solidFill>
                  <a:srgbClr val="FF0000"/>
                </a:solidFill>
              </a:rPr>
              <a:t>递归式解的猜测</a:t>
            </a:r>
            <a:r>
              <a:rPr lang="zh-CN" altLang="en-US" sz="2400" dirty="0"/>
              <a:t>：</a:t>
            </a:r>
            <a:endParaRPr lang="en-US" altLang="zh-CN" sz="2400" dirty="0"/>
          </a:p>
          <a:p>
            <a:pPr lvl="1">
              <a:lnSpc>
                <a:spcPct val="150000"/>
              </a:lnSpc>
              <a:buFont typeface="Wingdings" panose="05000000000000000000" pitchFamily="2" charset="2"/>
              <a:buChar char="Ø"/>
              <a:defRPr/>
            </a:pPr>
            <a:r>
              <a:rPr lang="zh-CN" altLang="en-US" sz="2400" dirty="0"/>
              <a:t>至此，我们可以合理地猜测该树的总代价</a:t>
            </a:r>
            <a:r>
              <a:rPr lang="zh-CN" altLang="en-US" sz="2400" b="1" dirty="0">
                <a:solidFill>
                  <a:srgbClr val="0000FF"/>
                </a:solidFill>
              </a:rPr>
              <a:t>至多是层数乘以每层的代价</a:t>
            </a:r>
            <a:r>
              <a:rPr lang="zh-CN" altLang="en-US" sz="2400" dirty="0"/>
              <a:t>，并鉴于上面关于层代价的讨论，我们可以假设递归式的上界为： </a:t>
            </a:r>
            <a:r>
              <a:rPr lang="en-US" altLang="zh-CN" sz="2400" dirty="0"/>
              <a:t>                              </a:t>
            </a:r>
          </a:p>
          <a:p>
            <a:pPr>
              <a:lnSpc>
                <a:spcPct val="150000"/>
              </a:lnSpc>
              <a:buFont typeface="Wingdings 2" panose="05020102010507070707" pitchFamily="18" charset="2"/>
              <a:buNone/>
              <a:defRPr/>
            </a:pPr>
            <a:r>
              <a:rPr lang="en-US" altLang="zh-CN" sz="2800" dirty="0">
                <a:solidFill>
                  <a:srgbClr val="0000CC"/>
                </a:solidFill>
              </a:rPr>
              <a:t>                         </a:t>
            </a:r>
            <a:r>
              <a:rPr lang="en-US" altLang="zh-CN" sz="2800" b="1" dirty="0">
                <a:solidFill>
                  <a:srgbClr val="0000FF"/>
                </a:solidFill>
              </a:rPr>
              <a:t>O(cnlog</a:t>
            </a:r>
            <a:r>
              <a:rPr lang="en-US" altLang="zh-CN" sz="2800" b="1" baseline="-25000" dirty="0">
                <a:solidFill>
                  <a:srgbClr val="0000FF"/>
                </a:solidFill>
              </a:rPr>
              <a:t>3/2</a:t>
            </a:r>
            <a:r>
              <a:rPr lang="en-US" altLang="zh-CN" sz="2800" b="1" dirty="0">
                <a:solidFill>
                  <a:srgbClr val="0000FF"/>
                </a:solidFill>
              </a:rPr>
              <a:t>n)=O(</a:t>
            </a:r>
            <a:r>
              <a:rPr lang="en-US" altLang="zh-CN" sz="2800" b="1" dirty="0" err="1">
                <a:solidFill>
                  <a:srgbClr val="0000FF"/>
                </a:solidFill>
              </a:rPr>
              <a:t>nlogn</a:t>
            </a:r>
            <a:r>
              <a:rPr lang="en-US" altLang="zh-CN" sz="2800" b="1" dirty="0">
                <a:solidFill>
                  <a:srgbClr val="0000FF"/>
                </a:solidFill>
              </a:rPr>
              <a:t>)</a:t>
            </a:r>
          </a:p>
          <a:p>
            <a:pPr marL="442913" indent="-442913">
              <a:lnSpc>
                <a:spcPct val="150000"/>
              </a:lnSpc>
              <a:spcBef>
                <a:spcPts val="1800"/>
              </a:spcBef>
              <a:buFont typeface="Wingdings 2" panose="05020102010507070707" pitchFamily="18" charset="2"/>
              <a:buNone/>
              <a:defRPr/>
            </a:pPr>
            <a:r>
              <a:rPr lang="zh-CN" altLang="en-US" sz="2400" dirty="0"/>
              <a:t>        注：这里，我们假设每层的代价为</a:t>
            </a:r>
            <a:r>
              <a:rPr lang="en-US" altLang="zh-CN" sz="2400" dirty="0" err="1"/>
              <a:t>cn</a:t>
            </a:r>
            <a:r>
              <a:rPr lang="zh-CN" altLang="en-US" sz="2400" dirty="0"/>
              <a:t>。</a:t>
            </a:r>
            <a:endParaRPr lang="en-US" altLang="zh-CN" sz="2400" dirty="0"/>
          </a:p>
          <a:p>
            <a:pPr marL="2605088" indent="-2605088">
              <a:lnSpc>
                <a:spcPct val="150000"/>
              </a:lnSpc>
              <a:spcBef>
                <a:spcPts val="0"/>
              </a:spcBef>
              <a:buFont typeface="Wingdings 2" panose="05020102010507070707" pitchFamily="18" charset="2"/>
              <a:buNone/>
              <a:defRPr/>
            </a:pPr>
            <a:r>
              <a:rPr lang="en-US" altLang="zh-CN" sz="2400" dirty="0"/>
              <a:t>               </a:t>
            </a:r>
            <a:r>
              <a:rPr lang="zh-CN" altLang="en-US" sz="2400" dirty="0"/>
              <a:t>事实上，</a:t>
            </a:r>
            <a:r>
              <a:rPr lang="en-US" altLang="zh-CN" sz="2400" dirty="0" err="1">
                <a:solidFill>
                  <a:srgbClr val="0000FF"/>
                </a:solidFill>
              </a:rPr>
              <a:t>cn</a:t>
            </a:r>
            <a:r>
              <a:rPr lang="zh-CN" altLang="en-US" sz="2400" dirty="0">
                <a:solidFill>
                  <a:srgbClr val="0000FF"/>
                </a:solidFill>
              </a:rPr>
              <a:t>为每层代价的上界</a:t>
            </a:r>
            <a:r>
              <a:rPr lang="zh-CN" altLang="en-US" sz="2400" dirty="0"/>
              <a:t>，这一假设是合理的细节简化处理。</a:t>
            </a:r>
            <a:endParaRPr lang="en-US" altLang="zh-CN" sz="2400" dirty="0"/>
          </a:p>
          <a:p>
            <a:pPr>
              <a:lnSpc>
                <a:spcPct val="150000"/>
              </a:lnSpc>
              <a:buFont typeface="Wingdings 2" panose="05020102010507070707" pitchFamily="18" charset="2"/>
              <a:buNone/>
              <a:defRPr/>
            </a:pPr>
            <a:endParaRPr lang="zh-CN" alt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6B82936-FE15-40C9-875D-9DCC14D57440}"/>
              </a:ext>
            </a:extLst>
          </p:cNvPr>
          <p:cNvSpPr>
            <a:spLocks noGrp="1"/>
          </p:cNvSpPr>
          <p:nvPr>
            <p:ph idx="1"/>
          </p:nvPr>
        </p:nvSpPr>
        <p:spPr>
          <a:xfrm>
            <a:off x="371475" y="260350"/>
            <a:ext cx="8686800" cy="6000750"/>
          </a:xfrm>
          <a:solidFill>
            <a:schemeClr val="bg1"/>
          </a:solidFill>
        </p:spPr>
        <p:txBody>
          <a:bodyPr/>
          <a:lstStyle/>
          <a:p>
            <a:pPr>
              <a:lnSpc>
                <a:spcPct val="150000"/>
              </a:lnSpc>
              <a:buFont typeface="Wingdings 2" panose="05020102010507070707" pitchFamily="18" charset="2"/>
              <a:buNone/>
              <a:defRPr/>
            </a:pPr>
            <a:r>
              <a:rPr lang="zh-CN" altLang="en-US" sz="2800" dirty="0">
                <a:solidFill>
                  <a:srgbClr val="FF0000"/>
                </a:solidFill>
              </a:rPr>
              <a:t>猜测的证明</a:t>
            </a:r>
            <a:r>
              <a:rPr lang="zh-CN" altLang="en-US" sz="2800" dirty="0"/>
              <a:t>：证明</a:t>
            </a:r>
            <a:r>
              <a:rPr lang="en-US" altLang="zh-CN" sz="2800" dirty="0"/>
              <a:t>O(</a:t>
            </a:r>
            <a:r>
              <a:rPr lang="en-US" altLang="zh-CN" sz="2800" dirty="0" err="1"/>
              <a:t>nlogn</a:t>
            </a:r>
            <a:r>
              <a:rPr lang="en-US" altLang="zh-CN" sz="2800" dirty="0"/>
              <a:t>)</a:t>
            </a:r>
            <a:r>
              <a:rPr lang="zh-CN" altLang="en-US" sz="2800" dirty="0"/>
              <a:t>是递归式的上界</a:t>
            </a:r>
            <a:endParaRPr lang="en-US" altLang="zh-CN" sz="2800" dirty="0"/>
          </a:p>
          <a:p>
            <a:pPr>
              <a:lnSpc>
                <a:spcPct val="150000"/>
              </a:lnSpc>
              <a:buFont typeface="Wingdings 2" panose="05020102010507070707" pitchFamily="18" charset="2"/>
              <a:buNone/>
              <a:defRPr/>
            </a:pPr>
            <a:r>
              <a:rPr lang="zh-CN" altLang="en-US" sz="2400" dirty="0"/>
              <a:t>                        即证明：</a:t>
            </a:r>
            <a:r>
              <a:rPr lang="en-US" altLang="zh-CN" sz="2400" b="1" dirty="0">
                <a:solidFill>
                  <a:srgbClr val="0000FF"/>
                </a:solidFill>
              </a:rPr>
              <a:t>T(n)≤</a:t>
            </a:r>
            <a:r>
              <a:rPr lang="en-US" altLang="zh-CN" sz="2400" b="1" dirty="0" err="1">
                <a:solidFill>
                  <a:srgbClr val="0000FF"/>
                </a:solidFill>
              </a:rPr>
              <a:t>dnlog</a:t>
            </a:r>
            <a:r>
              <a:rPr lang="en-US" altLang="zh-CN" sz="2400" b="1" i="1" dirty="0" err="1">
                <a:solidFill>
                  <a:srgbClr val="0000FF"/>
                </a:solidFill>
              </a:rPr>
              <a:t>n</a:t>
            </a:r>
            <a:r>
              <a:rPr lang="zh-CN" altLang="en-US" sz="2400" dirty="0"/>
              <a:t>，</a:t>
            </a:r>
            <a:endParaRPr lang="en-US" altLang="zh-CN" sz="2400" dirty="0"/>
          </a:p>
          <a:p>
            <a:pPr>
              <a:lnSpc>
                <a:spcPct val="150000"/>
              </a:lnSpc>
              <a:buFont typeface="Wingdings 2" panose="05020102010507070707" pitchFamily="18" charset="2"/>
              <a:buNone/>
              <a:defRPr/>
            </a:pPr>
            <a:r>
              <a:rPr lang="en-US" altLang="zh-CN" sz="2400" dirty="0"/>
              <a:t>                                      </a:t>
            </a:r>
            <a:r>
              <a:rPr lang="en-US" altLang="zh-CN" sz="2400" dirty="0">
                <a:solidFill>
                  <a:srgbClr val="0000FF"/>
                </a:solidFill>
              </a:rPr>
              <a:t>d</a:t>
            </a:r>
            <a:r>
              <a:rPr lang="zh-CN" altLang="en-US" sz="2400" dirty="0">
                <a:solidFill>
                  <a:srgbClr val="0000FF"/>
                </a:solidFill>
              </a:rPr>
              <a:t>是待确定的合适的正常数</a:t>
            </a:r>
            <a:endParaRPr lang="en-US" altLang="zh-CN" sz="2400" dirty="0"/>
          </a:p>
          <a:p>
            <a:pPr marL="0" indent="0">
              <a:lnSpc>
                <a:spcPct val="150000"/>
              </a:lnSpc>
              <a:buFont typeface="Wingdings 2" panose="05020102010507070707" pitchFamily="18" charset="2"/>
              <a:buNone/>
              <a:defRPr/>
            </a:pPr>
            <a:endParaRPr lang="en-US" altLang="zh-CN" sz="2400" dirty="0"/>
          </a:p>
          <a:p>
            <a:pPr marL="0" indent="0">
              <a:lnSpc>
                <a:spcPct val="150000"/>
              </a:lnSpc>
              <a:buFont typeface="Wingdings 2" panose="05020102010507070707" pitchFamily="18" charset="2"/>
              <a:buNone/>
              <a:defRPr/>
            </a:pPr>
            <a:endParaRPr lang="en-US" altLang="zh-CN" sz="2400" dirty="0"/>
          </a:p>
          <a:p>
            <a:pPr marL="0" indent="0">
              <a:lnSpc>
                <a:spcPct val="150000"/>
              </a:lnSpc>
              <a:buFont typeface="Wingdings 2" panose="05020102010507070707" pitchFamily="18" charset="2"/>
              <a:buNone/>
              <a:defRPr/>
            </a:pPr>
            <a:endParaRPr lang="en-US" altLang="zh-CN" sz="2400" dirty="0"/>
          </a:p>
          <a:p>
            <a:pPr marL="0" indent="0">
              <a:lnSpc>
                <a:spcPct val="150000"/>
              </a:lnSpc>
              <a:buFont typeface="Wingdings 2" panose="05020102010507070707" pitchFamily="18" charset="2"/>
              <a:buNone/>
              <a:defRPr/>
            </a:pPr>
            <a:endParaRPr lang="en-US" altLang="zh-CN" sz="1600" dirty="0"/>
          </a:p>
          <a:p>
            <a:pPr marL="0" indent="0">
              <a:lnSpc>
                <a:spcPct val="150000"/>
              </a:lnSpc>
              <a:buFont typeface="Wingdings 2" panose="05020102010507070707" pitchFamily="18" charset="2"/>
              <a:buNone/>
              <a:defRPr/>
            </a:pPr>
            <a:endParaRPr lang="en-US" altLang="zh-CN" sz="2400" dirty="0"/>
          </a:p>
          <a:p>
            <a:pPr marL="0" indent="0">
              <a:lnSpc>
                <a:spcPct val="150000"/>
              </a:lnSpc>
              <a:buFont typeface="Wingdings 2" panose="05020102010507070707" pitchFamily="18" charset="2"/>
              <a:buNone/>
              <a:defRPr/>
            </a:pPr>
            <a:r>
              <a:rPr lang="zh-CN" altLang="en-US" sz="2400" dirty="0"/>
              <a:t>     </a:t>
            </a:r>
            <a:r>
              <a:rPr lang="zh-CN" altLang="en-US" sz="2400" b="1" dirty="0">
                <a:solidFill>
                  <a:srgbClr val="0000FF"/>
                </a:solidFill>
              </a:rPr>
              <a:t>上式的成立条件</a:t>
            </a:r>
            <a:r>
              <a:rPr lang="zh-CN" altLang="en-US" sz="2400" dirty="0"/>
              <a:t>：                                           </a:t>
            </a:r>
            <a:endParaRPr lang="en-US" altLang="zh-CN" sz="2400" b="1" dirty="0">
              <a:solidFill>
                <a:srgbClr val="FF0000"/>
              </a:solidFill>
            </a:endParaRPr>
          </a:p>
          <a:p>
            <a:pPr marL="0" indent="0">
              <a:lnSpc>
                <a:spcPct val="150000"/>
              </a:lnSpc>
              <a:buFont typeface="Wingdings 2" panose="05020102010507070707" pitchFamily="18" charset="2"/>
              <a:buNone/>
              <a:defRPr/>
            </a:pPr>
            <a:r>
              <a:rPr lang="zh-CN" altLang="zh-CN" sz="2400" dirty="0"/>
              <a:t>∴</a:t>
            </a:r>
            <a:r>
              <a:rPr lang="en-US" altLang="zh-CN" sz="2400" dirty="0"/>
              <a:t> </a:t>
            </a:r>
            <a:r>
              <a:rPr lang="zh-CN" altLang="en-US" sz="2400" dirty="0"/>
              <a:t>猜测正确，递归式解得证。</a:t>
            </a:r>
            <a:endParaRPr lang="en-US" altLang="zh-CN" sz="2400" dirty="0"/>
          </a:p>
          <a:p>
            <a:pPr marL="0" indent="0">
              <a:lnSpc>
                <a:spcPct val="150000"/>
              </a:lnSpc>
              <a:buFont typeface="Wingdings 2" panose="05020102010507070707" pitchFamily="18" charset="2"/>
              <a:buNone/>
              <a:defRPr/>
            </a:pPr>
            <a:endParaRPr lang="en-US" altLang="zh-CN" sz="2400" dirty="0"/>
          </a:p>
          <a:p>
            <a:pPr>
              <a:lnSpc>
                <a:spcPct val="150000"/>
              </a:lnSpc>
              <a:buFont typeface="Wingdings 2" panose="05020102010507070707" pitchFamily="18" charset="2"/>
              <a:buNone/>
              <a:defRPr/>
            </a:pPr>
            <a:endParaRPr lang="zh-CN" altLang="en-US" dirty="0"/>
          </a:p>
        </p:txBody>
      </p:sp>
      <p:graphicFrame>
        <p:nvGraphicFramePr>
          <p:cNvPr id="80899" name="Object 3">
            <a:extLst>
              <a:ext uri="{FF2B5EF4-FFF2-40B4-BE49-F238E27FC236}">
                <a16:creationId xmlns:a16="http://schemas.microsoft.com/office/drawing/2014/main" id="{D0F4CE9E-155C-4DD2-8EAB-0FDA4EA3F305}"/>
              </a:ext>
            </a:extLst>
          </p:cNvPr>
          <p:cNvGraphicFramePr>
            <a:graphicFrameLocks noChangeAspect="1"/>
          </p:cNvGraphicFramePr>
          <p:nvPr/>
        </p:nvGraphicFramePr>
        <p:xfrm>
          <a:off x="371475" y="2278063"/>
          <a:ext cx="8602663" cy="2124075"/>
        </p:xfrm>
        <a:graphic>
          <a:graphicData uri="http://schemas.openxmlformats.org/presentationml/2006/ole">
            <mc:AlternateContent xmlns:mc="http://schemas.openxmlformats.org/markup-compatibility/2006">
              <mc:Choice xmlns:v="urn:schemas-microsoft-com:vml" Requires="v">
                <p:oleObj spid="_x0000_s80934" name="公式" r:id="rId3" imgW="5918200" imgH="1346200" progId="Equation.3">
                  <p:embed/>
                </p:oleObj>
              </mc:Choice>
              <mc:Fallback>
                <p:oleObj name="公式" r:id="rId3" imgW="5918200" imgH="1346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 y="2278063"/>
                        <a:ext cx="8602663"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0" name="Object 3">
            <a:extLst>
              <a:ext uri="{FF2B5EF4-FFF2-40B4-BE49-F238E27FC236}">
                <a16:creationId xmlns:a16="http://schemas.microsoft.com/office/drawing/2014/main" id="{974F07AE-ADEC-444F-93C3-15DCB4432629}"/>
              </a:ext>
            </a:extLst>
          </p:cNvPr>
          <p:cNvGraphicFramePr>
            <a:graphicFrameLocks noChangeAspect="1"/>
          </p:cNvGraphicFramePr>
          <p:nvPr/>
        </p:nvGraphicFramePr>
        <p:xfrm>
          <a:off x="3203575" y="5157788"/>
          <a:ext cx="4090988" cy="600075"/>
        </p:xfrm>
        <a:graphic>
          <a:graphicData uri="http://schemas.openxmlformats.org/presentationml/2006/ole">
            <mc:AlternateContent xmlns:mc="http://schemas.openxmlformats.org/markup-compatibility/2006">
              <mc:Choice xmlns:v="urn:schemas-microsoft-com:vml" Requires="v">
                <p:oleObj spid="_x0000_s80935" name="公式" r:id="rId5" imgW="1282700" imgH="203200" progId="Equation.3">
                  <p:embed/>
                </p:oleObj>
              </mc:Choice>
              <mc:Fallback>
                <p:oleObj name="公式" r:id="rId5" imgW="1282700" imgH="203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5157788"/>
                        <a:ext cx="409098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8" name="直接连接符 7">
            <a:extLst>
              <a:ext uri="{FF2B5EF4-FFF2-40B4-BE49-F238E27FC236}">
                <a16:creationId xmlns:a16="http://schemas.microsoft.com/office/drawing/2014/main" id="{D0735937-80B1-46D4-9217-4CFFA3BFB7D2}"/>
              </a:ext>
            </a:extLst>
          </p:cNvPr>
          <p:cNvCxnSpPr/>
          <p:nvPr/>
        </p:nvCxnSpPr>
        <p:spPr>
          <a:xfrm>
            <a:off x="1727200" y="4384675"/>
            <a:ext cx="4189413" cy="174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F202E6-1599-46F0-80DE-FEA6673337C6}"/>
              </a:ext>
            </a:extLst>
          </p:cNvPr>
          <p:cNvSpPr>
            <a:spLocks noGrp="1"/>
          </p:cNvSpPr>
          <p:nvPr>
            <p:ph idx="1"/>
          </p:nvPr>
        </p:nvSpPr>
        <p:spPr>
          <a:xfrm>
            <a:off x="107950" y="260350"/>
            <a:ext cx="8839200" cy="5905500"/>
          </a:xfrm>
          <a:solidFill>
            <a:schemeClr val="bg1"/>
          </a:solidFill>
          <a:ln>
            <a:solidFill>
              <a:schemeClr val="bg1"/>
            </a:solidFill>
          </a:ln>
        </p:spPr>
        <p:txBody>
          <a:bodyPr/>
          <a:lstStyle/>
          <a:p>
            <a:pPr>
              <a:lnSpc>
                <a:spcPct val="150000"/>
              </a:lnSpc>
              <a:spcBef>
                <a:spcPts val="1200"/>
              </a:spcBef>
              <a:buFont typeface="Wingdings" panose="05000000000000000000" pitchFamily="2" charset="2"/>
              <a:buChar char="u"/>
              <a:defRPr/>
            </a:pPr>
            <a:r>
              <a:rPr lang="zh-CN" altLang="en-US" sz="2800" b="1" dirty="0"/>
              <a:t>分治与递归</a:t>
            </a:r>
            <a:endParaRPr lang="en-US" altLang="zh-CN" sz="2800" b="1" dirty="0"/>
          </a:p>
          <a:p>
            <a:pPr marL="360363" lvl="1" indent="433388">
              <a:lnSpc>
                <a:spcPct val="150000"/>
              </a:lnSpc>
              <a:spcBef>
                <a:spcPts val="1200"/>
              </a:spcBef>
              <a:buFont typeface="Wingdings" panose="05000000000000000000" pitchFamily="2" charset="2"/>
              <a:buNone/>
              <a:defRPr/>
            </a:pPr>
            <a:r>
              <a:rPr lang="zh-CN" altLang="en-US" sz="2400" dirty="0"/>
              <a:t>  由于分解出来的子问题的性质与原问题一样，所以对子问题的求解实际上是算法的递归执行。</a:t>
            </a:r>
            <a:endParaRPr lang="en-US" altLang="zh-CN" sz="2400" dirty="0"/>
          </a:p>
          <a:p>
            <a:pPr marL="793750" lvl="1" indent="0">
              <a:lnSpc>
                <a:spcPct val="150000"/>
              </a:lnSpc>
              <a:spcBef>
                <a:spcPts val="1200"/>
              </a:spcBef>
              <a:buFont typeface="Wingdings" panose="05000000000000000000" pitchFamily="2" charset="2"/>
              <a:buNone/>
              <a:defRPr/>
            </a:pPr>
            <a:r>
              <a:rPr lang="zh-CN" altLang="en-US" sz="2400" b="1" dirty="0">
                <a:solidFill>
                  <a:srgbClr val="00B050"/>
                </a:solidFill>
              </a:rPr>
              <a:t>  </a:t>
            </a:r>
            <a:r>
              <a:rPr lang="zh-CN" altLang="en-US" sz="2400" b="1" dirty="0">
                <a:solidFill>
                  <a:srgbClr val="0000FF"/>
                </a:solidFill>
              </a:rPr>
              <a:t>因此，分治的基本策略就是递归求解</a:t>
            </a:r>
            <a:r>
              <a:rPr lang="zh-CN" altLang="en-US" sz="2400" dirty="0">
                <a:solidFill>
                  <a:srgbClr val="0000FF"/>
                </a:solidFill>
              </a:rPr>
              <a:t>。</a:t>
            </a:r>
            <a:endParaRPr lang="en-US" altLang="zh-CN" sz="2400" dirty="0">
              <a:solidFill>
                <a:srgbClr val="0000FF"/>
              </a:solidFill>
            </a:endParaRPr>
          </a:p>
          <a:p>
            <a:pPr marL="1254125" lvl="1">
              <a:lnSpc>
                <a:spcPct val="150000"/>
              </a:lnSpc>
              <a:spcBef>
                <a:spcPts val="1200"/>
              </a:spcBef>
              <a:buFont typeface="Wingdings" panose="05000000000000000000" pitchFamily="2" charset="2"/>
              <a:buChar char="Ø"/>
              <a:defRPr/>
            </a:pPr>
            <a:r>
              <a:rPr lang="zh-CN" altLang="en-US" sz="2200" dirty="0"/>
              <a:t>若子问题的规模足够小，就不需要再进一步分解了，这种情况称为</a:t>
            </a:r>
            <a:r>
              <a:rPr lang="zh-CN" altLang="en-US" sz="2200" dirty="0">
                <a:solidFill>
                  <a:srgbClr val="FF0000"/>
                </a:solidFill>
              </a:rPr>
              <a:t>基本情况</a:t>
            </a:r>
            <a:r>
              <a:rPr lang="en-US" altLang="zh-CN" sz="2200" dirty="0"/>
              <a:t>(base case)</a:t>
            </a:r>
            <a:r>
              <a:rPr lang="zh-CN" altLang="en-US" sz="2200" dirty="0"/>
              <a:t>。</a:t>
            </a:r>
            <a:endParaRPr lang="en-US" altLang="zh-CN" sz="2200" dirty="0"/>
          </a:p>
          <a:p>
            <a:pPr marL="1654175" lvl="2">
              <a:lnSpc>
                <a:spcPct val="150000"/>
              </a:lnSpc>
              <a:spcBef>
                <a:spcPts val="1200"/>
              </a:spcBef>
              <a:buFont typeface="Wingdings" panose="05000000000000000000" pitchFamily="2" charset="2"/>
              <a:buChar char="Ø"/>
              <a:defRPr/>
            </a:pPr>
            <a:r>
              <a:rPr lang="zh-CN" altLang="en-US" sz="2000" dirty="0">
                <a:solidFill>
                  <a:srgbClr val="0000FF"/>
                </a:solidFill>
              </a:rPr>
              <a:t>基本情况的子问题可以直接求解。</a:t>
            </a:r>
            <a:endParaRPr lang="en-US" altLang="zh-CN" sz="2000" dirty="0">
              <a:solidFill>
                <a:srgbClr val="0000FF"/>
              </a:solidFill>
            </a:endParaRPr>
          </a:p>
          <a:p>
            <a:pPr marL="1254125" lvl="1">
              <a:lnSpc>
                <a:spcPct val="150000"/>
              </a:lnSpc>
              <a:spcBef>
                <a:spcPts val="1200"/>
              </a:spcBef>
              <a:buFont typeface="Wingdings" panose="05000000000000000000" pitchFamily="2" charset="2"/>
              <a:buChar char="Ø"/>
              <a:defRPr/>
            </a:pPr>
            <a:r>
              <a:rPr lang="zh-CN" altLang="en-US" sz="2200" dirty="0"/>
              <a:t>若子问题的规模还比较大，需要进一步分解并递归求解，这种情况称为</a:t>
            </a:r>
            <a:r>
              <a:rPr lang="zh-CN" altLang="en-US" sz="2200" dirty="0">
                <a:solidFill>
                  <a:srgbClr val="FF0000"/>
                </a:solidFill>
              </a:rPr>
              <a:t>递归情况</a:t>
            </a:r>
            <a:r>
              <a:rPr lang="en-US" altLang="zh-CN" sz="2200" dirty="0"/>
              <a:t>(recursive case)</a:t>
            </a:r>
            <a:r>
              <a:rPr lang="zh-CN" altLang="en-US" sz="2200" dirty="0"/>
              <a:t>。</a:t>
            </a:r>
            <a:endParaRPr lang="en-US" altLang="zh-CN" sz="2200" dirty="0"/>
          </a:p>
          <a:p>
            <a:pPr marL="1079500" lvl="1">
              <a:lnSpc>
                <a:spcPct val="150000"/>
              </a:lnSpc>
              <a:spcBef>
                <a:spcPts val="1200"/>
              </a:spcBef>
              <a:buFont typeface="Wingdings" panose="05000000000000000000" pitchFamily="2" charset="2"/>
              <a:buChar char="Ø"/>
              <a:defRPr/>
            </a:pPr>
            <a:endParaRPr lang="en-US" altLang="zh-CN" sz="2200" dirty="0"/>
          </a:p>
          <a:p>
            <a:pPr>
              <a:lnSpc>
                <a:spcPct val="150000"/>
              </a:lnSpc>
              <a:spcBef>
                <a:spcPts val="1200"/>
              </a:spcBef>
              <a:defRPr/>
            </a:pPr>
            <a:endParaRPr lang="zh-CN" altLang="en-US" sz="2400" dirty="0"/>
          </a:p>
        </p:txBody>
      </p:sp>
      <p:sp>
        <p:nvSpPr>
          <p:cNvPr id="4" name="日期占位符 3">
            <a:extLst>
              <a:ext uri="{FF2B5EF4-FFF2-40B4-BE49-F238E27FC236}">
                <a16:creationId xmlns:a16="http://schemas.microsoft.com/office/drawing/2014/main" id="{BAB16B64-60D1-4BFE-A073-4EF0DA983F3C}"/>
              </a:ext>
            </a:extLst>
          </p:cNvPr>
          <p:cNvSpPr>
            <a:spLocks noGrp="1"/>
          </p:cNvSpPr>
          <p:nvPr>
            <p:ph type="dt" sz="quarter" idx="10"/>
          </p:nvPr>
        </p:nvSpPr>
        <p:spPr/>
        <p:txBody>
          <a:bodyPr/>
          <a:lstStyle/>
          <a:p>
            <a:pPr>
              <a:defRPr/>
            </a:pPr>
            <a:fld id="{B4FAA9D2-749D-4B57-9545-B05FF3B457D6}" type="datetime1">
              <a:rPr lang="zh-CN" altLang="en-US" smtClean="0"/>
              <a:pPr>
                <a:defRPr/>
              </a:pPr>
              <a:t>2022/3/9</a:t>
            </a:fld>
            <a:endParaRPr lang="zh-CN" altLang="en-US"/>
          </a:p>
        </p:txBody>
      </p:sp>
      <p:sp>
        <p:nvSpPr>
          <p:cNvPr id="21508" name="灯片编号占位符 4">
            <a:extLst>
              <a:ext uri="{FF2B5EF4-FFF2-40B4-BE49-F238E27FC236}">
                <a16:creationId xmlns:a16="http://schemas.microsoft.com/office/drawing/2014/main" id="{580C7DF1-31CC-4CC1-8214-70A025418CA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1CC32700-0537-43FF-A345-00098A90D353}" type="slidenum">
              <a:rPr lang="zh-CN" altLang="zh-CN" sz="1400" smtClean="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5</a:t>
            </a:fld>
            <a:endParaRPr lang="zh-CN" altLang="zh-CN" sz="1400">
              <a:solidFill>
                <a:schemeClr val="tx1"/>
              </a:solidFill>
              <a:latin typeface="Tahoma" panose="020B060403050404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DA902BA8-AE56-4820-B492-3E99528CA5EB}"/>
              </a:ext>
            </a:extLst>
          </p:cNvPr>
          <p:cNvSpPr>
            <a:spLocks noGrp="1" noChangeArrowheads="1"/>
          </p:cNvSpPr>
          <p:nvPr>
            <p:ph type="title"/>
          </p:nvPr>
        </p:nvSpPr>
        <p:spPr>
          <a:xfrm>
            <a:off x="71438" y="179388"/>
            <a:ext cx="8548687" cy="766762"/>
          </a:xfrm>
        </p:spPr>
        <p:txBody>
          <a:bodyPr/>
          <a:lstStyle/>
          <a:p>
            <a:pPr algn="l"/>
            <a:r>
              <a:rPr lang="en-US" altLang="zh-CN" sz="3600" b="1"/>
              <a:t>3</a:t>
            </a:r>
            <a:r>
              <a:rPr lang="zh-CN" altLang="en-US" sz="3600" b="1"/>
              <a:t>）主方法</a:t>
            </a:r>
            <a:r>
              <a:rPr lang="zh-CN" altLang="en-US" sz="3200" b="1"/>
              <a:t>（</a:t>
            </a:r>
            <a:r>
              <a:rPr lang="en-US" altLang="zh-CN" sz="1800" b="1"/>
              <a:t>The master method for solving recurrences </a:t>
            </a:r>
            <a:r>
              <a:rPr lang="zh-CN" altLang="en-US" sz="3200" b="1"/>
              <a:t>）</a:t>
            </a:r>
          </a:p>
        </p:txBody>
      </p:sp>
      <p:sp>
        <p:nvSpPr>
          <p:cNvPr id="3" name="内容占位符 2">
            <a:extLst>
              <a:ext uri="{FF2B5EF4-FFF2-40B4-BE49-F238E27FC236}">
                <a16:creationId xmlns:a16="http://schemas.microsoft.com/office/drawing/2014/main" id="{E70B2C42-294D-4BE9-8EB4-0DDFC176D115}"/>
              </a:ext>
            </a:extLst>
          </p:cNvPr>
          <p:cNvSpPr>
            <a:spLocks noGrp="1"/>
          </p:cNvSpPr>
          <p:nvPr>
            <p:ph idx="1"/>
          </p:nvPr>
        </p:nvSpPr>
        <p:spPr>
          <a:xfrm>
            <a:off x="60325" y="1412875"/>
            <a:ext cx="9072563" cy="5106988"/>
          </a:xfrm>
          <a:solidFill>
            <a:schemeClr val="bg1"/>
          </a:solidFill>
        </p:spPr>
        <p:txBody>
          <a:bodyPr/>
          <a:lstStyle/>
          <a:p>
            <a:pPr marL="0" indent="631825">
              <a:lnSpc>
                <a:spcPct val="150000"/>
              </a:lnSpc>
              <a:spcBef>
                <a:spcPts val="0"/>
              </a:spcBef>
              <a:buFont typeface="Wingdings 2" panose="05020102010507070707" pitchFamily="18" charset="2"/>
              <a:buNone/>
              <a:defRPr/>
            </a:pPr>
            <a:r>
              <a:rPr lang="zh-CN" altLang="en-US" sz="2400" dirty="0"/>
              <a:t>如果递归式有如下形式，在满足一定的条件下，可以用</a:t>
            </a:r>
            <a:r>
              <a:rPr lang="zh-CN" altLang="en-US" sz="2400" b="1" dirty="0">
                <a:solidFill>
                  <a:srgbClr val="FF0000"/>
                </a:solidFill>
              </a:rPr>
              <a:t>主方法</a:t>
            </a:r>
            <a:r>
              <a:rPr lang="zh-CN" altLang="en-US" sz="2400" dirty="0"/>
              <a:t>直接给出渐近界：</a:t>
            </a:r>
            <a:endParaRPr lang="en-US" altLang="zh-CN" sz="2400" dirty="0"/>
          </a:p>
          <a:p>
            <a:pPr marL="0" indent="811213">
              <a:lnSpc>
                <a:spcPct val="150000"/>
              </a:lnSpc>
              <a:spcBef>
                <a:spcPts val="0"/>
              </a:spcBef>
              <a:buFont typeface="Wingdings 2" panose="05020102010507070707" pitchFamily="18" charset="2"/>
              <a:buNone/>
              <a:defRPr/>
            </a:pPr>
            <a:endParaRPr lang="en-US" altLang="zh-CN" sz="2400" dirty="0"/>
          </a:p>
          <a:p>
            <a:pPr marL="0" indent="631825">
              <a:lnSpc>
                <a:spcPct val="150000"/>
              </a:lnSpc>
              <a:spcBef>
                <a:spcPts val="1200"/>
              </a:spcBef>
              <a:buFont typeface="Wingdings 2" panose="05020102010507070707" pitchFamily="18" charset="2"/>
              <a:buNone/>
              <a:defRPr/>
            </a:pPr>
            <a:r>
              <a:rPr lang="zh-CN" altLang="en-US" sz="2000" dirty="0"/>
              <a:t> 其中，</a:t>
            </a:r>
            <a:r>
              <a:rPr lang="en-US" altLang="zh-CN" sz="2000" dirty="0"/>
              <a:t>a</a:t>
            </a:r>
            <a:r>
              <a:rPr lang="zh-CN" altLang="en-US" sz="2000" dirty="0"/>
              <a:t>、</a:t>
            </a:r>
            <a:r>
              <a:rPr lang="en-US" altLang="zh-CN" sz="2000" dirty="0"/>
              <a:t>b</a:t>
            </a:r>
            <a:r>
              <a:rPr lang="zh-CN" altLang="en-US" sz="2000" dirty="0"/>
              <a:t>是常数，且</a:t>
            </a:r>
            <a:r>
              <a:rPr lang="en-US" altLang="zh-CN" sz="2000" dirty="0"/>
              <a:t>a≥1</a:t>
            </a:r>
            <a:r>
              <a:rPr lang="zh-CN" altLang="en-US" sz="2000" dirty="0"/>
              <a:t>，</a:t>
            </a:r>
            <a:r>
              <a:rPr lang="en-US" altLang="zh-CN" sz="2000" dirty="0"/>
              <a:t>b&gt;1</a:t>
            </a:r>
            <a:r>
              <a:rPr lang="zh-CN" altLang="en-US" sz="2000" dirty="0"/>
              <a:t>；</a:t>
            </a:r>
            <a:r>
              <a:rPr lang="en-US" altLang="zh-CN" sz="2000" dirty="0"/>
              <a:t>f(n)</a:t>
            </a:r>
            <a:r>
              <a:rPr lang="zh-CN" altLang="en-US" sz="2000" dirty="0"/>
              <a:t>是一个渐近正的函数。</a:t>
            </a:r>
            <a:endParaRPr lang="en-US" altLang="zh-CN" sz="2000" dirty="0"/>
          </a:p>
          <a:p>
            <a:pPr>
              <a:lnSpc>
                <a:spcPct val="150000"/>
              </a:lnSpc>
              <a:spcBef>
                <a:spcPts val="0"/>
              </a:spcBef>
              <a:buFont typeface="Wingdings 2" panose="05020102010507070707" pitchFamily="18" charset="2"/>
              <a:buNone/>
              <a:defRPr/>
            </a:pPr>
            <a:endParaRPr lang="zh-CN" altLang="en-US" sz="2400" dirty="0"/>
          </a:p>
        </p:txBody>
      </p:sp>
      <p:graphicFrame>
        <p:nvGraphicFramePr>
          <p:cNvPr id="81924" name="Object 3">
            <a:extLst>
              <a:ext uri="{FF2B5EF4-FFF2-40B4-BE49-F238E27FC236}">
                <a16:creationId xmlns:a16="http://schemas.microsoft.com/office/drawing/2014/main" id="{F5D3D40A-4130-4441-BAE9-3DF395C12135}"/>
              </a:ext>
            </a:extLst>
          </p:cNvPr>
          <p:cNvGraphicFramePr>
            <a:graphicFrameLocks noChangeAspect="1"/>
          </p:cNvGraphicFramePr>
          <p:nvPr/>
        </p:nvGraphicFramePr>
        <p:xfrm>
          <a:off x="2921000" y="2671763"/>
          <a:ext cx="3259138" cy="428625"/>
        </p:xfrm>
        <a:graphic>
          <a:graphicData uri="http://schemas.openxmlformats.org/presentationml/2006/ole">
            <mc:AlternateContent xmlns:mc="http://schemas.openxmlformats.org/markup-compatibility/2006">
              <mc:Choice xmlns:v="urn:schemas-microsoft-com:vml" Requires="v">
                <p:oleObj spid="_x0000_s81941" name="公式" r:id="rId4" imgW="1435100" imgH="203200" progId="Equation.3">
                  <p:embed/>
                </p:oleObj>
              </mc:Choice>
              <mc:Fallback>
                <p:oleObj name="公式" r:id="rId4" imgW="1435100" imgH="203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000" y="2671763"/>
                        <a:ext cx="3259138" cy="428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a:extLst>
              <a:ext uri="{FF2B5EF4-FFF2-40B4-BE49-F238E27FC236}">
                <a16:creationId xmlns:a16="http://schemas.microsoft.com/office/drawing/2014/main" id="{AEBFD759-EF1E-42E8-A00F-A27B5548073E}"/>
              </a:ext>
            </a:extLst>
          </p:cNvPr>
          <p:cNvSpPr>
            <a:spLocks noGrp="1" noChangeArrowheads="1"/>
          </p:cNvSpPr>
          <p:nvPr>
            <p:ph idx="1"/>
          </p:nvPr>
        </p:nvSpPr>
        <p:spPr>
          <a:xfrm>
            <a:off x="457200" y="908050"/>
            <a:ext cx="8229600" cy="5378450"/>
          </a:xfrm>
          <a:solidFill>
            <a:schemeClr val="bg1"/>
          </a:solidFill>
        </p:spPr>
        <p:txBody>
          <a:bodyPr/>
          <a:lstStyle/>
          <a:p>
            <a:pPr marL="0" indent="715963">
              <a:lnSpc>
                <a:spcPct val="150000"/>
              </a:lnSpc>
              <a:spcBef>
                <a:spcPct val="0"/>
              </a:spcBef>
              <a:buFont typeface="Wingdings 2" panose="05020102010507070707" pitchFamily="18" charset="2"/>
              <a:buNone/>
            </a:pPr>
            <a:r>
              <a:rPr lang="zh-CN" altLang="en-US" sz="2800"/>
              <a:t>注：这里采用了细节的简化，没有考虑</a:t>
            </a:r>
            <a:r>
              <a:rPr lang="en-US" altLang="zh-CN" sz="2800"/>
              <a:t>n/b</a:t>
            </a:r>
            <a:r>
              <a:rPr lang="zh-CN" altLang="en-US" sz="2800"/>
              <a:t>的取整问题，</a:t>
            </a:r>
            <a:r>
              <a:rPr lang="zh-CN" altLang="en-US" sz="2800">
                <a:solidFill>
                  <a:srgbClr val="0000CC"/>
                </a:solidFill>
              </a:rPr>
              <a:t>省略了下取整、上取整</a:t>
            </a:r>
            <a:r>
              <a:rPr lang="zh-CN" altLang="en-US" sz="2800"/>
              <a:t>，但本质上不影响对递归式渐近行为的分析。</a:t>
            </a:r>
            <a:endParaRPr lang="en-US" altLang="zh-CN" sz="2800"/>
          </a:p>
          <a:p>
            <a:pPr marL="0" indent="715963">
              <a:lnSpc>
                <a:spcPct val="150000"/>
              </a:lnSpc>
              <a:spcBef>
                <a:spcPct val="0"/>
              </a:spcBef>
              <a:buFont typeface="Wingdings 2" panose="05020102010507070707" pitchFamily="18" charset="2"/>
              <a:buNone/>
            </a:pPr>
            <a:endParaRPr lang="en-US" altLang="zh-CN" sz="2800"/>
          </a:p>
          <a:p>
            <a:pPr marL="0" indent="715963">
              <a:lnSpc>
                <a:spcPct val="150000"/>
              </a:lnSpc>
              <a:spcBef>
                <a:spcPct val="0"/>
              </a:spcBef>
              <a:buFont typeface="Wingdings 2" panose="05020102010507070707" pitchFamily="18" charset="2"/>
              <a:buNone/>
            </a:pPr>
            <a:r>
              <a:rPr lang="zh-CN" altLang="en-US"/>
              <a:t>对上述形式的递归式渐近界的求解可用称之为“</a:t>
            </a:r>
            <a:r>
              <a:rPr lang="zh-CN" altLang="en-US">
                <a:solidFill>
                  <a:srgbClr val="FF0000"/>
                </a:solidFill>
              </a:rPr>
              <a:t>主定理</a:t>
            </a:r>
            <a:r>
              <a:rPr lang="zh-CN" altLang="en-US"/>
              <a:t>”的结论给出的。</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DF1F94-51E4-40C7-A856-CC05BA670A53}"/>
              </a:ext>
            </a:extLst>
          </p:cNvPr>
          <p:cNvSpPr>
            <a:spLocks noGrp="1"/>
          </p:cNvSpPr>
          <p:nvPr>
            <p:ph idx="1"/>
          </p:nvPr>
        </p:nvSpPr>
        <p:spPr>
          <a:xfrm>
            <a:off x="250825" y="333375"/>
            <a:ext cx="8713788" cy="5953125"/>
          </a:xfrm>
          <a:solidFill>
            <a:schemeClr val="bg1"/>
          </a:solidFill>
        </p:spPr>
        <p:txBody>
          <a:bodyPr/>
          <a:lstStyle/>
          <a:p>
            <a:pPr>
              <a:lnSpc>
                <a:spcPct val="150000"/>
              </a:lnSpc>
              <a:spcBef>
                <a:spcPts val="600"/>
              </a:spcBef>
              <a:buFont typeface="Wingdings 2" panose="05020102010507070707" pitchFamily="18" charset="2"/>
              <a:buNone/>
              <a:defRPr/>
            </a:pPr>
            <a:r>
              <a:rPr lang="zh-CN" altLang="en-US" sz="2800" dirty="0"/>
              <a:t>定理</a:t>
            </a:r>
            <a:r>
              <a:rPr lang="en-US" altLang="zh-CN" sz="2800" dirty="0"/>
              <a:t>2.1 </a:t>
            </a:r>
            <a:r>
              <a:rPr lang="zh-CN" altLang="en-US" sz="2800" dirty="0"/>
              <a:t>主定理</a:t>
            </a:r>
            <a:endParaRPr lang="en-US" altLang="zh-CN" sz="2800" dirty="0"/>
          </a:p>
          <a:p>
            <a:pPr marL="0" indent="631825">
              <a:lnSpc>
                <a:spcPct val="150000"/>
              </a:lnSpc>
              <a:spcBef>
                <a:spcPts val="600"/>
              </a:spcBef>
              <a:buFont typeface="Wingdings 2" panose="05020102010507070707" pitchFamily="18" charset="2"/>
              <a:buNone/>
              <a:defRPr/>
            </a:pPr>
            <a:r>
              <a:rPr lang="zh-CN" altLang="en-US" sz="2400" dirty="0"/>
              <a:t>设</a:t>
            </a:r>
            <a:r>
              <a:rPr lang="en-US" altLang="zh-CN" sz="2400" dirty="0"/>
              <a:t>a≥1</a:t>
            </a:r>
            <a:r>
              <a:rPr lang="zh-CN" altLang="en-US" sz="2400" dirty="0"/>
              <a:t>和</a:t>
            </a:r>
            <a:r>
              <a:rPr lang="en-US" altLang="zh-CN" sz="2400" dirty="0"/>
              <a:t>b&gt;1</a:t>
            </a:r>
            <a:r>
              <a:rPr lang="zh-CN" altLang="en-US" sz="2400" dirty="0"/>
              <a:t>为常数，设</a:t>
            </a:r>
            <a:r>
              <a:rPr lang="en-US" altLang="zh-CN" sz="2400" dirty="0"/>
              <a:t>f(n)</a:t>
            </a:r>
            <a:r>
              <a:rPr lang="zh-CN" altLang="en-US" sz="2400" dirty="0"/>
              <a:t>为一函数，</a:t>
            </a:r>
            <a:r>
              <a:rPr lang="en-US" altLang="zh-CN" sz="2400" dirty="0"/>
              <a:t>T(n)</a:t>
            </a:r>
            <a:r>
              <a:rPr lang="zh-CN" altLang="en-US" sz="2400" dirty="0"/>
              <a:t>是定义在非负整数上的递归式：</a:t>
            </a:r>
            <a:endParaRPr lang="en-US" altLang="zh-CN" sz="2400" dirty="0"/>
          </a:p>
          <a:p>
            <a:pPr marL="0" indent="631825">
              <a:lnSpc>
                <a:spcPct val="150000"/>
              </a:lnSpc>
              <a:spcBef>
                <a:spcPts val="600"/>
              </a:spcBef>
              <a:buFont typeface="Wingdings 2" panose="05020102010507070707" pitchFamily="18" charset="2"/>
              <a:buNone/>
              <a:defRPr/>
            </a:pPr>
            <a:endParaRPr lang="en-US" altLang="zh-CN" sz="2400" dirty="0"/>
          </a:p>
          <a:p>
            <a:pPr marL="0" indent="631825">
              <a:lnSpc>
                <a:spcPct val="150000"/>
              </a:lnSpc>
              <a:spcBef>
                <a:spcPts val="600"/>
              </a:spcBef>
              <a:buFont typeface="Wingdings 2" panose="05020102010507070707" pitchFamily="18" charset="2"/>
              <a:buNone/>
              <a:defRPr/>
            </a:pPr>
            <a:r>
              <a:rPr lang="zh-CN" altLang="en-US" sz="1800" dirty="0"/>
              <a:t>                          其中</a:t>
            </a:r>
            <a:r>
              <a:rPr lang="en-US" altLang="zh-CN" sz="1800" dirty="0"/>
              <a:t>n/b</a:t>
            </a:r>
            <a:r>
              <a:rPr lang="zh-CN" altLang="en-US" sz="1800" dirty="0"/>
              <a:t>指           或      </a:t>
            </a:r>
            <a:r>
              <a:rPr lang="en-US" altLang="zh-CN" sz="1800" dirty="0"/>
              <a:t>      </a:t>
            </a:r>
            <a:r>
              <a:rPr lang="zh-CN" altLang="en-US" sz="1800" dirty="0"/>
              <a:t>。</a:t>
            </a:r>
            <a:endParaRPr lang="en-US" altLang="zh-CN" sz="1800" dirty="0"/>
          </a:p>
          <a:p>
            <a:pPr marL="0" indent="0">
              <a:lnSpc>
                <a:spcPct val="150000"/>
              </a:lnSpc>
              <a:spcBef>
                <a:spcPts val="600"/>
              </a:spcBef>
              <a:buFont typeface="Wingdings 2" panose="05020102010507070707" pitchFamily="18" charset="2"/>
              <a:buNone/>
              <a:defRPr/>
            </a:pPr>
            <a:r>
              <a:rPr lang="zh-CN" altLang="en-US" sz="2400" dirty="0"/>
              <a:t>则</a:t>
            </a:r>
            <a:r>
              <a:rPr lang="en-US" altLang="zh-CN" sz="2400" dirty="0"/>
              <a:t>T(n)</a:t>
            </a:r>
            <a:r>
              <a:rPr lang="zh-CN" altLang="en-US" sz="2400" dirty="0"/>
              <a:t>可能有如下的</a:t>
            </a:r>
            <a:r>
              <a:rPr lang="zh-CN" altLang="en-US" sz="2400" dirty="0">
                <a:solidFill>
                  <a:srgbClr val="FF0000"/>
                </a:solidFill>
              </a:rPr>
              <a:t>渐近界</a:t>
            </a:r>
            <a:r>
              <a:rPr lang="zh-CN" altLang="en-US" sz="2400" dirty="0"/>
              <a:t>：</a:t>
            </a:r>
            <a:endParaRPr lang="en-US" altLang="zh-CN" sz="2400" dirty="0"/>
          </a:p>
          <a:p>
            <a:pPr marL="985838">
              <a:lnSpc>
                <a:spcPct val="150000"/>
              </a:lnSpc>
              <a:spcBef>
                <a:spcPts val="600"/>
              </a:spcBef>
              <a:buFont typeface="Wingdings 2" panose="05020102010507070707" pitchFamily="18" charset="2"/>
              <a:buNone/>
              <a:defRPr/>
            </a:pPr>
            <a:r>
              <a:rPr lang="en-US" altLang="zh-CN" sz="2200" dirty="0"/>
              <a:t>1</a:t>
            </a:r>
            <a:r>
              <a:rPr lang="zh-CN" altLang="en-US" sz="2200" dirty="0"/>
              <a:t>）若对于某常数</a:t>
            </a:r>
            <a:r>
              <a:rPr lang="el-GR" altLang="zh-CN" sz="2200" dirty="0"/>
              <a:t>ε</a:t>
            </a:r>
            <a:r>
              <a:rPr lang="en-US" altLang="zh-CN" sz="2200" dirty="0"/>
              <a:t>&gt;0</a:t>
            </a:r>
            <a:r>
              <a:rPr lang="zh-CN" altLang="en-US" sz="2200" dirty="0"/>
              <a:t>，有                        ，则</a:t>
            </a:r>
            <a:endParaRPr lang="en-US" altLang="zh-CN" sz="2200" dirty="0"/>
          </a:p>
          <a:p>
            <a:pPr marL="985838">
              <a:lnSpc>
                <a:spcPct val="150000"/>
              </a:lnSpc>
              <a:spcBef>
                <a:spcPts val="600"/>
              </a:spcBef>
              <a:buFont typeface="Wingdings 2" panose="05020102010507070707" pitchFamily="18" charset="2"/>
              <a:buNone/>
              <a:defRPr/>
            </a:pPr>
            <a:r>
              <a:rPr lang="en-US" altLang="zh-CN" sz="2200" dirty="0"/>
              <a:t>2</a:t>
            </a:r>
            <a:r>
              <a:rPr lang="zh-CN" altLang="en-US" sz="2200" dirty="0"/>
              <a:t>）若                        ，则</a:t>
            </a:r>
            <a:endParaRPr lang="en-US" altLang="zh-CN" sz="2200" dirty="0"/>
          </a:p>
          <a:p>
            <a:pPr marL="985838">
              <a:lnSpc>
                <a:spcPct val="150000"/>
              </a:lnSpc>
              <a:spcBef>
                <a:spcPts val="600"/>
              </a:spcBef>
              <a:buFont typeface="Wingdings 2" panose="05020102010507070707" pitchFamily="18" charset="2"/>
              <a:buNone/>
              <a:defRPr/>
            </a:pPr>
            <a:r>
              <a:rPr lang="en-US" altLang="zh-CN" sz="2200" dirty="0"/>
              <a:t>3</a:t>
            </a:r>
            <a:r>
              <a:rPr lang="zh-CN" altLang="en-US" sz="2200" dirty="0"/>
              <a:t>）若对某常数</a:t>
            </a:r>
            <a:r>
              <a:rPr lang="el-GR" altLang="zh-CN" sz="2200" dirty="0"/>
              <a:t>ε</a:t>
            </a:r>
            <a:r>
              <a:rPr lang="en-US" altLang="zh-CN" sz="2200" dirty="0"/>
              <a:t>&gt;0</a:t>
            </a:r>
            <a:r>
              <a:rPr lang="zh-CN" altLang="en-US" sz="2200" dirty="0"/>
              <a:t>，有                            ，且对常数</a:t>
            </a:r>
            <a:r>
              <a:rPr lang="en-US" altLang="zh-CN" sz="2200" dirty="0"/>
              <a:t>c&lt;1</a:t>
            </a:r>
            <a:r>
              <a:rPr lang="zh-CN" altLang="en-US" sz="2200" dirty="0"/>
              <a:t>与所有足够大的</a:t>
            </a:r>
            <a:r>
              <a:rPr lang="en-US" altLang="zh-CN" sz="2200" dirty="0"/>
              <a:t>n</a:t>
            </a:r>
            <a:r>
              <a:rPr lang="zh-CN" altLang="en-US" sz="2200" dirty="0"/>
              <a:t>，有                       ，则                       。</a:t>
            </a:r>
          </a:p>
        </p:txBody>
      </p:sp>
      <p:graphicFrame>
        <p:nvGraphicFramePr>
          <p:cNvPr id="84995" name="Object 3">
            <a:extLst>
              <a:ext uri="{FF2B5EF4-FFF2-40B4-BE49-F238E27FC236}">
                <a16:creationId xmlns:a16="http://schemas.microsoft.com/office/drawing/2014/main" id="{3B2A3197-2207-4934-990B-5EFDEB1621DF}"/>
              </a:ext>
            </a:extLst>
          </p:cNvPr>
          <p:cNvGraphicFramePr>
            <a:graphicFrameLocks noChangeAspect="1"/>
          </p:cNvGraphicFramePr>
          <p:nvPr/>
        </p:nvGraphicFramePr>
        <p:xfrm>
          <a:off x="2714625" y="2282825"/>
          <a:ext cx="3259138" cy="428625"/>
        </p:xfrm>
        <a:graphic>
          <a:graphicData uri="http://schemas.openxmlformats.org/presentationml/2006/ole">
            <mc:AlternateContent xmlns:mc="http://schemas.openxmlformats.org/markup-compatibility/2006">
              <mc:Choice xmlns:v="urn:schemas-microsoft-com:vml" Requires="v">
                <p:oleObj spid="_x0000_s85165" name="公式" r:id="rId4" imgW="1435100" imgH="203200" progId="Equation.3">
                  <p:embed/>
                </p:oleObj>
              </mc:Choice>
              <mc:Fallback>
                <p:oleObj name="公式" r:id="rId4" imgW="1435100" imgH="203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25" y="2282825"/>
                        <a:ext cx="3259138" cy="428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6" name="Object 3">
            <a:extLst>
              <a:ext uri="{FF2B5EF4-FFF2-40B4-BE49-F238E27FC236}">
                <a16:creationId xmlns:a16="http://schemas.microsoft.com/office/drawing/2014/main" id="{C9E817F1-A995-470B-A4D5-A4BA9B4ABAAE}"/>
              </a:ext>
            </a:extLst>
          </p:cNvPr>
          <p:cNvGraphicFramePr>
            <a:graphicFrameLocks noChangeAspect="1"/>
          </p:cNvGraphicFramePr>
          <p:nvPr/>
        </p:nvGraphicFramePr>
        <p:xfrm>
          <a:off x="3821113" y="2938463"/>
          <a:ext cx="714375" cy="373062"/>
        </p:xfrm>
        <a:graphic>
          <a:graphicData uri="http://schemas.openxmlformats.org/presentationml/2006/ole">
            <mc:AlternateContent xmlns:mc="http://schemas.openxmlformats.org/markup-compatibility/2006">
              <mc:Choice xmlns:v="urn:schemas-microsoft-com:vml" Requires="v">
                <p:oleObj spid="_x0000_s85166" name="公式" r:id="rId6" imgW="406224" imgH="228501" progId="Equation.3">
                  <p:embed/>
                </p:oleObj>
              </mc:Choice>
              <mc:Fallback>
                <p:oleObj name="公式" r:id="rId6" imgW="406224" imgH="228501"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1113" y="2938463"/>
                        <a:ext cx="714375" cy="3730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7" name="Object 4">
            <a:extLst>
              <a:ext uri="{FF2B5EF4-FFF2-40B4-BE49-F238E27FC236}">
                <a16:creationId xmlns:a16="http://schemas.microsoft.com/office/drawing/2014/main" id="{97B850EF-FFCC-4A66-A606-CF975466459D}"/>
              </a:ext>
            </a:extLst>
          </p:cNvPr>
          <p:cNvGraphicFramePr>
            <a:graphicFrameLocks noChangeAspect="1"/>
          </p:cNvGraphicFramePr>
          <p:nvPr/>
        </p:nvGraphicFramePr>
        <p:xfrm>
          <a:off x="4859338" y="2951163"/>
          <a:ext cx="714375" cy="373062"/>
        </p:xfrm>
        <a:graphic>
          <a:graphicData uri="http://schemas.openxmlformats.org/presentationml/2006/ole">
            <mc:AlternateContent xmlns:mc="http://schemas.openxmlformats.org/markup-compatibility/2006">
              <mc:Choice xmlns:v="urn:schemas-microsoft-com:vml" Requires="v">
                <p:oleObj spid="_x0000_s85167" name="公式" r:id="rId8" imgW="406224" imgH="228501" progId="Equation.3">
                  <p:embed/>
                </p:oleObj>
              </mc:Choice>
              <mc:Fallback>
                <p:oleObj name="公式" r:id="rId8" imgW="406224" imgH="228501"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9338" y="2951163"/>
                        <a:ext cx="714375" cy="3730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8" name="Object 5">
            <a:extLst>
              <a:ext uri="{FF2B5EF4-FFF2-40B4-BE49-F238E27FC236}">
                <a16:creationId xmlns:a16="http://schemas.microsoft.com/office/drawing/2014/main" id="{5DB64C20-4594-4F3B-BC73-9299E566ACCA}"/>
              </a:ext>
            </a:extLst>
          </p:cNvPr>
          <p:cNvGraphicFramePr>
            <a:graphicFrameLocks noChangeAspect="1"/>
          </p:cNvGraphicFramePr>
          <p:nvPr/>
        </p:nvGraphicFramePr>
        <p:xfrm>
          <a:off x="4178300" y="4079875"/>
          <a:ext cx="2071688" cy="428625"/>
        </p:xfrm>
        <a:graphic>
          <a:graphicData uri="http://schemas.openxmlformats.org/presentationml/2006/ole">
            <mc:AlternateContent xmlns:mc="http://schemas.openxmlformats.org/markup-compatibility/2006">
              <mc:Choice xmlns:v="urn:schemas-microsoft-com:vml" Requires="v">
                <p:oleObj spid="_x0000_s85168" name="公式" r:id="rId10" imgW="1130300" imgH="228600" progId="Equation.3">
                  <p:embed/>
                </p:oleObj>
              </mc:Choice>
              <mc:Fallback>
                <p:oleObj name="公式" r:id="rId10" imgW="1130300" imgH="2286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78300" y="4079875"/>
                        <a:ext cx="2071688" cy="428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9" name="Object 6">
            <a:extLst>
              <a:ext uri="{FF2B5EF4-FFF2-40B4-BE49-F238E27FC236}">
                <a16:creationId xmlns:a16="http://schemas.microsoft.com/office/drawing/2014/main" id="{5AEA87F7-5A5C-4E80-AA7E-CA14718422E9}"/>
              </a:ext>
            </a:extLst>
          </p:cNvPr>
          <p:cNvGraphicFramePr>
            <a:graphicFrameLocks noChangeAspect="1"/>
          </p:cNvGraphicFramePr>
          <p:nvPr/>
        </p:nvGraphicFramePr>
        <p:xfrm>
          <a:off x="6775450" y="4056063"/>
          <a:ext cx="2027238" cy="452437"/>
        </p:xfrm>
        <a:graphic>
          <a:graphicData uri="http://schemas.openxmlformats.org/presentationml/2006/ole">
            <mc:AlternateContent xmlns:mc="http://schemas.openxmlformats.org/markup-compatibility/2006">
              <mc:Choice xmlns:v="urn:schemas-microsoft-com:vml" Requires="v">
                <p:oleObj spid="_x0000_s85169" name="公式" r:id="rId12" imgW="1104900" imgH="241300" progId="Equation.3">
                  <p:embed/>
                </p:oleObj>
              </mc:Choice>
              <mc:Fallback>
                <p:oleObj name="公式" r:id="rId12" imgW="1104900" imgH="241300"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75450" y="4056063"/>
                        <a:ext cx="2027238" cy="4524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0" name="Object 7">
            <a:extLst>
              <a:ext uri="{FF2B5EF4-FFF2-40B4-BE49-F238E27FC236}">
                <a16:creationId xmlns:a16="http://schemas.microsoft.com/office/drawing/2014/main" id="{4657A1FF-BD3F-4D41-8691-BB574367E139}"/>
              </a:ext>
            </a:extLst>
          </p:cNvPr>
          <p:cNvGraphicFramePr>
            <a:graphicFrameLocks noChangeAspect="1"/>
          </p:cNvGraphicFramePr>
          <p:nvPr/>
        </p:nvGraphicFramePr>
        <p:xfrm>
          <a:off x="1673225" y="4587875"/>
          <a:ext cx="2049463" cy="452438"/>
        </p:xfrm>
        <a:graphic>
          <a:graphicData uri="http://schemas.openxmlformats.org/presentationml/2006/ole">
            <mc:AlternateContent xmlns:mc="http://schemas.openxmlformats.org/markup-compatibility/2006">
              <mc:Choice xmlns:v="urn:schemas-microsoft-com:vml" Requires="v">
                <p:oleObj spid="_x0000_s85170" name="公式" r:id="rId14" imgW="1117600" imgH="241300" progId="Equation.3">
                  <p:embed/>
                </p:oleObj>
              </mc:Choice>
              <mc:Fallback>
                <p:oleObj name="公式" r:id="rId14" imgW="1117600" imgH="241300"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73225" y="4587875"/>
                        <a:ext cx="2049463" cy="4524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1" name="Object 8">
            <a:extLst>
              <a:ext uri="{FF2B5EF4-FFF2-40B4-BE49-F238E27FC236}">
                <a16:creationId xmlns:a16="http://schemas.microsoft.com/office/drawing/2014/main" id="{4D4BD4D1-2E5F-46D2-92CD-2B193D4635DD}"/>
              </a:ext>
            </a:extLst>
          </p:cNvPr>
          <p:cNvGraphicFramePr>
            <a:graphicFrameLocks noChangeAspect="1"/>
          </p:cNvGraphicFramePr>
          <p:nvPr/>
        </p:nvGraphicFramePr>
        <p:xfrm>
          <a:off x="4351338" y="4638675"/>
          <a:ext cx="2444750" cy="428625"/>
        </p:xfrm>
        <a:graphic>
          <a:graphicData uri="http://schemas.openxmlformats.org/presentationml/2006/ole">
            <mc:AlternateContent xmlns:mc="http://schemas.openxmlformats.org/markup-compatibility/2006">
              <mc:Choice xmlns:v="urn:schemas-microsoft-com:vml" Requires="v">
                <p:oleObj spid="_x0000_s85171" name="公式" r:id="rId16" imgW="1333500" imgH="228600" progId="Equation.3">
                  <p:embed/>
                </p:oleObj>
              </mc:Choice>
              <mc:Fallback>
                <p:oleObj name="公式" r:id="rId16" imgW="1333500" imgH="228600" progId="Equation.3">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51338" y="4638675"/>
                        <a:ext cx="2444750" cy="428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2" name="Object 9">
            <a:extLst>
              <a:ext uri="{FF2B5EF4-FFF2-40B4-BE49-F238E27FC236}">
                <a16:creationId xmlns:a16="http://schemas.microsoft.com/office/drawing/2014/main" id="{E02C628A-9A37-4883-9964-C3177F58FFF1}"/>
              </a:ext>
            </a:extLst>
          </p:cNvPr>
          <p:cNvGraphicFramePr>
            <a:graphicFrameLocks noChangeAspect="1"/>
          </p:cNvGraphicFramePr>
          <p:nvPr/>
        </p:nvGraphicFramePr>
        <p:xfrm>
          <a:off x="3854450" y="5172075"/>
          <a:ext cx="2430463" cy="452438"/>
        </p:xfrm>
        <a:graphic>
          <a:graphicData uri="http://schemas.openxmlformats.org/presentationml/2006/ole">
            <mc:AlternateContent xmlns:mc="http://schemas.openxmlformats.org/markup-compatibility/2006">
              <mc:Choice xmlns:v="urn:schemas-microsoft-com:vml" Requires="v">
                <p:oleObj spid="_x0000_s85172" name="公式" r:id="rId18" imgW="1244600" imgH="241300" progId="Equation.3">
                  <p:embed/>
                </p:oleObj>
              </mc:Choice>
              <mc:Fallback>
                <p:oleObj name="公式" r:id="rId18" imgW="1244600" imgH="241300" progId="Equation.3">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54450" y="5172075"/>
                        <a:ext cx="24304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3" name="Object 10">
            <a:extLst>
              <a:ext uri="{FF2B5EF4-FFF2-40B4-BE49-F238E27FC236}">
                <a16:creationId xmlns:a16="http://schemas.microsoft.com/office/drawing/2014/main" id="{C2B9C843-F8B6-4C6A-A668-9E76C7C38A89}"/>
              </a:ext>
            </a:extLst>
          </p:cNvPr>
          <p:cNvGraphicFramePr>
            <a:graphicFrameLocks noChangeAspect="1"/>
          </p:cNvGraphicFramePr>
          <p:nvPr/>
        </p:nvGraphicFramePr>
        <p:xfrm>
          <a:off x="3502025" y="5792788"/>
          <a:ext cx="1885950" cy="381000"/>
        </p:xfrm>
        <a:graphic>
          <a:graphicData uri="http://schemas.openxmlformats.org/presentationml/2006/ole">
            <mc:AlternateContent xmlns:mc="http://schemas.openxmlformats.org/markup-compatibility/2006">
              <mc:Choice xmlns:v="urn:schemas-microsoft-com:vml" Requires="v">
                <p:oleObj spid="_x0000_s85173" name="公式" r:id="rId20" imgW="1028254" imgH="203112" progId="Equation.3">
                  <p:embed/>
                </p:oleObj>
              </mc:Choice>
              <mc:Fallback>
                <p:oleObj name="公式" r:id="rId20" imgW="1028254" imgH="203112" progId="Equation.3">
                  <p:embed/>
                  <p:pic>
                    <p:nvPicPr>
                      <p:cNvPr id="0" name="Object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02025" y="5792788"/>
                        <a:ext cx="1885950" cy="381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4" name="Object 11">
            <a:extLst>
              <a:ext uri="{FF2B5EF4-FFF2-40B4-BE49-F238E27FC236}">
                <a16:creationId xmlns:a16="http://schemas.microsoft.com/office/drawing/2014/main" id="{85ADB17B-52F0-48A6-AEEA-425EB33D4871}"/>
              </a:ext>
            </a:extLst>
          </p:cNvPr>
          <p:cNvGraphicFramePr>
            <a:graphicFrameLocks noChangeAspect="1"/>
          </p:cNvGraphicFramePr>
          <p:nvPr/>
        </p:nvGraphicFramePr>
        <p:xfrm>
          <a:off x="5973763" y="5799138"/>
          <a:ext cx="1816100" cy="381000"/>
        </p:xfrm>
        <a:graphic>
          <a:graphicData uri="http://schemas.openxmlformats.org/presentationml/2006/ole">
            <mc:AlternateContent xmlns:mc="http://schemas.openxmlformats.org/markup-compatibility/2006">
              <mc:Choice xmlns:v="urn:schemas-microsoft-com:vml" Requires="v">
                <p:oleObj spid="_x0000_s85174" name="公式" r:id="rId22" imgW="990170" imgH="203112" progId="Equation.3">
                  <p:embed/>
                </p:oleObj>
              </mc:Choice>
              <mc:Fallback>
                <p:oleObj name="公式" r:id="rId22" imgW="990170" imgH="203112" progId="Equation.3">
                  <p:embed/>
                  <p:pic>
                    <p:nvPicPr>
                      <p:cNvPr id="0" name="Object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973763" y="5799138"/>
                        <a:ext cx="1816100" cy="381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2">
            <a:extLst>
              <a:ext uri="{FF2B5EF4-FFF2-40B4-BE49-F238E27FC236}">
                <a16:creationId xmlns:a16="http://schemas.microsoft.com/office/drawing/2014/main" id="{F3C6F6D4-98BB-46FC-982B-48601E59D762}"/>
              </a:ext>
            </a:extLst>
          </p:cNvPr>
          <p:cNvSpPr>
            <a:spLocks noGrp="1" noChangeArrowheads="1"/>
          </p:cNvSpPr>
          <p:nvPr>
            <p:ph idx="1"/>
          </p:nvPr>
        </p:nvSpPr>
        <p:spPr>
          <a:xfrm>
            <a:off x="457200" y="268288"/>
            <a:ext cx="8507413" cy="5786437"/>
          </a:xfrm>
          <a:solidFill>
            <a:schemeClr val="bg1"/>
          </a:solidFill>
        </p:spPr>
        <p:txBody>
          <a:bodyPr/>
          <a:lstStyle/>
          <a:p>
            <a:pPr>
              <a:lnSpc>
                <a:spcPct val="150000"/>
              </a:lnSpc>
              <a:spcBef>
                <a:spcPts val="600"/>
              </a:spcBef>
              <a:buFont typeface="Wingdings 2" panose="05020102010507070707" pitchFamily="18" charset="2"/>
              <a:buNone/>
            </a:pPr>
            <a:r>
              <a:rPr lang="zh-CN" altLang="en-US">
                <a:solidFill>
                  <a:srgbClr val="0000CC"/>
                </a:solidFill>
              </a:rPr>
              <a:t>理解主定理</a:t>
            </a:r>
            <a:r>
              <a:rPr lang="zh-CN" altLang="en-US" sz="2400"/>
              <a:t>：</a:t>
            </a:r>
            <a:endParaRPr lang="en-US" altLang="zh-CN" sz="2400"/>
          </a:p>
          <a:p>
            <a:pPr>
              <a:lnSpc>
                <a:spcPct val="150000"/>
              </a:lnSpc>
              <a:spcBef>
                <a:spcPts val="600"/>
              </a:spcBef>
              <a:buFont typeface="Wingdings 2" panose="05020102010507070707" pitchFamily="18" charset="2"/>
              <a:buNone/>
            </a:pPr>
            <a:r>
              <a:rPr lang="en-US" altLang="zh-CN" sz="2400"/>
              <a:t>1</a:t>
            </a:r>
            <a:r>
              <a:rPr lang="zh-CN" altLang="en-US" sz="2400"/>
              <a:t>）</a:t>
            </a:r>
            <a:r>
              <a:rPr lang="en-US" altLang="zh-CN" sz="2400"/>
              <a:t>T(n)</a:t>
            </a:r>
            <a:r>
              <a:rPr lang="zh-CN" altLang="en-US" sz="2400"/>
              <a:t>的解似乎与</a:t>
            </a:r>
            <a:r>
              <a:rPr lang="en-US" altLang="zh-CN" sz="2400"/>
              <a:t>f(n)</a:t>
            </a:r>
            <a:r>
              <a:rPr lang="zh-CN" altLang="en-US" sz="2400"/>
              <a:t>和        有“密切关联”：</a:t>
            </a:r>
            <a:endParaRPr lang="en-US" altLang="zh-CN" sz="2400"/>
          </a:p>
          <a:p>
            <a:pPr>
              <a:lnSpc>
                <a:spcPct val="150000"/>
              </a:lnSpc>
              <a:spcBef>
                <a:spcPts val="600"/>
              </a:spcBef>
              <a:buFont typeface="Wingdings 2" panose="05020102010507070707" pitchFamily="18" charset="2"/>
              <a:buNone/>
            </a:pPr>
            <a:r>
              <a:rPr lang="en-US" altLang="zh-CN" sz="2400"/>
              <a:t>      f(n)</a:t>
            </a:r>
            <a:r>
              <a:rPr lang="zh-CN" altLang="en-US" sz="2400"/>
              <a:t>和        比较，</a:t>
            </a:r>
            <a:r>
              <a:rPr lang="en-US" altLang="zh-CN" sz="2400"/>
              <a:t>T(n)</a:t>
            </a:r>
            <a:r>
              <a:rPr lang="zh-CN" altLang="en-US" sz="2400"/>
              <a:t>取了其中较大的一个。</a:t>
            </a:r>
            <a:endParaRPr lang="en-US" altLang="zh-CN" sz="2400"/>
          </a:p>
          <a:p>
            <a:pPr>
              <a:lnSpc>
                <a:spcPct val="150000"/>
              </a:lnSpc>
              <a:spcBef>
                <a:spcPts val="600"/>
              </a:spcBef>
              <a:buFont typeface="Wingdings 2" panose="05020102010507070707" pitchFamily="18" charset="2"/>
              <a:buNone/>
            </a:pPr>
            <a:r>
              <a:rPr lang="en-US" altLang="zh-CN" sz="2400"/>
              <a:t>   </a:t>
            </a:r>
            <a:r>
              <a:rPr lang="zh-CN" altLang="en-US" sz="2400"/>
              <a:t>如：第一种情况，函数       比较大，所以</a:t>
            </a:r>
            <a:endParaRPr lang="en-US" altLang="zh-CN" sz="2400"/>
          </a:p>
          <a:p>
            <a:pPr>
              <a:lnSpc>
                <a:spcPct val="150000"/>
              </a:lnSpc>
              <a:spcBef>
                <a:spcPts val="600"/>
              </a:spcBef>
              <a:buFont typeface="Wingdings 2" panose="05020102010507070707" pitchFamily="18" charset="2"/>
              <a:buNone/>
            </a:pPr>
            <a:r>
              <a:rPr lang="zh-CN" altLang="en-US" sz="2400"/>
              <a:t>          第三种情况，函数</a:t>
            </a:r>
            <a:r>
              <a:rPr lang="en-US" altLang="zh-CN" sz="2400"/>
              <a:t>f(n)</a:t>
            </a:r>
            <a:r>
              <a:rPr lang="zh-CN" altLang="en-US" sz="2400"/>
              <a:t> 比较大，所以</a:t>
            </a:r>
            <a:endParaRPr lang="en-US" altLang="zh-CN" sz="2400"/>
          </a:p>
          <a:p>
            <a:pPr>
              <a:lnSpc>
                <a:spcPct val="150000"/>
              </a:lnSpc>
              <a:spcBef>
                <a:spcPts val="600"/>
              </a:spcBef>
              <a:buFont typeface="Wingdings 2" panose="05020102010507070707" pitchFamily="18" charset="2"/>
              <a:buNone/>
            </a:pPr>
            <a:r>
              <a:rPr lang="zh-CN" altLang="en-US" sz="2400"/>
              <a:t>          第二种情况，两个函数一样大，则乘以对数因子，得</a:t>
            </a:r>
            <a:endParaRPr lang="en-US" altLang="zh-CN" sz="2400"/>
          </a:p>
          <a:p>
            <a:pPr>
              <a:lnSpc>
                <a:spcPct val="150000"/>
              </a:lnSpc>
              <a:spcBef>
                <a:spcPts val="600"/>
              </a:spcBef>
              <a:buFont typeface="Wingdings 2" panose="05020102010507070707" pitchFamily="18" charset="2"/>
              <a:buNone/>
            </a:pPr>
            <a:endParaRPr lang="en-US" altLang="zh-CN" sz="2400"/>
          </a:p>
          <a:p>
            <a:pPr>
              <a:lnSpc>
                <a:spcPct val="150000"/>
              </a:lnSpc>
              <a:spcBef>
                <a:spcPts val="600"/>
              </a:spcBef>
              <a:buFont typeface="Wingdings 2" panose="05020102010507070707" pitchFamily="18" charset="2"/>
              <a:buNone/>
            </a:pPr>
            <a:r>
              <a:rPr lang="en-US" altLang="zh-CN" sz="2400"/>
              <a:t>2) </a:t>
            </a:r>
            <a:r>
              <a:rPr lang="zh-CN" altLang="en-US" sz="2400"/>
              <a:t>在第一种情况中，</a:t>
            </a:r>
            <a:r>
              <a:rPr lang="en-US" altLang="zh-CN" sz="2400"/>
              <a:t>f(n)</a:t>
            </a:r>
            <a:r>
              <a:rPr lang="zh-CN" altLang="en-US" sz="2400"/>
              <a:t>要</a:t>
            </a:r>
            <a:r>
              <a:rPr lang="zh-CN" altLang="en-US" sz="2400" b="1">
                <a:solidFill>
                  <a:srgbClr val="FF0000"/>
                </a:solidFill>
              </a:rPr>
              <a:t>多项式</a:t>
            </a:r>
            <a:r>
              <a:rPr lang="zh-CN" altLang="en-US" sz="2400"/>
              <a:t>地小于       。即，对某个常量</a:t>
            </a:r>
            <a:r>
              <a:rPr lang="el-GR" altLang="zh-CN" sz="2400"/>
              <a:t>ε</a:t>
            </a:r>
            <a:r>
              <a:rPr lang="en-US" altLang="zh-CN" sz="2400"/>
              <a:t>&gt;0</a:t>
            </a:r>
            <a:r>
              <a:rPr lang="zh-CN" altLang="en-US" sz="2400"/>
              <a:t>，</a:t>
            </a:r>
            <a:r>
              <a:rPr lang="en-US" altLang="zh-CN" sz="2400"/>
              <a:t>f(n)</a:t>
            </a:r>
            <a:r>
              <a:rPr lang="zh-CN" altLang="en-US" sz="2400"/>
              <a:t>必须渐近地小于      ，两者相差了一个</a:t>
            </a:r>
            <a:r>
              <a:rPr lang="en-US" altLang="zh-CN" sz="2400"/>
              <a:t>   </a:t>
            </a:r>
            <a:r>
              <a:rPr lang="zh-CN" altLang="en-US" sz="2400"/>
              <a:t>因子。</a:t>
            </a:r>
            <a:endParaRPr lang="en-US" altLang="zh-CN" sz="2400"/>
          </a:p>
          <a:p>
            <a:pPr>
              <a:lnSpc>
                <a:spcPct val="150000"/>
              </a:lnSpc>
              <a:spcBef>
                <a:spcPts val="600"/>
              </a:spcBef>
              <a:buFont typeface="Wingdings 2" panose="05020102010507070707" pitchFamily="18" charset="2"/>
              <a:buNone/>
            </a:pPr>
            <a:endParaRPr lang="en-US" altLang="zh-CN" sz="2400"/>
          </a:p>
        </p:txBody>
      </p:sp>
      <p:graphicFrame>
        <p:nvGraphicFramePr>
          <p:cNvPr id="87043" name="Object 3">
            <a:extLst>
              <a:ext uri="{FF2B5EF4-FFF2-40B4-BE49-F238E27FC236}">
                <a16:creationId xmlns:a16="http://schemas.microsoft.com/office/drawing/2014/main" id="{FB94C94C-4A57-4EC4-8830-157FCBDEE6EA}"/>
              </a:ext>
            </a:extLst>
          </p:cNvPr>
          <p:cNvGraphicFramePr>
            <a:graphicFrameLocks noChangeAspect="1"/>
          </p:cNvGraphicFramePr>
          <p:nvPr/>
        </p:nvGraphicFramePr>
        <p:xfrm>
          <a:off x="3970338" y="1198563"/>
          <a:ext cx="650875" cy="381000"/>
        </p:xfrm>
        <a:graphic>
          <a:graphicData uri="http://schemas.openxmlformats.org/presentationml/2006/ole">
            <mc:AlternateContent xmlns:mc="http://schemas.openxmlformats.org/markup-compatibility/2006">
              <mc:Choice xmlns:v="urn:schemas-microsoft-com:vml" Requires="v">
                <p:oleObj spid="_x0000_s87196" name="公式" r:id="rId3" imgW="355292" imgH="203024" progId="Equation.3">
                  <p:embed/>
                </p:oleObj>
              </mc:Choice>
              <mc:Fallback>
                <p:oleObj name="公式" r:id="rId3" imgW="355292" imgH="20302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1198563"/>
                        <a:ext cx="650875"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4" name="Object 3">
            <a:extLst>
              <a:ext uri="{FF2B5EF4-FFF2-40B4-BE49-F238E27FC236}">
                <a16:creationId xmlns:a16="http://schemas.microsoft.com/office/drawing/2014/main" id="{00F90720-AC3C-47E8-8DC1-15C279EE31EF}"/>
              </a:ext>
            </a:extLst>
          </p:cNvPr>
          <p:cNvGraphicFramePr>
            <a:graphicFrameLocks noChangeAspect="1"/>
          </p:cNvGraphicFramePr>
          <p:nvPr/>
        </p:nvGraphicFramePr>
        <p:xfrm>
          <a:off x="1979613" y="1897063"/>
          <a:ext cx="650875" cy="381000"/>
        </p:xfrm>
        <a:graphic>
          <a:graphicData uri="http://schemas.openxmlformats.org/presentationml/2006/ole">
            <mc:AlternateContent xmlns:mc="http://schemas.openxmlformats.org/markup-compatibility/2006">
              <mc:Choice xmlns:v="urn:schemas-microsoft-com:vml" Requires="v">
                <p:oleObj spid="_x0000_s87197" name="公式" r:id="rId5" imgW="355292" imgH="203024" progId="Equation.3">
                  <p:embed/>
                </p:oleObj>
              </mc:Choice>
              <mc:Fallback>
                <p:oleObj name="公式" r:id="rId5" imgW="355292" imgH="20302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897063"/>
                        <a:ext cx="650875" cy="381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5" name="Object 4">
            <a:extLst>
              <a:ext uri="{FF2B5EF4-FFF2-40B4-BE49-F238E27FC236}">
                <a16:creationId xmlns:a16="http://schemas.microsoft.com/office/drawing/2014/main" id="{2C3FC6D9-9936-4956-9856-CFB2F5C39F9F}"/>
              </a:ext>
            </a:extLst>
          </p:cNvPr>
          <p:cNvGraphicFramePr>
            <a:graphicFrameLocks noChangeAspect="1"/>
          </p:cNvGraphicFramePr>
          <p:nvPr/>
        </p:nvGraphicFramePr>
        <p:xfrm>
          <a:off x="6348413" y="2454275"/>
          <a:ext cx="1862137" cy="428625"/>
        </p:xfrm>
        <a:graphic>
          <a:graphicData uri="http://schemas.openxmlformats.org/presentationml/2006/ole">
            <mc:AlternateContent xmlns:mc="http://schemas.openxmlformats.org/markup-compatibility/2006">
              <mc:Choice xmlns:v="urn:schemas-microsoft-com:vml" Requires="v">
                <p:oleObj spid="_x0000_s87198" name="公式" r:id="rId6" imgW="1016000" imgH="228600" progId="Equation.3">
                  <p:embed/>
                </p:oleObj>
              </mc:Choice>
              <mc:Fallback>
                <p:oleObj name="公式" r:id="rId6" imgW="101600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48413" y="2454275"/>
                        <a:ext cx="1862137" cy="428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6" name="Object 5">
            <a:extLst>
              <a:ext uri="{FF2B5EF4-FFF2-40B4-BE49-F238E27FC236}">
                <a16:creationId xmlns:a16="http://schemas.microsoft.com/office/drawing/2014/main" id="{B1B13EF6-DE04-4D05-B833-03014F52C99E}"/>
              </a:ext>
            </a:extLst>
          </p:cNvPr>
          <p:cNvGraphicFramePr>
            <a:graphicFrameLocks noChangeAspect="1"/>
          </p:cNvGraphicFramePr>
          <p:nvPr/>
        </p:nvGraphicFramePr>
        <p:xfrm>
          <a:off x="6348413" y="3151188"/>
          <a:ext cx="1816100" cy="381000"/>
        </p:xfrm>
        <a:graphic>
          <a:graphicData uri="http://schemas.openxmlformats.org/presentationml/2006/ole">
            <mc:AlternateContent xmlns:mc="http://schemas.openxmlformats.org/markup-compatibility/2006">
              <mc:Choice xmlns:v="urn:schemas-microsoft-com:vml" Requires="v">
                <p:oleObj spid="_x0000_s87199" name="公式" r:id="rId8" imgW="990170" imgH="203112" progId="Equation.3">
                  <p:embed/>
                </p:oleObj>
              </mc:Choice>
              <mc:Fallback>
                <p:oleObj name="公式" r:id="rId8" imgW="990170" imgH="203112"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8413" y="3151188"/>
                        <a:ext cx="1816100" cy="381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7" name="Object 6">
            <a:extLst>
              <a:ext uri="{FF2B5EF4-FFF2-40B4-BE49-F238E27FC236}">
                <a16:creationId xmlns:a16="http://schemas.microsoft.com/office/drawing/2014/main" id="{1854718F-49CF-40AC-BF69-4B489E926380}"/>
              </a:ext>
            </a:extLst>
          </p:cNvPr>
          <p:cNvGraphicFramePr>
            <a:graphicFrameLocks noChangeAspect="1"/>
          </p:cNvGraphicFramePr>
          <p:nvPr/>
        </p:nvGraphicFramePr>
        <p:xfrm>
          <a:off x="3279775" y="4295775"/>
          <a:ext cx="2444750" cy="428625"/>
        </p:xfrm>
        <a:graphic>
          <a:graphicData uri="http://schemas.openxmlformats.org/presentationml/2006/ole">
            <mc:AlternateContent xmlns:mc="http://schemas.openxmlformats.org/markup-compatibility/2006">
              <mc:Choice xmlns:v="urn:schemas-microsoft-com:vml" Requires="v">
                <p:oleObj spid="_x0000_s87200" name="公式" r:id="rId10" imgW="1333500" imgH="228600" progId="Equation.3">
                  <p:embed/>
                </p:oleObj>
              </mc:Choice>
              <mc:Fallback>
                <p:oleObj name="公式" r:id="rId10" imgW="1333500" imgH="2286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9775" y="4295775"/>
                        <a:ext cx="2444750" cy="428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8" name="Object 7">
            <a:extLst>
              <a:ext uri="{FF2B5EF4-FFF2-40B4-BE49-F238E27FC236}">
                <a16:creationId xmlns:a16="http://schemas.microsoft.com/office/drawing/2014/main" id="{93B20032-7894-4428-BA78-5660C336D2DA}"/>
              </a:ext>
            </a:extLst>
          </p:cNvPr>
          <p:cNvGraphicFramePr>
            <a:graphicFrameLocks noChangeAspect="1"/>
          </p:cNvGraphicFramePr>
          <p:nvPr/>
        </p:nvGraphicFramePr>
        <p:xfrm>
          <a:off x="3851275" y="2490788"/>
          <a:ext cx="650875" cy="381000"/>
        </p:xfrm>
        <a:graphic>
          <a:graphicData uri="http://schemas.openxmlformats.org/presentationml/2006/ole">
            <mc:AlternateContent xmlns:mc="http://schemas.openxmlformats.org/markup-compatibility/2006">
              <mc:Choice xmlns:v="urn:schemas-microsoft-com:vml" Requires="v">
                <p:oleObj spid="_x0000_s87201" name="公式" r:id="rId12" imgW="355292" imgH="203024" progId="Equation.3">
                  <p:embed/>
                </p:oleObj>
              </mc:Choice>
              <mc:Fallback>
                <p:oleObj name="公式" r:id="rId12" imgW="355292" imgH="203024"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2490788"/>
                        <a:ext cx="650875" cy="381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9" name="Object 8">
            <a:extLst>
              <a:ext uri="{FF2B5EF4-FFF2-40B4-BE49-F238E27FC236}">
                <a16:creationId xmlns:a16="http://schemas.microsoft.com/office/drawing/2014/main" id="{EAC928CC-70D6-49BB-BC1F-74A2440A0F52}"/>
              </a:ext>
            </a:extLst>
          </p:cNvPr>
          <p:cNvGraphicFramePr>
            <a:graphicFrameLocks noChangeAspect="1"/>
          </p:cNvGraphicFramePr>
          <p:nvPr/>
        </p:nvGraphicFramePr>
        <p:xfrm>
          <a:off x="4713288" y="5516563"/>
          <a:ext cx="650875" cy="381000"/>
        </p:xfrm>
        <a:graphic>
          <a:graphicData uri="http://schemas.openxmlformats.org/presentationml/2006/ole">
            <mc:AlternateContent xmlns:mc="http://schemas.openxmlformats.org/markup-compatibility/2006">
              <mc:Choice xmlns:v="urn:schemas-microsoft-com:vml" Requires="v">
                <p:oleObj spid="_x0000_s87202" name="公式" r:id="rId13" imgW="355292" imgH="203024" progId="Equation.3">
                  <p:embed/>
                </p:oleObj>
              </mc:Choice>
              <mc:Fallback>
                <p:oleObj name="公式" r:id="rId13" imgW="355292" imgH="203024"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288" y="5516563"/>
                        <a:ext cx="650875" cy="381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0" name="Object 9">
            <a:extLst>
              <a:ext uri="{FF2B5EF4-FFF2-40B4-BE49-F238E27FC236}">
                <a16:creationId xmlns:a16="http://schemas.microsoft.com/office/drawing/2014/main" id="{888BC33D-F520-401E-AAC4-C39420A0BCCC}"/>
              </a:ext>
            </a:extLst>
          </p:cNvPr>
          <p:cNvGraphicFramePr>
            <a:graphicFrameLocks noChangeAspect="1"/>
          </p:cNvGraphicFramePr>
          <p:nvPr/>
        </p:nvGraphicFramePr>
        <p:xfrm>
          <a:off x="5951538" y="4983163"/>
          <a:ext cx="650875" cy="381000"/>
        </p:xfrm>
        <a:graphic>
          <a:graphicData uri="http://schemas.openxmlformats.org/presentationml/2006/ole">
            <mc:AlternateContent xmlns:mc="http://schemas.openxmlformats.org/markup-compatibility/2006">
              <mc:Choice xmlns:v="urn:schemas-microsoft-com:vml" Requires="v">
                <p:oleObj spid="_x0000_s87203" name="公式" r:id="rId14" imgW="355292" imgH="203024" progId="Equation.3">
                  <p:embed/>
                </p:oleObj>
              </mc:Choice>
              <mc:Fallback>
                <p:oleObj name="公式" r:id="rId14" imgW="355292" imgH="203024"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538" y="4983163"/>
                        <a:ext cx="650875" cy="381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1" name="Object 10">
            <a:extLst>
              <a:ext uri="{FF2B5EF4-FFF2-40B4-BE49-F238E27FC236}">
                <a16:creationId xmlns:a16="http://schemas.microsoft.com/office/drawing/2014/main" id="{865E5A7E-B0B2-41D2-9CAB-06CA2E80B64A}"/>
              </a:ext>
            </a:extLst>
          </p:cNvPr>
          <p:cNvGraphicFramePr>
            <a:graphicFrameLocks noChangeAspect="1"/>
          </p:cNvGraphicFramePr>
          <p:nvPr/>
        </p:nvGraphicFramePr>
        <p:xfrm>
          <a:off x="7596188" y="5514975"/>
          <a:ext cx="325437" cy="381000"/>
        </p:xfrm>
        <a:graphic>
          <a:graphicData uri="http://schemas.openxmlformats.org/presentationml/2006/ole">
            <mc:AlternateContent xmlns:mc="http://schemas.openxmlformats.org/markup-compatibility/2006">
              <mc:Choice xmlns:v="urn:schemas-microsoft-com:vml" Requires="v">
                <p:oleObj spid="_x0000_s87204" name="公式" r:id="rId15" imgW="177569" imgH="202936" progId="Equation.3">
                  <p:embed/>
                </p:oleObj>
              </mc:Choice>
              <mc:Fallback>
                <p:oleObj name="公式" r:id="rId15" imgW="177569" imgH="202936"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96188" y="5514975"/>
                        <a:ext cx="325437" cy="381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2">
            <a:extLst>
              <a:ext uri="{FF2B5EF4-FFF2-40B4-BE49-F238E27FC236}">
                <a16:creationId xmlns:a16="http://schemas.microsoft.com/office/drawing/2014/main" id="{C38915D3-F240-4F9C-A880-59D52673CA3A}"/>
              </a:ext>
            </a:extLst>
          </p:cNvPr>
          <p:cNvSpPr>
            <a:spLocks noGrp="1" noChangeArrowheads="1"/>
          </p:cNvSpPr>
          <p:nvPr>
            <p:ph idx="1"/>
          </p:nvPr>
        </p:nvSpPr>
        <p:spPr>
          <a:xfrm>
            <a:off x="323850" y="981075"/>
            <a:ext cx="8640763" cy="3305175"/>
          </a:xfrm>
          <a:solidFill>
            <a:schemeClr val="bg1"/>
          </a:solidFill>
        </p:spPr>
        <p:txBody>
          <a:bodyPr/>
          <a:lstStyle/>
          <a:p>
            <a:pPr>
              <a:lnSpc>
                <a:spcPct val="150000"/>
              </a:lnSpc>
              <a:spcBef>
                <a:spcPts val="1200"/>
              </a:spcBef>
              <a:buFont typeface="Wingdings 2" panose="05020102010507070707" pitchFamily="18" charset="2"/>
              <a:buNone/>
            </a:pPr>
            <a:r>
              <a:rPr lang="en-US" altLang="zh-CN" sz="2400"/>
              <a:t>3) </a:t>
            </a:r>
            <a:r>
              <a:rPr lang="zh-CN" altLang="en-US" sz="2400"/>
              <a:t>在第三种情况中，</a:t>
            </a:r>
            <a:r>
              <a:rPr lang="en-US" altLang="zh-CN" sz="2400"/>
              <a:t>f(n)</a:t>
            </a:r>
            <a:r>
              <a:rPr lang="zh-CN" altLang="en-US" sz="2400"/>
              <a:t>不仅要大于       ，而且要多项式地大于       ，还要满足一个“规则性”条件                      。</a:t>
            </a:r>
            <a:endParaRPr lang="en-US" altLang="zh-CN" sz="2400"/>
          </a:p>
          <a:p>
            <a:pPr>
              <a:lnSpc>
                <a:spcPct val="150000"/>
              </a:lnSpc>
              <a:spcBef>
                <a:spcPts val="3000"/>
              </a:spcBef>
              <a:buFont typeface="Wingdings 2" panose="05020102010507070707" pitchFamily="18" charset="2"/>
              <a:buNone/>
            </a:pPr>
            <a:r>
              <a:rPr lang="en-US" altLang="zh-CN" sz="2400"/>
              <a:t>4) </a:t>
            </a:r>
            <a:r>
              <a:rPr lang="zh-CN" altLang="en-US" sz="2400"/>
              <a:t>若递归式中的</a:t>
            </a:r>
            <a:r>
              <a:rPr lang="en-US" altLang="zh-CN" sz="2400"/>
              <a:t>f(n)</a:t>
            </a:r>
            <a:r>
              <a:rPr lang="zh-CN" altLang="en-US" sz="2400"/>
              <a:t>与         的关系不满足上述性质：</a:t>
            </a:r>
            <a:endParaRPr lang="en-US" altLang="zh-CN" sz="2400"/>
          </a:p>
          <a:p>
            <a:pPr lvl="1">
              <a:lnSpc>
                <a:spcPct val="150000"/>
              </a:lnSpc>
              <a:spcBef>
                <a:spcPts val="1200"/>
              </a:spcBef>
              <a:buFont typeface="Wingdings" panose="05000000000000000000" pitchFamily="2" charset="2"/>
              <a:buChar char="u"/>
            </a:pPr>
            <a:r>
              <a:rPr lang="en-US" altLang="zh-CN" sz="2200"/>
              <a:t>f(n)</a:t>
            </a:r>
            <a:r>
              <a:rPr lang="zh-CN" altLang="en-US" sz="2200"/>
              <a:t>小于等于        ，但不是多项式地小于。</a:t>
            </a:r>
            <a:endParaRPr lang="en-US" altLang="zh-CN" sz="2200"/>
          </a:p>
          <a:p>
            <a:pPr lvl="1">
              <a:lnSpc>
                <a:spcPct val="150000"/>
              </a:lnSpc>
              <a:spcBef>
                <a:spcPts val="1200"/>
              </a:spcBef>
              <a:buFont typeface="Wingdings" panose="05000000000000000000" pitchFamily="2" charset="2"/>
              <a:buChar char="u"/>
            </a:pPr>
            <a:r>
              <a:rPr lang="en-US" altLang="zh-CN" sz="2200"/>
              <a:t> f(n)</a:t>
            </a:r>
            <a:r>
              <a:rPr lang="zh-CN" altLang="en-US" sz="2200"/>
              <a:t>大于等于        ，但不是多项式地大于。</a:t>
            </a:r>
            <a:endParaRPr lang="en-US" altLang="zh-CN" sz="2200"/>
          </a:p>
          <a:p>
            <a:pPr>
              <a:lnSpc>
                <a:spcPct val="150000"/>
              </a:lnSpc>
              <a:spcBef>
                <a:spcPts val="1200"/>
              </a:spcBef>
              <a:buFont typeface="Wingdings 2" panose="05020102010507070707" pitchFamily="18" charset="2"/>
              <a:buNone/>
            </a:pPr>
            <a:r>
              <a:rPr lang="zh-CN" altLang="en-US" sz="2400"/>
              <a:t>    则</a:t>
            </a:r>
            <a:r>
              <a:rPr lang="zh-CN" altLang="en-US" sz="2400">
                <a:solidFill>
                  <a:srgbClr val="FF0000"/>
                </a:solidFill>
              </a:rPr>
              <a:t>不能用主方法求解该递归式</a:t>
            </a:r>
            <a:r>
              <a:rPr lang="zh-CN" altLang="en-US" sz="2400"/>
              <a:t>。</a:t>
            </a:r>
            <a:endParaRPr lang="en-US" altLang="zh-CN" sz="2400"/>
          </a:p>
          <a:p>
            <a:pPr>
              <a:lnSpc>
                <a:spcPct val="150000"/>
              </a:lnSpc>
              <a:spcBef>
                <a:spcPts val="1200"/>
              </a:spcBef>
              <a:buFont typeface="Wingdings 2" panose="05020102010507070707" pitchFamily="18" charset="2"/>
              <a:buNone/>
            </a:pPr>
            <a:r>
              <a:rPr lang="en-US" altLang="zh-CN" sz="2400"/>
              <a:t>    </a:t>
            </a:r>
          </a:p>
          <a:p>
            <a:pPr>
              <a:lnSpc>
                <a:spcPct val="150000"/>
              </a:lnSpc>
              <a:spcBef>
                <a:spcPts val="1200"/>
              </a:spcBef>
              <a:buFont typeface="Wingdings 2" panose="05020102010507070707" pitchFamily="18" charset="2"/>
              <a:buNone/>
            </a:pPr>
            <a:endParaRPr lang="en-US" altLang="zh-CN" sz="2400"/>
          </a:p>
        </p:txBody>
      </p:sp>
      <p:graphicFrame>
        <p:nvGraphicFramePr>
          <p:cNvPr id="88067" name="Object 3">
            <a:extLst>
              <a:ext uri="{FF2B5EF4-FFF2-40B4-BE49-F238E27FC236}">
                <a16:creationId xmlns:a16="http://schemas.microsoft.com/office/drawing/2014/main" id="{9E06DFB5-AC61-4B07-87BE-552592F5622A}"/>
              </a:ext>
            </a:extLst>
          </p:cNvPr>
          <p:cNvGraphicFramePr>
            <a:graphicFrameLocks noChangeAspect="1"/>
          </p:cNvGraphicFramePr>
          <p:nvPr/>
        </p:nvGraphicFramePr>
        <p:xfrm>
          <a:off x="3492500" y="2636838"/>
          <a:ext cx="650875" cy="381000"/>
        </p:xfrm>
        <a:graphic>
          <a:graphicData uri="http://schemas.openxmlformats.org/presentationml/2006/ole">
            <mc:AlternateContent xmlns:mc="http://schemas.openxmlformats.org/markup-compatibility/2006">
              <mc:Choice xmlns:v="urn:schemas-microsoft-com:vml" Requires="v">
                <p:oleObj spid="_x0000_s88169" name="公式" r:id="rId3" imgW="355292" imgH="203024" progId="Equation.3">
                  <p:embed/>
                </p:oleObj>
              </mc:Choice>
              <mc:Fallback>
                <p:oleObj name="公式" r:id="rId3" imgW="355292" imgH="20302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2636838"/>
                        <a:ext cx="650875" cy="381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8" name="Object 3">
            <a:extLst>
              <a:ext uri="{FF2B5EF4-FFF2-40B4-BE49-F238E27FC236}">
                <a16:creationId xmlns:a16="http://schemas.microsoft.com/office/drawing/2014/main" id="{F6E46382-8C11-4F22-9DBF-9D48B4A50F66}"/>
              </a:ext>
            </a:extLst>
          </p:cNvPr>
          <p:cNvGraphicFramePr>
            <a:graphicFrameLocks noChangeAspect="1"/>
          </p:cNvGraphicFramePr>
          <p:nvPr/>
        </p:nvGraphicFramePr>
        <p:xfrm>
          <a:off x="1116013" y="1654175"/>
          <a:ext cx="650875" cy="381000"/>
        </p:xfrm>
        <a:graphic>
          <a:graphicData uri="http://schemas.openxmlformats.org/presentationml/2006/ole">
            <mc:AlternateContent xmlns:mc="http://schemas.openxmlformats.org/markup-compatibility/2006">
              <mc:Choice xmlns:v="urn:schemas-microsoft-com:vml" Requires="v">
                <p:oleObj spid="_x0000_s88170" name="公式" r:id="rId5" imgW="355292" imgH="203024" progId="Equation.3">
                  <p:embed/>
                </p:oleObj>
              </mc:Choice>
              <mc:Fallback>
                <p:oleObj name="公式" r:id="rId5" imgW="355292" imgH="20302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654175"/>
                        <a:ext cx="650875" cy="381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9" name="Object 4">
            <a:extLst>
              <a:ext uri="{FF2B5EF4-FFF2-40B4-BE49-F238E27FC236}">
                <a16:creationId xmlns:a16="http://schemas.microsoft.com/office/drawing/2014/main" id="{C4A0A4E8-D4B4-42AC-B9AC-612CB895ABF2}"/>
              </a:ext>
            </a:extLst>
          </p:cNvPr>
          <p:cNvGraphicFramePr>
            <a:graphicFrameLocks noChangeAspect="1"/>
          </p:cNvGraphicFramePr>
          <p:nvPr/>
        </p:nvGraphicFramePr>
        <p:xfrm>
          <a:off x="5251450" y="1130300"/>
          <a:ext cx="650875" cy="381000"/>
        </p:xfrm>
        <a:graphic>
          <a:graphicData uri="http://schemas.openxmlformats.org/presentationml/2006/ole">
            <mc:AlternateContent xmlns:mc="http://schemas.openxmlformats.org/markup-compatibility/2006">
              <mc:Choice xmlns:v="urn:schemas-microsoft-com:vml" Requires="v">
                <p:oleObj spid="_x0000_s88171" name="公式" r:id="rId6" imgW="355292" imgH="203024" progId="Equation.3">
                  <p:embed/>
                </p:oleObj>
              </mc:Choice>
              <mc:Fallback>
                <p:oleObj name="公式" r:id="rId6" imgW="355292" imgH="20302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1450" y="1130300"/>
                        <a:ext cx="650875" cy="381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0" name="Object 5">
            <a:extLst>
              <a:ext uri="{FF2B5EF4-FFF2-40B4-BE49-F238E27FC236}">
                <a16:creationId xmlns:a16="http://schemas.microsoft.com/office/drawing/2014/main" id="{0AA82B16-F486-4562-8312-21D2853E3D5C}"/>
              </a:ext>
            </a:extLst>
          </p:cNvPr>
          <p:cNvGraphicFramePr>
            <a:graphicFrameLocks noChangeAspect="1"/>
          </p:cNvGraphicFramePr>
          <p:nvPr/>
        </p:nvGraphicFramePr>
        <p:xfrm>
          <a:off x="6011863" y="1689100"/>
          <a:ext cx="1885950" cy="381000"/>
        </p:xfrm>
        <a:graphic>
          <a:graphicData uri="http://schemas.openxmlformats.org/presentationml/2006/ole">
            <mc:AlternateContent xmlns:mc="http://schemas.openxmlformats.org/markup-compatibility/2006">
              <mc:Choice xmlns:v="urn:schemas-microsoft-com:vml" Requires="v">
                <p:oleObj spid="_x0000_s88172" name="公式" r:id="rId7" imgW="1028254" imgH="203112" progId="Equation.3">
                  <p:embed/>
                </p:oleObj>
              </mc:Choice>
              <mc:Fallback>
                <p:oleObj name="公式" r:id="rId7" imgW="1028254" imgH="203112"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1863" y="1689100"/>
                        <a:ext cx="1885950" cy="381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1" name="Object 6">
            <a:extLst>
              <a:ext uri="{FF2B5EF4-FFF2-40B4-BE49-F238E27FC236}">
                <a16:creationId xmlns:a16="http://schemas.microsoft.com/office/drawing/2014/main" id="{9ADE3B8E-01E1-411B-AE7A-D7A7F925307B}"/>
              </a:ext>
            </a:extLst>
          </p:cNvPr>
          <p:cNvGraphicFramePr>
            <a:graphicFrameLocks noChangeAspect="1"/>
          </p:cNvGraphicFramePr>
          <p:nvPr/>
        </p:nvGraphicFramePr>
        <p:xfrm>
          <a:off x="2771775" y="3303588"/>
          <a:ext cx="650875" cy="381000"/>
        </p:xfrm>
        <a:graphic>
          <a:graphicData uri="http://schemas.openxmlformats.org/presentationml/2006/ole">
            <mc:AlternateContent xmlns:mc="http://schemas.openxmlformats.org/markup-compatibility/2006">
              <mc:Choice xmlns:v="urn:schemas-microsoft-com:vml" Requires="v">
                <p:oleObj spid="_x0000_s88173" name="公式" r:id="rId9" imgW="355292" imgH="203024" progId="Equation.3">
                  <p:embed/>
                </p:oleObj>
              </mc:Choice>
              <mc:Fallback>
                <p:oleObj name="公式" r:id="rId9" imgW="355292" imgH="20302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3303588"/>
                        <a:ext cx="650875" cy="381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2" name="Object 7">
            <a:extLst>
              <a:ext uri="{FF2B5EF4-FFF2-40B4-BE49-F238E27FC236}">
                <a16:creationId xmlns:a16="http://schemas.microsoft.com/office/drawing/2014/main" id="{E2A79662-C930-49F2-A5CF-02F7E7B2430B}"/>
              </a:ext>
            </a:extLst>
          </p:cNvPr>
          <p:cNvGraphicFramePr>
            <a:graphicFrameLocks noChangeAspect="1"/>
          </p:cNvGraphicFramePr>
          <p:nvPr/>
        </p:nvGraphicFramePr>
        <p:xfrm>
          <a:off x="2841625" y="3932238"/>
          <a:ext cx="650875" cy="381000"/>
        </p:xfrm>
        <a:graphic>
          <a:graphicData uri="http://schemas.openxmlformats.org/presentationml/2006/ole">
            <mc:AlternateContent xmlns:mc="http://schemas.openxmlformats.org/markup-compatibility/2006">
              <mc:Choice xmlns:v="urn:schemas-microsoft-com:vml" Requires="v">
                <p:oleObj spid="_x0000_s88174" name="公式" r:id="rId10" imgW="355292" imgH="203024" progId="Equation.3">
                  <p:embed/>
                </p:oleObj>
              </mc:Choice>
              <mc:Fallback>
                <p:oleObj name="公式" r:id="rId10" imgW="355292" imgH="203024"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1625" y="3932238"/>
                        <a:ext cx="650875" cy="381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0EB02E2-B639-475E-8260-647C56555A8B}"/>
              </a:ext>
            </a:extLst>
          </p:cNvPr>
          <p:cNvSpPr>
            <a:spLocks noGrp="1"/>
          </p:cNvSpPr>
          <p:nvPr>
            <p:ph idx="1"/>
          </p:nvPr>
        </p:nvSpPr>
        <p:spPr>
          <a:xfrm>
            <a:off x="179388" y="260350"/>
            <a:ext cx="8715375" cy="6313488"/>
          </a:xfrm>
          <a:solidFill>
            <a:schemeClr val="bg1"/>
          </a:solidFill>
        </p:spPr>
        <p:txBody>
          <a:bodyPr/>
          <a:lstStyle/>
          <a:p>
            <a:pPr marL="1790700" indent="-1790700">
              <a:lnSpc>
                <a:spcPct val="150000"/>
              </a:lnSpc>
              <a:spcBef>
                <a:spcPts val="0"/>
              </a:spcBef>
              <a:buFont typeface="Wingdings 2" panose="05020102010507070707" pitchFamily="18" charset="2"/>
              <a:buNone/>
              <a:defRPr/>
            </a:pPr>
            <a:r>
              <a:rPr lang="zh-CN" altLang="en-US" sz="2800" dirty="0">
                <a:solidFill>
                  <a:srgbClr val="0000CC"/>
                </a:solidFill>
              </a:rPr>
              <a:t>使用主方法</a:t>
            </a:r>
            <a:r>
              <a:rPr lang="zh-CN" altLang="en-US" sz="2400" dirty="0"/>
              <a:t>：分析递归式满足主定理的哪种情形，即可得到解（无需证明）。</a:t>
            </a:r>
            <a:endParaRPr lang="en-US" altLang="zh-CN" sz="2400" dirty="0"/>
          </a:p>
          <a:p>
            <a:pPr>
              <a:lnSpc>
                <a:spcPct val="150000"/>
              </a:lnSpc>
              <a:spcBef>
                <a:spcPts val="1200"/>
              </a:spcBef>
              <a:buFont typeface="Wingdings 2" panose="05020102010507070707" pitchFamily="18" charset="2"/>
              <a:buNone/>
              <a:defRPr/>
            </a:pPr>
            <a:r>
              <a:rPr lang="zh-CN" altLang="en-US" sz="2400" dirty="0"/>
              <a:t>例</a:t>
            </a:r>
            <a:r>
              <a:rPr lang="en-US" altLang="zh-CN" sz="2400" dirty="0"/>
              <a:t>2.6 </a:t>
            </a:r>
            <a:r>
              <a:rPr lang="zh-CN" altLang="en-US" sz="2400" dirty="0"/>
              <a:t>解递归式</a:t>
            </a:r>
            <a:endParaRPr lang="en-US" altLang="zh-CN" sz="2400" dirty="0"/>
          </a:p>
          <a:p>
            <a:pPr>
              <a:lnSpc>
                <a:spcPct val="150000"/>
              </a:lnSpc>
              <a:spcBef>
                <a:spcPts val="1200"/>
              </a:spcBef>
              <a:buFont typeface="Wingdings 2" panose="05020102010507070707" pitchFamily="18" charset="2"/>
              <a:buNone/>
              <a:defRPr/>
            </a:pPr>
            <a:r>
              <a:rPr lang="zh-CN" altLang="en-US" sz="2400" dirty="0"/>
              <a:t>          分析：这里，</a:t>
            </a:r>
            <a:r>
              <a:rPr lang="en-US" altLang="zh-CN" sz="2400" dirty="0"/>
              <a:t>a=9</a:t>
            </a:r>
            <a:r>
              <a:rPr lang="zh-CN" altLang="en-US" sz="2400" dirty="0"/>
              <a:t>，</a:t>
            </a:r>
            <a:r>
              <a:rPr lang="en-US" altLang="zh-CN" sz="2400" dirty="0"/>
              <a:t>b=3</a:t>
            </a:r>
            <a:r>
              <a:rPr lang="zh-CN" altLang="en-US" sz="2400" dirty="0"/>
              <a:t>，</a:t>
            </a:r>
            <a:r>
              <a:rPr lang="en-US" altLang="zh-CN" sz="2400" dirty="0"/>
              <a:t>f(n)=n</a:t>
            </a:r>
            <a:r>
              <a:rPr lang="zh-CN" altLang="en-US" sz="2400" dirty="0"/>
              <a:t>。</a:t>
            </a:r>
            <a:endParaRPr lang="en-US" altLang="zh-CN" sz="2400" dirty="0"/>
          </a:p>
          <a:p>
            <a:pPr>
              <a:lnSpc>
                <a:spcPct val="150000"/>
              </a:lnSpc>
              <a:spcBef>
                <a:spcPts val="1200"/>
              </a:spcBef>
              <a:buFont typeface="Wingdings 2" panose="05020102010507070707" pitchFamily="18" charset="2"/>
              <a:buNone/>
              <a:defRPr/>
            </a:pPr>
            <a:r>
              <a:rPr lang="en-US" altLang="zh-CN" sz="2400" dirty="0"/>
              <a:t>                    </a:t>
            </a:r>
            <a:r>
              <a:rPr lang="zh-CN" altLang="en-US" sz="2400" dirty="0"/>
              <a:t>则                                           。</a:t>
            </a:r>
            <a:endParaRPr lang="en-US" altLang="zh-CN" sz="2400" dirty="0"/>
          </a:p>
          <a:p>
            <a:pPr>
              <a:lnSpc>
                <a:spcPct val="150000"/>
              </a:lnSpc>
              <a:spcBef>
                <a:spcPts val="1200"/>
              </a:spcBef>
              <a:buFont typeface="Wingdings 2" panose="05020102010507070707" pitchFamily="18" charset="2"/>
              <a:buNone/>
              <a:defRPr/>
            </a:pPr>
            <a:r>
              <a:rPr lang="en-US" altLang="zh-CN" sz="2400" dirty="0"/>
              <a:t>                    </a:t>
            </a:r>
            <a:r>
              <a:rPr lang="zh-CN" altLang="en-US" sz="2400" dirty="0"/>
              <a:t>因为                                            ，其中取</a:t>
            </a:r>
            <a:r>
              <a:rPr lang="el-GR" altLang="zh-CN" sz="2400" dirty="0"/>
              <a:t>ε</a:t>
            </a:r>
            <a:r>
              <a:rPr lang="en-US" altLang="zh-CN" sz="2400" dirty="0"/>
              <a:t>=1</a:t>
            </a:r>
            <a:r>
              <a:rPr lang="zh-CN" altLang="en-US" sz="2400" dirty="0"/>
              <a:t>，</a:t>
            </a:r>
            <a:endParaRPr lang="en-US" altLang="zh-CN" sz="2400" dirty="0"/>
          </a:p>
          <a:p>
            <a:pPr>
              <a:lnSpc>
                <a:spcPct val="150000"/>
              </a:lnSpc>
              <a:spcBef>
                <a:spcPts val="1200"/>
              </a:spcBef>
              <a:buFont typeface="Wingdings 2" panose="05020102010507070707" pitchFamily="18" charset="2"/>
              <a:buNone/>
              <a:defRPr/>
            </a:pPr>
            <a:r>
              <a:rPr lang="en-US" altLang="zh-CN" sz="2400" dirty="0"/>
              <a:t>                    </a:t>
            </a:r>
            <a:r>
              <a:rPr lang="zh-CN" altLang="en-US" sz="2400" dirty="0"/>
              <a:t>所以对应主定理的第一种情况。</a:t>
            </a:r>
            <a:endParaRPr lang="en-US" altLang="zh-CN" sz="2400" dirty="0"/>
          </a:p>
          <a:p>
            <a:pPr>
              <a:lnSpc>
                <a:spcPct val="150000"/>
              </a:lnSpc>
              <a:spcBef>
                <a:spcPts val="1200"/>
              </a:spcBef>
              <a:buFont typeface="Wingdings 2" panose="05020102010507070707" pitchFamily="18" charset="2"/>
              <a:buNone/>
              <a:defRPr/>
            </a:pPr>
            <a:r>
              <a:rPr lang="en-US" altLang="zh-CN" sz="2400" dirty="0"/>
              <a:t>                    </a:t>
            </a:r>
            <a:r>
              <a:rPr lang="zh-CN" altLang="en-US" sz="2400" dirty="0"/>
              <a:t>于是有：</a:t>
            </a:r>
            <a:endParaRPr lang="en-US" altLang="zh-CN" sz="2400" dirty="0"/>
          </a:p>
          <a:p>
            <a:pPr>
              <a:lnSpc>
                <a:spcPct val="150000"/>
              </a:lnSpc>
              <a:spcBef>
                <a:spcPts val="0"/>
              </a:spcBef>
              <a:buFont typeface="Wingdings 2" panose="05020102010507070707" pitchFamily="18" charset="2"/>
              <a:buNone/>
              <a:defRPr/>
            </a:pPr>
            <a:endParaRPr lang="en-US" altLang="zh-CN" sz="2400" dirty="0"/>
          </a:p>
          <a:p>
            <a:pPr>
              <a:lnSpc>
                <a:spcPct val="150000"/>
              </a:lnSpc>
              <a:spcBef>
                <a:spcPts val="0"/>
              </a:spcBef>
              <a:buFont typeface="Wingdings 2" panose="05020102010507070707" pitchFamily="18" charset="2"/>
              <a:buNone/>
              <a:defRPr/>
            </a:pPr>
            <a:endParaRPr lang="en-US" altLang="zh-CN" sz="2400" dirty="0"/>
          </a:p>
          <a:p>
            <a:pPr>
              <a:lnSpc>
                <a:spcPct val="150000"/>
              </a:lnSpc>
              <a:spcBef>
                <a:spcPts val="0"/>
              </a:spcBef>
              <a:buFont typeface="Wingdings 2" panose="05020102010507070707" pitchFamily="18" charset="2"/>
              <a:buNone/>
              <a:defRPr/>
            </a:pPr>
            <a:r>
              <a:rPr lang="en-US" altLang="zh-CN" sz="2400" dirty="0"/>
              <a:t>                        </a:t>
            </a:r>
            <a:endParaRPr lang="zh-CN" altLang="en-US" sz="2400" dirty="0"/>
          </a:p>
        </p:txBody>
      </p:sp>
      <p:graphicFrame>
        <p:nvGraphicFramePr>
          <p:cNvPr id="89091" name="Object 3">
            <a:extLst>
              <a:ext uri="{FF2B5EF4-FFF2-40B4-BE49-F238E27FC236}">
                <a16:creationId xmlns:a16="http://schemas.microsoft.com/office/drawing/2014/main" id="{AC37FAA6-1E8E-40EE-8E5F-F5928B10B30C}"/>
              </a:ext>
            </a:extLst>
          </p:cNvPr>
          <p:cNvGraphicFramePr>
            <a:graphicFrameLocks noChangeAspect="1"/>
          </p:cNvGraphicFramePr>
          <p:nvPr/>
        </p:nvGraphicFramePr>
        <p:xfrm>
          <a:off x="2555875" y="1773238"/>
          <a:ext cx="2820988" cy="439737"/>
        </p:xfrm>
        <a:graphic>
          <a:graphicData uri="http://schemas.openxmlformats.org/presentationml/2006/ole">
            <mc:AlternateContent xmlns:mc="http://schemas.openxmlformats.org/markup-compatibility/2006">
              <mc:Choice xmlns:v="urn:schemas-microsoft-com:vml" Requires="v">
                <p:oleObj spid="_x0000_s89159" name="公式" r:id="rId3" imgW="1206500" imgH="203200" progId="Equation.3">
                  <p:embed/>
                </p:oleObj>
              </mc:Choice>
              <mc:Fallback>
                <p:oleObj name="公式" r:id="rId3" imgW="1206500" imgH="203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773238"/>
                        <a:ext cx="282098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2" name="Object 4">
            <a:extLst>
              <a:ext uri="{FF2B5EF4-FFF2-40B4-BE49-F238E27FC236}">
                <a16:creationId xmlns:a16="http://schemas.microsoft.com/office/drawing/2014/main" id="{8CDA2134-DDAA-4745-8EA6-93FA388FD80B}"/>
              </a:ext>
            </a:extLst>
          </p:cNvPr>
          <p:cNvGraphicFramePr>
            <a:graphicFrameLocks noChangeAspect="1"/>
          </p:cNvGraphicFramePr>
          <p:nvPr/>
        </p:nvGraphicFramePr>
        <p:xfrm>
          <a:off x="2681288" y="3709988"/>
          <a:ext cx="3835400" cy="611187"/>
        </p:xfrm>
        <a:graphic>
          <a:graphicData uri="http://schemas.openxmlformats.org/presentationml/2006/ole">
            <mc:AlternateContent xmlns:mc="http://schemas.openxmlformats.org/markup-compatibility/2006">
              <mc:Choice xmlns:v="urn:schemas-microsoft-com:vml" Requires="v">
                <p:oleObj spid="_x0000_s89160" name="公式" r:id="rId5" imgW="1548728" imgH="241195" progId="Equation.3">
                  <p:embed/>
                </p:oleObj>
              </mc:Choice>
              <mc:Fallback>
                <p:oleObj name="公式" r:id="rId5" imgW="1548728" imgH="241195"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1288" y="3709988"/>
                        <a:ext cx="383540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3" name="Object 5">
            <a:extLst>
              <a:ext uri="{FF2B5EF4-FFF2-40B4-BE49-F238E27FC236}">
                <a16:creationId xmlns:a16="http://schemas.microsoft.com/office/drawing/2014/main" id="{1C124F5C-48DA-406E-9288-F15C8B2DE6EE}"/>
              </a:ext>
            </a:extLst>
          </p:cNvPr>
          <p:cNvGraphicFramePr>
            <a:graphicFrameLocks noChangeAspect="1"/>
          </p:cNvGraphicFramePr>
          <p:nvPr/>
        </p:nvGraphicFramePr>
        <p:xfrm>
          <a:off x="3405188" y="5149850"/>
          <a:ext cx="2263775" cy="595313"/>
        </p:xfrm>
        <a:graphic>
          <a:graphicData uri="http://schemas.openxmlformats.org/presentationml/2006/ole">
            <mc:AlternateContent xmlns:mc="http://schemas.openxmlformats.org/markup-compatibility/2006">
              <mc:Choice xmlns:v="urn:schemas-microsoft-com:vml" Requires="v">
                <p:oleObj spid="_x0000_s89161" name="公式" r:id="rId7" imgW="889000" imgH="228600" progId="Equation.3">
                  <p:embed/>
                </p:oleObj>
              </mc:Choice>
              <mc:Fallback>
                <p:oleObj name="公式" r:id="rId7" imgW="88900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5188" y="5149850"/>
                        <a:ext cx="22637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4" name="Object 8">
            <a:extLst>
              <a:ext uri="{FF2B5EF4-FFF2-40B4-BE49-F238E27FC236}">
                <a16:creationId xmlns:a16="http://schemas.microsoft.com/office/drawing/2014/main" id="{F939ACDE-1793-4ADD-9023-A2BDB422FBE8}"/>
              </a:ext>
            </a:extLst>
          </p:cNvPr>
          <p:cNvGraphicFramePr>
            <a:graphicFrameLocks noChangeAspect="1"/>
          </p:cNvGraphicFramePr>
          <p:nvPr/>
        </p:nvGraphicFramePr>
        <p:xfrm>
          <a:off x="2484438" y="3024188"/>
          <a:ext cx="3640137" cy="581025"/>
        </p:xfrm>
        <a:graphic>
          <a:graphicData uri="http://schemas.openxmlformats.org/presentationml/2006/ole">
            <mc:AlternateContent xmlns:mc="http://schemas.openxmlformats.org/markup-compatibility/2006">
              <mc:Choice xmlns:v="urn:schemas-microsoft-com:vml" Requires="v">
                <p:oleObj spid="_x0000_s89162" name="公式" r:id="rId9" imgW="1548728" imgH="241195" progId="Equation.3">
                  <p:embed/>
                </p:oleObj>
              </mc:Choice>
              <mc:Fallback>
                <p:oleObj name="公式" r:id="rId9" imgW="1548728" imgH="241195"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3024188"/>
                        <a:ext cx="36401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2">
            <a:extLst>
              <a:ext uri="{FF2B5EF4-FFF2-40B4-BE49-F238E27FC236}">
                <a16:creationId xmlns:a16="http://schemas.microsoft.com/office/drawing/2014/main" id="{42445FE7-7ABC-421E-9C15-02710141BA6D}"/>
              </a:ext>
            </a:extLst>
          </p:cNvPr>
          <p:cNvSpPr>
            <a:spLocks noGrp="1" noChangeArrowheads="1"/>
          </p:cNvSpPr>
          <p:nvPr>
            <p:ph idx="1"/>
          </p:nvPr>
        </p:nvSpPr>
        <p:spPr>
          <a:xfrm>
            <a:off x="179388" y="787400"/>
            <a:ext cx="8715375" cy="5089525"/>
          </a:xfrm>
          <a:solidFill>
            <a:schemeClr val="bg1"/>
          </a:solidFill>
        </p:spPr>
        <p:txBody>
          <a:bodyPr/>
          <a:lstStyle/>
          <a:p>
            <a:pPr>
              <a:lnSpc>
                <a:spcPct val="150000"/>
              </a:lnSpc>
              <a:spcBef>
                <a:spcPts val="1800"/>
              </a:spcBef>
              <a:buFont typeface="Wingdings 2" panose="05020102010507070707" pitchFamily="18" charset="2"/>
              <a:buNone/>
            </a:pPr>
            <a:r>
              <a:rPr lang="zh-CN" altLang="en-US" sz="2400"/>
              <a:t>例</a:t>
            </a:r>
            <a:r>
              <a:rPr lang="en-US" altLang="zh-CN" sz="2400"/>
              <a:t>2.7 </a:t>
            </a:r>
            <a:r>
              <a:rPr lang="zh-CN" altLang="en-US" sz="2400"/>
              <a:t>解递归式</a:t>
            </a:r>
            <a:endParaRPr lang="en-US" altLang="zh-CN" sz="2400"/>
          </a:p>
          <a:p>
            <a:pPr>
              <a:lnSpc>
                <a:spcPct val="150000"/>
              </a:lnSpc>
              <a:spcBef>
                <a:spcPts val="1800"/>
              </a:spcBef>
              <a:buFont typeface="Wingdings 2" panose="05020102010507070707" pitchFamily="18" charset="2"/>
              <a:buNone/>
            </a:pPr>
            <a:r>
              <a:rPr lang="zh-CN" altLang="en-US" sz="2400"/>
              <a:t>          分析：这里，</a:t>
            </a:r>
            <a:r>
              <a:rPr lang="en-US" altLang="zh-CN" sz="2400"/>
              <a:t>a=1</a:t>
            </a:r>
            <a:r>
              <a:rPr lang="zh-CN" altLang="en-US" sz="2400"/>
              <a:t>，</a:t>
            </a:r>
            <a:r>
              <a:rPr lang="en-US" altLang="zh-CN" sz="2400"/>
              <a:t>b=3/2</a:t>
            </a:r>
            <a:r>
              <a:rPr lang="zh-CN" altLang="en-US" sz="2400"/>
              <a:t>，</a:t>
            </a:r>
            <a:r>
              <a:rPr lang="en-US" altLang="zh-CN" sz="2400"/>
              <a:t>f(n)=1</a:t>
            </a:r>
            <a:r>
              <a:rPr lang="zh-CN" altLang="en-US" sz="2400"/>
              <a:t>，因此有   </a:t>
            </a:r>
            <a:endParaRPr lang="en-US" altLang="zh-CN" sz="2400"/>
          </a:p>
          <a:p>
            <a:pPr>
              <a:lnSpc>
                <a:spcPct val="150000"/>
              </a:lnSpc>
              <a:spcBef>
                <a:spcPts val="1800"/>
              </a:spcBef>
              <a:buFont typeface="Wingdings 2" panose="05020102010507070707" pitchFamily="18" charset="2"/>
              <a:buNone/>
            </a:pPr>
            <a:r>
              <a:rPr lang="zh-CN" altLang="en-US" sz="2400"/>
              <a:t>                  </a:t>
            </a:r>
            <a:endParaRPr lang="en-US" altLang="zh-CN" sz="2400"/>
          </a:p>
          <a:p>
            <a:pPr>
              <a:lnSpc>
                <a:spcPct val="150000"/>
              </a:lnSpc>
              <a:spcBef>
                <a:spcPts val="1800"/>
              </a:spcBef>
              <a:buFont typeface="Wingdings 2" panose="05020102010507070707" pitchFamily="18" charset="2"/>
              <a:buNone/>
            </a:pPr>
            <a:r>
              <a:rPr lang="en-US" altLang="zh-CN" sz="2400"/>
              <a:t>                     </a:t>
            </a:r>
            <a:r>
              <a:rPr lang="zh-CN" altLang="en-US" sz="2400"/>
              <a:t>且有             </a:t>
            </a:r>
            <a:endParaRPr lang="en-US" altLang="zh-CN" sz="2400"/>
          </a:p>
          <a:p>
            <a:pPr>
              <a:lnSpc>
                <a:spcPct val="150000"/>
              </a:lnSpc>
              <a:spcBef>
                <a:spcPts val="1800"/>
              </a:spcBef>
              <a:buFont typeface="Wingdings 2" panose="05020102010507070707" pitchFamily="18" charset="2"/>
              <a:buNone/>
            </a:pPr>
            <a:endParaRPr lang="en-US" altLang="zh-CN" sz="2400"/>
          </a:p>
          <a:p>
            <a:pPr>
              <a:lnSpc>
                <a:spcPct val="150000"/>
              </a:lnSpc>
              <a:spcBef>
                <a:spcPts val="1800"/>
              </a:spcBef>
              <a:buFont typeface="Wingdings 2" panose="05020102010507070707" pitchFamily="18" charset="2"/>
              <a:buNone/>
            </a:pPr>
            <a:r>
              <a:rPr lang="zh-CN" altLang="en-US" sz="2400"/>
              <a:t>                     故主定理第二种情况成立，即 </a:t>
            </a:r>
            <a:r>
              <a:rPr lang="en-US" altLang="zh-CN" sz="2400"/>
              <a:t>T(n)=</a:t>
            </a:r>
            <a:r>
              <a:rPr lang="el-GR" altLang="zh-CN" sz="2400"/>
              <a:t>Θ</a:t>
            </a:r>
            <a:r>
              <a:rPr lang="en-US" altLang="zh-CN" sz="2400"/>
              <a:t>(log</a:t>
            </a:r>
            <a:r>
              <a:rPr lang="en-US" altLang="zh-CN" sz="2400" i="1"/>
              <a:t>n</a:t>
            </a:r>
            <a:r>
              <a:rPr lang="en-US" altLang="zh-CN" sz="2400"/>
              <a:t>)</a:t>
            </a:r>
          </a:p>
          <a:p>
            <a:pPr>
              <a:lnSpc>
                <a:spcPct val="150000"/>
              </a:lnSpc>
              <a:spcBef>
                <a:spcPct val="0"/>
              </a:spcBef>
              <a:buFont typeface="Wingdings 2" panose="05020102010507070707" pitchFamily="18" charset="2"/>
              <a:buNone/>
            </a:pPr>
            <a:endParaRPr lang="en-US" altLang="zh-CN" sz="2400"/>
          </a:p>
          <a:p>
            <a:pPr>
              <a:lnSpc>
                <a:spcPct val="150000"/>
              </a:lnSpc>
              <a:spcBef>
                <a:spcPct val="0"/>
              </a:spcBef>
              <a:buFont typeface="Wingdings 2" panose="05020102010507070707" pitchFamily="18" charset="2"/>
              <a:buNone/>
            </a:pPr>
            <a:endParaRPr lang="en-US" altLang="zh-CN" sz="2400"/>
          </a:p>
          <a:p>
            <a:pPr>
              <a:lnSpc>
                <a:spcPct val="150000"/>
              </a:lnSpc>
              <a:spcBef>
                <a:spcPct val="0"/>
              </a:spcBef>
              <a:buFont typeface="Wingdings 2" panose="05020102010507070707" pitchFamily="18" charset="2"/>
              <a:buNone/>
            </a:pPr>
            <a:r>
              <a:rPr lang="en-US" altLang="zh-CN" sz="2400"/>
              <a:t>                        </a:t>
            </a:r>
            <a:endParaRPr lang="zh-CN" altLang="en-US" sz="2400"/>
          </a:p>
        </p:txBody>
      </p:sp>
      <p:graphicFrame>
        <p:nvGraphicFramePr>
          <p:cNvPr id="90115" name="Object 3">
            <a:extLst>
              <a:ext uri="{FF2B5EF4-FFF2-40B4-BE49-F238E27FC236}">
                <a16:creationId xmlns:a16="http://schemas.microsoft.com/office/drawing/2014/main" id="{6C158464-1377-4168-B3E9-2A4DBC84B734}"/>
              </a:ext>
            </a:extLst>
          </p:cNvPr>
          <p:cNvGraphicFramePr>
            <a:graphicFrameLocks noChangeAspect="1"/>
          </p:cNvGraphicFramePr>
          <p:nvPr/>
        </p:nvGraphicFramePr>
        <p:xfrm>
          <a:off x="2700338" y="2371725"/>
          <a:ext cx="3830637" cy="576263"/>
        </p:xfrm>
        <a:graphic>
          <a:graphicData uri="http://schemas.openxmlformats.org/presentationml/2006/ole">
            <mc:AlternateContent xmlns:mc="http://schemas.openxmlformats.org/markup-compatibility/2006">
              <mc:Choice xmlns:v="urn:schemas-microsoft-com:vml" Requires="v">
                <p:oleObj spid="_x0000_s90166" name="公式" r:id="rId3" imgW="1384300" imgH="203200" progId="Equation.3">
                  <p:embed/>
                </p:oleObj>
              </mc:Choice>
              <mc:Fallback>
                <p:oleObj name="公式" r:id="rId3" imgW="1384300" imgH="203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371725"/>
                        <a:ext cx="38306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6" name="Object 6">
            <a:extLst>
              <a:ext uri="{FF2B5EF4-FFF2-40B4-BE49-F238E27FC236}">
                <a16:creationId xmlns:a16="http://schemas.microsoft.com/office/drawing/2014/main" id="{78B4F024-B7A7-4EBC-820D-C748EC4C553F}"/>
              </a:ext>
            </a:extLst>
          </p:cNvPr>
          <p:cNvGraphicFramePr>
            <a:graphicFrameLocks noChangeAspect="1"/>
          </p:cNvGraphicFramePr>
          <p:nvPr/>
        </p:nvGraphicFramePr>
        <p:xfrm>
          <a:off x="2479675" y="931863"/>
          <a:ext cx="3203575" cy="441325"/>
        </p:xfrm>
        <a:graphic>
          <a:graphicData uri="http://schemas.openxmlformats.org/presentationml/2006/ole">
            <mc:AlternateContent xmlns:mc="http://schemas.openxmlformats.org/markup-compatibility/2006">
              <mc:Choice xmlns:v="urn:schemas-microsoft-com:vml" Requires="v">
                <p:oleObj spid="_x0000_s90167" name="公式" r:id="rId5" imgW="1371600" imgH="203200" progId="Equation.3">
                  <p:embed/>
                </p:oleObj>
              </mc:Choice>
              <mc:Fallback>
                <p:oleObj name="公式" r:id="rId5" imgW="1371600" imgH="203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9675" y="931863"/>
                        <a:ext cx="3203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7" name="Object 7">
            <a:extLst>
              <a:ext uri="{FF2B5EF4-FFF2-40B4-BE49-F238E27FC236}">
                <a16:creationId xmlns:a16="http://schemas.microsoft.com/office/drawing/2014/main" id="{67FD7AB4-5274-46A0-9E5B-71669D52BB6A}"/>
              </a:ext>
            </a:extLst>
          </p:cNvPr>
          <p:cNvGraphicFramePr>
            <a:graphicFrameLocks noChangeAspect="1"/>
          </p:cNvGraphicFramePr>
          <p:nvPr/>
        </p:nvGraphicFramePr>
        <p:xfrm>
          <a:off x="2700338" y="3644900"/>
          <a:ext cx="3959225" cy="606425"/>
        </p:xfrm>
        <a:graphic>
          <a:graphicData uri="http://schemas.openxmlformats.org/presentationml/2006/ole">
            <mc:AlternateContent xmlns:mc="http://schemas.openxmlformats.org/markup-compatibility/2006">
              <mc:Choice xmlns:v="urn:schemas-microsoft-com:vml" Requires="v">
                <p:oleObj spid="_x0000_s90168" name="公式" r:id="rId7" imgW="1612900" imgH="241300" progId="Equation.3">
                  <p:embed/>
                </p:oleObj>
              </mc:Choice>
              <mc:Fallback>
                <p:oleObj name="公式" r:id="rId7" imgW="1612900" imgH="2413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3644900"/>
                        <a:ext cx="39592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2">
            <a:extLst>
              <a:ext uri="{FF2B5EF4-FFF2-40B4-BE49-F238E27FC236}">
                <a16:creationId xmlns:a16="http://schemas.microsoft.com/office/drawing/2014/main" id="{43D2BF29-B943-433E-8662-21C99EB57EBC}"/>
              </a:ext>
            </a:extLst>
          </p:cNvPr>
          <p:cNvSpPr>
            <a:spLocks noGrp="1" noChangeArrowheads="1"/>
          </p:cNvSpPr>
          <p:nvPr>
            <p:ph idx="1"/>
          </p:nvPr>
        </p:nvSpPr>
        <p:spPr>
          <a:xfrm>
            <a:off x="250825" y="333375"/>
            <a:ext cx="8291513" cy="4994275"/>
          </a:xfrm>
          <a:solidFill>
            <a:schemeClr val="bg1"/>
          </a:solidFill>
        </p:spPr>
        <p:txBody>
          <a:bodyPr/>
          <a:lstStyle/>
          <a:p>
            <a:pPr>
              <a:lnSpc>
                <a:spcPct val="150000"/>
              </a:lnSpc>
              <a:buClr>
                <a:srgbClr val="2F2F2F"/>
              </a:buClr>
              <a:buFont typeface="Wingdings 2" panose="05020102010507070707" pitchFamily="18" charset="2"/>
              <a:buNone/>
            </a:pPr>
            <a:r>
              <a:rPr lang="zh-CN" altLang="en-US" sz="2400">
                <a:solidFill>
                  <a:srgbClr val="000000"/>
                </a:solidFill>
              </a:rPr>
              <a:t>例</a:t>
            </a:r>
            <a:r>
              <a:rPr lang="en-US" altLang="zh-CN" sz="2400">
                <a:solidFill>
                  <a:srgbClr val="000000"/>
                </a:solidFill>
              </a:rPr>
              <a:t>2.8 </a:t>
            </a:r>
            <a:r>
              <a:rPr lang="zh-CN" altLang="en-US" sz="2400">
                <a:solidFill>
                  <a:srgbClr val="000000"/>
                </a:solidFill>
              </a:rPr>
              <a:t>解递归式</a:t>
            </a:r>
            <a:endParaRPr lang="en-US" altLang="zh-CN" sz="2400">
              <a:solidFill>
                <a:srgbClr val="000000"/>
              </a:solidFill>
            </a:endParaRPr>
          </a:p>
          <a:p>
            <a:pPr>
              <a:lnSpc>
                <a:spcPct val="150000"/>
              </a:lnSpc>
              <a:spcBef>
                <a:spcPts val="1800"/>
              </a:spcBef>
              <a:buClr>
                <a:srgbClr val="2F2F2F"/>
              </a:buClr>
              <a:buFont typeface="Wingdings 2" panose="05020102010507070707" pitchFamily="18" charset="2"/>
              <a:buNone/>
            </a:pPr>
            <a:r>
              <a:rPr lang="zh-CN" altLang="en-US" sz="2400">
                <a:solidFill>
                  <a:srgbClr val="000000"/>
                </a:solidFill>
              </a:rPr>
              <a:t>         分析：这里，</a:t>
            </a:r>
            <a:r>
              <a:rPr lang="en-US" altLang="zh-CN" sz="2400">
                <a:solidFill>
                  <a:srgbClr val="000000"/>
                </a:solidFill>
              </a:rPr>
              <a:t>a=3</a:t>
            </a:r>
            <a:r>
              <a:rPr lang="zh-CN" altLang="en-US" sz="2400">
                <a:solidFill>
                  <a:srgbClr val="000000"/>
                </a:solidFill>
              </a:rPr>
              <a:t>，</a:t>
            </a:r>
            <a:r>
              <a:rPr lang="en-US" altLang="zh-CN" sz="2400">
                <a:solidFill>
                  <a:srgbClr val="000000"/>
                </a:solidFill>
              </a:rPr>
              <a:t>b=4</a:t>
            </a:r>
            <a:r>
              <a:rPr lang="zh-CN" altLang="en-US" sz="2400">
                <a:solidFill>
                  <a:srgbClr val="000000"/>
                </a:solidFill>
              </a:rPr>
              <a:t>，</a:t>
            </a:r>
            <a:r>
              <a:rPr lang="en-US" altLang="zh-CN" sz="2400">
                <a:solidFill>
                  <a:srgbClr val="000000"/>
                </a:solidFill>
              </a:rPr>
              <a:t>f(n)=nlog</a:t>
            </a:r>
            <a:r>
              <a:rPr lang="en-US" altLang="zh-CN" sz="2400" i="1">
                <a:solidFill>
                  <a:srgbClr val="000000"/>
                </a:solidFill>
              </a:rPr>
              <a:t>n</a:t>
            </a:r>
            <a:r>
              <a:rPr lang="zh-CN" altLang="en-US" sz="2400">
                <a:solidFill>
                  <a:srgbClr val="000000"/>
                </a:solidFill>
              </a:rPr>
              <a:t>，</a:t>
            </a:r>
            <a:endParaRPr lang="en-US" altLang="zh-CN" sz="2400">
              <a:solidFill>
                <a:srgbClr val="000000"/>
              </a:solidFill>
            </a:endParaRPr>
          </a:p>
          <a:p>
            <a:pPr>
              <a:lnSpc>
                <a:spcPct val="150000"/>
              </a:lnSpc>
              <a:spcBef>
                <a:spcPts val="1800"/>
              </a:spcBef>
              <a:buClr>
                <a:srgbClr val="2F2F2F"/>
              </a:buClr>
              <a:buFont typeface="Wingdings 2" panose="05020102010507070707" pitchFamily="18" charset="2"/>
              <a:buNone/>
            </a:pPr>
            <a:r>
              <a:rPr lang="en-US" altLang="zh-CN" sz="2400">
                <a:solidFill>
                  <a:srgbClr val="000000"/>
                </a:solidFill>
              </a:rPr>
              <a:t>                                               </a:t>
            </a:r>
          </a:p>
          <a:p>
            <a:pPr>
              <a:lnSpc>
                <a:spcPct val="150000"/>
              </a:lnSpc>
              <a:spcBef>
                <a:spcPts val="1800"/>
              </a:spcBef>
              <a:buClr>
                <a:srgbClr val="2F2F2F"/>
              </a:buClr>
              <a:buFont typeface="Wingdings 2" panose="05020102010507070707" pitchFamily="18" charset="2"/>
              <a:buNone/>
            </a:pPr>
            <a:r>
              <a:rPr lang="en-US" altLang="zh-CN" sz="2400">
                <a:solidFill>
                  <a:srgbClr val="000000"/>
                </a:solidFill>
              </a:rPr>
              <a:t>                   </a:t>
            </a:r>
            <a:r>
              <a:rPr lang="zh-CN" altLang="en-US" sz="2400">
                <a:solidFill>
                  <a:srgbClr val="000000"/>
                </a:solidFill>
              </a:rPr>
              <a:t>故，                           成立，其中可取</a:t>
            </a:r>
            <a:r>
              <a:rPr lang="el-GR" altLang="zh-CN" sz="2400"/>
              <a:t>ε≈</a:t>
            </a:r>
            <a:r>
              <a:rPr lang="en-US" altLang="zh-CN" sz="2400"/>
              <a:t>0.2</a:t>
            </a:r>
            <a:r>
              <a:rPr lang="zh-CN" altLang="en-US" sz="2400"/>
              <a:t>。</a:t>
            </a:r>
            <a:endParaRPr lang="en-US" altLang="zh-CN" sz="2400"/>
          </a:p>
          <a:p>
            <a:pPr>
              <a:lnSpc>
                <a:spcPct val="150000"/>
              </a:lnSpc>
              <a:spcBef>
                <a:spcPts val="1800"/>
              </a:spcBef>
              <a:buClr>
                <a:srgbClr val="2F2F2F"/>
              </a:buClr>
              <a:buFont typeface="Wingdings 2" panose="05020102010507070707" pitchFamily="18" charset="2"/>
              <a:buNone/>
            </a:pPr>
            <a:r>
              <a:rPr lang="en-US" altLang="zh-CN" sz="2400">
                <a:solidFill>
                  <a:srgbClr val="000000"/>
                </a:solidFill>
              </a:rPr>
              <a:t>         </a:t>
            </a:r>
            <a:r>
              <a:rPr lang="zh-CN" altLang="en-US" sz="2400">
                <a:solidFill>
                  <a:srgbClr val="000000"/>
                </a:solidFill>
              </a:rPr>
              <a:t>同时，对足够大的</a:t>
            </a:r>
            <a:r>
              <a:rPr lang="en-US" altLang="zh-CN" sz="2400">
                <a:solidFill>
                  <a:srgbClr val="000000"/>
                </a:solidFill>
              </a:rPr>
              <a:t>n</a:t>
            </a:r>
            <a:r>
              <a:rPr lang="zh-CN" altLang="en-US" sz="2400">
                <a:solidFill>
                  <a:srgbClr val="000000"/>
                </a:solidFill>
              </a:rPr>
              <a:t>，</a:t>
            </a:r>
            <a:endParaRPr lang="en-US" altLang="zh-CN" sz="2400">
              <a:solidFill>
                <a:srgbClr val="000000"/>
              </a:solidFill>
            </a:endParaRPr>
          </a:p>
          <a:p>
            <a:pPr>
              <a:lnSpc>
                <a:spcPct val="150000"/>
              </a:lnSpc>
              <a:spcBef>
                <a:spcPts val="1800"/>
              </a:spcBef>
              <a:buClr>
                <a:srgbClr val="2F2F2F"/>
              </a:buClr>
              <a:buFont typeface="Wingdings 2" panose="05020102010507070707" pitchFamily="18" charset="2"/>
              <a:buNone/>
            </a:pPr>
            <a:endParaRPr lang="en-US" altLang="zh-CN" sz="2400">
              <a:solidFill>
                <a:srgbClr val="000000"/>
              </a:solidFill>
            </a:endParaRPr>
          </a:p>
          <a:p>
            <a:pPr>
              <a:lnSpc>
                <a:spcPct val="150000"/>
              </a:lnSpc>
              <a:spcBef>
                <a:spcPts val="1800"/>
              </a:spcBef>
              <a:buClr>
                <a:srgbClr val="2F2F2F"/>
              </a:buClr>
              <a:buFont typeface="Wingdings 2" panose="05020102010507070707" pitchFamily="18" charset="2"/>
              <a:buNone/>
            </a:pPr>
            <a:r>
              <a:rPr lang="en-US" altLang="zh-CN" sz="2400">
                <a:solidFill>
                  <a:srgbClr val="000000"/>
                </a:solidFill>
              </a:rPr>
              <a:t>                    </a:t>
            </a:r>
            <a:r>
              <a:rPr lang="zh-CN" altLang="en-US" sz="2400">
                <a:solidFill>
                  <a:srgbClr val="000000"/>
                </a:solidFill>
              </a:rPr>
              <a:t>其中，</a:t>
            </a:r>
            <a:r>
              <a:rPr lang="en-US" altLang="zh-CN" sz="2400" b="1">
                <a:solidFill>
                  <a:srgbClr val="0000FF"/>
                </a:solidFill>
              </a:rPr>
              <a:t>c = 3/4</a:t>
            </a:r>
            <a:r>
              <a:rPr lang="zh-CN" altLang="en-US" sz="2400">
                <a:solidFill>
                  <a:srgbClr val="000000"/>
                </a:solidFill>
              </a:rPr>
              <a:t>。</a:t>
            </a:r>
            <a:endParaRPr lang="en-US" altLang="zh-CN" sz="2400">
              <a:solidFill>
                <a:srgbClr val="000000"/>
              </a:solidFill>
            </a:endParaRPr>
          </a:p>
          <a:p>
            <a:pPr>
              <a:lnSpc>
                <a:spcPct val="150000"/>
              </a:lnSpc>
              <a:spcBef>
                <a:spcPts val="1800"/>
              </a:spcBef>
              <a:buClr>
                <a:srgbClr val="2F2F2F"/>
              </a:buClr>
              <a:buFont typeface="Wingdings 2" panose="05020102010507070707" pitchFamily="18" charset="2"/>
              <a:buNone/>
            </a:pPr>
            <a:r>
              <a:rPr lang="en-US" altLang="zh-CN" sz="2400">
                <a:solidFill>
                  <a:srgbClr val="000000"/>
                </a:solidFill>
              </a:rPr>
              <a:t>         </a:t>
            </a:r>
            <a:r>
              <a:rPr lang="zh-CN" altLang="en-US" sz="2400">
                <a:solidFill>
                  <a:srgbClr val="000000"/>
                </a:solidFill>
              </a:rPr>
              <a:t>所以第三种情况成立，</a:t>
            </a:r>
            <a:r>
              <a:rPr lang="en-US" altLang="zh-CN" sz="2400" b="1">
                <a:solidFill>
                  <a:srgbClr val="0000FF"/>
                </a:solidFill>
              </a:rPr>
              <a:t>T(n) = </a:t>
            </a:r>
            <a:r>
              <a:rPr lang="el-GR" altLang="zh-CN" sz="2400" b="1">
                <a:solidFill>
                  <a:srgbClr val="0000FF"/>
                </a:solidFill>
              </a:rPr>
              <a:t>Θ</a:t>
            </a:r>
            <a:r>
              <a:rPr lang="en-US" altLang="zh-CN" sz="2400" b="1">
                <a:solidFill>
                  <a:srgbClr val="0000FF"/>
                </a:solidFill>
              </a:rPr>
              <a:t>(nlogn)</a:t>
            </a:r>
            <a:r>
              <a:rPr lang="zh-CN" altLang="en-US" sz="2400">
                <a:solidFill>
                  <a:srgbClr val="000000"/>
                </a:solidFill>
              </a:rPr>
              <a:t>。</a:t>
            </a:r>
            <a:endParaRPr lang="en-US" altLang="zh-CN" sz="2400">
              <a:solidFill>
                <a:srgbClr val="000000"/>
              </a:solidFill>
            </a:endParaRPr>
          </a:p>
          <a:p>
            <a:pPr>
              <a:lnSpc>
                <a:spcPct val="150000"/>
              </a:lnSpc>
              <a:buFont typeface="Wingdings 2" panose="05020102010507070707" pitchFamily="18" charset="2"/>
              <a:buNone/>
            </a:pPr>
            <a:endParaRPr lang="zh-CN" altLang="en-US"/>
          </a:p>
        </p:txBody>
      </p:sp>
      <p:graphicFrame>
        <p:nvGraphicFramePr>
          <p:cNvPr id="91139" name="Object 3">
            <a:extLst>
              <a:ext uri="{FF2B5EF4-FFF2-40B4-BE49-F238E27FC236}">
                <a16:creationId xmlns:a16="http://schemas.microsoft.com/office/drawing/2014/main" id="{81E8E867-6551-45BE-923E-A11871BF78C5}"/>
              </a:ext>
            </a:extLst>
          </p:cNvPr>
          <p:cNvGraphicFramePr>
            <a:graphicFrameLocks noChangeAspect="1"/>
          </p:cNvGraphicFramePr>
          <p:nvPr/>
        </p:nvGraphicFramePr>
        <p:xfrm>
          <a:off x="2484438" y="485775"/>
          <a:ext cx="3735387" cy="461963"/>
        </p:xfrm>
        <a:graphic>
          <a:graphicData uri="http://schemas.openxmlformats.org/presentationml/2006/ole">
            <mc:AlternateContent xmlns:mc="http://schemas.openxmlformats.org/markup-compatibility/2006">
              <mc:Choice xmlns:v="urn:schemas-microsoft-com:vml" Requires="v">
                <p:oleObj spid="_x0000_s91207" name="公式" r:id="rId3" imgW="1524000" imgH="203200" progId="Equation.3">
                  <p:embed/>
                </p:oleObj>
              </mc:Choice>
              <mc:Fallback>
                <p:oleObj name="公式" r:id="rId3" imgW="1524000" imgH="203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485775"/>
                        <a:ext cx="3735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0" name="Object 3">
            <a:extLst>
              <a:ext uri="{FF2B5EF4-FFF2-40B4-BE49-F238E27FC236}">
                <a16:creationId xmlns:a16="http://schemas.microsoft.com/office/drawing/2014/main" id="{01C62F4E-4E63-4B64-BF85-430D815A3D6E}"/>
              </a:ext>
            </a:extLst>
          </p:cNvPr>
          <p:cNvGraphicFramePr>
            <a:graphicFrameLocks noChangeAspect="1"/>
          </p:cNvGraphicFramePr>
          <p:nvPr/>
        </p:nvGraphicFramePr>
        <p:xfrm>
          <a:off x="2555875" y="1884363"/>
          <a:ext cx="4102100" cy="641350"/>
        </p:xfrm>
        <a:graphic>
          <a:graphicData uri="http://schemas.openxmlformats.org/presentationml/2006/ole">
            <mc:AlternateContent xmlns:mc="http://schemas.openxmlformats.org/markup-compatibility/2006">
              <mc:Choice xmlns:v="urn:schemas-microsoft-com:vml" Requires="v">
                <p:oleObj spid="_x0000_s91208" name="公式" r:id="rId5" imgW="1498600" imgH="228600" progId="Equation.3">
                  <p:embed/>
                </p:oleObj>
              </mc:Choice>
              <mc:Fallback>
                <p:oleObj name="公式" r:id="rId5" imgW="14986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1884363"/>
                        <a:ext cx="4102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1" name="Object 4">
            <a:extLst>
              <a:ext uri="{FF2B5EF4-FFF2-40B4-BE49-F238E27FC236}">
                <a16:creationId xmlns:a16="http://schemas.microsoft.com/office/drawing/2014/main" id="{44F86960-DEB6-498E-B3E0-3E8BF4741EBC}"/>
              </a:ext>
            </a:extLst>
          </p:cNvPr>
          <p:cNvGraphicFramePr>
            <a:graphicFrameLocks noChangeAspect="1"/>
          </p:cNvGraphicFramePr>
          <p:nvPr/>
        </p:nvGraphicFramePr>
        <p:xfrm>
          <a:off x="2484438" y="2757488"/>
          <a:ext cx="2436812" cy="504825"/>
        </p:xfrm>
        <a:graphic>
          <a:graphicData uri="http://schemas.openxmlformats.org/presentationml/2006/ole">
            <mc:AlternateContent xmlns:mc="http://schemas.openxmlformats.org/markup-compatibility/2006">
              <mc:Choice xmlns:v="urn:schemas-microsoft-com:vml" Requires="v">
                <p:oleObj spid="_x0000_s91209" name="公式" r:id="rId7" imgW="1130300" imgH="228600" progId="Equation.3">
                  <p:embed/>
                </p:oleObj>
              </mc:Choice>
              <mc:Fallback>
                <p:oleObj name="公式" r:id="rId7" imgW="11303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2757488"/>
                        <a:ext cx="24368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2" name="Object 5">
            <a:extLst>
              <a:ext uri="{FF2B5EF4-FFF2-40B4-BE49-F238E27FC236}">
                <a16:creationId xmlns:a16="http://schemas.microsoft.com/office/drawing/2014/main" id="{C6B16A42-4EE2-45DE-8F00-B2ACF887BCE6}"/>
              </a:ext>
            </a:extLst>
          </p:cNvPr>
          <p:cNvGraphicFramePr>
            <a:graphicFrameLocks noChangeAspect="1"/>
          </p:cNvGraphicFramePr>
          <p:nvPr/>
        </p:nvGraphicFramePr>
        <p:xfrm>
          <a:off x="1403350" y="4335463"/>
          <a:ext cx="7267575" cy="496887"/>
        </p:xfrm>
        <a:graphic>
          <a:graphicData uri="http://schemas.openxmlformats.org/presentationml/2006/ole">
            <mc:AlternateContent xmlns:mc="http://schemas.openxmlformats.org/markup-compatibility/2006">
              <mc:Choice xmlns:v="urn:schemas-microsoft-com:vml" Requires="v">
                <p:oleObj spid="_x0000_s91210" name="公式" r:id="rId9" imgW="3048000" imgH="203200" progId="Equation.3">
                  <p:embed/>
                </p:oleObj>
              </mc:Choice>
              <mc:Fallback>
                <p:oleObj name="公式" r:id="rId9" imgW="3048000" imgH="2032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4335463"/>
                        <a:ext cx="72675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a:extLst>
              <a:ext uri="{FF2B5EF4-FFF2-40B4-BE49-F238E27FC236}">
                <a16:creationId xmlns:a16="http://schemas.microsoft.com/office/drawing/2014/main" id="{2FF41110-0906-4148-8464-DC550414479F}"/>
              </a:ext>
            </a:extLst>
          </p:cNvPr>
          <p:cNvSpPr>
            <a:spLocks noGrp="1"/>
          </p:cNvSpPr>
          <p:nvPr>
            <p:ph idx="1"/>
          </p:nvPr>
        </p:nvSpPr>
        <p:spPr>
          <a:xfrm>
            <a:off x="250825" y="260350"/>
            <a:ext cx="8572500" cy="5429250"/>
          </a:xfrm>
          <a:solidFill>
            <a:schemeClr val="bg1"/>
          </a:solidFill>
        </p:spPr>
        <p:txBody>
          <a:bodyPr/>
          <a:lstStyle/>
          <a:p>
            <a:pPr>
              <a:lnSpc>
                <a:spcPct val="120000"/>
              </a:lnSpc>
              <a:buClr>
                <a:srgbClr val="2F2F2F"/>
              </a:buClr>
              <a:buFont typeface="Wingdings 2" panose="05020102010507070707" pitchFamily="18" charset="2"/>
              <a:buNone/>
              <a:defRPr/>
            </a:pPr>
            <a:r>
              <a:rPr lang="zh-CN" altLang="en-US" sz="2400" dirty="0">
                <a:solidFill>
                  <a:srgbClr val="000000"/>
                </a:solidFill>
              </a:rPr>
              <a:t>例</a:t>
            </a:r>
            <a:r>
              <a:rPr lang="en-US" altLang="zh-CN" sz="2400" dirty="0">
                <a:solidFill>
                  <a:srgbClr val="000000"/>
                </a:solidFill>
              </a:rPr>
              <a:t>2.9 </a:t>
            </a:r>
            <a:r>
              <a:rPr lang="zh-CN" altLang="en-US" sz="2400" dirty="0">
                <a:solidFill>
                  <a:srgbClr val="000000"/>
                </a:solidFill>
              </a:rPr>
              <a:t>递归式                                       不能用主方法求解</a:t>
            </a:r>
            <a:endParaRPr lang="en-US" altLang="zh-CN" sz="2400" dirty="0">
              <a:solidFill>
                <a:srgbClr val="000000"/>
              </a:solidFill>
            </a:endParaRPr>
          </a:p>
          <a:p>
            <a:pPr>
              <a:lnSpc>
                <a:spcPct val="120000"/>
              </a:lnSpc>
              <a:buClr>
                <a:srgbClr val="2F2F2F"/>
              </a:buClr>
              <a:buFont typeface="Wingdings 2" panose="05020102010507070707" pitchFamily="18" charset="2"/>
              <a:buNone/>
              <a:defRPr/>
            </a:pPr>
            <a:r>
              <a:rPr lang="zh-CN" altLang="en-US" sz="2400" dirty="0">
                <a:solidFill>
                  <a:srgbClr val="000000"/>
                </a:solidFill>
              </a:rPr>
              <a:t>         分析：这里，</a:t>
            </a:r>
            <a:r>
              <a:rPr lang="en-US" altLang="zh-CN" sz="2400" dirty="0">
                <a:solidFill>
                  <a:srgbClr val="000000"/>
                </a:solidFill>
              </a:rPr>
              <a:t>a=2</a:t>
            </a:r>
            <a:r>
              <a:rPr lang="zh-CN" altLang="en-US" sz="2400" dirty="0">
                <a:solidFill>
                  <a:srgbClr val="000000"/>
                </a:solidFill>
              </a:rPr>
              <a:t>，</a:t>
            </a:r>
            <a:r>
              <a:rPr lang="en-US" altLang="zh-CN" sz="2400" dirty="0">
                <a:solidFill>
                  <a:srgbClr val="000000"/>
                </a:solidFill>
              </a:rPr>
              <a:t>b=2</a:t>
            </a:r>
            <a:r>
              <a:rPr lang="zh-CN" altLang="en-US" sz="2400" dirty="0">
                <a:solidFill>
                  <a:srgbClr val="000000"/>
                </a:solidFill>
              </a:rPr>
              <a:t>，</a:t>
            </a:r>
            <a:endParaRPr lang="en-US" altLang="zh-CN" sz="2400" dirty="0">
              <a:solidFill>
                <a:srgbClr val="000000"/>
              </a:solidFill>
            </a:endParaRPr>
          </a:p>
          <a:p>
            <a:pPr>
              <a:lnSpc>
                <a:spcPct val="120000"/>
              </a:lnSpc>
              <a:buClr>
                <a:srgbClr val="2F2F2F"/>
              </a:buClr>
              <a:buFont typeface="Wingdings 2" panose="05020102010507070707" pitchFamily="18" charset="2"/>
              <a:buNone/>
              <a:defRPr/>
            </a:pPr>
            <a:r>
              <a:rPr lang="en-US" altLang="zh-CN" sz="2400" dirty="0">
                <a:solidFill>
                  <a:srgbClr val="000000"/>
                </a:solidFill>
              </a:rPr>
              <a:t>                            </a:t>
            </a:r>
          </a:p>
          <a:p>
            <a:pPr>
              <a:lnSpc>
                <a:spcPct val="120000"/>
              </a:lnSpc>
              <a:spcBef>
                <a:spcPts val="1200"/>
              </a:spcBef>
              <a:buClr>
                <a:srgbClr val="2F2F2F"/>
              </a:buClr>
              <a:buFont typeface="Wingdings 2" panose="05020102010507070707" pitchFamily="18" charset="2"/>
              <a:buNone/>
              <a:defRPr/>
            </a:pPr>
            <a:r>
              <a:rPr lang="en-US" altLang="zh-CN" sz="2400" dirty="0">
                <a:solidFill>
                  <a:srgbClr val="000000"/>
                </a:solidFill>
              </a:rPr>
              <a:t>           </a:t>
            </a:r>
            <a:r>
              <a:rPr lang="zh-CN" altLang="en-US" sz="2400" dirty="0">
                <a:solidFill>
                  <a:srgbClr val="000000"/>
                </a:solidFill>
              </a:rPr>
              <a:t>且，</a:t>
            </a:r>
            <a:r>
              <a:rPr lang="en-US" altLang="zh-CN" sz="2400" dirty="0">
                <a:solidFill>
                  <a:srgbClr val="000000"/>
                </a:solidFill>
              </a:rPr>
              <a:t>f(n)=</a:t>
            </a:r>
            <a:r>
              <a:rPr lang="en-US" altLang="zh-CN" sz="2400" dirty="0" err="1">
                <a:solidFill>
                  <a:srgbClr val="000000"/>
                </a:solidFill>
              </a:rPr>
              <a:t>nlog</a:t>
            </a:r>
            <a:r>
              <a:rPr lang="en-US" altLang="zh-CN" sz="2400" i="1" dirty="0" err="1">
                <a:solidFill>
                  <a:srgbClr val="000000"/>
                </a:solidFill>
              </a:rPr>
              <a:t>n</a:t>
            </a:r>
            <a:r>
              <a:rPr lang="en-US" altLang="zh-CN" sz="2400" i="1" dirty="0">
                <a:solidFill>
                  <a:srgbClr val="000000"/>
                </a:solidFill>
              </a:rPr>
              <a:t> </a:t>
            </a:r>
            <a:r>
              <a:rPr lang="zh-CN" altLang="en-US" sz="2400" dirty="0">
                <a:solidFill>
                  <a:srgbClr val="000000"/>
                </a:solidFill>
              </a:rPr>
              <a:t>渐进大于</a:t>
            </a:r>
            <a:endParaRPr lang="en-US" altLang="zh-CN" sz="2400" dirty="0">
              <a:solidFill>
                <a:srgbClr val="000000"/>
              </a:solidFill>
            </a:endParaRPr>
          </a:p>
          <a:p>
            <a:pPr>
              <a:lnSpc>
                <a:spcPct val="120000"/>
              </a:lnSpc>
              <a:spcBef>
                <a:spcPts val="1200"/>
              </a:spcBef>
              <a:buClr>
                <a:srgbClr val="2F2F2F"/>
              </a:buClr>
              <a:buFont typeface="Wingdings 2" panose="05020102010507070707" pitchFamily="18" charset="2"/>
              <a:buNone/>
              <a:defRPr/>
            </a:pPr>
            <a:r>
              <a:rPr lang="zh-CN" altLang="en-US" sz="2400" dirty="0">
                <a:solidFill>
                  <a:srgbClr val="000000"/>
                </a:solidFill>
              </a:rPr>
              <a:t>     </a:t>
            </a:r>
            <a:r>
              <a:rPr lang="zh-CN" altLang="en-US" sz="2400" dirty="0">
                <a:solidFill>
                  <a:srgbClr val="FF0000"/>
                </a:solidFill>
              </a:rPr>
              <a:t>第三种情况成立吗？</a:t>
            </a:r>
            <a:endParaRPr lang="en-US" altLang="zh-CN" sz="2400" dirty="0">
              <a:solidFill>
                <a:srgbClr val="FF0000"/>
              </a:solidFill>
            </a:endParaRPr>
          </a:p>
          <a:p>
            <a:pPr>
              <a:lnSpc>
                <a:spcPct val="120000"/>
              </a:lnSpc>
              <a:buClr>
                <a:srgbClr val="2F2F2F"/>
              </a:buClr>
              <a:buFont typeface="Wingdings 2" panose="05020102010507070707" pitchFamily="18" charset="2"/>
              <a:buNone/>
              <a:defRPr/>
            </a:pPr>
            <a:r>
              <a:rPr lang="en-US" altLang="zh-CN" sz="2400" dirty="0">
                <a:solidFill>
                  <a:srgbClr val="000000"/>
                </a:solidFill>
              </a:rPr>
              <a:t>           </a:t>
            </a:r>
            <a:r>
              <a:rPr lang="zh-CN" altLang="en-US" sz="2400" b="1" dirty="0">
                <a:solidFill>
                  <a:srgbClr val="0000FF"/>
                </a:solidFill>
              </a:rPr>
              <a:t>事实上不成立</a:t>
            </a:r>
            <a:r>
              <a:rPr lang="zh-CN" altLang="en-US" sz="2400" dirty="0">
                <a:solidFill>
                  <a:srgbClr val="000000"/>
                </a:solidFill>
              </a:rPr>
              <a:t>，因为对于任意正常数</a:t>
            </a:r>
            <a:r>
              <a:rPr lang="el-GR" altLang="zh-CN" sz="2400" dirty="0"/>
              <a:t>ε</a:t>
            </a:r>
            <a:r>
              <a:rPr lang="zh-CN" altLang="en-US" sz="2400" dirty="0"/>
              <a:t>，</a:t>
            </a:r>
            <a:endParaRPr lang="en-US" altLang="zh-CN" sz="2400" dirty="0"/>
          </a:p>
          <a:p>
            <a:pPr>
              <a:lnSpc>
                <a:spcPct val="150000"/>
              </a:lnSpc>
              <a:buClr>
                <a:srgbClr val="2F2F2F"/>
              </a:buClr>
              <a:buFont typeface="Wingdings 2" panose="05020102010507070707" pitchFamily="18" charset="2"/>
              <a:buNone/>
              <a:defRPr/>
            </a:pPr>
            <a:r>
              <a:rPr lang="zh-CN" altLang="en-US" sz="2400" dirty="0">
                <a:solidFill>
                  <a:srgbClr val="000000"/>
                </a:solidFill>
              </a:rPr>
              <a:t>                                       </a:t>
            </a:r>
            <a:endParaRPr lang="en-US" altLang="zh-CN" sz="2400" dirty="0">
              <a:solidFill>
                <a:srgbClr val="000000"/>
              </a:solidFill>
            </a:endParaRPr>
          </a:p>
          <a:p>
            <a:pPr>
              <a:lnSpc>
                <a:spcPct val="150000"/>
              </a:lnSpc>
              <a:spcBef>
                <a:spcPts val="1800"/>
              </a:spcBef>
              <a:buClr>
                <a:srgbClr val="2F2F2F"/>
              </a:buClr>
              <a:buFont typeface="Wingdings 2" panose="05020102010507070707" pitchFamily="18" charset="2"/>
              <a:buNone/>
              <a:defRPr/>
            </a:pPr>
            <a:r>
              <a:rPr lang="en-US" altLang="zh-CN" sz="2400" dirty="0">
                <a:solidFill>
                  <a:srgbClr val="000000"/>
                </a:solidFill>
              </a:rPr>
              <a:t>           </a:t>
            </a:r>
            <a:r>
              <a:rPr lang="zh-CN" altLang="en-US" sz="2400" dirty="0">
                <a:solidFill>
                  <a:srgbClr val="000000"/>
                </a:solidFill>
              </a:rPr>
              <a:t>不满足                        </a:t>
            </a:r>
            <a:endParaRPr lang="en-US" altLang="zh-CN" sz="2400" dirty="0">
              <a:solidFill>
                <a:srgbClr val="000000"/>
              </a:solidFill>
            </a:endParaRPr>
          </a:p>
          <a:p>
            <a:pPr>
              <a:lnSpc>
                <a:spcPct val="150000"/>
              </a:lnSpc>
              <a:buClr>
                <a:srgbClr val="2F2F2F"/>
              </a:buClr>
              <a:buFont typeface="Wingdings 2" panose="05020102010507070707" pitchFamily="18" charset="2"/>
              <a:buNone/>
              <a:defRPr/>
            </a:pPr>
            <a:r>
              <a:rPr lang="en-US" altLang="zh-CN" sz="2400" dirty="0">
                <a:solidFill>
                  <a:srgbClr val="000000"/>
                </a:solidFill>
                <a:latin typeface="宋体" panose="02010600030101010101" pitchFamily="2" charset="-122"/>
                <a:ea typeface="宋体" panose="02010600030101010101" pitchFamily="2" charset="-122"/>
              </a:rPr>
              <a:t>           </a:t>
            </a:r>
            <a:r>
              <a:rPr lang="zh-CN" altLang="en-US" sz="2400" b="1" dirty="0">
                <a:solidFill>
                  <a:srgbClr val="FF0000"/>
                </a:solidFill>
                <a:latin typeface="宋体" panose="02010600030101010101" pitchFamily="2" charset="-122"/>
                <a:ea typeface="宋体" panose="02010600030101010101" pitchFamily="2" charset="-122"/>
              </a:rPr>
              <a:t>注</a:t>
            </a:r>
            <a:r>
              <a:rPr lang="zh-CN" altLang="en-US" sz="2400" dirty="0">
                <a:solidFill>
                  <a:srgbClr val="000000"/>
                </a:solidFill>
                <a:latin typeface="宋体" panose="02010600030101010101" pitchFamily="2" charset="-122"/>
                <a:ea typeface="宋体" panose="02010600030101010101" pitchFamily="2" charset="-122"/>
              </a:rPr>
              <a:t>：要想               ，应有             。</a:t>
            </a:r>
            <a:endParaRPr lang="en-US" altLang="zh-CN" sz="2400" dirty="0">
              <a:solidFill>
                <a:srgbClr val="000000"/>
              </a:solidFill>
              <a:latin typeface="宋体" panose="02010600030101010101" pitchFamily="2" charset="-122"/>
              <a:ea typeface="宋体" panose="02010600030101010101" pitchFamily="2" charset="-122"/>
            </a:endParaRPr>
          </a:p>
          <a:p>
            <a:pPr marL="182563" indent="-182563">
              <a:lnSpc>
                <a:spcPct val="150000"/>
              </a:lnSpc>
              <a:buClr>
                <a:srgbClr val="2F2F2F"/>
              </a:buClr>
              <a:buFont typeface="Wingdings 2" panose="05020102010507070707" pitchFamily="18" charset="2"/>
              <a:buNone/>
              <a:defRPr/>
            </a:pPr>
            <a:r>
              <a:rPr lang="en-US" altLang="zh-CN" sz="2400" dirty="0">
                <a:solidFill>
                  <a:srgbClr val="0000FF"/>
                </a:solidFill>
              </a:rPr>
              <a:t>         </a:t>
            </a:r>
            <a:r>
              <a:rPr lang="zh-CN" altLang="en-US" sz="2400" dirty="0">
                <a:solidFill>
                  <a:srgbClr val="0000FF"/>
                </a:solidFill>
              </a:rPr>
              <a:t>因此该递归式落在情况二和情况三之间，条件不成立，不能用主定理求解。</a:t>
            </a:r>
            <a:endParaRPr lang="zh-CN" altLang="en-US" dirty="0">
              <a:solidFill>
                <a:srgbClr val="0000FF"/>
              </a:solidFill>
            </a:endParaRPr>
          </a:p>
        </p:txBody>
      </p:sp>
      <p:graphicFrame>
        <p:nvGraphicFramePr>
          <p:cNvPr id="92163" name="Object 3">
            <a:extLst>
              <a:ext uri="{FF2B5EF4-FFF2-40B4-BE49-F238E27FC236}">
                <a16:creationId xmlns:a16="http://schemas.microsoft.com/office/drawing/2014/main" id="{03481214-6DB6-477E-9E48-20E610D2E42E}"/>
              </a:ext>
            </a:extLst>
          </p:cNvPr>
          <p:cNvGraphicFramePr>
            <a:graphicFrameLocks noChangeAspect="1"/>
          </p:cNvGraphicFramePr>
          <p:nvPr/>
        </p:nvGraphicFramePr>
        <p:xfrm>
          <a:off x="2090738" y="347663"/>
          <a:ext cx="3400425" cy="417512"/>
        </p:xfrm>
        <a:graphic>
          <a:graphicData uri="http://schemas.openxmlformats.org/presentationml/2006/ole">
            <mc:AlternateContent xmlns:mc="http://schemas.openxmlformats.org/markup-compatibility/2006">
              <mc:Choice xmlns:v="urn:schemas-microsoft-com:vml" Requires="v">
                <p:oleObj spid="_x0000_s92284" name="公式" r:id="rId3" imgW="1536033" imgH="203112" progId="Equation.3">
                  <p:embed/>
                </p:oleObj>
              </mc:Choice>
              <mc:Fallback>
                <p:oleObj name="公式" r:id="rId3" imgW="1536033" imgH="20311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0738" y="347663"/>
                        <a:ext cx="340042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4" name="Object 3">
            <a:extLst>
              <a:ext uri="{FF2B5EF4-FFF2-40B4-BE49-F238E27FC236}">
                <a16:creationId xmlns:a16="http://schemas.microsoft.com/office/drawing/2014/main" id="{C839DB1F-FE58-40B1-9862-70599F4EA411}"/>
              </a:ext>
            </a:extLst>
          </p:cNvPr>
          <p:cNvGraphicFramePr>
            <a:graphicFrameLocks noChangeAspect="1"/>
          </p:cNvGraphicFramePr>
          <p:nvPr/>
        </p:nvGraphicFramePr>
        <p:xfrm>
          <a:off x="2955925" y="1308100"/>
          <a:ext cx="2879725" cy="525463"/>
        </p:xfrm>
        <a:graphic>
          <a:graphicData uri="http://schemas.openxmlformats.org/presentationml/2006/ole">
            <mc:AlternateContent xmlns:mc="http://schemas.openxmlformats.org/markup-compatibility/2006">
              <mc:Choice xmlns:v="urn:schemas-microsoft-com:vml" Requires="v">
                <p:oleObj spid="_x0000_s92285" name="公式" r:id="rId5" imgW="1282700" imgH="228600" progId="Equation.3">
                  <p:embed/>
                </p:oleObj>
              </mc:Choice>
              <mc:Fallback>
                <p:oleObj name="公式" r:id="rId5" imgW="12827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5925" y="1308100"/>
                        <a:ext cx="28797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5" name="Object 4">
            <a:extLst>
              <a:ext uri="{FF2B5EF4-FFF2-40B4-BE49-F238E27FC236}">
                <a16:creationId xmlns:a16="http://schemas.microsoft.com/office/drawing/2014/main" id="{D6CA20CA-C8B6-48E1-B45D-55C58281A057}"/>
              </a:ext>
            </a:extLst>
          </p:cNvPr>
          <p:cNvGraphicFramePr>
            <a:graphicFrameLocks noChangeAspect="1"/>
          </p:cNvGraphicFramePr>
          <p:nvPr/>
        </p:nvGraphicFramePr>
        <p:xfrm>
          <a:off x="4906963" y="1887538"/>
          <a:ext cx="1962150" cy="538162"/>
        </p:xfrm>
        <a:graphic>
          <a:graphicData uri="http://schemas.openxmlformats.org/presentationml/2006/ole">
            <mc:AlternateContent xmlns:mc="http://schemas.openxmlformats.org/markup-compatibility/2006">
              <mc:Choice xmlns:v="urn:schemas-microsoft-com:vml" Requires="v">
                <p:oleObj spid="_x0000_s92286" name="公式" r:id="rId7" imgW="812447" imgH="228501" progId="Equation.3">
                  <p:embed/>
                </p:oleObj>
              </mc:Choice>
              <mc:Fallback>
                <p:oleObj name="公式" r:id="rId7" imgW="812447" imgH="228501"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06963" y="1887538"/>
                        <a:ext cx="196215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6" name="Object 5">
            <a:extLst>
              <a:ext uri="{FF2B5EF4-FFF2-40B4-BE49-F238E27FC236}">
                <a16:creationId xmlns:a16="http://schemas.microsoft.com/office/drawing/2014/main" id="{3ABCC78A-907A-4384-9958-3083FBC161A4}"/>
              </a:ext>
            </a:extLst>
          </p:cNvPr>
          <p:cNvGraphicFramePr>
            <a:graphicFrameLocks noChangeAspect="1"/>
          </p:cNvGraphicFramePr>
          <p:nvPr/>
        </p:nvGraphicFramePr>
        <p:xfrm>
          <a:off x="2490788" y="3619500"/>
          <a:ext cx="5207000" cy="530225"/>
        </p:xfrm>
        <a:graphic>
          <a:graphicData uri="http://schemas.openxmlformats.org/presentationml/2006/ole">
            <mc:AlternateContent xmlns:mc="http://schemas.openxmlformats.org/markup-compatibility/2006">
              <mc:Choice xmlns:v="urn:schemas-microsoft-com:vml" Requires="v">
                <p:oleObj spid="_x0000_s92287" name="公式" r:id="rId9" imgW="2298700" imgH="228600" progId="Equation.3">
                  <p:embed/>
                </p:oleObj>
              </mc:Choice>
              <mc:Fallback>
                <p:oleObj name="公式" r:id="rId9" imgW="2298700" imgH="228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0788" y="3619500"/>
                        <a:ext cx="5207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7" name="Object 6">
            <a:extLst>
              <a:ext uri="{FF2B5EF4-FFF2-40B4-BE49-F238E27FC236}">
                <a16:creationId xmlns:a16="http://schemas.microsoft.com/office/drawing/2014/main" id="{5E2FCE89-8340-4E28-88CA-BBFBC0A36192}"/>
              </a:ext>
            </a:extLst>
          </p:cNvPr>
          <p:cNvGraphicFramePr>
            <a:graphicFrameLocks noChangeAspect="1"/>
          </p:cNvGraphicFramePr>
          <p:nvPr/>
        </p:nvGraphicFramePr>
        <p:xfrm>
          <a:off x="2268538" y="4330700"/>
          <a:ext cx="2498725" cy="511175"/>
        </p:xfrm>
        <a:graphic>
          <a:graphicData uri="http://schemas.openxmlformats.org/presentationml/2006/ole">
            <mc:AlternateContent xmlns:mc="http://schemas.openxmlformats.org/markup-compatibility/2006">
              <mc:Choice xmlns:v="urn:schemas-microsoft-com:vml" Requires="v">
                <p:oleObj spid="_x0000_s92288" name="公式" r:id="rId11" imgW="1143000" imgH="228600" progId="Equation.3">
                  <p:embed/>
                </p:oleObj>
              </mc:Choice>
              <mc:Fallback>
                <p:oleObj name="公式" r:id="rId11" imgW="1143000" imgH="2286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8538" y="4330700"/>
                        <a:ext cx="24987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8" name="Object 7">
            <a:extLst>
              <a:ext uri="{FF2B5EF4-FFF2-40B4-BE49-F238E27FC236}">
                <a16:creationId xmlns:a16="http://schemas.microsoft.com/office/drawing/2014/main" id="{23868E48-45E5-480A-B3FF-1267FF39E6A9}"/>
              </a:ext>
            </a:extLst>
          </p:cNvPr>
          <p:cNvGraphicFramePr>
            <a:graphicFrameLocks noChangeAspect="1"/>
          </p:cNvGraphicFramePr>
          <p:nvPr/>
        </p:nvGraphicFramePr>
        <p:xfrm>
          <a:off x="6516688" y="5016500"/>
          <a:ext cx="1882775" cy="428625"/>
        </p:xfrm>
        <a:graphic>
          <a:graphicData uri="http://schemas.openxmlformats.org/presentationml/2006/ole">
            <mc:AlternateContent xmlns:mc="http://schemas.openxmlformats.org/markup-compatibility/2006">
              <mc:Choice xmlns:v="urn:schemas-microsoft-com:vml" Requires="v">
                <p:oleObj spid="_x0000_s92289" name="公式" r:id="rId13" imgW="1028700" imgH="228600" progId="Equation.3">
                  <p:embed/>
                </p:oleObj>
              </mc:Choice>
              <mc:Fallback>
                <p:oleObj name="公式" r:id="rId13" imgW="1028700" imgH="2286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16688" y="5016500"/>
                        <a:ext cx="1882775" cy="428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9" name="Object 6">
            <a:extLst>
              <a:ext uri="{FF2B5EF4-FFF2-40B4-BE49-F238E27FC236}">
                <a16:creationId xmlns:a16="http://schemas.microsoft.com/office/drawing/2014/main" id="{64EE7566-A73B-4279-9A86-0CE2A24C9073}"/>
              </a:ext>
            </a:extLst>
          </p:cNvPr>
          <p:cNvGraphicFramePr>
            <a:graphicFrameLocks noChangeAspect="1"/>
          </p:cNvGraphicFramePr>
          <p:nvPr/>
        </p:nvGraphicFramePr>
        <p:xfrm>
          <a:off x="3348038" y="5016500"/>
          <a:ext cx="2095500" cy="428625"/>
        </p:xfrm>
        <a:graphic>
          <a:graphicData uri="http://schemas.openxmlformats.org/presentationml/2006/ole">
            <mc:AlternateContent xmlns:mc="http://schemas.openxmlformats.org/markup-compatibility/2006">
              <mc:Choice xmlns:v="urn:schemas-microsoft-com:vml" Requires="v">
                <p:oleObj spid="_x0000_s92290" name="公式" r:id="rId15" imgW="1143000" imgH="228600" progId="Equation.3">
                  <p:embed/>
                </p:oleObj>
              </mc:Choice>
              <mc:Fallback>
                <p:oleObj name="公式" r:id="rId15" imgW="1143000" imgH="2286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8038" y="5016500"/>
                        <a:ext cx="2095500" cy="428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0" name="矩形 1">
            <a:extLst>
              <a:ext uri="{FF2B5EF4-FFF2-40B4-BE49-F238E27FC236}">
                <a16:creationId xmlns:a16="http://schemas.microsoft.com/office/drawing/2014/main" id="{1D8FA5C9-A2E7-4636-A145-65D47878C5F6}"/>
              </a:ext>
            </a:extLst>
          </p:cNvPr>
          <p:cNvSpPr>
            <a:spLocks noChangeArrowheads="1"/>
          </p:cNvSpPr>
          <p:nvPr/>
        </p:nvSpPr>
        <p:spPr bwMode="auto">
          <a:xfrm>
            <a:off x="1887538" y="5010150"/>
            <a:ext cx="6913562" cy="428625"/>
          </a:xfrm>
          <a:prstGeom prst="rect">
            <a:avLst/>
          </a:prstGeom>
          <a:noFill/>
          <a:ln w="381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2171" name="矩形 3">
            <a:extLst>
              <a:ext uri="{FF2B5EF4-FFF2-40B4-BE49-F238E27FC236}">
                <a16:creationId xmlns:a16="http://schemas.microsoft.com/office/drawing/2014/main" id="{CC2DED3E-190F-419B-926F-E9C81C404B9A}"/>
              </a:ext>
            </a:extLst>
          </p:cNvPr>
          <p:cNvSpPr>
            <a:spLocks noChangeArrowheads="1"/>
          </p:cNvSpPr>
          <p:nvPr/>
        </p:nvSpPr>
        <p:spPr bwMode="auto">
          <a:xfrm>
            <a:off x="5803900" y="1806575"/>
            <a:ext cx="1008063" cy="828675"/>
          </a:xfrm>
          <a:prstGeom prst="rect">
            <a:avLst/>
          </a:prstGeom>
          <a:solidFill>
            <a:schemeClr val="bg1"/>
          </a:solidFill>
          <a:ln w="9525" algn="ctr">
            <a:solidFill>
              <a:schemeClr val="bg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内容占位符 2">
            <a:extLst>
              <a:ext uri="{FF2B5EF4-FFF2-40B4-BE49-F238E27FC236}">
                <a16:creationId xmlns:a16="http://schemas.microsoft.com/office/drawing/2014/main" id="{17CB7D8B-66D7-432D-8D65-DD85F7EC3E1A}"/>
              </a:ext>
            </a:extLst>
          </p:cNvPr>
          <p:cNvSpPr>
            <a:spLocks noGrp="1" noChangeArrowheads="1"/>
          </p:cNvSpPr>
          <p:nvPr>
            <p:ph idx="1"/>
          </p:nvPr>
        </p:nvSpPr>
        <p:spPr>
          <a:xfrm>
            <a:off x="539750" y="1052513"/>
            <a:ext cx="8229600" cy="3971925"/>
          </a:xfrm>
          <a:solidFill>
            <a:schemeClr val="bg1"/>
          </a:solidFill>
        </p:spPr>
        <p:txBody>
          <a:bodyPr/>
          <a:lstStyle/>
          <a:p>
            <a:pPr>
              <a:lnSpc>
                <a:spcPct val="150000"/>
              </a:lnSpc>
              <a:buFont typeface="Wingdings 2" panose="05020102010507070707" pitchFamily="18" charset="2"/>
              <a:buNone/>
            </a:pPr>
            <a:r>
              <a:rPr lang="en-US" altLang="zh-CN"/>
              <a:t>4.6 </a:t>
            </a:r>
            <a:r>
              <a:rPr lang="zh-CN" altLang="en-US"/>
              <a:t>证明主定理</a:t>
            </a:r>
            <a:endParaRPr lang="en-US" altLang="zh-CN"/>
          </a:p>
          <a:p>
            <a:pPr>
              <a:lnSpc>
                <a:spcPct val="150000"/>
              </a:lnSpc>
              <a:buFont typeface="Wingdings 2" panose="05020102010507070707" pitchFamily="18" charset="2"/>
              <a:buNone/>
            </a:pPr>
            <a:r>
              <a:rPr lang="zh-CN" altLang="en-US" sz="2800"/>
              <a:t>       为什么主定理是正确的？</a:t>
            </a:r>
            <a:endParaRPr lang="en-US" altLang="zh-CN" sz="2800"/>
          </a:p>
          <a:p>
            <a:pPr>
              <a:lnSpc>
                <a:spcPct val="150000"/>
              </a:lnSpc>
              <a:buFont typeface="Wingdings 2" panose="05020102010507070707" pitchFamily="18" charset="2"/>
              <a:buNone/>
            </a:pPr>
            <a:r>
              <a:rPr lang="zh-CN" altLang="en-US" sz="2800">
                <a:solidFill>
                  <a:srgbClr val="FF0000"/>
                </a:solidFill>
              </a:rPr>
              <a:t>       主定理证明</a:t>
            </a:r>
            <a:r>
              <a:rPr lang="zh-CN" altLang="en-US" sz="2800"/>
              <a:t>：（略，</a:t>
            </a:r>
            <a:r>
              <a:rPr lang="en-US" altLang="zh-CN" sz="2800"/>
              <a:t>P55</a:t>
            </a:r>
            <a:r>
              <a:rPr lang="zh-CN" altLang="en-US" sz="2800"/>
              <a:t>）</a:t>
            </a:r>
            <a:endParaRPr lang="en-US" altLang="zh-CN" sz="2800"/>
          </a:p>
          <a:p>
            <a:pPr>
              <a:lnSpc>
                <a:spcPct val="150000"/>
              </a:lnSpc>
              <a:buFont typeface="Wingdings 2" panose="05020102010507070707" pitchFamily="18" charset="2"/>
              <a:buNone/>
            </a:pPr>
            <a:endParaRPr lang="en-US" altLang="zh-CN"/>
          </a:p>
          <a:p>
            <a:pPr>
              <a:lnSpc>
                <a:spcPct val="150000"/>
              </a:lnSpc>
              <a:buFont typeface="Wingdings 2" panose="05020102010507070707" pitchFamily="18" charset="2"/>
              <a:buNone/>
            </a:pPr>
            <a:r>
              <a:rPr lang="zh-CN" altLang="en-US"/>
              <a:t>注：</a:t>
            </a:r>
            <a:r>
              <a:rPr lang="zh-CN" altLang="en-US">
                <a:solidFill>
                  <a:srgbClr val="0000FF"/>
                </a:solidFill>
              </a:rPr>
              <a:t>在使用主定理时不用再证明其正确性</a:t>
            </a:r>
            <a:r>
              <a:rPr lang="zh-CN" altLang="en-US">
                <a:solidFill>
                  <a:srgbClr val="0000CC"/>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B11A8D-95E4-47F4-BD1C-4178DD50AE09}"/>
              </a:ext>
            </a:extLst>
          </p:cNvPr>
          <p:cNvSpPr>
            <a:spLocks noGrp="1"/>
          </p:cNvSpPr>
          <p:nvPr>
            <p:ph idx="1"/>
          </p:nvPr>
        </p:nvSpPr>
        <p:spPr>
          <a:xfrm>
            <a:off x="323850" y="909638"/>
            <a:ext cx="8599488" cy="5688012"/>
          </a:xfrm>
          <a:solidFill>
            <a:schemeClr val="bg1"/>
          </a:solidFill>
        </p:spPr>
        <p:txBody>
          <a:bodyPr/>
          <a:lstStyle/>
          <a:p>
            <a:pPr>
              <a:lnSpc>
                <a:spcPct val="150000"/>
              </a:lnSpc>
              <a:spcBef>
                <a:spcPts val="0"/>
              </a:spcBef>
              <a:defRPr/>
            </a:pPr>
            <a:r>
              <a:rPr lang="zh-CN" altLang="en-US" sz="2400" dirty="0"/>
              <a:t>一个关于炒股的</a:t>
            </a:r>
            <a:r>
              <a:rPr lang="en-US" altLang="zh-CN" sz="2400" dirty="0"/>
              <a:t>story</a:t>
            </a:r>
            <a:r>
              <a:rPr lang="zh-CN" altLang="en-US" sz="2400" dirty="0"/>
              <a:t>：</a:t>
            </a:r>
            <a:endParaRPr lang="en-US" altLang="zh-CN" sz="2400" dirty="0"/>
          </a:p>
          <a:p>
            <a:pPr>
              <a:lnSpc>
                <a:spcPct val="150000"/>
              </a:lnSpc>
              <a:spcBef>
                <a:spcPts val="0"/>
              </a:spcBef>
              <a:defRPr/>
            </a:pPr>
            <a:endParaRPr lang="en-US" altLang="zh-CN" sz="2400" b="1" dirty="0">
              <a:solidFill>
                <a:srgbClr val="00B050"/>
              </a:solidFill>
            </a:endParaRPr>
          </a:p>
          <a:p>
            <a:pPr>
              <a:lnSpc>
                <a:spcPct val="150000"/>
              </a:lnSpc>
              <a:spcBef>
                <a:spcPts val="0"/>
              </a:spcBef>
              <a:defRPr/>
            </a:pPr>
            <a:endParaRPr lang="en-US" altLang="zh-CN" sz="2400" b="1" dirty="0">
              <a:solidFill>
                <a:srgbClr val="00B050"/>
              </a:solidFill>
            </a:endParaRPr>
          </a:p>
          <a:p>
            <a:pPr>
              <a:lnSpc>
                <a:spcPct val="150000"/>
              </a:lnSpc>
              <a:spcBef>
                <a:spcPts val="0"/>
              </a:spcBef>
              <a:defRPr/>
            </a:pPr>
            <a:endParaRPr lang="en-US" altLang="zh-CN" sz="2400" b="1" dirty="0">
              <a:solidFill>
                <a:srgbClr val="00B050"/>
              </a:solidFill>
            </a:endParaRPr>
          </a:p>
          <a:p>
            <a:pPr>
              <a:lnSpc>
                <a:spcPct val="150000"/>
              </a:lnSpc>
              <a:spcBef>
                <a:spcPts val="0"/>
              </a:spcBef>
              <a:defRPr/>
            </a:pPr>
            <a:endParaRPr lang="en-US" altLang="zh-CN" sz="2400" b="1" dirty="0">
              <a:solidFill>
                <a:srgbClr val="00B050"/>
              </a:solidFill>
            </a:endParaRPr>
          </a:p>
          <a:p>
            <a:pPr>
              <a:lnSpc>
                <a:spcPct val="150000"/>
              </a:lnSpc>
              <a:spcBef>
                <a:spcPts val="0"/>
              </a:spcBef>
              <a:defRPr/>
            </a:pPr>
            <a:endParaRPr lang="en-US" altLang="zh-CN" sz="2400" b="1" dirty="0">
              <a:solidFill>
                <a:srgbClr val="00B050"/>
              </a:solidFill>
            </a:endParaRPr>
          </a:p>
          <a:p>
            <a:pPr>
              <a:lnSpc>
                <a:spcPct val="150000"/>
              </a:lnSpc>
              <a:spcBef>
                <a:spcPts val="0"/>
              </a:spcBef>
              <a:defRPr/>
            </a:pPr>
            <a:endParaRPr lang="en-US" altLang="zh-CN" sz="2400" b="1" dirty="0">
              <a:solidFill>
                <a:srgbClr val="00B050"/>
              </a:solidFill>
            </a:endParaRPr>
          </a:p>
          <a:p>
            <a:pPr>
              <a:lnSpc>
                <a:spcPct val="150000"/>
              </a:lnSpc>
              <a:spcBef>
                <a:spcPts val="0"/>
              </a:spcBef>
              <a:defRPr/>
            </a:pPr>
            <a:endParaRPr lang="en-US" altLang="zh-CN" sz="2400" b="1" dirty="0">
              <a:solidFill>
                <a:srgbClr val="00B050"/>
              </a:solidFill>
            </a:endParaRPr>
          </a:p>
          <a:p>
            <a:pPr>
              <a:lnSpc>
                <a:spcPct val="150000"/>
              </a:lnSpc>
              <a:spcBef>
                <a:spcPts val="0"/>
              </a:spcBef>
              <a:defRPr/>
            </a:pPr>
            <a:r>
              <a:rPr lang="zh-CN" altLang="en-US" sz="2400" b="1" dirty="0">
                <a:solidFill>
                  <a:srgbClr val="0000FF"/>
                </a:solidFill>
              </a:rPr>
              <a:t>问：哪段时间最赚钱？</a:t>
            </a:r>
            <a:endParaRPr lang="en-US" altLang="zh-CN" sz="2400" b="1" dirty="0">
              <a:solidFill>
                <a:srgbClr val="0000FF"/>
              </a:solidFill>
            </a:endParaRPr>
          </a:p>
          <a:p>
            <a:pPr marL="0" indent="0">
              <a:lnSpc>
                <a:spcPct val="150000"/>
              </a:lnSpc>
              <a:spcBef>
                <a:spcPts val="0"/>
              </a:spcBef>
              <a:buFont typeface="Wingdings" panose="05000000000000000000" pitchFamily="2" charset="2"/>
              <a:buNone/>
              <a:defRPr/>
            </a:pPr>
            <a:r>
              <a:rPr lang="zh-CN" altLang="en-US" sz="2400" b="1" dirty="0">
                <a:solidFill>
                  <a:srgbClr val="00B050"/>
                </a:solidFill>
              </a:rPr>
              <a:t>          即股市有起落，从哪天到哪天的收益最大呢？</a:t>
            </a:r>
            <a:endParaRPr lang="en-US" altLang="zh-CN" sz="2400" b="1" dirty="0">
              <a:solidFill>
                <a:srgbClr val="00B050"/>
              </a:solidFill>
            </a:endParaRPr>
          </a:p>
        </p:txBody>
      </p:sp>
      <p:sp>
        <p:nvSpPr>
          <p:cNvPr id="22531" name="标题 2">
            <a:extLst>
              <a:ext uri="{FF2B5EF4-FFF2-40B4-BE49-F238E27FC236}">
                <a16:creationId xmlns:a16="http://schemas.microsoft.com/office/drawing/2014/main" id="{C753C18A-FE95-4D3C-8858-350646B45E1E}"/>
              </a:ext>
            </a:extLst>
          </p:cNvPr>
          <p:cNvSpPr>
            <a:spLocks noGrp="1" noChangeArrowheads="1"/>
          </p:cNvSpPr>
          <p:nvPr>
            <p:ph type="title"/>
          </p:nvPr>
        </p:nvSpPr>
        <p:spPr>
          <a:xfrm>
            <a:off x="250825" y="260350"/>
            <a:ext cx="8548688" cy="550863"/>
          </a:xfrm>
        </p:spPr>
        <p:txBody>
          <a:bodyPr/>
          <a:lstStyle/>
          <a:p>
            <a:pPr algn="l"/>
            <a:r>
              <a:rPr lang="en-US" altLang="zh-CN" sz="2800"/>
              <a:t>4.1 </a:t>
            </a:r>
            <a:r>
              <a:rPr lang="zh-CN" altLang="en-US" sz="2800"/>
              <a:t>最大子数组问题</a:t>
            </a:r>
          </a:p>
        </p:txBody>
      </p:sp>
      <p:pic>
        <p:nvPicPr>
          <p:cNvPr id="22532" name="图片 3">
            <a:extLst>
              <a:ext uri="{FF2B5EF4-FFF2-40B4-BE49-F238E27FC236}">
                <a16:creationId xmlns:a16="http://schemas.microsoft.com/office/drawing/2014/main" id="{02C040C2-DB39-4010-8809-256A5E3E02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701800"/>
            <a:ext cx="78105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533" name="直接连接符 5">
            <a:extLst>
              <a:ext uri="{FF2B5EF4-FFF2-40B4-BE49-F238E27FC236}">
                <a16:creationId xmlns:a16="http://schemas.microsoft.com/office/drawing/2014/main" id="{3AC67EE1-0674-494A-856D-691FCF436031}"/>
              </a:ext>
            </a:extLst>
          </p:cNvPr>
          <p:cNvCxnSpPr>
            <a:cxnSpLocks noChangeShapeType="1"/>
          </p:cNvCxnSpPr>
          <p:nvPr/>
        </p:nvCxnSpPr>
        <p:spPr bwMode="auto">
          <a:xfrm>
            <a:off x="1800225" y="5157788"/>
            <a:ext cx="6443663" cy="0"/>
          </a:xfrm>
          <a:prstGeom prst="line">
            <a:avLst/>
          </a:prstGeom>
          <a:noFill/>
          <a:ln w="3810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id="{789F071D-AF3F-45E9-BA48-B08BC35BED93}"/>
              </a:ext>
            </a:extLst>
          </p:cNvPr>
          <p:cNvSpPr>
            <a:spLocks noGrp="1" noChangeArrowheads="1"/>
          </p:cNvSpPr>
          <p:nvPr>
            <p:ph type="title"/>
          </p:nvPr>
        </p:nvSpPr>
        <p:spPr>
          <a:xfrm>
            <a:off x="395288" y="133350"/>
            <a:ext cx="8229600" cy="633413"/>
          </a:xfrm>
        </p:spPr>
        <p:txBody>
          <a:bodyPr/>
          <a:lstStyle/>
          <a:p>
            <a:pPr algn="l"/>
            <a:r>
              <a:rPr lang="zh-CN" altLang="en-US" sz="3200">
                <a:solidFill>
                  <a:srgbClr val="0000FF"/>
                </a:solidFill>
              </a:rPr>
              <a:t>还有没有其它方法化简递归式？</a:t>
            </a:r>
          </a:p>
        </p:txBody>
      </p:sp>
      <p:sp>
        <p:nvSpPr>
          <p:cNvPr id="3" name="内容占位符 2">
            <a:extLst>
              <a:ext uri="{FF2B5EF4-FFF2-40B4-BE49-F238E27FC236}">
                <a16:creationId xmlns:a16="http://schemas.microsoft.com/office/drawing/2014/main" id="{0CB4A0A1-34ED-4340-AA4D-AF4FFE39E11B}"/>
              </a:ext>
            </a:extLst>
          </p:cNvPr>
          <p:cNvSpPr>
            <a:spLocks noGrp="1"/>
          </p:cNvSpPr>
          <p:nvPr>
            <p:ph idx="1"/>
          </p:nvPr>
        </p:nvSpPr>
        <p:spPr>
          <a:xfrm>
            <a:off x="395288" y="779463"/>
            <a:ext cx="8507412" cy="5543550"/>
          </a:xfrm>
          <a:solidFill>
            <a:schemeClr val="bg1"/>
          </a:solidFill>
        </p:spPr>
        <p:txBody>
          <a:bodyPr/>
          <a:lstStyle/>
          <a:p>
            <a:pPr>
              <a:lnSpc>
                <a:spcPct val="150000"/>
              </a:lnSpc>
              <a:spcBef>
                <a:spcPts val="0"/>
              </a:spcBef>
              <a:buFont typeface="Wingdings 2" panose="05020102010507070707" pitchFamily="18" charset="2"/>
              <a:buNone/>
              <a:defRPr/>
            </a:pPr>
            <a:r>
              <a:rPr lang="en-US" altLang="zh-CN" sz="2800" b="1" dirty="0"/>
              <a:t>4</a:t>
            </a:r>
            <a:r>
              <a:rPr lang="zh-CN" altLang="en-US" sz="2800" b="1" dirty="0"/>
              <a:t>）直接化简</a:t>
            </a:r>
            <a:endParaRPr lang="en-US" altLang="zh-CN" sz="2800" b="1" dirty="0"/>
          </a:p>
          <a:p>
            <a:pPr marL="0" indent="0">
              <a:lnSpc>
                <a:spcPct val="150000"/>
              </a:lnSpc>
              <a:spcBef>
                <a:spcPts val="0"/>
              </a:spcBef>
              <a:buFont typeface="Wingdings 2" panose="05020102010507070707" pitchFamily="18" charset="2"/>
              <a:buNone/>
              <a:defRPr/>
            </a:pPr>
            <a:r>
              <a:rPr lang="zh-CN" altLang="en-US" sz="2600" dirty="0"/>
              <a:t>    根据递推关系，展开递推式，找出各项系数的构造规律（如等差、等比等），最后得出化简式的最终形式。</a:t>
            </a:r>
            <a:endParaRPr lang="en-US" altLang="zh-CN" sz="2600" dirty="0"/>
          </a:p>
          <a:p>
            <a:pPr eaLnBrk="1" hangingPunct="1">
              <a:lnSpc>
                <a:spcPct val="125000"/>
              </a:lnSpc>
              <a:spcBef>
                <a:spcPts val="1800"/>
              </a:spcBef>
              <a:buFont typeface="Wingdings" panose="05000000000000000000" pitchFamily="2" charset="2"/>
              <a:buNone/>
              <a:defRPr/>
            </a:pPr>
            <a:r>
              <a:rPr lang="zh-CN" altLang="en-US" sz="2400" dirty="0"/>
              <a:t>     如：</a:t>
            </a:r>
            <a:r>
              <a:rPr lang="en-US" altLang="zh-CN" sz="2400" dirty="0">
                <a:latin typeface="宋体" panose="02010600030101010101" pitchFamily="2" charset="-122"/>
                <a:ea typeface="宋体" panose="02010600030101010101" pitchFamily="2" charset="-122"/>
              </a:rPr>
              <a:t>T(n)=2T(n/2) +2</a:t>
            </a:r>
          </a:p>
          <a:p>
            <a:pPr eaLnBrk="1" hangingPunct="1">
              <a:lnSpc>
                <a:spcPct val="125000"/>
              </a:lnSpc>
              <a:spcBef>
                <a:spcPts val="60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=2(2T(n/ 2</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 + 2) + 2</a:t>
            </a:r>
          </a:p>
          <a:p>
            <a:pPr eaLnBrk="1" hangingPunct="1">
              <a:lnSpc>
                <a:spcPct val="125000"/>
              </a:lnSpc>
              <a:spcBef>
                <a:spcPts val="60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 2</a:t>
            </a:r>
            <a:r>
              <a:rPr lang="en-US" altLang="zh-CN" sz="2400" baseline="30000" dirty="0">
                <a:latin typeface="宋体" panose="02010600030101010101" pitchFamily="2" charset="-122"/>
                <a:ea typeface="宋体" panose="02010600030101010101" pitchFamily="2" charset="-122"/>
              </a:rPr>
              <a:t>2 </a:t>
            </a:r>
            <a:r>
              <a:rPr lang="en-US" altLang="zh-CN" sz="2400" dirty="0">
                <a:latin typeface="宋体" panose="02010600030101010101" pitchFamily="2" charset="-122"/>
                <a:ea typeface="宋体" panose="02010600030101010101" pitchFamily="2" charset="-122"/>
              </a:rPr>
              <a:t>T(n/ 2</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 + 2</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 + 2                 </a:t>
            </a:r>
          </a:p>
          <a:p>
            <a:pPr eaLnBrk="1" hangingPunct="1">
              <a:lnSpc>
                <a:spcPct val="125000"/>
              </a:lnSpc>
              <a:spcBef>
                <a:spcPts val="60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p>
          <a:p>
            <a:pPr eaLnBrk="1" hangingPunct="1">
              <a:lnSpc>
                <a:spcPct val="125000"/>
              </a:lnSpc>
              <a:spcBef>
                <a:spcPts val="60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=2</a:t>
            </a:r>
            <a:r>
              <a:rPr lang="en-US" altLang="zh-CN" sz="2400" baseline="30000" dirty="0">
                <a:latin typeface="宋体" panose="02010600030101010101" pitchFamily="2" charset="-122"/>
                <a:ea typeface="宋体" panose="02010600030101010101" pitchFamily="2" charset="-122"/>
              </a:rPr>
              <a:t>k-1</a:t>
            </a:r>
            <a:r>
              <a:rPr lang="en-US" altLang="zh-CN" sz="2400" dirty="0">
                <a:latin typeface="宋体" panose="02010600030101010101" pitchFamily="2" charset="-122"/>
                <a:ea typeface="宋体" panose="02010600030101010101" pitchFamily="2" charset="-122"/>
              </a:rPr>
              <a:t>T(2) +</a:t>
            </a:r>
          </a:p>
          <a:p>
            <a:pPr eaLnBrk="1" hangingPunct="1">
              <a:lnSpc>
                <a:spcPct val="125000"/>
              </a:lnSpc>
              <a:spcBef>
                <a:spcPts val="60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=2</a:t>
            </a:r>
            <a:r>
              <a:rPr lang="en-US" altLang="zh-CN" sz="2400" baseline="30000" dirty="0">
                <a:latin typeface="宋体" panose="02010600030101010101" pitchFamily="2" charset="-122"/>
                <a:ea typeface="宋体" panose="02010600030101010101" pitchFamily="2" charset="-122"/>
              </a:rPr>
              <a:t>k-1</a:t>
            </a:r>
            <a:r>
              <a:rPr lang="en-US" altLang="zh-CN" sz="2400" dirty="0">
                <a:latin typeface="宋体" panose="02010600030101010101" pitchFamily="2" charset="-122"/>
                <a:ea typeface="宋体" panose="02010600030101010101" pitchFamily="2" charset="-122"/>
              </a:rPr>
              <a:t>+2</a:t>
            </a:r>
            <a:r>
              <a:rPr lang="en-US" altLang="zh-CN" sz="2400" baseline="30000" dirty="0">
                <a:latin typeface="宋体" panose="02010600030101010101" pitchFamily="2" charset="-122"/>
                <a:ea typeface="宋体" panose="02010600030101010101" pitchFamily="2" charset="-122"/>
              </a:rPr>
              <a:t>k</a:t>
            </a:r>
            <a:r>
              <a:rPr lang="en-US" altLang="zh-CN" sz="2400" dirty="0">
                <a:latin typeface="宋体" panose="02010600030101010101" pitchFamily="2" charset="-122"/>
                <a:ea typeface="宋体" panose="02010600030101010101" pitchFamily="2" charset="-122"/>
              </a:rPr>
              <a:t>-2</a:t>
            </a:r>
          </a:p>
          <a:p>
            <a:pPr eaLnBrk="1" hangingPunct="1">
              <a:lnSpc>
                <a:spcPct val="125000"/>
              </a:lnSpc>
              <a:spcBef>
                <a:spcPts val="60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=3n/2-2</a:t>
            </a:r>
            <a:endParaRPr lang="zh-CN" altLang="en-US" sz="2400" dirty="0">
              <a:latin typeface="宋体" panose="02010600030101010101" pitchFamily="2" charset="-122"/>
              <a:ea typeface="宋体" panose="02010600030101010101" pitchFamily="2" charset="-122"/>
            </a:endParaRPr>
          </a:p>
        </p:txBody>
      </p:sp>
      <p:graphicFrame>
        <p:nvGraphicFramePr>
          <p:cNvPr id="94212" name="Object 5">
            <a:extLst>
              <a:ext uri="{FF2B5EF4-FFF2-40B4-BE49-F238E27FC236}">
                <a16:creationId xmlns:a16="http://schemas.microsoft.com/office/drawing/2014/main" id="{3E8042C4-6DBF-4723-A25A-BC4564F512A0}"/>
              </a:ext>
            </a:extLst>
          </p:cNvPr>
          <p:cNvGraphicFramePr>
            <a:graphicFrameLocks noChangeAspect="1"/>
          </p:cNvGraphicFramePr>
          <p:nvPr/>
        </p:nvGraphicFramePr>
        <p:xfrm>
          <a:off x="3851275" y="4941888"/>
          <a:ext cx="936625" cy="609600"/>
        </p:xfrm>
        <a:graphic>
          <a:graphicData uri="http://schemas.openxmlformats.org/presentationml/2006/ole">
            <mc:AlternateContent xmlns:mc="http://schemas.openxmlformats.org/markup-compatibility/2006">
              <mc:Choice xmlns:v="urn:schemas-microsoft-com:vml" Requires="v">
                <p:oleObj spid="_x0000_s94229" name="公式" r:id="rId3" imgW="418918" imgH="342751" progId="Equation.3">
                  <p:embed/>
                </p:oleObj>
              </mc:Choice>
              <mc:Fallback>
                <p:oleObj name="公式" r:id="rId3" imgW="418918" imgH="34275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4941888"/>
                        <a:ext cx="9366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2">
            <a:extLst>
              <a:ext uri="{FF2B5EF4-FFF2-40B4-BE49-F238E27FC236}">
                <a16:creationId xmlns:a16="http://schemas.microsoft.com/office/drawing/2014/main" id="{E4843F9E-93B2-4759-9116-0A50E78FAD98}"/>
              </a:ext>
            </a:extLst>
          </p:cNvPr>
          <p:cNvSpPr>
            <a:spLocks noGrp="1" noChangeArrowheads="1"/>
          </p:cNvSpPr>
          <p:nvPr>
            <p:ph idx="1"/>
          </p:nvPr>
        </p:nvSpPr>
        <p:spPr>
          <a:xfrm>
            <a:off x="395288" y="423863"/>
            <a:ext cx="8229600" cy="4686300"/>
          </a:xfrm>
        </p:spPr>
        <p:txBody>
          <a:bodyPr/>
          <a:lstStyle/>
          <a:p>
            <a:pPr>
              <a:buFont typeface="Wingdings 2" panose="05020102010507070707" pitchFamily="18" charset="2"/>
              <a:buNone/>
            </a:pPr>
            <a:r>
              <a:rPr lang="zh-CN" altLang="en-US" sz="2800"/>
              <a:t>例：化简递归式</a:t>
            </a:r>
          </a:p>
        </p:txBody>
      </p:sp>
      <p:graphicFrame>
        <p:nvGraphicFramePr>
          <p:cNvPr id="95235" name="Object 3">
            <a:extLst>
              <a:ext uri="{FF2B5EF4-FFF2-40B4-BE49-F238E27FC236}">
                <a16:creationId xmlns:a16="http://schemas.microsoft.com/office/drawing/2014/main" id="{F5938898-1465-4585-84DD-511A31A692AF}"/>
              </a:ext>
            </a:extLst>
          </p:cNvPr>
          <p:cNvGraphicFramePr>
            <a:graphicFrameLocks noChangeAspect="1"/>
          </p:cNvGraphicFramePr>
          <p:nvPr/>
        </p:nvGraphicFramePr>
        <p:xfrm>
          <a:off x="1670050" y="1196975"/>
          <a:ext cx="5302250" cy="5265738"/>
        </p:xfrm>
        <a:graphic>
          <a:graphicData uri="http://schemas.openxmlformats.org/presentationml/2006/ole">
            <mc:AlternateContent xmlns:mc="http://schemas.openxmlformats.org/markup-compatibility/2006">
              <mc:Choice xmlns:v="urn:schemas-microsoft-com:vml" Requires="v">
                <p:oleObj spid="_x0000_s95269" name="公式" r:id="rId3" imgW="2870200" imgH="3073400" progId="Equation.3">
                  <p:embed/>
                </p:oleObj>
              </mc:Choice>
              <mc:Fallback>
                <p:oleObj name="公式" r:id="rId3" imgW="2870200" imgH="3073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050" y="1196975"/>
                        <a:ext cx="5302250" cy="526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36" name="Object 3">
            <a:extLst>
              <a:ext uri="{FF2B5EF4-FFF2-40B4-BE49-F238E27FC236}">
                <a16:creationId xmlns:a16="http://schemas.microsoft.com/office/drawing/2014/main" id="{8856575E-8851-45B6-9DFD-FF49D9956BFD}"/>
              </a:ext>
            </a:extLst>
          </p:cNvPr>
          <p:cNvGraphicFramePr>
            <a:graphicFrameLocks noChangeAspect="1"/>
          </p:cNvGraphicFramePr>
          <p:nvPr/>
        </p:nvGraphicFramePr>
        <p:xfrm>
          <a:off x="3059113" y="423863"/>
          <a:ext cx="4540250" cy="557212"/>
        </p:xfrm>
        <a:graphic>
          <a:graphicData uri="http://schemas.openxmlformats.org/presentationml/2006/ole">
            <mc:AlternateContent xmlns:mc="http://schemas.openxmlformats.org/markup-compatibility/2006">
              <mc:Choice xmlns:v="urn:schemas-microsoft-com:vml" Requires="v">
                <p:oleObj spid="_x0000_s95270" name="公式" r:id="rId5" imgW="1536033" imgH="203112" progId="Equation.3">
                  <p:embed/>
                </p:oleObj>
              </mc:Choice>
              <mc:Fallback>
                <p:oleObj name="公式" r:id="rId5" imgW="1536033" imgH="203112"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423863"/>
                        <a:ext cx="454025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BF1EE3-28A8-4ECD-BD18-E97F1839BA7A}"/>
              </a:ext>
            </a:extLst>
          </p:cNvPr>
          <p:cNvSpPr>
            <a:spLocks noGrp="1"/>
          </p:cNvSpPr>
          <p:nvPr>
            <p:ph type="title"/>
          </p:nvPr>
        </p:nvSpPr>
        <p:spPr>
          <a:xfrm>
            <a:off x="179512" y="188598"/>
            <a:ext cx="8229600" cy="936146"/>
          </a:xfrm>
        </p:spPr>
        <p:txBody>
          <a:bodyPr/>
          <a:lstStyle/>
          <a:p>
            <a:pPr>
              <a:defRPr/>
            </a:pPr>
            <a:r>
              <a:rPr lang="en-US" altLang="zh-CN" sz="4000" dirty="0">
                <a:effectLst/>
                <a:latin typeface="微软雅黑" panose="020B0503020204020204" pitchFamily="34" charset="-122"/>
                <a:ea typeface="微软雅黑" panose="020B0503020204020204" pitchFamily="34" charset="-122"/>
              </a:rPr>
              <a:t>33.4 </a:t>
            </a:r>
            <a:r>
              <a:rPr lang="zh-CN" altLang="en-US" sz="4000" dirty="0">
                <a:effectLst/>
                <a:latin typeface="微软雅黑" panose="020B0503020204020204" pitchFamily="34" charset="-122"/>
                <a:ea typeface="微软雅黑" panose="020B0503020204020204" pitchFamily="34" charset="-122"/>
              </a:rPr>
              <a:t>最近点对问题</a:t>
            </a:r>
            <a:endParaRPr lang="zh-CN" altLang="en-US" sz="4000" baseline="30000" dirty="0">
              <a:effectLst/>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862E91F8-A1E5-4986-B59A-DCEAEB47EBA8}"/>
              </a:ext>
            </a:extLst>
          </p:cNvPr>
          <p:cNvSpPr>
            <a:spLocks noGrp="1"/>
          </p:cNvSpPr>
          <p:nvPr>
            <p:ph type="body" sz="half" idx="1"/>
          </p:nvPr>
        </p:nvSpPr>
        <p:spPr>
          <a:xfrm>
            <a:off x="323850" y="1085850"/>
            <a:ext cx="8640763" cy="5006975"/>
          </a:xfrm>
        </p:spPr>
        <p:txBody>
          <a:bodyPr/>
          <a:lstStyle/>
          <a:p>
            <a:pPr marL="0" indent="0">
              <a:lnSpc>
                <a:spcPct val="150000"/>
              </a:lnSpc>
              <a:spcBef>
                <a:spcPts val="0"/>
              </a:spcBef>
              <a:buFont typeface="Wingdings 3" panose="05040102010807070707" pitchFamily="18" charset="2"/>
              <a:buNone/>
              <a:defRPr/>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问题描述</a:t>
            </a:r>
            <a:endParaRPr lang="en-US" altLang="zh-CN" dirty="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3" panose="05040102010807070707" pitchFamily="18" charset="2"/>
              <a:buNone/>
              <a:defRPr/>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已知平面上分布着点集</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个点</a:t>
            </a:r>
            <a:r>
              <a:rPr lang="en-US" altLang="zh-CN" dirty="0">
                <a:latin typeface="微软雅黑" panose="020B0503020204020204" pitchFamily="34" charset="-122"/>
                <a:ea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,p</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a:t>
            </a:r>
            <a:r>
              <a:rPr lang="en-US" altLang="zh-CN" baseline="-25000" dirty="0" err="1">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，点</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的坐标记为</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x</a:t>
            </a:r>
            <a:r>
              <a:rPr lang="en-US" altLang="zh-CN" baseline="-25000" dirty="0" err="1">
                <a:latin typeface="微软雅黑" panose="020B0503020204020204" pitchFamily="34" charset="-122"/>
                <a:ea typeface="微软雅黑" panose="020B0503020204020204" pitchFamily="34" charset="-122"/>
              </a:rPr>
              <a:t>i</a:t>
            </a:r>
            <a:r>
              <a:rPr lang="en-US" altLang="zh-CN" dirty="0" err="1">
                <a:latin typeface="微软雅黑" panose="020B0503020204020204" pitchFamily="34" charset="-122"/>
                <a:ea typeface="微软雅黑" panose="020B0503020204020204" pitchFamily="34" charset="-122"/>
              </a:rPr>
              <a:t>,y</a:t>
            </a:r>
            <a:r>
              <a:rPr lang="en-US" altLang="zh-CN" baseline="-25000"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1≤i≤n</a:t>
            </a:r>
            <a:r>
              <a:rPr lang="zh-CN" altLang="en-US" dirty="0">
                <a:latin typeface="微软雅黑" panose="020B0503020204020204" pitchFamily="34" charset="-122"/>
                <a:ea typeface="微软雅黑" panose="020B0503020204020204" pitchFamily="34" charset="-122"/>
              </a:rPr>
              <a:t>。两点之间的距离取其欧式距离，记为</a:t>
            </a:r>
            <a:endParaRPr lang="en-US" altLang="zh-CN" dirty="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3" panose="05040102010807070707" pitchFamily="18" charset="2"/>
              <a:buNone/>
              <a:defRPr/>
            </a:pPr>
            <a:r>
              <a:rPr lang="en-US" altLang="zh-CN" dirty="0">
                <a:latin typeface="微软雅黑" panose="020B0503020204020204" pitchFamily="34" charset="-122"/>
                <a:ea typeface="微软雅黑" panose="020B0503020204020204" pitchFamily="34" charset="-122"/>
              </a:rPr>
              <a:t>                </a:t>
            </a:r>
          </a:p>
          <a:p>
            <a:pPr>
              <a:lnSpc>
                <a:spcPct val="150000"/>
              </a:lnSpc>
              <a:spcBef>
                <a:spcPts val="1200"/>
              </a:spcBef>
              <a:buFont typeface="Wingdings 3" panose="05040102010807070707" pitchFamily="18" charset="2"/>
              <a:buNone/>
              <a:defRPr/>
            </a:pPr>
            <a:r>
              <a:rPr lang="zh-CN" altLang="en-US" dirty="0">
                <a:latin typeface="微软雅黑" panose="020B0503020204020204" pitchFamily="34" charset="-122"/>
                <a:ea typeface="微软雅黑" panose="020B0503020204020204" pitchFamily="34" charset="-122"/>
              </a:rPr>
              <a:t>   问题：找出一对</a:t>
            </a:r>
            <a:r>
              <a:rPr lang="zh-CN" altLang="en-US" dirty="0">
                <a:solidFill>
                  <a:srgbClr val="FF0000"/>
                </a:solidFill>
                <a:latin typeface="微软雅黑" panose="020B0503020204020204" pitchFamily="34" charset="-122"/>
                <a:ea typeface="微软雅黑" panose="020B0503020204020204" pitchFamily="34" charset="-122"/>
              </a:rPr>
              <a:t>距离最近</a:t>
            </a:r>
            <a:r>
              <a:rPr lang="zh-CN" altLang="en-US" dirty="0">
                <a:latin typeface="微软雅黑" panose="020B0503020204020204" pitchFamily="34" charset="-122"/>
                <a:ea typeface="微软雅黑" panose="020B0503020204020204" pitchFamily="34" charset="-122"/>
              </a:rPr>
              <a:t>的点</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indent="-365125">
              <a:lnSpc>
                <a:spcPct val="150000"/>
              </a:lnSpc>
              <a:spcBef>
                <a:spcPts val="0"/>
              </a:spcBef>
              <a:buFont typeface="Wingdings 3" panose="05040102010807070707" pitchFamily="18" charset="2"/>
              <a:buNone/>
              <a:defRPr/>
            </a:pPr>
            <a:endParaRPr lang="en-US" altLang="zh-CN" sz="1200" dirty="0">
              <a:latin typeface="宋体" panose="02010600030101010101" pitchFamily="2" charset="-122"/>
              <a:ea typeface="宋体" panose="02010600030101010101" pitchFamily="2" charset="-122"/>
            </a:endParaRPr>
          </a:p>
          <a:p>
            <a:pPr indent="-365125">
              <a:lnSpc>
                <a:spcPct val="150000"/>
              </a:lnSpc>
              <a:spcBef>
                <a:spcPts val="0"/>
              </a:spcBef>
              <a:buFont typeface="Wingdings 3" panose="05040102010807070707" pitchFamily="18"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微软雅黑" panose="020B0503020204020204" pitchFamily="34" charset="-122"/>
                <a:ea typeface="微软雅黑" panose="020B0503020204020204" pitchFamily="34" charset="-122"/>
              </a:rPr>
              <a:t>注：允许两个点位于同一个位置，此时两点之间的距离为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graphicFrame>
        <p:nvGraphicFramePr>
          <p:cNvPr id="96260" name="Object 2">
            <a:extLst>
              <a:ext uri="{FF2B5EF4-FFF2-40B4-BE49-F238E27FC236}">
                <a16:creationId xmlns:a16="http://schemas.microsoft.com/office/drawing/2014/main" id="{B0DDD832-E633-4B52-8BA6-7CEF344E7590}"/>
              </a:ext>
            </a:extLst>
          </p:cNvPr>
          <p:cNvGraphicFramePr>
            <a:graphicFrameLocks noChangeAspect="1"/>
          </p:cNvGraphicFramePr>
          <p:nvPr/>
        </p:nvGraphicFramePr>
        <p:xfrm>
          <a:off x="2627313" y="3573463"/>
          <a:ext cx="3906837" cy="630237"/>
        </p:xfrm>
        <a:graphic>
          <a:graphicData uri="http://schemas.openxmlformats.org/presentationml/2006/ole">
            <mc:AlternateContent xmlns:mc="http://schemas.openxmlformats.org/markup-compatibility/2006">
              <mc:Choice xmlns:v="urn:schemas-microsoft-com:vml" Requires="v">
                <p:oleObj spid="_x0000_s96277" name="公式" r:id="rId4" imgW="2145369" imgH="304668" progId="Equation.3">
                  <p:embed/>
                </p:oleObj>
              </mc:Choice>
              <mc:Fallback>
                <p:oleObj name="公式" r:id="rId4" imgW="2145369" imgH="304668"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3573463"/>
                        <a:ext cx="3906837"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文本占位符 2">
            <a:extLst>
              <a:ext uri="{FF2B5EF4-FFF2-40B4-BE49-F238E27FC236}">
                <a16:creationId xmlns:a16="http://schemas.microsoft.com/office/drawing/2014/main" id="{C8E2BB09-3F54-47D9-A9DE-BC608E4B067E}"/>
              </a:ext>
            </a:extLst>
          </p:cNvPr>
          <p:cNvSpPr txBox="1">
            <a:spLocks/>
          </p:cNvSpPr>
          <p:nvPr/>
        </p:nvSpPr>
        <p:spPr bwMode="auto">
          <a:xfrm>
            <a:off x="2500313" y="4000500"/>
            <a:ext cx="44291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buClr>
                <a:srgbClr val="2DA2BF"/>
              </a:buClr>
              <a:buFont typeface="Wingdings 3" panose="05040102010807070707" pitchFamily="18" charset="2"/>
              <a:buNone/>
            </a:pPr>
            <a:r>
              <a:rPr lang="zh-CN" altLang="en-US" sz="2400">
                <a:solidFill>
                  <a:srgbClr val="000000"/>
                </a:solidFill>
                <a:latin typeface="宋体" panose="02010600030101010101" pitchFamily="2" charset="-122"/>
                <a:ea typeface="宋体" panose="02010600030101010101" pitchFamily="2" charset="-122"/>
              </a:rPr>
              <a:t>平面上分布的点集</a:t>
            </a:r>
          </a:p>
        </p:txBody>
      </p:sp>
      <p:cxnSp>
        <p:nvCxnSpPr>
          <p:cNvPr id="26" name="直接箭头连接符 25">
            <a:extLst>
              <a:ext uri="{FF2B5EF4-FFF2-40B4-BE49-F238E27FC236}">
                <a16:creationId xmlns:a16="http://schemas.microsoft.com/office/drawing/2014/main" id="{CEBC8287-AB9B-4AC9-A6FE-397E47050BEB}"/>
              </a:ext>
            </a:extLst>
          </p:cNvPr>
          <p:cNvCxnSpPr/>
          <p:nvPr/>
        </p:nvCxnSpPr>
        <p:spPr>
          <a:xfrm rot="16200000" flipV="1">
            <a:off x="4393407" y="3036094"/>
            <a:ext cx="2857500" cy="17859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8308" name="Object 2">
            <a:extLst>
              <a:ext uri="{FF2B5EF4-FFF2-40B4-BE49-F238E27FC236}">
                <a16:creationId xmlns:a16="http://schemas.microsoft.com/office/drawing/2014/main" id="{D4B86239-D73D-4B6F-9631-980A8140C13D}"/>
              </a:ext>
            </a:extLst>
          </p:cNvPr>
          <p:cNvGraphicFramePr>
            <a:graphicFrameLocks noChangeAspect="1"/>
          </p:cNvGraphicFramePr>
          <p:nvPr/>
        </p:nvGraphicFramePr>
        <p:xfrm>
          <a:off x="5580063" y="5481638"/>
          <a:ext cx="2898775" cy="468312"/>
        </p:xfrm>
        <a:graphic>
          <a:graphicData uri="http://schemas.openxmlformats.org/presentationml/2006/ole">
            <mc:AlternateContent xmlns:mc="http://schemas.openxmlformats.org/markup-compatibility/2006">
              <mc:Choice xmlns:v="urn:schemas-microsoft-com:vml" Requires="v">
                <p:oleObj spid="_x0000_s98346" name="公式" r:id="rId3" imgW="2145369" imgH="304668" progId="Equation.3">
                  <p:embed/>
                </p:oleObj>
              </mc:Choice>
              <mc:Fallback>
                <p:oleObj name="公式" r:id="rId3" imgW="2145369" imgH="30466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5481638"/>
                        <a:ext cx="2898775"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8309" name="组合 53">
            <a:extLst>
              <a:ext uri="{FF2B5EF4-FFF2-40B4-BE49-F238E27FC236}">
                <a16:creationId xmlns:a16="http://schemas.microsoft.com/office/drawing/2014/main" id="{EB54725B-80BA-47CE-B5D1-65FA3D7F670E}"/>
              </a:ext>
            </a:extLst>
          </p:cNvPr>
          <p:cNvGrpSpPr>
            <a:grpSpLocks/>
          </p:cNvGrpSpPr>
          <p:nvPr/>
        </p:nvGrpSpPr>
        <p:grpSpPr bwMode="auto">
          <a:xfrm>
            <a:off x="2928938" y="1000125"/>
            <a:ext cx="3357562" cy="2500313"/>
            <a:chOff x="2928926" y="1000108"/>
            <a:chExt cx="3357586" cy="2500330"/>
          </a:xfrm>
        </p:grpSpPr>
        <p:grpSp>
          <p:nvGrpSpPr>
            <p:cNvPr id="98310" name="组合 50">
              <a:extLst>
                <a:ext uri="{FF2B5EF4-FFF2-40B4-BE49-F238E27FC236}">
                  <a16:creationId xmlns:a16="http://schemas.microsoft.com/office/drawing/2014/main" id="{2A7E0190-D24F-4F35-A5C0-B39ABC799606}"/>
                </a:ext>
              </a:extLst>
            </p:cNvPr>
            <p:cNvGrpSpPr>
              <a:grpSpLocks/>
            </p:cNvGrpSpPr>
            <p:nvPr/>
          </p:nvGrpSpPr>
          <p:grpSpPr bwMode="auto">
            <a:xfrm>
              <a:off x="2928926" y="1000108"/>
              <a:ext cx="3357586" cy="2500330"/>
              <a:chOff x="2928926" y="1000108"/>
              <a:chExt cx="3357586" cy="2500330"/>
            </a:xfrm>
          </p:grpSpPr>
          <p:cxnSp>
            <p:nvCxnSpPr>
              <p:cNvPr id="24" name="直接连接符 23">
                <a:extLst>
                  <a:ext uri="{FF2B5EF4-FFF2-40B4-BE49-F238E27FC236}">
                    <a16:creationId xmlns:a16="http://schemas.microsoft.com/office/drawing/2014/main" id="{973F12B0-AF11-4472-8232-2CD210CC2029}"/>
                  </a:ext>
                </a:extLst>
              </p:cNvPr>
              <p:cNvCxnSpPr>
                <a:stCxn id="36" idx="0"/>
              </p:cNvCxnSpPr>
              <p:nvPr/>
            </p:nvCxnSpPr>
            <p:spPr>
              <a:xfrm rot="16200000" flipH="1" flipV="1">
                <a:off x="4702970" y="2064534"/>
                <a:ext cx="469903" cy="484191"/>
              </a:xfrm>
              <a:prstGeom prst="line">
                <a:avLst/>
              </a:prstGeom>
            </p:spPr>
            <p:style>
              <a:lnRef idx="1">
                <a:schemeClr val="accent1"/>
              </a:lnRef>
              <a:fillRef idx="0">
                <a:schemeClr val="accent1"/>
              </a:fillRef>
              <a:effectRef idx="0">
                <a:schemeClr val="accent1"/>
              </a:effectRef>
              <a:fontRef idx="minor">
                <a:schemeClr val="tx1"/>
              </a:fontRef>
            </p:style>
          </p:cxnSp>
          <p:sp>
            <p:nvSpPr>
              <p:cNvPr id="28" name="椭圆 27">
                <a:extLst>
                  <a:ext uri="{FF2B5EF4-FFF2-40B4-BE49-F238E27FC236}">
                    <a16:creationId xmlns:a16="http://schemas.microsoft.com/office/drawing/2014/main" id="{230E0986-7E73-4866-9B77-A9FDB840447A}"/>
                  </a:ext>
                </a:extLst>
              </p:cNvPr>
              <p:cNvSpPr/>
              <p:nvPr/>
            </p:nvSpPr>
            <p:spPr>
              <a:xfrm>
                <a:off x="3714744" y="1000108"/>
                <a:ext cx="71439" cy="71438"/>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9" name="椭圆 28">
                <a:extLst>
                  <a:ext uri="{FF2B5EF4-FFF2-40B4-BE49-F238E27FC236}">
                    <a16:creationId xmlns:a16="http://schemas.microsoft.com/office/drawing/2014/main" id="{921BA1C2-A8DB-4211-8D28-78B21AFA869F}"/>
                  </a:ext>
                </a:extLst>
              </p:cNvPr>
              <p:cNvSpPr/>
              <p:nvPr/>
            </p:nvSpPr>
            <p:spPr>
              <a:xfrm>
                <a:off x="3278178" y="1500174"/>
                <a:ext cx="71438" cy="71437"/>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0" name="椭圆 29">
                <a:extLst>
                  <a:ext uri="{FF2B5EF4-FFF2-40B4-BE49-F238E27FC236}">
                    <a16:creationId xmlns:a16="http://schemas.microsoft.com/office/drawing/2014/main" id="{B1624511-7B4B-43CE-AB54-026A036D1C80}"/>
                  </a:ext>
                </a:extLst>
              </p:cNvPr>
              <p:cNvSpPr/>
              <p:nvPr/>
            </p:nvSpPr>
            <p:spPr>
              <a:xfrm>
                <a:off x="3787769" y="1643050"/>
                <a:ext cx="71439" cy="71437"/>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 name="椭圆 30">
                <a:extLst>
                  <a:ext uri="{FF2B5EF4-FFF2-40B4-BE49-F238E27FC236}">
                    <a16:creationId xmlns:a16="http://schemas.microsoft.com/office/drawing/2014/main" id="{77F1363D-6C96-4A1D-A1A4-B6EBE06EBA30}"/>
                  </a:ext>
                </a:extLst>
              </p:cNvPr>
              <p:cNvSpPr/>
              <p:nvPr/>
            </p:nvSpPr>
            <p:spPr>
              <a:xfrm>
                <a:off x="4451349" y="1428736"/>
                <a:ext cx="71439" cy="71438"/>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 name="椭圆 31">
                <a:extLst>
                  <a:ext uri="{FF2B5EF4-FFF2-40B4-BE49-F238E27FC236}">
                    <a16:creationId xmlns:a16="http://schemas.microsoft.com/office/drawing/2014/main" id="{709B7CB2-D373-482D-B608-AB94B072CCBD}"/>
                  </a:ext>
                </a:extLst>
              </p:cNvPr>
              <p:cNvSpPr/>
              <p:nvPr/>
            </p:nvSpPr>
            <p:spPr>
              <a:xfrm>
                <a:off x="4665663" y="1428736"/>
                <a:ext cx="71438" cy="71438"/>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3" name="椭圆 32">
                <a:extLst>
                  <a:ext uri="{FF2B5EF4-FFF2-40B4-BE49-F238E27FC236}">
                    <a16:creationId xmlns:a16="http://schemas.microsoft.com/office/drawing/2014/main" id="{50735ACF-0D8D-4782-9D09-689F97048399}"/>
                  </a:ext>
                </a:extLst>
              </p:cNvPr>
              <p:cNvSpPr/>
              <p:nvPr/>
            </p:nvSpPr>
            <p:spPr>
              <a:xfrm>
                <a:off x="3500430" y="2357430"/>
                <a:ext cx="71438" cy="71437"/>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4" name="椭圆 33">
                <a:extLst>
                  <a:ext uri="{FF2B5EF4-FFF2-40B4-BE49-F238E27FC236}">
                    <a16:creationId xmlns:a16="http://schemas.microsoft.com/office/drawing/2014/main" id="{17E8184E-D0E0-4971-A550-565F9C8C82BF}"/>
                  </a:ext>
                </a:extLst>
              </p:cNvPr>
              <p:cNvSpPr/>
              <p:nvPr/>
            </p:nvSpPr>
            <p:spPr>
              <a:xfrm>
                <a:off x="3643306" y="3071810"/>
                <a:ext cx="71438" cy="71437"/>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5" name="椭圆 34">
                <a:extLst>
                  <a:ext uri="{FF2B5EF4-FFF2-40B4-BE49-F238E27FC236}">
                    <a16:creationId xmlns:a16="http://schemas.microsoft.com/office/drawing/2014/main" id="{01A9402E-BA42-4B2E-A3C3-1E726CEB57DD}"/>
                  </a:ext>
                </a:extLst>
              </p:cNvPr>
              <p:cNvSpPr/>
              <p:nvPr/>
            </p:nvSpPr>
            <p:spPr>
              <a:xfrm>
                <a:off x="4286248" y="2786058"/>
                <a:ext cx="71439" cy="71437"/>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7" name="椭圆 36">
                <a:extLst>
                  <a:ext uri="{FF2B5EF4-FFF2-40B4-BE49-F238E27FC236}">
                    <a16:creationId xmlns:a16="http://schemas.microsoft.com/office/drawing/2014/main" id="{8B0BDD4B-DC3C-4BED-9880-CD70FC649B73}"/>
                  </a:ext>
                </a:extLst>
              </p:cNvPr>
              <p:cNvSpPr/>
              <p:nvPr/>
            </p:nvSpPr>
            <p:spPr>
              <a:xfrm>
                <a:off x="4500562" y="2071678"/>
                <a:ext cx="71438" cy="71437"/>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8" name="椭圆 37">
                <a:extLst>
                  <a:ext uri="{FF2B5EF4-FFF2-40B4-BE49-F238E27FC236}">
                    <a16:creationId xmlns:a16="http://schemas.microsoft.com/office/drawing/2014/main" id="{D486755C-A661-4997-BB6F-C167FB992FFA}"/>
                  </a:ext>
                </a:extLst>
              </p:cNvPr>
              <p:cNvSpPr/>
              <p:nvPr/>
            </p:nvSpPr>
            <p:spPr>
              <a:xfrm>
                <a:off x="5572132" y="1142984"/>
                <a:ext cx="71439" cy="71438"/>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9" name="椭圆 38">
                <a:extLst>
                  <a:ext uri="{FF2B5EF4-FFF2-40B4-BE49-F238E27FC236}">
                    <a16:creationId xmlns:a16="http://schemas.microsoft.com/office/drawing/2014/main" id="{97CFB0CD-952F-461A-916B-A176E284DAC0}"/>
                  </a:ext>
                </a:extLst>
              </p:cNvPr>
              <p:cNvSpPr/>
              <p:nvPr/>
            </p:nvSpPr>
            <p:spPr>
              <a:xfrm>
                <a:off x="6000760" y="1928802"/>
                <a:ext cx="71439" cy="71437"/>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0" name="椭圆 39">
                <a:extLst>
                  <a:ext uri="{FF2B5EF4-FFF2-40B4-BE49-F238E27FC236}">
                    <a16:creationId xmlns:a16="http://schemas.microsoft.com/office/drawing/2014/main" id="{5EB36FA1-CCE0-479E-8B68-6C245011607C}"/>
                  </a:ext>
                </a:extLst>
              </p:cNvPr>
              <p:cNvSpPr/>
              <p:nvPr/>
            </p:nvSpPr>
            <p:spPr>
              <a:xfrm>
                <a:off x="6215074" y="2714620"/>
                <a:ext cx="71438" cy="71438"/>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 name="椭圆 40">
                <a:extLst>
                  <a:ext uri="{FF2B5EF4-FFF2-40B4-BE49-F238E27FC236}">
                    <a16:creationId xmlns:a16="http://schemas.microsoft.com/office/drawing/2014/main" id="{AA9024A4-BAA5-437F-82B7-A730BC040E86}"/>
                  </a:ext>
                </a:extLst>
              </p:cNvPr>
              <p:cNvSpPr/>
              <p:nvPr/>
            </p:nvSpPr>
            <p:spPr>
              <a:xfrm>
                <a:off x="5786446" y="3429000"/>
                <a:ext cx="71438" cy="71438"/>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3" name="椭圆 42">
                <a:extLst>
                  <a:ext uri="{FF2B5EF4-FFF2-40B4-BE49-F238E27FC236}">
                    <a16:creationId xmlns:a16="http://schemas.microsoft.com/office/drawing/2014/main" id="{9EFB2676-3EA4-47CA-A269-765761B2A520}"/>
                  </a:ext>
                </a:extLst>
              </p:cNvPr>
              <p:cNvSpPr/>
              <p:nvPr/>
            </p:nvSpPr>
            <p:spPr>
              <a:xfrm>
                <a:off x="2928926" y="3357562"/>
                <a:ext cx="71438" cy="71437"/>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6" name="椭圆 35">
                <a:extLst>
                  <a:ext uri="{FF2B5EF4-FFF2-40B4-BE49-F238E27FC236}">
                    <a16:creationId xmlns:a16="http://schemas.microsoft.com/office/drawing/2014/main" id="{227523F9-99E9-4D67-9B99-3B8CB7AA3DD5}"/>
                  </a:ext>
                </a:extLst>
              </p:cNvPr>
              <p:cNvSpPr/>
              <p:nvPr/>
            </p:nvSpPr>
            <p:spPr>
              <a:xfrm>
                <a:off x="5143504" y="2071678"/>
                <a:ext cx="71439" cy="71437"/>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2" name="椭圆 41">
                <a:extLst>
                  <a:ext uri="{FF2B5EF4-FFF2-40B4-BE49-F238E27FC236}">
                    <a16:creationId xmlns:a16="http://schemas.microsoft.com/office/drawing/2014/main" id="{821CCCAF-5A07-4BF6-B750-C4BA8507F061}"/>
                  </a:ext>
                </a:extLst>
              </p:cNvPr>
              <p:cNvSpPr/>
              <p:nvPr/>
            </p:nvSpPr>
            <p:spPr>
              <a:xfrm>
                <a:off x="4643438" y="2500306"/>
                <a:ext cx="71438" cy="71437"/>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98311" name="TextBox 51">
              <a:extLst>
                <a:ext uri="{FF2B5EF4-FFF2-40B4-BE49-F238E27FC236}">
                  <a16:creationId xmlns:a16="http://schemas.microsoft.com/office/drawing/2014/main" id="{407C9ECF-2D7E-4AC9-AF26-F300A3CB9EF4}"/>
                </a:ext>
              </a:extLst>
            </p:cNvPr>
            <p:cNvSpPr txBox="1">
              <a:spLocks noChangeArrowheads="1"/>
            </p:cNvSpPr>
            <p:nvPr/>
          </p:nvSpPr>
          <p:spPr bwMode="auto">
            <a:xfrm>
              <a:off x="4929190" y="1714488"/>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p</a:t>
              </a:r>
              <a:r>
                <a:rPr lang="en-US" altLang="zh-CN" sz="1800" baseline="-25000">
                  <a:solidFill>
                    <a:srgbClr val="000000"/>
                  </a:solidFill>
                  <a:latin typeface="Arial" panose="020B0604020202020204" pitchFamily="34" charset="0"/>
                  <a:ea typeface="宋体" panose="02010600030101010101" pitchFamily="2" charset="-122"/>
                </a:rPr>
                <a:t>i</a:t>
              </a:r>
              <a:endParaRPr lang="zh-CN" altLang="en-US" sz="1800" baseline="-25000">
                <a:solidFill>
                  <a:srgbClr val="000000"/>
                </a:solidFill>
                <a:latin typeface="Arial" panose="020B0604020202020204" pitchFamily="34" charset="0"/>
                <a:ea typeface="宋体" panose="02010600030101010101" pitchFamily="2" charset="-122"/>
              </a:endParaRPr>
            </a:p>
          </p:txBody>
        </p:sp>
        <p:sp>
          <p:nvSpPr>
            <p:cNvPr id="98312" name="TextBox 52">
              <a:extLst>
                <a:ext uri="{FF2B5EF4-FFF2-40B4-BE49-F238E27FC236}">
                  <a16:creationId xmlns:a16="http://schemas.microsoft.com/office/drawing/2014/main" id="{18CC023E-077D-48D1-84D4-ED2228614590}"/>
                </a:ext>
              </a:extLst>
            </p:cNvPr>
            <p:cNvSpPr txBox="1">
              <a:spLocks noChangeArrowheads="1"/>
            </p:cNvSpPr>
            <p:nvPr/>
          </p:nvSpPr>
          <p:spPr bwMode="auto">
            <a:xfrm>
              <a:off x="4286248" y="2214554"/>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p</a:t>
              </a:r>
              <a:r>
                <a:rPr lang="en-US" altLang="zh-CN" sz="1800" baseline="-25000">
                  <a:solidFill>
                    <a:srgbClr val="000000"/>
                  </a:solidFill>
                  <a:latin typeface="Arial" panose="020B0604020202020204" pitchFamily="34" charset="0"/>
                  <a:ea typeface="宋体" panose="02010600030101010101" pitchFamily="2" charset="-122"/>
                </a:rPr>
                <a:t>j</a:t>
              </a:r>
              <a:endParaRPr lang="zh-CN" altLang="en-US" sz="1800" baseline="-25000">
                <a:solidFill>
                  <a:srgbClr val="000000"/>
                </a:solidFill>
                <a:latin typeface="Arial" panose="020B0604020202020204" pitchFamily="34" charset="0"/>
                <a:ea typeface="宋体" panose="02010600030101010101" pitchFamily="2" charset="-122"/>
              </a:endParaRPr>
            </a:p>
          </p:txBody>
        </p:sp>
      </p:gr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6C26BB58-FF28-45E3-80DB-D2DE576962D1}"/>
              </a:ext>
            </a:extLst>
          </p:cNvPr>
          <p:cNvSpPr>
            <a:spLocks noGrp="1"/>
          </p:cNvSpPr>
          <p:nvPr>
            <p:ph type="body" sz="half" idx="1"/>
          </p:nvPr>
        </p:nvSpPr>
        <p:spPr>
          <a:xfrm>
            <a:off x="395288" y="188913"/>
            <a:ext cx="8578850" cy="5438775"/>
          </a:xfrm>
        </p:spPr>
        <p:txBody>
          <a:bodyPr/>
          <a:lstStyle/>
          <a:p>
            <a:pPr>
              <a:lnSpc>
                <a:spcPct val="150000"/>
              </a:lnSpc>
              <a:spcBef>
                <a:spcPts val="0"/>
              </a:spcBef>
              <a:buFont typeface="Wingdings 3" panose="05040102010807070707" pitchFamily="18" charset="2"/>
              <a:buNone/>
              <a:defRPr/>
            </a:pPr>
            <a:r>
              <a:rPr lang="zh-CN" altLang="en-US" sz="3200" b="1" dirty="0">
                <a:latin typeface="微软雅黑" panose="020B0503020204020204" pitchFamily="34" charset="-122"/>
                <a:ea typeface="微软雅黑" panose="020B0503020204020204" pitchFamily="34" charset="-122"/>
              </a:rPr>
              <a:t>分析：</a:t>
            </a:r>
            <a:endParaRPr lang="en-US" altLang="zh-CN" sz="3200" b="1" dirty="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3" panose="05040102010807070707" pitchFamily="18" charset="2"/>
              <a:buNone/>
              <a:defRPr/>
            </a:pPr>
            <a:r>
              <a:rPr lang="zh-CN" altLang="en-US" dirty="0">
                <a:latin typeface="微软雅黑" panose="020B0503020204020204" pitchFamily="34" charset="-122"/>
                <a:ea typeface="微软雅黑" panose="020B0503020204020204" pitchFamily="34" charset="-122"/>
              </a:rPr>
              <a:t>       一种方法是</a:t>
            </a:r>
            <a:r>
              <a:rPr lang="zh-CN" altLang="en-US" dirty="0">
                <a:solidFill>
                  <a:srgbClr val="0000FF"/>
                </a:solidFill>
                <a:latin typeface="微软雅黑" panose="020B0503020204020204" pitchFamily="34" charset="-122"/>
                <a:ea typeface="微软雅黑" panose="020B0503020204020204" pitchFamily="34" charset="-122"/>
              </a:rPr>
              <a:t>暴力搜索</a:t>
            </a:r>
            <a:r>
              <a:rPr lang="zh-CN" altLang="en-US" dirty="0">
                <a:latin typeface="微软雅黑" panose="020B0503020204020204" pitchFamily="34" charset="-122"/>
                <a:ea typeface="微软雅黑" panose="020B0503020204020204" pitchFamily="34" charset="-122"/>
              </a:rPr>
              <a:t>（全搜索）的方法：对每对点都计算距离，然后比较大小，找出其中的最小者。</a:t>
            </a:r>
            <a:endParaRPr lang="en-US" altLang="zh-CN" dirty="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3" panose="05040102010807070707" pitchFamily="18" charset="2"/>
              <a:buNone/>
              <a:defRPr/>
            </a:pPr>
            <a:r>
              <a:rPr lang="zh-CN" altLang="en-US" dirty="0">
                <a:latin typeface="微软雅黑" panose="020B0503020204020204" pitchFamily="34" charset="-122"/>
                <a:ea typeface="微软雅黑" panose="020B0503020204020204" pitchFamily="34" charset="-122"/>
              </a:rPr>
              <a:t>    该方法的时间复杂度为：</a:t>
            </a:r>
            <a:endParaRPr lang="en-US" altLang="zh-CN" dirty="0">
              <a:latin typeface="微软雅黑" panose="020B0503020204020204" pitchFamily="34" charset="-122"/>
              <a:ea typeface="微软雅黑" panose="020B0503020204020204" pitchFamily="34" charset="-122"/>
            </a:endParaRPr>
          </a:p>
          <a:p>
            <a:pPr marL="1006475" lvl="4" indent="0">
              <a:lnSpc>
                <a:spcPct val="150000"/>
              </a:lnSpc>
              <a:spcBef>
                <a:spcPts val="0"/>
              </a:spcBef>
              <a:buFont typeface="Wingdings" pitchFamily="2" charset="2"/>
              <a:buChar char="Ø"/>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计算点间距离：</a:t>
            </a:r>
            <a:r>
              <a:rPr lang="en-US" altLang="zh-CN" sz="2400" dirty="0">
                <a:latin typeface="微软雅黑" panose="020B0503020204020204" pitchFamily="34" charset="-122"/>
                <a:ea typeface="微软雅黑" panose="020B0503020204020204" pitchFamily="34" charset="-122"/>
              </a:rPr>
              <a:t> O(n</a:t>
            </a:r>
            <a:r>
              <a:rPr lang="en-US" altLang="zh-CN" sz="2400" baseline="30000" dirty="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，因为共有    </a:t>
            </a:r>
            <a:r>
              <a:rPr lang="en-US" altLang="zh-CN" sz="2400" dirty="0">
                <a:latin typeface="微软雅黑" panose="020B0503020204020204" pitchFamily="34" charset="-122"/>
                <a:ea typeface="微软雅黑" panose="020B0503020204020204" pitchFamily="34" charset="-122"/>
              </a:rPr>
              <a:t>=n(n-1)/2</a:t>
            </a:r>
            <a:r>
              <a:rPr lang="zh-CN" altLang="en-US" sz="2400" dirty="0">
                <a:latin typeface="微软雅黑" panose="020B0503020204020204" pitchFamily="34" charset="-122"/>
                <a:ea typeface="微软雅黑" panose="020B0503020204020204" pitchFamily="34" charset="-122"/>
              </a:rPr>
              <a:t>对点</a:t>
            </a:r>
            <a:endParaRPr lang="en-US" altLang="zh-CN" sz="2400" dirty="0">
              <a:latin typeface="微软雅黑" panose="020B0503020204020204" pitchFamily="34" charset="-122"/>
              <a:ea typeface="微软雅黑" panose="020B0503020204020204" pitchFamily="34" charset="-122"/>
            </a:endParaRPr>
          </a:p>
          <a:p>
            <a:pPr marL="1006475" lvl="4" indent="0">
              <a:lnSpc>
                <a:spcPct val="150000"/>
              </a:lnSpc>
              <a:spcBef>
                <a:spcPts val="0"/>
              </a:spcBef>
              <a:buFont typeface="Wingdings 2" panose="05020102010507070707" pitchFamily="18" charset="2"/>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间的距离要计算。</a:t>
            </a:r>
            <a:endParaRPr lang="en-US" altLang="zh-CN" sz="2400" dirty="0">
              <a:latin typeface="微软雅黑" panose="020B0503020204020204" pitchFamily="34" charset="-122"/>
              <a:ea typeface="微软雅黑" panose="020B0503020204020204" pitchFamily="34" charset="-122"/>
            </a:endParaRPr>
          </a:p>
          <a:p>
            <a:pPr marL="1006475" lvl="4" indent="0">
              <a:lnSpc>
                <a:spcPct val="150000"/>
              </a:lnSpc>
              <a:spcBef>
                <a:spcPts val="0"/>
              </a:spcBef>
              <a:buFont typeface="Wingdings" pitchFamily="2" charset="2"/>
              <a:buChar char="Ø"/>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找最小距离：</a:t>
            </a:r>
            <a:r>
              <a:rPr lang="en-US" altLang="zh-CN" sz="2400" dirty="0">
                <a:latin typeface="微软雅黑" panose="020B0503020204020204" pitchFamily="34" charset="-122"/>
                <a:ea typeface="微软雅黑" panose="020B0503020204020204" pitchFamily="34" charset="-122"/>
              </a:rPr>
              <a:t>O(n</a:t>
            </a:r>
            <a:r>
              <a:rPr lang="en-US" altLang="zh-CN" sz="2400" baseline="30000" dirty="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，因为需要</a:t>
            </a:r>
            <a:r>
              <a:rPr lang="en-US" altLang="zh-CN" sz="2400" dirty="0">
                <a:latin typeface="微软雅黑" panose="020B0503020204020204" pitchFamily="34" charset="-122"/>
                <a:ea typeface="微软雅黑" panose="020B0503020204020204" pitchFamily="34" charset="-122"/>
              </a:rPr>
              <a:t>n(n-1)/2-1</a:t>
            </a:r>
            <a:r>
              <a:rPr lang="zh-CN" altLang="en-US" sz="2400" dirty="0">
                <a:latin typeface="微软雅黑" panose="020B0503020204020204" pitchFamily="34" charset="-122"/>
                <a:ea typeface="微软雅黑" panose="020B0503020204020204" pitchFamily="34" charset="-122"/>
              </a:rPr>
              <a:t>次比较。</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3" panose="05040102010807070707" pitchFamily="18" charset="2"/>
              <a:buNone/>
              <a:defRPr/>
            </a:pPr>
            <a:r>
              <a:rPr lang="zh-CN" altLang="en-US" dirty="0">
                <a:latin typeface="微软雅黑" panose="020B0503020204020204" pitchFamily="34" charset="-122"/>
                <a:ea typeface="微软雅黑" panose="020B0503020204020204" pitchFamily="34" charset="-122"/>
              </a:rPr>
              <a:t>       所以，总的时间复杂度：</a:t>
            </a:r>
            <a:r>
              <a:rPr lang="en-US" altLang="zh-CN" dirty="0">
                <a:latin typeface="微软雅黑" panose="020B0503020204020204" pitchFamily="34" charset="-122"/>
                <a:ea typeface="微软雅黑" panose="020B0503020204020204" pitchFamily="34" charset="-122"/>
              </a:rPr>
              <a:t>O(n</a:t>
            </a:r>
            <a:r>
              <a:rPr lang="en-US" altLang="zh-CN" baseline="30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3" panose="05040102010807070707" pitchFamily="18" charset="2"/>
              <a:buNone/>
              <a:defRPr/>
            </a:pPr>
            <a:endParaRPr lang="en-US" altLang="zh-CN" sz="1200" dirty="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3" panose="05040102010807070707" pitchFamily="18" charset="2"/>
              <a:buNone/>
              <a:defRPr/>
            </a:pPr>
            <a:r>
              <a:rPr lang="zh-CN" altLang="en-US" sz="3200" dirty="0">
                <a:solidFill>
                  <a:srgbClr val="FF0000"/>
                </a:solidFill>
                <a:latin typeface="微软雅黑" panose="020B0503020204020204" pitchFamily="34" charset="-122"/>
                <a:ea typeface="微软雅黑" panose="020B0503020204020204" pitchFamily="34" charset="-122"/>
              </a:rPr>
              <a:t>问：</a:t>
            </a:r>
            <a:r>
              <a:rPr lang="zh-CN" altLang="en-US" sz="3200" b="1" dirty="0">
                <a:latin typeface="微软雅黑" panose="020B0503020204020204" pitchFamily="34" charset="-122"/>
                <a:ea typeface="微软雅黑" panose="020B0503020204020204" pitchFamily="34" charset="-122"/>
              </a:rPr>
              <a:t>有没有更好的办法？</a:t>
            </a:r>
            <a:endParaRPr lang="en-US" altLang="zh-CN" sz="3200" b="1" dirty="0">
              <a:latin typeface="微软雅黑" panose="020B0503020204020204" pitchFamily="34" charset="-122"/>
              <a:ea typeface="微软雅黑" panose="020B0503020204020204" pitchFamily="34" charset="-122"/>
            </a:endParaRPr>
          </a:p>
          <a:p>
            <a:pPr>
              <a:lnSpc>
                <a:spcPct val="150000"/>
              </a:lnSpc>
              <a:spcBef>
                <a:spcPts val="0"/>
              </a:spcBef>
              <a:buFont typeface="Wingdings 3" panose="05040102010807070707" pitchFamily="18" charset="2"/>
              <a:buNone/>
              <a:defRPr/>
            </a:pPr>
            <a:endParaRPr lang="zh-CN" altLang="en-US" dirty="0">
              <a:latin typeface="微软雅黑" panose="020B0503020204020204" pitchFamily="34" charset="-122"/>
              <a:ea typeface="微软雅黑" panose="020B0503020204020204" pitchFamily="34" charset="-122"/>
            </a:endParaRPr>
          </a:p>
        </p:txBody>
      </p:sp>
      <p:graphicFrame>
        <p:nvGraphicFramePr>
          <p:cNvPr id="99331" name="对象 1">
            <a:extLst>
              <a:ext uri="{FF2B5EF4-FFF2-40B4-BE49-F238E27FC236}">
                <a16:creationId xmlns:a16="http://schemas.microsoft.com/office/drawing/2014/main" id="{D5FC5D5B-97AF-4809-A052-29E623902383}"/>
              </a:ext>
            </a:extLst>
          </p:cNvPr>
          <p:cNvGraphicFramePr>
            <a:graphicFrameLocks noChangeAspect="1"/>
          </p:cNvGraphicFramePr>
          <p:nvPr/>
        </p:nvGraphicFramePr>
        <p:xfrm>
          <a:off x="6310313" y="2820988"/>
          <a:ext cx="423862" cy="576262"/>
        </p:xfrm>
        <a:graphic>
          <a:graphicData uri="http://schemas.openxmlformats.org/presentationml/2006/ole">
            <mc:AlternateContent xmlns:mc="http://schemas.openxmlformats.org/markup-compatibility/2006">
              <mc:Choice xmlns:v="urn:schemas-microsoft-com:vml" Requires="v">
                <p:oleObj spid="_x0000_s99348" name="公式" r:id="rId3" imgW="177646" imgH="241091" progId="Equation.3">
                  <p:embed/>
                </p:oleObj>
              </mc:Choice>
              <mc:Fallback>
                <p:oleObj name="公式" r:id="rId3" imgW="177646" imgH="241091"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0313" y="2820988"/>
                        <a:ext cx="4238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948F1-469A-4452-B9F5-D82108191669}"/>
              </a:ext>
            </a:extLst>
          </p:cNvPr>
          <p:cNvSpPr>
            <a:spLocks noGrp="1"/>
          </p:cNvSpPr>
          <p:nvPr>
            <p:ph type="title"/>
          </p:nvPr>
        </p:nvSpPr>
        <p:spPr>
          <a:xfrm>
            <a:off x="250825" y="-27384"/>
            <a:ext cx="8229600" cy="900098"/>
          </a:xfrm>
        </p:spPr>
        <p:txBody>
          <a:bodyPr/>
          <a:lstStyle/>
          <a:p>
            <a:pPr>
              <a:defRPr/>
            </a:pPr>
            <a:r>
              <a:rPr lang="en-US" altLang="zh-CN" sz="3200" dirty="0">
                <a:solidFill>
                  <a:schemeClr val="tx1"/>
                </a:solidFill>
                <a:effectLst/>
                <a:latin typeface="微软雅黑" panose="020B0503020204020204" pitchFamily="34" charset="-122"/>
                <a:ea typeface="微软雅黑" panose="020B0503020204020204" pitchFamily="34" charset="-122"/>
              </a:rPr>
              <a:t>2.</a:t>
            </a:r>
            <a:r>
              <a:rPr lang="zh-CN" altLang="en-US" sz="3200" dirty="0">
                <a:solidFill>
                  <a:schemeClr val="tx1"/>
                </a:solidFill>
                <a:effectLst/>
                <a:latin typeface="微软雅黑" panose="020B0503020204020204" pitchFamily="34" charset="-122"/>
                <a:ea typeface="微软雅黑" panose="020B0503020204020204" pitchFamily="34" charset="-122"/>
              </a:rPr>
              <a:t>求解最近点对问题的分治方法</a:t>
            </a:r>
          </a:p>
        </p:txBody>
      </p:sp>
      <p:sp>
        <p:nvSpPr>
          <p:cNvPr id="130051" name="文本占位符 2">
            <a:extLst>
              <a:ext uri="{FF2B5EF4-FFF2-40B4-BE49-F238E27FC236}">
                <a16:creationId xmlns:a16="http://schemas.microsoft.com/office/drawing/2014/main" id="{0E16A39F-4531-438E-82B1-31DD6862ED46}"/>
              </a:ext>
            </a:extLst>
          </p:cNvPr>
          <p:cNvSpPr>
            <a:spLocks noGrp="1"/>
          </p:cNvSpPr>
          <p:nvPr>
            <p:ph type="body" sz="half" idx="1"/>
          </p:nvPr>
        </p:nvSpPr>
        <p:spPr>
          <a:xfrm>
            <a:off x="269875" y="873125"/>
            <a:ext cx="8766175" cy="5233988"/>
          </a:xfrm>
        </p:spPr>
        <p:txBody>
          <a:bodyPr/>
          <a:lstStyle/>
          <a:p>
            <a:pPr marL="0" indent="0">
              <a:lnSpc>
                <a:spcPct val="150000"/>
              </a:lnSpc>
              <a:buFont typeface="Wingdings 3" panose="05040102010807070707" pitchFamily="18" charset="2"/>
              <a:buNone/>
              <a:defRPr/>
            </a:pPr>
            <a:r>
              <a:rPr lang="zh-CN" altLang="en-US" sz="2400" dirty="0">
                <a:latin typeface="微软雅黑" panose="020B0503020204020204" pitchFamily="34" charset="-122"/>
                <a:ea typeface="微软雅黑" panose="020B0503020204020204" pitchFamily="34" charset="-122"/>
              </a:rPr>
              <a:t>       这里，利用分治法“</a:t>
            </a:r>
            <a:r>
              <a:rPr lang="zh-CN" altLang="en-US" sz="2400" dirty="0">
                <a:solidFill>
                  <a:srgbClr val="FF0000"/>
                </a:solidFill>
                <a:latin typeface="微软雅黑" panose="020B0503020204020204" pitchFamily="34" charset="-122"/>
                <a:ea typeface="微软雅黑" panose="020B0503020204020204" pitchFamily="34" charset="-122"/>
              </a:rPr>
              <a:t>设计</a:t>
            </a:r>
            <a:r>
              <a:rPr lang="zh-CN" altLang="en-US" sz="2400" dirty="0">
                <a:latin typeface="微软雅黑" panose="020B0503020204020204" pitchFamily="34" charset="-122"/>
                <a:ea typeface="微软雅黑" panose="020B0503020204020204" pitchFamily="34" charset="-122"/>
              </a:rPr>
              <a:t>”一个具有</a:t>
            </a:r>
            <a:r>
              <a:rPr lang="en-US" altLang="zh-CN" sz="2400" b="1" dirty="0">
                <a:solidFill>
                  <a:srgbClr val="0000FF"/>
                </a:solidFill>
                <a:latin typeface="微软雅黑" panose="020B0503020204020204" pitchFamily="34" charset="-122"/>
                <a:ea typeface="微软雅黑" panose="020B0503020204020204" pitchFamily="34" charset="-122"/>
              </a:rPr>
              <a:t>O(</a:t>
            </a:r>
            <a:r>
              <a:rPr lang="en-US" altLang="zh-CN" sz="2400" b="1" dirty="0" err="1">
                <a:solidFill>
                  <a:srgbClr val="0000FF"/>
                </a:solidFill>
                <a:latin typeface="微软雅黑" panose="020B0503020204020204" pitchFamily="34" charset="-122"/>
                <a:ea typeface="微软雅黑" panose="020B0503020204020204" pitchFamily="34" charset="-122"/>
              </a:rPr>
              <a:t>nlogn</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时间复杂度的算法求解最近点对问题。</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Font typeface="Wingdings 3" panose="05040102010807070707" pitchFamily="18" charset="2"/>
              <a:buNone/>
              <a:defRPr/>
            </a:pPr>
            <a:r>
              <a:rPr lang="zh-CN" altLang="en-US" sz="2800" b="1" dirty="0">
                <a:latin typeface="微软雅黑" panose="020B0503020204020204" pitchFamily="34" charset="-122"/>
                <a:ea typeface="微软雅黑" panose="020B0503020204020204" pitchFamily="34" charset="-122"/>
              </a:rPr>
              <a:t>设计策略：</a:t>
            </a:r>
            <a:r>
              <a:rPr lang="zh-CN" altLang="en-US" sz="2800" b="1" dirty="0">
                <a:solidFill>
                  <a:srgbClr val="FF0000"/>
                </a:solidFill>
                <a:latin typeface="微软雅黑" panose="020B0503020204020204" pitchFamily="34" charset="-122"/>
                <a:ea typeface="微软雅黑" panose="020B0503020204020204" pitchFamily="34" charset="-122"/>
              </a:rPr>
              <a:t>分治</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982663" indent="-982663">
              <a:lnSpc>
                <a:spcPct val="150000"/>
              </a:lnSpc>
              <a:buFont typeface="Wingdings 3" panose="05040102010807070707" pitchFamily="18" charset="2"/>
              <a:buNone/>
              <a:defRPr/>
            </a:pPr>
            <a:r>
              <a:rPr lang="en-US" altLang="zh-CN" sz="2400" b="1" dirty="0">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1</a:t>
            </a:r>
            <a:r>
              <a:rPr lang="zh-CN" altLang="en-US" sz="2400" b="1" dirty="0">
                <a:solidFill>
                  <a:srgbClr val="0000FF"/>
                </a:solidFill>
                <a:latin typeface="微软雅黑" panose="020B0503020204020204" pitchFamily="34" charset="-122"/>
                <a:ea typeface="微软雅黑" panose="020B0503020204020204" pitchFamily="34" charset="-122"/>
              </a:rPr>
              <a:t>）首先将所有的点按照</a:t>
            </a:r>
            <a:r>
              <a:rPr lang="en-US" altLang="zh-CN" sz="2400" b="1" dirty="0">
                <a:solidFill>
                  <a:srgbClr val="0000FF"/>
                </a:solidFill>
                <a:latin typeface="微软雅黑" panose="020B0503020204020204" pitchFamily="34" charset="-122"/>
                <a:ea typeface="微软雅黑" panose="020B0503020204020204" pitchFamily="34" charset="-122"/>
              </a:rPr>
              <a:t>x</a:t>
            </a:r>
            <a:r>
              <a:rPr lang="zh-CN" altLang="en-US" sz="2400" b="1" dirty="0">
                <a:solidFill>
                  <a:srgbClr val="0000FF"/>
                </a:solidFill>
                <a:latin typeface="微软雅黑" panose="020B0503020204020204" pitchFamily="34" charset="-122"/>
                <a:ea typeface="微软雅黑" panose="020B0503020204020204" pitchFamily="34" charset="-122"/>
              </a:rPr>
              <a:t>坐标排序</a:t>
            </a:r>
            <a:endParaRPr lang="en-US" altLang="zh-CN" sz="2400" b="1" dirty="0">
              <a:solidFill>
                <a:srgbClr val="0000FF"/>
              </a:solidFill>
              <a:latin typeface="微软雅黑" panose="020B0503020204020204" pitchFamily="34" charset="-122"/>
              <a:ea typeface="微软雅黑" panose="020B0503020204020204" pitchFamily="34" charset="-122"/>
            </a:endParaRPr>
          </a:p>
          <a:p>
            <a:pPr marL="0" indent="0">
              <a:lnSpc>
                <a:spcPct val="150000"/>
              </a:lnSpc>
              <a:buFont typeface="Wingdings 3" panose="05040102010807070707" pitchFamily="18" charset="2"/>
              <a:buNone/>
              <a:defRPr/>
            </a:pPr>
            <a:r>
              <a:rPr lang="zh-CN" altLang="en-US" sz="2400" dirty="0">
                <a:latin typeface="微软雅黑" panose="020B0503020204020204" pitchFamily="34" charset="-122"/>
                <a:ea typeface="微软雅黑" panose="020B0503020204020204" pitchFamily="34" charset="-122"/>
              </a:rPr>
              <a:t>       排序过程需要</a:t>
            </a:r>
            <a:r>
              <a:rPr lang="en-US" altLang="zh-CN" sz="2400" dirty="0">
                <a:latin typeface="微软雅黑" panose="020B0503020204020204" pitchFamily="34" charset="-122"/>
                <a:ea typeface="微软雅黑" panose="020B0503020204020204" pitchFamily="34" charset="-122"/>
              </a:rPr>
              <a:t>O(</a:t>
            </a:r>
            <a:r>
              <a:rPr lang="en-US" altLang="zh-CN" sz="2400" i="1" dirty="0" err="1">
                <a:latin typeface="微软雅黑" panose="020B0503020204020204" pitchFamily="34" charset="-122"/>
                <a:ea typeface="微软雅黑" panose="020B0503020204020204" pitchFamily="34" charset="-122"/>
              </a:rPr>
              <a:t>n</a:t>
            </a:r>
            <a:r>
              <a:rPr lang="en-US" altLang="zh-CN" sz="2400" dirty="0" err="1">
                <a:latin typeface="微软雅黑" panose="020B0503020204020204" pitchFamily="34" charset="-122"/>
                <a:ea typeface="微软雅黑" panose="020B0503020204020204" pitchFamily="34" charset="-122"/>
              </a:rPr>
              <a:t>log</a:t>
            </a:r>
            <a:r>
              <a:rPr lang="en-US" altLang="zh-CN" sz="2400" i="1" dirty="0" err="1">
                <a:latin typeface="微软雅黑" panose="020B0503020204020204" pitchFamily="34" charset="-122"/>
                <a:ea typeface="微软雅黑" panose="020B0503020204020204" pitchFamily="34" charset="-122"/>
              </a:rPr>
              <a:t>n</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的时间，不会从整体上增加时间复杂度的</a:t>
            </a:r>
            <a:r>
              <a:rPr lang="zh-CN" altLang="en-US" sz="2400" dirty="0">
                <a:solidFill>
                  <a:srgbClr val="FF0000"/>
                </a:solidFill>
                <a:latin typeface="微软雅黑" panose="020B0503020204020204" pitchFamily="34" charset="-122"/>
                <a:ea typeface="微软雅黑" panose="020B0503020204020204" pitchFamily="34" charset="-122"/>
              </a:rPr>
              <a:t>数量级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加法规则</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982663" indent="-982663">
              <a:lnSpc>
                <a:spcPct val="150000"/>
              </a:lnSpc>
              <a:buFont typeface="Wingdings 3" panose="05040102010807070707" pitchFamily="18" charset="2"/>
              <a:buNone/>
              <a:defRPr/>
            </a:pPr>
            <a:r>
              <a:rPr lang="en-US" altLang="zh-CN" sz="2400" b="1" dirty="0">
                <a:solidFill>
                  <a:srgbClr val="0000FF"/>
                </a:solidFill>
                <a:latin typeface="微软雅黑" panose="020B0503020204020204" pitchFamily="34" charset="-122"/>
                <a:ea typeface="微软雅黑" panose="020B0503020204020204" pitchFamily="34" charset="-122"/>
              </a:rPr>
              <a:t>       2</a:t>
            </a:r>
            <a:r>
              <a:rPr lang="zh-CN" altLang="en-US" sz="2400" b="1" dirty="0">
                <a:solidFill>
                  <a:srgbClr val="0000FF"/>
                </a:solidFill>
                <a:latin typeface="微软雅黑" panose="020B0503020204020204" pitchFamily="34" charset="-122"/>
                <a:ea typeface="微软雅黑" panose="020B0503020204020204" pitchFamily="34" charset="-122"/>
              </a:rPr>
              <a:t>）划分</a:t>
            </a:r>
            <a:endParaRPr lang="en-US" altLang="zh-CN" sz="2400" b="1" dirty="0">
              <a:solidFill>
                <a:srgbClr val="0000FF"/>
              </a:solidFill>
              <a:latin typeface="微软雅黑" panose="020B0503020204020204" pitchFamily="34" charset="-122"/>
              <a:ea typeface="微软雅黑" panose="020B0503020204020204" pitchFamily="34" charset="-122"/>
            </a:endParaRPr>
          </a:p>
          <a:p>
            <a:pPr marL="0" indent="0">
              <a:lnSpc>
                <a:spcPct val="150000"/>
              </a:lnSpc>
              <a:buFont typeface="Wingdings 3" panose="05040102010807070707" pitchFamily="18" charset="2"/>
              <a:buNone/>
              <a:defRPr/>
            </a:pPr>
            <a:r>
              <a:rPr lang="zh-CN" altLang="en-US" sz="2400" dirty="0">
                <a:latin typeface="微软雅黑" panose="020B0503020204020204" pitchFamily="34" charset="-122"/>
                <a:ea typeface="微软雅黑" panose="020B0503020204020204" pitchFamily="34" charset="-122"/>
              </a:rPr>
              <a:t>       由于点已经按</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坐标排序，所以空间上可以“想象” 画一条垂线作为分割线，将平面上的点集分成左、右两半</a:t>
            </a:r>
            <a:r>
              <a:rPr lang="en-US" altLang="zh-CN" sz="2400" dirty="0">
                <a:latin typeface="微软雅黑" panose="020B0503020204020204" pitchFamily="34" charset="-122"/>
                <a:ea typeface="微软雅黑" panose="020B0503020204020204" pitchFamily="34" charset="-122"/>
              </a:rPr>
              <a:t>P</a:t>
            </a:r>
            <a:r>
              <a:rPr lang="en-US" altLang="zh-CN" sz="2400" baseline="-25000" dirty="0">
                <a:latin typeface="微软雅黑" panose="020B0503020204020204" pitchFamily="34" charset="-122"/>
                <a:ea typeface="微软雅黑" panose="020B0503020204020204" pitchFamily="34" charset="-122"/>
              </a:rPr>
              <a:t>L</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P</a:t>
            </a:r>
            <a:r>
              <a:rPr lang="en-US" altLang="zh-CN" sz="2400" baseline="-250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文本占位符 2">
            <a:extLst>
              <a:ext uri="{FF2B5EF4-FFF2-40B4-BE49-F238E27FC236}">
                <a16:creationId xmlns:a16="http://schemas.microsoft.com/office/drawing/2014/main" id="{7F41FF45-9FAB-4C76-B2AB-F5B1264FD2B6}"/>
              </a:ext>
            </a:extLst>
          </p:cNvPr>
          <p:cNvSpPr>
            <a:spLocks noGrp="1"/>
          </p:cNvSpPr>
          <p:nvPr>
            <p:ph type="body" sz="half" idx="1"/>
          </p:nvPr>
        </p:nvSpPr>
        <p:spPr>
          <a:xfrm>
            <a:off x="468313" y="4929188"/>
            <a:ext cx="8401050" cy="1162050"/>
          </a:xfrm>
        </p:spPr>
        <p:txBody>
          <a:bodyPr/>
          <a:lstStyle/>
          <a:p>
            <a:pPr marL="0" indent="0">
              <a:lnSpc>
                <a:spcPct val="150000"/>
              </a:lnSpc>
              <a:buFont typeface="Wingdings 3" panose="05040102010807070707" pitchFamily="18" charset="2"/>
              <a:buNone/>
            </a:pPr>
            <a:r>
              <a:rPr lang="zh-CN" altLang="en-US">
                <a:latin typeface="微软雅黑" panose="020B0503020204020204" pitchFamily="34" charset="-122"/>
                <a:ea typeface="微软雅黑" panose="020B0503020204020204" pitchFamily="34" charset="-122"/>
              </a:rPr>
              <a:t>       则，最近的一对点或者在</a:t>
            </a:r>
            <a:r>
              <a:rPr lang="en-US" altLang="zh-CN">
                <a:latin typeface="微软雅黑" panose="020B0503020204020204" pitchFamily="34" charset="-122"/>
                <a:ea typeface="微软雅黑" panose="020B0503020204020204" pitchFamily="34" charset="-122"/>
              </a:rPr>
              <a:t>P</a:t>
            </a:r>
            <a:r>
              <a:rPr lang="en-US" altLang="zh-CN" baseline="-25000">
                <a:latin typeface="微软雅黑" panose="020B0503020204020204" pitchFamily="34" charset="-122"/>
                <a:ea typeface="微软雅黑" panose="020B0503020204020204" pitchFamily="34" charset="-122"/>
              </a:rPr>
              <a:t>L</a:t>
            </a:r>
            <a:r>
              <a:rPr lang="zh-CN" altLang="en-US">
                <a:latin typeface="微软雅黑" panose="020B0503020204020204" pitchFamily="34" charset="-122"/>
                <a:ea typeface="微软雅黑" panose="020B0503020204020204" pitchFamily="34" charset="-122"/>
              </a:rPr>
              <a:t>中，或者在</a:t>
            </a:r>
            <a:r>
              <a:rPr lang="en-US" altLang="zh-CN">
                <a:latin typeface="微软雅黑" panose="020B0503020204020204" pitchFamily="34" charset="-122"/>
                <a:ea typeface="微软雅黑" panose="020B0503020204020204" pitchFamily="34" charset="-122"/>
              </a:rPr>
              <a:t>P</a:t>
            </a:r>
            <a:r>
              <a:rPr lang="en-US" altLang="zh-CN" baseline="-25000">
                <a:latin typeface="微软雅黑" panose="020B0503020204020204" pitchFamily="34" charset="-122"/>
                <a:ea typeface="微软雅黑" panose="020B0503020204020204" pitchFamily="34" charset="-122"/>
              </a:rPr>
              <a:t>R</a:t>
            </a:r>
            <a:r>
              <a:rPr lang="zh-CN" altLang="en-US">
                <a:latin typeface="微软雅黑" panose="020B0503020204020204" pitchFamily="34" charset="-122"/>
                <a:ea typeface="微软雅黑" panose="020B0503020204020204" pitchFamily="34" charset="-122"/>
              </a:rPr>
              <a:t>中，或者一个端点在</a:t>
            </a:r>
            <a:r>
              <a:rPr lang="en-US" altLang="zh-CN">
                <a:latin typeface="微软雅黑" panose="020B0503020204020204" pitchFamily="34" charset="-122"/>
                <a:ea typeface="微软雅黑" panose="020B0503020204020204" pitchFamily="34" charset="-122"/>
              </a:rPr>
              <a:t>P</a:t>
            </a:r>
            <a:r>
              <a:rPr lang="en-US" altLang="zh-CN" baseline="-25000">
                <a:latin typeface="微软雅黑" panose="020B0503020204020204" pitchFamily="34" charset="-122"/>
                <a:ea typeface="微软雅黑" panose="020B0503020204020204" pitchFamily="34" charset="-122"/>
              </a:rPr>
              <a:t>L</a:t>
            </a:r>
            <a:r>
              <a:rPr lang="zh-CN" altLang="en-US">
                <a:latin typeface="微软雅黑" panose="020B0503020204020204" pitchFamily="34" charset="-122"/>
                <a:ea typeface="微软雅黑" panose="020B0503020204020204" pitchFamily="34" charset="-122"/>
              </a:rPr>
              <a:t>中而另一个在</a:t>
            </a:r>
            <a:r>
              <a:rPr lang="en-US" altLang="zh-CN">
                <a:latin typeface="微软雅黑" panose="020B0503020204020204" pitchFamily="34" charset="-122"/>
                <a:ea typeface="微软雅黑" panose="020B0503020204020204" pitchFamily="34" charset="-122"/>
              </a:rPr>
              <a:t>P</a:t>
            </a:r>
            <a:r>
              <a:rPr lang="en-US" altLang="zh-CN" baseline="-25000">
                <a:latin typeface="微软雅黑" panose="020B0503020204020204" pitchFamily="34" charset="-122"/>
                <a:ea typeface="微软雅黑" panose="020B0503020204020204" pitchFamily="34" charset="-122"/>
              </a:rPr>
              <a:t>R</a:t>
            </a:r>
            <a:r>
              <a:rPr lang="zh-CN" altLang="en-US">
                <a:latin typeface="微软雅黑" panose="020B0503020204020204" pitchFamily="34" charset="-122"/>
                <a:ea typeface="微软雅黑" panose="020B0503020204020204" pitchFamily="34" charset="-122"/>
              </a:rPr>
              <a:t>中（跨越分割线）。</a:t>
            </a:r>
            <a:endParaRPr lang="en-US" altLang="zh-CN">
              <a:latin typeface="微软雅黑" panose="020B0503020204020204" pitchFamily="34" charset="-122"/>
              <a:ea typeface="微软雅黑" panose="020B0503020204020204" pitchFamily="34" charset="-122"/>
            </a:endParaRPr>
          </a:p>
        </p:txBody>
      </p:sp>
      <p:sp>
        <p:nvSpPr>
          <p:cNvPr id="101379" name="文本占位符 2">
            <a:extLst>
              <a:ext uri="{FF2B5EF4-FFF2-40B4-BE49-F238E27FC236}">
                <a16:creationId xmlns:a16="http://schemas.microsoft.com/office/drawing/2014/main" id="{F35B89FF-C7A3-4335-933C-106CF74F6078}"/>
              </a:ext>
            </a:extLst>
          </p:cNvPr>
          <p:cNvSpPr txBox="1">
            <a:spLocks/>
          </p:cNvSpPr>
          <p:nvPr/>
        </p:nvSpPr>
        <p:spPr bwMode="auto">
          <a:xfrm>
            <a:off x="4610100" y="2403475"/>
            <a:ext cx="4786313"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buClr>
                <a:srgbClr val="2DA2BF"/>
              </a:buClr>
              <a:buFontTx/>
              <a:buNone/>
            </a:pPr>
            <a:r>
              <a:rPr lang="zh-CN" altLang="en-US" sz="2400">
                <a:solidFill>
                  <a:srgbClr val="000000"/>
                </a:solidFill>
                <a:latin typeface="微软雅黑" panose="020B0503020204020204" pitchFamily="34" charset="-122"/>
                <a:ea typeface="微软雅黑" panose="020B0503020204020204" pitchFamily="34" charset="-122"/>
              </a:rPr>
              <a:t>记</a:t>
            </a:r>
            <a:r>
              <a:rPr lang="en-US" altLang="zh-CN" sz="2400">
                <a:solidFill>
                  <a:srgbClr val="000000"/>
                </a:solidFill>
                <a:latin typeface="微软雅黑" panose="020B0503020204020204" pitchFamily="34" charset="-122"/>
                <a:ea typeface="微软雅黑" panose="020B0503020204020204" pitchFamily="34" charset="-122"/>
              </a:rPr>
              <a:t>,</a:t>
            </a:r>
          </a:p>
          <a:p>
            <a:pPr>
              <a:buClr>
                <a:srgbClr val="2DA2BF"/>
              </a:buClr>
              <a:buFontTx/>
              <a:buNone/>
            </a:pPr>
            <a:r>
              <a:rPr lang="en-US" altLang="zh-CN" sz="2400">
                <a:solidFill>
                  <a:srgbClr val="000000"/>
                </a:solidFill>
                <a:latin typeface="微软雅黑" panose="020B0503020204020204" pitchFamily="34" charset="-122"/>
                <a:ea typeface="微软雅黑" panose="020B0503020204020204" pitchFamily="34" charset="-122"/>
              </a:rPr>
              <a:t>d</a:t>
            </a:r>
            <a:r>
              <a:rPr lang="en-US" altLang="zh-CN" sz="2400" baseline="-25000">
                <a:solidFill>
                  <a:srgbClr val="000000"/>
                </a:solidFill>
                <a:latin typeface="微软雅黑" panose="020B0503020204020204" pitchFamily="34" charset="-122"/>
                <a:ea typeface="微软雅黑" panose="020B0503020204020204" pitchFamily="34" charset="-122"/>
              </a:rPr>
              <a:t>L</a:t>
            </a:r>
            <a:r>
              <a:rPr lang="en-US" altLang="zh-CN" sz="2400">
                <a:solidFill>
                  <a:srgbClr val="000000"/>
                </a:solidFill>
                <a:latin typeface="微软雅黑" panose="020B0503020204020204" pitchFamily="34" charset="-122"/>
                <a:ea typeface="微软雅黑" panose="020B0503020204020204" pitchFamily="34" charset="-122"/>
              </a:rPr>
              <a:t>: P</a:t>
            </a:r>
            <a:r>
              <a:rPr lang="en-US" altLang="zh-CN" sz="2400" baseline="-25000">
                <a:solidFill>
                  <a:srgbClr val="000000"/>
                </a:solidFill>
                <a:latin typeface="微软雅黑" panose="020B0503020204020204" pitchFamily="34" charset="-122"/>
                <a:ea typeface="微软雅黑" panose="020B0503020204020204" pitchFamily="34" charset="-122"/>
              </a:rPr>
              <a:t>L</a:t>
            </a:r>
            <a:r>
              <a:rPr lang="zh-CN" altLang="en-US" sz="2400">
                <a:solidFill>
                  <a:srgbClr val="000000"/>
                </a:solidFill>
                <a:latin typeface="微软雅黑" panose="020B0503020204020204" pitchFamily="34" charset="-122"/>
                <a:ea typeface="微软雅黑" panose="020B0503020204020204" pitchFamily="34" charset="-122"/>
              </a:rPr>
              <a:t>中的最近点对距离</a:t>
            </a:r>
            <a:endParaRPr lang="en-US" altLang="zh-CN" sz="2400">
              <a:solidFill>
                <a:srgbClr val="000000"/>
              </a:solidFill>
              <a:latin typeface="微软雅黑" panose="020B0503020204020204" pitchFamily="34" charset="-122"/>
              <a:ea typeface="微软雅黑" panose="020B0503020204020204" pitchFamily="34" charset="-122"/>
            </a:endParaRPr>
          </a:p>
          <a:p>
            <a:pPr>
              <a:buClr>
                <a:srgbClr val="2DA2BF"/>
              </a:buClr>
              <a:buFontTx/>
              <a:buNone/>
            </a:pPr>
            <a:r>
              <a:rPr lang="en-US" altLang="zh-CN" sz="2400">
                <a:solidFill>
                  <a:srgbClr val="000000"/>
                </a:solidFill>
                <a:latin typeface="微软雅黑" panose="020B0503020204020204" pitchFamily="34" charset="-122"/>
                <a:ea typeface="微软雅黑" panose="020B0503020204020204" pitchFamily="34" charset="-122"/>
              </a:rPr>
              <a:t>d</a:t>
            </a:r>
            <a:r>
              <a:rPr lang="en-US" altLang="zh-CN" sz="2400" baseline="-25000">
                <a:solidFill>
                  <a:srgbClr val="000000"/>
                </a:solidFill>
                <a:latin typeface="微软雅黑" panose="020B0503020204020204" pitchFamily="34" charset="-122"/>
                <a:ea typeface="微软雅黑" panose="020B0503020204020204" pitchFamily="34" charset="-122"/>
              </a:rPr>
              <a:t>R</a:t>
            </a:r>
            <a:r>
              <a:rPr lang="en-US" altLang="zh-CN" sz="2400">
                <a:solidFill>
                  <a:srgbClr val="000000"/>
                </a:solidFill>
                <a:latin typeface="微软雅黑" panose="020B0503020204020204" pitchFamily="34" charset="-122"/>
                <a:ea typeface="微软雅黑" panose="020B0503020204020204" pitchFamily="34" charset="-122"/>
              </a:rPr>
              <a:t>: P</a:t>
            </a:r>
            <a:r>
              <a:rPr lang="en-US" altLang="zh-CN" sz="2400" baseline="-25000">
                <a:solidFill>
                  <a:srgbClr val="000000"/>
                </a:solidFill>
                <a:latin typeface="微软雅黑" panose="020B0503020204020204" pitchFamily="34" charset="-122"/>
                <a:ea typeface="微软雅黑" panose="020B0503020204020204" pitchFamily="34" charset="-122"/>
              </a:rPr>
              <a:t>R</a:t>
            </a:r>
            <a:r>
              <a:rPr lang="zh-CN" altLang="en-US" sz="2400">
                <a:solidFill>
                  <a:srgbClr val="000000"/>
                </a:solidFill>
                <a:latin typeface="微软雅黑" panose="020B0503020204020204" pitchFamily="34" charset="-122"/>
                <a:ea typeface="微软雅黑" panose="020B0503020204020204" pitchFamily="34" charset="-122"/>
              </a:rPr>
              <a:t>中的最近点对距离</a:t>
            </a:r>
            <a:endParaRPr lang="en-US" altLang="zh-CN" sz="2400">
              <a:solidFill>
                <a:srgbClr val="000000"/>
              </a:solidFill>
              <a:latin typeface="微软雅黑" panose="020B0503020204020204" pitchFamily="34" charset="-122"/>
              <a:ea typeface="微软雅黑" panose="020B0503020204020204" pitchFamily="34" charset="-122"/>
            </a:endParaRPr>
          </a:p>
          <a:p>
            <a:pPr>
              <a:buClr>
                <a:srgbClr val="2DA2BF"/>
              </a:buClr>
              <a:buFontTx/>
              <a:buNone/>
            </a:pPr>
            <a:r>
              <a:rPr lang="en-US" altLang="zh-CN" sz="2400">
                <a:solidFill>
                  <a:srgbClr val="000000"/>
                </a:solidFill>
                <a:latin typeface="微软雅黑" panose="020B0503020204020204" pitchFamily="34" charset="-122"/>
                <a:ea typeface="微软雅黑" panose="020B0503020204020204" pitchFamily="34" charset="-122"/>
              </a:rPr>
              <a:t>d</a:t>
            </a:r>
            <a:r>
              <a:rPr lang="en-US" altLang="zh-CN" sz="2400" baseline="-25000">
                <a:solidFill>
                  <a:srgbClr val="000000"/>
                </a:solidFill>
                <a:latin typeface="微软雅黑" panose="020B0503020204020204" pitchFamily="34" charset="-122"/>
                <a:ea typeface="微软雅黑" panose="020B0503020204020204" pitchFamily="34" charset="-122"/>
              </a:rPr>
              <a:t>C</a:t>
            </a:r>
            <a:r>
              <a:rPr lang="en-US" altLang="zh-CN" sz="2400">
                <a:solidFill>
                  <a:srgbClr val="000000"/>
                </a:solidFill>
                <a:latin typeface="微软雅黑" panose="020B0503020204020204" pitchFamily="34" charset="-122"/>
                <a:ea typeface="微软雅黑" panose="020B0503020204020204" pitchFamily="34" charset="-122"/>
              </a:rPr>
              <a:t>: </a:t>
            </a:r>
            <a:r>
              <a:rPr lang="zh-CN" altLang="en-US" sz="2400">
                <a:solidFill>
                  <a:srgbClr val="000000"/>
                </a:solidFill>
                <a:latin typeface="微软雅黑" panose="020B0503020204020204" pitchFamily="34" charset="-122"/>
                <a:ea typeface="微软雅黑" panose="020B0503020204020204" pitchFamily="34" charset="-122"/>
              </a:rPr>
              <a:t>跨越分割线的最近点对距离</a:t>
            </a:r>
          </a:p>
        </p:txBody>
      </p:sp>
      <p:grpSp>
        <p:nvGrpSpPr>
          <p:cNvPr id="101380" name="组合 38">
            <a:extLst>
              <a:ext uri="{FF2B5EF4-FFF2-40B4-BE49-F238E27FC236}">
                <a16:creationId xmlns:a16="http://schemas.microsoft.com/office/drawing/2014/main" id="{CDA96679-E2B7-4F86-AF02-1FA3383201F7}"/>
              </a:ext>
            </a:extLst>
          </p:cNvPr>
          <p:cNvGrpSpPr>
            <a:grpSpLocks/>
          </p:cNvGrpSpPr>
          <p:nvPr/>
        </p:nvGrpSpPr>
        <p:grpSpPr bwMode="auto">
          <a:xfrm>
            <a:off x="395288" y="522288"/>
            <a:ext cx="4664075" cy="3965575"/>
            <a:chOff x="2071670" y="357166"/>
            <a:chExt cx="4664004" cy="3965404"/>
          </a:xfrm>
        </p:grpSpPr>
        <p:cxnSp>
          <p:nvCxnSpPr>
            <p:cNvPr id="30" name="直接连接符 29">
              <a:extLst>
                <a:ext uri="{FF2B5EF4-FFF2-40B4-BE49-F238E27FC236}">
                  <a16:creationId xmlns:a16="http://schemas.microsoft.com/office/drawing/2014/main" id="{DD18BCD4-E67C-4763-BD66-58B5E8F82416}"/>
                </a:ext>
              </a:extLst>
            </p:cNvPr>
            <p:cNvCxnSpPr/>
            <p:nvPr/>
          </p:nvCxnSpPr>
          <p:spPr>
            <a:xfrm rot="5400000" flipH="1" flipV="1">
              <a:off x="4582268" y="1767593"/>
              <a:ext cx="417495" cy="438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A0C1F720-DE6E-4628-91AE-C7CA2A0DBB26}"/>
                </a:ext>
              </a:extLst>
            </p:cNvPr>
            <p:cNvCxnSpPr/>
            <p:nvPr/>
          </p:nvCxnSpPr>
          <p:spPr>
            <a:xfrm rot="5400000" flipH="1" flipV="1">
              <a:off x="4458440" y="996104"/>
              <a:ext cx="1587" cy="228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DC64E7D-713C-42E5-B18D-09EA81FDFA69}"/>
                </a:ext>
              </a:extLst>
            </p:cNvPr>
            <p:cNvCxnSpPr/>
            <p:nvPr/>
          </p:nvCxnSpPr>
          <p:spPr>
            <a:xfrm>
              <a:off x="3136866" y="1184217"/>
              <a:ext cx="571491" cy="142869"/>
            </a:xfrm>
            <a:prstGeom prst="line">
              <a:avLst/>
            </a:prstGeom>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F85F3ACB-C739-47E2-89A9-DA0F751F15DF}"/>
                </a:ext>
              </a:extLst>
            </p:cNvPr>
            <p:cNvSpPr/>
            <p:nvPr/>
          </p:nvSpPr>
          <p:spPr>
            <a:xfrm>
              <a:off x="3571834" y="641316"/>
              <a:ext cx="71437" cy="71435"/>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椭圆 6">
              <a:extLst>
                <a:ext uri="{FF2B5EF4-FFF2-40B4-BE49-F238E27FC236}">
                  <a16:creationId xmlns:a16="http://schemas.microsoft.com/office/drawing/2014/main" id="{663DD88F-0A88-4598-AF51-0BD269FDC33E}"/>
                </a:ext>
              </a:extLst>
            </p:cNvPr>
            <p:cNvSpPr/>
            <p:nvPr/>
          </p:nvSpPr>
          <p:spPr>
            <a:xfrm>
              <a:off x="3136866" y="1141357"/>
              <a:ext cx="71437" cy="71434"/>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椭圆 7">
              <a:extLst>
                <a:ext uri="{FF2B5EF4-FFF2-40B4-BE49-F238E27FC236}">
                  <a16:creationId xmlns:a16="http://schemas.microsoft.com/office/drawing/2014/main" id="{C2539FAD-9BEC-4BA9-9287-7A857D5F128A}"/>
                </a:ext>
              </a:extLst>
            </p:cNvPr>
            <p:cNvSpPr/>
            <p:nvPr/>
          </p:nvSpPr>
          <p:spPr>
            <a:xfrm>
              <a:off x="3646446" y="1284226"/>
              <a:ext cx="71436" cy="71434"/>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椭圆 8">
              <a:extLst>
                <a:ext uri="{FF2B5EF4-FFF2-40B4-BE49-F238E27FC236}">
                  <a16:creationId xmlns:a16="http://schemas.microsoft.com/office/drawing/2014/main" id="{8B8893D0-86E7-46EF-B7D7-DC51F65C0640}"/>
                </a:ext>
              </a:extLst>
            </p:cNvPr>
            <p:cNvSpPr/>
            <p:nvPr/>
          </p:nvSpPr>
          <p:spPr>
            <a:xfrm>
              <a:off x="4308423" y="1069922"/>
              <a:ext cx="71437" cy="71435"/>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椭圆 9">
              <a:extLst>
                <a:ext uri="{FF2B5EF4-FFF2-40B4-BE49-F238E27FC236}">
                  <a16:creationId xmlns:a16="http://schemas.microsoft.com/office/drawing/2014/main" id="{89473B76-59F3-4844-80A7-5CA055908162}"/>
                </a:ext>
              </a:extLst>
            </p:cNvPr>
            <p:cNvSpPr/>
            <p:nvPr/>
          </p:nvSpPr>
          <p:spPr>
            <a:xfrm>
              <a:off x="4522733" y="1069922"/>
              <a:ext cx="71436" cy="71435"/>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椭圆 10">
              <a:extLst>
                <a:ext uri="{FF2B5EF4-FFF2-40B4-BE49-F238E27FC236}">
                  <a16:creationId xmlns:a16="http://schemas.microsoft.com/office/drawing/2014/main" id="{772C37AD-CD45-46CF-AA29-8A588FCB6846}"/>
                </a:ext>
              </a:extLst>
            </p:cNvPr>
            <p:cNvSpPr/>
            <p:nvPr/>
          </p:nvSpPr>
          <p:spPr>
            <a:xfrm>
              <a:off x="3357525" y="1998570"/>
              <a:ext cx="71436" cy="71434"/>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椭圆 11">
              <a:extLst>
                <a:ext uri="{FF2B5EF4-FFF2-40B4-BE49-F238E27FC236}">
                  <a16:creationId xmlns:a16="http://schemas.microsoft.com/office/drawing/2014/main" id="{DD8C1189-2644-463E-9B25-8DCA0E310DC9}"/>
                </a:ext>
              </a:extLst>
            </p:cNvPr>
            <p:cNvSpPr/>
            <p:nvPr/>
          </p:nvSpPr>
          <p:spPr>
            <a:xfrm>
              <a:off x="3500398" y="2712914"/>
              <a:ext cx="71436" cy="71434"/>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椭圆 12">
              <a:extLst>
                <a:ext uri="{FF2B5EF4-FFF2-40B4-BE49-F238E27FC236}">
                  <a16:creationId xmlns:a16="http://schemas.microsoft.com/office/drawing/2014/main" id="{3B5B3238-59A7-4356-AB58-FEC86D170B1A}"/>
                </a:ext>
              </a:extLst>
            </p:cNvPr>
            <p:cNvSpPr/>
            <p:nvPr/>
          </p:nvSpPr>
          <p:spPr>
            <a:xfrm>
              <a:off x="4143325" y="2427177"/>
              <a:ext cx="71437" cy="71434"/>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椭圆 14">
              <a:extLst>
                <a:ext uri="{FF2B5EF4-FFF2-40B4-BE49-F238E27FC236}">
                  <a16:creationId xmlns:a16="http://schemas.microsoft.com/office/drawing/2014/main" id="{1CE43D2D-15FC-4AE4-A468-F4FAB2EB27C9}"/>
                </a:ext>
              </a:extLst>
            </p:cNvPr>
            <p:cNvSpPr/>
            <p:nvPr/>
          </p:nvSpPr>
          <p:spPr>
            <a:xfrm>
              <a:off x="4357635" y="1712833"/>
              <a:ext cx="71436" cy="71434"/>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椭圆 15">
              <a:extLst>
                <a:ext uri="{FF2B5EF4-FFF2-40B4-BE49-F238E27FC236}">
                  <a16:creationId xmlns:a16="http://schemas.microsoft.com/office/drawing/2014/main" id="{746D7CD9-FC16-4D8B-8B55-9CA98D1FE0D9}"/>
                </a:ext>
              </a:extLst>
            </p:cNvPr>
            <p:cNvSpPr/>
            <p:nvPr/>
          </p:nvSpPr>
          <p:spPr>
            <a:xfrm>
              <a:off x="5429181" y="784185"/>
              <a:ext cx="71437" cy="71435"/>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 name="椭圆 16">
              <a:extLst>
                <a:ext uri="{FF2B5EF4-FFF2-40B4-BE49-F238E27FC236}">
                  <a16:creationId xmlns:a16="http://schemas.microsoft.com/office/drawing/2014/main" id="{6F23C154-E634-42D9-A07F-55923A65002B}"/>
                </a:ext>
              </a:extLst>
            </p:cNvPr>
            <p:cNvSpPr/>
            <p:nvPr/>
          </p:nvSpPr>
          <p:spPr>
            <a:xfrm>
              <a:off x="5857799" y="1569964"/>
              <a:ext cx="71437" cy="71434"/>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 name="椭圆 17">
              <a:extLst>
                <a:ext uri="{FF2B5EF4-FFF2-40B4-BE49-F238E27FC236}">
                  <a16:creationId xmlns:a16="http://schemas.microsoft.com/office/drawing/2014/main" id="{5B592440-BF4C-4C7B-A19D-FFBF3B068DC3}"/>
                </a:ext>
              </a:extLst>
            </p:cNvPr>
            <p:cNvSpPr/>
            <p:nvPr/>
          </p:nvSpPr>
          <p:spPr>
            <a:xfrm>
              <a:off x="6072109" y="2355742"/>
              <a:ext cx="71436" cy="71435"/>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9" name="椭圆 18">
              <a:extLst>
                <a:ext uri="{FF2B5EF4-FFF2-40B4-BE49-F238E27FC236}">
                  <a16:creationId xmlns:a16="http://schemas.microsoft.com/office/drawing/2014/main" id="{D0D01421-10AE-408C-8A1E-1632780FB120}"/>
                </a:ext>
              </a:extLst>
            </p:cNvPr>
            <p:cNvSpPr/>
            <p:nvPr/>
          </p:nvSpPr>
          <p:spPr>
            <a:xfrm>
              <a:off x="5643491" y="3070086"/>
              <a:ext cx="71436" cy="71435"/>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2" name="椭圆 21">
              <a:extLst>
                <a:ext uri="{FF2B5EF4-FFF2-40B4-BE49-F238E27FC236}">
                  <a16:creationId xmlns:a16="http://schemas.microsoft.com/office/drawing/2014/main" id="{4F0C04F1-8E07-47E8-93B4-F88DA3B98F99}"/>
                </a:ext>
              </a:extLst>
            </p:cNvPr>
            <p:cNvSpPr/>
            <p:nvPr/>
          </p:nvSpPr>
          <p:spPr>
            <a:xfrm>
              <a:off x="2786034" y="2998652"/>
              <a:ext cx="71436" cy="71434"/>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24" name="直接连接符 23">
              <a:extLst>
                <a:ext uri="{FF2B5EF4-FFF2-40B4-BE49-F238E27FC236}">
                  <a16:creationId xmlns:a16="http://schemas.microsoft.com/office/drawing/2014/main" id="{A1BDAF70-276B-4B9A-AF11-2D61DB3EDCA9}"/>
                </a:ext>
              </a:extLst>
            </p:cNvPr>
            <p:cNvCxnSpPr/>
            <p:nvPr/>
          </p:nvCxnSpPr>
          <p:spPr>
            <a:xfrm rot="5400000">
              <a:off x="2924188" y="1892212"/>
              <a:ext cx="307168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60001A46-83AE-4F04-A224-8262383A07A6}"/>
                </a:ext>
              </a:extLst>
            </p:cNvPr>
            <p:cNvSpPr/>
            <p:nvPr/>
          </p:nvSpPr>
          <p:spPr>
            <a:xfrm>
              <a:off x="5000562" y="1725532"/>
              <a:ext cx="71437" cy="71434"/>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0" name="椭圆 19">
              <a:extLst>
                <a:ext uri="{FF2B5EF4-FFF2-40B4-BE49-F238E27FC236}">
                  <a16:creationId xmlns:a16="http://schemas.microsoft.com/office/drawing/2014/main" id="{3D00A854-9034-4BBE-9D9C-AD8E17BE82CD}"/>
                </a:ext>
              </a:extLst>
            </p:cNvPr>
            <p:cNvSpPr/>
            <p:nvPr/>
          </p:nvSpPr>
          <p:spPr>
            <a:xfrm>
              <a:off x="4500508" y="2154139"/>
              <a:ext cx="71436" cy="71434"/>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1401" name="TextBox 30">
              <a:extLst>
                <a:ext uri="{FF2B5EF4-FFF2-40B4-BE49-F238E27FC236}">
                  <a16:creationId xmlns:a16="http://schemas.microsoft.com/office/drawing/2014/main" id="{04A4973F-6B87-4D98-90CA-E1B24C52B866}"/>
                </a:ext>
              </a:extLst>
            </p:cNvPr>
            <p:cNvSpPr txBox="1">
              <a:spLocks noChangeArrowheads="1"/>
            </p:cNvSpPr>
            <p:nvPr/>
          </p:nvSpPr>
          <p:spPr bwMode="auto">
            <a:xfrm>
              <a:off x="3357554" y="927876"/>
              <a:ext cx="64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d</a:t>
              </a:r>
              <a:r>
                <a:rPr lang="en-US" altLang="zh-CN" sz="1800" baseline="-25000">
                  <a:solidFill>
                    <a:srgbClr val="000000"/>
                  </a:solidFill>
                  <a:latin typeface="Arial" panose="020B0604020202020204" pitchFamily="34" charset="0"/>
                  <a:ea typeface="宋体" panose="02010600030101010101" pitchFamily="2" charset="-122"/>
                </a:rPr>
                <a:t>L</a:t>
              </a:r>
              <a:endParaRPr lang="zh-CN" altLang="en-US" sz="1800" baseline="-25000">
                <a:solidFill>
                  <a:srgbClr val="000000"/>
                </a:solidFill>
                <a:latin typeface="Arial" panose="020B0604020202020204" pitchFamily="34" charset="0"/>
                <a:ea typeface="宋体" panose="02010600030101010101" pitchFamily="2" charset="-122"/>
              </a:endParaRPr>
            </a:p>
          </p:txBody>
        </p:sp>
        <p:sp>
          <p:nvSpPr>
            <p:cNvPr id="101402" name="TextBox 31">
              <a:extLst>
                <a:ext uri="{FF2B5EF4-FFF2-40B4-BE49-F238E27FC236}">
                  <a16:creationId xmlns:a16="http://schemas.microsoft.com/office/drawing/2014/main" id="{F67319BF-34A2-4087-89C3-CC6A9F714CB0}"/>
                </a:ext>
              </a:extLst>
            </p:cNvPr>
            <p:cNvSpPr txBox="1">
              <a:spLocks noChangeArrowheads="1"/>
            </p:cNvSpPr>
            <p:nvPr/>
          </p:nvSpPr>
          <p:spPr bwMode="auto">
            <a:xfrm>
              <a:off x="4071934" y="713562"/>
              <a:ext cx="64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d</a:t>
              </a:r>
              <a:r>
                <a:rPr lang="en-US" altLang="zh-CN" sz="1800" baseline="-25000">
                  <a:solidFill>
                    <a:srgbClr val="000000"/>
                  </a:solidFill>
                  <a:latin typeface="Arial" panose="020B0604020202020204" pitchFamily="34" charset="0"/>
                  <a:ea typeface="宋体" panose="02010600030101010101" pitchFamily="2" charset="-122"/>
                </a:rPr>
                <a:t>C</a:t>
              </a:r>
              <a:endParaRPr lang="zh-CN" altLang="en-US" sz="1800" baseline="-25000">
                <a:solidFill>
                  <a:srgbClr val="000000"/>
                </a:solidFill>
                <a:latin typeface="Arial" panose="020B0604020202020204" pitchFamily="34" charset="0"/>
                <a:ea typeface="宋体" panose="02010600030101010101" pitchFamily="2" charset="-122"/>
              </a:endParaRPr>
            </a:p>
          </p:txBody>
        </p:sp>
        <p:sp>
          <p:nvSpPr>
            <p:cNvPr id="101403" name="TextBox 32">
              <a:extLst>
                <a:ext uri="{FF2B5EF4-FFF2-40B4-BE49-F238E27FC236}">
                  <a16:creationId xmlns:a16="http://schemas.microsoft.com/office/drawing/2014/main" id="{282F138D-0882-4F23-8B2E-EE0B1FBAC4B2}"/>
                </a:ext>
              </a:extLst>
            </p:cNvPr>
            <p:cNvSpPr txBox="1">
              <a:spLocks noChangeArrowheads="1"/>
            </p:cNvSpPr>
            <p:nvPr/>
          </p:nvSpPr>
          <p:spPr bwMode="auto">
            <a:xfrm>
              <a:off x="4507780" y="1642256"/>
              <a:ext cx="64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d</a:t>
              </a:r>
              <a:r>
                <a:rPr lang="en-US" altLang="zh-CN" sz="1800" baseline="-25000">
                  <a:solidFill>
                    <a:srgbClr val="000000"/>
                  </a:solidFill>
                  <a:latin typeface="Arial" panose="020B0604020202020204" pitchFamily="34" charset="0"/>
                  <a:ea typeface="宋体" panose="02010600030101010101" pitchFamily="2" charset="-122"/>
                </a:rPr>
                <a:t>R</a:t>
              </a:r>
              <a:endParaRPr lang="zh-CN" altLang="en-US" sz="1800" baseline="-25000">
                <a:solidFill>
                  <a:srgbClr val="000000"/>
                </a:solidFill>
                <a:latin typeface="Arial" panose="020B0604020202020204" pitchFamily="34" charset="0"/>
                <a:ea typeface="宋体" panose="02010600030101010101" pitchFamily="2" charset="-122"/>
              </a:endParaRPr>
            </a:p>
          </p:txBody>
        </p:sp>
        <p:cxnSp>
          <p:nvCxnSpPr>
            <p:cNvPr id="35" name="直接箭头连接符 34">
              <a:extLst>
                <a:ext uri="{FF2B5EF4-FFF2-40B4-BE49-F238E27FC236}">
                  <a16:creationId xmlns:a16="http://schemas.microsoft.com/office/drawing/2014/main" id="{B4D00648-A548-43E5-BCFB-E77DF6DEFF62}"/>
                </a:ext>
              </a:extLst>
            </p:cNvPr>
            <p:cNvCxnSpPr/>
            <p:nvPr/>
          </p:nvCxnSpPr>
          <p:spPr>
            <a:xfrm flipH="1" flipV="1">
              <a:off x="4500508" y="2927217"/>
              <a:ext cx="571491" cy="105722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1405" name="矩形 35">
              <a:extLst>
                <a:ext uri="{FF2B5EF4-FFF2-40B4-BE49-F238E27FC236}">
                  <a16:creationId xmlns:a16="http://schemas.microsoft.com/office/drawing/2014/main" id="{2A9E8041-3F5F-4A9E-8E84-D4DCAC2FFC4F}"/>
                </a:ext>
              </a:extLst>
            </p:cNvPr>
            <p:cNvSpPr>
              <a:spLocks noChangeArrowheads="1"/>
            </p:cNvSpPr>
            <p:nvPr/>
          </p:nvSpPr>
          <p:spPr bwMode="auto">
            <a:xfrm>
              <a:off x="4571253" y="3953238"/>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zh-CN" altLang="en-US" sz="1800">
                  <a:solidFill>
                    <a:srgbClr val="000000"/>
                  </a:solidFill>
                  <a:latin typeface="Arial" panose="020B0604020202020204" pitchFamily="34" charset="0"/>
                  <a:ea typeface="宋体" panose="02010600030101010101" pitchFamily="2" charset="-122"/>
                </a:rPr>
                <a:t>分割线</a:t>
              </a:r>
            </a:p>
          </p:txBody>
        </p:sp>
        <p:sp>
          <p:nvSpPr>
            <p:cNvPr id="101406" name="矩形 36">
              <a:extLst>
                <a:ext uri="{FF2B5EF4-FFF2-40B4-BE49-F238E27FC236}">
                  <a16:creationId xmlns:a16="http://schemas.microsoft.com/office/drawing/2014/main" id="{FB6B3AC3-7AC5-4373-8FEF-8658996DE7D2}"/>
                </a:ext>
              </a:extLst>
            </p:cNvPr>
            <p:cNvSpPr>
              <a:spLocks noChangeArrowheads="1"/>
            </p:cNvSpPr>
            <p:nvPr/>
          </p:nvSpPr>
          <p:spPr bwMode="auto">
            <a:xfrm>
              <a:off x="2071670" y="428604"/>
              <a:ext cx="4235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P</a:t>
              </a:r>
              <a:r>
                <a:rPr lang="en-US" altLang="zh-CN" sz="1800" baseline="-25000">
                  <a:solidFill>
                    <a:srgbClr val="000000"/>
                  </a:solidFill>
                  <a:latin typeface="Arial" panose="020B0604020202020204" pitchFamily="34" charset="0"/>
                  <a:ea typeface="宋体" panose="02010600030101010101" pitchFamily="2" charset="-122"/>
                </a:rPr>
                <a:t>L</a:t>
              </a:r>
              <a:endParaRPr lang="zh-CN" altLang="en-US" sz="1800" baseline="-25000">
                <a:solidFill>
                  <a:srgbClr val="000000"/>
                </a:solidFill>
                <a:latin typeface="Arial" panose="020B0604020202020204" pitchFamily="34" charset="0"/>
                <a:ea typeface="宋体" panose="02010600030101010101" pitchFamily="2" charset="-122"/>
              </a:endParaRPr>
            </a:p>
          </p:txBody>
        </p:sp>
        <p:sp>
          <p:nvSpPr>
            <p:cNvPr id="101407" name="矩形 37">
              <a:extLst>
                <a:ext uri="{FF2B5EF4-FFF2-40B4-BE49-F238E27FC236}">
                  <a16:creationId xmlns:a16="http://schemas.microsoft.com/office/drawing/2014/main" id="{C7E59B6E-8834-47DA-BA26-DE47F7336E9A}"/>
                </a:ext>
              </a:extLst>
            </p:cNvPr>
            <p:cNvSpPr>
              <a:spLocks noChangeArrowheads="1"/>
            </p:cNvSpPr>
            <p:nvPr/>
          </p:nvSpPr>
          <p:spPr bwMode="auto">
            <a:xfrm>
              <a:off x="6286512" y="428604"/>
              <a:ext cx="449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P</a:t>
              </a:r>
              <a:r>
                <a:rPr lang="en-US" altLang="zh-CN" sz="1800" baseline="-25000">
                  <a:solidFill>
                    <a:srgbClr val="000000"/>
                  </a:solidFill>
                  <a:latin typeface="Arial" panose="020B0604020202020204" pitchFamily="34" charset="0"/>
                  <a:ea typeface="宋体" panose="02010600030101010101" pitchFamily="2" charset="-122"/>
                </a:rPr>
                <a:t>R</a:t>
              </a:r>
              <a:endParaRPr lang="zh-CN" altLang="en-US" sz="1800" baseline="-25000">
                <a:solidFill>
                  <a:srgbClr val="000000"/>
                </a:solidFill>
                <a:latin typeface="Arial" panose="020B0604020202020204" pitchFamily="34" charset="0"/>
                <a:ea typeface="宋体" panose="02010600030101010101" pitchFamily="2" charset="-122"/>
              </a:endParaRPr>
            </a:p>
          </p:txBody>
        </p:sp>
      </p:gr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文本占位符 2">
            <a:extLst>
              <a:ext uri="{FF2B5EF4-FFF2-40B4-BE49-F238E27FC236}">
                <a16:creationId xmlns:a16="http://schemas.microsoft.com/office/drawing/2014/main" id="{2A84298A-BBDD-4199-AF21-3FD2A6C6A652}"/>
              </a:ext>
            </a:extLst>
          </p:cNvPr>
          <p:cNvSpPr>
            <a:spLocks noGrp="1"/>
          </p:cNvSpPr>
          <p:nvPr>
            <p:ph type="body" sz="half" idx="1"/>
          </p:nvPr>
        </p:nvSpPr>
        <p:spPr>
          <a:xfrm>
            <a:off x="179388" y="765175"/>
            <a:ext cx="8856662" cy="5030788"/>
          </a:xfrm>
        </p:spPr>
        <p:txBody>
          <a:bodyPr/>
          <a:lstStyle/>
          <a:p>
            <a:pPr marL="0" indent="0">
              <a:lnSpc>
                <a:spcPct val="150000"/>
              </a:lnSpc>
              <a:spcBef>
                <a:spcPts val="2400"/>
              </a:spcBef>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       建立一个递归过程求</a:t>
            </a:r>
            <a:r>
              <a:rPr lang="en-US" altLang="zh-CN" sz="2400">
                <a:latin typeface="微软雅黑" panose="020B0503020204020204" pitchFamily="34" charset="-122"/>
                <a:ea typeface="微软雅黑" panose="020B0503020204020204" pitchFamily="34" charset="-122"/>
              </a:rPr>
              <a:t>d</a:t>
            </a:r>
            <a:r>
              <a:rPr lang="en-US" altLang="zh-CN" sz="2400" baseline="-25000">
                <a:latin typeface="微软雅黑" panose="020B0503020204020204" pitchFamily="34" charset="-122"/>
                <a:ea typeface="微软雅黑" panose="020B0503020204020204" pitchFamily="34" charset="-122"/>
              </a:rPr>
              <a:t>L</a:t>
            </a:r>
            <a:r>
              <a:rPr lang="zh-CN" altLang="en-US" sz="2400">
                <a:latin typeface="微软雅黑" panose="020B0503020204020204" pitchFamily="34" charset="-122"/>
                <a:ea typeface="微软雅黑" panose="020B0503020204020204" pitchFamily="34" charset="-122"/>
              </a:rPr>
              <a:t>和</a:t>
            </a:r>
            <a:r>
              <a:rPr lang="en-US" altLang="zh-CN" sz="2400">
                <a:latin typeface="微软雅黑" panose="020B0503020204020204" pitchFamily="34" charset="-122"/>
                <a:ea typeface="微软雅黑" panose="020B0503020204020204" pitchFamily="34" charset="-122"/>
              </a:rPr>
              <a:t>d</a:t>
            </a:r>
            <a:r>
              <a:rPr lang="en-US" altLang="zh-CN" sz="2400" baseline="-25000">
                <a:latin typeface="微软雅黑" panose="020B0503020204020204" pitchFamily="34" charset="-122"/>
                <a:ea typeface="微软雅黑" panose="020B0503020204020204" pitchFamily="34" charset="-122"/>
              </a:rPr>
              <a:t>R</a:t>
            </a:r>
            <a:r>
              <a:rPr lang="zh-CN" altLang="en-US" sz="2400">
                <a:latin typeface="微软雅黑" panose="020B0503020204020204" pitchFamily="34" charset="-122"/>
                <a:ea typeface="微软雅黑" panose="020B0503020204020204" pitchFamily="34" charset="-122"/>
              </a:rPr>
              <a:t>，并在此基础上计算</a:t>
            </a:r>
            <a:r>
              <a:rPr lang="en-US" altLang="zh-CN" sz="2400">
                <a:latin typeface="微软雅黑" panose="020B0503020204020204" pitchFamily="34" charset="-122"/>
                <a:ea typeface="微软雅黑" panose="020B0503020204020204" pitchFamily="34" charset="-122"/>
              </a:rPr>
              <a:t>d</a:t>
            </a:r>
            <a:r>
              <a:rPr lang="en-US" altLang="zh-CN" sz="2400" baseline="-250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。而且，</a:t>
            </a:r>
            <a:r>
              <a:rPr lang="zh-CN" altLang="en-US" sz="2400">
                <a:solidFill>
                  <a:srgbClr val="FF0000"/>
                </a:solidFill>
                <a:latin typeface="微软雅黑" panose="020B0503020204020204" pitchFamily="34" charset="-122"/>
                <a:ea typeface="微软雅黑" panose="020B0503020204020204" pitchFamily="34" charset="-122"/>
              </a:rPr>
              <a:t>要使得对</a:t>
            </a:r>
            <a:r>
              <a:rPr lang="en-US" altLang="zh-CN" sz="2400">
                <a:solidFill>
                  <a:srgbClr val="FF0000"/>
                </a:solidFill>
                <a:latin typeface="微软雅黑" panose="020B0503020204020204" pitchFamily="34" charset="-122"/>
                <a:ea typeface="微软雅黑" panose="020B0503020204020204" pitchFamily="34" charset="-122"/>
              </a:rPr>
              <a:t>d</a:t>
            </a:r>
            <a:r>
              <a:rPr lang="en-US" altLang="zh-CN" sz="2400" baseline="-25000">
                <a:solidFill>
                  <a:srgbClr val="FF0000"/>
                </a:solidFill>
                <a:latin typeface="微软雅黑" panose="020B0503020204020204" pitchFamily="34" charset="-122"/>
                <a:ea typeface="微软雅黑" panose="020B0503020204020204" pitchFamily="34" charset="-122"/>
              </a:rPr>
              <a:t>C</a:t>
            </a:r>
            <a:r>
              <a:rPr lang="zh-CN" altLang="en-US" sz="2400">
                <a:solidFill>
                  <a:srgbClr val="FF0000"/>
                </a:solidFill>
                <a:latin typeface="微软雅黑" panose="020B0503020204020204" pitchFamily="34" charset="-122"/>
                <a:ea typeface="微软雅黑" panose="020B0503020204020204" pitchFamily="34" charset="-122"/>
              </a:rPr>
              <a:t>的计算至多只能花</a:t>
            </a:r>
            <a:r>
              <a:rPr lang="en-US" altLang="zh-CN" sz="2400">
                <a:solidFill>
                  <a:srgbClr val="FF0000"/>
                </a:solidFill>
                <a:latin typeface="微软雅黑" panose="020B0503020204020204" pitchFamily="34" charset="-122"/>
                <a:ea typeface="微软雅黑" panose="020B0503020204020204" pitchFamily="34" charset="-122"/>
              </a:rPr>
              <a:t>O(n)</a:t>
            </a:r>
            <a:r>
              <a:rPr lang="zh-CN" altLang="en-US" sz="2400">
                <a:solidFill>
                  <a:srgbClr val="FF0000"/>
                </a:solidFill>
                <a:latin typeface="微软雅黑" panose="020B0503020204020204" pitchFamily="34" charset="-122"/>
                <a:ea typeface="微软雅黑" panose="020B0503020204020204" pitchFamily="34" charset="-122"/>
              </a:rPr>
              <a:t>的时间</a:t>
            </a:r>
            <a:r>
              <a:rPr lang="zh-CN" altLang="en-US" sz="2400">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a:p>
            <a:pPr marL="0" indent="0">
              <a:lnSpc>
                <a:spcPct val="150000"/>
              </a:lnSpc>
              <a:spcBef>
                <a:spcPts val="2400"/>
              </a:spcBef>
              <a:buFont typeface="Wingdings 3" panose="05040102010807070707" pitchFamily="18" charset="2"/>
              <a:buNone/>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这样，递归过程将由两个大致相等的一半大小的递归调用和</a:t>
            </a:r>
            <a:r>
              <a:rPr lang="en-US" altLang="zh-CN" sz="2400">
                <a:latin typeface="微软雅黑" panose="020B0503020204020204" pitchFamily="34" charset="-122"/>
                <a:ea typeface="微软雅黑" panose="020B0503020204020204" pitchFamily="34" charset="-122"/>
              </a:rPr>
              <a:t>O(n)</a:t>
            </a:r>
            <a:r>
              <a:rPr lang="zh-CN" altLang="en-US" sz="2400">
                <a:latin typeface="微软雅黑" panose="020B0503020204020204" pitchFamily="34" charset="-122"/>
                <a:ea typeface="微软雅黑" panose="020B0503020204020204" pitchFamily="34" charset="-122"/>
              </a:rPr>
              <a:t>附加工作组成，总的时间表示为：</a:t>
            </a:r>
            <a:endParaRPr lang="en-US" altLang="zh-CN" sz="2400">
              <a:latin typeface="微软雅黑" panose="020B0503020204020204" pitchFamily="34" charset="-122"/>
              <a:ea typeface="微软雅黑" panose="020B0503020204020204" pitchFamily="34" charset="-122"/>
            </a:endParaRPr>
          </a:p>
          <a:p>
            <a:pPr marL="0" indent="0">
              <a:lnSpc>
                <a:spcPct val="150000"/>
              </a:lnSpc>
              <a:spcBef>
                <a:spcPts val="2400"/>
              </a:spcBef>
              <a:buFont typeface="Wingdings 3" panose="05040102010807070707" pitchFamily="18" charset="2"/>
              <a:buNone/>
            </a:pPr>
            <a:r>
              <a:rPr lang="en-US" altLang="zh-CN" sz="2400">
                <a:latin typeface="微软雅黑" panose="020B0503020204020204" pitchFamily="34" charset="-122"/>
                <a:ea typeface="微软雅黑" panose="020B0503020204020204" pitchFamily="34" charset="-122"/>
              </a:rPr>
              <a:t>                              T(n) = 2T(n/2) + O(n)</a:t>
            </a:r>
          </a:p>
          <a:p>
            <a:pPr marL="0" indent="0">
              <a:lnSpc>
                <a:spcPct val="150000"/>
              </a:lnSpc>
              <a:spcBef>
                <a:spcPts val="2400"/>
              </a:spcBef>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       就可以控制在</a:t>
            </a:r>
            <a:r>
              <a:rPr lang="en-US" altLang="zh-CN" sz="2400" b="1">
                <a:solidFill>
                  <a:srgbClr val="0000FF"/>
                </a:solidFill>
                <a:latin typeface="微软雅黑" panose="020B0503020204020204" pitchFamily="34" charset="-122"/>
                <a:ea typeface="微软雅黑" panose="020B0503020204020204" pitchFamily="34" charset="-122"/>
              </a:rPr>
              <a:t>O(nlogn)</a:t>
            </a:r>
            <a:r>
              <a:rPr lang="zh-CN" altLang="en-US" sz="2400">
                <a:latin typeface="微软雅黑" panose="020B0503020204020204" pitchFamily="34" charset="-122"/>
                <a:ea typeface="微软雅黑" panose="020B0503020204020204" pitchFamily="34" charset="-122"/>
              </a:rPr>
              <a:t>以内。</a:t>
            </a:r>
            <a:endParaRPr lang="en-US" altLang="zh-CN" sz="2400">
              <a:latin typeface="微软雅黑" panose="020B0503020204020204" pitchFamily="34" charset="-122"/>
              <a:ea typeface="微软雅黑" panose="020B0503020204020204" pitchFamily="34" charset="-122"/>
            </a:endParaRPr>
          </a:p>
          <a:p>
            <a:pPr marL="0" indent="0">
              <a:lnSpc>
                <a:spcPct val="150000"/>
              </a:lnSpc>
              <a:spcBef>
                <a:spcPts val="2400"/>
              </a:spcBef>
              <a:buFont typeface="Wingdings 3" panose="05040102010807070707" pitchFamily="18" charset="2"/>
              <a:buNone/>
            </a:pPr>
            <a:r>
              <a:rPr lang="en-US" altLang="zh-CN" sz="2400">
                <a:latin typeface="微软雅黑" panose="020B0503020204020204" pitchFamily="34" charset="-122"/>
                <a:ea typeface="微软雅黑" panose="020B0503020204020204" pitchFamily="34" charset="-122"/>
              </a:rPr>
              <a:t>      </a:t>
            </a:r>
            <a:r>
              <a:rPr lang="en-US" altLang="zh-CN" sz="2800">
                <a:latin typeface="微软雅黑" panose="020B0503020204020204" pitchFamily="34" charset="-122"/>
                <a:ea typeface="微软雅黑" panose="020B0503020204020204" pitchFamily="34" charset="-122"/>
              </a:rPr>
              <a:t>       </a:t>
            </a:r>
            <a:endParaRPr lang="zh-CN" altLang="en-US" sz="280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文本占位符 2">
            <a:extLst>
              <a:ext uri="{FF2B5EF4-FFF2-40B4-BE49-F238E27FC236}">
                <a16:creationId xmlns:a16="http://schemas.microsoft.com/office/drawing/2014/main" id="{A6B5C87E-F1C6-41DD-A1F8-EF9109E1E13E}"/>
              </a:ext>
            </a:extLst>
          </p:cNvPr>
          <p:cNvSpPr>
            <a:spLocks noGrp="1"/>
          </p:cNvSpPr>
          <p:nvPr>
            <p:ph type="body" sz="half" idx="1"/>
          </p:nvPr>
        </p:nvSpPr>
        <p:spPr>
          <a:xfrm>
            <a:off x="371475" y="204788"/>
            <a:ext cx="8507413" cy="2024062"/>
          </a:xfrm>
        </p:spPr>
        <p:txBody>
          <a:bodyPr/>
          <a:lstStyle/>
          <a:p>
            <a:pPr marL="0" indent="0">
              <a:lnSpc>
                <a:spcPct val="150000"/>
              </a:lnSpc>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       令</a:t>
            </a:r>
            <a:r>
              <a:rPr lang="el-GR" altLang="zh-CN" sz="2400" b="1">
                <a:solidFill>
                  <a:srgbClr val="0000FF"/>
                </a:solidFill>
                <a:latin typeface="微软雅黑" panose="020B0503020204020204" pitchFamily="34" charset="-122"/>
                <a:ea typeface="微软雅黑" panose="020B0503020204020204" pitchFamily="34" charset="-122"/>
              </a:rPr>
              <a:t>δ</a:t>
            </a:r>
            <a:r>
              <a:rPr lang="en-US" altLang="zh-CN" sz="2400" b="1">
                <a:solidFill>
                  <a:srgbClr val="0000FF"/>
                </a:solidFill>
                <a:latin typeface="微软雅黑" panose="020B0503020204020204" pitchFamily="34" charset="-122"/>
                <a:ea typeface="微软雅黑" panose="020B0503020204020204" pitchFamily="34" charset="-122"/>
              </a:rPr>
              <a:t>=min(d</a:t>
            </a:r>
            <a:r>
              <a:rPr lang="en-US" altLang="zh-CN" sz="2400" b="1" baseline="-25000">
                <a:solidFill>
                  <a:srgbClr val="0000FF"/>
                </a:solidFill>
                <a:latin typeface="微软雅黑" panose="020B0503020204020204" pitchFamily="34" charset="-122"/>
                <a:ea typeface="微软雅黑" panose="020B0503020204020204" pitchFamily="34" charset="-122"/>
              </a:rPr>
              <a:t>L</a:t>
            </a:r>
            <a:r>
              <a:rPr lang="en-US" altLang="zh-CN" sz="2400" b="1">
                <a:solidFill>
                  <a:srgbClr val="0000FF"/>
                </a:solidFill>
                <a:latin typeface="微软雅黑" panose="020B0503020204020204" pitchFamily="34" charset="-122"/>
                <a:ea typeface="微软雅黑" panose="020B0503020204020204" pitchFamily="34" charset="-122"/>
              </a:rPr>
              <a:t>,d</a:t>
            </a:r>
            <a:r>
              <a:rPr lang="en-US" altLang="zh-CN" sz="2400" b="1" baseline="-25000">
                <a:solidFill>
                  <a:srgbClr val="0000FF"/>
                </a:solidFill>
                <a:latin typeface="微软雅黑" panose="020B0503020204020204" pitchFamily="34" charset="-122"/>
                <a:ea typeface="微软雅黑" panose="020B0503020204020204" pitchFamily="34" charset="-122"/>
              </a:rPr>
              <a:t>R</a:t>
            </a:r>
            <a:r>
              <a:rPr lang="en-US" altLang="zh-CN" sz="2400" b="1">
                <a:solidFill>
                  <a:srgbClr val="0000FF"/>
                </a:solidFill>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，通过观察可得：应有</a:t>
            </a:r>
            <a:r>
              <a:rPr lang="en-US" altLang="zh-CN" sz="2400">
                <a:latin typeface="微软雅黑" panose="020B0503020204020204" pitchFamily="34" charset="-122"/>
                <a:ea typeface="微软雅黑" panose="020B0503020204020204" pitchFamily="34" charset="-122"/>
              </a:rPr>
              <a:t>d</a:t>
            </a:r>
            <a:r>
              <a:rPr lang="en-US" altLang="zh-CN" sz="2400" baseline="-25000">
                <a:latin typeface="微软雅黑" panose="020B0503020204020204" pitchFamily="34" charset="-122"/>
                <a:ea typeface="微软雅黑" panose="020B0503020204020204" pitchFamily="34" charset="-122"/>
              </a:rPr>
              <a:t>C</a:t>
            </a:r>
            <a:r>
              <a:rPr lang="en-US" altLang="zh-CN" sz="2400">
                <a:latin typeface="微软雅黑" panose="020B0503020204020204" pitchFamily="34" charset="-122"/>
                <a:ea typeface="微软雅黑" panose="020B0503020204020204" pitchFamily="34" charset="-122"/>
              </a:rPr>
              <a:t>&lt;</a:t>
            </a:r>
            <a:r>
              <a:rPr lang="el-GR" altLang="zh-CN" sz="2400">
                <a:latin typeface="微软雅黑" panose="020B0503020204020204" pitchFamily="34" charset="-122"/>
                <a:ea typeface="微软雅黑" panose="020B0503020204020204" pitchFamily="34" charset="-122"/>
              </a:rPr>
              <a:t> δ</a:t>
            </a:r>
            <a:r>
              <a:rPr lang="zh-CN" altLang="en-US" sz="2400">
                <a:latin typeface="微软雅黑" panose="020B0503020204020204" pitchFamily="34" charset="-122"/>
                <a:ea typeface="微软雅黑" panose="020B0503020204020204" pitchFamily="34" charset="-122"/>
              </a:rPr>
              <a:t>，则</a:t>
            </a:r>
            <a:r>
              <a:rPr lang="en-US" altLang="zh-CN" sz="2400">
                <a:latin typeface="微软雅黑" panose="020B0503020204020204" pitchFamily="34" charset="-122"/>
                <a:ea typeface="微软雅黑" panose="020B0503020204020204" pitchFamily="34" charset="-122"/>
              </a:rPr>
              <a:t>d</a:t>
            </a:r>
            <a:r>
              <a:rPr lang="en-US" altLang="zh-CN" sz="2400" baseline="-250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对应的点对必然在分割线两侧的</a:t>
            </a:r>
            <a:r>
              <a:rPr lang="el-GR" altLang="zh-CN" sz="2400">
                <a:latin typeface="微软雅黑" panose="020B0503020204020204" pitchFamily="34" charset="-122"/>
                <a:ea typeface="微软雅黑" panose="020B0503020204020204" pitchFamily="34" charset="-122"/>
              </a:rPr>
              <a:t>δ </a:t>
            </a:r>
            <a:r>
              <a:rPr lang="zh-CN" altLang="en-US" sz="2400">
                <a:latin typeface="微软雅黑" panose="020B0503020204020204" pitchFamily="34" charset="-122"/>
                <a:ea typeface="微软雅黑" panose="020B0503020204020204" pitchFamily="34" charset="-122"/>
              </a:rPr>
              <a:t>距离以内。</a:t>
            </a:r>
          </a:p>
        </p:txBody>
      </p:sp>
      <p:grpSp>
        <p:nvGrpSpPr>
          <p:cNvPr id="103427" name="组合 52">
            <a:extLst>
              <a:ext uri="{FF2B5EF4-FFF2-40B4-BE49-F238E27FC236}">
                <a16:creationId xmlns:a16="http://schemas.microsoft.com/office/drawing/2014/main" id="{0ED6B9FA-861C-42D8-B964-D13D0E6DFB7F}"/>
              </a:ext>
            </a:extLst>
          </p:cNvPr>
          <p:cNvGrpSpPr>
            <a:grpSpLocks/>
          </p:cNvGrpSpPr>
          <p:nvPr/>
        </p:nvGrpSpPr>
        <p:grpSpPr bwMode="auto">
          <a:xfrm>
            <a:off x="1897063" y="2457450"/>
            <a:ext cx="3357562" cy="3695700"/>
            <a:chOff x="2143108" y="2018855"/>
            <a:chExt cx="3357586" cy="3695725"/>
          </a:xfrm>
        </p:grpSpPr>
        <p:cxnSp>
          <p:nvCxnSpPr>
            <p:cNvPr id="5" name="直接连接符 4">
              <a:extLst>
                <a:ext uri="{FF2B5EF4-FFF2-40B4-BE49-F238E27FC236}">
                  <a16:creationId xmlns:a16="http://schemas.microsoft.com/office/drawing/2014/main" id="{EC5B0308-CA98-4F4C-B060-A6EA09020FC2}"/>
                </a:ext>
              </a:extLst>
            </p:cNvPr>
            <p:cNvCxnSpPr/>
            <p:nvPr/>
          </p:nvCxnSpPr>
          <p:spPr>
            <a:xfrm flipV="1">
              <a:off x="4911728" y="3928631"/>
              <a:ext cx="311152" cy="436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522DF6DC-86F7-456C-81B6-62830DE9AD9C}"/>
                </a:ext>
              </a:extLst>
            </p:cNvPr>
            <p:cNvCxnSpPr/>
            <p:nvPr/>
          </p:nvCxnSpPr>
          <p:spPr>
            <a:xfrm>
              <a:off x="2492360" y="3469840"/>
              <a:ext cx="571504" cy="142876"/>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77878410-67A2-4844-8CFA-8383D17D5F71}"/>
                </a:ext>
              </a:extLst>
            </p:cNvPr>
            <p:cNvSpPr/>
            <p:nvPr/>
          </p:nvSpPr>
          <p:spPr>
            <a:xfrm>
              <a:off x="2928926" y="2928499"/>
              <a:ext cx="71439" cy="71437"/>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椭圆 8">
              <a:extLst>
                <a:ext uri="{FF2B5EF4-FFF2-40B4-BE49-F238E27FC236}">
                  <a16:creationId xmlns:a16="http://schemas.microsoft.com/office/drawing/2014/main" id="{C40B1EA2-BA02-4A03-AFF4-5ACCA35797E0}"/>
                </a:ext>
              </a:extLst>
            </p:cNvPr>
            <p:cNvSpPr/>
            <p:nvPr/>
          </p:nvSpPr>
          <p:spPr>
            <a:xfrm>
              <a:off x="2492360" y="3428565"/>
              <a:ext cx="71438" cy="71438"/>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椭圆 9">
              <a:extLst>
                <a:ext uri="{FF2B5EF4-FFF2-40B4-BE49-F238E27FC236}">
                  <a16:creationId xmlns:a16="http://schemas.microsoft.com/office/drawing/2014/main" id="{2E6F351D-D37E-498D-9105-13DDBBCFBC57}"/>
                </a:ext>
              </a:extLst>
            </p:cNvPr>
            <p:cNvSpPr/>
            <p:nvPr/>
          </p:nvSpPr>
          <p:spPr>
            <a:xfrm>
              <a:off x="3001951" y="3571441"/>
              <a:ext cx="71439" cy="71438"/>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椭圆 10">
              <a:extLst>
                <a:ext uri="{FF2B5EF4-FFF2-40B4-BE49-F238E27FC236}">
                  <a16:creationId xmlns:a16="http://schemas.microsoft.com/office/drawing/2014/main" id="{DD4DE30F-4201-4BAC-90D0-AC4635A6F0B0}"/>
                </a:ext>
              </a:extLst>
            </p:cNvPr>
            <p:cNvSpPr/>
            <p:nvPr/>
          </p:nvSpPr>
          <p:spPr>
            <a:xfrm>
              <a:off x="3665531" y="3357127"/>
              <a:ext cx="71439" cy="71437"/>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椭圆 11">
              <a:extLst>
                <a:ext uri="{FF2B5EF4-FFF2-40B4-BE49-F238E27FC236}">
                  <a16:creationId xmlns:a16="http://schemas.microsoft.com/office/drawing/2014/main" id="{04DAA861-5188-411E-A49A-51AB94222751}"/>
                </a:ext>
              </a:extLst>
            </p:cNvPr>
            <p:cNvSpPr/>
            <p:nvPr/>
          </p:nvSpPr>
          <p:spPr>
            <a:xfrm>
              <a:off x="3879845" y="3357127"/>
              <a:ext cx="71438" cy="71437"/>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椭圆 12">
              <a:extLst>
                <a:ext uri="{FF2B5EF4-FFF2-40B4-BE49-F238E27FC236}">
                  <a16:creationId xmlns:a16="http://schemas.microsoft.com/office/drawing/2014/main" id="{E28245CA-491A-4BFB-8607-137CD16D0B92}"/>
                </a:ext>
              </a:extLst>
            </p:cNvPr>
            <p:cNvSpPr/>
            <p:nvPr/>
          </p:nvSpPr>
          <p:spPr>
            <a:xfrm>
              <a:off x="2714612" y="4285820"/>
              <a:ext cx="71438" cy="71438"/>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椭圆 13">
              <a:extLst>
                <a:ext uri="{FF2B5EF4-FFF2-40B4-BE49-F238E27FC236}">
                  <a16:creationId xmlns:a16="http://schemas.microsoft.com/office/drawing/2014/main" id="{9ABF52CD-E8E7-41BE-A272-A9F83FC11CD5}"/>
                </a:ext>
              </a:extLst>
            </p:cNvPr>
            <p:cNvSpPr/>
            <p:nvPr/>
          </p:nvSpPr>
          <p:spPr>
            <a:xfrm>
              <a:off x="2857488" y="5000200"/>
              <a:ext cx="71438" cy="71438"/>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椭圆 14">
              <a:extLst>
                <a:ext uri="{FF2B5EF4-FFF2-40B4-BE49-F238E27FC236}">
                  <a16:creationId xmlns:a16="http://schemas.microsoft.com/office/drawing/2014/main" id="{D33A2E10-2CB1-4ED3-AD86-2344F9809AF4}"/>
                </a:ext>
              </a:extLst>
            </p:cNvPr>
            <p:cNvSpPr/>
            <p:nvPr/>
          </p:nvSpPr>
          <p:spPr>
            <a:xfrm>
              <a:off x="3500430" y="4714448"/>
              <a:ext cx="71439" cy="71438"/>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椭圆 15">
              <a:extLst>
                <a:ext uri="{FF2B5EF4-FFF2-40B4-BE49-F238E27FC236}">
                  <a16:creationId xmlns:a16="http://schemas.microsoft.com/office/drawing/2014/main" id="{0568C40B-5C9C-4323-90EA-0E372228FC62}"/>
                </a:ext>
              </a:extLst>
            </p:cNvPr>
            <p:cNvSpPr/>
            <p:nvPr/>
          </p:nvSpPr>
          <p:spPr>
            <a:xfrm>
              <a:off x="3714744" y="4000068"/>
              <a:ext cx="71438" cy="71438"/>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 name="椭圆 16">
              <a:extLst>
                <a:ext uri="{FF2B5EF4-FFF2-40B4-BE49-F238E27FC236}">
                  <a16:creationId xmlns:a16="http://schemas.microsoft.com/office/drawing/2014/main" id="{02BB7369-E323-4C9F-8EDC-189AB5BA1253}"/>
                </a:ext>
              </a:extLst>
            </p:cNvPr>
            <p:cNvSpPr/>
            <p:nvPr/>
          </p:nvSpPr>
          <p:spPr>
            <a:xfrm>
              <a:off x="4786314" y="3071375"/>
              <a:ext cx="71439" cy="71437"/>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 name="椭圆 17">
              <a:extLst>
                <a:ext uri="{FF2B5EF4-FFF2-40B4-BE49-F238E27FC236}">
                  <a16:creationId xmlns:a16="http://schemas.microsoft.com/office/drawing/2014/main" id="{811B2CC2-9386-4BAD-9A50-C84E938E3E53}"/>
                </a:ext>
              </a:extLst>
            </p:cNvPr>
            <p:cNvSpPr/>
            <p:nvPr/>
          </p:nvSpPr>
          <p:spPr>
            <a:xfrm>
              <a:off x="5214942" y="3857192"/>
              <a:ext cx="71439" cy="71438"/>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9" name="椭圆 18">
              <a:extLst>
                <a:ext uri="{FF2B5EF4-FFF2-40B4-BE49-F238E27FC236}">
                  <a16:creationId xmlns:a16="http://schemas.microsoft.com/office/drawing/2014/main" id="{A343FA63-15F0-47ED-80DE-88EDBF288842}"/>
                </a:ext>
              </a:extLst>
            </p:cNvPr>
            <p:cNvSpPr/>
            <p:nvPr/>
          </p:nvSpPr>
          <p:spPr>
            <a:xfrm>
              <a:off x="5429256" y="4643011"/>
              <a:ext cx="71438" cy="71437"/>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0" name="椭圆 19">
              <a:extLst>
                <a:ext uri="{FF2B5EF4-FFF2-40B4-BE49-F238E27FC236}">
                  <a16:creationId xmlns:a16="http://schemas.microsoft.com/office/drawing/2014/main" id="{8B2333D3-8BDE-46A4-A19A-C11A3A4261D3}"/>
                </a:ext>
              </a:extLst>
            </p:cNvPr>
            <p:cNvSpPr/>
            <p:nvPr/>
          </p:nvSpPr>
          <p:spPr>
            <a:xfrm>
              <a:off x="5000628" y="5357391"/>
              <a:ext cx="71438" cy="71437"/>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1" name="椭圆 20">
              <a:extLst>
                <a:ext uri="{FF2B5EF4-FFF2-40B4-BE49-F238E27FC236}">
                  <a16:creationId xmlns:a16="http://schemas.microsoft.com/office/drawing/2014/main" id="{678659A1-B090-49E9-9753-4B10F7EE0178}"/>
                </a:ext>
              </a:extLst>
            </p:cNvPr>
            <p:cNvSpPr/>
            <p:nvPr/>
          </p:nvSpPr>
          <p:spPr>
            <a:xfrm>
              <a:off x="2143108" y="5285952"/>
              <a:ext cx="71438" cy="71438"/>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22" name="直接连接符 21">
              <a:extLst>
                <a:ext uri="{FF2B5EF4-FFF2-40B4-BE49-F238E27FC236}">
                  <a16:creationId xmlns:a16="http://schemas.microsoft.com/office/drawing/2014/main" id="{1269B7D1-0BBC-4604-B98F-8700E7CB3FE1}"/>
                </a:ext>
              </a:extLst>
            </p:cNvPr>
            <p:cNvCxnSpPr/>
            <p:nvPr/>
          </p:nvCxnSpPr>
          <p:spPr>
            <a:xfrm rot="5400000">
              <a:off x="2281223" y="4177870"/>
              <a:ext cx="3071833" cy="1587"/>
            </a:xfrm>
            <a:prstGeom prst="line">
              <a:avLst/>
            </a:prstGeom>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90DF01E6-E3A8-4EC9-AB3A-FDFCEC639EA4}"/>
                </a:ext>
              </a:extLst>
            </p:cNvPr>
            <p:cNvSpPr/>
            <p:nvPr/>
          </p:nvSpPr>
          <p:spPr>
            <a:xfrm>
              <a:off x="4357686" y="4000068"/>
              <a:ext cx="71439" cy="71438"/>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4" name="椭圆 23">
              <a:extLst>
                <a:ext uri="{FF2B5EF4-FFF2-40B4-BE49-F238E27FC236}">
                  <a16:creationId xmlns:a16="http://schemas.microsoft.com/office/drawing/2014/main" id="{98372A1A-E0A2-49DB-ACA0-7E99762EC543}"/>
                </a:ext>
              </a:extLst>
            </p:cNvPr>
            <p:cNvSpPr/>
            <p:nvPr/>
          </p:nvSpPr>
          <p:spPr>
            <a:xfrm>
              <a:off x="3857620" y="4428696"/>
              <a:ext cx="71438" cy="71438"/>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3453" name="TextBox 24">
              <a:extLst>
                <a:ext uri="{FF2B5EF4-FFF2-40B4-BE49-F238E27FC236}">
                  <a16:creationId xmlns:a16="http://schemas.microsoft.com/office/drawing/2014/main" id="{1616555B-1D5C-4468-98AA-07A413B22D34}"/>
                </a:ext>
              </a:extLst>
            </p:cNvPr>
            <p:cNvSpPr txBox="1">
              <a:spLocks noChangeArrowheads="1"/>
            </p:cNvSpPr>
            <p:nvPr/>
          </p:nvSpPr>
          <p:spPr bwMode="auto">
            <a:xfrm>
              <a:off x="2714612" y="3213892"/>
              <a:ext cx="64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d</a:t>
              </a:r>
              <a:r>
                <a:rPr lang="en-US" altLang="zh-CN" sz="1800" baseline="-25000">
                  <a:solidFill>
                    <a:srgbClr val="000000"/>
                  </a:solidFill>
                  <a:latin typeface="Arial" panose="020B0604020202020204" pitchFamily="34" charset="0"/>
                  <a:ea typeface="宋体" panose="02010600030101010101" pitchFamily="2" charset="-122"/>
                </a:rPr>
                <a:t>L</a:t>
              </a:r>
              <a:endParaRPr lang="zh-CN" altLang="en-US" sz="1800" baseline="-25000">
                <a:solidFill>
                  <a:srgbClr val="000000"/>
                </a:solidFill>
                <a:latin typeface="Arial" panose="020B0604020202020204" pitchFamily="34" charset="0"/>
                <a:ea typeface="宋体" panose="02010600030101010101" pitchFamily="2" charset="-122"/>
              </a:endParaRPr>
            </a:p>
          </p:txBody>
        </p:sp>
        <p:sp>
          <p:nvSpPr>
            <p:cNvPr id="103454" name="TextBox 25">
              <a:extLst>
                <a:ext uri="{FF2B5EF4-FFF2-40B4-BE49-F238E27FC236}">
                  <a16:creationId xmlns:a16="http://schemas.microsoft.com/office/drawing/2014/main" id="{D6702FB5-865D-491E-90C2-5B61EBD378AF}"/>
                </a:ext>
              </a:extLst>
            </p:cNvPr>
            <p:cNvSpPr txBox="1">
              <a:spLocks noChangeArrowheads="1"/>
            </p:cNvSpPr>
            <p:nvPr/>
          </p:nvSpPr>
          <p:spPr bwMode="auto">
            <a:xfrm>
              <a:off x="3428992" y="2999578"/>
              <a:ext cx="64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p</a:t>
              </a:r>
              <a:r>
                <a:rPr lang="en-US" altLang="zh-CN" sz="1800" baseline="-25000">
                  <a:solidFill>
                    <a:srgbClr val="000000"/>
                  </a:solidFill>
                  <a:latin typeface="Arial" panose="020B0604020202020204" pitchFamily="34" charset="0"/>
                  <a:ea typeface="宋体" panose="02010600030101010101" pitchFamily="2" charset="-122"/>
                </a:rPr>
                <a:t>1</a:t>
              </a:r>
              <a:endParaRPr lang="zh-CN" altLang="en-US" sz="1800" baseline="-25000">
                <a:solidFill>
                  <a:srgbClr val="000000"/>
                </a:solidFill>
                <a:latin typeface="Arial" panose="020B0604020202020204" pitchFamily="34" charset="0"/>
                <a:ea typeface="宋体" panose="02010600030101010101" pitchFamily="2" charset="-122"/>
              </a:endParaRPr>
            </a:p>
          </p:txBody>
        </p:sp>
        <p:sp>
          <p:nvSpPr>
            <p:cNvPr id="103455" name="TextBox 26">
              <a:extLst>
                <a:ext uri="{FF2B5EF4-FFF2-40B4-BE49-F238E27FC236}">
                  <a16:creationId xmlns:a16="http://schemas.microsoft.com/office/drawing/2014/main" id="{68E0A7F0-7C5E-4901-B69A-9715992B0037}"/>
                </a:ext>
              </a:extLst>
            </p:cNvPr>
            <p:cNvSpPr txBox="1">
              <a:spLocks noChangeArrowheads="1"/>
            </p:cNvSpPr>
            <p:nvPr/>
          </p:nvSpPr>
          <p:spPr bwMode="auto">
            <a:xfrm>
              <a:off x="4769571" y="3811026"/>
              <a:ext cx="64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d</a:t>
              </a:r>
              <a:r>
                <a:rPr lang="en-US" altLang="zh-CN" sz="1800" baseline="-25000">
                  <a:solidFill>
                    <a:srgbClr val="000000"/>
                  </a:solidFill>
                  <a:latin typeface="Arial" panose="020B0604020202020204" pitchFamily="34" charset="0"/>
                  <a:ea typeface="宋体" panose="02010600030101010101" pitchFamily="2" charset="-122"/>
                </a:rPr>
                <a:t>R</a:t>
              </a:r>
              <a:endParaRPr lang="zh-CN" altLang="en-US" sz="1800" baseline="-25000">
                <a:solidFill>
                  <a:srgbClr val="000000"/>
                </a:solidFill>
                <a:latin typeface="Arial" panose="020B0604020202020204" pitchFamily="34" charset="0"/>
                <a:ea typeface="宋体" panose="02010600030101010101" pitchFamily="2" charset="-122"/>
              </a:endParaRPr>
            </a:p>
          </p:txBody>
        </p:sp>
        <p:cxnSp>
          <p:nvCxnSpPr>
            <p:cNvPr id="28" name="直接连接符 27">
              <a:extLst>
                <a:ext uri="{FF2B5EF4-FFF2-40B4-BE49-F238E27FC236}">
                  <a16:creationId xmlns:a16="http://schemas.microsoft.com/office/drawing/2014/main" id="{B4DF13AD-51A4-40D8-A557-5022633409F2}"/>
                </a:ext>
              </a:extLst>
            </p:cNvPr>
            <p:cNvCxnSpPr/>
            <p:nvPr/>
          </p:nvCxnSpPr>
          <p:spPr>
            <a:xfrm rot="5400000">
              <a:off x="1608118" y="4177870"/>
              <a:ext cx="3071833" cy="158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EF07B0F-687E-454B-B62A-BB978D91F3B8}"/>
                </a:ext>
              </a:extLst>
            </p:cNvPr>
            <p:cNvCxnSpPr/>
            <p:nvPr/>
          </p:nvCxnSpPr>
          <p:spPr>
            <a:xfrm rot="5400000">
              <a:off x="2965439" y="4177870"/>
              <a:ext cx="3071833" cy="158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053B5DD-6321-4925-BFFC-237554FA3740}"/>
                </a:ext>
              </a:extLst>
            </p:cNvPr>
            <p:cNvCxnSpPr/>
            <p:nvPr/>
          </p:nvCxnSpPr>
          <p:spPr>
            <a:xfrm rot="5400000">
              <a:off x="2894794" y="2349851"/>
              <a:ext cx="49847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E572FC4C-AFAB-482D-BCCF-A12AB458F050}"/>
                </a:ext>
              </a:extLst>
            </p:cNvPr>
            <p:cNvCxnSpPr/>
            <p:nvPr/>
          </p:nvCxnSpPr>
          <p:spPr>
            <a:xfrm rot="5400000">
              <a:off x="3709981" y="2503046"/>
              <a:ext cx="21431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028D717F-7DAF-4BE6-BE01-142A84732B50}"/>
                </a:ext>
              </a:extLst>
            </p:cNvPr>
            <p:cNvCxnSpPr/>
            <p:nvPr/>
          </p:nvCxnSpPr>
          <p:spPr>
            <a:xfrm rot="5400000">
              <a:off x="4251323" y="2349057"/>
              <a:ext cx="50006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64A78DD0-DF94-4B2E-A41F-963B45B35964}"/>
                </a:ext>
              </a:extLst>
            </p:cNvPr>
            <p:cNvCxnSpPr/>
            <p:nvPr/>
          </p:nvCxnSpPr>
          <p:spPr>
            <a:xfrm>
              <a:off x="3152765" y="2507808"/>
              <a:ext cx="642942"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9284CE2F-4FA3-4968-A5EB-D98CA8A4CB40}"/>
                </a:ext>
              </a:extLst>
            </p:cNvPr>
            <p:cNvCxnSpPr/>
            <p:nvPr/>
          </p:nvCxnSpPr>
          <p:spPr>
            <a:xfrm>
              <a:off x="3838570" y="2507808"/>
              <a:ext cx="642942"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3463" name="TextBox 37">
              <a:extLst>
                <a:ext uri="{FF2B5EF4-FFF2-40B4-BE49-F238E27FC236}">
                  <a16:creationId xmlns:a16="http://schemas.microsoft.com/office/drawing/2014/main" id="{C639A806-93D1-4C4F-8E90-3DF6CB14602D}"/>
                </a:ext>
              </a:extLst>
            </p:cNvPr>
            <p:cNvSpPr txBox="1">
              <a:spLocks noChangeArrowheads="1"/>
            </p:cNvSpPr>
            <p:nvPr/>
          </p:nvSpPr>
          <p:spPr bwMode="auto">
            <a:xfrm>
              <a:off x="3325444" y="2316187"/>
              <a:ext cx="285752"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l-GR" altLang="zh-CN" sz="1800">
                  <a:solidFill>
                    <a:srgbClr val="000000"/>
                  </a:solidFill>
                  <a:latin typeface="Arial" panose="020B0604020202020204" pitchFamily="34" charset="0"/>
                  <a:ea typeface="宋体" panose="02010600030101010101" pitchFamily="2" charset="-122"/>
                </a:rPr>
                <a:t>δ</a:t>
              </a:r>
              <a:endParaRPr lang="zh-CN" altLang="en-US" sz="1800">
                <a:solidFill>
                  <a:srgbClr val="000000"/>
                </a:solidFill>
                <a:latin typeface="Arial" panose="020B0604020202020204" pitchFamily="34" charset="0"/>
                <a:ea typeface="宋体" panose="02010600030101010101" pitchFamily="2" charset="-122"/>
              </a:endParaRPr>
            </a:p>
          </p:txBody>
        </p:sp>
        <p:sp>
          <p:nvSpPr>
            <p:cNvPr id="103464" name="TextBox 38">
              <a:extLst>
                <a:ext uri="{FF2B5EF4-FFF2-40B4-BE49-F238E27FC236}">
                  <a16:creationId xmlns:a16="http://schemas.microsoft.com/office/drawing/2014/main" id="{94447390-4C1F-4F6B-B74B-BABC19BF5006}"/>
                </a:ext>
              </a:extLst>
            </p:cNvPr>
            <p:cNvSpPr txBox="1">
              <a:spLocks noChangeArrowheads="1"/>
            </p:cNvSpPr>
            <p:nvPr/>
          </p:nvSpPr>
          <p:spPr bwMode="auto">
            <a:xfrm>
              <a:off x="3997882" y="2323210"/>
              <a:ext cx="285752"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l-GR" altLang="zh-CN" sz="1800">
                  <a:solidFill>
                    <a:srgbClr val="000000"/>
                  </a:solidFill>
                  <a:latin typeface="Arial" panose="020B0604020202020204" pitchFamily="34" charset="0"/>
                  <a:ea typeface="宋体" panose="02010600030101010101" pitchFamily="2" charset="-122"/>
                </a:rPr>
                <a:t>δ</a:t>
              </a:r>
              <a:endParaRPr lang="zh-CN" altLang="en-US" sz="1800">
                <a:solidFill>
                  <a:srgbClr val="000000"/>
                </a:solidFill>
                <a:latin typeface="Arial" panose="020B0604020202020204" pitchFamily="34" charset="0"/>
                <a:ea typeface="宋体" panose="02010600030101010101" pitchFamily="2" charset="-122"/>
              </a:endParaRPr>
            </a:p>
          </p:txBody>
        </p:sp>
        <p:sp>
          <p:nvSpPr>
            <p:cNvPr id="103465" name="TextBox 39">
              <a:extLst>
                <a:ext uri="{FF2B5EF4-FFF2-40B4-BE49-F238E27FC236}">
                  <a16:creationId xmlns:a16="http://schemas.microsoft.com/office/drawing/2014/main" id="{CF54B818-EE0A-4EB4-884F-748CEDD9EA50}"/>
                </a:ext>
              </a:extLst>
            </p:cNvPr>
            <p:cNvSpPr txBox="1">
              <a:spLocks noChangeArrowheads="1"/>
            </p:cNvSpPr>
            <p:nvPr/>
          </p:nvSpPr>
          <p:spPr bwMode="auto">
            <a:xfrm>
              <a:off x="3929058" y="3000372"/>
              <a:ext cx="64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p</a:t>
              </a:r>
              <a:r>
                <a:rPr lang="en-US" altLang="zh-CN" sz="1800" baseline="-25000">
                  <a:solidFill>
                    <a:srgbClr val="000000"/>
                  </a:solidFill>
                  <a:latin typeface="Arial" panose="020B0604020202020204" pitchFamily="34" charset="0"/>
                  <a:ea typeface="宋体" panose="02010600030101010101" pitchFamily="2" charset="-122"/>
                </a:rPr>
                <a:t>2</a:t>
              </a:r>
              <a:endParaRPr lang="zh-CN" altLang="en-US" sz="1800" baseline="-25000">
                <a:solidFill>
                  <a:srgbClr val="000000"/>
                </a:solidFill>
                <a:latin typeface="Arial" panose="020B0604020202020204" pitchFamily="34" charset="0"/>
                <a:ea typeface="宋体" panose="02010600030101010101" pitchFamily="2" charset="-122"/>
              </a:endParaRPr>
            </a:p>
          </p:txBody>
        </p:sp>
        <p:sp>
          <p:nvSpPr>
            <p:cNvPr id="103466" name="TextBox 40">
              <a:extLst>
                <a:ext uri="{FF2B5EF4-FFF2-40B4-BE49-F238E27FC236}">
                  <a16:creationId xmlns:a16="http://schemas.microsoft.com/office/drawing/2014/main" id="{7FBE575D-9CE7-4FD6-ABB8-383C1991F5C5}"/>
                </a:ext>
              </a:extLst>
            </p:cNvPr>
            <p:cNvSpPr txBox="1">
              <a:spLocks noChangeArrowheads="1"/>
            </p:cNvSpPr>
            <p:nvPr/>
          </p:nvSpPr>
          <p:spPr bwMode="auto">
            <a:xfrm>
              <a:off x="3357554" y="3786190"/>
              <a:ext cx="64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p</a:t>
              </a:r>
              <a:r>
                <a:rPr lang="en-US" altLang="zh-CN" sz="1800" baseline="-25000">
                  <a:solidFill>
                    <a:srgbClr val="000000"/>
                  </a:solidFill>
                  <a:latin typeface="Arial" panose="020B0604020202020204" pitchFamily="34" charset="0"/>
                  <a:ea typeface="宋体" panose="02010600030101010101" pitchFamily="2" charset="-122"/>
                </a:rPr>
                <a:t>3</a:t>
              </a:r>
              <a:endParaRPr lang="zh-CN" altLang="en-US" sz="1800" baseline="-25000">
                <a:solidFill>
                  <a:srgbClr val="000000"/>
                </a:solidFill>
                <a:latin typeface="Arial" panose="020B0604020202020204" pitchFamily="34" charset="0"/>
                <a:ea typeface="宋体" panose="02010600030101010101" pitchFamily="2" charset="-122"/>
              </a:endParaRPr>
            </a:p>
          </p:txBody>
        </p:sp>
        <p:sp>
          <p:nvSpPr>
            <p:cNvPr id="103467" name="TextBox 41">
              <a:extLst>
                <a:ext uri="{FF2B5EF4-FFF2-40B4-BE49-F238E27FC236}">
                  <a16:creationId xmlns:a16="http://schemas.microsoft.com/office/drawing/2014/main" id="{1779F591-6B45-474D-B5A6-9D67267A0FC3}"/>
                </a:ext>
              </a:extLst>
            </p:cNvPr>
            <p:cNvSpPr txBox="1">
              <a:spLocks noChangeArrowheads="1"/>
            </p:cNvSpPr>
            <p:nvPr/>
          </p:nvSpPr>
          <p:spPr bwMode="auto">
            <a:xfrm>
              <a:off x="3286116" y="4786322"/>
              <a:ext cx="64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p</a:t>
              </a:r>
              <a:r>
                <a:rPr lang="en-US" altLang="zh-CN" sz="1800" baseline="-25000">
                  <a:solidFill>
                    <a:srgbClr val="000000"/>
                  </a:solidFill>
                  <a:latin typeface="Arial" panose="020B0604020202020204" pitchFamily="34" charset="0"/>
                  <a:ea typeface="宋体" panose="02010600030101010101" pitchFamily="2" charset="-122"/>
                </a:rPr>
                <a:t>6</a:t>
              </a:r>
              <a:endParaRPr lang="zh-CN" altLang="en-US" sz="1800" baseline="-25000">
                <a:solidFill>
                  <a:srgbClr val="000000"/>
                </a:solidFill>
                <a:latin typeface="Arial" panose="020B0604020202020204" pitchFamily="34" charset="0"/>
                <a:ea typeface="宋体" panose="02010600030101010101" pitchFamily="2" charset="-122"/>
              </a:endParaRPr>
            </a:p>
          </p:txBody>
        </p:sp>
        <p:sp>
          <p:nvSpPr>
            <p:cNvPr id="103468" name="TextBox 42">
              <a:extLst>
                <a:ext uri="{FF2B5EF4-FFF2-40B4-BE49-F238E27FC236}">
                  <a16:creationId xmlns:a16="http://schemas.microsoft.com/office/drawing/2014/main" id="{838113F0-0C81-4AD8-8F58-D7AA02A7062F}"/>
                </a:ext>
              </a:extLst>
            </p:cNvPr>
            <p:cNvSpPr txBox="1">
              <a:spLocks noChangeArrowheads="1"/>
            </p:cNvSpPr>
            <p:nvPr/>
          </p:nvSpPr>
          <p:spPr bwMode="auto">
            <a:xfrm>
              <a:off x="4079152" y="3643314"/>
              <a:ext cx="64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p</a:t>
              </a:r>
              <a:r>
                <a:rPr lang="en-US" altLang="zh-CN" sz="1800" baseline="-25000">
                  <a:solidFill>
                    <a:srgbClr val="000000"/>
                  </a:solidFill>
                  <a:latin typeface="Arial" panose="020B0604020202020204" pitchFamily="34" charset="0"/>
                  <a:ea typeface="宋体" panose="02010600030101010101" pitchFamily="2" charset="-122"/>
                </a:rPr>
                <a:t>4</a:t>
              </a:r>
              <a:endParaRPr lang="zh-CN" altLang="en-US" sz="1800" baseline="-25000">
                <a:solidFill>
                  <a:srgbClr val="000000"/>
                </a:solidFill>
                <a:latin typeface="Arial" panose="020B0604020202020204" pitchFamily="34" charset="0"/>
                <a:ea typeface="宋体" panose="02010600030101010101" pitchFamily="2" charset="-122"/>
              </a:endParaRPr>
            </a:p>
          </p:txBody>
        </p:sp>
        <p:sp>
          <p:nvSpPr>
            <p:cNvPr id="103469" name="TextBox 43">
              <a:extLst>
                <a:ext uri="{FF2B5EF4-FFF2-40B4-BE49-F238E27FC236}">
                  <a16:creationId xmlns:a16="http://schemas.microsoft.com/office/drawing/2014/main" id="{B75DAD13-EB38-45DD-9158-4BA3DE50CF10}"/>
                </a:ext>
              </a:extLst>
            </p:cNvPr>
            <p:cNvSpPr txBox="1">
              <a:spLocks noChangeArrowheads="1"/>
            </p:cNvSpPr>
            <p:nvPr/>
          </p:nvSpPr>
          <p:spPr bwMode="auto">
            <a:xfrm>
              <a:off x="3864838" y="4429132"/>
              <a:ext cx="64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d</a:t>
              </a:r>
              <a:r>
                <a:rPr lang="en-US" altLang="zh-CN" sz="1800" baseline="-25000">
                  <a:solidFill>
                    <a:srgbClr val="000000"/>
                  </a:solidFill>
                  <a:latin typeface="Arial" panose="020B0604020202020204" pitchFamily="34" charset="0"/>
                  <a:ea typeface="宋体" panose="02010600030101010101" pitchFamily="2" charset="-122"/>
                </a:rPr>
                <a:t>5</a:t>
              </a:r>
              <a:endParaRPr lang="zh-CN" altLang="en-US" sz="1800" baseline="-25000">
                <a:solidFill>
                  <a:srgbClr val="000000"/>
                </a:solidFill>
                <a:latin typeface="Arial" panose="020B0604020202020204" pitchFamily="34" charset="0"/>
                <a:ea typeface="宋体" panose="02010600030101010101" pitchFamily="2" charset="-122"/>
              </a:endParaRPr>
            </a:p>
          </p:txBody>
        </p:sp>
        <p:cxnSp>
          <p:nvCxnSpPr>
            <p:cNvPr id="48" name="直接箭头连接符 47">
              <a:extLst>
                <a:ext uri="{FF2B5EF4-FFF2-40B4-BE49-F238E27FC236}">
                  <a16:creationId xmlns:a16="http://schemas.microsoft.com/office/drawing/2014/main" id="{817D3689-3007-4C4F-800C-8F1BDE27BBB9}"/>
                </a:ext>
              </a:extLst>
            </p:cNvPr>
            <p:cNvCxnSpPr/>
            <p:nvPr/>
          </p:nvCxnSpPr>
          <p:spPr>
            <a:xfrm>
              <a:off x="3143240" y="2161731"/>
              <a:ext cx="1357322"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3471" name="TextBox 49">
              <a:extLst>
                <a:ext uri="{FF2B5EF4-FFF2-40B4-BE49-F238E27FC236}">
                  <a16:creationId xmlns:a16="http://schemas.microsoft.com/office/drawing/2014/main" id="{5551CC5E-7C2F-4B9D-99C4-90312F8B6BA8}"/>
                </a:ext>
              </a:extLst>
            </p:cNvPr>
            <p:cNvSpPr txBox="1">
              <a:spLocks noChangeArrowheads="1"/>
            </p:cNvSpPr>
            <p:nvPr/>
          </p:nvSpPr>
          <p:spPr bwMode="auto">
            <a:xfrm>
              <a:off x="3500430" y="2018855"/>
              <a:ext cx="642942"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strip</a:t>
              </a:r>
              <a:endParaRPr lang="zh-CN" altLang="en-US" sz="1800">
                <a:solidFill>
                  <a:srgbClr val="000000"/>
                </a:solidFill>
                <a:latin typeface="Arial" panose="020B0604020202020204" pitchFamily="34" charset="0"/>
                <a:ea typeface="宋体" panose="02010600030101010101" pitchFamily="2" charset="-122"/>
              </a:endParaRPr>
            </a:p>
          </p:txBody>
        </p:sp>
      </p:grpSp>
      <p:sp>
        <p:nvSpPr>
          <p:cNvPr id="44" name="椭圆 43">
            <a:extLst>
              <a:ext uri="{FF2B5EF4-FFF2-40B4-BE49-F238E27FC236}">
                <a16:creationId xmlns:a16="http://schemas.microsoft.com/office/drawing/2014/main" id="{B6323B73-2970-4673-B041-0C73CDEC606C}"/>
              </a:ext>
            </a:extLst>
          </p:cNvPr>
          <p:cNvSpPr/>
          <p:nvPr/>
        </p:nvSpPr>
        <p:spPr bwMode="auto">
          <a:xfrm>
            <a:off x="4613275" y="4803775"/>
            <a:ext cx="71438" cy="71438"/>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3429" name="矩形 5">
            <a:extLst>
              <a:ext uri="{FF2B5EF4-FFF2-40B4-BE49-F238E27FC236}">
                <a16:creationId xmlns:a16="http://schemas.microsoft.com/office/drawing/2014/main" id="{AF10ED5B-89DC-49ED-BD64-679E6C57F89E}"/>
              </a:ext>
            </a:extLst>
          </p:cNvPr>
          <p:cNvSpPr>
            <a:spLocks noChangeArrowheads="1"/>
          </p:cNvSpPr>
          <p:nvPr/>
        </p:nvSpPr>
        <p:spPr bwMode="auto">
          <a:xfrm>
            <a:off x="3384550" y="161290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000000"/>
                </a:solidFill>
                <a:latin typeface="宋体" panose="02010600030101010101" pitchFamily="2" charset="-122"/>
              </a:rPr>
              <a:t>d</a:t>
            </a:r>
            <a:r>
              <a:rPr lang="en-US" altLang="zh-CN" sz="2400" baseline="-25000">
                <a:solidFill>
                  <a:srgbClr val="000000"/>
                </a:solidFill>
                <a:latin typeface="宋体" panose="02010600030101010101" pitchFamily="2" charset="-122"/>
              </a:rPr>
              <a:t>C</a:t>
            </a:r>
            <a:endParaRPr lang="zh-CN" altLang="en-US"/>
          </a:p>
        </p:txBody>
      </p:sp>
      <p:sp>
        <p:nvSpPr>
          <p:cNvPr id="25" name="右大括号 24">
            <a:extLst>
              <a:ext uri="{FF2B5EF4-FFF2-40B4-BE49-F238E27FC236}">
                <a16:creationId xmlns:a16="http://schemas.microsoft.com/office/drawing/2014/main" id="{0AF0733D-3D59-4E04-93A2-E72DECA6E071}"/>
              </a:ext>
            </a:extLst>
          </p:cNvPr>
          <p:cNvSpPr/>
          <p:nvPr/>
        </p:nvSpPr>
        <p:spPr>
          <a:xfrm rot="16200000">
            <a:off x="3349625" y="1620838"/>
            <a:ext cx="457200" cy="131445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3431" name="矩形 26">
            <a:extLst>
              <a:ext uri="{FF2B5EF4-FFF2-40B4-BE49-F238E27FC236}">
                <a16:creationId xmlns:a16="http://schemas.microsoft.com/office/drawing/2014/main" id="{7979A089-70C4-409B-8469-C566C9D90DE0}"/>
              </a:ext>
            </a:extLst>
          </p:cNvPr>
          <p:cNvSpPr>
            <a:spLocks noChangeArrowheads="1"/>
          </p:cNvSpPr>
          <p:nvPr/>
        </p:nvSpPr>
        <p:spPr bwMode="auto">
          <a:xfrm>
            <a:off x="5003800" y="1700213"/>
            <a:ext cx="3724275" cy="461962"/>
          </a:xfrm>
          <a:prstGeom prst="rect">
            <a:avLst/>
          </a:prstGeom>
          <a:solidFill>
            <a:srgbClr val="97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rgbClr val="000000"/>
                </a:solidFill>
                <a:latin typeface="宋体" panose="02010600030101010101" pitchFamily="2" charset="-122"/>
              </a:rPr>
              <a:t>把这个区域叫做</a:t>
            </a:r>
            <a:r>
              <a:rPr lang="zh-CN" altLang="en-US" sz="2400">
                <a:solidFill>
                  <a:srgbClr val="000000"/>
                </a:solidFill>
                <a:latin typeface="微软雅黑" panose="020B0503020204020204" pitchFamily="34" charset="-122"/>
                <a:ea typeface="微软雅黑" panose="020B0503020204020204" pitchFamily="34" charset="-122"/>
              </a:rPr>
              <a:t>带</a:t>
            </a:r>
            <a:r>
              <a:rPr lang="en-US" altLang="zh-CN" sz="2400">
                <a:solidFill>
                  <a:srgbClr val="000000"/>
                </a:solidFill>
                <a:latin typeface="宋体" panose="02010600030101010101" pitchFamily="2" charset="-122"/>
              </a:rPr>
              <a:t>(strip)</a:t>
            </a:r>
            <a:endParaRPr lang="zh-CN" altLang="en-US"/>
          </a:p>
        </p:txBody>
      </p:sp>
      <p:cxnSp>
        <p:nvCxnSpPr>
          <p:cNvPr id="34" name="直接箭头连接符 33">
            <a:extLst>
              <a:ext uri="{FF2B5EF4-FFF2-40B4-BE49-F238E27FC236}">
                <a16:creationId xmlns:a16="http://schemas.microsoft.com/office/drawing/2014/main" id="{60525762-46A7-4724-BEAA-6276B5D23A41}"/>
              </a:ext>
            </a:extLst>
          </p:cNvPr>
          <p:cNvCxnSpPr/>
          <p:nvPr/>
        </p:nvCxnSpPr>
        <p:spPr>
          <a:xfrm flipH="1">
            <a:off x="4356100" y="2103438"/>
            <a:ext cx="684213" cy="4953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433" name="矩形 38">
            <a:extLst>
              <a:ext uri="{FF2B5EF4-FFF2-40B4-BE49-F238E27FC236}">
                <a16:creationId xmlns:a16="http://schemas.microsoft.com/office/drawing/2014/main" id="{B4B648DB-F114-444E-89A2-DDE0BE45F4B5}"/>
              </a:ext>
            </a:extLst>
          </p:cNvPr>
          <p:cNvSpPr>
            <a:spLocks noChangeArrowheads="1"/>
          </p:cNvSpPr>
          <p:nvPr/>
        </p:nvSpPr>
        <p:spPr bwMode="auto">
          <a:xfrm>
            <a:off x="1303338" y="2619375"/>
            <a:ext cx="463550" cy="3140075"/>
          </a:xfrm>
          <a:prstGeom prst="rect">
            <a:avLst/>
          </a:prstGeom>
          <a:solidFill>
            <a:srgbClr val="97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宋体" panose="02010600030101010101" pitchFamily="2" charset="-122"/>
              </a:rPr>
              <a:t>超出带区域的</a:t>
            </a:r>
            <a:r>
              <a:rPr lang="en-US" altLang="zh-CN">
                <a:latin typeface="宋体" panose="02010600030101010101" pitchFamily="2" charset="-122"/>
              </a:rPr>
              <a:t>d</a:t>
            </a:r>
            <a:r>
              <a:rPr lang="en-US" altLang="zh-CN" baseline="-25000">
                <a:latin typeface="宋体" panose="02010600030101010101" pitchFamily="2" charset="-122"/>
              </a:rPr>
              <a:t>c</a:t>
            </a:r>
            <a:r>
              <a:rPr lang="zh-CN" altLang="en-US">
                <a:latin typeface="宋体" panose="02010600030101010101" pitchFamily="2" charset="-122"/>
              </a:rPr>
              <a:t>是无用的</a:t>
            </a:r>
            <a:endParaRPr lang="zh-CN" alt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60594128-4038-452B-B94A-6FFB5C79E691}"/>
              </a:ext>
            </a:extLst>
          </p:cNvPr>
          <p:cNvSpPr>
            <a:spLocks noGrp="1"/>
          </p:cNvSpPr>
          <p:nvPr>
            <p:ph type="body" sz="half" idx="1"/>
          </p:nvPr>
        </p:nvSpPr>
        <p:spPr>
          <a:xfrm>
            <a:off x="323850" y="244475"/>
            <a:ext cx="8729663" cy="5462588"/>
          </a:xfrm>
        </p:spPr>
        <p:txBody>
          <a:bodyPr/>
          <a:lstStyle/>
          <a:p>
            <a:pPr>
              <a:lnSpc>
                <a:spcPct val="150000"/>
              </a:lnSpc>
              <a:buFont typeface="Wingdings 3" panose="05040102010807070707" pitchFamily="18" charset="2"/>
              <a:buNone/>
              <a:defRPr/>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）计算</a:t>
            </a:r>
            <a:r>
              <a:rPr lang="en-US" altLang="zh-CN" sz="2400" dirty="0" err="1">
                <a:latin typeface="微软雅黑" panose="020B0503020204020204" pitchFamily="34" charset="-122"/>
                <a:ea typeface="微软雅黑" panose="020B0503020204020204" pitchFamily="34" charset="-122"/>
              </a:rPr>
              <a:t>d</a:t>
            </a:r>
            <a:r>
              <a:rPr lang="en-US" altLang="zh-CN" sz="2400" baseline="-25000" dirty="0" err="1">
                <a:latin typeface="微软雅黑" panose="020B0503020204020204" pitchFamily="34" charset="-122"/>
                <a:ea typeface="微软雅黑" panose="020B0503020204020204" pitchFamily="34" charset="-122"/>
              </a:rPr>
              <a:t>C</a:t>
            </a:r>
            <a:endParaRPr lang="en-US" altLang="zh-CN" sz="2400" baseline="-25000" dirty="0">
              <a:latin typeface="微软雅黑" panose="020B0503020204020204" pitchFamily="34" charset="-122"/>
              <a:ea typeface="微软雅黑" panose="020B0503020204020204" pitchFamily="34" charset="-122"/>
            </a:endParaRPr>
          </a:p>
          <a:p>
            <a:pPr marL="1166813" indent="-1166813">
              <a:lnSpc>
                <a:spcPct val="150000"/>
              </a:lnSpc>
              <a:buFont typeface="Wingdings 3" panose="05040102010807070707" pitchFamily="18" charset="2"/>
              <a:buNone/>
              <a:defRPr/>
            </a:pPr>
            <a:r>
              <a:rPr lang="zh-CN" altLang="en-US" sz="2400" dirty="0">
                <a:solidFill>
                  <a:srgbClr val="0000FF"/>
                </a:solidFill>
                <a:latin typeface="微软雅黑" panose="020B0503020204020204" pitchFamily="34" charset="-122"/>
                <a:ea typeface="微软雅黑" panose="020B0503020204020204" pitchFamily="34" charset="-122"/>
              </a:rPr>
              <a:t>方法一</a:t>
            </a:r>
            <a:r>
              <a:rPr lang="zh-CN" altLang="en-US" sz="2400" dirty="0">
                <a:latin typeface="微软雅黑" panose="020B0503020204020204" pitchFamily="34" charset="-122"/>
                <a:ea typeface="微软雅黑" panose="020B0503020204020204" pitchFamily="34" charset="-122"/>
              </a:rPr>
              <a:t>：对</a:t>
            </a:r>
            <a:r>
              <a:rPr lang="zh-CN" altLang="en-US" sz="2400" b="1" dirty="0">
                <a:solidFill>
                  <a:srgbClr val="FF0000"/>
                </a:solidFill>
                <a:latin typeface="微软雅黑" panose="020B0503020204020204" pitchFamily="34" charset="-122"/>
                <a:ea typeface="微软雅黑" panose="020B0503020204020204" pitchFamily="34" charset="-122"/>
              </a:rPr>
              <a:t>均匀分布的大型稀疏点集</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1166813" indent="-1166813">
              <a:lnSpc>
                <a:spcPct val="150000"/>
              </a:lnSpc>
              <a:buFont typeface="Wingdings 3" panose="05040102010807070707" pitchFamily="18" charset="2"/>
              <a:buNone/>
              <a:defRPr/>
            </a:pPr>
            <a:r>
              <a:rPr lang="en-US" altLang="zh-CN" sz="2400" dirty="0">
                <a:latin typeface="微软雅黑" panose="020B0503020204020204" pitchFamily="34" charset="-122"/>
                <a:ea typeface="微软雅黑" panose="020B0503020204020204" pitchFamily="34" charset="-122"/>
              </a:rPr>
              <a:t>        • </a:t>
            </a:r>
            <a:r>
              <a:rPr lang="zh-CN" altLang="en-US" sz="2400" dirty="0">
                <a:latin typeface="微软雅黑" panose="020B0503020204020204" pitchFamily="34" charset="-122"/>
                <a:ea typeface="微软雅黑" panose="020B0503020204020204" pitchFamily="34" charset="-122"/>
              </a:rPr>
              <a:t>可预计位于该带中的点均匀而“稀疏”，</a:t>
            </a:r>
            <a:endParaRPr lang="en-US" altLang="zh-CN" sz="2400" dirty="0">
              <a:latin typeface="微软雅黑" panose="020B0503020204020204" pitchFamily="34" charset="-122"/>
              <a:ea typeface="微软雅黑" panose="020B0503020204020204" pitchFamily="34" charset="-122"/>
            </a:endParaRPr>
          </a:p>
          <a:p>
            <a:pPr marL="1166813" indent="-1166813">
              <a:lnSpc>
                <a:spcPct val="150000"/>
              </a:lnSpc>
              <a:buFont typeface="Wingdings 3" panose="05040102010807070707" pitchFamily="18" charset="2"/>
              <a:buNone/>
              <a:defRPr/>
            </a:pPr>
            <a:r>
              <a:rPr lang="en-US" altLang="zh-CN" sz="2400" dirty="0">
                <a:latin typeface="微软雅黑" panose="020B0503020204020204" pitchFamily="34" charset="-122"/>
                <a:ea typeface="微软雅黑" panose="020B0503020204020204" pitchFamily="34" charset="-122"/>
              </a:rPr>
              <a:t>        • </a:t>
            </a:r>
            <a:r>
              <a:rPr lang="zh-CN" altLang="en-US" sz="2400" dirty="0">
                <a:latin typeface="微软雅黑" panose="020B0503020204020204" pitchFamily="34" charset="-122"/>
                <a:ea typeface="微软雅黑" panose="020B0503020204020204" pitchFamily="34" charset="-122"/>
              </a:rPr>
              <a:t>个数平均只有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个点在这个带中。</a:t>
            </a:r>
            <a:endParaRPr lang="en-US" altLang="zh-CN" sz="2400" dirty="0">
              <a:latin typeface="微软雅黑" panose="020B0503020204020204" pitchFamily="34" charset="-122"/>
              <a:ea typeface="微软雅黑" panose="020B0503020204020204" pitchFamily="34" charset="-122"/>
            </a:endParaRPr>
          </a:p>
          <a:p>
            <a:pPr marL="1166813" indent="-1166813">
              <a:lnSpc>
                <a:spcPct val="150000"/>
              </a:lnSpc>
              <a:buFont typeface="Wingdings 3" panose="05040102010807070707" pitchFamily="18" charset="2"/>
              <a:buNone/>
              <a:defRPr/>
            </a:pPr>
            <a:r>
              <a:rPr lang="zh-CN" altLang="en-US" sz="2400" dirty="0">
                <a:latin typeface="微软雅黑" panose="020B0503020204020204" pitchFamily="34" charset="-122"/>
                <a:ea typeface="微软雅黑" panose="020B0503020204020204" pitchFamily="34" charset="-122"/>
              </a:rPr>
              <a:t>        因此，可以</a:t>
            </a:r>
            <a:r>
              <a:rPr lang="en-US" altLang="zh-CN" sz="2400" dirty="0">
                <a:latin typeface="微软雅黑" panose="020B0503020204020204" pitchFamily="34" charset="-122"/>
                <a:ea typeface="微软雅黑" panose="020B0503020204020204" pitchFamily="34" charset="-122"/>
              </a:rPr>
              <a:t>O(n)</a:t>
            </a:r>
            <a:r>
              <a:rPr lang="zh-CN" altLang="en-US" sz="2400" dirty="0">
                <a:latin typeface="微软雅黑" panose="020B0503020204020204" pitchFamily="34" charset="-122"/>
                <a:ea typeface="微软雅黑" panose="020B0503020204020204" pitchFamily="34" charset="-122"/>
              </a:rPr>
              <a:t>的时间计算出这些点对之间的距离。</a:t>
            </a:r>
            <a:endParaRPr lang="en-US" altLang="zh-CN" sz="2400" dirty="0">
              <a:latin typeface="微软雅黑" panose="020B0503020204020204" pitchFamily="34" charset="-122"/>
              <a:ea typeface="微软雅黑" panose="020B0503020204020204" pitchFamily="34" charset="-122"/>
            </a:endParaRPr>
          </a:p>
          <a:p>
            <a:pPr marL="1166813" indent="-1166813">
              <a:lnSpc>
                <a:spcPct val="150000"/>
              </a:lnSpc>
              <a:buFont typeface="Wingdings 3" panose="05040102010807070707" pitchFamily="18" charset="2"/>
              <a:buNone/>
              <a:defRPr/>
            </a:pPr>
            <a:r>
              <a:rPr lang="zh-CN" altLang="en-US" sz="2400" dirty="0">
                <a:latin typeface="微软雅黑" panose="020B0503020204020204" pitchFamily="34" charset="-122"/>
                <a:ea typeface="微软雅黑" panose="020B0503020204020204" pitchFamily="34" charset="-122"/>
              </a:rPr>
              <a:t>描述如下：</a:t>
            </a:r>
            <a:endParaRPr lang="en-US" altLang="zh-CN" sz="2400" dirty="0">
              <a:latin typeface="微软雅黑" panose="020B0503020204020204" pitchFamily="34" charset="-122"/>
              <a:ea typeface="微软雅黑" panose="020B0503020204020204" pitchFamily="34" charset="-122"/>
            </a:endParaRPr>
          </a:p>
          <a:p>
            <a:pPr marL="1166813" indent="-1166813">
              <a:lnSpc>
                <a:spcPct val="150000"/>
              </a:lnSpc>
              <a:buFont typeface="Wingdings 3" panose="05040102010807070707" pitchFamily="18" charset="2"/>
              <a:buNone/>
              <a:defRPr/>
            </a:pPr>
            <a:endParaRPr lang="en-US" altLang="zh-CN" sz="2400" dirty="0">
              <a:latin typeface="微软雅黑" panose="020B0503020204020204" pitchFamily="34" charset="-122"/>
              <a:ea typeface="微软雅黑" panose="020B0503020204020204" pitchFamily="34" charset="-122"/>
            </a:endParaRPr>
          </a:p>
          <a:p>
            <a:pPr marL="1166813" indent="-1166813">
              <a:lnSpc>
                <a:spcPct val="150000"/>
              </a:lnSpc>
              <a:buFont typeface="Wingdings 3" panose="05040102010807070707" pitchFamily="18" charset="2"/>
              <a:buNone/>
              <a:defRPr/>
            </a:pPr>
            <a:endParaRPr lang="en-US" altLang="zh-CN" sz="2400" dirty="0">
              <a:latin typeface="微软雅黑" panose="020B0503020204020204" pitchFamily="34" charset="-122"/>
              <a:ea typeface="微软雅黑" panose="020B0503020204020204" pitchFamily="34" charset="-122"/>
            </a:endParaRPr>
          </a:p>
          <a:p>
            <a:pPr marL="1166813" indent="-1166813">
              <a:lnSpc>
                <a:spcPct val="150000"/>
              </a:lnSpc>
              <a:buFont typeface="Wingdings 3" panose="05040102010807070707" pitchFamily="18" charset="2"/>
              <a:buNone/>
              <a:defRPr/>
            </a:pPr>
            <a:endParaRPr lang="en-US" altLang="zh-CN" sz="2400" dirty="0">
              <a:latin typeface="微软雅黑" panose="020B0503020204020204" pitchFamily="34" charset="-122"/>
              <a:ea typeface="微软雅黑" panose="020B0503020204020204" pitchFamily="34" charset="-122"/>
            </a:endParaRPr>
          </a:p>
          <a:p>
            <a:pPr marL="1254125" indent="0">
              <a:spcBef>
                <a:spcPts val="1800"/>
              </a:spcBef>
              <a:buFont typeface="Wingdings 3" panose="05040102010807070707" pitchFamily="18" charset="2"/>
              <a:buNone/>
              <a:defRPr/>
            </a:pPr>
            <a:r>
              <a:rPr lang="zh-CN" altLang="en-US" sz="2400" dirty="0">
                <a:latin typeface="微软雅黑" panose="020B0503020204020204" pitchFamily="34" charset="-122"/>
                <a:ea typeface="微软雅黑" panose="020B0503020204020204" pitchFamily="34" charset="-122"/>
              </a:rPr>
              <a:t>     这里，</a:t>
            </a:r>
            <a:r>
              <a:rPr lang="en-US" altLang="zh-CN" sz="2400" dirty="0" err="1">
                <a:latin typeface="微软雅黑" panose="020B0503020204020204" pitchFamily="34" charset="-122"/>
                <a:ea typeface="微软雅黑" panose="020B0503020204020204" pitchFamily="34" charset="-122"/>
              </a:rPr>
              <a:t>numPointsInStrip</a:t>
            </a:r>
            <a:r>
              <a:rPr lang="en-US" altLang="zh-CN" sz="2400" dirty="0">
                <a:latin typeface="微软雅黑" panose="020B0503020204020204" pitchFamily="34" charset="-122"/>
                <a:ea typeface="微软雅黑" panose="020B0503020204020204" pitchFamily="34" charset="-122"/>
              </a:rPr>
              <a:t> = </a:t>
            </a:r>
          </a:p>
        </p:txBody>
      </p:sp>
      <p:sp>
        <p:nvSpPr>
          <p:cNvPr id="6" name="矩形 5">
            <a:extLst>
              <a:ext uri="{FF2B5EF4-FFF2-40B4-BE49-F238E27FC236}">
                <a16:creationId xmlns:a16="http://schemas.microsoft.com/office/drawing/2014/main" id="{8B4D2AC9-5E28-42FD-9926-1265B21E6494}"/>
              </a:ext>
            </a:extLst>
          </p:cNvPr>
          <p:cNvSpPr/>
          <p:nvPr/>
        </p:nvSpPr>
        <p:spPr>
          <a:xfrm>
            <a:off x="684213" y="3763963"/>
            <a:ext cx="7681912" cy="2295525"/>
          </a:xfrm>
          <a:prstGeom prst="rect">
            <a:avLst/>
          </a:prstGeom>
        </p:spPr>
        <p:txBody>
          <a:bodyPr>
            <a:spAutoFit/>
          </a:bodyPr>
          <a:lstStyle/>
          <a:p>
            <a:pPr marL="1254125">
              <a:lnSpc>
                <a:spcPct val="120000"/>
              </a:lnSpc>
              <a:spcBef>
                <a:spcPts val="1800"/>
              </a:spcBef>
              <a:buClr>
                <a:srgbClr val="2DA2BF"/>
              </a:buClr>
              <a:buSzPct val="68000"/>
              <a:defRPr/>
            </a:pPr>
            <a:r>
              <a:rPr lang="en-US" altLang="zh-CN" sz="2200" i="1" dirty="0">
                <a:solidFill>
                  <a:prstClr val="black"/>
                </a:solidFill>
                <a:latin typeface="微软雅黑" panose="020B0503020204020204" pitchFamily="34" charset="-122"/>
                <a:ea typeface="微软雅黑" panose="020B0503020204020204" pitchFamily="34" charset="-122"/>
              </a:rPr>
              <a:t>for </a:t>
            </a:r>
            <a:r>
              <a:rPr lang="en-US" altLang="zh-CN" sz="2200" i="1" dirty="0" err="1">
                <a:solidFill>
                  <a:prstClr val="black"/>
                </a:solidFill>
                <a:latin typeface="微软雅黑" panose="020B0503020204020204" pitchFamily="34" charset="-122"/>
                <a:ea typeface="微软雅黑" panose="020B0503020204020204" pitchFamily="34" charset="-122"/>
              </a:rPr>
              <a:t>i</a:t>
            </a:r>
            <a:r>
              <a:rPr lang="en-US" altLang="zh-CN" sz="2200" i="1" dirty="0">
                <a:solidFill>
                  <a:prstClr val="black"/>
                </a:solidFill>
                <a:latin typeface="微软雅黑" panose="020B0503020204020204" pitchFamily="34" charset="-122"/>
                <a:ea typeface="微软雅黑" panose="020B0503020204020204" pitchFamily="34" charset="-122"/>
              </a:rPr>
              <a:t>=1 to </a:t>
            </a:r>
            <a:r>
              <a:rPr lang="en-US" altLang="zh-CN" sz="2200" i="1" dirty="0" err="1">
                <a:solidFill>
                  <a:prstClr val="black"/>
                </a:solidFill>
                <a:latin typeface="微软雅黑" panose="020B0503020204020204" pitchFamily="34" charset="-122"/>
                <a:ea typeface="微软雅黑" panose="020B0503020204020204" pitchFamily="34" charset="-122"/>
              </a:rPr>
              <a:t>numPointsInStrip</a:t>
            </a:r>
            <a:r>
              <a:rPr lang="zh-CN" altLang="en-US" sz="2200" i="1" dirty="0">
                <a:solidFill>
                  <a:prstClr val="black"/>
                </a:solidFill>
                <a:latin typeface="微软雅黑" panose="020B0503020204020204" pitchFamily="34" charset="-122"/>
                <a:ea typeface="微软雅黑" panose="020B0503020204020204" pitchFamily="34" charset="-122"/>
              </a:rPr>
              <a:t> </a:t>
            </a:r>
            <a:r>
              <a:rPr lang="en-US" altLang="zh-CN" sz="2200" i="1" dirty="0">
                <a:solidFill>
                  <a:prstClr val="black"/>
                </a:solidFill>
                <a:latin typeface="微软雅黑" panose="020B0503020204020204" pitchFamily="34" charset="-122"/>
                <a:ea typeface="微软雅黑" panose="020B0503020204020204" pitchFamily="34" charset="-122"/>
              </a:rPr>
              <a:t>do</a:t>
            </a:r>
          </a:p>
          <a:p>
            <a:pPr marL="1254125">
              <a:lnSpc>
                <a:spcPct val="120000"/>
              </a:lnSpc>
              <a:spcBef>
                <a:spcPts val="400"/>
              </a:spcBef>
              <a:buClr>
                <a:srgbClr val="2DA2BF"/>
              </a:buClr>
              <a:buSzPct val="68000"/>
              <a:defRPr/>
            </a:pPr>
            <a:r>
              <a:rPr lang="en-US" altLang="zh-CN" sz="2200" i="1" dirty="0">
                <a:solidFill>
                  <a:prstClr val="black"/>
                </a:solidFill>
                <a:latin typeface="微软雅黑" panose="020B0503020204020204" pitchFamily="34" charset="-122"/>
                <a:ea typeface="微软雅黑" panose="020B0503020204020204" pitchFamily="34" charset="-122"/>
              </a:rPr>
              <a:t>            for j=</a:t>
            </a:r>
            <a:r>
              <a:rPr lang="en-US" altLang="zh-CN" sz="2200" i="1" dirty="0">
                <a:solidFill>
                  <a:srgbClr val="FF0000"/>
                </a:solidFill>
                <a:latin typeface="微软雅黑" panose="020B0503020204020204" pitchFamily="34" charset="-122"/>
                <a:ea typeface="微软雅黑" panose="020B0503020204020204" pitchFamily="34" charset="-122"/>
              </a:rPr>
              <a:t>i+1</a:t>
            </a:r>
            <a:r>
              <a:rPr lang="en-US" altLang="zh-CN" sz="2200" i="1" dirty="0">
                <a:solidFill>
                  <a:prstClr val="black"/>
                </a:solidFill>
                <a:latin typeface="微软雅黑" panose="020B0503020204020204" pitchFamily="34" charset="-122"/>
                <a:ea typeface="微软雅黑" panose="020B0503020204020204" pitchFamily="34" charset="-122"/>
              </a:rPr>
              <a:t> to </a:t>
            </a:r>
            <a:r>
              <a:rPr lang="en-US" altLang="zh-CN" sz="2200" i="1" dirty="0" err="1">
                <a:solidFill>
                  <a:prstClr val="black"/>
                </a:solidFill>
                <a:latin typeface="微软雅黑" panose="020B0503020204020204" pitchFamily="34" charset="-122"/>
                <a:ea typeface="微软雅黑" panose="020B0503020204020204" pitchFamily="34" charset="-122"/>
              </a:rPr>
              <a:t>numPointsInStrip</a:t>
            </a:r>
            <a:r>
              <a:rPr lang="zh-CN" altLang="en-US" sz="2200" i="1" dirty="0">
                <a:solidFill>
                  <a:prstClr val="black"/>
                </a:solidFill>
                <a:latin typeface="微软雅黑" panose="020B0503020204020204" pitchFamily="34" charset="-122"/>
                <a:ea typeface="微软雅黑" panose="020B0503020204020204" pitchFamily="34" charset="-122"/>
              </a:rPr>
              <a:t> </a:t>
            </a:r>
            <a:r>
              <a:rPr lang="en-US" altLang="zh-CN" sz="2200" i="1" dirty="0">
                <a:solidFill>
                  <a:prstClr val="black"/>
                </a:solidFill>
                <a:latin typeface="微软雅黑" panose="020B0503020204020204" pitchFamily="34" charset="-122"/>
                <a:ea typeface="微软雅黑" panose="020B0503020204020204" pitchFamily="34" charset="-122"/>
              </a:rPr>
              <a:t>do</a:t>
            </a:r>
          </a:p>
          <a:p>
            <a:pPr marL="1254125">
              <a:lnSpc>
                <a:spcPct val="120000"/>
              </a:lnSpc>
              <a:spcBef>
                <a:spcPts val="400"/>
              </a:spcBef>
              <a:buClr>
                <a:srgbClr val="2DA2BF"/>
              </a:buClr>
              <a:buSzPct val="68000"/>
              <a:defRPr/>
            </a:pPr>
            <a:r>
              <a:rPr lang="en-US" altLang="zh-CN" sz="2200" i="1" dirty="0">
                <a:solidFill>
                  <a:prstClr val="black"/>
                </a:solidFill>
                <a:latin typeface="微软雅黑" panose="020B0503020204020204" pitchFamily="34" charset="-122"/>
                <a:ea typeface="微软雅黑" panose="020B0503020204020204" pitchFamily="34" charset="-122"/>
              </a:rPr>
              <a:t>                 if  </a:t>
            </a:r>
            <a:r>
              <a:rPr lang="en-US" altLang="zh-CN" sz="2200" i="1" dirty="0" err="1">
                <a:solidFill>
                  <a:prstClr val="black"/>
                </a:solidFill>
                <a:latin typeface="微软雅黑" panose="020B0503020204020204" pitchFamily="34" charset="-122"/>
                <a:ea typeface="微软雅黑" panose="020B0503020204020204" pitchFamily="34" charset="-122"/>
              </a:rPr>
              <a:t>dist</a:t>
            </a:r>
            <a:r>
              <a:rPr lang="en-US" altLang="zh-CN" sz="2200" i="1" dirty="0">
                <a:solidFill>
                  <a:prstClr val="black"/>
                </a:solidFill>
                <a:latin typeface="微软雅黑" panose="020B0503020204020204" pitchFamily="34" charset="-122"/>
                <a:ea typeface="微软雅黑" panose="020B0503020204020204" pitchFamily="34" charset="-122"/>
              </a:rPr>
              <a:t>(</a:t>
            </a:r>
            <a:r>
              <a:rPr lang="en-US" altLang="zh-CN" sz="2200" i="1" dirty="0" err="1">
                <a:solidFill>
                  <a:prstClr val="black"/>
                </a:solidFill>
                <a:latin typeface="微软雅黑" panose="020B0503020204020204" pitchFamily="34" charset="-122"/>
                <a:ea typeface="微软雅黑" panose="020B0503020204020204" pitchFamily="34" charset="-122"/>
              </a:rPr>
              <a:t>p</a:t>
            </a:r>
            <a:r>
              <a:rPr lang="en-US" altLang="zh-CN" sz="2200" i="1" baseline="-25000" dirty="0" err="1">
                <a:solidFill>
                  <a:prstClr val="black"/>
                </a:solidFill>
                <a:latin typeface="微软雅黑" panose="020B0503020204020204" pitchFamily="34" charset="-122"/>
                <a:ea typeface="微软雅黑" panose="020B0503020204020204" pitchFamily="34" charset="-122"/>
              </a:rPr>
              <a:t>i</a:t>
            </a:r>
            <a:r>
              <a:rPr lang="en-US" altLang="zh-CN" sz="2200" i="1" dirty="0" err="1">
                <a:solidFill>
                  <a:prstClr val="black"/>
                </a:solidFill>
                <a:latin typeface="微软雅黑" panose="020B0503020204020204" pitchFamily="34" charset="-122"/>
                <a:ea typeface="微软雅黑" panose="020B0503020204020204" pitchFamily="34" charset="-122"/>
              </a:rPr>
              <a:t>,p</a:t>
            </a:r>
            <a:r>
              <a:rPr lang="en-US" altLang="zh-CN" sz="2200" i="1" baseline="-25000" dirty="0" err="1">
                <a:solidFill>
                  <a:prstClr val="black"/>
                </a:solidFill>
                <a:latin typeface="微软雅黑" panose="020B0503020204020204" pitchFamily="34" charset="-122"/>
                <a:ea typeface="微软雅黑" panose="020B0503020204020204" pitchFamily="34" charset="-122"/>
              </a:rPr>
              <a:t>j</a:t>
            </a:r>
            <a:r>
              <a:rPr lang="en-US" altLang="zh-CN" sz="2200" i="1" dirty="0">
                <a:solidFill>
                  <a:prstClr val="black"/>
                </a:solidFill>
                <a:latin typeface="微软雅黑" panose="020B0503020204020204" pitchFamily="34" charset="-122"/>
                <a:ea typeface="微软雅黑" panose="020B0503020204020204" pitchFamily="34" charset="-122"/>
              </a:rPr>
              <a:t>)&lt;</a:t>
            </a:r>
            <a:r>
              <a:rPr lang="el-GR" altLang="zh-CN" sz="2200" i="1" dirty="0">
                <a:solidFill>
                  <a:prstClr val="black"/>
                </a:solidFill>
                <a:latin typeface="微软雅黑" panose="020B0503020204020204" pitchFamily="34" charset="-122"/>
                <a:ea typeface="微软雅黑" panose="020B0503020204020204" pitchFamily="34" charset="-122"/>
              </a:rPr>
              <a:t>δ</a:t>
            </a:r>
            <a:r>
              <a:rPr lang="en-US" altLang="zh-CN" sz="2200" i="1" dirty="0">
                <a:solidFill>
                  <a:prstClr val="black"/>
                </a:solidFill>
                <a:latin typeface="微软雅黑" panose="020B0503020204020204" pitchFamily="34" charset="-122"/>
                <a:ea typeface="微软雅黑" panose="020B0503020204020204" pitchFamily="34" charset="-122"/>
              </a:rPr>
              <a:t>  </a:t>
            </a:r>
          </a:p>
          <a:p>
            <a:pPr marL="1254125">
              <a:lnSpc>
                <a:spcPct val="120000"/>
              </a:lnSpc>
              <a:spcBef>
                <a:spcPts val="400"/>
              </a:spcBef>
              <a:buClr>
                <a:srgbClr val="2DA2BF"/>
              </a:buClr>
              <a:buSzPct val="68000"/>
              <a:defRPr/>
            </a:pPr>
            <a:r>
              <a:rPr lang="en-US" altLang="zh-CN" sz="2200" i="1" dirty="0">
                <a:solidFill>
                  <a:prstClr val="black"/>
                </a:solidFill>
                <a:latin typeface="微软雅黑" panose="020B0503020204020204" pitchFamily="34" charset="-122"/>
                <a:ea typeface="微软雅黑" panose="020B0503020204020204" pitchFamily="34" charset="-122"/>
              </a:rPr>
              <a:t>                      </a:t>
            </a:r>
            <a:r>
              <a:rPr lang="el-GR" altLang="zh-CN" sz="2200" i="1" dirty="0">
                <a:solidFill>
                  <a:prstClr val="black"/>
                </a:solidFill>
                <a:latin typeface="微软雅黑" panose="020B0503020204020204" pitchFamily="34" charset="-122"/>
                <a:ea typeface="微软雅黑" panose="020B0503020204020204" pitchFamily="34" charset="-122"/>
              </a:rPr>
              <a:t>δ</a:t>
            </a:r>
            <a:r>
              <a:rPr lang="en-US" altLang="zh-CN" sz="2200" i="1" dirty="0">
                <a:solidFill>
                  <a:prstClr val="black"/>
                </a:solidFill>
                <a:latin typeface="微软雅黑" panose="020B0503020204020204" pitchFamily="34" charset="-122"/>
                <a:ea typeface="微软雅黑" panose="020B0503020204020204" pitchFamily="34" charset="-122"/>
              </a:rPr>
              <a:t> = </a:t>
            </a:r>
            <a:r>
              <a:rPr lang="en-US" altLang="zh-CN" sz="2200" i="1" dirty="0" err="1">
                <a:solidFill>
                  <a:prstClr val="black"/>
                </a:solidFill>
                <a:latin typeface="微软雅黑" panose="020B0503020204020204" pitchFamily="34" charset="-122"/>
                <a:ea typeface="微软雅黑" panose="020B0503020204020204" pitchFamily="34" charset="-122"/>
              </a:rPr>
              <a:t>dist</a:t>
            </a:r>
            <a:r>
              <a:rPr lang="en-US" altLang="zh-CN" sz="2200" i="1" dirty="0">
                <a:solidFill>
                  <a:prstClr val="black"/>
                </a:solidFill>
                <a:latin typeface="微软雅黑" panose="020B0503020204020204" pitchFamily="34" charset="-122"/>
                <a:ea typeface="微软雅黑" panose="020B0503020204020204" pitchFamily="34" charset="-122"/>
              </a:rPr>
              <a:t>(</a:t>
            </a:r>
            <a:r>
              <a:rPr lang="en-US" altLang="zh-CN" sz="2200" i="1" dirty="0" err="1">
                <a:solidFill>
                  <a:prstClr val="black"/>
                </a:solidFill>
                <a:latin typeface="微软雅黑" panose="020B0503020204020204" pitchFamily="34" charset="-122"/>
                <a:ea typeface="微软雅黑" panose="020B0503020204020204" pitchFamily="34" charset="-122"/>
              </a:rPr>
              <a:t>p</a:t>
            </a:r>
            <a:r>
              <a:rPr lang="en-US" altLang="zh-CN" sz="2200" i="1" baseline="-25000" dirty="0" err="1">
                <a:solidFill>
                  <a:prstClr val="black"/>
                </a:solidFill>
                <a:latin typeface="微软雅黑" panose="020B0503020204020204" pitchFamily="34" charset="-122"/>
                <a:ea typeface="微软雅黑" panose="020B0503020204020204" pitchFamily="34" charset="-122"/>
              </a:rPr>
              <a:t>i</a:t>
            </a:r>
            <a:r>
              <a:rPr lang="en-US" altLang="zh-CN" sz="2200" i="1" dirty="0" err="1">
                <a:solidFill>
                  <a:prstClr val="black"/>
                </a:solidFill>
                <a:latin typeface="微软雅黑" panose="020B0503020204020204" pitchFamily="34" charset="-122"/>
                <a:ea typeface="微软雅黑" panose="020B0503020204020204" pitchFamily="34" charset="-122"/>
              </a:rPr>
              <a:t>,p</a:t>
            </a:r>
            <a:r>
              <a:rPr lang="en-US" altLang="zh-CN" sz="2200" i="1" baseline="-25000" dirty="0" err="1">
                <a:solidFill>
                  <a:prstClr val="black"/>
                </a:solidFill>
                <a:latin typeface="微软雅黑" panose="020B0503020204020204" pitchFamily="34" charset="-122"/>
                <a:ea typeface="微软雅黑" panose="020B0503020204020204" pitchFamily="34" charset="-122"/>
              </a:rPr>
              <a:t>j</a:t>
            </a:r>
            <a:r>
              <a:rPr lang="en-US" altLang="zh-CN" sz="2200" i="1" dirty="0">
                <a:solidFill>
                  <a:prstClr val="black"/>
                </a:solidFill>
                <a:latin typeface="微软雅黑" panose="020B0503020204020204" pitchFamily="34" charset="-122"/>
                <a:ea typeface="微软雅黑" panose="020B0503020204020204" pitchFamily="34" charset="-122"/>
              </a:rPr>
              <a:t>);</a:t>
            </a:r>
          </a:p>
          <a:p>
            <a:pPr>
              <a:lnSpc>
                <a:spcPct val="120000"/>
              </a:lnSpc>
              <a:spcBef>
                <a:spcPts val="400"/>
              </a:spcBef>
              <a:buClr>
                <a:srgbClr val="2DA2BF"/>
              </a:buClr>
              <a:buSzPct val="68000"/>
              <a:defRPr/>
            </a:pPr>
            <a:endParaRPr lang="en-US" altLang="zh-CN" sz="2200" dirty="0">
              <a:solidFill>
                <a:prstClr val="black"/>
              </a:solidFill>
              <a:latin typeface="微软雅黑" panose="020B0503020204020204" pitchFamily="34" charset="-122"/>
              <a:ea typeface="微软雅黑" panose="020B0503020204020204" pitchFamily="34" charset="-122"/>
            </a:endParaRPr>
          </a:p>
        </p:txBody>
      </p:sp>
      <p:graphicFrame>
        <p:nvGraphicFramePr>
          <p:cNvPr id="104452" name="Object 2">
            <a:extLst>
              <a:ext uri="{FF2B5EF4-FFF2-40B4-BE49-F238E27FC236}">
                <a16:creationId xmlns:a16="http://schemas.microsoft.com/office/drawing/2014/main" id="{90C66880-F3F7-4164-B2D9-BB0B94670EE2}"/>
              </a:ext>
            </a:extLst>
          </p:cNvPr>
          <p:cNvGraphicFramePr>
            <a:graphicFrameLocks noChangeAspect="1"/>
          </p:cNvGraphicFramePr>
          <p:nvPr/>
        </p:nvGraphicFramePr>
        <p:xfrm>
          <a:off x="3132138" y="2189163"/>
          <a:ext cx="849312" cy="449262"/>
        </p:xfrm>
        <a:graphic>
          <a:graphicData uri="http://schemas.openxmlformats.org/presentationml/2006/ole">
            <mc:AlternateContent xmlns:mc="http://schemas.openxmlformats.org/markup-compatibility/2006">
              <mc:Choice xmlns:v="urn:schemas-microsoft-com:vml" Requires="v">
                <p:oleObj spid="_x0000_s104486" name="公式" r:id="rId4" imgW="457200" imgH="241300" progId="Equation.3">
                  <p:embed/>
                </p:oleObj>
              </mc:Choice>
              <mc:Fallback>
                <p:oleObj name="公式" r:id="rId4" imgW="457200" imgH="2413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2189163"/>
                        <a:ext cx="84931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3" name="Object 5">
            <a:extLst>
              <a:ext uri="{FF2B5EF4-FFF2-40B4-BE49-F238E27FC236}">
                <a16:creationId xmlns:a16="http://schemas.microsoft.com/office/drawing/2014/main" id="{C97675C6-DDDB-4ACF-8E5F-FE2A681C1571}"/>
              </a:ext>
            </a:extLst>
          </p:cNvPr>
          <p:cNvGraphicFramePr>
            <a:graphicFrameLocks noChangeAspect="1"/>
          </p:cNvGraphicFramePr>
          <p:nvPr/>
        </p:nvGraphicFramePr>
        <p:xfrm>
          <a:off x="6030913" y="5808663"/>
          <a:ext cx="949325" cy="500062"/>
        </p:xfrm>
        <a:graphic>
          <a:graphicData uri="http://schemas.openxmlformats.org/presentationml/2006/ole">
            <mc:AlternateContent xmlns:mc="http://schemas.openxmlformats.org/markup-compatibility/2006">
              <mc:Choice xmlns:v="urn:schemas-microsoft-com:vml" Requires="v">
                <p:oleObj spid="_x0000_s104487" name="公式" r:id="rId6" imgW="457200" imgH="241300" progId="Equation.3">
                  <p:embed/>
                </p:oleObj>
              </mc:Choice>
              <mc:Fallback>
                <p:oleObj name="公式" r:id="rId6" imgW="457200" imgH="241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0913" y="5808663"/>
                        <a:ext cx="949325"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282D57-BDFD-44B9-AE2B-B130CB8587B8}"/>
              </a:ext>
            </a:extLst>
          </p:cNvPr>
          <p:cNvSpPr>
            <a:spLocks noGrp="1"/>
          </p:cNvSpPr>
          <p:nvPr>
            <p:ph idx="1"/>
          </p:nvPr>
        </p:nvSpPr>
        <p:spPr>
          <a:xfrm>
            <a:off x="323850" y="404813"/>
            <a:ext cx="8599488" cy="6048375"/>
          </a:xfrm>
          <a:solidFill>
            <a:schemeClr val="bg1"/>
          </a:solidFill>
        </p:spPr>
        <p:txBody>
          <a:bodyPr/>
          <a:lstStyle/>
          <a:p>
            <a:pPr>
              <a:lnSpc>
                <a:spcPct val="150000"/>
              </a:lnSpc>
              <a:spcBef>
                <a:spcPts val="0"/>
              </a:spcBef>
              <a:defRPr/>
            </a:pPr>
            <a:r>
              <a:rPr lang="zh-CN" altLang="en-US" sz="2800" dirty="0"/>
              <a:t>从问题定义到建模求解</a:t>
            </a:r>
            <a:endParaRPr lang="en-US" altLang="zh-CN" sz="2800" dirty="0"/>
          </a:p>
          <a:p>
            <a:pPr marL="0" indent="0">
              <a:lnSpc>
                <a:spcPct val="150000"/>
              </a:lnSpc>
              <a:spcBef>
                <a:spcPts val="0"/>
              </a:spcBef>
              <a:buFont typeface="Wingdings" panose="05000000000000000000" pitchFamily="2" charset="2"/>
              <a:buNone/>
              <a:defRPr/>
            </a:pPr>
            <a:r>
              <a:rPr lang="en-US" altLang="zh-CN" sz="2400" dirty="0"/>
              <a:t>    </a:t>
            </a:r>
            <a:r>
              <a:rPr lang="zh-CN" altLang="en-US" sz="2400" dirty="0">
                <a:latin typeface="宋体" panose="02010600030101010101" pitchFamily="2" charset="-122"/>
                <a:ea typeface="宋体" panose="02010600030101010101" pitchFamily="2" charset="-122"/>
              </a:rPr>
              <a:t>求解炒股问题的算法模型</a:t>
            </a:r>
            <a:r>
              <a:rPr lang="zh-CN" altLang="en-US" sz="2400" dirty="0"/>
              <a:t>：</a:t>
            </a:r>
            <a:r>
              <a:rPr lang="zh-CN" altLang="en-US" sz="2400" dirty="0">
                <a:solidFill>
                  <a:srgbClr val="FF0000"/>
                </a:solidFill>
              </a:rPr>
              <a:t>最大子数组问题</a:t>
            </a:r>
            <a:endParaRPr lang="en-US" altLang="zh-CN" sz="2400" b="1" i="1" dirty="0">
              <a:solidFill>
                <a:srgbClr val="FF0000"/>
              </a:solidFill>
            </a:endParaRPr>
          </a:p>
          <a:p>
            <a:pPr marL="109537" indent="0">
              <a:lnSpc>
                <a:spcPct val="150000"/>
              </a:lnSpc>
              <a:spcBef>
                <a:spcPts val="0"/>
              </a:spcBef>
              <a:buFont typeface="Wingdings 3" panose="05040102010807070707" pitchFamily="18" charset="2"/>
              <a:buNone/>
              <a:defRPr/>
            </a:pPr>
            <a:r>
              <a:rPr lang="en-US" altLang="zh-CN" sz="2400" dirty="0"/>
              <a:t>   </a:t>
            </a:r>
            <a:r>
              <a:rPr lang="zh-CN" altLang="en-US" sz="2400" dirty="0">
                <a:latin typeface="宋体" panose="02010600030101010101" pitchFamily="2" charset="-122"/>
                <a:ea typeface="宋体" panose="02010600030101010101" pitchFamily="2" charset="-122"/>
              </a:rPr>
              <a:t>已知数组</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，在</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中寻找“</a:t>
            </a:r>
            <a:r>
              <a:rPr lang="zh-CN" altLang="en-US" sz="2400" b="1" dirty="0">
                <a:solidFill>
                  <a:srgbClr val="FF0000"/>
                </a:solidFill>
              </a:rPr>
              <a:t>和</a:t>
            </a:r>
            <a:r>
              <a:rPr lang="zh-CN" altLang="en-US" sz="2400" dirty="0">
                <a:latin typeface="宋体" panose="02010600030101010101" pitchFamily="2" charset="-122"/>
                <a:ea typeface="宋体" panose="02010600030101010101" pitchFamily="2" charset="-122"/>
              </a:rPr>
              <a:t>”最大的</a:t>
            </a:r>
            <a:r>
              <a:rPr lang="zh-CN" altLang="en-US" sz="2400" dirty="0">
                <a:solidFill>
                  <a:srgbClr val="00B050"/>
                </a:solidFill>
              </a:rPr>
              <a:t>非空连续子数组</a:t>
            </a:r>
            <a:r>
              <a:rPr lang="zh-CN" altLang="en-US" sz="2400" dirty="0"/>
              <a:t>。</a:t>
            </a:r>
            <a:endParaRPr lang="en-US" altLang="zh-CN" sz="2400" dirty="0"/>
          </a:p>
          <a:p>
            <a:pPr marL="109537" indent="0">
              <a:lnSpc>
                <a:spcPct val="150000"/>
              </a:lnSpc>
              <a:spcBef>
                <a:spcPts val="0"/>
              </a:spcBef>
              <a:buFont typeface="Wingdings 3" panose="05040102010807070707" pitchFamily="18" charset="2"/>
              <a:buNone/>
              <a:defRPr/>
            </a:pPr>
            <a:endParaRPr lang="en-US" altLang="zh-CN" sz="2400" dirty="0"/>
          </a:p>
          <a:p>
            <a:pPr marL="109537" indent="0">
              <a:lnSpc>
                <a:spcPct val="150000"/>
              </a:lnSpc>
              <a:spcBef>
                <a:spcPts val="0"/>
              </a:spcBef>
              <a:buFont typeface="Wingdings 3" panose="05040102010807070707" pitchFamily="18" charset="2"/>
              <a:buNone/>
              <a:defRPr/>
            </a:pPr>
            <a:endParaRPr lang="en-US" altLang="zh-CN" sz="2400" dirty="0"/>
          </a:p>
          <a:p>
            <a:pPr marL="109537" indent="0">
              <a:lnSpc>
                <a:spcPct val="150000"/>
              </a:lnSpc>
              <a:spcBef>
                <a:spcPts val="0"/>
              </a:spcBef>
              <a:buFont typeface="Wingdings 3" panose="05040102010807070707" pitchFamily="18" charset="2"/>
              <a:buNone/>
              <a:defRPr/>
            </a:pPr>
            <a:endParaRPr lang="en-US" altLang="zh-CN" sz="2000" dirty="0"/>
          </a:p>
          <a:p>
            <a:pPr marL="109537" indent="0">
              <a:lnSpc>
                <a:spcPct val="150000"/>
              </a:lnSpc>
              <a:spcBef>
                <a:spcPts val="0"/>
              </a:spcBef>
              <a:buFont typeface="Wingdings 3" panose="05040102010807070707" pitchFamily="18" charset="2"/>
              <a:buNone/>
              <a:defRPr/>
            </a:pPr>
            <a:r>
              <a:rPr lang="en-US" altLang="zh-CN" sz="2000" dirty="0"/>
              <a:t>      ——</a:t>
            </a:r>
            <a:r>
              <a:rPr lang="zh-CN" altLang="en-US" sz="2400" dirty="0">
                <a:latin typeface="宋体" panose="02010600030101010101" pitchFamily="2" charset="-122"/>
                <a:ea typeface="宋体" panose="02010600030101010101" pitchFamily="2" charset="-122"/>
              </a:rPr>
              <a:t>称这样的连续子数组为</a:t>
            </a:r>
            <a:r>
              <a:rPr lang="zh-CN" altLang="en-US" sz="2400" dirty="0">
                <a:solidFill>
                  <a:srgbClr val="FF0000"/>
                </a:solidFill>
              </a:rPr>
              <a:t>最大子数组</a:t>
            </a:r>
            <a:r>
              <a:rPr lang="en-US" altLang="zh-CN" sz="2000" dirty="0"/>
              <a:t>(</a:t>
            </a:r>
            <a:r>
              <a:rPr lang="en-US" altLang="zh-CN" sz="2000" b="1" i="1" dirty="0"/>
              <a:t>maximum subarray</a:t>
            </a:r>
            <a:r>
              <a:rPr lang="en-US" altLang="zh-CN" sz="2000" dirty="0"/>
              <a:t>)</a:t>
            </a:r>
          </a:p>
          <a:p>
            <a:pPr marL="452437">
              <a:lnSpc>
                <a:spcPct val="150000"/>
              </a:lnSpc>
              <a:spcBef>
                <a:spcPts val="0"/>
              </a:spcBef>
              <a:defRPr/>
            </a:pPr>
            <a:r>
              <a:rPr lang="zh-CN" altLang="en-US" sz="2400" dirty="0"/>
              <a:t>怎么求解？</a:t>
            </a:r>
            <a:endParaRPr lang="en-US" altLang="zh-CN" sz="2400" dirty="0"/>
          </a:p>
          <a:p>
            <a:pPr marL="109537" indent="0">
              <a:lnSpc>
                <a:spcPct val="150000"/>
              </a:lnSpc>
              <a:spcBef>
                <a:spcPts val="0"/>
              </a:spcBef>
              <a:buFont typeface="Wingdings" panose="05000000000000000000" pitchFamily="2" charset="2"/>
              <a:buNone/>
              <a:defRPr/>
            </a:pPr>
            <a:r>
              <a:rPr lang="zh-CN" altLang="en-US" sz="2400" dirty="0"/>
              <a:t>    </a:t>
            </a:r>
            <a:r>
              <a:rPr lang="zh-CN" altLang="en-US" sz="2400" b="1" dirty="0">
                <a:solidFill>
                  <a:srgbClr val="00B050"/>
                </a:solidFill>
              </a:rPr>
              <a:t>方法一</a:t>
            </a:r>
            <a:r>
              <a:rPr lang="zh-CN" altLang="en-US" sz="2400" dirty="0"/>
              <a:t>：</a:t>
            </a:r>
            <a:r>
              <a:rPr lang="zh-CN" altLang="en-US" sz="2400" b="1" dirty="0">
                <a:solidFill>
                  <a:srgbClr val="FF0000"/>
                </a:solidFill>
              </a:rPr>
              <a:t>暴力求解法</a:t>
            </a:r>
            <a:r>
              <a:rPr lang="zh-CN" altLang="en-US" sz="2400" dirty="0"/>
              <a:t>（</a:t>
            </a:r>
            <a:r>
              <a:rPr lang="en-US" altLang="zh-CN" sz="2400" b="1" dirty="0"/>
              <a:t>brute-force solution</a:t>
            </a:r>
            <a:r>
              <a:rPr lang="zh-CN" altLang="en-US" sz="2400" dirty="0"/>
              <a:t>）</a:t>
            </a:r>
            <a:endParaRPr lang="en-US" altLang="zh-CN" sz="2400" dirty="0"/>
          </a:p>
          <a:p>
            <a:pPr marL="1701800" indent="0">
              <a:lnSpc>
                <a:spcPct val="150000"/>
              </a:lnSpc>
              <a:spcBef>
                <a:spcPts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时间复杂度：</a:t>
            </a:r>
          </a:p>
        </p:txBody>
      </p:sp>
      <p:pic>
        <p:nvPicPr>
          <p:cNvPr id="24579" name="Picture 2">
            <a:extLst>
              <a:ext uri="{FF2B5EF4-FFF2-40B4-BE49-F238E27FC236}">
                <a16:creationId xmlns:a16="http://schemas.microsoft.com/office/drawing/2014/main" id="{F6CDCFAF-4C07-4D1A-851E-C2398275C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276475"/>
            <a:ext cx="7335838" cy="1335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图片 3">
            <a:extLst>
              <a:ext uri="{FF2B5EF4-FFF2-40B4-BE49-F238E27FC236}">
                <a16:creationId xmlns:a16="http://schemas.microsoft.com/office/drawing/2014/main" id="{20791165-0956-4079-8632-9365710CB3F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5483225"/>
            <a:ext cx="19510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文本占位符 2">
            <a:extLst>
              <a:ext uri="{FF2B5EF4-FFF2-40B4-BE49-F238E27FC236}">
                <a16:creationId xmlns:a16="http://schemas.microsoft.com/office/drawing/2014/main" id="{545A46E2-7F7E-4788-B275-30733336393B}"/>
              </a:ext>
            </a:extLst>
          </p:cNvPr>
          <p:cNvSpPr>
            <a:spLocks noGrp="1"/>
          </p:cNvSpPr>
          <p:nvPr>
            <p:ph type="body" sz="half" idx="1"/>
          </p:nvPr>
        </p:nvSpPr>
        <p:spPr>
          <a:xfrm>
            <a:off x="180975" y="333375"/>
            <a:ext cx="8891588" cy="5605463"/>
          </a:xfrm>
        </p:spPr>
        <p:txBody>
          <a:bodyPr/>
          <a:lstStyle/>
          <a:p>
            <a:pPr marL="0" indent="0">
              <a:lnSpc>
                <a:spcPct val="150000"/>
              </a:lnSpc>
              <a:buFont typeface="Wingdings 3" panose="05040102010807070707" pitchFamily="18" charset="2"/>
              <a:buNone/>
            </a:pPr>
            <a:r>
              <a:rPr lang="zh-CN" altLang="en-US" sz="3200">
                <a:solidFill>
                  <a:srgbClr val="0000FF"/>
                </a:solidFill>
                <a:latin typeface="微软雅黑" panose="020B0503020204020204" pitchFamily="34" charset="-122"/>
                <a:ea typeface="微软雅黑" panose="020B0503020204020204" pitchFamily="34" charset="-122"/>
              </a:rPr>
              <a:t>方法一存在的问题</a:t>
            </a:r>
            <a:r>
              <a:rPr lang="zh-CN" altLang="en-US" sz="3200">
                <a:latin typeface="微软雅黑" panose="020B0503020204020204" pitchFamily="34" charset="-122"/>
                <a:ea typeface="微软雅黑" panose="020B0503020204020204" pitchFamily="34" charset="-122"/>
              </a:rPr>
              <a:t>：</a:t>
            </a:r>
            <a:endParaRPr lang="en-US" altLang="zh-CN" sz="3200">
              <a:latin typeface="微软雅黑" panose="020B0503020204020204" pitchFamily="34" charset="-122"/>
              <a:ea typeface="微软雅黑" panose="020B0503020204020204" pitchFamily="34" charset="-122"/>
            </a:endParaRPr>
          </a:p>
          <a:p>
            <a:pPr marL="0" indent="0">
              <a:lnSpc>
                <a:spcPct val="150000"/>
              </a:lnSpc>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       在最坏的情况下，所有的点可能都在</a:t>
            </a:r>
            <a:r>
              <a:rPr lang="en-US" altLang="zh-CN" sz="2400">
                <a:latin typeface="微软雅黑" panose="020B0503020204020204" pitchFamily="34" charset="-122"/>
                <a:ea typeface="微软雅黑" panose="020B0503020204020204" pitchFamily="34" charset="-122"/>
              </a:rPr>
              <a:t>Strip</a:t>
            </a:r>
            <a:r>
              <a:rPr lang="zh-CN" altLang="en-US" sz="2400">
                <a:latin typeface="微软雅黑" panose="020B0503020204020204" pitchFamily="34" charset="-122"/>
                <a:ea typeface="微软雅黑" panose="020B0503020204020204" pitchFamily="34" charset="-122"/>
              </a:rPr>
              <a:t>内。因此，该方法不能总以线性时间运行。</a:t>
            </a:r>
            <a:endParaRPr lang="en-US" altLang="zh-CN" sz="2400">
              <a:latin typeface="微软雅黑" panose="020B0503020204020204" pitchFamily="34" charset="-122"/>
              <a:ea typeface="微软雅黑" panose="020B0503020204020204" pitchFamily="34" charset="-122"/>
            </a:endParaRPr>
          </a:p>
          <a:p>
            <a:pPr marL="0" indent="0">
              <a:lnSpc>
                <a:spcPct val="150000"/>
              </a:lnSpc>
              <a:buFont typeface="Wingdings 3" panose="05040102010807070707" pitchFamily="18" charset="2"/>
              <a:buNone/>
            </a:pPr>
            <a:r>
              <a:rPr lang="zh-CN" altLang="en-US" sz="2800">
                <a:latin typeface="微软雅黑" panose="020B0503020204020204" pitchFamily="34" charset="-122"/>
                <a:ea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rPr>
              <a:t>如何改进？</a:t>
            </a:r>
            <a:endParaRPr lang="en-US" altLang="zh-CN" sz="2800" b="1">
              <a:latin typeface="微软雅黑" panose="020B0503020204020204" pitchFamily="34" charset="-122"/>
              <a:ea typeface="微软雅黑" panose="020B0503020204020204" pitchFamily="34" charset="-122"/>
            </a:endParaRPr>
          </a:p>
          <a:p>
            <a:pPr marL="0" indent="0">
              <a:lnSpc>
                <a:spcPct val="150000"/>
              </a:lnSpc>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       事实上，这样的</a:t>
            </a:r>
            <a:r>
              <a:rPr lang="en-US" altLang="zh-CN" sz="2400">
                <a:latin typeface="微软雅黑" panose="020B0503020204020204" pitchFamily="34" charset="-122"/>
                <a:ea typeface="微软雅黑" panose="020B0503020204020204" pitchFamily="34" charset="-122"/>
              </a:rPr>
              <a:t>d</a:t>
            </a:r>
            <a:r>
              <a:rPr lang="en-US" altLang="zh-CN" sz="2400" baseline="-250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的两个点的</a:t>
            </a:r>
            <a:r>
              <a:rPr lang="en-US" altLang="zh-CN" sz="2400">
                <a:solidFill>
                  <a:srgbClr val="FF0000"/>
                </a:solidFill>
                <a:latin typeface="微软雅黑" panose="020B0503020204020204" pitchFamily="34" charset="-122"/>
                <a:ea typeface="微软雅黑" panose="020B0503020204020204" pitchFamily="34" charset="-122"/>
              </a:rPr>
              <a:t>y</a:t>
            </a:r>
            <a:r>
              <a:rPr lang="zh-CN" altLang="en-US" sz="2400">
                <a:solidFill>
                  <a:srgbClr val="FF0000"/>
                </a:solidFill>
                <a:latin typeface="微软雅黑" panose="020B0503020204020204" pitchFamily="34" charset="-122"/>
                <a:ea typeface="微软雅黑" panose="020B0503020204020204" pitchFamily="34" charset="-122"/>
              </a:rPr>
              <a:t>坐标</a:t>
            </a:r>
            <a:r>
              <a:rPr lang="zh-CN" altLang="en-US" sz="2400">
                <a:latin typeface="微软雅黑" panose="020B0503020204020204" pitchFamily="34" charset="-122"/>
                <a:ea typeface="微软雅黑" panose="020B0503020204020204" pitchFamily="34" charset="-122"/>
              </a:rPr>
              <a:t>相差最多也不会大于</a:t>
            </a:r>
            <a:r>
              <a:rPr lang="el-GR" altLang="zh-CN" sz="2400">
                <a:latin typeface="微软雅黑" panose="020B0503020204020204" pitchFamily="34" charset="-122"/>
                <a:ea typeface="微软雅黑" panose="020B0503020204020204" pitchFamily="34" charset="-122"/>
              </a:rPr>
              <a:t>δ</a:t>
            </a:r>
            <a:r>
              <a:rPr lang="zh-CN" altLang="en-US" sz="2400">
                <a:latin typeface="微软雅黑" panose="020B0503020204020204" pitchFamily="34" charset="-122"/>
                <a:ea typeface="微软雅黑" panose="020B0503020204020204" pitchFamily="34" charset="-122"/>
              </a:rPr>
              <a:t>，否则</a:t>
            </a:r>
            <a:r>
              <a:rPr lang="en-US" altLang="zh-CN" sz="2400">
                <a:latin typeface="微软雅黑" panose="020B0503020204020204" pitchFamily="34" charset="-122"/>
                <a:ea typeface="微软雅黑" panose="020B0503020204020204" pitchFamily="34" charset="-122"/>
              </a:rPr>
              <a:t>d</a:t>
            </a:r>
            <a:r>
              <a:rPr lang="en-US" altLang="zh-CN" sz="2400" baseline="-25000">
                <a:latin typeface="微软雅黑" panose="020B0503020204020204" pitchFamily="34" charset="-122"/>
                <a:ea typeface="微软雅黑" panose="020B0503020204020204" pitchFamily="34" charset="-122"/>
              </a:rPr>
              <a:t>C</a:t>
            </a:r>
            <a:r>
              <a:rPr lang="en-US" altLang="zh-CN" sz="2400">
                <a:latin typeface="微软雅黑" panose="020B0503020204020204" pitchFamily="34" charset="-122"/>
                <a:ea typeface="微软雅黑" panose="020B0503020204020204" pitchFamily="34" charset="-122"/>
              </a:rPr>
              <a:t>&gt;</a:t>
            </a:r>
            <a:r>
              <a:rPr lang="el-GR" altLang="zh-CN" sz="2400">
                <a:latin typeface="微软雅黑" panose="020B0503020204020204" pitchFamily="34" charset="-122"/>
                <a:ea typeface="微软雅黑" panose="020B0503020204020204" pitchFamily="34" charset="-122"/>
              </a:rPr>
              <a:t>δ</a:t>
            </a:r>
            <a:r>
              <a:rPr lang="zh-CN" altLang="en-US" sz="2400">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a:p>
            <a:pPr marL="0" indent="0">
              <a:lnSpc>
                <a:spcPct val="150000"/>
              </a:lnSpc>
              <a:buFont typeface="Wingdings 3" panose="05040102010807070707" pitchFamily="18" charset="2"/>
              <a:buNone/>
            </a:pPr>
            <a:r>
              <a:rPr lang="en-US" altLang="zh-CN">
                <a:latin typeface="微软雅黑" panose="020B0503020204020204" pitchFamily="34" charset="-122"/>
                <a:ea typeface="微软雅黑" panose="020B0503020204020204" pitchFamily="34" charset="-122"/>
              </a:rPr>
              <a:t>       </a:t>
            </a:r>
          </a:p>
        </p:txBody>
      </p:sp>
      <p:grpSp>
        <p:nvGrpSpPr>
          <p:cNvPr id="106499" name="组合 27">
            <a:extLst>
              <a:ext uri="{FF2B5EF4-FFF2-40B4-BE49-F238E27FC236}">
                <a16:creationId xmlns:a16="http://schemas.microsoft.com/office/drawing/2014/main" id="{DD8EEF3B-B985-4581-9EE3-5DFD66FFF9F4}"/>
              </a:ext>
            </a:extLst>
          </p:cNvPr>
          <p:cNvGrpSpPr>
            <a:grpSpLocks/>
          </p:cNvGrpSpPr>
          <p:nvPr/>
        </p:nvGrpSpPr>
        <p:grpSpPr bwMode="auto">
          <a:xfrm>
            <a:off x="2484438" y="4365625"/>
            <a:ext cx="3694112" cy="1870075"/>
            <a:chOff x="1571604" y="4357694"/>
            <a:chExt cx="3694609" cy="1869530"/>
          </a:xfrm>
        </p:grpSpPr>
        <p:sp>
          <p:nvSpPr>
            <p:cNvPr id="6" name="椭圆 5">
              <a:extLst>
                <a:ext uri="{FF2B5EF4-FFF2-40B4-BE49-F238E27FC236}">
                  <a16:creationId xmlns:a16="http://schemas.microsoft.com/office/drawing/2014/main" id="{06A3FE71-F770-4F77-A48D-299561561ED1}"/>
                </a:ext>
              </a:extLst>
            </p:cNvPr>
            <p:cNvSpPr/>
            <p:nvPr/>
          </p:nvSpPr>
          <p:spPr>
            <a:xfrm>
              <a:off x="3135501" y="4357694"/>
              <a:ext cx="71448" cy="71417"/>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椭圆 6">
              <a:extLst>
                <a:ext uri="{FF2B5EF4-FFF2-40B4-BE49-F238E27FC236}">
                  <a16:creationId xmlns:a16="http://schemas.microsoft.com/office/drawing/2014/main" id="{86C92CF5-D81C-4FC9-85AD-6D9B17049DF2}"/>
                </a:ext>
              </a:extLst>
            </p:cNvPr>
            <p:cNvSpPr/>
            <p:nvPr/>
          </p:nvSpPr>
          <p:spPr>
            <a:xfrm>
              <a:off x="4072252" y="5071861"/>
              <a:ext cx="71448" cy="71417"/>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9" name="直接连接符 8">
              <a:extLst>
                <a:ext uri="{FF2B5EF4-FFF2-40B4-BE49-F238E27FC236}">
                  <a16:creationId xmlns:a16="http://schemas.microsoft.com/office/drawing/2014/main" id="{2EBF60E6-72A5-4F79-857B-CF067C316AF9}"/>
                </a:ext>
              </a:extLst>
            </p:cNvPr>
            <p:cNvCxnSpPr/>
            <p:nvPr/>
          </p:nvCxnSpPr>
          <p:spPr>
            <a:xfrm rot="16200000" flipH="1">
              <a:off x="3273787" y="4271789"/>
              <a:ext cx="725277" cy="960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474335D-8131-41EC-AB9C-D569AB80649B}"/>
                </a:ext>
              </a:extLst>
            </p:cNvPr>
            <p:cNvCxnSpPr/>
            <p:nvPr/>
          </p:nvCxnSpPr>
          <p:spPr>
            <a:xfrm rot="5400000" flipH="1" flipV="1">
              <a:off x="3640397" y="3900430"/>
              <a:ext cx="11110" cy="92563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4DB0932-2D00-4290-BFA0-DCAD3FD9E3BA}"/>
                </a:ext>
              </a:extLst>
            </p:cNvPr>
            <p:cNvCxnSpPr/>
            <p:nvPr/>
          </p:nvCxnSpPr>
          <p:spPr>
            <a:xfrm rot="5400000" flipH="1" flipV="1">
              <a:off x="3755658" y="4715569"/>
              <a:ext cx="725277" cy="9526"/>
            </a:xfrm>
            <a:prstGeom prst="line">
              <a:avLst/>
            </a:prstGeom>
            <a:ln>
              <a:solidFill>
                <a:srgbClr val="FF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5C79360-1699-4EF3-928A-1340CB5DF39E}"/>
                </a:ext>
              </a:extLst>
            </p:cNvPr>
            <p:cNvCxnSpPr/>
            <p:nvPr/>
          </p:nvCxnSpPr>
          <p:spPr>
            <a:xfrm rot="5400000" flipH="1" flipV="1">
              <a:off x="3601497" y="4666177"/>
              <a:ext cx="9522" cy="925637"/>
            </a:xfrm>
            <a:prstGeom prst="line">
              <a:avLst/>
            </a:prstGeom>
            <a:ln>
              <a:solidFill>
                <a:srgbClr val="FF000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00E99E0-4ECA-4A63-BCE7-07985003DFD4}"/>
                </a:ext>
              </a:extLst>
            </p:cNvPr>
            <p:cNvCxnSpPr/>
            <p:nvPr/>
          </p:nvCxnSpPr>
          <p:spPr>
            <a:xfrm rot="5400000" flipH="1" flipV="1">
              <a:off x="2760173" y="4740961"/>
              <a:ext cx="776062" cy="952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6507" name="矩形 18">
              <a:extLst>
                <a:ext uri="{FF2B5EF4-FFF2-40B4-BE49-F238E27FC236}">
                  <a16:creationId xmlns:a16="http://schemas.microsoft.com/office/drawing/2014/main" id="{9B2F2C0F-C345-45B7-B610-4CBFBEA3F0EE}"/>
                </a:ext>
              </a:extLst>
            </p:cNvPr>
            <p:cNvSpPr>
              <a:spLocks noChangeArrowheads="1"/>
            </p:cNvSpPr>
            <p:nvPr/>
          </p:nvSpPr>
          <p:spPr bwMode="auto">
            <a:xfrm>
              <a:off x="1571604" y="4500570"/>
              <a:ext cx="6783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d</a:t>
              </a:r>
              <a:r>
                <a:rPr lang="en-US" altLang="zh-CN" sz="1800" baseline="-25000">
                  <a:solidFill>
                    <a:srgbClr val="000000"/>
                  </a:solidFill>
                  <a:latin typeface="Arial" panose="020B0604020202020204" pitchFamily="34" charset="0"/>
                  <a:ea typeface="宋体" panose="02010600030101010101" pitchFamily="2" charset="-122"/>
                </a:rPr>
                <a:t>C</a:t>
              </a:r>
              <a:r>
                <a:rPr lang="en-US" altLang="zh-CN" sz="1800">
                  <a:solidFill>
                    <a:srgbClr val="000000"/>
                  </a:solidFill>
                  <a:latin typeface="Arial" panose="020B0604020202020204" pitchFamily="34" charset="0"/>
                  <a:ea typeface="宋体" panose="02010600030101010101" pitchFamily="2" charset="-122"/>
                </a:rPr>
                <a:t>≤</a:t>
              </a:r>
              <a:r>
                <a:rPr lang="el-GR" altLang="zh-CN" sz="1800">
                  <a:solidFill>
                    <a:srgbClr val="000000"/>
                  </a:solidFill>
                  <a:latin typeface="Arial" panose="020B0604020202020204" pitchFamily="34" charset="0"/>
                  <a:ea typeface="宋体" panose="02010600030101010101" pitchFamily="2" charset="-122"/>
                </a:rPr>
                <a:t>δ</a:t>
              </a:r>
              <a:endParaRPr lang="zh-CN" altLang="en-US" sz="1800">
                <a:solidFill>
                  <a:srgbClr val="000000"/>
                </a:solidFill>
                <a:latin typeface="Arial" panose="020B0604020202020204" pitchFamily="34" charset="0"/>
                <a:ea typeface="宋体" panose="02010600030101010101" pitchFamily="2" charset="-122"/>
              </a:endParaRPr>
            </a:p>
          </p:txBody>
        </p:sp>
        <p:sp>
          <p:nvSpPr>
            <p:cNvPr id="106508" name="矩形 19">
              <a:extLst>
                <a:ext uri="{FF2B5EF4-FFF2-40B4-BE49-F238E27FC236}">
                  <a16:creationId xmlns:a16="http://schemas.microsoft.com/office/drawing/2014/main" id="{F79BD7DA-3DA3-4E21-8089-C4A91C244BFF}"/>
                </a:ext>
              </a:extLst>
            </p:cNvPr>
            <p:cNvSpPr>
              <a:spLocks noChangeArrowheads="1"/>
            </p:cNvSpPr>
            <p:nvPr/>
          </p:nvSpPr>
          <p:spPr bwMode="auto">
            <a:xfrm>
              <a:off x="3286116" y="5857892"/>
              <a:ext cx="8370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l-GR" altLang="zh-CN" sz="1800">
                  <a:solidFill>
                    <a:srgbClr val="000000"/>
                  </a:solidFill>
                  <a:latin typeface="Arial" panose="020B0604020202020204" pitchFamily="34" charset="0"/>
                  <a:ea typeface="宋体" panose="02010600030101010101" pitchFamily="2" charset="-122"/>
                </a:rPr>
                <a:t>Δ</a:t>
              </a:r>
              <a:r>
                <a:rPr lang="en-US" altLang="zh-CN" sz="1800">
                  <a:solidFill>
                    <a:srgbClr val="000000"/>
                  </a:solidFill>
                  <a:latin typeface="Arial" panose="020B0604020202020204" pitchFamily="34" charset="0"/>
                  <a:ea typeface="宋体" panose="02010600030101010101" pitchFamily="2" charset="-122"/>
                </a:rPr>
                <a:t>x ≤ </a:t>
              </a:r>
              <a:r>
                <a:rPr lang="el-GR" altLang="zh-CN" sz="1800">
                  <a:solidFill>
                    <a:srgbClr val="000000"/>
                  </a:solidFill>
                  <a:latin typeface="Arial" panose="020B0604020202020204" pitchFamily="34" charset="0"/>
                  <a:ea typeface="宋体" panose="02010600030101010101" pitchFamily="2" charset="-122"/>
                </a:rPr>
                <a:t>δ</a:t>
              </a:r>
              <a:endParaRPr lang="zh-CN" altLang="en-US" sz="1800">
                <a:solidFill>
                  <a:srgbClr val="000000"/>
                </a:solidFill>
                <a:latin typeface="Arial" panose="020B0604020202020204" pitchFamily="34" charset="0"/>
                <a:ea typeface="宋体" panose="02010600030101010101" pitchFamily="2" charset="-122"/>
              </a:endParaRPr>
            </a:p>
          </p:txBody>
        </p:sp>
        <p:sp>
          <p:nvSpPr>
            <p:cNvPr id="106509" name="矩形 20">
              <a:extLst>
                <a:ext uri="{FF2B5EF4-FFF2-40B4-BE49-F238E27FC236}">
                  <a16:creationId xmlns:a16="http://schemas.microsoft.com/office/drawing/2014/main" id="{887B4438-A330-4AD8-990D-7649337F33EA}"/>
                </a:ext>
              </a:extLst>
            </p:cNvPr>
            <p:cNvSpPr>
              <a:spLocks noChangeArrowheads="1"/>
            </p:cNvSpPr>
            <p:nvPr/>
          </p:nvSpPr>
          <p:spPr bwMode="auto">
            <a:xfrm>
              <a:off x="4429124" y="4500570"/>
              <a:ext cx="8370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l-GR" altLang="zh-CN" sz="1800">
                  <a:solidFill>
                    <a:srgbClr val="000000"/>
                  </a:solidFill>
                  <a:latin typeface="Arial" panose="020B0604020202020204" pitchFamily="34" charset="0"/>
                  <a:ea typeface="宋体" panose="02010600030101010101" pitchFamily="2" charset="-122"/>
                </a:rPr>
                <a:t>Δ</a:t>
              </a:r>
              <a:r>
                <a:rPr lang="en-US" altLang="zh-CN" sz="1800">
                  <a:solidFill>
                    <a:srgbClr val="000000"/>
                  </a:solidFill>
                  <a:latin typeface="Arial" panose="020B0604020202020204" pitchFamily="34" charset="0"/>
                  <a:ea typeface="宋体" panose="02010600030101010101" pitchFamily="2" charset="-122"/>
                </a:rPr>
                <a:t>y ≤ </a:t>
              </a:r>
              <a:r>
                <a:rPr lang="el-GR" altLang="zh-CN" sz="1800">
                  <a:solidFill>
                    <a:srgbClr val="000000"/>
                  </a:solidFill>
                  <a:latin typeface="Arial" panose="020B0604020202020204" pitchFamily="34" charset="0"/>
                  <a:ea typeface="宋体" panose="02010600030101010101" pitchFamily="2" charset="-122"/>
                </a:rPr>
                <a:t>δ</a:t>
              </a:r>
              <a:endParaRPr lang="zh-CN" altLang="en-US" sz="1800">
                <a:solidFill>
                  <a:srgbClr val="000000"/>
                </a:solidFill>
                <a:latin typeface="Arial" panose="020B0604020202020204" pitchFamily="34" charset="0"/>
                <a:ea typeface="宋体" panose="02010600030101010101" pitchFamily="2" charset="-122"/>
              </a:endParaRPr>
            </a:p>
          </p:txBody>
        </p:sp>
        <p:cxnSp>
          <p:nvCxnSpPr>
            <p:cNvPr id="23" name="直接箭头连接符 22">
              <a:extLst>
                <a:ext uri="{FF2B5EF4-FFF2-40B4-BE49-F238E27FC236}">
                  <a16:creationId xmlns:a16="http://schemas.microsoft.com/office/drawing/2014/main" id="{07E5ECEB-3620-40AB-A276-809FB28111CB}"/>
                </a:ext>
              </a:extLst>
            </p:cNvPr>
            <p:cNvCxnSpPr>
              <a:stCxn id="106507" idx="3"/>
            </p:cNvCxnSpPr>
            <p:nvPr/>
          </p:nvCxnSpPr>
          <p:spPr>
            <a:xfrm flipV="1">
              <a:off x="2249557" y="4643361"/>
              <a:ext cx="1108224" cy="41263"/>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2DFBA2F-CF44-4396-A0C3-426C445DEA4C}"/>
                </a:ext>
              </a:extLst>
            </p:cNvPr>
            <p:cNvCxnSpPr/>
            <p:nvPr/>
          </p:nvCxnSpPr>
          <p:spPr>
            <a:xfrm rot="16200000" flipV="1">
              <a:off x="3407910" y="5450354"/>
              <a:ext cx="542767" cy="7144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1B7BAFE-C558-4204-890E-848557679DB7}"/>
                </a:ext>
              </a:extLst>
            </p:cNvPr>
            <p:cNvCxnSpPr/>
            <p:nvPr/>
          </p:nvCxnSpPr>
          <p:spPr>
            <a:xfrm rot="10800000" flipV="1">
              <a:off x="4143700" y="4684624"/>
              <a:ext cx="285788" cy="30154"/>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文本占位符 2">
            <a:extLst>
              <a:ext uri="{FF2B5EF4-FFF2-40B4-BE49-F238E27FC236}">
                <a16:creationId xmlns:a16="http://schemas.microsoft.com/office/drawing/2014/main" id="{FD6340BD-AF56-4982-9FD3-736075971359}"/>
              </a:ext>
            </a:extLst>
          </p:cNvPr>
          <p:cNvSpPr>
            <a:spLocks noGrp="1"/>
          </p:cNvSpPr>
          <p:nvPr>
            <p:ph type="body" sz="half" idx="1"/>
          </p:nvPr>
        </p:nvSpPr>
        <p:spPr>
          <a:xfrm>
            <a:off x="25400" y="84138"/>
            <a:ext cx="8893175" cy="5510212"/>
          </a:xfrm>
        </p:spPr>
        <p:txBody>
          <a:bodyPr/>
          <a:lstStyle/>
          <a:p>
            <a:pPr marL="0" indent="0">
              <a:lnSpc>
                <a:spcPct val="150000"/>
              </a:lnSpc>
              <a:buFont typeface="Wingdings 3" panose="05040102010807070707" pitchFamily="18" charset="2"/>
              <a:buNone/>
            </a:pPr>
            <a:r>
              <a:rPr lang="zh-CN" altLang="en-US" sz="2800">
                <a:latin typeface="微软雅黑" panose="020B0503020204020204" pitchFamily="34" charset="-122"/>
                <a:ea typeface="微软雅黑" panose="020B0503020204020204" pitchFamily="34" charset="-122"/>
              </a:rPr>
              <a:t>计算</a:t>
            </a:r>
            <a:r>
              <a:rPr lang="en-US" altLang="zh-CN" sz="2800">
                <a:latin typeface="微软雅黑" panose="020B0503020204020204" pitchFamily="34" charset="-122"/>
                <a:ea typeface="微软雅黑" panose="020B0503020204020204" pitchFamily="34" charset="-122"/>
              </a:rPr>
              <a:t>d</a:t>
            </a:r>
            <a:r>
              <a:rPr lang="en-US" altLang="zh-CN" sz="2800" baseline="-25000">
                <a:latin typeface="微软雅黑" panose="020B0503020204020204" pitchFamily="34" charset="-122"/>
                <a:ea typeface="微软雅黑" panose="020B0503020204020204" pitchFamily="34" charset="-122"/>
              </a:rPr>
              <a:t>C</a:t>
            </a:r>
            <a:r>
              <a:rPr lang="zh-CN" altLang="en-US" sz="2800">
                <a:latin typeface="微软雅黑" panose="020B0503020204020204" pitchFamily="34" charset="-122"/>
                <a:ea typeface="微软雅黑" panose="020B0503020204020204" pitchFamily="34" charset="-122"/>
              </a:rPr>
              <a:t>的改进：</a:t>
            </a:r>
            <a:endParaRPr lang="en-US" altLang="zh-CN" sz="2800">
              <a:latin typeface="微软雅黑" panose="020B0503020204020204" pitchFamily="34" charset="-122"/>
              <a:ea typeface="微软雅黑" panose="020B0503020204020204" pitchFamily="34" charset="-122"/>
            </a:endParaRPr>
          </a:p>
          <a:p>
            <a:pPr marL="0" indent="0">
              <a:lnSpc>
                <a:spcPct val="150000"/>
              </a:lnSpc>
              <a:buFont typeface="Wingdings 3" panose="05040102010807070707" pitchFamily="18" charset="2"/>
              <a:buNone/>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设点也按它们的</a:t>
            </a:r>
            <a:r>
              <a:rPr lang="en-US" altLang="zh-CN" sz="2400">
                <a:latin typeface="微软雅黑" panose="020B0503020204020204" pitchFamily="34" charset="-122"/>
                <a:ea typeface="微软雅黑" panose="020B0503020204020204" pitchFamily="34" charset="-122"/>
              </a:rPr>
              <a:t>y</a:t>
            </a:r>
            <a:r>
              <a:rPr lang="zh-CN" altLang="en-US" sz="2400">
                <a:latin typeface="微软雅黑" panose="020B0503020204020204" pitchFamily="34" charset="-122"/>
                <a:ea typeface="微软雅黑" panose="020B0503020204020204" pitchFamily="34" charset="-122"/>
              </a:rPr>
              <a:t>坐标排序，从</a:t>
            </a:r>
            <a:r>
              <a:rPr lang="en-US" altLang="zh-CN" sz="2400">
                <a:latin typeface="微软雅黑" panose="020B0503020204020204" pitchFamily="34" charset="-122"/>
                <a:ea typeface="微软雅黑" panose="020B0503020204020204" pitchFamily="34" charset="-122"/>
              </a:rPr>
              <a:t>p</a:t>
            </a:r>
            <a:r>
              <a:rPr lang="en-US" altLang="zh-CN" sz="2400" baseline="-25000">
                <a:latin typeface="微软雅黑" panose="020B0503020204020204" pitchFamily="34" charset="-122"/>
                <a:ea typeface="微软雅黑" panose="020B0503020204020204" pitchFamily="34" charset="-122"/>
              </a:rPr>
              <a:t>i</a:t>
            </a:r>
            <a:r>
              <a:rPr lang="zh-CN" altLang="en-US" sz="2400">
                <a:latin typeface="微软雅黑" panose="020B0503020204020204" pitchFamily="34" charset="-122"/>
                <a:ea typeface="微软雅黑" panose="020B0503020204020204" pitchFamily="34" charset="-122"/>
              </a:rPr>
              <a:t>开始向远处（向下）搜索。</a:t>
            </a:r>
            <a:endParaRPr lang="en-US" altLang="zh-CN" sz="2400">
              <a:latin typeface="微软雅黑" panose="020B0503020204020204" pitchFamily="34" charset="-122"/>
              <a:ea typeface="微软雅黑" panose="020B0503020204020204" pitchFamily="34" charset="-122"/>
            </a:endParaRPr>
          </a:p>
          <a:p>
            <a:pPr marL="0" indent="0">
              <a:lnSpc>
                <a:spcPct val="150000"/>
              </a:lnSpc>
              <a:buFont typeface="Wingdings 3" panose="05040102010807070707" pitchFamily="18" charset="2"/>
              <a:buNone/>
            </a:pPr>
            <a:r>
              <a:rPr lang="en-US" altLang="zh-CN" sz="2400">
                <a:solidFill>
                  <a:srgbClr val="0000FF"/>
                </a:solidFill>
                <a:latin typeface="微软雅黑" panose="020B0503020204020204" pitchFamily="34" charset="-122"/>
                <a:ea typeface="微软雅黑" panose="020B0503020204020204" pitchFamily="34" charset="-122"/>
              </a:rPr>
              <a:t>       </a:t>
            </a:r>
            <a:r>
              <a:rPr lang="zh-CN" altLang="en-US" sz="2400">
                <a:solidFill>
                  <a:srgbClr val="0000FF"/>
                </a:solidFill>
                <a:latin typeface="微软雅黑" panose="020B0503020204020204" pitchFamily="34" charset="-122"/>
                <a:ea typeface="微软雅黑" panose="020B0503020204020204" pitchFamily="34" charset="-122"/>
              </a:rPr>
              <a:t>假设搜索到</a:t>
            </a:r>
            <a:r>
              <a:rPr lang="en-US" altLang="zh-CN" sz="2400">
                <a:solidFill>
                  <a:srgbClr val="0000FF"/>
                </a:solidFill>
                <a:latin typeface="微软雅黑" panose="020B0503020204020204" pitchFamily="34" charset="-122"/>
                <a:ea typeface="微软雅黑" panose="020B0503020204020204" pitchFamily="34" charset="-122"/>
              </a:rPr>
              <a:t>p</a:t>
            </a:r>
            <a:r>
              <a:rPr lang="en-US" altLang="zh-CN" sz="2400" baseline="-25000">
                <a:solidFill>
                  <a:srgbClr val="0000FF"/>
                </a:solidFill>
                <a:latin typeface="微软雅黑" panose="020B0503020204020204" pitchFamily="34" charset="-122"/>
                <a:ea typeface="微软雅黑" panose="020B0503020204020204" pitchFamily="34" charset="-122"/>
              </a:rPr>
              <a:t>j</a:t>
            </a:r>
            <a:r>
              <a:rPr lang="zh-CN" altLang="en-US" sz="2400">
                <a:solidFill>
                  <a:srgbClr val="0000FF"/>
                </a:solidFill>
                <a:latin typeface="微软雅黑" panose="020B0503020204020204" pitchFamily="34" charset="-122"/>
                <a:ea typeface="微软雅黑" panose="020B0503020204020204" pitchFamily="34" charset="-122"/>
              </a:rPr>
              <a:t>时，</a:t>
            </a:r>
            <a:r>
              <a:rPr lang="en-US" altLang="zh-CN" sz="2400">
                <a:solidFill>
                  <a:srgbClr val="0000FF"/>
                </a:solidFill>
                <a:latin typeface="微软雅黑" panose="020B0503020204020204" pitchFamily="34" charset="-122"/>
                <a:ea typeface="微软雅黑" panose="020B0503020204020204" pitchFamily="34" charset="-122"/>
              </a:rPr>
              <a:t>p</a:t>
            </a:r>
            <a:r>
              <a:rPr lang="en-US" altLang="zh-CN" sz="2400" baseline="-25000">
                <a:solidFill>
                  <a:srgbClr val="0000FF"/>
                </a:solidFill>
                <a:latin typeface="微软雅黑" panose="020B0503020204020204" pitchFamily="34" charset="-122"/>
                <a:ea typeface="微软雅黑" panose="020B0503020204020204" pitchFamily="34" charset="-122"/>
              </a:rPr>
              <a:t>j</a:t>
            </a:r>
            <a:r>
              <a:rPr lang="zh-CN" altLang="en-US" sz="2400">
                <a:solidFill>
                  <a:srgbClr val="0000FF"/>
                </a:solidFill>
                <a:latin typeface="微软雅黑" panose="020B0503020204020204" pitchFamily="34" charset="-122"/>
                <a:ea typeface="微软雅黑" panose="020B0503020204020204" pitchFamily="34" charset="-122"/>
              </a:rPr>
              <a:t>与</a:t>
            </a:r>
            <a:r>
              <a:rPr lang="en-US" altLang="zh-CN" sz="2400">
                <a:solidFill>
                  <a:srgbClr val="0000FF"/>
                </a:solidFill>
                <a:latin typeface="微软雅黑" panose="020B0503020204020204" pitchFamily="34" charset="-122"/>
                <a:ea typeface="微软雅黑" panose="020B0503020204020204" pitchFamily="34" charset="-122"/>
              </a:rPr>
              <a:t>p</a:t>
            </a:r>
            <a:r>
              <a:rPr lang="en-US" altLang="zh-CN" sz="2400" baseline="-25000">
                <a:solidFill>
                  <a:srgbClr val="0000FF"/>
                </a:solidFill>
                <a:latin typeface="微软雅黑" panose="020B0503020204020204" pitchFamily="34" charset="-122"/>
                <a:ea typeface="微软雅黑" panose="020B0503020204020204" pitchFamily="34" charset="-122"/>
              </a:rPr>
              <a:t>i</a:t>
            </a:r>
            <a:r>
              <a:rPr lang="zh-CN" altLang="en-US" sz="2400">
                <a:solidFill>
                  <a:srgbClr val="0000FF"/>
                </a:solidFill>
                <a:latin typeface="微软雅黑" panose="020B0503020204020204" pitchFamily="34" charset="-122"/>
                <a:ea typeface="微软雅黑" panose="020B0503020204020204" pitchFamily="34" charset="-122"/>
              </a:rPr>
              <a:t>的</a:t>
            </a:r>
            <a:r>
              <a:rPr lang="en-US" altLang="zh-CN" sz="2400">
                <a:solidFill>
                  <a:srgbClr val="0000FF"/>
                </a:solidFill>
                <a:latin typeface="微软雅黑" panose="020B0503020204020204" pitchFamily="34" charset="-122"/>
                <a:ea typeface="微软雅黑" panose="020B0503020204020204" pitchFamily="34" charset="-122"/>
              </a:rPr>
              <a:t>y</a:t>
            </a:r>
            <a:r>
              <a:rPr lang="zh-CN" altLang="en-US" sz="2400">
                <a:solidFill>
                  <a:srgbClr val="0000FF"/>
                </a:solidFill>
                <a:latin typeface="微软雅黑" panose="020B0503020204020204" pitchFamily="34" charset="-122"/>
                <a:ea typeface="微软雅黑" panose="020B0503020204020204" pitchFamily="34" charset="-122"/>
              </a:rPr>
              <a:t>坐标相差大于</a:t>
            </a:r>
            <a:r>
              <a:rPr lang="el-GR" altLang="zh-CN" sz="2400">
                <a:solidFill>
                  <a:srgbClr val="0000FF"/>
                </a:solidFill>
                <a:latin typeface="微软雅黑" panose="020B0503020204020204" pitchFamily="34" charset="-122"/>
                <a:ea typeface="微软雅黑" panose="020B0503020204020204" pitchFamily="34" charset="-122"/>
              </a:rPr>
              <a:t>δ</a:t>
            </a:r>
            <a:r>
              <a:rPr lang="zh-CN" altLang="en-US" sz="2400">
                <a:solidFill>
                  <a:srgbClr val="0000FF"/>
                </a:solidFill>
                <a:latin typeface="微软雅黑" panose="020B0503020204020204" pitchFamily="34" charset="-122"/>
                <a:ea typeface="微软雅黑" panose="020B0503020204020204" pitchFamily="34" charset="-122"/>
              </a:rPr>
              <a:t>，那么对于</a:t>
            </a:r>
            <a:r>
              <a:rPr lang="en-US" altLang="zh-CN" sz="2400">
                <a:solidFill>
                  <a:srgbClr val="0000FF"/>
                </a:solidFill>
                <a:latin typeface="微软雅黑" panose="020B0503020204020204" pitchFamily="34" charset="-122"/>
                <a:ea typeface="微软雅黑" panose="020B0503020204020204" pitchFamily="34" charset="-122"/>
              </a:rPr>
              <a:t>p</a:t>
            </a:r>
            <a:r>
              <a:rPr lang="en-US" altLang="zh-CN" sz="2400" baseline="-25000">
                <a:solidFill>
                  <a:srgbClr val="0000FF"/>
                </a:solidFill>
                <a:latin typeface="微软雅黑" panose="020B0503020204020204" pitchFamily="34" charset="-122"/>
                <a:ea typeface="微软雅黑" panose="020B0503020204020204" pitchFamily="34" charset="-122"/>
              </a:rPr>
              <a:t>i</a:t>
            </a:r>
            <a:r>
              <a:rPr lang="zh-CN" altLang="en-US" sz="2400">
                <a:solidFill>
                  <a:srgbClr val="0000FF"/>
                </a:solidFill>
                <a:latin typeface="微软雅黑" panose="020B0503020204020204" pitchFamily="34" charset="-122"/>
                <a:ea typeface="微软雅黑" panose="020B0503020204020204" pitchFamily="34" charset="-122"/>
              </a:rPr>
              <a:t>而言更远的</a:t>
            </a:r>
            <a:r>
              <a:rPr lang="en-US" altLang="zh-CN" sz="2400">
                <a:solidFill>
                  <a:srgbClr val="0000FF"/>
                </a:solidFill>
                <a:latin typeface="微软雅黑" panose="020B0503020204020204" pitchFamily="34" charset="-122"/>
                <a:ea typeface="微软雅黑" panose="020B0503020204020204" pitchFamily="34" charset="-122"/>
              </a:rPr>
              <a:t>p</a:t>
            </a:r>
            <a:r>
              <a:rPr lang="en-US" altLang="zh-CN" sz="2400" baseline="-25000">
                <a:solidFill>
                  <a:srgbClr val="0000FF"/>
                </a:solidFill>
                <a:latin typeface="微软雅黑" panose="020B0503020204020204" pitchFamily="34" charset="-122"/>
                <a:ea typeface="微软雅黑" panose="020B0503020204020204" pitchFamily="34" charset="-122"/>
              </a:rPr>
              <a:t>j</a:t>
            </a:r>
            <a:r>
              <a:rPr lang="zh-CN" altLang="en-US" sz="2400">
                <a:solidFill>
                  <a:srgbClr val="0000FF"/>
                </a:solidFill>
                <a:latin typeface="微软雅黑" panose="020B0503020204020204" pitchFamily="34" charset="-122"/>
                <a:ea typeface="微软雅黑" panose="020B0503020204020204" pitchFamily="34" charset="-122"/>
              </a:rPr>
              <a:t>就可以终止搜索，转而处理</a:t>
            </a:r>
            <a:r>
              <a:rPr lang="en-US" altLang="zh-CN" sz="2400">
                <a:solidFill>
                  <a:srgbClr val="0000FF"/>
                </a:solidFill>
                <a:latin typeface="微软雅黑" panose="020B0503020204020204" pitchFamily="34" charset="-122"/>
                <a:ea typeface="微软雅黑" panose="020B0503020204020204" pitchFamily="34" charset="-122"/>
              </a:rPr>
              <a:t>p</a:t>
            </a:r>
            <a:r>
              <a:rPr lang="en-US" altLang="zh-CN" sz="2400" baseline="-25000">
                <a:solidFill>
                  <a:srgbClr val="0000FF"/>
                </a:solidFill>
                <a:latin typeface="微软雅黑" panose="020B0503020204020204" pitchFamily="34" charset="-122"/>
                <a:ea typeface="微软雅黑" panose="020B0503020204020204" pitchFamily="34" charset="-122"/>
              </a:rPr>
              <a:t>i</a:t>
            </a:r>
            <a:r>
              <a:rPr lang="zh-CN" altLang="en-US" sz="2400">
                <a:solidFill>
                  <a:srgbClr val="0000FF"/>
                </a:solidFill>
                <a:latin typeface="微软雅黑" panose="020B0503020204020204" pitchFamily="34" charset="-122"/>
                <a:ea typeface="微软雅黑" panose="020B0503020204020204" pitchFamily="34" charset="-122"/>
              </a:rPr>
              <a:t>后面的点</a:t>
            </a:r>
            <a:r>
              <a:rPr lang="en-US" altLang="zh-CN" sz="2400">
                <a:solidFill>
                  <a:srgbClr val="0000FF"/>
                </a:solidFill>
                <a:latin typeface="微软雅黑" panose="020B0503020204020204" pitchFamily="34" charset="-122"/>
                <a:ea typeface="微软雅黑" panose="020B0503020204020204" pitchFamily="34" charset="-122"/>
              </a:rPr>
              <a:t>p</a:t>
            </a:r>
            <a:r>
              <a:rPr lang="en-US" altLang="zh-CN" sz="2400" baseline="-25000">
                <a:solidFill>
                  <a:srgbClr val="0000FF"/>
                </a:solidFill>
                <a:latin typeface="微软雅黑" panose="020B0503020204020204" pitchFamily="34" charset="-122"/>
                <a:ea typeface="微软雅黑" panose="020B0503020204020204" pitchFamily="34" charset="-122"/>
              </a:rPr>
              <a:t>i+1</a:t>
            </a:r>
            <a:r>
              <a:rPr lang="zh-CN" altLang="en-US" sz="2400">
                <a:solidFill>
                  <a:srgbClr val="0000FF"/>
                </a:solidFill>
                <a:latin typeface="微软雅黑" panose="020B0503020204020204" pitchFamily="34" charset="-122"/>
                <a:ea typeface="微软雅黑" panose="020B0503020204020204" pitchFamily="34" charset="-122"/>
              </a:rPr>
              <a:t>。</a:t>
            </a:r>
            <a:endParaRPr lang="en-US" altLang="zh-CN" sz="2400">
              <a:solidFill>
                <a:srgbClr val="0000FF"/>
              </a:solidFill>
              <a:latin typeface="微软雅黑" panose="020B0503020204020204" pitchFamily="34" charset="-122"/>
              <a:ea typeface="微软雅黑" panose="020B0503020204020204" pitchFamily="34" charset="-122"/>
            </a:endParaRPr>
          </a:p>
          <a:p>
            <a:pPr marL="0" indent="0">
              <a:lnSpc>
                <a:spcPct val="150000"/>
              </a:lnSpc>
              <a:spcBef>
                <a:spcPts val="1800"/>
              </a:spcBef>
              <a:buFont typeface="Wingdings 3" panose="05040102010807070707" pitchFamily="18" charset="2"/>
              <a:buNone/>
            </a:pPr>
            <a:r>
              <a:rPr lang="zh-CN" altLang="en-US" sz="2400" b="1">
                <a:latin typeface="微软雅黑" panose="020B0503020204020204" pitchFamily="34" charset="-122"/>
                <a:ea typeface="微软雅黑" panose="020B0503020204020204" pitchFamily="34" charset="-122"/>
              </a:rPr>
              <a:t>       算法描述如下</a:t>
            </a:r>
            <a:r>
              <a:rPr lang="zh-CN" altLang="en-US"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p>
            <a:pPr marL="0" indent="0">
              <a:buFont typeface="Wingdings 3" panose="05040102010807070707" pitchFamily="18" charset="2"/>
              <a:buNone/>
            </a:pPr>
            <a:endParaRPr lang="en-US" altLang="zh-CN" sz="2400">
              <a:latin typeface="微软雅黑" panose="020B0503020204020204" pitchFamily="34" charset="-122"/>
              <a:ea typeface="微软雅黑" panose="020B0503020204020204" pitchFamily="34" charset="-122"/>
            </a:endParaRPr>
          </a:p>
        </p:txBody>
      </p:sp>
      <p:sp>
        <p:nvSpPr>
          <p:cNvPr id="108547" name="矩形 1">
            <a:extLst>
              <a:ext uri="{FF2B5EF4-FFF2-40B4-BE49-F238E27FC236}">
                <a16:creationId xmlns:a16="http://schemas.microsoft.com/office/drawing/2014/main" id="{C2428C9D-CC75-465D-A667-4D01BCA1FED3}"/>
              </a:ext>
            </a:extLst>
          </p:cNvPr>
          <p:cNvSpPr>
            <a:spLocks noChangeArrowheads="1"/>
          </p:cNvSpPr>
          <p:nvPr/>
        </p:nvSpPr>
        <p:spPr bwMode="auto">
          <a:xfrm>
            <a:off x="708025" y="3500438"/>
            <a:ext cx="8281988"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1200"/>
              </a:spcBef>
              <a:buFont typeface="Wingdings 3" panose="05040102010807070707" pitchFamily="18" charset="2"/>
              <a:buNone/>
            </a:pPr>
            <a:r>
              <a:rPr lang="en-US" altLang="zh-CN" sz="2200" i="1">
                <a:latin typeface="微软雅黑" panose="020B0503020204020204" pitchFamily="34" charset="-122"/>
                <a:ea typeface="微软雅黑" panose="020B0503020204020204" pitchFamily="34" charset="-122"/>
              </a:rPr>
              <a:t> for i=1 to numPointsInStrip</a:t>
            </a:r>
            <a:r>
              <a:rPr lang="zh-CN" altLang="en-US" sz="2200" i="1">
                <a:latin typeface="微软雅黑" panose="020B0503020204020204" pitchFamily="34" charset="-122"/>
                <a:ea typeface="微软雅黑" panose="020B0503020204020204" pitchFamily="34" charset="-122"/>
              </a:rPr>
              <a:t> </a:t>
            </a:r>
            <a:r>
              <a:rPr lang="en-US" altLang="zh-CN" sz="2200" i="1">
                <a:latin typeface="微软雅黑" panose="020B0503020204020204" pitchFamily="34" charset="-122"/>
                <a:ea typeface="微软雅黑" panose="020B0503020204020204" pitchFamily="34" charset="-122"/>
              </a:rPr>
              <a:t>do</a:t>
            </a:r>
          </a:p>
          <a:p>
            <a:pPr>
              <a:spcBef>
                <a:spcPts val="1200"/>
              </a:spcBef>
              <a:buFont typeface="Wingdings 3" panose="05040102010807070707" pitchFamily="18" charset="2"/>
              <a:buNone/>
            </a:pPr>
            <a:r>
              <a:rPr lang="en-US" altLang="zh-CN" sz="2200" i="1">
                <a:latin typeface="微软雅黑" panose="020B0503020204020204" pitchFamily="34" charset="-122"/>
                <a:ea typeface="微软雅黑" panose="020B0503020204020204" pitchFamily="34" charset="-122"/>
              </a:rPr>
              <a:t>         for j=i+1 to numPointsInStrip</a:t>
            </a:r>
            <a:r>
              <a:rPr lang="zh-CN" altLang="en-US" sz="2200" i="1">
                <a:latin typeface="微软雅黑" panose="020B0503020204020204" pitchFamily="34" charset="-122"/>
                <a:ea typeface="微软雅黑" panose="020B0503020204020204" pitchFamily="34" charset="-122"/>
              </a:rPr>
              <a:t> </a:t>
            </a:r>
            <a:r>
              <a:rPr lang="en-US" altLang="zh-CN" sz="2200" i="1">
                <a:latin typeface="微软雅黑" panose="020B0503020204020204" pitchFamily="34" charset="-122"/>
                <a:ea typeface="微软雅黑" panose="020B0503020204020204" pitchFamily="34" charset="-122"/>
              </a:rPr>
              <a:t>do</a:t>
            </a:r>
          </a:p>
          <a:p>
            <a:pPr>
              <a:spcBef>
                <a:spcPts val="1200"/>
              </a:spcBef>
              <a:buFont typeface="Wingdings 3" panose="05040102010807070707" pitchFamily="18" charset="2"/>
              <a:buNone/>
            </a:pPr>
            <a:r>
              <a:rPr lang="en-US" altLang="zh-CN" sz="2200" i="1">
                <a:latin typeface="微软雅黑" panose="020B0503020204020204" pitchFamily="34" charset="-122"/>
                <a:ea typeface="微软雅黑" panose="020B0503020204020204" pitchFamily="34" charset="-122"/>
              </a:rPr>
              <a:t>                if p</a:t>
            </a:r>
            <a:r>
              <a:rPr lang="en-US" altLang="zh-CN" sz="2200" i="1" baseline="-25000">
                <a:latin typeface="微软雅黑" panose="020B0503020204020204" pitchFamily="34" charset="-122"/>
                <a:ea typeface="微软雅黑" panose="020B0503020204020204" pitchFamily="34" charset="-122"/>
              </a:rPr>
              <a:t>i</a:t>
            </a:r>
            <a:r>
              <a:rPr lang="zh-CN" altLang="en-US" sz="2200" i="1">
                <a:latin typeface="微软雅黑" panose="020B0503020204020204" pitchFamily="34" charset="-122"/>
                <a:ea typeface="微软雅黑" panose="020B0503020204020204" pitchFamily="34" charset="-122"/>
              </a:rPr>
              <a:t>  </a:t>
            </a:r>
            <a:r>
              <a:rPr lang="en-US" altLang="zh-CN" sz="2200" i="1">
                <a:latin typeface="微软雅黑" panose="020B0503020204020204" pitchFamily="34" charset="-122"/>
                <a:ea typeface="微软雅黑" panose="020B0503020204020204" pitchFamily="34" charset="-122"/>
              </a:rPr>
              <a:t>and  p</a:t>
            </a:r>
            <a:r>
              <a:rPr lang="en-US" altLang="zh-CN" sz="2200" i="1" baseline="-25000">
                <a:latin typeface="微软雅黑" panose="020B0503020204020204" pitchFamily="34" charset="-122"/>
                <a:ea typeface="微软雅黑" panose="020B0503020204020204" pitchFamily="34" charset="-122"/>
              </a:rPr>
              <a:t>j</a:t>
            </a:r>
            <a:r>
              <a:rPr lang="en-US" altLang="zh-CN" sz="2200" i="1">
                <a:latin typeface="微软雅黑" panose="020B0503020204020204" pitchFamily="34" charset="-122"/>
                <a:ea typeface="微软雅黑" panose="020B0503020204020204" pitchFamily="34" charset="-122"/>
              </a:rPr>
              <a:t> 's </a:t>
            </a:r>
            <a:r>
              <a:rPr lang="en-US" altLang="zh-CN" sz="2200" i="1">
                <a:solidFill>
                  <a:srgbClr val="FF0000"/>
                </a:solidFill>
                <a:latin typeface="微软雅黑" panose="020B0503020204020204" pitchFamily="34" charset="-122"/>
                <a:ea typeface="微软雅黑" panose="020B0503020204020204" pitchFamily="34" charset="-122"/>
              </a:rPr>
              <a:t>y-coordinates differ </a:t>
            </a:r>
            <a:r>
              <a:rPr lang="en-US" altLang="zh-CN" sz="2200" i="1">
                <a:latin typeface="微软雅黑" panose="020B0503020204020204" pitchFamily="34" charset="-122"/>
                <a:ea typeface="微软雅黑" panose="020B0503020204020204" pitchFamily="34" charset="-122"/>
              </a:rPr>
              <a:t>by more than </a:t>
            </a:r>
            <a:r>
              <a:rPr lang="el-GR" altLang="zh-CN" sz="2200" i="1">
                <a:latin typeface="微软雅黑" panose="020B0503020204020204" pitchFamily="34" charset="-122"/>
                <a:ea typeface="微软雅黑" panose="020B0503020204020204" pitchFamily="34" charset="-122"/>
              </a:rPr>
              <a:t>δ</a:t>
            </a:r>
            <a:endParaRPr lang="en-US" altLang="zh-CN" sz="2200" i="1">
              <a:latin typeface="微软雅黑" panose="020B0503020204020204" pitchFamily="34" charset="-122"/>
              <a:ea typeface="微软雅黑" panose="020B0503020204020204" pitchFamily="34" charset="-122"/>
            </a:endParaRPr>
          </a:p>
          <a:p>
            <a:pPr>
              <a:spcBef>
                <a:spcPts val="1200"/>
              </a:spcBef>
              <a:buFont typeface="Wingdings 3" panose="05040102010807070707" pitchFamily="18" charset="2"/>
              <a:buNone/>
            </a:pPr>
            <a:r>
              <a:rPr lang="en-US" altLang="zh-CN" sz="2200" i="1">
                <a:latin typeface="微软雅黑" panose="020B0503020204020204" pitchFamily="34" charset="-122"/>
                <a:ea typeface="微软雅黑" panose="020B0503020204020204" pitchFamily="34" charset="-122"/>
              </a:rPr>
              <a:t>                        break;</a:t>
            </a:r>
          </a:p>
          <a:p>
            <a:pPr>
              <a:spcBef>
                <a:spcPts val="1200"/>
              </a:spcBef>
              <a:buFont typeface="Wingdings 3" panose="05040102010807070707" pitchFamily="18" charset="2"/>
              <a:buNone/>
            </a:pPr>
            <a:r>
              <a:rPr lang="en-US" altLang="zh-CN" sz="2200" i="1">
                <a:latin typeface="微软雅黑" panose="020B0503020204020204" pitchFamily="34" charset="-122"/>
                <a:ea typeface="微软雅黑" panose="020B0503020204020204" pitchFamily="34" charset="-122"/>
              </a:rPr>
              <a:t>                else if  dist(p</a:t>
            </a:r>
            <a:r>
              <a:rPr lang="en-US" altLang="zh-CN" sz="2200" i="1" baseline="-25000">
                <a:latin typeface="微软雅黑" panose="020B0503020204020204" pitchFamily="34" charset="-122"/>
                <a:ea typeface="微软雅黑" panose="020B0503020204020204" pitchFamily="34" charset="-122"/>
              </a:rPr>
              <a:t>i</a:t>
            </a:r>
            <a:r>
              <a:rPr lang="en-US" altLang="zh-CN" sz="2200" i="1">
                <a:latin typeface="微软雅黑" panose="020B0503020204020204" pitchFamily="34" charset="-122"/>
                <a:ea typeface="微软雅黑" panose="020B0503020204020204" pitchFamily="34" charset="-122"/>
              </a:rPr>
              <a:t>,p</a:t>
            </a:r>
            <a:r>
              <a:rPr lang="en-US" altLang="zh-CN" sz="2200" i="1" baseline="-25000">
                <a:latin typeface="微软雅黑" panose="020B0503020204020204" pitchFamily="34" charset="-122"/>
                <a:ea typeface="微软雅黑" panose="020B0503020204020204" pitchFamily="34" charset="-122"/>
              </a:rPr>
              <a:t>j</a:t>
            </a:r>
            <a:r>
              <a:rPr lang="en-US" altLang="zh-CN" sz="2200" i="1">
                <a:latin typeface="微软雅黑" panose="020B0503020204020204" pitchFamily="34" charset="-122"/>
                <a:ea typeface="微软雅黑" panose="020B0503020204020204" pitchFamily="34" charset="-122"/>
              </a:rPr>
              <a:t>)&lt;</a:t>
            </a:r>
            <a:r>
              <a:rPr lang="el-GR" altLang="zh-CN" sz="2200" i="1">
                <a:latin typeface="微软雅黑" panose="020B0503020204020204" pitchFamily="34" charset="-122"/>
                <a:ea typeface="微软雅黑" panose="020B0503020204020204" pitchFamily="34" charset="-122"/>
              </a:rPr>
              <a:t>δ</a:t>
            </a:r>
            <a:r>
              <a:rPr lang="en-US" altLang="zh-CN" sz="2200" i="1">
                <a:latin typeface="微软雅黑" panose="020B0503020204020204" pitchFamily="34" charset="-122"/>
                <a:ea typeface="微软雅黑" panose="020B0503020204020204" pitchFamily="34" charset="-122"/>
              </a:rPr>
              <a:t>  </a:t>
            </a:r>
          </a:p>
          <a:p>
            <a:pPr>
              <a:spcBef>
                <a:spcPts val="1200"/>
              </a:spcBef>
              <a:buFont typeface="Wingdings 3" panose="05040102010807070707" pitchFamily="18" charset="2"/>
              <a:buNone/>
            </a:pPr>
            <a:r>
              <a:rPr lang="en-US" altLang="zh-CN" sz="2200" i="1">
                <a:latin typeface="微软雅黑" panose="020B0503020204020204" pitchFamily="34" charset="-122"/>
                <a:ea typeface="微软雅黑" panose="020B0503020204020204" pitchFamily="34" charset="-122"/>
              </a:rPr>
              <a:t>                        </a:t>
            </a:r>
            <a:r>
              <a:rPr lang="el-GR" altLang="zh-CN" sz="2200" i="1">
                <a:latin typeface="微软雅黑" panose="020B0503020204020204" pitchFamily="34" charset="-122"/>
                <a:ea typeface="微软雅黑" panose="020B0503020204020204" pitchFamily="34" charset="-122"/>
              </a:rPr>
              <a:t>δ</a:t>
            </a:r>
            <a:r>
              <a:rPr lang="en-US" altLang="zh-CN" sz="2200" i="1">
                <a:latin typeface="微软雅黑" panose="020B0503020204020204" pitchFamily="34" charset="-122"/>
                <a:ea typeface="微软雅黑" panose="020B0503020204020204" pitchFamily="34" charset="-122"/>
              </a:rPr>
              <a:t> = dist(p</a:t>
            </a:r>
            <a:r>
              <a:rPr lang="en-US" altLang="zh-CN" sz="2200" i="1" baseline="-25000">
                <a:latin typeface="微软雅黑" panose="020B0503020204020204" pitchFamily="34" charset="-122"/>
                <a:ea typeface="微软雅黑" panose="020B0503020204020204" pitchFamily="34" charset="-122"/>
              </a:rPr>
              <a:t>i</a:t>
            </a:r>
            <a:r>
              <a:rPr lang="en-US" altLang="zh-CN" sz="2200" i="1">
                <a:latin typeface="微软雅黑" panose="020B0503020204020204" pitchFamily="34" charset="-122"/>
                <a:ea typeface="微软雅黑" panose="020B0503020204020204" pitchFamily="34" charset="-122"/>
              </a:rPr>
              <a:t>,p</a:t>
            </a:r>
            <a:r>
              <a:rPr lang="en-US" altLang="zh-CN" sz="2200" i="1" baseline="-25000">
                <a:latin typeface="微软雅黑" panose="020B0503020204020204" pitchFamily="34" charset="-122"/>
                <a:ea typeface="微软雅黑" panose="020B0503020204020204" pitchFamily="34" charset="-122"/>
              </a:rPr>
              <a:t>j</a:t>
            </a:r>
            <a:r>
              <a:rPr lang="en-US" altLang="zh-CN" sz="2200" i="1">
                <a:latin typeface="微软雅黑" panose="020B0503020204020204" pitchFamily="34" charset="-122"/>
                <a:ea typeface="微软雅黑" panose="020B0503020204020204" pitchFamily="34" charset="-122"/>
              </a:rPr>
              <a:t>);</a:t>
            </a:r>
            <a:endParaRPr lang="zh-CN" altLang="en-US" sz="220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文本占位符 2">
            <a:extLst>
              <a:ext uri="{FF2B5EF4-FFF2-40B4-BE49-F238E27FC236}">
                <a16:creationId xmlns:a16="http://schemas.microsoft.com/office/drawing/2014/main" id="{E49C850C-6F69-4E60-B7B9-824B5D396DB1}"/>
              </a:ext>
            </a:extLst>
          </p:cNvPr>
          <p:cNvSpPr>
            <a:spLocks noGrp="1"/>
          </p:cNvSpPr>
          <p:nvPr>
            <p:ph type="body" sz="half" idx="1"/>
          </p:nvPr>
        </p:nvSpPr>
        <p:spPr>
          <a:xfrm>
            <a:off x="250825" y="77788"/>
            <a:ext cx="8748713" cy="2738437"/>
          </a:xfrm>
        </p:spPr>
        <p:txBody>
          <a:bodyPr/>
          <a:lstStyle/>
          <a:p>
            <a:pPr marL="0" indent="0">
              <a:lnSpc>
                <a:spcPct val="150000"/>
              </a:lnSpc>
              <a:buFont typeface="Wingdings 3" panose="05040102010807070707" pitchFamily="18" charset="2"/>
              <a:buNone/>
            </a:pPr>
            <a:r>
              <a:rPr lang="zh-CN" altLang="en-US" sz="3200">
                <a:latin typeface="微软雅黑" panose="020B0503020204020204" pitchFamily="34" charset="-122"/>
                <a:ea typeface="微软雅黑" panose="020B0503020204020204" pitchFamily="34" charset="-122"/>
              </a:rPr>
              <a:t>分析：</a:t>
            </a:r>
            <a:endParaRPr lang="en-US" altLang="zh-CN" sz="3200">
              <a:latin typeface="微软雅黑" panose="020B0503020204020204" pitchFamily="34" charset="-122"/>
              <a:ea typeface="微软雅黑" panose="020B0503020204020204" pitchFamily="34" charset="-122"/>
            </a:endParaRPr>
          </a:p>
          <a:p>
            <a:pPr marL="0" indent="0">
              <a:lnSpc>
                <a:spcPct val="150000"/>
              </a:lnSpc>
              <a:buFont typeface="Wingdings 3" panose="05040102010807070707" pitchFamily="18" charset="2"/>
              <a:buNone/>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上述改进对运算时间的</a:t>
            </a:r>
            <a:r>
              <a:rPr lang="zh-CN" altLang="en-US" sz="2400" b="1">
                <a:solidFill>
                  <a:srgbClr val="FF0000"/>
                </a:solidFill>
                <a:latin typeface="微软雅黑" panose="020B0503020204020204" pitchFamily="34" charset="-122"/>
                <a:ea typeface="微软雅黑" panose="020B0503020204020204" pitchFamily="34" charset="-122"/>
              </a:rPr>
              <a:t>影响是显著</a:t>
            </a:r>
            <a:r>
              <a:rPr lang="zh-CN" altLang="en-US" sz="2400">
                <a:latin typeface="微软雅黑" panose="020B0503020204020204" pitchFamily="34" charset="-122"/>
                <a:ea typeface="微软雅黑" panose="020B0503020204020204" pitchFamily="34" charset="-122"/>
              </a:rPr>
              <a:t>的，因为对每一个</a:t>
            </a:r>
            <a:r>
              <a:rPr lang="en-US" altLang="zh-CN" sz="2400">
                <a:latin typeface="微软雅黑" panose="020B0503020204020204" pitchFamily="34" charset="-122"/>
                <a:ea typeface="微软雅黑" panose="020B0503020204020204" pitchFamily="34" charset="-122"/>
              </a:rPr>
              <a:t>p</a:t>
            </a:r>
            <a:r>
              <a:rPr lang="en-US" altLang="zh-CN" sz="2400" baseline="-25000">
                <a:latin typeface="微软雅黑" panose="020B0503020204020204" pitchFamily="34" charset="-122"/>
                <a:ea typeface="微软雅黑" panose="020B0503020204020204" pitchFamily="34" charset="-122"/>
              </a:rPr>
              <a:t>i</a:t>
            </a:r>
            <a:r>
              <a:rPr lang="zh-CN" altLang="en-US" sz="2400">
                <a:latin typeface="微软雅黑" panose="020B0503020204020204" pitchFamily="34" charset="-122"/>
                <a:ea typeface="微软雅黑" panose="020B0503020204020204" pitchFamily="34" charset="-122"/>
              </a:rPr>
              <a:t>，在</a:t>
            </a:r>
            <a:r>
              <a:rPr lang="en-US" altLang="zh-CN" sz="2400">
                <a:latin typeface="微软雅黑" panose="020B0503020204020204" pitchFamily="34" charset="-122"/>
                <a:ea typeface="微软雅黑" panose="020B0503020204020204" pitchFamily="34" charset="-122"/>
              </a:rPr>
              <a:t>p</a:t>
            </a:r>
            <a:r>
              <a:rPr lang="en-US" altLang="zh-CN" sz="2400" baseline="-25000">
                <a:latin typeface="微软雅黑" panose="020B0503020204020204" pitchFamily="34" charset="-122"/>
                <a:ea typeface="微软雅黑" panose="020B0503020204020204" pitchFamily="34" charset="-122"/>
              </a:rPr>
              <a:t>i</a:t>
            </a:r>
            <a:r>
              <a:rPr lang="zh-CN" altLang="en-US" sz="2400">
                <a:latin typeface="微软雅黑" panose="020B0503020204020204" pitchFamily="34" charset="-122"/>
                <a:ea typeface="微软雅黑" panose="020B0503020204020204" pitchFamily="34" charset="-122"/>
              </a:rPr>
              <a:t>和</a:t>
            </a:r>
            <a:r>
              <a:rPr lang="en-US" altLang="zh-CN" sz="2400">
                <a:latin typeface="微软雅黑" panose="020B0503020204020204" pitchFamily="34" charset="-122"/>
                <a:ea typeface="微软雅黑" panose="020B0503020204020204" pitchFamily="34" charset="-122"/>
              </a:rPr>
              <a:t>p</a:t>
            </a:r>
            <a:r>
              <a:rPr lang="en-US" altLang="zh-CN" sz="2400" baseline="-25000">
                <a:latin typeface="微软雅黑" panose="020B0503020204020204" pitchFamily="34" charset="-122"/>
                <a:ea typeface="微软雅黑" panose="020B0503020204020204" pitchFamily="34" charset="-122"/>
              </a:rPr>
              <a:t>j</a:t>
            </a:r>
            <a:r>
              <a:rPr lang="zh-CN" altLang="en-US" sz="2400">
                <a:latin typeface="微软雅黑" panose="020B0503020204020204" pitchFamily="34" charset="-122"/>
                <a:ea typeface="微软雅黑" panose="020B0503020204020204" pitchFamily="34" charset="-122"/>
              </a:rPr>
              <a:t>的</a:t>
            </a:r>
            <a:r>
              <a:rPr lang="en-US" altLang="zh-CN" sz="2400">
                <a:latin typeface="微软雅黑" panose="020B0503020204020204" pitchFamily="34" charset="-122"/>
                <a:ea typeface="微软雅黑" panose="020B0503020204020204" pitchFamily="34" charset="-122"/>
              </a:rPr>
              <a:t>y</a:t>
            </a:r>
            <a:r>
              <a:rPr lang="zh-CN" altLang="en-US" sz="2400">
                <a:latin typeface="微软雅黑" panose="020B0503020204020204" pitchFamily="34" charset="-122"/>
                <a:ea typeface="微软雅黑" panose="020B0503020204020204" pitchFamily="34" charset="-122"/>
              </a:rPr>
              <a:t>坐标相差大于</a:t>
            </a:r>
            <a:r>
              <a:rPr lang="el-GR" altLang="zh-CN" sz="2400">
                <a:latin typeface="微软雅黑" panose="020B0503020204020204" pitchFamily="34" charset="-122"/>
                <a:ea typeface="微软雅黑" panose="020B0503020204020204" pitchFamily="34" charset="-122"/>
              </a:rPr>
              <a:t>δ</a:t>
            </a:r>
            <a:r>
              <a:rPr lang="zh-CN" altLang="en-US" sz="2400">
                <a:latin typeface="微软雅黑" panose="020B0503020204020204" pitchFamily="34" charset="-122"/>
                <a:ea typeface="微软雅黑" panose="020B0503020204020204" pitchFamily="34" charset="-122"/>
              </a:rPr>
              <a:t>时，就会退出内层循环。这一过程中仅有少数的</a:t>
            </a:r>
            <a:r>
              <a:rPr lang="en-US" altLang="zh-CN" sz="2400">
                <a:latin typeface="微软雅黑" panose="020B0503020204020204" pitchFamily="34" charset="-122"/>
                <a:ea typeface="微软雅黑" panose="020B0503020204020204" pitchFamily="34" charset="-122"/>
              </a:rPr>
              <a:t>p</a:t>
            </a:r>
            <a:r>
              <a:rPr lang="en-US" altLang="zh-CN" sz="2400" baseline="-25000">
                <a:latin typeface="微软雅黑" panose="020B0503020204020204" pitchFamily="34" charset="-122"/>
                <a:ea typeface="微软雅黑" panose="020B0503020204020204" pitchFamily="34" charset="-122"/>
              </a:rPr>
              <a:t>j</a:t>
            </a:r>
            <a:r>
              <a:rPr lang="zh-CN" altLang="en-US" sz="2400">
                <a:latin typeface="微软雅黑" panose="020B0503020204020204" pitchFamily="34" charset="-122"/>
                <a:ea typeface="微软雅黑" panose="020B0503020204020204" pitchFamily="34" charset="-122"/>
              </a:rPr>
              <a:t>被考察，大大减少了计算量。如，</a:t>
            </a:r>
            <a:endParaRPr lang="en-US" altLang="zh-CN" sz="2400">
              <a:latin typeface="微软雅黑" panose="020B0503020204020204" pitchFamily="34" charset="-122"/>
              <a:ea typeface="微软雅黑" panose="020B0503020204020204" pitchFamily="34" charset="-122"/>
            </a:endParaRPr>
          </a:p>
          <a:p>
            <a:pPr marL="0" indent="0">
              <a:lnSpc>
                <a:spcPct val="150000"/>
              </a:lnSpc>
              <a:buFont typeface="Wingdings 3" panose="05040102010807070707" pitchFamily="18" charset="2"/>
              <a:buNone/>
            </a:pPr>
            <a:endParaRPr lang="en-US" altLang="zh-CN" sz="2400">
              <a:latin typeface="微软雅黑" panose="020B0503020204020204" pitchFamily="34" charset="-122"/>
              <a:ea typeface="微软雅黑" panose="020B0503020204020204" pitchFamily="34" charset="-122"/>
            </a:endParaRPr>
          </a:p>
          <a:p>
            <a:pPr marL="0" indent="0">
              <a:lnSpc>
                <a:spcPct val="150000"/>
              </a:lnSpc>
              <a:buFont typeface="Wingdings 3" panose="05040102010807070707" pitchFamily="18" charset="2"/>
              <a:buNone/>
            </a:pPr>
            <a:endParaRPr lang="en-US" altLang="zh-CN" sz="2400">
              <a:latin typeface="微软雅黑" panose="020B0503020204020204" pitchFamily="34" charset="-122"/>
              <a:ea typeface="微软雅黑" panose="020B0503020204020204" pitchFamily="34" charset="-122"/>
            </a:endParaRPr>
          </a:p>
          <a:p>
            <a:pPr marL="0" indent="0">
              <a:lnSpc>
                <a:spcPct val="150000"/>
              </a:lnSpc>
              <a:buFont typeface="Wingdings 3" panose="05040102010807070707" pitchFamily="18" charset="2"/>
              <a:buNone/>
            </a:pPr>
            <a:endParaRPr lang="en-US" altLang="zh-CN" sz="2400">
              <a:latin typeface="微软雅黑" panose="020B0503020204020204" pitchFamily="34" charset="-122"/>
              <a:ea typeface="微软雅黑" panose="020B0503020204020204" pitchFamily="34" charset="-122"/>
            </a:endParaRPr>
          </a:p>
          <a:p>
            <a:pPr marL="0" indent="0">
              <a:lnSpc>
                <a:spcPct val="150000"/>
              </a:lnSpc>
              <a:buFont typeface="Wingdings 3" panose="05040102010807070707" pitchFamily="18" charset="2"/>
              <a:buNone/>
            </a:pPr>
            <a:endParaRPr lang="en-US" altLang="zh-CN" sz="2400">
              <a:latin typeface="微软雅黑" panose="020B0503020204020204" pitchFamily="34" charset="-122"/>
              <a:ea typeface="微软雅黑" panose="020B0503020204020204" pitchFamily="34" charset="-122"/>
            </a:endParaRPr>
          </a:p>
          <a:p>
            <a:pPr marL="0" indent="0">
              <a:lnSpc>
                <a:spcPct val="150000"/>
              </a:lnSpc>
              <a:buFont typeface="Wingdings 3" panose="05040102010807070707" pitchFamily="18" charset="2"/>
              <a:buNone/>
            </a:pPr>
            <a:r>
              <a:rPr lang="en-US" altLang="zh-CN" sz="2400">
                <a:latin typeface="微软雅黑" panose="020B0503020204020204" pitchFamily="34" charset="-122"/>
                <a:ea typeface="微软雅黑" panose="020B0503020204020204" pitchFamily="34" charset="-122"/>
              </a:rPr>
              <a:t>    </a:t>
            </a:r>
          </a:p>
        </p:txBody>
      </p:sp>
      <p:grpSp>
        <p:nvGrpSpPr>
          <p:cNvPr id="110595" name="组合 61">
            <a:extLst>
              <a:ext uri="{FF2B5EF4-FFF2-40B4-BE49-F238E27FC236}">
                <a16:creationId xmlns:a16="http://schemas.microsoft.com/office/drawing/2014/main" id="{C9C51F5E-6E9E-4203-8ADF-C4F05CBADB9E}"/>
              </a:ext>
            </a:extLst>
          </p:cNvPr>
          <p:cNvGrpSpPr>
            <a:grpSpLocks/>
          </p:cNvGrpSpPr>
          <p:nvPr/>
        </p:nvGrpSpPr>
        <p:grpSpPr bwMode="auto">
          <a:xfrm>
            <a:off x="1714500" y="2844800"/>
            <a:ext cx="3357563" cy="3584575"/>
            <a:chOff x="1857356" y="2714621"/>
            <a:chExt cx="3357586" cy="3584041"/>
          </a:xfrm>
        </p:grpSpPr>
        <p:grpSp>
          <p:nvGrpSpPr>
            <p:cNvPr id="110598" name="组合 59">
              <a:extLst>
                <a:ext uri="{FF2B5EF4-FFF2-40B4-BE49-F238E27FC236}">
                  <a16:creationId xmlns:a16="http://schemas.microsoft.com/office/drawing/2014/main" id="{7F15AEA4-7672-498C-92A6-07B1F888A721}"/>
                </a:ext>
              </a:extLst>
            </p:cNvPr>
            <p:cNvGrpSpPr>
              <a:grpSpLocks/>
            </p:cNvGrpSpPr>
            <p:nvPr/>
          </p:nvGrpSpPr>
          <p:grpSpPr bwMode="auto">
            <a:xfrm>
              <a:off x="1857356" y="2714621"/>
              <a:ext cx="3357586" cy="3584041"/>
              <a:chOff x="1857356" y="2714621"/>
              <a:chExt cx="3357586" cy="3584041"/>
            </a:xfrm>
          </p:grpSpPr>
          <p:cxnSp>
            <p:nvCxnSpPr>
              <p:cNvPr id="6" name="直接连接符 5">
                <a:extLst>
                  <a:ext uri="{FF2B5EF4-FFF2-40B4-BE49-F238E27FC236}">
                    <a16:creationId xmlns:a16="http://schemas.microsoft.com/office/drawing/2014/main" id="{664A5206-7CA9-41FB-B539-CD66B8D60B25}"/>
                  </a:ext>
                </a:extLst>
              </p:cNvPr>
              <p:cNvCxnSpPr/>
              <p:nvPr/>
            </p:nvCxnSpPr>
            <p:spPr>
              <a:xfrm>
                <a:off x="2206608" y="3541586"/>
                <a:ext cx="571504" cy="142854"/>
              </a:xfrm>
              <a:prstGeom prst="line">
                <a:avLst/>
              </a:prstGeom>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DF64D66E-826B-4F8C-860D-C9491357AE14}"/>
                  </a:ext>
                </a:extLst>
              </p:cNvPr>
              <p:cNvSpPr/>
              <p:nvPr/>
            </p:nvSpPr>
            <p:spPr>
              <a:xfrm>
                <a:off x="2643174" y="3000328"/>
                <a:ext cx="71437" cy="71427"/>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 name="椭圆 7">
                <a:extLst>
                  <a:ext uri="{FF2B5EF4-FFF2-40B4-BE49-F238E27FC236}">
                    <a16:creationId xmlns:a16="http://schemas.microsoft.com/office/drawing/2014/main" id="{84CC1CCE-E78B-442C-B168-50BADDE03F36}"/>
                  </a:ext>
                </a:extLst>
              </p:cNvPr>
              <p:cNvSpPr/>
              <p:nvPr/>
            </p:nvSpPr>
            <p:spPr>
              <a:xfrm>
                <a:off x="2206608" y="3500317"/>
                <a:ext cx="71438" cy="71426"/>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9" name="椭圆 8">
                <a:extLst>
                  <a:ext uri="{FF2B5EF4-FFF2-40B4-BE49-F238E27FC236}">
                    <a16:creationId xmlns:a16="http://schemas.microsoft.com/office/drawing/2014/main" id="{3BB98A6B-9F12-48D9-9DDB-E21868E63D81}"/>
                  </a:ext>
                </a:extLst>
              </p:cNvPr>
              <p:cNvSpPr/>
              <p:nvPr/>
            </p:nvSpPr>
            <p:spPr>
              <a:xfrm>
                <a:off x="2716200" y="3643171"/>
                <a:ext cx="71437" cy="71426"/>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椭圆 9">
                <a:extLst>
                  <a:ext uri="{FF2B5EF4-FFF2-40B4-BE49-F238E27FC236}">
                    <a16:creationId xmlns:a16="http://schemas.microsoft.com/office/drawing/2014/main" id="{4B78709F-0E5F-4C98-8125-ED5DC414CA1C}"/>
                  </a:ext>
                </a:extLst>
              </p:cNvPr>
              <p:cNvSpPr/>
              <p:nvPr/>
            </p:nvSpPr>
            <p:spPr>
              <a:xfrm>
                <a:off x="3379779" y="3428890"/>
                <a:ext cx="71437" cy="71427"/>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 name="椭圆 10">
                <a:extLst>
                  <a:ext uri="{FF2B5EF4-FFF2-40B4-BE49-F238E27FC236}">
                    <a16:creationId xmlns:a16="http://schemas.microsoft.com/office/drawing/2014/main" id="{532F0574-C6C1-4B65-826E-03E7089932DF}"/>
                  </a:ext>
                </a:extLst>
              </p:cNvPr>
              <p:cNvSpPr/>
              <p:nvPr/>
            </p:nvSpPr>
            <p:spPr>
              <a:xfrm>
                <a:off x="3594093" y="3428890"/>
                <a:ext cx="71438" cy="71427"/>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 name="椭圆 11">
                <a:extLst>
                  <a:ext uri="{FF2B5EF4-FFF2-40B4-BE49-F238E27FC236}">
                    <a16:creationId xmlns:a16="http://schemas.microsoft.com/office/drawing/2014/main" id="{5ED48888-4B6A-4C97-BD3E-82D435752222}"/>
                  </a:ext>
                </a:extLst>
              </p:cNvPr>
              <p:cNvSpPr/>
              <p:nvPr/>
            </p:nvSpPr>
            <p:spPr>
              <a:xfrm>
                <a:off x="2428860" y="4357439"/>
                <a:ext cx="71438" cy="71426"/>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 name="椭圆 12">
                <a:extLst>
                  <a:ext uri="{FF2B5EF4-FFF2-40B4-BE49-F238E27FC236}">
                    <a16:creationId xmlns:a16="http://schemas.microsoft.com/office/drawing/2014/main" id="{11C65F34-17A8-48F3-AB83-4030E1691346}"/>
                  </a:ext>
                </a:extLst>
              </p:cNvPr>
              <p:cNvSpPr/>
              <p:nvPr/>
            </p:nvSpPr>
            <p:spPr>
              <a:xfrm>
                <a:off x="2571736" y="5071708"/>
                <a:ext cx="71438" cy="71426"/>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 name="椭圆 13">
                <a:extLst>
                  <a:ext uri="{FF2B5EF4-FFF2-40B4-BE49-F238E27FC236}">
                    <a16:creationId xmlns:a16="http://schemas.microsoft.com/office/drawing/2014/main" id="{288CC49E-A46F-4A2F-84DB-1444DCCB32EF}"/>
                  </a:ext>
                </a:extLst>
              </p:cNvPr>
              <p:cNvSpPr/>
              <p:nvPr/>
            </p:nvSpPr>
            <p:spPr>
              <a:xfrm>
                <a:off x="3214678" y="4786000"/>
                <a:ext cx="71437" cy="71426"/>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椭圆 14">
                <a:extLst>
                  <a:ext uri="{FF2B5EF4-FFF2-40B4-BE49-F238E27FC236}">
                    <a16:creationId xmlns:a16="http://schemas.microsoft.com/office/drawing/2014/main" id="{3E6A059C-50D5-4C28-9E8C-5B81D25C3022}"/>
                  </a:ext>
                </a:extLst>
              </p:cNvPr>
              <p:cNvSpPr/>
              <p:nvPr/>
            </p:nvSpPr>
            <p:spPr>
              <a:xfrm>
                <a:off x="3428992" y="4071732"/>
                <a:ext cx="71438" cy="71426"/>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椭圆 15">
                <a:extLst>
                  <a:ext uri="{FF2B5EF4-FFF2-40B4-BE49-F238E27FC236}">
                    <a16:creationId xmlns:a16="http://schemas.microsoft.com/office/drawing/2014/main" id="{F24DF11F-F45B-409B-BB0F-726070CB97ED}"/>
                  </a:ext>
                </a:extLst>
              </p:cNvPr>
              <p:cNvSpPr/>
              <p:nvPr/>
            </p:nvSpPr>
            <p:spPr>
              <a:xfrm>
                <a:off x="4500562" y="3143182"/>
                <a:ext cx="71437" cy="71427"/>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 name="椭圆 16">
                <a:extLst>
                  <a:ext uri="{FF2B5EF4-FFF2-40B4-BE49-F238E27FC236}">
                    <a16:creationId xmlns:a16="http://schemas.microsoft.com/office/drawing/2014/main" id="{49B608BF-9BE1-4B4C-A3CB-3E2DBA20C317}"/>
                  </a:ext>
                </a:extLst>
              </p:cNvPr>
              <p:cNvSpPr/>
              <p:nvPr/>
            </p:nvSpPr>
            <p:spPr>
              <a:xfrm>
                <a:off x="4929190" y="3928878"/>
                <a:ext cx="71437" cy="71426"/>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 name="椭圆 17">
                <a:extLst>
                  <a:ext uri="{FF2B5EF4-FFF2-40B4-BE49-F238E27FC236}">
                    <a16:creationId xmlns:a16="http://schemas.microsoft.com/office/drawing/2014/main" id="{8197E280-0515-497E-868C-CEDD48B7BEB3}"/>
                  </a:ext>
                </a:extLst>
              </p:cNvPr>
              <p:cNvSpPr/>
              <p:nvPr/>
            </p:nvSpPr>
            <p:spPr>
              <a:xfrm>
                <a:off x="5143504" y="4714573"/>
                <a:ext cx="71438" cy="71427"/>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9" name="椭圆 18">
                <a:extLst>
                  <a:ext uri="{FF2B5EF4-FFF2-40B4-BE49-F238E27FC236}">
                    <a16:creationId xmlns:a16="http://schemas.microsoft.com/office/drawing/2014/main" id="{74F4A1D4-0F7C-4EB7-BAC6-BC5E6FE94B7C}"/>
                  </a:ext>
                </a:extLst>
              </p:cNvPr>
              <p:cNvSpPr/>
              <p:nvPr/>
            </p:nvSpPr>
            <p:spPr>
              <a:xfrm>
                <a:off x="4714876" y="5428842"/>
                <a:ext cx="71438" cy="71427"/>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0" name="椭圆 19">
                <a:extLst>
                  <a:ext uri="{FF2B5EF4-FFF2-40B4-BE49-F238E27FC236}">
                    <a16:creationId xmlns:a16="http://schemas.microsoft.com/office/drawing/2014/main" id="{37812CE9-DE6F-405E-B15C-0ABAF0EA07E3}"/>
                  </a:ext>
                </a:extLst>
              </p:cNvPr>
              <p:cNvSpPr/>
              <p:nvPr/>
            </p:nvSpPr>
            <p:spPr>
              <a:xfrm>
                <a:off x="1857356" y="5357415"/>
                <a:ext cx="71438" cy="71426"/>
              </a:xfrm>
              <a:prstGeom prst="ellipse">
                <a:avLst/>
              </a:prstGeom>
              <a:no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21" name="直接连接符 20">
                <a:extLst>
                  <a:ext uri="{FF2B5EF4-FFF2-40B4-BE49-F238E27FC236}">
                    <a16:creationId xmlns:a16="http://schemas.microsoft.com/office/drawing/2014/main" id="{7B19FA23-5D60-453B-9D57-43CA57C3B6C7}"/>
                  </a:ext>
                </a:extLst>
              </p:cNvPr>
              <p:cNvCxnSpPr/>
              <p:nvPr/>
            </p:nvCxnSpPr>
            <p:spPr>
              <a:xfrm rot="5400000">
                <a:off x="1995708" y="4249505"/>
                <a:ext cx="3071355" cy="1588"/>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9DFE2C7F-3537-4B89-9A2C-85A16C6691EE}"/>
                  </a:ext>
                </a:extLst>
              </p:cNvPr>
              <p:cNvSpPr/>
              <p:nvPr/>
            </p:nvSpPr>
            <p:spPr>
              <a:xfrm>
                <a:off x="4071934" y="4071732"/>
                <a:ext cx="71437" cy="71426"/>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3" name="椭圆 22">
                <a:extLst>
                  <a:ext uri="{FF2B5EF4-FFF2-40B4-BE49-F238E27FC236}">
                    <a16:creationId xmlns:a16="http://schemas.microsoft.com/office/drawing/2014/main" id="{A67D91A5-2D38-4976-B877-7360176A2AD9}"/>
                  </a:ext>
                </a:extLst>
              </p:cNvPr>
              <p:cNvSpPr/>
              <p:nvPr/>
            </p:nvSpPr>
            <p:spPr>
              <a:xfrm>
                <a:off x="3571868" y="4500293"/>
                <a:ext cx="71438" cy="71426"/>
              </a:xfrm>
              <a:prstGeom prst="ellipse">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10623" name="TextBox 23">
                <a:extLst>
                  <a:ext uri="{FF2B5EF4-FFF2-40B4-BE49-F238E27FC236}">
                    <a16:creationId xmlns:a16="http://schemas.microsoft.com/office/drawing/2014/main" id="{F002FBAB-4835-4690-BA32-3950B7591D1E}"/>
                  </a:ext>
                </a:extLst>
              </p:cNvPr>
              <p:cNvSpPr txBox="1">
                <a:spLocks noChangeArrowheads="1"/>
              </p:cNvSpPr>
              <p:nvPr/>
            </p:nvSpPr>
            <p:spPr bwMode="auto">
              <a:xfrm>
                <a:off x="2428860" y="3285330"/>
                <a:ext cx="64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d</a:t>
                </a:r>
                <a:r>
                  <a:rPr lang="en-US" altLang="zh-CN" sz="1800" baseline="-25000">
                    <a:solidFill>
                      <a:srgbClr val="000000"/>
                    </a:solidFill>
                    <a:latin typeface="Arial" panose="020B0604020202020204" pitchFamily="34" charset="0"/>
                    <a:ea typeface="宋体" panose="02010600030101010101" pitchFamily="2" charset="-122"/>
                  </a:rPr>
                  <a:t>L</a:t>
                </a:r>
                <a:endParaRPr lang="zh-CN" altLang="en-US" sz="1800" baseline="-25000">
                  <a:solidFill>
                    <a:srgbClr val="000000"/>
                  </a:solidFill>
                  <a:latin typeface="Arial" panose="020B0604020202020204" pitchFamily="34" charset="0"/>
                  <a:ea typeface="宋体" panose="02010600030101010101" pitchFamily="2" charset="-122"/>
                </a:endParaRPr>
              </a:p>
            </p:txBody>
          </p:sp>
          <p:sp>
            <p:nvSpPr>
              <p:cNvPr id="110624" name="TextBox 24">
                <a:extLst>
                  <a:ext uri="{FF2B5EF4-FFF2-40B4-BE49-F238E27FC236}">
                    <a16:creationId xmlns:a16="http://schemas.microsoft.com/office/drawing/2014/main" id="{CA4CE81F-1ED0-408A-B0FE-F5283BF35532}"/>
                  </a:ext>
                </a:extLst>
              </p:cNvPr>
              <p:cNvSpPr txBox="1">
                <a:spLocks noChangeArrowheads="1"/>
              </p:cNvSpPr>
              <p:nvPr/>
            </p:nvSpPr>
            <p:spPr bwMode="auto">
              <a:xfrm>
                <a:off x="3143240" y="3071016"/>
                <a:ext cx="64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p</a:t>
                </a:r>
                <a:r>
                  <a:rPr lang="en-US" altLang="zh-CN" sz="1800" baseline="-25000">
                    <a:solidFill>
                      <a:srgbClr val="000000"/>
                    </a:solidFill>
                    <a:latin typeface="Arial" panose="020B0604020202020204" pitchFamily="34" charset="0"/>
                    <a:ea typeface="宋体" panose="02010600030101010101" pitchFamily="2" charset="-122"/>
                  </a:rPr>
                  <a:t>1</a:t>
                </a:r>
                <a:endParaRPr lang="zh-CN" altLang="en-US" sz="1800" baseline="-25000">
                  <a:solidFill>
                    <a:srgbClr val="000000"/>
                  </a:solidFill>
                  <a:latin typeface="Arial" panose="020B0604020202020204" pitchFamily="34" charset="0"/>
                  <a:ea typeface="宋体" panose="02010600030101010101" pitchFamily="2" charset="-122"/>
                </a:endParaRPr>
              </a:p>
            </p:txBody>
          </p:sp>
          <p:cxnSp>
            <p:nvCxnSpPr>
              <p:cNvPr id="27" name="直接连接符 26">
                <a:extLst>
                  <a:ext uri="{FF2B5EF4-FFF2-40B4-BE49-F238E27FC236}">
                    <a16:creationId xmlns:a16="http://schemas.microsoft.com/office/drawing/2014/main" id="{86731C70-2607-4B4F-8E48-5FEBF59BD329}"/>
                  </a:ext>
                </a:extLst>
              </p:cNvPr>
              <p:cNvCxnSpPr/>
              <p:nvPr/>
            </p:nvCxnSpPr>
            <p:spPr>
              <a:xfrm rot="5400000">
                <a:off x="1322604" y="4249505"/>
                <a:ext cx="3071355" cy="158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0BEABF2B-DA7F-46AE-8CEE-EC12022E1606}"/>
                  </a:ext>
                </a:extLst>
              </p:cNvPr>
              <p:cNvCxnSpPr/>
              <p:nvPr/>
            </p:nvCxnSpPr>
            <p:spPr>
              <a:xfrm rot="5400000">
                <a:off x="2679926" y="4249505"/>
                <a:ext cx="3071355" cy="158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63B6D7A-7D14-449A-8968-BF58A5D3747F}"/>
                  </a:ext>
                </a:extLst>
              </p:cNvPr>
              <p:cNvCxnSpPr/>
              <p:nvPr/>
            </p:nvCxnSpPr>
            <p:spPr>
              <a:xfrm rot="5400000">
                <a:off x="2750349" y="6107396"/>
                <a:ext cx="21428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489B6A87-6E13-448E-B5C7-C4E7684546AA}"/>
                  </a:ext>
                </a:extLst>
              </p:cNvPr>
              <p:cNvCxnSpPr/>
              <p:nvPr/>
            </p:nvCxnSpPr>
            <p:spPr>
              <a:xfrm rot="5400000">
                <a:off x="3424245" y="6106603"/>
                <a:ext cx="21428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CE01D303-DC45-481E-AC23-5AF8AB1CFC69}"/>
                  </a:ext>
                </a:extLst>
              </p:cNvPr>
              <p:cNvCxnSpPr/>
              <p:nvPr/>
            </p:nvCxnSpPr>
            <p:spPr>
              <a:xfrm rot="5400000">
                <a:off x="4108463" y="6106603"/>
                <a:ext cx="214281"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810AC8FE-C4D4-40B6-BED6-E3A9B85D4499}"/>
                  </a:ext>
                </a:extLst>
              </p:cNvPr>
              <p:cNvCxnSpPr/>
              <p:nvPr/>
            </p:nvCxnSpPr>
            <p:spPr>
              <a:xfrm>
                <a:off x="2867013" y="6111365"/>
                <a:ext cx="642942"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405900D1-6D29-45AC-8CE0-42871A554B69}"/>
                  </a:ext>
                </a:extLst>
              </p:cNvPr>
              <p:cNvCxnSpPr/>
              <p:nvPr/>
            </p:nvCxnSpPr>
            <p:spPr>
              <a:xfrm>
                <a:off x="3552818" y="6111365"/>
                <a:ext cx="642942"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0632" name="TextBox 33">
                <a:extLst>
                  <a:ext uri="{FF2B5EF4-FFF2-40B4-BE49-F238E27FC236}">
                    <a16:creationId xmlns:a16="http://schemas.microsoft.com/office/drawing/2014/main" id="{01E35537-9880-42A3-A4E2-876E3E508A7F}"/>
                  </a:ext>
                </a:extLst>
              </p:cNvPr>
              <p:cNvSpPr txBox="1">
                <a:spLocks noChangeArrowheads="1"/>
              </p:cNvSpPr>
              <p:nvPr/>
            </p:nvSpPr>
            <p:spPr bwMode="auto">
              <a:xfrm>
                <a:off x="3039692" y="5919498"/>
                <a:ext cx="285752"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l-GR" altLang="zh-CN" sz="1800">
                    <a:solidFill>
                      <a:srgbClr val="000000"/>
                    </a:solidFill>
                    <a:latin typeface="Arial" panose="020B0604020202020204" pitchFamily="34" charset="0"/>
                    <a:ea typeface="宋体" panose="02010600030101010101" pitchFamily="2" charset="-122"/>
                  </a:rPr>
                  <a:t>δ</a:t>
                </a:r>
                <a:endParaRPr lang="zh-CN" altLang="en-US" sz="1800">
                  <a:solidFill>
                    <a:srgbClr val="000000"/>
                  </a:solidFill>
                  <a:latin typeface="Arial" panose="020B0604020202020204" pitchFamily="34" charset="0"/>
                  <a:ea typeface="宋体" panose="02010600030101010101" pitchFamily="2" charset="-122"/>
                </a:endParaRPr>
              </a:p>
            </p:txBody>
          </p:sp>
          <p:sp>
            <p:nvSpPr>
              <p:cNvPr id="110633" name="TextBox 34">
                <a:extLst>
                  <a:ext uri="{FF2B5EF4-FFF2-40B4-BE49-F238E27FC236}">
                    <a16:creationId xmlns:a16="http://schemas.microsoft.com/office/drawing/2014/main" id="{954028C6-4A51-4ADF-800F-0AFD4E4558B3}"/>
                  </a:ext>
                </a:extLst>
              </p:cNvPr>
              <p:cNvSpPr txBox="1">
                <a:spLocks noChangeArrowheads="1"/>
              </p:cNvSpPr>
              <p:nvPr/>
            </p:nvSpPr>
            <p:spPr bwMode="auto">
              <a:xfrm>
                <a:off x="3712130" y="5929330"/>
                <a:ext cx="285752"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l-GR" altLang="zh-CN" sz="1800">
                    <a:solidFill>
                      <a:srgbClr val="000000"/>
                    </a:solidFill>
                    <a:latin typeface="Arial" panose="020B0604020202020204" pitchFamily="34" charset="0"/>
                    <a:ea typeface="宋体" panose="02010600030101010101" pitchFamily="2" charset="-122"/>
                  </a:rPr>
                  <a:t>δ</a:t>
                </a:r>
                <a:endParaRPr lang="zh-CN" altLang="en-US" sz="1800">
                  <a:solidFill>
                    <a:srgbClr val="000000"/>
                  </a:solidFill>
                  <a:latin typeface="Arial" panose="020B0604020202020204" pitchFamily="34" charset="0"/>
                  <a:ea typeface="宋体" panose="02010600030101010101" pitchFamily="2" charset="-122"/>
                </a:endParaRPr>
              </a:p>
            </p:txBody>
          </p:sp>
          <p:sp>
            <p:nvSpPr>
              <p:cNvPr id="110634" name="TextBox 35">
                <a:extLst>
                  <a:ext uri="{FF2B5EF4-FFF2-40B4-BE49-F238E27FC236}">
                    <a16:creationId xmlns:a16="http://schemas.microsoft.com/office/drawing/2014/main" id="{FDFEE85B-28BA-48F3-9048-57833AEC4717}"/>
                  </a:ext>
                </a:extLst>
              </p:cNvPr>
              <p:cNvSpPr txBox="1">
                <a:spLocks noChangeArrowheads="1"/>
              </p:cNvSpPr>
              <p:nvPr/>
            </p:nvSpPr>
            <p:spPr bwMode="auto">
              <a:xfrm>
                <a:off x="3643306" y="3071810"/>
                <a:ext cx="64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p</a:t>
                </a:r>
                <a:r>
                  <a:rPr lang="en-US" altLang="zh-CN" sz="1800" baseline="-25000">
                    <a:solidFill>
                      <a:srgbClr val="000000"/>
                    </a:solidFill>
                    <a:latin typeface="Arial" panose="020B0604020202020204" pitchFamily="34" charset="0"/>
                    <a:ea typeface="宋体" panose="02010600030101010101" pitchFamily="2" charset="-122"/>
                  </a:rPr>
                  <a:t>2</a:t>
                </a:r>
                <a:endParaRPr lang="zh-CN" altLang="en-US" sz="1800" baseline="-25000">
                  <a:solidFill>
                    <a:srgbClr val="000000"/>
                  </a:solidFill>
                  <a:latin typeface="Arial" panose="020B0604020202020204" pitchFamily="34" charset="0"/>
                  <a:ea typeface="宋体" panose="02010600030101010101" pitchFamily="2" charset="-122"/>
                </a:endParaRPr>
              </a:p>
            </p:txBody>
          </p:sp>
          <p:sp>
            <p:nvSpPr>
              <p:cNvPr id="110635" name="TextBox 36">
                <a:extLst>
                  <a:ext uri="{FF2B5EF4-FFF2-40B4-BE49-F238E27FC236}">
                    <a16:creationId xmlns:a16="http://schemas.microsoft.com/office/drawing/2014/main" id="{5E699D1E-0311-472A-8F39-8BBD7D7C99F2}"/>
                  </a:ext>
                </a:extLst>
              </p:cNvPr>
              <p:cNvSpPr txBox="1">
                <a:spLocks noChangeArrowheads="1"/>
              </p:cNvSpPr>
              <p:nvPr/>
            </p:nvSpPr>
            <p:spPr bwMode="auto">
              <a:xfrm>
                <a:off x="3071802" y="3857628"/>
                <a:ext cx="64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p</a:t>
                </a:r>
                <a:r>
                  <a:rPr lang="en-US" altLang="zh-CN" sz="1800" baseline="-25000">
                    <a:solidFill>
                      <a:srgbClr val="000000"/>
                    </a:solidFill>
                    <a:latin typeface="Arial" panose="020B0604020202020204" pitchFamily="34" charset="0"/>
                    <a:ea typeface="宋体" panose="02010600030101010101" pitchFamily="2" charset="-122"/>
                  </a:rPr>
                  <a:t>3</a:t>
                </a:r>
                <a:endParaRPr lang="zh-CN" altLang="en-US" sz="1800" baseline="-25000">
                  <a:solidFill>
                    <a:srgbClr val="000000"/>
                  </a:solidFill>
                  <a:latin typeface="Arial" panose="020B0604020202020204" pitchFamily="34" charset="0"/>
                  <a:ea typeface="宋体" panose="02010600030101010101" pitchFamily="2" charset="-122"/>
                </a:endParaRPr>
              </a:p>
            </p:txBody>
          </p:sp>
          <p:sp>
            <p:nvSpPr>
              <p:cNvPr id="110636" name="TextBox 37">
                <a:extLst>
                  <a:ext uri="{FF2B5EF4-FFF2-40B4-BE49-F238E27FC236}">
                    <a16:creationId xmlns:a16="http://schemas.microsoft.com/office/drawing/2014/main" id="{EC5B15C9-ECB8-4A6D-B4F0-6DFB05FA0073}"/>
                  </a:ext>
                </a:extLst>
              </p:cNvPr>
              <p:cNvSpPr txBox="1">
                <a:spLocks noChangeArrowheads="1"/>
              </p:cNvSpPr>
              <p:nvPr/>
            </p:nvSpPr>
            <p:spPr bwMode="auto">
              <a:xfrm>
                <a:off x="3000364" y="4857760"/>
                <a:ext cx="64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p</a:t>
                </a:r>
                <a:r>
                  <a:rPr lang="en-US" altLang="zh-CN" sz="1800" baseline="-25000">
                    <a:solidFill>
                      <a:srgbClr val="000000"/>
                    </a:solidFill>
                    <a:latin typeface="Arial" panose="020B0604020202020204" pitchFamily="34" charset="0"/>
                    <a:ea typeface="宋体" panose="02010600030101010101" pitchFamily="2" charset="-122"/>
                  </a:rPr>
                  <a:t>6</a:t>
                </a:r>
                <a:endParaRPr lang="zh-CN" altLang="en-US" sz="1800" baseline="-25000">
                  <a:solidFill>
                    <a:srgbClr val="000000"/>
                  </a:solidFill>
                  <a:latin typeface="Arial" panose="020B0604020202020204" pitchFamily="34" charset="0"/>
                  <a:ea typeface="宋体" panose="02010600030101010101" pitchFamily="2" charset="-122"/>
                </a:endParaRPr>
              </a:p>
            </p:txBody>
          </p:sp>
          <p:sp>
            <p:nvSpPr>
              <p:cNvPr id="110637" name="TextBox 38">
                <a:extLst>
                  <a:ext uri="{FF2B5EF4-FFF2-40B4-BE49-F238E27FC236}">
                    <a16:creationId xmlns:a16="http://schemas.microsoft.com/office/drawing/2014/main" id="{BCD4459B-60DC-41F3-A2AC-329007C3DF6C}"/>
                  </a:ext>
                </a:extLst>
              </p:cNvPr>
              <p:cNvSpPr txBox="1">
                <a:spLocks noChangeArrowheads="1"/>
              </p:cNvSpPr>
              <p:nvPr/>
            </p:nvSpPr>
            <p:spPr bwMode="auto">
              <a:xfrm>
                <a:off x="3793400" y="3714752"/>
                <a:ext cx="64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p</a:t>
                </a:r>
                <a:r>
                  <a:rPr lang="en-US" altLang="zh-CN" sz="1800" baseline="-25000">
                    <a:solidFill>
                      <a:srgbClr val="000000"/>
                    </a:solidFill>
                    <a:latin typeface="Arial" panose="020B0604020202020204" pitchFamily="34" charset="0"/>
                    <a:ea typeface="宋体" panose="02010600030101010101" pitchFamily="2" charset="-122"/>
                  </a:rPr>
                  <a:t>4</a:t>
                </a:r>
                <a:endParaRPr lang="zh-CN" altLang="en-US" sz="1800" baseline="-25000">
                  <a:solidFill>
                    <a:srgbClr val="000000"/>
                  </a:solidFill>
                  <a:latin typeface="Arial" panose="020B0604020202020204" pitchFamily="34" charset="0"/>
                  <a:ea typeface="宋体" panose="02010600030101010101" pitchFamily="2" charset="-122"/>
                </a:endParaRPr>
              </a:p>
            </p:txBody>
          </p:sp>
          <p:sp>
            <p:nvSpPr>
              <p:cNvPr id="110638" name="TextBox 39">
                <a:extLst>
                  <a:ext uri="{FF2B5EF4-FFF2-40B4-BE49-F238E27FC236}">
                    <a16:creationId xmlns:a16="http://schemas.microsoft.com/office/drawing/2014/main" id="{C9C2B7D8-FE4A-424F-B2EB-7CB58DDD601F}"/>
                  </a:ext>
                </a:extLst>
              </p:cNvPr>
              <p:cNvSpPr txBox="1">
                <a:spLocks noChangeArrowheads="1"/>
              </p:cNvSpPr>
              <p:nvPr/>
            </p:nvSpPr>
            <p:spPr bwMode="auto">
              <a:xfrm>
                <a:off x="3571868" y="4429132"/>
                <a:ext cx="64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p</a:t>
                </a:r>
                <a:r>
                  <a:rPr lang="en-US" altLang="zh-CN" sz="1800" baseline="-25000">
                    <a:solidFill>
                      <a:srgbClr val="000000"/>
                    </a:solidFill>
                    <a:latin typeface="Arial" panose="020B0604020202020204" pitchFamily="34" charset="0"/>
                    <a:ea typeface="宋体" panose="02010600030101010101" pitchFamily="2" charset="-122"/>
                  </a:rPr>
                  <a:t>5</a:t>
                </a:r>
                <a:endParaRPr lang="zh-CN" altLang="en-US" sz="1800" baseline="-25000">
                  <a:solidFill>
                    <a:srgbClr val="000000"/>
                  </a:solidFill>
                  <a:latin typeface="Arial" panose="020B0604020202020204" pitchFamily="34" charset="0"/>
                  <a:ea typeface="宋体" panose="02010600030101010101" pitchFamily="2" charset="-122"/>
                </a:endParaRPr>
              </a:p>
            </p:txBody>
          </p:sp>
        </p:grpSp>
        <p:cxnSp>
          <p:nvCxnSpPr>
            <p:cNvPr id="42" name="直接连接符 41">
              <a:extLst>
                <a:ext uri="{FF2B5EF4-FFF2-40B4-BE49-F238E27FC236}">
                  <a16:creationId xmlns:a16="http://schemas.microsoft.com/office/drawing/2014/main" id="{03A328E5-31D9-48E8-B1F3-34F2576CD27D}"/>
                </a:ext>
              </a:extLst>
            </p:cNvPr>
            <p:cNvCxnSpPr/>
            <p:nvPr/>
          </p:nvCxnSpPr>
          <p:spPr>
            <a:xfrm>
              <a:off x="2857488" y="4101889"/>
              <a:ext cx="1357322" cy="158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1FDD3C12-CCDA-4688-9078-9E602A2940FD}"/>
                </a:ext>
              </a:extLst>
            </p:cNvPr>
            <p:cNvCxnSpPr/>
            <p:nvPr/>
          </p:nvCxnSpPr>
          <p:spPr>
            <a:xfrm>
              <a:off x="2857488" y="4755842"/>
              <a:ext cx="1357322" cy="158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CA5E8DE-5284-4A43-A8E6-1758D160AC68}"/>
                </a:ext>
              </a:extLst>
            </p:cNvPr>
            <p:cNvCxnSpPr/>
            <p:nvPr/>
          </p:nvCxnSpPr>
          <p:spPr>
            <a:xfrm>
              <a:off x="2643174" y="4101889"/>
              <a:ext cx="2143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AEC2EA6C-06A9-4DCD-B996-D5511D9D6674}"/>
                </a:ext>
              </a:extLst>
            </p:cNvPr>
            <p:cNvCxnSpPr/>
            <p:nvPr/>
          </p:nvCxnSpPr>
          <p:spPr>
            <a:xfrm rot="5400000">
              <a:off x="2394779" y="4412199"/>
              <a:ext cx="641254"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0603" name="TextBox 46">
              <a:extLst>
                <a:ext uri="{FF2B5EF4-FFF2-40B4-BE49-F238E27FC236}">
                  <a16:creationId xmlns:a16="http://schemas.microsoft.com/office/drawing/2014/main" id="{FBF1BF6D-72B4-40CC-BE69-178CEBC6BAB6}"/>
                </a:ext>
              </a:extLst>
            </p:cNvPr>
            <p:cNvSpPr txBox="1">
              <a:spLocks noChangeArrowheads="1"/>
            </p:cNvSpPr>
            <p:nvPr/>
          </p:nvSpPr>
          <p:spPr bwMode="auto">
            <a:xfrm>
              <a:off x="2549458" y="4214818"/>
              <a:ext cx="285752"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l-GR" altLang="zh-CN" sz="1800">
                  <a:solidFill>
                    <a:srgbClr val="000000"/>
                  </a:solidFill>
                  <a:latin typeface="Arial" panose="020B0604020202020204" pitchFamily="34" charset="0"/>
                  <a:ea typeface="宋体" panose="02010600030101010101" pitchFamily="2" charset="-122"/>
                </a:rPr>
                <a:t>δ</a:t>
              </a:r>
              <a:endParaRPr lang="zh-CN" altLang="en-US" sz="1800">
                <a:solidFill>
                  <a:srgbClr val="000000"/>
                </a:solidFill>
                <a:latin typeface="Arial" panose="020B0604020202020204" pitchFamily="34" charset="0"/>
                <a:ea typeface="宋体" panose="02010600030101010101" pitchFamily="2" charset="-122"/>
              </a:endParaRPr>
            </a:p>
          </p:txBody>
        </p:sp>
        <p:cxnSp>
          <p:nvCxnSpPr>
            <p:cNvPr id="56" name="直接连接符 55">
              <a:extLst>
                <a:ext uri="{FF2B5EF4-FFF2-40B4-BE49-F238E27FC236}">
                  <a16:creationId xmlns:a16="http://schemas.microsoft.com/office/drawing/2014/main" id="{40C65942-D8D0-4F06-B591-E2A892AE6528}"/>
                </a:ext>
              </a:extLst>
            </p:cNvPr>
            <p:cNvCxnSpPr/>
            <p:nvPr/>
          </p:nvCxnSpPr>
          <p:spPr>
            <a:xfrm>
              <a:off x="2643174" y="4746318"/>
              <a:ext cx="2143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0596" name="矩形 60">
            <a:extLst>
              <a:ext uri="{FF2B5EF4-FFF2-40B4-BE49-F238E27FC236}">
                <a16:creationId xmlns:a16="http://schemas.microsoft.com/office/drawing/2014/main" id="{15B3C1CF-51CF-4330-BDF3-B00997202E10}"/>
              </a:ext>
            </a:extLst>
          </p:cNvPr>
          <p:cNvSpPr>
            <a:spLocks noChangeArrowheads="1"/>
          </p:cNvSpPr>
          <p:nvPr/>
        </p:nvSpPr>
        <p:spPr bwMode="auto">
          <a:xfrm>
            <a:off x="5651500" y="3644900"/>
            <a:ext cx="3348038" cy="1476375"/>
          </a:xfrm>
          <a:prstGeom prst="rect">
            <a:avLst/>
          </a:prstGeom>
          <a:solidFill>
            <a:srgbClr val="97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50000"/>
              </a:lnSpc>
              <a:spcBef>
                <a:spcPct val="0"/>
              </a:spcBef>
              <a:buClrTx/>
              <a:buSzTx/>
              <a:buFontTx/>
              <a:buNone/>
            </a:pPr>
            <a:r>
              <a:rPr lang="zh-CN" altLang="en-US" sz="2000">
                <a:solidFill>
                  <a:srgbClr val="000000"/>
                </a:solidFill>
                <a:latin typeface="微软雅黑" panose="020B0503020204020204" pitchFamily="34" charset="-122"/>
                <a:ea typeface="微软雅黑" panose="020B0503020204020204" pitchFamily="34" charset="-122"/>
              </a:rPr>
              <a:t>对于</a:t>
            </a:r>
            <a:r>
              <a:rPr lang="en-US" altLang="zh-CN" sz="2000">
                <a:solidFill>
                  <a:srgbClr val="000000"/>
                </a:solidFill>
                <a:latin typeface="微软雅黑" panose="020B0503020204020204" pitchFamily="34" charset="-122"/>
                <a:ea typeface="微软雅黑" panose="020B0503020204020204" pitchFamily="34" charset="-122"/>
              </a:rPr>
              <a:t>p</a:t>
            </a:r>
            <a:r>
              <a:rPr lang="en-US" altLang="zh-CN" sz="2000" baseline="-25000">
                <a:solidFill>
                  <a:srgbClr val="000000"/>
                </a:solidFill>
                <a:latin typeface="微软雅黑" panose="020B0503020204020204" pitchFamily="34" charset="-122"/>
                <a:ea typeface="微软雅黑" panose="020B0503020204020204" pitchFamily="34" charset="-122"/>
              </a:rPr>
              <a:t>3</a:t>
            </a:r>
            <a:r>
              <a:rPr lang="zh-CN" altLang="en-US" sz="2000">
                <a:solidFill>
                  <a:srgbClr val="000000"/>
                </a:solidFill>
                <a:latin typeface="微软雅黑" panose="020B0503020204020204" pitchFamily="34" charset="-122"/>
                <a:ea typeface="微软雅黑" panose="020B0503020204020204" pitchFamily="34" charset="-122"/>
              </a:rPr>
              <a:t>只有两个点</a:t>
            </a:r>
            <a:r>
              <a:rPr lang="en-US" altLang="zh-CN" sz="2000">
                <a:solidFill>
                  <a:srgbClr val="000000"/>
                </a:solidFill>
                <a:latin typeface="微软雅黑" panose="020B0503020204020204" pitchFamily="34" charset="-122"/>
                <a:ea typeface="微软雅黑" panose="020B0503020204020204" pitchFamily="34" charset="-122"/>
              </a:rPr>
              <a:t>p</a:t>
            </a:r>
            <a:r>
              <a:rPr lang="en-US" altLang="zh-CN" sz="2000" baseline="-25000">
                <a:solidFill>
                  <a:srgbClr val="000000"/>
                </a:solidFill>
                <a:latin typeface="微软雅黑" panose="020B0503020204020204" pitchFamily="34" charset="-122"/>
                <a:ea typeface="微软雅黑" panose="020B0503020204020204" pitchFamily="34" charset="-122"/>
              </a:rPr>
              <a:t>4</a:t>
            </a:r>
            <a:r>
              <a:rPr lang="zh-CN" altLang="en-US" sz="2000">
                <a:solidFill>
                  <a:srgbClr val="000000"/>
                </a:solidFill>
                <a:latin typeface="微软雅黑" panose="020B0503020204020204" pitchFamily="34" charset="-122"/>
                <a:ea typeface="微软雅黑" panose="020B0503020204020204" pitchFamily="34" charset="-122"/>
              </a:rPr>
              <a:t>和</a:t>
            </a:r>
            <a:r>
              <a:rPr lang="en-US" altLang="zh-CN" sz="2000">
                <a:solidFill>
                  <a:srgbClr val="000000"/>
                </a:solidFill>
                <a:latin typeface="微软雅黑" panose="020B0503020204020204" pitchFamily="34" charset="-122"/>
                <a:ea typeface="微软雅黑" panose="020B0503020204020204" pitchFamily="34" charset="-122"/>
              </a:rPr>
              <a:t>p</a:t>
            </a:r>
            <a:r>
              <a:rPr lang="en-US" altLang="zh-CN" sz="2000" baseline="-25000">
                <a:solidFill>
                  <a:srgbClr val="000000"/>
                </a:solidFill>
                <a:latin typeface="微软雅黑" panose="020B0503020204020204" pitchFamily="34" charset="-122"/>
                <a:ea typeface="微软雅黑" panose="020B0503020204020204" pitchFamily="34" charset="-122"/>
              </a:rPr>
              <a:t>5</a:t>
            </a:r>
            <a:r>
              <a:rPr lang="zh-CN" altLang="en-US" sz="2000">
                <a:solidFill>
                  <a:srgbClr val="000000"/>
                </a:solidFill>
                <a:latin typeface="微软雅黑" panose="020B0503020204020204" pitchFamily="34" charset="-122"/>
                <a:ea typeface="微软雅黑" panose="020B0503020204020204" pitchFamily="34" charset="-122"/>
              </a:rPr>
              <a:t>落在垂直距离</a:t>
            </a:r>
            <a:r>
              <a:rPr lang="el-GR" altLang="zh-CN" sz="2000">
                <a:solidFill>
                  <a:srgbClr val="000000"/>
                </a:solidFill>
                <a:latin typeface="微软雅黑" panose="020B0503020204020204" pitchFamily="34" charset="-122"/>
                <a:ea typeface="微软雅黑" panose="020B0503020204020204" pitchFamily="34" charset="-122"/>
              </a:rPr>
              <a:t>δ</a:t>
            </a:r>
            <a:r>
              <a:rPr lang="zh-CN" altLang="en-US" sz="2000">
                <a:solidFill>
                  <a:srgbClr val="000000"/>
                </a:solidFill>
                <a:latin typeface="微软雅黑" panose="020B0503020204020204" pitchFamily="34" charset="-122"/>
                <a:ea typeface="微软雅黑" panose="020B0503020204020204" pitchFamily="34" charset="-122"/>
              </a:rPr>
              <a:t>之内的带状区域中。</a:t>
            </a:r>
            <a:endParaRPr lang="en-US" altLang="zh-CN" sz="2000">
              <a:solidFill>
                <a:srgbClr val="000000"/>
              </a:solidFill>
              <a:latin typeface="微软雅黑" panose="020B0503020204020204" pitchFamily="34" charset="-122"/>
              <a:ea typeface="微软雅黑" panose="020B0503020204020204" pitchFamily="34" charset="-122"/>
            </a:endParaRPr>
          </a:p>
        </p:txBody>
      </p:sp>
      <p:cxnSp>
        <p:nvCxnSpPr>
          <p:cNvPr id="3" name="直接箭头连接符 2">
            <a:extLst>
              <a:ext uri="{FF2B5EF4-FFF2-40B4-BE49-F238E27FC236}">
                <a16:creationId xmlns:a16="http://schemas.microsoft.com/office/drawing/2014/main" id="{7448ED46-D06C-4B2F-ADE9-61E54054AA95}"/>
              </a:ext>
            </a:extLst>
          </p:cNvPr>
          <p:cNvCxnSpPr/>
          <p:nvPr/>
        </p:nvCxnSpPr>
        <p:spPr>
          <a:xfrm flipH="1">
            <a:off x="4213225" y="4379913"/>
            <a:ext cx="1438275" cy="1793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文本占位符 2">
            <a:extLst>
              <a:ext uri="{FF2B5EF4-FFF2-40B4-BE49-F238E27FC236}">
                <a16:creationId xmlns:a16="http://schemas.microsoft.com/office/drawing/2014/main" id="{3BAD6682-D97F-42F8-B1BB-5A06A6B4911D}"/>
              </a:ext>
            </a:extLst>
          </p:cNvPr>
          <p:cNvSpPr>
            <a:spLocks noGrp="1"/>
          </p:cNvSpPr>
          <p:nvPr>
            <p:ph type="body" sz="half" idx="1"/>
          </p:nvPr>
        </p:nvSpPr>
        <p:spPr>
          <a:xfrm>
            <a:off x="228600" y="836613"/>
            <a:ext cx="8591550" cy="2733675"/>
          </a:xfrm>
        </p:spPr>
        <p:txBody>
          <a:bodyPr/>
          <a:lstStyle/>
          <a:p>
            <a:pPr marL="0" indent="0">
              <a:lnSpc>
                <a:spcPct val="150000"/>
              </a:lnSpc>
              <a:buFont typeface="Wingdings 3" panose="05040102010807070707" pitchFamily="18" charset="2"/>
              <a:buNone/>
              <a:defRPr/>
            </a:pPr>
            <a:r>
              <a:rPr lang="zh-CN" altLang="en-US" sz="2800" dirty="0">
                <a:latin typeface="微软雅黑" panose="020B0503020204020204" pitchFamily="34" charset="-122"/>
                <a:ea typeface="微软雅黑" panose="020B0503020204020204" pitchFamily="34" charset="-122"/>
              </a:rPr>
              <a:t>        一般情况下，对于任意的点</a:t>
            </a:r>
            <a:r>
              <a:rPr lang="en-US" altLang="zh-CN" sz="2800" dirty="0">
                <a:latin typeface="微软雅黑" panose="020B0503020204020204" pitchFamily="34" charset="-122"/>
                <a:ea typeface="微软雅黑" panose="020B0503020204020204" pitchFamily="34" charset="-122"/>
              </a:rPr>
              <a:t>p</a:t>
            </a:r>
            <a:r>
              <a:rPr lang="en-US" altLang="zh-CN" sz="2800" baseline="-25000" dirty="0">
                <a:latin typeface="微软雅黑" panose="020B0503020204020204" pitchFamily="34" charset="-122"/>
                <a:ea typeface="微软雅黑" panose="020B0503020204020204" pitchFamily="34" charset="-122"/>
              </a:rPr>
              <a:t>i</a:t>
            </a:r>
            <a:r>
              <a:rPr lang="zh-CN" altLang="en-US" sz="2800" dirty="0">
                <a:latin typeface="微软雅黑" panose="020B0503020204020204" pitchFamily="34" charset="-122"/>
                <a:ea typeface="微软雅黑" panose="020B0503020204020204" pitchFamily="34" charset="-122"/>
              </a:rPr>
              <a:t>，在最坏情况下，</a:t>
            </a:r>
            <a:r>
              <a:rPr lang="zh-CN" altLang="en-US" sz="2800" dirty="0">
                <a:solidFill>
                  <a:srgbClr val="FF0000"/>
                </a:solidFill>
                <a:latin typeface="微软雅黑" panose="020B0503020204020204" pitchFamily="34" charset="-122"/>
                <a:ea typeface="微软雅黑" panose="020B0503020204020204" pitchFamily="34" charset="-122"/>
              </a:rPr>
              <a:t>最多有</a:t>
            </a:r>
            <a:r>
              <a:rPr lang="en-US" altLang="zh-CN" sz="2800" dirty="0">
                <a:solidFill>
                  <a:srgbClr val="FF0000"/>
                </a:solidFill>
                <a:latin typeface="微软雅黑" panose="020B0503020204020204" pitchFamily="34" charset="-122"/>
                <a:ea typeface="微软雅黑" panose="020B0503020204020204" pitchFamily="34" charset="-122"/>
              </a:rPr>
              <a:t>7</a:t>
            </a:r>
            <a:r>
              <a:rPr lang="zh-CN" altLang="en-US" sz="2800" dirty="0">
                <a:solidFill>
                  <a:srgbClr val="FF0000"/>
                </a:solidFill>
                <a:latin typeface="微软雅黑" panose="020B0503020204020204" pitchFamily="34" charset="-122"/>
                <a:ea typeface="微软雅黑" panose="020B0503020204020204" pitchFamily="34" charset="-122"/>
              </a:rPr>
              <a:t>个</a:t>
            </a:r>
            <a:r>
              <a:rPr lang="en-US" altLang="zh-CN" sz="2800" dirty="0" err="1">
                <a:solidFill>
                  <a:srgbClr val="FF0000"/>
                </a:solidFill>
                <a:latin typeface="微软雅黑" panose="020B0503020204020204" pitchFamily="34" charset="-122"/>
                <a:ea typeface="微软雅黑" panose="020B0503020204020204" pitchFamily="34" charset="-122"/>
              </a:rPr>
              <a:t>p</a:t>
            </a:r>
            <a:r>
              <a:rPr lang="en-US" altLang="zh-CN" sz="2800" baseline="-25000" dirty="0" err="1">
                <a:solidFill>
                  <a:srgbClr val="FF0000"/>
                </a:solidFill>
                <a:latin typeface="微软雅黑" panose="020B0503020204020204" pitchFamily="34" charset="-122"/>
                <a:ea typeface="微软雅黑" panose="020B0503020204020204" pitchFamily="34" charset="-122"/>
              </a:rPr>
              <a:t>j</a:t>
            </a:r>
            <a:r>
              <a:rPr lang="zh-CN" altLang="en-US" sz="2800" dirty="0">
                <a:latin typeface="微软雅黑" panose="020B0503020204020204" pitchFamily="34" charset="-122"/>
                <a:ea typeface="微软雅黑" panose="020B0503020204020204" pitchFamily="34" charset="-122"/>
              </a:rPr>
              <a:t>需要考虑。</a:t>
            </a:r>
            <a:endParaRPr lang="en-US" altLang="zh-CN" sz="2800" dirty="0">
              <a:latin typeface="微软雅黑" panose="020B0503020204020204" pitchFamily="34" charset="-122"/>
              <a:ea typeface="微软雅黑" panose="020B0503020204020204" pitchFamily="34" charset="-122"/>
            </a:endParaRPr>
          </a:p>
          <a:p>
            <a:pPr marL="893763" indent="-342900" algn="just">
              <a:lnSpc>
                <a:spcPct val="150000"/>
              </a:lnSpc>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rPr>
              <a:t>每个方块最多包含</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个点，其中一个是</a:t>
            </a:r>
            <a:r>
              <a:rPr lang="en-US" altLang="zh-CN" sz="2400" dirty="0">
                <a:latin typeface="微软雅黑" panose="020B0503020204020204" pitchFamily="34" charset="-122"/>
                <a:ea typeface="微软雅黑" panose="020B0503020204020204" pitchFamily="34" charset="-122"/>
              </a:rPr>
              <a:t>p</a:t>
            </a:r>
            <a:r>
              <a:rPr lang="en-US" altLang="zh-CN" sz="2400" baseline="-25000" dirty="0">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，另外</a:t>
            </a:r>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个就是需要考虑的</a:t>
            </a:r>
            <a:r>
              <a:rPr lang="en-US" altLang="zh-CN" sz="2400" dirty="0" err="1">
                <a:latin typeface="微软雅黑" panose="020B0503020204020204" pitchFamily="34" charset="-122"/>
                <a:ea typeface="微软雅黑" panose="020B0503020204020204" pitchFamily="34" charset="-122"/>
              </a:rPr>
              <a:t>p</a:t>
            </a:r>
            <a:r>
              <a:rPr lang="en-US" altLang="zh-CN" sz="2400" baseline="-25000" dirty="0" err="1">
                <a:latin typeface="微软雅黑" panose="020B0503020204020204" pitchFamily="34" charset="-122"/>
                <a:ea typeface="微软雅黑" panose="020B0503020204020204" pitchFamily="34" charset="-122"/>
              </a:rPr>
              <a:t>j</a:t>
            </a:r>
            <a:r>
              <a:rPr lang="zh-CN" altLang="en-US" sz="2400" dirty="0">
                <a:latin typeface="微软雅黑" panose="020B0503020204020204" pitchFamily="34" charset="-122"/>
                <a:ea typeface="微软雅黑" panose="020B0503020204020204" pitchFamily="34" charset="-122"/>
              </a:rPr>
              <a:t>点。如图所示：</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Font typeface="Wingdings 3" panose="05040102010807070707" pitchFamily="18" charset="2"/>
              <a:buNone/>
              <a:defRPr/>
            </a:pPr>
            <a:endParaRPr lang="en-US" altLang="zh-CN" sz="2400" dirty="0">
              <a:latin typeface="微软雅黑" panose="020B0503020204020204" pitchFamily="34" charset="-122"/>
              <a:ea typeface="微软雅黑" panose="020B0503020204020204" pitchFamily="34" charset="-122"/>
            </a:endParaRPr>
          </a:p>
        </p:txBody>
      </p:sp>
      <p:grpSp>
        <p:nvGrpSpPr>
          <p:cNvPr id="112643" name="组合 31">
            <a:extLst>
              <a:ext uri="{FF2B5EF4-FFF2-40B4-BE49-F238E27FC236}">
                <a16:creationId xmlns:a16="http://schemas.microsoft.com/office/drawing/2014/main" id="{B44A745A-22FB-46DE-824D-C39F7FAF2DEB}"/>
              </a:ext>
            </a:extLst>
          </p:cNvPr>
          <p:cNvGrpSpPr>
            <a:grpSpLocks/>
          </p:cNvGrpSpPr>
          <p:nvPr/>
        </p:nvGrpSpPr>
        <p:grpSpPr bwMode="auto">
          <a:xfrm>
            <a:off x="2487613" y="3933825"/>
            <a:ext cx="4071937" cy="2062163"/>
            <a:chOff x="1643042" y="4286256"/>
            <a:chExt cx="4071966" cy="2062949"/>
          </a:xfrm>
        </p:grpSpPr>
        <p:sp>
          <p:nvSpPr>
            <p:cNvPr id="4" name="矩形 3">
              <a:extLst>
                <a:ext uri="{FF2B5EF4-FFF2-40B4-BE49-F238E27FC236}">
                  <a16:creationId xmlns:a16="http://schemas.microsoft.com/office/drawing/2014/main" id="{E2C34379-59E0-4F5F-81A2-9FC6CB4F2C72}"/>
                </a:ext>
              </a:extLst>
            </p:cNvPr>
            <p:cNvSpPr/>
            <p:nvPr/>
          </p:nvSpPr>
          <p:spPr>
            <a:xfrm>
              <a:off x="2285984" y="4643580"/>
              <a:ext cx="1357323" cy="12863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dirty="0">
                  <a:solidFill>
                    <a:prstClr val="black"/>
                  </a:solidFill>
                </a:rPr>
                <a:t>左半部分</a:t>
              </a:r>
              <a:r>
                <a:rPr lang="en-US" altLang="zh-CN" sz="1200" dirty="0">
                  <a:solidFill>
                    <a:prstClr val="black"/>
                  </a:solidFill>
                </a:rPr>
                <a:t>(</a:t>
              </a:r>
              <a:r>
                <a:rPr lang="el-GR" altLang="zh-CN" sz="1200" dirty="0">
                  <a:solidFill>
                    <a:prstClr val="black"/>
                  </a:solidFill>
                </a:rPr>
                <a:t>δ</a:t>
              </a:r>
              <a:r>
                <a:rPr lang="en-US" altLang="zh-CN" sz="1200" dirty="0">
                  <a:solidFill>
                    <a:prstClr val="black"/>
                  </a:solidFill>
                </a:rPr>
                <a:t>x</a:t>
              </a:r>
              <a:r>
                <a:rPr lang="el-GR" altLang="zh-CN" sz="1200" dirty="0">
                  <a:solidFill>
                    <a:prstClr val="black"/>
                  </a:solidFill>
                </a:rPr>
                <a:t> δ </a:t>
              </a:r>
              <a:r>
                <a:rPr lang="en-US" altLang="zh-CN" sz="1200" dirty="0">
                  <a:solidFill>
                    <a:prstClr val="black"/>
                  </a:solidFill>
                </a:rPr>
                <a:t>)</a:t>
              </a:r>
              <a:endParaRPr lang="zh-CN" altLang="en-US" sz="1200" dirty="0">
                <a:solidFill>
                  <a:prstClr val="black"/>
                </a:solidFill>
              </a:endParaRPr>
            </a:p>
          </p:txBody>
        </p:sp>
        <p:sp>
          <p:nvSpPr>
            <p:cNvPr id="5" name="矩形 4">
              <a:extLst>
                <a:ext uri="{FF2B5EF4-FFF2-40B4-BE49-F238E27FC236}">
                  <a16:creationId xmlns:a16="http://schemas.microsoft.com/office/drawing/2014/main" id="{5067D080-921A-46F2-B135-B0006CB6AD6F}"/>
                </a:ext>
              </a:extLst>
            </p:cNvPr>
            <p:cNvSpPr/>
            <p:nvPr/>
          </p:nvSpPr>
          <p:spPr>
            <a:xfrm>
              <a:off x="3643306" y="4643580"/>
              <a:ext cx="1357322" cy="12863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dirty="0">
                  <a:solidFill>
                    <a:prstClr val="black"/>
                  </a:solidFill>
                </a:rPr>
                <a:t>右半部分</a:t>
              </a:r>
              <a:r>
                <a:rPr lang="en-US" altLang="zh-CN" sz="1200" dirty="0">
                  <a:solidFill>
                    <a:prstClr val="black"/>
                  </a:solidFill>
                </a:rPr>
                <a:t>(</a:t>
              </a:r>
              <a:r>
                <a:rPr lang="el-GR" altLang="zh-CN" sz="1200" dirty="0">
                  <a:solidFill>
                    <a:prstClr val="black"/>
                  </a:solidFill>
                </a:rPr>
                <a:t>δ </a:t>
              </a:r>
              <a:r>
                <a:rPr lang="en-US" altLang="zh-CN" sz="1200" dirty="0">
                  <a:solidFill>
                    <a:prstClr val="black"/>
                  </a:solidFill>
                </a:rPr>
                <a:t>x</a:t>
              </a:r>
              <a:r>
                <a:rPr lang="el-GR" altLang="zh-CN" sz="1200" dirty="0">
                  <a:solidFill>
                    <a:prstClr val="black"/>
                  </a:solidFill>
                </a:rPr>
                <a:t> δ</a:t>
              </a:r>
              <a:r>
                <a:rPr lang="en-US" altLang="zh-CN" sz="1200" dirty="0">
                  <a:solidFill>
                    <a:prstClr val="black"/>
                  </a:solidFill>
                </a:rPr>
                <a:t>)</a:t>
              </a:r>
              <a:endParaRPr lang="zh-CN" altLang="en-US" sz="1200" dirty="0">
                <a:solidFill>
                  <a:prstClr val="black"/>
                </a:solidFill>
              </a:endParaRPr>
            </a:p>
          </p:txBody>
        </p:sp>
        <p:sp>
          <p:nvSpPr>
            <p:cNvPr id="112646" name="TextBox 5">
              <a:extLst>
                <a:ext uri="{FF2B5EF4-FFF2-40B4-BE49-F238E27FC236}">
                  <a16:creationId xmlns:a16="http://schemas.microsoft.com/office/drawing/2014/main" id="{5B9341A6-8C0E-4DDA-B32A-CB57CEB63A68}"/>
                </a:ext>
              </a:extLst>
            </p:cNvPr>
            <p:cNvSpPr txBox="1">
              <a:spLocks noChangeArrowheads="1"/>
            </p:cNvSpPr>
            <p:nvPr/>
          </p:nvSpPr>
          <p:spPr bwMode="auto">
            <a:xfrm>
              <a:off x="1643042" y="4286256"/>
              <a:ext cx="5715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200">
                  <a:solidFill>
                    <a:srgbClr val="000000"/>
                  </a:solidFill>
                  <a:latin typeface="Arial" panose="020B0604020202020204" pitchFamily="34" charset="0"/>
                  <a:ea typeface="宋体" panose="02010600030101010101" pitchFamily="2" charset="-122"/>
                </a:rPr>
                <a:t>P</a:t>
              </a:r>
              <a:r>
                <a:rPr lang="en-US" altLang="zh-CN" sz="1200" baseline="-25000">
                  <a:solidFill>
                    <a:srgbClr val="000000"/>
                  </a:solidFill>
                  <a:latin typeface="Arial" panose="020B0604020202020204" pitchFamily="34" charset="0"/>
                  <a:ea typeface="宋体" panose="02010600030101010101" pitchFamily="2" charset="-122"/>
                </a:rPr>
                <a:t>L1</a:t>
              </a:r>
              <a:endParaRPr lang="zh-CN" altLang="en-US" sz="1200" baseline="-25000">
                <a:solidFill>
                  <a:srgbClr val="000000"/>
                </a:solidFill>
                <a:latin typeface="Arial" panose="020B0604020202020204" pitchFamily="34" charset="0"/>
                <a:ea typeface="宋体" panose="02010600030101010101" pitchFamily="2" charset="-122"/>
              </a:endParaRPr>
            </a:p>
          </p:txBody>
        </p:sp>
        <p:cxnSp>
          <p:nvCxnSpPr>
            <p:cNvPr id="8" name="直接箭头连接符 7">
              <a:extLst>
                <a:ext uri="{FF2B5EF4-FFF2-40B4-BE49-F238E27FC236}">
                  <a16:creationId xmlns:a16="http://schemas.microsoft.com/office/drawing/2014/main" id="{0FDBDEE2-A3A6-40E6-8309-1443C69FC562}"/>
                </a:ext>
              </a:extLst>
            </p:cNvPr>
            <p:cNvCxnSpPr>
              <a:stCxn id="112646" idx="2"/>
            </p:cNvCxnSpPr>
            <p:nvPr/>
          </p:nvCxnSpPr>
          <p:spPr>
            <a:xfrm rot="16200000" flipH="1">
              <a:off x="2066892" y="4424488"/>
              <a:ext cx="80994"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648" name="TextBox 8">
              <a:extLst>
                <a:ext uri="{FF2B5EF4-FFF2-40B4-BE49-F238E27FC236}">
                  <a16:creationId xmlns:a16="http://schemas.microsoft.com/office/drawing/2014/main" id="{1F907CAC-DBC2-4C14-A3CA-FA3242FF5128}"/>
                </a:ext>
              </a:extLst>
            </p:cNvPr>
            <p:cNvSpPr txBox="1">
              <a:spLocks noChangeArrowheads="1"/>
            </p:cNvSpPr>
            <p:nvPr/>
          </p:nvSpPr>
          <p:spPr bwMode="auto">
            <a:xfrm>
              <a:off x="3000364" y="4286256"/>
              <a:ext cx="5715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200">
                  <a:solidFill>
                    <a:srgbClr val="000000"/>
                  </a:solidFill>
                  <a:latin typeface="Arial" panose="020B0604020202020204" pitchFamily="34" charset="0"/>
                  <a:ea typeface="宋体" panose="02010600030101010101" pitchFamily="2" charset="-122"/>
                </a:rPr>
                <a:t>P</a:t>
              </a:r>
              <a:r>
                <a:rPr lang="en-US" altLang="zh-CN" sz="1200" baseline="-25000">
                  <a:solidFill>
                    <a:srgbClr val="000000"/>
                  </a:solidFill>
                  <a:latin typeface="Arial" panose="020B0604020202020204" pitchFamily="34" charset="0"/>
                  <a:ea typeface="宋体" panose="02010600030101010101" pitchFamily="2" charset="-122"/>
                </a:rPr>
                <a:t>L2</a:t>
              </a:r>
              <a:endParaRPr lang="zh-CN" altLang="en-US" sz="1200" baseline="-25000">
                <a:solidFill>
                  <a:srgbClr val="000000"/>
                </a:solidFill>
                <a:latin typeface="Arial" panose="020B0604020202020204" pitchFamily="34"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A21A13E3-F982-47C8-AF1B-4F9F7D959BC6}"/>
                </a:ext>
              </a:extLst>
            </p:cNvPr>
            <p:cNvCxnSpPr>
              <a:stCxn id="112648" idx="2"/>
            </p:cNvCxnSpPr>
            <p:nvPr/>
          </p:nvCxnSpPr>
          <p:spPr>
            <a:xfrm rot="16200000" flipH="1">
              <a:off x="3424214" y="4424488"/>
              <a:ext cx="80994" cy="357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650" name="TextBox 10">
              <a:extLst>
                <a:ext uri="{FF2B5EF4-FFF2-40B4-BE49-F238E27FC236}">
                  <a16:creationId xmlns:a16="http://schemas.microsoft.com/office/drawing/2014/main" id="{B4EFECD9-B612-44F6-8A1A-E2A45113204F}"/>
                </a:ext>
              </a:extLst>
            </p:cNvPr>
            <p:cNvSpPr txBox="1">
              <a:spLocks noChangeArrowheads="1"/>
            </p:cNvSpPr>
            <p:nvPr/>
          </p:nvSpPr>
          <p:spPr bwMode="auto">
            <a:xfrm>
              <a:off x="1643042" y="6000768"/>
              <a:ext cx="5715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200">
                  <a:solidFill>
                    <a:srgbClr val="000000"/>
                  </a:solidFill>
                  <a:latin typeface="Arial" panose="020B0604020202020204" pitchFamily="34" charset="0"/>
                  <a:ea typeface="宋体" panose="02010600030101010101" pitchFamily="2" charset="-122"/>
                </a:rPr>
                <a:t>P</a:t>
              </a:r>
              <a:r>
                <a:rPr lang="en-US" altLang="zh-CN" sz="1200" baseline="-25000">
                  <a:solidFill>
                    <a:srgbClr val="000000"/>
                  </a:solidFill>
                  <a:latin typeface="Arial" panose="020B0604020202020204" pitchFamily="34" charset="0"/>
                  <a:ea typeface="宋体" panose="02010600030101010101" pitchFamily="2" charset="-122"/>
                </a:rPr>
                <a:t>L3</a:t>
              </a:r>
              <a:endParaRPr lang="zh-CN" altLang="en-US" sz="1200" baseline="-25000">
                <a:solidFill>
                  <a:srgbClr val="000000"/>
                </a:solidFill>
                <a:latin typeface="Arial" panose="020B0604020202020204" pitchFamily="34" charset="0"/>
                <a:ea typeface="宋体" panose="02010600030101010101" pitchFamily="2" charset="-122"/>
              </a:endParaRPr>
            </a:p>
          </p:txBody>
        </p:sp>
        <p:cxnSp>
          <p:nvCxnSpPr>
            <p:cNvPr id="12" name="直接箭头连接符 11">
              <a:extLst>
                <a:ext uri="{FF2B5EF4-FFF2-40B4-BE49-F238E27FC236}">
                  <a16:creationId xmlns:a16="http://schemas.microsoft.com/office/drawing/2014/main" id="{E6937C43-ADE9-453B-9A06-27AF22D2AB15}"/>
                </a:ext>
              </a:extLst>
            </p:cNvPr>
            <p:cNvCxnSpPr>
              <a:stCxn id="112650" idx="0"/>
            </p:cNvCxnSpPr>
            <p:nvPr/>
          </p:nvCxnSpPr>
          <p:spPr>
            <a:xfrm rot="5400000" flipH="1" flipV="1">
              <a:off x="2071657" y="5787083"/>
              <a:ext cx="71464"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652" name="TextBox 12">
              <a:extLst>
                <a:ext uri="{FF2B5EF4-FFF2-40B4-BE49-F238E27FC236}">
                  <a16:creationId xmlns:a16="http://schemas.microsoft.com/office/drawing/2014/main" id="{8C39BD55-0EBF-4940-8F28-0C0940128031}"/>
                </a:ext>
              </a:extLst>
            </p:cNvPr>
            <p:cNvSpPr txBox="1">
              <a:spLocks noChangeArrowheads="1"/>
            </p:cNvSpPr>
            <p:nvPr/>
          </p:nvSpPr>
          <p:spPr bwMode="auto">
            <a:xfrm>
              <a:off x="3000364" y="6072206"/>
              <a:ext cx="5715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200">
                  <a:solidFill>
                    <a:srgbClr val="000000"/>
                  </a:solidFill>
                  <a:latin typeface="Arial" panose="020B0604020202020204" pitchFamily="34" charset="0"/>
                  <a:ea typeface="宋体" panose="02010600030101010101" pitchFamily="2" charset="-122"/>
                </a:rPr>
                <a:t>P</a:t>
              </a:r>
              <a:r>
                <a:rPr lang="en-US" altLang="zh-CN" sz="1200" baseline="-25000">
                  <a:solidFill>
                    <a:srgbClr val="000000"/>
                  </a:solidFill>
                  <a:latin typeface="Arial" panose="020B0604020202020204" pitchFamily="34" charset="0"/>
                  <a:ea typeface="宋体" panose="02010600030101010101" pitchFamily="2" charset="-122"/>
                </a:rPr>
                <a:t>L4</a:t>
              </a:r>
              <a:endParaRPr lang="zh-CN" altLang="en-US" sz="1200" baseline="-25000">
                <a:solidFill>
                  <a:srgbClr val="000000"/>
                </a:solidFill>
                <a:latin typeface="Arial" panose="020B0604020202020204" pitchFamily="34" charset="0"/>
                <a:ea typeface="宋体" panose="02010600030101010101" pitchFamily="2" charset="-122"/>
              </a:endParaRPr>
            </a:p>
          </p:txBody>
        </p:sp>
        <p:cxnSp>
          <p:nvCxnSpPr>
            <p:cNvPr id="14" name="直接箭头连接符 13">
              <a:extLst>
                <a:ext uri="{FF2B5EF4-FFF2-40B4-BE49-F238E27FC236}">
                  <a16:creationId xmlns:a16="http://schemas.microsoft.com/office/drawing/2014/main" id="{854E40DA-6470-46F8-82BF-6308D13253EE}"/>
                </a:ext>
              </a:extLst>
            </p:cNvPr>
            <p:cNvCxnSpPr>
              <a:stCxn id="112652" idx="0"/>
            </p:cNvCxnSpPr>
            <p:nvPr/>
          </p:nvCxnSpPr>
          <p:spPr>
            <a:xfrm rot="5400000" flipH="1" flipV="1">
              <a:off x="3393246" y="5822815"/>
              <a:ext cx="142929" cy="357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654" name="TextBox 18">
              <a:extLst>
                <a:ext uri="{FF2B5EF4-FFF2-40B4-BE49-F238E27FC236}">
                  <a16:creationId xmlns:a16="http://schemas.microsoft.com/office/drawing/2014/main" id="{E25FAC31-32E0-4E6F-A5AD-7FF282092AA7}"/>
                </a:ext>
              </a:extLst>
            </p:cNvPr>
            <p:cNvSpPr txBox="1">
              <a:spLocks noChangeArrowheads="1"/>
            </p:cNvSpPr>
            <p:nvPr/>
          </p:nvSpPr>
          <p:spPr bwMode="auto">
            <a:xfrm>
              <a:off x="3714744" y="4286256"/>
              <a:ext cx="5715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200">
                  <a:solidFill>
                    <a:srgbClr val="000000"/>
                  </a:solidFill>
                  <a:latin typeface="Arial" panose="020B0604020202020204" pitchFamily="34" charset="0"/>
                  <a:ea typeface="宋体" panose="02010600030101010101" pitchFamily="2" charset="-122"/>
                </a:rPr>
                <a:t>P</a:t>
              </a:r>
              <a:r>
                <a:rPr lang="en-US" altLang="zh-CN" sz="1200" baseline="-25000">
                  <a:solidFill>
                    <a:srgbClr val="000000"/>
                  </a:solidFill>
                  <a:latin typeface="Arial" panose="020B0604020202020204" pitchFamily="34" charset="0"/>
                  <a:ea typeface="宋体" panose="02010600030101010101" pitchFamily="2" charset="-122"/>
                </a:rPr>
                <a:t>R1</a:t>
              </a:r>
              <a:endParaRPr lang="zh-CN" altLang="en-US" sz="1200" baseline="-25000">
                <a:solidFill>
                  <a:srgbClr val="000000"/>
                </a:solidFill>
                <a:latin typeface="Arial" panose="020B0604020202020204" pitchFamily="34" charset="0"/>
                <a:ea typeface="宋体" panose="02010600030101010101" pitchFamily="2" charset="-122"/>
              </a:endParaRPr>
            </a:p>
          </p:txBody>
        </p:sp>
        <p:cxnSp>
          <p:nvCxnSpPr>
            <p:cNvPr id="20" name="直接箭头连接符 19">
              <a:extLst>
                <a:ext uri="{FF2B5EF4-FFF2-40B4-BE49-F238E27FC236}">
                  <a16:creationId xmlns:a16="http://schemas.microsoft.com/office/drawing/2014/main" id="{71EE3678-59C9-4739-8523-8F59A43B7259}"/>
                </a:ext>
              </a:extLst>
            </p:cNvPr>
            <p:cNvCxnSpPr>
              <a:stCxn id="112654" idx="2"/>
            </p:cNvCxnSpPr>
            <p:nvPr/>
          </p:nvCxnSpPr>
          <p:spPr>
            <a:xfrm rot="5400000">
              <a:off x="3781404" y="4424488"/>
              <a:ext cx="80994"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656" name="TextBox 22">
              <a:extLst>
                <a:ext uri="{FF2B5EF4-FFF2-40B4-BE49-F238E27FC236}">
                  <a16:creationId xmlns:a16="http://schemas.microsoft.com/office/drawing/2014/main" id="{FCAF3BDD-89A1-4383-B108-F3C1C688145F}"/>
                </a:ext>
              </a:extLst>
            </p:cNvPr>
            <p:cNvSpPr txBox="1">
              <a:spLocks noChangeArrowheads="1"/>
            </p:cNvSpPr>
            <p:nvPr/>
          </p:nvSpPr>
          <p:spPr bwMode="auto">
            <a:xfrm>
              <a:off x="5072066" y="4286256"/>
              <a:ext cx="5715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200">
                  <a:solidFill>
                    <a:srgbClr val="000000"/>
                  </a:solidFill>
                  <a:latin typeface="Arial" panose="020B0604020202020204" pitchFamily="34" charset="0"/>
                  <a:ea typeface="宋体" panose="02010600030101010101" pitchFamily="2" charset="-122"/>
                </a:rPr>
                <a:t>P</a:t>
              </a:r>
              <a:r>
                <a:rPr lang="en-US" altLang="zh-CN" sz="1200" baseline="-25000">
                  <a:solidFill>
                    <a:srgbClr val="000000"/>
                  </a:solidFill>
                  <a:latin typeface="Arial" panose="020B0604020202020204" pitchFamily="34" charset="0"/>
                  <a:ea typeface="宋体" panose="02010600030101010101" pitchFamily="2" charset="-122"/>
                </a:rPr>
                <a:t>R2</a:t>
              </a:r>
              <a:endParaRPr lang="zh-CN" altLang="en-US" sz="1200" baseline="-25000">
                <a:solidFill>
                  <a:srgbClr val="000000"/>
                </a:solidFill>
                <a:latin typeface="Arial" panose="020B0604020202020204" pitchFamily="34" charset="0"/>
                <a:ea typeface="宋体" panose="02010600030101010101" pitchFamily="2" charset="-122"/>
              </a:endParaRPr>
            </a:p>
          </p:txBody>
        </p:sp>
        <p:cxnSp>
          <p:nvCxnSpPr>
            <p:cNvPr id="24" name="直接箭头连接符 23">
              <a:extLst>
                <a:ext uri="{FF2B5EF4-FFF2-40B4-BE49-F238E27FC236}">
                  <a16:creationId xmlns:a16="http://schemas.microsoft.com/office/drawing/2014/main" id="{0DE9B488-F8C2-4980-93E8-DF9A646F58E0}"/>
                </a:ext>
              </a:extLst>
            </p:cNvPr>
            <p:cNvCxnSpPr>
              <a:stCxn id="112656" idx="2"/>
            </p:cNvCxnSpPr>
            <p:nvPr/>
          </p:nvCxnSpPr>
          <p:spPr>
            <a:xfrm rot="5400000">
              <a:off x="5138726" y="4424488"/>
              <a:ext cx="80994" cy="357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658" name="TextBox 24">
              <a:extLst>
                <a:ext uri="{FF2B5EF4-FFF2-40B4-BE49-F238E27FC236}">
                  <a16:creationId xmlns:a16="http://schemas.microsoft.com/office/drawing/2014/main" id="{A65B7955-AA8C-476F-9D0F-745C919886D9}"/>
                </a:ext>
              </a:extLst>
            </p:cNvPr>
            <p:cNvSpPr txBox="1">
              <a:spLocks noChangeArrowheads="1"/>
            </p:cNvSpPr>
            <p:nvPr/>
          </p:nvSpPr>
          <p:spPr bwMode="auto">
            <a:xfrm>
              <a:off x="3786182" y="6072206"/>
              <a:ext cx="5715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200">
                  <a:solidFill>
                    <a:srgbClr val="000000"/>
                  </a:solidFill>
                  <a:latin typeface="Arial" panose="020B0604020202020204" pitchFamily="34" charset="0"/>
                  <a:ea typeface="宋体" panose="02010600030101010101" pitchFamily="2" charset="-122"/>
                </a:rPr>
                <a:t>P</a:t>
              </a:r>
              <a:r>
                <a:rPr lang="en-US" altLang="zh-CN" sz="1200" baseline="-25000">
                  <a:solidFill>
                    <a:srgbClr val="000000"/>
                  </a:solidFill>
                  <a:latin typeface="Arial" panose="020B0604020202020204" pitchFamily="34" charset="0"/>
                  <a:ea typeface="宋体" panose="02010600030101010101" pitchFamily="2" charset="-122"/>
                </a:rPr>
                <a:t>R3</a:t>
              </a:r>
              <a:endParaRPr lang="zh-CN" altLang="en-US" sz="1200" baseline="-25000">
                <a:solidFill>
                  <a:srgbClr val="000000"/>
                </a:solidFill>
                <a:latin typeface="Arial" panose="020B0604020202020204" pitchFamily="34" charset="0"/>
                <a:ea typeface="宋体" panose="02010600030101010101" pitchFamily="2" charset="-122"/>
              </a:endParaRPr>
            </a:p>
          </p:txBody>
        </p:sp>
        <p:cxnSp>
          <p:nvCxnSpPr>
            <p:cNvPr id="26" name="直接箭头连接符 25">
              <a:extLst>
                <a:ext uri="{FF2B5EF4-FFF2-40B4-BE49-F238E27FC236}">
                  <a16:creationId xmlns:a16="http://schemas.microsoft.com/office/drawing/2014/main" id="{1E29DA1E-79C9-4E25-8BFE-832FDAA96F5A}"/>
                </a:ext>
              </a:extLst>
            </p:cNvPr>
            <p:cNvCxnSpPr>
              <a:stCxn id="112658" idx="0"/>
            </p:cNvCxnSpPr>
            <p:nvPr/>
          </p:nvCxnSpPr>
          <p:spPr>
            <a:xfrm rot="16200000" flipV="1">
              <a:off x="3786156" y="5787096"/>
              <a:ext cx="142929"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660" name="TextBox 29">
              <a:extLst>
                <a:ext uri="{FF2B5EF4-FFF2-40B4-BE49-F238E27FC236}">
                  <a16:creationId xmlns:a16="http://schemas.microsoft.com/office/drawing/2014/main" id="{FBE9EB31-E625-4229-9659-9261A6788C7C}"/>
                </a:ext>
              </a:extLst>
            </p:cNvPr>
            <p:cNvSpPr txBox="1">
              <a:spLocks noChangeArrowheads="1"/>
            </p:cNvSpPr>
            <p:nvPr/>
          </p:nvSpPr>
          <p:spPr bwMode="auto">
            <a:xfrm>
              <a:off x="5143504" y="6072206"/>
              <a:ext cx="5715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eaLnBrk="1" hangingPunct="1">
                <a:lnSpc>
                  <a:spcPct val="100000"/>
                </a:lnSpc>
                <a:spcBef>
                  <a:spcPct val="0"/>
                </a:spcBef>
                <a:buClrTx/>
                <a:buSzTx/>
                <a:buFontTx/>
                <a:buNone/>
              </a:pPr>
              <a:r>
                <a:rPr lang="en-US" altLang="zh-CN" sz="1200">
                  <a:solidFill>
                    <a:srgbClr val="000000"/>
                  </a:solidFill>
                  <a:latin typeface="Arial" panose="020B0604020202020204" pitchFamily="34" charset="0"/>
                  <a:ea typeface="宋体" panose="02010600030101010101" pitchFamily="2" charset="-122"/>
                </a:rPr>
                <a:t>P</a:t>
              </a:r>
              <a:r>
                <a:rPr lang="en-US" altLang="zh-CN" sz="1200" baseline="-25000">
                  <a:solidFill>
                    <a:srgbClr val="000000"/>
                  </a:solidFill>
                  <a:latin typeface="Arial" panose="020B0604020202020204" pitchFamily="34" charset="0"/>
                  <a:ea typeface="宋体" panose="02010600030101010101" pitchFamily="2" charset="-122"/>
                </a:rPr>
                <a:t>R4</a:t>
              </a:r>
              <a:endParaRPr lang="zh-CN" altLang="en-US" sz="1200" baseline="-25000">
                <a:solidFill>
                  <a:srgbClr val="000000"/>
                </a:solidFill>
                <a:latin typeface="Arial" panose="020B0604020202020204" pitchFamily="34" charset="0"/>
                <a:ea typeface="宋体" panose="02010600030101010101" pitchFamily="2" charset="-122"/>
              </a:endParaRPr>
            </a:p>
          </p:txBody>
        </p:sp>
        <p:cxnSp>
          <p:nvCxnSpPr>
            <p:cNvPr id="31" name="直接箭头连接符 30">
              <a:extLst>
                <a:ext uri="{FF2B5EF4-FFF2-40B4-BE49-F238E27FC236}">
                  <a16:creationId xmlns:a16="http://schemas.microsoft.com/office/drawing/2014/main" id="{9EA65AAA-3B40-4029-8778-24D5AEFE251C}"/>
                </a:ext>
              </a:extLst>
            </p:cNvPr>
            <p:cNvCxnSpPr>
              <a:stCxn id="112660" idx="0"/>
            </p:cNvCxnSpPr>
            <p:nvPr/>
          </p:nvCxnSpPr>
          <p:spPr>
            <a:xfrm rot="16200000" flipV="1">
              <a:off x="5143477" y="5787096"/>
              <a:ext cx="142929"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文本占位符 2">
            <a:extLst>
              <a:ext uri="{FF2B5EF4-FFF2-40B4-BE49-F238E27FC236}">
                <a16:creationId xmlns:a16="http://schemas.microsoft.com/office/drawing/2014/main" id="{2C92386E-8580-4038-9EF3-622B836F3317}"/>
              </a:ext>
            </a:extLst>
          </p:cNvPr>
          <p:cNvSpPr>
            <a:spLocks noGrp="1"/>
          </p:cNvSpPr>
          <p:nvPr>
            <p:ph type="body" sz="half" idx="1"/>
          </p:nvPr>
        </p:nvSpPr>
        <p:spPr>
          <a:xfrm>
            <a:off x="234950" y="620713"/>
            <a:ext cx="8893175" cy="4392612"/>
          </a:xfrm>
        </p:spPr>
        <p:txBody>
          <a:bodyPr/>
          <a:lstStyle/>
          <a:p>
            <a:pPr marL="0" indent="0">
              <a:lnSpc>
                <a:spcPct val="150000"/>
              </a:lnSpc>
              <a:spcBef>
                <a:spcPts val="1800"/>
              </a:spcBef>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       这样，对于每个</a:t>
            </a:r>
            <a:r>
              <a:rPr lang="en-US" altLang="zh-CN" sz="2400">
                <a:latin typeface="微软雅黑" panose="020B0503020204020204" pitchFamily="34" charset="-122"/>
                <a:ea typeface="微软雅黑" panose="020B0503020204020204" pitchFamily="34" charset="-122"/>
              </a:rPr>
              <a:t>p</a:t>
            </a:r>
            <a:r>
              <a:rPr lang="en-US" altLang="zh-CN" sz="2400" baseline="-25000">
                <a:latin typeface="微软雅黑" panose="020B0503020204020204" pitchFamily="34" charset="-122"/>
                <a:ea typeface="微软雅黑" panose="020B0503020204020204" pitchFamily="34" charset="-122"/>
              </a:rPr>
              <a:t>i</a:t>
            </a:r>
            <a:r>
              <a:rPr lang="zh-CN" altLang="en-US" sz="2400">
                <a:latin typeface="微软雅黑" panose="020B0503020204020204" pitchFamily="34" charset="-122"/>
                <a:ea typeface="微软雅黑" panose="020B0503020204020204" pitchFamily="34" charset="-122"/>
              </a:rPr>
              <a:t>，最多有</a:t>
            </a:r>
            <a:r>
              <a:rPr lang="en-US" altLang="zh-CN" sz="2400">
                <a:latin typeface="微软雅黑" panose="020B0503020204020204" pitchFamily="34" charset="-122"/>
                <a:ea typeface="微软雅黑" panose="020B0503020204020204" pitchFamily="34" charset="-122"/>
              </a:rPr>
              <a:t>7</a:t>
            </a:r>
            <a:r>
              <a:rPr lang="zh-CN" altLang="en-US" sz="2400">
                <a:latin typeface="微软雅黑" panose="020B0503020204020204" pitchFamily="34" charset="-122"/>
                <a:ea typeface="微软雅黑" panose="020B0503020204020204" pitchFamily="34" charset="-122"/>
              </a:rPr>
              <a:t>个</a:t>
            </a:r>
            <a:r>
              <a:rPr lang="en-US" altLang="zh-CN" sz="2400">
                <a:latin typeface="微软雅黑" panose="020B0503020204020204" pitchFamily="34" charset="-122"/>
                <a:ea typeface="微软雅黑" panose="020B0503020204020204" pitchFamily="34" charset="-122"/>
              </a:rPr>
              <a:t>p</a:t>
            </a:r>
            <a:r>
              <a:rPr lang="en-US" altLang="zh-CN" sz="2400" baseline="-25000">
                <a:latin typeface="微软雅黑" panose="020B0503020204020204" pitchFamily="34" charset="-122"/>
                <a:ea typeface="微软雅黑" panose="020B0503020204020204" pitchFamily="34" charset="-122"/>
              </a:rPr>
              <a:t>j</a:t>
            </a:r>
            <a:r>
              <a:rPr lang="zh-CN" altLang="en-US" sz="2400">
                <a:latin typeface="微软雅黑" panose="020B0503020204020204" pitchFamily="34" charset="-122"/>
                <a:ea typeface="微软雅黑" panose="020B0503020204020204" pitchFamily="34" charset="-122"/>
              </a:rPr>
              <a:t>要考虑，也就是</a:t>
            </a:r>
            <a:r>
              <a:rPr lang="zh-CN" altLang="en-US" sz="2400" b="1">
                <a:solidFill>
                  <a:srgbClr val="0000FF"/>
                </a:solidFill>
                <a:latin typeface="微软雅黑" panose="020B0503020204020204" pitchFamily="34" charset="-122"/>
                <a:ea typeface="微软雅黑" panose="020B0503020204020204" pitchFamily="34" charset="-122"/>
              </a:rPr>
              <a:t>最多计算</a:t>
            </a:r>
            <a:r>
              <a:rPr lang="en-US" altLang="zh-CN" sz="2400" b="1">
                <a:solidFill>
                  <a:srgbClr val="0000FF"/>
                </a:solidFill>
                <a:latin typeface="微软雅黑" panose="020B0503020204020204" pitchFamily="34" charset="-122"/>
                <a:ea typeface="微软雅黑" panose="020B0503020204020204" pitchFamily="34" charset="-122"/>
              </a:rPr>
              <a:t>p</a:t>
            </a:r>
            <a:r>
              <a:rPr lang="en-US" altLang="zh-CN" sz="2400" b="1" baseline="-25000">
                <a:solidFill>
                  <a:srgbClr val="0000FF"/>
                </a:solidFill>
                <a:latin typeface="微软雅黑" panose="020B0503020204020204" pitchFamily="34" charset="-122"/>
                <a:ea typeface="微软雅黑" panose="020B0503020204020204" pitchFamily="34" charset="-122"/>
              </a:rPr>
              <a:t>i</a:t>
            </a:r>
            <a:r>
              <a:rPr lang="zh-CN" altLang="en-US" sz="2400" b="1">
                <a:solidFill>
                  <a:srgbClr val="0000FF"/>
                </a:solidFill>
                <a:latin typeface="微软雅黑" panose="020B0503020204020204" pitchFamily="34" charset="-122"/>
                <a:ea typeface="微软雅黑" panose="020B0503020204020204" pitchFamily="34" charset="-122"/>
              </a:rPr>
              <a:t>和另外</a:t>
            </a:r>
            <a:r>
              <a:rPr lang="en-US" altLang="zh-CN" sz="2400" b="1">
                <a:solidFill>
                  <a:srgbClr val="0000FF"/>
                </a:solidFill>
                <a:latin typeface="微软雅黑" panose="020B0503020204020204" pitchFamily="34" charset="-122"/>
                <a:ea typeface="微软雅黑" panose="020B0503020204020204" pitchFamily="34" charset="-122"/>
              </a:rPr>
              <a:t>7</a:t>
            </a:r>
            <a:r>
              <a:rPr lang="zh-CN" altLang="en-US" sz="2400" b="1">
                <a:solidFill>
                  <a:srgbClr val="0000FF"/>
                </a:solidFill>
                <a:latin typeface="微软雅黑" panose="020B0503020204020204" pitchFamily="34" charset="-122"/>
                <a:ea typeface="微软雅黑" panose="020B0503020204020204" pitchFamily="34" charset="-122"/>
              </a:rPr>
              <a:t>个点的距离</a:t>
            </a:r>
            <a:r>
              <a:rPr lang="zh-CN" altLang="en-US" sz="2400">
                <a:latin typeface="微软雅黑" panose="020B0503020204020204" pitchFamily="34" charset="-122"/>
                <a:ea typeface="微软雅黑" panose="020B0503020204020204" pitchFamily="34" charset="-122"/>
              </a:rPr>
              <a:t>，所以对每个</a:t>
            </a:r>
            <a:r>
              <a:rPr lang="en-US" altLang="zh-CN" sz="2400">
                <a:latin typeface="微软雅黑" panose="020B0503020204020204" pitchFamily="34" charset="-122"/>
                <a:ea typeface="微软雅黑" panose="020B0503020204020204" pitchFamily="34" charset="-122"/>
              </a:rPr>
              <a:t>p</a:t>
            </a:r>
            <a:r>
              <a:rPr lang="en-US" altLang="zh-CN" sz="2400" baseline="-25000">
                <a:latin typeface="微软雅黑" panose="020B0503020204020204" pitchFamily="34" charset="-122"/>
                <a:ea typeface="微软雅黑" panose="020B0503020204020204" pitchFamily="34" charset="-122"/>
              </a:rPr>
              <a:t>i</a:t>
            </a:r>
            <a:r>
              <a:rPr lang="zh-CN" altLang="en-US" sz="2400">
                <a:latin typeface="微软雅黑" panose="020B0503020204020204" pitchFamily="34" charset="-122"/>
                <a:ea typeface="微软雅黑" panose="020B0503020204020204" pitchFamily="34" charset="-122"/>
              </a:rPr>
              <a:t>，计算时间可看作是</a:t>
            </a:r>
            <a:r>
              <a:rPr lang="en-US" altLang="zh-CN" sz="2400">
                <a:latin typeface="微软雅黑" panose="020B0503020204020204" pitchFamily="34" charset="-122"/>
                <a:ea typeface="微软雅黑" panose="020B0503020204020204" pitchFamily="34" charset="-122"/>
              </a:rPr>
              <a:t>O(1)</a:t>
            </a:r>
            <a:r>
              <a:rPr lang="zh-CN" altLang="en-US" sz="2400">
                <a:latin typeface="微软雅黑" panose="020B0503020204020204" pitchFamily="34" charset="-122"/>
                <a:ea typeface="微软雅黑" panose="020B0503020204020204" pitchFamily="34" charset="-122"/>
              </a:rPr>
              <a:t>的。</a:t>
            </a:r>
            <a:endParaRPr lang="en-US" altLang="zh-CN" sz="2400">
              <a:latin typeface="微软雅黑" panose="020B0503020204020204" pitchFamily="34" charset="-122"/>
              <a:ea typeface="微软雅黑" panose="020B0503020204020204" pitchFamily="34" charset="-122"/>
            </a:endParaRPr>
          </a:p>
          <a:p>
            <a:pPr marL="0" indent="0">
              <a:lnSpc>
                <a:spcPct val="150000"/>
              </a:lnSpc>
              <a:spcBef>
                <a:spcPts val="1800"/>
              </a:spcBef>
              <a:buFont typeface="Wingdings 3" panose="05040102010807070707" pitchFamily="18" charset="2"/>
              <a:buNone/>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则，计算</a:t>
            </a:r>
            <a:r>
              <a:rPr lang="en-US" altLang="zh-CN" sz="2400">
                <a:latin typeface="微软雅黑" panose="020B0503020204020204" pitchFamily="34" charset="-122"/>
                <a:ea typeface="微软雅黑" panose="020B0503020204020204" pitchFamily="34" charset="-122"/>
              </a:rPr>
              <a:t>d</a:t>
            </a:r>
            <a:r>
              <a:rPr lang="en-US" altLang="zh-CN" sz="2400" baseline="-250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的时间就为</a:t>
            </a:r>
            <a:r>
              <a:rPr lang="en-US" altLang="zh-CN" sz="2400">
                <a:latin typeface="微软雅黑" panose="020B0503020204020204" pitchFamily="34" charset="-122"/>
                <a:ea typeface="微软雅黑" panose="020B0503020204020204" pitchFamily="34" charset="-122"/>
              </a:rPr>
              <a:t>O(n)</a:t>
            </a:r>
            <a:r>
              <a:rPr lang="zh-CN" altLang="en-US" sz="2400">
                <a:latin typeface="微软雅黑" panose="020B0503020204020204" pitchFamily="34" charset="-122"/>
                <a:ea typeface="微软雅黑" panose="020B0503020204020204" pitchFamily="34" charset="-122"/>
              </a:rPr>
              <a:t>，即使在最坏的情况下。</a:t>
            </a:r>
            <a:endParaRPr lang="en-US" altLang="zh-CN" sz="2400">
              <a:latin typeface="微软雅黑" panose="020B0503020204020204" pitchFamily="34" charset="-122"/>
              <a:ea typeface="微软雅黑" panose="020B0503020204020204" pitchFamily="34" charset="-122"/>
            </a:endParaRPr>
          </a:p>
          <a:p>
            <a:pPr marL="0" indent="0">
              <a:lnSpc>
                <a:spcPct val="150000"/>
              </a:lnSpc>
              <a:spcBef>
                <a:spcPts val="1800"/>
              </a:spcBef>
              <a:buFont typeface="Wingdings 3" panose="05040102010807070707" pitchFamily="18" charset="2"/>
              <a:buNone/>
            </a:pPr>
            <a:r>
              <a:rPr lang="zh-CN" altLang="en-US" sz="2400">
                <a:latin typeface="微软雅黑" panose="020B0503020204020204" pitchFamily="34" charset="-122"/>
                <a:ea typeface="微软雅黑" panose="020B0503020204020204" pitchFamily="34" charset="-122"/>
              </a:rPr>
              <a:t>       于是，可得：最近点对的求解过程由两个一半大小的递归调用加上合并两个结果的线性附加工作组成：</a:t>
            </a:r>
            <a:endParaRPr lang="en-US" altLang="zh-CN" sz="2400">
              <a:latin typeface="微软雅黑" panose="020B0503020204020204" pitchFamily="34" charset="-122"/>
              <a:ea typeface="微软雅黑" panose="020B0503020204020204" pitchFamily="34" charset="-122"/>
            </a:endParaRPr>
          </a:p>
          <a:p>
            <a:pPr marL="0" indent="0">
              <a:lnSpc>
                <a:spcPct val="150000"/>
              </a:lnSpc>
              <a:spcBef>
                <a:spcPts val="1800"/>
              </a:spcBef>
              <a:buFont typeface="Wingdings 3" panose="05040102010807070707" pitchFamily="18" charset="2"/>
              <a:buNone/>
            </a:pPr>
            <a:r>
              <a:rPr lang="en-US" altLang="zh-CN" sz="2400">
                <a:latin typeface="宋体" panose="02010600030101010101" pitchFamily="2" charset="-122"/>
                <a:ea typeface="宋体" panose="02010600030101010101" pitchFamily="2" charset="-122"/>
              </a:rPr>
              <a:t>                </a:t>
            </a:r>
            <a:r>
              <a:rPr lang="en-US" altLang="zh-CN" sz="2400" b="1">
                <a:latin typeface="微软雅黑" panose="020B0503020204020204" pitchFamily="34" charset="-122"/>
                <a:ea typeface="微软雅黑" panose="020B0503020204020204" pitchFamily="34" charset="-122"/>
              </a:rPr>
              <a:t>T(n) = 2T(n/2) + O(n)</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a:extLst>
              <a:ext uri="{FF2B5EF4-FFF2-40B4-BE49-F238E27FC236}">
                <a16:creationId xmlns:a16="http://schemas.microsoft.com/office/drawing/2014/main" id="{42741B89-4260-4C16-829C-3CE10CE479C3}"/>
              </a:ext>
            </a:extLst>
          </p:cNvPr>
          <p:cNvSpPr txBox="1">
            <a:spLocks/>
          </p:cNvSpPr>
          <p:nvPr/>
        </p:nvSpPr>
        <p:spPr bwMode="auto">
          <a:xfrm>
            <a:off x="250825" y="620713"/>
            <a:ext cx="8680450" cy="3214687"/>
          </a:xfrm>
          <a:prstGeom prst="rect">
            <a:avLst/>
          </a:prstGeom>
          <a:solidFill>
            <a:schemeClr val="bg1"/>
          </a:solidFill>
          <a:ln>
            <a:noFill/>
          </a:ln>
        </p:spPr>
        <p:txBody>
          <a:bodyPr/>
          <a:lstStyle>
            <a:lvl1pPr>
              <a:lnSpc>
                <a:spcPct val="120000"/>
              </a:lnSpc>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lnSpc>
                <a:spcPct val="120000"/>
              </a:lnSpc>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lnSpc>
                <a:spcPct val="120000"/>
              </a:lnSpc>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lnSpc>
                <a:spcPct val="120000"/>
              </a:lnSpc>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lnSpc>
                <a:spcPct val="120000"/>
              </a:lnSpc>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lnSpc>
                <a:spcPct val="120000"/>
              </a:lnSpc>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ea typeface="黑体" panose="02010609060101010101" pitchFamily="49" charset="-122"/>
              </a:defRPr>
            </a:lvl9pPr>
          </a:lstStyle>
          <a:p>
            <a:pPr>
              <a:lnSpc>
                <a:spcPct val="150000"/>
              </a:lnSpc>
              <a:buClr>
                <a:srgbClr val="2DA2BF"/>
              </a:buClr>
              <a:buFont typeface="Wingdings 3" panose="05040102010807070707" pitchFamily="18" charset="2"/>
              <a:buNone/>
              <a:defRPr/>
            </a:pPr>
            <a:r>
              <a:rPr lang="en-US" altLang="zh-CN" sz="2800" dirty="0">
                <a:solidFill>
                  <a:srgbClr val="FF0000"/>
                </a:solidFill>
                <a:latin typeface="微软雅黑" panose="020B0503020204020204" pitchFamily="34" charset="-122"/>
                <a:ea typeface="微软雅黑" panose="020B0503020204020204" pitchFamily="34" charset="-122"/>
              </a:rPr>
              <a:t>y</a:t>
            </a:r>
            <a:r>
              <a:rPr lang="zh-CN" altLang="en-US" sz="2800" dirty="0">
                <a:solidFill>
                  <a:srgbClr val="FF0000"/>
                </a:solidFill>
                <a:latin typeface="微软雅黑" panose="020B0503020204020204" pitchFamily="34" charset="-122"/>
                <a:ea typeface="微软雅黑" panose="020B0503020204020204" pitchFamily="34" charset="-122"/>
              </a:rPr>
              <a:t>坐标的排序问题</a:t>
            </a:r>
            <a:endParaRPr lang="en-US" altLang="zh-CN" sz="2800" dirty="0">
              <a:solidFill>
                <a:srgbClr val="000000"/>
              </a:solidFill>
              <a:latin typeface="微软雅黑" panose="020B0503020204020204" pitchFamily="34" charset="-122"/>
              <a:ea typeface="微软雅黑" panose="020B0503020204020204" pitchFamily="34" charset="-122"/>
            </a:endParaRPr>
          </a:p>
          <a:p>
            <a:pPr>
              <a:lnSpc>
                <a:spcPct val="150000"/>
              </a:lnSpc>
              <a:buClr>
                <a:srgbClr val="2DA2BF"/>
              </a:buClr>
              <a:buFont typeface="Wingdings 3" panose="05040102010807070707" pitchFamily="18" charset="2"/>
              <a:buNone/>
              <a:defRPr/>
            </a:pPr>
            <a:r>
              <a:rPr lang="zh-CN" altLang="en-US" sz="2400" dirty="0">
                <a:solidFill>
                  <a:srgbClr val="000000"/>
                </a:solidFill>
                <a:latin typeface="微软雅黑" panose="020B0503020204020204" pitchFamily="34" charset="-122"/>
                <a:ea typeface="微软雅黑" panose="020B0503020204020204" pitchFamily="34" charset="-122"/>
              </a:rPr>
              <a:t>        如果每次递归都要对点的</a:t>
            </a:r>
            <a:r>
              <a:rPr lang="en-US" altLang="zh-CN" sz="2400" dirty="0">
                <a:solidFill>
                  <a:srgbClr val="000000"/>
                </a:solidFill>
                <a:latin typeface="微软雅黑" panose="020B0503020204020204" pitchFamily="34" charset="-122"/>
                <a:ea typeface="微软雅黑" panose="020B0503020204020204" pitchFamily="34" charset="-122"/>
              </a:rPr>
              <a:t>y</a:t>
            </a:r>
            <a:r>
              <a:rPr lang="zh-CN" altLang="en-US" sz="2400" dirty="0">
                <a:solidFill>
                  <a:srgbClr val="000000"/>
                </a:solidFill>
                <a:latin typeface="微软雅黑" panose="020B0503020204020204" pitchFamily="34" charset="-122"/>
                <a:ea typeface="微软雅黑" panose="020B0503020204020204" pitchFamily="34" charset="-122"/>
              </a:rPr>
              <a:t>坐标重新进行排序，则这又要有</a:t>
            </a:r>
            <a:r>
              <a:rPr lang="en-US" altLang="zh-CN" sz="2400" dirty="0">
                <a:solidFill>
                  <a:srgbClr val="000000"/>
                </a:solidFill>
                <a:latin typeface="微软雅黑" panose="020B0503020204020204" pitchFamily="34" charset="-122"/>
                <a:ea typeface="微软雅黑" panose="020B0503020204020204" pitchFamily="34" charset="-122"/>
              </a:rPr>
              <a:t>O(</a:t>
            </a:r>
            <a:r>
              <a:rPr lang="en-US" altLang="zh-CN" sz="2400" dirty="0" err="1">
                <a:solidFill>
                  <a:srgbClr val="000000"/>
                </a:solidFill>
                <a:latin typeface="微软雅黑" panose="020B0503020204020204" pitchFamily="34" charset="-122"/>
                <a:ea typeface="微软雅黑" panose="020B0503020204020204" pitchFamily="34" charset="-122"/>
              </a:rPr>
              <a:t>nlogn</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的附加工作。</a:t>
            </a:r>
            <a:endParaRPr lang="en-US" altLang="zh-CN" sz="2400" dirty="0">
              <a:solidFill>
                <a:srgbClr val="000000"/>
              </a:solidFill>
              <a:latin typeface="微软雅黑" panose="020B0503020204020204" pitchFamily="34" charset="-122"/>
              <a:ea typeface="微软雅黑" panose="020B0503020204020204" pitchFamily="34" charset="-122"/>
            </a:endParaRPr>
          </a:p>
          <a:p>
            <a:pPr marL="1974850" indent="-1974850">
              <a:lnSpc>
                <a:spcPct val="150000"/>
              </a:lnSpc>
              <a:buClr>
                <a:srgbClr val="2DA2BF"/>
              </a:buClr>
              <a:buFont typeface="Wingdings 3" panose="05040102010807070707" pitchFamily="18" charset="2"/>
              <a:buNone/>
              <a:defRPr/>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总的时间为</a:t>
            </a:r>
            <a:endParaRPr lang="en-US" altLang="zh-CN" sz="2400" dirty="0">
              <a:solidFill>
                <a:srgbClr val="000000"/>
              </a:solidFill>
              <a:latin typeface="微软雅黑" panose="020B0503020204020204" pitchFamily="34" charset="-122"/>
              <a:ea typeface="微软雅黑" panose="020B0503020204020204" pitchFamily="34" charset="-122"/>
            </a:endParaRPr>
          </a:p>
          <a:p>
            <a:pPr>
              <a:lnSpc>
                <a:spcPct val="150000"/>
              </a:lnSpc>
              <a:buClr>
                <a:srgbClr val="2DA2BF"/>
              </a:buClr>
              <a:buFont typeface="Wingdings 3" panose="05040102010807070707" pitchFamily="18" charset="2"/>
              <a:buNone/>
              <a:defRPr/>
            </a:pPr>
            <a:endParaRPr lang="en-US" altLang="zh-CN" sz="2400" dirty="0">
              <a:solidFill>
                <a:srgbClr val="000000"/>
              </a:solidFill>
              <a:latin typeface="微软雅黑" panose="020B0503020204020204" pitchFamily="34" charset="-122"/>
              <a:ea typeface="微软雅黑" panose="020B0503020204020204" pitchFamily="34" charset="-122"/>
            </a:endParaRPr>
          </a:p>
          <a:p>
            <a:pPr>
              <a:lnSpc>
                <a:spcPct val="150000"/>
              </a:lnSpc>
              <a:buClr>
                <a:srgbClr val="2DA2BF"/>
              </a:buClr>
              <a:buFont typeface="Wingdings 3" panose="05040102010807070707" pitchFamily="18" charset="2"/>
              <a:buNone/>
              <a:defRPr/>
            </a:pPr>
            <a:r>
              <a:rPr lang="zh-CN" altLang="en-US" sz="2200" dirty="0">
                <a:solidFill>
                  <a:srgbClr val="000000"/>
                </a:solidFill>
                <a:latin typeface="微软雅黑" panose="020B0503020204020204" pitchFamily="34" charset="-122"/>
                <a:ea typeface="微软雅黑" panose="020B0503020204020204" pitchFamily="34" charset="-122"/>
              </a:rPr>
              <a:t>       </a:t>
            </a:r>
            <a:endParaRPr lang="en-US" altLang="zh-CN" sz="2200" dirty="0">
              <a:solidFill>
                <a:srgbClr val="000000"/>
              </a:solidFill>
              <a:latin typeface="微软雅黑" panose="020B0503020204020204" pitchFamily="34" charset="-122"/>
              <a:ea typeface="微软雅黑" panose="020B0503020204020204" pitchFamily="34" charset="-122"/>
            </a:endParaRPr>
          </a:p>
          <a:p>
            <a:pPr>
              <a:lnSpc>
                <a:spcPct val="150000"/>
              </a:lnSpc>
              <a:spcBef>
                <a:spcPts val="2400"/>
              </a:spcBef>
              <a:buClr>
                <a:srgbClr val="2DA2BF"/>
              </a:buClr>
              <a:buFont typeface="Wingdings 3" panose="05040102010807070707" pitchFamily="18" charset="2"/>
              <a:buNone/>
              <a:defRPr/>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若如此，整个算法的时间复杂度就为</a:t>
            </a:r>
            <a:r>
              <a:rPr lang="en-US" altLang="zh-CN" sz="2400" dirty="0">
                <a:solidFill>
                  <a:srgbClr val="000000"/>
                </a:solidFill>
                <a:latin typeface="微软雅黑" panose="020B0503020204020204" pitchFamily="34" charset="-122"/>
                <a:ea typeface="微软雅黑" panose="020B0503020204020204" pitchFamily="34" charset="-122"/>
              </a:rPr>
              <a:t>O(nlog</a:t>
            </a:r>
            <a:r>
              <a:rPr lang="en-US" altLang="zh-CN" sz="2400" baseline="30000" dirty="0">
                <a:solidFill>
                  <a:srgbClr val="000000"/>
                </a:solidFill>
                <a:latin typeface="微软雅黑" panose="020B0503020204020204" pitchFamily="34" charset="-122"/>
                <a:ea typeface="微软雅黑" panose="020B0503020204020204" pitchFamily="34" charset="-122"/>
              </a:rPr>
              <a:t>2</a:t>
            </a:r>
            <a:r>
              <a:rPr lang="en-US" altLang="zh-CN" sz="2400" dirty="0">
                <a:solidFill>
                  <a:srgbClr val="000000"/>
                </a:solidFill>
                <a:latin typeface="微软雅黑" panose="020B0503020204020204" pitchFamily="34" charset="-122"/>
                <a:ea typeface="微软雅黑" panose="020B0503020204020204" pitchFamily="34" charset="-122"/>
              </a:rPr>
              <a:t>n)</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pPr>
              <a:lnSpc>
                <a:spcPct val="150000"/>
              </a:lnSpc>
              <a:spcBef>
                <a:spcPts val="2400"/>
              </a:spcBef>
              <a:buClr>
                <a:srgbClr val="2DA2BF"/>
              </a:buClr>
              <a:buFont typeface="Wingdings 3" panose="05040102010807070707" pitchFamily="18" charset="2"/>
              <a:buNone/>
              <a:defRPr/>
            </a:pPr>
            <a:r>
              <a:rPr lang="en-US" altLang="zh-CN" sz="2400" b="1" dirty="0">
                <a:solidFill>
                  <a:srgbClr val="000000"/>
                </a:solidFill>
                <a:latin typeface="宋体" panose="02010600030101010101" pitchFamily="2" charset="-122"/>
                <a:ea typeface="宋体" panose="02010600030101010101" pitchFamily="2" charset="-122"/>
              </a:rPr>
              <a:t>   </a:t>
            </a:r>
            <a:r>
              <a:rPr lang="zh-CN" altLang="en-US" sz="2400" b="1" dirty="0">
                <a:solidFill>
                  <a:srgbClr val="FF0000"/>
                </a:solidFill>
                <a:latin typeface="微软雅黑" panose="020B0503020204020204" pitchFamily="34" charset="-122"/>
                <a:ea typeface="微软雅黑" panose="020B0503020204020204" pitchFamily="34" charset="-122"/>
              </a:rPr>
              <a:t>如何处理？</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graphicFrame>
        <p:nvGraphicFramePr>
          <p:cNvPr id="116739" name="Object 3">
            <a:extLst>
              <a:ext uri="{FF2B5EF4-FFF2-40B4-BE49-F238E27FC236}">
                <a16:creationId xmlns:a16="http://schemas.microsoft.com/office/drawing/2014/main" id="{C032E466-654A-40A7-B94B-FC3C90655541}"/>
              </a:ext>
            </a:extLst>
          </p:cNvPr>
          <p:cNvGraphicFramePr>
            <a:graphicFrameLocks noChangeAspect="1"/>
          </p:cNvGraphicFramePr>
          <p:nvPr/>
        </p:nvGraphicFramePr>
        <p:xfrm>
          <a:off x="1979613" y="3487738"/>
          <a:ext cx="5678487" cy="695325"/>
        </p:xfrm>
        <a:graphic>
          <a:graphicData uri="http://schemas.openxmlformats.org/presentationml/2006/ole">
            <mc:AlternateContent xmlns:mc="http://schemas.openxmlformats.org/markup-compatibility/2006">
              <mc:Choice xmlns:v="urn:schemas-microsoft-com:vml" Requires="v">
                <p:oleObj spid="_x0000_s116756" name="公式" r:id="rId4" imgW="1536033" imgH="203112" progId="Equation.3">
                  <p:embed/>
                </p:oleObj>
              </mc:Choice>
              <mc:Fallback>
                <p:oleObj name="公式" r:id="rId4" imgW="1536033" imgH="203112"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3487738"/>
                        <a:ext cx="567848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文本占位符 2">
            <a:extLst>
              <a:ext uri="{FF2B5EF4-FFF2-40B4-BE49-F238E27FC236}">
                <a16:creationId xmlns:a16="http://schemas.microsoft.com/office/drawing/2014/main" id="{C00F1C38-35C2-4244-89BD-50EA4D5AE999}"/>
              </a:ext>
            </a:extLst>
          </p:cNvPr>
          <p:cNvSpPr>
            <a:spLocks noGrp="1"/>
          </p:cNvSpPr>
          <p:nvPr>
            <p:ph type="body" sz="half" idx="1"/>
          </p:nvPr>
        </p:nvSpPr>
        <p:spPr>
          <a:xfrm>
            <a:off x="179388" y="404813"/>
            <a:ext cx="8856662" cy="6022975"/>
          </a:xfrm>
        </p:spPr>
        <p:txBody>
          <a:bodyPr/>
          <a:lstStyle/>
          <a:p>
            <a:pPr marL="0" indent="0">
              <a:lnSpc>
                <a:spcPct val="150000"/>
              </a:lnSpc>
              <a:spcBef>
                <a:spcPts val="0"/>
              </a:spcBef>
              <a:buFont typeface="Wingdings 3" panose="05040102010807070707" pitchFamily="18" charset="2"/>
              <a:buNone/>
              <a:defRPr/>
            </a:pPr>
            <a:r>
              <a:rPr lang="zh-CN" altLang="en-US" sz="2400" b="1" dirty="0">
                <a:latin typeface="微软雅黑" panose="020B0503020204020204" pitchFamily="34" charset="-122"/>
                <a:ea typeface="微软雅黑" panose="020B0503020204020204" pitchFamily="34" charset="-122"/>
              </a:rPr>
              <a:t>解决方案</a:t>
            </a:r>
            <a:r>
              <a:rPr lang="zh-CN" altLang="en-US" sz="2400" dirty="0">
                <a:latin typeface="微软雅黑" panose="020B0503020204020204" pitchFamily="34" charset="-122"/>
                <a:ea typeface="微软雅黑" panose="020B0503020204020204" pitchFamily="34" charset="-122"/>
              </a:rPr>
              <a:t>：改进对点坐标进行排序的处理方法</a:t>
            </a:r>
            <a:r>
              <a:rPr lang="en-US" altLang="zh-CN" sz="2400"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预排序</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3" panose="05040102010807070707" pitchFamily="18" charset="2"/>
              <a:buNone/>
              <a:defRPr/>
            </a:pPr>
            <a:r>
              <a:rPr lang="zh-CN" altLang="en-US" sz="2400" b="1" dirty="0">
                <a:solidFill>
                  <a:srgbClr val="FF0000"/>
                </a:solidFill>
                <a:latin typeface="微软雅黑" panose="020B0503020204020204" pitchFamily="34" charset="-122"/>
                <a:ea typeface="微软雅黑" panose="020B0503020204020204" pitchFamily="34" charset="-122"/>
              </a:rPr>
              <a:t>策略</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设置两个表，</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3" panose="05040102010807070707" pitchFamily="18" charset="2"/>
              <a:buNone/>
              <a:defRPr/>
            </a:pP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P</a:t>
            </a:r>
            <a:r>
              <a:rPr lang="zh-CN" altLang="en-US" sz="2400" dirty="0">
                <a:solidFill>
                  <a:srgbClr val="0000FF"/>
                </a:solidFill>
                <a:latin typeface="微软雅黑" panose="020B0503020204020204" pitchFamily="34" charset="-122"/>
                <a:ea typeface="微软雅黑" panose="020B0503020204020204" pitchFamily="34" charset="-122"/>
              </a:rPr>
              <a:t>表</a:t>
            </a:r>
            <a:r>
              <a:rPr lang="zh-CN" altLang="en-US" sz="2400" dirty="0">
                <a:latin typeface="微软雅黑" panose="020B0503020204020204" pitchFamily="34" charset="-122"/>
                <a:ea typeface="微软雅黑" panose="020B0503020204020204" pitchFamily="34" charset="-122"/>
              </a:rPr>
              <a:t>：按</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坐标对点排序得到的表；</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3" panose="05040102010807070707" pitchFamily="18" charset="2"/>
              <a:buNone/>
              <a:defRPr/>
            </a:pP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Q</a:t>
            </a:r>
            <a:r>
              <a:rPr lang="zh-CN" altLang="en-US" sz="2400" dirty="0">
                <a:solidFill>
                  <a:srgbClr val="0000FF"/>
                </a:solidFill>
                <a:latin typeface="微软雅黑" panose="020B0503020204020204" pitchFamily="34" charset="-122"/>
                <a:ea typeface="微软雅黑" panose="020B0503020204020204" pitchFamily="34" charset="-122"/>
              </a:rPr>
              <a:t>表</a:t>
            </a:r>
            <a:r>
              <a:rPr lang="zh-CN" altLang="en-US" sz="2400" dirty="0">
                <a:latin typeface="微软雅黑" panose="020B0503020204020204" pitchFamily="34" charset="-122"/>
                <a:ea typeface="微软雅黑" panose="020B0503020204020204" pitchFamily="34" charset="-122"/>
              </a:rPr>
              <a:t>：按</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坐标对点排序得到的表。</a:t>
            </a:r>
            <a:endParaRPr lang="en-US" altLang="zh-CN" sz="2400" dirty="0">
              <a:latin typeface="微软雅黑" panose="020B0503020204020204" pitchFamily="34" charset="-122"/>
              <a:ea typeface="微软雅黑" panose="020B0503020204020204" pitchFamily="34" charset="-122"/>
            </a:endParaRPr>
          </a:p>
          <a:p>
            <a:pPr marL="1339850" indent="0">
              <a:lnSpc>
                <a:spcPct val="150000"/>
              </a:lnSpc>
              <a:spcBef>
                <a:spcPts val="0"/>
              </a:spcBef>
              <a:buFont typeface="Wingdings 3" panose="05040102010807070707" pitchFamily="18" charset="2"/>
              <a:buNone/>
              <a:defRPr/>
            </a:pPr>
            <a:r>
              <a:rPr lang="zh-CN" altLang="en-US" sz="2400" b="1" dirty="0">
                <a:latin typeface="微软雅黑" panose="020B0503020204020204" pitchFamily="34" charset="-122"/>
                <a:ea typeface="微软雅黑" panose="020B0503020204020204" pitchFamily="34" charset="-122"/>
              </a:rPr>
              <a:t>这两个表可以在预处理阶段花费</a:t>
            </a:r>
            <a:r>
              <a:rPr lang="en-US" altLang="zh-CN" sz="2400" b="1" dirty="0">
                <a:latin typeface="微软雅黑" panose="020B0503020204020204" pitchFamily="34" charset="-122"/>
                <a:ea typeface="微软雅黑" panose="020B0503020204020204" pitchFamily="34" charset="-122"/>
              </a:rPr>
              <a:t>O(</a:t>
            </a:r>
            <a:r>
              <a:rPr lang="en-US" altLang="zh-CN" sz="2400" b="1" dirty="0" err="1">
                <a:latin typeface="微软雅黑" panose="020B0503020204020204" pitchFamily="34" charset="-122"/>
                <a:ea typeface="微软雅黑" panose="020B0503020204020204" pitchFamily="34" charset="-122"/>
              </a:rPr>
              <a:t>nlogn</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时间得到</a:t>
            </a:r>
            <a:endParaRPr lang="en-US" altLang="zh-CN" sz="2400" b="1" dirty="0">
              <a:latin typeface="微软雅黑" panose="020B0503020204020204" pitchFamily="34" charset="-122"/>
              <a:ea typeface="微软雅黑" panose="020B0503020204020204" pitchFamily="34" charset="-122"/>
            </a:endParaRPr>
          </a:p>
          <a:p>
            <a:pPr marL="0" indent="0">
              <a:lnSpc>
                <a:spcPct val="150000"/>
              </a:lnSpc>
              <a:spcBef>
                <a:spcPts val="1200"/>
              </a:spcBef>
              <a:buFont typeface="Wingdings 3" panose="05040102010807070707" pitchFamily="18" charset="2"/>
              <a:buNone/>
              <a:defRPr/>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( 2) </a:t>
            </a:r>
            <a:r>
              <a:rPr lang="zh-CN" altLang="en-US" sz="2400" dirty="0">
                <a:latin typeface="微软雅黑" panose="020B0503020204020204" pitchFamily="34" charset="-122"/>
                <a:ea typeface="微软雅黑" panose="020B0503020204020204" pitchFamily="34" charset="-122"/>
              </a:rPr>
              <a:t>再记，</a:t>
            </a:r>
            <a:r>
              <a:rPr lang="en-US" altLang="zh-CN" sz="2400" b="1" dirty="0">
                <a:solidFill>
                  <a:srgbClr val="0000FF"/>
                </a:solidFill>
                <a:latin typeface="微软雅黑" panose="020B0503020204020204" pitchFamily="34" charset="-122"/>
                <a:ea typeface="微软雅黑" panose="020B0503020204020204" pitchFamily="34" charset="-122"/>
              </a:rPr>
              <a:t>P</a:t>
            </a:r>
            <a:r>
              <a:rPr lang="en-US" altLang="zh-CN" sz="2400" b="1" baseline="-25000" dirty="0">
                <a:solidFill>
                  <a:srgbClr val="0000FF"/>
                </a:solidFill>
                <a:latin typeface="微软雅黑" panose="020B0503020204020204" pitchFamily="34" charset="-122"/>
                <a:ea typeface="微软雅黑" panose="020B0503020204020204" pitchFamily="34" charset="-122"/>
              </a:rPr>
              <a:t>L</a:t>
            </a:r>
            <a:r>
              <a:rPr lang="zh-CN" altLang="en-US" sz="2400" dirty="0">
                <a:latin typeface="微软雅黑" panose="020B0503020204020204" pitchFamily="34" charset="-122"/>
                <a:ea typeface="微软雅黑" panose="020B0503020204020204" pitchFamily="34" charset="-122"/>
              </a:rPr>
              <a:t>和</a:t>
            </a:r>
            <a:r>
              <a:rPr lang="en-US" altLang="zh-CN" sz="2400" b="1" dirty="0">
                <a:solidFill>
                  <a:srgbClr val="0000FF"/>
                </a:solidFill>
                <a:latin typeface="微软雅黑" panose="020B0503020204020204" pitchFamily="34" charset="-122"/>
                <a:ea typeface="微软雅黑" panose="020B0503020204020204" pitchFamily="34" charset="-122"/>
              </a:rPr>
              <a:t>Q</a:t>
            </a:r>
            <a:r>
              <a:rPr lang="en-US" altLang="zh-CN" sz="2400" b="1" baseline="-25000" dirty="0">
                <a:solidFill>
                  <a:srgbClr val="0000FF"/>
                </a:solidFill>
                <a:latin typeface="微软雅黑" panose="020B0503020204020204" pitchFamily="34" charset="-122"/>
                <a:ea typeface="微软雅黑" panose="020B0503020204020204" pitchFamily="34" charset="-122"/>
              </a:rPr>
              <a:t>L</a:t>
            </a:r>
            <a:r>
              <a:rPr lang="zh-CN" altLang="en-US" sz="2400" dirty="0">
                <a:latin typeface="微软雅黑" panose="020B0503020204020204" pitchFamily="34" charset="-122"/>
                <a:ea typeface="微软雅黑" panose="020B0503020204020204" pitchFamily="34" charset="-122"/>
              </a:rPr>
              <a:t>是传递给左半部分递归调用的参数表，</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3" panose="05040102010807070707" pitchFamily="18" charset="2"/>
              <a:buNone/>
              <a:defRPr/>
            </a:pPr>
            <a:r>
              <a:rPr lang="en-US" altLang="zh-CN" sz="2400" dirty="0">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P</a:t>
            </a:r>
            <a:r>
              <a:rPr lang="en-US" altLang="zh-CN" sz="2400" b="1" baseline="-25000" dirty="0">
                <a:solidFill>
                  <a:srgbClr val="0000FF"/>
                </a:solidFill>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和</a:t>
            </a:r>
            <a:r>
              <a:rPr lang="en-US" altLang="zh-CN" sz="2400" b="1" dirty="0">
                <a:solidFill>
                  <a:srgbClr val="0000FF"/>
                </a:solidFill>
                <a:latin typeface="微软雅黑" panose="020B0503020204020204" pitchFamily="34" charset="-122"/>
                <a:ea typeface="微软雅黑" panose="020B0503020204020204" pitchFamily="34" charset="-122"/>
              </a:rPr>
              <a:t>Q</a:t>
            </a:r>
            <a:r>
              <a:rPr lang="en-US" altLang="zh-CN" sz="2400" b="1" baseline="-25000" dirty="0">
                <a:solidFill>
                  <a:srgbClr val="0000FF"/>
                </a:solidFill>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是传递给右半部分递归调用的参数表。</a:t>
            </a:r>
            <a:endParaRPr lang="en-US" altLang="zh-CN" sz="2400" dirty="0">
              <a:latin typeface="微软雅黑" panose="020B0503020204020204" pitchFamily="34" charset="-122"/>
              <a:ea typeface="微软雅黑" panose="020B0503020204020204" pitchFamily="34" charset="-122"/>
            </a:endParaRPr>
          </a:p>
        </p:txBody>
      </p:sp>
      <p:sp>
        <p:nvSpPr>
          <p:cNvPr id="118787" name="矩形 1">
            <a:extLst>
              <a:ext uri="{FF2B5EF4-FFF2-40B4-BE49-F238E27FC236}">
                <a16:creationId xmlns:a16="http://schemas.microsoft.com/office/drawing/2014/main" id="{577BC3DB-DD25-488C-8DD1-221D75435230}"/>
              </a:ext>
            </a:extLst>
          </p:cNvPr>
          <p:cNvSpPr>
            <a:spLocks noChangeArrowheads="1"/>
          </p:cNvSpPr>
          <p:nvPr/>
        </p:nvSpPr>
        <p:spPr bwMode="auto">
          <a:xfrm>
            <a:off x="755650" y="4759325"/>
            <a:ext cx="7993063" cy="16891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a:latin typeface="微软雅黑" panose="020B0503020204020204" pitchFamily="34" charset="-122"/>
                <a:ea typeface="微软雅黑" panose="020B0503020204020204" pitchFamily="34" charset="-122"/>
              </a:rPr>
              <a:t>在将</a:t>
            </a:r>
            <a:r>
              <a:rPr lang="en-US" altLang="zh-CN" sz="2400">
                <a:latin typeface="微软雅黑" panose="020B0503020204020204" pitchFamily="34" charset="-122"/>
                <a:ea typeface="微软雅黑" panose="020B0503020204020204" pitchFamily="34" charset="-122"/>
              </a:rPr>
              <a:t>P</a:t>
            </a:r>
            <a:r>
              <a:rPr lang="zh-CN" altLang="en-US" sz="2400">
                <a:latin typeface="微软雅黑" panose="020B0503020204020204" pitchFamily="34" charset="-122"/>
                <a:ea typeface="微软雅黑" panose="020B0503020204020204" pitchFamily="34" charset="-122"/>
              </a:rPr>
              <a:t>分为</a:t>
            </a:r>
            <a:r>
              <a:rPr lang="en-US" altLang="zh-CN" sz="2400" b="1">
                <a:solidFill>
                  <a:srgbClr val="0000FF"/>
                </a:solidFill>
                <a:latin typeface="微软雅黑" panose="020B0503020204020204" pitchFamily="34" charset="-122"/>
                <a:ea typeface="微软雅黑" panose="020B0503020204020204" pitchFamily="34" charset="-122"/>
              </a:rPr>
              <a:t>P</a:t>
            </a:r>
            <a:r>
              <a:rPr lang="en-US" altLang="zh-CN" sz="2400" b="1" baseline="-25000">
                <a:solidFill>
                  <a:srgbClr val="0000FF"/>
                </a:solidFill>
                <a:latin typeface="微软雅黑" panose="020B0503020204020204" pitchFamily="34" charset="-122"/>
                <a:ea typeface="微软雅黑" panose="020B0503020204020204" pitchFamily="34" charset="-122"/>
              </a:rPr>
              <a:t>L</a:t>
            </a:r>
            <a:r>
              <a:rPr lang="zh-CN" altLang="en-US" sz="2400">
                <a:latin typeface="微软雅黑" panose="020B0503020204020204" pitchFamily="34" charset="-122"/>
                <a:ea typeface="微软雅黑" panose="020B0503020204020204" pitchFamily="34" charset="-122"/>
              </a:rPr>
              <a:t>和</a:t>
            </a:r>
            <a:r>
              <a:rPr lang="en-US" altLang="zh-CN" sz="2400" b="1">
                <a:solidFill>
                  <a:srgbClr val="0000FF"/>
                </a:solidFill>
                <a:latin typeface="微软雅黑" panose="020B0503020204020204" pitchFamily="34" charset="-122"/>
                <a:ea typeface="微软雅黑" panose="020B0503020204020204" pitchFamily="34" charset="-122"/>
              </a:rPr>
              <a:t>P</a:t>
            </a:r>
            <a:r>
              <a:rPr lang="en-US" altLang="zh-CN" sz="2400" b="1" baseline="-25000">
                <a:solidFill>
                  <a:srgbClr val="0000FF"/>
                </a:solidFill>
                <a:latin typeface="微软雅黑" panose="020B0503020204020204" pitchFamily="34" charset="-122"/>
                <a:ea typeface="微软雅黑" panose="020B0503020204020204" pitchFamily="34" charset="-122"/>
              </a:rPr>
              <a:t>R</a:t>
            </a:r>
            <a:r>
              <a:rPr lang="zh-CN" altLang="en-US" sz="2400">
                <a:latin typeface="微软雅黑" panose="020B0503020204020204" pitchFamily="34" charset="-122"/>
                <a:ea typeface="微软雅黑" panose="020B0503020204020204" pitchFamily="34" charset="-122"/>
              </a:rPr>
              <a:t>之后，复制</a:t>
            </a:r>
            <a:r>
              <a:rPr lang="en-US" altLang="zh-CN" sz="2400">
                <a:latin typeface="微软雅黑" panose="020B0503020204020204" pitchFamily="34" charset="-122"/>
                <a:ea typeface="微软雅黑" panose="020B0503020204020204" pitchFamily="34" charset="-122"/>
              </a:rPr>
              <a:t>Q</a:t>
            </a:r>
            <a:r>
              <a:rPr lang="zh-CN" altLang="en-US" sz="2400">
                <a:latin typeface="微软雅黑" panose="020B0503020204020204" pitchFamily="34" charset="-122"/>
                <a:ea typeface="微软雅黑" panose="020B0503020204020204" pitchFamily="34" charset="-122"/>
              </a:rPr>
              <a:t>到</a:t>
            </a:r>
            <a:r>
              <a:rPr lang="en-US" altLang="zh-CN" sz="2400">
                <a:latin typeface="微软雅黑" panose="020B0503020204020204" pitchFamily="34" charset="-122"/>
                <a:ea typeface="微软雅黑" panose="020B0503020204020204" pitchFamily="34" charset="-122"/>
              </a:rPr>
              <a:t>Q</a:t>
            </a:r>
            <a:r>
              <a:rPr lang="en-US" altLang="zh-CN" sz="2400" baseline="-25000">
                <a:latin typeface="微软雅黑" panose="020B0503020204020204" pitchFamily="34" charset="-122"/>
                <a:ea typeface="微软雅黑" panose="020B0503020204020204" pitchFamily="34" charset="-122"/>
              </a:rPr>
              <a:t>L</a:t>
            </a:r>
            <a:r>
              <a:rPr lang="zh-CN" altLang="en-US" sz="2400">
                <a:latin typeface="微软雅黑" panose="020B0503020204020204" pitchFamily="34" charset="-122"/>
                <a:ea typeface="微软雅黑" panose="020B0503020204020204" pitchFamily="34" charset="-122"/>
              </a:rPr>
              <a:t>和</a:t>
            </a:r>
            <a:r>
              <a:rPr lang="en-US" altLang="zh-CN" sz="2400">
                <a:latin typeface="微软雅黑" panose="020B0503020204020204" pitchFamily="34" charset="-122"/>
                <a:ea typeface="微软雅黑" panose="020B0503020204020204" pitchFamily="34" charset="-122"/>
              </a:rPr>
              <a:t>Q</a:t>
            </a:r>
            <a:r>
              <a:rPr lang="en-US" altLang="zh-CN" sz="2400" baseline="-25000">
                <a:latin typeface="微软雅黑" panose="020B0503020204020204" pitchFamily="34" charset="-122"/>
                <a:ea typeface="微软雅黑" panose="020B0503020204020204" pitchFamily="34" charset="-122"/>
              </a:rPr>
              <a:t>R</a:t>
            </a:r>
            <a:r>
              <a:rPr lang="zh-CN" altLang="en-US" sz="2400">
                <a:latin typeface="微软雅黑" panose="020B0503020204020204" pitchFamily="34" charset="-122"/>
                <a:ea typeface="微软雅黑" panose="020B0503020204020204" pitchFamily="34" charset="-122"/>
              </a:rPr>
              <a:t>中，</a:t>
            </a: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然后</a:t>
            </a:r>
            <a:r>
              <a:rPr lang="zh-CN" altLang="en-US" sz="2400" b="1">
                <a:solidFill>
                  <a:srgbClr val="FF0000"/>
                </a:solidFill>
                <a:latin typeface="微软雅黑" panose="020B0503020204020204" pitchFamily="34" charset="-122"/>
                <a:ea typeface="微软雅黑" panose="020B0503020204020204" pitchFamily="34" charset="-122"/>
              </a:rPr>
              <a:t>删除</a:t>
            </a:r>
            <a:r>
              <a:rPr lang="en-US" altLang="zh-CN" sz="2400" b="1">
                <a:solidFill>
                  <a:srgbClr val="FF0000"/>
                </a:solidFill>
                <a:latin typeface="微软雅黑" panose="020B0503020204020204" pitchFamily="34" charset="-122"/>
                <a:ea typeface="微软雅黑" panose="020B0503020204020204" pitchFamily="34" charset="-122"/>
              </a:rPr>
              <a:t>Q</a:t>
            </a:r>
            <a:r>
              <a:rPr lang="en-US" altLang="zh-CN" sz="2400" b="1" baseline="-25000">
                <a:solidFill>
                  <a:srgbClr val="FF0000"/>
                </a:solidFill>
                <a:latin typeface="微软雅黑" panose="020B0503020204020204" pitchFamily="34" charset="-122"/>
                <a:ea typeface="微软雅黑" panose="020B0503020204020204" pitchFamily="34" charset="-122"/>
              </a:rPr>
              <a:t>L</a:t>
            </a:r>
            <a:r>
              <a:rPr lang="zh-CN" altLang="en-US" sz="2400" b="1">
                <a:solidFill>
                  <a:srgbClr val="FF0000"/>
                </a:solidFill>
                <a:latin typeface="微软雅黑" panose="020B0503020204020204" pitchFamily="34" charset="-122"/>
                <a:ea typeface="微软雅黑" panose="020B0503020204020204" pitchFamily="34" charset="-122"/>
              </a:rPr>
              <a:t>和</a:t>
            </a:r>
            <a:r>
              <a:rPr lang="en-US" altLang="zh-CN" sz="2400" b="1">
                <a:solidFill>
                  <a:srgbClr val="FF0000"/>
                </a:solidFill>
                <a:latin typeface="微软雅黑" panose="020B0503020204020204" pitchFamily="34" charset="-122"/>
                <a:ea typeface="微软雅黑" panose="020B0503020204020204" pitchFamily="34" charset="-122"/>
              </a:rPr>
              <a:t>Q</a:t>
            </a:r>
            <a:r>
              <a:rPr lang="en-US" altLang="zh-CN" sz="2400" b="1" baseline="-25000">
                <a:solidFill>
                  <a:srgbClr val="FF0000"/>
                </a:solidFill>
                <a:latin typeface="微软雅黑" panose="020B0503020204020204" pitchFamily="34" charset="-122"/>
                <a:ea typeface="微软雅黑" panose="020B0503020204020204" pitchFamily="34" charset="-122"/>
              </a:rPr>
              <a:t>R</a:t>
            </a:r>
            <a:r>
              <a:rPr lang="zh-CN" altLang="en-US" sz="2400" b="1">
                <a:solidFill>
                  <a:srgbClr val="FF0000"/>
                </a:solidFill>
                <a:latin typeface="微软雅黑" panose="020B0503020204020204" pitchFamily="34" charset="-122"/>
                <a:ea typeface="微软雅黑" panose="020B0503020204020204" pitchFamily="34" charset="-122"/>
              </a:rPr>
              <a:t>中不在各自范围内的点</a:t>
            </a:r>
            <a:r>
              <a:rPr lang="zh-CN" altLang="en-US" sz="2400">
                <a:latin typeface="微软雅黑" panose="020B0503020204020204" pitchFamily="34" charset="-122"/>
                <a:ea typeface="微软雅黑" panose="020B0503020204020204" pitchFamily="34" charset="-122"/>
              </a:rPr>
              <a:t>。这一操作花费</a:t>
            </a:r>
            <a:r>
              <a:rPr lang="en-US" altLang="zh-CN" sz="2400">
                <a:latin typeface="微软雅黑" panose="020B0503020204020204" pitchFamily="34" charset="-122"/>
                <a:ea typeface="微软雅黑" panose="020B0503020204020204" pitchFamily="34" charset="-122"/>
              </a:rPr>
              <a:t>O(n) </a:t>
            </a:r>
            <a:r>
              <a:rPr lang="zh-CN" altLang="en-US" sz="2400">
                <a:latin typeface="微软雅黑" panose="020B0503020204020204" pitchFamily="34" charset="-122"/>
                <a:ea typeface="微软雅黑" panose="020B0503020204020204" pitchFamily="34" charset="-122"/>
              </a:rPr>
              <a:t>时间即可完成。而此时</a:t>
            </a:r>
            <a:r>
              <a:rPr lang="en-US" altLang="zh-CN" sz="2400">
                <a:latin typeface="微软雅黑" panose="020B0503020204020204" pitchFamily="34" charset="-122"/>
                <a:ea typeface="微软雅黑" panose="020B0503020204020204" pitchFamily="34" charset="-122"/>
              </a:rPr>
              <a:t>Q</a:t>
            </a:r>
            <a:r>
              <a:rPr lang="en-US" altLang="zh-CN" sz="2400" baseline="-25000">
                <a:latin typeface="微软雅黑" panose="020B0503020204020204" pitchFamily="34" charset="-122"/>
                <a:ea typeface="微软雅黑" panose="020B0503020204020204" pitchFamily="34" charset="-122"/>
              </a:rPr>
              <a:t>L</a:t>
            </a:r>
            <a:r>
              <a:rPr lang="zh-CN" altLang="en-US" sz="2400">
                <a:latin typeface="微软雅黑" panose="020B0503020204020204" pitchFamily="34" charset="-122"/>
                <a:ea typeface="微软雅黑" panose="020B0503020204020204" pitchFamily="34" charset="-122"/>
              </a:rPr>
              <a:t>和</a:t>
            </a:r>
            <a:r>
              <a:rPr lang="en-US" altLang="zh-CN" sz="2400">
                <a:latin typeface="微软雅黑" panose="020B0503020204020204" pitchFamily="34" charset="-122"/>
                <a:ea typeface="微软雅黑" panose="020B0503020204020204" pitchFamily="34" charset="-122"/>
              </a:rPr>
              <a:t>Q</a:t>
            </a:r>
            <a:r>
              <a:rPr lang="en-US" altLang="zh-CN" sz="2400" baseline="-25000">
                <a:latin typeface="微软雅黑" panose="020B0503020204020204" pitchFamily="34" charset="-122"/>
                <a:ea typeface="微软雅黑" panose="020B0503020204020204" pitchFamily="34" charset="-122"/>
              </a:rPr>
              <a:t>R</a:t>
            </a:r>
            <a:r>
              <a:rPr lang="zh-CN" altLang="en-US" sz="2400">
                <a:latin typeface="微软雅黑" panose="020B0503020204020204" pitchFamily="34" charset="-122"/>
                <a:ea typeface="微软雅黑" panose="020B0503020204020204" pitchFamily="34" charset="-122"/>
              </a:rPr>
              <a:t>均已按</a:t>
            </a:r>
            <a:r>
              <a:rPr lang="en-US" altLang="zh-CN" sz="2400">
                <a:latin typeface="微软雅黑" panose="020B0503020204020204" pitchFamily="34" charset="-122"/>
                <a:ea typeface="微软雅黑" panose="020B0503020204020204" pitchFamily="34" charset="-122"/>
              </a:rPr>
              <a:t>y</a:t>
            </a:r>
            <a:r>
              <a:rPr lang="zh-CN" altLang="en-US" sz="2400">
                <a:latin typeface="微软雅黑" panose="020B0503020204020204" pitchFamily="34" charset="-122"/>
                <a:ea typeface="微软雅黑" panose="020B0503020204020204" pitchFamily="34" charset="-122"/>
              </a:rPr>
              <a:t>坐标排好序。         </a:t>
            </a:r>
            <a:endParaRPr lang="zh-CN" altLang="en-US" sz="240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文本占位符 2">
            <a:extLst>
              <a:ext uri="{FF2B5EF4-FFF2-40B4-BE49-F238E27FC236}">
                <a16:creationId xmlns:a16="http://schemas.microsoft.com/office/drawing/2014/main" id="{8BC8234B-D71E-4349-BCE2-38DF58247E2F}"/>
              </a:ext>
            </a:extLst>
          </p:cNvPr>
          <p:cNvSpPr>
            <a:spLocks noGrp="1"/>
          </p:cNvSpPr>
          <p:nvPr>
            <p:ph type="body" sz="half" idx="1"/>
          </p:nvPr>
        </p:nvSpPr>
        <p:spPr>
          <a:xfrm>
            <a:off x="392113" y="184150"/>
            <a:ext cx="8572500" cy="6072188"/>
          </a:xfrm>
        </p:spPr>
        <p:txBody>
          <a:bodyPr/>
          <a:lstStyle/>
          <a:p>
            <a:pPr marL="0" indent="0">
              <a:lnSpc>
                <a:spcPct val="125000"/>
              </a:lnSpc>
              <a:buFont typeface="Wingdings 3" panose="05040102010807070707" pitchFamily="18" charset="2"/>
              <a:buNone/>
              <a:defRPr/>
            </a:pPr>
            <a:r>
              <a:rPr lang="zh-CN" altLang="en-US" sz="2400" dirty="0">
                <a:solidFill>
                  <a:srgbClr val="0000FF"/>
                </a:solidFill>
                <a:latin typeface="微软雅黑" panose="020B0503020204020204" pitchFamily="34" charset="-122"/>
                <a:ea typeface="微软雅黑" panose="020B0503020204020204" pitchFamily="34" charset="-122"/>
              </a:rPr>
              <a:t>然后</a:t>
            </a:r>
            <a:r>
              <a:rPr lang="zh-CN" altLang="en-US" sz="2400" dirty="0">
                <a:latin typeface="微软雅黑" panose="020B0503020204020204" pitchFamily="34" charset="-122"/>
                <a:ea typeface="微软雅黑" panose="020B0503020204020204" pitchFamily="34" charset="-122"/>
              </a:rPr>
              <a:t>：将</a:t>
            </a:r>
            <a:r>
              <a:rPr lang="en-US" altLang="zh-CN" sz="2400" dirty="0">
                <a:latin typeface="微软雅黑" panose="020B0503020204020204" pitchFamily="34" charset="-122"/>
                <a:ea typeface="微软雅黑" panose="020B0503020204020204" pitchFamily="34" charset="-122"/>
              </a:rPr>
              <a:t>P</a:t>
            </a:r>
            <a:r>
              <a:rPr lang="en-US" altLang="zh-CN" sz="2400" baseline="-25000" dirty="0">
                <a:latin typeface="微软雅黑" panose="020B0503020204020204" pitchFamily="34" charset="-122"/>
                <a:ea typeface="微软雅黑" panose="020B0503020204020204" pitchFamily="34" charset="-122"/>
              </a:rPr>
              <a:t>L</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a:t>
            </a:r>
            <a:r>
              <a:rPr lang="en-US" altLang="zh-CN" sz="2400" baseline="-250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和经上面处理后得到的</a:t>
            </a:r>
            <a:r>
              <a:rPr lang="en-US" altLang="zh-CN" sz="2400" dirty="0">
                <a:latin typeface="微软雅黑" panose="020B0503020204020204" pitchFamily="34" charset="-122"/>
                <a:ea typeface="微软雅黑" panose="020B0503020204020204" pitchFamily="34" charset="-122"/>
              </a:rPr>
              <a:t>Q</a:t>
            </a:r>
            <a:r>
              <a:rPr lang="en-US" altLang="zh-CN" sz="2400" baseline="-25000" dirty="0">
                <a:latin typeface="微软雅黑" panose="020B0503020204020204" pitchFamily="34" charset="-122"/>
                <a:ea typeface="微软雅黑" panose="020B0503020204020204" pitchFamily="34" charset="-122"/>
              </a:rPr>
              <a:t>L</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Q</a:t>
            </a:r>
            <a:r>
              <a:rPr lang="en-US" altLang="zh-CN" sz="2400" baseline="-250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带入递归过程进</a:t>
            </a:r>
            <a:endParaRPr lang="en-US" altLang="zh-CN" sz="2400" dirty="0">
              <a:latin typeface="微软雅黑" panose="020B0503020204020204" pitchFamily="34" charset="-122"/>
              <a:ea typeface="微软雅黑" panose="020B0503020204020204" pitchFamily="34" charset="-122"/>
            </a:endParaRPr>
          </a:p>
          <a:p>
            <a:pPr marL="0" indent="0">
              <a:lnSpc>
                <a:spcPct val="125000"/>
              </a:lnSpc>
              <a:buFont typeface="Wingdings 3" panose="05040102010807070707" pitchFamily="18" charset="2"/>
              <a:buNone/>
              <a:defRPr/>
            </a:pPr>
            <a:r>
              <a:rPr lang="zh-CN" altLang="en-US" sz="2400" dirty="0">
                <a:latin typeface="微软雅黑" panose="020B0503020204020204" pitchFamily="34" charset="-122"/>
                <a:ea typeface="微软雅黑" panose="020B0503020204020204" pitchFamily="34" charset="-122"/>
              </a:rPr>
              <a:t>          行处理，</a:t>
            </a:r>
            <a:r>
              <a:rPr lang="en-US" altLang="zh-CN" sz="2400" dirty="0">
                <a:latin typeface="微软雅黑" panose="020B0503020204020204" pitchFamily="34" charset="-122"/>
                <a:ea typeface="微软雅黑" panose="020B0503020204020204" pitchFamily="34" charset="-122"/>
              </a:rPr>
              <a:t>P</a:t>
            </a:r>
            <a:r>
              <a:rPr lang="en-US" altLang="zh-CN" sz="2400" baseline="-25000" dirty="0">
                <a:latin typeface="微软雅黑" panose="020B0503020204020204" pitchFamily="34" charset="-122"/>
                <a:ea typeface="微软雅黑" panose="020B0503020204020204" pitchFamily="34" charset="-122"/>
              </a:rPr>
              <a:t>L</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a:t>
            </a:r>
            <a:r>
              <a:rPr lang="en-US" altLang="zh-CN" sz="2400" baseline="-250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是按照</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坐标排序的点集，</a:t>
            </a:r>
            <a:r>
              <a:rPr lang="en-US" altLang="zh-CN" sz="2400" dirty="0">
                <a:latin typeface="微软雅黑" panose="020B0503020204020204" pitchFamily="34" charset="-122"/>
                <a:ea typeface="微软雅黑" panose="020B0503020204020204" pitchFamily="34" charset="-122"/>
              </a:rPr>
              <a:t>Q</a:t>
            </a:r>
            <a:r>
              <a:rPr lang="en-US" altLang="zh-CN" sz="2400" baseline="-25000" dirty="0">
                <a:latin typeface="微软雅黑" panose="020B0503020204020204" pitchFamily="34" charset="-122"/>
                <a:ea typeface="微软雅黑" panose="020B0503020204020204" pitchFamily="34" charset="-122"/>
              </a:rPr>
              <a:t>L</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Q</a:t>
            </a:r>
            <a:r>
              <a:rPr lang="en-US" altLang="zh-CN" sz="2400" baseline="-250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是按</a:t>
            </a:r>
            <a:endParaRPr lang="en-US" altLang="zh-CN" sz="2400" dirty="0">
              <a:latin typeface="微软雅黑" panose="020B0503020204020204" pitchFamily="34" charset="-122"/>
              <a:ea typeface="微软雅黑" panose="020B0503020204020204" pitchFamily="34" charset="-122"/>
            </a:endParaRPr>
          </a:p>
          <a:p>
            <a:pPr marL="0" indent="0">
              <a:lnSpc>
                <a:spcPct val="125000"/>
              </a:lnSpc>
              <a:buFont typeface="Wingdings 3" panose="05040102010807070707" pitchFamily="18" charset="2"/>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照</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坐标排序的点集。</a:t>
            </a:r>
            <a:endParaRPr lang="en-US" altLang="zh-CN" sz="2400" dirty="0">
              <a:latin typeface="微软雅黑" panose="020B0503020204020204" pitchFamily="34" charset="-122"/>
              <a:ea typeface="微软雅黑" panose="020B0503020204020204" pitchFamily="34" charset="-122"/>
            </a:endParaRPr>
          </a:p>
          <a:p>
            <a:pPr marL="0" indent="0">
              <a:lnSpc>
                <a:spcPct val="125000"/>
              </a:lnSpc>
              <a:spcBef>
                <a:spcPts val="1200"/>
              </a:spcBef>
              <a:buFont typeface="Wingdings 3" panose="05040102010807070707" pitchFamily="18" charset="2"/>
              <a:buNone/>
              <a:defRPr/>
            </a:pPr>
            <a:r>
              <a:rPr lang="zh-CN" altLang="en-US" sz="2400" dirty="0">
                <a:solidFill>
                  <a:srgbClr val="0000FF"/>
                </a:solidFill>
                <a:latin typeface="微软雅黑" panose="020B0503020204020204" pitchFamily="34" charset="-122"/>
                <a:ea typeface="微软雅黑" panose="020B0503020204020204" pitchFamily="34" charset="-122"/>
              </a:rPr>
              <a:t>最后</a:t>
            </a:r>
            <a:r>
              <a:rPr lang="zh-CN" altLang="en-US" sz="2400" dirty="0">
                <a:latin typeface="微软雅黑" panose="020B0503020204020204" pitchFamily="34" charset="-122"/>
                <a:ea typeface="微软雅黑" panose="020B0503020204020204" pitchFamily="34" charset="-122"/>
              </a:rPr>
              <a:t>：当递归调用返回时，扫描本级的</a:t>
            </a:r>
            <a:r>
              <a:rPr lang="en-US" altLang="zh-CN" sz="2400" dirty="0">
                <a:latin typeface="微软雅黑" panose="020B0503020204020204" pitchFamily="34" charset="-122"/>
                <a:ea typeface="微软雅黑" panose="020B0503020204020204" pitchFamily="34" charset="-122"/>
              </a:rPr>
              <a:t>Q</a:t>
            </a:r>
            <a:r>
              <a:rPr lang="zh-CN" altLang="en-US" sz="2400" dirty="0">
                <a:latin typeface="微软雅黑" panose="020B0503020204020204" pitchFamily="34" charset="-122"/>
                <a:ea typeface="微软雅黑" panose="020B0503020204020204" pitchFamily="34" charset="-122"/>
              </a:rPr>
              <a:t>表，</a:t>
            </a:r>
            <a:r>
              <a:rPr lang="zh-CN" altLang="en-US" sz="2400" b="1" dirty="0">
                <a:solidFill>
                  <a:srgbClr val="FF0000"/>
                </a:solidFill>
                <a:latin typeface="微软雅黑" panose="020B0503020204020204" pitchFamily="34" charset="-122"/>
                <a:ea typeface="微软雅黑" panose="020B0503020204020204" pitchFamily="34" charset="-122"/>
              </a:rPr>
              <a:t>删除其</a:t>
            </a:r>
            <a:r>
              <a:rPr lang="en-US" altLang="zh-CN" sz="2400" b="1" dirty="0">
                <a:solidFill>
                  <a:srgbClr val="FF0000"/>
                </a:solidFill>
                <a:latin typeface="微软雅黑" panose="020B0503020204020204" pitchFamily="34" charset="-122"/>
                <a:ea typeface="微软雅黑" panose="020B0503020204020204" pitchFamily="34" charset="-122"/>
              </a:rPr>
              <a:t>x</a:t>
            </a:r>
            <a:r>
              <a:rPr lang="zh-CN" altLang="en-US" sz="2400" b="1" dirty="0">
                <a:solidFill>
                  <a:srgbClr val="FF0000"/>
                </a:solidFill>
                <a:latin typeface="微软雅黑" panose="020B0503020204020204" pitchFamily="34" charset="-122"/>
                <a:ea typeface="微软雅黑" panose="020B0503020204020204" pitchFamily="34" charset="-122"/>
              </a:rPr>
              <a:t>坐标不在</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93763" indent="0">
              <a:lnSpc>
                <a:spcPct val="125000"/>
              </a:lnSpc>
              <a:buFont typeface="Wingdings 3" panose="05040102010807070707" pitchFamily="18" charset="2"/>
              <a:buNone/>
              <a:defRPr/>
            </a:pP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带内的所有点</a:t>
            </a:r>
            <a:r>
              <a:rPr lang="zh-CN" altLang="en-US" sz="2400" dirty="0">
                <a:latin typeface="微软雅黑" panose="020B0503020204020204" pitchFamily="34" charset="-122"/>
                <a:ea typeface="微软雅黑" panose="020B0503020204020204" pitchFamily="34" charset="-122"/>
              </a:rPr>
              <a:t>。这一处理需要</a:t>
            </a:r>
            <a:r>
              <a:rPr lang="en-US" altLang="zh-CN" sz="2400" dirty="0">
                <a:latin typeface="微软雅黑" panose="020B0503020204020204" pitchFamily="34" charset="-122"/>
                <a:ea typeface="微软雅黑" panose="020B0503020204020204" pitchFamily="34" charset="-122"/>
              </a:rPr>
              <a:t>O(n)</a:t>
            </a:r>
            <a:r>
              <a:rPr lang="zh-CN" altLang="en-US" sz="2400" dirty="0">
                <a:latin typeface="微软雅黑" panose="020B0503020204020204" pitchFamily="34" charset="-122"/>
                <a:ea typeface="微软雅黑" panose="020B0503020204020204" pitchFamily="34" charset="-122"/>
              </a:rPr>
              <a:t>的时间。下一步，对每个</a:t>
            </a:r>
            <a:r>
              <a:rPr lang="en-US" altLang="zh-CN" sz="2400" dirty="0">
                <a:latin typeface="微软雅黑" panose="020B0503020204020204" pitchFamily="34" charset="-122"/>
                <a:ea typeface="微软雅黑" panose="020B0503020204020204" pitchFamily="34" charset="-122"/>
              </a:rPr>
              <a:t>p</a:t>
            </a:r>
            <a:r>
              <a:rPr lang="en-US" altLang="zh-CN" sz="2400" baseline="-25000" dirty="0">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，寻找近邻中</a:t>
            </a:r>
            <a:r>
              <a:rPr lang="el-GR" altLang="zh-CN" sz="2400" dirty="0">
                <a:latin typeface="微软雅黑" panose="020B0503020204020204" pitchFamily="34" charset="-122"/>
                <a:ea typeface="微软雅黑" panose="020B0503020204020204" pitchFamily="34" charset="-122"/>
              </a:rPr>
              <a:t>Δ</a:t>
            </a:r>
            <a:r>
              <a:rPr lang="en-US" altLang="zh-CN" sz="2400" dirty="0">
                <a:latin typeface="微软雅黑" panose="020B0503020204020204" pitchFamily="34" charset="-122"/>
                <a:ea typeface="微软雅黑" panose="020B0503020204020204" pitchFamily="34" charset="-122"/>
              </a:rPr>
              <a:t>y≤</a:t>
            </a:r>
            <a:r>
              <a:rPr lang="el-GR" altLang="zh-CN" sz="2400" dirty="0">
                <a:latin typeface="微软雅黑" panose="020B0503020204020204" pitchFamily="34" charset="-122"/>
                <a:ea typeface="微软雅黑" panose="020B0503020204020204" pitchFamily="34" charset="-122"/>
              </a:rPr>
              <a:t>δ</a:t>
            </a:r>
            <a:r>
              <a:rPr lang="zh-CN" altLang="en-US" sz="2400" dirty="0">
                <a:latin typeface="微软雅黑" panose="020B0503020204020204" pitchFamily="34" charset="-122"/>
                <a:ea typeface="微软雅黑" panose="020B0503020204020204" pitchFamily="34" charset="-122"/>
              </a:rPr>
              <a:t>的</a:t>
            </a:r>
            <a:r>
              <a:rPr lang="en-US" altLang="zh-CN" sz="2400" dirty="0" err="1">
                <a:latin typeface="微软雅黑" panose="020B0503020204020204" pitchFamily="34" charset="-122"/>
                <a:ea typeface="微软雅黑" panose="020B0503020204020204" pitchFamily="34" charset="-122"/>
              </a:rPr>
              <a:t>p</a:t>
            </a:r>
            <a:r>
              <a:rPr lang="en-US" altLang="zh-CN" sz="2400" baseline="-25000" dirty="0" err="1">
                <a:latin typeface="微软雅黑" panose="020B0503020204020204" pitchFamily="34" charset="-122"/>
                <a:ea typeface="微软雅黑" panose="020B0503020204020204" pitchFamily="34" charset="-122"/>
              </a:rPr>
              <a:t>j</a:t>
            </a:r>
            <a:r>
              <a:rPr lang="zh-CN" altLang="en-US" sz="2400" dirty="0">
                <a:latin typeface="微软雅黑" panose="020B0503020204020204" pitchFamily="34" charset="-122"/>
                <a:ea typeface="微软雅黑" panose="020B0503020204020204" pitchFamily="34" charset="-122"/>
              </a:rPr>
              <a:t>即可。</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spcBef>
                <a:spcPts val="600"/>
              </a:spcBef>
              <a:buFont typeface="Wingdings 3" panose="05040102010807070707" pitchFamily="18" charset="2"/>
              <a:buNone/>
              <a:defRPr/>
            </a:pPr>
            <a:r>
              <a:rPr lang="zh-CN" altLang="en-US" sz="2800" b="1" dirty="0">
                <a:solidFill>
                  <a:srgbClr val="FF0000"/>
                </a:solidFill>
                <a:latin typeface="微软雅黑" panose="020B0503020204020204" pitchFamily="34" charset="-122"/>
                <a:ea typeface="微软雅黑" panose="020B0503020204020204" pitchFamily="34" charset="-122"/>
              </a:rPr>
              <a:t>综上所述</a:t>
            </a:r>
            <a:r>
              <a:rPr lang="zh-CN" altLang="en-US" sz="2800" dirty="0">
                <a:latin typeface="微软雅黑" panose="020B0503020204020204" pitchFamily="34" charset="-122"/>
                <a:ea typeface="微软雅黑" panose="020B0503020204020204" pitchFamily="34" charset="-122"/>
              </a:rPr>
              <a:t>，所有附加工作的总时间为</a:t>
            </a:r>
            <a:r>
              <a:rPr lang="en-US" altLang="zh-CN" sz="2800" dirty="0">
                <a:latin typeface="微软雅黑" panose="020B0503020204020204" pitchFamily="34" charset="-122"/>
                <a:ea typeface="微软雅黑" panose="020B0503020204020204" pitchFamily="34" charset="-122"/>
              </a:rPr>
              <a:t>O(n)</a:t>
            </a:r>
            <a:r>
              <a:rPr lang="zh-CN" altLang="en-US" sz="2800" dirty="0">
                <a:latin typeface="微软雅黑" panose="020B0503020204020204" pitchFamily="34" charset="-122"/>
                <a:ea typeface="微软雅黑" panose="020B0503020204020204" pitchFamily="34" charset="-122"/>
              </a:rPr>
              <a:t>，则整个算</a:t>
            </a:r>
            <a:endParaRPr lang="en-US" altLang="zh-CN" sz="2800" dirty="0">
              <a:latin typeface="微软雅黑" panose="020B0503020204020204" pitchFamily="34" charset="-122"/>
              <a:ea typeface="微软雅黑" panose="020B0503020204020204" pitchFamily="34" charset="-122"/>
            </a:endParaRPr>
          </a:p>
          <a:p>
            <a:pPr marL="0" indent="0">
              <a:lnSpc>
                <a:spcPct val="150000"/>
              </a:lnSpc>
              <a:spcBef>
                <a:spcPts val="600"/>
              </a:spcBef>
              <a:buFont typeface="Wingdings 3" panose="05040102010807070707" pitchFamily="18" charset="2"/>
              <a:buNone/>
              <a:defRPr/>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法的计算时间为</a:t>
            </a:r>
            <a:endParaRPr lang="en-US" altLang="zh-CN" sz="2800" dirty="0">
              <a:latin typeface="微软雅黑" panose="020B0503020204020204" pitchFamily="34" charset="-122"/>
              <a:ea typeface="微软雅黑" panose="020B0503020204020204" pitchFamily="34" charset="-122"/>
            </a:endParaRPr>
          </a:p>
          <a:p>
            <a:pPr marL="0" indent="0">
              <a:buFont typeface="Wingdings 3" panose="05040102010807070707" pitchFamily="18" charset="2"/>
              <a:buNone/>
              <a:defRPr/>
            </a:pPr>
            <a:endParaRPr lang="en-US" altLang="zh-CN" sz="2400" dirty="0">
              <a:latin typeface="微软雅黑" panose="020B0503020204020204" pitchFamily="34" charset="-122"/>
              <a:ea typeface="微软雅黑" panose="020B0503020204020204" pitchFamily="34" charset="-122"/>
            </a:endParaRPr>
          </a:p>
        </p:txBody>
      </p:sp>
      <p:graphicFrame>
        <p:nvGraphicFramePr>
          <p:cNvPr id="120835" name="Object 3">
            <a:extLst>
              <a:ext uri="{FF2B5EF4-FFF2-40B4-BE49-F238E27FC236}">
                <a16:creationId xmlns:a16="http://schemas.microsoft.com/office/drawing/2014/main" id="{DAEC89F2-0938-4945-BBA4-D5BE5B6C5C1E}"/>
              </a:ext>
            </a:extLst>
          </p:cNvPr>
          <p:cNvGraphicFramePr>
            <a:graphicFrameLocks noChangeAspect="1"/>
          </p:cNvGraphicFramePr>
          <p:nvPr/>
        </p:nvGraphicFramePr>
        <p:xfrm>
          <a:off x="2700338" y="4868863"/>
          <a:ext cx="3475037" cy="1084262"/>
        </p:xfrm>
        <a:graphic>
          <a:graphicData uri="http://schemas.openxmlformats.org/presentationml/2006/ole">
            <mc:AlternateContent xmlns:mc="http://schemas.openxmlformats.org/markup-compatibility/2006">
              <mc:Choice xmlns:v="urn:schemas-microsoft-com:vml" Requires="v">
                <p:oleObj spid="_x0000_s120852" name="公式" r:id="rId4" imgW="1282700" imgH="431800" progId="Equation.3">
                  <p:embed/>
                </p:oleObj>
              </mc:Choice>
              <mc:Fallback>
                <p:oleObj name="公式" r:id="rId4" imgW="1282700" imgH="431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4868863"/>
                        <a:ext cx="3475037" cy="10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内容占位符 2">
            <a:extLst>
              <a:ext uri="{FF2B5EF4-FFF2-40B4-BE49-F238E27FC236}">
                <a16:creationId xmlns:a16="http://schemas.microsoft.com/office/drawing/2014/main" id="{DCB8F394-704A-4BED-8F6F-B042B9A3EDE8}"/>
              </a:ext>
            </a:extLst>
          </p:cNvPr>
          <p:cNvSpPr>
            <a:spLocks noGrp="1"/>
          </p:cNvSpPr>
          <p:nvPr>
            <p:ph idx="1"/>
          </p:nvPr>
        </p:nvSpPr>
        <p:spPr>
          <a:xfrm>
            <a:off x="250825" y="260350"/>
            <a:ext cx="8785225" cy="5761038"/>
          </a:xfrm>
          <a:solidFill>
            <a:schemeClr val="bg1"/>
          </a:solidFill>
        </p:spPr>
        <p:txBody>
          <a:bodyPr/>
          <a:lstStyle/>
          <a:p>
            <a:pPr>
              <a:lnSpc>
                <a:spcPct val="150000"/>
              </a:lnSpc>
              <a:spcBef>
                <a:spcPts val="0"/>
              </a:spcBef>
              <a:buFont typeface="Wingdings 2" panose="05020102010507070707" pitchFamily="18" charset="2"/>
              <a:buNone/>
              <a:defRPr/>
            </a:pPr>
            <a:r>
              <a:rPr lang="zh-CN" altLang="en-US" sz="2400" dirty="0">
                <a:solidFill>
                  <a:srgbClr val="FF0000"/>
                </a:solidFill>
              </a:rPr>
              <a:t>作业（递归式化简部分）：</a:t>
            </a:r>
            <a:endParaRPr lang="en-US" altLang="zh-CN" sz="2400" dirty="0">
              <a:solidFill>
                <a:srgbClr val="FF0000"/>
              </a:solidFill>
            </a:endParaRPr>
          </a:p>
          <a:p>
            <a:pPr>
              <a:lnSpc>
                <a:spcPct val="150000"/>
              </a:lnSpc>
              <a:spcBef>
                <a:spcPts val="0"/>
              </a:spcBef>
              <a:buFont typeface="Wingdings" panose="05000000000000000000" pitchFamily="2" charset="2"/>
              <a:buNone/>
              <a:defRPr/>
            </a:pPr>
            <a:r>
              <a:rPr lang="en-US" altLang="zh-CN" sz="2000" dirty="0">
                <a:solidFill>
                  <a:srgbClr val="FF0000"/>
                </a:solidFill>
              </a:rPr>
              <a:t>(2.4)</a:t>
            </a:r>
          </a:p>
          <a:p>
            <a:pPr>
              <a:lnSpc>
                <a:spcPct val="150000"/>
              </a:lnSpc>
              <a:spcBef>
                <a:spcPts val="0"/>
              </a:spcBef>
              <a:buFont typeface="Wingdings 2" panose="05020102010507070707" pitchFamily="18" charset="2"/>
              <a:buNone/>
              <a:defRPr/>
            </a:pPr>
            <a:r>
              <a:rPr lang="en-US" altLang="zh-CN" sz="2000" dirty="0">
                <a:solidFill>
                  <a:srgbClr val="FF0000"/>
                </a:solidFill>
              </a:rPr>
              <a:t>(4.1-5)</a:t>
            </a:r>
            <a:r>
              <a:rPr lang="zh-CN" altLang="en-US" sz="2000" dirty="0"/>
              <a:t>：要求见下一页</a:t>
            </a:r>
            <a:endParaRPr lang="en-US" altLang="zh-CN" sz="2000" dirty="0"/>
          </a:p>
          <a:p>
            <a:pPr>
              <a:lnSpc>
                <a:spcPct val="150000"/>
              </a:lnSpc>
              <a:spcBef>
                <a:spcPts val="0"/>
              </a:spcBef>
              <a:buFont typeface="Wingdings 2" panose="05020102010507070707" pitchFamily="18" charset="2"/>
              <a:buNone/>
              <a:defRPr/>
            </a:pPr>
            <a:r>
              <a:rPr lang="en-US" altLang="zh-CN" sz="2000" dirty="0">
                <a:solidFill>
                  <a:srgbClr val="FF0000"/>
                </a:solidFill>
              </a:rPr>
              <a:t>(4.3-2)  </a:t>
            </a:r>
            <a:r>
              <a:rPr lang="zh-CN" altLang="en-US" sz="2000" dirty="0"/>
              <a:t>证明递归式                                    的解是</a:t>
            </a:r>
            <a:r>
              <a:rPr lang="en-US" altLang="zh-CN" sz="2000" dirty="0"/>
              <a:t>O(</a:t>
            </a:r>
            <a:r>
              <a:rPr lang="en-US" altLang="zh-CN" sz="2000" dirty="0" err="1"/>
              <a:t>lg</a:t>
            </a:r>
            <a:r>
              <a:rPr lang="en-US" altLang="zh-CN" sz="2000" i="1" dirty="0" err="1"/>
              <a:t>n</a:t>
            </a:r>
            <a:r>
              <a:rPr lang="en-US" altLang="zh-CN" sz="2000" dirty="0"/>
              <a:t>)</a:t>
            </a:r>
          </a:p>
          <a:p>
            <a:pPr>
              <a:lnSpc>
                <a:spcPct val="150000"/>
              </a:lnSpc>
              <a:spcBef>
                <a:spcPts val="0"/>
              </a:spcBef>
              <a:buFont typeface="Wingdings 2" panose="05020102010507070707" pitchFamily="18" charset="2"/>
              <a:buNone/>
              <a:defRPr/>
            </a:pPr>
            <a:r>
              <a:rPr lang="en-US" altLang="zh-CN" sz="2000" dirty="0">
                <a:solidFill>
                  <a:srgbClr val="FF0000"/>
                </a:solidFill>
              </a:rPr>
              <a:t>(4.3-9)  </a:t>
            </a:r>
            <a:r>
              <a:rPr lang="zh-CN" altLang="en-US" sz="2000" dirty="0"/>
              <a:t>利用改变变量的方法求解递归式                                    。得到的解</a:t>
            </a:r>
            <a:endParaRPr lang="en-US" altLang="zh-CN" sz="2000" dirty="0"/>
          </a:p>
          <a:p>
            <a:pPr>
              <a:lnSpc>
                <a:spcPct val="150000"/>
              </a:lnSpc>
              <a:spcBef>
                <a:spcPts val="0"/>
              </a:spcBef>
              <a:buFont typeface="Wingdings 2" panose="05020102010507070707" pitchFamily="18" charset="2"/>
              <a:buNone/>
              <a:defRPr/>
            </a:pPr>
            <a:r>
              <a:rPr lang="zh-CN" altLang="en-US" sz="2000" dirty="0"/>
              <a:t>             应是紧确的。</a:t>
            </a:r>
            <a:endParaRPr lang="en-US" altLang="zh-CN" sz="2000" dirty="0"/>
          </a:p>
          <a:p>
            <a:pPr>
              <a:lnSpc>
                <a:spcPct val="150000"/>
              </a:lnSpc>
              <a:spcBef>
                <a:spcPts val="0"/>
              </a:spcBef>
              <a:buFont typeface="Wingdings 2" panose="05020102010507070707" pitchFamily="18" charset="2"/>
              <a:buNone/>
              <a:defRPr/>
            </a:pPr>
            <a:r>
              <a:rPr lang="en-US" altLang="zh-CN" sz="2000" dirty="0">
                <a:solidFill>
                  <a:srgbClr val="FF0000"/>
                </a:solidFill>
              </a:rPr>
              <a:t>(4.4-6) </a:t>
            </a:r>
            <a:r>
              <a:rPr lang="zh-CN" altLang="en-US" sz="2000" dirty="0"/>
              <a:t>对递归式                                                利用递归树证其解</a:t>
            </a:r>
            <a:endParaRPr lang="en-US" altLang="zh-CN" sz="2000" dirty="0"/>
          </a:p>
          <a:p>
            <a:pPr>
              <a:lnSpc>
                <a:spcPct val="150000"/>
              </a:lnSpc>
              <a:spcBef>
                <a:spcPts val="0"/>
              </a:spcBef>
              <a:buFont typeface="Wingdings 2" panose="05020102010507070707" pitchFamily="18" charset="2"/>
              <a:buNone/>
              <a:defRPr/>
            </a:pPr>
            <a:r>
              <a:rPr lang="en-US" altLang="zh-CN" sz="2000" dirty="0"/>
              <a:t>            </a:t>
            </a:r>
            <a:r>
              <a:rPr lang="zh-CN" altLang="en-US" sz="2000" dirty="0"/>
              <a:t>是                 ，其中</a:t>
            </a:r>
            <a:r>
              <a:rPr lang="en-US" altLang="zh-CN" sz="2000" dirty="0"/>
              <a:t>c</a:t>
            </a:r>
            <a:r>
              <a:rPr lang="zh-CN" altLang="en-US" sz="2000" dirty="0"/>
              <a:t>是一个常数。</a:t>
            </a:r>
            <a:endParaRPr lang="en-US" altLang="zh-CN" sz="2000" dirty="0"/>
          </a:p>
          <a:p>
            <a:pPr>
              <a:lnSpc>
                <a:spcPct val="150000"/>
              </a:lnSpc>
              <a:spcBef>
                <a:spcPts val="0"/>
              </a:spcBef>
              <a:buFont typeface="Wingdings 2" panose="05020102010507070707" pitchFamily="18" charset="2"/>
              <a:buNone/>
              <a:defRPr/>
            </a:pPr>
            <a:r>
              <a:rPr lang="en-US" altLang="zh-CN" sz="2000" dirty="0">
                <a:solidFill>
                  <a:srgbClr val="FF0000"/>
                </a:solidFill>
              </a:rPr>
              <a:t>(4.5-1)  </a:t>
            </a:r>
            <a:r>
              <a:rPr lang="zh-CN" altLang="en-US" sz="2000" dirty="0"/>
              <a:t>用主方法来给出下列递归式的紧确渐近界：</a:t>
            </a:r>
            <a:endParaRPr lang="en-US" altLang="zh-CN" sz="2000" dirty="0"/>
          </a:p>
          <a:p>
            <a:pPr>
              <a:lnSpc>
                <a:spcPct val="150000"/>
              </a:lnSpc>
              <a:spcBef>
                <a:spcPts val="0"/>
              </a:spcBef>
              <a:buFont typeface="Wingdings 2" panose="05020102010507070707" pitchFamily="18" charset="2"/>
              <a:buNone/>
              <a:defRPr/>
            </a:pPr>
            <a:r>
              <a:rPr lang="en-US" altLang="zh-CN" sz="2000" dirty="0"/>
              <a:t>             b) T(n) = 2T(n/4) + n</a:t>
            </a:r>
            <a:r>
              <a:rPr lang="en-US" altLang="zh-CN" sz="2000" baseline="30000" dirty="0"/>
              <a:t>1/2</a:t>
            </a:r>
          </a:p>
          <a:p>
            <a:pPr>
              <a:lnSpc>
                <a:spcPct val="150000"/>
              </a:lnSpc>
              <a:spcBef>
                <a:spcPts val="0"/>
              </a:spcBef>
              <a:buFont typeface="Wingdings 2" panose="05020102010507070707" pitchFamily="18" charset="2"/>
              <a:buNone/>
              <a:defRPr/>
            </a:pPr>
            <a:r>
              <a:rPr lang="en-US" altLang="zh-CN" sz="2000" dirty="0"/>
              <a:t>             d) T(n) = 2T(n/4) + n</a:t>
            </a:r>
            <a:r>
              <a:rPr lang="en-US" altLang="zh-CN" sz="2000" baseline="30000" dirty="0"/>
              <a:t>2</a:t>
            </a:r>
          </a:p>
          <a:p>
            <a:pPr marL="0" indent="0">
              <a:lnSpc>
                <a:spcPct val="150000"/>
              </a:lnSpc>
              <a:spcBef>
                <a:spcPts val="0"/>
              </a:spcBef>
              <a:buFont typeface="Wingdings 2" panose="05020102010507070707" pitchFamily="18" charset="2"/>
              <a:buNone/>
              <a:defRPr/>
            </a:pPr>
            <a:r>
              <a:rPr lang="en-US" altLang="zh-CN" sz="2000" dirty="0">
                <a:solidFill>
                  <a:srgbClr val="FF0000"/>
                </a:solidFill>
              </a:rPr>
              <a:t>(4.5-4)  </a:t>
            </a:r>
            <a:r>
              <a:rPr lang="zh-CN" altLang="en-US" sz="2000" dirty="0"/>
              <a:t>主方法能否应用于递归式</a:t>
            </a:r>
            <a:r>
              <a:rPr lang="en-US" altLang="zh-CN" sz="2000" dirty="0"/>
              <a:t>T(n)=4T(n/2)+n</a:t>
            </a:r>
            <a:r>
              <a:rPr lang="en-US" altLang="zh-CN" sz="2000" baseline="30000" dirty="0"/>
              <a:t>2</a:t>
            </a:r>
            <a:r>
              <a:rPr lang="en-US" altLang="zh-CN" sz="2000" dirty="0"/>
              <a:t>logn</a:t>
            </a:r>
            <a:r>
              <a:rPr lang="zh-CN" altLang="en-US" sz="2000" dirty="0"/>
              <a:t>？</a:t>
            </a:r>
            <a:endParaRPr lang="en-US" altLang="zh-CN" sz="2000" dirty="0"/>
          </a:p>
          <a:p>
            <a:pPr>
              <a:lnSpc>
                <a:spcPct val="150000"/>
              </a:lnSpc>
              <a:spcBef>
                <a:spcPts val="0"/>
              </a:spcBef>
              <a:buFont typeface="Wingdings 2" panose="05020102010507070707" pitchFamily="18" charset="2"/>
              <a:buNone/>
              <a:defRPr/>
            </a:pPr>
            <a:r>
              <a:rPr lang="en-US" altLang="zh-CN" sz="2000" dirty="0"/>
              <a:t>            </a:t>
            </a:r>
            <a:r>
              <a:rPr lang="zh-CN" altLang="en-US" sz="2000" dirty="0"/>
              <a:t>为什么？给出此递归式的渐近上界。</a:t>
            </a:r>
            <a:endParaRPr lang="en-US" altLang="zh-CN" sz="2000" dirty="0"/>
          </a:p>
          <a:p>
            <a:pPr>
              <a:lnSpc>
                <a:spcPct val="150000"/>
              </a:lnSpc>
              <a:spcBef>
                <a:spcPts val="0"/>
              </a:spcBef>
              <a:buFont typeface="Wingdings 2" panose="05020102010507070707" pitchFamily="18" charset="2"/>
              <a:buNone/>
              <a:defRPr/>
            </a:pPr>
            <a:endParaRPr lang="en-US" altLang="zh-CN" sz="2400" baseline="30000" dirty="0"/>
          </a:p>
          <a:p>
            <a:pPr>
              <a:lnSpc>
                <a:spcPct val="150000"/>
              </a:lnSpc>
              <a:spcBef>
                <a:spcPts val="0"/>
              </a:spcBef>
              <a:buFont typeface="Wingdings 2" panose="05020102010507070707" pitchFamily="18" charset="2"/>
              <a:buNone/>
              <a:defRPr/>
            </a:pPr>
            <a:endParaRPr lang="en-US" altLang="zh-CN" sz="2400" dirty="0"/>
          </a:p>
        </p:txBody>
      </p:sp>
      <p:graphicFrame>
        <p:nvGraphicFramePr>
          <p:cNvPr id="122883" name="Object 2">
            <a:extLst>
              <a:ext uri="{FF2B5EF4-FFF2-40B4-BE49-F238E27FC236}">
                <a16:creationId xmlns:a16="http://schemas.microsoft.com/office/drawing/2014/main" id="{31B29EC1-9700-429F-A612-D640094F96A2}"/>
              </a:ext>
            </a:extLst>
          </p:cNvPr>
          <p:cNvGraphicFramePr>
            <a:graphicFrameLocks noChangeAspect="1"/>
          </p:cNvGraphicFramePr>
          <p:nvPr/>
        </p:nvGraphicFramePr>
        <p:xfrm>
          <a:off x="2630488" y="1844675"/>
          <a:ext cx="2559050" cy="369888"/>
        </p:xfrm>
        <a:graphic>
          <a:graphicData uri="http://schemas.openxmlformats.org/presentationml/2006/ole">
            <mc:AlternateContent xmlns:mc="http://schemas.openxmlformats.org/markup-compatibility/2006">
              <mc:Choice xmlns:v="urn:schemas-microsoft-com:vml" Requires="v">
                <p:oleObj spid="_x0000_s122951" name="公式" r:id="rId3" imgW="1409088" imgH="241195" progId="Equation.3">
                  <p:embed/>
                </p:oleObj>
              </mc:Choice>
              <mc:Fallback>
                <p:oleObj name="公式" r:id="rId3" imgW="1409088" imgH="24119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0488" y="1844675"/>
                        <a:ext cx="2559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884" name="Object 4">
            <a:extLst>
              <a:ext uri="{FF2B5EF4-FFF2-40B4-BE49-F238E27FC236}">
                <a16:creationId xmlns:a16="http://schemas.microsoft.com/office/drawing/2014/main" id="{48E3D91E-00A4-4C97-A608-BA690B5C58C4}"/>
              </a:ext>
            </a:extLst>
          </p:cNvPr>
          <p:cNvGraphicFramePr>
            <a:graphicFrameLocks noChangeAspect="1"/>
          </p:cNvGraphicFramePr>
          <p:nvPr/>
        </p:nvGraphicFramePr>
        <p:xfrm>
          <a:off x="4859338" y="2241550"/>
          <a:ext cx="2682875" cy="428625"/>
        </p:xfrm>
        <a:graphic>
          <a:graphicData uri="http://schemas.openxmlformats.org/presentationml/2006/ole">
            <mc:AlternateContent xmlns:mc="http://schemas.openxmlformats.org/markup-compatibility/2006">
              <mc:Choice xmlns:v="urn:schemas-microsoft-com:vml" Requires="v">
                <p:oleObj spid="_x0000_s122952" name="公式" r:id="rId5" imgW="1511300" imgH="241300" progId="Equation.3">
                  <p:embed/>
                </p:oleObj>
              </mc:Choice>
              <mc:Fallback>
                <p:oleObj name="公式" r:id="rId5" imgW="1511300" imgH="2413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2241550"/>
                        <a:ext cx="268287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85" name="Object 6">
            <a:extLst>
              <a:ext uri="{FF2B5EF4-FFF2-40B4-BE49-F238E27FC236}">
                <a16:creationId xmlns:a16="http://schemas.microsoft.com/office/drawing/2014/main" id="{FD3A6541-2466-4CD8-A981-EF17EF220D89}"/>
              </a:ext>
            </a:extLst>
          </p:cNvPr>
          <p:cNvGraphicFramePr>
            <a:graphicFrameLocks noChangeAspect="1"/>
          </p:cNvGraphicFramePr>
          <p:nvPr/>
        </p:nvGraphicFramePr>
        <p:xfrm>
          <a:off x="2339975" y="3194050"/>
          <a:ext cx="3429000" cy="376238"/>
        </p:xfrm>
        <a:graphic>
          <a:graphicData uri="http://schemas.openxmlformats.org/presentationml/2006/ole">
            <mc:AlternateContent xmlns:mc="http://schemas.openxmlformats.org/markup-compatibility/2006">
              <mc:Choice xmlns:v="urn:schemas-microsoft-com:vml" Requires="v">
                <p:oleObj spid="_x0000_s122953" name="公式" r:id="rId7" imgW="1854200" imgH="203200" progId="Equation.3">
                  <p:embed/>
                </p:oleObj>
              </mc:Choice>
              <mc:Fallback>
                <p:oleObj name="公式" r:id="rId7" imgW="1854200" imgH="203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3194050"/>
                        <a:ext cx="3429000"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86" name="Object 7">
            <a:extLst>
              <a:ext uri="{FF2B5EF4-FFF2-40B4-BE49-F238E27FC236}">
                <a16:creationId xmlns:a16="http://schemas.microsoft.com/office/drawing/2014/main" id="{90BBF69E-1718-442F-A22D-09CD9B8A9907}"/>
              </a:ext>
            </a:extLst>
          </p:cNvPr>
          <p:cNvGraphicFramePr>
            <a:graphicFrameLocks noChangeAspect="1"/>
          </p:cNvGraphicFramePr>
          <p:nvPr/>
        </p:nvGraphicFramePr>
        <p:xfrm>
          <a:off x="1547813" y="3654425"/>
          <a:ext cx="1235075" cy="381000"/>
        </p:xfrm>
        <a:graphic>
          <a:graphicData uri="http://schemas.openxmlformats.org/presentationml/2006/ole">
            <mc:AlternateContent xmlns:mc="http://schemas.openxmlformats.org/markup-compatibility/2006">
              <mc:Choice xmlns:v="urn:schemas-microsoft-com:vml" Requires="v">
                <p:oleObj spid="_x0000_s122954" name="公式" r:id="rId9" imgW="660113" imgH="203112" progId="Equation.3">
                  <p:embed/>
                </p:oleObj>
              </mc:Choice>
              <mc:Fallback>
                <p:oleObj name="公式" r:id="rId9" imgW="660113" imgH="203112"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3654425"/>
                        <a:ext cx="12350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文本占位符 2">
            <a:extLst>
              <a:ext uri="{FF2B5EF4-FFF2-40B4-BE49-F238E27FC236}">
                <a16:creationId xmlns:a16="http://schemas.microsoft.com/office/drawing/2014/main" id="{EFF49496-3D28-41ED-B056-12B147885AC1}"/>
              </a:ext>
            </a:extLst>
          </p:cNvPr>
          <p:cNvSpPr>
            <a:spLocks noGrp="1"/>
          </p:cNvSpPr>
          <p:nvPr>
            <p:ph type="body" sz="half" idx="1"/>
          </p:nvPr>
        </p:nvSpPr>
        <p:spPr>
          <a:xfrm>
            <a:off x="395288" y="476250"/>
            <a:ext cx="8497887" cy="1081088"/>
          </a:xfrm>
        </p:spPr>
        <p:txBody>
          <a:bodyPr/>
          <a:lstStyle/>
          <a:p>
            <a:pPr marL="107950" indent="0">
              <a:buFont typeface="Wingdings 3" panose="05040102010807070707" pitchFamily="18" charset="2"/>
              <a:buNone/>
            </a:pPr>
            <a:r>
              <a:rPr lang="en-US" altLang="zh-CN">
                <a:solidFill>
                  <a:srgbClr val="FF0000"/>
                </a:solidFill>
              </a:rPr>
              <a:t>4.1-5</a:t>
            </a:r>
            <a:r>
              <a:rPr lang="zh-CN" altLang="en-US">
                <a:solidFill>
                  <a:srgbClr val="FF0000"/>
                </a:solidFill>
              </a:rPr>
              <a:t>要求</a:t>
            </a:r>
            <a:r>
              <a:rPr lang="zh-CN" altLang="en-US"/>
              <a:t>：阅读</a:t>
            </a:r>
            <a:r>
              <a:rPr lang="en-US" altLang="zh-CN"/>
              <a:t>4.1-5</a:t>
            </a:r>
            <a:r>
              <a:rPr lang="zh-CN" altLang="en-US"/>
              <a:t>题面及以下程序，然后写出你对这个算法的理解。</a:t>
            </a:r>
          </a:p>
        </p:txBody>
      </p:sp>
      <p:pic>
        <p:nvPicPr>
          <p:cNvPr id="123907" name="Picture 2">
            <a:extLst>
              <a:ext uri="{FF2B5EF4-FFF2-40B4-BE49-F238E27FC236}">
                <a16:creationId xmlns:a16="http://schemas.microsoft.com/office/drawing/2014/main" id="{F7058AD3-D4FE-429F-B2D0-404B08241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628775"/>
            <a:ext cx="5676900"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a:extLst>
              <a:ext uri="{FF2B5EF4-FFF2-40B4-BE49-F238E27FC236}">
                <a16:creationId xmlns:a16="http://schemas.microsoft.com/office/drawing/2014/main" id="{5B0D97C1-4BBF-49CB-A452-C41FF274F52B}"/>
              </a:ext>
            </a:extLst>
          </p:cNvPr>
          <p:cNvSpPr>
            <a:spLocks noGrp="1"/>
          </p:cNvSpPr>
          <p:nvPr>
            <p:ph idx="1"/>
          </p:nvPr>
        </p:nvSpPr>
        <p:spPr>
          <a:xfrm>
            <a:off x="323850" y="188913"/>
            <a:ext cx="8424863" cy="6408737"/>
          </a:xfrm>
          <a:solidFill>
            <a:schemeClr val="bg1"/>
          </a:solidFill>
        </p:spPr>
        <p:txBody>
          <a:bodyPr/>
          <a:lstStyle/>
          <a:p>
            <a:pPr marL="0" indent="0">
              <a:lnSpc>
                <a:spcPct val="150000"/>
              </a:lnSpc>
              <a:buFont typeface="Wingdings" panose="05000000000000000000" pitchFamily="2" charset="2"/>
              <a:buNone/>
              <a:defRPr/>
            </a:pPr>
            <a:r>
              <a:rPr lang="zh-CN" altLang="en-US" sz="2800" b="1" dirty="0">
                <a:solidFill>
                  <a:srgbClr val="00B050"/>
                </a:solidFill>
              </a:rPr>
              <a:t>方法二</a:t>
            </a:r>
            <a:r>
              <a:rPr lang="zh-CN" altLang="en-US" sz="2800" b="1" dirty="0"/>
              <a:t>：使用分治策略求解</a:t>
            </a:r>
            <a:endParaRPr lang="en-US" altLang="zh-CN" sz="2800" b="1" dirty="0"/>
          </a:p>
          <a:p>
            <a:pPr marL="0" indent="0">
              <a:lnSpc>
                <a:spcPct val="150000"/>
              </a:lnSpc>
              <a:buFont typeface="Wingdings" panose="05000000000000000000" pitchFamily="2" charset="2"/>
              <a:buNone/>
              <a:defRPr/>
            </a:pPr>
            <a:r>
              <a:rPr lang="zh-CN" altLang="en-US" sz="2400" dirty="0"/>
              <a:t>      设当前要寻找子数组</a:t>
            </a:r>
            <a:r>
              <a:rPr lang="en-US" altLang="zh-CN" sz="2400" dirty="0"/>
              <a:t>A[low…high]</a:t>
            </a:r>
            <a:r>
              <a:rPr lang="zh-CN" altLang="en-US" sz="2400" dirty="0"/>
              <a:t>的最大子数组。</a:t>
            </a:r>
            <a:endParaRPr lang="en-US" altLang="zh-CN" sz="2400" dirty="0"/>
          </a:p>
          <a:p>
            <a:pPr marL="0" indent="0">
              <a:lnSpc>
                <a:spcPct val="150000"/>
              </a:lnSpc>
              <a:buFont typeface="Wingdings" panose="05000000000000000000" pitchFamily="2" charset="2"/>
              <a:buNone/>
              <a:defRPr/>
            </a:pPr>
            <a:r>
              <a:rPr lang="zh-CN" altLang="en-US" sz="2400" b="1" dirty="0">
                <a:solidFill>
                  <a:srgbClr val="0000FF"/>
                </a:solidFill>
              </a:rPr>
              <a:t>分治的基本思想是</a:t>
            </a:r>
            <a:r>
              <a:rPr lang="zh-CN" altLang="en-US" sz="2400" dirty="0"/>
              <a:t>：</a:t>
            </a:r>
            <a:endParaRPr lang="en-US" altLang="zh-CN" sz="2400" dirty="0"/>
          </a:p>
          <a:p>
            <a:pPr marL="534988">
              <a:lnSpc>
                <a:spcPct val="150000"/>
              </a:lnSpc>
              <a:buFont typeface="Wingdings" panose="05000000000000000000" pitchFamily="2" charset="2"/>
              <a:buChar char="u"/>
              <a:defRPr/>
            </a:pPr>
            <a:r>
              <a:rPr lang="zh-CN" altLang="en-US" sz="2400" dirty="0"/>
              <a:t>首先将子数组</a:t>
            </a:r>
            <a:r>
              <a:rPr lang="en-US" altLang="zh-CN" sz="2400" dirty="0"/>
              <a:t>A[low…high]</a:t>
            </a:r>
            <a:r>
              <a:rPr lang="zh-CN" altLang="en-US" sz="2400" dirty="0"/>
              <a:t>划分为两个规模尽量相等的子子数组</a:t>
            </a:r>
            <a:endParaRPr lang="en-US" altLang="zh-CN" sz="2400" b="1" dirty="0">
              <a:solidFill>
                <a:srgbClr val="FF0000"/>
              </a:solidFill>
            </a:endParaRPr>
          </a:p>
          <a:p>
            <a:pPr marL="534988">
              <a:lnSpc>
                <a:spcPct val="150000"/>
              </a:lnSpc>
              <a:spcBef>
                <a:spcPts val="1200"/>
              </a:spcBef>
              <a:spcAft>
                <a:spcPts val="600"/>
              </a:spcAft>
              <a:buFont typeface="Wingdings" panose="05000000000000000000" pitchFamily="2" charset="2"/>
              <a:buChar char="u"/>
              <a:defRPr/>
            </a:pPr>
            <a:r>
              <a:rPr lang="zh-CN" altLang="en-US" sz="2400" dirty="0"/>
              <a:t>然后分别求解</a:t>
            </a:r>
            <a:r>
              <a:rPr lang="en-US" altLang="zh-CN" sz="2400" dirty="0"/>
              <a:t>A[low…mid]</a:t>
            </a:r>
            <a:r>
              <a:rPr lang="zh-CN" altLang="en-US" sz="2400" dirty="0"/>
              <a:t>和</a:t>
            </a:r>
            <a:r>
              <a:rPr lang="en-US" altLang="zh-CN" sz="2400" dirty="0"/>
              <a:t>A[mid+1…high]</a:t>
            </a:r>
            <a:r>
              <a:rPr lang="zh-CN" altLang="en-US" sz="2400" dirty="0"/>
              <a:t>的最大子数组。</a:t>
            </a:r>
            <a:endParaRPr lang="en-US" altLang="zh-CN" sz="2400" dirty="0"/>
          </a:p>
          <a:p>
            <a:pPr>
              <a:lnSpc>
                <a:spcPct val="150000"/>
              </a:lnSpc>
              <a:defRPr/>
            </a:pPr>
            <a:endParaRPr lang="en-US" altLang="zh-CN" sz="2000" dirty="0"/>
          </a:p>
          <a:p>
            <a:pPr>
              <a:lnSpc>
                <a:spcPct val="150000"/>
              </a:lnSpc>
              <a:defRPr/>
            </a:pPr>
            <a:endParaRPr lang="en-US" altLang="zh-CN" sz="2000" dirty="0"/>
          </a:p>
          <a:p>
            <a:pPr>
              <a:lnSpc>
                <a:spcPct val="150000"/>
              </a:lnSpc>
              <a:defRPr/>
            </a:pPr>
            <a:endParaRPr lang="en-US" altLang="zh-CN" sz="2000" dirty="0"/>
          </a:p>
          <a:p>
            <a:pPr>
              <a:lnSpc>
                <a:spcPct val="150000"/>
              </a:lnSpc>
              <a:defRPr/>
            </a:pPr>
            <a:endParaRPr lang="en-US" altLang="zh-CN" sz="2000" dirty="0"/>
          </a:p>
          <a:p>
            <a:pPr marL="0" indent="0">
              <a:lnSpc>
                <a:spcPct val="150000"/>
              </a:lnSpc>
              <a:buFont typeface="Wingdings" panose="05000000000000000000" pitchFamily="2" charset="2"/>
              <a:buNone/>
              <a:defRPr/>
            </a:pPr>
            <a:r>
              <a:rPr lang="zh-CN" altLang="en-US" sz="2000" dirty="0"/>
              <a:t>       </a:t>
            </a:r>
          </a:p>
        </p:txBody>
      </p:sp>
      <p:pic>
        <p:nvPicPr>
          <p:cNvPr id="25603" name="Picture 2">
            <a:extLst>
              <a:ext uri="{FF2B5EF4-FFF2-40B4-BE49-F238E27FC236}">
                <a16:creationId xmlns:a16="http://schemas.microsoft.com/office/drawing/2014/main" id="{5D85865B-33B6-46DA-A3DE-C38DFE3E5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221163"/>
            <a:ext cx="61214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a:extLst>
              <a:ext uri="{FF2B5EF4-FFF2-40B4-BE49-F238E27FC236}">
                <a16:creationId xmlns:a16="http://schemas.microsoft.com/office/drawing/2014/main" id="{C65834A6-E0E3-419B-BACB-964D806ED809}"/>
              </a:ext>
            </a:extLst>
          </p:cNvPr>
          <p:cNvSpPr>
            <a:spLocks noGrp="1" noChangeArrowheads="1"/>
          </p:cNvSpPr>
          <p:nvPr>
            <p:ph idx="1"/>
          </p:nvPr>
        </p:nvSpPr>
        <p:spPr>
          <a:xfrm>
            <a:off x="414338" y="1749425"/>
            <a:ext cx="8580437" cy="4189413"/>
          </a:xfrm>
          <a:solidFill>
            <a:schemeClr val="bg1"/>
          </a:solidFill>
        </p:spPr>
        <p:txBody>
          <a:bodyPr/>
          <a:lstStyle/>
          <a:p>
            <a:pPr marL="0" indent="0">
              <a:lnSpc>
                <a:spcPct val="150000"/>
              </a:lnSpc>
              <a:buFont typeface="Wingdings" panose="05000000000000000000" pitchFamily="2" charset="2"/>
              <a:buNone/>
            </a:pPr>
            <a:r>
              <a:rPr lang="zh-CN" altLang="en-US" sz="2400" b="1">
                <a:solidFill>
                  <a:srgbClr val="0000FF"/>
                </a:solidFill>
              </a:rPr>
              <a:t>       </a:t>
            </a:r>
            <a:r>
              <a:rPr lang="en-US" altLang="zh-CN" sz="2400"/>
              <a:t>A[low…high]</a:t>
            </a:r>
            <a:r>
              <a:rPr lang="zh-CN" altLang="en-US" sz="2400"/>
              <a:t>的连续子数组</a:t>
            </a:r>
            <a:r>
              <a:rPr lang="en-US" altLang="zh-CN" sz="2400"/>
              <a:t>A[i…j]</a:t>
            </a:r>
            <a:r>
              <a:rPr lang="zh-CN" altLang="en-US" sz="2400"/>
              <a:t>所处的位置必是下面三种情况之一：</a:t>
            </a:r>
          </a:p>
        </p:txBody>
      </p:sp>
      <p:pic>
        <p:nvPicPr>
          <p:cNvPr id="23556" name="Picture 3">
            <a:extLst>
              <a:ext uri="{FF2B5EF4-FFF2-40B4-BE49-F238E27FC236}">
                <a16:creationId xmlns:a16="http://schemas.microsoft.com/office/drawing/2014/main" id="{C66CE571-285F-4413-A506-C971511DA0F7}"/>
              </a:ext>
            </a:extLst>
          </p:cNvPr>
          <p:cNvPicPr>
            <a:picLocks noChangeAspect="1" noChangeArrowheads="1"/>
          </p:cNvPicPr>
          <p:nvPr/>
        </p:nvPicPr>
        <p:blipFill>
          <a:blip r:embed="rId3"/>
          <a:srcRect/>
          <a:stretch>
            <a:fillRect/>
          </a:stretch>
        </p:blipFill>
        <p:spPr bwMode="auto">
          <a:xfrm>
            <a:off x="533400" y="3090863"/>
            <a:ext cx="8342313" cy="1157287"/>
          </a:xfrm>
          <a:prstGeom prst="rect">
            <a:avLst/>
          </a:prstGeom>
          <a:noFill/>
          <a:ln w="9525">
            <a:solidFill>
              <a:schemeClr val="accent1">
                <a:lumMod val="60000"/>
                <a:lumOff val="40000"/>
              </a:schemeClr>
            </a:solidFill>
            <a:miter lim="800000"/>
            <a:headEnd/>
            <a:tailEnd/>
          </a:ln>
        </p:spPr>
      </p:pic>
      <p:pic>
        <p:nvPicPr>
          <p:cNvPr id="26628" name="Picture 2">
            <a:extLst>
              <a:ext uri="{FF2B5EF4-FFF2-40B4-BE49-F238E27FC236}">
                <a16:creationId xmlns:a16="http://schemas.microsoft.com/office/drawing/2014/main" id="{26ADD918-B8C9-4A5B-B915-04BD7D1A2D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7300" y="4365625"/>
            <a:ext cx="43529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29" name="文本框 1">
            <a:extLst>
              <a:ext uri="{FF2B5EF4-FFF2-40B4-BE49-F238E27FC236}">
                <a16:creationId xmlns:a16="http://schemas.microsoft.com/office/drawing/2014/main" id="{8468B60F-28F2-4600-B914-1BE4E0AF97A7}"/>
              </a:ext>
            </a:extLst>
          </p:cNvPr>
          <p:cNvSpPr txBox="1">
            <a:spLocks noChangeArrowheads="1"/>
          </p:cNvSpPr>
          <p:nvPr/>
        </p:nvSpPr>
        <p:spPr bwMode="auto">
          <a:xfrm>
            <a:off x="417513" y="1062038"/>
            <a:ext cx="3055937" cy="5222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2800" b="1">
                <a:solidFill>
                  <a:schemeClr val="tx1"/>
                </a:solidFill>
              </a:rPr>
              <a:t>基于上述划分有：</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_model">
  <a:themeElements>
    <a:clrScheme name="my_model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my_model">
      <a:majorFont>
        <a:latin typeface="黑体"/>
        <a:ea typeface="黑体"/>
        <a:cs typeface=""/>
      </a:majorFont>
      <a:minorFont>
        <a:latin typeface="Tahoma"/>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my_model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my_model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my_model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my_model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my_model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my_model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17668</TotalTime>
  <Pages>0</Pages>
  <Words>6884</Words>
  <Characters>0</Characters>
  <Application>Microsoft Office PowerPoint</Application>
  <DocSecurity>0</DocSecurity>
  <PresentationFormat>全屏显示(4:3)</PresentationFormat>
  <Lines>0</Lines>
  <Paragraphs>675</Paragraphs>
  <Slides>79</Slides>
  <Notes>37</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79</vt:i4>
      </vt:variant>
    </vt:vector>
  </HeadingPairs>
  <TitlesOfParts>
    <vt:vector size="95" baseType="lpstr">
      <vt:lpstr>黑体</vt:lpstr>
      <vt:lpstr>隶书</vt:lpstr>
      <vt:lpstr>宋体</vt:lpstr>
      <vt:lpstr>微软雅黑</vt:lpstr>
      <vt:lpstr>Arial</vt:lpstr>
      <vt:lpstr>Calibri</vt:lpstr>
      <vt:lpstr>Franklin Gothic Book</vt:lpstr>
      <vt:lpstr>Lucida Sans Unicode</vt:lpstr>
      <vt:lpstr>Tahoma</vt:lpstr>
      <vt:lpstr>Verdana</vt:lpstr>
      <vt:lpstr>Wingdings</vt:lpstr>
      <vt:lpstr>Wingdings 2</vt:lpstr>
      <vt:lpstr>Wingdings 3</vt:lpstr>
      <vt:lpstr>my_model</vt:lpstr>
      <vt:lpstr>聚合</vt:lpstr>
      <vt:lpstr>公式</vt:lpstr>
      <vt:lpstr>算法设计与分析 Computer Algorithm Design &amp; Analysis</vt:lpstr>
      <vt:lpstr>Chapter 4 Divide-and-Conquer   分治策略</vt:lpstr>
      <vt:lpstr>PowerPoint 演示文稿</vt:lpstr>
      <vt:lpstr>PowerPoint 演示文稿</vt:lpstr>
      <vt:lpstr>PowerPoint 演示文稿</vt:lpstr>
      <vt:lpstr>4.1 最大子数组问题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代换法(The substitution method for solving recurrences)</vt:lpstr>
      <vt:lpstr>PowerPoint 演示文稿</vt:lpstr>
      <vt:lpstr>PowerPoint 演示文稿</vt:lpstr>
      <vt:lpstr>PowerPoint 演示文稿</vt:lpstr>
      <vt:lpstr>PowerPoint 演示文稿</vt:lpstr>
      <vt:lpstr>如何猜测递归式的解呢？</vt:lpstr>
      <vt:lpstr>PowerPoint 演示文稿</vt:lpstr>
      <vt:lpstr>PowerPoint 演示文稿</vt:lpstr>
      <vt:lpstr>2）递归树法(The recursion-tree method for solving recurrences)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3）主方法（The master method for solving recurrences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还有没有其它方法化简递归式？</vt:lpstr>
      <vt:lpstr>PowerPoint 演示文稿</vt:lpstr>
      <vt:lpstr>33.4 最近点对问题</vt:lpstr>
      <vt:lpstr>PowerPoint 演示文稿</vt:lpstr>
      <vt:lpstr>PowerPoint 演示文稿</vt:lpstr>
      <vt:lpstr>2.求解最近点对问题的分治方法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HUST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CJC</dc:creator>
  <cp:keywords/>
  <dc:description/>
  <cp:lastModifiedBy>慕容 熙熙</cp:lastModifiedBy>
  <cp:revision>457</cp:revision>
  <dcterms:created xsi:type="dcterms:W3CDTF">2007-12-26T08:54:07Z</dcterms:created>
  <dcterms:modified xsi:type="dcterms:W3CDTF">2022-03-09T03:29:51Z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