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95" r:id="rId3"/>
    <p:sldId id="300" r:id="rId4"/>
    <p:sldId id="301" r:id="rId5"/>
    <p:sldId id="302" r:id="rId6"/>
    <p:sldId id="303" r:id="rId7"/>
    <p:sldId id="294" r:id="rId8"/>
    <p:sldId id="304" r:id="rId9"/>
    <p:sldId id="298" r:id="rId10"/>
    <p:sldId id="305" r:id="rId11"/>
    <p:sldId id="299" r:id="rId12"/>
  </p:sldIdLst>
  <p:sldSz cx="9144000" cy="6858000" type="screen4x3"/>
  <p:notesSz cx="6858000" cy="9144000"/>
  <p:embeddedFontLst>
    <p:embeddedFont>
      <p:font typeface="Candara" panose="020E0502030303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2"/>
    <p:restoredTop sz="96608"/>
  </p:normalViewPr>
  <p:slideViewPr>
    <p:cSldViewPr snapToGrid="0">
      <p:cViewPr varScale="1">
        <p:scale>
          <a:sx n="96" d="100"/>
          <a:sy n="96" d="100"/>
        </p:scale>
        <p:origin x="1109"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838200"/>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IN" sz="4800" b="1" dirty="0">
                <a:solidFill>
                  <a:srgbClr val="FF0000"/>
                </a:solidFill>
                <a:latin typeface="Aptos" panose="020B0004020202020204" pitchFamily="34" charset="0"/>
                <a:ea typeface="Candara"/>
                <a:cs typeface="Candara"/>
                <a:sym typeface="Candara"/>
              </a:rPr>
              <a:t>Expense Tracker</a:t>
            </a:r>
            <a:endParaRPr sz="4800" b="1" i="0" u="none" strike="noStrike" cap="none" dirty="0">
              <a:solidFill>
                <a:srgbClr val="FF0000"/>
              </a:solidFill>
              <a:latin typeface="Aptos" panose="020B0004020202020204" pitchFamily="34" charset="0"/>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Aptos" panose="020B0004020202020204" pitchFamily="34" charset="0"/>
              <a:ea typeface="Candara"/>
              <a:cs typeface="Candara"/>
              <a:sym typeface="Candara"/>
            </a:endParaRPr>
          </a:p>
          <a:p>
            <a:pPr marL="0" marR="0" lvl="0" indent="0" algn="ctr" rtl="0">
              <a:spcBef>
                <a:spcPts val="0"/>
              </a:spcBef>
              <a:spcAft>
                <a:spcPts val="0"/>
              </a:spcAft>
              <a:buNone/>
            </a:pPr>
            <a:endParaRPr lang="en-IN" sz="3200" dirty="0">
              <a:latin typeface="Aptos" panose="020B0004020202020204" pitchFamily="34" charset="0"/>
            </a:endParaRPr>
          </a:p>
          <a:p>
            <a:pPr marL="0" marR="0" lvl="0" indent="0" algn="ctr" rtl="0">
              <a:spcBef>
                <a:spcPts val="0"/>
              </a:spcBef>
              <a:spcAft>
                <a:spcPts val="0"/>
              </a:spcAft>
              <a:buNone/>
            </a:pPr>
            <a:r>
              <a:rPr lang="en-IN" sz="3200" b="1" dirty="0">
                <a:solidFill>
                  <a:srgbClr val="FF0000"/>
                </a:solidFill>
                <a:latin typeface="Aptos" panose="020B0004020202020204" pitchFamily="34" charset="0"/>
                <a:ea typeface="Candara"/>
                <a:cs typeface="Candara"/>
                <a:sym typeface="Candara"/>
              </a:rPr>
              <a:t>Name - Avantika</a:t>
            </a:r>
          </a:p>
          <a:p>
            <a:pPr marL="0" marR="0" lvl="0" indent="0" algn="ctr" rtl="0">
              <a:spcBef>
                <a:spcPts val="0"/>
              </a:spcBef>
              <a:spcAft>
                <a:spcPts val="0"/>
              </a:spcAft>
              <a:buNone/>
            </a:pPr>
            <a:r>
              <a:rPr lang="en-IN" sz="3200" b="1" i="0" u="none" strike="noStrike" cap="none" dirty="0">
                <a:solidFill>
                  <a:srgbClr val="FF0000"/>
                </a:solidFill>
                <a:latin typeface="Aptos" panose="020B0004020202020204" pitchFamily="34" charset="0"/>
                <a:ea typeface="Candara"/>
                <a:cs typeface="Candara"/>
                <a:sym typeface="Candara"/>
              </a:rPr>
              <a:t>Roll No.</a:t>
            </a:r>
            <a:r>
              <a:rPr lang="en-IN" sz="3200" b="1" dirty="0">
                <a:solidFill>
                  <a:srgbClr val="FF0000"/>
                </a:solidFill>
                <a:latin typeface="Aptos" panose="020B0004020202020204" pitchFamily="34" charset="0"/>
                <a:ea typeface="Candara"/>
                <a:cs typeface="Candara"/>
                <a:sym typeface="Candara"/>
              </a:rPr>
              <a:t> -2210990197</a:t>
            </a:r>
            <a:endParaRPr b="1" i="0" u="none" strike="noStrike" cap="none" dirty="0">
              <a:solidFill>
                <a:srgbClr val="FF0000"/>
              </a:solidFill>
              <a:latin typeface="Aptos" panose="020B0004020202020204" pitchFamily="34" charset="0"/>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BBDE3-C6F5-7114-333E-3652C2601D26}"/>
              </a:ext>
            </a:extLst>
          </p:cNvPr>
          <p:cNvSpPr>
            <a:spLocks noGrp="1"/>
          </p:cNvSpPr>
          <p:nvPr>
            <p:ph type="title"/>
          </p:nvPr>
        </p:nvSpPr>
        <p:spPr/>
        <p:txBody>
          <a:bodyPr/>
          <a:lstStyle/>
          <a:p>
            <a:r>
              <a:rPr lang="en-IN" dirty="0"/>
              <a:t>Output</a:t>
            </a:r>
          </a:p>
        </p:txBody>
      </p:sp>
      <p:sp>
        <p:nvSpPr>
          <p:cNvPr id="4" name="Date Placeholder 3">
            <a:extLst>
              <a:ext uri="{FF2B5EF4-FFF2-40B4-BE49-F238E27FC236}">
                <a16:creationId xmlns:a16="http://schemas.microsoft.com/office/drawing/2014/main" id="{598F6BD3-663E-A1D5-0C0F-96F5BD9D611A}"/>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AF4FE411-EB14-1EE4-FF38-13FCF520AA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grpSp>
        <p:nvGrpSpPr>
          <p:cNvPr id="6" name="Group 5">
            <a:extLst>
              <a:ext uri="{FF2B5EF4-FFF2-40B4-BE49-F238E27FC236}">
                <a16:creationId xmlns:a16="http://schemas.microsoft.com/office/drawing/2014/main" id="{433FD25C-5CD4-3C5E-A209-B376F6A41649}"/>
              </a:ext>
            </a:extLst>
          </p:cNvPr>
          <p:cNvGrpSpPr/>
          <p:nvPr/>
        </p:nvGrpSpPr>
        <p:grpSpPr>
          <a:xfrm>
            <a:off x="133938" y="818966"/>
            <a:ext cx="4125642" cy="3383280"/>
            <a:chOff x="617516" y="629392"/>
            <a:chExt cx="6348060" cy="4985911"/>
          </a:xfrm>
        </p:grpSpPr>
        <p:pic>
          <p:nvPicPr>
            <p:cNvPr id="7" name="Picture 6">
              <a:extLst>
                <a:ext uri="{FF2B5EF4-FFF2-40B4-BE49-F238E27FC236}">
                  <a16:creationId xmlns:a16="http://schemas.microsoft.com/office/drawing/2014/main" id="{9DEBDE33-2DF8-0EAB-712D-2D002C936DA6}"/>
                </a:ext>
              </a:extLst>
            </p:cNvPr>
            <p:cNvPicPr>
              <a:picLocks noChangeAspect="1"/>
            </p:cNvPicPr>
            <p:nvPr/>
          </p:nvPicPr>
          <p:blipFill rotWithShape="1">
            <a:blip r:embed="rId2"/>
            <a:srcRect l="14611" t="32035" r="36785" b="21905"/>
            <a:stretch/>
          </p:blipFill>
          <p:spPr>
            <a:xfrm>
              <a:off x="617516" y="629392"/>
              <a:ext cx="5925788" cy="3158837"/>
            </a:xfrm>
            <a:prstGeom prst="rect">
              <a:avLst/>
            </a:prstGeom>
          </p:spPr>
        </p:pic>
        <p:pic>
          <p:nvPicPr>
            <p:cNvPr id="8" name="Picture 7">
              <a:extLst>
                <a:ext uri="{FF2B5EF4-FFF2-40B4-BE49-F238E27FC236}">
                  <a16:creationId xmlns:a16="http://schemas.microsoft.com/office/drawing/2014/main" id="{2CF0AC69-B8DC-FE91-25CC-0F475CF3F3AC}"/>
                </a:ext>
              </a:extLst>
            </p:cNvPr>
            <p:cNvPicPr>
              <a:picLocks noChangeAspect="1"/>
            </p:cNvPicPr>
            <p:nvPr/>
          </p:nvPicPr>
          <p:blipFill rotWithShape="1">
            <a:blip r:embed="rId3"/>
            <a:srcRect l="14805" t="46234" r="33348" b="25368"/>
            <a:stretch/>
          </p:blipFill>
          <p:spPr>
            <a:xfrm>
              <a:off x="617516" y="3429000"/>
              <a:ext cx="6348060" cy="2186303"/>
            </a:xfrm>
            <a:prstGeom prst="rect">
              <a:avLst/>
            </a:prstGeom>
          </p:spPr>
        </p:pic>
      </p:grpSp>
      <p:grpSp>
        <p:nvGrpSpPr>
          <p:cNvPr id="9" name="Group 8">
            <a:extLst>
              <a:ext uri="{FF2B5EF4-FFF2-40B4-BE49-F238E27FC236}">
                <a16:creationId xmlns:a16="http://schemas.microsoft.com/office/drawing/2014/main" id="{009AE3C1-09FA-6349-706F-4241D8693E5F}"/>
              </a:ext>
            </a:extLst>
          </p:cNvPr>
          <p:cNvGrpSpPr/>
          <p:nvPr/>
        </p:nvGrpSpPr>
        <p:grpSpPr>
          <a:xfrm>
            <a:off x="4119081" y="854507"/>
            <a:ext cx="4289695" cy="2928487"/>
            <a:chOff x="299719" y="364785"/>
            <a:chExt cx="5477303" cy="4434840"/>
          </a:xfrm>
        </p:grpSpPr>
        <p:pic>
          <p:nvPicPr>
            <p:cNvPr id="10" name="Picture 9">
              <a:extLst>
                <a:ext uri="{FF2B5EF4-FFF2-40B4-BE49-F238E27FC236}">
                  <a16:creationId xmlns:a16="http://schemas.microsoft.com/office/drawing/2014/main" id="{31ECC0F2-8EED-7BE4-4441-5A40EA982523}"/>
                </a:ext>
              </a:extLst>
            </p:cNvPr>
            <p:cNvPicPr>
              <a:picLocks noChangeAspect="1"/>
            </p:cNvPicPr>
            <p:nvPr/>
          </p:nvPicPr>
          <p:blipFill rotWithShape="1">
            <a:blip r:embed="rId4"/>
            <a:srcRect l="14250" t="32740" r="41583" b="21482"/>
            <a:stretch/>
          </p:blipFill>
          <p:spPr>
            <a:xfrm>
              <a:off x="335280" y="364785"/>
              <a:ext cx="5384800" cy="3139440"/>
            </a:xfrm>
            <a:prstGeom prst="rect">
              <a:avLst/>
            </a:prstGeom>
          </p:spPr>
        </p:pic>
        <p:pic>
          <p:nvPicPr>
            <p:cNvPr id="11" name="Picture 10">
              <a:extLst>
                <a:ext uri="{FF2B5EF4-FFF2-40B4-BE49-F238E27FC236}">
                  <a16:creationId xmlns:a16="http://schemas.microsoft.com/office/drawing/2014/main" id="{298EC656-0189-D144-8BF7-BDD5A2537694}"/>
                </a:ext>
              </a:extLst>
            </p:cNvPr>
            <p:cNvPicPr>
              <a:picLocks noChangeAspect="1"/>
            </p:cNvPicPr>
            <p:nvPr/>
          </p:nvPicPr>
          <p:blipFill rotWithShape="1">
            <a:blip r:embed="rId5"/>
            <a:srcRect l="14083" t="31556" r="41167" b="26667"/>
            <a:stretch/>
          </p:blipFill>
          <p:spPr>
            <a:xfrm>
              <a:off x="299719" y="1934505"/>
              <a:ext cx="5477303" cy="2865120"/>
            </a:xfrm>
            <a:prstGeom prst="rect">
              <a:avLst/>
            </a:prstGeom>
          </p:spPr>
        </p:pic>
      </p:grpSp>
      <p:grpSp>
        <p:nvGrpSpPr>
          <p:cNvPr id="12" name="Group 11">
            <a:extLst>
              <a:ext uri="{FF2B5EF4-FFF2-40B4-BE49-F238E27FC236}">
                <a16:creationId xmlns:a16="http://schemas.microsoft.com/office/drawing/2014/main" id="{76C4B6BF-0321-72AC-2155-CA8C22DE4811}"/>
              </a:ext>
            </a:extLst>
          </p:cNvPr>
          <p:cNvGrpSpPr/>
          <p:nvPr/>
        </p:nvGrpSpPr>
        <p:grpSpPr>
          <a:xfrm>
            <a:off x="2590800" y="3755234"/>
            <a:ext cx="4596528" cy="2931548"/>
            <a:chOff x="5801860" y="959223"/>
            <a:chExt cx="6041565" cy="3303734"/>
          </a:xfrm>
        </p:grpSpPr>
        <p:pic>
          <p:nvPicPr>
            <p:cNvPr id="13" name="Picture 12">
              <a:extLst>
                <a:ext uri="{FF2B5EF4-FFF2-40B4-BE49-F238E27FC236}">
                  <a16:creationId xmlns:a16="http://schemas.microsoft.com/office/drawing/2014/main" id="{8C77F390-DFEB-D5B5-B334-3C708B4E9804}"/>
                </a:ext>
              </a:extLst>
            </p:cNvPr>
            <p:cNvPicPr>
              <a:picLocks noChangeAspect="1"/>
            </p:cNvPicPr>
            <p:nvPr/>
          </p:nvPicPr>
          <p:blipFill rotWithShape="1">
            <a:blip r:embed="rId6"/>
            <a:srcRect l="15441" t="32288" r="13456" b="21652"/>
            <a:stretch/>
          </p:blipFill>
          <p:spPr>
            <a:xfrm>
              <a:off x="5801860" y="959223"/>
              <a:ext cx="6041565" cy="2201477"/>
            </a:xfrm>
            <a:prstGeom prst="rect">
              <a:avLst/>
            </a:prstGeom>
          </p:spPr>
        </p:pic>
        <p:pic>
          <p:nvPicPr>
            <p:cNvPr id="14" name="Picture 13">
              <a:extLst>
                <a:ext uri="{FF2B5EF4-FFF2-40B4-BE49-F238E27FC236}">
                  <a16:creationId xmlns:a16="http://schemas.microsoft.com/office/drawing/2014/main" id="{F24DCED5-9560-C9C9-7847-ADBA43953A44}"/>
                </a:ext>
              </a:extLst>
            </p:cNvPr>
            <p:cNvPicPr>
              <a:picLocks noChangeAspect="1"/>
            </p:cNvPicPr>
            <p:nvPr/>
          </p:nvPicPr>
          <p:blipFill rotWithShape="1">
            <a:blip r:embed="rId7"/>
            <a:srcRect l="16618" t="31765" r="13529" b="29804"/>
            <a:stretch/>
          </p:blipFill>
          <p:spPr>
            <a:xfrm>
              <a:off x="5917638" y="2058443"/>
              <a:ext cx="5925787" cy="2204514"/>
            </a:xfrm>
            <a:prstGeom prst="rect">
              <a:avLst/>
            </a:prstGeom>
          </p:spPr>
        </p:pic>
      </p:grpSp>
    </p:spTree>
    <p:extLst>
      <p:ext uri="{BB962C8B-B14F-4D97-AF65-F5344CB8AC3E}">
        <p14:creationId xmlns:p14="http://schemas.microsoft.com/office/powerpoint/2010/main" val="4348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639CE-E16F-4F8E-0299-8B69B3276756}"/>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86A38F77-5942-3E7C-9DDA-C19952D9B6F0}"/>
              </a:ext>
            </a:extLst>
          </p:cNvPr>
          <p:cNvSpPr>
            <a:spLocks noGrp="1"/>
          </p:cNvSpPr>
          <p:nvPr>
            <p:ph type="body" idx="1"/>
          </p:nvPr>
        </p:nvSpPr>
        <p:spPr/>
        <p:txBody>
          <a:bodyPr/>
          <a:lstStyle/>
          <a:p>
            <a:pPr algn="just"/>
            <a:r>
              <a:rPr lang="en-US" sz="1800" dirty="0">
                <a:latin typeface="Aptos" panose="020B0004020202020204" pitchFamily="34" charset="0"/>
              </a:rPr>
              <a:t>In conclusion, the Expense Tracker project provides a user-friendly interface for tracking and visualizing expenses. Through this project, users can efficiently manage their expenses by adding new expenses to various categories and visualizing their spending patterns. </a:t>
            </a:r>
          </a:p>
          <a:p>
            <a:pPr algn="just"/>
            <a:r>
              <a:rPr lang="en-US" sz="1800" dirty="0">
                <a:latin typeface="Aptos" panose="020B0004020202020204" pitchFamily="34" charset="0"/>
              </a:rPr>
              <a:t>1. Expense Tracking: Users can easily add new expenses to different categories, allowing them to maintain a detailed record of their spending habits.</a:t>
            </a:r>
          </a:p>
          <a:p>
            <a:pPr algn="just"/>
            <a:r>
              <a:rPr lang="en-US" sz="1800" dirty="0">
                <a:latin typeface="Aptos" panose="020B0004020202020204" pitchFamily="34" charset="0"/>
              </a:rPr>
              <a:t>2.Visualization: The project offers visualization capabilities through various types of graphs, including bar charts and heatmaps. These visualizations enable users to gain insights into their spending patterns, identify areas of high expenditure, and make informed financial decisions.</a:t>
            </a:r>
          </a:p>
          <a:p>
            <a:pPr algn="just"/>
            <a:r>
              <a:rPr lang="en-US" sz="1800" dirty="0">
                <a:latin typeface="Aptos" panose="020B0004020202020204" pitchFamily="34" charset="0"/>
              </a:rPr>
              <a:t>3.User Interaction: The use of </a:t>
            </a:r>
            <a:r>
              <a:rPr lang="en-US" sz="1800" dirty="0" err="1">
                <a:latin typeface="Aptos" panose="020B0004020202020204" pitchFamily="34" charset="0"/>
              </a:rPr>
              <a:t>Plotly</a:t>
            </a:r>
            <a:r>
              <a:rPr lang="en-US" sz="1800" dirty="0">
                <a:latin typeface="Aptos" panose="020B0004020202020204" pitchFamily="34" charset="0"/>
              </a:rPr>
              <a:t> Express for creating interactive bar charts enhances user experience by providing features like hover information and zoom capabilities, making it easier for users to analyze their expenses.</a:t>
            </a:r>
          </a:p>
          <a:p>
            <a:endParaRPr lang="en-IN" sz="1800" dirty="0">
              <a:latin typeface="Aptos" panose="020B0004020202020204" pitchFamily="34" charset="0"/>
            </a:endParaRPr>
          </a:p>
        </p:txBody>
      </p:sp>
      <p:sp>
        <p:nvSpPr>
          <p:cNvPr id="4" name="Date Placeholder 3">
            <a:extLst>
              <a:ext uri="{FF2B5EF4-FFF2-40B4-BE49-F238E27FC236}">
                <a16:creationId xmlns:a16="http://schemas.microsoft.com/office/drawing/2014/main" id="{208977F6-762E-25EB-0640-25A0E55F35DC}"/>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15D10F51-91D3-34E3-10F9-EA0F62E017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3328741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A396-E02C-1435-1C50-565E67FD25A9}"/>
              </a:ext>
            </a:extLst>
          </p:cNvPr>
          <p:cNvSpPr>
            <a:spLocks noGrp="1"/>
          </p:cNvSpPr>
          <p:nvPr>
            <p:ph type="title"/>
          </p:nvPr>
        </p:nvSpPr>
        <p:spPr/>
        <p:txBody>
          <a:bodyPr/>
          <a:lstStyle/>
          <a:p>
            <a:r>
              <a:rPr lang="en-IN" dirty="0"/>
              <a:t>Introduction</a:t>
            </a:r>
          </a:p>
        </p:txBody>
      </p:sp>
      <p:sp>
        <p:nvSpPr>
          <p:cNvPr id="3" name="Text Placeholder 2">
            <a:extLst>
              <a:ext uri="{FF2B5EF4-FFF2-40B4-BE49-F238E27FC236}">
                <a16:creationId xmlns:a16="http://schemas.microsoft.com/office/drawing/2014/main" id="{2957E920-7261-4D19-3C89-29F5B83BF4C1}"/>
              </a:ext>
            </a:extLst>
          </p:cNvPr>
          <p:cNvSpPr>
            <a:spLocks noGrp="1"/>
          </p:cNvSpPr>
          <p:nvPr>
            <p:ph type="body" idx="1"/>
          </p:nvPr>
        </p:nvSpPr>
        <p:spPr>
          <a:xfrm>
            <a:off x="457200" y="1773141"/>
            <a:ext cx="8229600" cy="4422386"/>
          </a:xfrm>
        </p:spPr>
        <p:txBody>
          <a:bodyPr/>
          <a:lstStyle/>
          <a:p>
            <a:pPr marL="114300" indent="0" algn="just">
              <a:buNone/>
            </a:pPr>
            <a:r>
              <a:rPr lang="en-US" sz="2400" dirty="0"/>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p>
          <a:p>
            <a:endParaRPr lang="en-IN" sz="2800" dirty="0"/>
          </a:p>
        </p:txBody>
      </p:sp>
      <p:sp>
        <p:nvSpPr>
          <p:cNvPr id="4" name="Date Placeholder 3">
            <a:extLst>
              <a:ext uri="{FF2B5EF4-FFF2-40B4-BE49-F238E27FC236}">
                <a16:creationId xmlns:a16="http://schemas.microsoft.com/office/drawing/2014/main" id="{5FE01502-7BE1-BFBC-955E-F388FDADBF86}"/>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B2718E3C-899A-8C4D-E84C-4708BF755C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141215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8303E-2A64-7FDA-3DE6-E35877F9D392}"/>
              </a:ext>
            </a:extLst>
          </p:cNvPr>
          <p:cNvSpPr>
            <a:spLocks noGrp="1"/>
          </p:cNvSpPr>
          <p:nvPr>
            <p:ph type="title"/>
          </p:nvPr>
        </p:nvSpPr>
        <p:spPr/>
        <p:txBody>
          <a:bodyPr/>
          <a:lstStyle/>
          <a:p>
            <a:r>
              <a:rPr lang="en-IN" dirty="0"/>
              <a:t>Problem Statement</a:t>
            </a:r>
          </a:p>
        </p:txBody>
      </p:sp>
      <p:sp>
        <p:nvSpPr>
          <p:cNvPr id="3" name="Text Placeholder 2">
            <a:extLst>
              <a:ext uri="{FF2B5EF4-FFF2-40B4-BE49-F238E27FC236}">
                <a16:creationId xmlns:a16="http://schemas.microsoft.com/office/drawing/2014/main" id="{D77692D9-09C8-F13A-D98E-43AB49510003}"/>
              </a:ext>
            </a:extLst>
          </p:cNvPr>
          <p:cNvSpPr>
            <a:spLocks noGrp="1"/>
          </p:cNvSpPr>
          <p:nvPr>
            <p:ph type="body" idx="1"/>
          </p:nvPr>
        </p:nvSpPr>
        <p:spPr>
          <a:xfrm>
            <a:off x="282534" y="1334293"/>
            <a:ext cx="8578931" cy="4525963"/>
          </a:xfrm>
        </p:spPr>
        <p:txBody>
          <a:bodyPr/>
          <a:lstStyle/>
          <a:p>
            <a:pPr marL="114300" indent="0" algn="just">
              <a:buNone/>
            </a:pPr>
            <a:r>
              <a:rPr lang="en-US" sz="2400" i="0" dirty="0">
                <a:solidFill>
                  <a:schemeClr val="tx1"/>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sz="2400" dirty="0">
              <a:solidFill>
                <a:schemeClr val="tx1"/>
              </a:solidFill>
              <a:latin typeface="Calibri" panose="020F0502020204030204" pitchFamily="34" charset="0"/>
              <a:cs typeface="Calibri" panose="020F0502020204030204" pitchFamily="34" charset="0"/>
            </a:endParaRPr>
          </a:p>
          <a:p>
            <a:endParaRPr lang="en-IN" sz="2400" dirty="0">
              <a:solidFill>
                <a:schemeClr val="tx1"/>
              </a:solidFill>
            </a:endParaRPr>
          </a:p>
        </p:txBody>
      </p:sp>
      <p:sp>
        <p:nvSpPr>
          <p:cNvPr id="4" name="Date Placeholder 3">
            <a:extLst>
              <a:ext uri="{FF2B5EF4-FFF2-40B4-BE49-F238E27FC236}">
                <a16:creationId xmlns:a16="http://schemas.microsoft.com/office/drawing/2014/main" id="{6DF2EA6E-8D99-AD31-4E1C-1EC0F928C27D}"/>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2D1D3675-BAEF-E7D6-9FF9-B20DEB1D99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4038446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28AD0-09EB-33D0-8FCA-F51624737DEE}"/>
              </a:ext>
            </a:extLst>
          </p:cNvPr>
          <p:cNvSpPr>
            <a:spLocks noGrp="1"/>
          </p:cNvSpPr>
          <p:nvPr>
            <p:ph type="title"/>
          </p:nvPr>
        </p:nvSpPr>
        <p:spPr/>
        <p:txBody>
          <a:bodyPr/>
          <a:lstStyle/>
          <a:p>
            <a:r>
              <a:rPr lang="en-IN" dirty="0"/>
              <a:t>Program Features</a:t>
            </a:r>
          </a:p>
        </p:txBody>
      </p:sp>
      <p:sp>
        <p:nvSpPr>
          <p:cNvPr id="3" name="Text Placeholder 2">
            <a:extLst>
              <a:ext uri="{FF2B5EF4-FFF2-40B4-BE49-F238E27FC236}">
                <a16:creationId xmlns:a16="http://schemas.microsoft.com/office/drawing/2014/main" id="{70D7A2A5-0C62-39CD-0C47-124526DF7CFF}"/>
              </a:ext>
            </a:extLst>
          </p:cNvPr>
          <p:cNvSpPr>
            <a:spLocks noGrp="1"/>
          </p:cNvSpPr>
          <p:nvPr>
            <p:ph type="body" idx="1"/>
          </p:nvPr>
        </p:nvSpPr>
        <p:spPr/>
        <p:txBody>
          <a:bodyPr/>
          <a:lstStyle/>
          <a:p>
            <a:pPr algn="just">
              <a:lnSpc>
                <a:spcPct val="150000"/>
              </a:lnSpc>
              <a:buFont typeface="+mj-lt"/>
              <a:buAutoNum type="arabicPeriod"/>
            </a:pPr>
            <a:r>
              <a:rPr lang="en-US" sz="1800" i="0" dirty="0">
                <a:solidFill>
                  <a:schemeClr val="tx1"/>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sz="1800" i="0" dirty="0">
                <a:solidFill>
                  <a:schemeClr val="tx1"/>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sz="1800" i="0" dirty="0">
                <a:solidFill>
                  <a:schemeClr val="tx1"/>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sz="1800" i="0" dirty="0">
                <a:solidFill>
                  <a:schemeClr val="tx1"/>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a:p>
            <a:endParaRPr lang="en-IN" sz="1800" dirty="0">
              <a:solidFill>
                <a:schemeClr val="tx1"/>
              </a:solidFill>
            </a:endParaRPr>
          </a:p>
        </p:txBody>
      </p:sp>
      <p:sp>
        <p:nvSpPr>
          <p:cNvPr id="4" name="Date Placeholder 3">
            <a:extLst>
              <a:ext uri="{FF2B5EF4-FFF2-40B4-BE49-F238E27FC236}">
                <a16:creationId xmlns:a16="http://schemas.microsoft.com/office/drawing/2014/main" id="{87985968-18ED-9B95-5B26-BDAEDC8ED270}"/>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ECBEC1DC-14BC-4D63-AFE7-844F79E335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1009364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B65D7-F4AC-8682-63A5-674585DA7174}"/>
              </a:ext>
            </a:extLst>
          </p:cNvPr>
          <p:cNvSpPr>
            <a:spLocks noGrp="1"/>
          </p:cNvSpPr>
          <p:nvPr>
            <p:ph type="title"/>
          </p:nvPr>
        </p:nvSpPr>
        <p:spPr/>
        <p:txBody>
          <a:bodyPr/>
          <a:lstStyle/>
          <a:p>
            <a:r>
              <a:rPr lang="en-IN" dirty="0"/>
              <a:t>Add Expense Functionality</a:t>
            </a:r>
          </a:p>
        </p:txBody>
      </p:sp>
      <p:sp>
        <p:nvSpPr>
          <p:cNvPr id="3" name="Text Placeholder 2">
            <a:extLst>
              <a:ext uri="{FF2B5EF4-FFF2-40B4-BE49-F238E27FC236}">
                <a16:creationId xmlns:a16="http://schemas.microsoft.com/office/drawing/2014/main" id="{F04C6DA8-E204-8764-1DC6-18DC15050D8D}"/>
              </a:ext>
            </a:extLst>
          </p:cNvPr>
          <p:cNvSpPr>
            <a:spLocks noGrp="1"/>
          </p:cNvSpPr>
          <p:nvPr>
            <p:ph type="body" idx="1"/>
          </p:nvPr>
        </p:nvSpPr>
        <p:spPr>
          <a:xfrm>
            <a:off x="182880" y="1005840"/>
            <a:ext cx="8229600" cy="4525963"/>
          </a:xfrm>
        </p:spPr>
        <p:txBody>
          <a:bodyPr/>
          <a:lstStyle/>
          <a:p>
            <a:pPr algn="just">
              <a:lnSpc>
                <a:spcPct val="150000"/>
              </a:lnSpc>
              <a:buFont typeface="+mj-lt"/>
              <a:buAutoNum type="arabicPeriod"/>
            </a:pPr>
            <a:r>
              <a:rPr lang="en-US" sz="2000" i="0" dirty="0">
                <a:solidFill>
                  <a:schemeClr val="tx1"/>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sz="2000" i="0" dirty="0">
                <a:solidFill>
                  <a:schemeClr val="tx1"/>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 possibly with options for currency selection or formatting.</a:t>
            </a:r>
          </a:p>
          <a:p>
            <a:pPr algn="just">
              <a:lnSpc>
                <a:spcPct val="150000"/>
              </a:lnSpc>
              <a:buFont typeface="+mj-lt"/>
              <a:buAutoNum type="arabicPeriod"/>
            </a:pPr>
            <a:r>
              <a:rPr lang="en-US" sz="2000" i="0" dirty="0">
                <a:solidFill>
                  <a:schemeClr val="tx1"/>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a:p>
            <a:endParaRPr lang="en-IN" sz="2000" dirty="0">
              <a:solidFill>
                <a:schemeClr val="tx1"/>
              </a:solidFill>
            </a:endParaRPr>
          </a:p>
        </p:txBody>
      </p:sp>
      <p:sp>
        <p:nvSpPr>
          <p:cNvPr id="4" name="Date Placeholder 3">
            <a:extLst>
              <a:ext uri="{FF2B5EF4-FFF2-40B4-BE49-F238E27FC236}">
                <a16:creationId xmlns:a16="http://schemas.microsoft.com/office/drawing/2014/main" id="{2EE8A105-F0D2-F6CF-3BE2-EE4FC6A0833C}"/>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896CEDA7-CEDB-7916-9B20-7E3BCC6D07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1365808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ACA98-5B02-6B32-68A1-E15BCED51BD4}"/>
              </a:ext>
            </a:extLst>
          </p:cNvPr>
          <p:cNvSpPr>
            <a:spLocks noGrp="1"/>
          </p:cNvSpPr>
          <p:nvPr>
            <p:ph type="title"/>
          </p:nvPr>
        </p:nvSpPr>
        <p:spPr/>
        <p:txBody>
          <a:bodyPr/>
          <a:lstStyle/>
          <a:p>
            <a:r>
              <a:rPr lang="en-IN" dirty="0"/>
              <a:t>Visualisation</a:t>
            </a:r>
          </a:p>
        </p:txBody>
      </p:sp>
      <p:sp>
        <p:nvSpPr>
          <p:cNvPr id="3" name="Text Placeholder 2">
            <a:extLst>
              <a:ext uri="{FF2B5EF4-FFF2-40B4-BE49-F238E27FC236}">
                <a16:creationId xmlns:a16="http://schemas.microsoft.com/office/drawing/2014/main" id="{931BC849-98A9-CD7F-CC01-A85442C2E178}"/>
              </a:ext>
            </a:extLst>
          </p:cNvPr>
          <p:cNvSpPr>
            <a:spLocks noGrp="1"/>
          </p:cNvSpPr>
          <p:nvPr>
            <p:ph type="body" idx="1"/>
          </p:nvPr>
        </p:nvSpPr>
        <p:spPr>
          <a:xfrm>
            <a:off x="182880" y="924560"/>
            <a:ext cx="8229600" cy="4525963"/>
          </a:xfrm>
        </p:spPr>
        <p:txBody>
          <a:bodyPr/>
          <a:lstStyle/>
          <a:p>
            <a:pPr algn="just">
              <a:lnSpc>
                <a:spcPct val="150000"/>
              </a:lnSpc>
            </a:pPr>
            <a:r>
              <a:rPr lang="en-US" sz="1600" i="0" dirty="0">
                <a:solidFill>
                  <a:schemeClr val="tx1"/>
                </a:solidFill>
                <a:effectLst/>
                <a:latin typeface="Calibri" panose="020F0502020204030204" pitchFamily="34" charset="0"/>
                <a:cs typeface="Calibri" panose="020F0502020204030204" pitchFamily="34" charset="0"/>
              </a:rPr>
              <a:t>In the `Expense Tracker` program, three types of graphs are used for visualization:</a:t>
            </a:r>
          </a:p>
          <a:p>
            <a:pPr algn="just">
              <a:lnSpc>
                <a:spcPct val="150000"/>
              </a:lnSpc>
              <a:buFont typeface="+mj-lt"/>
              <a:buAutoNum type="arabicPeriod"/>
            </a:pPr>
            <a:r>
              <a:rPr lang="en-US" sz="1600" i="0" dirty="0">
                <a:solidFill>
                  <a:schemeClr val="tx1"/>
                </a:solidFill>
                <a:effectLst/>
                <a:latin typeface="Calibri" panose="020F0502020204030204" pitchFamily="34" charset="0"/>
                <a:cs typeface="Calibri" panose="020F0502020204030204" pitchFamily="34" charset="0"/>
              </a:rPr>
              <a:t>Bar Chart (Matplotlib):</a:t>
            </a:r>
          </a:p>
          <a:p>
            <a:pPr algn="just">
              <a:lnSpc>
                <a:spcPct val="150000"/>
              </a:lnSpc>
            </a:pPr>
            <a:r>
              <a:rPr lang="en-US" sz="1600" i="0" dirty="0">
                <a:solidFill>
                  <a:schemeClr val="tx1"/>
                </a:solidFill>
                <a:effectLst/>
                <a:latin typeface="Calibri" panose="020F0502020204030204" pitchFamily="34" charset="0"/>
                <a:cs typeface="Calibri" panose="020F0502020204030204" pitchFamily="34" charset="0"/>
              </a:rPr>
              <a:t>The `display expenses` method includes code to create a bar chart using Matplotlib. It plots the expense categories on the x-axis and their corresponding amounts on the y-axis, representing the expenses in a graphical format.</a:t>
            </a:r>
          </a:p>
          <a:p>
            <a:pPr marL="114300" indent="0" algn="just">
              <a:lnSpc>
                <a:spcPct val="150000"/>
              </a:lnSpc>
              <a:buNone/>
            </a:pPr>
            <a:r>
              <a:rPr lang="en-US" sz="1600" dirty="0">
                <a:solidFill>
                  <a:schemeClr val="tx1"/>
                </a:solidFill>
                <a:latin typeface="Calibri" panose="020F0502020204030204" pitchFamily="34" charset="0"/>
                <a:cs typeface="Calibri" panose="020F0502020204030204" pitchFamily="34" charset="0"/>
              </a:rPr>
              <a:t>2.    </a:t>
            </a:r>
            <a:r>
              <a:rPr lang="en-US" sz="1600" i="0" dirty="0">
                <a:solidFill>
                  <a:schemeClr val="tx1"/>
                </a:solidFill>
                <a:effectLst/>
                <a:latin typeface="Calibri" panose="020F0502020204030204" pitchFamily="34" charset="0"/>
                <a:cs typeface="Calibri" panose="020F0502020204030204" pitchFamily="34" charset="0"/>
              </a:rPr>
              <a:t>Bar Chart (</a:t>
            </a:r>
            <a:r>
              <a:rPr lang="en-US" sz="1600" i="0" dirty="0" err="1">
                <a:solidFill>
                  <a:schemeClr val="tx1"/>
                </a:solidFill>
                <a:effectLst/>
                <a:latin typeface="Calibri" panose="020F0502020204030204" pitchFamily="34" charset="0"/>
                <a:cs typeface="Calibri" panose="020F0502020204030204" pitchFamily="34" charset="0"/>
              </a:rPr>
              <a:t>Plotly</a:t>
            </a:r>
            <a:r>
              <a:rPr lang="en-US" sz="1600" i="0" dirty="0">
                <a:solidFill>
                  <a:schemeClr val="tx1"/>
                </a:solidFill>
                <a:effectLst/>
                <a:latin typeface="Calibri" panose="020F0502020204030204" pitchFamily="34" charset="0"/>
                <a:cs typeface="Calibri" panose="020F0502020204030204" pitchFamily="34" charset="0"/>
              </a:rPr>
              <a:t> Express):</a:t>
            </a:r>
          </a:p>
          <a:p>
            <a:pPr algn="just">
              <a:lnSpc>
                <a:spcPct val="150000"/>
              </a:lnSpc>
            </a:pPr>
            <a:r>
              <a:rPr lang="en-US" sz="1600" i="0" dirty="0">
                <a:solidFill>
                  <a:schemeClr val="tx1"/>
                </a:solidFill>
                <a:effectLst/>
                <a:latin typeface="Calibri" panose="020F0502020204030204" pitchFamily="34" charset="0"/>
                <a:cs typeface="Calibri" panose="020F0502020204030204" pitchFamily="34" charset="0"/>
              </a:rPr>
              <a:t>It utilizes </a:t>
            </a:r>
            <a:r>
              <a:rPr lang="en-US" sz="1600" i="0" dirty="0" err="1">
                <a:solidFill>
                  <a:schemeClr val="tx1"/>
                </a:solidFill>
                <a:effectLst/>
                <a:latin typeface="Calibri" panose="020F0502020204030204" pitchFamily="34" charset="0"/>
                <a:cs typeface="Calibri" panose="020F0502020204030204" pitchFamily="34" charset="0"/>
              </a:rPr>
              <a:t>Plotly</a:t>
            </a:r>
            <a:r>
              <a:rPr lang="en-US" sz="1600" i="0" dirty="0">
                <a:solidFill>
                  <a:schemeClr val="tx1"/>
                </a:solidFill>
                <a:effectLst/>
                <a:latin typeface="Calibri" panose="020F0502020204030204" pitchFamily="34" charset="0"/>
                <a:cs typeface="Calibri" panose="020F0502020204030204" pitchFamily="34" charset="0"/>
              </a:rPr>
              <a:t> Express to create another bar chart. This chart provides an alternative visualization of the expense categories and amounts, offering interactive features such as hover information and zoom capabilities.</a:t>
            </a:r>
          </a:p>
          <a:p>
            <a:pPr marL="114300" indent="0" algn="just">
              <a:lnSpc>
                <a:spcPct val="150000"/>
              </a:lnSpc>
              <a:buNone/>
            </a:pPr>
            <a:r>
              <a:rPr lang="en-US" sz="1600" dirty="0">
                <a:solidFill>
                  <a:schemeClr val="tx1"/>
                </a:solidFill>
                <a:latin typeface="Calibri" panose="020F0502020204030204" pitchFamily="34" charset="0"/>
                <a:cs typeface="Calibri" panose="020F0502020204030204" pitchFamily="34" charset="0"/>
              </a:rPr>
              <a:t>3.      </a:t>
            </a:r>
            <a:r>
              <a:rPr lang="en-US" sz="1600" i="0" dirty="0">
                <a:solidFill>
                  <a:schemeClr val="tx1"/>
                </a:solidFill>
                <a:effectLst/>
                <a:latin typeface="Calibri" panose="020F0502020204030204" pitchFamily="34" charset="0"/>
                <a:cs typeface="Calibri" panose="020F0502020204030204" pitchFamily="34" charset="0"/>
              </a:rPr>
              <a:t>Heatmap (Seaborn):</a:t>
            </a:r>
          </a:p>
          <a:p>
            <a:pPr algn="just">
              <a:lnSpc>
                <a:spcPct val="150000"/>
              </a:lnSpc>
            </a:pPr>
            <a:r>
              <a:rPr lang="en-US" sz="1600" i="0" dirty="0">
                <a:solidFill>
                  <a:schemeClr val="tx1"/>
                </a:solidFill>
                <a:effectLst/>
                <a:latin typeface="Calibri" panose="020F0502020204030204" pitchFamily="34" charset="0"/>
                <a:cs typeface="Calibri" panose="020F0502020204030204" pitchFamily="34" charset="0"/>
              </a:rPr>
              <a:t>This heatmap visualizes the expenses by representing the amount spent in each expense category as a color-coded cell. The x-axis represents the expense categories, and the y-axis represents the total amount spent, providing a comprehensive overview of expenses.</a:t>
            </a:r>
          </a:p>
          <a:p>
            <a:endParaRPr lang="en-IN" sz="1600" dirty="0">
              <a:solidFill>
                <a:schemeClr val="tx1"/>
              </a:solidFill>
            </a:endParaRPr>
          </a:p>
        </p:txBody>
      </p:sp>
      <p:sp>
        <p:nvSpPr>
          <p:cNvPr id="4" name="Date Placeholder 3">
            <a:extLst>
              <a:ext uri="{FF2B5EF4-FFF2-40B4-BE49-F238E27FC236}">
                <a16:creationId xmlns:a16="http://schemas.microsoft.com/office/drawing/2014/main" id="{201E13D0-7B00-7CBC-4059-DBD04337F12A}"/>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1433F890-346E-575A-C119-66C551D454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158141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8BDF-B1ED-7B78-CCFC-80B7803A1A98}"/>
              </a:ext>
            </a:extLst>
          </p:cNvPr>
          <p:cNvSpPr>
            <a:spLocks noGrp="1"/>
          </p:cNvSpPr>
          <p:nvPr>
            <p:ph type="title"/>
          </p:nvPr>
        </p:nvSpPr>
        <p:spPr/>
        <p:txBody>
          <a:bodyPr/>
          <a:lstStyle/>
          <a:p>
            <a:r>
              <a:rPr lang="en-US" dirty="0"/>
              <a:t>Code Snippet</a:t>
            </a:r>
          </a:p>
        </p:txBody>
      </p:sp>
      <p:sp>
        <p:nvSpPr>
          <p:cNvPr id="3" name="Text Placeholder 2">
            <a:extLst>
              <a:ext uri="{FF2B5EF4-FFF2-40B4-BE49-F238E27FC236}">
                <a16:creationId xmlns:a16="http://schemas.microsoft.com/office/drawing/2014/main" id="{922D1CDA-F8AE-5AD2-4E10-C34589941235}"/>
              </a:ext>
            </a:extLst>
          </p:cNvPr>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p:txBody>
      </p:sp>
      <p:sp>
        <p:nvSpPr>
          <p:cNvPr id="4" name="Date Placeholder 3">
            <a:extLst>
              <a:ext uri="{FF2B5EF4-FFF2-40B4-BE49-F238E27FC236}">
                <a16:creationId xmlns:a16="http://schemas.microsoft.com/office/drawing/2014/main" id="{533F3BF1-3F27-EA3E-5E69-9B085B365AB7}"/>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6DAB9B5D-DEA3-284C-EEB9-470D1EDB55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8" name="Picture 7">
            <a:extLst>
              <a:ext uri="{FF2B5EF4-FFF2-40B4-BE49-F238E27FC236}">
                <a16:creationId xmlns:a16="http://schemas.microsoft.com/office/drawing/2014/main" id="{F37B5CB5-AC96-4B5E-A1A6-5B0C495E999E}"/>
              </a:ext>
            </a:extLst>
          </p:cNvPr>
          <p:cNvPicPr>
            <a:picLocks noChangeAspect="1"/>
          </p:cNvPicPr>
          <p:nvPr/>
        </p:nvPicPr>
        <p:blipFill>
          <a:blip r:embed="rId2"/>
          <a:stretch>
            <a:fillRect/>
          </a:stretch>
        </p:blipFill>
        <p:spPr>
          <a:xfrm>
            <a:off x="88614" y="1067849"/>
            <a:ext cx="8966772" cy="5288501"/>
          </a:xfrm>
          <a:prstGeom prst="rect">
            <a:avLst/>
          </a:prstGeom>
        </p:spPr>
      </p:pic>
    </p:spTree>
    <p:extLst>
      <p:ext uri="{BB962C8B-B14F-4D97-AF65-F5344CB8AC3E}">
        <p14:creationId xmlns:p14="http://schemas.microsoft.com/office/powerpoint/2010/main" val="1124498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DE2EC-15B3-79A5-A78F-6E9693F90A06}"/>
              </a:ext>
            </a:extLst>
          </p:cNvPr>
          <p:cNvSpPr>
            <a:spLocks noGrp="1"/>
          </p:cNvSpPr>
          <p:nvPr>
            <p:ph type="title"/>
          </p:nvPr>
        </p:nvSpPr>
        <p:spPr/>
        <p:txBody>
          <a:bodyPr/>
          <a:lstStyle/>
          <a:p>
            <a:r>
              <a:rPr lang="en-IN" dirty="0"/>
              <a:t>  </a:t>
            </a:r>
          </a:p>
        </p:txBody>
      </p:sp>
      <p:sp>
        <p:nvSpPr>
          <p:cNvPr id="3" name="Text Placeholder 2">
            <a:extLst>
              <a:ext uri="{FF2B5EF4-FFF2-40B4-BE49-F238E27FC236}">
                <a16:creationId xmlns:a16="http://schemas.microsoft.com/office/drawing/2014/main" id="{BA2AB401-E630-DEA0-2848-3771D502A949}"/>
              </a:ext>
            </a:extLst>
          </p:cNvPr>
          <p:cNvSpPr>
            <a:spLocks noGrp="1"/>
          </p:cNvSpPr>
          <p:nvPr>
            <p:ph type="body" idx="1"/>
          </p:nvPr>
        </p:nvSpPr>
        <p:spPr/>
        <p:txBody>
          <a:bodyPr/>
          <a:lstStyle/>
          <a:p>
            <a:endParaRPr lang="en-IN"/>
          </a:p>
        </p:txBody>
      </p:sp>
      <p:sp>
        <p:nvSpPr>
          <p:cNvPr id="4" name="Date Placeholder 3">
            <a:extLst>
              <a:ext uri="{FF2B5EF4-FFF2-40B4-BE49-F238E27FC236}">
                <a16:creationId xmlns:a16="http://schemas.microsoft.com/office/drawing/2014/main" id="{DD95F87E-6FD1-ED7F-E3DA-B32C16E963C1}"/>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84EEC3E0-B884-E1C8-3EEA-FC698163AB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7" name="Picture 6">
            <a:extLst>
              <a:ext uri="{FF2B5EF4-FFF2-40B4-BE49-F238E27FC236}">
                <a16:creationId xmlns:a16="http://schemas.microsoft.com/office/drawing/2014/main" id="{F5492910-EBD8-2B40-EA25-B714992B5C9D}"/>
              </a:ext>
            </a:extLst>
          </p:cNvPr>
          <p:cNvPicPr>
            <a:picLocks noChangeAspect="1"/>
          </p:cNvPicPr>
          <p:nvPr/>
        </p:nvPicPr>
        <p:blipFill>
          <a:blip r:embed="rId2"/>
          <a:stretch>
            <a:fillRect/>
          </a:stretch>
        </p:blipFill>
        <p:spPr>
          <a:xfrm>
            <a:off x="464107" y="1188499"/>
            <a:ext cx="8222693" cy="5090601"/>
          </a:xfrm>
          <a:prstGeom prst="rect">
            <a:avLst/>
          </a:prstGeom>
        </p:spPr>
      </p:pic>
    </p:spTree>
    <p:extLst>
      <p:ext uri="{BB962C8B-B14F-4D97-AF65-F5344CB8AC3E}">
        <p14:creationId xmlns:p14="http://schemas.microsoft.com/office/powerpoint/2010/main" val="1277376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1A29-30DE-8360-4536-00B902197738}"/>
              </a:ext>
            </a:extLst>
          </p:cNvPr>
          <p:cNvSpPr>
            <a:spLocks noGrp="1"/>
          </p:cNvSpPr>
          <p:nvPr>
            <p:ph type="title"/>
          </p:nvPr>
        </p:nvSpPr>
        <p:spPr/>
        <p:txBody>
          <a:bodyPr/>
          <a:lstStyle/>
          <a:p>
            <a:r>
              <a:rPr lang="en-IN" dirty="0"/>
              <a:t>Output</a:t>
            </a:r>
          </a:p>
        </p:txBody>
      </p:sp>
      <p:sp>
        <p:nvSpPr>
          <p:cNvPr id="4" name="Date Placeholder 3">
            <a:extLst>
              <a:ext uri="{FF2B5EF4-FFF2-40B4-BE49-F238E27FC236}">
                <a16:creationId xmlns:a16="http://schemas.microsoft.com/office/drawing/2014/main" id="{025F7742-58BB-E622-3CBA-E43F788C3E8D}"/>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3BAEAB5A-D83B-6E1E-E4CC-6B60E8B99A0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8" name="Picture 7">
            <a:extLst>
              <a:ext uri="{FF2B5EF4-FFF2-40B4-BE49-F238E27FC236}">
                <a16:creationId xmlns:a16="http://schemas.microsoft.com/office/drawing/2014/main" id="{E468ACAB-9275-EC4A-22B7-4B899BEF775C}"/>
              </a:ext>
            </a:extLst>
          </p:cNvPr>
          <p:cNvPicPr>
            <a:picLocks noChangeAspect="1"/>
          </p:cNvPicPr>
          <p:nvPr/>
        </p:nvPicPr>
        <p:blipFill>
          <a:blip r:embed="rId2"/>
          <a:stretch>
            <a:fillRect/>
          </a:stretch>
        </p:blipFill>
        <p:spPr>
          <a:xfrm>
            <a:off x="1630586" y="2072582"/>
            <a:ext cx="5234765" cy="3192837"/>
          </a:xfrm>
          <a:prstGeom prst="rect">
            <a:avLst/>
          </a:prstGeom>
        </p:spPr>
      </p:pic>
    </p:spTree>
    <p:extLst>
      <p:ext uri="{BB962C8B-B14F-4D97-AF65-F5344CB8AC3E}">
        <p14:creationId xmlns:p14="http://schemas.microsoft.com/office/powerpoint/2010/main" val="301648410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953</TotalTime>
  <Words>771</Words>
  <Application>Microsoft Office PowerPoint</Application>
  <PresentationFormat>On-screen Show (4:3)</PresentationFormat>
  <Paragraphs>59</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Candara</vt:lpstr>
      <vt:lpstr>Arial</vt:lpstr>
      <vt:lpstr>Calibri</vt:lpstr>
      <vt:lpstr>Aptos</vt:lpstr>
      <vt:lpstr>Office Theme</vt:lpstr>
      <vt:lpstr>PowerPoint Presentation</vt:lpstr>
      <vt:lpstr>Introduction</vt:lpstr>
      <vt:lpstr>Problem Statement</vt:lpstr>
      <vt:lpstr>Program Features</vt:lpstr>
      <vt:lpstr>Add Expense Functionality</vt:lpstr>
      <vt:lpstr>Visualisation</vt:lpstr>
      <vt:lpstr>Code Snippet</vt:lpstr>
      <vt:lpstr>  </vt:lpstr>
      <vt:lpstr>Output</vt:lpstr>
      <vt:lpstr>Output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avantika4008@outlook.com</cp:lastModifiedBy>
  <cp:revision>68</cp:revision>
  <dcterms:created xsi:type="dcterms:W3CDTF">2010-04-09T07:36:15Z</dcterms:created>
  <dcterms:modified xsi:type="dcterms:W3CDTF">2024-03-19T09:57:21Z</dcterms:modified>
</cp:coreProperties>
</file>