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9" autoAdjust="0"/>
  </p:normalViewPr>
  <p:slideViewPr>
    <p:cSldViewPr snapToGrid="0">
      <p:cViewPr>
        <p:scale>
          <a:sx n="75" d="100"/>
          <a:sy n="75" d="100"/>
        </p:scale>
        <p:origin x="250" y="13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F98F9-4B3D-4301-B56F-4021D6716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851A8C-2367-AD02-FF32-5DDCBAC1F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AA5A31-CA78-A53D-2682-62F4ED922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8B071-C82F-2DC2-7283-41561A0485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86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9ADCA-C257-30CE-6316-607FBEA4C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030568-E761-5BD0-8A10-0B146586CD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944659-2D3F-C301-6B4D-57CDF34CB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253B4-4A91-D93D-038A-6955FDE86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18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D709F-CD02-9452-F067-E3943E6B7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0663F-3622-566F-31B4-81CB6B882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F80CE1-67D0-6487-F273-C351FB2DB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DF7CE-7B52-52D2-4D8A-AED48E5F8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38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44E7D-E697-DB6B-A697-CF36097BC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EBEF2-714E-88D9-EECB-5AAFFC8CA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E481DE-02E1-B6B2-B725-FCFE9C95F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4BCAA-5331-D377-00BF-A4D753B37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2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8088" y="4752621"/>
            <a:ext cx="7048757" cy="1484057"/>
          </a:xfrm>
        </p:spPr>
        <p:txBody>
          <a:bodyPr anchor="ctr"/>
          <a:lstStyle/>
          <a:p>
            <a:r>
              <a:rPr lang="en-US" dirty="0"/>
              <a:t>Sales Dashboard Project – Summary Presentation</a:t>
            </a:r>
            <a:br>
              <a:rPr lang="en-US" dirty="0"/>
            </a:br>
            <a:r>
              <a:rPr lang="en-US" sz="2000" dirty="0"/>
              <a:t>(By Avantika Kadam)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7E09E-E125-C22B-AE8E-67E4AE21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53AA942-DA3E-A166-2AC7-32C5C8D6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BBE986-F223-8BAF-D099-7BF80BC6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D8B87B-4CF3-14E3-81C6-EB849A1E3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6EECC6-1986-AEAB-1D5B-A3497AA0C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4847C-399C-1BBA-9527-9DFD11AB7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ED93-4B46-864C-87AD-8475BE760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/>
          <a:lstStyle/>
          <a:p>
            <a:r>
              <a:rPr lang="en-US" sz="2000" b="1" dirty="0"/>
              <a:t>Key Business Insights</a:t>
            </a:r>
            <a:br>
              <a:rPr lang="en-US" sz="1600" b="1" dirty="0"/>
            </a:br>
            <a:r>
              <a:rPr lang="en-US" sz="1600" dirty="0">
                <a:latin typeface="+mn-lt"/>
              </a:rPr>
              <a:t>🚀 Identify high-performing product lines and regions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📉 Spot seasonal trends and downturns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👤 Target top customers &amp; profitable segments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🧭 Use regional trends to guide expansion or marketing</a:t>
            </a:r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66437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5200" y="1975385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19C137-20BC-2E9E-9BE7-13640E40A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807C-875A-3DD0-D139-9D60D0877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360" y="2621280"/>
            <a:ext cx="7578205" cy="3820161"/>
          </a:xfr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anchor="ctr"/>
          <a:lstStyle/>
          <a:p>
            <a:pPr>
              <a:buNone/>
            </a:pPr>
            <a:r>
              <a:rPr lang="en-US" sz="2400" b="1" dirty="0"/>
              <a:t>Project Objective</a:t>
            </a:r>
            <a:br>
              <a:rPr lang="en-US" b="1" dirty="0"/>
            </a:br>
            <a:r>
              <a:rPr lang="en-US" sz="1800" b="1" dirty="0">
                <a:latin typeface="+mn-lt"/>
              </a:rPr>
              <a:t>Title</a:t>
            </a:r>
            <a:r>
              <a:rPr lang="en-US" sz="1800" dirty="0">
                <a:latin typeface="+mn-lt"/>
              </a:rPr>
              <a:t>: </a:t>
            </a:r>
            <a:br>
              <a:rPr lang="en-US" sz="1800" dirty="0">
                <a:latin typeface="+mn-lt"/>
              </a:rPr>
            </a:br>
            <a:r>
              <a:rPr lang="en-US" sz="1800" i="1" dirty="0">
                <a:latin typeface="+mn-lt"/>
              </a:rPr>
              <a:t>Sales Dashboard – Executive Insights</a:t>
            </a:r>
            <a:br>
              <a:rPr lang="en-US" sz="1800" i="1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b="1" dirty="0">
                <a:latin typeface="+mn-lt"/>
              </a:rPr>
              <a:t>Objective</a:t>
            </a:r>
            <a:r>
              <a:rPr lang="en-US" sz="1800" dirty="0">
                <a:latin typeface="+mn-lt"/>
              </a:rPr>
              <a:t>: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To analyze sales performance across products, regions, customer segments, and time periods, using interactive visuals to support strategic business decisions.</a:t>
            </a:r>
          </a:p>
        </p:txBody>
      </p:sp>
    </p:spTree>
    <p:extLst>
      <p:ext uri="{BB962C8B-B14F-4D97-AF65-F5344CB8AC3E}">
        <p14:creationId xmlns:p14="http://schemas.microsoft.com/office/powerpoint/2010/main" val="95814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B74389-58FF-E592-10C9-7EDE570EB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E834-3132-A4BA-E311-009BDC6CF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360" y="2621280"/>
            <a:ext cx="7578205" cy="3820161"/>
          </a:xfr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anchor="ctr"/>
          <a:lstStyle/>
          <a:p>
            <a:pPr>
              <a:buNone/>
            </a:pPr>
            <a:r>
              <a:rPr lang="en-IN" sz="2000" b="1" dirty="0"/>
              <a:t>Dataset Overview</a:t>
            </a:r>
            <a:br>
              <a:rPr lang="en-IN" sz="2000" b="1" dirty="0"/>
            </a:br>
            <a:br>
              <a:rPr lang="en-IN" sz="1200" b="1" dirty="0"/>
            </a:br>
            <a:r>
              <a:rPr lang="en-IN" sz="1600" b="1" dirty="0">
                <a:latin typeface="+mn-lt"/>
              </a:rPr>
              <a:t>Dataset Includes</a:t>
            </a:r>
            <a:r>
              <a:rPr lang="en-IN" sz="1600" dirty="0">
                <a:latin typeface="+mn-lt"/>
              </a:rPr>
              <a:t>: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💰 </a:t>
            </a:r>
            <a:r>
              <a:rPr lang="en-IN" sz="1600" b="1" dirty="0">
                <a:latin typeface="+mn-lt"/>
              </a:rPr>
              <a:t>Sales</a:t>
            </a:r>
            <a:r>
              <a:rPr lang="en-IN" sz="1600" dirty="0">
                <a:latin typeface="+mn-lt"/>
              </a:rPr>
              <a:t> data per transaction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📦 </a:t>
            </a:r>
            <a:r>
              <a:rPr lang="en-IN" sz="1600" b="1" dirty="0">
                <a:latin typeface="+mn-lt"/>
              </a:rPr>
              <a:t>Product Details</a:t>
            </a:r>
            <a:r>
              <a:rPr lang="en-IN" sz="1600" dirty="0">
                <a:latin typeface="+mn-lt"/>
              </a:rPr>
              <a:t>: Category, Sub-Category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🌍 </a:t>
            </a:r>
            <a:r>
              <a:rPr lang="en-IN" sz="1600" b="1" dirty="0">
                <a:latin typeface="+mn-lt"/>
              </a:rPr>
              <a:t>Customer Info</a:t>
            </a:r>
            <a:r>
              <a:rPr lang="en-IN" sz="1600" dirty="0">
                <a:latin typeface="+mn-lt"/>
              </a:rPr>
              <a:t>: Region, State, Segment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📆 </a:t>
            </a:r>
            <a:r>
              <a:rPr lang="en-IN" sz="1600" b="1" dirty="0">
                <a:latin typeface="+mn-lt"/>
              </a:rPr>
              <a:t>Time Info</a:t>
            </a:r>
            <a:r>
              <a:rPr lang="en-IN" sz="1600" dirty="0">
                <a:latin typeface="+mn-lt"/>
              </a:rPr>
              <a:t>: Order Date, Ship Date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📬 </a:t>
            </a:r>
            <a:r>
              <a:rPr lang="en-IN" sz="1600" b="1" dirty="0">
                <a:latin typeface="+mn-lt"/>
              </a:rPr>
              <a:t>Postal Code</a:t>
            </a:r>
            <a:r>
              <a:rPr lang="en-IN" sz="1600" dirty="0">
                <a:latin typeface="+mn-lt"/>
              </a:rPr>
              <a:t> (some nulls present)</a:t>
            </a:r>
            <a:br>
              <a:rPr lang="en-IN" sz="1600" dirty="0">
                <a:latin typeface="+mn-lt"/>
              </a:rPr>
            </a:br>
            <a:r>
              <a:rPr lang="en-IN" sz="1600" b="1" dirty="0">
                <a:latin typeface="+mn-lt"/>
              </a:rPr>
              <a:t>Preparation</a:t>
            </a:r>
            <a:r>
              <a:rPr lang="en-IN" sz="1600" dirty="0">
                <a:latin typeface="+mn-lt"/>
              </a:rPr>
              <a:t>: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Converted dates, split time fields (Year, Quarter, Month)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Cleaned nulls and missing fields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Created calculated fields (e.g., Profit, Growth)</a:t>
            </a:r>
          </a:p>
        </p:txBody>
      </p:sp>
    </p:spTree>
    <p:extLst>
      <p:ext uri="{BB962C8B-B14F-4D97-AF65-F5344CB8AC3E}">
        <p14:creationId xmlns:p14="http://schemas.microsoft.com/office/powerpoint/2010/main" val="151853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8473B-B49B-49AA-65DA-9875079AB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E927-EC2E-2B0C-8D32-2F72087DC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360" y="2621280"/>
            <a:ext cx="7578205" cy="3820161"/>
          </a:xfr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anchor="ctr"/>
          <a:lstStyle/>
          <a:p>
            <a:pPr>
              <a:buNone/>
            </a:pPr>
            <a:r>
              <a:rPr lang="en-US" sz="2000" b="1" dirty="0"/>
              <a:t>KPI Summary</a:t>
            </a:r>
            <a:br>
              <a:rPr lang="en-US" sz="2000" b="1" dirty="0"/>
            </a:br>
            <a:br>
              <a:rPr lang="en-US" sz="1100" b="1" dirty="0"/>
            </a:br>
            <a:r>
              <a:rPr lang="en-US" sz="1600" b="1" dirty="0">
                <a:latin typeface="+mn-lt"/>
              </a:rPr>
              <a:t>Key Metrics</a:t>
            </a:r>
            <a:r>
              <a:rPr lang="en-US" sz="1600" dirty="0">
                <a:latin typeface="+mn-lt"/>
              </a:rPr>
              <a:t>: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🟢 Total Sales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🔼 Monthly/Quarterly Sales Growth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📦 Sales by Category &amp; Sub-Category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👥 Top Customers / Segments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🌍 Regional Performance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Displayed using:</a:t>
            </a:r>
            <a:br>
              <a:rPr lang="en-US" sz="1600" dirty="0">
                <a:latin typeface="+mn-lt"/>
              </a:rPr>
            </a:br>
            <a:r>
              <a:rPr lang="en-US" sz="1600" b="1" dirty="0">
                <a:latin typeface="+mn-lt"/>
              </a:rPr>
              <a:t>Cards</a:t>
            </a:r>
            <a:r>
              <a:rPr lang="en-US" sz="1600" dirty="0">
                <a:latin typeface="+mn-lt"/>
              </a:rPr>
              <a:t>, </a:t>
            </a:r>
            <a:r>
              <a:rPr lang="en-US" sz="1600" b="1" dirty="0">
                <a:latin typeface="+mn-lt"/>
              </a:rPr>
              <a:t>Line Charts</a:t>
            </a:r>
            <a:r>
              <a:rPr lang="en-US" sz="1600" dirty="0">
                <a:latin typeface="+mn-lt"/>
              </a:rPr>
              <a:t>, </a:t>
            </a:r>
            <a:r>
              <a:rPr lang="en-US" sz="1600" b="1" dirty="0">
                <a:latin typeface="+mn-lt"/>
              </a:rPr>
              <a:t>Bar Charts</a:t>
            </a:r>
            <a:r>
              <a:rPr lang="en-US" sz="1600" dirty="0">
                <a:latin typeface="+mn-lt"/>
              </a:rPr>
              <a:t>, and </a:t>
            </a:r>
            <a:r>
              <a:rPr lang="en-US" sz="1600" b="1" dirty="0">
                <a:latin typeface="+mn-lt"/>
              </a:rPr>
              <a:t>Heatmaps</a:t>
            </a:r>
            <a:br>
              <a:rPr lang="en-US" sz="1600" b="1" dirty="0">
                <a:latin typeface="+mn-lt"/>
              </a:rPr>
            </a:br>
            <a:br>
              <a:rPr lang="en-US" sz="1600" b="1" dirty="0">
                <a:latin typeface="+mn-lt"/>
              </a:rPr>
            </a:br>
            <a:r>
              <a:rPr lang="en-US" sz="1600" b="1" dirty="0"/>
              <a:t>Design Focus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Clean visuals, consistent colors</a:t>
            </a:r>
            <a:br>
              <a:rPr lang="en-US" sz="1600" dirty="0"/>
            </a:br>
            <a:r>
              <a:rPr lang="en-US" sz="1600" dirty="0"/>
              <a:t>Responsive layout for easy exploration</a:t>
            </a:r>
            <a:br>
              <a:rPr lang="en-US" sz="1000" dirty="0"/>
            </a:b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153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B48C3-E824-9728-8B71-7EDC8B0DF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2E12-61E8-E86E-495A-C4E9C26D3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4401" y="548640"/>
            <a:ext cx="9875520" cy="6187440"/>
          </a:xfr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anchor="ctr"/>
          <a:lstStyle/>
          <a:p>
            <a:pPr>
              <a:buNone/>
            </a:pPr>
            <a:r>
              <a:rPr lang="en-US" sz="2000" b="1" dirty="0"/>
              <a:t>Overview</a:t>
            </a:r>
            <a:r>
              <a:rPr lang="en-US" sz="1100" b="1" dirty="0"/>
              <a:t> </a:t>
            </a:r>
            <a:r>
              <a:rPr lang="en-US" sz="1800" b="1" dirty="0">
                <a:latin typeface="+mn-lt"/>
              </a:rPr>
              <a:t>Visuals</a:t>
            </a:r>
            <a:r>
              <a:rPr lang="en-US" sz="1800" dirty="0">
                <a:latin typeface="+mn-lt"/>
              </a:rPr>
              <a:t>:</a:t>
            </a:r>
            <a:br>
              <a:rPr lang="en-US" sz="1800" dirty="0">
                <a:latin typeface="+mn-lt"/>
              </a:rPr>
            </a:br>
            <a:r>
              <a:rPr lang="en-US" sz="1600" dirty="0">
                <a:latin typeface="+mn-lt"/>
              </a:rPr>
              <a:t>💳 Total Sales (Card)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📈 Sales Trend Over Time (Line Chart by Month)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🌎 Sales by Region (Map/Bar Chart)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🎛 Filters: Year, Region, Category</a:t>
            </a:r>
            <a:br>
              <a:rPr lang="en-US" sz="1600" dirty="0">
                <a:latin typeface="+mn-lt"/>
              </a:rPr>
            </a:br>
            <a:r>
              <a:rPr lang="en-US" sz="1600" b="1" dirty="0">
                <a:latin typeface="+mn-lt"/>
              </a:rPr>
              <a:t>Purpose</a:t>
            </a:r>
            <a:r>
              <a:rPr lang="en-US" sz="1600" dirty="0">
                <a:latin typeface="+mn-lt"/>
              </a:rPr>
              <a:t>: High-level summary of business performance.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2000" b="1" dirty="0"/>
              <a:t>Product Insights</a:t>
            </a:r>
            <a:r>
              <a:rPr lang="en-US" sz="1050" b="1" dirty="0"/>
              <a:t> </a:t>
            </a:r>
            <a:r>
              <a:rPr lang="en-US" sz="1800" b="1" dirty="0">
                <a:latin typeface="+mn-lt"/>
              </a:rPr>
              <a:t>Visuals</a:t>
            </a:r>
            <a:r>
              <a:rPr lang="en-US" sz="1800" dirty="0">
                <a:latin typeface="+mn-lt"/>
              </a:rPr>
              <a:t>:</a:t>
            </a:r>
            <a:br>
              <a:rPr lang="en-US" sz="1800" dirty="0">
                <a:latin typeface="+mn-lt"/>
              </a:rPr>
            </a:br>
            <a:r>
              <a:rPr lang="en-US" sz="1600" dirty="0">
                <a:latin typeface="+mn-lt"/>
              </a:rPr>
              <a:t>📊 Sales by Category &amp; Sub-Category (Bar Chart)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⭐ Top 10 Products by Sales (Bar Chart or Table)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💹 Profit (if available)</a:t>
            </a:r>
            <a:br>
              <a:rPr lang="en-US" sz="1600" dirty="0">
                <a:latin typeface="+mn-lt"/>
              </a:rPr>
            </a:br>
            <a:r>
              <a:rPr lang="en-US" sz="1600" dirty="0">
                <a:latin typeface="+mn-lt"/>
              </a:rPr>
              <a:t>🎛 Filters: Category, Month</a:t>
            </a:r>
            <a:br>
              <a:rPr lang="en-US" sz="1600" dirty="0">
                <a:latin typeface="+mn-lt"/>
              </a:rPr>
            </a:br>
            <a:r>
              <a:rPr lang="en-US" sz="1600" b="1" dirty="0">
                <a:latin typeface="+mn-lt"/>
              </a:rPr>
              <a:t>Purpose</a:t>
            </a:r>
            <a:r>
              <a:rPr lang="en-US" sz="1600" dirty="0">
                <a:latin typeface="+mn-lt"/>
              </a:rPr>
              <a:t>: Deep dive into product-level performance.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IN" sz="2000" b="1" dirty="0"/>
              <a:t>Customer &amp; Segment Analysis</a:t>
            </a:r>
            <a:r>
              <a:rPr lang="en-IN" sz="1800" b="1" dirty="0">
                <a:latin typeface="+mn-lt"/>
              </a:rPr>
              <a:t> Visuals</a:t>
            </a:r>
            <a:r>
              <a:rPr lang="en-IN" sz="1800" dirty="0">
                <a:latin typeface="+mn-lt"/>
              </a:rPr>
              <a:t>:</a:t>
            </a:r>
            <a:br>
              <a:rPr lang="en-IN" sz="1800" dirty="0">
                <a:latin typeface="+mn-lt"/>
              </a:rPr>
            </a:br>
            <a:r>
              <a:rPr lang="en-IN" sz="1600" dirty="0">
                <a:latin typeface="+mn-lt"/>
              </a:rPr>
              <a:t>👥 Sales by Segment (Bar Chart)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🧍 Top N Customers by Sales (Sorted Bar Chart)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🌡 Heatmap: Segment vs. Region (Matrix with conditional formatting)</a:t>
            </a:r>
            <a:br>
              <a:rPr lang="en-IN" sz="1600" dirty="0">
                <a:latin typeface="+mn-lt"/>
              </a:rPr>
            </a:br>
            <a:r>
              <a:rPr lang="en-IN" sz="1600" b="1" dirty="0">
                <a:latin typeface="+mn-lt"/>
              </a:rPr>
              <a:t>Purpose</a:t>
            </a:r>
            <a:r>
              <a:rPr lang="en-IN" sz="1600" dirty="0">
                <a:latin typeface="+mn-lt"/>
              </a:rPr>
              <a:t>: Understand which segments and customers drive revenue.</a:t>
            </a:r>
            <a:br>
              <a:rPr lang="en-IN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IN" sz="2000" b="1" dirty="0"/>
              <a:t>Interactivity Features</a:t>
            </a:r>
            <a:r>
              <a:rPr lang="en-IN" sz="1050" b="1" dirty="0"/>
              <a:t>, </a:t>
            </a:r>
            <a:r>
              <a:rPr lang="en-IN" sz="1800" b="1" dirty="0">
                <a:latin typeface="+mn-lt"/>
              </a:rPr>
              <a:t>User Controls</a:t>
            </a:r>
            <a:r>
              <a:rPr lang="en-IN" sz="1800" dirty="0">
                <a:latin typeface="+mn-lt"/>
              </a:rPr>
              <a:t>:</a:t>
            </a:r>
            <a:br>
              <a:rPr lang="en-IN" sz="1800" dirty="0">
                <a:latin typeface="+mn-lt"/>
              </a:rPr>
            </a:br>
            <a:r>
              <a:rPr lang="en-IN" sz="1600" dirty="0">
                <a:latin typeface="+mn-lt"/>
              </a:rPr>
              <a:t>🔄 Slicers: Year, Region, Category, Segment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🔽 Drilldowns: Year → Quarter → Month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🧊 Tooltips: Show product name, exact sales on hover</a:t>
            </a:r>
            <a:br>
              <a:rPr lang="en-IN" sz="1600" dirty="0">
                <a:latin typeface="+mn-lt"/>
              </a:rPr>
            </a:br>
            <a:r>
              <a:rPr lang="en-IN" sz="1600" dirty="0">
                <a:latin typeface="+mn-lt"/>
              </a:rPr>
              <a:t>🔘 Navigation Buttons: Jump between pages with bookmarks</a:t>
            </a:r>
            <a:br>
              <a:rPr lang="en-IN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3420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F8E4DA6-1F11-471B-8439-6F1D14063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6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29A6B-0051-6D70-0BC0-23F0453EB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5E5D585-2C13-EF5B-EAB4-84A8F835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A0E189-DBAC-9F15-6694-48E2E839E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06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BB630-B51C-91C0-B034-4DFE6DE62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7080A1D-4145-9F44-4169-7DB47C0E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DE8089-63FD-0479-28ED-801657F53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715EE3-BF5E-4985-C288-814D10527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2569D-291B-F7CA-A4F5-94EB16051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3D5C132-1BA0-D7AE-8D17-E8A9A04F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44D913-BE02-6103-6AA2-79D912B74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8B0CFB-26C2-E7A8-3B37-1A507007E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08F4AD-1DED-26D3-7609-D98F5BB01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300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26</TotalTime>
  <Words>462</Words>
  <Application>Microsoft Office PowerPoint</Application>
  <PresentationFormat>Widescreen</PresentationFormat>
  <Paragraphs>14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Sales Dashboard Project – Summary Presentation (By Avantika Kadam)</vt:lpstr>
      <vt:lpstr>Project Objective Title:  Sales Dashboard – Executive Insights  Objective: To analyze sales performance across products, regions, customer segments, and time periods, using interactive visuals to support strategic business decisions.</vt:lpstr>
      <vt:lpstr>Dataset Overview  Dataset Includes: 💰 Sales data per transaction 📦 Product Details: Category, Sub-Category 🌍 Customer Info: Region, State, Segment 📆 Time Info: Order Date, Ship Date 📬 Postal Code (some nulls present) Preparation: Converted dates, split time fields (Year, Quarter, Month) Cleaned nulls and missing fields Created calculated fields (e.g., Profit, Growth)</vt:lpstr>
      <vt:lpstr>KPI Summary  Key Metrics: 🟢 Total Sales 🔼 Monthly/Quarterly Sales Growth 📦 Sales by Category &amp; Sub-Category 👥 Top Customers / Segments 🌍 Regional Performance Displayed using: Cards, Line Charts, Bar Charts, and Heatmaps  Design Focus: Clean visuals, consistent colors Responsive layout for easy exploration </vt:lpstr>
      <vt:lpstr>Overview Visuals: 💳 Total Sales (Card) 📈 Sales Trend Over Time (Line Chart by Month) 🌎 Sales by Region (Map/Bar Chart) 🎛 Filters: Year, Region, Category Purpose: High-level summary of business performance.  Product Insights Visuals: 📊 Sales by Category &amp; Sub-Category (Bar Chart) ⭐ Top 10 Products by Sales (Bar Chart or Table) 💹 Profit (if available) 🎛 Filters: Category, Month Purpose: Deep dive into product-level performance.  Customer &amp; Segment Analysis Visuals: 👥 Sales by Segment (Bar Chart) 🧍 Top N Customers by Sales (Sorted Bar Chart) 🌡 Heatmap: Segment vs. Region (Matrix with conditional formatting) Purpose: Understand which segments and customers drive revenue.  Interactivity Features, User Controls: 🔄 Slicers: Year, Region, Category, Segment 🔽 Drilldowns: Year → Quarter → Month 🧊 Tooltips: Show product name, exact sales on hover 🔘 Navigation Buttons: Jump between pages with bookmarks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Business Insights 🚀 Identify high-performing product lines and regions 📉 Spot seasonal trends and downturns 👤 Target top customers &amp; profitable segments 🧭 Use regional trends to guide expansion or marketing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avantika kadam</dc:creator>
  <cp:lastModifiedBy>avantika kadam</cp:lastModifiedBy>
  <cp:revision>1</cp:revision>
  <dcterms:created xsi:type="dcterms:W3CDTF">2025-04-25T15:40:54Z</dcterms:created>
  <dcterms:modified xsi:type="dcterms:W3CDTF">2025-04-25T16:07:18Z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