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84" r:id="rId2"/>
    <p:sldId id="283" r:id="rId3"/>
    <p:sldId id="260" r:id="rId4"/>
    <p:sldId id="261" r:id="rId5"/>
    <p:sldId id="263" r:id="rId6"/>
    <p:sldId id="265" r:id="rId7"/>
    <p:sldId id="276" r:id="rId8"/>
    <p:sldId id="269" r:id="rId9"/>
    <p:sldId id="267" r:id="rId10"/>
    <p:sldId id="274" r:id="rId11"/>
    <p:sldId id="271" r:id="rId12"/>
    <p:sldId id="275" r:id="rId13"/>
    <p:sldId id="280" r:id="rId14"/>
    <p:sldId id="282" r:id="rId15"/>
    <p:sldId id="281" r:id="rId16"/>
    <p:sldId id="279" r:id="rId17"/>
    <p:sldId id="278"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91" d="100"/>
          <a:sy n="91" d="100"/>
        </p:scale>
        <p:origin x="31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For Research directors and the laboratory technicians the work life balance is poor. </a:t>
          </a:r>
        </a:p>
        <a:p>
          <a:pPr algn="just"/>
          <a:r>
            <a:rPr lang="en-IN" sz="2100" dirty="0"/>
            <a:t>For the Sales representatives , managers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custScaleY="100098" custLinFactNeighborX="2315" custLinFactNeighborY="-718"/>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2212"/>
          <a:ext cx="4716739"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4606" y="0"/>
          <a:ext cx="4712132" cy="4534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4606" y="0"/>
        <a:ext cx="4712132" cy="45344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7380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756726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44128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7609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9838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0D92BC-42A9-434B-8530-ADBF4485E407}" type="datetimeFigureOut">
              <a:rPr lang="en-US" smtClean="0"/>
              <a:pPr/>
              <a:t>8/6/2023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90016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0D92BC-42A9-434B-8530-ADBF4485E407}" type="datetimeFigureOut">
              <a:rPr lang="en-US" smtClean="0"/>
              <a:pPr/>
              <a:t>8/6/2023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144866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43202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045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0D92BC-42A9-434B-8530-ADBF4485E407}"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7038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1964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8300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8487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0D92BC-42A9-434B-8530-ADBF4485E407}" type="datetimeFigureOut">
              <a:rPr lang="en-US" smtClean="0"/>
              <a:t>8/6/2023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0528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0D92BC-42A9-434B-8530-ADBF4485E407}" type="datetimeFigureOut">
              <a:rPr lang="en-US" smtClean="0"/>
              <a:t>8/6/2023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2101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0D92BC-42A9-434B-8530-ADBF4485E407}" type="datetimeFigureOut">
              <a:rPr lang="en-US" smtClean="0"/>
              <a:t>8/6/2023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7019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2776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0D92BC-42A9-434B-8530-ADBF4485E407}" type="datetimeFigureOut">
              <a:rPr lang="en-US" smtClean="0"/>
              <a:pPr/>
              <a:t>8/6/2023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252203897"/>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1.xml"/><Relationship Id="rId7"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344266-4CF4-D34C-BED8-3CF2F2186E7F}"/>
              </a:ext>
            </a:extLst>
          </p:cNvPr>
          <p:cNvSpPr txBox="1"/>
          <p:nvPr/>
        </p:nvSpPr>
        <p:spPr>
          <a:xfrm>
            <a:off x="7956645" y="5353952"/>
            <a:ext cx="3254659" cy="954107"/>
          </a:xfrm>
          <a:prstGeom prst="rect">
            <a:avLst/>
          </a:prstGeom>
          <a:noFill/>
        </p:spPr>
        <p:txBody>
          <a:bodyPr wrap="square" rtlCol="0">
            <a:spAutoFit/>
          </a:bodyPr>
          <a:lstStyle/>
          <a:p>
            <a:pPr algn="ctr"/>
            <a:r>
              <a:rPr lang="en-IN" sz="2800">
                <a:solidFill>
                  <a:schemeClr val="bg1"/>
                </a:solidFill>
                <a:latin typeface="Amasis MT Pro Medium" panose="02040604050005020304" pitchFamily="18" charset="0"/>
              </a:rPr>
              <a:t>EMPLOYEE RETENTION</a:t>
            </a:r>
            <a:endParaRPr lang="en-IN" sz="2800" dirty="0">
              <a:solidFill>
                <a:schemeClr val="bg1"/>
              </a:solidFill>
              <a:latin typeface="Amasis MT Pro Medium" panose="02040604050005020304" pitchFamily="18" charset="0"/>
            </a:endParaRPr>
          </a:p>
        </p:txBody>
      </p:sp>
      <p:pic>
        <p:nvPicPr>
          <p:cNvPr id="23" name="Picture 22" descr="A person touching a screen with words">
            <a:extLst>
              <a:ext uri="{FF2B5EF4-FFF2-40B4-BE49-F238E27FC236}">
                <a16:creationId xmlns:a16="http://schemas.microsoft.com/office/drawing/2014/main" id="{7D81DBDA-1806-B8FB-B8D3-F3495E02E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90012"/>
          </a:xfrm>
          <a:prstGeom prst="rect">
            <a:avLst/>
          </a:prstGeom>
          <a:effectLst>
            <a:glow rad="228600">
              <a:schemeClr val="accent5">
                <a:satMod val="175000"/>
                <a:alpha val="40000"/>
              </a:schemeClr>
            </a:glow>
          </a:effectLst>
        </p:spPr>
      </p:pic>
      <p:sp>
        <p:nvSpPr>
          <p:cNvPr id="27" name="TextBox 26">
            <a:extLst>
              <a:ext uri="{FF2B5EF4-FFF2-40B4-BE49-F238E27FC236}">
                <a16:creationId xmlns:a16="http://schemas.microsoft.com/office/drawing/2014/main" id="{EBF28571-3620-8F53-DBC2-91C0390720BD}"/>
              </a:ext>
            </a:extLst>
          </p:cNvPr>
          <p:cNvSpPr txBox="1"/>
          <p:nvPr/>
        </p:nvSpPr>
        <p:spPr>
          <a:xfrm>
            <a:off x="-808465" y="5000009"/>
            <a:ext cx="6680247" cy="707886"/>
          </a:xfrm>
          <a:prstGeom prst="rect">
            <a:avLst/>
          </a:prstGeom>
          <a:noFill/>
        </p:spPr>
        <p:txBody>
          <a:bodyPr wrap="square">
            <a:spAutoFit/>
          </a:bodyPr>
          <a:lstStyle/>
          <a:p>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rPr>
              <a:t>            </a:t>
            </a:r>
            <a:r>
              <a:rPr lang="en-I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doni MT Black" panose="02070A03080606020203" pitchFamily="18" charset="0"/>
              </a:rPr>
              <a:t>Employee Retention</a:t>
            </a:r>
            <a:endPar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odoni MT Black" panose="02070A03080606020203" pitchFamily="18" charset="0"/>
            </a:endParaRPr>
          </a:p>
        </p:txBody>
      </p:sp>
      <p:sp>
        <p:nvSpPr>
          <p:cNvPr id="28" name="Rectangle 27">
            <a:extLst>
              <a:ext uri="{FF2B5EF4-FFF2-40B4-BE49-F238E27FC236}">
                <a16:creationId xmlns:a16="http://schemas.microsoft.com/office/drawing/2014/main" id="{B539A288-5017-8DBE-4124-568693280416}"/>
              </a:ext>
            </a:extLst>
          </p:cNvPr>
          <p:cNvSpPr/>
          <p:nvPr/>
        </p:nvSpPr>
        <p:spPr>
          <a:xfrm>
            <a:off x="8014482" y="4053385"/>
            <a:ext cx="1569492" cy="51861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ANALYTICS</a:t>
            </a:r>
            <a:endParaRPr lang="en-IN" sz="1600" b="1" dirty="0">
              <a:ln>
                <a:solidFill>
                  <a:schemeClr val="bg1"/>
                </a:solidFill>
              </a:ln>
              <a:latin typeface="Arial Black" panose="020B0A04020102020204" pitchFamily="34" charset="0"/>
            </a:endParaRPr>
          </a:p>
        </p:txBody>
      </p:sp>
    </p:spTree>
    <p:extLst>
      <p:ext uri="{BB962C8B-B14F-4D97-AF65-F5344CB8AC3E}">
        <p14:creationId xmlns:p14="http://schemas.microsoft.com/office/powerpoint/2010/main" val="317342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402920" y="862567"/>
            <a:ext cx="5456984" cy="1348369"/>
          </a:xfrm>
        </p:spPr>
        <p:txBody>
          <a:bodyPr>
            <a:normAutofit/>
          </a:bodyPr>
          <a:lstStyle/>
          <a:p>
            <a:pPr algn="ctr"/>
            <a:r>
              <a:rPr lang="en-IN" sz="5400" b="1" dirty="0">
                <a:latin typeface="Amasis MT Pro Medium" panose="02040604050005020304" pitchFamily="18" charset="0"/>
              </a:rPr>
              <a:t> </a:t>
            </a:r>
            <a:r>
              <a:rPr lang="en-IN" sz="2000" b="1" dirty="0">
                <a:solidFill>
                  <a:schemeClr val="tx1"/>
                </a:solidFill>
                <a:latin typeface="Amasis MT Pro Medium" panose="02040604050005020304" pitchFamily="18" charset="0"/>
              </a:rPr>
              <a:t>KPI 5 </a:t>
            </a:r>
            <a:r>
              <a:rPr lang="en-US" sz="2000" b="1" kern="1200" dirty="0">
                <a:solidFill>
                  <a:schemeClr val="accent2"/>
                </a:solidFill>
                <a:latin typeface="Bodoni MT Black" panose="02070A03080606020203" pitchFamily="18" charset="0"/>
              </a:rPr>
              <a:t>Work Life Balance for                Total Employees</a:t>
            </a:r>
            <a:endParaRPr lang="en-IN" sz="5400" b="1" dirty="0">
              <a:solidFill>
                <a:schemeClr val="accent2"/>
              </a:solidFill>
              <a:latin typeface="Amasis MT Pro Medium" panose="02040604050005020304" pitchFamily="18" charset="0"/>
            </a:endParaRP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250357030"/>
              </p:ext>
            </p:extLst>
          </p:nvPr>
        </p:nvGraphicFramePr>
        <p:xfrm>
          <a:off x="6549405" y="2551842"/>
          <a:ext cx="4716739" cy="4538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096" y="459502"/>
            <a:ext cx="5601482"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096" y="3411362"/>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396690" y="575194"/>
            <a:ext cx="3204839" cy="3669260"/>
          </a:xfrm>
          <a:noFill/>
        </p:spPr>
        <p:txBody>
          <a:bodyPr vert="horz" lIns="91440" tIns="45720" rIns="91440" bIns="45720" rtlCol="0" anchor="ctr">
            <a:noAutofit/>
          </a:bodyPr>
          <a:lstStyle/>
          <a:p>
            <a:pPr algn="ctr"/>
            <a:r>
              <a:rPr lang="en-US" sz="2400" b="1" kern="1200" dirty="0">
                <a:solidFill>
                  <a:schemeClr val="accent2"/>
                </a:solidFill>
                <a:latin typeface="Amasis MT Pro Medium" panose="02040604050005020304" pitchFamily="18" charset="0"/>
              </a:rPr>
              <a:t>KPI 5 </a:t>
            </a:r>
            <a:br>
              <a:rPr lang="en-US" sz="2000" b="1" kern="1200" dirty="0">
                <a:solidFill>
                  <a:schemeClr val="accent2"/>
                </a:solidFill>
                <a:latin typeface="Amasis MT Pro Medium" panose="02040604050005020304" pitchFamily="18" charset="0"/>
              </a:rPr>
            </a:br>
            <a:r>
              <a:rPr lang="en-US" sz="2000" b="1" kern="1200" dirty="0">
                <a:solidFill>
                  <a:schemeClr val="accent2"/>
                </a:solidFill>
                <a:latin typeface="Amasis MT Pro Medium" panose="02040604050005020304" pitchFamily="18" charset="0"/>
              </a:rPr>
              <a:t>Job Role </a:t>
            </a:r>
            <a:br>
              <a:rPr lang="en-US" sz="2000" b="1" kern="1200" dirty="0">
                <a:solidFill>
                  <a:schemeClr val="accent2"/>
                </a:solidFill>
                <a:latin typeface="Amasis MT Pro Medium" panose="02040604050005020304" pitchFamily="18" charset="0"/>
              </a:rPr>
            </a:br>
            <a:r>
              <a:rPr lang="en-US" sz="2000" b="1" kern="1200" dirty="0">
                <a:solidFill>
                  <a:schemeClr val="accent2"/>
                </a:solidFill>
                <a:latin typeface="Amasis MT Pro Medium" panose="02040604050005020304" pitchFamily="18" charset="0"/>
              </a:rPr>
              <a:t>Vs </a:t>
            </a:r>
            <a:br>
              <a:rPr lang="en-US" sz="2000" b="1" kern="1200" dirty="0">
                <a:solidFill>
                  <a:schemeClr val="accent2"/>
                </a:solidFill>
                <a:latin typeface="Amasis MT Pro Medium" panose="02040604050005020304" pitchFamily="18" charset="0"/>
              </a:rPr>
            </a:br>
            <a:r>
              <a:rPr lang="en-US" sz="2000" b="1" kern="1200" dirty="0">
                <a:solidFill>
                  <a:schemeClr val="accent2"/>
                </a:solidFill>
                <a:latin typeface="Amasis MT Pro Medium" panose="02040604050005020304" pitchFamily="18" charset="0"/>
              </a:rPr>
              <a:t>Work Life Balance for attrition Employees</a:t>
            </a:r>
          </a:p>
        </p:txBody>
      </p:sp>
      <p:pic>
        <p:nvPicPr>
          <p:cNvPr id="4" name="Picture 3">
            <a:extLst>
              <a:ext uri="{FF2B5EF4-FFF2-40B4-BE49-F238E27FC236}">
                <a16:creationId xmlns:a16="http://schemas.microsoft.com/office/drawing/2014/main" id="{A52DCA64-C053-9FF0-4606-F7410DB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418" y="1205979"/>
            <a:ext cx="7261471" cy="5515543"/>
          </a:xfrm>
          <a:prstGeom prst="rect">
            <a:avLst/>
          </a:prstGeom>
        </p:spPr>
      </p:pic>
    </p:spTree>
    <p:extLst>
      <p:ext uri="{BB962C8B-B14F-4D97-AF65-F5344CB8AC3E}">
        <p14:creationId xmlns:p14="http://schemas.microsoft.com/office/powerpoint/2010/main" val="316919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40707" y="1242540"/>
            <a:ext cx="5397237" cy="886512"/>
          </a:xfrm>
        </p:spPr>
        <p:txBody>
          <a:bodyPr>
            <a:noAutofit/>
          </a:bodyPr>
          <a:lstStyle/>
          <a:p>
            <a:pPr algn="ctr"/>
            <a:r>
              <a:rPr lang="en-IN" sz="2400" b="1" dirty="0">
                <a:latin typeface="Amasis MT Pro Medium" panose="02040604050005020304" pitchFamily="18" charset="0"/>
              </a:rPr>
              <a:t>KPI 5</a:t>
            </a:r>
            <a:r>
              <a:rPr lang="en-US" sz="2400" b="1" kern="1200" dirty="0">
                <a:solidFill>
                  <a:schemeClr val="accent2"/>
                </a:solidFill>
                <a:latin typeface="Amasis MT Pro Medium" panose="02040604050005020304" pitchFamily="18" charset="0"/>
              </a:rPr>
              <a:t> Work Life Balance for attrition Employees</a:t>
            </a:r>
            <a:r>
              <a:rPr lang="en-IN" sz="2400" b="1" dirty="0">
                <a:latin typeface="Amasis MT Pro Medium" panose="02040604050005020304" pitchFamily="18" charset="0"/>
              </a:rPr>
              <a:t> </a:t>
            </a:r>
          </a:p>
        </p:txBody>
      </p:sp>
      <p:pic>
        <p:nvPicPr>
          <p:cNvPr id="5" name="Picture 4" descr="Graphical user interface, text, application&#10;&#10;Description automatically generated">
            <a:extLst>
              <a:ext uri="{FF2B5EF4-FFF2-40B4-BE49-F238E27FC236}">
                <a16:creationId xmlns:a16="http://schemas.microsoft.com/office/drawing/2014/main" id="{62E0F7C3-71A4-D8BC-2CA2-4856A62E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706812"/>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pic>
        <p:nvPicPr>
          <p:cNvPr id="7" name="Picture 6" descr="Graphical user interface&#10;&#10;Description automatically generated with medium confidence">
            <a:extLst>
              <a:ext uri="{FF2B5EF4-FFF2-40B4-BE49-F238E27FC236}">
                <a16:creationId xmlns:a16="http://schemas.microsoft.com/office/drawing/2014/main" id="{3F8EF95E-279E-0041-BCB6-D2419E56E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3358753"/>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4" name="TextBox 3">
            <a:extLst>
              <a:ext uri="{FF2B5EF4-FFF2-40B4-BE49-F238E27FC236}">
                <a16:creationId xmlns:a16="http://schemas.microsoft.com/office/drawing/2014/main" id="{82F4634C-58F6-A7DF-DA9B-8806611D9704}"/>
              </a:ext>
            </a:extLst>
          </p:cNvPr>
          <p:cNvSpPr txBox="1"/>
          <p:nvPr/>
        </p:nvSpPr>
        <p:spPr>
          <a:xfrm>
            <a:off x="5885597" y="2757564"/>
            <a:ext cx="6093724" cy="2308324"/>
          </a:xfrm>
          <a:prstGeom prst="rect">
            <a:avLst/>
          </a:prstGeom>
          <a:noFill/>
        </p:spPr>
        <p:txBody>
          <a:bodyPr wrap="square">
            <a:spAutoFit/>
          </a:bodyPr>
          <a:lstStyle/>
          <a:p>
            <a:pPr lvl="0" algn="just"/>
            <a:r>
              <a:rPr lang="en-IN" sz="1800" dirty="0"/>
              <a:t>For Research directors the work life balance is poor. </a:t>
            </a:r>
          </a:p>
          <a:p>
            <a:pPr lvl="0" algn="just"/>
            <a:r>
              <a:rPr lang="en-IN" sz="1800" dirty="0"/>
              <a:t>For the Sales representatives , Manufacturing Directors , managers and Sales executives the work life balance is fair.</a:t>
            </a:r>
          </a:p>
          <a:p>
            <a:pPr lvl="0" algn="just"/>
            <a:r>
              <a:rPr lang="en-IN" sz="1800" dirty="0"/>
              <a:t>For Research Scientists , Healthcare representatives und Developers the work life balance is good.</a:t>
            </a:r>
          </a:p>
          <a:p>
            <a:pPr lvl="0" algn="just"/>
            <a:r>
              <a:rPr lang="en-IN" sz="1800" dirty="0"/>
              <a:t>For Human resources , laboratory technicians the work life balance is excellent.</a:t>
            </a:r>
          </a:p>
        </p:txBody>
      </p:sp>
    </p:spTree>
    <p:extLst>
      <p:ext uri="{BB962C8B-B14F-4D97-AF65-F5344CB8AC3E}">
        <p14:creationId xmlns:p14="http://schemas.microsoft.com/office/powerpoint/2010/main" val="239550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2400" b="1" kern="1200" dirty="0">
                <a:solidFill>
                  <a:schemeClr val="accent2"/>
                </a:solidFill>
                <a:latin typeface="Amasis MT Pro Medium" panose="02040604050005020304" pitchFamily="18" charset="0"/>
              </a:rPr>
              <a:t>KPI 6 </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Attrition Rate </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Vs </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Years Since Last Promotion</a:t>
            </a:r>
          </a:p>
        </p:txBody>
      </p:sp>
      <p:pic>
        <p:nvPicPr>
          <p:cNvPr id="4" name="Picture 3" descr="A colorful pie chart with numbers and text&#10;&#10;Description automatically generated">
            <a:extLst>
              <a:ext uri="{FF2B5EF4-FFF2-40B4-BE49-F238E27FC236}">
                <a16:creationId xmlns:a16="http://schemas.microsoft.com/office/drawing/2014/main" id="{01EB2F4B-E45F-3AF8-515B-AFEEC0F76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287" y="1134055"/>
            <a:ext cx="7414118" cy="3794784"/>
          </a:xfrm>
          <a:prstGeom prst="rect">
            <a:avLst/>
          </a:prstGeom>
        </p:spPr>
      </p:pic>
    </p:spTree>
    <p:extLst>
      <p:ext uri="{BB962C8B-B14F-4D97-AF65-F5344CB8AC3E}">
        <p14:creationId xmlns:p14="http://schemas.microsoft.com/office/powerpoint/2010/main" val="25787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4B08929-B843-D808-E6A7-FDA80917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3" y="144967"/>
            <a:ext cx="5139941" cy="5765180"/>
          </a:xfrm>
          <a:prstGeom prst="rect">
            <a:avLst/>
          </a:prstGeom>
        </p:spPr>
      </p:pic>
      <p:pic>
        <p:nvPicPr>
          <p:cNvPr id="5" name="Picture 4">
            <a:extLst>
              <a:ext uri="{FF2B5EF4-FFF2-40B4-BE49-F238E27FC236}">
                <a16:creationId xmlns:a16="http://schemas.microsoft.com/office/drawing/2014/main" id="{EBB2763E-3534-3C14-DE16-18FDFB40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663" y="1666241"/>
            <a:ext cx="6767744" cy="3302493"/>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r>
              <a:rPr lang="en-IN" b="1" dirty="0">
                <a:latin typeface="Amasis MT Pro Medium" panose="02040604050005020304" pitchFamily="18" charset="0"/>
              </a:rPr>
              <a:t>Insights from KPI 6:</a:t>
            </a:r>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6288485" cy="5461552"/>
          </a:xfrm>
        </p:spPr>
        <p:txBody>
          <a:bodyPr>
            <a:noAutofit/>
          </a:bodyPr>
          <a:lstStyle/>
          <a:p>
            <a:pPr marL="0" indent="0">
              <a:buNone/>
            </a:pPr>
            <a:r>
              <a:rPr lang="en-IN" sz="1700" dirty="0"/>
              <a:t>From the analysis and Visualisation </a:t>
            </a:r>
          </a:p>
          <a:p>
            <a:r>
              <a:rPr lang="en-IN" sz="1700" dirty="0"/>
              <a:t>For 0-5 years since Last year Promotion interval Research &amp; Development and Hardware departments has highest and lowest attrition rate respectively.</a:t>
            </a:r>
          </a:p>
          <a:p>
            <a:r>
              <a:rPr lang="en-IN" sz="1700" dirty="0"/>
              <a:t>For 6-10 years since last year promotion interval Human resources and software departments has highest and lowest attrition rate respectively.</a:t>
            </a:r>
          </a:p>
          <a:p>
            <a:r>
              <a:rPr lang="en-IN" sz="1700" dirty="0"/>
              <a:t>For 11-15 years since last promotion interval support and sales departments has highest and lowest attrition rate respectively.</a:t>
            </a:r>
          </a:p>
          <a:p>
            <a:r>
              <a:rPr lang="en-IN" sz="1700" dirty="0"/>
              <a:t>For 16-20 years since last promotion interval software &amp; hardware departments has highest and lowest attrition respectively.</a:t>
            </a:r>
          </a:p>
          <a:p>
            <a:r>
              <a:rPr lang="en-IN" sz="1700" dirty="0"/>
              <a:t>For 21-25 years since last promotion interval software and support departments has highest and lowest attrition respectively.</a:t>
            </a:r>
          </a:p>
          <a:p>
            <a:r>
              <a:rPr lang="en-IN" sz="1700" dirty="0"/>
              <a:t>For 26-30 years since last promotion interval support and Human resources departments has highest and lowest attrition respectively.</a:t>
            </a:r>
          </a:p>
          <a:p>
            <a:r>
              <a:rPr lang="en-IN" sz="1700" dirty="0"/>
              <a:t>For above 30 years since last promotion interval software and Human resources departments has highest and lowest attrition respectively.</a:t>
            </a:r>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413044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D212C366-D823-58EC-B511-1EF38DB0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1" y="1147779"/>
            <a:ext cx="12292361" cy="5710221"/>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sp>
        <p:nvSpPr>
          <p:cNvPr id="4" name="TextBox 3">
            <a:extLst>
              <a:ext uri="{FF2B5EF4-FFF2-40B4-BE49-F238E27FC236}">
                <a16:creationId xmlns:a16="http://schemas.microsoft.com/office/drawing/2014/main" id="{6E586280-3A96-EC3F-5C0B-440C241A488A}"/>
              </a:ext>
            </a:extLst>
          </p:cNvPr>
          <p:cNvSpPr txBox="1"/>
          <p:nvPr/>
        </p:nvSpPr>
        <p:spPr>
          <a:xfrm>
            <a:off x="2762713" y="1201175"/>
            <a:ext cx="5885055" cy="830997"/>
          </a:xfrm>
          <a:prstGeom prst="rect">
            <a:avLst/>
          </a:prstGeom>
          <a:noFill/>
        </p:spPr>
        <p:txBody>
          <a:bodyPr wrap="square">
            <a:spAutoFit/>
          </a:bodyPr>
          <a:lstStyle/>
          <a:p>
            <a:pPr lvl="0" algn="ctr">
              <a:lnSpc>
                <a:spcPct val="100000"/>
              </a:lnSpc>
            </a:pPr>
            <a:r>
              <a:rPr lang="en-US" sz="1600" b="0" i="0" dirty="0"/>
              <a:t>Conduct stay interviews: Instead of exit interviews, conduct stay interviews with employees to gather feedback about the job</a:t>
            </a:r>
            <a:r>
              <a:rPr lang="en-US" sz="1600" b="0" i="0" dirty="0">
                <a:solidFill>
                  <a:schemeClr val="accent2"/>
                </a:solidFill>
              </a:rPr>
              <a:t>.</a:t>
            </a:r>
            <a:endParaRPr lang="en-US" sz="1600" dirty="0">
              <a:solidFill>
                <a:schemeClr val="accent2"/>
              </a:solidFill>
            </a:endParaRPr>
          </a:p>
        </p:txBody>
      </p:sp>
      <p:sp>
        <p:nvSpPr>
          <p:cNvPr id="6" name="TextBox 5">
            <a:extLst>
              <a:ext uri="{FF2B5EF4-FFF2-40B4-BE49-F238E27FC236}">
                <a16:creationId xmlns:a16="http://schemas.microsoft.com/office/drawing/2014/main" id="{62A69589-65EC-87ED-9669-D2E90F15CEE7}"/>
              </a:ext>
            </a:extLst>
          </p:cNvPr>
          <p:cNvSpPr txBox="1"/>
          <p:nvPr/>
        </p:nvSpPr>
        <p:spPr>
          <a:xfrm>
            <a:off x="2553628" y="2124505"/>
            <a:ext cx="6094140" cy="800219"/>
          </a:xfrm>
          <a:prstGeom prst="rect">
            <a:avLst/>
          </a:prstGeom>
          <a:noFill/>
        </p:spPr>
        <p:txBody>
          <a:bodyPr wrap="square">
            <a:spAutoFit/>
          </a:bodyPr>
          <a:lstStyle/>
          <a:p>
            <a:pPr lvl="0" algn="ctr">
              <a:lnSpc>
                <a:spcPct val="100000"/>
              </a:lnSpc>
            </a:pPr>
            <a:r>
              <a:rPr lang="en-US" sz="1400" b="0" i="0" dirty="0">
                <a:solidFill>
                  <a:srgbClr val="FFC000"/>
                </a:solidFill>
              </a:rPr>
              <a:t>Improve employee engagement: Implement initiatives to improve employee engagement, such as regular feedback, recognition and rewards programs, and opportunities for career growth</a:t>
            </a:r>
            <a:r>
              <a:rPr lang="en-US" sz="1800" dirty="0"/>
              <a:t>.</a:t>
            </a:r>
          </a:p>
        </p:txBody>
      </p:sp>
      <p:sp>
        <p:nvSpPr>
          <p:cNvPr id="9" name="TextBox 8">
            <a:extLst>
              <a:ext uri="{FF2B5EF4-FFF2-40B4-BE49-F238E27FC236}">
                <a16:creationId xmlns:a16="http://schemas.microsoft.com/office/drawing/2014/main" id="{F304B466-92BE-A1FA-B576-0F540E32E0F0}"/>
              </a:ext>
            </a:extLst>
          </p:cNvPr>
          <p:cNvSpPr txBox="1"/>
          <p:nvPr/>
        </p:nvSpPr>
        <p:spPr>
          <a:xfrm>
            <a:off x="2553628" y="3109390"/>
            <a:ext cx="6094140" cy="738664"/>
          </a:xfrm>
          <a:prstGeom prst="rect">
            <a:avLst/>
          </a:prstGeom>
          <a:noFill/>
        </p:spPr>
        <p:txBody>
          <a:bodyPr wrap="square">
            <a:spAutoFit/>
          </a:bodyPr>
          <a:lstStyle/>
          <a:p>
            <a:pPr lvl="0" algn="ctr">
              <a:lnSpc>
                <a:spcPct val="100000"/>
              </a:lnSpc>
            </a:pPr>
            <a:r>
              <a:rPr lang="en-US" sz="1400" b="0" i="0" dirty="0">
                <a:solidFill>
                  <a:schemeClr val="accent1">
                    <a:lumMod val="60000"/>
                    <a:lumOff val="40000"/>
                  </a:schemeClr>
                </a:solidFill>
              </a:rPr>
              <a:t>Address workload issues: Ensure employees have manageable workloads by regularly monitoring and adjusting workloads to prevent burnout and overwhelm.</a:t>
            </a:r>
            <a:endParaRPr lang="en-US" sz="1400" dirty="0">
              <a:solidFill>
                <a:schemeClr val="accent1">
                  <a:lumMod val="60000"/>
                  <a:lumOff val="40000"/>
                </a:schemeClr>
              </a:solidFill>
            </a:endParaRPr>
          </a:p>
        </p:txBody>
      </p:sp>
      <p:sp>
        <p:nvSpPr>
          <p:cNvPr id="11" name="TextBox 10">
            <a:extLst>
              <a:ext uri="{FF2B5EF4-FFF2-40B4-BE49-F238E27FC236}">
                <a16:creationId xmlns:a16="http://schemas.microsoft.com/office/drawing/2014/main" id="{6C0D949C-4772-DE68-417C-BC7F59F83407}"/>
              </a:ext>
            </a:extLst>
          </p:cNvPr>
          <p:cNvSpPr txBox="1"/>
          <p:nvPr/>
        </p:nvSpPr>
        <p:spPr>
          <a:xfrm>
            <a:off x="2868651" y="3933277"/>
            <a:ext cx="6094140" cy="954107"/>
          </a:xfrm>
          <a:prstGeom prst="rect">
            <a:avLst/>
          </a:prstGeom>
          <a:noFill/>
        </p:spPr>
        <p:txBody>
          <a:bodyPr wrap="square">
            <a:spAutoFit/>
          </a:bodyPr>
          <a:lstStyle/>
          <a:p>
            <a:r>
              <a:rPr lang="en-US" sz="1400" b="0" i="0" dirty="0">
                <a:solidFill>
                  <a:srgbClr val="92D050"/>
                </a:solidFill>
              </a:rPr>
              <a:t>Create a positive work environment: Foster a positive work environment by promoting a culture of respect, inclusivity, and teamwork. Encourage open communication and collaboration among employees</a:t>
            </a:r>
            <a:endParaRPr lang="en-IN" sz="1400" dirty="0">
              <a:solidFill>
                <a:srgbClr val="92D050"/>
              </a:solidFill>
            </a:endParaRPr>
          </a:p>
        </p:txBody>
      </p:sp>
      <p:sp>
        <p:nvSpPr>
          <p:cNvPr id="15" name="TextBox 14">
            <a:extLst>
              <a:ext uri="{FF2B5EF4-FFF2-40B4-BE49-F238E27FC236}">
                <a16:creationId xmlns:a16="http://schemas.microsoft.com/office/drawing/2014/main" id="{7E3835BF-559E-A525-E739-FFE45B9CD35F}"/>
              </a:ext>
            </a:extLst>
          </p:cNvPr>
          <p:cNvSpPr txBox="1"/>
          <p:nvPr/>
        </p:nvSpPr>
        <p:spPr>
          <a:xfrm>
            <a:off x="2868651" y="5012251"/>
            <a:ext cx="6094140" cy="738664"/>
          </a:xfrm>
          <a:prstGeom prst="rect">
            <a:avLst/>
          </a:prstGeom>
          <a:noFill/>
        </p:spPr>
        <p:txBody>
          <a:bodyPr wrap="square">
            <a:spAutoFit/>
          </a:bodyPr>
          <a:lstStyle/>
          <a:p>
            <a:pPr lvl="0"/>
            <a:r>
              <a:rPr lang="en-US" sz="1400" b="0" i="0" dirty="0">
                <a:solidFill>
                  <a:schemeClr val="accent2"/>
                </a:solidFill>
              </a:rPr>
              <a:t>Address pay and compensation issues: Ensure that employees receive fair pay and compensation for their work and t</a:t>
            </a:r>
            <a:r>
              <a:rPr lang="en-US" sz="1400" dirty="0">
                <a:solidFill>
                  <a:schemeClr val="accent2"/>
                </a:solidFill>
              </a:rPr>
              <a:t>o find out what motivates an employee to continue to work in an organization</a:t>
            </a:r>
            <a:endParaRPr lang="en-IN" sz="1400" dirty="0">
              <a:solidFill>
                <a:schemeClr val="accent2"/>
              </a:solidFill>
            </a:endParaRPr>
          </a:p>
        </p:txBody>
      </p:sp>
    </p:spTree>
    <p:extLst>
      <p:ext uri="{BB962C8B-B14F-4D97-AF65-F5344CB8AC3E}">
        <p14:creationId xmlns:p14="http://schemas.microsoft.com/office/powerpoint/2010/main" val="223850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black background with letters and text">
            <a:extLst>
              <a:ext uri="{FF2B5EF4-FFF2-40B4-BE49-F238E27FC236}">
                <a16:creationId xmlns:a16="http://schemas.microsoft.com/office/drawing/2014/main" id="{3928FC4C-FF8B-D953-7875-563575BF3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46" y="411667"/>
            <a:ext cx="9099395" cy="4282066"/>
          </a:xfrm>
          <a:prstGeom prst="rect">
            <a:avLst/>
          </a:prstGeom>
        </p:spPr>
      </p:pic>
      <p:pic>
        <p:nvPicPr>
          <p:cNvPr id="17" name="Picture 16" descr="A glowing ball with a face on it&#10;&#10;Description automatically generated">
            <a:extLst>
              <a:ext uri="{FF2B5EF4-FFF2-40B4-BE49-F238E27FC236}">
                <a16:creationId xmlns:a16="http://schemas.microsoft.com/office/drawing/2014/main" id="{5747A2DF-2A7E-16A0-859A-786C10422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776" y="2941133"/>
            <a:ext cx="2785365" cy="1752600"/>
          </a:xfrm>
          <a:prstGeom prst="rect">
            <a:avLst/>
          </a:prstGeom>
        </p:spPr>
      </p:pic>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ne glowing light bulb among other light bulbs">
            <a:extLst>
              <a:ext uri="{FF2B5EF4-FFF2-40B4-BE49-F238E27FC236}">
                <a16:creationId xmlns:a16="http://schemas.microsoft.com/office/drawing/2014/main" id="{3A1163BA-D811-EE47-BC5D-944F998C7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732"/>
            <a:ext cx="12192000" cy="6919731"/>
          </a:xfrm>
          <a:prstGeom prst="rect">
            <a:avLst/>
          </a:prstGeom>
          <a:ln>
            <a:solidFill>
              <a:srgbClr val="FF0000"/>
            </a:solidFill>
          </a:ln>
          <a:effectLst>
            <a:glow rad="139700">
              <a:schemeClr val="accent5">
                <a:satMod val="175000"/>
                <a:alpha val="40000"/>
              </a:schemeClr>
            </a:glow>
          </a:effectLst>
        </p:spPr>
      </p:pic>
      <p:sp>
        <p:nvSpPr>
          <p:cNvPr id="8" name="Title 1">
            <a:extLst>
              <a:ext uri="{FF2B5EF4-FFF2-40B4-BE49-F238E27FC236}">
                <a16:creationId xmlns:a16="http://schemas.microsoft.com/office/drawing/2014/main" id="{9D5819C6-0F37-09B0-80D1-E94051AC54AD}"/>
              </a:ext>
            </a:extLst>
          </p:cNvPr>
          <p:cNvSpPr>
            <a:spLocks noGrp="1"/>
          </p:cNvSpPr>
          <p:nvPr>
            <p:ph type="title"/>
          </p:nvPr>
        </p:nvSpPr>
        <p:spPr>
          <a:xfrm>
            <a:off x="7222531" y="138222"/>
            <a:ext cx="3695677" cy="1202100"/>
          </a:xfrm>
        </p:spPr>
        <p:txBody>
          <a:bodyPr>
            <a:normAutofit/>
          </a:bodyPr>
          <a:lstStyle/>
          <a:p>
            <a:pPr algn="ctr"/>
            <a:r>
              <a:rPr lang="en-IN" sz="4000" b="1" dirty="0">
                <a:solidFill>
                  <a:srgbClr val="FFFFFF"/>
                </a:solidFill>
                <a:latin typeface="Algerian" panose="04020705040A02060702" pitchFamily="82" charset="0"/>
              </a:rPr>
              <a:t>AGENDA </a:t>
            </a:r>
          </a:p>
        </p:txBody>
      </p:sp>
      <p:sp>
        <p:nvSpPr>
          <p:cNvPr id="9" name="Rectangle 8" descr="Document">
            <a:extLst>
              <a:ext uri="{FF2B5EF4-FFF2-40B4-BE49-F238E27FC236}">
                <a16:creationId xmlns:a16="http://schemas.microsoft.com/office/drawing/2014/main" id="{0D55F0E1-A46A-966E-B66C-17B1F505F58F}"/>
              </a:ext>
            </a:extLst>
          </p:cNvPr>
          <p:cNvSpPr/>
          <p:nvPr/>
        </p:nvSpPr>
        <p:spPr>
          <a:xfrm>
            <a:off x="5689984" y="1759454"/>
            <a:ext cx="812032" cy="686915"/>
          </a:xfrm>
          <a:prstGeom prst="rect">
            <a:avLst/>
          </a:prstGeom>
          <a: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TextBox 11">
            <a:extLst>
              <a:ext uri="{FF2B5EF4-FFF2-40B4-BE49-F238E27FC236}">
                <a16:creationId xmlns:a16="http://schemas.microsoft.com/office/drawing/2014/main" id="{AD3E4551-5CF4-6E52-6602-70E6D43BD008}"/>
              </a:ext>
            </a:extLst>
          </p:cNvPr>
          <p:cNvSpPr txBox="1"/>
          <p:nvPr/>
        </p:nvSpPr>
        <p:spPr>
          <a:xfrm>
            <a:off x="5213442" y="2628260"/>
            <a:ext cx="2115404" cy="923330"/>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Introduction </a:t>
            </a:r>
          </a:p>
          <a:p>
            <a:pPr lvl="0" algn="ctr">
              <a:lnSpc>
                <a:spcPct val="100000"/>
              </a:lnSpc>
              <a:defRPr cap="all"/>
            </a:pPr>
            <a:r>
              <a:rPr lang="en-IN" dirty="0">
                <a:solidFill>
                  <a:schemeClr val="tx1">
                    <a:lumMod val="85000"/>
                  </a:schemeClr>
                </a:solidFill>
                <a:latin typeface="Amasis MT Pro Medium" panose="02040604050005020304" pitchFamily="18" charset="0"/>
              </a:rPr>
              <a:t> Problem Statement</a:t>
            </a:r>
            <a:endParaRPr lang="en-US" dirty="0">
              <a:solidFill>
                <a:schemeClr val="tx1">
                  <a:lumMod val="85000"/>
                </a:schemeClr>
              </a:solidFill>
              <a:latin typeface="Amasis MT Pro Medium" panose="02040604050005020304" pitchFamily="18" charset="0"/>
            </a:endParaRPr>
          </a:p>
        </p:txBody>
      </p:sp>
      <p:sp>
        <p:nvSpPr>
          <p:cNvPr id="13" name="Rectangle 12" descr="Bullseye">
            <a:extLst>
              <a:ext uri="{FF2B5EF4-FFF2-40B4-BE49-F238E27FC236}">
                <a16:creationId xmlns:a16="http://schemas.microsoft.com/office/drawing/2014/main" id="{2025668B-1EC1-DB68-6296-90846EE1C37F}"/>
              </a:ext>
            </a:extLst>
          </p:cNvPr>
          <p:cNvSpPr/>
          <p:nvPr/>
        </p:nvSpPr>
        <p:spPr>
          <a:xfrm>
            <a:off x="8617433" y="1759454"/>
            <a:ext cx="686915" cy="68691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chemeClr val="bg1">
                <a:lumMod val="95000"/>
                <a:alpha val="0"/>
              </a:schemeClr>
            </a:solidFill>
          </a:ln>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5" name="TextBox 14">
            <a:extLst>
              <a:ext uri="{FF2B5EF4-FFF2-40B4-BE49-F238E27FC236}">
                <a16:creationId xmlns:a16="http://schemas.microsoft.com/office/drawing/2014/main" id="{2155C8FE-D1EA-756D-745D-E91C96B43DE9}"/>
              </a:ext>
            </a:extLst>
          </p:cNvPr>
          <p:cNvSpPr txBox="1"/>
          <p:nvPr/>
        </p:nvSpPr>
        <p:spPr>
          <a:xfrm>
            <a:off x="7806519" y="2742375"/>
            <a:ext cx="2308745" cy="646331"/>
          </a:xfrm>
          <a:prstGeom prst="rect">
            <a:avLst/>
          </a:prstGeom>
          <a:noFill/>
        </p:spPr>
        <p:txBody>
          <a:bodyPr wrap="square">
            <a:spAutoFit/>
          </a:bodyPr>
          <a:lstStyle/>
          <a:p>
            <a:pPr lvl="0" algn="ctr">
              <a:lnSpc>
                <a:spcPct val="100000"/>
              </a:lnSpc>
              <a:defRPr cap="all"/>
            </a:pPr>
            <a:r>
              <a:rPr lang="en-IN" sz="1800" dirty="0">
                <a:solidFill>
                  <a:schemeClr val="tx1">
                    <a:lumMod val="85000"/>
                  </a:schemeClr>
                </a:solidFill>
                <a:latin typeface="Amasis MT Pro Medium" panose="02040604050005020304" pitchFamily="18" charset="0"/>
              </a:rPr>
              <a:t>Business Objective</a:t>
            </a:r>
            <a:endParaRPr lang="en-US" sz="1800" dirty="0">
              <a:solidFill>
                <a:schemeClr val="tx1">
                  <a:lumMod val="85000"/>
                </a:schemeClr>
              </a:solidFill>
              <a:latin typeface="Amasis MT Pro Medium" panose="02040604050005020304" pitchFamily="18" charset="0"/>
            </a:endParaRPr>
          </a:p>
        </p:txBody>
      </p:sp>
      <p:pic>
        <p:nvPicPr>
          <p:cNvPr id="20" name="Graphic 19" descr="Bar graph with upward trend with solid fill">
            <a:extLst>
              <a:ext uri="{FF2B5EF4-FFF2-40B4-BE49-F238E27FC236}">
                <a16:creationId xmlns:a16="http://schemas.microsoft.com/office/drawing/2014/main" id="{B81AC386-AA8E-8B5A-345E-AC5F33F8AA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98420" y="1759454"/>
            <a:ext cx="812032" cy="798993"/>
          </a:xfrm>
          <a:prstGeom prst="rect">
            <a:avLst/>
          </a:prstGeom>
        </p:spPr>
      </p:pic>
      <p:sp>
        <p:nvSpPr>
          <p:cNvPr id="22" name="TextBox 21">
            <a:extLst>
              <a:ext uri="{FF2B5EF4-FFF2-40B4-BE49-F238E27FC236}">
                <a16:creationId xmlns:a16="http://schemas.microsoft.com/office/drawing/2014/main" id="{6CC02984-B1D4-DE7F-E705-214D0EFDCDCC}"/>
              </a:ext>
            </a:extLst>
          </p:cNvPr>
          <p:cNvSpPr txBox="1"/>
          <p:nvPr/>
        </p:nvSpPr>
        <p:spPr>
          <a:xfrm>
            <a:off x="10570195" y="2742375"/>
            <a:ext cx="1068483" cy="369332"/>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KPIs</a:t>
            </a:r>
            <a:endParaRPr lang="en-US" dirty="0">
              <a:solidFill>
                <a:schemeClr val="tx1">
                  <a:lumMod val="85000"/>
                </a:schemeClr>
              </a:solidFill>
              <a:latin typeface="Amasis MT Pro Medium" panose="02040604050005020304" pitchFamily="18" charset="0"/>
            </a:endParaRPr>
          </a:p>
        </p:txBody>
      </p:sp>
      <p:pic>
        <p:nvPicPr>
          <p:cNvPr id="24" name="Graphic 23" descr="Gauge with solid fill">
            <a:extLst>
              <a:ext uri="{FF2B5EF4-FFF2-40B4-BE49-F238E27FC236}">
                <a16:creationId xmlns:a16="http://schemas.microsoft.com/office/drawing/2014/main" id="{568EF0B1-01AB-D86B-F885-2CA2518330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92119" y="3603260"/>
            <a:ext cx="914400" cy="914400"/>
          </a:xfrm>
          <a:prstGeom prst="rect">
            <a:avLst/>
          </a:prstGeom>
        </p:spPr>
      </p:pic>
      <p:sp>
        <p:nvSpPr>
          <p:cNvPr id="26" name="TextBox 25">
            <a:extLst>
              <a:ext uri="{FF2B5EF4-FFF2-40B4-BE49-F238E27FC236}">
                <a16:creationId xmlns:a16="http://schemas.microsoft.com/office/drawing/2014/main" id="{A7069917-D145-912D-827A-EB553E41A28C}"/>
              </a:ext>
            </a:extLst>
          </p:cNvPr>
          <p:cNvSpPr txBox="1"/>
          <p:nvPr/>
        </p:nvSpPr>
        <p:spPr>
          <a:xfrm>
            <a:off x="6523628" y="4525914"/>
            <a:ext cx="1610435" cy="369332"/>
          </a:xfrm>
          <a:prstGeom prst="rect">
            <a:avLst/>
          </a:prstGeom>
          <a:noFill/>
        </p:spPr>
        <p:txBody>
          <a:bodyPr wrap="square">
            <a:spAutoFit/>
          </a:bodyPr>
          <a:lstStyle/>
          <a:p>
            <a:pPr lvl="0">
              <a:lnSpc>
                <a:spcPct val="100000"/>
              </a:lnSpc>
              <a:defRPr cap="all"/>
            </a:pPr>
            <a:r>
              <a:rPr lang="en-IN" dirty="0">
                <a:solidFill>
                  <a:schemeClr val="tx1">
                    <a:lumMod val="85000"/>
                  </a:schemeClr>
                </a:solidFill>
                <a:latin typeface="Amasis MT Pro Medium" panose="02040604050005020304" pitchFamily="18" charset="0"/>
              </a:rPr>
              <a:t>Dashboard</a:t>
            </a:r>
            <a:endParaRPr lang="en-US" dirty="0">
              <a:solidFill>
                <a:schemeClr val="tx1">
                  <a:lumMod val="85000"/>
                </a:schemeClr>
              </a:solidFill>
              <a:latin typeface="Amasis MT Pro Medium" panose="02040604050005020304" pitchFamily="18" charset="0"/>
            </a:endParaRPr>
          </a:p>
        </p:txBody>
      </p:sp>
      <p:pic>
        <p:nvPicPr>
          <p:cNvPr id="29" name="Graphic 28" descr="Books with solid fill">
            <a:extLst>
              <a:ext uri="{FF2B5EF4-FFF2-40B4-BE49-F238E27FC236}">
                <a16:creationId xmlns:a16="http://schemas.microsoft.com/office/drawing/2014/main" id="{D84EA70A-4F39-849D-301F-045DC6946F3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19971" y="3684712"/>
            <a:ext cx="758576" cy="774088"/>
          </a:xfrm>
          <a:prstGeom prst="rect">
            <a:avLst/>
          </a:prstGeom>
        </p:spPr>
      </p:pic>
      <p:sp>
        <p:nvSpPr>
          <p:cNvPr id="31" name="TextBox 30">
            <a:extLst>
              <a:ext uri="{FF2B5EF4-FFF2-40B4-BE49-F238E27FC236}">
                <a16:creationId xmlns:a16="http://schemas.microsoft.com/office/drawing/2014/main" id="{825407A9-415A-B99F-5D11-8C94B32287BD}"/>
              </a:ext>
            </a:extLst>
          </p:cNvPr>
          <p:cNvSpPr txBox="1"/>
          <p:nvPr/>
        </p:nvSpPr>
        <p:spPr>
          <a:xfrm>
            <a:off x="8997852" y="4569354"/>
            <a:ext cx="2308746" cy="369332"/>
          </a:xfrm>
          <a:prstGeom prst="rect">
            <a:avLst/>
          </a:prstGeom>
          <a:noFill/>
        </p:spPr>
        <p:txBody>
          <a:bodyPr wrap="square">
            <a:spAutoFit/>
          </a:bodyPr>
          <a:lstStyle/>
          <a:p>
            <a:pPr lvl="0" algn="ctr">
              <a:lnSpc>
                <a:spcPct val="100000"/>
              </a:lnSpc>
              <a:defRPr cap="all"/>
            </a:pPr>
            <a:r>
              <a:rPr lang="en-IN" dirty="0">
                <a:solidFill>
                  <a:schemeClr val="tx1">
                    <a:lumMod val="85000"/>
                  </a:schemeClr>
                </a:solidFill>
                <a:latin typeface="Amasis MT Pro Medium" panose="02040604050005020304" pitchFamily="18" charset="0"/>
              </a:rPr>
              <a:t>Conclusion</a:t>
            </a:r>
            <a:endParaRPr lang="en-US" dirty="0">
              <a:solidFill>
                <a:schemeClr val="tx1">
                  <a:lumMod val="85000"/>
                </a:schemeClr>
              </a:solidFill>
              <a:latin typeface="Amasis MT Pro Medium" panose="02040604050005020304" pitchFamily="18" charset="0"/>
            </a:endParaRPr>
          </a:p>
        </p:txBody>
      </p:sp>
    </p:spTree>
    <p:extLst>
      <p:ext uri="{BB962C8B-B14F-4D97-AF65-F5344CB8AC3E}">
        <p14:creationId xmlns:p14="http://schemas.microsoft.com/office/powerpoint/2010/main" val="168516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306088" y="210644"/>
            <a:ext cx="10648626" cy="2559851"/>
          </a:xfrm>
        </p:spPr>
        <p:txBody>
          <a:bodyPr>
            <a:normAutofit fontScale="90000"/>
          </a:bodyPr>
          <a:lstStyle/>
          <a:p>
            <a:pPr algn="ctr"/>
            <a:r>
              <a:rPr lang="en-IN" sz="3600" b="1" dirty="0">
                <a:solidFill>
                  <a:schemeClr val="accent2"/>
                </a:solidFill>
                <a:latin typeface="Amasis MT Pro Medium" panose="02040604050005020304" pitchFamily="18" charset="0"/>
              </a:rPr>
              <a:t>Introduction:</a:t>
            </a:r>
            <a:br>
              <a:rPr lang="en-IN" sz="3200" b="1" dirty="0">
                <a:solidFill>
                  <a:srgbClr val="FF0000"/>
                </a:solidFill>
              </a:rPr>
            </a:br>
            <a:br>
              <a:rPr lang="en-IN" sz="2200" dirty="0">
                <a:solidFill>
                  <a:schemeClr val="tx1"/>
                </a:solidFill>
                <a:latin typeface="+mn-lt"/>
              </a:rPr>
            </a:br>
            <a:r>
              <a:rPr lang="en-US" sz="2200" b="0" i="0" dirty="0">
                <a:solidFill>
                  <a:schemeClr val="tx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tx1"/>
              </a:solidFill>
              <a:latin typeface="+mn-lt"/>
            </a:endParaRPr>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2463759" y="2770495"/>
            <a:ext cx="6906491" cy="3275915"/>
          </a:xfrm>
        </p:spPr>
        <p:txBody>
          <a:bodyPr anchor="ctr">
            <a:normAutofit/>
          </a:bodyPr>
          <a:lstStyle/>
          <a:p>
            <a:pPr marL="0" indent="0" algn="ctr">
              <a:buNone/>
            </a:pPr>
            <a:r>
              <a:rPr lang="en-IN" dirty="0"/>
              <a:t>  </a:t>
            </a:r>
            <a:r>
              <a:rPr lang="en-IN" sz="3600" dirty="0">
                <a:solidFill>
                  <a:schemeClr val="accent2"/>
                </a:solidFill>
                <a:latin typeface="Amasis MT Pro Medium" panose="02040604050005020304" pitchFamily="18" charset="0"/>
              </a:rPr>
              <a:t>Problem Statement:</a:t>
            </a:r>
          </a:p>
          <a:p>
            <a:pPr algn="ctr">
              <a:buFont typeface="Wingdings" panose="05000000000000000000" pitchFamily="2" charset="2"/>
              <a:buChar char="Ø"/>
            </a:pPr>
            <a:r>
              <a:rPr lang="en-IN" dirty="0"/>
              <a:t>Average attrition rate for all Departments</a:t>
            </a:r>
          </a:p>
          <a:p>
            <a:pPr algn="ctr">
              <a:buFont typeface="Wingdings" panose="05000000000000000000" pitchFamily="2" charset="2"/>
              <a:buChar char="Ø"/>
            </a:pPr>
            <a:r>
              <a:rPr lang="en-IN" dirty="0"/>
              <a:t>Average hourly rate of Male Research Scientist </a:t>
            </a:r>
          </a:p>
          <a:p>
            <a:pPr algn="ctr">
              <a:buFont typeface="Wingdings" panose="05000000000000000000" pitchFamily="2" charset="2"/>
              <a:buChar char="Ø"/>
            </a:pPr>
            <a:r>
              <a:rPr lang="en-IN" dirty="0"/>
              <a:t>Attrition rate Vs Monthly Income stats </a:t>
            </a:r>
          </a:p>
          <a:p>
            <a:pPr algn="ctr">
              <a:buFont typeface="Wingdings" panose="05000000000000000000" pitchFamily="2" charset="2"/>
              <a:buChar char="Ø"/>
            </a:pPr>
            <a:r>
              <a:rPr lang="en-IN" dirty="0"/>
              <a:t>Average working years for each Department</a:t>
            </a:r>
          </a:p>
          <a:p>
            <a:pPr algn="ctr">
              <a:buFont typeface="Wingdings" panose="05000000000000000000" pitchFamily="2" charset="2"/>
              <a:buChar char="Ø"/>
            </a:pPr>
            <a:r>
              <a:rPr lang="en-IN" dirty="0"/>
              <a:t>Job role Vs Work life balance</a:t>
            </a:r>
          </a:p>
          <a:p>
            <a:pPr algn="ctr">
              <a:buFont typeface="Wingdings" panose="05000000000000000000" pitchFamily="2" charset="2"/>
              <a:buChar char="Ø"/>
            </a:pPr>
            <a:r>
              <a:rPr lang="en-IN" dirty="0"/>
              <a:t>Attrition rate Vs Years Since last promotion </a:t>
            </a:r>
            <a:r>
              <a:rPr lang="en-IN" dirty="0">
                <a:latin typeface="+mj-lt"/>
              </a:rPr>
              <a:t>relation</a:t>
            </a:r>
          </a:p>
          <a:p>
            <a:pPr algn="ctr">
              <a:buFont typeface="Wingdings" panose="05000000000000000000" pitchFamily="2" charset="2"/>
              <a:buChar char="Ø"/>
            </a:pPr>
            <a:endParaRPr lang="en-IN" dirty="0"/>
          </a:p>
        </p:txBody>
      </p:sp>
    </p:spTree>
    <p:extLst>
      <p:ext uri="{BB962C8B-B14F-4D97-AF65-F5344CB8AC3E}">
        <p14:creationId xmlns:p14="http://schemas.microsoft.com/office/powerpoint/2010/main" val="45634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3158319" y="175692"/>
            <a:ext cx="5558489" cy="1325563"/>
          </a:xfrm>
        </p:spPr>
        <p:txBody>
          <a:bodyPr>
            <a:normAutofit/>
          </a:bodyPr>
          <a:lstStyle/>
          <a:p>
            <a:r>
              <a:rPr lang="en-IN" b="1" dirty="0">
                <a:solidFill>
                  <a:schemeClr val="accent2"/>
                </a:solidFill>
                <a:latin typeface="Amasis MT Pro Medium" panose="02040604050005020304" pitchFamily="18" charset="0"/>
              </a:rPr>
              <a:t>  Business Objective:</a:t>
            </a:r>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1179394" y="1197591"/>
            <a:ext cx="9206552" cy="4462818"/>
          </a:xfrm>
        </p:spPr>
        <p:txBody>
          <a:bodyPr>
            <a:noAutofit/>
          </a:bodyPr>
          <a:lstStyle/>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turnover and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Tree>
    <p:extLst>
      <p:ext uri="{BB962C8B-B14F-4D97-AF65-F5344CB8AC3E}">
        <p14:creationId xmlns:p14="http://schemas.microsoft.com/office/powerpoint/2010/main" val="262364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0" y="191068"/>
            <a:ext cx="6526900" cy="1391326"/>
          </a:xfrm>
          <a:prstGeom prst="ellipse">
            <a:avLst/>
          </a:prstGeom>
        </p:spPr>
        <p:txBody>
          <a:bodyPr vert="horz" lIns="91440" tIns="45720" rIns="91440" bIns="45720" rtlCol="0" anchor="ctr">
            <a:noAutofit/>
          </a:bodyPr>
          <a:lstStyle/>
          <a:p>
            <a:pPr algn="ctr"/>
            <a:r>
              <a:rPr lang="en-US" sz="2400" b="1" kern="1200" dirty="0">
                <a:solidFill>
                  <a:schemeClr val="accent2"/>
                </a:solidFill>
                <a:latin typeface="Aharoni" panose="02010803020104030203" pitchFamily="2" charset="-79"/>
                <a:cs typeface="Aharoni" panose="02010803020104030203" pitchFamily="2" charset="-79"/>
              </a:rPr>
              <a:t>KPI </a:t>
            </a:r>
            <a:r>
              <a:rPr lang="en-US" sz="3200" b="1" kern="1200" dirty="0">
                <a:solidFill>
                  <a:schemeClr val="accent2"/>
                </a:solidFill>
                <a:latin typeface="Aharoni" panose="02010803020104030203" pitchFamily="2" charset="-79"/>
                <a:cs typeface="Aharoni" panose="02010803020104030203" pitchFamily="2" charset="-79"/>
              </a:rPr>
              <a:t>1</a:t>
            </a:r>
            <a:br>
              <a:rPr lang="en-US" sz="2400" b="1" kern="1200" dirty="0">
                <a:solidFill>
                  <a:schemeClr val="accent2"/>
                </a:solidFill>
                <a:latin typeface="Aharoni" panose="02010803020104030203" pitchFamily="2" charset="-79"/>
                <a:cs typeface="Aharoni" panose="02010803020104030203" pitchFamily="2" charset="-79"/>
              </a:rPr>
            </a:br>
            <a:r>
              <a:rPr lang="en-US" sz="2400" b="1" kern="1200" dirty="0">
                <a:solidFill>
                  <a:schemeClr val="accent2"/>
                </a:solidFill>
                <a:latin typeface="Aharoni" panose="02010803020104030203" pitchFamily="2" charset="-79"/>
                <a:cs typeface="Aharoni" panose="02010803020104030203" pitchFamily="2" charset="-79"/>
              </a:rPr>
              <a:t>Average Attrition rate for all Departments</a:t>
            </a:r>
          </a:p>
        </p:txBody>
      </p:sp>
      <p:sp>
        <p:nvSpPr>
          <p:cNvPr id="13" name="TextBox 12">
            <a:extLst>
              <a:ext uri="{FF2B5EF4-FFF2-40B4-BE49-F238E27FC236}">
                <a16:creationId xmlns:a16="http://schemas.microsoft.com/office/drawing/2014/main" id="{1D048925-DD9D-208A-6FD2-BD0E8801E1B8}"/>
              </a:ext>
            </a:extLst>
          </p:cNvPr>
          <p:cNvSpPr txBox="1"/>
          <p:nvPr/>
        </p:nvSpPr>
        <p:spPr>
          <a:xfrm>
            <a:off x="838513" y="1755942"/>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pic>
        <p:nvPicPr>
          <p:cNvPr id="4" name="Picture 3" descr="A graph of green squares&#10;&#10;Description automatically generated">
            <a:extLst>
              <a:ext uri="{FF2B5EF4-FFF2-40B4-BE49-F238E27FC236}">
                <a16:creationId xmlns:a16="http://schemas.microsoft.com/office/drawing/2014/main" id="{BE2248BB-3F58-01F2-B390-5E05442B5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973" y="1755942"/>
            <a:ext cx="7640702" cy="3703162"/>
          </a:xfrm>
          <a:prstGeom prst="rect">
            <a:avLst/>
          </a:prstGeom>
        </p:spPr>
      </p:pic>
    </p:spTree>
    <p:extLst>
      <p:ext uri="{BB962C8B-B14F-4D97-AF65-F5344CB8AC3E}">
        <p14:creationId xmlns:p14="http://schemas.microsoft.com/office/powerpoint/2010/main" val="367468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200651" y="139720"/>
            <a:ext cx="2904810" cy="3449641"/>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chemeClr val="accent2"/>
                </a:solidFill>
                <a:latin typeface="Amasis MT Pro Medium" panose="02040604050005020304" pitchFamily="18" charset="0"/>
              </a:rPr>
              <a:t>KPI 2</a:t>
            </a:r>
            <a:br>
              <a:rPr lang="en-US" sz="2800" b="1" kern="1200" dirty="0">
                <a:solidFill>
                  <a:schemeClr val="accent2"/>
                </a:solidFill>
                <a:latin typeface="Amasis MT Pro Medium" panose="02040604050005020304" pitchFamily="18" charset="0"/>
              </a:rPr>
            </a:br>
            <a:r>
              <a:rPr lang="en-US" sz="2800" b="1" kern="1200" dirty="0">
                <a:solidFill>
                  <a:schemeClr val="accent2"/>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005" y="1201003"/>
            <a:ext cx="6804880" cy="3859269"/>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579835" y="5237693"/>
            <a:ext cx="6094520" cy="1200329"/>
          </a:xfrm>
          <a:prstGeom prst="rect">
            <a:avLst/>
          </a:prstGeom>
          <a:noFill/>
        </p:spPr>
        <p:txBody>
          <a:bodyPr wrap="square">
            <a:spAutoFit/>
          </a:bodyPr>
          <a:lstStyle/>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2317556" y="0"/>
            <a:ext cx="6949273" cy="1559327"/>
          </a:xfrm>
        </p:spPr>
        <p:txBody>
          <a:bodyPr vert="horz" lIns="91440" tIns="45720" rIns="91440" bIns="45720" rtlCol="0" anchor="b">
            <a:normAutofit/>
          </a:bodyPr>
          <a:lstStyle/>
          <a:p>
            <a:pPr algn="ctr"/>
            <a:r>
              <a:rPr lang="en-US" sz="2400" b="1" kern="1200" dirty="0">
                <a:solidFill>
                  <a:schemeClr val="accent2"/>
                </a:solidFill>
                <a:latin typeface="Amasis MT Pro Medium" panose="02040604050005020304" pitchFamily="18" charset="0"/>
              </a:rPr>
              <a:t>KPI 3 </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Attrition Rate</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Vs</a:t>
            </a:r>
            <a:br>
              <a:rPr lang="en-US" sz="2400" b="1" kern="1200" dirty="0">
                <a:solidFill>
                  <a:schemeClr val="accent2"/>
                </a:solidFill>
                <a:latin typeface="Amasis MT Pro Medium" panose="02040604050005020304" pitchFamily="18" charset="0"/>
              </a:rPr>
            </a:br>
            <a:r>
              <a:rPr lang="en-US" sz="2400" b="1" kern="1200" dirty="0">
                <a:solidFill>
                  <a:schemeClr val="accent2"/>
                </a:solidFill>
                <a:latin typeface="Amasis MT Pro Medium" panose="02040604050005020304" pitchFamily="18" charset="0"/>
              </a:rPr>
              <a:t>Monthly Income Stats</a:t>
            </a:r>
          </a:p>
        </p:txBody>
      </p:sp>
      <p:sp>
        <p:nvSpPr>
          <p:cNvPr id="6" name="TextBox 5">
            <a:extLst>
              <a:ext uri="{FF2B5EF4-FFF2-40B4-BE49-F238E27FC236}">
                <a16:creationId xmlns:a16="http://schemas.microsoft.com/office/drawing/2014/main" id="{DEA596C7-1FB7-C546-7185-9D13108C0E2F}"/>
              </a:ext>
            </a:extLst>
          </p:cNvPr>
          <p:cNvSpPr txBox="1"/>
          <p:nvPr/>
        </p:nvSpPr>
        <p:spPr>
          <a:xfrm>
            <a:off x="2276" y="2413337"/>
            <a:ext cx="4446894" cy="2862322"/>
          </a:xfrm>
          <a:prstGeom prst="rect">
            <a:avLst/>
          </a:prstGeom>
          <a:noFill/>
        </p:spPr>
        <p:txBody>
          <a:bodyPr wrap="square">
            <a:spAutoFit/>
          </a:bodyPr>
          <a:lstStyle/>
          <a:p>
            <a:pPr lvl="0" algn="just"/>
            <a:r>
              <a:rPr lang="en-US" sz="18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1800" dirty="0"/>
          </a:p>
        </p:txBody>
      </p:sp>
      <p:pic>
        <p:nvPicPr>
          <p:cNvPr id="10" name="Picture 9" descr="A graph of a graph with blue and white text&#10;&#10;Description automatically generated with medium confidence">
            <a:extLst>
              <a:ext uri="{FF2B5EF4-FFF2-40B4-BE49-F238E27FC236}">
                <a16:creationId xmlns:a16="http://schemas.microsoft.com/office/drawing/2014/main" id="{32052C5A-7565-F060-42B2-26B06EA7B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353" y="2413337"/>
            <a:ext cx="6846360" cy="2972215"/>
          </a:xfrm>
          <a:prstGeom prst="rect">
            <a:avLst/>
          </a:prstGeom>
        </p:spPr>
      </p:pic>
    </p:spTree>
    <p:extLst>
      <p:ext uri="{BB962C8B-B14F-4D97-AF65-F5344CB8AC3E}">
        <p14:creationId xmlns:p14="http://schemas.microsoft.com/office/powerpoint/2010/main" val="71202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1146412" y="-154948"/>
            <a:ext cx="5458588" cy="832513"/>
          </a:xfrm>
        </p:spPr>
        <p:txBody>
          <a:bodyPr vert="horz" lIns="91440" tIns="45720" rIns="91440" bIns="45720" rtlCol="0" anchor="b">
            <a:noAutofit/>
          </a:bodyPr>
          <a:lstStyle/>
          <a:p>
            <a:pPr algn="ctr"/>
            <a:r>
              <a:rPr lang="en-US" sz="2800" b="1" kern="1200" dirty="0">
                <a:solidFill>
                  <a:schemeClr val="accent2"/>
                </a:solidFill>
                <a:latin typeface="Amasis MT Pro Medium" panose="02040604050005020304" pitchFamily="18" charset="0"/>
              </a:rPr>
              <a:t>KPI 4</a:t>
            </a:r>
            <a:br>
              <a:rPr lang="en-US" sz="2400" b="1" kern="1200" dirty="0">
                <a:solidFill>
                  <a:schemeClr val="accent2"/>
                </a:solidFill>
                <a:latin typeface="Amasis MT Pro Medium" panose="02040604050005020304" pitchFamily="18" charset="0"/>
              </a:rPr>
            </a:br>
            <a:r>
              <a:rPr lang="en-US" sz="1800" b="1" kern="1200" dirty="0">
                <a:solidFill>
                  <a:schemeClr val="accent2"/>
                </a:solidFill>
                <a:latin typeface="Amasis MT Pro Medium" panose="02040604050005020304" pitchFamily="18" charset="0"/>
              </a:rPr>
              <a:t>Average Working Years for each Department</a:t>
            </a:r>
            <a:endParaRPr lang="en-US" sz="2400" b="1" kern="1200" dirty="0">
              <a:solidFill>
                <a:schemeClr val="accent2"/>
              </a:solidFill>
              <a:latin typeface="Amasis MT Pro Medium" panose="02040604050005020304" pitchFamily="18" charset="0"/>
            </a:endParaRPr>
          </a:p>
        </p:txBody>
      </p:sp>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137" y="1176255"/>
            <a:ext cx="4583047" cy="3179927"/>
          </a:xfrm>
          <a:prstGeom prst="rect">
            <a:avLst/>
          </a:prstGeom>
        </p:spPr>
      </p:pic>
      <p:pic>
        <p:nvPicPr>
          <p:cNvPr id="3" name="Picture 2" descr="Graphical user interface, text, application, Word&#10;&#10;Description automatically generated">
            <a:extLst>
              <a:ext uri="{FF2B5EF4-FFF2-40B4-BE49-F238E27FC236}">
                <a16:creationId xmlns:a16="http://schemas.microsoft.com/office/drawing/2014/main" id="{DD41A266-6889-FAD0-7412-3157DDCC4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8465"/>
            <a:ext cx="5458587" cy="1076475"/>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894447AE-D847-41BE-A6AC-7E43D6219E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35840"/>
            <a:ext cx="3210373" cy="1790950"/>
          </a:xfrm>
          <a:prstGeom prst="rect">
            <a:avLst/>
          </a:prstGeom>
        </p:spPr>
      </p:pic>
      <p:sp>
        <p:nvSpPr>
          <p:cNvPr id="7" name="TextBox 6">
            <a:extLst>
              <a:ext uri="{FF2B5EF4-FFF2-40B4-BE49-F238E27FC236}">
                <a16:creationId xmlns:a16="http://schemas.microsoft.com/office/drawing/2014/main" id="{18641CCB-0A77-879B-6DB0-208CC04B2F06}"/>
              </a:ext>
            </a:extLst>
          </p:cNvPr>
          <p:cNvSpPr txBox="1"/>
          <p:nvPr/>
        </p:nvSpPr>
        <p:spPr>
          <a:xfrm>
            <a:off x="137816" y="3756017"/>
            <a:ext cx="6093724" cy="1200329"/>
          </a:xfrm>
          <a:prstGeom prst="rect">
            <a:avLst/>
          </a:prstGeom>
          <a:noFill/>
        </p:spPr>
        <p:txBody>
          <a:bodyPr wrap="square">
            <a:spAutoFit/>
          </a:bodyPr>
          <a:lstStyle/>
          <a:p>
            <a:pPr lvl="0" algn="just"/>
            <a:r>
              <a:rPr lang="en-IN" sz="1800" dirty="0"/>
              <a:t>From this we can see the average working years in software department is high as compared to the rest of the departments and lowest is for Research &amp; Development Department.</a:t>
            </a:r>
            <a:endParaRPr lang="en-US" sz="1800" dirty="0"/>
          </a:p>
        </p:txBody>
      </p:sp>
      <p:sp>
        <p:nvSpPr>
          <p:cNvPr id="9" name="TextBox 8">
            <a:extLst>
              <a:ext uri="{FF2B5EF4-FFF2-40B4-BE49-F238E27FC236}">
                <a16:creationId xmlns:a16="http://schemas.microsoft.com/office/drawing/2014/main" id="{9646195D-FE51-F7CD-BE67-3BE2BECE355E}"/>
              </a:ext>
            </a:extLst>
          </p:cNvPr>
          <p:cNvSpPr txBox="1"/>
          <p:nvPr/>
        </p:nvSpPr>
        <p:spPr>
          <a:xfrm>
            <a:off x="163511" y="5126202"/>
            <a:ext cx="6093724" cy="923330"/>
          </a:xfrm>
          <a:prstGeom prst="rect">
            <a:avLst/>
          </a:prstGeom>
          <a:noFill/>
        </p:spPr>
        <p:txBody>
          <a:bodyPr wrap="square">
            <a:spAutoFit/>
          </a:bodyPr>
          <a:lstStyle/>
          <a:p>
            <a:pPr lvl="0" algn="just"/>
            <a:r>
              <a:rPr lang="en-IN" sz="1800" dirty="0"/>
              <a:t>From the analysis we can conclude that average working years is approximately 20 for all the departments.</a:t>
            </a:r>
            <a:endParaRPr lang="en-US" sz="1800" dirty="0"/>
          </a:p>
        </p:txBody>
      </p:sp>
    </p:spTree>
    <p:extLst>
      <p:ext uri="{BB962C8B-B14F-4D97-AF65-F5344CB8AC3E}">
        <p14:creationId xmlns:p14="http://schemas.microsoft.com/office/powerpoint/2010/main" val="112182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44199" y="1419369"/>
            <a:ext cx="4486858" cy="2251880"/>
          </a:xfrm>
          <a:noFill/>
        </p:spPr>
        <p:txBody>
          <a:bodyPr vert="horz" lIns="91440" tIns="45720" rIns="91440" bIns="45720" rtlCol="0" anchor="ctr">
            <a:normAutofit/>
          </a:bodyPr>
          <a:lstStyle/>
          <a:p>
            <a:pPr algn="ctr"/>
            <a:r>
              <a:rPr lang="en-US" sz="2800" b="1" kern="1200" dirty="0">
                <a:solidFill>
                  <a:schemeClr val="accent2"/>
                </a:solidFill>
                <a:latin typeface="Bodoni MT Black" panose="02070A03080606020203" pitchFamily="18" charset="0"/>
              </a:rPr>
              <a:t>KPI 5 </a:t>
            </a:r>
            <a:br>
              <a:rPr lang="en-US" sz="2400" b="1" kern="1200" dirty="0">
                <a:solidFill>
                  <a:schemeClr val="accent2"/>
                </a:solidFill>
                <a:latin typeface="Bodoni MT Black" panose="02070A03080606020203" pitchFamily="18" charset="0"/>
              </a:rPr>
            </a:br>
            <a:r>
              <a:rPr lang="en-US" sz="2400" b="1" kern="1200" dirty="0">
                <a:solidFill>
                  <a:schemeClr val="accent2"/>
                </a:solidFill>
                <a:latin typeface="Bodoni MT Black" panose="02070A03080606020203" pitchFamily="18" charset="0"/>
              </a:rPr>
              <a:t>Job Role </a:t>
            </a:r>
            <a:br>
              <a:rPr lang="en-US" sz="2400" b="1" kern="1200" dirty="0">
                <a:solidFill>
                  <a:schemeClr val="accent2"/>
                </a:solidFill>
                <a:latin typeface="Bodoni MT Black" panose="02070A03080606020203" pitchFamily="18" charset="0"/>
              </a:rPr>
            </a:br>
            <a:r>
              <a:rPr lang="en-US" sz="2400" b="1" kern="1200" dirty="0">
                <a:solidFill>
                  <a:schemeClr val="accent2"/>
                </a:solidFill>
                <a:latin typeface="Bodoni MT Black" panose="02070A03080606020203" pitchFamily="18" charset="0"/>
              </a:rPr>
              <a:t>Vs </a:t>
            </a:r>
            <a:br>
              <a:rPr lang="en-US" sz="2400" b="1" kern="1200" dirty="0">
                <a:solidFill>
                  <a:schemeClr val="accent2"/>
                </a:solidFill>
                <a:latin typeface="Bodoni MT Black" panose="02070A03080606020203" pitchFamily="18" charset="0"/>
              </a:rPr>
            </a:br>
            <a:r>
              <a:rPr lang="en-US" sz="2400" b="1" kern="1200" dirty="0">
                <a:solidFill>
                  <a:schemeClr val="accent2"/>
                </a:solidFill>
                <a:latin typeface="Bodoni MT Black" panose="02070A03080606020203"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057" y="1419369"/>
            <a:ext cx="6960358" cy="4737784"/>
          </a:xfrm>
          <a:prstGeom prst="rect">
            <a:avLst/>
          </a:prstGeom>
        </p:spPr>
      </p:pic>
    </p:spTree>
    <p:extLst>
      <p:ext uri="{BB962C8B-B14F-4D97-AF65-F5344CB8AC3E}">
        <p14:creationId xmlns:p14="http://schemas.microsoft.com/office/powerpoint/2010/main" val="348124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4248</TotalTime>
  <Words>850</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Aharoni</vt:lpstr>
      <vt:lpstr>Algerian</vt:lpstr>
      <vt:lpstr>Amasis MT Pro Medium</vt:lpstr>
      <vt:lpstr>Arial</vt:lpstr>
      <vt:lpstr>Arial Black</vt:lpstr>
      <vt:lpstr>Bodoni MT Black</vt:lpstr>
      <vt:lpstr>Century Gothic</vt:lpstr>
      <vt:lpstr>Wingdings</vt:lpstr>
      <vt:lpstr>Wingdings 3</vt:lpstr>
      <vt:lpstr>Ion</vt:lpstr>
      <vt:lpstr>PowerPoint Presentation</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  Business Objective:</vt:lpstr>
      <vt:lpstr>KPI 1 Average Attrition rate for all Departments</vt:lpstr>
      <vt:lpstr>KPI 2 Average Hourly rate of Male Research Scientist</vt:lpstr>
      <vt:lpstr>KPI 3  Attrition Rate Vs Monthly Income Stats</vt:lpstr>
      <vt:lpstr>KPI 4 Average Working Years for each Department</vt:lpstr>
      <vt:lpstr>KPI 5  Job Role  Vs  Work Life Balance for Total Employees</vt:lpstr>
      <vt:lpstr> KPI 5 Work Life Balance for                Total Employees</vt:lpstr>
      <vt:lpstr>KPI 5  Job Role  Vs  Work Life Balance for attrition Employees</vt:lpstr>
      <vt:lpstr>KPI 5 Work Life Balance for attrition Employees </vt:lpstr>
      <vt:lpstr>KPI 6  Attrition Rate  Vs  Years Since Last Promotion</vt:lpstr>
      <vt:lpstr>PowerPoint Presentation</vt:lpstr>
      <vt:lpstr>Insights from KPI 6:</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Avantika Patil</cp:lastModifiedBy>
  <cp:revision>47</cp:revision>
  <dcterms:created xsi:type="dcterms:W3CDTF">2023-04-01T09:25:26Z</dcterms:created>
  <dcterms:modified xsi:type="dcterms:W3CDTF">2023-08-06T06:42:38Z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2023-07-31T10:11:31Z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ce698fc9-826e-4857-a2e0-89e0b9f05c0c</vt:lpwstr>
  </property>
  <property fmtid="{D5CDD505-2E9C-101B-9397-08002B2CF9AE}" pid="7" name="MSIP_Label_defa4170-0d19-0005-0004-bc88714345d2_ActionId">
    <vt:lpwstr>fa254281-e70a-446d-abbd-80fff86bc2db</vt:lpwstr>
  </property>
  <property fmtid="{D5CDD505-2E9C-101B-9397-08002B2CF9AE}" pid="8" name="MSIP_Label_defa4170-0d19-0005-0004-bc88714345d2_ContentBits">
    <vt:lpwstr>0</vt:lpwstr>
  </property>
</Properties>
</file>