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8" r:id="rId3"/>
    <p:sldId id="259" r:id="rId4"/>
    <p:sldId id="288" r:id="rId5"/>
    <p:sldId id="289" r:id="rId6"/>
    <p:sldId id="260" r:id="rId7"/>
    <p:sldId id="287" r:id="rId8"/>
    <p:sldId id="269" r:id="rId9"/>
    <p:sldId id="290" r:id="rId10"/>
    <p:sldId id="262" r:id="rId11"/>
    <p:sldId id="270" r:id="rId12"/>
    <p:sldId id="291" r:id="rId13"/>
    <p:sldId id="271" r:id="rId14"/>
    <p:sldId id="292" r:id="rId15"/>
    <p:sldId id="272" r:id="rId16"/>
    <p:sldId id="293" r:id="rId17"/>
    <p:sldId id="294" r:id="rId18"/>
    <p:sldId id="295" r:id="rId19"/>
    <p:sldId id="296" r:id="rId20"/>
    <p:sldId id="297" r:id="rId21"/>
    <p:sldId id="267"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olist%20store%20project\Olist%20Store%20Dashoard%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olist%20store%20project\Olist%20Store%20Dashoard%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olist%20store%20project\Olist%20Store%20Dashoard%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74abffc60715299/Desktop/project%20files/Project%206%20-%20E-Commerce%20(4%20PM%20-%205%20PM)/project%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74abffc60715299/Desktop/project%20files/Project%206%20-%20E-Commerce%20(4%20PM%20-%205%20PM)/project%20fil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Dashoard Excel.xlsx]Weekday Payment Stat!PivotTable1</c:name>
    <c:fmtId val="-1"/>
  </c:pivotSource>
  <c:chart>
    <c:autoTitleDeleted val="1"/>
    <c:pivotFmts>
      <c:pivotFmt>
        <c:idx val="0"/>
        <c:spPr>
          <a:solidFill>
            <a:schemeClr val="accent6"/>
          </a:solidFill>
          <a:ln w="1905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1" i="0" u="none" strike="noStrike" kern="1200" baseline="0">
                  <a:solidFill>
                    <a:sysClr val="windowText" lastClr="000000"/>
                  </a:solidFill>
                  <a:effectLst/>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a:sp3d contourW="25400">
            <a:contourClr>
              <a:schemeClr val="lt1"/>
            </a:contourClr>
          </a:sp3d>
        </c:spPr>
      </c:pivotFmt>
      <c:pivotFmt>
        <c:idx val="2"/>
        <c:spPr>
          <a:solidFill>
            <a:schemeClr val="accent6"/>
          </a:solidFill>
          <a:ln w="19050">
            <a:solidFill>
              <a:schemeClr val="lt1"/>
            </a:solidFill>
          </a:ln>
          <a:effectLst/>
          <a:sp3d contourW="25400">
            <a:contourClr>
              <a:schemeClr val="lt1"/>
            </a:contourClr>
          </a:sp3d>
        </c:spPr>
      </c:pivotFmt>
      <c:pivotFmt>
        <c:idx val="3"/>
        <c:spPr>
          <a:solidFill>
            <a:schemeClr val="accent6"/>
          </a:solidFill>
          <a:ln w="1905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1" i="0" u="none" strike="noStrike" kern="1200" baseline="0">
                  <a:solidFill>
                    <a:sysClr val="windowText" lastClr="000000"/>
                  </a:solidFill>
                  <a:effectLst/>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a:sp3d contourW="25400">
            <a:contourClr>
              <a:schemeClr val="lt1"/>
            </a:contourClr>
          </a:sp3d>
        </c:spPr>
      </c:pivotFmt>
      <c:pivotFmt>
        <c:idx val="5"/>
        <c:spPr>
          <a:solidFill>
            <a:schemeClr val="accent6"/>
          </a:solidFill>
          <a:ln w="19050">
            <a:solidFill>
              <a:schemeClr val="lt1"/>
            </a:solidFill>
          </a:ln>
          <a:effectLst/>
          <a:sp3d contourW="25400">
            <a:contourClr>
              <a:schemeClr val="lt1"/>
            </a:contourClr>
          </a:sp3d>
        </c:spPr>
      </c:pivotFmt>
      <c:pivotFmt>
        <c:idx val="6"/>
        <c:spPr>
          <a:solidFill>
            <a:schemeClr val="accent6"/>
          </a:solidFill>
          <a:ln w="1905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1" i="0" u="none" strike="noStrike" kern="1200" baseline="0">
                  <a:solidFill>
                    <a:sysClr val="windowText" lastClr="000000"/>
                  </a:solidFill>
                  <a:effectLst/>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a:sp3d contourW="25400">
            <a:contourClr>
              <a:schemeClr val="lt1"/>
            </a:contourClr>
          </a:sp3d>
        </c:spPr>
      </c:pivotFmt>
      <c:pivotFmt>
        <c:idx val="8"/>
        <c:spPr>
          <a:solidFill>
            <a:schemeClr val="accent6"/>
          </a:solidFill>
          <a:ln w="1905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8588548601864181E-2"/>
          <c:y val="2.7998505478889893E-2"/>
          <c:w val="0.94141145139813587"/>
          <c:h val="0.93155684896943325"/>
        </c:manualLayout>
      </c:layout>
      <c:pie3DChart>
        <c:varyColors val="1"/>
        <c:ser>
          <c:idx val="0"/>
          <c:order val="0"/>
          <c:tx>
            <c:strRef>
              <c:f>'Weekday Payment Stat'!$B$3</c:f>
              <c:strCache>
                <c:ptCount val="1"/>
                <c:pt idx="0">
                  <c:v>Total</c:v>
                </c:pt>
              </c:strCache>
            </c:strRef>
          </c:tx>
          <c:explosion val="1"/>
          <c:dPt>
            <c:idx val="0"/>
            <c:bubble3D val="0"/>
            <c:spPr>
              <a:solidFill>
                <a:srgbClr val="0070C0">
                  <a:alpha val="90000"/>
                </a:srgbClr>
              </a:solidFill>
              <a:ln w="19050">
                <a:solidFill>
                  <a:srgbClr val="FFC000"/>
                </a:solidFill>
              </a:ln>
              <a:effectLst>
                <a:innerShdw blurRad="114300">
                  <a:schemeClr val="accent6">
                    <a:lumMod val="75000"/>
                  </a:schemeClr>
                </a:innerShdw>
              </a:effectLst>
              <a:scene3d>
                <a:camera prst="orthographicFront"/>
                <a:lightRig rig="threePt" dir="t"/>
              </a:scene3d>
              <a:sp3d contourW="19050" prstMaterial="flat">
                <a:contourClr>
                  <a:srgbClr val="FFC000"/>
                </a:contourClr>
              </a:sp3d>
            </c:spPr>
            <c:extLst>
              <c:ext xmlns:c16="http://schemas.microsoft.com/office/drawing/2014/chart" uri="{C3380CC4-5D6E-409C-BE32-E72D297353CC}">
                <c16:uniqueId val="{00000001-18A9-48EB-9604-5D73A0D28AAC}"/>
              </c:ext>
            </c:extLst>
          </c:dPt>
          <c:dPt>
            <c:idx val="1"/>
            <c:bubble3D val="0"/>
            <c:spPr>
              <a:solidFill>
                <a:schemeClr val="accent4">
                  <a:lumMod val="50000"/>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3-18A9-48EB-9604-5D73A0D28AAC}"/>
              </c:ext>
            </c:extLst>
          </c:dPt>
          <c:dLbls>
            <c:dLbl>
              <c:idx val="0"/>
              <c:numFmt formatCode="General" sourceLinked="0"/>
              <c:spPr>
                <a:solidFill>
                  <a:schemeClr val="tx1">
                    <a:lumMod val="95000"/>
                    <a:alpha val="90000"/>
                  </a:schemeClr>
                </a:solidFill>
                <a:ln w="12700" cap="flat" cmpd="sng" algn="ctr">
                  <a:solidFill>
                    <a:schemeClr val="accent1">
                      <a:lumMod val="50000"/>
                    </a:schemeClr>
                  </a:solidFill>
                  <a:round/>
                </a:ln>
                <a:effectLst>
                  <a:outerShdw blurRad="50800" dist="38100" dir="2700000" algn="tl" rotWithShape="0">
                    <a:schemeClr val="accent6">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18A9-48EB-9604-5D73A0D28AAC}"/>
                </c:ext>
              </c:extLst>
            </c:dLbl>
            <c:dLbl>
              <c:idx val="1"/>
              <c:numFmt formatCode="General" sourceLinked="0"/>
              <c:spPr>
                <a:solidFill>
                  <a:schemeClr val="tx1">
                    <a:lumMod val="95000"/>
                    <a:alpha val="90000"/>
                  </a:schemeClr>
                </a:solidFill>
                <a:ln w="12700" cap="flat" cmpd="sng" algn="ctr">
                  <a:solidFill>
                    <a:schemeClr val="accent1">
                      <a:lumMod val="50000"/>
                    </a:schemeClr>
                  </a:solidFill>
                  <a:round/>
                </a:ln>
                <a:effectLst>
                  <a:outerShdw blurRad="50800" dist="38100" dir="2700000" algn="tl" rotWithShape="0">
                    <a:schemeClr val="accent5">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5"/>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18A9-48EB-9604-5D73A0D28AAC}"/>
                </c:ext>
              </c:extLst>
            </c:dLbl>
            <c:spPr>
              <a:solidFill>
                <a:schemeClr val="tx1">
                  <a:lumMod val="95000"/>
                  <a:alpha val="90000"/>
                </a:schemeClr>
              </a:solidFill>
              <a:ln>
                <a:solidFill>
                  <a:schemeClr val="accent1">
                    <a:lumMod val="50000"/>
                  </a:schemeClr>
                </a:solidFill>
              </a:ln>
            </c:sp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6"/>
                    </a:solidFill>
                    <a:round/>
                  </a:ln>
                </c15:spPr>
              </c:ext>
            </c:extLst>
          </c:dLbls>
          <c:cat>
            <c:strRef>
              <c:f>'Weekday Payment Stat'!$A$4:$A$6</c:f>
              <c:strCache>
                <c:ptCount val="2"/>
                <c:pt idx="0">
                  <c:v>Weekday</c:v>
                </c:pt>
                <c:pt idx="1">
                  <c:v>Weekend</c:v>
                </c:pt>
              </c:strCache>
            </c:strRef>
          </c:cat>
          <c:val>
            <c:numRef>
              <c:f>'Weekday Payment Stat'!$B$4:$B$6</c:f>
              <c:numCache>
                <c:formatCode>General</c:formatCode>
                <c:ptCount val="2"/>
                <c:pt idx="0">
                  <c:v>15350884.239999464</c:v>
                </c:pt>
                <c:pt idx="1">
                  <c:v>5228779.769999966</c:v>
                </c:pt>
              </c:numCache>
            </c:numRef>
          </c:val>
          <c:extLst>
            <c:ext xmlns:c16="http://schemas.microsoft.com/office/drawing/2014/chart" uri="{C3380CC4-5D6E-409C-BE32-E72D297353CC}">
              <c16:uniqueId val="{00000004-18A9-48EB-9604-5D73A0D28AAC}"/>
            </c:ext>
          </c:extLst>
        </c:ser>
        <c:dLbls>
          <c:dLblPos val="in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Dashoard Excel.xlsx]Avg. Delivery for pet shop!PivotTable3</c:name>
    <c:fmtId val="-1"/>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'Avg. Delivery for pet shop'!$B$3</c:f>
              <c:strCache>
                <c:ptCount val="1"/>
                <c:pt idx="0">
                  <c:v>Total</c:v>
                </c:pt>
              </c:strCache>
            </c:strRef>
          </c:tx>
          <c:spPr>
            <a:solidFill>
              <a:schemeClr val="accent1"/>
            </a:solidFill>
            <a:ln>
              <a:noFill/>
            </a:ln>
            <a:effectLst/>
            <a:sp3d/>
          </c:spPr>
          <c:invertIfNegative val="0"/>
          <c:dLbls>
            <c:spPr>
              <a:solidFill>
                <a:prstClr val="black">
                  <a:lumMod val="15000"/>
                  <a:lumOff val="85000"/>
                </a:prstClr>
              </a:solidFill>
              <a:ln>
                <a:no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a:solidFill>
                        <a:schemeClr val="tx1">
                          <a:lumMod val="35000"/>
                          <a:lumOff val="65000"/>
                        </a:schemeClr>
                      </a:solidFill>
                    </a:ln>
                    <a:effectLst/>
                  </c:spPr>
                </c15:leaderLines>
              </c:ext>
            </c:extLst>
          </c:dLbls>
          <c:cat>
            <c:strRef>
              <c:f>'Avg. Delivery for pet shop'!$A$4:$A$5</c:f>
              <c:strCache>
                <c:ptCount val="1"/>
                <c:pt idx="0">
                  <c:v>pet_shop</c:v>
                </c:pt>
              </c:strCache>
            </c:strRef>
          </c:cat>
          <c:val>
            <c:numRef>
              <c:f>'Avg. Delivery for pet shop'!$B$4:$B$5</c:f>
              <c:numCache>
                <c:formatCode>0</c:formatCode>
                <c:ptCount val="1"/>
                <c:pt idx="0">
                  <c:v>11.182361733931241</c:v>
                </c:pt>
              </c:numCache>
            </c:numRef>
          </c:val>
          <c:extLst>
            <c:ext xmlns:c16="http://schemas.microsoft.com/office/drawing/2014/chart" uri="{C3380CC4-5D6E-409C-BE32-E72D297353CC}">
              <c16:uniqueId val="{00000000-01DA-47B1-9DDC-815FAA91D05B}"/>
            </c:ext>
          </c:extLst>
        </c:ser>
        <c:dLbls>
          <c:showLegendKey val="0"/>
          <c:showVal val="1"/>
          <c:showCatName val="0"/>
          <c:showSerName val="0"/>
          <c:showPercent val="0"/>
          <c:showBubbleSize val="0"/>
        </c:dLbls>
        <c:gapWidth val="150"/>
        <c:shape val="box"/>
        <c:axId val="1856199615"/>
        <c:axId val="1856200095"/>
        <c:axId val="1706094943"/>
      </c:bar3DChart>
      <c:catAx>
        <c:axId val="1856199615"/>
        <c:scaling>
          <c:orientation val="minMax"/>
        </c:scaling>
        <c:delete val="0"/>
        <c:axPos val="b"/>
        <c:numFmt formatCode="General" sourceLinked="1"/>
        <c:majorTickMark val="none"/>
        <c:minorTickMark val="none"/>
        <c:tickLblPos val="nextTo"/>
        <c:spPr>
          <a:solidFill>
            <a:schemeClr val="accent6">
              <a:lumMod val="60000"/>
              <a:lumOff val="40000"/>
            </a:schemeClr>
          </a:solid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856200095"/>
        <c:crosses val="autoZero"/>
        <c:auto val="1"/>
        <c:lblAlgn val="ctr"/>
        <c:lblOffset val="100"/>
        <c:noMultiLvlLbl val="0"/>
      </c:catAx>
      <c:valAx>
        <c:axId val="185620009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6199615"/>
        <c:crosses val="autoZero"/>
        <c:crossBetween val="between"/>
      </c:valAx>
      <c:serAx>
        <c:axId val="17060949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6200095"/>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Dashoard Excel.xlsx]Avg. price and value for sao !PivotTable4</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988240579705607"/>
          <c:y val="5.826766732770762E-2"/>
          <c:w val="0.49639468404963916"/>
          <c:h val="0.82593471396880813"/>
        </c:manualLayout>
      </c:layout>
      <c:bar3DChart>
        <c:barDir val="col"/>
        <c:grouping val="standard"/>
        <c:varyColors val="0"/>
        <c:ser>
          <c:idx val="0"/>
          <c:order val="0"/>
          <c:tx>
            <c:strRef>
              <c:f>'Avg. price and value for sao '!$B$3</c:f>
              <c:strCache>
                <c:ptCount val="1"/>
                <c:pt idx="0">
                  <c:v>Average of price</c:v>
                </c:pt>
              </c:strCache>
            </c:strRef>
          </c:tx>
          <c:spPr>
            <a:solidFill>
              <a:schemeClr val="accent1"/>
            </a:solidFill>
            <a:ln>
              <a:noFill/>
            </a:ln>
            <a:effectLst/>
            <a:sp3d/>
          </c:spPr>
          <c:invertIfNegative val="0"/>
          <c:dLbls>
            <c:dLbl>
              <c:idx val="0"/>
              <c:numFmt formatCode="#,##0.00" sourceLinked="0"/>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8.2935150157360291E-2"/>
                      <c:h val="4.2320971662008204E-2"/>
                    </c:manualLayout>
                  </c15:layout>
                </c:ext>
                <c:ext xmlns:c16="http://schemas.microsoft.com/office/drawing/2014/chart" uri="{C3380CC4-5D6E-409C-BE32-E72D297353CC}">
                  <c16:uniqueId val="{00000000-11A7-47F9-B8F7-A8CC17BB3CF6}"/>
                </c:ext>
              </c:extLst>
            </c:dLbl>
            <c:numFmt formatCode="#,##0.0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'Avg. price and value for sao '!$A$4:$A$5</c:f>
              <c:strCache>
                <c:ptCount val="1"/>
                <c:pt idx="0">
                  <c:v>sao paulo</c:v>
                </c:pt>
              </c:strCache>
            </c:strRef>
          </c:cat>
          <c:val>
            <c:numRef>
              <c:f>'Avg. price and value for sao '!$B$4:$B$5</c:f>
              <c:numCache>
                <c:formatCode>General</c:formatCode>
                <c:ptCount val="1"/>
                <c:pt idx="0">
                  <c:v>107.91384578414618</c:v>
                </c:pt>
              </c:numCache>
            </c:numRef>
          </c:val>
          <c:extLst>
            <c:ext xmlns:c16="http://schemas.microsoft.com/office/drawing/2014/chart" uri="{C3380CC4-5D6E-409C-BE32-E72D297353CC}">
              <c16:uniqueId val="{00000001-11A7-47F9-B8F7-A8CC17BB3CF6}"/>
            </c:ext>
          </c:extLst>
        </c:ser>
        <c:ser>
          <c:idx val="1"/>
          <c:order val="1"/>
          <c:tx>
            <c:strRef>
              <c:f>'Avg. price and value for sao '!$C$3</c:f>
              <c:strCache>
                <c:ptCount val="1"/>
                <c:pt idx="0">
                  <c:v>Average of payment_value</c:v>
                </c:pt>
              </c:strCache>
            </c:strRef>
          </c:tx>
          <c:spPr>
            <a:solidFill>
              <a:schemeClr val="accent2"/>
            </a:solidFill>
            <a:ln>
              <a:noFill/>
            </a:ln>
            <a:effectLst/>
            <a:sp3d/>
          </c:spPr>
          <c:invertIfNegative val="0"/>
          <c:dLbls>
            <c:dLbl>
              <c:idx val="0"/>
              <c:numFmt formatCode="#,##0.00"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2935150157360291E-2"/>
                      <c:h val="6.8824224998012731E-2"/>
                    </c:manualLayout>
                  </c15:layout>
                </c:ext>
                <c:ext xmlns:c16="http://schemas.microsoft.com/office/drawing/2014/chart" uri="{C3380CC4-5D6E-409C-BE32-E72D297353CC}">
                  <c16:uniqueId val="{00000002-11A7-47F9-B8F7-A8CC17BB3CF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 price and value for sao '!$A$4:$A$5</c:f>
              <c:strCache>
                <c:ptCount val="1"/>
                <c:pt idx="0">
                  <c:v>sao paulo</c:v>
                </c:pt>
              </c:strCache>
            </c:strRef>
          </c:cat>
          <c:val>
            <c:numRef>
              <c:f>'Avg. price and value for sao '!$C$4:$C$5</c:f>
              <c:numCache>
                <c:formatCode>General</c:formatCode>
                <c:ptCount val="1"/>
                <c:pt idx="0">
                  <c:v>153.73720105960317</c:v>
                </c:pt>
              </c:numCache>
            </c:numRef>
          </c:val>
          <c:extLst>
            <c:ext xmlns:c16="http://schemas.microsoft.com/office/drawing/2014/chart" uri="{C3380CC4-5D6E-409C-BE32-E72D297353CC}">
              <c16:uniqueId val="{00000003-11A7-47F9-B8F7-A8CC17BB3CF6}"/>
            </c:ext>
          </c:extLst>
        </c:ser>
        <c:dLbls>
          <c:showLegendKey val="0"/>
          <c:showVal val="1"/>
          <c:showCatName val="0"/>
          <c:showSerName val="0"/>
          <c:showPercent val="0"/>
          <c:showBubbleSize val="0"/>
        </c:dLbls>
        <c:gapWidth val="150"/>
        <c:shape val="box"/>
        <c:axId val="970507327"/>
        <c:axId val="970497247"/>
        <c:axId val="2024494847"/>
      </c:bar3DChart>
      <c:catAx>
        <c:axId val="9705073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497247"/>
        <c:crosses val="autoZero"/>
        <c:auto val="1"/>
        <c:lblAlgn val="ctr"/>
        <c:lblOffset val="100"/>
        <c:noMultiLvlLbl val="0"/>
      </c:catAx>
      <c:valAx>
        <c:axId val="97049724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507327"/>
        <c:crosses val="autoZero"/>
        <c:crossBetween val="between"/>
      </c:valAx>
      <c:serAx>
        <c:axId val="2024494847"/>
        <c:scaling>
          <c:orientation val="minMax"/>
        </c:scaling>
        <c:delete val="0"/>
        <c:axPos val="b"/>
        <c:majorTickMark val="none"/>
        <c:minorTickMark val="none"/>
        <c:tickLblPos val="none"/>
        <c:spPr>
          <a:noFill/>
          <a:ln>
            <a:solidFill>
              <a:schemeClr val="accent1">
                <a:alpha val="98000"/>
              </a:schemeClr>
            </a:solidFill>
          </a:ln>
          <a:effectLst/>
        </c:spPr>
        <c:txPr>
          <a:bodyPr rot="0" spcFirstLastPara="1" vertOverflow="ellipsis"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970497247"/>
        <c:crosses val="autoZero"/>
        <c:tickLblSkip val="1"/>
      </c:serAx>
      <c:spPr>
        <a:noFill/>
        <a:ln>
          <a:noFill/>
        </a:ln>
        <a:effectLst/>
      </c:spPr>
    </c:plotArea>
    <c:legend>
      <c:legendPos val="r"/>
      <c:layout>
        <c:manualLayout>
          <c:xMode val="edge"/>
          <c:yMode val="edge"/>
          <c:x val="0.67290159625677237"/>
          <c:y val="0.45493826730418802"/>
          <c:w val="0.31218779694023391"/>
          <c:h val="0.1491123450823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file.xlsx]Merge1(4)!PivotTable4</c:name>
    <c:fmtId val="-1"/>
  </c:pivotSource>
  <c:chart>
    <c:autoTitleDeleted val="1"/>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9"/>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1"/>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2"/>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3"/>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5"/>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6"/>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7"/>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8"/>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19"/>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21"/>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22"/>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23"/>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
        <c:idx val="24"/>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pivotFmt>
    </c:pivotFmts>
    <c:plotArea>
      <c:layout/>
      <c:doughnutChart>
        <c:varyColors val="1"/>
        <c:ser>
          <c:idx val="0"/>
          <c:order val="0"/>
          <c:tx>
            <c:strRef>
              <c:f>'Merge1(4)'!$AA$45</c:f>
              <c:strCache>
                <c:ptCount val="1"/>
                <c:pt idx="0">
                  <c:v>Total</c:v>
                </c:pt>
              </c:strCache>
            </c:strRef>
          </c:tx>
          <c:dPt>
            <c:idx val="0"/>
            <c:bubble3D val="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50800" dist="38100" dir="5400000" sy="96000" rotWithShape="0">
                  <a:srgbClr val="000000">
                    <a:alpha val="54000"/>
                  </a:srgbClr>
                </a:outerShdw>
              </a:effectLst>
            </c:spPr>
            <c:extLst>
              <c:ext xmlns:c16="http://schemas.microsoft.com/office/drawing/2014/chart" uri="{C3380CC4-5D6E-409C-BE32-E72D297353CC}">
                <c16:uniqueId val="{00000001-03F8-4976-BA9F-24786E0C62A5}"/>
              </c:ext>
            </c:extLst>
          </c:dPt>
          <c:dPt>
            <c:idx val="1"/>
            <c:bubble3D val="0"/>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50800" dist="38100" dir="5400000" sy="96000" rotWithShape="0">
                  <a:srgbClr val="000000">
                    <a:alpha val="54000"/>
                  </a:srgbClr>
                </a:outerShdw>
              </a:effectLst>
            </c:spPr>
            <c:extLst>
              <c:ext xmlns:c16="http://schemas.microsoft.com/office/drawing/2014/chart" uri="{C3380CC4-5D6E-409C-BE32-E72D297353CC}">
                <c16:uniqueId val="{00000003-03F8-4976-BA9F-24786E0C62A5}"/>
              </c:ext>
            </c:extLst>
          </c:dPt>
          <c:dPt>
            <c:idx val="2"/>
            <c:bubble3D val="0"/>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50800" dist="38100" dir="5400000" sy="96000" rotWithShape="0">
                  <a:srgbClr val="000000">
                    <a:alpha val="54000"/>
                  </a:srgbClr>
                </a:outerShdw>
              </a:effectLst>
            </c:spPr>
            <c:extLst>
              <c:ext xmlns:c16="http://schemas.microsoft.com/office/drawing/2014/chart" uri="{C3380CC4-5D6E-409C-BE32-E72D297353CC}">
                <c16:uniqueId val="{00000005-03F8-4976-BA9F-24786E0C62A5}"/>
              </c:ext>
            </c:extLst>
          </c:dPt>
          <c:dPt>
            <c:idx val="3"/>
            <c:bubble3D val="0"/>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a:noFill/>
              </a:ln>
              <a:effectLst>
                <a:outerShdw blurRad="50800" dist="38100" dir="5400000" sy="96000" rotWithShape="0">
                  <a:srgbClr val="000000">
                    <a:alpha val="54000"/>
                  </a:srgbClr>
                </a:outerShdw>
              </a:effectLst>
            </c:spPr>
            <c:extLst>
              <c:ext xmlns:c16="http://schemas.microsoft.com/office/drawing/2014/chart" uri="{C3380CC4-5D6E-409C-BE32-E72D297353CC}">
                <c16:uniqueId val="{00000007-03F8-4976-BA9F-24786E0C62A5}"/>
              </c:ext>
            </c:extLst>
          </c:dPt>
          <c:dPt>
            <c:idx val="4"/>
            <c:bubble3D val="0"/>
            <c:spPr>
              <a:gradFill rotWithShape="1">
                <a:gsLst>
                  <a:gs pos="0">
                    <a:schemeClr val="accent5">
                      <a:tint val="94000"/>
                      <a:satMod val="100000"/>
                      <a:lumMod val="104000"/>
                    </a:schemeClr>
                  </a:gs>
                  <a:gs pos="69000">
                    <a:schemeClr val="accent5">
                      <a:shade val="86000"/>
                      <a:satMod val="130000"/>
                      <a:lumMod val="102000"/>
                    </a:schemeClr>
                  </a:gs>
                  <a:gs pos="100000">
                    <a:schemeClr val="accent5">
                      <a:shade val="72000"/>
                      <a:satMod val="130000"/>
                      <a:lumMod val="100000"/>
                    </a:schemeClr>
                  </a:gs>
                </a:gsLst>
                <a:lin ang="5400000" scaled="0"/>
              </a:gradFill>
              <a:ln>
                <a:noFill/>
              </a:ln>
              <a:effectLst>
                <a:outerShdw blurRad="50800" dist="38100" dir="5400000" sy="96000" rotWithShape="0">
                  <a:srgbClr val="000000">
                    <a:alpha val="54000"/>
                  </a:srgbClr>
                </a:outerShdw>
              </a:effectLst>
            </c:spPr>
            <c:extLst>
              <c:ext xmlns:c16="http://schemas.microsoft.com/office/drawing/2014/chart" uri="{C3380CC4-5D6E-409C-BE32-E72D297353CC}">
                <c16:uniqueId val="{00000009-03F8-4976-BA9F-24786E0C62A5}"/>
              </c:ext>
            </c:extLst>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EllipseCallout">
                    <a:avLst/>
                  </a:prstGeom>
                  <a:noFill/>
                  <a:ln>
                    <a:noFill/>
                  </a:ln>
                </c15:spPr>
              </c:ext>
            </c:extLst>
          </c:dLbls>
          <c:cat>
            <c:strRef>
              <c:f>'Merge1(4)'!$Z$46:$Z$51</c:f>
              <c:strCache>
                <c:ptCount val="5"/>
                <c:pt idx="0">
                  <c:v>1</c:v>
                </c:pt>
                <c:pt idx="1">
                  <c:v>2</c:v>
                </c:pt>
                <c:pt idx="2">
                  <c:v>3</c:v>
                </c:pt>
                <c:pt idx="3">
                  <c:v>4</c:v>
                </c:pt>
                <c:pt idx="4">
                  <c:v>5</c:v>
                </c:pt>
              </c:strCache>
            </c:strRef>
          </c:cat>
          <c:val>
            <c:numRef>
              <c:f>'Merge1(4)'!$AA$46:$AA$51</c:f>
              <c:numCache>
                <c:formatCode>0</c:formatCode>
                <c:ptCount val="5"/>
                <c:pt idx="0">
                  <c:v>21.32627991816457</c:v>
                </c:pt>
                <c:pt idx="1">
                  <c:v>16.43003442357017</c:v>
                </c:pt>
                <c:pt idx="2">
                  <c:v>13.956956114172042</c:v>
                </c:pt>
                <c:pt idx="3">
                  <c:v>12.054989088270869</c:v>
                </c:pt>
                <c:pt idx="4">
                  <c:v>10.453407303938615</c:v>
                </c:pt>
              </c:numCache>
            </c:numRef>
          </c:val>
          <c:extLst>
            <c:ext xmlns:c16="http://schemas.microsoft.com/office/drawing/2014/chart" uri="{C3380CC4-5D6E-409C-BE32-E72D297353CC}">
              <c16:uniqueId val="{0000000A-03F8-4976-BA9F-24786E0C62A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91364523694105626"/>
          <c:y val="0.45165413373665941"/>
          <c:w val="6.9715827950790676E-2"/>
          <c:h val="0.3164382868585305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file.xlsx]Merge1(4)!PivotTable5</c:name>
    <c:fmtId val="-1"/>
  </c:pivotSource>
  <c:chart>
    <c:autoTitleDeleted val="1"/>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w="34925" cap="rnd">
            <a:solidFill>
              <a:schemeClr val="accent1"/>
            </a:solidFill>
            <a:roun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w="9525">
              <a:solidFill>
                <a:schemeClr val="accent1"/>
              </a:solidFill>
              <a:roun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w="34925" cap="rnd">
            <a:solidFill>
              <a:schemeClr val="accent1"/>
            </a:solidFill>
            <a:roun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w="9525">
              <a:solidFill>
                <a:schemeClr val="accent1"/>
              </a:solidFill>
              <a:roun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0800" dist="50800" dir="5400000" sx="96000" sy="96000" rotWithShape="0">
              <a:srgbClr val="000000">
                <a:alpha val="48000"/>
              </a:srgbClr>
            </a:outerShdw>
          </a:effectLst>
        </c:spPr>
        <c:marker>
          <c:symbol val="circle"/>
          <c:size val="6"/>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w="9525">
              <a:solidFill>
                <a:schemeClr val="accent1"/>
              </a:solidFill>
              <a:roun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94476386383185E-2"/>
          <c:y val="0.16838337557628916"/>
          <c:w val="0.93110552361361687"/>
          <c:h val="0.75496488411069029"/>
        </c:manualLayout>
      </c:layout>
      <c:lineChart>
        <c:grouping val="standard"/>
        <c:varyColors val="0"/>
        <c:ser>
          <c:idx val="0"/>
          <c:order val="0"/>
          <c:tx>
            <c:strRef>
              <c:f>'Merge1(4)'!$AK$1</c:f>
              <c:strCache>
                <c:ptCount val="1"/>
                <c:pt idx="0">
                  <c:v>Total</c:v>
                </c:pt>
              </c:strCache>
            </c:strRef>
          </c:tx>
          <c:spPr>
            <a:ln w="317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'Merge1(4)'!$AJ$2:$AJ$14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'Merge1(4)'!$AK$2:$AK$14</c:f>
              <c:numCache>
                <c:formatCode>General</c:formatCode>
                <c:ptCount val="12"/>
                <c:pt idx="0">
                  <c:v>773359.00000002119</c:v>
                </c:pt>
                <c:pt idx="1">
                  <c:v>794364.09000002628</c:v>
                </c:pt>
                <c:pt idx="2">
                  <c:v>1014009.1800000297</c:v>
                </c:pt>
                <c:pt idx="3">
                  <c:v>1007691.1000000293</c:v>
                </c:pt>
                <c:pt idx="4">
                  <c:v>1089382.2000000239</c:v>
                </c:pt>
                <c:pt idx="5">
                  <c:v>943774.05000002473</c:v>
                </c:pt>
                <c:pt idx="6">
                  <c:v>985779.66000002949</c:v>
                </c:pt>
                <c:pt idx="7">
                  <c:v>1038039.8000000351</c:v>
                </c:pt>
                <c:pt idx="8">
                  <c:v>445044.96000000421</c:v>
                </c:pt>
                <c:pt idx="9">
                  <c:v>521126.18000000779</c:v>
                </c:pt>
                <c:pt idx="10">
                  <c:v>728021.12000001851</c:v>
                </c:pt>
                <c:pt idx="11">
                  <c:v>541017.72000000824</c:v>
                </c:pt>
              </c:numCache>
            </c:numRef>
          </c:val>
          <c:smooth val="0"/>
          <c:extLst>
            <c:ext xmlns:c16="http://schemas.microsoft.com/office/drawing/2014/chart" uri="{C3380CC4-5D6E-409C-BE32-E72D297353CC}">
              <c16:uniqueId val="{00000000-B08D-4458-9763-4A55525599CE}"/>
            </c:ext>
          </c:extLst>
        </c:ser>
        <c:dLbls>
          <c:dLblPos val="t"/>
          <c:showLegendKey val="0"/>
          <c:showVal val="1"/>
          <c:showCatName val="0"/>
          <c:showSerName val="0"/>
          <c:showPercent val="0"/>
          <c:showBubbleSize val="0"/>
        </c:dLbls>
        <c:smooth val="0"/>
        <c:axId val="1103747360"/>
        <c:axId val="1103722400"/>
      </c:lineChart>
      <c:catAx>
        <c:axId val="110374736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03722400"/>
        <c:crosses val="autoZero"/>
        <c:auto val="1"/>
        <c:lblAlgn val="ctr"/>
        <c:lblOffset val="100"/>
        <c:noMultiLvlLbl val="0"/>
      </c:catAx>
      <c:valAx>
        <c:axId val="1103722400"/>
        <c:scaling>
          <c:orientation val="minMax"/>
        </c:scaling>
        <c:delete val="1"/>
        <c:axPos val="l"/>
        <c:numFmt formatCode="General" sourceLinked="1"/>
        <c:majorTickMark val="none"/>
        <c:minorTickMark val="none"/>
        <c:tickLblPos val="nextTo"/>
        <c:crossAx val="1103747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FE7A9-E672-4486-BA29-EB3FA3A93613}"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558FAB9-AAE1-45AB-AAE6-CFE382EA6B9E}">
      <dgm:prSet custT="1"/>
      <dgm:spPr/>
      <dgm:t>
        <a:bodyPr/>
        <a:lstStyle/>
        <a:p>
          <a:r>
            <a:rPr lang="en-IN" sz="2000" dirty="0">
              <a:latin typeface="Georgia" panose="02040502050405020303" pitchFamily="18" charset="0"/>
            </a:rPr>
            <a:t>Weekday Vs Weekend (</a:t>
          </a:r>
          <a:r>
            <a:rPr lang="en-IN" sz="2000" dirty="0" err="1">
              <a:latin typeface="Georgia" panose="02040502050405020303" pitchFamily="18" charset="0"/>
            </a:rPr>
            <a:t>order_purchase_timestamp</a:t>
          </a:r>
          <a:r>
            <a:rPr lang="en-IN" sz="2000" dirty="0">
              <a:latin typeface="Georgia" panose="02040502050405020303" pitchFamily="18" charset="0"/>
            </a:rPr>
            <a:t>) Payment Statistics</a:t>
          </a:r>
          <a:endParaRPr lang="en-US" sz="2000" dirty="0">
            <a:latin typeface="Georgia" panose="02040502050405020303" pitchFamily="18" charset="0"/>
          </a:endParaRPr>
        </a:p>
      </dgm:t>
    </dgm:pt>
    <dgm:pt modelId="{B2403DDA-4B00-417B-90B5-FA9706072E86}" type="parTrans" cxnId="{9FB1BA4A-F913-48C7-9422-36E4BD223F3E}">
      <dgm:prSet/>
      <dgm:spPr/>
      <dgm:t>
        <a:bodyPr/>
        <a:lstStyle/>
        <a:p>
          <a:endParaRPr lang="en-US" sz="2000">
            <a:latin typeface="Georgia" panose="02040502050405020303" pitchFamily="18" charset="0"/>
          </a:endParaRPr>
        </a:p>
      </dgm:t>
    </dgm:pt>
    <dgm:pt modelId="{F7F1C265-CCAC-4257-BA4E-1B0739C3795F}" type="sibTrans" cxnId="{9FB1BA4A-F913-48C7-9422-36E4BD223F3E}">
      <dgm:prSet/>
      <dgm:spPr/>
      <dgm:t>
        <a:bodyPr/>
        <a:lstStyle/>
        <a:p>
          <a:endParaRPr lang="en-US" sz="2000">
            <a:latin typeface="Georgia" panose="02040502050405020303" pitchFamily="18" charset="0"/>
          </a:endParaRPr>
        </a:p>
      </dgm:t>
    </dgm:pt>
    <dgm:pt modelId="{87BC3946-7B11-4045-8828-673340BE7020}">
      <dgm:prSet custT="1"/>
      <dgm:spPr/>
      <dgm:t>
        <a:bodyPr/>
        <a:lstStyle/>
        <a:p>
          <a:r>
            <a:rPr lang="en-IN" sz="2000" dirty="0">
              <a:latin typeface="Georgia" panose="02040502050405020303" pitchFamily="18" charset="0"/>
            </a:rPr>
            <a:t>Number of Orders with review score 5 and payment type as credit card.</a:t>
          </a:r>
          <a:endParaRPr lang="en-US" sz="2000" dirty="0">
            <a:latin typeface="Georgia" panose="02040502050405020303" pitchFamily="18" charset="0"/>
          </a:endParaRPr>
        </a:p>
      </dgm:t>
    </dgm:pt>
    <dgm:pt modelId="{20121518-6573-4653-9D57-F9F21152FEA6}" type="parTrans" cxnId="{8F8428CF-DA92-413F-92D4-2FD43AB1DA35}">
      <dgm:prSet/>
      <dgm:spPr/>
      <dgm:t>
        <a:bodyPr/>
        <a:lstStyle/>
        <a:p>
          <a:endParaRPr lang="en-US" sz="2000">
            <a:latin typeface="Georgia" panose="02040502050405020303" pitchFamily="18" charset="0"/>
          </a:endParaRPr>
        </a:p>
      </dgm:t>
    </dgm:pt>
    <dgm:pt modelId="{AD26089D-328D-4BA5-971A-3CEDC6F024EF}" type="sibTrans" cxnId="{8F8428CF-DA92-413F-92D4-2FD43AB1DA35}">
      <dgm:prSet/>
      <dgm:spPr/>
      <dgm:t>
        <a:bodyPr/>
        <a:lstStyle/>
        <a:p>
          <a:endParaRPr lang="en-US" sz="2000">
            <a:latin typeface="Georgia" panose="02040502050405020303" pitchFamily="18" charset="0"/>
          </a:endParaRPr>
        </a:p>
      </dgm:t>
    </dgm:pt>
    <dgm:pt modelId="{78F144D5-FA5C-4A50-8D71-4F7A3F7F7D33}">
      <dgm:prSet custT="1"/>
      <dgm:spPr/>
      <dgm:t>
        <a:bodyPr/>
        <a:lstStyle/>
        <a:p>
          <a:r>
            <a:rPr lang="en-IN" sz="2000" dirty="0">
              <a:latin typeface="Georgia" panose="02040502050405020303" pitchFamily="18" charset="0"/>
            </a:rPr>
            <a:t>Average number of days taken for </a:t>
          </a:r>
          <a:r>
            <a:rPr lang="en-IN" sz="2000" dirty="0" err="1">
              <a:latin typeface="Georgia" panose="02040502050405020303" pitchFamily="18" charset="0"/>
            </a:rPr>
            <a:t>order_delivered_customer_date</a:t>
          </a:r>
          <a:r>
            <a:rPr lang="en-IN" sz="2000" dirty="0">
              <a:latin typeface="Georgia" panose="02040502050405020303" pitchFamily="18" charset="0"/>
            </a:rPr>
            <a:t> for </a:t>
          </a:r>
          <a:r>
            <a:rPr lang="en-IN" sz="2000" dirty="0" err="1">
              <a:latin typeface="Georgia" panose="02040502050405020303" pitchFamily="18" charset="0"/>
            </a:rPr>
            <a:t>pet_shop</a:t>
          </a:r>
          <a:endParaRPr lang="en-US" sz="2000" dirty="0">
            <a:latin typeface="Georgia" panose="02040502050405020303" pitchFamily="18" charset="0"/>
          </a:endParaRPr>
        </a:p>
      </dgm:t>
    </dgm:pt>
    <dgm:pt modelId="{A7228B01-47D8-46DA-9CBA-4F67BA2E44D5}" type="parTrans" cxnId="{2B1DDBB4-9295-48AF-9A1F-B9DE42800646}">
      <dgm:prSet/>
      <dgm:spPr/>
      <dgm:t>
        <a:bodyPr/>
        <a:lstStyle/>
        <a:p>
          <a:endParaRPr lang="en-US" sz="2000">
            <a:latin typeface="Georgia" panose="02040502050405020303" pitchFamily="18" charset="0"/>
          </a:endParaRPr>
        </a:p>
      </dgm:t>
    </dgm:pt>
    <dgm:pt modelId="{75C99C5B-0CA1-4A4E-9FE8-C9188AD03EF5}" type="sibTrans" cxnId="{2B1DDBB4-9295-48AF-9A1F-B9DE42800646}">
      <dgm:prSet/>
      <dgm:spPr/>
      <dgm:t>
        <a:bodyPr/>
        <a:lstStyle/>
        <a:p>
          <a:endParaRPr lang="en-US" sz="2000">
            <a:latin typeface="Georgia" panose="02040502050405020303" pitchFamily="18" charset="0"/>
          </a:endParaRPr>
        </a:p>
      </dgm:t>
    </dgm:pt>
    <dgm:pt modelId="{50BC37D3-B8C5-4C6F-BE7D-935298D495CE}">
      <dgm:prSet custT="1"/>
      <dgm:spPr/>
      <dgm:t>
        <a:bodyPr/>
        <a:lstStyle/>
        <a:p>
          <a:r>
            <a:rPr lang="en-IN" sz="2000" dirty="0">
              <a:latin typeface="Georgia" panose="02040502050405020303" pitchFamily="18" charset="0"/>
            </a:rPr>
            <a:t>Average price and payment values from customers of </a:t>
          </a:r>
          <a:r>
            <a:rPr lang="en-IN" sz="2000" dirty="0" err="1">
              <a:latin typeface="Georgia" panose="02040502050405020303" pitchFamily="18" charset="0"/>
            </a:rPr>
            <a:t>sao</a:t>
          </a:r>
          <a:r>
            <a:rPr lang="en-IN" sz="2000" dirty="0">
              <a:latin typeface="Georgia" panose="02040502050405020303" pitchFamily="18" charset="0"/>
            </a:rPr>
            <a:t> </a:t>
          </a:r>
          <a:r>
            <a:rPr lang="en-IN" sz="2000" dirty="0" err="1">
              <a:latin typeface="Georgia" panose="02040502050405020303" pitchFamily="18" charset="0"/>
            </a:rPr>
            <a:t>paulo</a:t>
          </a:r>
          <a:r>
            <a:rPr lang="en-IN" sz="2000" dirty="0">
              <a:latin typeface="Georgia" panose="02040502050405020303" pitchFamily="18" charset="0"/>
            </a:rPr>
            <a:t> city</a:t>
          </a:r>
          <a:endParaRPr lang="en-US" sz="2000" dirty="0">
            <a:latin typeface="Georgia" panose="02040502050405020303" pitchFamily="18" charset="0"/>
          </a:endParaRPr>
        </a:p>
      </dgm:t>
    </dgm:pt>
    <dgm:pt modelId="{9D379F45-0761-494E-83C0-B9199727CD4E}" type="parTrans" cxnId="{C428EDB3-F276-4EAA-B0F5-F6DCA7700D49}">
      <dgm:prSet/>
      <dgm:spPr/>
      <dgm:t>
        <a:bodyPr/>
        <a:lstStyle/>
        <a:p>
          <a:endParaRPr lang="en-US" sz="2000">
            <a:latin typeface="Georgia" panose="02040502050405020303" pitchFamily="18" charset="0"/>
          </a:endParaRPr>
        </a:p>
      </dgm:t>
    </dgm:pt>
    <dgm:pt modelId="{C624B29D-861A-4B84-B9EA-6D4CF6C24D86}" type="sibTrans" cxnId="{C428EDB3-F276-4EAA-B0F5-F6DCA7700D49}">
      <dgm:prSet/>
      <dgm:spPr/>
      <dgm:t>
        <a:bodyPr/>
        <a:lstStyle/>
        <a:p>
          <a:endParaRPr lang="en-US" sz="2000">
            <a:latin typeface="Georgia" panose="02040502050405020303" pitchFamily="18" charset="0"/>
          </a:endParaRPr>
        </a:p>
      </dgm:t>
    </dgm:pt>
    <dgm:pt modelId="{15710E88-FF87-40E4-87E1-AF1EB5236D28}">
      <dgm:prSet custT="1"/>
      <dgm:spPr/>
      <dgm:t>
        <a:bodyPr/>
        <a:lstStyle/>
        <a:p>
          <a:r>
            <a:rPr lang="en-IN" sz="2000" dirty="0">
              <a:latin typeface="Georgia" panose="02040502050405020303" pitchFamily="18" charset="0"/>
            </a:rPr>
            <a:t>Relationship between shipping days (</a:t>
          </a:r>
          <a:r>
            <a:rPr lang="en-IN" sz="2000" dirty="0" err="1">
              <a:latin typeface="Georgia" panose="02040502050405020303" pitchFamily="18" charset="0"/>
            </a:rPr>
            <a:t>order_delivered_customer_date</a:t>
          </a:r>
          <a:r>
            <a:rPr lang="en-IN" sz="2000" dirty="0">
              <a:latin typeface="Georgia" panose="02040502050405020303" pitchFamily="18" charset="0"/>
            </a:rPr>
            <a:t> - order_purchase_timestamp) Vs review scores.</a:t>
          </a:r>
          <a:endParaRPr lang="en-US" sz="2000" dirty="0">
            <a:latin typeface="Georgia" panose="02040502050405020303" pitchFamily="18" charset="0"/>
          </a:endParaRPr>
        </a:p>
      </dgm:t>
    </dgm:pt>
    <dgm:pt modelId="{39CBD298-33F4-42FC-9CBC-2C825B61653B}" type="parTrans" cxnId="{26E0C58D-0A0A-4808-B7C4-B392B2670659}">
      <dgm:prSet/>
      <dgm:spPr/>
      <dgm:t>
        <a:bodyPr/>
        <a:lstStyle/>
        <a:p>
          <a:endParaRPr lang="en-US" sz="2000">
            <a:latin typeface="Georgia" panose="02040502050405020303" pitchFamily="18" charset="0"/>
          </a:endParaRPr>
        </a:p>
      </dgm:t>
    </dgm:pt>
    <dgm:pt modelId="{051D88CD-2BA0-4E7C-929A-B48D23C55B49}" type="sibTrans" cxnId="{26E0C58D-0A0A-4808-B7C4-B392B2670659}">
      <dgm:prSet/>
      <dgm:spPr/>
      <dgm:t>
        <a:bodyPr/>
        <a:lstStyle/>
        <a:p>
          <a:endParaRPr lang="en-US" sz="2000">
            <a:latin typeface="Georgia" panose="02040502050405020303" pitchFamily="18" charset="0"/>
          </a:endParaRPr>
        </a:p>
      </dgm:t>
    </dgm:pt>
    <dgm:pt modelId="{9ACD3E6F-39D3-4B3A-BE98-184307600E33}" type="pres">
      <dgm:prSet presAssocID="{D4BFE7A9-E672-4486-BA29-EB3FA3A93613}" presName="vert0" presStyleCnt="0">
        <dgm:presLayoutVars>
          <dgm:dir/>
          <dgm:animOne val="branch"/>
          <dgm:animLvl val="lvl"/>
        </dgm:presLayoutVars>
      </dgm:prSet>
      <dgm:spPr/>
    </dgm:pt>
    <dgm:pt modelId="{5086239E-099E-47D5-8713-63EF872FB154}" type="pres">
      <dgm:prSet presAssocID="{4558FAB9-AAE1-45AB-AAE6-CFE382EA6B9E}" presName="thickLine" presStyleLbl="alignNode1" presStyleIdx="0" presStyleCnt="5"/>
      <dgm:spPr/>
    </dgm:pt>
    <dgm:pt modelId="{31711E87-CD80-43B2-A011-4E0962984E9E}" type="pres">
      <dgm:prSet presAssocID="{4558FAB9-AAE1-45AB-AAE6-CFE382EA6B9E}" presName="horz1" presStyleCnt="0"/>
      <dgm:spPr/>
    </dgm:pt>
    <dgm:pt modelId="{C3703F17-D622-4A85-8786-17D044AE4474}" type="pres">
      <dgm:prSet presAssocID="{4558FAB9-AAE1-45AB-AAE6-CFE382EA6B9E}" presName="tx1" presStyleLbl="revTx" presStyleIdx="0" presStyleCnt="5"/>
      <dgm:spPr/>
    </dgm:pt>
    <dgm:pt modelId="{9B3DC075-EBC8-4FF1-99B1-11F1A6247C60}" type="pres">
      <dgm:prSet presAssocID="{4558FAB9-AAE1-45AB-AAE6-CFE382EA6B9E}" presName="vert1" presStyleCnt="0"/>
      <dgm:spPr/>
    </dgm:pt>
    <dgm:pt modelId="{39222ECD-9123-4531-BF05-4E2D974B8488}" type="pres">
      <dgm:prSet presAssocID="{87BC3946-7B11-4045-8828-673340BE7020}" presName="thickLine" presStyleLbl="alignNode1" presStyleIdx="1" presStyleCnt="5"/>
      <dgm:spPr/>
    </dgm:pt>
    <dgm:pt modelId="{ABB5BADF-EDF7-4207-A4A3-FCB5F9A6EB07}" type="pres">
      <dgm:prSet presAssocID="{87BC3946-7B11-4045-8828-673340BE7020}" presName="horz1" presStyleCnt="0"/>
      <dgm:spPr/>
    </dgm:pt>
    <dgm:pt modelId="{3DFAC4E9-8008-4FAF-83EC-4F6FCD4F5268}" type="pres">
      <dgm:prSet presAssocID="{87BC3946-7B11-4045-8828-673340BE7020}" presName="tx1" presStyleLbl="revTx" presStyleIdx="1" presStyleCnt="5"/>
      <dgm:spPr/>
    </dgm:pt>
    <dgm:pt modelId="{68FF4F61-2713-4112-8EEC-2EB987E6D0D3}" type="pres">
      <dgm:prSet presAssocID="{87BC3946-7B11-4045-8828-673340BE7020}" presName="vert1" presStyleCnt="0"/>
      <dgm:spPr/>
    </dgm:pt>
    <dgm:pt modelId="{F1C3D805-1ED6-4D3E-BCF6-5383C99B621F}" type="pres">
      <dgm:prSet presAssocID="{78F144D5-FA5C-4A50-8D71-4F7A3F7F7D33}" presName="thickLine" presStyleLbl="alignNode1" presStyleIdx="2" presStyleCnt="5"/>
      <dgm:spPr/>
    </dgm:pt>
    <dgm:pt modelId="{E1DB4268-6179-4D3F-82F8-EF1C7FEC5F79}" type="pres">
      <dgm:prSet presAssocID="{78F144D5-FA5C-4A50-8D71-4F7A3F7F7D33}" presName="horz1" presStyleCnt="0"/>
      <dgm:spPr/>
    </dgm:pt>
    <dgm:pt modelId="{C01C5454-35C7-4E00-9DC1-E7214743D398}" type="pres">
      <dgm:prSet presAssocID="{78F144D5-FA5C-4A50-8D71-4F7A3F7F7D33}" presName="tx1" presStyleLbl="revTx" presStyleIdx="2" presStyleCnt="5"/>
      <dgm:spPr/>
    </dgm:pt>
    <dgm:pt modelId="{D085EA21-9173-4199-A9E1-2AF6F7EFC614}" type="pres">
      <dgm:prSet presAssocID="{78F144D5-FA5C-4A50-8D71-4F7A3F7F7D33}" presName="vert1" presStyleCnt="0"/>
      <dgm:spPr/>
    </dgm:pt>
    <dgm:pt modelId="{E9A3C62E-FB2C-4F98-A64A-5BD50C49281F}" type="pres">
      <dgm:prSet presAssocID="{50BC37D3-B8C5-4C6F-BE7D-935298D495CE}" presName="thickLine" presStyleLbl="alignNode1" presStyleIdx="3" presStyleCnt="5"/>
      <dgm:spPr/>
    </dgm:pt>
    <dgm:pt modelId="{F2499D82-50A8-437D-9107-0C81702B5856}" type="pres">
      <dgm:prSet presAssocID="{50BC37D3-B8C5-4C6F-BE7D-935298D495CE}" presName="horz1" presStyleCnt="0"/>
      <dgm:spPr/>
    </dgm:pt>
    <dgm:pt modelId="{167FA838-5CDF-4CA2-A4D6-00C6C722E6E6}" type="pres">
      <dgm:prSet presAssocID="{50BC37D3-B8C5-4C6F-BE7D-935298D495CE}" presName="tx1" presStyleLbl="revTx" presStyleIdx="3" presStyleCnt="5"/>
      <dgm:spPr/>
    </dgm:pt>
    <dgm:pt modelId="{4A350F62-FE33-46F2-9C6F-0DE0B4F7CAD6}" type="pres">
      <dgm:prSet presAssocID="{50BC37D3-B8C5-4C6F-BE7D-935298D495CE}" presName="vert1" presStyleCnt="0"/>
      <dgm:spPr/>
    </dgm:pt>
    <dgm:pt modelId="{3508FD52-519D-4D2A-9620-D72A3750884B}" type="pres">
      <dgm:prSet presAssocID="{15710E88-FF87-40E4-87E1-AF1EB5236D28}" presName="thickLine" presStyleLbl="alignNode1" presStyleIdx="4" presStyleCnt="5"/>
      <dgm:spPr/>
    </dgm:pt>
    <dgm:pt modelId="{0D71BDAD-A319-4267-A9D3-510CB025F661}" type="pres">
      <dgm:prSet presAssocID="{15710E88-FF87-40E4-87E1-AF1EB5236D28}" presName="horz1" presStyleCnt="0"/>
      <dgm:spPr/>
    </dgm:pt>
    <dgm:pt modelId="{443E3031-5C6A-4186-98DF-C9D5AE27571D}" type="pres">
      <dgm:prSet presAssocID="{15710E88-FF87-40E4-87E1-AF1EB5236D28}" presName="tx1" presStyleLbl="revTx" presStyleIdx="4" presStyleCnt="5"/>
      <dgm:spPr/>
    </dgm:pt>
    <dgm:pt modelId="{75C7DE5E-0451-483B-B8E4-A53386B011B6}" type="pres">
      <dgm:prSet presAssocID="{15710E88-FF87-40E4-87E1-AF1EB5236D28}" presName="vert1" presStyleCnt="0"/>
      <dgm:spPr/>
    </dgm:pt>
  </dgm:ptLst>
  <dgm:cxnLst>
    <dgm:cxn modelId="{37B66024-ACE4-4D5C-91CB-537AA05C8E32}" type="presOf" srcId="{78F144D5-FA5C-4A50-8D71-4F7A3F7F7D33}" destId="{C01C5454-35C7-4E00-9DC1-E7214743D398}" srcOrd="0" destOrd="0" presId="urn:microsoft.com/office/officeart/2008/layout/LinedList"/>
    <dgm:cxn modelId="{00435C2E-C417-41C9-A014-2BC503A878A6}" type="presOf" srcId="{87BC3946-7B11-4045-8828-673340BE7020}" destId="{3DFAC4E9-8008-4FAF-83EC-4F6FCD4F5268}" srcOrd="0" destOrd="0" presId="urn:microsoft.com/office/officeart/2008/layout/LinedList"/>
    <dgm:cxn modelId="{BB6D2D39-E938-43CA-96E9-1DB84EADBF12}" type="presOf" srcId="{4558FAB9-AAE1-45AB-AAE6-CFE382EA6B9E}" destId="{C3703F17-D622-4A85-8786-17D044AE4474}" srcOrd="0" destOrd="0" presId="urn:microsoft.com/office/officeart/2008/layout/LinedList"/>
    <dgm:cxn modelId="{9FB1BA4A-F913-48C7-9422-36E4BD223F3E}" srcId="{D4BFE7A9-E672-4486-BA29-EB3FA3A93613}" destId="{4558FAB9-AAE1-45AB-AAE6-CFE382EA6B9E}" srcOrd="0" destOrd="0" parTransId="{B2403DDA-4B00-417B-90B5-FA9706072E86}" sibTransId="{F7F1C265-CCAC-4257-BA4E-1B0739C3795F}"/>
    <dgm:cxn modelId="{D8ADE34D-769D-4B6D-92A3-947C62EAD1BC}" type="presOf" srcId="{50BC37D3-B8C5-4C6F-BE7D-935298D495CE}" destId="{167FA838-5CDF-4CA2-A4D6-00C6C722E6E6}" srcOrd="0" destOrd="0" presId="urn:microsoft.com/office/officeart/2008/layout/LinedList"/>
    <dgm:cxn modelId="{26E0C58D-0A0A-4808-B7C4-B392B2670659}" srcId="{D4BFE7A9-E672-4486-BA29-EB3FA3A93613}" destId="{15710E88-FF87-40E4-87E1-AF1EB5236D28}" srcOrd="4" destOrd="0" parTransId="{39CBD298-33F4-42FC-9CBC-2C825B61653B}" sibTransId="{051D88CD-2BA0-4E7C-929A-B48D23C55B49}"/>
    <dgm:cxn modelId="{C428EDB3-F276-4EAA-B0F5-F6DCA7700D49}" srcId="{D4BFE7A9-E672-4486-BA29-EB3FA3A93613}" destId="{50BC37D3-B8C5-4C6F-BE7D-935298D495CE}" srcOrd="3" destOrd="0" parTransId="{9D379F45-0761-494E-83C0-B9199727CD4E}" sibTransId="{C624B29D-861A-4B84-B9EA-6D4CF6C24D86}"/>
    <dgm:cxn modelId="{2B1DDBB4-9295-48AF-9A1F-B9DE42800646}" srcId="{D4BFE7A9-E672-4486-BA29-EB3FA3A93613}" destId="{78F144D5-FA5C-4A50-8D71-4F7A3F7F7D33}" srcOrd="2" destOrd="0" parTransId="{A7228B01-47D8-46DA-9CBA-4F67BA2E44D5}" sibTransId="{75C99C5B-0CA1-4A4E-9FE8-C9188AD03EF5}"/>
    <dgm:cxn modelId="{8F8428CF-DA92-413F-92D4-2FD43AB1DA35}" srcId="{D4BFE7A9-E672-4486-BA29-EB3FA3A93613}" destId="{87BC3946-7B11-4045-8828-673340BE7020}" srcOrd="1" destOrd="0" parTransId="{20121518-6573-4653-9D57-F9F21152FEA6}" sibTransId="{AD26089D-328D-4BA5-971A-3CEDC6F024EF}"/>
    <dgm:cxn modelId="{CDF357D2-1E65-4253-B503-61DA49A744E1}" type="presOf" srcId="{15710E88-FF87-40E4-87E1-AF1EB5236D28}" destId="{443E3031-5C6A-4186-98DF-C9D5AE27571D}" srcOrd="0" destOrd="0" presId="urn:microsoft.com/office/officeart/2008/layout/LinedList"/>
    <dgm:cxn modelId="{B2154BFF-8A8F-4C82-A881-725B145ED1DF}" type="presOf" srcId="{D4BFE7A9-E672-4486-BA29-EB3FA3A93613}" destId="{9ACD3E6F-39D3-4B3A-BE98-184307600E33}" srcOrd="0" destOrd="0" presId="urn:microsoft.com/office/officeart/2008/layout/LinedList"/>
    <dgm:cxn modelId="{7094E55E-459C-434D-9DEA-E8800ADCF293}" type="presParOf" srcId="{9ACD3E6F-39D3-4B3A-BE98-184307600E33}" destId="{5086239E-099E-47D5-8713-63EF872FB154}" srcOrd="0" destOrd="0" presId="urn:microsoft.com/office/officeart/2008/layout/LinedList"/>
    <dgm:cxn modelId="{1750F4CF-BF46-4563-A19E-8DF55CDF7026}" type="presParOf" srcId="{9ACD3E6F-39D3-4B3A-BE98-184307600E33}" destId="{31711E87-CD80-43B2-A011-4E0962984E9E}" srcOrd="1" destOrd="0" presId="urn:microsoft.com/office/officeart/2008/layout/LinedList"/>
    <dgm:cxn modelId="{A5810C2C-C973-46C2-82C9-36F46006858A}" type="presParOf" srcId="{31711E87-CD80-43B2-A011-4E0962984E9E}" destId="{C3703F17-D622-4A85-8786-17D044AE4474}" srcOrd="0" destOrd="0" presId="urn:microsoft.com/office/officeart/2008/layout/LinedList"/>
    <dgm:cxn modelId="{E4A38CAE-0AD3-41FF-84C6-95B366E642AE}" type="presParOf" srcId="{31711E87-CD80-43B2-A011-4E0962984E9E}" destId="{9B3DC075-EBC8-4FF1-99B1-11F1A6247C60}" srcOrd="1" destOrd="0" presId="urn:microsoft.com/office/officeart/2008/layout/LinedList"/>
    <dgm:cxn modelId="{E2A7807E-E553-4D19-8E93-5F264CC343E8}" type="presParOf" srcId="{9ACD3E6F-39D3-4B3A-BE98-184307600E33}" destId="{39222ECD-9123-4531-BF05-4E2D974B8488}" srcOrd="2" destOrd="0" presId="urn:microsoft.com/office/officeart/2008/layout/LinedList"/>
    <dgm:cxn modelId="{DFFC70A3-5677-4E5F-A1CF-A8F8AC941A86}" type="presParOf" srcId="{9ACD3E6F-39D3-4B3A-BE98-184307600E33}" destId="{ABB5BADF-EDF7-4207-A4A3-FCB5F9A6EB07}" srcOrd="3" destOrd="0" presId="urn:microsoft.com/office/officeart/2008/layout/LinedList"/>
    <dgm:cxn modelId="{CF80A61C-F845-4443-81B0-1A20B3308528}" type="presParOf" srcId="{ABB5BADF-EDF7-4207-A4A3-FCB5F9A6EB07}" destId="{3DFAC4E9-8008-4FAF-83EC-4F6FCD4F5268}" srcOrd="0" destOrd="0" presId="urn:microsoft.com/office/officeart/2008/layout/LinedList"/>
    <dgm:cxn modelId="{6D86C186-2FD1-4DAD-B6AB-63D53816AD1D}" type="presParOf" srcId="{ABB5BADF-EDF7-4207-A4A3-FCB5F9A6EB07}" destId="{68FF4F61-2713-4112-8EEC-2EB987E6D0D3}" srcOrd="1" destOrd="0" presId="urn:microsoft.com/office/officeart/2008/layout/LinedList"/>
    <dgm:cxn modelId="{B539CB93-0594-4CD5-B2F8-D95891ED2002}" type="presParOf" srcId="{9ACD3E6F-39D3-4B3A-BE98-184307600E33}" destId="{F1C3D805-1ED6-4D3E-BCF6-5383C99B621F}" srcOrd="4" destOrd="0" presId="urn:microsoft.com/office/officeart/2008/layout/LinedList"/>
    <dgm:cxn modelId="{5FEA9976-4A38-4BDD-8B8B-7A436572A1C3}" type="presParOf" srcId="{9ACD3E6F-39D3-4B3A-BE98-184307600E33}" destId="{E1DB4268-6179-4D3F-82F8-EF1C7FEC5F79}" srcOrd="5" destOrd="0" presId="urn:microsoft.com/office/officeart/2008/layout/LinedList"/>
    <dgm:cxn modelId="{5663BC76-52FD-4A0B-B78C-F8DBCFF07C6B}" type="presParOf" srcId="{E1DB4268-6179-4D3F-82F8-EF1C7FEC5F79}" destId="{C01C5454-35C7-4E00-9DC1-E7214743D398}" srcOrd="0" destOrd="0" presId="urn:microsoft.com/office/officeart/2008/layout/LinedList"/>
    <dgm:cxn modelId="{6F1E8039-C208-4FF0-A8D0-BD8A7BE42499}" type="presParOf" srcId="{E1DB4268-6179-4D3F-82F8-EF1C7FEC5F79}" destId="{D085EA21-9173-4199-A9E1-2AF6F7EFC614}" srcOrd="1" destOrd="0" presId="urn:microsoft.com/office/officeart/2008/layout/LinedList"/>
    <dgm:cxn modelId="{1732E8B5-3233-402C-9E53-6DF8F6F65078}" type="presParOf" srcId="{9ACD3E6F-39D3-4B3A-BE98-184307600E33}" destId="{E9A3C62E-FB2C-4F98-A64A-5BD50C49281F}" srcOrd="6" destOrd="0" presId="urn:microsoft.com/office/officeart/2008/layout/LinedList"/>
    <dgm:cxn modelId="{4170EA77-775F-44A0-B2BE-7D8C9122D582}" type="presParOf" srcId="{9ACD3E6F-39D3-4B3A-BE98-184307600E33}" destId="{F2499D82-50A8-437D-9107-0C81702B5856}" srcOrd="7" destOrd="0" presId="urn:microsoft.com/office/officeart/2008/layout/LinedList"/>
    <dgm:cxn modelId="{6AA27274-DEA2-43F2-9D90-9ECD4134D545}" type="presParOf" srcId="{F2499D82-50A8-437D-9107-0C81702B5856}" destId="{167FA838-5CDF-4CA2-A4D6-00C6C722E6E6}" srcOrd="0" destOrd="0" presId="urn:microsoft.com/office/officeart/2008/layout/LinedList"/>
    <dgm:cxn modelId="{5AB92311-D364-43FD-BB37-8468F5751882}" type="presParOf" srcId="{F2499D82-50A8-437D-9107-0C81702B5856}" destId="{4A350F62-FE33-46F2-9C6F-0DE0B4F7CAD6}" srcOrd="1" destOrd="0" presId="urn:microsoft.com/office/officeart/2008/layout/LinedList"/>
    <dgm:cxn modelId="{0D9BCE71-696F-470C-A7DB-D6412DE0413A}" type="presParOf" srcId="{9ACD3E6F-39D3-4B3A-BE98-184307600E33}" destId="{3508FD52-519D-4D2A-9620-D72A3750884B}" srcOrd="8" destOrd="0" presId="urn:microsoft.com/office/officeart/2008/layout/LinedList"/>
    <dgm:cxn modelId="{38176180-94D5-4FC2-BCF2-372B819BD442}" type="presParOf" srcId="{9ACD3E6F-39D3-4B3A-BE98-184307600E33}" destId="{0D71BDAD-A319-4267-A9D3-510CB025F661}" srcOrd="9" destOrd="0" presId="urn:microsoft.com/office/officeart/2008/layout/LinedList"/>
    <dgm:cxn modelId="{BA1BD575-AEF1-4F58-9FC9-D2C2B01BC6A8}" type="presParOf" srcId="{0D71BDAD-A319-4267-A9D3-510CB025F661}" destId="{443E3031-5C6A-4186-98DF-C9D5AE27571D}" srcOrd="0" destOrd="0" presId="urn:microsoft.com/office/officeart/2008/layout/LinedList"/>
    <dgm:cxn modelId="{B684C77F-3D7C-4FEA-ABAB-47D5A051CB2C}" type="presParOf" srcId="{0D71BDAD-A319-4267-A9D3-510CB025F661}" destId="{75C7DE5E-0451-483B-B8E4-A53386B011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6239E-099E-47D5-8713-63EF872FB154}">
      <dsp:nvSpPr>
        <dsp:cNvPr id="0" name=""/>
        <dsp:cNvSpPr/>
      </dsp:nvSpPr>
      <dsp:spPr>
        <a:xfrm>
          <a:off x="0" y="514"/>
          <a:ext cx="10047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03F17-D622-4A85-8786-17D044AE4474}">
      <dsp:nvSpPr>
        <dsp:cNvPr id="0" name=""/>
        <dsp:cNvSpPr/>
      </dsp:nvSpPr>
      <dsp:spPr>
        <a:xfrm>
          <a:off x="0" y="514"/>
          <a:ext cx="10047514" cy="84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Georgia" panose="02040502050405020303" pitchFamily="18" charset="0"/>
            </a:rPr>
            <a:t>Weekday Vs Weekend (</a:t>
          </a:r>
          <a:r>
            <a:rPr lang="en-IN" sz="2000" kern="1200" dirty="0" err="1">
              <a:latin typeface="Georgia" panose="02040502050405020303" pitchFamily="18" charset="0"/>
            </a:rPr>
            <a:t>order_purchase_timestamp</a:t>
          </a:r>
          <a:r>
            <a:rPr lang="en-IN" sz="2000" kern="1200" dirty="0">
              <a:latin typeface="Georgia" panose="02040502050405020303" pitchFamily="18" charset="0"/>
            </a:rPr>
            <a:t>) Payment Statistics</a:t>
          </a:r>
          <a:endParaRPr lang="en-US" sz="2000" kern="1200" dirty="0">
            <a:latin typeface="Georgia" panose="02040502050405020303" pitchFamily="18" charset="0"/>
          </a:endParaRPr>
        </a:p>
      </dsp:txBody>
      <dsp:txXfrm>
        <a:off x="0" y="514"/>
        <a:ext cx="10047514" cy="842983"/>
      </dsp:txXfrm>
    </dsp:sp>
    <dsp:sp modelId="{39222ECD-9123-4531-BF05-4E2D974B8488}">
      <dsp:nvSpPr>
        <dsp:cNvPr id="0" name=""/>
        <dsp:cNvSpPr/>
      </dsp:nvSpPr>
      <dsp:spPr>
        <a:xfrm>
          <a:off x="0" y="843497"/>
          <a:ext cx="10047514" cy="0"/>
        </a:xfrm>
        <a:prstGeom prst="line">
          <a:avLst/>
        </a:prstGeom>
        <a:solidFill>
          <a:schemeClr val="accent5">
            <a:hueOff val="-1183401"/>
            <a:satOff val="-6501"/>
            <a:lumOff val="-6471"/>
            <a:alphaOff val="0"/>
          </a:schemeClr>
        </a:solidFill>
        <a:ln w="12700" cap="flat" cmpd="sng" algn="ctr">
          <a:solidFill>
            <a:schemeClr val="accent5">
              <a:hueOff val="-1183401"/>
              <a:satOff val="-6501"/>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AC4E9-8008-4FAF-83EC-4F6FCD4F5268}">
      <dsp:nvSpPr>
        <dsp:cNvPr id="0" name=""/>
        <dsp:cNvSpPr/>
      </dsp:nvSpPr>
      <dsp:spPr>
        <a:xfrm>
          <a:off x="0" y="843497"/>
          <a:ext cx="10047514" cy="84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Georgia" panose="02040502050405020303" pitchFamily="18" charset="0"/>
            </a:rPr>
            <a:t>Number of Orders with review score 5 and payment type as credit card.</a:t>
          </a:r>
          <a:endParaRPr lang="en-US" sz="2000" kern="1200" dirty="0">
            <a:latin typeface="Georgia" panose="02040502050405020303" pitchFamily="18" charset="0"/>
          </a:endParaRPr>
        </a:p>
      </dsp:txBody>
      <dsp:txXfrm>
        <a:off x="0" y="843497"/>
        <a:ext cx="10047514" cy="842983"/>
      </dsp:txXfrm>
    </dsp:sp>
    <dsp:sp modelId="{F1C3D805-1ED6-4D3E-BCF6-5383C99B621F}">
      <dsp:nvSpPr>
        <dsp:cNvPr id="0" name=""/>
        <dsp:cNvSpPr/>
      </dsp:nvSpPr>
      <dsp:spPr>
        <a:xfrm>
          <a:off x="0" y="1686481"/>
          <a:ext cx="10047514" cy="0"/>
        </a:xfrm>
        <a:prstGeom prst="line">
          <a:avLst/>
        </a:prstGeom>
        <a:solidFill>
          <a:schemeClr val="accent5">
            <a:hueOff val="-2366803"/>
            <a:satOff val="-13001"/>
            <a:lumOff val="-12942"/>
            <a:alphaOff val="0"/>
          </a:schemeClr>
        </a:solidFill>
        <a:ln w="12700" cap="flat" cmpd="sng" algn="ctr">
          <a:solidFill>
            <a:schemeClr val="accent5">
              <a:hueOff val="-2366803"/>
              <a:satOff val="-13001"/>
              <a:lumOff val="-1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C5454-35C7-4E00-9DC1-E7214743D398}">
      <dsp:nvSpPr>
        <dsp:cNvPr id="0" name=""/>
        <dsp:cNvSpPr/>
      </dsp:nvSpPr>
      <dsp:spPr>
        <a:xfrm>
          <a:off x="0" y="1686481"/>
          <a:ext cx="10047514" cy="84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Georgia" panose="02040502050405020303" pitchFamily="18" charset="0"/>
            </a:rPr>
            <a:t>Average number of days taken for </a:t>
          </a:r>
          <a:r>
            <a:rPr lang="en-IN" sz="2000" kern="1200" dirty="0" err="1">
              <a:latin typeface="Georgia" panose="02040502050405020303" pitchFamily="18" charset="0"/>
            </a:rPr>
            <a:t>order_delivered_customer_date</a:t>
          </a:r>
          <a:r>
            <a:rPr lang="en-IN" sz="2000" kern="1200" dirty="0">
              <a:latin typeface="Georgia" panose="02040502050405020303" pitchFamily="18" charset="0"/>
            </a:rPr>
            <a:t> for </a:t>
          </a:r>
          <a:r>
            <a:rPr lang="en-IN" sz="2000" kern="1200" dirty="0" err="1">
              <a:latin typeface="Georgia" panose="02040502050405020303" pitchFamily="18" charset="0"/>
            </a:rPr>
            <a:t>pet_shop</a:t>
          </a:r>
          <a:endParaRPr lang="en-US" sz="2000" kern="1200" dirty="0">
            <a:latin typeface="Georgia" panose="02040502050405020303" pitchFamily="18" charset="0"/>
          </a:endParaRPr>
        </a:p>
      </dsp:txBody>
      <dsp:txXfrm>
        <a:off x="0" y="1686481"/>
        <a:ext cx="10047514" cy="842983"/>
      </dsp:txXfrm>
    </dsp:sp>
    <dsp:sp modelId="{E9A3C62E-FB2C-4F98-A64A-5BD50C49281F}">
      <dsp:nvSpPr>
        <dsp:cNvPr id="0" name=""/>
        <dsp:cNvSpPr/>
      </dsp:nvSpPr>
      <dsp:spPr>
        <a:xfrm>
          <a:off x="0" y="2529464"/>
          <a:ext cx="10047514" cy="0"/>
        </a:xfrm>
        <a:prstGeom prst="line">
          <a:avLst/>
        </a:prstGeom>
        <a:solidFill>
          <a:schemeClr val="accent5">
            <a:hueOff val="-3550204"/>
            <a:satOff val="-19502"/>
            <a:lumOff val="-19413"/>
            <a:alphaOff val="0"/>
          </a:schemeClr>
        </a:solidFill>
        <a:ln w="12700" cap="flat" cmpd="sng" algn="ctr">
          <a:solidFill>
            <a:schemeClr val="accent5">
              <a:hueOff val="-3550204"/>
              <a:satOff val="-19502"/>
              <a:lumOff val="-194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7FA838-5CDF-4CA2-A4D6-00C6C722E6E6}">
      <dsp:nvSpPr>
        <dsp:cNvPr id="0" name=""/>
        <dsp:cNvSpPr/>
      </dsp:nvSpPr>
      <dsp:spPr>
        <a:xfrm>
          <a:off x="0" y="2529464"/>
          <a:ext cx="10047514" cy="84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Georgia" panose="02040502050405020303" pitchFamily="18" charset="0"/>
            </a:rPr>
            <a:t>Average price and payment values from customers of </a:t>
          </a:r>
          <a:r>
            <a:rPr lang="en-IN" sz="2000" kern="1200" dirty="0" err="1">
              <a:latin typeface="Georgia" panose="02040502050405020303" pitchFamily="18" charset="0"/>
            </a:rPr>
            <a:t>sao</a:t>
          </a:r>
          <a:r>
            <a:rPr lang="en-IN" sz="2000" kern="1200" dirty="0">
              <a:latin typeface="Georgia" panose="02040502050405020303" pitchFamily="18" charset="0"/>
            </a:rPr>
            <a:t> </a:t>
          </a:r>
          <a:r>
            <a:rPr lang="en-IN" sz="2000" kern="1200" dirty="0" err="1">
              <a:latin typeface="Georgia" panose="02040502050405020303" pitchFamily="18" charset="0"/>
            </a:rPr>
            <a:t>paulo</a:t>
          </a:r>
          <a:r>
            <a:rPr lang="en-IN" sz="2000" kern="1200" dirty="0">
              <a:latin typeface="Georgia" panose="02040502050405020303" pitchFamily="18" charset="0"/>
            </a:rPr>
            <a:t> city</a:t>
          </a:r>
          <a:endParaRPr lang="en-US" sz="2000" kern="1200" dirty="0">
            <a:latin typeface="Georgia" panose="02040502050405020303" pitchFamily="18" charset="0"/>
          </a:endParaRPr>
        </a:p>
      </dsp:txBody>
      <dsp:txXfrm>
        <a:off x="0" y="2529464"/>
        <a:ext cx="10047514" cy="842983"/>
      </dsp:txXfrm>
    </dsp:sp>
    <dsp:sp modelId="{3508FD52-519D-4D2A-9620-D72A3750884B}">
      <dsp:nvSpPr>
        <dsp:cNvPr id="0" name=""/>
        <dsp:cNvSpPr/>
      </dsp:nvSpPr>
      <dsp:spPr>
        <a:xfrm>
          <a:off x="0" y="3372448"/>
          <a:ext cx="10047514" cy="0"/>
        </a:xfrm>
        <a:prstGeom prst="line">
          <a:avLst/>
        </a:prstGeom>
        <a:solidFill>
          <a:schemeClr val="accent5">
            <a:hueOff val="-4733605"/>
            <a:satOff val="-26003"/>
            <a:lumOff val="-25884"/>
            <a:alphaOff val="0"/>
          </a:schemeClr>
        </a:solidFill>
        <a:ln w="12700" cap="flat" cmpd="sng" algn="ctr">
          <a:solidFill>
            <a:schemeClr val="accent5">
              <a:hueOff val="-4733605"/>
              <a:satOff val="-26003"/>
              <a:lumOff val="-258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3E3031-5C6A-4186-98DF-C9D5AE27571D}">
      <dsp:nvSpPr>
        <dsp:cNvPr id="0" name=""/>
        <dsp:cNvSpPr/>
      </dsp:nvSpPr>
      <dsp:spPr>
        <a:xfrm>
          <a:off x="0" y="3372448"/>
          <a:ext cx="10047514" cy="84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Georgia" panose="02040502050405020303" pitchFamily="18" charset="0"/>
            </a:rPr>
            <a:t>Relationship between shipping days (</a:t>
          </a:r>
          <a:r>
            <a:rPr lang="en-IN" sz="2000" kern="1200" dirty="0" err="1">
              <a:latin typeface="Georgia" panose="02040502050405020303" pitchFamily="18" charset="0"/>
            </a:rPr>
            <a:t>order_delivered_customer_date</a:t>
          </a:r>
          <a:r>
            <a:rPr lang="en-IN" sz="2000" kern="1200" dirty="0">
              <a:latin typeface="Georgia" panose="02040502050405020303" pitchFamily="18" charset="0"/>
            </a:rPr>
            <a:t> - order_purchase_timestamp) Vs review scores.</a:t>
          </a:r>
          <a:endParaRPr lang="en-US" sz="2000" kern="1200" dirty="0">
            <a:latin typeface="Georgia" panose="02040502050405020303" pitchFamily="18" charset="0"/>
          </a:endParaRPr>
        </a:p>
      </dsp:txBody>
      <dsp:txXfrm>
        <a:off x="0" y="3372448"/>
        <a:ext cx="10047514" cy="8429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8/6/2023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641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74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6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758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088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512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1151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145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58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960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2485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3743651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BBE9-2045-DC63-DEDD-2B3B8D4CBD56}"/>
              </a:ext>
            </a:extLst>
          </p:cNvPr>
          <p:cNvSpPr>
            <a:spLocks noGrp="1"/>
          </p:cNvSpPr>
          <p:nvPr>
            <p:ph type="ctrTitle"/>
          </p:nvPr>
        </p:nvSpPr>
        <p:spPr>
          <a:xfrm>
            <a:off x="5780192" y="744909"/>
            <a:ext cx="5797883" cy="3155419"/>
          </a:xfrm>
        </p:spPr>
        <p:txBody>
          <a:bodyPr anchor="b">
            <a:normAutofit/>
          </a:bodyPr>
          <a:lstStyle/>
          <a:p>
            <a:pPr algn="l"/>
            <a:r>
              <a:rPr lang="en-US" sz="5400" b="1" dirty="0">
                <a:latin typeface="Algerian" panose="04020705040A02060702" pitchFamily="82" charset="0"/>
              </a:rPr>
              <a:t>Olist Store Analysis</a:t>
            </a:r>
          </a:p>
        </p:txBody>
      </p:sp>
      <p:pic>
        <p:nvPicPr>
          <p:cNvPr id="5" name="Picture 4" descr="A picture containing building, house&#10;&#10;Description automatically generated">
            <a:extLst>
              <a:ext uri="{FF2B5EF4-FFF2-40B4-BE49-F238E27FC236}">
                <a16:creationId xmlns:a16="http://schemas.microsoft.com/office/drawing/2014/main" id="{C1861E12-A5E8-AB63-7B1E-6336A2CB4284}"/>
              </a:ext>
            </a:extLst>
          </p:cNvPr>
          <p:cNvPicPr>
            <a:picLocks noChangeAspect="1"/>
          </p:cNvPicPr>
          <p:nvPr/>
        </p:nvPicPr>
        <p:blipFill rotWithShape="1">
          <a:blip r:embed="rId2">
            <a:extLst>
              <a:ext uri="{28A0092B-C50C-407E-A947-70E740481C1C}">
                <a14:useLocalDpi xmlns:a14="http://schemas.microsoft.com/office/drawing/2010/main" val="0"/>
              </a:ext>
            </a:extLst>
          </a:blip>
          <a:srcRect r="-2" b="-2"/>
          <a:stretch/>
        </p:blipFill>
        <p:spPr>
          <a:xfrm>
            <a:off x="609600" y="1001191"/>
            <a:ext cx="4781280" cy="4781280"/>
          </a:xfrm>
          <a:prstGeom prst="rect">
            <a:avLst/>
          </a:prstGeom>
        </p:spPr>
      </p:pic>
    </p:spTree>
    <p:extLst>
      <p:ext uri="{BB962C8B-B14F-4D97-AF65-F5344CB8AC3E}">
        <p14:creationId xmlns:p14="http://schemas.microsoft.com/office/powerpoint/2010/main" val="361636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391498B-621D-D68E-01EB-FA89D3C12DBF}"/>
              </a:ext>
            </a:extLst>
          </p:cNvPr>
          <p:cNvGraphicFramePr>
            <a:graphicFrameLocks noGrp="1"/>
          </p:cNvGraphicFramePr>
          <p:nvPr>
            <p:extLst>
              <p:ext uri="{D42A27DB-BD31-4B8C-83A1-F6EECF244321}">
                <p14:modId xmlns:p14="http://schemas.microsoft.com/office/powerpoint/2010/main" val="2304862907"/>
              </p:ext>
            </p:extLst>
          </p:nvPr>
        </p:nvGraphicFramePr>
        <p:xfrm>
          <a:off x="1885042" y="278794"/>
          <a:ext cx="8128000" cy="346044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31129601"/>
                    </a:ext>
                  </a:extLst>
                </a:gridCol>
                <a:gridCol w="4064000">
                  <a:extLst>
                    <a:ext uri="{9D8B030D-6E8A-4147-A177-3AD203B41FA5}">
                      <a16:colId xmlns:a16="http://schemas.microsoft.com/office/drawing/2014/main" val="304386415"/>
                    </a:ext>
                  </a:extLst>
                </a:gridCol>
              </a:tblGrid>
              <a:tr h="576741">
                <a:tc>
                  <a:txBody>
                    <a:bodyPr/>
                    <a:lstStyle/>
                    <a:p>
                      <a:pPr algn="ctr"/>
                      <a:r>
                        <a:rPr lang="en-US" dirty="0">
                          <a:latin typeface="Arial Black" panose="020B0A04020102020204" pitchFamily="34" charset="0"/>
                        </a:rPr>
                        <a:t>REVIEW SCORE</a:t>
                      </a:r>
                    </a:p>
                  </a:txBody>
                  <a:tcPr/>
                </a:tc>
                <a:tc>
                  <a:txBody>
                    <a:bodyPr/>
                    <a:lstStyle/>
                    <a:p>
                      <a:pPr algn="ctr"/>
                      <a:r>
                        <a:rPr lang="en-US" dirty="0"/>
                        <a:t> COUNT OF REVIEWS</a:t>
                      </a:r>
                    </a:p>
                  </a:txBody>
                  <a:tcPr/>
                </a:tc>
                <a:extLst>
                  <a:ext uri="{0D108BD9-81ED-4DB2-BD59-A6C34878D82A}">
                    <a16:rowId xmlns:a16="http://schemas.microsoft.com/office/drawing/2014/main" val="3482312791"/>
                  </a:ext>
                </a:extLst>
              </a:tr>
              <a:tr h="576741">
                <a:tc>
                  <a:txBody>
                    <a:bodyPr/>
                    <a:lstStyle/>
                    <a:p>
                      <a:r>
                        <a:rPr lang="en-US" sz="2800" b="1" dirty="0"/>
                        <a:t>1</a:t>
                      </a:r>
                    </a:p>
                  </a:txBody>
                  <a:tcPr/>
                </a:tc>
                <a:tc>
                  <a:txBody>
                    <a:bodyPr/>
                    <a:lstStyle/>
                    <a:p>
                      <a:r>
                        <a:rPr lang="en-US" sz="2000" b="1" dirty="0"/>
                        <a:t>8630</a:t>
                      </a:r>
                    </a:p>
                  </a:txBody>
                  <a:tcPr/>
                </a:tc>
                <a:extLst>
                  <a:ext uri="{0D108BD9-81ED-4DB2-BD59-A6C34878D82A}">
                    <a16:rowId xmlns:a16="http://schemas.microsoft.com/office/drawing/2014/main" val="998913070"/>
                  </a:ext>
                </a:extLst>
              </a:tr>
              <a:tr h="576741">
                <a:tc>
                  <a:txBody>
                    <a:bodyPr/>
                    <a:lstStyle/>
                    <a:p>
                      <a:r>
                        <a:rPr lang="en-US" sz="2800" b="1" dirty="0"/>
                        <a:t>2</a:t>
                      </a:r>
                    </a:p>
                  </a:txBody>
                  <a:tcPr/>
                </a:tc>
                <a:tc>
                  <a:txBody>
                    <a:bodyPr/>
                    <a:lstStyle/>
                    <a:p>
                      <a:r>
                        <a:rPr lang="en-US" sz="2000" b="1" dirty="0"/>
                        <a:t>2357</a:t>
                      </a:r>
                    </a:p>
                  </a:txBody>
                  <a:tcPr/>
                </a:tc>
                <a:extLst>
                  <a:ext uri="{0D108BD9-81ED-4DB2-BD59-A6C34878D82A}">
                    <a16:rowId xmlns:a16="http://schemas.microsoft.com/office/drawing/2014/main" val="1530048534"/>
                  </a:ext>
                </a:extLst>
              </a:tr>
              <a:tr h="576741">
                <a:tc>
                  <a:txBody>
                    <a:bodyPr/>
                    <a:lstStyle/>
                    <a:p>
                      <a:r>
                        <a:rPr lang="en-US" sz="2800" b="1" dirty="0"/>
                        <a:t>3</a:t>
                      </a:r>
                    </a:p>
                  </a:txBody>
                  <a:tcPr/>
                </a:tc>
                <a:tc>
                  <a:txBody>
                    <a:bodyPr/>
                    <a:lstStyle/>
                    <a:p>
                      <a:r>
                        <a:rPr lang="en-US" sz="2000" b="1" dirty="0"/>
                        <a:t>6088</a:t>
                      </a:r>
                    </a:p>
                  </a:txBody>
                  <a:tcPr/>
                </a:tc>
                <a:extLst>
                  <a:ext uri="{0D108BD9-81ED-4DB2-BD59-A6C34878D82A}">
                    <a16:rowId xmlns:a16="http://schemas.microsoft.com/office/drawing/2014/main" val="2181645661"/>
                  </a:ext>
                </a:extLst>
              </a:tr>
              <a:tr h="576741">
                <a:tc>
                  <a:txBody>
                    <a:bodyPr/>
                    <a:lstStyle/>
                    <a:p>
                      <a:r>
                        <a:rPr lang="en-US" sz="2800" b="1" dirty="0"/>
                        <a:t>4</a:t>
                      </a:r>
                    </a:p>
                  </a:txBody>
                  <a:tcPr/>
                </a:tc>
                <a:tc>
                  <a:txBody>
                    <a:bodyPr/>
                    <a:lstStyle/>
                    <a:p>
                      <a:r>
                        <a:rPr lang="en-US" sz="2000" b="1" dirty="0"/>
                        <a:t>14432</a:t>
                      </a:r>
                    </a:p>
                  </a:txBody>
                  <a:tcPr/>
                </a:tc>
                <a:extLst>
                  <a:ext uri="{0D108BD9-81ED-4DB2-BD59-A6C34878D82A}">
                    <a16:rowId xmlns:a16="http://schemas.microsoft.com/office/drawing/2014/main" val="901740443"/>
                  </a:ext>
                </a:extLst>
              </a:tr>
              <a:tr h="576741">
                <a:tc>
                  <a:txBody>
                    <a:bodyPr/>
                    <a:lstStyle/>
                    <a:p>
                      <a:r>
                        <a:rPr lang="en-US" sz="2800" b="1" dirty="0"/>
                        <a:t>5</a:t>
                      </a:r>
                    </a:p>
                  </a:txBody>
                  <a:tcPr/>
                </a:tc>
                <a:tc>
                  <a:txBody>
                    <a:bodyPr/>
                    <a:lstStyle/>
                    <a:p>
                      <a:r>
                        <a:rPr lang="en-US" sz="2000" b="1" dirty="0"/>
                        <a:t>43295</a:t>
                      </a:r>
                    </a:p>
                  </a:txBody>
                  <a:tcPr/>
                </a:tc>
                <a:extLst>
                  <a:ext uri="{0D108BD9-81ED-4DB2-BD59-A6C34878D82A}">
                    <a16:rowId xmlns:a16="http://schemas.microsoft.com/office/drawing/2014/main" val="2426593324"/>
                  </a:ext>
                </a:extLst>
              </a:tr>
            </a:tbl>
          </a:graphicData>
        </a:graphic>
      </p:graphicFrame>
      <p:sp>
        <p:nvSpPr>
          <p:cNvPr id="10" name="TextBox 9">
            <a:extLst>
              <a:ext uri="{FF2B5EF4-FFF2-40B4-BE49-F238E27FC236}">
                <a16:creationId xmlns:a16="http://schemas.microsoft.com/office/drawing/2014/main" id="{666565D7-D5F2-D26D-B22B-A324D182B82E}"/>
              </a:ext>
            </a:extLst>
          </p:cNvPr>
          <p:cNvSpPr txBox="1"/>
          <p:nvPr/>
        </p:nvSpPr>
        <p:spPr>
          <a:xfrm>
            <a:off x="175532" y="4053771"/>
            <a:ext cx="12016468" cy="1569660"/>
          </a:xfrm>
          <a:prstGeom prst="rect">
            <a:avLst/>
          </a:prstGeom>
          <a:noFill/>
        </p:spPr>
        <p:txBody>
          <a:bodyPr wrap="square">
            <a:spAutoFit/>
          </a:bodyPr>
          <a:lstStyle/>
          <a:p>
            <a:pPr algn="just"/>
            <a:r>
              <a:rPr lang="en-US"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Suggestions:</a:t>
            </a:r>
          </a:p>
          <a:p>
            <a:pPr marL="285750" indent="-28575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Businesses can leverage this insight by emphasizing the benefits of credit card payments ,such as security and </a:t>
            </a:r>
            <a:r>
              <a:rPr lang="en-US" sz="2400" dirty="0" err="1">
                <a:latin typeface="Calibri" panose="020F0502020204030204" pitchFamily="34" charset="0"/>
                <a:ea typeface="Calibri" panose="020F0502020204030204" pitchFamily="34" charset="0"/>
                <a:cs typeface="Calibri" panose="020F0502020204030204" pitchFamily="34" charset="0"/>
              </a:rPr>
              <a:t>convenience,to</a:t>
            </a:r>
            <a:r>
              <a:rPr lang="en-US" sz="2400" dirty="0">
                <a:latin typeface="Calibri" panose="020F0502020204030204" pitchFamily="34" charset="0"/>
                <a:ea typeface="Calibri" panose="020F0502020204030204" pitchFamily="34" charset="0"/>
                <a:cs typeface="Calibri" panose="020F0502020204030204" pitchFamily="34" charset="0"/>
              </a:rPr>
              <a:t> further enhance customer satisfaction and encourage positive reviews.</a:t>
            </a:r>
          </a:p>
        </p:txBody>
      </p:sp>
    </p:spTree>
    <p:extLst>
      <p:ext uri="{BB962C8B-B14F-4D97-AF65-F5344CB8AC3E}">
        <p14:creationId xmlns:p14="http://schemas.microsoft.com/office/powerpoint/2010/main" val="109584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4" descr="Person writing on a notepad">
            <a:extLst>
              <a:ext uri="{FF2B5EF4-FFF2-40B4-BE49-F238E27FC236}">
                <a16:creationId xmlns:a16="http://schemas.microsoft.com/office/drawing/2014/main" id="{8BD1F6BB-04C9-AD18-A119-6EE9BAB668C3}"/>
              </a:ext>
            </a:extLst>
          </p:cNvPr>
          <p:cNvPicPr>
            <a:picLocks noChangeAspect="1"/>
          </p:cNvPicPr>
          <p:nvPr/>
        </p:nvPicPr>
        <p:blipFill rotWithShape="1">
          <a:blip r:embed="rId2">
            <a:alphaModFix/>
          </a:blip>
          <a:srcRect t="13175" r="-1" b="15842"/>
          <a:stretch/>
        </p:blipFill>
        <p:spPr>
          <a:xfrm>
            <a:off x="20" y="10"/>
            <a:ext cx="12188932" cy="6856614"/>
          </a:xfrm>
          <a:prstGeom prst="rect">
            <a:avLst/>
          </a:prstGeom>
        </p:spPr>
      </p:pic>
      <p:sp>
        <p:nvSpPr>
          <p:cNvPr id="2" name="Title 1">
            <a:extLst>
              <a:ext uri="{FF2B5EF4-FFF2-40B4-BE49-F238E27FC236}">
                <a16:creationId xmlns:a16="http://schemas.microsoft.com/office/drawing/2014/main" id="{C9E59DB9-5D23-20A0-53B8-408FB7D25376}"/>
              </a:ext>
            </a:extLst>
          </p:cNvPr>
          <p:cNvSpPr>
            <a:spLocks noGrp="1"/>
          </p:cNvSpPr>
          <p:nvPr>
            <p:ph type="title"/>
          </p:nvPr>
        </p:nvSpPr>
        <p:spPr>
          <a:xfrm>
            <a:off x="1048160" y="3720883"/>
            <a:ext cx="4958128" cy="959327"/>
          </a:xfrm>
        </p:spPr>
        <p:txBody>
          <a:bodyPr vert="horz" lIns="91440" tIns="45720" rIns="91440" bIns="45720" rtlCol="0" anchor="b">
            <a:normAutofit/>
          </a:bodyPr>
          <a:lstStyle/>
          <a:p>
            <a:r>
              <a:rPr lang="en-US" sz="5400" b="1" kern="1200" dirty="0">
                <a:solidFill>
                  <a:srgbClr val="FFFFFF"/>
                </a:solidFill>
                <a:latin typeface="Georgia" panose="02040502050405020303" pitchFamily="18" charset="0"/>
              </a:rPr>
              <a:t>KPI-3</a:t>
            </a:r>
          </a:p>
        </p:txBody>
      </p:sp>
      <p:sp>
        <p:nvSpPr>
          <p:cNvPr id="3" name="Content Placeholder 2">
            <a:extLst>
              <a:ext uri="{FF2B5EF4-FFF2-40B4-BE49-F238E27FC236}">
                <a16:creationId xmlns:a16="http://schemas.microsoft.com/office/drawing/2014/main" id="{DAF8A7D0-6640-3B65-31EC-849847113D5F}"/>
              </a:ext>
            </a:extLst>
          </p:cNvPr>
          <p:cNvSpPr>
            <a:spLocks noGrp="1"/>
          </p:cNvSpPr>
          <p:nvPr>
            <p:ph idx="1"/>
          </p:nvPr>
        </p:nvSpPr>
        <p:spPr>
          <a:xfrm>
            <a:off x="957486" y="4886826"/>
            <a:ext cx="4958128" cy="1234538"/>
          </a:xfrm>
        </p:spPr>
        <p:txBody>
          <a:bodyPr vert="horz" lIns="91440" tIns="45720" rIns="91440" bIns="45720" rtlCol="0" anchor="t">
            <a:normAutofit lnSpcReduction="10000"/>
          </a:bodyPr>
          <a:lstStyle/>
          <a:p>
            <a:pPr marL="0" lvl="0" indent="0">
              <a:buNone/>
            </a:pPr>
            <a:r>
              <a:rPr lang="en-IN" sz="2400" dirty="0">
                <a:solidFill>
                  <a:schemeClr val="bg1"/>
                </a:solidFill>
                <a:latin typeface="Georgia" panose="02040502050405020303" pitchFamily="18" charset="0"/>
              </a:rPr>
              <a:t>Average number of days taken for </a:t>
            </a:r>
            <a:r>
              <a:rPr lang="en-IN" sz="2400" dirty="0" err="1">
                <a:solidFill>
                  <a:schemeClr val="bg1"/>
                </a:solidFill>
                <a:latin typeface="Georgia" panose="02040502050405020303" pitchFamily="18" charset="0"/>
              </a:rPr>
              <a:t>order_delivered_customer_date</a:t>
            </a:r>
            <a:r>
              <a:rPr lang="en-IN" sz="2400" dirty="0">
                <a:solidFill>
                  <a:schemeClr val="bg1"/>
                </a:solidFill>
                <a:latin typeface="Georgia" panose="02040502050405020303" pitchFamily="18" charset="0"/>
              </a:rPr>
              <a:t> for </a:t>
            </a:r>
            <a:r>
              <a:rPr lang="en-IN" sz="2400" dirty="0" err="1">
                <a:solidFill>
                  <a:schemeClr val="bg1"/>
                </a:solidFill>
                <a:latin typeface="Georgia" panose="02040502050405020303" pitchFamily="18" charset="0"/>
              </a:rPr>
              <a:t>pet_shop</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79132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6051-677F-FA12-389A-1C2A6868C472}"/>
              </a:ext>
            </a:extLst>
          </p:cNvPr>
          <p:cNvSpPr>
            <a:spLocks noGrp="1"/>
          </p:cNvSpPr>
          <p:nvPr>
            <p:ph type="title"/>
          </p:nvPr>
        </p:nvSpPr>
        <p:spPr>
          <a:xfrm>
            <a:off x="0" y="365126"/>
            <a:ext cx="12066814" cy="924832"/>
          </a:xfrm>
        </p:spPr>
        <p:txBody>
          <a:bodyPr>
            <a:normAutofit/>
          </a:bodyPr>
          <a:lstStyle/>
          <a:p>
            <a:pPr algn="ctr"/>
            <a:r>
              <a:rPr lang="en-IN" sz="2800" dirty="0">
                <a:solidFill>
                  <a:srgbClr val="FF0000"/>
                </a:solidFill>
                <a:latin typeface="Algerian" panose="04020705040A02060702" pitchFamily="82" charset="0"/>
              </a:rPr>
              <a:t>Average number of days taken to deliver order for </a:t>
            </a:r>
            <a:r>
              <a:rPr lang="en-IN" sz="2800" dirty="0" err="1">
                <a:solidFill>
                  <a:srgbClr val="FF0000"/>
                </a:solidFill>
                <a:latin typeface="Algerian" panose="04020705040A02060702" pitchFamily="82" charset="0"/>
              </a:rPr>
              <a:t>pet_shop</a:t>
            </a:r>
            <a:endParaRPr lang="en-US" sz="2800" dirty="0"/>
          </a:p>
        </p:txBody>
      </p:sp>
      <p:sp>
        <p:nvSpPr>
          <p:cNvPr id="3" name="Content Placeholder 2">
            <a:extLst>
              <a:ext uri="{FF2B5EF4-FFF2-40B4-BE49-F238E27FC236}">
                <a16:creationId xmlns:a16="http://schemas.microsoft.com/office/drawing/2014/main" id="{F03AEC73-7A5B-BD93-643A-F18CC775179E}"/>
              </a:ext>
            </a:extLst>
          </p:cNvPr>
          <p:cNvSpPr>
            <a:spLocks noGrp="1"/>
          </p:cNvSpPr>
          <p:nvPr>
            <p:ph idx="1"/>
          </p:nvPr>
        </p:nvSpPr>
        <p:spPr>
          <a:xfrm>
            <a:off x="0" y="1126671"/>
            <a:ext cx="9307286" cy="5050292"/>
          </a:xfrm>
        </p:spPr>
        <p:txBody>
          <a:bodyPr>
            <a:normAutofit fontScale="62500" lnSpcReduction="20000"/>
          </a:bodyPr>
          <a:lstStyle/>
          <a:p>
            <a:pPr algn="l"/>
            <a:r>
              <a:rPr lang="en-US" sz="3200" b="1" u="sng" dirty="0">
                <a:solidFill>
                  <a:srgbClr val="FF0000"/>
                </a:solidFill>
                <a:latin typeface="Calibri" panose="020F0502020204030204" pitchFamily="34" charset="0"/>
                <a:ea typeface="Calibri" panose="020F0502020204030204" pitchFamily="34" charset="0"/>
                <a:cs typeface="Calibri" panose="020F0502020204030204" pitchFamily="34" charset="0"/>
              </a:rPr>
              <a:t>Overview:</a:t>
            </a:r>
            <a:endParaRPr lang="en-US" sz="3200"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Average number of days taken for the Delivery for pet shop is 11 days.</a:t>
            </a: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The pet shop has experienced a significant increase in </a:t>
            </a:r>
            <a:r>
              <a:rPr lang="en-US" sz="3200" dirty="0" err="1">
                <a:latin typeface="Calibri" panose="020F0502020204030204" pitchFamily="34" charset="0"/>
                <a:ea typeface="Calibri" panose="020F0502020204030204" pitchFamily="34" charset="0"/>
                <a:cs typeface="Calibri" panose="020F0502020204030204" pitchFamily="34" charset="0"/>
              </a:rPr>
              <a:t>orders,with</a:t>
            </a:r>
            <a:r>
              <a:rPr lang="en-US" sz="3200" dirty="0">
                <a:latin typeface="Calibri" panose="020F0502020204030204" pitchFamily="34" charset="0"/>
                <a:ea typeface="Calibri" panose="020F0502020204030204" pitchFamily="34" charset="0"/>
                <a:cs typeface="Calibri" panose="020F0502020204030204" pitchFamily="34" charset="0"/>
              </a:rPr>
              <a:t> a growth rate of 40% over the past 2 years.</a:t>
            </a: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The pet shop has received great review scores from customers indicating high levels of satisfaction with their purchases and overall experience.</a:t>
            </a:r>
          </a:p>
          <a:p>
            <a:pPr algn="l"/>
            <a:r>
              <a:rPr lang="en-US" sz="32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SUGGESTIONS:</a:t>
            </a:r>
          </a:p>
          <a:p>
            <a:pPr marL="285750" indent="-285750" algn="l">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To accommodate the increased order volume while maintaining quality and timely deliveries ,the pet shop needs to focus on </a:t>
            </a:r>
            <a:r>
              <a:rPr lang="en-US" sz="3200" dirty="0" err="1">
                <a:latin typeface="Calibri" panose="020F0502020204030204" pitchFamily="34" charset="0"/>
                <a:ea typeface="Calibri" panose="020F0502020204030204" pitchFamily="34" charset="0"/>
                <a:cs typeface="Calibri" panose="020F0502020204030204" pitchFamily="34" charset="0"/>
              </a:rPr>
              <a:t>enchancing</a:t>
            </a:r>
            <a:r>
              <a:rPr lang="en-US" sz="3200" dirty="0">
                <a:latin typeface="Calibri" panose="020F0502020204030204" pitchFamily="34" charset="0"/>
                <a:ea typeface="Calibri" panose="020F0502020204030204" pitchFamily="34" charset="0"/>
                <a:cs typeface="Calibri" panose="020F0502020204030204" pitchFamily="34" charset="0"/>
              </a:rPr>
              <a:t> its operational efficiency.</a:t>
            </a:r>
          </a:p>
          <a:p>
            <a:pPr marL="285750" indent="-285750" algn="l">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In operational efficiency we have to implement an automated inventory management </a:t>
            </a:r>
            <a:r>
              <a:rPr lang="en-US" sz="3200" dirty="0" err="1">
                <a:latin typeface="Calibri" panose="020F0502020204030204" pitchFamily="34" charset="0"/>
                <a:ea typeface="Calibri" panose="020F0502020204030204" pitchFamily="34" charset="0"/>
                <a:cs typeface="Calibri" panose="020F0502020204030204" pitchFamily="34" charset="0"/>
              </a:rPr>
              <a:t>system,optimizing</a:t>
            </a:r>
            <a:r>
              <a:rPr lang="en-US" sz="3200" dirty="0">
                <a:latin typeface="Calibri" panose="020F0502020204030204" pitchFamily="34" charset="0"/>
                <a:ea typeface="Calibri" panose="020F0502020204030204" pitchFamily="34" charset="0"/>
                <a:cs typeface="Calibri" panose="020F0502020204030204" pitchFamily="34" charset="0"/>
              </a:rPr>
              <a:t> order processing </a:t>
            </a:r>
            <a:r>
              <a:rPr lang="en-US" sz="3200" dirty="0" err="1">
                <a:latin typeface="Calibri" panose="020F0502020204030204" pitchFamily="34" charset="0"/>
                <a:ea typeface="Calibri" panose="020F0502020204030204" pitchFamily="34" charset="0"/>
                <a:cs typeface="Calibri" panose="020F0502020204030204" pitchFamily="34" charset="0"/>
              </a:rPr>
              <a:t>workflows,and</a:t>
            </a:r>
            <a:r>
              <a:rPr lang="en-US" sz="3200" dirty="0">
                <a:latin typeface="Calibri" panose="020F0502020204030204" pitchFamily="34" charset="0"/>
                <a:ea typeface="Calibri" panose="020F0502020204030204" pitchFamily="34" charset="0"/>
                <a:cs typeface="Calibri" panose="020F0502020204030204" pitchFamily="34" charset="0"/>
              </a:rPr>
              <a:t> establishing strong partnerships with reliable shipping  carriers can help the pet shop meet the growing demands efficiently.</a:t>
            </a:r>
          </a:p>
          <a:p>
            <a:endParaRPr lang="en-US" dirty="0"/>
          </a:p>
        </p:txBody>
      </p:sp>
      <p:graphicFrame>
        <p:nvGraphicFramePr>
          <p:cNvPr id="4" name="Chart 3">
            <a:extLst>
              <a:ext uri="{FF2B5EF4-FFF2-40B4-BE49-F238E27FC236}">
                <a16:creationId xmlns:a16="http://schemas.microsoft.com/office/drawing/2014/main" id="{2A054741-713A-1DC5-CB27-C052B7F9F7A3}"/>
              </a:ext>
            </a:extLst>
          </p:cNvPr>
          <p:cNvGraphicFramePr>
            <a:graphicFrameLocks/>
          </p:cNvGraphicFramePr>
          <p:nvPr>
            <p:extLst>
              <p:ext uri="{D42A27DB-BD31-4B8C-83A1-F6EECF244321}">
                <p14:modId xmlns:p14="http://schemas.microsoft.com/office/powerpoint/2010/main" val="646079364"/>
              </p:ext>
            </p:extLst>
          </p:nvPr>
        </p:nvGraphicFramePr>
        <p:xfrm>
          <a:off x="9307285" y="1910799"/>
          <a:ext cx="2884715" cy="30041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726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4" descr="Person writing on a notepad">
            <a:extLst>
              <a:ext uri="{FF2B5EF4-FFF2-40B4-BE49-F238E27FC236}">
                <a16:creationId xmlns:a16="http://schemas.microsoft.com/office/drawing/2014/main" id="{8BD1F6BB-04C9-AD18-A119-6EE9BAB668C3}"/>
              </a:ext>
            </a:extLst>
          </p:cNvPr>
          <p:cNvPicPr>
            <a:picLocks noChangeAspect="1"/>
          </p:cNvPicPr>
          <p:nvPr/>
        </p:nvPicPr>
        <p:blipFill rotWithShape="1">
          <a:blip r:embed="rId2">
            <a:alphaModFix/>
          </a:blip>
          <a:srcRect t="13175" r="-1" b="15842"/>
          <a:stretch/>
        </p:blipFill>
        <p:spPr>
          <a:xfrm>
            <a:off x="20" y="10"/>
            <a:ext cx="12188932" cy="6856614"/>
          </a:xfrm>
          <a:prstGeom prst="rect">
            <a:avLst/>
          </a:prstGeom>
        </p:spPr>
      </p:pic>
      <p:sp>
        <p:nvSpPr>
          <p:cNvPr id="2" name="Title 1">
            <a:extLst>
              <a:ext uri="{FF2B5EF4-FFF2-40B4-BE49-F238E27FC236}">
                <a16:creationId xmlns:a16="http://schemas.microsoft.com/office/drawing/2014/main" id="{C9E59DB9-5D23-20A0-53B8-408FB7D25376}"/>
              </a:ext>
            </a:extLst>
          </p:cNvPr>
          <p:cNvSpPr>
            <a:spLocks noGrp="1"/>
          </p:cNvSpPr>
          <p:nvPr>
            <p:ph type="title"/>
          </p:nvPr>
        </p:nvSpPr>
        <p:spPr>
          <a:xfrm>
            <a:off x="1048160" y="3720883"/>
            <a:ext cx="4958128" cy="959327"/>
          </a:xfrm>
        </p:spPr>
        <p:txBody>
          <a:bodyPr vert="horz" lIns="91440" tIns="45720" rIns="91440" bIns="45720" rtlCol="0" anchor="b">
            <a:normAutofit/>
          </a:bodyPr>
          <a:lstStyle/>
          <a:p>
            <a:r>
              <a:rPr lang="en-US" sz="5400" b="1" kern="1200" dirty="0">
                <a:solidFill>
                  <a:srgbClr val="FFFFFF"/>
                </a:solidFill>
                <a:latin typeface="Georgia" panose="02040502050405020303" pitchFamily="18" charset="0"/>
              </a:rPr>
              <a:t>KPI-4</a:t>
            </a:r>
          </a:p>
        </p:txBody>
      </p:sp>
      <p:sp>
        <p:nvSpPr>
          <p:cNvPr id="3" name="Content Placeholder 2">
            <a:extLst>
              <a:ext uri="{FF2B5EF4-FFF2-40B4-BE49-F238E27FC236}">
                <a16:creationId xmlns:a16="http://schemas.microsoft.com/office/drawing/2014/main" id="{DAF8A7D0-6640-3B65-31EC-849847113D5F}"/>
              </a:ext>
            </a:extLst>
          </p:cNvPr>
          <p:cNvSpPr>
            <a:spLocks noGrp="1"/>
          </p:cNvSpPr>
          <p:nvPr>
            <p:ph idx="1"/>
          </p:nvPr>
        </p:nvSpPr>
        <p:spPr>
          <a:xfrm>
            <a:off x="957486" y="4886826"/>
            <a:ext cx="4958128" cy="1234538"/>
          </a:xfrm>
        </p:spPr>
        <p:txBody>
          <a:bodyPr vert="horz" lIns="91440" tIns="45720" rIns="91440" bIns="45720" rtlCol="0" anchor="t">
            <a:normAutofit/>
          </a:bodyPr>
          <a:lstStyle/>
          <a:p>
            <a:pPr marL="0" lvl="0" indent="0">
              <a:buNone/>
            </a:pPr>
            <a:r>
              <a:rPr lang="en-IN" sz="2400" dirty="0">
                <a:solidFill>
                  <a:schemeClr val="bg1"/>
                </a:solidFill>
                <a:latin typeface="Georgia" panose="02040502050405020303" pitchFamily="18" charset="0"/>
              </a:rPr>
              <a:t>Average price and payment values from customers of </a:t>
            </a:r>
            <a:r>
              <a:rPr lang="en-IN" sz="2400" dirty="0" err="1">
                <a:solidFill>
                  <a:schemeClr val="bg1"/>
                </a:solidFill>
                <a:latin typeface="Georgia" panose="02040502050405020303" pitchFamily="18" charset="0"/>
              </a:rPr>
              <a:t>sao</a:t>
            </a:r>
            <a:r>
              <a:rPr lang="en-IN" sz="2400" dirty="0">
                <a:solidFill>
                  <a:schemeClr val="bg1"/>
                </a:solidFill>
                <a:latin typeface="Georgia" panose="02040502050405020303" pitchFamily="18" charset="0"/>
              </a:rPr>
              <a:t> </a:t>
            </a:r>
            <a:r>
              <a:rPr lang="en-IN" sz="2400" dirty="0" err="1">
                <a:solidFill>
                  <a:schemeClr val="bg1"/>
                </a:solidFill>
                <a:latin typeface="Georgia" panose="02040502050405020303" pitchFamily="18" charset="0"/>
              </a:rPr>
              <a:t>paulo</a:t>
            </a:r>
            <a:r>
              <a:rPr lang="en-IN" sz="2400" dirty="0">
                <a:solidFill>
                  <a:schemeClr val="bg1"/>
                </a:solidFill>
                <a:latin typeface="Georgia" panose="02040502050405020303" pitchFamily="18" charset="0"/>
              </a:rPr>
              <a:t> city</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7817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772C-67E2-6E14-3348-E1C7842FA24F}"/>
              </a:ext>
            </a:extLst>
          </p:cNvPr>
          <p:cNvSpPr>
            <a:spLocks noGrp="1"/>
          </p:cNvSpPr>
          <p:nvPr>
            <p:ph type="title"/>
          </p:nvPr>
        </p:nvSpPr>
        <p:spPr>
          <a:xfrm>
            <a:off x="838200" y="185964"/>
            <a:ext cx="10515600" cy="990146"/>
          </a:xfrm>
        </p:spPr>
        <p:txBody>
          <a:bodyPr>
            <a:normAutofit/>
          </a:bodyPr>
          <a:lstStyle/>
          <a:p>
            <a:pPr algn="ctr"/>
            <a:r>
              <a:rPr lang="en-IN" sz="2800" dirty="0">
                <a:solidFill>
                  <a:srgbClr val="FF0000"/>
                </a:solidFill>
                <a:latin typeface="Arial Black" panose="020B0A04020102020204" pitchFamily="34" charset="0"/>
              </a:rPr>
              <a:t>Average price and payment values from customers of </a:t>
            </a:r>
            <a:r>
              <a:rPr lang="en-IN" sz="2800" dirty="0" err="1">
                <a:solidFill>
                  <a:srgbClr val="FF0000"/>
                </a:solidFill>
                <a:latin typeface="Arial Black" panose="020B0A04020102020204" pitchFamily="34" charset="0"/>
              </a:rPr>
              <a:t>saopaulo</a:t>
            </a:r>
            <a:r>
              <a:rPr lang="en-IN" sz="2800" dirty="0">
                <a:solidFill>
                  <a:srgbClr val="FF0000"/>
                </a:solidFill>
                <a:latin typeface="Arial Black" panose="020B0A04020102020204" pitchFamily="34" charset="0"/>
              </a:rPr>
              <a:t> city</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3EAFC30-3DF6-3015-AE5C-AE2B2754CD5C}"/>
              </a:ext>
            </a:extLst>
          </p:cNvPr>
          <p:cNvSpPr>
            <a:spLocks noGrp="1"/>
          </p:cNvSpPr>
          <p:nvPr>
            <p:ph idx="1"/>
          </p:nvPr>
        </p:nvSpPr>
        <p:spPr>
          <a:xfrm>
            <a:off x="0" y="1176110"/>
            <a:ext cx="7903029" cy="5681890"/>
          </a:xfrm>
        </p:spPr>
        <p:txBody>
          <a:bodyPr>
            <a:normAutofit fontScale="70000" lnSpcReduction="20000"/>
          </a:bodyPr>
          <a:lstStyle/>
          <a:p>
            <a:r>
              <a:rPr lang="en-US" sz="3100" b="1" u="sng" dirty="0">
                <a:solidFill>
                  <a:srgbClr val="FF0000"/>
                </a:solidFill>
                <a:latin typeface="Calibri" panose="020F0502020204030204" pitchFamily="34" charset="0"/>
                <a:ea typeface="Calibri" panose="020F0502020204030204" pitchFamily="34" charset="0"/>
                <a:cs typeface="Calibri" panose="020F0502020204030204" pitchFamily="34" charset="0"/>
              </a:rPr>
              <a:t>Overview :</a:t>
            </a:r>
          </a:p>
          <a:p>
            <a:pPr marL="285750" marR="0" indent="-285750" algn="l" defTabSz="914400" rtl="0" fontAlgn="auto" latinLnBrk="0" hangingPunct="0">
              <a:lnSpc>
                <a:spcPct val="200000"/>
              </a:lnSpc>
              <a:spcBef>
                <a:spcPts val="0"/>
              </a:spcBef>
              <a:spcAft>
                <a:spcPts val="0"/>
              </a:spcAft>
              <a:buClrTx/>
              <a:buSzTx/>
              <a:buFont typeface="Wingdings" panose="05000000000000000000" pitchFamily="2" charset="2"/>
              <a:buChar char="Ø"/>
              <a:tabLst/>
            </a:pPr>
            <a:r>
              <a:rPr kumimoji="0" lang="en-US" sz="3100" b="0" i="0" u="none" strike="noStrike" cap="none" spc="0" normalizeH="0" baseline="0" dirty="0">
                <a:ln>
                  <a:noFill/>
                </a:ln>
                <a:effectLst/>
                <a:uFillTx/>
                <a:latin typeface="Calibri" panose="020F0502020204030204" pitchFamily="34" charset="0"/>
                <a:ea typeface="Calibri" panose="020F0502020204030204" pitchFamily="34" charset="0"/>
                <a:cs typeface="Calibri" panose="020F0502020204030204" pitchFamily="34" charset="0"/>
                <a:sym typeface="Arial"/>
              </a:rPr>
              <a:t>Sao Paulo city is the most populous city in the Brazil and</a:t>
            </a:r>
            <a:r>
              <a:rPr lang="en-US" sz="3100" dirty="0">
                <a:latin typeface="Calibri" panose="020F0502020204030204" pitchFamily="34" charset="0"/>
                <a:ea typeface="Calibri" panose="020F0502020204030204" pitchFamily="34" charset="0"/>
                <a:cs typeface="Calibri" panose="020F0502020204030204" pitchFamily="34" charset="0"/>
              </a:rPr>
              <a:t> Consider as global city with impressive statistics.</a:t>
            </a:r>
          </a:p>
          <a:p>
            <a:pPr marL="285750" marR="0" indent="-285750" algn="l" defTabSz="914400" rtl="0" fontAlgn="auto" latinLnBrk="0" hangingPunct="0">
              <a:lnSpc>
                <a:spcPct val="200000"/>
              </a:lnSpc>
              <a:spcBef>
                <a:spcPts val="0"/>
              </a:spcBef>
              <a:spcAft>
                <a:spcPts val="0"/>
              </a:spcAft>
              <a:buClrTx/>
              <a:buSzTx/>
              <a:buFont typeface="Wingdings" panose="05000000000000000000" pitchFamily="2" charset="2"/>
              <a:buChar char="Ø"/>
              <a:tabLst/>
            </a:pPr>
            <a:r>
              <a:rPr kumimoji="0" lang="en-US" sz="3100" b="0" i="0" u="none" strike="noStrike" cap="none" spc="0" normalizeH="0" baseline="0" dirty="0">
                <a:ln>
                  <a:noFill/>
                </a:ln>
                <a:effectLst/>
                <a:uFillTx/>
                <a:latin typeface="Calibri" panose="020F0502020204030204" pitchFamily="34" charset="0"/>
                <a:ea typeface="Calibri" panose="020F0502020204030204" pitchFamily="34" charset="0"/>
                <a:cs typeface="Calibri" panose="020F0502020204030204" pitchFamily="34" charset="0"/>
                <a:sym typeface="Arial"/>
              </a:rPr>
              <a:t>Sao </a:t>
            </a:r>
            <a:r>
              <a:rPr kumimoji="0" lang="en-US" sz="3100" b="0" i="0" u="none" strike="noStrike" cap="none" spc="0" normalizeH="0" baseline="0" dirty="0" err="1">
                <a:ln>
                  <a:noFill/>
                </a:ln>
                <a:effectLst/>
                <a:uFillTx/>
                <a:latin typeface="Calibri" panose="020F0502020204030204" pitchFamily="34" charset="0"/>
                <a:ea typeface="Calibri" panose="020F0502020204030204" pitchFamily="34" charset="0"/>
                <a:cs typeface="Calibri" panose="020F0502020204030204" pitchFamily="34" charset="0"/>
                <a:sym typeface="Arial"/>
              </a:rPr>
              <a:t>paulo</a:t>
            </a:r>
            <a:r>
              <a:rPr kumimoji="0" lang="en-US" sz="3100" b="0" i="0" u="none" strike="noStrike" cap="none" spc="0" normalizeH="0" baseline="0" dirty="0">
                <a:ln>
                  <a:noFill/>
                </a:ln>
                <a:effectLst/>
                <a:uFillTx/>
                <a:latin typeface="Calibri" panose="020F0502020204030204" pitchFamily="34" charset="0"/>
                <a:ea typeface="Calibri" panose="020F0502020204030204" pitchFamily="34" charset="0"/>
                <a:cs typeface="Calibri" panose="020F0502020204030204" pitchFamily="34" charset="0"/>
                <a:sym typeface="Arial"/>
              </a:rPr>
              <a:t> city accounts for approximately 16% of the total orders received by the </a:t>
            </a:r>
            <a:r>
              <a:rPr kumimoji="0" lang="en-US" sz="3100" b="0" i="0" u="none" strike="noStrike" cap="none" spc="0" normalizeH="0" baseline="0" dirty="0" err="1">
                <a:ln>
                  <a:noFill/>
                </a:ln>
                <a:effectLst/>
                <a:uFillTx/>
                <a:latin typeface="Calibri" panose="020F0502020204030204" pitchFamily="34" charset="0"/>
                <a:ea typeface="Calibri" panose="020F0502020204030204" pitchFamily="34" charset="0"/>
                <a:cs typeface="Calibri" panose="020F0502020204030204" pitchFamily="34" charset="0"/>
                <a:sym typeface="Arial"/>
              </a:rPr>
              <a:t>business,while</a:t>
            </a:r>
            <a:r>
              <a:rPr kumimoji="0" lang="en-US" sz="3100" b="0" i="0" u="none" strike="noStrike" cap="none" spc="0" normalizeH="0" baseline="0" dirty="0">
                <a:ln>
                  <a:noFill/>
                </a:ln>
                <a:effectLst/>
                <a:uFillTx/>
                <a:latin typeface="Calibri" panose="020F0502020204030204" pitchFamily="34" charset="0"/>
                <a:ea typeface="Calibri" panose="020F0502020204030204" pitchFamily="34" charset="0"/>
                <a:cs typeface="Calibri" panose="020F0502020204030204" pitchFamily="34" charset="0"/>
                <a:sym typeface="Arial"/>
              </a:rPr>
              <a:t> </a:t>
            </a:r>
            <a:r>
              <a:rPr lang="en-US" sz="3100" dirty="0">
                <a:effectLst/>
                <a:latin typeface="Calibri" panose="020F0502020204030204" pitchFamily="34" charset="0"/>
                <a:ea typeface="Calibri" panose="020F0502020204030204" pitchFamily="34" charset="0"/>
                <a:cs typeface="Calibri" panose="020F0502020204030204" pitchFamily="34" charset="0"/>
                <a:sym typeface="Arial"/>
              </a:rPr>
              <a:t>generating 14% of the total revenue.</a:t>
            </a:r>
          </a:p>
          <a:p>
            <a:pPr marL="285750" marR="0" indent="-285750" algn="l" defTabSz="914400" rtl="0" fontAlgn="auto" latinLnBrk="0" hangingPunct="0">
              <a:lnSpc>
                <a:spcPct val="200000"/>
              </a:lnSpc>
              <a:spcBef>
                <a:spcPts val="0"/>
              </a:spcBef>
              <a:spcAft>
                <a:spcPts val="0"/>
              </a:spcAft>
              <a:buClrTx/>
              <a:buSzTx/>
              <a:buFont typeface="Wingdings" panose="05000000000000000000" pitchFamily="2" charset="2"/>
              <a:buChar char="Ø"/>
              <a:tabLst/>
            </a:pPr>
            <a:r>
              <a:rPr kumimoji="0" lang="en-US" sz="3100" b="0" i="0" u="none" strike="noStrike" cap="none" spc="0" normalizeH="0" baseline="0" dirty="0">
                <a:ln>
                  <a:noFill/>
                </a:ln>
                <a:effectLst/>
                <a:uFillTx/>
                <a:latin typeface="Calibri" panose="020F0502020204030204" pitchFamily="34" charset="0"/>
                <a:ea typeface="Calibri" panose="020F0502020204030204" pitchFamily="34" charset="0"/>
                <a:cs typeface="Calibri" panose="020F0502020204030204" pitchFamily="34" charset="0"/>
                <a:sym typeface="Arial"/>
              </a:rPr>
              <a:t>Average delivery time for orders from customers in </a:t>
            </a:r>
            <a:r>
              <a:rPr lang="en-US" sz="3100" dirty="0" err="1">
                <a:effectLst/>
                <a:latin typeface="Calibri" panose="020F0502020204030204" pitchFamily="34" charset="0"/>
                <a:ea typeface="Calibri" panose="020F0502020204030204" pitchFamily="34" charset="0"/>
                <a:cs typeface="Calibri" panose="020F0502020204030204" pitchFamily="34" charset="0"/>
                <a:sym typeface="Arial"/>
              </a:rPr>
              <a:t>sao</a:t>
            </a:r>
            <a:r>
              <a:rPr lang="en-US" sz="3100" dirty="0">
                <a:effectLst/>
                <a:latin typeface="Calibri" panose="020F0502020204030204" pitchFamily="34" charset="0"/>
                <a:ea typeface="Calibri" panose="020F0502020204030204" pitchFamily="34" charset="0"/>
                <a:cs typeface="Calibri" panose="020F0502020204030204" pitchFamily="34" charset="0"/>
                <a:sym typeface="Arial"/>
              </a:rPr>
              <a:t> </a:t>
            </a:r>
            <a:r>
              <a:rPr lang="en-US" sz="3100" dirty="0" err="1">
                <a:effectLst/>
                <a:latin typeface="Calibri" panose="020F0502020204030204" pitchFamily="34" charset="0"/>
                <a:ea typeface="Calibri" panose="020F0502020204030204" pitchFamily="34" charset="0"/>
                <a:cs typeface="Calibri" panose="020F0502020204030204" pitchFamily="34" charset="0"/>
                <a:sym typeface="Arial"/>
              </a:rPr>
              <a:t>paulo</a:t>
            </a:r>
            <a:r>
              <a:rPr lang="en-US" sz="3100" dirty="0">
                <a:effectLst/>
                <a:latin typeface="Calibri" panose="020F0502020204030204" pitchFamily="34" charset="0"/>
                <a:ea typeface="Calibri" panose="020F0502020204030204" pitchFamily="34" charset="0"/>
                <a:cs typeface="Calibri" panose="020F0502020204030204" pitchFamily="34" charset="0"/>
                <a:sym typeface="Arial"/>
              </a:rPr>
              <a:t> is 8 days which means this city has delivering the packages very early.</a:t>
            </a:r>
          </a:p>
          <a:p>
            <a:endParaRPr lang="en-US" dirty="0"/>
          </a:p>
        </p:txBody>
      </p:sp>
      <p:graphicFrame>
        <p:nvGraphicFramePr>
          <p:cNvPr id="4" name="Chart 3">
            <a:extLst>
              <a:ext uri="{FF2B5EF4-FFF2-40B4-BE49-F238E27FC236}">
                <a16:creationId xmlns:a16="http://schemas.microsoft.com/office/drawing/2014/main" id="{99E6529B-E0F7-B2A0-457D-CE32D68467AC}"/>
              </a:ext>
            </a:extLst>
          </p:cNvPr>
          <p:cNvGraphicFramePr>
            <a:graphicFrameLocks/>
          </p:cNvGraphicFramePr>
          <p:nvPr>
            <p:extLst>
              <p:ext uri="{D42A27DB-BD31-4B8C-83A1-F6EECF244321}">
                <p14:modId xmlns:p14="http://schemas.microsoft.com/office/powerpoint/2010/main" val="4293878077"/>
              </p:ext>
            </p:extLst>
          </p:nvPr>
        </p:nvGraphicFramePr>
        <p:xfrm>
          <a:off x="7615417" y="1387927"/>
          <a:ext cx="4576583" cy="47364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248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4" descr="Person writing on a notepad">
            <a:extLst>
              <a:ext uri="{FF2B5EF4-FFF2-40B4-BE49-F238E27FC236}">
                <a16:creationId xmlns:a16="http://schemas.microsoft.com/office/drawing/2014/main" id="{8BD1F6BB-04C9-AD18-A119-6EE9BAB668C3}"/>
              </a:ext>
            </a:extLst>
          </p:cNvPr>
          <p:cNvPicPr>
            <a:picLocks noChangeAspect="1"/>
          </p:cNvPicPr>
          <p:nvPr/>
        </p:nvPicPr>
        <p:blipFill rotWithShape="1">
          <a:blip r:embed="rId2">
            <a:alphaModFix/>
          </a:blip>
          <a:srcRect t="13175" r="-1" b="15842"/>
          <a:stretch/>
        </p:blipFill>
        <p:spPr>
          <a:xfrm>
            <a:off x="20" y="10"/>
            <a:ext cx="12188932" cy="6856614"/>
          </a:xfrm>
          <a:prstGeom prst="rect">
            <a:avLst/>
          </a:prstGeom>
        </p:spPr>
      </p:pic>
      <p:sp>
        <p:nvSpPr>
          <p:cNvPr id="2" name="Title 1">
            <a:extLst>
              <a:ext uri="{FF2B5EF4-FFF2-40B4-BE49-F238E27FC236}">
                <a16:creationId xmlns:a16="http://schemas.microsoft.com/office/drawing/2014/main" id="{C9E59DB9-5D23-20A0-53B8-408FB7D25376}"/>
              </a:ext>
            </a:extLst>
          </p:cNvPr>
          <p:cNvSpPr>
            <a:spLocks noGrp="1"/>
          </p:cNvSpPr>
          <p:nvPr>
            <p:ph type="title"/>
          </p:nvPr>
        </p:nvSpPr>
        <p:spPr>
          <a:xfrm>
            <a:off x="1048160" y="3720883"/>
            <a:ext cx="4958128" cy="959327"/>
          </a:xfrm>
        </p:spPr>
        <p:txBody>
          <a:bodyPr vert="horz" lIns="91440" tIns="45720" rIns="91440" bIns="45720" rtlCol="0" anchor="b">
            <a:normAutofit/>
          </a:bodyPr>
          <a:lstStyle/>
          <a:p>
            <a:r>
              <a:rPr lang="en-US" sz="5400" b="1" kern="1200" dirty="0">
                <a:solidFill>
                  <a:srgbClr val="FFFFFF"/>
                </a:solidFill>
                <a:latin typeface="Georgia" panose="02040502050405020303" pitchFamily="18" charset="0"/>
              </a:rPr>
              <a:t>KPI-5</a:t>
            </a:r>
          </a:p>
        </p:txBody>
      </p:sp>
      <p:sp>
        <p:nvSpPr>
          <p:cNvPr id="3" name="Content Placeholder 2">
            <a:extLst>
              <a:ext uri="{FF2B5EF4-FFF2-40B4-BE49-F238E27FC236}">
                <a16:creationId xmlns:a16="http://schemas.microsoft.com/office/drawing/2014/main" id="{DAF8A7D0-6640-3B65-31EC-849847113D5F}"/>
              </a:ext>
            </a:extLst>
          </p:cNvPr>
          <p:cNvSpPr>
            <a:spLocks noGrp="1"/>
          </p:cNvSpPr>
          <p:nvPr>
            <p:ph idx="1"/>
          </p:nvPr>
        </p:nvSpPr>
        <p:spPr>
          <a:xfrm>
            <a:off x="957486" y="4886826"/>
            <a:ext cx="4705083" cy="1234538"/>
          </a:xfrm>
        </p:spPr>
        <p:txBody>
          <a:bodyPr vert="horz" lIns="91440" tIns="45720" rIns="91440" bIns="45720" rtlCol="0" anchor="t">
            <a:normAutofit fontScale="85000" lnSpcReduction="20000"/>
          </a:bodyPr>
          <a:lstStyle/>
          <a:p>
            <a:pPr marL="0" lvl="0" indent="0">
              <a:buNone/>
            </a:pPr>
            <a:r>
              <a:rPr lang="en-IN" sz="2400" dirty="0">
                <a:solidFill>
                  <a:schemeClr val="bg1"/>
                </a:solidFill>
                <a:latin typeface="Georgia" panose="02040502050405020303" pitchFamily="18" charset="0"/>
              </a:rPr>
              <a:t>Relationship between shipping days (</a:t>
            </a:r>
            <a:r>
              <a:rPr lang="en-IN" sz="2400" dirty="0" err="1">
                <a:solidFill>
                  <a:schemeClr val="bg1"/>
                </a:solidFill>
                <a:latin typeface="Georgia" panose="02040502050405020303" pitchFamily="18" charset="0"/>
              </a:rPr>
              <a:t>order_delivered_customer_date</a:t>
            </a:r>
            <a:r>
              <a:rPr lang="en-IN" sz="2400" dirty="0">
                <a:solidFill>
                  <a:schemeClr val="bg1"/>
                </a:solidFill>
                <a:latin typeface="Georgia" panose="02040502050405020303" pitchFamily="18" charset="0"/>
              </a:rPr>
              <a:t> - order_purchase_timestamp) Vs review scores.</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85317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316D-B154-F049-088D-8B7878FD2A71}"/>
              </a:ext>
            </a:extLst>
          </p:cNvPr>
          <p:cNvSpPr>
            <a:spLocks noGrp="1"/>
          </p:cNvSpPr>
          <p:nvPr>
            <p:ph type="title"/>
          </p:nvPr>
        </p:nvSpPr>
        <p:spPr>
          <a:xfrm>
            <a:off x="838200" y="365126"/>
            <a:ext cx="10515600" cy="581932"/>
          </a:xfrm>
        </p:spPr>
        <p:txBody>
          <a:bodyPr>
            <a:normAutofit fontScale="90000"/>
          </a:bodyPr>
          <a:lstStyle/>
          <a:p>
            <a:pPr algn="ctr"/>
            <a:r>
              <a:rPr lang="en-IN" sz="3100" dirty="0">
                <a:solidFill>
                  <a:srgbClr val="FF0000"/>
                </a:solidFill>
                <a:latin typeface="Elephant" panose="02020904090505020303" pitchFamily="18" charset="0"/>
              </a:rPr>
              <a:t>Relationship between shipping days Vs review scores</a:t>
            </a:r>
            <a:br>
              <a:rPr lang="en-IN" sz="4400" dirty="0">
                <a:solidFill>
                  <a:srgbClr val="FF0000"/>
                </a:solidFill>
                <a:latin typeface="Algerian" panose="04020705040A02060702" pitchFamily="82" charset="0"/>
              </a:rPr>
            </a:br>
            <a:endParaRPr lang="en-US" dirty="0"/>
          </a:p>
        </p:txBody>
      </p:sp>
      <p:sp>
        <p:nvSpPr>
          <p:cNvPr id="3" name="Content Placeholder 2">
            <a:extLst>
              <a:ext uri="{FF2B5EF4-FFF2-40B4-BE49-F238E27FC236}">
                <a16:creationId xmlns:a16="http://schemas.microsoft.com/office/drawing/2014/main" id="{35108F7F-5B77-4447-BA16-ED8EC56E0F58}"/>
              </a:ext>
            </a:extLst>
          </p:cNvPr>
          <p:cNvSpPr>
            <a:spLocks noGrp="1"/>
          </p:cNvSpPr>
          <p:nvPr>
            <p:ph idx="1"/>
          </p:nvPr>
        </p:nvSpPr>
        <p:spPr>
          <a:xfrm>
            <a:off x="0" y="636814"/>
            <a:ext cx="8343900" cy="6221185"/>
          </a:xfrm>
        </p:spPr>
        <p:txBody>
          <a:bodyPr>
            <a:normAutofit fontScale="55000" lnSpcReduction="20000"/>
          </a:bodyPr>
          <a:lstStyle/>
          <a:p>
            <a:r>
              <a:rPr lang="en-US" sz="4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Overview:</a:t>
            </a:r>
            <a:endParaRPr lang="en-US" sz="4400"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4400" dirty="0">
                <a:latin typeface="Calibri" panose="020F0502020204030204" pitchFamily="34" charset="0"/>
                <a:ea typeface="Calibri" panose="020F0502020204030204" pitchFamily="34" charset="0"/>
                <a:cs typeface="Calibri" panose="020F0502020204030204" pitchFamily="34" charset="0"/>
              </a:rPr>
              <a:t>We get positive/high ratings when delivery time is less and negative feedback from the customers when it takes long to deliver the product.</a:t>
            </a:r>
          </a:p>
          <a:p>
            <a:pPr marL="285750" indent="-285750" algn="just">
              <a:buFont typeface="Wingdings" panose="05000000000000000000" pitchFamily="2" charset="2"/>
              <a:buChar char="Ø"/>
            </a:pPr>
            <a:r>
              <a:rPr lang="en-US" sz="4400" dirty="0">
                <a:latin typeface="Calibri" panose="020F0502020204030204" pitchFamily="34" charset="0"/>
                <a:ea typeface="Calibri" panose="020F0502020204030204" pitchFamily="34" charset="0"/>
                <a:cs typeface="Calibri" panose="020F0502020204030204" pitchFamily="34" charset="0"/>
              </a:rPr>
              <a:t>Lesser the delivery days – the higher the positive reviews.</a:t>
            </a:r>
          </a:p>
          <a:p>
            <a:pPr marL="285750" indent="-285750" algn="just">
              <a:buFont typeface="Wingdings" panose="05000000000000000000" pitchFamily="2" charset="2"/>
              <a:buChar char="Ø"/>
            </a:pPr>
            <a:r>
              <a:rPr lang="en-US" sz="4400" dirty="0">
                <a:latin typeface="Calibri" panose="020F0502020204030204" pitchFamily="34" charset="0"/>
                <a:ea typeface="Calibri" panose="020F0502020204030204" pitchFamily="34" charset="0"/>
                <a:cs typeface="Calibri" panose="020F0502020204030204" pitchFamily="34" charset="0"/>
              </a:rPr>
              <a:t>However we can see easily understand the relation between shipping days vs review score by seeing the image.</a:t>
            </a:r>
          </a:p>
          <a:p>
            <a:pPr algn="just"/>
            <a:r>
              <a:rPr lang="en-IN" sz="4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Suggestions :</a:t>
            </a:r>
          </a:p>
          <a:p>
            <a:pPr marL="285750" indent="-285750" algn="just">
              <a:buFont typeface="Wingdings" panose="05000000000000000000" pitchFamily="2" charset="2"/>
              <a:buChar char="Ø"/>
            </a:pPr>
            <a:r>
              <a:rPr lang="en-US" sz="4400" dirty="0">
                <a:latin typeface="Calibri" panose="020F0502020204030204" pitchFamily="34" charset="0"/>
                <a:ea typeface="Calibri" panose="020F0502020204030204" pitchFamily="34" charset="0"/>
                <a:cs typeface="Calibri" panose="020F0502020204030204" pitchFamily="34" charset="0"/>
              </a:rPr>
              <a:t>Prioritize delivery speed : Aim to further reduce shipping days across all review </a:t>
            </a:r>
            <a:r>
              <a:rPr lang="en-US" sz="4400" dirty="0" err="1">
                <a:latin typeface="Calibri" panose="020F0502020204030204" pitchFamily="34" charset="0"/>
                <a:ea typeface="Calibri" panose="020F0502020204030204" pitchFamily="34" charset="0"/>
                <a:cs typeface="Calibri" panose="020F0502020204030204" pitchFamily="34" charset="0"/>
              </a:rPr>
              <a:t>scores,emphasizing</a:t>
            </a:r>
            <a:r>
              <a:rPr lang="en-US" sz="4400" dirty="0">
                <a:latin typeface="Calibri" panose="020F0502020204030204" pitchFamily="34" charset="0"/>
                <a:ea typeface="Calibri" panose="020F0502020204030204" pitchFamily="34" charset="0"/>
                <a:cs typeface="Calibri" panose="020F0502020204030204" pitchFamily="34" charset="0"/>
              </a:rPr>
              <a:t> prompt and reliable deliveries.</a:t>
            </a:r>
          </a:p>
          <a:p>
            <a:pPr marL="285750" indent="-285750" algn="just">
              <a:buFont typeface="Wingdings" panose="05000000000000000000" pitchFamily="2" charset="2"/>
              <a:buChar char="Ø"/>
            </a:pPr>
            <a:r>
              <a:rPr lang="en-US" sz="4400" dirty="0">
                <a:latin typeface="Calibri" panose="020F0502020204030204" pitchFamily="34" charset="0"/>
                <a:ea typeface="Calibri" panose="020F0502020204030204" pitchFamily="34" charset="0"/>
                <a:cs typeface="Calibri" panose="020F0502020204030204" pitchFamily="34" charset="0"/>
              </a:rPr>
              <a:t>Customer feedback loop :Establish a feedback mechanism to gather insights directly from customers regarding their shipping </a:t>
            </a:r>
            <a:r>
              <a:rPr lang="en-US" sz="4400" dirty="0" err="1">
                <a:latin typeface="Calibri" panose="020F0502020204030204" pitchFamily="34" charset="0"/>
                <a:ea typeface="Calibri" panose="020F0502020204030204" pitchFamily="34" charset="0"/>
                <a:cs typeface="Calibri" panose="020F0502020204030204" pitchFamily="34" charset="0"/>
              </a:rPr>
              <a:t>experiences,enabling</a:t>
            </a:r>
            <a:r>
              <a:rPr lang="en-US" sz="4400" dirty="0">
                <a:latin typeface="Calibri" panose="020F0502020204030204" pitchFamily="34" charset="0"/>
                <a:ea typeface="Calibri" panose="020F0502020204030204" pitchFamily="34" charset="0"/>
                <a:cs typeface="Calibri" panose="020F0502020204030204" pitchFamily="34" charset="0"/>
              </a:rPr>
              <a:t> the business to address concerns promptly and make informed decisions for improvement.</a:t>
            </a:r>
          </a:p>
          <a:p>
            <a:endParaRPr lang="en-US" dirty="0"/>
          </a:p>
        </p:txBody>
      </p:sp>
      <p:graphicFrame>
        <p:nvGraphicFramePr>
          <p:cNvPr id="4" name="Chart 3">
            <a:extLst>
              <a:ext uri="{FF2B5EF4-FFF2-40B4-BE49-F238E27FC236}">
                <a16:creationId xmlns:a16="http://schemas.microsoft.com/office/drawing/2014/main" id="{459955D5-1EB1-2896-427C-6F8CB7A32BE3}"/>
              </a:ext>
            </a:extLst>
          </p:cNvPr>
          <p:cNvGraphicFramePr>
            <a:graphicFrameLocks/>
          </p:cNvGraphicFramePr>
          <p:nvPr>
            <p:extLst>
              <p:ext uri="{D42A27DB-BD31-4B8C-83A1-F6EECF244321}">
                <p14:modId xmlns:p14="http://schemas.microsoft.com/office/powerpoint/2010/main" val="3548545952"/>
              </p:ext>
            </p:extLst>
          </p:nvPr>
        </p:nvGraphicFramePr>
        <p:xfrm>
          <a:off x="8056001" y="1551280"/>
          <a:ext cx="4299284" cy="3755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181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456E34E-1FF0-20E8-4B49-92AF98F94A4A}"/>
              </a:ext>
            </a:extLst>
          </p:cNvPr>
          <p:cNvSpPr>
            <a:spLocks noGrp="1"/>
          </p:cNvSpPr>
          <p:nvPr>
            <p:ph type="ctrTitle"/>
          </p:nvPr>
        </p:nvSpPr>
        <p:spPr/>
        <p:txBody>
          <a:bodyPr/>
          <a:lstStyle/>
          <a:p>
            <a:endParaRPr lang="en-US"/>
          </a:p>
        </p:txBody>
      </p:sp>
      <p:pic>
        <p:nvPicPr>
          <p:cNvPr id="13" name="Picture 12">
            <a:extLst>
              <a:ext uri="{FF2B5EF4-FFF2-40B4-BE49-F238E27FC236}">
                <a16:creationId xmlns:a16="http://schemas.microsoft.com/office/drawing/2014/main" id="{A1BD9808-1D43-2111-7D86-0682B14F8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D906275D-277C-AB77-C822-868CD561FE2D}"/>
              </a:ext>
            </a:extLst>
          </p:cNvPr>
          <p:cNvSpPr txBox="1"/>
          <p:nvPr/>
        </p:nvSpPr>
        <p:spPr>
          <a:xfrm>
            <a:off x="1975757" y="2775857"/>
            <a:ext cx="10216243" cy="3484900"/>
          </a:xfrm>
          <a:prstGeom prst="arc">
            <a:avLst/>
          </a:prstGeom>
          <a:noFill/>
        </p:spPr>
        <p:txBody>
          <a:bodyPr wrap="square" rtlCol="0">
            <a:spAutoFit/>
          </a:bodyPr>
          <a:lstStyle/>
          <a:p>
            <a:r>
              <a:rPr lang="en-US" sz="5400" b="1" dirty="0">
                <a:solidFill>
                  <a:schemeClr val="accent6">
                    <a:lumMod val="20000"/>
                    <a:lumOff val="80000"/>
                  </a:schemeClr>
                </a:solidFill>
              </a:rPr>
              <a:t>SOME OTHER INSIGHTS</a:t>
            </a:r>
            <a:endParaRPr lang="en-US" sz="5400" dirty="0">
              <a:solidFill>
                <a:schemeClr val="accent6">
                  <a:lumMod val="20000"/>
                  <a:lumOff val="80000"/>
                </a:schemeClr>
              </a:solidFill>
            </a:endParaRPr>
          </a:p>
        </p:txBody>
      </p:sp>
    </p:spTree>
    <p:extLst>
      <p:ext uri="{BB962C8B-B14F-4D97-AF65-F5344CB8AC3E}">
        <p14:creationId xmlns:p14="http://schemas.microsoft.com/office/powerpoint/2010/main" val="407148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ED7F-5298-0AC9-C237-0CDC1E57FD85}"/>
              </a:ext>
            </a:extLst>
          </p:cNvPr>
          <p:cNvSpPr>
            <a:spLocks noGrp="1"/>
          </p:cNvSpPr>
          <p:nvPr>
            <p:ph type="title"/>
          </p:nvPr>
        </p:nvSpPr>
        <p:spPr>
          <a:xfrm>
            <a:off x="250371" y="228600"/>
            <a:ext cx="11103429" cy="996044"/>
          </a:xfrm>
        </p:spPr>
        <p:txBody>
          <a:bodyPr>
            <a:normAutofit/>
          </a:bodyPr>
          <a:lstStyle/>
          <a:p>
            <a:pPr algn="ctr"/>
            <a:r>
              <a:rPr lang="en-US" sz="2800" b="1" dirty="0">
                <a:solidFill>
                  <a:srgbClr val="FF0000"/>
                </a:solidFill>
                <a:latin typeface="Elephant" panose="02020904090505020303" pitchFamily="18" charset="0"/>
              </a:rPr>
              <a:t>TOP 5 VS BOTTOM 5 CUSTOMER STATE</a:t>
            </a:r>
          </a:p>
        </p:txBody>
      </p:sp>
      <p:graphicFrame>
        <p:nvGraphicFramePr>
          <p:cNvPr id="5" name="Table 5">
            <a:extLst>
              <a:ext uri="{FF2B5EF4-FFF2-40B4-BE49-F238E27FC236}">
                <a16:creationId xmlns:a16="http://schemas.microsoft.com/office/drawing/2014/main" id="{5DB94D04-0CDA-A361-2538-E6F94DE06103}"/>
              </a:ext>
            </a:extLst>
          </p:cNvPr>
          <p:cNvGraphicFramePr>
            <a:graphicFrameLocks noGrp="1"/>
          </p:cNvGraphicFramePr>
          <p:nvPr>
            <p:ph idx="1"/>
            <p:extLst>
              <p:ext uri="{D42A27DB-BD31-4B8C-83A1-F6EECF244321}">
                <p14:modId xmlns:p14="http://schemas.microsoft.com/office/powerpoint/2010/main" val="3181310944"/>
              </p:ext>
            </p:extLst>
          </p:nvPr>
        </p:nvGraphicFramePr>
        <p:xfrm>
          <a:off x="250371" y="2096634"/>
          <a:ext cx="4909458" cy="2664732"/>
        </p:xfrm>
        <a:graphic>
          <a:graphicData uri="http://schemas.openxmlformats.org/drawingml/2006/table">
            <a:tbl>
              <a:tblPr firstRow="1" bandRow="1">
                <a:tableStyleId>{BC89EF96-8CEA-46FF-86C4-4CE0E7609802}</a:tableStyleId>
              </a:tblPr>
              <a:tblGrid>
                <a:gridCol w="2454729">
                  <a:extLst>
                    <a:ext uri="{9D8B030D-6E8A-4147-A177-3AD203B41FA5}">
                      <a16:colId xmlns:a16="http://schemas.microsoft.com/office/drawing/2014/main" val="1305269919"/>
                    </a:ext>
                  </a:extLst>
                </a:gridCol>
                <a:gridCol w="2454729">
                  <a:extLst>
                    <a:ext uri="{9D8B030D-6E8A-4147-A177-3AD203B41FA5}">
                      <a16:colId xmlns:a16="http://schemas.microsoft.com/office/drawing/2014/main" val="454724145"/>
                    </a:ext>
                  </a:extLst>
                </a:gridCol>
              </a:tblGrid>
              <a:tr h="444122">
                <a:tc>
                  <a:txBody>
                    <a:bodyPr/>
                    <a:lstStyle/>
                    <a:p>
                      <a:r>
                        <a:rPr lang="en-US" dirty="0"/>
                        <a:t>CUSTOMER STATE</a:t>
                      </a:r>
                    </a:p>
                  </a:txBody>
                  <a:tcPr/>
                </a:tc>
                <a:tc>
                  <a:txBody>
                    <a:bodyPr/>
                    <a:lstStyle/>
                    <a:p>
                      <a:r>
                        <a:rPr lang="en-US" dirty="0"/>
                        <a:t>TOTAL ORDERS</a:t>
                      </a:r>
                    </a:p>
                  </a:txBody>
                  <a:tcPr/>
                </a:tc>
                <a:extLst>
                  <a:ext uri="{0D108BD9-81ED-4DB2-BD59-A6C34878D82A}">
                    <a16:rowId xmlns:a16="http://schemas.microsoft.com/office/drawing/2014/main" val="2946612886"/>
                  </a:ext>
                </a:extLst>
              </a:tr>
              <a:tr h="444122">
                <a:tc>
                  <a:txBody>
                    <a:bodyPr/>
                    <a:lstStyle/>
                    <a:p>
                      <a:r>
                        <a:rPr lang="en-US" sz="2000" b="1" dirty="0">
                          <a:latin typeface="Arial" panose="020B0604020202020204" pitchFamily="34" charset="0"/>
                          <a:cs typeface="Arial" panose="020B0604020202020204" pitchFamily="34" charset="0"/>
                        </a:rPr>
                        <a:t>SP</a:t>
                      </a:r>
                    </a:p>
                  </a:txBody>
                  <a:tcPr/>
                </a:tc>
                <a:tc>
                  <a:txBody>
                    <a:bodyPr/>
                    <a:lstStyle/>
                    <a:p>
                      <a:r>
                        <a:rPr lang="en-US" sz="2000" b="1" dirty="0">
                          <a:latin typeface="Bahnschrift Light" panose="020B0502040204020203" pitchFamily="34" charset="0"/>
                        </a:rPr>
                        <a:t>47449</a:t>
                      </a:r>
                    </a:p>
                  </a:txBody>
                  <a:tcPr/>
                </a:tc>
                <a:extLst>
                  <a:ext uri="{0D108BD9-81ED-4DB2-BD59-A6C34878D82A}">
                    <a16:rowId xmlns:a16="http://schemas.microsoft.com/office/drawing/2014/main" val="3293639214"/>
                  </a:ext>
                </a:extLst>
              </a:tr>
              <a:tr h="444122">
                <a:tc>
                  <a:txBody>
                    <a:bodyPr/>
                    <a:lstStyle/>
                    <a:p>
                      <a:r>
                        <a:rPr lang="en-US" sz="2000" b="1" dirty="0">
                          <a:latin typeface="Arial" panose="020B0604020202020204" pitchFamily="34" charset="0"/>
                          <a:cs typeface="Arial" panose="020B0604020202020204" pitchFamily="34" charset="0"/>
                        </a:rPr>
                        <a:t>RJ</a:t>
                      </a:r>
                    </a:p>
                  </a:txBody>
                  <a:tcPr/>
                </a:tc>
                <a:tc>
                  <a:txBody>
                    <a:bodyPr/>
                    <a:lstStyle/>
                    <a:p>
                      <a:r>
                        <a:rPr lang="en-US" sz="2000" b="1" dirty="0">
                          <a:latin typeface="Bahnschrift Light" panose="020B0502040204020203" pitchFamily="34" charset="0"/>
                        </a:rPr>
                        <a:t>14579</a:t>
                      </a:r>
                    </a:p>
                  </a:txBody>
                  <a:tcPr/>
                </a:tc>
                <a:extLst>
                  <a:ext uri="{0D108BD9-81ED-4DB2-BD59-A6C34878D82A}">
                    <a16:rowId xmlns:a16="http://schemas.microsoft.com/office/drawing/2014/main" val="3595660103"/>
                  </a:ext>
                </a:extLst>
              </a:tr>
              <a:tr h="444122">
                <a:tc>
                  <a:txBody>
                    <a:bodyPr/>
                    <a:lstStyle/>
                    <a:p>
                      <a:r>
                        <a:rPr lang="en-US" sz="2000" b="1" dirty="0">
                          <a:latin typeface="Arial" panose="020B0604020202020204" pitchFamily="34" charset="0"/>
                          <a:cs typeface="Arial" panose="020B0604020202020204" pitchFamily="34" charset="0"/>
                        </a:rPr>
                        <a:t>MG</a:t>
                      </a:r>
                    </a:p>
                  </a:txBody>
                  <a:tcPr/>
                </a:tc>
                <a:tc>
                  <a:txBody>
                    <a:bodyPr/>
                    <a:lstStyle/>
                    <a:p>
                      <a:r>
                        <a:rPr lang="en-US" sz="2000" b="1" dirty="0">
                          <a:latin typeface="Bahnschrift Light" panose="020B0502040204020203" pitchFamily="34" charset="0"/>
                        </a:rPr>
                        <a:t>13129</a:t>
                      </a:r>
                    </a:p>
                  </a:txBody>
                  <a:tcPr/>
                </a:tc>
                <a:extLst>
                  <a:ext uri="{0D108BD9-81ED-4DB2-BD59-A6C34878D82A}">
                    <a16:rowId xmlns:a16="http://schemas.microsoft.com/office/drawing/2014/main" val="1758419499"/>
                  </a:ext>
                </a:extLst>
              </a:tr>
              <a:tr h="444122">
                <a:tc>
                  <a:txBody>
                    <a:bodyPr/>
                    <a:lstStyle/>
                    <a:p>
                      <a:r>
                        <a:rPr lang="en-US" sz="2000" b="1" dirty="0">
                          <a:latin typeface="Arial" panose="020B0604020202020204" pitchFamily="34" charset="0"/>
                          <a:cs typeface="Arial" panose="020B0604020202020204" pitchFamily="34" charset="0"/>
                        </a:rPr>
                        <a:t>RS</a:t>
                      </a:r>
                    </a:p>
                  </a:txBody>
                  <a:tcPr/>
                </a:tc>
                <a:tc>
                  <a:txBody>
                    <a:bodyPr/>
                    <a:lstStyle/>
                    <a:p>
                      <a:r>
                        <a:rPr lang="en-US" sz="2000" b="1" dirty="0">
                          <a:latin typeface="Bahnschrift Light" panose="020B0502040204020203" pitchFamily="34" charset="0"/>
                        </a:rPr>
                        <a:t>6235</a:t>
                      </a:r>
                    </a:p>
                  </a:txBody>
                  <a:tcPr/>
                </a:tc>
                <a:extLst>
                  <a:ext uri="{0D108BD9-81ED-4DB2-BD59-A6C34878D82A}">
                    <a16:rowId xmlns:a16="http://schemas.microsoft.com/office/drawing/2014/main" val="677740050"/>
                  </a:ext>
                </a:extLst>
              </a:tr>
              <a:tr h="444122">
                <a:tc>
                  <a:txBody>
                    <a:bodyPr/>
                    <a:lstStyle/>
                    <a:p>
                      <a:r>
                        <a:rPr lang="en-US" sz="2000" b="1" dirty="0">
                          <a:latin typeface="Arial" panose="020B0604020202020204" pitchFamily="34" charset="0"/>
                          <a:cs typeface="Arial" panose="020B0604020202020204" pitchFamily="34" charset="0"/>
                        </a:rPr>
                        <a:t>PR</a:t>
                      </a:r>
                    </a:p>
                  </a:txBody>
                  <a:tcPr/>
                </a:tc>
                <a:tc>
                  <a:txBody>
                    <a:bodyPr/>
                    <a:lstStyle/>
                    <a:p>
                      <a:r>
                        <a:rPr lang="en-US" sz="2000" b="1" dirty="0">
                          <a:latin typeface="Bahnschrift Light" panose="020B0502040204020203" pitchFamily="34" charset="0"/>
                        </a:rPr>
                        <a:t>5740</a:t>
                      </a:r>
                    </a:p>
                  </a:txBody>
                  <a:tcPr/>
                </a:tc>
                <a:extLst>
                  <a:ext uri="{0D108BD9-81ED-4DB2-BD59-A6C34878D82A}">
                    <a16:rowId xmlns:a16="http://schemas.microsoft.com/office/drawing/2014/main" val="2749516773"/>
                  </a:ext>
                </a:extLst>
              </a:tr>
            </a:tbl>
          </a:graphicData>
        </a:graphic>
      </p:graphicFrame>
      <p:graphicFrame>
        <p:nvGraphicFramePr>
          <p:cNvPr id="7" name="Table 6">
            <a:extLst>
              <a:ext uri="{FF2B5EF4-FFF2-40B4-BE49-F238E27FC236}">
                <a16:creationId xmlns:a16="http://schemas.microsoft.com/office/drawing/2014/main" id="{D560620E-00C8-EA67-A122-871D489A76E2}"/>
              </a:ext>
            </a:extLst>
          </p:cNvPr>
          <p:cNvGraphicFramePr>
            <a:graphicFrameLocks noGrp="1"/>
          </p:cNvGraphicFramePr>
          <p:nvPr>
            <p:extLst>
              <p:ext uri="{D42A27DB-BD31-4B8C-83A1-F6EECF244321}">
                <p14:modId xmlns:p14="http://schemas.microsoft.com/office/powerpoint/2010/main" val="3105584037"/>
              </p:ext>
            </p:extLst>
          </p:nvPr>
        </p:nvGraphicFramePr>
        <p:xfrm>
          <a:off x="6444342" y="2148792"/>
          <a:ext cx="4909458" cy="2553840"/>
        </p:xfrm>
        <a:graphic>
          <a:graphicData uri="http://schemas.openxmlformats.org/drawingml/2006/table">
            <a:tbl>
              <a:tblPr firstRow="1" bandRow="1">
                <a:tableStyleId>{BC89EF96-8CEA-46FF-86C4-4CE0E7609802}</a:tableStyleId>
              </a:tblPr>
              <a:tblGrid>
                <a:gridCol w="2454729">
                  <a:extLst>
                    <a:ext uri="{9D8B030D-6E8A-4147-A177-3AD203B41FA5}">
                      <a16:colId xmlns:a16="http://schemas.microsoft.com/office/drawing/2014/main" val="1979044424"/>
                    </a:ext>
                  </a:extLst>
                </a:gridCol>
                <a:gridCol w="2454729">
                  <a:extLst>
                    <a:ext uri="{9D8B030D-6E8A-4147-A177-3AD203B41FA5}">
                      <a16:colId xmlns:a16="http://schemas.microsoft.com/office/drawing/2014/main" val="2810920573"/>
                    </a:ext>
                  </a:extLst>
                </a:gridCol>
              </a:tblGrid>
              <a:tr h="425640">
                <a:tc>
                  <a:txBody>
                    <a:bodyPr/>
                    <a:lstStyle/>
                    <a:p>
                      <a:r>
                        <a:rPr lang="en-US" dirty="0"/>
                        <a:t>CUSTOMER STATE</a:t>
                      </a:r>
                    </a:p>
                  </a:txBody>
                  <a:tcPr/>
                </a:tc>
                <a:tc>
                  <a:txBody>
                    <a:bodyPr/>
                    <a:lstStyle/>
                    <a:p>
                      <a:r>
                        <a:rPr lang="en-US" dirty="0"/>
                        <a:t>TOTAL ORDERS</a:t>
                      </a:r>
                    </a:p>
                  </a:txBody>
                  <a:tcPr/>
                </a:tc>
                <a:extLst>
                  <a:ext uri="{0D108BD9-81ED-4DB2-BD59-A6C34878D82A}">
                    <a16:rowId xmlns:a16="http://schemas.microsoft.com/office/drawing/2014/main" val="2657825451"/>
                  </a:ext>
                </a:extLst>
              </a:tr>
              <a:tr h="425640">
                <a:tc>
                  <a:txBody>
                    <a:bodyPr/>
                    <a:lstStyle/>
                    <a:p>
                      <a:r>
                        <a:rPr lang="en-US" sz="2000" b="1" dirty="0">
                          <a:latin typeface="Arial" panose="020B0604020202020204" pitchFamily="34" charset="0"/>
                          <a:cs typeface="Arial" panose="020B0604020202020204" pitchFamily="34" charset="0"/>
                        </a:rPr>
                        <a:t>RO</a:t>
                      </a:r>
                    </a:p>
                  </a:txBody>
                  <a:tcPr/>
                </a:tc>
                <a:tc>
                  <a:txBody>
                    <a:bodyPr/>
                    <a:lstStyle/>
                    <a:p>
                      <a:r>
                        <a:rPr lang="en-US" sz="2000" b="1" dirty="0">
                          <a:latin typeface="Bahnschrift Light" panose="020B0502040204020203" pitchFamily="34" charset="0"/>
                        </a:rPr>
                        <a:t>278</a:t>
                      </a:r>
                    </a:p>
                  </a:txBody>
                  <a:tcPr/>
                </a:tc>
                <a:extLst>
                  <a:ext uri="{0D108BD9-81ED-4DB2-BD59-A6C34878D82A}">
                    <a16:rowId xmlns:a16="http://schemas.microsoft.com/office/drawing/2014/main" val="840850669"/>
                  </a:ext>
                </a:extLst>
              </a:tr>
              <a:tr h="425640">
                <a:tc>
                  <a:txBody>
                    <a:bodyPr/>
                    <a:lstStyle/>
                    <a:p>
                      <a:r>
                        <a:rPr lang="en-US" sz="2000" b="1" dirty="0">
                          <a:latin typeface="Arial" panose="020B0604020202020204" pitchFamily="34" charset="0"/>
                          <a:cs typeface="Arial" panose="020B0604020202020204" pitchFamily="34" charset="0"/>
                        </a:rPr>
                        <a:t>AM</a:t>
                      </a:r>
                    </a:p>
                  </a:txBody>
                  <a:tcPr/>
                </a:tc>
                <a:tc>
                  <a:txBody>
                    <a:bodyPr/>
                    <a:lstStyle/>
                    <a:p>
                      <a:r>
                        <a:rPr lang="en-US" sz="2000" b="1" dirty="0">
                          <a:latin typeface="Bahnschrift Light" panose="020B0502040204020203" pitchFamily="34" charset="0"/>
                        </a:rPr>
                        <a:t>165</a:t>
                      </a:r>
                    </a:p>
                  </a:txBody>
                  <a:tcPr/>
                </a:tc>
                <a:extLst>
                  <a:ext uri="{0D108BD9-81ED-4DB2-BD59-A6C34878D82A}">
                    <a16:rowId xmlns:a16="http://schemas.microsoft.com/office/drawing/2014/main" val="974969276"/>
                  </a:ext>
                </a:extLst>
              </a:tr>
              <a:tr h="425640">
                <a:tc>
                  <a:txBody>
                    <a:bodyPr/>
                    <a:lstStyle/>
                    <a:p>
                      <a:r>
                        <a:rPr lang="en-US" sz="2000" b="1" dirty="0">
                          <a:latin typeface="Arial" panose="020B0604020202020204" pitchFamily="34" charset="0"/>
                          <a:cs typeface="Arial" panose="020B0604020202020204" pitchFamily="34" charset="0"/>
                        </a:rPr>
                        <a:t>AC</a:t>
                      </a:r>
                    </a:p>
                  </a:txBody>
                  <a:tcPr/>
                </a:tc>
                <a:tc>
                  <a:txBody>
                    <a:bodyPr/>
                    <a:lstStyle/>
                    <a:p>
                      <a:r>
                        <a:rPr lang="en-US" sz="2000" b="1" dirty="0">
                          <a:latin typeface="Bahnschrift Light" panose="020B0502040204020203" pitchFamily="34" charset="0"/>
                        </a:rPr>
                        <a:t>92</a:t>
                      </a:r>
                    </a:p>
                  </a:txBody>
                  <a:tcPr/>
                </a:tc>
                <a:extLst>
                  <a:ext uri="{0D108BD9-81ED-4DB2-BD59-A6C34878D82A}">
                    <a16:rowId xmlns:a16="http://schemas.microsoft.com/office/drawing/2014/main" val="2525768434"/>
                  </a:ext>
                </a:extLst>
              </a:tr>
              <a:tr h="425640">
                <a:tc>
                  <a:txBody>
                    <a:bodyPr/>
                    <a:lstStyle/>
                    <a:p>
                      <a:r>
                        <a:rPr lang="en-US" sz="2000" b="1" dirty="0">
                          <a:latin typeface="Arial" panose="020B0604020202020204" pitchFamily="34" charset="0"/>
                          <a:cs typeface="Arial" panose="020B0604020202020204" pitchFamily="34" charset="0"/>
                        </a:rPr>
                        <a:t>AP</a:t>
                      </a:r>
                    </a:p>
                  </a:txBody>
                  <a:tcPr/>
                </a:tc>
                <a:tc>
                  <a:txBody>
                    <a:bodyPr/>
                    <a:lstStyle/>
                    <a:p>
                      <a:r>
                        <a:rPr lang="en-US" sz="2000" b="1" dirty="0">
                          <a:latin typeface="Bahnschrift Light" panose="020B0502040204020203" pitchFamily="34" charset="0"/>
                        </a:rPr>
                        <a:t>82</a:t>
                      </a:r>
                    </a:p>
                  </a:txBody>
                  <a:tcPr/>
                </a:tc>
                <a:extLst>
                  <a:ext uri="{0D108BD9-81ED-4DB2-BD59-A6C34878D82A}">
                    <a16:rowId xmlns:a16="http://schemas.microsoft.com/office/drawing/2014/main" val="1915384639"/>
                  </a:ext>
                </a:extLst>
              </a:tr>
              <a:tr h="425640">
                <a:tc>
                  <a:txBody>
                    <a:bodyPr/>
                    <a:lstStyle/>
                    <a:p>
                      <a:r>
                        <a:rPr lang="en-US" sz="2000" b="1" dirty="0">
                          <a:latin typeface="Arial" panose="020B0604020202020204" pitchFamily="34" charset="0"/>
                          <a:cs typeface="Arial" panose="020B0604020202020204" pitchFamily="34" charset="0"/>
                        </a:rPr>
                        <a:t>RR</a:t>
                      </a:r>
                    </a:p>
                  </a:txBody>
                  <a:tcPr/>
                </a:tc>
                <a:tc>
                  <a:txBody>
                    <a:bodyPr/>
                    <a:lstStyle/>
                    <a:p>
                      <a:r>
                        <a:rPr lang="en-US" sz="2000" b="1" dirty="0">
                          <a:latin typeface="Bahnschrift Light" panose="020B0502040204020203" pitchFamily="34" charset="0"/>
                        </a:rPr>
                        <a:t>52</a:t>
                      </a:r>
                    </a:p>
                  </a:txBody>
                  <a:tcPr/>
                </a:tc>
                <a:extLst>
                  <a:ext uri="{0D108BD9-81ED-4DB2-BD59-A6C34878D82A}">
                    <a16:rowId xmlns:a16="http://schemas.microsoft.com/office/drawing/2014/main" val="2473350536"/>
                  </a:ext>
                </a:extLst>
              </a:tr>
            </a:tbl>
          </a:graphicData>
        </a:graphic>
      </p:graphicFrame>
      <p:sp>
        <p:nvSpPr>
          <p:cNvPr id="8" name="TextBox 7">
            <a:extLst>
              <a:ext uri="{FF2B5EF4-FFF2-40B4-BE49-F238E27FC236}">
                <a16:creationId xmlns:a16="http://schemas.microsoft.com/office/drawing/2014/main" id="{7EF9A7AE-40CD-25C7-18AC-E8584260B8DF}"/>
              </a:ext>
            </a:extLst>
          </p:cNvPr>
          <p:cNvSpPr txBox="1"/>
          <p:nvPr/>
        </p:nvSpPr>
        <p:spPr>
          <a:xfrm>
            <a:off x="1635578" y="1502052"/>
            <a:ext cx="2139043" cy="461665"/>
          </a:xfrm>
          <a:prstGeom prst="rect">
            <a:avLst/>
          </a:prstGeom>
          <a:noFill/>
        </p:spPr>
        <p:txBody>
          <a:bodyPr wrap="square" rtlCol="0">
            <a:spAutoFit/>
          </a:bodyPr>
          <a:lstStyle/>
          <a:p>
            <a:pPr algn="ctr"/>
            <a:r>
              <a:rPr lang="en-US" sz="2400" b="1" dirty="0">
                <a:solidFill>
                  <a:srgbClr val="0070C0"/>
                </a:solidFill>
                <a:latin typeface="Arial Black" panose="020B0A04020102020204" pitchFamily="34" charset="0"/>
              </a:rPr>
              <a:t>TOP 5</a:t>
            </a:r>
          </a:p>
        </p:txBody>
      </p:sp>
      <p:sp>
        <p:nvSpPr>
          <p:cNvPr id="9" name="TextBox 8">
            <a:extLst>
              <a:ext uri="{FF2B5EF4-FFF2-40B4-BE49-F238E27FC236}">
                <a16:creationId xmlns:a16="http://schemas.microsoft.com/office/drawing/2014/main" id="{669C95F5-9BC5-E3C6-B08D-873E1F2760E6}"/>
              </a:ext>
            </a:extLst>
          </p:cNvPr>
          <p:cNvSpPr txBox="1"/>
          <p:nvPr/>
        </p:nvSpPr>
        <p:spPr>
          <a:xfrm>
            <a:off x="8000999" y="1548218"/>
            <a:ext cx="1796143" cy="369332"/>
          </a:xfrm>
          <a:prstGeom prst="rect">
            <a:avLst/>
          </a:prstGeom>
          <a:noFill/>
        </p:spPr>
        <p:txBody>
          <a:bodyPr wrap="square" rtlCol="0">
            <a:spAutoFit/>
          </a:bodyPr>
          <a:lstStyle/>
          <a:p>
            <a:pPr algn="ctr"/>
            <a:r>
              <a:rPr lang="en-US" b="1" dirty="0">
                <a:solidFill>
                  <a:srgbClr val="FF0000"/>
                </a:solidFill>
                <a:latin typeface="Arial Black" panose="020B0A04020102020204" pitchFamily="34" charset="0"/>
              </a:rPr>
              <a:t>BOTTOM 5</a:t>
            </a:r>
          </a:p>
        </p:txBody>
      </p:sp>
      <p:sp>
        <p:nvSpPr>
          <p:cNvPr id="10" name="TextBox 9">
            <a:extLst>
              <a:ext uri="{FF2B5EF4-FFF2-40B4-BE49-F238E27FC236}">
                <a16:creationId xmlns:a16="http://schemas.microsoft.com/office/drawing/2014/main" id="{50E37789-3D6C-372C-75F5-0187E68BEBCF}"/>
              </a:ext>
            </a:extLst>
          </p:cNvPr>
          <p:cNvSpPr txBox="1"/>
          <p:nvPr/>
        </p:nvSpPr>
        <p:spPr>
          <a:xfrm>
            <a:off x="250371" y="5125116"/>
            <a:ext cx="11571515" cy="95410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Calibri" panose="020F0502020204030204" pitchFamily="34" charset="0"/>
              </a:rPr>
              <a:t>The 77% of orders are placed from top 5 states whereas bottom 5 scores only 0.5%</a:t>
            </a:r>
          </a:p>
        </p:txBody>
      </p:sp>
    </p:spTree>
    <p:extLst>
      <p:ext uri="{BB962C8B-B14F-4D97-AF65-F5344CB8AC3E}">
        <p14:creationId xmlns:p14="http://schemas.microsoft.com/office/powerpoint/2010/main" val="9160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E905-FCE9-FF2C-F6FB-336B87811285}"/>
              </a:ext>
            </a:extLst>
          </p:cNvPr>
          <p:cNvSpPr>
            <a:spLocks noGrp="1"/>
          </p:cNvSpPr>
          <p:nvPr>
            <p:ph type="title"/>
          </p:nvPr>
        </p:nvSpPr>
        <p:spPr>
          <a:xfrm>
            <a:off x="838200" y="1"/>
            <a:ext cx="10515600" cy="737571"/>
          </a:xfrm>
        </p:spPr>
        <p:txBody>
          <a:bodyPr>
            <a:normAutofit/>
          </a:bodyPr>
          <a:lstStyle/>
          <a:p>
            <a:pPr algn="ctr"/>
            <a:r>
              <a:rPr lang="en-US" sz="2800" dirty="0">
                <a:solidFill>
                  <a:srgbClr val="FF0000"/>
                </a:solidFill>
                <a:latin typeface="Elephant" panose="02020904090505020303" pitchFamily="18" charset="0"/>
              </a:rPr>
              <a:t>MONTHLY TREND OF MARKET</a:t>
            </a:r>
          </a:p>
        </p:txBody>
      </p:sp>
      <p:graphicFrame>
        <p:nvGraphicFramePr>
          <p:cNvPr id="3" name="Chart 2">
            <a:extLst>
              <a:ext uri="{FF2B5EF4-FFF2-40B4-BE49-F238E27FC236}">
                <a16:creationId xmlns:a16="http://schemas.microsoft.com/office/drawing/2014/main" id="{3098B0D3-D44E-4C01-829C-84D99ED0DB00}"/>
              </a:ext>
            </a:extLst>
          </p:cNvPr>
          <p:cNvGraphicFramePr>
            <a:graphicFrameLocks/>
          </p:cNvGraphicFramePr>
          <p:nvPr>
            <p:extLst>
              <p:ext uri="{D42A27DB-BD31-4B8C-83A1-F6EECF244321}">
                <p14:modId xmlns:p14="http://schemas.microsoft.com/office/powerpoint/2010/main" val="3656272592"/>
              </p:ext>
            </p:extLst>
          </p:nvPr>
        </p:nvGraphicFramePr>
        <p:xfrm>
          <a:off x="1" y="2873829"/>
          <a:ext cx="12192000" cy="3844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748BE9B-94CF-9CBA-3296-58D75E654534}"/>
              </a:ext>
            </a:extLst>
          </p:cNvPr>
          <p:cNvSpPr txBox="1"/>
          <p:nvPr/>
        </p:nvSpPr>
        <p:spPr>
          <a:xfrm>
            <a:off x="472751" y="1082351"/>
            <a:ext cx="11719249"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With </a:t>
            </a:r>
            <a:r>
              <a:rPr lang="en-US" sz="2000" dirty="0" err="1">
                <a:latin typeface="Calibri" panose="020F0502020204030204" pitchFamily="34" charset="0"/>
                <a:ea typeface="Calibri" panose="020F0502020204030204" pitchFamily="34" charset="0"/>
                <a:cs typeface="Calibri" panose="020F0502020204030204" pitchFamily="34" charset="0"/>
              </a:rPr>
              <a:t>specificThe</a:t>
            </a:r>
            <a:r>
              <a:rPr lang="en-US" sz="2000" dirty="0">
                <a:latin typeface="Calibri" panose="020F0502020204030204" pitchFamily="34" charset="0"/>
                <a:ea typeface="Calibri" panose="020F0502020204030204" pitchFamily="34" charset="0"/>
                <a:cs typeface="Calibri" panose="020F0502020204030204" pitchFamily="34" charset="0"/>
              </a:rPr>
              <a:t> data indicates a distinct monthly trend in the market throughout the </a:t>
            </a:r>
            <a:r>
              <a:rPr lang="en-US" sz="2000" dirty="0" err="1">
                <a:latin typeface="Calibri" panose="020F0502020204030204" pitchFamily="34" charset="0"/>
                <a:ea typeface="Calibri" panose="020F0502020204030204" pitchFamily="34" charset="0"/>
                <a:cs typeface="Calibri" panose="020F0502020204030204" pitchFamily="34" charset="0"/>
              </a:rPr>
              <a:t>year,with</a:t>
            </a:r>
            <a:r>
              <a:rPr lang="en-US" sz="2000" dirty="0">
                <a:latin typeface="Calibri" panose="020F0502020204030204" pitchFamily="34" charset="0"/>
                <a:ea typeface="Calibri" panose="020F0502020204030204" pitchFamily="34" charset="0"/>
                <a:cs typeface="Calibri" panose="020F0502020204030204" pitchFamily="34" charset="0"/>
              </a:rPr>
              <a:t> specific months standing out in each quarter.</a:t>
            </a:r>
          </a:p>
          <a:p>
            <a:pPr marL="285750" indent="-28575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March ,</a:t>
            </a:r>
            <a:r>
              <a:rPr lang="en-US" sz="2000" dirty="0" err="1">
                <a:latin typeface="Calibri" panose="020F0502020204030204" pitchFamily="34" charset="0"/>
                <a:ea typeface="Calibri" panose="020F0502020204030204" pitchFamily="34" charset="0"/>
                <a:cs typeface="Calibri" panose="020F0502020204030204" pitchFamily="34" charset="0"/>
              </a:rPr>
              <a:t>May,August</a:t>
            </a:r>
            <a:r>
              <a:rPr lang="en-US" sz="2000" dirty="0">
                <a:latin typeface="Calibri" panose="020F0502020204030204" pitchFamily="34" charset="0"/>
                <a:ea typeface="Calibri" panose="020F0502020204030204" pitchFamily="34" charset="0"/>
                <a:cs typeface="Calibri" panose="020F0502020204030204" pitchFamily="34" charset="0"/>
              </a:rPr>
              <a:t> and November show higher order volumes compared to other months.</a:t>
            </a:r>
          </a:p>
          <a:p>
            <a:pPr marL="285750" indent="-28575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significant order volume in </a:t>
            </a:r>
            <a:r>
              <a:rPr lang="en-US" sz="2000" dirty="0" err="1">
                <a:latin typeface="Calibri" panose="020F0502020204030204" pitchFamily="34" charset="0"/>
                <a:ea typeface="Calibri" panose="020F0502020204030204" pitchFamily="34" charset="0"/>
                <a:cs typeface="Calibri" panose="020F0502020204030204" pitchFamily="34" charset="0"/>
              </a:rPr>
              <a:t>May,businesses</a:t>
            </a:r>
            <a:r>
              <a:rPr lang="en-US" sz="2000" dirty="0">
                <a:latin typeface="Calibri" panose="020F0502020204030204" pitchFamily="34" charset="0"/>
                <a:ea typeface="Calibri" panose="020F0502020204030204" pitchFamily="34" charset="0"/>
                <a:cs typeface="Calibri" panose="020F0502020204030204" pitchFamily="34" charset="0"/>
              </a:rPr>
              <a:t> should proactively prepare for this peak period to meet customer demands </a:t>
            </a:r>
            <a:r>
              <a:rPr lang="en-US" sz="2000" dirty="0" err="1">
                <a:latin typeface="Calibri" panose="020F0502020204030204" pitchFamily="34" charset="0"/>
                <a:ea typeface="Calibri" panose="020F0502020204030204" pitchFamily="34" charset="0"/>
                <a:cs typeface="Calibri" panose="020F0502020204030204" pitchFamily="34" charset="0"/>
              </a:rPr>
              <a:t>effectively.This</a:t>
            </a:r>
            <a:r>
              <a:rPr lang="en-US" sz="2000" dirty="0">
                <a:latin typeface="Calibri" panose="020F0502020204030204" pitchFamily="34" charset="0"/>
                <a:ea typeface="Calibri" panose="020F0502020204030204" pitchFamily="34" charset="0"/>
                <a:cs typeface="Calibri" panose="020F0502020204030204" pitchFamily="34" charset="0"/>
              </a:rPr>
              <a:t> may include increasing inventory </a:t>
            </a:r>
            <a:r>
              <a:rPr lang="en-US" sz="2000" dirty="0" err="1">
                <a:latin typeface="Calibri" panose="020F0502020204030204" pitchFamily="34" charset="0"/>
                <a:ea typeface="Calibri" panose="020F0502020204030204" pitchFamily="34" charset="0"/>
                <a:cs typeface="Calibri" panose="020F0502020204030204" pitchFamily="34" charset="0"/>
              </a:rPr>
              <a:t>levels,optimizing</a:t>
            </a:r>
            <a:r>
              <a:rPr lang="en-US" sz="2000" dirty="0">
                <a:latin typeface="Calibri" panose="020F0502020204030204" pitchFamily="34" charset="0"/>
                <a:ea typeface="Calibri" panose="020F0502020204030204" pitchFamily="34" charset="0"/>
                <a:cs typeface="Calibri" panose="020F0502020204030204" pitchFamily="34" charset="0"/>
              </a:rPr>
              <a:t> and operational processes.</a:t>
            </a:r>
          </a:p>
        </p:txBody>
      </p:sp>
    </p:spTree>
    <p:extLst>
      <p:ext uri="{BB962C8B-B14F-4D97-AF65-F5344CB8AC3E}">
        <p14:creationId xmlns:p14="http://schemas.microsoft.com/office/powerpoint/2010/main" val="87789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CECE-8BF9-DD2A-7BA2-18AB0732823A}"/>
              </a:ext>
            </a:extLst>
          </p:cNvPr>
          <p:cNvSpPr>
            <a:spLocks noGrp="1"/>
          </p:cNvSpPr>
          <p:nvPr>
            <p:ph type="title"/>
          </p:nvPr>
        </p:nvSpPr>
        <p:spPr/>
        <p:txBody>
          <a:bodyPr/>
          <a:lstStyle/>
          <a:p>
            <a:pPr algn="ctr"/>
            <a:r>
              <a:rPr lang="en-US" b="1" dirty="0">
                <a:latin typeface="Georgia" panose="02040502050405020303" pitchFamily="18" charset="0"/>
              </a:rPr>
              <a:t>DATASET</a:t>
            </a:r>
          </a:p>
        </p:txBody>
      </p:sp>
      <p:pic>
        <p:nvPicPr>
          <p:cNvPr id="5" name="Content Placeholder 4" descr="A blue button with a white shopping cart&#10;&#10;Description automatically generated with medium confidence">
            <a:extLst>
              <a:ext uri="{FF2B5EF4-FFF2-40B4-BE49-F238E27FC236}">
                <a16:creationId xmlns:a16="http://schemas.microsoft.com/office/drawing/2014/main" id="{F8718228-1388-DCFF-0F00-7B9DAE9221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028"/>
          <a:stretch/>
        </p:blipFill>
        <p:spPr>
          <a:xfrm>
            <a:off x="1329016" y="2088159"/>
            <a:ext cx="1741252" cy="1809530"/>
          </a:xfrm>
        </p:spPr>
      </p:pic>
      <p:pic>
        <p:nvPicPr>
          <p:cNvPr id="9" name="Picture 8">
            <a:extLst>
              <a:ext uri="{FF2B5EF4-FFF2-40B4-BE49-F238E27FC236}">
                <a16:creationId xmlns:a16="http://schemas.microsoft.com/office/drawing/2014/main" id="{431C4974-ACFC-1931-B5A5-BA9F9ACB7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953" y="2059525"/>
            <a:ext cx="1741252" cy="1866798"/>
          </a:xfrm>
          <a:prstGeom prst="rect">
            <a:avLst/>
          </a:prstGeom>
        </p:spPr>
      </p:pic>
      <p:pic>
        <p:nvPicPr>
          <p:cNvPr id="11" name="Picture 10">
            <a:extLst>
              <a:ext uri="{FF2B5EF4-FFF2-40B4-BE49-F238E27FC236}">
                <a16:creationId xmlns:a16="http://schemas.microsoft.com/office/drawing/2014/main" id="{AD47AF51-9E2B-AE31-C38C-FD55130FC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922" y="2088159"/>
            <a:ext cx="1741252" cy="1809530"/>
          </a:xfrm>
          <a:prstGeom prst="rect">
            <a:avLst/>
          </a:prstGeom>
        </p:spPr>
      </p:pic>
      <p:sp>
        <p:nvSpPr>
          <p:cNvPr id="16" name="TextBox 15">
            <a:extLst>
              <a:ext uri="{FF2B5EF4-FFF2-40B4-BE49-F238E27FC236}">
                <a16:creationId xmlns:a16="http://schemas.microsoft.com/office/drawing/2014/main" id="{1E6BFEBE-1DD4-3F21-CC07-C37651F3C429}"/>
              </a:ext>
            </a:extLst>
          </p:cNvPr>
          <p:cNvSpPr txBox="1"/>
          <p:nvPr/>
        </p:nvSpPr>
        <p:spPr>
          <a:xfrm>
            <a:off x="1475410" y="4295159"/>
            <a:ext cx="1448464" cy="584775"/>
          </a:xfrm>
          <a:prstGeom prst="rect">
            <a:avLst/>
          </a:prstGeom>
          <a:noFill/>
        </p:spPr>
        <p:txBody>
          <a:bodyPr wrap="square" rtlCol="0">
            <a:spAutoFit/>
          </a:bodyPr>
          <a:lstStyle/>
          <a:p>
            <a:pPr algn="ctr"/>
            <a:r>
              <a:rPr lang="en-US" sz="1600" b="1" dirty="0">
                <a:latin typeface="Georgia" panose="02040502050405020303" pitchFamily="18" charset="0"/>
              </a:rPr>
              <a:t>Domain</a:t>
            </a:r>
            <a:r>
              <a:rPr lang="en-US" sz="1600" dirty="0">
                <a:latin typeface="Georgia" panose="02040502050405020303" pitchFamily="18" charset="0"/>
              </a:rPr>
              <a:t> </a:t>
            </a:r>
          </a:p>
          <a:p>
            <a:pPr algn="ctr"/>
            <a:r>
              <a:rPr lang="en-US" sz="1600" dirty="0">
                <a:latin typeface="Georgia" panose="02040502050405020303" pitchFamily="18" charset="0"/>
              </a:rPr>
              <a:t> E-commerce</a:t>
            </a:r>
          </a:p>
        </p:txBody>
      </p:sp>
      <p:sp>
        <p:nvSpPr>
          <p:cNvPr id="17" name="TextBox 16">
            <a:extLst>
              <a:ext uri="{FF2B5EF4-FFF2-40B4-BE49-F238E27FC236}">
                <a16:creationId xmlns:a16="http://schemas.microsoft.com/office/drawing/2014/main" id="{90DBE3C1-7AFB-C270-33C5-5B395948D2D7}"/>
              </a:ext>
            </a:extLst>
          </p:cNvPr>
          <p:cNvSpPr txBox="1"/>
          <p:nvPr/>
        </p:nvSpPr>
        <p:spPr>
          <a:xfrm>
            <a:off x="5151179" y="4295158"/>
            <a:ext cx="2032800" cy="584775"/>
          </a:xfrm>
          <a:prstGeom prst="rect">
            <a:avLst/>
          </a:prstGeom>
          <a:noFill/>
        </p:spPr>
        <p:txBody>
          <a:bodyPr wrap="square" rtlCol="0">
            <a:spAutoFit/>
          </a:bodyPr>
          <a:lstStyle/>
          <a:p>
            <a:pPr algn="ctr"/>
            <a:r>
              <a:rPr lang="en-US" sz="1600" b="1" dirty="0">
                <a:latin typeface="Georgia" panose="02040502050405020303" pitchFamily="18" charset="0"/>
              </a:rPr>
              <a:t>Project Name</a:t>
            </a:r>
            <a:r>
              <a:rPr lang="en-US" sz="1600" dirty="0">
                <a:latin typeface="Georgia" panose="02040502050405020303" pitchFamily="18" charset="0"/>
              </a:rPr>
              <a:t> </a:t>
            </a:r>
          </a:p>
          <a:p>
            <a:pPr algn="ctr"/>
            <a:r>
              <a:rPr lang="en-US" sz="1600" dirty="0">
                <a:latin typeface="Georgia" panose="02040502050405020303" pitchFamily="18" charset="0"/>
              </a:rPr>
              <a:t> Olist Store Analysis</a:t>
            </a:r>
          </a:p>
        </p:txBody>
      </p:sp>
      <p:sp>
        <p:nvSpPr>
          <p:cNvPr id="18" name="TextBox 17">
            <a:extLst>
              <a:ext uri="{FF2B5EF4-FFF2-40B4-BE49-F238E27FC236}">
                <a16:creationId xmlns:a16="http://schemas.microsoft.com/office/drawing/2014/main" id="{30E52BCA-8998-84AC-7CA8-0D309066C8B0}"/>
              </a:ext>
            </a:extLst>
          </p:cNvPr>
          <p:cNvSpPr txBox="1"/>
          <p:nvPr/>
        </p:nvSpPr>
        <p:spPr>
          <a:xfrm>
            <a:off x="8888316" y="4295157"/>
            <a:ext cx="1594858" cy="584775"/>
          </a:xfrm>
          <a:prstGeom prst="rect">
            <a:avLst/>
          </a:prstGeom>
          <a:noFill/>
        </p:spPr>
        <p:txBody>
          <a:bodyPr wrap="square" rtlCol="0">
            <a:spAutoFit/>
          </a:bodyPr>
          <a:lstStyle/>
          <a:p>
            <a:pPr algn="ctr"/>
            <a:r>
              <a:rPr lang="en-US" sz="1600" b="1" dirty="0">
                <a:latin typeface="Georgia" panose="02040502050405020303" pitchFamily="18" charset="0"/>
              </a:rPr>
              <a:t>Dataset Type</a:t>
            </a:r>
            <a:endParaRPr lang="en-US" sz="1600" dirty="0">
              <a:latin typeface="Georgia" panose="02040502050405020303" pitchFamily="18" charset="0"/>
            </a:endParaRPr>
          </a:p>
          <a:p>
            <a:pPr algn="ctr"/>
            <a:r>
              <a:rPr lang="en-US" sz="1600" dirty="0">
                <a:latin typeface="Georgia" panose="02040502050405020303" pitchFamily="18" charset="0"/>
              </a:rPr>
              <a:t> CSV Data</a:t>
            </a:r>
          </a:p>
        </p:txBody>
      </p:sp>
    </p:spTree>
    <p:extLst>
      <p:ext uri="{BB962C8B-B14F-4D97-AF65-F5344CB8AC3E}">
        <p14:creationId xmlns:p14="http://schemas.microsoft.com/office/powerpoint/2010/main" val="3900219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4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8DFE-5CB7-EBEA-4EE1-6872DAB8CC3A}"/>
              </a:ext>
            </a:extLst>
          </p:cNvPr>
          <p:cNvSpPr>
            <a:spLocks noGrp="1"/>
          </p:cNvSpPr>
          <p:nvPr>
            <p:ph type="title"/>
          </p:nvPr>
        </p:nvSpPr>
        <p:spPr>
          <a:xfrm>
            <a:off x="646112" y="452719"/>
            <a:ext cx="9404723" cy="800349"/>
          </a:xfrm>
        </p:spPr>
        <p:txBody>
          <a:bodyPr>
            <a:normAutofit/>
          </a:bodyPr>
          <a:lstStyle/>
          <a:p>
            <a:pPr algn="ctr"/>
            <a:r>
              <a:rPr lang="en-US" b="1" dirty="0">
                <a:solidFill>
                  <a:srgbClr val="FF0000"/>
                </a:solidFill>
                <a:effectLst>
                  <a:reflection blurRad="6350" stA="55000" endA="50" endPos="85000" dist="60007" dir="5400000" sy="-100000" algn="bl" rotWithShape="0"/>
                </a:effectLst>
              </a:rPr>
              <a:t>CONCLUSION</a:t>
            </a:r>
          </a:p>
        </p:txBody>
      </p:sp>
      <p:sp>
        <p:nvSpPr>
          <p:cNvPr id="3" name="Content Placeholder 2">
            <a:extLst>
              <a:ext uri="{FF2B5EF4-FFF2-40B4-BE49-F238E27FC236}">
                <a16:creationId xmlns:a16="http://schemas.microsoft.com/office/drawing/2014/main" id="{C6415AF8-708E-8ADC-0A1C-7C4C4DAFD219}"/>
              </a:ext>
            </a:extLst>
          </p:cNvPr>
          <p:cNvSpPr>
            <a:spLocks noGrp="1"/>
          </p:cNvSpPr>
          <p:nvPr>
            <p:ph idx="1"/>
          </p:nvPr>
        </p:nvSpPr>
        <p:spPr>
          <a:xfrm>
            <a:off x="0" y="1546579"/>
            <a:ext cx="12192000" cy="4690935"/>
          </a:xfrm>
        </p:spPr>
        <p:txBody>
          <a:bodyPr>
            <a:normAutofit fontScale="62500" lnSpcReduction="20000"/>
          </a:bodyPr>
          <a:lstStyle/>
          <a:p>
            <a:pPr algn="just">
              <a:buFont typeface="Wingdings" panose="05000000000000000000" pitchFamily="2" charset="2"/>
              <a:buChar char="Ø"/>
            </a:pPr>
            <a:r>
              <a:rPr lang="en-US" sz="3400" dirty="0">
                <a:latin typeface="Calibri" panose="020F0502020204030204" pitchFamily="34" charset="0"/>
                <a:ea typeface="Calibri" panose="020F0502020204030204" pitchFamily="34" charset="0"/>
                <a:cs typeface="Calibri" panose="020F0502020204030204" pitchFamily="34" charset="0"/>
              </a:rPr>
              <a:t>The analysis also focuses on the product categories with respect to the price and the review score of the customer. So, if the company focuses on the product’s pricing strategy and makes product improvements on the basis of consumer opinion, the company can make better revenue and can increase the range of products under each category. </a:t>
            </a:r>
          </a:p>
          <a:p>
            <a:pPr algn="just">
              <a:buFont typeface="Wingdings" panose="05000000000000000000" pitchFamily="2" charset="2"/>
              <a:buChar char="Ø"/>
            </a:pPr>
            <a:endParaRPr lang="en-US" sz="34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3400" dirty="0">
                <a:latin typeface="Calibri" panose="020F0502020204030204" pitchFamily="34" charset="0"/>
                <a:ea typeface="Calibri" panose="020F0502020204030204" pitchFamily="34" charset="0"/>
                <a:cs typeface="Calibri" panose="020F0502020204030204" pitchFamily="34" charset="0"/>
              </a:rPr>
              <a:t>The organization needs to purposely address the purchaser's survey and continue to adjust and change the item range. Future work in this space might incorporate recognizing how connections revealed in this investigation might be applied to further develop income inside comparative internet business organizations in Brazil </a:t>
            </a:r>
          </a:p>
          <a:p>
            <a:pPr marL="0" indent="0" algn="just">
              <a:buNone/>
            </a:pPr>
            <a:r>
              <a:rPr lang="en-US" sz="34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SUGGESTIONS :</a:t>
            </a:r>
          </a:p>
          <a:p>
            <a:pPr algn="just">
              <a:buFont typeface="Wingdings" panose="05000000000000000000" pitchFamily="2" charset="2"/>
              <a:buChar char="ü"/>
            </a:pPr>
            <a:r>
              <a:rPr lang="en-US" sz="3400" dirty="0">
                <a:latin typeface="Calibri" panose="020F0502020204030204" pitchFamily="34" charset="0"/>
                <a:ea typeface="Calibri" panose="020F0502020204030204" pitchFamily="34" charset="0"/>
                <a:cs typeface="Calibri" panose="020F0502020204030204" pitchFamily="34" charset="0"/>
              </a:rPr>
              <a:t>Prioritize efficient shipping             -  Ensure timely and reliable deliveries</a:t>
            </a:r>
          </a:p>
          <a:p>
            <a:pPr algn="just">
              <a:buFont typeface="Wingdings" panose="05000000000000000000" pitchFamily="2" charset="2"/>
              <a:buChar char="ü"/>
            </a:pPr>
            <a:r>
              <a:rPr lang="en-US" sz="3400" dirty="0">
                <a:latin typeface="Calibri" panose="020F0502020204030204" pitchFamily="34" charset="0"/>
                <a:ea typeface="Calibri" panose="020F0502020204030204" pitchFamily="34" charset="0"/>
                <a:cs typeface="Calibri" panose="020F0502020204030204" pitchFamily="34" charset="0"/>
              </a:rPr>
              <a:t>Continuous process improvement  -  Regularly evaluate and enhance operational efficiency</a:t>
            </a:r>
          </a:p>
          <a:p>
            <a:pPr algn="just">
              <a:buFont typeface="Wingdings" panose="05000000000000000000" pitchFamily="2" charset="2"/>
              <a:buChar char="ü"/>
            </a:pPr>
            <a:r>
              <a:rPr lang="en-US" sz="3400" dirty="0">
                <a:latin typeface="Calibri" panose="020F0502020204030204" pitchFamily="34" charset="0"/>
                <a:ea typeface="Calibri" panose="020F0502020204030204" pitchFamily="34" charset="0"/>
                <a:cs typeface="Calibri" panose="020F0502020204030204" pitchFamily="34" charset="0"/>
              </a:rPr>
              <a:t>Customer feedback and insights    -  Actively listen to customer </a:t>
            </a:r>
            <a:r>
              <a:rPr lang="en-US" sz="3400" dirty="0" err="1">
                <a:latin typeface="Calibri" panose="020F0502020204030204" pitchFamily="34" charset="0"/>
                <a:ea typeface="Calibri" panose="020F0502020204030204" pitchFamily="34" charset="0"/>
                <a:cs typeface="Calibri" panose="020F0502020204030204" pitchFamily="34" charset="0"/>
              </a:rPr>
              <a:t>feedback,address</a:t>
            </a:r>
            <a:r>
              <a:rPr lang="en-US" sz="3400" dirty="0">
                <a:latin typeface="Calibri" panose="020F0502020204030204" pitchFamily="34" charset="0"/>
                <a:ea typeface="Calibri" panose="020F0502020204030204" pitchFamily="34" charset="0"/>
                <a:cs typeface="Calibri" panose="020F0502020204030204" pitchFamily="34" charset="0"/>
              </a:rPr>
              <a:t> concerns promptly</a:t>
            </a:r>
          </a:p>
          <a:p>
            <a:pPr marL="0" indent="0">
              <a:buNone/>
            </a:pPr>
            <a:endParaRPr lang="en-US" dirty="0">
              <a:latin typeface="+mn-lt"/>
            </a:endParaRPr>
          </a:p>
          <a:p>
            <a:pPr marL="0" indent="0">
              <a:buNone/>
            </a:pPr>
            <a:endParaRPr lang="en-US" dirty="0">
              <a:latin typeface="+mn-lt"/>
            </a:endParaRPr>
          </a:p>
        </p:txBody>
      </p:sp>
      <p:pic>
        <p:nvPicPr>
          <p:cNvPr id="4" name="Picture 3">
            <a:extLst>
              <a:ext uri="{FF2B5EF4-FFF2-40B4-BE49-F238E27FC236}">
                <a16:creationId xmlns:a16="http://schemas.microsoft.com/office/drawing/2014/main" id="{B39845A6-9F01-E309-2490-C07D96F45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2" y="3"/>
            <a:ext cx="1345809" cy="1178028"/>
          </a:xfrm>
          <a:prstGeom prst="rect">
            <a:avLst/>
          </a:prstGeom>
        </p:spPr>
      </p:pic>
    </p:spTree>
    <p:extLst>
      <p:ext uri="{BB962C8B-B14F-4D97-AF65-F5344CB8AC3E}">
        <p14:creationId xmlns:p14="http://schemas.microsoft.com/office/powerpoint/2010/main" val="1167034742"/>
      </p:ext>
    </p:extLst>
  </p:cSld>
  <p:clrMapOvr>
    <a:masterClrMapping/>
  </p:clrMapOvr>
  <mc:AlternateContent xmlns:mc="http://schemas.openxmlformats.org/markup-compatibility/2006" xmlns:p14="http://schemas.microsoft.com/office/powerpoint/2010/main">
    <mc:Choice Requires="p14">
      <p:transition spd="slow" p14:dur="2000" advTm="1112"/>
    </mc:Choice>
    <mc:Fallback xmlns="">
      <p:transition spd="slow" advTm="111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 name="Rectangle 22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4" name="Freeform: Shape 22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26" name="Freeform: Shape 22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28" name="Freeform: Shape 22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1" name="Freeform: Shape 23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2" name="Freeform: Shape 23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3" name="Freeform: Shape 23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3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40" name="Freeform: Shape 23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1" name="Freeform: Shape 24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2" name="Freeform: Shape 24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3" name="Freeform: Shape 24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4" name="Freeform: Shape 24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5" name="Freeform: Shape 24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6" name="Freeform: Shape 24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48" name="Rectangle 24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0" name="Rectangle 24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42" name="Picture 141" descr="Aerial view of a highway near the ocean">
            <a:extLst>
              <a:ext uri="{FF2B5EF4-FFF2-40B4-BE49-F238E27FC236}">
                <a16:creationId xmlns:a16="http://schemas.microsoft.com/office/drawing/2014/main" id="{2E59B7DF-4CBC-3246-C1EA-C6C585E8615E}"/>
              </a:ext>
            </a:extLst>
          </p:cNvPr>
          <p:cNvPicPr>
            <a:picLocks noChangeAspect="1"/>
          </p:cNvPicPr>
          <p:nvPr/>
        </p:nvPicPr>
        <p:blipFill rotWithShape="1">
          <a:blip r:embed="rId2">
            <a:alphaModFix/>
          </a:blip>
          <a:srcRect t="5856" r="-1" b="19139"/>
          <a:stretch/>
        </p:blipFill>
        <p:spPr>
          <a:xfrm>
            <a:off x="20" y="10"/>
            <a:ext cx="12188932" cy="6856614"/>
          </a:xfrm>
          <a:prstGeom prst="rect">
            <a:avLst/>
          </a:prstGeom>
        </p:spPr>
      </p:pic>
      <p:sp>
        <p:nvSpPr>
          <p:cNvPr id="252" name="Rectangle 251">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124261"/>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8AB2CA-7184-6FB8-4A36-031F67CEB386}"/>
              </a:ext>
            </a:extLst>
          </p:cNvPr>
          <p:cNvSpPr txBox="1"/>
          <p:nvPr/>
        </p:nvSpPr>
        <p:spPr>
          <a:xfrm>
            <a:off x="2997082" y="1302770"/>
            <a:ext cx="6198566" cy="1013541"/>
          </a:xfrm>
          <a:prstGeom prst="rect">
            <a:avLst/>
          </a:prstGeom>
        </p:spPr>
        <p:txBody>
          <a:bodyPr vert="horz" lIns="91440" tIns="45720" rIns="91440" bIns="45720" rtlCol="0" anchor="b">
            <a:noAutofit/>
          </a:bodyPr>
          <a:lstStyle/>
          <a:p>
            <a:pPr algn="ctr">
              <a:spcBef>
                <a:spcPct val="0"/>
              </a:spcBef>
              <a:spcAft>
                <a:spcPts val="600"/>
              </a:spcAft>
            </a:pPr>
            <a:r>
              <a:rPr lang="en-US" sz="6600" b="1" kern="1200" dirty="0">
                <a:ln w="6600">
                  <a:solidFill>
                    <a:schemeClr val="accent6">
                      <a:lumMod val="60000"/>
                      <a:lumOff val="40000"/>
                    </a:schemeClr>
                  </a:solidFill>
                  <a:prstDash val="solid"/>
                </a:ln>
                <a:solidFill>
                  <a:schemeClr val="bg1"/>
                </a:solidFill>
                <a:effectLst>
                  <a:outerShdw dist="38100" dir="2700000" algn="tl" rotWithShape="0">
                    <a:schemeClr val="accent2"/>
                  </a:outerShdw>
                </a:effectLst>
                <a:latin typeface="Georgia" panose="02040502050405020303" pitchFamily="18" charset="0"/>
                <a:ea typeface="+mj-ea"/>
                <a:cs typeface="+mj-cs"/>
              </a:rPr>
              <a:t>Thank You</a:t>
            </a:r>
          </a:p>
        </p:txBody>
      </p:sp>
      <p:grpSp>
        <p:nvGrpSpPr>
          <p:cNvPr id="254"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55" name="Freeform: Shape 254">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257" name="Freeform: Shape 256">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58" name="Freeform: Shape 257">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59" name="Freeform: Shape 258">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60" name="Freeform: Shape 259">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63"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4"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6" name="Freeform: Shape 265">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72" name="Freeform: Shape 271">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5" name="Freeform: Shape 264">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3811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F888-1E06-2F3B-BD1E-4386024490A0}"/>
              </a:ext>
            </a:extLst>
          </p:cNvPr>
          <p:cNvSpPr>
            <a:spLocks noGrp="1"/>
          </p:cNvSpPr>
          <p:nvPr>
            <p:ph type="title"/>
          </p:nvPr>
        </p:nvSpPr>
        <p:spPr/>
        <p:txBody>
          <a:bodyPr vert="horz" lIns="91440" tIns="45720" rIns="91440" bIns="45720" rtlCol="0" anchor="b">
            <a:normAutofit/>
          </a:bodyPr>
          <a:lstStyle/>
          <a:p>
            <a:r>
              <a:rPr lang="en-US" sz="5400" b="1" kern="1200" dirty="0">
                <a:solidFill>
                  <a:srgbClr val="00B0F0"/>
                </a:solidFill>
                <a:latin typeface="Georgia" panose="02040502050405020303" pitchFamily="18" charset="0"/>
              </a:rPr>
              <a:t>KPI’s</a:t>
            </a:r>
          </a:p>
        </p:txBody>
      </p:sp>
      <p:graphicFrame>
        <p:nvGraphicFramePr>
          <p:cNvPr id="53" name="Content Placeholder 2">
            <a:extLst>
              <a:ext uri="{FF2B5EF4-FFF2-40B4-BE49-F238E27FC236}">
                <a16:creationId xmlns:a16="http://schemas.microsoft.com/office/drawing/2014/main" id="{9E749F12-0AF4-D73F-3506-7BF1A8117B84}"/>
              </a:ext>
            </a:extLst>
          </p:cNvPr>
          <p:cNvGraphicFramePr>
            <a:graphicFrameLocks noGrp="1"/>
          </p:cNvGraphicFramePr>
          <p:nvPr>
            <p:ph idx="1"/>
            <p:extLst>
              <p:ext uri="{D42A27DB-BD31-4B8C-83A1-F6EECF244321}">
                <p14:modId xmlns:p14="http://schemas.microsoft.com/office/powerpoint/2010/main" val="1261610960"/>
              </p:ext>
            </p:extLst>
          </p:nvPr>
        </p:nvGraphicFramePr>
        <p:xfrm>
          <a:off x="1306286" y="1825625"/>
          <a:ext cx="10047514" cy="4215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89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2471-DEEA-1913-41F3-007C8F4CC3EE}"/>
              </a:ext>
            </a:extLst>
          </p:cNvPr>
          <p:cNvSpPr>
            <a:spLocks noGrp="1"/>
          </p:cNvSpPr>
          <p:nvPr>
            <p:ph type="title"/>
          </p:nvPr>
        </p:nvSpPr>
        <p:spPr>
          <a:xfrm>
            <a:off x="1616528" y="365126"/>
            <a:ext cx="9737271" cy="973818"/>
          </a:xfrm>
        </p:spPr>
        <p:txBody>
          <a:bodyPr>
            <a:normAutofit/>
          </a:bodyPr>
          <a:lstStyle/>
          <a:p>
            <a:pPr algn="ctr"/>
            <a:r>
              <a:rPr lang="en-US" sz="2800" b="1" dirty="0">
                <a:solidFill>
                  <a:srgbClr val="FF0000"/>
                </a:solidFill>
              </a:rPr>
              <a:t>INTRODUCTION</a:t>
            </a:r>
          </a:p>
        </p:txBody>
      </p:sp>
      <p:sp>
        <p:nvSpPr>
          <p:cNvPr id="3" name="Content Placeholder 2">
            <a:extLst>
              <a:ext uri="{FF2B5EF4-FFF2-40B4-BE49-F238E27FC236}">
                <a16:creationId xmlns:a16="http://schemas.microsoft.com/office/drawing/2014/main" id="{E8E5CF38-177A-FD48-31B2-56A829666D5A}"/>
              </a:ext>
            </a:extLst>
          </p:cNvPr>
          <p:cNvSpPr>
            <a:spLocks noGrp="1"/>
          </p:cNvSpPr>
          <p:nvPr>
            <p:ph idx="1"/>
          </p:nvPr>
        </p:nvSpPr>
        <p:spPr>
          <a:xfrm>
            <a:off x="914399" y="1825625"/>
            <a:ext cx="10989129" cy="4351338"/>
          </a:xfrm>
        </p:spPr>
        <p:txBody>
          <a:bodyPr>
            <a:normAutofit fontScale="85000" lnSpcReduction="20000"/>
          </a:bodyPr>
          <a:lstStyle/>
          <a:p>
            <a:pPr>
              <a:buFont typeface="Wingdings" panose="05000000000000000000" pitchFamily="2" charset="2"/>
              <a:buChar char="Ø"/>
            </a:pPr>
            <a:r>
              <a:rPr lang="en-US" dirty="0" err="1">
                <a:solidFill>
                  <a:schemeClr val="tx1">
                    <a:lumMod val="85000"/>
                  </a:schemeClr>
                </a:solidFill>
                <a:latin typeface="+mn-lt"/>
                <a:cs typeface="Angsana New" panose="02020603050405020304" pitchFamily="18" charset="-34"/>
              </a:rPr>
              <a:t>Olist</a:t>
            </a:r>
            <a:r>
              <a:rPr lang="en-US" dirty="0">
                <a:solidFill>
                  <a:schemeClr val="tx1">
                    <a:lumMod val="85000"/>
                  </a:schemeClr>
                </a:solidFill>
                <a:latin typeface="+mn-lt"/>
                <a:cs typeface="Angsana New" panose="02020603050405020304" pitchFamily="18" charset="-34"/>
              </a:rPr>
              <a:t> data is a Brazilian E-Commerce Public Dataset.</a:t>
            </a:r>
          </a:p>
          <a:p>
            <a:pPr>
              <a:buFont typeface="Wingdings" panose="05000000000000000000" pitchFamily="2" charset="2"/>
              <a:buChar char="Ø"/>
            </a:pPr>
            <a:r>
              <a:rPr lang="en-US" sz="2800" dirty="0" err="1">
                <a:solidFill>
                  <a:schemeClr val="tx1">
                    <a:lumMod val="85000"/>
                  </a:schemeClr>
                </a:solidFill>
              </a:rPr>
              <a:t>Olist</a:t>
            </a:r>
            <a:r>
              <a:rPr lang="en-US" sz="2800" dirty="0">
                <a:solidFill>
                  <a:schemeClr val="tx1">
                    <a:lumMod val="85000"/>
                  </a:schemeClr>
                </a:solidFill>
              </a:rPr>
              <a:t> provides a marketplace where sellers can list their products and reach a larger customer base, as well as tools to help manage their online store, track orders, and handle customer support.</a:t>
            </a:r>
          </a:p>
          <a:p>
            <a:pPr>
              <a:buFont typeface="Wingdings" panose="05000000000000000000" pitchFamily="2" charset="2"/>
              <a:buChar char="Ø"/>
            </a:pPr>
            <a:r>
              <a:rPr lang="en-US" dirty="0">
                <a:solidFill>
                  <a:schemeClr val="tx1">
                    <a:lumMod val="85000"/>
                  </a:schemeClr>
                </a:solidFill>
                <a:latin typeface="+mn-lt"/>
                <a:cs typeface="Angsana New" panose="02020603050405020304" pitchFamily="18" charset="-34"/>
              </a:rPr>
              <a:t>This is real commercial data, it has been anonymized.</a:t>
            </a:r>
          </a:p>
          <a:p>
            <a:pPr>
              <a:buFont typeface="Wingdings" panose="05000000000000000000" pitchFamily="2" charset="2"/>
              <a:buChar char="Ø"/>
            </a:pPr>
            <a:r>
              <a:rPr lang="en-US" dirty="0" err="1">
                <a:solidFill>
                  <a:schemeClr val="tx1">
                    <a:lumMod val="85000"/>
                  </a:schemeClr>
                </a:solidFill>
                <a:latin typeface="+mn-lt"/>
                <a:cs typeface="Angsana New" panose="02020603050405020304" pitchFamily="18" charset="-34"/>
              </a:rPr>
              <a:t>Olist</a:t>
            </a:r>
            <a:r>
              <a:rPr lang="en-US" dirty="0">
                <a:solidFill>
                  <a:schemeClr val="tx1">
                    <a:lumMod val="85000"/>
                  </a:schemeClr>
                </a:solidFill>
                <a:latin typeface="+mn-lt"/>
                <a:cs typeface="Angsana New" panose="02020603050405020304" pitchFamily="18" charset="-34"/>
              </a:rPr>
              <a:t> is the largest department store in Brazilian marketplaces. </a:t>
            </a:r>
            <a:r>
              <a:rPr lang="en-US" dirty="0" err="1">
                <a:solidFill>
                  <a:schemeClr val="tx1">
                    <a:lumMod val="85000"/>
                  </a:schemeClr>
                </a:solidFill>
                <a:latin typeface="+mn-lt"/>
                <a:cs typeface="Angsana New" panose="02020603050405020304" pitchFamily="18" charset="-34"/>
              </a:rPr>
              <a:t>Olist</a:t>
            </a:r>
            <a:r>
              <a:rPr lang="en-US" dirty="0">
                <a:solidFill>
                  <a:schemeClr val="tx1">
                    <a:lumMod val="85000"/>
                  </a:schemeClr>
                </a:solidFill>
                <a:latin typeface="+mn-lt"/>
                <a:cs typeface="Angsana New" panose="02020603050405020304" pitchFamily="18" charset="-34"/>
              </a:rPr>
              <a:t> connects small businesses from all over Brazil to channels without hassle and with a single contract. Those merchants are able to sell their products through the </a:t>
            </a:r>
            <a:r>
              <a:rPr lang="en-US" dirty="0" err="1">
                <a:solidFill>
                  <a:schemeClr val="tx1">
                    <a:lumMod val="85000"/>
                  </a:schemeClr>
                </a:solidFill>
                <a:latin typeface="+mn-lt"/>
                <a:cs typeface="Angsana New" panose="02020603050405020304" pitchFamily="18" charset="-34"/>
              </a:rPr>
              <a:t>Olist</a:t>
            </a:r>
            <a:r>
              <a:rPr lang="en-US" dirty="0">
                <a:solidFill>
                  <a:schemeClr val="tx1">
                    <a:lumMod val="85000"/>
                  </a:schemeClr>
                </a:solidFill>
                <a:latin typeface="+mn-lt"/>
                <a:cs typeface="Angsana New" panose="02020603050405020304" pitchFamily="18" charset="-34"/>
              </a:rPr>
              <a:t> Store and ship them directly to the customers using </a:t>
            </a:r>
            <a:r>
              <a:rPr lang="en-US" dirty="0" err="1">
                <a:solidFill>
                  <a:schemeClr val="tx1">
                    <a:lumMod val="85000"/>
                  </a:schemeClr>
                </a:solidFill>
                <a:latin typeface="+mn-lt"/>
                <a:cs typeface="Angsana New" panose="02020603050405020304" pitchFamily="18" charset="-34"/>
              </a:rPr>
              <a:t>Olist</a:t>
            </a:r>
            <a:r>
              <a:rPr lang="en-US" dirty="0">
                <a:solidFill>
                  <a:schemeClr val="tx1">
                    <a:lumMod val="85000"/>
                  </a:schemeClr>
                </a:solidFill>
                <a:latin typeface="+mn-lt"/>
                <a:cs typeface="Angsana New" panose="02020603050405020304" pitchFamily="18" charset="-34"/>
              </a:rPr>
              <a:t> logistics partners. The company emphasizes the structuring of the product and focuses on service excellence for the tenants and the end consumers.</a:t>
            </a:r>
          </a:p>
          <a:p>
            <a:endParaRPr lang="en-US" dirty="0"/>
          </a:p>
        </p:txBody>
      </p:sp>
    </p:spTree>
    <p:extLst>
      <p:ext uri="{BB962C8B-B14F-4D97-AF65-F5344CB8AC3E}">
        <p14:creationId xmlns:p14="http://schemas.microsoft.com/office/powerpoint/2010/main" val="247532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6B8E-283D-41E5-C949-3532299627AB}"/>
              </a:ext>
            </a:extLst>
          </p:cNvPr>
          <p:cNvSpPr>
            <a:spLocks noGrp="1"/>
          </p:cNvSpPr>
          <p:nvPr>
            <p:ph type="title"/>
          </p:nvPr>
        </p:nvSpPr>
        <p:spPr>
          <a:xfrm>
            <a:off x="838200" y="681037"/>
            <a:ext cx="10515600" cy="1009651"/>
          </a:xfrm>
        </p:spPr>
        <p:txBody>
          <a:bodyPr>
            <a:normAutofit fontScale="90000"/>
          </a:bodyPr>
          <a:lstStyle/>
          <a:p>
            <a:pPr algn="ctr"/>
            <a:r>
              <a:rPr lang="en-US" sz="4000" dirty="0">
                <a:solidFill>
                  <a:srgbClr val="FF0000"/>
                </a:solidFill>
              </a:rPr>
              <a:t>DATA MODEL</a:t>
            </a:r>
            <a:br>
              <a:rPr lang="en-US" sz="2800" dirty="0">
                <a:solidFill>
                  <a:srgbClr val="FF0000"/>
                </a:solidFill>
              </a:rPr>
            </a:br>
            <a:r>
              <a:rPr lang="en-US" sz="2800" dirty="0">
                <a:latin typeface="+mn-lt"/>
              </a:rPr>
              <a:t>There are multiple datasets associated with the </a:t>
            </a:r>
            <a:r>
              <a:rPr lang="en-US" sz="2800" dirty="0" err="1">
                <a:latin typeface="+mn-lt"/>
              </a:rPr>
              <a:t>Olist</a:t>
            </a:r>
            <a:r>
              <a:rPr lang="en-US" sz="2800" dirty="0">
                <a:latin typeface="+mn-lt"/>
              </a:rPr>
              <a:t> store, and each dataset is connected through a common column  .</a:t>
            </a:r>
            <a:br>
              <a:rPr lang="en-US" sz="2800" dirty="0">
                <a:latin typeface="Algerian" panose="04020705040A02060702" pitchFamily="82" charset="0"/>
              </a:rPr>
            </a:br>
            <a:endParaRPr lang="en-US" sz="2800" dirty="0">
              <a:solidFill>
                <a:srgbClr val="FF0000"/>
              </a:solidFill>
            </a:endParaRPr>
          </a:p>
        </p:txBody>
      </p:sp>
      <p:pic>
        <p:nvPicPr>
          <p:cNvPr id="4" name="Content Placeholder 3">
            <a:extLst>
              <a:ext uri="{FF2B5EF4-FFF2-40B4-BE49-F238E27FC236}">
                <a16:creationId xmlns:a16="http://schemas.microsoft.com/office/drawing/2014/main" id="{9C9FAE7A-D618-8778-8007-2C686A501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12192000" cy="5167311"/>
          </a:xfrm>
          <a:prstGeom prst="rect">
            <a:avLst/>
          </a:prstGeom>
        </p:spPr>
      </p:pic>
    </p:spTree>
    <p:extLst>
      <p:ext uri="{BB962C8B-B14F-4D97-AF65-F5344CB8AC3E}">
        <p14:creationId xmlns:p14="http://schemas.microsoft.com/office/powerpoint/2010/main" val="57618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4" descr="Person writing on a notepad">
            <a:extLst>
              <a:ext uri="{FF2B5EF4-FFF2-40B4-BE49-F238E27FC236}">
                <a16:creationId xmlns:a16="http://schemas.microsoft.com/office/drawing/2014/main" id="{8BD1F6BB-04C9-AD18-A119-6EE9BAB668C3}"/>
              </a:ext>
            </a:extLst>
          </p:cNvPr>
          <p:cNvPicPr>
            <a:picLocks noChangeAspect="1"/>
          </p:cNvPicPr>
          <p:nvPr/>
        </p:nvPicPr>
        <p:blipFill rotWithShape="1">
          <a:blip r:embed="rId2">
            <a:alphaModFix/>
          </a:blip>
          <a:srcRect t="13175" r="-1" b="15842"/>
          <a:stretch/>
        </p:blipFill>
        <p:spPr>
          <a:xfrm>
            <a:off x="20" y="10"/>
            <a:ext cx="12188932" cy="6856614"/>
          </a:xfrm>
          <a:prstGeom prst="rect">
            <a:avLst/>
          </a:prstGeom>
        </p:spPr>
      </p:pic>
      <p:sp>
        <p:nvSpPr>
          <p:cNvPr id="2" name="Title 1">
            <a:extLst>
              <a:ext uri="{FF2B5EF4-FFF2-40B4-BE49-F238E27FC236}">
                <a16:creationId xmlns:a16="http://schemas.microsoft.com/office/drawing/2014/main" id="{C9E59DB9-5D23-20A0-53B8-408FB7D25376}"/>
              </a:ext>
            </a:extLst>
          </p:cNvPr>
          <p:cNvSpPr>
            <a:spLocks noGrp="1"/>
          </p:cNvSpPr>
          <p:nvPr>
            <p:ph type="title"/>
          </p:nvPr>
        </p:nvSpPr>
        <p:spPr>
          <a:xfrm>
            <a:off x="1048160" y="3720883"/>
            <a:ext cx="4958128" cy="959327"/>
          </a:xfrm>
        </p:spPr>
        <p:txBody>
          <a:bodyPr vert="horz" lIns="91440" tIns="45720" rIns="91440" bIns="45720" rtlCol="0" anchor="b">
            <a:normAutofit/>
          </a:bodyPr>
          <a:lstStyle/>
          <a:p>
            <a:r>
              <a:rPr lang="en-US" sz="5400" b="1" kern="1200" dirty="0">
                <a:solidFill>
                  <a:srgbClr val="FFFFFF"/>
                </a:solidFill>
                <a:latin typeface="Georgia" panose="02040502050405020303" pitchFamily="18" charset="0"/>
              </a:rPr>
              <a:t>KPI-1</a:t>
            </a:r>
          </a:p>
        </p:txBody>
      </p:sp>
      <p:sp>
        <p:nvSpPr>
          <p:cNvPr id="3" name="Content Placeholder 2">
            <a:extLst>
              <a:ext uri="{FF2B5EF4-FFF2-40B4-BE49-F238E27FC236}">
                <a16:creationId xmlns:a16="http://schemas.microsoft.com/office/drawing/2014/main" id="{DAF8A7D0-6640-3B65-31EC-849847113D5F}"/>
              </a:ext>
            </a:extLst>
          </p:cNvPr>
          <p:cNvSpPr>
            <a:spLocks noGrp="1"/>
          </p:cNvSpPr>
          <p:nvPr>
            <p:ph idx="1"/>
          </p:nvPr>
        </p:nvSpPr>
        <p:spPr>
          <a:xfrm>
            <a:off x="957486" y="4886826"/>
            <a:ext cx="4958128" cy="1234538"/>
          </a:xfrm>
        </p:spPr>
        <p:txBody>
          <a:bodyPr vert="horz" lIns="91440" tIns="45720" rIns="91440" bIns="45720" rtlCol="0" anchor="t">
            <a:normAutofit/>
          </a:bodyPr>
          <a:lstStyle/>
          <a:p>
            <a:pPr marL="0" indent="0">
              <a:buNone/>
            </a:pPr>
            <a:r>
              <a:rPr lang="en-US" sz="2200" b="1" kern="1200" dirty="0">
                <a:solidFill>
                  <a:srgbClr val="FFFFFF"/>
                </a:solidFill>
                <a:latin typeface="Georgia" panose="02040502050405020303" pitchFamily="18" charset="0"/>
              </a:rPr>
              <a:t>Weekday Vs Weekend (</a:t>
            </a:r>
            <a:r>
              <a:rPr lang="en-US" sz="2200" b="1" kern="1200" dirty="0" err="1">
                <a:solidFill>
                  <a:srgbClr val="FFFFFF"/>
                </a:solidFill>
                <a:latin typeface="Georgia" panose="02040502050405020303" pitchFamily="18" charset="0"/>
              </a:rPr>
              <a:t>order_purchase_timestamp</a:t>
            </a:r>
            <a:r>
              <a:rPr lang="en-US" sz="2200" b="1" kern="1200" dirty="0">
                <a:solidFill>
                  <a:srgbClr val="FFFFFF"/>
                </a:solidFill>
                <a:latin typeface="Georgia" panose="02040502050405020303" pitchFamily="18" charset="0"/>
              </a:rPr>
              <a:t>) Payment Statistics</a:t>
            </a:r>
          </a:p>
        </p:txBody>
      </p:sp>
    </p:spTree>
    <p:extLst>
      <p:ext uri="{BB962C8B-B14F-4D97-AF65-F5344CB8AC3E}">
        <p14:creationId xmlns:p14="http://schemas.microsoft.com/office/powerpoint/2010/main" val="16455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440F-79FA-AED2-1C39-3683507371CD}"/>
              </a:ext>
            </a:extLst>
          </p:cNvPr>
          <p:cNvSpPr>
            <a:spLocks noGrp="1"/>
          </p:cNvSpPr>
          <p:nvPr>
            <p:ph type="title"/>
          </p:nvPr>
        </p:nvSpPr>
        <p:spPr>
          <a:xfrm>
            <a:off x="2367643" y="541410"/>
            <a:ext cx="7413171" cy="279302"/>
          </a:xfrm>
        </p:spPr>
        <p:txBody>
          <a:bodyPr>
            <a:normAutofit fontScale="90000"/>
          </a:bodyPr>
          <a:lstStyle/>
          <a:p>
            <a:pPr algn="ctr"/>
            <a:r>
              <a:rPr lang="en-IN" sz="2700" b="1" dirty="0">
                <a:latin typeface="Elephant" panose="02020904090505020303" pitchFamily="18" charset="0"/>
              </a:rPr>
              <a:t>Weekday Vs Weekend</a:t>
            </a:r>
            <a:br>
              <a:rPr lang="en-US" sz="4400" b="1" dirty="0">
                <a:latin typeface="Elephant" panose="02020904090505020303" pitchFamily="18" charset="0"/>
              </a:rPr>
            </a:br>
            <a:endParaRPr lang="en-US" b="1" dirty="0">
              <a:latin typeface="Elephant" panose="02020904090505020303" pitchFamily="18" charset="0"/>
            </a:endParaRPr>
          </a:p>
        </p:txBody>
      </p:sp>
      <p:sp>
        <p:nvSpPr>
          <p:cNvPr id="3" name="Content Placeholder 2">
            <a:extLst>
              <a:ext uri="{FF2B5EF4-FFF2-40B4-BE49-F238E27FC236}">
                <a16:creationId xmlns:a16="http://schemas.microsoft.com/office/drawing/2014/main" id="{985A83D1-B4DC-75BD-AA21-16EAE2DB75AA}"/>
              </a:ext>
            </a:extLst>
          </p:cNvPr>
          <p:cNvSpPr>
            <a:spLocks noGrp="1"/>
          </p:cNvSpPr>
          <p:nvPr>
            <p:ph idx="1"/>
          </p:nvPr>
        </p:nvSpPr>
        <p:spPr>
          <a:xfrm>
            <a:off x="363895" y="923731"/>
            <a:ext cx="8437206" cy="5253232"/>
          </a:xfrm>
        </p:spPr>
        <p:txBody>
          <a:bodyPr>
            <a:normAutofit/>
          </a:bodyPr>
          <a:lstStyle/>
          <a:p>
            <a:pPr indent="-228600" algn="l">
              <a:lnSpc>
                <a:spcPct val="110000"/>
              </a:lnSpc>
              <a:buFont typeface="Arial" panose="020B0604020202020204" pitchFamily="34" charset="0"/>
              <a:buChar char="•"/>
            </a:pPr>
            <a:r>
              <a:rPr lang="en-US" sz="2000" b="1" u="sng" dirty="0">
                <a:solidFill>
                  <a:srgbClr val="FF0000"/>
                </a:solidFill>
                <a:latin typeface="Californian FB" panose="0207040306080B030204" pitchFamily="18" charset="0"/>
              </a:rPr>
              <a:t>Analysis:</a:t>
            </a:r>
            <a:endParaRPr lang="en-US" sz="2000" dirty="0">
              <a:latin typeface="Californian FB" panose="0207040306080B030204" pitchFamily="18" charset="0"/>
            </a:endParaRPr>
          </a:p>
          <a:p>
            <a:pPr indent="-228600" algn="l">
              <a:lnSpc>
                <a:spcPct val="110000"/>
              </a:lnSpc>
              <a:buFont typeface="Arial" panose="020B0604020202020204" pitchFamily="34" charset="0"/>
              <a:buChar char="•"/>
            </a:pPr>
            <a:r>
              <a:rPr lang="en-US" sz="2000" dirty="0">
                <a:solidFill>
                  <a:schemeClr val="tx2">
                    <a:lumMod val="75000"/>
                  </a:schemeClr>
                </a:solidFill>
                <a:effectLst/>
                <a:latin typeface="Californian FB" panose="0207040306080B030204" pitchFamily="18" charset="0"/>
              </a:rPr>
              <a:t>Payment Distribution </a:t>
            </a:r>
            <a:r>
              <a:rPr lang="en-US" sz="2000" dirty="0">
                <a:effectLst/>
                <a:latin typeface="Californian FB" panose="0207040306080B030204" pitchFamily="18" charset="0"/>
              </a:rPr>
              <a:t>: </a:t>
            </a:r>
            <a:r>
              <a:rPr lang="en-US" sz="2000" b="0" i="0" dirty="0">
                <a:effectLst/>
                <a:latin typeface="Californian FB" panose="0207040306080B030204" pitchFamily="18" charset="0"/>
              </a:rPr>
              <a:t>On weekdays, the majority of payments were made during business hours, while on weekends, payments were more evenly spread throughout the day.</a:t>
            </a:r>
          </a:p>
          <a:p>
            <a:pPr indent="-228600" algn="l">
              <a:lnSpc>
                <a:spcPct val="110000"/>
              </a:lnSpc>
              <a:buFont typeface="Arial" panose="020B0604020202020204" pitchFamily="34" charset="0"/>
              <a:buChar char="•"/>
            </a:pPr>
            <a:r>
              <a:rPr lang="en-US" sz="2000" dirty="0">
                <a:solidFill>
                  <a:schemeClr val="tx1"/>
                </a:solidFill>
                <a:effectLst/>
                <a:latin typeface="Californian FB" panose="0207040306080B030204" pitchFamily="18" charset="0"/>
              </a:rPr>
              <a:t>Transaction Volume : </a:t>
            </a:r>
            <a:r>
              <a:rPr lang="en-US" sz="2000" b="0" i="0" dirty="0">
                <a:effectLst/>
                <a:latin typeface="Californian FB" panose="0207040306080B030204" pitchFamily="18" charset="0"/>
              </a:rPr>
              <a:t>The analysis revealed a higher transaction volume on weekdays, with a significant drop observed during weekends.</a:t>
            </a:r>
          </a:p>
          <a:p>
            <a:pPr indent="-228600" algn="l">
              <a:lnSpc>
                <a:spcPct val="110000"/>
              </a:lnSpc>
              <a:buFont typeface="Arial" panose="020B0604020202020204" pitchFamily="34" charset="0"/>
              <a:buChar char="•"/>
            </a:pPr>
            <a:r>
              <a:rPr lang="en-US" sz="2000" b="0" i="0" dirty="0">
                <a:effectLst/>
                <a:latin typeface="Californian FB" panose="0207040306080B030204" pitchFamily="18" charset="0"/>
              </a:rPr>
              <a:t>Interestingly, the average payment amount on weekdays was found to be  higher    compared to weekends, indicating potentially different spending behaviors.</a:t>
            </a:r>
            <a:endParaRPr lang="en-US" sz="2000" dirty="0">
              <a:latin typeface="Californian FB" panose="0207040306080B030204" pitchFamily="18" charset="0"/>
            </a:endParaRPr>
          </a:p>
          <a:p>
            <a:pPr indent="-228600" algn="l">
              <a:lnSpc>
                <a:spcPct val="110000"/>
              </a:lnSpc>
              <a:buFont typeface="Arial" panose="020B0604020202020204" pitchFamily="34" charset="0"/>
              <a:buChar char="•"/>
            </a:pPr>
            <a:r>
              <a:rPr lang="en-US" sz="2000" dirty="0">
                <a:latin typeface="Californian FB" panose="0207040306080B030204" pitchFamily="18" charset="0"/>
              </a:rPr>
              <a:t>The number of orders received on weekdays is 76k and on weekends 23k.</a:t>
            </a:r>
          </a:p>
          <a:p>
            <a:pPr indent="-228600" algn="l">
              <a:lnSpc>
                <a:spcPct val="110000"/>
              </a:lnSpc>
              <a:buFont typeface="Arial" panose="020B0604020202020204" pitchFamily="34" charset="0"/>
              <a:buChar char="•"/>
            </a:pPr>
            <a:r>
              <a:rPr lang="en-US" sz="2000" b="1" u="sng" dirty="0">
                <a:solidFill>
                  <a:srgbClr val="FF0000"/>
                </a:solidFill>
                <a:latin typeface="Californian FB" panose="0207040306080B030204" pitchFamily="18" charset="0"/>
              </a:rPr>
              <a:t>SUGESSTION :</a:t>
            </a:r>
            <a:endParaRPr lang="en-US" sz="2000" u="sng" dirty="0">
              <a:solidFill>
                <a:srgbClr val="FF0000"/>
              </a:solidFill>
              <a:latin typeface="Californian FB" panose="0207040306080B030204" pitchFamily="18" charset="0"/>
            </a:endParaRPr>
          </a:p>
          <a:p>
            <a:pPr indent="-228600" algn="l">
              <a:lnSpc>
                <a:spcPct val="110000"/>
              </a:lnSpc>
              <a:buFont typeface="Arial" panose="020B0604020202020204" pitchFamily="34" charset="0"/>
              <a:buChar char="•"/>
            </a:pPr>
            <a:r>
              <a:rPr lang="en-US" sz="2000" dirty="0">
                <a:latin typeface="Californian FB" panose="0207040306080B030204" pitchFamily="18" charset="0"/>
              </a:rPr>
              <a:t>To increase the weekend sales we can release any special offers on the weekends or Tuesdays. Which helps to generate more revenue.</a:t>
            </a:r>
          </a:p>
        </p:txBody>
      </p:sp>
      <p:graphicFrame>
        <p:nvGraphicFramePr>
          <p:cNvPr id="4" name="Chart 3">
            <a:extLst>
              <a:ext uri="{FF2B5EF4-FFF2-40B4-BE49-F238E27FC236}">
                <a16:creationId xmlns:a16="http://schemas.microsoft.com/office/drawing/2014/main" id="{0E993D43-EA55-F319-B8F5-2EB229A10F2E}"/>
              </a:ext>
            </a:extLst>
          </p:cNvPr>
          <p:cNvGraphicFramePr>
            <a:graphicFrameLocks/>
          </p:cNvGraphicFramePr>
          <p:nvPr>
            <p:extLst>
              <p:ext uri="{D42A27DB-BD31-4B8C-83A1-F6EECF244321}">
                <p14:modId xmlns:p14="http://schemas.microsoft.com/office/powerpoint/2010/main" val="1827363130"/>
              </p:ext>
            </p:extLst>
          </p:nvPr>
        </p:nvGraphicFramePr>
        <p:xfrm>
          <a:off x="8213272" y="1509559"/>
          <a:ext cx="4158342" cy="36992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4406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4" descr="Person writing on a notepad">
            <a:extLst>
              <a:ext uri="{FF2B5EF4-FFF2-40B4-BE49-F238E27FC236}">
                <a16:creationId xmlns:a16="http://schemas.microsoft.com/office/drawing/2014/main" id="{8BD1F6BB-04C9-AD18-A119-6EE9BAB668C3}"/>
              </a:ext>
            </a:extLst>
          </p:cNvPr>
          <p:cNvPicPr>
            <a:picLocks noChangeAspect="1"/>
          </p:cNvPicPr>
          <p:nvPr/>
        </p:nvPicPr>
        <p:blipFill rotWithShape="1">
          <a:blip r:embed="rId2">
            <a:alphaModFix/>
          </a:blip>
          <a:srcRect t="13175" r="-1" b="15842"/>
          <a:stretch/>
        </p:blipFill>
        <p:spPr>
          <a:xfrm>
            <a:off x="20" y="10"/>
            <a:ext cx="12188932" cy="6856614"/>
          </a:xfrm>
          <a:prstGeom prst="rect">
            <a:avLst/>
          </a:prstGeom>
        </p:spPr>
      </p:pic>
      <p:sp>
        <p:nvSpPr>
          <p:cNvPr id="2" name="Title 1">
            <a:extLst>
              <a:ext uri="{FF2B5EF4-FFF2-40B4-BE49-F238E27FC236}">
                <a16:creationId xmlns:a16="http://schemas.microsoft.com/office/drawing/2014/main" id="{C9E59DB9-5D23-20A0-53B8-408FB7D25376}"/>
              </a:ext>
            </a:extLst>
          </p:cNvPr>
          <p:cNvSpPr>
            <a:spLocks noGrp="1"/>
          </p:cNvSpPr>
          <p:nvPr>
            <p:ph type="title"/>
          </p:nvPr>
        </p:nvSpPr>
        <p:spPr>
          <a:xfrm>
            <a:off x="1048160" y="3720883"/>
            <a:ext cx="4958128" cy="959327"/>
          </a:xfrm>
        </p:spPr>
        <p:txBody>
          <a:bodyPr vert="horz" lIns="91440" tIns="45720" rIns="91440" bIns="45720" rtlCol="0" anchor="b">
            <a:normAutofit/>
          </a:bodyPr>
          <a:lstStyle/>
          <a:p>
            <a:r>
              <a:rPr lang="en-US" sz="5400" b="1" kern="1200" dirty="0">
                <a:solidFill>
                  <a:srgbClr val="FFFFFF"/>
                </a:solidFill>
                <a:latin typeface="Georgia" panose="02040502050405020303" pitchFamily="18" charset="0"/>
              </a:rPr>
              <a:t>KPI-2</a:t>
            </a:r>
          </a:p>
        </p:txBody>
      </p:sp>
      <p:sp>
        <p:nvSpPr>
          <p:cNvPr id="3" name="Content Placeholder 2">
            <a:extLst>
              <a:ext uri="{FF2B5EF4-FFF2-40B4-BE49-F238E27FC236}">
                <a16:creationId xmlns:a16="http://schemas.microsoft.com/office/drawing/2014/main" id="{DAF8A7D0-6640-3B65-31EC-849847113D5F}"/>
              </a:ext>
            </a:extLst>
          </p:cNvPr>
          <p:cNvSpPr>
            <a:spLocks noGrp="1"/>
          </p:cNvSpPr>
          <p:nvPr>
            <p:ph idx="1"/>
          </p:nvPr>
        </p:nvSpPr>
        <p:spPr>
          <a:xfrm>
            <a:off x="957486" y="4886826"/>
            <a:ext cx="4958128" cy="1234538"/>
          </a:xfrm>
        </p:spPr>
        <p:txBody>
          <a:bodyPr vert="horz" lIns="91440" tIns="45720" rIns="91440" bIns="45720" rtlCol="0" anchor="t">
            <a:normAutofit lnSpcReduction="10000"/>
          </a:bodyPr>
          <a:lstStyle/>
          <a:p>
            <a:pPr marL="0" lvl="0" indent="0">
              <a:buNone/>
            </a:pPr>
            <a:r>
              <a:rPr lang="en-IN" sz="2400" dirty="0">
                <a:solidFill>
                  <a:schemeClr val="bg1"/>
                </a:solidFill>
                <a:latin typeface="Georgia" panose="02040502050405020303" pitchFamily="18" charset="0"/>
              </a:rPr>
              <a:t>Number of Orders with review score 5 and payment type as credit card.</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36059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8158-CD98-A41B-7A2A-C14DDEB9CB9A}"/>
              </a:ext>
            </a:extLst>
          </p:cNvPr>
          <p:cNvSpPr>
            <a:spLocks noGrp="1"/>
          </p:cNvSpPr>
          <p:nvPr>
            <p:ph type="title"/>
          </p:nvPr>
        </p:nvSpPr>
        <p:spPr>
          <a:xfrm>
            <a:off x="0" y="1"/>
            <a:ext cx="12192000" cy="1690688"/>
          </a:xfrm>
        </p:spPr>
        <p:txBody>
          <a:bodyPr>
            <a:normAutofit/>
          </a:bodyPr>
          <a:lstStyle/>
          <a:p>
            <a:pPr algn="ctr"/>
            <a:r>
              <a:rPr lang="en-IN" sz="2800" dirty="0">
                <a:solidFill>
                  <a:srgbClr val="FF0000"/>
                </a:solidFill>
                <a:latin typeface="Arial Black" panose="020B0A04020102020204" pitchFamily="34" charset="0"/>
                <a:cs typeface="Aharoni" panose="020F0502020204030204" pitchFamily="2" charset="-79"/>
              </a:rPr>
              <a:t>Number of Orders with review score 5 and payment type as credit card</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B6F399A-A275-3D8C-26F5-935005F378C5}"/>
              </a:ext>
            </a:extLst>
          </p:cNvPr>
          <p:cNvSpPr>
            <a:spLocks noGrp="1"/>
          </p:cNvSpPr>
          <p:nvPr>
            <p:ph idx="1"/>
          </p:nvPr>
        </p:nvSpPr>
        <p:spPr>
          <a:xfrm>
            <a:off x="0" y="1322614"/>
            <a:ext cx="9225643" cy="5535385"/>
          </a:xfrm>
        </p:spPr>
        <p:txBody>
          <a:bodyPr>
            <a:normAutofit fontScale="70000" lnSpcReduction="20000"/>
          </a:bodyPr>
          <a:lstStyle/>
          <a:p>
            <a:pPr algn="l"/>
            <a:r>
              <a:rPr lang="en-US" sz="3200" b="1" u="sng" dirty="0">
                <a:solidFill>
                  <a:srgbClr val="FF0000"/>
                </a:solidFill>
                <a:latin typeface="Calibri" panose="020F0502020204030204" pitchFamily="34" charset="0"/>
                <a:ea typeface="Calibri" panose="020F0502020204030204" pitchFamily="34" charset="0"/>
                <a:cs typeface="Calibri" panose="020F0502020204030204" pitchFamily="34" charset="0"/>
              </a:rPr>
              <a:t>Overview:</a:t>
            </a: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We had received 43,295 with a review score of 5 and payment type as credit card.</a:t>
            </a: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A substantial number of </a:t>
            </a:r>
            <a:r>
              <a:rPr lang="en-US" sz="3200" dirty="0" err="1">
                <a:latin typeface="Calibri" panose="020F0502020204030204" pitchFamily="34" charset="0"/>
                <a:ea typeface="Calibri" panose="020F0502020204030204" pitchFamily="34" charset="0"/>
                <a:cs typeface="Calibri" panose="020F0502020204030204" pitchFamily="34" charset="0"/>
              </a:rPr>
              <a:t>customers,approximately</a:t>
            </a:r>
            <a:r>
              <a:rPr lang="en-US" sz="3200" dirty="0">
                <a:latin typeface="Calibri" panose="020F0502020204030204" pitchFamily="34" charset="0"/>
                <a:ea typeface="Calibri" panose="020F0502020204030204" pitchFamily="34" charset="0"/>
                <a:cs typeface="Calibri" panose="020F0502020204030204" pitchFamily="34" charset="0"/>
              </a:rPr>
              <a:t> 74%,rated their orders with a perfect score of 5,reflecting exceptional satisfaction with the products or </a:t>
            </a:r>
            <a:r>
              <a:rPr lang="en-US" sz="3200" dirty="0" err="1">
                <a:latin typeface="Calibri" panose="020F0502020204030204" pitchFamily="34" charset="0"/>
                <a:ea typeface="Calibri" panose="020F0502020204030204" pitchFamily="34" charset="0"/>
                <a:cs typeface="Calibri" panose="020F0502020204030204" pitchFamily="34" charset="0"/>
              </a:rPr>
              <a:t>sevices</a:t>
            </a:r>
            <a:r>
              <a:rPr lang="en-US" sz="3200" dirty="0">
                <a:latin typeface="Calibri" panose="020F0502020204030204" pitchFamily="34" charset="0"/>
                <a:ea typeface="Calibri" panose="020F0502020204030204" pitchFamily="34" charset="0"/>
                <a:cs typeface="Calibri" panose="020F0502020204030204" pitchFamily="34" charset="0"/>
              </a:rPr>
              <a:t> received.</a:t>
            </a: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Credit card is listed top most used payment method followed by </a:t>
            </a:r>
            <a:r>
              <a:rPr lang="en-US" sz="3200" dirty="0" err="1">
                <a:latin typeface="Calibri" panose="020F0502020204030204" pitchFamily="34" charset="0"/>
                <a:ea typeface="Calibri" panose="020F0502020204030204" pitchFamily="34" charset="0"/>
                <a:cs typeface="Calibri" panose="020F0502020204030204" pitchFamily="34" charset="0"/>
              </a:rPr>
              <a:t>baleto</a:t>
            </a: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err="1">
                <a:latin typeface="Calibri" panose="020F0502020204030204" pitchFamily="34" charset="0"/>
                <a:ea typeface="Calibri" panose="020F0502020204030204" pitchFamily="34" charset="0"/>
                <a:cs typeface="Calibri" panose="020F0502020204030204" pitchFamily="34" charset="0"/>
              </a:rPr>
              <a:t>vocher</a:t>
            </a:r>
            <a:r>
              <a:rPr lang="en-US" sz="3200" dirty="0">
                <a:latin typeface="Calibri" panose="020F0502020204030204" pitchFamily="34" charset="0"/>
                <a:ea typeface="Calibri" panose="020F0502020204030204" pitchFamily="34" charset="0"/>
                <a:cs typeface="Calibri" panose="020F0502020204030204" pitchFamily="34" charset="0"/>
              </a:rPr>
              <a:t> and debit card.</a:t>
            </a: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More than 70% of products were purchased by Credit Card. However, payment using </a:t>
            </a:r>
            <a:r>
              <a:rPr lang="en-US" sz="3200" dirty="0" err="1">
                <a:latin typeface="Calibri" panose="020F0502020204030204" pitchFamily="34" charset="0"/>
                <a:ea typeface="Calibri" panose="020F0502020204030204" pitchFamily="34" charset="0"/>
                <a:cs typeface="Calibri" panose="020F0502020204030204" pitchFamily="34" charset="0"/>
              </a:rPr>
              <a:t>Boleto</a:t>
            </a:r>
            <a:r>
              <a:rPr lang="en-US" sz="3200" dirty="0">
                <a:latin typeface="Calibri" panose="020F0502020204030204" pitchFamily="34" charset="0"/>
                <a:ea typeface="Calibri" panose="020F0502020204030204" pitchFamily="34" charset="0"/>
                <a:cs typeface="Calibri" panose="020F0502020204030204" pitchFamily="34" charset="0"/>
              </a:rPr>
              <a:t> has slightly increased by 7%.</a:t>
            </a:r>
          </a:p>
          <a:p>
            <a:pPr algn="just"/>
            <a:r>
              <a:rPr lang="en-US" sz="32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Suggestions:</a:t>
            </a:r>
          </a:p>
          <a:p>
            <a:pPr marL="285750" indent="-285750" algn="just">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Businesses can leverage this insight by emphasizing the benefits of credit card payments ,such as security and </a:t>
            </a:r>
            <a:r>
              <a:rPr lang="en-US" sz="3200" dirty="0" err="1">
                <a:latin typeface="Calibri" panose="020F0502020204030204" pitchFamily="34" charset="0"/>
                <a:ea typeface="Calibri" panose="020F0502020204030204" pitchFamily="34" charset="0"/>
                <a:cs typeface="Calibri" panose="020F0502020204030204" pitchFamily="34" charset="0"/>
              </a:rPr>
              <a:t>convenience,to</a:t>
            </a:r>
            <a:r>
              <a:rPr lang="en-US" sz="3200" dirty="0">
                <a:latin typeface="Calibri" panose="020F0502020204030204" pitchFamily="34" charset="0"/>
                <a:ea typeface="Calibri" panose="020F0502020204030204" pitchFamily="34" charset="0"/>
                <a:cs typeface="Calibri" panose="020F0502020204030204" pitchFamily="34" charset="0"/>
              </a:rPr>
              <a:t> further enhance customer satisfaction and encourage positive reviews.</a:t>
            </a:r>
          </a:p>
          <a:p>
            <a:endParaRPr lang="en-US" dirty="0"/>
          </a:p>
        </p:txBody>
      </p:sp>
    </p:spTree>
    <p:extLst>
      <p:ext uri="{BB962C8B-B14F-4D97-AF65-F5344CB8AC3E}">
        <p14:creationId xmlns:p14="http://schemas.microsoft.com/office/powerpoint/2010/main" val="376097080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TM04033927[[fn=Main Event]]</Template>
  <TotalTime>601</TotalTime>
  <Words>1260</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Algerian</vt:lpstr>
      <vt:lpstr>Arial</vt:lpstr>
      <vt:lpstr>Arial Black</vt:lpstr>
      <vt:lpstr>Avenir Next LT Pro</vt:lpstr>
      <vt:lpstr>AvenirNext LT Pro Medium</vt:lpstr>
      <vt:lpstr>Bahnschrift Light</vt:lpstr>
      <vt:lpstr>Calibri</vt:lpstr>
      <vt:lpstr>Californian FB</vt:lpstr>
      <vt:lpstr>Elephant</vt:lpstr>
      <vt:lpstr>Georgia</vt:lpstr>
      <vt:lpstr>Posterama</vt:lpstr>
      <vt:lpstr>Wingdings</vt:lpstr>
      <vt:lpstr>ExploreVTI</vt:lpstr>
      <vt:lpstr>Olist Store Analysis</vt:lpstr>
      <vt:lpstr>DATASET</vt:lpstr>
      <vt:lpstr>KPI’s</vt:lpstr>
      <vt:lpstr>INTRODUCTION</vt:lpstr>
      <vt:lpstr>DATA MODEL There are multiple datasets associated with the Olist store, and each dataset is connected through a common column  . </vt:lpstr>
      <vt:lpstr>KPI-1</vt:lpstr>
      <vt:lpstr>Weekday Vs Weekend </vt:lpstr>
      <vt:lpstr>KPI-2</vt:lpstr>
      <vt:lpstr>Number of Orders with review score 5 and payment type as credit card</vt:lpstr>
      <vt:lpstr>PowerPoint Presentation</vt:lpstr>
      <vt:lpstr>KPI-3</vt:lpstr>
      <vt:lpstr>Average number of days taken to deliver order for pet_shop</vt:lpstr>
      <vt:lpstr>KPI-4</vt:lpstr>
      <vt:lpstr>Average price and payment values from customers of saopaulo city</vt:lpstr>
      <vt:lpstr>KPI-5</vt:lpstr>
      <vt:lpstr>Relationship between shipping days Vs review scores </vt:lpstr>
      <vt:lpstr>PowerPoint Presentation</vt:lpstr>
      <vt:lpstr>TOP 5 VS BOTTOM 5 CUSTOMER STATE</vt:lpstr>
      <vt:lpstr>MONTHLY TREND OF MARKET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Avantika Patil</dc:creator>
  <cp:lastModifiedBy>Avantika Patil</cp:lastModifiedBy>
  <cp:revision>7</cp:revision>
  <dcterms:created xsi:type="dcterms:W3CDTF">2023-06-27T18:15:45Z</dcterms:created>
  <dcterms:modified xsi:type="dcterms:W3CDTF">2023-08-06T06:45:04Z</dcterms:modified>
</cp:coreProperties>
</file>