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78" r:id="rId5"/>
    <p:sldId id="279" r:id="rId6"/>
    <p:sldId id="281" r:id="rId7"/>
    <p:sldId id="283" r:id="rId8"/>
    <p:sldId id="287" r:id="rId9"/>
    <p:sldId id="284" r:id="rId10"/>
    <p:sldId id="285" r:id="rId11"/>
    <p:sldId id="288" r:id="rId12"/>
    <p:sldId id="289" r:id="rId13"/>
    <p:sldId id="291" r:id="rId14"/>
    <p:sldId id="296" r:id="rId15"/>
    <p:sldId id="297" r:id="rId16"/>
    <p:sldId id="292" r:id="rId17"/>
    <p:sldId id="293" r:id="rId18"/>
    <p:sldId id="295" r:id="rId19"/>
    <p:sldId id="290"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9AC58F-B832-4709-BD4C-120E00DC68D6}"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IN"/>
        </a:p>
      </dgm:t>
    </dgm:pt>
    <dgm:pt modelId="{F986A018-84FD-4B3A-B361-688DEEAC597D}">
      <dgm:prSet custT="1"/>
      <dgm:spPr/>
      <dgm:t>
        <a:bodyPr/>
        <a:lstStyle/>
        <a:p>
          <a:r>
            <a:rPr lang="en-US" sz="1800" b="1" dirty="0"/>
            <a:t>Cleaned and Unified Dataset</a:t>
          </a:r>
          <a:r>
            <a:rPr lang="en-US" sz="1500" dirty="0"/>
            <a:t>:</a:t>
          </a:r>
        </a:p>
        <a:p>
          <a:r>
            <a:rPr lang="en-US" sz="1500" dirty="0"/>
            <a:t> A consolidated dataset free from inconsistencies, ambiguities, and quality issues (e.g., missing values, outliers).</a:t>
          </a:r>
          <a:endParaRPr lang="en-IN" sz="1500" dirty="0"/>
        </a:p>
      </dgm:t>
    </dgm:pt>
    <dgm:pt modelId="{EB76259C-BE48-4B05-85F8-5A7187261DED}" type="parTrans" cxnId="{7E61E357-454B-4AEF-824D-A6395ED2E16A}">
      <dgm:prSet/>
      <dgm:spPr/>
      <dgm:t>
        <a:bodyPr/>
        <a:lstStyle/>
        <a:p>
          <a:endParaRPr lang="en-IN"/>
        </a:p>
      </dgm:t>
    </dgm:pt>
    <dgm:pt modelId="{667AC17C-1CD8-4779-B475-083B9D193B44}" type="sibTrans" cxnId="{7E61E357-454B-4AEF-824D-A6395ED2E16A}">
      <dgm:prSet/>
      <dgm:spPr/>
      <dgm:t>
        <a:bodyPr/>
        <a:lstStyle/>
        <a:p>
          <a:endParaRPr lang="en-IN"/>
        </a:p>
      </dgm:t>
    </dgm:pt>
    <dgm:pt modelId="{A9CB1912-66C1-4710-B1AA-CC0FFEEA90BE}">
      <dgm:prSet custT="1"/>
      <dgm:spPr/>
      <dgm:t>
        <a:bodyPr/>
        <a:lstStyle/>
        <a:p>
          <a:r>
            <a:rPr lang="en-US" sz="1800" b="1" dirty="0"/>
            <a:t>Data Quality Report:</a:t>
          </a:r>
        </a:p>
        <a:p>
          <a:r>
            <a:rPr lang="en-US" sz="1800" b="1" dirty="0"/>
            <a:t> </a:t>
          </a:r>
          <a:r>
            <a:rPr lang="en-US" sz="1500" dirty="0"/>
            <a:t>Documentation detailing the data cleaning process, including handling missing values, outliers, and other quality improvements.</a:t>
          </a:r>
          <a:endParaRPr lang="en-IN" sz="1500" dirty="0"/>
        </a:p>
      </dgm:t>
    </dgm:pt>
    <dgm:pt modelId="{F9CC806C-C247-4322-BB3E-900DECE6B754}" type="parTrans" cxnId="{719AC322-856C-45E8-8249-723156504D9A}">
      <dgm:prSet/>
      <dgm:spPr/>
      <dgm:t>
        <a:bodyPr/>
        <a:lstStyle/>
        <a:p>
          <a:endParaRPr lang="en-IN"/>
        </a:p>
      </dgm:t>
    </dgm:pt>
    <dgm:pt modelId="{84F79759-BCD7-42D0-A436-D42EAA7AACD3}" type="sibTrans" cxnId="{719AC322-856C-45E8-8249-723156504D9A}">
      <dgm:prSet/>
      <dgm:spPr/>
      <dgm:t>
        <a:bodyPr/>
        <a:lstStyle/>
        <a:p>
          <a:endParaRPr lang="en-IN"/>
        </a:p>
      </dgm:t>
    </dgm:pt>
    <dgm:pt modelId="{839F3842-46BF-4E97-A8FD-2760C46121C1}">
      <dgm:prSet custT="1"/>
      <dgm:spPr/>
      <dgm:t>
        <a:bodyPr/>
        <a:lstStyle/>
        <a:p>
          <a:r>
            <a:rPr lang="en-US" sz="1800" b="1" dirty="0"/>
            <a:t>Exploratory Data Analysis (EDA) Insights:</a:t>
          </a:r>
        </a:p>
        <a:p>
          <a:r>
            <a:rPr lang="en-US" sz="1800" b="1" dirty="0"/>
            <a:t> </a:t>
          </a:r>
          <a:r>
            <a:rPr lang="en-US" sz="1500" dirty="0"/>
            <a:t>Visualizations and summaries highlighting key patterns and trends in the data.</a:t>
          </a:r>
          <a:endParaRPr lang="en-IN" sz="1500" dirty="0"/>
        </a:p>
      </dgm:t>
    </dgm:pt>
    <dgm:pt modelId="{BFF57790-B8AF-444C-8A1A-4F2034C2CC3F}" type="parTrans" cxnId="{98727EC0-B9EC-4165-A02E-94381D16DAE1}">
      <dgm:prSet/>
      <dgm:spPr/>
      <dgm:t>
        <a:bodyPr/>
        <a:lstStyle/>
        <a:p>
          <a:endParaRPr lang="en-IN"/>
        </a:p>
      </dgm:t>
    </dgm:pt>
    <dgm:pt modelId="{62EDCEF9-361E-475C-A232-6A681F3F07A7}" type="sibTrans" cxnId="{98727EC0-B9EC-4165-A02E-94381D16DAE1}">
      <dgm:prSet/>
      <dgm:spPr/>
      <dgm:t>
        <a:bodyPr/>
        <a:lstStyle/>
        <a:p>
          <a:endParaRPr lang="en-IN"/>
        </a:p>
      </dgm:t>
    </dgm:pt>
    <dgm:pt modelId="{7DAEC026-12D9-49A4-8398-AE2DEBF08FEB}">
      <dgm:prSet custT="1"/>
      <dgm:spPr/>
      <dgm:t>
        <a:bodyPr/>
        <a:lstStyle/>
        <a:p>
          <a:r>
            <a:rPr lang="en-US" sz="1800" b="1" dirty="0"/>
            <a:t>Ready-to-Use Dataset:</a:t>
          </a:r>
        </a:p>
        <a:p>
          <a:r>
            <a:rPr lang="en-US" sz="1800" b="1" dirty="0"/>
            <a:t> </a:t>
          </a:r>
          <a:r>
            <a:rPr lang="en-US" sz="1500" dirty="0"/>
            <a:t>A dataset prepared for business analysis and machine learning applications.</a:t>
          </a:r>
          <a:endParaRPr lang="en-IN" sz="1500" dirty="0"/>
        </a:p>
      </dgm:t>
    </dgm:pt>
    <dgm:pt modelId="{67D9193F-761D-49F1-91DA-F82665CC8CC6}" type="parTrans" cxnId="{F8ADD85E-0122-4206-AE08-BB2071302AF9}">
      <dgm:prSet/>
      <dgm:spPr/>
      <dgm:t>
        <a:bodyPr/>
        <a:lstStyle/>
        <a:p>
          <a:endParaRPr lang="en-IN"/>
        </a:p>
      </dgm:t>
    </dgm:pt>
    <dgm:pt modelId="{5BC80275-F4F6-4EFD-98F3-C70DD51FDBA9}" type="sibTrans" cxnId="{F8ADD85E-0122-4206-AE08-BB2071302AF9}">
      <dgm:prSet/>
      <dgm:spPr/>
      <dgm:t>
        <a:bodyPr/>
        <a:lstStyle/>
        <a:p>
          <a:endParaRPr lang="en-IN"/>
        </a:p>
      </dgm:t>
    </dgm:pt>
    <dgm:pt modelId="{D85458D8-AF00-4739-8215-983050BCB148}">
      <dgm:prSet custT="1"/>
      <dgm:spPr/>
      <dgm:t>
        <a:bodyPr/>
        <a:lstStyle/>
        <a:p>
          <a:r>
            <a:rPr lang="en-US" sz="1800" b="1" dirty="0"/>
            <a:t>Code Base and Workflow Documentation:</a:t>
          </a:r>
        </a:p>
        <a:p>
          <a:r>
            <a:rPr lang="en-US" sz="1800" b="1" dirty="0"/>
            <a:t> </a:t>
          </a:r>
          <a:r>
            <a:rPr lang="en-US" sz="1500" dirty="0"/>
            <a:t>Python scripts and notebooks detailing the data wrangling, harmonization, and quality improvement steps.</a:t>
          </a:r>
          <a:endParaRPr lang="en-IN" sz="1500" dirty="0"/>
        </a:p>
      </dgm:t>
    </dgm:pt>
    <dgm:pt modelId="{8550CC2A-FAC8-4FD0-AE42-808F04151069}" type="parTrans" cxnId="{86F85B66-8F02-4EA2-9466-7D61D1D704B9}">
      <dgm:prSet/>
      <dgm:spPr/>
      <dgm:t>
        <a:bodyPr/>
        <a:lstStyle/>
        <a:p>
          <a:endParaRPr lang="en-IN"/>
        </a:p>
      </dgm:t>
    </dgm:pt>
    <dgm:pt modelId="{75B74FCD-8A80-44C5-AD4F-7BA7A663047C}" type="sibTrans" cxnId="{86F85B66-8F02-4EA2-9466-7D61D1D704B9}">
      <dgm:prSet/>
      <dgm:spPr/>
      <dgm:t>
        <a:bodyPr/>
        <a:lstStyle/>
        <a:p>
          <a:endParaRPr lang="en-IN"/>
        </a:p>
      </dgm:t>
    </dgm:pt>
    <dgm:pt modelId="{A57698AA-44FE-4AE3-B322-4BBB6C501BE9}" type="pres">
      <dgm:prSet presAssocID="{9A9AC58F-B832-4709-BD4C-120E00DC68D6}" presName="Name0" presStyleCnt="0">
        <dgm:presLayoutVars>
          <dgm:dir/>
          <dgm:resizeHandles val="exact"/>
        </dgm:presLayoutVars>
      </dgm:prSet>
      <dgm:spPr/>
    </dgm:pt>
    <dgm:pt modelId="{9E6B32EB-0A39-41F0-9C37-BAB01B9B5700}" type="pres">
      <dgm:prSet presAssocID="{F986A018-84FD-4B3A-B361-688DEEAC597D}" presName="node" presStyleLbl="node1" presStyleIdx="0" presStyleCnt="5">
        <dgm:presLayoutVars>
          <dgm:bulletEnabled val="1"/>
        </dgm:presLayoutVars>
      </dgm:prSet>
      <dgm:spPr/>
    </dgm:pt>
    <dgm:pt modelId="{2426DEA5-9FF9-4F43-B8B9-DC692C2230B9}" type="pres">
      <dgm:prSet presAssocID="{667AC17C-1CD8-4779-B475-083B9D193B44}" presName="sibTrans" presStyleCnt="0"/>
      <dgm:spPr/>
    </dgm:pt>
    <dgm:pt modelId="{507DFBFF-1193-4502-8829-7AEDFCFF918D}" type="pres">
      <dgm:prSet presAssocID="{A9CB1912-66C1-4710-B1AA-CC0FFEEA90BE}" presName="node" presStyleLbl="node1" presStyleIdx="1" presStyleCnt="5">
        <dgm:presLayoutVars>
          <dgm:bulletEnabled val="1"/>
        </dgm:presLayoutVars>
      </dgm:prSet>
      <dgm:spPr/>
    </dgm:pt>
    <dgm:pt modelId="{C87AC055-5AA1-44F1-8E4D-87DB58175DAD}" type="pres">
      <dgm:prSet presAssocID="{84F79759-BCD7-42D0-A436-D42EAA7AACD3}" presName="sibTrans" presStyleCnt="0"/>
      <dgm:spPr/>
    </dgm:pt>
    <dgm:pt modelId="{C81F8AE6-0A77-4772-8973-F357E2555993}" type="pres">
      <dgm:prSet presAssocID="{839F3842-46BF-4E97-A8FD-2760C46121C1}" presName="node" presStyleLbl="node1" presStyleIdx="2" presStyleCnt="5">
        <dgm:presLayoutVars>
          <dgm:bulletEnabled val="1"/>
        </dgm:presLayoutVars>
      </dgm:prSet>
      <dgm:spPr/>
    </dgm:pt>
    <dgm:pt modelId="{EAA55921-76E1-4BAF-8980-6E2D05F62FD1}" type="pres">
      <dgm:prSet presAssocID="{62EDCEF9-361E-475C-A232-6A681F3F07A7}" presName="sibTrans" presStyleCnt="0"/>
      <dgm:spPr/>
    </dgm:pt>
    <dgm:pt modelId="{0EAF468A-1404-4D6D-8222-FEF8FC9AC057}" type="pres">
      <dgm:prSet presAssocID="{7DAEC026-12D9-49A4-8398-AE2DEBF08FEB}" presName="node" presStyleLbl="node1" presStyleIdx="3" presStyleCnt="5">
        <dgm:presLayoutVars>
          <dgm:bulletEnabled val="1"/>
        </dgm:presLayoutVars>
      </dgm:prSet>
      <dgm:spPr/>
    </dgm:pt>
    <dgm:pt modelId="{7EF22CBF-DF56-4893-B62F-776C20DDE30C}" type="pres">
      <dgm:prSet presAssocID="{5BC80275-F4F6-4EFD-98F3-C70DD51FDBA9}" presName="sibTrans" presStyleCnt="0"/>
      <dgm:spPr/>
    </dgm:pt>
    <dgm:pt modelId="{A96C19E6-F040-4BE5-9341-1325162D8D07}" type="pres">
      <dgm:prSet presAssocID="{D85458D8-AF00-4739-8215-983050BCB148}" presName="node" presStyleLbl="node1" presStyleIdx="4" presStyleCnt="5">
        <dgm:presLayoutVars>
          <dgm:bulletEnabled val="1"/>
        </dgm:presLayoutVars>
      </dgm:prSet>
      <dgm:spPr/>
    </dgm:pt>
  </dgm:ptLst>
  <dgm:cxnLst>
    <dgm:cxn modelId="{719AC322-856C-45E8-8249-723156504D9A}" srcId="{9A9AC58F-B832-4709-BD4C-120E00DC68D6}" destId="{A9CB1912-66C1-4710-B1AA-CC0FFEEA90BE}" srcOrd="1" destOrd="0" parTransId="{F9CC806C-C247-4322-BB3E-900DECE6B754}" sibTransId="{84F79759-BCD7-42D0-A436-D42EAA7AACD3}"/>
    <dgm:cxn modelId="{F8ADD85E-0122-4206-AE08-BB2071302AF9}" srcId="{9A9AC58F-B832-4709-BD4C-120E00DC68D6}" destId="{7DAEC026-12D9-49A4-8398-AE2DEBF08FEB}" srcOrd="3" destOrd="0" parTransId="{67D9193F-761D-49F1-91DA-F82665CC8CC6}" sibTransId="{5BC80275-F4F6-4EFD-98F3-C70DD51FDBA9}"/>
    <dgm:cxn modelId="{86F85B66-8F02-4EA2-9466-7D61D1D704B9}" srcId="{9A9AC58F-B832-4709-BD4C-120E00DC68D6}" destId="{D85458D8-AF00-4739-8215-983050BCB148}" srcOrd="4" destOrd="0" parTransId="{8550CC2A-FAC8-4FD0-AE42-808F04151069}" sibTransId="{75B74FCD-8A80-44C5-AD4F-7BA7A663047C}"/>
    <dgm:cxn modelId="{59C6E74C-6C02-47DF-A61E-2EE548652381}" type="presOf" srcId="{D85458D8-AF00-4739-8215-983050BCB148}" destId="{A96C19E6-F040-4BE5-9341-1325162D8D07}" srcOrd="0" destOrd="0" presId="urn:microsoft.com/office/officeart/2005/8/layout/hList6"/>
    <dgm:cxn modelId="{FCE64871-DE50-45A4-AE55-FCA186A7E930}" type="presOf" srcId="{839F3842-46BF-4E97-A8FD-2760C46121C1}" destId="{C81F8AE6-0A77-4772-8973-F357E2555993}" srcOrd="0" destOrd="0" presId="urn:microsoft.com/office/officeart/2005/8/layout/hList6"/>
    <dgm:cxn modelId="{93024052-2414-4D92-914E-EEF344BEFD72}" type="presOf" srcId="{A9CB1912-66C1-4710-B1AA-CC0FFEEA90BE}" destId="{507DFBFF-1193-4502-8829-7AEDFCFF918D}" srcOrd="0" destOrd="0" presId="urn:microsoft.com/office/officeart/2005/8/layout/hList6"/>
    <dgm:cxn modelId="{7E61E357-454B-4AEF-824D-A6395ED2E16A}" srcId="{9A9AC58F-B832-4709-BD4C-120E00DC68D6}" destId="{F986A018-84FD-4B3A-B361-688DEEAC597D}" srcOrd="0" destOrd="0" parTransId="{EB76259C-BE48-4B05-85F8-5A7187261DED}" sibTransId="{667AC17C-1CD8-4779-B475-083B9D193B44}"/>
    <dgm:cxn modelId="{F2316499-71B7-4A77-BC2D-7B5D9BD3A2EB}" type="presOf" srcId="{F986A018-84FD-4B3A-B361-688DEEAC597D}" destId="{9E6B32EB-0A39-41F0-9C37-BAB01B9B5700}" srcOrd="0" destOrd="0" presId="urn:microsoft.com/office/officeart/2005/8/layout/hList6"/>
    <dgm:cxn modelId="{F59ADD9C-D224-4A3D-8D89-31ABEA8735DC}" type="presOf" srcId="{9A9AC58F-B832-4709-BD4C-120E00DC68D6}" destId="{A57698AA-44FE-4AE3-B322-4BBB6C501BE9}" srcOrd="0" destOrd="0" presId="urn:microsoft.com/office/officeart/2005/8/layout/hList6"/>
    <dgm:cxn modelId="{98727EC0-B9EC-4165-A02E-94381D16DAE1}" srcId="{9A9AC58F-B832-4709-BD4C-120E00DC68D6}" destId="{839F3842-46BF-4E97-A8FD-2760C46121C1}" srcOrd="2" destOrd="0" parTransId="{BFF57790-B8AF-444C-8A1A-4F2034C2CC3F}" sibTransId="{62EDCEF9-361E-475C-A232-6A681F3F07A7}"/>
    <dgm:cxn modelId="{D1236AF6-8513-452A-AB02-2F870D1971F0}" type="presOf" srcId="{7DAEC026-12D9-49A4-8398-AE2DEBF08FEB}" destId="{0EAF468A-1404-4D6D-8222-FEF8FC9AC057}" srcOrd="0" destOrd="0" presId="urn:microsoft.com/office/officeart/2005/8/layout/hList6"/>
    <dgm:cxn modelId="{E7B7E2AC-B3F7-467D-AEB7-EA50F8904038}" type="presParOf" srcId="{A57698AA-44FE-4AE3-B322-4BBB6C501BE9}" destId="{9E6B32EB-0A39-41F0-9C37-BAB01B9B5700}" srcOrd="0" destOrd="0" presId="urn:microsoft.com/office/officeart/2005/8/layout/hList6"/>
    <dgm:cxn modelId="{BFF630D8-1AF9-4407-8399-9B4C4D692E53}" type="presParOf" srcId="{A57698AA-44FE-4AE3-B322-4BBB6C501BE9}" destId="{2426DEA5-9FF9-4F43-B8B9-DC692C2230B9}" srcOrd="1" destOrd="0" presId="urn:microsoft.com/office/officeart/2005/8/layout/hList6"/>
    <dgm:cxn modelId="{12E763D3-A77C-4E4C-9CB3-CA4DFEF98BDA}" type="presParOf" srcId="{A57698AA-44FE-4AE3-B322-4BBB6C501BE9}" destId="{507DFBFF-1193-4502-8829-7AEDFCFF918D}" srcOrd="2" destOrd="0" presId="urn:microsoft.com/office/officeart/2005/8/layout/hList6"/>
    <dgm:cxn modelId="{DAC781DF-D620-45A9-8054-DE21CF9476C4}" type="presParOf" srcId="{A57698AA-44FE-4AE3-B322-4BBB6C501BE9}" destId="{C87AC055-5AA1-44F1-8E4D-87DB58175DAD}" srcOrd="3" destOrd="0" presId="urn:microsoft.com/office/officeart/2005/8/layout/hList6"/>
    <dgm:cxn modelId="{27C9E9FA-A669-43EB-805F-37CB1E41D857}" type="presParOf" srcId="{A57698AA-44FE-4AE3-B322-4BBB6C501BE9}" destId="{C81F8AE6-0A77-4772-8973-F357E2555993}" srcOrd="4" destOrd="0" presId="urn:microsoft.com/office/officeart/2005/8/layout/hList6"/>
    <dgm:cxn modelId="{280D708C-FAF9-41D8-81A2-B6879A565ABF}" type="presParOf" srcId="{A57698AA-44FE-4AE3-B322-4BBB6C501BE9}" destId="{EAA55921-76E1-4BAF-8980-6E2D05F62FD1}" srcOrd="5" destOrd="0" presId="urn:microsoft.com/office/officeart/2005/8/layout/hList6"/>
    <dgm:cxn modelId="{B3A78D24-6F83-4CF2-9979-711E9DF6D922}" type="presParOf" srcId="{A57698AA-44FE-4AE3-B322-4BBB6C501BE9}" destId="{0EAF468A-1404-4D6D-8222-FEF8FC9AC057}" srcOrd="6" destOrd="0" presId="urn:microsoft.com/office/officeart/2005/8/layout/hList6"/>
    <dgm:cxn modelId="{495FC56D-7AF8-4BE1-BECA-F74F96910D5C}" type="presParOf" srcId="{A57698AA-44FE-4AE3-B322-4BBB6C501BE9}" destId="{7EF22CBF-DF56-4893-B62F-776C20DDE30C}" srcOrd="7" destOrd="0" presId="urn:microsoft.com/office/officeart/2005/8/layout/hList6"/>
    <dgm:cxn modelId="{8BDDF3FE-4619-459F-9203-09253CAA92AB}" type="presParOf" srcId="{A57698AA-44FE-4AE3-B322-4BBB6C501BE9}" destId="{A96C19E6-F040-4BE5-9341-1325162D8D07}"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B32EB-0A39-41F0-9C37-BAB01B9B5700}">
      <dsp:nvSpPr>
        <dsp:cNvPr id="0" name=""/>
        <dsp:cNvSpPr/>
      </dsp:nvSpPr>
      <dsp:spPr>
        <a:xfrm rot="16200000">
          <a:off x="-462149" y="468426"/>
          <a:ext cx="3139321" cy="2202468"/>
        </a:xfrm>
        <a:prstGeom prst="flowChartManualOperation">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b="1" kern="1200" dirty="0"/>
            <a:t>Cleaned and Unified Dataset</a:t>
          </a:r>
          <a:r>
            <a:rPr lang="en-US" sz="1500" kern="1200" dirty="0"/>
            <a:t>:</a:t>
          </a:r>
        </a:p>
        <a:p>
          <a:pPr marL="0" lvl="0" indent="0" algn="ctr" defTabSz="800100">
            <a:lnSpc>
              <a:spcPct val="90000"/>
            </a:lnSpc>
            <a:spcBef>
              <a:spcPct val="0"/>
            </a:spcBef>
            <a:spcAft>
              <a:spcPct val="35000"/>
            </a:spcAft>
            <a:buNone/>
          </a:pPr>
          <a:r>
            <a:rPr lang="en-US" sz="1500" kern="1200" dirty="0"/>
            <a:t> A consolidated dataset free from inconsistencies, ambiguities, and quality issues (e.g., missing values, outliers).</a:t>
          </a:r>
          <a:endParaRPr lang="en-IN" sz="1500" kern="1200" dirty="0"/>
        </a:p>
      </dsp:txBody>
      <dsp:txXfrm rot="5400000">
        <a:off x="6278" y="627863"/>
        <a:ext cx="2202468" cy="1883593"/>
      </dsp:txXfrm>
    </dsp:sp>
    <dsp:sp modelId="{507DFBFF-1193-4502-8829-7AEDFCFF918D}">
      <dsp:nvSpPr>
        <dsp:cNvPr id="0" name=""/>
        <dsp:cNvSpPr/>
      </dsp:nvSpPr>
      <dsp:spPr>
        <a:xfrm rot="16200000">
          <a:off x="1905504" y="468426"/>
          <a:ext cx="3139321" cy="2202468"/>
        </a:xfrm>
        <a:prstGeom prst="flowChartManualOperation">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b="1" kern="1200" dirty="0"/>
            <a:t>Data Quality Report:</a:t>
          </a:r>
        </a:p>
        <a:p>
          <a:pPr marL="0" lvl="0" indent="0" algn="ctr" defTabSz="800100">
            <a:lnSpc>
              <a:spcPct val="90000"/>
            </a:lnSpc>
            <a:spcBef>
              <a:spcPct val="0"/>
            </a:spcBef>
            <a:spcAft>
              <a:spcPct val="35000"/>
            </a:spcAft>
            <a:buNone/>
          </a:pPr>
          <a:r>
            <a:rPr lang="en-US" sz="1800" b="1" kern="1200" dirty="0"/>
            <a:t> </a:t>
          </a:r>
          <a:r>
            <a:rPr lang="en-US" sz="1500" kern="1200" dirty="0"/>
            <a:t>Documentation detailing the data cleaning process, including handling missing values, outliers, and other quality improvements.</a:t>
          </a:r>
          <a:endParaRPr lang="en-IN" sz="1500" kern="1200" dirty="0"/>
        </a:p>
      </dsp:txBody>
      <dsp:txXfrm rot="5400000">
        <a:off x="2373931" y="627863"/>
        <a:ext cx="2202468" cy="1883593"/>
      </dsp:txXfrm>
    </dsp:sp>
    <dsp:sp modelId="{C81F8AE6-0A77-4772-8973-F357E2555993}">
      <dsp:nvSpPr>
        <dsp:cNvPr id="0" name=""/>
        <dsp:cNvSpPr/>
      </dsp:nvSpPr>
      <dsp:spPr>
        <a:xfrm rot="16200000">
          <a:off x="4273158" y="468426"/>
          <a:ext cx="3139321" cy="2202468"/>
        </a:xfrm>
        <a:prstGeom prst="flowChartManualOperation">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b="1" kern="1200" dirty="0"/>
            <a:t>Exploratory Data Analysis (EDA) Insights:</a:t>
          </a:r>
        </a:p>
        <a:p>
          <a:pPr marL="0" lvl="0" indent="0" algn="ctr" defTabSz="800100">
            <a:lnSpc>
              <a:spcPct val="90000"/>
            </a:lnSpc>
            <a:spcBef>
              <a:spcPct val="0"/>
            </a:spcBef>
            <a:spcAft>
              <a:spcPct val="35000"/>
            </a:spcAft>
            <a:buNone/>
          </a:pPr>
          <a:r>
            <a:rPr lang="en-US" sz="1800" b="1" kern="1200" dirty="0"/>
            <a:t> </a:t>
          </a:r>
          <a:r>
            <a:rPr lang="en-US" sz="1500" kern="1200" dirty="0"/>
            <a:t>Visualizations and summaries highlighting key patterns and trends in the data.</a:t>
          </a:r>
          <a:endParaRPr lang="en-IN" sz="1500" kern="1200" dirty="0"/>
        </a:p>
      </dsp:txBody>
      <dsp:txXfrm rot="5400000">
        <a:off x="4741585" y="627863"/>
        <a:ext cx="2202468" cy="1883593"/>
      </dsp:txXfrm>
    </dsp:sp>
    <dsp:sp modelId="{0EAF468A-1404-4D6D-8222-FEF8FC9AC057}">
      <dsp:nvSpPr>
        <dsp:cNvPr id="0" name=""/>
        <dsp:cNvSpPr/>
      </dsp:nvSpPr>
      <dsp:spPr>
        <a:xfrm rot="16200000">
          <a:off x="6640812" y="468426"/>
          <a:ext cx="3139321" cy="2202468"/>
        </a:xfrm>
        <a:prstGeom prst="flowChartManualOperation">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b="1" kern="1200" dirty="0"/>
            <a:t>Ready-to-Use Dataset:</a:t>
          </a:r>
        </a:p>
        <a:p>
          <a:pPr marL="0" lvl="0" indent="0" algn="ctr" defTabSz="800100">
            <a:lnSpc>
              <a:spcPct val="90000"/>
            </a:lnSpc>
            <a:spcBef>
              <a:spcPct val="0"/>
            </a:spcBef>
            <a:spcAft>
              <a:spcPct val="35000"/>
            </a:spcAft>
            <a:buNone/>
          </a:pPr>
          <a:r>
            <a:rPr lang="en-US" sz="1800" b="1" kern="1200" dirty="0"/>
            <a:t> </a:t>
          </a:r>
          <a:r>
            <a:rPr lang="en-US" sz="1500" kern="1200" dirty="0"/>
            <a:t>A dataset prepared for business analysis and machine learning applications.</a:t>
          </a:r>
          <a:endParaRPr lang="en-IN" sz="1500" kern="1200" dirty="0"/>
        </a:p>
      </dsp:txBody>
      <dsp:txXfrm rot="5400000">
        <a:off x="7109239" y="627863"/>
        <a:ext cx="2202468" cy="1883593"/>
      </dsp:txXfrm>
    </dsp:sp>
    <dsp:sp modelId="{A96C19E6-F040-4BE5-9341-1325162D8D07}">
      <dsp:nvSpPr>
        <dsp:cNvPr id="0" name=""/>
        <dsp:cNvSpPr/>
      </dsp:nvSpPr>
      <dsp:spPr>
        <a:xfrm rot="16200000">
          <a:off x="9008466" y="468426"/>
          <a:ext cx="3139321" cy="2202468"/>
        </a:xfrm>
        <a:prstGeom prst="flowChartManualOperation">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b="1" kern="1200" dirty="0"/>
            <a:t>Code Base and Workflow Documentation:</a:t>
          </a:r>
        </a:p>
        <a:p>
          <a:pPr marL="0" lvl="0" indent="0" algn="ctr" defTabSz="800100">
            <a:lnSpc>
              <a:spcPct val="90000"/>
            </a:lnSpc>
            <a:spcBef>
              <a:spcPct val="0"/>
            </a:spcBef>
            <a:spcAft>
              <a:spcPct val="35000"/>
            </a:spcAft>
            <a:buNone/>
          </a:pPr>
          <a:r>
            <a:rPr lang="en-US" sz="1800" b="1" kern="1200" dirty="0"/>
            <a:t> </a:t>
          </a:r>
          <a:r>
            <a:rPr lang="en-US" sz="1500" kern="1200" dirty="0"/>
            <a:t>Python scripts and notebooks detailing the data wrangling, harmonization, and quality improvement steps.</a:t>
          </a:r>
          <a:endParaRPr lang="en-IN" sz="1500" kern="1200" dirty="0"/>
        </a:p>
      </dsp:txBody>
      <dsp:txXfrm rot="5400000">
        <a:off x="9476893" y="627863"/>
        <a:ext cx="2202468" cy="188359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1/9/2025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1/9/2025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197213" y="1673523"/>
            <a:ext cx="3893574" cy="2111895"/>
          </a:xfrm>
        </p:spPr>
        <p:txBody>
          <a:bodyPr>
            <a:normAutofit/>
          </a:bodyPr>
          <a:lstStyle/>
          <a:p>
            <a:pPr>
              <a:lnSpc>
                <a:spcPct val="110000"/>
              </a:lnSpc>
              <a:spcBef>
                <a:spcPct val="20000"/>
              </a:spcBef>
              <a:spcAft>
                <a:spcPts val="600"/>
              </a:spcAft>
              <a:buClr>
                <a:schemeClr val="tx2"/>
              </a:buClr>
              <a:buSzPct val="70000"/>
            </a:pPr>
            <a:r>
              <a:rPr lang="en-US" sz="2800" dirty="0">
                <a:solidFill>
                  <a:schemeClr val="tx1"/>
                </a:solidFill>
                <a:latin typeface="+mn-lt"/>
                <a:ea typeface="+mn-ea"/>
                <a:cs typeface="+mn-cs"/>
              </a:rPr>
              <a:t>Next Hikes IT Solutions Project 2: </a:t>
            </a:r>
            <a:br>
              <a:rPr lang="en-US" sz="2800" dirty="0">
                <a:solidFill>
                  <a:schemeClr val="tx1"/>
                </a:solidFill>
                <a:latin typeface="+mn-lt"/>
                <a:ea typeface="+mn-ea"/>
                <a:cs typeface="+mn-cs"/>
              </a:rPr>
            </a:br>
            <a:r>
              <a:rPr lang="en-US" sz="2800" dirty="0">
                <a:solidFill>
                  <a:schemeClr val="tx1"/>
                </a:solidFill>
                <a:latin typeface="+mn-lt"/>
                <a:ea typeface="+mn-ea"/>
                <a:cs typeface="+mn-cs"/>
              </a:rPr>
              <a:t>Data Harmonization &amp;  Insights Extraction</a:t>
            </a:r>
            <a:endParaRPr lang="en-IN" sz="2800" dirty="0">
              <a:solidFill>
                <a:schemeClr val="tx1"/>
              </a:solidFill>
              <a:latin typeface="+mn-lt"/>
              <a:ea typeface="+mn-ea"/>
              <a:cs typeface="+mn-cs"/>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748981"/>
            <a:ext cx="3700822" cy="560438"/>
          </a:xfrm>
        </p:spPr>
        <p:txBody>
          <a:bodyPr>
            <a:normAutofit/>
          </a:bodyPr>
          <a:lstStyle/>
          <a:p>
            <a:pPr algn="r"/>
            <a:r>
              <a:rPr lang="en-US" sz="2300" dirty="0"/>
              <a:t>By- Avantika Verma</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DC17-9613-569C-1F9E-2C76AFE362CE}"/>
              </a:ext>
            </a:extLst>
          </p:cNvPr>
          <p:cNvSpPr>
            <a:spLocks noGrp="1"/>
          </p:cNvSpPr>
          <p:nvPr>
            <p:ph type="title"/>
          </p:nvPr>
        </p:nvSpPr>
        <p:spPr>
          <a:xfrm>
            <a:off x="334297" y="668594"/>
            <a:ext cx="4286387" cy="1032387"/>
          </a:xfrm>
        </p:spPr>
        <p:txBody>
          <a:bodyPr anchor="ctr">
            <a:normAutofit fontScale="90000"/>
          </a:bodyPr>
          <a:lstStyle/>
          <a:p>
            <a:r>
              <a:rPr lang="en-IN" sz="4400" dirty="0"/>
              <a:t>Key Insights</a:t>
            </a:r>
            <a:br>
              <a:rPr lang="en-IN" sz="4000" dirty="0"/>
            </a:br>
            <a:endParaRPr lang="en-IN" sz="4000" dirty="0"/>
          </a:p>
        </p:txBody>
      </p:sp>
      <p:sp>
        <p:nvSpPr>
          <p:cNvPr id="4" name="Text Placeholder 3">
            <a:extLst>
              <a:ext uri="{FF2B5EF4-FFF2-40B4-BE49-F238E27FC236}">
                <a16:creationId xmlns:a16="http://schemas.microsoft.com/office/drawing/2014/main" id="{E71CBE0E-B46F-3C04-0260-1CA7FD55956D}"/>
              </a:ext>
            </a:extLst>
          </p:cNvPr>
          <p:cNvSpPr>
            <a:spLocks noGrp="1"/>
          </p:cNvSpPr>
          <p:nvPr>
            <p:ph type="body" sz="half" idx="2"/>
          </p:nvPr>
        </p:nvSpPr>
        <p:spPr>
          <a:xfrm>
            <a:off x="444457" y="1700981"/>
            <a:ext cx="4176227" cy="4375354"/>
          </a:xfrm>
        </p:spPr>
        <p:txBody>
          <a:bodyPr>
            <a:normAutofit/>
          </a:bodyPr>
          <a:lstStyle/>
          <a:p>
            <a:pPr algn="l"/>
            <a:r>
              <a:rPr lang="en-US" b="1" i="0" dirty="0">
                <a:effectLst/>
                <a:latin typeface="system-ui"/>
              </a:rPr>
              <a:t>1. Correlation Analysis-</a:t>
            </a:r>
          </a:p>
          <a:p>
            <a:pPr algn="l"/>
            <a:r>
              <a:rPr lang="en-US" b="0" i="0" dirty="0">
                <a:effectLst/>
                <a:latin typeface="system-ui"/>
              </a:rPr>
              <a:t>Objective: Understanding relationships between environmental factors and user counts.</a:t>
            </a:r>
          </a:p>
          <a:p>
            <a:pPr algn="l"/>
            <a:r>
              <a:rPr lang="en-US" b="1" i="0" dirty="0">
                <a:effectLst/>
                <a:latin typeface="system-ui"/>
              </a:rPr>
              <a:t>Insights:</a:t>
            </a:r>
            <a:r>
              <a:rPr lang="en-US" b="0" i="0" dirty="0">
                <a:effectLst/>
                <a:latin typeface="system-ui"/>
              </a:rPr>
              <a:t> A heatmap of correlations reveals which variables are strongly related to user counts.</a:t>
            </a:r>
          </a:p>
          <a:p>
            <a:pPr algn="l"/>
            <a:r>
              <a:rPr lang="en-US" b="1" i="0" dirty="0">
                <a:effectLst/>
                <a:latin typeface="system-ui"/>
              </a:rPr>
              <a:t>Likely findings:</a:t>
            </a:r>
            <a:endParaRPr lang="en-US" b="0" i="0" dirty="0">
              <a:effectLst/>
              <a:latin typeface="system-ui"/>
            </a:endParaRPr>
          </a:p>
          <a:p>
            <a:pPr algn="l"/>
            <a:r>
              <a:rPr lang="en-US" b="0" i="0" dirty="0">
                <a:effectLst/>
                <a:latin typeface="system-ui"/>
              </a:rPr>
              <a:t>Temperature may positively correlate with user counts (more rides during warmer weather).</a:t>
            </a:r>
          </a:p>
          <a:p>
            <a:pPr algn="l"/>
            <a:r>
              <a:rPr lang="en-US" b="0" i="0" dirty="0">
                <a:effectLst/>
                <a:latin typeface="system-ui"/>
              </a:rPr>
              <a:t>Humidity or windspeed might have negative correlations (less favorable conditions for outdoor activities).</a:t>
            </a:r>
          </a:p>
          <a:p>
            <a:endParaRPr lang="en-IN" dirty="0"/>
          </a:p>
        </p:txBody>
      </p:sp>
      <p:pic>
        <p:nvPicPr>
          <p:cNvPr id="7" name="Picture 6">
            <a:extLst>
              <a:ext uri="{FF2B5EF4-FFF2-40B4-BE49-F238E27FC236}">
                <a16:creationId xmlns:a16="http://schemas.microsoft.com/office/drawing/2014/main" id="{FD58A8E1-021B-A895-3286-0095B38E1721}"/>
              </a:ext>
            </a:extLst>
          </p:cNvPr>
          <p:cNvPicPr>
            <a:picLocks noChangeAspect="1"/>
          </p:cNvPicPr>
          <p:nvPr/>
        </p:nvPicPr>
        <p:blipFill>
          <a:blip r:embed="rId2"/>
          <a:stretch>
            <a:fillRect/>
          </a:stretch>
        </p:blipFill>
        <p:spPr>
          <a:xfrm>
            <a:off x="5073947" y="848513"/>
            <a:ext cx="6673596" cy="4893194"/>
          </a:xfrm>
          <a:prstGeom prst="rect">
            <a:avLst/>
          </a:prstGeom>
        </p:spPr>
      </p:pic>
    </p:spTree>
    <p:extLst>
      <p:ext uri="{BB962C8B-B14F-4D97-AF65-F5344CB8AC3E}">
        <p14:creationId xmlns:p14="http://schemas.microsoft.com/office/powerpoint/2010/main" val="206700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96749-5610-B0B8-8D23-C86519F89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3B960B-7133-5008-BABE-9199CB046E64}"/>
              </a:ext>
            </a:extLst>
          </p:cNvPr>
          <p:cNvSpPr>
            <a:spLocks noGrp="1"/>
          </p:cNvSpPr>
          <p:nvPr>
            <p:ph type="title"/>
          </p:nvPr>
        </p:nvSpPr>
        <p:spPr>
          <a:xfrm>
            <a:off x="3716593" y="491613"/>
            <a:ext cx="4286387" cy="1032387"/>
          </a:xfrm>
        </p:spPr>
        <p:txBody>
          <a:bodyPr anchor="ctr">
            <a:normAutofit fontScale="90000"/>
          </a:bodyPr>
          <a:lstStyle/>
          <a:p>
            <a:r>
              <a:rPr lang="en-IN" sz="4400" dirty="0"/>
              <a:t>Key Insights</a:t>
            </a:r>
            <a:br>
              <a:rPr lang="en-IN" sz="4000" dirty="0"/>
            </a:br>
            <a:endParaRPr lang="en-IN" sz="4000" dirty="0"/>
          </a:p>
        </p:txBody>
      </p:sp>
      <p:sp>
        <p:nvSpPr>
          <p:cNvPr id="4" name="Text Placeholder 3">
            <a:extLst>
              <a:ext uri="{FF2B5EF4-FFF2-40B4-BE49-F238E27FC236}">
                <a16:creationId xmlns:a16="http://schemas.microsoft.com/office/drawing/2014/main" id="{F26EDAD8-61A5-1D46-BA6D-A329FD0D01BA}"/>
              </a:ext>
            </a:extLst>
          </p:cNvPr>
          <p:cNvSpPr>
            <a:spLocks noGrp="1"/>
          </p:cNvSpPr>
          <p:nvPr>
            <p:ph type="body" sz="half" idx="2"/>
          </p:nvPr>
        </p:nvSpPr>
        <p:spPr>
          <a:xfrm>
            <a:off x="444457" y="1700980"/>
            <a:ext cx="4363517" cy="4488425"/>
          </a:xfrm>
        </p:spPr>
        <p:txBody>
          <a:bodyPr>
            <a:normAutofit fontScale="92500" lnSpcReduction="10000"/>
          </a:bodyPr>
          <a:lstStyle/>
          <a:p>
            <a:pPr algn="l"/>
            <a:r>
              <a:rPr lang="en-US" b="1" i="0" dirty="0">
                <a:effectLst/>
                <a:latin typeface="system-ui"/>
              </a:rPr>
              <a:t>2. Temporal Trends</a:t>
            </a:r>
          </a:p>
          <a:p>
            <a:pPr algn="l"/>
            <a:r>
              <a:rPr lang="en-US" b="0" i="0" dirty="0">
                <a:effectLst/>
                <a:latin typeface="system-ui"/>
              </a:rPr>
              <a:t>Objective: Identifying patterns in user counts across time.</a:t>
            </a:r>
          </a:p>
          <a:p>
            <a:pPr algn="l"/>
            <a:r>
              <a:rPr lang="en-US" b="1" i="0" dirty="0">
                <a:effectLst/>
                <a:latin typeface="system-ui"/>
              </a:rPr>
              <a:t>Insights:</a:t>
            </a:r>
            <a:endParaRPr lang="en-US" b="0" i="0" dirty="0">
              <a:effectLst/>
              <a:latin typeface="system-ui"/>
            </a:endParaRPr>
          </a:p>
          <a:p>
            <a:pPr algn="l"/>
            <a:r>
              <a:rPr lang="en-US" b="1" i="0" dirty="0">
                <a:effectLst/>
                <a:latin typeface="system-ui"/>
              </a:rPr>
              <a:t>Hourly Trends:</a:t>
            </a:r>
            <a:endParaRPr lang="en-US" b="0" i="0" dirty="0">
              <a:effectLst/>
              <a:latin typeface="system-ui"/>
            </a:endParaRPr>
          </a:p>
          <a:p>
            <a:pPr algn="l"/>
            <a:r>
              <a:rPr lang="en-US" b="0" i="0" dirty="0">
                <a:effectLst/>
                <a:latin typeface="system-ui"/>
              </a:rPr>
              <a:t>Peaks likely occur during commuting hours (morning and evening) for registered users.</a:t>
            </a:r>
          </a:p>
          <a:p>
            <a:pPr algn="l"/>
            <a:r>
              <a:rPr lang="en-US" b="0" i="0" dirty="0">
                <a:effectLst/>
                <a:latin typeface="system-ui"/>
              </a:rPr>
              <a:t>Casual users may show increased activity during weekends or leisure hours.</a:t>
            </a:r>
          </a:p>
          <a:p>
            <a:pPr algn="l"/>
            <a:r>
              <a:rPr lang="en-US" b="1" i="0" dirty="0">
                <a:effectLst/>
                <a:latin typeface="system-ui"/>
              </a:rPr>
              <a:t>Seasonal Trends:</a:t>
            </a:r>
            <a:endParaRPr lang="en-US" b="0" i="0" dirty="0">
              <a:effectLst/>
              <a:latin typeface="system-ui"/>
            </a:endParaRPr>
          </a:p>
          <a:p>
            <a:pPr algn="l"/>
            <a:r>
              <a:rPr lang="en-US" b="0" i="0" dirty="0">
                <a:effectLst/>
                <a:latin typeface="system-ui"/>
              </a:rPr>
              <a:t>User counts may rise in spring/summer and dip in fall/winter.</a:t>
            </a:r>
          </a:p>
          <a:p>
            <a:pPr algn="l"/>
            <a:r>
              <a:rPr lang="en-US" b="0" i="0" dirty="0">
                <a:effectLst/>
                <a:latin typeface="system-ui"/>
              </a:rPr>
              <a:t>Holidays likely show distinct patterns with more casual riders.</a:t>
            </a:r>
          </a:p>
          <a:p>
            <a:endParaRPr lang="en-IN" dirty="0"/>
          </a:p>
        </p:txBody>
      </p:sp>
      <p:pic>
        <p:nvPicPr>
          <p:cNvPr id="5" name="Picture 4">
            <a:extLst>
              <a:ext uri="{FF2B5EF4-FFF2-40B4-BE49-F238E27FC236}">
                <a16:creationId xmlns:a16="http://schemas.microsoft.com/office/drawing/2014/main" id="{9F1A2920-AEA0-FCA1-5887-4BAFAA6B0F27}"/>
              </a:ext>
            </a:extLst>
          </p:cNvPr>
          <p:cNvPicPr>
            <a:picLocks noChangeAspect="1"/>
          </p:cNvPicPr>
          <p:nvPr/>
        </p:nvPicPr>
        <p:blipFill>
          <a:blip r:embed="rId2"/>
          <a:srcRect l="4109" t="706" r="3253" b="-1"/>
          <a:stretch/>
        </p:blipFill>
        <p:spPr>
          <a:xfrm>
            <a:off x="5240594" y="1700980"/>
            <a:ext cx="6430296" cy="3972233"/>
          </a:xfrm>
          <a:prstGeom prst="rect">
            <a:avLst/>
          </a:prstGeom>
        </p:spPr>
      </p:pic>
    </p:spTree>
    <p:extLst>
      <p:ext uri="{BB962C8B-B14F-4D97-AF65-F5344CB8AC3E}">
        <p14:creationId xmlns:p14="http://schemas.microsoft.com/office/powerpoint/2010/main" val="723135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3D59B-B620-632A-4E11-2E958C7654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F0E54-0382-708B-D2F2-1488FF587B3E}"/>
              </a:ext>
            </a:extLst>
          </p:cNvPr>
          <p:cNvSpPr>
            <a:spLocks noGrp="1"/>
          </p:cNvSpPr>
          <p:nvPr>
            <p:ph type="title"/>
          </p:nvPr>
        </p:nvSpPr>
        <p:spPr>
          <a:xfrm>
            <a:off x="3716593" y="491613"/>
            <a:ext cx="4286387" cy="1032387"/>
          </a:xfrm>
        </p:spPr>
        <p:txBody>
          <a:bodyPr anchor="ctr">
            <a:normAutofit fontScale="90000"/>
          </a:bodyPr>
          <a:lstStyle/>
          <a:p>
            <a:r>
              <a:rPr lang="en-IN" sz="4400" dirty="0"/>
              <a:t>Key Insights</a:t>
            </a:r>
            <a:br>
              <a:rPr lang="en-IN" sz="4000" dirty="0"/>
            </a:br>
            <a:endParaRPr lang="en-IN" sz="4000" dirty="0"/>
          </a:p>
        </p:txBody>
      </p:sp>
      <p:sp>
        <p:nvSpPr>
          <p:cNvPr id="4" name="Text Placeholder 3">
            <a:extLst>
              <a:ext uri="{FF2B5EF4-FFF2-40B4-BE49-F238E27FC236}">
                <a16:creationId xmlns:a16="http://schemas.microsoft.com/office/drawing/2014/main" id="{9DD47563-1D51-C30C-5AC2-C425B11B6C86}"/>
              </a:ext>
            </a:extLst>
          </p:cNvPr>
          <p:cNvSpPr>
            <a:spLocks noGrp="1"/>
          </p:cNvSpPr>
          <p:nvPr>
            <p:ph type="body" sz="half" idx="2"/>
          </p:nvPr>
        </p:nvSpPr>
        <p:spPr>
          <a:xfrm>
            <a:off x="444457" y="1343410"/>
            <a:ext cx="4569995" cy="4845995"/>
          </a:xfrm>
        </p:spPr>
        <p:txBody>
          <a:bodyPr>
            <a:normAutofit lnSpcReduction="10000"/>
          </a:bodyPr>
          <a:lstStyle/>
          <a:p>
            <a:pPr algn="l"/>
            <a:r>
              <a:rPr lang="en-US" b="1" dirty="0">
                <a:effectLst/>
                <a:latin typeface="system-ui"/>
              </a:rPr>
              <a:t>3</a:t>
            </a:r>
            <a:r>
              <a:rPr lang="en-US" b="1" i="0" dirty="0">
                <a:effectLst/>
                <a:latin typeface="system-ui"/>
              </a:rPr>
              <a:t>. Feature Importance Analysis</a:t>
            </a:r>
          </a:p>
          <a:p>
            <a:pPr algn="l"/>
            <a:r>
              <a:rPr lang="en-US" b="1" i="0" dirty="0">
                <a:effectLst/>
                <a:latin typeface="system-ui"/>
              </a:rPr>
              <a:t>Objective:</a:t>
            </a:r>
            <a:endParaRPr lang="en-US" b="0" i="0" dirty="0">
              <a:effectLst/>
              <a:latin typeface="system-ui"/>
            </a:endParaRPr>
          </a:p>
          <a:p>
            <a:pPr algn="l"/>
            <a:r>
              <a:rPr lang="en-US" b="0" i="0" dirty="0">
                <a:effectLst/>
                <a:latin typeface="system-ui"/>
              </a:rPr>
              <a:t>Identifying factors most influencing user behavior.</a:t>
            </a:r>
          </a:p>
          <a:p>
            <a:pPr algn="l"/>
            <a:r>
              <a:rPr lang="en-US" b="1" i="0" dirty="0">
                <a:effectLst/>
                <a:latin typeface="system-ui"/>
              </a:rPr>
              <a:t>Insights:</a:t>
            </a:r>
            <a:endParaRPr lang="en-US" b="0" i="0" dirty="0">
              <a:effectLst/>
              <a:latin typeface="system-ui"/>
            </a:endParaRPr>
          </a:p>
          <a:p>
            <a:pPr algn="l"/>
            <a:r>
              <a:rPr lang="en-US" b="1" i="0" dirty="0">
                <a:effectLst/>
                <a:latin typeface="system-ui"/>
              </a:rPr>
              <a:t>Likely top contributors:</a:t>
            </a:r>
            <a:endParaRPr lang="en-US" b="0" i="0" dirty="0">
              <a:effectLst/>
              <a:latin typeface="system-ui"/>
            </a:endParaRPr>
          </a:p>
          <a:p>
            <a:pPr algn="l"/>
            <a:r>
              <a:rPr lang="en-US" b="0" i="0" dirty="0">
                <a:effectLst/>
                <a:latin typeface="system-ui"/>
              </a:rPr>
              <a:t>Temperature: Higher temperatures often lead to increased user counts.</a:t>
            </a:r>
          </a:p>
          <a:p>
            <a:pPr algn="l"/>
            <a:r>
              <a:rPr lang="en-US" b="0" i="0" dirty="0">
                <a:effectLst/>
                <a:latin typeface="system-ui"/>
              </a:rPr>
              <a:t>Season: Different seasons have distinct patterns of user activity.</a:t>
            </a:r>
          </a:p>
          <a:p>
            <a:pPr algn="l"/>
            <a:r>
              <a:rPr lang="en-US" b="0" i="0" dirty="0">
                <a:effectLst/>
                <a:latin typeface="system-ui"/>
              </a:rPr>
              <a:t>Weathersit: Clear or misty weather supports more rides compared to rainy or snowy conditions.</a:t>
            </a:r>
          </a:p>
          <a:p>
            <a:pPr algn="l"/>
            <a:r>
              <a:rPr lang="en-US" b="1" i="0" dirty="0">
                <a:effectLst/>
                <a:latin typeface="system-ui"/>
              </a:rPr>
              <a:t>Lesser contributors:</a:t>
            </a:r>
            <a:endParaRPr lang="en-US" b="0" i="0" dirty="0">
              <a:effectLst/>
              <a:latin typeface="system-ui"/>
            </a:endParaRPr>
          </a:p>
          <a:p>
            <a:pPr algn="l"/>
            <a:r>
              <a:rPr lang="en-US" b="0" i="0" dirty="0">
                <a:effectLst/>
                <a:latin typeface="system-ui"/>
              </a:rPr>
              <a:t>Windspeed and Humidity: These may have smaller but consistent effects on user behavior.</a:t>
            </a:r>
          </a:p>
          <a:p>
            <a:endParaRPr lang="en-IN" dirty="0"/>
          </a:p>
        </p:txBody>
      </p:sp>
      <p:pic>
        <p:nvPicPr>
          <p:cNvPr id="6" name="Picture 5">
            <a:extLst>
              <a:ext uri="{FF2B5EF4-FFF2-40B4-BE49-F238E27FC236}">
                <a16:creationId xmlns:a16="http://schemas.microsoft.com/office/drawing/2014/main" id="{31EE2D5E-BCA0-D06C-0773-61A7EEEE1B78}"/>
              </a:ext>
            </a:extLst>
          </p:cNvPr>
          <p:cNvPicPr>
            <a:picLocks noChangeAspect="1"/>
          </p:cNvPicPr>
          <p:nvPr/>
        </p:nvPicPr>
        <p:blipFill>
          <a:blip r:embed="rId2"/>
          <a:stretch>
            <a:fillRect/>
          </a:stretch>
        </p:blipFill>
        <p:spPr>
          <a:xfrm>
            <a:off x="5683800" y="1343410"/>
            <a:ext cx="5918265" cy="4845995"/>
          </a:xfrm>
          <a:prstGeom prst="rect">
            <a:avLst/>
          </a:prstGeom>
        </p:spPr>
      </p:pic>
    </p:spTree>
    <p:extLst>
      <p:ext uri="{BB962C8B-B14F-4D97-AF65-F5344CB8AC3E}">
        <p14:creationId xmlns:p14="http://schemas.microsoft.com/office/powerpoint/2010/main" val="163635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79BB570-841D-498C-0391-0384074CF642}"/>
              </a:ext>
            </a:extLst>
          </p:cNvPr>
          <p:cNvPicPr>
            <a:picLocks noChangeAspect="1"/>
          </p:cNvPicPr>
          <p:nvPr/>
        </p:nvPicPr>
        <p:blipFill>
          <a:blip r:embed="rId2"/>
          <a:stretch>
            <a:fillRect/>
          </a:stretch>
        </p:blipFill>
        <p:spPr>
          <a:xfrm>
            <a:off x="609601" y="1238250"/>
            <a:ext cx="11228438" cy="5374204"/>
          </a:xfrm>
          <a:prstGeom prst="rect">
            <a:avLst/>
          </a:prstGeom>
        </p:spPr>
      </p:pic>
      <p:sp>
        <p:nvSpPr>
          <p:cNvPr id="2" name="Title 1">
            <a:extLst>
              <a:ext uri="{FF2B5EF4-FFF2-40B4-BE49-F238E27FC236}">
                <a16:creationId xmlns:a16="http://schemas.microsoft.com/office/drawing/2014/main" id="{64F4336C-A429-894D-220B-845223254851}"/>
              </a:ext>
            </a:extLst>
          </p:cNvPr>
          <p:cNvSpPr>
            <a:spLocks noGrp="1"/>
          </p:cNvSpPr>
          <p:nvPr>
            <p:ph type="title"/>
          </p:nvPr>
        </p:nvSpPr>
        <p:spPr>
          <a:xfrm>
            <a:off x="913795" y="245546"/>
            <a:ext cx="10353762" cy="1621354"/>
          </a:xfrm>
        </p:spPr>
        <p:txBody>
          <a:bodyPr>
            <a:normAutofit/>
          </a:bodyPr>
          <a:lstStyle/>
          <a:p>
            <a:r>
              <a:rPr lang="en-US" dirty="0"/>
              <a:t>Some Visualizations</a:t>
            </a:r>
            <a:br>
              <a:rPr lang="en-US" dirty="0"/>
            </a:br>
            <a:endParaRPr lang="en-IN" dirty="0"/>
          </a:p>
        </p:txBody>
      </p:sp>
    </p:spTree>
    <p:extLst>
      <p:ext uri="{BB962C8B-B14F-4D97-AF65-F5344CB8AC3E}">
        <p14:creationId xmlns:p14="http://schemas.microsoft.com/office/powerpoint/2010/main" val="130241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22D6C-4B4B-CE55-492E-248A3BFE6A9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4CED0F3-F2E9-7883-A9EA-8F04121DE1BE}"/>
              </a:ext>
            </a:extLst>
          </p:cNvPr>
          <p:cNvPicPr>
            <a:picLocks noChangeAspect="1"/>
          </p:cNvPicPr>
          <p:nvPr/>
        </p:nvPicPr>
        <p:blipFill>
          <a:blip r:embed="rId2"/>
          <a:stretch>
            <a:fillRect/>
          </a:stretch>
        </p:blipFill>
        <p:spPr>
          <a:xfrm>
            <a:off x="542150" y="1028365"/>
            <a:ext cx="11107700" cy="4801270"/>
          </a:xfrm>
          <a:prstGeom prst="rect">
            <a:avLst/>
          </a:prstGeom>
        </p:spPr>
      </p:pic>
    </p:spTree>
    <p:extLst>
      <p:ext uri="{BB962C8B-B14F-4D97-AF65-F5344CB8AC3E}">
        <p14:creationId xmlns:p14="http://schemas.microsoft.com/office/powerpoint/2010/main" val="325630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DE369-DE4F-E4A8-5E09-5EC7983B3BA2}"/>
            </a:ext>
          </a:extLst>
        </p:cNvPr>
        <p:cNvGrpSpPr/>
        <p:nvPr/>
      </p:nvGrpSpPr>
      <p:grpSpPr>
        <a:xfrm>
          <a:off x="0" y="0"/>
          <a:ext cx="0" cy="0"/>
          <a:chOff x="0" y="0"/>
          <a:chExt cx="0" cy="0"/>
        </a:xfrm>
      </p:grpSpPr>
      <p:pic>
        <p:nvPicPr>
          <p:cNvPr id="18" name="Picture 17">
            <a:extLst>
              <a:ext uri="{FF2B5EF4-FFF2-40B4-BE49-F238E27FC236}">
                <a16:creationId xmlns:a16="http://schemas.microsoft.com/office/drawing/2014/main" id="{605FE3C8-7DAB-9DDB-6DC2-E046BFB6671F}"/>
              </a:ext>
            </a:extLst>
          </p:cNvPr>
          <p:cNvPicPr>
            <a:picLocks noChangeAspect="1"/>
          </p:cNvPicPr>
          <p:nvPr/>
        </p:nvPicPr>
        <p:blipFill>
          <a:blip r:embed="rId2"/>
          <a:stretch>
            <a:fillRect/>
          </a:stretch>
        </p:blipFill>
        <p:spPr>
          <a:xfrm>
            <a:off x="-1" y="0"/>
            <a:ext cx="3164307" cy="2621280"/>
          </a:xfrm>
          <a:prstGeom prst="rect">
            <a:avLst/>
          </a:prstGeom>
        </p:spPr>
      </p:pic>
      <p:pic>
        <p:nvPicPr>
          <p:cNvPr id="22" name="Picture 21">
            <a:extLst>
              <a:ext uri="{FF2B5EF4-FFF2-40B4-BE49-F238E27FC236}">
                <a16:creationId xmlns:a16="http://schemas.microsoft.com/office/drawing/2014/main" id="{4765E800-0B6D-5804-8D29-5B366A24537F}"/>
              </a:ext>
            </a:extLst>
          </p:cNvPr>
          <p:cNvPicPr>
            <a:picLocks noChangeAspect="1"/>
          </p:cNvPicPr>
          <p:nvPr/>
        </p:nvPicPr>
        <p:blipFill>
          <a:blip r:embed="rId3"/>
          <a:stretch>
            <a:fillRect/>
          </a:stretch>
        </p:blipFill>
        <p:spPr>
          <a:xfrm>
            <a:off x="3164306" y="0"/>
            <a:ext cx="3278274" cy="2621279"/>
          </a:xfrm>
          <a:prstGeom prst="rect">
            <a:avLst/>
          </a:prstGeom>
        </p:spPr>
      </p:pic>
      <p:pic>
        <p:nvPicPr>
          <p:cNvPr id="24" name="Picture 23">
            <a:extLst>
              <a:ext uri="{FF2B5EF4-FFF2-40B4-BE49-F238E27FC236}">
                <a16:creationId xmlns:a16="http://schemas.microsoft.com/office/drawing/2014/main" id="{AD40700B-07CF-5EEE-C86D-57C4448E5289}"/>
              </a:ext>
            </a:extLst>
          </p:cNvPr>
          <p:cNvPicPr>
            <a:picLocks noChangeAspect="1"/>
          </p:cNvPicPr>
          <p:nvPr/>
        </p:nvPicPr>
        <p:blipFill>
          <a:blip r:embed="rId4"/>
          <a:stretch>
            <a:fillRect/>
          </a:stretch>
        </p:blipFill>
        <p:spPr>
          <a:xfrm>
            <a:off x="3137593" y="2585338"/>
            <a:ext cx="3609485" cy="2940227"/>
          </a:xfrm>
          <a:prstGeom prst="rect">
            <a:avLst/>
          </a:prstGeom>
        </p:spPr>
      </p:pic>
      <p:pic>
        <p:nvPicPr>
          <p:cNvPr id="26" name="Picture 25">
            <a:extLst>
              <a:ext uri="{FF2B5EF4-FFF2-40B4-BE49-F238E27FC236}">
                <a16:creationId xmlns:a16="http://schemas.microsoft.com/office/drawing/2014/main" id="{4F7A6494-4EDA-CC9F-CF3F-458FEA77D379}"/>
              </a:ext>
            </a:extLst>
          </p:cNvPr>
          <p:cNvPicPr>
            <a:picLocks noChangeAspect="1"/>
          </p:cNvPicPr>
          <p:nvPr/>
        </p:nvPicPr>
        <p:blipFill>
          <a:blip r:embed="rId5"/>
          <a:stretch>
            <a:fillRect/>
          </a:stretch>
        </p:blipFill>
        <p:spPr>
          <a:xfrm>
            <a:off x="6442580" y="-1"/>
            <a:ext cx="3191120" cy="2621278"/>
          </a:xfrm>
          <a:prstGeom prst="rect">
            <a:avLst/>
          </a:prstGeom>
        </p:spPr>
      </p:pic>
      <p:pic>
        <p:nvPicPr>
          <p:cNvPr id="28" name="Picture 27">
            <a:extLst>
              <a:ext uri="{FF2B5EF4-FFF2-40B4-BE49-F238E27FC236}">
                <a16:creationId xmlns:a16="http://schemas.microsoft.com/office/drawing/2014/main" id="{D55C2F45-D830-24AF-5409-EFE537051B88}"/>
              </a:ext>
            </a:extLst>
          </p:cNvPr>
          <p:cNvPicPr>
            <a:picLocks noChangeAspect="1"/>
          </p:cNvPicPr>
          <p:nvPr/>
        </p:nvPicPr>
        <p:blipFill>
          <a:blip r:embed="rId6"/>
          <a:stretch>
            <a:fillRect/>
          </a:stretch>
        </p:blipFill>
        <p:spPr>
          <a:xfrm>
            <a:off x="0" y="2621277"/>
            <a:ext cx="3468804" cy="2904288"/>
          </a:xfrm>
          <a:prstGeom prst="rect">
            <a:avLst/>
          </a:prstGeom>
        </p:spPr>
      </p:pic>
      <p:pic>
        <p:nvPicPr>
          <p:cNvPr id="30" name="Picture 29">
            <a:extLst>
              <a:ext uri="{FF2B5EF4-FFF2-40B4-BE49-F238E27FC236}">
                <a16:creationId xmlns:a16="http://schemas.microsoft.com/office/drawing/2014/main" id="{4103F60B-E82B-D312-E43D-6223DC00EC76}"/>
              </a:ext>
            </a:extLst>
          </p:cNvPr>
          <p:cNvPicPr>
            <a:picLocks noChangeAspect="1"/>
          </p:cNvPicPr>
          <p:nvPr/>
        </p:nvPicPr>
        <p:blipFill>
          <a:blip r:embed="rId7"/>
          <a:stretch>
            <a:fillRect/>
          </a:stretch>
        </p:blipFill>
        <p:spPr>
          <a:xfrm>
            <a:off x="6747078" y="2621277"/>
            <a:ext cx="3549327" cy="2940227"/>
          </a:xfrm>
          <a:prstGeom prst="rect">
            <a:avLst/>
          </a:prstGeom>
        </p:spPr>
      </p:pic>
      <p:pic>
        <p:nvPicPr>
          <p:cNvPr id="32" name="Picture 31">
            <a:extLst>
              <a:ext uri="{FF2B5EF4-FFF2-40B4-BE49-F238E27FC236}">
                <a16:creationId xmlns:a16="http://schemas.microsoft.com/office/drawing/2014/main" id="{A6A5FF8B-0143-8D75-9571-9AAF153A202F}"/>
              </a:ext>
            </a:extLst>
          </p:cNvPr>
          <p:cNvPicPr>
            <a:picLocks noChangeAspect="1"/>
          </p:cNvPicPr>
          <p:nvPr/>
        </p:nvPicPr>
        <p:blipFill>
          <a:blip r:embed="rId8"/>
          <a:stretch>
            <a:fillRect/>
          </a:stretch>
        </p:blipFill>
        <p:spPr>
          <a:xfrm>
            <a:off x="9625216" y="1"/>
            <a:ext cx="2557202" cy="2118360"/>
          </a:xfrm>
          <a:prstGeom prst="rect">
            <a:avLst/>
          </a:prstGeom>
        </p:spPr>
      </p:pic>
      <p:pic>
        <p:nvPicPr>
          <p:cNvPr id="34" name="Picture 33">
            <a:extLst>
              <a:ext uri="{FF2B5EF4-FFF2-40B4-BE49-F238E27FC236}">
                <a16:creationId xmlns:a16="http://schemas.microsoft.com/office/drawing/2014/main" id="{8E19D2E4-6A1C-F45C-85E5-CCF053BD2741}"/>
              </a:ext>
            </a:extLst>
          </p:cNvPr>
          <p:cNvPicPr>
            <a:picLocks noChangeAspect="1"/>
          </p:cNvPicPr>
          <p:nvPr/>
        </p:nvPicPr>
        <p:blipFill>
          <a:blip r:embed="rId9"/>
          <a:stretch>
            <a:fillRect/>
          </a:stretch>
        </p:blipFill>
        <p:spPr>
          <a:xfrm>
            <a:off x="8697886" y="2118362"/>
            <a:ext cx="3425435" cy="3407204"/>
          </a:xfrm>
          <a:prstGeom prst="rect">
            <a:avLst/>
          </a:prstGeom>
        </p:spPr>
      </p:pic>
    </p:spTree>
    <p:extLst>
      <p:ext uri="{BB962C8B-B14F-4D97-AF65-F5344CB8AC3E}">
        <p14:creationId xmlns:p14="http://schemas.microsoft.com/office/powerpoint/2010/main" val="3829028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A709-D4AF-4302-C686-543103FAFC97}"/>
              </a:ext>
            </a:extLst>
          </p:cNvPr>
          <p:cNvSpPr>
            <a:spLocks noGrp="1"/>
          </p:cNvSpPr>
          <p:nvPr>
            <p:ph type="title"/>
          </p:nvPr>
        </p:nvSpPr>
        <p:spPr/>
        <p:txBody>
          <a:bodyPr>
            <a:normAutofit/>
          </a:bodyPr>
          <a:lstStyle/>
          <a:p>
            <a:r>
              <a:rPr lang="en-US" sz="4000" dirty="0"/>
              <a:t>Learning Outcomes</a:t>
            </a:r>
            <a:endParaRPr lang="en-IN" sz="4000" dirty="0"/>
          </a:p>
        </p:txBody>
      </p:sp>
      <p:sp>
        <p:nvSpPr>
          <p:cNvPr id="3" name="Content Placeholder 2">
            <a:extLst>
              <a:ext uri="{FF2B5EF4-FFF2-40B4-BE49-F238E27FC236}">
                <a16:creationId xmlns:a16="http://schemas.microsoft.com/office/drawing/2014/main" id="{32DE49A5-819D-18CF-1BDE-73FDB4039139}"/>
              </a:ext>
            </a:extLst>
          </p:cNvPr>
          <p:cNvSpPr>
            <a:spLocks noGrp="1"/>
          </p:cNvSpPr>
          <p:nvPr>
            <p:ph idx="1"/>
          </p:nvPr>
        </p:nvSpPr>
        <p:spPr>
          <a:xfrm>
            <a:off x="1229031" y="2076450"/>
            <a:ext cx="9694607" cy="3714749"/>
          </a:xfrm>
        </p:spPr>
        <p:txBody>
          <a:bodyPr>
            <a:normAutofit/>
          </a:bodyPr>
          <a:lstStyle/>
          <a:p>
            <a:pPr lvl="0"/>
            <a:r>
              <a:rPr lang="en-US" sz="2000" dirty="0">
                <a:effectLst/>
              </a:rPr>
              <a:t>Practical Experience in Data Handling- </a:t>
            </a:r>
            <a:r>
              <a:rPr lang="en-US" sz="2000" dirty="0"/>
              <a:t>Gained hands-on skills in dataset cleaning and wrangling techniques. Developed proficiency in managing missing values and outliers.</a:t>
            </a:r>
          </a:p>
          <a:p>
            <a:r>
              <a:rPr lang="en-IN" sz="2000" dirty="0">
                <a:effectLst/>
              </a:rPr>
              <a:t>Exploratory Data Analysis Techniques- </a:t>
            </a:r>
            <a:r>
              <a:rPr lang="en-US" sz="2000" dirty="0">
                <a:effectLst/>
              </a:rPr>
              <a:t>Understand and apply various statistical methods for data analysis. Utilize visualizations such as boxplots and heatmaps to derive insights</a:t>
            </a:r>
          </a:p>
          <a:p>
            <a:r>
              <a:rPr lang="en-IN" sz="2000" dirty="0">
                <a:effectLst/>
              </a:rPr>
              <a:t>Preparation for Advanced Modelling- </a:t>
            </a:r>
            <a:r>
              <a:rPr lang="en-US" sz="2000" dirty="0">
                <a:effectLst/>
              </a:rPr>
              <a:t>Learn to prepare datasets for subsequent modeling and business applications. Enhancing ability to communicate findings effectively through presentations and documentation.</a:t>
            </a:r>
          </a:p>
          <a:p>
            <a:pPr marL="36900" indent="0">
              <a:buNone/>
            </a:pPr>
            <a:r>
              <a:rPr lang="en-US" sz="2000" dirty="0" err="1">
                <a:effectLst/>
              </a:rPr>
              <a:t>Github</a:t>
            </a:r>
            <a:r>
              <a:rPr lang="en-US" sz="2000" dirty="0">
                <a:effectLst/>
              </a:rPr>
              <a:t> repository- https://github.com/Avantikaverma1402/NextHikes-IT-Solutions-Project-2-Data-Harmonization-and-Insights-Extraction.git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51826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EBB89D2-B51A-73C4-CB4C-BE56B23404E8}"/>
              </a:ext>
            </a:extLst>
          </p:cNvPr>
          <p:cNvSpPr>
            <a:spLocks noGrp="1"/>
          </p:cNvSpPr>
          <p:nvPr>
            <p:ph type="title"/>
          </p:nvPr>
        </p:nvSpPr>
        <p:spPr>
          <a:xfrm>
            <a:off x="913795" y="658761"/>
            <a:ext cx="10353762" cy="5496233"/>
          </a:xfrm>
        </p:spPr>
        <p:txBody>
          <a:bodyPr>
            <a:normAutofit/>
          </a:bodyPr>
          <a:lstStyle/>
          <a:p>
            <a:r>
              <a:rPr lang="en-US" dirty="0"/>
              <a:t>Thank You</a:t>
            </a:r>
            <a:endParaRPr lang="en-IN" dirty="0"/>
          </a:p>
        </p:txBody>
      </p:sp>
    </p:spTree>
    <p:extLst>
      <p:ext uri="{BB962C8B-B14F-4D97-AF65-F5344CB8AC3E}">
        <p14:creationId xmlns:p14="http://schemas.microsoft.com/office/powerpoint/2010/main" val="294176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Table of 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lnSpcReduction="10000"/>
          </a:bodyPr>
          <a:lstStyle/>
          <a:p>
            <a:pPr lvl="0"/>
            <a:r>
              <a:rPr lang="en-IN" sz="2000" b="0" i="0" dirty="0"/>
              <a:t>Project Overview</a:t>
            </a:r>
            <a:endParaRPr lang="en-IN" sz="2000" dirty="0"/>
          </a:p>
          <a:p>
            <a:pPr lvl="0"/>
            <a:r>
              <a:rPr lang="en-IN" sz="2000" b="0" i="0" dirty="0"/>
              <a:t>Key Deliverables</a:t>
            </a:r>
          </a:p>
          <a:p>
            <a:r>
              <a:rPr lang="en-IN" sz="2000" b="0" i="0" dirty="0"/>
              <a:t>Project Workflow</a:t>
            </a:r>
            <a:endParaRPr lang="en-IN" sz="2000" dirty="0"/>
          </a:p>
          <a:p>
            <a:pPr lvl="0"/>
            <a:r>
              <a:rPr lang="en-IN" sz="2000" b="0" i="0" dirty="0"/>
              <a:t>Dataset Overview</a:t>
            </a:r>
            <a:endParaRPr lang="en-IN" sz="2000" dirty="0"/>
          </a:p>
          <a:p>
            <a:pPr lvl="0"/>
            <a:r>
              <a:rPr lang="en-IN" sz="2000" b="0" i="0" dirty="0"/>
              <a:t>Tools and Techniques</a:t>
            </a:r>
            <a:endParaRPr lang="en-IN" sz="2000" dirty="0"/>
          </a:p>
          <a:p>
            <a:pPr lvl="0"/>
            <a:r>
              <a:rPr lang="en-IN" sz="2000" b="0" i="0" dirty="0"/>
              <a:t>Challenges Faced</a:t>
            </a:r>
          </a:p>
          <a:p>
            <a:pPr lvl="0"/>
            <a:r>
              <a:rPr lang="en-IN" sz="2000" b="0" i="0" dirty="0"/>
              <a:t>Key Insights</a:t>
            </a:r>
          </a:p>
          <a:p>
            <a:pPr lvl="0"/>
            <a:r>
              <a:rPr lang="en-IN" sz="2000" dirty="0"/>
              <a:t>Visualizations</a:t>
            </a:r>
          </a:p>
          <a:p>
            <a:pPr lvl="0"/>
            <a:r>
              <a:rPr lang="en-IN" sz="2000" b="0" i="0" dirty="0"/>
              <a:t>Learning Outcomes</a:t>
            </a:r>
            <a:endParaRPr lang="en-IN" sz="20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FCFC-68C1-094B-C9C1-B5568DEAE524}"/>
              </a:ext>
            </a:extLst>
          </p:cNvPr>
          <p:cNvSpPr>
            <a:spLocks noGrp="1"/>
          </p:cNvSpPr>
          <p:nvPr>
            <p:ph type="title"/>
          </p:nvPr>
        </p:nvSpPr>
        <p:spPr/>
        <p:txBody>
          <a:bodyPr>
            <a:normAutofit fontScale="90000"/>
          </a:bodyPr>
          <a:lstStyle/>
          <a:p>
            <a:r>
              <a:rPr lang="en-IN" sz="4400" b="0" i="0" dirty="0"/>
              <a:t>Project Overview</a:t>
            </a:r>
            <a:br>
              <a:rPr lang="en-IN" sz="4800" dirty="0"/>
            </a:br>
            <a:endParaRPr lang="en-IN" dirty="0"/>
          </a:p>
        </p:txBody>
      </p:sp>
      <p:sp>
        <p:nvSpPr>
          <p:cNvPr id="5" name="Rectangle 1">
            <a:extLst>
              <a:ext uri="{FF2B5EF4-FFF2-40B4-BE49-F238E27FC236}">
                <a16:creationId xmlns:a16="http://schemas.microsoft.com/office/drawing/2014/main" id="{62167ADA-202C-B23F-22D6-731C3A63E76A}"/>
              </a:ext>
            </a:extLst>
          </p:cNvPr>
          <p:cNvSpPr>
            <a:spLocks noGrp="1" noChangeArrowheads="1"/>
          </p:cNvSpPr>
          <p:nvPr>
            <p:ph idx="1"/>
          </p:nvPr>
        </p:nvSpPr>
        <p:spPr bwMode="auto">
          <a:xfrm>
            <a:off x="363793" y="1866900"/>
            <a:ext cx="1146441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j-lt"/>
                <a:ea typeface="+mj-ea"/>
              </a:rPr>
              <a:t>Objective: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j-lt"/>
                <a:ea typeface="+mj-ea"/>
              </a:rPr>
              <a:t>The project aims to tackle the challenges posed by ambiguous and inconsistent data in multiple datasets. Specifically, the goals include: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2000" dirty="0">
                <a:latin typeface="+mj-lt"/>
                <a:ea typeface="+mj-ea"/>
              </a:rPr>
              <a:t>Data Harmonization: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mj-lt"/>
                <a:ea typeface="+mj-ea"/>
              </a:rPr>
              <a:t>Address ambiguities and inconsistencies within the data.</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mj-lt"/>
                <a:ea typeface="+mj-ea"/>
              </a:rPr>
              <a:t>Employ advanced data-wrangling techniques to standardize and unify datasets.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2000" dirty="0">
                <a:latin typeface="+mj-lt"/>
                <a:ea typeface="+mj-ea"/>
              </a:rPr>
              <a:t>Data Exploration: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mj-lt"/>
                <a:ea typeface="+mj-ea"/>
              </a:rPr>
              <a:t>Analyze and understand the characteristics of the data.</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mj-lt"/>
                <a:ea typeface="+mj-ea"/>
              </a:rPr>
              <a:t>Identify data quality issues, including missing values, irregular cardinality, and outliers.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sz="2000" dirty="0">
                <a:latin typeface="+mj-lt"/>
                <a:ea typeface="+mj-ea"/>
              </a:rPr>
              <a:t>Data Quality Improvement: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mj-lt"/>
                <a:ea typeface="+mj-ea"/>
              </a:rPr>
              <a:t>Detect and handle missing or null values using Python tools like </a:t>
            </a:r>
            <a:r>
              <a:rPr lang="en-US" altLang="en-US" sz="2000" dirty="0" err="1">
                <a:latin typeface="+mj-lt"/>
                <a:ea typeface="+mj-ea"/>
              </a:rPr>
              <a:t>isnull</a:t>
            </a:r>
            <a:r>
              <a:rPr lang="en-US" altLang="en-US" sz="2000" dirty="0">
                <a:latin typeface="+mj-lt"/>
                <a:ea typeface="+mj-ea"/>
              </a:rPr>
              <a:t>(), </a:t>
            </a:r>
            <a:r>
              <a:rPr lang="en-US" altLang="en-US" sz="2000" dirty="0" err="1">
                <a:latin typeface="+mj-lt"/>
                <a:ea typeface="+mj-ea"/>
              </a:rPr>
              <a:t>notnull</a:t>
            </a:r>
            <a:r>
              <a:rPr lang="en-US" altLang="en-US" sz="2000" dirty="0">
                <a:latin typeface="+mj-lt"/>
                <a:ea typeface="+mj-ea"/>
              </a:rPr>
              <a:t>(), </a:t>
            </a:r>
            <a:r>
              <a:rPr lang="en-US" altLang="en-US" sz="2000" dirty="0" err="1">
                <a:latin typeface="+mj-lt"/>
                <a:ea typeface="+mj-ea"/>
              </a:rPr>
              <a:t>dropna</a:t>
            </a:r>
            <a:r>
              <a:rPr lang="en-US" altLang="en-US" sz="2000" dirty="0">
                <a:latin typeface="+mj-lt"/>
                <a:ea typeface="+mj-ea"/>
              </a:rPr>
              <a:t>(), and </a:t>
            </a:r>
            <a:r>
              <a:rPr lang="en-US" altLang="en-US" sz="2000" dirty="0" err="1">
                <a:latin typeface="+mj-lt"/>
                <a:ea typeface="+mj-ea"/>
              </a:rPr>
              <a:t>fillna</a:t>
            </a:r>
            <a:r>
              <a:rPr lang="en-US" altLang="en-US" sz="2000" dirty="0">
                <a:latin typeface="+mj-lt"/>
                <a:ea typeface="+mj-ea"/>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mj-lt"/>
                <a:ea typeface="+mj-ea"/>
              </a:rPr>
              <a:t>Prepare the data for seamless integration into future business analysis and predictive modeling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039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EBA9-97B5-B0F6-78AF-CF0CD6241598}"/>
              </a:ext>
            </a:extLst>
          </p:cNvPr>
          <p:cNvSpPr>
            <a:spLocks noGrp="1"/>
          </p:cNvSpPr>
          <p:nvPr>
            <p:ph type="title"/>
          </p:nvPr>
        </p:nvSpPr>
        <p:spPr/>
        <p:txBody>
          <a:bodyPr>
            <a:normAutofit/>
          </a:bodyPr>
          <a:lstStyle/>
          <a:p>
            <a:r>
              <a:rPr lang="en-US" sz="4000" dirty="0"/>
              <a:t>Key Deliverables</a:t>
            </a:r>
            <a:endParaRPr lang="en-IN" sz="4000" dirty="0"/>
          </a:p>
        </p:txBody>
      </p:sp>
      <p:graphicFrame>
        <p:nvGraphicFramePr>
          <p:cNvPr id="8" name="Content Placeholder 7">
            <a:extLst>
              <a:ext uri="{FF2B5EF4-FFF2-40B4-BE49-F238E27FC236}">
                <a16:creationId xmlns:a16="http://schemas.microsoft.com/office/drawing/2014/main" id="{D5C0A6BC-221B-6B48-0AA4-D52F484233FC}"/>
              </a:ext>
            </a:extLst>
          </p:cNvPr>
          <p:cNvGraphicFramePr>
            <a:graphicFrameLocks noGrp="1"/>
          </p:cNvGraphicFramePr>
          <p:nvPr>
            <p:ph idx="1"/>
            <p:extLst>
              <p:ext uri="{D42A27DB-BD31-4B8C-83A1-F6EECF244321}">
                <p14:modId xmlns:p14="http://schemas.microsoft.com/office/powerpoint/2010/main" val="1076006188"/>
              </p:ext>
            </p:extLst>
          </p:nvPr>
        </p:nvGraphicFramePr>
        <p:xfrm>
          <a:off x="260556" y="2517879"/>
          <a:ext cx="11685638" cy="3139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31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39F5-B8D4-7797-F763-E30DE8AED39F}"/>
              </a:ext>
            </a:extLst>
          </p:cNvPr>
          <p:cNvSpPr>
            <a:spLocks noGrp="1"/>
          </p:cNvSpPr>
          <p:nvPr>
            <p:ph type="title"/>
          </p:nvPr>
        </p:nvSpPr>
        <p:spPr/>
        <p:txBody>
          <a:bodyPr>
            <a:normAutofit fontScale="90000"/>
          </a:bodyPr>
          <a:lstStyle/>
          <a:p>
            <a:r>
              <a:rPr lang="en-IN" sz="4400" b="0" i="0" dirty="0"/>
              <a:t>Project Workflow</a:t>
            </a:r>
            <a:br>
              <a:rPr lang="en-IN" sz="4800" dirty="0"/>
            </a:br>
            <a:endParaRPr lang="en-IN" dirty="0"/>
          </a:p>
        </p:txBody>
      </p:sp>
      <p:sp>
        <p:nvSpPr>
          <p:cNvPr id="9" name="Content Placeholder 8">
            <a:extLst>
              <a:ext uri="{FF2B5EF4-FFF2-40B4-BE49-F238E27FC236}">
                <a16:creationId xmlns:a16="http://schemas.microsoft.com/office/drawing/2014/main" id="{25118CF3-774B-D2BE-805F-1B4AAB3B2297}"/>
              </a:ext>
            </a:extLst>
          </p:cNvPr>
          <p:cNvSpPr>
            <a:spLocks noGrp="1"/>
          </p:cNvSpPr>
          <p:nvPr>
            <p:ph idx="1"/>
          </p:nvPr>
        </p:nvSpPr>
        <p:spPr>
          <a:xfrm>
            <a:off x="913795" y="1573162"/>
            <a:ext cx="10353762" cy="4886632"/>
          </a:xfrm>
        </p:spPr>
        <p:txBody>
          <a:bodyPr>
            <a:normAutofit/>
          </a:bodyPr>
          <a:lstStyle/>
          <a:p>
            <a:r>
              <a:rPr lang="en-IN" sz="2000" dirty="0"/>
              <a:t>Data Acquisition</a:t>
            </a:r>
            <a:r>
              <a:rPr lang="en-US" sz="2000" dirty="0"/>
              <a:t>- Load datasets into Python and inspect data structures to assess quality and completeness.</a:t>
            </a:r>
          </a:p>
          <a:p>
            <a:pPr lvl="0"/>
            <a:r>
              <a:rPr lang="en-IN" sz="2000" dirty="0"/>
              <a:t>Data Wrangling</a:t>
            </a:r>
            <a:r>
              <a:rPr lang="en-US" sz="2000" dirty="0"/>
              <a:t>- Integrate multiple datasets using common keys, ensuring consistency and resolving any ambiguities.</a:t>
            </a:r>
          </a:p>
          <a:p>
            <a:r>
              <a:rPr lang="en-IN" sz="2000" dirty="0"/>
              <a:t>Handling Missing Values- </a:t>
            </a:r>
            <a:r>
              <a:rPr lang="en-US" sz="2000" dirty="0"/>
              <a:t>Apply appropriate imputation techniques to address gaps in the data, enhancing dataset integrity</a:t>
            </a:r>
          </a:p>
          <a:p>
            <a:pPr lvl="0"/>
            <a:r>
              <a:rPr lang="en-IN" sz="2000" dirty="0"/>
              <a:t>Outlier Detection- </a:t>
            </a:r>
            <a:r>
              <a:rPr lang="en-US" sz="2000" dirty="0"/>
              <a:t>Conduct detailed analysis to identify and manage outliers, ensuring accurate data representation.</a:t>
            </a:r>
          </a:p>
          <a:p>
            <a:pPr lvl="0"/>
            <a:r>
              <a:rPr lang="en-IN" sz="2000" dirty="0"/>
              <a:t>Final Analysis- </a:t>
            </a:r>
            <a:r>
              <a:rPr lang="en-US" sz="2000" dirty="0"/>
              <a:t>Perform advanced statistical analysis, including correlation computations and visualizations, to derive meaningful insights</a:t>
            </a:r>
            <a:endParaRPr lang="en-IN" sz="2000" dirty="0"/>
          </a:p>
          <a:p>
            <a:pPr marL="36900" lvl="0" indent="0">
              <a:buNone/>
            </a:pPr>
            <a:endParaRPr lang="en-US" sz="2400" dirty="0"/>
          </a:p>
          <a:p>
            <a:pPr lvl="0"/>
            <a:endParaRPr lang="en-IN" sz="2400" dirty="0"/>
          </a:p>
          <a:p>
            <a:endParaRPr lang="en-US" sz="2400" b="1" dirty="0"/>
          </a:p>
          <a:p>
            <a:endParaRPr lang="en-IN" sz="2400" dirty="0"/>
          </a:p>
          <a:p>
            <a:pPr lvl="0"/>
            <a:endParaRPr lang="en-IN" sz="2400" dirty="0"/>
          </a:p>
          <a:p>
            <a:endParaRPr lang="en-IN" sz="1400" dirty="0"/>
          </a:p>
          <a:p>
            <a:endParaRPr lang="en-IN" dirty="0"/>
          </a:p>
        </p:txBody>
      </p:sp>
    </p:spTree>
    <p:extLst>
      <p:ext uri="{BB962C8B-B14F-4D97-AF65-F5344CB8AC3E}">
        <p14:creationId xmlns:p14="http://schemas.microsoft.com/office/powerpoint/2010/main" val="3071706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2FDF-B21E-745D-D521-AEED47E93D45}"/>
              </a:ext>
            </a:extLst>
          </p:cNvPr>
          <p:cNvSpPr>
            <a:spLocks noGrp="1"/>
          </p:cNvSpPr>
          <p:nvPr>
            <p:ph type="title"/>
          </p:nvPr>
        </p:nvSpPr>
        <p:spPr/>
        <p:txBody>
          <a:bodyPr>
            <a:normAutofit fontScale="90000"/>
          </a:bodyPr>
          <a:lstStyle/>
          <a:p>
            <a:r>
              <a:rPr lang="en-IN" sz="4400" b="0" i="0" dirty="0">
                <a:effectLst>
                  <a:outerShdw blurRad="38100" dist="38100" dir="2700000" algn="tl">
                    <a:srgbClr val="000000">
                      <a:alpha val="43137"/>
                    </a:srgbClr>
                  </a:outerShdw>
                </a:effectLst>
              </a:rPr>
              <a:t>Dataset</a:t>
            </a:r>
            <a:r>
              <a:rPr lang="en-IN" sz="4400" b="0" i="0" dirty="0"/>
              <a:t> Overview</a:t>
            </a:r>
            <a:br>
              <a:rPr lang="en-IN" sz="4800" dirty="0"/>
            </a:br>
            <a:endParaRPr lang="en-IN" dirty="0"/>
          </a:p>
        </p:txBody>
      </p:sp>
      <p:sp>
        <p:nvSpPr>
          <p:cNvPr id="5" name="Text Placeholder 4">
            <a:extLst>
              <a:ext uri="{FF2B5EF4-FFF2-40B4-BE49-F238E27FC236}">
                <a16:creationId xmlns:a16="http://schemas.microsoft.com/office/drawing/2014/main" id="{BA63A788-B021-13FE-221B-37114DD851CD}"/>
              </a:ext>
            </a:extLst>
          </p:cNvPr>
          <p:cNvSpPr>
            <a:spLocks noGrp="1"/>
          </p:cNvSpPr>
          <p:nvPr>
            <p:ph type="body" idx="1"/>
          </p:nvPr>
        </p:nvSpPr>
        <p:spPr/>
        <p:txBody>
          <a:bodyPr anchor="ctr"/>
          <a:lstStyle/>
          <a:p>
            <a:r>
              <a:rPr lang="en-US" dirty="0"/>
              <a:t>Datasets Utilized</a:t>
            </a:r>
            <a:endParaRPr lang="en-IN" dirty="0"/>
          </a:p>
        </p:txBody>
      </p:sp>
      <p:sp>
        <p:nvSpPr>
          <p:cNvPr id="6" name="Content Placeholder 5">
            <a:extLst>
              <a:ext uri="{FF2B5EF4-FFF2-40B4-BE49-F238E27FC236}">
                <a16:creationId xmlns:a16="http://schemas.microsoft.com/office/drawing/2014/main" id="{1CD58D3F-96A9-B13C-8D0B-940BE411B6D2}"/>
              </a:ext>
            </a:extLst>
          </p:cNvPr>
          <p:cNvSpPr>
            <a:spLocks noGrp="1"/>
          </p:cNvSpPr>
          <p:nvPr>
            <p:ph sz="half" idx="2"/>
          </p:nvPr>
        </p:nvSpPr>
        <p:spPr/>
        <p:txBody>
          <a:bodyPr>
            <a:normAutofit fontScale="85000" lnSpcReduction="10000"/>
          </a:bodyPr>
          <a:lstStyle/>
          <a:p>
            <a:r>
              <a:rPr lang="en-US" sz="1800" dirty="0">
                <a:effectLst/>
              </a:rPr>
              <a:t>Dataset_1: Contains attributes related to rentals and weather conditions.</a:t>
            </a:r>
          </a:p>
          <a:p>
            <a:r>
              <a:rPr lang="en-US" sz="1800" dirty="0">
                <a:effectLst/>
              </a:rPr>
              <a:t>Dataset_2: Provides additional rentals data for comprehensive analysis.</a:t>
            </a:r>
          </a:p>
          <a:p>
            <a:r>
              <a:rPr lang="en-US" sz="1800" dirty="0">
                <a:effectLst/>
              </a:rPr>
              <a:t>Dataset_3: Integrates with the other datasets to enhance insights.</a:t>
            </a:r>
          </a:p>
          <a:p>
            <a:pPr marL="36900" indent="0">
              <a:buNone/>
            </a:pPr>
            <a:endParaRPr lang="en-US" sz="1800" dirty="0">
              <a:effectLst/>
            </a:endParaRPr>
          </a:p>
          <a:p>
            <a:endParaRPr lang="en-IN" dirty="0"/>
          </a:p>
        </p:txBody>
      </p:sp>
      <p:sp>
        <p:nvSpPr>
          <p:cNvPr id="7" name="Text Placeholder 6">
            <a:extLst>
              <a:ext uri="{FF2B5EF4-FFF2-40B4-BE49-F238E27FC236}">
                <a16:creationId xmlns:a16="http://schemas.microsoft.com/office/drawing/2014/main" id="{BB68F13E-9A7F-F9D7-8CEE-090E48E34A33}"/>
              </a:ext>
            </a:extLst>
          </p:cNvPr>
          <p:cNvSpPr>
            <a:spLocks noGrp="1"/>
          </p:cNvSpPr>
          <p:nvPr>
            <p:ph type="body" sz="quarter" idx="3"/>
          </p:nvPr>
        </p:nvSpPr>
        <p:spPr/>
        <p:txBody>
          <a:bodyPr anchor="ctr"/>
          <a:lstStyle/>
          <a:p>
            <a:endParaRPr lang="en-US" dirty="0"/>
          </a:p>
          <a:p>
            <a:r>
              <a:rPr lang="en-US" dirty="0"/>
              <a:t>Key Attributes</a:t>
            </a:r>
          </a:p>
          <a:p>
            <a:endParaRPr lang="en-IN" dirty="0"/>
          </a:p>
        </p:txBody>
      </p:sp>
      <p:sp>
        <p:nvSpPr>
          <p:cNvPr id="8" name="Content Placeholder 7">
            <a:extLst>
              <a:ext uri="{FF2B5EF4-FFF2-40B4-BE49-F238E27FC236}">
                <a16:creationId xmlns:a16="http://schemas.microsoft.com/office/drawing/2014/main" id="{0635640F-AED2-24F2-6E2B-9BC780473BC9}"/>
              </a:ext>
            </a:extLst>
          </p:cNvPr>
          <p:cNvSpPr>
            <a:spLocks noGrp="1"/>
          </p:cNvSpPr>
          <p:nvPr>
            <p:ph sz="quarter" idx="4"/>
          </p:nvPr>
        </p:nvSpPr>
        <p:spPr>
          <a:xfrm>
            <a:off x="6363167" y="2547647"/>
            <a:ext cx="4779581" cy="3197989"/>
          </a:xfrm>
        </p:spPr>
        <p:txBody>
          <a:bodyPr>
            <a:normAutofit fontScale="85000" lnSpcReduction="10000"/>
          </a:bodyPr>
          <a:lstStyle/>
          <a:p>
            <a:r>
              <a:rPr lang="en-US" dirty="0"/>
              <a:t>date = date of the ride </a:t>
            </a:r>
          </a:p>
          <a:p>
            <a:r>
              <a:rPr lang="en-US" dirty="0"/>
              <a:t>season - 1 = spring, 2 = summer, 3 = fall, 4 = winter </a:t>
            </a:r>
          </a:p>
          <a:p>
            <a:r>
              <a:rPr lang="en-US" dirty="0"/>
              <a:t>working day - whether the day is neither a weekend nor a holiday </a:t>
            </a:r>
          </a:p>
          <a:p>
            <a:r>
              <a:rPr lang="en-US" dirty="0"/>
              <a:t>temp - "feels like" temperature in Celsius </a:t>
            </a:r>
          </a:p>
          <a:p>
            <a:r>
              <a:rPr lang="en-US" dirty="0"/>
              <a:t>casual - number of non-registered user rentals initiated</a:t>
            </a:r>
          </a:p>
          <a:p>
            <a:r>
              <a:rPr lang="en-US" dirty="0"/>
              <a:t>registered - number of registered user rentals initiated</a:t>
            </a:r>
          </a:p>
          <a:p>
            <a:r>
              <a:rPr lang="en-US" dirty="0"/>
              <a:t>count - number of total rentals</a:t>
            </a:r>
            <a:endParaRPr lang="en-IN" dirty="0"/>
          </a:p>
        </p:txBody>
      </p:sp>
    </p:spTree>
    <p:extLst>
      <p:ext uri="{BB962C8B-B14F-4D97-AF65-F5344CB8AC3E}">
        <p14:creationId xmlns:p14="http://schemas.microsoft.com/office/powerpoint/2010/main" val="413624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765F-DCB5-1A75-A1EF-C3B2714FB07C}"/>
              </a:ext>
            </a:extLst>
          </p:cNvPr>
          <p:cNvSpPr>
            <a:spLocks noGrp="1"/>
          </p:cNvSpPr>
          <p:nvPr>
            <p:ph type="title"/>
          </p:nvPr>
        </p:nvSpPr>
        <p:spPr/>
        <p:txBody>
          <a:bodyPr>
            <a:normAutofit/>
          </a:bodyPr>
          <a:lstStyle/>
          <a:p>
            <a:r>
              <a:rPr lang="en-IN" sz="4000" dirty="0"/>
              <a:t>Tools and Techniques</a:t>
            </a:r>
          </a:p>
        </p:txBody>
      </p:sp>
      <p:sp>
        <p:nvSpPr>
          <p:cNvPr id="7" name="Text Placeholder 6">
            <a:extLst>
              <a:ext uri="{FF2B5EF4-FFF2-40B4-BE49-F238E27FC236}">
                <a16:creationId xmlns:a16="http://schemas.microsoft.com/office/drawing/2014/main" id="{1559B807-DBFD-3880-8048-632BD31BBAC9}"/>
              </a:ext>
            </a:extLst>
          </p:cNvPr>
          <p:cNvSpPr>
            <a:spLocks noGrp="1"/>
          </p:cNvSpPr>
          <p:nvPr>
            <p:ph type="body" idx="1"/>
          </p:nvPr>
        </p:nvSpPr>
        <p:spPr/>
        <p:txBody>
          <a:bodyPr anchor="ctr"/>
          <a:lstStyle/>
          <a:p>
            <a:r>
              <a:rPr lang="en-US" b="1" dirty="0"/>
              <a:t>Data</a:t>
            </a:r>
            <a:r>
              <a:rPr lang="en-US" dirty="0"/>
              <a:t> </a:t>
            </a:r>
            <a:r>
              <a:rPr lang="en-US" b="1" dirty="0"/>
              <a:t>Manipulation</a:t>
            </a:r>
            <a:endParaRPr lang="en-IN" b="1" dirty="0"/>
          </a:p>
        </p:txBody>
      </p:sp>
      <p:sp>
        <p:nvSpPr>
          <p:cNvPr id="10" name="Text Placeholder 9">
            <a:extLst>
              <a:ext uri="{FF2B5EF4-FFF2-40B4-BE49-F238E27FC236}">
                <a16:creationId xmlns:a16="http://schemas.microsoft.com/office/drawing/2014/main" id="{EBCCF18F-4268-548D-2696-16F200A72402}"/>
              </a:ext>
            </a:extLst>
          </p:cNvPr>
          <p:cNvSpPr>
            <a:spLocks noGrp="1"/>
          </p:cNvSpPr>
          <p:nvPr>
            <p:ph type="body" sz="half" idx="15"/>
          </p:nvPr>
        </p:nvSpPr>
        <p:spPr>
          <a:xfrm>
            <a:off x="913795" y="2768112"/>
            <a:ext cx="3300984" cy="3480288"/>
          </a:xfrm>
        </p:spPr>
        <p:txBody>
          <a:bodyPr>
            <a:normAutofit lnSpcReduction="10000"/>
          </a:bodyPr>
          <a:lstStyle/>
          <a:p>
            <a:pPr marL="285750" indent="-285750" algn="l">
              <a:buFont typeface="Wingdings" panose="05000000000000000000" pitchFamily="2" charset="2"/>
              <a:buChar char="q"/>
            </a:pPr>
            <a:r>
              <a:rPr lang="en-IN" sz="2000" u="sng" dirty="0"/>
              <a:t>Tools (Libraries)- </a:t>
            </a:r>
            <a:r>
              <a:rPr lang="en-IN" sz="1800" dirty="0"/>
              <a:t>Pandas, </a:t>
            </a:r>
            <a:r>
              <a:rPr lang="en-IN" sz="1800" dirty="0" err="1"/>
              <a:t>Numpy</a:t>
            </a:r>
            <a:r>
              <a:rPr lang="en-IN" sz="1800" dirty="0"/>
              <a:t>, </a:t>
            </a:r>
            <a:r>
              <a:rPr lang="en-IN" sz="1800" dirty="0" err="1"/>
              <a:t>OpenPyXL</a:t>
            </a:r>
            <a:r>
              <a:rPr lang="en-IN" sz="1800" dirty="0"/>
              <a:t> , </a:t>
            </a:r>
            <a:r>
              <a:rPr lang="en-IN" sz="1800" dirty="0" err="1"/>
              <a:t>IPython.display</a:t>
            </a:r>
            <a:endParaRPr lang="en-IN" sz="1800" b="1" dirty="0"/>
          </a:p>
          <a:p>
            <a:pPr marL="285750" indent="-285750" algn="l">
              <a:buFont typeface="Wingdings" panose="05000000000000000000" pitchFamily="2" charset="2"/>
              <a:buChar char="q"/>
            </a:pPr>
            <a:r>
              <a:rPr lang="en-IN" sz="2000" u="sng" dirty="0"/>
              <a:t>Techniques-</a:t>
            </a:r>
            <a:r>
              <a:rPr lang="en-IN" sz="2000" dirty="0"/>
              <a:t> </a:t>
            </a:r>
            <a:r>
              <a:rPr lang="en-IN" sz="1800" b="1" dirty="0"/>
              <a:t>Data Cleaning,</a:t>
            </a:r>
            <a:r>
              <a:rPr lang="en-IN" sz="1800" dirty="0"/>
              <a:t> Data Transformation, Merging and Joining, </a:t>
            </a:r>
            <a:r>
              <a:rPr lang="en-IN" sz="2100" dirty="0"/>
              <a:t>Handling Date/Time Data</a:t>
            </a:r>
            <a:r>
              <a:rPr lang="en-IN" sz="2100" b="1" dirty="0"/>
              <a:t>, </a:t>
            </a:r>
            <a:r>
              <a:rPr lang="en-IN" sz="2100" dirty="0"/>
              <a:t>Data Aggregation and Reduction, Visualization (for quick analysis)</a:t>
            </a:r>
          </a:p>
          <a:p>
            <a:endParaRPr lang="en-IN" dirty="0"/>
          </a:p>
        </p:txBody>
      </p:sp>
      <p:sp>
        <p:nvSpPr>
          <p:cNvPr id="8" name="Text Placeholder 7">
            <a:extLst>
              <a:ext uri="{FF2B5EF4-FFF2-40B4-BE49-F238E27FC236}">
                <a16:creationId xmlns:a16="http://schemas.microsoft.com/office/drawing/2014/main" id="{1D053A03-1F08-6DE6-DC8E-DC43D0C131A8}"/>
              </a:ext>
            </a:extLst>
          </p:cNvPr>
          <p:cNvSpPr>
            <a:spLocks noGrp="1"/>
          </p:cNvSpPr>
          <p:nvPr>
            <p:ph type="body" sz="quarter" idx="3"/>
          </p:nvPr>
        </p:nvSpPr>
        <p:spPr/>
        <p:txBody>
          <a:bodyPr anchor="ctr"/>
          <a:lstStyle/>
          <a:p>
            <a:r>
              <a:rPr lang="en-US" b="1" dirty="0"/>
              <a:t>Data Integration &amp; Cleaning</a:t>
            </a:r>
            <a:endParaRPr lang="en-IN" b="1" dirty="0"/>
          </a:p>
        </p:txBody>
      </p:sp>
      <p:sp>
        <p:nvSpPr>
          <p:cNvPr id="11" name="Text Placeholder 10">
            <a:extLst>
              <a:ext uri="{FF2B5EF4-FFF2-40B4-BE49-F238E27FC236}">
                <a16:creationId xmlns:a16="http://schemas.microsoft.com/office/drawing/2014/main" id="{D7062F86-BE52-DD8F-4910-386EBEBA1CBC}"/>
              </a:ext>
            </a:extLst>
          </p:cNvPr>
          <p:cNvSpPr>
            <a:spLocks noGrp="1"/>
          </p:cNvSpPr>
          <p:nvPr>
            <p:ph type="body" sz="half" idx="16"/>
          </p:nvPr>
        </p:nvSpPr>
        <p:spPr/>
        <p:txBody>
          <a:bodyPr/>
          <a:lstStyle/>
          <a:p>
            <a:pPr marL="285750" indent="-285750" algn="l" rtl="0">
              <a:buFont typeface="Wingdings" panose="05000000000000000000" pitchFamily="2" charset="2"/>
              <a:buChar char="q"/>
            </a:pPr>
            <a:r>
              <a:rPr lang="en-IN" sz="1800" dirty="0">
                <a:effectLst/>
              </a:rPr>
              <a:t>Handle missing values:  </a:t>
            </a:r>
            <a:r>
              <a:rPr lang="en-IN" sz="1800" dirty="0" err="1">
                <a:effectLst/>
              </a:rPr>
              <a:t>fillna</a:t>
            </a:r>
            <a:r>
              <a:rPr lang="en-IN" sz="1800" dirty="0">
                <a:effectLst/>
              </a:rPr>
              <a:t>(), </a:t>
            </a:r>
            <a:r>
              <a:rPr lang="en-IN" sz="1800" dirty="0" err="1">
                <a:effectLst/>
              </a:rPr>
              <a:t>dropna</a:t>
            </a:r>
            <a:r>
              <a:rPr lang="en-IN" sz="1800" dirty="0">
                <a:effectLst/>
              </a:rPr>
              <a:t>().</a:t>
            </a:r>
            <a:endParaRPr lang="en-IN" sz="1800" dirty="0"/>
          </a:p>
          <a:p>
            <a:pPr marL="285750" indent="-285750" algn="l" rtl="0">
              <a:buFont typeface="Wingdings" panose="05000000000000000000" pitchFamily="2" charset="2"/>
              <a:buChar char="q"/>
            </a:pPr>
            <a:r>
              <a:rPr lang="en-IN" sz="1800" dirty="0">
                <a:effectLst/>
              </a:rPr>
              <a:t>Remove duplicates:  </a:t>
            </a:r>
            <a:r>
              <a:rPr lang="en-IN" sz="1800" dirty="0" err="1">
                <a:effectLst/>
              </a:rPr>
              <a:t>drop_duplicates</a:t>
            </a:r>
            <a:r>
              <a:rPr lang="en-IN" sz="1800" dirty="0">
                <a:effectLst/>
              </a:rPr>
              <a:t>().</a:t>
            </a:r>
          </a:p>
          <a:p>
            <a:pPr marL="285750" indent="-285750" algn="l" rtl="0">
              <a:buFont typeface="Wingdings" panose="05000000000000000000" pitchFamily="2" charset="2"/>
              <a:buChar char="q"/>
            </a:pPr>
            <a:r>
              <a:rPr lang="en-IN" sz="1800" dirty="0"/>
              <a:t>Re-arranging data- </a:t>
            </a:r>
            <a:r>
              <a:rPr lang="en-US" sz="1800" dirty="0"/>
              <a:t>.tail(9) , df4.iloc[:-9], </a:t>
            </a:r>
            <a:r>
              <a:rPr lang="en-US" sz="1800" dirty="0" err="1"/>
              <a:t>pd.concat</a:t>
            </a:r>
            <a:endParaRPr lang="en-US" sz="1800" dirty="0"/>
          </a:p>
          <a:p>
            <a:pPr marL="285750" indent="-285750" algn="l" rtl="0">
              <a:buFont typeface="Wingdings" panose="05000000000000000000" pitchFamily="2" charset="2"/>
              <a:buChar char="q"/>
            </a:pPr>
            <a:r>
              <a:rPr lang="en-US" sz="1800" dirty="0" err="1"/>
              <a:t>Pd.merge</a:t>
            </a:r>
            <a:r>
              <a:rPr lang="en-US" sz="1800" dirty="0"/>
              <a:t>()</a:t>
            </a:r>
            <a:endParaRPr lang="en-IN" sz="1800" dirty="0"/>
          </a:p>
        </p:txBody>
      </p:sp>
      <p:sp>
        <p:nvSpPr>
          <p:cNvPr id="9" name="Text Placeholder 8">
            <a:extLst>
              <a:ext uri="{FF2B5EF4-FFF2-40B4-BE49-F238E27FC236}">
                <a16:creationId xmlns:a16="http://schemas.microsoft.com/office/drawing/2014/main" id="{4F16A797-CEBC-349E-ACA9-AFA67BED076C}"/>
              </a:ext>
            </a:extLst>
          </p:cNvPr>
          <p:cNvSpPr>
            <a:spLocks noGrp="1"/>
          </p:cNvSpPr>
          <p:nvPr>
            <p:ph type="body" sz="quarter" idx="13"/>
          </p:nvPr>
        </p:nvSpPr>
        <p:spPr/>
        <p:txBody>
          <a:bodyPr anchor="ctr"/>
          <a:lstStyle/>
          <a:p>
            <a:r>
              <a:rPr lang="en-US" b="1" dirty="0"/>
              <a:t>Data Visualization</a:t>
            </a:r>
            <a:endParaRPr lang="en-IN" b="1" dirty="0"/>
          </a:p>
        </p:txBody>
      </p:sp>
      <p:sp>
        <p:nvSpPr>
          <p:cNvPr id="12" name="Text Placeholder 11">
            <a:extLst>
              <a:ext uri="{FF2B5EF4-FFF2-40B4-BE49-F238E27FC236}">
                <a16:creationId xmlns:a16="http://schemas.microsoft.com/office/drawing/2014/main" id="{0990F339-A17F-5B06-E1DF-6228FC1519CA}"/>
              </a:ext>
            </a:extLst>
          </p:cNvPr>
          <p:cNvSpPr>
            <a:spLocks noGrp="1"/>
          </p:cNvSpPr>
          <p:nvPr>
            <p:ph type="body" sz="half" idx="17"/>
          </p:nvPr>
        </p:nvSpPr>
        <p:spPr>
          <a:xfrm>
            <a:off x="7966571" y="2768110"/>
            <a:ext cx="3881299" cy="3480290"/>
          </a:xfrm>
        </p:spPr>
        <p:txBody>
          <a:bodyPr>
            <a:normAutofit fontScale="85000" lnSpcReduction="20000"/>
          </a:bodyPr>
          <a:lstStyle/>
          <a:p>
            <a:pPr marL="285750" indent="-285750" algn="l">
              <a:buFont typeface="Wingdings" panose="05000000000000000000" pitchFamily="2" charset="2"/>
              <a:buChar char="q"/>
            </a:pPr>
            <a:r>
              <a:rPr lang="en-IN" sz="2400" dirty="0"/>
              <a:t>Tools-</a:t>
            </a:r>
            <a:r>
              <a:rPr lang="en-IN" sz="2000" dirty="0"/>
              <a:t> </a:t>
            </a:r>
            <a:r>
              <a:rPr lang="en-IN" sz="2100" dirty="0"/>
              <a:t>Matplotlib ,Seaborn</a:t>
            </a:r>
          </a:p>
          <a:p>
            <a:pPr marL="285750" indent="-285750" algn="l">
              <a:buFont typeface="Wingdings" panose="05000000000000000000" pitchFamily="2" charset="2"/>
              <a:buChar char="q"/>
            </a:pPr>
            <a:r>
              <a:rPr lang="en-IN" sz="2400" dirty="0"/>
              <a:t>Types of Visualizations-</a:t>
            </a:r>
          </a:p>
          <a:p>
            <a:pPr marL="457200" indent="-457200" algn="l">
              <a:buFont typeface="+mj-lt"/>
              <a:buAutoNum type="arabicPeriod"/>
            </a:pPr>
            <a:r>
              <a:rPr lang="en-IN" sz="2100" dirty="0"/>
              <a:t> Univariate Analysis: Histogram, Boxplot</a:t>
            </a:r>
          </a:p>
          <a:p>
            <a:pPr marL="457200" indent="-457200" algn="l">
              <a:buFont typeface="+mj-lt"/>
              <a:buAutoNum type="arabicPeriod"/>
            </a:pPr>
            <a:r>
              <a:rPr lang="en-IN" sz="2100" dirty="0"/>
              <a:t>Bivariate Analysis: Scatter Plot, Correlation Heatmap</a:t>
            </a:r>
          </a:p>
          <a:p>
            <a:pPr marL="457200" indent="-457200" algn="l">
              <a:buFont typeface="+mj-lt"/>
              <a:buAutoNum type="arabicPeriod"/>
            </a:pPr>
            <a:r>
              <a:rPr lang="en-IN" sz="2100" dirty="0"/>
              <a:t>Categorical Data: Bar Plot, Violin Plot</a:t>
            </a:r>
          </a:p>
          <a:p>
            <a:pPr marL="457200" indent="-457200" algn="l">
              <a:buFont typeface="+mj-lt"/>
              <a:buAutoNum type="arabicPeriod"/>
            </a:pPr>
            <a:r>
              <a:rPr lang="en-IN" sz="2100" dirty="0"/>
              <a:t>Time Series Data: Line Plot</a:t>
            </a:r>
          </a:p>
          <a:p>
            <a:pPr marL="457200" indent="-457200" algn="l">
              <a:buFont typeface="+mj-lt"/>
              <a:buAutoNum type="arabicPeriod"/>
            </a:pPr>
            <a:r>
              <a:rPr lang="en-IN" sz="2100" dirty="0"/>
              <a:t>Multivariate Analysis: </a:t>
            </a:r>
            <a:r>
              <a:rPr lang="en-IN" sz="2100" dirty="0" err="1"/>
              <a:t>Pairplot</a:t>
            </a:r>
            <a:endParaRPr lang="en-IN" sz="2100" dirty="0"/>
          </a:p>
        </p:txBody>
      </p:sp>
    </p:spTree>
    <p:extLst>
      <p:ext uri="{BB962C8B-B14F-4D97-AF65-F5344CB8AC3E}">
        <p14:creationId xmlns:p14="http://schemas.microsoft.com/office/powerpoint/2010/main" val="225956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7152-4AEE-24B6-7F7D-0BA90B27E079}"/>
              </a:ext>
            </a:extLst>
          </p:cNvPr>
          <p:cNvSpPr>
            <a:spLocks noGrp="1"/>
          </p:cNvSpPr>
          <p:nvPr>
            <p:ph type="title"/>
          </p:nvPr>
        </p:nvSpPr>
        <p:spPr/>
        <p:txBody>
          <a:bodyPr>
            <a:normAutofit/>
          </a:bodyPr>
          <a:lstStyle/>
          <a:p>
            <a:r>
              <a:rPr lang="en-US" sz="4000" dirty="0"/>
              <a:t>Challenges Faced</a:t>
            </a:r>
            <a:endParaRPr lang="en-IN" sz="4000" dirty="0"/>
          </a:p>
        </p:txBody>
      </p:sp>
      <p:sp>
        <p:nvSpPr>
          <p:cNvPr id="3" name="Content Placeholder 2">
            <a:extLst>
              <a:ext uri="{FF2B5EF4-FFF2-40B4-BE49-F238E27FC236}">
                <a16:creationId xmlns:a16="http://schemas.microsoft.com/office/drawing/2014/main" id="{DD8F897A-01A2-8292-EB90-513386DD7E70}"/>
              </a:ext>
            </a:extLst>
          </p:cNvPr>
          <p:cNvSpPr>
            <a:spLocks noGrp="1"/>
          </p:cNvSpPr>
          <p:nvPr>
            <p:ph idx="1"/>
          </p:nvPr>
        </p:nvSpPr>
        <p:spPr>
          <a:xfrm>
            <a:off x="806245" y="1866900"/>
            <a:ext cx="10638504" cy="4573229"/>
          </a:xfrm>
        </p:spPr>
        <p:txBody>
          <a:bodyPr>
            <a:normAutofit/>
          </a:bodyPr>
          <a:lstStyle/>
          <a:p>
            <a:r>
              <a:rPr lang="en-US" sz="2000" dirty="0"/>
              <a:t>Merged = </a:t>
            </a:r>
            <a:r>
              <a:rPr lang="en-US" sz="2000" dirty="0" err="1"/>
              <a:t>pd.merge</a:t>
            </a:r>
            <a:r>
              <a:rPr lang="en-US" sz="2000" dirty="0"/>
              <a:t>(df1, df2, on='instant’)</a:t>
            </a:r>
          </a:p>
          <a:p>
            <a:r>
              <a:rPr lang="en-US" sz="2000" dirty="0" err="1"/>
              <a:t>df</a:t>
            </a:r>
            <a:r>
              <a:rPr lang="en-US" sz="2000" dirty="0"/>
              <a:t>=</a:t>
            </a:r>
            <a:r>
              <a:rPr lang="en-US" sz="2000" dirty="0" err="1"/>
              <a:t>pd.concat</a:t>
            </a:r>
            <a:r>
              <a:rPr lang="en-US" sz="2000" dirty="0"/>
              <a:t>([combined,df3],</a:t>
            </a:r>
            <a:r>
              <a:rPr lang="en-US" sz="2000" dirty="0" err="1"/>
              <a:t>ignore_index</a:t>
            </a:r>
            <a:r>
              <a:rPr lang="en-US" sz="2000" dirty="0"/>
              <a:t>=True)- To append the new data to the previously joined data, we used the </a:t>
            </a:r>
            <a:r>
              <a:rPr lang="en-US" sz="2000" dirty="0" err="1"/>
              <a:t>concat</a:t>
            </a:r>
            <a:r>
              <a:rPr lang="en-US" sz="2000" dirty="0"/>
              <a:t> function in pandas</a:t>
            </a:r>
          </a:p>
          <a:p>
            <a:r>
              <a:rPr lang="en-US" sz="2000" dirty="0" err="1"/>
              <a:t>df.isnull</a:t>
            </a:r>
            <a:r>
              <a:rPr lang="en-US" sz="2000" dirty="0"/>
              <a:t>().sum()- Finding the total number of nulls in all the columns of the data frame</a:t>
            </a:r>
          </a:p>
          <a:p>
            <a:r>
              <a:rPr lang="en-US" sz="2000" dirty="0"/>
              <a:t>Missing value Handling- </a:t>
            </a:r>
            <a:r>
              <a:rPr lang="en-US" sz="2000" dirty="0" err="1"/>
              <a:t>df</a:t>
            </a:r>
            <a:r>
              <a:rPr lang="en-US" sz="2000" dirty="0"/>
              <a:t>["</a:t>
            </a:r>
            <a:r>
              <a:rPr lang="en-US" sz="2000" dirty="0" err="1"/>
              <a:t>atemp</a:t>
            </a:r>
            <a:r>
              <a:rPr lang="en-US" sz="2000" dirty="0"/>
              <a:t>"]=</a:t>
            </a:r>
            <a:r>
              <a:rPr lang="en-US" sz="2000" dirty="0" err="1"/>
              <a:t>df</a:t>
            </a:r>
            <a:r>
              <a:rPr lang="en-US" sz="2000" dirty="0"/>
              <a:t>["</a:t>
            </a:r>
            <a:r>
              <a:rPr lang="en-US" sz="2000" dirty="0" err="1"/>
              <a:t>atemp</a:t>
            </a:r>
            <a:r>
              <a:rPr lang="en-US" sz="2000" dirty="0"/>
              <a:t>"].</a:t>
            </a:r>
            <a:r>
              <a:rPr lang="en-US" sz="2000" dirty="0" err="1"/>
              <a:t>fillna</a:t>
            </a:r>
            <a:r>
              <a:rPr lang="en-US" sz="2000" dirty="0"/>
              <a:t>(</a:t>
            </a:r>
            <a:r>
              <a:rPr lang="en-US" sz="2000" dirty="0" err="1"/>
              <a:t>df</a:t>
            </a:r>
            <a:r>
              <a:rPr lang="en-US" sz="2000" dirty="0"/>
              <a:t>["</a:t>
            </a:r>
            <a:r>
              <a:rPr lang="en-US" sz="2000" dirty="0" err="1"/>
              <a:t>atemp</a:t>
            </a:r>
            <a:r>
              <a:rPr lang="en-US" sz="2000" dirty="0"/>
              <a:t>"].mean()), As there was only one column with missing values, and it was of data type int, filling the missing values with the mean helps preserve the column's overall distribution and central tendency, ensuring it remains representative of the dataset</a:t>
            </a:r>
          </a:p>
          <a:p>
            <a:r>
              <a:rPr lang="en-US" sz="2000" dirty="0"/>
              <a:t>Re-arranging the data set 3- There were 09 entries at the bottom which needed to be put up on the top using .tail(9) , df4.iloc[:-9], </a:t>
            </a:r>
            <a:r>
              <a:rPr lang="en-US" sz="2000" dirty="0" err="1"/>
              <a:t>pd.concat</a:t>
            </a:r>
            <a:r>
              <a:rPr lang="en-US" sz="2000" dirty="0"/>
              <a:t>(). Then again new rearranged data set was imported for further analysis.</a:t>
            </a:r>
          </a:p>
          <a:p>
            <a:pPr marL="36900" indent="0">
              <a:buNone/>
            </a:pPr>
            <a:endParaRPr lang="en-US" sz="2000" dirty="0"/>
          </a:p>
          <a:p>
            <a:endParaRPr lang="en-US" sz="2000" dirty="0"/>
          </a:p>
          <a:p>
            <a:endParaRPr lang="en-US" sz="2000" dirty="0"/>
          </a:p>
          <a:p>
            <a:endParaRPr lang="en-US" sz="2000" dirty="0"/>
          </a:p>
          <a:p>
            <a:endParaRPr lang="en-IN" sz="2000" dirty="0"/>
          </a:p>
        </p:txBody>
      </p:sp>
    </p:spTree>
    <p:extLst>
      <p:ext uri="{BB962C8B-B14F-4D97-AF65-F5344CB8AC3E}">
        <p14:creationId xmlns:p14="http://schemas.microsoft.com/office/powerpoint/2010/main" val="295869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E4C33-D46B-2607-EDD7-97F9BF458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C4ED46-5FB6-45D9-C6AF-F39A12389844}"/>
              </a:ext>
            </a:extLst>
          </p:cNvPr>
          <p:cNvSpPr>
            <a:spLocks noGrp="1"/>
          </p:cNvSpPr>
          <p:nvPr>
            <p:ph type="title"/>
          </p:nvPr>
        </p:nvSpPr>
        <p:spPr/>
        <p:txBody>
          <a:bodyPr>
            <a:normAutofit/>
          </a:bodyPr>
          <a:lstStyle/>
          <a:p>
            <a:r>
              <a:rPr lang="en-US" sz="4000" dirty="0"/>
              <a:t>Challenges Faced</a:t>
            </a:r>
            <a:endParaRPr lang="en-IN" sz="4000" dirty="0"/>
          </a:p>
        </p:txBody>
      </p:sp>
      <p:sp>
        <p:nvSpPr>
          <p:cNvPr id="3" name="Content Placeholder 2">
            <a:extLst>
              <a:ext uri="{FF2B5EF4-FFF2-40B4-BE49-F238E27FC236}">
                <a16:creationId xmlns:a16="http://schemas.microsoft.com/office/drawing/2014/main" id="{FCEA0509-4873-A099-5305-6D3D7B93E50A}"/>
              </a:ext>
            </a:extLst>
          </p:cNvPr>
          <p:cNvSpPr>
            <a:spLocks noGrp="1"/>
          </p:cNvSpPr>
          <p:nvPr>
            <p:ph idx="1"/>
          </p:nvPr>
        </p:nvSpPr>
        <p:spPr>
          <a:xfrm>
            <a:off x="806245" y="1866900"/>
            <a:ext cx="10638504" cy="4573229"/>
          </a:xfrm>
        </p:spPr>
        <p:txBody>
          <a:bodyPr>
            <a:normAutofit/>
          </a:bodyPr>
          <a:lstStyle/>
          <a:p>
            <a:r>
              <a:rPr lang="en-US" sz="2000" dirty="0"/>
              <a:t>Outlier detection- There were multiple outliers in the </a:t>
            </a:r>
            <a:r>
              <a:rPr lang="en-US" sz="2000" dirty="0" err="1"/>
              <a:t>num_columns</a:t>
            </a:r>
            <a:r>
              <a:rPr lang="en-US" sz="2000" dirty="0"/>
              <a:t> like temp, </a:t>
            </a:r>
            <a:r>
              <a:rPr lang="en-US" sz="2000" dirty="0" err="1"/>
              <a:t>atemp</a:t>
            </a:r>
            <a:r>
              <a:rPr lang="en-US" sz="2000" dirty="0"/>
              <a:t> which were removed using .mean(), </a:t>
            </a:r>
            <a:r>
              <a:rPr lang="en-US" sz="2000" dirty="0" err="1"/>
              <a:t>np.where</a:t>
            </a:r>
            <a:r>
              <a:rPr lang="en-US" sz="2000" dirty="0"/>
              <a:t> and IQR method </a:t>
            </a:r>
          </a:p>
          <a:p>
            <a:r>
              <a:rPr lang="en-US" sz="2000" dirty="0"/>
              <a:t>Removal of unwanted columns like Unnamed: 0 in data set 2 using df2.drop("Unnamed: 0",axis=1, </a:t>
            </a:r>
            <a:r>
              <a:rPr lang="en-US" sz="2000" dirty="0" err="1"/>
              <a:t>inplace</a:t>
            </a:r>
            <a:r>
              <a:rPr lang="en-US" sz="2000" dirty="0"/>
              <a:t>=True) function.</a:t>
            </a:r>
          </a:p>
          <a:p>
            <a:r>
              <a:rPr lang="en-US" sz="2000" dirty="0"/>
              <a:t>Handling date using df4['</a:t>
            </a:r>
            <a:r>
              <a:rPr lang="en-US" sz="2000" dirty="0" err="1"/>
              <a:t>dteday</a:t>
            </a:r>
            <a:r>
              <a:rPr lang="en-US" sz="2000" dirty="0"/>
              <a:t>'] = </a:t>
            </a:r>
            <a:r>
              <a:rPr lang="en-US" sz="2000" dirty="0" err="1"/>
              <a:t>pd.to_datetime</a:t>
            </a:r>
            <a:r>
              <a:rPr lang="en-US" sz="2000" dirty="0"/>
              <a:t>(df4['</a:t>
            </a:r>
            <a:r>
              <a:rPr lang="en-US" sz="2000" dirty="0" err="1"/>
              <a:t>dteday</a:t>
            </a:r>
            <a:r>
              <a:rPr lang="en-US" sz="2000" dirty="0"/>
              <a:t>'], format='%d-%m-%Y’) df4['yr']=df4['</a:t>
            </a:r>
            <a:r>
              <a:rPr lang="en-US" sz="2000" dirty="0" err="1"/>
              <a:t>dteday</a:t>
            </a:r>
            <a:r>
              <a:rPr lang="en-US" sz="2000" dirty="0"/>
              <a:t>'].</a:t>
            </a:r>
            <a:r>
              <a:rPr lang="en-US" sz="2000" dirty="0" err="1"/>
              <a:t>dt.year</a:t>
            </a:r>
            <a:r>
              <a:rPr lang="en-US" sz="2000" dirty="0"/>
              <a:t> df4['</a:t>
            </a:r>
            <a:r>
              <a:rPr lang="en-US" sz="2000" dirty="0" err="1"/>
              <a:t>mnth</a:t>
            </a:r>
            <a:r>
              <a:rPr lang="en-US" sz="2000" dirty="0"/>
              <a:t>']=df4['</a:t>
            </a:r>
            <a:r>
              <a:rPr lang="en-US" sz="2000" dirty="0" err="1"/>
              <a:t>dteday</a:t>
            </a:r>
            <a:r>
              <a:rPr lang="en-US" sz="2000" dirty="0"/>
              <a:t>'].</a:t>
            </a:r>
            <a:r>
              <a:rPr lang="en-US" sz="2000" dirty="0" err="1"/>
              <a:t>dt.month</a:t>
            </a:r>
            <a:r>
              <a:rPr lang="en-US" sz="2000" dirty="0"/>
              <a:t> df4['</a:t>
            </a:r>
            <a:r>
              <a:rPr lang="en-US" sz="2000" dirty="0" err="1"/>
              <a:t>dteday</a:t>
            </a:r>
            <a:r>
              <a:rPr lang="en-US" sz="2000" dirty="0"/>
              <a:t>']=df4['</a:t>
            </a:r>
            <a:r>
              <a:rPr lang="en-US" sz="2000" dirty="0" err="1"/>
              <a:t>dteday</a:t>
            </a:r>
            <a:r>
              <a:rPr lang="en-US" sz="2000" dirty="0"/>
              <a:t>'].</a:t>
            </a:r>
            <a:r>
              <a:rPr lang="en-US" sz="2000" dirty="0" err="1"/>
              <a:t>dt.day</a:t>
            </a:r>
            <a:endParaRPr lang="en-US" sz="2000" dirty="0"/>
          </a:p>
          <a:p>
            <a:pPr marL="36900" indent="0">
              <a:buNone/>
            </a:pPr>
            <a:endParaRPr lang="en-US" sz="2000" dirty="0"/>
          </a:p>
          <a:p>
            <a:endParaRPr lang="en-US" sz="2000" dirty="0"/>
          </a:p>
          <a:p>
            <a:endParaRPr lang="en-US" sz="2000" dirty="0"/>
          </a:p>
          <a:p>
            <a:endParaRPr lang="en-US" sz="2000" dirty="0"/>
          </a:p>
          <a:p>
            <a:endParaRPr lang="en-US" sz="2000" dirty="0"/>
          </a:p>
          <a:p>
            <a:endParaRPr lang="en-IN" sz="2000" dirty="0"/>
          </a:p>
        </p:txBody>
      </p:sp>
    </p:spTree>
    <p:extLst>
      <p:ext uri="{BB962C8B-B14F-4D97-AF65-F5344CB8AC3E}">
        <p14:creationId xmlns:p14="http://schemas.microsoft.com/office/powerpoint/2010/main" val="985832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{7A1E03E1-62A0-46E5-8387-2D99A0CE3118}tf55705232_win32</Template>
  <TotalTime>168</TotalTime>
  <Words>1211</Words>
  <Application>Microsoft Office PowerPoint</Application>
  <PresentationFormat>Widescreen</PresentationFormat>
  <Paragraphs>132</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Goudy Old Style</vt:lpstr>
      <vt:lpstr>system-ui</vt:lpstr>
      <vt:lpstr>Wingdings</vt:lpstr>
      <vt:lpstr>Wingdings 2</vt:lpstr>
      <vt:lpstr>SlateVTI</vt:lpstr>
      <vt:lpstr>Next Hikes IT Solutions Project 2:  Data Harmonization &amp;  Insights Extraction</vt:lpstr>
      <vt:lpstr>Table of Contents </vt:lpstr>
      <vt:lpstr>Project Overview </vt:lpstr>
      <vt:lpstr>Key Deliverables</vt:lpstr>
      <vt:lpstr>Project Workflow </vt:lpstr>
      <vt:lpstr>Dataset Overview </vt:lpstr>
      <vt:lpstr>Tools and Techniques</vt:lpstr>
      <vt:lpstr>Challenges Faced</vt:lpstr>
      <vt:lpstr>Challenges Faced</vt:lpstr>
      <vt:lpstr>Key Insights </vt:lpstr>
      <vt:lpstr>Key Insights </vt:lpstr>
      <vt:lpstr>Key Insights </vt:lpstr>
      <vt:lpstr>Some Visualizations </vt:lpstr>
      <vt:lpstr>PowerPoint Presentation</vt:lpstr>
      <vt:lpstr>PowerPoint Presentation</vt:lpstr>
      <vt:lpstr>Learning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Avantika Verma</dc:creator>
  <cp:lastModifiedBy>Avantika Verma</cp:lastModifiedBy>
  <cp:revision>3</cp:revision>
  <dcterms:created xsi:type="dcterms:W3CDTF">2025-01-08T18:49:36Z</dcterms:created>
  <dcterms:modified xsi:type="dcterms:W3CDTF">2025-01-09T16:01:40Z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