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8" r:id="rId7"/>
    <p:sldId id="288" r:id="rId8"/>
    <p:sldId id="290" r:id="rId9"/>
    <p:sldId id="291" r:id="rId10"/>
    <p:sldId id="292" r:id="rId11"/>
    <p:sldId id="293" r:id="rId12"/>
    <p:sldId id="294" r:id="rId13"/>
    <p:sldId id="301" r:id="rId14"/>
    <p:sldId id="302" r:id="rId15"/>
    <p:sldId id="295" r:id="rId16"/>
    <p:sldId id="296" r:id="rId17"/>
    <p:sldId id="298" r:id="rId18"/>
    <p:sldId id="299" r:id="rId19"/>
    <p:sldId id="297" r:id="rId20"/>
    <p:sldId id="300" r:id="rId21"/>
    <p:sldId id="30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ECD60-A18D-CE4E-6F54-65DF6663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C0380-AD85-FFE0-CB30-3C581FEF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AD1D5-F27C-874E-DF7A-9D9AF4003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B13F-B16F-9FF2-6B12-D554AB2B9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400" y="772160"/>
            <a:ext cx="4673600" cy="4561840"/>
          </a:xfrm>
        </p:spPr>
        <p:txBody>
          <a:bodyPr anchor="ctr"/>
          <a:lstStyle/>
          <a:p>
            <a:r>
              <a:rPr lang="en-US" dirty="0"/>
              <a:t>NextHikes IT Solution:</a:t>
            </a:r>
            <a:br>
              <a:rPr lang="en-US" dirty="0"/>
            </a:br>
            <a:r>
              <a:rPr lang="en-US" dirty="0"/>
              <a:t>Exploratory Data Analysis (EDA) for Real Estate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9BB0F-327F-3EE1-BD06-5525B77655EA}"/>
              </a:ext>
            </a:extLst>
          </p:cNvPr>
          <p:cNvSpPr txBox="1"/>
          <p:nvPr/>
        </p:nvSpPr>
        <p:spPr>
          <a:xfrm>
            <a:off x="7437120" y="5676315"/>
            <a:ext cx="467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AVANTIKA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917AA3-1453-B799-49FE-FAE8BB82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634" y="513399"/>
            <a:ext cx="5884027" cy="1204912"/>
          </a:xfrm>
        </p:spPr>
        <p:txBody>
          <a:bodyPr anchor="ctr"/>
          <a:lstStyle/>
          <a:p>
            <a:pPr algn="ctr"/>
            <a:r>
              <a:rPr lang="en-US" dirty="0"/>
              <a:t>HISTORICAL PRICING TRENDS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F172A-4E1E-D445-A9E8-F360B4CB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FA0018-6F01-36FF-FC51-68D2F7F0D0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19485" y="1718311"/>
            <a:ext cx="5907176" cy="3717289"/>
          </a:xfrm>
        </p:spPr>
        <p:txBody>
          <a:bodyPr/>
          <a:lstStyle/>
          <a:p>
            <a:r>
              <a:rPr lang="en-US" b="1" dirty="0"/>
              <a:t>KEY INSIGHTS:</a:t>
            </a:r>
          </a:p>
          <a:p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in 2007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Average sale prices increased until 2007.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Declining 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Prices dropped consistently from 2008 to 2010.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Possible Market Crash Effect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decline aligns with the 2008 financial crisis.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Steady Downward Slope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 sign of recovery by 2010 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2EA3F7-A121-08AE-1D64-18991ABD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" r="4667" b="-1"/>
          <a:stretch/>
        </p:blipFill>
        <p:spPr>
          <a:xfrm>
            <a:off x="92122" y="1718311"/>
            <a:ext cx="5727363" cy="31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6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858-FBE3-AAC5-1F70-4ACE5623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114" y="391479"/>
            <a:ext cx="5884027" cy="120491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CUSTOMER PREFERENCE AND AMENITIES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87EAA-BA2C-06FA-1C37-95270AB4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70E11-6798-4B85-4B14-9AA2EEBD83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48400" y="1422400"/>
            <a:ext cx="5754776" cy="45618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00" b="1" i="0" dirty="0">
                <a:effectLst/>
              </a:rPr>
              <a:t>Impact of Amenities on House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Pool Area</a:t>
            </a:r>
            <a:r>
              <a:rPr lang="en-US" sz="1900" b="1" dirty="0"/>
              <a:t>- </a:t>
            </a:r>
            <a:r>
              <a:rPr lang="en-US" sz="1900" b="0" i="0" dirty="0">
                <a:effectLst/>
              </a:rPr>
              <a:t>Homes with a swimming pool tend to have higher sale prices. However, since pools are relatively rare, the effect may be pronounced but less frequent.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Fireplaces- </a:t>
            </a:r>
            <a:r>
              <a:rPr lang="en-US" sz="1900" b="0" i="0" dirty="0">
                <a:effectLst/>
              </a:rPr>
              <a:t>Houses with at least one fireplace show higher median prices than those without, indicating that buyers have a preference for fireplaces.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GarageCars- </a:t>
            </a:r>
            <a:r>
              <a:rPr lang="en-US" sz="1900" b="0" i="0" dirty="0">
                <a:effectLst/>
              </a:rPr>
              <a:t>More garage space correlates with higher house prices. Additional parking/storage space is seen as valuable by buyers.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WoodDeckSF- </a:t>
            </a:r>
            <a:r>
              <a:rPr lang="en-US" sz="1900" b="0" i="0" dirty="0">
                <a:effectLst/>
              </a:rPr>
              <a:t>Properties with a wooden deck tend to sell for higher prices, suggesting that outdoor living spaces are highly desirable.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A227A-DAE2-1206-91C5-1B5245EF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80"/>
            <a:ext cx="6024256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9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0A9E6C-DEE8-5CC5-5C7F-1A6B92B1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8360"/>
            <a:ext cx="10881360" cy="2121177"/>
          </a:xfrm>
        </p:spPr>
        <p:txBody>
          <a:bodyPr anchor="ctr"/>
          <a:lstStyle/>
          <a:p>
            <a:pPr algn="ctr"/>
            <a:r>
              <a:rPr lang="en-US" dirty="0"/>
              <a:t>FEATURE ENGINEERING</a:t>
            </a:r>
            <a:br>
              <a:rPr lang="en-US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08B074-6BB6-2595-2169-097A21F951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325" r="24834"/>
          <a:stretch/>
        </p:blipFill>
        <p:spPr>
          <a:xfrm>
            <a:off x="518160" y="1473200"/>
            <a:ext cx="11297920" cy="50393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98316-A724-E023-5198-12E6C787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4D78-9B97-1FC1-F6D9-4C1CC653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117842" cy="1042280"/>
          </a:xfrm>
        </p:spPr>
        <p:txBody>
          <a:bodyPr anchor="ctr"/>
          <a:lstStyle/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EA262F-C6CF-0EC1-1992-5E6D038131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100" y="1540826"/>
            <a:ext cx="4185764" cy="47380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E3C50-BED8-24E6-CBCE-D8D62200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0AF9D-5F01-FD28-5ABE-2FFC3703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23" y="3220927"/>
            <a:ext cx="4124901" cy="3057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4BCF9-3F01-97A5-F0C3-3AF563CA99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8715"/>
          <a:stretch/>
        </p:blipFill>
        <p:spPr>
          <a:xfrm>
            <a:off x="4516430" y="1547595"/>
            <a:ext cx="4140402" cy="1670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7FA4C4-D9BF-4E17-F0B6-FA3F1B40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683" y="1466348"/>
            <a:ext cx="345805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8E44E-B3DF-13D6-558A-2C7D0728A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7234-02F2-5F05-229B-53D2BF64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117842" cy="1042280"/>
          </a:xfrm>
        </p:spPr>
        <p:txBody>
          <a:bodyPr anchor="ctr"/>
          <a:lstStyle/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C25A-31A5-9F4E-591D-82883C00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6F2F5F-73FC-B4E3-E700-F9FB2324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5" y="1220663"/>
            <a:ext cx="3427365" cy="5368976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D89DD15-86C7-5F3C-35C8-42E55D748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34356" y="1310642"/>
            <a:ext cx="4212364" cy="3590832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EE8843-25B5-15EC-75F5-7B449375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503" y="1433780"/>
            <a:ext cx="3724497" cy="34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4BAE6-1589-CC23-3541-0CAF5026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EBC2-81F1-54D4-414E-9306D006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117842" cy="1042280"/>
          </a:xfrm>
        </p:spPr>
        <p:txBody>
          <a:bodyPr anchor="ctr"/>
          <a:lstStyle/>
          <a:p>
            <a:pPr algn="ctr"/>
            <a:r>
              <a:rPr lang="en-US" dirty="0"/>
              <a:t>MODEL Comparison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50604-FCE8-AC92-3243-DB621A62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3B202-B5AA-4055-BE78-8C257FC585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5182" y="1976266"/>
            <a:ext cx="10141635" cy="3600938"/>
          </a:xfrm>
        </p:spPr>
      </p:pic>
    </p:spTree>
    <p:extLst>
      <p:ext uri="{BB962C8B-B14F-4D97-AF65-F5344CB8AC3E}">
        <p14:creationId xmlns:p14="http://schemas.microsoft.com/office/powerpoint/2010/main" val="243352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2E73-FD10-813A-D01F-D7642866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300722" cy="1082920"/>
          </a:xfrm>
        </p:spPr>
        <p:txBody>
          <a:bodyPr anchor="ctr"/>
          <a:lstStyle/>
          <a:p>
            <a:pPr algn="ctr"/>
            <a:r>
              <a:rPr lang="en-US" dirty="0"/>
              <a:t>MODEL COMPARISON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8EEC-7A11-CBAD-F0A4-C2100B60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40" y="1605280"/>
            <a:ext cx="11135360" cy="4826000"/>
          </a:xfrm>
        </p:spPr>
        <p:txBody>
          <a:bodyPr>
            <a:normAutofit fontScale="40000" lnSpcReduction="20000"/>
          </a:bodyPr>
          <a:lstStyle/>
          <a:p>
            <a:r>
              <a:rPr lang="en-US" sz="3800" b="1" dirty="0"/>
              <a:t>Insights from Model Comparison:</a:t>
            </a:r>
          </a:p>
          <a:p>
            <a:pPr>
              <a:buFont typeface="+mj-lt"/>
              <a:buAutoNum type="arabicPeriod"/>
            </a:pPr>
            <a:r>
              <a:rPr lang="en-US" sz="3800" b="1" dirty="0"/>
              <a:t>Best Model: Random Forest</a:t>
            </a:r>
            <a:endParaRPr lang="en-US" sz="3800" dirty="0"/>
          </a:p>
          <a:p>
            <a:pPr marL="742950" lvl="1" indent="-285750">
              <a:buFont typeface="+mj-lt"/>
              <a:buAutoNum type="arabicPeriod"/>
            </a:pPr>
            <a:r>
              <a:rPr lang="en-US" sz="3800" dirty="0"/>
              <a:t>Random Forest outperforms all other models with the lowest MAE (3575.53) and RMSE (0.9844), along with the smallest MSE (3.80e+07), indicating it provides the most accurate predictions.</a:t>
            </a:r>
          </a:p>
          <a:p>
            <a:pPr>
              <a:buFont typeface="+mj-lt"/>
              <a:buAutoNum type="arabicPeriod"/>
            </a:pPr>
            <a:r>
              <a:rPr lang="en-US" sz="3800" b="1" dirty="0"/>
              <a:t>Linear Regression</a:t>
            </a:r>
            <a:r>
              <a:rPr lang="en-US" sz="3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/>
              <a:t>Linear Regression has the same MAE and RMSE as Random Forest, but its MSE is higher (7.23e+07), suggesting it’s less effective at minimizing prediction errors in squared terms.</a:t>
            </a:r>
          </a:p>
          <a:p>
            <a:pPr>
              <a:buFont typeface="+mj-lt"/>
              <a:buAutoNum type="arabicPeriod"/>
            </a:pPr>
            <a:r>
              <a:rPr lang="en-US" sz="3800" b="1" dirty="0"/>
              <a:t>Lasso and Decision Tree</a:t>
            </a:r>
            <a:r>
              <a:rPr lang="en-US" sz="3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/>
              <a:t>Both Lasso and Decision Tree show higher errors (MAE and RMSE), making them less reliable compared to Random Forest and Linear Regression.</a:t>
            </a:r>
          </a:p>
          <a:p>
            <a:pPr>
              <a:buFont typeface="+mj-lt"/>
              <a:buAutoNum type="arabicPeriod"/>
            </a:pPr>
            <a:r>
              <a:rPr lang="en-US" sz="3800" b="1" dirty="0"/>
              <a:t>SVR - The Outlier</a:t>
            </a:r>
            <a:r>
              <a:rPr lang="en-US" sz="3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800" dirty="0"/>
              <a:t>SVR performs poorly with an extremely high MAE (40760.74) and a negative RMSE, indicating it’s not suitable for this dataset without major adjustments.</a:t>
            </a:r>
          </a:p>
          <a:p>
            <a:r>
              <a:rPr lang="en-US" sz="3800" b="1" dirty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Best Model</a:t>
            </a:r>
            <a:r>
              <a:rPr lang="en-US" sz="3800" dirty="0"/>
              <a:t>: Random Forest is the top performer.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Avoid</a:t>
            </a:r>
            <a:r>
              <a:rPr lang="en-US" sz="3800" dirty="0"/>
              <a:t>: SVR, due to its poor performance.</a:t>
            </a:r>
          </a:p>
          <a:p>
            <a:endParaRPr lang="en-IN" sz="3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96194-BEB4-A8AA-3BF6-D0286D29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500AD-0177-874F-3101-E08651F8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8BAF-D998-3D5F-952F-912A089D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300722" cy="1082920"/>
          </a:xfrm>
        </p:spPr>
        <p:txBody>
          <a:bodyPr anchor="ctr"/>
          <a:lstStyle/>
          <a:p>
            <a:pPr algn="ctr"/>
            <a:r>
              <a:rPr lang="en-US" dirty="0"/>
              <a:t>HOUSE PRICE PREDICTION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C54A5D-F6F2-0909-3D2A-870F04BDD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7052" y="1693131"/>
            <a:ext cx="9917896" cy="4321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0C38D-3C37-3AD7-6A3D-5A11EC7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1A5AF-BBC7-C7EC-B20D-13FCC1A8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2839-26C6-7CB3-BBF2-5DC22BFC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300722" cy="1082920"/>
          </a:xfrm>
        </p:spPr>
        <p:txBody>
          <a:bodyPr anchor="ctr"/>
          <a:lstStyle/>
          <a:p>
            <a:pPr algn="ctr"/>
            <a:r>
              <a:rPr lang="en-US" dirty="0"/>
              <a:t>CUSTOMER FEEDBACK ANALYSIS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C0CE-575D-3A84-7710-BFC2A12C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F0BF34-268C-6F64-8029-8EB19CDAE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68" y="1351281"/>
            <a:ext cx="11255572" cy="5117270"/>
          </a:xfrm>
        </p:spPr>
      </p:pic>
    </p:spTree>
    <p:extLst>
      <p:ext uri="{BB962C8B-B14F-4D97-AF65-F5344CB8AC3E}">
        <p14:creationId xmlns:p14="http://schemas.microsoft.com/office/powerpoint/2010/main" val="176562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5872480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7175" y="6356350"/>
            <a:ext cx="17748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92125"/>
            <a:ext cx="40132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45920"/>
            <a:ext cx="5791200" cy="471995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COMPARISON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MODEL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i="0" dirty="0">
              <a:effectLst/>
              <a:latin typeface="system-ui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68360"/>
            <a:ext cx="11125200" cy="2121177"/>
          </a:xfrm>
        </p:spPr>
        <p:txBody>
          <a:bodyPr anchor="ctr"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101FB2-5973-ED89-5EDD-D20BD15B6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052320"/>
            <a:ext cx="9914572" cy="41178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10409"/>
                </a:solidFill>
                <a:effectLst/>
                <a:latin typeface="-apple-system"/>
              </a:rPr>
              <a:t>This project presents an </a:t>
            </a:r>
            <a:r>
              <a:rPr lang="en-US" sz="2000" b="1" i="0" dirty="0">
                <a:solidFill>
                  <a:srgbClr val="010409"/>
                </a:solidFill>
                <a:effectLst/>
                <a:latin typeface="-apple-system"/>
              </a:rPr>
              <a:t>Exploratory Data Analysis (EDA)</a:t>
            </a:r>
            <a:r>
              <a:rPr lang="en-US" sz="2000" b="0" i="0" dirty="0">
                <a:solidFill>
                  <a:srgbClr val="010409"/>
                </a:solidFill>
                <a:effectLst/>
                <a:latin typeface="-apple-system"/>
              </a:rPr>
              <a:t> and the development of a </a:t>
            </a:r>
            <a:r>
              <a:rPr lang="en-US" sz="2000" b="1" i="0" dirty="0">
                <a:solidFill>
                  <a:srgbClr val="010409"/>
                </a:solidFill>
                <a:effectLst/>
                <a:latin typeface="-apple-system"/>
              </a:rPr>
              <a:t>predictive model</a:t>
            </a:r>
            <a:r>
              <a:rPr lang="en-US" sz="2000" b="0" i="0" dirty="0">
                <a:solidFill>
                  <a:srgbClr val="010409"/>
                </a:solidFill>
                <a:effectLst/>
                <a:latin typeface="-apple-system"/>
              </a:rPr>
              <a:t> for housing price prediction using a real estate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10409"/>
                </a:solidFill>
                <a:effectLst/>
                <a:latin typeface="-apple-system"/>
              </a:rPr>
              <a:t>The analysis covers key tasks such as data preprocessing, missing value handling, feature engineering, correlation analysis, outlier detection, and model evaluation.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10409"/>
                </a:solidFill>
                <a:effectLst/>
                <a:latin typeface="-apple-system"/>
              </a:rPr>
              <a:t>The goal is to predict housing prices using various factors such as location, house features, and overall quality.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2929D-B962-C928-4E27-07EE2D66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281B-218A-4A1D-D5C2-8572F4C5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68961"/>
            <a:ext cx="10805160" cy="1280159"/>
          </a:xfrm>
        </p:spPr>
        <p:txBody>
          <a:bodyPr anchor="ctr"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ANALYSIS PHASE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AADA6-DA5E-2A12-54E5-8EAE9B0E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320" y="2318108"/>
            <a:ext cx="3195320" cy="464499"/>
          </a:xfrm>
        </p:spPr>
        <p:txBody>
          <a:bodyPr anchor="ctr">
            <a:noAutofit/>
          </a:bodyPr>
          <a:lstStyle/>
          <a:p>
            <a:pPr algn="ctr"/>
            <a:endParaRPr lang="en-US" sz="2000" b="1" i="0" dirty="0">
              <a:solidFill>
                <a:srgbClr val="010409"/>
              </a:solidFill>
              <a:effectLst/>
              <a:latin typeface="-apple-system"/>
            </a:endParaRPr>
          </a:p>
          <a:p>
            <a:pPr algn="ctr"/>
            <a:r>
              <a:rPr lang="en-US" sz="2000" b="1" i="0" dirty="0">
                <a:solidFill>
                  <a:srgbClr val="010409"/>
                </a:solidFill>
                <a:effectLst/>
                <a:latin typeface="-apple-system"/>
              </a:rPr>
              <a:t>Dataset Overview</a:t>
            </a:r>
          </a:p>
          <a:p>
            <a:pPr algn="ctr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CA8A0-4EAC-30E5-B17C-C312DC22DA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11400" y="3129281"/>
            <a:ext cx="3943629" cy="3234264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 Total Entries: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1460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Total Features: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81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Data Types:</a:t>
            </a:r>
            <a:endParaRPr lang="en-US" b="0" i="0" dirty="0">
              <a:solidFill>
                <a:srgbClr val="010409"/>
              </a:solidFill>
              <a:effectLst/>
              <a:latin typeface="-apple-system"/>
            </a:endParaRPr>
          </a:p>
          <a:p>
            <a:pPr marL="742950" lvl="1"/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Numerical Features: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36</a:t>
            </a:r>
          </a:p>
          <a:p>
            <a:pPr marL="742950" lvl="1"/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Categorical Features: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45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Target Variable: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SalePrice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Key Objective: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Predict housing prices based on various property characteristics.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C1325B-F8EC-EDB1-ABAD-DCAA762BD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1852" y="2108398"/>
            <a:ext cx="3943627" cy="883920"/>
          </a:xfrm>
        </p:spPr>
        <p:txBody>
          <a:bodyPr anchor="ctr">
            <a:noAutofit/>
          </a:bodyPr>
          <a:lstStyle/>
          <a:p>
            <a:pPr algn="ctr"/>
            <a:endParaRPr lang="en-IN" sz="2000" b="1" i="0" dirty="0">
              <a:solidFill>
                <a:srgbClr val="010409"/>
              </a:solidFill>
              <a:effectLst/>
              <a:latin typeface="-apple-system"/>
            </a:endParaRPr>
          </a:p>
          <a:p>
            <a:pPr algn="ctr"/>
            <a:r>
              <a:rPr lang="en-IN" sz="2000" b="1" i="0" dirty="0">
                <a:solidFill>
                  <a:srgbClr val="010409"/>
                </a:solidFill>
                <a:effectLst/>
                <a:latin typeface="-apple-system"/>
              </a:rPr>
              <a:t>Data Exploration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198DDC-F255-1648-BD63-1F55FE41C5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81853" y="3129281"/>
            <a:ext cx="3943627" cy="323426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Missing Value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Alley (93.77%)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→ Dropped.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10409"/>
                </a:solidFill>
                <a:effectLst/>
                <a:latin typeface="-apple-system"/>
              </a:rPr>
              <a:t>PoolQC</a:t>
            </a: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 (99.52%)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→ Dropped due to the low presence of pools.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10409"/>
                </a:solidFill>
                <a:effectLst/>
                <a:latin typeface="-apple-system"/>
              </a:rPr>
              <a:t>GarageYrBlt</a:t>
            </a: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 (5.55%)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→ Imputed using the median value of the garage construction year.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10409"/>
                </a:solidFill>
                <a:effectLst/>
                <a:latin typeface="-apple-system"/>
              </a:rPr>
              <a:t>MasVnrType</a:t>
            </a:r>
            <a:r>
              <a:rPr lang="en-US" b="1" i="0" dirty="0">
                <a:solidFill>
                  <a:srgbClr val="010409"/>
                </a:solidFill>
                <a:effectLst/>
                <a:latin typeface="-apple-system"/>
              </a:rPr>
              <a:t> (59.73%)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 → Imputed based on </a:t>
            </a:r>
            <a:r>
              <a:rPr lang="en-US" b="0" i="0" dirty="0" err="1">
                <a:solidFill>
                  <a:srgbClr val="010409"/>
                </a:solidFill>
                <a:effectLst/>
                <a:latin typeface="-apple-system"/>
              </a:rPr>
              <a:t>MasVnrArea</a:t>
            </a:r>
            <a:r>
              <a:rPr lang="en-US" b="0" i="0" dirty="0">
                <a:solidFill>
                  <a:srgbClr val="010409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1040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40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7D4E1-23CE-DB2F-FDB2-A36D5320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B3FD7F7E-3908-421C-2BBC-BEB6D09F19E6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453724" y="1724918"/>
            <a:ext cx="635219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Distribution 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 distribution appears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right-skewed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(positively skewed).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This suggests that while most homes have relatively lower prices, a few expensive homes drive the higher-end tail.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Peaks &amp;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 distribution has multiple peaks, indicating that sale prices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not normally distributed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 most frequent sale price range appears to be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$175,000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 where the highest bar is observed.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Outliers &amp; Spread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There are homes with much higher prices, as seen in the tail of the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1BD39D-67F4-6D38-C962-7A1EF4B3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" t="-1171" r="8402" b="1473"/>
          <a:stretch/>
        </p:blipFill>
        <p:spPr>
          <a:xfrm>
            <a:off x="507203" y="2106136"/>
            <a:ext cx="4609847" cy="3109276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C748E0FF-80FF-DDA9-58B1-D54FD432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294640"/>
            <a:ext cx="5884027" cy="1204912"/>
          </a:xfrm>
        </p:spPr>
        <p:txBody>
          <a:bodyPr anchor="t"/>
          <a:lstStyle/>
          <a:p>
            <a:br>
              <a:rPr lang="en-US" dirty="0"/>
            </a:br>
            <a:r>
              <a:rPr lang="en-US" dirty="0"/>
              <a:t>DISTRIBUTION OF SALE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51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AE13-F475-41BB-E7CC-106DFB81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30519"/>
            <a:ext cx="5884027" cy="1204912"/>
          </a:xfrm>
        </p:spPr>
        <p:txBody>
          <a:bodyPr anchor="ctr"/>
          <a:lstStyle/>
          <a:p>
            <a:pPr algn="ctr"/>
            <a:r>
              <a:rPr lang="en-US" dirty="0"/>
              <a:t>Strong co relations with sale price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8C50-CDD4-FC69-90F5-C69F15CC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04130-CB67-CB8B-4901-594B46B4A0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4" y="1666240"/>
            <a:ext cx="6108355" cy="4531360"/>
          </a:xfrm>
        </p:spPr>
        <p:txBody>
          <a:bodyPr>
            <a:normAutofit/>
          </a:bodyPr>
          <a:lstStyle/>
          <a:p>
            <a:r>
              <a:rPr lang="en-US" dirty="0"/>
              <a:t>The key insights from the heatmap: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SalePrice is highly correlated</a:t>
            </a:r>
            <a:r>
              <a:rPr lang="en-US" dirty="0"/>
              <a:t> with </a:t>
            </a:r>
            <a:r>
              <a:rPr lang="en-US" b="1" dirty="0"/>
              <a:t>Overall Quality (0.67), GrLivArea (0.63), and TotalSqFt (0.66)</a:t>
            </a:r>
            <a:r>
              <a:rPr lang="en-US" dirty="0"/>
              <a:t>—larger, high-quality homes sell for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Garage space matters</a:t>
            </a:r>
            <a:r>
              <a:rPr lang="en-US" dirty="0"/>
              <a:t> (GarageCars: 0.58, GarageArea: 0.55).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Older homes tend to sell for less</a:t>
            </a:r>
            <a:r>
              <a:rPr lang="en-US" dirty="0"/>
              <a:t> (AgeAtSale: -0.61).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TotalBathrooms (0.60) and TotalQualityScore (0.58)</a:t>
            </a:r>
            <a:r>
              <a:rPr lang="en-US" dirty="0"/>
              <a:t> also strongly impact price.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BDEC5-532D-AC77-FA94-BAA94CED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1" t="1991" r="6577"/>
          <a:stretch/>
        </p:blipFill>
        <p:spPr>
          <a:xfrm>
            <a:off x="416560" y="1188720"/>
            <a:ext cx="4886960" cy="47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AC0F-4D73-6D0C-571E-E78B70D2F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52EC-C6EF-E70C-CC42-9079E55C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30519"/>
            <a:ext cx="5884027" cy="1204912"/>
          </a:xfrm>
        </p:spPr>
        <p:txBody>
          <a:bodyPr anchor="ctr"/>
          <a:lstStyle/>
          <a:p>
            <a:pPr algn="ctr"/>
            <a:r>
              <a:rPr lang="en-US" dirty="0"/>
              <a:t>Distribution of price per square foot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C2CA-A4A8-F027-DA6A-D1BA28DA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04F80-F1E2-28FD-362A-12675DE61F2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4" y="1666240"/>
            <a:ext cx="6108355" cy="4531360"/>
          </a:xfrm>
        </p:spPr>
        <p:txBody>
          <a:bodyPr>
            <a:normAutofit/>
          </a:bodyPr>
          <a:lstStyle/>
          <a:p>
            <a:r>
              <a:rPr lang="en-US" b="1" dirty="0"/>
              <a:t>Key Insights from the Price per Square Foot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Right-Skewed Distribution</a:t>
            </a:r>
            <a:r>
              <a:rPr lang="en-US" dirty="0"/>
              <a:t>: Most properties fall within a typical range, but some high-priced outliers push the tail to the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Peak Price Range</a:t>
            </a:r>
            <a:r>
              <a:rPr lang="en-US" dirty="0"/>
              <a:t>: The most frequent price per square foot is around </a:t>
            </a:r>
            <a:r>
              <a:rPr lang="en-US" b="1" dirty="0"/>
              <a:t>$65–$70</a:t>
            </a:r>
            <a:r>
              <a:rPr lang="en-US" dirty="0"/>
              <a:t>, indicating the typical cost for most homes.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Spread of Prices</a:t>
            </a:r>
            <a:r>
              <a:rPr lang="en-US" dirty="0"/>
              <a:t>: Prices generally range between </a:t>
            </a:r>
            <a:r>
              <a:rPr lang="en-US" b="1" dirty="0"/>
              <a:t>$30 and $100 per square foot</a:t>
            </a:r>
            <a:r>
              <a:rPr lang="en-US" dirty="0"/>
              <a:t>, with fewer properties exceeding </a:t>
            </a:r>
            <a:r>
              <a:rPr lang="en-US" b="1" dirty="0"/>
              <a:t>$90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Outliers</a:t>
            </a:r>
            <a:r>
              <a:rPr lang="en-US" dirty="0"/>
              <a:t>: The presence of high-value properties suggests some premium real estate in the dataset.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2CE1C-9F71-56A4-45C9-D1191C70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" r="9619"/>
          <a:stretch/>
        </p:blipFill>
        <p:spPr>
          <a:xfrm>
            <a:off x="434860" y="1549719"/>
            <a:ext cx="4691038" cy="2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AEEBA-33BC-D05B-A8A3-F45679D71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4B42-B6A4-4DA3-73C7-9F40CD76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30519"/>
            <a:ext cx="5884027" cy="120491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Distribution of average sale price by age of property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7869-8B79-F0DE-0673-56690AA2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2DA1E-8BAA-7698-4F8D-1015D14D081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4" y="1666240"/>
            <a:ext cx="6108355" cy="45313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 Insights from the "Average SalePrice by AgeAtSale"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Overall Upward Trend</a:t>
            </a:r>
            <a:r>
              <a:rPr lang="en-US" dirty="0"/>
              <a:t>: The average sale price has generally increased over time, particularly for homes built after 1980.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Variability</a:t>
            </a:r>
            <a:r>
              <a:rPr lang="en-US" dirty="0"/>
              <a:t>: There is significant fluctuation in sale prices, especially for older properties (pre-1950), as shown by the wide confidence 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Dip for Mid-Century Homes</a:t>
            </a:r>
            <a:r>
              <a:rPr lang="en-US" dirty="0"/>
              <a:t>: Homes built around </a:t>
            </a:r>
            <a:r>
              <a:rPr lang="en-US" b="1" dirty="0"/>
              <a:t>1940–1970</a:t>
            </a:r>
            <a:r>
              <a:rPr lang="en-US" dirty="0"/>
              <a:t> appear to have relatively lower sale prices compared to newer homes.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Recent Homes Fetch Higher Prices</a:t>
            </a:r>
            <a:r>
              <a:rPr lang="en-US" dirty="0"/>
              <a:t>: Properties built after 1980 tend to have higher average sale prices, reflecting modern construction quality, amenities, and possibly demand.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EAEC7-7D39-2C4B-C22E-8B7F177F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4" r="7493"/>
          <a:stretch/>
        </p:blipFill>
        <p:spPr>
          <a:xfrm>
            <a:off x="234531" y="1666240"/>
            <a:ext cx="5112090" cy="31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5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7BE9F-8E9C-5D38-3DF0-2F56C4FA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E0C5-C864-F949-652B-DC5FF816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30519"/>
            <a:ext cx="5884027" cy="120491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Distribution of sale price by overall quality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44148-86E2-C133-0D13-9D97C617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46E42-8861-49F2-D8C7-879A979DB6B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4" y="1666240"/>
            <a:ext cx="6108355" cy="4531360"/>
          </a:xfrm>
        </p:spPr>
        <p:txBody>
          <a:bodyPr>
            <a:normAutofit/>
          </a:bodyPr>
          <a:lstStyle/>
          <a:p>
            <a:r>
              <a:rPr lang="en-US" b="1" dirty="0"/>
              <a:t>Key Insights:</a:t>
            </a:r>
          </a:p>
          <a:p>
            <a:endParaRPr lang="en-US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Higher Quality, Higher Price: Sale price increases with OverallQual.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Wider Price Spread for High Quality: More variation in prices for better-quality homes.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Outliers Exist: Some low-quality homes have high prices and vice versa.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Strong Correlation: Quality is a key factor in home pricing.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A4150-CE90-AD4C-F418-B2F9FDBF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7" t="-192" r="4070"/>
          <a:stretch/>
        </p:blipFill>
        <p:spPr>
          <a:xfrm>
            <a:off x="26025" y="1666240"/>
            <a:ext cx="5450849" cy="35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60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1333</TotalTime>
  <Words>1040</Words>
  <Application>Microsoft Office PowerPoint</Application>
  <PresentationFormat>Widescreen</PresentationFormat>
  <Paragraphs>127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system-ui</vt:lpstr>
      <vt:lpstr>Tenorite</vt:lpstr>
      <vt:lpstr>Times New Roman</vt:lpstr>
      <vt:lpstr>Wingdings</vt:lpstr>
      <vt:lpstr>Custom</vt:lpstr>
      <vt:lpstr>NextHikes IT Solution: Exploratory Data Analysis (EDA) for Real Estate Pricing</vt:lpstr>
      <vt:lpstr>AGENDA</vt:lpstr>
      <vt:lpstr>PROJECT OVERVIEW</vt:lpstr>
      <vt:lpstr>DATA ANALYSIS PHASE</vt:lpstr>
      <vt:lpstr> DISTRIBUTION OF SALE PRICE</vt:lpstr>
      <vt:lpstr>Strong co relations with sale price</vt:lpstr>
      <vt:lpstr>Distribution of price per square foot</vt:lpstr>
      <vt:lpstr>Distribution of average sale price by age of property</vt:lpstr>
      <vt:lpstr>Distribution of sale price by overall quality </vt:lpstr>
      <vt:lpstr>HISTORICAL PRICING TRENDS</vt:lpstr>
      <vt:lpstr>CUSTOMER PREFERENCE AND AMENITIES </vt:lpstr>
      <vt:lpstr>FEATURE ENGINEERING </vt:lpstr>
      <vt:lpstr>MODEL BUILDING</vt:lpstr>
      <vt:lpstr>MODEL BUILDING</vt:lpstr>
      <vt:lpstr>MODEL Comparison</vt:lpstr>
      <vt:lpstr>MODEL COMPARISON</vt:lpstr>
      <vt:lpstr>HOUSE PRICE PREDICTION MODEL</vt:lpstr>
      <vt:lpstr>CUSTOMER FEEDBACK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Avantika Verma</dc:creator>
  <cp:lastModifiedBy>Avantika Verma</cp:lastModifiedBy>
  <cp:revision>1</cp:revision>
  <dcterms:created xsi:type="dcterms:W3CDTF">2025-02-12T19:28:54Z</dcterms:created>
  <dcterms:modified xsi:type="dcterms:W3CDTF">2025-02-13T17:42:09Z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