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7" r:id="rId6"/>
    <p:sldId id="316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40" r:id="rId20"/>
    <p:sldId id="341" r:id="rId21"/>
    <p:sldId id="33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8A868-5B35-A77D-1D2C-04CAF734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71446-A38B-DF64-3669-BDEC57F12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30F0C-A17D-7C84-F38F-B2E52A26F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FD6F-1B13-EF02-736E-F6908318F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20DD-D5AB-8F54-B09A-1567FE1C3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708F8-6024-B598-2277-C4F45C510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DC281-EFF7-1147-4498-32E1009D5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1DA4F-835D-6F02-DB76-74D849EA1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2494-7D7E-0C68-7695-D8C49AC9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CABB3-4B5B-99F1-F296-EECB5C997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3EFAF-1DAE-4BCD-577D-CE5096051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56EE-3C47-9B14-B2AD-E78FD5515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C7CF-6163-6AA6-81CE-01597521D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4576E-BF16-04F7-0CAD-BA265B19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EC26A-8F7B-B8CC-9C7F-EF4D7C2C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E76E-4555-DB05-70D6-A4DF86373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6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4CB26-04C8-82BF-75A1-8A6C456C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80DE9-6790-8804-1C3D-3F01FE029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7D145-3CF6-C753-95FC-C4774B3E2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DDDA-B9EA-C477-2DC6-20328EF22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4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29124-6011-5AE5-C07A-48B677ACC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25C70-8150-4473-4158-BC8838212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3B2BC-23FC-2D67-60B3-783AC1115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E743-3EFC-9A2C-CF30-B6342AFB9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0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1514-9A09-351B-0971-115C34DD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60FD2-4F46-F638-443E-24E1CF928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D2385-3C00-880C-DD89-F8F512302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9A7E-754F-50DB-DC31-D5060FF8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3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A76DC-D7D0-F0F4-14B7-88D5F316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E68DA-8ED8-4B46-E095-20C824ED3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AA85F-7BF5-5DFB-975B-432E2B76F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E1CD-D264-444B-89BF-87476930A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557EF-FC68-C6B4-25EA-434C85D9D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A72EF-BA6E-2BEA-5BDF-2454DE26E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B465C-FB90-C3DF-D927-62A3204A8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CC717-EED3-5E7E-2AC8-7A7E62DB6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1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2DA9F-406C-987B-D8D0-5EDC05EB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9BE6-4FCA-5D84-E28A-94D484F4B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5A038-196B-FE16-ABD0-AA57F766A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0916-8514-8B6F-DA83-EC638EA6E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2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629C-C833-9B47-D9FA-1C9FE6C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CC7BA-ECB2-5C0E-6A9E-065B599BE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D504D4-7DEF-CB1E-569E-BD2FC4340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B03D-72C2-02F5-8F92-2FA8BFFDB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7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973C2-627A-F934-7D9C-EAC249F6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A8ECF-6C75-5A1F-A243-0313CDA77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777A4-DB84-9FD1-6F75-9F18A4F15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63C3-616F-CBF1-80FF-CFC2A1377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150EA-B49F-D964-282B-4EDAC800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D9314-0A98-4D5C-7328-9BCCDABD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FFA72-8493-72BD-C3D2-7CACBFD2C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CD01A-F690-1DB7-8A60-F44D8D69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0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B0F1E-9376-4086-1041-16CBAEB4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C2C38-28AA-0814-7D9B-4E0D0CE3D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0468A-2A13-7020-C832-CD3CCC1EF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92F1-EC17-8874-C91B-15E526C21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1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0577E-D451-9B57-00E6-E23AC797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9FF412-0AE3-824A-5640-E5A8BE021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BB87E-FA37-3301-C8CD-68593B142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EAEE-5250-3560-C58A-C58D3D185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1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632" y="1770790"/>
            <a:ext cx="5674360" cy="18769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NextHikes IT SOLUTIONS- Project 5</a:t>
            </a:r>
            <a:br>
              <a:rPr lang="en-US" sz="2800" dirty="0"/>
            </a:br>
            <a:r>
              <a:rPr lang="en-US" sz="2800" dirty="0"/>
              <a:t>User Analytics in the Telecommunication 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2DA89-B490-780A-7CA3-ED46F5440200}"/>
              </a:ext>
            </a:extLst>
          </p:cNvPr>
          <p:cNvSpPr txBox="1"/>
          <p:nvPr/>
        </p:nvSpPr>
        <p:spPr>
          <a:xfrm>
            <a:off x="9026013" y="5810865"/>
            <a:ext cx="27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AVANTIKA VERMA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51A15-6AA2-F113-E7D0-9850F44C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A75-8DD1-4077-524E-CD44E958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User ENGAGEMENT Insights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11188-E867-5C58-B859-197A21181772}"/>
              </a:ext>
            </a:extLst>
          </p:cNvPr>
          <p:cNvSpPr txBox="1"/>
          <p:nvPr/>
        </p:nvSpPr>
        <p:spPr>
          <a:xfrm>
            <a:off x="457200" y="1229361"/>
            <a:ext cx="11115040" cy="5466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Key Insights from User Analytics:</a:t>
            </a:r>
          </a:p>
          <a:p>
            <a:r>
              <a:rPr lang="en-IN" sz="1600" dirty="0"/>
              <a:t>		</a:t>
            </a:r>
          </a:p>
          <a:p>
            <a:r>
              <a:rPr lang="en-IN" sz="1600" dirty="0"/>
              <a:t>			</a:t>
            </a:r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Business Implications for Buyer Consideration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Power Users = Premium Opportunity:- Monetize through high-tier plans, exclusive perks, or loyalty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Personalized Retention:- Retarget with custom offers to reduce churn and deepen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Service Optimization:- Analyse power user patterns to fine-tune network performance and app experiences</a:t>
            </a:r>
          </a:p>
          <a:p>
            <a:endParaRPr lang="en-IN" sz="1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b="1" dirty="0"/>
              <a:t>Strategic 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Segment and profile top users for personalized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Launch targeted marketing for heavy users (streaming, gaming, productivity)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Explore upsell potential with bundled premium services or data add-ons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343FA-ED34-6946-008C-8FFE5D14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92041"/>
              </p:ext>
            </p:extLst>
          </p:nvPr>
        </p:nvGraphicFramePr>
        <p:xfrm>
          <a:off x="599440" y="1641223"/>
          <a:ext cx="10840720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0193">
                  <a:extLst>
                    <a:ext uri="{9D8B030D-6E8A-4147-A177-3AD203B41FA5}">
                      <a16:colId xmlns:a16="http://schemas.microsoft.com/office/drawing/2014/main" val="1586319506"/>
                    </a:ext>
                  </a:extLst>
                </a:gridCol>
                <a:gridCol w="3631545">
                  <a:extLst>
                    <a:ext uri="{9D8B030D-6E8A-4147-A177-3AD203B41FA5}">
                      <a16:colId xmlns:a16="http://schemas.microsoft.com/office/drawing/2014/main" val="1397483255"/>
                    </a:ext>
                  </a:extLst>
                </a:gridCol>
                <a:gridCol w="4778982">
                  <a:extLst>
                    <a:ext uri="{9D8B030D-6E8A-4147-A177-3AD203B41FA5}">
                      <a16:colId xmlns:a16="http://schemas.microsoft.com/office/drawing/2014/main" val="3863929266"/>
                    </a:ext>
                  </a:extLst>
                </a:gridCol>
              </a:tblGrid>
              <a:tr h="264606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User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12304"/>
                  </a:ext>
                </a:extLst>
              </a:tr>
              <a:tr h="32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Session Frequency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(Left Chart)</a:t>
                      </a:r>
                    </a:p>
                    <a:p>
                      <a:pPr algn="l"/>
                      <a:r>
                        <a:rPr lang="en-IN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Users like 11, 12, 13... are the most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High engagement &amp; app dependency</a:t>
                      </a:r>
                    </a:p>
                    <a:p>
                      <a:pPr algn="l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16367"/>
                  </a:ext>
                </a:extLst>
              </a:tr>
              <a:tr h="220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Session Duration  (Middle Chart)</a:t>
                      </a:r>
                    </a:p>
                    <a:p>
                      <a:pPr algn="l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Users such as 1428218..., 535152... stay online longest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Consuming long-form content (streaming, gaming, video calls)</a:t>
                      </a:r>
                    </a:p>
                    <a:p>
                      <a:pPr algn="l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40437"/>
                  </a:ext>
                </a:extLst>
              </a:tr>
              <a:tr h="521963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Total Traffic (Right Chart)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Users like 6540899..., 6890594..., 7708059... use the most data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Engaged in data-heavy activities (HD video, downloads, cloud sync)</a:t>
                      </a:r>
                    </a:p>
                    <a:p>
                      <a:pPr algn="l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9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16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416F8-AD64-74CD-88DD-C21CE725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D42F-248F-4ECE-0755-38F708E7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User ENGAGEMENT CLUSTERING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567166-927D-3CA2-E1EA-1F46D512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1" y="1229361"/>
            <a:ext cx="4886960" cy="42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9AAFF-3E54-EFCC-C42C-39826D77E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38234"/>
              </p:ext>
            </p:extLst>
          </p:nvPr>
        </p:nvGraphicFramePr>
        <p:xfrm>
          <a:off x="5720080" y="1229360"/>
          <a:ext cx="5537199" cy="42155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1244975587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947551003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1479837321"/>
                    </a:ext>
                  </a:extLst>
                </a:gridCol>
              </a:tblGrid>
              <a:tr h="629339">
                <a:tc>
                  <a:txBody>
                    <a:bodyPr/>
                    <a:lstStyle/>
                    <a:p>
                      <a:r>
                        <a:rPr lang="en-IN" sz="1600" b="1" dirty="0"/>
                        <a:t>Segment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User </a:t>
                      </a:r>
                      <a:r>
                        <a:rPr lang="en-IN" sz="1600" b="1" dirty="0" err="1"/>
                        <a:t>Behavior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Likely User Type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22574"/>
                  </a:ext>
                </a:extLst>
              </a:tr>
              <a:tr h="1511558">
                <a:tc>
                  <a:txBody>
                    <a:bodyPr/>
                    <a:lstStyle/>
                    <a:p>
                      <a:r>
                        <a:rPr lang="en-IN" sz="1600" b="0" dirty="0"/>
                        <a:t>Cluster 1: High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Highest traffic &amp; session duration. Power users in streaming, gaming, or professional apps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Streamers, gamers, remote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59486"/>
                  </a:ext>
                </a:extLst>
              </a:tr>
              <a:tr h="1037343">
                <a:tc>
                  <a:txBody>
                    <a:bodyPr/>
                    <a:lstStyle/>
                    <a:p>
                      <a:r>
                        <a:rPr lang="en-IN" sz="1600" dirty="0"/>
                        <a:t>Cluster 0: Low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traffic and short sessions. Minimal app interaction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Casual, inactive, or trial users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7164"/>
                  </a:ext>
                </a:extLst>
              </a:tr>
              <a:tr h="1037343">
                <a:tc>
                  <a:txBody>
                    <a:bodyPr/>
                    <a:lstStyle/>
                    <a:p>
                      <a:r>
                        <a:rPr lang="en-IN" sz="1600" dirty="0"/>
                        <a:t>Cluster 2: Moderate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 traffic and session time. Regular but not intensive use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Routine users (news, social, light media)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334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9BF25D-D991-751B-B205-16899E9EAE3F}"/>
              </a:ext>
            </a:extLst>
          </p:cNvPr>
          <p:cNvSpPr txBox="1"/>
          <p:nvPr/>
        </p:nvSpPr>
        <p:spPr>
          <a:xfrm>
            <a:off x="528321" y="5628639"/>
            <a:ext cx="10840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 dirty="0">
                <a:effectLst/>
                <a:latin typeface="Tenorite (Body)"/>
              </a:rPr>
              <a:t>This segmentation helps identify </a:t>
            </a:r>
            <a:r>
              <a:rPr lang="en-US" sz="1600" b="1" i="0" dirty="0">
                <a:effectLst/>
                <a:latin typeface="Tenorite (Body)"/>
              </a:rPr>
              <a:t>high-value users</a:t>
            </a:r>
            <a:r>
              <a:rPr lang="en-US" sz="1600" b="0" i="0" dirty="0">
                <a:effectLst/>
                <a:latin typeface="Tenorite (Body)"/>
              </a:rPr>
              <a:t> who should be targeted for premium services, as well as </a:t>
            </a:r>
            <a:r>
              <a:rPr lang="en-US" sz="1600" b="1" i="0" dirty="0">
                <a:effectLst/>
                <a:latin typeface="Tenorite (Body)"/>
              </a:rPr>
              <a:t>low-value users</a:t>
            </a:r>
            <a:r>
              <a:rPr lang="en-US" sz="1600" b="0" i="0" dirty="0">
                <a:effectLst/>
                <a:latin typeface="Tenorite (Body)"/>
              </a:rPr>
              <a:t> who may need re-engagement. By understanding each group's unique behaviors, businesses can implement tailored strategies for maximizing user retention and growth.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02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01A8-3373-35AC-A623-0523EDBA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CC27-2306-6284-D961-BBA90B52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err="1"/>
              <a:t>Mysql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96441-3CBE-898C-CA44-2DAFDC526EF2}"/>
              </a:ext>
            </a:extLst>
          </p:cNvPr>
          <p:cNvSpPr txBox="1"/>
          <p:nvPr/>
        </p:nvSpPr>
        <p:spPr>
          <a:xfrm>
            <a:off x="528321" y="5628639"/>
            <a:ext cx="10840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600" dirty="0">
              <a:latin typeface="Tenorite (Body)"/>
            </a:endParaRPr>
          </a:p>
          <a:p>
            <a:pPr algn="l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56825-2618-C318-7852-98BF0BEF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39" y="914400"/>
            <a:ext cx="9733280" cy="5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5B38-DF73-5A3C-311D-2E7F65A60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FA78-A823-E189-953A-3F0B5FFD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STREAMLIT APP.py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5E361-BAF9-BF66-A2C0-AFE2477DDF92}"/>
              </a:ext>
            </a:extLst>
          </p:cNvPr>
          <p:cNvSpPr txBox="1"/>
          <p:nvPr/>
        </p:nvSpPr>
        <p:spPr>
          <a:xfrm>
            <a:off x="528321" y="5628639"/>
            <a:ext cx="10840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600" dirty="0">
              <a:latin typeface="Tenorite (Body)"/>
            </a:endParaRPr>
          </a:p>
          <a:p>
            <a:pPr algn="l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2967-9105-B62B-4417-95B7AFE4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12" b="6074"/>
          <a:stretch/>
        </p:blipFill>
        <p:spPr>
          <a:xfrm>
            <a:off x="980440" y="1229361"/>
            <a:ext cx="10231120" cy="51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6E39-2406-2C11-1541-CE1E0092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91F-C97D-B674-AE35-6977400B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SWOT Analysis – TellCo Telecom Opportunity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80FEA-F1E2-54FF-7140-6EB6CE84828D}"/>
              </a:ext>
            </a:extLst>
          </p:cNvPr>
          <p:cNvSpPr txBox="1"/>
          <p:nvPr/>
        </p:nvSpPr>
        <p:spPr>
          <a:xfrm>
            <a:off x="528321" y="5628639"/>
            <a:ext cx="10840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600" dirty="0">
              <a:latin typeface="Tenorite (Body)"/>
            </a:endParaRPr>
          </a:p>
          <a:p>
            <a:pPr algn="l">
              <a:buNone/>
            </a:pPr>
            <a:br>
              <a:rPr lang="en-US" dirty="0"/>
            </a:b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ECEBD2-0229-67DC-01B2-348311C0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76397"/>
              </p:ext>
            </p:extLst>
          </p:nvPr>
        </p:nvGraphicFramePr>
        <p:xfrm>
          <a:off x="822959" y="1229361"/>
          <a:ext cx="10840719" cy="52918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3784">
                  <a:extLst>
                    <a:ext uri="{9D8B030D-6E8A-4147-A177-3AD203B41FA5}">
                      <a16:colId xmlns:a16="http://schemas.microsoft.com/office/drawing/2014/main" val="211504239"/>
                    </a:ext>
                  </a:extLst>
                </a:gridCol>
                <a:gridCol w="5436935">
                  <a:extLst>
                    <a:ext uri="{9D8B030D-6E8A-4147-A177-3AD203B41FA5}">
                      <a16:colId xmlns:a16="http://schemas.microsoft.com/office/drawing/2014/main" val="1724062617"/>
                    </a:ext>
                  </a:extLst>
                </a:gridCol>
              </a:tblGrid>
              <a:tr h="795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800" dirty="0"/>
                        <a:t>Strengths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dirty="0"/>
                        <a:t>Weaknesses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50216"/>
                  </a:ext>
                </a:extLst>
              </a:tr>
              <a:tr h="4496526"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dirty="0"/>
                        <a:t>Robust User Base</a:t>
                      </a:r>
                      <a:r>
                        <a:rPr lang="en-US" sz="1800" dirty="0"/>
                        <a:t>: High engagement levels and device activity across key applications like YouTube, Netflix, and Social Media.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dirty="0"/>
                        <a:t>Behavioral Clustering Available</a:t>
                      </a:r>
                      <a:r>
                        <a:rPr lang="en-US" sz="1800" dirty="0"/>
                        <a:t>: Segmented insights enable immediate targeting of high-value users.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dirty="0"/>
                        <a:t>Network Utilization Transparency</a:t>
                      </a:r>
                      <a:r>
                        <a:rPr lang="en-US" sz="1800" dirty="0"/>
                        <a:t>: Application-level breakdown of network load allows for cost-effective network resource allocation.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dirty="0"/>
                        <a:t>Data-Backed Decision Support</a:t>
                      </a:r>
                      <a:r>
                        <a:rPr lang="en-US" sz="1800" dirty="0"/>
                        <a:t>: Predictive satisfaction scoring and machine learning clustering provide foresight, not just hindsight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800" b="1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Limited Data Horizon</a:t>
                      </a:r>
                      <a:r>
                        <a:rPr lang="en-US" dirty="0"/>
                        <a:t>: Only one month of xDR data available — potential seasonal or churn trends are not visible.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Operational Blind Spots</a:t>
                      </a:r>
                      <a:r>
                        <a:rPr lang="en-US" dirty="0"/>
                        <a:t>: Lack of customer service logs, churn rates, or financial KPIs limits a 360° evaluation.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No Current Personalization Strategy</a:t>
                      </a:r>
                      <a:r>
                        <a:rPr lang="en-US" dirty="0"/>
                        <a:t>: TellCo lacks existing infrastructure for dynamic customer segmentation or retention marketing.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2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1186-15C0-512F-406A-405F51991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7B70-4CDC-2496-8EDC-0402E0E1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5352"/>
            <a:ext cx="11460479" cy="9540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SWOT Analysis – TellCo Telecom Opportunity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0C894-4E7E-4399-FDFA-C3813BB0CEBA}"/>
              </a:ext>
            </a:extLst>
          </p:cNvPr>
          <p:cNvSpPr txBox="1"/>
          <p:nvPr/>
        </p:nvSpPr>
        <p:spPr>
          <a:xfrm>
            <a:off x="528321" y="5628639"/>
            <a:ext cx="10840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600" dirty="0">
              <a:latin typeface="Tenorite (Body)"/>
            </a:endParaRPr>
          </a:p>
          <a:p>
            <a:pPr algn="l">
              <a:buNone/>
            </a:pPr>
            <a:br>
              <a:rPr lang="en-US" dirty="0"/>
            </a:b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6E5001-E15B-B836-D838-EA2DC75E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34235"/>
              </p:ext>
            </p:extLst>
          </p:nvPr>
        </p:nvGraphicFramePr>
        <p:xfrm>
          <a:off x="822959" y="1229360"/>
          <a:ext cx="10840719" cy="5353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3783">
                  <a:extLst>
                    <a:ext uri="{9D8B030D-6E8A-4147-A177-3AD203B41FA5}">
                      <a16:colId xmlns:a16="http://schemas.microsoft.com/office/drawing/2014/main" val="211504239"/>
                    </a:ext>
                  </a:extLst>
                </a:gridCol>
                <a:gridCol w="5436936">
                  <a:extLst>
                    <a:ext uri="{9D8B030D-6E8A-4147-A177-3AD203B41FA5}">
                      <a16:colId xmlns:a16="http://schemas.microsoft.com/office/drawing/2014/main" val="1724062617"/>
                    </a:ext>
                  </a:extLst>
                </a:gridCol>
              </a:tblGrid>
              <a:tr h="80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800" b="1" dirty="0"/>
                        <a:t>Opportunities</a:t>
                      </a:r>
                      <a:r>
                        <a:rPr lang="en-IN" sz="2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800" b="1" dirty="0"/>
                        <a:t>Threats</a:t>
                      </a:r>
                      <a:r>
                        <a:rPr lang="en-IN" sz="2800" dirty="0"/>
                        <a:t> </a:t>
                      </a:r>
                      <a:endParaRPr lang="en-US" sz="2800" dirty="0"/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50216"/>
                  </a:ext>
                </a:extLst>
              </a:tr>
              <a:tr h="454874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High-Value Segment Monetization</a:t>
                      </a:r>
                      <a:r>
                        <a:rPr lang="en-US" dirty="0"/>
                        <a:t>: Immediate opportunity to upsell, cross-sell or increase ARPU within top engagement clusters.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Network Efficiency Gains</a:t>
                      </a:r>
                      <a:r>
                        <a:rPr lang="en-US" dirty="0"/>
                        <a:t>: Network usage data can inform targeted infrastructure investments, improving QoS where it matters most.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Brand Differentiation via Analytics</a:t>
                      </a:r>
                      <a:r>
                        <a:rPr lang="en-US" dirty="0"/>
                        <a:t>: TellCo can leapfrog competitors by adopting predictive user-centric models and dashboards.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Undervalued Asset</a:t>
                      </a:r>
                      <a:r>
                        <a:rPr lang="en-US" dirty="0"/>
                        <a:t>: Lack of data-driven decision-making at TellCo presents a hidden asset for value unlocking post-acquisition.</a:t>
                      </a:r>
                    </a:p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Competitive Landscape</a:t>
                      </a:r>
                      <a:r>
                        <a:rPr lang="en-US" dirty="0"/>
                        <a:t>: Other telecoms may already be using advanced analytics and aggressive pricing to retain users.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Churn Risks Unknown</a:t>
                      </a:r>
                      <a:r>
                        <a:rPr lang="en-US" dirty="0"/>
                        <a:t>: Without churn or satisfaction history, forecasting long-term user retention has uncertainty.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err="1"/>
                        <a:t>CapEx</a:t>
                      </a:r>
                      <a:r>
                        <a:rPr lang="en-US" b="1" dirty="0"/>
                        <a:t> Requirements</a:t>
                      </a:r>
                      <a:r>
                        <a:rPr lang="en-US" dirty="0"/>
                        <a:t>: Network optimization, customer targeting, and product development may require upfront investments.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Data Compliance &amp; Regulation</a:t>
                      </a:r>
                      <a:r>
                        <a:rPr lang="en-US" dirty="0"/>
                        <a:t>: Future expansion may bring GDPR- or Pefkakia-specific data protection complexities.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2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3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B0A7-9541-F2EA-A604-0CB9F8093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8CDD-0B08-245C-53C3-F04B7BB2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943848"/>
          </a:xfrm>
        </p:spPr>
        <p:txBody>
          <a:bodyPr anchor="ctr"/>
          <a:lstStyle/>
          <a:p>
            <a:pPr algn="ctr"/>
            <a:r>
              <a:rPr lang="en-IN" b="1" dirty="0"/>
              <a:t>Strategic Assessment – TellCo Telecom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C8334-47F8-770C-E81E-37F06D48DEFB}"/>
              </a:ext>
            </a:extLst>
          </p:cNvPr>
          <p:cNvSpPr txBox="1"/>
          <p:nvPr/>
        </p:nvSpPr>
        <p:spPr>
          <a:xfrm>
            <a:off x="367071" y="1402735"/>
            <a:ext cx="11661058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1.</a:t>
            </a:r>
            <a:r>
              <a:rPr lang="en-US" sz="1600" b="1" dirty="0"/>
              <a:t>User Base Assessment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Large, diverse customer base across multiple geographies.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usage of modern handsets indicates tech-savvy user adoption.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data consumption and session duration reflect strong digital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Conclusion:</a:t>
            </a:r>
          </a:p>
          <a:p>
            <a:pPr marL="0" indent="0">
              <a:buNone/>
            </a:pPr>
            <a:r>
              <a:rPr lang="en-US" sz="1600" dirty="0"/>
              <a:t>Commercially attractive base with opportunities for upselling advanced digital services and cross-selling bundled offerings.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en-US" sz="1600" b="1" dirty="0"/>
              <a:t>. User Engagement &amp; Network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Engagement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Strong retention in urban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engagement with streaming &amp; social platforms—positive for ARPU growth.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Network Experience:</a:t>
            </a:r>
          </a:p>
          <a:p>
            <a:pPr marL="0" indent="0">
              <a:buNone/>
            </a:pPr>
            <a:r>
              <a:rPr lang="en-US" sz="1600" dirty="0"/>
              <a:t>Generally stable, but performance gaps exist in select regions (e.g., high RTT, upload speed bottlenecks).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Strategic Note:</a:t>
            </a:r>
          </a:p>
          <a:p>
            <a:pPr marL="0" indent="0">
              <a:buNone/>
            </a:pPr>
            <a:r>
              <a:rPr lang="en-US" sz="1600" dirty="0"/>
              <a:t>Recommend targeted CAPEX in underperforming areas to protect and grow user satisfaction.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492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6EB9D-88BE-180D-2664-D711867D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997B-5B3D-F4C8-071C-906D7A53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943848"/>
          </a:xfrm>
        </p:spPr>
        <p:txBody>
          <a:bodyPr anchor="ctr"/>
          <a:lstStyle/>
          <a:p>
            <a:pPr algn="ctr"/>
            <a:r>
              <a:rPr lang="en-IN" b="1" dirty="0"/>
              <a:t>Strategic Assessment – TellCo Telecom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B4D1D-AA5B-3F83-5F2D-E68D7C96A839}"/>
              </a:ext>
            </a:extLst>
          </p:cNvPr>
          <p:cNvSpPr txBox="1"/>
          <p:nvPr/>
        </p:nvSpPr>
        <p:spPr>
          <a:xfrm>
            <a:off x="377231" y="1304280"/>
            <a:ext cx="11661058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3</a:t>
            </a:r>
            <a:r>
              <a:rPr lang="en-US" sz="1600" b="1" dirty="0"/>
              <a:t>. Customer Satisfaction &amp; Risk Profile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Customer Clusters Identified: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Loyal Power Users – High engagement, low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At-Risk Segments – Low engagement tied to performance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Untapped Potential – High interest, low product/service utilization.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Conclusion:</a:t>
            </a:r>
          </a:p>
          <a:p>
            <a:pPr marL="0" indent="0">
              <a:buNone/>
            </a:pPr>
            <a:r>
              <a:rPr lang="en-US" sz="1600" dirty="0"/>
              <a:t>Satisfaction is stable, but precision retention efforts can significantly improve CLV and mitigate churn risk.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4. Strategic Value &amp; Post-Acquisition Opportunity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Strengths to Leverage: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Data-intensive users with predictable consumption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Room to grow via digital content bundling and mobile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for margin uplift through network optimization.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Post-Acquisition 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AI-driven analytics for advanced customer targeting.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Invest selectively in infrastructure upgrades.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Monetize latent demand through partnerships, mobile commerce, and service innovation</a:t>
            </a:r>
            <a:r>
              <a:rPr lang="en-US" sz="1800" dirty="0"/>
              <a:t>.</a:t>
            </a:r>
            <a:endParaRPr lang="en-IN" sz="1800" dirty="0"/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2456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F6D81-BA0C-0234-F3E4-98F6D3F5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D3DF-55BF-ABE6-8D04-7BC96D31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1" y="365125"/>
            <a:ext cx="11897360" cy="164655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Final recommendation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1C072C-6BF4-7025-B8DC-72510DBBC8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956801" cy="4155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recommend proceeding with the acquisition of TellCo, subject to the following strategic conditions: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Targeted Investment to optimize network performance in key geographies.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Churn Mitigation Programs for at-risk segments.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Revenue Growth Initiatives, including bundling, upselling, and targeted marketing.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these measures in place, TellCo represents a scalable, high-growth asset that aligns closely with long-term digital transformation and profitability objectives.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2B3C1-BAD2-750F-AB89-23805464AE3E}"/>
              </a:ext>
            </a:extLst>
          </p:cNvPr>
          <p:cNvSpPr txBox="1"/>
          <p:nvPr/>
        </p:nvSpPr>
        <p:spPr>
          <a:xfrm>
            <a:off x="528321" y="5628639"/>
            <a:ext cx="10840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600" dirty="0">
              <a:latin typeface="Tenorite (Body)"/>
            </a:endParaRPr>
          </a:p>
          <a:p>
            <a:pPr algn="l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0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1" y="295274"/>
            <a:ext cx="11533238" cy="1366377"/>
          </a:xfrm>
        </p:spPr>
        <p:txBody>
          <a:bodyPr anchor="ctr"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581" y="1474839"/>
            <a:ext cx="11380838" cy="48751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Customer Device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Behaviour Insight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Engagement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Engagement Clustering Insight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Satisfaction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STREAMLIT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SWOT Analysis – TellCo Telecom Opportunity</a:t>
            </a:r>
            <a:r>
              <a:rPr lang="en-IN" dirty="0"/>
              <a:t>Model 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Strategic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F2DF-DA0F-904C-4717-7B9B837D4233}"/>
              </a:ext>
            </a:extLst>
          </p:cNvPr>
          <p:cNvSpPr txBox="1"/>
          <p:nvPr/>
        </p:nvSpPr>
        <p:spPr>
          <a:xfrm>
            <a:off x="294969" y="1504335"/>
            <a:ext cx="116610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/>
              <a:t>Purpose:</a:t>
            </a:r>
          </a:p>
          <a:p>
            <a:r>
              <a:rPr lang="en-US" sz="1700" dirty="0"/>
              <a:t>To assess the investment potential of TellCo, a mobile service provider in the Republic of Pefkakia, through a deep analysis of customer behavior and telecom usage data.</a:t>
            </a:r>
          </a:p>
          <a:p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/>
              <a:t>Objective:</a:t>
            </a:r>
          </a:p>
          <a:p>
            <a:r>
              <a:rPr lang="en-US" sz="1700" dirty="0"/>
              <a:t>Deliver actionable insights and a recommendation on whether to acquire TellCo, based on real network activity and growth opportunities.</a:t>
            </a:r>
          </a:p>
          <a:p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/>
              <a:t>Scope of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Analyze telecom session data (calls, SMS, app &amp; internet usage)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Identify high-value users, top devices &amp;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Segment customers by behavior and usage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Perform SWOT analysis and revenue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Present data-driven acquisition recommendation</a:t>
            </a:r>
          </a:p>
          <a:p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/>
              <a:t>Outcome:</a:t>
            </a:r>
          </a:p>
          <a:p>
            <a:r>
              <a:rPr lang="en-US" sz="1700" dirty="0"/>
              <a:t>A business proposal presentation backed by visual insights, plus a strategic roadmap highlighting how data-driven decisions can unlock TellCo’s full potential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4F79-61D7-06C9-BAAF-2C2DA963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211E-133D-1255-E451-9E159347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C0A263D-1E9D-0FD2-4FC2-EC78C4A7A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25676" y="2030860"/>
            <a:ext cx="4992709" cy="4181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Dataset Overview: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Records: 150,001 | Columns: 55 | Size: ~63 MB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Telecom session-level detail records (</a:t>
            </a:r>
            <a:r>
              <a:rPr lang="en-IN" sz="1600" dirty="0" err="1"/>
              <a:t>xDR</a:t>
            </a:r>
            <a:r>
              <a:rPr lang="en-IN" sz="1600" dirty="0"/>
              <a:t> format)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User &amp; Device Identifiers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MSISDN (Primary ID), IMSI, IMEI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Device Info: Handset Manufacturer &amp;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Note: Some identifiers contain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Data Types: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Numerical Features: 50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Categorical Features: 5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Target Variable: Satisfaction Score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5B2D56F-9905-BA85-C415-7700E1A1E8D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9187" y="2030860"/>
            <a:ext cx="4992709" cy="4181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 Case Opportunities: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Subscriber Behavior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App Usage &amp; Engagement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Device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Network Performance Evaluation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566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C164C-1D5A-0DEB-EB47-8518CC42B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6392-9D60-5677-4B05-6F42DDF2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Customer Device Insights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786B1B-A0EE-086B-D643-C7226FC0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" y="1933626"/>
            <a:ext cx="7041367" cy="29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D283D7-7E29-2E93-0D2C-33FA94A8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50" y="3942737"/>
            <a:ext cx="4455900" cy="27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9A65BE9-3F60-0622-67C4-00870039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50" y="1177262"/>
            <a:ext cx="4452788" cy="26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7088-6119-6FE2-023C-E9CDCBF8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A209-422A-2BF1-819F-0F43084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Customer Device Insights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EE66B-EEB5-F818-323C-C6ACAAECFB48}"/>
              </a:ext>
            </a:extLst>
          </p:cNvPr>
          <p:cNvSpPr txBox="1"/>
          <p:nvPr/>
        </p:nvSpPr>
        <p:spPr>
          <a:xfrm>
            <a:off x="550607" y="1582994"/>
            <a:ext cx="1080565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Top Device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Apple (59,000+): Premium, brand-loyal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Samsung (40,000+): Mid-range, value-driven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Huawei B528S-23A (19,000+): Fixed-home router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Undefined Devices (~9,000): Data quality issue with targeting potential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Strategic Opportunities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Apple → Launch premium bundles with Apple Music, iCloud &amp; upgrade perks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Huawei B528S → Bundle smart home plans: high data + connected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Samsung → Promote "Switch &amp; Save" offers: cashbacks, flexible contracts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Undefined → Enrich data to enable retargeting and unlock hidden users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Business Impact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Targeted campaigns = Higher ROI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Improved data = Reveal valuable user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Tailored offers = Increased loyalty &amp; revenue growth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algn="ctr"/>
            <a:r>
              <a:rPr lang="en-US" sz="1600" dirty="0"/>
              <a:t>Our analysis reveals that Apple, Huawei, and Samsung dominate the telecom device landscape, with Apple leading significantly.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874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CF5C-AEF2-680C-E796-3D489227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9C4-9A8B-B0D1-94F5-F4DB886C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User behavior Insights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101C01-E1D3-2263-70ED-133F141F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1" y="1303018"/>
            <a:ext cx="4236719" cy="369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C1B6CB2-3EFF-CC4B-03BA-8CA24B84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64" y="1303018"/>
            <a:ext cx="6664960" cy="35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0DECD-5BD6-D1EB-0FE9-FD36BC8EA192}"/>
              </a:ext>
            </a:extLst>
          </p:cNvPr>
          <p:cNvSpPr txBox="1"/>
          <p:nvPr/>
        </p:nvSpPr>
        <p:spPr>
          <a:xfrm>
            <a:off x="538480" y="5090489"/>
            <a:ext cx="11409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Key Data Insight: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Gaming Downloads exceed 6 × 10¹³ bytes — more than all other categories combined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YouTube, Netflix, Google, Email, and Social Media trail far behind in data usage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Highlights a clear and concentrated demand from the gaming segment</a:t>
            </a:r>
          </a:p>
        </p:txBody>
      </p:sp>
    </p:spTree>
    <p:extLst>
      <p:ext uri="{BB962C8B-B14F-4D97-AF65-F5344CB8AC3E}">
        <p14:creationId xmlns:p14="http://schemas.microsoft.com/office/powerpoint/2010/main" val="1262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62C9-61E9-1899-24FE-232FBC48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112-8B76-7561-ACEA-001843C8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User behavior Insights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58B26-DC50-E1FC-A26F-94259657DB3C}"/>
              </a:ext>
            </a:extLst>
          </p:cNvPr>
          <p:cNvSpPr txBox="1"/>
          <p:nvPr/>
        </p:nvSpPr>
        <p:spPr>
          <a:xfrm>
            <a:off x="660400" y="1504336"/>
            <a:ext cx="110540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Why It Matters for Investors?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  						Impact </a:t>
            </a:r>
          </a:p>
          <a:p>
            <a:r>
              <a:rPr lang="en-US" sz="1600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Strategic Recommendation: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Invest in Gaming-Specific Capabilities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Prioritize bandwidth allocation and QoS for gaming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 exclusive partnerships (e.g., with publishers or platforms)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data to predict and pre-empt gaming trends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D716C5-041C-EDAB-6C3F-6C9300D3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15704"/>
              </p:ext>
            </p:extLst>
          </p:nvPr>
        </p:nvGraphicFramePr>
        <p:xfrm>
          <a:off x="762001" y="2002353"/>
          <a:ext cx="10916629" cy="26133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193">
                  <a:extLst>
                    <a:ext uri="{9D8B030D-6E8A-4147-A177-3AD203B41FA5}">
                      <a16:colId xmlns:a16="http://schemas.microsoft.com/office/drawing/2014/main" val="3922939523"/>
                    </a:ext>
                  </a:extLst>
                </a:gridCol>
                <a:gridCol w="2650059">
                  <a:extLst>
                    <a:ext uri="{9D8B030D-6E8A-4147-A177-3AD203B41FA5}">
                      <a16:colId xmlns:a16="http://schemas.microsoft.com/office/drawing/2014/main" val="2151393465"/>
                    </a:ext>
                  </a:extLst>
                </a:gridCol>
                <a:gridCol w="7869377">
                  <a:extLst>
                    <a:ext uri="{9D8B030D-6E8A-4147-A177-3AD203B41FA5}">
                      <a16:colId xmlns:a16="http://schemas.microsoft.com/office/drawing/2014/main" val="330828727"/>
                    </a:ext>
                  </a:extLst>
                </a:gridCol>
              </a:tblGrid>
              <a:tr h="234914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60213"/>
                  </a:ext>
                </a:extLst>
              </a:tr>
              <a:tr h="5407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Network Infrastructure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Optimize for high-throughput, low-latency performance to serve gaming demand efficiently.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81347"/>
                  </a:ext>
                </a:extLst>
              </a:tr>
              <a:tr h="5407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Revenue Growth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Introduce gaming-centric bundles with high data caps or zero-rated access.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28495"/>
                  </a:ext>
                </a:extLst>
              </a:tr>
              <a:tr h="5407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Market Differentiation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Position as a gamer-preferred network with specialized offers and enhanced performance.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09655"/>
                  </a:ext>
                </a:extLst>
              </a:tr>
              <a:tr h="5407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User Acquisition &amp; Retention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Gaming community = loyal, high-data-consuming audience ripe for engagement.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4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7B012-F92B-C88D-EDFF-A2337087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6E12-6C00-B758-3253-DDCEC2D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275352"/>
            <a:ext cx="10354052" cy="122898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User ENGAGEMENT Insights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CD8153-4020-04E0-901E-94F42E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183"/>
            <a:ext cx="12094657" cy="3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82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1036</TotalTime>
  <Words>1537</Words>
  <Application>Microsoft Office PowerPoint</Application>
  <PresentationFormat>Widescreen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Tenorite</vt:lpstr>
      <vt:lpstr>Tenorite (Body)</vt:lpstr>
      <vt:lpstr>Wingdings</vt:lpstr>
      <vt:lpstr>Custom</vt:lpstr>
      <vt:lpstr>NextHikes IT SOLUTIONS- Project 5 User Analytics in the Telecommunication Industry</vt:lpstr>
      <vt:lpstr>AGENDA</vt:lpstr>
      <vt:lpstr>PROJECT overview</vt:lpstr>
      <vt:lpstr>DATA ANALYSIS</vt:lpstr>
      <vt:lpstr>Customer Device Insights</vt:lpstr>
      <vt:lpstr>Customer Device Insights</vt:lpstr>
      <vt:lpstr>User behavior Insights</vt:lpstr>
      <vt:lpstr>User behavior Insights</vt:lpstr>
      <vt:lpstr>User ENGAGEMENT Insights</vt:lpstr>
      <vt:lpstr>User ENGAGEMENT Insights</vt:lpstr>
      <vt:lpstr>User ENGAGEMENT CLUSTERING</vt:lpstr>
      <vt:lpstr>Mysql</vt:lpstr>
      <vt:lpstr>STREAMLIT APP.py</vt:lpstr>
      <vt:lpstr>SWOT Analysis – TellCo Telecom Opportunity</vt:lpstr>
      <vt:lpstr>SWOT Analysis – TellCo Telecom Opportunity</vt:lpstr>
      <vt:lpstr>Strategic Assessment – TellCo Telecom</vt:lpstr>
      <vt:lpstr>Strategic Assessment – TellCo Telecom</vt:lpstr>
      <vt:lpstr>Final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Avantika Verma</dc:creator>
  <cp:lastModifiedBy>Avantika Verma</cp:lastModifiedBy>
  <cp:revision>1</cp:revision>
  <dcterms:created xsi:type="dcterms:W3CDTF">2025-04-24T19:22:51Z</dcterms:created>
  <dcterms:modified xsi:type="dcterms:W3CDTF">2025-04-25T12:38:57Z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