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 Chin" initials="JC" lastIdx="10" clrIdx="0">
    <p:extLst>
      <p:ext uri="{19B8F6BF-5375-455C-9EA6-DF929625EA0E}">
        <p15:presenceInfo xmlns:p15="http://schemas.microsoft.com/office/powerpoint/2012/main" userId="c4155f0367863c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AE374-4870-4878-BC8A-FF00F716ED06}" v="8" dt="2020-04-14T16:01:38.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Chin" userId="c4155f0367863c34" providerId="LiveId" clId="{7FBAE374-4870-4878-BC8A-FF00F716ED06}"/>
    <pc:docChg chg="undo custSel addSld delSld modSld">
      <pc:chgData name="Jun Chin" userId="c4155f0367863c34" providerId="LiveId" clId="{7FBAE374-4870-4878-BC8A-FF00F716ED06}" dt="2020-04-14T16:01:59.770" v="27" actId="1592"/>
      <pc:docMkLst>
        <pc:docMk/>
      </pc:docMkLst>
      <pc:sldChg chg="addCm modCm">
        <pc:chgData name="Jun Chin" userId="c4155f0367863c34" providerId="LiveId" clId="{7FBAE374-4870-4878-BC8A-FF00F716ED06}" dt="2020-04-14T15:49:03.732" v="5"/>
        <pc:sldMkLst>
          <pc:docMk/>
          <pc:sldMk cId="1043815101" sldId="256"/>
        </pc:sldMkLst>
      </pc:sldChg>
      <pc:sldChg chg="addCm delCm modCm">
        <pc:chgData name="Jun Chin" userId="c4155f0367863c34" providerId="LiveId" clId="{7FBAE374-4870-4878-BC8A-FF00F716ED06}" dt="2020-04-14T16:01:59.770" v="27" actId="1592"/>
        <pc:sldMkLst>
          <pc:docMk/>
          <pc:sldMk cId="1097271661" sldId="257"/>
        </pc:sldMkLst>
      </pc:sldChg>
      <pc:sldChg chg="addCm delCm modCm">
        <pc:chgData name="Jun Chin" userId="c4155f0367863c34" providerId="LiveId" clId="{7FBAE374-4870-4878-BC8A-FF00F716ED06}" dt="2020-04-14T15:57:19.289" v="19"/>
        <pc:sldMkLst>
          <pc:docMk/>
          <pc:sldMk cId="1620714891" sldId="259"/>
        </pc:sldMkLst>
      </pc:sldChg>
      <pc:sldChg chg="addCm delCm modCm">
        <pc:chgData name="Jun Chin" userId="c4155f0367863c34" providerId="LiveId" clId="{7FBAE374-4870-4878-BC8A-FF00F716ED06}" dt="2020-04-14T16:01:38.092" v="26"/>
        <pc:sldMkLst>
          <pc:docMk/>
          <pc:sldMk cId="2201384588" sldId="261"/>
        </pc:sldMkLst>
      </pc:sldChg>
      <pc:sldChg chg="addCm delCm">
        <pc:chgData name="Jun Chin" userId="c4155f0367863c34" providerId="LiveId" clId="{7FBAE374-4870-4878-BC8A-FF00F716ED06}" dt="2020-04-14T15:56:21.795" v="14" actId="1592"/>
        <pc:sldMkLst>
          <pc:docMk/>
          <pc:sldMk cId="3887487379" sldId="262"/>
        </pc:sldMkLst>
      </pc:sldChg>
      <pc:sldChg chg="modSp mod">
        <pc:chgData name="Jun Chin" userId="c4155f0367863c34" providerId="LiveId" clId="{7FBAE374-4870-4878-BC8A-FF00F716ED06}" dt="2020-04-14T15:56:36.658" v="17" actId="1076"/>
        <pc:sldMkLst>
          <pc:docMk/>
          <pc:sldMk cId="4044170037" sldId="263"/>
        </pc:sldMkLst>
        <pc:picChg chg="mod">
          <ac:chgData name="Jun Chin" userId="c4155f0367863c34" providerId="LiveId" clId="{7FBAE374-4870-4878-BC8A-FF00F716ED06}" dt="2020-04-14T15:56:36.658" v="17" actId="1076"/>
          <ac:picMkLst>
            <pc:docMk/>
            <pc:sldMk cId="4044170037" sldId="263"/>
            <ac:picMk id="4" creationId="{789451AC-539A-45E3-AA08-8F9A9379098C}"/>
          </ac:picMkLst>
        </pc:picChg>
      </pc:sldChg>
      <pc:sldChg chg="new del">
        <pc:chgData name="Jun Chin" userId="c4155f0367863c34" providerId="LiveId" clId="{7FBAE374-4870-4878-BC8A-FF00F716ED06}" dt="2020-04-14T15:40:23.307" v="1" actId="680"/>
        <pc:sldMkLst>
          <pc:docMk/>
          <pc:sldMk cId="298282832" sldId="26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4-14T23:44:27.396" idx="3">
    <p:pos x="10" y="10"/>
    <p:text>Hi everyone, I'm Jun Hao from Malaysia.
A statistic student studying Data Science on Codecademy.
Or should say..... 
Hi everyone, I'm a Data Visualization Developer from Yahoon Finance!
Today I am presenting to you the Netflix Stock Profile for the year 2017!</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14T23:51:40.028" idx="5">
    <p:pos x="10" y="10"/>
    <p:text>From the table, we can clearly see the increasing trend of the stock price from the first business quarter to the fourth!
Beside, noticed that the stock price for the third quarter have the widest distribution. Which mean that the stock price during the third quarter is highly volatile.</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4T23:59:48.446" idx="10">
    <p:pos x="10" y="10"/>
    <p:text>Netflix's stock performence is slightly bad than the DJIA and is more volatile too. But in general, Netflix Stock price is in an increasing trend.</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B88B-E45B-4A2B-8CB8-C624213A9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0453349-A277-439D-B567-96DF9B2CE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41CAD51-0805-433E-8CAA-3D2F1810A812}"/>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5" name="Footer Placeholder 4">
            <a:extLst>
              <a:ext uri="{FF2B5EF4-FFF2-40B4-BE49-F238E27FC236}">
                <a16:creationId xmlns:a16="http://schemas.microsoft.com/office/drawing/2014/main" id="{58D1A704-1AD7-4BEC-97E0-A5790AB8B0B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EB8D228-E7D4-4894-AAE9-03D68C231308}"/>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66105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3BA2-AF90-4838-8899-6BBAB83EEE1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536CB41-CBD3-4D98-B01A-7609BB1BF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5384305-60BD-4E4E-AFD4-295828CF433C}"/>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5" name="Footer Placeholder 4">
            <a:extLst>
              <a:ext uri="{FF2B5EF4-FFF2-40B4-BE49-F238E27FC236}">
                <a16:creationId xmlns:a16="http://schemas.microsoft.com/office/drawing/2014/main" id="{25F7D86B-19C0-44F5-BE31-F8EB00B4C6B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CF77035-ACFB-49B7-8B54-D1ABEA035567}"/>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96995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1B636-9C7D-4AAE-B613-BC88A4F22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426CFC1-0F38-4370-8FFB-BD60D5005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DFE038C-AB15-4165-BB99-B36A812041D6}"/>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5" name="Footer Placeholder 4">
            <a:extLst>
              <a:ext uri="{FF2B5EF4-FFF2-40B4-BE49-F238E27FC236}">
                <a16:creationId xmlns:a16="http://schemas.microsoft.com/office/drawing/2014/main" id="{809F7888-2889-48CB-8721-6518470CE6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C094525-B48F-43B8-93CA-396B8B849F73}"/>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71255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806B-791E-4B8E-8461-BA3E49586A0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430A119-EF73-4D92-A218-AE1E4AE069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C900611-FA9A-4D4F-8FEF-557B523FBB0A}"/>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5" name="Footer Placeholder 4">
            <a:extLst>
              <a:ext uri="{FF2B5EF4-FFF2-40B4-BE49-F238E27FC236}">
                <a16:creationId xmlns:a16="http://schemas.microsoft.com/office/drawing/2014/main" id="{5E5C0BC0-77BC-4C1B-9B0F-33D66D08556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C5D099A-B0C7-45F7-8720-CB44B5734B5B}"/>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139034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AFC7-4223-4115-A744-340A94E79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E16B4E4-7E39-474A-B629-95E652BF8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28C47D-50FD-4AA8-853B-49F4F315187C}"/>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5" name="Footer Placeholder 4">
            <a:extLst>
              <a:ext uri="{FF2B5EF4-FFF2-40B4-BE49-F238E27FC236}">
                <a16:creationId xmlns:a16="http://schemas.microsoft.com/office/drawing/2014/main" id="{6D7D2968-C0DF-43EE-82E3-F013E665C1C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CA7B2CF-64FB-4643-943B-AC6D338477BD}"/>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186294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4312-6654-4CE0-974D-59D5D08447C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12D037F-83BF-42A1-A007-4129AEE9C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9765D1E-8CF3-4E12-94F9-C1FDAFB2A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49A529E-1F47-47C1-873C-4D5D3ADF4A9A}"/>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6" name="Footer Placeholder 5">
            <a:extLst>
              <a:ext uri="{FF2B5EF4-FFF2-40B4-BE49-F238E27FC236}">
                <a16:creationId xmlns:a16="http://schemas.microsoft.com/office/drawing/2014/main" id="{420C4267-0C2E-4897-935E-51F6FE24FB7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E6722FC-2697-4CDB-8A72-315EB4514515}"/>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122960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9696-8462-432A-8A0D-71C0BF48611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EB7ED96-2044-4112-AA24-1EBE37F08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F0F944-1D05-45DC-8477-DC54E640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EDA675F-D8D4-4F46-936B-59666F8CA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CF80D-1F84-45FC-83B9-2A0A2212E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60C79D4A-1CC4-4909-B2E8-1EE8B0681FDB}"/>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8" name="Footer Placeholder 7">
            <a:extLst>
              <a:ext uri="{FF2B5EF4-FFF2-40B4-BE49-F238E27FC236}">
                <a16:creationId xmlns:a16="http://schemas.microsoft.com/office/drawing/2014/main" id="{5D49F2CC-B218-4D62-8229-417EA1CBE0E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1A37D7E-2422-4F0D-B2F1-81296C88AA4A}"/>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202725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201E-CA07-4DDF-8DEE-030BACBC980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BB174F9-B455-4D71-AEFC-F2EA68363C93}"/>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4" name="Footer Placeholder 3">
            <a:extLst>
              <a:ext uri="{FF2B5EF4-FFF2-40B4-BE49-F238E27FC236}">
                <a16:creationId xmlns:a16="http://schemas.microsoft.com/office/drawing/2014/main" id="{C7FD92F9-5C39-4C07-9FF9-AA8E77D53FA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7E2D8DD7-60A6-49A9-829A-621451165F92}"/>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196123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F4602-4B2B-4009-A36F-E14F07F4A2C2}"/>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3" name="Footer Placeholder 2">
            <a:extLst>
              <a:ext uri="{FF2B5EF4-FFF2-40B4-BE49-F238E27FC236}">
                <a16:creationId xmlns:a16="http://schemas.microsoft.com/office/drawing/2014/main" id="{98EC5469-76FE-4BD5-A152-4E4BB25FE3E6}"/>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26FCE62-9D5E-4A1E-8D44-F36516397CCE}"/>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240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73F3-BCB5-442E-ABC9-0EDA6563B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955B6F33-118E-46CC-98C6-6F225774C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CE99FF3-6809-47C2-9064-B79713E1C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9E4E1-5067-4329-B5DA-58087ACC6B7C}"/>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6" name="Footer Placeholder 5">
            <a:extLst>
              <a:ext uri="{FF2B5EF4-FFF2-40B4-BE49-F238E27FC236}">
                <a16:creationId xmlns:a16="http://schemas.microsoft.com/office/drawing/2014/main" id="{A24714D3-5F4F-4151-9273-AB08037448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0B7F228-64F5-4050-81A1-A5DEF9E5CEE9}"/>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24185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1D2B-103B-4EB6-9088-84624D507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75A6823-F799-4099-AD6D-4D5CFEFDD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6A4D5E3-76AE-4B7B-9961-415CDA25E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6E23A-58CC-4276-9B5F-52F32979CD83}"/>
              </a:ext>
            </a:extLst>
          </p:cNvPr>
          <p:cNvSpPr>
            <a:spLocks noGrp="1"/>
          </p:cNvSpPr>
          <p:nvPr>
            <p:ph type="dt" sz="half" idx="10"/>
          </p:nvPr>
        </p:nvSpPr>
        <p:spPr/>
        <p:txBody>
          <a:bodyPr/>
          <a:lstStyle/>
          <a:p>
            <a:fld id="{4A74A130-A344-4044-9A92-61309331656B}" type="datetimeFigureOut">
              <a:rPr lang="en-MY" smtClean="0"/>
              <a:t>14/4/2020</a:t>
            </a:fld>
            <a:endParaRPr lang="en-MY"/>
          </a:p>
        </p:txBody>
      </p:sp>
      <p:sp>
        <p:nvSpPr>
          <p:cNvPr id="6" name="Footer Placeholder 5">
            <a:extLst>
              <a:ext uri="{FF2B5EF4-FFF2-40B4-BE49-F238E27FC236}">
                <a16:creationId xmlns:a16="http://schemas.microsoft.com/office/drawing/2014/main" id="{ADE1E844-E9FA-4336-B08A-7E9EE87D27B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5131B8F-1542-4B99-A5B0-07D43104BE6A}"/>
              </a:ext>
            </a:extLst>
          </p:cNvPr>
          <p:cNvSpPr>
            <a:spLocks noGrp="1"/>
          </p:cNvSpPr>
          <p:nvPr>
            <p:ph type="sldNum" sz="quarter" idx="12"/>
          </p:nvPr>
        </p:nvSpPr>
        <p:spPr/>
        <p:txBody>
          <a:bodyPr/>
          <a:lstStyle/>
          <a:p>
            <a:fld id="{16640ABB-8CBD-4C61-9835-F6B5830B4633}" type="slidenum">
              <a:rPr lang="en-MY" smtClean="0"/>
              <a:t>‹#›</a:t>
            </a:fld>
            <a:endParaRPr lang="en-MY"/>
          </a:p>
        </p:txBody>
      </p:sp>
    </p:spTree>
    <p:extLst>
      <p:ext uri="{BB962C8B-B14F-4D97-AF65-F5344CB8AC3E}">
        <p14:creationId xmlns:p14="http://schemas.microsoft.com/office/powerpoint/2010/main" val="342137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200F1-A74D-455D-8CE5-465A285F3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9685CAF-56FF-4575-BF45-7419B336E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91E8066-42DC-4AE6-84FD-6A04665DA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4A130-A344-4044-9A92-61309331656B}" type="datetimeFigureOut">
              <a:rPr lang="en-MY" smtClean="0"/>
              <a:t>14/4/2020</a:t>
            </a:fld>
            <a:endParaRPr lang="en-MY"/>
          </a:p>
        </p:txBody>
      </p:sp>
      <p:sp>
        <p:nvSpPr>
          <p:cNvPr id="5" name="Footer Placeholder 4">
            <a:extLst>
              <a:ext uri="{FF2B5EF4-FFF2-40B4-BE49-F238E27FC236}">
                <a16:creationId xmlns:a16="http://schemas.microsoft.com/office/drawing/2014/main" id="{A493D0C7-6ABE-42F4-B987-E53B25783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7AC98-46CC-46E1-80D0-6B49B7F0D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40ABB-8CBD-4C61-9835-F6B5830B4633}" type="slidenum">
              <a:rPr lang="en-MY" smtClean="0"/>
              <a:t>‹#›</a:t>
            </a:fld>
            <a:endParaRPr lang="en-MY"/>
          </a:p>
        </p:txBody>
      </p:sp>
    </p:spTree>
    <p:extLst>
      <p:ext uri="{BB962C8B-B14F-4D97-AF65-F5344CB8AC3E}">
        <p14:creationId xmlns:p14="http://schemas.microsoft.com/office/powerpoint/2010/main" val="321752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building, many, bunch, covered&#10;&#10;Description automatically generated">
            <a:extLst>
              <a:ext uri="{FF2B5EF4-FFF2-40B4-BE49-F238E27FC236}">
                <a16:creationId xmlns:a16="http://schemas.microsoft.com/office/drawing/2014/main" id="{CDEF8DF9-92CB-4037-9D8F-45EC42F080D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2" name="Title 1">
            <a:extLst>
              <a:ext uri="{FF2B5EF4-FFF2-40B4-BE49-F238E27FC236}">
                <a16:creationId xmlns:a16="http://schemas.microsoft.com/office/drawing/2014/main" id="{5AAD3921-6070-4A7A-9979-08690162D89E}"/>
              </a:ext>
            </a:extLst>
          </p:cNvPr>
          <p:cNvSpPr>
            <a:spLocks noGrp="1"/>
          </p:cNvSpPr>
          <p:nvPr>
            <p:ph type="ctrTitle"/>
          </p:nvPr>
        </p:nvSpPr>
        <p:spPr>
          <a:xfrm>
            <a:off x="643466" y="2348680"/>
            <a:ext cx="4666470" cy="866617"/>
          </a:xfrm>
        </p:spPr>
        <p:txBody>
          <a:bodyPr anchor="t">
            <a:noAutofit/>
          </a:bodyPr>
          <a:lstStyle/>
          <a:p>
            <a:pPr algn="l"/>
            <a:r>
              <a:rPr lang="en-US" sz="4800" b="1" dirty="0">
                <a:latin typeface="Agency FB" panose="020B0503020202020204" pitchFamily="34" charset="0"/>
                <a:cs typeface="Aharoni" panose="020B0604020202020204" pitchFamily="2" charset="-79"/>
              </a:rPr>
              <a:t>Netflix Stock Profile</a:t>
            </a:r>
            <a:endParaRPr lang="en-MY" sz="4800" b="1" dirty="0">
              <a:latin typeface="Agency FB" panose="020B0503020202020204" pitchFamily="34" charset="0"/>
              <a:cs typeface="Aharoni" panose="020B0604020202020204" pitchFamily="2" charset="-79"/>
            </a:endParaRPr>
          </a:p>
        </p:txBody>
      </p:sp>
      <p:sp>
        <p:nvSpPr>
          <p:cNvPr id="3" name="Subtitle 2">
            <a:extLst>
              <a:ext uri="{FF2B5EF4-FFF2-40B4-BE49-F238E27FC236}">
                <a16:creationId xmlns:a16="http://schemas.microsoft.com/office/drawing/2014/main" id="{D677B591-4672-4DFB-B274-4C7AE97278D1}"/>
              </a:ext>
            </a:extLst>
          </p:cNvPr>
          <p:cNvSpPr>
            <a:spLocks noGrp="1"/>
          </p:cNvSpPr>
          <p:nvPr>
            <p:ph type="subTitle" idx="1"/>
          </p:nvPr>
        </p:nvSpPr>
        <p:spPr>
          <a:xfrm>
            <a:off x="643466" y="3297865"/>
            <a:ext cx="4823883" cy="1188102"/>
          </a:xfrm>
        </p:spPr>
        <p:txBody>
          <a:bodyPr anchor="b">
            <a:noAutofit/>
          </a:bodyPr>
          <a:lstStyle/>
          <a:p>
            <a:pPr algn="l"/>
            <a:r>
              <a:rPr lang="en-US" sz="2000" dirty="0">
                <a:latin typeface="Agency FB" panose="020B0503020202020204" pitchFamily="34" charset="0"/>
              </a:rPr>
              <a:t>Jun Hao Chin</a:t>
            </a:r>
          </a:p>
          <a:p>
            <a:pPr algn="l"/>
            <a:r>
              <a:rPr lang="en-US" sz="2000" dirty="0">
                <a:latin typeface="Agency FB" panose="020B0503020202020204" pitchFamily="34" charset="0"/>
              </a:rPr>
              <a:t>Data Visualization Developer</a:t>
            </a:r>
          </a:p>
          <a:p>
            <a:pPr algn="l"/>
            <a:r>
              <a:rPr lang="en-US" sz="2000" dirty="0">
                <a:latin typeface="Agency FB" panose="020B0503020202020204" pitchFamily="34" charset="0"/>
              </a:rPr>
              <a:t>Yahoo Finance</a:t>
            </a:r>
            <a:endParaRPr lang="en-MY" sz="2000" dirty="0">
              <a:latin typeface="Agency FB" panose="020B0503020202020204" pitchFamily="34" charset="0"/>
            </a:endParaRPr>
          </a:p>
        </p:txBody>
      </p:sp>
      <p:sp>
        <p:nvSpPr>
          <p:cNvPr id="13" name="Freeform: Shape 12">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lose up of a sign&#10;&#10;Description automatically generated">
            <a:extLst>
              <a:ext uri="{FF2B5EF4-FFF2-40B4-BE49-F238E27FC236}">
                <a16:creationId xmlns:a16="http://schemas.microsoft.com/office/drawing/2014/main" id="{A5020CAC-7608-4193-A122-35CA904712FB}"/>
              </a:ext>
            </a:extLst>
          </p:cNvPr>
          <p:cNvPicPr>
            <a:picLocks noChangeAspect="1"/>
          </p:cNvPicPr>
          <p:nvPr/>
        </p:nvPicPr>
        <p:blipFill rotWithShape="1">
          <a:blip r:embed="rId3">
            <a:extLst>
              <a:ext uri="{28A0092B-C50C-407E-A947-70E740481C1C}">
                <a14:useLocalDpi xmlns:a14="http://schemas.microsoft.com/office/drawing/2010/main" val="0"/>
              </a:ext>
            </a:extLst>
          </a:blip>
          <a:srcRect l="12529" r="14162"/>
          <a:stretch/>
        </p:blipFill>
        <p:spPr>
          <a:xfrm>
            <a:off x="6077714" y="735304"/>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cxnSp>
        <p:nvCxnSpPr>
          <p:cNvPr id="10" name="Straight Connector 9">
            <a:extLst>
              <a:ext uri="{FF2B5EF4-FFF2-40B4-BE49-F238E27FC236}">
                <a16:creationId xmlns:a16="http://schemas.microsoft.com/office/drawing/2014/main" id="{016B857E-5635-4F00-BEAE-7D0DC6B256F9}"/>
              </a:ext>
            </a:extLst>
          </p:cNvPr>
          <p:cNvCxnSpPr/>
          <p:nvPr/>
        </p:nvCxnSpPr>
        <p:spPr>
          <a:xfrm>
            <a:off x="719091" y="3215297"/>
            <a:ext cx="41902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8151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building, many, bunch, covered&#10;&#10;Description automatically generated">
            <a:extLst>
              <a:ext uri="{FF2B5EF4-FFF2-40B4-BE49-F238E27FC236}">
                <a16:creationId xmlns:a16="http://schemas.microsoft.com/office/drawing/2014/main" id="{789451AC-539A-45E3-AA08-8F9A9379098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5" name="Title 4">
            <a:extLst>
              <a:ext uri="{FF2B5EF4-FFF2-40B4-BE49-F238E27FC236}">
                <a16:creationId xmlns:a16="http://schemas.microsoft.com/office/drawing/2014/main" id="{14562CB6-29A9-4272-A75C-532C73FF7BA0}"/>
              </a:ext>
            </a:extLst>
          </p:cNvPr>
          <p:cNvSpPr>
            <a:spLocks noGrp="1"/>
          </p:cNvSpPr>
          <p:nvPr>
            <p:ph type="title"/>
          </p:nvPr>
        </p:nvSpPr>
        <p:spPr>
          <a:xfrm>
            <a:off x="838200" y="595944"/>
            <a:ext cx="10515600" cy="1325563"/>
          </a:xfrm>
        </p:spPr>
        <p:txBody>
          <a:bodyPr>
            <a:normAutofit/>
          </a:bodyPr>
          <a:lstStyle/>
          <a:p>
            <a:r>
              <a:rPr lang="en-US" sz="8000" b="1" dirty="0">
                <a:solidFill>
                  <a:schemeClr val="bg1"/>
                </a:solidFill>
                <a:latin typeface="Agency FB" panose="020B0503020202020204" pitchFamily="34" charset="0"/>
              </a:rPr>
              <a:t>Table of Content :</a:t>
            </a:r>
            <a:endParaRPr lang="en-MY" sz="8000" b="1" dirty="0">
              <a:solidFill>
                <a:schemeClr val="bg1"/>
              </a:solidFill>
              <a:latin typeface="Agency FB" panose="020B0503020202020204" pitchFamily="34" charset="0"/>
            </a:endParaRPr>
          </a:p>
        </p:txBody>
      </p:sp>
      <p:sp>
        <p:nvSpPr>
          <p:cNvPr id="6" name="Content Placeholder 5">
            <a:extLst>
              <a:ext uri="{FF2B5EF4-FFF2-40B4-BE49-F238E27FC236}">
                <a16:creationId xmlns:a16="http://schemas.microsoft.com/office/drawing/2014/main" id="{14B81A48-D27D-4C8B-B2A5-8E785B3EF23B}"/>
              </a:ext>
            </a:extLst>
          </p:cNvPr>
          <p:cNvSpPr>
            <a:spLocks noGrp="1"/>
          </p:cNvSpPr>
          <p:nvPr>
            <p:ph idx="1"/>
          </p:nvPr>
        </p:nvSpPr>
        <p:spPr>
          <a:xfrm>
            <a:off x="838200" y="2214084"/>
            <a:ext cx="10515600" cy="4351338"/>
          </a:xfrm>
        </p:spPr>
        <p:txBody>
          <a:bodyPr>
            <a:normAutofit/>
          </a:bodyPr>
          <a:lstStyle/>
          <a:p>
            <a:r>
              <a:rPr lang="en-US" sz="3600" dirty="0">
                <a:solidFill>
                  <a:schemeClr val="bg1"/>
                </a:solidFill>
                <a:latin typeface="Agency FB" panose="020B0503020202020204" pitchFamily="34" charset="0"/>
              </a:rPr>
              <a:t>Netflix Stock Price Distribution</a:t>
            </a:r>
          </a:p>
          <a:p>
            <a:r>
              <a:rPr lang="en-US" sz="3600" dirty="0">
                <a:solidFill>
                  <a:schemeClr val="bg1"/>
                </a:solidFill>
                <a:latin typeface="Agency FB" panose="020B0503020202020204" pitchFamily="34" charset="0"/>
              </a:rPr>
              <a:t>Netflix Stock And Revenue</a:t>
            </a:r>
          </a:p>
          <a:p>
            <a:r>
              <a:rPr lang="en-US" sz="3600" dirty="0">
                <a:solidFill>
                  <a:schemeClr val="bg1"/>
                </a:solidFill>
                <a:latin typeface="Agency FB" panose="020B0503020202020204" pitchFamily="34" charset="0"/>
              </a:rPr>
              <a:t>Netflix Earned Versus Actual Earnings Per Share</a:t>
            </a:r>
          </a:p>
          <a:p>
            <a:r>
              <a:rPr lang="en-US" sz="3600" dirty="0">
                <a:solidFill>
                  <a:schemeClr val="bg1"/>
                </a:solidFill>
                <a:latin typeface="Agency FB" panose="020B0503020202020204" pitchFamily="34" charset="0"/>
              </a:rPr>
              <a:t>Netflix Stock Against Dow </a:t>
            </a:r>
            <a:r>
              <a:rPr lang="en-US" sz="3600" dirty="0" err="1">
                <a:solidFill>
                  <a:schemeClr val="bg1"/>
                </a:solidFill>
                <a:latin typeface="Agency FB" panose="020B0503020202020204" pitchFamily="34" charset="0"/>
              </a:rPr>
              <a:t>Jone</a:t>
            </a:r>
            <a:r>
              <a:rPr lang="en-US" sz="3600" dirty="0">
                <a:solidFill>
                  <a:schemeClr val="bg1"/>
                </a:solidFill>
                <a:latin typeface="Agency FB" panose="020B0503020202020204" pitchFamily="34" charset="0"/>
              </a:rPr>
              <a:t> Industrial Average</a:t>
            </a:r>
            <a:endParaRPr lang="en-MY"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09727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building, many, bunch, covered&#10;&#10;Description automatically generated">
            <a:extLst>
              <a:ext uri="{FF2B5EF4-FFF2-40B4-BE49-F238E27FC236}">
                <a16:creationId xmlns:a16="http://schemas.microsoft.com/office/drawing/2014/main" id="{789451AC-539A-45E3-AA08-8F9A9379098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7" name="Title 6">
            <a:extLst>
              <a:ext uri="{FF2B5EF4-FFF2-40B4-BE49-F238E27FC236}">
                <a16:creationId xmlns:a16="http://schemas.microsoft.com/office/drawing/2014/main" id="{DA5F6873-6717-4094-BED0-9AFAF067003C}"/>
              </a:ext>
            </a:extLst>
          </p:cNvPr>
          <p:cNvSpPr>
            <a:spLocks noGrp="1"/>
          </p:cNvSpPr>
          <p:nvPr>
            <p:ph type="title"/>
          </p:nvPr>
        </p:nvSpPr>
        <p:spPr>
          <a:xfrm>
            <a:off x="625476" y="1504949"/>
            <a:ext cx="3932237" cy="3838575"/>
          </a:xfrm>
        </p:spPr>
        <p:txBody>
          <a:bodyPr>
            <a:normAutofit fontScale="90000"/>
          </a:bodyPr>
          <a:lstStyle/>
          <a:p>
            <a:pPr algn="ctr"/>
            <a:r>
              <a:rPr lang="en-US" sz="8800" dirty="0">
                <a:solidFill>
                  <a:schemeClr val="bg1"/>
                </a:solidFill>
                <a:latin typeface="Agency FB" panose="020B0503020202020204" pitchFamily="34" charset="0"/>
              </a:rPr>
              <a:t>Netflix Stock Price Distribution</a:t>
            </a:r>
            <a:endParaRPr lang="en-MY" sz="8800" dirty="0">
              <a:solidFill>
                <a:schemeClr val="bg1"/>
              </a:solidFill>
              <a:latin typeface="Agency FB" panose="020B0503020202020204" pitchFamily="34" charset="0"/>
            </a:endParaRPr>
          </a:p>
        </p:txBody>
      </p:sp>
      <p:pic>
        <p:nvPicPr>
          <p:cNvPr id="11" name="Picture Placeholder 10">
            <a:extLst>
              <a:ext uri="{FF2B5EF4-FFF2-40B4-BE49-F238E27FC236}">
                <a16:creationId xmlns:a16="http://schemas.microsoft.com/office/drawing/2014/main" id="{4B295424-4148-494E-8B89-91DAEA836FF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938713" y="879872"/>
            <a:ext cx="6797675" cy="5098256"/>
          </a:xfrm>
        </p:spPr>
      </p:pic>
    </p:spTree>
    <p:extLst>
      <p:ext uri="{BB962C8B-B14F-4D97-AF65-F5344CB8AC3E}">
        <p14:creationId xmlns:p14="http://schemas.microsoft.com/office/powerpoint/2010/main" val="162071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building, many, bunch, covered&#10;&#10;Description automatically generated">
            <a:extLst>
              <a:ext uri="{FF2B5EF4-FFF2-40B4-BE49-F238E27FC236}">
                <a16:creationId xmlns:a16="http://schemas.microsoft.com/office/drawing/2014/main" id="{789451AC-539A-45E3-AA08-8F9A9379098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5" name="Title 4">
            <a:extLst>
              <a:ext uri="{FF2B5EF4-FFF2-40B4-BE49-F238E27FC236}">
                <a16:creationId xmlns:a16="http://schemas.microsoft.com/office/drawing/2014/main" id="{428961AF-36A2-4610-A0A5-E6C0BE6B76E7}"/>
              </a:ext>
            </a:extLst>
          </p:cNvPr>
          <p:cNvSpPr>
            <a:spLocks noGrp="1"/>
          </p:cNvSpPr>
          <p:nvPr>
            <p:ph type="title"/>
          </p:nvPr>
        </p:nvSpPr>
        <p:spPr>
          <a:xfrm>
            <a:off x="849313" y="573502"/>
            <a:ext cx="3932237" cy="1600200"/>
          </a:xfrm>
        </p:spPr>
        <p:txBody>
          <a:bodyPr>
            <a:normAutofit/>
          </a:bodyPr>
          <a:lstStyle/>
          <a:p>
            <a:r>
              <a:rPr lang="en-US" sz="4800" dirty="0">
                <a:solidFill>
                  <a:schemeClr val="bg1"/>
                </a:solidFill>
                <a:latin typeface="Agency FB" panose="020B0503020202020204" pitchFamily="34" charset="0"/>
              </a:rPr>
              <a:t>Netflix </a:t>
            </a:r>
            <a:br>
              <a:rPr lang="en-US" sz="4800" dirty="0">
                <a:solidFill>
                  <a:schemeClr val="bg1"/>
                </a:solidFill>
                <a:latin typeface="Agency FB" panose="020B0503020202020204" pitchFamily="34" charset="0"/>
              </a:rPr>
            </a:br>
            <a:r>
              <a:rPr lang="en-US" sz="4800" dirty="0">
                <a:solidFill>
                  <a:schemeClr val="bg1"/>
                </a:solidFill>
                <a:latin typeface="Agency FB" panose="020B0503020202020204" pitchFamily="34" charset="0"/>
              </a:rPr>
              <a:t>Stock And Revenue</a:t>
            </a:r>
            <a:endParaRPr lang="en-MY" sz="4800" dirty="0">
              <a:solidFill>
                <a:schemeClr val="bg1"/>
              </a:solidFill>
              <a:latin typeface="Agency FB" panose="020B0503020202020204" pitchFamily="34" charset="0"/>
            </a:endParaRPr>
          </a:p>
        </p:txBody>
      </p:sp>
      <p:sp>
        <p:nvSpPr>
          <p:cNvPr id="7" name="Text Placeholder 6">
            <a:extLst>
              <a:ext uri="{FF2B5EF4-FFF2-40B4-BE49-F238E27FC236}">
                <a16:creationId xmlns:a16="http://schemas.microsoft.com/office/drawing/2014/main" id="{70F0993E-C8F2-430F-83D8-88B208EDA7A1}"/>
              </a:ext>
            </a:extLst>
          </p:cNvPr>
          <p:cNvSpPr>
            <a:spLocks noGrp="1"/>
          </p:cNvSpPr>
          <p:nvPr>
            <p:ph type="body" sz="half" idx="2"/>
          </p:nvPr>
        </p:nvSpPr>
        <p:spPr>
          <a:xfrm>
            <a:off x="849313" y="2173702"/>
            <a:ext cx="3932237" cy="3811588"/>
          </a:xfrm>
        </p:spPr>
        <p:txBody>
          <a:bodyPr>
            <a:normAutofit/>
          </a:bodyPr>
          <a:lstStyle/>
          <a:p>
            <a:pPr marL="285750" indent="-285750">
              <a:buFont typeface="Arial" panose="020B0604020202020204" pitchFamily="34" charset="0"/>
              <a:buChar char="•"/>
            </a:pPr>
            <a:r>
              <a:rPr lang="en-US" sz="2400" dirty="0">
                <a:solidFill>
                  <a:schemeClr val="bg1"/>
                </a:solidFill>
                <a:latin typeface="Agency FB" panose="020B0503020202020204" pitchFamily="34" charset="0"/>
              </a:rPr>
              <a:t>Both the revenue and earning follow an increasing trend.</a:t>
            </a:r>
          </a:p>
          <a:p>
            <a:pPr marL="285750" indent="-285750">
              <a:buFont typeface="Arial" panose="020B0604020202020204" pitchFamily="34" charset="0"/>
              <a:buChar char="•"/>
            </a:pPr>
            <a:r>
              <a:rPr lang="en-US" sz="2400" dirty="0">
                <a:solidFill>
                  <a:schemeClr val="bg1"/>
                </a:solidFill>
                <a:latin typeface="Agency FB" panose="020B0503020202020204" pitchFamily="34" charset="0"/>
              </a:rPr>
              <a:t>Earning of the company is roughly only 5% of the revenue, which we could assume the company spend most of its revenue on maintaining and improving the quality of the service they provide.</a:t>
            </a:r>
            <a:endParaRPr lang="en-MY" sz="2400" dirty="0">
              <a:solidFill>
                <a:schemeClr val="bg1"/>
              </a:solidFill>
              <a:latin typeface="Agency FB" panose="020B0503020202020204" pitchFamily="34" charset="0"/>
            </a:endParaRPr>
          </a:p>
        </p:txBody>
      </p:sp>
      <p:pic>
        <p:nvPicPr>
          <p:cNvPr id="19" name="Content Placeholder 18" descr="A screenshot of a cell phone&#10;&#10;Description automatically generated">
            <a:extLst>
              <a:ext uri="{FF2B5EF4-FFF2-40B4-BE49-F238E27FC236}">
                <a16:creationId xmlns:a16="http://schemas.microsoft.com/office/drawing/2014/main" id="{980ABA3A-6800-4959-AE57-05D929B41AF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006" t="5733" r="6404" b="3192"/>
          <a:stretch/>
        </p:blipFill>
        <p:spPr>
          <a:xfrm>
            <a:off x="5267325" y="872709"/>
            <a:ext cx="6286500" cy="5112581"/>
          </a:xfrm>
        </p:spPr>
      </p:pic>
    </p:spTree>
    <p:extLst>
      <p:ext uri="{BB962C8B-B14F-4D97-AF65-F5344CB8AC3E}">
        <p14:creationId xmlns:p14="http://schemas.microsoft.com/office/powerpoint/2010/main" val="388748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building, many, bunch, covered&#10;&#10;Description automatically generated">
            <a:extLst>
              <a:ext uri="{FF2B5EF4-FFF2-40B4-BE49-F238E27FC236}">
                <a16:creationId xmlns:a16="http://schemas.microsoft.com/office/drawing/2014/main" id="{789451AC-539A-45E3-AA08-8F9A9379098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5" name="Title 4">
            <a:extLst>
              <a:ext uri="{FF2B5EF4-FFF2-40B4-BE49-F238E27FC236}">
                <a16:creationId xmlns:a16="http://schemas.microsoft.com/office/drawing/2014/main" id="{428961AF-36A2-4610-A0A5-E6C0BE6B76E7}"/>
              </a:ext>
            </a:extLst>
          </p:cNvPr>
          <p:cNvSpPr>
            <a:spLocks noGrp="1"/>
          </p:cNvSpPr>
          <p:nvPr>
            <p:ph type="title"/>
          </p:nvPr>
        </p:nvSpPr>
        <p:spPr>
          <a:xfrm>
            <a:off x="849313" y="573502"/>
            <a:ext cx="3932237" cy="1988722"/>
          </a:xfrm>
        </p:spPr>
        <p:txBody>
          <a:bodyPr>
            <a:normAutofit fontScale="90000"/>
          </a:bodyPr>
          <a:lstStyle/>
          <a:p>
            <a:r>
              <a:rPr lang="en-US" sz="4800" dirty="0">
                <a:solidFill>
                  <a:schemeClr val="bg1"/>
                </a:solidFill>
                <a:latin typeface="Agency FB" panose="020B0503020202020204" pitchFamily="34" charset="0"/>
              </a:rPr>
              <a:t>Netflix </a:t>
            </a:r>
            <a:br>
              <a:rPr lang="en-US" sz="4800" dirty="0">
                <a:solidFill>
                  <a:schemeClr val="bg1"/>
                </a:solidFill>
                <a:latin typeface="Agency FB" panose="020B0503020202020204" pitchFamily="34" charset="0"/>
              </a:rPr>
            </a:br>
            <a:r>
              <a:rPr lang="en-US" sz="4800" dirty="0">
                <a:solidFill>
                  <a:schemeClr val="bg1"/>
                </a:solidFill>
                <a:latin typeface="Agency FB" panose="020B0503020202020204" pitchFamily="34" charset="0"/>
              </a:rPr>
              <a:t>Earned Versus Actual Earning Per Share</a:t>
            </a:r>
            <a:endParaRPr lang="en-MY" sz="4800" dirty="0">
              <a:solidFill>
                <a:schemeClr val="bg1"/>
              </a:solidFill>
              <a:latin typeface="Agency FB" panose="020B0503020202020204" pitchFamily="34" charset="0"/>
            </a:endParaRPr>
          </a:p>
        </p:txBody>
      </p:sp>
      <p:sp>
        <p:nvSpPr>
          <p:cNvPr id="7" name="Text Placeholder 6">
            <a:extLst>
              <a:ext uri="{FF2B5EF4-FFF2-40B4-BE49-F238E27FC236}">
                <a16:creationId xmlns:a16="http://schemas.microsoft.com/office/drawing/2014/main" id="{70F0993E-C8F2-430F-83D8-88B208EDA7A1}"/>
              </a:ext>
            </a:extLst>
          </p:cNvPr>
          <p:cNvSpPr>
            <a:spLocks noGrp="1"/>
          </p:cNvSpPr>
          <p:nvPr>
            <p:ph type="body" sz="half" idx="2"/>
          </p:nvPr>
        </p:nvSpPr>
        <p:spPr>
          <a:xfrm>
            <a:off x="849313" y="2562224"/>
            <a:ext cx="3932237" cy="3423065"/>
          </a:xfrm>
        </p:spPr>
        <p:txBody>
          <a:bodyPr>
            <a:normAutofit/>
          </a:bodyPr>
          <a:lstStyle/>
          <a:p>
            <a:pPr marL="342900" indent="-342900">
              <a:buFont typeface="Arial" panose="020B0604020202020204" pitchFamily="34" charset="0"/>
              <a:buChar char="•"/>
            </a:pPr>
            <a:r>
              <a:rPr lang="en-US" sz="2400" dirty="0">
                <a:solidFill>
                  <a:schemeClr val="bg1"/>
                </a:solidFill>
                <a:latin typeface="Agency FB" panose="020B0503020202020204" pitchFamily="34" charset="0"/>
              </a:rPr>
              <a:t>For the first quarter, the actual EPS outperformed the estimated EPS while the actual EPS is lower that the estimated EPS during the third quarter.</a:t>
            </a:r>
          </a:p>
          <a:p>
            <a:pPr marL="342900" indent="-342900">
              <a:buFont typeface="Arial" panose="020B0604020202020204" pitchFamily="34" charset="0"/>
              <a:buChar char="•"/>
            </a:pPr>
            <a:r>
              <a:rPr lang="en-US" sz="2400" dirty="0">
                <a:solidFill>
                  <a:schemeClr val="bg1"/>
                </a:solidFill>
                <a:latin typeface="Agency FB" panose="020B0503020202020204" pitchFamily="34" charset="0"/>
              </a:rPr>
              <a:t>The purple dots show that the actual EPS is equal to the estimated EPS.</a:t>
            </a:r>
            <a:endParaRPr lang="en-MY" sz="2400" dirty="0">
              <a:solidFill>
                <a:schemeClr val="bg1"/>
              </a:solidFill>
              <a:latin typeface="Agency FB" panose="020B0503020202020204" pitchFamily="34" charset="0"/>
            </a:endParaRPr>
          </a:p>
        </p:txBody>
      </p:sp>
      <p:pic>
        <p:nvPicPr>
          <p:cNvPr id="19" name="Content Placeholder 18">
            <a:extLst>
              <a:ext uri="{FF2B5EF4-FFF2-40B4-BE49-F238E27FC236}">
                <a16:creationId xmlns:a16="http://schemas.microsoft.com/office/drawing/2014/main" id="{980ABA3A-6800-4959-AE57-05D929B41AF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15" t="4950" r="7121" b="1313"/>
          <a:stretch/>
        </p:blipFill>
        <p:spPr>
          <a:xfrm>
            <a:off x="5231257" y="975139"/>
            <a:ext cx="6511035" cy="5010151"/>
          </a:xfrm>
        </p:spPr>
      </p:pic>
    </p:spTree>
    <p:extLst>
      <p:ext uri="{BB962C8B-B14F-4D97-AF65-F5344CB8AC3E}">
        <p14:creationId xmlns:p14="http://schemas.microsoft.com/office/powerpoint/2010/main" val="404417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building, many, bunch, covered&#10;&#10;Description automatically generated">
            <a:extLst>
              <a:ext uri="{FF2B5EF4-FFF2-40B4-BE49-F238E27FC236}">
                <a16:creationId xmlns:a16="http://schemas.microsoft.com/office/drawing/2014/main" id="{789451AC-539A-45E3-AA08-8F9A9379098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5" name="Title 4">
            <a:extLst>
              <a:ext uri="{FF2B5EF4-FFF2-40B4-BE49-F238E27FC236}">
                <a16:creationId xmlns:a16="http://schemas.microsoft.com/office/drawing/2014/main" id="{54F129CA-3F64-467D-AF79-A676A54E4162}"/>
              </a:ext>
            </a:extLst>
          </p:cNvPr>
          <p:cNvSpPr>
            <a:spLocks noGrp="1"/>
          </p:cNvSpPr>
          <p:nvPr>
            <p:ph type="title"/>
          </p:nvPr>
        </p:nvSpPr>
        <p:spPr/>
        <p:txBody>
          <a:bodyPr>
            <a:normAutofit fontScale="90000"/>
          </a:bodyPr>
          <a:lstStyle/>
          <a:p>
            <a:r>
              <a:rPr lang="en-US" sz="5400" dirty="0">
                <a:solidFill>
                  <a:schemeClr val="bg1"/>
                </a:solidFill>
                <a:latin typeface="Agency FB" panose="020B0503020202020204" pitchFamily="34" charset="0"/>
              </a:rPr>
              <a:t>Netflix Stock Against Dow Jones Industrial Average</a:t>
            </a:r>
            <a:endParaRPr lang="en-MY" sz="5400" dirty="0">
              <a:solidFill>
                <a:schemeClr val="bg1"/>
              </a:solidFill>
              <a:latin typeface="Agency FB" panose="020B0503020202020204" pitchFamily="34" charset="0"/>
            </a:endParaRPr>
          </a:p>
        </p:txBody>
      </p:sp>
      <p:pic>
        <p:nvPicPr>
          <p:cNvPr id="12" name="Content Placeholder 11" descr="A close up of a map&#10;&#10;Description automatically generated">
            <a:extLst>
              <a:ext uri="{FF2B5EF4-FFF2-40B4-BE49-F238E27FC236}">
                <a16:creationId xmlns:a16="http://schemas.microsoft.com/office/drawing/2014/main" id="{25C99D02-26B0-4602-A637-2662B9E3368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12" r="7790"/>
          <a:stretch/>
        </p:blipFill>
        <p:spPr>
          <a:xfrm>
            <a:off x="838200" y="1953419"/>
            <a:ext cx="10515584" cy="4094956"/>
          </a:xfrm>
        </p:spPr>
      </p:pic>
    </p:spTree>
    <p:extLst>
      <p:ext uri="{BB962C8B-B14F-4D97-AF65-F5344CB8AC3E}">
        <p14:creationId xmlns:p14="http://schemas.microsoft.com/office/powerpoint/2010/main" val="220138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149</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Agency FB</vt:lpstr>
      <vt:lpstr>Arial</vt:lpstr>
      <vt:lpstr>Calibri</vt:lpstr>
      <vt:lpstr>Calibri Light</vt:lpstr>
      <vt:lpstr>Office Theme</vt:lpstr>
      <vt:lpstr>Netflix Stock Profile</vt:lpstr>
      <vt:lpstr>Table of Content :</vt:lpstr>
      <vt:lpstr>Netflix Stock Price Distribution</vt:lpstr>
      <vt:lpstr>Netflix  Stock And Revenue</vt:lpstr>
      <vt:lpstr>Netflix  Earned Versus Actual Earning Per Share</vt:lpstr>
      <vt:lpstr>Netflix Stock Against Dow Jones Industrial Average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Stock Profile</dc:title>
  <dc:creator>Jun Chin</dc:creator>
  <cp:lastModifiedBy>Jun Chin</cp:lastModifiedBy>
  <cp:revision>6</cp:revision>
  <dcterms:created xsi:type="dcterms:W3CDTF">2020-04-14T14:17:39Z</dcterms:created>
  <dcterms:modified xsi:type="dcterms:W3CDTF">2020-04-14T16:02:09Z</dcterms:modified>
</cp:coreProperties>
</file>