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7"/>
  </p:notesMasterIdLst>
  <p:sldIdLst>
    <p:sldId id="336" r:id="rId3"/>
    <p:sldId id="398" r:id="rId4"/>
    <p:sldId id="400" r:id="rId5"/>
    <p:sldId id="337" r:id="rId6"/>
    <p:sldId id="339" r:id="rId7"/>
    <p:sldId id="340" r:id="rId8"/>
    <p:sldId id="366" r:id="rId9"/>
    <p:sldId id="401" r:id="rId10"/>
    <p:sldId id="405" r:id="rId11"/>
    <p:sldId id="407" r:id="rId12"/>
    <p:sldId id="408" r:id="rId13"/>
    <p:sldId id="404"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3" r:id="rId27"/>
    <p:sldId id="424" r:id="rId28"/>
    <p:sldId id="425" r:id="rId29"/>
    <p:sldId id="426" r:id="rId30"/>
    <p:sldId id="427" r:id="rId31"/>
    <p:sldId id="428" r:id="rId32"/>
    <p:sldId id="429" r:id="rId33"/>
    <p:sldId id="433" r:id="rId34"/>
    <p:sldId id="434" r:id="rId35"/>
    <p:sldId id="435" r:id="rId36"/>
    <p:sldId id="436" r:id="rId37"/>
    <p:sldId id="437" r:id="rId38"/>
    <p:sldId id="438" r:id="rId39"/>
    <p:sldId id="439" r:id="rId40"/>
    <p:sldId id="440" r:id="rId41"/>
    <p:sldId id="430" r:id="rId42"/>
    <p:sldId id="431" r:id="rId43"/>
    <p:sldId id="445" r:id="rId44"/>
    <p:sldId id="432" r:id="rId45"/>
    <p:sldId id="261" r:id="rId46"/>
  </p:sldIdLst>
  <p:sldSz cx="9144000" cy="6858000" type="screen4x3"/>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947"/>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3" autoAdjust="0"/>
    <p:restoredTop sz="94414" autoAdjust="0"/>
  </p:normalViewPr>
  <p:slideViewPr>
    <p:cSldViewPr>
      <p:cViewPr varScale="1">
        <p:scale>
          <a:sx n="104" d="100"/>
          <a:sy n="104" d="100"/>
        </p:scale>
        <p:origin x="1284" y="72"/>
      </p:cViewPr>
      <p:guideLst>
        <p:guide orient="horz" pos="20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t>2023/4/5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r>
              <a:rPr lang="zh-CN" altLang="en-US" dirty="0"/>
              <a:t>，</a:t>
            </a:r>
            <a:r>
              <a:rPr lang="en-US" altLang="zh-CN" dirty="0"/>
              <a:t>c++</a:t>
            </a:r>
          </a:p>
          <a:p>
            <a:r>
              <a:rPr lang="en-US" altLang="zh-CN" dirty="0"/>
              <a:t>python</a:t>
            </a:r>
            <a:endParaRPr lang="zh-CN" altLang="en-US" dirty="0"/>
          </a:p>
        </p:txBody>
      </p:sp>
      <p:sp>
        <p:nvSpPr>
          <p:cNvPr id="4" name="灯片编号占位符 3"/>
          <p:cNvSpPr>
            <a:spLocks noGrp="1"/>
          </p:cNvSpPr>
          <p:nvPr>
            <p:ph type="sldNum" sz="quarter" idx="10"/>
          </p:nvPr>
        </p:nvSpPr>
        <p:spPr/>
        <p:txBody>
          <a:bodyPr/>
          <a:lstStyle/>
          <a:p>
            <a:fld id="{88C48130-A5BE-4DDA-88A7-6357F31C0CC4}"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JAVA既要编译，又要解释；编译只有一次，程序执行时解释执行；通过编译器，把java程序翻译成一种中间代码——字节码，然后通过JVM解释成相应平台的语言。</a:t>
            </a:r>
          </a:p>
        </p:txBody>
      </p:sp>
      <p:sp>
        <p:nvSpPr>
          <p:cNvPr id="4" name="灯片编号占位符 3"/>
          <p:cNvSpPr>
            <a:spLocks noGrp="1"/>
          </p:cNvSpPr>
          <p:nvPr>
            <p:ph type="sldNum" sz="quarter" idx="10"/>
          </p:nvPr>
        </p:nvSpPr>
        <p:spPr/>
        <p:txBody>
          <a:bodyPr/>
          <a:lstStyle/>
          <a:p>
            <a:fld id="{88C48130-A5BE-4DDA-88A7-6357F31C0CC4}"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buClr>
                <a:srgbClr val="D33947"/>
              </a:buClr>
              <a:buFont typeface="Wingdings" panose="05000000000000000000" charset="0"/>
              <a:buChar char="v"/>
              <a:defRPr>
                <a:latin typeface="楷体" panose="02010609060101010101" pitchFamily="49" charset="-122"/>
                <a:ea typeface="楷体" panose="02010609060101010101" pitchFamily="49" charset="-122"/>
              </a:defRPr>
            </a:lvl1pPr>
            <a:lvl2pPr>
              <a:buClr>
                <a:srgbClr val="4F81BD"/>
              </a:buClr>
              <a:buFont typeface="Wingdings" panose="05000000000000000000" charset="0"/>
              <a:buChar char="Ø"/>
              <a:defRPr>
                <a:latin typeface="楷体" panose="02010609060101010101" pitchFamily="49" charset="-122"/>
                <a:ea typeface="楷体" panose="02010609060101010101" pitchFamily="49" charset="-122"/>
              </a:defRPr>
            </a:lvl2pPr>
            <a:lvl3pPr>
              <a:buClr>
                <a:srgbClr val="D33947"/>
              </a:buClr>
              <a:buFont typeface="Wingdings" panose="05000000000000000000" charset="0"/>
              <a:buChar char="v"/>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a:sym typeface="+mn-ea"/>
              </a:rPr>
              <a:t>单击此处编辑母版文本样式</a:t>
            </a:r>
            <a:endParaRPr lang="zh-CN" altLang="en-US"/>
          </a:p>
          <a:p>
            <a:pPr lvl="1"/>
            <a:r>
              <a:rPr lang="zh-CN" altLang="en-US">
                <a:sym typeface="+mn-ea"/>
              </a:rPr>
              <a:t>第二级</a:t>
            </a:r>
            <a:endParaRPr lang="zh-CN" altLang="en-US"/>
          </a:p>
          <a:p>
            <a:pPr lvl="2"/>
            <a:r>
              <a:rPr lang="zh-CN" altLang="en-US">
                <a:sym typeface="+mn-ea"/>
              </a:rPr>
              <a:t>第三级</a:t>
            </a:r>
            <a:endParaRPr lang="zh-CN" altLang="en-US"/>
          </a:p>
          <a:p>
            <a:pPr lvl="3"/>
            <a:r>
              <a:rPr lang="zh-CN" altLang="en-US">
                <a:sym typeface="+mn-ea"/>
              </a:rPr>
              <a:t>第四级</a:t>
            </a:r>
            <a:endParaRPr lang="zh-CN" altLang="en-US"/>
          </a:p>
          <a:p>
            <a:pPr lvl="4"/>
            <a:r>
              <a:rPr lang="zh-CN" altLang="en-US">
                <a:sym typeface="+mn-ea"/>
              </a:rPr>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2023/4/5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rgbClr val="D33947"/>
        </a:buClr>
        <a:buSzPct val="85000"/>
        <a:buFont typeface="Wingdings" panose="05000000000000000000" charset="0"/>
        <a:buChar char="v"/>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charset="0"/>
        <a:buChar char="Ø"/>
        <a:defRPr sz="2000" kern="1200">
          <a:solidFill>
            <a:schemeClr val="tx1"/>
          </a:solidFill>
          <a:latin typeface="+mn-lt"/>
          <a:ea typeface="+mn-ea"/>
          <a:cs typeface="+mn-cs"/>
        </a:defRPr>
      </a:lvl2pPr>
      <a:lvl3pPr marL="731520" indent="-182880" algn="l" defTabSz="914400" rtl="0" eaLnBrk="1" latinLnBrk="0" hangingPunct="1">
        <a:spcBef>
          <a:spcPct val="20000"/>
        </a:spcBef>
        <a:buClr>
          <a:srgbClr val="C0504D"/>
        </a:buClr>
        <a:buSzPct val="90000"/>
        <a:buFont typeface="Wingdings" panose="05000000000000000000" charset="0"/>
        <a:buChar char="v"/>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Wingdings" panose="05000000000000000000" charset="0"/>
        <a:buChar char="Ø"/>
        <a:defRPr sz="1600" kern="1200">
          <a:solidFill>
            <a:schemeClr val="tx1"/>
          </a:solidFill>
          <a:latin typeface="+mn-lt"/>
          <a:ea typeface="+mn-ea"/>
          <a:cs typeface="+mn-cs"/>
        </a:defRPr>
      </a:lvl4pPr>
      <a:lvl5pPr marL="1188720" indent="-137160" algn="l" defTabSz="914400" rtl="0" eaLnBrk="1" latinLnBrk="0" hangingPunct="1">
        <a:spcBef>
          <a:spcPct val="20000"/>
        </a:spcBef>
        <a:buClr>
          <a:srgbClr val="D33947"/>
        </a:buClr>
        <a:buSzPct val="100000"/>
        <a:buFont typeface="Wingdings" panose="05000000000000000000" charset="0"/>
        <a:buChar char="v"/>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t>2023/4/5</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43355"/>
            <a:ext cx="7848600" cy="1927225"/>
          </a:xfrm>
        </p:spPr>
        <p:txBody>
          <a:bodyPr/>
          <a:lstStyle/>
          <a:p>
            <a:pPr algn="ctr"/>
            <a:r>
              <a:rPr lang="zh-CN" altLang="en-US" dirty="0">
                <a:latin typeface="楷体" panose="02010609060101010101" pitchFamily="49" charset="-122"/>
                <a:ea typeface="楷体" panose="02010609060101010101" pitchFamily="49" charset="-122"/>
              </a:rPr>
              <a:t>引论</a:t>
            </a:r>
          </a:p>
        </p:txBody>
      </p:sp>
      <p:sp>
        <p:nvSpPr>
          <p:cNvPr id="3" name="副标题 2"/>
          <p:cNvSpPr>
            <a:spLocks noGrp="1"/>
          </p:cNvSpPr>
          <p:nvPr>
            <p:ph type="subTitle" idx="1"/>
          </p:nvPr>
        </p:nvSpPr>
        <p:spPr>
          <a:xfrm>
            <a:off x="1409700" y="3479165"/>
            <a:ext cx="6400800" cy="1752600"/>
          </a:xfrm>
        </p:spPr>
        <p:txBody>
          <a:bodyPr/>
          <a:lstStyle/>
          <a:p>
            <a:pPr algn="ctr"/>
            <a:r>
              <a:rPr lang="zh-CN" altLang="en-US" dirty="0">
                <a:latin typeface="楷体" panose="02010609060101010101" pitchFamily="49" charset="-122"/>
                <a:ea typeface="楷体" panose="02010609060101010101" pitchFamily="49" charset="-122"/>
                <a:cs typeface="楷体" panose="02010609060101010101" pitchFamily="49" charset="-122"/>
              </a:rPr>
              <a:t>计算机科学与技术学院 王中卿</a:t>
            </a: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rPr>
              <a:t>编译原理</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标注 62"/>
          <p:cNvSpPr/>
          <p:nvPr/>
        </p:nvSpPr>
        <p:spPr>
          <a:xfrm flipH="1" flipV="1">
            <a:off x="5909945" y="2661920"/>
            <a:ext cx="2396490" cy="3375025"/>
          </a:xfrm>
          <a:prstGeom prst="wedgeRoundRectCallout">
            <a:avLst>
              <a:gd name="adj1" fmla="val -39030"/>
              <a:gd name="adj2" fmla="val 59839"/>
              <a:gd name="adj3" fmla="val 16667"/>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1" name="圆角矩形标注 60"/>
          <p:cNvSpPr/>
          <p:nvPr/>
        </p:nvSpPr>
        <p:spPr>
          <a:xfrm flipH="1" flipV="1">
            <a:off x="2061210" y="1833880"/>
            <a:ext cx="3174365" cy="4874260"/>
          </a:xfrm>
          <a:prstGeom prst="wedgeRoundRectCallout">
            <a:avLst>
              <a:gd name="adj1" fmla="val -39030"/>
              <a:gd name="adj2" fmla="val 59839"/>
              <a:gd name="adj3" fmla="val 16667"/>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lang="zh-CN" altLang="en-US"/>
              <a:t>编译器的结构</a:t>
            </a:r>
          </a:p>
        </p:txBody>
      </p:sp>
      <p:sp>
        <p:nvSpPr>
          <p:cNvPr id="6" name="矩形 5"/>
          <p:cNvSpPr/>
          <p:nvPr/>
        </p:nvSpPr>
        <p:spPr>
          <a:xfrm>
            <a:off x="3020060" y="2091690"/>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词法分析</a:t>
            </a:r>
          </a:p>
        </p:txBody>
      </p:sp>
      <p:pic>
        <p:nvPicPr>
          <p:cNvPr id="11" name="图片 10" descr="%7D(6S(FB%WSZZG9[4KREXL"/>
          <p:cNvPicPr>
            <a:picLocks noChangeAspect="1"/>
          </p:cNvPicPr>
          <p:nvPr/>
        </p:nvPicPr>
        <p:blipFill>
          <a:blip r:embed="rId2"/>
          <a:stretch>
            <a:fillRect/>
          </a:stretch>
        </p:blipFill>
        <p:spPr>
          <a:xfrm>
            <a:off x="599440" y="1663700"/>
            <a:ext cx="1297940" cy="1411605"/>
          </a:xfrm>
          <a:prstGeom prst="rect">
            <a:avLst/>
          </a:prstGeom>
        </p:spPr>
      </p:pic>
      <p:sp>
        <p:nvSpPr>
          <p:cNvPr id="12" name="文本框 11"/>
          <p:cNvSpPr txBox="1"/>
          <p:nvPr/>
        </p:nvSpPr>
        <p:spPr>
          <a:xfrm>
            <a:off x="775970" y="3226435"/>
            <a:ext cx="944880" cy="398780"/>
          </a:xfrm>
          <a:prstGeom prst="rect">
            <a:avLst/>
          </a:prstGeom>
          <a:noFill/>
        </p:spPr>
        <p:txBody>
          <a:bodyPr wrap="none" rtlCol="0">
            <a:spAutoFit/>
          </a:bodyPr>
          <a:lstStyle/>
          <a:p>
            <a:r>
              <a:rPr lang="zh-CN" altLang="en-US" sz="2000">
                <a:solidFill>
                  <a:prstClr val="black"/>
                </a:solidFill>
                <a:latin typeface="楷体" panose="02010609060101010101" pitchFamily="49" charset="-122"/>
                <a:ea typeface="楷体" panose="02010609060101010101" pitchFamily="49" charset="-122"/>
              </a:rPr>
              <a:t>源程序</a:t>
            </a:r>
          </a:p>
        </p:txBody>
      </p:sp>
      <p:cxnSp>
        <p:nvCxnSpPr>
          <p:cNvPr id="13" name="直接箭头连接符 12"/>
          <p:cNvCxnSpPr>
            <a:stCxn id="11" idx="3"/>
          </p:cNvCxnSpPr>
          <p:nvPr/>
        </p:nvCxnSpPr>
        <p:spPr>
          <a:xfrm>
            <a:off x="1897380" y="2369820"/>
            <a:ext cx="1122680" cy="317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0" idx="2"/>
            <a:endCxn id="23" idx="0"/>
          </p:cNvCxnSpPr>
          <p:nvPr/>
        </p:nvCxnSpPr>
        <p:spPr>
          <a:xfrm>
            <a:off x="4056380" y="2934970"/>
            <a:ext cx="4445" cy="29146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pic>
        <p:nvPicPr>
          <p:cNvPr id="17" name="图片 16" descr="Y${2HF`(7)))GZF2CN9)Y2R"/>
          <p:cNvPicPr>
            <a:picLocks noChangeAspect="1"/>
          </p:cNvPicPr>
          <p:nvPr/>
        </p:nvPicPr>
        <p:blipFill>
          <a:blip r:embed="rId3"/>
          <a:stretch>
            <a:fillRect/>
          </a:stretch>
        </p:blipFill>
        <p:spPr>
          <a:xfrm>
            <a:off x="6063615" y="5054600"/>
            <a:ext cx="697230" cy="647065"/>
          </a:xfrm>
          <a:prstGeom prst="rect">
            <a:avLst/>
          </a:prstGeom>
        </p:spPr>
      </p:pic>
      <p:sp>
        <p:nvSpPr>
          <p:cNvPr id="18" name="文本框 17"/>
          <p:cNvSpPr txBox="1"/>
          <p:nvPr/>
        </p:nvSpPr>
        <p:spPr>
          <a:xfrm>
            <a:off x="6718300" y="5243195"/>
            <a:ext cx="1452880" cy="398780"/>
          </a:xfrm>
          <a:prstGeom prst="rect">
            <a:avLst/>
          </a:prstGeom>
          <a:noFill/>
        </p:spPr>
        <p:txBody>
          <a:bodyPr wrap="none" rtlCol="0">
            <a:spAutoFit/>
          </a:bodyPr>
          <a:lstStyle/>
          <a:p>
            <a:r>
              <a:rPr lang="zh-CN" altLang="en-US" sz="2000">
                <a:solidFill>
                  <a:prstClr val="black"/>
                </a:solidFill>
                <a:latin typeface="楷体" panose="02010609060101010101" pitchFamily="49" charset="-122"/>
                <a:ea typeface="楷体" panose="02010609060101010101" pitchFamily="49" charset="-122"/>
              </a:rPr>
              <a:t>可执行程序</a:t>
            </a:r>
          </a:p>
        </p:txBody>
      </p:sp>
      <p:sp>
        <p:nvSpPr>
          <p:cNvPr id="20" name="文本框 19"/>
          <p:cNvSpPr txBox="1"/>
          <p:nvPr/>
        </p:nvSpPr>
        <p:spPr>
          <a:xfrm>
            <a:off x="3279140" y="2566670"/>
            <a:ext cx="15544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词法单元</a:t>
            </a:r>
            <a:r>
              <a:rPr lang="zh-CN" altLang="en-US">
                <a:solidFill>
                  <a:prstClr val="black"/>
                </a:solidFill>
              </a:rPr>
              <a:t>）</a:t>
            </a:r>
          </a:p>
        </p:txBody>
      </p:sp>
      <p:sp>
        <p:nvSpPr>
          <p:cNvPr id="21" name="文本框 20"/>
          <p:cNvSpPr txBox="1"/>
          <p:nvPr/>
        </p:nvSpPr>
        <p:spPr>
          <a:xfrm>
            <a:off x="3401695" y="3701415"/>
            <a:ext cx="13258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语法树</a:t>
            </a:r>
            <a:r>
              <a:rPr lang="zh-CN" altLang="en-US">
                <a:solidFill>
                  <a:prstClr val="black"/>
                </a:solidFill>
              </a:rPr>
              <a:t>）</a:t>
            </a:r>
          </a:p>
        </p:txBody>
      </p:sp>
      <p:sp>
        <p:nvSpPr>
          <p:cNvPr id="23" name="矩形 22"/>
          <p:cNvSpPr/>
          <p:nvPr/>
        </p:nvSpPr>
        <p:spPr>
          <a:xfrm>
            <a:off x="3028950" y="322643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语法分析</a:t>
            </a:r>
          </a:p>
        </p:txBody>
      </p:sp>
      <p:sp>
        <p:nvSpPr>
          <p:cNvPr id="24" name="矩形 23"/>
          <p:cNvSpPr/>
          <p:nvPr/>
        </p:nvSpPr>
        <p:spPr>
          <a:xfrm>
            <a:off x="2994025" y="438594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语义分析</a:t>
            </a:r>
          </a:p>
        </p:txBody>
      </p:sp>
      <p:sp>
        <p:nvSpPr>
          <p:cNvPr id="25" name="矩形 24"/>
          <p:cNvSpPr/>
          <p:nvPr/>
        </p:nvSpPr>
        <p:spPr>
          <a:xfrm>
            <a:off x="3002915" y="550862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中间代码生成</a:t>
            </a:r>
          </a:p>
        </p:txBody>
      </p:sp>
      <p:sp>
        <p:nvSpPr>
          <p:cNvPr id="26" name="矩形 25"/>
          <p:cNvSpPr/>
          <p:nvPr/>
        </p:nvSpPr>
        <p:spPr>
          <a:xfrm>
            <a:off x="6090285" y="3080385"/>
            <a:ext cx="2076450" cy="46926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代码优化</a:t>
            </a:r>
          </a:p>
        </p:txBody>
      </p:sp>
      <p:sp>
        <p:nvSpPr>
          <p:cNvPr id="27" name="矩形 26"/>
          <p:cNvSpPr/>
          <p:nvPr/>
        </p:nvSpPr>
        <p:spPr>
          <a:xfrm>
            <a:off x="6063615" y="422719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代码生成</a:t>
            </a:r>
          </a:p>
        </p:txBody>
      </p:sp>
      <p:cxnSp>
        <p:nvCxnSpPr>
          <p:cNvPr id="33" name="直接箭头连接符 32"/>
          <p:cNvCxnSpPr>
            <a:stCxn id="34" idx="2"/>
          </p:cNvCxnSpPr>
          <p:nvPr/>
        </p:nvCxnSpPr>
        <p:spPr>
          <a:xfrm>
            <a:off x="4064635" y="5229225"/>
            <a:ext cx="3810" cy="27940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058795" y="4860925"/>
            <a:ext cx="20116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语义分析结果</a:t>
            </a:r>
            <a:r>
              <a:rPr lang="zh-CN" altLang="en-US">
                <a:solidFill>
                  <a:prstClr val="black"/>
                </a:solidFill>
              </a:rPr>
              <a:t>）</a:t>
            </a:r>
          </a:p>
        </p:txBody>
      </p:sp>
      <p:cxnSp>
        <p:nvCxnSpPr>
          <p:cNvPr id="37" name="肘形连接符 36"/>
          <p:cNvCxnSpPr>
            <a:stCxn id="40" idx="2"/>
            <a:endCxn id="26" idx="0"/>
          </p:cNvCxnSpPr>
          <p:nvPr/>
        </p:nvCxnSpPr>
        <p:spPr>
          <a:xfrm rot="5400000" flipH="1" flipV="1">
            <a:off x="3961765" y="3185160"/>
            <a:ext cx="3271520" cy="3061970"/>
          </a:xfrm>
          <a:prstGeom prst="bentConnector5">
            <a:avLst>
              <a:gd name="adj1" fmla="val -7279"/>
              <a:gd name="adj2" fmla="val 45749"/>
              <a:gd name="adj3" fmla="val 107279"/>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3289300" y="5983605"/>
            <a:ext cx="15544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中间表示</a:t>
            </a:r>
            <a:r>
              <a:rPr lang="zh-CN" altLang="en-US">
                <a:solidFill>
                  <a:prstClr val="black"/>
                </a:solidFill>
              </a:rPr>
              <a:t>）</a:t>
            </a:r>
          </a:p>
        </p:txBody>
      </p:sp>
      <p:cxnSp>
        <p:nvCxnSpPr>
          <p:cNvPr id="41" name="直接箭头连接符 40"/>
          <p:cNvCxnSpPr>
            <a:stCxn id="42" idx="2"/>
          </p:cNvCxnSpPr>
          <p:nvPr/>
        </p:nvCxnSpPr>
        <p:spPr>
          <a:xfrm>
            <a:off x="7108190" y="3935730"/>
            <a:ext cx="4445" cy="29146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330950" y="3567430"/>
            <a:ext cx="15544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中间表示</a:t>
            </a:r>
            <a:r>
              <a:rPr lang="zh-CN" altLang="en-US">
                <a:solidFill>
                  <a:prstClr val="black"/>
                </a:solidFill>
              </a:rPr>
              <a:t>）</a:t>
            </a:r>
          </a:p>
        </p:txBody>
      </p:sp>
      <p:cxnSp>
        <p:nvCxnSpPr>
          <p:cNvPr id="53" name="直接箭头连接符 52"/>
          <p:cNvCxnSpPr/>
          <p:nvPr/>
        </p:nvCxnSpPr>
        <p:spPr>
          <a:xfrm>
            <a:off x="7133590" y="4735195"/>
            <a:ext cx="8890" cy="51625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rot="5400000">
            <a:off x="1642745" y="4454525"/>
            <a:ext cx="16319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a:solidFill>
                  <a:prstClr val="black"/>
                </a:solidFill>
                <a:latin typeface="楷体" panose="02010609060101010101" pitchFamily="49" charset="-122"/>
                <a:ea typeface="楷体" panose="02010609060101010101" pitchFamily="49" charset="-122"/>
              </a:rPr>
              <a:t>符号表</a:t>
            </a:r>
          </a:p>
        </p:txBody>
      </p:sp>
      <p:sp>
        <p:nvSpPr>
          <p:cNvPr id="62" name="文本框 61"/>
          <p:cNvSpPr txBox="1"/>
          <p:nvPr/>
        </p:nvSpPr>
        <p:spPr>
          <a:xfrm>
            <a:off x="4714875" y="798830"/>
            <a:ext cx="795020" cy="460375"/>
          </a:xfrm>
          <a:prstGeom prst="rect">
            <a:avLst/>
          </a:prstGeom>
          <a:solidFill>
            <a:schemeClr val="bg1"/>
          </a:solidFill>
        </p:spPr>
        <p:txBody>
          <a:bodyPr wrap="square" rtlCol="0">
            <a:spAutoFit/>
          </a:bodyPr>
          <a:lstStyle/>
          <a:p>
            <a:r>
              <a:rPr lang="zh-CN" altLang="en-US" sz="2400" b="1">
                <a:solidFill>
                  <a:srgbClr val="1F497D"/>
                </a:solidFill>
                <a:latin typeface="楷体" panose="02010609060101010101" pitchFamily="49" charset="-122"/>
                <a:ea typeface="楷体" panose="02010609060101010101" pitchFamily="49" charset="-122"/>
              </a:rPr>
              <a:t>前端</a:t>
            </a:r>
          </a:p>
        </p:txBody>
      </p:sp>
      <p:sp>
        <p:nvSpPr>
          <p:cNvPr id="64" name="文本框 63"/>
          <p:cNvSpPr txBox="1"/>
          <p:nvPr/>
        </p:nvSpPr>
        <p:spPr>
          <a:xfrm>
            <a:off x="7744460" y="1833880"/>
            <a:ext cx="795020" cy="460375"/>
          </a:xfrm>
          <a:prstGeom prst="rect">
            <a:avLst/>
          </a:prstGeom>
          <a:solidFill>
            <a:schemeClr val="bg1"/>
          </a:solidFill>
        </p:spPr>
        <p:txBody>
          <a:bodyPr wrap="square" rtlCol="0">
            <a:spAutoFit/>
          </a:bodyPr>
          <a:lstStyle/>
          <a:p>
            <a:r>
              <a:rPr lang="zh-CN" altLang="en-US" sz="2400" b="1">
                <a:solidFill>
                  <a:srgbClr val="1F497D"/>
                </a:solidFill>
                <a:latin typeface="楷体" panose="02010609060101010101" pitchFamily="49" charset="-122"/>
                <a:ea typeface="楷体" panose="02010609060101010101" pitchFamily="49" charset="-122"/>
              </a:rPr>
              <a:t>后端</a:t>
            </a:r>
          </a:p>
        </p:txBody>
      </p:sp>
      <p:cxnSp>
        <p:nvCxnSpPr>
          <p:cNvPr id="65" name="直接箭头连接符 64"/>
          <p:cNvCxnSpPr/>
          <p:nvPr/>
        </p:nvCxnSpPr>
        <p:spPr>
          <a:xfrm>
            <a:off x="4060825" y="4069715"/>
            <a:ext cx="4445" cy="29146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nimBg="1"/>
      <p:bldP spid="63" grpId="1" animBg="1"/>
      <p:bldP spid="61" grpId="0" bldLvl="0" animBg="1"/>
      <p:bldP spid="61" grpId="1" animBg="1"/>
      <p:bldP spid="62" grpId="0" bldLvl="0" animBg="1"/>
      <p:bldP spid="62" grpId="1" animBg="1"/>
      <p:bldP spid="64" grpId="0" bldLvl="0" animBg="1"/>
      <p:bldP spid="6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编译器的结构</a:t>
            </a:r>
          </a:p>
        </p:txBody>
      </p:sp>
      <p:sp>
        <p:nvSpPr>
          <p:cNvPr id="3" name="内容占位符 2"/>
          <p:cNvSpPr>
            <a:spLocks noGrp="1"/>
          </p:cNvSpPr>
          <p:nvPr>
            <p:ph idx="1"/>
          </p:nvPr>
        </p:nvSpPr>
        <p:spPr/>
        <p:txBody>
          <a:bodyPr/>
          <a:lstStyle/>
          <a:p>
            <a:r>
              <a:rPr lang="zh-CN" altLang="en-US"/>
              <a:t>编译器的前端与后端</a:t>
            </a:r>
          </a:p>
          <a:p>
            <a:pPr lvl="1"/>
            <a:r>
              <a:rPr lang="zh-CN" altLang="en-US"/>
              <a:t>前端：只依赖于源语言</a:t>
            </a:r>
          </a:p>
          <a:p>
            <a:pPr lvl="1"/>
            <a:r>
              <a:rPr lang="zh-CN" altLang="en-US"/>
              <a:t>后端：依赖于目标机器，一般独立于源语言，与中间语言有关</a:t>
            </a:r>
          </a:p>
          <a:p>
            <a:pPr lvl="1"/>
            <a:r>
              <a:rPr lang="zh-CN" altLang="en-US"/>
              <a:t>前端+后端：组合</a:t>
            </a:r>
          </a:p>
          <a:p>
            <a:pPr lvl="2"/>
            <a:r>
              <a:rPr lang="zh-CN" altLang="en-US"/>
              <a:t>取一个编译器前端，重写它的后端以产生同一源语言在另一机器上的编译器</a:t>
            </a:r>
          </a:p>
          <a:p>
            <a:pPr lvl="2"/>
            <a:r>
              <a:rPr lang="zh-CN" altLang="en-US"/>
              <a:t>把几种不同的语言编译成同一种中间语言，让不同的前端使用同一后端，从而得到一台机器上的几个编译器</a:t>
            </a:r>
          </a:p>
          <a:p>
            <a:pPr lvl="2"/>
            <a:r>
              <a:rPr lang="zh-CN" altLang="en-US"/>
              <a:t>编译的几个阶段常用一趟/遍（pass）扫描来实现，一趟/遍扫描包括读一个输入文件和写一个输出文件</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编译器的结构</a:t>
            </a:r>
          </a:p>
        </p:txBody>
      </p:sp>
      <p:sp>
        <p:nvSpPr>
          <p:cNvPr id="3" name="内容占位符 2"/>
          <p:cNvSpPr>
            <a:spLocks noGrp="1"/>
          </p:cNvSpPr>
          <p:nvPr>
            <p:ph idx="1"/>
          </p:nvPr>
        </p:nvSpPr>
        <p:spPr/>
        <p:txBody>
          <a:bodyPr/>
          <a:lstStyle/>
          <a:p>
            <a:r>
              <a:rPr lang="zh-CN" altLang="en-US"/>
              <a:t>分析部分</a:t>
            </a:r>
          </a:p>
          <a:p>
            <a:pPr lvl="1"/>
            <a:r>
              <a:rPr lang="zh-CN" altLang="en-US"/>
              <a:t>前端：源程序 → 中间表示</a:t>
            </a:r>
          </a:p>
          <a:p>
            <a:r>
              <a:rPr lang="zh-CN" altLang="en-US"/>
              <a:t>综合部分</a:t>
            </a:r>
          </a:p>
          <a:p>
            <a:pPr lvl="1"/>
            <a:r>
              <a:rPr lang="zh-CN" altLang="en-US"/>
              <a:t>后端：中间表示 → 目标程序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u="sng" dirty="0">
                <a:latin typeface="Times New Roman" panose="02020603050405020304" pitchFamily="18" charset="0"/>
                <a:cs typeface="Times New Roman" panose="02020603050405020304" pitchFamily="18" charset="0"/>
              </a:rPr>
              <a:t>编译器各阶段的主要任务</a:t>
            </a:r>
            <a:endParaRPr lang="en-US" altLang="zh-CN"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sym typeface="+mn-ea"/>
              </a:rPr>
              <a:t>编译器各阶段的主要任务</a:t>
            </a:r>
            <a:endParaRPr lang="zh-CN" altLang="en-US" dirty="0"/>
          </a:p>
        </p:txBody>
      </p:sp>
      <p:sp>
        <p:nvSpPr>
          <p:cNvPr id="3" name="内容占位符 2"/>
          <p:cNvSpPr>
            <a:spLocks noGrp="1"/>
          </p:cNvSpPr>
          <p:nvPr>
            <p:ph idx="1"/>
          </p:nvPr>
        </p:nvSpPr>
        <p:spPr>
          <a:xfrm>
            <a:off x="457200" y="1600200"/>
            <a:ext cx="8229600" cy="4723765"/>
          </a:xfrm>
        </p:spPr>
        <p:txBody>
          <a:bodyPr/>
          <a:lstStyle/>
          <a:p>
            <a:pPr>
              <a:buFont typeface="Arial" panose="020B0604020202020204" pitchFamily="34" charset="0"/>
              <a:buChar char="•"/>
            </a:pPr>
            <a:r>
              <a:rPr lang="zh-CN" altLang="en-US" sz="2400" dirty="0"/>
              <a:t>词法分析</a:t>
            </a:r>
          </a:p>
          <a:p>
            <a:pPr lvl="0">
              <a:buFont typeface="Arial" panose="020B0604020202020204" pitchFamily="34" charset="0"/>
              <a:buChar char="•"/>
            </a:pPr>
            <a:r>
              <a:rPr lang="zh-CN" altLang="en-US" sz="2400" dirty="0"/>
              <a:t>语法分析</a:t>
            </a:r>
          </a:p>
          <a:p>
            <a:pPr lvl="0">
              <a:buFont typeface="Arial" panose="020B0604020202020204" pitchFamily="34" charset="0"/>
              <a:buChar char="•"/>
            </a:pPr>
            <a:r>
              <a:rPr lang="zh-CN" altLang="en-US" sz="2400" dirty="0"/>
              <a:t>语义分析</a:t>
            </a:r>
          </a:p>
          <a:p>
            <a:pPr lvl="0">
              <a:buFont typeface="Arial" panose="020B0604020202020204" pitchFamily="34" charset="0"/>
              <a:buChar char="•"/>
            </a:pPr>
            <a:r>
              <a:rPr lang="zh-CN" altLang="en-US" sz="2400" dirty="0"/>
              <a:t>中间代码生成</a:t>
            </a:r>
          </a:p>
          <a:p>
            <a:pPr lvl="0">
              <a:buFont typeface="Arial" panose="020B0604020202020204" pitchFamily="34" charset="0"/>
              <a:buChar char="•"/>
            </a:pPr>
            <a:r>
              <a:rPr lang="zh-CN" altLang="en-US" sz="2400" dirty="0"/>
              <a:t>代码优化</a:t>
            </a:r>
          </a:p>
          <a:p>
            <a:pPr lvl="0">
              <a:buFont typeface="Arial" panose="020B0604020202020204" pitchFamily="34" charset="0"/>
              <a:buChar char="•"/>
            </a:pPr>
            <a:r>
              <a:rPr lang="zh-CN" altLang="en-US" sz="2400" dirty="0"/>
              <a:t>目标程序生成</a:t>
            </a:r>
          </a:p>
          <a:p>
            <a:pPr lvl="0">
              <a:buFont typeface="Arial" panose="020B0604020202020204" pitchFamily="34" charset="0"/>
              <a:buChar char="•"/>
            </a:pPr>
            <a:r>
              <a:rPr lang="zh-CN" altLang="en-US" sz="2400" dirty="0"/>
              <a:t>符号表管理</a:t>
            </a:r>
          </a:p>
          <a:p>
            <a:pPr lvl="0">
              <a:buFont typeface="Arial" panose="020B0604020202020204" pitchFamily="34" charset="0"/>
              <a:buChar char="•"/>
            </a:pPr>
            <a:r>
              <a:rPr lang="zh-CN" altLang="en-US" sz="2400" dirty="0"/>
              <a:t>出错管理</a:t>
            </a:r>
          </a:p>
          <a:p>
            <a:endParaRPr lang="zh-CN" altLang="en-US" dirty="0"/>
          </a:p>
          <a:p>
            <a:pPr lvl="1"/>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词法分析</a:t>
            </a: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逐个读构成源程序的字符，把它们组成词法单元(token)流。</a:t>
            </a:r>
          </a:p>
        </p:txBody>
      </p:sp>
      <p:sp>
        <p:nvSpPr>
          <p:cNvPr id="4" name="文本框 3"/>
          <p:cNvSpPr txBox="1"/>
          <p:nvPr/>
        </p:nvSpPr>
        <p:spPr>
          <a:xfrm>
            <a:off x="1857375" y="2673985"/>
            <a:ext cx="5461752" cy="707886"/>
          </a:xfrm>
          <a:prstGeom prst="rect">
            <a:avLst/>
          </a:prstGeom>
          <a:noFill/>
        </p:spPr>
        <p:txBody>
          <a:bodyPr wrap="none" rtlCol="0" anchor="t">
            <a:spAutoFit/>
          </a:bodyPr>
          <a:lstStyle/>
          <a:p>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position   =    rate    *   60</a:t>
            </a:r>
          </a:p>
        </p:txBody>
      </p:sp>
      <p:cxnSp>
        <p:nvCxnSpPr>
          <p:cNvPr id="5" name="直接连接符 4"/>
          <p:cNvCxnSpPr/>
          <p:nvPr/>
        </p:nvCxnSpPr>
        <p:spPr>
          <a:xfrm>
            <a:off x="1924050" y="3429000"/>
            <a:ext cx="168338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76470" y="3429000"/>
            <a:ext cx="74231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40175" y="3429000"/>
            <a:ext cx="31432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28690" y="3429000"/>
            <a:ext cx="31432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831965" y="3429000"/>
            <a:ext cx="4318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217420" y="342900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p>
        </p:txBody>
      </p:sp>
      <p:sp>
        <p:nvSpPr>
          <p:cNvPr id="11" name="文本框 10"/>
          <p:cNvSpPr txBox="1"/>
          <p:nvPr/>
        </p:nvSpPr>
        <p:spPr>
          <a:xfrm>
            <a:off x="4650105" y="342900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p>
        </p:txBody>
      </p:sp>
      <p:sp>
        <p:nvSpPr>
          <p:cNvPr id="12" name="文本框 11"/>
          <p:cNvSpPr txBox="1"/>
          <p:nvPr/>
        </p:nvSpPr>
        <p:spPr>
          <a:xfrm>
            <a:off x="3607435" y="3429000"/>
            <a:ext cx="881973" cy="369332"/>
          </a:xfrm>
          <a:prstGeom prst="rect">
            <a:avLst/>
          </a:prstGeom>
          <a:noFill/>
        </p:spPr>
        <p:txBody>
          <a:bodyPr wrap="none" rtlCol="0" anchor="t">
            <a:spAutoFit/>
          </a:bodyPr>
          <a:lstStyle/>
          <a:p>
            <a:r>
              <a:rPr lang="zh-CN" altLang="en-US" b="1"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赋值符</a:t>
            </a:r>
          </a:p>
        </p:txBody>
      </p:sp>
      <p:sp>
        <p:nvSpPr>
          <p:cNvPr id="13" name="文本框 12"/>
          <p:cNvSpPr txBox="1"/>
          <p:nvPr/>
        </p:nvSpPr>
        <p:spPr>
          <a:xfrm>
            <a:off x="5751195" y="3429000"/>
            <a:ext cx="881973" cy="369332"/>
          </a:xfrm>
          <a:prstGeom prst="rect">
            <a:avLst/>
          </a:prstGeom>
          <a:noFill/>
        </p:spPr>
        <p:txBody>
          <a:bodyPr wrap="none" rtlCol="0" anchor="t">
            <a:spAutoFit/>
          </a:bodyPr>
          <a:lstStyle/>
          <a:p>
            <a:r>
              <a:rPr lang="zh-CN" altLang="en-US" b="1"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运算符</a:t>
            </a:r>
          </a:p>
        </p:txBody>
      </p:sp>
      <p:sp>
        <p:nvSpPr>
          <p:cNvPr id="14" name="文本框 13"/>
          <p:cNvSpPr txBox="1"/>
          <p:nvPr/>
        </p:nvSpPr>
        <p:spPr>
          <a:xfrm>
            <a:off x="6695440" y="3429000"/>
            <a:ext cx="649537" cy="369332"/>
          </a:xfrm>
          <a:prstGeom prst="rect">
            <a:avLst/>
          </a:prstGeom>
          <a:noFill/>
        </p:spPr>
        <p:txBody>
          <a:bodyPr wrap="none" rtlCol="0" anchor="t">
            <a:spAutoFit/>
          </a:bodyPr>
          <a:lstStyle/>
          <a:p>
            <a:r>
              <a:rPr lang="zh-CN" altLang="en-US" b="1"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数字</a:t>
            </a:r>
          </a:p>
        </p:txBody>
      </p:sp>
      <p:sp>
        <p:nvSpPr>
          <p:cNvPr id="15" name="Rectangle 8"/>
          <p:cNvSpPr/>
          <p:nvPr/>
        </p:nvSpPr>
        <p:spPr>
          <a:xfrm>
            <a:off x="2257743" y="5062855"/>
            <a:ext cx="4107815" cy="460375"/>
          </a:xfrm>
          <a:prstGeom prst="rect">
            <a:avLst/>
          </a:prstGeom>
        </p:spPr>
        <p:txBody>
          <a:bodyPr wrap="none">
            <a:spAutoFit/>
          </a:bodyPr>
          <a:lstStyle/>
          <a:p>
            <a:pPr eaLnBrk="0" fontAlgn="base" hangingPunct="0">
              <a:spcBef>
                <a:spcPct val="0"/>
              </a:spcBef>
              <a:spcAft>
                <a:spcPct val="0"/>
              </a:spcAft>
              <a:defRPr/>
            </a:pP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&lt;</a:t>
            </a:r>
            <a:r>
              <a:rPr lang="en-US" altLang="zh-CN" sz="2400"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id</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,1&gt;  </a:t>
            </a:r>
            <a:r>
              <a:rPr lang="en-US" altLang="zh-CN" sz="24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&lt;=&gt;  </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&lt;</a:t>
            </a:r>
            <a:r>
              <a:rPr lang="en-US" altLang="zh-CN" sz="2400"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id</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,2&gt;  </a:t>
            </a:r>
            <a:r>
              <a:rPr lang="en-US" altLang="zh-CN" sz="24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&lt;*&gt; </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&lt;60&gt;</a:t>
            </a:r>
          </a:p>
        </p:txBody>
      </p:sp>
      <p:sp>
        <p:nvSpPr>
          <p:cNvPr id="17" name="右箭头 16"/>
          <p:cNvSpPr/>
          <p:nvPr/>
        </p:nvSpPr>
        <p:spPr>
          <a:xfrm rot="5400000">
            <a:off x="3937635" y="4180840"/>
            <a:ext cx="785495" cy="639445"/>
          </a:xfrm>
          <a:prstGeom prst="rightArrow">
            <a:avLst/>
          </a:prstGeom>
          <a:solidFill>
            <a:schemeClr val="accent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P spid="12" grpId="1"/>
      <p:bldP spid="13" grpId="0"/>
      <p:bldP spid="13" grpId="1"/>
      <p:bldP spid="14" grpId="0"/>
      <p:bldP spid="14" grpId="1"/>
      <p:bldP spid="15" grpId="0"/>
      <p:bldP spid="15" grpId="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语法分析</a:t>
            </a:r>
          </a:p>
        </p:txBody>
      </p:sp>
      <p:sp>
        <p:nvSpPr>
          <p:cNvPr id="4" name="文本框 3"/>
          <p:cNvSpPr txBox="1"/>
          <p:nvPr/>
        </p:nvSpPr>
        <p:spPr>
          <a:xfrm>
            <a:off x="2287270" y="2457450"/>
            <a:ext cx="4179349" cy="707886"/>
          </a:xfrm>
          <a:prstGeom prst="rect">
            <a:avLst/>
          </a:prstGeom>
          <a:noFill/>
        </p:spPr>
        <p:txBody>
          <a:bodyPr wrap="none" rtlCol="0" anchor="t">
            <a:spAutoFit/>
          </a:bodyPr>
          <a:lstStyle/>
          <a:p>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rate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rPr>
              <a:t>60</a:t>
            </a:r>
          </a:p>
        </p:txBody>
      </p:sp>
      <p:grpSp>
        <p:nvGrpSpPr>
          <p:cNvPr id="13" name="组合 12"/>
          <p:cNvGrpSpPr/>
          <p:nvPr/>
        </p:nvGrpSpPr>
        <p:grpSpPr>
          <a:xfrm>
            <a:off x="1911985" y="3517265"/>
            <a:ext cx="5667375" cy="2741930"/>
            <a:chOff x="2401" y="5538"/>
            <a:chExt cx="8925" cy="4318"/>
          </a:xfrm>
        </p:grpSpPr>
        <p:sp>
          <p:nvSpPr>
            <p:cNvPr id="10" name="文本框 9"/>
            <p:cNvSpPr txBox="1"/>
            <p:nvPr/>
          </p:nvSpPr>
          <p:spPr>
            <a:xfrm>
              <a:off x="6008" y="8741"/>
              <a:ext cx="1702" cy="1115"/>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p>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sp>
          <p:nvSpPr>
            <p:cNvPr id="5" name="文本框 4"/>
            <p:cNvSpPr txBox="1"/>
            <p:nvPr/>
          </p:nvSpPr>
          <p:spPr>
            <a:xfrm>
              <a:off x="9838" y="8741"/>
              <a:ext cx="1488" cy="1113"/>
            </a:xfrm>
            <a:prstGeom prst="rect">
              <a:avLst/>
            </a:prstGeom>
            <a:noFill/>
          </p:spPr>
          <p:txBody>
            <a:bodyPr wrap="none" rtlCol="0" anchor="t">
              <a:spAutoFit/>
            </a:bodyPr>
            <a:lstStyle/>
            <a:p>
              <a:pPr algn="ctr"/>
              <a:r>
                <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数字</a:t>
              </a:r>
            </a:p>
            <a:p>
              <a:pPr algn="ctr"/>
              <a:r>
                <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r>
                <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sp>
          <p:nvSpPr>
            <p:cNvPr id="6" name="文本框 5"/>
            <p:cNvSpPr txBox="1"/>
            <p:nvPr/>
          </p:nvSpPr>
          <p:spPr>
            <a:xfrm>
              <a:off x="7803" y="6701"/>
              <a:ext cx="1488" cy="628"/>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表达式</a:t>
              </a:r>
            </a:p>
          </p:txBody>
        </p:sp>
        <p:sp>
          <p:nvSpPr>
            <p:cNvPr id="7" name="文本框 6"/>
            <p:cNvSpPr txBox="1"/>
            <p:nvPr/>
          </p:nvSpPr>
          <p:spPr>
            <a:xfrm>
              <a:off x="5399" y="6701"/>
              <a:ext cx="1488" cy="1113"/>
            </a:xfrm>
            <a:prstGeom prst="rect">
              <a:avLst/>
            </a:prstGeom>
            <a:noFill/>
          </p:spPr>
          <p:txBody>
            <a:bodyPr wrap="none" rtlCol="0" anchor="t">
              <a:spAutoFit/>
            </a:bodyPr>
            <a:lstStyle/>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赋值符</a:t>
              </a:r>
            </a:p>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sp>
          <p:nvSpPr>
            <p:cNvPr id="8" name="文本框 7"/>
            <p:cNvSpPr txBox="1"/>
            <p:nvPr/>
          </p:nvSpPr>
          <p:spPr>
            <a:xfrm>
              <a:off x="2401" y="6701"/>
              <a:ext cx="2396" cy="1115"/>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p>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position</a:t>
              </a: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sp>
          <p:nvSpPr>
            <p:cNvPr id="9" name="文本框 8"/>
            <p:cNvSpPr txBox="1"/>
            <p:nvPr/>
          </p:nvSpPr>
          <p:spPr>
            <a:xfrm>
              <a:off x="5199" y="5538"/>
              <a:ext cx="1888" cy="628"/>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赋值语句</a:t>
              </a:r>
            </a:p>
          </p:txBody>
        </p:sp>
        <p:cxnSp>
          <p:nvCxnSpPr>
            <p:cNvPr id="11" name="直接连接符 10"/>
            <p:cNvCxnSpPr>
              <a:stCxn id="10" idx="0"/>
              <a:endCxn id="6" idx="2"/>
            </p:cNvCxnSpPr>
            <p:nvPr/>
          </p:nvCxnSpPr>
          <p:spPr>
            <a:xfrm flipV="1">
              <a:off x="6859" y="7329"/>
              <a:ext cx="1688" cy="14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6" idx="2"/>
            </p:cNvCxnSpPr>
            <p:nvPr/>
          </p:nvCxnSpPr>
          <p:spPr>
            <a:xfrm flipH="1" flipV="1">
              <a:off x="8547" y="7442"/>
              <a:ext cx="2035" cy="14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0"/>
              <a:endCxn id="9" idx="2"/>
            </p:cNvCxnSpPr>
            <p:nvPr/>
          </p:nvCxnSpPr>
          <p:spPr>
            <a:xfrm flipH="1" flipV="1">
              <a:off x="6143" y="6279"/>
              <a:ext cx="2404" cy="53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 idx="2"/>
              <a:endCxn id="8" idx="0"/>
            </p:cNvCxnSpPr>
            <p:nvPr/>
          </p:nvCxnSpPr>
          <p:spPr>
            <a:xfrm flipH="1">
              <a:off x="3599" y="6166"/>
              <a:ext cx="2544" cy="53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2"/>
              <a:endCxn id="7" idx="0"/>
            </p:cNvCxnSpPr>
            <p:nvPr/>
          </p:nvCxnSpPr>
          <p:spPr>
            <a:xfrm>
              <a:off x="6143" y="6279"/>
              <a:ext cx="0" cy="53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837" y="8741"/>
              <a:ext cx="1488" cy="1113"/>
            </a:xfrm>
            <a:prstGeom prst="rect">
              <a:avLst/>
            </a:prstGeom>
            <a:noFill/>
          </p:spPr>
          <p:txBody>
            <a:bodyPr wrap="none" rtlCol="0" anchor="t">
              <a:spAutoFit/>
            </a:bodyPr>
            <a:lstStyle/>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运算符</a:t>
              </a:r>
            </a:p>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cxnSp>
          <p:nvCxnSpPr>
            <p:cNvPr id="19" name="直接连接符 18"/>
            <p:cNvCxnSpPr>
              <a:stCxn id="6" idx="2"/>
              <a:endCxn id="18" idx="0"/>
            </p:cNvCxnSpPr>
            <p:nvPr/>
          </p:nvCxnSpPr>
          <p:spPr>
            <a:xfrm>
              <a:off x="8547" y="7442"/>
              <a:ext cx="34" cy="1412"/>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20" name="内容占位符 2"/>
          <p:cNvSpPr>
            <a:spLocks noGrp="1"/>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a:buClr>
                <a:srgbClr val="4F81BD"/>
              </a:buClr>
            </a:pPr>
            <a:r>
              <a:rPr lang="zh-CN" altLang="en-US">
                <a:solidFill>
                  <a:prstClr val="black"/>
                </a:solidFill>
                <a:latin typeface="Times New Roman" panose="02020603050405020304" pitchFamily="18" charset="0"/>
                <a:cs typeface="Times New Roman" panose="02020603050405020304" pitchFamily="18" charset="0"/>
              </a:rPr>
              <a:t>把词法记号流依照语言的语法结构按层次分组，以形成语法短语。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语法分析</a:t>
            </a: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把词法记号流依照语言的语法结构按层次分组，以形成语法短语。</a:t>
            </a:r>
          </a:p>
        </p:txBody>
      </p:sp>
      <p:sp>
        <p:nvSpPr>
          <p:cNvPr id="4" name="文本框 3"/>
          <p:cNvSpPr txBox="1"/>
          <p:nvPr/>
        </p:nvSpPr>
        <p:spPr>
          <a:xfrm>
            <a:off x="2287270" y="2457450"/>
            <a:ext cx="4179349" cy="707886"/>
          </a:xfrm>
          <a:prstGeom prst="rect">
            <a:avLst/>
          </a:prstGeom>
          <a:noFill/>
        </p:spPr>
        <p:txBody>
          <a:bodyPr wrap="none" rtlCol="0" anchor="t">
            <a:spAutoFit/>
          </a:bodyPr>
          <a:lstStyle/>
          <a:p>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rate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rPr>
              <a:t>60</a:t>
            </a:r>
          </a:p>
        </p:txBody>
      </p:sp>
      <p:grpSp>
        <p:nvGrpSpPr>
          <p:cNvPr id="26" name="组合 25"/>
          <p:cNvGrpSpPr/>
          <p:nvPr/>
        </p:nvGrpSpPr>
        <p:grpSpPr>
          <a:xfrm>
            <a:off x="2177415" y="3681730"/>
            <a:ext cx="4246245" cy="2180590"/>
            <a:chOff x="4277" y="5798"/>
            <a:chExt cx="6687" cy="3434"/>
          </a:xfrm>
        </p:grpSpPr>
        <p:sp>
          <p:nvSpPr>
            <p:cNvPr id="10" name="文本框 9"/>
            <p:cNvSpPr txBox="1"/>
            <p:nvPr/>
          </p:nvSpPr>
          <p:spPr>
            <a:xfrm>
              <a:off x="6448" y="8410"/>
              <a:ext cx="1128"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p>
          </p:txBody>
        </p:sp>
        <p:sp>
          <p:nvSpPr>
            <p:cNvPr id="5" name="文本框 4"/>
            <p:cNvSpPr txBox="1"/>
            <p:nvPr/>
          </p:nvSpPr>
          <p:spPr>
            <a:xfrm>
              <a:off x="10116" y="8410"/>
              <a:ext cx="848" cy="822"/>
            </a:xfrm>
            <a:prstGeom prst="rect">
              <a:avLst/>
            </a:prstGeom>
            <a:noFill/>
          </p:spPr>
          <p:txBody>
            <a:bodyPr wrap="none" rtlCol="0" anchor="t">
              <a:spAutoFit/>
            </a:bodyPr>
            <a:lstStyle/>
            <a:p>
              <a:pPr algn="ctr"/>
              <a:r>
                <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p>
          </p:txBody>
        </p:sp>
        <p:sp>
          <p:nvSpPr>
            <p:cNvPr id="6" name="文本框 5"/>
            <p:cNvSpPr txBox="1"/>
            <p:nvPr/>
          </p:nvSpPr>
          <p:spPr>
            <a:xfrm>
              <a:off x="8541" y="7158"/>
              <a:ext cx="637"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cxnSp>
          <p:nvCxnSpPr>
            <p:cNvPr id="11" name="直接连接符 10"/>
            <p:cNvCxnSpPr/>
            <p:nvPr/>
          </p:nvCxnSpPr>
          <p:spPr>
            <a:xfrm flipV="1">
              <a:off x="7098" y="7701"/>
              <a:ext cx="1443"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9178" y="7701"/>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277" y="7158"/>
              <a:ext cx="2094"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endPar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3" name="文本框 22"/>
            <p:cNvSpPr txBox="1"/>
            <p:nvPr/>
          </p:nvSpPr>
          <p:spPr>
            <a:xfrm>
              <a:off x="6448" y="5798"/>
              <a:ext cx="1081"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cxnSp>
          <p:nvCxnSpPr>
            <p:cNvPr id="24" name="直接连接符 23"/>
            <p:cNvCxnSpPr/>
            <p:nvPr/>
          </p:nvCxnSpPr>
          <p:spPr>
            <a:xfrm flipV="1">
              <a:off x="4958" y="6384"/>
              <a:ext cx="1665"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7371" y="6384"/>
              <a:ext cx="1390" cy="538"/>
            </a:xfrm>
            <a:prstGeom prst="line">
              <a:avLst/>
            </a:prstGeom>
            <a:ln w="6350"/>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语义分析</a:t>
            </a: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检查程序的语义正确性，以保证程序各部分能有意义地结合在一起，为后面代码生成阶段收集类型信息。</a:t>
            </a:r>
          </a:p>
          <a:p>
            <a:pPr lvl="1"/>
            <a:r>
              <a:rPr lang="zh-CN" altLang="en-US">
                <a:latin typeface="Times New Roman" panose="02020603050405020304" pitchFamily="18" charset="0"/>
                <a:cs typeface="Times New Roman" panose="02020603050405020304" pitchFamily="18" charset="0"/>
              </a:rPr>
              <a:t>类型转换</a:t>
            </a:r>
          </a:p>
          <a:p>
            <a:pPr lvl="1"/>
            <a:r>
              <a:rPr lang="zh-CN" altLang="en-US">
                <a:latin typeface="Times New Roman" panose="02020603050405020304" pitchFamily="18" charset="0"/>
                <a:cs typeface="Times New Roman" panose="02020603050405020304" pitchFamily="18" charset="0"/>
              </a:rPr>
              <a:t>类型检查</a:t>
            </a:r>
          </a:p>
          <a:p>
            <a:pPr lvl="1"/>
            <a:r>
              <a:rPr lang="zh-CN" altLang="en-US">
                <a:latin typeface="Times New Roman" panose="02020603050405020304" pitchFamily="18" charset="0"/>
                <a:cs typeface="Times New Roman" panose="02020603050405020304" pitchFamily="18" charset="0"/>
              </a:rPr>
              <a:t>语法制导翻译</a:t>
            </a:r>
          </a:p>
        </p:txBody>
      </p:sp>
      <p:grpSp>
        <p:nvGrpSpPr>
          <p:cNvPr id="61" name="组合 60"/>
          <p:cNvGrpSpPr/>
          <p:nvPr/>
        </p:nvGrpSpPr>
        <p:grpSpPr>
          <a:xfrm>
            <a:off x="3372485" y="3072765"/>
            <a:ext cx="4661535" cy="3046095"/>
            <a:chOff x="5311" y="4839"/>
            <a:chExt cx="7341" cy="4797"/>
          </a:xfrm>
        </p:grpSpPr>
        <p:sp>
          <p:nvSpPr>
            <p:cNvPr id="39" name="圆角矩形标注 38"/>
            <p:cNvSpPr/>
            <p:nvPr/>
          </p:nvSpPr>
          <p:spPr>
            <a:xfrm flipH="1" flipV="1">
              <a:off x="6347" y="8583"/>
              <a:ext cx="1973" cy="1052"/>
            </a:xfrm>
            <a:prstGeom prst="wedgeRoundRectCallout">
              <a:avLst>
                <a:gd name="adj1" fmla="val -35707"/>
                <a:gd name="adj2" fmla="val 74239"/>
                <a:gd name="adj3" fmla="val 16667"/>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0" name="文本框 39"/>
            <p:cNvSpPr txBox="1"/>
            <p:nvPr/>
          </p:nvSpPr>
          <p:spPr>
            <a:xfrm>
              <a:off x="6645" y="8746"/>
              <a:ext cx="1487" cy="725"/>
            </a:xfrm>
            <a:prstGeom prst="rect">
              <a:avLst/>
            </a:prstGeom>
            <a:noFill/>
          </p:spPr>
          <p:txBody>
            <a:bodyPr wrap="none" rtlCol="0">
              <a:spAutoFit/>
            </a:bodyPr>
            <a:lstStyle/>
            <a:p>
              <a:r>
                <a:rPr lang="en-US" altLang="zh-CN" sz="24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real</a:t>
              </a:r>
              <a:r>
                <a:rPr lang="zh-CN" altLang="en-US" sz="24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型</a:t>
              </a:r>
            </a:p>
          </p:txBody>
        </p:sp>
        <p:cxnSp>
          <p:nvCxnSpPr>
            <p:cNvPr id="41" name="直接连接符 40"/>
            <p:cNvCxnSpPr/>
            <p:nvPr/>
          </p:nvCxnSpPr>
          <p:spPr>
            <a:xfrm flipV="1">
              <a:off x="11513" y="8334"/>
              <a:ext cx="4" cy="432"/>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093" y="8814"/>
              <a:ext cx="848" cy="822"/>
            </a:xfrm>
            <a:prstGeom prst="rect">
              <a:avLst/>
            </a:prstGeom>
            <a:noFill/>
          </p:spPr>
          <p:txBody>
            <a:bodyPr wrap="none" rtlCol="0" anchor="t">
              <a:spAutoFit/>
            </a:bodyPr>
            <a:lstStyle/>
            <a:p>
              <a:pPr algn="ctr"/>
              <a:r>
                <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p>
          </p:txBody>
        </p:sp>
        <p:sp>
          <p:nvSpPr>
            <p:cNvPr id="50" name="文本框 49"/>
            <p:cNvSpPr txBox="1"/>
            <p:nvPr/>
          </p:nvSpPr>
          <p:spPr>
            <a:xfrm>
              <a:off x="7482" y="7451"/>
              <a:ext cx="1128"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p>
          </p:txBody>
        </p:sp>
        <p:sp>
          <p:nvSpPr>
            <p:cNvPr id="51" name="文本框 50"/>
            <p:cNvSpPr txBox="1"/>
            <p:nvPr/>
          </p:nvSpPr>
          <p:spPr>
            <a:xfrm>
              <a:off x="10496" y="7451"/>
              <a:ext cx="2156" cy="822"/>
            </a:xfrm>
            <a:prstGeom prst="rect">
              <a:avLst/>
            </a:prstGeom>
            <a:solidFill>
              <a:schemeClr val="bg1">
                <a:lumMod val="95000"/>
              </a:schemeClr>
            </a:solidFill>
          </p:spPr>
          <p:txBody>
            <a:bodyPr wrap="none" rtlCol="0" anchor="t">
              <a:spAutoFit/>
            </a:bodyPr>
            <a:lstStyle/>
            <a:p>
              <a:pPr algn="ctr"/>
              <a:r>
                <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inttoreal</a:t>
              </a:r>
            </a:p>
          </p:txBody>
        </p:sp>
        <p:sp>
          <p:nvSpPr>
            <p:cNvPr id="52" name="文本框 51"/>
            <p:cNvSpPr txBox="1"/>
            <p:nvPr/>
          </p:nvSpPr>
          <p:spPr>
            <a:xfrm>
              <a:off x="9575" y="6199"/>
              <a:ext cx="637"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cxnSp>
          <p:nvCxnSpPr>
            <p:cNvPr id="53" name="直接连接符 52"/>
            <p:cNvCxnSpPr/>
            <p:nvPr/>
          </p:nvCxnSpPr>
          <p:spPr>
            <a:xfrm flipV="1">
              <a:off x="8132" y="6742"/>
              <a:ext cx="1443"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10212" y="6742"/>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311" y="6199"/>
              <a:ext cx="2094"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endPar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6" name="文本框 55"/>
            <p:cNvSpPr txBox="1"/>
            <p:nvPr/>
          </p:nvSpPr>
          <p:spPr>
            <a:xfrm>
              <a:off x="7482" y="4839"/>
              <a:ext cx="1081"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cxnSp>
          <p:nvCxnSpPr>
            <p:cNvPr id="57" name="直接连接符 56"/>
            <p:cNvCxnSpPr/>
            <p:nvPr/>
          </p:nvCxnSpPr>
          <p:spPr>
            <a:xfrm flipV="1">
              <a:off x="5992" y="5425"/>
              <a:ext cx="1665"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8405" y="5425"/>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10497" y="7452"/>
              <a:ext cx="2149" cy="86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中间代码生成</a:t>
            </a:r>
          </a:p>
        </p:txBody>
      </p:sp>
      <p:sp>
        <p:nvSpPr>
          <p:cNvPr id="3" name="内容占位符 2"/>
          <p:cNvSpPr>
            <a:spLocks noGrp="1"/>
          </p:cNvSpPr>
          <p:nvPr>
            <p:ph idx="1"/>
          </p:nvPr>
        </p:nvSpPr>
        <p:spPr>
          <a:xfrm>
            <a:off x="457200" y="1524000"/>
            <a:ext cx="8229600" cy="3088005"/>
          </a:xfrm>
        </p:spPr>
        <p:txBody>
          <a:bodyPr/>
          <a:lstStyle/>
          <a:p>
            <a:r>
              <a:rPr lang="zh-CN" altLang="en-US">
                <a:latin typeface="Times New Roman" panose="02020603050405020304" pitchFamily="18" charset="0"/>
                <a:cs typeface="Times New Roman" panose="02020603050405020304" pitchFamily="18" charset="0"/>
              </a:rPr>
              <a:t>中间代码位于高级编程语言和机器语言（目标程序）之间</a:t>
            </a:r>
          </a:p>
          <a:p>
            <a:pPr lvl="1"/>
            <a:endParaRPr lang="en-US" altLang="zh-CN">
              <a:solidFill>
                <a:schemeClr val="tx2"/>
              </a:solidFill>
              <a:latin typeface="Times New Roman" panose="02020603050405020304" pitchFamily="18" charset="0"/>
              <a:cs typeface="Times New Roman" panose="02020603050405020304" pitchFamily="18" charset="0"/>
            </a:endParaRPr>
          </a:p>
        </p:txBody>
      </p:sp>
      <p:grpSp>
        <p:nvGrpSpPr>
          <p:cNvPr id="7" name="组合 6"/>
          <p:cNvGrpSpPr/>
          <p:nvPr/>
        </p:nvGrpSpPr>
        <p:grpSpPr>
          <a:xfrm>
            <a:off x="2889148" y="2983230"/>
            <a:ext cx="3159108" cy="1830724"/>
            <a:chOff x="4658" y="4839"/>
            <a:chExt cx="8284" cy="4807"/>
          </a:xfrm>
        </p:grpSpPr>
        <p:cxnSp>
          <p:nvCxnSpPr>
            <p:cNvPr id="41" name="直接连接符 40"/>
            <p:cNvCxnSpPr/>
            <p:nvPr/>
          </p:nvCxnSpPr>
          <p:spPr>
            <a:xfrm flipV="1">
              <a:off x="11601" y="8247"/>
              <a:ext cx="4" cy="432"/>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003" y="8679"/>
              <a:ext cx="1200" cy="967"/>
            </a:xfrm>
            <a:prstGeom prst="rect">
              <a:avLst/>
            </a:prstGeom>
            <a:noFill/>
          </p:spPr>
          <p:txBody>
            <a:bodyPr wrap="square" rtlCol="0" anchor="t">
              <a:spAutoFit/>
            </a:bodyPr>
            <a:lstStyle/>
            <a:p>
              <a:pPr algn="ctr"/>
              <a:r>
                <a:rPr lang="en-US" altLang="zh-CN"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p>
          </p:txBody>
        </p:sp>
        <p:sp>
          <p:nvSpPr>
            <p:cNvPr id="50" name="文本框 49"/>
            <p:cNvSpPr txBox="1"/>
            <p:nvPr/>
          </p:nvSpPr>
          <p:spPr>
            <a:xfrm>
              <a:off x="7481" y="7280"/>
              <a:ext cx="1669" cy="967"/>
            </a:xfrm>
            <a:prstGeom prst="rect">
              <a:avLst/>
            </a:prstGeom>
            <a:noFill/>
          </p:spPr>
          <p:txBody>
            <a:bodyPr wrap="square" rtlCol="0" anchor="t">
              <a:spAutoFit/>
            </a:bodyPr>
            <a:lstStyle/>
            <a:p>
              <a:pPr algn="ctr"/>
              <a:r>
                <a:rPr lang="en-US" altLang="zh-CN"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p>
          </p:txBody>
        </p:sp>
        <p:sp>
          <p:nvSpPr>
            <p:cNvPr id="51" name="文本框 50"/>
            <p:cNvSpPr txBox="1"/>
            <p:nvPr/>
          </p:nvSpPr>
          <p:spPr>
            <a:xfrm>
              <a:off x="10460" y="7280"/>
              <a:ext cx="2482" cy="967"/>
            </a:xfrm>
            <a:prstGeom prst="rect">
              <a:avLst/>
            </a:prstGeom>
            <a:noFill/>
          </p:spPr>
          <p:txBody>
            <a:bodyPr wrap="square" rtlCol="0" anchor="t">
              <a:spAutoFit/>
            </a:bodyPr>
            <a:lstStyle/>
            <a:p>
              <a:pPr algn="ctr"/>
              <a:r>
                <a:rPr lang="en-US" altLang="zh-CN"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inttoreal</a:t>
              </a:r>
            </a:p>
          </p:txBody>
        </p:sp>
        <p:sp>
          <p:nvSpPr>
            <p:cNvPr id="52" name="文本框 51"/>
            <p:cNvSpPr txBox="1"/>
            <p:nvPr/>
          </p:nvSpPr>
          <p:spPr>
            <a:xfrm>
              <a:off x="9575" y="6199"/>
              <a:ext cx="637" cy="967"/>
            </a:xfrm>
            <a:prstGeom prst="rect">
              <a:avLst/>
            </a:prstGeom>
            <a:noFill/>
          </p:spPr>
          <p:txBody>
            <a:bodyPr wrap="square" rtlCol="0" anchor="t">
              <a:spAutoFit/>
            </a:bodyPr>
            <a:lstStyle/>
            <a:p>
              <a:pPr algn="ctr"/>
              <a:r>
                <a:rPr lang="en-US" altLang="zh-CN"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cxnSp>
          <p:nvCxnSpPr>
            <p:cNvPr id="53" name="直接连接符 52"/>
            <p:cNvCxnSpPr/>
            <p:nvPr/>
          </p:nvCxnSpPr>
          <p:spPr>
            <a:xfrm flipV="1">
              <a:off x="8132" y="6742"/>
              <a:ext cx="1443"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10212" y="6742"/>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4658" y="5963"/>
              <a:ext cx="2822" cy="967"/>
            </a:xfrm>
            <a:prstGeom prst="rect">
              <a:avLst/>
            </a:prstGeom>
            <a:noFill/>
          </p:spPr>
          <p:txBody>
            <a:bodyPr wrap="square" rtlCol="0" anchor="t">
              <a:spAutoFit/>
            </a:bodyPr>
            <a:lstStyle/>
            <a:p>
              <a:pPr algn="ctr"/>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p>
          </p:txBody>
        </p:sp>
        <p:sp>
          <p:nvSpPr>
            <p:cNvPr id="56" name="文本框 55"/>
            <p:cNvSpPr txBox="1"/>
            <p:nvPr/>
          </p:nvSpPr>
          <p:spPr>
            <a:xfrm>
              <a:off x="7482" y="4839"/>
              <a:ext cx="1081" cy="967"/>
            </a:xfrm>
            <a:prstGeom prst="rect">
              <a:avLst/>
            </a:prstGeom>
            <a:noFill/>
          </p:spPr>
          <p:txBody>
            <a:bodyPr wrap="square" rtlCol="0" anchor="t">
              <a:spAutoFit/>
            </a:bodyPr>
            <a:lstStyle/>
            <a:p>
              <a:pPr algn="ctr"/>
              <a:r>
                <a:rPr lang="en-US" altLang="zh-CN"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p>
          </p:txBody>
        </p:sp>
        <p:cxnSp>
          <p:nvCxnSpPr>
            <p:cNvPr id="57" name="直接连接符 56"/>
            <p:cNvCxnSpPr/>
            <p:nvPr/>
          </p:nvCxnSpPr>
          <p:spPr>
            <a:xfrm flipV="1">
              <a:off x="5992" y="5425"/>
              <a:ext cx="1665"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8405" y="5425"/>
              <a:ext cx="1390" cy="538"/>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9" name="内容占位符 2"/>
          <p:cNvSpPr>
            <a:spLocks noGrp="1"/>
          </p:cNvSpPr>
          <p:nvPr/>
        </p:nvSpPr>
        <p:spPr>
          <a:xfrm>
            <a:off x="600075" y="2193925"/>
            <a:ext cx="2582545" cy="29089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rgbClr val="4F81BD"/>
              </a:buClr>
              <a:buFont typeface="Arial" panose="020B0604020202020204" pitchFamily="34" charset="0"/>
              <a:buNone/>
            </a:pPr>
            <a:endParaRPr lang="zh-CN" altLang="en-US">
              <a:solidFill>
                <a:prstClr val="black"/>
              </a:solidFill>
              <a:latin typeface="Times New Roman" panose="02020603050405020304" pitchFamily="18" charset="0"/>
              <a:cs typeface="Times New Roman" panose="02020603050405020304" pitchFamily="18" charset="0"/>
            </a:endParaRPr>
          </a:p>
          <a:p>
            <a:pPr lvl="1">
              <a:buClr>
                <a:srgbClr val="4F81BD"/>
              </a:buClr>
            </a:pPr>
            <a:r>
              <a:rPr lang="zh-CN" altLang="en-US">
                <a:solidFill>
                  <a:prstClr val="black"/>
                </a:solidFill>
                <a:latin typeface="Times New Roman" panose="02020603050405020304" pitchFamily="18" charset="0"/>
                <a:cs typeface="Times New Roman" panose="02020603050405020304" pitchFamily="18" charset="0"/>
              </a:rPr>
              <a:t>后缀表示: </a:t>
            </a:r>
            <a:endParaRPr lang="zh-CN" altLang="en-US">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zh-CN" altLang="en-US">
                <a:solidFill>
                  <a:srgbClr val="1F497D"/>
                </a:solidFill>
                <a:latin typeface="Times New Roman" panose="02020603050405020304" pitchFamily="18" charset="0"/>
                <a:cs typeface="Times New Roman" panose="02020603050405020304" pitchFamily="18" charset="0"/>
              </a:rPr>
              <a:t>   </a:t>
            </a:r>
            <a:r>
              <a:rPr lang="zh-CN" altLang="en-US" sz="1800">
                <a:solidFill>
                  <a:srgbClr val="1F497D"/>
                </a:solidFill>
                <a:latin typeface="Times New Roman" panose="02020603050405020304" pitchFamily="18" charset="0"/>
                <a:cs typeface="Times New Roman" panose="02020603050405020304" pitchFamily="18" charset="0"/>
              </a:rPr>
              <a:t>9+5-2    </a:t>
            </a:r>
          </a:p>
          <a:p>
            <a:pPr marL="274320" lvl="1" indent="0">
              <a:buClr>
                <a:srgbClr val="4F81BD"/>
              </a:buClr>
              <a:buFont typeface="Arial" panose="020B0604020202020204" pitchFamily="34" charset="0"/>
              <a:buNone/>
            </a:pPr>
            <a:r>
              <a:rPr lang="zh-CN" altLang="en-US" sz="1800">
                <a:solidFill>
                  <a:srgbClr val="1F497D"/>
                </a:solidFill>
                <a:latin typeface="Times New Roman" panose="02020603050405020304" pitchFamily="18" charset="0"/>
                <a:cs typeface="Times New Roman" panose="02020603050405020304" pitchFamily="18" charset="0"/>
              </a:rPr>
              <a:t>    ↓</a:t>
            </a:r>
          </a:p>
          <a:p>
            <a:pPr marL="274320" lvl="1" indent="0">
              <a:buClr>
                <a:srgbClr val="4F81BD"/>
              </a:buClr>
              <a:buFont typeface="Arial" panose="020B0604020202020204" pitchFamily="34" charset="0"/>
              <a:buNone/>
            </a:pPr>
            <a:r>
              <a:rPr lang="zh-CN" altLang="en-US" sz="1800">
                <a:solidFill>
                  <a:srgbClr val="1F497D"/>
                </a:solidFill>
                <a:latin typeface="Times New Roman" panose="02020603050405020304" pitchFamily="18" charset="0"/>
                <a:cs typeface="Times New Roman" panose="02020603050405020304" pitchFamily="18" charset="0"/>
              </a:rPr>
              <a:t>   95+2-</a:t>
            </a:r>
            <a:endParaRPr lang="zh-CN" altLang="en-US">
              <a:solidFill>
                <a:prstClr val="black"/>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endParaRPr lang="en-US" altLang="zh-CN">
              <a:solidFill>
                <a:srgbClr val="1F497D"/>
              </a:solidFill>
              <a:latin typeface="Times New Roman" panose="02020603050405020304" pitchFamily="18" charset="0"/>
              <a:cs typeface="Times New Roman" panose="02020603050405020304" pitchFamily="18" charset="0"/>
            </a:endParaRPr>
          </a:p>
        </p:txBody>
      </p:sp>
      <p:sp>
        <p:nvSpPr>
          <p:cNvPr id="14" name="内容占位符 2"/>
          <p:cNvSpPr>
            <a:spLocks noGrp="1"/>
          </p:cNvSpPr>
          <p:nvPr/>
        </p:nvSpPr>
        <p:spPr>
          <a:xfrm>
            <a:off x="3092450" y="2193925"/>
            <a:ext cx="2582545" cy="29089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rgbClr val="4F81BD"/>
              </a:buClr>
              <a:buFont typeface="Arial" panose="020B0604020202020204" pitchFamily="34" charset="0"/>
              <a:buNone/>
            </a:pPr>
            <a:endParaRPr lang="zh-CN" altLang="en-US">
              <a:solidFill>
                <a:prstClr val="black"/>
              </a:solidFill>
              <a:latin typeface="Times New Roman" panose="02020603050405020304" pitchFamily="18" charset="0"/>
              <a:cs typeface="Times New Roman" panose="02020603050405020304" pitchFamily="18" charset="0"/>
            </a:endParaRPr>
          </a:p>
          <a:p>
            <a:pPr lvl="1">
              <a:buClr>
                <a:srgbClr val="4F81BD"/>
              </a:buClr>
            </a:pPr>
            <a:r>
              <a:rPr lang="zh-CN" altLang="en-US">
                <a:solidFill>
                  <a:prstClr val="black"/>
                </a:solidFill>
                <a:latin typeface="Times New Roman" panose="02020603050405020304" pitchFamily="18" charset="0"/>
                <a:cs typeface="Times New Roman" panose="02020603050405020304" pitchFamily="18" charset="0"/>
              </a:rPr>
              <a:t>抽象语法树： </a:t>
            </a:r>
            <a:r>
              <a:rPr lang="zh-CN" altLang="en-US">
                <a:solidFill>
                  <a:srgbClr val="1F497D"/>
                </a:solidFill>
                <a:latin typeface="Times New Roman" panose="02020603050405020304" pitchFamily="18" charset="0"/>
                <a:cs typeface="Times New Roman" panose="02020603050405020304" pitchFamily="18" charset="0"/>
              </a:rPr>
              <a:t> </a:t>
            </a:r>
          </a:p>
          <a:p>
            <a:pPr lvl="1">
              <a:buClr>
                <a:srgbClr val="4F81BD"/>
              </a:buClr>
            </a:pPr>
            <a:endParaRPr lang="zh-CN" altLang="en-US">
              <a:solidFill>
                <a:prstClr val="black"/>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endParaRPr lang="en-US" altLang="zh-CN">
              <a:solidFill>
                <a:srgbClr val="1F497D"/>
              </a:solidFill>
              <a:latin typeface="Times New Roman" panose="02020603050405020304" pitchFamily="18" charset="0"/>
              <a:cs typeface="Times New Roman" panose="02020603050405020304" pitchFamily="18" charset="0"/>
            </a:endParaRPr>
          </a:p>
        </p:txBody>
      </p:sp>
      <p:sp>
        <p:nvSpPr>
          <p:cNvPr id="31" name="内容占位符 2"/>
          <p:cNvSpPr>
            <a:spLocks noGrp="1"/>
          </p:cNvSpPr>
          <p:nvPr/>
        </p:nvSpPr>
        <p:spPr>
          <a:xfrm>
            <a:off x="6104255" y="2193925"/>
            <a:ext cx="2582545" cy="29089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rgbClr val="4F81BD"/>
              </a:buClr>
              <a:buFont typeface="Arial" panose="020B0604020202020204" pitchFamily="34" charset="0"/>
              <a:buNone/>
            </a:pPr>
            <a:endParaRPr lang="zh-CN" altLang="en-US">
              <a:solidFill>
                <a:prstClr val="black"/>
              </a:solidFill>
              <a:latin typeface="Times New Roman" panose="02020603050405020304" pitchFamily="18" charset="0"/>
              <a:cs typeface="Times New Roman" panose="02020603050405020304" pitchFamily="18" charset="0"/>
            </a:endParaRPr>
          </a:p>
          <a:p>
            <a:pPr lvl="1">
              <a:buClr>
                <a:srgbClr val="4F81BD"/>
              </a:buClr>
            </a:pPr>
            <a:r>
              <a:rPr lang="zh-CN" altLang="en-US">
                <a:solidFill>
                  <a:prstClr val="black"/>
                </a:solidFill>
                <a:latin typeface="Times New Roman" panose="02020603050405020304" pitchFamily="18" charset="0"/>
                <a:cs typeface="Times New Roman" panose="02020603050405020304" pitchFamily="18" charset="0"/>
              </a:rPr>
              <a:t>三地址码：</a:t>
            </a:r>
            <a:endParaRPr lang="zh-CN" altLang="en-US">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en-US" altLang="zh-CN" sz="1800">
                <a:solidFill>
                  <a:srgbClr val="1F497D"/>
                </a:solidFill>
                <a:latin typeface="Times New Roman" panose="02020603050405020304" pitchFamily="18" charset="0"/>
                <a:cs typeface="Times New Roman" panose="02020603050405020304" pitchFamily="18" charset="0"/>
                <a:sym typeface="+mn-ea"/>
              </a:rPr>
              <a:t>temp1 = inttoreal</a:t>
            </a:r>
            <a:r>
              <a:rPr lang="zh-CN" altLang="en-US" sz="1800">
                <a:solidFill>
                  <a:srgbClr val="1F497D"/>
                </a:solidFill>
                <a:latin typeface="Times New Roman" panose="02020603050405020304" pitchFamily="18" charset="0"/>
                <a:cs typeface="Times New Roman" panose="02020603050405020304" pitchFamily="18" charset="0"/>
                <a:sym typeface="+mn-ea"/>
              </a:rPr>
              <a:t>（</a:t>
            </a:r>
            <a:r>
              <a:rPr lang="en-US" altLang="zh-CN" sz="1800">
                <a:solidFill>
                  <a:srgbClr val="1F497D"/>
                </a:solidFill>
                <a:latin typeface="Times New Roman" panose="02020603050405020304" pitchFamily="18" charset="0"/>
                <a:cs typeface="Times New Roman" panose="02020603050405020304" pitchFamily="18" charset="0"/>
                <a:sym typeface="+mn-ea"/>
              </a:rPr>
              <a:t>60</a:t>
            </a:r>
            <a:r>
              <a:rPr lang="zh-CN" altLang="en-US" sz="1800">
                <a:solidFill>
                  <a:srgbClr val="1F497D"/>
                </a:solidFill>
                <a:latin typeface="Times New Roman" panose="02020603050405020304" pitchFamily="18" charset="0"/>
                <a:cs typeface="Times New Roman" panose="02020603050405020304" pitchFamily="18" charset="0"/>
                <a:sym typeface="+mn-ea"/>
              </a:rPr>
              <a:t>）</a:t>
            </a:r>
            <a:endParaRPr lang="zh-CN" altLang="en-US" sz="1800">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en-US" altLang="zh-CN" sz="1800">
                <a:solidFill>
                  <a:srgbClr val="1F497D"/>
                </a:solidFill>
                <a:latin typeface="Times New Roman" panose="02020603050405020304" pitchFamily="18" charset="0"/>
                <a:cs typeface="Times New Roman" panose="02020603050405020304" pitchFamily="18" charset="0"/>
                <a:sym typeface="+mn-ea"/>
              </a:rPr>
              <a:t>temp2 = id2 * temp1</a:t>
            </a:r>
            <a:endParaRPr lang="en-US" altLang="zh-CN" sz="1800">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en-US" altLang="zh-CN" sz="1800">
                <a:solidFill>
                  <a:srgbClr val="1F497D"/>
                </a:solidFill>
                <a:latin typeface="Times New Roman" panose="02020603050405020304" pitchFamily="18" charset="0"/>
                <a:cs typeface="Times New Roman" panose="02020603050405020304" pitchFamily="18" charset="0"/>
                <a:sym typeface="+mn-ea"/>
              </a:rPr>
              <a:t>     id1 = temp2</a:t>
            </a:r>
            <a:endParaRPr lang="en-US" altLang="zh-CN">
              <a:solidFill>
                <a:srgbClr val="1F497D"/>
              </a:solidFill>
              <a:latin typeface="Times New Roman" panose="02020603050405020304" pitchFamily="18" charset="0"/>
              <a:cs typeface="Times New Roman" panose="02020603050405020304" pitchFamily="18" charset="0"/>
            </a:endParaRPr>
          </a:p>
          <a:p>
            <a:pPr lvl="1">
              <a:buClr>
                <a:srgbClr val="4F81BD"/>
              </a:buClr>
            </a:pPr>
            <a:endParaRPr lang="zh-CN" altLang="en-US">
              <a:solidFill>
                <a:prstClr val="black"/>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endParaRPr lang="en-US" altLang="zh-CN">
              <a:solidFill>
                <a:srgbClr val="1F497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Times New Roman" panose="02020603050405020304" pitchFamily="18" charset="0"/>
                <a:cs typeface="Times New Roman" panose="02020603050405020304" pitchFamily="18" charset="0"/>
              </a:rPr>
              <a:t>课程内容</a:t>
            </a: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编译器各阶段的主要任务</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C和Java编译系统</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程序设计语言发展历程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代码优化</a:t>
            </a: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改进代码，以产生执行较快的机器代码。</a:t>
            </a:r>
            <a:endParaRPr lang="en-US" altLang="zh-CN" sz="2400">
              <a:solidFill>
                <a:schemeClr val="tx2"/>
              </a:solidFill>
              <a:latin typeface="Times New Roman" panose="02020603050405020304" pitchFamily="18" charset="0"/>
              <a:cs typeface="Times New Roman" panose="02020603050405020304" pitchFamily="18" charset="0"/>
            </a:endParaRPr>
          </a:p>
          <a:p>
            <a:pPr marL="0" indent="0">
              <a:buNone/>
            </a:pPr>
            <a:endParaRPr lang="zh-CN" altLang="en-US">
              <a:latin typeface="Times New Roman" panose="02020603050405020304" pitchFamily="18" charset="0"/>
              <a:cs typeface="Times New Roman" panose="02020603050405020304" pitchFamily="18" charset="0"/>
            </a:endParaRPr>
          </a:p>
        </p:txBody>
      </p:sp>
      <p:sp>
        <p:nvSpPr>
          <p:cNvPr id="14" name="右箭头 13"/>
          <p:cNvSpPr/>
          <p:nvPr/>
        </p:nvSpPr>
        <p:spPr>
          <a:xfrm>
            <a:off x="4785360" y="3301365"/>
            <a:ext cx="785495" cy="639445"/>
          </a:xfrm>
          <a:prstGeom prst="rightArrow">
            <a:avLst/>
          </a:prstGeom>
          <a:solidFill>
            <a:schemeClr val="accent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9" name="圆角矩形 8"/>
          <p:cNvSpPr/>
          <p:nvPr/>
        </p:nvSpPr>
        <p:spPr>
          <a:xfrm>
            <a:off x="882650" y="2856230"/>
            <a:ext cx="3434715" cy="1419225"/>
          </a:xfrm>
          <a:prstGeom prst="roundRect">
            <a:avLst/>
          </a:prstGeom>
          <a:solidFill>
            <a:schemeClr val="accent1">
              <a:lumMod val="20000"/>
              <a:lumOff val="80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a:endParaRPr lang="en-US" altLang="zh-CN">
              <a:solidFill>
                <a:srgbClr val="1F497D"/>
              </a:solidFill>
              <a:latin typeface="Times New Roman" panose="02020603050405020304" pitchFamily="18" charset="0"/>
              <a:cs typeface="Times New Roman" panose="02020603050405020304" pitchFamily="18" charset="0"/>
              <a:sym typeface="+mn-ea"/>
            </a:endParaRPr>
          </a:p>
          <a:p>
            <a:pPr marL="274320" lvl="1"/>
            <a:r>
              <a:rPr lang="en-US" altLang="zh-CN" sz="2000">
                <a:solidFill>
                  <a:prstClr val="black"/>
                </a:solidFill>
                <a:latin typeface="Times New Roman" panose="02020603050405020304" pitchFamily="18" charset="0"/>
                <a:cs typeface="Times New Roman" panose="02020603050405020304" pitchFamily="18" charset="0"/>
                <a:sym typeface="+mn-ea"/>
              </a:rPr>
              <a:t>temp1  =  inttoreal</a:t>
            </a:r>
            <a:r>
              <a:rPr lang="zh-CN" altLang="en-US" sz="2000">
                <a:solidFill>
                  <a:prstClr val="black"/>
                </a:solidFill>
                <a:latin typeface="Times New Roman" panose="02020603050405020304" pitchFamily="18" charset="0"/>
                <a:cs typeface="Times New Roman" panose="02020603050405020304" pitchFamily="18" charset="0"/>
                <a:sym typeface="+mn-ea"/>
              </a:rPr>
              <a:t>（</a:t>
            </a:r>
            <a:r>
              <a:rPr lang="en-US" altLang="zh-CN" sz="2000">
                <a:solidFill>
                  <a:prstClr val="black"/>
                </a:solidFill>
                <a:latin typeface="Times New Roman" panose="02020603050405020304" pitchFamily="18" charset="0"/>
                <a:cs typeface="Times New Roman" panose="02020603050405020304" pitchFamily="18" charset="0"/>
                <a:sym typeface="+mn-ea"/>
              </a:rPr>
              <a:t>60</a:t>
            </a:r>
            <a:r>
              <a:rPr lang="zh-CN" altLang="en-US" sz="2000">
                <a:solidFill>
                  <a:prstClr val="black"/>
                </a:solidFill>
                <a:latin typeface="Times New Roman" panose="02020603050405020304" pitchFamily="18" charset="0"/>
                <a:cs typeface="Times New Roman" panose="02020603050405020304" pitchFamily="18" charset="0"/>
                <a:sym typeface="+mn-ea"/>
              </a:rPr>
              <a:t>）</a:t>
            </a:r>
            <a:endParaRPr lang="zh-CN" altLang="en-US" sz="2000">
              <a:solidFill>
                <a:prstClr val="black"/>
              </a:solidFill>
              <a:latin typeface="Times New Roman" panose="02020603050405020304" pitchFamily="18" charset="0"/>
              <a:cs typeface="Times New Roman" panose="02020603050405020304" pitchFamily="18" charset="0"/>
            </a:endParaRPr>
          </a:p>
          <a:p>
            <a:pPr marL="274320" lvl="1"/>
            <a:r>
              <a:rPr lang="en-US" altLang="zh-CN" sz="2000">
                <a:solidFill>
                  <a:prstClr val="black"/>
                </a:solidFill>
                <a:latin typeface="Times New Roman" panose="02020603050405020304" pitchFamily="18" charset="0"/>
                <a:cs typeface="Times New Roman" panose="02020603050405020304" pitchFamily="18" charset="0"/>
                <a:sym typeface="+mn-ea"/>
              </a:rPr>
              <a:t>temp2  =  id2 * temp1</a:t>
            </a:r>
            <a:endParaRPr lang="en-US" altLang="zh-CN" sz="2000">
              <a:solidFill>
                <a:prstClr val="black"/>
              </a:solidFill>
              <a:latin typeface="Times New Roman" panose="02020603050405020304" pitchFamily="18" charset="0"/>
              <a:cs typeface="Times New Roman" panose="02020603050405020304" pitchFamily="18" charset="0"/>
            </a:endParaRPr>
          </a:p>
          <a:p>
            <a:pPr marL="274320" lvl="1"/>
            <a:r>
              <a:rPr lang="en-US" altLang="zh-CN" sz="2000">
                <a:solidFill>
                  <a:prstClr val="black"/>
                </a:solidFill>
                <a:latin typeface="Times New Roman" panose="02020603050405020304" pitchFamily="18" charset="0"/>
                <a:cs typeface="Times New Roman" panose="02020603050405020304" pitchFamily="18" charset="0"/>
                <a:sym typeface="+mn-ea"/>
              </a:rPr>
              <a:t>     id1  =  temp2</a:t>
            </a:r>
            <a:endParaRPr lang="en-US" altLang="zh-CN">
              <a:solidFill>
                <a:srgbClr val="1F497D"/>
              </a:solidFill>
              <a:latin typeface="Times New Roman" panose="02020603050405020304" pitchFamily="18" charset="0"/>
              <a:cs typeface="Times New Roman" panose="02020603050405020304" pitchFamily="18" charset="0"/>
            </a:endParaRPr>
          </a:p>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3" name="圆角矩形 12"/>
          <p:cNvSpPr/>
          <p:nvPr/>
        </p:nvSpPr>
        <p:spPr>
          <a:xfrm>
            <a:off x="5945505" y="3108325"/>
            <a:ext cx="2220595" cy="915035"/>
          </a:xfrm>
          <a:prstGeom prst="roundRect">
            <a:avLst/>
          </a:prstGeom>
          <a:solidFill>
            <a:schemeClr val="accent1">
              <a:lumMod val="20000"/>
              <a:lumOff val="80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a:endParaRPr lang="en-US" altLang="zh-CN">
              <a:solidFill>
                <a:srgbClr val="1F497D"/>
              </a:solidFill>
              <a:latin typeface="Times New Roman" panose="02020603050405020304" pitchFamily="18" charset="0"/>
              <a:cs typeface="Times New Roman" panose="02020603050405020304" pitchFamily="18" charset="0"/>
              <a:sym typeface="+mn-ea"/>
            </a:endParaRPr>
          </a:p>
          <a:p>
            <a:pPr marL="274320" lvl="1"/>
            <a:r>
              <a:rPr sz="2000">
                <a:solidFill>
                  <a:prstClr val="black"/>
                </a:solidFill>
                <a:latin typeface="Times New Roman" panose="02020603050405020304" pitchFamily="18" charset="0"/>
                <a:cs typeface="Times New Roman" panose="02020603050405020304" pitchFamily="18" charset="0"/>
                <a:sym typeface="+mn-ea"/>
              </a:rPr>
              <a:t>id1 =  id2 * 60</a:t>
            </a:r>
            <a:endParaRPr sz="2400">
              <a:solidFill>
                <a:srgbClr val="1F497D"/>
              </a:solidFill>
              <a:latin typeface="Times New Roman" panose="02020603050405020304" pitchFamily="18" charset="0"/>
              <a:cs typeface="Times New Roman" panose="02020603050405020304" pitchFamily="18" charset="0"/>
              <a:sym typeface="+mn-ea"/>
            </a:endParaRPr>
          </a:p>
          <a:p>
            <a:pPr algn="ctr"/>
            <a:endParaRPr lang="zh-CN" altLang="en-US">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目标程序生成</a:t>
            </a: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生成可重定位的</a:t>
            </a:r>
            <a:r>
              <a:rPr lang="zh-CN" altLang="en-US" b="1">
                <a:solidFill>
                  <a:schemeClr val="accent1"/>
                </a:solidFill>
                <a:latin typeface="Times New Roman" panose="02020603050405020304" pitchFamily="18" charset="0"/>
                <a:cs typeface="Times New Roman" panose="02020603050405020304" pitchFamily="18" charset="0"/>
              </a:rPr>
              <a:t>机器代码</a:t>
            </a:r>
            <a:r>
              <a:rPr lang="zh-CN" altLang="en-US">
                <a:latin typeface="Times New Roman" panose="02020603050405020304" pitchFamily="18" charset="0"/>
                <a:cs typeface="Times New Roman" panose="02020603050405020304" pitchFamily="18" charset="0"/>
              </a:rPr>
              <a:t>或</a:t>
            </a:r>
            <a:r>
              <a:rPr lang="zh-CN" altLang="en-US" b="1">
                <a:solidFill>
                  <a:schemeClr val="accent1"/>
                </a:solidFill>
                <a:latin typeface="Times New Roman" panose="02020603050405020304" pitchFamily="18" charset="0"/>
                <a:cs typeface="Times New Roman" panose="02020603050405020304" pitchFamily="18" charset="0"/>
              </a:rPr>
              <a:t>汇编码</a:t>
            </a:r>
            <a:endParaRPr lang="zh-CN" altLang="en-US" b="1">
              <a:solidFill>
                <a:schemeClr val="tx1"/>
              </a:solidFill>
              <a:latin typeface="Times New Roman" panose="02020603050405020304" pitchFamily="18" charset="0"/>
              <a:cs typeface="Times New Roman" panose="02020603050405020304" pitchFamily="18" charset="0"/>
            </a:endParaRPr>
          </a:p>
        </p:txBody>
      </p:sp>
      <p:grpSp>
        <p:nvGrpSpPr>
          <p:cNvPr id="26" name="组合 25"/>
          <p:cNvGrpSpPr/>
          <p:nvPr/>
        </p:nvGrpSpPr>
        <p:grpSpPr>
          <a:xfrm>
            <a:off x="927100" y="2648585"/>
            <a:ext cx="6777355" cy="2459990"/>
            <a:chOff x="1863" y="5459"/>
            <a:chExt cx="10673" cy="3874"/>
          </a:xfrm>
        </p:grpSpPr>
        <p:sp>
          <p:nvSpPr>
            <p:cNvPr id="4" name="竖卷形 3"/>
            <p:cNvSpPr/>
            <p:nvPr/>
          </p:nvSpPr>
          <p:spPr>
            <a:xfrm>
              <a:off x="8432" y="5459"/>
              <a:ext cx="4104" cy="3049"/>
            </a:xfrm>
            <a:prstGeom prst="verticalScroll">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a:solidFill>
                    <a:prstClr val="black"/>
                  </a:solidFill>
                  <a:latin typeface="Times New Roman" panose="02020603050405020304" pitchFamily="18" charset="0"/>
                  <a:cs typeface="Times New Roman" panose="02020603050405020304" pitchFamily="18" charset="0"/>
                </a:rPr>
                <a:t>MOVF ID2, R2</a:t>
              </a:r>
            </a:p>
            <a:p>
              <a:pPr algn="just"/>
              <a:r>
                <a:rPr lang="en-US" altLang="zh-CN" sz="2000">
                  <a:solidFill>
                    <a:prstClr val="black"/>
                  </a:solidFill>
                  <a:latin typeface="Times New Roman" panose="02020603050405020304" pitchFamily="18" charset="0"/>
                  <a:cs typeface="Times New Roman" panose="02020603050405020304" pitchFamily="18" charset="0"/>
                </a:rPr>
                <a:t>MULF # 60.0, R2</a:t>
              </a:r>
            </a:p>
            <a:p>
              <a:pPr algn="just"/>
              <a:r>
                <a:rPr lang="en-US" altLang="zh-CN" sz="2000">
                  <a:solidFill>
                    <a:prstClr val="black"/>
                  </a:solidFill>
                  <a:latin typeface="Times New Roman" panose="02020603050405020304" pitchFamily="18" charset="0"/>
                  <a:cs typeface="Times New Roman" panose="02020603050405020304" pitchFamily="18" charset="0"/>
                </a:rPr>
                <a:t>MOVF R2, ID1</a:t>
              </a:r>
            </a:p>
          </p:txBody>
        </p:sp>
        <p:sp>
          <p:nvSpPr>
            <p:cNvPr id="13" name="文本框 12"/>
            <p:cNvSpPr txBox="1"/>
            <p:nvPr/>
          </p:nvSpPr>
          <p:spPr>
            <a:xfrm>
              <a:off x="9540" y="8705"/>
              <a:ext cx="1888" cy="628"/>
            </a:xfrm>
            <a:prstGeom prst="rect">
              <a:avLst/>
            </a:prstGeom>
            <a:noFill/>
          </p:spPr>
          <p:txBody>
            <a:bodyPr wrap="none" rtlCol="0" anchor="t">
              <a:spAutoFit/>
            </a:bodyPr>
            <a:lstStyle/>
            <a:p>
              <a:r>
                <a:rPr lang="zh-CN" altLang="en-US" sz="20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汇编代码</a:t>
              </a:r>
            </a:p>
          </p:txBody>
        </p:sp>
        <p:sp>
          <p:nvSpPr>
            <p:cNvPr id="14" name="右箭头 13"/>
            <p:cNvSpPr/>
            <p:nvPr/>
          </p:nvSpPr>
          <p:spPr>
            <a:xfrm>
              <a:off x="6337" y="6480"/>
              <a:ext cx="1237" cy="1007"/>
            </a:xfrm>
            <a:prstGeom prst="rightArrow">
              <a:avLst/>
            </a:prstGeom>
            <a:solidFill>
              <a:schemeClr val="accent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2480" y="8186"/>
              <a:ext cx="1888" cy="628"/>
            </a:xfrm>
            <a:prstGeom prst="rect">
              <a:avLst/>
            </a:prstGeom>
            <a:noFill/>
          </p:spPr>
          <p:txBody>
            <a:bodyPr wrap="none" rtlCol="0" anchor="t">
              <a:spAutoFit/>
            </a:bodyPr>
            <a:lstStyle/>
            <a:p>
              <a:r>
                <a:rPr lang="zh-CN" altLang="en-US" sz="20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三地址码</a:t>
              </a:r>
            </a:p>
          </p:txBody>
        </p:sp>
        <p:sp>
          <p:nvSpPr>
            <p:cNvPr id="25" name="圆角矩形 24"/>
            <p:cNvSpPr/>
            <p:nvPr/>
          </p:nvSpPr>
          <p:spPr>
            <a:xfrm>
              <a:off x="1863" y="6263"/>
              <a:ext cx="3497" cy="1441"/>
            </a:xfrm>
            <a:prstGeom prst="roundRect">
              <a:avLst/>
            </a:prstGeom>
            <a:solidFill>
              <a:schemeClr val="accent1">
                <a:lumMod val="20000"/>
                <a:lumOff val="80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a:endParaRPr lang="en-US" altLang="zh-CN">
                <a:solidFill>
                  <a:srgbClr val="1F497D"/>
                </a:solidFill>
                <a:latin typeface="Times New Roman" panose="02020603050405020304" pitchFamily="18" charset="0"/>
                <a:cs typeface="Times New Roman" panose="02020603050405020304" pitchFamily="18" charset="0"/>
                <a:sym typeface="+mn-ea"/>
              </a:endParaRPr>
            </a:p>
            <a:p>
              <a:pPr marL="274320" lvl="1"/>
              <a:r>
                <a:rPr sz="2000">
                  <a:solidFill>
                    <a:prstClr val="black"/>
                  </a:solidFill>
                  <a:latin typeface="Times New Roman" panose="02020603050405020304" pitchFamily="18" charset="0"/>
                  <a:cs typeface="Times New Roman" panose="02020603050405020304" pitchFamily="18" charset="0"/>
                  <a:sym typeface="+mn-ea"/>
                </a:rPr>
                <a:t>id1 =  id2 * 60</a:t>
              </a:r>
              <a:endParaRPr sz="2400">
                <a:solidFill>
                  <a:srgbClr val="1F497D"/>
                </a:solidFill>
                <a:latin typeface="Times New Roman" panose="02020603050405020304" pitchFamily="18" charset="0"/>
                <a:cs typeface="Times New Roman" panose="02020603050405020304" pitchFamily="18" charset="0"/>
                <a:sym typeface="+mn-ea"/>
              </a:endParaRPr>
            </a:p>
            <a:p>
              <a:pPr algn="ctr"/>
              <a:endParaRPr lang="zh-CN" altLang="en-US">
                <a:solidFill>
                  <a:prstClr val="white"/>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符号表管理</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编译器的一项重要工作是记录源程序中使用的标识符，并收集每个标识符的各种属性。</a:t>
            </a:r>
          </a:p>
          <a:p>
            <a:pPr lvl="1"/>
            <a:r>
              <a:rPr lang="zh-CN" altLang="en-US" dirty="0">
                <a:latin typeface="Times New Roman" panose="02020603050405020304" pitchFamily="18" charset="0"/>
                <a:cs typeface="Times New Roman" panose="02020603050405020304" pitchFamily="18" charset="0"/>
              </a:rPr>
              <a:t>这些属性提供标识符的存储分配、类型和作用域信息。</a:t>
            </a:r>
          </a:p>
          <a:p>
            <a:pPr lvl="1"/>
            <a:r>
              <a:rPr lang="zh-CN" altLang="en-US" dirty="0">
                <a:latin typeface="Times New Roman" panose="02020603050405020304" pitchFamily="18" charset="0"/>
                <a:cs typeface="Times New Roman" panose="02020603050405020304" pitchFamily="18" charset="0"/>
              </a:rPr>
              <a:t>如果是过程标识符，还有参数的个数和类型、参数传递方式和返回值类型。</a:t>
            </a:r>
          </a:p>
          <a:p>
            <a:r>
              <a:rPr lang="zh-CN" altLang="en-US">
                <a:latin typeface="Times New Roman" panose="02020603050405020304" pitchFamily="18" charset="0"/>
                <a:cs typeface="Times New Roman" panose="02020603050405020304" pitchFamily="18" charset="0"/>
              </a:rPr>
              <a:t>符号表是为每个标识符保存一个记录的数据结构，记录的域是标识符的属性。</a:t>
            </a:r>
          </a:p>
          <a:p>
            <a:pPr lvl="1"/>
            <a:r>
              <a:rPr lang="zh-CN" altLang="en-US">
                <a:latin typeface="Times New Roman" panose="02020603050405020304" pitchFamily="18" charset="0"/>
                <a:cs typeface="Times New Roman" panose="02020603050405020304" pitchFamily="18" charset="0"/>
              </a:rPr>
              <a:t>该</a:t>
            </a:r>
            <a:r>
              <a:rPr lang="zh-CN" altLang="en-US" dirty="0">
                <a:latin typeface="Times New Roman" panose="02020603050405020304" pitchFamily="18" charset="0"/>
                <a:cs typeface="Times New Roman" panose="02020603050405020304" pitchFamily="18" charset="0"/>
              </a:rPr>
              <a:t>数据结构允许我们迅速地找到一个标识符的记录，在此记录中存储和读取数据。</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Times New Roman" panose="02020603050405020304" pitchFamily="18" charset="0"/>
                <a:cs typeface="Times New Roman" panose="02020603050405020304" pitchFamily="18" charset="0"/>
                <a:sym typeface="+mn-ea"/>
              </a:rPr>
              <a:t>符号表管理</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词法分析器把源程序的</a:t>
            </a:r>
            <a:r>
              <a:rPr lang="zh-CN" altLang="en-US">
                <a:solidFill>
                  <a:schemeClr val="tx2"/>
                </a:solidFill>
                <a:latin typeface="Times New Roman" panose="02020603050405020304" pitchFamily="18" charset="0"/>
                <a:cs typeface="Times New Roman" panose="02020603050405020304" pitchFamily="18" charset="0"/>
              </a:rPr>
              <a:t>标识符</a:t>
            </a:r>
            <a:r>
              <a:rPr lang="zh-CN" altLang="en-US">
                <a:latin typeface="Times New Roman" panose="02020603050405020304" pitchFamily="18" charset="0"/>
                <a:cs typeface="Times New Roman" panose="02020603050405020304" pitchFamily="18" charset="0"/>
              </a:rPr>
              <a:t>填入符号表。但是，词法分析期间不能确定一个标识符的属性。</a:t>
            </a:r>
          </a:p>
          <a:p>
            <a:pPr lvl="1"/>
            <a:r>
              <a:rPr lang="zh-CN" altLang="en-US">
                <a:latin typeface="Times New Roman" panose="02020603050405020304" pitchFamily="18" charset="0"/>
                <a:cs typeface="Times New Roman" panose="02020603050405020304" pitchFamily="18" charset="0"/>
              </a:rPr>
              <a:t>例如： </a:t>
            </a:r>
            <a:r>
              <a:rPr lang="en-US" altLang="zh-CN">
                <a:solidFill>
                  <a:schemeClr val="tx2"/>
                </a:solidFill>
                <a:latin typeface="Times New Roman" panose="02020603050405020304" pitchFamily="18" charset="0"/>
                <a:cs typeface="Times New Roman" panose="02020603050405020304" pitchFamily="18" charset="0"/>
              </a:rPr>
              <a:t>var position </a:t>
            </a:r>
            <a:r>
              <a:rPr lang="zh-CN" altLang="en-US">
                <a:solidFill>
                  <a:schemeClr val="tx2"/>
                </a:solidFill>
                <a:latin typeface="Times New Roman" panose="02020603050405020304" pitchFamily="18" charset="0"/>
                <a:cs typeface="Times New Roman" panose="02020603050405020304" pitchFamily="18" charset="0"/>
              </a:rPr>
              <a:t>， </a:t>
            </a:r>
            <a:r>
              <a:rPr lang="en-US" altLang="zh-CN">
                <a:solidFill>
                  <a:schemeClr val="tx2"/>
                </a:solidFill>
                <a:latin typeface="Times New Roman" panose="02020603050405020304" pitchFamily="18" charset="0"/>
                <a:cs typeface="Times New Roman" panose="02020603050405020304" pitchFamily="18" charset="0"/>
              </a:rPr>
              <a:t>rate</a:t>
            </a:r>
            <a:r>
              <a:rPr lang="zh-CN" altLang="en-US">
                <a:solidFill>
                  <a:schemeClr val="tx2"/>
                </a:solidFill>
                <a:latin typeface="Times New Roman" panose="02020603050405020304" pitchFamily="18" charset="0"/>
                <a:cs typeface="Times New Roman" panose="02020603050405020304" pitchFamily="18" charset="0"/>
              </a:rPr>
              <a:t>：</a:t>
            </a:r>
            <a:r>
              <a:rPr lang="en-US" altLang="zh-CN">
                <a:solidFill>
                  <a:schemeClr val="tx2"/>
                </a:solidFill>
                <a:latin typeface="Times New Roman" panose="02020603050405020304" pitchFamily="18" charset="0"/>
                <a:cs typeface="Times New Roman" panose="02020603050405020304" pitchFamily="18" charset="0"/>
              </a:rPr>
              <a:t>real</a:t>
            </a:r>
            <a:r>
              <a:rPr lang="zh-CN" altLang="en-US">
                <a:solidFill>
                  <a:schemeClr val="tx2"/>
                </a:solidFill>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其余的阶段把</a:t>
            </a:r>
            <a:r>
              <a:rPr lang="zh-CN" altLang="en-US">
                <a:solidFill>
                  <a:schemeClr val="tx2"/>
                </a:solidFill>
                <a:latin typeface="Times New Roman" panose="02020603050405020304" pitchFamily="18" charset="0"/>
                <a:cs typeface="Times New Roman" panose="02020603050405020304" pitchFamily="18" charset="0"/>
              </a:rPr>
              <a:t>标识符的信息</a:t>
            </a:r>
            <a:r>
              <a:rPr lang="zh-CN" altLang="en-US">
                <a:latin typeface="Times New Roman" panose="02020603050405020304" pitchFamily="18" charset="0"/>
                <a:cs typeface="Times New Roman" panose="02020603050405020304" pitchFamily="18" charset="0"/>
              </a:rPr>
              <a:t>填入符号表，然后以不同的方式使用这些信息</a:t>
            </a:r>
          </a:p>
          <a:p>
            <a:endParaRPr lang="zh-CN" altLang="en-US">
              <a:latin typeface="Times New Roman" panose="02020603050405020304" pitchFamily="18" charset="0"/>
              <a:cs typeface="Times New Roman" panose="02020603050405020304" pitchFamily="18" charset="0"/>
            </a:endParaRPr>
          </a:p>
        </p:txBody>
      </p:sp>
      <p:graphicFrame>
        <p:nvGraphicFramePr>
          <p:cNvPr id="6" name="表格 5"/>
          <p:cNvGraphicFramePr/>
          <p:nvPr/>
        </p:nvGraphicFramePr>
        <p:xfrm>
          <a:off x="2170430" y="4858385"/>
          <a:ext cx="4153535" cy="1371600"/>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1842770">
                  <a:extLst>
                    <a:ext uri="{9D8B030D-6E8A-4147-A177-3AD203B41FA5}">
                      <a16:colId xmlns:a16="http://schemas.microsoft.com/office/drawing/2014/main" val="20001"/>
                    </a:ext>
                  </a:extLst>
                </a:gridCol>
                <a:gridCol w="1882140">
                  <a:extLst>
                    <a:ext uri="{9D8B030D-6E8A-4147-A177-3AD203B41FA5}">
                      <a16:colId xmlns:a16="http://schemas.microsoft.com/office/drawing/2014/main" val="20002"/>
                    </a:ext>
                  </a:extLst>
                </a:gridCol>
              </a:tblGrid>
              <a:tr h="457200">
                <a:tc>
                  <a:txBody>
                    <a:bodyPr/>
                    <a:lstStyle/>
                    <a:p>
                      <a:pPr>
                        <a:buNone/>
                      </a:pPr>
                      <a:r>
                        <a:rPr lang="en-US" altLang="zh-CN" sz="2400" b="0">
                          <a:solidFill>
                            <a:schemeClr val="tx1"/>
                          </a:solidFill>
                          <a:latin typeface="Times New Roman" panose="02020603050405020304" pitchFamily="18" charset="0"/>
                          <a:cs typeface="Times New Roman" panose="02020603050405020304" pitchFamily="18" charset="0"/>
                        </a:rPr>
                        <a:t>1</a:t>
                      </a: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sz="2400" b="0">
                          <a:solidFill>
                            <a:schemeClr val="tx1"/>
                          </a:solidFill>
                          <a:latin typeface="Times New Roman" panose="02020603050405020304" pitchFamily="18" charset="0"/>
                          <a:cs typeface="Times New Roman" panose="02020603050405020304" pitchFamily="18" charset="0"/>
                        </a:rPr>
                        <a:t>position</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zh-CN" altLang="en-US" sz="2400" b="0">
                          <a:solidFill>
                            <a:schemeClr val="tx1"/>
                          </a:solidFill>
                          <a:sym typeface="+mn-ea"/>
                        </a:rPr>
                        <a: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extLst>
                  <a:ext uri="{0D108BD9-81ED-4DB2-BD59-A6C34878D82A}">
                    <a16:rowId xmlns:a16="http://schemas.microsoft.com/office/drawing/2014/main" val="10000"/>
                  </a:ext>
                </a:extLst>
              </a:tr>
              <a:tr h="381000">
                <a:tc>
                  <a:txBody>
                    <a:bodyPr/>
                    <a:lstStyle/>
                    <a:p>
                      <a:pPr>
                        <a:buNone/>
                      </a:pPr>
                      <a:r>
                        <a:rPr lang="en-US" altLang="zh-CN" sz="2400">
                          <a:latin typeface="Times New Roman" panose="02020603050405020304" pitchFamily="18" charset="0"/>
                          <a:cs typeface="Times New Roman" panose="02020603050405020304" pitchFamily="18" charset="0"/>
                        </a:rPr>
                        <a:t>2</a:t>
                      </a: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sz="2400">
                          <a:latin typeface="Times New Roman" panose="02020603050405020304" pitchFamily="18" charset="0"/>
                          <a:cs typeface="Times New Roman" panose="02020603050405020304" pitchFamily="18" charset="0"/>
                        </a:rPr>
                        <a:t>rate</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zh-CN" altLang="en-US" sz="2400">
                          <a:sym typeface="+mn-ea"/>
                        </a:rPr>
                        <a: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extLst>
                  <a:ext uri="{0D108BD9-81ED-4DB2-BD59-A6C34878D82A}">
                    <a16:rowId xmlns:a16="http://schemas.microsoft.com/office/drawing/2014/main" val="10001"/>
                  </a:ext>
                </a:extLst>
              </a:tr>
              <a:tr h="381000">
                <a:tc>
                  <a:txBody>
                    <a:bodyPr/>
                    <a:lstStyle/>
                    <a:p>
                      <a:pPr>
                        <a:buNone/>
                      </a:pPr>
                      <a:endParaRPr lang="en-US" altLang="zh-CN" sz="2400"/>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sz="2400"/>
                        <a:t>…</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zh-CN" altLang="en-US" sz="2400"/>
                        <a: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7" name="文本框 6"/>
          <p:cNvSpPr txBox="1"/>
          <p:nvPr/>
        </p:nvSpPr>
        <p:spPr>
          <a:xfrm>
            <a:off x="2116455" y="3612515"/>
            <a:ext cx="4363085" cy="583565"/>
          </a:xfrm>
          <a:prstGeom prst="rect">
            <a:avLst/>
          </a:prstGeom>
          <a:noFill/>
        </p:spPr>
        <p:txBody>
          <a:bodyPr wrap="none" rtlCol="0" anchor="t">
            <a:spAutoFit/>
          </a:bodyPr>
          <a:lstStyle/>
          <a:p>
            <a:r>
              <a:rPr lang="en-US" altLang="zh-CN" sz="32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r>
              <a:rPr lang="en-US" altLang="zh-CN" sz="32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32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32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32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rate</a:t>
            </a:r>
            <a:r>
              <a:rPr lang="en-US" altLang="zh-CN" sz="32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sz="32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rPr>
              <a:t>60</a:t>
            </a:r>
          </a:p>
        </p:txBody>
      </p:sp>
      <p:cxnSp>
        <p:nvCxnSpPr>
          <p:cNvPr id="9" name="直接连接符 8"/>
          <p:cNvCxnSpPr/>
          <p:nvPr/>
        </p:nvCxnSpPr>
        <p:spPr>
          <a:xfrm>
            <a:off x="4429760" y="4196080"/>
            <a:ext cx="74231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364990" y="419608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p>
        </p:txBody>
      </p:sp>
      <p:cxnSp>
        <p:nvCxnSpPr>
          <p:cNvPr id="18" name="直接连接符 17"/>
          <p:cNvCxnSpPr/>
          <p:nvPr/>
        </p:nvCxnSpPr>
        <p:spPr>
          <a:xfrm>
            <a:off x="2019935" y="4196080"/>
            <a:ext cx="168338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313305" y="419608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4" grpId="1"/>
      <p:bldP spid="19" grpId="0"/>
      <p:bldP spid="1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出错管理</a:t>
            </a: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每个阶段都可能发现源程序的错误。发现错误后，该阶段必须处理此错误，使得编译可以继续进行，以便进一步发现源程序的其他错误。</a:t>
            </a:r>
          </a:p>
          <a:p>
            <a:pPr lvl="1"/>
            <a:r>
              <a:rPr lang="zh-CN" altLang="en-US">
                <a:latin typeface="Times New Roman" panose="02020603050405020304" pitchFamily="18" charset="0"/>
                <a:cs typeface="Times New Roman" panose="02020603050405020304" pitchFamily="18" charset="0"/>
              </a:rPr>
              <a:t>词法分析：当前被扫描的字符串不能形成语言的词法记号。</a:t>
            </a:r>
          </a:p>
          <a:p>
            <a:pPr lvl="1"/>
            <a:r>
              <a:rPr lang="zh-CN" altLang="en-US">
                <a:latin typeface="Times New Roman" panose="02020603050405020304" pitchFamily="18" charset="0"/>
                <a:cs typeface="Times New Roman" panose="02020603050405020304" pitchFamily="18" charset="0"/>
              </a:rPr>
              <a:t>语法分析：记号流违反语言的语法规则。</a:t>
            </a:r>
          </a:p>
          <a:p>
            <a:pPr lvl="1"/>
            <a:r>
              <a:rPr lang="zh-CN" altLang="en-US">
                <a:latin typeface="Times New Roman" panose="02020603050405020304" pitchFamily="18" charset="0"/>
                <a:cs typeface="Times New Roman" panose="02020603050405020304" pitchFamily="18" charset="0"/>
              </a:rPr>
              <a:t>语义分析：编译器试图找出语法正确但对所含的操作来说是无意义的结构，如相加的两个标识符，其一是数组名，另一个是过程名。</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Times New Roman" panose="02020603050405020304" pitchFamily="18" charset="0"/>
                <a:cs typeface="Times New Roman" panose="02020603050405020304" pitchFamily="18" charset="0"/>
              </a:rPr>
              <a:t>课程内容</a:t>
            </a: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编译器各阶段的主要任务</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err="1">
                <a:latin typeface="Times New Roman" panose="02020603050405020304" pitchFamily="18" charset="0"/>
                <a:cs typeface="Times New Roman" panose="02020603050405020304" pitchFamily="18" charset="0"/>
              </a:rPr>
              <a:t>C和Java编译系统</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语言编译系统</a:t>
            </a:r>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设有两个文件</a:t>
            </a:r>
          </a:p>
          <a:p>
            <a:pPr lvl="1">
              <a:buClr>
                <a:schemeClr val="accent1"/>
              </a:buClr>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main.c</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swap.c</a:t>
            </a:r>
            <a:endParaRPr lang="en-US" altLang="zh-CN" dirty="0">
              <a:latin typeface="Times New Roman" panose="02020603050405020304" pitchFamily="18" charset="0"/>
              <a:cs typeface="Times New Roman" panose="02020603050405020304" pitchFamily="18" charset="0"/>
            </a:endParaRPr>
          </a:p>
          <a:p>
            <a:pPr marL="0" lv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gcc</a:t>
            </a:r>
            <a:r>
              <a:rPr lang="en-US" altLang="zh-CN" dirty="0">
                <a:latin typeface="Times New Roman" panose="02020603050405020304" pitchFamily="18" charset="0"/>
                <a:cs typeface="Times New Roman" panose="02020603050405020304" pitchFamily="18" charset="0"/>
              </a:rPr>
              <a:t>–v–o swap </a:t>
            </a:r>
            <a:r>
              <a:rPr lang="en-US" altLang="zh-CN" dirty="0" err="1">
                <a:latin typeface="Times New Roman" panose="02020603050405020304" pitchFamily="18" charset="0"/>
                <a:cs typeface="Times New Roman" panose="02020603050405020304" pitchFamily="18" charset="0"/>
              </a:rPr>
              <a:t>main.c</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swap.c</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-v </a:t>
            </a:r>
            <a:r>
              <a:rPr lang="en-US" altLang="zh-CN" dirty="0" err="1">
                <a:latin typeface="Times New Roman" panose="02020603050405020304" pitchFamily="18" charset="0"/>
                <a:cs typeface="Times New Roman" panose="02020603050405020304" pitchFamily="18" charset="0"/>
              </a:rPr>
              <a:t>可以输出该编译系统各步骤执行的命令和执行结果</a:t>
            </a:r>
            <a:endParaRPr lang="en-US" altLang="zh-CN"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-o </a:t>
            </a:r>
            <a:r>
              <a:rPr lang="en-US" altLang="zh-CN" dirty="0" err="1">
                <a:latin typeface="Times New Roman" panose="02020603050405020304" pitchFamily="18" charset="0"/>
                <a:cs typeface="Times New Roman" panose="02020603050405020304" pitchFamily="18" charset="0"/>
              </a:rPr>
              <a:t>指示生成的可执行文件的名字</a:t>
            </a:r>
            <a:endParaRPr lang="en-US" altLang="zh-CN"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预处理器</a:t>
              </a: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修改后的源程序</a:t>
              </a: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目标汇编程序</a:t>
              </a: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可重定位机器代码</a:t>
              </a: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编译器</a:t>
              </a: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汇编器</a:t>
              </a: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连接器</a:t>
              </a: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可执行的目标程序</a:t>
              </a: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语言编译系统</a:t>
            </a:r>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连接器：收集、组织程序所需的不同代码和数据</a:t>
            </a:r>
            <a:endParaRPr lang="zh-CN" altLang="en-US"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静态连接器：将多个可重定位目标文件组成一个可执行目标文件（也可以组成一个可重定位目标文件</a:t>
            </a:r>
            <a:r>
              <a:rPr lang="en-US" altLang="zh-CN" sz="2000"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动态连接器：支持在内存中的可执行程序在执行时与共享目标文件进行动态的连接</a:t>
            </a:r>
            <a:r>
              <a:rPr lang="en-US" altLang="zh-CN" sz="2000"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预处理器</a:t>
              </a: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修改后的源程序</a:t>
              </a: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目标汇编程序</a:t>
              </a: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可重定位机器代码</a:t>
              </a: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编译器</a:t>
              </a: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汇编器</a:t>
              </a: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连接器</a:t>
              </a: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可执行的目标程序</a:t>
              </a: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语言编译系统</a:t>
            </a:r>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预处理器</a:t>
            </a:r>
            <a:endParaRPr lang="zh-CN" altLang="en-US" dirty="0">
              <a:latin typeface="Times New Roman" panose="02020603050405020304" pitchFamily="18" charset="0"/>
              <a:cs typeface="Times New Roman" panose="02020603050405020304" pitchFamily="18" charset="0"/>
            </a:endParaRPr>
          </a:p>
          <a:p>
            <a:pPr lvl="1" algn="l">
              <a:buClr>
                <a:schemeClr val="accent1"/>
              </a:buClr>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实现文件包含</a:t>
            </a:r>
            <a:endParaRPr lang="en-US" altLang="zh-CN" dirty="0">
              <a:latin typeface="Times New Roman" panose="02020603050405020304" pitchFamily="18" charset="0"/>
              <a:cs typeface="Times New Roman" panose="02020603050405020304" pitchFamily="18" charset="0"/>
            </a:endParaRPr>
          </a:p>
          <a:p>
            <a:pPr marL="548640" lvl="2" indent="0" algn="l">
              <a:buClr>
                <a:schemeClr val="accent1"/>
              </a:buClr>
              <a:buSzPct val="8500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sym typeface="+mn-ea"/>
              </a:rPr>
              <a:t> #include &lt;</a:t>
            </a:r>
            <a:r>
              <a:rPr lang="en-US" altLang="zh-CN" sz="1800" dirty="0" err="1">
                <a:latin typeface="Times New Roman" panose="02020603050405020304" pitchFamily="18" charset="0"/>
                <a:cs typeface="Times New Roman" panose="02020603050405020304" pitchFamily="18" charset="0"/>
                <a:sym typeface="+mn-ea"/>
              </a:rPr>
              <a:t>stdio.h</a:t>
            </a:r>
            <a:r>
              <a:rPr lang="en-US" altLang="zh-CN" sz="1800" dirty="0">
                <a:latin typeface="Times New Roman" panose="02020603050405020304" pitchFamily="18" charset="0"/>
                <a:cs typeface="Times New Roman" panose="02020603050405020304" pitchFamily="18" charset="0"/>
                <a:sym typeface="+mn-ea"/>
              </a:rPr>
              <a:t>&gt;</a:t>
            </a:r>
            <a:endParaRPr lang="en-US" altLang="zh-CN" dirty="0">
              <a:latin typeface="Times New Roman" panose="02020603050405020304" pitchFamily="18" charset="0"/>
              <a:cs typeface="Times New Roman" panose="02020603050405020304" pitchFamily="18" charset="0"/>
            </a:endParaRPr>
          </a:p>
          <a:p>
            <a:pPr lvl="1" algn="l">
              <a:buClr>
                <a:schemeClr val="accent1"/>
              </a:buClr>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实现宏展开</a:t>
            </a:r>
            <a:endParaRPr lang="en-US" altLang="zh-CN" dirty="0">
              <a:latin typeface="Times New Roman" panose="02020603050405020304" pitchFamily="18" charset="0"/>
              <a:cs typeface="Times New Roman" panose="02020603050405020304" pitchFamily="18" charset="0"/>
            </a:endParaRPr>
          </a:p>
          <a:p>
            <a:pPr marL="548640" lvl="2" indent="0" algn="l">
              <a:buClr>
                <a:schemeClr val="accent1"/>
              </a:buClr>
              <a:buSzPct val="85000"/>
              <a:buFont typeface="Arial" panose="020B0604020202020204" pitchFamily="34" charset="0"/>
              <a:buNone/>
            </a:pPr>
            <a:r>
              <a:rPr lang="en-US" altLang="zh-CN" sz="1800" dirty="0">
                <a:latin typeface="Times New Roman" panose="02020603050405020304" pitchFamily="18" charset="0"/>
                <a:cs typeface="Times New Roman" panose="02020603050405020304" pitchFamily="18" charset="0"/>
                <a:sym typeface="+mn-ea"/>
              </a:rPr>
              <a:t>#define pi 3.1415926</a:t>
            </a:r>
            <a:endParaRPr lang="en-US" altLang="zh-CN" dirty="0">
              <a:latin typeface="Times New Roman" panose="02020603050405020304" pitchFamily="18" charset="0"/>
              <a:cs typeface="Times New Roman" panose="02020603050405020304" pitchFamily="18" charset="0"/>
            </a:endParaRPr>
          </a:p>
          <a:p>
            <a:pPr lvl="1" algn="l">
              <a:buClr>
                <a:schemeClr val="accent1"/>
              </a:buClr>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条件编译</a:t>
            </a:r>
            <a:endParaRPr lang="en-US" altLang="zh-CN" dirty="0">
              <a:latin typeface="Times New Roman" panose="02020603050405020304" pitchFamily="18" charset="0"/>
              <a:cs typeface="Times New Roman" panose="02020603050405020304" pitchFamily="18" charset="0"/>
            </a:endParaRPr>
          </a:p>
          <a:p>
            <a:pPr marL="548640" lvl="2" indent="0" algn="l">
              <a:buClr>
                <a:schemeClr val="accent1"/>
              </a:buClr>
              <a:buSzPct val="8500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sym typeface="+mn-ea"/>
              </a:rPr>
              <a:t> #if 、#</a:t>
            </a:r>
            <a:r>
              <a:rPr lang="en-US" altLang="zh-CN" sz="1800" dirty="0" err="1">
                <a:latin typeface="Times New Roman" panose="02020603050405020304" pitchFamily="18" charset="0"/>
                <a:cs typeface="Times New Roman" panose="02020603050405020304" pitchFamily="18" charset="0"/>
                <a:sym typeface="+mn-ea"/>
              </a:rPr>
              <a:t>ifdef</a:t>
            </a:r>
            <a:endParaRPr lang="en-US" altLang="zh-CN"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预处理器</a:t>
              </a: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修改后的源程序</a:t>
              </a: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目标汇编程序</a:t>
              </a: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可重定位机器代码</a:t>
              </a: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编译器</a:t>
              </a: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汇编器</a:t>
              </a: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连接器</a:t>
              </a: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可执行的目标程序</a:t>
              </a: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语言编译系统</a:t>
            </a:r>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sym typeface="+mn-ea"/>
              </a:rPr>
              <a:t> </a:t>
            </a:r>
            <a:r>
              <a:rPr lang="zh-CN" altLang="en-US" dirty="0">
                <a:sym typeface="+mn-ea"/>
              </a:rPr>
              <a:t>汇编器：对输入进行两遍扫描</a:t>
            </a:r>
            <a:endParaRPr lang="zh-CN" altLang="en-US" dirty="0"/>
          </a:p>
          <a:p>
            <a:pPr lvl="1" algn="l">
              <a:buFont typeface="Arial" panose="020B0604020202020204" pitchFamily="34" charset="0"/>
              <a:buChar char="•"/>
            </a:pPr>
            <a:r>
              <a:rPr lang="en-US" altLang="zh-CN" sz="2000" dirty="0" err="1">
                <a:cs typeface="Times New Roman" panose="02020603050405020304" pitchFamily="18" charset="0"/>
                <a:sym typeface="+mn-ea"/>
              </a:rPr>
              <a:t>第一遍，汇编器扫描输入，将表示存储单元的所有标识符都存入符号表，并分配地址</a:t>
            </a:r>
            <a:r>
              <a:rPr lang="en-US" altLang="zh-CN" sz="2000" dirty="0">
                <a:cs typeface="Times New Roman" panose="02020603050405020304" pitchFamily="18" charset="0"/>
                <a:sym typeface="+mn-ea"/>
              </a:rPr>
              <a:t>。</a:t>
            </a:r>
            <a:endParaRPr lang="en-US" altLang="zh-CN" dirty="0">
              <a:cs typeface="Times New Roman" panose="02020603050405020304" pitchFamily="18" charset="0"/>
            </a:endParaRPr>
          </a:p>
          <a:p>
            <a:pPr lvl="1" algn="l">
              <a:buFont typeface="Arial" panose="020B0604020202020204" pitchFamily="34" charset="0"/>
              <a:buChar char="•"/>
            </a:pPr>
            <a:r>
              <a:rPr lang="en-US" altLang="zh-CN" sz="2000" dirty="0">
                <a:cs typeface="Times New Roman" panose="02020603050405020304" pitchFamily="18" charset="0"/>
                <a:sym typeface="+mn-ea"/>
              </a:rPr>
              <a:t>第二遍，汇编器再次扫描输入，把每个操作码翻译成机器语言中代表那个操作的位串，并把代表存储单元的每个标识符翻译成符号表中为这个标识符分配的地址。</a:t>
            </a:r>
            <a:endParaRPr lang="en-US" altLang="zh-CN" dirty="0">
              <a:cs typeface="Times New Roman" panose="02020603050405020304" pitchFamily="18" charset="0"/>
            </a:endParaRPr>
          </a:p>
          <a:p>
            <a:pPr lvl="1" algn="l">
              <a:buFont typeface="Arial" panose="020B0604020202020204" pitchFamily="34" charset="0"/>
              <a:buChar char="•"/>
            </a:pPr>
            <a:endParaRPr lang="en-US" altLang="zh-CN" dirty="0">
              <a:cs typeface="Times New Roman" panose="02020603050405020304" pitchFamily="18" charset="0"/>
            </a:endParaRPr>
          </a:p>
          <a:p>
            <a:pPr lvl="1" algn="l">
              <a:buFont typeface="Arial" panose="020B0604020202020204" pitchFamily="34" charset="0"/>
              <a:buChar char="•"/>
            </a:pPr>
            <a:r>
              <a:rPr lang="en-US" altLang="zh-CN" sz="2000" dirty="0" err="1">
                <a:cs typeface="Times New Roman" panose="02020603050405020304" pitchFamily="18" charset="0"/>
                <a:sym typeface="+mn-ea"/>
              </a:rPr>
              <a:t>gcc</a:t>
            </a:r>
            <a:r>
              <a:rPr lang="en-US" altLang="zh-CN" sz="2000" dirty="0">
                <a:cs typeface="Times New Roman" panose="02020603050405020304" pitchFamily="18" charset="0"/>
                <a:sym typeface="+mn-ea"/>
              </a:rPr>
              <a:t> –S </a:t>
            </a:r>
            <a:r>
              <a:rPr lang="en-US" altLang="zh-CN" sz="2000" dirty="0" err="1">
                <a:cs typeface="Times New Roman" panose="02020603050405020304" pitchFamily="18" charset="0"/>
                <a:sym typeface="+mn-ea"/>
              </a:rPr>
              <a:t>main.c</a:t>
            </a:r>
            <a:endParaRPr lang="en-US" altLang="zh-CN" dirty="0">
              <a:cs typeface="Times New Roman" panose="02020603050405020304" pitchFamily="18" charset="0"/>
            </a:endParaRPr>
          </a:p>
          <a:p>
            <a:pPr lvl="1" algn="l">
              <a:buFont typeface="Arial" panose="020B0604020202020204" pitchFamily="34" charset="0"/>
              <a:buChar char="•"/>
            </a:pPr>
            <a:r>
              <a:rPr lang="en-US" altLang="zh-CN" sz="2000" dirty="0">
                <a:solidFill>
                  <a:srgbClr val="C00000"/>
                </a:solidFill>
                <a:cs typeface="Times New Roman" panose="02020603050405020304" pitchFamily="18" charset="0"/>
                <a:sym typeface="+mn-ea"/>
              </a:rPr>
              <a:t>as</a:t>
            </a:r>
            <a:r>
              <a:rPr lang="en-US" altLang="zh-CN" sz="2000" dirty="0">
                <a:cs typeface="Times New Roman" panose="02020603050405020304" pitchFamily="18" charset="0"/>
                <a:sym typeface="+mn-ea"/>
              </a:rPr>
              <a:t> –o </a:t>
            </a:r>
            <a:r>
              <a:rPr lang="en-US" altLang="zh-CN" sz="2000" dirty="0" err="1">
                <a:cs typeface="Times New Roman" panose="02020603050405020304" pitchFamily="18" charset="0"/>
                <a:sym typeface="+mn-ea"/>
              </a:rPr>
              <a:t>main.o</a:t>
            </a:r>
            <a:r>
              <a:rPr lang="en-US" altLang="zh-CN" sz="2000" dirty="0">
                <a:cs typeface="Times New Roman" panose="02020603050405020304" pitchFamily="18" charset="0"/>
                <a:sym typeface="+mn-ea"/>
              </a:rPr>
              <a:t> </a:t>
            </a:r>
            <a:r>
              <a:rPr lang="en-US" altLang="zh-CN" sz="2000" dirty="0" err="1">
                <a:cs typeface="Times New Roman" panose="02020603050405020304" pitchFamily="18" charset="0"/>
                <a:sym typeface="+mn-ea"/>
              </a:rPr>
              <a:t>main.s</a:t>
            </a:r>
            <a:r>
              <a:rPr lang="en-US" altLang="zh-CN" sz="2000" dirty="0">
                <a:cs typeface="Times New Roman" panose="02020603050405020304" pitchFamily="18" charset="0"/>
                <a:sym typeface="+mn-ea"/>
              </a:rPr>
              <a:t> </a:t>
            </a:r>
            <a:endParaRPr lang="en-US" altLang="zh-CN" dirty="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楷体" panose="02010609060101010101" pitchFamily="49" charset="-122"/>
                  <a:ea typeface="楷体" panose="02010609060101010101" pitchFamily="49" charset="-122"/>
                </a:rPr>
                <a:t>预处理器</a:t>
              </a: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楷体" panose="02010609060101010101" pitchFamily="49" charset="-122"/>
                  <a:ea typeface="楷体" panose="02010609060101010101" pitchFamily="49" charset="-122"/>
                </a:rPr>
                <a:t>修改后的源程序</a:t>
              </a: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楷体" panose="02010609060101010101" pitchFamily="49" charset="-122"/>
                  <a:ea typeface="楷体" panose="02010609060101010101" pitchFamily="49" charset="-122"/>
                </a:rPr>
                <a:t>目标汇编程序</a:t>
              </a: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楷体" panose="02010609060101010101" pitchFamily="49" charset="-122"/>
                  <a:ea typeface="楷体" panose="02010609060101010101" pitchFamily="49" charset="-122"/>
                </a:rPr>
                <a:t>可重定位机器代码</a:t>
              </a: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楷体" panose="02010609060101010101" pitchFamily="49" charset="-122"/>
                  <a:ea typeface="楷体" panose="02010609060101010101" pitchFamily="49" charset="-122"/>
                </a:rPr>
                <a:t>编译器</a:t>
              </a: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楷体" panose="02010609060101010101" pitchFamily="49" charset="-122"/>
                  <a:ea typeface="楷体" panose="02010609060101010101" pitchFamily="49" charset="-122"/>
                </a:rPr>
                <a:t>汇编器</a:t>
              </a: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楷体" panose="02010609060101010101" pitchFamily="49" charset="-122"/>
                  <a:ea typeface="楷体" panose="02010609060101010101" pitchFamily="49" charset="-122"/>
                </a:rPr>
                <a:t>连接器</a:t>
              </a: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楷体" panose="02010609060101010101" pitchFamily="49" charset="-122"/>
                  <a:ea typeface="楷体" panose="02010609060101010101" pitchFamily="49" charset="-122"/>
                </a:rPr>
                <a:t>源程序</a:t>
              </a: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楷体" panose="02010609060101010101" pitchFamily="49" charset="-122"/>
                  <a:ea typeface="楷体" panose="02010609060101010101" pitchFamily="49" charset="-122"/>
                </a:rPr>
                <a:t>可执行的目标程序</a:t>
              </a: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prstClr val="black"/>
                  </a:solidFill>
                  <a:latin typeface="楷体" panose="02010609060101010101" pitchFamily="49" charset="-122"/>
                  <a:ea typeface="楷体" panose="02010609060101010101" pitchFamily="49" charset="-122"/>
                </a:rPr>
                <a:t>库文件</a:t>
              </a:r>
              <a:endParaRPr lang="en-US" altLang="zh-CN" dirty="0">
                <a:solidFill>
                  <a:prstClr val="black"/>
                </a:solidFill>
                <a:latin typeface="楷体" panose="02010609060101010101" pitchFamily="49" charset="-122"/>
                <a:ea typeface="楷体" panose="02010609060101010101" pitchFamily="49" charset="-122"/>
              </a:endParaRPr>
            </a:p>
            <a:p>
              <a:r>
                <a:rPr lang="zh-CN" altLang="en-US" dirty="0">
                  <a:solidFill>
                    <a:prstClr val="black"/>
                  </a:solidFill>
                  <a:latin typeface="楷体" panose="02010609060101010101" pitchFamily="49" charset="-122"/>
                  <a:ea typeface="楷体" panose="02010609060101010101" pitchFamily="49" charset="-122"/>
                </a:rPr>
                <a:t>可重定位目标文件</a:t>
              </a:r>
              <a:endParaRPr lang="en-US" altLang="zh-CN" dirty="0">
                <a:solidFill>
                  <a:prstClr val="black"/>
                </a:solidFill>
                <a:latin typeface="楷体" panose="02010609060101010101" pitchFamily="49" charset="-122"/>
                <a:ea typeface="楷体" panose="02010609060101010101" pitchFamily="49" charset="-122"/>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Times New Roman" panose="02020603050405020304" pitchFamily="18" charset="0"/>
                <a:cs typeface="Times New Roman" panose="02020603050405020304" pitchFamily="18" charset="0"/>
                <a:sym typeface="+mn-ea"/>
              </a:rPr>
              <a:t>Java</a:t>
            </a:r>
            <a:r>
              <a:rPr lang="zh-CN" altLang="en-US">
                <a:latin typeface="Times New Roman" panose="02020603050405020304" pitchFamily="18" charset="0"/>
                <a:cs typeface="Times New Roman" panose="02020603050405020304" pitchFamily="18" charset="0"/>
                <a:sym typeface="+mn-ea"/>
              </a:rPr>
              <a:t>语言编译系统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一般的高级语言程序如果要在不同的平台上运行，至少需要编译成不同的目标代码。</a:t>
            </a:r>
          </a:p>
          <a:p>
            <a:pPr>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Java虚拟机技术是实现Java平台无关性特点的关键。</a:t>
            </a:r>
          </a:p>
          <a:p>
            <a:pPr lvl="1">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sym typeface="+mn-ea"/>
              </a:rPr>
              <a:t>Java虚拟机语言（简称JVML</a:t>
            </a:r>
            <a:r>
              <a:rPr lang="en-US" altLang="zh-CN"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sym typeface="+mn-ea"/>
              </a:rPr>
              <a:t>JVML程序只需要与虚拟机交互，不需要关心底层的硬件和操作系统</a:t>
            </a:r>
            <a:r>
              <a:rPr lang="en-US" altLang="zh-CN" dirty="0">
                <a:latin typeface="Times New Roman" panose="02020603050405020304" pitchFamily="18" charset="0"/>
                <a:cs typeface="Times New Roman" panose="02020603050405020304" pitchFamily="18" charset="0"/>
                <a:sym typeface="+mn-ea"/>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Times New Roman" panose="02020603050405020304" pitchFamily="18" charset="0"/>
                <a:cs typeface="Times New Roman" panose="02020603050405020304" pitchFamily="18" charset="0"/>
                <a:sym typeface="+mn-ea"/>
              </a:rPr>
              <a:t>Java</a:t>
            </a:r>
            <a:r>
              <a:rPr lang="zh-CN" altLang="en-US">
                <a:latin typeface="Times New Roman" panose="02020603050405020304" pitchFamily="18" charset="0"/>
                <a:cs typeface="Times New Roman" panose="02020603050405020304" pitchFamily="18" charset="0"/>
                <a:sym typeface="+mn-ea"/>
              </a:rPr>
              <a:t>语言编译系统</a:t>
            </a:r>
            <a:endParaRPr lang="zh-CN" altLang="en-US">
              <a:latin typeface="Times New Roman" panose="02020603050405020304" pitchFamily="18" charset="0"/>
              <a:cs typeface="Times New Roman" panose="02020603050405020304" pitchFamily="18" charset="0"/>
            </a:endParaRPr>
          </a:p>
        </p:txBody>
      </p:sp>
      <p:grpSp>
        <p:nvGrpSpPr>
          <p:cNvPr id="53" name="组合 52"/>
          <p:cNvGrpSpPr/>
          <p:nvPr/>
        </p:nvGrpSpPr>
        <p:grpSpPr>
          <a:xfrm>
            <a:off x="543560" y="1524000"/>
            <a:ext cx="7832090" cy="4670425"/>
            <a:chOff x="1345" y="2188"/>
            <a:chExt cx="12334" cy="7355"/>
          </a:xfrm>
        </p:grpSpPr>
        <p:sp>
          <p:nvSpPr>
            <p:cNvPr id="4" name="椭圆 3"/>
            <p:cNvSpPr/>
            <p:nvPr/>
          </p:nvSpPr>
          <p:spPr>
            <a:xfrm>
              <a:off x="1434" y="3298"/>
              <a:ext cx="2430" cy="1210"/>
            </a:xfrm>
            <a:prstGeom prst="ellipse">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605" y="3454"/>
              <a:ext cx="2088" cy="1016"/>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p>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 name="椭圆 6"/>
            <p:cNvSpPr/>
            <p:nvPr/>
          </p:nvSpPr>
          <p:spPr>
            <a:xfrm>
              <a:off x="1434" y="7200"/>
              <a:ext cx="2430" cy="12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605" y="7356"/>
              <a:ext cx="2088" cy="1016"/>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a:t>
              </a:r>
            </a:p>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*.class</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p>
          </p:txBody>
        </p:sp>
        <p:cxnSp>
          <p:nvCxnSpPr>
            <p:cNvPr id="52" name="直接箭头连接符 51"/>
            <p:cNvCxnSpPr/>
            <p:nvPr/>
          </p:nvCxnSpPr>
          <p:spPr>
            <a:xfrm>
              <a:off x="2661" y="4508"/>
              <a:ext cx="3" cy="779"/>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345" y="5287"/>
              <a:ext cx="2608" cy="1134"/>
            </a:xfrm>
            <a:prstGeom prst="rect">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605" y="5619"/>
              <a:ext cx="2088" cy="580"/>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编程序</a:t>
              </a:r>
            </a:p>
          </p:txBody>
        </p:sp>
        <p:cxnSp>
          <p:nvCxnSpPr>
            <p:cNvPr id="12" name="直接箭头连接符 11"/>
            <p:cNvCxnSpPr/>
            <p:nvPr/>
          </p:nvCxnSpPr>
          <p:spPr>
            <a:xfrm>
              <a:off x="2664" y="6421"/>
              <a:ext cx="3" cy="779"/>
            </a:xfrm>
            <a:prstGeom prst="straightConnector1">
              <a:avLst/>
            </a:prstGeom>
            <a:ln w="31750">
              <a:solidFill>
                <a:srgbClr val="385D8A"/>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779" y="2188"/>
              <a:ext cx="6901" cy="5169"/>
            </a:xfrm>
            <a:prstGeom prst="rect">
              <a:avLst/>
            </a:prstGeom>
            <a:pattFill prst="pct5">
              <a:fgClr>
                <a:schemeClr val="accent1"/>
              </a:fgClr>
              <a:bgClr>
                <a:schemeClr val="bg1"/>
              </a:bgClr>
            </a:patt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4" name="矩形 13"/>
            <p:cNvSpPr/>
            <p:nvPr/>
          </p:nvSpPr>
          <p:spPr>
            <a:xfrm>
              <a:off x="6779" y="7603"/>
              <a:ext cx="6901" cy="194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5" name="椭圆 14"/>
            <p:cNvSpPr/>
            <p:nvPr/>
          </p:nvSpPr>
          <p:spPr>
            <a:xfrm>
              <a:off x="4507" y="4353"/>
              <a:ext cx="1883" cy="2847"/>
            </a:xfrm>
            <a:prstGeom prst="ellipse">
              <a:avLst/>
            </a:prstGeom>
            <a:noFill/>
            <a:ln>
              <a:solidFill>
                <a:srgbClr val="385D8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4784" y="4774"/>
              <a:ext cx="1402" cy="1888"/>
            </a:xfrm>
            <a:prstGeom prst="rect">
              <a:avLst/>
            </a:prstGeom>
            <a:noFill/>
          </p:spPr>
          <p:txBody>
            <a:bodyPr wrap="square" rtlCol="0">
              <a:spAutoFit/>
            </a:bodyPr>
            <a:lstStyle/>
            <a:p>
              <a:pPr algn="ctr"/>
              <a:r>
                <a:rPr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字节码在网络上移动</a:t>
              </a:r>
            </a:p>
          </p:txBody>
        </p:sp>
        <p:sp>
          <p:nvSpPr>
            <p:cNvPr id="19" name="矩形 18"/>
            <p:cNvSpPr/>
            <p:nvPr/>
          </p:nvSpPr>
          <p:spPr>
            <a:xfrm>
              <a:off x="7263" y="3203"/>
              <a:ext cx="3746"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7263" y="3298"/>
              <a:ext cx="388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类装载器</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字节码验证</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p>
          </p:txBody>
        </p:sp>
        <p:cxnSp>
          <p:nvCxnSpPr>
            <p:cNvPr id="21" name="直接箭头连接符 20"/>
            <p:cNvCxnSpPr/>
            <p:nvPr/>
          </p:nvCxnSpPr>
          <p:spPr>
            <a:xfrm flipH="1">
              <a:off x="7880" y="3878"/>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1536" y="3203"/>
              <a:ext cx="1728"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6" name="矩形 25"/>
            <p:cNvSpPr/>
            <p:nvPr/>
          </p:nvSpPr>
          <p:spPr>
            <a:xfrm>
              <a:off x="6952" y="4361"/>
              <a:ext cx="2449"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6952" y="4456"/>
              <a:ext cx="244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字节码解释器</a:t>
              </a:r>
            </a:p>
          </p:txBody>
        </p:sp>
        <p:sp>
          <p:nvSpPr>
            <p:cNvPr id="28" name="矩形 27"/>
            <p:cNvSpPr/>
            <p:nvPr/>
          </p:nvSpPr>
          <p:spPr>
            <a:xfrm>
              <a:off x="9647" y="4355"/>
              <a:ext cx="2090"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9647" y="4403"/>
              <a:ext cx="2089" cy="580"/>
            </a:xfrm>
            <a:prstGeom prst="rect">
              <a:avLst/>
            </a:prstGeom>
            <a:noFill/>
          </p:spPr>
          <p:txBody>
            <a:bodyPr wrap="squar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及时编译器</a:t>
              </a:r>
            </a:p>
          </p:txBody>
        </p:sp>
        <p:sp>
          <p:nvSpPr>
            <p:cNvPr id="30" name="文本框 29"/>
            <p:cNvSpPr txBox="1"/>
            <p:nvPr/>
          </p:nvSpPr>
          <p:spPr>
            <a:xfrm>
              <a:off x="11536" y="3250"/>
              <a:ext cx="1729"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类库</a:t>
              </a:r>
            </a:p>
          </p:txBody>
        </p:sp>
        <p:sp>
          <p:nvSpPr>
            <p:cNvPr id="31" name="文本框 30"/>
            <p:cNvSpPr txBox="1"/>
            <p:nvPr/>
          </p:nvSpPr>
          <p:spPr>
            <a:xfrm>
              <a:off x="9185" y="2467"/>
              <a:ext cx="3013"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虚拟机</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p>
          </p:txBody>
        </p:sp>
        <p:cxnSp>
          <p:nvCxnSpPr>
            <p:cNvPr id="32" name="直接箭头连接符 31"/>
            <p:cNvCxnSpPr/>
            <p:nvPr/>
          </p:nvCxnSpPr>
          <p:spPr>
            <a:xfrm flipH="1">
              <a:off x="10453" y="3878"/>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953" y="5513"/>
              <a:ext cx="6313" cy="1687"/>
            </a:xfrm>
            <a:prstGeom prst="rect">
              <a:avLst/>
            </a:prstGeom>
            <a:solidFill>
              <a:schemeClr val="bg1"/>
            </a:solidFill>
            <a:ln>
              <a:solidFill>
                <a:srgbClr val="385D8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4" name="矩形 33"/>
            <p:cNvSpPr/>
            <p:nvPr/>
          </p:nvSpPr>
          <p:spPr>
            <a:xfrm>
              <a:off x="7263" y="6289"/>
              <a:ext cx="2696"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7150" y="6384"/>
              <a:ext cx="280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无用单元收集器</a:t>
              </a:r>
            </a:p>
          </p:txBody>
        </p:sp>
        <p:sp>
          <p:nvSpPr>
            <p:cNvPr id="36" name="矩形 35"/>
            <p:cNvSpPr/>
            <p:nvPr/>
          </p:nvSpPr>
          <p:spPr>
            <a:xfrm>
              <a:off x="10108" y="6283"/>
              <a:ext cx="2682"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7" name="文本框 36"/>
            <p:cNvSpPr txBox="1"/>
            <p:nvPr/>
          </p:nvSpPr>
          <p:spPr>
            <a:xfrm>
              <a:off x="10100" y="6384"/>
              <a:ext cx="2847" cy="580"/>
            </a:xfrm>
            <a:prstGeom prst="rect">
              <a:avLst/>
            </a:prstGeom>
            <a:noFill/>
          </p:spPr>
          <p:txBody>
            <a:bodyPr wrap="squar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线程、同步机制</a:t>
              </a:r>
            </a:p>
          </p:txBody>
        </p:sp>
        <p:sp>
          <p:nvSpPr>
            <p:cNvPr id="38" name="矩形 37"/>
            <p:cNvSpPr/>
            <p:nvPr/>
          </p:nvSpPr>
          <p:spPr>
            <a:xfrm>
              <a:off x="7150" y="7882"/>
              <a:ext cx="1147" cy="622"/>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9" name="文本框 38"/>
            <p:cNvSpPr txBox="1"/>
            <p:nvPr/>
          </p:nvSpPr>
          <p:spPr>
            <a:xfrm>
              <a:off x="7150" y="7977"/>
              <a:ext cx="1148" cy="580"/>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Linux</a:t>
              </a:r>
            </a:p>
          </p:txBody>
        </p:sp>
        <p:sp>
          <p:nvSpPr>
            <p:cNvPr id="40" name="矩形 39"/>
            <p:cNvSpPr/>
            <p:nvPr/>
          </p:nvSpPr>
          <p:spPr>
            <a:xfrm>
              <a:off x="9400" y="7882"/>
              <a:ext cx="2090"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1" name="文本框 40"/>
            <p:cNvSpPr txBox="1"/>
            <p:nvPr/>
          </p:nvSpPr>
          <p:spPr>
            <a:xfrm>
              <a:off x="9400" y="7957"/>
              <a:ext cx="1891"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Win32/NT</a:t>
              </a:r>
            </a:p>
          </p:txBody>
        </p:sp>
        <p:sp>
          <p:nvSpPr>
            <p:cNvPr id="42" name="矩形 41"/>
            <p:cNvSpPr/>
            <p:nvPr/>
          </p:nvSpPr>
          <p:spPr>
            <a:xfrm>
              <a:off x="10316" y="8775"/>
              <a:ext cx="2416"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3" name="文本框 42"/>
            <p:cNvSpPr txBox="1"/>
            <p:nvPr/>
          </p:nvSpPr>
          <p:spPr>
            <a:xfrm>
              <a:off x="10660" y="8870"/>
              <a:ext cx="172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硬件设备</a:t>
              </a:r>
            </a:p>
          </p:txBody>
        </p:sp>
        <p:sp>
          <p:nvSpPr>
            <p:cNvPr id="44" name="矩形 43"/>
            <p:cNvSpPr/>
            <p:nvPr/>
          </p:nvSpPr>
          <p:spPr>
            <a:xfrm>
              <a:off x="11904" y="7882"/>
              <a:ext cx="1361"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11904" y="7977"/>
              <a:ext cx="1360"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Solaris</a:t>
              </a:r>
            </a:p>
          </p:txBody>
        </p:sp>
        <p:cxnSp>
          <p:nvCxnSpPr>
            <p:cNvPr id="46" name="直接箭头连接符 45"/>
            <p:cNvCxnSpPr/>
            <p:nvPr/>
          </p:nvCxnSpPr>
          <p:spPr>
            <a:xfrm flipH="1">
              <a:off x="11138" y="7200"/>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7893" y="5036"/>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10438" y="5030"/>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9541" y="5564"/>
              <a:ext cx="2847"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运行时支持</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p>
          </p:txBody>
        </p:sp>
        <p:cxnSp>
          <p:nvCxnSpPr>
            <p:cNvPr id="50" name="肘形连接符 49"/>
            <p:cNvCxnSpPr>
              <a:stCxn id="8" idx="2"/>
              <a:endCxn id="15" idx="4"/>
            </p:cNvCxnSpPr>
            <p:nvPr/>
          </p:nvCxnSpPr>
          <p:spPr>
            <a:xfrm rot="5400000" flipH="1" flipV="1">
              <a:off x="3463" y="6386"/>
              <a:ext cx="1172" cy="2800"/>
            </a:xfrm>
            <a:prstGeom prst="bentConnector3">
              <a:avLst>
                <a:gd name="adj1" fmla="val -31997"/>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15" idx="0"/>
              <a:endCxn id="20" idx="1"/>
            </p:cNvCxnSpPr>
            <p:nvPr/>
          </p:nvCxnSpPr>
          <p:spPr>
            <a:xfrm rot="16200000">
              <a:off x="5973" y="3063"/>
              <a:ext cx="765" cy="1814"/>
            </a:xfrm>
            <a:prstGeom prst="bentConnector2">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编译器各阶段的主要任务</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C和Java编译系统</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程序设计语言发展历程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程序设计语言发展历程</a:t>
            </a:r>
            <a:endParaRPr lang="zh-CN" altLang="en-US" dirty="0"/>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程序设计语言发展历程。</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机器语言（第一代）：</a:t>
            </a:r>
            <a:r>
              <a:rPr lang="en-US" altLang="zh-CN" dirty="0">
                <a:latin typeface="Times New Roman" panose="02020603050405020304" pitchFamily="18" charset="0"/>
                <a:cs typeface="Times New Roman" panose="02020603050405020304" pitchFamily="18" charset="0"/>
              </a:rPr>
              <a:t> 20</a:t>
            </a:r>
            <a:r>
              <a:rPr lang="zh-CN" altLang="en-US" dirty="0">
                <a:latin typeface="Times New Roman" panose="02020603050405020304" pitchFamily="18" charset="0"/>
                <a:cs typeface="Times New Roman" panose="02020603050405020304" pitchFamily="18" charset="0"/>
              </a:rPr>
              <a:t>世纪</a:t>
            </a:r>
            <a:r>
              <a:rPr lang="en-US" altLang="zh-CN" dirty="0">
                <a:latin typeface="Times New Roman" panose="02020603050405020304" pitchFamily="18" charset="0"/>
                <a:cs typeface="Times New Roman" panose="02020603050405020304" pitchFamily="18" charset="0"/>
              </a:rPr>
              <a:t>40</a:t>
            </a:r>
            <a:r>
              <a:rPr lang="zh-CN" altLang="en-US" dirty="0">
                <a:latin typeface="Times New Roman" panose="02020603050405020304" pitchFamily="18" charset="0"/>
                <a:cs typeface="Times New Roman" panose="02020603050405020304" pitchFamily="18" charset="0"/>
              </a:rPr>
              <a:t>年代</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汇编语言（第二代） ：</a:t>
            </a: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世纪</a:t>
            </a:r>
            <a:r>
              <a:rPr lang="en-US" altLang="zh-CN" dirty="0">
                <a:latin typeface="Times New Roman" panose="02020603050405020304" pitchFamily="18" charset="0"/>
                <a:cs typeface="Times New Roman" panose="02020603050405020304" pitchFamily="18" charset="0"/>
              </a:rPr>
              <a:t>50</a:t>
            </a:r>
            <a:r>
              <a:rPr lang="zh-CN" altLang="en-US" dirty="0">
                <a:latin typeface="Times New Roman" panose="02020603050405020304" pitchFamily="18" charset="0"/>
                <a:cs typeface="Times New Roman" panose="02020603050405020304" pitchFamily="18" charset="0"/>
              </a:rPr>
              <a:t>年代早期</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高级语言 ：</a:t>
            </a: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世纪</a:t>
            </a:r>
            <a:r>
              <a:rPr lang="en-US" altLang="zh-CN" dirty="0">
                <a:latin typeface="Times New Roman" panose="02020603050405020304" pitchFamily="18" charset="0"/>
                <a:cs typeface="Times New Roman" panose="02020603050405020304" pitchFamily="18" charset="0"/>
              </a:rPr>
              <a:t>50</a:t>
            </a:r>
            <a:r>
              <a:rPr lang="zh-CN" altLang="en-US" dirty="0">
                <a:latin typeface="Times New Roman" panose="02020603050405020304" pitchFamily="18" charset="0"/>
                <a:cs typeface="Times New Roman" panose="02020603050405020304" pitchFamily="18" charset="0"/>
              </a:rPr>
              <a:t>年代晚期</a:t>
            </a:r>
            <a:r>
              <a:rPr lang="en-US" altLang="zh-CN" dirty="0">
                <a:latin typeface="Times New Roman" panose="02020603050405020304" pitchFamily="18" charset="0"/>
                <a:cs typeface="Times New Roman" panose="02020603050405020304" pitchFamily="18" charset="0"/>
              </a:rPr>
              <a:t>+</a:t>
            </a: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通用（第三代）： </a:t>
            </a:r>
            <a:r>
              <a:rPr lang="en-US" altLang="zh-CN" kern="0" dirty="0">
                <a:solidFill>
                  <a:srgbClr val="000000"/>
                </a:solidFill>
                <a:latin typeface="Times New Roman" panose="02020603050405020304" pitchFamily="18" charset="0"/>
                <a:cs typeface="Times New Roman" panose="02020603050405020304" pitchFamily="18" charset="0"/>
              </a:rPr>
              <a:t>Fortran</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Cobol</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Java</a:t>
            </a: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专用（第四代）：</a:t>
            </a:r>
            <a:r>
              <a:rPr lang="en-US" altLang="zh-CN" kern="0" dirty="0">
                <a:solidFill>
                  <a:srgbClr val="000000"/>
                </a:solidFill>
                <a:latin typeface="Times New Roman" panose="02020603050405020304" pitchFamily="18" charset="0"/>
                <a:cs typeface="Times New Roman" panose="02020603050405020304" pitchFamily="18" charset="0"/>
              </a:rPr>
              <a:t>SQL</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Postscript</a:t>
            </a: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逻辑（第五代）：</a:t>
            </a:r>
            <a:r>
              <a:rPr lang="en-US" altLang="zh-CN" kern="0" dirty="0">
                <a:solidFill>
                  <a:srgbClr val="000000"/>
                </a:solidFill>
                <a:latin typeface="Times New Roman" panose="02020603050405020304" pitchFamily="18" charset="0"/>
                <a:cs typeface="Times New Roman" panose="02020603050405020304" pitchFamily="18" charset="0"/>
              </a:rPr>
              <a:t>Prolog</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LISP</a:t>
            </a:r>
            <a:endParaRPr lang="zh-CN" altLang="en-US" kern="0" dirty="0">
              <a:solidFill>
                <a:srgbClr val="000000"/>
              </a:solidFill>
              <a:latin typeface="Times New Roman" panose="02020603050405020304" pitchFamily="18" charset="0"/>
              <a:cs typeface="Times New Roman" panose="02020603050405020304" pitchFamily="18" charset="0"/>
            </a:endParaRPr>
          </a:p>
          <a:p>
            <a:pPr marL="548640" lvl="2" indent="0">
              <a:buClr>
                <a:schemeClr val="accent1"/>
              </a:buClr>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语言的产生</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 The Development of the C Language</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 history – Written by Dennis Ritchie</a:t>
            </a: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 BCPL </a:t>
            </a:r>
            <a:r>
              <a:rPr lang="en-US" altLang="zh-CN"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B</a:t>
            </a:r>
            <a:r>
              <a:rPr lang="zh-CN" altLang="en-US"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语言 </a:t>
            </a:r>
            <a:r>
              <a:rPr lang="en-US" altLang="zh-CN"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New B</a:t>
            </a:r>
            <a:r>
              <a:rPr lang="zh-CN" altLang="en-US"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语言 </a:t>
            </a:r>
            <a:r>
              <a:rPr lang="en-US" altLang="zh-CN"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C</a:t>
            </a:r>
            <a:r>
              <a:rPr lang="zh-CN" altLang="en-US"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语言</a:t>
            </a:r>
            <a:endParaRPr lang="zh-CN" altLang="en-US" kern="0" dirty="0">
              <a:solidFill>
                <a:srgbClr val="000000"/>
              </a:solidFill>
              <a:latin typeface="Times New Roman" panose="02020603050405020304" pitchFamily="18" charset="0"/>
              <a:cs typeface="Times New Roman" panose="02020603050405020304" pitchFamily="18" charset="0"/>
            </a:endParaRPr>
          </a:p>
          <a:p>
            <a:pPr marL="548640" lvl="2" indent="0">
              <a:buClr>
                <a:schemeClr val="accent1"/>
              </a:buClr>
              <a:buNone/>
            </a:pPr>
            <a:endParaRPr lang="zh-CN" altLang="en-US" dirty="0">
              <a:latin typeface="Times New Roman" panose="02020603050405020304" pitchFamily="18" charset="0"/>
              <a:cs typeface="Times New Roman" panose="02020603050405020304" pitchFamily="18" charset="0"/>
            </a:endParaRPr>
          </a:p>
        </p:txBody>
      </p:sp>
      <p:pic>
        <p:nvPicPr>
          <p:cNvPr id="4" name="Picture 4" descr="Ken n dennis.jpg"/>
          <p:cNvPicPr>
            <a:picLocks noChangeAspect="1"/>
          </p:cNvPicPr>
          <p:nvPr/>
        </p:nvPicPr>
        <p:blipFill>
          <a:blip r:embed="rId2"/>
          <a:stretch>
            <a:fillRect/>
          </a:stretch>
        </p:blipFill>
        <p:spPr>
          <a:xfrm>
            <a:off x="1331640" y="3501008"/>
            <a:ext cx="2430462" cy="1579563"/>
          </a:xfrm>
          <a:prstGeom prst="rect">
            <a:avLst/>
          </a:prstGeom>
          <a:noFill/>
          <a:ln w="9525">
            <a:noFill/>
          </a:ln>
        </p:spPr>
      </p:pic>
      <p:pic>
        <p:nvPicPr>
          <p:cNvPr id="5" name="Picture 2" descr="http://upload.wikimedia.org/wikipedia/commons/thumb/5/52/Pdp7-oslo-2005.jpeg/220px-Pdp7-oslo-2005.jpeg"/>
          <p:cNvPicPr>
            <a:picLocks noChangeAspect="1"/>
          </p:cNvPicPr>
          <p:nvPr/>
        </p:nvPicPr>
        <p:blipFill>
          <a:blip r:embed="rId3"/>
          <a:stretch>
            <a:fillRect/>
          </a:stretch>
        </p:blipFill>
        <p:spPr>
          <a:xfrm>
            <a:off x="5021126" y="3501008"/>
            <a:ext cx="2406650" cy="1571625"/>
          </a:xfrm>
          <a:prstGeom prst="rect">
            <a:avLst/>
          </a:prstGeom>
          <a:noFill/>
          <a:ln w="9525">
            <a:noFill/>
          </a:ln>
        </p:spPr>
      </p:pic>
      <p:sp>
        <p:nvSpPr>
          <p:cNvPr id="8" name="文本框 7"/>
          <p:cNvSpPr txBox="1"/>
          <p:nvPr/>
        </p:nvSpPr>
        <p:spPr>
          <a:xfrm>
            <a:off x="755576" y="5246892"/>
            <a:ext cx="3524964" cy="305491"/>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Ken Thompson </a:t>
            </a:r>
            <a:r>
              <a:rPr lang="en-US" altLang="zh-CN" sz="1400" dirty="0">
                <a:latin typeface="Times New Roman" panose="02020603050405020304" pitchFamily="18" charset="0"/>
                <a:cs typeface="Times New Roman" panose="02020603050405020304" pitchFamily="18" charset="0"/>
              </a:rPr>
              <a:t>(left) with </a:t>
            </a:r>
            <a:r>
              <a:rPr lang="en-US" altLang="zh-CN" sz="1400" b="1" dirty="0">
                <a:latin typeface="Times New Roman" panose="02020603050405020304" pitchFamily="18" charset="0"/>
                <a:cs typeface="Times New Roman" panose="02020603050405020304" pitchFamily="18" charset="0"/>
              </a:rPr>
              <a:t>Dennis Ritchie</a:t>
            </a:r>
            <a:endParaRPr lang="zh-CN" altLang="en-US" sz="1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4509582" y="5246892"/>
            <a:ext cx="4166874"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DEC PDP-7, as used for initial work on C and Unix</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第一届（</a:t>
            </a:r>
            <a:r>
              <a:rPr lang="en-US" altLang="zh-CN" kern="0" dirty="0">
                <a:solidFill>
                  <a:srgbClr val="000000"/>
                </a:solidFill>
                <a:latin typeface="Times New Roman" panose="02020603050405020304" pitchFamily="18" charset="0"/>
                <a:cs typeface="Times New Roman" panose="02020603050405020304" pitchFamily="18" charset="0"/>
              </a:rPr>
              <a:t>1966</a:t>
            </a:r>
            <a:r>
              <a:rPr lang="zh-CN" altLang="en-US" kern="0" dirty="0">
                <a:solidFill>
                  <a:srgbClr val="000000"/>
                </a:solidFill>
                <a:latin typeface="Times New Roman" panose="02020603050405020304" pitchFamily="18" charset="0"/>
                <a:cs typeface="Times New Roman" panose="02020603050405020304" pitchFamily="18" charset="0"/>
              </a:rPr>
              <a:t>年）图灵奖得主：</a:t>
            </a:r>
            <a:r>
              <a:rPr lang="en-US" altLang="zh-CN" kern="0" dirty="0">
                <a:solidFill>
                  <a:srgbClr val="000000"/>
                </a:solidFill>
                <a:latin typeface="Times New Roman" panose="02020603050405020304" pitchFamily="18" charset="0"/>
                <a:cs typeface="Times New Roman" panose="02020603050405020304" pitchFamily="18" charset="0"/>
              </a:rPr>
              <a:t>Alan J</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Perlis</a:t>
            </a:r>
            <a:endParaRPr lang="zh-CN" altLang="en-US" dirty="0">
              <a:latin typeface="Times New Roman" panose="02020603050405020304" pitchFamily="18" charset="0"/>
              <a:cs typeface="Times New Roman" panose="02020603050405020304" pitchFamily="18" charset="0"/>
            </a:endParaRPr>
          </a:p>
        </p:txBody>
      </p:sp>
      <p:pic>
        <p:nvPicPr>
          <p:cNvPr id="10" name="Picture 4" descr="c:\users\l\appdata\roaming\360se6\User Data\temp\7a899e510fb30f24f7a4ebffc895d143ad4b030b.jpg"/>
          <p:cNvPicPr>
            <a:picLocks noChangeAspect="1"/>
          </p:cNvPicPr>
          <p:nvPr/>
        </p:nvPicPr>
        <p:blipFill>
          <a:blip r:embed="rId2"/>
          <a:stretch>
            <a:fillRect/>
          </a:stretch>
        </p:blipFill>
        <p:spPr>
          <a:xfrm>
            <a:off x="3045718" y="2378608"/>
            <a:ext cx="2476500" cy="3048000"/>
          </a:xfrm>
          <a:prstGeom prst="rect">
            <a:avLst/>
          </a:prstGeom>
          <a:noFill/>
          <a:ln w="9525">
            <a:noFill/>
          </a:ln>
        </p:spPr>
      </p:pic>
      <p:sp>
        <p:nvSpPr>
          <p:cNvPr id="6" name="文本框 5"/>
          <p:cNvSpPr txBox="1"/>
          <p:nvPr/>
        </p:nvSpPr>
        <p:spPr>
          <a:xfrm>
            <a:off x="1547664" y="5668069"/>
            <a:ext cx="5472608" cy="646331"/>
          </a:xfrm>
          <a:prstGeom prst="rect">
            <a:avLst/>
          </a:prstGeom>
          <a:noFill/>
        </p:spPr>
        <p:txBody>
          <a:bodyPr wrap="square" rtlCol="0">
            <a:spAutoFit/>
          </a:bodyPr>
          <a:lstStyle/>
          <a:p>
            <a:pPr marL="285750" indent="-285750">
              <a:buClr>
                <a:schemeClr val="accent1"/>
              </a:buClr>
              <a:buSzPct val="85000"/>
              <a:buFont typeface="Wingdings" panose="05000000000000000000" pitchFamily="2" charset="2"/>
              <a:buChar char=""/>
            </a:pP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贡献领域：高级程序设计技巧，编译器构造</a:t>
            </a: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en-US" altLang="zh-CN" kern="0" dirty="0">
                <a:solidFill>
                  <a:srgbClr val="000000"/>
                </a:solidFill>
                <a:latin typeface="+mn-ea"/>
              </a:rPr>
              <a:t>1983</a:t>
            </a:r>
            <a:r>
              <a:rPr lang="zh-CN" altLang="en-US" kern="0" dirty="0">
                <a:solidFill>
                  <a:srgbClr val="000000"/>
                </a:solidFill>
                <a:latin typeface="+mn-ea"/>
              </a:rPr>
              <a:t>年图灵奖得主：</a:t>
            </a:r>
            <a:r>
              <a:rPr lang="en-US" altLang="zh-CN" kern="0" dirty="0">
                <a:solidFill>
                  <a:srgbClr val="000000"/>
                </a:solidFill>
                <a:latin typeface="+mn-ea"/>
              </a:rPr>
              <a:t>Ken Thompson, Dennis Ritchie</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547664" y="5668069"/>
            <a:ext cx="5472608" cy="369332"/>
          </a:xfrm>
          <a:prstGeom prst="rect">
            <a:avLst/>
          </a:prstGeom>
          <a:noFill/>
        </p:spPr>
        <p:txBody>
          <a:bodyPr wrap="square" rtlCol="0">
            <a:spAutoFit/>
          </a:bodyPr>
          <a:lstStyle/>
          <a:p>
            <a:pPr marL="285750" indent="-285750">
              <a:buClr>
                <a:schemeClr val="accent1"/>
              </a:buClr>
              <a:buSzPct val="85000"/>
              <a:buFont typeface="Wingdings" panose="05000000000000000000" pitchFamily="2" charset="2"/>
              <a:buChar char=""/>
            </a:pP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贡献领域：</a:t>
            </a:r>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语言和</a:t>
            </a:r>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Unix</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操作系统</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Picture 4" descr="Ken n dennis.jpg"/>
          <p:cNvPicPr>
            <a:picLocks noChangeAspect="1"/>
          </p:cNvPicPr>
          <p:nvPr/>
        </p:nvPicPr>
        <p:blipFill>
          <a:blip r:embed="rId2"/>
          <a:stretch>
            <a:fillRect/>
          </a:stretch>
        </p:blipFill>
        <p:spPr>
          <a:xfrm>
            <a:off x="2195612" y="2506989"/>
            <a:ext cx="4176712" cy="271462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2006</a:t>
            </a:r>
            <a:r>
              <a:rPr lang="zh-CN" altLang="en-US" kern="0" dirty="0">
                <a:solidFill>
                  <a:srgbClr val="000000"/>
                </a:solidFill>
                <a:latin typeface="Times New Roman" panose="02020603050405020304" pitchFamily="18" charset="0"/>
                <a:cs typeface="Times New Roman" panose="02020603050405020304" pitchFamily="18" charset="0"/>
              </a:rPr>
              <a:t>年图灵奖得主：</a:t>
            </a:r>
            <a:r>
              <a:rPr lang="en-US" altLang="zh-CN" kern="0" dirty="0">
                <a:solidFill>
                  <a:srgbClr val="000000"/>
                </a:solidFill>
                <a:latin typeface="Times New Roman" panose="02020603050405020304" pitchFamily="18" charset="0"/>
                <a:cs typeface="Times New Roman" panose="02020603050405020304" pitchFamily="18" charset="0"/>
              </a:rPr>
              <a:t>Frances E. Allen</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547664" y="5668069"/>
            <a:ext cx="5472608" cy="369332"/>
          </a:xfrm>
          <a:prstGeom prst="rect">
            <a:avLst/>
          </a:prstGeom>
          <a:noFill/>
        </p:spPr>
        <p:txBody>
          <a:bodyPr wrap="square" rtlCol="0">
            <a:spAutoFit/>
          </a:bodyPr>
          <a:lstStyle/>
          <a:p>
            <a:pPr marL="285750" indent="-285750">
              <a:buClr>
                <a:schemeClr val="accent1"/>
              </a:buClr>
              <a:buSzPct val="85000"/>
              <a:buFont typeface="Wingdings" panose="05000000000000000000" pitchFamily="2" charset="2"/>
              <a:buChar char=""/>
            </a:pP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贡献领域：优化编译器</a:t>
            </a:r>
          </a:p>
        </p:txBody>
      </p:sp>
      <p:pic>
        <p:nvPicPr>
          <p:cNvPr id="8" name="Picture 9"/>
          <p:cNvPicPr>
            <a:picLocks noChangeAspect="1"/>
          </p:cNvPicPr>
          <p:nvPr/>
        </p:nvPicPr>
        <p:blipFill>
          <a:blip r:embed="rId2"/>
          <a:stretch>
            <a:fillRect/>
          </a:stretch>
        </p:blipFill>
        <p:spPr>
          <a:xfrm>
            <a:off x="2987774" y="2742406"/>
            <a:ext cx="2592387" cy="2592388"/>
          </a:xfrm>
          <a:prstGeom prst="rect">
            <a:avLst/>
          </a:prstGeom>
          <a:noFill/>
          <a:ln w="6350">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编译性语言、解释性语言和脚本语言</a:t>
            </a:r>
            <a:endParaRPr lang="en-US" altLang="zh-CN" kern="0" dirty="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高级语言翻译成机器语言，计算机才能执行高级语言编写的程序。</a:t>
            </a:r>
            <a:endParaRPr lang="en-US" altLang="zh-CN" kern="0" dirty="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翻译有两种方式</a:t>
            </a:r>
            <a:endParaRPr lang="en-US" altLang="zh-CN" kern="0" dirty="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编译：一次性编译成机器语言文件，不用重新编译，效率高</a:t>
            </a:r>
            <a:endParaRPr lang="en-US" altLang="zh-CN" kern="0" dirty="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解释：每个语句都是执行的时候才翻译，每执行一次就翻译一次，效率比较低</a:t>
            </a:r>
            <a:endParaRPr lang="en-US" altLang="zh-CN" kern="0" dirty="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脚本语言</a:t>
            </a:r>
            <a:endParaRPr lang="en-US" altLang="zh-CN" kern="0" dirty="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一种解释性语言：</a:t>
            </a:r>
            <a:r>
              <a:rPr lang="en-US" altLang="zh-CN" kern="0" dirty="0">
                <a:solidFill>
                  <a:srgbClr val="000000"/>
                </a:solidFill>
                <a:latin typeface="Times New Roman" panose="02020603050405020304" pitchFamily="18" charset="0"/>
                <a:cs typeface="Times New Roman" panose="02020603050405020304" pitchFamily="18" charset="0"/>
              </a:rPr>
              <a:t>JavaScript</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ASP,PHP,PERL</a:t>
            </a: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Java</a:t>
            </a:r>
            <a:r>
              <a:rPr lang="zh-CN" altLang="en-US" kern="0" dirty="0">
                <a:solidFill>
                  <a:srgbClr val="000000"/>
                </a:solidFill>
                <a:latin typeface="Times New Roman" panose="02020603050405020304" pitchFamily="18" charset="0"/>
                <a:cs typeface="Times New Roman" panose="02020603050405020304" pitchFamily="18" charset="0"/>
              </a:rPr>
              <a:t>语言</a:t>
            </a:r>
            <a:endParaRPr lang="en-US" altLang="zh-CN" kern="0" dirty="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既要编译，又要解释；编译只有一次，程序执行时解释执行；通过编译器，把</a:t>
            </a:r>
            <a:r>
              <a:rPr lang="en-US" altLang="zh-CN" kern="0" dirty="0">
                <a:solidFill>
                  <a:srgbClr val="000000"/>
                </a:solidFill>
                <a:latin typeface="Times New Roman" panose="02020603050405020304" pitchFamily="18" charset="0"/>
                <a:cs typeface="Times New Roman" panose="02020603050405020304" pitchFamily="18" charset="0"/>
              </a:rPr>
              <a:t>java</a:t>
            </a:r>
            <a:r>
              <a:rPr lang="zh-CN" altLang="en-US" kern="0" dirty="0">
                <a:solidFill>
                  <a:srgbClr val="000000"/>
                </a:solidFill>
                <a:latin typeface="Times New Roman" panose="02020603050405020304" pitchFamily="18" charset="0"/>
                <a:cs typeface="Times New Roman" panose="02020603050405020304" pitchFamily="18" charset="0"/>
              </a:rPr>
              <a:t>程序翻译成一种中间代码</a:t>
            </a:r>
            <a:r>
              <a:rPr lang="en-US" altLang="zh-CN" kern="0" dirty="0">
                <a:solidFill>
                  <a:srgbClr val="000000"/>
                </a:solidFill>
                <a:latin typeface="Times New Roman" panose="02020603050405020304" pitchFamily="18" charset="0"/>
                <a:cs typeface="Times New Roman" panose="02020603050405020304" pitchFamily="18" charset="0"/>
              </a:rPr>
              <a:t>——</a:t>
            </a:r>
            <a:r>
              <a:rPr lang="zh-CN" altLang="en-US" kern="0" dirty="0">
                <a:solidFill>
                  <a:srgbClr val="000000"/>
                </a:solidFill>
                <a:latin typeface="Times New Roman" panose="02020603050405020304" pitchFamily="18" charset="0"/>
                <a:cs typeface="Times New Roman" panose="02020603050405020304" pitchFamily="18" charset="0"/>
              </a:rPr>
              <a:t>字节码，然后通过</a:t>
            </a:r>
            <a:r>
              <a:rPr lang="en-US" altLang="zh-CN" kern="0" dirty="0">
                <a:solidFill>
                  <a:srgbClr val="000000"/>
                </a:solidFill>
                <a:latin typeface="Times New Roman" panose="02020603050405020304" pitchFamily="18" charset="0"/>
                <a:cs typeface="Times New Roman" panose="02020603050405020304" pitchFamily="18" charset="0"/>
              </a:rPr>
              <a:t>JVM</a:t>
            </a:r>
            <a:r>
              <a:rPr lang="zh-CN" altLang="en-US" kern="0" dirty="0">
                <a:solidFill>
                  <a:srgbClr val="000000"/>
                </a:solidFill>
                <a:latin typeface="Times New Roman" panose="02020603050405020304" pitchFamily="18" charset="0"/>
                <a:cs typeface="Times New Roman" panose="02020603050405020304" pitchFamily="18" charset="0"/>
              </a:rPr>
              <a:t>解释成相应平台的语言。</a:t>
            </a:r>
            <a:endParaRPr lang="en-US" altLang="zh-CN" kern="0" dirty="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endParaRPr lang="en-US" altLang="zh-CN"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主流编译理论会议</a:t>
            </a:r>
            <a:endParaRPr lang="en-US" altLang="zh-CN" kern="0" dirty="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PLDI</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Symposium on Programming Language Design and Implementation</a:t>
            </a:r>
            <a:r>
              <a:rPr lang="zh-CN" altLang="en-US" kern="0" dirty="0">
                <a:solidFill>
                  <a:srgbClr val="000000"/>
                </a:solidFill>
                <a:latin typeface="Times New Roman" panose="02020603050405020304" pitchFamily="18" charset="0"/>
                <a:cs typeface="Times New Roman" panose="02020603050405020304" pitchFamily="18" charset="0"/>
              </a:rPr>
              <a:t>，编程语言设计与实现）</a:t>
            </a:r>
            <a:endParaRPr lang="en-US" altLang="zh-CN" kern="0" dirty="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POPL</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Symposium on Principles of Programming Languages</a:t>
            </a:r>
            <a:r>
              <a:rPr lang="zh-CN" altLang="en-US" kern="0" dirty="0">
                <a:solidFill>
                  <a:srgbClr val="000000"/>
                </a:solidFill>
                <a:latin typeface="Times New Roman" panose="02020603050405020304" pitchFamily="18" charset="0"/>
                <a:cs typeface="Times New Roman" panose="02020603050405020304" pitchFamily="18" charset="0"/>
              </a:rPr>
              <a:t>，编程语言原理）</a:t>
            </a:r>
            <a:endParaRPr lang="en-US" altLang="zh-CN" kern="0" dirty="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err="1">
                <a:solidFill>
                  <a:srgbClr val="000000"/>
                </a:solidFill>
                <a:latin typeface="Times New Roman" panose="02020603050405020304" pitchFamily="18" charset="0"/>
                <a:cs typeface="Times New Roman" panose="02020603050405020304" pitchFamily="18" charset="0"/>
              </a:rPr>
              <a:t>PPoPP</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Symposium on Principles and Practice of Parallel Programming</a:t>
            </a:r>
            <a:r>
              <a:rPr lang="zh-CN" altLang="en-US" kern="0" dirty="0">
                <a:solidFill>
                  <a:srgbClr val="000000"/>
                </a:solidFill>
                <a:latin typeface="Times New Roman" panose="02020603050405020304" pitchFamily="18" charset="0"/>
                <a:cs typeface="Times New Roman" panose="02020603050405020304" pitchFamily="18" charset="0"/>
              </a:rPr>
              <a:t>，并行编程原理与实践）</a:t>
            </a:r>
            <a:endParaRPr lang="en-US" altLang="zh-CN" kern="0" dirty="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OOPSLA</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Conference on Object-Oriented Programming  Systems, Languages and Applications</a:t>
            </a:r>
            <a:r>
              <a:rPr lang="zh-CN" altLang="en-US" kern="0" dirty="0">
                <a:solidFill>
                  <a:srgbClr val="000000"/>
                </a:solidFill>
                <a:latin typeface="Times New Roman" panose="02020603050405020304" pitchFamily="18" charset="0"/>
                <a:cs typeface="Times New Roman" panose="02020603050405020304" pitchFamily="18" charset="0"/>
              </a:rPr>
              <a:t>，面向对象的编程系统、语言和应用）</a:t>
            </a:r>
            <a:endParaRPr lang="en-US" altLang="zh-CN"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8795"/>
            <a:ext cx="8229600" cy="990600"/>
          </a:xfrm>
        </p:spPr>
        <p:txBody>
          <a:bodyPr/>
          <a:lstStyle/>
          <a:p>
            <a:r>
              <a:rPr lang="zh-CN" altLang="en-US">
                <a:latin typeface="Times New Roman" panose="02020603050405020304" pitchFamily="18" charset="0"/>
                <a:cs typeface="Times New Roman" panose="02020603050405020304" pitchFamily="18" charset="0"/>
              </a:rPr>
              <a:t>语言处理器</a:t>
            </a: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翻译器是能够完成从一种语言到另一种语言变换的软件</a:t>
            </a:r>
          </a:p>
        </p:txBody>
      </p:sp>
      <p:grpSp>
        <p:nvGrpSpPr>
          <p:cNvPr id="4" name="组合 3"/>
          <p:cNvGrpSpPr/>
          <p:nvPr/>
        </p:nvGrpSpPr>
        <p:grpSpPr>
          <a:xfrm>
            <a:off x="1403648" y="2763717"/>
            <a:ext cx="5719772" cy="960105"/>
            <a:chOff x="1403648" y="2763717"/>
            <a:chExt cx="5719772" cy="960105"/>
          </a:xfrm>
        </p:grpSpPr>
        <p:sp>
          <p:nvSpPr>
            <p:cNvPr id="8" name="矩形 7"/>
            <p:cNvSpPr/>
            <p:nvPr/>
          </p:nvSpPr>
          <p:spPr>
            <a:xfrm>
              <a:off x="1403648" y="2924944"/>
              <a:ext cx="1539156" cy="652143"/>
            </a:xfrm>
            <a:prstGeom prst="rect">
              <a:avLst/>
            </a:prstGeom>
            <a:noFill/>
            <a:ln w="6350">
              <a:solidFill>
                <a:srgbClr val="385D8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源语言</a:t>
              </a:r>
            </a:p>
          </p:txBody>
        </p:sp>
        <p:sp>
          <p:nvSpPr>
            <p:cNvPr id="16" name="右箭头 15"/>
            <p:cNvSpPr/>
            <p:nvPr/>
          </p:nvSpPr>
          <p:spPr>
            <a:xfrm>
              <a:off x="3327544" y="2763717"/>
              <a:ext cx="1871980" cy="960105"/>
            </a:xfrm>
            <a:prstGeom prst="rightArrow">
              <a:avLst/>
            </a:prstGeom>
            <a:solidFill>
              <a:schemeClr val="accent1">
                <a:lumMod val="20000"/>
                <a:lumOff val="80000"/>
              </a:schemeClr>
            </a:solidFill>
            <a:ln w="635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翻译器</a:t>
              </a:r>
            </a:p>
          </p:txBody>
        </p:sp>
        <p:sp>
          <p:nvSpPr>
            <p:cNvPr id="7" name="矩形 6"/>
            <p:cNvSpPr/>
            <p:nvPr/>
          </p:nvSpPr>
          <p:spPr>
            <a:xfrm>
              <a:off x="5584264" y="2905391"/>
              <a:ext cx="1539156" cy="652143"/>
            </a:xfrm>
            <a:prstGeom prst="rect">
              <a:avLst/>
            </a:prstGeom>
            <a:noFill/>
            <a:ln w="6350">
              <a:solidFill>
                <a:srgbClr val="385D8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目标语言</a:t>
              </a:r>
            </a:p>
          </p:txBody>
        </p:sp>
      </p:grpSp>
      <p:pic>
        <p:nvPicPr>
          <p:cNvPr id="6" name="图片 5"/>
          <p:cNvPicPr>
            <a:picLocks noChangeAspect="1"/>
          </p:cNvPicPr>
          <p:nvPr/>
        </p:nvPicPr>
        <p:blipFill>
          <a:blip r:embed="rId3"/>
          <a:stretch>
            <a:fillRect/>
          </a:stretch>
        </p:blipFill>
        <p:spPr>
          <a:xfrm>
            <a:off x="457200" y="4147185"/>
            <a:ext cx="8214360" cy="18472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b="1" dirty="0">
                <a:solidFill>
                  <a:schemeClr val="accent1"/>
                </a:solidFill>
              </a:rPr>
              <a:t> </a:t>
            </a:r>
            <a:r>
              <a:rPr lang="zh-CN" altLang="en-US" b="1" dirty="0">
                <a:solidFill>
                  <a:schemeClr val="accent1"/>
                </a:solidFill>
              </a:rPr>
              <a:t>语言处理器</a:t>
            </a:r>
            <a:r>
              <a:rPr lang="zh-CN" altLang="en-US" dirty="0"/>
              <a:t>：一个集成的软件开发环境，其中包括很多种类的语言处理器，比如编译器、解释器、汇编器、连接器、加载器、调试器以及程序概要提取工具。</a:t>
            </a:r>
          </a:p>
          <a:p>
            <a:pPr marL="0" indent="0">
              <a:buClr>
                <a:schemeClr val="accent1"/>
              </a:buClr>
              <a:buFont typeface="Arial" panose="020B0604020202020204" pitchFamily="34" charset="0"/>
              <a:buChar char="•"/>
            </a:pPr>
            <a:r>
              <a:rPr lang="zh-CN" altLang="en-US" b="1" dirty="0">
                <a:solidFill>
                  <a:schemeClr val="accent1"/>
                </a:solidFill>
              </a:rPr>
              <a:t> 机器语言和汇编语言</a:t>
            </a:r>
            <a:r>
              <a:rPr lang="zh-CN" altLang="en-US" dirty="0"/>
              <a:t>：机器语言是第一代程序设计语言，然后是汇编语言。使用这些语言进行编程既费时，又容易出错。</a:t>
            </a:r>
          </a:p>
          <a:p>
            <a:pPr marL="0" indent="0">
              <a:buClr>
                <a:schemeClr val="accent1"/>
              </a:buClr>
              <a:buFont typeface="Arial" panose="020B0604020202020204" pitchFamily="34" charset="0"/>
              <a:buChar char="•"/>
            </a:pPr>
            <a:r>
              <a:rPr lang="zh-CN" altLang="en-US" b="1" dirty="0">
                <a:solidFill>
                  <a:schemeClr val="accent1"/>
                </a:solidFill>
              </a:rPr>
              <a:t> 高级语言</a:t>
            </a:r>
            <a:r>
              <a:rPr lang="zh-CN" altLang="en-US" dirty="0"/>
              <a:t>：随着时间的流逝，程序设计语言担负了越来越多的原先由程序员负责的任务，比如内存管理、类型一致性检查或代码的并发执行。</a:t>
            </a:r>
          </a:p>
          <a:p>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重点</a:t>
            </a:r>
          </a:p>
        </p:txBody>
      </p:sp>
      <p:sp>
        <p:nvSpPr>
          <p:cNvPr id="3" name="内容占位符 2"/>
          <p:cNvSpPr>
            <a:spLocks noGrp="1"/>
          </p:cNvSpPr>
          <p:nvPr>
            <p:ph idx="1"/>
          </p:nvPr>
        </p:nvSpPr>
        <p:spPr/>
        <p:txBody>
          <a:bodyPr/>
          <a:lstStyle/>
          <a:p>
            <a:r>
              <a:rPr lang="zh-CN" altLang="en-US" dirty="0">
                <a:sym typeface="+mn-ea"/>
              </a:rPr>
              <a:t>什么是编译器？</a:t>
            </a:r>
          </a:p>
          <a:p>
            <a:r>
              <a:rPr lang="zh-CN" altLang="en-US"/>
              <a:t>编译器的前端分析由哪些部分构成？</a:t>
            </a:r>
          </a:p>
          <a:p>
            <a:r>
              <a:rPr lang="zh-CN" altLang="en-US"/>
              <a:t>编译器的后端分析由哪些部分构成？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重点</a:t>
            </a:r>
          </a:p>
        </p:txBody>
      </p:sp>
      <p:sp>
        <p:nvSpPr>
          <p:cNvPr id="3" name="内容占位符 2"/>
          <p:cNvSpPr>
            <a:spLocks noGrp="1"/>
          </p:cNvSpPr>
          <p:nvPr>
            <p:ph idx="1"/>
          </p:nvPr>
        </p:nvSpPr>
        <p:spPr>
          <a:xfrm>
            <a:off x="457200" y="1600200"/>
            <a:ext cx="8229600" cy="4723765"/>
          </a:xfrm>
        </p:spPr>
        <p:txBody>
          <a:bodyPr/>
          <a:lstStyle/>
          <a:p>
            <a:pP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sym typeface="+mn-ea"/>
              </a:rPr>
              <a:t>编译器各阶段的主要任务</a:t>
            </a:r>
            <a:endParaRPr lang="zh-CN" altLang="en-US" sz="2400" dirty="0"/>
          </a:p>
          <a:p>
            <a:pPr lvl="1">
              <a:buFont typeface="Arial" panose="020B0604020202020204" pitchFamily="34" charset="0"/>
              <a:buChar char="•"/>
            </a:pPr>
            <a:r>
              <a:rPr lang="zh-CN" altLang="en-US" sz="2000" dirty="0"/>
              <a:t>词法分析</a:t>
            </a:r>
          </a:p>
          <a:p>
            <a:pPr lvl="1">
              <a:buFont typeface="Arial" panose="020B0604020202020204" pitchFamily="34" charset="0"/>
              <a:buChar char="•"/>
            </a:pPr>
            <a:r>
              <a:rPr lang="zh-CN" altLang="en-US" sz="2000" dirty="0"/>
              <a:t>语法分析</a:t>
            </a:r>
          </a:p>
          <a:p>
            <a:pPr lvl="1">
              <a:buFont typeface="Arial" panose="020B0604020202020204" pitchFamily="34" charset="0"/>
              <a:buChar char="•"/>
            </a:pPr>
            <a:r>
              <a:rPr lang="zh-CN" altLang="en-US" sz="2000" dirty="0"/>
              <a:t>语义分析</a:t>
            </a:r>
          </a:p>
          <a:p>
            <a:pPr lvl="1">
              <a:buFont typeface="Arial" panose="020B0604020202020204" pitchFamily="34" charset="0"/>
              <a:buChar char="•"/>
            </a:pPr>
            <a:r>
              <a:rPr lang="zh-CN" altLang="en-US" sz="2000" dirty="0"/>
              <a:t>中间代码生成</a:t>
            </a:r>
          </a:p>
          <a:p>
            <a:pPr lvl="1">
              <a:buFont typeface="Arial" panose="020B0604020202020204" pitchFamily="34" charset="0"/>
              <a:buChar char="•"/>
            </a:pPr>
            <a:r>
              <a:rPr lang="zh-CN" altLang="en-US" sz="2000" dirty="0"/>
              <a:t>代码优化</a:t>
            </a:r>
          </a:p>
          <a:p>
            <a:pPr lvl="1">
              <a:buFont typeface="Arial" panose="020B0604020202020204" pitchFamily="34" charset="0"/>
              <a:buChar char="•"/>
            </a:pPr>
            <a:r>
              <a:rPr lang="zh-CN" altLang="en-US" sz="2000" dirty="0"/>
              <a:t>目标程序生成</a:t>
            </a:r>
          </a:p>
          <a:p>
            <a:pPr lvl="1">
              <a:buFont typeface="Arial" panose="020B0604020202020204" pitchFamily="34" charset="0"/>
              <a:buChar char="•"/>
            </a:pPr>
            <a:r>
              <a:rPr lang="zh-CN" altLang="en-US" sz="2000" dirty="0"/>
              <a:t>符号表管理</a:t>
            </a:r>
          </a:p>
          <a:p>
            <a:pPr lvl="1">
              <a:buFont typeface="Arial" panose="020B0604020202020204" pitchFamily="34" charset="0"/>
              <a:buChar char="•"/>
            </a:pPr>
            <a:r>
              <a:rPr lang="zh-CN" altLang="en-US" sz="2000" dirty="0"/>
              <a:t>出错管理</a:t>
            </a:r>
          </a:p>
          <a:p>
            <a:endParaRPr lang="zh-CN" altLang="en-US" dirty="0"/>
          </a:p>
          <a:p>
            <a:pPr lvl="1"/>
            <a:endParaRPr lang="zh-CN" altLang="en-US" dirty="0"/>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重点</a:t>
            </a:r>
          </a:p>
        </p:txBody>
      </p:sp>
      <p:sp>
        <p:nvSpPr>
          <p:cNvPr id="3" name="内容占位符 2"/>
          <p:cNvSpPr>
            <a:spLocks noGrp="1"/>
          </p:cNvSpPr>
          <p:nvPr>
            <p:ph idx="1"/>
          </p:nvPr>
        </p:nvSpPr>
        <p:spPr/>
        <p:txBody>
          <a:bodyPr>
            <a:normAutofit fontScale="92500" lnSpcReduction="20000"/>
          </a:bodyPr>
          <a:lstStyle/>
          <a:p>
            <a:r>
              <a:rPr lang="zh-CN" altLang="en-US"/>
              <a:t>什么是词法分析？</a:t>
            </a:r>
            <a:endParaRPr lang="en-US" altLang="zh-CN"/>
          </a:p>
          <a:p>
            <a:r>
              <a:rPr lang="zh-CN" altLang="en-US">
                <a:latin typeface="Times New Roman" panose="02020603050405020304" pitchFamily="18" charset="0"/>
                <a:cs typeface="Times New Roman" panose="02020603050405020304" pitchFamily="18" charset="0"/>
              </a:rPr>
              <a:t>逐个读构成源程序的字符，把它们组成词法单元(token)流。</a:t>
            </a:r>
            <a:endParaRPr lang="zh-CN" altLang="en-US"/>
          </a:p>
          <a:p>
            <a:r>
              <a:rPr lang="zh-CN" altLang="en-US"/>
              <a:t>什么是语法分析？</a:t>
            </a:r>
            <a:endParaRPr lang="en-US" altLang="zh-CN"/>
          </a:p>
          <a:p>
            <a:r>
              <a:rPr lang="zh-CN" altLang="en-US">
                <a:latin typeface="Times New Roman" panose="02020603050405020304" pitchFamily="18" charset="0"/>
                <a:cs typeface="Times New Roman" panose="02020603050405020304" pitchFamily="18" charset="0"/>
              </a:rPr>
              <a:t>把词法记号流依照语言的语法结构按层次分组，以形成语法短语。</a:t>
            </a:r>
            <a:endParaRPr lang="zh-CN" altLang="en-US"/>
          </a:p>
          <a:p>
            <a:r>
              <a:rPr lang="zh-CN" altLang="en-US"/>
              <a:t>什么是标识符，表达式，语句？</a:t>
            </a:r>
          </a:p>
          <a:p>
            <a:r>
              <a:rPr lang="zh-CN" altLang="en-US"/>
              <a:t>中间代码有哪三种表达方式？</a:t>
            </a:r>
            <a:endParaRPr lang="en-US" altLang="zh-CN"/>
          </a:p>
          <a:p>
            <a:r>
              <a:rPr lang="zh-CN" altLang="en-US"/>
              <a:t>后缀表达式 抽象语法树 三地址码</a:t>
            </a:r>
          </a:p>
          <a:p>
            <a:r>
              <a:rPr lang="zh-CN" altLang="en-US"/>
              <a:t>什么是符号表？</a:t>
            </a:r>
            <a:endParaRPr lang="en-US" altLang="zh-CN"/>
          </a:p>
          <a:p>
            <a:r>
              <a:rPr lang="zh-CN" altLang="en-US">
                <a:latin typeface="Times New Roman" panose="02020603050405020304" pitchFamily="18" charset="0"/>
                <a:cs typeface="Times New Roman" panose="02020603050405020304" pitchFamily="18" charset="0"/>
              </a:rPr>
              <a:t>符号表是为每个标识符保存一个记录的数据结构，记录的域是标识符的属性。</a:t>
            </a:r>
            <a:endParaRPr lang="zh-CN" altLang="en-US"/>
          </a:p>
          <a:p>
            <a:r>
              <a:rPr lang="zh-CN" altLang="en-US"/>
              <a:t>什么是出错管理？</a:t>
            </a:r>
            <a:endParaRPr lang="en-US" altLang="zh-CN"/>
          </a:p>
          <a:p>
            <a:r>
              <a:rPr lang="zh-CN" altLang="en-US">
                <a:latin typeface="Times New Roman" panose="02020603050405020304" pitchFamily="18" charset="0"/>
                <a:cs typeface="Times New Roman" panose="02020603050405020304" pitchFamily="18" charset="0"/>
              </a:rPr>
              <a:t>每个阶段都可能发现源程序的错误。发现错误后，该阶段必须处理此错误，使得编译可以继续进行，以便进一步发现源程序的其他错误。</a:t>
            </a:r>
          </a:p>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371600"/>
            <a:ext cx="8134672" cy="1927225"/>
          </a:xfrm>
        </p:spPr>
        <p:txBody>
          <a:bodyPr/>
          <a:lstStyle/>
          <a:p>
            <a:pPr algn="ctr"/>
            <a:r>
              <a:rPr lang="zh-CN" altLang="en-US" dirty="0">
                <a:latin typeface="楷体" panose="02010609060101010101" pitchFamily="49" charset="-122"/>
                <a:ea typeface="楷体" panose="02010609060101010101" pitchFamily="49" charset="-122"/>
              </a:rPr>
              <a:t>谢谢！</a:t>
            </a:r>
          </a:p>
        </p:txBody>
      </p:sp>
      <p:sp>
        <p:nvSpPr>
          <p:cNvPr id="5" name="副标题 4"/>
          <p:cNvSpPr>
            <a:spLocks noGrp="1"/>
          </p:cNvSpPr>
          <p:nvPr>
            <p:ph type="subTitle" idx="1"/>
          </p:nvPr>
        </p:nvSpPr>
        <p:spPr>
          <a:xfrm>
            <a:off x="685800" y="3505200"/>
            <a:ext cx="7846640" cy="1752600"/>
          </a:xfrm>
        </p:spPr>
        <p:txBody>
          <a:bodyPr/>
          <a:lstStyle/>
          <a:p>
            <a:pPr algn="ctr"/>
            <a:r>
              <a:rPr lang="en-US" altLang="zh-CN" dirty="0">
                <a:latin typeface="Times New Roman" panose="02020603050405020304" pitchFamily="18" charset="0"/>
                <a:cs typeface="Times New Roman" panose="02020603050405020304" pitchFamily="18" charset="0"/>
              </a:rPr>
              <a:t>Thanks</a:t>
            </a:r>
            <a:r>
              <a:rPr lang="zh-CN" alt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翻译器的不同形式</a:t>
            </a:r>
          </a:p>
        </p:txBody>
      </p:sp>
      <p:sp>
        <p:nvSpPr>
          <p:cNvPr id="3" name="内容占位符 2"/>
          <p:cNvSpPr>
            <a:spLocks noGrp="1"/>
          </p:cNvSpPr>
          <p:nvPr>
            <p:ph idx="1"/>
          </p:nvPr>
        </p:nvSpPr>
        <p:spPr>
          <a:xfrm>
            <a:off x="457200" y="1600200"/>
            <a:ext cx="8229600" cy="2205949"/>
          </a:xfrm>
        </p:spPr>
        <p:txBody>
          <a:bodyPr>
            <a:normAutofit/>
          </a:bodyPr>
          <a:lstStyle/>
          <a:p>
            <a:pPr marL="0" lvl="0" indent="0">
              <a:buClr>
                <a:schemeClr val="accent1"/>
              </a:buClr>
              <a:buFont typeface="Arial" panose="020B0604020202020204" pitchFamily="34" charset="0"/>
              <a:buChar char="•"/>
            </a:pPr>
            <a:r>
              <a:rPr lang="en-US" altLang="zh-CN" dirty="0">
                <a:solidFill>
                  <a:prstClr val="black"/>
                </a:solidFill>
                <a:latin typeface="Times New Roman" panose="02020603050405020304" pitchFamily="18" charset="0"/>
                <a:cs typeface="Times New Roman" panose="02020603050405020304" pitchFamily="18" charset="0"/>
              </a:rPr>
              <a:t> </a:t>
            </a:r>
            <a:r>
              <a:rPr lang="zh-CN" altLang="en-US" dirty="0">
                <a:solidFill>
                  <a:prstClr val="black"/>
                </a:solidFill>
                <a:latin typeface="Times New Roman" panose="02020603050405020304" pitchFamily="18" charset="0"/>
                <a:cs typeface="Times New Roman" panose="02020603050405020304" pitchFamily="18" charset="0"/>
              </a:rPr>
              <a:t>编译器</a:t>
            </a:r>
            <a:endParaRPr lang="en-US" altLang="zh-CN" dirty="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a:solidFill>
                <a:prstClr val="black"/>
              </a:solidFill>
              <a:latin typeface="Times New Roman" panose="02020603050405020304" pitchFamily="18" charset="0"/>
              <a:cs typeface="Times New Roman" panose="02020603050405020304" pitchFamily="18" charset="0"/>
            </a:endParaRPr>
          </a:p>
        </p:txBody>
      </p:sp>
      <p:grpSp>
        <p:nvGrpSpPr>
          <p:cNvPr id="9" name="组合 8"/>
          <p:cNvGrpSpPr/>
          <p:nvPr/>
        </p:nvGrpSpPr>
        <p:grpSpPr>
          <a:xfrm>
            <a:off x="2023124" y="4136608"/>
            <a:ext cx="4462299" cy="830997"/>
            <a:chOff x="2023124" y="4136608"/>
            <a:chExt cx="4462299" cy="830997"/>
          </a:xfrm>
        </p:grpSpPr>
        <p:sp>
          <p:nvSpPr>
            <p:cNvPr id="14" name="文本框 20"/>
            <p:cNvSpPr txBox="1"/>
            <p:nvPr/>
          </p:nvSpPr>
          <p:spPr>
            <a:xfrm>
              <a:off x="2023124" y="4136608"/>
              <a:ext cx="1107996" cy="830997"/>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源程序</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输入</a:t>
              </a:r>
              <a:endParaRPr lang="zh-CN" altLang="en-US" sz="2400" dirty="0">
                <a:latin typeface="Times New Roman" panose="02020603050405020304" pitchFamily="18" charset="0"/>
                <a:cs typeface="Times New Roman" panose="02020603050405020304" pitchFamily="18" charset="0"/>
              </a:endParaRPr>
            </a:p>
          </p:txBody>
        </p:sp>
        <p:cxnSp>
          <p:nvCxnSpPr>
            <p:cNvPr id="19" name="直接箭头连接符 18"/>
            <p:cNvCxnSpPr/>
            <p:nvPr/>
          </p:nvCxnSpPr>
          <p:spPr>
            <a:xfrm>
              <a:off x="3087708" y="4411034"/>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087708" y="4749724"/>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694831" y="4248499"/>
              <a:ext cx="1473002" cy="59659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解释器</a:t>
              </a:r>
            </a:p>
          </p:txBody>
        </p:sp>
        <p:cxnSp>
          <p:nvCxnSpPr>
            <p:cNvPr id="27" name="直接箭头连接符 26"/>
            <p:cNvCxnSpPr/>
            <p:nvPr/>
          </p:nvCxnSpPr>
          <p:spPr>
            <a:xfrm>
              <a:off x="5181148" y="4520510"/>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8" name="文本框 20"/>
            <p:cNvSpPr txBox="1"/>
            <p:nvPr/>
          </p:nvSpPr>
          <p:spPr>
            <a:xfrm>
              <a:off x="5685204" y="4311422"/>
              <a:ext cx="800219"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输出</a:t>
              </a:r>
              <a:endParaRPr lang="zh-CN" altLang="en-US" sz="2400" dirty="0">
                <a:latin typeface="Times New Roman" panose="02020603050405020304" pitchFamily="18" charset="0"/>
                <a:cs typeface="Times New Roman" panose="02020603050405020304" pitchFamily="18" charset="0"/>
              </a:endParaRPr>
            </a:p>
          </p:txBody>
        </p:sp>
      </p:grpSp>
      <p:grpSp>
        <p:nvGrpSpPr>
          <p:cNvPr id="8" name="组合 7"/>
          <p:cNvGrpSpPr/>
          <p:nvPr/>
        </p:nvGrpSpPr>
        <p:grpSpPr>
          <a:xfrm>
            <a:off x="2023124" y="2094028"/>
            <a:ext cx="4972754" cy="1296301"/>
            <a:chOff x="2023124" y="2094028"/>
            <a:chExt cx="4972754" cy="1296301"/>
          </a:xfrm>
        </p:grpSpPr>
        <p:sp>
          <p:nvSpPr>
            <p:cNvPr id="12" name="文本框 20"/>
            <p:cNvSpPr txBox="1"/>
            <p:nvPr/>
          </p:nvSpPr>
          <p:spPr>
            <a:xfrm>
              <a:off x="2023124" y="2107570"/>
              <a:ext cx="1107996"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sz="2400" dirty="0">
                <a:latin typeface="Times New Roman" panose="02020603050405020304" pitchFamily="18" charset="0"/>
                <a:cs typeface="Times New Roman" panose="02020603050405020304" pitchFamily="18" charset="0"/>
              </a:endParaRPr>
            </a:p>
          </p:txBody>
        </p:sp>
        <p:sp>
          <p:nvSpPr>
            <p:cNvPr id="16" name="矩形 15"/>
            <p:cNvSpPr/>
            <p:nvPr/>
          </p:nvSpPr>
          <p:spPr>
            <a:xfrm>
              <a:off x="3694831" y="2094028"/>
              <a:ext cx="1473002" cy="52621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编译器</a:t>
              </a:r>
            </a:p>
          </p:txBody>
        </p:sp>
        <p:sp>
          <p:nvSpPr>
            <p:cNvPr id="18" name="文本框 20"/>
            <p:cNvSpPr txBox="1"/>
            <p:nvPr/>
          </p:nvSpPr>
          <p:spPr>
            <a:xfrm>
              <a:off x="5580106" y="2121866"/>
              <a:ext cx="1415772"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目标程序</a:t>
              </a:r>
              <a:endParaRPr lang="zh-CN" altLang="en-US" sz="2400" dirty="0">
                <a:latin typeface="Times New Roman" panose="02020603050405020304" pitchFamily="18" charset="0"/>
                <a:cs typeface="Times New Roman" panose="02020603050405020304" pitchFamily="18" charset="0"/>
              </a:endParaRPr>
            </a:p>
          </p:txBody>
        </p:sp>
        <p:sp>
          <p:nvSpPr>
            <p:cNvPr id="20" name="文本框 20"/>
            <p:cNvSpPr txBox="1"/>
            <p:nvPr/>
          </p:nvSpPr>
          <p:spPr>
            <a:xfrm>
              <a:off x="2145475" y="2892578"/>
              <a:ext cx="877163"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输入</a:t>
              </a:r>
              <a:endParaRPr lang="zh-CN" altLang="en-US" sz="2400" dirty="0">
                <a:latin typeface="Times New Roman" panose="02020603050405020304" pitchFamily="18" charset="0"/>
                <a:cs typeface="Times New Roman" panose="02020603050405020304" pitchFamily="18" charset="0"/>
              </a:endParaRPr>
            </a:p>
          </p:txBody>
        </p:sp>
        <p:sp>
          <p:nvSpPr>
            <p:cNvPr id="22" name="矩形 21"/>
            <p:cNvSpPr/>
            <p:nvPr/>
          </p:nvSpPr>
          <p:spPr>
            <a:xfrm>
              <a:off x="3700812" y="2864113"/>
              <a:ext cx="1467021" cy="52621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目标程序</a:t>
              </a:r>
            </a:p>
          </p:txBody>
        </p:sp>
        <p:sp>
          <p:nvSpPr>
            <p:cNvPr id="24" name="文本框 20"/>
            <p:cNvSpPr txBox="1"/>
            <p:nvPr/>
          </p:nvSpPr>
          <p:spPr>
            <a:xfrm>
              <a:off x="5671889" y="2928664"/>
              <a:ext cx="800219"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输出</a:t>
              </a:r>
              <a:endParaRPr lang="zh-CN" altLang="en-US" sz="2400" dirty="0">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a:off x="3131120" y="2360167"/>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167833" y="2360167"/>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3131120" y="3101561"/>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5167833" y="3106381"/>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127125" y="5388610"/>
            <a:ext cx="6889115" cy="1196975"/>
          </a:xfrm>
          <a:prstGeom prst="rect">
            <a:avLst/>
          </a:prstGeom>
          <a:no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pP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编译器与解释器</a:t>
            </a:r>
            <a:r>
              <a:rPr lang="zh-CN" altLang="en-US" sz="2400"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区别</a:t>
            </a: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20000"/>
              </a:lnSpc>
            </a:pP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解释器不像编译器通过翻译来生成目标程序，而是直接执行源程序所指定的运算。</a:t>
            </a:r>
          </a:p>
        </p:txBody>
      </p:sp>
      <p:sp>
        <p:nvSpPr>
          <p:cNvPr id="4" name="内容占位符 2"/>
          <p:cNvSpPr>
            <a:spLocks noGrp="1"/>
          </p:cNvSpPr>
          <p:nvPr/>
        </p:nvSpPr>
        <p:spPr>
          <a:xfrm>
            <a:off x="457200" y="3806190"/>
            <a:ext cx="8229600" cy="220594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D33947"/>
              </a:buClr>
              <a:buSzPct val="85000"/>
              <a:buFont typeface="Wingdings" panose="05000000000000000000" charset="0"/>
              <a:buChar char="v"/>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rgbClr val="4F81BD"/>
              </a:buClr>
              <a:buSzPct val="85000"/>
              <a:buFont typeface="Wingdings" panose="05000000000000000000" charset="0"/>
              <a:buChar char="Ø"/>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rgbClr val="D33947"/>
              </a:buClr>
              <a:buSzPct val="90000"/>
              <a:buFont typeface="Wingdings" panose="05000000000000000000" charset="0"/>
              <a:buChar char="v"/>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Wingdings" panose="05000000000000000000" charset="0"/>
              <a:buChar char="Ø"/>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rgbClr val="D33947"/>
              </a:buClr>
              <a:buSzPct val="100000"/>
              <a:buFont typeface="Wingdings" panose="05000000000000000000" charset="0"/>
              <a:buChar char="v"/>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lvl="0" indent="0">
              <a:buClr>
                <a:schemeClr val="accent1"/>
              </a:buClr>
              <a:buFont typeface="Arial" panose="020B0604020202020204" pitchFamily="34" charset="0"/>
              <a:buChar char="•"/>
            </a:pPr>
            <a:r>
              <a:rPr lang="en-US" altLang="zh-CN" dirty="0">
                <a:solidFill>
                  <a:prstClr val="black"/>
                </a:solidFill>
                <a:latin typeface="Times New Roman" panose="02020603050405020304" pitchFamily="18" charset="0"/>
                <a:cs typeface="Times New Roman" panose="02020603050405020304" pitchFamily="18" charset="0"/>
              </a:rPr>
              <a:t> </a:t>
            </a:r>
            <a:r>
              <a:rPr lang="zh-CN" altLang="en-US" dirty="0">
                <a:solidFill>
                  <a:prstClr val="black"/>
                </a:solidFill>
                <a:latin typeface="Times New Roman" panose="02020603050405020304" pitchFamily="18" charset="0"/>
                <a:cs typeface="Times New Roman" panose="02020603050405020304" pitchFamily="18" charset="0"/>
              </a:rPr>
              <a:t>解释器</a:t>
            </a:r>
            <a:endParaRPr lang="en-US" altLang="zh-CN" dirty="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a:solidFill>
                <a:prstClr val="black"/>
              </a:solidFill>
              <a:latin typeface="Times New Roman" panose="02020603050405020304" pitchFamily="18" charset="0"/>
              <a:cs typeface="Times New Roman" panose="02020603050405020304" pitchFamily="18" charset="0"/>
            </a:endParaRPr>
          </a:p>
        </p:txBody>
      </p:sp>
      <p:grpSp>
        <p:nvGrpSpPr>
          <p:cNvPr id="11" name="组合 10"/>
          <p:cNvGrpSpPr/>
          <p:nvPr/>
        </p:nvGrpSpPr>
        <p:grpSpPr>
          <a:xfrm>
            <a:off x="7214870" y="4136390"/>
            <a:ext cx="1583690" cy="970280"/>
            <a:chOff x="11362" y="6514"/>
            <a:chExt cx="2494" cy="1528"/>
          </a:xfrm>
        </p:grpSpPr>
        <p:sp>
          <p:nvSpPr>
            <p:cNvPr id="30" name="圆角矩形标注 29"/>
            <p:cNvSpPr/>
            <p:nvPr/>
          </p:nvSpPr>
          <p:spPr>
            <a:xfrm rot="5400000">
              <a:off x="11834" y="6042"/>
              <a:ext cx="1528" cy="2472"/>
            </a:xfrm>
            <a:prstGeom prst="wedgeRoundRectCallout">
              <a:avLst>
                <a:gd name="adj1" fmla="val -22067"/>
                <a:gd name="adj2" fmla="val 66921"/>
                <a:gd name="adj3" fmla="val 16667"/>
              </a:avLst>
            </a:prstGeom>
            <a:gradFill rotWithShape="0">
              <a:gsLst>
                <a:gs pos="0">
                  <a:schemeClr val="accent1"/>
                </a:gs>
                <a:gs pos="74000">
                  <a:schemeClr val="accent1">
                    <a:lumMod val="45000"/>
                    <a:lumOff val="55000"/>
                  </a:schemeClr>
                </a:gs>
                <a:gs pos="86000">
                  <a:schemeClr val="accent1">
                    <a:lumMod val="45000"/>
                    <a:lumOff val="55000"/>
                  </a:schemeClr>
                </a:gs>
                <a:gs pos="100000">
                  <a:schemeClr val="accent1">
                    <a:lumMod val="30000"/>
                    <a:lumOff val="70000"/>
                  </a:schemeClr>
                </a:gs>
              </a:gsLst>
              <a:lin ang="27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文本框 30"/>
            <p:cNvSpPr txBox="1"/>
            <p:nvPr/>
          </p:nvSpPr>
          <p:spPr>
            <a:xfrm>
              <a:off x="11502" y="6746"/>
              <a:ext cx="2355" cy="1113"/>
            </a:xfrm>
            <a:prstGeom prst="rect">
              <a:avLst/>
            </a:prstGeom>
            <a:noFill/>
          </p:spPr>
          <p:txBody>
            <a:bodyPr wrap="none" rtlCol="0">
              <a:spAutoFit/>
            </a:bodyPr>
            <a:lstStyle/>
            <a:p>
              <a:pPr algn="l"/>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Python</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JavaScript</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等</a:t>
              </a:r>
            </a:p>
          </p:txBody>
        </p:sp>
      </p:grpSp>
      <p:grpSp>
        <p:nvGrpSpPr>
          <p:cNvPr id="13" name="组合 12"/>
          <p:cNvGrpSpPr/>
          <p:nvPr/>
        </p:nvGrpSpPr>
        <p:grpSpPr>
          <a:xfrm>
            <a:off x="7214870" y="2510790"/>
            <a:ext cx="1585595" cy="640080"/>
            <a:chOff x="11362" y="3954"/>
            <a:chExt cx="2497" cy="1008"/>
          </a:xfrm>
          <a:gradFill rotWithShape="0">
            <a:gsLst>
              <a:gs pos="0">
                <a:schemeClr val="accent1"/>
              </a:gs>
              <a:gs pos="74000">
                <a:schemeClr val="accent1">
                  <a:lumMod val="45000"/>
                  <a:lumOff val="55000"/>
                </a:schemeClr>
              </a:gs>
              <a:gs pos="86000">
                <a:schemeClr val="accent1">
                  <a:lumMod val="45000"/>
                  <a:lumOff val="55000"/>
                </a:schemeClr>
              </a:gs>
              <a:gs pos="100000">
                <a:schemeClr val="accent1">
                  <a:lumMod val="30000"/>
                  <a:lumOff val="70000"/>
                </a:schemeClr>
              </a:gs>
            </a:gsLst>
            <a:lin ang="2700000" scaled="0"/>
          </a:gradFill>
        </p:grpSpPr>
        <p:sp>
          <p:nvSpPr>
            <p:cNvPr id="5" name="圆角矩形标注 4"/>
            <p:cNvSpPr/>
            <p:nvPr/>
          </p:nvSpPr>
          <p:spPr>
            <a:xfrm rot="5400000">
              <a:off x="12107" y="3209"/>
              <a:ext cx="1008" cy="2497"/>
            </a:xfrm>
            <a:prstGeom prst="wedgeRoundRectCallout">
              <a:avLst>
                <a:gd name="adj1" fmla="val -22067"/>
                <a:gd name="adj2" fmla="val 66921"/>
                <a:gd name="adj3" fmla="val 16667"/>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文本框 9"/>
            <p:cNvSpPr txBox="1"/>
            <p:nvPr/>
          </p:nvSpPr>
          <p:spPr>
            <a:xfrm>
              <a:off x="11735" y="4144"/>
              <a:ext cx="2093" cy="630"/>
            </a:xfrm>
            <a:prstGeom prst="rect">
              <a:avLst/>
            </a:prstGeom>
            <a:grpFill/>
          </p:spPr>
          <p:txBody>
            <a:bodyPr wrap="none" rtlCol="0">
              <a:spAutoFit/>
            </a:bodyPr>
            <a:lstStyle/>
            <a:p>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翻译器</a:t>
            </a:r>
            <a:r>
              <a:rPr lang="zh-CN" altLang="en-US" dirty="0">
                <a:latin typeface="Times New Roman" panose="02020603050405020304" pitchFamily="18" charset="0"/>
                <a:cs typeface="Times New Roman" panose="02020603050405020304" pitchFamily="18" charset="0"/>
                <a:sym typeface="+mn-ea"/>
              </a:rPr>
              <a:t>的不同形式</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lvl="0" indent="0">
              <a:buClr>
                <a:schemeClr val="accent1"/>
              </a:buClr>
              <a:buFont typeface="Arial" panose="020B0604020202020204" pitchFamily="34" charset="0"/>
              <a:buChar char="•"/>
            </a:pPr>
            <a:r>
              <a:rPr lang="en-US" altLang="zh-CN" dirty="0">
                <a:solidFill>
                  <a:prstClr val="black"/>
                </a:solidFill>
                <a:latin typeface="Times New Roman" panose="02020603050405020304" pitchFamily="18" charset="0"/>
                <a:cs typeface="Times New Roman" panose="02020603050405020304" pitchFamily="18" charset="0"/>
              </a:rPr>
              <a:t> </a:t>
            </a:r>
            <a:r>
              <a:rPr lang="zh-CN" altLang="en-US" dirty="0">
                <a:solidFill>
                  <a:prstClr val="black"/>
                </a:solidFill>
                <a:latin typeface="Times New Roman" panose="02020603050405020304" pitchFamily="18" charset="0"/>
                <a:cs typeface="Times New Roman" panose="02020603050405020304" pitchFamily="18" charset="0"/>
              </a:rPr>
              <a:t>混合编译器</a:t>
            </a:r>
          </a:p>
        </p:txBody>
      </p:sp>
      <p:grpSp>
        <p:nvGrpSpPr>
          <p:cNvPr id="4" name="组合 3"/>
          <p:cNvGrpSpPr/>
          <p:nvPr/>
        </p:nvGrpSpPr>
        <p:grpSpPr>
          <a:xfrm>
            <a:off x="2195736" y="2456323"/>
            <a:ext cx="4758446" cy="2604895"/>
            <a:chOff x="2195736" y="2456323"/>
            <a:chExt cx="4758446" cy="2604895"/>
          </a:xfrm>
        </p:grpSpPr>
        <p:cxnSp>
          <p:nvCxnSpPr>
            <p:cNvPr id="11" name="直接箭头连接符 10"/>
            <p:cNvCxnSpPr/>
            <p:nvPr/>
          </p:nvCxnSpPr>
          <p:spPr>
            <a:xfrm>
              <a:off x="2886346" y="2942188"/>
              <a:ext cx="1269" cy="36004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12" name="文本框 20"/>
            <p:cNvSpPr txBox="1"/>
            <p:nvPr/>
          </p:nvSpPr>
          <p:spPr>
            <a:xfrm>
              <a:off x="2349624" y="2456323"/>
              <a:ext cx="1107996"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sz="2400" dirty="0">
                <a:latin typeface="Times New Roman" panose="02020603050405020304" pitchFamily="18" charset="0"/>
                <a:cs typeface="Times New Roman" panose="02020603050405020304" pitchFamily="18" charset="0"/>
              </a:endParaRPr>
            </a:p>
          </p:txBody>
        </p:sp>
        <p:sp>
          <p:nvSpPr>
            <p:cNvPr id="16" name="矩形 15"/>
            <p:cNvSpPr/>
            <p:nvPr/>
          </p:nvSpPr>
          <p:spPr>
            <a:xfrm>
              <a:off x="2195736" y="3356992"/>
              <a:ext cx="1381219" cy="52621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翻译器</a:t>
              </a:r>
            </a:p>
          </p:txBody>
        </p:sp>
        <p:cxnSp>
          <p:nvCxnSpPr>
            <p:cNvPr id="17" name="直接箭头连接符 16"/>
            <p:cNvCxnSpPr/>
            <p:nvPr/>
          </p:nvCxnSpPr>
          <p:spPr>
            <a:xfrm>
              <a:off x="2885076" y="3870181"/>
              <a:ext cx="1269" cy="36004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18" name="文本框 20"/>
            <p:cNvSpPr txBox="1"/>
            <p:nvPr/>
          </p:nvSpPr>
          <p:spPr>
            <a:xfrm>
              <a:off x="2195736" y="4230221"/>
              <a:ext cx="1415772" cy="830997"/>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中间程序</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输入</a:t>
              </a:r>
              <a:endParaRPr lang="zh-CN" altLang="en-US" sz="2400" dirty="0">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a:off x="3647750" y="4441900"/>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647750" y="4817684"/>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211960" y="4293096"/>
              <a:ext cx="1381219" cy="59659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虚拟机</a:t>
              </a:r>
            </a:p>
          </p:txBody>
        </p:sp>
        <p:cxnSp>
          <p:nvCxnSpPr>
            <p:cNvPr id="26" name="直接箭头连接符 25"/>
            <p:cNvCxnSpPr/>
            <p:nvPr/>
          </p:nvCxnSpPr>
          <p:spPr>
            <a:xfrm>
              <a:off x="5593179" y="4601660"/>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7" name="文本框 20"/>
            <p:cNvSpPr txBox="1"/>
            <p:nvPr/>
          </p:nvSpPr>
          <p:spPr>
            <a:xfrm>
              <a:off x="6153963" y="4356019"/>
              <a:ext cx="800219"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输出</a:t>
              </a:r>
              <a:endParaRPr lang="zh-CN" altLang="en-US" sz="2400" dirty="0">
                <a:latin typeface="Times New Roman" panose="02020603050405020304" pitchFamily="18" charset="0"/>
                <a:cs typeface="Times New Roman" panose="02020603050405020304" pitchFamily="18" charset="0"/>
              </a:endParaRPr>
            </a:p>
          </p:txBody>
        </p:sp>
      </p:grpSp>
      <p:grpSp>
        <p:nvGrpSpPr>
          <p:cNvPr id="5" name="组合 4"/>
          <p:cNvGrpSpPr/>
          <p:nvPr/>
        </p:nvGrpSpPr>
        <p:grpSpPr>
          <a:xfrm>
            <a:off x="6690360" y="2941955"/>
            <a:ext cx="1704340" cy="660434"/>
            <a:chOff x="8644" y="3608"/>
            <a:chExt cx="2684" cy="987"/>
          </a:xfrm>
        </p:grpSpPr>
        <p:sp>
          <p:nvSpPr>
            <p:cNvPr id="6" name="圆角矩形标注 5"/>
            <p:cNvSpPr/>
            <p:nvPr/>
          </p:nvSpPr>
          <p:spPr>
            <a:xfrm rot="5400000">
              <a:off x="9492" y="2759"/>
              <a:ext cx="987" cy="2684"/>
            </a:xfrm>
            <a:prstGeom prst="wedgeRoundRectCallout">
              <a:avLst>
                <a:gd name="adj1" fmla="val -22067"/>
                <a:gd name="adj2" fmla="val 66921"/>
                <a:gd name="adj3" fmla="val 16667"/>
              </a:avLst>
            </a:prstGeom>
            <a:gradFill rotWithShape="0">
              <a:gsLst>
                <a:gs pos="0">
                  <a:schemeClr val="accent1"/>
                </a:gs>
                <a:gs pos="74000">
                  <a:schemeClr val="accent1">
                    <a:lumMod val="45000"/>
                    <a:lumOff val="55000"/>
                  </a:schemeClr>
                </a:gs>
                <a:gs pos="86000">
                  <a:schemeClr val="accent1">
                    <a:lumMod val="45000"/>
                    <a:lumOff val="55000"/>
                  </a:schemeClr>
                </a:gs>
                <a:gs pos="100000">
                  <a:schemeClr val="accent1">
                    <a:lumMod val="30000"/>
                    <a:lumOff val="70000"/>
                  </a:schemeClr>
                </a:gs>
              </a:gsLst>
              <a:lin ang="27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文本框 20"/>
            <p:cNvSpPr txBox="1"/>
            <p:nvPr/>
          </p:nvSpPr>
          <p:spPr>
            <a:xfrm>
              <a:off x="8782" y="3811"/>
              <a:ext cx="2267" cy="596"/>
            </a:xfrm>
            <a:prstGeom prst="rect">
              <a:avLst/>
            </a:prstGeom>
            <a:noFill/>
          </p:spPr>
          <p:txBody>
            <a:bodyPr wrap="square" rtlCol="0">
              <a:spAutoFit/>
            </a:bodyPr>
            <a:lstStyle/>
            <a:p>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sym typeface="+mn-ea"/>
              </a:rPr>
              <a:t>语言处理系统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8229600" cy="2212975"/>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预处理器</a:t>
            </a: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编译器</a:t>
            </a: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汇编器</a:t>
            </a: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连接器/加载器</a:t>
            </a:r>
          </a:p>
        </p:txBody>
      </p:sp>
      <p:grpSp>
        <p:nvGrpSpPr>
          <p:cNvPr id="44" name="组合 43"/>
          <p:cNvGrpSpPr/>
          <p:nvPr/>
        </p:nvGrpSpPr>
        <p:grpSpPr>
          <a:xfrm>
            <a:off x="4890169" y="1209040"/>
            <a:ext cx="4224655" cy="5004541"/>
            <a:chOff x="3425226" y="1222799"/>
            <a:chExt cx="6865304"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预处理器</a:t>
              </a: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修改后的源程序</a:t>
              </a: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目标汇编程序</a:t>
              </a: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可重定位机器代码</a:t>
              </a: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编译器</a:t>
              </a: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汇编器</a:t>
              </a:r>
            </a:p>
          </p:txBody>
        </p:sp>
        <p:sp>
          <p:nvSpPr>
            <p:cNvPr id="51" name="矩形 50"/>
            <p:cNvSpPr/>
            <p:nvPr/>
          </p:nvSpPr>
          <p:spPr>
            <a:xfrm>
              <a:off x="3693523" y="5468852"/>
              <a:ext cx="2753139" cy="38371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连接器</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加载器</a:t>
              </a: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源程序</a:t>
              </a: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可执行的目标程序</a:t>
              </a: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714958" y="5332994"/>
              <a:ext cx="3575572"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p:nvPr/>
          </p:nvCxnSpPr>
          <p:spPr>
            <a:xfrm flipH="1">
              <a:off x="6382628"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
        <p:nvSpPr>
          <p:cNvPr id="4" name="内容占位符 2"/>
          <p:cNvSpPr>
            <a:spLocks noGrp="1"/>
          </p:cNvSpPr>
          <p:nvPr/>
        </p:nvSpPr>
        <p:spPr>
          <a:xfrm>
            <a:off x="457200" y="4180840"/>
            <a:ext cx="8229600" cy="221297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D33947"/>
              </a:buClr>
              <a:buSzPct val="85000"/>
              <a:buFont typeface="Wingdings" panose="05000000000000000000" charset="0"/>
              <a:buChar char="v"/>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rgbClr val="4F81BD"/>
              </a:buClr>
              <a:buSzPct val="85000"/>
              <a:buFont typeface="Wingdings" panose="05000000000000000000" charset="0"/>
              <a:buChar char="Ø"/>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rgbClr val="D33947"/>
              </a:buClr>
              <a:buSzPct val="90000"/>
              <a:buFont typeface="Wingdings" panose="05000000000000000000" charset="0"/>
              <a:buChar char="v"/>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Wingdings" panose="05000000000000000000" charset="0"/>
              <a:buChar char="Ø"/>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rgbClr val="D33947"/>
              </a:buClr>
              <a:buSzPct val="100000"/>
              <a:buFont typeface="Wingdings" panose="05000000000000000000" charset="0"/>
              <a:buChar char="v"/>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C语言的编译系统</a:t>
            </a: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Java语言的编译系统</a:t>
            </a:r>
          </a:p>
          <a:p>
            <a:pPr marL="0" indent="0">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编译器的基本结构</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None/>
            </a:pP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编译器的定义</a:t>
            </a:r>
          </a:p>
        </p:txBody>
      </p:sp>
      <p:sp>
        <p:nvSpPr>
          <p:cNvPr id="3" name="内容占位符 2"/>
          <p:cNvSpPr>
            <a:spLocks noGrp="1"/>
          </p:cNvSpPr>
          <p:nvPr>
            <p:ph idx="1"/>
          </p:nvPr>
        </p:nvSpPr>
        <p:spPr/>
        <p:txBody>
          <a:bodyPr/>
          <a:lstStyle/>
          <a:p>
            <a:r>
              <a:rPr lang="zh-CN" altLang="en-US"/>
              <a:t>编译器是指将</a:t>
            </a:r>
            <a:r>
              <a:rPr lang="zh-CN" altLang="en-US" b="1">
                <a:solidFill>
                  <a:schemeClr val="accent1"/>
                </a:solidFill>
              </a:rPr>
              <a:t>源程序</a:t>
            </a:r>
            <a:r>
              <a:rPr lang="zh-CN" altLang="en-US"/>
              <a:t>编译为目标</a:t>
            </a:r>
            <a:r>
              <a:rPr lang="zh-CN" altLang="en-US" b="1">
                <a:solidFill>
                  <a:schemeClr val="accent1"/>
                </a:solidFill>
              </a:rPr>
              <a:t>可执行程序</a:t>
            </a:r>
            <a:r>
              <a:rPr lang="zh-CN" altLang="en-US"/>
              <a:t>的系统</a:t>
            </a:r>
          </a:p>
        </p:txBody>
      </p:sp>
      <p:pic>
        <p:nvPicPr>
          <p:cNvPr id="4" name="图片 3" descr="%7D(6S(FB%WSZZG9[4KREXL"/>
          <p:cNvPicPr>
            <a:picLocks noChangeAspect="1"/>
          </p:cNvPicPr>
          <p:nvPr/>
        </p:nvPicPr>
        <p:blipFill>
          <a:blip r:embed="rId2"/>
          <a:stretch>
            <a:fillRect/>
          </a:stretch>
        </p:blipFill>
        <p:spPr>
          <a:xfrm>
            <a:off x="652780" y="2667000"/>
            <a:ext cx="2524125" cy="2743200"/>
          </a:xfrm>
          <a:prstGeom prst="rect">
            <a:avLst/>
          </a:prstGeom>
        </p:spPr>
      </p:pic>
      <p:pic>
        <p:nvPicPr>
          <p:cNvPr id="6" name="图片 5" descr="}P_N_75G8}I3O[0D}8L{63S"/>
          <p:cNvPicPr>
            <a:picLocks noChangeAspect="1"/>
          </p:cNvPicPr>
          <p:nvPr/>
        </p:nvPicPr>
        <p:blipFill>
          <a:blip r:embed="rId3"/>
          <a:stretch>
            <a:fillRect/>
          </a:stretch>
        </p:blipFill>
        <p:spPr>
          <a:xfrm>
            <a:off x="3873500" y="3509010"/>
            <a:ext cx="1871345" cy="1059180"/>
          </a:xfrm>
          <a:prstGeom prst="rect">
            <a:avLst/>
          </a:prstGeom>
        </p:spPr>
      </p:pic>
      <p:pic>
        <p:nvPicPr>
          <p:cNvPr id="7" name="图片 6" descr="Y${2HF`(7)))GZF2CN9)Y2R"/>
          <p:cNvPicPr>
            <a:picLocks noChangeAspect="1"/>
          </p:cNvPicPr>
          <p:nvPr/>
        </p:nvPicPr>
        <p:blipFill>
          <a:blip r:embed="rId4"/>
          <a:stretch>
            <a:fillRect/>
          </a:stretch>
        </p:blipFill>
        <p:spPr>
          <a:xfrm>
            <a:off x="6442075" y="3428365"/>
            <a:ext cx="1316990" cy="1220470"/>
          </a:xfrm>
          <a:prstGeom prst="rect">
            <a:avLst/>
          </a:prstGeom>
        </p:spPr>
      </p:pic>
      <p:sp>
        <p:nvSpPr>
          <p:cNvPr id="9" name="文本框 8"/>
          <p:cNvSpPr txBox="1"/>
          <p:nvPr/>
        </p:nvSpPr>
        <p:spPr>
          <a:xfrm>
            <a:off x="1442720" y="5535295"/>
            <a:ext cx="944880" cy="398780"/>
          </a:xfrm>
          <a:prstGeom prst="rect">
            <a:avLst/>
          </a:prstGeom>
          <a:noFill/>
        </p:spPr>
        <p:txBody>
          <a:bodyPr wrap="none" rtlCol="0">
            <a:spAutoFit/>
          </a:bodyPr>
          <a:lstStyle/>
          <a:p>
            <a:r>
              <a:rPr lang="zh-CN" altLang="en-US" sz="2000">
                <a:solidFill>
                  <a:prstClr val="black"/>
                </a:solidFill>
                <a:latin typeface="楷体" panose="02010609060101010101" pitchFamily="49" charset="-122"/>
                <a:ea typeface="楷体" panose="02010609060101010101" pitchFamily="49" charset="-122"/>
              </a:rPr>
              <a:t>源程序</a:t>
            </a:r>
          </a:p>
        </p:txBody>
      </p:sp>
      <p:sp>
        <p:nvSpPr>
          <p:cNvPr id="10" name="文本框 9"/>
          <p:cNvSpPr txBox="1"/>
          <p:nvPr/>
        </p:nvSpPr>
        <p:spPr>
          <a:xfrm>
            <a:off x="6120130" y="4648835"/>
            <a:ext cx="1960880" cy="706755"/>
          </a:xfrm>
          <a:prstGeom prst="rect">
            <a:avLst/>
          </a:prstGeom>
          <a:noFill/>
        </p:spPr>
        <p:txBody>
          <a:bodyPr wrap="none" rtlCol="0">
            <a:spAutoFit/>
          </a:bodyPr>
          <a:lstStyle/>
          <a:p>
            <a:pPr algn="ctr"/>
            <a:r>
              <a:rPr lang="zh-CN" altLang="en-US" sz="2000">
                <a:solidFill>
                  <a:prstClr val="black"/>
                </a:solidFill>
                <a:latin typeface="楷体" panose="02010609060101010101" pitchFamily="49" charset="-122"/>
                <a:ea typeface="楷体" panose="02010609060101010101" pitchFamily="49" charset="-122"/>
              </a:rPr>
              <a:t>可执行程序</a:t>
            </a:r>
          </a:p>
          <a:p>
            <a:pPr algn="ctr"/>
            <a:r>
              <a:rPr lang="zh-CN" altLang="en-US" sz="2000">
                <a:solidFill>
                  <a:prstClr val="black"/>
                </a:solidFill>
                <a:latin typeface="楷体" panose="02010609060101010101" pitchFamily="49" charset="-122"/>
                <a:ea typeface="楷体" panose="02010609060101010101" pitchFamily="49" charset="-122"/>
              </a:rPr>
              <a:t>（二进制代码）</a:t>
            </a:r>
          </a:p>
        </p:txBody>
      </p:sp>
      <p:cxnSp>
        <p:nvCxnSpPr>
          <p:cNvPr id="11" name="直接箭头连接符 10"/>
          <p:cNvCxnSpPr/>
          <p:nvPr/>
        </p:nvCxnSpPr>
        <p:spPr>
          <a:xfrm>
            <a:off x="3261995" y="4038600"/>
            <a:ext cx="643255"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7" idx="1"/>
          </p:cNvCxnSpPr>
          <p:nvPr/>
        </p:nvCxnSpPr>
        <p:spPr>
          <a:xfrm>
            <a:off x="5758180" y="4038600"/>
            <a:ext cx="697230"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335145" y="4648835"/>
            <a:ext cx="948690" cy="398780"/>
          </a:xfrm>
          <a:prstGeom prst="rect">
            <a:avLst/>
          </a:prstGeom>
          <a:noFill/>
        </p:spPr>
        <p:txBody>
          <a:bodyPr wrap="none" rtlCol="0">
            <a:spAutoFit/>
          </a:bodyPr>
          <a:lstStyle/>
          <a:p>
            <a:r>
              <a:rPr lang="zh-CN" altLang="en-US" sz="2000" b="1">
                <a:solidFill>
                  <a:srgbClr val="4F81BD"/>
                </a:solidFill>
                <a:latin typeface="楷体" panose="02010609060101010101" pitchFamily="49" charset="-122"/>
                <a:ea typeface="楷体" panose="02010609060101010101" pitchFamily="49" charset="-122"/>
              </a:rPr>
              <a:t>编译器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8495a2ed-0341-4b4c-8186-f07f316f5c8a}"/>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noFill/>
        <a:ln>
          <a:solidFill>
            <a:schemeClr val="tx2"/>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26</TotalTime>
  <Words>2045</Words>
  <Application>Microsoft Office PowerPoint</Application>
  <PresentationFormat>全屏显示(4:3)</PresentationFormat>
  <Paragraphs>412</Paragraphs>
  <Slides>44</Slides>
  <Notes>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44</vt:i4>
      </vt:variant>
    </vt:vector>
  </HeadingPairs>
  <TitlesOfParts>
    <vt:vector size="52" baseType="lpstr">
      <vt:lpstr>等线</vt:lpstr>
      <vt:lpstr>方正舒体</vt:lpstr>
      <vt:lpstr>楷体</vt:lpstr>
      <vt:lpstr>Arial</vt:lpstr>
      <vt:lpstr>Times New Roman</vt:lpstr>
      <vt:lpstr>Wingdings</vt:lpstr>
      <vt:lpstr>透明</vt:lpstr>
      <vt:lpstr>1_透明</vt:lpstr>
      <vt:lpstr>引论</vt:lpstr>
      <vt:lpstr>课程内容</vt:lpstr>
      <vt:lpstr>课程内容</vt:lpstr>
      <vt:lpstr>语言处理器</vt:lpstr>
      <vt:lpstr>翻译器的不同形式</vt:lpstr>
      <vt:lpstr>翻译器的不同形式</vt:lpstr>
      <vt:lpstr>语言处理系统</vt:lpstr>
      <vt:lpstr>课程内容</vt:lpstr>
      <vt:lpstr>编译器的定义</vt:lpstr>
      <vt:lpstr>编译器的结构</vt:lpstr>
      <vt:lpstr>编译器的结构</vt:lpstr>
      <vt:lpstr>编译器的结构</vt:lpstr>
      <vt:lpstr>课程内容</vt:lpstr>
      <vt:lpstr>编译器各阶段的主要任务</vt:lpstr>
      <vt:lpstr>词法分析</vt:lpstr>
      <vt:lpstr>语法分析</vt:lpstr>
      <vt:lpstr>语法分析</vt:lpstr>
      <vt:lpstr>语义分析</vt:lpstr>
      <vt:lpstr>中间代码生成</vt:lpstr>
      <vt:lpstr>代码优化</vt:lpstr>
      <vt:lpstr>目标程序生成</vt:lpstr>
      <vt:lpstr>符号表管理</vt:lpstr>
      <vt:lpstr>符号表管理</vt:lpstr>
      <vt:lpstr>出错管理</vt:lpstr>
      <vt:lpstr>课程内容</vt:lpstr>
      <vt:lpstr>C语言编译系统</vt:lpstr>
      <vt:lpstr>C语言编译系统</vt:lpstr>
      <vt:lpstr>C语言编译系统</vt:lpstr>
      <vt:lpstr>C语言编译系统</vt:lpstr>
      <vt:lpstr>Java语言编译系统</vt:lpstr>
      <vt:lpstr>Java语言编译系统</vt:lpstr>
      <vt:lpstr>课程内容</vt:lpstr>
      <vt:lpstr>程序设计语言发展历程</vt:lpstr>
      <vt:lpstr>程序设计语言发展历程</vt:lpstr>
      <vt:lpstr>程序设计语言发展历程</vt:lpstr>
      <vt:lpstr>程序设计语言发展历程</vt:lpstr>
      <vt:lpstr>程序设计语言发展历程</vt:lpstr>
      <vt:lpstr>程序设计语言发展历程</vt:lpstr>
      <vt:lpstr>程序设计语言发展历程</vt:lpstr>
      <vt:lpstr>总结</vt:lpstr>
      <vt:lpstr>重点</vt:lpstr>
      <vt:lpstr>重点</vt:lpstr>
      <vt:lpstr>重点</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zhao peng</cp:lastModifiedBy>
  <cp:revision>607</cp:revision>
  <dcterms:created xsi:type="dcterms:W3CDTF">2013-06-17T05:43:00Z</dcterms:created>
  <dcterms:modified xsi:type="dcterms:W3CDTF">2023-04-05T05:32:47Z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