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36" r:id="rId2"/>
    <p:sldId id="384" r:id="rId3"/>
    <p:sldId id="386" r:id="rId4"/>
    <p:sldId id="378" r:id="rId5"/>
    <p:sldId id="385" r:id="rId6"/>
    <p:sldId id="404" r:id="rId7"/>
    <p:sldId id="379" r:id="rId8"/>
    <p:sldId id="380" r:id="rId9"/>
    <p:sldId id="381" r:id="rId10"/>
    <p:sldId id="382" r:id="rId11"/>
    <p:sldId id="383" r:id="rId12"/>
    <p:sldId id="387" r:id="rId13"/>
    <p:sldId id="348" r:id="rId14"/>
    <p:sldId id="355" r:id="rId15"/>
    <p:sldId id="357" r:id="rId16"/>
    <p:sldId id="351" r:id="rId17"/>
    <p:sldId id="356" r:id="rId18"/>
    <p:sldId id="388" r:id="rId19"/>
    <p:sldId id="361" r:id="rId20"/>
    <p:sldId id="420" r:id="rId21"/>
    <p:sldId id="426" r:id="rId22"/>
    <p:sldId id="427" r:id="rId23"/>
    <p:sldId id="421" r:id="rId24"/>
    <p:sldId id="422" r:id="rId25"/>
    <p:sldId id="428" r:id="rId26"/>
    <p:sldId id="425" r:id="rId27"/>
    <p:sldId id="429" r:id="rId28"/>
    <p:sldId id="423" r:id="rId29"/>
    <p:sldId id="430" r:id="rId30"/>
    <p:sldId id="34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26"/>
  </p:normalViewPr>
  <p:slideViewPr>
    <p:cSldViewPr snapToObjects="1">
      <p:cViewPr varScale="1">
        <p:scale>
          <a:sx n="105" d="100"/>
          <a:sy n="105" d="100"/>
        </p:scale>
        <p:origin x="1848" y="176"/>
      </p:cViewPr>
      <p:guideLst>
        <p:guide orient="horz" pos="2169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有限自动机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空白的转换图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Tx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delim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blank | tab | newline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Tx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ws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delim+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25604" name="Group 83"/>
          <p:cNvGrpSpPr/>
          <p:nvPr/>
        </p:nvGrpSpPr>
        <p:grpSpPr bwMode="auto">
          <a:xfrm>
            <a:off x="533400" y="2837180"/>
            <a:ext cx="7620000" cy="1864360"/>
            <a:chOff x="288" y="2304"/>
            <a:chExt cx="4800" cy="1200"/>
          </a:xfrm>
        </p:grpSpPr>
        <p:sp>
          <p:nvSpPr>
            <p:cNvPr id="25605" name="Oval 66"/>
            <p:cNvSpPr>
              <a:spLocks noChangeArrowheads="1"/>
            </p:cNvSpPr>
            <p:nvPr/>
          </p:nvSpPr>
          <p:spPr bwMode="auto">
            <a:xfrm>
              <a:off x="2905" y="2996"/>
              <a:ext cx="486" cy="50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21</a:t>
              </a:r>
            </a:p>
          </p:txBody>
        </p:sp>
        <p:grpSp>
          <p:nvGrpSpPr>
            <p:cNvPr id="25606" name="Group 67"/>
            <p:cNvGrpSpPr/>
            <p:nvPr/>
          </p:nvGrpSpPr>
          <p:grpSpPr bwMode="auto">
            <a:xfrm>
              <a:off x="4385" y="2996"/>
              <a:ext cx="516" cy="508"/>
              <a:chOff x="7120" y="12162"/>
              <a:chExt cx="451" cy="425"/>
            </a:xfrm>
          </p:grpSpPr>
          <p:sp>
            <p:nvSpPr>
              <p:cNvPr id="25617" name="Oval 6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51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5618" name="Oval 69"/>
              <p:cNvSpPr>
                <a:spLocks noChangeArrowheads="1"/>
              </p:cNvSpPr>
              <p:nvPr/>
            </p:nvSpPr>
            <p:spPr bwMode="auto">
              <a:xfrm>
                <a:off x="7179" y="12219"/>
                <a:ext cx="334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22</a:t>
                </a:r>
              </a:p>
            </p:txBody>
          </p:sp>
        </p:grpSp>
        <p:sp>
          <p:nvSpPr>
            <p:cNvPr id="25607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5608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09" name="Rectangle 72"/>
            <p:cNvSpPr>
              <a:spLocks noChangeArrowheads="1"/>
            </p:cNvSpPr>
            <p:nvPr/>
          </p:nvSpPr>
          <p:spPr bwMode="auto">
            <a:xfrm>
              <a:off x="528" y="2880"/>
              <a:ext cx="788" cy="483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25610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1030" cy="481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delim</a:t>
              </a:r>
            </a:p>
          </p:txBody>
        </p:sp>
        <p:sp>
          <p:nvSpPr>
            <p:cNvPr id="25611" name="Line 74"/>
            <p:cNvSpPr>
              <a:spLocks noChangeShapeType="1"/>
            </p:cNvSpPr>
            <p:nvPr/>
          </p:nvSpPr>
          <p:spPr bwMode="auto">
            <a:xfrm flipV="1">
              <a:off x="3408" y="3249"/>
              <a:ext cx="979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12" name="Rectangle 75"/>
            <p:cNvSpPr>
              <a:spLocks noChangeArrowheads="1"/>
            </p:cNvSpPr>
            <p:nvPr/>
          </p:nvSpPr>
          <p:spPr bwMode="auto">
            <a:xfrm>
              <a:off x="3552" y="2880"/>
              <a:ext cx="1030" cy="482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</a:p>
          </p:txBody>
        </p:sp>
        <p:sp>
          <p:nvSpPr>
            <p:cNvPr id="25613" name="Rectangle 76"/>
            <p:cNvSpPr>
              <a:spLocks noChangeArrowheads="1"/>
            </p:cNvSpPr>
            <p:nvPr/>
          </p:nvSpPr>
          <p:spPr bwMode="auto">
            <a:xfrm>
              <a:off x="4730" y="2742"/>
              <a:ext cx="358" cy="481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</a:p>
          </p:txBody>
        </p:sp>
        <p:sp>
          <p:nvSpPr>
            <p:cNvPr id="25614" name="Rectangle 77"/>
            <p:cNvSpPr>
              <a:spLocks noChangeArrowheads="1"/>
            </p:cNvSpPr>
            <p:nvPr/>
          </p:nvSpPr>
          <p:spPr bwMode="auto">
            <a:xfrm>
              <a:off x="2832" y="2304"/>
              <a:ext cx="876" cy="339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3600" rIns="54000" bIns="36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delim</a:t>
              </a:r>
            </a:p>
          </p:txBody>
        </p:sp>
        <p:sp>
          <p:nvSpPr>
            <p:cNvPr id="25615" name="Freeform 78"/>
            <p:cNvSpPr/>
            <p:nvPr/>
          </p:nvSpPr>
          <p:spPr bwMode="auto">
            <a:xfrm>
              <a:off x="2962" y="2609"/>
              <a:ext cx="374" cy="399"/>
            </a:xfrm>
            <a:custGeom>
              <a:avLst/>
              <a:gdLst>
                <a:gd name="T0" fmla="*/ 612 w 327"/>
                <a:gd name="T1" fmla="*/ 1179 h 333"/>
                <a:gd name="T2" fmla="*/ 806 w 327"/>
                <a:gd name="T3" fmla="*/ 435 h 333"/>
                <a:gd name="T4" fmla="*/ 424 w 327"/>
                <a:gd name="T5" fmla="*/ 12 h 333"/>
                <a:gd name="T6" fmla="*/ 38 w 327"/>
                <a:gd name="T7" fmla="*/ 488 h 333"/>
                <a:gd name="T8" fmla="*/ 191 w 327"/>
                <a:gd name="T9" fmla="*/ 1181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6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20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zh-CN" altLang="en-US">
                <a:latin typeface="宋体" panose="02010600030101010101" pitchFamily="2" charset="-122"/>
                <a:sym typeface="+mn-ea"/>
              </a:rPr>
              <a:t>合成整体</a:t>
            </a:r>
            <a:r>
              <a:rPr lang="zh-CN" altLang="en-US">
                <a:sym typeface="+mn-ea"/>
              </a:rPr>
              <a:t>转换图</a:t>
            </a:r>
            <a:endParaRPr lang="zh-CN" altLang="en-US" b="1"/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65985" y="2569845"/>
            <a:ext cx="3848100" cy="2908300"/>
            <a:chOff x="3170" y="4050"/>
            <a:chExt cx="6498" cy="5433"/>
          </a:xfrm>
        </p:grpSpPr>
        <p:grpSp>
          <p:nvGrpSpPr>
            <p:cNvPr id="26628" name="Group 83"/>
            <p:cNvGrpSpPr/>
            <p:nvPr/>
          </p:nvGrpSpPr>
          <p:grpSpPr bwMode="auto">
            <a:xfrm>
              <a:off x="3170" y="4050"/>
              <a:ext cx="5063" cy="5433"/>
              <a:chOff x="1122" y="2160"/>
              <a:chExt cx="2025" cy="2173"/>
            </a:xfrm>
          </p:grpSpPr>
          <p:sp>
            <p:nvSpPr>
              <p:cNvPr id="26635" name="Line 70"/>
              <p:cNvSpPr>
                <a:spLocks noChangeShapeType="1"/>
              </p:cNvSpPr>
              <p:nvPr/>
            </p:nvSpPr>
            <p:spPr bwMode="auto">
              <a:xfrm flipV="1">
                <a:off x="1668" y="2385"/>
                <a:ext cx="962" cy="75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4400" tIns="28800" rIns="14400" bIns="46800"/>
              <a:lstStyle/>
              <a:p>
                <a:endParaRPr lang="zh-CN" altLang="en-US"/>
              </a:p>
            </p:txBody>
          </p:sp>
          <p:sp>
            <p:nvSpPr>
              <p:cNvPr id="26636" name="Rectangle 72"/>
              <p:cNvSpPr>
                <a:spLocks noChangeArrowheads="1"/>
              </p:cNvSpPr>
              <p:nvPr/>
            </p:nvSpPr>
            <p:spPr bwMode="auto">
              <a:xfrm>
                <a:off x="1122" y="2982"/>
                <a:ext cx="647" cy="388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</a:p>
            </p:txBody>
          </p:sp>
          <p:sp>
            <p:nvSpPr>
              <p:cNvPr id="26637" name="Line 74"/>
              <p:cNvSpPr>
                <a:spLocks noChangeShapeType="1"/>
              </p:cNvSpPr>
              <p:nvPr/>
            </p:nvSpPr>
            <p:spPr bwMode="auto">
              <a:xfrm flipV="1">
                <a:off x="1668" y="2949"/>
                <a:ext cx="984" cy="18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6638" name="Oval 80"/>
              <p:cNvSpPr>
                <a:spLocks noChangeArrowheads="1"/>
              </p:cNvSpPr>
              <p:nvPr/>
            </p:nvSpPr>
            <p:spPr bwMode="auto">
              <a:xfrm>
                <a:off x="2660" y="2700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9</a:t>
                </a:r>
              </a:p>
            </p:txBody>
          </p:sp>
          <p:sp>
            <p:nvSpPr>
              <p:cNvPr id="26639" name="Oval 80"/>
              <p:cNvSpPr>
                <a:spLocks noChangeArrowheads="1"/>
              </p:cNvSpPr>
              <p:nvPr/>
            </p:nvSpPr>
            <p:spPr bwMode="auto">
              <a:xfrm>
                <a:off x="2660" y="3285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12</a:t>
                </a:r>
              </a:p>
            </p:txBody>
          </p:sp>
          <p:sp>
            <p:nvSpPr>
              <p:cNvPr id="26640" name="Oval 80"/>
              <p:cNvSpPr>
                <a:spLocks noChangeArrowheads="1"/>
              </p:cNvSpPr>
              <p:nvPr/>
            </p:nvSpPr>
            <p:spPr bwMode="auto">
              <a:xfrm>
                <a:off x="2652" y="3825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20</a:t>
                </a:r>
              </a:p>
            </p:txBody>
          </p:sp>
          <p:sp>
            <p:nvSpPr>
              <p:cNvPr id="26641" name="Oval 80"/>
              <p:cNvSpPr>
                <a:spLocks noChangeArrowheads="1"/>
              </p:cNvSpPr>
              <p:nvPr/>
            </p:nvSpPr>
            <p:spPr bwMode="auto">
              <a:xfrm>
                <a:off x="2652" y="2160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0</a:t>
                </a:r>
              </a:p>
            </p:txBody>
          </p:sp>
        </p:grpSp>
        <p:sp>
          <p:nvSpPr>
            <p:cNvPr id="26629" name="TextBox 24"/>
            <p:cNvSpPr txBox="1">
              <a:spLocks noChangeArrowheads="1"/>
            </p:cNvSpPr>
            <p:nvPr/>
          </p:nvSpPr>
          <p:spPr bwMode="auto">
            <a:xfrm>
              <a:off x="8908" y="4613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</a:p>
          </p:txBody>
        </p:sp>
        <p:sp>
          <p:nvSpPr>
            <p:cNvPr id="26630" name="TextBox 25"/>
            <p:cNvSpPr txBox="1">
              <a:spLocks noChangeArrowheads="1"/>
            </p:cNvSpPr>
            <p:nvPr/>
          </p:nvSpPr>
          <p:spPr bwMode="auto">
            <a:xfrm>
              <a:off x="8908" y="5963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</a:p>
          </p:txBody>
        </p:sp>
        <p:sp>
          <p:nvSpPr>
            <p:cNvPr id="26631" name="TextBox 26"/>
            <p:cNvSpPr txBox="1">
              <a:spLocks noChangeArrowheads="1"/>
            </p:cNvSpPr>
            <p:nvPr/>
          </p:nvSpPr>
          <p:spPr bwMode="auto">
            <a:xfrm>
              <a:off x="9020" y="7088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</a:p>
          </p:txBody>
        </p:sp>
        <p:sp>
          <p:nvSpPr>
            <p:cNvPr id="26632" name="TextBox 27"/>
            <p:cNvSpPr txBox="1">
              <a:spLocks noChangeArrowheads="1"/>
            </p:cNvSpPr>
            <p:nvPr/>
          </p:nvSpPr>
          <p:spPr bwMode="auto">
            <a:xfrm>
              <a:off x="9020" y="8438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</a:p>
          </p:txBody>
        </p:sp>
        <p:cxnSp>
          <p:nvCxnSpPr>
            <p:cNvPr id="26633" name="Straight Arrow Connector 29"/>
            <p:cNvCxnSpPr>
              <a:cxnSpLocks noChangeShapeType="1"/>
            </p:cNvCxnSpPr>
            <p:nvPr/>
          </p:nvCxnSpPr>
          <p:spPr bwMode="auto">
            <a:xfrm>
              <a:off x="4535" y="6487"/>
              <a:ext cx="2480" cy="1012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Straight Arrow Connector 31"/>
            <p:cNvCxnSpPr>
              <a:cxnSpLocks noChangeShapeType="1"/>
            </p:cNvCxnSpPr>
            <p:nvPr/>
          </p:nvCxnSpPr>
          <p:spPr bwMode="auto">
            <a:xfrm>
              <a:off x="4534" y="6487"/>
              <a:ext cx="2349" cy="2289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状态转换图实现词法单元的识别</a:t>
            </a:r>
          </a:p>
          <a:p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有限自动机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不确定的有限自动机（NFA）</a:t>
            </a: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的联系和区别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不确定的有限自动机（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76800"/>
          </a:xfrm>
        </p:spPr>
        <p:txBody>
          <a:bodyPr/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一个数学模型，包括</a:t>
            </a: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有限的状态集合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输入符号集合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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 )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P(S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b="1" i="1" baseline="-250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是唯一的开始状态</a:t>
            </a:r>
          </a:p>
          <a:p>
            <a:pPr lvl="1"/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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是接受状态集合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识别语言 (a|b)</a:t>
            </a:r>
            <a:r>
              <a:rPr lang="zh-CN" altLang="en-US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ab 的NFA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一个符号标记离开同一状态有多条边</a:t>
            </a:r>
            <a:endParaRPr lang="en-US" altLang="zh-CN">
              <a:solidFill>
                <a:schemeClr val="accent1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的转换表</a:t>
            </a:r>
            <a:endParaRPr lang="ko-KR" altLang="en-US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9550" y="2081530"/>
            <a:ext cx="5445125" cy="2291080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r>
                <a: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1</a:t>
              </a: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2</a:t>
                </a: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r>
                <a: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0</a:t>
              </a: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1134110" y="4751705"/>
          <a:ext cx="6400165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 kern="120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方正舒体" panose="02010601030101010101" charset="-122"/>
                          <a:cs typeface="Times New Roman" panose="0202060305040502030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方正舒体" panose="02010601030101010101" charset="-122"/>
                          <a:cs typeface="Times New Roman" panose="020206030504050203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{0}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2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2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2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例 aa*|bb*的NFA</a:t>
            </a:r>
          </a:p>
        </p:txBody>
      </p:sp>
      <p:grpSp>
        <p:nvGrpSpPr>
          <p:cNvPr id="10243" name="Group 47"/>
          <p:cNvGrpSpPr/>
          <p:nvPr/>
        </p:nvGrpSpPr>
        <p:grpSpPr bwMode="auto">
          <a:xfrm>
            <a:off x="1368425" y="1724025"/>
            <a:ext cx="5530850" cy="2884805"/>
            <a:chOff x="1056" y="1591"/>
            <a:chExt cx="3528" cy="1817"/>
          </a:xfrm>
        </p:grpSpPr>
        <p:sp>
          <p:nvSpPr>
            <p:cNvPr id="10244" name="Oval 22"/>
            <p:cNvSpPr>
              <a:spLocks noChangeArrowheads="1"/>
            </p:cNvSpPr>
            <p:nvPr/>
          </p:nvSpPr>
          <p:spPr bwMode="auto">
            <a:xfrm>
              <a:off x="2796" y="2071"/>
              <a:ext cx="390" cy="36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</a:p>
          </p:txBody>
        </p:sp>
        <p:grpSp>
          <p:nvGrpSpPr>
            <p:cNvPr id="10245" name="Group 23"/>
            <p:cNvGrpSpPr/>
            <p:nvPr/>
          </p:nvGrpSpPr>
          <p:grpSpPr bwMode="auto">
            <a:xfrm>
              <a:off x="4019" y="2056"/>
              <a:ext cx="390" cy="367"/>
              <a:chOff x="7120" y="12162"/>
              <a:chExt cx="425" cy="425"/>
            </a:xfrm>
          </p:grpSpPr>
          <p:sp>
            <p:nvSpPr>
              <p:cNvPr id="10246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247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</a:p>
            </p:txBody>
          </p:sp>
        </p:grpSp>
        <p:sp>
          <p:nvSpPr>
            <p:cNvPr id="10248" name="Line 26"/>
            <p:cNvSpPr>
              <a:spLocks noChangeShapeType="1"/>
            </p:cNvSpPr>
            <p:nvPr/>
          </p:nvSpPr>
          <p:spPr bwMode="auto">
            <a:xfrm>
              <a:off x="1056" y="2743"/>
              <a:ext cx="86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 flipV="1">
              <a:off x="3227" y="3222"/>
              <a:ext cx="78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Rectangle 28"/>
            <p:cNvSpPr>
              <a:spLocks noChangeArrowheads="1"/>
            </p:cNvSpPr>
            <p:nvPr/>
          </p:nvSpPr>
          <p:spPr bwMode="auto">
            <a:xfrm>
              <a:off x="1180" y="2443"/>
              <a:ext cx="63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10251" name="Rectangle 29"/>
            <p:cNvSpPr>
              <a:spLocks noChangeArrowheads="1"/>
            </p:cNvSpPr>
            <p:nvPr/>
          </p:nvSpPr>
          <p:spPr bwMode="auto">
            <a:xfrm>
              <a:off x="3406" y="1953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 flipV="1">
              <a:off x="3186" y="2240"/>
              <a:ext cx="833" cy="1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1"/>
            <p:cNvSpPr>
              <a:spLocks noChangeArrowheads="1"/>
            </p:cNvSpPr>
            <p:nvPr/>
          </p:nvSpPr>
          <p:spPr bwMode="auto">
            <a:xfrm>
              <a:off x="4067" y="1767"/>
              <a:ext cx="273" cy="289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4" name="Oval 33"/>
            <p:cNvSpPr>
              <a:spLocks noChangeArrowheads="1"/>
            </p:cNvSpPr>
            <p:nvPr/>
          </p:nvSpPr>
          <p:spPr bwMode="auto">
            <a:xfrm>
              <a:off x="1931" y="2559"/>
              <a:ext cx="389" cy="37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</a:p>
          </p:txBody>
        </p:sp>
        <p:sp>
          <p:nvSpPr>
            <p:cNvPr id="10255" name="Rectangle 34"/>
            <p:cNvSpPr>
              <a:spLocks noChangeArrowheads="1"/>
            </p:cNvSpPr>
            <p:nvPr/>
          </p:nvSpPr>
          <p:spPr bwMode="auto">
            <a:xfrm>
              <a:off x="4268" y="1591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10256" name="Rectangle 35"/>
            <p:cNvSpPr>
              <a:spLocks noChangeArrowheads="1"/>
            </p:cNvSpPr>
            <p:nvPr/>
          </p:nvSpPr>
          <p:spPr bwMode="auto">
            <a:xfrm>
              <a:off x="4268" y="2559"/>
              <a:ext cx="31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</a:p>
          </p:txBody>
        </p:sp>
        <p:sp>
          <p:nvSpPr>
            <p:cNvPr id="10257" name="Rectangle 36"/>
            <p:cNvSpPr>
              <a:spLocks noChangeArrowheads="1"/>
            </p:cNvSpPr>
            <p:nvPr/>
          </p:nvSpPr>
          <p:spPr bwMode="auto">
            <a:xfrm>
              <a:off x="3461" y="2937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</a:p>
          </p:txBody>
        </p:sp>
        <p:sp>
          <p:nvSpPr>
            <p:cNvPr id="10258" name="Line 37"/>
            <p:cNvSpPr>
              <a:spLocks noChangeShapeType="1"/>
            </p:cNvSpPr>
            <p:nvPr/>
          </p:nvSpPr>
          <p:spPr bwMode="auto">
            <a:xfrm flipV="1">
              <a:off x="2304" y="2322"/>
              <a:ext cx="511" cy="35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38"/>
            <p:cNvSpPr>
              <a:spLocks noChangeShapeType="1"/>
            </p:cNvSpPr>
            <p:nvPr/>
          </p:nvSpPr>
          <p:spPr bwMode="auto">
            <a:xfrm>
              <a:off x="2304" y="2832"/>
              <a:ext cx="520" cy="3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Oval 39"/>
            <p:cNvSpPr>
              <a:spLocks noChangeArrowheads="1"/>
            </p:cNvSpPr>
            <p:nvPr/>
          </p:nvSpPr>
          <p:spPr bwMode="auto">
            <a:xfrm>
              <a:off x="2824" y="3019"/>
              <a:ext cx="389" cy="3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</a:p>
          </p:txBody>
        </p:sp>
        <p:grpSp>
          <p:nvGrpSpPr>
            <p:cNvPr id="10261" name="Group 40"/>
            <p:cNvGrpSpPr/>
            <p:nvPr/>
          </p:nvGrpSpPr>
          <p:grpSpPr bwMode="auto">
            <a:xfrm>
              <a:off x="4019" y="3041"/>
              <a:ext cx="390" cy="367"/>
              <a:chOff x="7120" y="12162"/>
              <a:chExt cx="425" cy="425"/>
            </a:xfrm>
          </p:grpSpPr>
          <p:sp>
            <p:nvSpPr>
              <p:cNvPr id="10262" name="Oval 4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263" name="Oval 4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>
                    <a:latin typeface="Times New Roman" panose="02020603050405020304" charset="0"/>
                    <a:cs typeface="Times New Roman" panose="02020603050405020304" charset="0"/>
                  </a:rPr>
                  <a:t>4</a:t>
                </a:r>
              </a:p>
            </p:txBody>
          </p:sp>
        </p:grpSp>
        <p:sp>
          <p:nvSpPr>
            <p:cNvPr id="10264" name="Freeform 43"/>
            <p:cNvSpPr>
              <a:spLocks noChangeArrowheads="1"/>
            </p:cNvSpPr>
            <p:nvPr/>
          </p:nvSpPr>
          <p:spPr bwMode="auto">
            <a:xfrm>
              <a:off x="4082" y="2754"/>
              <a:ext cx="271" cy="287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2389" y="2264"/>
              <a:ext cx="31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>
                  <a:solidFill>
                    <a:schemeClr val="tx2"/>
                  </a:solidFill>
                  <a:cs typeface="Times New Roman" panose="0202060305040502030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0266" name="Rectangle 45"/>
            <p:cNvSpPr>
              <a:spLocks noChangeArrowheads="1"/>
            </p:cNvSpPr>
            <p:nvPr/>
          </p:nvSpPr>
          <p:spPr bwMode="auto">
            <a:xfrm>
              <a:off x="2389" y="2676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>
                  <a:solidFill>
                    <a:schemeClr val="tx2"/>
                  </a:solidFill>
                  <a:cs typeface="Times New Roman" panose="0202060305040502030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58190" y="4980305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串 </a:t>
            </a:r>
            <a:r>
              <a:rPr lang="zh-CN" altLang="en-US" sz="2400" b="1">
                <a:solidFill>
                  <a:schemeClr val="accent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aaa 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通过0、1、2、2、2的路径来接受</a:t>
            </a:r>
          </a:p>
          <a:p>
            <a:pPr algn="l"/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相应边上的标记为ε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、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a、a、a</a:t>
            </a:r>
            <a:r>
              <a:rPr lang="en-US" altLang="zh-CN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,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拼成aaa</a:t>
            </a:r>
            <a:r>
              <a:rPr lang="en-US" altLang="zh-CN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,ε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在拼接中消失。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76800"/>
          </a:xfrm>
        </p:spPr>
        <p:txBody>
          <a:bodyPr/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一个数学模型，包括</a:t>
            </a: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有限的状态集合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输入符号集合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且可以是部分函数</a:t>
            </a:r>
            <a:endParaRPr lang="en-US" altLang="zh-CN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b="1" i="1" baseline="-250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是唯一的开始状态</a:t>
            </a:r>
          </a:p>
          <a:p>
            <a:pPr lvl="1"/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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是接受状态集合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识别语言 (a|b)</a:t>
            </a:r>
            <a:r>
              <a:rPr lang="zh-CN" altLang="en-US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ab 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一</a:t>
            </a:r>
            <a:r>
              <a:rPr lang="en-US" altLang="zh-CN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个符号标记离开同一状态只有一条边</a:t>
            </a: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任何状态下都没有ε转换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08735" y="2898140"/>
            <a:ext cx="5638800" cy="2281555"/>
            <a:chOff x="2161" y="2323"/>
            <a:chExt cx="8880" cy="3428"/>
          </a:xfrm>
        </p:grpSpPr>
        <p:grpSp>
          <p:nvGrpSpPr>
            <p:cNvPr id="5" name="组合 4"/>
            <p:cNvGrpSpPr/>
            <p:nvPr/>
          </p:nvGrpSpPr>
          <p:grpSpPr>
            <a:xfrm>
              <a:off x="2161" y="2323"/>
              <a:ext cx="8880" cy="2960"/>
              <a:chOff x="1372235" y="1475105"/>
              <a:chExt cx="5638800" cy="1879600"/>
            </a:xfrm>
          </p:grpSpPr>
          <p:sp>
            <p:nvSpPr>
              <p:cNvPr id="6" name="Oval 22"/>
              <p:cNvSpPr>
                <a:spLocks noChangeArrowheads="1"/>
              </p:cNvSpPr>
              <p:nvPr/>
            </p:nvSpPr>
            <p:spPr bwMode="auto">
              <a:xfrm>
                <a:off x="4596130" y="2349500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lstStyle/>
              <a:p>
                <a:r>
                  <a: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1</a:t>
                </a:r>
              </a:p>
            </p:txBody>
          </p:sp>
          <p:grpSp>
            <p:nvGrpSpPr>
              <p:cNvPr id="7" name="Group 23"/>
              <p:cNvGrpSpPr/>
              <p:nvPr/>
            </p:nvGrpSpPr>
            <p:grpSpPr bwMode="auto">
              <a:xfrm>
                <a:off x="6412230" y="2346325"/>
                <a:ext cx="598805" cy="554355"/>
                <a:chOff x="6412230" y="2346325"/>
                <a:chExt cx="598805" cy="554355"/>
              </a:xfrm>
            </p:grpSpPr>
            <p:sp>
              <p:nvSpPr>
                <p:cNvPr id="8" name="Oval 24"/>
                <p:cNvSpPr>
                  <a:spLocks noChangeArrowheads="1"/>
                </p:cNvSpPr>
                <p:nvPr/>
              </p:nvSpPr>
              <p:spPr bwMode="auto">
                <a:xfrm>
                  <a:off x="6412230" y="2346325"/>
                  <a:ext cx="598805" cy="55435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/>
                <a:p>
                  <a:pPr algn="just"/>
                  <a:endPara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9" name="Oval 25"/>
                <p:cNvSpPr>
                  <a:spLocks noChangeArrowheads="1"/>
                </p:cNvSpPr>
                <p:nvPr/>
              </p:nvSpPr>
              <p:spPr bwMode="auto">
                <a:xfrm>
                  <a:off x="6496685" y="2419350"/>
                  <a:ext cx="439420" cy="40703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/>
                <a:p>
                  <a:pPr algn="just"/>
                  <a:r>
                    <a:rPr lang="zh-CN" altLang="en-US" sz="2400">
                      <a:latin typeface="Times New Roman" panose="02020603050405020304" charset="0"/>
                      <a:ea typeface="黑体" panose="02010609060101010101" charset="-122"/>
                      <a:cs typeface="Times New Roman" panose="02020603050405020304" charset="0"/>
                    </a:rPr>
                    <a:t>2</a:t>
                  </a:r>
                </a:p>
              </p:txBody>
            </p:sp>
          </p:grp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>
                <a:off x="1372235" y="2662555"/>
                <a:ext cx="1330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27"/>
              <p:cNvSpPr>
                <a:spLocks noChangeShapeType="1"/>
              </p:cNvSpPr>
              <p:nvPr/>
            </p:nvSpPr>
            <p:spPr bwMode="auto">
              <a:xfrm flipV="1">
                <a:off x="3357880" y="2643505"/>
                <a:ext cx="1203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Rectangle 28"/>
              <p:cNvSpPr>
                <a:spLocks noChangeArrowheads="1"/>
              </p:cNvSpPr>
              <p:nvPr/>
            </p:nvSpPr>
            <p:spPr bwMode="auto">
              <a:xfrm>
                <a:off x="1540510" y="2212975"/>
                <a:ext cx="9715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400"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</a:p>
            </p:txBody>
          </p:sp>
          <p:sp>
            <p:nvSpPr>
              <p:cNvPr id="14" name="Rectangle 29"/>
              <p:cNvSpPr>
                <a:spLocks noChangeArrowheads="1"/>
              </p:cNvSpPr>
              <p:nvPr/>
            </p:nvSpPr>
            <p:spPr bwMode="auto">
              <a:xfrm>
                <a:off x="3653155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4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a</a:t>
                </a:r>
              </a:p>
            </p:txBody>
          </p:sp>
          <p:sp>
            <p:nvSpPr>
              <p:cNvPr id="15" name="Line 30"/>
              <p:cNvSpPr>
                <a:spLocks noChangeShapeType="1"/>
              </p:cNvSpPr>
              <p:nvPr/>
            </p:nvSpPr>
            <p:spPr bwMode="auto">
              <a:xfrm flipV="1">
                <a:off x="5215255" y="2643505"/>
                <a:ext cx="1205230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31"/>
              <p:cNvSpPr>
                <a:spLocks noChangeArrowheads="1"/>
              </p:cNvSpPr>
              <p:nvPr/>
            </p:nvSpPr>
            <p:spPr bwMode="auto">
              <a:xfrm>
                <a:off x="2872105" y="1922780"/>
                <a:ext cx="417830" cy="43688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7" name="Oval 32"/>
              <p:cNvSpPr>
                <a:spLocks noChangeArrowheads="1"/>
              </p:cNvSpPr>
              <p:nvPr/>
            </p:nvSpPr>
            <p:spPr bwMode="auto">
              <a:xfrm>
                <a:off x="2737485" y="2365375"/>
                <a:ext cx="598805" cy="5556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lstStyle/>
              <a:p>
                <a:r>
                  <a: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18" name="Freeform 33"/>
              <p:cNvSpPr>
                <a:spLocks noChangeArrowheads="1"/>
              </p:cNvSpPr>
              <p:nvPr/>
            </p:nvSpPr>
            <p:spPr bwMode="auto">
              <a:xfrm flipV="1">
                <a:off x="4685665" y="2921000"/>
                <a:ext cx="419100" cy="433705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2997200" y="147510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endPara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0" name="Rectangle 35"/>
              <p:cNvSpPr>
                <a:spLocks noChangeArrowheads="1"/>
              </p:cNvSpPr>
              <p:nvPr/>
            </p:nvSpPr>
            <p:spPr bwMode="auto">
              <a:xfrm>
                <a:off x="2872105" y="152463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4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5553710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4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</a:p>
            </p:txBody>
          </p:sp>
        </p:grp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7379" y="5049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23" name="Freeform 46"/>
            <p:cNvSpPr>
              <a:spLocks noChangeArrowheads="1"/>
            </p:cNvSpPr>
            <p:nvPr/>
          </p:nvSpPr>
          <p:spPr bwMode="auto">
            <a:xfrm>
              <a:off x="5254" y="3105"/>
              <a:ext cx="4976" cy="706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307" name="Freeform 44"/>
            <p:cNvSpPr>
              <a:spLocks noChangeArrowheads="1"/>
            </p:cNvSpPr>
            <p:nvPr/>
          </p:nvSpPr>
          <p:spPr bwMode="auto">
            <a:xfrm>
              <a:off x="8181" y="4451"/>
              <a:ext cx="1960" cy="363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9346" y="4600"/>
              <a:ext cx="7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9075" y="2592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的联系与区别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286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从数学模型上看，除了转换函数不同，其他相同</a:t>
            </a: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NFA: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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 )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P(S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DFA：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,且可以是部分函数</a:t>
            </a:r>
          </a:p>
          <a:p>
            <a:pPr marL="182880" lvl="0" indent="-18288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NFA:</a:t>
            </a: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一个符号标记离开同一状态有多条边</a:t>
            </a:r>
          </a:p>
          <a:p>
            <a:pPr marL="182880" lvl="0" indent="-18288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DFA:</a:t>
            </a: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个符号标记离开同一状态只有一条边</a:t>
            </a:r>
            <a:endParaRPr lang="en-US" altLang="zh-CN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任何状态下都没有ε转换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8615" y="4724400"/>
            <a:ext cx="3622040" cy="1525270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r>
                <a: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1</a:t>
              </a: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2</a:t>
                </a: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160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1600" i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r>
                <a: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0</a:t>
              </a: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1600" i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8500" y="4724400"/>
            <a:ext cx="3747770" cy="1525270"/>
            <a:chOff x="2161" y="2323"/>
            <a:chExt cx="8880" cy="3428"/>
          </a:xfrm>
        </p:grpSpPr>
        <p:grpSp>
          <p:nvGrpSpPr>
            <p:cNvPr id="9" name="组合 8"/>
            <p:cNvGrpSpPr/>
            <p:nvPr/>
          </p:nvGrpSpPr>
          <p:grpSpPr>
            <a:xfrm>
              <a:off x="2161" y="2323"/>
              <a:ext cx="8880" cy="2960"/>
              <a:chOff x="1372235" y="1475105"/>
              <a:chExt cx="5638800" cy="1879600"/>
            </a:xfrm>
          </p:grpSpPr>
          <p:sp>
            <p:nvSpPr>
              <p:cNvPr id="10" name="Oval 22"/>
              <p:cNvSpPr>
                <a:spLocks noChangeArrowheads="1"/>
              </p:cNvSpPr>
              <p:nvPr/>
            </p:nvSpPr>
            <p:spPr bwMode="auto">
              <a:xfrm>
                <a:off x="4596130" y="2349500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lstStyle/>
              <a:p>
                <a:r>
                  <a: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1</a:t>
                </a:r>
              </a:p>
            </p:txBody>
          </p:sp>
          <p:grpSp>
            <p:nvGrpSpPr>
              <p:cNvPr id="12" name="Group 23"/>
              <p:cNvGrpSpPr/>
              <p:nvPr/>
            </p:nvGrpSpPr>
            <p:grpSpPr bwMode="auto">
              <a:xfrm>
                <a:off x="6412230" y="2346325"/>
                <a:ext cx="598805" cy="554355"/>
                <a:chOff x="6412230" y="2346325"/>
                <a:chExt cx="598805" cy="554355"/>
              </a:xfrm>
            </p:grpSpPr>
            <p:sp>
              <p:nvSpPr>
                <p:cNvPr id="13" name="Oval 24"/>
                <p:cNvSpPr>
                  <a:spLocks noChangeArrowheads="1"/>
                </p:cNvSpPr>
                <p:nvPr/>
              </p:nvSpPr>
              <p:spPr bwMode="auto">
                <a:xfrm>
                  <a:off x="6412230" y="2346325"/>
                  <a:ext cx="598805" cy="55435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/>
                <a:p>
                  <a:pPr algn="just"/>
                  <a:endPara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14" name="Oval 25"/>
                <p:cNvSpPr>
                  <a:spLocks noChangeArrowheads="1"/>
                </p:cNvSpPr>
                <p:nvPr/>
              </p:nvSpPr>
              <p:spPr bwMode="auto">
                <a:xfrm>
                  <a:off x="6496685" y="2419350"/>
                  <a:ext cx="439420" cy="40703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/>
                <a:p>
                  <a:pPr algn="just"/>
                  <a:r>
                    <a:rPr lang="zh-CN" altLang="en-US" sz="1600">
                      <a:latin typeface="Times New Roman" panose="02020603050405020304" charset="0"/>
                      <a:ea typeface="黑体" panose="02010609060101010101" charset="-122"/>
                      <a:cs typeface="Times New Roman" panose="02020603050405020304" charset="0"/>
                    </a:rPr>
                    <a:t>2</a:t>
                  </a:r>
                </a:p>
              </p:txBody>
            </p:sp>
          </p:grpSp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1372235" y="2662555"/>
                <a:ext cx="1330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 flipV="1">
                <a:off x="3357880" y="2643505"/>
                <a:ext cx="1203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/>
            </p:nvSpPr>
            <p:spPr bwMode="auto">
              <a:xfrm>
                <a:off x="1540510" y="2212975"/>
                <a:ext cx="9715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600"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3653155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16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a</a:t>
                </a:r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 flipV="1">
                <a:off x="5215255" y="2643505"/>
                <a:ext cx="1205230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31"/>
              <p:cNvSpPr>
                <a:spLocks noChangeArrowheads="1"/>
              </p:cNvSpPr>
              <p:nvPr/>
            </p:nvSpPr>
            <p:spPr bwMode="auto">
              <a:xfrm>
                <a:off x="2872105" y="1922780"/>
                <a:ext cx="417830" cy="43688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1" name="Oval 32"/>
              <p:cNvSpPr>
                <a:spLocks noChangeArrowheads="1"/>
              </p:cNvSpPr>
              <p:nvPr/>
            </p:nvSpPr>
            <p:spPr bwMode="auto">
              <a:xfrm>
                <a:off x="2737485" y="2365375"/>
                <a:ext cx="598805" cy="5556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lstStyle/>
              <a:p>
                <a:r>
                  <a: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22" name="Freeform 33"/>
              <p:cNvSpPr>
                <a:spLocks noChangeArrowheads="1"/>
              </p:cNvSpPr>
              <p:nvPr/>
            </p:nvSpPr>
            <p:spPr bwMode="auto">
              <a:xfrm flipV="1">
                <a:off x="4685665" y="2921000"/>
                <a:ext cx="419100" cy="433705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/>
            </p:nvSpPr>
            <p:spPr bwMode="auto">
              <a:xfrm>
                <a:off x="2997200" y="147510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endPara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2872105" y="152463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16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/>
            </p:nvSpPr>
            <p:spPr bwMode="auto">
              <a:xfrm>
                <a:off x="5553710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16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</a:p>
            </p:txBody>
          </p:sp>
        </p:grp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7379" y="5049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5254" y="3105"/>
              <a:ext cx="4976" cy="706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307" name="Freeform 44"/>
            <p:cNvSpPr>
              <a:spLocks noChangeArrowheads="1"/>
            </p:cNvSpPr>
            <p:nvPr/>
          </p:nvSpPr>
          <p:spPr bwMode="auto">
            <a:xfrm>
              <a:off x="8181" y="4451"/>
              <a:ext cx="1960" cy="363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9346" y="4600"/>
              <a:ext cx="7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9075" y="2592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</a:p>
          </p:txBody>
        </p:sp>
      </p:grpSp>
      <p:sp>
        <p:nvSpPr>
          <p:cNvPr id="20484" name="圆角矩形标注 6"/>
          <p:cNvSpPr>
            <a:spLocks noChangeArrowheads="1"/>
          </p:cNvSpPr>
          <p:nvPr/>
        </p:nvSpPr>
        <p:spPr bwMode="auto">
          <a:xfrm>
            <a:off x="7844155" y="4494530"/>
            <a:ext cx="914400" cy="408130"/>
          </a:xfrm>
          <a:prstGeom prst="wedgeRoundRectCallout">
            <a:avLst>
              <a:gd name="adj1" fmla="val -38292"/>
              <a:gd name="adj2" fmla="val 1086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DFA</a:t>
            </a:r>
          </a:p>
        </p:txBody>
      </p:sp>
      <p:sp>
        <p:nvSpPr>
          <p:cNvPr id="30" name="圆角矩形标注 6"/>
          <p:cNvSpPr>
            <a:spLocks noChangeArrowheads="1"/>
          </p:cNvSpPr>
          <p:nvPr/>
        </p:nvSpPr>
        <p:spPr bwMode="auto">
          <a:xfrm>
            <a:off x="3923030" y="4613910"/>
            <a:ext cx="914400" cy="408144"/>
          </a:xfrm>
          <a:prstGeom prst="wedgeRoundRectCallout">
            <a:avLst>
              <a:gd name="adj1" fmla="val -38292"/>
              <a:gd name="adj2" fmla="val 1086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/>
      <p:bldP spid="20484" grpId="1" animBg="1"/>
      <p:bldP spid="30" grpId="0" bldLvl="0" animBg="1"/>
      <p:bldP spid="3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有限自动机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状态转换图的形式化表示，指明了一个开始状态，一个或多个接受状态，以及状态集、输入字符集和状态间的转换集合。与状态转换图不同，有限自动机既可以在输入字符上执行转换，也可以在空输入上执行转换。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不确定有限自动机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：一个符号标记离开同一状态可以有多条边，并且空输入也可以作为标号。对应于各个可能模式有一个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，并且我们使用表格来记录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在扫描输入字符时可能进入的所有状态。</a:t>
            </a:r>
          </a:p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确定有限自动机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：任何一个状态对于任意一个输入符号有且只有一个转换。同时不允许在空输入上的转换。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状态转换图实现词法单元的识别</a:t>
            </a: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有限自动机</a:t>
            </a: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不确定的有限自动机（NFA）</a:t>
            </a: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的区别、联系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</a:t>
            </a:r>
            <a:r>
              <a:rPr lang="en-US" altLang="zh-CN"/>
              <a:t>DFA</a:t>
            </a:r>
            <a:r>
              <a:rPr lang="zh-CN" altLang="en-US"/>
              <a:t>，它接受</a:t>
            </a:r>
            <a:r>
              <a:rPr lang="en-US" altLang="zh-CN"/>
              <a:t>∑={0,1}</a:t>
            </a:r>
            <a:r>
              <a:rPr lang="zh-CN" altLang="en-US"/>
              <a:t>上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个数都是偶数的字符串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</a:t>
            </a:r>
            <a:r>
              <a:rPr lang="en-US" altLang="zh-CN"/>
              <a:t>DFA</a:t>
            </a:r>
            <a:r>
              <a:rPr lang="zh-CN" altLang="en-US"/>
              <a:t>，它接受</a:t>
            </a:r>
            <a:r>
              <a:rPr lang="en-US" altLang="zh-CN"/>
              <a:t>∑={0,1}</a:t>
            </a:r>
            <a:r>
              <a:rPr lang="zh-CN" altLang="en-US"/>
              <a:t>上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个数都是偶数的字符串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541780" y="2444115"/>
            <a:ext cx="6313170" cy="3871595"/>
            <a:chOff x="2536" y="2915"/>
            <a:chExt cx="9942" cy="6097"/>
          </a:xfrm>
        </p:grpSpPr>
        <p:sp>
          <p:nvSpPr>
            <p:cNvPr id="377883" name="直接连接符 377882"/>
            <p:cNvSpPr/>
            <p:nvPr/>
          </p:nvSpPr>
          <p:spPr>
            <a:xfrm>
              <a:off x="2536" y="4111"/>
              <a:ext cx="1809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77884" name="矩形 377883"/>
            <p:cNvSpPr/>
            <p:nvPr/>
          </p:nvSpPr>
          <p:spPr>
            <a:xfrm>
              <a:off x="2769" y="3402"/>
              <a:ext cx="1530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536" y="4398"/>
              <a:ext cx="2260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0218" y="3801"/>
              <a:ext cx="2260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36" y="8254"/>
              <a:ext cx="1916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218" y="8254"/>
              <a:ext cx="1818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</a:p>
          </p:txBody>
        </p:sp>
        <p:sp>
          <p:nvSpPr>
            <p:cNvPr id="31" name="直接连接符 30"/>
            <p:cNvSpPr/>
            <p:nvPr/>
          </p:nvSpPr>
          <p:spPr>
            <a:xfrm>
              <a:off x="4602" y="4615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2" name="直接连接符 31"/>
            <p:cNvSpPr/>
            <p:nvPr/>
          </p:nvSpPr>
          <p:spPr>
            <a:xfrm>
              <a:off x="9027" y="4672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3" name="直接连接符 32"/>
            <p:cNvSpPr/>
            <p:nvPr/>
          </p:nvSpPr>
          <p:spPr>
            <a:xfrm flipV="1">
              <a:off x="5454" y="4560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4" name="直接连接符 33"/>
            <p:cNvSpPr/>
            <p:nvPr/>
          </p:nvSpPr>
          <p:spPr>
            <a:xfrm flipV="1">
              <a:off x="9877" y="4615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5" name="矩形 34"/>
            <p:cNvSpPr/>
            <p:nvPr/>
          </p:nvSpPr>
          <p:spPr>
            <a:xfrm>
              <a:off x="9252" y="5637"/>
              <a:ext cx="140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8402" y="5637"/>
              <a:ext cx="140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829" y="5692"/>
              <a:ext cx="119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979" y="5692"/>
              <a:ext cx="140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8879" y="7845"/>
              <a:ext cx="1180" cy="111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 3</a:t>
              </a:r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4472" y="7790"/>
              <a:ext cx="1180" cy="111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 2</a:t>
              </a:r>
            </a:p>
          </p:txBody>
        </p:sp>
        <p:sp>
          <p:nvSpPr>
            <p:cNvPr id="41" name="直接连接符 40"/>
            <p:cNvSpPr/>
            <p:nvPr/>
          </p:nvSpPr>
          <p:spPr>
            <a:xfrm flipH="1">
              <a:off x="5624" y="8085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2" name="直接连接符 41"/>
            <p:cNvSpPr/>
            <p:nvPr/>
          </p:nvSpPr>
          <p:spPr>
            <a:xfrm>
              <a:off x="5624" y="8765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3" name="矩形 42"/>
            <p:cNvSpPr/>
            <p:nvPr/>
          </p:nvSpPr>
          <p:spPr>
            <a:xfrm>
              <a:off x="6934" y="7280"/>
              <a:ext cx="932" cy="760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927" y="8142"/>
              <a:ext cx="932" cy="767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4414" y="3515"/>
              <a:ext cx="1180" cy="111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 bIns="46800"/>
            <a:lstStyle/>
            <a:p>
              <a:pPr algn="just"/>
              <a:endParaRPr lang="zh-CN" altLang="en-US" sz="1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8879" y="3577"/>
              <a:ext cx="1180" cy="111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 1</a:t>
              </a: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4574" y="3627"/>
              <a:ext cx="880" cy="83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0" rIns="54000" bIns="0" anchor="ctr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</a:p>
          </p:txBody>
        </p:sp>
        <p:sp>
          <p:nvSpPr>
            <p:cNvPr id="48" name="直接连接符 47"/>
            <p:cNvSpPr/>
            <p:nvPr/>
          </p:nvSpPr>
          <p:spPr>
            <a:xfrm>
              <a:off x="5624" y="4405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9" name="直接连接符 48"/>
            <p:cNvSpPr/>
            <p:nvPr/>
          </p:nvSpPr>
          <p:spPr>
            <a:xfrm flipH="1">
              <a:off x="5566" y="3782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50" name="矩形 49"/>
            <p:cNvSpPr/>
            <p:nvPr/>
          </p:nvSpPr>
          <p:spPr>
            <a:xfrm>
              <a:off x="6934" y="2915"/>
              <a:ext cx="932" cy="767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871" y="3782"/>
              <a:ext cx="932" cy="760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lstStyle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上能被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整除的二进制数。为了使问题稍微简单一些，</a:t>
            </a:r>
            <a:r>
              <a:rPr lang="en-US" altLang="zh-CN">
                <a:sym typeface="+mn-ea"/>
              </a:rPr>
              <a:t>00101</a:t>
            </a:r>
            <a:r>
              <a:rPr lang="zh-CN" altLang="en-US">
                <a:sym typeface="+mn-ea"/>
              </a:rPr>
              <a:t>这样的形式也被看成合法的二进制数，即允许前面有无效的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上能被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整除的二进制数。为了使问题稍微简单一些，</a:t>
            </a:r>
            <a:r>
              <a:rPr lang="en-US" altLang="zh-CN">
                <a:sym typeface="+mn-ea"/>
              </a:rPr>
              <a:t>00101</a:t>
            </a:r>
            <a:r>
              <a:rPr lang="zh-CN" altLang="en-US">
                <a:sym typeface="+mn-ea"/>
              </a:rPr>
              <a:t>这样的形式也被看成合法的二进制数，即允许前面有无效的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。</a:t>
            </a:r>
          </a:p>
        </p:txBody>
      </p:sp>
      <p:sp>
        <p:nvSpPr>
          <p:cNvPr id="4" name="椭圆 3"/>
          <p:cNvSpPr/>
          <p:nvPr/>
        </p:nvSpPr>
        <p:spPr>
          <a:xfrm>
            <a:off x="254444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64615" y="399478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</a:p>
          </p:txBody>
        </p:sp>
      </p:grpSp>
      <p:sp>
        <p:nvSpPr>
          <p:cNvPr id="8" name="椭圆 7"/>
          <p:cNvSpPr/>
          <p:nvPr/>
        </p:nvSpPr>
        <p:spPr>
          <a:xfrm>
            <a:off x="372427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490410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p:sp>
        <p:nvSpPr>
          <p:cNvPr id="10" name="椭圆 9"/>
          <p:cNvSpPr/>
          <p:nvPr/>
        </p:nvSpPr>
        <p:spPr>
          <a:xfrm>
            <a:off x="608393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cxnSp>
        <p:nvCxnSpPr>
          <p:cNvPr id="11" name="直接箭头连接符 10"/>
          <p:cNvCxnSpPr>
            <a:stCxn id="5" idx="6"/>
            <a:endCxn id="4" idx="2"/>
          </p:cNvCxnSpPr>
          <p:nvPr/>
        </p:nvCxnSpPr>
        <p:spPr>
          <a:xfrm>
            <a:off x="182435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6"/>
            <a:endCxn id="8" idx="2"/>
          </p:cNvCxnSpPr>
          <p:nvPr/>
        </p:nvCxnSpPr>
        <p:spPr>
          <a:xfrm>
            <a:off x="300418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8" idx="6"/>
          </p:cNvCxnSpPr>
          <p:nvPr/>
        </p:nvCxnSpPr>
        <p:spPr>
          <a:xfrm flipH="1">
            <a:off x="418401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9" idx="6"/>
          </p:cNvCxnSpPr>
          <p:nvPr/>
        </p:nvCxnSpPr>
        <p:spPr>
          <a:xfrm flipH="1">
            <a:off x="536384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5"/>
            <a:endCxn id="9" idx="3"/>
          </p:cNvCxnSpPr>
          <p:nvPr/>
        </p:nvCxnSpPr>
        <p:spPr>
          <a:xfrm rot="5400000" flipV="1">
            <a:off x="3954145" y="3369945"/>
            <a:ext cx="3175" cy="2034540"/>
          </a:xfrm>
          <a:prstGeom prst="curvedConnector3">
            <a:avLst>
              <a:gd name="adj1" fmla="val 96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2"/>
            <a:endCxn id="5" idx="0"/>
          </p:cNvCxnSpPr>
          <p:nvPr/>
        </p:nvCxnSpPr>
        <p:spPr>
          <a:xfrm rot="10800000" flipH="1">
            <a:off x="1364615" y="399478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9" idx="5"/>
            <a:endCxn id="4" idx="4"/>
          </p:cNvCxnSpPr>
          <p:nvPr/>
        </p:nvCxnSpPr>
        <p:spPr>
          <a:xfrm rot="5400000">
            <a:off x="4001770" y="3159760"/>
            <a:ext cx="67310" cy="2522220"/>
          </a:xfrm>
          <a:prstGeom prst="curvedConnector3">
            <a:avLst>
              <a:gd name="adj1" fmla="val 747169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16200000" flipH="1" flipV="1">
            <a:off x="2842260" y="2940050"/>
            <a:ext cx="67310" cy="2197100"/>
          </a:xfrm>
          <a:prstGeom prst="curvedConnector3">
            <a:avLst>
              <a:gd name="adj1" fmla="val -570754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1"/>
            <a:endCxn id="8" idx="0"/>
          </p:cNvCxnSpPr>
          <p:nvPr/>
        </p:nvCxnSpPr>
        <p:spPr>
          <a:xfrm rot="16200000" flipV="1">
            <a:off x="5019040" y="2929890"/>
            <a:ext cx="67310" cy="2197100"/>
          </a:xfrm>
          <a:prstGeom prst="curvedConnector3">
            <a:avLst>
              <a:gd name="adj1" fmla="val 722641"/>
            </a:avLst>
          </a:prstGeom>
          <a:ln w="63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6"/>
            <a:endCxn id="10" idx="0"/>
          </p:cNvCxnSpPr>
          <p:nvPr/>
        </p:nvCxnSpPr>
        <p:spPr>
          <a:xfrm flipH="1" flipV="1">
            <a:off x="6313805" y="399478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048510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114675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507865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57850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92065" y="3282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667000" y="327533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721475" y="358203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92835" y="34988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820160" y="441896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818255" y="487616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27405" y="4225290"/>
            <a:ext cx="53721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4355" y="387477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开始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上所有大于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的二进制整数。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上所有大于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的二进制整数。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954780" y="5343525"/>
            <a:ext cx="588645" cy="588645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&gt;5</a:t>
              </a:r>
            </a:p>
          </p:txBody>
        </p:sp>
      </p:grpSp>
      <p:sp>
        <p:nvSpPr>
          <p:cNvPr id="4" name="椭圆 3"/>
          <p:cNvSpPr/>
          <p:nvPr/>
        </p:nvSpPr>
        <p:spPr>
          <a:xfrm>
            <a:off x="2010410" y="28568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8" name="椭圆 7"/>
          <p:cNvSpPr/>
          <p:nvPr/>
        </p:nvSpPr>
        <p:spPr>
          <a:xfrm>
            <a:off x="4019550" y="28568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9" name="椭圆 8"/>
          <p:cNvSpPr/>
          <p:nvPr/>
        </p:nvSpPr>
        <p:spPr>
          <a:xfrm>
            <a:off x="6028690" y="28568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10" name="椭圆 9"/>
          <p:cNvSpPr/>
          <p:nvPr/>
        </p:nvSpPr>
        <p:spPr>
          <a:xfrm>
            <a:off x="3633470" y="4044315"/>
            <a:ext cx="1231900" cy="55372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3,4,5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>
            <a:stCxn id="4" idx="6"/>
            <a:endCxn id="8" idx="2"/>
          </p:cNvCxnSpPr>
          <p:nvPr/>
        </p:nvCxnSpPr>
        <p:spPr>
          <a:xfrm>
            <a:off x="2470150" y="3086735"/>
            <a:ext cx="15494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2"/>
          </p:cNvCxnSpPr>
          <p:nvPr/>
        </p:nvCxnSpPr>
        <p:spPr>
          <a:xfrm>
            <a:off x="4479290" y="3086735"/>
            <a:ext cx="15494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10" idx="6"/>
          </p:cNvCxnSpPr>
          <p:nvPr/>
        </p:nvCxnSpPr>
        <p:spPr>
          <a:xfrm flipH="1">
            <a:off x="4865370" y="3316605"/>
            <a:ext cx="1393190" cy="100457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4"/>
          </p:cNvCxnSpPr>
          <p:nvPr/>
        </p:nvCxnSpPr>
        <p:spPr>
          <a:xfrm>
            <a:off x="4249420" y="3316605"/>
            <a:ext cx="0" cy="7277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4"/>
            <a:endCxn id="5" idx="0"/>
          </p:cNvCxnSpPr>
          <p:nvPr/>
        </p:nvCxnSpPr>
        <p:spPr>
          <a:xfrm>
            <a:off x="4249420" y="4598035"/>
            <a:ext cx="0" cy="74549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473200" y="3086735"/>
            <a:ext cx="53721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72845" y="278003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开始</a:t>
            </a:r>
          </a:p>
        </p:txBody>
      </p:sp>
      <p:cxnSp>
        <p:nvCxnSpPr>
          <p:cNvPr id="16" name="曲线连接符 15"/>
          <p:cNvCxnSpPr>
            <a:stCxn id="4" idx="0"/>
            <a:endCxn id="4" idx="2"/>
          </p:cNvCxnSpPr>
          <p:nvPr/>
        </p:nvCxnSpPr>
        <p:spPr>
          <a:xfrm rot="16200000" flipH="1" flipV="1">
            <a:off x="2010410" y="285686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5" idx="4"/>
            <a:endCxn id="5" idx="6"/>
          </p:cNvCxnSpPr>
          <p:nvPr/>
        </p:nvCxnSpPr>
        <p:spPr>
          <a:xfrm rot="5400000" flipH="1" flipV="1">
            <a:off x="4249420" y="5637530"/>
            <a:ext cx="294005" cy="294005"/>
          </a:xfrm>
          <a:prstGeom prst="curvedConnector4">
            <a:avLst>
              <a:gd name="adj1" fmla="val -80994"/>
              <a:gd name="adj2" fmla="val 180994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94025" y="278003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816100" y="229616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865370" y="278003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27370" y="3737610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249420" y="3430905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249420" y="4817110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98695" y="5746115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/*</a:t>
            </a:r>
            <a:r>
              <a:rPr lang="zh-CN" altLang="en-US"/>
              <a:t>开始，并由</a:t>
            </a:r>
            <a:r>
              <a:rPr lang="en-US" altLang="zh-CN"/>
              <a:t>*/</a:t>
            </a:r>
            <a:r>
              <a:rPr lang="zh-CN" altLang="en-US"/>
              <a:t>结束的串构成</a:t>
            </a:r>
            <a:r>
              <a:rPr lang="en-US" altLang="zh-CN"/>
              <a:t>C</a:t>
            </a:r>
            <a:r>
              <a:rPr lang="zh-CN" altLang="en-US"/>
              <a:t>语言的注释，注释中间没有</a:t>
            </a:r>
            <a:r>
              <a:rPr lang="en-US" altLang="zh-CN"/>
              <a:t>*/</a:t>
            </a:r>
            <a:r>
              <a:rPr lang="zh-CN" altLang="en-US"/>
              <a:t>。画出接受这种注释的</a:t>
            </a:r>
            <a:r>
              <a:rPr lang="en-US" altLang="zh-CN"/>
              <a:t>DFA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/*</a:t>
            </a:r>
            <a:r>
              <a:rPr lang="zh-CN" altLang="en-US"/>
              <a:t>开始，并由</a:t>
            </a:r>
            <a:r>
              <a:rPr lang="en-US" altLang="zh-CN"/>
              <a:t>*/</a:t>
            </a:r>
            <a:r>
              <a:rPr lang="zh-CN" altLang="en-US"/>
              <a:t>结束的串构成</a:t>
            </a:r>
            <a:r>
              <a:rPr lang="en-US" altLang="zh-CN"/>
              <a:t>C</a:t>
            </a:r>
            <a:r>
              <a:rPr lang="zh-CN" altLang="en-US"/>
              <a:t>语言的注释，注释中间没有</a:t>
            </a:r>
            <a:r>
              <a:rPr lang="en-US" altLang="zh-CN"/>
              <a:t>*/</a:t>
            </a:r>
            <a:r>
              <a:rPr lang="zh-CN" altLang="en-US"/>
              <a:t>。画出接受这种注释的</a:t>
            </a:r>
            <a:r>
              <a:rPr lang="en-US" altLang="zh-CN"/>
              <a:t>DFA</a:t>
            </a:r>
          </a:p>
        </p:txBody>
      </p:sp>
      <p:sp>
        <p:nvSpPr>
          <p:cNvPr id="4" name="椭圆 3"/>
          <p:cNvSpPr/>
          <p:nvPr/>
        </p:nvSpPr>
        <p:spPr>
          <a:xfrm>
            <a:off x="96964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5" name="椭圆 4"/>
          <p:cNvSpPr/>
          <p:nvPr/>
        </p:nvSpPr>
        <p:spPr>
          <a:xfrm>
            <a:off x="278701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460438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642175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239125" y="3960495"/>
            <a:ext cx="459740" cy="459740"/>
            <a:chOff x="2149" y="6216"/>
            <a:chExt cx="724" cy="724"/>
          </a:xfrm>
        </p:grpSpPr>
        <p:sp>
          <p:nvSpPr>
            <p:cNvPr id="9" name="椭圆 8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5</a:t>
              </a:r>
            </a:p>
          </p:txBody>
        </p:sp>
      </p:grpSp>
      <p:cxnSp>
        <p:nvCxnSpPr>
          <p:cNvPr id="11" name="直接箭头连接符 10"/>
          <p:cNvCxnSpPr>
            <a:stCxn id="4" idx="6"/>
            <a:endCxn id="5" idx="2"/>
          </p:cNvCxnSpPr>
          <p:nvPr/>
        </p:nvCxnSpPr>
        <p:spPr>
          <a:xfrm>
            <a:off x="142938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>
            <a:off x="324675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6"/>
            <a:endCxn id="7" idx="2"/>
          </p:cNvCxnSpPr>
          <p:nvPr/>
        </p:nvCxnSpPr>
        <p:spPr>
          <a:xfrm>
            <a:off x="506412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10" idx="2"/>
          </p:cNvCxnSpPr>
          <p:nvPr/>
        </p:nvCxnSpPr>
        <p:spPr>
          <a:xfrm>
            <a:off x="688149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4"/>
          </p:cNvCxnSpPr>
          <p:nvPr/>
        </p:nvCxnSpPr>
        <p:spPr>
          <a:xfrm rot="5400000">
            <a:off x="5742940" y="3511550"/>
            <a:ext cx="3175" cy="1817370"/>
          </a:xfrm>
          <a:prstGeom prst="curvedConnector3">
            <a:avLst>
              <a:gd name="adj1" fmla="val 755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6"/>
            <a:endCxn id="6" idx="0"/>
          </p:cNvCxnSpPr>
          <p:nvPr/>
        </p:nvCxnSpPr>
        <p:spPr>
          <a:xfrm flipH="1" flipV="1">
            <a:off x="4834255" y="396049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6"/>
            <a:endCxn id="7" idx="0"/>
          </p:cNvCxnSpPr>
          <p:nvPr/>
        </p:nvCxnSpPr>
        <p:spPr>
          <a:xfrm flipH="1" flipV="1">
            <a:off x="6651625" y="396049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28495" y="3883660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16020" y="388366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*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08955" y="390017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*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444105" y="3900170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50050" y="342455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*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46625" y="3424555"/>
            <a:ext cx="617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others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36235" y="4696460"/>
            <a:ext cx="617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others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某操作系统下合法的文件名为：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	device 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name . extension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其中第一部分（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：）和第三部分（</a:t>
            </a:r>
            <a:r>
              <a:rPr lang="en-US" altLang="zh-CN">
                <a:sym typeface="+mn-ea"/>
              </a:rPr>
              <a:t>.extension</a:t>
            </a:r>
            <a:r>
              <a:rPr lang="zh-CN" altLang="en-US">
                <a:sym typeface="+mn-ea"/>
              </a:rPr>
              <a:t>）都可省略，若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extension</a:t>
            </a:r>
            <a:r>
              <a:rPr lang="zh-CN" altLang="en-US">
                <a:sym typeface="+mn-ea"/>
              </a:rPr>
              <a:t>都是字符串，长度不限，但至少为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，画出识别这种文件名的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某操作系统下合法的文件名为：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device </a:t>
            </a:r>
            <a:r>
              <a:rPr lang="zh-CN" altLang="en-US" dirty="0">
                <a:sym typeface="+mn-ea"/>
              </a:rPr>
              <a:t>： </a:t>
            </a:r>
            <a:r>
              <a:rPr lang="en-US" altLang="zh-CN" dirty="0">
                <a:sym typeface="+mn-ea"/>
              </a:rPr>
              <a:t>name . extension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其中第一部分（</a:t>
            </a:r>
            <a:r>
              <a:rPr lang="en-US" altLang="zh-CN" dirty="0">
                <a:sym typeface="+mn-ea"/>
              </a:rPr>
              <a:t>device</a:t>
            </a:r>
            <a:r>
              <a:rPr lang="zh-CN" altLang="en-US" dirty="0">
                <a:sym typeface="+mn-ea"/>
              </a:rPr>
              <a:t>：）和第三部分（</a:t>
            </a:r>
            <a:r>
              <a:rPr lang="en-US" altLang="zh-CN" dirty="0">
                <a:sym typeface="+mn-ea"/>
              </a:rPr>
              <a:t>.extension</a:t>
            </a:r>
            <a:r>
              <a:rPr lang="zh-CN" altLang="en-US" dirty="0">
                <a:sym typeface="+mn-ea"/>
              </a:rPr>
              <a:t>）都可省略，若</a:t>
            </a:r>
            <a:r>
              <a:rPr lang="en-US" altLang="zh-CN" dirty="0">
                <a:sym typeface="+mn-ea"/>
              </a:rPr>
              <a:t>device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extension</a:t>
            </a:r>
            <a:r>
              <a:rPr lang="zh-CN" altLang="en-US" dirty="0">
                <a:sym typeface="+mn-ea"/>
              </a:rPr>
              <a:t>都是字符串，长度不限，但至少为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>
                <a:sym typeface="+mn-ea"/>
              </a:rPr>
              <a:t>，画出识别这种文件名的</a:t>
            </a:r>
            <a:r>
              <a:rPr lang="en-US" altLang="zh-CN" dirty="0">
                <a:sym typeface="+mn-ea"/>
              </a:rPr>
              <a:t>DFA</a:t>
            </a:r>
            <a:r>
              <a:rPr lang="zh-CN" altLang="en-US" dirty="0">
                <a:sym typeface="+mn-ea"/>
              </a:rPr>
              <a:t>。</a:t>
            </a:r>
          </a:p>
        </p:txBody>
      </p:sp>
      <p:sp>
        <p:nvSpPr>
          <p:cNvPr id="4" name="椭圆 3"/>
          <p:cNvSpPr/>
          <p:nvPr/>
        </p:nvSpPr>
        <p:spPr>
          <a:xfrm>
            <a:off x="987425" y="48342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35835" y="483425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32655" y="4834255"/>
            <a:ext cx="459740" cy="459740"/>
            <a:chOff x="2149" y="6216"/>
            <a:chExt cx="724" cy="724"/>
          </a:xfrm>
        </p:grpSpPr>
        <p:sp>
          <p:nvSpPr>
            <p:cNvPr id="9" name="椭圆 8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</a:p>
          </p:txBody>
        </p:sp>
      </p:grpSp>
      <p:sp>
        <p:nvSpPr>
          <p:cNvPr id="11" name="椭圆 10"/>
          <p:cNvSpPr/>
          <p:nvPr/>
        </p:nvSpPr>
        <p:spPr>
          <a:xfrm>
            <a:off x="3484245" y="48342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p:sp>
        <p:nvSpPr>
          <p:cNvPr id="12" name="椭圆 11"/>
          <p:cNvSpPr/>
          <p:nvPr/>
        </p:nvSpPr>
        <p:spPr>
          <a:xfrm>
            <a:off x="5981065" y="48342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229475" y="4834255"/>
            <a:ext cx="459740" cy="459740"/>
            <a:chOff x="2149" y="6216"/>
            <a:chExt cx="724" cy="724"/>
          </a:xfrm>
        </p:grpSpPr>
        <p:sp>
          <p:nvSpPr>
            <p:cNvPr id="14" name="椭圆 13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6</a:t>
              </a:r>
            </a:p>
          </p:txBody>
        </p:sp>
      </p:grpSp>
      <p:cxnSp>
        <p:nvCxnSpPr>
          <p:cNvPr id="16" name="直接箭头连接符 15"/>
          <p:cNvCxnSpPr>
            <a:stCxn id="4" idx="6"/>
          </p:cNvCxnSpPr>
          <p:nvPr/>
        </p:nvCxnSpPr>
        <p:spPr>
          <a:xfrm>
            <a:off x="144716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2"/>
          </p:cNvCxnSpPr>
          <p:nvPr/>
        </p:nvCxnSpPr>
        <p:spPr>
          <a:xfrm flipV="1">
            <a:off x="269557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0" idx="2"/>
          </p:cNvCxnSpPr>
          <p:nvPr/>
        </p:nvCxnSpPr>
        <p:spPr>
          <a:xfrm flipV="1">
            <a:off x="394398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2"/>
          </p:cNvCxnSpPr>
          <p:nvPr/>
        </p:nvCxnSpPr>
        <p:spPr>
          <a:xfrm flipV="1">
            <a:off x="519239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6"/>
            <a:endCxn id="15" idx="2"/>
          </p:cNvCxnSpPr>
          <p:nvPr/>
        </p:nvCxnSpPr>
        <p:spPr>
          <a:xfrm>
            <a:off x="6440805" y="5064125"/>
            <a:ext cx="78867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5" idx="0"/>
          </p:cNvCxnSpPr>
          <p:nvPr/>
        </p:nvCxnSpPr>
        <p:spPr>
          <a:xfrm flipH="1" flipV="1">
            <a:off x="2465705" y="48342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6"/>
            <a:endCxn id="10" idx="0"/>
          </p:cNvCxnSpPr>
          <p:nvPr/>
        </p:nvCxnSpPr>
        <p:spPr>
          <a:xfrm flipH="1" flipV="1">
            <a:off x="4962525" y="48342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6"/>
            <a:endCxn id="15" idx="0"/>
          </p:cNvCxnSpPr>
          <p:nvPr/>
        </p:nvCxnSpPr>
        <p:spPr>
          <a:xfrm flipH="1" flipV="1">
            <a:off x="7459345" y="48342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5" idx="4"/>
            <a:endCxn id="12" idx="4"/>
          </p:cNvCxnSpPr>
          <p:nvPr/>
        </p:nvCxnSpPr>
        <p:spPr>
          <a:xfrm rot="5400000" flipV="1">
            <a:off x="4338320" y="3421380"/>
            <a:ext cx="3175" cy="3745230"/>
          </a:xfrm>
          <a:prstGeom prst="curvedConnector3">
            <a:avLst>
              <a:gd name="adj1" fmla="val 1731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0215" y="5064760"/>
            <a:ext cx="53721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56870" y="4757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开始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00835" y="475742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578735" y="425704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954020" y="475805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125595" y="475805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53965" y="425704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522595" y="4757420"/>
            <a:ext cx="227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44005" y="479552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571740" y="425704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226560" y="5537200"/>
            <a:ext cx="227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15385" y="6316345"/>
            <a:ext cx="13385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代表任意字母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状态转换图实现词法单元的识别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Thanks</a:t>
            </a:r>
            <a:r>
              <a:rPr lang="zh-CN" altLang="en-US" dirty="0"/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sym typeface="+mn-ea"/>
              </a:rPr>
              <a:t>词法单元的识别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词法单元的识别</a:t>
            </a:r>
            <a:endParaRPr lang="zh-CN" altLang="en-US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3344228" y="1524000"/>
            <a:ext cx="3642360" cy="224536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stmt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then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stmt</a:t>
            </a: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then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stmt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else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stmt</a:t>
            </a: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 </a:t>
            </a:r>
            <a:r>
              <a:rPr lang="el-GR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ε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expr 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relop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</a:t>
            </a: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</a:t>
            </a: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 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id</a:t>
            </a: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number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2931795" y="3864293"/>
            <a:ext cx="4522470" cy="286131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digit	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   [0-9]</a:t>
            </a: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+</a:t>
            </a: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number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(.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)?(E[+-]?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)?</a:t>
            </a: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letter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[A-Za-z]</a:t>
            </a: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id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letter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(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letter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|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)*</a:t>
            </a: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 if</a:t>
            </a: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then	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     then</a:t>
            </a: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else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 else</a:t>
            </a: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relop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	     &lt; | &gt; | &lt;= | &gt;= | = | &lt;&gt;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sym typeface="+mn-ea"/>
              </a:rPr>
              <a:t>词法单元的识别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词法单元的识别</a:t>
            </a:r>
            <a:endParaRPr lang="zh-CN" altLang="en-US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0005" y="2048254"/>
          <a:ext cx="657796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词素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词法单元名字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属性值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Any </a:t>
                      </a:r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ws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if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if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Then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then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else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else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Any</a:t>
                      </a:r>
                      <a:r>
                        <a:rPr lang="en-US" altLang="zh-CN" sz="1600" baseline="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 id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id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指向符号表条目的指针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Any number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number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指向符号表条目的指针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&lt;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LT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&lt;=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LE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=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EQ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&lt;&gt;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NE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&gt;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GT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&gt;=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GE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状态转换图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状态转换图描绘词法分析器被语法分析器调用时，词法分析器为返回下一个记号所做的动作</a:t>
            </a:r>
          </a:p>
          <a:p>
            <a:endParaRPr lang="zh-CN" altLang="en-US"/>
          </a:p>
          <a:p>
            <a:r>
              <a:rPr lang="zh-CN" altLang="en-US"/>
              <a:t>绘制状态转换图是构造词法分析器的第一步</a:t>
            </a:r>
          </a:p>
          <a:p>
            <a:pPr lvl="1"/>
            <a:r>
              <a:rPr lang="zh-CN" altLang="en-US" b="1">
                <a:solidFill>
                  <a:schemeClr val="accent1"/>
                </a:solidFill>
              </a:rPr>
              <a:t>圆圈</a:t>
            </a:r>
            <a:r>
              <a:rPr lang="zh-CN" altLang="en-US"/>
              <a:t>表示状态，开始状态由一条没有出发节点、标号为</a:t>
            </a:r>
            <a:r>
              <a:rPr lang="en-US" altLang="zh-CN"/>
              <a:t>“</a:t>
            </a:r>
            <a:r>
              <a:rPr lang="zh-CN" altLang="en-US"/>
              <a:t>开始</a:t>
            </a:r>
            <a:r>
              <a:rPr lang="en-US" altLang="zh-CN"/>
              <a:t>”</a:t>
            </a:r>
            <a:r>
              <a:rPr lang="zh-CN" altLang="en-US"/>
              <a:t>的边指明</a:t>
            </a:r>
          </a:p>
          <a:p>
            <a:pPr lvl="1"/>
            <a:r>
              <a:rPr lang="zh-CN" altLang="en-US" b="1">
                <a:solidFill>
                  <a:schemeClr val="accent1"/>
                </a:solidFill>
              </a:rPr>
              <a:t>双层圆圈</a:t>
            </a:r>
            <a:r>
              <a:rPr lang="zh-CN" altLang="en-US"/>
              <a:t>表示接受状态，表示已识别一个记号</a:t>
            </a:r>
          </a:p>
          <a:p>
            <a:pPr lvl="1"/>
            <a:r>
              <a:rPr lang="zh-CN" altLang="en-US" b="1">
                <a:solidFill>
                  <a:schemeClr val="accent1"/>
                </a:solidFill>
              </a:rPr>
              <a:t>有向边</a:t>
            </a:r>
            <a:r>
              <a:rPr lang="zh-CN" altLang="en-US"/>
              <a:t>表示从一个状态到另一状态</a:t>
            </a:r>
          </a:p>
          <a:p>
            <a:pPr lvl="1"/>
            <a:r>
              <a:rPr lang="zh-CN" altLang="en-US"/>
              <a:t>每条边的</a:t>
            </a:r>
            <a:r>
              <a:rPr lang="zh-CN" altLang="en-US" b="1">
                <a:solidFill>
                  <a:schemeClr val="accent1"/>
                </a:solidFill>
              </a:rPr>
              <a:t>标号</a:t>
            </a:r>
            <a:r>
              <a:rPr lang="zh-CN" altLang="en-US"/>
              <a:t>包含一个或多个符号，若离开状态</a:t>
            </a:r>
            <a:r>
              <a:rPr lang="en-US" altLang="zh-CN"/>
              <a:t>s</a:t>
            </a:r>
            <a:r>
              <a:rPr lang="zh-CN" altLang="en-US"/>
              <a:t>的某边上标号为</a:t>
            </a:r>
            <a:r>
              <a:rPr lang="en-US" altLang="zh-CN"/>
              <a:t>other</a:t>
            </a:r>
            <a:r>
              <a:rPr lang="zh-CN" altLang="en-US"/>
              <a:t>，则它表示离开</a:t>
            </a:r>
            <a:r>
              <a:rPr lang="en-US" altLang="zh-CN"/>
              <a:t>s</a:t>
            </a:r>
            <a:r>
              <a:rPr lang="zh-CN" altLang="en-US"/>
              <a:t>的其他边所指示的字符以外的任意字符</a:t>
            </a:r>
          </a:p>
          <a:p>
            <a:pPr lvl="1"/>
            <a:r>
              <a:rPr lang="en-US" altLang="zh-CN" b="1">
                <a:solidFill>
                  <a:schemeClr val="accent1"/>
                </a:solidFill>
              </a:rPr>
              <a:t>* </a:t>
            </a:r>
            <a:r>
              <a:rPr lang="zh-CN" altLang="en-US"/>
              <a:t>表示输入指针必须回退的转态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关系算符的转换图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588010" y="2164080"/>
            <a:ext cx="8098790" cy="4329430"/>
            <a:chOff x="240" y="1290"/>
            <a:chExt cx="5280" cy="2727"/>
          </a:xfrm>
        </p:grpSpPr>
        <p:sp>
          <p:nvSpPr>
            <p:cNvPr id="6" name="Rectangle 5" descr="Green marble"/>
            <p:cNvSpPr>
              <a:spLocks noChangeArrowheads="1"/>
            </p:cNvSpPr>
            <p:nvPr/>
          </p:nvSpPr>
          <p:spPr bwMode="auto">
            <a:xfrm>
              <a:off x="1541" y="1490"/>
              <a:ext cx="2775" cy="1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360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7" name="Rectangle 6" descr="Green marble"/>
            <p:cNvSpPr>
              <a:spLocks noChangeArrowheads="1"/>
            </p:cNvSpPr>
            <p:nvPr/>
          </p:nvSpPr>
          <p:spPr bwMode="auto">
            <a:xfrm>
              <a:off x="1469" y="1490"/>
              <a:ext cx="2919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360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 </a:t>
              </a:r>
              <a:endParaRPr lang="zh-CN" altLang="en-US" sz="26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  <a:p>
              <a:endParaRPr lang="zh-CN" altLang="en-US" sz="26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1" y="2621"/>
              <a:ext cx="354" cy="32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</a:p>
          </p:txBody>
        </p:sp>
        <p:grpSp>
          <p:nvGrpSpPr>
            <p:cNvPr id="9" name="Group 8"/>
            <p:cNvGrpSpPr/>
            <p:nvPr/>
          </p:nvGrpSpPr>
          <p:grpSpPr bwMode="auto">
            <a:xfrm>
              <a:off x="2074" y="2702"/>
              <a:ext cx="354" cy="322"/>
              <a:chOff x="7120" y="12162"/>
              <a:chExt cx="425" cy="425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5</a:t>
                </a:r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086" y="1825"/>
              <a:ext cx="354" cy="32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086" y="3378"/>
              <a:ext cx="354" cy="32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6</a:t>
              </a:r>
            </a:p>
          </p:txBody>
        </p:sp>
        <p:grpSp>
          <p:nvGrpSpPr>
            <p:cNvPr id="14" name="Group 13"/>
            <p:cNvGrpSpPr/>
            <p:nvPr/>
          </p:nvGrpSpPr>
          <p:grpSpPr bwMode="auto">
            <a:xfrm>
              <a:off x="3424" y="1334"/>
              <a:ext cx="354" cy="323"/>
              <a:chOff x="7120" y="12162"/>
              <a:chExt cx="425" cy="425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2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 bwMode="auto">
            <a:xfrm>
              <a:off x="3436" y="2270"/>
              <a:ext cx="354" cy="323"/>
              <a:chOff x="7120" y="12162"/>
              <a:chExt cx="425" cy="425"/>
            </a:xfrm>
          </p:grpSpPr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4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 bwMode="auto">
            <a:xfrm>
              <a:off x="3461" y="3694"/>
              <a:ext cx="354" cy="323"/>
              <a:chOff x="7120" y="12162"/>
              <a:chExt cx="425" cy="425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8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 bwMode="auto">
            <a:xfrm>
              <a:off x="3424" y="1802"/>
              <a:ext cx="354" cy="323"/>
              <a:chOff x="7120" y="12162"/>
              <a:chExt cx="425" cy="425"/>
            </a:xfrm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3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 bwMode="auto">
            <a:xfrm>
              <a:off x="3436" y="3181"/>
              <a:ext cx="354" cy="322"/>
              <a:chOff x="7120" y="12162"/>
              <a:chExt cx="425" cy="425"/>
            </a:xfrm>
          </p:grpSpPr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7</a:t>
                </a:r>
              </a:p>
            </p:txBody>
          </p:sp>
        </p:grp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40" y="2781"/>
              <a:ext cx="66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1190" y="2066"/>
              <a:ext cx="913" cy="5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2390" y="1508"/>
              <a:ext cx="1038" cy="36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453" y="1986"/>
              <a:ext cx="97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428" y="2078"/>
              <a:ext cx="1012" cy="36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265" y="2807"/>
              <a:ext cx="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240" y="2874"/>
              <a:ext cx="875" cy="5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440" y="3593"/>
              <a:ext cx="1025" cy="2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2453" y="3308"/>
              <a:ext cx="1000" cy="2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28" y="1290"/>
              <a:ext cx="16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LE)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53" y="1758"/>
              <a:ext cx="16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NE)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840" y="2194"/>
              <a:ext cx="15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LT)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865" y="3136"/>
              <a:ext cx="160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GE)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865" y="3660"/>
              <a:ext cx="16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GT)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448" y="2692"/>
              <a:ext cx="16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EQ)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88" y="2466"/>
              <a:ext cx="5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488" y="2104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&lt;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690" y="1457"/>
              <a:ext cx="23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=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880" y="1742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&gt;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584" y="2556"/>
              <a:ext cx="350" cy="218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=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632" y="2918"/>
              <a:ext cx="2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&gt;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765" y="3169"/>
              <a:ext cx="2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=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703" y="3543"/>
              <a:ext cx="13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696" y="2149"/>
              <a:ext cx="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832" y="3460"/>
              <a:ext cx="63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400" y="225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8605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标识符和关键字的转换图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23557" name="Group 162"/>
          <p:cNvGrpSpPr/>
          <p:nvPr/>
        </p:nvGrpSpPr>
        <p:grpSpPr bwMode="auto">
          <a:xfrm>
            <a:off x="386715" y="3125392"/>
            <a:ext cx="8573135" cy="1586943"/>
            <a:chOff x="288" y="1736"/>
            <a:chExt cx="4700" cy="966"/>
          </a:xfrm>
        </p:grpSpPr>
        <p:sp>
          <p:nvSpPr>
            <p:cNvPr id="23558" name="Oval 144"/>
            <p:cNvSpPr>
              <a:spLocks noChangeArrowheads="1"/>
            </p:cNvSpPr>
            <p:nvPr/>
          </p:nvSpPr>
          <p:spPr bwMode="auto">
            <a:xfrm>
              <a:off x="922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9</a:t>
              </a:r>
            </a:p>
          </p:txBody>
        </p:sp>
        <p:sp>
          <p:nvSpPr>
            <p:cNvPr id="23559" name="Oval 145"/>
            <p:cNvSpPr>
              <a:spLocks noChangeArrowheads="1"/>
            </p:cNvSpPr>
            <p:nvPr/>
          </p:nvSpPr>
          <p:spPr bwMode="auto">
            <a:xfrm>
              <a:off x="2056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10</a:t>
              </a:r>
            </a:p>
          </p:txBody>
        </p:sp>
        <p:grpSp>
          <p:nvGrpSpPr>
            <p:cNvPr id="23560" name="Group 146"/>
            <p:cNvGrpSpPr/>
            <p:nvPr/>
          </p:nvGrpSpPr>
          <p:grpSpPr bwMode="auto">
            <a:xfrm>
              <a:off x="3206" y="2311"/>
              <a:ext cx="374" cy="391"/>
              <a:chOff x="7123" y="12173"/>
              <a:chExt cx="425" cy="425"/>
            </a:xfrm>
          </p:grpSpPr>
          <p:sp>
            <p:nvSpPr>
              <p:cNvPr id="23571" name="Oval 147"/>
              <p:cNvSpPr>
                <a:spLocks noChangeArrowheads="1"/>
              </p:cNvSpPr>
              <p:nvPr/>
            </p:nvSpPr>
            <p:spPr bwMode="auto">
              <a:xfrm>
                <a:off x="7123" y="12173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3572" name="Oval 14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11</a:t>
                </a:r>
              </a:p>
            </p:txBody>
          </p:sp>
        </p:grpSp>
        <p:sp>
          <p:nvSpPr>
            <p:cNvPr id="23561" name="Line 150"/>
            <p:cNvSpPr>
              <a:spLocks noChangeShapeType="1"/>
            </p:cNvSpPr>
            <p:nvPr/>
          </p:nvSpPr>
          <p:spPr bwMode="auto">
            <a:xfrm flipV="1">
              <a:off x="1296" y="2496"/>
              <a:ext cx="75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3562" name="Rectangle 151"/>
            <p:cNvSpPr>
              <a:spLocks noChangeArrowheads="1"/>
            </p:cNvSpPr>
            <p:nvPr/>
          </p:nvSpPr>
          <p:spPr bwMode="auto">
            <a:xfrm>
              <a:off x="288" y="2160"/>
              <a:ext cx="606" cy="297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23563" name="Rectangle 152"/>
            <p:cNvSpPr>
              <a:spLocks noChangeArrowheads="1"/>
            </p:cNvSpPr>
            <p:nvPr/>
          </p:nvSpPr>
          <p:spPr bwMode="auto">
            <a:xfrm>
              <a:off x="1344" y="2208"/>
              <a:ext cx="624" cy="283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letter</a:t>
              </a:r>
            </a:p>
          </p:txBody>
        </p:sp>
        <p:sp>
          <p:nvSpPr>
            <p:cNvPr id="23564" name="Line 153"/>
            <p:cNvSpPr>
              <a:spLocks noChangeShapeType="1"/>
            </p:cNvSpPr>
            <p:nvPr/>
          </p:nvSpPr>
          <p:spPr bwMode="auto">
            <a:xfrm flipV="1">
              <a:off x="2443" y="2496"/>
              <a:ext cx="75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3565" name="Rectangle 154"/>
            <p:cNvSpPr>
              <a:spLocks noChangeArrowheads="1"/>
            </p:cNvSpPr>
            <p:nvPr/>
          </p:nvSpPr>
          <p:spPr bwMode="auto">
            <a:xfrm>
              <a:off x="2544" y="2208"/>
              <a:ext cx="690" cy="332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</a:p>
          </p:txBody>
        </p:sp>
        <p:sp>
          <p:nvSpPr>
            <p:cNvPr id="23566" name="Rectangle 155"/>
            <p:cNvSpPr>
              <a:spLocks noChangeArrowheads="1"/>
            </p:cNvSpPr>
            <p:nvPr/>
          </p:nvSpPr>
          <p:spPr bwMode="auto">
            <a:xfrm>
              <a:off x="3408" y="2112"/>
              <a:ext cx="190" cy="197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</a:p>
          </p:txBody>
        </p:sp>
        <p:sp>
          <p:nvSpPr>
            <p:cNvPr id="23567" name="Rectangle 156"/>
            <p:cNvSpPr>
              <a:spLocks noChangeArrowheads="1"/>
            </p:cNvSpPr>
            <p:nvPr/>
          </p:nvSpPr>
          <p:spPr bwMode="auto">
            <a:xfrm>
              <a:off x="1879" y="1736"/>
              <a:ext cx="995" cy="370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letter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或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digit</a:t>
              </a:r>
            </a:p>
          </p:txBody>
        </p:sp>
        <p:sp>
          <p:nvSpPr>
            <p:cNvPr id="23568" name="Rectangle 157"/>
            <p:cNvSpPr>
              <a:spLocks noChangeArrowheads="1"/>
            </p:cNvSpPr>
            <p:nvPr/>
          </p:nvSpPr>
          <p:spPr bwMode="auto">
            <a:xfrm>
              <a:off x="3648" y="2304"/>
              <a:ext cx="1340" cy="288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install_id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())</a:t>
              </a:r>
            </a:p>
          </p:txBody>
        </p:sp>
        <p:sp>
          <p:nvSpPr>
            <p:cNvPr id="23569" name="Freeform 158"/>
            <p:cNvSpPr/>
            <p:nvPr/>
          </p:nvSpPr>
          <p:spPr bwMode="auto">
            <a:xfrm>
              <a:off x="2100" y="2005"/>
              <a:ext cx="288" cy="306"/>
            </a:xfrm>
            <a:custGeom>
              <a:avLst/>
              <a:gdLst>
                <a:gd name="T0" fmla="*/ 99 w 327"/>
                <a:gd name="T1" fmla="*/ 183 h 333"/>
                <a:gd name="T2" fmla="*/ 129 w 327"/>
                <a:gd name="T3" fmla="*/ 68 h 333"/>
                <a:gd name="T4" fmla="*/ 69 w 327"/>
                <a:gd name="T5" fmla="*/ 3 h 333"/>
                <a:gd name="T6" fmla="*/ 6 w 327"/>
                <a:gd name="T7" fmla="*/ 77 h 333"/>
                <a:gd name="T8" fmla="*/ 31 w 327"/>
                <a:gd name="T9" fmla="*/ 18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70" name="Line 160"/>
            <p:cNvSpPr>
              <a:spLocks noChangeShapeType="1"/>
            </p:cNvSpPr>
            <p:nvPr/>
          </p:nvSpPr>
          <p:spPr bwMode="auto">
            <a:xfrm flipV="1">
              <a:off x="384" y="2496"/>
              <a:ext cx="51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6443980" y="1975485"/>
            <a:ext cx="2153920" cy="81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letter -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字母集</a:t>
            </a:r>
          </a:p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digit -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数字集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无符号数的转换图</a:t>
            </a:r>
          </a:p>
          <a:p>
            <a:pPr marL="274320" lvl="1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digit+ (.digit+)? (E (+ |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)? digit+)?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200" y="2759075"/>
            <a:ext cx="8904605" cy="3549650"/>
            <a:chOff x="120" y="4345"/>
            <a:chExt cx="14023" cy="5590"/>
          </a:xfrm>
        </p:grpSpPr>
        <p:grpSp>
          <p:nvGrpSpPr>
            <p:cNvPr id="24580" name="Group 70"/>
            <p:cNvGrpSpPr/>
            <p:nvPr/>
          </p:nvGrpSpPr>
          <p:grpSpPr bwMode="auto">
            <a:xfrm>
              <a:off x="120" y="4345"/>
              <a:ext cx="14023" cy="5590"/>
              <a:chOff x="48" y="1652"/>
              <a:chExt cx="5609" cy="2236"/>
            </a:xfrm>
          </p:grpSpPr>
          <p:sp>
            <p:nvSpPr>
              <p:cNvPr id="24581" name="Rectangle 42"/>
              <p:cNvSpPr>
                <a:spLocks noChangeArrowheads="1"/>
              </p:cNvSpPr>
              <p:nvPr/>
            </p:nvSpPr>
            <p:spPr bwMode="auto">
              <a:xfrm>
                <a:off x="48" y="2352"/>
                <a:ext cx="480" cy="230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</a:p>
            </p:txBody>
          </p:sp>
          <p:sp>
            <p:nvSpPr>
              <p:cNvPr id="24582" name="Line 22"/>
              <p:cNvSpPr>
                <a:spLocks noChangeShapeType="1"/>
              </p:cNvSpPr>
              <p:nvPr/>
            </p:nvSpPr>
            <p:spPr bwMode="auto">
              <a:xfrm flipV="1">
                <a:off x="1519" y="2659"/>
                <a:ext cx="40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grpSp>
            <p:nvGrpSpPr>
              <p:cNvPr id="24583" name="Group 23"/>
              <p:cNvGrpSpPr/>
              <p:nvPr/>
            </p:nvGrpSpPr>
            <p:grpSpPr bwMode="auto">
              <a:xfrm>
                <a:off x="5203" y="3282"/>
                <a:ext cx="310" cy="323"/>
                <a:chOff x="7120" y="12162"/>
                <a:chExt cx="425" cy="425"/>
              </a:xfrm>
            </p:grpSpPr>
            <p:sp>
              <p:nvSpPr>
                <p:cNvPr id="24621" name="Oval 24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" tIns="0" rIns="7200" bIns="0"/>
                <a:lstStyle>
                  <a:lvl1pPr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24622" name="Oval 25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000">
                      <a:solidFill>
                        <a:schemeClr val="tx1"/>
                      </a:solidFill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19</a:t>
                  </a:r>
                </a:p>
              </p:txBody>
            </p:sp>
          </p:grpSp>
          <p:sp>
            <p:nvSpPr>
              <p:cNvPr id="24584" name="Oval 26"/>
              <p:cNvSpPr>
                <a:spLocks noChangeArrowheads="1"/>
              </p:cNvSpPr>
              <p:nvPr/>
            </p:nvSpPr>
            <p:spPr bwMode="auto">
              <a:xfrm>
                <a:off x="438" y="2472"/>
                <a:ext cx="291" cy="323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12</a:t>
                </a:r>
              </a:p>
            </p:txBody>
          </p:sp>
          <p:sp>
            <p:nvSpPr>
              <p:cNvPr id="24585" name="Oval 27"/>
              <p:cNvSpPr>
                <a:spLocks noChangeArrowheads="1"/>
              </p:cNvSpPr>
              <p:nvPr/>
            </p:nvSpPr>
            <p:spPr bwMode="auto">
              <a:xfrm>
                <a:off x="1241" y="2496"/>
                <a:ext cx="291" cy="323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13</a:t>
                </a:r>
              </a:p>
            </p:txBody>
          </p:sp>
          <p:sp>
            <p:nvSpPr>
              <p:cNvPr id="24586" name="Oval 28"/>
              <p:cNvSpPr>
                <a:spLocks noChangeArrowheads="1"/>
              </p:cNvSpPr>
              <p:nvPr/>
            </p:nvSpPr>
            <p:spPr bwMode="auto">
              <a:xfrm>
                <a:off x="1956" y="2483"/>
                <a:ext cx="291" cy="32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14</a:t>
                </a:r>
              </a:p>
            </p:txBody>
          </p:sp>
          <p:sp>
            <p:nvSpPr>
              <p:cNvPr id="24587" name="Oval 29"/>
              <p:cNvSpPr>
                <a:spLocks noChangeArrowheads="1"/>
              </p:cNvSpPr>
              <p:nvPr/>
            </p:nvSpPr>
            <p:spPr bwMode="auto">
              <a:xfrm>
                <a:off x="2729" y="2496"/>
                <a:ext cx="291" cy="32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15</a:t>
                </a:r>
              </a:p>
            </p:txBody>
          </p:sp>
          <p:sp>
            <p:nvSpPr>
              <p:cNvPr id="24588" name="Oval 30"/>
              <p:cNvSpPr>
                <a:spLocks noChangeArrowheads="1"/>
              </p:cNvSpPr>
              <p:nvPr/>
            </p:nvSpPr>
            <p:spPr bwMode="auto">
              <a:xfrm>
                <a:off x="3545" y="2496"/>
                <a:ext cx="291" cy="32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16</a:t>
                </a:r>
              </a:p>
            </p:txBody>
          </p:sp>
          <p:sp>
            <p:nvSpPr>
              <p:cNvPr id="24589" name="Oval 31"/>
              <p:cNvSpPr>
                <a:spLocks noChangeArrowheads="1"/>
              </p:cNvSpPr>
              <p:nvPr/>
            </p:nvSpPr>
            <p:spPr bwMode="auto">
              <a:xfrm>
                <a:off x="4372" y="2485"/>
                <a:ext cx="291" cy="32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17</a:t>
                </a:r>
              </a:p>
            </p:txBody>
          </p:sp>
          <p:sp>
            <p:nvSpPr>
              <p:cNvPr id="24590" name="Oval 32"/>
              <p:cNvSpPr>
                <a:spLocks noChangeArrowheads="1"/>
              </p:cNvSpPr>
              <p:nvPr/>
            </p:nvSpPr>
            <p:spPr bwMode="auto">
              <a:xfrm>
                <a:off x="5173" y="2485"/>
                <a:ext cx="291" cy="32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18</a:t>
                </a:r>
              </a:p>
            </p:txBody>
          </p:sp>
          <p:sp>
            <p:nvSpPr>
              <p:cNvPr id="24591" name="Rectangle 33"/>
              <p:cNvSpPr>
                <a:spLocks noChangeArrowheads="1"/>
              </p:cNvSpPr>
              <p:nvPr/>
            </p:nvSpPr>
            <p:spPr bwMode="auto">
              <a:xfrm>
                <a:off x="761" y="2400"/>
                <a:ext cx="487" cy="240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</a:p>
            </p:txBody>
          </p:sp>
          <p:sp>
            <p:nvSpPr>
              <p:cNvPr id="24592" name="Rectangle 34"/>
              <p:cNvSpPr>
                <a:spLocks noChangeArrowheads="1"/>
              </p:cNvSpPr>
              <p:nvPr/>
            </p:nvSpPr>
            <p:spPr bwMode="auto">
              <a:xfrm>
                <a:off x="1124" y="1993"/>
                <a:ext cx="501" cy="263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</a:p>
            </p:txBody>
          </p:sp>
          <p:sp>
            <p:nvSpPr>
              <p:cNvPr id="24593" name="Rectangle 35"/>
              <p:cNvSpPr>
                <a:spLocks noChangeArrowheads="1"/>
              </p:cNvSpPr>
              <p:nvPr/>
            </p:nvSpPr>
            <p:spPr bwMode="auto">
              <a:xfrm>
                <a:off x="2268" y="2381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</a:p>
            </p:txBody>
          </p:sp>
          <p:sp>
            <p:nvSpPr>
              <p:cNvPr id="24594" name="Rectangle 36"/>
              <p:cNvSpPr>
                <a:spLocks noChangeArrowheads="1"/>
              </p:cNvSpPr>
              <p:nvPr/>
            </p:nvSpPr>
            <p:spPr bwMode="auto">
              <a:xfrm>
                <a:off x="2681" y="2016"/>
                <a:ext cx="504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</a:p>
            </p:txBody>
          </p:sp>
          <p:sp>
            <p:nvSpPr>
              <p:cNvPr id="24595" name="Rectangle 37"/>
              <p:cNvSpPr>
                <a:spLocks noChangeArrowheads="1"/>
              </p:cNvSpPr>
              <p:nvPr/>
            </p:nvSpPr>
            <p:spPr bwMode="auto">
              <a:xfrm>
                <a:off x="4671" y="2368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</a:p>
            </p:txBody>
          </p:sp>
          <p:sp>
            <p:nvSpPr>
              <p:cNvPr id="24596" name="Rectangle 38"/>
              <p:cNvSpPr>
                <a:spLocks noChangeArrowheads="1"/>
              </p:cNvSpPr>
              <p:nvPr/>
            </p:nvSpPr>
            <p:spPr bwMode="auto">
              <a:xfrm>
                <a:off x="5099" y="1993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</a:p>
            </p:txBody>
          </p:sp>
          <p:sp>
            <p:nvSpPr>
              <p:cNvPr id="24597" name="Freeform 39"/>
              <p:cNvSpPr/>
              <p:nvPr/>
            </p:nvSpPr>
            <p:spPr bwMode="auto">
              <a:xfrm>
                <a:off x="1241" y="2256"/>
                <a:ext cx="224" cy="253"/>
              </a:xfrm>
              <a:custGeom>
                <a:avLst/>
                <a:gdLst>
                  <a:gd name="T0" fmla="*/ 17 w 327"/>
                  <a:gd name="T1" fmla="*/ 49 h 333"/>
                  <a:gd name="T2" fmla="*/ 22 w 327"/>
                  <a:gd name="T3" fmla="*/ 18 h 333"/>
                  <a:gd name="T4" fmla="*/ 12 w 327"/>
                  <a:gd name="T5" fmla="*/ 2 h 333"/>
                  <a:gd name="T6" fmla="*/ 1 w 327"/>
                  <a:gd name="T7" fmla="*/ 21 h 333"/>
                  <a:gd name="T8" fmla="*/ 5 w 327"/>
                  <a:gd name="T9" fmla="*/ 49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333"/>
                  <a:gd name="T17" fmla="*/ 327 w 327"/>
                  <a:gd name="T18" fmla="*/ 333 h 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333">
                    <a:moveTo>
                      <a:pt x="240" y="332"/>
                    </a:moveTo>
                    <a:cubicBezTo>
                      <a:pt x="252" y="297"/>
                      <a:pt x="327" y="178"/>
                      <a:pt x="315" y="123"/>
                    </a:cubicBezTo>
                    <a:cubicBezTo>
                      <a:pt x="303" y="68"/>
                      <a:pt x="215" y="0"/>
                      <a:pt x="165" y="3"/>
                    </a:cubicBezTo>
                    <a:cubicBezTo>
                      <a:pt x="115" y="6"/>
                      <a:pt x="30" y="83"/>
                      <a:pt x="15" y="138"/>
                    </a:cubicBezTo>
                    <a:cubicBezTo>
                      <a:pt x="0" y="193"/>
                      <a:pt x="63" y="293"/>
                      <a:pt x="75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8" name="Freeform 40"/>
              <p:cNvSpPr/>
              <p:nvPr/>
            </p:nvSpPr>
            <p:spPr bwMode="auto">
              <a:xfrm>
                <a:off x="2804" y="2240"/>
                <a:ext cx="224" cy="253"/>
              </a:xfrm>
              <a:custGeom>
                <a:avLst/>
                <a:gdLst>
                  <a:gd name="T0" fmla="*/ 17 w 327"/>
                  <a:gd name="T1" fmla="*/ 49 h 333"/>
                  <a:gd name="T2" fmla="*/ 22 w 327"/>
                  <a:gd name="T3" fmla="*/ 18 h 333"/>
                  <a:gd name="T4" fmla="*/ 12 w 327"/>
                  <a:gd name="T5" fmla="*/ 2 h 333"/>
                  <a:gd name="T6" fmla="*/ 1 w 327"/>
                  <a:gd name="T7" fmla="*/ 21 h 333"/>
                  <a:gd name="T8" fmla="*/ 5 w 327"/>
                  <a:gd name="T9" fmla="*/ 49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333"/>
                  <a:gd name="T17" fmla="*/ 327 w 327"/>
                  <a:gd name="T18" fmla="*/ 333 h 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333">
                    <a:moveTo>
                      <a:pt x="240" y="332"/>
                    </a:moveTo>
                    <a:cubicBezTo>
                      <a:pt x="252" y="297"/>
                      <a:pt x="327" y="178"/>
                      <a:pt x="315" y="123"/>
                    </a:cubicBezTo>
                    <a:cubicBezTo>
                      <a:pt x="303" y="68"/>
                      <a:pt x="215" y="0"/>
                      <a:pt x="165" y="3"/>
                    </a:cubicBezTo>
                    <a:cubicBezTo>
                      <a:pt x="115" y="6"/>
                      <a:pt x="30" y="83"/>
                      <a:pt x="15" y="138"/>
                    </a:cubicBezTo>
                    <a:cubicBezTo>
                      <a:pt x="0" y="193"/>
                      <a:pt x="63" y="293"/>
                      <a:pt x="75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9" name="Freeform 41"/>
              <p:cNvSpPr/>
              <p:nvPr/>
            </p:nvSpPr>
            <p:spPr bwMode="auto">
              <a:xfrm>
                <a:off x="5197" y="2250"/>
                <a:ext cx="224" cy="254"/>
              </a:xfrm>
              <a:custGeom>
                <a:avLst/>
                <a:gdLst>
                  <a:gd name="T0" fmla="*/ 17 w 327"/>
                  <a:gd name="T1" fmla="*/ 50 h 333"/>
                  <a:gd name="T2" fmla="*/ 22 w 327"/>
                  <a:gd name="T3" fmla="*/ 18 h 333"/>
                  <a:gd name="T4" fmla="*/ 12 w 327"/>
                  <a:gd name="T5" fmla="*/ 2 h 333"/>
                  <a:gd name="T6" fmla="*/ 1 w 327"/>
                  <a:gd name="T7" fmla="*/ 21 h 333"/>
                  <a:gd name="T8" fmla="*/ 5 w 327"/>
                  <a:gd name="T9" fmla="*/ 50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333"/>
                  <a:gd name="T17" fmla="*/ 327 w 327"/>
                  <a:gd name="T18" fmla="*/ 333 h 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333">
                    <a:moveTo>
                      <a:pt x="240" y="332"/>
                    </a:moveTo>
                    <a:cubicBezTo>
                      <a:pt x="252" y="297"/>
                      <a:pt x="327" y="178"/>
                      <a:pt x="315" y="123"/>
                    </a:cubicBezTo>
                    <a:cubicBezTo>
                      <a:pt x="303" y="68"/>
                      <a:pt x="215" y="0"/>
                      <a:pt x="165" y="3"/>
                    </a:cubicBezTo>
                    <a:cubicBezTo>
                      <a:pt x="115" y="6"/>
                      <a:pt x="30" y="83"/>
                      <a:pt x="15" y="138"/>
                    </a:cubicBezTo>
                    <a:cubicBezTo>
                      <a:pt x="0" y="193"/>
                      <a:pt x="63" y="293"/>
                      <a:pt x="75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00" name="Line 43"/>
              <p:cNvSpPr>
                <a:spLocks noChangeShapeType="1"/>
              </p:cNvSpPr>
              <p:nvPr/>
            </p:nvSpPr>
            <p:spPr bwMode="auto">
              <a:xfrm>
                <a:off x="144" y="2628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1" name="Rectangle 44"/>
              <p:cNvSpPr>
                <a:spLocks noChangeArrowheads="1"/>
              </p:cNvSpPr>
              <p:nvPr/>
            </p:nvSpPr>
            <p:spPr bwMode="auto">
              <a:xfrm>
                <a:off x="4841" y="2832"/>
                <a:ext cx="616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other</a:t>
                </a:r>
              </a:p>
            </p:txBody>
          </p:sp>
          <p:sp>
            <p:nvSpPr>
              <p:cNvPr id="24602" name="Rectangle 45"/>
              <p:cNvSpPr>
                <a:spLocks noChangeArrowheads="1"/>
              </p:cNvSpPr>
              <p:nvPr/>
            </p:nvSpPr>
            <p:spPr bwMode="auto">
              <a:xfrm>
                <a:off x="1655" y="2387"/>
                <a:ext cx="267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.</a:t>
                </a:r>
              </a:p>
            </p:txBody>
          </p:sp>
          <p:sp>
            <p:nvSpPr>
              <p:cNvPr id="24603" name="Rectangle 46"/>
              <p:cNvSpPr>
                <a:spLocks noChangeArrowheads="1"/>
              </p:cNvSpPr>
              <p:nvPr/>
            </p:nvSpPr>
            <p:spPr bwMode="auto">
              <a:xfrm>
                <a:off x="3160" y="2371"/>
                <a:ext cx="472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E</a:t>
                </a:r>
              </a:p>
            </p:txBody>
          </p:sp>
          <p:sp>
            <p:nvSpPr>
              <p:cNvPr id="24604" name="Rectangle 47"/>
              <p:cNvSpPr>
                <a:spLocks noChangeArrowheads="1"/>
              </p:cNvSpPr>
              <p:nvPr/>
            </p:nvSpPr>
            <p:spPr bwMode="auto">
              <a:xfrm>
                <a:off x="3920" y="2371"/>
                <a:ext cx="472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+/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  <a:sym typeface="Symbol" panose="05050102010706020507" pitchFamily="18" charset="2"/>
                  </a:rPr>
                  <a:t></a:t>
                </a:r>
              </a:p>
            </p:txBody>
          </p:sp>
          <p:sp>
            <p:nvSpPr>
              <p:cNvPr id="24605" name="Line 48"/>
              <p:cNvSpPr>
                <a:spLocks noChangeShapeType="1"/>
              </p:cNvSpPr>
              <p:nvPr/>
            </p:nvSpPr>
            <p:spPr bwMode="auto">
              <a:xfrm>
                <a:off x="5337" y="2822"/>
                <a:ext cx="0" cy="45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6" name="Line 49"/>
              <p:cNvSpPr>
                <a:spLocks noChangeShapeType="1"/>
              </p:cNvSpPr>
              <p:nvPr/>
            </p:nvSpPr>
            <p:spPr bwMode="auto">
              <a:xfrm>
                <a:off x="739" y="2656"/>
                <a:ext cx="48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7" name="Line 50"/>
              <p:cNvSpPr>
                <a:spLocks noChangeShapeType="1"/>
              </p:cNvSpPr>
              <p:nvPr/>
            </p:nvSpPr>
            <p:spPr bwMode="auto">
              <a:xfrm>
                <a:off x="2270" y="2643"/>
                <a:ext cx="484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8" name="Line 51"/>
              <p:cNvSpPr>
                <a:spLocks noChangeShapeType="1"/>
              </p:cNvSpPr>
              <p:nvPr/>
            </p:nvSpPr>
            <p:spPr bwMode="auto">
              <a:xfrm>
                <a:off x="3060" y="2645"/>
                <a:ext cx="485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9" name="Line 52"/>
              <p:cNvSpPr>
                <a:spLocks noChangeShapeType="1"/>
              </p:cNvSpPr>
              <p:nvPr/>
            </p:nvSpPr>
            <p:spPr bwMode="auto">
              <a:xfrm>
                <a:off x="3872" y="2643"/>
                <a:ext cx="484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0" name="Line 53"/>
              <p:cNvSpPr>
                <a:spLocks noChangeShapeType="1"/>
              </p:cNvSpPr>
              <p:nvPr/>
            </p:nvSpPr>
            <p:spPr bwMode="auto">
              <a:xfrm>
                <a:off x="4683" y="2643"/>
                <a:ext cx="484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1" name="Freeform 54"/>
              <p:cNvSpPr/>
              <p:nvPr/>
            </p:nvSpPr>
            <p:spPr bwMode="auto">
              <a:xfrm>
                <a:off x="1439" y="1892"/>
                <a:ext cx="2198" cy="647"/>
              </a:xfrm>
              <a:custGeom>
                <a:avLst/>
                <a:gdLst>
                  <a:gd name="T0" fmla="*/ 0 w 3210"/>
                  <a:gd name="T1" fmla="*/ 127 h 849"/>
                  <a:gd name="T2" fmla="*/ 53 w 3210"/>
                  <a:gd name="T3" fmla="*/ 43 h 849"/>
                  <a:gd name="T4" fmla="*/ 110 w 3210"/>
                  <a:gd name="T5" fmla="*/ 2 h 849"/>
                  <a:gd name="T6" fmla="*/ 168 w 3210"/>
                  <a:gd name="T7" fmla="*/ 35 h 849"/>
                  <a:gd name="T8" fmla="*/ 227 w 3210"/>
                  <a:gd name="T9" fmla="*/ 116 h 8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0"/>
                  <a:gd name="T16" fmla="*/ 0 h 849"/>
                  <a:gd name="T17" fmla="*/ 3210 w 3210"/>
                  <a:gd name="T18" fmla="*/ 849 h 8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0" h="849">
                    <a:moveTo>
                      <a:pt x="0" y="849"/>
                    </a:moveTo>
                    <a:cubicBezTo>
                      <a:pt x="125" y="757"/>
                      <a:pt x="493" y="435"/>
                      <a:pt x="750" y="295"/>
                    </a:cubicBezTo>
                    <a:cubicBezTo>
                      <a:pt x="1007" y="155"/>
                      <a:pt x="1273" y="20"/>
                      <a:pt x="1545" y="10"/>
                    </a:cubicBezTo>
                    <a:cubicBezTo>
                      <a:pt x="1817" y="0"/>
                      <a:pt x="2108" y="108"/>
                      <a:pt x="2385" y="235"/>
                    </a:cubicBezTo>
                    <a:cubicBezTo>
                      <a:pt x="2662" y="362"/>
                      <a:pt x="3038" y="663"/>
                      <a:pt x="3210" y="775"/>
                    </a:cubicBezTo>
                  </a:path>
                </a:pathLst>
              </a:custGeom>
              <a:noFill/>
              <a:ln w="25400">
                <a:noFill/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2" name="Rectangle 55"/>
              <p:cNvSpPr>
                <a:spLocks noChangeArrowheads="1"/>
              </p:cNvSpPr>
              <p:nvPr/>
            </p:nvSpPr>
            <p:spPr bwMode="auto">
              <a:xfrm>
                <a:off x="2435" y="1652"/>
                <a:ext cx="336" cy="240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E</a:t>
                </a:r>
              </a:p>
            </p:txBody>
          </p:sp>
          <p:sp>
            <p:nvSpPr>
              <p:cNvPr id="24613" name="Freeform 56"/>
              <p:cNvSpPr/>
              <p:nvPr/>
            </p:nvSpPr>
            <p:spPr bwMode="auto">
              <a:xfrm>
                <a:off x="3790" y="2126"/>
                <a:ext cx="1407" cy="401"/>
              </a:xfrm>
              <a:custGeom>
                <a:avLst/>
                <a:gdLst>
                  <a:gd name="T0" fmla="*/ 0 w 2055"/>
                  <a:gd name="T1" fmla="*/ 71 h 528"/>
                  <a:gd name="T2" fmla="*/ 32 w 2055"/>
                  <a:gd name="T3" fmla="*/ 25 h 528"/>
                  <a:gd name="T4" fmla="*/ 73 w 2055"/>
                  <a:gd name="T5" fmla="*/ 2 h 528"/>
                  <a:gd name="T6" fmla="*/ 112 w 2055"/>
                  <a:gd name="T7" fmla="*/ 27 h 528"/>
                  <a:gd name="T8" fmla="*/ 145 w 2055"/>
                  <a:gd name="T9" fmla="*/ 77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5"/>
                  <a:gd name="T16" fmla="*/ 0 h 528"/>
                  <a:gd name="T17" fmla="*/ 2055 w 2055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5" h="528">
                    <a:moveTo>
                      <a:pt x="0" y="483"/>
                    </a:moveTo>
                    <a:cubicBezTo>
                      <a:pt x="75" y="430"/>
                      <a:pt x="278" y="248"/>
                      <a:pt x="450" y="168"/>
                    </a:cubicBezTo>
                    <a:cubicBezTo>
                      <a:pt x="622" y="88"/>
                      <a:pt x="845" y="0"/>
                      <a:pt x="1035" y="2"/>
                    </a:cubicBezTo>
                    <a:cubicBezTo>
                      <a:pt x="1225" y="4"/>
                      <a:pt x="1420" y="95"/>
                      <a:pt x="1590" y="183"/>
                    </a:cubicBezTo>
                    <a:cubicBezTo>
                      <a:pt x="1760" y="271"/>
                      <a:pt x="1958" y="456"/>
                      <a:pt x="2055" y="528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4" name="Rectangle 57"/>
              <p:cNvSpPr>
                <a:spLocks noChangeArrowheads="1"/>
              </p:cNvSpPr>
              <p:nvPr/>
            </p:nvSpPr>
            <p:spPr bwMode="auto">
              <a:xfrm>
                <a:off x="4291" y="1854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</a:p>
            </p:txBody>
          </p:sp>
          <p:sp>
            <p:nvSpPr>
              <p:cNvPr id="24615" name="Line 58"/>
              <p:cNvSpPr>
                <a:spLocks noChangeShapeType="1"/>
              </p:cNvSpPr>
              <p:nvPr/>
            </p:nvSpPr>
            <p:spPr bwMode="auto">
              <a:xfrm>
                <a:off x="3009" y="2755"/>
                <a:ext cx="2198" cy="639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6" name="Line 59"/>
              <p:cNvSpPr>
                <a:spLocks noChangeShapeType="1"/>
              </p:cNvSpPr>
              <p:nvPr/>
            </p:nvSpPr>
            <p:spPr bwMode="auto">
              <a:xfrm>
                <a:off x="1467" y="2797"/>
                <a:ext cx="3750" cy="69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7" name="Rectangle 60"/>
              <p:cNvSpPr>
                <a:spLocks noChangeArrowheads="1"/>
              </p:cNvSpPr>
              <p:nvPr/>
            </p:nvSpPr>
            <p:spPr bwMode="auto">
              <a:xfrm>
                <a:off x="4147" y="2848"/>
                <a:ext cx="617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other</a:t>
                </a:r>
              </a:p>
            </p:txBody>
          </p:sp>
          <p:sp>
            <p:nvSpPr>
              <p:cNvPr id="24618" name="Rectangle 61"/>
              <p:cNvSpPr>
                <a:spLocks noChangeArrowheads="1"/>
              </p:cNvSpPr>
              <p:nvPr/>
            </p:nvSpPr>
            <p:spPr bwMode="auto">
              <a:xfrm>
                <a:off x="3161" y="2880"/>
                <a:ext cx="616" cy="308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other</a:t>
                </a:r>
              </a:p>
            </p:txBody>
          </p:sp>
          <p:sp>
            <p:nvSpPr>
              <p:cNvPr id="24619" name="Rectangle 63"/>
              <p:cNvSpPr>
                <a:spLocks noChangeArrowheads="1"/>
              </p:cNvSpPr>
              <p:nvPr/>
            </p:nvSpPr>
            <p:spPr bwMode="auto">
              <a:xfrm>
                <a:off x="3497" y="3582"/>
                <a:ext cx="1996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return( </a:t>
                </a:r>
                <a:r>
                  <a:rPr lang="en-US" altLang="zh-CN" sz="2000" i="1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installNum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( ) )</a:t>
                </a:r>
              </a:p>
            </p:txBody>
          </p:sp>
          <p:sp>
            <p:nvSpPr>
              <p:cNvPr id="24620" name="Rectangle 64"/>
              <p:cNvSpPr>
                <a:spLocks noChangeArrowheads="1"/>
              </p:cNvSpPr>
              <p:nvPr/>
            </p:nvSpPr>
            <p:spPr bwMode="auto">
              <a:xfrm>
                <a:off x="5400" y="3116"/>
                <a:ext cx="257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*</a:t>
                </a:r>
              </a:p>
            </p:txBody>
          </p:sp>
        </p:grpSp>
        <p:sp>
          <p:nvSpPr>
            <p:cNvPr id="4" name="Freeform 54"/>
            <p:cNvSpPr/>
            <p:nvPr/>
          </p:nvSpPr>
          <p:spPr bwMode="auto">
            <a:xfrm>
              <a:off x="3798" y="5145"/>
              <a:ext cx="5386" cy="1388"/>
            </a:xfrm>
            <a:custGeom>
              <a:avLst/>
              <a:gdLst>
                <a:gd name="T0" fmla="*/ 0 w 3210"/>
                <a:gd name="T1" fmla="*/ 127 h 849"/>
                <a:gd name="T2" fmla="*/ 53 w 3210"/>
                <a:gd name="T3" fmla="*/ 43 h 849"/>
                <a:gd name="T4" fmla="*/ 110 w 3210"/>
                <a:gd name="T5" fmla="*/ 2 h 849"/>
                <a:gd name="T6" fmla="*/ 168 w 3210"/>
                <a:gd name="T7" fmla="*/ 35 h 849"/>
                <a:gd name="T8" fmla="*/ 227 w 3210"/>
                <a:gd name="T9" fmla="*/ 116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0"/>
                <a:gd name="T16" fmla="*/ 0 h 849"/>
                <a:gd name="T17" fmla="*/ 3210 w 3210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0" h="849">
                  <a:moveTo>
                    <a:pt x="0" y="849"/>
                  </a:moveTo>
                  <a:cubicBezTo>
                    <a:pt x="125" y="757"/>
                    <a:pt x="493" y="435"/>
                    <a:pt x="750" y="295"/>
                  </a:cubicBezTo>
                  <a:cubicBezTo>
                    <a:pt x="1007" y="155"/>
                    <a:pt x="1273" y="20"/>
                    <a:pt x="1545" y="10"/>
                  </a:cubicBezTo>
                  <a:cubicBezTo>
                    <a:pt x="1817" y="0"/>
                    <a:pt x="2108" y="108"/>
                    <a:pt x="2385" y="235"/>
                  </a:cubicBezTo>
                  <a:cubicBezTo>
                    <a:pt x="2662" y="362"/>
                    <a:pt x="3038" y="663"/>
                    <a:pt x="3210" y="77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9d922d8-ac00-4118-8de5-d226bfbf810e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5</Pages>
  <Words>1378</Words>
  <Application>Microsoft Macintosh PowerPoint</Application>
  <PresentationFormat>全屏显示(4:3)</PresentationFormat>
  <Paragraphs>400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方正舒体</vt:lpstr>
      <vt:lpstr>黑体</vt:lpstr>
      <vt:lpstr>楷体</vt:lpstr>
      <vt:lpstr>宋体</vt:lpstr>
      <vt:lpstr>Arial</vt:lpstr>
      <vt:lpstr>Symbol</vt:lpstr>
      <vt:lpstr>Times New Roman</vt:lpstr>
      <vt:lpstr>Wingdings</vt:lpstr>
      <vt:lpstr>透明</vt:lpstr>
      <vt:lpstr>有限自动机</vt:lpstr>
      <vt:lpstr>课程内容</vt:lpstr>
      <vt:lpstr>课程内容</vt:lpstr>
      <vt:lpstr>词法单元的识别</vt:lpstr>
      <vt:lpstr>词法单元的识别</vt:lpstr>
      <vt:lpstr>状态转换图</vt:lpstr>
      <vt:lpstr>转换图</vt:lpstr>
      <vt:lpstr>转换图</vt:lpstr>
      <vt:lpstr>转换图</vt:lpstr>
      <vt:lpstr>转换图</vt:lpstr>
      <vt:lpstr>转换图</vt:lpstr>
      <vt:lpstr>课程内容</vt:lpstr>
      <vt:lpstr>不确定的有限自动机（NFA）</vt:lpstr>
      <vt:lpstr>识别语言 (a|b)*ab 的NFA</vt:lpstr>
      <vt:lpstr>例 aa*|bb*的NFA</vt:lpstr>
      <vt:lpstr>确定的有限自动机（DFA）</vt:lpstr>
      <vt:lpstr>识别语言 (a|b)*ab 的DFA</vt:lpstr>
      <vt:lpstr>NFA与DFA的联系与区别</vt:lpstr>
      <vt:lpstr>总结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y030533</cp:lastModifiedBy>
  <cp:revision>117</cp:revision>
  <dcterms:created xsi:type="dcterms:W3CDTF">2019-07-31T07:41:00Z</dcterms:created>
  <dcterms:modified xsi:type="dcterms:W3CDTF">2022-06-14T01:40:37Z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