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36" r:id="rId2"/>
    <p:sldId id="346" r:id="rId3"/>
    <p:sldId id="377" r:id="rId4"/>
    <p:sldId id="348" r:id="rId5"/>
    <p:sldId id="349" r:id="rId6"/>
    <p:sldId id="365" r:id="rId7"/>
    <p:sldId id="364" r:id="rId8"/>
    <p:sldId id="378" r:id="rId9"/>
    <p:sldId id="356" r:id="rId10"/>
    <p:sldId id="366" r:id="rId11"/>
    <p:sldId id="367" r:id="rId12"/>
    <p:sldId id="368" r:id="rId13"/>
    <p:sldId id="369" r:id="rId14"/>
    <p:sldId id="371" r:id="rId15"/>
    <p:sldId id="372" r:id="rId16"/>
    <p:sldId id="362" r:id="rId17"/>
    <p:sldId id="359" r:id="rId18"/>
    <p:sldId id="393" r:id="rId19"/>
    <p:sldId id="395" r:id="rId20"/>
    <p:sldId id="394" r:id="rId21"/>
    <p:sldId id="396" r:id="rId22"/>
    <p:sldId id="34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3" autoAdjust="0"/>
    <p:restoredTop sz="94660"/>
  </p:normalViewPr>
  <p:slideViewPr>
    <p:cSldViewPr>
      <p:cViewPr varScale="1">
        <p:scale>
          <a:sx n="56" d="100"/>
          <a:sy n="56" d="100"/>
        </p:scale>
        <p:origin x="932" y="44"/>
      </p:cViewPr>
      <p:guideLst>
        <p:guide orient="horz" pos="210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NFA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DFA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计算机科学与技术学院 王中卿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</a:t>
            </a: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7360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2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9702" name="Group 47"/>
            <p:cNvGrpSpPr/>
            <p:nvPr/>
          </p:nvGrpSpPr>
          <p:grpSpPr>
            <a:xfrm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60" y="811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88" y="7181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9" cy="281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2" y="6796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96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 = {1, 2,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4, 6, 7,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467995" y="1508125"/>
            <a:ext cx="8079740" cy="2195830"/>
            <a:chOff x="737" y="2375"/>
            <a:chExt cx="12724" cy="3458"/>
          </a:xfrm>
        </p:grpSpPr>
        <p:grpSp>
          <p:nvGrpSpPr>
            <p:cNvPr id="4" name="组合 3"/>
            <p:cNvGrpSpPr/>
            <p:nvPr/>
          </p:nvGrpSpPr>
          <p:grpSpPr>
            <a:xfrm>
              <a:off x="737" y="2375"/>
              <a:ext cx="12724" cy="3459"/>
              <a:chOff x="720" y="5843"/>
              <a:chExt cx="12724" cy="3459"/>
            </a:xfrm>
          </p:grpSpPr>
          <p:sp>
            <p:nvSpPr>
              <p:cNvPr id="29701" name="Oval 46"/>
              <p:cNvSpPr/>
              <p:nvPr/>
            </p:nvSpPr>
            <p:spPr>
              <a:xfrm>
                <a:off x="3612" y="7421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29702" name="Group 47"/>
              <p:cNvGrpSpPr/>
              <p:nvPr/>
            </p:nvGrpSpPr>
            <p:grpSpPr>
              <a:xfrm>
                <a:off x="12764" y="7457"/>
                <a:ext cx="680" cy="738"/>
                <a:chOff x="7120" y="12162"/>
                <a:chExt cx="425" cy="425"/>
              </a:xfrm>
              <a:noFill/>
            </p:grpSpPr>
            <p:sp>
              <p:nvSpPr>
                <p:cNvPr id="29737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38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</p:grpSp>
          <p:sp>
            <p:nvSpPr>
              <p:cNvPr id="29703" name="Rectangle 50"/>
              <p:cNvSpPr/>
              <p:nvPr/>
            </p:nvSpPr>
            <p:spPr>
              <a:xfrm>
                <a:off x="720" y="7120"/>
                <a:ext cx="1101" cy="7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</a:p>
            </p:txBody>
          </p:sp>
          <p:sp>
            <p:nvSpPr>
              <p:cNvPr id="29704" name="Rectangle 51"/>
              <p:cNvSpPr/>
              <p:nvPr/>
            </p:nvSpPr>
            <p:spPr>
              <a:xfrm>
                <a:off x="2971" y="7120"/>
                <a:ext cx="600" cy="60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29705" name="Oval 52"/>
              <p:cNvSpPr/>
              <p:nvPr/>
            </p:nvSpPr>
            <p:spPr>
              <a:xfrm>
                <a:off x="1838" y="739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9706" name="Rectangle 53"/>
              <p:cNvSpPr/>
              <p:nvPr/>
            </p:nvSpPr>
            <p:spPr>
              <a:xfrm>
                <a:off x="5781" y="6584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9707" name="Rectangle 54"/>
              <p:cNvSpPr/>
              <p:nvPr/>
            </p:nvSpPr>
            <p:spPr>
              <a:xfrm>
                <a:off x="5779" y="7890"/>
                <a:ext cx="552" cy="5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9708" name="Rectangle 55"/>
              <p:cNvSpPr/>
              <p:nvPr/>
            </p:nvSpPr>
            <p:spPr>
              <a:xfrm>
                <a:off x="4141" y="8007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29710" name="Rectangle 57"/>
              <p:cNvSpPr/>
              <p:nvPr/>
            </p:nvSpPr>
            <p:spPr>
              <a:xfrm>
                <a:off x="11981" y="7194"/>
                <a:ext cx="624" cy="62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9711" name="Line 58"/>
              <p:cNvSpPr/>
              <p:nvPr/>
            </p:nvSpPr>
            <p:spPr>
              <a:xfrm flipV="1">
                <a:off x="721" y="7732"/>
                <a:ext cx="1077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2" name="Line 59"/>
              <p:cNvSpPr/>
              <p:nvPr/>
            </p:nvSpPr>
            <p:spPr>
              <a:xfrm flipV="1">
                <a:off x="2518" y="7760"/>
                <a:ext cx="1094" cy="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3" name="Oval 60"/>
              <p:cNvSpPr/>
              <p:nvPr/>
            </p:nvSpPr>
            <p:spPr>
              <a:xfrm>
                <a:off x="7660" y="7434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9714" name="Oval 61"/>
              <p:cNvSpPr/>
              <p:nvPr/>
            </p:nvSpPr>
            <p:spPr>
              <a:xfrm>
                <a:off x="9362" y="7438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9715" name="Oval 62"/>
              <p:cNvSpPr/>
              <p:nvPr/>
            </p:nvSpPr>
            <p:spPr>
              <a:xfrm>
                <a:off x="11039" y="7459"/>
                <a:ext cx="680" cy="7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9716" name="Line 63"/>
              <p:cNvSpPr/>
              <p:nvPr/>
            </p:nvSpPr>
            <p:spPr>
              <a:xfrm flipV="1">
                <a:off x="11719" y="7785"/>
                <a:ext cx="1031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7" name="Line 64"/>
              <p:cNvSpPr/>
              <p:nvPr/>
            </p:nvSpPr>
            <p:spPr>
              <a:xfrm flipV="1">
                <a:off x="10042" y="7760"/>
                <a:ext cx="1007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8" name="Line 65"/>
              <p:cNvSpPr/>
              <p:nvPr/>
            </p:nvSpPr>
            <p:spPr>
              <a:xfrm flipV="1">
                <a:off x="8339" y="7760"/>
                <a:ext cx="1032" cy="2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19" name="Oval 66"/>
              <p:cNvSpPr/>
              <p:nvPr/>
            </p:nvSpPr>
            <p:spPr>
              <a:xfrm>
                <a:off x="4760" y="686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9720" name="Oval 67"/>
              <p:cNvSpPr/>
              <p:nvPr/>
            </p:nvSpPr>
            <p:spPr>
              <a:xfrm>
                <a:off x="6529" y="6899"/>
                <a:ext cx="680" cy="7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9721" name="Oval 68"/>
              <p:cNvSpPr/>
              <p:nvPr/>
            </p:nvSpPr>
            <p:spPr>
              <a:xfrm>
                <a:off x="4760" y="8116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9722" name="Oval 69"/>
              <p:cNvSpPr/>
              <p:nvPr/>
            </p:nvSpPr>
            <p:spPr>
              <a:xfrm>
                <a:off x="6536" y="8130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9723" name="Line 70"/>
              <p:cNvSpPr/>
              <p:nvPr/>
            </p:nvSpPr>
            <p:spPr>
              <a:xfrm flipV="1">
                <a:off x="5488" y="7181"/>
                <a:ext cx="1088" cy="1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4" name="Line 71"/>
              <p:cNvSpPr/>
              <p:nvPr/>
            </p:nvSpPr>
            <p:spPr>
              <a:xfrm flipV="1">
                <a:off x="4125" y="7200"/>
                <a:ext cx="635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5" name="Line 72"/>
              <p:cNvSpPr/>
              <p:nvPr/>
            </p:nvSpPr>
            <p:spPr>
              <a:xfrm>
                <a:off x="7208" y="7200"/>
                <a:ext cx="606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6" name="Line 73"/>
              <p:cNvSpPr/>
              <p:nvPr/>
            </p:nvSpPr>
            <p:spPr>
              <a:xfrm flipV="1">
                <a:off x="7208" y="8125"/>
                <a:ext cx="607" cy="360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7" name="Line 74"/>
              <p:cNvSpPr/>
              <p:nvPr/>
            </p:nvSpPr>
            <p:spPr>
              <a:xfrm>
                <a:off x="4142" y="8096"/>
                <a:ext cx="619" cy="281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8" name="Line 75"/>
              <p:cNvSpPr/>
              <p:nvPr/>
            </p:nvSpPr>
            <p:spPr>
              <a:xfrm flipV="1">
                <a:off x="5439" y="8484"/>
                <a:ext cx="1098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9729" name="Rectangle 76"/>
              <p:cNvSpPr/>
              <p:nvPr/>
            </p:nvSpPr>
            <p:spPr>
              <a:xfrm>
                <a:off x="4142" y="6796"/>
                <a:ext cx="517" cy="5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29730" name="Rectangle 77"/>
              <p:cNvSpPr/>
              <p:nvPr/>
            </p:nvSpPr>
            <p:spPr>
              <a:xfrm>
                <a:off x="7352" y="6753"/>
                <a:ext cx="599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29731" name="Rectangle 78"/>
              <p:cNvSpPr/>
              <p:nvPr/>
            </p:nvSpPr>
            <p:spPr>
              <a:xfrm>
                <a:off x="7351" y="8135"/>
                <a:ext cx="600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29732" name="Freeform 79"/>
              <p:cNvSpPr/>
              <p:nvPr/>
            </p:nvSpPr>
            <p:spPr>
              <a:xfrm>
                <a:off x="2068" y="8125"/>
                <a:ext cx="7566" cy="1177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3" name="Freeform 80"/>
              <p:cNvSpPr/>
              <p:nvPr/>
            </p:nvSpPr>
            <p:spPr>
              <a:xfrm>
                <a:off x="3727" y="6441"/>
                <a:ext cx="4478" cy="1018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254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4" name="Rectangle 81"/>
              <p:cNvSpPr/>
              <p:nvPr/>
            </p:nvSpPr>
            <p:spPr>
              <a:xfrm>
                <a:off x="5733" y="8703"/>
                <a:ext cx="600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29735" name="Rectangle 82"/>
              <p:cNvSpPr/>
              <p:nvPr/>
            </p:nvSpPr>
            <p:spPr>
              <a:xfrm>
                <a:off x="8557" y="7148"/>
                <a:ext cx="598" cy="4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29736" name="Rectangle 83"/>
              <p:cNvSpPr/>
              <p:nvPr/>
            </p:nvSpPr>
            <p:spPr>
              <a:xfrm>
                <a:off x="5733" y="5843"/>
                <a:ext cx="598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  <p:sp>
          <p:nvSpPr>
            <p:cNvPr id="14" name="Rectangle 53"/>
            <p:cNvSpPr/>
            <p:nvPr/>
          </p:nvSpPr>
          <p:spPr>
            <a:xfrm>
              <a:off x="10286" y="36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 = {1, 2,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3, 4, 6, 7, 8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6, 7}</a:t>
            </a: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7360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2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9702" name="Group 47"/>
            <p:cNvGrpSpPr/>
            <p:nvPr/>
          </p:nvGrpSpPr>
          <p:grpSpPr>
            <a:xfrm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60" y="811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88" y="7181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9" cy="281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2" y="6796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53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{0, 1, 2, 4, 7}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= {1, 2, 3, 4, 6, 7, 8}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= {1, 2, 4,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5, 6, 7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8" name="组合 127"/>
          <p:cNvGrpSpPr/>
          <p:nvPr/>
        </p:nvGrpSpPr>
        <p:grpSpPr>
          <a:xfrm>
            <a:off x="467995" y="1508125"/>
            <a:ext cx="8079740" cy="2195830"/>
            <a:chOff x="737" y="2375"/>
            <a:chExt cx="12724" cy="3458"/>
          </a:xfrm>
        </p:grpSpPr>
        <p:grpSp>
          <p:nvGrpSpPr>
            <p:cNvPr id="89" name="组合 88"/>
            <p:cNvGrpSpPr/>
            <p:nvPr/>
          </p:nvGrpSpPr>
          <p:grpSpPr>
            <a:xfrm>
              <a:off x="737" y="2375"/>
              <a:ext cx="12724" cy="3459"/>
              <a:chOff x="720" y="5843"/>
              <a:chExt cx="12724" cy="3459"/>
            </a:xfrm>
          </p:grpSpPr>
          <p:sp>
            <p:nvSpPr>
              <p:cNvPr id="90" name="Oval 46"/>
              <p:cNvSpPr/>
              <p:nvPr/>
            </p:nvSpPr>
            <p:spPr>
              <a:xfrm>
                <a:off x="3612" y="7421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91" name="Group 47"/>
              <p:cNvGrpSpPr/>
              <p:nvPr/>
            </p:nvGrpSpPr>
            <p:grpSpPr>
              <a:xfrm>
                <a:off x="12764" y="7457"/>
                <a:ext cx="680" cy="738"/>
                <a:chOff x="7120" y="12162"/>
                <a:chExt cx="425" cy="425"/>
              </a:xfrm>
              <a:noFill/>
            </p:grpSpPr>
            <p:sp>
              <p:nvSpPr>
                <p:cNvPr id="92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</p:grpSp>
          <p:sp>
            <p:nvSpPr>
              <p:cNvPr id="94" name="Rectangle 50"/>
              <p:cNvSpPr/>
              <p:nvPr/>
            </p:nvSpPr>
            <p:spPr>
              <a:xfrm>
                <a:off x="720" y="7120"/>
                <a:ext cx="1101" cy="7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</a:p>
            </p:txBody>
          </p:sp>
          <p:sp>
            <p:nvSpPr>
              <p:cNvPr id="95" name="Rectangle 51"/>
              <p:cNvSpPr/>
              <p:nvPr/>
            </p:nvSpPr>
            <p:spPr>
              <a:xfrm>
                <a:off x="2971" y="7120"/>
                <a:ext cx="600" cy="60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96" name="Oval 52"/>
              <p:cNvSpPr/>
              <p:nvPr/>
            </p:nvSpPr>
            <p:spPr>
              <a:xfrm>
                <a:off x="1838" y="739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Rectangle 53"/>
              <p:cNvSpPr/>
              <p:nvPr/>
            </p:nvSpPr>
            <p:spPr>
              <a:xfrm>
                <a:off x="5781" y="6584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98" name="Rectangle 54"/>
              <p:cNvSpPr/>
              <p:nvPr/>
            </p:nvSpPr>
            <p:spPr>
              <a:xfrm>
                <a:off x="5779" y="7890"/>
                <a:ext cx="552" cy="5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9" name="Rectangle 55"/>
              <p:cNvSpPr/>
              <p:nvPr/>
            </p:nvSpPr>
            <p:spPr>
              <a:xfrm>
                <a:off x="4141" y="8007"/>
                <a:ext cx="552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00" name="Rectangle 57"/>
              <p:cNvSpPr/>
              <p:nvPr/>
            </p:nvSpPr>
            <p:spPr>
              <a:xfrm>
                <a:off x="11981" y="7194"/>
                <a:ext cx="624" cy="62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1" name="Line 58"/>
              <p:cNvSpPr/>
              <p:nvPr/>
            </p:nvSpPr>
            <p:spPr>
              <a:xfrm flipV="1">
                <a:off x="721" y="7732"/>
                <a:ext cx="1077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2" name="Line 59"/>
              <p:cNvSpPr/>
              <p:nvPr/>
            </p:nvSpPr>
            <p:spPr>
              <a:xfrm flipV="1">
                <a:off x="2518" y="7760"/>
                <a:ext cx="1094" cy="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3" name="Oval 60"/>
              <p:cNvSpPr/>
              <p:nvPr/>
            </p:nvSpPr>
            <p:spPr>
              <a:xfrm>
                <a:off x="7660" y="7434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04" name="Oval 61"/>
              <p:cNvSpPr/>
              <p:nvPr/>
            </p:nvSpPr>
            <p:spPr>
              <a:xfrm>
                <a:off x="9362" y="7438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05" name="Oval 62"/>
              <p:cNvSpPr/>
              <p:nvPr/>
            </p:nvSpPr>
            <p:spPr>
              <a:xfrm>
                <a:off x="11039" y="7459"/>
                <a:ext cx="680" cy="7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06" name="Line 63"/>
              <p:cNvSpPr/>
              <p:nvPr/>
            </p:nvSpPr>
            <p:spPr>
              <a:xfrm flipV="1">
                <a:off x="11719" y="7785"/>
                <a:ext cx="1031" cy="12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7" name="Line 64"/>
              <p:cNvSpPr/>
              <p:nvPr/>
            </p:nvSpPr>
            <p:spPr>
              <a:xfrm flipV="1">
                <a:off x="10042" y="7760"/>
                <a:ext cx="1007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8" name="Line 65"/>
              <p:cNvSpPr/>
              <p:nvPr/>
            </p:nvSpPr>
            <p:spPr>
              <a:xfrm flipV="1">
                <a:off x="8339" y="7760"/>
                <a:ext cx="1032" cy="2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09" name="Oval 66"/>
              <p:cNvSpPr/>
              <p:nvPr/>
            </p:nvSpPr>
            <p:spPr>
              <a:xfrm>
                <a:off x="4760" y="6865"/>
                <a:ext cx="680" cy="740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0" name="Oval 67"/>
              <p:cNvSpPr/>
              <p:nvPr/>
            </p:nvSpPr>
            <p:spPr>
              <a:xfrm>
                <a:off x="6529" y="6899"/>
                <a:ext cx="680" cy="7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1" name="Oval 68"/>
              <p:cNvSpPr/>
              <p:nvPr/>
            </p:nvSpPr>
            <p:spPr>
              <a:xfrm>
                <a:off x="4760" y="8116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12" name="Oval 69"/>
              <p:cNvSpPr/>
              <p:nvPr/>
            </p:nvSpPr>
            <p:spPr>
              <a:xfrm>
                <a:off x="6536" y="8130"/>
                <a:ext cx="680" cy="73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3" name="Line 70"/>
              <p:cNvSpPr/>
              <p:nvPr/>
            </p:nvSpPr>
            <p:spPr>
              <a:xfrm flipV="1">
                <a:off x="5488" y="7181"/>
                <a:ext cx="1088" cy="1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4" name="Line 71"/>
              <p:cNvSpPr/>
              <p:nvPr/>
            </p:nvSpPr>
            <p:spPr>
              <a:xfrm flipV="1">
                <a:off x="4125" y="7200"/>
                <a:ext cx="635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5" name="Line 72"/>
              <p:cNvSpPr/>
              <p:nvPr/>
            </p:nvSpPr>
            <p:spPr>
              <a:xfrm>
                <a:off x="7208" y="7200"/>
                <a:ext cx="606" cy="265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6" name="Line 73"/>
              <p:cNvSpPr/>
              <p:nvPr/>
            </p:nvSpPr>
            <p:spPr>
              <a:xfrm flipV="1">
                <a:off x="7208" y="8125"/>
                <a:ext cx="607" cy="360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7" name="Line 74"/>
              <p:cNvSpPr/>
              <p:nvPr/>
            </p:nvSpPr>
            <p:spPr>
              <a:xfrm>
                <a:off x="4142" y="8096"/>
                <a:ext cx="619" cy="281"/>
              </a:xfrm>
              <a:prstGeom prst="line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8" name="Line 75"/>
              <p:cNvSpPr/>
              <p:nvPr/>
            </p:nvSpPr>
            <p:spPr>
              <a:xfrm flipV="1">
                <a:off x="5439" y="8484"/>
                <a:ext cx="1098" cy="1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9" name="Rectangle 76"/>
              <p:cNvSpPr/>
              <p:nvPr/>
            </p:nvSpPr>
            <p:spPr>
              <a:xfrm>
                <a:off x="4142" y="6796"/>
                <a:ext cx="517" cy="5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20" name="Rectangle 77"/>
              <p:cNvSpPr/>
              <p:nvPr/>
            </p:nvSpPr>
            <p:spPr>
              <a:xfrm>
                <a:off x="7352" y="6753"/>
                <a:ext cx="599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21" name="Rectangle 78"/>
              <p:cNvSpPr/>
              <p:nvPr/>
            </p:nvSpPr>
            <p:spPr>
              <a:xfrm>
                <a:off x="7351" y="8135"/>
                <a:ext cx="600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22" name="Freeform 79"/>
              <p:cNvSpPr/>
              <p:nvPr/>
            </p:nvSpPr>
            <p:spPr>
              <a:xfrm>
                <a:off x="2068" y="8125"/>
                <a:ext cx="7566" cy="1177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Freeform 80"/>
              <p:cNvSpPr/>
              <p:nvPr/>
            </p:nvSpPr>
            <p:spPr>
              <a:xfrm>
                <a:off x="3727" y="6441"/>
                <a:ext cx="4478" cy="1018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254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81"/>
              <p:cNvSpPr/>
              <p:nvPr/>
            </p:nvSpPr>
            <p:spPr>
              <a:xfrm>
                <a:off x="5733" y="8703"/>
                <a:ext cx="600" cy="59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25" name="Rectangle 82"/>
              <p:cNvSpPr/>
              <p:nvPr/>
            </p:nvSpPr>
            <p:spPr>
              <a:xfrm>
                <a:off x="8557" y="7148"/>
                <a:ext cx="598" cy="45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26" name="Rectangle 83"/>
              <p:cNvSpPr/>
              <p:nvPr/>
            </p:nvSpPr>
            <p:spPr>
              <a:xfrm>
                <a:off x="5733" y="5843"/>
                <a:ext cx="598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  <p:sp>
          <p:nvSpPr>
            <p:cNvPr id="127" name="Rectangle 53"/>
            <p:cNvSpPr/>
            <p:nvPr/>
          </p:nvSpPr>
          <p:spPr>
            <a:xfrm>
              <a:off x="10286" y="36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{0, 1, 2, 4, 7}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= {1, 2, 3, 4, 6, 7, 8}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= {1, 2, 4,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5, 6, 7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= {1, 2, 4,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6, 7,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78"/>
          <p:cNvSpPr/>
          <p:nvPr/>
        </p:nvSpPr>
        <p:spPr>
          <a:xfrm>
            <a:off x="4678045" y="2962910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lstStyle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67360" y="1507490"/>
            <a:ext cx="8079740" cy="2196465"/>
            <a:chOff x="720" y="5843"/>
            <a:chExt cx="12724" cy="3459"/>
          </a:xfrm>
        </p:grpSpPr>
        <p:sp>
          <p:nvSpPr>
            <p:cNvPr id="13" name="Oval 46"/>
            <p:cNvSpPr/>
            <p:nvPr/>
          </p:nvSpPr>
          <p:spPr>
            <a:xfrm>
              <a:off x="3612" y="742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4" name="Group 47"/>
            <p:cNvGrpSpPr/>
            <p:nvPr/>
          </p:nvGrpSpPr>
          <p:grpSpPr>
            <a:xfrm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16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18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20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1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5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8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1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3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4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35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" name="Oval 68"/>
            <p:cNvSpPr/>
            <p:nvPr/>
          </p:nvSpPr>
          <p:spPr>
            <a:xfrm>
              <a:off x="4760" y="811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9" name="Line 70"/>
            <p:cNvSpPr/>
            <p:nvPr/>
          </p:nvSpPr>
          <p:spPr>
            <a:xfrm flipV="1">
              <a:off x="5488" y="7181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0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1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2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3" name="Line 74"/>
            <p:cNvSpPr/>
            <p:nvPr/>
          </p:nvSpPr>
          <p:spPr>
            <a:xfrm>
              <a:off x="4142" y="8096"/>
              <a:ext cx="619" cy="281"/>
            </a:xfrm>
            <a:prstGeom prst="lin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4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5" name="Rectangle 76"/>
            <p:cNvSpPr/>
            <p:nvPr/>
          </p:nvSpPr>
          <p:spPr>
            <a:xfrm>
              <a:off x="4142" y="6796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6" name="Rectangle 77"/>
            <p:cNvSpPr/>
            <p:nvPr/>
          </p:nvSpPr>
          <p:spPr>
            <a:xfrm>
              <a:off x="7352" y="6753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8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1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2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{1, 2, 3, 4, 6, 7, 8}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 5, 6, 7}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{1, 2, 4, 5, 6, 7, 9}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8003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9702" name="Group 47"/>
            <p:cNvGrpSpPr/>
            <p:nvPr/>
          </p:nvGrpSpPr>
          <p:grpSpPr>
            <a:xfrm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59" y="809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48" y="7172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8" cy="2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1" y="6839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96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aphicFrame>
        <p:nvGraphicFramePr>
          <p:cNvPr id="14" name="表格 13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65125" y="2719705"/>
          <a:ext cx="30784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2533" name="Group 72"/>
          <p:cNvGrpSpPr/>
          <p:nvPr/>
        </p:nvGrpSpPr>
        <p:grpSpPr bwMode="auto">
          <a:xfrm>
            <a:off x="4857335" y="2165985"/>
            <a:ext cx="3829465" cy="2714625"/>
            <a:chOff x="3085" y="1008"/>
            <a:chExt cx="2531" cy="1776"/>
          </a:xfrm>
        </p:grpSpPr>
        <p:sp>
          <p:nvSpPr>
            <p:cNvPr id="62534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62535" name="Group 74"/>
            <p:cNvGrpSpPr/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62536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37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62538" name="Line 77"/>
            <p:cNvSpPr>
              <a:spLocks noChangeShapeType="1"/>
            </p:cNvSpPr>
            <p:nvPr/>
          </p:nvSpPr>
          <p:spPr bwMode="auto">
            <a:xfrm>
              <a:off x="3085" y="2227"/>
              <a:ext cx="546" cy="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9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0" name="Rectangle 79"/>
            <p:cNvSpPr>
              <a:spLocks noChangeArrowheads="1"/>
            </p:cNvSpPr>
            <p:nvPr/>
          </p:nvSpPr>
          <p:spPr bwMode="auto">
            <a:xfrm>
              <a:off x="3159" y="1978"/>
              <a:ext cx="47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62541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2542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3" name="Freeform 82"/>
            <p:cNvSpPr>
              <a:spLocks noChangeArrowheads="1"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44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2545" name="Freeform 84"/>
            <p:cNvSpPr>
              <a:spLocks noChangeArrowheads="1"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46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2547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2548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2549" name="Freeform 88"/>
            <p:cNvSpPr>
              <a:spLocks noChangeArrowheads="1"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50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2551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2552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2553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4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5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6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2557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20" name="右箭头 19"/>
          <p:cNvSpPr/>
          <p:nvPr/>
        </p:nvSpPr>
        <p:spPr>
          <a:xfrm>
            <a:off x="3874770" y="3648075"/>
            <a:ext cx="785495" cy="639445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子集构造法不一定得到最简DFA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94970" y="2529840"/>
            <a:ext cx="8516620" cy="2622550"/>
            <a:chOff x="622" y="3984"/>
            <a:chExt cx="13412" cy="4130"/>
          </a:xfrm>
        </p:grpSpPr>
        <p:grpSp>
          <p:nvGrpSpPr>
            <p:cNvPr id="63553" name="Group 97"/>
            <p:cNvGrpSpPr/>
            <p:nvPr/>
          </p:nvGrpSpPr>
          <p:grpSpPr bwMode="auto">
            <a:xfrm>
              <a:off x="8578" y="5331"/>
              <a:ext cx="5456" cy="2610"/>
              <a:chOff x="1758" y="576"/>
              <a:chExt cx="2610" cy="1200"/>
            </a:xfrm>
          </p:grpSpPr>
          <p:sp>
            <p:nvSpPr>
              <p:cNvPr id="63554" name="Oval 98"/>
              <p:cNvSpPr>
                <a:spLocks noChangeArrowheads="1"/>
              </p:cNvSpPr>
              <p:nvPr/>
            </p:nvSpPr>
            <p:spPr bwMode="auto">
              <a:xfrm>
                <a:off x="3200" y="1075"/>
                <a:ext cx="289" cy="30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63555" name="Group 99"/>
              <p:cNvGrpSpPr/>
              <p:nvPr/>
            </p:nvGrpSpPr>
            <p:grpSpPr bwMode="auto">
              <a:xfrm>
                <a:off x="4079" y="1064"/>
                <a:ext cx="289" cy="305"/>
                <a:chOff x="7120" y="12162"/>
                <a:chExt cx="425" cy="425"/>
              </a:xfrm>
            </p:grpSpPr>
            <p:sp>
              <p:nvSpPr>
                <p:cNvPr id="63556" name="Oval 100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7" name="Oval 101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</p:grpSp>
          <p:sp>
            <p:nvSpPr>
              <p:cNvPr id="63558" name="Line 102"/>
              <p:cNvSpPr>
                <a:spLocks noChangeShapeType="1"/>
              </p:cNvSpPr>
              <p:nvPr/>
            </p:nvSpPr>
            <p:spPr bwMode="auto">
              <a:xfrm>
                <a:off x="1758" y="1248"/>
                <a:ext cx="517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9" name="Line 103"/>
              <p:cNvSpPr>
                <a:spLocks noChangeShapeType="1"/>
              </p:cNvSpPr>
              <p:nvPr/>
            </p:nvSpPr>
            <p:spPr bwMode="auto">
              <a:xfrm flipV="1">
                <a:off x="2591" y="1239"/>
                <a:ext cx="58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0" name="Rectangle 104"/>
              <p:cNvSpPr>
                <a:spLocks noChangeArrowheads="1"/>
              </p:cNvSpPr>
              <p:nvPr/>
            </p:nvSpPr>
            <p:spPr bwMode="auto">
              <a:xfrm>
                <a:off x="1800" y="957"/>
                <a:ext cx="5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</a:p>
            </p:txBody>
          </p:sp>
          <p:sp>
            <p:nvSpPr>
              <p:cNvPr id="63561" name="Rectangle 105"/>
              <p:cNvSpPr>
                <a:spLocks noChangeArrowheads="1"/>
              </p:cNvSpPr>
              <p:nvPr/>
            </p:nvSpPr>
            <p:spPr bwMode="auto">
              <a:xfrm>
                <a:off x="2765" y="955"/>
                <a:ext cx="2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3562" name="Line 106"/>
              <p:cNvSpPr>
                <a:spLocks noChangeShapeType="1"/>
              </p:cNvSpPr>
              <p:nvPr/>
            </p:nvSpPr>
            <p:spPr bwMode="auto">
              <a:xfrm flipV="1">
                <a:off x="3501" y="1228"/>
                <a:ext cx="581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3" name="Freeform 107"/>
              <p:cNvSpPr>
                <a:spLocks noChangeArrowheads="1"/>
              </p:cNvSpPr>
              <p:nvPr/>
            </p:nvSpPr>
            <p:spPr bwMode="auto">
              <a:xfrm>
                <a:off x="2356" y="842"/>
                <a:ext cx="203" cy="24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4" name="Oval 108"/>
              <p:cNvSpPr>
                <a:spLocks noChangeArrowheads="1"/>
              </p:cNvSpPr>
              <p:nvPr/>
            </p:nvSpPr>
            <p:spPr bwMode="auto">
              <a:xfrm>
                <a:off x="2282" y="1082"/>
                <a:ext cx="289" cy="30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3565" name="Freeform 109"/>
              <p:cNvSpPr>
                <a:spLocks noChangeArrowheads="1"/>
              </p:cNvSpPr>
              <p:nvPr/>
            </p:nvSpPr>
            <p:spPr bwMode="auto">
              <a:xfrm flipV="1">
                <a:off x="3254" y="1382"/>
                <a:ext cx="203" cy="24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6" name="Rectangle 110"/>
              <p:cNvSpPr>
                <a:spLocks noChangeArrowheads="1"/>
              </p:cNvSpPr>
              <p:nvPr/>
            </p:nvSpPr>
            <p:spPr bwMode="auto">
              <a:xfrm>
                <a:off x="3244" y="1528"/>
                <a:ext cx="2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3567" name="Rectangle 111"/>
              <p:cNvSpPr>
                <a:spLocks noChangeArrowheads="1"/>
              </p:cNvSpPr>
              <p:nvPr/>
            </p:nvSpPr>
            <p:spPr bwMode="auto">
              <a:xfrm>
                <a:off x="3683" y="956"/>
                <a:ext cx="234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3568" name="Rectangle 112"/>
              <p:cNvSpPr>
                <a:spLocks noChangeArrowheads="1"/>
              </p:cNvSpPr>
              <p:nvPr/>
            </p:nvSpPr>
            <p:spPr bwMode="auto">
              <a:xfrm>
                <a:off x="2387" y="576"/>
                <a:ext cx="235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3569" name="Freeform 113"/>
              <p:cNvSpPr>
                <a:spLocks noChangeArrowheads="1"/>
              </p:cNvSpPr>
              <p:nvPr/>
            </p:nvSpPr>
            <p:spPr bwMode="auto">
              <a:xfrm>
                <a:off x="3479" y="1330"/>
                <a:ext cx="612" cy="112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0" name="Rectangle 114"/>
              <p:cNvSpPr>
                <a:spLocks noChangeArrowheads="1"/>
              </p:cNvSpPr>
              <p:nvPr/>
            </p:nvSpPr>
            <p:spPr bwMode="auto">
              <a:xfrm>
                <a:off x="3662" y="1378"/>
                <a:ext cx="2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3571" name="Freeform 115"/>
              <p:cNvSpPr>
                <a:spLocks noChangeArrowheads="1"/>
              </p:cNvSpPr>
              <p:nvPr/>
            </p:nvSpPr>
            <p:spPr bwMode="auto">
              <a:xfrm>
                <a:off x="2560" y="843"/>
                <a:ext cx="1541" cy="295"/>
              </a:xfrm>
              <a:custGeom>
                <a:avLst/>
                <a:gdLst>
                  <a:gd name="T0" fmla="*/ 2265 w 2265"/>
                  <a:gd name="T1" fmla="*/ 330 h 408"/>
                  <a:gd name="T2" fmla="*/ 1860 w 2265"/>
                  <a:gd name="T3" fmla="*/ 120 h 408"/>
                  <a:gd name="T4" fmla="*/ 1140 w 2265"/>
                  <a:gd name="T5" fmla="*/ 3 h 408"/>
                  <a:gd name="T6" fmla="*/ 495 w 2265"/>
                  <a:gd name="T7" fmla="*/ 138 h 408"/>
                  <a:gd name="T8" fmla="*/ 0 w 2265"/>
                  <a:gd name="T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5" h="408">
                    <a:moveTo>
                      <a:pt x="2265" y="330"/>
                    </a:moveTo>
                    <a:cubicBezTo>
                      <a:pt x="2197" y="295"/>
                      <a:pt x="2047" y="174"/>
                      <a:pt x="1860" y="120"/>
                    </a:cubicBezTo>
                    <a:cubicBezTo>
                      <a:pt x="1673" y="66"/>
                      <a:pt x="1367" y="0"/>
                      <a:pt x="1140" y="3"/>
                    </a:cubicBezTo>
                    <a:cubicBezTo>
                      <a:pt x="913" y="6"/>
                      <a:pt x="685" y="71"/>
                      <a:pt x="495" y="138"/>
                    </a:cubicBezTo>
                    <a:cubicBezTo>
                      <a:pt x="305" y="205"/>
                      <a:pt x="103" y="352"/>
                      <a:pt x="0" y="408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2" name="Rectangle 116"/>
              <p:cNvSpPr>
                <a:spLocks noChangeArrowheads="1"/>
              </p:cNvSpPr>
              <p:nvPr/>
            </p:nvSpPr>
            <p:spPr bwMode="auto">
              <a:xfrm>
                <a:off x="3305" y="587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" name="Group 72"/>
            <p:cNvGrpSpPr/>
            <p:nvPr/>
          </p:nvGrpSpPr>
          <p:grpSpPr bwMode="auto">
            <a:xfrm>
              <a:off x="622" y="3984"/>
              <a:ext cx="5761" cy="4131"/>
              <a:chOff x="3085" y="1008"/>
              <a:chExt cx="2531" cy="1776"/>
            </a:xfrm>
          </p:grpSpPr>
          <p:sp>
            <p:nvSpPr>
              <p:cNvPr id="8" name="Oval 73"/>
              <p:cNvSpPr>
                <a:spLocks noChangeArrowheads="1"/>
              </p:cNvSpPr>
              <p:nvPr/>
            </p:nvSpPr>
            <p:spPr bwMode="auto">
              <a:xfrm>
                <a:off x="4466" y="2102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9" name="Group 74"/>
              <p:cNvGrpSpPr/>
              <p:nvPr/>
            </p:nvGrpSpPr>
            <p:grpSpPr bwMode="auto">
              <a:xfrm>
                <a:off x="5343" y="2102"/>
                <a:ext cx="273" cy="294"/>
                <a:chOff x="7120" y="12162"/>
                <a:chExt cx="425" cy="425"/>
              </a:xfrm>
            </p:grpSpPr>
            <p:sp>
              <p:nvSpPr>
                <p:cNvPr id="10" name="Oval 75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Oval 76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20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</p:grpSp>
          <p:sp>
            <p:nvSpPr>
              <p:cNvPr id="12" name="Line 77"/>
              <p:cNvSpPr>
                <a:spLocks noChangeShapeType="1"/>
              </p:cNvSpPr>
              <p:nvPr/>
            </p:nvSpPr>
            <p:spPr bwMode="auto">
              <a:xfrm>
                <a:off x="3085" y="2227"/>
                <a:ext cx="546" cy="1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78"/>
              <p:cNvSpPr>
                <a:spLocks noChangeShapeType="1"/>
              </p:cNvSpPr>
              <p:nvPr/>
            </p:nvSpPr>
            <p:spPr bwMode="auto">
              <a:xfrm flipV="1">
                <a:off x="3930" y="2239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79"/>
              <p:cNvSpPr>
                <a:spLocks noChangeArrowheads="1"/>
              </p:cNvSpPr>
              <p:nvPr/>
            </p:nvSpPr>
            <p:spPr bwMode="auto">
              <a:xfrm>
                <a:off x="3159" y="1978"/>
                <a:ext cx="472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</a:p>
            </p:txBody>
          </p:sp>
          <p:sp>
            <p:nvSpPr>
              <p:cNvPr id="15" name="Rectangle 80"/>
              <p:cNvSpPr>
                <a:spLocks noChangeArrowheads="1"/>
              </p:cNvSpPr>
              <p:nvPr/>
            </p:nvSpPr>
            <p:spPr bwMode="auto">
              <a:xfrm>
                <a:off x="4065" y="1999"/>
                <a:ext cx="221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6" name="Line 81"/>
              <p:cNvSpPr>
                <a:spLocks noChangeShapeType="1"/>
              </p:cNvSpPr>
              <p:nvPr/>
            </p:nvSpPr>
            <p:spPr bwMode="auto">
              <a:xfrm flipV="1">
                <a:off x="4778" y="2240"/>
                <a:ext cx="549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82"/>
              <p:cNvSpPr>
                <a:spLocks noChangeArrowheads="1"/>
              </p:cNvSpPr>
              <p:nvPr/>
            </p:nvSpPr>
            <p:spPr bwMode="auto">
              <a:xfrm>
                <a:off x="4527" y="1227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83"/>
              <p:cNvSpPr>
                <a:spLocks noChangeArrowheads="1"/>
              </p:cNvSpPr>
              <p:nvPr/>
            </p:nvSpPr>
            <p:spPr bwMode="auto">
              <a:xfrm>
                <a:off x="3628" y="2088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0" name="Freeform 84"/>
              <p:cNvSpPr>
                <a:spLocks noChangeArrowheads="1"/>
              </p:cNvSpPr>
              <p:nvPr/>
            </p:nvSpPr>
            <p:spPr bwMode="auto">
              <a:xfrm flipV="1">
                <a:off x="4518" y="2397"/>
                <a:ext cx="191" cy="23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85"/>
              <p:cNvSpPr>
                <a:spLocks noChangeArrowheads="1"/>
              </p:cNvSpPr>
              <p:nvPr/>
            </p:nvSpPr>
            <p:spPr bwMode="auto">
              <a:xfrm>
                <a:off x="4508" y="254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2" name="Rectangle 86"/>
              <p:cNvSpPr>
                <a:spLocks noChangeArrowheads="1"/>
              </p:cNvSpPr>
              <p:nvPr/>
            </p:nvSpPr>
            <p:spPr bwMode="auto">
              <a:xfrm>
                <a:off x="4942" y="203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3" name="Rectangle 87"/>
              <p:cNvSpPr>
                <a:spLocks noChangeArrowheads="1"/>
              </p:cNvSpPr>
              <p:nvPr/>
            </p:nvSpPr>
            <p:spPr bwMode="auto">
              <a:xfrm>
                <a:off x="3988" y="169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4" name="Freeform 88"/>
              <p:cNvSpPr>
                <a:spLocks noChangeArrowheads="1"/>
              </p:cNvSpPr>
              <p:nvPr/>
            </p:nvSpPr>
            <p:spPr bwMode="auto">
              <a:xfrm>
                <a:off x="4739" y="2316"/>
                <a:ext cx="578" cy="106"/>
              </a:xfrm>
              <a:custGeom>
                <a:avLst/>
                <a:gdLst>
                  <a:gd name="T0" fmla="*/ 900 w 900"/>
                  <a:gd name="T1" fmla="*/ 0 h 154"/>
                  <a:gd name="T2" fmla="*/ 435 w 900"/>
                  <a:gd name="T3" fmla="*/ 151 h 154"/>
                  <a:gd name="T4" fmla="*/ 0 w 900"/>
                  <a:gd name="T5" fmla="*/ 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154">
                    <a:moveTo>
                      <a:pt x="900" y="0"/>
                    </a:moveTo>
                    <a:cubicBezTo>
                      <a:pt x="823" y="25"/>
                      <a:pt x="585" y="148"/>
                      <a:pt x="435" y="151"/>
                    </a:cubicBezTo>
                    <a:cubicBezTo>
                      <a:pt x="285" y="154"/>
                      <a:pt x="91" y="44"/>
                      <a:pt x="0" y="16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89"/>
              <p:cNvSpPr>
                <a:spLocks noChangeArrowheads="1"/>
              </p:cNvSpPr>
              <p:nvPr/>
            </p:nvSpPr>
            <p:spPr bwMode="auto">
              <a:xfrm>
                <a:off x="4951" y="2353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6" name="Rectangle 90"/>
              <p:cNvSpPr>
                <a:spLocks noChangeArrowheads="1"/>
              </p:cNvSpPr>
              <p:nvPr/>
            </p:nvSpPr>
            <p:spPr bwMode="auto">
              <a:xfrm>
                <a:off x="4556" y="1008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" name="Oval 91"/>
              <p:cNvSpPr>
                <a:spLocks noChangeArrowheads="1"/>
              </p:cNvSpPr>
              <p:nvPr/>
            </p:nvSpPr>
            <p:spPr bwMode="auto">
              <a:xfrm>
                <a:off x="4495" y="1467"/>
                <a:ext cx="273" cy="29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216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8" name="Line 92"/>
              <p:cNvSpPr>
                <a:spLocks noChangeShapeType="1"/>
              </p:cNvSpPr>
              <p:nvPr/>
            </p:nvSpPr>
            <p:spPr bwMode="auto">
              <a:xfrm flipV="1">
                <a:off x="3853" y="1676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93"/>
              <p:cNvSpPr>
                <a:spLocks noChangeShapeType="1"/>
              </p:cNvSpPr>
              <p:nvPr/>
            </p:nvSpPr>
            <p:spPr bwMode="auto">
              <a:xfrm>
                <a:off x="4614" y="177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94"/>
              <p:cNvSpPr>
                <a:spLocks noChangeShapeType="1"/>
              </p:cNvSpPr>
              <p:nvPr/>
            </p:nvSpPr>
            <p:spPr bwMode="auto">
              <a:xfrm flipH="1" flipV="1">
                <a:off x="4787" y="1666"/>
                <a:ext cx="607" cy="43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95"/>
              <p:cNvSpPr>
                <a:spLocks noChangeArrowheads="1"/>
              </p:cNvSpPr>
              <p:nvPr/>
            </p:nvSpPr>
            <p:spPr bwMode="auto">
              <a:xfrm>
                <a:off x="5125" y="1690"/>
                <a:ext cx="22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" name="Rectangle 96"/>
              <p:cNvSpPr>
                <a:spLocks noChangeArrowheads="1"/>
              </p:cNvSpPr>
              <p:nvPr/>
            </p:nvSpPr>
            <p:spPr bwMode="auto">
              <a:xfrm>
                <a:off x="4604" y="1742"/>
                <a:ext cx="22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59" name="右箭头 58"/>
            <p:cNvSpPr/>
            <p:nvPr/>
          </p:nvSpPr>
          <p:spPr>
            <a:xfrm>
              <a:off x="6869" y="6314"/>
              <a:ext cx="1237" cy="1007"/>
            </a:xfrm>
            <a:prstGeom prst="rightArrow">
              <a:avLst/>
            </a:prstGeom>
            <a:solidFill>
              <a:schemeClr val="accent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为正则表达式</a:t>
            </a:r>
            <a:r>
              <a:rPr lang="en-US" altLang="zh-CN"/>
              <a:t>(a|b)*a(a|b)(a|b)</a:t>
            </a:r>
            <a:r>
              <a:rPr lang="zh-CN" altLang="en-US"/>
              <a:t>构造</a:t>
            </a:r>
            <a:r>
              <a:rPr lang="en-US" altLang="zh-CN"/>
              <a:t>NFA</a:t>
            </a:r>
            <a:r>
              <a:rPr lang="zh-CN" altLang="en-US"/>
              <a:t>。</a:t>
            </a:r>
          </a:p>
          <a:p>
            <a:r>
              <a:rPr lang="zh-CN" altLang="en-US"/>
              <a:t>并将</a:t>
            </a:r>
            <a:r>
              <a:rPr lang="en-US" altLang="zh-CN"/>
              <a:t>NFA</a:t>
            </a:r>
            <a:r>
              <a:rPr lang="zh-CN" altLang="en-US"/>
              <a:t>转换为</a:t>
            </a:r>
            <a:r>
              <a:rPr lang="en-US" altLang="zh-CN"/>
              <a:t>DFA</a:t>
            </a:r>
            <a:r>
              <a:rPr lang="zh-CN" altLang="en-US"/>
              <a:t>。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为正则表达式</a:t>
            </a:r>
            <a:r>
              <a:rPr lang="en-US" altLang="zh-CN"/>
              <a:t>(a|b)*a(a|b)(a|b)</a:t>
            </a:r>
            <a:r>
              <a:rPr lang="zh-CN" altLang="en-US"/>
              <a:t>构造</a:t>
            </a:r>
            <a:r>
              <a:rPr lang="en-US" altLang="zh-CN"/>
              <a:t>NFA</a:t>
            </a:r>
            <a:r>
              <a:rPr lang="zh-CN" altLang="en-US"/>
              <a:t>。</a:t>
            </a:r>
          </a:p>
          <a:p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248660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68110" y="346265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>
            <a:off x="2098675" y="369252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3" idx="6"/>
            <a:endCxn id="13" idx="0"/>
          </p:cNvCxnSpPr>
          <p:nvPr/>
        </p:nvCxnSpPr>
        <p:spPr>
          <a:xfrm flipH="1" flipV="1">
            <a:off x="1868805" y="34626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858385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椭圆 12"/>
          <p:cNvSpPr/>
          <p:nvPr/>
        </p:nvSpPr>
        <p:spPr>
          <a:xfrm>
            <a:off x="1638935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25015" y="287591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9" name="曲线连接符 8"/>
          <p:cNvCxnSpPr>
            <a:stCxn id="13" idx="4"/>
            <a:endCxn id="13" idx="2"/>
          </p:cNvCxnSpPr>
          <p:nvPr/>
        </p:nvCxnSpPr>
        <p:spPr>
          <a:xfrm rot="5400000" flipH="1">
            <a:off x="1638935" y="369252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7"/>
            <a:endCxn id="8" idx="1"/>
          </p:cNvCxnSpPr>
          <p:nvPr/>
        </p:nvCxnSpPr>
        <p:spPr>
          <a:xfrm rot="16200000">
            <a:off x="4283075" y="2887980"/>
            <a:ext cx="3175" cy="1284605"/>
          </a:xfrm>
          <a:prstGeom prst="curvedConnector3">
            <a:avLst>
              <a:gd name="adj1" fmla="val 968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5"/>
            <a:endCxn id="8" idx="3"/>
          </p:cNvCxnSpPr>
          <p:nvPr/>
        </p:nvCxnSpPr>
        <p:spPr>
          <a:xfrm rot="5400000" flipV="1">
            <a:off x="4283075" y="3212465"/>
            <a:ext cx="3175" cy="1284605"/>
          </a:xfrm>
          <a:prstGeom prst="curvedConnector3">
            <a:avLst>
              <a:gd name="adj1" fmla="val 966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7"/>
            <a:endCxn id="5" idx="0"/>
          </p:cNvCxnSpPr>
          <p:nvPr/>
        </p:nvCxnSpPr>
        <p:spPr>
          <a:xfrm rot="16200000">
            <a:off x="5940425" y="2773045"/>
            <a:ext cx="67310" cy="1447165"/>
          </a:xfrm>
          <a:prstGeom prst="curvedConnector3">
            <a:avLst>
              <a:gd name="adj1" fmla="val 454245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5"/>
            <a:endCxn id="5" idx="4"/>
          </p:cNvCxnSpPr>
          <p:nvPr/>
        </p:nvCxnSpPr>
        <p:spPr>
          <a:xfrm rot="5400000" flipV="1">
            <a:off x="5940425" y="3164840"/>
            <a:ext cx="67310" cy="1447165"/>
          </a:xfrm>
          <a:prstGeom prst="curvedConnector3">
            <a:avLst>
              <a:gd name="adj1" fmla="val 453302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47165" y="415480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149090" y="287591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149090" y="415480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965825" y="415480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670175" y="339915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907405" y="287591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子集构造法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8570"/>
          </a:xfrm>
        </p:spPr>
        <p:txBody>
          <a:bodyPr/>
          <a:lstStyle/>
          <a:p>
            <a:r>
              <a:rPr lang="zh-CN" altLang="en-US"/>
              <a:t>用子集构造法给出由下图得到的</a:t>
            </a:r>
            <a:r>
              <a:rPr lang="en-US" altLang="zh-CN"/>
              <a:t>DFA</a:t>
            </a:r>
            <a:r>
              <a:rPr lang="zh-CN" altLang="en-US"/>
              <a:t>转换表</a:t>
            </a:r>
          </a:p>
        </p:txBody>
      </p:sp>
      <p:sp>
        <p:nvSpPr>
          <p:cNvPr id="4" name="椭圆 3"/>
          <p:cNvSpPr/>
          <p:nvPr/>
        </p:nvSpPr>
        <p:spPr>
          <a:xfrm>
            <a:off x="3248660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68110" y="3103880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>
            <a:off x="2098675" y="3333750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858385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椭圆 12"/>
          <p:cNvSpPr/>
          <p:nvPr/>
        </p:nvSpPr>
        <p:spPr>
          <a:xfrm>
            <a:off x="1638935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9" name="曲线连接符 8"/>
          <p:cNvCxnSpPr>
            <a:stCxn id="13" idx="4"/>
            <a:endCxn id="13" idx="2"/>
          </p:cNvCxnSpPr>
          <p:nvPr/>
        </p:nvCxnSpPr>
        <p:spPr>
          <a:xfrm rot="5400000" flipH="1">
            <a:off x="1638935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0"/>
            <a:endCxn id="13" idx="0"/>
          </p:cNvCxnSpPr>
          <p:nvPr/>
        </p:nvCxnSpPr>
        <p:spPr>
          <a:xfrm rot="16200000" flipV="1">
            <a:off x="3478530" y="1494155"/>
            <a:ext cx="3175" cy="3219450"/>
          </a:xfrm>
          <a:prstGeom prst="curvedConnector3">
            <a:avLst>
              <a:gd name="adj1" fmla="val 156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6"/>
            <a:endCxn id="8" idx="4"/>
          </p:cNvCxnSpPr>
          <p:nvPr/>
        </p:nvCxnSpPr>
        <p:spPr>
          <a:xfrm flipH="1">
            <a:off x="5088255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47165" y="3796030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756910" y="302704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54910" y="302704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392170" y="227520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3708400" y="326199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37965" y="302704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88255" y="3888740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</a:p>
        </p:txBody>
      </p:sp>
      <p:cxnSp>
        <p:nvCxnSpPr>
          <p:cNvPr id="19" name="直接箭头连接符 18"/>
          <p:cNvCxnSpPr>
            <a:stCxn id="8" idx="6"/>
            <a:endCxn id="5" idx="2"/>
          </p:cNvCxnSpPr>
          <p:nvPr/>
        </p:nvCxnSpPr>
        <p:spPr>
          <a:xfrm>
            <a:off x="5318125" y="326199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4" idx="6"/>
            <a:endCxn id="4" idx="4"/>
          </p:cNvCxnSpPr>
          <p:nvPr/>
        </p:nvCxnSpPr>
        <p:spPr>
          <a:xfrm flipH="1">
            <a:off x="3478530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17265" y="3816985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8570"/>
          </a:xfrm>
        </p:spPr>
        <p:txBody>
          <a:bodyPr/>
          <a:lstStyle/>
          <a:p>
            <a:r>
              <a:rPr lang="zh-CN" altLang="en-US"/>
              <a:t>用子集构造法给出由下图得到的</a:t>
            </a:r>
            <a:r>
              <a:rPr lang="en-US" altLang="zh-CN"/>
              <a:t>DFA</a:t>
            </a:r>
            <a:r>
              <a:rPr lang="zh-CN" altLang="en-US"/>
              <a:t>转换表  答案是错的</a:t>
            </a:r>
          </a:p>
        </p:txBody>
      </p:sp>
      <p:sp>
        <p:nvSpPr>
          <p:cNvPr id="4" name="椭圆 3"/>
          <p:cNvSpPr/>
          <p:nvPr/>
        </p:nvSpPr>
        <p:spPr>
          <a:xfrm>
            <a:off x="3248660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68110" y="3103880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>
            <a:off x="2098675" y="3333750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858385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椭圆 12"/>
          <p:cNvSpPr/>
          <p:nvPr/>
        </p:nvSpPr>
        <p:spPr>
          <a:xfrm>
            <a:off x="1638935" y="310388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9" name="曲线连接符 8"/>
          <p:cNvCxnSpPr>
            <a:stCxn id="13" idx="4"/>
            <a:endCxn id="13" idx="2"/>
          </p:cNvCxnSpPr>
          <p:nvPr/>
        </p:nvCxnSpPr>
        <p:spPr>
          <a:xfrm rot="5400000" flipH="1">
            <a:off x="1638935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0"/>
            <a:endCxn id="13" idx="0"/>
          </p:cNvCxnSpPr>
          <p:nvPr/>
        </p:nvCxnSpPr>
        <p:spPr>
          <a:xfrm rot="16200000" flipV="1">
            <a:off x="3478530" y="1494155"/>
            <a:ext cx="3175" cy="3219450"/>
          </a:xfrm>
          <a:prstGeom prst="curvedConnector3">
            <a:avLst>
              <a:gd name="adj1" fmla="val 156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8" idx="6"/>
            <a:endCxn id="8" idx="4"/>
          </p:cNvCxnSpPr>
          <p:nvPr/>
        </p:nvCxnSpPr>
        <p:spPr>
          <a:xfrm flipH="1">
            <a:off x="5088255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47165" y="3796030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756910" y="302704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54910" y="302704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392170" y="227520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3708400" y="326199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37965" y="302704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88255" y="3888740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</a:p>
        </p:txBody>
      </p:sp>
      <p:cxnSp>
        <p:nvCxnSpPr>
          <p:cNvPr id="19" name="直接箭头连接符 18"/>
          <p:cNvCxnSpPr>
            <a:stCxn id="8" idx="6"/>
            <a:endCxn id="5" idx="2"/>
          </p:cNvCxnSpPr>
          <p:nvPr/>
        </p:nvCxnSpPr>
        <p:spPr>
          <a:xfrm>
            <a:off x="5318125" y="326199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4" idx="6"/>
            <a:endCxn id="4" idx="4"/>
          </p:cNvCxnSpPr>
          <p:nvPr/>
        </p:nvCxnSpPr>
        <p:spPr>
          <a:xfrm flipH="1">
            <a:off x="3478530" y="333375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17265" y="3816985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</a:p>
        </p:txBody>
      </p:sp>
      <p:graphicFrame>
        <p:nvGraphicFramePr>
          <p:cNvPr id="32" name="表格 31"/>
          <p:cNvGraphicFramePr/>
          <p:nvPr>
            <p:custDataLst>
              <p:tags r:id="rId1"/>
            </p:custDataLst>
          </p:nvPr>
        </p:nvGraphicFramePr>
        <p:xfrm>
          <a:off x="1083945" y="4352925"/>
          <a:ext cx="639889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2644775" y="6271895"/>
            <a:ext cx="3658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A={0}, B={0,1}, C={0, 1, 2}, D={0,1,2,3}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/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子集构造法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子集构造法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DFA的一个状态是NFA的一个状态集合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读了输入 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… a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后，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NFA 能到达的所有状态：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…,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DFA 到达状态 {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…, s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36575" y="3968115"/>
            <a:ext cx="3263900" cy="1677035"/>
            <a:chOff x="803" y="6552"/>
            <a:chExt cx="5140" cy="2641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3791" y="7602"/>
              <a:ext cx="620" cy="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r>
                <a: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>
              <a:off x="5323" y="7601"/>
              <a:ext cx="620" cy="639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803" y="7921"/>
              <a:ext cx="137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2858" y="7898"/>
              <a:ext cx="933" cy="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977" y="7403"/>
              <a:ext cx="1005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00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163" y="7403"/>
              <a:ext cx="50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>
              <a:off x="4432" y="7899"/>
              <a:ext cx="892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355" y="7068"/>
              <a:ext cx="432" cy="504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216" y="7578"/>
              <a:ext cx="620" cy="6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r>
                <a: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311" y="8177"/>
              <a:ext cx="434" cy="50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485" y="6552"/>
              <a:ext cx="503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380" y="8677"/>
              <a:ext cx="503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4782" y="7445"/>
              <a:ext cx="50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06010" y="3328035"/>
            <a:ext cx="3780790" cy="2687320"/>
            <a:chOff x="7719" y="5424"/>
            <a:chExt cx="5954" cy="4232"/>
          </a:xfrm>
        </p:grpSpPr>
        <p:grpSp>
          <p:nvGrpSpPr>
            <p:cNvPr id="11" name="组合 10"/>
            <p:cNvGrpSpPr/>
            <p:nvPr/>
          </p:nvGrpSpPr>
          <p:grpSpPr>
            <a:xfrm>
              <a:off x="7719" y="5424"/>
              <a:ext cx="5954" cy="2149"/>
              <a:chOff x="2993" y="2323"/>
              <a:chExt cx="5954" cy="22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993" y="2323"/>
                <a:ext cx="5954" cy="2277"/>
                <a:chOff x="1900555" y="1475105"/>
                <a:chExt cx="3780790" cy="1445932"/>
              </a:xfrm>
            </p:grpSpPr>
            <p:sp>
              <p:nvSpPr>
                <p:cNvPr id="13" name="Oval 22"/>
                <p:cNvSpPr>
                  <a:spLocks noChangeArrowheads="1"/>
                </p:cNvSpPr>
                <p:nvPr/>
              </p:nvSpPr>
              <p:spPr bwMode="auto">
                <a:xfrm>
                  <a:off x="4596130" y="2349123"/>
                  <a:ext cx="1085215" cy="5544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28800" rIns="21600" bIns="46800" anchor="ctr"/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{0,</a:t>
                  </a:r>
                  <a:r>
                    <a:rPr lang="zh-CN" altLang="en-US" sz="2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}</a:t>
                  </a:r>
                </a:p>
              </p:txBody>
            </p:sp>
            <p:sp>
              <p:nvSpPr>
                <p:cNvPr id="17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01190" y="2644500"/>
                  <a:ext cx="836295" cy="18167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521075" y="2643154"/>
                  <a:ext cx="1075055" cy="1346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Rectangle 28"/>
                <p:cNvSpPr>
                  <a:spLocks noChangeArrowheads="1"/>
                </p:cNvSpPr>
                <p:nvPr/>
              </p:nvSpPr>
              <p:spPr bwMode="auto">
                <a:xfrm>
                  <a:off x="1900555" y="2212975"/>
                  <a:ext cx="971550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/>
                <a:p>
                  <a:pPr algn="just"/>
                  <a:r>
                    <a:rPr lang="zh-CN" altLang="en-US" sz="2000">
                      <a:latin typeface="Times New Roman" panose="02020603050405020304" pitchFamily="18" charset="0"/>
                      <a:ea typeface="楷体" panose="02010609060101010101" pitchFamily="49" charset="-122"/>
                    </a:rPr>
                    <a:t>开始</a:t>
                  </a:r>
                </a:p>
              </p:txBody>
            </p:sp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3980815" y="2251749"/>
                  <a:ext cx="485775" cy="446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2" name="Freeform 31"/>
                <p:cNvSpPr>
                  <a:spLocks noChangeArrowheads="1"/>
                </p:cNvSpPr>
                <p:nvPr/>
              </p:nvSpPr>
              <p:spPr bwMode="auto">
                <a:xfrm>
                  <a:off x="2940050" y="1928233"/>
                  <a:ext cx="417830" cy="436880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Oval 32"/>
                <p:cNvSpPr>
                  <a:spLocks noChangeArrowheads="1"/>
                </p:cNvSpPr>
                <p:nvPr/>
              </p:nvSpPr>
              <p:spPr bwMode="auto">
                <a:xfrm>
                  <a:off x="2737485" y="2365272"/>
                  <a:ext cx="782955" cy="55576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28800" rIns="21600" bIns="46800" anchor="ctr"/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{0}</a:t>
                  </a:r>
                </a:p>
              </p:txBody>
            </p:sp>
            <p:sp>
              <p:nvSpPr>
                <p:cNvPr id="24" name="Freeform 33"/>
                <p:cNvSpPr>
                  <a:spLocks noChangeArrowheads="1"/>
                </p:cNvSpPr>
                <p:nvPr/>
              </p:nvSpPr>
              <p:spPr bwMode="auto">
                <a:xfrm>
                  <a:off x="4928870" y="1864660"/>
                  <a:ext cx="419100" cy="500423"/>
                </a:xfrm>
                <a:custGeom>
                  <a:avLst/>
                  <a:gdLst>
                    <a:gd name="T0" fmla="*/ 225 w 297"/>
                    <a:gd name="T1" fmla="*/ 332 h 333"/>
                    <a:gd name="T2" fmla="*/ 285 w 297"/>
                    <a:gd name="T3" fmla="*/ 126 h 333"/>
                    <a:gd name="T4" fmla="*/ 150 w 297"/>
                    <a:gd name="T5" fmla="*/ 3 h 333"/>
                    <a:gd name="T6" fmla="*/ 15 w 297"/>
                    <a:gd name="T7" fmla="*/ 111 h 333"/>
                    <a:gd name="T8" fmla="*/ 60 w 297"/>
                    <a:gd name="T9" fmla="*/ 333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7" h="333">
                      <a:moveTo>
                        <a:pt x="225" y="332"/>
                      </a:moveTo>
                      <a:cubicBezTo>
                        <a:pt x="235" y="298"/>
                        <a:pt x="297" y="181"/>
                        <a:pt x="285" y="126"/>
                      </a:cubicBezTo>
                      <a:cubicBezTo>
                        <a:pt x="273" y="71"/>
                        <a:pt x="195" y="6"/>
                        <a:pt x="150" y="3"/>
                      </a:cubicBezTo>
                      <a:cubicBezTo>
                        <a:pt x="105" y="0"/>
                        <a:pt x="30" y="56"/>
                        <a:pt x="15" y="111"/>
                      </a:cubicBezTo>
                      <a:cubicBezTo>
                        <a:pt x="0" y="166"/>
                        <a:pt x="51" y="287"/>
                        <a:pt x="60" y="333"/>
                      </a:cubicBezTo>
                    </a:path>
                  </a:pathLst>
                </a:custGeom>
                <a:noFill/>
                <a:ln w="25400">
                  <a:solidFill>
                    <a:schemeClr val="accent1"/>
                  </a:solidFill>
                  <a:round/>
                  <a:tailEnd type="stealth" w="lg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34"/>
                <p:cNvSpPr>
                  <a:spLocks noChangeArrowheads="1"/>
                </p:cNvSpPr>
                <p:nvPr/>
              </p:nvSpPr>
              <p:spPr bwMode="auto">
                <a:xfrm>
                  <a:off x="2997200" y="1475105"/>
                  <a:ext cx="485775" cy="447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/>
                <a:p>
                  <a:pPr algn="just"/>
                  <a:endParaRPr lang="en-US" altLang="zh-CN" sz="20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2953385" y="1480781"/>
                  <a:ext cx="485775" cy="447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/>
                <a:lstStyle/>
                <a:p>
                  <a:pPr algn="just"/>
                  <a:r>
                    <a:rPr lang="en-US" altLang="zh-CN" sz="2000" i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7924" y="2323"/>
                <a:ext cx="765" cy="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 flipV="1">
              <a:off x="9751" y="7572"/>
              <a:ext cx="658" cy="126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9505" y="7927"/>
              <a:ext cx="765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V="1">
              <a:off x="11927" y="7516"/>
              <a:ext cx="561" cy="121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11586" y="7850"/>
              <a:ext cx="532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 flipH="1">
              <a:off x="12118" y="7531"/>
              <a:ext cx="552" cy="130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2650" y="7899"/>
              <a:ext cx="765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0211" y="8630"/>
              <a:ext cx="2080" cy="1026"/>
              <a:chOff x="10013" y="8883"/>
              <a:chExt cx="2080" cy="1026"/>
            </a:xfrm>
          </p:grpSpPr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0013" y="8883"/>
                <a:ext cx="2081" cy="102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lstStyle/>
              <a:p>
                <a:endParaRPr lang="en-US" altLang="zh-CN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22"/>
              <p:cNvSpPr>
                <a:spLocks noChangeArrowheads="1"/>
              </p:cNvSpPr>
              <p:nvPr/>
            </p:nvSpPr>
            <p:spPr bwMode="auto">
              <a:xfrm>
                <a:off x="10211" y="8985"/>
                <a:ext cx="1709" cy="82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lstStyle/>
              <a:p>
                <a:r>
                  <a:rPr lang="en-US" altLang="zh-CN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{0,</a:t>
                </a:r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}</a:t>
                </a: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924560" y="5830570"/>
            <a:ext cx="19164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(a|b)</a:t>
            </a:r>
            <a:r>
              <a:rPr lang="zh-CN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270625" y="6229350"/>
            <a:ext cx="19164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(a|b)</a:t>
            </a:r>
            <a:r>
              <a:rPr lang="zh-CN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子集构造法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2172335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-closure(s)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NFA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的状态 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出发，只用</a:t>
                      </a:r>
                      <a:r>
                        <a:rPr lang="zh-CN" altLang="en-US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转换能到达的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NFA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状态集合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-closure(T)</a:t>
                      </a:r>
                      <a:endParaRPr lang="zh-CN" altLang="en-US" sz="2400" i="1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NFA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的状态集合 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中每个状态出发，只用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转换就能到达的状态的集合</a:t>
                      </a:r>
                      <a:endParaRPr lang="en-US" altLang="zh-CN" sz="24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move(T ,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NFA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的状态集合 </a:t>
                      </a:r>
                      <a:r>
                        <a:rPr lang="en-US" altLang="zh-CN" sz="240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T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中每个状态出发，通过 </a:t>
                      </a:r>
                      <a:r>
                        <a:rPr lang="en-US" altLang="zh-CN" sz="2400" b="0" i="1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能到达的所有状态集合</a:t>
                      </a:r>
                      <a:endParaRPr lang="en-US" altLang="zh-CN" sz="24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子集构造法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输入：一个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输出：一个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的转换表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Dtran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Dstates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的某个状态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至少包含一个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的接收状态，那么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的一个接收状态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子集构造法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-closure(s</a:t>
            </a:r>
            <a:r>
              <a:rPr lang="en-US" altLang="zh-CN" sz="288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Dstates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中唯一的状态且未被标记（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8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的开始状态）</a:t>
            </a:r>
          </a:p>
          <a:p>
            <a:pPr lvl="0"/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Dstates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中有一个未标记的状态</a:t>
            </a:r>
            <a:r>
              <a:rPr lang="zh-CN" altLang="en-US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</a:p>
          <a:p>
            <a:pPr marL="0" lvl="0" indent="0">
              <a:buNone/>
            </a:pP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标记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（每个输入符号 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288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 = </a:t>
            </a:r>
            <a:r>
              <a:rPr lang="zh-CN" altLang="en-US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-closure(move(T</a:t>
            </a:r>
            <a:r>
              <a:rPr lang="zh-CN" altLang="en-US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8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a))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lvl="0" indent="0">
              <a:buNone/>
            </a:pP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if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不在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Dstates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</a:t>
            </a:r>
            <a:endParaRPr lang="zh-CN" altLang="en-US" sz="288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 </a:t>
            </a:r>
            <a:r>
              <a:rPr lang="zh-CN" altLang="en-US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作为未标记状态添加到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Dstates </a:t>
            </a:r>
          </a:p>
          <a:p>
            <a:pPr marL="0" lvl="0" indent="0">
              <a:buNone/>
            </a:pPr>
            <a:r>
              <a:rPr lang="zh-CN" altLang="en-US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Dran[T,a] 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</a:t>
            </a:r>
          </a:p>
          <a:p>
            <a:pPr marL="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80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sz="288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8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子集构造法</a:t>
            </a:r>
          </a:p>
          <a:p>
            <a:r>
              <a:rPr lang="zh-CN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a|b)*ab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转换为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00220"/>
            <a:ext cx="8229600" cy="217678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 = {1, 2,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4, 6, 7,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6, 7}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 = {1, 2, 4,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6, 7,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8003" y="1507490"/>
            <a:ext cx="8079740" cy="2196465"/>
            <a:chOff x="720" y="5843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612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9702" name="Group 47"/>
            <p:cNvGrpSpPr/>
            <p:nvPr/>
          </p:nvGrpSpPr>
          <p:grpSpPr>
            <a:xfrm>
              <a:off x="12764" y="7457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720" y="7120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71" y="7120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38" y="739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56" y="6676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79" y="7890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41" y="8007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58" y="7199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81" y="7194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721" y="7732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518" y="7760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60" y="7434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62" y="7438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39" y="7459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719" y="7785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42" y="7760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39" y="7760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60" y="6865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29" y="6899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21" name="Oval 68"/>
            <p:cNvSpPr/>
            <p:nvPr/>
          </p:nvSpPr>
          <p:spPr>
            <a:xfrm>
              <a:off x="4759" y="8096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36" y="8130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48" y="7172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25" y="7200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208" y="7200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208" y="8125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42" y="8096"/>
              <a:ext cx="618" cy="2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439" y="8484"/>
              <a:ext cx="1098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41" y="6839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52" y="6796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51" y="8135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68" y="8125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27" y="6441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33" y="8703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57" y="7148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33" y="5843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5097780" y="3973195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593080" y="443611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98795" y="4896485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98795" y="535686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98795" y="579882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24650" y="4436110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24650" y="4896485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987665" y="4436110"/>
            <a:ext cx="335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724650" y="5356860"/>
            <a:ext cx="1598295" cy="459740"/>
            <a:chOff x="10590" y="8436"/>
            <a:chExt cx="2517" cy="724"/>
          </a:xfrm>
        </p:grpSpPr>
        <p:sp>
          <p:nvSpPr>
            <p:cNvPr id="12" name="文本框 11"/>
            <p:cNvSpPr txBox="1"/>
            <p:nvPr/>
          </p:nvSpPr>
          <p:spPr>
            <a:xfrm>
              <a:off x="10590" y="8436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79" y="8436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24650" y="5798820"/>
            <a:ext cx="1598295" cy="478155"/>
            <a:chOff x="10590" y="9132"/>
            <a:chExt cx="2517" cy="753"/>
          </a:xfrm>
        </p:grpSpPr>
        <p:sp>
          <p:nvSpPr>
            <p:cNvPr id="13" name="文本框 12"/>
            <p:cNvSpPr txBox="1"/>
            <p:nvPr/>
          </p:nvSpPr>
          <p:spPr>
            <a:xfrm>
              <a:off x="10590" y="9132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579" y="9161"/>
              <a:ext cx="5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988300" y="4896485"/>
            <a:ext cx="335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5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2a2c55-c441-41fb-896d-72de785ee832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</TotalTime>
  <Words>1268</Words>
  <Application>Microsoft Office PowerPoint</Application>
  <PresentationFormat>全屏显示(4:3)</PresentationFormat>
  <Paragraphs>431</Paragraphs>
  <Slides>22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楷体</vt:lpstr>
      <vt:lpstr>Arial</vt:lpstr>
      <vt:lpstr>Times New Roman</vt:lpstr>
      <vt:lpstr>透明</vt:lpstr>
      <vt:lpstr>从NFA到DFA</vt:lpstr>
      <vt:lpstr>课程内容</vt:lpstr>
      <vt:lpstr>课程内容</vt:lpstr>
      <vt:lpstr>子集构造法</vt:lpstr>
      <vt:lpstr>子集构造法</vt:lpstr>
      <vt:lpstr>子集构造法</vt:lpstr>
      <vt:lpstr>子集构造法</vt:lpstr>
      <vt:lpstr>课程内容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例 将(a|b)*ab的NFA转换为DFA</vt:lpstr>
      <vt:lpstr>练习</vt:lpstr>
      <vt:lpstr>练习</vt:lpstr>
      <vt:lpstr>练习</vt:lpstr>
      <vt:lpstr>练习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zhao peng</cp:lastModifiedBy>
  <cp:revision>457</cp:revision>
  <dcterms:created xsi:type="dcterms:W3CDTF">2013-06-17T05:43:00Z</dcterms:created>
  <dcterms:modified xsi:type="dcterms:W3CDTF">2023-04-05T08:32:35Z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