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36" r:id="rId2"/>
    <p:sldId id="375" r:id="rId3"/>
    <p:sldId id="376" r:id="rId4"/>
    <p:sldId id="380" r:id="rId5"/>
    <p:sldId id="377" r:id="rId6"/>
    <p:sldId id="381" r:id="rId7"/>
    <p:sldId id="378" r:id="rId8"/>
    <p:sldId id="383" r:id="rId9"/>
    <p:sldId id="385" r:id="rId10"/>
    <p:sldId id="386" r:id="rId11"/>
    <p:sldId id="388" r:id="rId12"/>
    <p:sldId id="389" r:id="rId13"/>
    <p:sldId id="390" r:id="rId14"/>
    <p:sldId id="391" r:id="rId15"/>
    <p:sldId id="392" r:id="rId16"/>
    <p:sldId id="402" r:id="rId17"/>
    <p:sldId id="393" r:id="rId18"/>
    <p:sldId id="394" r:id="rId19"/>
    <p:sldId id="395" r:id="rId20"/>
    <p:sldId id="396" r:id="rId21"/>
    <p:sldId id="397" r:id="rId22"/>
    <p:sldId id="398" r:id="rId23"/>
    <p:sldId id="399" r:id="rId24"/>
    <p:sldId id="400" r:id="rId25"/>
    <p:sldId id="401" r:id="rId26"/>
    <p:sldId id="382" r:id="rId27"/>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4626"/>
  </p:normalViewPr>
  <p:slideViewPr>
    <p:cSldViewPr>
      <p:cViewPr varScale="1">
        <p:scale>
          <a:sx n="105" d="100"/>
          <a:sy n="105" d="100"/>
        </p:scale>
        <p:origin x="1848" y="176"/>
      </p:cViewPr>
      <p:guideLst>
        <p:guide orient="horz" pos="2208"/>
        <p:guide pos="2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2022/6/9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2022/6/9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2022/6/9</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en-US" altLang="zh-CN"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语法分析</a:t>
            </a:r>
          </a:p>
        </p:txBody>
      </p:sp>
      <p:sp>
        <p:nvSpPr>
          <p:cNvPr id="3" name="副标题 2"/>
          <p:cNvSpPr>
            <a:spLocks noGrp="1"/>
          </p:cNvSpPr>
          <p:nvPr>
            <p:ph type="subTitle" idx="1"/>
          </p:nvPr>
        </p:nvSpPr>
        <p:spPr>
          <a:xfrm>
            <a:off x="1409700" y="347789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u="sng" dirty="0">
                <a:latin typeface="宋体" panose="02010600030101010101" pitchFamily="2" charset="-122"/>
                <a:sym typeface="+mn-ea"/>
              </a:rPr>
              <a:t>栈中的文法符号总是形成一个可行前缀</a:t>
            </a:r>
            <a:endParaRPr lang="zh-CN" altLang="en-US" b="1" dirty="0">
              <a:latin typeface="宋体" panose="02010600030101010101" pitchFamily="2" charset="-122"/>
            </a:endParaRPr>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Group 95"/>
          <p:cNvGraphicFramePr>
            <a:graphicFrameLocks noGrp="1"/>
          </p:cNvGraphicFramePr>
          <p:nvPr>
            <p:extLst>
              <p:ext uri="{D42A27DB-BD31-4B8C-83A1-F6EECF244321}">
                <p14:modId xmlns:p14="http://schemas.microsoft.com/office/powerpoint/2010/main" val="3646534359"/>
              </p:ext>
            </p:extLst>
          </p:nvPr>
        </p:nvGraphicFramePr>
        <p:xfrm>
          <a:off x="457200" y="2204860"/>
          <a:ext cx="7966710" cy="4373740"/>
        </p:xfrm>
        <a:graphic>
          <a:graphicData uri="http://schemas.openxmlformats.org/drawingml/2006/table">
            <a:tbl>
              <a:tblPr/>
              <a:tblGrid>
                <a:gridCol w="2655570">
                  <a:extLst>
                    <a:ext uri="{9D8B030D-6E8A-4147-A177-3AD203B41FA5}">
                      <a16:colId xmlns:a16="http://schemas.microsoft.com/office/drawing/2014/main" val="20000"/>
                    </a:ext>
                  </a:extLst>
                </a:gridCol>
                <a:gridCol w="2655570">
                  <a:extLst>
                    <a:ext uri="{9D8B030D-6E8A-4147-A177-3AD203B41FA5}">
                      <a16:colId xmlns:a16="http://schemas.microsoft.com/office/drawing/2014/main" val="20001"/>
                    </a:ext>
                  </a:extLst>
                </a:gridCol>
                <a:gridCol w="2655570">
                  <a:extLst>
                    <a:ext uri="{9D8B030D-6E8A-4147-A177-3AD203B41FA5}">
                      <a16:colId xmlns:a16="http://schemas.microsoft.com/office/drawing/2014/main" val="20002"/>
                    </a:ext>
                  </a:extLst>
                </a:gridCol>
              </a:tblGrid>
              <a:tr h="437374">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dirty="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43737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770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栈中的文法符号总是形成一个可行前缀</a:t>
            </a:r>
          </a:p>
          <a:p>
            <a:r>
              <a:rPr lang="zh-CN" altLang="en-US" u="sng"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u="sng" dirty="0">
                <a:latin typeface="Times New Roman" panose="02020603050405020304" pitchFamily="18" charset="0"/>
                <a:cs typeface="Times New Roman" panose="02020603050405020304" pitchFamily="18" charset="0"/>
                <a:sym typeface="+mn-ea"/>
              </a:rPr>
              <a:t>DFA</a:t>
            </a:r>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(1)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a:ln>
                <a:noFill/>
              </a:ln>
              <a:solidFill>
                <a:srgbClr val="000000"/>
              </a:solidFill>
              <a:effectLst/>
              <a:uLnTx/>
              <a:uFillTx/>
              <a:latin typeface="+mn-lt"/>
              <a:ea typeface="+mn-ea"/>
              <a:cs typeface="+mn-cs"/>
            </a:endParaRPr>
          </a:p>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659765" y="3211830"/>
          <a:ext cx="7416800" cy="3515995"/>
        </p:xfrm>
        <a:graphic>
          <a:graphicData uri="http://schemas.openxmlformats.org/drawingml/2006/table">
            <a:tbl>
              <a:tblPr firstRow="1" bandRow="1">
                <a:tableStyleId>{5940675A-B579-460E-94D1-54222C63F5DA}</a:tableStyleId>
              </a:tblPr>
              <a:tblGrid>
                <a:gridCol w="74168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741680">
                  <a:extLst>
                    <a:ext uri="{9D8B030D-6E8A-4147-A177-3AD203B41FA5}">
                      <a16:colId xmlns:a16="http://schemas.microsoft.com/office/drawing/2014/main" val="20005"/>
                    </a:ext>
                  </a:extLst>
                </a:gridCol>
                <a:gridCol w="741680">
                  <a:extLst>
                    <a:ext uri="{9D8B030D-6E8A-4147-A177-3AD203B41FA5}">
                      <a16:colId xmlns:a16="http://schemas.microsoft.com/office/drawing/2014/main" val="20006"/>
                    </a:ext>
                  </a:extLst>
                </a:gridCol>
                <a:gridCol w="741680">
                  <a:extLst>
                    <a:ext uri="{9D8B030D-6E8A-4147-A177-3AD203B41FA5}">
                      <a16:colId xmlns:a16="http://schemas.microsoft.com/office/drawing/2014/main" val="20007"/>
                    </a:ext>
                  </a:extLst>
                </a:gridCol>
                <a:gridCol w="741680">
                  <a:extLst>
                    <a:ext uri="{9D8B030D-6E8A-4147-A177-3AD203B41FA5}">
                      <a16:colId xmlns:a16="http://schemas.microsoft.com/office/drawing/2014/main" val="20008"/>
                    </a:ext>
                  </a:extLst>
                </a:gridCol>
                <a:gridCol w="741680">
                  <a:extLst>
                    <a:ext uri="{9D8B030D-6E8A-4147-A177-3AD203B41FA5}">
                      <a16:colId xmlns:a16="http://schemas.microsoft.com/office/drawing/2014/main" val="20009"/>
                    </a:ext>
                  </a:extLst>
                </a:gridCol>
              </a:tblGrid>
              <a:tr h="462280">
                <a:tc rowSpan="2">
                  <a:txBody>
                    <a:bodyPr/>
                    <a:lstStyle/>
                    <a:p>
                      <a:pPr algn="ctr">
                        <a:lnSpc>
                          <a:spcPct val="240000"/>
                        </a:lnSpc>
                        <a:buNone/>
                      </a:pPr>
                      <a:r>
                        <a:rPr lang="zh-CN" altLang="en-US" sz="1800" b="1">
                          <a:ln>
                            <a:noFill/>
                          </a:ln>
                          <a:effectLst/>
                          <a:latin typeface="Times New Roman" panose="02020603050405020304" pitchFamily="18" charset="0"/>
                          <a:ea typeface="楷体" panose="02010609060101010101" pitchFamily="49" charset="-122"/>
                          <a:sym typeface="+mn-ea"/>
                        </a:rPr>
                        <a:t>状态</a:t>
                      </a:r>
                    </a:p>
                  </a:txBody>
                  <a:tcPr>
                    <a:lnB w="12700">
                      <a:solidFill>
                        <a:schemeClr val="tx1"/>
                      </a:solidFill>
                      <a:prstDash val="solid"/>
                    </a:lnB>
                    <a:noFill/>
                  </a:tcPr>
                </a:tc>
                <a:tc gridSpan="6">
                  <a:txBody>
                    <a:bodyPr/>
                    <a:lstStyle/>
                    <a:p>
                      <a:pPr algn="ctr">
                        <a:buNone/>
                      </a:pPr>
                      <a:r>
                        <a:rPr lang="zh-CN" altLang="en-US" sz="1800" b="1">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动      作</a:t>
                      </a:r>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gridSpan="3">
                  <a:txBody>
                    <a:bodyPr/>
                    <a:lstStyle/>
                    <a:p>
                      <a:pPr algn="ctr">
                        <a:buNone/>
                      </a:pPr>
                      <a:r>
                        <a:rPr lang="zh-CN" altLang="en-US" sz="1800" b="1">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转    移</a:t>
                      </a:r>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extLst>
                  <a:ext uri="{0D108BD9-81ED-4DB2-BD59-A6C34878D82A}">
                    <a16:rowId xmlns:a16="http://schemas.microsoft.com/office/drawing/2014/main" val="10000"/>
                  </a:ext>
                </a:extLst>
              </a:tr>
              <a:tr h="462915">
                <a:tc vMerge="1">
                  <a:txBody>
                    <a:bodyPr/>
                    <a:lstStyle/>
                    <a:p>
                      <a:endParaRPr lang="zh-CN"/>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1800" b="1">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sym typeface="+mn-ea"/>
                        </a:rPr>
                        <a:t>id</a:t>
                      </a:r>
                    </a:p>
                  </a:txBody>
                  <a:tcPr>
                    <a:lnL w="12700">
                      <a:solidFill>
                        <a:schemeClr val="tx1"/>
                      </a:solidFill>
                      <a:prstDash val="solid"/>
                    </a:lnL>
                    <a:lnR>
                      <a:noFill/>
                    </a:lnR>
                    <a:lnB w="12700">
                      <a:solidFill>
                        <a:schemeClr val="tx1"/>
                      </a:solidFill>
                      <a:prstDash val="solid"/>
                    </a:lnB>
                    <a:noFill/>
                  </a:tcPr>
                </a:tc>
                <a:tc>
                  <a:txBody>
                    <a:bodyPr/>
                    <a:lstStyle/>
                    <a:p>
                      <a:pPr algn="ctr">
                        <a:buNone/>
                      </a:pPr>
                      <a:r>
                        <a:rPr lang="en-US" altLang="zh-CN" b="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p>
                  </a:txBody>
                  <a:tcPr>
                    <a:lnL>
                      <a:noFill/>
                    </a:lnL>
                    <a:lnR>
                      <a:noFill/>
                    </a:lnR>
                    <a:lnB w="12700">
                      <a:solidFill>
                        <a:schemeClr val="tx1"/>
                      </a:solidFill>
                      <a:prstDash val="solid"/>
                    </a:lnB>
                    <a:noFill/>
                  </a:tcPr>
                </a:tc>
                <a:tc>
                  <a:txBody>
                    <a:bodyPr/>
                    <a:lstStyle/>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a:noFill/>
                    </a:lnR>
                    <a:lnB w="12700">
                      <a:solidFill>
                        <a:schemeClr val="tx1"/>
                      </a:solidFill>
                      <a:prstDash val="solid"/>
                    </a:lnB>
                    <a:noFill/>
                  </a:tcPr>
                </a:tc>
                <a:tc>
                  <a:txBody>
                    <a:bodyPr/>
                    <a:lstStyle/>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zh-CN" altLang="en-US" sz="1800" b="1">
                          <a:solidFill>
                            <a:srgbClr val="0070C0"/>
                          </a:solidFill>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en-US" altLang="zh-CN" sz="1800" b="1">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w="12700">
                      <a:solidFill>
                        <a:schemeClr val="tx1"/>
                      </a:solidFill>
                      <a:prstDash val="solid"/>
                    </a:lnR>
                    <a:lnB w="12700">
                      <a:solidFill>
                        <a:schemeClr val="tx1"/>
                      </a:solidFill>
                      <a:prstDash val="solid"/>
                    </a:lnB>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6</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7</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a:solidFill>
                            <a:schemeClr val="tx1"/>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4 </a:t>
                      </a: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8</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solidFill>
                            <a:srgbClr val="0070C0"/>
                          </a:solidFill>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5869305" y="2074545"/>
            <a:ext cx="2100580" cy="922020"/>
          </a:xfrm>
          <a:prstGeom prst="rect">
            <a:avLst/>
          </a:prstGeom>
          <a:noFill/>
          <a:ln>
            <a:solidFill>
              <a:schemeClr val="accent2">
                <a:lumMod val="60000"/>
                <a:lumOff val="40000"/>
              </a:schemeClr>
            </a:solidFill>
          </a:ln>
        </p:spPr>
        <p:txBody>
          <a:bodyPr wrap="square" rtlCol="0">
            <a:spAutoFit/>
          </a:bodyPr>
          <a:lstStyle/>
          <a:p>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下表蓝色部分构成识别可行前缀</a:t>
            </a:r>
            <a:r>
              <a:rPr lang="en-US" altLang="zh-CN"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DFA</a:t>
            </a:r>
            <a:r>
              <a:rPr lang="zh-CN" altLang="en-US"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ea"/>
              </a:rPr>
              <a:t>的状态转换表</a:t>
            </a:r>
          </a:p>
        </p:txBody>
      </p:sp>
    </p:spTree>
    <p:extLst>
      <p:ext uri="{BB962C8B-B14F-4D97-AF65-F5344CB8AC3E}">
        <p14:creationId xmlns:p14="http://schemas.microsoft.com/office/powerpoint/2010/main" val="416957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栈中的文法符号总是形成一个可行前缀</a:t>
            </a:r>
          </a:p>
          <a:p>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p>
          <a:p>
            <a:r>
              <a:rPr lang="zh-CN" altLang="en-US" u="sng" dirty="0">
                <a:latin typeface="Times New Roman" panose="02020603050405020304" pitchFamily="18" charset="0"/>
                <a:sym typeface="+mn-ea"/>
              </a:rPr>
              <a:t>栈顶的状态符号包含了确定句柄所需要的一切信息</a:t>
            </a:r>
            <a:endParaRPr lang="zh-CN" altLang="en-US" dirty="0"/>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2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nvGraphicFramePr>
        <p:xfrm>
          <a:off x="457200" y="1397000"/>
          <a:ext cx="7966710" cy="5181600"/>
        </p:xfrm>
        <a:graphic>
          <a:graphicData uri="http://schemas.openxmlformats.org/drawingml/2006/table">
            <a:tbl>
              <a:tblPr/>
              <a:tblGrid>
                <a:gridCol w="2655570">
                  <a:extLst>
                    <a:ext uri="{9D8B030D-6E8A-4147-A177-3AD203B41FA5}">
                      <a16:colId xmlns:a16="http://schemas.microsoft.com/office/drawing/2014/main" val="20000"/>
                    </a:ext>
                  </a:extLst>
                </a:gridCol>
                <a:gridCol w="2655570">
                  <a:extLst>
                    <a:ext uri="{9D8B030D-6E8A-4147-A177-3AD203B41FA5}">
                      <a16:colId xmlns:a16="http://schemas.microsoft.com/office/drawing/2014/main" val="20001"/>
                    </a:ext>
                  </a:extLst>
                </a:gridCol>
                <a:gridCol w="2655570">
                  <a:extLst>
                    <a:ext uri="{9D8B030D-6E8A-4147-A177-3AD203B41FA5}">
                      <a16:colId xmlns:a16="http://schemas.microsoft.com/office/drawing/2014/main" val="20002"/>
                    </a:ext>
                  </a:extLst>
                </a:gridCol>
              </a:tblGrid>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rgbClr val="0070C0"/>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1728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栈中的文法符号总是形成一个可行前缀</a:t>
            </a:r>
          </a:p>
          <a:p>
            <a:r>
              <a:rPr lang="zh-CN" altLang="en-US" dirty="0">
                <a:latin typeface="Times New Roman" panose="02020603050405020304" pitchFamily="18" charset="0"/>
                <a:cs typeface="Times New Roman" panose="02020603050405020304" pitchFamily="18" charset="0"/>
                <a:sym typeface="+mn-ea"/>
              </a:rPr>
              <a:t>分析表的转移函数本质上是识别可行前缀的</a:t>
            </a:r>
            <a:r>
              <a:rPr lang="en-US" altLang="zh-CN" dirty="0">
                <a:latin typeface="Times New Roman" panose="02020603050405020304" pitchFamily="18" charset="0"/>
                <a:cs typeface="Times New Roman" panose="02020603050405020304" pitchFamily="18" charset="0"/>
                <a:sym typeface="+mn-ea"/>
              </a:rPr>
              <a:t>DFA</a:t>
            </a:r>
          </a:p>
          <a:p>
            <a:r>
              <a:rPr lang="zh-CN" altLang="en-US" dirty="0">
                <a:latin typeface="Times New Roman" panose="02020603050405020304" pitchFamily="18" charset="0"/>
                <a:sym typeface="+mn-ea"/>
              </a:rPr>
              <a:t>栈顶的状态符号包含了确定句柄所需要的一切信息</a:t>
            </a:r>
          </a:p>
          <a:p>
            <a:r>
              <a:rPr lang="zh-CN" altLang="en-US" dirty="0">
                <a:latin typeface="Times New Roman" panose="02020603050405020304" pitchFamily="18" charset="0"/>
                <a:cs typeface="Times New Roman" panose="02020603050405020304" pitchFamily="18" charset="0"/>
                <a:sym typeface="+mn-ea"/>
              </a:rPr>
              <a:t>是已知的最一般的无回溯的移进</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归约方法</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能分析的文法类是预测分析法能分析的文法类的真超集</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能及时发现语法错误</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手工构造分析表的工作量太大</a:t>
            </a:r>
            <a:endParaRPr lang="zh-CN" altLang="en-US" b="1" i="1" baseline="-30000" dirty="0"/>
          </a:p>
          <a:p>
            <a:pPr lvl="1"/>
            <a:endParaRPr lang="zh-CN" altLang="en-US" dirty="0"/>
          </a:p>
          <a:p>
            <a:pPr lvl="1"/>
            <a:endParaRPr lang="zh-CN" altLang="en-US" dirty="0">
              <a:latin typeface="Times New Roman" panose="02020603050405020304" pitchFamily="18" charset="0"/>
              <a:cs typeface="Times New Roman" panose="02020603050405020304" pitchFamily="18" charset="0"/>
              <a:sym typeface="+mn-ea"/>
            </a:endParaRPr>
          </a:p>
          <a:p>
            <a:pPr marL="548640" lvl="2"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6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    </a:t>
            </a:r>
            <a:r>
              <a:rPr lang="en-US" altLang="zh-CN" i="1" dirty="0">
                <a:latin typeface="Times New Roman" panose="02020603050405020304" pitchFamily="18" charset="0"/>
                <a:cs typeface="Times New Roman" panose="02020603050405020304" pitchFamily="18" charset="0"/>
                <a:sym typeface="+mn-ea"/>
              </a:rPr>
              <a:t>vs </a:t>
            </a:r>
            <a:r>
              <a:rPr lang="en-US" altLang="zh-CN" dirty="0">
                <a:latin typeface="Times New Roman" panose="02020603050405020304" pitchFamily="18" charset="0"/>
                <a:cs typeface="Times New Roman" panose="02020603050405020304" pitchFamily="18" charset="0"/>
                <a:sym typeface="+mn-ea"/>
              </a:rPr>
              <a:t>   LL</a:t>
            </a:r>
            <a:r>
              <a:rPr lang="zh-CN" altLang="en-US" dirty="0">
                <a:latin typeface="Times New Roman" panose="02020603050405020304" pitchFamily="18" charset="0"/>
                <a:cs typeface="Times New Roman" panose="02020603050405020304" pitchFamily="18" charset="0"/>
                <a:sym typeface="+mn-ea"/>
              </a:rPr>
              <a:t>文法</a:t>
            </a:r>
            <a:endParaRPr lang="en-US" altLang="zh-CN" dirty="0">
              <a:latin typeface="Times New Roman" panose="02020603050405020304" pitchFamily="18" charset="0"/>
              <a:cs typeface="Times New Roman" panose="02020603050405020304" pitchFamily="18" charset="0"/>
              <a:sym typeface="+mn-ea"/>
            </a:endParaRPr>
          </a:p>
          <a:p>
            <a:pPr lvl="1"/>
            <a:r>
              <a:rPr lang="en-US" altLang="zh-CN" i="1" dirty="0"/>
              <a:t>LR(K)</a:t>
            </a:r>
            <a:r>
              <a:rPr lang="zh-CN" altLang="en-US" dirty="0"/>
              <a:t>文法</a:t>
            </a:r>
            <a:r>
              <a:rPr lang="en-US" altLang="zh-CN" dirty="0"/>
              <a:t>:</a:t>
            </a:r>
            <a:r>
              <a:rPr lang="zh-CN" altLang="en-US" b="1" dirty="0">
                <a:solidFill>
                  <a:schemeClr val="accent6"/>
                </a:solidFill>
              </a:rPr>
              <a:t>向前看</a:t>
            </a:r>
            <a:r>
              <a:rPr lang="en-US" altLang="zh-CN" b="1" dirty="0">
                <a:solidFill>
                  <a:schemeClr val="accent6"/>
                </a:solidFill>
              </a:rPr>
              <a:t>k</a:t>
            </a:r>
            <a:r>
              <a:rPr lang="zh-CN" altLang="en-US" b="1" dirty="0">
                <a:solidFill>
                  <a:schemeClr val="accent6"/>
                </a:solidFill>
              </a:rPr>
              <a:t>个输入符号</a:t>
            </a:r>
            <a:r>
              <a:rPr lang="zh-CN" altLang="en-US" dirty="0"/>
              <a:t>能够知道一个产生式的右部所能推导出的所有符号串，进而识别出这个产生式右部的出现。</a:t>
            </a:r>
            <a:endParaRPr lang="en-US" altLang="zh-CN" dirty="0"/>
          </a:p>
          <a:p>
            <a:pPr lvl="1"/>
            <a:endParaRPr lang="en-US" altLang="zh-CN" dirty="0"/>
          </a:p>
          <a:p>
            <a:pPr lvl="1"/>
            <a:r>
              <a:rPr lang="en-US" altLang="zh-CN" i="1" dirty="0"/>
              <a:t>LL(K)</a:t>
            </a:r>
            <a:r>
              <a:rPr lang="zh-CN" altLang="en-US" dirty="0"/>
              <a:t>文法：看到了</a:t>
            </a:r>
            <a:r>
              <a:rPr lang="zh-CN" altLang="en-US" b="1" dirty="0">
                <a:solidFill>
                  <a:schemeClr val="accent6"/>
                </a:solidFill>
              </a:rPr>
              <a:t>产生式右部推出的前</a:t>
            </a:r>
            <a:r>
              <a:rPr lang="en-US" altLang="zh-CN" b="1" dirty="0">
                <a:solidFill>
                  <a:schemeClr val="accent6"/>
                </a:solidFill>
              </a:rPr>
              <a:t>k</a:t>
            </a:r>
            <a:r>
              <a:rPr lang="zh-CN" altLang="en-US" b="1" dirty="0">
                <a:solidFill>
                  <a:schemeClr val="accent6"/>
                </a:solidFill>
              </a:rPr>
              <a:t>个符号</a:t>
            </a:r>
            <a:r>
              <a:rPr lang="zh-CN" altLang="en-US" dirty="0"/>
              <a:t>后能够识别出用于归约的产生式。</a:t>
            </a:r>
            <a:endParaRPr lang="en-US" altLang="zh-CN" dirty="0"/>
          </a:p>
          <a:p>
            <a:pPr lvl="1"/>
            <a:endParaRPr lang="en-US" altLang="zh-CN" dirty="0">
              <a:latin typeface="Times New Roman" panose="02020603050405020304" pitchFamily="18" charset="0"/>
              <a:cs typeface="Times New Roman" panose="02020603050405020304" pitchFamily="18" charset="0"/>
              <a:sym typeface="+mn-ea"/>
            </a:endParaRPr>
          </a:p>
          <a:p>
            <a:pPr lvl="1"/>
            <a:r>
              <a:rPr lang="en-US" altLang="zh-CN" i="1"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文法比</a:t>
            </a:r>
            <a:r>
              <a:rPr lang="en-US" altLang="zh-CN" i="1"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文法描述的语言更多。</a:t>
            </a:r>
          </a:p>
        </p:txBody>
      </p:sp>
    </p:spTree>
    <p:extLst>
      <p:ext uri="{BB962C8B-B14F-4D97-AF65-F5344CB8AC3E}">
        <p14:creationId xmlns:p14="http://schemas.microsoft.com/office/powerpoint/2010/main" val="397736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2107097175"/>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387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636875535"/>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768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r>
              <a:rPr lang="zh-CN" altLang="en-US" sz="2200" dirty="0">
                <a:latin typeface="Times New Roman" panose="02020603050405020304" pitchFamily="18" charset="0"/>
                <a:cs typeface="Times New Roman" panose="02020603050405020304" pitchFamily="18" charset="0"/>
                <a:sym typeface="+mn-ea"/>
              </a:rPr>
              <a:t>在下面的推导中，最后一步用的是</a:t>
            </a:r>
            <a:r>
              <a:rPr lang="en-US" altLang="zh-CN" sz="2200" i="1" dirty="0">
                <a:latin typeface="Times New Roman" panose="02020603050405020304" pitchFamily="18" charset="0"/>
                <a:cs typeface="Times New Roman" panose="02020603050405020304" pitchFamily="18" charset="0"/>
                <a:sym typeface="+mn-ea"/>
              </a:rPr>
              <a:t>A</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mn-ea"/>
              </a:rPr>
              <a:t> </a:t>
            </a:r>
            <a:r>
              <a:rPr lang="en-US" altLang="zh-CN" sz="2200" i="1" dirty="0">
                <a:latin typeface="Times New Roman" panose="02020603050405020304" pitchFamily="18" charset="0"/>
                <a:cs typeface="Times New Roman" panose="02020603050405020304" pitchFamily="18" charset="0"/>
                <a:sym typeface="+mn-ea"/>
              </a:rPr>
              <a:t>l</a:t>
            </a:r>
            <a:r>
              <a:rPr lang="en-US" altLang="zh-CN" sz="2200"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zh-CN" i="1"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i="1" dirty="0">
                <a:latin typeface="Times New Roman" panose="02020603050405020304" pitchFamily="18" charset="0"/>
                <a:cs typeface="Times New Roman" panose="02020603050405020304" pitchFamily="18" charset="0"/>
                <a:sym typeface="+mn-ea"/>
              </a:rPr>
              <a:t>	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A </a:t>
            </a:r>
            <a:r>
              <a:rPr lang="en-US" altLang="zh-CN" i="1" dirty="0">
                <a:latin typeface="Times New Roman" panose="02020603050405020304" pitchFamily="18" charset="0"/>
                <a:cs typeface="Times New Roman" panose="02020603050405020304" pitchFamily="18" charset="0"/>
                <a:sym typeface="+mn-ea"/>
              </a:rPr>
              <a:t>b w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baseline="-25000" dirty="0">
                <a:latin typeface="Times New Roman" panose="02020603050405020304" pitchFamily="18" charset="0"/>
                <a:cs typeface="Times New Roman" panose="02020603050405020304" pitchFamily="18" charset="0"/>
                <a:sym typeface="+mn-ea"/>
              </a:rPr>
              <a:t>rm</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l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b w</a:t>
            </a:r>
            <a:r>
              <a:rPr lang="en-US" altLang="zh-CN" i="1" baseline="-30000" dirty="0">
                <a:latin typeface="Times New Roman" panose="02020603050405020304" pitchFamily="18" charset="0"/>
                <a:cs typeface="Times New Roman" panose="02020603050405020304" pitchFamily="18" charset="0"/>
                <a:sym typeface="+mn-ea"/>
              </a:rPr>
              <a:t> </a:t>
            </a:r>
            <a:endParaRPr lang="zh-CN" altLang="en-US" i="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5168265" y="4266565"/>
            <a:ext cx="2362200" cy="1396365"/>
            <a:chOff x="9563" y="8121"/>
            <a:chExt cx="3720" cy="2199"/>
          </a:xfrm>
        </p:grpSpPr>
        <p:sp>
          <p:nvSpPr>
            <p:cNvPr id="822277" name="Rectangle 5" descr="Green marble"/>
            <p:cNvSpPr/>
            <p:nvPr/>
          </p:nvSpPr>
          <p:spPr>
            <a:xfrm>
              <a:off x="9563" y="8760"/>
              <a:ext cx="3720" cy="1560"/>
            </a:xfrm>
            <a:prstGeom prst="rect">
              <a:avLst/>
            </a:prstGeom>
            <a:noFill/>
            <a:ln w="12700">
              <a:noFill/>
            </a:ln>
          </p:spPr>
          <p:txBody>
            <a:bodyPr wrap="none" anchor="t"/>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决定用该</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产生式的位置</a:t>
              </a:r>
            </a:p>
          </p:txBody>
        </p:sp>
        <p:cxnSp>
          <p:nvCxnSpPr>
            <p:cNvPr id="4" name="直接箭头连接符 3"/>
            <p:cNvCxnSpPr/>
            <p:nvPr/>
          </p:nvCxnSpPr>
          <p:spPr>
            <a:xfrm flipV="1">
              <a:off x="9581" y="8121"/>
              <a:ext cx="1" cy="597"/>
            </a:xfrm>
            <a:prstGeom prst="straightConnector1">
              <a:avLst/>
            </a:prstGeom>
            <a:ln w="12700" cmpd="sng">
              <a:solidFill>
                <a:schemeClr val="tx1"/>
              </a:solidFill>
              <a:prstDash val="solid"/>
              <a:beve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292090" y="2663190"/>
            <a:ext cx="1913890" cy="1090930"/>
            <a:chOff x="9916" y="5666"/>
            <a:chExt cx="3014" cy="1718"/>
          </a:xfrm>
        </p:grpSpPr>
        <p:cxnSp>
          <p:nvCxnSpPr>
            <p:cNvPr id="5" name="直接箭头连接符 4"/>
            <p:cNvCxnSpPr/>
            <p:nvPr/>
          </p:nvCxnSpPr>
          <p:spPr>
            <a:xfrm flipV="1">
              <a:off x="10132" y="6788"/>
              <a:ext cx="1" cy="597"/>
            </a:xfrm>
            <a:prstGeom prst="straightConnector1">
              <a:avLst/>
            </a:prstGeom>
            <a:ln w="12700" cmpd="sng">
              <a:solidFill>
                <a:schemeClr val="tx1"/>
              </a:solidFill>
              <a:prstDash val="solid"/>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22279" name="Rectangle 7" descr="Green marble"/>
            <p:cNvSpPr/>
            <p:nvPr/>
          </p:nvSpPr>
          <p:spPr>
            <a:xfrm>
              <a:off x="9916" y="5666"/>
              <a:ext cx="3014" cy="1122"/>
            </a:xfrm>
            <a:prstGeom prst="rect">
              <a:avLst/>
            </a:prstGeom>
            <a:noFill/>
            <a:ln w="12700">
              <a:noFill/>
            </a:ln>
          </p:spPr>
          <p:txBody>
            <a:bodyPr wrap="none" anchor="t"/>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LR(1)决定用该</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产生式的位置</a:t>
              </a:r>
            </a:p>
          </p:txBody>
        </p:sp>
      </p:grpSp>
    </p:spTree>
    <p:extLst>
      <p:ext uri="{BB962C8B-B14F-4D97-AF65-F5344CB8AC3E}">
        <p14:creationId xmlns:p14="http://schemas.microsoft.com/office/powerpoint/2010/main" val="101261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语法分析器模型</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语法分析算法</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分析算法的特点</a:t>
            </a:r>
          </a:p>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en-US" altLang="zh-CN"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89862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904155237"/>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建立分析树的方式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下 而 上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自 上 而 下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归约还是推导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规 范 归 约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最 左 推 导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决定使用产生式的时机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看见产生式右部推出的整个终结符串后，才确定用哪个产生式进行归约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看见产生式右部推出的第一个终结符后，便要确定用哪个产生式推导 </a:t>
                      </a: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286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2877076730"/>
              </p:ext>
            </p:extLst>
          </p:nvPr>
        </p:nvGraphicFramePr>
        <p:xfrm>
          <a:off x="558165" y="2132856"/>
          <a:ext cx="7762875" cy="403479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761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142016049"/>
              </p:ext>
            </p:extLst>
          </p:nvPr>
        </p:nvGraphicFramePr>
        <p:xfrm>
          <a:off x="558165" y="2132856"/>
          <a:ext cx="7762875" cy="415668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903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3037816335"/>
              </p:ext>
            </p:extLst>
          </p:nvPr>
        </p:nvGraphicFramePr>
        <p:xfrm>
          <a:off x="558165" y="2132856"/>
          <a:ext cx="7762875" cy="415668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对文法的显式限制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对文法没有限制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无左递归、无公共左因子 </a:t>
                      </a:r>
                    </a:p>
                  </a:txBody>
                  <a:tcPr marT="45715" marB="4571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分析表比较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状态×文法符号  </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分析表大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非终结符×终结符</a:t>
                      </a:r>
                    </a:p>
                    <a:p>
                      <a:pPr marL="0" marR="0" lvl="0" indent="0" algn="ctr" defTabSz="914400" rtl="0" eaLnBrk="0" fontAlgn="base" latinLnBrk="0" hangingPunct="0">
                        <a:lnSpc>
                          <a:spcPct val="9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分析表小 </a:t>
                      </a: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05359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分析栈比较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状态栈，通常状态比文法符号包含更多信息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文法符号栈 </a:t>
                      </a:r>
                    </a:p>
                  </a:txBody>
                  <a:tcPr marT="45701" marB="45701"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9945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3313811846"/>
              </p:ext>
            </p:extLst>
          </p:nvPr>
        </p:nvGraphicFramePr>
        <p:xfrm>
          <a:off x="558165" y="2132856"/>
          <a:ext cx="7762875" cy="1981200"/>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09" marB="45709"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2273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分析方法和</a:t>
            </a:r>
            <a:r>
              <a:rPr lang="en-US" altLang="zh-CN" dirty="0">
                <a:latin typeface="Times New Roman" panose="02020603050405020304" pitchFamily="18" charset="0"/>
                <a:cs typeface="Times New Roman" panose="02020603050405020304" pitchFamily="18" charset="0"/>
                <a:sym typeface="+mn-ea"/>
              </a:rPr>
              <a:t>LL</a:t>
            </a:r>
            <a:r>
              <a:rPr lang="zh-CN" altLang="en-US" dirty="0">
                <a:latin typeface="Times New Roman" panose="02020603050405020304" pitchFamily="18" charset="0"/>
                <a:cs typeface="Times New Roman" panose="02020603050405020304" pitchFamily="18" charset="0"/>
                <a:sym typeface="+mn-ea"/>
              </a:rPr>
              <a:t>分析方法的比较</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graphicFrame>
        <p:nvGraphicFramePr>
          <p:cNvPr id="812078" name="Group 1070"/>
          <p:cNvGraphicFramePr>
            <a:graphicFrameLocks noGrp="1"/>
          </p:cNvGraphicFramePr>
          <p:nvPr>
            <p:extLst>
              <p:ext uri="{D42A27DB-BD31-4B8C-83A1-F6EECF244321}">
                <p14:modId xmlns:p14="http://schemas.microsoft.com/office/powerpoint/2010/main" val="1572653281"/>
              </p:ext>
            </p:extLst>
          </p:nvPr>
        </p:nvGraphicFramePr>
        <p:xfrm>
          <a:off x="558165" y="2132856"/>
          <a:ext cx="7762875" cy="2103128"/>
        </p:xfrm>
        <a:graphic>
          <a:graphicData uri="http://schemas.openxmlformats.org/drawingml/2006/table">
            <a:tbl>
              <a:tblPr/>
              <a:tblGrid>
                <a:gridCol w="2848610">
                  <a:extLst>
                    <a:ext uri="{9D8B030D-6E8A-4147-A177-3AD203B41FA5}">
                      <a16:colId xmlns:a16="http://schemas.microsoft.com/office/drawing/2014/main" val="20000"/>
                    </a:ext>
                  </a:extLst>
                </a:gridCol>
                <a:gridCol w="2536190">
                  <a:extLst>
                    <a:ext uri="{9D8B030D-6E8A-4147-A177-3AD203B41FA5}">
                      <a16:colId xmlns:a16="http://schemas.microsoft.com/office/drawing/2014/main" val="20001"/>
                    </a:ext>
                  </a:extLst>
                </a:gridCol>
                <a:gridCol w="2378075">
                  <a:extLst>
                    <a:ext uri="{9D8B030D-6E8A-4147-A177-3AD203B41FA5}">
                      <a16:colId xmlns:a16="http://schemas.microsoft.com/office/drawing/2014/main" val="20002"/>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LL(1)</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方 法 </a:t>
                      </a:r>
                    </a:p>
                  </a:txBody>
                  <a:tcPr marT="45718" marB="45718"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确定句柄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根据栈顶状态和下一个符号便可以确定句柄和归约所用产生式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无句柄概念 </a:t>
                      </a:r>
                    </a:p>
                  </a:txBody>
                  <a:tcPr marT="45725" marB="45725"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语法错误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决不会将出错点后的符号移入分析栈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LR</a:t>
                      </a: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一样，决不会读过出错点而不报错 </a:t>
                      </a:r>
                    </a:p>
                  </a:txBody>
                  <a:tcPr marT="45724" marB="45724"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5430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a:latin typeface="楷体" panose="02010609060101010101" pitchFamily="49" charset="-122"/>
                <a:ea typeface="楷体" panose="02010609060101010101" pitchFamily="49" charset="-122"/>
              </a:rPr>
              <a:t>谢谢！</a:t>
            </a: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a:latin typeface="Times New Roman" panose="02020603050405020304" pitchFamily="18" charset="0"/>
                <a:cs typeface="Times New Roman" panose="02020603050405020304" pitchFamily="18" charset="0"/>
              </a:rPr>
              <a:t>Thanks</a:t>
            </a:r>
            <a:r>
              <a:rPr lang="zh-CN" altLang="en-US" dirty="0"/>
              <a:t>！</a:t>
            </a:r>
          </a:p>
        </p:txBody>
      </p:sp>
    </p:spTree>
    <p:extLst>
      <p:ext uri="{BB962C8B-B14F-4D97-AF65-F5344CB8AC3E}">
        <p14:creationId xmlns:p14="http://schemas.microsoft.com/office/powerpoint/2010/main" val="278893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LR</a:t>
            </a:r>
            <a:r>
              <a:rPr lang="zh-CN" altLang="en-US" dirty="0">
                <a:latin typeface="Times New Roman" panose="02020603050405020304" pitchFamily="18" charset="0"/>
                <a:cs typeface="Times New Roman" panose="02020603050405020304" pitchFamily="18" charset="0"/>
              </a:rPr>
              <a:t>语法分析器模型</a:t>
            </a:r>
          </a:p>
        </p:txBody>
      </p:sp>
      <p:sp>
        <p:nvSpPr>
          <p:cNvPr id="5" name="Rectangle 5"/>
          <p:cNvSpPr/>
          <p:nvPr/>
        </p:nvSpPr>
        <p:spPr>
          <a:xfrm>
            <a:off x="2842260" y="2320290"/>
            <a:ext cx="788670" cy="518795"/>
          </a:xfrm>
          <a:prstGeom prst="rect">
            <a:avLst/>
          </a:prstGeom>
          <a:noFill/>
          <a:ln w="9525">
            <a:noFill/>
          </a:ln>
        </p:spPr>
        <p:txBody>
          <a:bodyPr anchor="t"/>
          <a:lstStyle/>
          <a:p>
            <a:pPr algn="just"/>
            <a:r>
              <a:rPr lang="zh-CN" altLang="en-US" sz="2000" dirty="0">
                <a:latin typeface="Times New Roman" panose="02020603050405020304" pitchFamily="18" charset="0"/>
                <a:ea typeface="楷体" panose="02010609060101010101" pitchFamily="49" charset="-122"/>
              </a:rPr>
              <a:t>输入</a:t>
            </a:r>
          </a:p>
        </p:txBody>
      </p:sp>
      <p:sp>
        <p:nvSpPr>
          <p:cNvPr id="6" name="Rectangle 6"/>
          <p:cNvSpPr/>
          <p:nvPr/>
        </p:nvSpPr>
        <p:spPr>
          <a:xfrm>
            <a:off x="3681730" y="3370580"/>
            <a:ext cx="2188210" cy="791210"/>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分析程序</a:t>
            </a:r>
          </a:p>
        </p:txBody>
      </p:sp>
      <p:sp>
        <p:nvSpPr>
          <p:cNvPr id="9" name="Rectangle 9"/>
          <p:cNvSpPr/>
          <p:nvPr/>
        </p:nvSpPr>
        <p:spPr>
          <a:xfrm>
            <a:off x="6756400" y="3521710"/>
            <a:ext cx="788670" cy="450215"/>
          </a:xfrm>
          <a:prstGeom prst="rect">
            <a:avLst/>
          </a:prstGeom>
          <a:noFill/>
          <a:ln w="9525">
            <a:noFill/>
          </a:ln>
        </p:spPr>
        <p:txBody>
          <a:bodyPr anchor="t"/>
          <a:lstStyle/>
          <a:p>
            <a:pPr algn="ct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输出  </a:t>
            </a:r>
          </a:p>
        </p:txBody>
      </p:sp>
      <p:sp>
        <p:nvSpPr>
          <p:cNvPr id="11" name="Rectangle 11"/>
          <p:cNvSpPr/>
          <p:nvPr/>
        </p:nvSpPr>
        <p:spPr>
          <a:xfrm>
            <a:off x="1550580" y="3521710"/>
            <a:ext cx="788670" cy="518795"/>
          </a:xfrm>
          <a:prstGeom prst="rect">
            <a:avLst/>
          </a:prstGeom>
          <a:noFill/>
          <a:ln w="9525">
            <a:noFill/>
          </a:ln>
        </p:spPr>
        <p:txBody>
          <a:bodyPr anchor="t"/>
          <a:lstStyle/>
          <a:p>
            <a:pPr algn="just"/>
            <a:r>
              <a:rPr lang="zh-CN" altLang="en-US" sz="2000" dirty="0">
                <a:latin typeface="Times New Roman" panose="02020603050405020304" pitchFamily="18" charset="0"/>
                <a:ea typeface="楷体" panose="02010609060101010101" pitchFamily="49" charset="-122"/>
              </a:rPr>
              <a:t>栈</a:t>
            </a:r>
          </a:p>
        </p:txBody>
      </p:sp>
      <p:grpSp>
        <p:nvGrpSpPr>
          <p:cNvPr id="13" name="Group 32"/>
          <p:cNvGrpSpPr/>
          <p:nvPr/>
        </p:nvGrpSpPr>
        <p:grpSpPr>
          <a:xfrm>
            <a:off x="3853180" y="4775200"/>
            <a:ext cx="1908175" cy="791210"/>
            <a:chOff x="2334" y="3072"/>
            <a:chExt cx="1572" cy="587"/>
          </a:xfrm>
        </p:grpSpPr>
        <p:sp>
          <p:nvSpPr>
            <p:cNvPr id="14" name="Rectangle 14"/>
            <p:cNvSpPr/>
            <p:nvPr/>
          </p:nvSpPr>
          <p:spPr>
            <a:xfrm>
              <a:off x="2334" y="3072"/>
              <a:ext cx="786" cy="587"/>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action</a:t>
              </a:r>
            </a:p>
          </p:txBody>
        </p:sp>
        <p:sp>
          <p:nvSpPr>
            <p:cNvPr id="15" name="Rectangle 15"/>
            <p:cNvSpPr/>
            <p:nvPr/>
          </p:nvSpPr>
          <p:spPr>
            <a:xfrm>
              <a:off x="3120" y="3072"/>
              <a:ext cx="786" cy="587"/>
            </a:xfrm>
            <a:prstGeom prst="rect">
              <a:avLst/>
            </a:prstGeom>
            <a:noFill/>
            <a:ln w="9525" cap="flat" cmpd="sng">
              <a:solidFill>
                <a:schemeClr val="tx2"/>
              </a:solidFill>
              <a:prstDash val="solid"/>
              <a:miter/>
              <a:headEnd type="none" w="med" len="med"/>
              <a:tailEnd type="none" w="med" len="med"/>
            </a:ln>
          </p:spPr>
          <p:txBody>
            <a:bodyPr tIns="97200" anchor="t"/>
            <a:lstStyle/>
            <a:p>
              <a:pPr algn="ctr">
                <a:lnSpc>
                  <a:spcPct val="130000"/>
                </a:lnSpc>
              </a:pP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goto</a:t>
              </a:r>
            </a:p>
          </p:txBody>
        </p:sp>
      </p:grpSp>
      <p:cxnSp>
        <p:nvCxnSpPr>
          <p:cNvPr id="34" name="直接箭头连接符 33"/>
          <p:cNvCxnSpPr>
            <a:stCxn id="6" idx="0"/>
            <a:endCxn id="35" idx="2"/>
          </p:cNvCxnSpPr>
          <p:nvPr/>
        </p:nvCxnSpPr>
        <p:spPr>
          <a:xfrm flipV="1">
            <a:off x="4776470" y="2777490"/>
            <a:ext cx="0" cy="593090"/>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3"/>
            <a:endCxn id="9" idx="1"/>
          </p:cNvCxnSpPr>
          <p:nvPr/>
        </p:nvCxnSpPr>
        <p:spPr>
          <a:xfrm flipV="1">
            <a:off x="5869940" y="3747135"/>
            <a:ext cx="886460" cy="19050"/>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1"/>
            <a:endCxn id="38" idx="1"/>
          </p:cNvCxnSpPr>
          <p:nvPr/>
        </p:nvCxnSpPr>
        <p:spPr>
          <a:xfrm flipH="1" flipV="1">
            <a:off x="2905760" y="3761740"/>
            <a:ext cx="776605" cy="4445"/>
          </a:xfrm>
          <a:prstGeom prst="straightConnector1">
            <a:avLst/>
          </a:prstGeom>
          <a:ln w="1905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6" idx="2"/>
            <a:endCxn id="15" idx="0"/>
          </p:cNvCxnSpPr>
          <p:nvPr/>
        </p:nvCxnSpPr>
        <p:spPr>
          <a:xfrm rot="5400000" flipV="1">
            <a:off x="4723765" y="4214495"/>
            <a:ext cx="613410" cy="508000"/>
          </a:xfrm>
          <a:prstGeom prst="curvedConnector3">
            <a:avLst>
              <a:gd name="adj1" fmla="val 45753"/>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6" idx="2"/>
            <a:endCxn id="14" idx="0"/>
          </p:cNvCxnSpPr>
          <p:nvPr/>
        </p:nvCxnSpPr>
        <p:spPr>
          <a:xfrm rot="5400000">
            <a:off x="4246245" y="4244975"/>
            <a:ext cx="613410" cy="445770"/>
          </a:xfrm>
          <a:prstGeom prst="curvedConnector3">
            <a:avLst>
              <a:gd name="adj1" fmla="val 45806"/>
            </a:avLst>
          </a:prstGeom>
          <a:ln w="190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103053" y="5588634"/>
            <a:ext cx="1408430" cy="36830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语法分析表</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2637287533"/>
              </p:ext>
            </p:extLst>
          </p:nvPr>
        </p:nvGraphicFramePr>
        <p:xfrm>
          <a:off x="3617117" y="2364830"/>
          <a:ext cx="2304258" cy="373673"/>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1327930872"/>
                    </a:ext>
                  </a:extLst>
                </a:gridCol>
                <a:gridCol w="384043">
                  <a:extLst>
                    <a:ext uri="{9D8B030D-6E8A-4147-A177-3AD203B41FA5}">
                      <a16:colId xmlns:a16="http://schemas.microsoft.com/office/drawing/2014/main" val="2404778516"/>
                    </a:ext>
                  </a:extLst>
                </a:gridCol>
                <a:gridCol w="384043">
                  <a:extLst>
                    <a:ext uri="{9D8B030D-6E8A-4147-A177-3AD203B41FA5}">
                      <a16:colId xmlns:a16="http://schemas.microsoft.com/office/drawing/2014/main" val="2828573078"/>
                    </a:ext>
                  </a:extLst>
                </a:gridCol>
                <a:gridCol w="384043">
                  <a:extLst>
                    <a:ext uri="{9D8B030D-6E8A-4147-A177-3AD203B41FA5}">
                      <a16:colId xmlns:a16="http://schemas.microsoft.com/office/drawing/2014/main" val="449122260"/>
                    </a:ext>
                  </a:extLst>
                </a:gridCol>
                <a:gridCol w="384043">
                  <a:extLst>
                    <a:ext uri="{9D8B030D-6E8A-4147-A177-3AD203B41FA5}">
                      <a16:colId xmlns:a16="http://schemas.microsoft.com/office/drawing/2014/main" val="875862348"/>
                    </a:ext>
                  </a:extLst>
                </a:gridCol>
                <a:gridCol w="384043">
                  <a:extLst>
                    <a:ext uri="{9D8B030D-6E8A-4147-A177-3AD203B41FA5}">
                      <a16:colId xmlns:a16="http://schemas.microsoft.com/office/drawing/2014/main" val="2911275148"/>
                    </a:ext>
                  </a:extLst>
                </a:gridCol>
              </a:tblGrid>
              <a:tr h="373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0" i="1" baseline="-25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endParaRPr lang="en-US" altLang="zh-CN"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693117384"/>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53798681"/>
              </p:ext>
            </p:extLst>
          </p:nvPr>
        </p:nvGraphicFramePr>
        <p:xfrm>
          <a:off x="2281148" y="3592196"/>
          <a:ext cx="593090" cy="2364738"/>
        </p:xfrm>
        <a:graphic>
          <a:graphicData uri="http://schemas.openxmlformats.org/drawingml/2006/table">
            <a:tbl>
              <a:tblPr firstRow="1" bandRow="1">
                <a:tableStyleId>{5C22544A-7EE6-4342-B048-85BDC9FD1C3A}</a:tableStyleId>
              </a:tblPr>
              <a:tblGrid>
                <a:gridCol w="593090">
                  <a:extLst>
                    <a:ext uri="{9D8B030D-6E8A-4147-A177-3AD203B41FA5}">
                      <a16:colId xmlns:a16="http://schemas.microsoft.com/office/drawing/2014/main" val="2367135830"/>
                    </a:ext>
                  </a:extLst>
                </a:gridCol>
              </a:tblGrid>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b="0" i="1" baseline="-250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1800" b="0" i="1" baseline="-25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1063627"/>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sz="1800" i="1" baseline="-25000" dirty="0" err="1">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1800" i="1" baseline="-25000"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68877367"/>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i="1" baseline="-25000" dirty="0">
                          <a:latin typeface="Times New Roman" panose="02020603050405020304" pitchFamily="18" charset="0"/>
                          <a:ea typeface="楷体" panose="02010609060101010101" pitchFamily="49" charset="-122"/>
                          <a:cs typeface="Times New Roman" panose="02020603050405020304" pitchFamily="18" charset="0"/>
                        </a:rPr>
                        <a:t>m-1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8240694"/>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1800" i="1" baseline="-25000" dirty="0">
                          <a:latin typeface="Times New Roman" panose="02020603050405020304" pitchFamily="18" charset="0"/>
                          <a:ea typeface="楷体" panose="02010609060101010101" pitchFamily="49" charset="-122"/>
                          <a:cs typeface="Times New Roman" panose="02020603050405020304" pitchFamily="18" charset="0"/>
                        </a:rPr>
                        <a:t>m-1</a:t>
                      </a:r>
                      <a:endParaRPr lang="en-US" altLang="zh-CN" sz="1800" i="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57106060"/>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i="1" dirty="0">
                          <a:latin typeface="Times New Roman" panose="02020603050405020304" pitchFamily="18" charset="0"/>
                          <a:ea typeface="楷体" panose="02010609060101010101" pitchFamily="49" charset="-122"/>
                          <a:cs typeface="Times New Roman" panose="02020603050405020304" pitchFamily="18" charset="0"/>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36437263"/>
                  </a:ext>
                </a:extLst>
              </a:tr>
              <a:tr h="394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1800" i="1" baseline="-25000" dirty="0">
                          <a:latin typeface="Times New Roman" panose="02020603050405020304" pitchFamily="18" charset="0"/>
                          <a:ea typeface="楷体" panose="02010609060101010101" pitchFamily="49" charset="-122"/>
                          <a:cs typeface="Times New Roman" panose="02020603050405020304" pitchFamily="18" charset="0"/>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676530617"/>
                  </a:ext>
                </a:extLst>
              </a:tr>
            </a:tbl>
          </a:graphicData>
        </a:graphic>
      </p:graphicFrame>
    </p:spTree>
    <p:extLst>
      <p:ext uri="{BB962C8B-B14F-4D97-AF65-F5344CB8AC3E}">
        <p14:creationId xmlns:p14="http://schemas.microsoft.com/office/powerpoint/2010/main" val="76503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t>语法分析算法</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输入：一个输入串</a:t>
            </a:r>
            <a:r>
              <a:rPr lang="en-US" altLang="zh-CN" i="1" dirty="0">
                <a:latin typeface="Times New Roman" panose="02020603050405020304" pitchFamily="18" charset="0"/>
                <a:cs typeface="Times New Roman" panose="02020603050405020304" pitchFamily="18" charset="0"/>
                <a:sym typeface="+mn-ea"/>
              </a:rPr>
              <a:t>w</a:t>
            </a:r>
            <a:r>
              <a:rPr lang="zh-CN" altLang="en-US" dirty="0">
                <a:latin typeface="Times New Roman" panose="02020603050405020304" pitchFamily="18" charset="0"/>
                <a:cs typeface="Times New Roman" panose="02020603050405020304" pitchFamily="18" charset="0"/>
                <a:sym typeface="+mn-ea"/>
              </a:rPr>
              <a:t>和一个</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语法分析表。</a:t>
            </a:r>
            <a:endParaRPr lang="en-US" altLang="zh-CN" dirty="0">
              <a:latin typeface="Times New Roman" panose="02020603050405020304" pitchFamily="18" charset="0"/>
              <a:cs typeface="Times New Roman" panose="02020603050405020304" pitchFamily="18" charset="0"/>
              <a:sym typeface="+mn-ea"/>
            </a:endParaRPr>
          </a:p>
          <a:p>
            <a:endParaRPr lang="en-US" altLang="zh-CN"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输出：如果</a:t>
            </a:r>
            <a:r>
              <a:rPr lang="en-US" altLang="zh-CN" i="1" dirty="0">
                <a:latin typeface="Times New Roman" panose="02020603050405020304" pitchFamily="18" charset="0"/>
                <a:cs typeface="Times New Roman" panose="02020603050405020304" pitchFamily="18" charset="0"/>
                <a:sym typeface="+mn-ea"/>
              </a:rPr>
              <a:t>w</a:t>
            </a:r>
            <a:r>
              <a:rPr lang="zh-CN" altLang="en-US" dirty="0">
                <a:latin typeface="Times New Roman" panose="02020603050405020304" pitchFamily="18" charset="0"/>
                <a:cs typeface="Times New Roman" panose="02020603050405020304" pitchFamily="18" charset="0"/>
                <a:sym typeface="+mn-ea"/>
              </a:rPr>
              <a:t>在</a:t>
            </a:r>
            <a:r>
              <a:rPr lang="en-US" altLang="zh-CN" i="1" dirty="0">
                <a:latin typeface="Times New Roman" panose="02020603050405020304" pitchFamily="18" charset="0"/>
                <a:cs typeface="Times New Roman" panose="02020603050405020304" pitchFamily="18" charset="0"/>
                <a:sym typeface="+mn-ea"/>
              </a:rPr>
              <a:t>L(G)</a:t>
            </a:r>
            <a:r>
              <a:rPr lang="zh-CN" altLang="en-US" dirty="0">
                <a:latin typeface="Times New Roman" panose="02020603050405020304" pitchFamily="18" charset="0"/>
                <a:cs typeface="Times New Roman" panose="02020603050405020304" pitchFamily="18" charset="0"/>
                <a:sym typeface="+mn-ea"/>
              </a:rPr>
              <a:t>中，输出</a:t>
            </a:r>
            <a:r>
              <a:rPr lang="en-US" altLang="zh-CN" i="1" dirty="0">
                <a:latin typeface="Times New Roman" panose="02020603050405020304" pitchFamily="18" charset="0"/>
                <a:cs typeface="Times New Roman" panose="02020603050405020304" pitchFamily="18" charset="0"/>
                <a:sym typeface="+mn-ea"/>
              </a:rPr>
              <a:t>w</a:t>
            </a:r>
            <a:r>
              <a:rPr lang="zh-CN" altLang="en-US" dirty="0">
                <a:latin typeface="Times New Roman" panose="02020603050405020304" pitchFamily="18" charset="0"/>
                <a:cs typeface="Times New Roman" panose="02020603050405020304" pitchFamily="18" charset="0"/>
                <a:sym typeface="+mn-ea"/>
              </a:rPr>
              <a:t>的自底向上语法分析过程中的归约步骤；否则给出错误提示。</a:t>
            </a:r>
            <a:endParaRPr lang="en-US" altLang="zh-CN" dirty="0">
              <a:latin typeface="Times New Roman" panose="02020603050405020304" pitchFamily="18" charset="0"/>
              <a:cs typeface="Times New Roman" panose="02020603050405020304" pitchFamily="18" charset="0"/>
              <a:sym typeface="+mn-ea"/>
            </a:endParaRPr>
          </a:p>
          <a:p>
            <a:endParaRPr lang="en-US" altLang="zh-CN"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方法：最初，语法分析器栈中的内容为初试状态</a:t>
            </a:r>
            <a:r>
              <a:rPr lang="en-US" altLang="zh-CN" i="1" dirty="0">
                <a:latin typeface="Times New Roman" panose="02020603050405020304" pitchFamily="18" charset="0"/>
                <a:cs typeface="Times New Roman" panose="02020603050405020304" pitchFamily="18" charset="0"/>
                <a:sym typeface="+mn-ea"/>
              </a:rPr>
              <a:t>S</a:t>
            </a:r>
            <a:r>
              <a:rPr lang="en-US" altLang="zh-CN" i="1"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，输入缓冲区的内容为</a:t>
            </a:r>
            <a:r>
              <a:rPr lang="en-US" altLang="zh-CN" i="1" dirty="0">
                <a:latin typeface="Times New Roman" panose="02020603050405020304" pitchFamily="18" charset="0"/>
                <a:cs typeface="Times New Roman" panose="02020603050405020304" pitchFamily="18" charset="0"/>
                <a:sym typeface="+mn-ea"/>
              </a:rPr>
              <a:t>w</a:t>
            </a:r>
            <a:r>
              <a:rPr lang="zh-CN" altLang="en-US"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。然后，执行语法分析程序。</a:t>
            </a:r>
          </a:p>
          <a:p>
            <a:endParaRPr lang="en-US" altLang="zh-CN" dirty="0"/>
          </a:p>
        </p:txBody>
      </p:sp>
    </p:spTree>
    <p:extLst>
      <p:ext uri="{BB962C8B-B14F-4D97-AF65-F5344CB8AC3E}">
        <p14:creationId xmlns:p14="http://schemas.microsoft.com/office/powerpoint/2010/main" val="129997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语法分析算法实例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dirty="0">
                <a:latin typeface="Times New Roman" panose="02020603050405020304" pitchFamily="18" charset="0"/>
                <a:cs typeface="Times New Roman" panose="02020603050405020304" pitchFamily="18" charset="0"/>
              </a:rPr>
              <a:t>例，对于下列文法</a:t>
            </a:r>
            <a:endParaRPr lang="zh-CN" altLang="en-US" dirty="0">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(1)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 + 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(2)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(3)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F</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(4)</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T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F</a:t>
            </a:r>
            <a:endPar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(5)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(6) </a:t>
            </a:r>
            <a:r>
              <a:rPr lang="en-US" altLang="zh-CN" sz="2000"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sz="2000"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US" altLang="zh-CN" sz="2000" b="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id</a:t>
            </a:r>
            <a:endParaRPr kumimoji="0" lang="en-US" altLang="zh-CN" sz="2000" b="0" i="0" u="none" strike="noStrike" kern="0" cap="none" spc="0" normalizeH="0" baseline="0" noProof="0" dirty="0">
              <a:ln>
                <a:noFill/>
              </a:ln>
              <a:solidFill>
                <a:srgbClr val="000000"/>
              </a:solidFill>
              <a:effectLst/>
              <a:uLnTx/>
              <a:uFillTx/>
              <a:latin typeface="+mn-lt"/>
              <a:ea typeface="+mn-ea"/>
              <a:cs typeface="+mn-cs"/>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sp>
        <p:nvSpPr>
          <p:cNvPr id="8" name="TextBox 2"/>
          <p:cNvSpPr txBox="1"/>
          <p:nvPr/>
        </p:nvSpPr>
        <p:spPr>
          <a:xfrm>
            <a:off x="1331640" y="3717032"/>
            <a:ext cx="4968552" cy="2400657"/>
          </a:xfrm>
          <a:prstGeom prst="rect">
            <a:avLst/>
          </a:prstGeom>
          <a:noFill/>
          <a:ln>
            <a:solidFill>
              <a:schemeClr val="accent2">
                <a:lumMod val="60000"/>
                <a:lumOff val="40000"/>
              </a:schemeClr>
            </a:solidFill>
          </a:ln>
        </p:spPr>
        <p:txBody>
          <a:bodyPr wrap="square">
            <a:spAutoFit/>
          </a:bodyPr>
          <a:lstStyle/>
          <a:p>
            <a:pPr marL="0" lvl="3" eaLnBrk="0" fontAlgn="base" hangingPunct="0">
              <a:lnSpc>
                <a:spcPct val="150000"/>
              </a:lnSpc>
              <a:spcBef>
                <a:spcPct val="0"/>
              </a:spcBef>
              <a:spcAft>
                <a:spcPct val="0"/>
              </a:spcAft>
              <a:defRPr/>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语法分析表中</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ACTION</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的编码方法如下：</a:t>
            </a:r>
            <a:endParaRPr kumimoji="0" lang="en-US" altLang="zh-CN" sz="2000" i="1"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2000" i="1" u="none" strike="noStrike" kern="1200" cap="none" spc="0" normalizeH="0" baseline="-2500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：表示移入并将状态</a:t>
            </a:r>
            <a:r>
              <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压栈。</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i="1" u="none" strike="noStrike" kern="1200" cap="none" spc="0" normalizeH="0" baseline="-2500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：表示按照编号为</a:t>
            </a:r>
            <a:r>
              <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j</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的产生式进行归约。</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en-US" altLang="zh-CN" sz="2000" i="1" u="none" strike="noStrike" kern="1200" cap="none" spc="0" normalizeH="0" baseline="0" noProof="0" dirty="0" err="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acc</a:t>
            </a: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：表示接受。</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3" indent="0" algn="l" defTabSz="914400" rtl="0" eaLnBrk="0" fontAlgn="base" latinLnBrk="0" hangingPunct="0">
              <a:lnSpc>
                <a:spcPct val="15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空白：表示出错。</a:t>
            </a:r>
          </a:p>
        </p:txBody>
      </p:sp>
    </p:spTree>
    <p:extLst>
      <p:ext uri="{BB962C8B-B14F-4D97-AF65-F5344CB8AC3E}">
        <p14:creationId xmlns:p14="http://schemas.microsoft.com/office/powerpoint/2010/main" val="319068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语法分析算法实例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p:nvPr>
            <p:extLst>
              <p:ext uri="{D42A27DB-BD31-4B8C-83A1-F6EECF244321}">
                <p14:modId xmlns:p14="http://schemas.microsoft.com/office/powerpoint/2010/main" val="797746928"/>
              </p:ext>
            </p:extLst>
          </p:nvPr>
        </p:nvGraphicFramePr>
        <p:xfrm>
          <a:off x="659765" y="1484784"/>
          <a:ext cx="7416800" cy="5120640"/>
        </p:xfrm>
        <a:graphic>
          <a:graphicData uri="http://schemas.openxmlformats.org/drawingml/2006/table">
            <a:tbl>
              <a:tblPr firstRow="1" bandRow="1">
                <a:tableStyleId>{5940675A-B579-460E-94D1-54222C63F5DA}</a:tableStyleId>
              </a:tblPr>
              <a:tblGrid>
                <a:gridCol w="74168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741680">
                  <a:extLst>
                    <a:ext uri="{9D8B030D-6E8A-4147-A177-3AD203B41FA5}">
                      <a16:colId xmlns:a16="http://schemas.microsoft.com/office/drawing/2014/main" val="20005"/>
                    </a:ext>
                  </a:extLst>
                </a:gridCol>
                <a:gridCol w="741680">
                  <a:extLst>
                    <a:ext uri="{9D8B030D-6E8A-4147-A177-3AD203B41FA5}">
                      <a16:colId xmlns:a16="http://schemas.microsoft.com/office/drawing/2014/main" val="20006"/>
                    </a:ext>
                  </a:extLst>
                </a:gridCol>
                <a:gridCol w="741680">
                  <a:extLst>
                    <a:ext uri="{9D8B030D-6E8A-4147-A177-3AD203B41FA5}">
                      <a16:colId xmlns:a16="http://schemas.microsoft.com/office/drawing/2014/main" val="20007"/>
                    </a:ext>
                  </a:extLst>
                </a:gridCol>
                <a:gridCol w="741680">
                  <a:extLst>
                    <a:ext uri="{9D8B030D-6E8A-4147-A177-3AD203B41FA5}">
                      <a16:colId xmlns:a16="http://schemas.microsoft.com/office/drawing/2014/main" val="20008"/>
                    </a:ext>
                  </a:extLst>
                </a:gridCol>
                <a:gridCol w="741680">
                  <a:extLst>
                    <a:ext uri="{9D8B030D-6E8A-4147-A177-3AD203B41FA5}">
                      <a16:colId xmlns:a16="http://schemas.microsoft.com/office/drawing/2014/main" val="20009"/>
                    </a:ext>
                  </a:extLst>
                </a:gridCol>
              </a:tblGrid>
              <a:tr h="365760">
                <a:tc rowSpan="2">
                  <a:txBody>
                    <a:bodyPr/>
                    <a:lstStyle/>
                    <a:p>
                      <a:pPr algn="ctr">
                        <a:lnSpc>
                          <a:spcPct val="240000"/>
                        </a:lnSpc>
                        <a:buNone/>
                      </a:pPr>
                      <a:r>
                        <a:rPr lang="zh-CN" altLang="en-US" sz="1800" b="1">
                          <a:ln>
                            <a:noFill/>
                          </a:ln>
                          <a:effectLst/>
                          <a:latin typeface="Times New Roman" panose="02020603050405020304" pitchFamily="18" charset="0"/>
                          <a:ea typeface="楷体" panose="02010609060101010101" pitchFamily="49" charset="-122"/>
                          <a:sym typeface="+mn-ea"/>
                        </a:rPr>
                        <a:t>状态</a:t>
                      </a:r>
                    </a:p>
                  </a:txBody>
                  <a:tcPr>
                    <a:lnB w="12700">
                      <a:solidFill>
                        <a:schemeClr val="tx1"/>
                      </a:solidFill>
                      <a:prstDash val="solid"/>
                    </a:lnB>
                    <a:noFill/>
                  </a:tcPr>
                </a:tc>
                <a:tc gridSpan="6">
                  <a:txBody>
                    <a:bodyPr/>
                    <a:lstStyle/>
                    <a:p>
                      <a:pPr algn="ctr">
                        <a:buNone/>
                      </a:pPr>
                      <a:r>
                        <a:rPr lang="en-US" altLang="zh-CN" sz="1800"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ACTION</a:t>
                      </a:r>
                      <a:endParaRPr lang="zh-CN" altLang="en-US" sz="1800"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gridSpan="3">
                  <a:txBody>
                    <a:bodyPr/>
                    <a:lstStyle/>
                    <a:p>
                      <a:pPr algn="ctr">
                        <a:buNone/>
                      </a:pPr>
                      <a:r>
                        <a:rPr lang="en-US" altLang="zh-CN" sz="1800"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GOTO</a:t>
                      </a:r>
                      <a:endParaRPr lang="zh-CN" altLang="en-US" sz="1800"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endParaRPr>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tc hMerge="1">
                  <a:txBody>
                    <a:bodyPr/>
                    <a:lstStyle/>
                    <a:p>
                      <a:endParaRPr lang="zh-CN"/>
                    </a:p>
                  </a:txBody>
                  <a:tcPr>
                    <a:lnB w="12700">
                      <a:solidFill>
                        <a:schemeClr val="tx1"/>
                      </a:solidFill>
                      <a:prstDash val="solid"/>
                    </a:lnB>
                    <a:noFill/>
                  </a:tcPr>
                </a:tc>
                <a:extLst>
                  <a:ext uri="{0D108BD9-81ED-4DB2-BD59-A6C34878D82A}">
                    <a16:rowId xmlns:a16="http://schemas.microsoft.com/office/drawing/2014/main" val="10000"/>
                  </a:ext>
                </a:extLst>
              </a:tr>
              <a:tr h="365760">
                <a:tc vMerge="1">
                  <a:txBody>
                    <a:bodyPr/>
                    <a:lstStyle/>
                    <a:p>
                      <a:endParaRPr lang="zh-CN"/>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1800" b="1">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id</a:t>
                      </a:r>
                    </a:p>
                  </a:txBody>
                  <a:tcPr>
                    <a:lnL w="12700">
                      <a:solidFill>
                        <a:schemeClr val="tx1"/>
                      </a:solidFill>
                      <a:prstDash val="solid"/>
                    </a:lnL>
                    <a:lnR>
                      <a:noFill/>
                    </a:lnR>
                    <a:lnB w="12700">
                      <a:solidFill>
                        <a:schemeClr val="tx1"/>
                      </a:solidFill>
                      <a:prstDash val="solid"/>
                    </a:lnB>
                    <a:noFill/>
                  </a:tcPr>
                </a:tc>
                <a:tc>
                  <a:txBody>
                    <a:bodyPr/>
                    <a:lstStyle/>
                    <a:p>
                      <a:pPr algn="ctr">
                        <a:buNone/>
                      </a:pPr>
                      <a:r>
                        <a:rPr lang="en-US" altLang="zh-CN" b="1">
                          <a:latin typeface="Times New Roman" panose="02020603050405020304" pitchFamily="18" charset="0"/>
                          <a:ea typeface="楷体" panose="02010609060101010101" pitchFamily="49" charset="-122"/>
                          <a:cs typeface="Times New Roman" panose="02020603050405020304" pitchFamily="18" charset="0"/>
                        </a:rPr>
                        <a:t>+</a:t>
                      </a:r>
                    </a:p>
                  </a:txBody>
                  <a:tcPr>
                    <a:lnL>
                      <a:noFill/>
                    </a:lnL>
                    <a:lnR>
                      <a:noFill/>
                    </a:lnR>
                    <a:lnB w="12700">
                      <a:solidFill>
                        <a:schemeClr val="tx1"/>
                      </a:solidFill>
                      <a:prstDash val="solid"/>
                    </a:lnB>
                    <a:noFill/>
                  </a:tcPr>
                </a:tc>
                <a:tc>
                  <a:txBody>
                    <a:bodyPr/>
                    <a:lstStyle/>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a:noFill/>
                    </a:lnR>
                    <a:lnB w="12700">
                      <a:solidFill>
                        <a:schemeClr val="tx1"/>
                      </a:solidFill>
                      <a:prstDash val="solid"/>
                    </a:lnB>
                    <a:noFill/>
                  </a:tcPr>
                </a:tc>
                <a:tc>
                  <a:txBody>
                    <a:bodyPr/>
                    <a:lstStyle/>
                    <a:p>
                      <a:pPr algn="ctr">
                        <a:buNone/>
                      </a:pPr>
                      <a:r>
                        <a:rPr lang="zh-CN" altLang="en-US" sz="1800" b="1">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zh-CN" altLang="en-US" sz="1800" b="1">
                          <a:latin typeface="Times New Roman" panose="02020603050405020304" pitchFamily="18" charset="0"/>
                          <a:ea typeface="楷体" panose="02010609060101010101" pitchFamily="49" charset="-122"/>
                          <a:sym typeface="+mn-ea"/>
                        </a:rPr>
                        <a:t>）</a:t>
                      </a:r>
                    </a:p>
                  </a:txBody>
                  <a:tcPr>
                    <a:lnL>
                      <a:noFill/>
                    </a:lnL>
                    <a:lnR>
                      <a:noFill/>
                    </a:lnR>
                    <a:lnB w="12700">
                      <a:solidFill>
                        <a:schemeClr val="tx1"/>
                      </a:solidFill>
                      <a:prstDash val="solid"/>
                    </a:lnB>
                    <a:noFill/>
                  </a:tcPr>
                </a:tc>
                <a:tc>
                  <a:txBody>
                    <a:bodyPr/>
                    <a:lstStyle/>
                    <a:p>
                      <a:pPr algn="ctr">
                        <a:buNone/>
                      </a:pPr>
                      <a:r>
                        <a:rPr lang="en-US" altLang="zh-CN" sz="1800" b="1">
                          <a:latin typeface="Times New Roman" panose="02020603050405020304" pitchFamily="18" charset="0"/>
                          <a:ea typeface="楷体" panose="02010609060101010101" pitchFamily="49" charset="-122"/>
                          <a:cs typeface="Times New Roman" panose="02020603050405020304" pitchFamily="18" charset="0"/>
                          <a:sym typeface="+mn-ea"/>
                        </a:rPr>
                        <a:t>$</a:t>
                      </a:r>
                    </a:p>
                  </a:txBody>
                  <a:tcPr>
                    <a:lnL>
                      <a:noFill/>
                    </a:lnL>
                    <a:lnR w="12700">
                      <a:solidFill>
                        <a:schemeClr val="tx1"/>
                      </a:solidFill>
                      <a:prstDash val="solid"/>
                    </a:lnR>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E</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T</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F</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a:t>
                      </a: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6</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acc</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7</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horzOverflow="overflow">
                    <a:lnL w="12700">
                      <a:solidFill>
                        <a:schemeClr val="tx1"/>
                      </a:solidFill>
                      <a:prstDash val="solid"/>
                    </a:lnL>
                    <a:lnR w="12700">
                      <a:solidFill>
                        <a:schemeClr val="tx1"/>
                      </a:solidFill>
                      <a:prstDash val="solid"/>
                    </a:lnR>
                    <a:lnT>
                      <a:noFill/>
                    </a:lnT>
                    <a:lnB>
                      <a:noFill/>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a:solidFill>
                        <a:schemeClr val="tx1"/>
                      </a:solidFill>
                      <a:prstDash val="solid"/>
                    </a:lnB>
                    <a:noFill/>
                  </a:tcPr>
                </a:tc>
                <a:tc>
                  <a:txBody>
                    <a:bodyPr/>
                    <a:lstStyle/>
                    <a:p>
                      <a:pPr algn="ctr">
                        <a:buNone/>
                      </a:pPr>
                      <a:r>
                        <a:rPr lang="en-US" altLang="zh-CN" i="1">
                          <a:latin typeface="Times New Roman" panose="02020603050405020304" pitchFamily="18" charset="0"/>
                          <a:ea typeface="楷体" panose="02010609060101010101" pitchFamily="49" charset="-122"/>
                          <a:cs typeface="Times New Roman" panose="02020603050405020304" pitchFamily="18" charset="0"/>
                        </a:rPr>
                        <a:t>r</a:t>
                      </a:r>
                      <a:r>
                        <a:rPr lang="en-US" altLang="zh-CN">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 </a:t>
                      </a:r>
                    </a:p>
                  </a:txBody>
                  <a:tcPr horzOverflow="overflow">
                    <a:lnL w="12700">
                      <a:solidFill>
                        <a:schemeClr val="tx1"/>
                      </a:solidFill>
                      <a:prstDash val="solid"/>
                    </a:lnL>
                    <a:lnR w="12700">
                      <a:solidFill>
                        <a:schemeClr val="tx1"/>
                      </a:solidFill>
                      <a:prstDash val="solid"/>
                    </a:lnR>
                    <a:lnT>
                      <a:noFill/>
                    </a:lnT>
                    <a:lnB w="12700">
                      <a:noFill/>
                      <a:prstDash val="soli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p>
                  </a:txBody>
                  <a:tcPr>
                    <a:lnL w="12700">
                      <a:solidFill>
                        <a:schemeClr val="tx1"/>
                      </a:solidFill>
                      <a:prstDash val="soli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8</a:t>
                      </a:r>
                    </a:p>
                  </a:txBody>
                  <a:tcPr>
                    <a:lnL w="12700">
                      <a:solidFill>
                        <a:schemeClr val="tx1"/>
                      </a:solidFill>
                      <a:prstDash val="soli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r6</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1377280"/>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s4</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9</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602176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s4</a:t>
                      </a: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10</a:t>
                      </a: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15089"/>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s6</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s11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342078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r7</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307187"/>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no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r3</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520949"/>
                  </a:ext>
                </a:extLst>
              </a:tr>
              <a:tr h="36576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a:solidFill>
                        <a:schemeClr val="tx1"/>
                      </a:solidFill>
                      <a:prstDash val="solid"/>
                    </a:lnL>
                    <a:lnR w="12700" cap="flat" cmpd="sng" algn="ctr">
                      <a:solidFill>
                        <a:schemeClr val="tx1"/>
                      </a:solidFill>
                      <a:prstDash val="solid"/>
                      <a:round/>
                      <a:headEnd type="none" w="med" len="med"/>
                      <a:tailEnd type="none" w="med" len="med"/>
                    </a:lnR>
                    <a:lnT>
                      <a:noFill/>
                    </a:lnT>
                    <a:lnB w="12700">
                      <a:solidFill>
                        <a:schemeClr val="tx1"/>
                      </a:solidFill>
                      <a:prstDash val="solid"/>
                    </a:lnB>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noFill/>
                  </a:tcPr>
                </a:tc>
                <a:tc>
                  <a:txBody>
                    <a:bodyPr/>
                    <a:lstStyle/>
                    <a:p>
                      <a:pPr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r5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a:solidFill>
                        <a:schemeClr val="tx1"/>
                      </a:solidFill>
                      <a:prstDash val="solid"/>
                    </a:lnT>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txBody>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795596054"/>
                  </a:ext>
                </a:extLst>
              </a:tr>
            </a:tbl>
          </a:graphicData>
        </a:graphic>
      </p:graphicFrame>
    </p:spTree>
    <p:extLst>
      <p:ext uri="{BB962C8B-B14F-4D97-AF65-F5344CB8AC3E}">
        <p14:creationId xmlns:p14="http://schemas.microsoft.com/office/powerpoint/2010/main" val="280229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语法分析器处理</a:t>
            </a:r>
            <a:r>
              <a:rPr lang="en-US" altLang="zh-CN" i="1" dirty="0">
                <a:latin typeface="Times New Roman" panose="02020603050405020304" pitchFamily="18" charset="0"/>
                <a:cs typeface="Times New Roman" panose="02020603050405020304" pitchFamily="18" charset="0"/>
                <a:sym typeface="+mn-ea"/>
              </a:rPr>
              <a:t>id*</a:t>
            </a:r>
            <a:r>
              <a:rPr lang="en-US" altLang="zh-CN" i="1" dirty="0" err="1">
                <a:latin typeface="Times New Roman" panose="02020603050405020304" pitchFamily="18" charset="0"/>
                <a:cs typeface="Times New Roman" panose="02020603050405020304" pitchFamily="18" charset="0"/>
                <a:sym typeface="+mn-ea"/>
              </a:rPr>
              <a:t>id+id</a:t>
            </a:r>
            <a:r>
              <a:rPr lang="zh-CN" altLang="en-US" dirty="0">
                <a:latin typeface="Times New Roman" panose="02020603050405020304" pitchFamily="18" charset="0"/>
                <a:cs typeface="Times New Roman" panose="02020603050405020304" pitchFamily="18" charset="0"/>
                <a:sym typeface="+mn-ea"/>
              </a:rPr>
              <a:t>各个步骤</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p:graphicFrame>
        <p:nvGraphicFramePr>
          <p:cNvPr id="742495" name="Group 95"/>
          <p:cNvGraphicFramePr>
            <a:graphicFrameLocks noGrp="1"/>
          </p:cNvGraphicFramePr>
          <p:nvPr>
            <p:extLst>
              <p:ext uri="{D42A27DB-BD31-4B8C-83A1-F6EECF244321}">
                <p14:modId xmlns:p14="http://schemas.microsoft.com/office/powerpoint/2010/main" val="2640615695"/>
              </p:ext>
            </p:extLst>
          </p:nvPr>
        </p:nvGraphicFramePr>
        <p:xfrm>
          <a:off x="683568" y="1572162"/>
          <a:ext cx="7488831" cy="4881174"/>
        </p:xfrm>
        <a:graphic>
          <a:graphicData uri="http://schemas.openxmlformats.org/drawingml/2006/table">
            <a:tbl>
              <a:tblPr firstRow="1" bandRow="1"/>
              <a:tblGrid>
                <a:gridCol w="2496277">
                  <a:extLst>
                    <a:ext uri="{9D8B030D-6E8A-4147-A177-3AD203B41FA5}">
                      <a16:colId xmlns:a16="http://schemas.microsoft.com/office/drawing/2014/main" val="20000"/>
                    </a:ext>
                  </a:extLst>
                </a:gridCol>
                <a:gridCol w="2496277">
                  <a:extLst>
                    <a:ext uri="{9D8B030D-6E8A-4147-A177-3AD203B41FA5}">
                      <a16:colId xmlns:a16="http://schemas.microsoft.com/office/drawing/2014/main" val="20001"/>
                    </a:ext>
                  </a:extLst>
                </a:gridCol>
                <a:gridCol w="2496277">
                  <a:extLst>
                    <a:ext uri="{9D8B030D-6E8A-4147-A177-3AD203B41FA5}">
                      <a16:colId xmlns:a16="http://schemas.microsoft.com/office/drawing/2014/main" val="20002"/>
                    </a:ext>
                  </a:extLst>
                </a:gridCol>
              </a:tblGrid>
              <a:tr h="39535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栈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    入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动    作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zh-CN" altLang="en-US"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id</a:t>
                      </a:r>
                      <a:r>
                        <a:rPr kumimoji="0" lang="en-US" altLang="zh-CN" sz="1800" b="0" i="0" u="none" strike="noStrike" cap="none" normalizeH="0" baseline="-3000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sng"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移进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id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2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0" i="0"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按</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归约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4983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 </a:t>
                      </a:r>
                      <a:r>
                        <a:rPr kumimoji="0" lang="en-US" altLang="zh-CN" sz="1800" b="0" i="1"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0" i="0" u="sng"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接受 </a:t>
                      </a:r>
                    </a:p>
                  </a:txBody>
                  <a:tcP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2357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概念</a:t>
            </a:r>
          </a:p>
          <a:p>
            <a:pPr marL="274320" lvl="1"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dirty="0">
              <a:latin typeface="Times New Roman" panose="02020603050405020304" pitchFamily="18" charset="0"/>
              <a:cs typeface="Times New Roman" panose="02020603050405020304" pitchFamily="18" charset="0"/>
            </a:endParaRPr>
          </a:p>
          <a:p>
            <a:pPr marL="274320" lvl="1" indent="0">
              <a:buNone/>
            </a:pPr>
            <a:endParaRPr lang="en-US" altLang="zh-CN" i="1" dirty="0">
              <a:latin typeface="Times New Roman" panose="02020603050405020304" pitchFamily="18" charset="0"/>
              <a:cs typeface="Times New Roman" panose="02020603050405020304" pitchFamily="18" charset="0"/>
              <a:sym typeface="+mn-ea"/>
            </a:endParaRPr>
          </a:p>
          <a:p>
            <a:pPr marL="274320" lvl="1" indent="0">
              <a:buNone/>
            </a:pPr>
            <a:r>
              <a:rPr lang="en-US" altLang="zh-CN" i="1" dirty="0">
                <a:latin typeface="Times New Roman" panose="02020603050405020304" pitchFamily="18" charset="0"/>
                <a:cs typeface="Times New Roman" panose="02020603050405020304" pitchFamily="18" charset="0"/>
                <a:sym typeface="+mn-ea"/>
              </a:rPr>
              <a:t>S</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 w</a:t>
            </a:r>
            <a:r>
              <a:rPr lang="en-US" altLang="zh-CN" i="1" baseline="-30000"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cs typeface="Times New Roman" panose="02020603050405020304" pitchFamily="18" charset="0"/>
                <a:sym typeface="+mn-ea"/>
              </a:rPr>
              <a:t>rm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altLang="zh-CN" i="1"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w</a:t>
            </a:r>
          </a:p>
          <a:p>
            <a:pPr marL="274320" lvl="1" indent="0">
              <a:buNone/>
            </a:pP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的任何前缀（包括</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和</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本身）都是可行前缀</a:t>
            </a:r>
          </a:p>
          <a:p>
            <a:pPr marL="274320" lvl="1" indent="0">
              <a:buNone/>
            </a:pPr>
            <a:endParaRPr lang="zh-CN" altLang="en-US" dirty="0">
              <a:solidFill>
                <a:schemeClr val="tx1"/>
              </a:solidFill>
              <a:latin typeface="Times New Roman" panose="02020603050405020304" pitchFamily="18" charset="0"/>
              <a:cs typeface="Times New Roman" panose="02020603050405020304" pitchFamily="18" charset="0"/>
            </a:endParaRPr>
          </a:p>
          <a:p>
            <a:pPr marL="274320" lvl="1" indent="0">
              <a:buNone/>
            </a:pPr>
            <a:endParaRPr lang="zh-CN" altLang="en-US" dirty="0">
              <a:solidFill>
                <a:schemeClr val="tx1"/>
              </a:solidFill>
              <a:latin typeface="Times New Roman" panose="02020603050405020304" pitchFamily="18" charset="0"/>
              <a:cs typeface="Times New Roman" panose="02020603050405020304" pitchFamily="18" charset="0"/>
            </a:endParaRPr>
          </a:p>
          <a:p>
            <a:pPr marL="274320" lvl="1" indent="0">
              <a:buNone/>
            </a:pPr>
            <a:r>
              <a:rPr lang="zh-CN" altLang="en-US" dirty="0">
                <a:latin typeface="Times New Roman" panose="02020603050405020304" pitchFamily="18" charset="0"/>
                <a:cs typeface="Times New Roman" panose="02020603050405020304" pitchFamily="18" charset="0"/>
                <a:sym typeface="+mn-ea"/>
              </a:rPr>
              <a:t>例，假设</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marL="274320" lvl="1" indent="0">
              <a:buNone/>
            </a:pPr>
            <a:r>
              <a:rPr lang="en-US" altLang="zh-CN"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mn-ea"/>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rm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id</a:t>
            </a: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274320" lvl="1"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274320" lvl="1"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可行前缀可以是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，但不会是</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，因为</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是句柄</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F </a:t>
            </a:r>
            <a:r>
              <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 </a:t>
            </a:r>
            <a:r>
              <a:rPr lang="en-US" altLang="zh-CN"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 </a:t>
            </a:r>
            <a:r>
              <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zh-CN" altLang="en-US"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语法分析器必须在移入</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之前将</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归约成</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i="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548640" lvl="2" indent="0">
              <a:buNone/>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4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语法分析特点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概念</a:t>
            </a:r>
          </a:p>
          <a:p>
            <a:pPr marL="274320" lvl="1" indent="0">
              <a:buNone/>
            </a:pPr>
            <a:r>
              <a:rPr lang="zh-CN" altLang="en-US" dirty="0">
                <a:latin typeface="Times New Roman" panose="02020603050405020304" pitchFamily="18" charset="0"/>
                <a:cs typeface="Times New Roman" panose="02020603050405020304" pitchFamily="18" charset="0"/>
                <a:sym typeface="+mn-ea"/>
              </a:rPr>
              <a:t>可行前缀：右句型的前缀，该前缀不超过最右句柄的右端</a:t>
            </a:r>
            <a:endParaRPr lang="zh-CN" altLang="en-US" dirty="0">
              <a:latin typeface="Times New Roman" panose="02020603050405020304" pitchFamily="18" charset="0"/>
              <a:cs typeface="Times New Roman" panose="02020603050405020304" pitchFamily="18" charset="0"/>
            </a:endParaRPr>
          </a:p>
          <a:p>
            <a:pPr marL="274320" lvl="1" indent="0">
              <a:buNone/>
            </a:pP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定义</a:t>
            </a:r>
            <a:endParaRPr lang="zh-CN" altLang="en-US" dirty="0">
              <a:latin typeface="Times New Roman" panose="02020603050405020304" pitchFamily="18" charset="0"/>
              <a:cs typeface="Times New Roman" panose="02020603050405020304" pitchFamily="18" charset="0"/>
            </a:endParaRPr>
          </a:p>
          <a:p>
            <a:pPr marL="274320" lvl="1" indent="0">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文法：我们能为之构造出所有条目都唯一的</a:t>
            </a:r>
            <a:r>
              <a:rPr lang="en-US" altLang="zh-CN" dirty="0">
                <a:latin typeface="Times New Roman" panose="02020603050405020304" pitchFamily="18" charset="0"/>
                <a:cs typeface="Times New Roman" panose="02020603050405020304" pitchFamily="18" charset="0"/>
                <a:sym typeface="+mn-ea"/>
              </a:rPr>
              <a:t>LR</a:t>
            </a:r>
            <a:r>
              <a:rPr lang="zh-CN" altLang="en-US" dirty="0">
                <a:latin typeface="Times New Roman" panose="02020603050405020304" pitchFamily="18" charset="0"/>
                <a:cs typeface="Times New Roman" panose="02020603050405020304" pitchFamily="18" charset="0"/>
                <a:sym typeface="+mn-ea"/>
              </a:rPr>
              <a:t>分析表。</a:t>
            </a:r>
          </a:p>
          <a:p>
            <a:pPr marL="274320" lvl="1" indent="0">
              <a:buNone/>
            </a:pP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zh-CN" altLang="en-US" dirty="0">
                <a:solidFill>
                  <a:schemeClr val="tx1"/>
                </a:solidFill>
                <a:latin typeface="Times New Roman" panose="02020603050405020304" pitchFamily="18" charset="0"/>
                <a:cs typeface="Times New Roman" panose="02020603050405020304" pitchFamily="18" charset="0"/>
                <a:sym typeface="+mn-ea"/>
              </a:rPr>
              <a:t>直观上说，只要存在这样一个从左到右扫描的移入</a:t>
            </a:r>
            <a:r>
              <a:rPr lang="en-US" altLang="zh-CN" dirty="0">
                <a:solidFill>
                  <a:schemeClr val="tx1"/>
                </a:solidFill>
                <a:latin typeface="Times New Roman" panose="02020603050405020304" pitchFamily="18" charset="0"/>
                <a:cs typeface="Times New Roman" panose="02020603050405020304" pitchFamily="18" charset="0"/>
                <a:sym typeface="+mn-ea"/>
              </a:rPr>
              <a:t>-</a:t>
            </a:r>
            <a:r>
              <a:rPr lang="zh-CN" altLang="en-US" dirty="0">
                <a:solidFill>
                  <a:schemeClr val="tx1"/>
                </a:solidFill>
                <a:latin typeface="Times New Roman" panose="02020603050405020304" pitchFamily="18" charset="0"/>
                <a:cs typeface="Times New Roman" panose="02020603050405020304" pitchFamily="18" charset="0"/>
                <a:sym typeface="+mn-ea"/>
              </a:rPr>
              <a:t>归约语法分析器，它总是能够在某文法的最右句型的句柄出现在栈顶时识别出这个句柄，那么这个文法就是</a:t>
            </a:r>
            <a:r>
              <a:rPr lang="en-US" altLang="zh-CN" dirty="0">
                <a:solidFill>
                  <a:schemeClr val="tx1"/>
                </a:solidFill>
                <a:latin typeface="Times New Roman" panose="02020603050405020304" pitchFamily="18" charset="0"/>
                <a:cs typeface="Times New Roman" panose="02020603050405020304" pitchFamily="18" charset="0"/>
                <a:sym typeface="+mn-ea"/>
              </a:rPr>
              <a:t>LR</a:t>
            </a:r>
            <a:r>
              <a:rPr lang="zh-CN" altLang="en-US" dirty="0">
                <a:solidFill>
                  <a:schemeClr val="tx1"/>
                </a:solidFill>
                <a:latin typeface="Times New Roman" panose="02020603050405020304" pitchFamily="18" charset="0"/>
                <a:cs typeface="Times New Roman" panose="02020603050405020304" pitchFamily="18" charset="0"/>
                <a:sym typeface="+mn-ea"/>
              </a:rPr>
              <a:t>的。</a:t>
            </a:r>
          </a:p>
        </p:txBody>
      </p:sp>
    </p:spTree>
    <p:extLst>
      <p:ext uri="{BB962C8B-B14F-4D97-AF65-F5344CB8AC3E}">
        <p14:creationId xmlns:p14="http://schemas.microsoft.com/office/powerpoint/2010/main" val="64797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495a2ed-0341-4b4c-8186-f07f316f5c8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1401</TotalTime>
  <Words>1651</Words>
  <Application>Microsoft Macintosh PowerPoint</Application>
  <PresentationFormat>全屏显示(4:3)</PresentationFormat>
  <Paragraphs>386</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等线</vt:lpstr>
      <vt:lpstr>方正舒体</vt:lpstr>
      <vt:lpstr>黑体</vt:lpstr>
      <vt:lpstr>楷体</vt:lpstr>
      <vt:lpstr>宋体</vt:lpstr>
      <vt:lpstr>Arial</vt:lpstr>
      <vt:lpstr>Calibri</vt:lpstr>
      <vt:lpstr>Symbol</vt:lpstr>
      <vt:lpstr>Times New Roman</vt:lpstr>
      <vt:lpstr>Wingdings</vt:lpstr>
      <vt:lpstr>透明</vt:lpstr>
      <vt:lpstr>LR语法分析</vt:lpstr>
      <vt:lpstr>目录</vt:lpstr>
      <vt:lpstr>LR语法分析器模型</vt:lpstr>
      <vt:lpstr>LR语法分析算法</vt:lpstr>
      <vt:lpstr>LR语法分析算法实例</vt:lpstr>
      <vt:lpstr>LR语法分析算法实例</vt:lpstr>
      <vt:lpstr>LR语法分析器处理id*id+id各个步骤</vt:lpstr>
      <vt:lpstr>LR语法分析特点</vt:lpstr>
      <vt:lpstr>LR语法分析特点</vt:lpstr>
      <vt:lpstr>LR语法分析特点</vt:lpstr>
      <vt:lpstr>LR语法分析特点</vt:lpstr>
      <vt:lpstr>LR语法分析特点</vt:lpstr>
      <vt:lpstr>LR语法分析特点</vt:lpstr>
      <vt:lpstr>LR语法分析特点</vt:lpstr>
      <vt:lpstr>LR语法分析特点</vt:lpstr>
      <vt:lpstr>LR语法分析特点</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LR分析方法和LL分析方法的比较</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y030533</cp:lastModifiedBy>
  <cp:revision>1270</cp:revision>
  <dcterms:created xsi:type="dcterms:W3CDTF">2013-06-17T05:43:00Z</dcterms:created>
  <dcterms:modified xsi:type="dcterms:W3CDTF">2022-06-09T09:16:19Z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