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6" r:id="rId3"/>
    <p:sldId id="389" r:id="rId4"/>
    <p:sldId id="438" r:id="rId5"/>
    <p:sldId id="439" r:id="rId6"/>
    <p:sldId id="440" r:id="rId7"/>
    <p:sldId id="442" r:id="rId8"/>
    <p:sldId id="457" r:id="rId9"/>
    <p:sldId id="441" r:id="rId10"/>
    <p:sldId id="443" r:id="rId11"/>
    <p:sldId id="455" r:id="rId12"/>
    <p:sldId id="447" r:id="rId13"/>
    <p:sldId id="456" r:id="rId14"/>
    <p:sldId id="345" r:id="rId15"/>
    <p:sldId id="464" r:id="rId16"/>
    <p:sldId id="465" r:id="rId17"/>
    <p:sldId id="466" r:id="rId18"/>
    <p:sldId id="467" r:id="rId19"/>
    <p:sldId id="468" r:id="rId20"/>
    <p:sldId id="486" r:id="rId21"/>
    <p:sldId id="487" r:id="rId22"/>
    <p:sldId id="484" r:id="rId23"/>
    <p:sldId id="485" r:id="rId24"/>
    <p:sldId id="469" r:id="rId25"/>
    <p:sldId id="470" r:id="rId26"/>
    <p:sldId id="477" r:id="rId27"/>
    <p:sldId id="471" r:id="rId28"/>
    <p:sldId id="472" r:id="rId29"/>
    <p:sldId id="473" r:id="rId30"/>
    <p:sldId id="474" r:id="rId31"/>
    <p:sldId id="475" r:id="rId32"/>
    <p:sldId id="47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79646"/>
    <a:srgbClr val="D8090F"/>
    <a:srgbClr val="F7963C"/>
    <a:srgbClr val="171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0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226 491,'-3'0,"0"0,0 0,2 3,0 0,0 0,4-1,0-1,0 0,0-1,0 2,0-1,-1 2,-5-2,0 0,0-1,-1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266 573,'-3'-1,"-1"1,0 1,2 3,0 0,-1 6,3-7,0 0,3-2,0-1,0-5,1-3,-3 3,0 2,-1-1,0 0,0 1,-1 0,0 0,1 0,0 6,0 4,0-3,1-1,-1 1,1 2,-1-2,2-1,-2 0,3-3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280 572,'0'4,"1"0,-1-1,1 0,1 0,1-7,-3 1,0 0,-1 0,1-1,-2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279 509,'5'4,"-2"-2,0 0,2 2,0-1,0 0,-2-1,0 0,0-1,0 1,0-1,1 1,-1-1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363 532,'-3'-4,"0"4,-1 2,0 4,0 0,-4 5,5-8,3 0,3-2,0 0,4 2,-4-3,0 1,-1 2,-1 0,-6 1,0-2,1-1,0-1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334 595,'-3'1,"1"2,-1 2,0-2,1 0,0 0,0 0,-1-1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298 637,'0'3,"0"0,0 1,0-1,4-6,-2 0,2 1,-1 2,-1 3,-2 1,-3-1,0-1,0-1,-1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320 649,'2'0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364 588,'-1'3,"1"0,0 2,0 0,-1-1,1 1,0-2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367 630,'-3'-2,"0"4,2 1,1 0,5 2,-2-2,1 1,-7-2,0-2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384 587,'4'4,"-1"0,-1-1,1 2,-1-2,-1 0,3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223 524,'-3'3,"2"0,-3 1,2-1,-1-1,1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407 626,'3'3,"-2"0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413 641,'-1'3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411 578,'3'1,"0"2,0 0,5 5,-5-5,1 0,-1-1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450 612,'-3'-2,"0"5,3 0,0 1,2-1,2-2,0 0,-1 1,1-1,-1 2,-4 0,-3 0,1-2,0-1,0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440 556,'3'2,"1"0,1 2,2 0,-3-1,-1-2,1 3,-1-2,0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504 605,'3'0,"-2"-3,-1-1,0 1,-3 1,0 2,2 3,0 1,1-1,0 0,0 0,3-1,0 1,0-2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460 651,'0'4,"0"-1,0 0,0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463 691,'2'4,"-1"-7,0 0,3-1,-1 3,-1 4,-2 0,-1 0,-2 0,0-1,0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464 674,'-1'4,"1"2,0-3,0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250 509,'2'0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145 567,'0'3,"0"0,0 0,3-1,1-3,-1-2,-1-1,1 1,-2-1,1 1,-2 6,0 0,0 1,0-1,2 1,1-2,0-1,-2-4,-1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263 485,'-1'3,"0"0,1 0,0 0,0 0,3-1,0-2,1-1,-2-2,-1 0,-1 0,0 0,0 0,0 0,-3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366 565,'2'0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399 521,'0'3,"0"1,0-1,0 2,-1-2,0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384 645,'2'0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391 609,'0'3,"0"0,0 0,0 1,0-1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466 619,'2'0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465 582,'2'3,"-1"2,1 1,-1-3,1 1,-2-1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488 677,'3'3,"0"1,-2-1,2-1,0-6,-1 1,-1 0,1-2,-1 2,1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173 561,'1'3,"1"1,0 0,1-5,-1-4,0 2,1 0,0 5,-2 1,2 1,-1-1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235 527,'0'7,"-1"-4,0 2,0-2,1 0,-3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220 569,'3'0,"0"0,0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218 583,'3'0,"1"-1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213 575,'-1'5,"1"-2,-1 0,1 1,0-1,3-3,0 0,0 0,0 0,2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257 529,'-1'3,"1"2,0-2,1 4,-1-2,2-1,-2-1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customXml" Target="../ink/ink4.xml"/><Relationship Id="rId74" Type="http://schemas.openxmlformats.org/officeDocument/2006/relationships/slideLayout" Target="../slideLayouts/slideLayout2.xml"/><Relationship Id="rId73" Type="http://schemas.openxmlformats.org/officeDocument/2006/relationships/image" Target="../media/image58.png"/><Relationship Id="rId72" Type="http://schemas.openxmlformats.org/officeDocument/2006/relationships/customXml" Target="../ink/ink37.xml"/><Relationship Id="rId71" Type="http://schemas.openxmlformats.org/officeDocument/2006/relationships/image" Target="../media/image57.png"/><Relationship Id="rId70" Type="http://schemas.openxmlformats.org/officeDocument/2006/relationships/customXml" Target="../ink/ink36.xml"/><Relationship Id="rId7" Type="http://schemas.openxmlformats.org/officeDocument/2006/relationships/image" Target="../media/image26.png"/><Relationship Id="rId69" Type="http://schemas.openxmlformats.org/officeDocument/2006/relationships/customXml" Target="../ink/ink35.xml"/><Relationship Id="rId68" Type="http://schemas.openxmlformats.org/officeDocument/2006/relationships/image" Target="../media/image56.png"/><Relationship Id="rId67" Type="http://schemas.openxmlformats.org/officeDocument/2006/relationships/customXml" Target="../ink/ink34.xml"/><Relationship Id="rId66" Type="http://schemas.openxmlformats.org/officeDocument/2006/relationships/customXml" Target="../ink/ink33.xml"/><Relationship Id="rId65" Type="http://schemas.openxmlformats.org/officeDocument/2006/relationships/image" Target="../media/image55.png"/><Relationship Id="rId64" Type="http://schemas.openxmlformats.org/officeDocument/2006/relationships/customXml" Target="../ink/ink32.xml"/><Relationship Id="rId63" Type="http://schemas.openxmlformats.org/officeDocument/2006/relationships/image" Target="../media/image54.png"/><Relationship Id="rId62" Type="http://schemas.openxmlformats.org/officeDocument/2006/relationships/customXml" Target="../ink/ink31.xml"/><Relationship Id="rId61" Type="http://schemas.openxmlformats.org/officeDocument/2006/relationships/image" Target="../media/image53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52.png"/><Relationship Id="rId58" Type="http://schemas.openxmlformats.org/officeDocument/2006/relationships/customXml" Target="../ink/ink29.xml"/><Relationship Id="rId57" Type="http://schemas.openxmlformats.org/officeDocument/2006/relationships/image" Target="../media/image51.png"/><Relationship Id="rId56" Type="http://schemas.openxmlformats.org/officeDocument/2006/relationships/customXml" Target="../ink/ink28.xml"/><Relationship Id="rId55" Type="http://schemas.openxmlformats.org/officeDocument/2006/relationships/image" Target="../media/image50.png"/><Relationship Id="rId54" Type="http://schemas.openxmlformats.org/officeDocument/2006/relationships/customXml" Target="../ink/ink27.xml"/><Relationship Id="rId53" Type="http://schemas.openxmlformats.org/officeDocument/2006/relationships/image" Target="../media/image49.png"/><Relationship Id="rId52" Type="http://schemas.openxmlformats.org/officeDocument/2006/relationships/customXml" Target="../ink/ink26.xml"/><Relationship Id="rId51" Type="http://schemas.openxmlformats.org/officeDocument/2006/relationships/image" Target="../media/image48.png"/><Relationship Id="rId50" Type="http://schemas.openxmlformats.org/officeDocument/2006/relationships/customXml" Target="../ink/ink25.xml"/><Relationship Id="rId5" Type="http://schemas.openxmlformats.org/officeDocument/2006/relationships/image" Target="../media/image25.png"/><Relationship Id="rId49" Type="http://schemas.openxmlformats.org/officeDocument/2006/relationships/image" Target="../media/image47.png"/><Relationship Id="rId48" Type="http://schemas.openxmlformats.org/officeDocument/2006/relationships/customXml" Target="../ink/ink24.xml"/><Relationship Id="rId47" Type="http://schemas.openxmlformats.org/officeDocument/2006/relationships/image" Target="../media/image46.png"/><Relationship Id="rId46" Type="http://schemas.openxmlformats.org/officeDocument/2006/relationships/customXml" Target="../ink/ink23.xml"/><Relationship Id="rId45" Type="http://schemas.openxmlformats.org/officeDocument/2006/relationships/image" Target="../media/image45.png"/><Relationship Id="rId44" Type="http://schemas.openxmlformats.org/officeDocument/2006/relationships/customXml" Target="../ink/ink22.xml"/><Relationship Id="rId43" Type="http://schemas.openxmlformats.org/officeDocument/2006/relationships/image" Target="../media/image44.png"/><Relationship Id="rId42" Type="http://schemas.openxmlformats.org/officeDocument/2006/relationships/customXml" Target="../ink/ink21.xml"/><Relationship Id="rId41" Type="http://schemas.openxmlformats.org/officeDocument/2006/relationships/image" Target="../media/image43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42.png"/><Relationship Id="rId38" Type="http://schemas.openxmlformats.org/officeDocument/2006/relationships/customXml" Target="../ink/ink19.xml"/><Relationship Id="rId37" Type="http://schemas.openxmlformats.org/officeDocument/2006/relationships/image" Target="../media/image41.png"/><Relationship Id="rId36" Type="http://schemas.openxmlformats.org/officeDocument/2006/relationships/customXml" Target="../ink/ink18.xml"/><Relationship Id="rId35" Type="http://schemas.openxmlformats.org/officeDocument/2006/relationships/image" Target="../media/image40.png"/><Relationship Id="rId34" Type="http://schemas.openxmlformats.org/officeDocument/2006/relationships/customXml" Target="../ink/ink17.xml"/><Relationship Id="rId33" Type="http://schemas.openxmlformats.org/officeDocument/2006/relationships/image" Target="../media/image39.png"/><Relationship Id="rId32" Type="http://schemas.openxmlformats.org/officeDocument/2006/relationships/customXml" Target="../ink/ink16.xml"/><Relationship Id="rId31" Type="http://schemas.openxmlformats.org/officeDocument/2006/relationships/image" Target="../media/image38.png"/><Relationship Id="rId30" Type="http://schemas.openxmlformats.org/officeDocument/2006/relationships/customXml" Target="../ink/ink15.xml"/><Relationship Id="rId3" Type="http://schemas.openxmlformats.org/officeDocument/2006/relationships/image" Target="../media/image24.png"/><Relationship Id="rId29" Type="http://schemas.openxmlformats.org/officeDocument/2006/relationships/image" Target="../media/image37.png"/><Relationship Id="rId28" Type="http://schemas.openxmlformats.org/officeDocument/2006/relationships/customXml" Target="../ink/ink14.xml"/><Relationship Id="rId27" Type="http://schemas.openxmlformats.org/officeDocument/2006/relationships/image" Target="../media/image36.png"/><Relationship Id="rId26" Type="http://schemas.openxmlformats.org/officeDocument/2006/relationships/customXml" Target="../ink/ink13.xml"/><Relationship Id="rId25" Type="http://schemas.openxmlformats.org/officeDocument/2006/relationships/image" Target="../media/image35.png"/><Relationship Id="rId24" Type="http://schemas.openxmlformats.org/officeDocument/2006/relationships/customXml" Target="../ink/ink12.xml"/><Relationship Id="rId23" Type="http://schemas.openxmlformats.org/officeDocument/2006/relationships/image" Target="../media/image34.png"/><Relationship Id="rId22" Type="http://schemas.openxmlformats.org/officeDocument/2006/relationships/customXml" Target="../ink/ink11.xml"/><Relationship Id="rId21" Type="http://schemas.openxmlformats.org/officeDocument/2006/relationships/image" Target="../media/image33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32.png"/><Relationship Id="rId18" Type="http://schemas.openxmlformats.org/officeDocument/2006/relationships/customXml" Target="../ink/ink9.xml"/><Relationship Id="rId17" Type="http://schemas.openxmlformats.org/officeDocument/2006/relationships/image" Target="../media/image31.png"/><Relationship Id="rId16" Type="http://schemas.openxmlformats.org/officeDocument/2006/relationships/customXml" Target="../ink/ink8.xml"/><Relationship Id="rId15" Type="http://schemas.openxmlformats.org/officeDocument/2006/relationships/image" Target="../media/image30.png"/><Relationship Id="rId14" Type="http://schemas.openxmlformats.org/officeDocument/2006/relationships/customXml" Target="../ink/ink7.xml"/><Relationship Id="rId13" Type="http://schemas.openxmlformats.org/officeDocument/2006/relationships/image" Target="../media/image29.png"/><Relationship Id="rId12" Type="http://schemas.openxmlformats.org/officeDocument/2006/relationships/customXml" Target="../ink/ink6.xml"/><Relationship Id="rId11" Type="http://schemas.openxmlformats.org/officeDocument/2006/relationships/image" Target="../media/image28.png"/><Relationship Id="rId10" Type="http://schemas.openxmlformats.org/officeDocument/2006/relationships/customXml" Target="../ink/ink5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常见语法制导翻译示例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输入串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int[2][3]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012825" y="2241550"/>
            <a:ext cx="6751320" cy="4375150"/>
            <a:chOff x="1369" y="3530"/>
            <a:chExt cx="10632" cy="6890"/>
          </a:xfrm>
        </p:grpSpPr>
        <p:sp>
          <p:nvSpPr>
            <p:cNvPr id="90" name="Rectangle 50"/>
            <p:cNvSpPr/>
            <p:nvPr/>
          </p:nvSpPr>
          <p:spPr>
            <a:xfrm>
              <a:off x="10148" y="9820"/>
              <a:ext cx="1416" cy="600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marL="0" lvl="0" indent="0" algn="ctr"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є</a:t>
              </a:r>
              <a:endPara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1369" y="3530"/>
              <a:ext cx="10632" cy="6290"/>
              <a:chOff x="917" y="3530"/>
              <a:chExt cx="10632" cy="6290"/>
            </a:xfrm>
          </p:grpSpPr>
          <p:sp>
            <p:nvSpPr>
              <p:cNvPr id="32773" name="Rectangle 47"/>
              <p:cNvSpPr/>
              <p:nvPr/>
            </p:nvSpPr>
            <p:spPr>
              <a:xfrm>
                <a:off x="1613" y="3530"/>
                <a:ext cx="4257" cy="595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T.array(2,array(3,integer))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4" name="Rectangle 48"/>
              <p:cNvSpPr/>
              <p:nvPr/>
            </p:nvSpPr>
            <p:spPr>
              <a:xfrm>
                <a:off x="3742" y="4800"/>
                <a:ext cx="6029" cy="103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C.b=integer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C.t=array(2,array(3,integer))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5" name="Rectangle 49"/>
              <p:cNvSpPr/>
              <p:nvPr/>
            </p:nvSpPr>
            <p:spPr>
              <a:xfrm>
                <a:off x="917" y="4887"/>
                <a:ext cx="2145" cy="58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B.t=integer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6" name="Rectangle 50"/>
              <p:cNvSpPr/>
              <p:nvPr/>
            </p:nvSpPr>
            <p:spPr>
              <a:xfrm>
                <a:off x="1279" y="6230"/>
                <a:ext cx="1416" cy="60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int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9" name="Rectangle 53"/>
              <p:cNvSpPr/>
              <p:nvPr/>
            </p:nvSpPr>
            <p:spPr>
              <a:xfrm>
                <a:off x="3470" y="6307"/>
                <a:ext cx="1395" cy="56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1" name="Rectangle 55"/>
              <p:cNvSpPr/>
              <p:nvPr/>
            </p:nvSpPr>
            <p:spPr>
              <a:xfrm>
                <a:off x="4888" y="6351"/>
                <a:ext cx="380" cy="49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2783" name="Rectangle 57"/>
              <p:cNvSpPr/>
              <p:nvPr/>
            </p:nvSpPr>
            <p:spPr>
              <a:xfrm>
                <a:off x="5264" y="6326"/>
                <a:ext cx="1333" cy="52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连接符 46"/>
              <p:cNvCxnSpPr>
                <a:stCxn id="32773" idx="2"/>
                <a:endCxn id="32775" idx="0"/>
              </p:cNvCxnSpPr>
              <p:nvPr/>
            </p:nvCxnSpPr>
            <p:spPr>
              <a:xfrm flipH="1">
                <a:off x="1990" y="4125"/>
                <a:ext cx="1752" cy="76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32773" idx="2"/>
                <a:endCxn id="32774" idx="0"/>
              </p:cNvCxnSpPr>
              <p:nvPr/>
            </p:nvCxnSpPr>
            <p:spPr>
              <a:xfrm>
                <a:off x="3742" y="4125"/>
                <a:ext cx="3015" cy="675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32774" idx="2"/>
                <a:endCxn id="32783" idx="0"/>
              </p:cNvCxnSpPr>
              <p:nvPr/>
            </p:nvCxnSpPr>
            <p:spPr>
              <a:xfrm flipH="1">
                <a:off x="5931" y="5830"/>
                <a:ext cx="826" cy="49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32775" idx="2"/>
                <a:endCxn id="32776" idx="0"/>
              </p:cNvCxnSpPr>
              <p:nvPr/>
            </p:nvCxnSpPr>
            <p:spPr>
              <a:xfrm flipH="1">
                <a:off x="1987" y="5474"/>
                <a:ext cx="3" cy="75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32774" idx="2"/>
                <a:endCxn id="32779" idx="0"/>
              </p:cNvCxnSpPr>
              <p:nvPr/>
            </p:nvCxnSpPr>
            <p:spPr>
              <a:xfrm flipH="1">
                <a:off x="4168" y="5830"/>
                <a:ext cx="2589" cy="4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32774" idx="2"/>
                <a:endCxn id="32781" idx="0"/>
              </p:cNvCxnSpPr>
              <p:nvPr/>
            </p:nvCxnSpPr>
            <p:spPr>
              <a:xfrm flipH="1">
                <a:off x="5078" y="5830"/>
                <a:ext cx="1679" cy="52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32774" idx="2"/>
                <a:endCxn id="82" idx="0"/>
              </p:cNvCxnSpPr>
              <p:nvPr/>
            </p:nvCxnSpPr>
            <p:spPr>
              <a:xfrm>
                <a:off x="6757" y="5830"/>
                <a:ext cx="1834" cy="66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48"/>
              <p:cNvSpPr/>
              <p:nvPr/>
            </p:nvSpPr>
            <p:spPr>
              <a:xfrm>
                <a:off x="6903" y="6491"/>
                <a:ext cx="3375" cy="103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C.b=integer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C.t= array(3,integer)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53"/>
              <p:cNvSpPr/>
              <p:nvPr/>
            </p:nvSpPr>
            <p:spPr>
              <a:xfrm>
                <a:off x="5252" y="8202"/>
                <a:ext cx="1395" cy="56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55"/>
              <p:cNvSpPr/>
              <p:nvPr/>
            </p:nvSpPr>
            <p:spPr>
              <a:xfrm>
                <a:off x="6670" y="8246"/>
                <a:ext cx="380" cy="49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5" name="Rectangle 57"/>
              <p:cNvSpPr/>
              <p:nvPr/>
            </p:nvSpPr>
            <p:spPr>
              <a:xfrm>
                <a:off x="7046" y="8221"/>
                <a:ext cx="1333" cy="52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6" name="直接连接符 85"/>
              <p:cNvCxnSpPr>
                <a:stCxn id="82" idx="2"/>
                <a:endCxn id="83" idx="0"/>
              </p:cNvCxnSpPr>
              <p:nvPr/>
            </p:nvCxnSpPr>
            <p:spPr>
              <a:xfrm flipH="1">
                <a:off x="5950" y="7521"/>
                <a:ext cx="2641" cy="68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82" idx="2"/>
                <a:endCxn id="84" idx="0"/>
              </p:cNvCxnSpPr>
              <p:nvPr/>
            </p:nvCxnSpPr>
            <p:spPr>
              <a:xfrm flipH="1">
                <a:off x="6860" y="7521"/>
                <a:ext cx="1731" cy="725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82" idx="2"/>
                <a:endCxn id="85" idx="0"/>
              </p:cNvCxnSpPr>
              <p:nvPr/>
            </p:nvCxnSpPr>
            <p:spPr>
              <a:xfrm flipH="1">
                <a:off x="7713" y="7521"/>
                <a:ext cx="878" cy="70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48"/>
              <p:cNvSpPr/>
              <p:nvPr/>
            </p:nvSpPr>
            <p:spPr>
              <a:xfrm>
                <a:off x="9260" y="8133"/>
                <a:ext cx="2289" cy="103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C.b=integer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C.t= 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1" name="直接连接符 90"/>
              <p:cNvCxnSpPr>
                <a:stCxn id="89" idx="2"/>
                <a:endCxn id="90" idx="0"/>
              </p:cNvCxnSpPr>
              <p:nvPr/>
            </p:nvCxnSpPr>
            <p:spPr>
              <a:xfrm flipH="1">
                <a:off x="10404" y="9163"/>
                <a:ext cx="1" cy="65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82" idx="2"/>
                <a:endCxn id="89" idx="0"/>
              </p:cNvCxnSpPr>
              <p:nvPr/>
            </p:nvCxnSpPr>
            <p:spPr>
              <a:xfrm>
                <a:off x="8591" y="7521"/>
                <a:ext cx="1814" cy="61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文本框 94"/>
          <p:cNvSpPr txBox="1"/>
          <p:nvPr/>
        </p:nvSpPr>
        <p:spPr>
          <a:xfrm>
            <a:off x="3089275" y="5939155"/>
            <a:ext cx="3488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注释语法分析树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输入串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int[2][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注释语法分析树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数组类型的语法制导的翻译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在产生式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→ BC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对应的根结点上,非终结符号C使用继承属性C.b从B那里继承类型。在最右边的C结点上的产生式是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→ є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,因此C.t等于C.b。产生式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→ [num]C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;的语义规则将运算符array作用到运算分量num.val和C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.t上,得到C.t的值。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总结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抽象语法树构造</a:t>
            </a:r>
            <a:endParaRPr lang="zh-CN" altLang="en-US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类型的结构</a:t>
            </a:r>
            <a:endParaRPr lang="zh-CN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int[2][3]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J8DM5QJWUW_%9$H~6AT0%_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548640"/>
            <a:ext cx="3752850" cy="1419225"/>
          </a:xfrm>
          <a:prstGeom prst="rect">
            <a:avLst/>
          </a:prstGeom>
        </p:spPr>
      </p:pic>
      <p:pic>
        <p:nvPicPr>
          <p:cNvPr id="6" name="图片 5" descr="Z@(EAD8]UUK0HL4S8)U44)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772920"/>
            <a:ext cx="4257675" cy="1352550"/>
          </a:xfrm>
          <a:prstGeom prst="rect">
            <a:avLst/>
          </a:prstGeom>
        </p:spPr>
      </p:pic>
      <p:pic>
        <p:nvPicPr>
          <p:cNvPr id="7" name="图片 6" descr="F@BBN%`$IZMY1R5O3%ZWD%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3140710"/>
            <a:ext cx="4038600" cy="276225"/>
          </a:xfrm>
          <a:prstGeom prst="rect">
            <a:avLst/>
          </a:prstGeom>
        </p:spPr>
      </p:pic>
      <p:pic>
        <p:nvPicPr>
          <p:cNvPr id="8" name="图片 7" descr="1D%@5P}X2PE8NFKP6(9H{K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855" y="2132965"/>
            <a:ext cx="4495800" cy="4076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94740" y="3850005"/>
            <a:ext cx="786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4+5*3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4)W%V9K4_W~D~2)G5%QT]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692785"/>
            <a:ext cx="798195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(H3EP92O0Y_{Y$H@`}D52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548640"/>
            <a:ext cx="8362950" cy="1609725"/>
          </a:xfrm>
          <a:prstGeom prst="rect">
            <a:avLst/>
          </a:prstGeom>
        </p:spPr>
      </p:pic>
      <p:pic>
        <p:nvPicPr>
          <p:cNvPr id="5" name="图片 4" descr="61NIZ0N@0YU08DNWPGV7(X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2493010"/>
            <a:ext cx="56578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@CX2N@`[])KI`UY`PQ}KA4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548640"/>
            <a:ext cx="8143875" cy="3619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5650" y="4293235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aaabbbcc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J%``J_@M6~$MJ[KQS4E{X_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908685"/>
            <a:ext cx="8562975" cy="628650"/>
          </a:xfrm>
          <a:prstGeom prst="rect">
            <a:avLst/>
          </a:prstGeom>
        </p:spPr>
      </p:pic>
      <p:pic>
        <p:nvPicPr>
          <p:cNvPr id="5" name="图片 4" descr="70QPB9SJYYNW0CW1240CPA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1772920"/>
            <a:ext cx="6353175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548640"/>
            <a:ext cx="8244840" cy="1485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了解常见的语法制导翻译例子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548640"/>
            <a:ext cx="8550910" cy="49853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9$79UGXHTDQ@$(WBPP$45(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692785"/>
            <a:ext cx="808672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476885"/>
            <a:ext cx="8130540" cy="3133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501390"/>
            <a:ext cx="5527040" cy="21285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LYA(1`{{HL{7~}ET5V`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764540"/>
            <a:ext cx="859155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{29{9IO@ZJEWBIZ76UIO`SB"/>
          <p:cNvPicPr>
            <a:picLocks noChangeAspect="1"/>
          </p:cNvPicPr>
          <p:nvPr/>
        </p:nvPicPr>
        <p:blipFill>
          <a:blip r:embed="rId1"/>
          <a:srcRect b="65782"/>
          <a:stretch>
            <a:fillRect/>
          </a:stretch>
        </p:blipFill>
        <p:spPr>
          <a:xfrm>
            <a:off x="238125" y="271145"/>
            <a:ext cx="8667750" cy="2160905"/>
          </a:xfrm>
          <a:prstGeom prst="rect">
            <a:avLst/>
          </a:prstGeom>
        </p:spPr>
      </p:pic>
      <p:pic>
        <p:nvPicPr>
          <p:cNvPr id="5" name="图片 4" descr="{29{9IO@ZJEWBIZ76UIO`SB"/>
          <p:cNvPicPr>
            <a:picLocks noChangeAspect="1"/>
          </p:cNvPicPr>
          <p:nvPr/>
        </p:nvPicPr>
        <p:blipFill>
          <a:blip r:embed="rId1"/>
          <a:srcRect t="61599"/>
          <a:stretch>
            <a:fillRect/>
          </a:stretch>
        </p:blipFill>
        <p:spPr>
          <a:xfrm>
            <a:off x="179705" y="3933190"/>
            <a:ext cx="8667750" cy="24250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{29{9IO@ZJEWBIZ76UIO`SB"/>
          <p:cNvPicPr>
            <a:picLocks noChangeAspect="1"/>
          </p:cNvPicPr>
          <p:nvPr/>
        </p:nvPicPr>
        <p:blipFill>
          <a:blip r:embed="rId1"/>
          <a:srcRect t="61599"/>
          <a:stretch>
            <a:fillRect/>
          </a:stretch>
        </p:blipFill>
        <p:spPr>
          <a:xfrm>
            <a:off x="179705" y="2348865"/>
            <a:ext cx="8667750" cy="24250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JG@GRHU_6_$)Z%@HZZ21~F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548640"/>
            <a:ext cx="5895975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]F9S(JIBT{OFB6UYG1[[2)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596265"/>
            <a:ext cx="7252335" cy="58845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T2M4[LEXMV[}9F5{0~YAU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476250"/>
            <a:ext cx="8439150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OTO)_`H]XSE7)DQSNG8(VW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405130"/>
            <a:ext cx="8429625" cy="3886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64255" y="4149090"/>
            <a:ext cx="321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 </a:t>
            </a:r>
            <a:r>
              <a:rPr lang="en-US" altLang="zh-CN" b="1"/>
              <a:t>E</a:t>
            </a:r>
            <a:r>
              <a:rPr lang="en-US" altLang="zh-CN"/>
              <a:t> do begin </a:t>
            </a:r>
            <a:r>
              <a:rPr lang="en-US" altLang="zh-CN" b="1"/>
              <a:t>S</a:t>
            </a:r>
            <a:r>
              <a:rPr lang="en-US" altLang="zh-CN"/>
              <a:t>; </a:t>
            </a:r>
            <a:r>
              <a:rPr lang="en-US" altLang="zh-CN" i="1"/>
              <a:t>break </a:t>
            </a:r>
            <a:r>
              <a:rPr lang="en-US" altLang="zh-CN"/>
              <a:t>end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910715" y="4384040"/>
              <a:ext cx="178435" cy="1879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1910715" y="4384040"/>
                <a:ext cx="17843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1857375" y="4678680"/>
              <a:ext cx="133350" cy="1606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1857375" y="4678680"/>
                <a:ext cx="1333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1294765" y="5000625"/>
              <a:ext cx="240665" cy="1784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1294765" y="5000625"/>
                <a:ext cx="2406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1544320" y="5000625"/>
              <a:ext cx="214630" cy="10668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1544320" y="5000625"/>
                <a:ext cx="21463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2044700" y="4705350"/>
              <a:ext cx="53340" cy="25019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2044700" y="4705350"/>
                <a:ext cx="5334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1964055" y="5080635"/>
              <a:ext cx="80645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1964055" y="508063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1946275" y="5196840"/>
              <a:ext cx="62865" cy="889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1946275" y="5196840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1884045" y="5133975"/>
              <a:ext cx="151765" cy="16129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1884045" y="5133975"/>
                <a:ext cx="15176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2286000" y="4723765"/>
              <a:ext cx="26670" cy="2673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2286000" y="4723765"/>
                <a:ext cx="2667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2214245" y="4973320"/>
              <a:ext cx="178435" cy="3663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2214245" y="4973320"/>
                <a:ext cx="17843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2499995" y="5080635"/>
              <a:ext cx="62230" cy="1784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2499995" y="5080635"/>
                <a:ext cx="622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2491105" y="4544695"/>
              <a:ext cx="428625" cy="2590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2491105" y="4544695"/>
                <a:ext cx="42862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2981960" y="4714875"/>
              <a:ext cx="259080" cy="44640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2981960" y="4714875"/>
                <a:ext cx="25908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2803525" y="5313045"/>
              <a:ext cx="178435" cy="20510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2803525" y="5313045"/>
                <a:ext cx="17843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2660650" y="5687695"/>
              <a:ext cx="133985" cy="17907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2660650" y="5687695"/>
                <a:ext cx="1339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2857500" y="5795010"/>
              <a:ext cx="1778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2857500" y="579501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3232150" y="5250180"/>
              <a:ext cx="17780" cy="25019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3232150" y="5250180"/>
                <a:ext cx="177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3214370" y="5607685"/>
              <a:ext cx="107315" cy="19621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3214370" y="5607685"/>
                <a:ext cx="1073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3429000" y="5241290"/>
              <a:ext cx="169545" cy="25019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3429000" y="5241290"/>
                <a:ext cx="1695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3634105" y="5589905"/>
              <a:ext cx="35560" cy="5334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3634105" y="5589905"/>
                <a:ext cx="355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3678555" y="5723890"/>
              <a:ext cx="8890" cy="2667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3678555" y="5723890"/>
                <a:ext cx="88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3669665" y="5161280"/>
              <a:ext cx="241300" cy="20510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3669665" y="5161280"/>
                <a:ext cx="24130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3964305" y="5447030"/>
              <a:ext cx="179070" cy="24955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3964305" y="5447030"/>
                <a:ext cx="17907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3928745" y="4964430"/>
              <a:ext cx="321310" cy="21463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3928745" y="4964430"/>
                <a:ext cx="3213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4464685" y="5295265"/>
              <a:ext cx="80010" cy="19621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4464685" y="5295265"/>
                <a:ext cx="8001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4107180" y="5812790"/>
              <a:ext cx="360" cy="12509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4107180" y="5812790"/>
                <a:ext cx="3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4133850" y="6107430"/>
              <a:ext cx="116205" cy="1428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4133850" y="6107430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4133850" y="6018530"/>
              <a:ext cx="9525" cy="19621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4133850" y="6018530"/>
                <a:ext cx="95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2232025" y="4544695"/>
              <a:ext cx="17780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2232025" y="454469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2330450" y="4295140"/>
              <a:ext cx="116205" cy="1873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2330450" y="4295140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3267710" y="5045075"/>
              <a:ext cx="18415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3267710" y="504507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墨迹 34"/>
              <p14:cNvContentPartPr/>
              <p14:nvPr/>
            </p14:nvContentPartPr>
            <p14:xfrm>
              <a:off x="3544570" y="4652010"/>
              <a:ext cx="17780" cy="1873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3544570" y="4652010"/>
                <a:ext cx="177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墨迹 35"/>
              <p14:cNvContentPartPr/>
              <p14:nvPr/>
            </p14:nvContentPartPr>
            <p14:xfrm>
              <a:off x="3429000" y="5759450"/>
              <a:ext cx="1778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9"/>
            </p:blipFill>
            <p:spPr>
              <a:xfrm>
                <a:off x="3429000" y="57594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3491230" y="5438140"/>
              <a:ext cx="360" cy="1428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3491230" y="5438140"/>
                <a:ext cx="3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4161155" y="5527040"/>
              <a:ext cx="17780" cy="3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59"/>
            </p:blipFill>
            <p:spPr>
              <a:xfrm>
                <a:off x="4161155" y="55270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4152265" y="5196840"/>
              <a:ext cx="71120" cy="21399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4152265" y="5196840"/>
                <a:ext cx="7112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4357370" y="5937885"/>
              <a:ext cx="196215" cy="21463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4357370" y="5937885"/>
                <a:ext cx="196215" cy="2146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抽象语法树构造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含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的产生式</a:t>
            </a:r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aseline="-3000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baseline="-3000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i="1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~N`Z%0JJDD028ENYDB4B2X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548640"/>
            <a:ext cx="749617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@2S~(@YA9GP[L}DZO~LBW]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428625"/>
            <a:ext cx="8258175" cy="6000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语法制导定义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923405" y="1273810"/>
            <a:ext cx="1763395" cy="648335"/>
          </a:xfrm>
          <a:prstGeom prst="wedgeRoundRectCallout">
            <a:avLst>
              <a:gd name="adj1" fmla="val -64296"/>
              <a:gd name="adj2" fmla="val 930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SDD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属性的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23265" y="2195830"/>
          <a:ext cx="7505700" cy="438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5128260"/>
              </a:tblGrid>
              <a:tr h="46863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  生  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  义  规  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‘+’,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4895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6769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02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nptr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3055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276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entry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29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nptr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表示综合属性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23265" y="2195830"/>
          <a:ext cx="7505700" cy="438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5128260"/>
              </a:tblGrid>
              <a:tr h="46863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  生  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  义  规  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‘+’,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4895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6769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02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nptr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3055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276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entry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29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90775" y="2241550"/>
            <a:ext cx="4236720" cy="3720465"/>
            <a:chOff x="4104" y="3312"/>
            <a:chExt cx="6112" cy="5399"/>
          </a:xfrm>
        </p:grpSpPr>
        <p:grpSp>
          <p:nvGrpSpPr>
            <p:cNvPr id="65" name="组合 64"/>
            <p:cNvGrpSpPr/>
            <p:nvPr/>
          </p:nvGrpSpPr>
          <p:grpSpPr>
            <a:xfrm>
              <a:off x="4104" y="3312"/>
              <a:ext cx="6113" cy="4630"/>
              <a:chOff x="2409" y="3538"/>
              <a:chExt cx="6113" cy="4630"/>
            </a:xfrm>
          </p:grpSpPr>
          <p:sp>
            <p:nvSpPr>
              <p:cNvPr id="32773" name="Rectangle 47"/>
              <p:cNvSpPr/>
              <p:nvPr/>
            </p:nvSpPr>
            <p:spPr>
              <a:xfrm>
                <a:off x="4273" y="3538"/>
                <a:ext cx="1217" cy="54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4" name="Rectangle 48"/>
              <p:cNvSpPr/>
              <p:nvPr/>
            </p:nvSpPr>
            <p:spPr>
              <a:xfrm>
                <a:off x="6028" y="4628"/>
                <a:ext cx="1170" cy="51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5" name="Rectangle 49"/>
              <p:cNvSpPr/>
              <p:nvPr/>
            </p:nvSpPr>
            <p:spPr>
              <a:xfrm>
                <a:off x="2470" y="4684"/>
                <a:ext cx="1174" cy="54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6" name="Rectangle 50"/>
              <p:cNvSpPr/>
              <p:nvPr/>
            </p:nvSpPr>
            <p:spPr>
              <a:xfrm>
                <a:off x="2409" y="5714"/>
                <a:ext cx="1297" cy="553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7" name="Rectangle 51"/>
              <p:cNvSpPr/>
              <p:nvPr/>
            </p:nvSpPr>
            <p:spPr>
              <a:xfrm>
                <a:off x="2448" y="6758"/>
                <a:ext cx="1219" cy="61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8" name="Rectangle 52"/>
              <p:cNvSpPr/>
              <p:nvPr/>
            </p:nvSpPr>
            <p:spPr>
              <a:xfrm>
                <a:off x="2819" y="7690"/>
                <a:ext cx="479" cy="47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9" name="Rectangle 53"/>
              <p:cNvSpPr/>
              <p:nvPr/>
            </p:nvSpPr>
            <p:spPr>
              <a:xfrm>
                <a:off x="4726" y="5785"/>
                <a:ext cx="1278" cy="51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0" name="Rectangle 54"/>
              <p:cNvSpPr/>
              <p:nvPr/>
            </p:nvSpPr>
            <p:spPr>
              <a:xfrm>
                <a:off x="4633" y="4613"/>
                <a:ext cx="497" cy="45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1" name="Rectangle 55"/>
              <p:cNvSpPr/>
              <p:nvPr/>
            </p:nvSpPr>
            <p:spPr>
              <a:xfrm>
                <a:off x="6439" y="5825"/>
                <a:ext cx="348" cy="45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2782" name="Rectangle 56"/>
              <p:cNvSpPr/>
              <p:nvPr/>
            </p:nvSpPr>
            <p:spPr>
              <a:xfrm>
                <a:off x="4756" y="6744"/>
                <a:ext cx="1221" cy="49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3" name="Rectangle 57"/>
              <p:cNvSpPr/>
              <p:nvPr/>
            </p:nvSpPr>
            <p:spPr>
              <a:xfrm>
                <a:off x="7301" y="5802"/>
                <a:ext cx="1221" cy="483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4" name="Rectangle 58"/>
              <p:cNvSpPr/>
              <p:nvPr/>
            </p:nvSpPr>
            <p:spPr>
              <a:xfrm>
                <a:off x="7663" y="6719"/>
                <a:ext cx="498" cy="519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5" name="Rectangle 59"/>
              <p:cNvSpPr/>
              <p:nvPr/>
            </p:nvSpPr>
            <p:spPr>
              <a:xfrm>
                <a:off x="4921" y="7660"/>
                <a:ext cx="892" cy="47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num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" name="直接连接符 3"/>
              <p:cNvCxnSpPr>
                <a:stCxn id="32773" idx="2"/>
                <a:endCxn id="32775" idx="0"/>
              </p:cNvCxnSpPr>
              <p:nvPr/>
            </p:nvCxnSpPr>
            <p:spPr>
              <a:xfrm flipH="1">
                <a:off x="3057" y="4086"/>
                <a:ext cx="1825" cy="598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32773" idx="2"/>
                <a:endCxn id="32774" idx="0"/>
              </p:cNvCxnSpPr>
              <p:nvPr/>
            </p:nvCxnSpPr>
            <p:spPr>
              <a:xfrm>
                <a:off x="4882" y="4086"/>
                <a:ext cx="1731" cy="54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32774" idx="2"/>
                <a:endCxn id="32783" idx="0"/>
              </p:cNvCxnSpPr>
              <p:nvPr/>
            </p:nvCxnSpPr>
            <p:spPr>
              <a:xfrm>
                <a:off x="6613" y="5142"/>
                <a:ext cx="1299" cy="66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32779" idx="2"/>
                <a:endCxn id="32782" idx="0"/>
              </p:cNvCxnSpPr>
              <p:nvPr/>
            </p:nvCxnSpPr>
            <p:spPr>
              <a:xfrm>
                <a:off x="5365" y="6302"/>
                <a:ext cx="2" cy="44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32775" idx="2"/>
                <a:endCxn id="32776" idx="0"/>
              </p:cNvCxnSpPr>
              <p:nvPr/>
            </p:nvCxnSpPr>
            <p:spPr>
              <a:xfrm>
                <a:off x="3057" y="5225"/>
                <a:ext cx="1" cy="48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32776" idx="2"/>
                <a:endCxn id="32777" idx="0"/>
              </p:cNvCxnSpPr>
              <p:nvPr/>
            </p:nvCxnSpPr>
            <p:spPr>
              <a:xfrm>
                <a:off x="3058" y="6267"/>
                <a:ext cx="0" cy="49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32777" idx="2"/>
                <a:endCxn id="32778" idx="0"/>
              </p:cNvCxnSpPr>
              <p:nvPr/>
            </p:nvCxnSpPr>
            <p:spPr>
              <a:xfrm>
                <a:off x="3058" y="7375"/>
                <a:ext cx="1" cy="315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32774" idx="2"/>
                <a:endCxn id="32779" idx="0"/>
              </p:cNvCxnSpPr>
              <p:nvPr/>
            </p:nvCxnSpPr>
            <p:spPr>
              <a:xfrm flipH="1">
                <a:off x="5365" y="5142"/>
                <a:ext cx="1248" cy="643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32782" idx="2"/>
                <a:endCxn id="32785" idx="0"/>
              </p:cNvCxnSpPr>
              <p:nvPr/>
            </p:nvCxnSpPr>
            <p:spPr>
              <a:xfrm>
                <a:off x="5367" y="7242"/>
                <a:ext cx="0" cy="418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32773" idx="2"/>
                <a:endCxn id="32780" idx="0"/>
              </p:cNvCxnSpPr>
              <p:nvPr/>
            </p:nvCxnSpPr>
            <p:spPr>
              <a:xfrm>
                <a:off x="4882" y="4086"/>
                <a:ext cx="0" cy="52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32774" idx="2"/>
                <a:endCxn id="32781" idx="0"/>
              </p:cNvCxnSpPr>
              <p:nvPr/>
            </p:nvCxnSpPr>
            <p:spPr>
              <a:xfrm>
                <a:off x="6613" y="5142"/>
                <a:ext cx="0" cy="683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32783" idx="2"/>
                <a:endCxn id="32784" idx="0"/>
              </p:cNvCxnSpPr>
              <p:nvPr/>
            </p:nvCxnSpPr>
            <p:spPr>
              <a:xfrm>
                <a:off x="7912" y="6285"/>
                <a:ext cx="0" cy="43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52"/>
            <p:cNvSpPr/>
            <p:nvPr/>
          </p:nvSpPr>
          <p:spPr>
            <a:xfrm>
              <a:off x="4514" y="8233"/>
              <a:ext cx="479" cy="47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/>
            <p:cNvCxnSpPr>
              <a:stCxn id="32778" idx="2"/>
              <a:endCxn id="66" idx="0"/>
            </p:cNvCxnSpPr>
            <p:nvPr/>
          </p:nvCxnSpPr>
          <p:spPr>
            <a:xfrm>
              <a:off x="4754" y="7942"/>
              <a:ext cx="0" cy="291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52"/>
            <p:cNvSpPr/>
            <p:nvPr/>
          </p:nvSpPr>
          <p:spPr>
            <a:xfrm>
              <a:off x="6825" y="8233"/>
              <a:ext cx="479" cy="47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连接符 69"/>
            <p:cNvCxnSpPr>
              <a:stCxn id="32785" idx="2"/>
              <a:endCxn id="69" idx="0"/>
            </p:cNvCxnSpPr>
            <p:nvPr/>
          </p:nvCxnSpPr>
          <p:spPr>
            <a:xfrm>
              <a:off x="7062" y="7910"/>
              <a:ext cx="3" cy="323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52"/>
            <p:cNvSpPr/>
            <p:nvPr/>
          </p:nvSpPr>
          <p:spPr>
            <a:xfrm>
              <a:off x="9358" y="7438"/>
              <a:ext cx="479" cy="47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连接符 71"/>
            <p:cNvCxnSpPr>
              <a:stCxn id="32784" idx="2"/>
              <a:endCxn id="71" idx="0"/>
            </p:cNvCxnSpPr>
            <p:nvPr/>
          </p:nvCxnSpPr>
          <p:spPr>
            <a:xfrm flipH="1">
              <a:off x="9598" y="7012"/>
              <a:ext cx="9" cy="426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44525" y="2232025"/>
            <a:ext cx="7672070" cy="4301490"/>
            <a:chOff x="1015" y="3515"/>
            <a:chExt cx="12082" cy="6774"/>
          </a:xfrm>
        </p:grpSpPr>
        <p:grpSp>
          <p:nvGrpSpPr>
            <p:cNvPr id="32772" name="Group 115"/>
            <p:cNvGrpSpPr/>
            <p:nvPr/>
          </p:nvGrpSpPr>
          <p:grpSpPr>
            <a:xfrm>
              <a:off x="1015" y="3515"/>
              <a:ext cx="12083" cy="6775"/>
              <a:chOff x="60" y="1152"/>
              <a:chExt cx="5700" cy="2832"/>
            </a:xfrm>
          </p:grpSpPr>
          <p:sp>
            <p:nvSpPr>
              <p:cNvPr id="5" name="Rectangle 47"/>
              <p:cNvSpPr/>
              <p:nvPr/>
            </p:nvSpPr>
            <p:spPr>
              <a:xfrm>
                <a:off x="1586" y="1152"/>
                <a:ext cx="574" cy="229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48"/>
              <p:cNvSpPr/>
              <p:nvPr/>
            </p:nvSpPr>
            <p:spPr>
              <a:xfrm>
                <a:off x="3960" y="1513"/>
                <a:ext cx="552" cy="215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49"/>
              <p:cNvSpPr/>
              <p:nvPr/>
            </p:nvSpPr>
            <p:spPr>
              <a:xfrm>
                <a:off x="96" y="1584"/>
                <a:ext cx="554" cy="22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50"/>
              <p:cNvSpPr/>
              <p:nvPr/>
            </p:nvSpPr>
            <p:spPr>
              <a:xfrm>
                <a:off x="60" y="1920"/>
                <a:ext cx="612" cy="23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51"/>
              <p:cNvSpPr/>
              <p:nvPr/>
            </p:nvSpPr>
            <p:spPr>
              <a:xfrm>
                <a:off x="85" y="2309"/>
                <a:ext cx="575" cy="25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52"/>
              <p:cNvSpPr/>
              <p:nvPr/>
            </p:nvSpPr>
            <p:spPr>
              <a:xfrm>
                <a:off x="253" y="2746"/>
                <a:ext cx="226" cy="20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53"/>
              <p:cNvSpPr/>
              <p:nvPr/>
            </p:nvSpPr>
            <p:spPr>
              <a:xfrm>
                <a:off x="2866" y="1855"/>
                <a:ext cx="603" cy="21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54"/>
              <p:cNvSpPr/>
              <p:nvPr/>
            </p:nvSpPr>
            <p:spPr>
              <a:xfrm>
                <a:off x="1550" y="1537"/>
                <a:ext cx="164" cy="19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55"/>
              <p:cNvSpPr/>
              <p:nvPr/>
            </p:nvSpPr>
            <p:spPr>
              <a:xfrm>
                <a:off x="4040" y="1919"/>
                <a:ext cx="164" cy="19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6" name="Rectangle 56"/>
              <p:cNvSpPr/>
              <p:nvPr/>
            </p:nvSpPr>
            <p:spPr>
              <a:xfrm>
                <a:off x="2880" y="2256"/>
                <a:ext cx="576" cy="20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57"/>
              <p:cNvSpPr/>
              <p:nvPr/>
            </p:nvSpPr>
            <p:spPr>
              <a:xfrm>
                <a:off x="5040" y="1862"/>
                <a:ext cx="576" cy="20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58"/>
              <p:cNvSpPr/>
              <p:nvPr/>
            </p:nvSpPr>
            <p:spPr>
              <a:xfrm>
                <a:off x="5154" y="2320"/>
                <a:ext cx="235" cy="21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59"/>
              <p:cNvSpPr/>
              <p:nvPr/>
            </p:nvSpPr>
            <p:spPr>
              <a:xfrm>
                <a:off x="2958" y="2639"/>
                <a:ext cx="421" cy="199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num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91" name="Line 66"/>
              <p:cNvSpPr/>
              <p:nvPr/>
            </p:nvSpPr>
            <p:spPr>
              <a:xfrm flipH="1">
                <a:off x="1632" y="1375"/>
                <a:ext cx="0" cy="202"/>
              </a:xfrm>
              <a:prstGeom prst="line">
                <a:avLst/>
              </a:prstGeom>
              <a:ln w="12700" cap="flat" cmpd="sng">
                <a:solidFill>
                  <a:schemeClr val="accent1">
                    <a:shade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2792" name="Line 67"/>
              <p:cNvSpPr/>
              <p:nvPr/>
            </p:nvSpPr>
            <p:spPr>
              <a:xfrm>
                <a:off x="4140" y="1767"/>
                <a:ext cx="9" cy="202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2797" name="Line 72"/>
              <p:cNvSpPr/>
              <p:nvPr/>
            </p:nvSpPr>
            <p:spPr>
              <a:xfrm flipH="1">
                <a:off x="5221" y="2119"/>
                <a:ext cx="1" cy="202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ysDot"/>
                <a:headEnd type="none" w="med" len="med"/>
                <a:tailEnd type="none" w="med" len="med"/>
              </a:ln>
            </p:spPr>
          </p:sp>
          <p:grpSp>
            <p:nvGrpSpPr>
              <p:cNvPr id="32798" name="Group 73"/>
              <p:cNvGrpSpPr/>
              <p:nvPr/>
            </p:nvGrpSpPr>
            <p:grpSpPr>
              <a:xfrm>
                <a:off x="879" y="3240"/>
                <a:ext cx="793" cy="365"/>
                <a:chOff x="2660" y="5834"/>
                <a:chExt cx="1156" cy="596"/>
              </a:xfrm>
            </p:grpSpPr>
            <p:sp>
              <p:nvSpPr>
                <p:cNvPr id="32833" name="Rectangle 74"/>
                <p:cNvSpPr/>
                <p:nvPr/>
              </p:nvSpPr>
              <p:spPr>
                <a:xfrm>
                  <a:off x="2660" y="5834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id</a:t>
                  </a:r>
                  <a:endPara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34" name="Line 75"/>
                <p:cNvSpPr/>
                <p:nvPr/>
              </p:nvSpPr>
              <p:spPr>
                <a:xfrm>
                  <a:off x="3161" y="5834"/>
                  <a:ext cx="0" cy="42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35" name="Line 76"/>
                <p:cNvSpPr/>
                <p:nvPr/>
              </p:nvSpPr>
              <p:spPr>
                <a:xfrm>
                  <a:off x="3498" y="5980"/>
                  <a:ext cx="0" cy="45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</p:grpSp>
          <p:grpSp>
            <p:nvGrpSpPr>
              <p:cNvPr id="32799" name="Group 77"/>
              <p:cNvGrpSpPr/>
              <p:nvPr/>
            </p:nvGrpSpPr>
            <p:grpSpPr>
              <a:xfrm>
                <a:off x="4797" y="3250"/>
                <a:ext cx="793" cy="412"/>
                <a:chOff x="2582" y="5834"/>
                <a:chExt cx="1156" cy="673"/>
              </a:xfrm>
            </p:grpSpPr>
            <p:sp>
              <p:nvSpPr>
                <p:cNvPr id="32830" name="Rectangle 78"/>
                <p:cNvSpPr/>
                <p:nvPr/>
              </p:nvSpPr>
              <p:spPr>
                <a:xfrm>
                  <a:off x="2582" y="5834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id</a:t>
                  </a:r>
                  <a:endPara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31" name="Line 79"/>
                <p:cNvSpPr/>
                <p:nvPr/>
              </p:nvSpPr>
              <p:spPr>
                <a:xfrm>
                  <a:off x="3150" y="5847"/>
                  <a:ext cx="0" cy="42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32" name="Line 80"/>
                <p:cNvSpPr/>
                <p:nvPr/>
              </p:nvSpPr>
              <p:spPr>
                <a:xfrm>
                  <a:off x="3420" y="6057"/>
                  <a:ext cx="0" cy="45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</p:grpSp>
          <p:grpSp>
            <p:nvGrpSpPr>
              <p:cNvPr id="32800" name="Group 81"/>
              <p:cNvGrpSpPr/>
              <p:nvPr/>
            </p:nvGrpSpPr>
            <p:grpSpPr>
              <a:xfrm>
                <a:off x="3451" y="3250"/>
                <a:ext cx="793" cy="253"/>
                <a:chOff x="6306" y="5910"/>
                <a:chExt cx="1156" cy="413"/>
              </a:xfrm>
            </p:grpSpPr>
            <p:sp>
              <p:nvSpPr>
                <p:cNvPr id="32828" name="Rectangle 82"/>
                <p:cNvSpPr/>
                <p:nvPr/>
              </p:nvSpPr>
              <p:spPr>
                <a:xfrm>
                  <a:off x="6306" y="5910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54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num    5</a:t>
                  </a:r>
                  <a:endPara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29" name="Line 83"/>
                <p:cNvSpPr/>
                <p:nvPr/>
              </p:nvSpPr>
              <p:spPr>
                <a:xfrm flipH="1">
                  <a:off x="6870" y="5923"/>
                  <a:ext cx="4" cy="40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801" name="Group 84"/>
              <p:cNvGrpSpPr/>
              <p:nvPr/>
            </p:nvGrpSpPr>
            <p:grpSpPr>
              <a:xfrm>
                <a:off x="3943" y="2707"/>
                <a:ext cx="1173" cy="250"/>
                <a:chOff x="7626" y="5010"/>
                <a:chExt cx="1710" cy="408"/>
              </a:xfrm>
            </p:grpSpPr>
            <p:sp>
              <p:nvSpPr>
                <p:cNvPr id="32825" name="Rectangle 85"/>
                <p:cNvSpPr/>
                <p:nvPr/>
              </p:nvSpPr>
              <p:spPr>
                <a:xfrm>
                  <a:off x="7626" y="5010"/>
                  <a:ext cx="1710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126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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2826" name="Line 86"/>
                <p:cNvSpPr/>
                <p:nvPr/>
              </p:nvSpPr>
              <p:spPr>
                <a:xfrm>
                  <a:off x="8194" y="5023"/>
                  <a:ext cx="1" cy="382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27" name="Line 87"/>
                <p:cNvSpPr/>
                <p:nvPr/>
              </p:nvSpPr>
              <p:spPr>
                <a:xfrm>
                  <a:off x="8777" y="5010"/>
                  <a:ext cx="0" cy="39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802" name="Group 88"/>
              <p:cNvGrpSpPr/>
              <p:nvPr/>
            </p:nvGrpSpPr>
            <p:grpSpPr>
              <a:xfrm>
                <a:off x="1496" y="2119"/>
                <a:ext cx="1172" cy="251"/>
                <a:chOff x="7626" y="5010"/>
                <a:chExt cx="1710" cy="408"/>
              </a:xfrm>
            </p:grpSpPr>
            <p:sp>
              <p:nvSpPr>
                <p:cNvPr id="32822" name="Rectangle 89"/>
                <p:cNvSpPr/>
                <p:nvPr/>
              </p:nvSpPr>
              <p:spPr>
                <a:xfrm>
                  <a:off x="7626" y="5010"/>
                  <a:ext cx="1710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126000" tIns="10800" rIns="18000" bIns="10800"/>
                <a:p>
                  <a:pPr algn="l"/>
                  <a:r>
                    <a:rPr lang="zh-CN" altLang="en-US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+</a:t>
                  </a:r>
                  <a:endPara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23" name="Line 90"/>
                <p:cNvSpPr/>
                <p:nvPr/>
              </p:nvSpPr>
              <p:spPr>
                <a:xfrm>
                  <a:off x="8194" y="5023"/>
                  <a:ext cx="1" cy="387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24" name="Line 91"/>
                <p:cNvSpPr/>
                <p:nvPr/>
              </p:nvSpPr>
              <p:spPr>
                <a:xfrm>
                  <a:off x="8777" y="5010"/>
                  <a:ext cx="0" cy="39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803" name="Rectangle 92"/>
              <p:cNvSpPr/>
              <p:nvPr/>
            </p:nvSpPr>
            <p:spPr>
              <a:xfrm>
                <a:off x="192" y="3648"/>
                <a:ext cx="2208" cy="33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指向符号表中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的入口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04" name="Rectangle 93"/>
              <p:cNvSpPr/>
              <p:nvPr/>
            </p:nvSpPr>
            <p:spPr>
              <a:xfrm>
                <a:off x="3557" y="3648"/>
                <a:ext cx="2203" cy="335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指向符号表中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的入口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05" name="Line 94"/>
              <p:cNvSpPr/>
              <p:nvPr/>
            </p:nvSpPr>
            <p:spPr>
              <a:xfrm>
                <a:off x="1800" y="1412"/>
                <a:ext cx="0" cy="707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lgDash"/>
                <a:headEnd type="none" w="med" len="med"/>
                <a:tailEnd type="stealth" w="lg" len="med"/>
              </a:ln>
            </p:spPr>
          </p:sp>
          <p:sp>
            <p:nvSpPr>
              <p:cNvPr id="32814" name="Line 103"/>
              <p:cNvSpPr/>
              <p:nvPr/>
            </p:nvSpPr>
            <p:spPr>
              <a:xfrm>
                <a:off x="4936" y="2881"/>
                <a:ext cx="0" cy="368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32817" name="Freeform 106"/>
              <p:cNvSpPr/>
              <p:nvPr/>
            </p:nvSpPr>
            <p:spPr>
              <a:xfrm>
                <a:off x="3743" y="2881"/>
                <a:ext cx="772" cy="368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295" y="69"/>
                  </a:cxn>
                  <a:cxn ang="0">
                    <a:pos x="58" y="80"/>
                  </a:cxn>
                  <a:cxn ang="0">
                    <a:pos x="0" y="139"/>
                  </a:cxn>
                </a:cxnLst>
                <a:pathLst>
                  <a:path w="1126" h="600">
                    <a:moveTo>
                      <a:pt x="1126" y="0"/>
                    </a:moveTo>
                    <a:cubicBezTo>
                      <a:pt x="1091" y="50"/>
                      <a:pt x="1073" y="243"/>
                      <a:pt x="916" y="301"/>
                    </a:cubicBezTo>
                    <a:cubicBezTo>
                      <a:pt x="759" y="359"/>
                      <a:pt x="334" y="296"/>
                      <a:pt x="181" y="346"/>
                    </a:cubicBezTo>
                    <a:cubicBezTo>
                      <a:pt x="28" y="396"/>
                      <a:pt x="38" y="547"/>
                      <a:pt x="0" y="600"/>
                    </a:cubicBezTo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pPr algn="ctr"/>
                <a:endParaRPr lang="zh-CN" altLang="en-US" sz="1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18" name="Freeform 107"/>
              <p:cNvSpPr/>
              <p:nvPr/>
            </p:nvSpPr>
            <p:spPr>
              <a:xfrm>
                <a:off x="5059" y="2083"/>
                <a:ext cx="375" cy="1157"/>
              </a:xfrm>
              <a:custGeom>
                <a:avLst/>
                <a:gdLst/>
                <a:ahLst/>
                <a:cxnLst>
                  <a:cxn ang="0">
                    <a:pos x="170" y="0"/>
                  </a:cxn>
                  <a:cxn ang="0">
                    <a:pos x="170" y="296"/>
                  </a:cxn>
                  <a:cxn ang="0">
                    <a:pos x="132" y="375"/>
                  </a:cxn>
                  <a:cxn ang="0">
                    <a:pos x="69" y="410"/>
                  </a:cxn>
                  <a:cxn ang="0">
                    <a:pos x="0" y="433"/>
                  </a:cxn>
                </a:cxnLst>
                <a:pathLst>
                  <a:path w="546" h="1890">
                    <a:moveTo>
                      <a:pt x="526" y="0"/>
                    </a:moveTo>
                    <a:cubicBezTo>
                      <a:pt x="536" y="509"/>
                      <a:pt x="546" y="1018"/>
                      <a:pt x="526" y="1290"/>
                    </a:cubicBezTo>
                    <a:cubicBezTo>
                      <a:pt x="506" y="1562"/>
                      <a:pt x="458" y="1552"/>
                      <a:pt x="406" y="1634"/>
                    </a:cubicBezTo>
                    <a:cubicBezTo>
                      <a:pt x="354" y="1716"/>
                      <a:pt x="279" y="1742"/>
                      <a:pt x="211" y="1785"/>
                    </a:cubicBezTo>
                    <a:cubicBezTo>
                      <a:pt x="143" y="1828"/>
                      <a:pt x="44" y="1868"/>
                      <a:pt x="0" y="1890"/>
                    </a:cubicBezTo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lgDash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pPr algn="ctr"/>
                <a:endParaRPr lang="zh-CN" altLang="en-US" sz="1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" name="直接连接符 19"/>
            <p:cNvCxnSpPr>
              <a:stCxn id="5" idx="1"/>
            </p:cNvCxnSpPr>
            <p:nvPr/>
          </p:nvCxnSpPr>
          <p:spPr>
            <a:xfrm flipH="1">
              <a:off x="1530" y="3789"/>
              <a:ext cx="2720" cy="81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5" idx="3"/>
              <a:endCxn id="6" idx="1"/>
            </p:cNvCxnSpPr>
            <p:nvPr/>
          </p:nvCxnSpPr>
          <p:spPr>
            <a:xfrm>
              <a:off x="5467" y="3789"/>
              <a:ext cx="3815" cy="84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2"/>
              <a:endCxn id="17" idx="1"/>
            </p:cNvCxnSpPr>
            <p:nvPr/>
          </p:nvCxnSpPr>
          <p:spPr>
            <a:xfrm>
              <a:off x="9867" y="4893"/>
              <a:ext cx="1705" cy="562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2"/>
            </p:cNvCxnSpPr>
            <p:nvPr/>
          </p:nvCxnSpPr>
          <p:spPr>
            <a:xfrm>
              <a:off x="9867" y="4893"/>
              <a:ext cx="55" cy="2321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7" idx="3"/>
            </p:cNvCxnSpPr>
            <p:nvPr/>
          </p:nvCxnSpPr>
          <p:spPr>
            <a:xfrm>
              <a:off x="2265" y="4819"/>
              <a:ext cx="966" cy="364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8" idx="3"/>
            </p:cNvCxnSpPr>
            <p:nvPr/>
          </p:nvCxnSpPr>
          <p:spPr>
            <a:xfrm>
              <a:off x="2312" y="5629"/>
              <a:ext cx="692" cy="283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0" idx="3"/>
            </p:cNvCxnSpPr>
            <p:nvPr/>
          </p:nvCxnSpPr>
          <p:spPr>
            <a:xfrm>
              <a:off x="2287" y="6591"/>
              <a:ext cx="491" cy="1871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/>
            <p:nvPr/>
          </p:nvCxnSpPr>
          <p:spPr>
            <a:xfrm rot="5400000">
              <a:off x="2834" y="6671"/>
              <a:ext cx="2301" cy="128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3" idx="2"/>
              <a:endCxn id="16" idx="0"/>
            </p:cNvCxnSpPr>
            <p:nvPr/>
          </p:nvCxnSpPr>
          <p:spPr>
            <a:xfrm>
              <a:off x="7602" y="5714"/>
              <a:ext cx="2" cy="442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3" idx="3"/>
            </p:cNvCxnSpPr>
            <p:nvPr/>
          </p:nvCxnSpPr>
          <p:spPr>
            <a:xfrm>
              <a:off x="8241" y="5456"/>
              <a:ext cx="359" cy="310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6" idx="3"/>
            </p:cNvCxnSpPr>
            <p:nvPr/>
          </p:nvCxnSpPr>
          <p:spPr>
            <a:xfrm>
              <a:off x="8214" y="6405"/>
              <a:ext cx="120" cy="2057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9582" y="6080"/>
              <a:ext cx="0" cy="1021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407" y="6080"/>
              <a:ext cx="3175" cy="0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7" idx="2"/>
              <a:endCxn id="8" idx="0"/>
            </p:cNvCxnSpPr>
            <p:nvPr/>
          </p:nvCxnSpPr>
          <p:spPr>
            <a:xfrm flipH="1">
              <a:off x="1664" y="5089"/>
              <a:ext cx="14" cy="263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8" idx="2"/>
              <a:endCxn id="10" idx="0"/>
            </p:cNvCxnSpPr>
            <p:nvPr/>
          </p:nvCxnSpPr>
          <p:spPr>
            <a:xfrm>
              <a:off x="1664" y="5905"/>
              <a:ext cx="14" cy="37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0" idx="2"/>
              <a:endCxn id="12" idx="0"/>
            </p:cNvCxnSpPr>
            <p:nvPr/>
          </p:nvCxnSpPr>
          <p:spPr>
            <a:xfrm flipH="1">
              <a:off x="1664" y="6900"/>
              <a:ext cx="13" cy="42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7602" y="4833"/>
              <a:ext cx="1980" cy="364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6" idx="2"/>
              <a:endCxn id="19" idx="0"/>
            </p:cNvCxnSpPr>
            <p:nvPr/>
          </p:nvCxnSpPr>
          <p:spPr>
            <a:xfrm>
              <a:off x="7604" y="6654"/>
              <a:ext cx="0" cy="41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类型的结构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 → BC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int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float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[num]C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C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є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语法制导定义：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生成一个基本类型或者一个数组类型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927100" y="2284730"/>
          <a:ext cx="6394450" cy="370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/>
                <a:gridCol w="4368800"/>
              </a:tblGrid>
              <a:tr h="47244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  生  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  义  规  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→ BC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C.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B.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49403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 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integer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  <a:tr h="57213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 float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float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  <a:tr h="767715">
                <a:tc>
                  <a:txBody>
                    <a:bodyPr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 [num]C</a:t>
                      </a:r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array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(num.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val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C</a:t>
                      </a:r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C</a:t>
                      </a:r>
                      <a:r>
                        <a:rPr lang="en-US" altLang="zh-CN" sz="200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b 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= C.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b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  <a:tr h="635635">
                <a:tc>
                  <a:txBody>
                    <a:bodyPr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 → є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C.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= C.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b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7527925" y="3915410"/>
            <a:ext cx="1362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综合属性，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继承属性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5a0226ec-32f7-43a3-b950-99012e4ab5fa}"/>
</p:tagLst>
</file>

<file path=ppt/tags/tag3.xml><?xml version="1.0" encoding="utf-8"?>
<p:tagLst xmlns:p="http://schemas.openxmlformats.org/presentationml/2006/main">
  <p:tag name="KSO_WM_UNIT_TABLE_BEAUTIFY" val="smartTable{5a0226ec-32f7-43a3-b950-99012e4ab5fa}"/>
</p:tagLst>
</file>

<file path=ppt/tags/tag4.xml><?xml version="1.0" encoding="utf-8"?>
<p:tagLst xmlns:p="http://schemas.openxmlformats.org/presentationml/2006/main">
  <p:tag name="KSO_WM_UNIT_TABLE_BEAUTIFY" val="smartTable{5a0226ec-32f7-43a3-b950-99012e4ab5fa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1577</Words>
  <Application>WPS 演示</Application>
  <PresentationFormat>全屏显示(4:3)</PresentationFormat>
  <Paragraphs>281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楷体</vt:lpstr>
      <vt:lpstr>Times New Roman</vt:lpstr>
      <vt:lpstr>Symbol</vt:lpstr>
      <vt:lpstr>微软雅黑</vt:lpstr>
      <vt:lpstr>Arial Unicode MS</vt:lpstr>
      <vt:lpstr>方正舒体</vt:lpstr>
      <vt:lpstr>等线</vt:lpstr>
      <vt:lpstr>透明</vt:lpstr>
      <vt:lpstr>常见语法制导翻译示例</vt:lpstr>
      <vt:lpstr>课程内容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总结</vt:lpstr>
      <vt:lpstr>谢谢！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antony</cp:lastModifiedBy>
  <cp:revision>1071</cp:revision>
  <dcterms:created xsi:type="dcterms:W3CDTF">2013-06-17T05:43:00Z</dcterms:created>
  <dcterms:modified xsi:type="dcterms:W3CDTF">2022-05-19T03:15:39Z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2052-11.1.0.11411</vt:lpwstr>
  </property>
  <property fmtid="{D5CDD505-2E9C-101B-9397-08002B2CF9AE}" pid="3" name="ICV">
    <vt:lpwstr>D83B5376496049FF8E592E25788248F2</vt:lpwstr>
  </property>
</Properties>
</file>