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536" r:id="rId5"/>
    <p:sldId id="285" r:id="rId6"/>
    <p:sldId id="537" r:id="rId7"/>
    <p:sldId id="538" r:id="rId8"/>
    <p:sldId id="587" r:id="rId9"/>
    <p:sldId id="541" r:id="rId10"/>
    <p:sldId id="540" r:id="rId11"/>
    <p:sldId id="542" r:id="rId12"/>
    <p:sldId id="543" r:id="rId13"/>
    <p:sldId id="544" r:id="rId14"/>
    <p:sldId id="545" r:id="rId15"/>
    <p:sldId id="558" r:id="rId16"/>
    <p:sldId id="576" r:id="rId17"/>
    <p:sldId id="577" r:id="rId18"/>
    <p:sldId id="578" r:id="rId19"/>
    <p:sldId id="579" r:id="rId20"/>
    <p:sldId id="580" r:id="rId21"/>
    <p:sldId id="562" r:id="rId22"/>
    <p:sldId id="582" r:id="rId23"/>
    <p:sldId id="581" r:id="rId24"/>
    <p:sldId id="583" r:id="rId25"/>
    <p:sldId id="424" r:id="rId26"/>
    <p:sldId id="511" r:id="rId27"/>
    <p:sldId id="546" r:id="rId28"/>
    <p:sldId id="547" r:id="rId29"/>
    <p:sldId id="549" r:id="rId30"/>
    <p:sldId id="552" r:id="rId31"/>
    <p:sldId id="553" r:id="rId32"/>
    <p:sldId id="586" r:id="rId33"/>
    <p:sldId id="551" r:id="rId34"/>
    <p:sldId id="554" r:id="rId35"/>
    <p:sldId id="292" r:id="rId36"/>
    <p:sldId id="368" r:id="rId37"/>
    <p:sldId id="567" r:id="rId38"/>
    <p:sldId id="568" r:id="rId39"/>
    <p:sldId id="569" r:id="rId40"/>
    <p:sldId id="555" r:id="rId41"/>
    <p:sldId id="556" r:id="rId42"/>
    <p:sldId id="570" r:id="rId43"/>
    <p:sldId id="571" r:id="rId44"/>
    <p:sldId id="572" r:id="rId45"/>
    <p:sldId id="574" r:id="rId46"/>
    <p:sldId id="575" r:id="rId47"/>
    <p:sldId id="284" r:id="rId48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314C4C9D-AE76-4E05-B037-5A5DB805C9BD}">
          <p14:sldIdLst>
            <p14:sldId id="256"/>
          </p14:sldIdLst>
        </p14:section>
        <p14:section name="目录页" id="{008E412F-DBDA-49D6-8F52-3723921DFE03}">
          <p14:sldIdLst>
            <p14:sldId id="257"/>
          </p14:sldIdLst>
        </p14:section>
        <p14:section name="过渡页" id="{8A3C5D5E-FAF1-4CC7-AAB2-6446E7D3DE63}">
          <p14:sldIdLst>
            <p14:sldId id="258"/>
            <p14:sldId id="536"/>
            <p14:sldId id="285"/>
            <p14:sldId id="537"/>
            <p14:sldId id="538"/>
            <p14:sldId id="587"/>
            <p14:sldId id="541"/>
            <p14:sldId id="540"/>
            <p14:sldId id="542"/>
            <p14:sldId id="543"/>
            <p14:sldId id="544"/>
            <p14:sldId id="545"/>
            <p14:sldId id="558"/>
            <p14:sldId id="576"/>
            <p14:sldId id="577"/>
            <p14:sldId id="578"/>
            <p14:sldId id="579"/>
            <p14:sldId id="580"/>
            <p14:sldId id="562"/>
            <p14:sldId id="582"/>
            <p14:sldId id="581"/>
            <p14:sldId id="583"/>
            <p14:sldId id="424"/>
            <p14:sldId id="511"/>
            <p14:sldId id="546"/>
            <p14:sldId id="547"/>
            <p14:sldId id="549"/>
            <p14:sldId id="552"/>
            <p14:sldId id="553"/>
            <p14:sldId id="586"/>
            <p14:sldId id="551"/>
            <p14:sldId id="554"/>
            <p14:sldId id="292"/>
            <p14:sldId id="368"/>
            <p14:sldId id="567"/>
            <p14:sldId id="568"/>
            <p14:sldId id="569"/>
            <p14:sldId id="555"/>
            <p14:sldId id="556"/>
            <p14:sldId id="570"/>
            <p14:sldId id="571"/>
            <p14:sldId id="572"/>
            <p14:sldId id="574"/>
            <p14:sldId id="575"/>
          </p14:sldIdLst>
        </p14:section>
        <p14:section name="结束页" id="{98773F69-2DDF-47CC-BD69-D575D8CAAC6E}">
          <p14:sldIdLst>
            <p14:sldId id="284"/>
          </p14:sldIdLst>
        </p14:section>
        <p14:section name="版权页" id="{C8AD3B51-1B7B-4E69-9180-4DEC6400FEC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29" userDrawn="1">
          <p15:clr>
            <a:srgbClr val="A4A3A4"/>
          </p15:clr>
        </p15:guide>
        <p15:guide id="2" orient="horz" pos="4190" userDrawn="1">
          <p15:clr>
            <a:srgbClr val="A4A3A4"/>
          </p15:clr>
        </p15:guide>
        <p15:guide id="3" pos="230" userDrawn="1">
          <p15:clr>
            <a:srgbClr val="A4A3A4"/>
          </p15:clr>
        </p15:guide>
        <p15:guide id="4" pos="7449" userDrawn="1">
          <p15:clr>
            <a:srgbClr val="A4A3A4"/>
          </p15:clr>
        </p15:guide>
        <p15:guide id="7" orient="horz" pos="4017" userDrawn="1">
          <p15:clr>
            <a:srgbClr val="A4A3A4"/>
          </p15:clr>
        </p15:guide>
        <p15:guide id="8" orient="horz" pos="3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DA3"/>
    <a:srgbClr val="0000CC"/>
    <a:srgbClr val="CC99FF"/>
    <a:srgbClr val="033455"/>
    <a:srgbClr val="C3FDFC"/>
    <a:srgbClr val="000099"/>
    <a:srgbClr val="F7B500"/>
    <a:srgbClr val="B74B6F"/>
    <a:srgbClr val="CCDA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7" autoAdjust="0"/>
    <p:restoredTop sz="94618" autoAdjust="0"/>
  </p:normalViewPr>
  <p:slideViewPr>
    <p:cSldViewPr snapToGrid="0" showGuides="1">
      <p:cViewPr varScale="1">
        <p:scale>
          <a:sx n="79" d="100"/>
          <a:sy n="79" d="100"/>
        </p:scale>
        <p:origin x="758" y="82"/>
      </p:cViewPr>
      <p:guideLst>
        <p:guide orient="horz" pos="129"/>
        <p:guide orient="horz" pos="4190"/>
        <p:guide pos="230"/>
        <p:guide pos="7449"/>
        <p:guide orient="horz" pos="4017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2022-11-10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3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 完成后关闭编辑母版即可。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43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044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55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44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77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629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478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27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10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370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56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24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087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05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498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45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823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205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947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475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600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52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0430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999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725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3389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7511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646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373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562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565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608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532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6428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6944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4701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326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291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402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493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0704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 完成后关闭编辑母版即可。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17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3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90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29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42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68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5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0493829" y="6443180"/>
            <a:ext cx="1611085" cy="394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FC915648-D7D8-4D47-AF2E-2616F9195BD5}" type="slidenum"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>
                <a:lnSpc>
                  <a:spcPct val="120000"/>
                </a:lnSpc>
              </a:pPr>
              <a:t>‹#›</a:t>
            </a:fld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2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9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72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5.w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s3.baidu.com/-fo3dSag_xI4khGko9WTAnF6hhy/baike/s%3D220/sign=c6dc62ef0ef3d7ca08f63874c21dbe3c/ac345982b2b7d0a2520a214cc9ef76094a369a1b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82" y="172899"/>
            <a:ext cx="1243061" cy="126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A_矩形 259">
            <a:extLst>
              <a:ext uri="{FF2B5EF4-FFF2-40B4-BE49-F238E27FC236}">
                <a16:creationId xmlns:a16="http://schemas.microsoft.com/office/drawing/2014/main" id="{E9658C39-C617-44C2-9612-E2A79A297F5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66521" y="2593601"/>
            <a:ext cx="6859228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5400" b="1" kern="5000" spc="300" dirty="0" smtClean="0">
                <a:solidFill>
                  <a:sysClr val="windowText" lastClr="000000"/>
                </a:solidFill>
                <a:cs typeface="Arial" panose="020B0604020202020204" pitchFamily="34" charset="0"/>
              </a:rPr>
              <a:t>模拟与数字电路设计</a:t>
            </a:r>
            <a:endParaRPr lang="zh-CN" altLang="en-US" sz="5400" b="1" kern="5000" spc="300" dirty="0"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F9E8E92-6587-48DD-B299-370A81BE0A8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428" y="928356"/>
            <a:ext cx="5207913" cy="4748543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BFF94A7B-57E5-4D8B-B01C-2C7B7F50E83E}"/>
              </a:ext>
            </a:extLst>
          </p:cNvPr>
          <p:cNvGrpSpPr/>
          <p:nvPr/>
        </p:nvGrpSpPr>
        <p:grpSpPr>
          <a:xfrm>
            <a:off x="0" y="5645729"/>
            <a:ext cx="12192000" cy="1244334"/>
            <a:chOff x="0" y="5645729"/>
            <a:chExt cx="12192000" cy="124433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AC68F4A-44F1-4603-A383-D56F83DF97ED}"/>
                </a:ext>
              </a:extLst>
            </p:cNvPr>
            <p:cNvSpPr/>
            <p:nvPr/>
          </p:nvSpPr>
          <p:spPr>
            <a:xfrm>
              <a:off x="0" y="5676899"/>
              <a:ext cx="12192000" cy="1213164"/>
            </a:xfrm>
            <a:prstGeom prst="rect">
              <a:avLst/>
            </a:prstGeom>
            <a:solidFill>
              <a:srgbClr val="033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0BE2E99-B319-4F6F-A039-AB9C5DECCCB1}"/>
                </a:ext>
              </a:extLst>
            </p:cNvPr>
            <p:cNvSpPr/>
            <p:nvPr/>
          </p:nvSpPr>
          <p:spPr>
            <a:xfrm>
              <a:off x="0" y="5645729"/>
              <a:ext cx="12192000" cy="3048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PA_矩形 259">
            <a:extLst>
              <a:ext uri="{FF2B5EF4-FFF2-40B4-BE49-F238E27FC236}">
                <a16:creationId xmlns:a16="http://schemas.microsoft.com/office/drawing/2014/main" id="{58F6E0B6-B992-4A1D-B9FD-C581906ED4A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04362" y="6367572"/>
            <a:ext cx="6069212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2022</a:t>
            </a:r>
            <a:r>
              <a:rPr lang="zh-CN" altLang="en-US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年</a:t>
            </a:r>
            <a:r>
              <a:rPr lang="en-US" altLang="zh-CN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月</a:t>
            </a:r>
            <a:r>
              <a:rPr lang="en-US" altLang="zh-CN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19</a:t>
            </a:r>
            <a:r>
              <a:rPr lang="zh-CN" altLang="en-US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日星期六</a:t>
            </a:r>
            <a:r>
              <a:rPr lang="en-US" altLang="zh-CN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时</a:t>
            </a:r>
            <a:r>
              <a:rPr lang="en-US" altLang="zh-CN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23</a:t>
            </a:r>
            <a:r>
              <a:rPr lang="zh-CN" altLang="en-US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分</a:t>
            </a:r>
            <a:r>
              <a:rPr lang="en-US" altLang="zh-CN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44</a:t>
            </a:r>
            <a:r>
              <a:rPr lang="zh-CN" altLang="en-US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秒</a:t>
            </a:r>
            <a:endParaRPr lang="en-US" altLang="zh-CN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66">
            <a:extLst>
              <a:ext uri="{FF2B5EF4-FFF2-40B4-BE49-F238E27FC236}">
                <a16:creationId xmlns:a16="http://schemas.microsoft.com/office/drawing/2014/main" id="{2674166A-B663-4F67-AF25-35CD6EC9A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04331"/>
            <a:ext cx="58876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Black"/>
                <a:ea typeface="微软雅黑" panose="020B0503020204020204" pitchFamily="34" charset="-122"/>
                <a:cs typeface="Arial" panose="020B0604020202020204" pitchFamily="34" charset="0"/>
              </a:rPr>
              <a:t>苏州大学计算机科学与技术学院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Black"/>
                <a:ea typeface="微软雅黑" panose="020B0503020204020204" pitchFamily="34" charset="-122"/>
                <a:cs typeface="Arial" panose="020B0604020202020204" pitchFamily="34" charset="0"/>
              </a:rPr>
              <a:t>软件学院）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 Black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05678" y="1036638"/>
            <a:ext cx="11062253" cy="151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folHlink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9pPr>
          </a:lstStyle>
          <a:p>
            <a:pPr algn="just">
              <a:buFontTx/>
              <a:buNone/>
              <a:defRPr/>
            </a:pP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  【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】 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设计一个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3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人抢答电路。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3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人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A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B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C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各控制一个按键开关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K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A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K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B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K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C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和一个发光二极管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D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A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D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B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D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C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。谁先按下开关，谁的发光二极管亮，同时使其他人的抢答信号无效。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14225" y="210034"/>
            <a:ext cx="4186375" cy="724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tIns="14400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 smtClean="0"/>
              <a:t>触发器应用举例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121" y="2478294"/>
            <a:ext cx="6553200" cy="404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4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05678" y="1036638"/>
            <a:ext cx="11062253" cy="151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folHlink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9pPr>
          </a:lstStyle>
          <a:p>
            <a:pPr algn="just">
              <a:buFontTx/>
              <a:buNone/>
              <a:defRPr/>
            </a:pP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  【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】 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设计一个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3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人抢答电路。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3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人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A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B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C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各控制一个按键开关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K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A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K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B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K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C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和一个发光二极管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D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A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D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B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D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C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。谁先按下开关，谁的发光二极管亮，同时使其他人的抢答信号无效。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14225" y="210034"/>
            <a:ext cx="4186375" cy="724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tIns="14400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 smtClean="0"/>
              <a:t>触发器应用举例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121" y="2478294"/>
            <a:ext cx="6553200" cy="404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853" y="2970003"/>
            <a:ext cx="2843213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391" y="3465303"/>
            <a:ext cx="962025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953" y="3462128"/>
            <a:ext cx="1303338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18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05678" y="1036638"/>
            <a:ext cx="11062253" cy="151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folHlink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9pPr>
          </a:lstStyle>
          <a:p>
            <a:pPr algn="just">
              <a:buFontTx/>
              <a:buNone/>
              <a:defRPr/>
            </a:pP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  【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】 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设计一个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3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人抢答电路。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3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人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A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B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C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各控制一个按键开关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K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A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K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B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K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C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和一个发光二极管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D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A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D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B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D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C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。谁先按下开关，谁的发光二极管亮，同时使其他人的抢答信号无效。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14225" y="210034"/>
            <a:ext cx="4186375" cy="724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tIns="14400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 smtClean="0"/>
              <a:t>触发器应用举例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121" y="2478294"/>
            <a:ext cx="6553200" cy="404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853" y="2970003"/>
            <a:ext cx="2843213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391" y="3465303"/>
            <a:ext cx="962025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953" y="3462128"/>
            <a:ext cx="1303338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9083257" y="3152217"/>
            <a:ext cx="22612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 smtClean="0">
                <a:solidFill>
                  <a:srgbClr val="FF0000"/>
                </a:solidFill>
                <a:latin typeface="+mn-ea"/>
              </a:rPr>
              <a:t>问题：稳定性不够，抢到，手松开，其它的灯可能亮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05678" y="1036638"/>
            <a:ext cx="11062253" cy="151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folHlink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9pPr>
          </a:lstStyle>
          <a:p>
            <a:pPr algn="just">
              <a:buFontTx/>
              <a:buNone/>
              <a:defRPr/>
            </a:pP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  【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】 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设计一个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3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人抢答电路。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3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人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A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B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C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各控制一个按键开关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K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A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K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B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K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C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和一个发光二极管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D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A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D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B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D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C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。谁先按下开关，谁的发光二极管亮，同时使其他人的抢答信号无效。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14225" y="210034"/>
            <a:ext cx="4186375" cy="724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tIns="14400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 smtClean="0"/>
              <a:t>触发器应用举例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2066925"/>
            <a:ext cx="6981825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796924" y="2656716"/>
            <a:ext cx="3032125" cy="1562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folHlink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400" kern="0" dirty="0" smtClean="0">
                <a:solidFill>
                  <a:srgbClr val="FF3300"/>
                </a:solidFill>
              </a:rPr>
              <a:t>    利用触发器的“记忆”作用，使抢答电路工作更可靠、稳定。</a:t>
            </a:r>
            <a:endParaRPr lang="zh-CN" altLang="en-US" sz="2400" kern="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5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614225" y="210034"/>
            <a:ext cx="4186375" cy="724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tIns="14400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 smtClean="0"/>
              <a:t>触发器应用举例 </a:t>
            </a:r>
            <a:r>
              <a:rPr lang="en-US" altLang="zh-CN" sz="3200" dirty="0" smtClean="0"/>
              <a:t>2</a:t>
            </a:r>
            <a:endParaRPr lang="zh-CN" altLang="en-US" sz="3200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0"/>
          <a:stretch/>
        </p:blipFill>
        <p:spPr>
          <a:xfrm>
            <a:off x="3276601" y="934279"/>
            <a:ext cx="5715000" cy="4255478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14225" y="1658524"/>
            <a:ext cx="2662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0" dirty="0">
                <a:solidFill>
                  <a:srgbClr val="0000CC"/>
                </a:solidFill>
                <a:latin typeface="+mn-ea"/>
              </a:rPr>
              <a:t>静态</a:t>
            </a:r>
            <a:r>
              <a:rPr lang="en-US" altLang="zh-CN" sz="2000" kern="0" dirty="0">
                <a:solidFill>
                  <a:srgbClr val="0000CC"/>
                </a:solidFill>
                <a:latin typeface="+mn-ea"/>
              </a:rPr>
              <a:t>RAM</a:t>
            </a:r>
            <a:r>
              <a:rPr lang="zh-CN" altLang="en-US" sz="2000" kern="0" dirty="0">
                <a:solidFill>
                  <a:srgbClr val="0000CC"/>
                </a:solidFill>
                <a:latin typeface="+mn-ea"/>
              </a:rPr>
              <a:t>是利用</a:t>
            </a:r>
            <a:r>
              <a:rPr lang="zh-CN" altLang="en-US" sz="2000" kern="0" dirty="0">
                <a:solidFill>
                  <a:srgbClr val="FF0000"/>
                </a:solidFill>
                <a:latin typeface="+mn-ea"/>
              </a:rPr>
              <a:t>双稳态触发器</a:t>
            </a:r>
            <a:r>
              <a:rPr lang="zh-CN" altLang="en-US" sz="2000" kern="0" dirty="0">
                <a:solidFill>
                  <a:srgbClr val="0000CC"/>
                </a:solidFill>
                <a:latin typeface="+mn-ea"/>
              </a:rPr>
              <a:t>来记忆</a:t>
            </a:r>
            <a:r>
              <a:rPr lang="zh-CN" altLang="en-US" sz="2000" kern="0" dirty="0" smtClean="0">
                <a:solidFill>
                  <a:srgbClr val="0000CC"/>
                </a:solidFill>
                <a:latin typeface="+mn-ea"/>
              </a:rPr>
              <a:t>信息</a:t>
            </a:r>
            <a:endParaRPr lang="zh-CN" altLang="en-US" sz="2000" dirty="0"/>
          </a:p>
        </p:txBody>
      </p:sp>
      <p:sp>
        <p:nvSpPr>
          <p:cNvPr id="3" name="椭圆 2"/>
          <p:cNvSpPr/>
          <p:nvPr/>
        </p:nvSpPr>
        <p:spPr>
          <a:xfrm>
            <a:off x="4677508" y="3079602"/>
            <a:ext cx="2892669" cy="153636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02548" y="5430424"/>
            <a:ext cx="52678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 dirty="0" smtClean="0">
                <a:solidFill>
                  <a:srgbClr val="0000CC"/>
                </a:solidFill>
                <a:latin typeface="+mn-ea"/>
              </a:rPr>
              <a:t>T</a:t>
            </a:r>
            <a:r>
              <a:rPr lang="en-US" altLang="zh-CN" sz="2000" kern="0" baseline="-25000" dirty="0" smtClean="0">
                <a:solidFill>
                  <a:srgbClr val="0000CC"/>
                </a:solidFill>
                <a:latin typeface="+mn-ea"/>
              </a:rPr>
              <a:t>1</a:t>
            </a:r>
            <a:r>
              <a:rPr lang="zh-CN" altLang="en-US" sz="2000" kern="0" dirty="0" smtClean="0">
                <a:solidFill>
                  <a:srgbClr val="0000CC"/>
                </a:solidFill>
                <a:latin typeface="+mn-ea"/>
              </a:rPr>
              <a:t>和</a:t>
            </a:r>
            <a:r>
              <a:rPr lang="en-US" altLang="zh-CN" sz="2000" kern="0" dirty="0" smtClean="0">
                <a:solidFill>
                  <a:srgbClr val="0000CC"/>
                </a:solidFill>
                <a:latin typeface="+mn-ea"/>
              </a:rPr>
              <a:t>T</a:t>
            </a:r>
            <a:r>
              <a:rPr lang="en-US" altLang="zh-CN" sz="2000" kern="0" baseline="-25000" dirty="0" smtClean="0">
                <a:solidFill>
                  <a:srgbClr val="0000CC"/>
                </a:solidFill>
                <a:latin typeface="+mn-ea"/>
              </a:rPr>
              <a:t>2</a:t>
            </a:r>
            <a:r>
              <a:rPr lang="zh-CN" altLang="en-US" sz="2000" kern="0" dirty="0" smtClean="0">
                <a:solidFill>
                  <a:srgbClr val="0000CC"/>
                </a:solidFill>
                <a:latin typeface="+mn-ea"/>
              </a:rPr>
              <a:t>管用于</a:t>
            </a:r>
            <a:r>
              <a:rPr lang="en-US" altLang="zh-CN" sz="2000" kern="0" dirty="0" smtClean="0">
                <a:solidFill>
                  <a:srgbClr val="0000CC"/>
                </a:solidFill>
                <a:latin typeface="+mn-ea"/>
              </a:rPr>
              <a:t>1</a:t>
            </a:r>
            <a:r>
              <a:rPr lang="zh-CN" altLang="en-US" sz="2000" kern="0" dirty="0" smtClean="0">
                <a:solidFill>
                  <a:srgbClr val="0000CC"/>
                </a:solidFill>
                <a:latin typeface="+mn-ea"/>
              </a:rPr>
              <a:t>位信息的存储</a:t>
            </a:r>
            <a:endParaRPr lang="en-US" altLang="zh-CN" sz="2000" kern="0" dirty="0" smtClean="0">
              <a:solidFill>
                <a:srgbClr val="0000CC"/>
              </a:solidFill>
              <a:latin typeface="+mn-ea"/>
            </a:endParaRPr>
          </a:p>
          <a:p>
            <a:endParaRPr lang="en-US" altLang="zh-CN" sz="2000" kern="0" dirty="0">
              <a:solidFill>
                <a:srgbClr val="0000CC"/>
              </a:solidFill>
              <a:latin typeface="+mn-ea"/>
            </a:endParaRPr>
          </a:p>
          <a:p>
            <a:r>
              <a:rPr lang="en-US" altLang="zh-CN" sz="2000" kern="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ea"/>
              </a:rPr>
              <a:t>高 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ea"/>
              </a:rPr>
              <a:t>低；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ea"/>
              </a:rPr>
              <a:t>低 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ea"/>
              </a:rPr>
              <a:t>高 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ea"/>
              </a:rPr>
              <a:t>----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ea"/>
              </a:rPr>
              <a:t>两种状态代表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ea"/>
              </a:rPr>
              <a:t>和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ea"/>
              </a:rPr>
              <a:t>1</a:t>
            </a:r>
          </a:p>
          <a:p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4992175" y="3447672"/>
            <a:ext cx="555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 dirty="0" smtClean="0">
                <a:solidFill>
                  <a:srgbClr val="FF0000"/>
                </a:solidFill>
                <a:latin typeface="+mn-ea"/>
              </a:rPr>
              <a:t>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70967" y="3470800"/>
            <a:ext cx="555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 dirty="0" smtClean="0">
                <a:solidFill>
                  <a:srgbClr val="FF0000"/>
                </a:solidFill>
                <a:latin typeface="+mn-ea"/>
              </a:rPr>
              <a:t>B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62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10.1.2 </a:t>
            </a:r>
            <a:r>
              <a:rPr lang="zh-CN" altLang="en-US" sz="2400" b="1" spc="300" dirty="0" smtClean="0">
                <a:latin typeface="+mj-ea"/>
                <a:ea typeface="+mj-ea"/>
              </a:rPr>
              <a:t>其它触发器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42549" y="973970"/>
            <a:ext cx="4240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300" dirty="0" smtClean="0">
                <a:latin typeface="+mj-ea"/>
              </a:rPr>
              <a:t>1.</a:t>
            </a:r>
            <a:r>
              <a:rPr lang="zh-CN" altLang="en-US" b="1" spc="300" dirty="0" smtClean="0">
                <a:latin typeface="+mj-ea"/>
              </a:rPr>
              <a:t>时钟</a:t>
            </a:r>
            <a:r>
              <a:rPr lang="zh-CN" altLang="en-US" b="1" spc="300" dirty="0">
                <a:latin typeface="+mj-ea"/>
              </a:rPr>
              <a:t>控制触发器（同步触发器）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2549" y="1775855"/>
            <a:ext cx="21510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300" dirty="0">
                <a:latin typeface="+mn-ea"/>
              </a:rPr>
              <a:t>时钟</a:t>
            </a:r>
            <a:r>
              <a:rPr lang="zh-CN" altLang="en-US" spc="300" dirty="0" smtClean="0">
                <a:latin typeface="+mn-ea"/>
              </a:rPr>
              <a:t>控制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触发器</a:t>
            </a:r>
            <a:r>
              <a:rPr lang="en-US" altLang="zh-CN" spc="300" dirty="0" smtClean="0">
                <a:latin typeface="+mn-ea"/>
              </a:rPr>
              <a:t>:</a:t>
            </a:r>
            <a:r>
              <a:rPr lang="zh-CN" altLang="en-US" spc="300" dirty="0" smtClean="0">
                <a:latin typeface="+mn-ea"/>
              </a:rPr>
              <a:t>在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触发器的基础上，增加了时钟脉冲控制信号。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26876" y="1571881"/>
            <a:ext cx="72761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脉冲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(pulse)</a:t>
            </a:r>
            <a:r>
              <a:rPr lang="zh-CN" altLang="en-US" dirty="0" smtClean="0">
                <a:latin typeface="+mn-ea"/>
              </a:rPr>
              <a:t>：电子</a:t>
            </a:r>
            <a:r>
              <a:rPr lang="zh-CN" altLang="en-US" dirty="0">
                <a:latin typeface="+mn-ea"/>
              </a:rPr>
              <a:t>技术中经常运用的一种像脉搏似的短暂起伏的电冲击（电压或电流</a:t>
            </a:r>
            <a:r>
              <a:rPr lang="zh-CN" altLang="en-US" dirty="0" smtClean="0">
                <a:latin typeface="+mn-ea"/>
              </a:rPr>
              <a:t>）。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时钟脉冲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CP(Clock Pulse)</a:t>
            </a:r>
            <a:r>
              <a:rPr lang="zh-CN" altLang="en-US" dirty="0">
                <a:latin typeface="+mn-ea"/>
              </a:rPr>
              <a:t>：脉冲信号是一个按一定电压幅度，一定时间间隔连续发出的脉冲信号。脉冲信号之间的时间间隔称为</a:t>
            </a:r>
            <a:r>
              <a:rPr lang="zh-CN" altLang="en-US" dirty="0" smtClean="0">
                <a:latin typeface="+mn-ea"/>
              </a:rPr>
              <a:t>周期（秒）；在</a:t>
            </a:r>
            <a:r>
              <a:rPr lang="zh-CN" altLang="en-US" dirty="0">
                <a:latin typeface="+mn-ea"/>
              </a:rPr>
              <a:t>单位时间（如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秒）内所产生的脉冲个数称为</a:t>
            </a:r>
            <a:r>
              <a:rPr lang="zh-CN" altLang="en-US" dirty="0" smtClean="0">
                <a:latin typeface="+mn-ea"/>
              </a:rPr>
              <a:t>频率（</a:t>
            </a:r>
            <a:r>
              <a:rPr lang="en-US" altLang="zh-CN" dirty="0" smtClean="0">
                <a:latin typeface="+mn-ea"/>
              </a:rPr>
              <a:t>Hz</a:t>
            </a:r>
            <a:r>
              <a:rPr lang="zh-CN" altLang="en-US" dirty="0" smtClean="0">
                <a:latin typeface="+mn-ea"/>
              </a:rPr>
              <a:t>）。</a:t>
            </a:r>
            <a:endParaRPr lang="zh-CN" altLang="en-US" dirty="0">
              <a:latin typeface="+mn-ea"/>
            </a:endParaRPr>
          </a:p>
        </p:txBody>
      </p:sp>
      <p:pic>
        <p:nvPicPr>
          <p:cNvPr id="14338" name="Picture 2" descr="https://gimg2.baidu.com/image_search/src=http%3A%2F%2Fi0.hdslb.com%2Fbfs%2Farticle%2F706167f87b8939324f5ccb081dfdf7bf49fa150f.png&amp;refer=http%3A%2F%2Fi0.hdslb.com&amp;app=2002&amp;size=f9999,10000&amp;q=a80&amp;n=0&amp;g=0n&amp;fmt=auto?sec=1651820350&amp;t=16fb589e21f92203c336da3e54fc54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76" y="3426521"/>
            <a:ext cx="46672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3915441" y="5365160"/>
            <a:ext cx="79306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占空比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Mark-Space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 Ratio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：代表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的正脉冲的持续时间与脉冲总周期的比值</a:t>
            </a:r>
            <a:r>
              <a:rPr lang="zh-CN" altLang="en-US" dirty="0" smtClean="0">
                <a:solidFill>
                  <a:srgbClr val="333333"/>
                </a:solidFill>
                <a:latin typeface="+mn-ea"/>
              </a:rPr>
              <a:t>。</a:t>
            </a:r>
            <a:endParaRPr lang="zh-CN" altLang="en-US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 smtClean="0">
              <a:solidFill>
                <a:srgbClr val="333333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+mn-ea"/>
              </a:rPr>
              <a:t>例如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：脉冲宽度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1μs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，信号周期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4μs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的脉冲序列占空比为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0.25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493391" y="1571881"/>
            <a:ext cx="44555" cy="5281950"/>
          </a:xfrm>
          <a:prstGeom prst="line">
            <a:avLst/>
          </a:prstGeom>
          <a:ln w="19050">
            <a:solidFill>
              <a:srgbClr val="CC99FF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97" y="3253183"/>
            <a:ext cx="2365174" cy="303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8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10.1.2 </a:t>
            </a:r>
            <a:r>
              <a:rPr lang="zh-CN" altLang="en-US" sz="2400" b="1" spc="300" dirty="0" smtClean="0">
                <a:latin typeface="+mj-ea"/>
                <a:ea typeface="+mj-ea"/>
              </a:rPr>
              <a:t>其它触发器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42549" y="973970"/>
            <a:ext cx="4240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300" dirty="0" smtClean="0">
                <a:latin typeface="+mj-ea"/>
              </a:rPr>
              <a:t>1.</a:t>
            </a:r>
            <a:r>
              <a:rPr lang="zh-CN" altLang="en-US" b="1" spc="300" dirty="0" smtClean="0">
                <a:latin typeface="+mj-ea"/>
              </a:rPr>
              <a:t>时钟</a:t>
            </a:r>
            <a:r>
              <a:rPr lang="zh-CN" altLang="en-US" b="1" spc="300" dirty="0">
                <a:latin typeface="+mj-ea"/>
              </a:rPr>
              <a:t>控制触发器（同步触发器）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2549" y="1775855"/>
            <a:ext cx="21510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300" dirty="0">
                <a:latin typeface="+mn-ea"/>
              </a:rPr>
              <a:t>时钟</a:t>
            </a:r>
            <a:r>
              <a:rPr lang="zh-CN" altLang="en-US" spc="300" dirty="0" smtClean="0">
                <a:latin typeface="+mn-ea"/>
              </a:rPr>
              <a:t>控制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触发器</a:t>
            </a:r>
            <a:r>
              <a:rPr lang="en-US" altLang="zh-CN" spc="300" dirty="0" smtClean="0">
                <a:latin typeface="+mn-ea"/>
              </a:rPr>
              <a:t>:</a:t>
            </a:r>
            <a:r>
              <a:rPr lang="zh-CN" altLang="en-US" spc="300" dirty="0" smtClean="0">
                <a:latin typeface="+mn-ea"/>
              </a:rPr>
              <a:t>在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触发器的基础上，增加了时钟脉冲控制信号。</a:t>
            </a:r>
            <a:endParaRPr lang="zh-CN" altLang="en-US" dirty="0">
              <a:latin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493391" y="1571881"/>
            <a:ext cx="44555" cy="5281950"/>
          </a:xfrm>
          <a:prstGeom prst="line">
            <a:avLst/>
          </a:prstGeom>
          <a:ln w="19050">
            <a:solidFill>
              <a:srgbClr val="CC99FF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340" name="Picture 4" descr="https://gimg2.baidu.com/image_search/src=http%3A%2F%2Ffile.elecfans.com%2Fweb1%2FM00%2F7D%2F68%2FpIYBAFwInWGAfZb9AAA3K9ohRz8300.gif&amp;refer=http%3A%2F%2Ffile.elecfans.com&amp;app=2002&amp;size=f9999,10000&amp;q=a80&amp;n=0&amp;g=0n&amp;fmt=auto?sec=1651821398&amp;t=3bb494a2e920ae435cda8924d7135b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18" y="1731434"/>
            <a:ext cx="45720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045602" y="1775855"/>
            <a:ext cx="272382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占空比为</a:t>
            </a:r>
            <a:r>
              <a:rPr lang="en-US" altLang="zh-CN" dirty="0" smtClean="0">
                <a:latin typeface="+mn-ea"/>
              </a:rPr>
              <a:t>50%</a:t>
            </a:r>
            <a:r>
              <a:rPr lang="zh-CN" altLang="en-US" dirty="0" smtClean="0">
                <a:latin typeface="+mn-ea"/>
              </a:rPr>
              <a:t>的方波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上升沿、下降沿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高</a:t>
            </a:r>
            <a:r>
              <a:rPr lang="zh-CN" altLang="en-US" dirty="0" smtClean="0">
                <a:latin typeface="+mn-ea"/>
              </a:rPr>
              <a:t>电平周期、低电平周期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59418" y="3957891"/>
            <a:ext cx="704551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时钟脉冲，时钟信号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----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时钟同步信号（类似于军训时的教官口令）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同步方式：</a:t>
            </a:r>
            <a:r>
              <a:rPr lang="zh-CN" altLang="en-US" dirty="0" smtClean="0">
                <a:latin typeface="+mn-ea"/>
              </a:rPr>
              <a:t>电平同步 、边沿同步，边沿同步的同步效果更好。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电平同步是在高电平周期或低电平周期发生状态变化。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边沿同步是在上升沿或下降沿时刻发生状态变化。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97" y="3253183"/>
            <a:ext cx="2365174" cy="303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10.1.2 </a:t>
            </a:r>
            <a:r>
              <a:rPr lang="zh-CN" altLang="en-US" sz="2400" b="1" spc="300" dirty="0" smtClean="0">
                <a:latin typeface="+mj-ea"/>
                <a:ea typeface="+mj-ea"/>
              </a:rPr>
              <a:t>其它触发器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42549" y="973970"/>
            <a:ext cx="4240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300" dirty="0" smtClean="0">
                <a:latin typeface="+mj-ea"/>
              </a:rPr>
              <a:t>1.</a:t>
            </a:r>
            <a:r>
              <a:rPr lang="zh-CN" altLang="en-US" b="1" spc="300" dirty="0" smtClean="0">
                <a:latin typeface="+mj-ea"/>
              </a:rPr>
              <a:t>时钟</a:t>
            </a:r>
            <a:r>
              <a:rPr lang="zh-CN" altLang="en-US" b="1" spc="300" dirty="0">
                <a:latin typeface="+mj-ea"/>
              </a:rPr>
              <a:t>控制触发器（同步触发器）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2549" y="1775855"/>
            <a:ext cx="21510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300" dirty="0">
                <a:latin typeface="+mn-ea"/>
              </a:rPr>
              <a:t>时钟</a:t>
            </a:r>
            <a:r>
              <a:rPr lang="zh-CN" altLang="en-US" spc="300" dirty="0" smtClean="0">
                <a:latin typeface="+mn-ea"/>
              </a:rPr>
              <a:t>控制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触发器</a:t>
            </a:r>
            <a:r>
              <a:rPr lang="en-US" altLang="zh-CN" spc="300" dirty="0" smtClean="0">
                <a:latin typeface="+mn-ea"/>
              </a:rPr>
              <a:t>:</a:t>
            </a:r>
            <a:r>
              <a:rPr lang="zh-CN" altLang="en-US" spc="300" dirty="0" smtClean="0">
                <a:latin typeface="+mn-ea"/>
              </a:rPr>
              <a:t>在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触发器的基础上，增加了时钟脉冲控制信号。</a:t>
            </a:r>
            <a:endParaRPr lang="zh-CN" altLang="en-US" dirty="0">
              <a:latin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493391" y="1571881"/>
            <a:ext cx="44555" cy="5281950"/>
          </a:xfrm>
          <a:prstGeom prst="line">
            <a:avLst/>
          </a:prstGeom>
          <a:ln w="19050">
            <a:solidFill>
              <a:srgbClr val="CC99FF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065710" y="169404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zh-CN" dirty="0">
                <a:solidFill>
                  <a:srgbClr val="0000CC"/>
                </a:solidFill>
                <a:latin typeface="+mn-ea"/>
              </a:rPr>
              <a:t>同步</a:t>
            </a:r>
            <a:r>
              <a:rPr kumimoji="1" lang="en-US" altLang="zh-CN" dirty="0">
                <a:solidFill>
                  <a:srgbClr val="0000CC"/>
                </a:solidFill>
                <a:latin typeface="+mn-ea"/>
              </a:rPr>
              <a:t>RS</a:t>
            </a:r>
            <a:r>
              <a:rPr kumimoji="1" lang="zh-CN" altLang="zh-CN" dirty="0">
                <a:solidFill>
                  <a:srgbClr val="0000CC"/>
                </a:solidFill>
                <a:latin typeface="+mn-ea"/>
              </a:rPr>
              <a:t>触发器的状态转换分别由</a:t>
            </a:r>
            <a:r>
              <a:rPr kumimoji="1" lang="en-US" altLang="zh-CN" dirty="0">
                <a:solidFill>
                  <a:srgbClr val="0000CC"/>
                </a:solidFill>
                <a:latin typeface="+mn-ea"/>
              </a:rPr>
              <a:t>R</a:t>
            </a:r>
            <a:r>
              <a:rPr kumimoji="1" lang="zh-CN" altLang="zh-CN" dirty="0">
                <a:solidFill>
                  <a:srgbClr val="0000CC"/>
                </a:solidFill>
                <a:latin typeface="+mn-ea"/>
              </a:rPr>
              <a:t>、</a:t>
            </a:r>
            <a:r>
              <a:rPr kumimoji="1" lang="en-US" altLang="zh-CN" dirty="0">
                <a:solidFill>
                  <a:srgbClr val="0000CC"/>
                </a:solidFill>
                <a:latin typeface="+mn-ea"/>
              </a:rPr>
              <a:t>S</a:t>
            </a:r>
            <a:r>
              <a:rPr kumimoji="1" lang="zh-CN" altLang="zh-CN" dirty="0">
                <a:solidFill>
                  <a:srgbClr val="0000CC"/>
                </a:solidFill>
                <a:latin typeface="+mn-ea"/>
              </a:rPr>
              <a:t>和</a:t>
            </a:r>
            <a:r>
              <a:rPr kumimoji="1" lang="en-US" altLang="zh-CN" dirty="0">
                <a:solidFill>
                  <a:srgbClr val="0000CC"/>
                </a:solidFill>
                <a:latin typeface="+mn-ea"/>
              </a:rPr>
              <a:t>CP</a:t>
            </a:r>
            <a:r>
              <a:rPr kumimoji="1" lang="zh-CN" altLang="zh-CN" dirty="0" smtClean="0">
                <a:solidFill>
                  <a:srgbClr val="0000CC"/>
                </a:solidFill>
                <a:latin typeface="+mn-ea"/>
              </a:rPr>
              <a:t>控制</a:t>
            </a:r>
            <a:r>
              <a:rPr kumimoji="1" lang="zh-CN" altLang="en-US" dirty="0" smtClean="0">
                <a:solidFill>
                  <a:srgbClr val="0000CC"/>
                </a:solidFill>
                <a:latin typeface="+mn-ea"/>
              </a:rPr>
              <a:t>；</a:t>
            </a:r>
            <a:endParaRPr kumimoji="1" lang="en-US" altLang="zh-CN" dirty="0" smtClean="0">
              <a:solidFill>
                <a:srgbClr val="0000CC"/>
              </a:solidFill>
              <a:latin typeface="+mn-ea"/>
            </a:endParaRPr>
          </a:p>
          <a:p>
            <a:endParaRPr kumimoji="1" lang="en-US" altLang="zh-CN" dirty="0" smtClean="0">
              <a:solidFill>
                <a:srgbClr val="0000CC"/>
              </a:solidFill>
              <a:latin typeface="+mn-ea"/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  <a:latin typeface="+mn-ea"/>
              </a:rPr>
              <a:t>R</a:t>
            </a:r>
            <a:r>
              <a:rPr kumimoji="1" lang="zh-CN" altLang="zh-CN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S</a:t>
            </a:r>
            <a:r>
              <a:rPr kumimoji="1" lang="zh-CN" altLang="zh-CN" dirty="0">
                <a:solidFill>
                  <a:srgbClr val="FF0000"/>
                </a:solidFill>
                <a:latin typeface="+mn-ea"/>
              </a:rPr>
              <a:t>控制状态转换的方向</a:t>
            </a:r>
            <a:r>
              <a:rPr kumimoji="1" lang="zh-CN" altLang="zh-CN" dirty="0">
                <a:solidFill>
                  <a:srgbClr val="0000CC"/>
                </a:solidFill>
                <a:latin typeface="+mn-ea"/>
              </a:rPr>
              <a:t>，即转换为何种次态</a:t>
            </a:r>
            <a:r>
              <a:rPr kumimoji="1" lang="zh-CN" altLang="zh-CN" dirty="0" smtClean="0">
                <a:solidFill>
                  <a:srgbClr val="0000CC"/>
                </a:solidFill>
                <a:latin typeface="+mn-ea"/>
              </a:rPr>
              <a:t>；</a:t>
            </a:r>
            <a:endParaRPr kumimoji="1" lang="en-US" altLang="zh-CN" dirty="0" smtClean="0">
              <a:solidFill>
                <a:srgbClr val="0000CC"/>
              </a:solidFill>
              <a:latin typeface="+mn-ea"/>
            </a:endParaRPr>
          </a:p>
          <a:p>
            <a:endParaRPr kumimoji="1" lang="en-US" altLang="zh-CN" dirty="0" smtClean="0">
              <a:solidFill>
                <a:srgbClr val="0000CC"/>
              </a:solidFill>
              <a:latin typeface="+mn-ea"/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  <a:latin typeface="+mn-ea"/>
              </a:rPr>
              <a:t>CP</a:t>
            </a:r>
            <a:r>
              <a:rPr kumimoji="1" lang="zh-CN" altLang="zh-CN" dirty="0">
                <a:solidFill>
                  <a:srgbClr val="FF0000"/>
                </a:solidFill>
                <a:latin typeface="+mn-ea"/>
              </a:rPr>
              <a:t>控制状态转换的时刻</a:t>
            </a:r>
            <a:r>
              <a:rPr kumimoji="1" lang="zh-CN" altLang="zh-CN" dirty="0">
                <a:solidFill>
                  <a:srgbClr val="0000CC"/>
                </a:solidFill>
                <a:latin typeface="+mn-ea"/>
              </a:rPr>
              <a:t>，即何时发生转换。</a:t>
            </a:r>
            <a:endParaRPr kumimoji="1" lang="zh-CN" altLang="en-US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5709" y="3903593"/>
            <a:ext cx="74881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300" dirty="0" smtClean="0">
                <a:latin typeface="+mn-ea"/>
              </a:rPr>
              <a:t>左图所描述的同步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触发器：</a:t>
            </a:r>
            <a:endParaRPr lang="en-US" altLang="zh-CN" spc="300" dirty="0" smtClean="0">
              <a:latin typeface="+mn-ea"/>
            </a:endParaRPr>
          </a:p>
          <a:p>
            <a:endParaRPr lang="en-US" altLang="zh-CN" spc="300" dirty="0" smtClean="0">
              <a:latin typeface="+mn-ea"/>
            </a:endParaRPr>
          </a:p>
          <a:p>
            <a:r>
              <a:rPr lang="zh-CN" altLang="en-US" spc="300" dirty="0" smtClean="0">
                <a:latin typeface="+mn-ea"/>
              </a:rPr>
              <a:t>在</a:t>
            </a:r>
            <a:r>
              <a:rPr lang="en-US" altLang="zh-CN" spc="300" dirty="0" smtClean="0">
                <a:latin typeface="+mn-ea"/>
              </a:rPr>
              <a:t>CP</a:t>
            </a:r>
            <a:r>
              <a:rPr lang="zh-CN" altLang="en-US" spc="300" dirty="0" smtClean="0">
                <a:latin typeface="+mn-ea"/>
              </a:rPr>
              <a:t>高电平周期内输入端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的变化会影响触发器的状态；</a:t>
            </a:r>
            <a:endParaRPr lang="en-US" altLang="zh-CN" spc="300" dirty="0" smtClean="0">
              <a:latin typeface="+mn-ea"/>
            </a:endParaRPr>
          </a:p>
          <a:p>
            <a:endParaRPr lang="en-US" altLang="zh-CN" spc="300" dirty="0" smtClean="0">
              <a:latin typeface="+mn-ea"/>
            </a:endParaRPr>
          </a:p>
          <a:p>
            <a:r>
              <a:rPr lang="zh-CN" altLang="en-US" spc="300" dirty="0" smtClean="0">
                <a:latin typeface="+mn-ea"/>
              </a:rPr>
              <a:t>在</a:t>
            </a:r>
            <a:r>
              <a:rPr lang="en-US" altLang="zh-CN" spc="300" dirty="0" smtClean="0">
                <a:latin typeface="+mn-ea"/>
              </a:rPr>
              <a:t>CP</a:t>
            </a:r>
            <a:r>
              <a:rPr lang="zh-CN" altLang="en-US" spc="300" dirty="0" smtClean="0">
                <a:latin typeface="+mn-ea"/>
              </a:rPr>
              <a:t>低电平周期内</a:t>
            </a:r>
            <a:r>
              <a:rPr lang="zh-CN" altLang="en-US" spc="300" dirty="0">
                <a:latin typeface="+mn-ea"/>
              </a:rPr>
              <a:t>输入端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的变化</a:t>
            </a:r>
            <a:r>
              <a:rPr lang="zh-CN" altLang="en-US" spc="300" dirty="0" smtClean="0">
                <a:solidFill>
                  <a:srgbClr val="FF0000"/>
                </a:solidFill>
                <a:latin typeface="+mn-ea"/>
              </a:rPr>
              <a:t>不</a:t>
            </a:r>
            <a:r>
              <a:rPr lang="zh-CN" altLang="en-US" spc="300" dirty="0" smtClean="0">
                <a:latin typeface="+mn-ea"/>
              </a:rPr>
              <a:t>会影响触发器的状态。</a:t>
            </a:r>
            <a:endParaRPr lang="zh-CN" altLang="en-US" dirty="0">
              <a:latin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97" y="3253183"/>
            <a:ext cx="2365174" cy="303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10.1.2 </a:t>
            </a:r>
            <a:r>
              <a:rPr lang="zh-CN" altLang="en-US" sz="2400" b="1" spc="300" dirty="0" smtClean="0">
                <a:latin typeface="+mj-ea"/>
                <a:ea typeface="+mj-ea"/>
              </a:rPr>
              <a:t>其它触发器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42549" y="973970"/>
            <a:ext cx="4240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300" dirty="0" smtClean="0">
                <a:latin typeface="+mj-ea"/>
              </a:rPr>
              <a:t>1.</a:t>
            </a:r>
            <a:r>
              <a:rPr lang="zh-CN" altLang="en-US" b="1" spc="300" dirty="0" smtClean="0">
                <a:latin typeface="+mj-ea"/>
              </a:rPr>
              <a:t>时钟</a:t>
            </a:r>
            <a:r>
              <a:rPr lang="zh-CN" altLang="en-US" b="1" spc="300" dirty="0">
                <a:latin typeface="+mj-ea"/>
              </a:rPr>
              <a:t>控制触发器（同步触发器）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2549" y="1775855"/>
            <a:ext cx="21510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300" dirty="0">
                <a:latin typeface="+mn-ea"/>
              </a:rPr>
              <a:t>时钟</a:t>
            </a:r>
            <a:r>
              <a:rPr lang="zh-CN" altLang="en-US" spc="300" dirty="0" smtClean="0">
                <a:latin typeface="+mn-ea"/>
              </a:rPr>
              <a:t>控制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触发器</a:t>
            </a:r>
            <a:r>
              <a:rPr lang="en-US" altLang="zh-CN" spc="300" dirty="0" smtClean="0">
                <a:latin typeface="+mn-ea"/>
              </a:rPr>
              <a:t>:</a:t>
            </a:r>
            <a:r>
              <a:rPr lang="zh-CN" altLang="en-US" spc="300" dirty="0" smtClean="0">
                <a:latin typeface="+mn-ea"/>
              </a:rPr>
              <a:t>在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触发器的基础上，增加了时钟脉冲控制信号。</a:t>
            </a:r>
            <a:endParaRPr lang="zh-CN" altLang="en-US" dirty="0">
              <a:latin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493391" y="1571881"/>
            <a:ext cx="44555" cy="5281950"/>
          </a:xfrm>
          <a:prstGeom prst="line">
            <a:avLst/>
          </a:prstGeom>
          <a:ln w="19050">
            <a:solidFill>
              <a:srgbClr val="CC99FF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937766" y="1674743"/>
            <a:ext cx="74881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300" dirty="0" smtClean="0">
                <a:latin typeface="+mn-ea"/>
              </a:rPr>
              <a:t>左图所描述的同步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触发器：</a:t>
            </a:r>
            <a:endParaRPr lang="en-US" altLang="zh-CN" spc="300" dirty="0" smtClean="0">
              <a:latin typeface="+mn-ea"/>
            </a:endParaRPr>
          </a:p>
          <a:p>
            <a:endParaRPr lang="en-US" altLang="zh-CN" spc="300" dirty="0" smtClean="0">
              <a:latin typeface="+mn-ea"/>
            </a:endParaRPr>
          </a:p>
          <a:p>
            <a:r>
              <a:rPr lang="zh-CN" altLang="en-US" spc="300" dirty="0" smtClean="0">
                <a:latin typeface="+mn-ea"/>
              </a:rPr>
              <a:t>在</a:t>
            </a:r>
            <a:r>
              <a:rPr lang="en-US" altLang="zh-CN" spc="300" dirty="0" smtClean="0">
                <a:latin typeface="+mn-ea"/>
              </a:rPr>
              <a:t>CP</a:t>
            </a:r>
            <a:r>
              <a:rPr lang="zh-CN" altLang="en-US" spc="300" dirty="0" smtClean="0">
                <a:latin typeface="+mn-ea"/>
              </a:rPr>
              <a:t>高电平周期内输入端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的变化会影响触发器的状态；</a:t>
            </a:r>
            <a:endParaRPr lang="en-US" altLang="zh-CN" spc="300" dirty="0" smtClean="0">
              <a:latin typeface="+mn-ea"/>
            </a:endParaRPr>
          </a:p>
          <a:p>
            <a:endParaRPr lang="en-US" altLang="zh-CN" spc="300" dirty="0" smtClean="0">
              <a:latin typeface="+mn-ea"/>
            </a:endParaRPr>
          </a:p>
          <a:p>
            <a:r>
              <a:rPr lang="zh-CN" altLang="en-US" spc="300" dirty="0" smtClean="0">
                <a:latin typeface="+mn-ea"/>
              </a:rPr>
              <a:t>在</a:t>
            </a:r>
            <a:r>
              <a:rPr lang="en-US" altLang="zh-CN" spc="300" dirty="0" smtClean="0">
                <a:latin typeface="+mn-ea"/>
              </a:rPr>
              <a:t>CP</a:t>
            </a:r>
            <a:r>
              <a:rPr lang="zh-CN" altLang="en-US" spc="300" dirty="0" smtClean="0">
                <a:latin typeface="+mn-ea"/>
              </a:rPr>
              <a:t>低电平周期内</a:t>
            </a:r>
            <a:r>
              <a:rPr lang="zh-CN" altLang="en-US" spc="300" dirty="0">
                <a:latin typeface="+mn-ea"/>
              </a:rPr>
              <a:t>输入端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的变化</a:t>
            </a:r>
            <a:r>
              <a:rPr lang="zh-CN" altLang="en-US" spc="300" dirty="0" smtClean="0">
                <a:solidFill>
                  <a:srgbClr val="FF0000"/>
                </a:solidFill>
                <a:latin typeface="+mn-ea"/>
              </a:rPr>
              <a:t>不</a:t>
            </a:r>
            <a:r>
              <a:rPr lang="zh-CN" altLang="en-US" spc="300" dirty="0" smtClean="0">
                <a:latin typeface="+mn-ea"/>
              </a:rPr>
              <a:t>会影响触发器的状态。</a:t>
            </a:r>
            <a:endParaRPr lang="zh-CN" altLang="en-US" dirty="0">
              <a:latin typeface="+mn-ea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3652296" y="3232405"/>
            <a:ext cx="7050341" cy="3362359"/>
            <a:chOff x="3652296" y="3232405"/>
            <a:chExt cx="7050341" cy="3362359"/>
          </a:xfrm>
        </p:grpSpPr>
        <p:sp>
          <p:nvSpPr>
            <p:cNvPr id="129" name="矩形 128"/>
            <p:cNvSpPr/>
            <p:nvPr/>
          </p:nvSpPr>
          <p:spPr>
            <a:xfrm>
              <a:off x="8263425" y="3381568"/>
              <a:ext cx="762641" cy="3088263"/>
            </a:xfrm>
            <a:prstGeom prst="rect">
              <a:avLst/>
            </a:prstGeom>
            <a:solidFill>
              <a:schemeClr val="accent5">
                <a:lumMod val="10000"/>
                <a:lumOff val="90000"/>
              </a:schemeClr>
            </a:solidFill>
            <a:ln w="158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259418" y="3338560"/>
              <a:ext cx="6370482" cy="535711"/>
              <a:chOff x="1435100" y="4825712"/>
              <a:chExt cx="5160818" cy="535711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1435100" y="5331691"/>
                <a:ext cx="647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2082800" y="4841010"/>
                <a:ext cx="647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2086629" y="4825712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730500" y="5331691"/>
                <a:ext cx="647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3378200" y="4841010"/>
                <a:ext cx="647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3389746" y="4835237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2737427" y="4830618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4012045" y="5345547"/>
                <a:ext cx="647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4659745" y="4854866"/>
                <a:ext cx="647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663574" y="4839568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4018972" y="4851401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5300518" y="5359402"/>
                <a:ext cx="647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5948218" y="4868721"/>
                <a:ext cx="647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5944331" y="4853423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5307445" y="4851402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" name="矩形 4"/>
            <p:cNvSpPr/>
            <p:nvPr/>
          </p:nvSpPr>
          <p:spPr>
            <a:xfrm>
              <a:off x="3652296" y="3407894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pc="300" dirty="0">
                  <a:latin typeface="+mn-ea"/>
                </a:rPr>
                <a:t>CP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660882" y="4269273"/>
              <a:ext cx="373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pc="300" dirty="0" smtClean="0">
                  <a:latin typeface="+mn-ea"/>
                </a:rPr>
                <a:t>R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3676165" y="5167580"/>
              <a:ext cx="356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pc="300" dirty="0" smtClean="0">
                  <a:latin typeface="+mn-ea"/>
                </a:rPr>
                <a:t>S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665386" y="6128208"/>
              <a:ext cx="4106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pc="300" dirty="0" smtClean="0">
                  <a:latin typeface="+mn-ea"/>
                </a:rPr>
                <a:t>Q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082964" y="3374642"/>
              <a:ext cx="774766" cy="3088263"/>
            </a:xfrm>
            <a:prstGeom prst="rect">
              <a:avLst/>
            </a:prstGeom>
            <a:solidFill>
              <a:schemeClr val="accent5">
                <a:lumMod val="10000"/>
                <a:lumOff val="90000"/>
              </a:schemeClr>
            </a:solidFill>
            <a:ln w="158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690152" y="3366332"/>
              <a:ext cx="747964" cy="3088263"/>
            </a:xfrm>
            <a:prstGeom prst="rect">
              <a:avLst/>
            </a:prstGeom>
            <a:solidFill>
              <a:schemeClr val="accent5">
                <a:lumMod val="10000"/>
                <a:lumOff val="90000"/>
              </a:schemeClr>
            </a:solidFill>
            <a:ln w="158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4258391" y="5907857"/>
              <a:ext cx="6444246" cy="533690"/>
              <a:chOff x="1435100" y="4825712"/>
              <a:chExt cx="5220575" cy="533690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1435100" y="5331691"/>
                <a:ext cx="79939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2226921" y="4841010"/>
                <a:ext cx="2601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2226921" y="4825712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2492633" y="5331691"/>
                <a:ext cx="107650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3569139" y="4841010"/>
                <a:ext cx="131424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3569324" y="4828310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2484893" y="4830618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4880939" y="5359402"/>
                <a:ext cx="1774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4880939" y="4851402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/>
            <p:cNvGrpSpPr/>
            <p:nvPr/>
          </p:nvGrpSpPr>
          <p:grpSpPr>
            <a:xfrm>
              <a:off x="4271218" y="5123637"/>
              <a:ext cx="2621418" cy="524171"/>
              <a:chOff x="2082800" y="4828310"/>
              <a:chExt cx="2123648" cy="524171"/>
            </a:xfrm>
          </p:grpSpPr>
          <p:cxnSp>
            <p:nvCxnSpPr>
              <p:cNvPr id="57" name="直接连接符 56"/>
              <p:cNvCxnSpPr/>
              <p:nvPr/>
            </p:nvCxnSpPr>
            <p:spPr>
              <a:xfrm flipV="1">
                <a:off x="2082800" y="4839568"/>
                <a:ext cx="789311" cy="1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2872111" y="5331692"/>
                <a:ext cx="1718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3053033" y="4841010"/>
                <a:ext cx="5224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3053033" y="4828310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2872111" y="4830618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3743062" y="4854866"/>
                <a:ext cx="4633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4206448" y="4844481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3570316" y="4830620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76" name="直接连接符 75"/>
            <p:cNvCxnSpPr/>
            <p:nvPr/>
          </p:nvCxnSpPr>
          <p:spPr>
            <a:xfrm>
              <a:off x="5245155" y="3253183"/>
              <a:ext cx="0" cy="334158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9" name="组合 78"/>
            <p:cNvGrpSpPr/>
            <p:nvPr/>
          </p:nvGrpSpPr>
          <p:grpSpPr>
            <a:xfrm>
              <a:off x="4271217" y="4257917"/>
              <a:ext cx="6357657" cy="533113"/>
              <a:chOff x="2082800" y="4828310"/>
              <a:chExt cx="5150428" cy="533113"/>
            </a:xfrm>
          </p:grpSpPr>
          <p:cxnSp>
            <p:nvCxnSpPr>
              <p:cNvPr id="80" name="直接连接符 79"/>
              <p:cNvCxnSpPr/>
              <p:nvPr/>
            </p:nvCxnSpPr>
            <p:spPr>
              <a:xfrm>
                <a:off x="2082800" y="4841010"/>
                <a:ext cx="1034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124638" y="5331692"/>
                <a:ext cx="1718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3305560" y="4841010"/>
                <a:ext cx="15937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3305560" y="4828310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3124638" y="4830618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5067629" y="4854866"/>
                <a:ext cx="45306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4899272" y="4837548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5520695" y="5359402"/>
                <a:ext cx="1318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5652510" y="4868721"/>
                <a:ext cx="15807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5652510" y="4853423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5520695" y="4851402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95" name="直接连接符 94"/>
            <p:cNvCxnSpPr/>
            <p:nvPr/>
          </p:nvCxnSpPr>
          <p:spPr>
            <a:xfrm>
              <a:off x="5556876" y="3232406"/>
              <a:ext cx="0" cy="334158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6112185" y="5633946"/>
              <a:ext cx="2121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6320635" y="5132881"/>
              <a:ext cx="0" cy="5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6894968" y="5658186"/>
              <a:ext cx="2121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7103418" y="5157121"/>
              <a:ext cx="0" cy="5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7109822" y="5158208"/>
              <a:ext cx="35190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6892636" y="3232405"/>
              <a:ext cx="0" cy="334158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7955671" y="4274079"/>
              <a:ext cx="0" cy="5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750642" y="4775153"/>
              <a:ext cx="2121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8514933" y="3232405"/>
              <a:ext cx="0" cy="334158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0" name="椭圆 129"/>
            <p:cNvSpPr/>
            <p:nvPr/>
          </p:nvSpPr>
          <p:spPr>
            <a:xfrm>
              <a:off x="6000322" y="4910463"/>
              <a:ext cx="456190" cy="893618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7634711" y="4073063"/>
              <a:ext cx="456190" cy="893618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97" y="3253183"/>
            <a:ext cx="2365174" cy="303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10.1.2 </a:t>
            </a:r>
            <a:r>
              <a:rPr lang="zh-CN" altLang="en-US" sz="2400" b="1" spc="300" dirty="0" smtClean="0">
                <a:latin typeface="+mj-ea"/>
                <a:ea typeface="+mj-ea"/>
              </a:rPr>
              <a:t>其它触发器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42549" y="973970"/>
            <a:ext cx="4240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300" dirty="0" smtClean="0">
                <a:latin typeface="+mj-ea"/>
              </a:rPr>
              <a:t>1.</a:t>
            </a:r>
            <a:r>
              <a:rPr lang="zh-CN" altLang="en-US" b="1" spc="300" dirty="0" smtClean="0">
                <a:latin typeface="+mj-ea"/>
              </a:rPr>
              <a:t>时钟</a:t>
            </a:r>
            <a:r>
              <a:rPr lang="zh-CN" altLang="en-US" b="1" spc="300" dirty="0">
                <a:latin typeface="+mj-ea"/>
              </a:rPr>
              <a:t>控制触发器（同步触发器）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2549" y="1775855"/>
            <a:ext cx="21510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300" dirty="0">
                <a:latin typeface="+mn-ea"/>
              </a:rPr>
              <a:t>时钟</a:t>
            </a:r>
            <a:r>
              <a:rPr lang="zh-CN" altLang="en-US" spc="300" dirty="0" smtClean="0">
                <a:latin typeface="+mn-ea"/>
              </a:rPr>
              <a:t>控制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触发器</a:t>
            </a:r>
            <a:r>
              <a:rPr lang="en-US" altLang="zh-CN" spc="300" dirty="0" smtClean="0">
                <a:latin typeface="+mn-ea"/>
              </a:rPr>
              <a:t>:</a:t>
            </a:r>
            <a:r>
              <a:rPr lang="zh-CN" altLang="en-US" spc="300" dirty="0" smtClean="0">
                <a:latin typeface="+mn-ea"/>
              </a:rPr>
              <a:t>在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触发器的基础上，增加了时钟脉冲控制信号。</a:t>
            </a:r>
            <a:endParaRPr lang="zh-CN" altLang="en-US" dirty="0">
              <a:latin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493391" y="1571881"/>
            <a:ext cx="44555" cy="5281950"/>
          </a:xfrm>
          <a:prstGeom prst="line">
            <a:avLst/>
          </a:prstGeom>
          <a:ln w="19050">
            <a:solidFill>
              <a:srgbClr val="CC99FF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937766" y="1674743"/>
            <a:ext cx="74881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300" dirty="0" smtClean="0">
                <a:latin typeface="+mn-ea"/>
              </a:rPr>
              <a:t>左图所描述的同步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触发器：</a:t>
            </a:r>
            <a:endParaRPr lang="en-US" altLang="zh-CN" spc="300" dirty="0" smtClean="0">
              <a:latin typeface="+mn-ea"/>
            </a:endParaRPr>
          </a:p>
          <a:p>
            <a:endParaRPr lang="en-US" altLang="zh-CN" spc="300" dirty="0" smtClean="0">
              <a:latin typeface="+mn-ea"/>
            </a:endParaRPr>
          </a:p>
          <a:p>
            <a:r>
              <a:rPr lang="zh-CN" altLang="en-US" spc="300" dirty="0" smtClean="0">
                <a:latin typeface="+mn-ea"/>
              </a:rPr>
              <a:t>在</a:t>
            </a:r>
            <a:r>
              <a:rPr lang="en-US" altLang="zh-CN" spc="300" dirty="0" smtClean="0">
                <a:latin typeface="+mn-ea"/>
              </a:rPr>
              <a:t>CP</a:t>
            </a:r>
            <a:r>
              <a:rPr lang="zh-CN" altLang="en-US" spc="300" dirty="0" smtClean="0">
                <a:latin typeface="+mn-ea"/>
              </a:rPr>
              <a:t>高电平周期内输入端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的变化会影响触发器的状态；</a:t>
            </a:r>
            <a:endParaRPr lang="en-US" altLang="zh-CN" spc="300" dirty="0" smtClean="0">
              <a:latin typeface="+mn-ea"/>
            </a:endParaRPr>
          </a:p>
          <a:p>
            <a:endParaRPr lang="en-US" altLang="zh-CN" spc="300" dirty="0" smtClean="0">
              <a:latin typeface="+mn-ea"/>
            </a:endParaRPr>
          </a:p>
          <a:p>
            <a:r>
              <a:rPr lang="zh-CN" altLang="en-US" spc="300" dirty="0" smtClean="0">
                <a:latin typeface="+mn-ea"/>
              </a:rPr>
              <a:t>在</a:t>
            </a:r>
            <a:r>
              <a:rPr lang="en-US" altLang="zh-CN" spc="300" dirty="0" smtClean="0">
                <a:latin typeface="+mn-ea"/>
              </a:rPr>
              <a:t>CP</a:t>
            </a:r>
            <a:r>
              <a:rPr lang="zh-CN" altLang="en-US" spc="300" dirty="0" smtClean="0">
                <a:latin typeface="+mn-ea"/>
              </a:rPr>
              <a:t>低电平周期内</a:t>
            </a:r>
            <a:r>
              <a:rPr lang="zh-CN" altLang="en-US" spc="300" dirty="0">
                <a:latin typeface="+mn-ea"/>
              </a:rPr>
              <a:t>输入端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的变化</a:t>
            </a:r>
            <a:r>
              <a:rPr lang="zh-CN" altLang="en-US" spc="300" dirty="0" smtClean="0">
                <a:solidFill>
                  <a:srgbClr val="FF0000"/>
                </a:solidFill>
                <a:latin typeface="+mn-ea"/>
              </a:rPr>
              <a:t>不</a:t>
            </a:r>
            <a:r>
              <a:rPr lang="zh-CN" altLang="en-US" spc="300" dirty="0" smtClean="0">
                <a:latin typeface="+mn-ea"/>
              </a:rPr>
              <a:t>会影响触发器的状态。</a:t>
            </a:r>
            <a:endParaRPr lang="zh-CN" altLang="en-US" dirty="0">
              <a:latin typeface="+mn-ea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3652296" y="3232405"/>
            <a:ext cx="7050341" cy="3362359"/>
            <a:chOff x="3652296" y="3232405"/>
            <a:chExt cx="7050341" cy="3362359"/>
          </a:xfrm>
        </p:grpSpPr>
        <p:sp>
          <p:nvSpPr>
            <p:cNvPr id="129" name="矩形 128"/>
            <p:cNvSpPr/>
            <p:nvPr/>
          </p:nvSpPr>
          <p:spPr>
            <a:xfrm>
              <a:off x="8263425" y="3381568"/>
              <a:ext cx="762641" cy="3088263"/>
            </a:xfrm>
            <a:prstGeom prst="rect">
              <a:avLst/>
            </a:prstGeom>
            <a:solidFill>
              <a:schemeClr val="accent5">
                <a:lumMod val="10000"/>
                <a:lumOff val="90000"/>
              </a:schemeClr>
            </a:solidFill>
            <a:ln w="158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259418" y="3338560"/>
              <a:ext cx="6370482" cy="535711"/>
              <a:chOff x="1435100" y="4825712"/>
              <a:chExt cx="5160818" cy="535711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1435100" y="5331691"/>
                <a:ext cx="647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2082800" y="4841010"/>
                <a:ext cx="647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2086629" y="4825712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730500" y="5331691"/>
                <a:ext cx="647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3378200" y="4841010"/>
                <a:ext cx="647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3389746" y="4835237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2737427" y="4830618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4012045" y="5345547"/>
                <a:ext cx="647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4659745" y="4854866"/>
                <a:ext cx="647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663574" y="4839568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4018972" y="4851401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5300518" y="5359402"/>
                <a:ext cx="647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5948218" y="4868721"/>
                <a:ext cx="6477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5944331" y="4853423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5307445" y="4851402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" name="矩形 4"/>
            <p:cNvSpPr/>
            <p:nvPr/>
          </p:nvSpPr>
          <p:spPr>
            <a:xfrm>
              <a:off x="3652296" y="3407894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pc="300" dirty="0">
                  <a:latin typeface="+mn-ea"/>
                </a:rPr>
                <a:t>CP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660882" y="4269273"/>
              <a:ext cx="373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pc="300" dirty="0" smtClean="0">
                  <a:latin typeface="+mn-ea"/>
                </a:rPr>
                <a:t>R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3676165" y="5167580"/>
              <a:ext cx="356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pc="300" dirty="0" smtClean="0">
                  <a:latin typeface="+mn-ea"/>
                </a:rPr>
                <a:t>S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665386" y="6128208"/>
              <a:ext cx="4106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pc="300" dirty="0" smtClean="0">
                  <a:latin typeface="+mn-ea"/>
                </a:rPr>
                <a:t>Q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082964" y="3374642"/>
              <a:ext cx="774766" cy="3088263"/>
            </a:xfrm>
            <a:prstGeom prst="rect">
              <a:avLst/>
            </a:prstGeom>
            <a:solidFill>
              <a:schemeClr val="accent5">
                <a:lumMod val="10000"/>
                <a:lumOff val="90000"/>
              </a:schemeClr>
            </a:solidFill>
            <a:ln w="158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690152" y="3366332"/>
              <a:ext cx="747964" cy="3088263"/>
            </a:xfrm>
            <a:prstGeom prst="rect">
              <a:avLst/>
            </a:prstGeom>
            <a:solidFill>
              <a:schemeClr val="accent5">
                <a:lumMod val="10000"/>
                <a:lumOff val="90000"/>
              </a:schemeClr>
            </a:solidFill>
            <a:ln w="158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4258391" y="5907857"/>
              <a:ext cx="6444246" cy="533690"/>
              <a:chOff x="1435100" y="4825712"/>
              <a:chExt cx="5220575" cy="533690"/>
            </a:xfrm>
          </p:grpSpPr>
          <p:cxnSp>
            <p:nvCxnSpPr>
              <p:cNvPr id="40" name="直接连接符 39"/>
              <p:cNvCxnSpPr/>
              <p:nvPr/>
            </p:nvCxnSpPr>
            <p:spPr>
              <a:xfrm>
                <a:off x="1435100" y="5331691"/>
                <a:ext cx="79939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2226921" y="4841010"/>
                <a:ext cx="2601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2226921" y="4825712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2492633" y="5331691"/>
                <a:ext cx="107650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3569139" y="4841010"/>
                <a:ext cx="131424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3569324" y="4828310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2484893" y="4830618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4880939" y="5359402"/>
                <a:ext cx="1774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4880939" y="4851402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/>
            <p:cNvGrpSpPr/>
            <p:nvPr/>
          </p:nvGrpSpPr>
          <p:grpSpPr>
            <a:xfrm>
              <a:off x="4271218" y="5123637"/>
              <a:ext cx="2621418" cy="524171"/>
              <a:chOff x="2082800" y="4828310"/>
              <a:chExt cx="2123648" cy="524171"/>
            </a:xfrm>
          </p:grpSpPr>
          <p:cxnSp>
            <p:nvCxnSpPr>
              <p:cNvPr id="57" name="直接连接符 56"/>
              <p:cNvCxnSpPr/>
              <p:nvPr/>
            </p:nvCxnSpPr>
            <p:spPr>
              <a:xfrm flipV="1">
                <a:off x="2082800" y="4839568"/>
                <a:ext cx="789311" cy="14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2872111" y="5331692"/>
                <a:ext cx="1718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3053033" y="4841010"/>
                <a:ext cx="5224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3053033" y="4828310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2872111" y="4830618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3743062" y="4854866"/>
                <a:ext cx="4633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4206448" y="4844481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3570316" y="4830620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76" name="直接连接符 75"/>
            <p:cNvCxnSpPr/>
            <p:nvPr/>
          </p:nvCxnSpPr>
          <p:spPr>
            <a:xfrm>
              <a:off x="5245155" y="3253183"/>
              <a:ext cx="0" cy="334158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9" name="组合 78"/>
            <p:cNvGrpSpPr/>
            <p:nvPr/>
          </p:nvGrpSpPr>
          <p:grpSpPr>
            <a:xfrm>
              <a:off x="4271217" y="4257917"/>
              <a:ext cx="6357657" cy="533113"/>
              <a:chOff x="2082800" y="4828310"/>
              <a:chExt cx="5150428" cy="533113"/>
            </a:xfrm>
          </p:grpSpPr>
          <p:cxnSp>
            <p:nvCxnSpPr>
              <p:cNvPr id="80" name="直接连接符 79"/>
              <p:cNvCxnSpPr/>
              <p:nvPr/>
            </p:nvCxnSpPr>
            <p:spPr>
              <a:xfrm>
                <a:off x="2082800" y="4841010"/>
                <a:ext cx="1034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3124638" y="5331692"/>
                <a:ext cx="1718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3305560" y="4841010"/>
                <a:ext cx="15937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3305560" y="4828310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3124638" y="4830618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5067629" y="4854866"/>
                <a:ext cx="45306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4899272" y="4837548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5520695" y="5359402"/>
                <a:ext cx="13181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5652510" y="4868721"/>
                <a:ext cx="15807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5652510" y="4853423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5520695" y="4851402"/>
                <a:ext cx="0" cy="508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95" name="直接连接符 94"/>
            <p:cNvCxnSpPr/>
            <p:nvPr/>
          </p:nvCxnSpPr>
          <p:spPr>
            <a:xfrm>
              <a:off x="5556876" y="3232406"/>
              <a:ext cx="0" cy="334158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6112185" y="5633946"/>
              <a:ext cx="2121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6320635" y="5132881"/>
              <a:ext cx="0" cy="5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6894968" y="5658186"/>
              <a:ext cx="2121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7103418" y="5157121"/>
              <a:ext cx="0" cy="5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7109822" y="5158208"/>
              <a:ext cx="35190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6892636" y="3232405"/>
              <a:ext cx="0" cy="334158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7955671" y="4274079"/>
              <a:ext cx="0" cy="5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750642" y="4775153"/>
              <a:ext cx="2121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8514933" y="3232405"/>
              <a:ext cx="0" cy="334158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0" name="椭圆 129"/>
            <p:cNvSpPr/>
            <p:nvPr/>
          </p:nvSpPr>
          <p:spPr>
            <a:xfrm>
              <a:off x="6000322" y="4910463"/>
              <a:ext cx="456190" cy="893618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7634711" y="4073063"/>
              <a:ext cx="456190" cy="893618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5841123" y="5814466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300" dirty="0">
                <a:latin typeface="+mn-ea"/>
              </a:rPr>
              <a:t>无效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7529331" y="3864894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300" dirty="0">
                <a:latin typeface="+mn-ea"/>
              </a:rPr>
              <a:t>无效</a:t>
            </a:r>
            <a:endParaRPr lang="zh-CN" altLang="en-US" dirty="0"/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97" y="3253183"/>
            <a:ext cx="2365174" cy="303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9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133741EB-95A0-4FB3-9412-0EC032FA2EFF}"/>
              </a:ext>
            </a:extLst>
          </p:cNvPr>
          <p:cNvSpPr/>
          <p:nvPr/>
        </p:nvSpPr>
        <p:spPr>
          <a:xfrm>
            <a:off x="0" y="0"/>
            <a:ext cx="4686300" cy="6858000"/>
          </a:xfrm>
          <a:prstGeom prst="rect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898E69-4416-4B0D-8E2B-3CCBF0BB0EAE}"/>
              </a:ext>
            </a:extLst>
          </p:cNvPr>
          <p:cNvSpPr txBox="1"/>
          <p:nvPr/>
        </p:nvSpPr>
        <p:spPr>
          <a:xfrm>
            <a:off x="0" y="1089025"/>
            <a:ext cx="46863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mpact" panose="020B0806030902050204" pitchFamily="34" charset="0"/>
                <a:ea typeface="Kozuka Gothic Pro M" panose="020B0700000000000000" pitchFamily="34" charset="-128"/>
              </a:rPr>
              <a:t>第 </a:t>
            </a:r>
            <a:r>
              <a:rPr lang="en-US" altLang="zh-CN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Kozuka Gothic Pro M" panose="020B0700000000000000" pitchFamily="34" charset="-128"/>
              </a:rPr>
              <a:t>10</a:t>
            </a:r>
            <a:r>
              <a:rPr kumimoji="0" lang="zh-CN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mpact" panose="020B0806030902050204" pitchFamily="34" charset="0"/>
                <a:ea typeface="Kozuka Gothic Pro M" panose="020B0700000000000000" pitchFamily="34" charset="-128"/>
              </a:rPr>
              <a:t>章</a:t>
            </a:r>
            <a:endParaRPr kumimoji="0" lang="en-US" altLang="zh-CN" sz="6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Impact" panose="020B0806030902050204" pitchFamily="34" charset="0"/>
              <a:ea typeface="Kozuka Gothic Pro M" panose="020B0700000000000000" pitchFamily="34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6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Impact" panose="020B0806030902050204" pitchFamily="34" charset="0"/>
              <a:ea typeface="Kozuka Gothic Pro M" panose="020B0700000000000000" pitchFamily="34" charset="-128"/>
            </a:endParaRPr>
          </a:p>
          <a:p>
            <a:pPr lvl="0" algn="ctr">
              <a:defRPr/>
            </a:pPr>
            <a:r>
              <a:rPr lang="zh-CN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Kozuka Gothic Pro M" panose="020B0700000000000000" pitchFamily="34" charset="-128"/>
              </a:rPr>
              <a:t>时序逻辑电路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Impact" panose="020B0806030902050204" pitchFamily="34" charset="0"/>
              <a:ea typeface="Kozuka Gothic Pro M" panose="020B0700000000000000" pitchFamily="34" charset="-128"/>
            </a:endParaRPr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4B5EE495-E862-4E47-88C1-8F832DC98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770" y="1415597"/>
            <a:ext cx="20970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lvl="0"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panose="020B080603090205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10.1 </a:t>
            </a:r>
            <a:r>
              <a:rPr lang="zh-CN" altLang="en-US" sz="3200" dirty="0" smtClean="0">
                <a:solidFill>
                  <a:schemeClr val="tx1"/>
                </a:solidFill>
                <a:latin typeface="Impact" panose="020B0806030902050204" pitchFamily="34" charset="0"/>
              </a:rPr>
              <a:t>触发器</a:t>
            </a:r>
            <a:endParaRPr lang="zh-CN" altLang="en-US" sz="3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20" name="文本框 13">
            <a:extLst>
              <a:ext uri="{FF2B5EF4-FFF2-40B4-BE49-F238E27FC236}">
                <a16:creationId xmlns:a16="http://schemas.microsoft.com/office/drawing/2014/main" id="{D81A72D2-7B59-42EF-9D7E-1734D6778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770" y="2466563"/>
            <a:ext cx="41985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lvl="0"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panose="020B080603090205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10.2 </a:t>
            </a:r>
            <a:r>
              <a:rPr lang="zh-CN" altLang="en-US" sz="3200" dirty="0" smtClean="0">
                <a:solidFill>
                  <a:schemeClr val="tx1"/>
                </a:solidFill>
                <a:latin typeface="Impact" panose="020B0806030902050204" pitchFamily="34" charset="0"/>
              </a:rPr>
              <a:t>时序</a:t>
            </a:r>
            <a:r>
              <a:rPr lang="zh-CN" altLang="en-US" sz="3200" dirty="0">
                <a:solidFill>
                  <a:schemeClr val="tx1"/>
                </a:solidFill>
                <a:latin typeface="Impact" panose="020B0806030902050204" pitchFamily="34" charset="0"/>
              </a:rPr>
              <a:t>逻辑电路分析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anose="020B080603090205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文本框 13">
            <a:extLst>
              <a:ext uri="{FF2B5EF4-FFF2-40B4-BE49-F238E27FC236}">
                <a16:creationId xmlns:a16="http://schemas.microsoft.com/office/drawing/2014/main" id="{5ACBE520-18B7-458E-928F-B9A56E496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770" y="3517529"/>
            <a:ext cx="42098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lvl="0"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panose="020B080603090205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10.3 </a:t>
            </a:r>
            <a:r>
              <a:rPr lang="zh-CN" altLang="en-US" sz="3200" dirty="0" smtClean="0">
                <a:solidFill>
                  <a:schemeClr val="tx1"/>
                </a:solidFill>
                <a:latin typeface="Impact" panose="020B0806030902050204" pitchFamily="34" charset="0"/>
              </a:rPr>
              <a:t>时序</a:t>
            </a:r>
            <a:r>
              <a:rPr lang="zh-CN" altLang="en-US" sz="3200" dirty="0">
                <a:solidFill>
                  <a:schemeClr val="tx1"/>
                </a:solidFill>
                <a:latin typeface="Impact" panose="020B0806030902050204" pitchFamily="34" charset="0"/>
              </a:rPr>
              <a:t>逻辑电路设计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anose="020B080603090205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8" name="文本框 13">
            <a:extLst>
              <a:ext uri="{FF2B5EF4-FFF2-40B4-BE49-F238E27FC236}">
                <a16:creationId xmlns:a16="http://schemas.microsoft.com/office/drawing/2014/main" id="{FB554AFD-6101-4497-BD0C-8E8E8B706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770" y="4524534"/>
            <a:ext cx="46073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lvl="0"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mpact" panose="020B080603090205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10.4 </a:t>
            </a:r>
            <a:r>
              <a:rPr lang="zh-CN" altLang="en-US" sz="3200" dirty="0" smtClean="0">
                <a:solidFill>
                  <a:schemeClr val="tx1"/>
                </a:solidFill>
                <a:latin typeface="Impact" panose="020B0806030902050204" pitchFamily="34" charset="0"/>
              </a:rPr>
              <a:t>常用</a:t>
            </a:r>
            <a:r>
              <a:rPr lang="zh-CN" altLang="en-US" sz="3200" dirty="0">
                <a:solidFill>
                  <a:schemeClr val="tx1"/>
                </a:solidFill>
                <a:latin typeface="Impact" panose="020B0806030902050204" pitchFamily="34" charset="0"/>
              </a:rPr>
              <a:t>的时序逻辑模块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anose="020B080603090205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10.1.2 </a:t>
            </a:r>
            <a:r>
              <a:rPr lang="zh-CN" altLang="en-US" sz="2400" b="1" spc="300" dirty="0" smtClean="0">
                <a:latin typeface="+mj-ea"/>
                <a:ea typeface="+mj-ea"/>
              </a:rPr>
              <a:t>其它触发器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42549" y="973970"/>
            <a:ext cx="4240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300" dirty="0" smtClean="0">
                <a:solidFill>
                  <a:srgbClr val="FF0000"/>
                </a:solidFill>
                <a:latin typeface="+mj-ea"/>
              </a:rPr>
              <a:t>1.</a:t>
            </a:r>
            <a:r>
              <a:rPr lang="zh-CN" altLang="en-US" b="1" spc="300" dirty="0" smtClean="0">
                <a:solidFill>
                  <a:srgbClr val="FF0000"/>
                </a:solidFill>
                <a:latin typeface="+mj-ea"/>
              </a:rPr>
              <a:t>时钟</a:t>
            </a:r>
            <a:r>
              <a:rPr lang="zh-CN" altLang="en-US" b="1" spc="300" dirty="0">
                <a:solidFill>
                  <a:srgbClr val="FF0000"/>
                </a:solidFill>
                <a:latin typeface="+mj-ea"/>
              </a:rPr>
              <a:t>控制触发器（同步触发器）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2549" y="1775855"/>
            <a:ext cx="21510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300" dirty="0">
                <a:latin typeface="+mn-ea"/>
              </a:rPr>
              <a:t>时钟</a:t>
            </a:r>
            <a:r>
              <a:rPr lang="zh-CN" altLang="en-US" spc="300" dirty="0" smtClean="0">
                <a:latin typeface="+mn-ea"/>
              </a:rPr>
              <a:t>控制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触发器</a:t>
            </a:r>
            <a:r>
              <a:rPr lang="en-US" altLang="zh-CN" spc="300" dirty="0" smtClean="0">
                <a:latin typeface="+mn-ea"/>
              </a:rPr>
              <a:t>:</a:t>
            </a:r>
            <a:r>
              <a:rPr lang="zh-CN" altLang="en-US" spc="300" dirty="0" smtClean="0">
                <a:latin typeface="+mn-ea"/>
              </a:rPr>
              <a:t>在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触发器的基础上，增加了时钟脉冲控制信号。</a:t>
            </a:r>
            <a:endParaRPr lang="zh-CN" altLang="en-US" dirty="0">
              <a:latin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493391" y="1571881"/>
            <a:ext cx="44555" cy="5281950"/>
          </a:xfrm>
          <a:prstGeom prst="line">
            <a:avLst/>
          </a:prstGeom>
          <a:ln w="19050">
            <a:solidFill>
              <a:srgbClr val="CC99FF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065710" y="169404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zh-CN" dirty="0">
                <a:solidFill>
                  <a:srgbClr val="0000CC"/>
                </a:solidFill>
                <a:latin typeface="+mn-ea"/>
              </a:rPr>
              <a:t>同步</a:t>
            </a:r>
            <a:r>
              <a:rPr kumimoji="1" lang="en-US" altLang="zh-CN" dirty="0">
                <a:solidFill>
                  <a:srgbClr val="0000CC"/>
                </a:solidFill>
                <a:latin typeface="+mn-ea"/>
              </a:rPr>
              <a:t>RS</a:t>
            </a:r>
            <a:r>
              <a:rPr kumimoji="1" lang="zh-CN" altLang="zh-CN" dirty="0">
                <a:solidFill>
                  <a:srgbClr val="0000CC"/>
                </a:solidFill>
                <a:latin typeface="+mn-ea"/>
              </a:rPr>
              <a:t>触发器的状态转换分别由</a:t>
            </a:r>
            <a:r>
              <a:rPr kumimoji="1" lang="en-US" altLang="zh-CN" dirty="0">
                <a:solidFill>
                  <a:srgbClr val="0000CC"/>
                </a:solidFill>
                <a:latin typeface="+mn-ea"/>
              </a:rPr>
              <a:t>R</a:t>
            </a:r>
            <a:r>
              <a:rPr kumimoji="1" lang="zh-CN" altLang="zh-CN" dirty="0">
                <a:solidFill>
                  <a:srgbClr val="0000CC"/>
                </a:solidFill>
                <a:latin typeface="+mn-ea"/>
              </a:rPr>
              <a:t>、</a:t>
            </a:r>
            <a:r>
              <a:rPr kumimoji="1" lang="en-US" altLang="zh-CN" dirty="0">
                <a:solidFill>
                  <a:srgbClr val="0000CC"/>
                </a:solidFill>
                <a:latin typeface="+mn-ea"/>
              </a:rPr>
              <a:t>S</a:t>
            </a:r>
            <a:r>
              <a:rPr kumimoji="1" lang="zh-CN" altLang="zh-CN" dirty="0">
                <a:solidFill>
                  <a:srgbClr val="0000CC"/>
                </a:solidFill>
                <a:latin typeface="+mn-ea"/>
              </a:rPr>
              <a:t>和</a:t>
            </a:r>
            <a:r>
              <a:rPr kumimoji="1" lang="en-US" altLang="zh-CN" dirty="0">
                <a:solidFill>
                  <a:srgbClr val="0000CC"/>
                </a:solidFill>
                <a:latin typeface="+mn-ea"/>
              </a:rPr>
              <a:t>CP</a:t>
            </a:r>
            <a:r>
              <a:rPr kumimoji="1" lang="zh-CN" altLang="zh-CN" dirty="0" smtClean="0">
                <a:solidFill>
                  <a:srgbClr val="0000CC"/>
                </a:solidFill>
                <a:latin typeface="+mn-ea"/>
              </a:rPr>
              <a:t>控制</a:t>
            </a:r>
            <a:r>
              <a:rPr kumimoji="1" lang="zh-CN" altLang="en-US" dirty="0" smtClean="0">
                <a:solidFill>
                  <a:srgbClr val="0000CC"/>
                </a:solidFill>
                <a:latin typeface="+mn-ea"/>
              </a:rPr>
              <a:t>；</a:t>
            </a:r>
            <a:endParaRPr kumimoji="1" lang="en-US" altLang="zh-CN" dirty="0" smtClean="0">
              <a:solidFill>
                <a:srgbClr val="0000CC"/>
              </a:solidFill>
              <a:latin typeface="+mn-ea"/>
            </a:endParaRPr>
          </a:p>
          <a:p>
            <a:endParaRPr kumimoji="1" lang="en-US" altLang="zh-CN" dirty="0" smtClean="0">
              <a:solidFill>
                <a:srgbClr val="0000CC"/>
              </a:solidFill>
              <a:latin typeface="+mn-ea"/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  <a:latin typeface="+mn-ea"/>
              </a:rPr>
              <a:t>R</a:t>
            </a:r>
            <a:r>
              <a:rPr kumimoji="1" lang="zh-CN" altLang="zh-CN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S</a:t>
            </a:r>
            <a:r>
              <a:rPr kumimoji="1" lang="zh-CN" altLang="zh-CN" dirty="0">
                <a:solidFill>
                  <a:srgbClr val="FF0000"/>
                </a:solidFill>
                <a:latin typeface="+mn-ea"/>
              </a:rPr>
              <a:t>控制状态转换的方向</a:t>
            </a:r>
            <a:r>
              <a:rPr kumimoji="1" lang="zh-CN" altLang="zh-CN" dirty="0">
                <a:solidFill>
                  <a:srgbClr val="0000CC"/>
                </a:solidFill>
                <a:latin typeface="+mn-ea"/>
              </a:rPr>
              <a:t>，即转换为何种次态</a:t>
            </a:r>
            <a:r>
              <a:rPr kumimoji="1" lang="zh-CN" altLang="zh-CN" dirty="0" smtClean="0">
                <a:solidFill>
                  <a:srgbClr val="0000CC"/>
                </a:solidFill>
                <a:latin typeface="+mn-ea"/>
              </a:rPr>
              <a:t>；</a:t>
            </a:r>
            <a:endParaRPr kumimoji="1" lang="en-US" altLang="zh-CN" dirty="0" smtClean="0">
              <a:solidFill>
                <a:srgbClr val="0000CC"/>
              </a:solidFill>
              <a:latin typeface="+mn-ea"/>
            </a:endParaRPr>
          </a:p>
          <a:p>
            <a:endParaRPr kumimoji="1" lang="en-US" altLang="zh-CN" dirty="0" smtClean="0">
              <a:solidFill>
                <a:srgbClr val="0000CC"/>
              </a:solidFill>
              <a:latin typeface="+mn-ea"/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  <a:latin typeface="+mn-ea"/>
              </a:rPr>
              <a:t>CP</a:t>
            </a:r>
            <a:r>
              <a:rPr kumimoji="1" lang="zh-CN" altLang="zh-CN" dirty="0">
                <a:solidFill>
                  <a:srgbClr val="FF0000"/>
                </a:solidFill>
                <a:latin typeface="+mn-ea"/>
              </a:rPr>
              <a:t>控制状态转换的时刻</a:t>
            </a:r>
            <a:r>
              <a:rPr kumimoji="1" lang="zh-CN" altLang="zh-CN" dirty="0">
                <a:solidFill>
                  <a:srgbClr val="0000CC"/>
                </a:solidFill>
                <a:latin typeface="+mn-ea"/>
              </a:rPr>
              <a:t>，即何时发生转换。</a:t>
            </a:r>
            <a:endParaRPr kumimoji="1" lang="zh-CN" altLang="en-US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65709" y="3903593"/>
            <a:ext cx="74881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300" dirty="0" smtClean="0">
                <a:latin typeface="+mn-ea"/>
              </a:rPr>
              <a:t>左图所描述的同步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触发器：</a:t>
            </a:r>
            <a:endParaRPr lang="en-US" altLang="zh-CN" spc="300" dirty="0" smtClean="0">
              <a:latin typeface="+mn-ea"/>
            </a:endParaRPr>
          </a:p>
          <a:p>
            <a:endParaRPr lang="en-US" altLang="zh-CN" spc="300" dirty="0" smtClean="0">
              <a:latin typeface="+mn-ea"/>
            </a:endParaRPr>
          </a:p>
          <a:p>
            <a:r>
              <a:rPr lang="zh-CN" altLang="en-US" spc="300" dirty="0" smtClean="0">
                <a:latin typeface="+mn-ea"/>
              </a:rPr>
              <a:t>在</a:t>
            </a:r>
            <a:r>
              <a:rPr lang="en-US" altLang="zh-CN" spc="300" dirty="0" smtClean="0">
                <a:latin typeface="+mn-ea"/>
              </a:rPr>
              <a:t>CP</a:t>
            </a:r>
            <a:r>
              <a:rPr lang="zh-CN" altLang="en-US" spc="300" dirty="0" smtClean="0">
                <a:latin typeface="+mn-ea"/>
              </a:rPr>
              <a:t>高电平周期内输入端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的变化</a:t>
            </a:r>
            <a:r>
              <a:rPr lang="zh-CN" altLang="en-US" spc="300" dirty="0" smtClean="0">
                <a:solidFill>
                  <a:srgbClr val="FF0000"/>
                </a:solidFill>
                <a:latin typeface="+mn-ea"/>
              </a:rPr>
              <a:t>不</a:t>
            </a:r>
            <a:r>
              <a:rPr lang="zh-CN" altLang="en-US" spc="300" dirty="0" smtClean="0">
                <a:latin typeface="+mn-ea"/>
              </a:rPr>
              <a:t>会影响触发器的状态；</a:t>
            </a:r>
            <a:endParaRPr lang="en-US" altLang="zh-CN" spc="300" dirty="0" smtClean="0">
              <a:latin typeface="+mn-ea"/>
            </a:endParaRPr>
          </a:p>
          <a:p>
            <a:endParaRPr lang="en-US" altLang="zh-CN" spc="300" dirty="0" smtClean="0">
              <a:latin typeface="+mn-ea"/>
            </a:endParaRPr>
          </a:p>
          <a:p>
            <a:r>
              <a:rPr lang="zh-CN" altLang="en-US" spc="300" dirty="0" smtClean="0">
                <a:latin typeface="+mn-ea"/>
              </a:rPr>
              <a:t>在</a:t>
            </a:r>
            <a:r>
              <a:rPr lang="en-US" altLang="zh-CN" spc="300" dirty="0" smtClean="0">
                <a:latin typeface="+mn-ea"/>
              </a:rPr>
              <a:t>CP</a:t>
            </a:r>
            <a:r>
              <a:rPr lang="zh-CN" altLang="en-US" spc="300" dirty="0" smtClean="0">
                <a:latin typeface="+mn-ea"/>
              </a:rPr>
              <a:t>低电平周期内</a:t>
            </a:r>
            <a:r>
              <a:rPr lang="zh-CN" altLang="en-US" spc="300" dirty="0">
                <a:latin typeface="+mn-ea"/>
              </a:rPr>
              <a:t>输入端</a:t>
            </a:r>
            <a:r>
              <a:rPr lang="en-US" altLang="zh-CN" spc="300" dirty="0" smtClean="0">
                <a:latin typeface="+mn-ea"/>
              </a:rPr>
              <a:t>RS</a:t>
            </a:r>
            <a:r>
              <a:rPr lang="zh-CN" altLang="en-US" spc="300" dirty="0" smtClean="0">
                <a:latin typeface="+mn-ea"/>
              </a:rPr>
              <a:t>的变化会影响触发器的状态。</a:t>
            </a:r>
            <a:endParaRPr lang="zh-CN" altLang="en-US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3" y="3354127"/>
            <a:ext cx="2476798" cy="317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9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10.1.2</a:t>
            </a:r>
            <a:r>
              <a:rPr lang="zh-CN" altLang="en-US" sz="2400" b="1" spc="300" dirty="0">
                <a:latin typeface="+mj-ea"/>
              </a:rPr>
              <a:t>其它触发器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178753" y="247781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smtClean="0">
                <a:solidFill>
                  <a:srgbClr val="0000CC"/>
                </a:solidFill>
                <a:latin typeface="+mn-ea"/>
              </a:rPr>
              <a:t>CP=0</a:t>
            </a:r>
            <a:r>
              <a:rPr kumimoji="1" lang="zh-CN" altLang="en-US" dirty="0" smtClean="0">
                <a:solidFill>
                  <a:srgbClr val="0000CC"/>
                </a:solidFill>
                <a:latin typeface="+mn-ea"/>
              </a:rPr>
              <a:t>，触发器维持原来状态；</a:t>
            </a:r>
            <a:endParaRPr kumimoji="1" lang="en-US" altLang="zh-CN" dirty="0" smtClean="0">
              <a:solidFill>
                <a:srgbClr val="0000CC"/>
              </a:solidFill>
              <a:latin typeface="+mn-ea"/>
            </a:endParaRPr>
          </a:p>
          <a:p>
            <a:endParaRPr kumimoji="1" lang="en-US" altLang="zh-CN" dirty="0" smtClean="0">
              <a:solidFill>
                <a:srgbClr val="0000CC"/>
              </a:solidFill>
              <a:latin typeface="+mn-ea"/>
            </a:endParaRPr>
          </a:p>
          <a:p>
            <a:r>
              <a:rPr kumimoji="1" lang="en-US" altLang="zh-CN" dirty="0" smtClean="0">
                <a:solidFill>
                  <a:srgbClr val="0000CC"/>
                </a:solidFill>
                <a:latin typeface="+mn-ea"/>
              </a:rPr>
              <a:t>CP=1</a:t>
            </a:r>
            <a:r>
              <a:rPr kumimoji="1" lang="zh-CN" altLang="en-US" dirty="0" smtClean="0">
                <a:solidFill>
                  <a:srgbClr val="0000CC"/>
                </a:solidFill>
                <a:latin typeface="+mn-ea"/>
              </a:rPr>
              <a:t>，</a:t>
            </a:r>
            <a:r>
              <a:rPr kumimoji="1" lang="en-US" altLang="zh-CN" dirty="0" smtClean="0">
                <a:solidFill>
                  <a:srgbClr val="0000CC"/>
                </a:solidFill>
                <a:latin typeface="+mn-ea"/>
              </a:rPr>
              <a:t>D=0</a:t>
            </a:r>
            <a:r>
              <a:rPr kumimoji="1" lang="zh-CN" altLang="en-US" dirty="0" smtClean="0">
                <a:solidFill>
                  <a:srgbClr val="0000CC"/>
                </a:solidFill>
                <a:latin typeface="+mn-ea"/>
              </a:rPr>
              <a:t>，</a:t>
            </a:r>
            <a:r>
              <a:rPr kumimoji="1" lang="en-US" altLang="zh-CN" dirty="0" smtClean="0">
                <a:solidFill>
                  <a:srgbClr val="0000CC"/>
                </a:solidFill>
                <a:latin typeface="+mn-ea"/>
              </a:rPr>
              <a:t>Q</a:t>
            </a:r>
            <a:r>
              <a:rPr kumimoji="1" lang="en-US" altLang="zh-CN" baseline="30000" dirty="0" smtClean="0">
                <a:solidFill>
                  <a:srgbClr val="0000CC"/>
                </a:solidFill>
                <a:latin typeface="+mn-ea"/>
              </a:rPr>
              <a:t>n+1</a:t>
            </a:r>
            <a:r>
              <a:rPr kumimoji="1" lang="en-US" altLang="zh-CN" dirty="0" smtClean="0">
                <a:solidFill>
                  <a:srgbClr val="0000CC"/>
                </a:solidFill>
                <a:latin typeface="+mn-ea"/>
              </a:rPr>
              <a:t>=0</a:t>
            </a:r>
            <a:r>
              <a:rPr kumimoji="1" lang="zh-CN" altLang="en-US" dirty="0" smtClean="0">
                <a:solidFill>
                  <a:srgbClr val="0000CC"/>
                </a:solidFill>
                <a:latin typeface="+mn-ea"/>
              </a:rPr>
              <a:t>；</a:t>
            </a:r>
            <a:r>
              <a:rPr kumimoji="1" lang="en-US" altLang="zh-CN" dirty="0" smtClean="0">
                <a:solidFill>
                  <a:srgbClr val="0000CC"/>
                </a:solidFill>
                <a:latin typeface="+mn-ea"/>
              </a:rPr>
              <a:t>D=1</a:t>
            </a:r>
            <a:r>
              <a:rPr kumimoji="1" lang="zh-CN" altLang="en-US" dirty="0" smtClean="0">
                <a:solidFill>
                  <a:srgbClr val="0000CC"/>
                </a:solidFill>
                <a:latin typeface="+mn-ea"/>
              </a:rPr>
              <a:t>，</a:t>
            </a:r>
            <a:r>
              <a:rPr kumimoji="1" lang="en-US" altLang="zh-CN" dirty="0" smtClean="0">
                <a:solidFill>
                  <a:srgbClr val="0000CC"/>
                </a:solidFill>
                <a:latin typeface="+mn-ea"/>
              </a:rPr>
              <a:t>Q</a:t>
            </a:r>
            <a:r>
              <a:rPr kumimoji="1" lang="en-US" altLang="zh-CN" baseline="30000" dirty="0">
                <a:solidFill>
                  <a:srgbClr val="0000CC"/>
                </a:solidFill>
                <a:latin typeface="+mn-ea"/>
              </a:rPr>
              <a:t>n+1</a:t>
            </a:r>
            <a:r>
              <a:rPr kumimoji="1" lang="en-US" altLang="zh-CN" dirty="0" smtClean="0">
                <a:solidFill>
                  <a:srgbClr val="0000CC"/>
                </a:solidFill>
                <a:latin typeface="+mn-ea"/>
              </a:rPr>
              <a:t>=1</a:t>
            </a:r>
          </a:p>
          <a:p>
            <a:endParaRPr kumimoji="1" lang="en-US" altLang="zh-CN" dirty="0">
              <a:solidFill>
                <a:srgbClr val="0000CC"/>
              </a:solidFill>
              <a:latin typeface="+mn-ea"/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  <a:latin typeface="+mn-ea"/>
              </a:rPr>
              <a:t>D</a:t>
            </a:r>
            <a:r>
              <a:rPr kumimoji="1" lang="zh-CN" altLang="en-US" dirty="0" smtClean="0">
                <a:solidFill>
                  <a:srgbClr val="FF0000"/>
                </a:solidFill>
                <a:latin typeface="+mn-ea"/>
              </a:rPr>
              <a:t>触发器的特性方程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：</a:t>
            </a:r>
            <a:r>
              <a:rPr kumimoji="1" lang="en-US" altLang="zh-CN" dirty="0" smtClean="0">
                <a:solidFill>
                  <a:srgbClr val="FF0000"/>
                </a:solidFill>
                <a:latin typeface="+mn-ea"/>
              </a:rPr>
              <a:t>Q</a:t>
            </a:r>
            <a:r>
              <a:rPr kumimoji="1" lang="en-US" altLang="zh-CN" baseline="30000" dirty="0" smtClean="0">
                <a:solidFill>
                  <a:srgbClr val="FF0000"/>
                </a:solidFill>
                <a:latin typeface="+mn-ea"/>
              </a:rPr>
              <a:t>n+1</a:t>
            </a:r>
            <a:r>
              <a:rPr kumimoji="1" lang="en-US" altLang="zh-CN" dirty="0" smtClean="0">
                <a:solidFill>
                  <a:srgbClr val="FF0000"/>
                </a:solidFill>
                <a:latin typeface="+mn-ea"/>
              </a:rPr>
              <a:t>=D</a:t>
            </a:r>
            <a:endParaRPr kumimoji="1" lang="en-US" altLang="zh-CN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2549" y="973970"/>
            <a:ext cx="4240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300" dirty="0" smtClean="0">
                <a:solidFill>
                  <a:srgbClr val="FF0000"/>
                </a:solidFill>
                <a:latin typeface="+mj-ea"/>
              </a:rPr>
              <a:t>1.</a:t>
            </a:r>
            <a:r>
              <a:rPr lang="zh-CN" altLang="en-US" b="1" spc="300" dirty="0" smtClean="0">
                <a:solidFill>
                  <a:srgbClr val="FF0000"/>
                </a:solidFill>
                <a:latin typeface="+mj-ea"/>
              </a:rPr>
              <a:t>时钟</a:t>
            </a:r>
            <a:r>
              <a:rPr lang="zh-CN" altLang="en-US" b="1" spc="300" dirty="0">
                <a:solidFill>
                  <a:srgbClr val="FF0000"/>
                </a:solidFill>
                <a:latin typeface="+mj-ea"/>
              </a:rPr>
              <a:t>控制触发器（同步触发器）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6492" y="1504969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300" dirty="0" smtClean="0">
                <a:latin typeface="+mj-ea"/>
              </a:rPr>
              <a:t>同步</a:t>
            </a:r>
            <a:r>
              <a:rPr lang="en-US" altLang="zh-CN" b="1" spc="300" dirty="0" smtClean="0">
                <a:latin typeface="+mj-ea"/>
              </a:rPr>
              <a:t>D</a:t>
            </a:r>
            <a:r>
              <a:rPr lang="zh-CN" altLang="en-US" b="1" spc="300" dirty="0" smtClean="0">
                <a:latin typeface="+mj-ea"/>
              </a:rPr>
              <a:t>触发器</a:t>
            </a:r>
            <a:endParaRPr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79" y="1874301"/>
            <a:ext cx="2096483" cy="30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5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10.1.2</a:t>
            </a:r>
            <a:r>
              <a:rPr lang="zh-CN" altLang="en-US" sz="2400" b="1" spc="300" dirty="0">
                <a:latin typeface="+mj-ea"/>
              </a:rPr>
              <a:t>其它触发器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940325" y="1801337"/>
            <a:ext cx="7479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300" dirty="0" smtClean="0">
                <a:solidFill>
                  <a:srgbClr val="FF0000"/>
                </a:solidFill>
                <a:latin typeface="+mn-ea"/>
              </a:rPr>
              <a:t>边沿式触发器在时钟信号的边沿时刻，输入信号的变化影响触发器的状态；</a:t>
            </a:r>
            <a:endParaRPr lang="en-US" altLang="zh-CN" spc="300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CN" spc="300" dirty="0" smtClean="0">
              <a:solidFill>
                <a:srgbClr val="FF0000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rgbClr val="0000CC"/>
                </a:solidFill>
                <a:latin typeface="+mn-ea"/>
              </a:rPr>
              <a:t>如左图所示</a:t>
            </a:r>
            <a:r>
              <a:rPr kumimoji="1" lang="zh-CN" altLang="en-US" dirty="0" smtClean="0">
                <a:solidFill>
                  <a:srgbClr val="0000CC"/>
                </a:solidFill>
                <a:latin typeface="+mn-ea"/>
              </a:rPr>
              <a:t>的边沿式</a:t>
            </a:r>
            <a:r>
              <a:rPr kumimoji="1" lang="en-US" altLang="zh-CN" dirty="0" smtClean="0">
                <a:solidFill>
                  <a:srgbClr val="0000CC"/>
                </a:solidFill>
                <a:latin typeface="+mn-ea"/>
              </a:rPr>
              <a:t>D</a:t>
            </a:r>
            <a:r>
              <a:rPr kumimoji="1" lang="zh-CN" altLang="en-US" dirty="0" smtClean="0">
                <a:solidFill>
                  <a:srgbClr val="0000CC"/>
                </a:solidFill>
                <a:latin typeface="+mn-ea"/>
              </a:rPr>
              <a:t>触发器在</a:t>
            </a:r>
            <a:r>
              <a:rPr kumimoji="1" lang="en-US" altLang="zh-CN" dirty="0" smtClean="0">
                <a:solidFill>
                  <a:srgbClr val="0000CC"/>
                </a:solidFill>
                <a:latin typeface="+mn-ea"/>
              </a:rPr>
              <a:t>CP</a:t>
            </a:r>
            <a:r>
              <a:rPr kumimoji="1" lang="zh-CN" altLang="en-US" dirty="0" smtClean="0">
                <a:solidFill>
                  <a:srgbClr val="0000CC"/>
                </a:solidFill>
                <a:latin typeface="+mn-ea"/>
              </a:rPr>
              <a:t>信号的上升沿时刻，输入端</a:t>
            </a:r>
            <a:r>
              <a:rPr kumimoji="1" lang="en-US" altLang="zh-CN" dirty="0" smtClean="0">
                <a:solidFill>
                  <a:srgbClr val="0000CC"/>
                </a:solidFill>
                <a:latin typeface="+mn-ea"/>
              </a:rPr>
              <a:t>D</a:t>
            </a:r>
            <a:r>
              <a:rPr kumimoji="1" lang="zh-CN" altLang="en-US" dirty="0" smtClean="0">
                <a:solidFill>
                  <a:srgbClr val="0000CC"/>
                </a:solidFill>
                <a:latin typeface="+mn-ea"/>
              </a:rPr>
              <a:t>的变化影响触发器状态的变化，其它时刻触发器的状态不变。</a:t>
            </a:r>
            <a:endParaRPr kumimoji="1" lang="en-US" altLang="zh-CN" dirty="0" smtClean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9166" y="993267"/>
            <a:ext cx="20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300" dirty="0" smtClean="0">
                <a:solidFill>
                  <a:srgbClr val="FF0000"/>
                </a:solidFill>
                <a:latin typeface="+mj-ea"/>
              </a:rPr>
              <a:t>2.</a:t>
            </a:r>
            <a:r>
              <a:rPr lang="zh-CN" altLang="en-US" b="1" spc="300" dirty="0" smtClean="0">
                <a:solidFill>
                  <a:srgbClr val="FF0000"/>
                </a:solidFill>
                <a:latin typeface="+mj-ea"/>
              </a:rPr>
              <a:t>边沿式触发器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048123" y="3829709"/>
            <a:ext cx="3309510" cy="369332"/>
            <a:chOff x="4048123" y="3829709"/>
            <a:chExt cx="3309510" cy="369332"/>
          </a:xfrm>
        </p:grpSpPr>
        <p:sp>
          <p:nvSpPr>
            <p:cNvPr id="11" name="矩形 10"/>
            <p:cNvSpPr/>
            <p:nvPr/>
          </p:nvSpPr>
          <p:spPr>
            <a:xfrm>
              <a:off x="6339406" y="3829709"/>
              <a:ext cx="10182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  <a:latin typeface="+mn-ea"/>
                </a:rPr>
                <a:t>Q</a:t>
              </a:r>
              <a:r>
                <a:rPr kumimoji="1" lang="en-US" altLang="zh-CN" baseline="30000" dirty="0" smtClean="0">
                  <a:solidFill>
                    <a:srgbClr val="FF0000"/>
                  </a:solidFill>
                  <a:latin typeface="+mn-ea"/>
                </a:rPr>
                <a:t>n+1</a:t>
              </a:r>
              <a:r>
                <a:rPr kumimoji="1" lang="en-US" altLang="zh-CN" dirty="0" smtClean="0">
                  <a:solidFill>
                    <a:srgbClr val="FF0000"/>
                  </a:solidFill>
                  <a:latin typeface="+mn-ea"/>
                </a:rPr>
                <a:t>=D</a:t>
              </a:r>
              <a:endParaRPr kumimoji="1" lang="en-US" altLang="zh-CN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048123" y="3829709"/>
              <a:ext cx="24384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+mn-ea"/>
                </a:rPr>
                <a:t>D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</a:rPr>
                <a:t>触发器的特性方程：</a:t>
              </a:r>
              <a:endParaRPr lang="zh-CN" altLang="en-US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3286" y="1412118"/>
            <a:ext cx="202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300" dirty="0" smtClean="0">
                <a:latin typeface="+mj-ea"/>
              </a:rPr>
              <a:t>边沿式</a:t>
            </a:r>
            <a:r>
              <a:rPr lang="en-US" altLang="zh-CN" b="1" spc="300" dirty="0" smtClean="0">
                <a:latin typeface="+mj-ea"/>
              </a:rPr>
              <a:t>D</a:t>
            </a:r>
            <a:r>
              <a:rPr lang="zh-CN" altLang="en-US" b="1" spc="300" dirty="0" smtClean="0">
                <a:latin typeface="+mj-ea"/>
              </a:rPr>
              <a:t>触发器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66" y="1968858"/>
            <a:ext cx="2228138" cy="301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2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10.1.2</a:t>
            </a:r>
            <a:r>
              <a:rPr lang="zh-CN" altLang="en-US" sz="2400" b="1" spc="300" dirty="0">
                <a:latin typeface="+mj-ea"/>
              </a:rPr>
              <a:t>其它触发器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940325" y="1801337"/>
            <a:ext cx="7479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pc="300" dirty="0" smtClean="0">
                <a:solidFill>
                  <a:srgbClr val="FF0000"/>
                </a:solidFill>
                <a:latin typeface="+mn-ea"/>
              </a:rPr>
              <a:t>边沿式触发器在时钟信号的边沿时刻，输入信号的变化影响触发器的状态；</a:t>
            </a:r>
            <a:endParaRPr lang="en-US" altLang="zh-CN" spc="300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CN" spc="300" dirty="0" smtClean="0">
              <a:solidFill>
                <a:srgbClr val="FF0000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rgbClr val="0000CC"/>
                </a:solidFill>
                <a:latin typeface="+mn-ea"/>
              </a:rPr>
              <a:t>如左图所示</a:t>
            </a:r>
            <a:r>
              <a:rPr kumimoji="1" lang="zh-CN" altLang="en-US" dirty="0" smtClean="0">
                <a:solidFill>
                  <a:srgbClr val="0000CC"/>
                </a:solidFill>
                <a:latin typeface="+mn-ea"/>
              </a:rPr>
              <a:t>的边沿式</a:t>
            </a:r>
            <a:r>
              <a:rPr kumimoji="1" lang="en-US" altLang="zh-CN" dirty="0">
                <a:solidFill>
                  <a:srgbClr val="0000CC"/>
                </a:solidFill>
                <a:latin typeface="+mn-ea"/>
              </a:rPr>
              <a:t>JK</a:t>
            </a:r>
            <a:r>
              <a:rPr kumimoji="1" lang="zh-CN" altLang="en-US" dirty="0">
                <a:solidFill>
                  <a:srgbClr val="0000CC"/>
                </a:solidFill>
                <a:latin typeface="+mn-ea"/>
              </a:rPr>
              <a:t>触发器</a:t>
            </a:r>
            <a:r>
              <a:rPr kumimoji="1" lang="zh-CN" altLang="en-US" dirty="0" smtClean="0">
                <a:solidFill>
                  <a:srgbClr val="0000CC"/>
                </a:solidFill>
                <a:latin typeface="+mn-ea"/>
              </a:rPr>
              <a:t>在</a:t>
            </a:r>
            <a:r>
              <a:rPr kumimoji="1" lang="en-US" altLang="zh-CN" dirty="0" smtClean="0">
                <a:solidFill>
                  <a:srgbClr val="0000CC"/>
                </a:solidFill>
                <a:latin typeface="+mn-ea"/>
              </a:rPr>
              <a:t>CP</a:t>
            </a:r>
            <a:r>
              <a:rPr kumimoji="1" lang="zh-CN" altLang="en-US" dirty="0" smtClean="0">
                <a:solidFill>
                  <a:srgbClr val="0000CC"/>
                </a:solidFill>
                <a:latin typeface="+mn-ea"/>
              </a:rPr>
              <a:t>信号的下降沿时刻，输入端</a:t>
            </a:r>
            <a:r>
              <a:rPr kumimoji="1" lang="en-US" altLang="zh-CN" dirty="0" smtClean="0">
                <a:solidFill>
                  <a:srgbClr val="0000CC"/>
                </a:solidFill>
                <a:latin typeface="+mn-ea"/>
              </a:rPr>
              <a:t>J</a:t>
            </a:r>
            <a:r>
              <a:rPr kumimoji="1" lang="zh-CN" altLang="en-US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kumimoji="1" lang="en-US" altLang="zh-CN" dirty="0" smtClean="0">
                <a:solidFill>
                  <a:srgbClr val="0000CC"/>
                </a:solidFill>
                <a:latin typeface="+mn-ea"/>
              </a:rPr>
              <a:t>K</a:t>
            </a:r>
            <a:r>
              <a:rPr kumimoji="1" lang="zh-CN" altLang="en-US" dirty="0" smtClean="0">
                <a:solidFill>
                  <a:srgbClr val="0000CC"/>
                </a:solidFill>
                <a:latin typeface="+mn-ea"/>
              </a:rPr>
              <a:t>的变化影响触发器状态的变化，其它时刻触发器的状态不变。</a:t>
            </a:r>
            <a:endParaRPr kumimoji="1" lang="en-US" altLang="zh-CN" dirty="0" smtClean="0">
              <a:solidFill>
                <a:srgbClr val="0000CC"/>
              </a:solidFill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048123" y="3829709"/>
            <a:ext cx="3906084" cy="369332"/>
            <a:chOff x="4048123" y="3829709"/>
            <a:chExt cx="3906084" cy="369332"/>
          </a:xfrm>
        </p:grpSpPr>
        <p:grpSp>
          <p:nvGrpSpPr>
            <p:cNvPr id="9" name="组合 8"/>
            <p:cNvGrpSpPr/>
            <p:nvPr/>
          </p:nvGrpSpPr>
          <p:grpSpPr>
            <a:xfrm>
              <a:off x="6339406" y="3829709"/>
              <a:ext cx="1614801" cy="369332"/>
              <a:chOff x="2263492" y="2510909"/>
              <a:chExt cx="1614801" cy="36933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263492" y="2510909"/>
                <a:ext cx="16148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 smtClean="0">
                    <a:solidFill>
                      <a:srgbClr val="FF0000"/>
                    </a:solidFill>
                    <a:latin typeface="+mn-ea"/>
                  </a:rPr>
                  <a:t>Q</a:t>
                </a:r>
                <a:r>
                  <a:rPr kumimoji="1" lang="en-US" altLang="zh-CN" baseline="30000" dirty="0" smtClean="0">
                    <a:solidFill>
                      <a:srgbClr val="FF0000"/>
                    </a:solidFill>
                    <a:latin typeface="+mn-ea"/>
                  </a:rPr>
                  <a:t>n+1</a:t>
                </a:r>
                <a:r>
                  <a:rPr kumimoji="1" lang="en-US" altLang="zh-CN" dirty="0" smtClean="0">
                    <a:solidFill>
                      <a:srgbClr val="FF0000"/>
                    </a:solidFill>
                    <a:latin typeface="+mn-ea"/>
                  </a:rPr>
                  <a:t>=JQ+KQ</a:t>
                </a:r>
                <a:endParaRPr kumimoji="1" lang="en-US" altLang="zh-CN" dirty="0">
                  <a:solidFill>
                    <a:srgbClr val="FF0000"/>
                  </a:solidFill>
                  <a:latin typeface="+mn-ea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3129915" y="2533769"/>
                <a:ext cx="16200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3442335" y="2533769"/>
                <a:ext cx="16200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5" name="矩形 14"/>
            <p:cNvSpPr/>
            <p:nvPr/>
          </p:nvSpPr>
          <p:spPr>
            <a:xfrm>
              <a:off x="4048123" y="3829709"/>
              <a:ext cx="2499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+mn-ea"/>
                </a:rPr>
                <a:t>JK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</a:rPr>
                <a:t>触发器的特性方程：</a:t>
              </a:r>
              <a:endParaRPr lang="zh-CN" altLang="en-US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979166" y="993267"/>
            <a:ext cx="20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300" dirty="0" smtClean="0">
                <a:solidFill>
                  <a:srgbClr val="FF0000"/>
                </a:solidFill>
                <a:latin typeface="+mj-ea"/>
              </a:rPr>
              <a:t>2.</a:t>
            </a:r>
            <a:r>
              <a:rPr lang="zh-CN" altLang="en-US" b="1" spc="300" dirty="0" smtClean="0">
                <a:solidFill>
                  <a:srgbClr val="FF0000"/>
                </a:solidFill>
                <a:latin typeface="+mj-ea"/>
              </a:rPr>
              <a:t>边沿式触发器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3286" y="1412118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300" dirty="0" smtClean="0">
                <a:latin typeface="+mj-ea"/>
              </a:rPr>
              <a:t>边沿式</a:t>
            </a:r>
            <a:r>
              <a:rPr lang="en-US" altLang="zh-CN" b="1" spc="300" dirty="0" smtClean="0">
                <a:latin typeface="+mj-ea"/>
              </a:rPr>
              <a:t>JK</a:t>
            </a:r>
            <a:r>
              <a:rPr lang="zh-CN" altLang="en-US" b="1" spc="300" dirty="0" smtClean="0">
                <a:latin typeface="+mj-ea"/>
              </a:rPr>
              <a:t>触发器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74" y="1830969"/>
            <a:ext cx="2266857" cy="318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2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10.1.2</a:t>
            </a:r>
            <a:r>
              <a:rPr lang="zh-CN" altLang="en-US" sz="2400" b="1" spc="300" dirty="0">
                <a:latin typeface="+mj-ea"/>
              </a:rPr>
              <a:t>其它触发器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144490" y="3033874"/>
            <a:ext cx="5226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0000CC"/>
                </a:solidFill>
                <a:latin typeface="+mn-ea"/>
              </a:rPr>
              <a:t>上升沿触发</a:t>
            </a:r>
            <a:endParaRPr kumimoji="1" lang="en-US" altLang="zh-CN" dirty="0" smtClean="0">
              <a:solidFill>
                <a:srgbClr val="0000CC"/>
              </a:solidFill>
              <a:latin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309256" y="6261592"/>
            <a:ext cx="1614801" cy="369332"/>
            <a:chOff x="2263492" y="2510909"/>
            <a:chExt cx="1614801" cy="369332"/>
          </a:xfrm>
        </p:grpSpPr>
        <p:sp>
          <p:nvSpPr>
            <p:cNvPr id="11" name="矩形 10"/>
            <p:cNvSpPr/>
            <p:nvPr/>
          </p:nvSpPr>
          <p:spPr>
            <a:xfrm>
              <a:off x="2263492" y="2510909"/>
              <a:ext cx="16148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>
                  <a:solidFill>
                    <a:srgbClr val="FF0000"/>
                  </a:solidFill>
                  <a:latin typeface="+mn-ea"/>
                </a:rPr>
                <a:t>Q</a:t>
              </a:r>
              <a:r>
                <a:rPr kumimoji="1" lang="en-US" altLang="zh-CN" baseline="30000" dirty="0" smtClean="0">
                  <a:solidFill>
                    <a:srgbClr val="FF0000"/>
                  </a:solidFill>
                  <a:latin typeface="+mn-ea"/>
                </a:rPr>
                <a:t>n+1</a:t>
              </a:r>
              <a:r>
                <a:rPr kumimoji="1" lang="en-US" altLang="zh-CN" dirty="0" smtClean="0">
                  <a:solidFill>
                    <a:srgbClr val="FF0000"/>
                  </a:solidFill>
                  <a:latin typeface="+mn-ea"/>
                </a:rPr>
                <a:t>=JQ+KQ</a:t>
              </a:r>
              <a:endParaRPr kumimoji="1" lang="en-US" altLang="zh-CN" dirty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129915" y="2533769"/>
              <a:ext cx="162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442335" y="2533769"/>
              <a:ext cx="162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163615" y="5767366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JK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触发器的特性方程：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79166" y="993267"/>
            <a:ext cx="20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300" dirty="0" smtClean="0">
                <a:solidFill>
                  <a:srgbClr val="FF0000"/>
                </a:solidFill>
                <a:latin typeface="+mj-ea"/>
              </a:rPr>
              <a:t>2.</a:t>
            </a:r>
            <a:r>
              <a:rPr lang="zh-CN" altLang="en-US" b="1" spc="300" dirty="0" smtClean="0">
                <a:solidFill>
                  <a:srgbClr val="FF0000"/>
                </a:solidFill>
                <a:latin typeface="+mj-ea"/>
              </a:rPr>
              <a:t>边沿式触发器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3286" y="1412118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300" dirty="0" smtClean="0">
                <a:latin typeface="+mj-ea"/>
              </a:rPr>
              <a:t>边沿式</a:t>
            </a:r>
            <a:r>
              <a:rPr lang="en-US" altLang="zh-CN" b="1" spc="300" dirty="0" smtClean="0">
                <a:latin typeface="+mj-ea"/>
              </a:rPr>
              <a:t>JK</a:t>
            </a:r>
            <a:r>
              <a:rPr lang="zh-CN" altLang="en-US" b="1" spc="300" dirty="0" smtClean="0">
                <a:latin typeface="+mj-ea"/>
              </a:rPr>
              <a:t>触发器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66" y="1962414"/>
            <a:ext cx="2471262" cy="346784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886332" y="1046639"/>
            <a:ext cx="5416667" cy="5254393"/>
            <a:chOff x="5886332" y="1046639"/>
            <a:chExt cx="5416667" cy="5254393"/>
          </a:xfrm>
        </p:grpSpPr>
        <p:pic>
          <p:nvPicPr>
            <p:cNvPr id="20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23"/>
            <a:stretch/>
          </p:blipFill>
          <p:spPr bwMode="auto">
            <a:xfrm>
              <a:off x="5976257" y="1892777"/>
              <a:ext cx="5082150" cy="277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Line 11"/>
            <p:cNvSpPr>
              <a:spLocks noChangeShapeType="1"/>
            </p:cNvSpPr>
            <p:nvPr/>
          </p:nvSpPr>
          <p:spPr bwMode="auto">
            <a:xfrm>
              <a:off x="7278570" y="1765777"/>
              <a:ext cx="22225" cy="446563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" name="Group 60"/>
            <p:cNvGrpSpPr>
              <a:grpSpLocks/>
            </p:cNvGrpSpPr>
            <p:nvPr/>
          </p:nvGrpSpPr>
          <p:grpSpPr bwMode="auto">
            <a:xfrm>
              <a:off x="5886332" y="5563077"/>
              <a:ext cx="1416070" cy="539749"/>
              <a:chOff x="0" y="0"/>
              <a:chExt cx="892" cy="340"/>
            </a:xfrm>
          </p:grpSpPr>
          <p:sp>
            <p:nvSpPr>
              <p:cNvPr id="24" name="Line 61"/>
              <p:cNvSpPr>
                <a:spLocks noChangeShapeType="1"/>
              </p:cNvSpPr>
              <p:nvPr/>
            </p:nvSpPr>
            <p:spPr bwMode="auto">
              <a:xfrm flipH="1" flipV="1">
                <a:off x="393" y="340"/>
                <a:ext cx="499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25" name="Rectangle 6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zh-CN" sz="2400" b="1" i="1">
                    <a:solidFill>
                      <a:schemeClr val="tx1"/>
                    </a:solidFill>
                    <a:ea typeface="PMingLiU" pitchFamily="18" charset="-120"/>
                  </a:rPr>
                  <a:t>Q</a:t>
                </a:r>
              </a:p>
            </p:txBody>
          </p:sp>
        </p:grpSp>
        <p:grpSp>
          <p:nvGrpSpPr>
            <p:cNvPr id="27" name="Group 65"/>
            <p:cNvGrpSpPr>
              <a:grpSpLocks/>
            </p:cNvGrpSpPr>
            <p:nvPr/>
          </p:nvGrpSpPr>
          <p:grpSpPr bwMode="auto">
            <a:xfrm>
              <a:off x="7278570" y="5444014"/>
              <a:ext cx="514350" cy="685800"/>
              <a:chOff x="0" y="0"/>
              <a:chExt cx="240" cy="432"/>
            </a:xfrm>
          </p:grpSpPr>
          <p:sp>
            <p:nvSpPr>
              <p:cNvPr id="28" name="Line 6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240" cy="0"/>
              </a:xfrm>
              <a:prstGeom prst="line">
                <a:avLst/>
              </a:prstGeom>
              <a:noFill/>
              <a:ln w="476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67"/>
              <p:cNvSpPr>
                <a:spLocks noChangeShapeType="1"/>
              </p:cNvSpPr>
              <p:nvPr/>
            </p:nvSpPr>
            <p:spPr bwMode="auto">
              <a:xfrm flipH="1" flipV="1">
                <a:off x="12" y="0"/>
                <a:ext cx="0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" name="Line 78"/>
            <p:cNvSpPr>
              <a:spLocks noChangeShapeType="1"/>
            </p:cNvSpPr>
            <p:nvPr/>
          </p:nvSpPr>
          <p:spPr bwMode="auto">
            <a:xfrm flipH="1" flipV="1">
              <a:off x="7756406" y="5439252"/>
              <a:ext cx="3546593" cy="0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9334609" y="1836982"/>
              <a:ext cx="22225" cy="44640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276982" y="1059339"/>
              <a:ext cx="960438" cy="687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ea typeface="PMingLiU" pitchFamily="18" charset="-120"/>
                </a:rPr>
                <a:t>J=1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baseline="-25000">
                  <a:solidFill>
                    <a:srgbClr val="FF0000"/>
                  </a:solidFill>
                  <a:ea typeface="PMingLiU" pitchFamily="18" charset="-120"/>
                </a:rPr>
                <a:t>K=0</a:t>
              </a:r>
              <a:endParaRPr lang="zh-CN" altLang="zh-CN" sz="2800" b="1" baseline="-25000">
                <a:solidFill>
                  <a:srgbClr val="FF0000"/>
                </a:solidFill>
                <a:ea typeface="PMingLiU" pitchFamily="18" charset="-120"/>
              </a:endParaRPr>
            </a:p>
          </p:txBody>
        </p:sp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9061332" y="1046639"/>
              <a:ext cx="960438" cy="687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fol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ea typeface="PMingLiU" pitchFamily="18" charset="-120"/>
                </a:rPr>
                <a:t>J=0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baseline="-25000">
                  <a:solidFill>
                    <a:srgbClr val="FF0000"/>
                  </a:solidFill>
                  <a:ea typeface="PMingLiU" pitchFamily="18" charset="-120"/>
                </a:rPr>
                <a:t>K=0</a:t>
              </a:r>
              <a:endParaRPr lang="zh-CN" altLang="zh-CN" sz="2800" b="1" baseline="-25000">
                <a:solidFill>
                  <a:srgbClr val="FF0000"/>
                </a:solidFill>
                <a:ea typeface="PMingLiU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08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F03F958-AE97-4130-8476-A73A6DA840B9}"/>
              </a:ext>
            </a:extLst>
          </p:cNvPr>
          <p:cNvSpPr/>
          <p:nvPr/>
        </p:nvSpPr>
        <p:spPr>
          <a:xfrm>
            <a:off x="0" y="4635500"/>
            <a:ext cx="12192000" cy="2222500"/>
          </a:xfrm>
          <a:prstGeom prst="rect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F01750-7A0D-4169-A63B-6877571FDD0D}"/>
              </a:ext>
            </a:extLst>
          </p:cNvPr>
          <p:cNvSpPr txBox="1"/>
          <p:nvPr/>
        </p:nvSpPr>
        <p:spPr>
          <a:xfrm>
            <a:off x="0" y="2658204"/>
            <a:ext cx="12191999" cy="75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spc="300" dirty="0" smtClean="0">
                <a:latin typeface="+mj-ea"/>
                <a:ea typeface="+mj-ea"/>
              </a:rPr>
              <a:t>10.2 </a:t>
            </a:r>
            <a:r>
              <a:rPr lang="zh-CN" altLang="en-US" sz="3600" b="1" spc="300" dirty="0" smtClean="0">
                <a:latin typeface="+mj-ea"/>
                <a:ea typeface="+mj-ea"/>
              </a:rPr>
              <a:t>时序</a:t>
            </a:r>
            <a:r>
              <a:rPr lang="zh-CN" altLang="en-US" sz="3600" b="1" spc="300" dirty="0">
                <a:latin typeface="+mj-ea"/>
                <a:ea typeface="+mj-ea"/>
              </a:rPr>
              <a:t>逻辑电路分析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1BE9768-DA90-4E91-9EB2-FBCB00DC3F09}"/>
              </a:ext>
            </a:extLst>
          </p:cNvPr>
          <p:cNvSpPr/>
          <p:nvPr/>
        </p:nvSpPr>
        <p:spPr>
          <a:xfrm>
            <a:off x="1" y="3489199"/>
            <a:ext cx="12191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cs typeface="Arial" panose="020B0604020202020204" pitchFamily="34" charset="0"/>
              </a:rPr>
              <a:t>Sequential logic circuit analysis</a:t>
            </a:r>
          </a:p>
        </p:txBody>
      </p:sp>
    </p:spTree>
    <p:extLst>
      <p:ext uri="{BB962C8B-B14F-4D97-AF65-F5344CB8AC3E}">
        <p14:creationId xmlns:p14="http://schemas.microsoft.com/office/powerpoint/2010/main" val="281789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10.2.1 </a:t>
            </a:r>
            <a:r>
              <a:rPr lang="zh-CN" altLang="en-US" sz="2400" b="1" spc="300" dirty="0">
                <a:latin typeface="+mj-ea"/>
                <a:ea typeface="+mj-ea"/>
              </a:rPr>
              <a:t>时序逻辑电路模型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875874" y="959039"/>
            <a:ext cx="10888234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CC"/>
                </a:solidFill>
                <a:latin typeface="+mn-ea"/>
                <a:ea typeface="+mn-ea"/>
              </a:rPr>
              <a:t>时序逻辑电路</a:t>
            </a:r>
            <a:r>
              <a:rPr lang="en-US" altLang="zh-CN" sz="1800" dirty="0">
                <a:solidFill>
                  <a:srgbClr val="0000CC"/>
                </a:solidFill>
                <a:latin typeface="+mn-ea"/>
                <a:ea typeface="+mn-ea"/>
              </a:rPr>
              <a:t>——</a:t>
            </a:r>
            <a:r>
              <a:rPr lang="zh-CN" altLang="en-US" sz="1800" dirty="0">
                <a:solidFill>
                  <a:srgbClr val="0000CC"/>
                </a:solidFill>
                <a:latin typeface="+mn-ea"/>
                <a:ea typeface="+mn-ea"/>
              </a:rPr>
              <a:t>任何一个时刻的输出状态不仅取决于当时的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输入信号</a:t>
            </a:r>
            <a:r>
              <a:rPr lang="zh-CN" altLang="en-US" sz="1800" dirty="0">
                <a:solidFill>
                  <a:srgbClr val="0000CC"/>
                </a:solidFill>
                <a:latin typeface="+mn-ea"/>
                <a:ea typeface="+mn-ea"/>
              </a:rPr>
              <a:t>，还与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电路的原状态</a:t>
            </a:r>
            <a:r>
              <a:rPr lang="zh-CN" altLang="en-US" sz="1800" dirty="0">
                <a:solidFill>
                  <a:srgbClr val="0000CC"/>
                </a:solidFill>
                <a:latin typeface="+mn-ea"/>
                <a:ea typeface="+mn-ea"/>
              </a:rPr>
              <a:t>有关。</a:t>
            </a:r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2538412" y="1627188"/>
            <a:ext cx="6565557" cy="4087812"/>
            <a:chOff x="1599" y="1025"/>
            <a:chExt cx="3511" cy="2186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99" y="1025"/>
              <a:ext cx="3499" cy="2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 flipH="1">
              <a:off x="4354" y="1199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4354" y="1188"/>
              <a:ext cx="70" cy="1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V="1">
              <a:off x="4354" y="1188"/>
              <a:ext cx="0" cy="23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4354" y="1188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4424" y="1199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4354" y="1199"/>
              <a:ext cx="7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4354" y="1211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4238" y="1199"/>
              <a:ext cx="1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H="1">
              <a:off x="2738" y="1211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2738" y="1199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 flipV="1">
              <a:off x="2738" y="1199"/>
              <a:ext cx="0" cy="24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2738" y="1199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2808" y="1211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2738" y="1211"/>
              <a:ext cx="7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2738" y="1223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2622" y="1211"/>
              <a:ext cx="1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 flipH="1">
              <a:off x="4366" y="1432"/>
              <a:ext cx="69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>
              <a:off x="4366" y="1420"/>
              <a:ext cx="69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 flipV="1">
              <a:off x="4366" y="1420"/>
              <a:ext cx="0" cy="24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4366" y="1420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4435" y="1432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4366" y="1432"/>
              <a:ext cx="69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>
              <a:off x="4366" y="1444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4249" y="1432"/>
              <a:ext cx="1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 flipH="1">
              <a:off x="2738" y="1444"/>
              <a:ext cx="70" cy="1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>
              <a:off x="2738" y="1432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 flipV="1">
              <a:off x="2738" y="1432"/>
              <a:ext cx="0" cy="23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>
              <a:off x="2738" y="1432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>
              <a:off x="2808" y="1444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>
              <a:off x="2738" y="1444"/>
              <a:ext cx="7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>
              <a:off x="2738" y="1455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36"/>
            <p:cNvSpPr>
              <a:spLocks noChangeShapeType="1"/>
            </p:cNvSpPr>
            <p:nvPr/>
          </p:nvSpPr>
          <p:spPr bwMode="auto">
            <a:xfrm>
              <a:off x="2622" y="1444"/>
              <a:ext cx="1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3843" y="2048"/>
              <a:ext cx="69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Line 38"/>
            <p:cNvSpPr>
              <a:spLocks noChangeShapeType="1"/>
            </p:cNvSpPr>
            <p:nvPr/>
          </p:nvSpPr>
          <p:spPr bwMode="auto">
            <a:xfrm flipH="1">
              <a:off x="3843" y="2037"/>
              <a:ext cx="69" cy="1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39"/>
            <p:cNvSpPr>
              <a:spLocks noChangeShapeType="1"/>
            </p:cNvSpPr>
            <p:nvPr/>
          </p:nvSpPr>
          <p:spPr bwMode="auto">
            <a:xfrm flipV="1">
              <a:off x="3912" y="2037"/>
              <a:ext cx="0" cy="23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>
              <a:off x="3912" y="2037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41"/>
            <p:cNvSpPr>
              <a:spLocks noChangeShapeType="1"/>
            </p:cNvSpPr>
            <p:nvPr/>
          </p:nvSpPr>
          <p:spPr bwMode="auto">
            <a:xfrm>
              <a:off x="3843" y="2048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Line 42"/>
            <p:cNvSpPr>
              <a:spLocks noChangeShapeType="1"/>
            </p:cNvSpPr>
            <p:nvPr/>
          </p:nvSpPr>
          <p:spPr bwMode="auto">
            <a:xfrm flipH="1">
              <a:off x="3843" y="2048"/>
              <a:ext cx="69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Line 43"/>
            <p:cNvSpPr>
              <a:spLocks noChangeShapeType="1"/>
            </p:cNvSpPr>
            <p:nvPr/>
          </p:nvSpPr>
          <p:spPr bwMode="auto">
            <a:xfrm>
              <a:off x="3912" y="2060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Line 44"/>
            <p:cNvSpPr>
              <a:spLocks noChangeShapeType="1"/>
            </p:cNvSpPr>
            <p:nvPr/>
          </p:nvSpPr>
          <p:spPr bwMode="auto">
            <a:xfrm flipH="1">
              <a:off x="3912" y="2048"/>
              <a:ext cx="1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3994" y="2013"/>
              <a:ext cx="69" cy="7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46"/>
            <p:cNvSpPr>
              <a:spLocks noChangeShapeType="1"/>
            </p:cNvSpPr>
            <p:nvPr/>
          </p:nvSpPr>
          <p:spPr bwMode="auto">
            <a:xfrm>
              <a:off x="3854" y="2432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47"/>
            <p:cNvSpPr>
              <a:spLocks noChangeShapeType="1"/>
            </p:cNvSpPr>
            <p:nvPr/>
          </p:nvSpPr>
          <p:spPr bwMode="auto">
            <a:xfrm flipH="1">
              <a:off x="3854" y="2420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Line 48"/>
            <p:cNvSpPr>
              <a:spLocks noChangeShapeType="1"/>
            </p:cNvSpPr>
            <p:nvPr/>
          </p:nvSpPr>
          <p:spPr bwMode="auto">
            <a:xfrm flipV="1">
              <a:off x="3924" y="2420"/>
              <a:ext cx="0" cy="24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49"/>
            <p:cNvSpPr>
              <a:spLocks noChangeShapeType="1"/>
            </p:cNvSpPr>
            <p:nvPr/>
          </p:nvSpPr>
          <p:spPr bwMode="auto">
            <a:xfrm>
              <a:off x="3924" y="2420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50"/>
            <p:cNvSpPr>
              <a:spLocks noChangeShapeType="1"/>
            </p:cNvSpPr>
            <p:nvPr/>
          </p:nvSpPr>
          <p:spPr bwMode="auto">
            <a:xfrm>
              <a:off x="3854" y="2432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51"/>
            <p:cNvSpPr>
              <a:spLocks noChangeShapeType="1"/>
            </p:cNvSpPr>
            <p:nvPr/>
          </p:nvSpPr>
          <p:spPr bwMode="auto">
            <a:xfrm flipH="1">
              <a:off x="3854" y="2432"/>
              <a:ext cx="7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52"/>
            <p:cNvSpPr>
              <a:spLocks noChangeShapeType="1"/>
            </p:cNvSpPr>
            <p:nvPr/>
          </p:nvSpPr>
          <p:spPr bwMode="auto">
            <a:xfrm>
              <a:off x="3924" y="2444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53"/>
            <p:cNvSpPr>
              <a:spLocks noChangeShapeType="1"/>
            </p:cNvSpPr>
            <p:nvPr/>
          </p:nvSpPr>
          <p:spPr bwMode="auto">
            <a:xfrm flipH="1">
              <a:off x="3924" y="2432"/>
              <a:ext cx="1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4005" y="2397"/>
              <a:ext cx="70" cy="7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55"/>
            <p:cNvSpPr>
              <a:spLocks noChangeShapeType="1"/>
            </p:cNvSpPr>
            <p:nvPr/>
          </p:nvSpPr>
          <p:spPr bwMode="auto">
            <a:xfrm flipH="1">
              <a:off x="2738" y="1583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56"/>
            <p:cNvSpPr>
              <a:spLocks noChangeShapeType="1"/>
            </p:cNvSpPr>
            <p:nvPr/>
          </p:nvSpPr>
          <p:spPr bwMode="auto">
            <a:xfrm>
              <a:off x="2738" y="1572"/>
              <a:ext cx="70" cy="1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57"/>
            <p:cNvSpPr>
              <a:spLocks noChangeShapeType="1"/>
            </p:cNvSpPr>
            <p:nvPr/>
          </p:nvSpPr>
          <p:spPr bwMode="auto">
            <a:xfrm flipV="1">
              <a:off x="2738" y="1572"/>
              <a:ext cx="0" cy="23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Line 58"/>
            <p:cNvSpPr>
              <a:spLocks noChangeShapeType="1"/>
            </p:cNvSpPr>
            <p:nvPr/>
          </p:nvSpPr>
          <p:spPr bwMode="auto">
            <a:xfrm>
              <a:off x="2738" y="1572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59"/>
            <p:cNvSpPr>
              <a:spLocks noChangeShapeType="1"/>
            </p:cNvSpPr>
            <p:nvPr/>
          </p:nvSpPr>
          <p:spPr bwMode="auto">
            <a:xfrm>
              <a:off x="2808" y="1583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Line 60"/>
            <p:cNvSpPr>
              <a:spLocks noChangeShapeType="1"/>
            </p:cNvSpPr>
            <p:nvPr/>
          </p:nvSpPr>
          <p:spPr bwMode="auto">
            <a:xfrm>
              <a:off x="2738" y="1583"/>
              <a:ext cx="7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Line 61"/>
            <p:cNvSpPr>
              <a:spLocks noChangeShapeType="1"/>
            </p:cNvSpPr>
            <p:nvPr/>
          </p:nvSpPr>
          <p:spPr bwMode="auto">
            <a:xfrm>
              <a:off x="2738" y="1595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Line 62"/>
            <p:cNvSpPr>
              <a:spLocks noChangeShapeType="1"/>
            </p:cNvSpPr>
            <p:nvPr/>
          </p:nvSpPr>
          <p:spPr bwMode="auto">
            <a:xfrm>
              <a:off x="2622" y="1583"/>
              <a:ext cx="1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63"/>
            <p:cNvSpPr>
              <a:spLocks noChangeArrowheads="1"/>
            </p:cNvSpPr>
            <p:nvPr/>
          </p:nvSpPr>
          <p:spPr bwMode="auto">
            <a:xfrm>
              <a:off x="2587" y="1548"/>
              <a:ext cx="70" cy="7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Line 64"/>
            <p:cNvSpPr>
              <a:spLocks noChangeShapeType="1"/>
            </p:cNvSpPr>
            <p:nvPr/>
          </p:nvSpPr>
          <p:spPr bwMode="auto">
            <a:xfrm>
              <a:off x="2482" y="2071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Line 65"/>
            <p:cNvSpPr>
              <a:spLocks noChangeShapeType="1"/>
            </p:cNvSpPr>
            <p:nvPr/>
          </p:nvSpPr>
          <p:spPr bwMode="auto">
            <a:xfrm flipH="1">
              <a:off x="2482" y="2060"/>
              <a:ext cx="70" cy="1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Line 66"/>
            <p:cNvSpPr>
              <a:spLocks noChangeShapeType="1"/>
            </p:cNvSpPr>
            <p:nvPr/>
          </p:nvSpPr>
          <p:spPr bwMode="auto">
            <a:xfrm flipV="1">
              <a:off x="2552" y="2060"/>
              <a:ext cx="0" cy="23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Line 67"/>
            <p:cNvSpPr>
              <a:spLocks noChangeShapeType="1"/>
            </p:cNvSpPr>
            <p:nvPr/>
          </p:nvSpPr>
          <p:spPr bwMode="auto">
            <a:xfrm>
              <a:off x="2552" y="2060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Line 68"/>
            <p:cNvSpPr>
              <a:spLocks noChangeShapeType="1"/>
            </p:cNvSpPr>
            <p:nvPr/>
          </p:nvSpPr>
          <p:spPr bwMode="auto">
            <a:xfrm>
              <a:off x="2482" y="2071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Line 69"/>
            <p:cNvSpPr>
              <a:spLocks noChangeShapeType="1"/>
            </p:cNvSpPr>
            <p:nvPr/>
          </p:nvSpPr>
          <p:spPr bwMode="auto">
            <a:xfrm flipH="1">
              <a:off x="2482" y="2071"/>
              <a:ext cx="7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Line 70"/>
            <p:cNvSpPr>
              <a:spLocks noChangeShapeType="1"/>
            </p:cNvSpPr>
            <p:nvPr/>
          </p:nvSpPr>
          <p:spPr bwMode="auto">
            <a:xfrm>
              <a:off x="2552" y="2083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Line 71"/>
            <p:cNvSpPr>
              <a:spLocks noChangeShapeType="1"/>
            </p:cNvSpPr>
            <p:nvPr/>
          </p:nvSpPr>
          <p:spPr bwMode="auto">
            <a:xfrm flipH="1">
              <a:off x="2552" y="2071"/>
              <a:ext cx="1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72"/>
            <p:cNvSpPr>
              <a:spLocks noChangeArrowheads="1"/>
            </p:cNvSpPr>
            <p:nvPr/>
          </p:nvSpPr>
          <p:spPr bwMode="auto">
            <a:xfrm>
              <a:off x="2634" y="2037"/>
              <a:ext cx="69" cy="6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Line 73"/>
            <p:cNvSpPr>
              <a:spLocks noChangeShapeType="1"/>
            </p:cNvSpPr>
            <p:nvPr/>
          </p:nvSpPr>
          <p:spPr bwMode="auto">
            <a:xfrm>
              <a:off x="2482" y="2432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Line 74"/>
            <p:cNvSpPr>
              <a:spLocks noChangeShapeType="1"/>
            </p:cNvSpPr>
            <p:nvPr/>
          </p:nvSpPr>
          <p:spPr bwMode="auto">
            <a:xfrm flipH="1">
              <a:off x="2482" y="2420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Line 75"/>
            <p:cNvSpPr>
              <a:spLocks noChangeShapeType="1"/>
            </p:cNvSpPr>
            <p:nvPr/>
          </p:nvSpPr>
          <p:spPr bwMode="auto">
            <a:xfrm flipV="1">
              <a:off x="2552" y="2420"/>
              <a:ext cx="0" cy="24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>
              <a:off x="2552" y="2420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Line 77"/>
            <p:cNvSpPr>
              <a:spLocks noChangeShapeType="1"/>
            </p:cNvSpPr>
            <p:nvPr/>
          </p:nvSpPr>
          <p:spPr bwMode="auto">
            <a:xfrm>
              <a:off x="2482" y="2432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Line 78"/>
            <p:cNvSpPr>
              <a:spLocks noChangeShapeType="1"/>
            </p:cNvSpPr>
            <p:nvPr/>
          </p:nvSpPr>
          <p:spPr bwMode="auto">
            <a:xfrm flipH="1">
              <a:off x="2482" y="2432"/>
              <a:ext cx="7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Line 79"/>
            <p:cNvSpPr>
              <a:spLocks noChangeShapeType="1"/>
            </p:cNvSpPr>
            <p:nvPr/>
          </p:nvSpPr>
          <p:spPr bwMode="auto">
            <a:xfrm>
              <a:off x="2552" y="2444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Line 80"/>
            <p:cNvSpPr>
              <a:spLocks noChangeShapeType="1"/>
            </p:cNvSpPr>
            <p:nvPr/>
          </p:nvSpPr>
          <p:spPr bwMode="auto">
            <a:xfrm flipH="1">
              <a:off x="2552" y="2432"/>
              <a:ext cx="1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81"/>
            <p:cNvSpPr>
              <a:spLocks noChangeArrowheads="1"/>
            </p:cNvSpPr>
            <p:nvPr/>
          </p:nvSpPr>
          <p:spPr bwMode="auto">
            <a:xfrm>
              <a:off x="2634" y="2397"/>
              <a:ext cx="69" cy="7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Line 82"/>
            <p:cNvSpPr>
              <a:spLocks noChangeShapeType="1"/>
            </p:cNvSpPr>
            <p:nvPr/>
          </p:nvSpPr>
          <p:spPr bwMode="auto">
            <a:xfrm flipH="1">
              <a:off x="2727" y="1699"/>
              <a:ext cx="69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Line 83"/>
            <p:cNvSpPr>
              <a:spLocks noChangeShapeType="1"/>
            </p:cNvSpPr>
            <p:nvPr/>
          </p:nvSpPr>
          <p:spPr bwMode="auto">
            <a:xfrm>
              <a:off x="2727" y="1688"/>
              <a:ext cx="69" cy="1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Line 84"/>
            <p:cNvSpPr>
              <a:spLocks noChangeShapeType="1"/>
            </p:cNvSpPr>
            <p:nvPr/>
          </p:nvSpPr>
          <p:spPr bwMode="auto">
            <a:xfrm flipV="1">
              <a:off x="2727" y="1688"/>
              <a:ext cx="0" cy="23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Line 85"/>
            <p:cNvSpPr>
              <a:spLocks noChangeShapeType="1"/>
            </p:cNvSpPr>
            <p:nvPr/>
          </p:nvSpPr>
          <p:spPr bwMode="auto">
            <a:xfrm>
              <a:off x="2727" y="1688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Line 86"/>
            <p:cNvSpPr>
              <a:spLocks noChangeShapeType="1"/>
            </p:cNvSpPr>
            <p:nvPr/>
          </p:nvSpPr>
          <p:spPr bwMode="auto">
            <a:xfrm>
              <a:off x="2796" y="1699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Line 87"/>
            <p:cNvSpPr>
              <a:spLocks noChangeShapeType="1"/>
            </p:cNvSpPr>
            <p:nvPr/>
          </p:nvSpPr>
          <p:spPr bwMode="auto">
            <a:xfrm>
              <a:off x="2727" y="1699"/>
              <a:ext cx="69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Line 88"/>
            <p:cNvSpPr>
              <a:spLocks noChangeShapeType="1"/>
            </p:cNvSpPr>
            <p:nvPr/>
          </p:nvSpPr>
          <p:spPr bwMode="auto">
            <a:xfrm>
              <a:off x="2727" y="1711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Line 89"/>
            <p:cNvSpPr>
              <a:spLocks noChangeShapeType="1"/>
            </p:cNvSpPr>
            <p:nvPr/>
          </p:nvSpPr>
          <p:spPr bwMode="auto">
            <a:xfrm>
              <a:off x="2610" y="1699"/>
              <a:ext cx="1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2575" y="1665"/>
              <a:ext cx="70" cy="6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Line 91"/>
            <p:cNvSpPr>
              <a:spLocks noChangeShapeType="1"/>
            </p:cNvSpPr>
            <p:nvPr/>
          </p:nvSpPr>
          <p:spPr bwMode="auto">
            <a:xfrm>
              <a:off x="3285" y="2525"/>
              <a:ext cx="11" cy="7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Line 92"/>
            <p:cNvSpPr>
              <a:spLocks noChangeShapeType="1"/>
            </p:cNvSpPr>
            <p:nvPr/>
          </p:nvSpPr>
          <p:spPr bwMode="auto">
            <a:xfrm flipV="1">
              <a:off x="3273" y="2525"/>
              <a:ext cx="12" cy="7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Line 93"/>
            <p:cNvSpPr>
              <a:spLocks noChangeShapeType="1"/>
            </p:cNvSpPr>
            <p:nvPr/>
          </p:nvSpPr>
          <p:spPr bwMode="auto">
            <a:xfrm flipH="1">
              <a:off x="3273" y="2595"/>
              <a:ext cx="23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Line 94"/>
            <p:cNvSpPr>
              <a:spLocks noChangeShapeType="1"/>
            </p:cNvSpPr>
            <p:nvPr/>
          </p:nvSpPr>
          <p:spPr bwMode="auto">
            <a:xfrm>
              <a:off x="3273" y="2595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Line 95"/>
            <p:cNvSpPr>
              <a:spLocks noChangeShapeType="1"/>
            </p:cNvSpPr>
            <p:nvPr/>
          </p:nvSpPr>
          <p:spPr bwMode="auto">
            <a:xfrm>
              <a:off x="3285" y="2525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Line 96"/>
            <p:cNvSpPr>
              <a:spLocks noChangeShapeType="1"/>
            </p:cNvSpPr>
            <p:nvPr/>
          </p:nvSpPr>
          <p:spPr bwMode="auto">
            <a:xfrm flipV="1">
              <a:off x="3285" y="2525"/>
              <a:ext cx="0" cy="7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Line 97"/>
            <p:cNvSpPr>
              <a:spLocks noChangeShapeType="1"/>
            </p:cNvSpPr>
            <p:nvPr/>
          </p:nvSpPr>
          <p:spPr bwMode="auto">
            <a:xfrm>
              <a:off x="3296" y="2595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Line 98"/>
            <p:cNvSpPr>
              <a:spLocks noChangeShapeType="1"/>
            </p:cNvSpPr>
            <p:nvPr/>
          </p:nvSpPr>
          <p:spPr bwMode="auto">
            <a:xfrm flipV="1">
              <a:off x="3285" y="2595"/>
              <a:ext cx="0" cy="1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99"/>
            <p:cNvSpPr>
              <a:spLocks noChangeArrowheads="1"/>
            </p:cNvSpPr>
            <p:nvPr/>
          </p:nvSpPr>
          <p:spPr bwMode="auto">
            <a:xfrm>
              <a:off x="3250" y="2676"/>
              <a:ext cx="69" cy="7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00"/>
            <p:cNvSpPr>
              <a:spLocks noChangeArrowheads="1"/>
            </p:cNvSpPr>
            <p:nvPr/>
          </p:nvSpPr>
          <p:spPr bwMode="auto">
            <a:xfrm>
              <a:off x="2808" y="1141"/>
              <a:ext cx="1046" cy="582"/>
            </a:xfrm>
            <a:prstGeom prst="rect">
              <a:avLst/>
            </a:prstGeom>
            <a:noFill/>
            <a:ln w="19050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101"/>
            <p:cNvSpPr>
              <a:spLocks noChangeArrowheads="1"/>
            </p:cNvSpPr>
            <p:nvPr/>
          </p:nvSpPr>
          <p:spPr bwMode="auto">
            <a:xfrm>
              <a:off x="2796" y="1944"/>
              <a:ext cx="1047" cy="581"/>
            </a:xfrm>
            <a:prstGeom prst="rect">
              <a:avLst/>
            </a:prstGeom>
            <a:noFill/>
            <a:ln w="19050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Line 102"/>
            <p:cNvSpPr>
              <a:spLocks noChangeShapeType="1"/>
            </p:cNvSpPr>
            <p:nvPr/>
          </p:nvSpPr>
          <p:spPr bwMode="auto">
            <a:xfrm flipH="1">
              <a:off x="3854" y="1199"/>
              <a:ext cx="38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Line 103"/>
            <p:cNvSpPr>
              <a:spLocks noChangeShapeType="1"/>
            </p:cNvSpPr>
            <p:nvPr/>
          </p:nvSpPr>
          <p:spPr bwMode="auto">
            <a:xfrm flipH="1">
              <a:off x="3866" y="1432"/>
              <a:ext cx="38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Line 104"/>
            <p:cNvSpPr>
              <a:spLocks noChangeShapeType="1"/>
            </p:cNvSpPr>
            <p:nvPr/>
          </p:nvSpPr>
          <p:spPr bwMode="auto">
            <a:xfrm flipH="1">
              <a:off x="2238" y="1211"/>
              <a:ext cx="38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Line 105"/>
            <p:cNvSpPr>
              <a:spLocks noChangeShapeType="1"/>
            </p:cNvSpPr>
            <p:nvPr/>
          </p:nvSpPr>
          <p:spPr bwMode="auto">
            <a:xfrm flipH="1">
              <a:off x="2238" y="1444"/>
              <a:ext cx="38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Line 106"/>
            <p:cNvSpPr>
              <a:spLocks noChangeShapeType="1"/>
            </p:cNvSpPr>
            <p:nvPr/>
          </p:nvSpPr>
          <p:spPr bwMode="auto">
            <a:xfrm>
              <a:off x="3854" y="1676"/>
              <a:ext cx="26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Line 107"/>
            <p:cNvSpPr>
              <a:spLocks noChangeShapeType="1"/>
            </p:cNvSpPr>
            <p:nvPr/>
          </p:nvSpPr>
          <p:spPr bwMode="auto">
            <a:xfrm>
              <a:off x="4122" y="1676"/>
              <a:ext cx="0" cy="3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Line 108"/>
            <p:cNvSpPr>
              <a:spLocks noChangeShapeType="1"/>
            </p:cNvSpPr>
            <p:nvPr/>
          </p:nvSpPr>
          <p:spPr bwMode="auto">
            <a:xfrm flipH="1">
              <a:off x="3959" y="2048"/>
              <a:ext cx="16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Line 109"/>
            <p:cNvSpPr>
              <a:spLocks noChangeShapeType="1"/>
            </p:cNvSpPr>
            <p:nvPr/>
          </p:nvSpPr>
          <p:spPr bwMode="auto">
            <a:xfrm flipH="1">
              <a:off x="3854" y="1537"/>
              <a:ext cx="40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Line 110"/>
            <p:cNvSpPr>
              <a:spLocks noChangeShapeType="1"/>
            </p:cNvSpPr>
            <p:nvPr/>
          </p:nvSpPr>
          <p:spPr bwMode="auto">
            <a:xfrm>
              <a:off x="4261" y="1537"/>
              <a:ext cx="0" cy="89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Line 111"/>
            <p:cNvSpPr>
              <a:spLocks noChangeShapeType="1"/>
            </p:cNvSpPr>
            <p:nvPr/>
          </p:nvSpPr>
          <p:spPr bwMode="auto">
            <a:xfrm>
              <a:off x="4156" y="2432"/>
              <a:ext cx="0" cy="1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Line 112"/>
            <p:cNvSpPr>
              <a:spLocks noChangeShapeType="1"/>
            </p:cNvSpPr>
            <p:nvPr/>
          </p:nvSpPr>
          <p:spPr bwMode="auto">
            <a:xfrm>
              <a:off x="3994" y="2432"/>
              <a:ext cx="16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Oval 113"/>
            <p:cNvSpPr>
              <a:spLocks noChangeArrowheads="1"/>
            </p:cNvSpPr>
            <p:nvPr/>
          </p:nvSpPr>
          <p:spPr bwMode="auto">
            <a:xfrm>
              <a:off x="4133" y="2409"/>
              <a:ext cx="47" cy="4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Line 114"/>
            <p:cNvSpPr>
              <a:spLocks noChangeShapeType="1"/>
            </p:cNvSpPr>
            <p:nvPr/>
          </p:nvSpPr>
          <p:spPr bwMode="auto">
            <a:xfrm flipH="1">
              <a:off x="2331" y="1583"/>
              <a:ext cx="40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Line 115"/>
            <p:cNvSpPr>
              <a:spLocks noChangeShapeType="1"/>
            </p:cNvSpPr>
            <p:nvPr/>
          </p:nvSpPr>
          <p:spPr bwMode="auto">
            <a:xfrm>
              <a:off x="2331" y="1583"/>
              <a:ext cx="0" cy="84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Line 116"/>
            <p:cNvSpPr>
              <a:spLocks noChangeShapeType="1"/>
            </p:cNvSpPr>
            <p:nvPr/>
          </p:nvSpPr>
          <p:spPr bwMode="auto">
            <a:xfrm>
              <a:off x="2331" y="2432"/>
              <a:ext cx="46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Line 117"/>
            <p:cNvSpPr>
              <a:spLocks noChangeShapeType="1"/>
            </p:cNvSpPr>
            <p:nvPr/>
          </p:nvSpPr>
          <p:spPr bwMode="auto">
            <a:xfrm flipH="1">
              <a:off x="2494" y="1699"/>
              <a:ext cx="25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Line 118"/>
            <p:cNvSpPr>
              <a:spLocks noChangeShapeType="1"/>
            </p:cNvSpPr>
            <p:nvPr/>
          </p:nvSpPr>
          <p:spPr bwMode="auto">
            <a:xfrm>
              <a:off x="2494" y="1699"/>
              <a:ext cx="0" cy="3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Line 119"/>
            <p:cNvSpPr>
              <a:spLocks noChangeShapeType="1"/>
            </p:cNvSpPr>
            <p:nvPr/>
          </p:nvSpPr>
          <p:spPr bwMode="auto">
            <a:xfrm>
              <a:off x="2494" y="2071"/>
              <a:ext cx="30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Line 120"/>
            <p:cNvSpPr>
              <a:spLocks noChangeShapeType="1"/>
            </p:cNvSpPr>
            <p:nvPr/>
          </p:nvSpPr>
          <p:spPr bwMode="auto">
            <a:xfrm>
              <a:off x="3285" y="2525"/>
              <a:ext cx="0" cy="22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Line 121"/>
            <p:cNvSpPr>
              <a:spLocks noChangeShapeType="1"/>
            </p:cNvSpPr>
            <p:nvPr/>
          </p:nvSpPr>
          <p:spPr bwMode="auto">
            <a:xfrm>
              <a:off x="3285" y="2746"/>
              <a:ext cx="18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Line 122"/>
            <p:cNvSpPr>
              <a:spLocks noChangeShapeType="1"/>
            </p:cNvSpPr>
            <p:nvPr/>
          </p:nvSpPr>
          <p:spPr bwMode="auto">
            <a:xfrm>
              <a:off x="4156" y="2432"/>
              <a:ext cx="10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123"/>
            <p:cNvSpPr>
              <a:spLocks noChangeArrowheads="1"/>
            </p:cNvSpPr>
            <p:nvPr/>
          </p:nvSpPr>
          <p:spPr bwMode="auto">
            <a:xfrm>
              <a:off x="3052" y="1385"/>
              <a:ext cx="6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组合电路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124"/>
            <p:cNvSpPr>
              <a:spLocks noChangeArrowheads="1"/>
            </p:cNvSpPr>
            <p:nvPr/>
          </p:nvSpPr>
          <p:spPr bwMode="auto">
            <a:xfrm>
              <a:off x="3099" y="2095"/>
              <a:ext cx="48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触发器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125"/>
            <p:cNvSpPr>
              <a:spLocks noChangeArrowheads="1"/>
            </p:cNvSpPr>
            <p:nvPr/>
          </p:nvSpPr>
          <p:spPr bwMode="auto">
            <a:xfrm>
              <a:off x="3157" y="2269"/>
              <a:ext cx="34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电路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126"/>
            <p:cNvSpPr>
              <a:spLocks noChangeArrowheads="1"/>
            </p:cNvSpPr>
            <p:nvPr/>
          </p:nvSpPr>
          <p:spPr bwMode="auto">
            <a:xfrm>
              <a:off x="2029" y="1118"/>
              <a:ext cx="139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1" u="none" strike="noStrike" cap="none" normalizeH="0" baseline="0" dirty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27"/>
            <p:cNvSpPr>
              <a:spLocks noChangeArrowheads="1"/>
            </p:cNvSpPr>
            <p:nvPr/>
          </p:nvSpPr>
          <p:spPr bwMode="auto">
            <a:xfrm>
              <a:off x="2110" y="1153"/>
              <a:ext cx="10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128"/>
            <p:cNvSpPr>
              <a:spLocks noChangeArrowheads="1"/>
            </p:cNvSpPr>
            <p:nvPr/>
          </p:nvSpPr>
          <p:spPr bwMode="auto">
            <a:xfrm>
              <a:off x="2006" y="1362"/>
              <a:ext cx="139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1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Rectangle 129"/>
            <p:cNvSpPr>
              <a:spLocks noChangeArrowheads="1"/>
            </p:cNvSpPr>
            <p:nvPr/>
          </p:nvSpPr>
          <p:spPr bwMode="auto">
            <a:xfrm>
              <a:off x="2087" y="1397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0" i="0" u="none" strike="noStrike" cap="none" normalizeH="0" baseline="0" dirty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n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130"/>
            <p:cNvSpPr>
              <a:spLocks noChangeArrowheads="1"/>
            </p:cNvSpPr>
            <p:nvPr/>
          </p:nvSpPr>
          <p:spPr bwMode="auto">
            <a:xfrm>
              <a:off x="4528" y="1083"/>
              <a:ext cx="139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1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Z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131"/>
            <p:cNvSpPr>
              <a:spLocks noChangeArrowheads="1"/>
            </p:cNvSpPr>
            <p:nvPr/>
          </p:nvSpPr>
          <p:spPr bwMode="auto">
            <a:xfrm>
              <a:off x="4610" y="1141"/>
              <a:ext cx="10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132"/>
            <p:cNvSpPr>
              <a:spLocks noChangeArrowheads="1"/>
            </p:cNvSpPr>
            <p:nvPr/>
          </p:nvSpPr>
          <p:spPr bwMode="auto">
            <a:xfrm>
              <a:off x="4528" y="1351"/>
              <a:ext cx="139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1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Z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133"/>
            <p:cNvSpPr>
              <a:spLocks noChangeArrowheads="1"/>
            </p:cNvSpPr>
            <p:nvPr/>
          </p:nvSpPr>
          <p:spPr bwMode="auto">
            <a:xfrm>
              <a:off x="4610" y="1409"/>
              <a:ext cx="8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0" i="0" u="none" strike="noStrike" cap="none" normalizeH="0" baseline="0" dirty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m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134"/>
            <p:cNvSpPr>
              <a:spLocks noChangeArrowheads="1"/>
            </p:cNvSpPr>
            <p:nvPr/>
          </p:nvSpPr>
          <p:spPr bwMode="auto">
            <a:xfrm>
              <a:off x="2564" y="1885"/>
              <a:ext cx="16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1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Rectangle 135"/>
            <p:cNvSpPr>
              <a:spLocks noChangeArrowheads="1"/>
            </p:cNvSpPr>
            <p:nvPr/>
          </p:nvSpPr>
          <p:spPr bwMode="auto">
            <a:xfrm>
              <a:off x="2680" y="1955"/>
              <a:ext cx="10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Rectangle 136"/>
            <p:cNvSpPr>
              <a:spLocks noChangeArrowheads="1"/>
            </p:cNvSpPr>
            <p:nvPr/>
          </p:nvSpPr>
          <p:spPr bwMode="auto">
            <a:xfrm>
              <a:off x="2564" y="2478"/>
              <a:ext cx="163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1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Rectangle 137"/>
            <p:cNvSpPr>
              <a:spLocks noChangeArrowheads="1"/>
            </p:cNvSpPr>
            <p:nvPr/>
          </p:nvSpPr>
          <p:spPr bwMode="auto">
            <a:xfrm>
              <a:off x="2680" y="2548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0" i="0" u="none" strike="noStrike" cap="none" normalizeH="0" baseline="0" dirty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Rectangle 138"/>
            <p:cNvSpPr>
              <a:spLocks noChangeArrowheads="1"/>
            </p:cNvSpPr>
            <p:nvPr/>
          </p:nvSpPr>
          <p:spPr bwMode="auto">
            <a:xfrm>
              <a:off x="3912" y="1862"/>
              <a:ext cx="69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dirty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Y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Rectangle 139"/>
            <p:cNvSpPr>
              <a:spLocks noChangeArrowheads="1"/>
            </p:cNvSpPr>
            <p:nvPr/>
          </p:nvSpPr>
          <p:spPr bwMode="auto">
            <a:xfrm>
              <a:off x="4017" y="1932"/>
              <a:ext cx="10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angle 140"/>
            <p:cNvSpPr>
              <a:spLocks noChangeArrowheads="1"/>
            </p:cNvSpPr>
            <p:nvPr/>
          </p:nvSpPr>
          <p:spPr bwMode="auto">
            <a:xfrm>
              <a:off x="3924" y="2455"/>
              <a:ext cx="69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dirty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Y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" name="Rectangle 141"/>
            <p:cNvSpPr>
              <a:spLocks noChangeArrowheads="1"/>
            </p:cNvSpPr>
            <p:nvPr/>
          </p:nvSpPr>
          <p:spPr bwMode="auto">
            <a:xfrm>
              <a:off x="4029" y="2525"/>
              <a:ext cx="3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0" i="0" u="none" strike="noStrike" cap="none" normalizeH="0" baseline="0" dirty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Rectangle 142"/>
            <p:cNvSpPr>
              <a:spLocks noChangeArrowheads="1"/>
            </p:cNvSpPr>
            <p:nvPr/>
          </p:nvSpPr>
          <p:spPr bwMode="auto">
            <a:xfrm rot="16200000">
              <a:off x="3901" y="1209"/>
              <a:ext cx="20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Rectangle 143"/>
            <p:cNvSpPr>
              <a:spLocks noChangeArrowheads="1"/>
            </p:cNvSpPr>
            <p:nvPr/>
          </p:nvSpPr>
          <p:spPr bwMode="auto">
            <a:xfrm rot="16200000">
              <a:off x="3913" y="2116"/>
              <a:ext cx="20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Rectangle 144"/>
            <p:cNvSpPr>
              <a:spLocks noChangeArrowheads="1"/>
            </p:cNvSpPr>
            <p:nvPr/>
          </p:nvSpPr>
          <p:spPr bwMode="auto">
            <a:xfrm rot="16200000">
              <a:off x="2587" y="1210"/>
              <a:ext cx="20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Rectangle 145"/>
            <p:cNvSpPr>
              <a:spLocks noChangeArrowheads="1"/>
            </p:cNvSpPr>
            <p:nvPr/>
          </p:nvSpPr>
          <p:spPr bwMode="auto">
            <a:xfrm rot="16200000">
              <a:off x="2587" y="2128"/>
              <a:ext cx="20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Rectangle 146"/>
            <p:cNvSpPr>
              <a:spLocks noChangeArrowheads="1"/>
            </p:cNvSpPr>
            <p:nvPr/>
          </p:nvSpPr>
          <p:spPr bwMode="auto">
            <a:xfrm>
              <a:off x="1669" y="1153"/>
              <a:ext cx="34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输入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Rectangle 147"/>
            <p:cNvSpPr>
              <a:spLocks noChangeArrowheads="1"/>
            </p:cNvSpPr>
            <p:nvPr/>
          </p:nvSpPr>
          <p:spPr bwMode="auto">
            <a:xfrm>
              <a:off x="1657" y="1362"/>
              <a:ext cx="34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信号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Rectangle 148"/>
            <p:cNvSpPr>
              <a:spLocks noChangeArrowheads="1"/>
            </p:cNvSpPr>
            <p:nvPr/>
          </p:nvSpPr>
          <p:spPr bwMode="auto">
            <a:xfrm>
              <a:off x="4761" y="1374"/>
              <a:ext cx="34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信号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Rectangle 149"/>
            <p:cNvSpPr>
              <a:spLocks noChangeArrowheads="1"/>
            </p:cNvSpPr>
            <p:nvPr/>
          </p:nvSpPr>
          <p:spPr bwMode="auto">
            <a:xfrm>
              <a:off x="4738" y="1165"/>
              <a:ext cx="34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输出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150"/>
            <p:cNvSpPr>
              <a:spLocks noChangeArrowheads="1"/>
            </p:cNvSpPr>
            <p:nvPr/>
          </p:nvSpPr>
          <p:spPr bwMode="auto">
            <a:xfrm>
              <a:off x="4377" y="2048"/>
              <a:ext cx="48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触发器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151"/>
            <p:cNvSpPr>
              <a:spLocks noChangeArrowheads="1"/>
            </p:cNvSpPr>
            <p:nvPr/>
          </p:nvSpPr>
          <p:spPr bwMode="auto">
            <a:xfrm>
              <a:off x="1820" y="2130"/>
              <a:ext cx="48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触发器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152"/>
            <p:cNvSpPr>
              <a:spLocks noChangeArrowheads="1"/>
            </p:cNvSpPr>
            <p:nvPr/>
          </p:nvSpPr>
          <p:spPr bwMode="auto">
            <a:xfrm>
              <a:off x="4319" y="2246"/>
              <a:ext cx="62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输入信号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Rectangle 153"/>
            <p:cNvSpPr>
              <a:spLocks noChangeArrowheads="1"/>
            </p:cNvSpPr>
            <p:nvPr/>
          </p:nvSpPr>
          <p:spPr bwMode="auto">
            <a:xfrm>
              <a:off x="1727" y="2316"/>
              <a:ext cx="49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输出信号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4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dirty="0">
                  <a:solidFill>
                    <a:srgbClr val="40008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现态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Rectangle 154"/>
            <p:cNvSpPr>
              <a:spLocks noChangeArrowheads="1"/>
            </p:cNvSpPr>
            <p:nvPr/>
          </p:nvSpPr>
          <p:spPr bwMode="auto">
            <a:xfrm>
              <a:off x="3529" y="2676"/>
              <a:ext cx="232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1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CP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Rectangle 155"/>
            <p:cNvSpPr>
              <a:spLocks noChangeArrowheads="1"/>
            </p:cNvSpPr>
            <p:nvPr/>
          </p:nvSpPr>
          <p:spPr bwMode="auto">
            <a:xfrm>
              <a:off x="2698" y="2973"/>
              <a:ext cx="116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时序逻辑电路</a:t>
              </a:r>
              <a:r>
                <a:rPr lang="zh-CN" altLang="en-US" dirty="0">
                  <a:solidFill>
                    <a:srgbClr val="40008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模型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12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10.2.1 </a:t>
            </a:r>
            <a:r>
              <a:rPr lang="zh-CN" altLang="en-US" sz="2400" b="1" spc="300" dirty="0">
                <a:latin typeface="+mj-ea"/>
                <a:ea typeface="+mj-ea"/>
              </a:rPr>
              <a:t>时序逻辑电路模型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875874" y="959039"/>
            <a:ext cx="10888234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CC"/>
                </a:solidFill>
                <a:latin typeface="+mn-ea"/>
                <a:ea typeface="+mn-ea"/>
              </a:rPr>
              <a:t>时序逻辑电路</a:t>
            </a:r>
            <a:r>
              <a:rPr lang="en-US" altLang="zh-CN" sz="1800" dirty="0">
                <a:solidFill>
                  <a:srgbClr val="0000CC"/>
                </a:solidFill>
                <a:latin typeface="+mn-ea"/>
                <a:ea typeface="+mn-ea"/>
              </a:rPr>
              <a:t>——</a:t>
            </a:r>
            <a:r>
              <a:rPr lang="zh-CN" altLang="en-US" sz="1800" dirty="0">
                <a:solidFill>
                  <a:srgbClr val="0000CC"/>
                </a:solidFill>
                <a:latin typeface="+mn-ea"/>
                <a:ea typeface="+mn-ea"/>
              </a:rPr>
              <a:t>任何一个时刻的输出状态不仅取决于当时的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输入信号</a:t>
            </a:r>
            <a:r>
              <a:rPr lang="zh-CN" altLang="en-US" sz="1800" dirty="0">
                <a:solidFill>
                  <a:srgbClr val="0000CC"/>
                </a:solidFill>
                <a:latin typeface="+mn-ea"/>
                <a:ea typeface="+mn-ea"/>
              </a:rPr>
              <a:t>，还与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电路的原状态</a:t>
            </a:r>
            <a:r>
              <a:rPr lang="zh-CN" altLang="en-US" sz="1800" dirty="0">
                <a:solidFill>
                  <a:srgbClr val="0000CC"/>
                </a:solidFill>
                <a:latin typeface="+mn-ea"/>
                <a:ea typeface="+mn-ea"/>
              </a:rPr>
              <a:t>有关。</a:t>
            </a:r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979165" y="2216271"/>
            <a:ext cx="5107638" cy="3190997"/>
            <a:chOff x="1599" y="1025"/>
            <a:chExt cx="3499" cy="2186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99" y="1025"/>
              <a:ext cx="3499" cy="2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 flipH="1">
              <a:off x="4354" y="1199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4354" y="1188"/>
              <a:ext cx="70" cy="1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V="1">
              <a:off x="4354" y="1188"/>
              <a:ext cx="0" cy="23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4354" y="1188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4424" y="1199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4354" y="1199"/>
              <a:ext cx="7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4354" y="1211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4238" y="1199"/>
              <a:ext cx="1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H="1">
              <a:off x="2738" y="1211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2738" y="1199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 flipV="1">
              <a:off x="2738" y="1199"/>
              <a:ext cx="0" cy="24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2738" y="1199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2808" y="1211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2738" y="1211"/>
              <a:ext cx="7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2738" y="1223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2622" y="1211"/>
              <a:ext cx="1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 flipH="1">
              <a:off x="4366" y="1432"/>
              <a:ext cx="69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>
              <a:off x="4366" y="1420"/>
              <a:ext cx="69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 flipV="1">
              <a:off x="4366" y="1420"/>
              <a:ext cx="0" cy="24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4366" y="1420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4435" y="1432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4366" y="1432"/>
              <a:ext cx="69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>
              <a:off x="4366" y="1444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4249" y="1432"/>
              <a:ext cx="1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 flipH="1">
              <a:off x="2738" y="1444"/>
              <a:ext cx="70" cy="1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>
              <a:off x="2738" y="1432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 flipV="1">
              <a:off x="2738" y="1432"/>
              <a:ext cx="0" cy="23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>
              <a:off x="2738" y="1432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>
              <a:off x="2808" y="1444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>
              <a:off x="2738" y="1444"/>
              <a:ext cx="7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>
              <a:off x="2738" y="1455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44" name="Line 36"/>
            <p:cNvSpPr>
              <a:spLocks noChangeShapeType="1"/>
            </p:cNvSpPr>
            <p:nvPr/>
          </p:nvSpPr>
          <p:spPr bwMode="auto">
            <a:xfrm>
              <a:off x="2622" y="1444"/>
              <a:ext cx="1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3843" y="2048"/>
              <a:ext cx="69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46" name="Line 38"/>
            <p:cNvSpPr>
              <a:spLocks noChangeShapeType="1"/>
            </p:cNvSpPr>
            <p:nvPr/>
          </p:nvSpPr>
          <p:spPr bwMode="auto">
            <a:xfrm flipH="1">
              <a:off x="3843" y="2037"/>
              <a:ext cx="69" cy="1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47" name="Line 39"/>
            <p:cNvSpPr>
              <a:spLocks noChangeShapeType="1"/>
            </p:cNvSpPr>
            <p:nvPr/>
          </p:nvSpPr>
          <p:spPr bwMode="auto">
            <a:xfrm flipV="1">
              <a:off x="3912" y="2037"/>
              <a:ext cx="0" cy="23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>
              <a:off x="3912" y="2037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49" name="Line 41"/>
            <p:cNvSpPr>
              <a:spLocks noChangeShapeType="1"/>
            </p:cNvSpPr>
            <p:nvPr/>
          </p:nvSpPr>
          <p:spPr bwMode="auto">
            <a:xfrm>
              <a:off x="3843" y="2048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50" name="Line 42"/>
            <p:cNvSpPr>
              <a:spLocks noChangeShapeType="1"/>
            </p:cNvSpPr>
            <p:nvPr/>
          </p:nvSpPr>
          <p:spPr bwMode="auto">
            <a:xfrm flipH="1">
              <a:off x="3843" y="2048"/>
              <a:ext cx="69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51" name="Line 43"/>
            <p:cNvSpPr>
              <a:spLocks noChangeShapeType="1"/>
            </p:cNvSpPr>
            <p:nvPr/>
          </p:nvSpPr>
          <p:spPr bwMode="auto">
            <a:xfrm>
              <a:off x="3912" y="2060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52" name="Line 44"/>
            <p:cNvSpPr>
              <a:spLocks noChangeShapeType="1"/>
            </p:cNvSpPr>
            <p:nvPr/>
          </p:nvSpPr>
          <p:spPr bwMode="auto">
            <a:xfrm flipH="1">
              <a:off x="3912" y="2048"/>
              <a:ext cx="1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3994" y="2013"/>
              <a:ext cx="69" cy="7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54" name="Line 46"/>
            <p:cNvSpPr>
              <a:spLocks noChangeShapeType="1"/>
            </p:cNvSpPr>
            <p:nvPr/>
          </p:nvSpPr>
          <p:spPr bwMode="auto">
            <a:xfrm>
              <a:off x="3854" y="2432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55" name="Line 47"/>
            <p:cNvSpPr>
              <a:spLocks noChangeShapeType="1"/>
            </p:cNvSpPr>
            <p:nvPr/>
          </p:nvSpPr>
          <p:spPr bwMode="auto">
            <a:xfrm flipH="1">
              <a:off x="3854" y="2420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56" name="Line 48"/>
            <p:cNvSpPr>
              <a:spLocks noChangeShapeType="1"/>
            </p:cNvSpPr>
            <p:nvPr/>
          </p:nvSpPr>
          <p:spPr bwMode="auto">
            <a:xfrm flipV="1">
              <a:off x="3924" y="2420"/>
              <a:ext cx="0" cy="24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57" name="Line 49"/>
            <p:cNvSpPr>
              <a:spLocks noChangeShapeType="1"/>
            </p:cNvSpPr>
            <p:nvPr/>
          </p:nvSpPr>
          <p:spPr bwMode="auto">
            <a:xfrm>
              <a:off x="3924" y="2420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58" name="Line 50"/>
            <p:cNvSpPr>
              <a:spLocks noChangeShapeType="1"/>
            </p:cNvSpPr>
            <p:nvPr/>
          </p:nvSpPr>
          <p:spPr bwMode="auto">
            <a:xfrm>
              <a:off x="3854" y="2432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59" name="Line 51"/>
            <p:cNvSpPr>
              <a:spLocks noChangeShapeType="1"/>
            </p:cNvSpPr>
            <p:nvPr/>
          </p:nvSpPr>
          <p:spPr bwMode="auto">
            <a:xfrm flipH="1">
              <a:off x="3854" y="2432"/>
              <a:ext cx="7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0" name="Line 52"/>
            <p:cNvSpPr>
              <a:spLocks noChangeShapeType="1"/>
            </p:cNvSpPr>
            <p:nvPr/>
          </p:nvSpPr>
          <p:spPr bwMode="auto">
            <a:xfrm>
              <a:off x="3924" y="2444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1" name="Line 53"/>
            <p:cNvSpPr>
              <a:spLocks noChangeShapeType="1"/>
            </p:cNvSpPr>
            <p:nvPr/>
          </p:nvSpPr>
          <p:spPr bwMode="auto">
            <a:xfrm flipH="1">
              <a:off x="3924" y="2432"/>
              <a:ext cx="1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4005" y="2397"/>
              <a:ext cx="70" cy="7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3" name="Line 55"/>
            <p:cNvSpPr>
              <a:spLocks noChangeShapeType="1"/>
            </p:cNvSpPr>
            <p:nvPr/>
          </p:nvSpPr>
          <p:spPr bwMode="auto">
            <a:xfrm flipH="1">
              <a:off x="2738" y="1583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4" name="Line 56"/>
            <p:cNvSpPr>
              <a:spLocks noChangeShapeType="1"/>
            </p:cNvSpPr>
            <p:nvPr/>
          </p:nvSpPr>
          <p:spPr bwMode="auto">
            <a:xfrm>
              <a:off x="2738" y="1572"/>
              <a:ext cx="70" cy="1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5" name="Line 57"/>
            <p:cNvSpPr>
              <a:spLocks noChangeShapeType="1"/>
            </p:cNvSpPr>
            <p:nvPr/>
          </p:nvSpPr>
          <p:spPr bwMode="auto">
            <a:xfrm flipV="1">
              <a:off x="2738" y="1572"/>
              <a:ext cx="0" cy="23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6" name="Line 58"/>
            <p:cNvSpPr>
              <a:spLocks noChangeShapeType="1"/>
            </p:cNvSpPr>
            <p:nvPr/>
          </p:nvSpPr>
          <p:spPr bwMode="auto">
            <a:xfrm>
              <a:off x="2738" y="1572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7" name="Line 59"/>
            <p:cNvSpPr>
              <a:spLocks noChangeShapeType="1"/>
            </p:cNvSpPr>
            <p:nvPr/>
          </p:nvSpPr>
          <p:spPr bwMode="auto">
            <a:xfrm>
              <a:off x="2808" y="1583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8" name="Line 60"/>
            <p:cNvSpPr>
              <a:spLocks noChangeShapeType="1"/>
            </p:cNvSpPr>
            <p:nvPr/>
          </p:nvSpPr>
          <p:spPr bwMode="auto">
            <a:xfrm>
              <a:off x="2738" y="1583"/>
              <a:ext cx="7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69" name="Line 61"/>
            <p:cNvSpPr>
              <a:spLocks noChangeShapeType="1"/>
            </p:cNvSpPr>
            <p:nvPr/>
          </p:nvSpPr>
          <p:spPr bwMode="auto">
            <a:xfrm>
              <a:off x="2738" y="1595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70" name="Line 62"/>
            <p:cNvSpPr>
              <a:spLocks noChangeShapeType="1"/>
            </p:cNvSpPr>
            <p:nvPr/>
          </p:nvSpPr>
          <p:spPr bwMode="auto">
            <a:xfrm>
              <a:off x="2622" y="1583"/>
              <a:ext cx="1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71" name="Rectangle 63"/>
            <p:cNvSpPr>
              <a:spLocks noChangeArrowheads="1"/>
            </p:cNvSpPr>
            <p:nvPr/>
          </p:nvSpPr>
          <p:spPr bwMode="auto">
            <a:xfrm>
              <a:off x="2587" y="1548"/>
              <a:ext cx="70" cy="7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72" name="Line 64"/>
            <p:cNvSpPr>
              <a:spLocks noChangeShapeType="1"/>
            </p:cNvSpPr>
            <p:nvPr/>
          </p:nvSpPr>
          <p:spPr bwMode="auto">
            <a:xfrm>
              <a:off x="2482" y="2071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73" name="Line 65"/>
            <p:cNvSpPr>
              <a:spLocks noChangeShapeType="1"/>
            </p:cNvSpPr>
            <p:nvPr/>
          </p:nvSpPr>
          <p:spPr bwMode="auto">
            <a:xfrm flipH="1">
              <a:off x="2482" y="2060"/>
              <a:ext cx="70" cy="1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74" name="Line 66"/>
            <p:cNvSpPr>
              <a:spLocks noChangeShapeType="1"/>
            </p:cNvSpPr>
            <p:nvPr/>
          </p:nvSpPr>
          <p:spPr bwMode="auto">
            <a:xfrm flipV="1">
              <a:off x="2552" y="2060"/>
              <a:ext cx="0" cy="23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75" name="Line 67"/>
            <p:cNvSpPr>
              <a:spLocks noChangeShapeType="1"/>
            </p:cNvSpPr>
            <p:nvPr/>
          </p:nvSpPr>
          <p:spPr bwMode="auto">
            <a:xfrm>
              <a:off x="2552" y="2060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76" name="Line 68"/>
            <p:cNvSpPr>
              <a:spLocks noChangeShapeType="1"/>
            </p:cNvSpPr>
            <p:nvPr/>
          </p:nvSpPr>
          <p:spPr bwMode="auto">
            <a:xfrm>
              <a:off x="2482" y="2071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77" name="Line 69"/>
            <p:cNvSpPr>
              <a:spLocks noChangeShapeType="1"/>
            </p:cNvSpPr>
            <p:nvPr/>
          </p:nvSpPr>
          <p:spPr bwMode="auto">
            <a:xfrm flipH="1">
              <a:off x="2482" y="2071"/>
              <a:ext cx="7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78" name="Line 70"/>
            <p:cNvSpPr>
              <a:spLocks noChangeShapeType="1"/>
            </p:cNvSpPr>
            <p:nvPr/>
          </p:nvSpPr>
          <p:spPr bwMode="auto">
            <a:xfrm>
              <a:off x="2552" y="2083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79" name="Line 71"/>
            <p:cNvSpPr>
              <a:spLocks noChangeShapeType="1"/>
            </p:cNvSpPr>
            <p:nvPr/>
          </p:nvSpPr>
          <p:spPr bwMode="auto">
            <a:xfrm flipH="1">
              <a:off x="2552" y="2071"/>
              <a:ext cx="1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80" name="Rectangle 72"/>
            <p:cNvSpPr>
              <a:spLocks noChangeArrowheads="1"/>
            </p:cNvSpPr>
            <p:nvPr/>
          </p:nvSpPr>
          <p:spPr bwMode="auto">
            <a:xfrm>
              <a:off x="2634" y="2037"/>
              <a:ext cx="69" cy="6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81" name="Line 73"/>
            <p:cNvSpPr>
              <a:spLocks noChangeShapeType="1"/>
            </p:cNvSpPr>
            <p:nvPr/>
          </p:nvSpPr>
          <p:spPr bwMode="auto">
            <a:xfrm>
              <a:off x="2482" y="2432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82" name="Line 74"/>
            <p:cNvSpPr>
              <a:spLocks noChangeShapeType="1"/>
            </p:cNvSpPr>
            <p:nvPr/>
          </p:nvSpPr>
          <p:spPr bwMode="auto">
            <a:xfrm flipH="1">
              <a:off x="2482" y="2420"/>
              <a:ext cx="70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83" name="Line 75"/>
            <p:cNvSpPr>
              <a:spLocks noChangeShapeType="1"/>
            </p:cNvSpPr>
            <p:nvPr/>
          </p:nvSpPr>
          <p:spPr bwMode="auto">
            <a:xfrm flipV="1">
              <a:off x="2552" y="2420"/>
              <a:ext cx="0" cy="24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>
              <a:off x="2552" y="2420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85" name="Line 77"/>
            <p:cNvSpPr>
              <a:spLocks noChangeShapeType="1"/>
            </p:cNvSpPr>
            <p:nvPr/>
          </p:nvSpPr>
          <p:spPr bwMode="auto">
            <a:xfrm>
              <a:off x="2482" y="2432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86" name="Line 78"/>
            <p:cNvSpPr>
              <a:spLocks noChangeShapeType="1"/>
            </p:cNvSpPr>
            <p:nvPr/>
          </p:nvSpPr>
          <p:spPr bwMode="auto">
            <a:xfrm flipH="1">
              <a:off x="2482" y="2432"/>
              <a:ext cx="7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87" name="Line 79"/>
            <p:cNvSpPr>
              <a:spLocks noChangeShapeType="1"/>
            </p:cNvSpPr>
            <p:nvPr/>
          </p:nvSpPr>
          <p:spPr bwMode="auto">
            <a:xfrm>
              <a:off x="2552" y="2444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88" name="Line 80"/>
            <p:cNvSpPr>
              <a:spLocks noChangeShapeType="1"/>
            </p:cNvSpPr>
            <p:nvPr/>
          </p:nvSpPr>
          <p:spPr bwMode="auto">
            <a:xfrm flipH="1">
              <a:off x="2552" y="2432"/>
              <a:ext cx="1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89" name="Rectangle 81"/>
            <p:cNvSpPr>
              <a:spLocks noChangeArrowheads="1"/>
            </p:cNvSpPr>
            <p:nvPr/>
          </p:nvSpPr>
          <p:spPr bwMode="auto">
            <a:xfrm>
              <a:off x="2634" y="2397"/>
              <a:ext cx="69" cy="7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90" name="Line 82"/>
            <p:cNvSpPr>
              <a:spLocks noChangeShapeType="1"/>
            </p:cNvSpPr>
            <p:nvPr/>
          </p:nvSpPr>
          <p:spPr bwMode="auto">
            <a:xfrm flipH="1">
              <a:off x="2727" y="1699"/>
              <a:ext cx="69" cy="12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91" name="Line 83"/>
            <p:cNvSpPr>
              <a:spLocks noChangeShapeType="1"/>
            </p:cNvSpPr>
            <p:nvPr/>
          </p:nvSpPr>
          <p:spPr bwMode="auto">
            <a:xfrm>
              <a:off x="2727" y="1688"/>
              <a:ext cx="69" cy="11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92" name="Line 84"/>
            <p:cNvSpPr>
              <a:spLocks noChangeShapeType="1"/>
            </p:cNvSpPr>
            <p:nvPr/>
          </p:nvSpPr>
          <p:spPr bwMode="auto">
            <a:xfrm flipV="1">
              <a:off x="2727" y="1688"/>
              <a:ext cx="0" cy="23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93" name="Line 85"/>
            <p:cNvSpPr>
              <a:spLocks noChangeShapeType="1"/>
            </p:cNvSpPr>
            <p:nvPr/>
          </p:nvSpPr>
          <p:spPr bwMode="auto">
            <a:xfrm>
              <a:off x="2727" y="1688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94" name="Line 86"/>
            <p:cNvSpPr>
              <a:spLocks noChangeShapeType="1"/>
            </p:cNvSpPr>
            <p:nvPr/>
          </p:nvSpPr>
          <p:spPr bwMode="auto">
            <a:xfrm>
              <a:off x="2796" y="1699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95" name="Line 87"/>
            <p:cNvSpPr>
              <a:spLocks noChangeShapeType="1"/>
            </p:cNvSpPr>
            <p:nvPr/>
          </p:nvSpPr>
          <p:spPr bwMode="auto">
            <a:xfrm>
              <a:off x="2727" y="1699"/>
              <a:ext cx="69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96" name="Line 88"/>
            <p:cNvSpPr>
              <a:spLocks noChangeShapeType="1"/>
            </p:cNvSpPr>
            <p:nvPr/>
          </p:nvSpPr>
          <p:spPr bwMode="auto">
            <a:xfrm>
              <a:off x="2727" y="1711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97" name="Line 89"/>
            <p:cNvSpPr>
              <a:spLocks noChangeShapeType="1"/>
            </p:cNvSpPr>
            <p:nvPr/>
          </p:nvSpPr>
          <p:spPr bwMode="auto">
            <a:xfrm>
              <a:off x="2610" y="1699"/>
              <a:ext cx="1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2575" y="1665"/>
              <a:ext cx="70" cy="6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99" name="Line 91"/>
            <p:cNvSpPr>
              <a:spLocks noChangeShapeType="1"/>
            </p:cNvSpPr>
            <p:nvPr/>
          </p:nvSpPr>
          <p:spPr bwMode="auto">
            <a:xfrm>
              <a:off x="3285" y="2525"/>
              <a:ext cx="11" cy="7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00" name="Line 92"/>
            <p:cNvSpPr>
              <a:spLocks noChangeShapeType="1"/>
            </p:cNvSpPr>
            <p:nvPr/>
          </p:nvSpPr>
          <p:spPr bwMode="auto">
            <a:xfrm flipV="1">
              <a:off x="3273" y="2525"/>
              <a:ext cx="12" cy="7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01" name="Line 93"/>
            <p:cNvSpPr>
              <a:spLocks noChangeShapeType="1"/>
            </p:cNvSpPr>
            <p:nvPr/>
          </p:nvSpPr>
          <p:spPr bwMode="auto">
            <a:xfrm flipH="1">
              <a:off x="3273" y="2595"/>
              <a:ext cx="23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02" name="Line 94"/>
            <p:cNvSpPr>
              <a:spLocks noChangeShapeType="1"/>
            </p:cNvSpPr>
            <p:nvPr/>
          </p:nvSpPr>
          <p:spPr bwMode="auto">
            <a:xfrm>
              <a:off x="3273" y="2595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03" name="Line 95"/>
            <p:cNvSpPr>
              <a:spLocks noChangeShapeType="1"/>
            </p:cNvSpPr>
            <p:nvPr/>
          </p:nvSpPr>
          <p:spPr bwMode="auto">
            <a:xfrm>
              <a:off x="3285" y="2525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04" name="Line 96"/>
            <p:cNvSpPr>
              <a:spLocks noChangeShapeType="1"/>
            </p:cNvSpPr>
            <p:nvPr/>
          </p:nvSpPr>
          <p:spPr bwMode="auto">
            <a:xfrm flipV="1">
              <a:off x="3285" y="2525"/>
              <a:ext cx="0" cy="7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05" name="Line 97"/>
            <p:cNvSpPr>
              <a:spLocks noChangeShapeType="1"/>
            </p:cNvSpPr>
            <p:nvPr/>
          </p:nvSpPr>
          <p:spPr bwMode="auto">
            <a:xfrm>
              <a:off x="3296" y="2595"/>
              <a:ext cx="0" cy="0"/>
            </a:xfrm>
            <a:prstGeom prst="line">
              <a:avLst/>
            </a:prstGeom>
            <a:noFill/>
            <a:ln w="19050">
              <a:solidFill>
                <a:srgbClr val="FF0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06" name="Line 98"/>
            <p:cNvSpPr>
              <a:spLocks noChangeShapeType="1"/>
            </p:cNvSpPr>
            <p:nvPr/>
          </p:nvSpPr>
          <p:spPr bwMode="auto">
            <a:xfrm flipV="1">
              <a:off x="3285" y="2595"/>
              <a:ext cx="0" cy="1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07" name="Rectangle 99"/>
            <p:cNvSpPr>
              <a:spLocks noChangeArrowheads="1"/>
            </p:cNvSpPr>
            <p:nvPr/>
          </p:nvSpPr>
          <p:spPr bwMode="auto">
            <a:xfrm>
              <a:off x="3250" y="2676"/>
              <a:ext cx="69" cy="7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08" name="Rectangle 100"/>
            <p:cNvSpPr>
              <a:spLocks noChangeArrowheads="1"/>
            </p:cNvSpPr>
            <p:nvPr/>
          </p:nvSpPr>
          <p:spPr bwMode="auto">
            <a:xfrm>
              <a:off x="2808" y="1141"/>
              <a:ext cx="1046" cy="582"/>
            </a:xfrm>
            <a:prstGeom prst="rect">
              <a:avLst/>
            </a:prstGeom>
            <a:noFill/>
            <a:ln w="19050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09" name="Rectangle 101"/>
            <p:cNvSpPr>
              <a:spLocks noChangeArrowheads="1"/>
            </p:cNvSpPr>
            <p:nvPr/>
          </p:nvSpPr>
          <p:spPr bwMode="auto">
            <a:xfrm>
              <a:off x="2796" y="1944"/>
              <a:ext cx="1047" cy="581"/>
            </a:xfrm>
            <a:prstGeom prst="rect">
              <a:avLst/>
            </a:prstGeom>
            <a:noFill/>
            <a:ln w="19050">
              <a:solidFill>
                <a:srgbClr val="FF0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10" name="Line 102"/>
            <p:cNvSpPr>
              <a:spLocks noChangeShapeType="1"/>
            </p:cNvSpPr>
            <p:nvPr/>
          </p:nvSpPr>
          <p:spPr bwMode="auto">
            <a:xfrm flipH="1">
              <a:off x="3854" y="1199"/>
              <a:ext cx="38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11" name="Line 103"/>
            <p:cNvSpPr>
              <a:spLocks noChangeShapeType="1"/>
            </p:cNvSpPr>
            <p:nvPr/>
          </p:nvSpPr>
          <p:spPr bwMode="auto">
            <a:xfrm flipH="1">
              <a:off x="3866" y="1432"/>
              <a:ext cx="38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12" name="Line 104"/>
            <p:cNvSpPr>
              <a:spLocks noChangeShapeType="1"/>
            </p:cNvSpPr>
            <p:nvPr/>
          </p:nvSpPr>
          <p:spPr bwMode="auto">
            <a:xfrm flipH="1">
              <a:off x="2238" y="1211"/>
              <a:ext cx="38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13" name="Line 105"/>
            <p:cNvSpPr>
              <a:spLocks noChangeShapeType="1"/>
            </p:cNvSpPr>
            <p:nvPr/>
          </p:nvSpPr>
          <p:spPr bwMode="auto">
            <a:xfrm flipH="1">
              <a:off x="2238" y="1444"/>
              <a:ext cx="38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14" name="Line 106"/>
            <p:cNvSpPr>
              <a:spLocks noChangeShapeType="1"/>
            </p:cNvSpPr>
            <p:nvPr/>
          </p:nvSpPr>
          <p:spPr bwMode="auto">
            <a:xfrm>
              <a:off x="3854" y="1676"/>
              <a:ext cx="26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15" name="Line 107"/>
            <p:cNvSpPr>
              <a:spLocks noChangeShapeType="1"/>
            </p:cNvSpPr>
            <p:nvPr/>
          </p:nvSpPr>
          <p:spPr bwMode="auto">
            <a:xfrm>
              <a:off x="4122" y="1676"/>
              <a:ext cx="0" cy="3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16" name="Line 108"/>
            <p:cNvSpPr>
              <a:spLocks noChangeShapeType="1"/>
            </p:cNvSpPr>
            <p:nvPr/>
          </p:nvSpPr>
          <p:spPr bwMode="auto">
            <a:xfrm flipH="1">
              <a:off x="3959" y="2048"/>
              <a:ext cx="16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17" name="Line 109"/>
            <p:cNvSpPr>
              <a:spLocks noChangeShapeType="1"/>
            </p:cNvSpPr>
            <p:nvPr/>
          </p:nvSpPr>
          <p:spPr bwMode="auto">
            <a:xfrm flipH="1">
              <a:off x="3854" y="1537"/>
              <a:ext cx="40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18" name="Line 110"/>
            <p:cNvSpPr>
              <a:spLocks noChangeShapeType="1"/>
            </p:cNvSpPr>
            <p:nvPr/>
          </p:nvSpPr>
          <p:spPr bwMode="auto">
            <a:xfrm>
              <a:off x="4261" y="1537"/>
              <a:ext cx="0" cy="89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19" name="Line 111"/>
            <p:cNvSpPr>
              <a:spLocks noChangeShapeType="1"/>
            </p:cNvSpPr>
            <p:nvPr/>
          </p:nvSpPr>
          <p:spPr bwMode="auto">
            <a:xfrm>
              <a:off x="4156" y="2432"/>
              <a:ext cx="0" cy="1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20" name="Line 112"/>
            <p:cNvSpPr>
              <a:spLocks noChangeShapeType="1"/>
            </p:cNvSpPr>
            <p:nvPr/>
          </p:nvSpPr>
          <p:spPr bwMode="auto">
            <a:xfrm>
              <a:off x="3994" y="2432"/>
              <a:ext cx="16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21" name="Oval 113"/>
            <p:cNvSpPr>
              <a:spLocks noChangeArrowheads="1"/>
            </p:cNvSpPr>
            <p:nvPr/>
          </p:nvSpPr>
          <p:spPr bwMode="auto">
            <a:xfrm>
              <a:off x="4133" y="2409"/>
              <a:ext cx="47" cy="4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22" name="Line 114"/>
            <p:cNvSpPr>
              <a:spLocks noChangeShapeType="1"/>
            </p:cNvSpPr>
            <p:nvPr/>
          </p:nvSpPr>
          <p:spPr bwMode="auto">
            <a:xfrm flipH="1">
              <a:off x="2331" y="1583"/>
              <a:ext cx="40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23" name="Line 115"/>
            <p:cNvSpPr>
              <a:spLocks noChangeShapeType="1"/>
            </p:cNvSpPr>
            <p:nvPr/>
          </p:nvSpPr>
          <p:spPr bwMode="auto">
            <a:xfrm>
              <a:off x="2331" y="1583"/>
              <a:ext cx="0" cy="84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24" name="Line 116"/>
            <p:cNvSpPr>
              <a:spLocks noChangeShapeType="1"/>
            </p:cNvSpPr>
            <p:nvPr/>
          </p:nvSpPr>
          <p:spPr bwMode="auto">
            <a:xfrm>
              <a:off x="2331" y="2432"/>
              <a:ext cx="46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25" name="Line 117"/>
            <p:cNvSpPr>
              <a:spLocks noChangeShapeType="1"/>
            </p:cNvSpPr>
            <p:nvPr/>
          </p:nvSpPr>
          <p:spPr bwMode="auto">
            <a:xfrm flipH="1">
              <a:off x="2494" y="1699"/>
              <a:ext cx="25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26" name="Line 118"/>
            <p:cNvSpPr>
              <a:spLocks noChangeShapeType="1"/>
            </p:cNvSpPr>
            <p:nvPr/>
          </p:nvSpPr>
          <p:spPr bwMode="auto">
            <a:xfrm>
              <a:off x="2494" y="1699"/>
              <a:ext cx="0" cy="37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27" name="Line 119"/>
            <p:cNvSpPr>
              <a:spLocks noChangeShapeType="1"/>
            </p:cNvSpPr>
            <p:nvPr/>
          </p:nvSpPr>
          <p:spPr bwMode="auto">
            <a:xfrm>
              <a:off x="2494" y="2071"/>
              <a:ext cx="30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28" name="Line 120"/>
            <p:cNvSpPr>
              <a:spLocks noChangeShapeType="1"/>
            </p:cNvSpPr>
            <p:nvPr/>
          </p:nvSpPr>
          <p:spPr bwMode="auto">
            <a:xfrm>
              <a:off x="3285" y="2525"/>
              <a:ext cx="0" cy="22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29" name="Line 121"/>
            <p:cNvSpPr>
              <a:spLocks noChangeShapeType="1"/>
            </p:cNvSpPr>
            <p:nvPr/>
          </p:nvSpPr>
          <p:spPr bwMode="auto">
            <a:xfrm>
              <a:off x="3285" y="2746"/>
              <a:ext cx="18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30" name="Line 122"/>
            <p:cNvSpPr>
              <a:spLocks noChangeShapeType="1"/>
            </p:cNvSpPr>
            <p:nvPr/>
          </p:nvSpPr>
          <p:spPr bwMode="auto">
            <a:xfrm>
              <a:off x="4156" y="2432"/>
              <a:ext cx="10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/>
            </a:p>
          </p:txBody>
        </p:sp>
        <p:sp>
          <p:nvSpPr>
            <p:cNvPr id="131" name="Rectangle 123"/>
            <p:cNvSpPr>
              <a:spLocks noChangeArrowheads="1"/>
            </p:cNvSpPr>
            <p:nvPr/>
          </p:nvSpPr>
          <p:spPr bwMode="auto">
            <a:xfrm>
              <a:off x="3052" y="1385"/>
              <a:ext cx="49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组合电路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2" name="Rectangle 124"/>
            <p:cNvSpPr>
              <a:spLocks noChangeArrowheads="1"/>
            </p:cNvSpPr>
            <p:nvPr/>
          </p:nvSpPr>
          <p:spPr bwMode="auto">
            <a:xfrm>
              <a:off x="3099" y="2095"/>
              <a:ext cx="372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触发器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3" name="Rectangle 125"/>
            <p:cNvSpPr>
              <a:spLocks noChangeArrowheads="1"/>
            </p:cNvSpPr>
            <p:nvPr/>
          </p:nvSpPr>
          <p:spPr bwMode="auto">
            <a:xfrm>
              <a:off x="3157" y="2269"/>
              <a:ext cx="24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电路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4" name="Rectangle 126"/>
            <p:cNvSpPr>
              <a:spLocks noChangeArrowheads="1"/>
            </p:cNvSpPr>
            <p:nvPr/>
          </p:nvSpPr>
          <p:spPr bwMode="auto">
            <a:xfrm>
              <a:off x="2029" y="1118"/>
              <a:ext cx="7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 dirty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5" name="Rectangle 127"/>
            <p:cNvSpPr>
              <a:spLocks noChangeArrowheads="1"/>
            </p:cNvSpPr>
            <p:nvPr/>
          </p:nvSpPr>
          <p:spPr bwMode="auto">
            <a:xfrm>
              <a:off x="2110" y="1153"/>
              <a:ext cx="5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128"/>
            <p:cNvSpPr>
              <a:spLocks noChangeArrowheads="1"/>
            </p:cNvSpPr>
            <p:nvPr/>
          </p:nvSpPr>
          <p:spPr bwMode="auto">
            <a:xfrm>
              <a:off x="2006" y="1362"/>
              <a:ext cx="7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X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7" name="Rectangle 129"/>
            <p:cNvSpPr>
              <a:spLocks noChangeArrowheads="1"/>
            </p:cNvSpPr>
            <p:nvPr/>
          </p:nvSpPr>
          <p:spPr bwMode="auto">
            <a:xfrm>
              <a:off x="2087" y="1397"/>
              <a:ext cx="5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50" b="0" i="0" u="none" strike="noStrike" cap="none" normalizeH="0" baseline="0" dirty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n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130"/>
            <p:cNvSpPr>
              <a:spLocks noChangeArrowheads="1"/>
            </p:cNvSpPr>
            <p:nvPr/>
          </p:nvSpPr>
          <p:spPr bwMode="auto">
            <a:xfrm>
              <a:off x="4528" y="1083"/>
              <a:ext cx="6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Z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9" name="Rectangle 131"/>
            <p:cNvSpPr>
              <a:spLocks noChangeArrowheads="1"/>
            </p:cNvSpPr>
            <p:nvPr/>
          </p:nvSpPr>
          <p:spPr bwMode="auto">
            <a:xfrm>
              <a:off x="4610" y="1141"/>
              <a:ext cx="5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132"/>
            <p:cNvSpPr>
              <a:spLocks noChangeArrowheads="1"/>
            </p:cNvSpPr>
            <p:nvPr/>
          </p:nvSpPr>
          <p:spPr bwMode="auto">
            <a:xfrm>
              <a:off x="4528" y="1351"/>
              <a:ext cx="6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Z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1" name="Rectangle 133"/>
            <p:cNvSpPr>
              <a:spLocks noChangeArrowheads="1"/>
            </p:cNvSpPr>
            <p:nvPr/>
          </p:nvSpPr>
          <p:spPr bwMode="auto">
            <a:xfrm>
              <a:off x="4610" y="1409"/>
              <a:ext cx="8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50" b="0" i="0" u="none" strike="noStrike" cap="none" normalizeH="0" baseline="0" dirty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m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134"/>
            <p:cNvSpPr>
              <a:spLocks noChangeArrowheads="1"/>
            </p:cNvSpPr>
            <p:nvPr/>
          </p:nvSpPr>
          <p:spPr bwMode="auto">
            <a:xfrm>
              <a:off x="2564" y="1885"/>
              <a:ext cx="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" name="Rectangle 135"/>
            <p:cNvSpPr>
              <a:spLocks noChangeArrowheads="1"/>
            </p:cNvSpPr>
            <p:nvPr/>
          </p:nvSpPr>
          <p:spPr bwMode="auto">
            <a:xfrm>
              <a:off x="2680" y="1955"/>
              <a:ext cx="5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Rectangle 136"/>
            <p:cNvSpPr>
              <a:spLocks noChangeArrowheads="1"/>
            </p:cNvSpPr>
            <p:nvPr/>
          </p:nvSpPr>
          <p:spPr bwMode="auto">
            <a:xfrm>
              <a:off x="2564" y="2478"/>
              <a:ext cx="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" name="Rectangle 137"/>
            <p:cNvSpPr>
              <a:spLocks noChangeArrowheads="1"/>
            </p:cNvSpPr>
            <p:nvPr/>
          </p:nvSpPr>
          <p:spPr bwMode="auto">
            <a:xfrm>
              <a:off x="2680" y="2548"/>
              <a:ext cx="3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50" b="0" i="0" u="none" strike="noStrike" cap="none" normalizeH="0" baseline="0" dirty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Rectangle 138"/>
            <p:cNvSpPr>
              <a:spLocks noChangeArrowheads="1"/>
            </p:cNvSpPr>
            <p:nvPr/>
          </p:nvSpPr>
          <p:spPr bwMode="auto">
            <a:xfrm>
              <a:off x="3912" y="1862"/>
              <a:ext cx="63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1" u="none" strike="noStrike" cap="none" normalizeH="0" baseline="0" dirty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Y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" name="Rectangle 139"/>
            <p:cNvSpPr>
              <a:spLocks noChangeArrowheads="1"/>
            </p:cNvSpPr>
            <p:nvPr/>
          </p:nvSpPr>
          <p:spPr bwMode="auto">
            <a:xfrm>
              <a:off x="4017" y="1932"/>
              <a:ext cx="5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5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angle 140"/>
            <p:cNvSpPr>
              <a:spLocks noChangeArrowheads="1"/>
            </p:cNvSpPr>
            <p:nvPr/>
          </p:nvSpPr>
          <p:spPr bwMode="auto">
            <a:xfrm>
              <a:off x="3924" y="2455"/>
              <a:ext cx="63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1" u="none" strike="noStrike" cap="none" normalizeH="0" baseline="0" dirty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Y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9" name="Rectangle 141"/>
            <p:cNvSpPr>
              <a:spLocks noChangeArrowheads="1"/>
            </p:cNvSpPr>
            <p:nvPr/>
          </p:nvSpPr>
          <p:spPr bwMode="auto">
            <a:xfrm>
              <a:off x="4029" y="2525"/>
              <a:ext cx="3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50" b="0" i="0" u="none" strike="noStrike" cap="none" normalizeH="0" baseline="0" dirty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Rectangle 142"/>
            <p:cNvSpPr>
              <a:spLocks noChangeArrowheads="1"/>
            </p:cNvSpPr>
            <p:nvPr/>
          </p:nvSpPr>
          <p:spPr bwMode="auto">
            <a:xfrm rot="16200000">
              <a:off x="3943" y="1215"/>
              <a:ext cx="124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1" name="Rectangle 143"/>
            <p:cNvSpPr>
              <a:spLocks noChangeArrowheads="1"/>
            </p:cNvSpPr>
            <p:nvPr/>
          </p:nvSpPr>
          <p:spPr bwMode="auto">
            <a:xfrm rot="16200000">
              <a:off x="3955" y="2122"/>
              <a:ext cx="124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2" name="Rectangle 144"/>
            <p:cNvSpPr>
              <a:spLocks noChangeArrowheads="1"/>
            </p:cNvSpPr>
            <p:nvPr/>
          </p:nvSpPr>
          <p:spPr bwMode="auto">
            <a:xfrm rot="16200000">
              <a:off x="2629" y="1216"/>
              <a:ext cx="124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3" name="Rectangle 145"/>
            <p:cNvSpPr>
              <a:spLocks noChangeArrowheads="1"/>
            </p:cNvSpPr>
            <p:nvPr/>
          </p:nvSpPr>
          <p:spPr bwMode="auto">
            <a:xfrm rot="16200000">
              <a:off x="2629" y="2134"/>
              <a:ext cx="124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Rectangle 146"/>
            <p:cNvSpPr>
              <a:spLocks noChangeArrowheads="1"/>
            </p:cNvSpPr>
            <p:nvPr/>
          </p:nvSpPr>
          <p:spPr bwMode="auto">
            <a:xfrm>
              <a:off x="1669" y="1153"/>
              <a:ext cx="24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输入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5" name="Rectangle 147"/>
            <p:cNvSpPr>
              <a:spLocks noChangeArrowheads="1"/>
            </p:cNvSpPr>
            <p:nvPr/>
          </p:nvSpPr>
          <p:spPr bwMode="auto">
            <a:xfrm>
              <a:off x="1657" y="1362"/>
              <a:ext cx="24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信号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6" name="Rectangle 148"/>
            <p:cNvSpPr>
              <a:spLocks noChangeArrowheads="1"/>
            </p:cNvSpPr>
            <p:nvPr/>
          </p:nvSpPr>
          <p:spPr bwMode="auto">
            <a:xfrm>
              <a:off x="4761" y="1374"/>
              <a:ext cx="24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信号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7" name="Rectangle 149"/>
            <p:cNvSpPr>
              <a:spLocks noChangeArrowheads="1"/>
            </p:cNvSpPr>
            <p:nvPr/>
          </p:nvSpPr>
          <p:spPr bwMode="auto">
            <a:xfrm>
              <a:off x="4738" y="1165"/>
              <a:ext cx="24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输出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8" name="Rectangle 150"/>
            <p:cNvSpPr>
              <a:spLocks noChangeArrowheads="1"/>
            </p:cNvSpPr>
            <p:nvPr/>
          </p:nvSpPr>
          <p:spPr bwMode="auto">
            <a:xfrm>
              <a:off x="4341" y="2048"/>
              <a:ext cx="372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触发器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9" name="Rectangle 151"/>
            <p:cNvSpPr>
              <a:spLocks noChangeArrowheads="1"/>
            </p:cNvSpPr>
            <p:nvPr/>
          </p:nvSpPr>
          <p:spPr bwMode="auto">
            <a:xfrm>
              <a:off x="1736" y="2130"/>
              <a:ext cx="372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触发器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0" name="Rectangle 152"/>
            <p:cNvSpPr>
              <a:spLocks noChangeArrowheads="1"/>
            </p:cNvSpPr>
            <p:nvPr/>
          </p:nvSpPr>
          <p:spPr bwMode="auto">
            <a:xfrm>
              <a:off x="4319" y="2246"/>
              <a:ext cx="49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输入信号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1" name="Rectangle 153"/>
            <p:cNvSpPr>
              <a:spLocks noChangeArrowheads="1"/>
            </p:cNvSpPr>
            <p:nvPr/>
          </p:nvSpPr>
          <p:spPr bwMode="auto">
            <a:xfrm>
              <a:off x="1727" y="2316"/>
              <a:ext cx="42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输出信号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4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>
                  <a:solidFill>
                    <a:srgbClr val="40008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现态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2" name="Rectangle 154"/>
            <p:cNvSpPr>
              <a:spLocks noChangeArrowheads="1"/>
            </p:cNvSpPr>
            <p:nvPr/>
          </p:nvSpPr>
          <p:spPr bwMode="auto">
            <a:xfrm>
              <a:off x="3529" y="2676"/>
              <a:ext cx="15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1" u="none" strike="noStrike" cap="none" normalizeH="0" baseline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Times New Roman" panose="02020603050405020304" pitchFamily="18" charset="0"/>
                </a:rPr>
                <a:t>CP</a:t>
              </a:r>
              <a:endParaRPr kumimoji="0" lang="zh-C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3" name="Rectangle 155"/>
            <p:cNvSpPr>
              <a:spLocks noChangeArrowheads="1"/>
            </p:cNvSpPr>
            <p:nvPr/>
          </p:nvSpPr>
          <p:spPr bwMode="auto">
            <a:xfrm>
              <a:off x="2698" y="2973"/>
              <a:ext cx="991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40008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时序逻辑电路</a:t>
              </a:r>
              <a:r>
                <a:rPr lang="zh-CN" altLang="en-US" sz="1200" dirty="0">
                  <a:solidFill>
                    <a:srgbClr val="40008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模型</a:t>
              </a:r>
              <a:endPara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654974" y="2365418"/>
            <a:ext cx="44145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+mn-ea"/>
              </a:rPr>
              <a:t>输出方程：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</a:rPr>
              <a:t>Z=F(X,Q)</a:t>
            </a:r>
          </a:p>
          <a:p>
            <a:endParaRPr lang="en-US" altLang="zh-CN" dirty="0">
              <a:solidFill>
                <a:srgbClr val="0000CC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00CC"/>
                </a:solidFill>
                <a:latin typeface="+mn-ea"/>
              </a:rPr>
              <a:t>驱动方程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</a:rPr>
              <a:t>：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</a:rPr>
              <a:t>Y=P(X,Q)   (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</a:rPr>
              <a:t>也称为激励方程）</a:t>
            </a:r>
            <a:endParaRPr lang="en-US" altLang="zh-CN" dirty="0" smtClean="0">
              <a:solidFill>
                <a:srgbClr val="0000CC"/>
              </a:solidFill>
              <a:latin typeface="+mn-ea"/>
            </a:endParaRPr>
          </a:p>
          <a:p>
            <a:endParaRPr lang="en-US" altLang="zh-CN" dirty="0">
              <a:solidFill>
                <a:srgbClr val="0000CC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latin typeface="+mn-ea"/>
              </a:rPr>
              <a:t>状态方程：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</a:rPr>
              <a:t>Q</a:t>
            </a:r>
            <a:r>
              <a:rPr lang="en-US" altLang="zh-CN" baseline="30000" dirty="0" smtClean="0">
                <a:solidFill>
                  <a:srgbClr val="0000CC"/>
                </a:solidFill>
                <a:latin typeface="+mn-ea"/>
              </a:rPr>
              <a:t>n+1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</a:rPr>
              <a:t>=H(Y,Q)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24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10.2.2 </a:t>
            </a:r>
            <a:r>
              <a:rPr lang="zh-CN" altLang="en-US" sz="2400" b="1" spc="300" dirty="0">
                <a:latin typeface="+mj-ea"/>
                <a:ea typeface="+mj-ea"/>
              </a:rPr>
              <a:t>时序</a:t>
            </a:r>
            <a:r>
              <a:rPr lang="zh-CN" altLang="en-US" sz="2400" b="1" spc="300" dirty="0" smtClean="0">
                <a:latin typeface="+mj-ea"/>
                <a:ea typeface="+mj-ea"/>
              </a:rPr>
              <a:t>逻辑电路分析方法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475415" y="1397918"/>
            <a:ext cx="44145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>
                <a:solidFill>
                  <a:srgbClr val="0000CC"/>
                </a:solidFill>
                <a:latin typeface="+mn-ea"/>
              </a:rPr>
              <a:t>（</a:t>
            </a:r>
            <a:r>
              <a:rPr lang="es-ES" altLang="zh-CN" sz="1600" dirty="0">
                <a:solidFill>
                  <a:srgbClr val="0000CC"/>
                </a:solidFill>
                <a:latin typeface="+mn-ea"/>
              </a:rPr>
              <a:t>1</a:t>
            </a:r>
            <a:r>
              <a:rPr lang="zh-CN" altLang="zh-CN" sz="1600" dirty="0">
                <a:solidFill>
                  <a:srgbClr val="0000CC"/>
                </a:solidFill>
                <a:latin typeface="+mn-ea"/>
              </a:rPr>
              <a:t>）根据给定电路写出</a:t>
            </a:r>
            <a:r>
              <a:rPr lang="zh-CN" altLang="zh-CN" sz="1600" dirty="0" smtClean="0">
                <a:solidFill>
                  <a:srgbClr val="0000CC"/>
                </a:solidFill>
                <a:latin typeface="+mn-ea"/>
              </a:rPr>
              <a:t>其输出方程</a:t>
            </a:r>
            <a:r>
              <a:rPr lang="zh-CN" altLang="en-US" sz="160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zh-CN" altLang="zh-CN" sz="1600" dirty="0">
                <a:solidFill>
                  <a:srgbClr val="0000CC"/>
                </a:solidFill>
                <a:latin typeface="+mn-ea"/>
              </a:rPr>
              <a:t>驱动方程</a:t>
            </a:r>
            <a:r>
              <a:rPr lang="zh-CN" altLang="zh-CN" sz="1600" dirty="0" smtClean="0">
                <a:solidFill>
                  <a:srgbClr val="0000CC"/>
                </a:solidFill>
                <a:latin typeface="+mn-ea"/>
              </a:rPr>
              <a:t>；</a:t>
            </a:r>
            <a:endParaRPr lang="en-US" altLang="zh-CN" sz="1600" dirty="0" smtClean="0">
              <a:solidFill>
                <a:srgbClr val="0000CC"/>
              </a:solidFill>
              <a:latin typeface="+mn-ea"/>
            </a:endParaRPr>
          </a:p>
          <a:p>
            <a:endParaRPr lang="zh-CN" altLang="zh-CN" sz="1600" dirty="0">
              <a:solidFill>
                <a:srgbClr val="0000CC"/>
              </a:solidFill>
              <a:latin typeface="+mn-ea"/>
            </a:endParaRPr>
          </a:p>
          <a:p>
            <a:r>
              <a:rPr lang="zh-CN" altLang="zh-CN" sz="1600" dirty="0">
                <a:solidFill>
                  <a:srgbClr val="0000CC"/>
                </a:solidFill>
                <a:latin typeface="+mn-ea"/>
              </a:rPr>
              <a:t>（</a:t>
            </a:r>
            <a:r>
              <a:rPr lang="es-ES" altLang="zh-CN" sz="1600" dirty="0">
                <a:solidFill>
                  <a:srgbClr val="0000CC"/>
                </a:solidFill>
                <a:latin typeface="+mn-ea"/>
              </a:rPr>
              <a:t>2</a:t>
            </a:r>
            <a:r>
              <a:rPr lang="zh-CN" altLang="zh-CN" sz="1600" dirty="0">
                <a:solidFill>
                  <a:srgbClr val="0000CC"/>
                </a:solidFill>
                <a:latin typeface="+mn-ea"/>
              </a:rPr>
              <a:t>）将各驱动方程代入相应触发器的特性方程，得出与电路相一致的</a:t>
            </a:r>
            <a:r>
              <a:rPr lang="zh-CN" altLang="zh-CN" sz="1600" dirty="0" smtClean="0">
                <a:solidFill>
                  <a:srgbClr val="0000CC"/>
                </a:solidFill>
                <a:latin typeface="+mn-ea"/>
              </a:rPr>
              <a:t>状态方程</a:t>
            </a:r>
            <a:r>
              <a:rPr lang="en-US" altLang="zh-CN" sz="1600" dirty="0" smtClean="0">
                <a:solidFill>
                  <a:srgbClr val="0000CC"/>
                </a:solidFill>
                <a:latin typeface="+mn-ea"/>
              </a:rPr>
              <a:t>;</a:t>
            </a:r>
          </a:p>
          <a:p>
            <a:endParaRPr lang="zh-CN" altLang="zh-CN" sz="1600" dirty="0">
              <a:solidFill>
                <a:srgbClr val="0000CC"/>
              </a:solidFill>
              <a:latin typeface="+mn-ea"/>
            </a:endParaRPr>
          </a:p>
          <a:p>
            <a:r>
              <a:rPr lang="zh-CN" altLang="zh-CN" sz="1600" dirty="0">
                <a:solidFill>
                  <a:srgbClr val="0000CC"/>
                </a:solidFill>
                <a:latin typeface="+mn-ea"/>
              </a:rPr>
              <a:t>（</a:t>
            </a:r>
            <a:r>
              <a:rPr lang="es-ES" altLang="zh-CN" sz="1600" dirty="0">
                <a:solidFill>
                  <a:srgbClr val="0000CC"/>
                </a:solidFill>
                <a:latin typeface="+mn-ea"/>
              </a:rPr>
              <a:t>3</a:t>
            </a:r>
            <a:r>
              <a:rPr lang="zh-CN" altLang="zh-CN" sz="1600" dirty="0">
                <a:solidFill>
                  <a:srgbClr val="0000CC"/>
                </a:solidFill>
                <a:latin typeface="+mn-ea"/>
              </a:rPr>
              <a:t>）进行状态计算。把电路的输入和现态各种可能取值组合代入状态方程和</a:t>
            </a:r>
            <a:r>
              <a:rPr lang="zh-CN" altLang="zh-CN" sz="1600" dirty="0" smtClean="0">
                <a:solidFill>
                  <a:srgbClr val="0000CC"/>
                </a:solidFill>
                <a:latin typeface="+mn-ea"/>
              </a:rPr>
              <a:t>输出方程进行</a:t>
            </a:r>
            <a:r>
              <a:rPr lang="zh-CN" altLang="zh-CN" sz="1600" dirty="0">
                <a:solidFill>
                  <a:srgbClr val="0000CC"/>
                </a:solidFill>
                <a:latin typeface="+mn-ea"/>
              </a:rPr>
              <a:t>计算，得到相应的次态和</a:t>
            </a:r>
            <a:r>
              <a:rPr lang="zh-CN" altLang="zh-CN" sz="1600" dirty="0" smtClean="0">
                <a:solidFill>
                  <a:srgbClr val="0000CC"/>
                </a:solidFill>
                <a:latin typeface="+mn-ea"/>
              </a:rPr>
              <a:t>输出</a:t>
            </a:r>
            <a:r>
              <a:rPr lang="en-US" altLang="zh-CN" sz="1600" dirty="0" smtClean="0">
                <a:solidFill>
                  <a:srgbClr val="0000CC"/>
                </a:solidFill>
                <a:latin typeface="+mn-ea"/>
              </a:rPr>
              <a:t>;</a:t>
            </a:r>
            <a:endParaRPr lang="zh-CN" altLang="zh-CN" sz="1600" dirty="0">
              <a:solidFill>
                <a:srgbClr val="0000CC"/>
              </a:solidFill>
              <a:latin typeface="+mn-ea"/>
            </a:endParaRPr>
          </a:p>
          <a:p>
            <a:endParaRPr lang="en-US" altLang="zh-CN" sz="1600" dirty="0" smtClean="0">
              <a:solidFill>
                <a:srgbClr val="0000CC"/>
              </a:solidFill>
              <a:latin typeface="+mn-ea"/>
            </a:endParaRPr>
          </a:p>
          <a:p>
            <a:r>
              <a:rPr lang="zh-CN" altLang="zh-CN" sz="1600" dirty="0" smtClean="0">
                <a:solidFill>
                  <a:srgbClr val="0000CC"/>
                </a:solidFill>
                <a:latin typeface="+mn-ea"/>
              </a:rPr>
              <a:t>（</a:t>
            </a:r>
            <a:r>
              <a:rPr lang="es-ES" altLang="zh-CN" sz="1600" dirty="0">
                <a:solidFill>
                  <a:srgbClr val="0000CC"/>
                </a:solidFill>
                <a:latin typeface="+mn-ea"/>
              </a:rPr>
              <a:t>4</a:t>
            </a:r>
            <a:r>
              <a:rPr lang="zh-CN" altLang="zh-CN" sz="1600" dirty="0">
                <a:solidFill>
                  <a:srgbClr val="0000CC"/>
                </a:solidFill>
                <a:latin typeface="+mn-ea"/>
              </a:rPr>
              <a:t>）列状态转换</a:t>
            </a:r>
            <a:r>
              <a:rPr lang="zh-CN" altLang="zh-CN" sz="1600" dirty="0" smtClean="0">
                <a:solidFill>
                  <a:srgbClr val="0000CC"/>
                </a:solidFill>
                <a:latin typeface="+mn-ea"/>
              </a:rPr>
              <a:t>表</a:t>
            </a:r>
            <a:r>
              <a:rPr lang="zh-CN" altLang="en-US" sz="1600" dirty="0">
                <a:solidFill>
                  <a:srgbClr val="0000CC"/>
                </a:solidFill>
                <a:latin typeface="+mn-ea"/>
              </a:rPr>
              <a:t>，</a:t>
            </a:r>
            <a:r>
              <a:rPr lang="zh-CN" altLang="zh-CN" sz="1600" dirty="0" smtClean="0">
                <a:solidFill>
                  <a:srgbClr val="0000CC"/>
                </a:solidFill>
                <a:latin typeface="+mn-ea"/>
              </a:rPr>
              <a:t>画</a:t>
            </a:r>
            <a:r>
              <a:rPr lang="zh-CN" altLang="zh-CN" sz="1600" dirty="0">
                <a:solidFill>
                  <a:srgbClr val="0000CC"/>
                </a:solidFill>
                <a:latin typeface="+mn-ea"/>
              </a:rPr>
              <a:t>状态图或时序</a:t>
            </a:r>
            <a:r>
              <a:rPr lang="zh-CN" altLang="zh-CN" sz="1600" dirty="0" smtClean="0">
                <a:solidFill>
                  <a:srgbClr val="0000CC"/>
                </a:solidFill>
                <a:latin typeface="+mn-ea"/>
              </a:rPr>
              <a:t>图</a:t>
            </a:r>
            <a:r>
              <a:rPr lang="zh-CN" altLang="en-US" sz="1600" dirty="0" smtClean="0">
                <a:solidFill>
                  <a:srgbClr val="0000CC"/>
                </a:solidFill>
                <a:latin typeface="+mn-ea"/>
              </a:rPr>
              <a:t>；</a:t>
            </a:r>
            <a:endParaRPr lang="en-US" altLang="zh-CN" sz="1600" dirty="0" smtClean="0">
              <a:solidFill>
                <a:srgbClr val="0000CC"/>
              </a:solidFill>
              <a:latin typeface="+mn-ea"/>
            </a:endParaRPr>
          </a:p>
          <a:p>
            <a:endParaRPr lang="zh-CN" altLang="zh-CN" sz="1600" dirty="0">
              <a:solidFill>
                <a:srgbClr val="0000CC"/>
              </a:solidFill>
              <a:latin typeface="+mn-ea"/>
            </a:endParaRPr>
          </a:p>
          <a:p>
            <a:r>
              <a:rPr lang="zh-CN" altLang="zh-CN" sz="1600" dirty="0">
                <a:solidFill>
                  <a:srgbClr val="0000CC"/>
                </a:solidFill>
                <a:latin typeface="+mn-ea"/>
              </a:rPr>
              <a:t>（</a:t>
            </a:r>
            <a:r>
              <a:rPr lang="es-ES" altLang="zh-CN" sz="1600" dirty="0">
                <a:solidFill>
                  <a:srgbClr val="0000CC"/>
                </a:solidFill>
                <a:latin typeface="+mn-ea"/>
              </a:rPr>
              <a:t>5</a:t>
            </a:r>
            <a:r>
              <a:rPr lang="zh-CN" altLang="zh-CN" sz="1600" dirty="0">
                <a:solidFill>
                  <a:srgbClr val="0000CC"/>
                </a:solidFill>
                <a:latin typeface="+mn-ea"/>
              </a:rPr>
              <a:t>）用文字描述电路的逻辑功能。</a:t>
            </a:r>
            <a:endParaRPr lang="zh-CN" altLang="en-US" sz="1600" dirty="0">
              <a:solidFill>
                <a:srgbClr val="0000CC"/>
              </a:solidFill>
              <a:latin typeface="+mn-ea"/>
            </a:endParaRPr>
          </a:p>
        </p:txBody>
      </p:sp>
      <p:grpSp>
        <p:nvGrpSpPr>
          <p:cNvPr id="164" name="Group 3"/>
          <p:cNvGrpSpPr>
            <a:grpSpLocks/>
          </p:cNvGrpSpPr>
          <p:nvPr/>
        </p:nvGrpSpPr>
        <p:grpSpPr bwMode="auto">
          <a:xfrm>
            <a:off x="74869" y="1255523"/>
            <a:ext cx="7301885" cy="4098991"/>
            <a:chOff x="192" y="1680"/>
            <a:chExt cx="5520" cy="2508"/>
          </a:xfrm>
        </p:grpSpPr>
        <p:sp>
          <p:nvSpPr>
            <p:cNvPr id="165" name="Line 4"/>
            <p:cNvSpPr>
              <a:spLocks noChangeShapeType="1"/>
            </p:cNvSpPr>
            <p:nvPr/>
          </p:nvSpPr>
          <p:spPr bwMode="auto">
            <a:xfrm>
              <a:off x="1632" y="3216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grpSp>
          <p:nvGrpSpPr>
            <p:cNvPr id="166" name="Group 5"/>
            <p:cNvGrpSpPr>
              <a:grpSpLocks/>
            </p:cNvGrpSpPr>
            <p:nvPr/>
          </p:nvGrpSpPr>
          <p:grpSpPr bwMode="auto">
            <a:xfrm>
              <a:off x="192" y="1680"/>
              <a:ext cx="5520" cy="2508"/>
              <a:chOff x="192" y="1680"/>
              <a:chExt cx="5520" cy="2508"/>
            </a:xfrm>
          </p:grpSpPr>
          <p:sp>
            <p:nvSpPr>
              <p:cNvPr id="167" name="Text Box 6"/>
              <p:cNvSpPr txBox="1">
                <a:spLocks noChangeArrowheads="1"/>
              </p:cNvSpPr>
              <p:nvPr/>
            </p:nvSpPr>
            <p:spPr bwMode="auto">
              <a:xfrm>
                <a:off x="2112" y="1680"/>
                <a:ext cx="1104" cy="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逻辑电路图</a:t>
                </a:r>
              </a:p>
            </p:txBody>
          </p:sp>
          <p:sp>
            <p:nvSpPr>
              <p:cNvPr id="168" name="Text Box 7"/>
              <p:cNvSpPr txBox="1">
                <a:spLocks noChangeArrowheads="1"/>
              </p:cNvSpPr>
              <p:nvPr/>
            </p:nvSpPr>
            <p:spPr bwMode="auto">
              <a:xfrm>
                <a:off x="1488" y="2160"/>
                <a:ext cx="2448" cy="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输出函数和激励函数表达式</a:t>
                </a:r>
              </a:p>
            </p:txBody>
          </p:sp>
          <p:sp>
            <p:nvSpPr>
              <p:cNvPr id="169" name="Text Box 8"/>
              <p:cNvSpPr txBox="1">
                <a:spLocks noChangeArrowheads="1"/>
              </p:cNvSpPr>
              <p:nvPr/>
            </p:nvSpPr>
            <p:spPr bwMode="auto">
              <a:xfrm>
                <a:off x="816" y="2832"/>
                <a:ext cx="1488" cy="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电路次态真值表</a:t>
                </a:r>
              </a:p>
            </p:txBody>
          </p:sp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3264" y="2832"/>
                <a:ext cx="1488" cy="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电路次态方程组</a:t>
                </a:r>
              </a:p>
            </p:txBody>
          </p:sp>
          <p:sp>
            <p:nvSpPr>
              <p:cNvPr id="171" name="Text Box 10"/>
              <p:cNvSpPr txBox="1">
                <a:spLocks noChangeArrowheads="1"/>
              </p:cNvSpPr>
              <p:nvPr/>
            </p:nvSpPr>
            <p:spPr bwMode="auto">
              <a:xfrm>
                <a:off x="2064" y="3456"/>
                <a:ext cx="1488" cy="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状态表和状态图</a:t>
                </a:r>
              </a:p>
            </p:txBody>
          </p:sp>
          <p:sp>
            <p:nvSpPr>
              <p:cNvPr id="172" name="Text Box 11"/>
              <p:cNvSpPr txBox="1">
                <a:spLocks noChangeArrowheads="1"/>
              </p:cNvSpPr>
              <p:nvPr/>
            </p:nvSpPr>
            <p:spPr bwMode="auto">
              <a:xfrm>
                <a:off x="2160" y="3936"/>
                <a:ext cx="960" cy="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功能描述</a:t>
                </a:r>
              </a:p>
            </p:txBody>
          </p:sp>
          <p:sp>
            <p:nvSpPr>
              <p:cNvPr id="173" name="Text Box 12"/>
              <p:cNvSpPr txBox="1">
                <a:spLocks noChangeArrowheads="1"/>
              </p:cNvSpPr>
              <p:nvPr/>
            </p:nvSpPr>
            <p:spPr bwMode="auto">
              <a:xfrm>
                <a:off x="192" y="3314"/>
                <a:ext cx="720" cy="4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触发器</a:t>
                </a:r>
                <a:br>
                  <a:rPr kumimoji="0" lang="zh-CN" altLang="en-US" sz="1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</a:br>
                <a:r>
                  <a:rPr kumimoji="0" lang="zh-CN" altLang="en-US" sz="1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功能表</a:t>
                </a:r>
              </a:p>
            </p:txBody>
          </p:sp>
          <p:sp>
            <p:nvSpPr>
              <p:cNvPr id="174" name="Text Box 13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912" cy="4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触发器</a:t>
                </a:r>
                <a:br>
                  <a:rPr kumimoji="0" lang="zh-CN" altLang="en-US" sz="1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</a:br>
                <a:r>
                  <a:rPr kumimoji="0" lang="zh-CN" altLang="en-US" sz="1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次态方程</a:t>
                </a:r>
              </a:p>
            </p:txBody>
          </p:sp>
          <p:sp>
            <p:nvSpPr>
              <p:cNvPr id="175" name="Line 14"/>
              <p:cNvSpPr>
                <a:spLocks noChangeShapeType="1"/>
              </p:cNvSpPr>
              <p:nvPr/>
            </p:nvSpPr>
            <p:spPr bwMode="auto">
              <a:xfrm>
                <a:off x="2640" y="1932"/>
                <a:ext cx="0" cy="2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76" name="Line 15"/>
              <p:cNvSpPr>
                <a:spLocks noChangeShapeType="1"/>
              </p:cNvSpPr>
              <p:nvPr/>
            </p:nvSpPr>
            <p:spPr bwMode="auto">
              <a:xfrm>
                <a:off x="2640" y="2412"/>
                <a:ext cx="0" cy="1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77" name="Line 16"/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23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78" name="Line 17"/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79" name="Line 18"/>
              <p:cNvSpPr>
                <a:spLocks noChangeShapeType="1"/>
              </p:cNvSpPr>
              <p:nvPr/>
            </p:nvSpPr>
            <p:spPr bwMode="auto">
              <a:xfrm>
                <a:off x="3936" y="25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80" name="Line 19"/>
              <p:cNvSpPr>
                <a:spLocks noChangeShapeType="1"/>
              </p:cNvSpPr>
              <p:nvPr/>
            </p:nvSpPr>
            <p:spPr bwMode="auto">
              <a:xfrm>
                <a:off x="1632" y="31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81" name="Line 20"/>
              <p:cNvSpPr>
                <a:spLocks noChangeShapeType="1"/>
              </p:cNvSpPr>
              <p:nvPr/>
            </p:nvSpPr>
            <p:spPr bwMode="auto">
              <a:xfrm>
                <a:off x="3984" y="31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82" name="Line 21"/>
              <p:cNvSpPr>
                <a:spLocks noChangeShapeType="1"/>
              </p:cNvSpPr>
              <p:nvPr/>
            </p:nvSpPr>
            <p:spPr bwMode="auto">
              <a:xfrm>
                <a:off x="2640" y="321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83" name="Line 22"/>
              <p:cNvSpPr>
                <a:spLocks noChangeShapeType="1"/>
              </p:cNvSpPr>
              <p:nvPr/>
            </p:nvSpPr>
            <p:spPr bwMode="auto">
              <a:xfrm>
                <a:off x="2640" y="3708"/>
                <a:ext cx="0" cy="2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84" name="Line 23"/>
              <p:cNvSpPr>
                <a:spLocks noChangeShapeType="1"/>
              </p:cNvSpPr>
              <p:nvPr/>
            </p:nvSpPr>
            <p:spPr bwMode="auto">
              <a:xfrm flipV="1">
                <a:off x="528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85" name="Line 24"/>
              <p:cNvSpPr>
                <a:spLocks noChangeShapeType="1"/>
              </p:cNvSpPr>
              <p:nvPr/>
            </p:nvSpPr>
            <p:spPr bwMode="auto">
              <a:xfrm flipV="1">
                <a:off x="5232" y="297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86" name="Line 25"/>
              <p:cNvSpPr>
                <a:spLocks noChangeShapeType="1"/>
              </p:cNvSpPr>
              <p:nvPr/>
            </p:nvSpPr>
            <p:spPr bwMode="auto">
              <a:xfrm>
                <a:off x="528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87" name="Line 26"/>
              <p:cNvSpPr>
                <a:spLocks noChangeShapeType="1"/>
              </p:cNvSpPr>
              <p:nvPr/>
            </p:nvSpPr>
            <p:spPr bwMode="auto">
              <a:xfrm flipH="1">
                <a:off x="4752" y="297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88" name="Text Box 27"/>
              <p:cNvSpPr txBox="1">
                <a:spLocks noChangeArrowheads="1"/>
              </p:cNvSpPr>
              <p:nvPr/>
            </p:nvSpPr>
            <p:spPr bwMode="auto">
              <a:xfrm>
                <a:off x="2304" y="1968"/>
                <a:ext cx="19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9" name="Text Box 28"/>
              <p:cNvSpPr txBox="1">
                <a:spLocks noChangeArrowheads="1"/>
              </p:cNvSpPr>
              <p:nvPr/>
            </p:nvSpPr>
            <p:spPr bwMode="auto">
              <a:xfrm>
                <a:off x="1728" y="2601"/>
                <a:ext cx="19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0" name="Text Box 29"/>
              <p:cNvSpPr txBox="1">
                <a:spLocks noChangeArrowheads="1"/>
              </p:cNvSpPr>
              <p:nvPr/>
            </p:nvSpPr>
            <p:spPr bwMode="auto">
              <a:xfrm>
                <a:off x="3600" y="2592"/>
                <a:ext cx="19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1" name="Text Box 30"/>
              <p:cNvSpPr txBox="1">
                <a:spLocks noChangeArrowheads="1"/>
              </p:cNvSpPr>
              <p:nvPr/>
            </p:nvSpPr>
            <p:spPr bwMode="auto">
              <a:xfrm>
                <a:off x="2304" y="3225"/>
                <a:ext cx="19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92" name="Text Box 31"/>
              <p:cNvSpPr txBox="1">
                <a:spLocks noChangeArrowheads="1"/>
              </p:cNvSpPr>
              <p:nvPr/>
            </p:nvSpPr>
            <p:spPr bwMode="auto">
              <a:xfrm>
                <a:off x="2352" y="3753"/>
                <a:ext cx="19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93" name="Text Box 32"/>
              <p:cNvSpPr txBox="1">
                <a:spLocks noChangeArrowheads="1"/>
              </p:cNvSpPr>
              <p:nvPr/>
            </p:nvSpPr>
            <p:spPr bwMode="auto">
              <a:xfrm>
                <a:off x="768" y="2496"/>
                <a:ext cx="72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表格法</a:t>
                </a:r>
              </a:p>
            </p:txBody>
          </p:sp>
          <p:sp>
            <p:nvSpPr>
              <p:cNvPr id="194" name="Text Box 33"/>
              <p:cNvSpPr txBox="1">
                <a:spLocks noChangeArrowheads="1"/>
              </p:cNvSpPr>
              <p:nvPr/>
            </p:nvSpPr>
            <p:spPr bwMode="auto">
              <a:xfrm>
                <a:off x="4032" y="2496"/>
                <a:ext cx="72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fol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代数法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634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10.2.3 </a:t>
            </a:r>
            <a:r>
              <a:rPr lang="zh-CN" altLang="en-US" sz="2400" b="1" spc="300" dirty="0">
                <a:latin typeface="+mj-ea"/>
                <a:ea typeface="+mj-ea"/>
              </a:rPr>
              <a:t>时序</a:t>
            </a:r>
            <a:r>
              <a:rPr lang="zh-CN" altLang="en-US" sz="2400" b="1" spc="300" dirty="0" smtClean="0">
                <a:latin typeface="+mj-ea"/>
                <a:ea typeface="+mj-ea"/>
              </a:rPr>
              <a:t>逻辑电路分析实例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28415" y="1020513"/>
            <a:ext cx="5752283" cy="4524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【</a:t>
            </a:r>
            <a:r>
              <a:rPr lang="zh-CN" altLang="en-US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例</a:t>
            </a:r>
            <a:r>
              <a:rPr lang="en-US" altLang="zh-CN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1】</a:t>
            </a:r>
            <a:r>
              <a:rPr lang="zh-CN" altLang="en-US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时序逻辑</a:t>
            </a:r>
            <a:r>
              <a:rPr kumimoji="0" lang="zh-CN" altLang="en-US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电路如下图所示，分析其功能。</a:t>
            </a:r>
            <a:endParaRPr kumimoji="0" lang="zh-CN" altLang="en-US" sz="2000" b="0" kern="0" dirty="0">
              <a:solidFill>
                <a:srgbClr val="0000CC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13864" y="1246731"/>
            <a:ext cx="54864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）列出驱动方程：</a:t>
            </a:r>
          </a:p>
          <a:p>
            <a:pPr marL="266700" indent="170815" algn="just">
              <a:spcAft>
                <a:spcPts val="0"/>
              </a:spcAft>
            </a:pP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=K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endParaRPr lang="zh-CN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indent="170815" algn="just">
              <a:spcAft>
                <a:spcPts val="0"/>
              </a:spcAft>
            </a:pP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=K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=A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=A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）列出状态方程：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驱动方程代入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JK</a:t>
            </a: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触发器的特性</a:t>
            </a:r>
            <a:r>
              <a:rPr lang="zh-CN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方程</a:t>
            </a:r>
            <a:endParaRPr lang="en-US" altLang="zh-CN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s-E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s-ES" altLang="zh-CN" baseline="30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n+1</a:t>
            </a:r>
            <a:r>
              <a:rPr lang="es-E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=J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Q+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KQ</a:t>
            </a: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得：</a:t>
            </a:r>
          </a:p>
          <a:p>
            <a:pPr indent="266700" algn="just">
              <a:spcAft>
                <a:spcPts val="0"/>
              </a:spcAft>
            </a:pPr>
            <a:r>
              <a:rPr lang="es-E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</a:p>
          <a:p>
            <a:pPr indent="266700" algn="just">
              <a:spcAft>
                <a:spcPts val="0"/>
              </a:spcAft>
            </a:pP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s-E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Q</a:t>
            </a:r>
            <a:r>
              <a:rPr lang="es-ES" altLang="zh-CN" baseline="-25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s-ES" altLang="zh-CN" baseline="30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n+1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s-E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Q</a:t>
            </a:r>
            <a:r>
              <a:rPr lang="es-ES" altLang="zh-CN" baseline="-25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s-ES" altLang="zh-CN" baseline="300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n+1</a:t>
            </a:r>
            <a:r>
              <a:rPr lang="es-E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=A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+AQ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）列出输出方程：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sz="2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Y=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76" y="1853179"/>
            <a:ext cx="6308805" cy="284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4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F03F958-AE97-4130-8476-A73A6DA840B9}"/>
              </a:ext>
            </a:extLst>
          </p:cNvPr>
          <p:cNvSpPr/>
          <p:nvPr/>
        </p:nvSpPr>
        <p:spPr>
          <a:xfrm>
            <a:off x="0" y="4635500"/>
            <a:ext cx="12192000" cy="2222500"/>
          </a:xfrm>
          <a:prstGeom prst="rect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F01750-7A0D-4169-A63B-6877571FDD0D}"/>
              </a:ext>
            </a:extLst>
          </p:cNvPr>
          <p:cNvSpPr txBox="1"/>
          <p:nvPr/>
        </p:nvSpPr>
        <p:spPr>
          <a:xfrm>
            <a:off x="0" y="2658204"/>
            <a:ext cx="12191999" cy="75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spc="300" dirty="0" smtClean="0">
                <a:latin typeface="+mj-ea"/>
                <a:ea typeface="+mj-ea"/>
              </a:rPr>
              <a:t>10.1</a:t>
            </a:r>
            <a:r>
              <a:rPr lang="zh-CN" altLang="en-US" sz="3600" b="1" spc="300" dirty="0" smtClean="0">
                <a:latin typeface="+mj-ea"/>
                <a:ea typeface="+mj-ea"/>
              </a:rPr>
              <a:t>触发器</a:t>
            </a:r>
            <a:endParaRPr lang="zh-CN" altLang="en-US" sz="3600" b="1" spc="300" dirty="0">
              <a:latin typeface="+mj-ea"/>
              <a:ea typeface="+mj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1BE9768-DA90-4E91-9EB2-FBCB00DC3F09}"/>
              </a:ext>
            </a:extLst>
          </p:cNvPr>
          <p:cNvSpPr/>
          <p:nvPr/>
        </p:nvSpPr>
        <p:spPr>
          <a:xfrm>
            <a:off x="1" y="3489199"/>
            <a:ext cx="12191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cs typeface="Arial" panose="020B0604020202020204" pitchFamily="34" charset="0"/>
              </a:rPr>
              <a:t>Flip-flop</a:t>
            </a:r>
            <a:endParaRPr lang="en-US" altLang="zh-CN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5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10.2.3 </a:t>
            </a:r>
            <a:r>
              <a:rPr lang="zh-CN" altLang="en-US" sz="2400" b="1" spc="300" dirty="0">
                <a:latin typeface="+mj-ea"/>
                <a:ea typeface="+mj-ea"/>
              </a:rPr>
              <a:t>时序</a:t>
            </a:r>
            <a:r>
              <a:rPr lang="zh-CN" altLang="en-US" sz="2400" b="1" spc="300" dirty="0" smtClean="0">
                <a:latin typeface="+mj-ea"/>
                <a:ea typeface="+mj-ea"/>
              </a:rPr>
              <a:t>逻辑电路分析实例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28415" y="1020513"/>
            <a:ext cx="5752283" cy="4524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【</a:t>
            </a:r>
            <a:r>
              <a:rPr lang="zh-CN" altLang="en-US" sz="2000" b="0" kern="0" dirty="0">
                <a:solidFill>
                  <a:srgbClr val="0000CC"/>
                </a:solidFill>
                <a:effectLst/>
                <a:latin typeface="+mn-ea"/>
                <a:ea typeface="+mn-ea"/>
              </a:rPr>
              <a:t>例</a:t>
            </a:r>
            <a:r>
              <a:rPr lang="en-US" altLang="zh-CN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】</a:t>
            </a:r>
            <a:r>
              <a:rPr lang="zh-CN" altLang="en-US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时序逻辑</a:t>
            </a:r>
            <a:r>
              <a:rPr kumimoji="0" lang="zh-CN" altLang="en-US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电路如下图所示，分析其功能。</a:t>
            </a:r>
            <a:endParaRPr kumimoji="0" lang="zh-CN" altLang="en-US" sz="2000" b="0" kern="0" dirty="0">
              <a:solidFill>
                <a:srgbClr val="0000CC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23861" y="965118"/>
            <a:ext cx="55252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lang="es-ES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）列出状态转换表：</a:t>
            </a:r>
          </a:p>
          <a:p>
            <a:pPr indent="266700" algn="just">
              <a:spcAft>
                <a:spcPts val="0"/>
              </a:spcAft>
            </a:pPr>
            <a:r>
              <a:rPr lang="es-ES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  <a:sym typeface="宋体" panose="02010600030101010101" pitchFamily="2" charset="-122"/>
              </a:rPr>
              <a:t>①</a:t>
            </a:r>
            <a:r>
              <a:rPr lang="zh-CN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当</a:t>
            </a:r>
            <a:r>
              <a:rPr lang="es-ES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A=1</a:t>
            </a:r>
            <a:r>
              <a:rPr lang="zh-CN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时：</a:t>
            </a:r>
          </a:p>
          <a:p>
            <a:pPr indent="266700" algn="just">
              <a:spcAft>
                <a:spcPts val="0"/>
              </a:spcAft>
            </a:pPr>
            <a:r>
              <a:rPr lang="es-ES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s-ES" altLang="zh-CN" baseline="3000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n+1</a:t>
            </a:r>
            <a:r>
              <a:rPr lang="es-ES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s-ES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s-ES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1 </a:t>
            </a:r>
            <a:r>
              <a:rPr lang="zh-CN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；</a:t>
            </a:r>
            <a:r>
              <a:rPr lang="es-ES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es-ES" altLang="zh-CN" baseline="3000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n+1</a:t>
            </a:r>
            <a:r>
              <a:rPr lang="es-ES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=</a:t>
            </a:r>
            <a:r>
              <a:rPr lang="es-ES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s-ES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s-ES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s-ES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es-ES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+Q</a:t>
            </a:r>
            <a:r>
              <a:rPr lang="es-ES" altLang="zh-CN" baseline="-2500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s-ES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es-ES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 ; </a:t>
            </a:r>
            <a:r>
              <a:rPr lang="es-ES" altLang="zh-CN" sz="240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Y=</a:t>
            </a:r>
            <a:r>
              <a:rPr lang="es-ES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s-ES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s-ES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s-ES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2</a:t>
            </a:r>
            <a:endParaRPr lang="zh-CN" altLang="zh-CN" dirty="0">
              <a:solidFill>
                <a:srgbClr val="0000CC"/>
              </a:solidFill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20133"/>
              </p:ext>
            </p:extLst>
          </p:nvPr>
        </p:nvGraphicFramePr>
        <p:xfrm>
          <a:off x="6708998" y="2133594"/>
          <a:ext cx="4482876" cy="2000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219">
                  <a:extLst>
                    <a:ext uri="{9D8B030D-6E8A-4147-A177-3AD203B41FA5}">
                      <a16:colId xmlns:a16="http://schemas.microsoft.com/office/drawing/2014/main" val="2877580084"/>
                    </a:ext>
                  </a:extLst>
                </a:gridCol>
                <a:gridCol w="1657868">
                  <a:extLst>
                    <a:ext uri="{9D8B030D-6E8A-4147-A177-3AD203B41FA5}">
                      <a16:colId xmlns:a16="http://schemas.microsoft.com/office/drawing/2014/main" val="2559825985"/>
                    </a:ext>
                  </a:extLst>
                </a:gridCol>
                <a:gridCol w="1300789">
                  <a:extLst>
                    <a:ext uri="{9D8B030D-6E8A-4147-A177-3AD203B41FA5}">
                      <a16:colId xmlns:a16="http://schemas.microsoft.com/office/drawing/2014/main" val="2291887821"/>
                    </a:ext>
                  </a:extLst>
                </a:gridCol>
              </a:tblGrid>
              <a:tr h="4000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Q</a:t>
                      </a:r>
                      <a:r>
                        <a:rPr lang="en-US" sz="1600" baseline="-25000" dirty="0">
                          <a:effectLst/>
                        </a:rPr>
                        <a:t>2</a:t>
                      </a:r>
                      <a:r>
                        <a:rPr lang="en-US" sz="1600" dirty="0">
                          <a:effectLst/>
                        </a:rPr>
                        <a:t>Q</a:t>
                      </a:r>
                      <a:r>
                        <a:rPr lang="en-US" sz="1600" baseline="-25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Q</a:t>
                      </a:r>
                      <a:r>
                        <a:rPr lang="en-US" sz="1600" baseline="-25000" dirty="0">
                          <a:effectLst/>
                        </a:rPr>
                        <a:t>2</a:t>
                      </a:r>
                      <a:r>
                        <a:rPr lang="en-US" sz="1600" baseline="30000" dirty="0">
                          <a:effectLst/>
                        </a:rPr>
                        <a:t>n+1</a:t>
                      </a:r>
                      <a:r>
                        <a:rPr lang="en-US" sz="1600" dirty="0">
                          <a:effectLst/>
                        </a:rPr>
                        <a:t>Q</a:t>
                      </a:r>
                      <a:r>
                        <a:rPr lang="en-US" sz="1600" baseline="-25000" dirty="0">
                          <a:effectLst/>
                        </a:rPr>
                        <a:t>1</a:t>
                      </a:r>
                      <a:r>
                        <a:rPr lang="en-US" sz="1600" baseline="30000" dirty="0">
                          <a:effectLst/>
                        </a:rPr>
                        <a:t>n+1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3990084286"/>
                  </a:ext>
                </a:extLst>
              </a:tr>
              <a:tr h="4000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909426214"/>
                  </a:ext>
                </a:extLst>
              </a:tr>
              <a:tr h="4000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4026658620"/>
                  </a:ext>
                </a:extLst>
              </a:tr>
              <a:tr h="4000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01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1060868066"/>
                  </a:ext>
                </a:extLst>
              </a:tr>
              <a:tr h="4000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00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415194866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04825" y="4687094"/>
            <a:ext cx="58190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②</a:t>
            </a: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A=0</a:t>
            </a: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时：</a:t>
            </a:r>
          </a:p>
          <a:p>
            <a:pPr indent="266700" algn="just">
              <a:spcAft>
                <a:spcPts val="0"/>
              </a:spcAft>
            </a:pP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s-ES" altLang="zh-CN" baseline="30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n+1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s-ES" altLang="zh-CN" baseline="30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n+1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; </a:t>
            </a:r>
            <a:r>
              <a:rPr lang="es-E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Y=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s-ES" altLang="zh-CN" baseline="-25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480909"/>
              </p:ext>
            </p:extLst>
          </p:nvPr>
        </p:nvGraphicFramePr>
        <p:xfrm>
          <a:off x="6708998" y="4687094"/>
          <a:ext cx="4482876" cy="1789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219">
                  <a:extLst>
                    <a:ext uri="{9D8B030D-6E8A-4147-A177-3AD203B41FA5}">
                      <a16:colId xmlns:a16="http://schemas.microsoft.com/office/drawing/2014/main" val="3423224012"/>
                    </a:ext>
                  </a:extLst>
                </a:gridCol>
                <a:gridCol w="1657868">
                  <a:extLst>
                    <a:ext uri="{9D8B030D-6E8A-4147-A177-3AD203B41FA5}">
                      <a16:colId xmlns:a16="http://schemas.microsoft.com/office/drawing/2014/main" val="1559168221"/>
                    </a:ext>
                  </a:extLst>
                </a:gridCol>
                <a:gridCol w="1300789">
                  <a:extLst>
                    <a:ext uri="{9D8B030D-6E8A-4147-A177-3AD203B41FA5}">
                      <a16:colId xmlns:a16="http://schemas.microsoft.com/office/drawing/2014/main" val="785933631"/>
                    </a:ext>
                  </a:extLst>
                </a:gridCol>
              </a:tblGrid>
              <a:tr h="35798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Q</a:t>
                      </a:r>
                      <a:r>
                        <a:rPr lang="en-US" sz="1600" baseline="-25000">
                          <a:effectLst/>
                        </a:rPr>
                        <a:t>2</a:t>
                      </a:r>
                      <a:r>
                        <a:rPr lang="en-US" sz="1600">
                          <a:effectLst/>
                        </a:rPr>
                        <a:t>Q</a:t>
                      </a:r>
                      <a:r>
                        <a:rPr lang="en-US" sz="1600" baseline="-25000">
                          <a:effectLst/>
                        </a:rPr>
                        <a:t>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Q</a:t>
                      </a:r>
                      <a:r>
                        <a:rPr lang="en-US" sz="1600" baseline="-25000">
                          <a:effectLst/>
                        </a:rPr>
                        <a:t>2</a:t>
                      </a:r>
                      <a:r>
                        <a:rPr lang="en-US" sz="1600" baseline="30000">
                          <a:effectLst/>
                        </a:rPr>
                        <a:t>n+1</a:t>
                      </a:r>
                      <a:r>
                        <a:rPr lang="en-US" sz="1600">
                          <a:effectLst/>
                        </a:rPr>
                        <a:t>Q</a:t>
                      </a:r>
                      <a:r>
                        <a:rPr lang="en-US" sz="1600" baseline="-25000">
                          <a:effectLst/>
                        </a:rPr>
                        <a:t>1</a:t>
                      </a:r>
                      <a:r>
                        <a:rPr lang="en-US" sz="1600" baseline="30000">
                          <a:effectLst/>
                        </a:rPr>
                        <a:t>n+1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778438844"/>
                  </a:ext>
                </a:extLst>
              </a:tr>
              <a:tr h="35798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615226639"/>
                  </a:ext>
                </a:extLst>
              </a:tr>
              <a:tr h="35798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1487758605"/>
                  </a:ext>
                </a:extLst>
              </a:tr>
              <a:tr h="35798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2469205087"/>
                  </a:ext>
                </a:extLst>
              </a:tr>
              <a:tr h="35798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2773203237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 flipV="1">
            <a:off x="0" y="4391025"/>
            <a:ext cx="1219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9" y="1685372"/>
            <a:ext cx="5705124" cy="257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9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10.2.3 </a:t>
            </a:r>
            <a:r>
              <a:rPr lang="zh-CN" altLang="en-US" sz="2400" b="1" spc="300" dirty="0">
                <a:latin typeface="+mj-ea"/>
                <a:ea typeface="+mj-ea"/>
              </a:rPr>
              <a:t>时序</a:t>
            </a:r>
            <a:r>
              <a:rPr lang="zh-CN" altLang="en-US" sz="2400" b="1" spc="300" dirty="0" smtClean="0">
                <a:latin typeface="+mj-ea"/>
                <a:ea typeface="+mj-ea"/>
              </a:rPr>
              <a:t>逻辑电路分析实例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28415" y="1020513"/>
            <a:ext cx="5752283" cy="4524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【</a:t>
            </a:r>
            <a:r>
              <a:rPr lang="zh-CN" altLang="en-US" sz="2000" b="0" kern="0" dirty="0">
                <a:solidFill>
                  <a:srgbClr val="0000CC"/>
                </a:solidFill>
                <a:effectLst/>
                <a:latin typeface="+mn-ea"/>
                <a:ea typeface="+mn-ea"/>
              </a:rPr>
              <a:t>例</a:t>
            </a:r>
            <a:r>
              <a:rPr lang="en-US" altLang="zh-CN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】</a:t>
            </a:r>
            <a:r>
              <a:rPr lang="zh-CN" altLang="en-US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时序逻辑</a:t>
            </a:r>
            <a:r>
              <a:rPr kumimoji="0" lang="zh-CN" altLang="en-US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电路如下图所示，分析其功能。</a:t>
            </a:r>
            <a:endParaRPr kumimoji="0" lang="zh-CN" altLang="en-US" sz="2000" b="0" kern="0" dirty="0">
              <a:solidFill>
                <a:srgbClr val="0000CC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89894" y="1593130"/>
            <a:ext cx="4532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dirty="0" smtClean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）画状态转换图</a:t>
            </a:r>
            <a:r>
              <a:rPr lang="zh-CN" altLang="zh-CN" dirty="0" smtClean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：</a:t>
            </a:r>
            <a:endParaRPr lang="zh-CN" altLang="zh-CN" dirty="0">
              <a:solidFill>
                <a:srgbClr val="0000CC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087123" y="2487609"/>
            <a:ext cx="4215877" cy="2801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76" y="1853179"/>
            <a:ext cx="6308805" cy="284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3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10.2.3 </a:t>
            </a:r>
            <a:r>
              <a:rPr lang="zh-CN" altLang="en-US" sz="2400" b="1" spc="300" dirty="0">
                <a:latin typeface="+mj-ea"/>
                <a:ea typeface="+mj-ea"/>
              </a:rPr>
              <a:t>时序</a:t>
            </a:r>
            <a:r>
              <a:rPr lang="zh-CN" altLang="en-US" sz="2400" b="1" spc="300" dirty="0" smtClean="0">
                <a:latin typeface="+mj-ea"/>
                <a:ea typeface="+mj-ea"/>
              </a:rPr>
              <a:t>逻辑电路分析实例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728415" y="1020513"/>
            <a:ext cx="10574585" cy="4524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【</a:t>
            </a:r>
            <a:r>
              <a:rPr lang="zh-CN" altLang="en-US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例</a:t>
            </a:r>
            <a:r>
              <a:rPr lang="en-US" altLang="zh-CN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2】</a:t>
            </a:r>
            <a:r>
              <a:rPr lang="zh-CN" altLang="en-US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时序逻辑</a:t>
            </a:r>
            <a:r>
              <a:rPr kumimoji="0" lang="zh-CN" altLang="en-US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电路如下图所示，写出其输出方程、驱动方程和状态方程，说明功能。</a:t>
            </a:r>
            <a:endParaRPr kumimoji="0" lang="zh-CN" altLang="en-US" sz="2000" b="0" kern="0" dirty="0">
              <a:solidFill>
                <a:srgbClr val="0000CC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39" name="Picture 6" descr="6-1-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9" b="7677"/>
          <a:stretch>
            <a:fillRect/>
          </a:stretch>
        </p:blipFill>
        <p:spPr bwMode="auto">
          <a:xfrm>
            <a:off x="979166" y="1865798"/>
            <a:ext cx="4103688" cy="3867150"/>
          </a:xfrm>
          <a:prstGeom prst="rect">
            <a:avLst/>
          </a:prstGeom>
          <a:noFill/>
          <a:ln w="57150" cmpd="thickThin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7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10.2.3 </a:t>
            </a:r>
            <a:r>
              <a:rPr lang="zh-CN" altLang="en-US" sz="2400" b="1" spc="300" dirty="0">
                <a:latin typeface="+mj-ea"/>
                <a:ea typeface="+mj-ea"/>
              </a:rPr>
              <a:t>时序</a:t>
            </a:r>
            <a:r>
              <a:rPr lang="zh-CN" altLang="en-US" sz="2400" b="1" spc="300" dirty="0" smtClean="0">
                <a:latin typeface="+mj-ea"/>
                <a:ea typeface="+mj-ea"/>
              </a:rPr>
              <a:t>逻辑电路分析实例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728415" y="1020513"/>
            <a:ext cx="10574585" cy="4524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【</a:t>
            </a:r>
            <a:r>
              <a:rPr lang="zh-CN" altLang="en-US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例</a:t>
            </a:r>
            <a:r>
              <a:rPr lang="en-US" altLang="zh-CN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2】</a:t>
            </a:r>
            <a:r>
              <a:rPr lang="zh-CN" altLang="en-US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时序逻辑</a:t>
            </a:r>
            <a:r>
              <a:rPr kumimoji="0" lang="zh-CN" altLang="en-US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电路如下图所示，写出其输出方程、驱动方程和状态方程，说明功能。</a:t>
            </a:r>
            <a:endParaRPr kumimoji="0" lang="zh-CN" altLang="en-US" sz="2000" b="0" kern="0" dirty="0">
              <a:solidFill>
                <a:srgbClr val="0000CC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39" name="Picture 6" descr="6-1-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9" b="7677"/>
          <a:stretch>
            <a:fillRect/>
          </a:stretch>
        </p:blipFill>
        <p:spPr bwMode="auto">
          <a:xfrm>
            <a:off x="979166" y="1865798"/>
            <a:ext cx="4103688" cy="3867150"/>
          </a:xfrm>
          <a:prstGeom prst="rect">
            <a:avLst/>
          </a:prstGeom>
          <a:noFill/>
          <a:ln w="57150" cmpd="thickThin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220211" y="1731711"/>
            <a:ext cx="4537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解：其输出方程为</a:t>
            </a: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6892559" y="2192087"/>
          <a:ext cx="259238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公式" r:id="rId5" imgW="1079500" imgH="457200" progId="Equation.3">
                  <p:embed/>
                </p:oleObj>
              </mc:Choice>
              <mc:Fallback>
                <p:oleObj name="公式" r:id="rId5" imgW="1079500" imgH="457200" progId="Equation.3">
                  <p:embed/>
                  <p:pic>
                    <p:nvPicPr>
                      <p:cNvPr id="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559" y="2192087"/>
                        <a:ext cx="2592387" cy="1095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817320" y="3562258"/>
            <a:ext cx="39608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驱动方程为</a:t>
            </a: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6928277" y="4049815"/>
          <a:ext cx="38163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公式" r:id="rId7" imgW="1701800" imgH="457200" progId="Equation.3">
                  <p:embed/>
                </p:oleObj>
              </mc:Choice>
              <mc:Fallback>
                <p:oleObj name="公式" r:id="rId7" imgW="1701800" imgH="45720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8277" y="4049815"/>
                        <a:ext cx="3816350" cy="10255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784597" y="5367374"/>
            <a:ext cx="39608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状态方程为</a:t>
            </a:r>
          </a:p>
        </p:txBody>
      </p:sp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6928277" y="5816078"/>
          <a:ext cx="41767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公式" r:id="rId9" imgW="1600200" imgH="241300" progId="Equation.3">
                  <p:embed/>
                </p:oleObj>
              </mc:Choice>
              <mc:Fallback>
                <p:oleObj name="公式" r:id="rId9" imgW="1600200" imgH="241300" progId="Equation.3">
                  <p:embed/>
                  <p:pic>
                    <p:nvPicPr>
                      <p:cNvPr id="1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8277" y="5816078"/>
                        <a:ext cx="4176713" cy="6302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57150" cmpd="thickThin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75874" y="6125796"/>
            <a:ext cx="14056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串行加法器</a:t>
            </a:r>
            <a:endParaRPr kumimoji="0" lang="zh-CN" altLang="en-US" sz="18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23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7" grpId="0"/>
      <p:bldP spid="9" grpId="0"/>
      <p:bldP spid="11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10.2.3 </a:t>
            </a:r>
            <a:r>
              <a:rPr lang="zh-CN" altLang="en-US" sz="2400" b="1" spc="300" dirty="0">
                <a:latin typeface="+mj-ea"/>
                <a:ea typeface="+mj-ea"/>
              </a:rPr>
              <a:t>时序</a:t>
            </a:r>
            <a:r>
              <a:rPr lang="zh-CN" altLang="en-US" sz="2400" b="1" spc="300" dirty="0" smtClean="0">
                <a:latin typeface="+mj-ea"/>
                <a:ea typeface="+mj-ea"/>
              </a:rPr>
              <a:t>逻辑电路分析实例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61" y="1601922"/>
            <a:ext cx="5138551" cy="228649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28415" y="1020513"/>
            <a:ext cx="5752283" cy="4524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【</a:t>
            </a:r>
            <a:r>
              <a:rPr lang="zh-CN" altLang="en-US" sz="2000" b="0" kern="0" dirty="0">
                <a:solidFill>
                  <a:srgbClr val="0000CC"/>
                </a:solidFill>
                <a:effectLst/>
                <a:latin typeface="+mn-ea"/>
                <a:ea typeface="+mn-ea"/>
              </a:rPr>
              <a:t>例</a:t>
            </a:r>
            <a:r>
              <a:rPr lang="en-US" altLang="zh-CN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】</a:t>
            </a:r>
            <a:r>
              <a:rPr lang="zh-CN" altLang="en-US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时序逻辑</a:t>
            </a:r>
            <a:r>
              <a:rPr kumimoji="0" lang="zh-CN" altLang="en-US" sz="2000" b="0" kern="0" dirty="0" smtClean="0">
                <a:solidFill>
                  <a:srgbClr val="0000CC"/>
                </a:solidFill>
                <a:effectLst/>
                <a:latin typeface="+mn-ea"/>
                <a:ea typeface="+mn-ea"/>
              </a:rPr>
              <a:t>电路如下图所示，分析其功能。</a:t>
            </a:r>
            <a:endParaRPr kumimoji="0" lang="zh-CN" altLang="en-US" sz="2000" b="0" kern="0" dirty="0">
              <a:solidFill>
                <a:srgbClr val="0000CC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41083" y="1601922"/>
            <a:ext cx="5525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dirty="0" smtClean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）画状态转换图</a:t>
            </a:r>
            <a:r>
              <a:rPr lang="zh-CN" altLang="zh-CN" dirty="0" smtClean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：</a:t>
            </a:r>
            <a:endParaRPr lang="zh-CN" altLang="zh-CN" dirty="0">
              <a:solidFill>
                <a:srgbClr val="0000CC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480698" y="2100226"/>
            <a:ext cx="3111878" cy="20777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5938" y="4306918"/>
            <a:ext cx="107870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s-E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）说明电路实现的逻辑功能：</a:t>
            </a:r>
          </a:p>
          <a:p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此电路是一个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进制（二位二进制）计数器</a:t>
            </a: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CLK</a:t>
            </a: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是计数脉冲输入端，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是加减控制端，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是进位和借位输出端。当控制输入端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为低电平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时，对输入的脉冲进行加法计数，计满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个脉冲，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输出端输出一个高电平进位信号。当控制输入端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为高电平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时，对输入的脉冲进行减法计数，计满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个脉冲，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输出端输出一个高电平借位信号。</a:t>
            </a:r>
            <a:endParaRPr lang="zh-CN" alt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568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F03F958-AE97-4130-8476-A73A6DA840B9}"/>
              </a:ext>
            </a:extLst>
          </p:cNvPr>
          <p:cNvSpPr/>
          <p:nvPr/>
        </p:nvSpPr>
        <p:spPr>
          <a:xfrm>
            <a:off x="0" y="4635500"/>
            <a:ext cx="12192000" cy="2222500"/>
          </a:xfrm>
          <a:prstGeom prst="rect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F01750-7A0D-4169-A63B-6877571FDD0D}"/>
              </a:ext>
            </a:extLst>
          </p:cNvPr>
          <p:cNvSpPr txBox="1"/>
          <p:nvPr/>
        </p:nvSpPr>
        <p:spPr>
          <a:xfrm>
            <a:off x="0" y="2658203"/>
            <a:ext cx="12191999" cy="75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spc="300" dirty="0" smtClean="0">
                <a:latin typeface="+mj-ea"/>
                <a:ea typeface="+mj-ea"/>
              </a:rPr>
              <a:t>10.3</a:t>
            </a:r>
            <a:r>
              <a:rPr lang="zh-CN" altLang="en-US" sz="3600" b="1" spc="300" dirty="0">
                <a:latin typeface="+mj-ea"/>
                <a:ea typeface="+mj-ea"/>
              </a:rPr>
              <a:t>时序逻辑电路设计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1BE9768-DA90-4E91-9EB2-FBCB00DC3F09}"/>
              </a:ext>
            </a:extLst>
          </p:cNvPr>
          <p:cNvSpPr/>
          <p:nvPr/>
        </p:nvSpPr>
        <p:spPr>
          <a:xfrm>
            <a:off x="1" y="3489199"/>
            <a:ext cx="12191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cs typeface="Arial" panose="020B0604020202020204" pitchFamily="34" charset="0"/>
              </a:rPr>
              <a:t>Sequential logic circuit design</a:t>
            </a:r>
          </a:p>
        </p:txBody>
      </p:sp>
    </p:spTree>
    <p:extLst>
      <p:ext uri="{BB962C8B-B14F-4D97-AF65-F5344CB8AC3E}">
        <p14:creationId xmlns:p14="http://schemas.microsoft.com/office/powerpoint/2010/main" val="254517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10.3.1</a:t>
            </a:r>
            <a:r>
              <a:rPr lang="zh-CN" altLang="en-US" sz="2400" b="1" spc="300" dirty="0">
                <a:latin typeface="+mj-ea"/>
                <a:ea typeface="+mj-ea"/>
              </a:rPr>
              <a:t>时序逻辑电路</a:t>
            </a:r>
            <a:r>
              <a:rPr lang="zh-CN" altLang="en-US" sz="2400" b="1" spc="300" dirty="0" smtClean="0">
                <a:latin typeface="+mj-ea"/>
                <a:ea typeface="+mj-ea"/>
              </a:rPr>
              <a:t>设计</a:t>
            </a:r>
            <a:r>
              <a:rPr lang="zh-CN" altLang="en-US" sz="2400" b="1" spc="300" dirty="0">
                <a:latin typeface="+mj-ea"/>
                <a:ea typeface="+mj-ea"/>
              </a:rPr>
              <a:t>方法</a:t>
            </a:r>
            <a:endParaRPr lang="en-US" altLang="zh-CN" sz="1600" dirty="0">
              <a:solidFill>
                <a:srgbClr val="FF0000"/>
              </a:solidFill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728415" y="990667"/>
            <a:ext cx="3605460" cy="3479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algn="just" eaLnBrk="1" hangingPunct="1">
              <a:lnSpc>
                <a:spcPct val="131000"/>
              </a:lnSpc>
            </a:pP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rgbClr val="0000CC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）逻辑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抽象</a:t>
            </a:r>
            <a:endParaRPr lang="en-US" altLang="zh-CN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31000"/>
              </a:lnSpc>
            </a:pP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（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  <a:ea typeface="+mn-ea"/>
              </a:rPr>
              <a:t>2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）状态化简</a:t>
            </a:r>
            <a:endParaRPr lang="en-US" altLang="zh-CN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31000"/>
              </a:lnSpc>
            </a:pP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（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  <a:ea typeface="+mn-ea"/>
              </a:rPr>
              <a:t>3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）状态编码</a:t>
            </a:r>
            <a:endParaRPr lang="en-US" altLang="zh-CN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31000"/>
              </a:lnSpc>
            </a:pP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（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  <a:ea typeface="+mn-ea"/>
              </a:rPr>
              <a:t>4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）触发器</a:t>
            </a: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的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状态方程</a:t>
            </a:r>
            <a:endParaRPr lang="en-US" altLang="zh-CN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31000"/>
              </a:lnSpc>
            </a:pP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（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  <a:ea typeface="+mn-ea"/>
              </a:rPr>
              <a:t>5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）激励方程</a:t>
            </a:r>
            <a:endParaRPr lang="en-US" altLang="zh-CN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31000"/>
              </a:lnSpc>
            </a:pPr>
            <a:r>
              <a:rPr lang="en-US" altLang="zh-CN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  <a:ea typeface="+mn-ea"/>
              </a:rPr>
              <a:t>       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输出方程</a:t>
            </a:r>
            <a:endParaRPr lang="en-US" altLang="zh-CN" dirty="0" smtClean="0">
              <a:solidFill>
                <a:srgbClr val="0000CC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31000"/>
              </a:lnSpc>
            </a:pP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（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  <a:ea typeface="+mn-ea"/>
              </a:rPr>
              <a:t>6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）画电路图</a:t>
            </a:r>
            <a:endParaRPr lang="zh-CN" altLang="en-US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/>
          <p:nvPr/>
        </p:nvPicPr>
        <p:blipFill rotWithShape="1">
          <a:blip r:embed="rId3"/>
          <a:srcRect t="1076" r="2460"/>
          <a:stretch/>
        </p:blipFill>
        <p:spPr>
          <a:xfrm>
            <a:off x="5358402" y="816426"/>
            <a:ext cx="5755912" cy="603068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6968" y="5389435"/>
            <a:ext cx="4288353" cy="455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31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实际使用中，用某几步就可以实现！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324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10.3.1</a:t>
            </a:r>
            <a:r>
              <a:rPr lang="zh-CN" altLang="en-US" sz="2400" b="1" spc="300" dirty="0">
                <a:latin typeface="+mj-ea"/>
                <a:ea typeface="+mj-ea"/>
              </a:rPr>
              <a:t>时序逻辑电路</a:t>
            </a:r>
            <a:r>
              <a:rPr lang="zh-CN" altLang="en-US" sz="2400" b="1" spc="300" dirty="0" smtClean="0">
                <a:latin typeface="+mj-ea"/>
                <a:ea typeface="+mj-ea"/>
              </a:rPr>
              <a:t>设计</a:t>
            </a:r>
            <a:r>
              <a:rPr lang="zh-CN" altLang="en-US" sz="2400" b="1" spc="300" dirty="0">
                <a:latin typeface="+mj-ea"/>
                <a:ea typeface="+mj-ea"/>
              </a:rPr>
              <a:t>方法</a:t>
            </a:r>
            <a:endParaRPr lang="en-US" altLang="zh-CN" sz="1600" dirty="0">
              <a:solidFill>
                <a:srgbClr val="FF0000"/>
              </a:solidFill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728414" y="990667"/>
            <a:ext cx="7018585" cy="57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algn="just" eaLnBrk="1" hangingPunct="1">
              <a:lnSpc>
                <a:spcPct val="131000"/>
              </a:lnSpc>
            </a:pPr>
            <a:r>
              <a:rPr lang="en-US" altLang="zh-CN" dirty="0" smtClean="0">
                <a:solidFill>
                  <a:srgbClr val="0000CC"/>
                </a:solidFill>
                <a:latin typeface="+mn-ea"/>
                <a:ea typeface="+mn-ea"/>
              </a:rPr>
              <a:t>【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例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  <a:ea typeface="+mn-ea"/>
              </a:rPr>
              <a:t>】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用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  <a:ea typeface="+mn-ea"/>
              </a:rPr>
              <a:t>D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触发器设计</a:t>
            </a: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一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个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  <a:ea typeface="+mn-ea"/>
              </a:rPr>
              <a:t>2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位右移的移位寄存器。</a:t>
            </a:r>
            <a:endParaRPr lang="zh-CN" altLang="en-US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728414" y="1838615"/>
            <a:ext cx="6746957" cy="130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algn="just" eaLnBrk="1" hangingPunct="1">
              <a:lnSpc>
                <a:spcPct val="131000"/>
              </a:lnSpc>
            </a:pPr>
            <a:r>
              <a:rPr lang="en-US" altLang="zh-CN" sz="2000" dirty="0" smtClean="0">
                <a:solidFill>
                  <a:srgbClr val="0000CC"/>
                </a:solidFill>
                <a:latin typeface="+mn-ea"/>
                <a:ea typeface="+mn-ea"/>
              </a:rPr>
              <a:t>【</a:t>
            </a:r>
            <a:r>
              <a:rPr lang="zh-CN" altLang="en-US" sz="2000" dirty="0" smtClean="0">
                <a:solidFill>
                  <a:srgbClr val="0000CC"/>
                </a:solidFill>
                <a:latin typeface="+mn-ea"/>
                <a:ea typeface="+mn-ea"/>
              </a:rPr>
              <a:t>解</a:t>
            </a:r>
            <a:r>
              <a:rPr lang="en-US" altLang="zh-CN" sz="2000" dirty="0" smtClean="0">
                <a:solidFill>
                  <a:srgbClr val="0000CC"/>
                </a:solidFill>
                <a:latin typeface="+mn-ea"/>
                <a:ea typeface="+mn-ea"/>
              </a:rPr>
              <a:t>】 2</a:t>
            </a:r>
            <a:r>
              <a:rPr lang="zh-CN" altLang="en-US" sz="2000" dirty="0" smtClean="0">
                <a:solidFill>
                  <a:srgbClr val="0000CC"/>
                </a:solidFill>
                <a:latin typeface="+mn-ea"/>
                <a:ea typeface="+mn-ea"/>
              </a:rPr>
              <a:t>位移位寄存器 用</a:t>
            </a:r>
            <a:r>
              <a:rPr lang="en-US" altLang="zh-CN" sz="2000" dirty="0" smtClean="0">
                <a:solidFill>
                  <a:srgbClr val="0000CC"/>
                </a:solidFill>
                <a:latin typeface="+mn-ea"/>
                <a:ea typeface="+mn-ea"/>
              </a:rPr>
              <a:t>F</a:t>
            </a:r>
            <a:r>
              <a:rPr lang="en-US" altLang="zh-CN" sz="2000" baseline="-25000" dirty="0" smtClean="0">
                <a:solidFill>
                  <a:srgbClr val="0000CC"/>
                </a:solidFill>
                <a:latin typeface="+mn-ea"/>
                <a:ea typeface="+mn-ea"/>
              </a:rPr>
              <a:t>2</a:t>
            </a:r>
            <a:r>
              <a:rPr lang="en-US" altLang="zh-CN" sz="2000" dirty="0" smtClean="0">
                <a:solidFill>
                  <a:srgbClr val="0000CC"/>
                </a:solidFill>
                <a:latin typeface="+mn-ea"/>
                <a:ea typeface="+mn-ea"/>
              </a:rPr>
              <a:t>F</a:t>
            </a:r>
            <a:r>
              <a:rPr lang="en-US" altLang="zh-CN" sz="2000" baseline="-25000" dirty="0" smtClean="0">
                <a:solidFill>
                  <a:srgbClr val="0000CC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0000CC"/>
                </a:solidFill>
                <a:latin typeface="+mn-ea"/>
                <a:ea typeface="+mn-ea"/>
              </a:rPr>
              <a:t>表示</a:t>
            </a:r>
            <a:r>
              <a:rPr lang="zh-CN" altLang="en-US" sz="2000" dirty="0" smtClean="0">
                <a:solidFill>
                  <a:srgbClr val="0000CC"/>
                </a:solidFill>
                <a:latin typeface="+mn-ea"/>
                <a:ea typeface="+mn-ea"/>
              </a:rPr>
              <a:t>，移入的数据为</a:t>
            </a:r>
            <a:r>
              <a:rPr lang="en-US" altLang="zh-CN" sz="2000" dirty="0" smtClean="0">
                <a:solidFill>
                  <a:srgbClr val="0000CC"/>
                </a:solidFill>
                <a:latin typeface="+mn-ea"/>
                <a:ea typeface="+mn-ea"/>
              </a:rPr>
              <a:t>X</a:t>
            </a:r>
            <a:r>
              <a:rPr lang="zh-CN" altLang="en-US" sz="2000" dirty="0" smtClean="0">
                <a:solidFill>
                  <a:srgbClr val="0000CC"/>
                </a:solidFill>
                <a:latin typeface="+mn-ea"/>
                <a:ea typeface="+mn-ea"/>
              </a:rPr>
              <a:t>，即</a:t>
            </a:r>
            <a:r>
              <a:rPr lang="en-US" altLang="zh-CN" sz="2000" dirty="0" smtClean="0">
                <a:solidFill>
                  <a:srgbClr val="0000CC"/>
                </a:solidFill>
                <a:latin typeface="+mn-ea"/>
                <a:ea typeface="+mn-ea"/>
              </a:rPr>
              <a:t>X</a:t>
            </a:r>
            <a:r>
              <a:rPr lang="en-US" altLang="zh-CN" sz="2000" dirty="0" smtClean="0">
                <a:solidFill>
                  <a:srgbClr val="0000CC"/>
                </a:solidFill>
                <a:latin typeface="+mn-ea"/>
              </a:rPr>
              <a:t>F</a:t>
            </a:r>
            <a:r>
              <a:rPr lang="en-US" altLang="zh-CN" sz="2000" baseline="-25000" dirty="0" smtClean="0">
                <a:solidFill>
                  <a:srgbClr val="0000CC"/>
                </a:solidFill>
                <a:latin typeface="+mn-ea"/>
              </a:rPr>
              <a:t>2</a:t>
            </a:r>
            <a:r>
              <a:rPr lang="en-US" altLang="zh-CN" sz="2000" dirty="0" smtClean="0">
                <a:solidFill>
                  <a:srgbClr val="0000CC"/>
                </a:solidFill>
                <a:latin typeface="+mn-ea"/>
              </a:rPr>
              <a:t>F</a:t>
            </a:r>
            <a:r>
              <a:rPr lang="en-US" altLang="zh-CN" sz="2000" baseline="-25000" dirty="0" smtClean="0">
                <a:solidFill>
                  <a:srgbClr val="0000CC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0000CC"/>
                </a:solidFill>
                <a:latin typeface="+mn-ea"/>
                <a:ea typeface="+mn-ea"/>
              </a:rPr>
              <a:t>进行右移。</a:t>
            </a:r>
            <a:endParaRPr lang="en-US" altLang="zh-CN" sz="2000" dirty="0">
              <a:solidFill>
                <a:srgbClr val="0000CC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31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solidFill>
                  <a:srgbClr val="0000CC"/>
                </a:solidFill>
                <a:latin typeface="+mn-ea"/>
                <a:ea typeface="+mn-ea"/>
              </a:rPr>
              <a:t>        </a:t>
            </a:r>
            <a:r>
              <a:rPr lang="zh-CN" altLang="en-US" sz="2000" dirty="0" smtClean="0">
                <a:solidFill>
                  <a:srgbClr val="0000CC"/>
                </a:solidFill>
                <a:latin typeface="+mn-ea"/>
                <a:ea typeface="+mn-ea"/>
              </a:rPr>
              <a:t>状态图如下：</a:t>
            </a:r>
            <a:endParaRPr lang="en-US" altLang="zh-CN" sz="2000" dirty="0" smtClean="0">
              <a:solidFill>
                <a:srgbClr val="0000CC"/>
              </a:solidFill>
              <a:latin typeface="+mn-ea"/>
              <a:ea typeface="+mn-ea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662972" y="3588869"/>
            <a:ext cx="6812399" cy="2814976"/>
            <a:chOff x="1977422" y="3588869"/>
            <a:chExt cx="6812399" cy="2814976"/>
          </a:xfrm>
        </p:grpSpPr>
        <p:sp>
          <p:nvSpPr>
            <p:cNvPr id="5" name="椭圆 4"/>
            <p:cNvSpPr/>
            <p:nvPr/>
          </p:nvSpPr>
          <p:spPr>
            <a:xfrm>
              <a:off x="3263900" y="3654265"/>
              <a:ext cx="831850" cy="86058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00</a:t>
              </a:r>
              <a:endParaRPr lang="zh-CN" altLang="en-US" sz="2800" dirty="0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2617341" y="3662298"/>
              <a:ext cx="729109" cy="738316"/>
            </a:xfrm>
            <a:custGeom>
              <a:avLst/>
              <a:gdLst>
                <a:gd name="connsiteX0" fmla="*/ 924432 w 1038732"/>
                <a:gd name="connsiteY0" fmla="*/ 852884 h 852884"/>
                <a:gd name="connsiteX1" fmla="*/ 10032 w 1038732"/>
                <a:gd name="connsiteY1" fmla="*/ 573484 h 852884"/>
                <a:gd name="connsiteX2" fmla="*/ 454532 w 1038732"/>
                <a:gd name="connsiteY2" fmla="*/ 27384 h 852884"/>
                <a:gd name="connsiteX3" fmla="*/ 733932 w 1038732"/>
                <a:gd name="connsiteY3" fmla="*/ 103584 h 852884"/>
                <a:gd name="connsiteX4" fmla="*/ 1038732 w 1038732"/>
                <a:gd name="connsiteY4" fmla="*/ 294084 h 852884"/>
                <a:gd name="connsiteX0" fmla="*/ 1162410 w 1162410"/>
                <a:gd name="connsiteY0" fmla="*/ 827484 h 827484"/>
                <a:gd name="connsiteX1" fmla="*/ 19410 w 1162410"/>
                <a:gd name="connsiteY1" fmla="*/ 573484 h 827484"/>
                <a:gd name="connsiteX2" fmla="*/ 463910 w 1162410"/>
                <a:gd name="connsiteY2" fmla="*/ 27384 h 827484"/>
                <a:gd name="connsiteX3" fmla="*/ 743310 w 1162410"/>
                <a:gd name="connsiteY3" fmla="*/ 103584 h 827484"/>
                <a:gd name="connsiteX4" fmla="*/ 1048110 w 1162410"/>
                <a:gd name="connsiteY4" fmla="*/ 294084 h 827484"/>
                <a:gd name="connsiteX0" fmla="*/ 1162410 w 1225910"/>
                <a:gd name="connsiteY0" fmla="*/ 822889 h 822889"/>
                <a:gd name="connsiteX1" fmla="*/ 19410 w 1225910"/>
                <a:gd name="connsiteY1" fmla="*/ 568889 h 822889"/>
                <a:gd name="connsiteX2" fmla="*/ 463910 w 1225910"/>
                <a:gd name="connsiteY2" fmla="*/ 22789 h 822889"/>
                <a:gd name="connsiteX3" fmla="*/ 743310 w 1225910"/>
                <a:gd name="connsiteY3" fmla="*/ 98989 h 822889"/>
                <a:gd name="connsiteX4" fmla="*/ 1225910 w 1225910"/>
                <a:gd name="connsiteY4" fmla="*/ 60889 h 822889"/>
                <a:gd name="connsiteX0" fmla="*/ 1162788 w 1226288"/>
                <a:gd name="connsiteY0" fmla="*/ 990977 h 990977"/>
                <a:gd name="connsiteX1" fmla="*/ 19788 w 1226288"/>
                <a:gd name="connsiteY1" fmla="*/ 736977 h 990977"/>
                <a:gd name="connsiteX2" fmla="*/ 464288 w 1226288"/>
                <a:gd name="connsiteY2" fmla="*/ 190877 h 990977"/>
                <a:gd name="connsiteX3" fmla="*/ 807188 w 1226288"/>
                <a:gd name="connsiteY3" fmla="*/ 377 h 990977"/>
                <a:gd name="connsiteX4" fmla="*/ 1226288 w 1226288"/>
                <a:gd name="connsiteY4" fmla="*/ 228977 h 990977"/>
                <a:gd name="connsiteX0" fmla="*/ 1174704 w 1238204"/>
                <a:gd name="connsiteY0" fmla="*/ 1063871 h 1063871"/>
                <a:gd name="connsiteX1" fmla="*/ 31704 w 1238204"/>
                <a:gd name="connsiteY1" fmla="*/ 809871 h 1063871"/>
                <a:gd name="connsiteX2" fmla="*/ 361904 w 1238204"/>
                <a:gd name="connsiteY2" fmla="*/ 60571 h 1063871"/>
                <a:gd name="connsiteX3" fmla="*/ 819104 w 1238204"/>
                <a:gd name="connsiteY3" fmla="*/ 73271 h 1063871"/>
                <a:gd name="connsiteX4" fmla="*/ 1238204 w 1238204"/>
                <a:gd name="connsiteY4" fmla="*/ 301871 h 1063871"/>
                <a:gd name="connsiteX0" fmla="*/ 1121030 w 1235330"/>
                <a:gd name="connsiteY0" fmla="*/ 987671 h 987671"/>
                <a:gd name="connsiteX1" fmla="*/ 28830 w 1235330"/>
                <a:gd name="connsiteY1" fmla="*/ 809871 h 987671"/>
                <a:gd name="connsiteX2" fmla="*/ 359030 w 1235330"/>
                <a:gd name="connsiteY2" fmla="*/ 60571 h 987671"/>
                <a:gd name="connsiteX3" fmla="*/ 816230 w 1235330"/>
                <a:gd name="connsiteY3" fmla="*/ 73271 h 987671"/>
                <a:gd name="connsiteX4" fmla="*/ 1235330 w 1235330"/>
                <a:gd name="connsiteY4" fmla="*/ 301871 h 987671"/>
                <a:gd name="connsiteX0" fmla="*/ 1121030 w 1161410"/>
                <a:gd name="connsiteY0" fmla="*/ 987162 h 987162"/>
                <a:gd name="connsiteX1" fmla="*/ 28830 w 1161410"/>
                <a:gd name="connsiteY1" fmla="*/ 809362 h 987162"/>
                <a:gd name="connsiteX2" fmla="*/ 359030 w 1161410"/>
                <a:gd name="connsiteY2" fmla="*/ 60062 h 987162"/>
                <a:gd name="connsiteX3" fmla="*/ 816230 w 1161410"/>
                <a:gd name="connsiteY3" fmla="*/ 72762 h 987162"/>
                <a:gd name="connsiteX4" fmla="*/ 1161410 w 1161410"/>
                <a:gd name="connsiteY4" fmla="*/ 289236 h 987162"/>
                <a:gd name="connsiteX0" fmla="*/ 843792 w 884172"/>
                <a:gd name="connsiteY0" fmla="*/ 989171 h 989171"/>
                <a:gd name="connsiteX1" fmla="*/ 74993 w 884172"/>
                <a:gd name="connsiteY1" fmla="*/ 838653 h 989171"/>
                <a:gd name="connsiteX2" fmla="*/ 81792 w 884172"/>
                <a:gd name="connsiteY2" fmla="*/ 62071 h 989171"/>
                <a:gd name="connsiteX3" fmla="*/ 538992 w 884172"/>
                <a:gd name="connsiteY3" fmla="*/ 74771 h 989171"/>
                <a:gd name="connsiteX4" fmla="*/ 884172 w 884172"/>
                <a:gd name="connsiteY4" fmla="*/ 291245 h 989171"/>
                <a:gd name="connsiteX0" fmla="*/ 932812 w 932812"/>
                <a:gd name="connsiteY0" fmla="*/ 825477 h 880342"/>
                <a:gd name="connsiteX1" fmla="*/ 80852 w 932812"/>
                <a:gd name="connsiteY1" fmla="*/ 838653 h 880342"/>
                <a:gd name="connsiteX2" fmla="*/ 87651 w 932812"/>
                <a:gd name="connsiteY2" fmla="*/ 62071 h 880342"/>
                <a:gd name="connsiteX3" fmla="*/ 544851 w 932812"/>
                <a:gd name="connsiteY3" fmla="*/ 74771 h 880342"/>
                <a:gd name="connsiteX4" fmla="*/ 890031 w 932812"/>
                <a:gd name="connsiteY4" fmla="*/ 291245 h 880342"/>
                <a:gd name="connsiteX0" fmla="*/ 926695 w 926695"/>
                <a:gd name="connsiteY0" fmla="*/ 815435 h 815435"/>
                <a:gd name="connsiteX1" fmla="*/ 83975 w 926695"/>
                <a:gd name="connsiteY1" fmla="*/ 692199 h 815435"/>
                <a:gd name="connsiteX2" fmla="*/ 81534 w 926695"/>
                <a:gd name="connsiteY2" fmla="*/ 52029 h 815435"/>
                <a:gd name="connsiteX3" fmla="*/ 538734 w 926695"/>
                <a:gd name="connsiteY3" fmla="*/ 64729 h 815435"/>
                <a:gd name="connsiteX4" fmla="*/ 883914 w 926695"/>
                <a:gd name="connsiteY4" fmla="*/ 281203 h 815435"/>
                <a:gd name="connsiteX0" fmla="*/ 926695 w 926695"/>
                <a:gd name="connsiteY0" fmla="*/ 812811 h 812811"/>
                <a:gd name="connsiteX1" fmla="*/ 83975 w 926695"/>
                <a:gd name="connsiteY1" fmla="*/ 689575 h 812811"/>
                <a:gd name="connsiteX2" fmla="*/ 81534 w 926695"/>
                <a:gd name="connsiteY2" fmla="*/ 49405 h 812811"/>
                <a:gd name="connsiteX3" fmla="*/ 538734 w 926695"/>
                <a:gd name="connsiteY3" fmla="*/ 62105 h 812811"/>
                <a:gd name="connsiteX4" fmla="*/ 828474 w 926695"/>
                <a:gd name="connsiteY4" fmla="*/ 214920 h 812811"/>
                <a:gd name="connsiteX0" fmla="*/ 837794 w 837794"/>
                <a:gd name="connsiteY0" fmla="*/ 703681 h 727877"/>
                <a:gd name="connsiteX1" fmla="*/ 78234 w 837794"/>
                <a:gd name="connsiteY1" fmla="*/ 689575 h 727877"/>
                <a:gd name="connsiteX2" fmla="*/ 75793 w 837794"/>
                <a:gd name="connsiteY2" fmla="*/ 49405 h 727877"/>
                <a:gd name="connsiteX3" fmla="*/ 532993 w 837794"/>
                <a:gd name="connsiteY3" fmla="*/ 62105 h 727877"/>
                <a:gd name="connsiteX4" fmla="*/ 822733 w 837794"/>
                <a:gd name="connsiteY4" fmla="*/ 214920 h 727877"/>
                <a:gd name="connsiteX0" fmla="*/ 837794 w 837794"/>
                <a:gd name="connsiteY0" fmla="*/ 703681 h 727877"/>
                <a:gd name="connsiteX1" fmla="*/ 78234 w 837794"/>
                <a:gd name="connsiteY1" fmla="*/ 689575 h 727877"/>
                <a:gd name="connsiteX2" fmla="*/ 75793 w 837794"/>
                <a:gd name="connsiteY2" fmla="*/ 49405 h 727877"/>
                <a:gd name="connsiteX3" fmla="*/ 532993 w 837794"/>
                <a:gd name="connsiteY3" fmla="*/ 62105 h 727877"/>
                <a:gd name="connsiteX4" fmla="*/ 822733 w 837794"/>
                <a:gd name="connsiteY4" fmla="*/ 214920 h 727877"/>
                <a:gd name="connsiteX0" fmla="*/ 803791 w 803791"/>
                <a:gd name="connsiteY0" fmla="*/ 645247 h 661703"/>
                <a:gd name="connsiteX1" fmla="*/ 44231 w 803791"/>
                <a:gd name="connsiteY1" fmla="*/ 631141 h 661703"/>
                <a:gd name="connsiteX2" fmla="*/ 134190 w 803791"/>
                <a:gd name="connsiteY2" fmla="*/ 100101 h 661703"/>
                <a:gd name="connsiteX3" fmla="*/ 498990 w 803791"/>
                <a:gd name="connsiteY3" fmla="*/ 3671 h 661703"/>
                <a:gd name="connsiteX4" fmla="*/ 788730 w 803791"/>
                <a:gd name="connsiteY4" fmla="*/ 156486 h 661703"/>
                <a:gd name="connsiteX0" fmla="*/ 779881 w 779881"/>
                <a:gd name="connsiteY0" fmla="*/ 645247 h 670614"/>
                <a:gd name="connsiteX1" fmla="*/ 447579 w 779881"/>
                <a:gd name="connsiteY1" fmla="*/ 633119 h 670614"/>
                <a:gd name="connsiteX2" fmla="*/ 20321 w 779881"/>
                <a:gd name="connsiteY2" fmla="*/ 631141 h 670614"/>
                <a:gd name="connsiteX3" fmla="*/ 110280 w 779881"/>
                <a:gd name="connsiteY3" fmla="*/ 100101 h 670614"/>
                <a:gd name="connsiteX4" fmla="*/ 475080 w 779881"/>
                <a:gd name="connsiteY4" fmla="*/ 3671 h 670614"/>
                <a:gd name="connsiteX5" fmla="*/ 764820 w 779881"/>
                <a:gd name="connsiteY5" fmla="*/ 156486 h 670614"/>
                <a:gd name="connsiteX0" fmla="*/ 779230 w 779230"/>
                <a:gd name="connsiteY0" fmla="*/ 645247 h 707894"/>
                <a:gd name="connsiteX1" fmla="*/ 437688 w 779230"/>
                <a:gd name="connsiteY1" fmla="*/ 705872 h 707894"/>
                <a:gd name="connsiteX2" fmla="*/ 19670 w 779230"/>
                <a:gd name="connsiteY2" fmla="*/ 631141 h 707894"/>
                <a:gd name="connsiteX3" fmla="*/ 109629 w 779230"/>
                <a:gd name="connsiteY3" fmla="*/ 100101 h 707894"/>
                <a:gd name="connsiteX4" fmla="*/ 474429 w 779230"/>
                <a:gd name="connsiteY4" fmla="*/ 3671 h 707894"/>
                <a:gd name="connsiteX5" fmla="*/ 764169 w 779230"/>
                <a:gd name="connsiteY5" fmla="*/ 156486 h 707894"/>
                <a:gd name="connsiteX0" fmla="*/ 722356 w 722356"/>
                <a:gd name="connsiteY0" fmla="*/ 644231 h 704918"/>
                <a:gd name="connsiteX1" fmla="*/ 380814 w 722356"/>
                <a:gd name="connsiteY1" fmla="*/ 704856 h 704918"/>
                <a:gd name="connsiteX2" fmla="*/ 36717 w 722356"/>
                <a:gd name="connsiteY2" fmla="*/ 566466 h 704918"/>
                <a:gd name="connsiteX3" fmla="*/ 52755 w 722356"/>
                <a:gd name="connsiteY3" fmla="*/ 99085 h 704918"/>
                <a:gd name="connsiteX4" fmla="*/ 417555 w 722356"/>
                <a:gd name="connsiteY4" fmla="*/ 2655 h 704918"/>
                <a:gd name="connsiteX5" fmla="*/ 707295 w 722356"/>
                <a:gd name="connsiteY5" fmla="*/ 155470 h 704918"/>
                <a:gd name="connsiteX0" fmla="*/ 703876 w 707295"/>
                <a:gd name="connsiteY0" fmla="*/ 644231 h 704918"/>
                <a:gd name="connsiteX1" fmla="*/ 380814 w 707295"/>
                <a:gd name="connsiteY1" fmla="*/ 704856 h 704918"/>
                <a:gd name="connsiteX2" fmla="*/ 36717 w 707295"/>
                <a:gd name="connsiteY2" fmla="*/ 566466 h 704918"/>
                <a:gd name="connsiteX3" fmla="*/ 52755 w 707295"/>
                <a:gd name="connsiteY3" fmla="*/ 99085 h 704918"/>
                <a:gd name="connsiteX4" fmla="*/ 417555 w 707295"/>
                <a:gd name="connsiteY4" fmla="*/ 2655 h 704918"/>
                <a:gd name="connsiteX5" fmla="*/ 707295 w 707295"/>
                <a:gd name="connsiteY5" fmla="*/ 155470 h 704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295" h="704918">
                  <a:moveTo>
                    <a:pt x="703876" y="644231"/>
                  </a:moveTo>
                  <a:cubicBezTo>
                    <a:pt x="648492" y="642210"/>
                    <a:pt x="507407" y="707207"/>
                    <a:pt x="380814" y="704856"/>
                  </a:cubicBezTo>
                  <a:cubicBezTo>
                    <a:pt x="254221" y="702505"/>
                    <a:pt x="91393" y="667428"/>
                    <a:pt x="36717" y="566466"/>
                  </a:cubicBezTo>
                  <a:cubicBezTo>
                    <a:pt x="-17959" y="465504"/>
                    <a:pt x="-10718" y="193054"/>
                    <a:pt x="52755" y="99085"/>
                  </a:cubicBezTo>
                  <a:cubicBezTo>
                    <a:pt x="116228" y="5116"/>
                    <a:pt x="308465" y="-6742"/>
                    <a:pt x="417555" y="2655"/>
                  </a:cubicBezTo>
                  <a:cubicBezTo>
                    <a:pt x="526645" y="12052"/>
                    <a:pt x="603578" y="82445"/>
                    <a:pt x="707295" y="155470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6597649" y="3588869"/>
              <a:ext cx="879476" cy="92598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10</a:t>
              </a:r>
              <a:endParaRPr lang="zh-CN" altLang="en-US" sz="28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977422" y="3846790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00CC"/>
                  </a:solidFill>
                  <a:latin typeface="+mn-ea"/>
                </a:rPr>
                <a:t>X=0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5119240" y="3654264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00CC"/>
                  </a:solidFill>
                  <a:latin typeface="+mn-ea"/>
                </a:rPr>
                <a:t>X=1</a:t>
              </a:r>
              <a:endParaRPr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6597649" y="5549745"/>
              <a:ext cx="879476" cy="82867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11</a:t>
              </a:r>
              <a:endParaRPr lang="zh-CN" altLang="en-US" sz="2800" dirty="0"/>
            </a:p>
          </p:txBody>
        </p:sp>
        <p:sp>
          <p:nvSpPr>
            <p:cNvPr id="49" name="椭圆 48"/>
            <p:cNvSpPr/>
            <p:nvPr/>
          </p:nvSpPr>
          <p:spPr>
            <a:xfrm>
              <a:off x="3243930" y="5549745"/>
              <a:ext cx="879476" cy="82867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01</a:t>
              </a:r>
              <a:endParaRPr lang="zh-CN" altLang="en-US" sz="2800" dirty="0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4095750" y="4023596"/>
              <a:ext cx="2501899" cy="326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31" idx="3"/>
              <a:endCxn id="49" idx="7"/>
            </p:cNvCxnSpPr>
            <p:nvPr/>
          </p:nvCxnSpPr>
          <p:spPr>
            <a:xfrm flipH="1">
              <a:off x="3994610" y="4379243"/>
              <a:ext cx="2731835" cy="12918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 rot="20105893">
              <a:off x="4799281" y="4787734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00CC"/>
                  </a:solidFill>
                  <a:latin typeface="+mn-ea"/>
                </a:rPr>
                <a:t>X=0</a:t>
              </a:r>
              <a:endParaRPr lang="zh-CN" altLang="en-US" dirty="0"/>
            </a:p>
          </p:txBody>
        </p:sp>
        <p:cxnSp>
          <p:nvCxnSpPr>
            <p:cNvPr id="66" name="直接箭头连接符 65"/>
            <p:cNvCxnSpPr>
              <a:stCxn id="31" idx="4"/>
              <a:endCxn id="41" idx="0"/>
            </p:cNvCxnSpPr>
            <p:nvPr/>
          </p:nvCxnSpPr>
          <p:spPr>
            <a:xfrm>
              <a:off x="7037387" y="4514850"/>
              <a:ext cx="0" cy="10348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7107080" y="4844295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00CC"/>
                  </a:solidFill>
                  <a:latin typeface="+mn-ea"/>
                </a:rPr>
                <a:t>X=1</a:t>
              </a:r>
              <a:endParaRPr lang="zh-CN" altLang="en-US" dirty="0"/>
            </a:p>
          </p:txBody>
        </p:sp>
        <p:cxnSp>
          <p:nvCxnSpPr>
            <p:cNvPr id="69" name="直接箭头连接符 68"/>
            <p:cNvCxnSpPr>
              <a:endCxn id="5" idx="4"/>
            </p:cNvCxnSpPr>
            <p:nvPr/>
          </p:nvCxnSpPr>
          <p:spPr>
            <a:xfrm flipV="1">
              <a:off x="3679825" y="4514851"/>
              <a:ext cx="0" cy="10348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3065025" y="4891868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00CC"/>
                  </a:solidFill>
                  <a:latin typeface="+mn-ea"/>
                </a:rPr>
                <a:t>X=0</a:t>
              </a:r>
              <a:endParaRPr lang="zh-CN" altLang="en-US" dirty="0"/>
            </a:p>
          </p:txBody>
        </p:sp>
        <p:cxnSp>
          <p:nvCxnSpPr>
            <p:cNvPr id="75" name="直接箭头连接符 74"/>
            <p:cNvCxnSpPr>
              <a:stCxn id="49" idx="6"/>
              <a:endCxn id="31" idx="4"/>
            </p:cNvCxnSpPr>
            <p:nvPr/>
          </p:nvCxnSpPr>
          <p:spPr>
            <a:xfrm flipV="1">
              <a:off x="4123406" y="4514850"/>
              <a:ext cx="2913981" cy="14492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 rot="20105893">
              <a:off x="5236943" y="5225563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00CC"/>
                  </a:solidFill>
                  <a:latin typeface="+mn-ea"/>
                </a:rPr>
                <a:t>X=1</a:t>
              </a:r>
              <a:endParaRPr lang="zh-CN" altLang="en-US" dirty="0"/>
            </a:p>
          </p:txBody>
        </p:sp>
        <p:cxnSp>
          <p:nvCxnSpPr>
            <p:cNvPr id="79" name="直接箭头连接符 78"/>
            <p:cNvCxnSpPr>
              <a:stCxn id="41" idx="2"/>
            </p:cNvCxnSpPr>
            <p:nvPr/>
          </p:nvCxnSpPr>
          <p:spPr>
            <a:xfrm flipH="1">
              <a:off x="4123406" y="5964083"/>
              <a:ext cx="2474243" cy="112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5431500" y="5673687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00CC"/>
                  </a:solidFill>
                  <a:latin typeface="+mn-ea"/>
                </a:rPr>
                <a:t>X=0</a:t>
              </a:r>
              <a:endParaRPr lang="zh-CN" altLang="en-US" dirty="0"/>
            </a:p>
          </p:txBody>
        </p:sp>
        <p:sp>
          <p:nvSpPr>
            <p:cNvPr id="81" name="任意多边形 80"/>
            <p:cNvSpPr/>
            <p:nvPr/>
          </p:nvSpPr>
          <p:spPr>
            <a:xfrm rot="10295218">
              <a:off x="7320773" y="5662857"/>
              <a:ext cx="886504" cy="740988"/>
            </a:xfrm>
            <a:custGeom>
              <a:avLst/>
              <a:gdLst>
                <a:gd name="connsiteX0" fmla="*/ 924432 w 1038732"/>
                <a:gd name="connsiteY0" fmla="*/ 852884 h 852884"/>
                <a:gd name="connsiteX1" fmla="*/ 10032 w 1038732"/>
                <a:gd name="connsiteY1" fmla="*/ 573484 h 852884"/>
                <a:gd name="connsiteX2" fmla="*/ 454532 w 1038732"/>
                <a:gd name="connsiteY2" fmla="*/ 27384 h 852884"/>
                <a:gd name="connsiteX3" fmla="*/ 733932 w 1038732"/>
                <a:gd name="connsiteY3" fmla="*/ 103584 h 852884"/>
                <a:gd name="connsiteX4" fmla="*/ 1038732 w 1038732"/>
                <a:gd name="connsiteY4" fmla="*/ 294084 h 852884"/>
                <a:gd name="connsiteX0" fmla="*/ 1162410 w 1162410"/>
                <a:gd name="connsiteY0" fmla="*/ 827484 h 827484"/>
                <a:gd name="connsiteX1" fmla="*/ 19410 w 1162410"/>
                <a:gd name="connsiteY1" fmla="*/ 573484 h 827484"/>
                <a:gd name="connsiteX2" fmla="*/ 463910 w 1162410"/>
                <a:gd name="connsiteY2" fmla="*/ 27384 h 827484"/>
                <a:gd name="connsiteX3" fmla="*/ 743310 w 1162410"/>
                <a:gd name="connsiteY3" fmla="*/ 103584 h 827484"/>
                <a:gd name="connsiteX4" fmla="*/ 1048110 w 1162410"/>
                <a:gd name="connsiteY4" fmla="*/ 294084 h 827484"/>
                <a:gd name="connsiteX0" fmla="*/ 1162410 w 1225910"/>
                <a:gd name="connsiteY0" fmla="*/ 822889 h 822889"/>
                <a:gd name="connsiteX1" fmla="*/ 19410 w 1225910"/>
                <a:gd name="connsiteY1" fmla="*/ 568889 h 822889"/>
                <a:gd name="connsiteX2" fmla="*/ 463910 w 1225910"/>
                <a:gd name="connsiteY2" fmla="*/ 22789 h 822889"/>
                <a:gd name="connsiteX3" fmla="*/ 743310 w 1225910"/>
                <a:gd name="connsiteY3" fmla="*/ 98989 h 822889"/>
                <a:gd name="connsiteX4" fmla="*/ 1225910 w 1225910"/>
                <a:gd name="connsiteY4" fmla="*/ 60889 h 822889"/>
                <a:gd name="connsiteX0" fmla="*/ 1162788 w 1226288"/>
                <a:gd name="connsiteY0" fmla="*/ 990977 h 990977"/>
                <a:gd name="connsiteX1" fmla="*/ 19788 w 1226288"/>
                <a:gd name="connsiteY1" fmla="*/ 736977 h 990977"/>
                <a:gd name="connsiteX2" fmla="*/ 464288 w 1226288"/>
                <a:gd name="connsiteY2" fmla="*/ 190877 h 990977"/>
                <a:gd name="connsiteX3" fmla="*/ 807188 w 1226288"/>
                <a:gd name="connsiteY3" fmla="*/ 377 h 990977"/>
                <a:gd name="connsiteX4" fmla="*/ 1226288 w 1226288"/>
                <a:gd name="connsiteY4" fmla="*/ 228977 h 990977"/>
                <a:gd name="connsiteX0" fmla="*/ 1174704 w 1238204"/>
                <a:gd name="connsiteY0" fmla="*/ 1063871 h 1063871"/>
                <a:gd name="connsiteX1" fmla="*/ 31704 w 1238204"/>
                <a:gd name="connsiteY1" fmla="*/ 809871 h 1063871"/>
                <a:gd name="connsiteX2" fmla="*/ 361904 w 1238204"/>
                <a:gd name="connsiteY2" fmla="*/ 60571 h 1063871"/>
                <a:gd name="connsiteX3" fmla="*/ 819104 w 1238204"/>
                <a:gd name="connsiteY3" fmla="*/ 73271 h 1063871"/>
                <a:gd name="connsiteX4" fmla="*/ 1238204 w 1238204"/>
                <a:gd name="connsiteY4" fmla="*/ 301871 h 1063871"/>
                <a:gd name="connsiteX0" fmla="*/ 1121030 w 1235330"/>
                <a:gd name="connsiteY0" fmla="*/ 987671 h 987671"/>
                <a:gd name="connsiteX1" fmla="*/ 28830 w 1235330"/>
                <a:gd name="connsiteY1" fmla="*/ 809871 h 987671"/>
                <a:gd name="connsiteX2" fmla="*/ 359030 w 1235330"/>
                <a:gd name="connsiteY2" fmla="*/ 60571 h 987671"/>
                <a:gd name="connsiteX3" fmla="*/ 816230 w 1235330"/>
                <a:gd name="connsiteY3" fmla="*/ 73271 h 987671"/>
                <a:gd name="connsiteX4" fmla="*/ 1235330 w 1235330"/>
                <a:gd name="connsiteY4" fmla="*/ 301871 h 987671"/>
                <a:gd name="connsiteX0" fmla="*/ 1121030 w 1161410"/>
                <a:gd name="connsiteY0" fmla="*/ 987162 h 987162"/>
                <a:gd name="connsiteX1" fmla="*/ 28830 w 1161410"/>
                <a:gd name="connsiteY1" fmla="*/ 809362 h 987162"/>
                <a:gd name="connsiteX2" fmla="*/ 359030 w 1161410"/>
                <a:gd name="connsiteY2" fmla="*/ 60062 h 987162"/>
                <a:gd name="connsiteX3" fmla="*/ 816230 w 1161410"/>
                <a:gd name="connsiteY3" fmla="*/ 72762 h 987162"/>
                <a:gd name="connsiteX4" fmla="*/ 1161410 w 1161410"/>
                <a:gd name="connsiteY4" fmla="*/ 289236 h 987162"/>
                <a:gd name="connsiteX0" fmla="*/ 843792 w 884172"/>
                <a:gd name="connsiteY0" fmla="*/ 989171 h 989171"/>
                <a:gd name="connsiteX1" fmla="*/ 74993 w 884172"/>
                <a:gd name="connsiteY1" fmla="*/ 838653 h 989171"/>
                <a:gd name="connsiteX2" fmla="*/ 81792 w 884172"/>
                <a:gd name="connsiteY2" fmla="*/ 62071 h 989171"/>
                <a:gd name="connsiteX3" fmla="*/ 538992 w 884172"/>
                <a:gd name="connsiteY3" fmla="*/ 74771 h 989171"/>
                <a:gd name="connsiteX4" fmla="*/ 884172 w 884172"/>
                <a:gd name="connsiteY4" fmla="*/ 291245 h 989171"/>
                <a:gd name="connsiteX0" fmla="*/ 932812 w 932812"/>
                <a:gd name="connsiteY0" fmla="*/ 825477 h 880342"/>
                <a:gd name="connsiteX1" fmla="*/ 80852 w 932812"/>
                <a:gd name="connsiteY1" fmla="*/ 838653 h 880342"/>
                <a:gd name="connsiteX2" fmla="*/ 87651 w 932812"/>
                <a:gd name="connsiteY2" fmla="*/ 62071 h 880342"/>
                <a:gd name="connsiteX3" fmla="*/ 544851 w 932812"/>
                <a:gd name="connsiteY3" fmla="*/ 74771 h 880342"/>
                <a:gd name="connsiteX4" fmla="*/ 890031 w 932812"/>
                <a:gd name="connsiteY4" fmla="*/ 291245 h 880342"/>
                <a:gd name="connsiteX0" fmla="*/ 926695 w 926695"/>
                <a:gd name="connsiteY0" fmla="*/ 815435 h 815435"/>
                <a:gd name="connsiteX1" fmla="*/ 83975 w 926695"/>
                <a:gd name="connsiteY1" fmla="*/ 692199 h 815435"/>
                <a:gd name="connsiteX2" fmla="*/ 81534 w 926695"/>
                <a:gd name="connsiteY2" fmla="*/ 52029 h 815435"/>
                <a:gd name="connsiteX3" fmla="*/ 538734 w 926695"/>
                <a:gd name="connsiteY3" fmla="*/ 64729 h 815435"/>
                <a:gd name="connsiteX4" fmla="*/ 883914 w 926695"/>
                <a:gd name="connsiteY4" fmla="*/ 281203 h 815435"/>
                <a:gd name="connsiteX0" fmla="*/ 926695 w 926695"/>
                <a:gd name="connsiteY0" fmla="*/ 812811 h 812811"/>
                <a:gd name="connsiteX1" fmla="*/ 83975 w 926695"/>
                <a:gd name="connsiteY1" fmla="*/ 689575 h 812811"/>
                <a:gd name="connsiteX2" fmla="*/ 81534 w 926695"/>
                <a:gd name="connsiteY2" fmla="*/ 49405 h 812811"/>
                <a:gd name="connsiteX3" fmla="*/ 538734 w 926695"/>
                <a:gd name="connsiteY3" fmla="*/ 62105 h 812811"/>
                <a:gd name="connsiteX4" fmla="*/ 828474 w 926695"/>
                <a:gd name="connsiteY4" fmla="*/ 214920 h 812811"/>
                <a:gd name="connsiteX0" fmla="*/ 837794 w 837794"/>
                <a:gd name="connsiteY0" fmla="*/ 703681 h 727877"/>
                <a:gd name="connsiteX1" fmla="*/ 78234 w 837794"/>
                <a:gd name="connsiteY1" fmla="*/ 689575 h 727877"/>
                <a:gd name="connsiteX2" fmla="*/ 75793 w 837794"/>
                <a:gd name="connsiteY2" fmla="*/ 49405 h 727877"/>
                <a:gd name="connsiteX3" fmla="*/ 532993 w 837794"/>
                <a:gd name="connsiteY3" fmla="*/ 62105 h 727877"/>
                <a:gd name="connsiteX4" fmla="*/ 822733 w 837794"/>
                <a:gd name="connsiteY4" fmla="*/ 214920 h 727877"/>
                <a:gd name="connsiteX0" fmla="*/ 837794 w 837794"/>
                <a:gd name="connsiteY0" fmla="*/ 703681 h 727877"/>
                <a:gd name="connsiteX1" fmla="*/ 78234 w 837794"/>
                <a:gd name="connsiteY1" fmla="*/ 689575 h 727877"/>
                <a:gd name="connsiteX2" fmla="*/ 75793 w 837794"/>
                <a:gd name="connsiteY2" fmla="*/ 49405 h 727877"/>
                <a:gd name="connsiteX3" fmla="*/ 532993 w 837794"/>
                <a:gd name="connsiteY3" fmla="*/ 62105 h 727877"/>
                <a:gd name="connsiteX4" fmla="*/ 822733 w 837794"/>
                <a:gd name="connsiteY4" fmla="*/ 214920 h 727877"/>
                <a:gd name="connsiteX0" fmla="*/ 803791 w 803791"/>
                <a:gd name="connsiteY0" fmla="*/ 645247 h 661703"/>
                <a:gd name="connsiteX1" fmla="*/ 44231 w 803791"/>
                <a:gd name="connsiteY1" fmla="*/ 631141 h 661703"/>
                <a:gd name="connsiteX2" fmla="*/ 134190 w 803791"/>
                <a:gd name="connsiteY2" fmla="*/ 100101 h 661703"/>
                <a:gd name="connsiteX3" fmla="*/ 498990 w 803791"/>
                <a:gd name="connsiteY3" fmla="*/ 3671 h 661703"/>
                <a:gd name="connsiteX4" fmla="*/ 788730 w 803791"/>
                <a:gd name="connsiteY4" fmla="*/ 156486 h 661703"/>
                <a:gd name="connsiteX0" fmla="*/ 779881 w 779881"/>
                <a:gd name="connsiteY0" fmla="*/ 645247 h 670614"/>
                <a:gd name="connsiteX1" fmla="*/ 447579 w 779881"/>
                <a:gd name="connsiteY1" fmla="*/ 633119 h 670614"/>
                <a:gd name="connsiteX2" fmla="*/ 20321 w 779881"/>
                <a:gd name="connsiteY2" fmla="*/ 631141 h 670614"/>
                <a:gd name="connsiteX3" fmla="*/ 110280 w 779881"/>
                <a:gd name="connsiteY3" fmla="*/ 100101 h 670614"/>
                <a:gd name="connsiteX4" fmla="*/ 475080 w 779881"/>
                <a:gd name="connsiteY4" fmla="*/ 3671 h 670614"/>
                <a:gd name="connsiteX5" fmla="*/ 764820 w 779881"/>
                <a:gd name="connsiteY5" fmla="*/ 156486 h 670614"/>
                <a:gd name="connsiteX0" fmla="*/ 779230 w 779230"/>
                <a:gd name="connsiteY0" fmla="*/ 645247 h 707894"/>
                <a:gd name="connsiteX1" fmla="*/ 437688 w 779230"/>
                <a:gd name="connsiteY1" fmla="*/ 705872 h 707894"/>
                <a:gd name="connsiteX2" fmla="*/ 19670 w 779230"/>
                <a:gd name="connsiteY2" fmla="*/ 631141 h 707894"/>
                <a:gd name="connsiteX3" fmla="*/ 109629 w 779230"/>
                <a:gd name="connsiteY3" fmla="*/ 100101 h 707894"/>
                <a:gd name="connsiteX4" fmla="*/ 474429 w 779230"/>
                <a:gd name="connsiteY4" fmla="*/ 3671 h 707894"/>
                <a:gd name="connsiteX5" fmla="*/ 764169 w 779230"/>
                <a:gd name="connsiteY5" fmla="*/ 156486 h 707894"/>
                <a:gd name="connsiteX0" fmla="*/ 722356 w 722356"/>
                <a:gd name="connsiteY0" fmla="*/ 644231 h 704918"/>
                <a:gd name="connsiteX1" fmla="*/ 380814 w 722356"/>
                <a:gd name="connsiteY1" fmla="*/ 704856 h 704918"/>
                <a:gd name="connsiteX2" fmla="*/ 36717 w 722356"/>
                <a:gd name="connsiteY2" fmla="*/ 566466 h 704918"/>
                <a:gd name="connsiteX3" fmla="*/ 52755 w 722356"/>
                <a:gd name="connsiteY3" fmla="*/ 99085 h 704918"/>
                <a:gd name="connsiteX4" fmla="*/ 417555 w 722356"/>
                <a:gd name="connsiteY4" fmla="*/ 2655 h 704918"/>
                <a:gd name="connsiteX5" fmla="*/ 707295 w 722356"/>
                <a:gd name="connsiteY5" fmla="*/ 155470 h 704918"/>
                <a:gd name="connsiteX0" fmla="*/ 703876 w 707295"/>
                <a:gd name="connsiteY0" fmla="*/ 644231 h 704918"/>
                <a:gd name="connsiteX1" fmla="*/ 380814 w 707295"/>
                <a:gd name="connsiteY1" fmla="*/ 704856 h 704918"/>
                <a:gd name="connsiteX2" fmla="*/ 36717 w 707295"/>
                <a:gd name="connsiteY2" fmla="*/ 566466 h 704918"/>
                <a:gd name="connsiteX3" fmla="*/ 52755 w 707295"/>
                <a:gd name="connsiteY3" fmla="*/ 99085 h 704918"/>
                <a:gd name="connsiteX4" fmla="*/ 417555 w 707295"/>
                <a:gd name="connsiteY4" fmla="*/ 2655 h 704918"/>
                <a:gd name="connsiteX5" fmla="*/ 707295 w 707295"/>
                <a:gd name="connsiteY5" fmla="*/ 155470 h 704918"/>
                <a:gd name="connsiteX0" fmla="*/ 703876 w 859981"/>
                <a:gd name="connsiteY0" fmla="*/ 646782 h 707469"/>
                <a:gd name="connsiteX1" fmla="*/ 380814 w 859981"/>
                <a:gd name="connsiteY1" fmla="*/ 707407 h 707469"/>
                <a:gd name="connsiteX2" fmla="*/ 36717 w 859981"/>
                <a:gd name="connsiteY2" fmla="*/ 569017 h 707469"/>
                <a:gd name="connsiteX3" fmla="*/ 52755 w 859981"/>
                <a:gd name="connsiteY3" fmla="*/ 101636 h 707469"/>
                <a:gd name="connsiteX4" fmla="*/ 417555 w 859981"/>
                <a:gd name="connsiteY4" fmla="*/ 5206 h 707469"/>
                <a:gd name="connsiteX5" fmla="*/ 859981 w 859981"/>
                <a:gd name="connsiteY5" fmla="*/ 198633 h 70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9981" h="707469">
                  <a:moveTo>
                    <a:pt x="703876" y="646782"/>
                  </a:moveTo>
                  <a:cubicBezTo>
                    <a:pt x="648492" y="644761"/>
                    <a:pt x="507407" y="709758"/>
                    <a:pt x="380814" y="707407"/>
                  </a:cubicBezTo>
                  <a:cubicBezTo>
                    <a:pt x="254221" y="705056"/>
                    <a:pt x="91393" y="669979"/>
                    <a:pt x="36717" y="569017"/>
                  </a:cubicBezTo>
                  <a:cubicBezTo>
                    <a:pt x="-17959" y="468055"/>
                    <a:pt x="-10718" y="195605"/>
                    <a:pt x="52755" y="101636"/>
                  </a:cubicBezTo>
                  <a:cubicBezTo>
                    <a:pt x="116228" y="7667"/>
                    <a:pt x="283017" y="-10960"/>
                    <a:pt x="417555" y="5206"/>
                  </a:cubicBezTo>
                  <a:cubicBezTo>
                    <a:pt x="552093" y="21372"/>
                    <a:pt x="756264" y="125608"/>
                    <a:pt x="859981" y="198633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8149902" y="5858353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00CC"/>
                  </a:solidFill>
                  <a:latin typeface="+mn-ea"/>
                </a:rPr>
                <a:t>X=1</a:t>
              </a:r>
              <a:endParaRPr lang="zh-CN" altLang="en-US" dirty="0"/>
            </a:p>
          </p:txBody>
        </p:sp>
      </p:grpSp>
      <p:sp>
        <p:nvSpPr>
          <p:cNvPr id="84" name="矩形 83"/>
          <p:cNvSpPr/>
          <p:nvPr/>
        </p:nvSpPr>
        <p:spPr>
          <a:xfrm>
            <a:off x="8038446" y="1863686"/>
            <a:ext cx="2236510" cy="455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31000"/>
              </a:lnSpc>
            </a:pPr>
            <a:r>
              <a:rPr lang="zh-CN" altLang="en-US" sz="2000" dirty="0" smtClean="0">
                <a:solidFill>
                  <a:srgbClr val="0000CC"/>
                </a:solidFill>
                <a:latin typeface="+mn-ea"/>
              </a:rPr>
              <a:t>状态转换表如下</a:t>
            </a:r>
            <a:r>
              <a:rPr lang="zh-CN" altLang="en-US" sz="2000" dirty="0">
                <a:solidFill>
                  <a:srgbClr val="0000CC"/>
                </a:solidFill>
                <a:latin typeface="+mn-ea"/>
              </a:rPr>
              <a:t>：</a:t>
            </a:r>
            <a:endParaRPr lang="en-US" altLang="zh-CN" sz="2000" dirty="0">
              <a:solidFill>
                <a:srgbClr val="0000CC"/>
              </a:solidFill>
              <a:latin typeface="+mn-ea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02092"/>
              </p:ext>
            </p:extLst>
          </p:nvPr>
        </p:nvGraphicFramePr>
        <p:xfrm>
          <a:off x="7911266" y="2684411"/>
          <a:ext cx="3471109" cy="36004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109">
                  <a:extLst>
                    <a:ext uri="{9D8B030D-6E8A-4147-A177-3AD203B41FA5}">
                      <a16:colId xmlns:a16="http://schemas.microsoft.com/office/drawing/2014/main" val="2835730229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877580084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559825985"/>
                    </a:ext>
                  </a:extLst>
                </a:gridCol>
              </a:tblGrid>
              <a:tr h="4000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Q</a:t>
                      </a:r>
                      <a:r>
                        <a:rPr lang="en-US" sz="1600" baseline="-25000" dirty="0" smtClean="0">
                          <a:effectLst/>
                        </a:rPr>
                        <a:t>2  </a:t>
                      </a:r>
                      <a:r>
                        <a:rPr lang="en-US" sz="1600" dirty="0" smtClean="0">
                          <a:effectLst/>
                        </a:rPr>
                        <a:t>Q</a:t>
                      </a:r>
                      <a:r>
                        <a:rPr lang="en-US" sz="1600" baseline="-25000" dirty="0" smtClean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Q</a:t>
                      </a:r>
                      <a:r>
                        <a:rPr lang="en-US" sz="1600" baseline="-25000" dirty="0">
                          <a:effectLst/>
                        </a:rPr>
                        <a:t>2</a:t>
                      </a:r>
                      <a:r>
                        <a:rPr lang="en-US" sz="1600" baseline="30000" dirty="0">
                          <a:effectLst/>
                        </a:rPr>
                        <a:t>n+1</a:t>
                      </a:r>
                      <a:r>
                        <a:rPr lang="en-US" sz="1600" dirty="0">
                          <a:effectLst/>
                        </a:rPr>
                        <a:t>Q</a:t>
                      </a:r>
                      <a:r>
                        <a:rPr lang="en-US" sz="1600" baseline="-25000" dirty="0">
                          <a:effectLst/>
                        </a:rPr>
                        <a:t>1</a:t>
                      </a:r>
                      <a:r>
                        <a:rPr lang="en-US" sz="1600" baseline="30000" dirty="0">
                          <a:effectLst/>
                        </a:rPr>
                        <a:t>n+1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3990084286"/>
                  </a:ext>
                </a:extLst>
              </a:tr>
              <a:tr h="4000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  <a:endParaRPr lang="zh-CN" sz="2000" b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  <a:endParaRPr lang="zh-CN" sz="2000" b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909426214"/>
                  </a:ext>
                </a:extLst>
              </a:tr>
              <a:tr h="4000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0   1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0   0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4026658620"/>
                  </a:ext>
                </a:extLst>
              </a:tr>
              <a:tr h="4000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1   0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0   1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1060868066"/>
                  </a:ext>
                </a:extLst>
              </a:tr>
              <a:tr h="4000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1   1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0   1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415194866"/>
                  </a:ext>
                </a:extLst>
              </a:tr>
              <a:tr h="4000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0   0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1   0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1358263920"/>
                  </a:ext>
                </a:extLst>
              </a:tr>
              <a:tr h="4000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0   1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1   0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2064432735"/>
                  </a:ext>
                </a:extLst>
              </a:tr>
              <a:tr h="4000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1   0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1   1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1833431825"/>
                  </a:ext>
                </a:extLst>
              </a:tr>
              <a:tr h="4000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1   1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1   1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1919854994"/>
                  </a:ext>
                </a:extLst>
              </a:tr>
            </a:tbl>
          </a:graphicData>
        </a:graphic>
      </p:graphicFrame>
      <p:sp>
        <p:nvSpPr>
          <p:cNvPr id="86" name="矩形 85"/>
          <p:cNvSpPr/>
          <p:nvPr/>
        </p:nvSpPr>
        <p:spPr>
          <a:xfrm>
            <a:off x="2059842" y="321272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CC"/>
                </a:solidFill>
                <a:latin typeface="+mn-ea"/>
              </a:rPr>
              <a:t>F</a:t>
            </a:r>
            <a:r>
              <a:rPr lang="en-US" altLang="zh-CN" baseline="-25000" dirty="0">
                <a:solidFill>
                  <a:srgbClr val="0000CC"/>
                </a:solidFill>
                <a:latin typeface="+mn-ea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+mn-ea"/>
              </a:rPr>
              <a:t>F</a:t>
            </a:r>
            <a:r>
              <a:rPr lang="en-US" altLang="zh-CN" baseline="-25000" dirty="0">
                <a:solidFill>
                  <a:srgbClr val="0000CC"/>
                </a:solidFill>
                <a:latin typeface="+mn-ea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22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10.3.1</a:t>
            </a:r>
            <a:r>
              <a:rPr lang="zh-CN" altLang="en-US" sz="2400" b="1" spc="300" dirty="0">
                <a:latin typeface="+mj-ea"/>
                <a:ea typeface="+mj-ea"/>
              </a:rPr>
              <a:t>时序逻辑电路</a:t>
            </a:r>
            <a:r>
              <a:rPr lang="zh-CN" altLang="en-US" sz="2400" b="1" spc="300" dirty="0" smtClean="0">
                <a:latin typeface="+mj-ea"/>
                <a:ea typeface="+mj-ea"/>
              </a:rPr>
              <a:t>设计</a:t>
            </a:r>
            <a:r>
              <a:rPr lang="zh-CN" altLang="en-US" sz="2400" b="1" spc="300" dirty="0">
                <a:latin typeface="+mj-ea"/>
                <a:ea typeface="+mj-ea"/>
              </a:rPr>
              <a:t>方法</a:t>
            </a:r>
            <a:endParaRPr lang="en-US" altLang="zh-CN" sz="1600" dirty="0">
              <a:solidFill>
                <a:srgbClr val="FF0000"/>
              </a:solidFill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728414" y="990667"/>
            <a:ext cx="7018585" cy="57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algn="just" eaLnBrk="1" hangingPunct="1">
              <a:lnSpc>
                <a:spcPct val="131000"/>
              </a:lnSpc>
            </a:pPr>
            <a:r>
              <a:rPr lang="en-US" altLang="zh-CN" dirty="0" smtClean="0">
                <a:solidFill>
                  <a:srgbClr val="0000CC"/>
                </a:solidFill>
                <a:latin typeface="+mn-ea"/>
                <a:ea typeface="+mn-ea"/>
              </a:rPr>
              <a:t>【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例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  <a:ea typeface="+mn-ea"/>
              </a:rPr>
              <a:t>】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用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  <a:ea typeface="+mn-ea"/>
              </a:rPr>
              <a:t>D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触发器设计</a:t>
            </a: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一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个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  <a:ea typeface="+mn-ea"/>
              </a:rPr>
              <a:t>2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位右移的移位寄存器。</a:t>
            </a:r>
            <a:endParaRPr lang="zh-CN" altLang="en-US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728414" y="1838615"/>
            <a:ext cx="6746957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algn="just" eaLnBrk="1" hangingPunct="1">
              <a:lnSpc>
                <a:spcPct val="131000"/>
              </a:lnSpc>
            </a:pPr>
            <a:r>
              <a:rPr lang="en-US" altLang="zh-CN" sz="2000" dirty="0" smtClean="0">
                <a:solidFill>
                  <a:srgbClr val="0000CC"/>
                </a:solidFill>
                <a:latin typeface="+mn-ea"/>
                <a:ea typeface="+mn-ea"/>
              </a:rPr>
              <a:t>【</a:t>
            </a:r>
            <a:r>
              <a:rPr lang="zh-CN" altLang="en-US" sz="2000" dirty="0" smtClean="0">
                <a:solidFill>
                  <a:srgbClr val="0000CC"/>
                </a:solidFill>
                <a:latin typeface="+mn-ea"/>
                <a:ea typeface="+mn-ea"/>
              </a:rPr>
              <a:t>解</a:t>
            </a:r>
            <a:r>
              <a:rPr lang="en-US" altLang="zh-CN" sz="2000" dirty="0" smtClean="0">
                <a:solidFill>
                  <a:srgbClr val="0000CC"/>
                </a:solidFill>
                <a:latin typeface="+mn-ea"/>
                <a:ea typeface="+mn-ea"/>
              </a:rPr>
              <a:t>】</a:t>
            </a:r>
            <a:r>
              <a:rPr lang="zh-CN" altLang="en-US" sz="2000" dirty="0">
                <a:solidFill>
                  <a:srgbClr val="0000CC"/>
                </a:solidFill>
                <a:latin typeface="+mn-ea"/>
                <a:ea typeface="+mn-ea"/>
              </a:rPr>
              <a:t>状态转换表如下：</a:t>
            </a:r>
            <a:endParaRPr lang="en-US" altLang="zh-CN" sz="2000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83412"/>
              </p:ext>
            </p:extLst>
          </p:nvPr>
        </p:nvGraphicFramePr>
        <p:xfrm>
          <a:off x="1510466" y="2562812"/>
          <a:ext cx="3471109" cy="36004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109">
                  <a:extLst>
                    <a:ext uri="{9D8B030D-6E8A-4147-A177-3AD203B41FA5}">
                      <a16:colId xmlns:a16="http://schemas.microsoft.com/office/drawing/2014/main" val="2835730229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877580084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559825985"/>
                    </a:ext>
                  </a:extLst>
                </a:gridCol>
              </a:tblGrid>
              <a:tr h="4000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Q</a:t>
                      </a:r>
                      <a:r>
                        <a:rPr lang="en-US" sz="1600" baseline="-25000" dirty="0" smtClean="0">
                          <a:effectLst/>
                        </a:rPr>
                        <a:t>2  </a:t>
                      </a:r>
                      <a:r>
                        <a:rPr lang="en-US" sz="1600" dirty="0" smtClean="0">
                          <a:effectLst/>
                        </a:rPr>
                        <a:t>Q</a:t>
                      </a:r>
                      <a:r>
                        <a:rPr lang="en-US" sz="1600" baseline="-25000" dirty="0" smtClean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Q</a:t>
                      </a:r>
                      <a:r>
                        <a:rPr lang="en-US" sz="1600" baseline="-25000" dirty="0">
                          <a:effectLst/>
                        </a:rPr>
                        <a:t>2</a:t>
                      </a:r>
                      <a:r>
                        <a:rPr lang="en-US" sz="1600" baseline="30000" dirty="0">
                          <a:effectLst/>
                        </a:rPr>
                        <a:t>n+1</a:t>
                      </a:r>
                      <a:r>
                        <a:rPr lang="en-US" sz="1600" dirty="0">
                          <a:effectLst/>
                        </a:rPr>
                        <a:t>Q</a:t>
                      </a:r>
                      <a:r>
                        <a:rPr lang="en-US" sz="1600" baseline="-25000" dirty="0">
                          <a:effectLst/>
                        </a:rPr>
                        <a:t>1</a:t>
                      </a:r>
                      <a:r>
                        <a:rPr lang="en-US" sz="1600" baseline="30000" dirty="0">
                          <a:effectLst/>
                        </a:rPr>
                        <a:t>n+1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3990084286"/>
                  </a:ext>
                </a:extLst>
              </a:tr>
              <a:tr h="4000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  <a:endParaRPr lang="zh-CN" sz="2000" b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  <a:endParaRPr lang="zh-CN" sz="2000" b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909426214"/>
                  </a:ext>
                </a:extLst>
              </a:tr>
              <a:tr h="4000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0   1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0   0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4026658620"/>
                  </a:ext>
                </a:extLst>
              </a:tr>
              <a:tr h="4000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1   0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0   1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1060868066"/>
                  </a:ext>
                </a:extLst>
              </a:tr>
              <a:tr h="4000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1   1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0   1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415194866"/>
                  </a:ext>
                </a:extLst>
              </a:tr>
              <a:tr h="4000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0   0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1   0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1358263920"/>
                  </a:ext>
                </a:extLst>
              </a:tr>
              <a:tr h="4000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0   1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1   0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2064432735"/>
                  </a:ext>
                </a:extLst>
              </a:tr>
              <a:tr h="4000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1   0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1   1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1833431825"/>
                  </a:ext>
                </a:extLst>
              </a:tr>
              <a:tr h="40005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1   1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/>
                          <a:cs typeface="Times New Roman" panose="02020603050405020304" pitchFamily="18" charset="0"/>
                        </a:rPr>
                        <a:t>1   1</a:t>
                      </a:r>
                      <a:endParaRPr kumimoji="0" lang="zh-CN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191985499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610223" y="3172315"/>
            <a:ext cx="1059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Q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2</a:t>
            </a:r>
            <a:r>
              <a:rPr lang="en-US" altLang="zh-CN" baseline="30000" dirty="0" smtClean="0">
                <a:solidFill>
                  <a:srgbClr val="0000CC"/>
                </a:solidFill>
              </a:rPr>
              <a:t>n+1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</a:rPr>
              <a:t>=X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19749" y="4296562"/>
            <a:ext cx="1343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Q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CN" baseline="30000" dirty="0" smtClean="0">
                <a:solidFill>
                  <a:srgbClr val="0000CC"/>
                </a:solidFill>
              </a:rPr>
              <a:t>n+1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</a:rPr>
              <a:t>=</a:t>
            </a:r>
            <a:r>
              <a:rPr lang="en-US" altLang="zh-CN" dirty="0">
                <a:solidFill>
                  <a:srgbClr val="0000CC"/>
                </a:solidFill>
              </a:rPr>
              <a:t>Q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29473" y="3172315"/>
            <a:ext cx="1552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Q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2</a:t>
            </a:r>
            <a:r>
              <a:rPr lang="en-US" altLang="zh-CN" baseline="30000" dirty="0" smtClean="0">
                <a:solidFill>
                  <a:srgbClr val="0000CC"/>
                </a:solidFill>
              </a:rPr>
              <a:t>n+1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</a:rPr>
              <a:t>=D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endParaRPr lang="zh-CN" altLang="en-US" baseline="-25000" dirty="0">
              <a:solidFill>
                <a:srgbClr val="0000CC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305675" y="2379300"/>
            <a:ext cx="1990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D</a:t>
            </a:r>
            <a:r>
              <a:rPr lang="zh-CN" altLang="en-US" dirty="0" smtClean="0">
                <a:solidFill>
                  <a:srgbClr val="0000CC"/>
                </a:solidFill>
              </a:rPr>
              <a:t>触发器特性方程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CN" dirty="0" smtClean="0">
                <a:solidFill>
                  <a:srgbClr val="0000CC"/>
                </a:solidFill>
              </a:rPr>
              <a:t>Q</a:t>
            </a:r>
            <a:r>
              <a:rPr lang="en-US" altLang="zh-CN" baseline="30000" dirty="0" smtClean="0">
                <a:solidFill>
                  <a:srgbClr val="0000CC"/>
                </a:solidFill>
              </a:rPr>
              <a:t>n+1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</a:rPr>
              <a:t>=D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29473" y="4296562"/>
            <a:ext cx="1552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Q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CN" baseline="30000" dirty="0" smtClean="0">
                <a:solidFill>
                  <a:srgbClr val="0000CC"/>
                </a:solidFill>
              </a:rPr>
              <a:t>n+1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</a:rPr>
              <a:t>=D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endParaRPr lang="zh-CN" altLang="en-US" baseline="-25000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86875" y="3172315"/>
            <a:ext cx="1552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  <a:latin typeface="+mn-ea"/>
              </a:rPr>
              <a:t>D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2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</a:rPr>
              <a:t>=X</a:t>
            </a:r>
            <a:endParaRPr lang="zh-CN" altLang="en-US" baseline="-25000" dirty="0">
              <a:solidFill>
                <a:srgbClr val="0000CC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86875" y="4296562"/>
            <a:ext cx="1552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  <a:latin typeface="+mn-ea"/>
              </a:rPr>
              <a:t>D</a:t>
            </a:r>
            <a:r>
              <a:rPr lang="en-US" altLang="zh-CN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</a:rPr>
              <a:t>=</a:t>
            </a:r>
            <a:r>
              <a:rPr lang="en-US" altLang="zh-CN" dirty="0">
                <a:solidFill>
                  <a:srgbClr val="0000CC"/>
                </a:solidFill>
              </a:rPr>
              <a:t>Q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endParaRPr lang="zh-CN" altLang="en-US" baseline="-25000" dirty="0">
              <a:solidFill>
                <a:srgbClr val="0000CC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29250" y="3000375"/>
            <a:ext cx="3086100" cy="714375"/>
          </a:xfrm>
          <a:prstGeom prst="rect">
            <a:avLst/>
          </a:prstGeom>
          <a:noFill/>
          <a:ln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429250" y="4152165"/>
            <a:ext cx="3086100" cy="714375"/>
          </a:xfrm>
          <a:prstGeom prst="rect">
            <a:avLst/>
          </a:prstGeom>
          <a:noFill/>
          <a:ln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8696323" y="3297798"/>
            <a:ext cx="495300" cy="1846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8705848" y="4363041"/>
            <a:ext cx="495300" cy="1846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10.3.1</a:t>
            </a:r>
            <a:r>
              <a:rPr lang="zh-CN" altLang="en-US" sz="2400" b="1" spc="300" dirty="0">
                <a:latin typeface="+mj-ea"/>
                <a:ea typeface="+mj-ea"/>
              </a:rPr>
              <a:t>时序逻辑电路</a:t>
            </a:r>
            <a:r>
              <a:rPr lang="zh-CN" altLang="en-US" sz="2400" b="1" spc="300" dirty="0" smtClean="0">
                <a:latin typeface="+mj-ea"/>
                <a:ea typeface="+mj-ea"/>
              </a:rPr>
              <a:t>设计</a:t>
            </a:r>
            <a:r>
              <a:rPr lang="zh-CN" altLang="en-US" sz="2400" b="1" spc="300" dirty="0">
                <a:latin typeface="+mj-ea"/>
                <a:ea typeface="+mj-ea"/>
              </a:rPr>
              <a:t>方法</a:t>
            </a:r>
            <a:endParaRPr lang="en-US" altLang="zh-CN" sz="1600" dirty="0">
              <a:solidFill>
                <a:srgbClr val="FF0000"/>
              </a:solidFill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728414" y="990667"/>
            <a:ext cx="7018585" cy="57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algn="just" eaLnBrk="1" hangingPunct="1">
              <a:lnSpc>
                <a:spcPct val="131000"/>
              </a:lnSpc>
            </a:pPr>
            <a:r>
              <a:rPr lang="en-US" altLang="zh-CN" dirty="0" smtClean="0">
                <a:solidFill>
                  <a:srgbClr val="0000CC"/>
                </a:solidFill>
                <a:latin typeface="+mn-ea"/>
                <a:ea typeface="+mn-ea"/>
              </a:rPr>
              <a:t>【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例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  <a:ea typeface="+mn-ea"/>
              </a:rPr>
              <a:t>】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用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  <a:ea typeface="+mn-ea"/>
              </a:rPr>
              <a:t>D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触发器设计</a:t>
            </a: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一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个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  <a:ea typeface="+mn-ea"/>
              </a:rPr>
              <a:t>2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位右移的移位寄存器。</a:t>
            </a:r>
            <a:endParaRPr lang="zh-CN" altLang="en-US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728414" y="1838615"/>
            <a:ext cx="6746957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algn="just" eaLnBrk="1" hangingPunct="1">
              <a:lnSpc>
                <a:spcPct val="131000"/>
              </a:lnSpc>
            </a:pPr>
            <a:r>
              <a:rPr lang="en-US" altLang="zh-CN" sz="2000" dirty="0" smtClean="0">
                <a:solidFill>
                  <a:srgbClr val="0000CC"/>
                </a:solidFill>
                <a:latin typeface="+mn-ea"/>
                <a:ea typeface="+mn-ea"/>
              </a:rPr>
              <a:t>【</a:t>
            </a:r>
            <a:r>
              <a:rPr lang="zh-CN" altLang="en-US" sz="2000" dirty="0" smtClean="0">
                <a:solidFill>
                  <a:srgbClr val="0000CC"/>
                </a:solidFill>
                <a:latin typeface="+mn-ea"/>
                <a:ea typeface="+mn-ea"/>
              </a:rPr>
              <a:t>解</a:t>
            </a:r>
            <a:r>
              <a:rPr lang="en-US" altLang="zh-CN" sz="2000" dirty="0" smtClean="0">
                <a:solidFill>
                  <a:srgbClr val="0000CC"/>
                </a:solidFill>
                <a:latin typeface="+mn-ea"/>
                <a:ea typeface="+mn-ea"/>
              </a:rPr>
              <a:t>】</a:t>
            </a:r>
            <a:r>
              <a:rPr lang="zh-CN" altLang="en-US" sz="2000" dirty="0" smtClean="0">
                <a:solidFill>
                  <a:srgbClr val="0000CC"/>
                </a:solidFill>
                <a:latin typeface="+mn-ea"/>
                <a:ea typeface="+mn-ea"/>
              </a:rPr>
              <a:t>驱动方程</a:t>
            </a:r>
            <a:endParaRPr lang="en-US" altLang="zh-CN" sz="2000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5874" y="2562812"/>
            <a:ext cx="4848652" cy="2487240"/>
            <a:chOff x="5429250" y="2379300"/>
            <a:chExt cx="4848652" cy="2487240"/>
          </a:xfrm>
        </p:grpSpPr>
        <p:sp>
          <p:nvSpPr>
            <p:cNvPr id="6" name="矩形 5"/>
            <p:cNvSpPr/>
            <p:nvPr/>
          </p:nvSpPr>
          <p:spPr>
            <a:xfrm>
              <a:off x="5610223" y="3172315"/>
              <a:ext cx="10599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rgbClr val="0000CC"/>
                  </a:solidFill>
                </a:rPr>
                <a:t>Q</a:t>
              </a:r>
              <a:r>
                <a:rPr lang="en-US" altLang="zh-CN" baseline="-25000" dirty="0" smtClean="0">
                  <a:solidFill>
                    <a:srgbClr val="0000CC"/>
                  </a:solidFill>
                </a:rPr>
                <a:t>2</a:t>
              </a:r>
              <a:r>
                <a:rPr lang="en-US" altLang="zh-CN" baseline="30000" dirty="0" smtClean="0">
                  <a:solidFill>
                    <a:srgbClr val="0000CC"/>
                  </a:solidFill>
                </a:rPr>
                <a:t>n+1</a:t>
              </a:r>
              <a:r>
                <a:rPr lang="en-US" altLang="zh-CN" dirty="0" smtClean="0">
                  <a:solidFill>
                    <a:srgbClr val="0000CC"/>
                  </a:solidFill>
                  <a:latin typeface="+mn-ea"/>
                </a:rPr>
                <a:t>=X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19749" y="4296562"/>
              <a:ext cx="13430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rgbClr val="0000CC"/>
                  </a:solidFill>
                </a:rPr>
                <a:t>Q</a:t>
              </a:r>
              <a:r>
                <a:rPr lang="en-US" altLang="zh-CN" baseline="-25000" dirty="0" smtClean="0">
                  <a:solidFill>
                    <a:srgbClr val="0000CC"/>
                  </a:solidFill>
                </a:rPr>
                <a:t>1</a:t>
              </a:r>
              <a:r>
                <a:rPr lang="en-US" altLang="zh-CN" baseline="30000" dirty="0" smtClean="0">
                  <a:solidFill>
                    <a:srgbClr val="0000CC"/>
                  </a:solidFill>
                </a:rPr>
                <a:t>n+1</a:t>
              </a:r>
              <a:r>
                <a:rPr lang="en-US" altLang="zh-CN" dirty="0" smtClean="0">
                  <a:solidFill>
                    <a:srgbClr val="0000CC"/>
                  </a:solidFill>
                  <a:latin typeface="+mn-ea"/>
                </a:rPr>
                <a:t>=</a:t>
              </a:r>
              <a:r>
                <a:rPr lang="en-US" altLang="zh-CN" dirty="0">
                  <a:solidFill>
                    <a:srgbClr val="0000CC"/>
                  </a:solidFill>
                </a:rPr>
                <a:t>Q</a:t>
              </a:r>
              <a:r>
                <a:rPr lang="en-US" altLang="zh-CN" baseline="-25000" dirty="0">
                  <a:solidFill>
                    <a:srgbClr val="0000CC"/>
                  </a:solidFill>
                </a:rPr>
                <a:t>2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229473" y="3172315"/>
              <a:ext cx="15525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rgbClr val="0000CC"/>
                  </a:solidFill>
                </a:rPr>
                <a:t>Q</a:t>
              </a:r>
              <a:r>
                <a:rPr lang="en-US" altLang="zh-CN" baseline="-25000" dirty="0" smtClean="0">
                  <a:solidFill>
                    <a:srgbClr val="0000CC"/>
                  </a:solidFill>
                </a:rPr>
                <a:t>2</a:t>
              </a:r>
              <a:r>
                <a:rPr lang="en-US" altLang="zh-CN" baseline="30000" dirty="0" smtClean="0">
                  <a:solidFill>
                    <a:srgbClr val="0000CC"/>
                  </a:solidFill>
                </a:rPr>
                <a:t>n+1</a:t>
              </a:r>
              <a:r>
                <a:rPr lang="en-US" altLang="zh-CN" dirty="0" smtClean="0">
                  <a:solidFill>
                    <a:srgbClr val="0000CC"/>
                  </a:solidFill>
                  <a:latin typeface="+mn-ea"/>
                </a:rPr>
                <a:t>=D</a:t>
              </a:r>
              <a:r>
                <a:rPr lang="en-US" altLang="zh-CN" baseline="-25000" dirty="0">
                  <a:solidFill>
                    <a:srgbClr val="0000CC"/>
                  </a:solidFill>
                </a:rPr>
                <a:t>2</a:t>
              </a:r>
              <a:endParaRPr lang="zh-CN" altLang="en-US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305675" y="2379300"/>
              <a:ext cx="19907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rgbClr val="0000CC"/>
                  </a:solidFill>
                </a:rPr>
                <a:t>D</a:t>
              </a:r>
              <a:r>
                <a:rPr lang="zh-CN" altLang="en-US" dirty="0" smtClean="0">
                  <a:solidFill>
                    <a:srgbClr val="0000CC"/>
                  </a:solidFill>
                </a:rPr>
                <a:t>触发器特性方程</a:t>
              </a:r>
              <a:endParaRPr lang="en-US" altLang="zh-CN" dirty="0" smtClean="0">
                <a:solidFill>
                  <a:srgbClr val="0000CC"/>
                </a:solidFill>
              </a:endParaRPr>
            </a:p>
            <a:p>
              <a:r>
                <a:rPr lang="en-US" altLang="zh-CN" dirty="0" smtClean="0">
                  <a:solidFill>
                    <a:srgbClr val="0000CC"/>
                  </a:solidFill>
                </a:rPr>
                <a:t>Q</a:t>
              </a:r>
              <a:r>
                <a:rPr lang="en-US" altLang="zh-CN" baseline="30000" dirty="0" smtClean="0">
                  <a:solidFill>
                    <a:srgbClr val="0000CC"/>
                  </a:solidFill>
                </a:rPr>
                <a:t>n+1</a:t>
              </a:r>
              <a:r>
                <a:rPr lang="en-US" altLang="zh-CN" dirty="0" smtClean="0">
                  <a:solidFill>
                    <a:srgbClr val="0000CC"/>
                  </a:solidFill>
                  <a:latin typeface="+mn-ea"/>
                </a:rPr>
                <a:t>=D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229473" y="4296562"/>
              <a:ext cx="15525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rgbClr val="0000CC"/>
                  </a:solidFill>
                </a:rPr>
                <a:t>Q</a:t>
              </a:r>
              <a:r>
                <a:rPr lang="en-US" altLang="zh-CN" baseline="-25000" dirty="0" smtClean="0">
                  <a:solidFill>
                    <a:srgbClr val="0000CC"/>
                  </a:solidFill>
                </a:rPr>
                <a:t>1</a:t>
              </a:r>
              <a:r>
                <a:rPr lang="en-US" altLang="zh-CN" baseline="30000" dirty="0" smtClean="0">
                  <a:solidFill>
                    <a:srgbClr val="0000CC"/>
                  </a:solidFill>
                </a:rPr>
                <a:t>n+1</a:t>
              </a:r>
              <a:r>
                <a:rPr lang="en-US" altLang="zh-CN" dirty="0" smtClean="0">
                  <a:solidFill>
                    <a:srgbClr val="0000CC"/>
                  </a:solidFill>
                  <a:latin typeface="+mn-ea"/>
                </a:rPr>
                <a:t>=D</a:t>
              </a:r>
              <a:r>
                <a:rPr lang="en-US" altLang="zh-CN" baseline="-25000" dirty="0">
                  <a:solidFill>
                    <a:srgbClr val="0000CC"/>
                  </a:solidFill>
                </a:rPr>
                <a:t>1</a:t>
              </a:r>
              <a:endParaRPr lang="zh-CN" altLang="en-US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286876" y="3172315"/>
              <a:ext cx="8576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rgbClr val="0000CC"/>
                  </a:solidFill>
                  <a:latin typeface="+mn-ea"/>
                </a:rPr>
                <a:t>D</a:t>
              </a:r>
              <a:r>
                <a:rPr lang="en-US" altLang="zh-CN" baseline="-25000" dirty="0" smtClean="0">
                  <a:solidFill>
                    <a:srgbClr val="0000CC"/>
                  </a:solidFill>
                </a:rPr>
                <a:t>2</a:t>
              </a:r>
              <a:r>
                <a:rPr lang="en-US" altLang="zh-CN" dirty="0" smtClean="0">
                  <a:solidFill>
                    <a:srgbClr val="0000CC"/>
                  </a:solidFill>
                  <a:latin typeface="+mn-ea"/>
                </a:rPr>
                <a:t>=X</a:t>
              </a:r>
              <a:endParaRPr lang="zh-CN" altLang="en-US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286876" y="4296562"/>
              <a:ext cx="9910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rgbClr val="0000CC"/>
                  </a:solidFill>
                  <a:latin typeface="+mn-ea"/>
                </a:rPr>
                <a:t>D</a:t>
              </a:r>
              <a:r>
                <a:rPr lang="en-US" altLang="zh-CN" baseline="-25000" dirty="0" smtClean="0">
                  <a:solidFill>
                    <a:srgbClr val="0000CC"/>
                  </a:solidFill>
                </a:rPr>
                <a:t>1</a:t>
              </a:r>
              <a:r>
                <a:rPr lang="en-US" altLang="zh-CN" dirty="0" smtClean="0">
                  <a:solidFill>
                    <a:srgbClr val="0000CC"/>
                  </a:solidFill>
                  <a:latin typeface="+mn-ea"/>
                </a:rPr>
                <a:t>=</a:t>
              </a:r>
              <a:r>
                <a:rPr lang="en-US" altLang="zh-CN" dirty="0">
                  <a:solidFill>
                    <a:srgbClr val="0000CC"/>
                  </a:solidFill>
                </a:rPr>
                <a:t>Q</a:t>
              </a:r>
              <a:r>
                <a:rPr lang="en-US" altLang="zh-CN" baseline="-25000" dirty="0">
                  <a:solidFill>
                    <a:srgbClr val="0000CC"/>
                  </a:solidFill>
                </a:rPr>
                <a:t>2</a:t>
              </a:r>
              <a:endParaRPr lang="zh-CN" altLang="en-US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429250" y="3000375"/>
              <a:ext cx="3086100" cy="714375"/>
            </a:xfrm>
            <a:prstGeom prst="rect">
              <a:avLst/>
            </a:prstGeom>
            <a:noFill/>
            <a:ln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429250" y="4152165"/>
              <a:ext cx="3086100" cy="714375"/>
            </a:xfrm>
            <a:prstGeom prst="rect">
              <a:avLst/>
            </a:prstGeom>
            <a:noFill/>
            <a:ln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>
              <a:off x="8696323" y="3297798"/>
              <a:ext cx="495300" cy="18466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右箭头 41"/>
            <p:cNvSpPr/>
            <p:nvPr/>
          </p:nvSpPr>
          <p:spPr>
            <a:xfrm>
              <a:off x="8705848" y="4363041"/>
              <a:ext cx="495300" cy="18466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619449" y="2399307"/>
            <a:ext cx="4005225" cy="2997910"/>
            <a:chOff x="5775045" y="2693182"/>
            <a:chExt cx="4005225" cy="2997910"/>
          </a:xfrm>
        </p:grpSpPr>
        <p:sp>
          <p:nvSpPr>
            <p:cNvPr id="16" name="矩形 15"/>
            <p:cNvSpPr/>
            <p:nvPr/>
          </p:nvSpPr>
          <p:spPr>
            <a:xfrm>
              <a:off x="7259861" y="2693182"/>
              <a:ext cx="4106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2060"/>
                  </a:solidFill>
                </a:rPr>
                <a:t>F</a:t>
              </a:r>
              <a:r>
                <a:rPr lang="en-US" altLang="zh-CN" baseline="-25000" dirty="0" smtClean="0">
                  <a:solidFill>
                    <a:srgbClr val="002060"/>
                  </a:solidFill>
                </a:rPr>
                <a:t>2</a:t>
              </a:r>
              <a:endParaRPr lang="en-US" altLang="zh-CN" dirty="0">
                <a:solidFill>
                  <a:srgbClr val="00206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503920" y="3731085"/>
              <a:ext cx="1276350" cy="923041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FF1</a:t>
              </a:r>
              <a:endParaRPr lang="zh-CN" altLang="en-US" dirty="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856345" y="4654126"/>
              <a:ext cx="0" cy="362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8833485" y="3619711"/>
              <a:ext cx="108000" cy="108000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8893860" y="3215069"/>
              <a:ext cx="0" cy="4018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55" idx="2"/>
            </p:cNvCxnSpPr>
            <p:nvPr/>
          </p:nvCxnSpPr>
          <p:spPr>
            <a:xfrm>
              <a:off x="9366847" y="3070643"/>
              <a:ext cx="5168" cy="657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9207222" y="3660151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2060"/>
                  </a:solidFill>
                </a:rPr>
                <a:t>Q</a:t>
              </a:r>
              <a:r>
                <a:rPr lang="en-US" altLang="zh-CN" baseline="-25000" dirty="0" smtClean="0">
                  <a:solidFill>
                    <a:srgbClr val="002060"/>
                  </a:solidFill>
                </a:rPr>
                <a:t>1</a:t>
              </a:r>
              <a:endParaRPr lang="en-US" altLang="zh-CN" dirty="0">
                <a:solidFill>
                  <a:srgbClr val="00206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716904" y="3704282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2060"/>
                  </a:solidFill>
                </a:rPr>
                <a:t>Q</a:t>
              </a:r>
              <a:r>
                <a:rPr lang="en-US" altLang="zh-CN" baseline="-25000" dirty="0" smtClean="0">
                  <a:solidFill>
                    <a:srgbClr val="002060"/>
                  </a:solidFill>
                </a:rPr>
                <a:t>1</a:t>
              </a:r>
              <a:endParaRPr lang="en-US" altLang="zh-CN" dirty="0">
                <a:solidFill>
                  <a:srgbClr val="002060"/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8806890" y="3773430"/>
              <a:ext cx="1446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6" name="组合 25"/>
            <p:cNvGrpSpPr/>
            <p:nvPr/>
          </p:nvGrpSpPr>
          <p:grpSpPr>
            <a:xfrm>
              <a:off x="9318560" y="4484900"/>
              <a:ext cx="113243" cy="165637"/>
              <a:chOff x="6089437" y="2720340"/>
              <a:chExt cx="113243" cy="165637"/>
            </a:xfrm>
          </p:grpSpPr>
          <p:cxnSp>
            <p:nvCxnSpPr>
              <p:cNvPr id="22" name="直接连接符 21"/>
              <p:cNvCxnSpPr/>
              <p:nvPr/>
            </p:nvCxnSpPr>
            <p:spPr>
              <a:xfrm flipH="1">
                <a:off x="6089437" y="2720340"/>
                <a:ext cx="51646" cy="1656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6141083" y="2720340"/>
                <a:ext cx="61597" cy="1656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3" name="矩形 42"/>
            <p:cNvSpPr/>
            <p:nvPr/>
          </p:nvSpPr>
          <p:spPr>
            <a:xfrm>
              <a:off x="6592699" y="3725159"/>
              <a:ext cx="1276350" cy="923041"/>
            </a:xfrm>
            <a:prstGeom prst="rect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FF2</a:t>
              </a:r>
              <a:endParaRPr lang="zh-CN" altLang="en-US" dirty="0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6945124" y="4648200"/>
              <a:ext cx="0" cy="3967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6922264" y="3613785"/>
              <a:ext cx="108000" cy="108000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6982639" y="3209143"/>
              <a:ext cx="0" cy="4018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16" idx="2"/>
            </p:cNvCxnSpPr>
            <p:nvPr/>
          </p:nvCxnSpPr>
          <p:spPr>
            <a:xfrm flipH="1">
              <a:off x="7460794" y="3062514"/>
              <a:ext cx="4412" cy="6592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7296001" y="3654225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2060"/>
                  </a:solidFill>
                </a:rPr>
                <a:t>Q</a:t>
              </a:r>
              <a:r>
                <a:rPr lang="en-US" altLang="zh-CN" baseline="-25000" dirty="0" smtClean="0">
                  <a:solidFill>
                    <a:srgbClr val="002060"/>
                  </a:solidFill>
                </a:rPr>
                <a:t>2</a:t>
              </a:r>
              <a:endParaRPr lang="en-US" altLang="zh-CN" dirty="0">
                <a:solidFill>
                  <a:srgbClr val="00206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805683" y="3698356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2060"/>
                  </a:solidFill>
                </a:rPr>
                <a:t>Q</a:t>
              </a:r>
              <a:r>
                <a:rPr lang="en-US" altLang="zh-CN" baseline="-25000" dirty="0" smtClean="0">
                  <a:solidFill>
                    <a:srgbClr val="002060"/>
                  </a:solidFill>
                </a:rPr>
                <a:t>2</a:t>
              </a:r>
              <a:endParaRPr lang="en-US" altLang="zh-CN" dirty="0">
                <a:solidFill>
                  <a:srgbClr val="002060"/>
                </a:solidFill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6895669" y="3767504"/>
              <a:ext cx="1446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7407339" y="4478974"/>
              <a:ext cx="113243" cy="165637"/>
              <a:chOff x="6089437" y="2720340"/>
              <a:chExt cx="113243" cy="165637"/>
            </a:xfrm>
          </p:grpSpPr>
          <p:cxnSp>
            <p:nvCxnSpPr>
              <p:cNvPr id="53" name="直接连接符 52"/>
              <p:cNvCxnSpPr/>
              <p:nvPr/>
            </p:nvCxnSpPr>
            <p:spPr>
              <a:xfrm flipH="1">
                <a:off x="6089437" y="2720340"/>
                <a:ext cx="51646" cy="1656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6141083" y="2720340"/>
                <a:ext cx="61597" cy="1656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5" name="矩形 54"/>
            <p:cNvSpPr/>
            <p:nvPr/>
          </p:nvSpPr>
          <p:spPr>
            <a:xfrm>
              <a:off x="9161502" y="2701311"/>
              <a:ext cx="4106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2060"/>
                  </a:solidFill>
                </a:rPr>
                <a:t>F</a:t>
              </a:r>
              <a:r>
                <a:rPr lang="en-US" altLang="zh-CN" baseline="-25000" dirty="0" smtClean="0">
                  <a:solidFill>
                    <a:srgbClr val="002060"/>
                  </a:solidFill>
                </a:rPr>
                <a:t>1</a:t>
              </a:r>
              <a:endParaRPr lang="en-US" altLang="zh-CN" dirty="0">
                <a:solidFill>
                  <a:srgbClr val="002060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775045" y="5321760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2060"/>
                  </a:solidFill>
                </a:rPr>
                <a:t>CP</a:t>
              </a:r>
              <a:endParaRPr lang="en-US" altLang="zh-CN" dirty="0">
                <a:solidFill>
                  <a:srgbClr val="002060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9370695" y="4659566"/>
              <a:ext cx="0" cy="7707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7459474" y="4648200"/>
              <a:ext cx="0" cy="7707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6271260" y="5418974"/>
              <a:ext cx="31068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椭圆 57"/>
            <p:cNvSpPr/>
            <p:nvPr/>
          </p:nvSpPr>
          <p:spPr>
            <a:xfrm>
              <a:off x="7402926" y="5353366"/>
              <a:ext cx="108000" cy="108000"/>
            </a:xfrm>
            <a:prstGeom prst="ellipse">
              <a:avLst/>
            </a:prstGeom>
            <a:solidFill>
              <a:schemeClr val="tx1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6759134" y="4301645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2060"/>
                  </a:solidFill>
                </a:rPr>
                <a:t>D</a:t>
              </a:r>
              <a:r>
                <a:rPr lang="en-US" altLang="zh-CN" baseline="-25000" dirty="0" smtClean="0">
                  <a:solidFill>
                    <a:srgbClr val="002060"/>
                  </a:solidFill>
                </a:rPr>
                <a:t>2</a:t>
              </a:r>
              <a:endParaRPr lang="en-US" altLang="zh-CN" dirty="0">
                <a:solidFill>
                  <a:srgbClr val="002060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682902" y="4294308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2060"/>
                  </a:solidFill>
                </a:rPr>
                <a:t>D</a:t>
              </a:r>
              <a:r>
                <a:rPr lang="en-US" altLang="zh-CN" baseline="-25000" dirty="0" smtClean="0">
                  <a:solidFill>
                    <a:srgbClr val="002060"/>
                  </a:solidFill>
                </a:rPr>
                <a:t>1</a:t>
              </a:r>
              <a:endParaRPr lang="en-US" altLang="zh-CN" dirty="0">
                <a:solidFill>
                  <a:srgbClr val="002060"/>
                </a:solidFill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 flipH="1">
              <a:off x="6248401" y="5044953"/>
              <a:ext cx="6967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5883612" y="4832172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2060"/>
                  </a:solidFill>
                </a:rPr>
                <a:t>X</a:t>
              </a:r>
              <a:endParaRPr lang="en-US" altLang="zh-CN" dirty="0">
                <a:solidFill>
                  <a:srgbClr val="002060"/>
                </a:solidFill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7456926" y="3410069"/>
              <a:ext cx="6507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8107680" y="3410069"/>
              <a:ext cx="0" cy="16067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8107680" y="5016838"/>
              <a:ext cx="7486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9" name="椭圆 88"/>
            <p:cNvSpPr/>
            <p:nvPr/>
          </p:nvSpPr>
          <p:spPr>
            <a:xfrm>
              <a:off x="7410546" y="3364546"/>
              <a:ext cx="108000" cy="108000"/>
            </a:xfrm>
            <a:prstGeom prst="ellipse">
              <a:avLst/>
            </a:prstGeom>
            <a:solidFill>
              <a:schemeClr val="tx1"/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077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10.1 </a:t>
            </a:r>
            <a:r>
              <a:rPr lang="zh-CN" altLang="en-US" sz="2400" b="1" spc="300" dirty="0" smtClean="0">
                <a:latin typeface="+mj-ea"/>
                <a:ea typeface="+mj-ea"/>
              </a:rPr>
              <a:t>触发器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75874" y="1027891"/>
            <a:ext cx="6441187" cy="1323439"/>
            <a:chOff x="875874" y="1075043"/>
            <a:chExt cx="6441187" cy="1323439"/>
          </a:xfrm>
        </p:grpSpPr>
        <p:sp>
          <p:nvSpPr>
            <p:cNvPr id="5" name="矩形 4"/>
            <p:cNvSpPr/>
            <p:nvPr/>
          </p:nvSpPr>
          <p:spPr>
            <a:xfrm>
              <a:off x="875874" y="1075043"/>
              <a:ext cx="6441187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kern="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触发器：有</a:t>
              </a:r>
              <a:r>
                <a:rPr lang="zh-CN" altLang="en-US" sz="2000" kern="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两个互补的输出</a:t>
              </a:r>
              <a:r>
                <a:rPr lang="zh-CN" altLang="en-US" sz="2000" kern="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</a:t>
              </a:r>
              <a:r>
                <a:rPr lang="en-US" altLang="zh-CN" sz="2000" kern="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r>
                <a:rPr lang="zh-CN" altLang="en-US" sz="2000" kern="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kern="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r>
                <a:rPr lang="zh-CN" altLang="en-US" sz="2000" kern="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2000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2000" kern="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kern="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有</a:t>
              </a:r>
              <a:r>
                <a:rPr lang="zh-CN" altLang="en-US" sz="2000" kern="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两个稳定的</a:t>
              </a:r>
              <a:r>
                <a:rPr lang="zh-CN" altLang="en-US" sz="2000" kern="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</a:t>
              </a:r>
              <a:r>
                <a:rPr lang="en-US" altLang="zh-CN" sz="2000" kern="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Q=0</a:t>
              </a:r>
              <a:r>
                <a:rPr lang="zh-CN" altLang="en-US" sz="2000" kern="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000" kern="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Q=1</a:t>
              </a:r>
              <a:r>
                <a:rPr lang="zh-CN" altLang="en-US" sz="2000" kern="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r>
                <a:rPr lang="en-US" altLang="zh-CN" sz="2000" kern="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Q=1</a:t>
              </a:r>
              <a:r>
                <a:rPr lang="zh-CN" altLang="en-US" sz="2000" kern="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000" kern="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Q=0</a:t>
              </a:r>
            </a:p>
            <a:p>
              <a:r>
                <a:rPr lang="en-US" altLang="zh-CN" sz="2000" kern="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kern="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   </a:t>
              </a:r>
              <a:r>
                <a:rPr lang="en-US" altLang="zh-CN" sz="2000" kern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2000" kern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态</a:t>
              </a:r>
              <a:r>
                <a:rPr lang="zh-CN" altLang="en-US" sz="2000" kern="0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</a:t>
              </a:r>
              <a:r>
                <a:rPr lang="en-US" altLang="zh-CN" sz="2000" kern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kern="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态</a:t>
              </a:r>
              <a:endPara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717646" y="1107831"/>
              <a:ext cx="193431" cy="0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027540" y="1727748"/>
              <a:ext cx="193431" cy="0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623789" y="1721892"/>
              <a:ext cx="193431" cy="0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875874" y="2585705"/>
            <a:ext cx="96707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0" dirty="0">
                <a:solidFill>
                  <a:srgbClr val="0000CC"/>
                </a:solidFill>
                <a:latin typeface="+mn-ea"/>
              </a:rPr>
              <a:t>触发器状态的变化：</a:t>
            </a:r>
            <a:r>
              <a:rPr lang="zh-CN" altLang="zh-CN" sz="2000" kern="0" dirty="0">
                <a:solidFill>
                  <a:srgbClr val="0000CC"/>
                </a:solidFill>
                <a:latin typeface="+mn-ea"/>
              </a:rPr>
              <a:t>特定</a:t>
            </a:r>
            <a:r>
              <a:rPr lang="zh-CN" altLang="zh-CN" sz="200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的输入信号的作用下，触发器可以从一个稳定状态转移到另一个稳定状态，输入信号撤销后，保持新的状态不变</a:t>
            </a:r>
            <a:r>
              <a:rPr lang="zh-CN" altLang="zh-CN" sz="2000" dirty="0" smtClean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solidFill>
                <a:srgbClr val="0000CC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000" dirty="0" smtClean="0">
              <a:solidFill>
                <a:srgbClr val="0000CC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zh-CN" altLang="zh-CN" sz="2000" dirty="0" smtClean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通常</a:t>
            </a:r>
            <a:r>
              <a:rPr lang="zh-CN" altLang="zh-CN" sz="200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把输入信号作用前的状态称为“</a:t>
            </a:r>
            <a:r>
              <a:rPr lang="zh-CN" altLang="zh-CN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现态</a:t>
            </a:r>
            <a:r>
              <a:rPr lang="zh-CN" altLang="zh-CN" sz="200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”，记作</a:t>
            </a:r>
            <a:r>
              <a:rPr lang="es-ES" altLang="zh-CN" sz="2000" dirty="0">
                <a:solidFill>
                  <a:srgbClr val="FF0000"/>
                </a:solidFill>
                <a:latin typeface="+mn-ea"/>
              </a:rPr>
              <a:t>Q</a:t>
            </a:r>
            <a:r>
              <a:rPr lang="es-ES" altLang="zh-CN" sz="2400" baseline="3000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zh-CN" sz="200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（为了</a:t>
            </a:r>
            <a:r>
              <a:rPr lang="zh-CN" altLang="zh-CN" sz="2000" dirty="0" smtClean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简单，</a:t>
            </a:r>
            <a:r>
              <a:rPr lang="zh-CN" altLang="zh-CN" sz="200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es-ES" altLang="zh-CN" sz="2000" dirty="0">
                <a:solidFill>
                  <a:srgbClr val="0000CC"/>
                </a:solidFill>
                <a:latin typeface="+mn-ea"/>
              </a:rPr>
              <a:t>Q</a:t>
            </a:r>
            <a:r>
              <a:rPr lang="zh-CN" altLang="zh-CN" sz="200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表示现态）</a:t>
            </a:r>
            <a:r>
              <a:rPr lang="zh-CN" altLang="zh-CN" sz="2000" dirty="0" smtClean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solidFill>
                <a:srgbClr val="0000CC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000" dirty="0" smtClean="0">
              <a:solidFill>
                <a:srgbClr val="0000CC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zh-CN" altLang="zh-CN" sz="2000" dirty="0" smtClean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把</a:t>
            </a:r>
            <a:r>
              <a:rPr lang="zh-CN" altLang="zh-CN" sz="200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输入信号作用后的状态称为“</a:t>
            </a:r>
            <a:r>
              <a:rPr lang="zh-CN" altLang="zh-CN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次态</a:t>
            </a:r>
            <a:r>
              <a:rPr lang="zh-CN" altLang="zh-CN" sz="200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”，记作</a:t>
            </a:r>
            <a:r>
              <a:rPr lang="es-ES" altLang="zh-CN" sz="2000" dirty="0">
                <a:solidFill>
                  <a:srgbClr val="FF0000"/>
                </a:solidFill>
                <a:latin typeface="+mn-ea"/>
              </a:rPr>
              <a:t>Q</a:t>
            </a:r>
            <a:r>
              <a:rPr lang="es-ES" altLang="zh-CN" sz="2000" baseline="30000" dirty="0">
                <a:solidFill>
                  <a:srgbClr val="FF0000"/>
                </a:solidFill>
                <a:latin typeface="+mn-ea"/>
              </a:rPr>
              <a:t>n+1</a:t>
            </a:r>
            <a:r>
              <a:rPr lang="zh-CN" altLang="zh-CN" sz="200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5874" y="5174120"/>
            <a:ext cx="98683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触发器是构成时序电路的基础</a:t>
            </a:r>
            <a:r>
              <a:rPr lang="zh-CN" altLang="en-US" sz="2000" dirty="0" smtClean="0">
                <a:solidFill>
                  <a:srgbClr val="FF0000"/>
                </a:solidFill>
              </a:rPr>
              <a:t>，具有记忆功能，可以</a:t>
            </a:r>
            <a:r>
              <a:rPr lang="zh-CN" altLang="en-US" sz="2000" dirty="0">
                <a:solidFill>
                  <a:srgbClr val="FF0000"/>
                </a:solidFill>
              </a:rPr>
              <a:t>储存一位二进制信息。</a:t>
            </a:r>
          </a:p>
        </p:txBody>
      </p:sp>
    </p:spTree>
    <p:extLst>
      <p:ext uri="{BB962C8B-B14F-4D97-AF65-F5344CB8AC3E}">
        <p14:creationId xmlns:p14="http://schemas.microsoft.com/office/powerpoint/2010/main" val="328601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F03F958-AE97-4130-8476-A73A6DA840B9}"/>
              </a:ext>
            </a:extLst>
          </p:cNvPr>
          <p:cNvSpPr/>
          <p:nvPr/>
        </p:nvSpPr>
        <p:spPr>
          <a:xfrm>
            <a:off x="0" y="4635500"/>
            <a:ext cx="12192000" cy="2222500"/>
          </a:xfrm>
          <a:prstGeom prst="rect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F01750-7A0D-4169-A63B-6877571FDD0D}"/>
              </a:ext>
            </a:extLst>
          </p:cNvPr>
          <p:cNvSpPr txBox="1"/>
          <p:nvPr/>
        </p:nvSpPr>
        <p:spPr>
          <a:xfrm>
            <a:off x="0" y="2658204"/>
            <a:ext cx="12191999" cy="75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spc="300" dirty="0" smtClean="0">
                <a:latin typeface="+mj-ea"/>
                <a:ea typeface="+mj-ea"/>
              </a:rPr>
              <a:t>10.4 </a:t>
            </a:r>
            <a:r>
              <a:rPr lang="zh-CN" altLang="en-US" sz="3600" b="1" spc="300" dirty="0" smtClean="0">
                <a:latin typeface="+mj-ea"/>
                <a:ea typeface="+mj-ea"/>
              </a:rPr>
              <a:t>常用</a:t>
            </a:r>
            <a:r>
              <a:rPr lang="zh-CN" altLang="en-US" sz="3600" b="1" spc="300" dirty="0">
                <a:latin typeface="+mj-ea"/>
                <a:ea typeface="+mj-ea"/>
              </a:rPr>
              <a:t>的时序逻辑</a:t>
            </a:r>
            <a:r>
              <a:rPr lang="zh-CN" altLang="en-US" sz="3600" b="1" spc="300" dirty="0" smtClean="0">
                <a:latin typeface="+mj-ea"/>
                <a:ea typeface="+mj-ea"/>
              </a:rPr>
              <a:t>模块</a:t>
            </a:r>
            <a:endParaRPr lang="zh-CN" altLang="en-US" sz="3600" b="1" spc="300" dirty="0">
              <a:latin typeface="+mj-ea"/>
              <a:ea typeface="+mj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1BE9768-DA90-4E91-9EB2-FBCB00DC3F09}"/>
              </a:ext>
            </a:extLst>
          </p:cNvPr>
          <p:cNvSpPr/>
          <p:nvPr/>
        </p:nvSpPr>
        <p:spPr>
          <a:xfrm>
            <a:off x="1" y="3489199"/>
            <a:ext cx="12191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cs typeface="Arial" panose="020B0604020202020204" pitchFamily="34" charset="0"/>
              </a:rPr>
              <a:t>Common sequential logic modules</a:t>
            </a:r>
          </a:p>
        </p:txBody>
      </p:sp>
    </p:spTree>
    <p:extLst>
      <p:ext uri="{BB962C8B-B14F-4D97-AF65-F5344CB8AC3E}">
        <p14:creationId xmlns:p14="http://schemas.microsoft.com/office/powerpoint/2010/main" val="15433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10.4.1 </a:t>
            </a:r>
            <a:r>
              <a:rPr lang="zh-CN" altLang="en-US" sz="2400" b="1" spc="300" dirty="0" smtClean="0">
                <a:latin typeface="+mj-ea"/>
                <a:ea typeface="+mj-ea"/>
              </a:rPr>
              <a:t>计数器</a:t>
            </a:r>
            <a:endParaRPr lang="en-US" altLang="zh-CN" sz="1600" dirty="0">
              <a:solidFill>
                <a:srgbClr val="FF0000"/>
              </a:solidFill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75874" y="1060495"/>
            <a:ext cx="10858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+mn-ea"/>
              </a:rPr>
              <a:t>计数器功能：</a:t>
            </a:r>
            <a:endParaRPr lang="en-US" altLang="zh-CN" dirty="0" smtClean="0">
              <a:solidFill>
                <a:srgbClr val="0000CC"/>
              </a:solidFill>
              <a:latin typeface="+mn-ea"/>
            </a:endParaRPr>
          </a:p>
          <a:p>
            <a:r>
              <a:rPr lang="en-US" altLang="zh-CN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</a:rPr>
              <a:t>对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某个信号计数。通常将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该信号作为计数器的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时钟信号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；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每来一个时钟信号，计数器就加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（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或减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</a:rPr>
              <a:t>。</a:t>
            </a:r>
            <a:endParaRPr lang="en-US" altLang="zh-CN" dirty="0" smtClean="0">
              <a:solidFill>
                <a:srgbClr val="0000CC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latin typeface="+mn-ea"/>
              </a:rPr>
              <a:t> 分类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： </a:t>
            </a:r>
            <a:endParaRPr lang="en-US" altLang="zh-CN" dirty="0" smtClean="0">
              <a:solidFill>
                <a:srgbClr val="0000CC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latin typeface="+mn-ea"/>
              </a:rPr>
              <a:t>          （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</a:rPr>
              <a:t>）按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时钟作用方式来分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</a:rPr>
              <a:t>： </a:t>
            </a:r>
            <a:endParaRPr lang="en-US" altLang="zh-CN" dirty="0" smtClean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3742" y="2979917"/>
            <a:ext cx="923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+mn-ea"/>
              </a:rPr>
              <a:t>（</a:t>
            </a:r>
            <a:r>
              <a:rPr lang="en-US" altLang="zh-CN" dirty="0" smtClean="0">
                <a:solidFill>
                  <a:srgbClr val="0000CC"/>
                </a:solidFill>
                <a:latin typeface="+mn-ea"/>
              </a:rPr>
              <a:t>2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</a:rPr>
              <a:t>）按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功能分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</a:rPr>
              <a:t>：</a:t>
            </a:r>
            <a:endParaRPr lang="zh-CN" altLang="en-US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3742" y="2245121"/>
            <a:ext cx="9840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CC"/>
                </a:solidFill>
                <a:latin typeface="+mn-ea"/>
              </a:rPr>
              <a:t>同步计数器：各触发器使用同一时钟信，结构较为复杂，速度快 </a:t>
            </a:r>
            <a:endParaRPr lang="en-US" altLang="zh-CN" dirty="0">
              <a:solidFill>
                <a:srgbClr val="0000CC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CC"/>
                </a:solidFill>
                <a:latin typeface="+mn-ea"/>
              </a:rPr>
              <a:t>异步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计数器：高位触发器的时钟信号是由低一位触发器的输出来提供，结构简单，速度慢。</a:t>
            </a:r>
            <a:endParaRPr lang="en-US" altLang="zh-CN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9166" y="5609550"/>
            <a:ext cx="100262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CC"/>
                </a:solidFill>
                <a:latin typeface="+mn-ea"/>
              </a:rPr>
              <a:t>在计算机中使用的大多是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同步二进制计数器</a:t>
            </a:r>
            <a:r>
              <a:rPr lang="zh-CN" altLang="en-US" sz="2000" dirty="0">
                <a:solidFill>
                  <a:srgbClr val="0000CC"/>
                </a:solidFill>
                <a:latin typeface="+mn-ea"/>
              </a:rPr>
              <a:t>，用来作为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程序计数器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PC</a:t>
            </a:r>
            <a:r>
              <a:rPr lang="zh-CN" altLang="en-US" sz="2000" dirty="0">
                <a:solidFill>
                  <a:srgbClr val="0000CC"/>
                </a:solidFill>
                <a:latin typeface="+mn-ea"/>
              </a:rPr>
              <a:t>。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643742" y="32569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CC"/>
                </a:solidFill>
                <a:latin typeface="+mn-ea"/>
              </a:rPr>
              <a:t>加法计数器：＋</a:t>
            </a:r>
            <a:r>
              <a:rPr lang="en-US" altLang="zh-CN" dirty="0">
                <a:solidFill>
                  <a:srgbClr val="0000CC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计数 </a:t>
            </a:r>
            <a:endParaRPr lang="en-US" altLang="zh-CN" dirty="0">
              <a:solidFill>
                <a:srgbClr val="0000CC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CC"/>
                </a:solidFill>
                <a:latin typeface="+mn-ea"/>
              </a:rPr>
              <a:t>减法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计数器：－</a:t>
            </a:r>
            <a:r>
              <a:rPr lang="en-US" altLang="zh-CN" dirty="0">
                <a:solidFill>
                  <a:srgbClr val="0000CC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计数 </a:t>
            </a:r>
            <a:endParaRPr lang="en-US" altLang="zh-CN" dirty="0">
              <a:solidFill>
                <a:srgbClr val="0000CC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CC"/>
                </a:solidFill>
                <a:latin typeface="+mn-ea"/>
              </a:rPr>
              <a:t>可逆计数器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：即可＋</a:t>
            </a:r>
            <a:r>
              <a:rPr lang="en-US" altLang="zh-CN" dirty="0">
                <a:solidFill>
                  <a:srgbClr val="0000CC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计数又可－</a:t>
            </a:r>
            <a:r>
              <a:rPr lang="en-US" altLang="zh-CN" dirty="0">
                <a:solidFill>
                  <a:srgbClr val="0000CC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计数 </a:t>
            </a:r>
            <a:endParaRPr lang="en-US" altLang="zh-CN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43742" y="431959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rgbClr val="0000CC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）按进位制分： </a:t>
            </a:r>
            <a:endParaRPr lang="en-US" altLang="zh-CN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00198" y="46686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0000CC"/>
                </a:solidFill>
                <a:latin typeface="+mn-ea"/>
              </a:rPr>
              <a:t> 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二进制计数器：低位触发器逢</a:t>
            </a:r>
            <a:r>
              <a:rPr lang="en-US" altLang="zh-CN" dirty="0">
                <a:solidFill>
                  <a:srgbClr val="0000CC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进</a:t>
            </a:r>
            <a:r>
              <a:rPr lang="en-US" altLang="zh-CN" dirty="0">
                <a:solidFill>
                  <a:srgbClr val="0000CC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。 </a:t>
            </a:r>
            <a:endParaRPr lang="en-US" altLang="zh-CN" dirty="0">
              <a:solidFill>
                <a:srgbClr val="0000CC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00CC"/>
                </a:solidFill>
                <a:latin typeface="+mn-ea"/>
              </a:rPr>
              <a:t>十进制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计数器：采用</a:t>
            </a:r>
            <a:r>
              <a:rPr lang="en-US" altLang="zh-CN" dirty="0">
                <a:solidFill>
                  <a:srgbClr val="0000CC"/>
                </a:solidFill>
                <a:latin typeface="+mn-ea"/>
              </a:rPr>
              <a:t>BCD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码计数。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2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10.4.1 </a:t>
            </a:r>
            <a:r>
              <a:rPr lang="zh-CN" altLang="en-US" sz="2400" b="1" spc="300" dirty="0" smtClean="0">
                <a:latin typeface="+mj-ea"/>
                <a:ea typeface="+mj-ea"/>
              </a:rPr>
              <a:t>计数器</a:t>
            </a:r>
            <a:endParaRPr lang="en-US" altLang="zh-CN" sz="1600" dirty="0">
              <a:solidFill>
                <a:srgbClr val="FF0000"/>
              </a:solidFill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728415" y="1063398"/>
            <a:ext cx="3517014" cy="5694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二进制计数器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74161</a:t>
            </a:r>
            <a:endParaRPr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66" y="1738313"/>
            <a:ext cx="2373634" cy="180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983081"/>
              </p:ext>
            </p:extLst>
          </p:nvPr>
        </p:nvGraphicFramePr>
        <p:xfrm>
          <a:off x="3733800" y="1883951"/>
          <a:ext cx="8240486" cy="343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BMP 图像" r:id="rId5" imgW="4244400" imgH="1417320" progId="Paint.Picture">
                  <p:embed/>
                </p:oleObj>
              </mc:Choice>
              <mc:Fallback>
                <p:oleObj name="BMP 图像" r:id="rId5" imgW="4244400" imgH="1417320" progId="Paint.Picture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883951"/>
                        <a:ext cx="8240486" cy="343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9600" y="3644224"/>
            <a:ext cx="2438400" cy="45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sz="2400" smtClean="0">
                <a:solidFill>
                  <a:srgbClr val="0000CC"/>
                </a:solidFill>
                <a:latin typeface="+mn-ea"/>
              </a:rPr>
              <a:t>① </a:t>
            </a:r>
            <a:r>
              <a:rPr lang="zh-CN" altLang="en-US" sz="2400" smtClean="0">
                <a:solidFill>
                  <a:srgbClr val="0000CC"/>
                </a:solidFill>
                <a:latin typeface="+mn-ea"/>
              </a:rPr>
              <a:t>异步清零。</a:t>
            </a:r>
            <a:endParaRPr lang="zh-CN" altLang="en-US" sz="2400" dirty="0" smtClean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9600" y="4711024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en-US" altLang="zh-CN" sz="2400">
                <a:solidFill>
                  <a:srgbClr val="0000CC"/>
                </a:solidFill>
                <a:latin typeface="+mn-ea"/>
                <a:ea typeface="+mn-ea"/>
              </a:rPr>
              <a:t>③ </a:t>
            </a:r>
            <a:r>
              <a:rPr kumimoji="0" lang="zh-CN" altLang="en-US" sz="2400">
                <a:solidFill>
                  <a:srgbClr val="0000CC"/>
                </a:solidFill>
                <a:latin typeface="+mn-ea"/>
                <a:ea typeface="+mn-ea"/>
              </a:rPr>
              <a:t>计数。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09600" y="4177624"/>
            <a:ext cx="3200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en-US" altLang="zh-CN" sz="2400">
                <a:solidFill>
                  <a:srgbClr val="0000CC"/>
                </a:solidFill>
                <a:latin typeface="+mn-ea"/>
                <a:ea typeface="+mn-ea"/>
              </a:rPr>
              <a:t>② </a:t>
            </a:r>
            <a:r>
              <a:rPr kumimoji="0" lang="zh-CN" altLang="en-US" sz="2400">
                <a:solidFill>
                  <a:srgbClr val="0000CC"/>
                </a:solidFill>
                <a:latin typeface="+mn-ea"/>
                <a:ea typeface="+mn-ea"/>
              </a:rPr>
              <a:t>同步并行预置数。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09600" y="5854935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en-US" altLang="zh-CN" sz="2400" i="1" dirty="0">
                <a:solidFill>
                  <a:srgbClr val="0000CC"/>
                </a:solidFill>
                <a:latin typeface="+mn-ea"/>
                <a:ea typeface="+mn-ea"/>
              </a:rPr>
              <a:t>RCO</a:t>
            </a:r>
            <a:r>
              <a:rPr kumimoji="0"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为进位输出端。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09600" y="5168224"/>
            <a:ext cx="18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en-US" altLang="zh-CN" sz="2400">
                <a:solidFill>
                  <a:srgbClr val="0000CC"/>
                </a:solidFill>
                <a:latin typeface="+mn-ea"/>
                <a:ea typeface="+mn-ea"/>
              </a:rPr>
              <a:t>④ </a:t>
            </a:r>
            <a:r>
              <a:rPr kumimoji="0" lang="zh-CN" altLang="en-US" sz="2400">
                <a:solidFill>
                  <a:srgbClr val="0000CC"/>
                </a:solidFill>
                <a:latin typeface="+mn-ea"/>
                <a:ea typeface="+mn-ea"/>
              </a:rPr>
              <a:t>保持。</a:t>
            </a:r>
          </a:p>
        </p:txBody>
      </p:sp>
    </p:spTree>
    <p:extLst>
      <p:ext uri="{BB962C8B-B14F-4D97-AF65-F5344CB8AC3E}">
        <p14:creationId xmlns:p14="http://schemas.microsoft.com/office/powerpoint/2010/main" val="18484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9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10.4.1 </a:t>
            </a:r>
            <a:r>
              <a:rPr lang="zh-CN" altLang="en-US" sz="2400" b="1" spc="300" dirty="0" smtClean="0">
                <a:latin typeface="+mj-ea"/>
                <a:ea typeface="+mj-ea"/>
              </a:rPr>
              <a:t>计数器</a:t>
            </a:r>
            <a:endParaRPr lang="en-US" altLang="zh-CN" sz="1600" dirty="0">
              <a:solidFill>
                <a:srgbClr val="FF0000"/>
              </a:solidFill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60" y="2937329"/>
            <a:ext cx="8461375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8320" y="1506991"/>
            <a:ext cx="9782854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lnSpc>
                <a:spcPct val="130000"/>
              </a:lnSpc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0" lang="zh-CN" altLang="en-US" sz="2400" dirty="0" smtClean="0">
                <a:solidFill>
                  <a:srgbClr val="0000CC"/>
                </a:solidFill>
                <a:latin typeface="+mn-ea"/>
                <a:ea typeface="+mn-ea"/>
              </a:rPr>
              <a:t>用</a:t>
            </a:r>
            <a:r>
              <a:rPr kumimoji="0"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两片</a:t>
            </a:r>
            <a:r>
              <a:rPr kumimoji="0" lang="en-US" altLang="zh-CN" sz="2400" dirty="0">
                <a:solidFill>
                  <a:srgbClr val="0000CC"/>
                </a:solidFill>
                <a:latin typeface="+mn-ea"/>
                <a:ea typeface="+mn-ea"/>
              </a:rPr>
              <a:t>4</a:t>
            </a:r>
            <a:r>
              <a:rPr kumimoji="0"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位二进制加法计数器</a:t>
            </a:r>
            <a:r>
              <a:rPr kumimoji="0" lang="en-US" altLang="zh-CN" sz="2400" dirty="0">
                <a:solidFill>
                  <a:srgbClr val="0000CC"/>
                </a:solidFill>
                <a:latin typeface="+mn-ea"/>
                <a:ea typeface="+mn-ea"/>
              </a:rPr>
              <a:t>74161</a:t>
            </a:r>
            <a:r>
              <a:rPr kumimoji="0"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采用同步级联方式构成的</a:t>
            </a:r>
            <a:r>
              <a:rPr kumimoji="0" lang="en-US" altLang="zh-CN" sz="2400" dirty="0">
                <a:solidFill>
                  <a:srgbClr val="0000CC"/>
                </a:solidFill>
                <a:latin typeface="+mn-ea"/>
                <a:ea typeface="+mn-ea"/>
              </a:rPr>
              <a:t>8</a:t>
            </a:r>
            <a:r>
              <a:rPr kumimoji="0"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位二进制同步加法计数器，模为</a:t>
            </a:r>
            <a:r>
              <a:rPr kumimoji="0" lang="en-US" altLang="zh-CN" sz="2400" dirty="0">
                <a:solidFill>
                  <a:srgbClr val="0000CC"/>
                </a:solidFill>
                <a:latin typeface="+mn-ea"/>
                <a:ea typeface="+mn-ea"/>
              </a:rPr>
              <a:t>16×16=256</a:t>
            </a:r>
            <a:r>
              <a:rPr kumimoji="0"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75874" y="974979"/>
            <a:ext cx="5296326" cy="5694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同步级联，构成大范围计数器</a:t>
            </a:r>
            <a:endParaRPr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810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10.4.2 </a:t>
            </a:r>
            <a:r>
              <a:rPr lang="zh-CN" altLang="en-US" sz="2400" b="1" spc="300" dirty="0" smtClean="0">
                <a:latin typeface="+mj-ea"/>
                <a:ea typeface="+mj-ea"/>
              </a:rPr>
              <a:t>寄存器</a:t>
            </a:r>
            <a:endParaRPr lang="en-US" altLang="zh-CN" sz="1600" dirty="0">
              <a:solidFill>
                <a:srgbClr val="FF0000"/>
              </a:solidFill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979166" y="1227946"/>
            <a:ext cx="103238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00CC"/>
                </a:solidFill>
                <a:latin typeface="+mn-ea"/>
              </a:rPr>
              <a:t>寄存器功能</a:t>
            </a:r>
            <a:r>
              <a:rPr lang="zh-CN" altLang="en-US" sz="2000" dirty="0">
                <a:solidFill>
                  <a:srgbClr val="0000CC"/>
                </a:solidFill>
                <a:latin typeface="+mn-ea"/>
              </a:rPr>
              <a:t>：存储二进制信息</a:t>
            </a:r>
            <a:r>
              <a:rPr lang="zh-CN" altLang="en-US" sz="2000" dirty="0" smtClean="0">
                <a:solidFill>
                  <a:srgbClr val="0000CC"/>
                </a:solidFill>
                <a:latin typeface="+mn-ea"/>
              </a:rPr>
              <a:t>。</a:t>
            </a:r>
            <a:endParaRPr lang="en-US" altLang="zh-CN" sz="2000" dirty="0" smtClean="0">
              <a:solidFill>
                <a:srgbClr val="0000CC"/>
              </a:solidFill>
              <a:latin typeface="+mn-ea"/>
            </a:endParaRPr>
          </a:p>
          <a:p>
            <a:r>
              <a:rPr lang="zh-CN" altLang="en-US" sz="2000" dirty="0" smtClean="0">
                <a:solidFill>
                  <a:srgbClr val="0000CC"/>
                </a:solidFill>
                <a:latin typeface="+mn-ea"/>
              </a:rPr>
              <a:t> </a:t>
            </a:r>
            <a:endParaRPr lang="en-US" altLang="zh-CN" sz="2000" dirty="0" smtClean="0">
              <a:solidFill>
                <a:srgbClr val="0000CC"/>
              </a:solidFill>
              <a:latin typeface="+mn-ea"/>
            </a:endParaRPr>
          </a:p>
          <a:p>
            <a:r>
              <a:rPr lang="zh-CN" altLang="en-US" sz="2000" dirty="0" smtClean="0">
                <a:solidFill>
                  <a:srgbClr val="0000CC"/>
                </a:solidFill>
                <a:latin typeface="+mn-ea"/>
              </a:rPr>
              <a:t>寄存器组成</a:t>
            </a:r>
            <a:r>
              <a:rPr lang="zh-CN" altLang="en-US" sz="2000" dirty="0">
                <a:solidFill>
                  <a:srgbClr val="0000CC"/>
                </a:solidFill>
                <a:latin typeface="+mn-ea"/>
              </a:rPr>
              <a:t>：由一组触发器组成，所有触发器采用</a:t>
            </a:r>
            <a:r>
              <a:rPr lang="zh-CN" altLang="en-US" sz="2000" dirty="0" smtClean="0">
                <a:solidFill>
                  <a:srgbClr val="0000CC"/>
                </a:solidFill>
                <a:latin typeface="+mn-ea"/>
              </a:rPr>
              <a:t>同一</a:t>
            </a:r>
            <a:r>
              <a:rPr lang="zh-CN" altLang="en-US" sz="2000" dirty="0">
                <a:solidFill>
                  <a:srgbClr val="0000CC"/>
                </a:solidFill>
                <a:latin typeface="+mn-ea"/>
              </a:rPr>
              <a:t>个时钟信号或其他控制信号，以便进行</a:t>
            </a:r>
            <a:r>
              <a:rPr lang="zh-CN" altLang="en-US" sz="2000" dirty="0" smtClean="0">
                <a:solidFill>
                  <a:srgbClr val="0000CC"/>
                </a:solidFill>
                <a:latin typeface="+mn-ea"/>
              </a:rPr>
              <a:t>统一的</a:t>
            </a:r>
            <a:r>
              <a:rPr lang="zh-CN" altLang="en-US" sz="2000" dirty="0">
                <a:solidFill>
                  <a:srgbClr val="0000CC"/>
                </a:solidFill>
                <a:latin typeface="+mn-ea"/>
              </a:rPr>
              <a:t>打入或其他控制操作</a:t>
            </a:r>
            <a:r>
              <a:rPr lang="zh-CN" altLang="en-US" sz="2000" dirty="0" smtClean="0">
                <a:solidFill>
                  <a:srgbClr val="0000CC"/>
                </a:solidFill>
                <a:latin typeface="+mn-ea"/>
              </a:rPr>
              <a:t>。由</a:t>
            </a:r>
            <a:r>
              <a:rPr lang="en-US" altLang="zh-CN" sz="2000" dirty="0">
                <a:solidFill>
                  <a:srgbClr val="0000CC"/>
                </a:solidFill>
                <a:latin typeface="+mn-ea"/>
              </a:rPr>
              <a:t>n</a:t>
            </a:r>
            <a:r>
              <a:rPr lang="zh-CN" altLang="en-US" sz="2000" dirty="0">
                <a:solidFill>
                  <a:srgbClr val="0000CC"/>
                </a:solidFill>
                <a:latin typeface="+mn-ea"/>
              </a:rPr>
              <a:t>位触发器构成的寄存器称为</a:t>
            </a:r>
            <a:r>
              <a:rPr lang="en-US" altLang="zh-CN" sz="2000" dirty="0">
                <a:solidFill>
                  <a:srgbClr val="0000CC"/>
                </a:solidFill>
                <a:latin typeface="+mn-ea"/>
              </a:rPr>
              <a:t>n</a:t>
            </a:r>
            <a:r>
              <a:rPr lang="zh-CN" altLang="en-US" sz="2000" dirty="0">
                <a:solidFill>
                  <a:srgbClr val="0000CC"/>
                </a:solidFill>
                <a:latin typeface="+mn-ea"/>
              </a:rPr>
              <a:t>位寄存器，</a:t>
            </a:r>
            <a:r>
              <a:rPr lang="zh-CN" altLang="en-US" sz="2000" dirty="0" smtClean="0">
                <a:solidFill>
                  <a:srgbClr val="0000CC"/>
                </a:solidFill>
                <a:latin typeface="+mn-ea"/>
              </a:rPr>
              <a:t>它可以</a:t>
            </a:r>
            <a:r>
              <a:rPr lang="zh-CN" altLang="en-US" sz="2000" dirty="0">
                <a:solidFill>
                  <a:srgbClr val="0000CC"/>
                </a:solidFill>
                <a:latin typeface="+mn-ea"/>
              </a:rPr>
              <a:t>存储</a:t>
            </a:r>
            <a:r>
              <a:rPr lang="en-US" altLang="zh-CN" sz="2000" dirty="0">
                <a:solidFill>
                  <a:srgbClr val="0000CC"/>
                </a:solidFill>
                <a:latin typeface="+mn-ea"/>
              </a:rPr>
              <a:t>n</a:t>
            </a:r>
            <a:r>
              <a:rPr lang="zh-CN" altLang="en-US" sz="2000" dirty="0">
                <a:solidFill>
                  <a:srgbClr val="0000CC"/>
                </a:solidFill>
                <a:latin typeface="+mn-ea"/>
              </a:rPr>
              <a:t>位二进制信息。</a:t>
            </a:r>
          </a:p>
        </p:txBody>
      </p:sp>
      <p:sp>
        <p:nvSpPr>
          <p:cNvPr id="6" name="矩形 5"/>
          <p:cNvSpPr/>
          <p:nvPr/>
        </p:nvSpPr>
        <p:spPr>
          <a:xfrm>
            <a:off x="979166" y="3293592"/>
            <a:ext cx="100366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对于计算机系统来说，寄存器是一个非常重要的概念，计算机的核心部件</a:t>
            </a:r>
            <a:r>
              <a:rPr lang="es-ES" altLang="zh-CN" sz="2000" dirty="0">
                <a:solidFill>
                  <a:srgbClr val="0000CC"/>
                </a:solidFill>
                <a:latin typeface="+mn-ea"/>
              </a:rPr>
              <a:t>CPU</a:t>
            </a:r>
            <a:r>
              <a:rPr lang="zh-CN" altLang="zh-CN" sz="2000" dirty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内部包含了诸多寄存器：通用寄存器、标志寄存器、指令寄存器等，用汇编语言编程就需要频繁使用通用寄存器。</a:t>
            </a:r>
            <a:endParaRPr lang="zh-CN" altLang="en-US" sz="2000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47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10.4.2 </a:t>
            </a:r>
            <a:r>
              <a:rPr lang="zh-CN" altLang="en-US" sz="2400" b="1" spc="300" dirty="0" smtClean="0">
                <a:latin typeface="+mj-ea"/>
                <a:ea typeface="+mj-ea"/>
              </a:rPr>
              <a:t>寄存器</a:t>
            </a:r>
            <a:endParaRPr lang="en-US" altLang="zh-CN" sz="1600" dirty="0">
              <a:solidFill>
                <a:srgbClr val="FF0000"/>
              </a:solidFill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/>
          <p:nvPr/>
        </p:nvPicPr>
        <p:blipFill rotWithShape="1">
          <a:blip r:embed="rId3"/>
          <a:srcRect r="39135"/>
          <a:stretch/>
        </p:blipFill>
        <p:spPr>
          <a:xfrm>
            <a:off x="728416" y="1707114"/>
            <a:ext cx="3919784" cy="2124657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875874" y="974979"/>
            <a:ext cx="10427126" cy="5694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位寄存器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74175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位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D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触发器的数据寄存器，有公共的时钟端和异步清零端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3"/>
          <a:srcRect l="64886" t="18062" b="16357"/>
          <a:stretch/>
        </p:blipFill>
        <p:spPr>
          <a:xfrm>
            <a:off x="1218926" y="4463144"/>
            <a:ext cx="2851677" cy="1719943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5346427" y="2764337"/>
            <a:ext cx="6736715" cy="218866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573304" y="2344454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74175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功能表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17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10.4.3 </a:t>
            </a:r>
            <a:r>
              <a:rPr lang="zh-CN" altLang="en-US" sz="2400" b="1" spc="300" dirty="0" smtClean="0">
                <a:latin typeface="+mj-ea"/>
                <a:ea typeface="+mj-ea"/>
              </a:rPr>
              <a:t>移位寄存器</a:t>
            </a:r>
            <a:endParaRPr lang="en-US" altLang="zh-CN" sz="1600" dirty="0">
              <a:solidFill>
                <a:srgbClr val="FF0000"/>
              </a:solidFill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 txBox="1">
            <a:spLocks/>
          </p:cNvSpPr>
          <p:nvPr/>
        </p:nvSpPr>
        <p:spPr>
          <a:xfrm>
            <a:off x="875874" y="974979"/>
            <a:ext cx="10427126" cy="1300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移位寄存器：对数据进行移位，具备置数、左移、右移等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功能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。</a:t>
            </a:r>
            <a:endParaRPr lang="en-US" altLang="zh-CN" sz="20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zh-CN" sz="20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0000CC"/>
                </a:solidFill>
                <a:latin typeface="+mn-ea"/>
                <a:ea typeface="+mn-ea"/>
              </a:rPr>
              <a:t>组成：由多个触发器</a:t>
            </a:r>
            <a:r>
              <a:rPr lang="zh-CN" altLang="en-US" sz="2000" dirty="0" smtClean="0">
                <a:solidFill>
                  <a:srgbClr val="0000CC"/>
                </a:solidFill>
                <a:latin typeface="+mn-ea"/>
                <a:ea typeface="+mn-ea"/>
              </a:rPr>
              <a:t>组成，一</a:t>
            </a:r>
            <a:r>
              <a:rPr lang="zh-CN" altLang="en-US" sz="2000" dirty="0">
                <a:solidFill>
                  <a:srgbClr val="0000CC"/>
                </a:solidFill>
                <a:latin typeface="+mn-ea"/>
                <a:ea typeface="+mn-ea"/>
              </a:rPr>
              <a:t>个触发器的输出</a:t>
            </a:r>
            <a:r>
              <a:rPr lang="zh-CN" altLang="en-US" sz="2000" dirty="0" smtClean="0">
                <a:solidFill>
                  <a:srgbClr val="0000CC"/>
                </a:solidFill>
                <a:latin typeface="+mn-ea"/>
                <a:ea typeface="+mn-ea"/>
              </a:rPr>
              <a:t>接到另</a:t>
            </a:r>
            <a:r>
              <a:rPr lang="zh-CN" altLang="en-US" sz="2000" dirty="0">
                <a:solidFill>
                  <a:srgbClr val="0000CC"/>
                </a:solidFill>
                <a:latin typeface="+mn-ea"/>
                <a:ea typeface="+mn-ea"/>
              </a:rPr>
              <a:t>一个触发器的输入，当公共时钟信号</a:t>
            </a:r>
            <a:r>
              <a:rPr lang="en-US" altLang="zh-CN" sz="2000" dirty="0">
                <a:solidFill>
                  <a:srgbClr val="0000CC"/>
                </a:solidFill>
                <a:latin typeface="+mn-ea"/>
                <a:ea typeface="+mn-ea"/>
              </a:rPr>
              <a:t>CP</a:t>
            </a:r>
            <a:r>
              <a:rPr lang="zh-CN" altLang="en-US" sz="2000" dirty="0">
                <a:solidFill>
                  <a:srgbClr val="0000CC"/>
                </a:solidFill>
                <a:latin typeface="+mn-ea"/>
                <a:ea typeface="+mn-ea"/>
              </a:rPr>
              <a:t>上升</a:t>
            </a:r>
            <a:r>
              <a:rPr lang="zh-CN" altLang="en-US" sz="2000" dirty="0" smtClean="0">
                <a:solidFill>
                  <a:srgbClr val="0000CC"/>
                </a:solidFill>
                <a:latin typeface="+mn-ea"/>
                <a:ea typeface="+mn-ea"/>
              </a:rPr>
              <a:t>沿时</a:t>
            </a:r>
            <a:r>
              <a:rPr lang="zh-CN" altLang="en-US" sz="2000" dirty="0">
                <a:solidFill>
                  <a:srgbClr val="0000CC"/>
                </a:solidFill>
                <a:latin typeface="+mn-ea"/>
                <a:ea typeface="+mn-ea"/>
              </a:rPr>
              <a:t>，所有触发器的输出均写入相邻的下一个</a:t>
            </a:r>
            <a:r>
              <a:rPr lang="zh-CN" altLang="en-US" sz="2000" dirty="0" smtClean="0">
                <a:solidFill>
                  <a:srgbClr val="0000CC"/>
                </a:solidFill>
                <a:latin typeface="+mn-ea"/>
                <a:ea typeface="+mn-ea"/>
              </a:rPr>
              <a:t>触发器中</a:t>
            </a:r>
            <a:r>
              <a:rPr lang="zh-CN" altLang="en-US" sz="2000" dirty="0">
                <a:solidFill>
                  <a:srgbClr val="0000CC"/>
                </a:solidFill>
                <a:latin typeface="+mn-ea"/>
                <a:ea typeface="+mn-ea"/>
              </a:rPr>
              <a:t>，从而实现移位</a:t>
            </a:r>
            <a:r>
              <a:rPr lang="zh-CN" altLang="en-US" sz="2000" dirty="0" smtClean="0">
                <a:solidFill>
                  <a:srgbClr val="0000CC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endParaRPr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4"/>
          <a:stretch/>
        </p:blipFill>
        <p:spPr bwMode="auto">
          <a:xfrm>
            <a:off x="875874" y="4731431"/>
            <a:ext cx="2613499" cy="198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14"/>
          <a:stretch/>
        </p:blipFill>
        <p:spPr bwMode="auto">
          <a:xfrm>
            <a:off x="926973" y="2816680"/>
            <a:ext cx="2651045" cy="191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926973" y="2535402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33455"/>
                </a:solidFill>
                <a:latin typeface="+mn-ea"/>
              </a:rPr>
              <a:t>74194</a:t>
            </a:r>
            <a:r>
              <a:rPr lang="zh-CN" altLang="en-US" dirty="0" smtClean="0">
                <a:solidFill>
                  <a:srgbClr val="033455"/>
                </a:solidFill>
                <a:latin typeface="+mn-ea"/>
              </a:rPr>
              <a:t>双向移位寄存器</a:t>
            </a:r>
            <a:endParaRPr lang="zh-CN" altLang="en-US" dirty="0">
              <a:solidFill>
                <a:srgbClr val="033455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47337"/>
              </p:ext>
            </p:extLst>
          </p:nvPr>
        </p:nvGraphicFramePr>
        <p:xfrm>
          <a:off x="4143375" y="2644262"/>
          <a:ext cx="7362825" cy="3895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BMP 图像" r:id="rId5" imgW="4213800" imgH="2110680" progId="Paint.Picture">
                  <p:embed/>
                </p:oleObj>
              </mc:Choice>
              <mc:Fallback>
                <p:oleObj name="BMP 图像" r:id="rId5" imgW="4213800" imgH="2110680" progId="Paint.Picture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2644262"/>
                        <a:ext cx="7362825" cy="3895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50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F9E8E92-6587-48DD-B299-370A81BE0A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428" y="928356"/>
            <a:ext cx="5207913" cy="4748543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BFF94A7B-57E5-4D8B-B01C-2C7B7F50E83E}"/>
              </a:ext>
            </a:extLst>
          </p:cNvPr>
          <p:cNvGrpSpPr/>
          <p:nvPr/>
        </p:nvGrpSpPr>
        <p:grpSpPr>
          <a:xfrm>
            <a:off x="0" y="5645729"/>
            <a:ext cx="12192000" cy="1244334"/>
            <a:chOff x="0" y="5645729"/>
            <a:chExt cx="12192000" cy="124433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AC68F4A-44F1-4603-A383-D56F83DF97ED}"/>
                </a:ext>
              </a:extLst>
            </p:cNvPr>
            <p:cNvSpPr/>
            <p:nvPr/>
          </p:nvSpPr>
          <p:spPr>
            <a:xfrm>
              <a:off x="0" y="5676899"/>
              <a:ext cx="12192000" cy="1213164"/>
            </a:xfrm>
            <a:prstGeom prst="rect">
              <a:avLst/>
            </a:prstGeom>
            <a:solidFill>
              <a:srgbClr val="033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0BE2E99-B319-4F6F-A039-AB9C5DECCCB1}"/>
                </a:ext>
              </a:extLst>
            </p:cNvPr>
            <p:cNvSpPr/>
            <p:nvPr/>
          </p:nvSpPr>
          <p:spPr>
            <a:xfrm>
              <a:off x="0" y="5645729"/>
              <a:ext cx="12192000" cy="3048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27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10.1.1 </a:t>
            </a:r>
            <a:r>
              <a:rPr lang="zh-CN" altLang="en-US" sz="2400" b="1" spc="300" dirty="0" smtClean="0">
                <a:latin typeface="+mj-ea"/>
                <a:ea typeface="+mj-ea"/>
              </a:rPr>
              <a:t>基本</a:t>
            </a:r>
            <a:r>
              <a:rPr lang="en-US" altLang="zh-CN" sz="2400" b="1" spc="300" dirty="0" smtClean="0">
                <a:latin typeface="+mj-ea"/>
                <a:ea typeface="+mj-ea"/>
              </a:rPr>
              <a:t>RS</a:t>
            </a:r>
            <a:r>
              <a:rPr lang="zh-CN" altLang="en-US" sz="2400" b="1" spc="300" dirty="0" smtClean="0">
                <a:latin typeface="+mj-ea"/>
                <a:ea typeface="+mj-ea"/>
              </a:rPr>
              <a:t>触发器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48" y="1363249"/>
            <a:ext cx="4567344" cy="4073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6440557" y="2386108"/>
            <a:ext cx="4380742" cy="202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algn="just" eaLnBrk="1" hangingPunct="1">
              <a:lnSpc>
                <a:spcPct val="131000"/>
              </a:lnSpc>
            </a:pP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由与非门</a:t>
            </a: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电路组成的，它与组合逻辑电路的根本区别在于，电路中有反馈线，即门电路的输入、输出端交叉耦合。</a:t>
            </a:r>
          </a:p>
        </p:txBody>
      </p:sp>
    </p:spTree>
    <p:extLst>
      <p:ext uri="{BB962C8B-B14F-4D97-AF65-F5344CB8AC3E}">
        <p14:creationId xmlns:p14="http://schemas.microsoft.com/office/powerpoint/2010/main" val="344911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10.1.1 </a:t>
            </a:r>
            <a:r>
              <a:rPr lang="zh-CN" altLang="en-US" sz="2400" b="1" spc="300" dirty="0" smtClean="0">
                <a:latin typeface="+mj-ea"/>
                <a:ea typeface="+mj-ea"/>
              </a:rPr>
              <a:t>基本</a:t>
            </a:r>
            <a:r>
              <a:rPr lang="en-US" altLang="zh-CN" sz="2400" b="1" spc="300" dirty="0" smtClean="0">
                <a:latin typeface="+mj-ea"/>
                <a:ea typeface="+mj-ea"/>
              </a:rPr>
              <a:t>RS</a:t>
            </a:r>
            <a:r>
              <a:rPr lang="zh-CN" altLang="en-US" sz="2400" b="1" spc="300" dirty="0" smtClean="0">
                <a:latin typeface="+mj-ea"/>
                <a:ea typeface="+mj-ea"/>
              </a:rPr>
              <a:t>触发器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35966"/>
              </p:ext>
            </p:extLst>
          </p:nvPr>
        </p:nvGraphicFramePr>
        <p:xfrm>
          <a:off x="5061226" y="1946399"/>
          <a:ext cx="6527800" cy="3026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7104">
                  <a:extLst>
                    <a:ext uri="{9D8B030D-6E8A-4147-A177-3AD203B41FA5}">
                      <a16:colId xmlns:a16="http://schemas.microsoft.com/office/drawing/2014/main" val="519787356"/>
                    </a:ext>
                  </a:extLst>
                </a:gridCol>
                <a:gridCol w="1134345">
                  <a:extLst>
                    <a:ext uri="{9D8B030D-6E8A-4147-A177-3AD203B41FA5}">
                      <a16:colId xmlns:a16="http://schemas.microsoft.com/office/drawing/2014/main" val="1870485140"/>
                    </a:ext>
                  </a:extLst>
                </a:gridCol>
                <a:gridCol w="1073198">
                  <a:extLst>
                    <a:ext uri="{9D8B030D-6E8A-4147-A177-3AD203B41FA5}">
                      <a16:colId xmlns:a16="http://schemas.microsoft.com/office/drawing/2014/main" val="442204662"/>
                    </a:ext>
                  </a:extLst>
                </a:gridCol>
                <a:gridCol w="1098009">
                  <a:extLst>
                    <a:ext uri="{9D8B030D-6E8A-4147-A177-3AD203B41FA5}">
                      <a16:colId xmlns:a16="http://schemas.microsoft.com/office/drawing/2014/main" val="3467471573"/>
                    </a:ext>
                  </a:extLst>
                </a:gridCol>
                <a:gridCol w="2265144">
                  <a:extLst>
                    <a:ext uri="{9D8B030D-6E8A-4147-A177-3AD203B41FA5}">
                      <a16:colId xmlns:a16="http://schemas.microsoft.com/office/drawing/2014/main" val="2318749625"/>
                    </a:ext>
                  </a:extLst>
                </a:gridCol>
              </a:tblGrid>
              <a:tr h="612256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r>
                        <a:rPr lang="en-US" sz="2400" baseline="30000">
                          <a:effectLst/>
                        </a:rPr>
                        <a:t>n</a:t>
                      </a:r>
                      <a:endParaRPr lang="zh-CN" sz="3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r>
                        <a:rPr lang="en-US" sz="2400" baseline="30000">
                          <a:effectLst/>
                        </a:rPr>
                        <a:t>n+1</a:t>
                      </a:r>
                      <a:endParaRPr lang="zh-CN" sz="3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功能说明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648154746"/>
                  </a:ext>
                </a:extLst>
              </a:tr>
              <a:tr h="510422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×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置</a:t>
                      </a:r>
                      <a:r>
                        <a:rPr lang="en-US" sz="2400" dirty="0">
                          <a:effectLst/>
                        </a:rPr>
                        <a:t>0</a:t>
                      </a:r>
                      <a:r>
                        <a:rPr lang="zh-CN" sz="2400" dirty="0">
                          <a:effectLst/>
                        </a:rPr>
                        <a:t>（复位）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2759839226"/>
                  </a:ext>
                </a:extLst>
              </a:tr>
              <a:tr h="518315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3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zh-CN" sz="3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×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置</a:t>
                      </a:r>
                      <a:r>
                        <a:rPr lang="en-US" sz="2400" dirty="0">
                          <a:effectLst/>
                        </a:rPr>
                        <a:t>1</a:t>
                      </a:r>
                      <a:r>
                        <a:rPr lang="zh-CN" sz="2400" dirty="0">
                          <a:effectLst/>
                        </a:rPr>
                        <a:t>（置位）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1271359597"/>
                  </a:ext>
                </a:extLst>
              </a:tr>
              <a:tr h="58191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zh-CN" sz="3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</a:t>
                      </a:r>
                      <a:endParaRPr lang="zh-CN" sz="3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Q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保持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1797086444"/>
                  </a:ext>
                </a:extLst>
              </a:tr>
              <a:tr h="76479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×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x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2400" dirty="0" smtClean="0">
                          <a:effectLst/>
                        </a:rPr>
                        <a:t>不满足互补输出端要求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/>
                </a:tc>
                <a:extLst>
                  <a:ext uri="{0D108BD9-81ED-4DB2-BD59-A6C34878D82A}">
                    <a16:rowId xmlns:a16="http://schemas.microsoft.com/office/drawing/2014/main" val="394520161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108408" y="1514526"/>
            <a:ext cx="2209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27000" algn="ctr">
              <a:spcAft>
                <a:spcPts val="0"/>
              </a:spcAft>
            </a:pPr>
            <a:r>
              <a:rPr lang="en-US" altLang="zh-CN" sz="2000" dirty="0" smtClean="0"/>
              <a:t>RS</a:t>
            </a:r>
            <a:r>
              <a:rPr lang="zh-CN" altLang="en-US" sz="2000" dirty="0" smtClean="0"/>
              <a:t>触发器功能表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27213" y="5537064"/>
            <a:ext cx="6995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复位</a:t>
            </a:r>
            <a:r>
              <a:rPr lang="zh-CN" altLang="en-US" sz="2400" b="1" kern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kern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Q=0</a:t>
            </a:r>
            <a:r>
              <a:rPr lang="zh-CN" altLang="en-US" sz="2400" b="1" kern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）、置位（</a:t>
            </a:r>
            <a:r>
              <a:rPr lang="en-US" altLang="zh-CN" sz="2400" b="1" kern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Q=1</a:t>
            </a:r>
            <a:r>
              <a:rPr lang="zh-CN" altLang="en-US" sz="2400" b="1" kern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）、保持原状态三种功能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48" y="1514526"/>
            <a:ext cx="4567344" cy="4073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5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10.1.1 </a:t>
            </a:r>
            <a:r>
              <a:rPr lang="zh-CN" altLang="en-US" sz="2400" b="1" spc="300" dirty="0" smtClean="0">
                <a:latin typeface="+mj-ea"/>
                <a:ea typeface="+mj-ea"/>
              </a:rPr>
              <a:t>基本</a:t>
            </a:r>
            <a:r>
              <a:rPr lang="en-US" altLang="zh-CN" sz="2400" b="1" spc="300" dirty="0" smtClean="0">
                <a:latin typeface="+mj-ea"/>
                <a:ea typeface="+mj-ea"/>
              </a:rPr>
              <a:t>RS</a:t>
            </a:r>
            <a:r>
              <a:rPr lang="zh-CN" altLang="en-US" sz="2400" b="1" spc="300" dirty="0" smtClean="0">
                <a:latin typeface="+mj-ea"/>
                <a:ea typeface="+mj-ea"/>
              </a:rPr>
              <a:t>触发器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887" y="1388140"/>
            <a:ext cx="3392556" cy="302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6440557" y="2386108"/>
            <a:ext cx="4380742" cy="202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algn="just" eaLnBrk="1" hangingPunct="1">
              <a:lnSpc>
                <a:spcPct val="131000"/>
              </a:lnSpc>
            </a:pP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由于反馈线的存在，无论是复位还是置位，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有效信号只需要作用很短的一段时间，即“一触即发”</a:t>
            </a: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。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90" y="4341675"/>
            <a:ext cx="137795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69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9891813-F14D-47C1-B3A9-F4F4463FAEA9}"/>
              </a:ext>
            </a:extLst>
          </p:cNvPr>
          <p:cNvSpPr/>
          <p:nvPr/>
        </p:nvSpPr>
        <p:spPr>
          <a:xfrm>
            <a:off x="303461" y="336798"/>
            <a:ext cx="424954" cy="424954"/>
          </a:xfrm>
          <a:prstGeom prst="ellipse">
            <a:avLst/>
          </a:prstGeom>
          <a:solidFill>
            <a:srgbClr val="03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875874" y="276772"/>
            <a:ext cx="10427126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spc="300" dirty="0" smtClean="0">
                <a:latin typeface="+mj-ea"/>
                <a:ea typeface="+mj-ea"/>
              </a:rPr>
              <a:t>10.1.1 </a:t>
            </a:r>
            <a:r>
              <a:rPr lang="zh-CN" altLang="en-US" sz="2400" b="1" spc="300" dirty="0" smtClean="0">
                <a:latin typeface="+mj-ea"/>
                <a:ea typeface="+mj-ea"/>
              </a:rPr>
              <a:t>基本</a:t>
            </a:r>
            <a:r>
              <a:rPr lang="en-US" altLang="zh-CN" sz="2400" b="1" spc="300" dirty="0" smtClean="0">
                <a:latin typeface="+mj-ea"/>
                <a:ea typeface="+mj-ea"/>
              </a:rPr>
              <a:t>RS</a:t>
            </a:r>
            <a:r>
              <a:rPr lang="zh-CN" altLang="en-US" sz="2400" b="1" spc="300" dirty="0" smtClean="0">
                <a:latin typeface="+mj-ea"/>
                <a:ea typeface="+mj-ea"/>
              </a:rPr>
              <a:t>触发器</a:t>
            </a:r>
            <a:endParaRPr lang="en-US" altLang="zh-CN" sz="1600" dirty="0">
              <a:latin typeface="+mn-ea"/>
              <a:cs typeface="+mn-ea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BBC3749-C35C-45DD-B9AA-7C2F092547D2}"/>
              </a:ext>
            </a:extLst>
          </p:cNvPr>
          <p:cNvCxnSpPr>
            <a:cxnSpLocks/>
          </p:cNvCxnSpPr>
          <p:nvPr/>
        </p:nvCxnSpPr>
        <p:spPr>
          <a:xfrm>
            <a:off x="979166" y="761752"/>
            <a:ext cx="1032383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887" y="1388140"/>
            <a:ext cx="3392556" cy="302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6440557" y="2386108"/>
            <a:ext cx="4380742" cy="202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PMingLiU" pitchFamily="18" charset="-120"/>
              </a:defRPr>
            </a:lvl9pPr>
          </a:lstStyle>
          <a:p>
            <a:pPr algn="just" eaLnBrk="1" hangingPunct="1">
              <a:lnSpc>
                <a:spcPct val="131000"/>
              </a:lnSpc>
            </a:pP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由于反馈线的存在，无论是复位还是置位，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有效信号只需要作用很短的一段时间，即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“一触即发”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。</a:t>
            </a:r>
            <a:endParaRPr lang="zh-CN" altLang="en-US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90" y="4341675"/>
            <a:ext cx="137795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136531" y="2725615"/>
            <a:ext cx="467660" cy="351693"/>
          </a:xfrm>
          <a:prstGeom prst="rect">
            <a:avLst/>
          </a:prstGeom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+mn-ea"/>
              </a:rPr>
              <a:t>≥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6410" y="2744665"/>
            <a:ext cx="467660" cy="351693"/>
          </a:xfrm>
          <a:prstGeom prst="rect">
            <a:avLst/>
          </a:prstGeom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+mn-ea"/>
              </a:rPr>
              <a:t>≥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18131" y="5149161"/>
            <a:ext cx="467660" cy="351693"/>
          </a:xfrm>
          <a:prstGeom prst="rect">
            <a:avLst/>
          </a:prstGeom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90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05678" y="1036638"/>
            <a:ext cx="11062253" cy="151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folHlink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folHlink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folHlink"/>
                </a:solidFill>
                <a:latin typeface="+mn-lt"/>
                <a:ea typeface="+mn-ea"/>
              </a:defRPr>
            </a:lvl9pPr>
          </a:lstStyle>
          <a:p>
            <a:pPr algn="just">
              <a:buFontTx/>
              <a:buNone/>
              <a:defRPr/>
            </a:pP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  【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例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】 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设计一个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3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人抢答电路。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3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人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A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B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C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各控制一个按键开关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K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A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K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B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K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C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和一个发光二极管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D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A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D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B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、</a:t>
            </a:r>
            <a:r>
              <a:rPr lang="en-US" altLang="zh-CN" sz="2400" kern="0" dirty="0" smtClean="0">
                <a:solidFill>
                  <a:srgbClr val="0000CC"/>
                </a:solidFill>
                <a:latin typeface="+mn-ea"/>
              </a:rPr>
              <a:t>D</a:t>
            </a:r>
            <a:r>
              <a:rPr lang="en-US" altLang="zh-CN" sz="2400" kern="0" baseline="-25000" dirty="0" smtClean="0">
                <a:solidFill>
                  <a:srgbClr val="0000CC"/>
                </a:solidFill>
                <a:latin typeface="+mn-ea"/>
              </a:rPr>
              <a:t>C</a:t>
            </a:r>
            <a:r>
              <a:rPr lang="zh-CN" altLang="en-US" sz="2400" kern="0" dirty="0" smtClean="0">
                <a:solidFill>
                  <a:srgbClr val="0000CC"/>
                </a:solidFill>
                <a:latin typeface="+mn-ea"/>
              </a:rPr>
              <a:t>。谁先按下开关，谁的发光二极管亮，同时使其他人的抢答信号无效。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14225" y="210034"/>
            <a:ext cx="4186375" cy="724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tIns="14400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 smtClean="0"/>
              <a:t>触发器应用举例 </a:t>
            </a:r>
            <a:r>
              <a:rPr lang="en-US" altLang="zh-CN" sz="3200" dirty="0" smtClean="0"/>
              <a:t>1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630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  <p:tag name="ISPRING_ULTRA_SCORM_COURSE_ID" val="00A9D133-BE85-4E3A-94B7-5FDC08C9567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系统信息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千图网PPT模板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33455"/>
      </a:accent1>
      <a:accent2>
        <a:srgbClr val="DCC975"/>
      </a:accent2>
      <a:accent3>
        <a:srgbClr val="2D2C2B"/>
      </a:accent3>
      <a:accent4>
        <a:srgbClr val="076C82"/>
      </a:accent4>
      <a:accent5>
        <a:srgbClr val="033455"/>
      </a:accent5>
      <a:accent6>
        <a:srgbClr val="DCC975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5875"/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T-.potx" id="{4A92D13C-A814-4E6D-BE81-C73FAC701397}" vid="{A8A14CBA-4815-4B77-AF29-CD6CD64ED56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QT-</Template>
  <TotalTime>4648</TotalTime>
  <Words>3030</Words>
  <Application>Microsoft Office PowerPoint</Application>
  <PresentationFormat>宽屏</PresentationFormat>
  <Paragraphs>569</Paragraphs>
  <Slides>47</Slides>
  <Notes>47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6" baseType="lpstr">
      <vt:lpstr>Kozuka Gothic Pro M</vt:lpstr>
      <vt:lpstr>Monotype Sorts</vt:lpstr>
      <vt:lpstr>PMingLiU</vt:lpstr>
      <vt:lpstr>SimSun-ExtB</vt:lpstr>
      <vt:lpstr>等线</vt:lpstr>
      <vt:lpstr>楷体_GB2312</vt:lpstr>
      <vt:lpstr>宋体</vt:lpstr>
      <vt:lpstr>微软雅黑</vt:lpstr>
      <vt:lpstr>Arial</vt:lpstr>
      <vt:lpstr>Arial Black</vt:lpstr>
      <vt:lpstr>Calibri</vt:lpstr>
      <vt:lpstr>Impact</vt:lpstr>
      <vt:lpstr>Symbol</vt:lpstr>
      <vt:lpstr>Tahoma</vt:lpstr>
      <vt:lpstr>Times New Roman</vt:lpstr>
      <vt:lpstr>Wingdings</vt:lpstr>
      <vt:lpstr>千图网PPT模板</vt:lpstr>
      <vt:lpstr>公式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subject/>
  <dc:creator>liuxiaosheng</dc:creator>
  <dc:description/>
  <cp:lastModifiedBy>liuxiaosheng</cp:lastModifiedBy>
  <cp:revision>459</cp:revision>
  <dcterms:created xsi:type="dcterms:W3CDTF">2017-08-26T23:57:29Z</dcterms:created>
  <dcterms:modified xsi:type="dcterms:W3CDTF">2022-11-10T05:23:26Z</dcterms:modified>
</cp:coreProperties>
</file>